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60" r:id="rId1"/>
  </p:sldMasterIdLst>
  <p:notesMasterIdLst>
    <p:notesMasterId r:id="rId16"/>
  </p:notesMasterIdLst>
  <p:sldIdLst>
    <p:sldId id="619" r:id="rId2"/>
    <p:sldId id="702" r:id="rId3"/>
    <p:sldId id="699" r:id="rId4"/>
    <p:sldId id="258" r:id="rId5"/>
    <p:sldId id="696" r:id="rId6"/>
    <p:sldId id="704" r:id="rId7"/>
    <p:sldId id="659" r:id="rId8"/>
    <p:sldId id="703" r:id="rId9"/>
    <p:sldId id="690" r:id="rId10"/>
    <p:sldId id="697" r:id="rId11"/>
    <p:sldId id="665" r:id="rId12"/>
    <p:sldId id="675" r:id="rId13"/>
    <p:sldId id="677" r:id="rId14"/>
    <p:sldId id="680"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FF0066"/>
    <a:srgbClr val="F0F0FA"/>
    <a:srgbClr val="FF9933"/>
    <a:srgbClr val="BBE0E3"/>
    <a:srgbClr val="2903B5"/>
    <a:srgbClr val="212B47"/>
    <a:srgbClr val="FFFFFF"/>
    <a:srgbClr val="E4F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4660"/>
  </p:normalViewPr>
  <p:slideViewPr>
    <p:cSldViewPr snapToGrid="0">
      <p:cViewPr varScale="1">
        <p:scale>
          <a:sx n="74" d="100"/>
          <a:sy n="74" d="100"/>
        </p:scale>
        <p:origin x="13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8F30D-D993-4BD3-8AA6-49E2171D34BF}"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kumimoji="1" lang="ja-JP" altLang="en-US"/>
        </a:p>
      </dgm:t>
    </dgm:pt>
    <dgm:pt modelId="{8FCE9684-2947-4E67-A70C-17EB2F25CE0A}">
      <dgm:prSet phldrT="[テキスト]"/>
      <dgm:spPr>
        <a:solidFill>
          <a:srgbClr val="FF0000"/>
        </a:solidFill>
      </dgm:spPr>
      <dgm:t>
        <a:bodyPr/>
        <a:lstStyle/>
        <a:p>
          <a:r>
            <a:rPr kumimoji="1" lang="ja-JP" altLang="en-US" b="1" dirty="0">
              <a:solidFill>
                <a:schemeClr val="bg1"/>
              </a:solidFill>
            </a:rPr>
            <a:t>耐震施策</a:t>
          </a:r>
        </a:p>
      </dgm:t>
    </dgm:pt>
    <dgm:pt modelId="{0B4E9D83-3F8B-4B82-A437-C4C190AF9B83}" type="parTrans" cxnId="{019EE806-710B-48C8-8D81-672CF011335F}">
      <dgm:prSet/>
      <dgm:spPr/>
      <dgm:t>
        <a:bodyPr/>
        <a:lstStyle/>
        <a:p>
          <a:endParaRPr kumimoji="1" lang="ja-JP" altLang="en-US" b="1">
            <a:solidFill>
              <a:schemeClr val="bg1"/>
            </a:solidFill>
          </a:endParaRPr>
        </a:p>
      </dgm:t>
    </dgm:pt>
    <dgm:pt modelId="{F849F58B-C5A0-4F28-BCE8-BAA9C86CDCB2}" type="sibTrans" cxnId="{019EE806-710B-48C8-8D81-672CF011335F}">
      <dgm:prSet/>
      <dgm:spPr/>
      <dgm:t>
        <a:bodyPr/>
        <a:lstStyle/>
        <a:p>
          <a:endParaRPr kumimoji="1" lang="ja-JP" altLang="en-US" b="1">
            <a:solidFill>
              <a:schemeClr val="bg1"/>
            </a:solidFill>
          </a:endParaRPr>
        </a:p>
      </dgm:t>
    </dgm:pt>
    <dgm:pt modelId="{15DA22D4-7F5B-4F65-A6C3-59F61124BD6E}">
      <dgm:prSet phldrT="[テキスト]"/>
      <dgm:spPr/>
      <dgm:t>
        <a:bodyPr/>
        <a:lstStyle/>
        <a:p>
          <a:r>
            <a:rPr kumimoji="1" lang="ja-JP" altLang="en-US" b="1" dirty="0">
              <a:solidFill>
                <a:schemeClr val="bg1"/>
              </a:solidFill>
            </a:rPr>
            <a:t>行政</a:t>
          </a:r>
        </a:p>
      </dgm:t>
    </dgm:pt>
    <dgm:pt modelId="{3F5F7040-4BE2-424B-B0BA-15A8FF214A87}" type="parTrans" cxnId="{EE74F1EC-6D94-4AB5-BE67-B876CDAC678E}">
      <dgm:prSet/>
      <dgm:spPr/>
      <dgm:t>
        <a:bodyPr/>
        <a:lstStyle/>
        <a:p>
          <a:endParaRPr kumimoji="1" lang="ja-JP" altLang="en-US" b="1">
            <a:solidFill>
              <a:schemeClr val="bg1"/>
            </a:solidFill>
          </a:endParaRPr>
        </a:p>
      </dgm:t>
    </dgm:pt>
    <dgm:pt modelId="{657CEE34-A71E-431D-BF0C-8E833E5CAA40}" type="sibTrans" cxnId="{EE74F1EC-6D94-4AB5-BE67-B876CDAC678E}">
      <dgm:prSet/>
      <dgm:spPr/>
      <dgm:t>
        <a:bodyPr/>
        <a:lstStyle/>
        <a:p>
          <a:endParaRPr kumimoji="1" lang="ja-JP" altLang="en-US" b="1">
            <a:solidFill>
              <a:schemeClr val="bg1"/>
            </a:solidFill>
          </a:endParaRPr>
        </a:p>
      </dgm:t>
    </dgm:pt>
    <dgm:pt modelId="{0A70B86C-43AC-417F-994D-361F511798E2}">
      <dgm:prSet phldrT="[テキスト]"/>
      <dgm:spPr/>
      <dgm:t>
        <a:bodyPr/>
        <a:lstStyle/>
        <a:p>
          <a:r>
            <a:rPr kumimoji="1" lang="ja-JP" altLang="en-US" b="1" dirty="0">
              <a:solidFill>
                <a:schemeClr val="bg1"/>
              </a:solidFill>
            </a:rPr>
            <a:t>関係団体</a:t>
          </a:r>
        </a:p>
      </dgm:t>
    </dgm:pt>
    <dgm:pt modelId="{A46741D0-8267-4476-8B5D-C2DDA6C26D0A}" type="parTrans" cxnId="{A140F225-CDEF-4183-9776-48620B24F5F0}">
      <dgm:prSet/>
      <dgm:spPr/>
      <dgm:t>
        <a:bodyPr/>
        <a:lstStyle/>
        <a:p>
          <a:endParaRPr kumimoji="1" lang="ja-JP" altLang="en-US" b="1">
            <a:solidFill>
              <a:schemeClr val="bg1"/>
            </a:solidFill>
          </a:endParaRPr>
        </a:p>
      </dgm:t>
    </dgm:pt>
    <dgm:pt modelId="{EFBF45C9-8B24-4925-BC80-40C071405190}" type="sibTrans" cxnId="{A140F225-CDEF-4183-9776-48620B24F5F0}">
      <dgm:prSet/>
      <dgm:spPr/>
      <dgm:t>
        <a:bodyPr/>
        <a:lstStyle/>
        <a:p>
          <a:endParaRPr kumimoji="1" lang="ja-JP" altLang="en-US" b="1">
            <a:solidFill>
              <a:schemeClr val="bg1"/>
            </a:solidFill>
          </a:endParaRPr>
        </a:p>
      </dgm:t>
    </dgm:pt>
    <dgm:pt modelId="{21B6A40C-804E-4C1D-8903-62503039EB70}">
      <dgm:prSet phldrT="[テキスト]"/>
      <dgm:spPr/>
      <dgm:t>
        <a:bodyPr/>
        <a:lstStyle/>
        <a:p>
          <a:r>
            <a:rPr kumimoji="1" lang="ja-JP" altLang="en-US" b="1" dirty="0">
              <a:solidFill>
                <a:schemeClr val="bg1"/>
              </a:solidFill>
            </a:rPr>
            <a:t>関係業界</a:t>
          </a:r>
        </a:p>
      </dgm:t>
    </dgm:pt>
    <dgm:pt modelId="{9E9D6B5F-74AE-429F-A56D-1120D2128B0A}" type="parTrans" cxnId="{96423DB7-6498-4596-A529-B46FAD852A24}">
      <dgm:prSet/>
      <dgm:spPr/>
      <dgm:t>
        <a:bodyPr/>
        <a:lstStyle/>
        <a:p>
          <a:endParaRPr kumimoji="1" lang="ja-JP" altLang="en-US" b="1">
            <a:solidFill>
              <a:schemeClr val="bg1"/>
            </a:solidFill>
          </a:endParaRPr>
        </a:p>
      </dgm:t>
    </dgm:pt>
    <dgm:pt modelId="{3F3D501F-DCCB-4B3F-9BF1-20378956282F}" type="sibTrans" cxnId="{96423DB7-6498-4596-A529-B46FAD852A24}">
      <dgm:prSet/>
      <dgm:spPr/>
      <dgm:t>
        <a:bodyPr/>
        <a:lstStyle/>
        <a:p>
          <a:endParaRPr kumimoji="1" lang="ja-JP" altLang="en-US" b="1">
            <a:solidFill>
              <a:schemeClr val="bg1"/>
            </a:solidFill>
          </a:endParaRPr>
        </a:p>
      </dgm:t>
    </dgm:pt>
    <dgm:pt modelId="{405D8C90-6FC1-4300-A039-568BEAF98860}" type="pres">
      <dgm:prSet presAssocID="{4C18F30D-D993-4BD3-8AA6-49E2171D34BF}" presName="cycle" presStyleCnt="0">
        <dgm:presLayoutVars>
          <dgm:chMax val="1"/>
          <dgm:dir/>
          <dgm:animLvl val="ctr"/>
          <dgm:resizeHandles val="exact"/>
        </dgm:presLayoutVars>
      </dgm:prSet>
      <dgm:spPr/>
      <dgm:t>
        <a:bodyPr/>
        <a:lstStyle/>
        <a:p>
          <a:endParaRPr kumimoji="1" lang="ja-JP" altLang="en-US"/>
        </a:p>
      </dgm:t>
    </dgm:pt>
    <dgm:pt modelId="{D819C96D-FD2F-45B9-9046-45B98C63B1C1}" type="pres">
      <dgm:prSet presAssocID="{8FCE9684-2947-4E67-A70C-17EB2F25CE0A}" presName="centerShape" presStyleLbl="node0" presStyleIdx="0" presStyleCnt="1"/>
      <dgm:spPr>
        <a:prstGeom prst="roundRect">
          <a:avLst/>
        </a:prstGeom>
      </dgm:spPr>
      <dgm:t>
        <a:bodyPr/>
        <a:lstStyle/>
        <a:p>
          <a:endParaRPr kumimoji="1" lang="ja-JP" altLang="en-US"/>
        </a:p>
      </dgm:t>
    </dgm:pt>
    <dgm:pt modelId="{1D0CAB45-F418-4B0E-B6D7-3C6916D027E0}" type="pres">
      <dgm:prSet presAssocID="{3F5F7040-4BE2-424B-B0BA-15A8FF214A87}" presName="Name9" presStyleLbl="parChTrans1D2" presStyleIdx="0" presStyleCnt="3"/>
      <dgm:spPr/>
      <dgm:t>
        <a:bodyPr/>
        <a:lstStyle/>
        <a:p>
          <a:endParaRPr kumimoji="1" lang="ja-JP" altLang="en-US"/>
        </a:p>
      </dgm:t>
    </dgm:pt>
    <dgm:pt modelId="{4A375D25-0111-462D-9D2B-CB88BE9A9611}" type="pres">
      <dgm:prSet presAssocID="{3F5F7040-4BE2-424B-B0BA-15A8FF214A87}" presName="connTx" presStyleLbl="parChTrans1D2" presStyleIdx="0" presStyleCnt="3"/>
      <dgm:spPr/>
      <dgm:t>
        <a:bodyPr/>
        <a:lstStyle/>
        <a:p>
          <a:endParaRPr kumimoji="1" lang="ja-JP" altLang="en-US"/>
        </a:p>
      </dgm:t>
    </dgm:pt>
    <dgm:pt modelId="{C1FB10B2-E0CA-4540-8792-9E70057FC7E1}" type="pres">
      <dgm:prSet presAssocID="{15DA22D4-7F5B-4F65-A6C3-59F61124BD6E}" presName="node" presStyleLbl="node1" presStyleIdx="0" presStyleCnt="3">
        <dgm:presLayoutVars>
          <dgm:bulletEnabled val="1"/>
        </dgm:presLayoutVars>
      </dgm:prSet>
      <dgm:spPr/>
      <dgm:t>
        <a:bodyPr/>
        <a:lstStyle/>
        <a:p>
          <a:endParaRPr kumimoji="1" lang="ja-JP" altLang="en-US"/>
        </a:p>
      </dgm:t>
    </dgm:pt>
    <dgm:pt modelId="{DF660B66-165B-4E51-A5FD-028DE1EEE4B4}" type="pres">
      <dgm:prSet presAssocID="{A46741D0-8267-4476-8B5D-C2DDA6C26D0A}" presName="Name9" presStyleLbl="parChTrans1D2" presStyleIdx="1" presStyleCnt="3"/>
      <dgm:spPr/>
      <dgm:t>
        <a:bodyPr/>
        <a:lstStyle/>
        <a:p>
          <a:endParaRPr kumimoji="1" lang="ja-JP" altLang="en-US"/>
        </a:p>
      </dgm:t>
    </dgm:pt>
    <dgm:pt modelId="{0B04B05C-F684-4BB0-861F-18A7E1CE86FC}" type="pres">
      <dgm:prSet presAssocID="{A46741D0-8267-4476-8B5D-C2DDA6C26D0A}" presName="connTx" presStyleLbl="parChTrans1D2" presStyleIdx="1" presStyleCnt="3"/>
      <dgm:spPr/>
      <dgm:t>
        <a:bodyPr/>
        <a:lstStyle/>
        <a:p>
          <a:endParaRPr kumimoji="1" lang="ja-JP" altLang="en-US"/>
        </a:p>
      </dgm:t>
    </dgm:pt>
    <dgm:pt modelId="{633B4B96-C34E-4912-AAD9-6D9BB6C5676C}" type="pres">
      <dgm:prSet presAssocID="{0A70B86C-43AC-417F-994D-361F511798E2}" presName="node" presStyleLbl="node1" presStyleIdx="1" presStyleCnt="3">
        <dgm:presLayoutVars>
          <dgm:bulletEnabled val="1"/>
        </dgm:presLayoutVars>
      </dgm:prSet>
      <dgm:spPr/>
      <dgm:t>
        <a:bodyPr/>
        <a:lstStyle/>
        <a:p>
          <a:endParaRPr kumimoji="1" lang="ja-JP" altLang="en-US"/>
        </a:p>
      </dgm:t>
    </dgm:pt>
    <dgm:pt modelId="{B0C08A49-A817-4830-9C11-20B87DB8CDF1}" type="pres">
      <dgm:prSet presAssocID="{9E9D6B5F-74AE-429F-A56D-1120D2128B0A}" presName="Name9" presStyleLbl="parChTrans1D2" presStyleIdx="2" presStyleCnt="3"/>
      <dgm:spPr/>
      <dgm:t>
        <a:bodyPr/>
        <a:lstStyle/>
        <a:p>
          <a:endParaRPr kumimoji="1" lang="ja-JP" altLang="en-US"/>
        </a:p>
      </dgm:t>
    </dgm:pt>
    <dgm:pt modelId="{E283B460-6FE7-4405-BD2F-0353CE69537B}" type="pres">
      <dgm:prSet presAssocID="{9E9D6B5F-74AE-429F-A56D-1120D2128B0A}" presName="connTx" presStyleLbl="parChTrans1D2" presStyleIdx="2" presStyleCnt="3"/>
      <dgm:spPr/>
      <dgm:t>
        <a:bodyPr/>
        <a:lstStyle/>
        <a:p>
          <a:endParaRPr kumimoji="1" lang="ja-JP" altLang="en-US"/>
        </a:p>
      </dgm:t>
    </dgm:pt>
    <dgm:pt modelId="{73573AC2-5DB6-4852-8588-273E4E747979}" type="pres">
      <dgm:prSet presAssocID="{21B6A40C-804E-4C1D-8903-62503039EB70}" presName="node" presStyleLbl="node1" presStyleIdx="2" presStyleCnt="3">
        <dgm:presLayoutVars>
          <dgm:bulletEnabled val="1"/>
        </dgm:presLayoutVars>
      </dgm:prSet>
      <dgm:spPr/>
      <dgm:t>
        <a:bodyPr/>
        <a:lstStyle/>
        <a:p>
          <a:endParaRPr kumimoji="1" lang="ja-JP" altLang="en-US"/>
        </a:p>
      </dgm:t>
    </dgm:pt>
  </dgm:ptLst>
  <dgm:cxnLst>
    <dgm:cxn modelId="{A1F5CFFA-9C11-45DC-9BCA-FBC467E4CA2A}" type="presOf" srcId="{A46741D0-8267-4476-8B5D-C2DDA6C26D0A}" destId="{DF660B66-165B-4E51-A5FD-028DE1EEE4B4}" srcOrd="0" destOrd="0" presId="urn:microsoft.com/office/officeart/2005/8/layout/radial1"/>
    <dgm:cxn modelId="{70FD1E4C-DB5D-4CC3-8C71-35A3C8862020}" type="presOf" srcId="{15DA22D4-7F5B-4F65-A6C3-59F61124BD6E}" destId="{C1FB10B2-E0CA-4540-8792-9E70057FC7E1}" srcOrd="0" destOrd="0" presId="urn:microsoft.com/office/officeart/2005/8/layout/radial1"/>
    <dgm:cxn modelId="{F4DD865E-18AF-493C-93C5-CCB9FF14E333}" type="presOf" srcId="{A46741D0-8267-4476-8B5D-C2DDA6C26D0A}" destId="{0B04B05C-F684-4BB0-861F-18A7E1CE86FC}" srcOrd="1" destOrd="0" presId="urn:microsoft.com/office/officeart/2005/8/layout/radial1"/>
    <dgm:cxn modelId="{3C461E45-5E36-4EBD-846B-92E6BCDF1D5C}" type="presOf" srcId="{3F5F7040-4BE2-424B-B0BA-15A8FF214A87}" destId="{1D0CAB45-F418-4B0E-B6D7-3C6916D027E0}" srcOrd="0" destOrd="0" presId="urn:microsoft.com/office/officeart/2005/8/layout/radial1"/>
    <dgm:cxn modelId="{9B3C38EA-2335-46EF-A064-C09296CEC194}" type="presOf" srcId="{4C18F30D-D993-4BD3-8AA6-49E2171D34BF}" destId="{405D8C90-6FC1-4300-A039-568BEAF98860}" srcOrd="0" destOrd="0" presId="urn:microsoft.com/office/officeart/2005/8/layout/radial1"/>
    <dgm:cxn modelId="{8750583A-E425-4FCA-879B-E5F43E8EEC5E}" type="presOf" srcId="{21B6A40C-804E-4C1D-8903-62503039EB70}" destId="{73573AC2-5DB6-4852-8588-273E4E747979}" srcOrd="0" destOrd="0" presId="urn:microsoft.com/office/officeart/2005/8/layout/radial1"/>
    <dgm:cxn modelId="{A140F225-CDEF-4183-9776-48620B24F5F0}" srcId="{8FCE9684-2947-4E67-A70C-17EB2F25CE0A}" destId="{0A70B86C-43AC-417F-994D-361F511798E2}" srcOrd="1" destOrd="0" parTransId="{A46741D0-8267-4476-8B5D-C2DDA6C26D0A}" sibTransId="{EFBF45C9-8B24-4925-BC80-40C071405190}"/>
    <dgm:cxn modelId="{96423DB7-6498-4596-A529-B46FAD852A24}" srcId="{8FCE9684-2947-4E67-A70C-17EB2F25CE0A}" destId="{21B6A40C-804E-4C1D-8903-62503039EB70}" srcOrd="2" destOrd="0" parTransId="{9E9D6B5F-74AE-429F-A56D-1120D2128B0A}" sibTransId="{3F3D501F-DCCB-4B3F-9BF1-20378956282F}"/>
    <dgm:cxn modelId="{7D13D253-6B4C-4F09-AE4D-67E56D628659}" type="presOf" srcId="{8FCE9684-2947-4E67-A70C-17EB2F25CE0A}" destId="{D819C96D-FD2F-45B9-9046-45B98C63B1C1}" srcOrd="0" destOrd="0" presId="urn:microsoft.com/office/officeart/2005/8/layout/radial1"/>
    <dgm:cxn modelId="{D08B8D03-B89E-4258-84A5-EBD23E2A910A}" type="presOf" srcId="{3F5F7040-4BE2-424B-B0BA-15A8FF214A87}" destId="{4A375D25-0111-462D-9D2B-CB88BE9A9611}" srcOrd="1" destOrd="0" presId="urn:microsoft.com/office/officeart/2005/8/layout/radial1"/>
    <dgm:cxn modelId="{EE74F1EC-6D94-4AB5-BE67-B876CDAC678E}" srcId="{8FCE9684-2947-4E67-A70C-17EB2F25CE0A}" destId="{15DA22D4-7F5B-4F65-A6C3-59F61124BD6E}" srcOrd="0" destOrd="0" parTransId="{3F5F7040-4BE2-424B-B0BA-15A8FF214A87}" sibTransId="{657CEE34-A71E-431D-BF0C-8E833E5CAA40}"/>
    <dgm:cxn modelId="{8DC39E38-F6AF-4F78-815B-338EA4D0880F}" type="presOf" srcId="{9E9D6B5F-74AE-429F-A56D-1120D2128B0A}" destId="{E283B460-6FE7-4405-BD2F-0353CE69537B}" srcOrd="1" destOrd="0" presId="urn:microsoft.com/office/officeart/2005/8/layout/radial1"/>
    <dgm:cxn modelId="{019EE806-710B-48C8-8D81-672CF011335F}" srcId="{4C18F30D-D993-4BD3-8AA6-49E2171D34BF}" destId="{8FCE9684-2947-4E67-A70C-17EB2F25CE0A}" srcOrd="0" destOrd="0" parTransId="{0B4E9D83-3F8B-4B82-A437-C4C190AF9B83}" sibTransId="{F849F58B-C5A0-4F28-BCE8-BAA9C86CDCB2}"/>
    <dgm:cxn modelId="{ADB9E81D-A0C0-469A-8B18-2301A09AA878}" type="presOf" srcId="{0A70B86C-43AC-417F-994D-361F511798E2}" destId="{633B4B96-C34E-4912-AAD9-6D9BB6C5676C}" srcOrd="0" destOrd="0" presId="urn:microsoft.com/office/officeart/2005/8/layout/radial1"/>
    <dgm:cxn modelId="{40001C88-9FFA-4C02-8DF0-431D9190B420}" type="presOf" srcId="{9E9D6B5F-74AE-429F-A56D-1120D2128B0A}" destId="{B0C08A49-A817-4830-9C11-20B87DB8CDF1}" srcOrd="0" destOrd="0" presId="urn:microsoft.com/office/officeart/2005/8/layout/radial1"/>
    <dgm:cxn modelId="{00F78003-EC29-4D7E-B94C-F88ADFB2C1C4}" type="presParOf" srcId="{405D8C90-6FC1-4300-A039-568BEAF98860}" destId="{D819C96D-FD2F-45B9-9046-45B98C63B1C1}" srcOrd="0" destOrd="0" presId="urn:microsoft.com/office/officeart/2005/8/layout/radial1"/>
    <dgm:cxn modelId="{C9EC4512-995A-48CC-922F-0C9ACAF3A3EE}" type="presParOf" srcId="{405D8C90-6FC1-4300-A039-568BEAF98860}" destId="{1D0CAB45-F418-4B0E-B6D7-3C6916D027E0}" srcOrd="1" destOrd="0" presId="urn:microsoft.com/office/officeart/2005/8/layout/radial1"/>
    <dgm:cxn modelId="{6BB9E404-259E-462B-B6DE-A7A3E38AA0E1}" type="presParOf" srcId="{1D0CAB45-F418-4B0E-B6D7-3C6916D027E0}" destId="{4A375D25-0111-462D-9D2B-CB88BE9A9611}" srcOrd="0" destOrd="0" presId="urn:microsoft.com/office/officeart/2005/8/layout/radial1"/>
    <dgm:cxn modelId="{704F4E34-1531-4072-A466-EAD408AA65B4}" type="presParOf" srcId="{405D8C90-6FC1-4300-A039-568BEAF98860}" destId="{C1FB10B2-E0CA-4540-8792-9E70057FC7E1}" srcOrd="2" destOrd="0" presId="urn:microsoft.com/office/officeart/2005/8/layout/radial1"/>
    <dgm:cxn modelId="{43BE9879-8873-4AD3-97DE-F2A1E66FB701}" type="presParOf" srcId="{405D8C90-6FC1-4300-A039-568BEAF98860}" destId="{DF660B66-165B-4E51-A5FD-028DE1EEE4B4}" srcOrd="3" destOrd="0" presId="urn:microsoft.com/office/officeart/2005/8/layout/radial1"/>
    <dgm:cxn modelId="{6C82CDD5-20B2-434B-9133-FEF0B093693E}" type="presParOf" srcId="{DF660B66-165B-4E51-A5FD-028DE1EEE4B4}" destId="{0B04B05C-F684-4BB0-861F-18A7E1CE86FC}" srcOrd="0" destOrd="0" presId="urn:microsoft.com/office/officeart/2005/8/layout/radial1"/>
    <dgm:cxn modelId="{3B74364C-407E-4445-9F44-277F8D98F31C}" type="presParOf" srcId="{405D8C90-6FC1-4300-A039-568BEAF98860}" destId="{633B4B96-C34E-4912-AAD9-6D9BB6C5676C}" srcOrd="4" destOrd="0" presId="urn:microsoft.com/office/officeart/2005/8/layout/radial1"/>
    <dgm:cxn modelId="{FCDF44F5-9155-4D1D-B9C1-7F144EB990B1}" type="presParOf" srcId="{405D8C90-6FC1-4300-A039-568BEAF98860}" destId="{B0C08A49-A817-4830-9C11-20B87DB8CDF1}" srcOrd="5" destOrd="0" presId="urn:microsoft.com/office/officeart/2005/8/layout/radial1"/>
    <dgm:cxn modelId="{1CC7B1B1-05F6-4DE2-9937-CCF6694E8C7D}" type="presParOf" srcId="{B0C08A49-A817-4830-9C11-20B87DB8CDF1}" destId="{E283B460-6FE7-4405-BD2F-0353CE69537B}" srcOrd="0" destOrd="0" presId="urn:microsoft.com/office/officeart/2005/8/layout/radial1"/>
    <dgm:cxn modelId="{273DD817-B673-40BF-A677-D5F25ED0EB3C}" type="presParOf" srcId="{405D8C90-6FC1-4300-A039-568BEAF98860}" destId="{73573AC2-5DB6-4852-8588-273E4E747979}"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8F30D-D993-4BD3-8AA6-49E2171D34BF}"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kumimoji="1" lang="ja-JP" altLang="en-US"/>
        </a:p>
      </dgm:t>
    </dgm:pt>
    <dgm:pt modelId="{8FCE9684-2947-4E67-A70C-17EB2F25CE0A}">
      <dgm:prSet phldrT="[テキスト]" custT="1"/>
      <dgm:spPr>
        <a:solidFill>
          <a:srgbClr val="FF0066"/>
        </a:solidFill>
      </dgm:spPr>
      <dgm:t>
        <a:bodyPr/>
        <a:lstStyle/>
        <a:p>
          <a:pPr>
            <a:lnSpc>
              <a:spcPct val="100000"/>
            </a:lnSpc>
            <a:spcAft>
              <a:spcPts val="0"/>
            </a:spcAft>
          </a:pPr>
          <a:r>
            <a:rPr kumimoji="1" lang="ja-JP" altLang="en-US" sz="1400" b="1" dirty="0">
              <a:solidFill>
                <a:schemeClr val="bg1"/>
              </a:solidFill>
              <a:latin typeface="+mn-ea"/>
              <a:ea typeface="+mn-ea"/>
            </a:rPr>
            <a:t>他</a:t>
          </a:r>
          <a:endParaRPr kumimoji="1" lang="en-US" altLang="ja-JP" sz="1400" b="1" dirty="0">
            <a:solidFill>
              <a:schemeClr val="bg1"/>
            </a:solidFill>
            <a:latin typeface="+mn-ea"/>
            <a:ea typeface="+mn-ea"/>
          </a:endParaRPr>
        </a:p>
        <a:p>
          <a:pPr>
            <a:lnSpc>
              <a:spcPct val="100000"/>
            </a:lnSpc>
            <a:spcAft>
              <a:spcPts val="0"/>
            </a:spcAft>
          </a:pPr>
          <a:r>
            <a:rPr kumimoji="1" lang="ja-JP" altLang="en-US" sz="1400" b="1" dirty="0">
              <a:solidFill>
                <a:schemeClr val="bg1"/>
              </a:solidFill>
              <a:latin typeface="+mn-ea"/>
              <a:ea typeface="+mn-ea"/>
            </a:rPr>
            <a:t>施策</a:t>
          </a:r>
        </a:p>
      </dgm:t>
    </dgm:pt>
    <dgm:pt modelId="{0B4E9D83-3F8B-4B82-A437-C4C190AF9B83}" type="parTrans" cxnId="{019EE806-710B-48C8-8D81-672CF011335F}">
      <dgm:prSet/>
      <dgm:spPr/>
      <dgm:t>
        <a:bodyPr/>
        <a:lstStyle/>
        <a:p>
          <a:endParaRPr kumimoji="1" lang="ja-JP" altLang="en-US" b="1">
            <a:solidFill>
              <a:schemeClr val="bg1"/>
            </a:solidFill>
            <a:latin typeface="+mn-ea"/>
            <a:ea typeface="+mn-ea"/>
          </a:endParaRPr>
        </a:p>
      </dgm:t>
    </dgm:pt>
    <dgm:pt modelId="{F849F58B-C5A0-4F28-BCE8-BAA9C86CDCB2}" type="sibTrans" cxnId="{019EE806-710B-48C8-8D81-672CF011335F}">
      <dgm:prSet/>
      <dgm:spPr/>
      <dgm:t>
        <a:bodyPr/>
        <a:lstStyle/>
        <a:p>
          <a:endParaRPr kumimoji="1" lang="ja-JP" altLang="en-US" b="1">
            <a:solidFill>
              <a:schemeClr val="bg1"/>
            </a:solidFill>
            <a:latin typeface="+mn-ea"/>
            <a:ea typeface="+mn-ea"/>
          </a:endParaRPr>
        </a:p>
      </dgm:t>
    </dgm:pt>
    <dgm:pt modelId="{15DA22D4-7F5B-4F65-A6C3-59F61124BD6E}">
      <dgm:prSet phldrT="[テキスト]" custT="1"/>
      <dgm:spPr/>
      <dgm:t>
        <a:bodyPr/>
        <a:lstStyle/>
        <a:p>
          <a:r>
            <a:rPr kumimoji="1" lang="ja-JP" altLang="en-US" sz="1400" b="1" dirty="0">
              <a:solidFill>
                <a:schemeClr val="bg1"/>
              </a:solidFill>
              <a:latin typeface="+mn-ea"/>
              <a:ea typeface="+mn-ea"/>
            </a:rPr>
            <a:t>行政</a:t>
          </a:r>
        </a:p>
      </dgm:t>
    </dgm:pt>
    <dgm:pt modelId="{3F5F7040-4BE2-424B-B0BA-15A8FF214A87}" type="parTrans" cxnId="{EE74F1EC-6D94-4AB5-BE67-B876CDAC678E}">
      <dgm:prSet/>
      <dgm:spPr/>
      <dgm:t>
        <a:bodyPr/>
        <a:lstStyle/>
        <a:p>
          <a:endParaRPr kumimoji="1" lang="ja-JP" altLang="en-US" b="1">
            <a:solidFill>
              <a:schemeClr val="bg1"/>
            </a:solidFill>
            <a:latin typeface="+mn-ea"/>
            <a:ea typeface="+mn-ea"/>
          </a:endParaRPr>
        </a:p>
      </dgm:t>
    </dgm:pt>
    <dgm:pt modelId="{657CEE34-A71E-431D-BF0C-8E833E5CAA40}" type="sibTrans" cxnId="{EE74F1EC-6D94-4AB5-BE67-B876CDAC678E}">
      <dgm:prSet/>
      <dgm:spPr/>
      <dgm:t>
        <a:bodyPr/>
        <a:lstStyle/>
        <a:p>
          <a:endParaRPr kumimoji="1" lang="ja-JP" altLang="en-US" b="1">
            <a:solidFill>
              <a:schemeClr val="bg1"/>
            </a:solidFill>
            <a:latin typeface="+mn-ea"/>
            <a:ea typeface="+mn-ea"/>
          </a:endParaRPr>
        </a:p>
      </dgm:t>
    </dgm:pt>
    <dgm:pt modelId="{0A70B86C-43AC-417F-994D-361F511798E2}">
      <dgm:prSet phldrT="[テキスト]" custT="1"/>
      <dgm:spPr/>
      <dgm:t>
        <a:bodyPr/>
        <a:lstStyle/>
        <a:p>
          <a:r>
            <a:rPr kumimoji="1" lang="ja-JP" altLang="en-US" sz="1400" b="1" dirty="0">
              <a:solidFill>
                <a:schemeClr val="bg1"/>
              </a:solidFill>
              <a:latin typeface="+mn-ea"/>
              <a:ea typeface="+mn-ea"/>
            </a:rPr>
            <a:t>関係団体</a:t>
          </a:r>
        </a:p>
      </dgm:t>
    </dgm:pt>
    <dgm:pt modelId="{A46741D0-8267-4476-8B5D-C2DDA6C26D0A}" type="parTrans" cxnId="{A140F225-CDEF-4183-9776-48620B24F5F0}">
      <dgm:prSet/>
      <dgm:spPr/>
      <dgm:t>
        <a:bodyPr/>
        <a:lstStyle/>
        <a:p>
          <a:endParaRPr kumimoji="1" lang="ja-JP" altLang="en-US" b="1">
            <a:solidFill>
              <a:schemeClr val="bg1"/>
            </a:solidFill>
            <a:latin typeface="+mn-ea"/>
            <a:ea typeface="+mn-ea"/>
          </a:endParaRPr>
        </a:p>
      </dgm:t>
    </dgm:pt>
    <dgm:pt modelId="{EFBF45C9-8B24-4925-BC80-40C071405190}" type="sibTrans" cxnId="{A140F225-CDEF-4183-9776-48620B24F5F0}">
      <dgm:prSet/>
      <dgm:spPr/>
      <dgm:t>
        <a:bodyPr/>
        <a:lstStyle/>
        <a:p>
          <a:endParaRPr kumimoji="1" lang="ja-JP" altLang="en-US" b="1">
            <a:solidFill>
              <a:schemeClr val="bg1"/>
            </a:solidFill>
            <a:latin typeface="+mn-ea"/>
            <a:ea typeface="+mn-ea"/>
          </a:endParaRPr>
        </a:p>
      </dgm:t>
    </dgm:pt>
    <dgm:pt modelId="{21B6A40C-804E-4C1D-8903-62503039EB70}">
      <dgm:prSet phldrT="[テキスト]" custT="1"/>
      <dgm:spPr/>
      <dgm:t>
        <a:bodyPr/>
        <a:lstStyle/>
        <a:p>
          <a:r>
            <a:rPr kumimoji="1" lang="ja-JP" altLang="en-US" sz="1400" b="1" dirty="0">
              <a:solidFill>
                <a:schemeClr val="bg1"/>
              </a:solidFill>
              <a:latin typeface="+mn-ea"/>
              <a:ea typeface="+mn-ea"/>
            </a:rPr>
            <a:t>関係業界</a:t>
          </a:r>
        </a:p>
      </dgm:t>
    </dgm:pt>
    <dgm:pt modelId="{9E9D6B5F-74AE-429F-A56D-1120D2128B0A}" type="parTrans" cxnId="{96423DB7-6498-4596-A529-B46FAD852A24}">
      <dgm:prSet/>
      <dgm:spPr/>
      <dgm:t>
        <a:bodyPr/>
        <a:lstStyle/>
        <a:p>
          <a:endParaRPr kumimoji="1" lang="ja-JP" altLang="en-US" b="1">
            <a:solidFill>
              <a:schemeClr val="bg1"/>
            </a:solidFill>
            <a:latin typeface="+mn-ea"/>
            <a:ea typeface="+mn-ea"/>
          </a:endParaRPr>
        </a:p>
      </dgm:t>
    </dgm:pt>
    <dgm:pt modelId="{3F3D501F-DCCB-4B3F-9BF1-20378956282F}" type="sibTrans" cxnId="{96423DB7-6498-4596-A529-B46FAD852A24}">
      <dgm:prSet/>
      <dgm:spPr/>
      <dgm:t>
        <a:bodyPr/>
        <a:lstStyle/>
        <a:p>
          <a:endParaRPr kumimoji="1" lang="ja-JP" altLang="en-US" b="1">
            <a:solidFill>
              <a:schemeClr val="bg1"/>
            </a:solidFill>
            <a:latin typeface="+mn-ea"/>
            <a:ea typeface="+mn-ea"/>
          </a:endParaRPr>
        </a:p>
      </dgm:t>
    </dgm:pt>
    <dgm:pt modelId="{405D8C90-6FC1-4300-A039-568BEAF98860}" type="pres">
      <dgm:prSet presAssocID="{4C18F30D-D993-4BD3-8AA6-49E2171D34BF}" presName="cycle" presStyleCnt="0">
        <dgm:presLayoutVars>
          <dgm:chMax val="1"/>
          <dgm:dir/>
          <dgm:animLvl val="ctr"/>
          <dgm:resizeHandles val="exact"/>
        </dgm:presLayoutVars>
      </dgm:prSet>
      <dgm:spPr/>
      <dgm:t>
        <a:bodyPr/>
        <a:lstStyle/>
        <a:p>
          <a:endParaRPr kumimoji="1" lang="ja-JP" altLang="en-US"/>
        </a:p>
      </dgm:t>
    </dgm:pt>
    <dgm:pt modelId="{D819C96D-FD2F-45B9-9046-45B98C63B1C1}" type="pres">
      <dgm:prSet presAssocID="{8FCE9684-2947-4E67-A70C-17EB2F25CE0A}" presName="centerShape" presStyleLbl="node0" presStyleIdx="0" presStyleCnt="1"/>
      <dgm:spPr>
        <a:prstGeom prst="roundRect">
          <a:avLst/>
        </a:prstGeom>
      </dgm:spPr>
      <dgm:t>
        <a:bodyPr/>
        <a:lstStyle/>
        <a:p>
          <a:endParaRPr kumimoji="1" lang="ja-JP" altLang="en-US"/>
        </a:p>
      </dgm:t>
    </dgm:pt>
    <dgm:pt modelId="{1D0CAB45-F418-4B0E-B6D7-3C6916D027E0}" type="pres">
      <dgm:prSet presAssocID="{3F5F7040-4BE2-424B-B0BA-15A8FF214A87}" presName="Name9" presStyleLbl="parChTrans1D2" presStyleIdx="0" presStyleCnt="3"/>
      <dgm:spPr/>
      <dgm:t>
        <a:bodyPr/>
        <a:lstStyle/>
        <a:p>
          <a:endParaRPr kumimoji="1" lang="ja-JP" altLang="en-US"/>
        </a:p>
      </dgm:t>
    </dgm:pt>
    <dgm:pt modelId="{4A375D25-0111-462D-9D2B-CB88BE9A9611}" type="pres">
      <dgm:prSet presAssocID="{3F5F7040-4BE2-424B-B0BA-15A8FF214A87}" presName="connTx" presStyleLbl="parChTrans1D2" presStyleIdx="0" presStyleCnt="3"/>
      <dgm:spPr/>
      <dgm:t>
        <a:bodyPr/>
        <a:lstStyle/>
        <a:p>
          <a:endParaRPr kumimoji="1" lang="ja-JP" altLang="en-US"/>
        </a:p>
      </dgm:t>
    </dgm:pt>
    <dgm:pt modelId="{C1FB10B2-E0CA-4540-8792-9E70057FC7E1}" type="pres">
      <dgm:prSet presAssocID="{15DA22D4-7F5B-4F65-A6C3-59F61124BD6E}" presName="node" presStyleLbl="node1" presStyleIdx="0" presStyleCnt="3">
        <dgm:presLayoutVars>
          <dgm:bulletEnabled val="1"/>
        </dgm:presLayoutVars>
      </dgm:prSet>
      <dgm:spPr/>
      <dgm:t>
        <a:bodyPr/>
        <a:lstStyle/>
        <a:p>
          <a:endParaRPr kumimoji="1" lang="ja-JP" altLang="en-US"/>
        </a:p>
      </dgm:t>
    </dgm:pt>
    <dgm:pt modelId="{DF660B66-165B-4E51-A5FD-028DE1EEE4B4}" type="pres">
      <dgm:prSet presAssocID="{A46741D0-8267-4476-8B5D-C2DDA6C26D0A}" presName="Name9" presStyleLbl="parChTrans1D2" presStyleIdx="1" presStyleCnt="3"/>
      <dgm:spPr/>
      <dgm:t>
        <a:bodyPr/>
        <a:lstStyle/>
        <a:p>
          <a:endParaRPr kumimoji="1" lang="ja-JP" altLang="en-US"/>
        </a:p>
      </dgm:t>
    </dgm:pt>
    <dgm:pt modelId="{0B04B05C-F684-4BB0-861F-18A7E1CE86FC}" type="pres">
      <dgm:prSet presAssocID="{A46741D0-8267-4476-8B5D-C2DDA6C26D0A}" presName="connTx" presStyleLbl="parChTrans1D2" presStyleIdx="1" presStyleCnt="3"/>
      <dgm:spPr/>
      <dgm:t>
        <a:bodyPr/>
        <a:lstStyle/>
        <a:p>
          <a:endParaRPr kumimoji="1" lang="ja-JP" altLang="en-US"/>
        </a:p>
      </dgm:t>
    </dgm:pt>
    <dgm:pt modelId="{633B4B96-C34E-4912-AAD9-6D9BB6C5676C}" type="pres">
      <dgm:prSet presAssocID="{0A70B86C-43AC-417F-994D-361F511798E2}" presName="node" presStyleLbl="node1" presStyleIdx="1" presStyleCnt="3">
        <dgm:presLayoutVars>
          <dgm:bulletEnabled val="1"/>
        </dgm:presLayoutVars>
      </dgm:prSet>
      <dgm:spPr/>
      <dgm:t>
        <a:bodyPr/>
        <a:lstStyle/>
        <a:p>
          <a:endParaRPr kumimoji="1" lang="ja-JP" altLang="en-US"/>
        </a:p>
      </dgm:t>
    </dgm:pt>
    <dgm:pt modelId="{B0C08A49-A817-4830-9C11-20B87DB8CDF1}" type="pres">
      <dgm:prSet presAssocID="{9E9D6B5F-74AE-429F-A56D-1120D2128B0A}" presName="Name9" presStyleLbl="parChTrans1D2" presStyleIdx="2" presStyleCnt="3"/>
      <dgm:spPr/>
      <dgm:t>
        <a:bodyPr/>
        <a:lstStyle/>
        <a:p>
          <a:endParaRPr kumimoji="1" lang="ja-JP" altLang="en-US"/>
        </a:p>
      </dgm:t>
    </dgm:pt>
    <dgm:pt modelId="{E283B460-6FE7-4405-BD2F-0353CE69537B}" type="pres">
      <dgm:prSet presAssocID="{9E9D6B5F-74AE-429F-A56D-1120D2128B0A}" presName="connTx" presStyleLbl="parChTrans1D2" presStyleIdx="2" presStyleCnt="3"/>
      <dgm:spPr/>
      <dgm:t>
        <a:bodyPr/>
        <a:lstStyle/>
        <a:p>
          <a:endParaRPr kumimoji="1" lang="ja-JP" altLang="en-US"/>
        </a:p>
      </dgm:t>
    </dgm:pt>
    <dgm:pt modelId="{73573AC2-5DB6-4852-8588-273E4E747979}" type="pres">
      <dgm:prSet presAssocID="{21B6A40C-804E-4C1D-8903-62503039EB70}" presName="node" presStyleLbl="node1" presStyleIdx="2" presStyleCnt="3">
        <dgm:presLayoutVars>
          <dgm:bulletEnabled val="1"/>
        </dgm:presLayoutVars>
      </dgm:prSet>
      <dgm:spPr/>
      <dgm:t>
        <a:bodyPr/>
        <a:lstStyle/>
        <a:p>
          <a:endParaRPr kumimoji="1" lang="ja-JP" altLang="en-US"/>
        </a:p>
      </dgm:t>
    </dgm:pt>
  </dgm:ptLst>
  <dgm:cxnLst>
    <dgm:cxn modelId="{A1F5CFFA-9C11-45DC-9BCA-FBC467E4CA2A}" type="presOf" srcId="{A46741D0-8267-4476-8B5D-C2DDA6C26D0A}" destId="{DF660B66-165B-4E51-A5FD-028DE1EEE4B4}" srcOrd="0" destOrd="0" presId="urn:microsoft.com/office/officeart/2005/8/layout/radial1"/>
    <dgm:cxn modelId="{70FD1E4C-DB5D-4CC3-8C71-35A3C8862020}" type="presOf" srcId="{15DA22D4-7F5B-4F65-A6C3-59F61124BD6E}" destId="{C1FB10B2-E0CA-4540-8792-9E70057FC7E1}" srcOrd="0" destOrd="0" presId="urn:microsoft.com/office/officeart/2005/8/layout/radial1"/>
    <dgm:cxn modelId="{F4DD865E-18AF-493C-93C5-CCB9FF14E333}" type="presOf" srcId="{A46741D0-8267-4476-8B5D-C2DDA6C26D0A}" destId="{0B04B05C-F684-4BB0-861F-18A7E1CE86FC}" srcOrd="1" destOrd="0" presId="urn:microsoft.com/office/officeart/2005/8/layout/radial1"/>
    <dgm:cxn modelId="{3C461E45-5E36-4EBD-846B-92E6BCDF1D5C}" type="presOf" srcId="{3F5F7040-4BE2-424B-B0BA-15A8FF214A87}" destId="{1D0CAB45-F418-4B0E-B6D7-3C6916D027E0}" srcOrd="0" destOrd="0" presId="urn:microsoft.com/office/officeart/2005/8/layout/radial1"/>
    <dgm:cxn modelId="{9B3C38EA-2335-46EF-A064-C09296CEC194}" type="presOf" srcId="{4C18F30D-D993-4BD3-8AA6-49E2171D34BF}" destId="{405D8C90-6FC1-4300-A039-568BEAF98860}" srcOrd="0" destOrd="0" presId="urn:microsoft.com/office/officeart/2005/8/layout/radial1"/>
    <dgm:cxn modelId="{8750583A-E425-4FCA-879B-E5F43E8EEC5E}" type="presOf" srcId="{21B6A40C-804E-4C1D-8903-62503039EB70}" destId="{73573AC2-5DB6-4852-8588-273E4E747979}" srcOrd="0" destOrd="0" presId="urn:microsoft.com/office/officeart/2005/8/layout/radial1"/>
    <dgm:cxn modelId="{A140F225-CDEF-4183-9776-48620B24F5F0}" srcId="{8FCE9684-2947-4E67-A70C-17EB2F25CE0A}" destId="{0A70B86C-43AC-417F-994D-361F511798E2}" srcOrd="1" destOrd="0" parTransId="{A46741D0-8267-4476-8B5D-C2DDA6C26D0A}" sibTransId="{EFBF45C9-8B24-4925-BC80-40C071405190}"/>
    <dgm:cxn modelId="{96423DB7-6498-4596-A529-B46FAD852A24}" srcId="{8FCE9684-2947-4E67-A70C-17EB2F25CE0A}" destId="{21B6A40C-804E-4C1D-8903-62503039EB70}" srcOrd="2" destOrd="0" parTransId="{9E9D6B5F-74AE-429F-A56D-1120D2128B0A}" sibTransId="{3F3D501F-DCCB-4B3F-9BF1-20378956282F}"/>
    <dgm:cxn modelId="{7D13D253-6B4C-4F09-AE4D-67E56D628659}" type="presOf" srcId="{8FCE9684-2947-4E67-A70C-17EB2F25CE0A}" destId="{D819C96D-FD2F-45B9-9046-45B98C63B1C1}" srcOrd="0" destOrd="0" presId="urn:microsoft.com/office/officeart/2005/8/layout/radial1"/>
    <dgm:cxn modelId="{D08B8D03-B89E-4258-84A5-EBD23E2A910A}" type="presOf" srcId="{3F5F7040-4BE2-424B-B0BA-15A8FF214A87}" destId="{4A375D25-0111-462D-9D2B-CB88BE9A9611}" srcOrd="1" destOrd="0" presId="urn:microsoft.com/office/officeart/2005/8/layout/radial1"/>
    <dgm:cxn modelId="{EE74F1EC-6D94-4AB5-BE67-B876CDAC678E}" srcId="{8FCE9684-2947-4E67-A70C-17EB2F25CE0A}" destId="{15DA22D4-7F5B-4F65-A6C3-59F61124BD6E}" srcOrd="0" destOrd="0" parTransId="{3F5F7040-4BE2-424B-B0BA-15A8FF214A87}" sibTransId="{657CEE34-A71E-431D-BF0C-8E833E5CAA40}"/>
    <dgm:cxn modelId="{8DC39E38-F6AF-4F78-815B-338EA4D0880F}" type="presOf" srcId="{9E9D6B5F-74AE-429F-A56D-1120D2128B0A}" destId="{E283B460-6FE7-4405-BD2F-0353CE69537B}" srcOrd="1" destOrd="0" presId="urn:microsoft.com/office/officeart/2005/8/layout/radial1"/>
    <dgm:cxn modelId="{019EE806-710B-48C8-8D81-672CF011335F}" srcId="{4C18F30D-D993-4BD3-8AA6-49E2171D34BF}" destId="{8FCE9684-2947-4E67-A70C-17EB2F25CE0A}" srcOrd="0" destOrd="0" parTransId="{0B4E9D83-3F8B-4B82-A437-C4C190AF9B83}" sibTransId="{F849F58B-C5A0-4F28-BCE8-BAA9C86CDCB2}"/>
    <dgm:cxn modelId="{ADB9E81D-A0C0-469A-8B18-2301A09AA878}" type="presOf" srcId="{0A70B86C-43AC-417F-994D-361F511798E2}" destId="{633B4B96-C34E-4912-AAD9-6D9BB6C5676C}" srcOrd="0" destOrd="0" presId="urn:microsoft.com/office/officeart/2005/8/layout/radial1"/>
    <dgm:cxn modelId="{40001C88-9FFA-4C02-8DF0-431D9190B420}" type="presOf" srcId="{9E9D6B5F-74AE-429F-A56D-1120D2128B0A}" destId="{B0C08A49-A817-4830-9C11-20B87DB8CDF1}" srcOrd="0" destOrd="0" presId="urn:microsoft.com/office/officeart/2005/8/layout/radial1"/>
    <dgm:cxn modelId="{00F78003-EC29-4D7E-B94C-F88ADFB2C1C4}" type="presParOf" srcId="{405D8C90-6FC1-4300-A039-568BEAF98860}" destId="{D819C96D-FD2F-45B9-9046-45B98C63B1C1}" srcOrd="0" destOrd="0" presId="urn:microsoft.com/office/officeart/2005/8/layout/radial1"/>
    <dgm:cxn modelId="{C9EC4512-995A-48CC-922F-0C9ACAF3A3EE}" type="presParOf" srcId="{405D8C90-6FC1-4300-A039-568BEAF98860}" destId="{1D0CAB45-F418-4B0E-B6D7-3C6916D027E0}" srcOrd="1" destOrd="0" presId="urn:microsoft.com/office/officeart/2005/8/layout/radial1"/>
    <dgm:cxn modelId="{6BB9E404-259E-462B-B6DE-A7A3E38AA0E1}" type="presParOf" srcId="{1D0CAB45-F418-4B0E-B6D7-3C6916D027E0}" destId="{4A375D25-0111-462D-9D2B-CB88BE9A9611}" srcOrd="0" destOrd="0" presId="urn:microsoft.com/office/officeart/2005/8/layout/radial1"/>
    <dgm:cxn modelId="{704F4E34-1531-4072-A466-EAD408AA65B4}" type="presParOf" srcId="{405D8C90-6FC1-4300-A039-568BEAF98860}" destId="{C1FB10B2-E0CA-4540-8792-9E70057FC7E1}" srcOrd="2" destOrd="0" presId="urn:microsoft.com/office/officeart/2005/8/layout/radial1"/>
    <dgm:cxn modelId="{43BE9879-8873-4AD3-97DE-F2A1E66FB701}" type="presParOf" srcId="{405D8C90-6FC1-4300-A039-568BEAF98860}" destId="{DF660B66-165B-4E51-A5FD-028DE1EEE4B4}" srcOrd="3" destOrd="0" presId="urn:microsoft.com/office/officeart/2005/8/layout/radial1"/>
    <dgm:cxn modelId="{6C82CDD5-20B2-434B-9133-FEF0B093693E}" type="presParOf" srcId="{DF660B66-165B-4E51-A5FD-028DE1EEE4B4}" destId="{0B04B05C-F684-4BB0-861F-18A7E1CE86FC}" srcOrd="0" destOrd="0" presId="urn:microsoft.com/office/officeart/2005/8/layout/radial1"/>
    <dgm:cxn modelId="{3B74364C-407E-4445-9F44-277F8D98F31C}" type="presParOf" srcId="{405D8C90-6FC1-4300-A039-568BEAF98860}" destId="{633B4B96-C34E-4912-AAD9-6D9BB6C5676C}" srcOrd="4" destOrd="0" presId="urn:microsoft.com/office/officeart/2005/8/layout/radial1"/>
    <dgm:cxn modelId="{FCDF44F5-9155-4D1D-B9C1-7F144EB990B1}" type="presParOf" srcId="{405D8C90-6FC1-4300-A039-568BEAF98860}" destId="{B0C08A49-A817-4830-9C11-20B87DB8CDF1}" srcOrd="5" destOrd="0" presId="urn:microsoft.com/office/officeart/2005/8/layout/radial1"/>
    <dgm:cxn modelId="{1CC7B1B1-05F6-4DE2-9937-CCF6694E8C7D}" type="presParOf" srcId="{B0C08A49-A817-4830-9C11-20B87DB8CDF1}" destId="{E283B460-6FE7-4405-BD2F-0353CE69537B}" srcOrd="0" destOrd="0" presId="urn:microsoft.com/office/officeart/2005/8/layout/radial1"/>
    <dgm:cxn modelId="{273DD817-B673-40BF-A677-D5F25ED0EB3C}" type="presParOf" srcId="{405D8C90-6FC1-4300-A039-568BEAF98860}" destId="{73573AC2-5DB6-4852-8588-273E4E747979}"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9C96D-FD2F-45B9-9046-45B98C63B1C1}">
      <dsp:nvSpPr>
        <dsp:cNvPr id="0" name=""/>
        <dsp:cNvSpPr/>
      </dsp:nvSpPr>
      <dsp:spPr>
        <a:xfrm>
          <a:off x="1535384" y="818953"/>
          <a:ext cx="623774" cy="62377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dirty="0">
              <a:solidFill>
                <a:schemeClr val="bg1"/>
              </a:solidFill>
            </a:rPr>
            <a:t>耐震施策</a:t>
          </a:r>
        </a:p>
      </dsp:txBody>
      <dsp:txXfrm>
        <a:off x="1565834" y="849403"/>
        <a:ext cx="562874" cy="562874"/>
      </dsp:txXfrm>
    </dsp:sp>
    <dsp:sp modelId="{1D0CAB45-F418-4B0E-B6D7-3C6916D027E0}">
      <dsp:nvSpPr>
        <dsp:cNvPr id="0" name=""/>
        <dsp:cNvSpPr/>
      </dsp:nvSpPr>
      <dsp:spPr>
        <a:xfrm rot="16200000">
          <a:off x="1753273" y="709759"/>
          <a:ext cx="187996" cy="30390"/>
        </a:xfrm>
        <a:custGeom>
          <a:avLst/>
          <a:gdLst/>
          <a:ahLst/>
          <a:cxnLst/>
          <a:rect l="0" t="0" r="0" b="0"/>
          <a:pathLst>
            <a:path>
              <a:moveTo>
                <a:pt x="0" y="15195"/>
              </a:moveTo>
              <a:lnTo>
                <a:pt x="187996" y="15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bg1"/>
            </a:solidFill>
          </a:endParaRPr>
        </a:p>
      </dsp:txBody>
      <dsp:txXfrm>
        <a:off x="1842571" y="720255"/>
        <a:ext cx="9399" cy="9399"/>
      </dsp:txXfrm>
    </dsp:sp>
    <dsp:sp modelId="{C1FB10B2-E0CA-4540-8792-9E70057FC7E1}">
      <dsp:nvSpPr>
        <dsp:cNvPr id="0" name=""/>
        <dsp:cNvSpPr/>
      </dsp:nvSpPr>
      <dsp:spPr>
        <a:xfrm>
          <a:off x="1535384" y="7182"/>
          <a:ext cx="623774" cy="6237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a:solidFill>
                <a:schemeClr val="bg1"/>
              </a:solidFill>
            </a:rPr>
            <a:t>行政</a:t>
          </a:r>
        </a:p>
      </dsp:txBody>
      <dsp:txXfrm>
        <a:off x="1626734" y="98532"/>
        <a:ext cx="441074" cy="441074"/>
      </dsp:txXfrm>
    </dsp:sp>
    <dsp:sp modelId="{DF660B66-165B-4E51-A5FD-028DE1EEE4B4}">
      <dsp:nvSpPr>
        <dsp:cNvPr id="0" name=""/>
        <dsp:cNvSpPr/>
      </dsp:nvSpPr>
      <dsp:spPr>
        <a:xfrm rot="1800000">
          <a:off x="2104780" y="1318588"/>
          <a:ext cx="187996" cy="30390"/>
        </a:xfrm>
        <a:custGeom>
          <a:avLst/>
          <a:gdLst/>
          <a:ahLst/>
          <a:cxnLst/>
          <a:rect l="0" t="0" r="0" b="0"/>
          <a:pathLst>
            <a:path>
              <a:moveTo>
                <a:pt x="0" y="15195"/>
              </a:moveTo>
              <a:lnTo>
                <a:pt x="187996" y="15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bg1"/>
            </a:solidFill>
          </a:endParaRPr>
        </a:p>
      </dsp:txBody>
      <dsp:txXfrm>
        <a:off x="2194078" y="1329083"/>
        <a:ext cx="9399" cy="9399"/>
      </dsp:txXfrm>
    </dsp:sp>
    <dsp:sp modelId="{633B4B96-C34E-4912-AAD9-6D9BB6C5676C}">
      <dsp:nvSpPr>
        <dsp:cNvPr id="0" name=""/>
        <dsp:cNvSpPr/>
      </dsp:nvSpPr>
      <dsp:spPr>
        <a:xfrm>
          <a:off x="2238398" y="1224839"/>
          <a:ext cx="623774" cy="6237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a:solidFill>
                <a:schemeClr val="bg1"/>
              </a:solidFill>
            </a:rPr>
            <a:t>関係団体</a:t>
          </a:r>
        </a:p>
      </dsp:txBody>
      <dsp:txXfrm>
        <a:off x="2329748" y="1316189"/>
        <a:ext cx="441074" cy="441074"/>
      </dsp:txXfrm>
    </dsp:sp>
    <dsp:sp modelId="{B0C08A49-A817-4830-9C11-20B87DB8CDF1}">
      <dsp:nvSpPr>
        <dsp:cNvPr id="0" name=""/>
        <dsp:cNvSpPr/>
      </dsp:nvSpPr>
      <dsp:spPr>
        <a:xfrm rot="9000000">
          <a:off x="1401765" y="1318588"/>
          <a:ext cx="187996" cy="30390"/>
        </a:xfrm>
        <a:custGeom>
          <a:avLst/>
          <a:gdLst/>
          <a:ahLst/>
          <a:cxnLst/>
          <a:rect l="0" t="0" r="0" b="0"/>
          <a:pathLst>
            <a:path>
              <a:moveTo>
                <a:pt x="0" y="15195"/>
              </a:moveTo>
              <a:lnTo>
                <a:pt x="187996" y="15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bg1"/>
            </a:solidFill>
          </a:endParaRPr>
        </a:p>
      </dsp:txBody>
      <dsp:txXfrm rot="10800000">
        <a:off x="1491064" y="1329083"/>
        <a:ext cx="9399" cy="9399"/>
      </dsp:txXfrm>
    </dsp:sp>
    <dsp:sp modelId="{73573AC2-5DB6-4852-8588-273E4E747979}">
      <dsp:nvSpPr>
        <dsp:cNvPr id="0" name=""/>
        <dsp:cNvSpPr/>
      </dsp:nvSpPr>
      <dsp:spPr>
        <a:xfrm>
          <a:off x="832370" y="1224839"/>
          <a:ext cx="623774" cy="6237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a:solidFill>
                <a:schemeClr val="bg1"/>
              </a:solidFill>
            </a:rPr>
            <a:t>関係業界</a:t>
          </a:r>
        </a:p>
      </dsp:txBody>
      <dsp:txXfrm>
        <a:off x="923720" y="1316189"/>
        <a:ext cx="441074" cy="441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9C96D-FD2F-45B9-9046-45B98C63B1C1}">
      <dsp:nvSpPr>
        <dsp:cNvPr id="0" name=""/>
        <dsp:cNvSpPr/>
      </dsp:nvSpPr>
      <dsp:spPr>
        <a:xfrm>
          <a:off x="1401836" y="745612"/>
          <a:ext cx="567553" cy="567553"/>
        </a:xfrm>
        <a:prstGeom prst="roundRect">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kumimoji="1" lang="ja-JP" altLang="en-US" sz="1400" b="1" kern="1200" dirty="0">
              <a:solidFill>
                <a:schemeClr val="bg1"/>
              </a:solidFill>
              <a:latin typeface="+mn-ea"/>
              <a:ea typeface="+mn-ea"/>
            </a:rPr>
            <a:t>他</a:t>
          </a:r>
          <a:endParaRPr kumimoji="1" lang="en-US" altLang="ja-JP" sz="1400" b="1" kern="1200" dirty="0">
            <a:solidFill>
              <a:schemeClr val="bg1"/>
            </a:solidFill>
            <a:latin typeface="+mn-ea"/>
            <a:ea typeface="+mn-ea"/>
          </a:endParaRPr>
        </a:p>
        <a:p>
          <a:pPr lvl="0" algn="ctr" defTabSz="622300">
            <a:lnSpc>
              <a:spcPct val="100000"/>
            </a:lnSpc>
            <a:spcBef>
              <a:spcPct val="0"/>
            </a:spcBef>
            <a:spcAft>
              <a:spcPts val="0"/>
            </a:spcAft>
          </a:pPr>
          <a:r>
            <a:rPr kumimoji="1" lang="ja-JP" altLang="en-US" sz="1400" b="1" kern="1200" dirty="0">
              <a:solidFill>
                <a:schemeClr val="bg1"/>
              </a:solidFill>
              <a:latin typeface="+mn-ea"/>
              <a:ea typeface="+mn-ea"/>
            </a:rPr>
            <a:t>施策</a:t>
          </a:r>
        </a:p>
      </dsp:txBody>
      <dsp:txXfrm>
        <a:off x="1429542" y="773318"/>
        <a:ext cx="512141" cy="512141"/>
      </dsp:txXfrm>
    </dsp:sp>
    <dsp:sp modelId="{1D0CAB45-F418-4B0E-B6D7-3C6916D027E0}">
      <dsp:nvSpPr>
        <dsp:cNvPr id="0" name=""/>
        <dsp:cNvSpPr/>
      </dsp:nvSpPr>
      <dsp:spPr>
        <a:xfrm rot="16200000">
          <a:off x="1599940" y="644788"/>
          <a:ext cx="171345" cy="30303"/>
        </a:xfrm>
        <a:custGeom>
          <a:avLst/>
          <a:gdLst/>
          <a:ahLst/>
          <a:cxnLst/>
          <a:rect l="0" t="0" r="0" b="0"/>
          <a:pathLst>
            <a:path>
              <a:moveTo>
                <a:pt x="0" y="15151"/>
              </a:moveTo>
              <a:lnTo>
                <a:pt x="171345" y="1515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bg1"/>
            </a:solidFill>
            <a:latin typeface="+mn-ea"/>
            <a:ea typeface="+mn-ea"/>
          </a:endParaRPr>
        </a:p>
      </dsp:txBody>
      <dsp:txXfrm>
        <a:off x="1681329" y="655656"/>
        <a:ext cx="8567" cy="8567"/>
      </dsp:txXfrm>
    </dsp:sp>
    <dsp:sp modelId="{C1FB10B2-E0CA-4540-8792-9E70057FC7E1}">
      <dsp:nvSpPr>
        <dsp:cNvPr id="0" name=""/>
        <dsp:cNvSpPr/>
      </dsp:nvSpPr>
      <dsp:spPr>
        <a:xfrm>
          <a:off x="1401836" y="6714"/>
          <a:ext cx="567553" cy="5675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a:solidFill>
                <a:schemeClr val="bg1"/>
              </a:solidFill>
              <a:latin typeface="+mn-ea"/>
              <a:ea typeface="+mn-ea"/>
            </a:rPr>
            <a:t>行政</a:t>
          </a:r>
        </a:p>
      </dsp:txBody>
      <dsp:txXfrm>
        <a:off x="1484952" y="89830"/>
        <a:ext cx="401321" cy="401321"/>
      </dsp:txXfrm>
    </dsp:sp>
    <dsp:sp modelId="{DF660B66-165B-4E51-A5FD-028DE1EEE4B4}">
      <dsp:nvSpPr>
        <dsp:cNvPr id="0" name=""/>
        <dsp:cNvSpPr/>
      </dsp:nvSpPr>
      <dsp:spPr>
        <a:xfrm rot="1800000">
          <a:off x="1919892" y="1198961"/>
          <a:ext cx="171345" cy="30303"/>
        </a:xfrm>
        <a:custGeom>
          <a:avLst/>
          <a:gdLst/>
          <a:ahLst/>
          <a:cxnLst/>
          <a:rect l="0" t="0" r="0" b="0"/>
          <a:pathLst>
            <a:path>
              <a:moveTo>
                <a:pt x="0" y="15151"/>
              </a:moveTo>
              <a:lnTo>
                <a:pt x="171345" y="1515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bg1"/>
            </a:solidFill>
            <a:latin typeface="+mn-ea"/>
            <a:ea typeface="+mn-ea"/>
          </a:endParaRPr>
        </a:p>
      </dsp:txBody>
      <dsp:txXfrm>
        <a:off x="2001281" y="1209829"/>
        <a:ext cx="8567" cy="8567"/>
      </dsp:txXfrm>
    </dsp:sp>
    <dsp:sp modelId="{633B4B96-C34E-4912-AAD9-6D9BB6C5676C}">
      <dsp:nvSpPr>
        <dsp:cNvPr id="0" name=""/>
        <dsp:cNvSpPr/>
      </dsp:nvSpPr>
      <dsp:spPr>
        <a:xfrm>
          <a:off x="2041741" y="1115061"/>
          <a:ext cx="567553" cy="5675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a:solidFill>
                <a:schemeClr val="bg1"/>
              </a:solidFill>
              <a:latin typeface="+mn-ea"/>
              <a:ea typeface="+mn-ea"/>
            </a:rPr>
            <a:t>関係団体</a:t>
          </a:r>
        </a:p>
      </dsp:txBody>
      <dsp:txXfrm>
        <a:off x="2124857" y="1198177"/>
        <a:ext cx="401321" cy="401321"/>
      </dsp:txXfrm>
    </dsp:sp>
    <dsp:sp modelId="{B0C08A49-A817-4830-9C11-20B87DB8CDF1}">
      <dsp:nvSpPr>
        <dsp:cNvPr id="0" name=""/>
        <dsp:cNvSpPr/>
      </dsp:nvSpPr>
      <dsp:spPr>
        <a:xfrm rot="9000000">
          <a:off x="1279988" y="1198961"/>
          <a:ext cx="171345" cy="30303"/>
        </a:xfrm>
        <a:custGeom>
          <a:avLst/>
          <a:gdLst/>
          <a:ahLst/>
          <a:cxnLst/>
          <a:rect l="0" t="0" r="0" b="0"/>
          <a:pathLst>
            <a:path>
              <a:moveTo>
                <a:pt x="0" y="15151"/>
              </a:moveTo>
              <a:lnTo>
                <a:pt x="171345" y="1515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bg1"/>
            </a:solidFill>
            <a:latin typeface="+mn-ea"/>
            <a:ea typeface="+mn-ea"/>
          </a:endParaRPr>
        </a:p>
      </dsp:txBody>
      <dsp:txXfrm rot="10800000">
        <a:off x="1361377" y="1209829"/>
        <a:ext cx="8567" cy="8567"/>
      </dsp:txXfrm>
    </dsp:sp>
    <dsp:sp modelId="{73573AC2-5DB6-4852-8588-273E4E747979}">
      <dsp:nvSpPr>
        <dsp:cNvPr id="0" name=""/>
        <dsp:cNvSpPr/>
      </dsp:nvSpPr>
      <dsp:spPr>
        <a:xfrm>
          <a:off x="761931" y="1115061"/>
          <a:ext cx="567553" cy="5675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a:solidFill>
                <a:schemeClr val="bg1"/>
              </a:solidFill>
              <a:latin typeface="+mn-ea"/>
              <a:ea typeface="+mn-ea"/>
            </a:rPr>
            <a:t>関係業界</a:t>
          </a:r>
        </a:p>
      </dsp:txBody>
      <dsp:txXfrm>
        <a:off x="845047" y="1198177"/>
        <a:ext cx="401321" cy="40132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0"/>
            <a:ext cx="2949575" cy="496888"/>
          </a:xfrm>
          <a:prstGeom prst="rect">
            <a:avLst/>
          </a:prstGeom>
        </p:spPr>
        <p:txBody>
          <a:bodyPr vert="horz" lIns="91989" tIns="45992" rIns="91989" bIns="459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55" y="0"/>
            <a:ext cx="2949575" cy="496888"/>
          </a:xfrm>
          <a:prstGeom prst="rect">
            <a:avLst/>
          </a:prstGeom>
        </p:spPr>
        <p:txBody>
          <a:bodyPr vert="horz" lIns="91989" tIns="45992" rIns="91989" bIns="45992" rtlCol="0"/>
          <a:lstStyle>
            <a:lvl1pPr algn="r">
              <a:defRPr sz="1200"/>
            </a:lvl1pPr>
          </a:lstStyle>
          <a:p>
            <a:fld id="{EECBB802-390E-416A-9078-047B5A3BFBEC}"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989" tIns="45992" rIns="91989" bIns="45992" rtlCol="0" anchor="ctr"/>
          <a:lstStyle/>
          <a:p>
            <a:endParaRPr lang="ja-JP" altLang="en-US"/>
          </a:p>
        </p:txBody>
      </p:sp>
      <p:sp>
        <p:nvSpPr>
          <p:cNvPr id="5" name="ノート プレースホルダー 4"/>
          <p:cNvSpPr>
            <a:spLocks noGrp="1"/>
          </p:cNvSpPr>
          <p:nvPr>
            <p:ph type="body" sz="quarter" idx="3"/>
          </p:nvPr>
        </p:nvSpPr>
        <p:spPr>
          <a:xfrm>
            <a:off x="681038" y="4721228"/>
            <a:ext cx="5445125" cy="4471988"/>
          </a:xfrm>
          <a:prstGeom prst="rect">
            <a:avLst/>
          </a:prstGeom>
        </p:spPr>
        <p:txBody>
          <a:bodyPr vert="horz" lIns="91989" tIns="45992" rIns="91989" bIns="459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7" y="9440865"/>
            <a:ext cx="2949575" cy="496887"/>
          </a:xfrm>
          <a:prstGeom prst="rect">
            <a:avLst/>
          </a:prstGeom>
        </p:spPr>
        <p:txBody>
          <a:bodyPr vert="horz" lIns="91989" tIns="45992" rIns="91989" bIns="459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55" y="9440865"/>
            <a:ext cx="2949575" cy="496887"/>
          </a:xfrm>
          <a:prstGeom prst="rect">
            <a:avLst/>
          </a:prstGeom>
        </p:spPr>
        <p:txBody>
          <a:bodyPr vert="horz" lIns="91989" tIns="45992" rIns="91989" bIns="45992" rtlCol="0" anchor="b"/>
          <a:lstStyle>
            <a:lvl1pPr algn="r">
              <a:defRPr sz="12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pPr>
              <a:defRPr/>
            </a:pPr>
            <a:fld id="{09954CD4-AF95-4C78-B160-84012AB9CEDB}"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433376"/>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47105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grpSp>
        <p:nvGrpSpPr>
          <p:cNvPr id="12" name="グループ化 4"/>
          <p:cNvGrpSpPr>
            <a:grpSpLocks/>
          </p:cNvGrpSpPr>
          <p:nvPr userDrawn="1"/>
        </p:nvGrpSpPr>
        <p:grpSpPr bwMode="auto">
          <a:xfrm>
            <a:off x="8110913" y="501650"/>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9318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8937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「住宅建築物耐震</a:t>
            </a:r>
            <a:r>
              <a:rPr lang="en-US" altLang="ja-JP" sz="3200" dirty="0"/>
              <a:t>10</a:t>
            </a:r>
            <a:r>
              <a:rPr lang="ja-JP" altLang="en-US" sz="3200" dirty="0"/>
              <a:t>ヵ年戦略・大阪」</a:t>
            </a:r>
            <a:r>
              <a:rPr lang="en-US" altLang="ja-JP" sz="3200" dirty="0"/>
              <a:t/>
            </a:r>
            <a:br>
              <a:rPr lang="en-US" altLang="ja-JP" sz="3200" dirty="0"/>
            </a:br>
            <a:r>
              <a:rPr lang="ja-JP" altLang="en-US" sz="3200" dirty="0"/>
              <a:t>中間とりまとめ案　補足説明資料</a:t>
            </a:r>
          </a:p>
        </p:txBody>
      </p:sp>
      <p:sp>
        <p:nvSpPr>
          <p:cNvPr id="5" name="正方形/長方形 4"/>
          <p:cNvSpPr/>
          <p:nvPr/>
        </p:nvSpPr>
        <p:spPr>
          <a:xfrm>
            <a:off x="7323826" y="493825"/>
            <a:ext cx="1317815" cy="360190"/>
          </a:xfrm>
          <a:prstGeom prst="rect">
            <a:avLst/>
          </a:prstGeom>
          <a:noFill/>
          <a:ln w="1905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2000" dirty="0">
                <a:solidFill>
                  <a:srgbClr val="1F497D"/>
                </a:solidFill>
                <a:latin typeface="+mj-lt"/>
                <a:ea typeface="+mj-ea"/>
                <a:cs typeface="+mj-cs"/>
              </a:rPr>
              <a:t>資料３</a:t>
            </a:r>
          </a:p>
        </p:txBody>
      </p:sp>
    </p:spTree>
    <p:extLst>
      <p:ext uri="{BB962C8B-B14F-4D97-AF65-F5344CB8AC3E}">
        <p14:creationId xmlns:p14="http://schemas.microsoft.com/office/powerpoint/2010/main" val="245644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の画面&#10;&#10;自動的に生成された説明">
            <a:extLst>
              <a:ext uri="{FF2B5EF4-FFF2-40B4-BE49-F238E27FC236}">
                <a16:creationId xmlns:a16="http://schemas.microsoft.com/office/drawing/2014/main" id="{963675E9-C20F-4261-B72C-E5EB4CCEB153}"/>
              </a:ext>
            </a:extLst>
          </p:cNvPr>
          <p:cNvPicPr>
            <a:picLocks noChangeAspect="1"/>
          </p:cNvPicPr>
          <p:nvPr/>
        </p:nvPicPr>
        <p:blipFill>
          <a:blip r:embed="rId2"/>
          <a:stretch>
            <a:fillRect/>
          </a:stretch>
        </p:blipFill>
        <p:spPr>
          <a:xfrm>
            <a:off x="4243172" y="3389591"/>
            <a:ext cx="4839140" cy="3331122"/>
          </a:xfrm>
          <a:prstGeom prst="rect">
            <a:avLst/>
          </a:prstGeom>
        </p:spPr>
      </p:pic>
      <p:sp>
        <p:nvSpPr>
          <p:cNvPr id="2" name="タイトル 1">
            <a:extLst>
              <a:ext uri="{FF2B5EF4-FFF2-40B4-BE49-F238E27FC236}">
                <a16:creationId xmlns:a16="http://schemas.microsoft.com/office/drawing/2014/main" id="{E417C7B7-81DF-4A78-A582-1DD73A987604}"/>
              </a:ext>
            </a:extLst>
          </p:cNvPr>
          <p:cNvSpPr>
            <a:spLocks noGrp="1"/>
          </p:cNvSpPr>
          <p:nvPr>
            <p:ph type="title"/>
          </p:nvPr>
        </p:nvSpPr>
        <p:spPr>
          <a:xfrm>
            <a:off x="0" y="72570"/>
            <a:ext cx="7019925" cy="875863"/>
          </a:xfrm>
        </p:spPr>
        <p:txBody>
          <a:bodyPr/>
          <a:lstStyle/>
          <a:p>
            <a:r>
              <a:rPr lang="ja-JP" altLang="en-US" dirty="0"/>
              <a:t>４．木造住宅について</a:t>
            </a:r>
            <a:r>
              <a:rPr lang="en-US" altLang="ja-JP" dirty="0"/>
              <a:t/>
            </a:r>
            <a:br>
              <a:rPr lang="en-US" altLang="ja-JP" dirty="0"/>
            </a:br>
            <a:r>
              <a:rPr lang="ja-JP" altLang="en-US" dirty="0"/>
              <a:t>　</a:t>
            </a:r>
            <a:r>
              <a:rPr lang="en-US" altLang="ja-JP" dirty="0"/>
              <a:t>4-4</a:t>
            </a:r>
            <a:r>
              <a:rPr lang="ja-JP" altLang="en-US" dirty="0"/>
              <a:t>　個別訪問・ダイレクトメール</a:t>
            </a:r>
            <a:endParaRPr kumimoji="1" lang="ja-JP" altLang="en-US" dirty="0"/>
          </a:p>
        </p:txBody>
      </p:sp>
      <p:sp>
        <p:nvSpPr>
          <p:cNvPr id="9" name="正方形/長方形 8"/>
          <p:cNvSpPr/>
          <p:nvPr/>
        </p:nvSpPr>
        <p:spPr>
          <a:xfrm>
            <a:off x="123825" y="1067171"/>
            <a:ext cx="8958487" cy="1985773"/>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182563" indent="-182563">
              <a:lnSpc>
                <a:spcPts val="2200"/>
              </a:lnSpc>
            </a:pPr>
            <a:r>
              <a:rPr lang="ja-JP" altLang="en-US" sz="1600" dirty="0" smtClean="0">
                <a:latin typeface="Meiryo UI" panose="020B0604030504040204" pitchFamily="50" charset="-128"/>
                <a:ea typeface="Meiryo UI" panose="020B0604030504040204" pitchFamily="50" charset="-128"/>
              </a:rPr>
              <a:t>〇　市町村</a:t>
            </a:r>
            <a:r>
              <a:rPr lang="ja-JP" altLang="en-US" sz="1600" dirty="0">
                <a:latin typeface="Meiryo UI" panose="020B0604030504040204" pitchFamily="50" charset="-128"/>
                <a:ea typeface="Meiryo UI" panose="020B0604030504040204" pitchFamily="50" charset="-128"/>
              </a:rPr>
              <a:t>で個別訪問</a:t>
            </a:r>
            <a:r>
              <a:rPr lang="ja-JP" altLang="en-US" sz="1600" dirty="0" smtClean="0">
                <a:latin typeface="Meiryo UI" panose="020B0604030504040204" pitchFamily="50" charset="-128"/>
                <a:ea typeface="Meiryo UI" panose="020B0604030504040204" pitchFamily="50" charset="-128"/>
              </a:rPr>
              <a:t>、ダイレクト</a:t>
            </a:r>
            <a:r>
              <a:rPr lang="ja-JP" altLang="en-US" sz="1600" dirty="0">
                <a:latin typeface="Meiryo UI" panose="020B0604030504040204" pitchFamily="50" charset="-128"/>
                <a:ea typeface="Meiryo UI" panose="020B0604030504040204" pitchFamily="50" charset="-128"/>
              </a:rPr>
              <a:t>メール</a:t>
            </a:r>
            <a:r>
              <a:rPr lang="ja-JP" altLang="en-US" sz="1600" dirty="0" smtClean="0">
                <a:latin typeface="Meiryo UI" panose="020B0604030504040204" pitchFamily="50" charset="-128"/>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所有者へ直接的に働きかけを実施。</a:t>
            </a:r>
            <a:endParaRPr lang="en-US" altLang="ja-JP" sz="1600" dirty="0">
              <a:latin typeface="Meiryo UI" panose="020B0604030504040204" pitchFamily="50" charset="-128"/>
              <a:ea typeface="Meiryo UI" panose="020B0604030504040204" pitchFamily="50" charset="-128"/>
            </a:endParaRPr>
          </a:p>
          <a:p>
            <a:pPr marL="363538" indent="-363538">
              <a:lnSpc>
                <a:spcPts val="2200"/>
              </a:lnSpc>
            </a:pPr>
            <a:r>
              <a:rPr lang="ja-JP" altLang="en-US" sz="1600" dirty="0" smtClean="0">
                <a:latin typeface="Meiryo UI" panose="020B0604030504040204" pitchFamily="50" charset="-128"/>
                <a:ea typeface="Meiryo UI" panose="020B0604030504040204" pitchFamily="50" charset="-128"/>
              </a:rPr>
              <a:t>〇　国</a:t>
            </a:r>
            <a:r>
              <a:rPr lang="ja-JP" altLang="en-US" sz="1600" dirty="0">
                <a:latin typeface="Meiryo UI" panose="020B0604030504040204" pitchFamily="50" charset="-128"/>
                <a:ea typeface="Meiryo UI" panose="020B0604030504040204" pitchFamily="50" charset="-128"/>
              </a:rPr>
              <a:t>の補助要件である「住宅耐震化緊急促進アクションプログラム」を市町村で策定</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39</a:t>
            </a:r>
            <a:r>
              <a:rPr lang="ja-JP" altLang="en-US" sz="1400" dirty="0">
                <a:latin typeface="Meiryo UI" panose="020B0604030504040204" pitchFamily="50" charset="-128"/>
                <a:ea typeface="Meiryo UI" panose="020B0604030504040204" pitchFamily="50" charset="-128"/>
              </a:rPr>
              <a:t>市町村。</a:t>
            </a:r>
            <a:r>
              <a:rPr lang="en-US" altLang="ja-JP" sz="1400" dirty="0" smtClean="0">
                <a:latin typeface="Meiryo UI" panose="020B0604030504040204" pitchFamily="50" charset="-128"/>
                <a:ea typeface="Meiryo UI" panose="020B0604030504040204" pitchFamily="50" charset="-128"/>
              </a:rPr>
              <a:t>R3</a:t>
            </a:r>
            <a:r>
              <a:rPr lang="ja-JP" altLang="en-US" sz="1400" dirty="0" smtClean="0">
                <a:latin typeface="Meiryo UI" panose="020B0604030504040204" pitchFamily="50" charset="-128"/>
                <a:ea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rPr>
              <a:t>全市町村で策定予定）</a:t>
            </a:r>
            <a:r>
              <a:rPr lang="ja-JP" altLang="en-US" sz="1600" dirty="0" smtClean="0">
                <a:latin typeface="Meiryo UI" panose="020B0604030504040204" pitchFamily="50" charset="-128"/>
                <a:ea typeface="Meiryo UI" panose="020B0604030504040204" pitchFamily="50" charset="-128"/>
              </a:rPr>
              <a:t>し</a:t>
            </a:r>
            <a:r>
              <a:rPr lang="ja-JP" altLang="en-US" sz="14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個別</a:t>
            </a:r>
            <a:r>
              <a:rPr lang="ja-JP" altLang="en-US" sz="1600" dirty="0">
                <a:latin typeface="Meiryo UI" panose="020B0604030504040204" pitchFamily="50" charset="-128"/>
                <a:ea typeface="Meiryo UI" panose="020B0604030504040204" pitchFamily="50" charset="-128"/>
              </a:rPr>
              <a:t>訪問等により対象となる住宅所有者に対して直接的に耐震化を促す</a:t>
            </a:r>
            <a:r>
              <a:rPr lang="ja-JP" altLang="en-US" sz="1600" dirty="0" smtClean="0">
                <a:latin typeface="Meiryo UI" panose="020B0604030504040204" pitchFamily="50" charset="-128"/>
                <a:ea typeface="Meiryo UI" panose="020B0604030504040204" pitchFamily="50" charset="-128"/>
              </a:rPr>
              <a:t>取組みの</a:t>
            </a:r>
            <a:r>
              <a:rPr lang="ja-JP" altLang="en-US" sz="1600" dirty="0">
                <a:latin typeface="Meiryo UI" panose="020B0604030504040204" pitchFamily="50" charset="-128"/>
                <a:ea typeface="Meiryo UI" panose="020B0604030504040204" pitchFamily="50" charset="-128"/>
              </a:rPr>
              <a:t>年次計画等を作成。</a:t>
            </a:r>
            <a:endParaRPr lang="en-US" altLang="ja-JP" sz="1600" dirty="0">
              <a:latin typeface="Meiryo UI" panose="020B0604030504040204" pitchFamily="50" charset="-128"/>
              <a:ea typeface="Meiryo UI" panose="020B0604030504040204" pitchFamily="50" charset="-128"/>
            </a:endParaRPr>
          </a:p>
          <a:p>
            <a:pPr marL="538163" indent="-93663">
              <a:lnSpc>
                <a:spcPts val="2200"/>
              </a:lnSpc>
            </a:pPr>
            <a:r>
              <a:rPr lang="ja-JP" altLang="en-US" sz="1600" dirty="0">
                <a:latin typeface="Meiryo UI" panose="020B0604030504040204" pitchFamily="50" charset="-128"/>
                <a:ea typeface="Meiryo UI" panose="020B0604030504040204" pitchFamily="50" charset="-128"/>
              </a:rPr>
              <a:t>　　⇒　</a:t>
            </a:r>
            <a:r>
              <a:rPr lang="ja-JP" altLang="en-US" sz="1600" u="sng" dirty="0">
                <a:latin typeface="Meiryo UI" panose="020B0604030504040204" pitchFamily="50" charset="-128"/>
                <a:ea typeface="Meiryo UI" panose="020B0604030504040204" pitchFamily="50" charset="-128"/>
              </a:rPr>
              <a:t>対象となる全所有者へのアプローチは計画期間内に実施可能</a:t>
            </a:r>
            <a:endParaRPr lang="en-US" altLang="ja-JP" sz="1600" u="sng" dirty="0">
              <a:latin typeface="Meiryo UI" panose="020B0604030504040204" pitchFamily="50" charset="-128"/>
              <a:ea typeface="Meiryo UI" panose="020B0604030504040204" pitchFamily="50" charset="-128"/>
            </a:endParaRPr>
          </a:p>
          <a:p>
            <a:pPr marL="268288" indent="-268288">
              <a:lnSpc>
                <a:spcPts val="2200"/>
              </a:lnSpc>
            </a:pPr>
            <a:r>
              <a:rPr lang="ja-JP" altLang="en-US" sz="1600" dirty="0" smtClean="0">
                <a:latin typeface="Meiryo UI" panose="020B0604030504040204" pitchFamily="50" charset="-128"/>
                <a:ea typeface="Meiryo UI" panose="020B0604030504040204" pitchFamily="50" charset="-128"/>
              </a:rPr>
              <a:t>〇　個別</a:t>
            </a:r>
            <a:r>
              <a:rPr lang="ja-JP" altLang="en-US" sz="1600" dirty="0">
                <a:latin typeface="Meiryo UI" panose="020B0604030504040204" pitchFamily="50" charset="-128"/>
                <a:ea typeface="Meiryo UI" panose="020B0604030504040204" pitchFamily="50" charset="-128"/>
              </a:rPr>
              <a:t>訪問等でコンタクトが取れた所有者に対して優先的に働きかけを行えるよう、データベース化等、記録を残す手法を検討。</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130103" y="3086820"/>
            <a:ext cx="4971803" cy="3229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0"/>
              </a:spcBef>
              <a:tabLst>
                <a:tab pos="361950" algn="l"/>
              </a:tabLst>
            </a:pPr>
            <a:r>
              <a:rPr lang="ja-JP" altLang="en-US" sz="1400" b="1" dirty="0">
                <a:latin typeface="Meiryo UI" panose="020B0604030504040204" pitchFamily="50" charset="-128"/>
                <a:ea typeface="Meiryo UI" panose="020B0604030504040204" pitchFamily="50" charset="-128"/>
              </a:rPr>
              <a:t>■交野市住宅耐震化緊急促進アクションプログラム</a:t>
            </a:r>
            <a:r>
              <a:rPr lang="ja-JP" altLang="en-US"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H31</a:t>
            </a:r>
            <a:r>
              <a:rPr lang="ja-JP" altLang="en-US" sz="1100" dirty="0" smtClean="0">
                <a:latin typeface="Meiryo UI" panose="020B0604030504040204" pitchFamily="50" charset="-128"/>
                <a:ea typeface="Meiryo UI" panose="020B0604030504040204" pitchFamily="50" charset="-128"/>
              </a:rPr>
              <a:t>策定</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21" name="正方形/長方形 20"/>
          <p:cNvSpPr/>
          <p:nvPr/>
        </p:nvSpPr>
        <p:spPr>
          <a:xfrm>
            <a:off x="195139" y="5004437"/>
            <a:ext cx="3876423" cy="1600438"/>
          </a:xfrm>
          <a:prstGeom prst="rect">
            <a:avLst/>
          </a:prstGeom>
        </p:spPr>
        <p:txBody>
          <a:bodyPr wrap="square">
            <a:spAutoFit/>
          </a:bodyPr>
          <a:lstStyle/>
          <a:p>
            <a:pPr marL="93663" indent="-93663"/>
            <a:r>
              <a:rPr lang="ja-JP" altLang="en-US" sz="1400" b="1" dirty="0">
                <a:latin typeface="Meiryo UI" panose="020B0604030504040204" pitchFamily="50" charset="-128"/>
                <a:ea typeface="Meiryo UI" panose="020B0604030504040204" pitchFamily="50" charset="-128"/>
              </a:rPr>
              <a:t>■記録を残す手法の参考事例</a:t>
            </a:r>
            <a:endParaRPr lang="en-US" altLang="ja-JP" sz="1400" b="1" dirty="0">
              <a:latin typeface="Meiryo UI" panose="020B0604030504040204" pitchFamily="50" charset="-128"/>
              <a:ea typeface="Meiryo UI" panose="020B0604030504040204" pitchFamily="50" charset="-128"/>
            </a:endParaRPr>
          </a:p>
          <a:p>
            <a:pPr marL="268288" indent="-93663"/>
            <a:r>
              <a:rPr lang="ja-JP" altLang="en-US" sz="1200" dirty="0">
                <a:latin typeface="Meiryo UI" panose="020B0604030504040204" pitchFamily="50" charset="-128"/>
                <a:ea typeface="Meiryo UI" panose="020B0604030504040204" pitchFamily="50" charset="-128"/>
              </a:rPr>
              <a:t>・ダイレクトメール送付時にアンケートを同封し、返信があった所有者について講習会の案内等を行うなど、継続した働きかけ実施。（箕面市）</a:t>
            </a:r>
            <a:endParaRPr lang="en-US" altLang="ja-JP" sz="1200" dirty="0">
              <a:latin typeface="Meiryo UI" panose="020B0604030504040204" pitchFamily="50" charset="-128"/>
              <a:ea typeface="Meiryo UI" panose="020B0604030504040204" pitchFamily="50" charset="-128"/>
            </a:endParaRPr>
          </a:p>
          <a:p>
            <a:pPr marL="268288" indent="-93663"/>
            <a:r>
              <a:rPr lang="ja-JP" altLang="en-US" sz="1200" dirty="0">
                <a:latin typeface="Meiryo UI" panose="020B0604030504040204" pitchFamily="50" charset="-128"/>
                <a:ea typeface="Meiryo UI" panose="020B0604030504040204" pitchFamily="50" charset="-128"/>
              </a:rPr>
              <a:t>・相談会や窓口に来られた所有者に「窓口相談カード」を記入してもらい、データベース化</a:t>
            </a:r>
            <a:r>
              <a:rPr lang="ja-JP" altLang="en-US" sz="1200" dirty="0" smtClean="0">
                <a:latin typeface="Meiryo UI" panose="020B0604030504040204" pitchFamily="50" charset="-128"/>
                <a:ea typeface="Meiryo UI" panose="020B0604030504040204" pitchFamily="50" charset="-128"/>
              </a:rPr>
              <a:t>し補助</a:t>
            </a:r>
            <a:r>
              <a:rPr lang="ja-JP" altLang="en-US" sz="1200" dirty="0">
                <a:latin typeface="Meiryo UI" panose="020B0604030504040204" pitchFamily="50" charset="-128"/>
                <a:ea typeface="Meiryo UI" panose="020B0604030504040204" pitchFamily="50" charset="-128"/>
              </a:rPr>
              <a:t>申請していない</a:t>
            </a:r>
            <a:r>
              <a:rPr lang="ja-JP" altLang="en-US" sz="1200" dirty="0" smtClean="0">
                <a:latin typeface="Meiryo UI" panose="020B0604030504040204" pitchFamily="50" charset="-128"/>
                <a:ea typeface="Meiryo UI" panose="020B0604030504040204" pitchFamily="50" charset="-128"/>
              </a:rPr>
              <a:t>所有者の状況</a:t>
            </a:r>
            <a:r>
              <a:rPr lang="ja-JP" altLang="en-US" sz="1200" dirty="0">
                <a:latin typeface="Meiryo UI" panose="020B0604030504040204" pitchFamily="50" charset="-128"/>
                <a:ea typeface="Meiryo UI" panose="020B0604030504040204" pitchFamily="50" charset="-128"/>
              </a:rPr>
              <a:t>確認などを実施</a:t>
            </a:r>
            <a:r>
              <a:rPr lang="ja-JP" altLang="en-US" sz="1200" dirty="0" smtClean="0">
                <a:latin typeface="Meiryo UI" panose="020B0604030504040204" pitchFamily="50" charset="-128"/>
                <a:ea typeface="Meiryo UI" panose="020B0604030504040204" pitchFamily="50" charset="-128"/>
              </a:rPr>
              <a:t>。また、補助制度の案内を送付。（</a:t>
            </a:r>
            <a:r>
              <a:rPr lang="ja-JP" altLang="en-US" sz="1200" dirty="0">
                <a:latin typeface="Meiryo UI" panose="020B0604030504040204" pitchFamily="50" charset="-128"/>
                <a:ea typeface="Meiryo UI" panose="020B0604030504040204" pitchFamily="50" charset="-128"/>
              </a:rPr>
              <a:t>豊中市）</a:t>
            </a:r>
            <a:endParaRPr lang="en-US" altLang="ja-JP" sz="1200" dirty="0">
              <a:latin typeface="Meiryo UI" panose="020B0604030504040204" pitchFamily="50" charset="-128"/>
              <a:ea typeface="Meiryo UI" panose="020B0604030504040204" pitchFamily="50" charset="-128"/>
            </a:endParaRPr>
          </a:p>
        </p:txBody>
      </p:sp>
      <p:graphicFrame>
        <p:nvGraphicFramePr>
          <p:cNvPr id="13" name="表 7">
            <a:extLst>
              <a:ext uri="{FF2B5EF4-FFF2-40B4-BE49-F238E27FC236}">
                <a16:creationId xmlns:a16="http://schemas.microsoft.com/office/drawing/2014/main" id="{0E323B6F-6441-44F2-A04B-ECD274E8F205}"/>
              </a:ext>
            </a:extLst>
          </p:cNvPr>
          <p:cNvGraphicFramePr>
            <a:graphicFrameLocks noGrp="1"/>
          </p:cNvGraphicFramePr>
          <p:nvPr>
            <p:extLst>
              <p:ext uri="{D42A27DB-BD31-4B8C-83A1-F6EECF244321}">
                <p14:modId xmlns:p14="http://schemas.microsoft.com/office/powerpoint/2010/main" val="2214785509"/>
              </p:ext>
            </p:extLst>
          </p:nvPr>
        </p:nvGraphicFramePr>
        <p:xfrm>
          <a:off x="358935" y="3593990"/>
          <a:ext cx="3548832" cy="1204336"/>
        </p:xfrm>
        <a:graphic>
          <a:graphicData uri="http://schemas.openxmlformats.org/drawingml/2006/table">
            <a:tbl>
              <a:tblPr firstRow="1" bandRow="1">
                <a:tableStyleId>{5940675A-B579-460E-94D1-54222C63F5DA}</a:tableStyleId>
              </a:tblPr>
              <a:tblGrid>
                <a:gridCol w="1580084">
                  <a:extLst>
                    <a:ext uri="{9D8B030D-6E8A-4147-A177-3AD203B41FA5}">
                      <a16:colId xmlns:a16="http://schemas.microsoft.com/office/drawing/2014/main" val="117064543"/>
                    </a:ext>
                  </a:extLst>
                </a:gridCol>
                <a:gridCol w="984374">
                  <a:extLst>
                    <a:ext uri="{9D8B030D-6E8A-4147-A177-3AD203B41FA5}">
                      <a16:colId xmlns:a16="http://schemas.microsoft.com/office/drawing/2014/main" val="2332855860"/>
                    </a:ext>
                  </a:extLst>
                </a:gridCol>
                <a:gridCol w="984374">
                  <a:extLst>
                    <a:ext uri="{9D8B030D-6E8A-4147-A177-3AD203B41FA5}">
                      <a16:colId xmlns:a16="http://schemas.microsoft.com/office/drawing/2014/main" val="3617593339"/>
                    </a:ext>
                  </a:extLst>
                </a:gridCol>
              </a:tblGrid>
              <a:tr h="403514">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実施</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市町村数</a:t>
                      </a:r>
                    </a:p>
                  </a:txBody>
                  <a:tcPr anchor="ctr">
                    <a:solidFill>
                      <a:schemeClr val="accent2">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実績戸数</a:t>
                      </a:r>
                    </a:p>
                  </a:txBody>
                  <a:tcPr anchor="ctr">
                    <a:solidFill>
                      <a:schemeClr val="accent2">
                        <a:lumMod val="20000"/>
                        <a:lumOff val="80000"/>
                      </a:schemeClr>
                    </a:solidFill>
                  </a:tcPr>
                </a:tc>
                <a:extLst>
                  <a:ext uri="{0D108BD9-81ED-4DB2-BD59-A6C34878D82A}">
                    <a16:rowId xmlns:a16="http://schemas.microsoft.com/office/drawing/2014/main" val="123293321"/>
                  </a:ext>
                </a:extLst>
              </a:tr>
              <a:tr h="373568">
                <a:tc>
                  <a:txBody>
                    <a:bodyPr/>
                    <a:lstStyle/>
                    <a:p>
                      <a:r>
                        <a:rPr kumimoji="1" lang="ja-JP" altLang="en-US" sz="1200" dirty="0">
                          <a:latin typeface="Meiryo UI" panose="020B0604030504040204" pitchFamily="50" charset="-128"/>
                          <a:ea typeface="Meiryo UI" panose="020B0604030504040204" pitchFamily="50" charset="-128"/>
                        </a:rPr>
                        <a:t>個別訪問</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　</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69,852</a:t>
                      </a:r>
                    </a:p>
                  </a:txBody>
                  <a:tcPr anchor="ctr"/>
                </a:tc>
                <a:extLst>
                  <a:ext uri="{0D108BD9-81ED-4DB2-BD59-A6C34878D82A}">
                    <a16:rowId xmlns:a16="http://schemas.microsoft.com/office/drawing/2014/main" val="3021969196"/>
                  </a:ext>
                </a:extLst>
              </a:tr>
              <a:tr h="373568">
                <a:tc>
                  <a:txBody>
                    <a:bodyPr/>
                    <a:lstStyle/>
                    <a:p>
                      <a:r>
                        <a:rPr kumimoji="1" lang="ja-JP" altLang="en-US" sz="1200" dirty="0">
                          <a:latin typeface="Meiryo UI" panose="020B0604030504040204" pitchFamily="50" charset="-128"/>
                          <a:ea typeface="Meiryo UI" panose="020B0604030504040204" pitchFamily="50" charset="-128"/>
                        </a:rPr>
                        <a:t>ダイレクトメール</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34</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268,985</a:t>
                      </a:r>
                    </a:p>
                  </a:txBody>
                  <a:tcPr anchor="ctr"/>
                </a:tc>
                <a:extLst>
                  <a:ext uri="{0D108BD9-81ED-4DB2-BD59-A6C34878D82A}">
                    <a16:rowId xmlns:a16="http://schemas.microsoft.com/office/drawing/2014/main" val="3060564632"/>
                  </a:ext>
                </a:extLst>
              </a:tr>
            </a:tbl>
          </a:graphicData>
        </a:graphic>
      </p:graphicFrame>
      <p:sp>
        <p:nvSpPr>
          <p:cNvPr id="19" name="正方形/長方形 18"/>
          <p:cNvSpPr/>
          <p:nvPr/>
        </p:nvSpPr>
        <p:spPr>
          <a:xfrm>
            <a:off x="123825" y="3279208"/>
            <a:ext cx="3386137" cy="31478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0"/>
              </a:spcBef>
              <a:tabLst>
                <a:tab pos="361950" algn="l"/>
              </a:tabLst>
            </a:pPr>
            <a:r>
              <a:rPr lang="ja-JP" altLang="en-US" sz="1400" b="1" dirty="0">
                <a:latin typeface="Meiryo UI" panose="020B0604030504040204" pitchFamily="50" charset="-128"/>
                <a:ea typeface="Meiryo UI" panose="020B0604030504040204" pitchFamily="50" charset="-128"/>
              </a:rPr>
              <a:t>■個別訪問等の実績（</a:t>
            </a:r>
            <a:r>
              <a:rPr lang="en-US" altLang="ja-JP" sz="1400" b="1" smtClean="0">
                <a:latin typeface="Meiryo UI" panose="020B0604030504040204" pitchFamily="50" charset="-128"/>
                <a:ea typeface="Meiryo UI" panose="020B0604030504040204" pitchFamily="50" charset="-128"/>
              </a:rPr>
              <a:t>H28~R1</a:t>
            </a:r>
            <a:r>
              <a:rPr lang="ja-JP" altLang="en-US" sz="1400" b="1"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0" name="正方形/長方形 9"/>
          <p:cNvSpPr/>
          <p:nvPr/>
        </p:nvSpPr>
        <p:spPr>
          <a:xfrm>
            <a:off x="4833257" y="432104"/>
            <a:ext cx="3051598" cy="39676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所有者を把握し働きかけ！</a:t>
            </a:r>
          </a:p>
        </p:txBody>
      </p:sp>
      <p:sp>
        <p:nvSpPr>
          <p:cNvPr id="11" name="スライド番号プレースホルダー 3">
            <a:extLst>
              <a:ext uri="{FF2B5EF4-FFF2-40B4-BE49-F238E27FC236}">
                <a16:creationId xmlns:a16="http://schemas.microsoft.com/office/drawing/2014/main" id="{A544AFA1-E9F6-4871-A424-8816ED14B3CD}"/>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9</a:t>
            </a:fld>
            <a:r>
              <a:rPr lang="ja-JP" altLang="en-US" dirty="0">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372544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7700"/>
            <a:ext cx="7649029" cy="404813"/>
          </a:xfrm>
        </p:spPr>
        <p:txBody>
          <a:bodyPr/>
          <a:lstStyle/>
          <a:p>
            <a:r>
              <a:rPr lang="ja-JP" altLang="en-US" dirty="0"/>
              <a:t>４．木造住宅について</a:t>
            </a:r>
            <a:br>
              <a:rPr lang="ja-JP" altLang="en-US" dirty="0"/>
            </a:br>
            <a:r>
              <a:rPr lang="ja-JP" altLang="en-US" dirty="0"/>
              <a:t>　</a:t>
            </a:r>
            <a:r>
              <a:rPr lang="en-US" altLang="ja-JP" dirty="0"/>
              <a:t>4-5</a:t>
            </a:r>
            <a:r>
              <a:rPr lang="ja-JP" altLang="en-US" dirty="0"/>
              <a:t>　必要な情報の一括周知</a:t>
            </a:r>
            <a:endParaRPr lang="en-US" altLang="ja-JP" dirty="0"/>
          </a:p>
        </p:txBody>
      </p:sp>
      <p:sp>
        <p:nvSpPr>
          <p:cNvPr id="119" name="コンテンツ プレースホルダー 2"/>
          <p:cNvSpPr txBox="1">
            <a:spLocks/>
          </p:cNvSpPr>
          <p:nvPr/>
        </p:nvSpPr>
        <p:spPr bwMode="auto">
          <a:xfrm>
            <a:off x="140030" y="1036715"/>
            <a:ext cx="8857693" cy="90792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363538" indent="-363538"/>
            <a:r>
              <a:rPr lang="ja-JP" altLang="en-US" sz="1600" b="0" dirty="0"/>
              <a:t>○　業界団体等とも連携し、補助制度はじめ、所有者が必要な情報を一括して周知するような取組みを進める。</a:t>
            </a:r>
          </a:p>
          <a:p>
            <a:pPr marL="268288" indent="-268288"/>
            <a:r>
              <a:rPr lang="ja-JP" altLang="en-US" sz="1600" b="0" dirty="0"/>
              <a:t>○　必要な制度改正等については、国にも働きかけを行う。</a:t>
            </a:r>
          </a:p>
        </p:txBody>
      </p:sp>
      <p:sp>
        <p:nvSpPr>
          <p:cNvPr id="44" name="正方形/長方形 43"/>
          <p:cNvSpPr/>
          <p:nvPr/>
        </p:nvSpPr>
        <p:spPr>
          <a:xfrm>
            <a:off x="140029" y="2039272"/>
            <a:ext cx="1998667" cy="5969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事例集の作成</a:t>
            </a:r>
          </a:p>
        </p:txBody>
      </p:sp>
      <p:sp>
        <p:nvSpPr>
          <p:cNvPr id="50" name="正方形/長方形 49"/>
          <p:cNvSpPr/>
          <p:nvPr/>
        </p:nvSpPr>
        <p:spPr>
          <a:xfrm>
            <a:off x="2259721" y="2039272"/>
            <a:ext cx="6507761" cy="2000825"/>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t"/>
          <a:lstStyle/>
          <a:p>
            <a:pPr marL="365125" indent="-365125">
              <a:spcBef>
                <a:spcPts val="600"/>
              </a:spcBef>
            </a:pPr>
            <a:r>
              <a:rPr lang="ja-JP" altLang="en-US" sz="1600" dirty="0">
                <a:latin typeface="Meiryo UI" panose="020B0604030504040204" pitchFamily="50" charset="-128"/>
                <a:ea typeface="Meiryo UI" panose="020B0604030504040204" pitchFamily="50" charset="-128"/>
              </a:rPr>
              <a:t>〇　耐震改修事例等とあわせ、補助制度はじめ所有者が必要な情報を</a:t>
            </a:r>
            <a:r>
              <a:rPr lang="ja-JP" altLang="en-US" sz="1600" dirty="0" smtClean="0">
                <a:latin typeface="Meiryo UI" panose="020B0604030504040204" pitchFamily="50" charset="-128"/>
                <a:ea typeface="Meiryo UI" panose="020B0604030504040204" pitchFamily="50" charset="-128"/>
              </a:rPr>
              <a:t>収集・蓄積</a:t>
            </a:r>
            <a:r>
              <a:rPr lang="ja-JP" altLang="en-US" sz="1600" dirty="0">
                <a:latin typeface="Meiryo UI" panose="020B0604030504040204" pitchFamily="50" charset="-128"/>
                <a:ea typeface="Meiryo UI" panose="020B0604030504040204" pitchFamily="50" charset="-128"/>
              </a:rPr>
              <a:t>し、ホームページ、パンフレット等で発信する。</a:t>
            </a:r>
          </a:p>
          <a:p>
            <a:pPr marL="93663" indent="441325">
              <a:spcBef>
                <a:spcPts val="600"/>
              </a:spcBef>
            </a:pPr>
            <a:r>
              <a:rPr kumimoji="1" lang="ja-JP" altLang="en-US" sz="1600" dirty="0">
                <a:latin typeface="Meiryo UI" panose="020B0604030504040204" pitchFamily="50" charset="-128"/>
                <a:ea typeface="Meiryo UI" panose="020B0604030504040204" pitchFamily="50" charset="-128"/>
              </a:rPr>
              <a:t>・評点ごとの平均価格、単価等</a:t>
            </a:r>
            <a:endParaRPr kumimoji="1" lang="en-US" altLang="ja-JP" sz="1600" dirty="0">
              <a:latin typeface="Meiryo UI" panose="020B0604030504040204" pitchFamily="50" charset="-128"/>
              <a:ea typeface="Meiryo UI" panose="020B0604030504040204" pitchFamily="50" charset="-128"/>
            </a:endParaRPr>
          </a:p>
          <a:p>
            <a:pPr marL="93663" indent="441325">
              <a:spcBef>
                <a:spcPts val="600"/>
              </a:spcBef>
            </a:pPr>
            <a:r>
              <a:rPr lang="ja-JP" altLang="en-US" sz="1600" dirty="0">
                <a:latin typeface="Meiryo UI" panose="020B0604030504040204" pitchFamily="50" charset="-128"/>
                <a:ea typeface="Meiryo UI" panose="020B0604030504040204" pitchFamily="50" charset="-128"/>
              </a:rPr>
              <a:t>・様々な補助メニュー</a:t>
            </a:r>
            <a:endParaRPr lang="en-US" altLang="ja-JP" sz="1600" dirty="0">
              <a:latin typeface="Meiryo UI" panose="020B0604030504040204" pitchFamily="50" charset="-128"/>
              <a:ea typeface="Meiryo UI" panose="020B0604030504040204" pitchFamily="50" charset="-128"/>
            </a:endParaRPr>
          </a:p>
          <a:p>
            <a:pPr marL="93663" indent="441325">
              <a:spcBef>
                <a:spcPts val="600"/>
              </a:spcBef>
            </a:pPr>
            <a:r>
              <a:rPr kumimoji="1" lang="ja-JP" altLang="en-US" sz="1600" dirty="0">
                <a:latin typeface="Meiryo UI" panose="020B0604030504040204" pitchFamily="50" charset="-128"/>
                <a:ea typeface="Meiryo UI" panose="020B0604030504040204" pitchFamily="50" charset="-128"/>
              </a:rPr>
              <a:t>・融資制度</a:t>
            </a:r>
            <a:r>
              <a:rPr lang="ja-JP" altLang="en-US" sz="1600" dirty="0">
                <a:latin typeface="Meiryo UI" panose="020B0604030504040204" pitchFamily="50" charset="-128"/>
                <a:ea typeface="Meiryo UI" panose="020B0604030504040204" pitchFamily="50" charset="-128"/>
              </a:rPr>
              <a:t>、税制の紹介</a:t>
            </a:r>
            <a:endParaRPr lang="en-US" altLang="ja-JP" sz="1600" dirty="0">
              <a:latin typeface="Meiryo UI" panose="020B0604030504040204" pitchFamily="50" charset="-128"/>
              <a:ea typeface="Meiryo UI" panose="020B0604030504040204" pitchFamily="50" charset="-128"/>
            </a:endParaRPr>
          </a:p>
          <a:p>
            <a:pPr marL="93663" indent="441325">
              <a:spcBef>
                <a:spcPts val="600"/>
              </a:spcBef>
            </a:pPr>
            <a:r>
              <a:rPr kumimoji="1" lang="ja-JP" altLang="en-US" sz="1600" dirty="0">
                <a:latin typeface="Meiryo UI" panose="020B0604030504040204" pitchFamily="50" charset="-128"/>
                <a:ea typeface="Meiryo UI" panose="020B0604030504040204" pitchFamily="50" charset="-128"/>
              </a:rPr>
              <a:t>・様々</a:t>
            </a:r>
            <a:r>
              <a:rPr kumimoji="1" lang="ja-JP" altLang="en-US" sz="1600" dirty="0" smtClean="0">
                <a:latin typeface="Meiryo UI" panose="020B0604030504040204" pitchFamily="50" charset="-128"/>
                <a:ea typeface="Meiryo UI" panose="020B0604030504040204" pitchFamily="50" charset="-128"/>
              </a:rPr>
              <a:t>な支援制度</a:t>
            </a:r>
            <a:r>
              <a:rPr kumimoji="1" lang="ja-JP" altLang="en-US" sz="1600" dirty="0">
                <a:latin typeface="Meiryo UI" panose="020B0604030504040204" pitchFamily="50" charset="-128"/>
                <a:ea typeface="Meiryo UI" panose="020B0604030504040204" pitchFamily="50" charset="-128"/>
              </a:rPr>
              <a:t>の組み合わせ情報　　など</a:t>
            </a:r>
            <a:endParaRPr kumimoji="1" lang="en-US" altLang="ja-JP" sz="1600" dirty="0">
              <a:latin typeface="Meiryo UI" panose="020B0604030504040204" pitchFamily="50" charset="-128"/>
              <a:ea typeface="Meiryo UI" panose="020B0604030504040204" pitchFamily="50" charset="-128"/>
            </a:endParaRPr>
          </a:p>
        </p:txBody>
      </p:sp>
      <p:sp>
        <p:nvSpPr>
          <p:cNvPr id="53" name="正方形/長方形 52"/>
          <p:cNvSpPr/>
          <p:nvPr/>
        </p:nvSpPr>
        <p:spPr>
          <a:xfrm>
            <a:off x="140029" y="4204733"/>
            <a:ext cx="1998667" cy="5969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建築関係</a:t>
            </a:r>
            <a:r>
              <a:rPr kumimoji="1" lang="ja-JP" altLang="en-US" b="1" dirty="0" smtClean="0">
                <a:solidFill>
                  <a:schemeClr val="bg1"/>
                </a:solidFill>
                <a:latin typeface="Meiryo UI" panose="020B0604030504040204" pitchFamily="50" charset="-128"/>
                <a:ea typeface="Meiryo UI" panose="020B0604030504040204" pitchFamily="50" charset="-128"/>
              </a:rPr>
              <a:t>業者向け講習会</a:t>
            </a:r>
            <a:r>
              <a:rPr kumimoji="1" lang="ja-JP" altLang="en-US" b="1" dirty="0">
                <a:solidFill>
                  <a:schemeClr val="bg1"/>
                </a:solidFill>
                <a:latin typeface="Meiryo UI" panose="020B0604030504040204" pitchFamily="50" charset="-128"/>
                <a:ea typeface="Meiryo UI" panose="020B0604030504040204" pitchFamily="50" charset="-128"/>
              </a:rPr>
              <a:t>の開催</a:t>
            </a:r>
          </a:p>
        </p:txBody>
      </p:sp>
      <p:sp>
        <p:nvSpPr>
          <p:cNvPr id="54" name="正方形/長方形 53"/>
          <p:cNvSpPr/>
          <p:nvPr/>
        </p:nvSpPr>
        <p:spPr>
          <a:xfrm>
            <a:off x="2259721" y="4204733"/>
            <a:ext cx="6507761" cy="811477"/>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t"/>
          <a:lstStyle/>
          <a:p>
            <a:pPr marL="365125" indent="-365125">
              <a:spcBef>
                <a:spcPts val="600"/>
              </a:spcBef>
            </a:pPr>
            <a:r>
              <a:rPr lang="ja-JP" altLang="en-US" sz="1600" dirty="0">
                <a:latin typeface="Meiryo UI" panose="020B0604030504040204" pitchFamily="50" charset="-128"/>
                <a:ea typeface="Meiryo UI" panose="020B0604030504040204" pitchFamily="50" charset="-128"/>
              </a:rPr>
              <a:t>〇　事業者から所有者への働きかけは一定の効果があるため、建築関係</a:t>
            </a:r>
            <a:r>
              <a:rPr lang="ja-JP" altLang="en-US" sz="1600" dirty="0" smtClean="0">
                <a:latin typeface="Meiryo UI" panose="020B0604030504040204" pitchFamily="50" charset="-128"/>
                <a:ea typeface="Meiryo UI" panose="020B0604030504040204" pitchFamily="50" charset="-128"/>
              </a:rPr>
              <a:t>業者向けの</a:t>
            </a:r>
            <a:r>
              <a:rPr lang="ja-JP" altLang="en-US" sz="1600" dirty="0">
                <a:latin typeface="Meiryo UI" panose="020B0604030504040204" pitchFamily="50" charset="-128"/>
                <a:ea typeface="Meiryo UI" panose="020B0604030504040204" pitchFamily="50" charset="-128"/>
              </a:rPr>
              <a:t>講習会を開催</a:t>
            </a:r>
            <a:r>
              <a:rPr lang="ja-JP" altLang="en-US" sz="1600" dirty="0" smtClean="0">
                <a:latin typeface="Meiryo UI" panose="020B0604030504040204" pitchFamily="50" charset="-128"/>
                <a:ea typeface="Meiryo UI" panose="020B0604030504040204" pitchFamily="50" charset="-128"/>
              </a:rPr>
              <a:t>し、補助</a:t>
            </a:r>
            <a:r>
              <a:rPr lang="ja-JP" altLang="en-US" sz="1600" dirty="0">
                <a:latin typeface="Meiryo UI" panose="020B0604030504040204" pitchFamily="50" charset="-128"/>
                <a:ea typeface="Meiryo UI" panose="020B0604030504040204" pitchFamily="50" charset="-128"/>
              </a:rPr>
              <a:t>制度、税制、融資制度等の支援制度を周知し、</a:t>
            </a:r>
            <a:r>
              <a:rPr lang="ja-JP" altLang="en-US" sz="1600" dirty="0" smtClean="0">
                <a:latin typeface="Meiryo UI" panose="020B0604030504040204" pitchFamily="50" charset="-128"/>
                <a:ea typeface="Meiryo UI" panose="020B0604030504040204" pitchFamily="50" charset="-128"/>
              </a:rPr>
              <a:t>所有者への</a:t>
            </a:r>
            <a:r>
              <a:rPr lang="ja-JP" altLang="en-US" sz="1600" dirty="0">
                <a:latin typeface="Meiryo UI" panose="020B0604030504040204" pitchFamily="50" charset="-128"/>
                <a:ea typeface="Meiryo UI" panose="020B0604030504040204" pitchFamily="50" charset="-128"/>
              </a:rPr>
              <a:t>働きかけを促す。</a:t>
            </a:r>
          </a:p>
        </p:txBody>
      </p:sp>
      <p:sp>
        <p:nvSpPr>
          <p:cNvPr id="55" name="正方形/長方形 54"/>
          <p:cNvSpPr/>
          <p:nvPr/>
        </p:nvSpPr>
        <p:spPr>
          <a:xfrm>
            <a:off x="140029" y="5206731"/>
            <a:ext cx="1998667" cy="5969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関係団体等と</a:t>
            </a:r>
            <a:r>
              <a:rPr kumimoji="1" lang="ja-JP" altLang="en-US" b="1" dirty="0" smtClean="0">
                <a:solidFill>
                  <a:schemeClr val="bg1"/>
                </a:solidFill>
                <a:latin typeface="Meiryo UI" panose="020B0604030504040204" pitchFamily="50" charset="-128"/>
                <a:ea typeface="Meiryo UI" panose="020B0604030504040204" pitchFamily="50" charset="-128"/>
              </a:rPr>
              <a:t>の</a:t>
            </a: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rPr>
              <a:t>連携</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259721" y="5206731"/>
            <a:ext cx="6507761" cy="596939"/>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t"/>
          <a:lstStyle/>
          <a:p>
            <a:pPr marL="365125" indent="-365125">
              <a:spcBef>
                <a:spcPts val="600"/>
              </a:spcBef>
            </a:pPr>
            <a:r>
              <a:rPr lang="ja-JP" altLang="en-US" sz="1600" dirty="0">
                <a:latin typeface="Meiryo UI" panose="020B0604030504040204" pitchFamily="50" charset="-128"/>
                <a:ea typeface="Meiryo UI" panose="020B0604030504040204" pitchFamily="50" charset="-128"/>
              </a:rPr>
              <a:t>〇　啓発への協力や相談窓口の案内などについて、税理士、司法</a:t>
            </a:r>
            <a:r>
              <a:rPr lang="ja-JP" altLang="en-US" sz="1600" dirty="0" smtClean="0">
                <a:latin typeface="Meiryo UI" panose="020B0604030504040204" pitchFamily="50" charset="-128"/>
                <a:ea typeface="Meiryo UI" panose="020B0604030504040204" pitchFamily="50" charset="-128"/>
              </a:rPr>
              <a:t>書士等の</a:t>
            </a:r>
            <a:r>
              <a:rPr lang="ja-JP" altLang="en-US" sz="1600" dirty="0">
                <a:latin typeface="Meiryo UI" panose="020B0604030504040204" pitchFamily="50" charset="-128"/>
                <a:ea typeface="Meiryo UI" panose="020B0604030504040204" pitchFamily="50" charset="-128"/>
              </a:rPr>
              <a:t>関係団体との連携を検討する。</a:t>
            </a:r>
          </a:p>
        </p:txBody>
      </p:sp>
      <p:sp>
        <p:nvSpPr>
          <p:cNvPr id="3" name="正方形/長方形 2">
            <a:extLst>
              <a:ext uri="{FF2B5EF4-FFF2-40B4-BE49-F238E27FC236}">
                <a16:creationId xmlns:a16="http://schemas.microsoft.com/office/drawing/2014/main" id="{8A3DEBC4-A78D-478C-A114-309CA74C4F65}"/>
              </a:ext>
            </a:extLst>
          </p:cNvPr>
          <p:cNvSpPr/>
          <p:nvPr/>
        </p:nvSpPr>
        <p:spPr>
          <a:xfrm>
            <a:off x="140029" y="5994191"/>
            <a:ext cx="1998667" cy="5969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ホームページで</a:t>
            </a:r>
            <a:r>
              <a:rPr kumimoji="1" lang="ja-JP" altLang="en-US" b="1" dirty="0" smtClean="0">
                <a:solidFill>
                  <a:schemeClr val="bg1"/>
                </a:solidFill>
                <a:latin typeface="Meiryo UI" panose="020B0604030504040204" pitchFamily="50" charset="-128"/>
                <a:ea typeface="Meiryo UI" panose="020B0604030504040204" pitchFamily="50" charset="-128"/>
              </a:rPr>
              <a:t>の</a:t>
            </a: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rPr>
              <a:t>情報</a:t>
            </a:r>
            <a:r>
              <a:rPr kumimoji="1" lang="ja-JP" altLang="en-US" b="1" dirty="0">
                <a:solidFill>
                  <a:schemeClr val="bg1"/>
                </a:solidFill>
                <a:latin typeface="Meiryo UI" panose="020B0604030504040204" pitchFamily="50" charset="-128"/>
                <a:ea typeface="Meiryo UI" panose="020B0604030504040204" pitchFamily="50" charset="-128"/>
              </a:rPr>
              <a:t>発信強化</a:t>
            </a:r>
          </a:p>
        </p:txBody>
      </p:sp>
      <p:sp>
        <p:nvSpPr>
          <p:cNvPr id="4" name="正方形/長方形 3">
            <a:extLst>
              <a:ext uri="{FF2B5EF4-FFF2-40B4-BE49-F238E27FC236}">
                <a16:creationId xmlns:a16="http://schemas.microsoft.com/office/drawing/2014/main" id="{684F2D1E-9C4C-4BFC-9677-1A9BADDF1A1C}"/>
              </a:ext>
            </a:extLst>
          </p:cNvPr>
          <p:cNvSpPr/>
          <p:nvPr/>
        </p:nvSpPr>
        <p:spPr>
          <a:xfrm>
            <a:off x="2259721" y="5994191"/>
            <a:ext cx="6507761" cy="596939"/>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t"/>
          <a:lstStyle/>
          <a:p>
            <a:pPr marL="365125" indent="-365125">
              <a:spcBef>
                <a:spcPts val="600"/>
              </a:spcBef>
            </a:pPr>
            <a:r>
              <a:rPr lang="ja-JP" altLang="en-US" sz="1600" dirty="0">
                <a:latin typeface="Meiryo UI" panose="020B0604030504040204" pitchFamily="50" charset="-128"/>
                <a:ea typeface="Meiryo UI" panose="020B0604030504040204" pitchFamily="50" charset="-128"/>
              </a:rPr>
              <a:t>〇　様々な情報をわかりやすく伝えられるポータルサイト</a:t>
            </a:r>
            <a:r>
              <a:rPr lang="ja-JP" altLang="en-US" sz="1600" dirty="0" smtClean="0">
                <a:latin typeface="Meiryo UI" panose="020B0604030504040204" pitchFamily="50" charset="-128"/>
                <a:ea typeface="Meiryo UI" panose="020B0604030504040204" pitchFamily="50" charset="-128"/>
              </a:rPr>
              <a:t>として</a:t>
            </a:r>
            <a:r>
              <a:rPr lang="ja-JP" altLang="en-US" sz="1600" dirty="0">
                <a:latin typeface="Meiryo UI" panose="020B0604030504040204" pitchFamily="50" charset="-128"/>
                <a:ea typeface="Meiryo UI" panose="020B0604030504040204" pitchFamily="50" charset="-128"/>
              </a:rPr>
              <a:t>、ホームページを更新し、情報提供を行う。</a:t>
            </a:r>
          </a:p>
        </p:txBody>
      </p:sp>
      <p:sp>
        <p:nvSpPr>
          <p:cNvPr id="13" name="スライド番号プレースホルダー 3">
            <a:extLst>
              <a:ext uri="{FF2B5EF4-FFF2-40B4-BE49-F238E27FC236}">
                <a16:creationId xmlns:a16="http://schemas.microsoft.com/office/drawing/2014/main" id="{E3A5C4A4-43D5-430F-8EDD-6AF5C1801936}"/>
              </a:ext>
            </a:extLst>
          </p:cNvPr>
          <p:cNvSpPr>
            <a:spLocks noGrp="1"/>
          </p:cNvSpPr>
          <p:nvPr>
            <p:ph type="sldNum" sz="quarter" idx="12"/>
          </p:nvPr>
        </p:nvSpPr>
        <p:spPr>
          <a:xfrm>
            <a:off x="7044904" y="6433376"/>
            <a:ext cx="1987323" cy="287337"/>
          </a:xfrm>
        </p:spPr>
        <p:txBody>
          <a:bodyPr/>
          <a:lstStyle/>
          <a:p>
            <a:pPr>
              <a:defRPr/>
            </a:pPr>
            <a:fld id="{09954CD4-AF95-4C78-B160-84012AB9CEDB}" type="slidenum">
              <a:rPr lang="en-US" altLang="ja-JP" smtClean="0">
                <a:solidFill>
                  <a:srgbClr val="000000"/>
                </a:solidFill>
              </a:rPr>
              <a:pPr>
                <a:defRPr/>
              </a:pPr>
              <a:t>10</a:t>
            </a:fld>
            <a:r>
              <a:rPr lang="ja-JP" altLang="en-US" dirty="0">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131741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C9CDC900-CB74-4953-A4E9-5272BD1C1D1E}"/>
              </a:ext>
            </a:extLst>
          </p:cNvPr>
          <p:cNvSpPr/>
          <p:nvPr/>
        </p:nvSpPr>
        <p:spPr>
          <a:xfrm>
            <a:off x="6096735" y="2088818"/>
            <a:ext cx="1758348" cy="2384753"/>
          </a:xfrm>
          <a:prstGeom prst="roundRect">
            <a:avLst>
              <a:gd name="adj" fmla="val 142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7720199" y="4323457"/>
            <a:ext cx="1107593" cy="5920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FCDCC98D-55E7-4DE8-A917-397577CC6790}"/>
              </a:ext>
            </a:extLst>
          </p:cNvPr>
          <p:cNvSpPr>
            <a:spLocks noGrp="1"/>
          </p:cNvSpPr>
          <p:nvPr>
            <p:ph type="title"/>
          </p:nvPr>
        </p:nvSpPr>
        <p:spPr>
          <a:xfrm>
            <a:off x="1780" y="336649"/>
            <a:ext cx="7019925" cy="404813"/>
          </a:xfrm>
        </p:spPr>
        <p:txBody>
          <a:bodyPr/>
          <a:lstStyle/>
          <a:p>
            <a:r>
              <a:rPr lang="ja-JP" altLang="en-US" dirty="0"/>
              <a:t>５</a:t>
            </a:r>
            <a:r>
              <a:rPr kumimoji="1" lang="ja-JP" altLang="en-US" dirty="0"/>
              <a:t>．分譲マンションについて</a:t>
            </a:r>
            <a:r>
              <a:rPr kumimoji="1" lang="en-US" altLang="ja-JP" dirty="0"/>
              <a:t/>
            </a:r>
            <a:br>
              <a:rPr kumimoji="1" lang="en-US" altLang="ja-JP" dirty="0"/>
            </a:br>
            <a:r>
              <a:rPr kumimoji="1" lang="ja-JP" altLang="en-US" dirty="0"/>
              <a:t>　</a:t>
            </a:r>
            <a:r>
              <a:rPr kumimoji="1" lang="en-US" altLang="ja-JP" dirty="0"/>
              <a:t>5-1</a:t>
            </a:r>
            <a:r>
              <a:rPr kumimoji="1" lang="ja-JP" altLang="en-US" dirty="0"/>
              <a:t>　総合的な</a:t>
            </a:r>
            <a:r>
              <a:rPr kumimoji="1" lang="ja-JP" altLang="en-US" dirty="0" smtClean="0"/>
              <a:t>アプローチ</a:t>
            </a:r>
            <a:endParaRPr kumimoji="1" lang="ja-JP" altLang="en-US" dirty="0"/>
          </a:p>
        </p:txBody>
      </p:sp>
      <p:sp>
        <p:nvSpPr>
          <p:cNvPr id="25" name="テキスト ボックス 24">
            <a:extLst>
              <a:ext uri="{FF2B5EF4-FFF2-40B4-BE49-F238E27FC236}">
                <a16:creationId xmlns:a16="http://schemas.microsoft.com/office/drawing/2014/main" id="{19224BDB-7801-4177-A663-BE347ED5AE3E}"/>
              </a:ext>
            </a:extLst>
          </p:cNvPr>
          <p:cNvSpPr txBox="1"/>
          <p:nvPr/>
        </p:nvSpPr>
        <p:spPr>
          <a:xfrm>
            <a:off x="6610693" y="5660228"/>
            <a:ext cx="1054084" cy="738664"/>
          </a:xfrm>
          <a:prstGeom prst="rect">
            <a:avLst/>
          </a:prstGeom>
          <a:noFill/>
        </p:spPr>
        <p:txBody>
          <a:bodyPr wrap="square" rtlCol="0">
            <a:spAutoFit/>
          </a:bodyPr>
          <a:lstStyle/>
          <a:p>
            <a:pPr defTabSz="457200"/>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府</a:t>
            </a:r>
            <a:endParaRPr kumimoji="0"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defTabSz="457200"/>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市町</a:t>
            </a:r>
            <a:endParaRPr kumimoji="0"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defTabSz="457200"/>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関係団体</a:t>
            </a:r>
          </a:p>
        </p:txBody>
      </p:sp>
      <p:sp>
        <p:nvSpPr>
          <p:cNvPr id="27" name="四角形: 角を丸くする 26">
            <a:extLst>
              <a:ext uri="{FF2B5EF4-FFF2-40B4-BE49-F238E27FC236}">
                <a16:creationId xmlns:a16="http://schemas.microsoft.com/office/drawing/2014/main" id="{9289BAB3-3ADC-4FAC-A6F8-AA325DACF6FF}"/>
              </a:ext>
            </a:extLst>
          </p:cNvPr>
          <p:cNvSpPr/>
          <p:nvPr/>
        </p:nvSpPr>
        <p:spPr>
          <a:xfrm>
            <a:off x="6121487" y="4969822"/>
            <a:ext cx="1752394" cy="1380813"/>
          </a:xfrm>
          <a:prstGeom prst="roundRect">
            <a:avLst>
              <a:gd name="adj" fmla="val 142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3881C31-1F1A-46BF-A00A-2C298E3B8F4D}"/>
              </a:ext>
            </a:extLst>
          </p:cNvPr>
          <p:cNvSpPr txBox="1"/>
          <p:nvPr/>
        </p:nvSpPr>
        <p:spPr>
          <a:xfrm>
            <a:off x="5769992" y="5155965"/>
            <a:ext cx="1976948" cy="523220"/>
          </a:xfrm>
          <a:prstGeom prst="rect">
            <a:avLst/>
          </a:prstGeom>
          <a:noFill/>
        </p:spPr>
        <p:txBody>
          <a:bodyPr wrap="square" rtlCol="0">
            <a:spAutoFit/>
          </a:bodyPr>
          <a:lstStyle/>
          <a:p>
            <a:pPr algn="ctr" defTabSz="457200"/>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サポートシステム</a:t>
            </a:r>
            <a:endParaRPr kumimoji="0"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推進協議会</a:t>
            </a:r>
            <a:endParaRPr kumimoji="0" lang="ja-JP" altLang="en-US" sz="1400" dirty="0">
              <a:solidFill>
                <a:schemeClr val="accent2">
                  <a:lumMod val="60000"/>
                  <a:lumOff val="40000"/>
                </a:schemeClr>
              </a:solidFill>
              <a:latin typeface="Meiryo UI" panose="020B0604030504040204" pitchFamily="50" charset="-128"/>
              <a:ea typeface="Meiryo UI" panose="020B0604030504040204" pitchFamily="50" charset="-128"/>
            </a:endParaRPr>
          </a:p>
        </p:txBody>
      </p:sp>
      <p:sp>
        <p:nvSpPr>
          <p:cNvPr id="31" name="楕円 30">
            <a:extLst>
              <a:ext uri="{FF2B5EF4-FFF2-40B4-BE49-F238E27FC236}">
                <a16:creationId xmlns:a16="http://schemas.microsoft.com/office/drawing/2014/main" id="{A6AF4A35-847A-4B4A-B90D-038654A381A1}"/>
              </a:ext>
            </a:extLst>
          </p:cNvPr>
          <p:cNvSpPr/>
          <p:nvPr/>
        </p:nvSpPr>
        <p:spPr>
          <a:xfrm>
            <a:off x="6182846" y="3192956"/>
            <a:ext cx="838859" cy="838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326EC924-26C1-4E22-BEC6-74FACC26BFCA}"/>
              </a:ext>
            </a:extLst>
          </p:cNvPr>
          <p:cNvSpPr/>
          <p:nvPr/>
        </p:nvSpPr>
        <p:spPr>
          <a:xfrm>
            <a:off x="6890829" y="3192956"/>
            <a:ext cx="838859" cy="838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F82492CE-7E5C-4FF6-9E16-E8413386701A}"/>
              </a:ext>
            </a:extLst>
          </p:cNvPr>
          <p:cNvSpPr/>
          <p:nvPr/>
        </p:nvSpPr>
        <p:spPr>
          <a:xfrm>
            <a:off x="6891082" y="2173871"/>
            <a:ext cx="829117" cy="6071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71F7971-A03D-4980-B713-548D579425A7}"/>
              </a:ext>
            </a:extLst>
          </p:cNvPr>
          <p:cNvSpPr txBox="1"/>
          <p:nvPr/>
        </p:nvSpPr>
        <p:spPr>
          <a:xfrm>
            <a:off x="6256931" y="3281194"/>
            <a:ext cx="658164" cy="671979"/>
          </a:xfrm>
          <a:prstGeom prst="rect">
            <a:avLst/>
          </a:prstGeom>
          <a:noFill/>
        </p:spPr>
        <p:txBody>
          <a:bodyPr wrap="square" rtlCol="0">
            <a:spAutoFit/>
          </a:bodyPr>
          <a:lstStyle/>
          <a:p>
            <a:pPr algn="ctr" defTabSz="457200">
              <a:lnSpc>
                <a:spcPts val="2000"/>
              </a:lnSpc>
            </a:pPr>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府</a:t>
            </a:r>
            <a:endParaRPr kumimoji="0"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r>
              <a:rPr kumimoji="0" lang="ja-JP" altLang="en-US" sz="1050" dirty="0">
                <a:solidFill>
                  <a:schemeClr val="accent2">
                    <a:lumMod val="60000"/>
                    <a:lumOff val="40000"/>
                  </a:schemeClr>
                </a:solidFill>
                <a:latin typeface="Meiryo UI" panose="020B0604030504040204" pitchFamily="50" charset="-128"/>
                <a:ea typeface="Meiryo UI" panose="020B0604030504040204" pitchFamily="50" charset="-128"/>
              </a:rPr>
              <a:t>耐震</a:t>
            </a:r>
            <a:endParaRPr kumimoji="0" lang="en-US" altLang="ja-JP" sz="1050"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r>
              <a:rPr kumimoji="0" lang="ja-JP" altLang="en-US" sz="1050" dirty="0">
                <a:solidFill>
                  <a:schemeClr val="accent2">
                    <a:lumMod val="60000"/>
                    <a:lumOff val="40000"/>
                  </a:schemeClr>
                </a:solidFill>
                <a:latin typeface="Meiryo UI" panose="020B0604030504040204" pitchFamily="50" charset="-128"/>
                <a:ea typeface="Meiryo UI" panose="020B0604030504040204" pitchFamily="50" charset="-128"/>
              </a:rPr>
              <a:t>担当</a:t>
            </a:r>
          </a:p>
        </p:txBody>
      </p:sp>
      <p:sp>
        <p:nvSpPr>
          <p:cNvPr id="36" name="テキスト ボックス 35">
            <a:extLst>
              <a:ext uri="{FF2B5EF4-FFF2-40B4-BE49-F238E27FC236}">
                <a16:creationId xmlns:a16="http://schemas.microsoft.com/office/drawing/2014/main" id="{53A0A3C8-2FA6-4646-B6A1-EA4E4067D9D3}"/>
              </a:ext>
            </a:extLst>
          </p:cNvPr>
          <p:cNvSpPr txBox="1"/>
          <p:nvPr/>
        </p:nvSpPr>
        <p:spPr>
          <a:xfrm>
            <a:off x="6882613" y="2174965"/>
            <a:ext cx="829117" cy="576825"/>
          </a:xfrm>
          <a:prstGeom prst="rect">
            <a:avLst/>
          </a:prstGeom>
          <a:noFill/>
        </p:spPr>
        <p:txBody>
          <a:bodyPr wrap="square" rtlCol="0">
            <a:spAutoFit/>
          </a:bodyPr>
          <a:lstStyle/>
          <a:p>
            <a:pPr algn="ctr" defTabSz="457200">
              <a:lnSpc>
                <a:spcPts val="2000"/>
              </a:lnSpc>
            </a:pPr>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サポート</a:t>
            </a:r>
            <a:endParaRPr kumimoji="0"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lnSpc>
                <a:spcPts val="2000"/>
              </a:lnSpc>
            </a:pPr>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事業者</a:t>
            </a:r>
            <a:endParaRPr kumimoji="0" lang="ja-JP" altLang="en-US" sz="1400" dirty="0">
              <a:solidFill>
                <a:schemeClr val="accent2">
                  <a:lumMod val="60000"/>
                  <a:lumOff val="40000"/>
                </a:schemeClr>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5D4A5D4-0048-46F2-B1B4-A8E2226FE891}"/>
              </a:ext>
            </a:extLst>
          </p:cNvPr>
          <p:cNvSpPr txBox="1"/>
          <p:nvPr/>
        </p:nvSpPr>
        <p:spPr>
          <a:xfrm>
            <a:off x="8596960" y="2078327"/>
            <a:ext cx="461665" cy="4272308"/>
          </a:xfrm>
          <a:prstGeom prst="rect">
            <a:avLst/>
          </a:prstGeom>
          <a:noFill/>
          <a:ln w="19050">
            <a:solidFill>
              <a:schemeClr val="accent1"/>
            </a:solidFill>
          </a:ln>
        </p:spPr>
        <p:txBody>
          <a:bodyPr vert="eaVert" wrap="square" rtlCol="0">
            <a:spAutoFit/>
          </a:bodyPr>
          <a:lstStyle/>
          <a:p>
            <a:pPr algn="ctr"/>
            <a:r>
              <a:rPr kumimoji="1" lang="ja-JP" altLang="en-US" dirty="0"/>
              <a:t>管理組合</a:t>
            </a:r>
          </a:p>
        </p:txBody>
      </p:sp>
      <p:sp>
        <p:nvSpPr>
          <p:cNvPr id="44" name="矢印: 右 43">
            <a:extLst>
              <a:ext uri="{FF2B5EF4-FFF2-40B4-BE49-F238E27FC236}">
                <a16:creationId xmlns:a16="http://schemas.microsoft.com/office/drawing/2014/main" id="{FD39D932-BA49-4D0D-917B-6797B1843319}"/>
              </a:ext>
            </a:extLst>
          </p:cNvPr>
          <p:cNvSpPr/>
          <p:nvPr/>
        </p:nvSpPr>
        <p:spPr>
          <a:xfrm>
            <a:off x="7746940" y="2324626"/>
            <a:ext cx="984864" cy="316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F2988F86-6A32-47C2-8491-95181683FD4C}"/>
              </a:ext>
            </a:extLst>
          </p:cNvPr>
          <p:cNvSpPr/>
          <p:nvPr/>
        </p:nvSpPr>
        <p:spPr>
          <a:xfrm>
            <a:off x="7751192" y="3682185"/>
            <a:ext cx="945147" cy="316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30C73F1-3150-4A09-AACE-9EFD7AD29C07}"/>
              </a:ext>
            </a:extLst>
          </p:cNvPr>
          <p:cNvSpPr txBox="1"/>
          <p:nvPr/>
        </p:nvSpPr>
        <p:spPr>
          <a:xfrm>
            <a:off x="7927543" y="3554864"/>
            <a:ext cx="530224" cy="536033"/>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defTabSz="457200">
              <a:lnSpc>
                <a:spcPts val="2000"/>
              </a:lnSpc>
            </a:pPr>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管理</a:t>
            </a:r>
            <a:endParaRPr kumimoji="0"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lnSpc>
                <a:spcPts val="2000"/>
              </a:lnSpc>
            </a:pPr>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会社</a:t>
            </a:r>
            <a:endParaRPr kumimoji="0" lang="ja-JP" altLang="en-US" sz="1400" dirty="0">
              <a:solidFill>
                <a:schemeClr val="accent2">
                  <a:lumMod val="60000"/>
                  <a:lumOff val="40000"/>
                </a:schemeClr>
              </a:solidFill>
              <a:latin typeface="Meiryo UI" panose="020B0604030504040204" pitchFamily="50" charset="-128"/>
              <a:ea typeface="Meiryo UI" panose="020B0604030504040204" pitchFamily="50" charset="-128"/>
            </a:endParaRPr>
          </a:p>
        </p:txBody>
      </p:sp>
      <p:sp>
        <p:nvSpPr>
          <p:cNvPr id="47" name="矢印: 上下 46">
            <a:extLst>
              <a:ext uri="{FF2B5EF4-FFF2-40B4-BE49-F238E27FC236}">
                <a16:creationId xmlns:a16="http://schemas.microsoft.com/office/drawing/2014/main" id="{FAF23940-8C2F-4579-8D16-1A16E2B260F1}"/>
              </a:ext>
            </a:extLst>
          </p:cNvPr>
          <p:cNvSpPr/>
          <p:nvPr/>
        </p:nvSpPr>
        <p:spPr>
          <a:xfrm>
            <a:off x="6580877" y="4248252"/>
            <a:ext cx="716295" cy="942684"/>
          </a:xfrm>
          <a:prstGeom prst="upDownArrow">
            <a:avLst>
              <a:gd name="adj1" fmla="val 50000"/>
              <a:gd name="adj2" fmla="val 40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4B891461-5D89-4C0C-B16A-9FFA8BFB1B82}"/>
              </a:ext>
            </a:extLst>
          </p:cNvPr>
          <p:cNvSpPr txBox="1"/>
          <p:nvPr/>
        </p:nvSpPr>
        <p:spPr>
          <a:xfrm>
            <a:off x="6253285" y="4595124"/>
            <a:ext cx="1371477" cy="320345"/>
          </a:xfrm>
          <a:prstGeom prst="rect">
            <a:avLst/>
          </a:prstGeom>
          <a:noFill/>
        </p:spPr>
        <p:txBody>
          <a:bodyPr wrap="square" rtlCol="0">
            <a:spAutoFit/>
          </a:bodyPr>
          <a:lstStyle/>
          <a:p>
            <a:pPr algn="ctr" defTabSz="457200">
              <a:lnSpc>
                <a:spcPts val="2000"/>
              </a:lnSpc>
            </a:pPr>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連携強化</a:t>
            </a:r>
            <a:endParaRPr kumimoji="0" lang="ja-JP" altLang="en-US" sz="1400" dirty="0">
              <a:solidFill>
                <a:schemeClr val="accent2">
                  <a:lumMod val="60000"/>
                  <a:lumOff val="40000"/>
                </a:schemeClr>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50E76E09-A67C-4CCE-86F0-5963D037937B}"/>
              </a:ext>
            </a:extLst>
          </p:cNvPr>
          <p:cNvSpPr txBox="1"/>
          <p:nvPr/>
        </p:nvSpPr>
        <p:spPr>
          <a:xfrm>
            <a:off x="7016675" y="3268186"/>
            <a:ext cx="658164" cy="671979"/>
          </a:xfrm>
          <a:prstGeom prst="rect">
            <a:avLst/>
          </a:prstGeom>
          <a:noFill/>
        </p:spPr>
        <p:txBody>
          <a:bodyPr wrap="square" rtlCol="0">
            <a:spAutoFit/>
          </a:bodyPr>
          <a:lstStyle/>
          <a:p>
            <a:pPr algn="ctr" defTabSz="457200">
              <a:lnSpc>
                <a:spcPts val="2000"/>
              </a:lnSpc>
            </a:pPr>
            <a:r>
              <a:rPr kumimoji="0"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市町</a:t>
            </a:r>
            <a:endParaRPr kumimoji="0"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r>
              <a:rPr kumimoji="0" lang="ja-JP" altLang="en-US" sz="1050" dirty="0">
                <a:solidFill>
                  <a:schemeClr val="accent2">
                    <a:lumMod val="60000"/>
                    <a:lumOff val="40000"/>
                  </a:schemeClr>
                </a:solidFill>
                <a:latin typeface="Meiryo UI" panose="020B0604030504040204" pitchFamily="50" charset="-128"/>
                <a:ea typeface="Meiryo UI" panose="020B0604030504040204" pitchFamily="50" charset="-128"/>
              </a:rPr>
              <a:t>耐震</a:t>
            </a:r>
            <a:endParaRPr kumimoji="0" lang="en-US" altLang="ja-JP" sz="1050"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r>
              <a:rPr kumimoji="0" lang="ja-JP" altLang="en-US" sz="1050" dirty="0">
                <a:solidFill>
                  <a:schemeClr val="accent2">
                    <a:lumMod val="60000"/>
                    <a:lumOff val="40000"/>
                  </a:schemeClr>
                </a:solidFill>
                <a:latin typeface="Meiryo UI" panose="020B0604030504040204" pitchFamily="50" charset="-128"/>
                <a:ea typeface="Meiryo UI" panose="020B0604030504040204" pitchFamily="50" charset="-128"/>
              </a:rPr>
              <a:t>担当</a:t>
            </a:r>
          </a:p>
        </p:txBody>
      </p:sp>
      <p:sp>
        <p:nvSpPr>
          <p:cNvPr id="39" name="矢印: 右 38">
            <a:extLst>
              <a:ext uri="{FF2B5EF4-FFF2-40B4-BE49-F238E27FC236}">
                <a16:creationId xmlns:a16="http://schemas.microsoft.com/office/drawing/2014/main" id="{B67D3EEA-0EBE-4F07-A78A-A9B9AD588842}"/>
              </a:ext>
            </a:extLst>
          </p:cNvPr>
          <p:cNvSpPr/>
          <p:nvPr/>
        </p:nvSpPr>
        <p:spPr>
          <a:xfrm>
            <a:off x="7800636" y="5296189"/>
            <a:ext cx="945147" cy="536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86E47A5-9BA4-4883-828F-D61566D2C12C}"/>
              </a:ext>
            </a:extLst>
          </p:cNvPr>
          <p:cNvSpPr txBox="1"/>
          <p:nvPr/>
        </p:nvSpPr>
        <p:spPr>
          <a:xfrm>
            <a:off x="84058" y="1048519"/>
            <a:ext cx="8885538" cy="830997"/>
          </a:xfrm>
          <a:prstGeom prst="rect">
            <a:avLst/>
          </a:prstGeom>
          <a:solidFill>
            <a:schemeClr val="accent5"/>
          </a:solidFill>
        </p:spPr>
        <p:txBody>
          <a:bodyPr wrap="square" rtlCol="0">
            <a:spAutoFit/>
          </a:bodyPr>
          <a:lstStyle/>
          <a:p>
            <a:pPr defTabSz="457200"/>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ja-JP" sz="1600" dirty="0">
                <a:solidFill>
                  <a:prstClr val="black"/>
                </a:solidFill>
                <a:latin typeface="Meiryo UI" panose="020B0604030504040204" pitchFamily="50" charset="-128"/>
                <a:ea typeface="Meiryo UI" panose="020B0604030504040204" pitchFamily="50" charset="-128"/>
              </a:rPr>
              <a:t>H30</a:t>
            </a:r>
            <a:r>
              <a:rPr kumimoji="0" lang="ja-JP" altLang="en-US" sz="1600" dirty="0">
                <a:solidFill>
                  <a:prstClr val="black"/>
                </a:solidFill>
                <a:latin typeface="Meiryo UI" panose="020B0604030504040204" pitchFamily="50" charset="-128"/>
                <a:ea typeface="Meiryo UI" panose="020B0604030504040204" pitchFamily="50" charset="-128"/>
              </a:rPr>
              <a:t>より</a:t>
            </a:r>
            <a:r>
              <a:rPr kumimoji="0" lang="en-US" altLang="ja-JP" sz="1600" dirty="0">
                <a:solidFill>
                  <a:prstClr val="black"/>
                </a:solidFill>
                <a:latin typeface="Meiryo UI" panose="020B0604030504040204" pitchFamily="50" charset="-128"/>
                <a:ea typeface="Meiryo UI" panose="020B0604030504040204" pitchFamily="50" charset="-128"/>
              </a:rPr>
              <a:t>10</a:t>
            </a:r>
            <a:r>
              <a:rPr kumimoji="0" lang="ja-JP" altLang="en-US" sz="1600" dirty="0">
                <a:solidFill>
                  <a:prstClr val="black"/>
                </a:solidFill>
                <a:latin typeface="Meiryo UI" panose="020B0604030504040204" pitchFamily="50" charset="-128"/>
                <a:ea typeface="Meiryo UI" panose="020B0604030504040204" pitchFamily="50" charset="-128"/>
              </a:rPr>
              <a:t>ヵ年戦略に耐震化の取組みを位置づけ、耐震化を促進。</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457200"/>
            <a:r>
              <a:rPr kumimoji="0" lang="ja-JP" altLang="en-US" sz="1600" dirty="0">
                <a:solidFill>
                  <a:prstClr val="black"/>
                </a:solidFill>
                <a:latin typeface="Meiryo UI" panose="020B0604030504040204" pitchFamily="50" charset="-128"/>
                <a:ea typeface="Meiryo UI" panose="020B0604030504040204" pitchFamily="50" charset="-128"/>
              </a:rPr>
              <a:t>○　具体的に耐震化を進めていくため、実態把握、関係団体等と連携強化。</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457200"/>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65464C0-9B05-4E4A-B41E-7306FF1D493D}"/>
              </a:ext>
            </a:extLst>
          </p:cNvPr>
          <p:cNvSpPr txBox="1"/>
          <p:nvPr/>
        </p:nvSpPr>
        <p:spPr>
          <a:xfrm>
            <a:off x="6173363" y="4003113"/>
            <a:ext cx="1648642" cy="320344"/>
          </a:xfrm>
          <a:prstGeom prst="rect">
            <a:avLst/>
          </a:prstGeom>
          <a:noFill/>
        </p:spPr>
        <p:txBody>
          <a:bodyPr wrap="square" rtlCol="0">
            <a:spAutoFit/>
          </a:bodyPr>
          <a:lstStyle/>
          <a:p>
            <a:pPr algn="ctr" defTabSz="457200">
              <a:lnSpc>
                <a:spcPts val="2000"/>
              </a:lnSpc>
            </a:pPr>
            <a:r>
              <a:rPr kumimoji="0" lang="ja-JP" altLang="en-US" sz="1400" b="1" dirty="0">
                <a:latin typeface="Meiryo UI" panose="020B0604030504040204" pitchFamily="50" charset="-128"/>
                <a:ea typeface="Meiryo UI" panose="020B0604030504040204" pitchFamily="50" charset="-128"/>
              </a:rPr>
              <a:t>耐震施策</a:t>
            </a:r>
            <a:endParaRPr kumimoji="0" lang="ja-JP" altLang="en-US" sz="1400" dirty="0">
              <a:latin typeface="Meiryo UI" panose="020B0604030504040204" pitchFamily="50" charset="-128"/>
              <a:ea typeface="Meiryo UI" panose="020B0604030504040204" pitchFamily="50" charset="-128"/>
            </a:endParaRPr>
          </a:p>
        </p:txBody>
      </p:sp>
      <p:sp>
        <p:nvSpPr>
          <p:cNvPr id="30" name="矢印: 上下 29">
            <a:extLst>
              <a:ext uri="{FF2B5EF4-FFF2-40B4-BE49-F238E27FC236}">
                <a16:creationId xmlns:a16="http://schemas.microsoft.com/office/drawing/2014/main" id="{66141664-C7CF-4311-A0C4-9D2CEE5E7896}"/>
              </a:ext>
            </a:extLst>
          </p:cNvPr>
          <p:cNvSpPr/>
          <p:nvPr/>
        </p:nvSpPr>
        <p:spPr>
          <a:xfrm rot="1865966">
            <a:off x="6563408" y="2666483"/>
            <a:ext cx="526878" cy="680395"/>
          </a:xfrm>
          <a:prstGeom prst="upDownArrow">
            <a:avLst>
              <a:gd name="adj1" fmla="val 50000"/>
              <a:gd name="adj2" fmla="val 34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9964BDA-4DCE-4B7F-B198-D526D07D085B}"/>
              </a:ext>
            </a:extLst>
          </p:cNvPr>
          <p:cNvSpPr txBox="1"/>
          <p:nvPr/>
        </p:nvSpPr>
        <p:spPr>
          <a:xfrm>
            <a:off x="6285120" y="2809663"/>
            <a:ext cx="1148183" cy="320345"/>
          </a:xfrm>
          <a:prstGeom prst="rect">
            <a:avLst/>
          </a:prstGeom>
          <a:noFill/>
        </p:spPr>
        <p:txBody>
          <a:bodyPr wrap="square" rtlCol="0">
            <a:spAutoFit/>
          </a:bodyPr>
          <a:lstStyle/>
          <a:p>
            <a:pPr algn="ctr" defTabSz="457200">
              <a:lnSpc>
                <a:spcPts val="2000"/>
              </a:lnSpc>
            </a:pPr>
            <a:r>
              <a:rPr kumimoji="0" lang="ja-JP" altLang="en-US" sz="1200" b="1" dirty="0">
                <a:solidFill>
                  <a:schemeClr val="accent2">
                    <a:lumMod val="60000"/>
                    <a:lumOff val="40000"/>
                  </a:schemeClr>
                </a:solidFill>
                <a:latin typeface="Meiryo UI" panose="020B0604030504040204" pitchFamily="50" charset="-128"/>
                <a:ea typeface="Meiryo UI" panose="020B0604030504040204" pitchFamily="50" charset="-128"/>
              </a:rPr>
              <a:t>連携強化</a:t>
            </a:r>
            <a:endParaRPr kumimoji="0" lang="ja-JP" altLang="en-US" sz="1200" dirty="0">
              <a:solidFill>
                <a:schemeClr val="accent2">
                  <a:lumMod val="60000"/>
                  <a:lumOff val="40000"/>
                </a:schemeClr>
              </a:solidFill>
              <a:latin typeface="Meiryo UI" panose="020B0604030504040204" pitchFamily="50" charset="-128"/>
              <a:ea typeface="Meiryo UI" panose="020B0604030504040204" pitchFamily="50" charset="-128"/>
            </a:endParaRPr>
          </a:p>
        </p:txBody>
      </p:sp>
      <p:sp>
        <p:nvSpPr>
          <p:cNvPr id="42" name="矢印: 右 41">
            <a:extLst>
              <a:ext uri="{FF2B5EF4-FFF2-40B4-BE49-F238E27FC236}">
                <a16:creationId xmlns:a16="http://schemas.microsoft.com/office/drawing/2014/main" id="{4E122543-01D2-4A32-961E-C49F868883CD}"/>
              </a:ext>
            </a:extLst>
          </p:cNvPr>
          <p:cNvSpPr/>
          <p:nvPr/>
        </p:nvSpPr>
        <p:spPr>
          <a:xfrm>
            <a:off x="7728983" y="2975603"/>
            <a:ext cx="970047" cy="316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p:nvPr/>
        </p:nvCxnSpPr>
        <p:spPr>
          <a:xfrm flipV="1">
            <a:off x="7624762" y="4178649"/>
            <a:ext cx="1071577" cy="8621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A0DD8386-8642-49BA-84FF-35BAE3BBEEBB}"/>
              </a:ext>
            </a:extLst>
          </p:cNvPr>
          <p:cNvSpPr txBox="1"/>
          <p:nvPr/>
        </p:nvSpPr>
        <p:spPr>
          <a:xfrm>
            <a:off x="7851721" y="4422813"/>
            <a:ext cx="681868" cy="408623"/>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defTabSz="457200"/>
            <a:r>
              <a:rPr kumimoji="0" lang="ja-JP" altLang="en-US" sz="1200" b="1" dirty="0">
                <a:solidFill>
                  <a:schemeClr val="accent2">
                    <a:lumMod val="60000"/>
                    <a:lumOff val="40000"/>
                  </a:schemeClr>
                </a:solidFill>
                <a:latin typeface="Meiryo UI" panose="020B0604030504040204" pitchFamily="50" charset="-128"/>
                <a:ea typeface="Meiryo UI" panose="020B0604030504040204" pitchFamily="50" charset="-128"/>
              </a:rPr>
              <a:t>その他</a:t>
            </a:r>
            <a:endParaRPr kumimoji="0" lang="en-US" altLang="ja-JP" sz="1200" b="1" dirty="0">
              <a:solidFill>
                <a:schemeClr val="accent2">
                  <a:lumMod val="60000"/>
                  <a:lumOff val="40000"/>
                </a:schemeClr>
              </a:solidFill>
              <a:latin typeface="Meiryo UI" panose="020B0604030504040204" pitchFamily="50" charset="-128"/>
              <a:ea typeface="Meiryo UI" panose="020B0604030504040204" pitchFamily="50" charset="-128"/>
            </a:endParaRPr>
          </a:p>
          <a:p>
            <a:pPr algn="ctr" defTabSz="457200"/>
            <a:r>
              <a:rPr kumimoji="0" lang="ja-JP" altLang="en-US" sz="1200" dirty="0">
                <a:solidFill>
                  <a:schemeClr val="accent2">
                    <a:lumMod val="60000"/>
                    <a:lumOff val="40000"/>
                  </a:schemeClr>
                </a:solidFill>
                <a:latin typeface="Meiryo UI" panose="020B0604030504040204" pitchFamily="50" charset="-128"/>
                <a:ea typeface="Meiryo UI" panose="020B0604030504040204" pitchFamily="50" charset="-128"/>
              </a:rPr>
              <a:t>関係団体</a:t>
            </a:r>
          </a:p>
        </p:txBody>
      </p:sp>
      <p:sp>
        <p:nvSpPr>
          <p:cNvPr id="49" name="正方形/長方形 48"/>
          <p:cNvSpPr/>
          <p:nvPr/>
        </p:nvSpPr>
        <p:spPr>
          <a:xfrm>
            <a:off x="4685563" y="432104"/>
            <a:ext cx="3199291" cy="39676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b="1" dirty="0">
                <a:solidFill>
                  <a:schemeClr val="bg1"/>
                </a:solidFill>
                <a:latin typeface="Meiryo UI" panose="020B0604030504040204" pitchFamily="50" charset="-128"/>
                <a:ea typeface="Meiryo UI" panose="020B0604030504040204" pitchFamily="50" charset="-128"/>
              </a:rPr>
              <a:t>H30</a:t>
            </a:r>
            <a:r>
              <a:rPr kumimoji="1" lang="ja-JP" altLang="en-US" b="1" dirty="0">
                <a:solidFill>
                  <a:schemeClr val="bg1"/>
                </a:solidFill>
                <a:latin typeface="Meiryo UI" panose="020B0604030504040204" pitchFamily="50" charset="-128"/>
                <a:ea typeface="Meiryo UI" panose="020B0604030504040204" pitchFamily="50" charset="-128"/>
              </a:rPr>
              <a:t>からの取組みを加速！</a:t>
            </a:r>
          </a:p>
        </p:txBody>
      </p:sp>
      <p:sp>
        <p:nvSpPr>
          <p:cNvPr id="52" name="テキスト ボックス 51">
            <a:extLst>
              <a:ext uri="{FF2B5EF4-FFF2-40B4-BE49-F238E27FC236}">
                <a16:creationId xmlns:a16="http://schemas.microsoft.com/office/drawing/2014/main" id="{A0299994-AD0E-4173-9F73-56CB8B7FF190}"/>
              </a:ext>
            </a:extLst>
          </p:cNvPr>
          <p:cNvSpPr txBox="1"/>
          <p:nvPr/>
        </p:nvSpPr>
        <p:spPr>
          <a:xfrm>
            <a:off x="154515" y="1892538"/>
            <a:ext cx="6020115" cy="4965462"/>
          </a:xfrm>
          <a:prstGeom prst="rect">
            <a:avLst/>
          </a:prstGeom>
          <a:noFill/>
        </p:spPr>
        <p:txBody>
          <a:bodyPr wrap="square" rtlCol="0">
            <a:spAutoFit/>
          </a:bodyPr>
          <a:lstStyle/>
          <a:p>
            <a:pPr defTabSz="457200">
              <a:lnSpc>
                <a:spcPts val="2000"/>
              </a:lnSpc>
            </a:pPr>
            <a:r>
              <a:rPr kumimoji="0" lang="en-US" altLang="ja-JP" sz="1400" b="1" dirty="0" smtClean="0">
                <a:latin typeface="Meiryo UI" panose="020B0604030504040204" pitchFamily="50" charset="-128"/>
                <a:ea typeface="Meiryo UI" panose="020B0604030504040204" pitchFamily="50" charset="-128"/>
              </a:rPr>
              <a:t>【</a:t>
            </a:r>
            <a:r>
              <a:rPr kumimoji="0" lang="ja-JP" altLang="en-US" sz="1400" b="1" smtClean="0">
                <a:latin typeface="Meiryo UI" panose="020B0604030504040204" pitchFamily="50" charset="-128"/>
                <a:ea typeface="Meiryo UI" panose="020B0604030504040204" pitchFamily="50" charset="-128"/>
              </a:rPr>
              <a:t>取組み強化</a:t>
            </a:r>
            <a:r>
              <a:rPr kumimoji="0" lang="en-US" altLang="ja-JP" sz="1400" b="1" dirty="0">
                <a:latin typeface="Meiryo UI" panose="020B0604030504040204" pitchFamily="50" charset="-128"/>
                <a:ea typeface="Meiryo UI" panose="020B0604030504040204" pitchFamily="50" charset="-128"/>
              </a:rPr>
              <a:t>】</a:t>
            </a:r>
          </a:p>
          <a:p>
            <a:pPr defTabSz="457200">
              <a:lnSpc>
                <a:spcPts val="2000"/>
              </a:lnSpc>
            </a:pPr>
            <a:r>
              <a:rPr kumimoji="0" lang="en-US" altLang="ja-JP" sz="1400" b="1" dirty="0">
                <a:latin typeface="Meiryo UI" panose="020B0604030504040204" pitchFamily="50" charset="-128"/>
                <a:ea typeface="Meiryo UI" panose="020B0604030504040204" pitchFamily="50" charset="-128"/>
              </a:rPr>
              <a:t>STEP</a:t>
            </a:r>
            <a:r>
              <a:rPr kumimoji="0" lang="ja-JP" altLang="en-US" sz="1400" b="1" dirty="0">
                <a:latin typeface="Meiryo UI" panose="020B0604030504040204" pitchFamily="50" charset="-128"/>
                <a:ea typeface="Meiryo UI" panose="020B0604030504040204" pitchFamily="50" charset="-128"/>
              </a:rPr>
              <a:t>１：旧耐震分譲マンションの実態把握</a:t>
            </a:r>
            <a:endParaRPr kumimoji="0" lang="en-US" altLang="ja-JP" sz="1400" b="1" dirty="0">
              <a:latin typeface="Meiryo UI" panose="020B0604030504040204" pitchFamily="50" charset="-128"/>
              <a:ea typeface="Meiryo UI" panose="020B0604030504040204" pitchFamily="50" charset="-128"/>
            </a:endParaRPr>
          </a:p>
          <a:p>
            <a:pPr marL="88900" indent="-88900" defTabSz="457200">
              <a:lnSpc>
                <a:spcPts val="2000"/>
              </a:lnSpc>
            </a:pPr>
            <a:r>
              <a:rPr kumimoji="0" lang="ja-JP" altLang="en-US" sz="1400" b="1"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市や庁内関係部署と連携し、管理組合やマンション管理会社に対して</a:t>
            </a:r>
            <a:endParaRPr kumimoji="0" lang="en-US" altLang="ja-JP" sz="1400" dirty="0">
              <a:latin typeface="Meiryo UI" panose="020B0604030504040204" pitchFamily="50" charset="-128"/>
              <a:ea typeface="Meiryo UI" panose="020B0604030504040204" pitchFamily="50" charset="-128"/>
            </a:endParaRPr>
          </a:p>
          <a:p>
            <a:pPr marL="88900" indent="-88900" defTabSz="457200">
              <a:lnSpc>
                <a:spcPts val="2000"/>
              </a:lnSpc>
            </a:pPr>
            <a:r>
              <a:rPr kumimoji="0" lang="ja-JP" altLang="en-US" sz="1400" dirty="0">
                <a:latin typeface="Meiryo UI" panose="020B0604030504040204" pitchFamily="50" charset="-128"/>
                <a:ea typeface="Meiryo UI" panose="020B0604030504040204" pitchFamily="50" charset="-128"/>
              </a:rPr>
              <a:t>　アンケートを実施し、実態を把握</a:t>
            </a:r>
            <a:endParaRPr kumimoji="0" lang="en-US" altLang="ja-JP" sz="1400" dirty="0">
              <a:latin typeface="Meiryo UI" panose="020B0604030504040204" pitchFamily="50" charset="-128"/>
              <a:ea typeface="Meiryo UI" panose="020B0604030504040204" pitchFamily="50" charset="-128"/>
            </a:endParaRPr>
          </a:p>
          <a:p>
            <a:pPr defTabSz="457200">
              <a:lnSpc>
                <a:spcPts val="2000"/>
              </a:lnSpc>
            </a:pPr>
            <a:endParaRPr kumimoji="0" lang="en-US" altLang="ja-JP" sz="1400" b="1" dirty="0">
              <a:latin typeface="Meiryo UI" panose="020B0604030504040204" pitchFamily="50" charset="-128"/>
              <a:ea typeface="Meiryo UI" panose="020B0604030504040204" pitchFamily="50" charset="-128"/>
            </a:endParaRPr>
          </a:p>
          <a:p>
            <a:pPr defTabSz="457200">
              <a:lnSpc>
                <a:spcPts val="2000"/>
              </a:lnSpc>
            </a:pPr>
            <a:r>
              <a:rPr kumimoji="0" lang="en-US" altLang="ja-JP" sz="1400" b="1" dirty="0">
                <a:latin typeface="Meiryo UI" panose="020B0604030504040204" pitchFamily="50" charset="-128"/>
                <a:ea typeface="Meiryo UI" panose="020B0604030504040204" pitchFamily="50" charset="-128"/>
              </a:rPr>
              <a:t>STEP</a:t>
            </a:r>
            <a:r>
              <a:rPr kumimoji="0" lang="ja-JP" altLang="en-US" sz="1400" b="1" dirty="0">
                <a:latin typeface="Meiryo UI" panose="020B0604030504040204" pitchFamily="50" charset="-128"/>
                <a:ea typeface="Meiryo UI" panose="020B0604030504040204" pitchFamily="50" charset="-128"/>
              </a:rPr>
              <a:t>２：耐震関連施策のプレーヤー（府・市町・事業者）間の連携強化</a:t>
            </a:r>
            <a:endParaRPr kumimoji="0" lang="en-US" altLang="ja-JP" sz="1400" b="1" dirty="0">
              <a:latin typeface="Meiryo UI" panose="020B0604030504040204" pitchFamily="50" charset="-128"/>
              <a:ea typeface="Meiryo UI" panose="020B0604030504040204" pitchFamily="50" charset="-128"/>
            </a:endParaRPr>
          </a:p>
          <a:p>
            <a:pPr marL="88900" indent="-88900" defTabSz="457200">
              <a:lnSpc>
                <a:spcPts val="2000"/>
              </a:lnSpc>
            </a:pPr>
            <a:r>
              <a:rPr kumimoji="0" lang="ja-JP" altLang="en-US" sz="1400" dirty="0">
                <a:latin typeface="Meiryo UI" panose="020B0604030504040204" pitchFamily="50" charset="-128"/>
                <a:ea typeface="Meiryo UI" panose="020B0604030504040204" pitchFamily="50" charset="-128"/>
              </a:rPr>
              <a:t>・所在するマンションの状況に応じて、市町に補助制度創設を働きかけ</a:t>
            </a:r>
            <a:endParaRPr kumimoji="0" lang="en-US" altLang="ja-JP" sz="1400" dirty="0">
              <a:latin typeface="Meiryo UI" panose="020B0604030504040204" pitchFamily="50" charset="-128"/>
              <a:ea typeface="Meiryo UI" panose="020B0604030504040204" pitchFamily="50" charset="-128"/>
            </a:endParaRPr>
          </a:p>
          <a:p>
            <a:pPr marL="88900" indent="-88900" defTabSz="457200">
              <a:lnSpc>
                <a:spcPts val="2000"/>
              </a:lnSpc>
            </a:pPr>
            <a:r>
              <a:rPr kumimoji="0" lang="ja-JP" altLang="en-US" sz="1400" dirty="0">
                <a:latin typeface="Meiryo UI" panose="020B0604030504040204" pitchFamily="50" charset="-128"/>
                <a:ea typeface="Meiryo UI" panose="020B0604030504040204" pitchFamily="50" charset="-128"/>
              </a:rPr>
              <a:t>・サポート事業者との連携を強化（情報交換、連携しての</a:t>
            </a:r>
            <a:r>
              <a:rPr kumimoji="0" lang="en-US" altLang="ja-JP" sz="1400" dirty="0">
                <a:latin typeface="Meiryo UI" panose="020B0604030504040204" pitchFamily="50" charset="-128"/>
                <a:ea typeface="Meiryo UI" panose="020B0604030504040204" pitchFamily="50" charset="-128"/>
              </a:rPr>
              <a:t>PR</a:t>
            </a:r>
            <a:r>
              <a:rPr kumimoji="0" lang="ja-JP" altLang="en-US" sz="1400" dirty="0">
                <a:latin typeface="Meiryo UI" panose="020B0604030504040204" pitchFamily="50" charset="-128"/>
                <a:ea typeface="Meiryo UI" panose="020B0604030504040204" pitchFamily="50" charset="-128"/>
              </a:rPr>
              <a:t>活動の検討等）</a:t>
            </a:r>
            <a:endParaRPr kumimoji="0" lang="en-US" altLang="ja-JP" sz="1400" dirty="0">
              <a:latin typeface="Meiryo UI" panose="020B0604030504040204" pitchFamily="50" charset="-128"/>
              <a:ea typeface="Meiryo UI" panose="020B0604030504040204" pitchFamily="50" charset="-128"/>
            </a:endParaRPr>
          </a:p>
          <a:p>
            <a:pPr marL="88900" indent="-88900" defTabSz="457200">
              <a:lnSpc>
                <a:spcPts val="2000"/>
              </a:lnSpc>
            </a:pPr>
            <a:r>
              <a:rPr kumimoji="0" lang="ja-JP" altLang="en-US" sz="1400" dirty="0">
                <a:latin typeface="Meiryo UI" panose="020B0604030504040204" pitchFamily="50" charset="-128"/>
                <a:ea typeface="Meiryo UI" panose="020B0604030504040204" pitchFamily="50" charset="-128"/>
              </a:rPr>
              <a:t>・管理会社を通じた</a:t>
            </a:r>
            <a:r>
              <a:rPr kumimoji="0" lang="ja-JP" altLang="en-US" sz="1400" dirty="0" smtClean="0">
                <a:latin typeface="Meiryo UI" panose="020B0604030504040204" pitchFamily="50" charset="-128"/>
                <a:ea typeface="Meiryo UI" panose="020B0604030504040204" pitchFamily="50" charset="-128"/>
              </a:rPr>
              <a:t>働きかけ（</a:t>
            </a:r>
            <a:r>
              <a:rPr kumimoji="0" lang="ja-JP" altLang="en-US" sz="1400" dirty="0">
                <a:latin typeface="Meiryo UI" panose="020B0604030504040204" pitchFamily="50" charset="-128"/>
                <a:ea typeface="Meiryo UI" panose="020B0604030504040204" pitchFamily="50" charset="-128"/>
              </a:rPr>
              <a:t>耐震化の必要性や補助制度等を周知）</a:t>
            </a:r>
            <a:endParaRPr kumimoji="0" lang="en-US" altLang="ja-JP" sz="1400" dirty="0">
              <a:latin typeface="Meiryo UI" panose="020B0604030504040204" pitchFamily="50" charset="-128"/>
              <a:ea typeface="Meiryo UI" panose="020B0604030504040204" pitchFamily="50" charset="-128"/>
            </a:endParaRPr>
          </a:p>
          <a:p>
            <a:pPr marL="88900" indent="-88900" defTabSz="457200">
              <a:lnSpc>
                <a:spcPts val="2000"/>
              </a:lnSpc>
            </a:pPr>
            <a:r>
              <a:rPr kumimoji="0" lang="ja-JP" altLang="en-US" sz="1400" dirty="0">
                <a:latin typeface="Meiryo UI" panose="020B0604030504040204" pitchFamily="50" charset="-128"/>
                <a:ea typeface="Meiryo UI" panose="020B0604030504040204" pitchFamily="50" charset="-128"/>
              </a:rPr>
              <a:t>・管理組合に</a:t>
            </a:r>
            <a:r>
              <a:rPr kumimoji="0" lang="ja-JP" altLang="en-US" sz="1400" dirty="0" smtClean="0">
                <a:latin typeface="Meiryo UI" panose="020B0604030504040204" pitchFamily="50" charset="-128"/>
                <a:ea typeface="Meiryo UI" panose="020B0604030504040204" pitchFamily="50" charset="-128"/>
              </a:rPr>
              <a:t>対し費用負担</a:t>
            </a:r>
            <a:r>
              <a:rPr kumimoji="0" lang="ja-JP" altLang="en-US" sz="1400" dirty="0">
                <a:latin typeface="Meiryo UI" panose="020B0604030504040204" pitchFamily="50" charset="-128"/>
                <a:ea typeface="Meiryo UI" panose="020B0604030504040204" pitchFamily="50" charset="-128"/>
              </a:rPr>
              <a:t>軽減情報等の周知（工事費の目安、融資等）</a:t>
            </a:r>
          </a:p>
          <a:p>
            <a:pPr marL="88900" indent="-88900" defTabSz="457200">
              <a:lnSpc>
                <a:spcPts val="2000"/>
              </a:lnSpc>
            </a:pPr>
            <a:r>
              <a:rPr kumimoji="0" lang="ja-JP" altLang="en-US" sz="1400" dirty="0">
                <a:latin typeface="Meiryo UI" panose="020B0604030504040204" pitchFamily="50" charset="-128"/>
                <a:ea typeface="Meiryo UI" panose="020B0604030504040204" pitchFamily="50" charset="-128"/>
              </a:rPr>
              <a:t>・広域緊急交通路沿道建築物（診断義務付け対象）のマンションでのモデルづくり</a:t>
            </a:r>
            <a:endParaRPr kumimoji="0" lang="ja-JP" altLang="en-US" sz="1400" b="1" dirty="0">
              <a:latin typeface="Meiryo UI" panose="020B0604030504040204" pitchFamily="50" charset="-128"/>
              <a:ea typeface="Meiryo UI" panose="020B0604030504040204" pitchFamily="50" charset="-128"/>
            </a:endParaRPr>
          </a:p>
          <a:p>
            <a:pPr defTabSz="457200">
              <a:lnSpc>
                <a:spcPts val="2000"/>
              </a:lnSpc>
            </a:pPr>
            <a:r>
              <a:rPr kumimoji="0" lang="ja-JP" altLang="en-US" sz="1400" dirty="0">
                <a:latin typeface="Meiryo UI" panose="020B0604030504040204" pitchFamily="50" charset="-128"/>
                <a:ea typeface="Meiryo UI" panose="020B0604030504040204" pitchFamily="50" charset="-128"/>
              </a:rPr>
              <a:t>・セミナーを開催し、上記のモデルや事例集の周知・配布</a:t>
            </a:r>
            <a:endParaRPr kumimoji="0" lang="en-US" altLang="ja-JP" sz="1400" dirty="0">
              <a:latin typeface="Meiryo UI" panose="020B0604030504040204" pitchFamily="50" charset="-128"/>
              <a:ea typeface="Meiryo UI" panose="020B0604030504040204" pitchFamily="50" charset="-128"/>
            </a:endParaRPr>
          </a:p>
          <a:p>
            <a:pPr defTabSz="457200">
              <a:lnSpc>
                <a:spcPts val="2000"/>
              </a:lnSpc>
            </a:pPr>
            <a:endParaRPr kumimoji="0" lang="en-US" altLang="ja-JP" sz="1400" b="1" dirty="0">
              <a:latin typeface="Meiryo UI" panose="020B0604030504040204" pitchFamily="50" charset="-128"/>
              <a:ea typeface="Meiryo UI" panose="020B0604030504040204" pitchFamily="50" charset="-128"/>
            </a:endParaRPr>
          </a:p>
          <a:p>
            <a:pPr defTabSz="457200">
              <a:lnSpc>
                <a:spcPts val="2000"/>
              </a:lnSpc>
            </a:pPr>
            <a:r>
              <a:rPr kumimoji="0" lang="en-US" altLang="ja-JP" sz="1400" b="1" dirty="0">
                <a:latin typeface="Meiryo UI" panose="020B0604030504040204" pitchFamily="50" charset="-128"/>
                <a:ea typeface="Meiryo UI" panose="020B0604030504040204" pitchFamily="50" charset="-128"/>
              </a:rPr>
              <a:t>STEP</a:t>
            </a:r>
            <a:r>
              <a:rPr kumimoji="0" lang="ja-JP" altLang="en-US" sz="1400" b="1" dirty="0">
                <a:latin typeface="Meiryo UI" panose="020B0604030504040204" pitchFamily="50" charset="-128"/>
                <a:ea typeface="Meiryo UI" panose="020B0604030504040204" pitchFamily="50" charset="-128"/>
              </a:rPr>
              <a:t>３：分譲マンションの総合的な支援</a:t>
            </a:r>
            <a:endParaRPr kumimoji="0" lang="en-US" altLang="ja-JP" sz="1400" b="1" dirty="0">
              <a:latin typeface="Meiryo UI" panose="020B0604030504040204" pitchFamily="50" charset="-128"/>
              <a:ea typeface="Meiryo UI" panose="020B0604030504040204" pitchFamily="50" charset="-128"/>
            </a:endParaRPr>
          </a:p>
          <a:p>
            <a:pPr defTabSz="457200">
              <a:lnSpc>
                <a:spcPts val="2000"/>
              </a:lnSpc>
            </a:pPr>
            <a:r>
              <a:rPr kumimoji="0" lang="ja-JP" altLang="en-US" sz="1400" b="1" dirty="0">
                <a:latin typeface="Meiryo UI" panose="020B0604030504040204" pitchFamily="50" charset="-128"/>
                <a:ea typeface="Meiryo UI" panose="020B0604030504040204" pitchFamily="50" charset="-128"/>
              </a:rPr>
              <a:t>（大阪府分譲マンション管理・建替えサポートシステム推進協議会との連携）</a:t>
            </a:r>
            <a:endParaRPr kumimoji="0" lang="en-US" altLang="ja-JP" sz="1400" b="1" dirty="0">
              <a:latin typeface="Meiryo UI" panose="020B0604030504040204" pitchFamily="50" charset="-128"/>
              <a:ea typeface="Meiryo UI" panose="020B0604030504040204" pitchFamily="50" charset="-128"/>
            </a:endParaRPr>
          </a:p>
          <a:p>
            <a:pPr defTabSz="457200">
              <a:lnSpc>
                <a:spcPts val="2000"/>
              </a:lnSpc>
            </a:pPr>
            <a:r>
              <a:rPr kumimoji="0" lang="ja-JP" altLang="en-US" sz="1400" dirty="0">
                <a:latin typeface="Meiryo UI" panose="020B0604030504040204" pitchFamily="50" charset="-128"/>
                <a:ea typeface="Meiryo UI" panose="020B0604030504040204" pitchFamily="50" charset="-128"/>
              </a:rPr>
              <a:t>・管理組合が興味をもつマンション管理に関するセミナー等において、</a:t>
            </a:r>
            <a:r>
              <a:rPr kumimoji="0" lang="ja-JP" altLang="en-US" sz="1400" dirty="0" smtClean="0">
                <a:latin typeface="Meiryo UI" panose="020B0604030504040204" pitchFamily="50" charset="-128"/>
                <a:ea typeface="Meiryo UI" panose="020B0604030504040204" pitchFamily="50" charset="-128"/>
              </a:rPr>
              <a:t>耐震化啓発</a:t>
            </a:r>
            <a:endParaRPr kumimoji="0" lang="en-US" altLang="ja-JP" sz="1400" dirty="0">
              <a:latin typeface="Meiryo UI" panose="020B0604030504040204" pitchFamily="50" charset="-128"/>
              <a:ea typeface="Meiryo UI" panose="020B0604030504040204" pitchFamily="50" charset="-128"/>
            </a:endParaRPr>
          </a:p>
          <a:p>
            <a:pPr marL="85725" indent="-85725" defTabSz="457200">
              <a:lnSpc>
                <a:spcPts val="2000"/>
              </a:lnSpc>
            </a:pPr>
            <a:r>
              <a:rPr kumimoji="0" lang="ja-JP" altLang="en-US" sz="1400" dirty="0">
                <a:latin typeface="Meiryo UI" panose="020B0604030504040204" pitchFamily="50" charset="-128"/>
                <a:ea typeface="Meiryo UI" panose="020B0604030504040204" pitchFamily="50" charset="-128"/>
              </a:rPr>
              <a:t>・管理状況の分析等を行う登録制度（大阪府分譲マンション管理適正化推進制度）に登録している管理組合等に対し、耐震化の働きかけ</a:t>
            </a:r>
            <a:endParaRPr kumimoji="0" lang="en-US" altLang="ja-JP" sz="1400" dirty="0">
              <a:latin typeface="Meiryo UI" panose="020B0604030504040204" pitchFamily="50" charset="-128"/>
              <a:ea typeface="Meiryo UI" panose="020B0604030504040204" pitchFamily="50" charset="-128"/>
            </a:endParaRPr>
          </a:p>
          <a:p>
            <a:pPr defTabSz="457200">
              <a:lnSpc>
                <a:spcPts val="2000"/>
              </a:lnSpc>
            </a:pPr>
            <a:endParaRPr kumimoji="0" lang="en-US" altLang="ja-JP" sz="1400" b="1" dirty="0">
              <a:latin typeface="Meiryo UI" panose="020B0604030504040204" pitchFamily="50" charset="-128"/>
              <a:ea typeface="Meiryo UI" panose="020B0604030504040204" pitchFamily="50" charset="-128"/>
            </a:endParaRPr>
          </a:p>
        </p:txBody>
      </p:sp>
      <p:sp>
        <p:nvSpPr>
          <p:cNvPr id="41" name="スライド番号プレースホルダー 3">
            <a:extLst>
              <a:ext uri="{FF2B5EF4-FFF2-40B4-BE49-F238E27FC236}">
                <a16:creationId xmlns:a16="http://schemas.microsoft.com/office/drawing/2014/main" id="{BC7CEDFA-2D1F-40FB-9051-A454D23C5A7F}"/>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11</a:t>
            </a:fld>
            <a:r>
              <a:rPr lang="ja-JP" altLang="en-US" dirty="0">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108559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7BD26492-04A8-4BFC-AC0A-8FE9CF2D7F1F}"/>
              </a:ext>
            </a:extLst>
          </p:cNvPr>
          <p:cNvSpPr/>
          <p:nvPr/>
        </p:nvSpPr>
        <p:spPr>
          <a:xfrm>
            <a:off x="84058" y="2590521"/>
            <a:ext cx="8885538" cy="38666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10BE72A-0255-4D43-89AA-B46E850F2E09}"/>
              </a:ext>
            </a:extLst>
          </p:cNvPr>
          <p:cNvSpPr/>
          <p:nvPr/>
        </p:nvSpPr>
        <p:spPr>
          <a:xfrm>
            <a:off x="144441" y="3710801"/>
            <a:ext cx="4349392" cy="243570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DF551842-5092-4902-84C1-7C7437F54B1C}"/>
              </a:ext>
            </a:extLst>
          </p:cNvPr>
          <p:cNvSpPr/>
          <p:nvPr/>
        </p:nvSpPr>
        <p:spPr>
          <a:xfrm>
            <a:off x="4617955" y="3702175"/>
            <a:ext cx="4303873" cy="243570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46EA6CB-9D88-4632-B873-92843F7AF862}"/>
              </a:ext>
            </a:extLst>
          </p:cNvPr>
          <p:cNvSpPr/>
          <p:nvPr/>
        </p:nvSpPr>
        <p:spPr>
          <a:xfrm>
            <a:off x="193548" y="4497728"/>
            <a:ext cx="2057590" cy="1562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D017F35-ED44-435C-8940-1A1D214200A3}"/>
              </a:ext>
            </a:extLst>
          </p:cNvPr>
          <p:cNvSpPr/>
          <p:nvPr/>
        </p:nvSpPr>
        <p:spPr>
          <a:xfrm>
            <a:off x="2334829" y="4497728"/>
            <a:ext cx="2057590" cy="1560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F21123D-A30C-44B1-BF47-53495B643F00}"/>
              </a:ext>
            </a:extLst>
          </p:cNvPr>
          <p:cNvSpPr/>
          <p:nvPr/>
        </p:nvSpPr>
        <p:spPr>
          <a:xfrm>
            <a:off x="4682425" y="4504131"/>
            <a:ext cx="2057591" cy="1591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8389A8A-1D7D-4D49-86BF-2AD067D39C2E}"/>
              </a:ext>
            </a:extLst>
          </p:cNvPr>
          <p:cNvSpPr/>
          <p:nvPr/>
        </p:nvSpPr>
        <p:spPr>
          <a:xfrm>
            <a:off x="6809715" y="4497728"/>
            <a:ext cx="2057591" cy="1597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CDCC98D-55E7-4DE8-A917-397577CC6790}"/>
              </a:ext>
            </a:extLst>
          </p:cNvPr>
          <p:cNvSpPr>
            <a:spLocks noGrp="1"/>
          </p:cNvSpPr>
          <p:nvPr>
            <p:ph type="title"/>
          </p:nvPr>
        </p:nvSpPr>
        <p:spPr>
          <a:xfrm>
            <a:off x="0" y="268739"/>
            <a:ext cx="7019925" cy="521913"/>
          </a:xfrm>
        </p:spPr>
        <p:txBody>
          <a:bodyPr/>
          <a:lstStyle/>
          <a:p>
            <a:r>
              <a:rPr lang="ja-JP" altLang="en-US" dirty="0"/>
              <a:t>６．大規模建築物について</a:t>
            </a:r>
            <a:br>
              <a:rPr lang="ja-JP" altLang="en-US" dirty="0"/>
            </a:br>
            <a:r>
              <a:rPr lang="ja-JP" altLang="en-US" dirty="0"/>
              <a:t>　</a:t>
            </a:r>
            <a:r>
              <a:rPr lang="en-US" altLang="ja-JP" dirty="0"/>
              <a:t>6-1</a:t>
            </a:r>
            <a:r>
              <a:rPr lang="ja-JP" altLang="en-US" dirty="0"/>
              <a:t>　病院</a:t>
            </a:r>
            <a:r>
              <a:rPr kumimoji="1" lang="ja-JP" altLang="en-US" dirty="0"/>
              <a:t>への働きかけを重点化</a:t>
            </a:r>
          </a:p>
        </p:txBody>
      </p:sp>
      <p:sp>
        <p:nvSpPr>
          <p:cNvPr id="5" name="テキスト ボックス 4">
            <a:extLst>
              <a:ext uri="{FF2B5EF4-FFF2-40B4-BE49-F238E27FC236}">
                <a16:creationId xmlns:a16="http://schemas.microsoft.com/office/drawing/2014/main" id="{D080CB2A-F666-4F1D-B72B-C1853FE4B394}"/>
              </a:ext>
            </a:extLst>
          </p:cNvPr>
          <p:cNvSpPr txBox="1"/>
          <p:nvPr/>
        </p:nvSpPr>
        <p:spPr>
          <a:xfrm>
            <a:off x="84058" y="1048520"/>
            <a:ext cx="8885538" cy="907941"/>
          </a:xfrm>
          <a:prstGeom prst="rect">
            <a:avLst/>
          </a:prstGeom>
          <a:solidFill>
            <a:schemeClr val="accent5"/>
          </a:solidFill>
        </p:spPr>
        <p:txBody>
          <a:bodyPr wrap="square" rtlCol="0">
            <a:spAutoFit/>
          </a:bodyPr>
          <a:lstStyle/>
          <a:p>
            <a:pPr defTabSz="457200"/>
            <a:r>
              <a:rPr kumimoji="0" lang="ja-JP" altLang="en-US" sz="1600" dirty="0">
                <a:solidFill>
                  <a:prstClr val="black"/>
                </a:solidFill>
                <a:latin typeface="Meiryo UI" panose="020B0604030504040204" pitchFamily="50" charset="-128"/>
                <a:ea typeface="Meiryo UI" panose="020B0604030504040204" pitchFamily="50" charset="-128"/>
              </a:rPr>
              <a:t>○　耐震化が進まない病院への働きかけを重点化。</a:t>
            </a:r>
            <a:endParaRPr kumimoji="0" lang="en-US" altLang="ja-JP" sz="1600" dirty="0">
              <a:solidFill>
                <a:prstClr val="black"/>
              </a:solidFill>
              <a:latin typeface="Meiryo UI" panose="020B0604030504040204" pitchFamily="50" charset="-128"/>
              <a:ea typeface="Meiryo UI" panose="020B0604030504040204" pitchFamily="50" charset="-128"/>
            </a:endParaRPr>
          </a:p>
          <a:p>
            <a:pPr marL="266700" indent="-266700" defTabSz="457200">
              <a:spcBef>
                <a:spcPts val="600"/>
              </a:spcBef>
            </a:pPr>
            <a:r>
              <a:rPr kumimoji="0" lang="ja-JP" altLang="en-US" sz="1600" dirty="0">
                <a:solidFill>
                  <a:prstClr val="black"/>
                </a:solidFill>
                <a:latin typeface="Meiryo UI" panose="020B0604030504040204" pitchFamily="50" charset="-128"/>
                <a:ea typeface="Meiryo UI" panose="020B0604030504040204" pitchFamily="50" charset="-128"/>
              </a:rPr>
              <a:t>○</a:t>
            </a:r>
            <a:r>
              <a:rPr kumimoji="0" lang="ja-JP" altLang="en-US" sz="1600">
                <a:solidFill>
                  <a:prstClr val="black"/>
                </a:solidFill>
                <a:latin typeface="Meiryo UI" panose="020B0604030504040204" pitchFamily="50" charset="-128"/>
                <a:ea typeface="Meiryo UI" panose="020B0604030504040204" pitchFamily="50" charset="-128"/>
              </a:rPr>
              <a:t>　</a:t>
            </a:r>
            <a:r>
              <a:rPr kumimoji="0" lang="ja-JP" altLang="en-US" sz="1600" smtClean="0">
                <a:solidFill>
                  <a:prstClr val="black"/>
                </a:solidFill>
                <a:latin typeface="Meiryo UI" panose="020B0604030504040204" pitchFamily="50" charset="-128"/>
                <a:ea typeface="Meiryo UI" panose="020B0604030504040204" pitchFamily="50" charset="-128"/>
              </a:rPr>
              <a:t>病院</a:t>
            </a:r>
            <a:r>
              <a:rPr kumimoji="0" lang="ja-JP" altLang="en-US" sz="1600" dirty="0">
                <a:solidFill>
                  <a:prstClr val="black"/>
                </a:solidFill>
                <a:latin typeface="Meiryo UI" panose="020B0604030504040204" pitchFamily="50" charset="-128"/>
                <a:ea typeface="Meiryo UI" panose="020B0604030504040204" pitchFamily="50" charset="-128"/>
              </a:rPr>
              <a:t>関係者を対象としたセミナー</a:t>
            </a:r>
            <a:r>
              <a:rPr kumimoji="0" lang="ja-JP" altLang="en-US" sz="1600">
                <a:solidFill>
                  <a:prstClr val="black"/>
                </a:solidFill>
                <a:latin typeface="Meiryo UI" panose="020B0604030504040204" pitchFamily="50" charset="-128"/>
                <a:ea typeface="Meiryo UI" panose="020B0604030504040204" pitchFamily="50" charset="-128"/>
              </a:rPr>
              <a:t>で</a:t>
            </a:r>
            <a:r>
              <a:rPr kumimoji="0" lang="ja-JP" altLang="en-US" sz="1600" smtClean="0">
                <a:solidFill>
                  <a:prstClr val="black"/>
                </a:solidFill>
                <a:latin typeface="Meiryo UI" panose="020B0604030504040204" pitchFamily="50" charset="-128"/>
                <a:ea typeface="Meiryo UI" panose="020B0604030504040204" pitchFamily="50" charset="-128"/>
              </a:rPr>
              <a:t>の広い周知だけ</a:t>
            </a:r>
            <a:r>
              <a:rPr kumimoji="0" lang="ja-JP" altLang="en-US" sz="1600" dirty="0">
                <a:solidFill>
                  <a:prstClr val="black"/>
                </a:solidFill>
                <a:latin typeface="Meiryo UI" panose="020B0604030504040204" pitchFamily="50" charset="-128"/>
                <a:ea typeface="Meiryo UI" panose="020B0604030504040204" pitchFamily="50" charset="-128"/>
              </a:rPr>
              <a:t>ではなく、今後は個別にヒアリング等を行い、課題把握、事業化に向けた取組みを検討。</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DB2C364-4913-4B4D-8B32-4A5674825F53}"/>
              </a:ext>
            </a:extLst>
          </p:cNvPr>
          <p:cNvSpPr txBox="1"/>
          <p:nvPr/>
        </p:nvSpPr>
        <p:spPr>
          <a:xfrm>
            <a:off x="353825" y="4497728"/>
            <a:ext cx="1759789" cy="307777"/>
          </a:xfrm>
          <a:prstGeom prst="rect">
            <a:avLst/>
          </a:prstGeom>
          <a:noFill/>
          <a:ln>
            <a:noFill/>
          </a:ln>
        </p:spPr>
        <p:txBody>
          <a:bodyPr wrap="square" rtlCol="0">
            <a:spAutoFit/>
          </a:bodyPr>
          <a:lstStyle/>
          <a:p>
            <a:pPr marL="180975" indent="-180975" algn="ctr">
              <a:spcBef>
                <a:spcPts val="300"/>
              </a:spcBef>
            </a:pP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r>
              <a:rPr lang="ja-JP" altLang="en-US" sz="1400" dirty="0">
                <a:latin typeface="HGSｺﾞｼｯｸE" panose="020B0900000000000000" pitchFamily="50" charset="-128"/>
                <a:ea typeface="HGSｺﾞｼｯｸE" panose="020B0900000000000000" pitchFamily="50" charset="-128"/>
                <a:cs typeface="Meiryo UI" panose="020B0604030504040204" pitchFamily="50" charset="-128"/>
              </a:rPr>
              <a:t>国交省補助</a:t>
            </a: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endParaRPr lang="en-US" altLang="ja-JP" sz="1200" dirty="0">
              <a:latin typeface="HGSｺﾞｼｯｸE" panose="020B0900000000000000" pitchFamily="50" charset="-128"/>
              <a:ea typeface="HGSｺﾞｼｯｸE" panose="020B09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C9592D74-6F06-4A36-A74E-C42006DE8C74}"/>
              </a:ext>
            </a:extLst>
          </p:cNvPr>
          <p:cNvSpPr txBox="1"/>
          <p:nvPr/>
        </p:nvSpPr>
        <p:spPr>
          <a:xfrm>
            <a:off x="45958" y="2627098"/>
            <a:ext cx="8821348" cy="1118255"/>
          </a:xfrm>
          <a:prstGeom prst="rect">
            <a:avLst/>
          </a:prstGeom>
          <a:noFill/>
        </p:spPr>
        <p:txBody>
          <a:bodyPr wrap="square" rtlCol="0">
            <a:spAutoFit/>
          </a:bodyPr>
          <a:lstStyle/>
          <a:p>
            <a:pPr defTabSz="457200">
              <a:lnSpc>
                <a:spcPts val="2000"/>
              </a:lnSpc>
            </a:pPr>
            <a:r>
              <a:rPr kumimoji="0" lang="en-US" altLang="ja-JP" sz="1400" b="1" dirty="0">
                <a:solidFill>
                  <a:prstClr val="black"/>
                </a:solidFill>
                <a:latin typeface="Meiryo UI" panose="020B0604030504040204" pitchFamily="50" charset="-128"/>
                <a:ea typeface="Meiryo UI" panose="020B0604030504040204" pitchFamily="50" charset="-128"/>
              </a:rPr>
              <a:t>STEP</a:t>
            </a:r>
            <a:r>
              <a:rPr kumimoji="0" lang="ja-JP" altLang="en-US" sz="1400" b="1" dirty="0">
                <a:solidFill>
                  <a:prstClr val="black"/>
                </a:solidFill>
                <a:latin typeface="Meiryo UI" panose="020B0604030504040204" pitchFamily="50" charset="-128"/>
                <a:ea typeface="Meiryo UI" panose="020B0604030504040204" pitchFamily="50" charset="-128"/>
              </a:rPr>
              <a:t>２：所管部局等とも連携し、事業化に向けた取組みの検討</a:t>
            </a:r>
            <a:endParaRPr kumimoji="0" lang="en-US" altLang="ja-JP" sz="1400" b="1" dirty="0">
              <a:solidFill>
                <a:prstClr val="black"/>
              </a:solidFill>
              <a:latin typeface="Meiryo UI" panose="020B0604030504040204" pitchFamily="50" charset="-128"/>
              <a:ea typeface="Meiryo UI" panose="020B0604030504040204" pitchFamily="50" charset="-128"/>
            </a:endParaRPr>
          </a:p>
          <a:p>
            <a:pPr defTabSz="457200">
              <a:lnSpc>
                <a:spcPts val="2000"/>
              </a:lnSpc>
            </a:pPr>
            <a:r>
              <a:rPr kumimoji="0" lang="ja-JP" altLang="en-US" sz="1400" b="1" dirty="0">
                <a:solidFill>
                  <a:prstClr val="black"/>
                </a:solidFill>
                <a:latin typeface="Meiryo UI" panose="020B0604030504040204" pitchFamily="50" charset="-128"/>
                <a:ea typeface="Meiryo UI" panose="020B0604030504040204" pitchFamily="50" charset="-128"/>
              </a:rPr>
              <a:t>　⇒　情報の収集、提供</a:t>
            </a:r>
            <a:endParaRPr kumimoji="0" lang="en-US" altLang="ja-JP" sz="1400" b="1" dirty="0">
              <a:solidFill>
                <a:prstClr val="black"/>
              </a:solidFill>
              <a:latin typeface="Meiryo UI" panose="020B0604030504040204" pitchFamily="50" charset="-128"/>
              <a:ea typeface="Meiryo UI" panose="020B0604030504040204" pitchFamily="50" charset="-128"/>
            </a:endParaRPr>
          </a:p>
          <a:p>
            <a:pPr marL="363538" indent="-363538" defTabSz="457200">
              <a:lnSpc>
                <a:spcPts val="2000"/>
              </a:lnSpc>
            </a:pPr>
            <a:r>
              <a:rPr kumimoji="0" lang="ja-JP" altLang="en-US" sz="1400" b="1" dirty="0">
                <a:solidFill>
                  <a:prstClr val="black"/>
                </a:solidFill>
                <a:latin typeface="Meiryo UI" panose="020B0604030504040204" pitchFamily="50" charset="-128"/>
                <a:ea typeface="Meiryo UI" panose="020B0604030504040204" pitchFamily="50" charset="-128"/>
              </a:rPr>
              <a:t>　　　</a:t>
            </a:r>
            <a:r>
              <a:rPr kumimoji="0" lang="ja-JP" altLang="en-US" sz="1400" dirty="0">
                <a:solidFill>
                  <a:prstClr val="black"/>
                </a:solidFill>
                <a:latin typeface="Meiryo UI" panose="020B0604030504040204" pitchFamily="50" charset="-128"/>
                <a:ea typeface="Meiryo UI" panose="020B0604030504040204" pitchFamily="50" charset="-128"/>
              </a:rPr>
              <a:t>他部局所管の補助制度や</a:t>
            </a:r>
            <a:r>
              <a:rPr kumimoji="0" lang="ja-JP" altLang="en-US" sz="1400" dirty="0" smtClean="0">
                <a:solidFill>
                  <a:prstClr val="black"/>
                </a:solidFill>
                <a:latin typeface="Meiryo UI" panose="020B0604030504040204" pitchFamily="50" charset="-128"/>
                <a:ea typeface="Meiryo UI" panose="020B0604030504040204" pitchFamily="50" charset="-128"/>
              </a:rPr>
              <a:t>他都道府県</a:t>
            </a:r>
            <a:r>
              <a:rPr kumimoji="0" lang="ja-JP" altLang="en-US" sz="1400" dirty="0">
                <a:solidFill>
                  <a:prstClr val="black"/>
                </a:solidFill>
                <a:latin typeface="Meiryo UI" panose="020B0604030504040204" pitchFamily="50" charset="-128"/>
                <a:ea typeface="Meiryo UI" panose="020B0604030504040204" pitchFamily="50" charset="-128"/>
              </a:rPr>
              <a:t>等の事例など、幅広く情報を収集し、それぞれの病院で耐震化検討に役立つ情報を提供</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26756D4-81D9-4DC8-9E7C-A4294CD2EA58}"/>
              </a:ext>
            </a:extLst>
          </p:cNvPr>
          <p:cNvSpPr txBox="1"/>
          <p:nvPr/>
        </p:nvSpPr>
        <p:spPr>
          <a:xfrm>
            <a:off x="2483729" y="4508080"/>
            <a:ext cx="1759789" cy="307777"/>
          </a:xfrm>
          <a:prstGeom prst="rect">
            <a:avLst/>
          </a:prstGeom>
          <a:noFill/>
          <a:ln>
            <a:noFill/>
          </a:ln>
        </p:spPr>
        <p:txBody>
          <a:bodyPr wrap="square" rtlCol="0">
            <a:spAutoFit/>
          </a:bodyPr>
          <a:lstStyle/>
          <a:p>
            <a:pPr marL="180975" indent="-180975" algn="ctr">
              <a:spcBef>
                <a:spcPts val="300"/>
              </a:spcBef>
            </a:pP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r>
              <a:rPr lang="ja-JP" altLang="en-US" sz="1400" dirty="0">
                <a:latin typeface="HGSｺﾞｼｯｸE" panose="020B0900000000000000" pitchFamily="50" charset="-128"/>
                <a:ea typeface="HGSｺﾞｼｯｸE" panose="020B0900000000000000" pitchFamily="50" charset="-128"/>
                <a:cs typeface="Meiryo UI" panose="020B0604030504040204" pitchFamily="50" charset="-128"/>
              </a:rPr>
              <a:t>厚労省補助</a:t>
            </a: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endParaRPr lang="en-US" altLang="ja-JP" sz="1200" dirty="0">
              <a:latin typeface="HGSｺﾞｼｯｸE" panose="020B0900000000000000" pitchFamily="50" charset="-128"/>
              <a:ea typeface="HGSｺﾞｼｯｸE" panose="020B0900000000000000"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A0AC2FCB-230B-4652-95AA-47CED4AD48AD}"/>
              </a:ext>
            </a:extLst>
          </p:cNvPr>
          <p:cNvSpPr txBox="1"/>
          <p:nvPr/>
        </p:nvSpPr>
        <p:spPr>
          <a:xfrm>
            <a:off x="276474" y="4412217"/>
            <a:ext cx="1914492" cy="1131079"/>
          </a:xfrm>
          <a:prstGeom prst="rect">
            <a:avLst/>
          </a:prstGeom>
          <a:noFill/>
        </p:spPr>
        <p:txBody>
          <a:bodyPr wrap="square" rtlCol="0">
            <a:spAutoFit/>
          </a:bodyPr>
          <a:lstStyle/>
          <a:p>
            <a:pPr>
              <a:spcBef>
                <a:spcPts val="30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設計補助あり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大規模なものは厚労省補助より補助額が大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68DBF21F-52CE-4552-A91B-7B781CB56671}"/>
              </a:ext>
            </a:extLst>
          </p:cNvPr>
          <p:cNvSpPr txBox="1"/>
          <p:nvPr/>
        </p:nvSpPr>
        <p:spPr>
          <a:xfrm>
            <a:off x="2391121" y="4408668"/>
            <a:ext cx="2086080" cy="1538883"/>
          </a:xfrm>
          <a:prstGeom prst="rect">
            <a:avLst/>
          </a:prstGeom>
          <a:noFill/>
        </p:spPr>
        <p:txBody>
          <a:bodyPr wrap="square" rtlCol="0">
            <a:spAutoFit/>
          </a:bodyPr>
          <a:lstStyle/>
          <a:p>
            <a:pPr>
              <a:spcBef>
                <a:spcPts val="30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建替え補助あり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耐震性が低く、床面積が　小さい場合は国交省補助より補助額が大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30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FD23DBE6-2CBB-490F-B8A3-B315A21A963F}"/>
              </a:ext>
            </a:extLst>
          </p:cNvPr>
          <p:cNvSpPr txBox="1"/>
          <p:nvPr/>
        </p:nvSpPr>
        <p:spPr>
          <a:xfrm>
            <a:off x="84058" y="2098005"/>
            <a:ext cx="8874663" cy="348813"/>
          </a:xfrm>
          <a:prstGeom prst="rect">
            <a:avLst/>
          </a:prstGeom>
          <a:noFill/>
          <a:ln>
            <a:solidFill>
              <a:schemeClr val="tx1"/>
            </a:solidFill>
          </a:ln>
        </p:spPr>
        <p:txBody>
          <a:bodyPr wrap="square" rtlCol="0">
            <a:spAutoFit/>
          </a:bodyPr>
          <a:lstStyle/>
          <a:p>
            <a:pPr defTabSz="457200">
              <a:lnSpc>
                <a:spcPts val="2000"/>
              </a:lnSpc>
            </a:pPr>
            <a:r>
              <a:rPr kumimoji="0" lang="en-US" altLang="ja-JP" sz="1400" b="1" dirty="0">
                <a:solidFill>
                  <a:prstClr val="black"/>
                </a:solidFill>
                <a:latin typeface="Meiryo UI" panose="020B0604030504040204" pitchFamily="50" charset="-128"/>
                <a:ea typeface="Meiryo UI" panose="020B0604030504040204" pitchFamily="50" charset="-128"/>
              </a:rPr>
              <a:t>STEP</a:t>
            </a:r>
            <a:r>
              <a:rPr kumimoji="0" lang="ja-JP" altLang="en-US" sz="1400" b="1" dirty="0">
                <a:solidFill>
                  <a:prstClr val="black"/>
                </a:solidFill>
                <a:latin typeface="Meiryo UI" panose="020B0604030504040204" pitchFamily="50" charset="-128"/>
                <a:ea typeface="Meiryo UI" panose="020B0604030504040204" pitchFamily="50" charset="-128"/>
              </a:rPr>
              <a:t>１：市町と連携し、働きかけ強化　　⇒　具体的な課題の把握等</a:t>
            </a:r>
            <a:endParaRPr kumimoji="0" lang="en-US" altLang="ja-JP" sz="1400" b="1"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6E96A19-6D69-4AA6-B4A1-E12D00BE5F03}"/>
              </a:ext>
            </a:extLst>
          </p:cNvPr>
          <p:cNvSpPr txBox="1"/>
          <p:nvPr/>
        </p:nvSpPr>
        <p:spPr>
          <a:xfrm>
            <a:off x="1458269" y="3702176"/>
            <a:ext cx="1759789" cy="307777"/>
          </a:xfrm>
          <a:prstGeom prst="rect">
            <a:avLst/>
          </a:prstGeom>
          <a:noFill/>
          <a:ln>
            <a:noFill/>
          </a:ln>
        </p:spPr>
        <p:txBody>
          <a:bodyPr wrap="square" rtlCol="0">
            <a:spAutoFit/>
          </a:bodyPr>
          <a:lstStyle/>
          <a:p>
            <a:pPr marL="180975" indent="-180975" algn="ctr">
              <a:spcBef>
                <a:spcPts val="300"/>
              </a:spcBef>
            </a:pPr>
            <a:r>
              <a:rPr lang="ja-JP" altLang="en-US" sz="1400" dirty="0">
                <a:latin typeface="HGSｺﾞｼｯｸE" panose="020B0900000000000000" pitchFamily="50" charset="-128"/>
                <a:ea typeface="HGSｺﾞｼｯｸE" panose="020B0900000000000000" pitchFamily="50" charset="-128"/>
                <a:cs typeface="Meiryo UI" panose="020B0604030504040204" pitchFamily="50" charset="-128"/>
              </a:rPr>
              <a:t>補助制度</a:t>
            </a:r>
            <a:endParaRPr lang="en-US" altLang="ja-JP" sz="1200" dirty="0">
              <a:latin typeface="HGSｺﾞｼｯｸE" panose="020B0900000000000000" pitchFamily="50" charset="-128"/>
              <a:ea typeface="HGSｺﾞｼｯｸE" panose="020B0900000000000000"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669544D8-8350-402E-8B84-2D411E15E6F8}"/>
              </a:ext>
            </a:extLst>
          </p:cNvPr>
          <p:cNvSpPr txBox="1"/>
          <p:nvPr/>
        </p:nvSpPr>
        <p:spPr>
          <a:xfrm>
            <a:off x="5963998" y="3706377"/>
            <a:ext cx="1759789" cy="307777"/>
          </a:xfrm>
          <a:prstGeom prst="rect">
            <a:avLst/>
          </a:prstGeom>
          <a:noFill/>
          <a:ln>
            <a:noFill/>
          </a:ln>
        </p:spPr>
        <p:txBody>
          <a:bodyPr wrap="square" rtlCol="0">
            <a:spAutoFit/>
          </a:bodyPr>
          <a:lstStyle/>
          <a:p>
            <a:pPr marL="180975" indent="-180975" algn="ctr">
              <a:spcBef>
                <a:spcPts val="300"/>
              </a:spcBef>
            </a:pPr>
            <a:r>
              <a:rPr lang="ja-JP" altLang="en-US" sz="1400" dirty="0">
                <a:latin typeface="HGSｺﾞｼｯｸE" panose="020B0900000000000000" pitchFamily="50" charset="-128"/>
                <a:ea typeface="HGSｺﾞｼｯｸE" panose="020B0900000000000000" pitchFamily="50" charset="-128"/>
                <a:cs typeface="Meiryo UI" panose="020B0604030504040204" pitchFamily="50" charset="-128"/>
              </a:rPr>
              <a:t>耐震化事例</a:t>
            </a:r>
            <a:endParaRPr lang="en-US" altLang="ja-JP" sz="1200" dirty="0">
              <a:latin typeface="HGSｺﾞｼｯｸE" panose="020B0900000000000000" pitchFamily="50" charset="-128"/>
              <a:ea typeface="HGSｺﾞｼｯｸE" panose="020B0900000000000000"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F0796F20-0841-47E0-A29E-533EAB14D643}"/>
              </a:ext>
            </a:extLst>
          </p:cNvPr>
          <p:cNvSpPr txBox="1"/>
          <p:nvPr/>
        </p:nvSpPr>
        <p:spPr>
          <a:xfrm>
            <a:off x="6668812" y="4498879"/>
            <a:ext cx="2301224" cy="1700466"/>
          </a:xfrm>
          <a:prstGeom prst="rect">
            <a:avLst/>
          </a:prstGeom>
          <a:noFill/>
          <a:ln>
            <a:noFill/>
          </a:ln>
        </p:spPr>
        <p:txBody>
          <a:bodyPr wrap="square" rtlCol="0">
            <a:spAutoFit/>
          </a:bodyPr>
          <a:lstStyle/>
          <a:p>
            <a:pPr marL="180975" indent="-180975" algn="ctr">
              <a:spcBef>
                <a:spcPts val="300"/>
              </a:spcBef>
            </a:pP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r>
              <a:rPr lang="ja-JP" altLang="en-US" sz="1400" dirty="0">
                <a:latin typeface="HGSｺﾞｼｯｸE" panose="020B0900000000000000" pitchFamily="50" charset="-128"/>
                <a:ea typeface="HGSｺﾞｼｯｸE" panose="020B0900000000000000" pitchFamily="50" charset="-128"/>
                <a:cs typeface="Meiryo UI" panose="020B0604030504040204" pitchFamily="50" charset="-128"/>
              </a:rPr>
              <a:t>建替え事例</a:t>
            </a: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p>
          <a:p>
            <a:pPr marL="180975" indent="-180975" algn="ctr">
              <a:spcBef>
                <a:spcPts val="300"/>
              </a:spcBef>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3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敷地内の余剰地を活かした建替え事例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公共用地を活用し移転した事例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gn="ctr">
              <a:spcBef>
                <a:spcPts val="300"/>
              </a:spcBef>
            </a:pPr>
            <a:endParaRPr lang="en-US" altLang="ja-JP" sz="1200" dirty="0">
              <a:latin typeface="HGSｺﾞｼｯｸE" panose="020B0900000000000000" pitchFamily="50" charset="-128"/>
              <a:ea typeface="HGSｺﾞｼｯｸE" panose="020B09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498BDCA5-D37E-403F-98BA-5E8BFE7CF8F2}"/>
              </a:ext>
            </a:extLst>
          </p:cNvPr>
          <p:cNvSpPr txBox="1"/>
          <p:nvPr/>
        </p:nvSpPr>
        <p:spPr>
          <a:xfrm>
            <a:off x="4571184" y="4508080"/>
            <a:ext cx="2274345" cy="1292662"/>
          </a:xfrm>
          <a:prstGeom prst="rect">
            <a:avLst/>
          </a:prstGeom>
          <a:noFill/>
          <a:ln>
            <a:noFill/>
          </a:ln>
        </p:spPr>
        <p:txBody>
          <a:bodyPr wrap="square" rtlCol="0">
            <a:spAutoFit/>
          </a:bodyPr>
          <a:lstStyle/>
          <a:p>
            <a:pPr marL="180975" indent="-180975" algn="ctr">
              <a:spcBef>
                <a:spcPts val="300"/>
              </a:spcBef>
            </a:pP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r>
              <a:rPr lang="ja-JP" altLang="en-US" sz="1400" dirty="0">
                <a:latin typeface="HGSｺﾞｼｯｸE" panose="020B0900000000000000" pitchFamily="50" charset="-128"/>
                <a:ea typeface="HGSｺﾞｼｯｸE" panose="020B0900000000000000" pitchFamily="50" charset="-128"/>
                <a:cs typeface="Meiryo UI" panose="020B0604030504040204" pitchFamily="50" charset="-128"/>
              </a:rPr>
              <a:t>耐震改修事例</a:t>
            </a:r>
            <a:r>
              <a:rPr lang="en-US" altLang="ja-JP" sz="1400" dirty="0">
                <a:latin typeface="HGSｺﾞｼｯｸE" panose="020B0900000000000000" pitchFamily="50" charset="-128"/>
                <a:ea typeface="HGSｺﾞｼｯｸE" panose="020B0900000000000000" pitchFamily="50" charset="-128"/>
                <a:cs typeface="Meiryo UI" panose="020B0604030504040204" pitchFamily="50" charset="-128"/>
              </a:rPr>
              <a:t>〕</a:t>
            </a:r>
          </a:p>
          <a:p>
            <a:pPr marL="180975" indent="-180975" algn="ctr">
              <a:spcBef>
                <a:spcPts val="300"/>
              </a:spcBef>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3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業務を継続しながら改修した事例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段階的な改修を行った事例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D8B90BA9-D48F-42CD-B915-477AA4DAA2F0}"/>
              </a:ext>
            </a:extLst>
          </p:cNvPr>
          <p:cNvSpPr txBox="1"/>
          <p:nvPr/>
        </p:nvSpPr>
        <p:spPr>
          <a:xfrm>
            <a:off x="4665878" y="4009027"/>
            <a:ext cx="4258354" cy="461665"/>
          </a:xfrm>
          <a:prstGeom prst="rect">
            <a:avLst/>
          </a:prstGeom>
          <a:noFill/>
        </p:spPr>
        <p:txBody>
          <a:bodyPr wrap="square" rtlCol="0">
            <a:spAutoFit/>
          </a:bodyPr>
          <a:lstStyle/>
          <a:p>
            <a:pPr>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既存の事例集等にも病院の改修事例は多く紹介されており、様々な改修事例、建替え事例を収集し、必要な情報を提供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45C1B132-4D43-492C-91B9-17BDD41B3EE2}"/>
              </a:ext>
            </a:extLst>
          </p:cNvPr>
          <p:cNvSpPr txBox="1"/>
          <p:nvPr/>
        </p:nvSpPr>
        <p:spPr>
          <a:xfrm>
            <a:off x="192674" y="3978620"/>
            <a:ext cx="4258354" cy="907941"/>
          </a:xfrm>
          <a:prstGeom prst="rect">
            <a:avLst/>
          </a:prstGeom>
          <a:noFill/>
        </p:spPr>
        <p:txBody>
          <a:bodyPr wrap="square" rtlCol="0">
            <a:spAutoFit/>
          </a:bodyPr>
          <a:lstStyle/>
          <a:p>
            <a:pPr>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耐震化を進めるにあたって、有利となる補助制度や、融資等負担軽減となる制度の紹介をするなど、必要な情報を提供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C9592D74-6F06-4A36-A74E-C42006DE8C74}"/>
              </a:ext>
            </a:extLst>
          </p:cNvPr>
          <p:cNvSpPr txBox="1"/>
          <p:nvPr/>
        </p:nvSpPr>
        <p:spPr>
          <a:xfrm>
            <a:off x="84058" y="6174916"/>
            <a:ext cx="9059942" cy="348813"/>
          </a:xfrm>
          <a:prstGeom prst="rect">
            <a:avLst/>
          </a:prstGeom>
          <a:noFill/>
        </p:spPr>
        <p:txBody>
          <a:bodyPr wrap="square" rtlCol="0">
            <a:spAutoFit/>
          </a:bodyPr>
          <a:lstStyle/>
          <a:p>
            <a:pPr defTabSz="457200">
              <a:lnSpc>
                <a:spcPts val="2000"/>
              </a:lnSpc>
            </a:pPr>
            <a:r>
              <a:rPr kumimoji="0" lang="ja-JP" altLang="en-US" sz="1400" b="1" dirty="0">
                <a:solidFill>
                  <a:prstClr val="black"/>
                </a:solidFill>
                <a:latin typeface="Meiryo UI" panose="020B0604030504040204" pitchFamily="50" charset="-128"/>
                <a:ea typeface="Meiryo UI" panose="020B0604030504040204" pitchFamily="50" charset="-128"/>
              </a:rPr>
              <a:t>　⇒　その他、課題を把握していく中で、効果的な取組みを必要に応じて検討していく</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6" name="スライド番号プレースホルダー 3">
            <a:extLst>
              <a:ext uri="{FF2B5EF4-FFF2-40B4-BE49-F238E27FC236}">
                <a16:creationId xmlns:a16="http://schemas.microsoft.com/office/drawing/2014/main" id="{A17E92F4-F3F9-4126-8B1F-CD14AEADA2F3}"/>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12</a:t>
            </a:fld>
            <a:r>
              <a:rPr lang="ja-JP" altLang="en-US" dirty="0">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205487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DCC98D-55E7-4DE8-A917-397577CC6790}"/>
              </a:ext>
            </a:extLst>
          </p:cNvPr>
          <p:cNvSpPr>
            <a:spLocks noGrp="1"/>
          </p:cNvSpPr>
          <p:nvPr>
            <p:ph type="title"/>
          </p:nvPr>
        </p:nvSpPr>
        <p:spPr>
          <a:xfrm>
            <a:off x="0" y="137287"/>
            <a:ext cx="7543800" cy="742607"/>
          </a:xfrm>
        </p:spPr>
        <p:txBody>
          <a:bodyPr/>
          <a:lstStyle/>
          <a:p>
            <a:r>
              <a:rPr kumimoji="1" lang="ja-JP" altLang="en-US" dirty="0"/>
              <a:t>７．広域緊急交通路沿道建築物</a:t>
            </a:r>
            <a:r>
              <a:rPr kumimoji="1" lang="en-US" altLang="ja-JP" dirty="0"/>
              <a:t/>
            </a:r>
            <a:br>
              <a:rPr kumimoji="1" lang="en-US" altLang="ja-JP" dirty="0"/>
            </a:br>
            <a:r>
              <a:rPr kumimoji="1" lang="ja-JP" altLang="en-US" dirty="0"/>
              <a:t>　</a:t>
            </a:r>
            <a:r>
              <a:rPr lang="en-US" altLang="ja-JP" dirty="0"/>
              <a:t>7</a:t>
            </a:r>
            <a:r>
              <a:rPr kumimoji="1" lang="en-US" altLang="ja-JP" dirty="0"/>
              <a:t>-1</a:t>
            </a:r>
            <a:r>
              <a:rPr kumimoji="1" lang="ja-JP" altLang="en-US" dirty="0"/>
              <a:t>　対象の重点化</a:t>
            </a:r>
          </a:p>
        </p:txBody>
      </p:sp>
      <p:sp>
        <p:nvSpPr>
          <p:cNvPr id="5" name="テキスト ボックス 4">
            <a:extLst>
              <a:ext uri="{FF2B5EF4-FFF2-40B4-BE49-F238E27FC236}">
                <a16:creationId xmlns:a16="http://schemas.microsoft.com/office/drawing/2014/main" id="{D080CB2A-F666-4F1D-B72B-C1853FE4B394}"/>
              </a:ext>
            </a:extLst>
          </p:cNvPr>
          <p:cNvSpPr txBox="1"/>
          <p:nvPr/>
        </p:nvSpPr>
        <p:spPr>
          <a:xfrm>
            <a:off x="123824" y="1048520"/>
            <a:ext cx="8845771" cy="584775"/>
          </a:xfrm>
          <a:prstGeom prst="rect">
            <a:avLst/>
          </a:prstGeom>
          <a:solidFill>
            <a:schemeClr val="accent5"/>
          </a:solidFill>
        </p:spPr>
        <p:txBody>
          <a:bodyPr wrap="square" rtlCol="0">
            <a:spAutoFit/>
          </a:bodyPr>
          <a:lstStyle/>
          <a:p>
            <a:pPr defTabSz="457200"/>
            <a:r>
              <a:rPr kumimoji="0" lang="ja-JP" altLang="en-US" sz="1600" dirty="0">
                <a:solidFill>
                  <a:prstClr val="black"/>
                </a:solidFill>
                <a:latin typeface="Meiryo UI" panose="020B0604030504040204" pitchFamily="50" charset="-128"/>
                <a:ea typeface="Meiryo UI" panose="020B0604030504040204" pitchFamily="50" charset="-128"/>
              </a:rPr>
              <a:t>○　広域緊急交通路の機能確保の観点から、危機管理等関係部局とも連携し、重点化の検討</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457200"/>
            <a:r>
              <a:rPr kumimoji="0" lang="ja-JP" altLang="en-US" sz="1600" dirty="0">
                <a:solidFill>
                  <a:prstClr val="black"/>
                </a:solidFill>
                <a:latin typeface="Meiryo UI" panose="020B0604030504040204" pitchFamily="50" charset="-128"/>
                <a:ea typeface="Meiryo UI" panose="020B0604030504040204" pitchFamily="50" charset="-128"/>
              </a:rPr>
              <a:t>○　重点化する路線と建物を絞り込んで取組みを強化</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9592D74-6F06-4A36-A74E-C42006DE8C74}"/>
              </a:ext>
            </a:extLst>
          </p:cNvPr>
          <p:cNvSpPr txBox="1"/>
          <p:nvPr/>
        </p:nvSpPr>
        <p:spPr>
          <a:xfrm>
            <a:off x="123823" y="1689803"/>
            <a:ext cx="8845771" cy="2554545"/>
          </a:xfrm>
          <a:prstGeom prst="rect">
            <a:avLst/>
          </a:prstGeom>
          <a:noFill/>
          <a:ln>
            <a:solidFill>
              <a:schemeClr val="tx1"/>
            </a:solidFill>
          </a:ln>
        </p:spPr>
        <p:txBody>
          <a:bodyPr wrap="square" rtlCol="0">
            <a:spAutoFit/>
          </a:bodyPr>
          <a:lstStyle/>
          <a:p>
            <a:pPr defTabSz="457200">
              <a:lnSpc>
                <a:spcPts val="2000"/>
              </a:lnSpc>
            </a:pPr>
            <a:r>
              <a:rPr kumimoji="0" lang="ja-JP" altLang="en-US" sz="1600" b="1" dirty="0">
                <a:solidFill>
                  <a:prstClr val="black"/>
                </a:solidFill>
                <a:latin typeface="Meiryo UI" panose="020B0604030504040204" pitchFamily="50" charset="-128"/>
                <a:ea typeface="Meiryo UI" panose="020B0604030504040204" pitchFamily="50" charset="-128"/>
              </a:rPr>
              <a:t>重点化する路線</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marL="268288"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大災害時には、後方支援活動拠点から広域緊急交通路を通行し、消防・警察・自衛隊などの陸上支援部隊が</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268288"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各被災地へ支援に向かう　</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268288"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　沿道建築物の倒壊等、通行の支障とならないよう対策が必要</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631825" indent="-363538"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特に路線を重点化し、集中的・優先的に取組みを実施することで迅速な被災地支援が可能</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268288" indent="-268288" defTabSz="457200"/>
            <a:endParaRPr kumimoji="0" lang="en-US" altLang="ja-JP" sz="1200" dirty="0">
              <a:solidFill>
                <a:prstClr val="black"/>
              </a:solidFill>
              <a:latin typeface="Meiryo UI" panose="020B0604030504040204" pitchFamily="50" charset="-128"/>
              <a:ea typeface="Meiryo UI" panose="020B0604030504040204" pitchFamily="50" charset="-128"/>
            </a:endParaRPr>
          </a:p>
          <a:p>
            <a:pPr marL="268288" indent="-268288"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a:t>
            </a:r>
            <a:r>
              <a:rPr kumimoji="0" lang="en-US" altLang="ja-JP" sz="1400" dirty="0">
                <a:solidFill>
                  <a:prstClr val="black"/>
                </a:solidFill>
                <a:latin typeface="Meiryo UI" panose="020B0604030504040204" pitchFamily="50" charset="-128"/>
                <a:ea typeface="Meiryo UI" panose="020B0604030504040204" pitchFamily="50" charset="-128"/>
              </a:rPr>
              <a:t>〔</a:t>
            </a:r>
            <a:r>
              <a:rPr kumimoji="0" lang="ja-JP" altLang="en-US" sz="1400" dirty="0">
                <a:solidFill>
                  <a:prstClr val="black"/>
                </a:solidFill>
                <a:latin typeface="Meiryo UI" panose="020B0604030504040204" pitchFamily="50" charset="-128"/>
                <a:ea typeface="Meiryo UI" panose="020B0604030504040204" pitchFamily="50" charset="-128"/>
              </a:rPr>
              <a:t>重点化する路線のイメージ</a:t>
            </a:r>
            <a:r>
              <a:rPr kumimoji="0" lang="en-US" altLang="ja-JP" sz="1400" dirty="0">
                <a:solidFill>
                  <a:prstClr val="black"/>
                </a:solidFill>
                <a:latin typeface="Meiryo UI" panose="020B0604030504040204" pitchFamily="50" charset="-128"/>
                <a:ea typeface="Meiryo UI" panose="020B0604030504040204" pitchFamily="50" charset="-128"/>
              </a:rPr>
              <a:t>〕</a:t>
            </a:r>
          </a:p>
          <a:p>
            <a:pPr marL="268288" indent="-268288"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　特に大きな被害が想定</a:t>
            </a:r>
            <a:r>
              <a:rPr kumimoji="0" lang="ja-JP" altLang="en-US" sz="1400" dirty="0">
                <a:latin typeface="Meiryo UI" panose="020B0604030504040204" pitchFamily="50" charset="-128"/>
                <a:ea typeface="Meiryo UI" panose="020B0604030504040204" pitchFamily="50" charset="-128"/>
              </a:rPr>
              <a:t>される人口が高密度な市街地を包囲する</a:t>
            </a:r>
            <a:r>
              <a:rPr kumimoji="0" lang="ja-JP" altLang="en-US" sz="1400" dirty="0">
                <a:solidFill>
                  <a:prstClr val="black"/>
                </a:solidFill>
                <a:latin typeface="Meiryo UI" panose="020B0604030504040204" pitchFamily="50" charset="-128"/>
                <a:ea typeface="Meiryo UI" panose="020B0604030504040204" pitchFamily="50" charset="-128"/>
              </a:rPr>
              <a:t>路線</a:t>
            </a:r>
            <a:endParaRPr kumimoji="0" lang="en-US" altLang="ja-JP" sz="1400" dirty="0">
              <a:solidFill>
                <a:prstClr val="black"/>
              </a:solidFill>
              <a:latin typeface="Meiryo UI" panose="020B0604030504040204" pitchFamily="50" charset="-128"/>
              <a:ea typeface="Meiryo UI" panose="020B0604030504040204" pitchFamily="50" charset="-128"/>
            </a:endParaRPr>
          </a:p>
          <a:p>
            <a:pPr defTabSz="457200"/>
            <a:endParaRPr kumimoji="0" lang="en-US" altLang="ja-JP" sz="1000" dirty="0">
              <a:solidFill>
                <a:prstClr val="black"/>
              </a:solidFill>
              <a:latin typeface="Meiryo UI" panose="020B0604030504040204" pitchFamily="50" charset="-128"/>
              <a:ea typeface="Meiryo UI" panose="020B0604030504040204" pitchFamily="50" charset="-128"/>
            </a:endParaRPr>
          </a:p>
          <a:p>
            <a:pPr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　後方支援活動拠点と接する路線</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5A15158-E304-4B07-AD4D-2DD143B6045D}"/>
              </a:ext>
            </a:extLst>
          </p:cNvPr>
          <p:cNvSpPr txBox="1"/>
          <p:nvPr/>
        </p:nvSpPr>
        <p:spPr>
          <a:xfrm>
            <a:off x="123823" y="4920220"/>
            <a:ext cx="8845771" cy="1785104"/>
          </a:xfrm>
          <a:prstGeom prst="rect">
            <a:avLst/>
          </a:prstGeom>
          <a:noFill/>
          <a:ln>
            <a:solidFill>
              <a:schemeClr val="tx1"/>
            </a:solidFill>
          </a:ln>
        </p:spPr>
        <p:txBody>
          <a:bodyPr wrap="square" rtlCol="0">
            <a:spAutoFit/>
          </a:bodyPr>
          <a:lstStyle/>
          <a:p>
            <a:pPr defTabSz="457200">
              <a:lnSpc>
                <a:spcPts val="2000"/>
              </a:lnSpc>
            </a:pPr>
            <a:r>
              <a:rPr kumimoji="0" lang="ja-JP" altLang="en-US" sz="1600" b="1" dirty="0">
                <a:solidFill>
                  <a:prstClr val="black"/>
                </a:solidFill>
                <a:latin typeface="Meiryo UI" panose="020B0604030504040204" pitchFamily="50" charset="-128"/>
                <a:ea typeface="Meiryo UI" panose="020B0604030504040204" pitchFamily="50" charset="-128"/>
              </a:rPr>
              <a:t>重点化する建物</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defTabSz="457200">
              <a:lnSpc>
                <a:spcPts val="2000"/>
              </a:lnSpc>
            </a:pPr>
            <a:r>
              <a:rPr kumimoji="0" lang="ja-JP" altLang="en-US" sz="1400" b="1" dirty="0">
                <a:solidFill>
                  <a:prstClr val="black"/>
                </a:solidFill>
                <a:latin typeface="Meiryo UI" panose="020B0604030504040204" pitchFamily="50" charset="-128"/>
                <a:ea typeface="Meiryo UI" panose="020B0604030504040204" pitchFamily="50" charset="-128"/>
              </a:rPr>
              <a:t>　　</a:t>
            </a:r>
            <a:r>
              <a:rPr kumimoji="0" lang="ja-JP" altLang="en-US" sz="1400" dirty="0" smtClean="0">
                <a:solidFill>
                  <a:prstClr val="black"/>
                </a:solidFill>
                <a:latin typeface="Meiryo UI" panose="020B0604030504040204" pitchFamily="50" charset="-128"/>
                <a:ea typeface="Meiryo UI" panose="020B0604030504040204" pitchFamily="50" charset="-128"/>
              </a:rPr>
              <a:t>道路</a:t>
            </a:r>
            <a:r>
              <a:rPr kumimoji="0" lang="ja-JP" altLang="en-US" sz="1400" dirty="0">
                <a:solidFill>
                  <a:prstClr val="black"/>
                </a:solidFill>
                <a:latin typeface="Meiryo UI" panose="020B0604030504040204" pitchFamily="50" charset="-128"/>
                <a:ea typeface="Meiryo UI" panose="020B0604030504040204" pitchFamily="50" charset="-128"/>
              </a:rPr>
              <a:t>機能を確保する観点から、重点化する建物を絞り込む（対象建物</a:t>
            </a:r>
            <a:r>
              <a:rPr kumimoji="0" lang="en-US" altLang="ja-JP" sz="1400" dirty="0">
                <a:solidFill>
                  <a:prstClr val="black"/>
                </a:solidFill>
                <a:latin typeface="Meiryo UI" panose="020B0604030504040204" pitchFamily="50" charset="-128"/>
                <a:ea typeface="Meiryo UI" panose="020B0604030504040204" pitchFamily="50" charset="-128"/>
              </a:rPr>
              <a:t>214</a:t>
            </a:r>
            <a:r>
              <a:rPr kumimoji="0" lang="ja-JP" altLang="en-US" sz="1400" dirty="0">
                <a:solidFill>
                  <a:prstClr val="black"/>
                </a:solidFill>
                <a:latin typeface="Meiryo UI" panose="020B0604030504040204" pitchFamily="50" charset="-128"/>
                <a:ea typeface="Meiryo UI" panose="020B0604030504040204" pitchFamily="50" charset="-128"/>
              </a:rPr>
              <a:t>棟からさらに絞り込む）</a:t>
            </a:r>
            <a:endParaRPr kumimoji="0" lang="en-US" altLang="ja-JP" sz="1400" dirty="0">
              <a:solidFill>
                <a:prstClr val="black"/>
              </a:solidFill>
              <a:latin typeface="Meiryo UI" panose="020B0604030504040204" pitchFamily="50" charset="-128"/>
              <a:ea typeface="Meiryo UI" panose="020B0604030504040204" pitchFamily="50" charset="-128"/>
            </a:endParaRPr>
          </a:p>
          <a:p>
            <a:pPr defTabSz="457200">
              <a:lnSpc>
                <a:spcPts val="2000"/>
              </a:lnSpc>
            </a:pPr>
            <a:endParaRPr kumimoji="0" lang="en-US" altLang="ja-JP" sz="1400" b="1" dirty="0">
              <a:solidFill>
                <a:prstClr val="black"/>
              </a:solidFill>
              <a:latin typeface="Meiryo UI" panose="020B0604030504040204" pitchFamily="50" charset="-128"/>
              <a:ea typeface="Meiryo UI" panose="020B0604030504040204" pitchFamily="50" charset="-128"/>
            </a:endParaRPr>
          </a:p>
          <a:p>
            <a:pPr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a:t>
            </a:r>
            <a:r>
              <a:rPr kumimoji="0" lang="en-US" altLang="ja-JP" sz="1400" dirty="0">
                <a:solidFill>
                  <a:prstClr val="black"/>
                </a:solidFill>
                <a:latin typeface="Meiryo UI" panose="020B0604030504040204" pitchFamily="50" charset="-128"/>
                <a:ea typeface="Meiryo UI" panose="020B0604030504040204" pitchFamily="50" charset="-128"/>
              </a:rPr>
              <a:t>〔</a:t>
            </a:r>
            <a:r>
              <a:rPr kumimoji="0" lang="ja-JP" altLang="en-US" sz="1400" dirty="0">
                <a:solidFill>
                  <a:prstClr val="black"/>
                </a:solidFill>
                <a:latin typeface="Meiryo UI" panose="020B0604030504040204" pitchFamily="50" charset="-128"/>
                <a:ea typeface="Meiryo UI" panose="020B0604030504040204" pitchFamily="50" charset="-128"/>
              </a:rPr>
              <a:t>重点化する建物のイメージ</a:t>
            </a:r>
            <a:r>
              <a:rPr kumimoji="0" lang="en-US" altLang="ja-JP" sz="1400" dirty="0">
                <a:solidFill>
                  <a:prstClr val="black"/>
                </a:solidFill>
                <a:latin typeface="Meiryo UI" panose="020B0604030504040204" pitchFamily="50" charset="-128"/>
                <a:ea typeface="Meiryo UI" panose="020B0604030504040204" pitchFamily="50" charset="-128"/>
              </a:rPr>
              <a:t>〕</a:t>
            </a:r>
          </a:p>
          <a:p>
            <a:pPr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　倒壊する危険性が高い建物　・・・・・　</a:t>
            </a:r>
            <a:r>
              <a:rPr kumimoji="0" lang="en-US" altLang="ja-JP" sz="1400" dirty="0">
                <a:solidFill>
                  <a:prstClr val="black"/>
                </a:solidFill>
                <a:latin typeface="Meiryo UI" panose="020B0604030504040204" pitchFamily="50" charset="-128"/>
                <a:ea typeface="Meiryo UI" panose="020B0604030504040204" pitchFamily="50" charset="-128"/>
              </a:rPr>
              <a:t>Is</a:t>
            </a:r>
            <a:r>
              <a:rPr kumimoji="0" lang="ja-JP" altLang="en-US" sz="1400" dirty="0">
                <a:solidFill>
                  <a:prstClr val="black"/>
                </a:solidFill>
                <a:latin typeface="Meiryo UI" panose="020B0604030504040204" pitchFamily="50" charset="-128"/>
                <a:ea typeface="Meiryo UI" panose="020B0604030504040204" pitchFamily="50" charset="-128"/>
              </a:rPr>
              <a:t>値が低いもの　</a:t>
            </a:r>
            <a:r>
              <a:rPr kumimoji="0" lang="en-US" altLang="ja-JP" sz="1400" dirty="0">
                <a:solidFill>
                  <a:prstClr val="black"/>
                </a:solidFill>
                <a:latin typeface="Meiryo UI" panose="020B0604030504040204" pitchFamily="50" charset="-128"/>
                <a:ea typeface="Meiryo UI" panose="020B0604030504040204" pitchFamily="50" charset="-128"/>
              </a:rPr>
              <a:t>【Is</a:t>
            </a:r>
            <a:r>
              <a:rPr kumimoji="0" lang="ja-JP" altLang="en-US" sz="1400" dirty="0">
                <a:solidFill>
                  <a:prstClr val="black"/>
                </a:solidFill>
                <a:latin typeface="Meiryo UI" panose="020B0604030504040204" pitchFamily="50" charset="-128"/>
                <a:ea typeface="Meiryo UI" panose="020B0604030504040204" pitchFamily="50" charset="-128"/>
              </a:rPr>
              <a:t>値＜</a:t>
            </a:r>
            <a:r>
              <a:rPr kumimoji="0" lang="en-US" altLang="ja-JP" sz="1400" dirty="0">
                <a:solidFill>
                  <a:prstClr val="black"/>
                </a:solidFill>
                <a:latin typeface="Meiryo UI" panose="020B0604030504040204" pitchFamily="50" charset="-128"/>
                <a:ea typeface="Meiryo UI" panose="020B0604030504040204" pitchFamily="50" charset="-128"/>
              </a:rPr>
              <a:t>0.3</a:t>
            </a:r>
            <a:r>
              <a:rPr kumimoji="0" lang="ja-JP" altLang="en-US" sz="1400" dirty="0">
                <a:solidFill>
                  <a:prstClr val="black"/>
                </a:solidFill>
                <a:latin typeface="Meiryo UI" panose="020B0604030504040204" pitchFamily="50" charset="-128"/>
                <a:ea typeface="Meiryo UI" panose="020B0604030504040204" pitchFamily="50" charset="-128"/>
              </a:rPr>
              <a:t>（耐震区分</a:t>
            </a:r>
            <a:r>
              <a:rPr kumimoji="0" lang="en-US" altLang="ja-JP" sz="1400" dirty="0">
                <a:solidFill>
                  <a:prstClr val="black"/>
                </a:solidFill>
                <a:latin typeface="Meiryo UI" panose="020B0604030504040204" pitchFamily="50" charset="-128"/>
                <a:ea typeface="Meiryo UI" panose="020B0604030504040204" pitchFamily="50" charset="-128"/>
              </a:rPr>
              <a:t>Ⅰ</a:t>
            </a:r>
            <a:r>
              <a:rPr kumimoji="0" lang="ja-JP" altLang="en-US" sz="1400" dirty="0">
                <a:solidFill>
                  <a:prstClr val="black"/>
                </a:solidFill>
                <a:latin typeface="Meiryo UI" panose="020B0604030504040204" pitchFamily="50" charset="-128"/>
                <a:ea typeface="Meiryo UI" panose="020B0604030504040204" pitchFamily="50" charset="-128"/>
              </a:rPr>
              <a:t>）</a:t>
            </a:r>
            <a:r>
              <a:rPr kumimoji="0" lang="en-US" altLang="ja-JP" sz="1400" dirty="0">
                <a:solidFill>
                  <a:prstClr val="black"/>
                </a:solidFill>
                <a:latin typeface="Meiryo UI" panose="020B0604030504040204" pitchFamily="50" charset="-128"/>
                <a:ea typeface="Meiryo UI" panose="020B0604030504040204" pitchFamily="50" charset="-128"/>
              </a:rPr>
              <a:t>】</a:t>
            </a:r>
          </a:p>
          <a:p>
            <a:pPr defTabSz="457200"/>
            <a:endParaRPr kumimoji="0" lang="en-US" altLang="ja-JP" sz="1000" dirty="0">
              <a:solidFill>
                <a:prstClr val="black"/>
              </a:solidFill>
              <a:latin typeface="Meiryo UI" panose="020B0604030504040204" pitchFamily="50" charset="-128"/>
              <a:ea typeface="Meiryo UI" panose="020B0604030504040204" pitchFamily="50" charset="-128"/>
            </a:endParaRPr>
          </a:p>
          <a:p>
            <a:pPr defTabSz="457200">
              <a:lnSpc>
                <a:spcPts val="2000"/>
              </a:lnSpc>
            </a:pPr>
            <a:r>
              <a:rPr kumimoji="0" lang="ja-JP" altLang="en-US" sz="1400" dirty="0">
                <a:solidFill>
                  <a:prstClr val="black"/>
                </a:solidFill>
                <a:latin typeface="Meiryo UI" panose="020B0604030504040204" pitchFamily="50" charset="-128"/>
                <a:ea typeface="Meiryo UI" panose="020B0604030504040204" pitchFamily="50" charset="-128"/>
              </a:rPr>
              <a:t>　　　　　○　道路閉塞する建物　　・・・・・・・倒壊した</a:t>
            </a:r>
            <a:r>
              <a:rPr kumimoji="0" lang="ja-JP" altLang="en-US" sz="1400" dirty="0" smtClean="0">
                <a:solidFill>
                  <a:prstClr val="black"/>
                </a:solidFill>
                <a:latin typeface="Meiryo UI" panose="020B0604030504040204" pitchFamily="50" charset="-128"/>
                <a:ea typeface="Meiryo UI" panose="020B0604030504040204" pitchFamily="50" charset="-128"/>
              </a:rPr>
              <a:t>場合に通行</a:t>
            </a:r>
            <a:r>
              <a:rPr kumimoji="0" lang="ja-JP" altLang="en-US" sz="1400" dirty="0">
                <a:solidFill>
                  <a:prstClr val="black"/>
                </a:solidFill>
                <a:latin typeface="Meiryo UI" panose="020B0604030504040204" pitchFamily="50" charset="-128"/>
                <a:ea typeface="Meiryo UI" panose="020B0604030504040204" pitchFamily="50" charset="-128"/>
              </a:rPr>
              <a:t>可能となる幅員が残らないもの</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2" name="乗算 11"/>
          <p:cNvSpPr/>
          <p:nvPr/>
        </p:nvSpPr>
        <p:spPr>
          <a:xfrm>
            <a:off x="3995165" y="4177330"/>
            <a:ext cx="1103086" cy="809909"/>
          </a:xfrm>
          <a:prstGeom prst="mathMultiply">
            <a:avLst>
              <a:gd name="adj1" fmla="val 16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3">
            <a:extLst>
              <a:ext uri="{FF2B5EF4-FFF2-40B4-BE49-F238E27FC236}">
                <a16:creationId xmlns:a16="http://schemas.microsoft.com/office/drawing/2014/main" id="{D5FA9255-FA01-40CF-9B63-CF3E9017849C}"/>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13</a:t>
            </a:fld>
            <a:r>
              <a:rPr lang="ja-JP" altLang="en-US" dirty="0">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92238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説明内容</a:t>
            </a:r>
            <a:endParaRPr kumimoji="1" lang="ja-JP" altLang="en-US" dirty="0"/>
          </a:p>
        </p:txBody>
      </p:sp>
      <p:sp>
        <p:nvSpPr>
          <p:cNvPr id="3" name="コンテンツ プレースホルダー 2"/>
          <p:cNvSpPr>
            <a:spLocks noGrp="1"/>
          </p:cNvSpPr>
          <p:nvPr>
            <p:ph idx="1"/>
          </p:nvPr>
        </p:nvSpPr>
        <p:spPr>
          <a:xfrm>
            <a:off x="710561" y="1320377"/>
            <a:ext cx="8715828" cy="5256667"/>
          </a:xfrm>
        </p:spPr>
        <p:txBody>
          <a:bodyPr/>
          <a:lstStyle/>
          <a:p>
            <a:pPr marL="0" indent="0">
              <a:spcBef>
                <a:spcPts val="1200"/>
              </a:spcBef>
              <a:buNone/>
            </a:pPr>
            <a:r>
              <a:rPr lang="ja-JP" altLang="en-US" sz="1600" dirty="0">
                <a:latin typeface="Meiryo UI" panose="020B0604030504040204" pitchFamily="50" charset="-128"/>
                <a:ea typeface="Meiryo UI" panose="020B0604030504040204" pitchFamily="50" charset="-128"/>
              </a:rPr>
              <a:t>１．他施策等と連携した多様なアプローチについて（基本方針） 　 ・・・・・・・・・・・・・・・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a:t>
            </a:r>
          </a:p>
          <a:p>
            <a:pPr marL="0" indent="0">
              <a:spcBef>
                <a:spcPts val="1200"/>
              </a:spcBef>
              <a:buNone/>
            </a:pPr>
            <a:r>
              <a:rPr lang="ja-JP" altLang="en-US" sz="1600" dirty="0">
                <a:latin typeface="Meiryo UI" panose="020B0604030504040204" pitchFamily="50" charset="-128"/>
                <a:ea typeface="Meiryo UI" panose="020B0604030504040204" pitchFamily="50" charset="-128"/>
              </a:rPr>
              <a:t>２．住宅の耐震化率について（目標１）</a:t>
            </a:r>
            <a:r>
              <a:rPr lang="en-US" altLang="ja-JP" sz="1600" dirty="0">
                <a:latin typeface="Meiryo UI" panose="020B0604030504040204" pitchFamily="50" charset="-128"/>
                <a:ea typeface="Meiryo UI" panose="020B0604030504040204" pitchFamily="50" charset="-128"/>
              </a:rPr>
              <a:t>	</a:t>
            </a:r>
          </a:p>
          <a:p>
            <a:pPr marL="0" indent="0">
              <a:spcBef>
                <a:spcPts val="0"/>
              </a:spcBef>
              <a:buNone/>
            </a:pPr>
            <a:r>
              <a:rPr kumimoji="1"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　住宅</a:t>
            </a:r>
            <a:r>
              <a:rPr kumimoji="1" lang="ja-JP" altLang="en-US" sz="1600" dirty="0">
                <a:latin typeface="Meiryo UI" panose="020B0604030504040204" pitchFamily="50" charset="-128"/>
                <a:ea typeface="Meiryo UI" panose="020B0604030504040204" pitchFamily="50" charset="-128"/>
              </a:rPr>
              <a:t>の耐震化率の達成状況</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3</a:t>
            </a:r>
            <a:endParaRPr kumimoji="1"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木造</a:t>
            </a:r>
            <a:r>
              <a:rPr lang="ja-JP" altLang="en-US" sz="1600" dirty="0">
                <a:latin typeface="Meiryo UI" panose="020B0604030504040204" pitchFamily="50" charset="-128"/>
                <a:ea typeface="Meiryo UI" panose="020B0604030504040204" pitchFamily="50" charset="-128"/>
              </a:rPr>
              <a:t>戸建住宅戸数の推移</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4</a:t>
            </a:r>
          </a:p>
          <a:p>
            <a:pPr marL="0" indent="0">
              <a:spcBef>
                <a:spcPts val="1200"/>
              </a:spcBef>
              <a:buNone/>
            </a:pPr>
            <a:r>
              <a:rPr lang="ja-JP" altLang="en-US" sz="1600" dirty="0">
                <a:latin typeface="Meiryo UI" panose="020B0604030504040204" pitchFamily="50" charset="-128"/>
                <a:ea typeface="Meiryo UI" panose="020B0604030504040204" pitchFamily="50" charset="-128"/>
              </a:rPr>
              <a:t>３．中間</a:t>
            </a:r>
            <a:r>
              <a:rPr lang="ja-JP" altLang="en-US" sz="1600" dirty="0" smtClean="0">
                <a:latin typeface="Meiryo UI" panose="020B0604030504040204" pitchFamily="50" charset="-128"/>
                <a:ea typeface="Meiryo UI" panose="020B0604030504040204" pitchFamily="50" charset="-128"/>
              </a:rPr>
              <a:t>とりまとめ案</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新た</a:t>
            </a:r>
            <a:r>
              <a:rPr lang="ja-JP" altLang="en-US" sz="1600" dirty="0">
                <a:latin typeface="Meiryo UI" panose="020B0604030504040204" pitchFamily="50" charset="-128"/>
                <a:ea typeface="Meiryo UI" panose="020B0604030504040204" pitchFamily="50" charset="-128"/>
              </a:rPr>
              <a:t>な取組みの方向性について</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a:t>
            </a:r>
          </a:p>
          <a:p>
            <a:pPr marL="0" indent="0">
              <a:spcBef>
                <a:spcPts val="1200"/>
              </a:spcBef>
              <a:buNone/>
            </a:pPr>
            <a:r>
              <a:rPr kumimoji="1" lang="ja-JP" altLang="en-US" sz="1600" dirty="0">
                <a:latin typeface="Meiryo UI" panose="020B0604030504040204" pitchFamily="50" charset="-128"/>
                <a:ea typeface="Meiryo UI" panose="020B0604030504040204" pitchFamily="50" charset="-128"/>
              </a:rPr>
              <a:t>４．木造住宅について（目標２）</a:t>
            </a:r>
            <a:endParaRPr kumimoji="1"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4-1</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除却</a:t>
            </a:r>
            <a:r>
              <a:rPr lang="ja-JP" altLang="en-US" sz="1600" dirty="0">
                <a:latin typeface="Meiryo UI" panose="020B0604030504040204" pitchFamily="50" charset="-128"/>
                <a:ea typeface="Meiryo UI" panose="020B0604030504040204" pitchFamily="50" charset="-128"/>
              </a:rPr>
              <a:t>補助</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6</a:t>
            </a: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4-2</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空家</a:t>
            </a:r>
            <a:r>
              <a:rPr lang="ja-JP" altLang="en-US" sz="1600" dirty="0">
                <a:latin typeface="Meiryo UI" panose="020B0604030504040204" pitchFamily="50" charset="-128"/>
                <a:ea typeface="Meiryo UI" panose="020B0604030504040204" pitchFamily="50" charset="-128"/>
              </a:rPr>
              <a:t>対策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7</a:t>
            </a: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支援</a:t>
            </a:r>
            <a:r>
              <a:rPr lang="ja-JP" altLang="en-US" sz="1600" dirty="0">
                <a:latin typeface="Meiryo UI" panose="020B0604030504040204" pitchFamily="50" charset="-128"/>
                <a:ea typeface="Meiryo UI" panose="020B0604030504040204" pitchFamily="50" charset="-128"/>
              </a:rPr>
              <a:t>体制づくり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8</a:t>
            </a:r>
            <a:endParaRPr kumimoji="1"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4-4</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個別</a:t>
            </a:r>
            <a:r>
              <a:rPr lang="ja-JP" altLang="en-US" sz="1600" dirty="0">
                <a:latin typeface="Meiryo UI" panose="020B0604030504040204" pitchFamily="50" charset="-128"/>
                <a:ea typeface="Meiryo UI" panose="020B0604030504040204" pitchFamily="50" charset="-128"/>
              </a:rPr>
              <a:t>訪問・ダイレクトメール</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9</a:t>
            </a:r>
          </a:p>
          <a:p>
            <a:pPr marL="0" indent="0">
              <a:spcBef>
                <a:spcPts val="0"/>
              </a:spcBef>
              <a:buNone/>
            </a:pPr>
            <a:r>
              <a:rPr kumimoji="1" lang="ja-JP" altLang="en-US" sz="1600" dirty="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必要</a:t>
            </a:r>
            <a:r>
              <a:rPr lang="ja-JP" altLang="en-US" sz="1600" dirty="0">
                <a:latin typeface="Meiryo UI" panose="020B0604030504040204" pitchFamily="50" charset="-128"/>
                <a:ea typeface="Meiryo UI" panose="020B0604030504040204" pitchFamily="50" charset="-128"/>
              </a:rPr>
              <a:t>な情報の一括周知</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　</a:t>
            </a:r>
            <a:r>
              <a:rPr lang="ja-JP" altLang="en-US" sz="160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10</a:t>
            </a:r>
          </a:p>
          <a:p>
            <a:pPr marL="0" indent="0">
              <a:spcBef>
                <a:spcPts val="0"/>
              </a:spcBef>
              <a:buNone/>
            </a:pPr>
            <a:endParaRPr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５．分譲マンションについて（目標２）</a:t>
            </a:r>
            <a:endParaRPr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5-1</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総合的</a:t>
            </a:r>
            <a:r>
              <a:rPr lang="ja-JP" altLang="en-US" sz="1600" dirty="0">
                <a:latin typeface="Meiryo UI" panose="020B0604030504040204" pitchFamily="50" charset="-128"/>
                <a:ea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rPr>
              <a:t>アプローチ</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11</a:t>
            </a:r>
          </a:p>
          <a:p>
            <a:pPr marL="0" indent="0">
              <a:spcBef>
                <a:spcPts val="1200"/>
              </a:spcBef>
              <a:buNone/>
            </a:pPr>
            <a:r>
              <a:rPr lang="ja-JP" altLang="en-US" sz="1600" dirty="0">
                <a:latin typeface="Meiryo UI" panose="020B0604030504040204" pitchFamily="50" charset="-128"/>
                <a:ea typeface="Meiryo UI" panose="020B0604030504040204" pitchFamily="50" charset="-128"/>
              </a:rPr>
              <a:t>６．大規模建築物について（目標２）</a:t>
            </a:r>
            <a:endParaRPr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6-1</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病院</a:t>
            </a:r>
            <a:r>
              <a:rPr lang="ja-JP" altLang="en-US" sz="1600" dirty="0">
                <a:latin typeface="Meiryo UI" panose="020B0604030504040204" pitchFamily="50" charset="-128"/>
                <a:ea typeface="Meiryo UI" panose="020B0604030504040204" pitchFamily="50" charset="-128"/>
              </a:rPr>
              <a:t>への働きかけを重点化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12</a:t>
            </a:r>
          </a:p>
          <a:p>
            <a:pPr marL="0" indent="0">
              <a:spcBef>
                <a:spcPts val="1200"/>
              </a:spcBef>
              <a:buNone/>
            </a:pPr>
            <a:r>
              <a:rPr lang="ja-JP" altLang="en-US" sz="1600" dirty="0">
                <a:latin typeface="Meiryo UI" panose="020B0604030504040204" pitchFamily="50" charset="-128"/>
                <a:ea typeface="Meiryo UI" panose="020B0604030504040204" pitchFamily="50" charset="-128"/>
              </a:rPr>
              <a:t>７．広域緊急交通路沿道建築物について（目標２）</a:t>
            </a:r>
            <a:endParaRPr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7-1</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対象</a:t>
            </a:r>
            <a:r>
              <a:rPr lang="ja-JP" altLang="en-US" sz="1600" dirty="0">
                <a:latin typeface="Meiryo UI" panose="020B0604030504040204" pitchFamily="50" charset="-128"/>
                <a:ea typeface="Meiryo UI" panose="020B0604030504040204" pitchFamily="50" charset="-128"/>
              </a:rPr>
              <a:t>の重点化</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13</a:t>
            </a:r>
          </a:p>
        </p:txBody>
      </p:sp>
      <p:sp>
        <p:nvSpPr>
          <p:cNvPr id="4" name="スライド番号プレースホルダー 3"/>
          <p:cNvSpPr>
            <a:spLocks noGrp="1"/>
          </p:cNvSpPr>
          <p:nvPr>
            <p:ph type="sldNum" sz="quarter" idx="12"/>
          </p:nvPr>
        </p:nvSpPr>
        <p:spPr>
          <a:xfrm>
            <a:off x="6849035" y="6433375"/>
            <a:ext cx="2133600" cy="287337"/>
          </a:xfrm>
        </p:spPr>
        <p:txBody>
          <a:bodyPr/>
          <a:lstStyle/>
          <a:p>
            <a:pPr>
              <a:defRPr/>
            </a:pPr>
            <a:fld id="{09954CD4-AF95-4C78-B160-84012AB9CEDB}" type="slidenum">
              <a:rPr lang="en-US" altLang="ja-JP" smtClean="0">
                <a:solidFill>
                  <a:srgbClr val="000000"/>
                </a:solidFill>
              </a:rPr>
              <a:pPr>
                <a:defRPr/>
              </a:pPr>
              <a:t>1</a:t>
            </a:fld>
            <a:endParaRPr lang="en-US" altLang="ja-JP">
              <a:solidFill>
                <a:srgbClr val="000000"/>
              </a:solidFill>
            </a:endParaRPr>
          </a:p>
        </p:txBody>
      </p:sp>
    </p:spTree>
    <p:extLst>
      <p:ext uri="{BB962C8B-B14F-4D97-AF65-F5344CB8AC3E}">
        <p14:creationId xmlns:p14="http://schemas.microsoft.com/office/powerpoint/2010/main" val="74564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四角形: 角を丸くする 89"/>
          <p:cNvSpPr/>
          <p:nvPr/>
        </p:nvSpPr>
        <p:spPr>
          <a:xfrm>
            <a:off x="3154763" y="2634336"/>
            <a:ext cx="2123256" cy="2123256"/>
          </a:xfrm>
          <a:prstGeom prst="roundRect">
            <a:avLst/>
          </a:prstGeom>
          <a:solidFill>
            <a:srgbClr val="FFCCCC"/>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9" name="四角形: 角を丸くする 78"/>
          <p:cNvSpPr/>
          <p:nvPr/>
        </p:nvSpPr>
        <p:spPr>
          <a:xfrm>
            <a:off x="425001" y="2690692"/>
            <a:ext cx="2044880" cy="2083477"/>
          </a:xfrm>
          <a:prstGeom prst="roundRect">
            <a:avLst>
              <a:gd name="adj" fmla="val 1284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 y="466627"/>
            <a:ext cx="7649029" cy="404813"/>
          </a:xfrm>
        </p:spPr>
        <p:txBody>
          <a:bodyPr/>
          <a:lstStyle/>
          <a:p>
            <a:r>
              <a:rPr lang="ja-JP" altLang="en-US" dirty="0"/>
              <a:t>１．他施策等と連携した多様なアプローチについて</a:t>
            </a:r>
          </a:p>
        </p:txBody>
      </p:sp>
      <p:graphicFrame>
        <p:nvGraphicFramePr>
          <p:cNvPr id="10" name="図表 9"/>
          <p:cNvGraphicFramePr/>
          <p:nvPr>
            <p:extLst>
              <p:ext uri="{D42A27DB-BD31-4B8C-83A1-F6EECF244321}">
                <p14:modId xmlns:p14="http://schemas.microsoft.com/office/powerpoint/2010/main" val="2630528792"/>
              </p:ext>
            </p:extLst>
          </p:nvPr>
        </p:nvGraphicFramePr>
        <p:xfrm>
          <a:off x="2379124" y="2779122"/>
          <a:ext cx="3694543" cy="1855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2" name="図表 71"/>
          <p:cNvGraphicFramePr/>
          <p:nvPr>
            <p:extLst>
              <p:ext uri="{D42A27DB-BD31-4B8C-83A1-F6EECF244321}">
                <p14:modId xmlns:p14="http://schemas.microsoft.com/office/powerpoint/2010/main" val="2554250114"/>
              </p:ext>
            </p:extLst>
          </p:nvPr>
        </p:nvGraphicFramePr>
        <p:xfrm>
          <a:off x="-286971" y="2868903"/>
          <a:ext cx="3371226" cy="1689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5" name="正方形/長方形 74"/>
          <p:cNvSpPr/>
          <p:nvPr/>
        </p:nvSpPr>
        <p:spPr>
          <a:xfrm>
            <a:off x="383527" y="5567660"/>
            <a:ext cx="4894492" cy="1116962"/>
          </a:xfrm>
          <a:prstGeom prst="rect">
            <a:avLst/>
          </a:prstGeom>
          <a:solidFill>
            <a:srgbClr val="FFFF99"/>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tIns="0" rIns="0" bIns="0" rtlCol="0" anchor="t" anchorCtr="0"/>
          <a:lstStyle/>
          <a:p>
            <a:pPr algn="ctr"/>
            <a:endParaRPr lang="ja-JP" altLang="en-US" sz="1400" b="1">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B9DC1EA1-3473-4BFF-B862-17E4367F19BF}"/>
              </a:ext>
            </a:extLst>
          </p:cNvPr>
          <p:cNvSpPr/>
          <p:nvPr/>
        </p:nvSpPr>
        <p:spPr>
          <a:xfrm>
            <a:off x="141388" y="5584163"/>
            <a:ext cx="1264579" cy="35850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r>
              <a:rPr lang="ja-JP" altLang="en-US" sz="2000" b="1" dirty="0">
                <a:solidFill>
                  <a:schemeClr val="tx1"/>
                </a:solidFill>
                <a:latin typeface="Meiryo UI" panose="020B0604030504040204" pitchFamily="50" charset="-128"/>
                <a:ea typeface="Meiryo UI" panose="020B0604030504040204" pitchFamily="50" charset="-128"/>
              </a:rPr>
              <a:t>府民</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39" name="下矢印 38"/>
          <p:cNvSpPr/>
          <p:nvPr/>
        </p:nvSpPr>
        <p:spPr>
          <a:xfrm>
            <a:off x="3824514" y="4805512"/>
            <a:ext cx="623124" cy="9228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上下矢印 107"/>
          <p:cNvSpPr/>
          <p:nvPr/>
        </p:nvSpPr>
        <p:spPr>
          <a:xfrm rot="16200000">
            <a:off x="2479785" y="2772620"/>
            <a:ext cx="598737" cy="1716657"/>
          </a:xfrm>
          <a:prstGeom prst="upDownArrow">
            <a:avLst/>
          </a:prstGeom>
          <a:solidFill>
            <a:srgbClr val="92D050"/>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下矢印 105"/>
          <p:cNvSpPr/>
          <p:nvPr/>
        </p:nvSpPr>
        <p:spPr>
          <a:xfrm>
            <a:off x="1253842" y="4816221"/>
            <a:ext cx="623124" cy="914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コンテンツ プレースホルダー 2"/>
          <p:cNvSpPr txBox="1">
            <a:spLocks/>
          </p:cNvSpPr>
          <p:nvPr/>
        </p:nvSpPr>
        <p:spPr bwMode="auto">
          <a:xfrm>
            <a:off x="140030" y="1036715"/>
            <a:ext cx="8857693" cy="132342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　他施策、関係団体と連携した取組みを強化し多様な人が携われるような取組みを実施。</a:t>
            </a:r>
          </a:p>
          <a:p>
            <a:pPr marL="268288" indent="-268288">
              <a:spcBef>
                <a:spcPts val="0"/>
              </a:spcBef>
            </a:pPr>
            <a:r>
              <a:rPr lang="ja-JP" altLang="en-US" sz="1600" b="0" dirty="0"/>
              <a:t>○　所有者だけではなく、家族、地域住民、施工者、業界団体等</a:t>
            </a:r>
            <a:r>
              <a:rPr lang="ja-JP" altLang="en-US" sz="1600" b="0" dirty="0" smtClean="0"/>
              <a:t>への働きかけ</a:t>
            </a:r>
            <a:r>
              <a:rPr lang="ja-JP" altLang="en-US" sz="1600" b="0" dirty="0"/>
              <a:t>を強化し、“府民みんなでめざす”という機運を醸成していく。</a:t>
            </a:r>
            <a:endParaRPr lang="en-US" altLang="ja-JP" sz="1600" b="0" dirty="0"/>
          </a:p>
          <a:p>
            <a:pPr marL="268288" indent="-268288">
              <a:spcBef>
                <a:spcPts val="0"/>
              </a:spcBef>
            </a:pPr>
            <a:r>
              <a:rPr lang="ja-JP" altLang="en-US" sz="1600" b="0" dirty="0"/>
              <a:t>○　他施策と連携した</a:t>
            </a:r>
            <a:r>
              <a:rPr lang="en-US" altLang="ja-JP" sz="1600" b="0" dirty="0"/>
              <a:t>PR</a:t>
            </a:r>
            <a:r>
              <a:rPr lang="ja-JP" altLang="en-US" sz="1600" b="0" dirty="0"/>
              <a:t>などを行っている事例を府内市町村へ周知し、市町村内での関係部局との連携を促す。</a:t>
            </a:r>
            <a:endParaRPr lang="en-US" altLang="ja-JP" sz="1600" b="0" dirty="0"/>
          </a:p>
        </p:txBody>
      </p:sp>
      <p:sp>
        <p:nvSpPr>
          <p:cNvPr id="121" name="正方形/長方形 120">
            <a:extLst>
              <a:ext uri="{FF2B5EF4-FFF2-40B4-BE49-F238E27FC236}">
                <a16:creationId xmlns:a16="http://schemas.microsoft.com/office/drawing/2014/main" id="{B9DC1EA1-3473-4BFF-B862-17E4367F19BF}"/>
              </a:ext>
            </a:extLst>
          </p:cNvPr>
          <p:cNvSpPr/>
          <p:nvPr/>
        </p:nvSpPr>
        <p:spPr>
          <a:xfrm>
            <a:off x="3506025" y="5054342"/>
            <a:ext cx="1420731" cy="40277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r>
              <a:rPr lang="ja-JP" altLang="en-US" sz="1400" b="1" dirty="0">
                <a:solidFill>
                  <a:schemeClr val="tx1"/>
                </a:solidFill>
                <a:latin typeface="Meiryo UI" panose="020B0604030504040204" pitchFamily="50" charset="-128"/>
                <a:ea typeface="Meiryo UI" panose="020B0604030504040204" pitchFamily="50" charset="-128"/>
              </a:rPr>
              <a:t>働きかけ</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D68FCB63-0E15-4154-9BEF-B25AE1B8AF5F}"/>
              </a:ext>
            </a:extLst>
          </p:cNvPr>
          <p:cNvSpPr/>
          <p:nvPr/>
        </p:nvSpPr>
        <p:spPr>
          <a:xfrm>
            <a:off x="1072760" y="5854933"/>
            <a:ext cx="3584434" cy="307221"/>
          </a:xfrm>
          <a:prstGeom prst="rect">
            <a:avLst/>
          </a:prstGeom>
          <a:solidFill>
            <a:srgbClr val="FF99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r>
              <a:rPr lang="ja-JP" altLang="en-US" b="1" dirty="0">
                <a:solidFill>
                  <a:schemeClr val="tx1"/>
                </a:solidFill>
                <a:latin typeface="Meiryo UI" panose="020B0604030504040204" pitchFamily="50" charset="-128"/>
                <a:ea typeface="Meiryo UI" panose="020B0604030504040204" pitchFamily="50" charset="-128"/>
              </a:rPr>
              <a:t>所有者</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4A037EE5-9B5C-469E-B712-1B1FE49D682E}"/>
              </a:ext>
            </a:extLst>
          </p:cNvPr>
          <p:cNvSpPr/>
          <p:nvPr/>
        </p:nvSpPr>
        <p:spPr>
          <a:xfrm>
            <a:off x="5278019" y="4015025"/>
            <a:ext cx="3865981" cy="1015663"/>
          </a:xfrm>
          <a:prstGeom prst="rect">
            <a:avLst/>
          </a:prstGeom>
        </p:spPr>
        <p:txBody>
          <a:bodyPr wrap="square">
            <a:spAutoFit/>
          </a:bodyPr>
          <a:lstStyle/>
          <a:p>
            <a:pPr marL="93663" indent="-93663"/>
            <a:r>
              <a:rPr lang="ja-JP" altLang="en-US" sz="1200" b="1" dirty="0">
                <a:latin typeface="Meiryo UI" panose="020B0604030504040204" pitchFamily="50" charset="-128"/>
                <a:ea typeface="Meiryo UI" panose="020B0604030504040204" pitchFamily="50" charset="-128"/>
              </a:rPr>
              <a:t>■関係団体</a:t>
            </a:r>
            <a:endParaRPr lang="en-US" altLang="ja-JP" sz="1200" b="1" dirty="0">
              <a:latin typeface="Meiryo UI" panose="020B0604030504040204" pitchFamily="50" charset="-128"/>
              <a:ea typeface="Meiryo UI" panose="020B0604030504040204" pitchFamily="50" charset="-128"/>
            </a:endParaRPr>
          </a:p>
          <a:p>
            <a:pPr marL="268288" indent="-93663"/>
            <a:r>
              <a:rPr lang="ja-JP" altLang="en-US" sz="1200" dirty="0">
                <a:latin typeface="Meiryo UI" panose="020B0604030504040204" pitchFamily="50" charset="-128"/>
                <a:ea typeface="Meiryo UI" panose="020B0604030504040204" pitchFamily="50" charset="-128"/>
              </a:rPr>
              <a:t>・マンションなど施策に応じた府市町村等の協議会</a:t>
            </a:r>
            <a:endParaRPr lang="en-US" altLang="ja-JP" sz="1200" dirty="0">
              <a:latin typeface="Meiryo UI" panose="020B0604030504040204" pitchFamily="50" charset="-128"/>
              <a:ea typeface="Meiryo UI" panose="020B0604030504040204" pitchFamily="50" charset="-128"/>
            </a:endParaRPr>
          </a:p>
          <a:p>
            <a:pPr marL="268288" indent="-93663"/>
            <a:r>
              <a:rPr lang="ja-JP" altLang="en-US" sz="1200" dirty="0">
                <a:latin typeface="Meiryo UI" panose="020B0604030504040204" pitchFamily="50" charset="-128"/>
                <a:ea typeface="Meiryo UI" panose="020B0604030504040204" pitchFamily="50" charset="-128"/>
              </a:rPr>
              <a:t>・リフォーム事業者、不動産業者、司法書士、税理士などの団体</a:t>
            </a:r>
            <a:endParaRPr lang="en-US" altLang="ja-JP" sz="1200" dirty="0">
              <a:latin typeface="Meiryo UI" panose="020B0604030504040204" pitchFamily="50" charset="-128"/>
              <a:ea typeface="Meiryo UI" panose="020B0604030504040204" pitchFamily="50" charset="-128"/>
            </a:endParaRPr>
          </a:p>
          <a:p>
            <a:pPr marL="268288" indent="-93663"/>
            <a:r>
              <a:rPr lang="ja-JP" altLang="en-US" sz="1200" dirty="0">
                <a:latin typeface="Meiryo UI" panose="020B0604030504040204" pitchFamily="50" charset="-128"/>
                <a:ea typeface="Meiryo UI" panose="020B0604030504040204" pitchFamily="50" charset="-128"/>
              </a:rPr>
              <a:t>・銀行、</a:t>
            </a:r>
            <a:r>
              <a:rPr lang="ja-JP" altLang="en-US" sz="1200" dirty="0" smtClean="0">
                <a:latin typeface="Meiryo UI" panose="020B0604030504040204" pitchFamily="50" charset="-128"/>
                <a:ea typeface="Meiryo UI" panose="020B0604030504040204" pitchFamily="50" charset="-128"/>
              </a:rPr>
              <a:t>住宅金融支援</a:t>
            </a:r>
            <a:r>
              <a:rPr lang="ja-JP" altLang="en-US" sz="1200" dirty="0">
                <a:latin typeface="Meiryo UI" panose="020B0604030504040204" pitchFamily="50" charset="-128"/>
                <a:ea typeface="Meiryo UI" panose="020B0604030504040204" pitchFamily="50" charset="-128"/>
              </a:rPr>
              <a:t>機構など</a:t>
            </a:r>
            <a:endParaRPr lang="en-US" altLang="ja-JP"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878A6666-DBF9-4B1D-A995-37A6C2364B08}"/>
              </a:ext>
            </a:extLst>
          </p:cNvPr>
          <p:cNvSpPr/>
          <p:nvPr/>
        </p:nvSpPr>
        <p:spPr>
          <a:xfrm>
            <a:off x="5357141" y="2760119"/>
            <a:ext cx="3474113" cy="109665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indent="-806450"/>
            <a:r>
              <a:rPr lang="ja-JP" altLang="en-US" sz="1200" b="1" dirty="0">
                <a:solidFill>
                  <a:schemeClr val="tx1"/>
                </a:solidFill>
                <a:latin typeface="Meiryo UI" panose="020B0604030504040204" pitchFamily="50" charset="-128"/>
                <a:ea typeface="Meiryo UI" panose="020B0604030504040204" pitchFamily="50" charset="-128"/>
              </a:rPr>
              <a:t>■他施策</a:t>
            </a:r>
            <a:endParaRPr lang="en-US" altLang="ja-JP" sz="1200" b="1"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・住宅施策（空家、リフォーム、住替え、マンション等）</a:t>
            </a:r>
            <a:endParaRPr lang="en-US" altLang="ja-JP" sz="1200"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・転入促進施策</a:t>
            </a:r>
            <a:r>
              <a:rPr lang="ja-JP" altLang="en-US" sz="1200" dirty="0" smtClean="0">
                <a:solidFill>
                  <a:schemeClr val="tx1"/>
                </a:solidFill>
                <a:latin typeface="Meiryo UI" panose="020B0604030504040204" pitchFamily="50" charset="-128"/>
                <a:ea typeface="Meiryo UI" panose="020B0604030504040204" pitchFamily="50" charset="-128"/>
              </a:rPr>
              <a:t>（三世代</a:t>
            </a:r>
            <a:r>
              <a:rPr lang="ja-JP" altLang="en-US" sz="1200" dirty="0">
                <a:solidFill>
                  <a:schemeClr val="tx1"/>
                </a:solidFill>
                <a:latin typeface="Meiryo UI" panose="020B0604030504040204" pitchFamily="50" charset="-128"/>
                <a:ea typeface="Meiryo UI" panose="020B0604030504040204" pitchFamily="50" charset="-128"/>
              </a:rPr>
              <a:t>同居・近居支援施策等）</a:t>
            </a:r>
            <a:endParaRPr lang="en-US" altLang="ja-JP" sz="1200"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・福祉施策（高齢者向け施策等）</a:t>
            </a:r>
            <a:endParaRPr lang="en-US" altLang="ja-JP" sz="1200"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・環境施策（省エネ改修等）など</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9DC1EA1-3473-4BFF-B862-17E4367F19BF}"/>
              </a:ext>
            </a:extLst>
          </p:cNvPr>
          <p:cNvSpPr/>
          <p:nvPr/>
        </p:nvSpPr>
        <p:spPr>
          <a:xfrm>
            <a:off x="2138439" y="3474945"/>
            <a:ext cx="1264579" cy="35850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r>
              <a:rPr lang="ja-JP" altLang="en-US" sz="2000" b="1" dirty="0">
                <a:solidFill>
                  <a:schemeClr val="tx1"/>
                </a:solidFill>
                <a:latin typeface="Meiryo UI" panose="020B0604030504040204" pitchFamily="50" charset="-128"/>
                <a:ea typeface="Meiryo UI" panose="020B0604030504040204" pitchFamily="50" charset="-128"/>
              </a:rPr>
              <a:t>連携強化</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B9DC1EA1-3473-4BFF-B862-17E4367F19BF}"/>
              </a:ext>
            </a:extLst>
          </p:cNvPr>
          <p:cNvSpPr/>
          <p:nvPr/>
        </p:nvSpPr>
        <p:spPr>
          <a:xfrm>
            <a:off x="826279" y="5054342"/>
            <a:ext cx="1420731" cy="40277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r>
              <a:rPr lang="ja-JP" altLang="en-US" sz="1400" b="1" dirty="0">
                <a:solidFill>
                  <a:schemeClr val="tx1"/>
                </a:solidFill>
                <a:latin typeface="Meiryo UI" panose="020B0604030504040204" pitchFamily="50" charset="-128"/>
                <a:ea typeface="Meiryo UI" panose="020B0604030504040204" pitchFamily="50" charset="-128"/>
              </a:rPr>
              <a:t>働きかけ</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D68FCB63-0E15-4154-9BEF-B25AE1B8AF5F}"/>
              </a:ext>
            </a:extLst>
          </p:cNvPr>
          <p:cNvSpPr/>
          <p:nvPr/>
        </p:nvSpPr>
        <p:spPr>
          <a:xfrm>
            <a:off x="1072760" y="6259807"/>
            <a:ext cx="3584434" cy="307221"/>
          </a:xfrm>
          <a:prstGeom prst="rect">
            <a:avLst/>
          </a:prstGeom>
          <a:solidFill>
            <a:srgbClr val="FFCC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r>
              <a:rPr lang="ja-JP" altLang="en-US" b="1" dirty="0">
                <a:solidFill>
                  <a:schemeClr val="tx1"/>
                </a:solidFill>
                <a:latin typeface="Meiryo UI" panose="020B0604030504040204" pitchFamily="50" charset="-128"/>
                <a:ea typeface="Meiryo UI" panose="020B0604030504040204" pitchFamily="50" charset="-128"/>
              </a:rPr>
              <a:t>地域住民等</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22" name="スライド番号プレースホルダー 3">
            <a:extLst>
              <a:ext uri="{FF2B5EF4-FFF2-40B4-BE49-F238E27FC236}">
                <a16:creationId xmlns:a16="http://schemas.microsoft.com/office/drawing/2014/main" id="{77DE9EF6-667F-4074-8C0B-5B4FD4F7F1F6}"/>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2</a:t>
            </a:fld>
            <a:r>
              <a:rPr lang="ja-JP" altLang="en-US" dirty="0">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420457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B2922954-473D-46C9-A22B-3B26FC420B62}"/>
              </a:ext>
            </a:extLst>
          </p:cNvPr>
          <p:cNvSpPr>
            <a:spLocks noGrp="1"/>
          </p:cNvSpPr>
          <p:nvPr>
            <p:ph type="title"/>
          </p:nvPr>
        </p:nvSpPr>
        <p:spPr>
          <a:xfrm>
            <a:off x="0" y="246743"/>
            <a:ext cx="7019925" cy="629121"/>
          </a:xfrm>
        </p:spPr>
        <p:txBody>
          <a:bodyPr/>
          <a:lstStyle/>
          <a:p>
            <a:r>
              <a:rPr lang="ja-JP" altLang="en-US" dirty="0"/>
              <a:t>２．住宅の耐震化率について</a:t>
            </a:r>
            <a:r>
              <a:rPr lang="en-US" altLang="ja-JP" dirty="0"/>
              <a:t/>
            </a:r>
            <a:br>
              <a:rPr lang="en-US" altLang="ja-JP" dirty="0"/>
            </a:br>
            <a:r>
              <a:rPr lang="ja-JP" altLang="en-US" dirty="0"/>
              <a:t>　</a:t>
            </a:r>
            <a:r>
              <a:rPr lang="en-US" altLang="ja-JP" dirty="0"/>
              <a:t>2-1</a:t>
            </a:r>
            <a:r>
              <a:rPr lang="ja-JP" altLang="en-US" dirty="0"/>
              <a:t>　住宅の耐震化率の達成状況</a:t>
            </a:r>
          </a:p>
        </p:txBody>
      </p:sp>
      <p:sp>
        <p:nvSpPr>
          <p:cNvPr id="2" name="テキスト ボックス 1">
            <a:extLst>
              <a:ext uri="{FF2B5EF4-FFF2-40B4-BE49-F238E27FC236}">
                <a16:creationId xmlns:a16="http://schemas.microsoft.com/office/drawing/2014/main" id="{D7D7050A-D5E6-4127-BCCB-0D0C903A070E}"/>
              </a:ext>
            </a:extLst>
          </p:cNvPr>
          <p:cNvSpPr txBox="1"/>
          <p:nvPr/>
        </p:nvSpPr>
        <p:spPr>
          <a:xfrm>
            <a:off x="105701" y="1150243"/>
            <a:ext cx="1737946" cy="518475"/>
          </a:xfrm>
          <a:prstGeom prst="rect">
            <a:avLst/>
          </a:prstGeom>
          <a:solidFill>
            <a:schemeClr val="bg1">
              <a:lumMod val="95000"/>
            </a:schemeClr>
          </a:solidFill>
          <a:ln w="28575">
            <a:solidFill>
              <a:schemeClr val="tx1"/>
            </a:solidFill>
          </a:ln>
        </p:spPr>
        <p:txBody>
          <a:bodyPr>
            <a:spAutoFit/>
          </a:bodyPr>
          <a:lstStyle/>
          <a:p>
            <a:pPr algn="ctr" defTabSz="844083">
              <a:defRPr/>
            </a:pPr>
            <a:r>
              <a:rPr lang="ja-JP" altLang="en-US" sz="1477" b="1" dirty="0">
                <a:solidFill>
                  <a:srgbClr val="000000"/>
                </a:solidFill>
                <a:latin typeface="Arial" charset="0"/>
                <a:ea typeface="ＭＳ Ｐゴシック"/>
              </a:rPr>
              <a:t>住宅の耐震化状況</a:t>
            </a:r>
            <a:endParaRPr lang="en-US" altLang="ja-JP" sz="1477" b="1" dirty="0">
              <a:solidFill>
                <a:srgbClr val="000000"/>
              </a:solidFill>
              <a:latin typeface="Arial" charset="0"/>
              <a:ea typeface="ＭＳ Ｐゴシック"/>
            </a:endParaRPr>
          </a:p>
          <a:p>
            <a:pPr algn="ctr" defTabSz="844083">
              <a:defRPr/>
            </a:pPr>
            <a:r>
              <a:rPr lang="ja-JP" altLang="en-US" sz="1292" b="1" dirty="0">
                <a:solidFill>
                  <a:srgbClr val="000000"/>
                </a:solidFill>
                <a:latin typeface="Arial" charset="0"/>
                <a:ea typeface="ＭＳ Ｐゴシック"/>
              </a:rPr>
              <a:t>（供給主体・建て方別）</a:t>
            </a:r>
          </a:p>
        </p:txBody>
      </p:sp>
      <p:sp>
        <p:nvSpPr>
          <p:cNvPr id="5" name="テキスト ボックス 1">
            <a:extLst>
              <a:ext uri="{FF2B5EF4-FFF2-40B4-BE49-F238E27FC236}">
                <a16:creationId xmlns:a16="http://schemas.microsoft.com/office/drawing/2014/main" id="{FB4F05EA-71D8-4790-AA87-FA8F4FE6028B}"/>
              </a:ext>
            </a:extLst>
          </p:cNvPr>
          <p:cNvSpPr txBox="1">
            <a:spLocks noChangeArrowheads="1"/>
          </p:cNvSpPr>
          <p:nvPr/>
        </p:nvSpPr>
        <p:spPr bwMode="auto">
          <a:xfrm>
            <a:off x="7866432" y="6557768"/>
            <a:ext cx="1080601"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44083">
              <a:defRPr/>
            </a:pPr>
            <a:r>
              <a:rPr lang="ja-JP" altLang="en-US" sz="969" dirty="0">
                <a:solidFill>
                  <a:srgbClr val="000000"/>
                </a:solidFill>
                <a:latin typeface="Meiryo UI" pitchFamily="50" charset="-128"/>
                <a:ea typeface="Meiryo UI" pitchFamily="50" charset="-128"/>
                <a:cs typeface="Meiryo UI" pitchFamily="50" charset="-128"/>
              </a:rPr>
              <a:t>（単位：万戸）</a:t>
            </a:r>
          </a:p>
        </p:txBody>
      </p:sp>
      <p:sp>
        <p:nvSpPr>
          <p:cNvPr id="8" name="スライド番号プレースホルダー 3">
            <a:extLst>
              <a:ext uri="{FF2B5EF4-FFF2-40B4-BE49-F238E27FC236}">
                <a16:creationId xmlns:a16="http://schemas.microsoft.com/office/drawing/2014/main" id="{76205299-7542-477F-BB68-5D9BB39C59EF}"/>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3</a:t>
            </a:fld>
            <a:r>
              <a:rPr lang="ja-JP" altLang="en-US" dirty="0">
                <a:solidFill>
                  <a:srgbClr val="000000"/>
                </a:solidFill>
              </a:rPr>
              <a:t>　</a:t>
            </a:r>
            <a:endParaRPr lang="en-US" altLang="ja-JP" dirty="0">
              <a:solidFill>
                <a:srgbClr val="000000"/>
              </a:solidFill>
            </a:endParaRPr>
          </a:p>
        </p:txBody>
      </p:sp>
      <p:pic>
        <p:nvPicPr>
          <p:cNvPr id="3" name="図 2"/>
          <p:cNvPicPr>
            <a:picLocks noChangeAspect="1"/>
          </p:cNvPicPr>
          <p:nvPr/>
        </p:nvPicPr>
        <p:blipFill>
          <a:blip r:embed="rId2"/>
          <a:stretch>
            <a:fillRect/>
          </a:stretch>
        </p:blipFill>
        <p:spPr>
          <a:xfrm>
            <a:off x="2083621" y="1115055"/>
            <a:ext cx="6699771" cy="5470281"/>
          </a:xfrm>
          <a:prstGeom prst="rect">
            <a:avLst/>
          </a:prstGeom>
        </p:spPr>
      </p:pic>
    </p:spTree>
    <p:extLst>
      <p:ext uri="{BB962C8B-B14F-4D97-AF65-F5344CB8AC3E}">
        <p14:creationId xmlns:p14="http://schemas.microsoft.com/office/powerpoint/2010/main" val="380137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2348" y="2565015"/>
            <a:ext cx="8285182" cy="4645555"/>
          </a:xfrm>
          <a:prstGeom prst="rect">
            <a:avLst/>
          </a:prstGeom>
        </p:spPr>
      </p:pic>
      <p:sp>
        <p:nvSpPr>
          <p:cNvPr id="7" name="テキスト ボックス 2">
            <a:extLst>
              <a:ext uri="{FF2B5EF4-FFF2-40B4-BE49-F238E27FC236}">
                <a16:creationId xmlns:a16="http://schemas.microsoft.com/office/drawing/2014/main" id="{493E3520-F626-46C5-B96A-64BAE191EA0A}"/>
              </a:ext>
            </a:extLst>
          </p:cNvPr>
          <p:cNvSpPr txBox="1">
            <a:spLocks noChangeArrowheads="1"/>
          </p:cNvSpPr>
          <p:nvPr/>
        </p:nvSpPr>
        <p:spPr bwMode="auto">
          <a:xfrm>
            <a:off x="172348" y="984518"/>
            <a:ext cx="8835265" cy="1340061"/>
          </a:xfrm>
          <a:prstGeom prst="rect">
            <a:avLst/>
          </a:prstGeom>
          <a:solidFill>
            <a:schemeClr val="accent5"/>
          </a:solidFill>
          <a:ln>
            <a:noFill/>
          </a:ln>
        </p:spPr>
        <p:txBody>
          <a:bodyPr lIns="66462" tIns="66462" rIns="66462" bIns="66462"/>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ja-JP" altLang="en-US" sz="1600" dirty="0">
                <a:solidFill>
                  <a:srgbClr val="000000"/>
                </a:solidFill>
                <a:latin typeface="Meiryo UI" panose="020B0604030504040204" pitchFamily="50" charset="-128"/>
                <a:ea typeface="Meiryo UI" panose="020B0604030504040204" pitchFamily="50" charset="-128"/>
              </a:rPr>
              <a:t>○　住宅・土地統計調査では、</a:t>
            </a:r>
            <a:r>
              <a:rPr lang="en-US" altLang="ja-JP" sz="1600" dirty="0">
                <a:solidFill>
                  <a:srgbClr val="000000"/>
                </a:solidFill>
                <a:latin typeface="Meiryo UI" panose="020B0604030504040204" pitchFamily="50" charset="-128"/>
                <a:ea typeface="Meiryo UI" panose="020B0604030504040204" pitchFamily="50" charset="-128"/>
              </a:rPr>
              <a:t>H25</a:t>
            </a:r>
            <a:r>
              <a:rPr lang="ja-JP" altLang="en-US" sz="1600" dirty="0">
                <a:solidFill>
                  <a:srgbClr val="000000"/>
                </a:solidFill>
                <a:latin typeface="Meiryo UI" panose="020B0604030504040204" pitchFamily="50" charset="-128"/>
                <a:ea typeface="Meiryo UI" panose="020B0604030504040204" pitchFamily="50" charset="-128"/>
              </a:rPr>
              <a:t>から</a:t>
            </a:r>
            <a:r>
              <a:rPr lang="en-US" altLang="ja-JP" sz="1600" dirty="0">
                <a:solidFill>
                  <a:srgbClr val="000000"/>
                </a:solidFill>
                <a:latin typeface="Meiryo UI" panose="020B0604030504040204" pitchFamily="50" charset="-128"/>
                <a:ea typeface="Meiryo UI" panose="020B0604030504040204" pitchFamily="50" charset="-128"/>
              </a:rPr>
              <a:t>H30</a:t>
            </a:r>
            <a:r>
              <a:rPr lang="ja-JP" altLang="en-US" sz="1600" dirty="0">
                <a:solidFill>
                  <a:srgbClr val="000000"/>
                </a:solidFill>
                <a:latin typeface="Meiryo UI" panose="020B0604030504040204" pitchFamily="50" charset="-128"/>
                <a:ea typeface="Meiryo UI" panose="020B0604030504040204" pitchFamily="50" charset="-128"/>
              </a:rPr>
              <a:t>の</a:t>
            </a:r>
            <a:r>
              <a:rPr lang="en-US" altLang="ja-JP" sz="1600" dirty="0">
                <a:solidFill>
                  <a:srgbClr val="000000"/>
                </a:solidFill>
                <a:latin typeface="Meiryo UI" panose="020B0604030504040204" pitchFamily="50" charset="-128"/>
                <a:ea typeface="Meiryo UI" panose="020B0604030504040204" pitchFamily="50" charset="-128"/>
              </a:rPr>
              <a:t>5</a:t>
            </a:r>
            <a:r>
              <a:rPr lang="ja-JP" altLang="en-US" sz="1600" dirty="0">
                <a:solidFill>
                  <a:srgbClr val="000000"/>
                </a:solidFill>
                <a:latin typeface="Meiryo UI" panose="020B0604030504040204" pitchFamily="50" charset="-128"/>
                <a:ea typeface="Meiryo UI" panose="020B0604030504040204" pitchFamily="50" charset="-128"/>
              </a:rPr>
              <a:t>年間で旧耐震の</a:t>
            </a:r>
            <a:r>
              <a:rPr lang="ja-JP" altLang="en-US" sz="1600" dirty="0" smtClean="0">
                <a:solidFill>
                  <a:srgbClr val="000000"/>
                </a:solidFill>
                <a:latin typeface="Meiryo UI" panose="020B0604030504040204" pitchFamily="50" charset="-128"/>
                <a:ea typeface="Meiryo UI" panose="020B0604030504040204" pitchFamily="50" charset="-128"/>
              </a:rPr>
              <a:t>木造戸建住宅</a:t>
            </a:r>
            <a:r>
              <a:rPr lang="ja-JP" altLang="en-US" sz="1600" dirty="0">
                <a:solidFill>
                  <a:srgbClr val="000000"/>
                </a:solidFill>
                <a:latin typeface="Meiryo UI" panose="020B0604030504040204" pitchFamily="50" charset="-128"/>
                <a:ea typeface="Meiryo UI" panose="020B0604030504040204" pitchFamily="50" charset="-128"/>
              </a:rPr>
              <a:t>が大幅に（</a:t>
            </a:r>
            <a:r>
              <a:rPr lang="en-US" altLang="ja-JP" sz="1600" dirty="0">
                <a:solidFill>
                  <a:srgbClr val="000000"/>
                </a:solidFill>
                <a:latin typeface="Meiryo UI" panose="020B0604030504040204" pitchFamily="50" charset="-128"/>
                <a:ea typeface="Meiryo UI" panose="020B0604030504040204" pitchFamily="50" charset="-128"/>
              </a:rPr>
              <a:t>6.7</a:t>
            </a:r>
            <a:r>
              <a:rPr lang="ja-JP" altLang="en-US" sz="1600" dirty="0">
                <a:solidFill>
                  <a:srgbClr val="000000"/>
                </a:solidFill>
                <a:latin typeface="Meiryo UI" panose="020B0604030504040204" pitchFamily="50" charset="-128"/>
                <a:ea typeface="Meiryo UI" panose="020B0604030504040204" pitchFamily="50" charset="-128"/>
              </a:rPr>
              <a:t>万戸）</a:t>
            </a:r>
            <a:r>
              <a:rPr lang="ja-JP" altLang="en-US" sz="1600" dirty="0" smtClean="0">
                <a:solidFill>
                  <a:srgbClr val="000000"/>
                </a:solidFill>
                <a:latin typeface="Meiryo UI" panose="020B0604030504040204" pitchFamily="50" charset="-128"/>
                <a:ea typeface="Meiryo UI" panose="020B0604030504040204" pitchFamily="50" charset="-128"/>
              </a:rPr>
              <a:t>減少。 </a:t>
            </a:r>
            <a:r>
              <a:rPr lang="en-US" altLang="ja-JP" sz="1600" dirty="0">
                <a:solidFill>
                  <a:srgbClr val="000000"/>
                </a:solidFill>
                <a:latin typeface="Meiryo UI" panose="020B0604030504040204" pitchFamily="50" charset="-128"/>
                <a:ea typeface="Meiryo UI" panose="020B0604030504040204" pitchFamily="50" charset="-128"/>
              </a:rPr>
              <a:t>H30</a:t>
            </a:r>
            <a:r>
              <a:rPr lang="ja-JP" altLang="en-US" sz="1600" dirty="0">
                <a:solidFill>
                  <a:srgbClr val="000000"/>
                </a:solidFill>
                <a:latin typeface="Meiryo UI" panose="020B0604030504040204" pitchFamily="50" charset="-128"/>
                <a:ea typeface="Meiryo UI" panose="020B0604030504040204" pitchFamily="50" charset="-128"/>
              </a:rPr>
              <a:t>で</a:t>
            </a:r>
            <a:r>
              <a:rPr lang="en-US" altLang="ja-JP" sz="1600" dirty="0">
                <a:solidFill>
                  <a:srgbClr val="000000"/>
                </a:solidFill>
                <a:latin typeface="Meiryo UI" panose="020B0604030504040204" pitchFamily="50" charset="-128"/>
                <a:ea typeface="Meiryo UI" panose="020B0604030504040204" pitchFamily="50" charset="-128"/>
              </a:rPr>
              <a:t>45.9</a:t>
            </a:r>
            <a:r>
              <a:rPr lang="ja-JP" altLang="en-US" sz="1600" dirty="0">
                <a:solidFill>
                  <a:srgbClr val="000000"/>
                </a:solidFill>
                <a:latin typeface="Meiryo UI" panose="020B0604030504040204" pitchFamily="50" charset="-128"/>
                <a:ea typeface="Meiryo UI" panose="020B0604030504040204" pitchFamily="50" charset="-128"/>
              </a:rPr>
              <a:t>万戸残存。</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eaLnBrk="1" hangingPunct="1">
              <a:spcBef>
                <a:spcPct val="0"/>
              </a:spcBef>
              <a:buNone/>
            </a:pP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全国でも</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H25</a:t>
            </a:r>
            <a:r>
              <a:rPr lang="ja-JP" altLang="en-US" sz="1600" dirty="0">
                <a:latin typeface="Meiryo UI" panose="020B0604030504040204" pitchFamily="50" charset="-128"/>
                <a:ea typeface="Meiryo UI" panose="020B0604030504040204" pitchFamily="50" charset="-128"/>
              </a:rPr>
              <a:t>から</a:t>
            </a:r>
            <a:r>
              <a:rPr lang="en-US" altLang="ja-JP" sz="1600" dirty="0">
                <a:latin typeface="Meiryo UI" panose="020B0604030504040204" pitchFamily="50" charset="-128"/>
                <a:ea typeface="Meiryo UI" panose="020B0604030504040204" pitchFamily="50" charset="-128"/>
              </a:rPr>
              <a:t>H30</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年間で旧耐震の</a:t>
            </a:r>
            <a:r>
              <a:rPr lang="ja-JP" altLang="en-US" sz="1600" dirty="0" smtClean="0">
                <a:latin typeface="Meiryo UI" panose="020B0604030504040204" pitchFamily="50" charset="-128"/>
                <a:ea typeface="Meiryo UI" panose="020B0604030504040204" pitchFamily="50" charset="-128"/>
              </a:rPr>
              <a:t>木造戸建住宅</a:t>
            </a:r>
            <a:r>
              <a:rPr lang="ja-JP" altLang="en-US" sz="1600" dirty="0">
                <a:latin typeface="Meiryo UI" panose="020B0604030504040204" pitchFamily="50" charset="-128"/>
                <a:ea typeface="Meiryo UI" panose="020B0604030504040204" pitchFamily="50" charset="-128"/>
              </a:rPr>
              <a:t>が大幅に減少。</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eaLnBrk="1" hangingPunct="1">
              <a:spcBef>
                <a:spcPct val="0"/>
              </a:spcBef>
              <a:buNone/>
            </a:pPr>
            <a:r>
              <a:rPr lang="ja-JP" altLang="en-US" sz="1600" dirty="0">
                <a:solidFill>
                  <a:srgbClr val="000000"/>
                </a:solidFill>
                <a:latin typeface="Meiryo UI" panose="020B0604030504040204" pitchFamily="50" charset="-128"/>
                <a:ea typeface="Meiryo UI" panose="020B0604030504040204" pitchFamily="50" charset="-128"/>
              </a:rPr>
              <a:t>○　新耐震の</a:t>
            </a:r>
            <a:r>
              <a:rPr lang="ja-JP" altLang="en-US" sz="1600" dirty="0" smtClean="0">
                <a:solidFill>
                  <a:srgbClr val="000000"/>
                </a:solidFill>
                <a:latin typeface="Meiryo UI" panose="020B0604030504040204" pitchFamily="50" charset="-128"/>
                <a:ea typeface="Meiryo UI" panose="020B0604030504040204" pitchFamily="50" charset="-128"/>
              </a:rPr>
              <a:t>木造戸建住宅</a:t>
            </a:r>
            <a:r>
              <a:rPr lang="ja-JP" altLang="en-US" sz="1600" dirty="0">
                <a:solidFill>
                  <a:srgbClr val="000000"/>
                </a:solidFill>
                <a:latin typeface="Meiryo UI" panose="020B0604030504040204" pitchFamily="50" charset="-128"/>
                <a:ea typeface="Meiryo UI" panose="020B0604030504040204" pitchFamily="50" charset="-128"/>
              </a:rPr>
              <a:t>はこれまでと同程度増加。</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eaLnBrk="1" hangingPunct="1">
              <a:spcBef>
                <a:spcPct val="0"/>
              </a:spcBef>
              <a:buNone/>
            </a:pPr>
            <a:r>
              <a:rPr lang="ja-JP" altLang="en-US" sz="1600" dirty="0">
                <a:solidFill>
                  <a:srgbClr val="000000"/>
                </a:solidFill>
                <a:latin typeface="Meiryo UI" panose="020B0604030504040204" pitchFamily="50" charset="-128"/>
                <a:ea typeface="Meiryo UI" panose="020B0604030504040204" pitchFamily="50" charset="-128"/>
              </a:rPr>
              <a:t>○　旧耐震の</a:t>
            </a:r>
            <a:r>
              <a:rPr lang="ja-JP" altLang="en-US" sz="1600" dirty="0" smtClean="0">
                <a:solidFill>
                  <a:srgbClr val="000000"/>
                </a:solidFill>
                <a:latin typeface="Meiryo UI" panose="020B0604030504040204" pitchFamily="50" charset="-128"/>
                <a:ea typeface="Meiryo UI" panose="020B0604030504040204" pitchFamily="50" charset="-128"/>
              </a:rPr>
              <a:t>木造戸建住宅</a:t>
            </a:r>
            <a:r>
              <a:rPr lang="ja-JP" altLang="en-US" sz="1600" dirty="0">
                <a:solidFill>
                  <a:srgbClr val="000000"/>
                </a:solidFill>
                <a:latin typeface="Meiryo UI" panose="020B0604030504040204" pitchFamily="50" charset="-128"/>
                <a:ea typeface="Meiryo UI" panose="020B0604030504040204" pitchFamily="50" charset="-128"/>
              </a:rPr>
              <a:t>の減少が耐震化率を押し上げている。</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203443" y="6329881"/>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kumimoji="1" lang="en-US" altLang="ja-JP" sz="1100" dirty="0">
                <a:latin typeface="Meiryo UI" panose="020B0604030504040204" pitchFamily="50" charset="-128"/>
                <a:ea typeface="Meiryo UI" panose="020B0604030504040204" pitchFamily="50" charset="-128"/>
              </a:rPr>
              <a:t>94,930</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203443" y="6109774"/>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kumimoji="1" lang="en-US" altLang="ja-JP" sz="1100" dirty="0">
                <a:latin typeface="Meiryo UI" panose="020B0604030504040204" pitchFamily="50" charset="-128"/>
                <a:ea typeface="Meiryo UI" panose="020B0604030504040204" pitchFamily="50" charset="-128"/>
              </a:rPr>
              <a:t>54,380</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3443" y="5832062"/>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149,840</a:t>
            </a:r>
            <a:endParaRPr kumimoji="1" lang="ja-JP" altLang="en-US" sz="11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203443" y="5278337"/>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296,620</a:t>
            </a:r>
            <a:endParaRPr kumimoji="1" lang="ja-JP" altLang="en-US"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210758" y="4025038"/>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593,330</a:t>
            </a:r>
            <a:endParaRPr kumimoji="1" lang="ja-JP" altLang="en-US" sz="11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89263" y="6344584"/>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kumimoji="1" lang="en-US" altLang="ja-JP" sz="1100" dirty="0">
                <a:latin typeface="Meiryo UI" panose="020B0604030504040204" pitchFamily="50" charset="-128"/>
                <a:ea typeface="Meiryo UI" panose="020B0604030504040204" pitchFamily="50" charset="-128"/>
              </a:rPr>
              <a:t>83,920</a:t>
            </a:r>
            <a:endParaRPr kumimoji="1" lang="ja-JP" altLang="en-US"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089263" y="6149526"/>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45,650</a:t>
            </a:r>
            <a:endParaRPr kumimoji="1" lang="ja-JP" altLang="en-US" sz="11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089263" y="5911577"/>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138,380</a:t>
            </a:r>
            <a:endParaRPr kumimoji="1" lang="ja-JP" altLang="en-US"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089263" y="5384353"/>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283,730</a:t>
            </a:r>
            <a:endParaRPr kumimoji="1" lang="ja-JP" altLang="en-US" sz="11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136728" y="3957149"/>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724,820</a:t>
            </a:r>
            <a:endParaRPr kumimoji="1" lang="ja-JP" altLang="en-US" sz="11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035790" y="6386867"/>
            <a:ext cx="1693083"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kumimoji="1" lang="en-US" altLang="ja-JP" sz="1100" dirty="0">
                <a:latin typeface="Meiryo UI" panose="020B0604030504040204" pitchFamily="50" charset="-128"/>
                <a:ea typeface="Meiryo UI" panose="020B0604030504040204" pitchFamily="50" charset="-128"/>
              </a:rPr>
              <a:t>78,490</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035790" y="6191809"/>
            <a:ext cx="1693083"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41,410</a:t>
            </a:r>
            <a:endParaRPr kumimoji="1" lang="ja-JP" altLang="en-US" sz="11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035790" y="5953860"/>
            <a:ext cx="1693083"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131,030</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035790" y="5442017"/>
            <a:ext cx="1693083"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275,270</a:t>
            </a:r>
            <a:endParaRPr kumimoji="1" lang="ja-JP" altLang="en-US"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97177" y="3855761"/>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842,100</a:t>
            </a:r>
            <a:endParaRPr kumimoji="1" lang="ja-JP" altLang="en-US" sz="11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942021" y="6384341"/>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kumimoji="1" lang="en-US" altLang="ja-JP" sz="1100" dirty="0">
                <a:latin typeface="Meiryo UI" panose="020B0604030504040204" pitchFamily="50" charset="-128"/>
                <a:ea typeface="Meiryo UI" panose="020B0604030504040204" pitchFamily="50" charset="-128"/>
              </a:rPr>
              <a:t>64,320</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942021" y="6228313"/>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31,308</a:t>
            </a:r>
            <a:endParaRPr kumimoji="1" lang="ja-JP" altLang="en-US"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919672" y="6018028"/>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98,582</a:t>
            </a:r>
            <a:endParaRPr kumimoji="1" lang="ja-JP" altLang="en-US" sz="11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942021" y="5597944"/>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264,620</a:t>
            </a:r>
            <a:endParaRPr kumimoji="1"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980930" y="3718649"/>
            <a:ext cx="1800000" cy="16927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85725" marR="967105" algn="ctr">
              <a:tabLst>
                <a:tab pos="11791950" algn="l"/>
              </a:tabLst>
            </a:pPr>
            <a:r>
              <a:rPr lang="en-US" altLang="ja-JP" sz="1100" dirty="0">
                <a:latin typeface="Meiryo UI" panose="020B0604030504040204" pitchFamily="50" charset="-128"/>
                <a:ea typeface="Meiryo UI" panose="020B0604030504040204" pitchFamily="50" charset="-128"/>
              </a:rPr>
              <a:t>963,670</a:t>
            </a:r>
            <a:endParaRPr kumimoji="1" lang="ja-JP" altLang="en-US" sz="1100" dirty="0">
              <a:latin typeface="Meiryo UI" panose="020B0604030504040204" pitchFamily="50" charset="-128"/>
              <a:ea typeface="Meiryo UI" panose="020B0604030504040204" pitchFamily="50" charset="-128"/>
            </a:endParaRPr>
          </a:p>
        </p:txBody>
      </p:sp>
      <p:sp>
        <p:nvSpPr>
          <p:cNvPr id="33" name="角丸四角形 32"/>
          <p:cNvSpPr/>
          <p:nvPr/>
        </p:nvSpPr>
        <p:spPr>
          <a:xfrm>
            <a:off x="1237977" y="5030485"/>
            <a:ext cx="756000" cy="1512000"/>
          </a:xfrm>
          <a:prstGeom prst="roundRect">
            <a:avLst>
              <a:gd name="adj" fmla="val 187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074951" y="5464346"/>
            <a:ext cx="1008351" cy="685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旧耐震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4.4</a:t>
            </a:r>
            <a:r>
              <a:rPr lang="ja-JP" altLang="en-US" sz="1400" dirty="0">
                <a:solidFill>
                  <a:schemeClr val="tx1"/>
                </a:solidFill>
                <a:latin typeface="Meiryo UI" panose="020B0604030504040204" pitchFamily="50" charset="-128"/>
                <a:ea typeface="Meiryo UI" panose="020B0604030504040204" pitchFamily="50" charset="-128"/>
              </a:rPr>
              <a:t>万戸</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減少</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3973056" y="5450763"/>
            <a:ext cx="1008351" cy="698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旧耐震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2.5</a:t>
            </a:r>
            <a:r>
              <a:rPr lang="ja-JP" altLang="en-US" sz="1400" dirty="0">
                <a:solidFill>
                  <a:schemeClr val="tx1"/>
                </a:solidFill>
                <a:latin typeface="Meiryo UI" panose="020B0604030504040204" pitchFamily="50" charset="-128"/>
                <a:ea typeface="Meiryo UI" panose="020B0604030504040204" pitchFamily="50" charset="-128"/>
              </a:rPr>
              <a:t>万戸</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減少</a:t>
            </a:r>
          </a:p>
        </p:txBody>
      </p:sp>
      <p:sp>
        <p:nvSpPr>
          <p:cNvPr id="54" name="正方形/長方形 53"/>
          <p:cNvSpPr/>
          <p:nvPr/>
        </p:nvSpPr>
        <p:spPr>
          <a:xfrm>
            <a:off x="5885053" y="5464346"/>
            <a:ext cx="1008351" cy="685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旧耐震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6.7</a:t>
            </a:r>
            <a:r>
              <a:rPr lang="ja-JP" altLang="en-US" sz="1400" dirty="0">
                <a:solidFill>
                  <a:schemeClr val="tx1"/>
                </a:solidFill>
                <a:latin typeface="Meiryo UI" panose="020B0604030504040204" pitchFamily="50" charset="-128"/>
                <a:ea typeface="Meiryo UI" panose="020B0604030504040204" pitchFamily="50" charset="-128"/>
              </a:rPr>
              <a:t>万戸</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減少</a:t>
            </a:r>
          </a:p>
        </p:txBody>
      </p:sp>
      <p:sp>
        <p:nvSpPr>
          <p:cNvPr id="58" name="正方形/長方形 57"/>
          <p:cNvSpPr/>
          <p:nvPr/>
        </p:nvSpPr>
        <p:spPr>
          <a:xfrm>
            <a:off x="-153420" y="2311355"/>
            <a:ext cx="1033159" cy="45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（万戸）</a:t>
            </a:r>
          </a:p>
        </p:txBody>
      </p:sp>
      <p:sp>
        <p:nvSpPr>
          <p:cNvPr id="39" name="角丸四角形 38"/>
          <p:cNvSpPr/>
          <p:nvPr/>
        </p:nvSpPr>
        <p:spPr>
          <a:xfrm>
            <a:off x="3160537" y="5142304"/>
            <a:ext cx="756000" cy="1404000"/>
          </a:xfrm>
          <a:prstGeom prst="roundRect">
            <a:avLst>
              <a:gd name="adj" fmla="val 187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5067299" y="5210174"/>
            <a:ext cx="790576" cy="1318129"/>
          </a:xfrm>
          <a:prstGeom prst="roundRect">
            <a:avLst>
              <a:gd name="adj" fmla="val 187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7000640" y="5373303"/>
            <a:ext cx="756000" cy="1153812"/>
          </a:xfrm>
          <a:prstGeom prst="roundRect">
            <a:avLst>
              <a:gd name="adj" fmla="val 187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7747771" y="3647742"/>
            <a:ext cx="1033159" cy="445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新耐震</a:t>
            </a:r>
          </a:p>
        </p:txBody>
      </p:sp>
      <p:sp>
        <p:nvSpPr>
          <p:cNvPr id="44" name="正方形/長方形 43"/>
          <p:cNvSpPr/>
          <p:nvPr/>
        </p:nvSpPr>
        <p:spPr>
          <a:xfrm>
            <a:off x="7761003" y="5450763"/>
            <a:ext cx="1033159" cy="445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S55</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7767741" y="5862304"/>
            <a:ext cx="1033159" cy="445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S45</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7758140" y="6081416"/>
            <a:ext cx="1033159" cy="445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S35</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7769241" y="6273845"/>
            <a:ext cx="1033159" cy="445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S25</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2" name="タイトル 1">
            <a:extLst>
              <a:ext uri="{FF2B5EF4-FFF2-40B4-BE49-F238E27FC236}">
                <a16:creationId xmlns:a16="http://schemas.microsoft.com/office/drawing/2014/main" id="{EC718779-D6BF-45F8-BFAF-1E90CEDE63B7}"/>
              </a:ext>
            </a:extLst>
          </p:cNvPr>
          <p:cNvSpPr>
            <a:spLocks noGrp="1"/>
          </p:cNvSpPr>
          <p:nvPr>
            <p:ph type="title"/>
          </p:nvPr>
        </p:nvSpPr>
        <p:spPr>
          <a:xfrm>
            <a:off x="0" y="159658"/>
            <a:ext cx="7019925" cy="716206"/>
          </a:xfrm>
        </p:spPr>
        <p:txBody>
          <a:bodyPr/>
          <a:lstStyle/>
          <a:p>
            <a:r>
              <a:rPr lang="ja-JP" altLang="en-US" dirty="0"/>
              <a:t>２</a:t>
            </a:r>
            <a:r>
              <a:rPr kumimoji="1" lang="ja-JP" altLang="en-US" dirty="0"/>
              <a:t>．耐震化率について</a:t>
            </a:r>
            <a:r>
              <a:rPr kumimoji="1" lang="en-US" altLang="ja-JP" dirty="0"/>
              <a:t/>
            </a:r>
            <a:br>
              <a:rPr kumimoji="1" lang="en-US" altLang="ja-JP" dirty="0"/>
            </a:br>
            <a:r>
              <a:rPr kumimoji="1" lang="ja-JP" altLang="en-US" dirty="0"/>
              <a:t>　</a:t>
            </a:r>
            <a:r>
              <a:rPr lang="en-US" altLang="ja-JP" dirty="0"/>
              <a:t>2-2</a:t>
            </a:r>
            <a:r>
              <a:rPr lang="ja-JP" altLang="en-US" dirty="0"/>
              <a:t>　</a:t>
            </a:r>
            <a:r>
              <a:rPr kumimoji="1" lang="ja-JP" altLang="en-US" dirty="0"/>
              <a:t>木造戸建住宅戸数の推移</a:t>
            </a:r>
          </a:p>
        </p:txBody>
      </p:sp>
      <p:sp>
        <p:nvSpPr>
          <p:cNvPr id="50" name="テキスト ボックス 49">
            <a:extLst>
              <a:ext uri="{FF2B5EF4-FFF2-40B4-BE49-F238E27FC236}">
                <a16:creationId xmlns:a16="http://schemas.microsoft.com/office/drawing/2014/main" id="{F8F26050-CA0C-4DFF-A835-32C13619E1B5}"/>
              </a:ext>
            </a:extLst>
          </p:cNvPr>
          <p:cNvSpPr txBox="1"/>
          <p:nvPr/>
        </p:nvSpPr>
        <p:spPr>
          <a:xfrm>
            <a:off x="7020320" y="2431516"/>
            <a:ext cx="2123680"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各年住宅・土地</a:t>
            </a:r>
            <a:r>
              <a:rPr lang="ja-JP" altLang="en-US" sz="1100" dirty="0">
                <a:latin typeface="Meiryo UI" panose="020B0604030504040204" pitchFamily="50" charset="-128"/>
                <a:ea typeface="Meiryo UI" panose="020B0604030504040204" pitchFamily="50" charset="-128"/>
              </a:rPr>
              <a:t>統計調査</a:t>
            </a:r>
          </a:p>
        </p:txBody>
      </p:sp>
      <p:sp>
        <p:nvSpPr>
          <p:cNvPr id="51" name="正方形/長方形 50"/>
          <p:cNvSpPr/>
          <p:nvPr/>
        </p:nvSpPr>
        <p:spPr>
          <a:xfrm>
            <a:off x="2095460" y="3998111"/>
            <a:ext cx="1008351" cy="6822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新耐震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13.1</a:t>
            </a:r>
            <a:r>
              <a:rPr lang="ja-JP" altLang="en-US" sz="1400" dirty="0">
                <a:solidFill>
                  <a:schemeClr val="tx1"/>
                </a:solidFill>
                <a:latin typeface="Meiryo UI" panose="020B0604030504040204" pitchFamily="50" charset="-128"/>
                <a:ea typeface="Meiryo UI" panose="020B0604030504040204" pitchFamily="50" charset="-128"/>
              </a:rPr>
              <a:t>万戸</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増加</a:t>
            </a:r>
          </a:p>
        </p:txBody>
      </p:sp>
      <p:sp>
        <p:nvSpPr>
          <p:cNvPr id="52" name="正方形/長方形 51"/>
          <p:cNvSpPr/>
          <p:nvPr/>
        </p:nvSpPr>
        <p:spPr>
          <a:xfrm>
            <a:off x="3997945" y="3995978"/>
            <a:ext cx="1008351" cy="68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新耐震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11.7</a:t>
            </a:r>
            <a:r>
              <a:rPr lang="ja-JP" altLang="en-US" sz="1400" dirty="0">
                <a:solidFill>
                  <a:schemeClr val="tx1"/>
                </a:solidFill>
                <a:latin typeface="Meiryo UI" panose="020B0604030504040204" pitchFamily="50" charset="-128"/>
                <a:ea typeface="Meiryo UI" panose="020B0604030504040204" pitchFamily="50" charset="-128"/>
              </a:rPr>
              <a:t>万戸</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増加</a:t>
            </a:r>
          </a:p>
        </p:txBody>
      </p:sp>
      <p:sp>
        <p:nvSpPr>
          <p:cNvPr id="56" name="正方形/長方形 55"/>
          <p:cNvSpPr/>
          <p:nvPr/>
        </p:nvSpPr>
        <p:spPr>
          <a:xfrm>
            <a:off x="5900430" y="3977023"/>
            <a:ext cx="1008351" cy="7033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新耐震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12.2</a:t>
            </a:r>
            <a:r>
              <a:rPr lang="ja-JP" altLang="en-US" sz="1400" dirty="0">
                <a:solidFill>
                  <a:schemeClr val="tx1"/>
                </a:solidFill>
                <a:latin typeface="Meiryo UI" panose="020B0604030504040204" pitchFamily="50" charset="-128"/>
                <a:ea typeface="Meiryo UI" panose="020B0604030504040204" pitchFamily="50" charset="-128"/>
              </a:rPr>
              <a:t>万戸</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増加</a:t>
            </a:r>
          </a:p>
        </p:txBody>
      </p:sp>
      <p:sp>
        <p:nvSpPr>
          <p:cNvPr id="57" name="テキスト ボックス 56">
            <a:extLst>
              <a:ext uri="{FF2B5EF4-FFF2-40B4-BE49-F238E27FC236}">
                <a16:creationId xmlns:a16="http://schemas.microsoft.com/office/drawing/2014/main" id="{F8F26050-CA0C-4DFF-A835-32C13619E1B5}"/>
              </a:ext>
            </a:extLst>
          </p:cNvPr>
          <p:cNvSpPr txBox="1"/>
          <p:nvPr/>
        </p:nvSpPr>
        <p:spPr>
          <a:xfrm>
            <a:off x="887077" y="2369029"/>
            <a:ext cx="368492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　建設時期別木造戸建住宅戸数の推移</a:t>
            </a:r>
          </a:p>
        </p:txBody>
      </p:sp>
      <p:sp>
        <p:nvSpPr>
          <p:cNvPr id="49" name="スライド番号プレースホルダー 3">
            <a:extLst>
              <a:ext uri="{FF2B5EF4-FFF2-40B4-BE49-F238E27FC236}">
                <a16:creationId xmlns:a16="http://schemas.microsoft.com/office/drawing/2014/main" id="{5CA0EF12-EE10-45BE-8CA0-609A45407943}"/>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4</a:t>
            </a:fld>
            <a:r>
              <a:rPr lang="ja-JP" altLang="en-US" dirty="0">
                <a:solidFill>
                  <a:srgbClr val="000000"/>
                </a:solidFill>
              </a:rPr>
              <a:t>　</a:t>
            </a:r>
            <a:endParaRPr lang="en-US" altLang="ja-JP" dirty="0">
              <a:solidFill>
                <a:srgbClr val="000000"/>
              </a:solidFill>
            </a:endParaRPr>
          </a:p>
        </p:txBody>
      </p:sp>
      <p:sp>
        <p:nvSpPr>
          <p:cNvPr id="59" name="四角形吹き出し 58">
            <a:extLst>
              <a:ext uri="{FF2B5EF4-FFF2-40B4-BE49-F238E27FC236}">
                <a16:creationId xmlns:a16="http://schemas.microsoft.com/office/drawing/2014/main" id="{D805C52C-5ED1-4620-8B34-1C0EB34BF9B4}"/>
              </a:ext>
            </a:extLst>
          </p:cNvPr>
          <p:cNvSpPr/>
          <p:nvPr/>
        </p:nvSpPr>
        <p:spPr>
          <a:xfrm>
            <a:off x="7094884" y="5014147"/>
            <a:ext cx="568031" cy="233783"/>
          </a:xfrm>
          <a:prstGeom prst="wedgeRectCallout">
            <a:avLst>
              <a:gd name="adj1" fmla="val 10836"/>
              <a:gd name="adj2" fmla="val 75335"/>
            </a:avLst>
          </a:prstGeom>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chemeClr val="tx1"/>
                </a:solidFill>
                <a:latin typeface="Meiryo UI" panose="020B0604030504040204" pitchFamily="50" charset="-128"/>
                <a:ea typeface="Meiryo UI" panose="020B0604030504040204" pitchFamily="50" charset="-128"/>
              </a:rPr>
              <a:t>45.9</a:t>
            </a:r>
            <a:r>
              <a:rPr lang="ja-JP" altLang="en-US" sz="900" dirty="0" smtClean="0">
                <a:solidFill>
                  <a:schemeClr val="tx1"/>
                </a:solidFill>
                <a:latin typeface="Meiryo UI" panose="020B0604030504040204" pitchFamily="50" charset="-128"/>
                <a:ea typeface="Meiryo UI" panose="020B0604030504040204" pitchFamily="50" charset="-128"/>
              </a:rPr>
              <a:t>万戸</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84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1050"/>
            <a:ext cx="8134709" cy="404813"/>
          </a:xfrm>
        </p:spPr>
        <p:txBody>
          <a:bodyPr/>
          <a:lstStyle/>
          <a:p>
            <a:r>
              <a:rPr lang="ja-JP" altLang="en-US" dirty="0"/>
              <a:t>３</a:t>
            </a:r>
            <a:r>
              <a:rPr kumimoji="1" lang="ja-JP" altLang="en-US" dirty="0"/>
              <a:t>．中間</a:t>
            </a:r>
            <a:r>
              <a:rPr kumimoji="1" lang="ja-JP" altLang="en-US" dirty="0" smtClean="0"/>
              <a:t>とりまとめ案　新た</a:t>
            </a:r>
            <a:r>
              <a:rPr kumimoji="1" lang="ja-JP" altLang="en-US" dirty="0"/>
              <a:t>な取組みの方向性について</a:t>
            </a:r>
          </a:p>
        </p:txBody>
      </p:sp>
      <p:sp>
        <p:nvSpPr>
          <p:cNvPr id="3" name="コンテンツ プレースホルダー 2"/>
          <p:cNvSpPr>
            <a:spLocks noGrp="1"/>
          </p:cNvSpPr>
          <p:nvPr>
            <p:ph idx="1"/>
          </p:nvPr>
        </p:nvSpPr>
        <p:spPr>
          <a:xfrm>
            <a:off x="140031" y="1471778"/>
            <a:ext cx="8708134" cy="5248935"/>
          </a:xfrm>
        </p:spPr>
        <p:txBody>
          <a:bodyPr/>
          <a:lstStyle/>
          <a:p>
            <a:pPr marL="0" indent="0">
              <a:buNone/>
            </a:pPr>
            <a:r>
              <a:rPr kumimoji="1" lang="ja-JP" altLang="en-US" sz="2000" dirty="0"/>
              <a:t>○　</a:t>
            </a:r>
            <a:r>
              <a:rPr kumimoji="1" lang="ja-JP" altLang="en-US" sz="2000" b="1" u="sng" dirty="0"/>
              <a:t>ターゲットを絞り込み、所有者にあった施策を重点的に展開</a:t>
            </a:r>
            <a:endParaRPr kumimoji="1" lang="en-US" altLang="ja-JP" sz="2000" b="1" u="sng" dirty="0"/>
          </a:p>
          <a:p>
            <a:pPr marL="534988" indent="-85725">
              <a:spcBef>
                <a:spcPts val="0"/>
              </a:spcBef>
              <a:buNone/>
            </a:pPr>
            <a:r>
              <a:rPr lang="ja-JP" altLang="en-US" sz="1600" dirty="0"/>
              <a:t>・耐震化の啓発は、対象全てへの働きかけを継続していくものの、今後は、木造住宅所有者</a:t>
            </a:r>
            <a:r>
              <a:rPr lang="ja-JP" altLang="en-US" sz="1600" dirty="0" smtClean="0"/>
              <a:t>の状況</a:t>
            </a:r>
            <a:r>
              <a:rPr lang="ja-JP" altLang="en-US" sz="1600" dirty="0"/>
              <a:t>に応じた</a:t>
            </a:r>
            <a:r>
              <a:rPr lang="ja-JP" altLang="en-US" sz="1600" dirty="0" smtClean="0"/>
              <a:t>働きかけ、及び耐震化</a:t>
            </a:r>
            <a:r>
              <a:rPr lang="ja-JP" altLang="en-US" sz="1600" dirty="0"/>
              <a:t>が進んでいない</a:t>
            </a:r>
            <a:r>
              <a:rPr lang="ja-JP" altLang="en-US" sz="1600" dirty="0" smtClean="0"/>
              <a:t>病院やより</a:t>
            </a:r>
            <a:r>
              <a:rPr lang="ja-JP" altLang="en-US" sz="1600" dirty="0"/>
              <a:t>重要</a:t>
            </a:r>
            <a:r>
              <a:rPr lang="ja-JP" altLang="en-US" sz="1600" dirty="0" smtClean="0"/>
              <a:t>な広域緊急</a:t>
            </a:r>
            <a:r>
              <a:rPr lang="ja-JP" altLang="en-US" sz="1600" dirty="0"/>
              <a:t>交通</a:t>
            </a:r>
            <a:r>
              <a:rPr lang="ja-JP" altLang="en-US" sz="1600" dirty="0" smtClean="0"/>
              <a:t>路沿道</a:t>
            </a:r>
            <a:r>
              <a:rPr lang="ja-JP" altLang="en-US" sz="1600" dirty="0"/>
              <a:t>の建物等</a:t>
            </a:r>
            <a:r>
              <a:rPr lang="ja-JP" altLang="en-US" sz="1600" smtClean="0"/>
              <a:t>に絞り込んだ具体的</a:t>
            </a:r>
            <a:r>
              <a:rPr lang="ja-JP" altLang="en-US" sz="1600" dirty="0"/>
              <a:t>な働きかけを強化</a:t>
            </a:r>
            <a:endParaRPr lang="en-US" altLang="ja-JP" sz="1600" dirty="0"/>
          </a:p>
          <a:p>
            <a:pPr marL="534988" indent="-85725">
              <a:spcBef>
                <a:spcPts val="0"/>
              </a:spcBef>
              <a:buNone/>
            </a:pPr>
            <a:r>
              <a:rPr lang="ja-JP" altLang="en-US" sz="1600" dirty="0"/>
              <a:t>・このため、個別訪問等を強化し、所有者等のデータを蓄積、きめ細かな対応を推進</a:t>
            </a:r>
            <a:endParaRPr lang="en-US" altLang="ja-JP" sz="1600" dirty="0"/>
          </a:p>
          <a:p>
            <a:pPr marL="534988" indent="-85725">
              <a:lnSpc>
                <a:spcPts val="1000"/>
              </a:lnSpc>
              <a:spcBef>
                <a:spcPts val="0"/>
              </a:spcBef>
              <a:buNone/>
            </a:pPr>
            <a:endParaRPr lang="en-US" altLang="ja-JP" sz="1600" dirty="0"/>
          </a:p>
          <a:p>
            <a:pPr marL="0" indent="0">
              <a:buNone/>
            </a:pPr>
            <a:r>
              <a:rPr kumimoji="1" lang="ja-JP" altLang="en-US" sz="2000" dirty="0"/>
              <a:t>○　</a:t>
            </a:r>
            <a:r>
              <a:rPr kumimoji="1" lang="ja-JP" altLang="en-US" sz="2000" b="1" u="sng" dirty="0"/>
              <a:t>他施策、関係団体等との連携による効率的な取組み</a:t>
            </a:r>
            <a:endParaRPr kumimoji="1" lang="en-US" altLang="ja-JP" sz="2000" b="1" u="sng" dirty="0"/>
          </a:p>
          <a:p>
            <a:pPr marL="534988" indent="-85725">
              <a:spcBef>
                <a:spcPts val="0"/>
              </a:spcBef>
              <a:buNone/>
            </a:pPr>
            <a:r>
              <a:rPr lang="ja-JP" altLang="en-US" sz="1600" dirty="0"/>
              <a:t>・市町村のマンパワー不足や事業者の技術不足等に対応するため、関係団体との連携を一層　　強化し支援</a:t>
            </a:r>
            <a:endParaRPr lang="en-US" altLang="ja-JP" sz="1600" dirty="0"/>
          </a:p>
          <a:p>
            <a:pPr marL="534988" indent="-85725">
              <a:spcBef>
                <a:spcPts val="0"/>
              </a:spcBef>
              <a:buNone/>
            </a:pPr>
            <a:r>
              <a:rPr lang="ja-JP" altLang="en-US" sz="1600" dirty="0"/>
              <a:t>・耐震に関わる様々な施策の所管部局や関係団体等との連携を強化し、機会を逃さず働きかけ</a:t>
            </a:r>
            <a:endParaRPr lang="en-US" altLang="ja-JP" sz="1600" dirty="0"/>
          </a:p>
          <a:p>
            <a:pPr marL="449263" indent="0">
              <a:lnSpc>
                <a:spcPts val="1000"/>
              </a:lnSpc>
              <a:spcBef>
                <a:spcPts val="0"/>
              </a:spcBef>
              <a:buNone/>
            </a:pPr>
            <a:endParaRPr kumimoji="1" lang="en-US" altLang="ja-JP" sz="2000" dirty="0"/>
          </a:p>
          <a:p>
            <a:pPr marL="0" indent="0">
              <a:buNone/>
            </a:pPr>
            <a:r>
              <a:rPr kumimoji="1" lang="ja-JP" altLang="en-US" sz="2000" dirty="0"/>
              <a:t>○　</a:t>
            </a:r>
            <a:r>
              <a:rPr kumimoji="1" lang="ja-JP" altLang="en-US" sz="2000" b="1" u="sng" dirty="0"/>
              <a:t>所有者等が必要とする情報の一括周知</a:t>
            </a:r>
            <a:endParaRPr kumimoji="1" lang="en-US" altLang="ja-JP" sz="2000" b="1" u="sng" dirty="0"/>
          </a:p>
          <a:p>
            <a:pPr marL="534988" indent="-85725">
              <a:spcBef>
                <a:spcPts val="0"/>
              </a:spcBef>
              <a:buNone/>
            </a:pPr>
            <a:r>
              <a:rPr lang="ja-JP" altLang="en-US" sz="1600" dirty="0"/>
              <a:t>・これまでは</a:t>
            </a:r>
            <a:r>
              <a:rPr lang="ja-JP" altLang="en-US" sz="1600" dirty="0" smtClean="0"/>
              <a:t>耐震化に関する情報周知</a:t>
            </a:r>
            <a:r>
              <a:rPr lang="ja-JP" altLang="en-US" sz="1600" dirty="0"/>
              <a:t>を主に行ってきたが、今後は、所有者が</a:t>
            </a:r>
            <a:r>
              <a:rPr lang="ja-JP" altLang="en-US" sz="1600" dirty="0" smtClean="0"/>
              <a:t>必要となる情報等、</a:t>
            </a:r>
            <a:r>
              <a:rPr lang="ja-JP" altLang="en-US" sz="1600" dirty="0"/>
              <a:t>耐震化の判断につながる情報をまとめて周知</a:t>
            </a:r>
            <a:endParaRPr lang="en-US" altLang="ja-JP" sz="1600" dirty="0"/>
          </a:p>
          <a:p>
            <a:pPr marL="449263" indent="0">
              <a:lnSpc>
                <a:spcPts val="1000"/>
              </a:lnSpc>
              <a:spcBef>
                <a:spcPts val="0"/>
              </a:spcBef>
              <a:buNone/>
            </a:pPr>
            <a:endParaRPr kumimoji="1" lang="en-US" altLang="ja-JP" sz="1600" dirty="0"/>
          </a:p>
          <a:p>
            <a:pPr marL="0" indent="0">
              <a:buNone/>
            </a:pPr>
            <a:r>
              <a:rPr lang="ja-JP" altLang="en-US" sz="2000" dirty="0"/>
              <a:t>○　</a:t>
            </a:r>
            <a:r>
              <a:rPr lang="ja-JP" altLang="en-US" sz="2000" b="1" u="sng" dirty="0"/>
              <a:t>新たな施策の研究</a:t>
            </a:r>
            <a:endParaRPr lang="en-US" altLang="ja-JP" sz="1600" b="1" u="sng" dirty="0"/>
          </a:p>
          <a:p>
            <a:pPr marL="534988" indent="-85725">
              <a:spcBef>
                <a:spcPts val="0"/>
              </a:spcBef>
              <a:buNone/>
            </a:pPr>
            <a:r>
              <a:rPr kumimoji="1" lang="ja-JP" altLang="en-US" sz="1600" dirty="0"/>
              <a:t>・耐震化率</a:t>
            </a:r>
            <a:r>
              <a:rPr kumimoji="1" lang="ja-JP" altLang="en-US" sz="1600" dirty="0" smtClean="0"/>
              <a:t>が</a:t>
            </a:r>
            <a:r>
              <a:rPr lang="ja-JP" altLang="en-US" sz="1600" dirty="0"/>
              <a:t>上昇</a:t>
            </a:r>
            <a:r>
              <a:rPr kumimoji="1" lang="ja-JP" altLang="en-US" sz="1600" dirty="0" smtClean="0"/>
              <a:t>して</a:t>
            </a:r>
            <a:r>
              <a:rPr kumimoji="1" lang="ja-JP" altLang="en-US" sz="1600" dirty="0"/>
              <a:t>も古い住宅ストックが増える</a:t>
            </a:r>
            <a:r>
              <a:rPr kumimoji="1" lang="ja-JP" altLang="en-US" sz="1600" dirty="0" smtClean="0"/>
              <a:t>などの課題へのきめ細かな対応や、</a:t>
            </a:r>
            <a:r>
              <a:rPr lang="ja-JP" altLang="en-US" sz="1600" dirty="0" smtClean="0"/>
              <a:t>大阪</a:t>
            </a:r>
            <a:r>
              <a:rPr lang="ja-JP" altLang="en-US" sz="1600" dirty="0"/>
              <a:t>という都市の特性を活かした耐震化の進め方について、既存制度等を含め調査研究</a:t>
            </a:r>
            <a:r>
              <a:rPr lang="ja-JP" altLang="en-US" sz="1600" dirty="0" smtClean="0"/>
              <a:t>を行い</a:t>
            </a:r>
            <a:r>
              <a:rPr lang="ja-JP" altLang="en-US" sz="1600" dirty="0"/>
              <a:t>、耐震化率</a:t>
            </a:r>
            <a:r>
              <a:rPr lang="ja-JP" altLang="en-US" sz="1600" dirty="0" smtClean="0"/>
              <a:t>の上昇だけ</a:t>
            </a:r>
            <a:r>
              <a:rPr lang="ja-JP" altLang="en-US" sz="1600" dirty="0"/>
              <a:t>ではなく、府民の</a:t>
            </a:r>
            <a:r>
              <a:rPr lang="ja-JP" altLang="en-US" sz="1600" dirty="0" smtClean="0"/>
              <a:t>安全・安心</a:t>
            </a:r>
            <a:r>
              <a:rPr lang="ja-JP" altLang="en-US" sz="1600" dirty="0"/>
              <a:t>につながる新たな施策を検討</a:t>
            </a:r>
            <a:endParaRPr kumimoji="1" lang="ja-JP" altLang="en-US" sz="2000" dirty="0"/>
          </a:p>
        </p:txBody>
      </p:sp>
      <p:sp>
        <p:nvSpPr>
          <p:cNvPr id="4" name="スライド番号プレースホルダー 3"/>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5</a:t>
            </a:fld>
            <a:r>
              <a:rPr lang="ja-JP" altLang="en-US" dirty="0">
                <a:solidFill>
                  <a:srgbClr val="000000"/>
                </a:solidFill>
              </a:rPr>
              <a:t>　</a:t>
            </a:r>
            <a:endParaRPr lang="en-US" altLang="ja-JP" dirty="0">
              <a:solidFill>
                <a:srgbClr val="000000"/>
              </a:solidFill>
            </a:endParaRPr>
          </a:p>
        </p:txBody>
      </p:sp>
      <p:sp>
        <p:nvSpPr>
          <p:cNvPr id="6" name="コンテンツ プレースホルダー 2">
            <a:extLst>
              <a:ext uri="{FF2B5EF4-FFF2-40B4-BE49-F238E27FC236}">
                <a16:creationId xmlns:a16="http://schemas.microsoft.com/office/drawing/2014/main" id="{542E6B15-2645-4F86-A58E-C3B9BFB285CD}"/>
              </a:ext>
            </a:extLst>
          </p:cNvPr>
          <p:cNvSpPr txBox="1">
            <a:spLocks/>
          </p:cNvSpPr>
          <p:nvPr/>
        </p:nvSpPr>
        <p:spPr bwMode="auto">
          <a:xfrm>
            <a:off x="80682" y="1035100"/>
            <a:ext cx="8997723" cy="33854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　検証結果、審議会での意見等を踏まえ、目標達成のために、新たに今後</a:t>
            </a:r>
            <a:r>
              <a:rPr lang="en-US" altLang="ja-JP" sz="1600" b="0" dirty="0"/>
              <a:t>5</a:t>
            </a:r>
            <a:r>
              <a:rPr lang="ja-JP" altLang="en-US" sz="1600" b="0" dirty="0"/>
              <a:t>年間で以下に取り組んでいく。</a:t>
            </a:r>
            <a:endParaRPr lang="en-US" altLang="ja-JP" sz="1600" b="0" dirty="0"/>
          </a:p>
        </p:txBody>
      </p:sp>
    </p:spTree>
    <p:extLst>
      <p:ext uri="{BB962C8B-B14F-4D97-AF65-F5344CB8AC3E}">
        <p14:creationId xmlns:p14="http://schemas.microsoft.com/office/powerpoint/2010/main" val="241314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133137" y="2843058"/>
            <a:ext cx="4517528" cy="1286367"/>
          </a:xfrm>
          <a:prstGeom prst="rect">
            <a:avLst/>
          </a:prstGeom>
        </p:spPr>
      </p:pic>
      <p:sp>
        <p:nvSpPr>
          <p:cNvPr id="2" name="タイトル 1">
            <a:extLst>
              <a:ext uri="{FF2B5EF4-FFF2-40B4-BE49-F238E27FC236}">
                <a16:creationId xmlns:a16="http://schemas.microsoft.com/office/drawing/2014/main" id="{E417C7B7-81DF-4A78-A582-1DD73A987604}"/>
              </a:ext>
            </a:extLst>
          </p:cNvPr>
          <p:cNvSpPr>
            <a:spLocks noGrp="1"/>
          </p:cNvSpPr>
          <p:nvPr>
            <p:ph type="title"/>
          </p:nvPr>
        </p:nvSpPr>
        <p:spPr>
          <a:xfrm>
            <a:off x="0" y="72570"/>
            <a:ext cx="7019925" cy="875863"/>
          </a:xfrm>
        </p:spPr>
        <p:txBody>
          <a:bodyPr/>
          <a:lstStyle/>
          <a:p>
            <a:r>
              <a:rPr lang="ja-JP" altLang="en-US" dirty="0"/>
              <a:t>４．木造住宅について</a:t>
            </a:r>
            <a:r>
              <a:rPr lang="en-US" altLang="ja-JP" dirty="0"/>
              <a:t/>
            </a:r>
            <a:br>
              <a:rPr lang="en-US" altLang="ja-JP" dirty="0"/>
            </a:br>
            <a:r>
              <a:rPr lang="ja-JP" altLang="en-US" dirty="0"/>
              <a:t>　</a:t>
            </a:r>
            <a:r>
              <a:rPr lang="en-US" altLang="ja-JP" dirty="0"/>
              <a:t>4-1</a:t>
            </a:r>
            <a:r>
              <a:rPr lang="ja-JP" altLang="en-US" dirty="0"/>
              <a:t>　除却補助</a:t>
            </a:r>
            <a:endParaRPr kumimoji="1" lang="ja-JP" altLang="en-US" dirty="0"/>
          </a:p>
        </p:txBody>
      </p:sp>
      <p:sp>
        <p:nvSpPr>
          <p:cNvPr id="6" name="テキスト ボックス 18">
            <a:extLst>
              <a:ext uri="{FF2B5EF4-FFF2-40B4-BE49-F238E27FC236}">
                <a16:creationId xmlns:a16="http://schemas.microsoft.com/office/drawing/2014/main" id="{2C45FE34-7EA0-47BB-B5AF-2CDA390DCBCE}"/>
              </a:ext>
            </a:extLst>
          </p:cNvPr>
          <p:cNvSpPr txBox="1"/>
          <p:nvPr/>
        </p:nvSpPr>
        <p:spPr>
          <a:xfrm>
            <a:off x="1053097" y="2499780"/>
            <a:ext cx="2383100" cy="3649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除却補助についての市町村の見解</a:t>
            </a:r>
          </a:p>
        </p:txBody>
      </p:sp>
      <p:sp>
        <p:nvSpPr>
          <p:cNvPr id="7" name="正方形/長方形 6"/>
          <p:cNvSpPr/>
          <p:nvPr/>
        </p:nvSpPr>
        <p:spPr>
          <a:xfrm>
            <a:off x="2806174" y="4053649"/>
            <a:ext cx="1842248" cy="26968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600"/>
              </a:spcBef>
              <a:tabLst>
                <a:tab pos="361950" algn="l"/>
              </a:tabLst>
            </a:pPr>
            <a:r>
              <a:rPr lang="ja-JP" altLang="en-US" sz="1000" dirty="0">
                <a:latin typeface="Meiryo UI" panose="020B0604030504040204" pitchFamily="50" charset="-128"/>
                <a:ea typeface="Meiryo UI" panose="020B0604030504040204" pitchFamily="50" charset="-128"/>
              </a:rPr>
              <a:t>（市町村ヒアリング結果より）</a:t>
            </a:r>
            <a:endParaRPr lang="en-US" altLang="ja-JP" sz="1000" dirty="0">
              <a:latin typeface="Meiryo UI" panose="020B0604030504040204" pitchFamily="50" charset="-128"/>
              <a:ea typeface="Meiryo UI" panose="020B0604030504040204" pitchFamily="50" charset="-128"/>
            </a:endParaRPr>
          </a:p>
        </p:txBody>
      </p:sp>
      <p:sp>
        <p:nvSpPr>
          <p:cNvPr id="8" name="正方形/長方形 7"/>
          <p:cNvSpPr/>
          <p:nvPr/>
        </p:nvSpPr>
        <p:spPr>
          <a:xfrm>
            <a:off x="4159414" y="2509803"/>
            <a:ext cx="4915066" cy="370122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marL="361950" indent="-268288">
              <a:spcBef>
                <a:spcPts val="600"/>
              </a:spcBef>
            </a:pPr>
            <a:r>
              <a:rPr lang="ja-JP" altLang="en-US" sz="1200" dirty="0">
                <a:latin typeface="Meiryo UI" panose="020B0604030504040204" pitchFamily="50" charset="-128"/>
                <a:ea typeface="Meiryo UI" panose="020B0604030504040204" pitchFamily="50" charset="-128"/>
              </a:rPr>
              <a:t>　市町村担当者ヒアリングより</a:t>
            </a:r>
            <a:endParaRPr lang="en-US" altLang="ja-JP" sz="1200" dirty="0">
              <a:latin typeface="Meiryo UI" panose="020B0604030504040204" pitchFamily="50" charset="-128"/>
              <a:ea typeface="Meiryo UI" panose="020B0604030504040204" pitchFamily="50" charset="-128"/>
            </a:endParaRPr>
          </a:p>
          <a:p>
            <a:pPr marL="1708150" indent="-1439863">
              <a:spcBef>
                <a:spcPts val="600"/>
              </a:spcBef>
            </a:pPr>
            <a:r>
              <a:rPr lang="ja-JP" altLang="en-US" sz="1200" b="1" dirty="0">
                <a:latin typeface="Meiryo UI" panose="020B0604030504040204" pitchFamily="50" charset="-128"/>
                <a:ea typeface="Meiryo UI" panose="020B0604030504040204" pitchFamily="50" charset="-128"/>
              </a:rPr>
              <a:t>実施</a:t>
            </a:r>
            <a:r>
              <a:rPr lang="ja-JP" altLang="en-US" sz="1200" b="1" dirty="0" smtClean="0">
                <a:latin typeface="Meiryo UI" panose="020B0604030504040204" pitchFamily="50" charset="-128"/>
                <a:ea typeface="Meiryo UI" panose="020B0604030504040204" pitchFamily="50" charset="-128"/>
              </a:rPr>
              <a:t>市町村</a:t>
            </a:r>
            <a:endParaRPr lang="en-US" altLang="ja-JP" sz="1200" b="1" dirty="0">
              <a:latin typeface="Meiryo UI" panose="020B0604030504040204" pitchFamily="50" charset="-128"/>
              <a:ea typeface="Meiryo UI" panose="020B0604030504040204" pitchFamily="50" charset="-128"/>
            </a:endParaRPr>
          </a:p>
          <a:p>
            <a:pPr marL="631825" indent="-93663">
              <a:spcBef>
                <a:spcPts val="600"/>
              </a:spcBef>
            </a:pPr>
            <a:r>
              <a:rPr lang="ja-JP" altLang="en-US" sz="1200" dirty="0">
                <a:latin typeface="Meiryo UI" panose="020B0604030504040204" pitchFamily="50" charset="-128"/>
                <a:ea typeface="Meiryo UI" panose="020B0604030504040204" pitchFamily="50" charset="-128"/>
              </a:rPr>
              <a:t>・建替えも耐震化になるので、効果がある。</a:t>
            </a:r>
            <a:endParaRPr lang="en-US" altLang="ja-JP" sz="1200" dirty="0">
              <a:latin typeface="Meiryo UI" panose="020B0604030504040204" pitchFamily="50" charset="-128"/>
              <a:ea typeface="Meiryo UI" panose="020B0604030504040204" pitchFamily="50" charset="-128"/>
            </a:endParaRPr>
          </a:p>
          <a:p>
            <a:pPr marL="631825" indent="-93663">
              <a:spcBef>
                <a:spcPts val="600"/>
              </a:spcBef>
            </a:pPr>
            <a:r>
              <a:rPr lang="ja-JP" altLang="en-US" sz="1200" dirty="0">
                <a:latin typeface="Meiryo UI" panose="020B0604030504040204" pitchFamily="50" charset="-128"/>
                <a:ea typeface="Meiryo UI" panose="020B0604030504040204" pitchFamily="50" charset="-128"/>
              </a:rPr>
              <a:t>・大手のハウスメーカーなどが営業に組み込んでいる。</a:t>
            </a:r>
            <a:endParaRPr lang="en-US" altLang="ja-JP" sz="1200" dirty="0">
              <a:latin typeface="Meiryo UI" panose="020B0604030504040204" pitchFamily="50" charset="-128"/>
              <a:ea typeface="Meiryo UI" panose="020B0604030504040204" pitchFamily="50" charset="-128"/>
            </a:endParaRPr>
          </a:p>
          <a:p>
            <a:pPr marL="631825" indent="-93663">
              <a:spcBef>
                <a:spcPts val="600"/>
              </a:spcBef>
            </a:pPr>
            <a:r>
              <a:rPr lang="ja-JP" altLang="en-US" sz="1200" dirty="0">
                <a:latin typeface="Meiryo UI" panose="020B0604030504040204" pitchFamily="50" charset="-128"/>
                <a:ea typeface="Meiryo UI" panose="020B0604030504040204" pitchFamily="50" charset="-128"/>
              </a:rPr>
              <a:t>・評点が低く、補強が難しい所有者が除却できるようにというメニューだったが、</a:t>
            </a:r>
            <a:r>
              <a:rPr lang="ja-JP" altLang="en-US" sz="1200" dirty="0" smtClean="0">
                <a:latin typeface="Meiryo UI" panose="020B0604030504040204" pitchFamily="50" charset="-128"/>
                <a:ea typeface="Meiryo UI" panose="020B0604030504040204" pitchFamily="50" charset="-128"/>
              </a:rPr>
              <a:t>建替え</a:t>
            </a:r>
            <a:r>
              <a:rPr lang="ja-JP" altLang="en-US" sz="1200" dirty="0">
                <a:latin typeface="Meiryo UI" panose="020B0604030504040204" pitchFamily="50" charset="-128"/>
                <a:ea typeface="Meiryo UI" panose="020B0604030504040204" pitchFamily="50" charset="-128"/>
              </a:rPr>
              <a:t>をする人への補助となってしまっている。</a:t>
            </a:r>
            <a:endParaRPr lang="en-US" altLang="ja-JP" sz="1200" dirty="0">
              <a:latin typeface="Meiryo UI" panose="020B0604030504040204" pitchFamily="50" charset="-128"/>
              <a:ea typeface="Meiryo UI" panose="020B0604030504040204" pitchFamily="50" charset="-128"/>
            </a:endParaRPr>
          </a:p>
          <a:p>
            <a:pPr marL="631825" indent="-93663">
              <a:spcBef>
                <a:spcPts val="600"/>
              </a:spcBef>
            </a:pPr>
            <a:r>
              <a:rPr lang="ja-JP" altLang="en-US" sz="1200" dirty="0">
                <a:latin typeface="Meiryo UI" panose="020B0604030504040204" pitchFamily="50" charset="-128"/>
                <a:ea typeface="Meiryo UI" panose="020B0604030504040204" pitchFamily="50" charset="-128"/>
              </a:rPr>
              <a:t>・空き家対策の補助制度よりも使いやすい。</a:t>
            </a:r>
            <a:endParaRPr lang="en-US" altLang="ja-JP" sz="1200" dirty="0">
              <a:latin typeface="Meiryo UI" panose="020B0604030504040204" pitchFamily="50" charset="-128"/>
              <a:ea typeface="Meiryo UI" panose="020B0604030504040204" pitchFamily="50" charset="-128"/>
            </a:endParaRPr>
          </a:p>
          <a:p>
            <a:pPr marL="631825" indent="-93663">
              <a:spcBef>
                <a:spcPts val="600"/>
              </a:spcBef>
            </a:pPr>
            <a:endParaRPr lang="en-US" altLang="ja-JP" sz="600" dirty="0">
              <a:latin typeface="Meiryo UI" panose="020B0604030504040204" pitchFamily="50" charset="-128"/>
              <a:ea typeface="Meiryo UI" panose="020B0604030504040204" pitchFamily="50" charset="-128"/>
            </a:endParaRPr>
          </a:p>
          <a:p>
            <a:pPr marL="1708150" indent="-1439863">
              <a:spcBef>
                <a:spcPts val="300"/>
              </a:spcBef>
            </a:pPr>
            <a:r>
              <a:rPr lang="ja-JP" altLang="en-US" sz="1200" b="1" dirty="0">
                <a:latin typeface="Meiryo UI" panose="020B0604030504040204" pitchFamily="50" charset="-128"/>
                <a:ea typeface="Meiryo UI" panose="020B0604030504040204" pitchFamily="50" charset="-128"/>
              </a:rPr>
              <a:t>未実施</a:t>
            </a:r>
            <a:r>
              <a:rPr lang="ja-JP" altLang="en-US" sz="1200" b="1" dirty="0" smtClean="0">
                <a:latin typeface="Meiryo UI" panose="020B0604030504040204" pitchFamily="50" charset="-128"/>
                <a:ea typeface="Meiryo UI" panose="020B0604030504040204" pitchFamily="50" charset="-128"/>
              </a:rPr>
              <a:t>市町</a:t>
            </a:r>
            <a:endParaRPr lang="en-US" altLang="ja-JP" sz="1200" b="1" dirty="0">
              <a:latin typeface="Meiryo UI" panose="020B0604030504040204" pitchFamily="50" charset="-128"/>
              <a:ea typeface="Meiryo UI" panose="020B0604030504040204" pitchFamily="50" charset="-128"/>
            </a:endParaRPr>
          </a:p>
          <a:p>
            <a:pPr marL="631825" indent="-93663">
              <a:spcBef>
                <a:spcPts val="600"/>
              </a:spcBef>
            </a:pPr>
            <a:r>
              <a:rPr lang="ja-JP" altLang="en-US" sz="1200" dirty="0">
                <a:latin typeface="Meiryo UI" panose="020B0604030504040204" pitchFamily="50" charset="-128"/>
                <a:ea typeface="Meiryo UI" panose="020B0604030504040204" pitchFamily="50" charset="-128"/>
              </a:rPr>
              <a:t>・個人住宅への補助は、個人資産への補助という点でもともとハードルがある。建替えできる財力がある人への補助が必要か疑問に感じる。</a:t>
            </a:r>
            <a:endParaRPr lang="en-US" altLang="ja-JP" sz="1200" dirty="0">
              <a:latin typeface="Meiryo UI" panose="020B0604030504040204" pitchFamily="50" charset="-128"/>
              <a:ea typeface="Meiryo UI" panose="020B0604030504040204" pitchFamily="50" charset="-128"/>
            </a:endParaRPr>
          </a:p>
          <a:p>
            <a:pPr marL="631825" indent="-93663">
              <a:spcBef>
                <a:spcPts val="600"/>
              </a:spcBef>
            </a:pPr>
            <a:r>
              <a:rPr lang="ja-JP" altLang="en-US" sz="1200" dirty="0">
                <a:latin typeface="Meiryo UI" panose="020B0604030504040204" pitchFamily="50" charset="-128"/>
                <a:ea typeface="Meiryo UI" panose="020B0604030504040204" pitchFamily="50" charset="-128"/>
              </a:rPr>
              <a:t>・改修補助も使われている状態であり、限られた財源の中で改修を優先している。</a:t>
            </a:r>
            <a:endParaRPr lang="en-US" altLang="ja-JP" sz="1200" dirty="0">
              <a:latin typeface="Meiryo UI" panose="020B0604030504040204" pitchFamily="50" charset="-128"/>
              <a:ea typeface="Meiryo UI" panose="020B0604030504040204" pitchFamily="50" charset="-128"/>
            </a:endParaRPr>
          </a:p>
          <a:p>
            <a:pPr marL="631825" indent="-93663">
              <a:spcBef>
                <a:spcPts val="600"/>
              </a:spcBef>
            </a:pPr>
            <a:r>
              <a:rPr lang="ja-JP" altLang="en-US" sz="1200" dirty="0">
                <a:latin typeface="Meiryo UI" panose="020B0604030504040204" pitchFamily="50" charset="-128"/>
                <a:ea typeface="Meiryo UI" panose="020B0604030504040204" pitchFamily="50" charset="-128"/>
              </a:rPr>
              <a:t>・空家対策としては有効かもしれない。</a:t>
            </a:r>
            <a:endParaRPr lang="en-US" altLang="ja-JP"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133137" y="1027278"/>
            <a:ext cx="8941343" cy="1158052"/>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Ins="0" rtlCol="0" anchor="t"/>
          <a:lstStyle/>
          <a:p>
            <a:pPr marL="266700" lvl="0" indent="-266700" defTabSz="1280160">
              <a:defRPr/>
            </a:pPr>
            <a:r>
              <a:rPr lang="ja-JP" altLang="en-US" sz="1600" dirty="0">
                <a:latin typeface="Meiryo UI" panose="020B0604030504040204" pitchFamily="50" charset="-128"/>
                <a:ea typeface="Meiryo UI" panose="020B0604030504040204" pitchFamily="50" charset="-128"/>
              </a:rPr>
              <a:t>○　現在</a:t>
            </a:r>
            <a:r>
              <a:rPr lang="en-US" altLang="ja-JP" sz="1600" dirty="0">
                <a:latin typeface="Meiryo UI" panose="020B0604030504040204" pitchFamily="50" charset="-128"/>
                <a:ea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rPr>
              <a:t>市町村に除却補助制度があり、実績</a:t>
            </a:r>
            <a:r>
              <a:rPr lang="ja-JP" altLang="en-US" sz="1600" dirty="0" smtClean="0">
                <a:latin typeface="Meiryo UI" panose="020B0604030504040204" pitchFamily="50" charset="-128"/>
                <a:ea typeface="Meiryo UI" panose="020B0604030504040204" pitchFamily="50" charset="-128"/>
              </a:rPr>
              <a:t>が増えて</a:t>
            </a:r>
            <a:r>
              <a:rPr lang="ja-JP" altLang="en-US" sz="1600" dirty="0">
                <a:latin typeface="Meiryo UI" panose="020B0604030504040204" pitchFamily="50" charset="-128"/>
                <a:ea typeface="Meiryo UI" panose="020B0604030504040204" pitchFamily="50" charset="-128"/>
              </a:rPr>
              <a:t>いる。（地震や台風等の影響の可能性あり）</a:t>
            </a:r>
            <a:endParaRPr lang="en-US" altLang="ja-JP" sz="1600" dirty="0">
              <a:latin typeface="Meiryo UI" panose="020B0604030504040204" pitchFamily="50" charset="-128"/>
              <a:ea typeface="Meiryo UI" panose="020B0604030504040204" pitchFamily="50" charset="-128"/>
            </a:endParaRPr>
          </a:p>
          <a:p>
            <a:pPr marL="266700" lvl="0" indent="-266700" defTabSz="1280160">
              <a:defRPr/>
            </a:pPr>
            <a:r>
              <a:rPr lang="ja-JP" altLang="en-US" sz="1600" dirty="0">
                <a:latin typeface="Meiryo UI" panose="020B0604030504040204" pitchFamily="50" charset="-128"/>
                <a:ea typeface="Meiryo UI" panose="020B0604030504040204" pitchFamily="50" charset="-128"/>
              </a:rPr>
              <a:t>○　様々な施策について部局</a:t>
            </a:r>
            <a:r>
              <a:rPr lang="ja-JP" altLang="en-US" sz="1600" dirty="0" smtClean="0">
                <a:latin typeface="Meiryo UI" panose="020B0604030504040204" pitchFamily="50" charset="-128"/>
                <a:ea typeface="Meiryo UI" panose="020B0604030504040204" pitchFamily="50" charset="-128"/>
              </a:rPr>
              <a:t>を越え、</a:t>
            </a:r>
            <a:r>
              <a:rPr lang="ja-JP" altLang="en-US" sz="1600" dirty="0">
                <a:latin typeface="Meiryo UI" panose="020B0604030504040204" pitchFamily="50" charset="-128"/>
                <a:ea typeface="Meiryo UI" panose="020B0604030504040204" pitchFamily="50" charset="-128"/>
              </a:rPr>
              <a:t>除却など</a:t>
            </a:r>
            <a:r>
              <a:rPr lang="ja-JP" altLang="en-US" sz="1600" dirty="0" smtClean="0">
                <a:latin typeface="Meiryo UI" panose="020B0604030504040204" pitchFamily="50" charset="-128"/>
                <a:ea typeface="Meiryo UI" panose="020B0604030504040204" pitchFamily="50" charset="-128"/>
              </a:rPr>
              <a:t>総合的に</a:t>
            </a:r>
            <a:r>
              <a:rPr lang="ja-JP" altLang="en-US" sz="1600" dirty="0">
                <a:latin typeface="Meiryo UI" panose="020B0604030504040204" pitchFamily="50" charset="-128"/>
                <a:ea typeface="Meiryo UI" panose="020B0604030504040204" pitchFamily="50" charset="-128"/>
              </a:rPr>
              <a:t>取り組む。</a:t>
            </a:r>
            <a:endParaRPr lang="en-US" altLang="ja-JP" sz="1600" dirty="0">
              <a:latin typeface="Meiryo UI" panose="020B0604030504040204" pitchFamily="50" charset="-128"/>
              <a:ea typeface="Meiryo UI" panose="020B0604030504040204" pitchFamily="50" charset="-128"/>
            </a:endParaRPr>
          </a:p>
          <a:p>
            <a:pPr marL="266700" lvl="0" indent="-266700" defTabSz="1280160">
              <a:defRPr/>
            </a:pPr>
            <a:r>
              <a:rPr lang="ja-JP" altLang="en-US" sz="1600" dirty="0">
                <a:latin typeface="Meiryo UI" panose="020B0604030504040204" pitchFamily="50" charset="-128"/>
                <a:ea typeface="Meiryo UI" panose="020B0604030504040204" pitchFamily="50" charset="-128"/>
              </a:rPr>
              <a:t>　　（密集市街地や空家施策</a:t>
            </a:r>
            <a:r>
              <a:rPr lang="ja-JP" altLang="en-US" sz="1600" dirty="0" smtClean="0">
                <a:latin typeface="Meiryo UI" panose="020B0604030504040204" pitchFamily="50" charset="-128"/>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除却補助を実施</a:t>
            </a:r>
            <a:r>
              <a:rPr lang="en-US" altLang="ja-JP" sz="1600" dirty="0">
                <a:latin typeface="Meiryo UI" panose="020B0604030504040204" pitchFamily="50" charset="-128"/>
                <a:ea typeface="Meiryo UI" panose="020B0604030504040204" pitchFamily="50" charset="-128"/>
              </a:rPr>
              <a:t>)</a:t>
            </a:r>
          </a:p>
          <a:p>
            <a:pPr marL="266700" indent="-266700" defTabSz="1280160">
              <a:defRPr/>
            </a:pPr>
            <a:r>
              <a:rPr lang="ja-JP" altLang="en-US" sz="1600" dirty="0">
                <a:latin typeface="Meiryo UI" panose="020B0604030504040204" pitchFamily="50" charset="-128"/>
                <a:ea typeface="Meiryo UI" panose="020B0604030504040204" pitchFamily="50" charset="-128"/>
              </a:rPr>
              <a:t>○　空家施策等との連携を強化し、タイミングを逃さず耐震化を促進。</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326199" y="6301647"/>
            <a:ext cx="1236498" cy="36658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0"/>
              </a:spcBef>
              <a:tabLst>
                <a:tab pos="361950" algn="l"/>
              </a:tabLst>
            </a:pPr>
            <a:r>
              <a:rPr lang="ja-JP" altLang="en-US" sz="1000" dirty="0">
                <a:latin typeface="Meiryo UI" panose="020B0604030504040204" pitchFamily="50" charset="-128"/>
                <a:ea typeface="Meiryo UI" panose="020B0604030504040204" pitchFamily="50" charset="-128"/>
              </a:rPr>
              <a:t>（補助実績より）</a:t>
            </a:r>
            <a:endParaRPr lang="en-US" altLang="ja-JP" sz="1000" dirty="0">
              <a:latin typeface="Meiryo UI" panose="020B0604030504040204" pitchFamily="50" charset="-128"/>
              <a:ea typeface="Meiryo UI" panose="020B0604030504040204" pitchFamily="50" charset="-128"/>
            </a:endParaRPr>
          </a:p>
        </p:txBody>
      </p:sp>
      <p:sp>
        <p:nvSpPr>
          <p:cNvPr id="12" name="左中かっこ 11"/>
          <p:cNvSpPr/>
          <p:nvPr/>
        </p:nvSpPr>
        <p:spPr>
          <a:xfrm rot="5400000">
            <a:off x="1269287" y="4373566"/>
            <a:ext cx="156292" cy="10260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a:off x="746980" y="4458825"/>
            <a:ext cx="1497667" cy="3807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0"/>
              </a:spcBef>
              <a:tabLst>
                <a:tab pos="361950" algn="l"/>
              </a:tabLst>
            </a:pPr>
            <a:r>
              <a:rPr lang="ja-JP" altLang="en-US" sz="1100" dirty="0">
                <a:latin typeface="Meiryo UI" panose="020B0604030504040204" pitchFamily="50" charset="-128"/>
                <a:ea typeface="Meiryo UI" panose="020B0604030504040204" pitchFamily="50" charset="-128"/>
              </a:rPr>
              <a:t>除却の府補助は</a:t>
            </a:r>
            <a:endParaRPr lang="en-US" altLang="ja-JP" sz="1100" dirty="0">
              <a:latin typeface="Meiryo UI" panose="020B0604030504040204" pitchFamily="50" charset="-128"/>
              <a:ea typeface="Meiryo UI" panose="020B0604030504040204" pitchFamily="50" charset="-128"/>
            </a:endParaRPr>
          </a:p>
          <a:p>
            <a:pPr>
              <a:spcBef>
                <a:spcPts val="0"/>
              </a:spcBef>
              <a:tabLst>
                <a:tab pos="361950" algn="l"/>
              </a:tabLst>
            </a:pPr>
            <a:r>
              <a:rPr lang="en-US" altLang="ja-JP" sz="1100" dirty="0">
                <a:latin typeface="Meiryo UI" panose="020B0604030504040204" pitchFamily="50" charset="-128"/>
                <a:ea typeface="Meiryo UI" panose="020B0604030504040204" pitchFamily="50" charset="-128"/>
              </a:rPr>
              <a:t>H26</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年度のみ</a:t>
            </a:r>
            <a:endParaRPr lang="en-US" altLang="ja-JP" sz="1100" dirty="0">
              <a:latin typeface="Meiryo UI" panose="020B0604030504040204" pitchFamily="50" charset="-128"/>
              <a:ea typeface="Meiryo UI" panose="020B0604030504040204" pitchFamily="50" charset="-128"/>
            </a:endParaRPr>
          </a:p>
        </p:txBody>
      </p:sp>
      <p:sp>
        <p:nvSpPr>
          <p:cNvPr id="69" name="Rectangle 26"/>
          <p:cNvSpPr>
            <a:spLocks noChangeArrowheads="1"/>
          </p:cNvSpPr>
          <p:nvPr/>
        </p:nvSpPr>
        <p:spPr bwMode="auto">
          <a:xfrm>
            <a:off x="1412765" y="3202580"/>
            <a:ext cx="5438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実施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 name="Rectangle 26"/>
          <p:cNvSpPr>
            <a:spLocks noChangeArrowheads="1"/>
          </p:cNvSpPr>
          <p:nvPr/>
        </p:nvSpPr>
        <p:spPr bwMode="auto">
          <a:xfrm>
            <a:off x="2838682" y="3199887"/>
            <a:ext cx="41569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未</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実施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1" name="Rectangle 26"/>
          <p:cNvSpPr>
            <a:spLocks noChangeArrowheads="1"/>
          </p:cNvSpPr>
          <p:nvPr/>
        </p:nvSpPr>
        <p:spPr bwMode="auto">
          <a:xfrm>
            <a:off x="84277" y="3844831"/>
            <a:ext cx="653911"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100" dirty="0">
                <a:latin typeface="Meiryo UI" panose="020B0604030504040204" pitchFamily="50" charset="-128"/>
                <a:ea typeface="Meiryo UI" panose="020B0604030504040204" pitchFamily="50" charset="-128"/>
              </a:rPr>
              <a:t>効果</a:t>
            </a:r>
            <a:endParaRPr kumimoji="0" lang="ja-JP"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2" name="Rectangle 29"/>
          <p:cNvSpPr>
            <a:spLocks noChangeArrowheads="1"/>
          </p:cNvSpPr>
          <p:nvPr/>
        </p:nvSpPr>
        <p:spPr bwMode="auto">
          <a:xfrm>
            <a:off x="3390719" y="3747971"/>
            <a:ext cx="1827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dirty="0">
                <a:solidFill>
                  <a:srgbClr val="000000"/>
                </a:solidFill>
                <a:latin typeface="Meiryo UI" panose="020B0604030504040204" pitchFamily="50" charset="-128"/>
                <a:ea typeface="Meiryo UI" panose="020B0604030504040204" pitchFamily="50" charset="-128"/>
              </a:rPr>
              <a:t>なし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3" name="Rectangle 29"/>
          <p:cNvSpPr>
            <a:spLocks noChangeArrowheads="1"/>
          </p:cNvSpPr>
          <p:nvPr/>
        </p:nvSpPr>
        <p:spPr bwMode="auto">
          <a:xfrm>
            <a:off x="3594803" y="3756896"/>
            <a:ext cx="2308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dirty="0">
                <a:solidFill>
                  <a:srgbClr val="000000"/>
                </a:solidFill>
                <a:latin typeface="Meiryo UI" panose="020B0604030504040204" pitchFamily="50" charset="-128"/>
                <a:ea typeface="Meiryo UI" panose="020B0604030504040204" pitchFamily="50" charset="-128"/>
              </a:rPr>
              <a:t>不明</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4" name="Rectangle 26"/>
          <p:cNvSpPr>
            <a:spLocks noChangeArrowheads="1"/>
          </p:cNvSpPr>
          <p:nvPr/>
        </p:nvSpPr>
        <p:spPr bwMode="auto">
          <a:xfrm>
            <a:off x="184173" y="4441729"/>
            <a:ext cx="6539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Meiryo UI" panose="020B0604030504040204" pitchFamily="50" charset="-128"/>
                <a:ea typeface="Meiryo UI" panose="020B0604030504040204" pitchFamily="50" charset="-128"/>
              </a:rPr>
              <a:t>（戸）</a:t>
            </a:r>
            <a:endParaRPr kumimoji="0" lang="ja-JP" altLang="ja-JP" sz="10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4" name="スライド番号プレースホルダー 3">
            <a:extLst>
              <a:ext uri="{FF2B5EF4-FFF2-40B4-BE49-F238E27FC236}">
                <a16:creationId xmlns:a16="http://schemas.microsoft.com/office/drawing/2014/main" id="{8A391E80-6DF8-453A-9BCF-3D7ECCD730DD}"/>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6</a:t>
            </a:fld>
            <a:r>
              <a:rPr lang="ja-JP" altLang="en-US" dirty="0">
                <a:solidFill>
                  <a:srgbClr val="000000"/>
                </a:solidFill>
              </a:rPr>
              <a:t>　</a:t>
            </a:r>
            <a:endParaRPr lang="en-US" altLang="ja-JP" dirty="0">
              <a:solidFill>
                <a:srgbClr val="000000"/>
              </a:solidFill>
            </a:endParaRPr>
          </a:p>
        </p:txBody>
      </p:sp>
      <p:pic>
        <p:nvPicPr>
          <p:cNvPr id="35" name="図 34"/>
          <p:cNvPicPr>
            <a:picLocks noChangeAspect="1"/>
          </p:cNvPicPr>
          <p:nvPr/>
        </p:nvPicPr>
        <p:blipFill>
          <a:blip r:embed="rId3"/>
          <a:stretch>
            <a:fillRect/>
          </a:stretch>
        </p:blipFill>
        <p:spPr>
          <a:xfrm>
            <a:off x="370910" y="4210814"/>
            <a:ext cx="3913971" cy="2145978"/>
          </a:xfrm>
          <a:prstGeom prst="rect">
            <a:avLst/>
          </a:prstGeom>
        </p:spPr>
      </p:pic>
    </p:spTree>
    <p:extLst>
      <p:ext uri="{BB962C8B-B14F-4D97-AF65-F5344CB8AC3E}">
        <p14:creationId xmlns:p14="http://schemas.microsoft.com/office/powerpoint/2010/main" val="97906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コネクタ 41">
            <a:extLst>
              <a:ext uri="{FF2B5EF4-FFF2-40B4-BE49-F238E27FC236}">
                <a16:creationId xmlns:a16="http://schemas.microsoft.com/office/drawing/2014/main" id="{E499EE4F-3016-420C-B683-CE72373C2B98}"/>
              </a:ext>
            </a:extLst>
          </p:cNvPr>
          <p:cNvCxnSpPr/>
          <p:nvPr/>
        </p:nvCxnSpPr>
        <p:spPr>
          <a:xfrm>
            <a:off x="1494067" y="5564033"/>
            <a:ext cx="6814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4755015-7FF6-4A99-9B32-CABA47AF4251}"/>
              </a:ext>
            </a:extLst>
          </p:cNvPr>
          <p:cNvCxnSpPr/>
          <p:nvPr/>
        </p:nvCxnSpPr>
        <p:spPr>
          <a:xfrm>
            <a:off x="1544127" y="3234905"/>
            <a:ext cx="6814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90828310-BB7A-406E-9434-D6550AE11DEA}"/>
              </a:ext>
            </a:extLst>
          </p:cNvPr>
          <p:cNvSpPr txBox="1">
            <a:spLocks/>
          </p:cNvSpPr>
          <p:nvPr/>
        </p:nvSpPr>
        <p:spPr bwMode="auto">
          <a:xfrm>
            <a:off x="17256" y="64443"/>
            <a:ext cx="7019925" cy="8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４．木造住宅について</a:t>
            </a:r>
            <a:r>
              <a:rPr lang="en-US" altLang="ja-JP" kern="0" dirty="0"/>
              <a:t/>
            </a:r>
            <a:br>
              <a:rPr lang="en-US" altLang="ja-JP" kern="0" dirty="0"/>
            </a:br>
            <a:r>
              <a:rPr lang="ja-JP" altLang="en-US" kern="0" dirty="0"/>
              <a:t>　</a:t>
            </a:r>
            <a:r>
              <a:rPr lang="en-US" altLang="ja-JP" kern="0" dirty="0"/>
              <a:t>4-2</a:t>
            </a:r>
            <a:r>
              <a:rPr lang="ja-JP" altLang="en-US" kern="0" dirty="0"/>
              <a:t>　空家対策</a:t>
            </a:r>
          </a:p>
        </p:txBody>
      </p:sp>
      <p:sp>
        <p:nvSpPr>
          <p:cNvPr id="7" name="コンテンツ プレースホルダー 2">
            <a:extLst>
              <a:ext uri="{FF2B5EF4-FFF2-40B4-BE49-F238E27FC236}">
                <a16:creationId xmlns:a16="http://schemas.microsoft.com/office/drawing/2014/main" id="{AC1B4E18-D371-4B5A-B485-52FB141E56FB}"/>
              </a:ext>
            </a:extLst>
          </p:cNvPr>
          <p:cNvSpPr txBox="1">
            <a:spLocks/>
          </p:cNvSpPr>
          <p:nvPr/>
        </p:nvSpPr>
        <p:spPr bwMode="auto">
          <a:xfrm>
            <a:off x="140030" y="1036715"/>
            <a:ext cx="8857693" cy="107720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　</a:t>
            </a:r>
            <a:r>
              <a:rPr lang="en-US" altLang="ja-JP" sz="1600" b="0" dirty="0"/>
              <a:t>H30</a:t>
            </a:r>
            <a:r>
              <a:rPr lang="ja-JP" altLang="en-US" sz="1600" b="0" dirty="0"/>
              <a:t>住宅・土地統計調査によれば、空家は</a:t>
            </a:r>
            <a:r>
              <a:rPr lang="en-US" altLang="ja-JP" sz="1600" b="0" dirty="0"/>
              <a:t>70.9</a:t>
            </a:r>
            <a:r>
              <a:rPr lang="ja-JP" altLang="en-US" sz="1600" b="0" dirty="0"/>
              <a:t>万戸。うち戸建住宅は</a:t>
            </a:r>
            <a:r>
              <a:rPr lang="en-US" altLang="ja-JP" sz="1600" b="0" dirty="0"/>
              <a:t>13.3</a:t>
            </a:r>
            <a:r>
              <a:rPr lang="ja-JP" altLang="en-US" sz="1600" b="0" dirty="0"/>
              <a:t>万戸。</a:t>
            </a:r>
            <a:endParaRPr lang="en-US" altLang="ja-JP" sz="1600" b="0" dirty="0"/>
          </a:p>
          <a:p>
            <a:pPr marL="363538" indent="-363538">
              <a:spcBef>
                <a:spcPts val="0"/>
              </a:spcBef>
            </a:pPr>
            <a:r>
              <a:rPr lang="ja-JP" altLang="en-US" sz="1600" b="0" dirty="0"/>
              <a:t>○　戸建住宅の賃貸・売却用の空家は</a:t>
            </a:r>
            <a:r>
              <a:rPr lang="en-US" altLang="ja-JP" sz="1600" b="0" dirty="0"/>
              <a:t>3</a:t>
            </a:r>
            <a:r>
              <a:rPr lang="ja-JP" altLang="en-US" sz="1600" b="0" dirty="0"/>
              <a:t>万戸。これらは、調査時点では空家だったものの、中古住宅流通市場で売買されるものと想定される。</a:t>
            </a:r>
            <a:endParaRPr lang="en-US" altLang="ja-JP" sz="1600" b="0" dirty="0"/>
          </a:p>
          <a:p>
            <a:pPr marL="268288" indent="-268288">
              <a:spcBef>
                <a:spcPts val="0"/>
              </a:spcBef>
            </a:pPr>
            <a:r>
              <a:rPr lang="ja-JP" altLang="en-US" sz="1600" b="0" dirty="0"/>
              <a:t>○　市場で流通するものについては、リフォームの機会を捉えて、耐震化を強化。　　　</a:t>
            </a:r>
            <a:endParaRPr lang="en-US" altLang="ja-JP" sz="1600" b="0" dirty="0"/>
          </a:p>
        </p:txBody>
      </p:sp>
      <p:sp>
        <p:nvSpPr>
          <p:cNvPr id="8" name="正方形/長方形 7">
            <a:extLst>
              <a:ext uri="{FF2B5EF4-FFF2-40B4-BE49-F238E27FC236}">
                <a16:creationId xmlns:a16="http://schemas.microsoft.com/office/drawing/2014/main" id="{757B64BD-50D6-4E27-B531-DBA03793064E}"/>
              </a:ext>
            </a:extLst>
          </p:cNvPr>
          <p:cNvSpPr/>
          <p:nvPr/>
        </p:nvSpPr>
        <p:spPr>
          <a:xfrm>
            <a:off x="2035833" y="3234906"/>
            <a:ext cx="940279" cy="1744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E8DEF91-613A-482B-B7A1-6DF8FAEF4ABA}"/>
              </a:ext>
            </a:extLst>
          </p:cNvPr>
          <p:cNvSpPr/>
          <p:nvPr/>
        </p:nvSpPr>
        <p:spPr>
          <a:xfrm>
            <a:off x="2035832" y="4980781"/>
            <a:ext cx="940279" cy="58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8">
            <a:extLst>
              <a:ext uri="{FF2B5EF4-FFF2-40B4-BE49-F238E27FC236}">
                <a16:creationId xmlns:a16="http://schemas.microsoft.com/office/drawing/2014/main" id="{F8AE558E-798A-44E5-8E0E-BFE737FB7C21}"/>
              </a:ext>
            </a:extLst>
          </p:cNvPr>
          <p:cNvSpPr txBox="1"/>
          <p:nvPr/>
        </p:nvSpPr>
        <p:spPr>
          <a:xfrm>
            <a:off x="3414117" y="3807874"/>
            <a:ext cx="1387214" cy="364924"/>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リフォーム</a:t>
            </a:r>
          </a:p>
        </p:txBody>
      </p:sp>
      <p:sp>
        <p:nvSpPr>
          <p:cNvPr id="14" name="テキスト ボックス 18">
            <a:extLst>
              <a:ext uri="{FF2B5EF4-FFF2-40B4-BE49-F238E27FC236}">
                <a16:creationId xmlns:a16="http://schemas.microsoft.com/office/drawing/2014/main" id="{F234090A-00FB-420E-AA7E-56223DD07055}"/>
              </a:ext>
            </a:extLst>
          </p:cNvPr>
          <p:cNvSpPr txBox="1"/>
          <p:nvPr/>
        </p:nvSpPr>
        <p:spPr>
          <a:xfrm>
            <a:off x="3391934" y="5145866"/>
            <a:ext cx="1487972" cy="364924"/>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除却</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（特定空家含む）</a:t>
            </a:r>
            <a:endParaRPr kumimoji="1" lang="ja-JP" altLang="en-US" sz="1200" b="1" dirty="0">
              <a:latin typeface="Meiryo UI" panose="020B0604030504040204" pitchFamily="50" charset="-128"/>
              <a:ea typeface="Meiryo UI" panose="020B0604030504040204" pitchFamily="50" charset="-128"/>
            </a:endParaRPr>
          </a:p>
        </p:txBody>
      </p:sp>
      <p:sp>
        <p:nvSpPr>
          <p:cNvPr id="16" name="テキスト ボックス 18">
            <a:extLst>
              <a:ext uri="{FF2B5EF4-FFF2-40B4-BE49-F238E27FC236}">
                <a16:creationId xmlns:a16="http://schemas.microsoft.com/office/drawing/2014/main" id="{BFE61E27-9D8B-44A6-AC79-3EDD585340B2}"/>
              </a:ext>
            </a:extLst>
          </p:cNvPr>
          <p:cNvSpPr txBox="1"/>
          <p:nvPr/>
        </p:nvSpPr>
        <p:spPr>
          <a:xfrm>
            <a:off x="3181513" y="2746349"/>
            <a:ext cx="1932349" cy="3649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空家施策　</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22" name="テキスト ボックス 18">
            <a:extLst>
              <a:ext uri="{FF2B5EF4-FFF2-40B4-BE49-F238E27FC236}">
                <a16:creationId xmlns:a16="http://schemas.microsoft.com/office/drawing/2014/main" id="{FF11D39B-877A-4AA2-8A89-2621C911B973}"/>
              </a:ext>
            </a:extLst>
          </p:cNvPr>
          <p:cNvSpPr txBox="1"/>
          <p:nvPr/>
        </p:nvSpPr>
        <p:spPr>
          <a:xfrm>
            <a:off x="6168462" y="3192746"/>
            <a:ext cx="2495375" cy="19831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b="1" dirty="0">
                <a:latin typeface="Meiryo UI" panose="020B0604030504040204" pitchFamily="50" charset="-128"/>
                <a:ea typeface="Meiryo UI" panose="020B0604030504040204" pitchFamily="50" charset="-128"/>
              </a:rPr>
              <a:t>関係団体等との連携を強化し</a:t>
            </a:r>
            <a:endParaRPr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機会を捉えて耐震化</a:t>
            </a:r>
            <a:endParaRPr kumimoji="1"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pPr marL="266700" indent="-266700"/>
            <a:r>
              <a:rPr kumimoji="1" lang="ja-JP" altLang="en-US" sz="1200" b="1" dirty="0">
                <a:latin typeface="Meiryo UI" panose="020B0604030504040204" pitchFamily="50" charset="-128"/>
                <a:ea typeface="Meiryo UI" panose="020B0604030504040204" pitchFamily="50" charset="-128"/>
              </a:rPr>
              <a:t>○　所有者、購入者、不動産業者等への啓発</a:t>
            </a:r>
            <a:endParaRPr kumimoji="1"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講習会や技術者紹介など、</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リフォーム事業者</a:t>
            </a:r>
            <a:r>
              <a:rPr lang="ja-JP" altLang="en-US" sz="1200" b="1" dirty="0">
                <a:latin typeface="Meiryo UI" panose="020B0604030504040204" pitchFamily="50" charset="-128"/>
                <a:ea typeface="Meiryo UI" panose="020B0604030504040204" pitchFamily="50" charset="-128"/>
              </a:rPr>
              <a:t>を支援</a:t>
            </a:r>
            <a:endParaRPr kumimoji="1"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市町村による除却補助</a:t>
            </a:r>
            <a:endParaRPr lang="en-US" altLang="ja-JP" sz="1200" b="1"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E8BE56FA-D269-439E-8066-0571EB8D4454}"/>
              </a:ext>
            </a:extLst>
          </p:cNvPr>
          <p:cNvSpPr/>
          <p:nvPr/>
        </p:nvSpPr>
        <p:spPr>
          <a:xfrm>
            <a:off x="3081911" y="2757797"/>
            <a:ext cx="2096394" cy="32349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左 19">
            <a:extLst>
              <a:ext uri="{FF2B5EF4-FFF2-40B4-BE49-F238E27FC236}">
                <a16:creationId xmlns:a16="http://schemas.microsoft.com/office/drawing/2014/main" id="{B7A544E2-0DB7-4630-8FE5-AD572A44E55B}"/>
              </a:ext>
            </a:extLst>
          </p:cNvPr>
          <p:cNvSpPr/>
          <p:nvPr/>
        </p:nvSpPr>
        <p:spPr>
          <a:xfrm>
            <a:off x="4856069" y="3727884"/>
            <a:ext cx="1185727" cy="524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18">
            <a:extLst>
              <a:ext uri="{FF2B5EF4-FFF2-40B4-BE49-F238E27FC236}">
                <a16:creationId xmlns:a16="http://schemas.microsoft.com/office/drawing/2014/main" id="{D211B122-9F04-4BAC-9BA7-7D163325AA12}"/>
              </a:ext>
            </a:extLst>
          </p:cNvPr>
          <p:cNvSpPr txBox="1"/>
          <p:nvPr/>
        </p:nvSpPr>
        <p:spPr>
          <a:xfrm>
            <a:off x="6441141" y="2757838"/>
            <a:ext cx="1653988" cy="3649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耐震施策　</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6644BDBC-5EAA-483D-A059-49674F89C6DF}"/>
              </a:ext>
            </a:extLst>
          </p:cNvPr>
          <p:cNvSpPr/>
          <p:nvPr/>
        </p:nvSpPr>
        <p:spPr>
          <a:xfrm>
            <a:off x="6113724" y="2757797"/>
            <a:ext cx="2478185" cy="33191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8BE17F8-9766-4070-A861-BBB035C27632}"/>
              </a:ext>
            </a:extLst>
          </p:cNvPr>
          <p:cNvSpPr/>
          <p:nvPr/>
        </p:nvSpPr>
        <p:spPr>
          <a:xfrm>
            <a:off x="806830" y="3234905"/>
            <a:ext cx="940279" cy="2329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18">
            <a:extLst>
              <a:ext uri="{FF2B5EF4-FFF2-40B4-BE49-F238E27FC236}">
                <a16:creationId xmlns:a16="http://schemas.microsoft.com/office/drawing/2014/main" id="{02A98ED6-7CD2-4B34-A9B0-34881E977983}"/>
              </a:ext>
            </a:extLst>
          </p:cNvPr>
          <p:cNvSpPr txBox="1"/>
          <p:nvPr/>
        </p:nvSpPr>
        <p:spPr>
          <a:xfrm>
            <a:off x="2076306" y="3462342"/>
            <a:ext cx="911475" cy="1089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なし</a:t>
            </a:r>
            <a:endParaRPr kumimoji="1" lang="en-US" altLang="ja-JP" sz="1200" b="1" dirty="0">
              <a:latin typeface="Meiryo UI" panose="020B0604030504040204" pitchFamily="50" charset="-128"/>
              <a:ea typeface="Meiryo UI" panose="020B0604030504040204" pitchFamily="50" charset="-128"/>
            </a:endParaRPr>
          </a:p>
          <a:p>
            <a:pPr algn="ctr"/>
            <a:endParaRPr lang="en-US" altLang="ja-JP" sz="1200" b="1" dirty="0">
              <a:latin typeface="Meiryo UI" panose="020B0604030504040204" pitchFamily="50" charset="-128"/>
              <a:ea typeface="Meiryo UI" panose="020B0604030504040204" pitchFamily="50" charset="-128"/>
            </a:endParaRPr>
          </a:p>
          <a:p>
            <a:pPr algn="ctr"/>
            <a:endParaRPr lang="en-US" altLang="ja-JP" sz="12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9.4</a:t>
            </a:r>
            <a:r>
              <a:rPr kumimoji="1" lang="ja-JP" altLang="en-US" sz="1200" b="1" dirty="0">
                <a:latin typeface="Meiryo UI" panose="020B0604030504040204" pitchFamily="50" charset="-128"/>
                <a:ea typeface="Meiryo UI" panose="020B0604030504040204" pitchFamily="50" charset="-128"/>
              </a:rPr>
              <a:t>万戸</a:t>
            </a:r>
          </a:p>
        </p:txBody>
      </p:sp>
      <p:sp>
        <p:nvSpPr>
          <p:cNvPr id="37" name="テキスト ボックス 18">
            <a:extLst>
              <a:ext uri="{FF2B5EF4-FFF2-40B4-BE49-F238E27FC236}">
                <a16:creationId xmlns:a16="http://schemas.microsoft.com/office/drawing/2014/main" id="{C36FAAA3-F8F0-43D0-BD49-24B3E0C5E2F5}"/>
              </a:ext>
            </a:extLst>
          </p:cNvPr>
          <p:cNvSpPr txBox="1"/>
          <p:nvPr/>
        </p:nvSpPr>
        <p:spPr>
          <a:xfrm>
            <a:off x="2067615" y="4980781"/>
            <a:ext cx="911475" cy="6056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あり</a:t>
            </a:r>
            <a:endParaRPr lang="en-US" altLang="ja-JP" sz="12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3.9</a:t>
            </a:r>
            <a:r>
              <a:rPr kumimoji="1" lang="ja-JP" altLang="en-US" sz="1200" b="1" dirty="0">
                <a:latin typeface="Meiryo UI" panose="020B0604030504040204" pitchFamily="50" charset="-128"/>
                <a:ea typeface="Meiryo UI" panose="020B0604030504040204" pitchFamily="50" charset="-128"/>
              </a:rPr>
              <a:t>万戸</a:t>
            </a:r>
          </a:p>
        </p:txBody>
      </p:sp>
      <p:sp>
        <p:nvSpPr>
          <p:cNvPr id="39" name="テキスト ボックス 18">
            <a:extLst>
              <a:ext uri="{FF2B5EF4-FFF2-40B4-BE49-F238E27FC236}">
                <a16:creationId xmlns:a16="http://schemas.microsoft.com/office/drawing/2014/main" id="{4D737CF3-6AB5-48F6-985C-18AFC48B9C1B}"/>
              </a:ext>
            </a:extLst>
          </p:cNvPr>
          <p:cNvSpPr txBox="1"/>
          <p:nvPr/>
        </p:nvSpPr>
        <p:spPr>
          <a:xfrm>
            <a:off x="2094201" y="3051318"/>
            <a:ext cx="911475" cy="2085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腐朽・破損</a:t>
            </a:r>
            <a:endParaRPr kumimoji="1" lang="en-US" altLang="ja-JP" sz="1200" b="1" dirty="0">
              <a:latin typeface="Meiryo UI" panose="020B0604030504040204" pitchFamily="50" charset="-128"/>
              <a:ea typeface="Meiryo UI" panose="020B0604030504040204" pitchFamily="50" charset="-128"/>
            </a:endParaRPr>
          </a:p>
        </p:txBody>
      </p:sp>
      <p:sp>
        <p:nvSpPr>
          <p:cNvPr id="41" name="テキスト ボックス 18">
            <a:extLst>
              <a:ext uri="{FF2B5EF4-FFF2-40B4-BE49-F238E27FC236}">
                <a16:creationId xmlns:a16="http://schemas.microsoft.com/office/drawing/2014/main" id="{1E3534E7-4680-434C-B965-60B1CBD7654B}"/>
              </a:ext>
            </a:extLst>
          </p:cNvPr>
          <p:cNvSpPr txBox="1"/>
          <p:nvPr/>
        </p:nvSpPr>
        <p:spPr>
          <a:xfrm>
            <a:off x="758802" y="3270598"/>
            <a:ext cx="988307" cy="22934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latin typeface="Meiryo UI" panose="020B0604030504040204" pitchFamily="50" charset="-128"/>
                <a:ea typeface="Meiryo UI" panose="020B0604030504040204" pitchFamily="50" charset="-128"/>
              </a:rPr>
              <a:t>空家</a:t>
            </a:r>
            <a:endParaRPr lang="en-US" altLang="ja-JP" sz="14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13.3</a:t>
            </a:r>
            <a:r>
              <a:rPr lang="ja-JP" altLang="en-US" sz="1400" b="1" dirty="0">
                <a:latin typeface="Meiryo UI" panose="020B0604030504040204" pitchFamily="50" charset="-128"/>
                <a:ea typeface="Meiryo UI" panose="020B0604030504040204" pitchFamily="50" charset="-128"/>
              </a:rPr>
              <a:t>万戸</a:t>
            </a:r>
            <a:endParaRPr lang="en-US" altLang="ja-JP" sz="1400"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内訳</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賃貸用</a:t>
            </a:r>
            <a:endParaRPr kumimoji="1"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1.4</a:t>
            </a:r>
            <a:r>
              <a:rPr lang="ja-JP" altLang="en-US" b="1" dirty="0">
                <a:latin typeface="Meiryo UI" panose="020B0604030504040204" pitchFamily="50" charset="-128"/>
                <a:ea typeface="Meiryo UI" panose="020B0604030504040204" pitchFamily="50" charset="-128"/>
              </a:rPr>
              <a:t>万戸</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売却用</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1.6</a:t>
            </a:r>
            <a:r>
              <a:rPr lang="ja-JP" altLang="en-US" b="1" dirty="0">
                <a:latin typeface="Meiryo UI" panose="020B0604030504040204" pitchFamily="50" charset="-128"/>
                <a:ea typeface="Meiryo UI" panose="020B0604030504040204" pitchFamily="50" charset="-128"/>
              </a:rPr>
              <a:t>万戸</a:t>
            </a: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次的</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rPr>
              <a:t>0.5</a:t>
            </a:r>
            <a:r>
              <a:rPr lang="ja-JP" altLang="en-US" b="1" dirty="0" smtClean="0">
                <a:latin typeface="Meiryo UI" panose="020B0604030504040204" pitchFamily="50" charset="-128"/>
                <a:ea typeface="Meiryo UI" panose="020B0604030504040204" pitchFamily="50" charset="-128"/>
              </a:rPr>
              <a:t>万戸</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その他</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9.8</a:t>
            </a:r>
            <a:r>
              <a:rPr kumimoji="1" lang="ja-JP" altLang="en-US" b="1" dirty="0">
                <a:latin typeface="Meiryo UI" panose="020B0604030504040204" pitchFamily="50" charset="-128"/>
                <a:ea typeface="Meiryo UI" panose="020B0604030504040204" pitchFamily="50" charset="-128"/>
              </a:rPr>
              <a:t>万戸</a:t>
            </a:r>
            <a:endParaRPr kumimoji="1" lang="ja-JP" altLang="en-US" sz="1200" b="1" dirty="0">
              <a:latin typeface="Meiryo UI" panose="020B0604030504040204" pitchFamily="50" charset="-128"/>
              <a:ea typeface="Meiryo UI" panose="020B0604030504040204" pitchFamily="50" charset="-128"/>
            </a:endParaRPr>
          </a:p>
        </p:txBody>
      </p:sp>
      <p:sp>
        <p:nvSpPr>
          <p:cNvPr id="44" name="テキスト ボックス 18">
            <a:extLst>
              <a:ext uri="{FF2B5EF4-FFF2-40B4-BE49-F238E27FC236}">
                <a16:creationId xmlns:a16="http://schemas.microsoft.com/office/drawing/2014/main" id="{44DD98E7-2425-4CAB-B7CA-02F47E358689}"/>
              </a:ext>
            </a:extLst>
          </p:cNvPr>
          <p:cNvSpPr txBox="1"/>
          <p:nvPr/>
        </p:nvSpPr>
        <p:spPr>
          <a:xfrm>
            <a:off x="608330" y="5879038"/>
            <a:ext cx="2709554" cy="6187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次的・・・</a:t>
            </a:r>
            <a:r>
              <a:rPr lang="ja-JP" altLang="en-US" sz="800" dirty="0">
                <a:latin typeface="Meiryo UI" panose="020B0604030504040204" pitchFamily="50" charset="-128"/>
                <a:ea typeface="Meiryo UI" panose="020B0604030504040204" pitchFamily="50" charset="-128"/>
              </a:rPr>
              <a:t>別荘、たまに寝泊まりしている人がいる住宅</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その他・・・建替えなどのために撤去予定の住宅など</a:t>
            </a:r>
            <a:endParaRPr kumimoji="1" lang="en-US" altLang="ja-JP" sz="800" dirty="0">
              <a:latin typeface="Meiryo UI" panose="020B0604030504040204" pitchFamily="50" charset="-128"/>
              <a:ea typeface="Meiryo UI" panose="020B0604030504040204" pitchFamily="50" charset="-128"/>
            </a:endParaRPr>
          </a:p>
        </p:txBody>
      </p:sp>
      <p:sp>
        <p:nvSpPr>
          <p:cNvPr id="45" name="右中かっこ 44">
            <a:extLst>
              <a:ext uri="{FF2B5EF4-FFF2-40B4-BE49-F238E27FC236}">
                <a16:creationId xmlns:a16="http://schemas.microsoft.com/office/drawing/2014/main" id="{1EEBA0B8-E9EA-4ACA-979C-C2810FD4576D}"/>
              </a:ext>
            </a:extLst>
          </p:cNvPr>
          <p:cNvSpPr/>
          <p:nvPr/>
        </p:nvSpPr>
        <p:spPr>
          <a:xfrm>
            <a:off x="3046149" y="3234905"/>
            <a:ext cx="349328" cy="1858696"/>
          </a:xfrm>
          <a:prstGeom prst="rightBrace">
            <a:avLst>
              <a:gd name="adj1" fmla="val 8333"/>
              <a:gd name="adj2" fmla="val 425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右中かっこ 46">
            <a:extLst>
              <a:ext uri="{FF2B5EF4-FFF2-40B4-BE49-F238E27FC236}">
                <a16:creationId xmlns:a16="http://schemas.microsoft.com/office/drawing/2014/main" id="{3993A998-A6D5-4215-A65F-AB1B751DAC53}"/>
              </a:ext>
            </a:extLst>
          </p:cNvPr>
          <p:cNvSpPr/>
          <p:nvPr/>
        </p:nvSpPr>
        <p:spPr>
          <a:xfrm>
            <a:off x="2973972" y="4626108"/>
            <a:ext cx="375323" cy="936948"/>
          </a:xfrm>
          <a:prstGeom prst="rightBrace">
            <a:avLst>
              <a:gd name="adj1" fmla="val 8333"/>
              <a:gd name="adj2" fmla="val 687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18">
            <a:extLst>
              <a:ext uri="{FF2B5EF4-FFF2-40B4-BE49-F238E27FC236}">
                <a16:creationId xmlns:a16="http://schemas.microsoft.com/office/drawing/2014/main" id="{4D737CF3-6AB5-48F6-985C-18AFC48B9C1B}"/>
              </a:ext>
            </a:extLst>
          </p:cNvPr>
          <p:cNvSpPr txBox="1"/>
          <p:nvPr/>
        </p:nvSpPr>
        <p:spPr>
          <a:xfrm>
            <a:off x="782385" y="2461981"/>
            <a:ext cx="2215170" cy="3383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200" b="1" dirty="0">
                <a:latin typeface="Meiryo UI" panose="020B0604030504040204" pitchFamily="50" charset="-128"/>
                <a:ea typeface="Meiryo UI" panose="020B0604030504040204" pitchFamily="50" charset="-128"/>
              </a:rPr>
              <a:t>H30</a:t>
            </a:r>
            <a:r>
              <a:rPr lang="ja-JP" altLang="en-US" sz="1200" b="1" dirty="0">
                <a:latin typeface="Meiryo UI" panose="020B0604030504040204" pitchFamily="50" charset="-128"/>
                <a:ea typeface="Meiryo UI" panose="020B0604030504040204" pitchFamily="50" charset="-128"/>
              </a:rPr>
              <a:t>空家戸数（戸建住宅）</a:t>
            </a:r>
            <a:endParaRPr lang="en-US" altLang="ja-JP" sz="1200" b="1"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H30</a:t>
            </a:r>
            <a:r>
              <a:rPr kumimoji="1" lang="ja-JP" altLang="en-US" sz="900" dirty="0">
                <a:latin typeface="Meiryo UI" panose="020B0604030504040204" pitchFamily="50" charset="-128"/>
                <a:ea typeface="Meiryo UI" panose="020B0604030504040204" pitchFamily="50" charset="-128"/>
              </a:rPr>
              <a:t>住宅・土地</a:t>
            </a:r>
            <a:r>
              <a:rPr lang="ja-JP" altLang="en-US" sz="900" dirty="0">
                <a:latin typeface="Meiryo UI" panose="020B0604030504040204" pitchFamily="50" charset="-128"/>
                <a:ea typeface="Meiryo UI" panose="020B0604030504040204" pitchFamily="50" charset="-128"/>
              </a:rPr>
              <a:t>統計調査より</a:t>
            </a:r>
            <a:endParaRPr kumimoji="1" lang="en-US" altLang="ja-JP" sz="900" dirty="0">
              <a:latin typeface="Meiryo UI" panose="020B0604030504040204" pitchFamily="50" charset="-128"/>
              <a:ea typeface="Meiryo UI" panose="020B0604030504040204" pitchFamily="50" charset="-128"/>
            </a:endParaRPr>
          </a:p>
        </p:txBody>
      </p:sp>
      <p:sp>
        <p:nvSpPr>
          <p:cNvPr id="28" name="矢印: 左 19">
            <a:extLst>
              <a:ext uri="{FF2B5EF4-FFF2-40B4-BE49-F238E27FC236}">
                <a16:creationId xmlns:a16="http://schemas.microsoft.com/office/drawing/2014/main" id="{B7A544E2-0DB7-4630-8FE5-AD572A44E55B}"/>
              </a:ext>
            </a:extLst>
          </p:cNvPr>
          <p:cNvSpPr/>
          <p:nvPr/>
        </p:nvSpPr>
        <p:spPr>
          <a:xfrm>
            <a:off x="4922545" y="5222875"/>
            <a:ext cx="1153282" cy="236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3">
            <a:extLst>
              <a:ext uri="{FF2B5EF4-FFF2-40B4-BE49-F238E27FC236}">
                <a16:creationId xmlns:a16="http://schemas.microsoft.com/office/drawing/2014/main" id="{028A1536-9820-44CB-B1F6-D637D43F95F5}"/>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7</a:t>
            </a:fld>
            <a:r>
              <a:rPr lang="ja-JP" altLang="en-US" dirty="0">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68659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bwMode="auto">
          <a:xfrm>
            <a:off x="152717" y="1057618"/>
            <a:ext cx="8857693" cy="83098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r>
              <a:rPr lang="ja-JP" altLang="en-US" sz="1600" b="0" dirty="0" smtClean="0"/>
              <a:t>○　まち</a:t>
            </a:r>
            <a:r>
              <a:rPr lang="ja-JP" altLang="en-US" sz="1600" b="0" dirty="0"/>
              <a:t>まるごと耐震化支援事業や耐震診断技術者紹介制度などの既存制度等も活用しながら、関係団体等との連携を強化し、市町村を支援する体制づくり、所有者やリフォーム業者を支援する体制づくりを</a:t>
            </a:r>
            <a:r>
              <a:rPr lang="ja-JP" altLang="en-US" sz="1600" b="0" dirty="0" smtClean="0"/>
              <a:t>検討、実施</a:t>
            </a:r>
            <a:r>
              <a:rPr lang="ja-JP" altLang="en-US" sz="1600" b="0" dirty="0"/>
              <a:t>。</a:t>
            </a:r>
          </a:p>
        </p:txBody>
      </p:sp>
      <p:sp>
        <p:nvSpPr>
          <p:cNvPr id="7" name="角丸四角形 6"/>
          <p:cNvSpPr/>
          <p:nvPr/>
        </p:nvSpPr>
        <p:spPr>
          <a:xfrm>
            <a:off x="167404" y="1948362"/>
            <a:ext cx="4793425" cy="4449441"/>
          </a:xfrm>
          <a:prstGeom prst="roundRect">
            <a:avLst>
              <a:gd name="adj" fmla="val 3471"/>
            </a:avLst>
          </a:prstGeom>
          <a:solidFill>
            <a:sysClr val="window" lastClr="FFFFFF">
              <a:alpha val="6000"/>
            </a:sysClr>
          </a:solidFill>
          <a:ln w="25400" cap="flat" cmpd="sng" algn="ctr">
            <a:solidFill>
              <a:srgbClr val="4F81BD">
                <a:shade val="50000"/>
              </a:srgbClr>
            </a:solidFill>
            <a:prstDash val="solid"/>
          </a:ln>
          <a:effectLst/>
        </p:spPr>
        <p:txBody>
          <a:bodyPr wrap="square" rtlCol="0" anchor="ctr">
            <a:noAutofit/>
          </a:bodyPr>
          <a:lstStyle/>
          <a:p>
            <a:pPr fontAlgn="base">
              <a:spcAft>
                <a:spcPts val="0"/>
              </a:spcAft>
            </a:pPr>
            <a:r>
              <a:rPr lang="en-US" sz="120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20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 name="正方形/長方形 7"/>
          <p:cNvSpPr/>
          <p:nvPr/>
        </p:nvSpPr>
        <p:spPr>
          <a:xfrm>
            <a:off x="2913870" y="2181518"/>
            <a:ext cx="1076060" cy="1307429"/>
          </a:xfrm>
          <a:prstGeom prst="rect">
            <a:avLst/>
          </a:prstGeom>
          <a:ln w="12700"/>
        </p:spPr>
        <p:style>
          <a:lnRef idx="2">
            <a:schemeClr val="dk1"/>
          </a:lnRef>
          <a:fillRef idx="1">
            <a:schemeClr val="lt1"/>
          </a:fillRef>
          <a:effectRef idx="0">
            <a:schemeClr val="dk1"/>
          </a:effectRef>
          <a:fontRef idx="minor">
            <a:schemeClr val="dk1"/>
          </a:fontRef>
        </p:style>
        <p:txBody>
          <a:bodyPr rtlCol="0" anchor="b"/>
          <a:lstStyle/>
          <a:p>
            <a:pPr algn="ctr" eaLnBrk="0" fontAlgn="base" hangingPunct="0">
              <a:spcBef>
                <a:spcPct val="0"/>
              </a:spcBef>
              <a:spcAft>
                <a:spcPct val="0"/>
              </a:spcAft>
            </a:pPr>
            <a:r>
              <a:rPr kumimoji="0"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自治会</a:t>
            </a:r>
            <a:r>
              <a:rPr kumimoji="0"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a:t>
            </a:r>
            <a:endParaRPr kumimoji="0" lang="en-US" altLang="ja-JP" sz="1200" b="1"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kumimoji="0" lang="ja-JP" altLang="en-US" sz="1200" b="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地元</a:t>
            </a:r>
            <a:endParaRPr kumimoji="0"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Line 9"/>
          <p:cNvCxnSpPr/>
          <p:nvPr/>
        </p:nvCxnSpPr>
        <p:spPr bwMode="auto">
          <a:xfrm flipH="1">
            <a:off x="2089061" y="2910438"/>
            <a:ext cx="1044000" cy="0"/>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cxnSp>
        <p:nvCxnSpPr>
          <p:cNvPr id="10" name="Line 9"/>
          <p:cNvCxnSpPr/>
          <p:nvPr/>
        </p:nvCxnSpPr>
        <p:spPr bwMode="auto">
          <a:xfrm>
            <a:off x="2059185" y="2537596"/>
            <a:ext cx="1044000" cy="0"/>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sp>
        <p:nvSpPr>
          <p:cNvPr id="11" name="Rectangle 5"/>
          <p:cNvSpPr>
            <a:spLocks noChangeArrowheads="1"/>
          </p:cNvSpPr>
          <p:nvPr/>
        </p:nvSpPr>
        <p:spPr bwMode="auto">
          <a:xfrm>
            <a:off x="2069132" y="2315597"/>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⑥</a:t>
            </a: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診断申込</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5"/>
          <p:cNvSpPr>
            <a:spLocks noChangeArrowheads="1"/>
          </p:cNvSpPr>
          <p:nvPr/>
        </p:nvSpPr>
        <p:spPr bwMode="auto">
          <a:xfrm rot="-5400000">
            <a:off x="56253" y="3713826"/>
            <a:ext cx="1783435" cy="2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④実施に関する調整</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Rectangle 17"/>
          <p:cNvSpPr>
            <a:spLocks noChangeArrowheads="1"/>
          </p:cNvSpPr>
          <p:nvPr/>
        </p:nvSpPr>
        <p:spPr bwMode="auto">
          <a:xfrm>
            <a:off x="1965555" y="2669887"/>
            <a:ext cx="10922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⑤</a:t>
            </a: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個別訪問等</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額縁 124"/>
          <p:cNvSpPr>
            <a:spLocks noChangeArrowheads="1"/>
          </p:cNvSpPr>
          <p:nvPr/>
        </p:nvSpPr>
        <p:spPr bwMode="auto">
          <a:xfrm>
            <a:off x="696203" y="4447089"/>
            <a:ext cx="1337972" cy="586800"/>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　町　村</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5" name="額縁 121"/>
          <p:cNvSpPr>
            <a:spLocks noChangeArrowheads="1"/>
          </p:cNvSpPr>
          <p:nvPr/>
        </p:nvSpPr>
        <p:spPr bwMode="auto">
          <a:xfrm>
            <a:off x="301768" y="2360497"/>
            <a:ext cx="1732406" cy="586800"/>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まちまるごと耐震化</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支援事業登録事業者</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6" name="額縁 123"/>
          <p:cNvSpPr>
            <a:spLocks noChangeArrowheads="1"/>
          </p:cNvSpPr>
          <p:nvPr/>
        </p:nvSpPr>
        <p:spPr bwMode="auto">
          <a:xfrm>
            <a:off x="3077130" y="2386040"/>
            <a:ext cx="805434" cy="586800"/>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所有者</a:t>
            </a:r>
            <a:endPar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Line 9"/>
          <p:cNvCxnSpPr/>
          <p:nvPr/>
        </p:nvCxnSpPr>
        <p:spPr bwMode="auto">
          <a:xfrm flipV="1">
            <a:off x="1151164" y="2954292"/>
            <a:ext cx="0" cy="1484630"/>
          </a:xfrm>
          <a:prstGeom prst="line">
            <a:avLst/>
          </a:prstGeom>
          <a:noFill/>
          <a:ln w="5715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額縁 121"/>
          <p:cNvSpPr>
            <a:spLocks noChangeArrowheads="1"/>
          </p:cNvSpPr>
          <p:nvPr/>
        </p:nvSpPr>
        <p:spPr bwMode="auto">
          <a:xfrm>
            <a:off x="295036" y="5941891"/>
            <a:ext cx="1743075" cy="376551"/>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Rectangle 5"/>
          <p:cNvSpPr>
            <a:spLocks noChangeArrowheads="1"/>
          </p:cNvSpPr>
          <p:nvPr/>
        </p:nvSpPr>
        <p:spPr bwMode="auto">
          <a:xfrm>
            <a:off x="1203003" y="4874768"/>
            <a:ext cx="264315" cy="121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③事業者紹介</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20" name="Line 9"/>
          <p:cNvCxnSpPr/>
          <p:nvPr/>
        </p:nvCxnSpPr>
        <p:spPr bwMode="auto">
          <a:xfrm flipH="1">
            <a:off x="514668" y="2965579"/>
            <a:ext cx="11354" cy="3001015"/>
          </a:xfrm>
          <a:prstGeom prst="line">
            <a:avLst/>
          </a:prstGeom>
          <a:noFill/>
          <a:ln w="5715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Rectangle 5"/>
          <p:cNvSpPr>
            <a:spLocks noChangeArrowheads="1"/>
          </p:cNvSpPr>
          <p:nvPr/>
        </p:nvSpPr>
        <p:spPr bwMode="auto">
          <a:xfrm>
            <a:off x="152717" y="3364947"/>
            <a:ext cx="345279" cy="182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②実施の意向調整</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2" name="Rectangle 17"/>
          <p:cNvSpPr>
            <a:spLocks noChangeArrowheads="1"/>
          </p:cNvSpPr>
          <p:nvPr/>
        </p:nvSpPr>
        <p:spPr bwMode="auto">
          <a:xfrm>
            <a:off x="649050" y="5021224"/>
            <a:ext cx="297182" cy="11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①実施の依頼</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23" name="Line 9"/>
          <p:cNvCxnSpPr/>
          <p:nvPr/>
        </p:nvCxnSpPr>
        <p:spPr bwMode="auto">
          <a:xfrm flipV="1">
            <a:off x="936787" y="5033889"/>
            <a:ext cx="0" cy="913236"/>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cxnSp>
        <p:nvCxnSpPr>
          <p:cNvPr id="24" name="Line 9"/>
          <p:cNvCxnSpPr/>
          <p:nvPr/>
        </p:nvCxnSpPr>
        <p:spPr bwMode="auto">
          <a:xfrm>
            <a:off x="1151164" y="5021224"/>
            <a:ext cx="0" cy="925022"/>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cxnSp>
        <p:nvCxnSpPr>
          <p:cNvPr id="25" name="Line 9"/>
          <p:cNvCxnSpPr/>
          <p:nvPr/>
        </p:nvCxnSpPr>
        <p:spPr bwMode="auto">
          <a:xfrm flipH="1">
            <a:off x="1820564" y="3226692"/>
            <a:ext cx="974725" cy="1227944"/>
          </a:xfrm>
          <a:prstGeom prst="line">
            <a:avLst/>
          </a:prstGeom>
          <a:noFill/>
          <a:ln w="5715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27" name="Rectangle 5"/>
          <p:cNvSpPr>
            <a:spLocks noChangeArrowheads="1"/>
          </p:cNvSpPr>
          <p:nvPr/>
        </p:nvSpPr>
        <p:spPr bwMode="auto">
          <a:xfrm rot="-5400000">
            <a:off x="700440" y="3610107"/>
            <a:ext cx="1577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⑦補助手続等</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28" name="Line 9"/>
          <p:cNvCxnSpPr/>
          <p:nvPr/>
        </p:nvCxnSpPr>
        <p:spPr bwMode="auto">
          <a:xfrm flipV="1">
            <a:off x="1656748" y="2962459"/>
            <a:ext cx="0" cy="1484630"/>
          </a:xfrm>
          <a:prstGeom prst="line">
            <a:avLst/>
          </a:prstGeom>
          <a:noFill/>
          <a:ln w="5715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29" name="テキスト ボックス 28"/>
          <p:cNvSpPr txBox="1"/>
          <p:nvPr/>
        </p:nvSpPr>
        <p:spPr>
          <a:xfrm>
            <a:off x="325356" y="1976197"/>
            <a:ext cx="2113361"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まちまるごと耐震化支援</a:t>
            </a:r>
            <a:r>
              <a:rPr lang="ja-JP" altLang="en-US" sz="1200" b="1" dirty="0" smtClean="0">
                <a:latin typeface="Meiryo UI" panose="020B0604030504040204" pitchFamily="50" charset="-128"/>
                <a:ea typeface="Meiryo UI" panose="020B0604030504040204" pitchFamily="50" charset="-128"/>
              </a:rPr>
              <a:t>事業</a:t>
            </a:r>
            <a:r>
              <a:rPr lang="en-US" altLang="ja-JP" sz="1000" b="1" dirty="0" smtClean="0">
                <a:latin typeface="Meiryo UI" panose="020B0604030504040204" pitchFamily="50" charset="-128"/>
                <a:ea typeface="Meiryo UI" panose="020B0604030504040204" pitchFamily="50" charset="-128"/>
              </a:rPr>
              <a:t>※</a:t>
            </a:r>
            <a:endParaRPr kumimoji="1" lang="en-US" altLang="ja-JP" sz="1000" b="1" dirty="0">
              <a:latin typeface="Meiryo UI" panose="020B0604030504040204" pitchFamily="50" charset="-128"/>
              <a:ea typeface="Meiryo UI" panose="020B0604030504040204" pitchFamily="50" charset="-128"/>
            </a:endParaRPr>
          </a:p>
        </p:txBody>
      </p:sp>
      <p:sp>
        <p:nvSpPr>
          <p:cNvPr id="56" name="フリーフォーム 55"/>
          <p:cNvSpPr/>
          <p:nvPr/>
        </p:nvSpPr>
        <p:spPr>
          <a:xfrm>
            <a:off x="2030861" y="3463574"/>
            <a:ext cx="1180305" cy="2754588"/>
          </a:xfrm>
          <a:custGeom>
            <a:avLst/>
            <a:gdLst>
              <a:gd name="connsiteX0" fmla="*/ 1438275 w 1466850"/>
              <a:gd name="connsiteY0" fmla="*/ 0 h 2590800"/>
              <a:gd name="connsiteX1" fmla="*/ 1466850 w 1466850"/>
              <a:gd name="connsiteY1" fmla="*/ 2590800 h 2590800"/>
              <a:gd name="connsiteX2" fmla="*/ 0 w 1466850"/>
              <a:gd name="connsiteY2" fmla="*/ 2590800 h 2590800"/>
            </a:gdLst>
            <a:ahLst/>
            <a:cxnLst>
              <a:cxn ang="0">
                <a:pos x="connsiteX0" y="connsiteY0"/>
              </a:cxn>
              <a:cxn ang="0">
                <a:pos x="connsiteX1" y="connsiteY1"/>
              </a:cxn>
              <a:cxn ang="0">
                <a:pos x="connsiteX2" y="connsiteY2"/>
              </a:cxn>
            </a:cxnLst>
            <a:rect l="l" t="t" r="r" b="b"/>
            <a:pathLst>
              <a:path w="1466850" h="2590800">
                <a:moveTo>
                  <a:pt x="1438275" y="0"/>
                </a:moveTo>
                <a:lnTo>
                  <a:pt x="1466850" y="2590800"/>
                </a:lnTo>
                <a:lnTo>
                  <a:pt x="0" y="2590800"/>
                </a:lnTo>
              </a:path>
            </a:pathLst>
          </a:custGeom>
          <a:noFill/>
          <a:ln w="57150">
            <a:solidFill>
              <a:srgbClr val="FF0000"/>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57" name="Line 9"/>
          <p:cNvCxnSpPr/>
          <p:nvPr/>
        </p:nvCxnSpPr>
        <p:spPr bwMode="auto">
          <a:xfrm flipV="1">
            <a:off x="2095073" y="4691518"/>
            <a:ext cx="1071257" cy="12711"/>
          </a:xfrm>
          <a:prstGeom prst="line">
            <a:avLst/>
          </a:prstGeom>
          <a:noFill/>
          <a:ln w="57150">
            <a:solidFill>
              <a:srgbClr val="FF0000"/>
            </a:solidFill>
            <a:prstDash val="sysDash"/>
            <a:round/>
            <a:headEnd type="triangle" w="med" len="med"/>
            <a:tailEnd/>
          </a:ln>
          <a:extLst>
            <a:ext uri="{909E8E84-426E-40DD-AFC4-6F175D3DCCD1}">
              <a14:hiddenFill xmlns:a14="http://schemas.microsoft.com/office/drawing/2010/main">
                <a:noFill/>
              </a14:hiddenFill>
            </a:ext>
          </a:extLst>
        </p:spPr>
      </p:cxnSp>
      <p:sp>
        <p:nvSpPr>
          <p:cNvPr id="58" name="Rectangle 5"/>
          <p:cNvSpPr>
            <a:spLocks noChangeArrowheads="1"/>
          </p:cNvSpPr>
          <p:nvPr/>
        </p:nvSpPr>
        <p:spPr bwMode="auto">
          <a:xfrm>
            <a:off x="2295477" y="3786119"/>
            <a:ext cx="870853" cy="7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93663" marR="0" lvl="0" indent="-93663"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④実施に関する調整</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9" name="角丸四角形吹き出し 58"/>
          <p:cNvSpPr/>
          <p:nvPr/>
        </p:nvSpPr>
        <p:spPr>
          <a:xfrm>
            <a:off x="3439845" y="4522920"/>
            <a:ext cx="1431790" cy="1706285"/>
          </a:xfrm>
          <a:prstGeom prst="wedgeRoundRectCallout">
            <a:avLst>
              <a:gd name="adj1" fmla="val -65108"/>
              <a:gd name="adj2" fmla="val -22707"/>
              <a:gd name="adj3" fmla="val 16667"/>
            </a:avLst>
          </a:prstGeom>
          <a:noFill/>
          <a:ln>
            <a:solidFill>
              <a:schemeClr val="tx2">
                <a:lumMod val="75000"/>
                <a:lumOff val="25000"/>
              </a:schemeClr>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1200" b="1" dirty="0">
                <a:latin typeface="Meiryo UI" panose="020B0604030504040204" pitchFamily="50" charset="-128"/>
                <a:ea typeface="Meiryo UI" panose="020B0604030504040204" pitchFamily="50" charset="-128"/>
              </a:rPr>
              <a:t>現状：</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行政で実施地区を選定し、個別訪問等を実施</a:t>
            </a:r>
            <a:endParaRPr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検討案：</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所有者からの申込み制度を検討</a:t>
            </a:r>
          </a:p>
        </p:txBody>
      </p:sp>
      <p:sp>
        <p:nvSpPr>
          <p:cNvPr id="60" name="角丸四角形 59"/>
          <p:cNvSpPr/>
          <p:nvPr/>
        </p:nvSpPr>
        <p:spPr>
          <a:xfrm>
            <a:off x="5103148" y="1948362"/>
            <a:ext cx="3771911" cy="4516858"/>
          </a:xfrm>
          <a:prstGeom prst="roundRect">
            <a:avLst>
              <a:gd name="adj" fmla="val 3471"/>
            </a:avLst>
          </a:prstGeom>
          <a:solidFill>
            <a:sysClr val="window" lastClr="FFFFFF">
              <a:alpha val="6000"/>
            </a:sysClr>
          </a:solidFill>
          <a:ln w="25400" cap="flat" cmpd="sng" algn="ctr">
            <a:solidFill>
              <a:srgbClr val="4F81BD">
                <a:shade val="50000"/>
              </a:srgbClr>
            </a:solidFill>
            <a:prstDash val="solid"/>
          </a:ln>
          <a:effectLst/>
        </p:spPr>
        <p:txBody>
          <a:bodyPr wrap="square" rtlCol="0" anchor="ctr">
            <a:noAutofit/>
          </a:bodyPr>
          <a:lstStyle/>
          <a:p>
            <a:pPr fontAlgn="base">
              <a:spcAft>
                <a:spcPts val="0"/>
              </a:spcAft>
            </a:pPr>
            <a:r>
              <a:rPr lang="en-US" sz="120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20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1" name="テキスト ボックス 80"/>
          <p:cNvSpPr txBox="1"/>
          <p:nvPr/>
        </p:nvSpPr>
        <p:spPr>
          <a:xfrm>
            <a:off x="5261100" y="1976197"/>
            <a:ext cx="2113361"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耐震診断技術者紹介制度</a:t>
            </a:r>
            <a:endParaRPr kumimoji="1" lang="en-US" altLang="ja-JP" sz="1200" b="1" dirty="0">
              <a:latin typeface="Meiryo UI" panose="020B0604030504040204" pitchFamily="50" charset="-128"/>
              <a:ea typeface="Meiryo UI" panose="020B0604030504040204" pitchFamily="50" charset="-128"/>
            </a:endParaRPr>
          </a:p>
        </p:txBody>
      </p:sp>
      <p:sp>
        <p:nvSpPr>
          <p:cNvPr id="33" name="額縁 124"/>
          <p:cNvSpPr>
            <a:spLocks noChangeArrowheads="1"/>
          </p:cNvSpPr>
          <p:nvPr/>
        </p:nvSpPr>
        <p:spPr bwMode="auto">
          <a:xfrm>
            <a:off x="5267024" y="2594776"/>
            <a:ext cx="1382832" cy="586800"/>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　町　村</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4" name="額縁 121"/>
          <p:cNvSpPr>
            <a:spLocks noChangeArrowheads="1"/>
          </p:cNvSpPr>
          <p:nvPr/>
        </p:nvSpPr>
        <p:spPr bwMode="auto">
          <a:xfrm>
            <a:off x="5274503" y="5365366"/>
            <a:ext cx="1388734" cy="586800"/>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登録団体</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5" name="額縁 123"/>
          <p:cNvSpPr>
            <a:spLocks noChangeArrowheads="1"/>
          </p:cNvSpPr>
          <p:nvPr/>
        </p:nvSpPr>
        <p:spPr bwMode="auto">
          <a:xfrm>
            <a:off x="7564242" y="2586399"/>
            <a:ext cx="1189079" cy="590867"/>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所有者</a:t>
            </a:r>
            <a:endPar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額縁 121"/>
          <p:cNvSpPr>
            <a:spLocks noChangeArrowheads="1"/>
          </p:cNvSpPr>
          <p:nvPr/>
        </p:nvSpPr>
        <p:spPr bwMode="auto">
          <a:xfrm>
            <a:off x="5295223" y="3814589"/>
            <a:ext cx="1353687" cy="905623"/>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窓口</a:t>
            </a:r>
            <a:endParaRPr kumimoji="0" lang="en-US" altLang="ja-JP"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93663" marR="0" lvl="0" indent="-93663" algn="ctr" defTabSz="914400" rtl="0" eaLnBrk="0" fontAlgn="base" latinLnBrk="0" hangingPunct="0">
              <a:lnSpc>
                <a:spcPct val="100000"/>
              </a:lnSpc>
              <a:spcBef>
                <a:spcPct val="0"/>
              </a:spcBef>
              <a:spcAft>
                <a:spcPct val="0"/>
              </a:spcAft>
              <a:buClrTx/>
              <a:buSzTx/>
              <a:buFontTx/>
              <a:buNone/>
              <a:tabLst/>
            </a:pPr>
            <a:r>
              <a:rPr kumimoji="0" lang="ja-JP" altLang="en-US" sz="10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（大阪建築物震災対策推進協議会から委託）</a:t>
            </a:r>
            <a:endParaRPr kumimoji="0" lang="ja-JP" altLang="ja-JP" sz="10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7" name="額縁 121"/>
          <p:cNvSpPr>
            <a:spLocks noChangeArrowheads="1"/>
          </p:cNvSpPr>
          <p:nvPr/>
        </p:nvSpPr>
        <p:spPr bwMode="auto">
          <a:xfrm>
            <a:off x="7600728" y="5341857"/>
            <a:ext cx="1116106" cy="586800"/>
          </a:xfrm>
          <a:prstGeom prst="bevel">
            <a:avLst>
              <a:gd name="adj" fmla="val 12500"/>
            </a:avLst>
          </a:prstGeom>
          <a:noFill/>
          <a:ln w="127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診断技術者</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38" name="Line 9"/>
          <p:cNvCxnSpPr/>
          <p:nvPr/>
        </p:nvCxnSpPr>
        <p:spPr bwMode="auto">
          <a:xfrm flipH="1" flipV="1">
            <a:off x="6663237" y="3086101"/>
            <a:ext cx="953519" cy="0"/>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cxnSp>
        <p:nvCxnSpPr>
          <p:cNvPr id="39" name="Line 9"/>
          <p:cNvCxnSpPr/>
          <p:nvPr/>
        </p:nvCxnSpPr>
        <p:spPr bwMode="auto">
          <a:xfrm>
            <a:off x="6618186" y="2733191"/>
            <a:ext cx="946056" cy="0"/>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sp>
        <p:nvSpPr>
          <p:cNvPr id="40" name="Rectangle 5"/>
          <p:cNvSpPr>
            <a:spLocks noChangeArrowheads="1"/>
          </p:cNvSpPr>
          <p:nvPr/>
        </p:nvSpPr>
        <p:spPr bwMode="auto">
          <a:xfrm>
            <a:off x="6628133" y="2511192"/>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①依頼</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1" name="Rectangle 17"/>
          <p:cNvSpPr>
            <a:spLocks noChangeArrowheads="1"/>
          </p:cNvSpPr>
          <p:nvPr/>
        </p:nvSpPr>
        <p:spPr bwMode="auto">
          <a:xfrm>
            <a:off x="6524556" y="2865482"/>
            <a:ext cx="10922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rPr>
              <a:t>⑦連絡</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42" name="Line 9"/>
          <p:cNvCxnSpPr/>
          <p:nvPr/>
        </p:nvCxnSpPr>
        <p:spPr bwMode="auto">
          <a:xfrm flipV="1">
            <a:off x="5615073" y="3175044"/>
            <a:ext cx="0" cy="639545"/>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sp>
        <p:nvSpPr>
          <p:cNvPr id="44" name="Rectangle 5"/>
          <p:cNvSpPr>
            <a:spLocks noChangeArrowheads="1"/>
          </p:cNvSpPr>
          <p:nvPr/>
        </p:nvSpPr>
        <p:spPr bwMode="auto">
          <a:xfrm>
            <a:off x="4824120" y="3400093"/>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②依頼</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45" name="Line 9"/>
          <p:cNvCxnSpPr/>
          <p:nvPr/>
        </p:nvCxnSpPr>
        <p:spPr bwMode="auto">
          <a:xfrm flipV="1">
            <a:off x="5615073" y="4720212"/>
            <a:ext cx="0" cy="639545"/>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sp>
        <p:nvSpPr>
          <p:cNvPr id="46" name="Rectangle 5"/>
          <p:cNvSpPr>
            <a:spLocks noChangeArrowheads="1"/>
          </p:cNvSpPr>
          <p:nvPr/>
        </p:nvSpPr>
        <p:spPr bwMode="auto">
          <a:xfrm>
            <a:off x="4848118" y="4945261"/>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③依頼</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47" name="Line 9"/>
          <p:cNvCxnSpPr>
            <a:stCxn id="37" idx="4"/>
            <a:endCxn id="34" idx="0"/>
          </p:cNvCxnSpPr>
          <p:nvPr/>
        </p:nvCxnSpPr>
        <p:spPr bwMode="auto">
          <a:xfrm flipH="1">
            <a:off x="6663237" y="5635257"/>
            <a:ext cx="937491" cy="0"/>
          </a:xfrm>
          <a:prstGeom prst="line">
            <a:avLst/>
          </a:prstGeom>
          <a:noFill/>
          <a:ln w="5715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ectangle 5"/>
          <p:cNvSpPr>
            <a:spLocks noChangeArrowheads="1"/>
          </p:cNvSpPr>
          <p:nvPr/>
        </p:nvSpPr>
        <p:spPr bwMode="auto">
          <a:xfrm>
            <a:off x="6760505" y="5757468"/>
            <a:ext cx="870853" cy="7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93663" marR="0" lvl="0" indent="-93663"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調整</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53" name="Line 9"/>
          <p:cNvCxnSpPr/>
          <p:nvPr/>
        </p:nvCxnSpPr>
        <p:spPr bwMode="auto">
          <a:xfrm>
            <a:off x="6298535" y="3175043"/>
            <a:ext cx="0" cy="639545"/>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cxnSp>
        <p:nvCxnSpPr>
          <p:cNvPr id="54" name="Line 9"/>
          <p:cNvCxnSpPr/>
          <p:nvPr/>
        </p:nvCxnSpPr>
        <p:spPr bwMode="auto">
          <a:xfrm>
            <a:off x="6298535" y="4720211"/>
            <a:ext cx="0" cy="639545"/>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sp>
        <p:nvSpPr>
          <p:cNvPr id="55" name="Rectangle 5"/>
          <p:cNvSpPr>
            <a:spLocks noChangeArrowheads="1"/>
          </p:cNvSpPr>
          <p:nvPr/>
        </p:nvSpPr>
        <p:spPr bwMode="auto">
          <a:xfrm>
            <a:off x="6107487" y="4958917"/>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⑤連絡</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1" name="Rectangle 5"/>
          <p:cNvSpPr>
            <a:spLocks noChangeArrowheads="1"/>
          </p:cNvSpPr>
          <p:nvPr/>
        </p:nvSpPr>
        <p:spPr bwMode="auto">
          <a:xfrm>
            <a:off x="6025838" y="3439513"/>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⑥連絡</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cxnSp>
        <p:nvCxnSpPr>
          <p:cNvPr id="62" name="Line 9"/>
          <p:cNvCxnSpPr/>
          <p:nvPr/>
        </p:nvCxnSpPr>
        <p:spPr bwMode="auto">
          <a:xfrm flipV="1">
            <a:off x="7872322" y="3175044"/>
            <a:ext cx="0" cy="2166813"/>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sp>
        <p:nvSpPr>
          <p:cNvPr id="63" name="Rectangle 5"/>
          <p:cNvSpPr>
            <a:spLocks noChangeArrowheads="1"/>
          </p:cNvSpPr>
          <p:nvPr/>
        </p:nvSpPr>
        <p:spPr bwMode="auto">
          <a:xfrm>
            <a:off x="6946915" y="4090450"/>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⑧日程調整</a:t>
            </a:r>
            <a:endParaRPr kumimoji="0"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4" name="Line 9"/>
          <p:cNvCxnSpPr/>
          <p:nvPr/>
        </p:nvCxnSpPr>
        <p:spPr bwMode="auto">
          <a:xfrm>
            <a:off x="8106100" y="3175044"/>
            <a:ext cx="0" cy="2166813"/>
          </a:xfrm>
          <a:prstGeom prst="line">
            <a:avLst/>
          </a:prstGeom>
          <a:noFill/>
          <a:ln w="57150">
            <a:solidFill>
              <a:srgbClr val="969696"/>
            </a:solidFill>
            <a:round/>
            <a:headEnd type="triangle" w="med" len="med"/>
            <a:tailEnd/>
          </a:ln>
          <a:extLst>
            <a:ext uri="{909E8E84-426E-40DD-AFC4-6F175D3DCCD1}">
              <a14:hiddenFill xmlns:a14="http://schemas.microsoft.com/office/drawing/2010/main">
                <a:noFill/>
              </a14:hiddenFill>
            </a:ext>
          </a:extLst>
        </p:spPr>
      </p:cxnSp>
      <p:sp>
        <p:nvSpPr>
          <p:cNvPr id="65" name="Rectangle 5"/>
          <p:cNvSpPr>
            <a:spLocks noChangeArrowheads="1"/>
          </p:cNvSpPr>
          <p:nvPr/>
        </p:nvSpPr>
        <p:spPr bwMode="auto">
          <a:xfrm>
            <a:off x="7950930" y="4076780"/>
            <a:ext cx="102139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⑨診断実施</a:t>
            </a:r>
            <a:endParaRPr kumimoji="0"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タイトル 1">
            <a:extLst>
              <a:ext uri="{FF2B5EF4-FFF2-40B4-BE49-F238E27FC236}">
                <a16:creationId xmlns:a16="http://schemas.microsoft.com/office/drawing/2014/main" id="{E417C7B7-81DF-4A78-A582-1DD73A987604}"/>
              </a:ext>
            </a:extLst>
          </p:cNvPr>
          <p:cNvSpPr txBox="1">
            <a:spLocks/>
          </p:cNvSpPr>
          <p:nvPr/>
        </p:nvSpPr>
        <p:spPr bwMode="auto">
          <a:xfrm>
            <a:off x="27310" y="86547"/>
            <a:ext cx="7019925" cy="8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４．木造住宅について</a:t>
            </a:r>
            <a:r>
              <a:rPr lang="en-US" altLang="ja-JP" kern="0" dirty="0"/>
              <a:t/>
            </a:r>
            <a:br>
              <a:rPr lang="en-US" altLang="ja-JP" kern="0" dirty="0"/>
            </a:br>
            <a:r>
              <a:rPr lang="ja-JP" altLang="en-US" kern="0" dirty="0"/>
              <a:t>　</a:t>
            </a:r>
            <a:r>
              <a:rPr lang="en-US" altLang="ja-JP" kern="0" dirty="0"/>
              <a:t>4-3</a:t>
            </a:r>
            <a:r>
              <a:rPr lang="ja-JP" altLang="en-US" kern="0" dirty="0"/>
              <a:t>　支援体制づくり</a:t>
            </a:r>
          </a:p>
        </p:txBody>
      </p:sp>
      <p:sp>
        <p:nvSpPr>
          <p:cNvPr id="66" name="正方形/長方形 65"/>
          <p:cNvSpPr/>
          <p:nvPr/>
        </p:nvSpPr>
        <p:spPr>
          <a:xfrm>
            <a:off x="4484915" y="432104"/>
            <a:ext cx="3399940" cy="39676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市町村のマンパワー不足を補完！</a:t>
            </a:r>
          </a:p>
        </p:txBody>
      </p:sp>
      <p:sp>
        <p:nvSpPr>
          <p:cNvPr id="68" name="スライド番号プレースホルダー 3">
            <a:extLst>
              <a:ext uri="{FF2B5EF4-FFF2-40B4-BE49-F238E27FC236}">
                <a16:creationId xmlns:a16="http://schemas.microsoft.com/office/drawing/2014/main" id="{05179BA6-302C-4200-BA70-A253B4B3A1C6}"/>
              </a:ext>
            </a:extLst>
          </p:cNvPr>
          <p:cNvSpPr>
            <a:spLocks noGrp="1"/>
          </p:cNvSpPr>
          <p:nvPr>
            <p:ph type="sldNum" sz="quarter" idx="12"/>
          </p:nvPr>
        </p:nvSpPr>
        <p:spPr>
          <a:xfrm>
            <a:off x="7010400" y="6433376"/>
            <a:ext cx="1987323" cy="287337"/>
          </a:xfrm>
        </p:spPr>
        <p:txBody>
          <a:bodyPr/>
          <a:lstStyle/>
          <a:p>
            <a:pPr>
              <a:defRPr/>
            </a:pPr>
            <a:fld id="{09954CD4-AF95-4C78-B160-84012AB9CEDB}" type="slidenum">
              <a:rPr lang="en-US" altLang="ja-JP" smtClean="0">
                <a:solidFill>
                  <a:srgbClr val="000000"/>
                </a:solidFill>
              </a:rPr>
              <a:pPr>
                <a:defRPr/>
              </a:pPr>
              <a:t>8</a:t>
            </a:fld>
            <a:r>
              <a:rPr lang="ja-JP" altLang="en-US" dirty="0">
                <a:solidFill>
                  <a:srgbClr val="000000"/>
                </a:solidFill>
              </a:rPr>
              <a:t>　</a:t>
            </a:r>
            <a:endParaRPr lang="en-US" altLang="ja-JP" dirty="0">
              <a:solidFill>
                <a:srgbClr val="000000"/>
              </a:solidFill>
            </a:endParaRPr>
          </a:p>
        </p:txBody>
      </p:sp>
      <p:sp>
        <p:nvSpPr>
          <p:cNvPr id="2" name="正方形/長方形 1"/>
          <p:cNvSpPr/>
          <p:nvPr/>
        </p:nvSpPr>
        <p:spPr>
          <a:xfrm>
            <a:off x="244128" y="6406879"/>
            <a:ext cx="4671403" cy="369332"/>
          </a:xfrm>
          <a:prstGeom prst="rect">
            <a:avLst/>
          </a:prstGeom>
        </p:spPr>
        <p:txBody>
          <a:bodyPr wrap="square">
            <a:spAutoFit/>
          </a:bodyPr>
          <a:lstStyle/>
          <a:p>
            <a:pPr marL="95250" indent="-95250"/>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まち</a:t>
            </a:r>
            <a:r>
              <a:rPr lang="ja-JP" altLang="en-US" sz="900" dirty="0">
                <a:latin typeface="Meiryo UI" panose="020B0604030504040204" pitchFamily="50" charset="-128"/>
                <a:ea typeface="Meiryo UI" panose="020B0604030504040204" pitchFamily="50" charset="-128"/>
              </a:rPr>
              <a:t>まるごと耐震化支援事業とは</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府民による自主的な耐震化を促進することを</a:t>
            </a:r>
            <a:r>
              <a:rPr lang="ja-JP" altLang="en-US" sz="900" dirty="0" smtClean="0">
                <a:latin typeface="Meiryo UI" panose="020B0604030504040204" pitchFamily="50" charset="-128"/>
                <a:ea typeface="Meiryo UI" panose="020B0604030504040204" pitchFamily="50" charset="-128"/>
              </a:rPr>
              <a:t>目的に、要件</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満たす事</a:t>
            </a:r>
            <a:r>
              <a:rPr lang="ja-JP" altLang="en-US" sz="900" dirty="0">
                <a:latin typeface="Meiryo UI" panose="020B0604030504040204" pitchFamily="50" charset="-128"/>
                <a:ea typeface="Meiryo UI" panose="020B0604030504040204" pitchFamily="50" charset="-128"/>
              </a:rPr>
              <a:t>業者</a:t>
            </a:r>
            <a:r>
              <a:rPr lang="ja-JP" altLang="en-US" sz="900" dirty="0" smtClean="0">
                <a:latin typeface="Meiryo UI" panose="020B0604030504040204" pitchFamily="50" charset="-128"/>
                <a:ea typeface="Meiryo UI" panose="020B0604030504040204" pitchFamily="50" charset="-128"/>
              </a:rPr>
              <a:t>を登録・公表し、府</a:t>
            </a:r>
            <a:r>
              <a:rPr lang="ja-JP" altLang="en-US" sz="900" dirty="0">
                <a:latin typeface="Meiryo UI" panose="020B0604030504040204" pitchFamily="50" charset="-128"/>
                <a:ea typeface="Meiryo UI" panose="020B0604030504040204" pitchFamily="50" charset="-128"/>
              </a:rPr>
              <a:t>及び</a:t>
            </a:r>
            <a:r>
              <a:rPr lang="ja-JP" altLang="en-US" sz="900" dirty="0" smtClean="0">
                <a:latin typeface="Meiryo UI" panose="020B0604030504040204" pitchFamily="50" charset="-128"/>
                <a:ea typeface="Meiryo UI" panose="020B0604030504040204" pitchFamily="50" charset="-128"/>
              </a:rPr>
              <a:t>市町村、事業者等が</a:t>
            </a:r>
            <a:r>
              <a:rPr lang="ja-JP" altLang="en-US" sz="900" dirty="0">
                <a:latin typeface="Meiryo UI" panose="020B0604030504040204" pitchFamily="50" charset="-128"/>
                <a:ea typeface="Meiryo UI" panose="020B0604030504040204" pitchFamily="50" charset="-128"/>
              </a:rPr>
              <a:t>一体と</a:t>
            </a:r>
            <a:r>
              <a:rPr lang="ja-JP" altLang="en-US" sz="900" dirty="0" smtClean="0">
                <a:latin typeface="Meiryo UI" panose="020B0604030504040204" pitchFamily="50" charset="-128"/>
                <a:ea typeface="Meiryo UI" panose="020B0604030504040204" pitchFamily="50" charset="-128"/>
              </a:rPr>
              <a:t>なって普及</a:t>
            </a:r>
            <a:r>
              <a:rPr lang="ja-JP" altLang="en-US" sz="900" dirty="0">
                <a:latin typeface="Meiryo UI" panose="020B0604030504040204" pitchFamily="50" charset="-128"/>
                <a:ea typeface="Meiryo UI" panose="020B0604030504040204" pitchFamily="50" charset="-128"/>
              </a:rPr>
              <a:t>啓発を</a:t>
            </a:r>
            <a:r>
              <a:rPr lang="ja-JP" altLang="en-US" sz="900" dirty="0" smtClean="0">
                <a:latin typeface="Meiryo UI" panose="020B0604030504040204" pitchFamily="50" charset="-128"/>
                <a:ea typeface="Meiryo UI" panose="020B0604030504040204" pitchFamily="50" charset="-128"/>
              </a:rPr>
              <a:t>行うもの</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1609239"/>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5"/>
        </a:solidFill>
        <a:ln w="6350">
          <a:noFill/>
        </a:ln>
        <a:effectLst/>
      </a:spPr>
      <a:bodyPr wrap="square" tIns="108000" bIns="108000">
        <a:spAutoFit/>
      </a:bodyPr>
      <a:lstStyle>
        <a:defPPr marL="85725" marR="967105" algn="l">
          <a:tabLst>
            <a:tab pos="11791950" algn="l"/>
          </a:tabLst>
          <a:defRPr sz="1600" dirty="0">
            <a:latin typeface="Meiryo UI" panose="020B0604030504040204" pitchFamily="50" charset="-128"/>
            <a:ea typeface="Meiryo UI" panose="020B0604030504040204" pitchFamily="50" charset="-128"/>
          </a:defRPr>
        </a:defPPr>
      </a:lstStyle>
      <a:style>
        <a:lnRef idx="2">
          <a:schemeClr val="accent2"/>
        </a:lnRef>
        <a:fillRef idx="1">
          <a:schemeClr val="lt1"/>
        </a:fillRef>
        <a:effectRef idx="0">
          <a:schemeClr val="accent2"/>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3682</Words>
  <Application>Microsoft Office PowerPoint</Application>
  <PresentationFormat>画面に合わせる (4:3)</PresentationFormat>
  <Paragraphs>378</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HGP創英角ｺﾞｼｯｸUB</vt:lpstr>
      <vt:lpstr>HGSｺﾞｼｯｸE</vt:lpstr>
      <vt:lpstr>Meiryo UI</vt:lpstr>
      <vt:lpstr>ＭＳ Ｐゴシック</vt:lpstr>
      <vt:lpstr>ＭＳ ゴシック</vt:lpstr>
      <vt:lpstr>ＭＳ 明朝</vt:lpstr>
      <vt:lpstr>Arial</vt:lpstr>
      <vt:lpstr>Calibri</vt:lpstr>
      <vt:lpstr>Times New Roman</vt:lpstr>
      <vt:lpstr>標準デザイン</vt:lpstr>
      <vt:lpstr>「住宅建築物耐震10ヵ年戦略・大阪」 中間とりまとめ案　補足説明資料</vt:lpstr>
      <vt:lpstr>説明内容</vt:lpstr>
      <vt:lpstr>１．他施策等と連携した多様なアプローチについて</vt:lpstr>
      <vt:lpstr>２．住宅の耐震化率について 　2-1　住宅の耐震化率の達成状況</vt:lpstr>
      <vt:lpstr>２．耐震化率について 　2-2　木造戸建住宅戸数の推移</vt:lpstr>
      <vt:lpstr>３．中間とりまとめ案　新たな取組みの方向性について</vt:lpstr>
      <vt:lpstr>４．木造住宅について 　4-1　除却補助</vt:lpstr>
      <vt:lpstr>PowerPoint プレゼンテーション</vt:lpstr>
      <vt:lpstr>PowerPoint プレゼンテーション</vt:lpstr>
      <vt:lpstr>４．木造住宅について 　4-4　個別訪問・ダイレクトメール</vt:lpstr>
      <vt:lpstr>４．木造住宅について 　4-5　必要な情報の一括周知</vt:lpstr>
      <vt:lpstr>５．分譲マンションについて 　5-1　総合的なアプローチ</vt:lpstr>
      <vt:lpstr>６．大規模建築物について 　6-1　病院への働きかけを重点化</vt:lpstr>
      <vt:lpstr>７．広域緊急交通路沿道建築物 　7-1　対象の重点化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2020-08-19T03:07:17Z</dcterms:created>
  <dcterms:modified xsi:type="dcterms:W3CDTF">2021-01-22T07:52:07Z</dcterms:modified>
</cp:coreProperties>
</file>