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sldIdLst>
    <p:sldId id="259" r:id="rId2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1" autoAdjust="0"/>
    <p:restoredTop sz="94434" autoAdjust="0"/>
  </p:normalViewPr>
  <p:slideViewPr>
    <p:cSldViewPr snapToGrid="0">
      <p:cViewPr>
        <p:scale>
          <a:sx n="100" d="100"/>
          <a:sy n="100" d="100"/>
        </p:scale>
        <p:origin x="96" y="-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69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77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19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91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59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81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65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8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83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00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04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3AC23-5AF0-4DFD-BE04-EF5B3EE6EF1A}" type="datetimeFigureOut">
              <a:rPr kumimoji="1" lang="ja-JP" altLang="en-US" smtClean="0"/>
              <a:t>2021/1/22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6AA88-D951-4251-B096-13CB4D789F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306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 Box 1233">
            <a:extLst>
              <a:ext uri="{FF2B5EF4-FFF2-40B4-BE49-F238E27FC236}">
                <a16:creationId xmlns:a16="http://schemas.microsoft.com/office/drawing/2014/main" id="{9222EA52-67CC-4154-BE99-18E36C32D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4072" y="777069"/>
            <a:ext cx="6764743" cy="1555106"/>
          </a:xfrm>
          <a:prstGeom prst="rect">
            <a:avLst/>
          </a:prstGeom>
          <a:solidFill>
            <a:srgbClr val="333399">
              <a:lumMod val="20000"/>
              <a:lumOff val="80000"/>
            </a:srgbClr>
          </a:solidFill>
          <a:ln w="9525" cap="flat" cmpd="sng" algn="ctr">
            <a:noFill/>
            <a:prstDash val="solid"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square" lIns="36000" tIns="31717" rIns="36000" bIns="31717">
            <a:noAutofit/>
          </a:bodyPr>
          <a:lstStyle/>
          <a:p>
            <a:pPr marL="0" marR="0" lvl="0" indent="0" defTabSz="61737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「支援策の</a:t>
            </a:r>
            <a:r>
              <a:rPr kumimoji="1" lang="ja-JP" alt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方向性」</a:t>
            </a:r>
            <a:r>
              <a:rPr kumimoji="1" lang="ja-JP" altLang="en-US" sz="1400" b="1" i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・・・・３つの方向性で取組みを再編成</a:t>
            </a:r>
            <a:endParaRPr kumimoji="1" lang="en-US" altLang="ja-JP" sz="1400" b="1" i="1" u="none" strike="noStrike" kern="0" cap="none" spc="-113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4894992" y="9543751"/>
            <a:ext cx="9988121" cy="11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90" name="正方形/長方形 89"/>
          <p:cNvSpPr/>
          <p:nvPr/>
        </p:nvSpPr>
        <p:spPr>
          <a:xfrm>
            <a:off x="5004181" y="9838087"/>
            <a:ext cx="1312292" cy="3143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5004181" y="10204216"/>
            <a:ext cx="1312292" cy="3699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923788" y="2424404"/>
            <a:ext cx="9959325" cy="70432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2" name="正方形/長方形 1"/>
          <p:cNvSpPr/>
          <p:nvPr/>
        </p:nvSpPr>
        <p:spPr>
          <a:xfrm>
            <a:off x="5627206" y="2780599"/>
            <a:ext cx="2458800" cy="23115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32" name="正方形/長方形 31"/>
          <p:cNvSpPr/>
          <p:nvPr/>
        </p:nvSpPr>
        <p:spPr>
          <a:xfrm>
            <a:off x="8196950" y="2780599"/>
            <a:ext cx="6591600" cy="2311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33" name="正方形/長方形 32"/>
          <p:cNvSpPr/>
          <p:nvPr/>
        </p:nvSpPr>
        <p:spPr>
          <a:xfrm>
            <a:off x="5627206" y="5185102"/>
            <a:ext cx="2458800" cy="128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34" name="正方形/長方形 33"/>
          <p:cNvSpPr/>
          <p:nvPr/>
        </p:nvSpPr>
        <p:spPr>
          <a:xfrm>
            <a:off x="8196950" y="5185102"/>
            <a:ext cx="6591600" cy="128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36" name="正方形/長方形 35"/>
          <p:cNvSpPr/>
          <p:nvPr/>
        </p:nvSpPr>
        <p:spPr>
          <a:xfrm>
            <a:off x="8196950" y="6560005"/>
            <a:ext cx="6591600" cy="14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37" name="正方形/長方形 36"/>
          <p:cNvSpPr/>
          <p:nvPr/>
        </p:nvSpPr>
        <p:spPr>
          <a:xfrm>
            <a:off x="5627206" y="8057309"/>
            <a:ext cx="2458800" cy="136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196950" y="8057309"/>
            <a:ext cx="6591600" cy="136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46" name="正方形/長方形 45"/>
          <p:cNvSpPr/>
          <p:nvPr/>
        </p:nvSpPr>
        <p:spPr>
          <a:xfrm>
            <a:off x="159027" y="2427073"/>
            <a:ext cx="4646032" cy="82647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40" name="正方形/長方形 39"/>
          <p:cNvSpPr/>
          <p:nvPr/>
        </p:nvSpPr>
        <p:spPr>
          <a:xfrm>
            <a:off x="271824" y="2771719"/>
            <a:ext cx="4420845" cy="7811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 dirty="0"/>
          </a:p>
        </p:txBody>
      </p:sp>
      <p:sp>
        <p:nvSpPr>
          <p:cNvPr id="3" name="正方形/長方形 2"/>
          <p:cNvSpPr/>
          <p:nvPr/>
        </p:nvSpPr>
        <p:spPr>
          <a:xfrm>
            <a:off x="407079" y="8988900"/>
            <a:ext cx="4176458" cy="1505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84406B-133F-438E-9917-EAB629BBC8F9}"/>
              </a:ext>
            </a:extLst>
          </p:cNvPr>
          <p:cNvSpPr txBox="1"/>
          <p:nvPr/>
        </p:nvSpPr>
        <p:spPr>
          <a:xfrm>
            <a:off x="159026" y="286237"/>
            <a:ext cx="14729791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「住宅建築物耐震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ヵ年戦略・大阪」に基づく今後の耐震化の取組みについて（中間とりまとめ案）概要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1CD69E8D-7D52-457D-A282-D9C802B68B51}"/>
              </a:ext>
            </a:extLst>
          </p:cNvPr>
          <p:cNvSpPr txBox="1">
            <a:spLocks/>
          </p:cNvSpPr>
          <p:nvPr/>
        </p:nvSpPr>
        <p:spPr>
          <a:xfrm>
            <a:off x="13418009" y="87725"/>
            <a:ext cx="1470808" cy="509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vert="horz" lIns="0" tIns="0" rIns="0" bIns="0" rtlCol="0" anchor="ctr">
            <a:noAutofit/>
          </a:bodyPr>
          <a:lstStyle>
            <a:lvl1pPr algn="ctr" defTabSz="914389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69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lang="en-US" altLang="ja-JP" sz="2469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116086" y="727704"/>
            <a:ext cx="8087415" cy="1613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基本方針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227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地震の切迫性など厳しい状況のもと、危機感を強く持ち、効率的・効果的な施策展開により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>
              <a:lnSpc>
                <a:spcPts val="2227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耐震化をスピードアップ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>
              <a:lnSpc>
                <a:spcPts val="2227"/>
              </a:lnSpc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リフォーム、住替え、マンションなど他施策、関係団体等と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連携を強化し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、多様なアプローチに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より府民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の耐震化意欲を喚起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9026" y="777068"/>
            <a:ext cx="7882721" cy="15683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252673" y="2749989"/>
            <a:ext cx="3303965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9138">
              <a:lnSpc>
                <a:spcPts val="2227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住宅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278954" y="5929955"/>
            <a:ext cx="3367187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9138">
              <a:lnSpc>
                <a:spcPts val="2227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多数の者が利用する建築物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278954" y="6886806"/>
            <a:ext cx="3367187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9138">
              <a:lnSpc>
                <a:spcPts val="2227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大規模建築物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278953" y="7891247"/>
            <a:ext cx="3367187" cy="374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09138">
              <a:lnSpc>
                <a:spcPts val="2227"/>
              </a:lnSpc>
            </a:pP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広域緊急交通路沿道建築物</a:t>
            </a:r>
            <a:endParaRPr lang="en-US" altLang="ja-JP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424001" y="8925509"/>
            <a:ext cx="4223603" cy="15722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509138">
              <a:lnSpc>
                <a:spcPts val="2227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今後の方向性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多数の者が利用する建築物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201534" indent="-201534"/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用途ごとの目標・現状値の公表が個別に進む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1534" indent="-201534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⇒　病院、福祉施設等、関係機関の公表結果を把握、発信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68"/>
              </a:spcBef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大規模建築物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】【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広域緊急交通路沿道建築物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目標「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７までにおおむね解消」は変更なし　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耐震化率（進捗率）を確認、公表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8152284" y="2798895"/>
            <a:ext cx="2328912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defTabSz="509138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○イベント実施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 defTabSz="509138">
              <a:lnSpc>
                <a:spcPts val="12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・講習会等、効果的な取組みを優先実施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○支援体制づくり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 defTabSz="509138">
              <a:lnSpc>
                <a:spcPts val="12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・府登録事業者等と連携し、市町村の人的支援につながる体制づくり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/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 defTabSz="509138"/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○昭和</a:t>
            </a:r>
            <a:r>
              <a: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56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年以降の木造住宅の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 defTabSz="509138"/>
            <a:r>
              <a: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耐震化等の普及啓発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5627206" y="6560005"/>
            <a:ext cx="2458800" cy="14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5549321" y="6546047"/>
            <a:ext cx="2588962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34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>
              <a:lnSpc>
                <a:spcPts val="1200"/>
              </a:lnSpc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（多数の者が利用する建築物）</a:t>
            </a:r>
          </a:p>
          <a:p>
            <a:pPr marL="88900" indent="-88900">
              <a:lnSpc>
                <a:spcPts val="12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耐震性が不足する約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千棟に確実な普及啓発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endParaRPr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>
              <a:lnSpc>
                <a:spcPts val="1200"/>
              </a:lnSpc>
            </a:pP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大規模建築物）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>
              <a:lnSpc>
                <a:spcPts val="1200"/>
              </a:lnSpc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 耐震性が不足する全ての建物に効果的な働きかけ</a:t>
            </a:r>
            <a:endParaRPr lang="en-US" altLang="ja-JP" sz="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/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▶　耐震性不足が多い病院を重点化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5549321" y="5170326"/>
            <a:ext cx="259316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34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marL="88900" indent="-88900">
              <a:spcBef>
                <a:spcPts val="334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旧耐震基準の約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万戸に確実な普及啓発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indent="-88900"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▶　耐震だけではなく総合的なアプローチ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▶　事業者・管理会社等と連携し、きめ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細かな管理組合への対応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5549321" y="2797301"/>
            <a:ext cx="2626754" cy="205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34"/>
              </a:spcBef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marL="88900" indent="-88900">
              <a:spcBef>
                <a:spcPts val="334"/>
              </a:spcBef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耐震性が不足する約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39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万戸に確実な普及啓発　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34"/>
              </a:spcBef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▶　個別に状況把握し、働きかけを強化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▶　他施策、関係団体等と連携し、機会を捉えた普及啓発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▶　建替え、除却、住替えなど、さまざま施策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>
              <a:spcBef>
                <a:spcPts val="334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について部局を越え、総合的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に取り組む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1938" indent="-261938">
              <a:spcBef>
                <a:spcPts val="334"/>
              </a:spcBef>
            </a:pP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-38688" y="2422609"/>
            <a:ext cx="4232196" cy="34464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509138">
              <a:lnSpc>
                <a:spcPts val="2227"/>
              </a:lnSpc>
              <a:defRPr sz="1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>
                <a:solidFill>
                  <a:schemeClr val="tx1"/>
                </a:solidFill>
              </a:rPr>
              <a:t>目標１：耐震化率</a:t>
            </a:r>
            <a:r>
              <a:rPr lang="ja-JP" altLang="en-US" sz="1400" dirty="0">
                <a:solidFill>
                  <a:schemeClr val="tx1"/>
                </a:solidFill>
              </a:rPr>
              <a:t>（府民みんなでめざそう値）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8132490" y="5161568"/>
            <a:ext cx="2328913" cy="1254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総合的なアプローチ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defTabSz="1425586" fontAlgn="t">
              <a:tabLst>
                <a:tab pos="197998" algn="l"/>
              </a:tabLst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・関係部署との連携を強化し、耐震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defTabSz="1425586" fontAlgn="t">
              <a:tabLst>
                <a:tab pos="197998" algn="l"/>
              </a:tabLst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だけではない総合的なアプローチ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5113" indent="-265113" defTabSz="1425586" fontAlgn="t">
              <a:tabLst>
                <a:tab pos="197998" algn="l"/>
              </a:tabLst>
              <a:defRPr/>
            </a:pP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管理会社との連携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defTabSz="1425586" fontAlgn="t">
              <a:tabLst>
                <a:tab pos="197998" algn="l"/>
              </a:tabLst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・管理会社を通じた効果的な働きかけ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defTabSz="1425586" fontAlgn="t">
              <a:tabLst>
                <a:tab pos="197998" algn="l"/>
              </a:tabLst>
              <a:defRPr/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07079" y="5012934"/>
            <a:ext cx="4176458" cy="92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425339" y="4952585"/>
            <a:ext cx="3725543" cy="9284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509138">
              <a:lnSpc>
                <a:spcPts val="2227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今後の方向性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住宅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目標「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７までに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95%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」は変更なし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　率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の上昇だけ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ではなく、築年数を意識した進捗確認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4875362" y="2436054"/>
            <a:ext cx="4348347" cy="34464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509138">
              <a:lnSpc>
                <a:spcPts val="2227"/>
              </a:lnSpc>
              <a:defRPr sz="1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l"/>
            <a:r>
              <a:rPr lang="ja-JP" altLang="en-US" dirty="0">
                <a:solidFill>
                  <a:schemeClr val="tx1"/>
                </a:solidFill>
              </a:rPr>
              <a:t>目標２</a:t>
            </a:r>
            <a:r>
              <a:rPr lang="en-US" altLang="ja-JP" dirty="0">
                <a:solidFill>
                  <a:schemeClr val="tx1"/>
                </a:solidFill>
              </a:rPr>
              <a:t>-1</a:t>
            </a:r>
            <a:r>
              <a:rPr lang="ja-JP" altLang="en-US" dirty="0">
                <a:solidFill>
                  <a:schemeClr val="tx1"/>
                </a:solidFill>
              </a:rPr>
              <a:t>：民間住宅・建築物の具体的な目標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301595" y="6139082"/>
            <a:ext cx="4350322" cy="8258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425586">
              <a:lnSpc>
                <a:spcPts val="2227"/>
              </a:lnSpc>
              <a:defRPr/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２までに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425586">
              <a:lnSpc>
                <a:spcPts val="2227"/>
              </a:lnSpc>
              <a:defRPr/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：約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　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⇒ 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：約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（目標には未達）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425586">
              <a:defRPr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・病院、福祉施設等の耐震化率が低い（病院の耐震化率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66.9%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309203" y="7084560"/>
            <a:ext cx="3014449" cy="8412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425586">
              <a:lnSpc>
                <a:spcPts val="2227"/>
              </a:lnSpc>
              <a:defRPr/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７おおむね解消</a:t>
            </a:r>
          </a:p>
          <a:p>
            <a:pPr>
              <a:lnSpc>
                <a:spcPts val="2227"/>
              </a:lnSpc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耐震性不足（未報告含む）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棟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進捗率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87.2%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285407" y="8104971"/>
            <a:ext cx="4113551" cy="8412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425586">
              <a:lnSpc>
                <a:spcPts val="2227"/>
              </a:lnSpc>
              <a:defRPr/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７おおむね解消</a:t>
            </a:r>
          </a:p>
          <a:p>
            <a:pPr>
              <a:lnSpc>
                <a:spcPts val="2227"/>
              </a:lnSpc>
            </a:pP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耐震性不足（未報告含む）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214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棟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進捗率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28.4%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23504" y="9844576"/>
            <a:ext cx="2884652" cy="7326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9377909" y="9844576"/>
            <a:ext cx="5396035" cy="738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6353465" y="9850917"/>
            <a:ext cx="30084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pPr marL="85725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府有建築物の耐震化の方針、府公社賃貸住宅の耐震化の方針に基づき、積極的に取り組む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楕円 69">
            <a:extLst>
              <a:ext uri="{FF2B5EF4-FFF2-40B4-BE49-F238E27FC236}">
                <a16:creationId xmlns:a16="http://schemas.microsoft.com/office/drawing/2014/main" id="{B9DC1EA1-3473-4BFF-B862-17E4367F19BF}"/>
              </a:ext>
            </a:extLst>
          </p:cNvPr>
          <p:cNvSpPr/>
          <p:nvPr/>
        </p:nvSpPr>
        <p:spPr>
          <a:xfrm>
            <a:off x="8234561" y="1223406"/>
            <a:ext cx="2322030" cy="1010559"/>
          </a:xfrm>
          <a:prstGeom prst="ellipse">
            <a:avLst/>
          </a:prstGeom>
          <a:solidFill>
            <a:srgbClr val="FFFFFF"/>
          </a:solidFill>
          <a:ln w="57150" cap="flat" cmpd="sng" algn="ctr">
            <a:noFill/>
            <a:prstDash val="solid"/>
          </a:ln>
          <a:effectLst/>
        </p:spPr>
        <p:txBody>
          <a:bodyPr lIns="0" tIns="0" rIns="36000" bIns="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1" name="楕円 70">
            <a:extLst>
              <a:ext uri="{FF2B5EF4-FFF2-40B4-BE49-F238E27FC236}">
                <a16:creationId xmlns:a16="http://schemas.microsoft.com/office/drawing/2014/main" id="{5D8CB0AA-1572-41DD-A8F7-D89AD015F731}"/>
              </a:ext>
            </a:extLst>
          </p:cNvPr>
          <p:cNvSpPr/>
          <p:nvPr/>
        </p:nvSpPr>
        <p:spPr>
          <a:xfrm>
            <a:off x="10297316" y="1245407"/>
            <a:ext cx="2421560" cy="1010559"/>
          </a:xfrm>
          <a:prstGeom prst="ellipse">
            <a:avLst/>
          </a:prstGeom>
          <a:solidFill>
            <a:srgbClr val="FFFFFF"/>
          </a:solidFill>
          <a:ln w="57150" cap="flat" cmpd="sng" algn="ctr">
            <a:noFill/>
            <a:prstDash val="solid"/>
          </a:ln>
          <a:effectLst/>
        </p:spPr>
        <p:txBody>
          <a:bodyPr lIns="0" tIns="0" rIns="108000" bIns="0" rtlCol="0" anchor="t" anchorCtr="0"/>
          <a:lstStyle/>
          <a:p>
            <a:pPr marL="0" marR="0" lvl="0" indent="0" algn="ctr" defTabSz="91440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2" name="楕円 71">
            <a:extLst>
              <a:ext uri="{FF2B5EF4-FFF2-40B4-BE49-F238E27FC236}">
                <a16:creationId xmlns:a16="http://schemas.microsoft.com/office/drawing/2014/main" id="{F373B66A-BB0A-4373-8D8D-75CD6EE1A42D}"/>
              </a:ext>
            </a:extLst>
          </p:cNvPr>
          <p:cNvSpPr/>
          <p:nvPr/>
        </p:nvSpPr>
        <p:spPr>
          <a:xfrm>
            <a:off x="12456623" y="1231879"/>
            <a:ext cx="2362847" cy="1010560"/>
          </a:xfrm>
          <a:prstGeom prst="ellipse">
            <a:avLst/>
          </a:prstGeom>
          <a:solidFill>
            <a:srgbClr val="FFFFFF"/>
          </a:solidFill>
          <a:ln w="57150" cap="flat" cmpd="sng" algn="ctr">
            <a:noFill/>
            <a:prstDash val="solid"/>
          </a:ln>
          <a:effectLst/>
        </p:spPr>
        <p:txBody>
          <a:bodyPr lIns="0" tIns="0" rIns="0" bIns="0" rtlCol="0" anchor="t" anchorCtr="0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653486" y="1417411"/>
            <a:ext cx="1974711" cy="66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kumimoji="1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負担軽減の支援</a:t>
            </a:r>
            <a:endParaRPr kumimoji="1" lang="en-US" altLang="ja-JP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lvl="0" defTabSz="984250">
              <a:spcBef>
                <a:spcPts val="300"/>
              </a:spcBef>
              <a:defRPr/>
            </a:pP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負担軽減のために可能な限りの</a:t>
            </a:r>
            <a:endParaRPr kumimoji="1" lang="en-US" altLang="ja-JP" sz="9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lvl="0" defTabSz="914400">
              <a:spcBef>
                <a:spcPts val="300"/>
              </a:spcBef>
              <a:defRPr/>
            </a:pP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支援を行い、耐震化の実現を図る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0577160" y="1305713"/>
            <a:ext cx="1845215" cy="856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lnSpc>
                <a:spcPts val="800"/>
              </a:lnSpc>
              <a:defRPr/>
            </a:pPr>
            <a:endParaRPr kumimoji="1" lang="en-US" altLang="ja-JP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 defTabSz="914400">
              <a:lnSpc>
                <a:spcPts val="800"/>
              </a:lnSpc>
              <a:defRPr/>
            </a:pPr>
            <a:r>
              <a:rPr kumimoji="1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耐震化の</a:t>
            </a:r>
            <a:endParaRPr kumimoji="1" lang="en-US" altLang="ja-JP" sz="1400" b="1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ctr" defTabSz="914400">
              <a:lnSpc>
                <a:spcPts val="1800"/>
              </a:lnSpc>
              <a:defRPr/>
            </a:pPr>
            <a:r>
              <a:rPr kumimoji="1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きっかけづくり・具体化</a:t>
            </a:r>
          </a:p>
          <a:p>
            <a:pPr marL="85725" lvl="0" defTabSz="914400">
              <a:spcBef>
                <a:spcPts val="200"/>
              </a:spcBef>
              <a:defRPr/>
            </a:pP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所有者の検討のきっかけづくりと</a:t>
            </a:r>
            <a:endParaRPr kumimoji="1" lang="en-US" altLang="ja-JP" sz="9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lvl="0" defTabSz="914400">
              <a:spcBef>
                <a:spcPts val="200"/>
              </a:spcBef>
              <a:defRPr/>
            </a:pP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事業の具体化を図る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507246" y="1454558"/>
            <a:ext cx="1659418" cy="66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kumimoji="1" lang="ja-JP" altLang="en-US" sz="1400" b="1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社会的機運の醸成</a:t>
            </a:r>
            <a:endParaRPr kumimoji="1" lang="en-US" altLang="ja-JP" sz="14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lvl="0" defTabSz="914400">
              <a:spcBef>
                <a:spcPts val="300"/>
              </a:spcBef>
              <a:defRPr/>
            </a:pP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府民・地域・所有者などの</a:t>
            </a:r>
            <a:endParaRPr kumimoji="1" lang="en-US" altLang="ja-JP" sz="9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8900" lvl="0" defTabSz="914400">
              <a:spcBef>
                <a:spcPts val="300"/>
              </a:spcBef>
              <a:defRPr/>
            </a:pP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認識を広げる</a:t>
            </a:r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4EC5D001-8970-416A-92CA-B6F95FE3B5D1}"/>
              </a:ext>
            </a:extLst>
          </p:cNvPr>
          <p:cNvSpPr/>
          <p:nvPr/>
        </p:nvSpPr>
        <p:spPr>
          <a:xfrm>
            <a:off x="8200377" y="1231879"/>
            <a:ext cx="2322030" cy="1010559"/>
          </a:xfrm>
          <a:prstGeom prst="ellipse">
            <a:avLst/>
          </a:prstGeom>
          <a:noFill/>
          <a:ln w="5715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36000" bIns="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5" name="楕円 74">
            <a:extLst>
              <a:ext uri="{FF2B5EF4-FFF2-40B4-BE49-F238E27FC236}">
                <a16:creationId xmlns:a16="http://schemas.microsoft.com/office/drawing/2014/main" id="{90EE6F72-7E45-4139-8ABD-C316E18983EF}"/>
              </a:ext>
            </a:extLst>
          </p:cNvPr>
          <p:cNvSpPr/>
          <p:nvPr/>
        </p:nvSpPr>
        <p:spPr>
          <a:xfrm>
            <a:off x="12474873" y="1223274"/>
            <a:ext cx="2338893" cy="1006774"/>
          </a:xfrm>
          <a:prstGeom prst="ellipse">
            <a:avLst/>
          </a:prstGeom>
          <a:noFill/>
          <a:ln w="5715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36000" bIns="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85345066-58AB-42B2-9727-4187F70014FE}"/>
              </a:ext>
            </a:extLst>
          </p:cNvPr>
          <p:cNvSpPr/>
          <p:nvPr/>
        </p:nvSpPr>
        <p:spPr>
          <a:xfrm>
            <a:off x="10271678" y="1255094"/>
            <a:ext cx="2438654" cy="1010559"/>
          </a:xfrm>
          <a:prstGeom prst="ellipse">
            <a:avLst/>
          </a:prstGeom>
          <a:noFill/>
          <a:ln w="5715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lIns="0" tIns="0" rIns="36000" bIns="0" rtlCol="0" anchor="t" anchorCtr="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10291566" y="2758750"/>
            <a:ext cx="2606527" cy="2394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defTabSz="509138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○個別訪問・ダイレクトメール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 defTabSz="509138">
              <a:lnSpc>
                <a:spcPts val="12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・直接的な働きかけを効果的に実施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 defTabSz="509138"/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○リフォーム等</a:t>
            </a:r>
            <a:r>
              <a:rPr lang="ja-JP" altLang="en-US" sz="1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機会を捉えた耐震化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・リフォーム事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業者や不動産業者と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連携し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リフォームや中古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住宅売買時等を捉えた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取組みを強化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 defTabSz="509138">
              <a:lnSpc>
                <a:spcPts val="12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・講習会や技術者紹介など、リフォーム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 defTabSz="509138">
              <a:lnSpc>
                <a:spcPts val="12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 事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業者等を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/>
            <a:endParaRPr lang="en-US" altLang="ja-JP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○住まい手に合った耐震化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○建物に合った耐震化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○住替えや建替え促進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>
              <a:lnSpc>
                <a:spcPts val="15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○密集市街地に対する施策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12626931" y="2804187"/>
            <a:ext cx="2391797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○「生命重視型」改修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>
              <a:lnSpc>
                <a:spcPts val="12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必要に応じて進め、その正しい内容 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2075" indent="-92075">
              <a:lnSpc>
                <a:spcPts val="1200"/>
              </a:lnSpc>
            </a:pPr>
            <a:r>
              <a: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を周知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/>
            <a:endParaRPr lang="en-US" altLang="ja-JP" sz="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○必要な情報の一括周知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12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・他補助</a:t>
            </a:r>
            <a:r>
              <a:rPr lang="ja-JP" altLang="en-US" sz="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融資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税制等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既存制度　　も含め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所有者の費用負担意識を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12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軽減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1200"/>
              </a:lnSpc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○新たな施策の調査研究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・築年数の古い住宅が増えていく等、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今後、大阪の特性に応じた施策を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研究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10366858" y="2095804"/>
            <a:ext cx="0" cy="7263674"/>
          </a:xfrm>
          <a:prstGeom prst="line">
            <a:avLst/>
          </a:prstGeom>
          <a:noFill/>
          <a:ln w="28575" cap="flat" cmpd="sng" algn="ctr">
            <a:solidFill>
              <a:srgbClr val="BBE0E3">
                <a:shade val="50000"/>
              </a:srgbClr>
            </a:solidFill>
            <a:prstDash val="sysDot"/>
          </a:ln>
          <a:effectLst/>
        </p:spPr>
      </p:cxnSp>
      <p:cxnSp>
        <p:nvCxnSpPr>
          <p:cNvPr id="80" name="直線コネクタ 79"/>
          <p:cNvCxnSpPr/>
          <p:nvPr/>
        </p:nvCxnSpPr>
        <p:spPr>
          <a:xfrm>
            <a:off x="12670818" y="2095804"/>
            <a:ext cx="0" cy="7263674"/>
          </a:xfrm>
          <a:prstGeom prst="line">
            <a:avLst/>
          </a:prstGeom>
          <a:noFill/>
          <a:ln w="28575" cap="flat" cmpd="sng" algn="ctr">
            <a:solidFill>
              <a:srgbClr val="BBE0E3">
                <a:shade val="50000"/>
              </a:srgbClr>
            </a:solidFill>
            <a:prstDash val="sysDot"/>
          </a:ln>
          <a:effectLst/>
        </p:spPr>
      </p:cxn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10323789" y="5207344"/>
            <a:ext cx="245308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defTabSz="509138">
              <a:lnSpc>
                <a:spcPts val="12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○耐震化サポート事業者</a:t>
            </a:r>
            <a:r>
              <a:rPr lang="en-US" altLang="ja-JP" sz="900" b="1" baseline="30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との連携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>
              <a:lnSpc>
                <a:spcPts val="12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・情報共有等、連携を強化し、管理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 defTabSz="509138">
              <a:lnSpc>
                <a:spcPts val="1200"/>
              </a:lnSpc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組合に必要な情報を提示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 defTabSz="509138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マンションの耐震化実績があり、府</a:t>
            </a:r>
            <a:r>
              <a: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endParaRPr lang="en-US" altLang="ja-JP" sz="9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 defTabSz="509138"/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情報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提供</a:t>
            </a:r>
            <a:r>
              <a:rPr lang="ja-JP" altLang="en-US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を行って</a:t>
            </a:r>
            <a:r>
              <a: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いる事業者</a:t>
            </a: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>
              <a:lnSpc>
                <a:spcPts val="1200"/>
              </a:lnSpc>
            </a:pP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>
              <a:lnSpc>
                <a:spcPts val="1200"/>
              </a:lnSpc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○各種認定による耐震化促進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>
              <a:lnSpc>
                <a:spcPts val="1200"/>
              </a:lnSpc>
            </a:pP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12607470" y="5163314"/>
            <a:ext cx="22684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509138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○モデルづくり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 defTabSz="509138"/>
            <a:r>
              <a:rPr lang="ja-JP" altLang="en-US" sz="1200" b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・立地的に他への普及効果が見込まれる広域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緊急交通路沿道建築物で</a:t>
            </a:r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のモデルづくり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8998550" y="2538389"/>
            <a:ext cx="5078437" cy="297517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 defTabSz="509138">
              <a:lnSpc>
                <a:spcPts val="1600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今後の取組みの方向性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10321380" y="6554581"/>
            <a:ext cx="24327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8999" indent="-98999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○病院への働きかけを重点化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8999" indent="-98999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・施設所管部局等と連携し、課題把握、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defTabSz="1425586" fontAlgn="t">
              <a:tabLst>
                <a:tab pos="180975" algn="l"/>
              </a:tabLst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事業化に向けた取組み検討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>
              <a:lnSpc>
                <a:spcPts val="1200"/>
              </a:lnSpc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>
              <a:lnSpc>
                <a:spcPts val="1200"/>
              </a:lnSpc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○各種認定による耐震化促進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10343280" y="8016376"/>
            <a:ext cx="236275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○対象の重点化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 fontAlgn="t">
              <a:lnSpc>
                <a:spcPts val="1200"/>
              </a:lnSpc>
              <a:tabLst>
                <a:tab pos="197998" algn="l"/>
              </a:tabLst>
              <a:defRPr/>
            </a:pPr>
            <a:r>
              <a:rPr lang="ja-JP" altLang="en-US" sz="11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・優先すべき路線と重点化対象を絞り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 fontAlgn="t">
              <a:lnSpc>
                <a:spcPts val="1200"/>
              </a:lnSpc>
              <a:tabLst>
                <a:tab pos="197998" algn="l"/>
              </a:tabLst>
              <a:defRPr/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込み、取組みを強化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 fontAlgn="t">
              <a:tabLst>
                <a:tab pos="197998" algn="l"/>
              </a:tabLst>
              <a:defRPr/>
            </a:pPr>
            <a:endParaRPr lang="en-US" altLang="ja-JP" sz="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○耐震コーディネーターの活用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 fontAlgn="t">
              <a:lnSpc>
                <a:spcPts val="1200"/>
              </a:lnSpc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・専門家派遣を活用し所有者の課題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 fontAlgn="t">
              <a:lnSpc>
                <a:spcPts val="1200"/>
              </a:lnSpc>
              <a:tabLst>
                <a:tab pos="197998" algn="l"/>
              </a:tabLst>
              <a:defRPr/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解決を支援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/>
            <a:endParaRPr lang="en-US" altLang="ja-JP" sz="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6700" indent="-266700" defTabSz="509138">
              <a:lnSpc>
                <a:spcPts val="1200"/>
              </a:lnSpc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○各種認定による耐震化促進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17520" y="9861968"/>
            <a:ext cx="1300076" cy="276999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 anchor="ctr">
            <a:spAutoFit/>
          </a:bodyPr>
          <a:lstStyle>
            <a:defPPr>
              <a:defRPr lang="en-US"/>
            </a:defPPr>
            <a:lvl1pPr algn="ctr">
              <a:defRPr kumimoji="1" sz="1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1200" dirty="0"/>
              <a:t>府有建築物</a:t>
            </a:r>
            <a:endParaRPr lang="en-US" altLang="ja-JP" sz="12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950367" y="10175303"/>
            <a:ext cx="1423479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 anchor="ctr">
            <a:spAutoFit/>
          </a:bodyPr>
          <a:lstStyle>
            <a:defPPr>
              <a:defRPr lang="en-US"/>
            </a:defPPr>
            <a:lvl1pPr algn="ctr">
              <a:defRPr kumimoji="1" sz="1400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sz="1050" dirty="0"/>
              <a:t>大阪府</a:t>
            </a:r>
            <a:endParaRPr lang="en-US" altLang="ja-JP" sz="1050" dirty="0"/>
          </a:p>
          <a:p>
            <a:r>
              <a:rPr lang="ja-JP" altLang="en-US" sz="1050" dirty="0"/>
              <a:t>住宅供給公社住宅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5017520" y="6560005"/>
            <a:ext cx="536400" cy="14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018659" y="6537767"/>
            <a:ext cx="415498" cy="1403232"/>
          </a:xfrm>
          <a:prstGeom prst="rect">
            <a:avLst/>
          </a:prstGeom>
          <a:noFill/>
          <a:ln>
            <a:noFill/>
          </a:ln>
        </p:spPr>
        <p:txBody>
          <a:bodyPr vert="eaVert" wrap="square" lIns="0" tIns="0" rIns="0" bIns="0" rtlCol="0" anchor="t">
            <a:spAutoFit/>
          </a:bodyPr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大規模建築物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多数の者が利用する建築物</a:t>
            </a:r>
          </a:p>
          <a:p>
            <a:r>
              <a:rPr kumimoji="1"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sz="7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5017520" y="8057309"/>
            <a:ext cx="536400" cy="136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35308" y="8107606"/>
            <a:ext cx="492443" cy="137928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 anchor="ctr">
            <a:spAutoFit/>
          </a:bodyPr>
          <a:lstStyle/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　　 沿道建築物</a:t>
            </a:r>
          </a:p>
          <a:p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広域緊急交通路</a:t>
            </a:r>
            <a:endParaRPr kumimoji="1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7" name="正方形/長方形 126"/>
          <p:cNvSpPr/>
          <p:nvPr/>
        </p:nvSpPr>
        <p:spPr>
          <a:xfrm>
            <a:off x="5017520" y="5185102"/>
            <a:ext cx="536400" cy="1281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110520" y="5236619"/>
            <a:ext cx="369332" cy="122381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分譲マンション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5017520" y="2780599"/>
            <a:ext cx="536400" cy="2311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310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5109163" y="2810105"/>
            <a:ext cx="369332" cy="224231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木造住宅</a:t>
            </a:r>
            <a:endParaRPr kumimoji="1"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45555D0F-1152-4B69-B557-8898A8E504B3}"/>
              </a:ext>
            </a:extLst>
          </p:cNvPr>
          <p:cNvSpPr txBox="1"/>
          <p:nvPr/>
        </p:nvSpPr>
        <p:spPr>
          <a:xfrm>
            <a:off x="4856779" y="9505050"/>
            <a:ext cx="4348347" cy="34464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 defTabSz="509138">
              <a:lnSpc>
                <a:spcPts val="2227"/>
              </a:lnSpc>
              <a:defRPr sz="1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l"/>
            <a:r>
              <a:rPr lang="ja-JP" altLang="en-US" dirty="0">
                <a:solidFill>
                  <a:schemeClr val="tx1"/>
                </a:solidFill>
              </a:rPr>
              <a:t>目標２</a:t>
            </a:r>
            <a:r>
              <a:rPr lang="en-US" altLang="ja-JP" dirty="0">
                <a:solidFill>
                  <a:schemeClr val="tx1"/>
                </a:solidFill>
              </a:rPr>
              <a:t>-</a:t>
            </a:r>
            <a:r>
              <a:rPr lang="ja-JP" altLang="en-US" dirty="0">
                <a:solidFill>
                  <a:schemeClr val="tx1"/>
                </a:solidFill>
              </a:rPr>
              <a:t>２：公共建築物等の具体的な目標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4C47B9C2-4FA6-44CA-BB74-3EC2DBD390FB}"/>
              </a:ext>
            </a:extLst>
          </p:cNvPr>
          <p:cNvSpPr txBox="1"/>
          <p:nvPr/>
        </p:nvSpPr>
        <p:spPr>
          <a:xfrm>
            <a:off x="9915992" y="9541508"/>
            <a:ext cx="3303965" cy="34464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 defTabSz="509138">
              <a:lnSpc>
                <a:spcPts val="2227"/>
              </a:lnSpc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今後の取組みの方向性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C6F5E650-E40B-4261-8FBD-F2BC50210DC2}"/>
              </a:ext>
            </a:extLst>
          </p:cNvPr>
          <p:cNvSpPr txBox="1"/>
          <p:nvPr/>
        </p:nvSpPr>
        <p:spPr>
          <a:xfrm>
            <a:off x="12621463" y="6554544"/>
            <a:ext cx="2259138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○必要な情報の一括周知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 defTabSz="1425586" fontAlgn="t">
              <a:tabLst>
                <a:tab pos="197998" algn="l"/>
              </a:tabLst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・他補助、融資、税制等、既存制度も含めた幅広い支援策の周知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8999" indent="-98999" defTabSz="1425586" fontAlgn="t">
              <a:tabLst>
                <a:tab pos="197998" algn="l"/>
              </a:tabLst>
              <a:defRPr/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37EE9892-5358-4E93-8CB1-D80355751D09}"/>
              </a:ext>
            </a:extLst>
          </p:cNvPr>
          <p:cNvSpPr txBox="1"/>
          <p:nvPr/>
        </p:nvSpPr>
        <p:spPr>
          <a:xfrm>
            <a:off x="8156084" y="6553280"/>
            <a:ext cx="224631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○確実な普及啓発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defTabSz="1425586" fontAlgn="t">
              <a:tabLst>
                <a:tab pos="87313" algn="l"/>
              </a:tabLst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・関係部局・市町村と連携し、説明会　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7313" defTabSz="1425586" fontAlgn="t">
              <a:tabLst>
                <a:tab pos="87313" algn="l"/>
              </a:tabLst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や個別訪問等により、働きかけ強化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AFF22A82-9797-43CE-89B6-AE50C5F0D75D}"/>
              </a:ext>
            </a:extLst>
          </p:cNvPr>
          <p:cNvSpPr txBox="1"/>
          <p:nvPr/>
        </p:nvSpPr>
        <p:spPr>
          <a:xfrm>
            <a:off x="8163254" y="8017165"/>
            <a:ext cx="2239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○地域住民への働きかけ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>
              <a:lnSpc>
                <a:spcPts val="1200"/>
              </a:lnSpc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・所有者だけでなく、地域住民にさま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5113" indent="-265113" defTabSz="1425586">
              <a:lnSpc>
                <a:spcPts val="1200"/>
              </a:lnSpc>
              <a:tabLst>
                <a:tab pos="197998" algn="l"/>
              </a:tabLst>
              <a:defRPr/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ざまな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機会を捉えて働きかけ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5087FD7B-4FF5-4BF2-A1FF-60C18FE0A9F2}"/>
              </a:ext>
            </a:extLst>
          </p:cNvPr>
          <p:cNvSpPr txBox="1"/>
          <p:nvPr/>
        </p:nvSpPr>
        <p:spPr>
          <a:xfrm>
            <a:off x="3357232" y="7138214"/>
            <a:ext cx="1372546" cy="49510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tIns="108000" bIns="108000">
            <a:spAutoFit/>
          </a:bodyPr>
          <a:lstStyle/>
          <a:p>
            <a:pPr algn="ctr">
              <a:defRPr/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義務付け建築物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defRPr/>
            </a:pP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進捗率　約</a:t>
            </a:r>
            <a:r>
              <a: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72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9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9337022" y="9893516"/>
            <a:ext cx="5414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　府有建築物のうち、災害時に重要な機能を果たす建築物、府立学校は耐震化完了。残りは個別に進捗管理を行い、早期の完了をめざす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　府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公社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賃貸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住宅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は引き続き、建替えや耐震改修等により、居住者に配慮しながら、計画的</a:t>
            </a:r>
            <a:r>
              <a:rPr kumimoji="1"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1050" smtClean="0">
                <a:latin typeface="Meiryo UI" panose="020B0604030504040204" pitchFamily="50" charset="-128"/>
                <a:ea typeface="Meiryo UI" panose="020B0604030504040204" pitchFamily="50" charset="-128"/>
              </a:rPr>
              <a:t>耐震化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図る　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5549321" y="8003147"/>
            <a:ext cx="252809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全ての建物を対象に、効果的な働きかけ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▶　緊急交通路機能確保のため、対象を絞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/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kumimoji="1"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り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込み</a:t>
            </a:r>
            <a:r>
              <a:rPr kumimoji="1" lang="ja-JP" altLang="en-US" sz="1050">
                <a:latin typeface="Meiryo UI" panose="020B0604030504040204" pitchFamily="50" charset="-128"/>
                <a:ea typeface="Meiryo UI" panose="020B0604030504040204" pitchFamily="50" charset="-128"/>
              </a:rPr>
              <a:t>重点的</a:t>
            </a:r>
            <a:r>
              <a:rPr kumimoji="1" lang="ja-JP" altLang="en-US" sz="105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に取り組む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C6F5E650-E40B-4261-8FBD-F2BC50210DC2}"/>
              </a:ext>
            </a:extLst>
          </p:cNvPr>
          <p:cNvSpPr txBox="1"/>
          <p:nvPr/>
        </p:nvSpPr>
        <p:spPr>
          <a:xfrm>
            <a:off x="12621463" y="8005957"/>
            <a:ext cx="2259138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425586" fontAlgn="t">
              <a:tabLst>
                <a:tab pos="197998" algn="l"/>
              </a:tabLst>
              <a:defRPr/>
            </a:pPr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○必要な情報の一括周知</a:t>
            </a:r>
            <a:endParaRPr lang="en-US" altLang="ja-JP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 indent="-182563" defTabSz="1425586" fontAlgn="t">
              <a:tabLst>
                <a:tab pos="197998" algn="l"/>
              </a:tabLst>
              <a:defRPr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・他補助、融資、税制等、既存制度も含めた幅広い支援策の周知</a:t>
            </a:r>
            <a:endParaRPr lang="en-US" altLang="ja-JP" sz="105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98999" indent="-98999" defTabSz="1425586" fontAlgn="t">
              <a:tabLst>
                <a:tab pos="197998" algn="l"/>
              </a:tabLst>
              <a:defRPr/>
            </a:pPr>
            <a:r>
              <a: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9633098" y="990871"/>
            <a:ext cx="53089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lvl="0" defTabSz="984250">
              <a:spcBef>
                <a:spcPts val="300"/>
              </a:spcBef>
              <a:defRPr/>
            </a:pPr>
            <a:r>
              <a:rPr kumimoji="1" lang="en-US" altLang="ja-JP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回大阪府耐震改修促進計画審議会（</a:t>
            </a:r>
            <a:r>
              <a:rPr kumimoji="1" lang="en-US" altLang="ja-JP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R2.1.10</a:t>
            </a:r>
            <a:r>
              <a:rPr kumimoji="1" lang="ja-JP" altLang="en-US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）の広域緊急交通路沿道建築物における議論より</a:t>
            </a:r>
            <a:r>
              <a:rPr kumimoji="1" lang="en-US" altLang="ja-JP" sz="900" kern="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900" kern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165613" y="6604840"/>
            <a:ext cx="5835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7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大規模</a:t>
            </a:r>
            <a:r>
              <a:rPr lang="en-US" altLang="ja-JP" sz="7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1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200" dirty="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0299994-AD0E-4173-9F73-56CB8B7FF190}"/>
              </a:ext>
            </a:extLst>
          </p:cNvPr>
          <p:cNvSpPr txBox="1"/>
          <p:nvPr/>
        </p:nvSpPr>
        <p:spPr>
          <a:xfrm>
            <a:off x="303363" y="2985191"/>
            <a:ext cx="4418370" cy="20672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509138">
              <a:lnSpc>
                <a:spcPts val="2227"/>
              </a:lnSpc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  <a:r>
              <a:rPr lang="ja-JP" altLang="en-US" sz="1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までに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95%</a:t>
            </a:r>
          </a:p>
          <a:p>
            <a:pPr>
              <a:lnSpc>
                <a:spcPts val="2227"/>
              </a:lnSpc>
            </a:pP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83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　⇒　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２：約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89%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509138">
              <a:lnSpc>
                <a:spcPts val="2227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木造戸建住宅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71.4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％　→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：約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425586">
              <a:defRPr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共同住宅等　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H27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91.2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％　→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：約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94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509138">
              <a:lnSpc>
                <a:spcPts val="2227"/>
              </a:lnSpc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・木造戸建住宅の耐震化率が大幅に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up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509138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（旧耐震のものが大幅減）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1425586">
              <a:defRPr/>
            </a:pP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91694" indent="-291694" defTabSz="1425586">
              <a:defRPr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・着実に耐震化率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は上昇してい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るが、築年数でみれば古い住宅が増加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91694" indent="-291694" defTabSz="1425586">
              <a:defRPr/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築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以上　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H20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12.5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万戸　⇒　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H30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：約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13.9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万戸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431" y="2708152"/>
            <a:ext cx="1542422" cy="150584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2839" y="7526413"/>
            <a:ext cx="1731414" cy="154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183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1476</Words>
  <Application>Microsoft Office PowerPoint</Application>
  <PresentationFormat>ユーザー設定</PresentationFormat>
  <Paragraphs>177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2020-08-19T03:10:39Z</dcterms:created>
  <dcterms:modified xsi:type="dcterms:W3CDTF">2021-01-22T08:10:29Z</dcterms:modified>
</cp:coreProperties>
</file>