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84" r:id="rId1"/>
  </p:sldMasterIdLst>
  <p:notesMasterIdLst>
    <p:notesMasterId r:id="rId3"/>
  </p:notesMasterIdLst>
  <p:sldIdLst>
    <p:sldId id="262" r:id="rId2"/>
  </p:sldIdLst>
  <p:sldSz cx="15119350" cy="1069181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015" autoAdjust="0"/>
    <p:restoredTop sz="94434" autoAdjust="0"/>
  </p:normalViewPr>
  <p:slideViewPr>
    <p:cSldViewPr snapToGrid="0">
      <p:cViewPr varScale="1">
        <p:scale>
          <a:sx n="48" d="100"/>
          <a:sy n="48" d="100"/>
        </p:scale>
        <p:origin x="81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2"/>
            <a:ext cx="2949575" cy="498475"/>
          </a:xfrm>
          <a:prstGeom prst="rect">
            <a:avLst/>
          </a:prstGeom>
        </p:spPr>
        <p:txBody>
          <a:bodyPr vert="horz" lIns="91425" tIns="45714" rIns="91425" bIns="45714"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0" y="2"/>
            <a:ext cx="2949575" cy="498475"/>
          </a:xfrm>
          <a:prstGeom prst="rect">
            <a:avLst/>
          </a:prstGeom>
        </p:spPr>
        <p:txBody>
          <a:bodyPr vert="horz" lIns="91425" tIns="45714" rIns="91425" bIns="45714" rtlCol="0"/>
          <a:lstStyle>
            <a:lvl1pPr algn="r">
              <a:defRPr sz="1200"/>
            </a:lvl1pPr>
          </a:lstStyle>
          <a:p>
            <a:fld id="{996A520C-B2FB-44D6-9ADC-AE54E9940140}" type="datetimeFigureOut">
              <a:rPr kumimoji="1" lang="ja-JP" altLang="en-US" smtClean="0"/>
              <a:t>2020/8/19</a:t>
            </a:fld>
            <a:endParaRPr kumimoji="1" lang="ja-JP" altLang="en-US"/>
          </a:p>
        </p:txBody>
      </p:sp>
      <p:sp>
        <p:nvSpPr>
          <p:cNvPr id="4" name="スライド イメージ プレースホルダー 3"/>
          <p:cNvSpPr>
            <a:spLocks noGrp="1" noRot="1" noChangeAspect="1"/>
          </p:cNvSpPr>
          <p:nvPr>
            <p:ph type="sldImg" idx="2"/>
          </p:nvPr>
        </p:nvSpPr>
        <p:spPr>
          <a:xfrm>
            <a:off x="1031875" y="1243013"/>
            <a:ext cx="4743450" cy="3354387"/>
          </a:xfrm>
          <a:prstGeom prst="rect">
            <a:avLst/>
          </a:prstGeom>
          <a:noFill/>
          <a:ln w="12700">
            <a:solidFill>
              <a:prstClr val="black"/>
            </a:solidFill>
          </a:ln>
        </p:spPr>
        <p:txBody>
          <a:bodyPr vert="horz" lIns="91425" tIns="45714" rIns="91425" bIns="45714" rtlCol="0" anchor="ctr"/>
          <a:lstStyle/>
          <a:p>
            <a:endParaRPr lang="ja-JP" altLang="en-US"/>
          </a:p>
        </p:txBody>
      </p:sp>
      <p:sp>
        <p:nvSpPr>
          <p:cNvPr id="5" name="ノート プレースホルダー 4"/>
          <p:cNvSpPr>
            <a:spLocks noGrp="1"/>
          </p:cNvSpPr>
          <p:nvPr>
            <p:ph type="body" sz="quarter" idx="3"/>
          </p:nvPr>
        </p:nvSpPr>
        <p:spPr>
          <a:xfrm>
            <a:off x="681038" y="4783140"/>
            <a:ext cx="5445125" cy="3913187"/>
          </a:xfrm>
          <a:prstGeom prst="rect">
            <a:avLst/>
          </a:prstGeom>
        </p:spPr>
        <p:txBody>
          <a:bodyPr vert="horz" lIns="91425" tIns="45714" rIns="91425" bIns="4571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440863"/>
            <a:ext cx="2949575" cy="498475"/>
          </a:xfrm>
          <a:prstGeom prst="rect">
            <a:avLst/>
          </a:prstGeom>
        </p:spPr>
        <p:txBody>
          <a:bodyPr vert="horz" lIns="91425" tIns="45714" rIns="91425" bIns="4571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0" y="9440863"/>
            <a:ext cx="2949575" cy="498475"/>
          </a:xfrm>
          <a:prstGeom prst="rect">
            <a:avLst/>
          </a:prstGeom>
        </p:spPr>
        <p:txBody>
          <a:bodyPr vert="horz" lIns="91425" tIns="45714" rIns="91425" bIns="45714" rtlCol="0" anchor="b"/>
          <a:lstStyle>
            <a:lvl1pPr algn="r">
              <a:defRPr sz="1200"/>
            </a:lvl1pPr>
          </a:lstStyle>
          <a:p>
            <a:fld id="{0807AE45-1667-45ED-8CBD-B6ADCC4C6015}" type="slidenum">
              <a:rPr kumimoji="1" lang="ja-JP" altLang="en-US" smtClean="0"/>
              <a:t>‹#›</a:t>
            </a:fld>
            <a:endParaRPr kumimoji="1" lang="ja-JP" altLang="en-US"/>
          </a:p>
        </p:txBody>
      </p:sp>
    </p:spTree>
    <p:extLst>
      <p:ext uri="{BB962C8B-B14F-4D97-AF65-F5344CB8AC3E}">
        <p14:creationId xmlns:p14="http://schemas.microsoft.com/office/powerpoint/2010/main" val="365888280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133951" y="1749795"/>
            <a:ext cx="12851448" cy="3722335"/>
          </a:xfrm>
        </p:spPr>
        <p:txBody>
          <a:bodyPr anchor="b"/>
          <a:lstStyle>
            <a:lvl1pPr algn="ctr">
              <a:defRPr sz="9354"/>
            </a:lvl1pPr>
          </a:lstStyle>
          <a:p>
            <a:r>
              <a:rPr lang="ja-JP" altLang="en-US"/>
              <a:t>マスター タイトルの書式設定</a:t>
            </a:r>
            <a:endParaRPr lang="en-US" dirty="0"/>
          </a:p>
        </p:txBody>
      </p:sp>
      <p:sp>
        <p:nvSpPr>
          <p:cNvPr id="3" name="Subtitle 2"/>
          <p:cNvSpPr>
            <a:spLocks noGrp="1"/>
          </p:cNvSpPr>
          <p:nvPr>
            <p:ph type="subTitle" idx="1"/>
          </p:nvPr>
        </p:nvSpPr>
        <p:spPr>
          <a:xfrm>
            <a:off x="1889919" y="5615678"/>
            <a:ext cx="11339513" cy="2581379"/>
          </a:xfrm>
        </p:spPr>
        <p:txBody>
          <a:bodyPr/>
          <a:lstStyle>
            <a:lvl1pPr marL="0" indent="0" algn="ctr">
              <a:buNone/>
              <a:defRPr sz="3742"/>
            </a:lvl1pPr>
            <a:lvl2pPr marL="712775" indent="0" algn="ctr">
              <a:buNone/>
              <a:defRPr sz="3118"/>
            </a:lvl2pPr>
            <a:lvl3pPr marL="1425550" indent="0" algn="ctr">
              <a:buNone/>
              <a:defRPr sz="2806"/>
            </a:lvl3pPr>
            <a:lvl4pPr marL="2138324" indent="0" algn="ctr">
              <a:buNone/>
              <a:defRPr sz="2494"/>
            </a:lvl4pPr>
            <a:lvl5pPr marL="2851099" indent="0" algn="ctr">
              <a:buNone/>
              <a:defRPr sz="2494"/>
            </a:lvl5pPr>
            <a:lvl6pPr marL="3563874" indent="0" algn="ctr">
              <a:buNone/>
              <a:defRPr sz="2494"/>
            </a:lvl6pPr>
            <a:lvl7pPr marL="4276649" indent="0" algn="ctr">
              <a:buNone/>
              <a:defRPr sz="2494"/>
            </a:lvl7pPr>
            <a:lvl8pPr marL="4989424" indent="0" algn="ctr">
              <a:buNone/>
              <a:defRPr sz="2494"/>
            </a:lvl8pPr>
            <a:lvl9pPr marL="5702198" indent="0" algn="ctr">
              <a:buNone/>
              <a:defRPr sz="2494"/>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6223AC23-5AF0-4DFD-BE04-EF5B3EE6EF1A}" type="datetimeFigureOut">
              <a:rPr kumimoji="1" lang="ja-JP" altLang="en-US" smtClean="0"/>
              <a:t>2020/8/19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436AA88-D951-4251-B096-13CB4D789FD9}" type="slidenum">
              <a:rPr kumimoji="1" lang="ja-JP" altLang="en-US" smtClean="0"/>
              <a:t>‹#›</a:t>
            </a:fld>
            <a:endParaRPr kumimoji="1" lang="ja-JP" altLang="en-US"/>
          </a:p>
        </p:txBody>
      </p:sp>
    </p:spTree>
    <p:extLst>
      <p:ext uri="{BB962C8B-B14F-4D97-AF65-F5344CB8AC3E}">
        <p14:creationId xmlns:p14="http://schemas.microsoft.com/office/powerpoint/2010/main" val="31026927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223AC23-5AF0-4DFD-BE04-EF5B3EE6EF1A}" type="datetimeFigureOut">
              <a:rPr kumimoji="1" lang="ja-JP" altLang="en-US" smtClean="0"/>
              <a:t>2020/8/19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436AA88-D951-4251-B096-13CB4D789FD9}" type="slidenum">
              <a:rPr kumimoji="1" lang="ja-JP" altLang="en-US" smtClean="0"/>
              <a:t>‹#›</a:t>
            </a:fld>
            <a:endParaRPr kumimoji="1" lang="ja-JP" altLang="en-US"/>
          </a:p>
        </p:txBody>
      </p:sp>
    </p:spTree>
    <p:extLst>
      <p:ext uri="{BB962C8B-B14F-4D97-AF65-F5344CB8AC3E}">
        <p14:creationId xmlns:p14="http://schemas.microsoft.com/office/powerpoint/2010/main" val="37747720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819786" y="569240"/>
            <a:ext cx="3260110" cy="90608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1039456" y="569240"/>
            <a:ext cx="9591338" cy="90608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223AC23-5AF0-4DFD-BE04-EF5B3EE6EF1A}" type="datetimeFigureOut">
              <a:rPr kumimoji="1" lang="ja-JP" altLang="en-US" smtClean="0"/>
              <a:t>2020/8/19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436AA88-D951-4251-B096-13CB4D789FD9}" type="slidenum">
              <a:rPr kumimoji="1" lang="ja-JP" altLang="en-US" smtClean="0"/>
              <a:t>‹#›</a:t>
            </a:fld>
            <a:endParaRPr kumimoji="1" lang="ja-JP" altLang="en-US"/>
          </a:p>
        </p:txBody>
      </p:sp>
    </p:spTree>
    <p:extLst>
      <p:ext uri="{BB962C8B-B14F-4D97-AF65-F5344CB8AC3E}">
        <p14:creationId xmlns:p14="http://schemas.microsoft.com/office/powerpoint/2010/main" val="19951977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223AC23-5AF0-4DFD-BE04-EF5B3EE6EF1A}" type="datetimeFigureOut">
              <a:rPr kumimoji="1" lang="ja-JP" altLang="en-US" smtClean="0"/>
              <a:t>2020/8/19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436AA88-D951-4251-B096-13CB4D789FD9}" type="slidenum">
              <a:rPr kumimoji="1" lang="ja-JP" altLang="en-US" smtClean="0"/>
              <a:t>‹#›</a:t>
            </a:fld>
            <a:endParaRPr kumimoji="1" lang="ja-JP" altLang="en-US"/>
          </a:p>
        </p:txBody>
      </p:sp>
    </p:spTree>
    <p:extLst>
      <p:ext uri="{BB962C8B-B14F-4D97-AF65-F5344CB8AC3E}">
        <p14:creationId xmlns:p14="http://schemas.microsoft.com/office/powerpoint/2010/main" val="20949118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031582" y="2665532"/>
            <a:ext cx="13040439" cy="4447496"/>
          </a:xfrm>
        </p:spPr>
        <p:txBody>
          <a:bodyPr anchor="b"/>
          <a:lstStyle>
            <a:lvl1pPr>
              <a:defRPr sz="9354"/>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031582" y="7155103"/>
            <a:ext cx="13040439" cy="2338833"/>
          </a:xfrm>
        </p:spPr>
        <p:txBody>
          <a:bodyPr/>
          <a:lstStyle>
            <a:lvl1pPr marL="0" indent="0">
              <a:buNone/>
              <a:defRPr sz="3742">
                <a:solidFill>
                  <a:schemeClr val="tx1"/>
                </a:solidFill>
              </a:defRPr>
            </a:lvl1pPr>
            <a:lvl2pPr marL="712775" indent="0">
              <a:buNone/>
              <a:defRPr sz="3118">
                <a:solidFill>
                  <a:schemeClr val="tx1">
                    <a:tint val="75000"/>
                  </a:schemeClr>
                </a:solidFill>
              </a:defRPr>
            </a:lvl2pPr>
            <a:lvl3pPr marL="1425550" indent="0">
              <a:buNone/>
              <a:defRPr sz="2806">
                <a:solidFill>
                  <a:schemeClr val="tx1">
                    <a:tint val="75000"/>
                  </a:schemeClr>
                </a:solidFill>
              </a:defRPr>
            </a:lvl3pPr>
            <a:lvl4pPr marL="2138324" indent="0">
              <a:buNone/>
              <a:defRPr sz="2494">
                <a:solidFill>
                  <a:schemeClr val="tx1">
                    <a:tint val="75000"/>
                  </a:schemeClr>
                </a:solidFill>
              </a:defRPr>
            </a:lvl4pPr>
            <a:lvl5pPr marL="2851099" indent="0">
              <a:buNone/>
              <a:defRPr sz="2494">
                <a:solidFill>
                  <a:schemeClr val="tx1">
                    <a:tint val="75000"/>
                  </a:schemeClr>
                </a:solidFill>
              </a:defRPr>
            </a:lvl5pPr>
            <a:lvl6pPr marL="3563874" indent="0">
              <a:buNone/>
              <a:defRPr sz="2494">
                <a:solidFill>
                  <a:schemeClr val="tx1">
                    <a:tint val="75000"/>
                  </a:schemeClr>
                </a:solidFill>
              </a:defRPr>
            </a:lvl6pPr>
            <a:lvl7pPr marL="4276649" indent="0">
              <a:buNone/>
              <a:defRPr sz="2494">
                <a:solidFill>
                  <a:schemeClr val="tx1">
                    <a:tint val="75000"/>
                  </a:schemeClr>
                </a:solidFill>
              </a:defRPr>
            </a:lvl7pPr>
            <a:lvl8pPr marL="4989424" indent="0">
              <a:buNone/>
              <a:defRPr sz="2494">
                <a:solidFill>
                  <a:schemeClr val="tx1">
                    <a:tint val="75000"/>
                  </a:schemeClr>
                </a:solidFill>
              </a:defRPr>
            </a:lvl8pPr>
            <a:lvl9pPr marL="5702198" indent="0">
              <a:buNone/>
              <a:defRPr sz="2494">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6223AC23-5AF0-4DFD-BE04-EF5B3EE6EF1A}" type="datetimeFigureOut">
              <a:rPr kumimoji="1" lang="ja-JP" altLang="en-US" smtClean="0"/>
              <a:t>2020/8/19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436AA88-D951-4251-B096-13CB4D789FD9}" type="slidenum">
              <a:rPr kumimoji="1" lang="ja-JP" altLang="en-US" smtClean="0"/>
              <a:t>‹#›</a:t>
            </a:fld>
            <a:endParaRPr kumimoji="1" lang="ja-JP" altLang="en-US"/>
          </a:p>
        </p:txBody>
      </p:sp>
    </p:spTree>
    <p:extLst>
      <p:ext uri="{BB962C8B-B14F-4D97-AF65-F5344CB8AC3E}">
        <p14:creationId xmlns:p14="http://schemas.microsoft.com/office/powerpoint/2010/main" val="34505979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1039455" y="2846200"/>
            <a:ext cx="6425724"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7654171" y="2846200"/>
            <a:ext cx="6425724"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6223AC23-5AF0-4DFD-BE04-EF5B3EE6EF1A}" type="datetimeFigureOut">
              <a:rPr kumimoji="1" lang="ja-JP" altLang="en-US" smtClean="0"/>
              <a:t>2020/8/19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436AA88-D951-4251-B096-13CB4D789FD9}" type="slidenum">
              <a:rPr kumimoji="1" lang="ja-JP" altLang="en-US" smtClean="0"/>
              <a:t>‹#›</a:t>
            </a:fld>
            <a:endParaRPr kumimoji="1" lang="ja-JP" altLang="en-US"/>
          </a:p>
        </p:txBody>
      </p:sp>
    </p:spTree>
    <p:extLst>
      <p:ext uri="{BB962C8B-B14F-4D97-AF65-F5344CB8AC3E}">
        <p14:creationId xmlns:p14="http://schemas.microsoft.com/office/powerpoint/2010/main" val="34798146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1041425" y="569242"/>
            <a:ext cx="13040439" cy="2066590"/>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1041426" y="2620980"/>
            <a:ext cx="63961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ja-JP" altLang="en-US"/>
              <a:t>マスター テキストの書式設定</a:t>
            </a:r>
          </a:p>
        </p:txBody>
      </p:sp>
      <p:sp>
        <p:nvSpPr>
          <p:cNvPr id="4" name="Content Placeholder 3"/>
          <p:cNvSpPr>
            <a:spLocks noGrp="1"/>
          </p:cNvSpPr>
          <p:nvPr>
            <p:ph sz="half" idx="2"/>
          </p:nvPr>
        </p:nvSpPr>
        <p:spPr>
          <a:xfrm>
            <a:off x="1041426" y="3905482"/>
            <a:ext cx="6396193"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7654172" y="2620980"/>
            <a:ext cx="64276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ja-JP" altLang="en-US"/>
              <a:t>マスター テキストの書式設定</a:t>
            </a:r>
          </a:p>
        </p:txBody>
      </p:sp>
      <p:sp>
        <p:nvSpPr>
          <p:cNvPr id="6" name="Content Placeholder 5"/>
          <p:cNvSpPr>
            <a:spLocks noGrp="1"/>
          </p:cNvSpPr>
          <p:nvPr>
            <p:ph sz="quarter" idx="4"/>
          </p:nvPr>
        </p:nvSpPr>
        <p:spPr>
          <a:xfrm>
            <a:off x="7654172" y="3905482"/>
            <a:ext cx="6427693"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6223AC23-5AF0-4DFD-BE04-EF5B3EE6EF1A}" type="datetimeFigureOut">
              <a:rPr kumimoji="1" lang="ja-JP" altLang="en-US" smtClean="0"/>
              <a:t>2020/8/19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436AA88-D951-4251-B096-13CB4D789FD9}" type="slidenum">
              <a:rPr kumimoji="1" lang="ja-JP" altLang="en-US" smtClean="0"/>
              <a:t>‹#›</a:t>
            </a:fld>
            <a:endParaRPr kumimoji="1" lang="ja-JP" altLang="en-US"/>
          </a:p>
        </p:txBody>
      </p:sp>
    </p:spTree>
    <p:extLst>
      <p:ext uri="{BB962C8B-B14F-4D97-AF65-F5344CB8AC3E}">
        <p14:creationId xmlns:p14="http://schemas.microsoft.com/office/powerpoint/2010/main" val="16916598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6223AC23-5AF0-4DFD-BE04-EF5B3EE6EF1A}" type="datetimeFigureOut">
              <a:rPr kumimoji="1" lang="ja-JP" altLang="en-US" smtClean="0"/>
              <a:t>2020/8/19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436AA88-D951-4251-B096-13CB4D789FD9}" type="slidenum">
              <a:rPr kumimoji="1" lang="ja-JP" altLang="en-US" smtClean="0"/>
              <a:t>‹#›</a:t>
            </a:fld>
            <a:endParaRPr kumimoji="1" lang="ja-JP" altLang="en-US"/>
          </a:p>
        </p:txBody>
      </p:sp>
    </p:spTree>
    <p:extLst>
      <p:ext uri="{BB962C8B-B14F-4D97-AF65-F5344CB8AC3E}">
        <p14:creationId xmlns:p14="http://schemas.microsoft.com/office/powerpoint/2010/main" val="31518083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23AC23-5AF0-4DFD-BE04-EF5B3EE6EF1A}" type="datetimeFigureOut">
              <a:rPr kumimoji="1" lang="ja-JP" altLang="en-US" smtClean="0"/>
              <a:t>2020/8/19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436AA88-D951-4251-B096-13CB4D789FD9}" type="slidenum">
              <a:rPr kumimoji="1" lang="ja-JP" altLang="en-US" smtClean="0"/>
              <a:t>‹#›</a:t>
            </a:fld>
            <a:endParaRPr kumimoji="1" lang="ja-JP" altLang="en-US"/>
          </a:p>
        </p:txBody>
      </p:sp>
    </p:spTree>
    <p:extLst>
      <p:ext uri="{BB962C8B-B14F-4D97-AF65-F5344CB8AC3E}">
        <p14:creationId xmlns:p14="http://schemas.microsoft.com/office/powerpoint/2010/main" val="19218336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ja-JP" altLang="en-US"/>
              <a:t>マスター タイトルの書式設定</a:t>
            </a:r>
            <a:endParaRPr lang="en-US" dirty="0"/>
          </a:p>
        </p:txBody>
      </p:sp>
      <p:sp>
        <p:nvSpPr>
          <p:cNvPr id="3" name="Content Placeholder 2"/>
          <p:cNvSpPr>
            <a:spLocks noGrp="1"/>
          </p:cNvSpPr>
          <p:nvPr>
            <p:ph idx="1"/>
          </p:nvPr>
        </p:nvSpPr>
        <p:spPr>
          <a:xfrm>
            <a:off x="6427693" y="1539425"/>
            <a:ext cx="7654171" cy="7598117"/>
          </a:xfrm>
        </p:spPr>
        <p:txBody>
          <a:bodyPr/>
          <a:lstStyle>
            <a:lvl1pPr>
              <a:defRPr sz="4989"/>
            </a:lvl1pPr>
            <a:lvl2pPr>
              <a:defRPr sz="4365"/>
            </a:lvl2pPr>
            <a:lvl3pPr>
              <a:defRPr sz="3742"/>
            </a:lvl3pPr>
            <a:lvl4pPr>
              <a:defRPr sz="3118"/>
            </a:lvl4pPr>
            <a:lvl5pPr>
              <a:defRPr sz="3118"/>
            </a:lvl5pPr>
            <a:lvl6pPr>
              <a:defRPr sz="3118"/>
            </a:lvl6pPr>
            <a:lvl7pPr>
              <a:defRPr sz="3118"/>
            </a:lvl7pPr>
            <a:lvl8pPr>
              <a:defRPr sz="3118"/>
            </a:lvl8pPr>
            <a:lvl9pPr>
              <a:defRPr sz="3118"/>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223AC23-5AF0-4DFD-BE04-EF5B3EE6EF1A}" type="datetimeFigureOut">
              <a:rPr kumimoji="1" lang="ja-JP" altLang="en-US" smtClean="0"/>
              <a:t>2020/8/19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436AA88-D951-4251-B096-13CB4D789FD9}" type="slidenum">
              <a:rPr kumimoji="1" lang="ja-JP" altLang="en-US" smtClean="0"/>
              <a:t>‹#›</a:t>
            </a:fld>
            <a:endParaRPr kumimoji="1" lang="ja-JP" altLang="en-US"/>
          </a:p>
        </p:txBody>
      </p:sp>
    </p:spTree>
    <p:extLst>
      <p:ext uri="{BB962C8B-B14F-4D97-AF65-F5344CB8AC3E}">
        <p14:creationId xmlns:p14="http://schemas.microsoft.com/office/powerpoint/2010/main" val="24930039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6427693" y="1539425"/>
            <a:ext cx="7654171" cy="7598117"/>
          </a:xfrm>
        </p:spPr>
        <p:txBody>
          <a:bodyPr anchor="t"/>
          <a:lstStyle>
            <a:lvl1pPr marL="0" indent="0">
              <a:buNone/>
              <a:defRPr sz="4989"/>
            </a:lvl1pPr>
            <a:lvl2pPr marL="712775" indent="0">
              <a:buNone/>
              <a:defRPr sz="4365"/>
            </a:lvl2pPr>
            <a:lvl3pPr marL="1425550" indent="0">
              <a:buNone/>
              <a:defRPr sz="3742"/>
            </a:lvl3pPr>
            <a:lvl4pPr marL="2138324" indent="0">
              <a:buNone/>
              <a:defRPr sz="3118"/>
            </a:lvl4pPr>
            <a:lvl5pPr marL="2851099" indent="0">
              <a:buNone/>
              <a:defRPr sz="3118"/>
            </a:lvl5pPr>
            <a:lvl6pPr marL="3563874" indent="0">
              <a:buNone/>
              <a:defRPr sz="3118"/>
            </a:lvl6pPr>
            <a:lvl7pPr marL="4276649" indent="0">
              <a:buNone/>
              <a:defRPr sz="3118"/>
            </a:lvl7pPr>
            <a:lvl8pPr marL="4989424" indent="0">
              <a:buNone/>
              <a:defRPr sz="3118"/>
            </a:lvl8pPr>
            <a:lvl9pPr marL="5702198" indent="0">
              <a:buNone/>
              <a:defRPr sz="3118"/>
            </a:lvl9pPr>
          </a:lstStyle>
          <a:p>
            <a:r>
              <a:rPr lang="ja-JP" altLang="en-US"/>
              <a:t>図を追加</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223AC23-5AF0-4DFD-BE04-EF5B3EE6EF1A}" type="datetimeFigureOut">
              <a:rPr kumimoji="1" lang="ja-JP" altLang="en-US" smtClean="0"/>
              <a:t>2020/8/19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436AA88-D951-4251-B096-13CB4D789FD9}" type="slidenum">
              <a:rPr kumimoji="1" lang="ja-JP" altLang="en-US" smtClean="0"/>
              <a:t>‹#›</a:t>
            </a:fld>
            <a:endParaRPr kumimoji="1" lang="ja-JP" altLang="en-US"/>
          </a:p>
        </p:txBody>
      </p:sp>
    </p:spTree>
    <p:extLst>
      <p:ext uri="{BB962C8B-B14F-4D97-AF65-F5344CB8AC3E}">
        <p14:creationId xmlns:p14="http://schemas.microsoft.com/office/powerpoint/2010/main" val="5820408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39456" y="569242"/>
            <a:ext cx="13040439" cy="206659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039456" y="2846200"/>
            <a:ext cx="13040439" cy="678385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1039455" y="9909729"/>
            <a:ext cx="3401854" cy="569240"/>
          </a:xfrm>
          <a:prstGeom prst="rect">
            <a:avLst/>
          </a:prstGeom>
        </p:spPr>
        <p:txBody>
          <a:bodyPr vert="horz" lIns="91440" tIns="45720" rIns="91440" bIns="45720" rtlCol="0" anchor="ctr"/>
          <a:lstStyle>
            <a:lvl1pPr algn="l">
              <a:defRPr sz="1871">
                <a:solidFill>
                  <a:schemeClr val="tx1">
                    <a:tint val="75000"/>
                  </a:schemeClr>
                </a:solidFill>
              </a:defRPr>
            </a:lvl1pPr>
          </a:lstStyle>
          <a:p>
            <a:fld id="{6223AC23-5AF0-4DFD-BE04-EF5B3EE6EF1A}" type="datetimeFigureOut">
              <a:rPr kumimoji="1" lang="ja-JP" altLang="en-US" smtClean="0"/>
              <a:t>2020/8/19</a:t>
            </a:fld>
            <a:endParaRPr kumimoji="1" lang="ja-JP" altLang="en-US"/>
          </a:p>
        </p:txBody>
      </p:sp>
      <p:sp>
        <p:nvSpPr>
          <p:cNvPr id="5" name="Footer Placeholder 4"/>
          <p:cNvSpPr>
            <a:spLocks noGrp="1"/>
          </p:cNvSpPr>
          <p:nvPr>
            <p:ph type="ftr" sz="quarter" idx="3"/>
          </p:nvPr>
        </p:nvSpPr>
        <p:spPr>
          <a:xfrm>
            <a:off x="5008285" y="9909729"/>
            <a:ext cx="5102781" cy="569240"/>
          </a:xfrm>
          <a:prstGeom prst="rect">
            <a:avLst/>
          </a:prstGeom>
        </p:spPr>
        <p:txBody>
          <a:bodyPr vert="horz" lIns="91440" tIns="45720" rIns="91440" bIns="45720" rtlCol="0" anchor="ctr"/>
          <a:lstStyle>
            <a:lvl1pPr algn="ctr">
              <a:defRPr sz="1871">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10678041" y="9909729"/>
            <a:ext cx="3401854" cy="569240"/>
          </a:xfrm>
          <a:prstGeom prst="rect">
            <a:avLst/>
          </a:prstGeom>
        </p:spPr>
        <p:txBody>
          <a:bodyPr vert="horz" lIns="91440" tIns="45720" rIns="91440" bIns="45720" rtlCol="0" anchor="ctr"/>
          <a:lstStyle>
            <a:lvl1pPr algn="r">
              <a:defRPr sz="1871">
                <a:solidFill>
                  <a:schemeClr val="tx1">
                    <a:tint val="75000"/>
                  </a:schemeClr>
                </a:solidFill>
              </a:defRPr>
            </a:lvl1pPr>
          </a:lstStyle>
          <a:p>
            <a:fld id="{4436AA88-D951-4251-B096-13CB4D789FD9}" type="slidenum">
              <a:rPr kumimoji="1" lang="ja-JP" altLang="en-US" smtClean="0"/>
              <a:t>‹#›</a:t>
            </a:fld>
            <a:endParaRPr kumimoji="1" lang="ja-JP" altLang="en-US"/>
          </a:p>
        </p:txBody>
      </p:sp>
    </p:spTree>
    <p:extLst>
      <p:ext uri="{BB962C8B-B14F-4D97-AF65-F5344CB8AC3E}">
        <p14:creationId xmlns:p14="http://schemas.microsoft.com/office/powerpoint/2010/main" val="57030683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1425550" rtl="0" eaLnBrk="1" latinLnBrk="0" hangingPunct="1">
        <a:lnSpc>
          <a:spcPct val="90000"/>
        </a:lnSpc>
        <a:spcBef>
          <a:spcPct val="0"/>
        </a:spcBef>
        <a:buNone/>
        <a:defRPr kumimoji="1" sz="6860" kern="1200">
          <a:solidFill>
            <a:schemeClr val="tx1"/>
          </a:solidFill>
          <a:latin typeface="+mj-lt"/>
          <a:ea typeface="+mj-ea"/>
          <a:cs typeface="+mj-cs"/>
        </a:defRPr>
      </a:lvl1pPr>
    </p:titleStyle>
    <p:bodyStyle>
      <a:lvl1pPr marL="356387" indent="-356387" algn="l" defTabSz="1425550" rtl="0" eaLnBrk="1" latinLnBrk="0" hangingPunct="1">
        <a:lnSpc>
          <a:spcPct val="90000"/>
        </a:lnSpc>
        <a:spcBef>
          <a:spcPts val="1559"/>
        </a:spcBef>
        <a:buFont typeface="Arial" panose="020B0604020202020204" pitchFamily="34" charset="0"/>
        <a:buChar char="•"/>
        <a:defRPr kumimoji="1" sz="4365" kern="1200">
          <a:solidFill>
            <a:schemeClr val="tx1"/>
          </a:solidFill>
          <a:latin typeface="+mn-lt"/>
          <a:ea typeface="+mn-ea"/>
          <a:cs typeface="+mn-cs"/>
        </a:defRPr>
      </a:lvl1pPr>
      <a:lvl2pPr marL="1069162" indent="-356387" algn="l" defTabSz="1425550" rtl="0" eaLnBrk="1" latinLnBrk="0" hangingPunct="1">
        <a:lnSpc>
          <a:spcPct val="90000"/>
        </a:lnSpc>
        <a:spcBef>
          <a:spcPts val="780"/>
        </a:spcBef>
        <a:buFont typeface="Arial" panose="020B0604020202020204" pitchFamily="34" charset="0"/>
        <a:buChar char="•"/>
        <a:defRPr kumimoji="1" sz="3742" kern="1200">
          <a:solidFill>
            <a:schemeClr val="tx1"/>
          </a:solidFill>
          <a:latin typeface="+mn-lt"/>
          <a:ea typeface="+mn-ea"/>
          <a:cs typeface="+mn-cs"/>
        </a:defRPr>
      </a:lvl2pPr>
      <a:lvl3pPr marL="1781937" indent="-356387" algn="l" defTabSz="1425550" rtl="0" eaLnBrk="1" latinLnBrk="0" hangingPunct="1">
        <a:lnSpc>
          <a:spcPct val="90000"/>
        </a:lnSpc>
        <a:spcBef>
          <a:spcPts val="780"/>
        </a:spcBef>
        <a:buFont typeface="Arial" panose="020B0604020202020204" pitchFamily="34" charset="0"/>
        <a:buChar char="•"/>
        <a:defRPr kumimoji="1" sz="3118" kern="1200">
          <a:solidFill>
            <a:schemeClr val="tx1"/>
          </a:solidFill>
          <a:latin typeface="+mn-lt"/>
          <a:ea typeface="+mn-ea"/>
          <a:cs typeface="+mn-cs"/>
        </a:defRPr>
      </a:lvl3pPr>
      <a:lvl4pPr marL="2494712"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4pPr>
      <a:lvl5pPr marL="3207487"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5pPr>
      <a:lvl6pPr marL="3920261"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6pPr>
      <a:lvl7pPr marL="4633036"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7pPr>
      <a:lvl8pPr marL="5345811"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8pPr>
      <a:lvl9pPr marL="6058586"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9pPr>
    </p:bodyStyle>
    <p:otherStyle>
      <a:defPPr>
        <a:defRPr lang="en-US"/>
      </a:defPPr>
      <a:lvl1pPr marL="0" algn="l" defTabSz="1425550" rtl="0" eaLnBrk="1" latinLnBrk="0" hangingPunct="1">
        <a:defRPr kumimoji="1" sz="2806" kern="1200">
          <a:solidFill>
            <a:schemeClr val="tx1"/>
          </a:solidFill>
          <a:latin typeface="+mn-lt"/>
          <a:ea typeface="+mn-ea"/>
          <a:cs typeface="+mn-cs"/>
        </a:defRPr>
      </a:lvl1pPr>
      <a:lvl2pPr marL="712775" algn="l" defTabSz="1425550" rtl="0" eaLnBrk="1" latinLnBrk="0" hangingPunct="1">
        <a:defRPr kumimoji="1" sz="2806" kern="1200">
          <a:solidFill>
            <a:schemeClr val="tx1"/>
          </a:solidFill>
          <a:latin typeface="+mn-lt"/>
          <a:ea typeface="+mn-ea"/>
          <a:cs typeface="+mn-cs"/>
        </a:defRPr>
      </a:lvl2pPr>
      <a:lvl3pPr marL="1425550" algn="l" defTabSz="1425550" rtl="0" eaLnBrk="1" latinLnBrk="0" hangingPunct="1">
        <a:defRPr kumimoji="1" sz="2806" kern="1200">
          <a:solidFill>
            <a:schemeClr val="tx1"/>
          </a:solidFill>
          <a:latin typeface="+mn-lt"/>
          <a:ea typeface="+mn-ea"/>
          <a:cs typeface="+mn-cs"/>
        </a:defRPr>
      </a:lvl3pPr>
      <a:lvl4pPr marL="2138324" algn="l" defTabSz="1425550" rtl="0" eaLnBrk="1" latinLnBrk="0" hangingPunct="1">
        <a:defRPr kumimoji="1" sz="2806" kern="1200">
          <a:solidFill>
            <a:schemeClr val="tx1"/>
          </a:solidFill>
          <a:latin typeface="+mn-lt"/>
          <a:ea typeface="+mn-ea"/>
          <a:cs typeface="+mn-cs"/>
        </a:defRPr>
      </a:lvl4pPr>
      <a:lvl5pPr marL="2851099" algn="l" defTabSz="1425550" rtl="0" eaLnBrk="1" latinLnBrk="0" hangingPunct="1">
        <a:defRPr kumimoji="1" sz="2806" kern="1200">
          <a:solidFill>
            <a:schemeClr val="tx1"/>
          </a:solidFill>
          <a:latin typeface="+mn-lt"/>
          <a:ea typeface="+mn-ea"/>
          <a:cs typeface="+mn-cs"/>
        </a:defRPr>
      </a:lvl5pPr>
      <a:lvl6pPr marL="3563874" algn="l" defTabSz="1425550" rtl="0" eaLnBrk="1" latinLnBrk="0" hangingPunct="1">
        <a:defRPr kumimoji="1" sz="2806" kern="1200">
          <a:solidFill>
            <a:schemeClr val="tx1"/>
          </a:solidFill>
          <a:latin typeface="+mn-lt"/>
          <a:ea typeface="+mn-ea"/>
          <a:cs typeface="+mn-cs"/>
        </a:defRPr>
      </a:lvl6pPr>
      <a:lvl7pPr marL="4276649" algn="l" defTabSz="1425550" rtl="0" eaLnBrk="1" latinLnBrk="0" hangingPunct="1">
        <a:defRPr kumimoji="1" sz="2806" kern="1200">
          <a:solidFill>
            <a:schemeClr val="tx1"/>
          </a:solidFill>
          <a:latin typeface="+mn-lt"/>
          <a:ea typeface="+mn-ea"/>
          <a:cs typeface="+mn-cs"/>
        </a:defRPr>
      </a:lvl7pPr>
      <a:lvl8pPr marL="4989424" algn="l" defTabSz="1425550" rtl="0" eaLnBrk="1" latinLnBrk="0" hangingPunct="1">
        <a:defRPr kumimoji="1" sz="2806" kern="1200">
          <a:solidFill>
            <a:schemeClr val="tx1"/>
          </a:solidFill>
          <a:latin typeface="+mn-lt"/>
          <a:ea typeface="+mn-ea"/>
          <a:cs typeface="+mn-cs"/>
        </a:defRPr>
      </a:lvl8pPr>
      <a:lvl9pPr marL="5702198" algn="l" defTabSz="1425550" rtl="0" eaLnBrk="1" latinLnBrk="0" hangingPunct="1">
        <a:defRPr kumimoji="1" sz="28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178075" y="681559"/>
            <a:ext cx="14828409" cy="10010254"/>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1" name="テキスト ボックス 100">
            <a:extLst>
              <a:ext uri="{FF2B5EF4-FFF2-40B4-BE49-F238E27FC236}">
                <a16:creationId xmlns:a16="http://schemas.microsoft.com/office/drawing/2014/main" id="{A48F5DC9-5B58-499E-B93F-F0F69D078C38}"/>
              </a:ext>
            </a:extLst>
          </p:cNvPr>
          <p:cNvSpPr txBox="1"/>
          <p:nvPr/>
        </p:nvSpPr>
        <p:spPr>
          <a:xfrm>
            <a:off x="514819" y="1270679"/>
            <a:ext cx="14472616" cy="795978"/>
          </a:xfrm>
          <a:prstGeom prst="rect">
            <a:avLst/>
          </a:prstGeom>
          <a:solidFill>
            <a:schemeClr val="bg1"/>
          </a:solidFill>
          <a:ln w="12700">
            <a:solidFill>
              <a:schemeClr val="tx1"/>
            </a:solidFill>
          </a:ln>
        </p:spPr>
        <p:txBody>
          <a:bodyPr wrap="square" tIns="36000" rIns="0" bIns="36000" rtlCol="0">
            <a:spAutoFit/>
          </a:bodyPr>
          <a:lstStyle/>
          <a:p>
            <a:r>
              <a:rPr lang="ja-JP" altLang="en-US" sz="1400" b="1" dirty="0"/>
              <a:t>３．基本的な方針</a:t>
            </a:r>
            <a:endParaRPr lang="en-US" altLang="ja-JP" sz="1400" b="1" dirty="0"/>
          </a:p>
          <a:p>
            <a:r>
              <a:rPr lang="ja-JP" altLang="en-US" sz="1100" dirty="0">
                <a:latin typeface="Meiryo UI" panose="020B0604030504040204" pitchFamily="50" charset="-128"/>
                <a:ea typeface="Meiryo UI" panose="020B0604030504040204" pitchFamily="50" charset="-128"/>
              </a:rPr>
              <a:t>（取組みの視点）</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・耐震化の機運の高まりを活かし、これまで以上に危機感をもって府民一丸となって強力かつ早急に耐震化</a:t>
            </a:r>
            <a:r>
              <a:rPr lang="ja-JP" altLang="en-US" sz="1100" dirty="0" smtClean="0">
                <a:latin typeface="Meiryo UI" panose="020B0604030504040204" pitchFamily="50" charset="-128"/>
                <a:ea typeface="Meiryo UI" panose="020B0604030504040204" pitchFamily="50" charset="-128"/>
              </a:rPr>
              <a:t>に取り組む</a:t>
            </a:r>
            <a:endParaRPr lang="en-US" altLang="ja-JP" sz="1100" dirty="0">
              <a:latin typeface="Meiryo UI" panose="020B0604030504040204" pitchFamily="50" charset="-128"/>
              <a:ea typeface="Meiryo UI" panose="020B0604030504040204" pitchFamily="50" charset="-128"/>
            </a:endParaRPr>
          </a:p>
          <a:p>
            <a:r>
              <a:rPr lang="ja-JP" altLang="en-US" sz="1100" b="1" dirty="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耐震改修だけでなく、建替え、除却、住替えなど、さまざまな施策を</a:t>
            </a:r>
            <a:r>
              <a:rPr lang="ja-JP" altLang="en-US" sz="1100">
                <a:latin typeface="Meiryo UI" panose="020B0604030504040204" pitchFamily="50" charset="-128"/>
                <a:ea typeface="Meiryo UI" panose="020B0604030504040204" pitchFamily="50" charset="-128"/>
              </a:rPr>
              <a:t>部局</a:t>
            </a:r>
            <a:r>
              <a:rPr lang="ja-JP" altLang="en-US" sz="1100" smtClean="0">
                <a:latin typeface="Meiryo UI" panose="020B0604030504040204" pitchFamily="50" charset="-128"/>
                <a:ea typeface="Meiryo UI" panose="020B0604030504040204" pitchFamily="50" charset="-128"/>
              </a:rPr>
              <a:t>を越え、</a:t>
            </a:r>
            <a:r>
              <a:rPr lang="ja-JP" altLang="en-US" sz="1100" dirty="0">
                <a:latin typeface="Meiryo UI" panose="020B0604030504040204" pitchFamily="50" charset="-128"/>
                <a:ea typeface="Meiryo UI" panose="020B0604030504040204" pitchFamily="50" charset="-128"/>
              </a:rPr>
              <a:t>総合的</a:t>
            </a:r>
            <a:r>
              <a:rPr lang="ja-JP" altLang="en-US" sz="1100" dirty="0" smtClean="0">
                <a:latin typeface="Meiryo UI" panose="020B0604030504040204" pitchFamily="50" charset="-128"/>
                <a:ea typeface="Meiryo UI" panose="020B0604030504040204" pitchFamily="50" charset="-128"/>
              </a:rPr>
              <a:t>に取り組む</a:t>
            </a:r>
            <a:r>
              <a:rPr lang="ja-JP" altLang="en-US" sz="1100" dirty="0">
                <a:latin typeface="Meiryo UI" panose="020B0604030504040204" pitchFamily="50" charset="-128"/>
                <a:ea typeface="Meiryo UI" panose="020B0604030504040204" pitchFamily="50" charset="-128"/>
              </a:rPr>
              <a:t>　</a:t>
            </a:r>
            <a:r>
              <a:rPr kumimoji="1" lang="ja-JP" altLang="en-US" sz="1100" b="1" dirty="0">
                <a:latin typeface="Meiryo UI" panose="020B0604030504040204" pitchFamily="50" charset="-128"/>
                <a:ea typeface="Meiryo UI" panose="020B0604030504040204" pitchFamily="50" charset="-128"/>
              </a:rPr>
              <a:t> ➡ </a:t>
            </a:r>
            <a:r>
              <a:rPr lang="ja-JP" altLang="en-US" sz="1100" b="1" dirty="0">
                <a:latin typeface="Meiryo UI" panose="020B0604030504040204" pitchFamily="50" charset="-128"/>
                <a:ea typeface="Meiryo UI" panose="020B0604030504040204" pitchFamily="50" charset="-128"/>
              </a:rPr>
              <a:t>　</a:t>
            </a:r>
            <a:r>
              <a:rPr kumimoji="1" lang="ja-JP" altLang="en-US" sz="1100" b="1" dirty="0">
                <a:latin typeface="Meiryo UI" panose="020B0604030504040204" pitchFamily="50" charset="-128"/>
                <a:ea typeface="Meiryo UI" panose="020B0604030504040204" pitchFamily="50" charset="-128"/>
              </a:rPr>
              <a:t>所有者</a:t>
            </a:r>
            <a:r>
              <a:rPr kumimoji="1" lang="ja-JP" altLang="ja-JP" sz="1100" b="1" dirty="0">
                <a:latin typeface="Meiryo UI" panose="020B0604030504040204" pitchFamily="50" charset="-128"/>
                <a:ea typeface="Meiryo UI" panose="020B0604030504040204" pitchFamily="50" charset="-128"/>
              </a:rPr>
              <a:t>以外の人たちがコミットできる施策が欲しい。</a:t>
            </a:r>
            <a:r>
              <a:rPr lang="ja-JP" altLang="en-US" sz="1100" b="1" dirty="0">
                <a:latin typeface="Meiryo UI" panose="020B0604030504040204" pitchFamily="50" charset="-128"/>
                <a:ea typeface="Meiryo UI" panose="020B0604030504040204" pitchFamily="50" charset="-128"/>
              </a:rPr>
              <a:t>　</a:t>
            </a:r>
            <a:endParaRPr lang="en-US" altLang="ja-JP" sz="1100" b="1" dirty="0">
              <a:latin typeface="Meiryo UI" panose="020B0604030504040204" pitchFamily="50" charset="-128"/>
              <a:ea typeface="Meiryo UI" panose="020B0604030504040204" pitchFamily="50" charset="-128"/>
            </a:endParaRPr>
          </a:p>
        </p:txBody>
      </p:sp>
      <p:sp>
        <p:nvSpPr>
          <p:cNvPr id="102" name="テキスト ボックス 101">
            <a:extLst>
              <a:ext uri="{FF2B5EF4-FFF2-40B4-BE49-F238E27FC236}">
                <a16:creationId xmlns:a16="http://schemas.microsoft.com/office/drawing/2014/main" id="{76EA22A7-3C59-49FE-9A0F-A45518FC5726}"/>
              </a:ext>
            </a:extLst>
          </p:cNvPr>
          <p:cNvSpPr txBox="1"/>
          <p:nvPr/>
        </p:nvSpPr>
        <p:spPr>
          <a:xfrm>
            <a:off x="514819" y="987639"/>
            <a:ext cx="14472616" cy="252000"/>
          </a:xfrm>
          <a:prstGeom prst="rect">
            <a:avLst/>
          </a:prstGeom>
          <a:solidFill>
            <a:schemeClr val="bg1"/>
          </a:solidFill>
          <a:ln w="12700">
            <a:solidFill>
              <a:schemeClr val="tx1"/>
            </a:solidFill>
          </a:ln>
        </p:spPr>
        <p:txBody>
          <a:bodyPr wrap="square" tIns="36000" rIns="0" bIns="36000" rtlCol="0">
            <a:spAutoFit/>
          </a:bodyPr>
          <a:lstStyle/>
          <a:p>
            <a:r>
              <a:rPr lang="ja-JP" altLang="en-US" sz="1400" b="1" dirty="0"/>
              <a:t>２．現状と課題</a:t>
            </a:r>
            <a:endParaRPr lang="en-US" altLang="ja-JP" sz="1400" b="1" dirty="0"/>
          </a:p>
        </p:txBody>
      </p:sp>
      <p:sp>
        <p:nvSpPr>
          <p:cNvPr id="103" name="テキスト ボックス 102">
            <a:extLst>
              <a:ext uri="{FF2B5EF4-FFF2-40B4-BE49-F238E27FC236}">
                <a16:creationId xmlns:a16="http://schemas.microsoft.com/office/drawing/2014/main" id="{94ACA0AF-B63A-49B2-B954-9DB03DB4F44F}"/>
              </a:ext>
            </a:extLst>
          </p:cNvPr>
          <p:cNvSpPr txBox="1"/>
          <p:nvPr/>
        </p:nvSpPr>
        <p:spPr>
          <a:xfrm>
            <a:off x="514819" y="700610"/>
            <a:ext cx="14472616" cy="252000"/>
          </a:xfrm>
          <a:prstGeom prst="rect">
            <a:avLst/>
          </a:prstGeom>
          <a:solidFill>
            <a:schemeClr val="bg1"/>
          </a:solidFill>
          <a:ln w="12700">
            <a:solidFill>
              <a:schemeClr val="tx1"/>
            </a:solidFill>
          </a:ln>
        </p:spPr>
        <p:txBody>
          <a:bodyPr wrap="square" tIns="36000" rIns="0" bIns="36000" rtlCol="0">
            <a:spAutoFit/>
          </a:bodyPr>
          <a:lstStyle/>
          <a:p>
            <a:r>
              <a:rPr lang="ja-JP" altLang="en-US" sz="1400" b="1" dirty="0"/>
              <a:t>１．はじめに</a:t>
            </a:r>
            <a:endParaRPr lang="en-US" altLang="ja-JP" sz="1400" b="1" dirty="0"/>
          </a:p>
        </p:txBody>
      </p:sp>
      <p:sp>
        <p:nvSpPr>
          <p:cNvPr id="19" name="正方形/長方形 18"/>
          <p:cNvSpPr/>
          <p:nvPr/>
        </p:nvSpPr>
        <p:spPr>
          <a:xfrm>
            <a:off x="514819" y="2104755"/>
            <a:ext cx="14472616" cy="8011389"/>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正方形/長方形 46"/>
          <p:cNvSpPr/>
          <p:nvPr/>
        </p:nvSpPr>
        <p:spPr>
          <a:xfrm>
            <a:off x="4664057" y="2390139"/>
            <a:ext cx="10285997" cy="6732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310"/>
          </a:p>
        </p:txBody>
      </p:sp>
      <p:sp>
        <p:nvSpPr>
          <p:cNvPr id="119" name="正方形/長方形 118"/>
          <p:cNvSpPr/>
          <p:nvPr/>
        </p:nvSpPr>
        <p:spPr>
          <a:xfrm>
            <a:off x="4664057" y="9155545"/>
            <a:ext cx="10285997" cy="90969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310"/>
          </a:p>
        </p:txBody>
      </p:sp>
      <p:sp>
        <p:nvSpPr>
          <p:cNvPr id="2" name="正方形/長方形 1"/>
          <p:cNvSpPr/>
          <p:nvPr/>
        </p:nvSpPr>
        <p:spPr>
          <a:xfrm>
            <a:off x="5352782" y="2656273"/>
            <a:ext cx="2021487" cy="31752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310"/>
          </a:p>
        </p:txBody>
      </p:sp>
      <p:sp>
        <p:nvSpPr>
          <p:cNvPr id="32" name="正方形/長方形 31"/>
          <p:cNvSpPr/>
          <p:nvPr/>
        </p:nvSpPr>
        <p:spPr>
          <a:xfrm>
            <a:off x="7454119" y="2656273"/>
            <a:ext cx="7369200" cy="31752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310"/>
          </a:p>
        </p:txBody>
      </p:sp>
      <p:sp>
        <p:nvSpPr>
          <p:cNvPr id="33" name="正方形/長方形 32"/>
          <p:cNvSpPr/>
          <p:nvPr/>
        </p:nvSpPr>
        <p:spPr>
          <a:xfrm>
            <a:off x="5348802" y="5863085"/>
            <a:ext cx="2028994" cy="792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310"/>
          </a:p>
        </p:txBody>
      </p:sp>
      <p:sp>
        <p:nvSpPr>
          <p:cNvPr id="34" name="正方形/長方形 33"/>
          <p:cNvSpPr/>
          <p:nvPr/>
        </p:nvSpPr>
        <p:spPr>
          <a:xfrm>
            <a:off x="7448550" y="5863085"/>
            <a:ext cx="7373081" cy="792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310" dirty="0"/>
          </a:p>
        </p:txBody>
      </p:sp>
      <p:sp>
        <p:nvSpPr>
          <p:cNvPr id="36" name="正方形/長方形 35"/>
          <p:cNvSpPr/>
          <p:nvPr/>
        </p:nvSpPr>
        <p:spPr>
          <a:xfrm>
            <a:off x="7454119" y="6686697"/>
            <a:ext cx="7369200" cy="1404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310"/>
          </a:p>
        </p:txBody>
      </p:sp>
      <p:sp>
        <p:nvSpPr>
          <p:cNvPr id="37" name="正方形/長方形 36"/>
          <p:cNvSpPr/>
          <p:nvPr/>
        </p:nvSpPr>
        <p:spPr>
          <a:xfrm>
            <a:off x="5348802" y="8122310"/>
            <a:ext cx="2030277" cy="954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310" dirty="0">
              <a:latin typeface="Meiryo UI" panose="020B0604030504040204" pitchFamily="50" charset="-128"/>
              <a:ea typeface="Meiryo UI" panose="020B0604030504040204" pitchFamily="50" charset="-128"/>
            </a:endParaRPr>
          </a:p>
        </p:txBody>
      </p:sp>
      <p:sp>
        <p:nvSpPr>
          <p:cNvPr id="38" name="正方形/長方形 37"/>
          <p:cNvSpPr/>
          <p:nvPr/>
        </p:nvSpPr>
        <p:spPr>
          <a:xfrm>
            <a:off x="7454119" y="8122310"/>
            <a:ext cx="7369200" cy="954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310"/>
          </a:p>
        </p:txBody>
      </p:sp>
      <p:sp>
        <p:nvSpPr>
          <p:cNvPr id="46" name="正方形/長方形 45"/>
          <p:cNvSpPr/>
          <p:nvPr/>
        </p:nvSpPr>
        <p:spPr>
          <a:xfrm>
            <a:off x="599145" y="2388793"/>
            <a:ext cx="3990053" cy="767644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310"/>
          </a:p>
        </p:txBody>
      </p:sp>
      <p:sp>
        <p:nvSpPr>
          <p:cNvPr id="40" name="正方形/長方形 39"/>
          <p:cNvSpPr/>
          <p:nvPr/>
        </p:nvSpPr>
        <p:spPr>
          <a:xfrm>
            <a:off x="692864" y="2674917"/>
            <a:ext cx="3796660" cy="730858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310" dirty="0"/>
          </a:p>
        </p:txBody>
      </p:sp>
      <p:sp>
        <p:nvSpPr>
          <p:cNvPr id="4" name="テキスト ボックス 3">
            <a:extLst>
              <a:ext uri="{FF2B5EF4-FFF2-40B4-BE49-F238E27FC236}">
                <a16:creationId xmlns:a16="http://schemas.microsoft.com/office/drawing/2014/main" id="{7384406B-133F-438E-9917-EAB629BBC8F9}"/>
              </a:ext>
            </a:extLst>
          </p:cNvPr>
          <p:cNvSpPr txBox="1"/>
          <p:nvPr/>
        </p:nvSpPr>
        <p:spPr>
          <a:xfrm>
            <a:off x="159026" y="286236"/>
            <a:ext cx="14828409" cy="376221"/>
          </a:xfrm>
          <a:prstGeom prst="rect">
            <a:avLst/>
          </a:prstGeom>
          <a:solidFill>
            <a:schemeClr val="accent1">
              <a:lumMod val="75000"/>
            </a:schemeClr>
          </a:solidFill>
        </p:spPr>
        <p:txBody>
          <a:bodyPr wrap="square" rtlCol="0" anchor="ctr">
            <a:spAutoFit/>
          </a:bodyPr>
          <a:lstStyle/>
          <a:p>
            <a:r>
              <a:rPr kumimoji="1" lang="ja-JP" altLang="en-US" b="1" dirty="0">
                <a:solidFill>
                  <a:schemeClr val="bg1"/>
                </a:solidFill>
                <a:latin typeface="Meiryo UI" panose="020B0604030504040204" pitchFamily="50" charset="-128"/>
                <a:ea typeface="Meiryo UI" panose="020B0604030504040204" pitchFamily="50" charset="-128"/>
              </a:rPr>
              <a:t>第</a:t>
            </a:r>
            <a:r>
              <a:rPr kumimoji="1" lang="en-US" altLang="ja-JP" b="1" dirty="0">
                <a:solidFill>
                  <a:schemeClr val="bg1"/>
                </a:solidFill>
                <a:latin typeface="Meiryo UI" panose="020B0604030504040204" pitchFamily="50" charset="-128"/>
                <a:ea typeface="Meiryo UI" panose="020B0604030504040204" pitchFamily="50" charset="-128"/>
              </a:rPr>
              <a:t>10</a:t>
            </a:r>
            <a:r>
              <a:rPr kumimoji="1" lang="ja-JP" altLang="en-US" b="1" dirty="0">
                <a:solidFill>
                  <a:schemeClr val="bg1"/>
                </a:solidFill>
                <a:latin typeface="Meiryo UI" panose="020B0604030504040204" pitchFamily="50" charset="-128"/>
                <a:ea typeface="Meiryo UI" panose="020B0604030504040204" pitchFamily="50" charset="-128"/>
              </a:rPr>
              <a:t>回審議会での委員の主な意見　　　</a:t>
            </a:r>
            <a:r>
              <a:rPr kumimoji="1" lang="ja-JP" altLang="en-US" sz="1400" b="1" dirty="0">
                <a:solidFill>
                  <a:schemeClr val="bg1"/>
                </a:solidFill>
                <a:latin typeface="Meiryo UI" panose="020B0604030504040204" pitchFamily="50" charset="-128"/>
                <a:ea typeface="Meiryo UI" panose="020B0604030504040204" pitchFamily="50" charset="-128"/>
              </a:rPr>
              <a:t>（　</a:t>
            </a:r>
            <a:r>
              <a:rPr kumimoji="1" lang="ja-JP" altLang="en-US" sz="1400" b="1" dirty="0">
                <a:latin typeface="Meiryo UI" panose="020B0604030504040204" pitchFamily="50" charset="-128"/>
                <a:ea typeface="Meiryo UI" panose="020B0604030504040204" pitchFamily="50" charset="-128"/>
              </a:rPr>
              <a:t>➡　</a:t>
            </a:r>
            <a:r>
              <a:rPr kumimoji="1" lang="ja-JP" altLang="en-US" sz="1400" b="1" dirty="0">
                <a:solidFill>
                  <a:schemeClr val="bg1"/>
                </a:solidFill>
                <a:latin typeface="Meiryo UI" panose="020B0604030504040204" pitchFamily="50" charset="-128"/>
                <a:ea typeface="Meiryo UI" panose="020B0604030504040204" pitchFamily="50" charset="-128"/>
              </a:rPr>
              <a:t>：主な委員意見）</a:t>
            </a:r>
            <a:r>
              <a:rPr kumimoji="1" lang="en-US" altLang="ja-JP" sz="1400" b="1" dirty="0">
                <a:solidFill>
                  <a:schemeClr val="bg1"/>
                </a:solidFill>
                <a:latin typeface="Meiryo UI" panose="020B0604030504040204" pitchFamily="50" charset="-128"/>
                <a:ea typeface="Meiryo UI" panose="020B0604030504040204" pitchFamily="50" charset="-128"/>
              </a:rPr>
              <a:t> </a:t>
            </a:r>
            <a:r>
              <a:rPr kumimoji="1" lang="en-US" altLang="ja-JP" sz="1200" dirty="0">
                <a:solidFill>
                  <a:schemeClr val="bg1"/>
                </a:solidFill>
                <a:latin typeface="Meiryo UI" panose="020B0604030504040204" pitchFamily="50" charset="-128"/>
                <a:ea typeface="Meiryo UI" panose="020B0604030504040204" pitchFamily="50" charset="-128"/>
              </a:rPr>
              <a:t>※</a:t>
            </a:r>
            <a:r>
              <a:rPr kumimoji="1" lang="ja-JP" altLang="en-US" sz="1200" dirty="0">
                <a:solidFill>
                  <a:schemeClr val="bg1"/>
                </a:solidFill>
                <a:latin typeface="Meiryo UI" panose="020B0604030504040204" pitchFamily="50" charset="-128"/>
                <a:ea typeface="Meiryo UI" panose="020B0604030504040204" pitchFamily="50" charset="-128"/>
              </a:rPr>
              <a:t>詳細は参考資料１「第</a:t>
            </a:r>
            <a:r>
              <a:rPr kumimoji="1" lang="en-US" altLang="ja-JP" sz="1200" dirty="0">
                <a:solidFill>
                  <a:schemeClr val="bg1"/>
                </a:solidFill>
                <a:latin typeface="Meiryo UI" panose="020B0604030504040204" pitchFamily="50" charset="-128"/>
                <a:ea typeface="Meiryo UI" panose="020B0604030504040204" pitchFamily="50" charset="-128"/>
              </a:rPr>
              <a:t>10</a:t>
            </a:r>
            <a:r>
              <a:rPr kumimoji="1" lang="ja-JP" altLang="en-US" sz="1200" dirty="0">
                <a:solidFill>
                  <a:schemeClr val="bg1"/>
                </a:solidFill>
                <a:latin typeface="Meiryo UI" panose="020B0604030504040204" pitchFamily="50" charset="-128"/>
                <a:ea typeface="Meiryo UI" panose="020B0604030504040204" pitchFamily="50" charset="-128"/>
              </a:rPr>
              <a:t>回大阪府耐震改修促進計画審議会　委員意見と府の考え方」参照</a:t>
            </a:r>
            <a:r>
              <a:rPr kumimoji="1" lang="en-US" altLang="ja-JP" sz="1200" dirty="0">
                <a:solidFill>
                  <a:schemeClr val="bg1"/>
                </a:solidFill>
                <a:latin typeface="Meiryo UI" panose="020B0604030504040204" pitchFamily="50" charset="-128"/>
                <a:ea typeface="Meiryo UI" panose="020B0604030504040204" pitchFamily="50" charset="-128"/>
              </a:rPr>
              <a:t> </a:t>
            </a:r>
            <a:endParaRPr kumimoji="1" lang="ja-JP" altLang="en-US" sz="1200" dirty="0">
              <a:solidFill>
                <a:schemeClr val="bg1"/>
              </a:solidFill>
              <a:latin typeface="Meiryo UI" panose="020B0604030504040204" pitchFamily="50" charset="-128"/>
              <a:ea typeface="Meiryo UI" panose="020B0604030504040204" pitchFamily="50" charset="-128"/>
            </a:endParaRPr>
          </a:p>
        </p:txBody>
      </p:sp>
      <p:sp>
        <p:nvSpPr>
          <p:cNvPr id="5" name="タイトル 1">
            <a:extLst>
              <a:ext uri="{FF2B5EF4-FFF2-40B4-BE49-F238E27FC236}">
                <a16:creationId xmlns:a16="http://schemas.microsoft.com/office/drawing/2014/main" id="{1CD69E8D-7D52-457D-A282-D9C802B68B51}"/>
              </a:ext>
            </a:extLst>
          </p:cNvPr>
          <p:cNvSpPr txBox="1">
            <a:spLocks/>
          </p:cNvSpPr>
          <p:nvPr/>
        </p:nvSpPr>
        <p:spPr>
          <a:xfrm>
            <a:off x="13418009" y="87725"/>
            <a:ext cx="1470808" cy="509103"/>
          </a:xfrm>
          <a:prstGeom prst="rect">
            <a:avLst/>
          </a:prstGeom>
          <a:solidFill>
            <a:schemeClr val="bg1"/>
          </a:solidFill>
          <a:ln w="19050">
            <a:solidFill>
              <a:schemeClr val="tx1"/>
            </a:solidFill>
          </a:ln>
        </p:spPr>
        <p:txBody>
          <a:bodyPr vert="horz" lIns="0" tIns="0" rIns="0" bIns="0" rtlCol="0" anchor="ctr">
            <a:noAutofit/>
          </a:bodyPr>
          <a:lstStyle>
            <a:lvl1pPr algn="ctr" defTabSz="914389" rtl="0" eaLnBrk="1" latinLnBrk="0" hangingPunct="1">
              <a:spcBef>
                <a:spcPct val="0"/>
              </a:spcBef>
              <a:buNone/>
              <a:defRPr kumimoji="1" sz="4400" kern="1200">
                <a:solidFill>
                  <a:schemeClr val="tx1"/>
                </a:solidFill>
                <a:latin typeface="+mj-lt"/>
                <a:ea typeface="+mj-ea"/>
                <a:cs typeface="+mj-cs"/>
              </a:defRPr>
            </a:lvl1pPr>
          </a:lstStyle>
          <a:p>
            <a:r>
              <a:rPr lang="ja-JP" altLang="en-US" sz="2469" dirty="0">
                <a:latin typeface="Meiryo UI" panose="020B0604030504040204" pitchFamily="50" charset="-128"/>
                <a:ea typeface="Meiryo UI" panose="020B0604030504040204" pitchFamily="50" charset="-128"/>
              </a:rPr>
              <a:t>資料</a:t>
            </a:r>
            <a:r>
              <a:rPr lang="en-US" altLang="ja-JP" sz="2469">
                <a:latin typeface="Meiryo UI" panose="020B0604030504040204" pitchFamily="50" charset="-128"/>
                <a:ea typeface="Meiryo UI" panose="020B0604030504040204" pitchFamily="50" charset="-128"/>
              </a:rPr>
              <a:t>1</a:t>
            </a:r>
          </a:p>
        </p:txBody>
      </p:sp>
      <p:sp>
        <p:nvSpPr>
          <p:cNvPr id="10" name="テキスト ボックス 9">
            <a:extLst>
              <a:ext uri="{FF2B5EF4-FFF2-40B4-BE49-F238E27FC236}">
                <a16:creationId xmlns:a16="http://schemas.microsoft.com/office/drawing/2014/main" id="{A0299994-AD0E-4173-9F73-56CB8B7FF190}"/>
              </a:ext>
            </a:extLst>
          </p:cNvPr>
          <p:cNvSpPr txBox="1"/>
          <p:nvPr/>
        </p:nvSpPr>
        <p:spPr>
          <a:xfrm>
            <a:off x="656329" y="2736135"/>
            <a:ext cx="3128909" cy="374461"/>
          </a:xfrm>
          <a:prstGeom prst="rect">
            <a:avLst/>
          </a:prstGeom>
          <a:noFill/>
        </p:spPr>
        <p:txBody>
          <a:bodyPr wrap="square" rtlCol="0">
            <a:spAutoFit/>
          </a:bodyPr>
          <a:lstStyle/>
          <a:p>
            <a:pPr defTabSz="509138">
              <a:lnSpc>
                <a:spcPts val="2227"/>
              </a:lnSpc>
            </a:pPr>
            <a:r>
              <a:rPr lang="ja-JP" altLang="en-US" sz="1400" b="1" dirty="0">
                <a:solidFill>
                  <a:prstClr val="black"/>
                </a:solidFill>
                <a:latin typeface="Meiryo UI" panose="020B0604030504040204" pitchFamily="50" charset="-128"/>
                <a:ea typeface="Meiryo UI" panose="020B0604030504040204" pitchFamily="50" charset="-128"/>
              </a:rPr>
              <a:t>住宅</a:t>
            </a:r>
            <a:endParaRPr lang="en-US" altLang="ja-JP" sz="1400" b="1" dirty="0">
              <a:solidFill>
                <a:prstClr val="black"/>
              </a:solidFill>
              <a:latin typeface="Meiryo UI" panose="020B0604030504040204" pitchFamily="50" charset="-128"/>
              <a:ea typeface="Meiryo UI" panose="020B0604030504040204" pitchFamily="50" charset="-128"/>
            </a:endParaRPr>
          </a:p>
        </p:txBody>
      </p:sp>
      <p:sp>
        <p:nvSpPr>
          <p:cNvPr id="11" name="テキスト ボックス 10">
            <a:extLst>
              <a:ext uri="{FF2B5EF4-FFF2-40B4-BE49-F238E27FC236}">
                <a16:creationId xmlns:a16="http://schemas.microsoft.com/office/drawing/2014/main" id="{A0299994-AD0E-4173-9F73-56CB8B7FF190}"/>
              </a:ext>
            </a:extLst>
          </p:cNvPr>
          <p:cNvSpPr txBox="1"/>
          <p:nvPr/>
        </p:nvSpPr>
        <p:spPr>
          <a:xfrm>
            <a:off x="692864" y="4922897"/>
            <a:ext cx="3796660" cy="339580"/>
          </a:xfrm>
          <a:prstGeom prst="rect">
            <a:avLst/>
          </a:prstGeom>
          <a:noFill/>
        </p:spPr>
        <p:txBody>
          <a:bodyPr wrap="square" rtlCol="0">
            <a:spAutoFit/>
          </a:bodyPr>
          <a:lstStyle/>
          <a:p>
            <a:pPr defTabSz="509138">
              <a:lnSpc>
                <a:spcPts val="2200"/>
              </a:lnSpc>
            </a:pPr>
            <a:r>
              <a:rPr lang="ja-JP" altLang="en-US" sz="1400" b="1" dirty="0">
                <a:solidFill>
                  <a:prstClr val="black"/>
                </a:solidFill>
                <a:latin typeface="Meiryo UI" panose="020B0604030504040204" pitchFamily="50" charset="-128"/>
                <a:ea typeface="Meiryo UI" panose="020B0604030504040204" pitchFamily="50" charset="-128"/>
              </a:rPr>
              <a:t>多数の者が利用する建築物</a:t>
            </a:r>
            <a:endParaRPr lang="en-US" altLang="ja-JP" sz="1400" b="1" dirty="0">
              <a:solidFill>
                <a:prstClr val="black"/>
              </a:solidFill>
              <a:latin typeface="Meiryo UI" panose="020B0604030504040204" pitchFamily="50" charset="-128"/>
              <a:ea typeface="Meiryo UI" panose="020B0604030504040204" pitchFamily="50" charset="-128"/>
            </a:endParaRPr>
          </a:p>
        </p:txBody>
      </p:sp>
      <p:sp>
        <p:nvSpPr>
          <p:cNvPr id="12" name="テキスト ボックス 11">
            <a:extLst>
              <a:ext uri="{FF2B5EF4-FFF2-40B4-BE49-F238E27FC236}">
                <a16:creationId xmlns:a16="http://schemas.microsoft.com/office/drawing/2014/main" id="{A0299994-AD0E-4173-9F73-56CB8B7FF190}"/>
              </a:ext>
            </a:extLst>
          </p:cNvPr>
          <p:cNvSpPr txBox="1"/>
          <p:nvPr/>
        </p:nvSpPr>
        <p:spPr>
          <a:xfrm>
            <a:off x="720093" y="6520096"/>
            <a:ext cx="3188781" cy="374461"/>
          </a:xfrm>
          <a:prstGeom prst="rect">
            <a:avLst/>
          </a:prstGeom>
          <a:noFill/>
        </p:spPr>
        <p:txBody>
          <a:bodyPr wrap="square" rtlCol="0">
            <a:spAutoFit/>
          </a:bodyPr>
          <a:lstStyle/>
          <a:p>
            <a:pPr defTabSz="509138">
              <a:lnSpc>
                <a:spcPts val="2227"/>
              </a:lnSpc>
            </a:pPr>
            <a:r>
              <a:rPr lang="ja-JP" altLang="en-US" sz="1400" b="1" dirty="0">
                <a:solidFill>
                  <a:prstClr val="black"/>
                </a:solidFill>
                <a:latin typeface="Meiryo UI" panose="020B0604030504040204" pitchFamily="50" charset="-128"/>
                <a:ea typeface="Meiryo UI" panose="020B0604030504040204" pitchFamily="50" charset="-128"/>
              </a:rPr>
              <a:t>大規模建築物</a:t>
            </a:r>
            <a:endParaRPr lang="en-US" altLang="ja-JP" sz="1400" b="1" dirty="0">
              <a:solidFill>
                <a:prstClr val="black"/>
              </a:solidFill>
              <a:latin typeface="Meiryo UI" panose="020B0604030504040204" pitchFamily="50" charset="-128"/>
              <a:ea typeface="Meiryo UI" panose="020B0604030504040204" pitchFamily="50" charset="-128"/>
            </a:endParaRPr>
          </a:p>
        </p:txBody>
      </p:sp>
      <p:sp>
        <p:nvSpPr>
          <p:cNvPr id="13" name="テキスト ボックス 12">
            <a:extLst>
              <a:ext uri="{FF2B5EF4-FFF2-40B4-BE49-F238E27FC236}">
                <a16:creationId xmlns:a16="http://schemas.microsoft.com/office/drawing/2014/main" id="{A0299994-AD0E-4173-9F73-56CB8B7FF190}"/>
              </a:ext>
            </a:extLst>
          </p:cNvPr>
          <p:cNvSpPr txBox="1"/>
          <p:nvPr/>
        </p:nvSpPr>
        <p:spPr>
          <a:xfrm>
            <a:off x="720567" y="8206657"/>
            <a:ext cx="3188781" cy="374461"/>
          </a:xfrm>
          <a:prstGeom prst="rect">
            <a:avLst/>
          </a:prstGeom>
          <a:noFill/>
        </p:spPr>
        <p:txBody>
          <a:bodyPr wrap="square" rtlCol="0">
            <a:spAutoFit/>
          </a:bodyPr>
          <a:lstStyle/>
          <a:p>
            <a:pPr defTabSz="509138">
              <a:lnSpc>
                <a:spcPts val="2227"/>
              </a:lnSpc>
            </a:pPr>
            <a:r>
              <a:rPr lang="ja-JP" altLang="en-US" sz="1400" b="1" dirty="0">
                <a:solidFill>
                  <a:prstClr val="black"/>
                </a:solidFill>
                <a:latin typeface="Meiryo UI" panose="020B0604030504040204" pitchFamily="50" charset="-128"/>
                <a:ea typeface="Meiryo UI" panose="020B0604030504040204" pitchFamily="50" charset="-128"/>
              </a:rPr>
              <a:t>広域緊急交通路沿道建築物</a:t>
            </a:r>
            <a:endParaRPr lang="en-US" altLang="ja-JP" sz="1400" b="1" dirty="0">
              <a:solidFill>
                <a:prstClr val="black"/>
              </a:solidFill>
              <a:latin typeface="Meiryo UI" panose="020B0604030504040204" pitchFamily="50" charset="-128"/>
              <a:ea typeface="Meiryo UI" panose="020B0604030504040204" pitchFamily="50" charset="-128"/>
            </a:endParaRPr>
          </a:p>
        </p:txBody>
      </p:sp>
      <p:sp>
        <p:nvSpPr>
          <p:cNvPr id="22" name="テキスト ボックス 21">
            <a:extLst>
              <a:ext uri="{FF2B5EF4-FFF2-40B4-BE49-F238E27FC236}">
                <a16:creationId xmlns:a16="http://schemas.microsoft.com/office/drawing/2014/main" id="{A0299994-AD0E-4173-9F73-56CB8B7FF190}"/>
              </a:ext>
            </a:extLst>
          </p:cNvPr>
          <p:cNvSpPr txBox="1"/>
          <p:nvPr/>
        </p:nvSpPr>
        <p:spPr>
          <a:xfrm>
            <a:off x="7480117" y="2616145"/>
            <a:ext cx="7483628" cy="3308598"/>
          </a:xfrm>
          <a:prstGeom prst="rect">
            <a:avLst/>
          </a:prstGeom>
          <a:noFill/>
          <a:ln>
            <a:noFill/>
          </a:ln>
        </p:spPr>
        <p:txBody>
          <a:bodyPr wrap="square" rtlCol="0">
            <a:spAutoFit/>
          </a:bodyPr>
          <a:lstStyle/>
          <a:p>
            <a:pPr marL="266700" indent="-266700" defTabSz="509138"/>
            <a:r>
              <a:rPr lang="ja-JP" altLang="en-US" sz="1100" b="1" dirty="0">
                <a:latin typeface="Meiryo UI" panose="020B0604030504040204" pitchFamily="50" charset="-128"/>
                <a:ea typeface="Meiryo UI" panose="020B0604030504040204" pitchFamily="50" charset="-128"/>
              </a:rPr>
              <a:t>◇確実な普及啓発</a:t>
            </a:r>
            <a:endParaRPr lang="en-US" altLang="ja-JP" sz="1100" b="1" dirty="0">
              <a:latin typeface="Meiryo UI" panose="020B0604030504040204" pitchFamily="50" charset="-128"/>
              <a:ea typeface="Meiryo UI" panose="020B0604030504040204" pitchFamily="50" charset="-128"/>
            </a:endParaRPr>
          </a:p>
          <a:p>
            <a:pPr marL="266700" indent="-266700" defTabSz="509138"/>
            <a:r>
              <a:rPr lang="ja-JP" altLang="en-US" sz="1100" b="1" dirty="0">
                <a:latin typeface="Meiryo UI" panose="020B0604030504040204" pitchFamily="50" charset="-128"/>
                <a:ea typeface="Meiryo UI" panose="020B0604030504040204" pitchFamily="50" charset="-128"/>
              </a:rPr>
              <a:t>　（個別訪問、ダイレクトメールなど）</a:t>
            </a:r>
            <a:endParaRPr lang="en-US" altLang="ja-JP" sz="1100" b="1" dirty="0">
              <a:latin typeface="Meiryo UI" panose="020B0604030504040204" pitchFamily="50" charset="-128"/>
              <a:ea typeface="Meiryo UI" panose="020B0604030504040204" pitchFamily="50" charset="-128"/>
            </a:endParaRPr>
          </a:p>
          <a:p>
            <a:pPr marL="266700" indent="-266700" defTabSz="509138"/>
            <a:r>
              <a:rPr lang="ja-JP" altLang="en-US" sz="1100" b="1" dirty="0">
                <a:latin typeface="Meiryo UI" panose="020B0604030504040204" pitchFamily="50" charset="-128"/>
                <a:ea typeface="Meiryo UI" panose="020B0604030504040204" pitchFamily="50" charset="-128"/>
              </a:rPr>
              <a:t>　　　　</a:t>
            </a:r>
            <a:r>
              <a:rPr kumimoji="1" lang="ja-JP" altLang="en-US" sz="1100" b="1" dirty="0">
                <a:latin typeface="Meiryo UI" panose="020B0604030504040204" pitchFamily="50" charset="-128"/>
                <a:ea typeface="Meiryo UI" panose="020B0604030504040204" pitchFamily="50" charset="-128"/>
              </a:rPr>
              <a:t> ➡　</a:t>
            </a:r>
            <a:r>
              <a:rPr kumimoji="1" lang="ja-JP" altLang="ja-JP" sz="1100" b="1" dirty="0">
                <a:latin typeface="Meiryo UI" panose="020B0604030504040204" pitchFamily="50" charset="-128"/>
                <a:ea typeface="Meiryo UI" panose="020B0604030504040204" pitchFamily="50" charset="-128"/>
              </a:rPr>
              <a:t>木造住宅は地域に入って個別に当たるだけでは追い付かない</a:t>
            </a:r>
            <a:r>
              <a:rPr kumimoji="1" lang="ja-JP" altLang="en-US" sz="1100" b="1" dirty="0">
                <a:latin typeface="Meiryo UI" panose="020B0604030504040204" pitchFamily="50" charset="-128"/>
                <a:ea typeface="Meiryo UI" panose="020B0604030504040204" pitchFamily="50" charset="-128"/>
              </a:rPr>
              <a:t>のではないか</a:t>
            </a:r>
            <a:r>
              <a:rPr kumimoji="1" lang="ja-JP" altLang="ja-JP" sz="1100" b="1" dirty="0">
                <a:latin typeface="Meiryo UI" panose="020B0604030504040204" pitchFamily="50" charset="-128"/>
                <a:ea typeface="Meiryo UI" panose="020B0604030504040204" pitchFamily="50" charset="-128"/>
              </a:rPr>
              <a:t>。</a:t>
            </a:r>
            <a:endParaRPr kumimoji="1" lang="en-US" altLang="ja-JP" sz="1100" b="1" dirty="0">
              <a:latin typeface="Meiryo UI" panose="020B0604030504040204" pitchFamily="50" charset="-128"/>
              <a:ea typeface="Meiryo UI" panose="020B0604030504040204" pitchFamily="50" charset="-128"/>
            </a:endParaRPr>
          </a:p>
          <a:p>
            <a:pPr marL="266700" indent="-266700" defTabSz="509138"/>
            <a:r>
              <a:rPr kumimoji="1" lang="ja-JP" altLang="en-US" sz="1100" b="1" dirty="0">
                <a:latin typeface="Meiryo UI" panose="020B0604030504040204" pitchFamily="50" charset="-128"/>
                <a:ea typeface="Meiryo UI" panose="020B0604030504040204" pitchFamily="50" charset="-128"/>
              </a:rPr>
              <a:t>　　　　 ➡　知られていない情報のアナウンス、税制や融資等トータルの情報提供、業界によるバックアップが必要。</a:t>
            </a:r>
            <a:endParaRPr lang="en-US" altLang="ja-JP" sz="1100" b="1" dirty="0">
              <a:latin typeface="Meiryo UI" panose="020B0604030504040204" pitchFamily="50" charset="-128"/>
              <a:ea typeface="Meiryo UI" panose="020B0604030504040204" pitchFamily="50" charset="-128"/>
            </a:endParaRPr>
          </a:p>
          <a:p>
            <a:pPr marL="266700" indent="-266700" defTabSz="509138"/>
            <a:r>
              <a:rPr lang="ja-JP" altLang="en-US" sz="1100" b="1" dirty="0">
                <a:latin typeface="Meiryo UI" panose="020B0604030504040204" pitchFamily="50" charset="-128"/>
                <a:ea typeface="Meiryo UI" panose="020B0604030504040204" pitchFamily="50" charset="-128"/>
              </a:rPr>
              <a:t>◇耐震化の支援　　</a:t>
            </a:r>
            <a:endParaRPr lang="en-US" altLang="ja-JP" sz="1100" b="1" dirty="0">
              <a:latin typeface="Meiryo UI" panose="020B0604030504040204" pitchFamily="50" charset="-128"/>
              <a:ea typeface="Meiryo UI" panose="020B0604030504040204" pitchFamily="50" charset="-128"/>
            </a:endParaRPr>
          </a:p>
          <a:p>
            <a:pPr marL="266700" indent="-266700" defTabSz="509138"/>
            <a:r>
              <a:rPr lang="ja-JP" altLang="en-US" sz="1100" b="1" dirty="0">
                <a:latin typeface="Meiryo UI" panose="020B0604030504040204" pitchFamily="50" charset="-128"/>
                <a:ea typeface="Meiryo UI" panose="020B0604030504040204" pitchFamily="50" charset="-128"/>
              </a:rPr>
              <a:t>　　　　 ➡　様々なステークホルダーがコミットメントできる施策が</a:t>
            </a:r>
            <a:r>
              <a:rPr lang="ja-JP" altLang="en-US" sz="1100" b="1" dirty="0" smtClean="0">
                <a:latin typeface="Meiryo UI" panose="020B0604030504040204" pitchFamily="50" charset="-128"/>
                <a:ea typeface="Meiryo UI" panose="020B0604030504040204" pitchFamily="50" charset="-128"/>
              </a:rPr>
              <a:t>必要。</a:t>
            </a:r>
            <a:r>
              <a:rPr lang="ja-JP" altLang="en-US" sz="1100" dirty="0">
                <a:latin typeface="Meiryo UI" panose="020B0604030504040204" pitchFamily="50" charset="-128"/>
                <a:ea typeface="Meiryo UI" panose="020B0604030504040204" pitchFamily="50" charset="-128"/>
              </a:rPr>
              <a:t>　</a:t>
            </a:r>
            <a:endParaRPr lang="en-US" altLang="ja-JP" sz="1100" dirty="0">
              <a:latin typeface="Meiryo UI" panose="020B0604030504040204" pitchFamily="50" charset="-128"/>
              <a:ea typeface="Meiryo UI" panose="020B0604030504040204" pitchFamily="50" charset="-128"/>
            </a:endParaRPr>
          </a:p>
          <a:p>
            <a:pPr marL="266700" indent="-85725" defTabSz="509138"/>
            <a:r>
              <a:rPr lang="ja-JP" altLang="en-US" sz="1100" dirty="0">
                <a:latin typeface="Meiryo UI" panose="020B0604030504040204" pitchFamily="50" charset="-128"/>
                <a:ea typeface="Meiryo UI" panose="020B0604030504040204" pitchFamily="50" charset="-128"/>
              </a:rPr>
              <a:t>○住まい手に合った耐震化</a:t>
            </a:r>
            <a:endParaRPr lang="en-US" altLang="ja-JP" sz="1100" dirty="0">
              <a:latin typeface="Meiryo UI" panose="020B0604030504040204" pitchFamily="50" charset="-128"/>
              <a:ea typeface="Meiryo UI" panose="020B0604030504040204" pitchFamily="50" charset="-128"/>
            </a:endParaRPr>
          </a:p>
          <a:p>
            <a:pPr marL="361950" indent="-180975" defTabSz="509138"/>
            <a:r>
              <a:rPr lang="ja-JP" altLang="en-US" sz="1100" dirty="0">
                <a:latin typeface="Meiryo UI" panose="020B0604030504040204" pitchFamily="50" charset="-128"/>
                <a:ea typeface="Meiryo UI" panose="020B0604030504040204" pitchFamily="50" charset="-128"/>
              </a:rPr>
              <a:t>○建物に合った耐震化</a:t>
            </a:r>
            <a:endParaRPr lang="en-US" altLang="ja-JP" sz="1100" dirty="0">
              <a:latin typeface="Meiryo UI" panose="020B0604030504040204" pitchFamily="50" charset="-128"/>
              <a:ea typeface="Meiryo UI" panose="020B0604030504040204" pitchFamily="50" charset="-128"/>
            </a:endParaRPr>
          </a:p>
          <a:p>
            <a:pPr marL="361950" indent="-180975" defTabSz="509138"/>
            <a:r>
              <a:rPr lang="ja-JP" altLang="en-US" sz="1100" b="1" dirty="0">
                <a:latin typeface="Meiryo UI" panose="020B0604030504040204" pitchFamily="50" charset="-128"/>
                <a:ea typeface="Meiryo UI" panose="020B0604030504040204" pitchFamily="50" charset="-128"/>
              </a:rPr>
              <a:t>○生命を守る耐震化</a:t>
            </a:r>
            <a:endParaRPr lang="en-US" altLang="ja-JP" sz="1100" b="1" dirty="0">
              <a:latin typeface="Meiryo UI" panose="020B0604030504040204" pitchFamily="50" charset="-128"/>
              <a:ea typeface="Meiryo UI" panose="020B0604030504040204" pitchFamily="50" charset="-128"/>
            </a:endParaRPr>
          </a:p>
          <a:p>
            <a:pPr marL="361950" indent="-180975" defTabSz="509138"/>
            <a:r>
              <a:rPr lang="ja-JP" altLang="en-US" sz="1100" b="1" dirty="0">
                <a:latin typeface="Meiryo UI" panose="020B0604030504040204" pitchFamily="50" charset="-128"/>
                <a:ea typeface="Meiryo UI" panose="020B0604030504040204" pitchFamily="50" charset="-128"/>
              </a:rPr>
              <a:t>　　</a:t>
            </a:r>
            <a:r>
              <a:rPr kumimoji="1" lang="ja-JP" altLang="en-US" sz="1100" b="1" dirty="0">
                <a:latin typeface="Meiryo UI" panose="020B0604030504040204" pitchFamily="50" charset="-128"/>
                <a:ea typeface="Meiryo UI" panose="020B0604030504040204" pitchFamily="50" charset="-128"/>
              </a:rPr>
              <a:t> ➡</a:t>
            </a:r>
            <a:r>
              <a:rPr lang="ja-JP" altLang="en-US" sz="1100" b="1" dirty="0">
                <a:latin typeface="Meiryo UI" panose="020B0604030504040204" pitchFamily="50" charset="-128"/>
                <a:ea typeface="Meiryo UI" panose="020B0604030504040204" pitchFamily="50" charset="-128"/>
              </a:rPr>
              <a:t>　</a:t>
            </a:r>
            <a:r>
              <a:rPr kumimoji="1" lang="ja-JP" altLang="en-US" sz="1100" b="1" dirty="0">
                <a:latin typeface="Meiryo UI" panose="020B0604030504040204" pitchFamily="50" charset="-128"/>
                <a:ea typeface="Meiryo UI" panose="020B0604030504040204" pitchFamily="50" charset="-128"/>
              </a:rPr>
              <a:t>府として</a:t>
            </a:r>
            <a:r>
              <a:rPr kumimoji="1" lang="ja-JP" altLang="ja-JP" sz="1100" b="1" dirty="0">
                <a:latin typeface="Meiryo UI" panose="020B0604030504040204" pitchFamily="50" charset="-128"/>
                <a:ea typeface="Meiryo UI" panose="020B0604030504040204" pitchFamily="50" charset="-128"/>
              </a:rPr>
              <a:t>進め</a:t>
            </a:r>
            <a:r>
              <a:rPr kumimoji="1" lang="ja-JP" altLang="en-US" sz="1100" b="1" dirty="0">
                <a:latin typeface="Meiryo UI" panose="020B0604030504040204" pitchFamily="50" charset="-128"/>
                <a:ea typeface="Meiryo UI" panose="020B0604030504040204" pitchFamily="50" charset="-128"/>
              </a:rPr>
              <a:t>ていきたいのか</a:t>
            </a:r>
            <a:r>
              <a:rPr kumimoji="1" lang="ja-JP" altLang="ja-JP" sz="1100" b="1" dirty="0">
                <a:latin typeface="Meiryo UI" panose="020B0604030504040204" pitchFamily="50" charset="-128"/>
                <a:ea typeface="Meiryo UI" panose="020B0604030504040204" pitchFamily="50" charset="-128"/>
              </a:rPr>
              <a:t>。</a:t>
            </a:r>
            <a:r>
              <a:rPr kumimoji="1" lang="ja-JP" altLang="en-US" sz="1100" b="1" dirty="0">
                <a:latin typeface="Meiryo UI" panose="020B0604030504040204" pitchFamily="50" charset="-128"/>
                <a:ea typeface="Meiryo UI" panose="020B0604030504040204" pitchFamily="50" charset="-128"/>
              </a:rPr>
              <a:t>実績</a:t>
            </a:r>
            <a:r>
              <a:rPr kumimoji="1" lang="ja-JP" altLang="ja-JP" sz="1100" b="1" dirty="0" smtClean="0">
                <a:latin typeface="Meiryo UI" panose="020B0604030504040204" pitchFamily="50" charset="-128"/>
                <a:ea typeface="Meiryo UI" panose="020B0604030504040204" pitchFamily="50" charset="-128"/>
              </a:rPr>
              <a:t>が</a:t>
            </a:r>
            <a:r>
              <a:rPr kumimoji="1" lang="ja-JP" altLang="en-US" sz="1100" b="1" dirty="0" smtClean="0">
                <a:latin typeface="Meiryo UI" panose="020B0604030504040204" pitchFamily="50" charset="-128"/>
                <a:ea typeface="Meiryo UI" panose="020B0604030504040204" pitchFamily="50" charset="-128"/>
              </a:rPr>
              <a:t>増え</a:t>
            </a:r>
            <a:r>
              <a:rPr kumimoji="1" lang="ja-JP" altLang="ja-JP" sz="1100" b="1" dirty="0" smtClean="0">
                <a:latin typeface="Meiryo UI" panose="020B0604030504040204" pitchFamily="50" charset="-128"/>
                <a:ea typeface="Meiryo UI" panose="020B0604030504040204" pitchFamily="50" charset="-128"/>
              </a:rPr>
              <a:t>て</a:t>
            </a:r>
            <a:r>
              <a:rPr kumimoji="1" lang="ja-JP" altLang="ja-JP" sz="1100" b="1" dirty="0">
                <a:latin typeface="Meiryo UI" panose="020B0604030504040204" pitchFamily="50" charset="-128"/>
                <a:ea typeface="Meiryo UI" panose="020B0604030504040204" pitchFamily="50" charset="-128"/>
              </a:rPr>
              <a:t>いるのであれば、それ</a:t>
            </a:r>
            <a:r>
              <a:rPr kumimoji="1" lang="ja-JP" altLang="en-US" sz="1100" b="1" dirty="0">
                <a:latin typeface="Meiryo UI" panose="020B0604030504040204" pitchFamily="50" charset="-128"/>
                <a:ea typeface="Meiryo UI" panose="020B0604030504040204" pitchFamily="50" charset="-128"/>
              </a:rPr>
              <a:t>を</a:t>
            </a:r>
            <a:r>
              <a:rPr kumimoji="1" lang="ja-JP" altLang="ja-JP" sz="1100" b="1" dirty="0">
                <a:latin typeface="Meiryo UI" panose="020B0604030504040204" pitchFamily="50" charset="-128"/>
                <a:ea typeface="Meiryo UI" panose="020B0604030504040204" pitchFamily="50" charset="-128"/>
              </a:rPr>
              <a:t>評価</a:t>
            </a:r>
            <a:r>
              <a:rPr kumimoji="1" lang="ja-JP" altLang="en-US" sz="1100" b="1" dirty="0">
                <a:latin typeface="Meiryo UI" panose="020B0604030504040204" pitchFamily="50" charset="-128"/>
                <a:ea typeface="Meiryo UI" panose="020B0604030504040204" pitchFamily="50" charset="-128"/>
              </a:rPr>
              <a:t>したらよいのでは。</a:t>
            </a:r>
            <a:endParaRPr lang="en-US" altLang="ja-JP" sz="1100" b="1" dirty="0">
              <a:latin typeface="Meiryo UI" panose="020B0604030504040204" pitchFamily="50" charset="-128"/>
              <a:ea typeface="Meiryo UI" panose="020B0604030504040204" pitchFamily="50" charset="-128"/>
            </a:endParaRPr>
          </a:p>
          <a:p>
            <a:pPr marL="361950" indent="-180975" defTabSz="509138"/>
            <a:r>
              <a:rPr lang="ja-JP" altLang="en-US" sz="1100" dirty="0">
                <a:latin typeface="Meiryo UI" panose="020B0604030504040204" pitchFamily="50" charset="-128"/>
                <a:ea typeface="Meiryo UI" panose="020B0604030504040204" pitchFamily="50" charset="-128"/>
              </a:rPr>
              <a:t>○密集市街地に対する施策</a:t>
            </a:r>
            <a:endParaRPr lang="en-US" altLang="ja-JP" sz="1100" dirty="0">
              <a:latin typeface="Meiryo UI" panose="020B0604030504040204" pitchFamily="50" charset="-128"/>
              <a:ea typeface="Meiryo UI" panose="020B0604030504040204" pitchFamily="50" charset="-128"/>
            </a:endParaRPr>
          </a:p>
          <a:p>
            <a:pPr marL="361950" indent="-180975" defTabSz="509138"/>
            <a:r>
              <a:rPr lang="ja-JP" altLang="en-US" sz="1100" dirty="0">
                <a:latin typeface="Meiryo UI" panose="020B0604030504040204" pitchFamily="50" charset="-128"/>
                <a:ea typeface="Meiryo UI" panose="020B0604030504040204" pitchFamily="50" charset="-128"/>
              </a:rPr>
              <a:t>○住替えや建替え促進</a:t>
            </a:r>
            <a:endParaRPr lang="en-US" altLang="ja-JP" sz="1100" dirty="0">
              <a:latin typeface="Meiryo UI" panose="020B0604030504040204" pitchFamily="50" charset="-128"/>
              <a:ea typeface="Meiryo UI" panose="020B0604030504040204" pitchFamily="50" charset="-128"/>
            </a:endParaRPr>
          </a:p>
          <a:p>
            <a:pPr marL="361950" indent="-180975" defTabSz="509138"/>
            <a:r>
              <a:rPr lang="ja-JP" altLang="en-US" sz="1100" dirty="0">
                <a:latin typeface="Meiryo UI" panose="020B0604030504040204" pitchFamily="50" charset="-128"/>
                <a:ea typeface="Meiryo UI" panose="020B0604030504040204" pitchFamily="50" charset="-128"/>
              </a:rPr>
              <a:t>○新たな施策による耐震化（パッケージ診断、耐震バンク）</a:t>
            </a:r>
            <a:endParaRPr lang="en-US" altLang="ja-JP" sz="1100" dirty="0">
              <a:latin typeface="Meiryo UI" panose="020B0604030504040204" pitchFamily="50" charset="-128"/>
              <a:ea typeface="Meiryo UI" panose="020B0604030504040204" pitchFamily="50" charset="-128"/>
            </a:endParaRPr>
          </a:p>
          <a:p>
            <a:pPr marL="361950" indent="-180975" defTabSz="509138"/>
            <a:r>
              <a:rPr lang="ja-JP" altLang="en-US" sz="1100" dirty="0">
                <a:latin typeface="Meiryo UI" panose="020B0604030504040204" pitchFamily="50" charset="-128"/>
                <a:ea typeface="Meiryo UI" panose="020B0604030504040204" pitchFamily="50" charset="-128"/>
              </a:rPr>
              <a:t>○まちまるごと耐震化支援事業による耐震化</a:t>
            </a:r>
            <a:endParaRPr lang="en-US" altLang="ja-JP" sz="1100" dirty="0">
              <a:latin typeface="Meiryo UI" panose="020B0604030504040204" pitchFamily="50" charset="-128"/>
              <a:ea typeface="Meiryo UI" panose="020B0604030504040204" pitchFamily="50" charset="-128"/>
            </a:endParaRPr>
          </a:p>
          <a:p>
            <a:pPr marL="361950" indent="-180975" defTabSz="509138"/>
            <a:r>
              <a:rPr lang="ja-JP" altLang="en-US" sz="1100" b="1" dirty="0">
                <a:latin typeface="Meiryo UI" panose="020B0604030504040204" pitchFamily="50" charset="-128"/>
                <a:ea typeface="Meiryo UI" panose="020B0604030504040204" pitchFamily="50" charset="-128"/>
              </a:rPr>
              <a:t>○リフォーム事業者との連携等</a:t>
            </a:r>
            <a:endParaRPr lang="en-US" altLang="ja-JP" sz="1100" b="1" dirty="0">
              <a:latin typeface="Meiryo UI" panose="020B0604030504040204" pitchFamily="50" charset="-128"/>
              <a:ea typeface="Meiryo UI" panose="020B0604030504040204" pitchFamily="50" charset="-128"/>
            </a:endParaRPr>
          </a:p>
          <a:p>
            <a:pPr marL="361950" indent="-3175" defTabSz="509138"/>
            <a:r>
              <a:rPr kumimoji="1" lang="ja-JP" altLang="en-US" sz="1100" b="1" dirty="0">
                <a:latin typeface="Meiryo UI" panose="020B0604030504040204" pitchFamily="50" charset="-128"/>
                <a:ea typeface="Meiryo UI" panose="020B0604030504040204" pitchFamily="50" charset="-128"/>
              </a:rPr>
              <a:t>➡　</a:t>
            </a:r>
            <a:r>
              <a:rPr kumimoji="1" lang="ja-JP" altLang="ja-JP" sz="1100" b="1" dirty="0">
                <a:latin typeface="Meiryo UI" panose="020B0604030504040204" pitchFamily="50" charset="-128"/>
                <a:ea typeface="Meiryo UI" panose="020B0604030504040204" pitchFamily="50" charset="-128"/>
              </a:rPr>
              <a:t>若い</a:t>
            </a:r>
            <a:r>
              <a:rPr kumimoji="1" lang="ja-JP" altLang="en-US" sz="1100" b="1" dirty="0">
                <a:latin typeface="Meiryo UI" panose="020B0604030504040204" pitchFamily="50" charset="-128"/>
                <a:ea typeface="Meiryo UI" panose="020B0604030504040204" pitchFamily="50" charset="-128"/>
              </a:rPr>
              <a:t>世代のリフォームや</a:t>
            </a:r>
            <a:r>
              <a:rPr kumimoji="1" lang="ja-JP" altLang="ja-JP" sz="1100" b="1" dirty="0">
                <a:latin typeface="Meiryo UI" panose="020B0604030504040204" pitchFamily="50" charset="-128"/>
                <a:ea typeface="Meiryo UI" panose="020B0604030504040204" pitchFamily="50" charset="-128"/>
              </a:rPr>
              <a:t>中古住宅の需要が期待</a:t>
            </a:r>
            <a:r>
              <a:rPr kumimoji="1" lang="ja-JP" altLang="en-US" sz="1100" b="1" dirty="0">
                <a:latin typeface="Meiryo UI" panose="020B0604030504040204" pitchFamily="50" charset="-128"/>
                <a:ea typeface="Meiryo UI" panose="020B0604030504040204" pitchFamily="50" charset="-128"/>
              </a:rPr>
              <a:t>でき、リフォーム</a:t>
            </a:r>
            <a:r>
              <a:rPr kumimoji="1" lang="ja-JP" altLang="ja-JP" sz="1100" b="1" dirty="0">
                <a:latin typeface="Meiryo UI" panose="020B0604030504040204" pitchFamily="50" charset="-128"/>
                <a:ea typeface="Meiryo UI" panose="020B0604030504040204" pitchFamily="50" charset="-128"/>
              </a:rPr>
              <a:t>と改修</a:t>
            </a:r>
            <a:r>
              <a:rPr kumimoji="1" lang="ja-JP" altLang="en-US" sz="1100" b="1" dirty="0">
                <a:latin typeface="Meiryo UI" panose="020B0604030504040204" pitchFamily="50" charset="-128"/>
                <a:ea typeface="Meiryo UI" panose="020B0604030504040204" pitchFamily="50" charset="-128"/>
              </a:rPr>
              <a:t>をうまくセットできるように。</a:t>
            </a:r>
            <a:endParaRPr kumimoji="1" lang="en-US" altLang="ja-JP" sz="1100" b="1" dirty="0">
              <a:latin typeface="Meiryo UI" panose="020B0604030504040204" pitchFamily="50" charset="-128"/>
              <a:ea typeface="Meiryo UI" panose="020B0604030504040204" pitchFamily="50" charset="-128"/>
            </a:endParaRPr>
          </a:p>
          <a:p>
            <a:pPr marL="625475" indent="-266700" defTabSz="509138"/>
            <a:r>
              <a:rPr kumimoji="1" lang="ja-JP" altLang="en-US" sz="1100" b="1" dirty="0">
                <a:latin typeface="Meiryo UI" panose="020B0604030504040204" pitchFamily="50" charset="-128"/>
                <a:ea typeface="Meiryo UI" panose="020B0604030504040204" pitchFamily="50" charset="-128"/>
              </a:rPr>
              <a:t>➡　</a:t>
            </a:r>
            <a:r>
              <a:rPr kumimoji="1" lang="ja-JP" altLang="ja-JP" sz="1100" b="1" dirty="0">
                <a:latin typeface="Meiryo UI" panose="020B0604030504040204" pitchFamily="50" charset="-128"/>
                <a:ea typeface="Meiryo UI" panose="020B0604030504040204" pitchFamily="50" charset="-128"/>
              </a:rPr>
              <a:t>リフォーム会社で耐震診断</a:t>
            </a:r>
            <a:r>
              <a:rPr kumimoji="1" lang="ja-JP" altLang="en-US" sz="1100" b="1" dirty="0">
                <a:latin typeface="Meiryo UI" panose="020B0604030504040204" pitchFamily="50" charset="-128"/>
                <a:ea typeface="Meiryo UI" panose="020B0604030504040204" pitchFamily="50" charset="-128"/>
              </a:rPr>
              <a:t>や設計</a:t>
            </a:r>
            <a:r>
              <a:rPr kumimoji="1" lang="ja-JP" altLang="ja-JP" sz="1100" b="1" dirty="0">
                <a:latin typeface="Meiryo UI" panose="020B0604030504040204" pitchFamily="50" charset="-128"/>
                <a:ea typeface="Meiryo UI" panose="020B0604030504040204" pitchFamily="50" charset="-128"/>
              </a:rPr>
              <a:t>ができる会社が少な</a:t>
            </a:r>
            <a:r>
              <a:rPr kumimoji="1" lang="ja-JP" altLang="en-US" sz="1100" b="1" dirty="0">
                <a:latin typeface="Meiryo UI" panose="020B0604030504040204" pitchFamily="50" charset="-128"/>
                <a:ea typeface="Meiryo UI" panose="020B0604030504040204" pitchFamily="50" charset="-128"/>
              </a:rPr>
              <a:t>い。</a:t>
            </a:r>
            <a:endParaRPr lang="en-US" altLang="ja-JP" sz="1100" b="1" dirty="0">
              <a:solidFill>
                <a:srgbClr val="FF0000"/>
              </a:solidFill>
              <a:latin typeface="Meiryo UI" panose="020B0604030504040204" pitchFamily="50" charset="-128"/>
              <a:ea typeface="Meiryo UI" panose="020B0604030504040204" pitchFamily="50" charset="-128"/>
            </a:endParaRPr>
          </a:p>
          <a:p>
            <a:pPr marL="361950" indent="-180975" defTabSz="509138"/>
            <a:r>
              <a:rPr lang="ja-JP" altLang="en-US" sz="1100" dirty="0">
                <a:solidFill>
                  <a:prstClr val="black"/>
                </a:solidFill>
                <a:latin typeface="Meiryo UI" panose="020B0604030504040204" pitchFamily="50" charset="-128"/>
                <a:ea typeface="Meiryo UI" panose="020B0604030504040204" pitchFamily="50" charset="-128"/>
              </a:rPr>
              <a:t>○昭和</a:t>
            </a:r>
            <a:r>
              <a:rPr lang="en-US" altLang="ja-JP" sz="1100" dirty="0">
                <a:solidFill>
                  <a:prstClr val="black"/>
                </a:solidFill>
                <a:latin typeface="Meiryo UI" panose="020B0604030504040204" pitchFamily="50" charset="-128"/>
                <a:ea typeface="Meiryo UI" panose="020B0604030504040204" pitchFamily="50" charset="-128"/>
              </a:rPr>
              <a:t>56</a:t>
            </a:r>
            <a:r>
              <a:rPr lang="ja-JP" altLang="en-US" sz="1100" dirty="0">
                <a:solidFill>
                  <a:prstClr val="black"/>
                </a:solidFill>
                <a:latin typeface="Meiryo UI" panose="020B0604030504040204" pitchFamily="50" charset="-128"/>
                <a:ea typeface="Meiryo UI" panose="020B0604030504040204" pitchFamily="50" charset="-128"/>
              </a:rPr>
              <a:t>年以降の木造住宅の耐震化等の普及啓発</a:t>
            </a:r>
            <a:endParaRPr lang="en-US" altLang="ja-JP" sz="1100" dirty="0">
              <a:solidFill>
                <a:prstClr val="black"/>
              </a:solidFill>
              <a:latin typeface="Meiryo UI" panose="020B0604030504040204" pitchFamily="50" charset="-128"/>
              <a:ea typeface="Meiryo UI" panose="020B0604030504040204" pitchFamily="50" charset="-128"/>
            </a:endParaRPr>
          </a:p>
          <a:p>
            <a:pPr marL="92075" indent="-84138" defTabSz="509138"/>
            <a:r>
              <a:rPr lang="ja-JP" altLang="en-US" sz="1100" dirty="0">
                <a:solidFill>
                  <a:prstClr val="black"/>
                </a:solidFill>
                <a:latin typeface="Meiryo UI" panose="020B0604030504040204" pitchFamily="50" charset="-128"/>
                <a:ea typeface="Meiryo UI" panose="020B0604030504040204" pitchFamily="50" charset="-128"/>
              </a:rPr>
              <a:t>◇モデル地区による耐震化</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24" name="テキスト ボックス 23">
            <a:extLst>
              <a:ext uri="{FF2B5EF4-FFF2-40B4-BE49-F238E27FC236}">
                <a16:creationId xmlns:a16="http://schemas.microsoft.com/office/drawing/2014/main" id="{A0299994-AD0E-4173-9F73-56CB8B7FF190}"/>
              </a:ext>
            </a:extLst>
          </p:cNvPr>
          <p:cNvSpPr txBox="1"/>
          <p:nvPr/>
        </p:nvSpPr>
        <p:spPr>
          <a:xfrm>
            <a:off x="673622" y="3025929"/>
            <a:ext cx="3564550" cy="1785104"/>
          </a:xfrm>
          <a:prstGeom prst="rect">
            <a:avLst/>
          </a:prstGeom>
          <a:noFill/>
          <a:ln>
            <a:noFill/>
          </a:ln>
        </p:spPr>
        <p:txBody>
          <a:bodyPr wrap="square" rtlCol="0">
            <a:spAutoFit/>
          </a:bodyPr>
          <a:lstStyle/>
          <a:p>
            <a:pPr defTabSz="509138">
              <a:lnSpc>
                <a:spcPts val="2227"/>
              </a:lnSpc>
            </a:pPr>
            <a:r>
              <a:rPr lang="en-US" altLang="ja-JP" sz="1200" dirty="0">
                <a:solidFill>
                  <a:prstClr val="black"/>
                </a:solidFill>
                <a:latin typeface="Meiryo UI" panose="020B0604030504040204" pitchFamily="50" charset="-128"/>
                <a:ea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rPr>
              <a:t>目標</a:t>
            </a:r>
            <a:r>
              <a:rPr lang="en-US" altLang="ja-JP" sz="1200" dirty="0">
                <a:solidFill>
                  <a:prstClr val="black"/>
                </a:solidFill>
                <a:latin typeface="Meiryo UI" panose="020B0604030504040204" pitchFamily="50" charset="-128"/>
                <a:ea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rPr>
              <a:t>　</a:t>
            </a:r>
            <a:r>
              <a:rPr lang="en-US" altLang="ja-JP" sz="1200" dirty="0">
                <a:solidFill>
                  <a:prstClr val="black"/>
                </a:solidFill>
                <a:latin typeface="Meiryo UI" panose="020B0604030504040204" pitchFamily="50" charset="-128"/>
                <a:ea typeface="Meiryo UI" panose="020B0604030504040204" pitchFamily="50" charset="-128"/>
              </a:rPr>
              <a:t>R7</a:t>
            </a:r>
            <a:r>
              <a:rPr lang="ja-JP" altLang="en-US" sz="1200" dirty="0" err="1">
                <a:solidFill>
                  <a:prstClr val="black"/>
                </a:solidFill>
                <a:latin typeface="Meiryo UI" panose="020B0604030504040204" pitchFamily="50" charset="-128"/>
                <a:ea typeface="Meiryo UI" panose="020B0604030504040204" pitchFamily="50" charset="-128"/>
              </a:rPr>
              <a:t>までに</a:t>
            </a:r>
            <a:r>
              <a:rPr lang="en-US" altLang="ja-JP" sz="1200" dirty="0">
                <a:solidFill>
                  <a:prstClr val="black"/>
                </a:solidFill>
                <a:latin typeface="Meiryo UI" panose="020B0604030504040204" pitchFamily="50" charset="-128"/>
                <a:ea typeface="Meiryo UI" panose="020B0604030504040204" pitchFamily="50" charset="-128"/>
              </a:rPr>
              <a:t>95%</a:t>
            </a:r>
          </a:p>
          <a:p>
            <a:pPr>
              <a:lnSpc>
                <a:spcPts val="2227"/>
              </a:lnSpc>
            </a:pPr>
            <a:r>
              <a:rPr lang="en-US" altLang="ja-JP" sz="1200" dirty="0">
                <a:solidFill>
                  <a:prstClr val="black"/>
                </a:solidFill>
                <a:latin typeface="Meiryo UI" panose="020B0604030504040204" pitchFamily="50" charset="-128"/>
                <a:ea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rPr>
              <a:t>現状</a:t>
            </a:r>
            <a:r>
              <a:rPr lang="en-US" altLang="ja-JP" sz="1200" dirty="0">
                <a:solidFill>
                  <a:prstClr val="black"/>
                </a:solidFill>
                <a:latin typeface="Meiryo UI" panose="020B0604030504040204" pitchFamily="50" charset="-128"/>
                <a:ea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rPr>
              <a:t>　</a:t>
            </a:r>
            <a:r>
              <a:rPr lang="en-US" altLang="ja-JP" sz="1200" dirty="0">
                <a:solidFill>
                  <a:prstClr val="black"/>
                </a:solidFill>
                <a:latin typeface="Meiryo UI" panose="020B0604030504040204" pitchFamily="50" charset="-128"/>
                <a:ea typeface="Meiryo UI" panose="020B0604030504040204" pitchFamily="50" charset="-128"/>
              </a:rPr>
              <a:t>H27</a:t>
            </a:r>
            <a:r>
              <a:rPr lang="ja-JP" altLang="en-US" sz="1200" dirty="0">
                <a:solidFill>
                  <a:prstClr val="black"/>
                </a:solidFill>
                <a:latin typeface="Meiryo UI" panose="020B0604030504040204" pitchFamily="50" charset="-128"/>
                <a:ea typeface="Meiryo UI" panose="020B0604030504040204" pitchFamily="50" charset="-128"/>
              </a:rPr>
              <a:t>：約</a:t>
            </a:r>
            <a:r>
              <a:rPr lang="en-US" altLang="ja-JP" sz="1200" dirty="0">
                <a:solidFill>
                  <a:prstClr val="black"/>
                </a:solidFill>
                <a:latin typeface="Meiryo UI" panose="020B0604030504040204" pitchFamily="50" charset="-128"/>
                <a:ea typeface="Meiryo UI" panose="020B0604030504040204" pitchFamily="50" charset="-128"/>
              </a:rPr>
              <a:t>83</a:t>
            </a:r>
            <a:r>
              <a:rPr lang="ja-JP" altLang="en-US" sz="1200" dirty="0">
                <a:solidFill>
                  <a:prstClr val="black"/>
                </a:solidFill>
                <a:latin typeface="Meiryo UI" panose="020B0604030504040204" pitchFamily="50" charset="-128"/>
                <a:ea typeface="Meiryo UI" panose="020B0604030504040204" pitchFamily="50" charset="-128"/>
              </a:rPr>
              <a:t>％　⇒　</a:t>
            </a:r>
            <a:r>
              <a:rPr lang="en-US" altLang="ja-JP" sz="1200" dirty="0">
                <a:solidFill>
                  <a:prstClr val="black"/>
                </a:solidFill>
                <a:latin typeface="Meiryo UI" panose="020B0604030504040204" pitchFamily="50" charset="-128"/>
                <a:ea typeface="Meiryo UI" panose="020B0604030504040204" pitchFamily="50" charset="-128"/>
              </a:rPr>
              <a:t>R</a:t>
            </a:r>
            <a:r>
              <a:rPr lang="ja-JP" altLang="en-US" sz="1200" dirty="0">
                <a:solidFill>
                  <a:prstClr val="black"/>
                </a:solidFill>
                <a:latin typeface="Meiryo UI" panose="020B0604030504040204" pitchFamily="50" charset="-128"/>
                <a:ea typeface="Meiryo UI" panose="020B0604030504040204" pitchFamily="50" charset="-128"/>
              </a:rPr>
              <a:t>２：約</a:t>
            </a:r>
            <a:r>
              <a:rPr lang="en-US" altLang="ja-JP" sz="1200" dirty="0">
                <a:solidFill>
                  <a:prstClr val="black"/>
                </a:solidFill>
                <a:latin typeface="Meiryo UI" panose="020B0604030504040204" pitchFamily="50" charset="-128"/>
                <a:ea typeface="Meiryo UI" panose="020B0604030504040204" pitchFamily="50" charset="-128"/>
              </a:rPr>
              <a:t>89%</a:t>
            </a:r>
          </a:p>
          <a:p>
            <a:pPr marL="261938" defTabSz="509138">
              <a:lnSpc>
                <a:spcPts val="2227"/>
              </a:lnSpc>
            </a:pPr>
            <a:r>
              <a:rPr kumimoji="1" lang="ja-JP" altLang="en-US" sz="1100" dirty="0">
                <a:latin typeface="Meiryo UI" panose="020B0604030504040204" pitchFamily="50" charset="-128"/>
                <a:ea typeface="Meiryo UI" panose="020B0604030504040204" pitchFamily="50" charset="-128"/>
              </a:rPr>
              <a:t>　木造戸建住宅　</a:t>
            </a:r>
            <a:r>
              <a:rPr kumimoji="1" lang="en-US" altLang="ja-JP" sz="1100" dirty="0">
                <a:latin typeface="Meiryo UI" panose="020B0604030504040204" pitchFamily="50" charset="-128"/>
                <a:ea typeface="Meiryo UI" panose="020B0604030504040204" pitchFamily="50" charset="-128"/>
              </a:rPr>
              <a:t>H27</a:t>
            </a:r>
            <a:r>
              <a:rPr kumimoji="1" lang="ja-JP" altLang="en-US" sz="1100" dirty="0">
                <a:latin typeface="Meiryo UI" panose="020B0604030504040204" pitchFamily="50" charset="-128"/>
                <a:ea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rPr>
              <a:t>71.4</a:t>
            </a:r>
            <a:r>
              <a:rPr kumimoji="1" lang="ja-JP" altLang="en-US" sz="1100" dirty="0">
                <a:latin typeface="Meiryo UI" panose="020B0604030504040204" pitchFamily="50" charset="-128"/>
                <a:ea typeface="Meiryo UI" panose="020B0604030504040204" pitchFamily="50" charset="-128"/>
              </a:rPr>
              <a:t>％　→　</a:t>
            </a:r>
            <a:r>
              <a:rPr kumimoji="1" lang="en-US" altLang="ja-JP" sz="1100" dirty="0">
                <a:latin typeface="Meiryo UI" panose="020B0604030504040204" pitchFamily="50" charset="-128"/>
                <a:ea typeface="Meiryo UI" panose="020B0604030504040204" pitchFamily="50" charset="-128"/>
              </a:rPr>
              <a:t>R2</a:t>
            </a:r>
            <a:r>
              <a:rPr kumimoji="1" lang="ja-JP" altLang="en-US" sz="1100" dirty="0">
                <a:latin typeface="Meiryo UI" panose="020B0604030504040204" pitchFamily="50" charset="-128"/>
                <a:ea typeface="Meiryo UI" panose="020B0604030504040204" pitchFamily="50" charset="-128"/>
              </a:rPr>
              <a:t>：約</a:t>
            </a:r>
            <a:r>
              <a:rPr kumimoji="1" lang="en-US" altLang="ja-JP" sz="1100" dirty="0">
                <a:latin typeface="Meiryo UI" panose="020B0604030504040204" pitchFamily="50" charset="-128"/>
                <a:ea typeface="Meiryo UI" panose="020B0604030504040204" pitchFamily="50" charset="-128"/>
              </a:rPr>
              <a:t>80</a:t>
            </a:r>
            <a:r>
              <a:rPr kumimoji="1" lang="ja-JP" altLang="en-US" sz="1100" dirty="0">
                <a:latin typeface="Meiryo UI" panose="020B0604030504040204" pitchFamily="50" charset="-128"/>
                <a:ea typeface="Meiryo UI" panose="020B0604030504040204" pitchFamily="50" charset="-128"/>
              </a:rPr>
              <a:t>％</a:t>
            </a:r>
            <a:endParaRPr kumimoji="1" lang="en-US" altLang="ja-JP" sz="1100" dirty="0">
              <a:latin typeface="Meiryo UI" panose="020B0604030504040204" pitchFamily="50" charset="-128"/>
              <a:ea typeface="Meiryo UI" panose="020B0604030504040204" pitchFamily="50" charset="-128"/>
            </a:endParaRPr>
          </a:p>
          <a:p>
            <a:pPr marL="261938" defTabSz="1425586">
              <a:defRPr/>
            </a:pPr>
            <a:r>
              <a:rPr kumimoji="1" lang="ja-JP" altLang="en-US" sz="1100" dirty="0">
                <a:latin typeface="Meiryo UI" panose="020B0604030504040204" pitchFamily="50" charset="-128"/>
                <a:ea typeface="Meiryo UI" panose="020B0604030504040204" pitchFamily="50" charset="-128"/>
              </a:rPr>
              <a:t>　共同住宅等　　</a:t>
            </a:r>
            <a:r>
              <a:rPr kumimoji="1" lang="en-US" altLang="ja-JP" sz="1100" dirty="0">
                <a:latin typeface="Meiryo UI" panose="020B0604030504040204" pitchFamily="50" charset="-128"/>
                <a:ea typeface="Meiryo UI" panose="020B0604030504040204" pitchFamily="50" charset="-128"/>
              </a:rPr>
              <a:t> H27</a:t>
            </a:r>
            <a:r>
              <a:rPr kumimoji="1" lang="ja-JP" altLang="en-US" sz="1100" dirty="0">
                <a:latin typeface="Meiryo UI" panose="020B0604030504040204" pitchFamily="50" charset="-128"/>
                <a:ea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rPr>
              <a:t>91.2</a:t>
            </a:r>
            <a:r>
              <a:rPr kumimoji="1" lang="ja-JP" altLang="en-US" sz="1100" dirty="0">
                <a:latin typeface="Meiryo UI" panose="020B0604030504040204" pitchFamily="50" charset="-128"/>
                <a:ea typeface="Meiryo UI" panose="020B0604030504040204" pitchFamily="50" charset="-128"/>
              </a:rPr>
              <a:t>％　→　</a:t>
            </a:r>
            <a:r>
              <a:rPr kumimoji="1" lang="en-US" altLang="ja-JP" sz="1100" dirty="0">
                <a:latin typeface="Meiryo UI" panose="020B0604030504040204" pitchFamily="50" charset="-128"/>
                <a:ea typeface="Meiryo UI" panose="020B0604030504040204" pitchFamily="50" charset="-128"/>
              </a:rPr>
              <a:t>R2</a:t>
            </a:r>
            <a:r>
              <a:rPr kumimoji="1" lang="ja-JP" altLang="en-US" sz="1100" dirty="0">
                <a:latin typeface="Meiryo UI" panose="020B0604030504040204" pitchFamily="50" charset="-128"/>
                <a:ea typeface="Meiryo UI" panose="020B0604030504040204" pitchFamily="50" charset="-128"/>
              </a:rPr>
              <a:t>：約</a:t>
            </a:r>
            <a:r>
              <a:rPr kumimoji="1" lang="en-US" altLang="ja-JP" sz="1100" dirty="0">
                <a:latin typeface="Meiryo UI" panose="020B0604030504040204" pitchFamily="50" charset="-128"/>
                <a:ea typeface="Meiryo UI" panose="020B0604030504040204" pitchFamily="50" charset="-128"/>
              </a:rPr>
              <a:t>94</a:t>
            </a:r>
            <a:r>
              <a:rPr kumimoji="1" lang="ja-JP" altLang="en-US" sz="1100" dirty="0">
                <a:latin typeface="Meiryo UI" panose="020B0604030504040204" pitchFamily="50" charset="-128"/>
                <a:ea typeface="Meiryo UI" panose="020B0604030504040204" pitchFamily="50" charset="-128"/>
              </a:rPr>
              <a:t>％</a:t>
            </a:r>
            <a:endParaRPr kumimoji="1" lang="en-US" altLang="ja-JP" sz="1100" dirty="0">
              <a:latin typeface="Meiryo UI" panose="020B0604030504040204" pitchFamily="50" charset="-128"/>
              <a:ea typeface="Meiryo UI" panose="020B0604030504040204" pitchFamily="50" charset="-128"/>
            </a:endParaRPr>
          </a:p>
          <a:p>
            <a:pPr defTabSz="1425586">
              <a:defRPr/>
            </a:pPr>
            <a:endParaRPr lang="en-US" altLang="ja-JP" sz="1100" dirty="0">
              <a:solidFill>
                <a:prstClr val="black"/>
              </a:solidFill>
              <a:latin typeface="Meiryo UI" panose="020B0604030504040204" pitchFamily="50" charset="-128"/>
              <a:ea typeface="Meiryo UI" panose="020B0604030504040204" pitchFamily="50" charset="-128"/>
            </a:endParaRPr>
          </a:p>
          <a:p>
            <a:pPr marL="266700" lvl="0" indent="-266700" defTabSz="1280160">
              <a:defRPr/>
            </a:pPr>
            <a:r>
              <a:rPr kumimoji="1" lang="ja-JP" altLang="en-US" sz="1100" b="1" dirty="0">
                <a:latin typeface="Meiryo UI" panose="020B0604030504040204" pitchFamily="50" charset="-128"/>
                <a:ea typeface="Meiryo UI" panose="020B0604030504040204" pitchFamily="50" charset="-128"/>
              </a:rPr>
              <a:t>➡ </a:t>
            </a:r>
            <a:r>
              <a:rPr kumimoji="1" lang="ja-JP" altLang="ja-JP" sz="1100" b="1" dirty="0">
                <a:latin typeface="Meiryo UI" panose="020B0604030504040204" pitchFamily="50" charset="-128"/>
                <a:ea typeface="Meiryo UI" panose="020B0604030504040204" pitchFamily="50" charset="-128"/>
              </a:rPr>
              <a:t>耐震化のスピード</a:t>
            </a:r>
            <a:r>
              <a:rPr kumimoji="1" lang="ja-JP" altLang="en-US" sz="1100" b="1" dirty="0">
                <a:latin typeface="Meiryo UI" panose="020B0604030504040204" pitchFamily="50" charset="-128"/>
                <a:ea typeface="Meiryo UI" panose="020B0604030504040204" pitchFamily="50" charset="-128"/>
              </a:rPr>
              <a:t>アップは</a:t>
            </a:r>
            <a:r>
              <a:rPr kumimoji="1" lang="ja-JP" altLang="ja-JP" sz="1100" b="1" dirty="0">
                <a:latin typeface="Meiryo UI" panose="020B0604030504040204" pitchFamily="50" charset="-128"/>
                <a:ea typeface="Meiryo UI" panose="020B0604030504040204" pitchFamily="50" charset="-128"/>
              </a:rPr>
              <a:t>何が要因か。</a:t>
            </a:r>
          </a:p>
          <a:p>
            <a:pPr marL="174625" lvl="0" indent="-174625">
              <a:lnSpc>
                <a:spcPct val="100000"/>
              </a:lnSpc>
              <a:spcBef>
                <a:spcPts val="0"/>
              </a:spcBef>
            </a:pPr>
            <a:r>
              <a:rPr kumimoji="1" lang="ja-JP" altLang="en-US" sz="1100" b="1" dirty="0">
                <a:latin typeface="Meiryo UI" panose="020B0604030504040204" pitchFamily="50" charset="-128"/>
                <a:ea typeface="Meiryo UI" panose="020B0604030504040204" pitchFamily="50" charset="-128"/>
              </a:rPr>
              <a:t>　</a:t>
            </a:r>
            <a:r>
              <a:rPr kumimoji="1" lang="ja-JP" altLang="en-US" sz="1100" b="1" smtClean="0">
                <a:latin typeface="Meiryo UI" panose="020B0604030504040204" pitchFamily="50" charset="-128"/>
                <a:ea typeface="Meiryo UI" panose="020B0604030504040204" pitchFamily="50" charset="-128"/>
              </a:rPr>
              <a:t>　大阪府</a:t>
            </a:r>
            <a:r>
              <a:rPr kumimoji="1" lang="ja-JP" altLang="ja-JP" sz="1100" b="1" smtClean="0">
                <a:latin typeface="Meiryo UI" panose="020B0604030504040204" pitchFamily="50" charset="-128"/>
                <a:ea typeface="Meiryo UI" panose="020B0604030504040204" pitchFamily="50" charset="-128"/>
              </a:rPr>
              <a:t>北部</a:t>
            </a:r>
            <a:r>
              <a:rPr kumimoji="1" lang="ja-JP" altLang="ja-JP" sz="1100" b="1" dirty="0">
                <a:latin typeface="Meiryo UI" panose="020B0604030504040204" pitchFamily="50" charset="-128"/>
                <a:ea typeface="Meiryo UI" panose="020B0604030504040204" pitchFamily="50" charset="-128"/>
              </a:rPr>
              <a:t>地震</a:t>
            </a:r>
            <a:r>
              <a:rPr kumimoji="1" lang="ja-JP" altLang="en-US" sz="1100" b="1" dirty="0">
                <a:latin typeface="Meiryo UI" panose="020B0604030504040204" pitchFamily="50" charset="-128"/>
                <a:ea typeface="Meiryo UI" panose="020B0604030504040204" pitchFamily="50" charset="-128"/>
              </a:rPr>
              <a:t>や</a:t>
            </a:r>
            <a:r>
              <a:rPr kumimoji="1" lang="ja-JP" altLang="ja-JP" sz="1100" b="1" dirty="0">
                <a:latin typeface="Meiryo UI" panose="020B0604030504040204" pitchFamily="50" charset="-128"/>
                <a:ea typeface="Meiryo UI" panose="020B0604030504040204" pitchFamily="50" charset="-128"/>
              </a:rPr>
              <a:t>台風の</a:t>
            </a:r>
            <a:r>
              <a:rPr kumimoji="1" lang="ja-JP" altLang="en-US" sz="1100" b="1" dirty="0">
                <a:latin typeface="Meiryo UI" panose="020B0604030504040204" pitchFamily="50" charset="-128"/>
                <a:ea typeface="Meiryo UI" panose="020B0604030504040204" pitchFamily="50" charset="-128"/>
              </a:rPr>
              <a:t>影響</a:t>
            </a:r>
            <a:r>
              <a:rPr kumimoji="1" lang="ja-JP" altLang="en-US" sz="1100" b="1" dirty="0" smtClean="0">
                <a:latin typeface="Meiryo UI" panose="020B0604030504040204" pitchFamily="50" charset="-128"/>
                <a:ea typeface="Meiryo UI" panose="020B0604030504040204" pitchFamily="50" charset="-128"/>
              </a:rPr>
              <a:t>が</a:t>
            </a:r>
            <a:r>
              <a:rPr kumimoji="1" lang="en-US" altLang="ja-JP" sz="1100" b="1" dirty="0" smtClean="0">
                <a:latin typeface="Meiryo UI" panose="020B0604030504040204" pitchFamily="50" charset="-128"/>
                <a:ea typeface="Meiryo UI" panose="020B0604030504040204" pitchFamily="50" charset="-128"/>
              </a:rPr>
              <a:t>R2</a:t>
            </a:r>
            <a:r>
              <a:rPr kumimoji="1" lang="ja-JP" altLang="ja-JP" sz="1100" b="1" dirty="0">
                <a:latin typeface="Meiryo UI" panose="020B0604030504040204" pitchFamily="50" charset="-128"/>
                <a:ea typeface="Meiryo UI" panose="020B0604030504040204" pitchFamily="50" charset="-128"/>
              </a:rPr>
              <a:t>の耐震化率に</a:t>
            </a:r>
            <a:r>
              <a:rPr kumimoji="1" lang="ja-JP" altLang="en-US" sz="1100" b="1" dirty="0">
                <a:latin typeface="Meiryo UI" panose="020B0604030504040204" pitchFamily="50" charset="-128"/>
                <a:ea typeface="Meiryo UI" panose="020B0604030504040204" pitchFamily="50" charset="-128"/>
              </a:rPr>
              <a:t>含まれているか。</a:t>
            </a:r>
            <a:endParaRPr lang="en-US" altLang="ja-JP" sz="1100" b="1" dirty="0">
              <a:solidFill>
                <a:prstClr val="black"/>
              </a:solidFill>
              <a:latin typeface="Meiryo UI" panose="020B0604030504040204" pitchFamily="50" charset="-128"/>
              <a:ea typeface="Meiryo UI" panose="020B0604030504040204" pitchFamily="50" charset="-128"/>
            </a:endParaRPr>
          </a:p>
        </p:txBody>
      </p:sp>
      <p:sp>
        <p:nvSpPr>
          <p:cNvPr id="27" name="テキスト ボックス 26">
            <a:extLst>
              <a:ext uri="{FF2B5EF4-FFF2-40B4-BE49-F238E27FC236}">
                <a16:creationId xmlns:a16="http://schemas.microsoft.com/office/drawing/2014/main" id="{A0299994-AD0E-4173-9F73-56CB8B7FF190}"/>
              </a:ext>
            </a:extLst>
          </p:cNvPr>
          <p:cNvSpPr txBox="1"/>
          <p:nvPr/>
        </p:nvSpPr>
        <p:spPr>
          <a:xfrm>
            <a:off x="5339982" y="8131773"/>
            <a:ext cx="2060600" cy="430887"/>
          </a:xfrm>
          <a:prstGeom prst="rect">
            <a:avLst/>
          </a:prstGeom>
          <a:noFill/>
        </p:spPr>
        <p:txBody>
          <a:bodyPr wrap="square" rtlCol="0">
            <a:spAutoFit/>
          </a:bodyPr>
          <a:lstStyle/>
          <a:p>
            <a:pPr marL="447675" indent="-447675"/>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目標</a:t>
            </a:r>
            <a:r>
              <a:rPr lang="en-US" altLang="ja-JP" sz="1100" dirty="0">
                <a:latin typeface="Meiryo UI" panose="020B0604030504040204" pitchFamily="50" charset="-128"/>
                <a:ea typeface="Meiryo UI" panose="020B0604030504040204" pitchFamily="50" charset="-128"/>
              </a:rPr>
              <a:t>〕 </a:t>
            </a:r>
            <a:r>
              <a:rPr kumimoji="1" lang="ja-JP" altLang="en-US" sz="1100" dirty="0">
                <a:latin typeface="Meiryo UI" panose="020B0604030504040204" pitchFamily="50" charset="-128"/>
                <a:ea typeface="Meiryo UI" panose="020B0604030504040204" pitchFamily="50" charset="-128"/>
              </a:rPr>
              <a:t>全ての建物を対象に、 効果的な働きかけ</a:t>
            </a:r>
          </a:p>
        </p:txBody>
      </p:sp>
      <p:sp>
        <p:nvSpPr>
          <p:cNvPr id="35" name="正方形/長方形 34"/>
          <p:cNvSpPr/>
          <p:nvPr/>
        </p:nvSpPr>
        <p:spPr>
          <a:xfrm>
            <a:off x="5348802" y="6686697"/>
            <a:ext cx="2021487" cy="1404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310"/>
          </a:p>
        </p:txBody>
      </p:sp>
      <p:sp>
        <p:nvSpPr>
          <p:cNvPr id="29" name="テキスト ボックス 28">
            <a:extLst>
              <a:ext uri="{FF2B5EF4-FFF2-40B4-BE49-F238E27FC236}">
                <a16:creationId xmlns:a16="http://schemas.microsoft.com/office/drawing/2014/main" id="{A0299994-AD0E-4173-9F73-56CB8B7FF190}"/>
              </a:ext>
            </a:extLst>
          </p:cNvPr>
          <p:cNvSpPr txBox="1"/>
          <p:nvPr/>
        </p:nvSpPr>
        <p:spPr>
          <a:xfrm>
            <a:off x="5308006" y="6737653"/>
            <a:ext cx="2227395" cy="1338828"/>
          </a:xfrm>
          <a:prstGeom prst="rect">
            <a:avLst/>
          </a:prstGeom>
          <a:noFill/>
        </p:spPr>
        <p:txBody>
          <a:bodyPr wrap="square" rtlCol="0">
            <a:spAutoFit/>
          </a:bodyPr>
          <a:lstStyle/>
          <a:p>
            <a:r>
              <a:rPr lang="ja-JP" altLang="en-US" sz="1050" dirty="0">
                <a:latin typeface="Meiryo UI" panose="020B0604030504040204" pitchFamily="50" charset="-128"/>
                <a:ea typeface="Meiryo UI" panose="020B0604030504040204" pitchFamily="50" charset="-128"/>
              </a:rPr>
              <a:t>（多数の者が利用する建築物）</a:t>
            </a:r>
          </a:p>
          <a:p>
            <a:pPr marL="447675" indent="-447675"/>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目標</a:t>
            </a:r>
            <a:r>
              <a:rPr lang="en-US" altLang="ja-JP" sz="1100" dirty="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耐震性が不足する約</a:t>
            </a:r>
            <a:r>
              <a:rPr lang="en-US" altLang="ja-JP" sz="1100" dirty="0">
                <a:latin typeface="Meiryo UI" panose="020B0604030504040204" pitchFamily="50" charset="-128"/>
                <a:ea typeface="Meiryo UI" panose="020B0604030504040204" pitchFamily="50" charset="-128"/>
              </a:rPr>
              <a:t>5</a:t>
            </a:r>
            <a:r>
              <a:rPr lang="ja-JP" altLang="en-US" sz="1100" dirty="0">
                <a:latin typeface="Meiryo UI" panose="020B0604030504040204" pitchFamily="50" charset="-128"/>
                <a:ea typeface="Meiryo UI" panose="020B0604030504040204" pitchFamily="50" charset="-128"/>
              </a:rPr>
              <a:t>千</a:t>
            </a:r>
            <a:endParaRPr lang="en-US" altLang="ja-JP" sz="1100" dirty="0">
              <a:latin typeface="Meiryo UI" panose="020B0604030504040204" pitchFamily="50" charset="-128"/>
              <a:ea typeface="Meiryo UI" panose="020B0604030504040204" pitchFamily="50" charset="-128"/>
            </a:endParaRPr>
          </a:p>
          <a:p>
            <a:pPr marL="447675" indent="-447675"/>
            <a:r>
              <a:rPr lang="ja-JP" altLang="en-US" sz="1100" dirty="0">
                <a:latin typeface="Meiryo UI" panose="020B0604030504040204" pitchFamily="50" charset="-128"/>
                <a:ea typeface="Meiryo UI" panose="020B0604030504040204" pitchFamily="50" charset="-128"/>
              </a:rPr>
              <a:t>　　　　　棟に確実な普及啓発</a:t>
            </a:r>
            <a:endParaRPr lang="en-US" altLang="ja-JP" sz="1100" dirty="0">
              <a:latin typeface="Meiryo UI" panose="020B0604030504040204" pitchFamily="50" charset="-128"/>
              <a:ea typeface="Meiryo UI" panose="020B0604030504040204" pitchFamily="50" charset="-128"/>
            </a:endParaRPr>
          </a:p>
          <a:p>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現状</a:t>
            </a:r>
            <a:r>
              <a:rPr lang="en-US" altLang="ja-JP" sz="1100" dirty="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耐震性不足　約３千棟</a:t>
            </a:r>
            <a:endParaRPr lang="en-US" altLang="ja-JP" sz="1100" dirty="0">
              <a:latin typeface="Meiryo UI" panose="020B0604030504040204" pitchFamily="50" charset="-128"/>
              <a:ea typeface="Meiryo UI" panose="020B0604030504040204" pitchFamily="50" charset="-128"/>
            </a:endParaRPr>
          </a:p>
          <a:p>
            <a:endParaRPr lang="en-US" altLang="ja-JP" sz="50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（大規模建築物）</a:t>
            </a:r>
            <a:endParaRPr lang="en-US" altLang="ja-JP" sz="1050" dirty="0">
              <a:latin typeface="Meiryo UI" panose="020B0604030504040204" pitchFamily="50" charset="-128"/>
              <a:ea typeface="Meiryo UI" panose="020B0604030504040204" pitchFamily="50" charset="-128"/>
            </a:endParaRPr>
          </a:p>
          <a:p>
            <a:pPr marL="447675" indent="-447675"/>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目標</a:t>
            </a:r>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 耐震性が不足する全ての</a:t>
            </a:r>
            <a:endParaRPr lang="en-US" altLang="ja-JP" sz="1100" dirty="0">
              <a:latin typeface="Meiryo UI" panose="020B0604030504040204" pitchFamily="50" charset="-128"/>
              <a:ea typeface="Meiryo UI" panose="020B0604030504040204" pitchFamily="50" charset="-128"/>
            </a:endParaRPr>
          </a:p>
          <a:p>
            <a:pPr marL="447675"/>
            <a:r>
              <a:rPr lang="ja-JP" altLang="en-US" sz="1100" dirty="0">
                <a:latin typeface="Meiryo UI" panose="020B0604030504040204" pitchFamily="50" charset="-128"/>
                <a:ea typeface="Meiryo UI" panose="020B0604030504040204" pitchFamily="50" charset="-128"/>
              </a:rPr>
              <a:t>建物に効果的な働きかけ</a:t>
            </a:r>
            <a:endParaRPr lang="en-US" altLang="ja-JP" sz="1100" b="1" dirty="0">
              <a:solidFill>
                <a:prstClr val="black"/>
              </a:solidFill>
              <a:latin typeface="Meiryo UI" panose="020B0604030504040204" pitchFamily="50" charset="-128"/>
              <a:ea typeface="Meiryo UI" panose="020B0604030504040204" pitchFamily="50" charset="-128"/>
            </a:endParaRPr>
          </a:p>
        </p:txBody>
      </p:sp>
      <p:sp>
        <p:nvSpPr>
          <p:cNvPr id="30" name="テキスト ボックス 29">
            <a:extLst>
              <a:ext uri="{FF2B5EF4-FFF2-40B4-BE49-F238E27FC236}">
                <a16:creationId xmlns:a16="http://schemas.microsoft.com/office/drawing/2014/main" id="{A0299994-AD0E-4173-9F73-56CB8B7FF190}"/>
              </a:ext>
            </a:extLst>
          </p:cNvPr>
          <p:cNvSpPr txBox="1"/>
          <p:nvPr/>
        </p:nvSpPr>
        <p:spPr>
          <a:xfrm>
            <a:off x="5289204" y="5852470"/>
            <a:ext cx="2228373" cy="846386"/>
          </a:xfrm>
          <a:prstGeom prst="rect">
            <a:avLst/>
          </a:prstGeom>
          <a:noFill/>
        </p:spPr>
        <p:txBody>
          <a:bodyPr wrap="square" rtlCol="0">
            <a:spAutoFit/>
          </a:bodyPr>
          <a:lstStyle/>
          <a:p>
            <a:pPr marL="447675" indent="-447675">
              <a:spcBef>
                <a:spcPts val="334"/>
              </a:spcBef>
            </a:pPr>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目標</a:t>
            </a:r>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　旧耐震基準の約</a:t>
            </a:r>
            <a:r>
              <a:rPr lang="en-US" altLang="ja-JP" sz="1100" dirty="0">
                <a:latin typeface="Meiryo UI" panose="020B0604030504040204" pitchFamily="50" charset="-128"/>
                <a:ea typeface="Meiryo UI" panose="020B0604030504040204" pitchFamily="50" charset="-128"/>
              </a:rPr>
              <a:t>15</a:t>
            </a:r>
            <a:r>
              <a:rPr lang="ja-JP" altLang="en-US" sz="1100" dirty="0">
                <a:latin typeface="Meiryo UI" panose="020B0604030504040204" pitchFamily="50" charset="-128"/>
                <a:ea typeface="Meiryo UI" panose="020B0604030504040204" pitchFamily="50" charset="-128"/>
              </a:rPr>
              <a:t>万戸　　　  </a:t>
            </a:r>
            <a:endParaRPr lang="en-US" altLang="ja-JP" sz="1100" dirty="0">
              <a:latin typeface="Meiryo UI" panose="020B0604030504040204" pitchFamily="50" charset="-128"/>
              <a:ea typeface="Meiryo UI" panose="020B0604030504040204" pitchFamily="50" charset="-128"/>
            </a:endParaRPr>
          </a:p>
          <a:p>
            <a:pPr marL="447675">
              <a:spcBef>
                <a:spcPts val="334"/>
              </a:spcBef>
            </a:pPr>
            <a:r>
              <a:rPr lang="en-US" altLang="ja-JP" sz="1100" dirty="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に確実な普及啓発</a:t>
            </a:r>
            <a:endParaRPr lang="en-US" altLang="ja-JP" sz="1100" dirty="0">
              <a:latin typeface="Meiryo UI" panose="020B0604030504040204" pitchFamily="50" charset="-128"/>
              <a:ea typeface="Meiryo UI" panose="020B0604030504040204" pitchFamily="50" charset="-128"/>
            </a:endParaRPr>
          </a:p>
          <a:p>
            <a:pPr>
              <a:spcBef>
                <a:spcPts val="334"/>
              </a:spcBef>
            </a:pPr>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現状</a:t>
            </a:r>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　旧耐震基準</a:t>
            </a:r>
            <a:r>
              <a:rPr lang="ja-JP" altLang="en-US" sz="800" dirty="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約</a:t>
            </a:r>
            <a:r>
              <a:rPr lang="en-US" altLang="ja-JP" sz="1100" dirty="0">
                <a:latin typeface="Meiryo UI" panose="020B0604030504040204" pitchFamily="50" charset="-128"/>
                <a:ea typeface="Meiryo UI" panose="020B0604030504040204" pitchFamily="50" charset="-128"/>
              </a:rPr>
              <a:t>2,600</a:t>
            </a:r>
            <a:r>
              <a:rPr lang="ja-JP" altLang="en-US" sz="1100" dirty="0">
                <a:latin typeface="Meiryo UI" panose="020B0604030504040204" pitchFamily="50" charset="-128"/>
                <a:ea typeface="Meiryo UI" panose="020B0604030504040204" pitchFamily="50" charset="-128"/>
              </a:rPr>
              <a:t>棟</a:t>
            </a:r>
            <a:endParaRPr lang="en-US" altLang="ja-JP" sz="1100" dirty="0">
              <a:latin typeface="Meiryo UI" panose="020B0604030504040204" pitchFamily="50" charset="-128"/>
              <a:ea typeface="Meiryo UI" panose="020B0604030504040204" pitchFamily="50" charset="-128"/>
            </a:endParaRPr>
          </a:p>
          <a:p>
            <a:pPr algn="r">
              <a:lnSpc>
                <a:spcPts val="1200"/>
              </a:lnSpc>
            </a:pPr>
            <a:r>
              <a:rPr lang="en-US" altLang="ja-JP" sz="1100" dirty="0">
                <a:latin typeface="Meiryo UI" panose="020B0604030504040204" pitchFamily="50" charset="-128"/>
                <a:ea typeface="Meiryo UI" panose="020B0604030504040204" pitchFamily="50" charset="-128"/>
              </a:rPr>
              <a:t>          </a:t>
            </a: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補助対象分：</a:t>
            </a:r>
            <a:r>
              <a:rPr lang="en-US" altLang="ja-JP" sz="900" dirty="0">
                <a:latin typeface="Meiryo UI" panose="020B0604030504040204" pitchFamily="50" charset="-128"/>
                <a:ea typeface="Meiryo UI" panose="020B0604030504040204" pitchFamily="50" charset="-128"/>
              </a:rPr>
              <a:t>3</a:t>
            </a:r>
            <a:r>
              <a:rPr lang="ja-JP" altLang="en-US" sz="900" dirty="0">
                <a:latin typeface="Meiryo UI" panose="020B0604030504040204" pitchFamily="50" charset="-128"/>
                <a:ea typeface="Meiryo UI" panose="020B0604030504040204" pitchFamily="50" charset="-128"/>
              </a:rPr>
              <a:t>階、</a:t>
            </a:r>
            <a:r>
              <a:rPr lang="en-US" altLang="ja-JP" sz="900" dirty="0">
                <a:latin typeface="Meiryo UI" panose="020B0604030504040204" pitchFamily="50" charset="-128"/>
                <a:ea typeface="Meiryo UI" panose="020B0604030504040204" pitchFamily="50" charset="-128"/>
              </a:rPr>
              <a:t>1,000</a:t>
            </a:r>
            <a:r>
              <a:rPr lang="ja-JP" altLang="en-US" sz="900" dirty="0">
                <a:latin typeface="Meiryo UI" panose="020B0604030504040204" pitchFamily="50" charset="-128"/>
                <a:ea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endParaRPr>
          </a:p>
        </p:txBody>
      </p:sp>
      <p:sp>
        <p:nvSpPr>
          <p:cNvPr id="31" name="テキスト ボックス 30">
            <a:extLst>
              <a:ext uri="{FF2B5EF4-FFF2-40B4-BE49-F238E27FC236}">
                <a16:creationId xmlns:a16="http://schemas.microsoft.com/office/drawing/2014/main" id="{A0299994-AD0E-4173-9F73-56CB8B7FF190}"/>
              </a:ext>
            </a:extLst>
          </p:cNvPr>
          <p:cNvSpPr txBox="1"/>
          <p:nvPr/>
        </p:nvSpPr>
        <p:spPr>
          <a:xfrm>
            <a:off x="5348802" y="2730901"/>
            <a:ext cx="2121127" cy="3093154"/>
          </a:xfrm>
          <a:prstGeom prst="rect">
            <a:avLst/>
          </a:prstGeom>
          <a:noFill/>
        </p:spPr>
        <p:txBody>
          <a:bodyPr wrap="square" rIns="72000" rtlCol="0">
            <a:spAutoFit/>
          </a:bodyPr>
          <a:lstStyle/>
          <a:p>
            <a:pPr>
              <a:spcBef>
                <a:spcPts val="334"/>
              </a:spcBef>
            </a:pPr>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目標</a:t>
            </a:r>
            <a:r>
              <a:rPr lang="en-US" altLang="ja-JP" sz="1100" dirty="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耐震性が不足する約</a:t>
            </a:r>
            <a:r>
              <a:rPr lang="en-US" altLang="ja-JP" sz="1100" dirty="0">
                <a:latin typeface="Meiryo UI" panose="020B0604030504040204" pitchFamily="50" charset="-128"/>
                <a:ea typeface="Meiryo UI" panose="020B0604030504040204" pitchFamily="50" charset="-128"/>
              </a:rPr>
              <a:t>39</a:t>
            </a:r>
          </a:p>
          <a:p>
            <a:pPr marL="447675">
              <a:spcBef>
                <a:spcPts val="334"/>
              </a:spcBef>
            </a:pPr>
            <a:r>
              <a:rPr lang="ja-JP" altLang="en-US" sz="1100" dirty="0">
                <a:latin typeface="Meiryo UI" panose="020B0604030504040204" pitchFamily="50" charset="-128"/>
                <a:ea typeface="Meiryo UI" panose="020B0604030504040204" pitchFamily="50" charset="-128"/>
              </a:rPr>
              <a:t>万戸に確実な普及啓発　</a:t>
            </a:r>
            <a:endParaRPr lang="en-US" altLang="ja-JP" sz="1100" dirty="0">
              <a:latin typeface="Meiryo UI" panose="020B0604030504040204" pitchFamily="50" charset="-128"/>
              <a:ea typeface="Meiryo UI" panose="020B0604030504040204" pitchFamily="50" charset="-128"/>
            </a:endParaRPr>
          </a:p>
          <a:p>
            <a:pPr marL="88900" indent="-88900">
              <a:spcBef>
                <a:spcPts val="334"/>
              </a:spcBef>
            </a:pPr>
            <a:endParaRPr lang="en-US" altLang="ja-JP" sz="600" dirty="0">
              <a:latin typeface="Meiryo UI" panose="020B0604030504040204" pitchFamily="50" charset="-128"/>
              <a:ea typeface="Meiryo UI" panose="020B0604030504040204" pitchFamily="50" charset="-128"/>
            </a:endParaRPr>
          </a:p>
          <a:p>
            <a:pPr marL="88900" indent="-88900">
              <a:spcBef>
                <a:spcPts val="334"/>
              </a:spcBef>
            </a:pPr>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現状</a:t>
            </a:r>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　耐震性不足　約</a:t>
            </a:r>
            <a:r>
              <a:rPr lang="en-US" altLang="ja-JP" sz="1100" dirty="0">
                <a:latin typeface="Meiryo UI" panose="020B0604030504040204" pitchFamily="50" charset="-128"/>
                <a:ea typeface="Meiryo UI" panose="020B0604030504040204" pitchFamily="50" charset="-128"/>
              </a:rPr>
              <a:t>28</a:t>
            </a:r>
            <a:r>
              <a:rPr lang="ja-JP" altLang="en-US" sz="1100" dirty="0">
                <a:latin typeface="Meiryo UI" panose="020B0604030504040204" pitchFamily="50" charset="-128"/>
                <a:ea typeface="Meiryo UI" panose="020B0604030504040204" pitchFamily="50" charset="-128"/>
              </a:rPr>
              <a:t>万戸</a:t>
            </a:r>
            <a:endParaRPr lang="en-US" altLang="ja-JP" sz="1100" dirty="0">
              <a:latin typeface="Meiryo UI" panose="020B0604030504040204" pitchFamily="50" charset="-128"/>
              <a:ea typeface="Meiryo UI" panose="020B0604030504040204" pitchFamily="50" charset="-128"/>
            </a:endParaRPr>
          </a:p>
          <a:p>
            <a:pPr marL="88900" indent="-88900">
              <a:spcBef>
                <a:spcPts val="334"/>
              </a:spcBef>
            </a:pPr>
            <a:endParaRPr lang="en-US" altLang="ja-JP" sz="1100" b="1" dirty="0">
              <a:latin typeface="Meiryo UI" panose="020B0604030504040204" pitchFamily="50" charset="-128"/>
              <a:ea typeface="Meiryo UI" panose="020B0604030504040204" pitchFamily="50" charset="-128"/>
            </a:endParaRPr>
          </a:p>
          <a:p>
            <a:pPr marL="266700" indent="-266700">
              <a:spcBef>
                <a:spcPts val="334"/>
              </a:spcBef>
            </a:pPr>
            <a:r>
              <a:rPr kumimoji="1" lang="ja-JP" altLang="en-US" sz="1100" b="1" dirty="0">
                <a:latin typeface="Meiryo UI" panose="020B0604030504040204" pitchFamily="50" charset="-128"/>
                <a:ea typeface="Meiryo UI" panose="020B0604030504040204" pitchFamily="50" charset="-128"/>
              </a:rPr>
              <a:t>➡ 　</a:t>
            </a:r>
            <a:r>
              <a:rPr lang="ja-JP" altLang="en-US" sz="1100" b="1" dirty="0">
                <a:latin typeface="Meiryo UI" panose="020B0604030504040204" pitchFamily="50" charset="-128"/>
                <a:ea typeface="Meiryo UI" panose="020B0604030504040204" pitchFamily="50" charset="-128"/>
              </a:rPr>
              <a:t>高齢化の進展も踏まえ、除却を新たな方向性として打ち出すべきではないか。</a:t>
            </a:r>
            <a:endParaRPr lang="en-US" altLang="ja-JP" sz="1100" b="1" dirty="0">
              <a:latin typeface="Meiryo UI" panose="020B0604030504040204" pitchFamily="50" charset="-128"/>
              <a:ea typeface="Meiryo UI" panose="020B0604030504040204" pitchFamily="50" charset="-128"/>
            </a:endParaRPr>
          </a:p>
          <a:p>
            <a:pPr marL="266700" indent="-266700">
              <a:spcBef>
                <a:spcPts val="334"/>
              </a:spcBef>
            </a:pPr>
            <a:r>
              <a:rPr kumimoji="1" lang="ja-JP" altLang="en-US" sz="1100" b="1" dirty="0">
                <a:latin typeface="Meiryo UI" panose="020B0604030504040204" pitchFamily="50" charset="-128"/>
                <a:ea typeface="Meiryo UI" panose="020B0604030504040204" pitchFamily="50" charset="-128"/>
              </a:rPr>
              <a:t>➡ 　高額の改修費用がかかる等</a:t>
            </a:r>
            <a:r>
              <a:rPr lang="ja-JP" altLang="en-US" sz="1100" b="1" dirty="0">
                <a:latin typeface="Meiryo UI" panose="020B0604030504040204" pitchFamily="50" charset="-128"/>
                <a:ea typeface="Meiryo UI" panose="020B0604030504040204" pitchFamily="50" charset="-128"/>
              </a:rPr>
              <a:t>投資効果が低い場合、除却も考慮すべき。</a:t>
            </a:r>
            <a:endParaRPr lang="en-US" altLang="ja-JP" sz="1100" b="1" dirty="0">
              <a:latin typeface="Meiryo UI" panose="020B0604030504040204" pitchFamily="50" charset="-128"/>
              <a:ea typeface="Meiryo UI" panose="020B0604030504040204" pitchFamily="50" charset="-128"/>
            </a:endParaRPr>
          </a:p>
          <a:p>
            <a:pPr marL="266700" indent="-266700">
              <a:spcBef>
                <a:spcPts val="334"/>
              </a:spcBef>
            </a:pPr>
            <a:r>
              <a:rPr kumimoji="1" lang="ja-JP" altLang="en-US" sz="1100" b="1" dirty="0">
                <a:latin typeface="Meiryo UI" panose="020B0604030504040204" pitchFamily="50" charset="-128"/>
                <a:ea typeface="Meiryo UI" panose="020B0604030504040204" pitchFamily="50" charset="-128"/>
              </a:rPr>
              <a:t>➡ 　</a:t>
            </a:r>
            <a:r>
              <a:rPr lang="ja-JP" altLang="en-US" sz="1100" b="1" dirty="0" smtClean="0">
                <a:latin typeface="Meiryo UI" panose="020B0604030504040204" pitchFamily="50" charset="-128"/>
                <a:ea typeface="Meiryo UI" panose="020B0604030504040204" pitchFamily="50" charset="-128"/>
              </a:rPr>
              <a:t>できれば</a:t>
            </a:r>
            <a:r>
              <a:rPr lang="ja-JP" altLang="en-US" sz="1100" b="1" dirty="0">
                <a:latin typeface="Meiryo UI" panose="020B0604030504040204" pitchFamily="50" charset="-128"/>
                <a:ea typeface="Meiryo UI" panose="020B0604030504040204" pitchFamily="50" charset="-128"/>
              </a:rPr>
              <a:t>空家も視野に入れながらフォローしておきたい。</a:t>
            </a:r>
            <a:endParaRPr lang="en-US" altLang="ja-JP" sz="500" b="1" dirty="0">
              <a:latin typeface="Meiryo UI" panose="020B0604030504040204" pitchFamily="50" charset="-128"/>
              <a:ea typeface="Meiryo UI" panose="020B0604030504040204" pitchFamily="50" charset="-128"/>
            </a:endParaRPr>
          </a:p>
          <a:p>
            <a:pPr marL="266700" indent="-266700">
              <a:spcBef>
                <a:spcPts val="334"/>
              </a:spcBef>
            </a:pPr>
            <a:r>
              <a:rPr kumimoji="1" lang="ja-JP" altLang="en-US" sz="1100" b="1" dirty="0">
                <a:latin typeface="Meiryo UI" panose="020B0604030504040204" pitchFamily="50" charset="-128"/>
                <a:ea typeface="Meiryo UI" panose="020B0604030504040204" pitchFamily="50" charset="-128"/>
              </a:rPr>
              <a:t>➡ </a:t>
            </a:r>
            <a:r>
              <a:rPr lang="ja-JP" altLang="en-US" sz="1100" b="1" dirty="0">
                <a:latin typeface="Meiryo UI" panose="020B0604030504040204" pitchFamily="50" charset="-128"/>
                <a:ea typeface="Meiryo UI" panose="020B0604030504040204" pitchFamily="50" charset="-128"/>
              </a:rPr>
              <a:t>　除却、転入促進、空家施策を意識すると、計画の対象がどこまで及ぶのか。</a:t>
            </a:r>
            <a:endParaRPr lang="en-US" altLang="ja-JP" sz="1100" b="1" dirty="0">
              <a:latin typeface="Meiryo UI" panose="020B0604030504040204" pitchFamily="50" charset="-128"/>
              <a:ea typeface="Meiryo UI" panose="020B0604030504040204" pitchFamily="50" charset="-128"/>
            </a:endParaRPr>
          </a:p>
        </p:txBody>
      </p:sp>
      <p:sp>
        <p:nvSpPr>
          <p:cNvPr id="39" name="テキスト ボックス 38">
            <a:extLst>
              <a:ext uri="{FF2B5EF4-FFF2-40B4-BE49-F238E27FC236}">
                <a16:creationId xmlns:a16="http://schemas.microsoft.com/office/drawing/2014/main" id="{A0299994-AD0E-4173-9F73-56CB8B7FF190}"/>
              </a:ext>
            </a:extLst>
          </p:cNvPr>
          <p:cNvSpPr txBox="1"/>
          <p:nvPr/>
        </p:nvSpPr>
        <p:spPr>
          <a:xfrm>
            <a:off x="548430" y="2360193"/>
            <a:ext cx="4007959" cy="344646"/>
          </a:xfrm>
          <a:prstGeom prst="rect">
            <a:avLst/>
          </a:prstGeom>
          <a:noFill/>
          <a:ln w="6350">
            <a:noFill/>
          </a:ln>
        </p:spPr>
        <p:txBody>
          <a:bodyPr wrap="square" rtlCol="0">
            <a:spAutoFit/>
          </a:bodyPr>
          <a:lstStyle>
            <a:defPPr>
              <a:defRPr lang="en-US"/>
            </a:defPPr>
            <a:lvl1pPr algn="ctr" defTabSz="509138">
              <a:lnSpc>
                <a:spcPts val="2227"/>
              </a:lnSpc>
              <a:defRPr sz="1600" b="1">
                <a:solidFill>
                  <a:schemeClr val="bg1"/>
                </a:solidFill>
                <a:latin typeface="Meiryo UI" panose="020B0604030504040204" pitchFamily="50" charset="-128"/>
                <a:ea typeface="Meiryo UI" panose="020B0604030504040204" pitchFamily="50" charset="-128"/>
              </a:defRPr>
            </a:lvl1pPr>
          </a:lstStyle>
          <a:p>
            <a:r>
              <a:rPr lang="ja-JP" altLang="en-US" dirty="0">
                <a:solidFill>
                  <a:schemeClr val="tx1"/>
                </a:solidFill>
              </a:rPr>
              <a:t>目標１：耐震化率</a:t>
            </a:r>
            <a:r>
              <a:rPr lang="ja-JP" altLang="en-US" sz="1400" dirty="0">
                <a:solidFill>
                  <a:schemeClr val="tx1"/>
                </a:solidFill>
              </a:rPr>
              <a:t>（府民みんなでめざそう値）</a:t>
            </a:r>
            <a:endParaRPr lang="en-US" altLang="ja-JP" sz="1400" dirty="0">
              <a:solidFill>
                <a:schemeClr val="tx1"/>
              </a:solidFill>
            </a:endParaRPr>
          </a:p>
        </p:txBody>
      </p:sp>
      <p:sp>
        <p:nvSpPr>
          <p:cNvPr id="43" name="テキスト ボックス 42">
            <a:extLst>
              <a:ext uri="{FF2B5EF4-FFF2-40B4-BE49-F238E27FC236}">
                <a16:creationId xmlns:a16="http://schemas.microsoft.com/office/drawing/2014/main" id="{A0299994-AD0E-4173-9F73-56CB8B7FF190}"/>
              </a:ext>
            </a:extLst>
          </p:cNvPr>
          <p:cNvSpPr txBox="1"/>
          <p:nvPr/>
        </p:nvSpPr>
        <p:spPr>
          <a:xfrm>
            <a:off x="7326827" y="5880492"/>
            <a:ext cx="2362477" cy="769441"/>
          </a:xfrm>
          <a:prstGeom prst="rect">
            <a:avLst/>
          </a:prstGeom>
          <a:noFill/>
        </p:spPr>
        <p:txBody>
          <a:bodyPr wrap="square" rtlCol="0">
            <a:spAutoFit/>
          </a:bodyPr>
          <a:lstStyle/>
          <a:p>
            <a:pPr marL="265113" indent="-265113" defTabSz="1425586" fontAlgn="t">
              <a:tabLst>
                <a:tab pos="197998" algn="l"/>
              </a:tabLst>
              <a:defRPr/>
            </a:pPr>
            <a:r>
              <a:rPr lang="ja-JP" altLang="en-US" sz="1100" dirty="0">
                <a:solidFill>
                  <a:prstClr val="black"/>
                </a:solidFill>
                <a:latin typeface="Meiryo UI" panose="020B0604030504040204" pitchFamily="50" charset="-128"/>
                <a:ea typeface="Meiryo UI" panose="020B0604030504040204" pitchFamily="50" charset="-128"/>
              </a:rPr>
              <a:t>（</a:t>
            </a:r>
            <a:r>
              <a:rPr lang="en-US" altLang="ja-JP" sz="1100" dirty="0">
                <a:solidFill>
                  <a:prstClr val="black"/>
                </a:solidFill>
                <a:latin typeface="Meiryo UI" panose="020B0604030504040204" pitchFamily="50" charset="-128"/>
                <a:ea typeface="Meiryo UI" panose="020B0604030504040204" pitchFamily="50" charset="-128"/>
              </a:rPr>
              <a:t>H30</a:t>
            </a:r>
            <a:r>
              <a:rPr lang="ja-JP" altLang="en-US" sz="1100" dirty="0">
                <a:solidFill>
                  <a:prstClr val="black"/>
                </a:solidFill>
                <a:latin typeface="Meiryo UI" panose="020B0604030504040204" pitchFamily="50" charset="-128"/>
                <a:ea typeface="Meiryo UI" panose="020B0604030504040204" pitchFamily="50" charset="-128"/>
              </a:rPr>
              <a:t>より位置づけ）</a:t>
            </a:r>
            <a:endParaRPr lang="en-US" altLang="ja-JP" sz="1100" dirty="0">
              <a:solidFill>
                <a:prstClr val="black"/>
              </a:solidFill>
              <a:latin typeface="Meiryo UI" panose="020B0604030504040204" pitchFamily="50" charset="-128"/>
              <a:ea typeface="Meiryo UI" panose="020B0604030504040204" pitchFamily="50" charset="-128"/>
            </a:endParaRPr>
          </a:p>
          <a:p>
            <a:pPr marL="265113" indent="-84138" defTabSz="1425586" fontAlgn="t">
              <a:tabLst>
                <a:tab pos="197998" algn="l"/>
              </a:tabLst>
              <a:defRPr/>
            </a:pPr>
            <a:r>
              <a:rPr lang="ja-JP" altLang="en-US" sz="1100" dirty="0">
                <a:solidFill>
                  <a:prstClr val="black"/>
                </a:solidFill>
                <a:latin typeface="Meiryo UI" panose="020B0604030504040204" pitchFamily="50" charset="-128"/>
                <a:ea typeface="Meiryo UI" panose="020B0604030504040204" pitchFamily="50" charset="-128"/>
              </a:rPr>
              <a:t>◇確実な普及啓発</a:t>
            </a:r>
            <a:endParaRPr lang="en-US" altLang="ja-JP" sz="1100" dirty="0">
              <a:solidFill>
                <a:prstClr val="black"/>
              </a:solidFill>
              <a:latin typeface="Meiryo UI" panose="020B0604030504040204" pitchFamily="50" charset="-128"/>
              <a:ea typeface="Meiryo UI" panose="020B0604030504040204" pitchFamily="50" charset="-128"/>
            </a:endParaRPr>
          </a:p>
          <a:p>
            <a:pPr marL="265113" indent="-84138" defTabSz="1425586" fontAlgn="t">
              <a:tabLst>
                <a:tab pos="197998" algn="l"/>
              </a:tabLst>
              <a:defRPr/>
            </a:pPr>
            <a:r>
              <a:rPr lang="ja-JP" altLang="en-US" sz="1100" dirty="0">
                <a:solidFill>
                  <a:prstClr val="black"/>
                </a:solidFill>
                <a:latin typeface="Meiryo UI" panose="020B0604030504040204" pitchFamily="50" charset="-128"/>
                <a:ea typeface="Meiryo UI" panose="020B0604030504040204" pitchFamily="50" charset="-128"/>
              </a:rPr>
              <a:t>◇耐震化の支援</a:t>
            </a:r>
            <a:endParaRPr lang="en-US" altLang="ja-JP" sz="1100" dirty="0">
              <a:solidFill>
                <a:prstClr val="black"/>
              </a:solidFill>
              <a:latin typeface="Meiryo UI" panose="020B0604030504040204" pitchFamily="50" charset="-128"/>
              <a:ea typeface="Meiryo UI" panose="020B0604030504040204" pitchFamily="50" charset="-128"/>
            </a:endParaRPr>
          </a:p>
          <a:p>
            <a:pPr marL="265113" indent="-84138" defTabSz="1425586" fontAlgn="t">
              <a:tabLst>
                <a:tab pos="197998" algn="l"/>
              </a:tabLst>
              <a:defRPr/>
            </a:pPr>
            <a:r>
              <a:rPr lang="ja-JP" altLang="en-US" sz="1100" dirty="0">
                <a:solidFill>
                  <a:prstClr val="black"/>
                </a:solidFill>
                <a:latin typeface="Meiryo UI" panose="020B0604030504040204" pitchFamily="50" charset="-128"/>
                <a:ea typeface="Meiryo UI" panose="020B0604030504040204" pitchFamily="50" charset="-128"/>
              </a:rPr>
              <a:t>◇各種認定による耐震化促進</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50" name="テキスト ボックス 49">
            <a:extLst>
              <a:ext uri="{FF2B5EF4-FFF2-40B4-BE49-F238E27FC236}">
                <a16:creationId xmlns:a16="http://schemas.microsoft.com/office/drawing/2014/main" id="{A0299994-AD0E-4173-9F73-56CB8B7FF190}"/>
              </a:ext>
            </a:extLst>
          </p:cNvPr>
          <p:cNvSpPr txBox="1"/>
          <p:nvPr/>
        </p:nvSpPr>
        <p:spPr>
          <a:xfrm>
            <a:off x="4659602" y="2360193"/>
            <a:ext cx="4348347" cy="344646"/>
          </a:xfrm>
          <a:prstGeom prst="rect">
            <a:avLst/>
          </a:prstGeom>
          <a:noFill/>
          <a:ln w="6350">
            <a:noFill/>
          </a:ln>
        </p:spPr>
        <p:txBody>
          <a:bodyPr wrap="square" rtlCol="0">
            <a:spAutoFit/>
          </a:bodyPr>
          <a:lstStyle>
            <a:defPPr>
              <a:defRPr lang="en-US"/>
            </a:defPPr>
            <a:lvl1pPr algn="ctr" defTabSz="509138">
              <a:lnSpc>
                <a:spcPts val="2227"/>
              </a:lnSpc>
              <a:defRPr sz="1600" b="1">
                <a:solidFill>
                  <a:schemeClr val="bg1"/>
                </a:solidFill>
                <a:latin typeface="Meiryo UI" panose="020B0604030504040204" pitchFamily="50" charset="-128"/>
                <a:ea typeface="Meiryo UI" panose="020B0604030504040204" pitchFamily="50" charset="-128"/>
              </a:defRPr>
            </a:lvl1pPr>
          </a:lstStyle>
          <a:p>
            <a:pPr algn="l"/>
            <a:r>
              <a:rPr lang="ja-JP" altLang="en-US" dirty="0">
                <a:solidFill>
                  <a:schemeClr val="tx1"/>
                </a:solidFill>
              </a:rPr>
              <a:t>目標２</a:t>
            </a:r>
            <a:r>
              <a:rPr lang="en-US" altLang="ja-JP" dirty="0">
                <a:solidFill>
                  <a:schemeClr val="tx1"/>
                </a:solidFill>
              </a:rPr>
              <a:t>-1</a:t>
            </a:r>
            <a:r>
              <a:rPr lang="ja-JP" altLang="en-US" dirty="0">
                <a:solidFill>
                  <a:schemeClr val="tx1"/>
                </a:solidFill>
              </a:rPr>
              <a:t>：民間住宅・建築物の具体的な目標</a:t>
            </a:r>
            <a:endParaRPr lang="en-US" altLang="ja-JP" dirty="0">
              <a:solidFill>
                <a:schemeClr val="tx1"/>
              </a:solidFill>
            </a:endParaRPr>
          </a:p>
        </p:txBody>
      </p:sp>
      <p:sp>
        <p:nvSpPr>
          <p:cNvPr id="51" name="テキスト ボックス 50">
            <a:extLst>
              <a:ext uri="{FF2B5EF4-FFF2-40B4-BE49-F238E27FC236}">
                <a16:creationId xmlns:a16="http://schemas.microsoft.com/office/drawing/2014/main" id="{A0299994-AD0E-4173-9F73-56CB8B7FF190}"/>
              </a:ext>
            </a:extLst>
          </p:cNvPr>
          <p:cNvSpPr txBox="1"/>
          <p:nvPr/>
        </p:nvSpPr>
        <p:spPr>
          <a:xfrm>
            <a:off x="671601" y="5484078"/>
            <a:ext cx="4180848" cy="841256"/>
          </a:xfrm>
          <a:prstGeom prst="rect">
            <a:avLst/>
          </a:prstGeom>
          <a:noFill/>
          <a:ln>
            <a:noFill/>
          </a:ln>
        </p:spPr>
        <p:txBody>
          <a:bodyPr wrap="square" rtlCol="0">
            <a:spAutoFit/>
          </a:bodyPr>
          <a:lstStyle/>
          <a:p>
            <a:pPr defTabSz="1425586">
              <a:lnSpc>
                <a:spcPts val="2227"/>
              </a:lnSpc>
              <a:defRPr/>
            </a:pP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目標</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　</a:t>
            </a:r>
            <a:r>
              <a:rPr kumimoji="1" lang="en-US" altLang="ja-JP" sz="1200" dirty="0">
                <a:latin typeface="Meiryo UI" panose="020B0604030504040204" pitchFamily="50" charset="-128"/>
                <a:ea typeface="Meiryo UI" panose="020B0604030504040204" pitchFamily="50" charset="-128"/>
              </a:rPr>
              <a:t>R</a:t>
            </a:r>
            <a:r>
              <a:rPr kumimoji="1" lang="ja-JP" altLang="en-US" sz="1200" dirty="0">
                <a:latin typeface="Meiryo UI" panose="020B0604030504040204" pitchFamily="50" charset="-128"/>
                <a:ea typeface="Meiryo UI" panose="020B0604030504040204" pitchFamily="50" charset="-128"/>
              </a:rPr>
              <a:t>２までに</a:t>
            </a:r>
            <a:r>
              <a:rPr kumimoji="1" lang="en-US" altLang="ja-JP" sz="1200" dirty="0">
                <a:latin typeface="Meiryo UI" panose="020B0604030504040204" pitchFamily="50" charset="-128"/>
                <a:ea typeface="Meiryo UI" panose="020B0604030504040204" pitchFamily="50" charset="-128"/>
              </a:rPr>
              <a:t>95</a:t>
            </a:r>
            <a:r>
              <a:rPr kumimoji="1" lang="ja-JP" altLang="en-US" sz="1200" dirty="0">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a:p>
            <a:pPr defTabSz="1425586">
              <a:lnSpc>
                <a:spcPts val="2227"/>
              </a:lnSpc>
              <a:defRPr/>
            </a:pP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現状</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　</a:t>
            </a:r>
            <a:r>
              <a:rPr kumimoji="1" lang="en-US" altLang="ja-JP" sz="1200" dirty="0">
                <a:latin typeface="Meiryo UI" panose="020B0604030504040204" pitchFamily="50" charset="-128"/>
                <a:ea typeface="Meiryo UI" panose="020B0604030504040204" pitchFamily="50" charset="-128"/>
              </a:rPr>
              <a:t>H27</a:t>
            </a:r>
            <a:r>
              <a:rPr kumimoji="1" lang="ja-JP" altLang="en-US" sz="1200" dirty="0">
                <a:latin typeface="Meiryo UI" panose="020B0604030504040204" pitchFamily="50" charset="-128"/>
                <a:ea typeface="Meiryo UI" panose="020B0604030504040204" pitchFamily="50" charset="-128"/>
              </a:rPr>
              <a:t>： 約</a:t>
            </a:r>
            <a:r>
              <a:rPr kumimoji="1" lang="en-US" altLang="ja-JP" sz="1200" dirty="0">
                <a:latin typeface="Meiryo UI" panose="020B0604030504040204" pitchFamily="50" charset="-128"/>
                <a:ea typeface="Meiryo UI" panose="020B0604030504040204" pitchFamily="50" charset="-128"/>
              </a:rPr>
              <a:t>90</a:t>
            </a:r>
            <a:r>
              <a:rPr kumimoji="1" lang="ja-JP" altLang="en-US" sz="1200" dirty="0">
                <a:latin typeface="Meiryo UI" panose="020B0604030504040204" pitchFamily="50" charset="-128"/>
                <a:ea typeface="Meiryo UI" panose="020B0604030504040204" pitchFamily="50" charset="-128"/>
              </a:rPr>
              <a:t>％　</a:t>
            </a:r>
            <a:r>
              <a:rPr lang="ja-JP" altLang="en-US" sz="1200" dirty="0">
                <a:solidFill>
                  <a:prstClr val="black"/>
                </a:solidFill>
                <a:latin typeface="Meiryo UI" panose="020B0604030504040204" pitchFamily="50" charset="-128"/>
                <a:ea typeface="Meiryo UI" panose="020B0604030504040204" pitchFamily="50" charset="-128"/>
              </a:rPr>
              <a:t> ⇒ </a:t>
            </a:r>
            <a:r>
              <a:rPr kumimoji="1" lang="ja-JP" altLang="en-US" sz="1200" dirty="0">
                <a:latin typeface="Meiryo UI" panose="020B0604030504040204" pitchFamily="50" charset="-128"/>
                <a:ea typeface="Meiryo UI" panose="020B0604030504040204" pitchFamily="50" charset="-128"/>
              </a:rPr>
              <a:t>　</a:t>
            </a:r>
            <a:r>
              <a:rPr kumimoji="1" lang="en-US" altLang="ja-JP" sz="1200" dirty="0">
                <a:latin typeface="Meiryo UI" panose="020B0604030504040204" pitchFamily="50" charset="-128"/>
                <a:ea typeface="Meiryo UI" panose="020B0604030504040204" pitchFamily="50" charset="-128"/>
              </a:rPr>
              <a:t>R2</a:t>
            </a:r>
            <a:r>
              <a:rPr kumimoji="1" lang="ja-JP" altLang="en-US" sz="1200" dirty="0">
                <a:latin typeface="Meiryo UI" panose="020B0604030504040204" pitchFamily="50" charset="-128"/>
                <a:ea typeface="Meiryo UI" panose="020B0604030504040204" pitchFamily="50" charset="-128"/>
              </a:rPr>
              <a:t>：約</a:t>
            </a:r>
            <a:r>
              <a:rPr kumimoji="1" lang="en-US" altLang="ja-JP" sz="1200" dirty="0">
                <a:latin typeface="Meiryo UI" panose="020B0604030504040204" pitchFamily="50" charset="-128"/>
                <a:ea typeface="Meiryo UI" panose="020B0604030504040204" pitchFamily="50" charset="-128"/>
              </a:rPr>
              <a:t>94</a:t>
            </a:r>
            <a:r>
              <a:rPr kumimoji="1" lang="ja-JP" altLang="en-US" sz="1200" dirty="0">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a:p>
            <a:pPr defTabSz="1425586">
              <a:defRPr/>
            </a:pPr>
            <a:r>
              <a:rPr kumimoji="1" lang="ja-JP" altLang="en-US" sz="1200" dirty="0">
                <a:latin typeface="Meiryo UI" panose="020B0604030504040204" pitchFamily="50" charset="-128"/>
                <a:ea typeface="Meiryo UI" panose="020B0604030504040204" pitchFamily="50" charset="-128"/>
              </a:rPr>
              <a:t>　　　　　　　　　　　　　　　　　　　　　　</a:t>
            </a:r>
            <a:r>
              <a:rPr kumimoji="1" lang="ja-JP" altLang="en-US" sz="1100" dirty="0">
                <a:latin typeface="Meiryo UI" panose="020B0604030504040204" pitchFamily="50" charset="-128"/>
                <a:ea typeface="Meiryo UI" panose="020B0604030504040204" pitchFamily="50" charset="-128"/>
              </a:rPr>
              <a:t>（目標には未達）</a:t>
            </a:r>
            <a:endParaRPr kumimoji="1" lang="en-US" altLang="ja-JP" sz="1100" dirty="0">
              <a:latin typeface="Meiryo UI" panose="020B0604030504040204" pitchFamily="50" charset="-128"/>
              <a:ea typeface="Meiryo UI" panose="020B0604030504040204" pitchFamily="50" charset="-128"/>
            </a:endParaRPr>
          </a:p>
        </p:txBody>
      </p:sp>
      <p:sp>
        <p:nvSpPr>
          <p:cNvPr id="52" name="テキスト ボックス 51">
            <a:extLst>
              <a:ext uri="{FF2B5EF4-FFF2-40B4-BE49-F238E27FC236}">
                <a16:creationId xmlns:a16="http://schemas.microsoft.com/office/drawing/2014/main" id="{A0299994-AD0E-4173-9F73-56CB8B7FF190}"/>
              </a:ext>
            </a:extLst>
          </p:cNvPr>
          <p:cNvSpPr txBox="1"/>
          <p:nvPr/>
        </p:nvSpPr>
        <p:spPr>
          <a:xfrm>
            <a:off x="735077" y="7011940"/>
            <a:ext cx="3858576" cy="898708"/>
          </a:xfrm>
          <a:prstGeom prst="rect">
            <a:avLst/>
          </a:prstGeom>
          <a:noFill/>
          <a:ln>
            <a:noFill/>
          </a:ln>
        </p:spPr>
        <p:txBody>
          <a:bodyPr wrap="square" rtlCol="0">
            <a:spAutoFit/>
          </a:bodyPr>
          <a:lstStyle/>
          <a:p>
            <a:pPr defTabSz="1425586">
              <a:lnSpc>
                <a:spcPts val="2227"/>
              </a:lnSpc>
              <a:defRPr/>
            </a:pP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目標</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　</a:t>
            </a:r>
            <a:r>
              <a:rPr kumimoji="1" lang="en-US" altLang="ja-JP" sz="1200" dirty="0">
                <a:latin typeface="Meiryo UI" panose="020B0604030504040204" pitchFamily="50" charset="-128"/>
                <a:ea typeface="Meiryo UI" panose="020B0604030504040204" pitchFamily="50" charset="-128"/>
              </a:rPr>
              <a:t>R</a:t>
            </a:r>
            <a:r>
              <a:rPr kumimoji="1" lang="ja-JP" altLang="en-US" sz="1200" dirty="0">
                <a:latin typeface="Meiryo UI" panose="020B0604030504040204" pitchFamily="50" charset="-128"/>
                <a:ea typeface="Meiryo UI" panose="020B0604030504040204" pitchFamily="50" charset="-128"/>
              </a:rPr>
              <a:t>７おおむね解消</a:t>
            </a:r>
            <a:endParaRPr kumimoji="1" lang="en-US" altLang="ja-JP" sz="1200" dirty="0">
              <a:latin typeface="Meiryo UI" panose="020B0604030504040204" pitchFamily="50" charset="-128"/>
              <a:ea typeface="Meiryo UI" panose="020B0604030504040204" pitchFamily="50" charset="-128"/>
            </a:endParaRPr>
          </a:p>
          <a:p>
            <a:pPr defTabSz="1425586">
              <a:lnSpc>
                <a:spcPts val="2227"/>
              </a:lnSpc>
              <a:defRPr/>
            </a:pP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現状</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　耐震性不足（未報告含む）</a:t>
            </a:r>
            <a:r>
              <a:rPr kumimoji="1" lang="en-US" altLang="ja-JP" sz="1200" dirty="0">
                <a:latin typeface="Meiryo UI" panose="020B0604030504040204" pitchFamily="50" charset="-128"/>
                <a:ea typeface="Meiryo UI" panose="020B0604030504040204" pitchFamily="50" charset="-128"/>
              </a:rPr>
              <a:t>105</a:t>
            </a:r>
            <a:r>
              <a:rPr kumimoji="1" lang="ja-JP" altLang="en-US" sz="1200" dirty="0">
                <a:latin typeface="Meiryo UI" panose="020B0604030504040204" pitchFamily="50" charset="-128"/>
                <a:ea typeface="Meiryo UI" panose="020B0604030504040204" pitchFamily="50" charset="-128"/>
              </a:rPr>
              <a:t>棟</a:t>
            </a:r>
            <a:endParaRPr kumimoji="1" lang="en-US" altLang="ja-JP" sz="1200" dirty="0">
              <a:latin typeface="Meiryo UI" panose="020B0604030504040204" pitchFamily="50" charset="-128"/>
              <a:ea typeface="Meiryo UI" panose="020B0604030504040204" pitchFamily="50" charset="-128"/>
            </a:endParaRPr>
          </a:p>
          <a:p>
            <a:pPr defTabSz="1425586">
              <a:lnSpc>
                <a:spcPts val="2227"/>
              </a:lnSpc>
              <a:defRPr/>
            </a:pPr>
            <a:endParaRPr kumimoji="1" lang="ja-JP" altLang="en-US" sz="1200" dirty="0">
              <a:latin typeface="Meiryo UI" panose="020B0604030504040204" pitchFamily="50" charset="-128"/>
              <a:ea typeface="Meiryo UI" panose="020B0604030504040204" pitchFamily="50" charset="-128"/>
            </a:endParaRPr>
          </a:p>
        </p:txBody>
      </p:sp>
      <p:sp>
        <p:nvSpPr>
          <p:cNvPr id="53" name="テキスト ボックス 52">
            <a:extLst>
              <a:ext uri="{FF2B5EF4-FFF2-40B4-BE49-F238E27FC236}">
                <a16:creationId xmlns:a16="http://schemas.microsoft.com/office/drawing/2014/main" id="{A0299994-AD0E-4173-9F73-56CB8B7FF190}"/>
              </a:ext>
            </a:extLst>
          </p:cNvPr>
          <p:cNvSpPr txBox="1"/>
          <p:nvPr/>
        </p:nvSpPr>
        <p:spPr>
          <a:xfrm>
            <a:off x="694538" y="8479881"/>
            <a:ext cx="4113551" cy="898708"/>
          </a:xfrm>
          <a:prstGeom prst="rect">
            <a:avLst/>
          </a:prstGeom>
          <a:noFill/>
          <a:ln>
            <a:noFill/>
          </a:ln>
        </p:spPr>
        <p:txBody>
          <a:bodyPr wrap="square" rtlCol="0">
            <a:spAutoFit/>
          </a:bodyPr>
          <a:lstStyle/>
          <a:p>
            <a:pPr defTabSz="1425586">
              <a:lnSpc>
                <a:spcPts val="2227"/>
              </a:lnSpc>
              <a:defRPr/>
            </a:pP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目標</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　</a:t>
            </a:r>
            <a:r>
              <a:rPr kumimoji="1" lang="en-US" altLang="ja-JP" sz="1200" dirty="0">
                <a:latin typeface="Meiryo UI" panose="020B0604030504040204" pitchFamily="50" charset="-128"/>
                <a:ea typeface="Meiryo UI" panose="020B0604030504040204" pitchFamily="50" charset="-128"/>
              </a:rPr>
              <a:t>R</a:t>
            </a:r>
            <a:r>
              <a:rPr kumimoji="1" lang="ja-JP" altLang="en-US" sz="1200" dirty="0">
                <a:latin typeface="Meiryo UI" panose="020B0604030504040204" pitchFamily="50" charset="-128"/>
                <a:ea typeface="Meiryo UI" panose="020B0604030504040204" pitchFamily="50" charset="-128"/>
              </a:rPr>
              <a:t>７おおむね解消</a:t>
            </a:r>
          </a:p>
          <a:p>
            <a:pPr>
              <a:lnSpc>
                <a:spcPts val="2227"/>
              </a:lnSpc>
            </a:pP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現状</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　耐震性不足（未報告含む）</a:t>
            </a:r>
            <a:r>
              <a:rPr kumimoji="1" lang="en-US" altLang="ja-JP" sz="1200" dirty="0">
                <a:latin typeface="Meiryo UI" panose="020B0604030504040204" pitchFamily="50" charset="-128"/>
                <a:ea typeface="Meiryo UI" panose="020B0604030504040204" pitchFamily="50" charset="-128"/>
              </a:rPr>
              <a:t>214</a:t>
            </a:r>
            <a:r>
              <a:rPr kumimoji="1" lang="ja-JP" altLang="en-US" sz="1200" dirty="0">
                <a:latin typeface="Meiryo UI" panose="020B0604030504040204" pitchFamily="50" charset="-128"/>
                <a:ea typeface="Meiryo UI" panose="020B0604030504040204" pitchFamily="50" charset="-128"/>
              </a:rPr>
              <a:t>棟　</a:t>
            </a:r>
            <a:endParaRPr kumimoji="1" lang="en-US" altLang="ja-JP" sz="1200" dirty="0">
              <a:latin typeface="Meiryo UI" panose="020B0604030504040204" pitchFamily="50" charset="-128"/>
              <a:ea typeface="Meiryo UI" panose="020B0604030504040204" pitchFamily="50" charset="-128"/>
            </a:endParaRPr>
          </a:p>
          <a:p>
            <a:pPr>
              <a:lnSpc>
                <a:spcPts val="2227"/>
              </a:lnSpc>
            </a:pPr>
            <a:endParaRPr kumimoji="1" lang="ja-JP" altLang="en-US" sz="1200" dirty="0">
              <a:latin typeface="Meiryo UI" panose="020B0604030504040204" pitchFamily="50" charset="-128"/>
              <a:ea typeface="Meiryo UI" panose="020B0604030504040204" pitchFamily="50" charset="-128"/>
            </a:endParaRPr>
          </a:p>
        </p:txBody>
      </p:sp>
      <p:sp>
        <p:nvSpPr>
          <p:cNvPr id="61" name="正方形/長方形 60"/>
          <p:cNvSpPr/>
          <p:nvPr/>
        </p:nvSpPr>
        <p:spPr>
          <a:xfrm>
            <a:off x="6271899" y="9382245"/>
            <a:ext cx="8549732" cy="612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310" dirty="0">
              <a:latin typeface="Meiryo UI" panose="020B0604030504040204" pitchFamily="50" charset="-128"/>
              <a:ea typeface="Meiryo UI" panose="020B0604030504040204" pitchFamily="50" charset="-128"/>
            </a:endParaRPr>
          </a:p>
        </p:txBody>
      </p:sp>
      <p:sp>
        <p:nvSpPr>
          <p:cNvPr id="63" name="テキスト ボックス 62">
            <a:extLst>
              <a:ext uri="{FF2B5EF4-FFF2-40B4-BE49-F238E27FC236}">
                <a16:creationId xmlns:a16="http://schemas.microsoft.com/office/drawing/2014/main" id="{A0299994-AD0E-4173-9F73-56CB8B7FF190}"/>
              </a:ext>
            </a:extLst>
          </p:cNvPr>
          <p:cNvSpPr txBox="1"/>
          <p:nvPr/>
        </p:nvSpPr>
        <p:spPr>
          <a:xfrm>
            <a:off x="6363411" y="9389140"/>
            <a:ext cx="8522431" cy="600164"/>
          </a:xfrm>
          <a:prstGeom prst="rect">
            <a:avLst/>
          </a:prstGeom>
          <a:noFill/>
        </p:spPr>
        <p:txBody>
          <a:bodyPr wrap="square" rtlCol="0">
            <a:spAutoFit/>
          </a:bodyPr>
          <a:lstStyle/>
          <a:p>
            <a:pPr>
              <a:lnSpc>
                <a:spcPct val="150000"/>
              </a:lnSpc>
            </a:pPr>
            <a:r>
              <a:rPr lang="en-US" altLang="ja-JP" sz="1100" b="1" dirty="0">
                <a:latin typeface="Meiryo UI" panose="020B0604030504040204" pitchFamily="50" charset="-128"/>
                <a:ea typeface="Meiryo UI" panose="020B0604030504040204" pitchFamily="50" charset="-128"/>
              </a:rPr>
              <a:t>〔</a:t>
            </a:r>
            <a:r>
              <a:rPr lang="ja-JP" altLang="en-US" sz="1100" b="1" dirty="0">
                <a:latin typeface="Meiryo UI" panose="020B0604030504040204" pitchFamily="50" charset="-128"/>
                <a:ea typeface="Meiryo UI" panose="020B0604030504040204" pitchFamily="50" charset="-128"/>
              </a:rPr>
              <a:t>目標</a:t>
            </a:r>
            <a:r>
              <a:rPr lang="en-US" altLang="ja-JP" sz="1100" b="1"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　</a:t>
            </a:r>
            <a:r>
              <a:rPr kumimoji="1" lang="ja-JP" altLang="en-US" sz="1100" dirty="0">
                <a:latin typeface="Meiryo UI" panose="020B0604030504040204" pitchFamily="50" charset="-128"/>
                <a:ea typeface="Meiryo UI" panose="020B0604030504040204" pitchFamily="50" charset="-128"/>
              </a:rPr>
              <a:t>府有建築物の耐震化の方針（</a:t>
            </a:r>
            <a:r>
              <a:rPr kumimoji="1" lang="en-US" altLang="ja-JP" sz="1100" dirty="0" smtClean="0">
                <a:latin typeface="Meiryo UI" panose="020B0604030504040204" pitchFamily="50" charset="-128"/>
                <a:ea typeface="Meiryo UI" panose="020B0604030504040204" pitchFamily="50" charset="-128"/>
              </a:rPr>
              <a:t>R2</a:t>
            </a:r>
            <a:r>
              <a:rPr kumimoji="1" lang="ja-JP" altLang="en-US" sz="1100" dirty="0" err="1" smtClean="0">
                <a:latin typeface="Meiryo UI" panose="020B0604030504040204" pitchFamily="50" charset="-128"/>
                <a:ea typeface="Meiryo UI" panose="020B0604030504040204" pitchFamily="50" charset="-128"/>
              </a:rPr>
              <a:t>までに</a:t>
            </a:r>
            <a:r>
              <a:rPr kumimoji="1" lang="ja-JP" altLang="en-US" sz="1100" dirty="0">
                <a:latin typeface="Meiryo UI" panose="020B0604030504040204" pitchFamily="50" charset="-128"/>
                <a:ea typeface="Meiryo UI" panose="020B0604030504040204" pitchFamily="50" charset="-128"/>
              </a:rPr>
              <a:t>耐震化率</a:t>
            </a:r>
            <a:r>
              <a:rPr kumimoji="1" lang="en-US" altLang="ja-JP" sz="1100" dirty="0">
                <a:latin typeface="Meiryo UI" panose="020B0604030504040204" pitchFamily="50" charset="-128"/>
                <a:ea typeface="Meiryo UI" panose="020B0604030504040204" pitchFamily="50" charset="-128"/>
              </a:rPr>
              <a:t>95%</a:t>
            </a:r>
            <a:r>
              <a:rPr kumimoji="1" lang="ja-JP" altLang="en-US" sz="1100" dirty="0">
                <a:latin typeface="Meiryo UI" panose="020B0604030504040204" pitchFamily="50" charset="-128"/>
                <a:ea typeface="Meiryo UI" panose="020B0604030504040204" pitchFamily="50" charset="-128"/>
              </a:rPr>
              <a:t>）、府公社賃貸住宅の耐震化の方針に基づき、積極的に取り組む</a:t>
            </a:r>
            <a:endParaRPr kumimoji="1" lang="en-US" altLang="ja-JP" sz="1100" dirty="0">
              <a:latin typeface="Meiryo UI" panose="020B0604030504040204" pitchFamily="50" charset="-128"/>
              <a:ea typeface="Meiryo UI" panose="020B0604030504040204" pitchFamily="50" charset="-128"/>
            </a:endParaRPr>
          </a:p>
          <a:p>
            <a:pPr>
              <a:lnSpc>
                <a:spcPct val="150000"/>
              </a:lnSpc>
            </a:pPr>
            <a:r>
              <a:rPr kumimoji="1" lang="en-US" altLang="ja-JP" sz="1100" b="1" dirty="0">
                <a:latin typeface="Meiryo UI" panose="020B0604030504040204" pitchFamily="50" charset="-128"/>
                <a:ea typeface="Meiryo UI" panose="020B0604030504040204" pitchFamily="50" charset="-128"/>
              </a:rPr>
              <a:t>〔</a:t>
            </a:r>
            <a:r>
              <a:rPr kumimoji="1" lang="ja-JP" altLang="en-US" sz="1100" b="1" dirty="0">
                <a:latin typeface="Meiryo UI" panose="020B0604030504040204" pitchFamily="50" charset="-128"/>
                <a:ea typeface="Meiryo UI" panose="020B0604030504040204" pitchFamily="50" charset="-128"/>
              </a:rPr>
              <a:t>現状</a:t>
            </a:r>
            <a:r>
              <a:rPr kumimoji="1" lang="en-US" altLang="ja-JP" sz="1100" b="1"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　耐震化率</a:t>
            </a:r>
            <a:r>
              <a:rPr kumimoji="1" lang="ja-JP" altLang="en-US" sz="1050" dirty="0">
                <a:latin typeface="Meiryo UI" panose="020B0604030504040204" pitchFamily="50" charset="-128"/>
                <a:ea typeface="Meiryo UI" panose="020B0604030504040204" pitchFamily="50" charset="-128"/>
              </a:rPr>
              <a:t>（Ｒ１）</a:t>
            </a:r>
            <a:r>
              <a:rPr kumimoji="1" lang="ja-JP" altLang="en-US" sz="1100" dirty="0">
                <a:latin typeface="Meiryo UI" panose="020B0604030504040204" pitchFamily="50" charset="-128"/>
                <a:ea typeface="Meiryo UI" panose="020B0604030504040204" pitchFamily="50" charset="-128"/>
              </a:rPr>
              <a:t>：　府有建築物　</a:t>
            </a:r>
            <a:r>
              <a:rPr kumimoji="1" lang="en-US" altLang="ja-JP" sz="1100" dirty="0">
                <a:latin typeface="Meiryo UI" panose="020B0604030504040204" pitchFamily="50" charset="-128"/>
                <a:ea typeface="Meiryo UI" panose="020B0604030504040204" pitchFamily="50" charset="-128"/>
              </a:rPr>
              <a:t>94.4%</a:t>
            </a:r>
            <a:r>
              <a:rPr kumimoji="1" lang="ja-JP" altLang="en-US" sz="1100" dirty="0" err="1">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公社賃貸住宅　</a:t>
            </a:r>
            <a:r>
              <a:rPr kumimoji="1" lang="en-US" altLang="ja-JP" sz="1100" dirty="0">
                <a:latin typeface="Meiryo UI" panose="020B0604030504040204" pitchFamily="50" charset="-128"/>
                <a:ea typeface="Meiryo UI" panose="020B0604030504040204" pitchFamily="50" charset="-128"/>
              </a:rPr>
              <a:t>91.1%</a:t>
            </a:r>
            <a:r>
              <a:rPr kumimoji="1" lang="ja-JP" altLang="en-US" sz="1100" dirty="0">
                <a:latin typeface="Meiryo UI" panose="020B0604030504040204" pitchFamily="50" charset="-128"/>
                <a:ea typeface="Meiryo UI" panose="020B0604030504040204" pitchFamily="50" charset="-128"/>
              </a:rPr>
              <a:t>　　</a:t>
            </a:r>
          </a:p>
        </p:txBody>
      </p:sp>
      <p:sp>
        <p:nvSpPr>
          <p:cNvPr id="16" name="テキスト ボックス 15">
            <a:extLst>
              <a:ext uri="{FF2B5EF4-FFF2-40B4-BE49-F238E27FC236}">
                <a16:creationId xmlns:a16="http://schemas.microsoft.com/office/drawing/2014/main" id="{A0299994-AD0E-4173-9F73-56CB8B7FF190}"/>
              </a:ext>
            </a:extLst>
          </p:cNvPr>
          <p:cNvSpPr txBox="1"/>
          <p:nvPr/>
        </p:nvSpPr>
        <p:spPr>
          <a:xfrm>
            <a:off x="9743241" y="2355859"/>
            <a:ext cx="3303965" cy="344646"/>
          </a:xfrm>
          <a:prstGeom prst="rect">
            <a:avLst/>
          </a:prstGeom>
          <a:noFill/>
          <a:ln w="6350">
            <a:noFill/>
          </a:ln>
        </p:spPr>
        <p:txBody>
          <a:bodyPr wrap="square" rtlCol="0">
            <a:spAutoFit/>
          </a:bodyPr>
          <a:lstStyle/>
          <a:p>
            <a:pPr algn="ctr" defTabSz="509138">
              <a:lnSpc>
                <a:spcPts val="2227"/>
              </a:lnSpc>
            </a:pPr>
            <a:r>
              <a:rPr lang="ja-JP" altLang="en-US" sz="1600" b="1" dirty="0">
                <a:latin typeface="Meiryo UI" panose="020B0604030504040204" pitchFamily="50" charset="-128"/>
                <a:ea typeface="Meiryo UI" panose="020B0604030504040204" pitchFamily="50" charset="-128"/>
              </a:rPr>
              <a:t>具体的な取組み</a:t>
            </a:r>
            <a:endParaRPr lang="en-US" altLang="ja-JP" sz="1600" b="1" dirty="0">
              <a:latin typeface="Meiryo UI" panose="020B0604030504040204" pitchFamily="50" charset="-128"/>
              <a:ea typeface="Meiryo UI" panose="020B0604030504040204" pitchFamily="50" charset="-128"/>
            </a:endParaRPr>
          </a:p>
        </p:txBody>
      </p:sp>
      <p:sp>
        <p:nvSpPr>
          <p:cNvPr id="121" name="正方形/長方形 120"/>
          <p:cNvSpPr/>
          <p:nvPr/>
        </p:nvSpPr>
        <p:spPr>
          <a:xfrm>
            <a:off x="4786865" y="9377432"/>
            <a:ext cx="1435074" cy="26322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310" dirty="0">
              <a:latin typeface="Meiryo UI" panose="020B0604030504040204" pitchFamily="50" charset="-128"/>
              <a:ea typeface="Meiryo UI" panose="020B0604030504040204" pitchFamily="50" charset="-128"/>
            </a:endParaRPr>
          </a:p>
        </p:txBody>
      </p:sp>
      <p:sp>
        <p:nvSpPr>
          <p:cNvPr id="122" name="正方形/長方形 121"/>
          <p:cNvSpPr/>
          <p:nvPr/>
        </p:nvSpPr>
        <p:spPr>
          <a:xfrm>
            <a:off x="4786865" y="9672367"/>
            <a:ext cx="1435074" cy="324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310" dirty="0">
              <a:latin typeface="Meiryo UI" panose="020B0604030504040204" pitchFamily="50" charset="-128"/>
              <a:ea typeface="Meiryo UI" panose="020B0604030504040204" pitchFamily="50" charset="-128"/>
            </a:endParaRPr>
          </a:p>
        </p:txBody>
      </p:sp>
      <p:sp>
        <p:nvSpPr>
          <p:cNvPr id="7" name="テキスト ボックス 6"/>
          <p:cNvSpPr txBox="1"/>
          <p:nvPr/>
        </p:nvSpPr>
        <p:spPr>
          <a:xfrm>
            <a:off x="4826958" y="9395369"/>
            <a:ext cx="1328486" cy="276999"/>
          </a:xfrm>
          <a:prstGeom prst="rect">
            <a:avLst/>
          </a:prstGeom>
          <a:noFill/>
          <a:ln>
            <a:noFill/>
          </a:ln>
        </p:spPr>
        <p:txBody>
          <a:bodyPr vert="horz" wrap="square" rtlCol="0" anchor="ctr">
            <a:spAutoFit/>
          </a:bodyPr>
          <a:lstStyle>
            <a:defPPr>
              <a:defRPr lang="en-US"/>
            </a:defPPr>
            <a:lvl1pPr algn="ctr">
              <a:defRPr kumimoji="1" sz="1400" b="1">
                <a:latin typeface="Meiryo UI" panose="020B0604030504040204" pitchFamily="50" charset="-128"/>
                <a:ea typeface="Meiryo UI" panose="020B0604030504040204" pitchFamily="50" charset="-128"/>
              </a:defRPr>
            </a:lvl1pPr>
          </a:lstStyle>
          <a:p>
            <a:r>
              <a:rPr lang="ja-JP" altLang="en-US" sz="1200" dirty="0"/>
              <a:t>府有建築物</a:t>
            </a:r>
            <a:endParaRPr lang="en-US" altLang="ja-JP" sz="1200" dirty="0"/>
          </a:p>
        </p:txBody>
      </p:sp>
      <p:sp>
        <p:nvSpPr>
          <p:cNvPr id="125" name="正方形/長方形 124"/>
          <p:cNvSpPr/>
          <p:nvPr/>
        </p:nvSpPr>
        <p:spPr>
          <a:xfrm>
            <a:off x="4737481" y="6686697"/>
            <a:ext cx="535450" cy="1404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310"/>
          </a:p>
        </p:txBody>
      </p:sp>
      <p:sp>
        <p:nvSpPr>
          <p:cNvPr id="55" name="テキスト ボックス 54"/>
          <p:cNvSpPr txBox="1"/>
          <p:nvPr/>
        </p:nvSpPr>
        <p:spPr>
          <a:xfrm>
            <a:off x="4691782" y="6609561"/>
            <a:ext cx="461665" cy="1548102"/>
          </a:xfrm>
          <a:prstGeom prst="rect">
            <a:avLst/>
          </a:prstGeom>
          <a:noFill/>
          <a:ln>
            <a:noFill/>
          </a:ln>
        </p:spPr>
        <p:txBody>
          <a:bodyPr vert="eaVert" wrap="square" lIns="0" tIns="0" rIns="0" bIns="0" rtlCol="0" anchor="t">
            <a:spAutoFit/>
          </a:bodyPr>
          <a:lstStyle/>
          <a:p>
            <a:pPr algn="ctr"/>
            <a:r>
              <a:rPr kumimoji="1" lang="ja-JP" altLang="en-US" sz="1050" b="1" dirty="0">
                <a:latin typeface="Meiryo UI" panose="020B0604030504040204" pitchFamily="50" charset="-128"/>
                <a:ea typeface="Meiryo UI" panose="020B0604030504040204" pitchFamily="50" charset="-128"/>
              </a:rPr>
              <a:t>大規模建築物</a:t>
            </a:r>
            <a:endParaRPr kumimoji="1" lang="en-US" altLang="ja-JP" sz="1050" b="1" dirty="0">
              <a:latin typeface="Meiryo UI" panose="020B0604030504040204" pitchFamily="50" charset="-128"/>
              <a:ea typeface="Meiryo UI" panose="020B0604030504040204" pitchFamily="50" charset="-128"/>
            </a:endParaRPr>
          </a:p>
          <a:p>
            <a:pPr algn="ctr"/>
            <a:r>
              <a:rPr kumimoji="1" lang="ja-JP" altLang="en-US" sz="900" b="1" dirty="0">
                <a:latin typeface="Meiryo UI" panose="020B0604030504040204" pitchFamily="50" charset="-128"/>
                <a:ea typeface="Meiryo UI" panose="020B0604030504040204" pitchFamily="50" charset="-128"/>
              </a:rPr>
              <a:t>多数の者が利用する建築物</a:t>
            </a:r>
          </a:p>
          <a:p>
            <a:r>
              <a:rPr kumimoji="1" lang="ja-JP" altLang="en-US" sz="1050" b="1" dirty="0">
                <a:latin typeface="Meiryo UI" panose="020B0604030504040204" pitchFamily="50" charset="-128"/>
                <a:ea typeface="Meiryo UI" panose="020B0604030504040204" pitchFamily="50" charset="-128"/>
              </a:rPr>
              <a:t>　　</a:t>
            </a:r>
            <a:endParaRPr kumimoji="1" lang="ja-JP" altLang="en-US" sz="900" b="1" dirty="0">
              <a:latin typeface="Meiryo UI" panose="020B0604030504040204" pitchFamily="50" charset="-128"/>
              <a:ea typeface="Meiryo UI" panose="020B0604030504040204" pitchFamily="50" charset="-128"/>
            </a:endParaRPr>
          </a:p>
        </p:txBody>
      </p:sp>
      <p:sp>
        <p:nvSpPr>
          <p:cNvPr id="126" name="正方形/長方形 125"/>
          <p:cNvSpPr/>
          <p:nvPr/>
        </p:nvSpPr>
        <p:spPr>
          <a:xfrm>
            <a:off x="4737481" y="8122310"/>
            <a:ext cx="535450" cy="954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310"/>
          </a:p>
        </p:txBody>
      </p:sp>
      <p:sp>
        <p:nvSpPr>
          <p:cNvPr id="57" name="テキスト ボックス 56"/>
          <p:cNvSpPr txBox="1"/>
          <p:nvPr/>
        </p:nvSpPr>
        <p:spPr>
          <a:xfrm>
            <a:off x="4762048" y="8100058"/>
            <a:ext cx="492443" cy="1140982"/>
          </a:xfrm>
          <a:prstGeom prst="rect">
            <a:avLst/>
          </a:prstGeom>
          <a:noFill/>
          <a:ln>
            <a:noFill/>
          </a:ln>
        </p:spPr>
        <p:txBody>
          <a:bodyPr vert="eaVert" wrap="square" rtlCol="0" anchor="ctr">
            <a:spAutoFit/>
          </a:bodyPr>
          <a:lstStyle/>
          <a:p>
            <a:r>
              <a:rPr kumimoji="1" lang="ja-JP" altLang="en-US" sz="1000" b="1" dirty="0">
                <a:latin typeface="Meiryo UI" panose="020B0604030504040204" pitchFamily="50" charset="-128"/>
                <a:ea typeface="Meiryo UI" panose="020B0604030504040204" pitchFamily="50" charset="-128"/>
              </a:rPr>
              <a:t>    沿道建築物</a:t>
            </a:r>
          </a:p>
          <a:p>
            <a:r>
              <a:rPr kumimoji="1" lang="ja-JP" altLang="en-US" sz="1000" b="1" dirty="0">
                <a:latin typeface="Meiryo UI" panose="020B0604030504040204" pitchFamily="50" charset="-128"/>
                <a:ea typeface="Meiryo UI" panose="020B0604030504040204" pitchFamily="50" charset="-128"/>
              </a:rPr>
              <a:t>広域緊急交通路</a:t>
            </a:r>
            <a:endParaRPr kumimoji="1" lang="en-US" altLang="ja-JP" sz="1000" b="1" dirty="0">
              <a:latin typeface="Meiryo UI" panose="020B0604030504040204" pitchFamily="50" charset="-128"/>
              <a:ea typeface="Meiryo UI" panose="020B0604030504040204" pitchFamily="50" charset="-128"/>
            </a:endParaRPr>
          </a:p>
        </p:txBody>
      </p:sp>
      <p:sp>
        <p:nvSpPr>
          <p:cNvPr id="127" name="正方形/長方形 126"/>
          <p:cNvSpPr/>
          <p:nvPr/>
        </p:nvSpPr>
        <p:spPr>
          <a:xfrm>
            <a:off x="4737481" y="5863085"/>
            <a:ext cx="535450" cy="792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310"/>
          </a:p>
        </p:txBody>
      </p:sp>
      <p:sp>
        <p:nvSpPr>
          <p:cNvPr id="128" name="テキスト ボックス 127"/>
          <p:cNvSpPr txBox="1"/>
          <p:nvPr/>
        </p:nvSpPr>
        <p:spPr>
          <a:xfrm>
            <a:off x="4762431" y="5884812"/>
            <a:ext cx="492443" cy="931382"/>
          </a:xfrm>
          <a:prstGeom prst="rect">
            <a:avLst/>
          </a:prstGeom>
          <a:noFill/>
          <a:ln>
            <a:noFill/>
          </a:ln>
        </p:spPr>
        <p:txBody>
          <a:bodyPr vert="eaVert" wrap="square" rtlCol="0" anchor="t">
            <a:spAutoFit/>
          </a:bodyPr>
          <a:lstStyle/>
          <a:p>
            <a:r>
              <a:rPr kumimoji="1" lang="ja-JP" altLang="en-US" sz="1000" b="1" dirty="0">
                <a:latin typeface="Meiryo UI" panose="020B0604030504040204" pitchFamily="50" charset="-128"/>
                <a:ea typeface="Meiryo UI" panose="020B0604030504040204" pitchFamily="50" charset="-128"/>
              </a:rPr>
              <a:t> マンション</a:t>
            </a:r>
            <a:endParaRPr kumimoji="1" lang="en-US" altLang="ja-JP" sz="1000" b="1" dirty="0">
              <a:latin typeface="Meiryo UI" panose="020B0604030504040204" pitchFamily="50" charset="-128"/>
              <a:ea typeface="Meiryo UI" panose="020B0604030504040204" pitchFamily="50" charset="-128"/>
            </a:endParaRPr>
          </a:p>
          <a:p>
            <a:r>
              <a:rPr kumimoji="1" lang="ja-JP" altLang="en-US" sz="1000" b="1" dirty="0">
                <a:latin typeface="Meiryo UI" panose="020B0604030504040204" pitchFamily="50" charset="-128"/>
                <a:ea typeface="Meiryo UI" panose="020B0604030504040204" pitchFamily="50" charset="-128"/>
              </a:rPr>
              <a:t>分譲</a:t>
            </a:r>
            <a:endParaRPr kumimoji="1" lang="en-US" altLang="ja-JP" sz="1000" b="1" dirty="0">
              <a:latin typeface="Meiryo UI" panose="020B0604030504040204" pitchFamily="50" charset="-128"/>
              <a:ea typeface="Meiryo UI" panose="020B0604030504040204" pitchFamily="50" charset="-128"/>
            </a:endParaRPr>
          </a:p>
        </p:txBody>
      </p:sp>
      <p:sp>
        <p:nvSpPr>
          <p:cNvPr id="129" name="正方形/長方形 128"/>
          <p:cNvSpPr/>
          <p:nvPr/>
        </p:nvSpPr>
        <p:spPr>
          <a:xfrm>
            <a:off x="4737481" y="2656273"/>
            <a:ext cx="535450" cy="31752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310"/>
          </a:p>
        </p:txBody>
      </p:sp>
      <p:sp>
        <p:nvSpPr>
          <p:cNvPr id="130" name="テキスト ボックス 129"/>
          <p:cNvSpPr txBox="1"/>
          <p:nvPr/>
        </p:nvSpPr>
        <p:spPr>
          <a:xfrm>
            <a:off x="4821488" y="2653558"/>
            <a:ext cx="369332" cy="3061710"/>
          </a:xfrm>
          <a:prstGeom prst="rect">
            <a:avLst/>
          </a:prstGeom>
          <a:noFill/>
          <a:ln>
            <a:noFill/>
          </a:ln>
        </p:spPr>
        <p:txBody>
          <a:bodyPr vert="eaVert" wrap="square" rtlCol="0" anchor="ctr">
            <a:spAutoFit/>
          </a:bodyPr>
          <a:lstStyle/>
          <a:p>
            <a:pPr algn="ctr"/>
            <a:r>
              <a:rPr kumimoji="1" lang="ja-JP" altLang="en-US" sz="1200" b="1" dirty="0">
                <a:latin typeface="Meiryo UI" panose="020B0604030504040204" pitchFamily="50" charset="-128"/>
                <a:ea typeface="Meiryo UI" panose="020B0604030504040204" pitchFamily="50" charset="-128"/>
              </a:rPr>
              <a:t>木造住宅</a:t>
            </a:r>
            <a:endParaRPr kumimoji="1" lang="en-US" altLang="ja-JP" sz="1200" b="1" dirty="0">
              <a:latin typeface="Meiryo UI" panose="020B0604030504040204" pitchFamily="50" charset="-128"/>
              <a:ea typeface="Meiryo UI" panose="020B0604030504040204" pitchFamily="50" charset="-128"/>
            </a:endParaRPr>
          </a:p>
        </p:txBody>
      </p:sp>
      <p:sp>
        <p:nvSpPr>
          <p:cNvPr id="83" name="テキスト ボックス 82">
            <a:extLst>
              <a:ext uri="{FF2B5EF4-FFF2-40B4-BE49-F238E27FC236}">
                <a16:creationId xmlns:a16="http://schemas.microsoft.com/office/drawing/2014/main" id="{45555D0F-1152-4B69-B557-8898A8E504B3}"/>
              </a:ext>
            </a:extLst>
          </p:cNvPr>
          <p:cNvSpPr txBox="1"/>
          <p:nvPr/>
        </p:nvSpPr>
        <p:spPr>
          <a:xfrm>
            <a:off x="4650638" y="9099912"/>
            <a:ext cx="4348347" cy="344646"/>
          </a:xfrm>
          <a:prstGeom prst="rect">
            <a:avLst/>
          </a:prstGeom>
          <a:noFill/>
          <a:ln w="6350">
            <a:noFill/>
          </a:ln>
        </p:spPr>
        <p:txBody>
          <a:bodyPr wrap="square" rtlCol="0">
            <a:spAutoFit/>
          </a:bodyPr>
          <a:lstStyle>
            <a:defPPr>
              <a:defRPr lang="en-US"/>
            </a:defPPr>
            <a:lvl1pPr algn="ctr" defTabSz="509138">
              <a:lnSpc>
                <a:spcPts val="2227"/>
              </a:lnSpc>
              <a:defRPr sz="1600" b="1">
                <a:solidFill>
                  <a:schemeClr val="bg1"/>
                </a:solidFill>
                <a:latin typeface="Meiryo UI" panose="020B0604030504040204" pitchFamily="50" charset="-128"/>
                <a:ea typeface="Meiryo UI" panose="020B0604030504040204" pitchFamily="50" charset="-128"/>
              </a:defRPr>
            </a:lvl1pPr>
          </a:lstStyle>
          <a:p>
            <a:pPr algn="l"/>
            <a:r>
              <a:rPr lang="ja-JP" altLang="en-US" dirty="0">
                <a:solidFill>
                  <a:schemeClr val="tx1"/>
                </a:solidFill>
              </a:rPr>
              <a:t>目標２</a:t>
            </a:r>
            <a:r>
              <a:rPr lang="en-US" altLang="ja-JP" dirty="0">
                <a:solidFill>
                  <a:schemeClr val="tx1"/>
                </a:solidFill>
              </a:rPr>
              <a:t>-</a:t>
            </a:r>
            <a:r>
              <a:rPr lang="ja-JP" altLang="en-US" dirty="0">
                <a:solidFill>
                  <a:schemeClr val="tx1"/>
                </a:solidFill>
              </a:rPr>
              <a:t>２：公共建築物等の具体的な目標</a:t>
            </a:r>
            <a:endParaRPr lang="en-US" altLang="ja-JP" dirty="0">
              <a:solidFill>
                <a:schemeClr val="tx1"/>
              </a:solidFill>
            </a:endParaRPr>
          </a:p>
        </p:txBody>
      </p:sp>
      <p:sp>
        <p:nvSpPr>
          <p:cNvPr id="87" name="テキスト ボックス 86">
            <a:extLst>
              <a:ext uri="{FF2B5EF4-FFF2-40B4-BE49-F238E27FC236}">
                <a16:creationId xmlns:a16="http://schemas.microsoft.com/office/drawing/2014/main" id="{A0299994-AD0E-4173-9F73-56CB8B7FF190}"/>
              </a:ext>
            </a:extLst>
          </p:cNvPr>
          <p:cNvSpPr txBox="1"/>
          <p:nvPr/>
        </p:nvSpPr>
        <p:spPr>
          <a:xfrm>
            <a:off x="7526856" y="6683643"/>
            <a:ext cx="7452221" cy="1277273"/>
          </a:xfrm>
          <a:prstGeom prst="rect">
            <a:avLst/>
          </a:prstGeom>
          <a:noFill/>
        </p:spPr>
        <p:txBody>
          <a:bodyPr wrap="square" rtlCol="0">
            <a:spAutoFit/>
          </a:bodyPr>
          <a:lstStyle/>
          <a:p>
            <a:pPr marL="265113" indent="-265113" defTabSz="1425586" fontAlgn="t">
              <a:tabLst>
                <a:tab pos="197998" algn="l"/>
              </a:tabLst>
              <a:defRPr/>
            </a:pPr>
            <a:r>
              <a:rPr lang="ja-JP" altLang="en-US" sz="1100" dirty="0">
                <a:solidFill>
                  <a:prstClr val="black"/>
                </a:solidFill>
                <a:latin typeface="Meiryo UI" panose="020B0604030504040204" pitchFamily="50" charset="-128"/>
                <a:ea typeface="Meiryo UI" panose="020B0604030504040204" pitchFamily="50" charset="-128"/>
              </a:rPr>
              <a:t>◇確実な普及啓発</a:t>
            </a:r>
            <a:endParaRPr lang="en-US" altLang="ja-JP" sz="1100" dirty="0">
              <a:solidFill>
                <a:prstClr val="black"/>
              </a:solidFill>
              <a:latin typeface="Meiryo UI" panose="020B0604030504040204" pitchFamily="50" charset="-128"/>
              <a:ea typeface="Meiryo UI" panose="020B0604030504040204" pitchFamily="50" charset="-128"/>
            </a:endParaRPr>
          </a:p>
          <a:p>
            <a:pPr marL="265113" indent="-265113" defTabSz="1425586" fontAlgn="t">
              <a:tabLst>
                <a:tab pos="197998" algn="l"/>
              </a:tabLst>
              <a:defRPr/>
            </a:pPr>
            <a:r>
              <a:rPr lang="ja-JP" altLang="en-US" sz="1100" b="1" dirty="0">
                <a:solidFill>
                  <a:prstClr val="black"/>
                </a:solidFill>
                <a:latin typeface="Meiryo UI" panose="020B0604030504040204" pitchFamily="50" charset="-128"/>
                <a:ea typeface="Meiryo UI" panose="020B0604030504040204" pitchFamily="50" charset="-128"/>
              </a:rPr>
              <a:t>◇耐震化の支援</a:t>
            </a:r>
            <a:endParaRPr lang="en-US" altLang="ja-JP" sz="1100" b="1" dirty="0">
              <a:solidFill>
                <a:prstClr val="black"/>
              </a:solidFill>
              <a:latin typeface="Meiryo UI" panose="020B0604030504040204" pitchFamily="50" charset="-128"/>
              <a:ea typeface="Meiryo UI" panose="020B0604030504040204" pitchFamily="50" charset="-128"/>
            </a:endParaRPr>
          </a:p>
          <a:p>
            <a:pPr marL="539750" lvl="0" indent="-273050" defTabSz="1280160">
              <a:defRPr/>
            </a:pPr>
            <a:r>
              <a:rPr kumimoji="1" lang="ja-JP" altLang="en-US" sz="1100" b="1" dirty="0">
                <a:latin typeface="Meiryo UI" panose="020B0604030504040204" pitchFamily="50" charset="-128"/>
                <a:ea typeface="Meiryo UI" panose="020B0604030504040204" pitchFamily="50" charset="-128"/>
              </a:rPr>
              <a:t>➡ </a:t>
            </a:r>
            <a:r>
              <a:rPr kumimoji="1" lang="ja-JP" altLang="en-US" sz="1100" dirty="0"/>
              <a:t>  </a:t>
            </a:r>
            <a:r>
              <a:rPr kumimoji="1" lang="ja-JP" altLang="ja-JP" sz="1100" b="1" dirty="0">
                <a:latin typeface="Meiryo UI" panose="020B0604030504040204" pitchFamily="50" charset="-128"/>
                <a:ea typeface="Meiryo UI" panose="020B0604030504040204" pitchFamily="50" charset="-128"/>
              </a:rPr>
              <a:t>民間病院はコロナの影響で耐震</a:t>
            </a:r>
            <a:r>
              <a:rPr kumimoji="1" lang="ja-JP" altLang="en-US" sz="1100" b="1" dirty="0">
                <a:latin typeface="Meiryo UI" panose="020B0604030504040204" pitchFamily="50" charset="-128"/>
                <a:ea typeface="Meiryo UI" panose="020B0604030504040204" pitchFamily="50" charset="-128"/>
              </a:rPr>
              <a:t>化に投資するのが難しい</a:t>
            </a:r>
            <a:r>
              <a:rPr kumimoji="1" lang="ja-JP" altLang="ja-JP" sz="1100" b="1" dirty="0">
                <a:latin typeface="Meiryo UI" panose="020B0604030504040204" pitchFamily="50" charset="-128"/>
                <a:ea typeface="Meiryo UI" panose="020B0604030504040204" pitchFamily="50" charset="-128"/>
              </a:rPr>
              <a:t>状況。他の</a:t>
            </a:r>
            <a:r>
              <a:rPr kumimoji="1" lang="ja-JP" altLang="en-US" sz="1100" b="1" dirty="0">
                <a:latin typeface="Meiryo UI" panose="020B0604030504040204" pitchFamily="50" charset="-128"/>
                <a:ea typeface="Meiryo UI" panose="020B0604030504040204" pitchFamily="50" charset="-128"/>
              </a:rPr>
              <a:t>施策</a:t>
            </a:r>
            <a:r>
              <a:rPr kumimoji="1" lang="ja-JP" altLang="ja-JP" sz="1100" b="1" dirty="0">
                <a:latin typeface="Meiryo UI" panose="020B0604030504040204" pitchFamily="50" charset="-128"/>
                <a:ea typeface="Meiryo UI" panose="020B0604030504040204" pitchFamily="50" charset="-128"/>
              </a:rPr>
              <a:t>と</a:t>
            </a:r>
            <a:r>
              <a:rPr kumimoji="1" lang="ja-JP" altLang="en-US" sz="1100" b="1" dirty="0">
                <a:latin typeface="Meiryo UI" panose="020B0604030504040204" pitchFamily="50" charset="-128"/>
                <a:ea typeface="Meiryo UI" panose="020B0604030504040204" pitchFamily="50" charset="-128"/>
              </a:rPr>
              <a:t>も</a:t>
            </a:r>
            <a:r>
              <a:rPr kumimoji="1" lang="ja-JP" altLang="ja-JP" sz="1100" b="1" dirty="0">
                <a:latin typeface="Meiryo UI" panose="020B0604030504040204" pitchFamily="50" charset="-128"/>
                <a:ea typeface="Meiryo UI" panose="020B0604030504040204" pitchFamily="50" charset="-128"/>
              </a:rPr>
              <a:t>リンク</a:t>
            </a:r>
            <a:r>
              <a:rPr kumimoji="1" lang="ja-JP" altLang="en-US" sz="1100" b="1" dirty="0">
                <a:latin typeface="Meiryo UI" panose="020B0604030504040204" pitchFamily="50" charset="-128"/>
                <a:ea typeface="Meiryo UI" panose="020B0604030504040204" pitchFamily="50" charset="-128"/>
              </a:rPr>
              <a:t>し</a:t>
            </a:r>
            <a:r>
              <a:rPr kumimoji="1" lang="ja-JP" altLang="ja-JP" sz="1100" b="1" dirty="0">
                <a:latin typeface="Meiryo UI" panose="020B0604030504040204" pitchFamily="50" charset="-128"/>
                <a:ea typeface="Meiryo UI" panose="020B0604030504040204" pitchFamily="50" charset="-128"/>
              </a:rPr>
              <a:t>、手厚い補助</a:t>
            </a:r>
            <a:r>
              <a:rPr kumimoji="1" lang="ja-JP" altLang="en-US" sz="1100" b="1" dirty="0">
                <a:latin typeface="Meiryo UI" panose="020B0604030504040204" pitchFamily="50" charset="-128"/>
                <a:ea typeface="Meiryo UI" panose="020B0604030504040204" pitchFamily="50" charset="-128"/>
              </a:rPr>
              <a:t>施策</a:t>
            </a:r>
            <a:r>
              <a:rPr kumimoji="1" lang="ja-JP" altLang="ja-JP" sz="1100" b="1" dirty="0">
                <a:latin typeface="Meiryo UI" panose="020B0604030504040204" pitchFamily="50" charset="-128"/>
                <a:ea typeface="Meiryo UI" panose="020B0604030504040204" pitchFamily="50" charset="-128"/>
              </a:rPr>
              <a:t>を考えないと</a:t>
            </a:r>
            <a:endParaRPr kumimoji="1" lang="en-US" altLang="ja-JP" sz="1100" b="1" dirty="0">
              <a:latin typeface="Meiryo UI" panose="020B0604030504040204" pitchFamily="50" charset="-128"/>
              <a:ea typeface="Meiryo UI" panose="020B0604030504040204" pitchFamily="50" charset="-128"/>
            </a:endParaRPr>
          </a:p>
          <a:p>
            <a:pPr marL="622300" lvl="0" indent="-79375" defTabSz="1280160">
              <a:defRPr/>
            </a:pPr>
            <a:r>
              <a:rPr kumimoji="1" lang="ja-JP" altLang="en-US" sz="1100" b="1" dirty="0">
                <a:latin typeface="Meiryo UI" panose="020B0604030504040204" pitchFamily="50" charset="-128"/>
                <a:ea typeface="Meiryo UI" panose="020B0604030504040204" pitchFamily="50" charset="-128"/>
              </a:rPr>
              <a:t>いけ</a:t>
            </a:r>
            <a:r>
              <a:rPr kumimoji="1" lang="ja-JP" altLang="ja-JP" sz="1100" b="1" dirty="0">
                <a:latin typeface="Meiryo UI" panose="020B0604030504040204" pitchFamily="50" charset="-128"/>
                <a:ea typeface="Meiryo UI" panose="020B0604030504040204" pitchFamily="50" charset="-128"/>
              </a:rPr>
              <a:t>ない。</a:t>
            </a:r>
            <a:r>
              <a:rPr kumimoji="1" lang="ja-JP" altLang="en-US" sz="1050" b="1" dirty="0">
                <a:latin typeface="Meiryo UI" panose="020B0604030504040204" pitchFamily="50" charset="-128"/>
                <a:ea typeface="Meiryo UI" panose="020B0604030504040204" pitchFamily="50" charset="-128"/>
              </a:rPr>
              <a:t>（大規模）</a:t>
            </a:r>
            <a:endParaRPr kumimoji="1" lang="en-US" altLang="ja-JP" sz="1050" b="1" dirty="0">
              <a:latin typeface="Meiryo UI" panose="020B0604030504040204" pitchFamily="50" charset="-128"/>
              <a:ea typeface="Meiryo UI" panose="020B0604030504040204" pitchFamily="50" charset="-128"/>
            </a:endParaRPr>
          </a:p>
          <a:p>
            <a:pPr marL="539750" indent="-273050" defTabSz="1280160">
              <a:defRPr/>
            </a:pPr>
            <a:r>
              <a:rPr kumimoji="1" lang="ja-JP" altLang="en-US" sz="1100" b="1" dirty="0">
                <a:latin typeface="Meiryo UI" panose="020B0604030504040204" pitchFamily="50" charset="-128"/>
                <a:ea typeface="Meiryo UI" panose="020B0604030504040204" pitchFamily="50" charset="-128"/>
              </a:rPr>
              <a:t>➡ 　</a:t>
            </a:r>
            <a:r>
              <a:rPr kumimoji="1" lang="ja-JP" altLang="ja-JP" sz="1100" b="1" dirty="0">
                <a:latin typeface="Meiryo UI" panose="020B0604030504040204" pitchFamily="50" charset="-128"/>
                <a:ea typeface="Meiryo UI" panose="020B0604030504040204" pitchFamily="50" charset="-128"/>
              </a:rPr>
              <a:t>民間</a:t>
            </a:r>
            <a:r>
              <a:rPr kumimoji="1" lang="ja-JP" altLang="ja-JP" sz="1100" b="1" dirty="0" smtClean="0">
                <a:latin typeface="Meiryo UI" panose="020B0604030504040204" pitchFamily="50" charset="-128"/>
                <a:ea typeface="Meiryo UI" panose="020B0604030504040204" pitchFamily="50" charset="-128"/>
              </a:rPr>
              <a:t>病院は</a:t>
            </a:r>
            <a:r>
              <a:rPr kumimoji="1" lang="ja-JP" altLang="ja-JP" sz="1100" b="1" dirty="0">
                <a:latin typeface="Meiryo UI" panose="020B0604030504040204" pitchFamily="50" charset="-128"/>
                <a:ea typeface="Meiryo UI" panose="020B0604030504040204" pitchFamily="50" charset="-128"/>
              </a:rPr>
              <a:t>病床数や規模によって経営状況、改修費用が違</a:t>
            </a:r>
            <a:r>
              <a:rPr kumimoji="1" lang="ja-JP" altLang="en-US" sz="1100" b="1" dirty="0">
                <a:latin typeface="Meiryo UI" panose="020B0604030504040204" pitchFamily="50" charset="-128"/>
                <a:ea typeface="Meiryo UI" panose="020B0604030504040204" pitchFamily="50" charset="-128"/>
              </a:rPr>
              <a:t>う。それぞれの状況に応じた</a:t>
            </a:r>
            <a:r>
              <a:rPr kumimoji="1" lang="ja-JP" altLang="ja-JP" sz="1100" b="1" dirty="0">
                <a:latin typeface="Meiryo UI" panose="020B0604030504040204" pitchFamily="50" charset="-128"/>
                <a:ea typeface="Meiryo UI" panose="020B0604030504040204" pitchFamily="50" charset="-128"/>
              </a:rPr>
              <a:t>手立てを考えて</a:t>
            </a:r>
            <a:r>
              <a:rPr kumimoji="1" lang="ja-JP" altLang="en-US" sz="1100" b="1" dirty="0">
                <a:latin typeface="Meiryo UI" panose="020B0604030504040204" pitchFamily="50" charset="-128"/>
                <a:ea typeface="Meiryo UI" panose="020B0604030504040204" pitchFamily="50" charset="-128"/>
              </a:rPr>
              <a:t>い</a:t>
            </a:r>
            <a:r>
              <a:rPr kumimoji="1" lang="ja-JP" altLang="ja-JP" sz="1100" b="1" dirty="0">
                <a:latin typeface="Meiryo UI" panose="020B0604030504040204" pitchFamily="50" charset="-128"/>
                <a:ea typeface="Meiryo UI" panose="020B0604030504040204" pitchFamily="50" charset="-128"/>
              </a:rPr>
              <a:t>け</a:t>
            </a:r>
            <a:r>
              <a:rPr kumimoji="1" lang="ja-JP" altLang="en-US" sz="1100" b="1" dirty="0">
                <a:latin typeface="Meiryo UI" panose="020B0604030504040204" pitchFamily="50" charset="-128"/>
                <a:ea typeface="Meiryo UI" panose="020B0604030504040204" pitchFamily="50" charset="-128"/>
              </a:rPr>
              <a:t>ればよい。</a:t>
            </a:r>
            <a:r>
              <a:rPr lang="ja-JP" altLang="en-US" sz="1100" b="1" dirty="0">
                <a:solidFill>
                  <a:prstClr val="black"/>
                </a:solidFill>
                <a:latin typeface="Meiryo UI" panose="020B0604030504040204" pitchFamily="50" charset="-128"/>
                <a:ea typeface="Meiryo UI" panose="020B0604030504040204" pitchFamily="50" charset="-128"/>
              </a:rPr>
              <a:t>（大規模）</a:t>
            </a:r>
            <a:endParaRPr kumimoji="1" lang="en-US" altLang="ja-JP" sz="1100" b="1" dirty="0">
              <a:latin typeface="Meiryo UI" panose="020B0604030504040204" pitchFamily="50" charset="-128"/>
              <a:ea typeface="Meiryo UI" panose="020B0604030504040204" pitchFamily="50" charset="-128"/>
            </a:endParaRPr>
          </a:p>
          <a:p>
            <a:pPr marL="265113" indent="-265113" defTabSz="1425586" fontAlgn="t">
              <a:tabLst>
                <a:tab pos="197998" algn="l"/>
              </a:tabLst>
              <a:defRPr/>
            </a:pPr>
            <a:r>
              <a:rPr lang="ja-JP" altLang="en-US" sz="1100" dirty="0">
                <a:solidFill>
                  <a:prstClr val="black"/>
                </a:solidFill>
                <a:latin typeface="Meiryo UI" panose="020B0604030504040204" pitchFamily="50" charset="-128"/>
                <a:ea typeface="Meiryo UI" panose="020B0604030504040204" pitchFamily="50" charset="-128"/>
              </a:rPr>
              <a:t>◇各種認定による耐震化促進　　　</a:t>
            </a:r>
            <a:r>
              <a:rPr lang="ja-JP" altLang="en-US" sz="1100" b="1" dirty="0">
                <a:solidFill>
                  <a:prstClr val="black"/>
                </a:solidFill>
                <a:latin typeface="Meiryo UI" panose="020B0604030504040204" pitchFamily="50" charset="-128"/>
                <a:ea typeface="Meiryo UI" panose="020B0604030504040204" pitchFamily="50" charset="-128"/>
              </a:rPr>
              <a:t>　　　　　　　　　　　　　　　　　　　　　　　　　　　　　　　　　　　　　  </a:t>
            </a:r>
            <a:r>
              <a:rPr lang="ja-JP" altLang="en-US" sz="1100" dirty="0">
                <a:solidFill>
                  <a:prstClr val="black"/>
                </a:solidFill>
                <a:latin typeface="+mn-ea"/>
              </a:rPr>
              <a:t>　　　　　　　</a:t>
            </a:r>
            <a:endParaRPr lang="en-US" altLang="ja-JP" sz="1050" dirty="0">
              <a:solidFill>
                <a:prstClr val="black"/>
              </a:solidFill>
              <a:latin typeface="+mn-ea"/>
            </a:endParaRPr>
          </a:p>
        </p:txBody>
      </p:sp>
      <p:sp>
        <p:nvSpPr>
          <p:cNvPr id="88" name="テキスト ボックス 87">
            <a:extLst>
              <a:ext uri="{FF2B5EF4-FFF2-40B4-BE49-F238E27FC236}">
                <a16:creationId xmlns:a16="http://schemas.microsoft.com/office/drawing/2014/main" id="{A0299994-AD0E-4173-9F73-56CB8B7FF190}"/>
              </a:ext>
            </a:extLst>
          </p:cNvPr>
          <p:cNvSpPr txBox="1"/>
          <p:nvPr/>
        </p:nvSpPr>
        <p:spPr>
          <a:xfrm>
            <a:off x="7518853" y="8118357"/>
            <a:ext cx="7118760" cy="1107996"/>
          </a:xfrm>
          <a:prstGeom prst="rect">
            <a:avLst/>
          </a:prstGeom>
          <a:noFill/>
        </p:spPr>
        <p:txBody>
          <a:bodyPr wrap="square" rtlCol="0">
            <a:spAutoFit/>
          </a:bodyPr>
          <a:lstStyle/>
          <a:p>
            <a:pPr marL="265113" indent="-265113" defTabSz="1425586" fontAlgn="t">
              <a:tabLst>
                <a:tab pos="197998" algn="l"/>
              </a:tabLst>
              <a:defRPr/>
            </a:pPr>
            <a:r>
              <a:rPr lang="ja-JP" altLang="en-US" sz="1100" dirty="0">
                <a:solidFill>
                  <a:prstClr val="black"/>
                </a:solidFill>
                <a:latin typeface="Meiryo UI" panose="020B0604030504040204" pitchFamily="50" charset="-128"/>
                <a:ea typeface="Meiryo UI" panose="020B0604030504040204" pitchFamily="50" charset="-128"/>
              </a:rPr>
              <a:t>◇確実な普及啓発</a:t>
            </a:r>
            <a:endParaRPr lang="en-US" altLang="ja-JP" sz="1100" dirty="0">
              <a:solidFill>
                <a:prstClr val="black"/>
              </a:solidFill>
              <a:latin typeface="Meiryo UI" panose="020B0604030504040204" pitchFamily="50" charset="-128"/>
              <a:ea typeface="Meiryo UI" panose="020B0604030504040204" pitchFamily="50" charset="-128"/>
            </a:endParaRPr>
          </a:p>
          <a:p>
            <a:pPr marL="265113" indent="-265113" defTabSz="1425586" fontAlgn="t">
              <a:tabLst>
                <a:tab pos="197998" algn="l"/>
              </a:tabLst>
              <a:defRPr/>
            </a:pPr>
            <a:r>
              <a:rPr lang="ja-JP" altLang="en-US" sz="1100" b="1" dirty="0">
                <a:solidFill>
                  <a:prstClr val="black"/>
                </a:solidFill>
                <a:latin typeface="Meiryo UI" panose="020B0604030504040204" pitchFamily="50" charset="-128"/>
                <a:ea typeface="Meiryo UI" panose="020B0604030504040204" pitchFamily="50" charset="-128"/>
              </a:rPr>
              <a:t>◇耐震化の支援</a:t>
            </a:r>
            <a:endParaRPr lang="en-US" altLang="ja-JP" sz="1100" b="1" dirty="0">
              <a:solidFill>
                <a:prstClr val="black"/>
              </a:solidFill>
              <a:latin typeface="Meiryo UI" panose="020B0604030504040204" pitchFamily="50" charset="-128"/>
              <a:ea typeface="Meiryo UI" panose="020B0604030504040204" pitchFamily="50" charset="-128"/>
            </a:endParaRPr>
          </a:p>
          <a:p>
            <a:pPr marL="265113" indent="-265113" defTabSz="1425586" fontAlgn="t">
              <a:tabLst>
                <a:tab pos="197998" algn="l"/>
              </a:tabLst>
              <a:defRPr/>
            </a:pPr>
            <a:r>
              <a:rPr lang="ja-JP" altLang="en-US" sz="1100" b="1" dirty="0">
                <a:solidFill>
                  <a:prstClr val="black"/>
                </a:solidFill>
                <a:latin typeface="Meiryo UI" panose="020B0604030504040204" pitchFamily="50" charset="-128"/>
                <a:ea typeface="Meiryo UI" panose="020B0604030504040204" pitchFamily="50" charset="-128"/>
              </a:rPr>
              <a:t>　　　</a:t>
            </a:r>
            <a:r>
              <a:rPr kumimoji="1" lang="ja-JP" altLang="en-US" sz="1100" b="1" dirty="0">
                <a:latin typeface="Meiryo UI" panose="020B0604030504040204" pitchFamily="50" charset="-128"/>
                <a:ea typeface="Meiryo UI" panose="020B0604030504040204" pitchFamily="50" charset="-128"/>
              </a:rPr>
              <a:t> ➡ </a:t>
            </a:r>
            <a:r>
              <a:rPr lang="ja-JP" altLang="en-US" sz="1100" b="1" dirty="0">
                <a:solidFill>
                  <a:prstClr val="black"/>
                </a:solidFill>
                <a:latin typeface="Meiryo UI" panose="020B0604030504040204" pitchFamily="50" charset="-128"/>
                <a:ea typeface="Meiryo UI" panose="020B0604030504040204" pitchFamily="50" charset="-128"/>
              </a:rPr>
              <a:t>　面積が</a:t>
            </a:r>
            <a:r>
              <a:rPr kumimoji="1" lang="en-US" altLang="ja-JP" sz="1100" b="1" dirty="0">
                <a:latin typeface="Meiryo UI" panose="020B0604030504040204" pitchFamily="50" charset="-128"/>
                <a:ea typeface="Meiryo UI" panose="020B0604030504040204" pitchFamily="50" charset="-128"/>
              </a:rPr>
              <a:t>5,000</a:t>
            </a:r>
            <a:r>
              <a:rPr kumimoji="1" lang="ja-JP" altLang="ja-JP" sz="1100" b="1" dirty="0">
                <a:latin typeface="Meiryo UI" panose="020B0604030504040204" pitchFamily="50" charset="-128"/>
                <a:ea typeface="Meiryo UI" panose="020B0604030504040204" pitchFamily="50" charset="-128"/>
              </a:rPr>
              <a:t>㎡以下</a:t>
            </a:r>
            <a:r>
              <a:rPr kumimoji="1" lang="ja-JP" altLang="en-US" sz="1100" b="1" dirty="0">
                <a:latin typeface="Meiryo UI" panose="020B0604030504040204" pitchFamily="50" charset="-128"/>
                <a:ea typeface="Meiryo UI" panose="020B0604030504040204" pitchFamily="50" charset="-128"/>
              </a:rPr>
              <a:t>の建物</a:t>
            </a:r>
            <a:r>
              <a:rPr kumimoji="1" lang="ja-JP" altLang="ja-JP" sz="1100" b="1" dirty="0">
                <a:latin typeface="Meiryo UI" panose="020B0604030504040204" pitchFamily="50" charset="-128"/>
                <a:ea typeface="Meiryo UI" panose="020B0604030504040204" pitchFamily="50" charset="-128"/>
              </a:rPr>
              <a:t>に比べて</a:t>
            </a:r>
            <a:r>
              <a:rPr kumimoji="1" lang="en-US" altLang="ja-JP" sz="1100" b="1" dirty="0">
                <a:latin typeface="Meiryo UI" panose="020B0604030504040204" pitchFamily="50" charset="-128"/>
                <a:ea typeface="Meiryo UI" panose="020B0604030504040204" pitchFamily="50" charset="-128"/>
              </a:rPr>
              <a:t>5,000</a:t>
            </a:r>
            <a:r>
              <a:rPr kumimoji="1" lang="ja-JP" altLang="ja-JP" sz="1100" b="1" dirty="0">
                <a:latin typeface="Meiryo UI" panose="020B0604030504040204" pitchFamily="50" charset="-128"/>
                <a:ea typeface="Meiryo UI" panose="020B0604030504040204" pitchFamily="50" charset="-128"/>
              </a:rPr>
              <a:t>㎡を超える</a:t>
            </a:r>
            <a:r>
              <a:rPr kumimoji="1" lang="ja-JP" altLang="en-US" sz="1100" b="1" dirty="0">
                <a:latin typeface="Meiryo UI" panose="020B0604030504040204" pitchFamily="50" charset="-128"/>
                <a:ea typeface="Meiryo UI" panose="020B0604030504040204" pitchFamily="50" charset="-128"/>
              </a:rPr>
              <a:t>建物は</a:t>
            </a:r>
            <a:r>
              <a:rPr kumimoji="1" lang="ja-JP" altLang="ja-JP" sz="1100" b="1" dirty="0">
                <a:latin typeface="Meiryo UI" panose="020B0604030504040204" pitchFamily="50" charset="-128"/>
                <a:ea typeface="Meiryo UI" panose="020B0604030504040204" pitchFamily="50" charset="-128"/>
              </a:rPr>
              <a:t>補助率が半分になるのは</a:t>
            </a:r>
            <a:r>
              <a:rPr kumimoji="1" lang="ja-JP" altLang="en-US" sz="1100" b="1" dirty="0">
                <a:latin typeface="Meiryo UI" panose="020B0604030504040204" pitchFamily="50" charset="-128"/>
                <a:ea typeface="Meiryo UI" panose="020B0604030504040204" pitchFamily="50" charset="-128"/>
              </a:rPr>
              <a:t>改善すべき。</a:t>
            </a:r>
            <a:endParaRPr lang="en-US" altLang="ja-JP" sz="1100" b="1" dirty="0">
              <a:solidFill>
                <a:prstClr val="black"/>
              </a:solidFill>
              <a:latin typeface="Meiryo UI" panose="020B0604030504040204" pitchFamily="50" charset="-128"/>
              <a:ea typeface="Meiryo UI" panose="020B0604030504040204" pitchFamily="50" charset="-128"/>
            </a:endParaRPr>
          </a:p>
          <a:p>
            <a:pPr marL="265113" indent="-265113" defTabSz="1425586" fontAlgn="t">
              <a:tabLst>
                <a:tab pos="197998" algn="l"/>
              </a:tabLst>
              <a:defRPr/>
            </a:pPr>
            <a:r>
              <a:rPr lang="ja-JP" altLang="en-US" sz="1100" dirty="0">
                <a:solidFill>
                  <a:prstClr val="black"/>
                </a:solidFill>
                <a:latin typeface="Meiryo UI" panose="020B0604030504040204" pitchFamily="50" charset="-128"/>
                <a:ea typeface="Meiryo UI" panose="020B0604030504040204" pitchFamily="50" charset="-128"/>
              </a:rPr>
              <a:t>◇各種認定による耐震化促進</a:t>
            </a:r>
            <a:endParaRPr lang="en-US" altLang="ja-JP" sz="1100" dirty="0">
              <a:solidFill>
                <a:prstClr val="black"/>
              </a:solidFill>
              <a:latin typeface="Meiryo UI" panose="020B0604030504040204" pitchFamily="50" charset="-128"/>
              <a:ea typeface="Meiryo UI" panose="020B0604030504040204" pitchFamily="50" charset="-128"/>
            </a:endParaRPr>
          </a:p>
          <a:p>
            <a:pPr marL="265113" indent="-265113" defTabSz="1425586" fontAlgn="t">
              <a:tabLst>
                <a:tab pos="197998" algn="l"/>
              </a:tabLst>
              <a:defRPr/>
            </a:pPr>
            <a:r>
              <a:rPr lang="ja-JP" altLang="en-US" sz="1100" dirty="0">
                <a:solidFill>
                  <a:prstClr val="black"/>
                </a:solidFill>
                <a:latin typeface="Meiryo UI" panose="020B0604030504040204" pitchFamily="50" charset="-128"/>
                <a:ea typeface="Meiryo UI" panose="020B0604030504040204" pitchFamily="50" charset="-128"/>
              </a:rPr>
              <a:t>◇災害時の道路機能の確保</a:t>
            </a:r>
            <a:endParaRPr lang="en-US" altLang="ja-JP" sz="1100" dirty="0">
              <a:solidFill>
                <a:prstClr val="black"/>
              </a:solidFill>
              <a:latin typeface="Meiryo UI" panose="020B0604030504040204" pitchFamily="50" charset="-128"/>
              <a:ea typeface="Meiryo UI" panose="020B0604030504040204" pitchFamily="50" charset="-128"/>
            </a:endParaRPr>
          </a:p>
          <a:p>
            <a:pPr marL="265113" indent="-265113" defTabSz="1425586" fontAlgn="t">
              <a:tabLst>
                <a:tab pos="197998" algn="l"/>
              </a:tabLst>
              <a:defRPr/>
            </a:pPr>
            <a:endParaRPr lang="en-US" altLang="ja-JP" sz="1100" b="1" dirty="0">
              <a:solidFill>
                <a:prstClr val="black"/>
              </a:solidFill>
              <a:latin typeface="Meiryo UI" panose="020B0604030504040204" pitchFamily="50" charset="-128"/>
              <a:ea typeface="Meiryo UI" panose="020B0604030504040204" pitchFamily="50" charset="-128"/>
            </a:endParaRPr>
          </a:p>
        </p:txBody>
      </p:sp>
      <p:sp>
        <p:nvSpPr>
          <p:cNvPr id="106" name="テキスト ボックス 105">
            <a:extLst>
              <a:ext uri="{FF2B5EF4-FFF2-40B4-BE49-F238E27FC236}">
                <a16:creationId xmlns:a16="http://schemas.microsoft.com/office/drawing/2014/main" id="{2E6EA79F-8994-43EA-8078-C0D577DA1CA5}"/>
              </a:ext>
            </a:extLst>
          </p:cNvPr>
          <p:cNvSpPr txBox="1"/>
          <p:nvPr/>
        </p:nvSpPr>
        <p:spPr>
          <a:xfrm>
            <a:off x="514699" y="10148213"/>
            <a:ext cx="4932000" cy="523220"/>
          </a:xfrm>
          <a:prstGeom prst="rect">
            <a:avLst/>
          </a:prstGeom>
          <a:solidFill>
            <a:schemeClr val="bg1"/>
          </a:solidFill>
          <a:ln>
            <a:solidFill>
              <a:schemeClr val="tx1"/>
            </a:solidFill>
          </a:ln>
        </p:spPr>
        <p:txBody>
          <a:bodyPr wrap="square" rIns="0" rtlCol="0">
            <a:spAutoFit/>
          </a:bodyPr>
          <a:lstStyle/>
          <a:p>
            <a:pPr marL="261938" indent="-261938">
              <a:buClr>
                <a:schemeClr val="tx1"/>
              </a:buClr>
              <a:buNone/>
            </a:pPr>
            <a:r>
              <a:rPr lang="ja-JP" altLang="en-US" sz="1400" b="1" dirty="0">
                <a:latin typeface="+mn-ea"/>
                <a:cs typeface="Meiryo UI" panose="020B0604030504040204" pitchFamily="50" charset="-128"/>
              </a:rPr>
              <a:t>６</a:t>
            </a:r>
            <a:r>
              <a:rPr lang="ja-JP" altLang="en-US" sz="1400" b="1">
                <a:latin typeface="+mn-ea"/>
                <a:cs typeface="Meiryo UI" panose="020B0604030504040204" pitchFamily="50" charset="-128"/>
              </a:rPr>
              <a:t>．その他関連</a:t>
            </a:r>
            <a:r>
              <a:rPr lang="ja-JP" altLang="en-US" sz="1400" b="1" dirty="0">
                <a:latin typeface="+mn-ea"/>
                <a:cs typeface="Meiryo UI" panose="020B0604030504040204" pitchFamily="50" charset="-128"/>
              </a:rPr>
              <a:t>施策の促進</a:t>
            </a:r>
            <a:endParaRPr lang="en-US" altLang="ja-JP" sz="1400" b="1" dirty="0">
              <a:latin typeface="+mn-ea"/>
              <a:cs typeface="Meiryo UI" panose="020B0604030504040204" pitchFamily="50" charset="-128"/>
            </a:endParaRPr>
          </a:p>
          <a:p>
            <a:pPr marL="261938" indent="-261938">
              <a:buClr>
                <a:schemeClr val="tx1"/>
              </a:buClr>
              <a:buNone/>
            </a:pPr>
            <a:r>
              <a:rPr lang="ja-JP" altLang="en-US" sz="1400" b="1" dirty="0">
                <a:latin typeface="+mn-ea"/>
                <a:cs typeface="Meiryo UI" panose="020B0604030504040204" pitchFamily="50" charset="-128"/>
              </a:rPr>
              <a:t>　</a:t>
            </a:r>
            <a:r>
              <a:rPr lang="ja-JP" altLang="en-US" sz="1200" dirty="0">
                <a:latin typeface="+mn-ea"/>
                <a:cs typeface="Meiryo UI" panose="020B0604030504040204" pitchFamily="50" charset="-128"/>
              </a:rPr>
              <a:t>（</a:t>
            </a:r>
            <a:r>
              <a:rPr lang="en-US" altLang="ja-JP" sz="1200" dirty="0">
                <a:latin typeface="+mn-ea"/>
                <a:cs typeface="Meiryo UI" panose="020B0604030504040204" pitchFamily="50" charset="-128"/>
              </a:rPr>
              <a:t>CB</a:t>
            </a:r>
            <a:r>
              <a:rPr lang="ja-JP" altLang="en-US" sz="1200" dirty="0">
                <a:latin typeface="+mn-ea"/>
                <a:cs typeface="Meiryo UI" panose="020B0604030504040204" pitchFamily="50" charset="-128"/>
              </a:rPr>
              <a:t>塀、居住空間（家具転倒など）、</a:t>
            </a:r>
            <a:r>
              <a:rPr lang="en-US" altLang="ja-JP" sz="1200" dirty="0">
                <a:latin typeface="+mn-ea"/>
                <a:cs typeface="Meiryo UI" panose="020B0604030504040204" pitchFamily="50" charset="-128"/>
              </a:rPr>
              <a:t>2</a:t>
            </a:r>
            <a:r>
              <a:rPr lang="ja-JP" altLang="en-US" sz="1200" dirty="0">
                <a:latin typeface="+mn-ea"/>
                <a:cs typeface="Meiryo UI" panose="020B0604030504040204" pitchFamily="50" charset="-128"/>
              </a:rPr>
              <a:t>次構造部材など）</a:t>
            </a:r>
            <a:endParaRPr lang="en-US" altLang="ja-JP" sz="900" dirty="0">
              <a:latin typeface="+mn-ea"/>
              <a:cs typeface="Meiryo UI" panose="020B0604030504040204" pitchFamily="50" charset="-128"/>
            </a:endParaRPr>
          </a:p>
        </p:txBody>
      </p:sp>
      <p:sp>
        <p:nvSpPr>
          <p:cNvPr id="109" name="テキスト ボックス 108">
            <a:extLst>
              <a:ext uri="{FF2B5EF4-FFF2-40B4-BE49-F238E27FC236}">
                <a16:creationId xmlns:a16="http://schemas.microsoft.com/office/drawing/2014/main" id="{54B13113-AA48-4EF7-8A33-63F31392BBB3}"/>
              </a:ext>
            </a:extLst>
          </p:cNvPr>
          <p:cNvSpPr txBox="1"/>
          <p:nvPr/>
        </p:nvSpPr>
        <p:spPr>
          <a:xfrm>
            <a:off x="10283894" y="10141607"/>
            <a:ext cx="4703541" cy="522000"/>
          </a:xfrm>
          <a:prstGeom prst="rect">
            <a:avLst/>
          </a:prstGeom>
          <a:solidFill>
            <a:schemeClr val="bg1"/>
          </a:solidFill>
          <a:ln>
            <a:solidFill>
              <a:schemeClr val="tx1"/>
            </a:solidFill>
          </a:ln>
        </p:spPr>
        <p:txBody>
          <a:bodyPr wrap="square" rIns="72000" rtlCol="0">
            <a:spAutoFit/>
          </a:bodyPr>
          <a:lstStyle/>
          <a:p>
            <a:pPr marL="261938" indent="-261938">
              <a:buClr>
                <a:schemeClr val="tx1"/>
              </a:buClr>
              <a:buNone/>
            </a:pPr>
            <a:r>
              <a:rPr lang="ja-JP" altLang="en-US" sz="1400" b="1" dirty="0">
                <a:latin typeface="+mn-ea"/>
                <a:cs typeface="Meiryo UI" panose="020B0604030504040204" pitchFamily="50" charset="-128"/>
              </a:rPr>
              <a:t>８．推進体制の整備</a:t>
            </a:r>
            <a:endParaRPr lang="en-US" altLang="ja-JP" sz="1400" b="1" dirty="0">
              <a:latin typeface="+mn-ea"/>
              <a:cs typeface="Meiryo UI" panose="020B0604030504040204" pitchFamily="50" charset="-128"/>
            </a:endParaRPr>
          </a:p>
        </p:txBody>
      </p:sp>
      <p:sp>
        <p:nvSpPr>
          <p:cNvPr id="110" name="テキスト ボックス 109">
            <a:extLst>
              <a:ext uri="{FF2B5EF4-FFF2-40B4-BE49-F238E27FC236}">
                <a16:creationId xmlns:a16="http://schemas.microsoft.com/office/drawing/2014/main" id="{3FFD42EC-72CE-4B6C-A7C6-B3333AEB463B}"/>
              </a:ext>
            </a:extLst>
          </p:cNvPr>
          <p:cNvSpPr txBox="1"/>
          <p:nvPr/>
        </p:nvSpPr>
        <p:spPr>
          <a:xfrm>
            <a:off x="5534743" y="10147270"/>
            <a:ext cx="4703541" cy="522000"/>
          </a:xfrm>
          <a:prstGeom prst="rect">
            <a:avLst/>
          </a:prstGeom>
          <a:solidFill>
            <a:schemeClr val="bg1"/>
          </a:solidFill>
          <a:ln>
            <a:solidFill>
              <a:schemeClr val="tx1"/>
            </a:solidFill>
          </a:ln>
        </p:spPr>
        <p:txBody>
          <a:bodyPr wrap="square" rIns="0" rtlCol="0">
            <a:spAutoFit/>
          </a:bodyPr>
          <a:lstStyle/>
          <a:p>
            <a:pPr marL="261938" indent="-261938">
              <a:buClr>
                <a:schemeClr val="tx1"/>
              </a:buClr>
              <a:buNone/>
            </a:pPr>
            <a:r>
              <a:rPr lang="ja-JP" altLang="en-US" sz="1400" b="1" dirty="0">
                <a:latin typeface="+mn-ea"/>
                <a:cs typeface="Meiryo UI" panose="020B0604030504040204" pitchFamily="50" charset="-128"/>
              </a:rPr>
              <a:t>７．耐震化の促進への社会環境整備</a:t>
            </a:r>
            <a:endParaRPr lang="en-US" altLang="ja-JP" sz="1400" b="1" dirty="0">
              <a:latin typeface="+mn-ea"/>
              <a:cs typeface="Meiryo UI" panose="020B0604030504040204" pitchFamily="50" charset="-128"/>
            </a:endParaRPr>
          </a:p>
        </p:txBody>
      </p:sp>
      <p:sp>
        <p:nvSpPr>
          <p:cNvPr id="112" name="テキスト ボックス 111">
            <a:extLst>
              <a:ext uri="{FF2B5EF4-FFF2-40B4-BE49-F238E27FC236}">
                <a16:creationId xmlns:a16="http://schemas.microsoft.com/office/drawing/2014/main" id="{A48F5DC9-5B58-499E-B93F-F0F69D078C38}"/>
              </a:ext>
            </a:extLst>
          </p:cNvPr>
          <p:cNvSpPr txBox="1"/>
          <p:nvPr/>
        </p:nvSpPr>
        <p:spPr>
          <a:xfrm>
            <a:off x="514699" y="2152714"/>
            <a:ext cx="7099847" cy="503590"/>
          </a:xfrm>
          <a:prstGeom prst="rect">
            <a:avLst/>
          </a:prstGeom>
          <a:noFill/>
          <a:ln>
            <a:noFill/>
          </a:ln>
        </p:spPr>
        <p:txBody>
          <a:bodyPr wrap="square" tIns="36000" rIns="0" bIns="36000" rtlCol="0">
            <a:spAutoFit/>
          </a:bodyPr>
          <a:lstStyle/>
          <a:p>
            <a:r>
              <a:rPr lang="ja-JP" altLang="en-US" sz="1400" b="1" dirty="0"/>
              <a:t>４．目標　　５．目標達成のための具体的な取組み</a:t>
            </a:r>
            <a:endParaRPr lang="en-US" altLang="ja-JP" sz="1400" b="1" dirty="0"/>
          </a:p>
          <a:p>
            <a:endParaRPr lang="en-US" altLang="ja-JP" sz="1400" b="1" dirty="0"/>
          </a:p>
        </p:txBody>
      </p:sp>
      <p:sp>
        <p:nvSpPr>
          <p:cNvPr id="68" name="テキスト ボックス 67">
            <a:extLst>
              <a:ext uri="{FF2B5EF4-FFF2-40B4-BE49-F238E27FC236}">
                <a16:creationId xmlns:a16="http://schemas.microsoft.com/office/drawing/2014/main" id="{A0299994-AD0E-4173-9F73-56CB8B7FF190}"/>
              </a:ext>
            </a:extLst>
          </p:cNvPr>
          <p:cNvSpPr txBox="1"/>
          <p:nvPr/>
        </p:nvSpPr>
        <p:spPr>
          <a:xfrm>
            <a:off x="9991725" y="790936"/>
            <a:ext cx="4894053" cy="1107996"/>
          </a:xfrm>
          <a:prstGeom prst="rect">
            <a:avLst/>
          </a:prstGeom>
          <a:solidFill>
            <a:schemeClr val="bg1"/>
          </a:solidFill>
          <a:ln>
            <a:solidFill>
              <a:schemeClr val="tx1"/>
            </a:solidFill>
          </a:ln>
        </p:spPr>
        <p:txBody>
          <a:bodyPr wrap="square" rtlCol="0">
            <a:spAutoFit/>
          </a:bodyPr>
          <a:lstStyle/>
          <a:p>
            <a:pPr marL="265113" lvl="0" indent="-265113">
              <a:lnSpc>
                <a:spcPct val="100000"/>
              </a:lnSpc>
              <a:spcBef>
                <a:spcPts val="0"/>
              </a:spcBef>
            </a:pPr>
            <a:r>
              <a:rPr kumimoji="1" lang="ja-JP" altLang="en-US" sz="1100" b="1" dirty="0">
                <a:latin typeface="Meiryo UI" panose="020B0604030504040204" pitchFamily="50" charset="-128"/>
                <a:ea typeface="Meiryo UI" panose="020B0604030504040204" pitchFamily="50" charset="-128"/>
              </a:rPr>
              <a:t>中間検証について</a:t>
            </a:r>
            <a:endParaRPr kumimoji="1" lang="en-US" altLang="ja-JP" sz="1100" b="1" dirty="0">
              <a:latin typeface="Meiryo UI" panose="020B0604030504040204" pitchFamily="50" charset="-128"/>
              <a:ea typeface="Meiryo UI" panose="020B0604030504040204" pitchFamily="50" charset="-128"/>
            </a:endParaRPr>
          </a:p>
          <a:p>
            <a:pPr marL="265113" lvl="0" indent="-265113">
              <a:lnSpc>
                <a:spcPct val="100000"/>
              </a:lnSpc>
              <a:spcBef>
                <a:spcPts val="0"/>
              </a:spcBef>
            </a:pPr>
            <a:r>
              <a:rPr kumimoji="1" lang="ja-JP" altLang="en-US" sz="1100" b="1" dirty="0">
                <a:latin typeface="Meiryo UI" panose="020B0604030504040204" pitchFamily="50" charset="-128"/>
                <a:ea typeface="Meiryo UI" panose="020B0604030504040204" pitchFamily="50" charset="-128"/>
              </a:rPr>
              <a:t>➡　</a:t>
            </a:r>
            <a:r>
              <a:rPr kumimoji="1" lang="ja-JP" altLang="ja-JP" sz="1100" b="1" dirty="0">
                <a:latin typeface="Meiryo UI" panose="020B0604030504040204" pitchFamily="50" charset="-128"/>
                <a:ea typeface="Meiryo UI" panose="020B0604030504040204" pitchFamily="50" charset="-128"/>
              </a:rPr>
              <a:t>どの程度効果があったか、ど</a:t>
            </a:r>
            <a:r>
              <a:rPr kumimoji="1" lang="ja-JP" altLang="en-US" sz="1100" b="1" dirty="0">
                <a:latin typeface="Meiryo UI" panose="020B0604030504040204" pitchFamily="50" charset="-128"/>
                <a:ea typeface="Meiryo UI" panose="020B0604030504040204" pitchFamily="50" charset="-128"/>
              </a:rPr>
              <a:t>れだけ対策が必要なものが</a:t>
            </a:r>
            <a:r>
              <a:rPr kumimoji="1" lang="ja-JP" altLang="ja-JP" sz="1100" b="1" dirty="0">
                <a:latin typeface="Meiryo UI" panose="020B0604030504040204" pitchFamily="50" charset="-128"/>
                <a:ea typeface="Meiryo UI" panose="020B0604030504040204" pitchFamily="50" charset="-128"/>
              </a:rPr>
              <a:t>残っているか見えにくい。</a:t>
            </a:r>
          </a:p>
          <a:p>
            <a:pPr marL="265113" lvl="0" indent="-265113">
              <a:lnSpc>
                <a:spcPct val="100000"/>
              </a:lnSpc>
              <a:spcBef>
                <a:spcPts val="0"/>
              </a:spcBef>
            </a:pPr>
            <a:r>
              <a:rPr kumimoji="1" lang="ja-JP" altLang="en-US" sz="1100" b="1" dirty="0">
                <a:latin typeface="Meiryo UI" panose="020B0604030504040204" pitchFamily="50" charset="-128"/>
                <a:ea typeface="Meiryo UI" panose="020B0604030504040204" pitchFamily="50" charset="-128"/>
              </a:rPr>
              <a:t>➡　</a:t>
            </a:r>
            <a:r>
              <a:rPr kumimoji="1" lang="ja-JP" altLang="ja-JP" sz="1100" b="1" dirty="0">
                <a:latin typeface="Meiryo UI" panose="020B0604030504040204" pitchFamily="50" charset="-128"/>
                <a:ea typeface="Meiryo UI" panose="020B0604030504040204" pitchFamily="50" charset="-128"/>
              </a:rPr>
              <a:t>今までやってきたこと</a:t>
            </a:r>
            <a:r>
              <a:rPr kumimoji="1" lang="ja-JP" altLang="en-US" sz="1100" b="1" dirty="0">
                <a:latin typeface="Meiryo UI" panose="020B0604030504040204" pitchFamily="50" charset="-128"/>
                <a:ea typeface="Meiryo UI" panose="020B0604030504040204" pitchFamily="50" charset="-128"/>
              </a:rPr>
              <a:t>にプラスアルファ</a:t>
            </a:r>
            <a:r>
              <a:rPr kumimoji="1" lang="ja-JP" altLang="ja-JP" sz="1100" b="1" dirty="0" smtClean="0">
                <a:latin typeface="Meiryo UI" panose="020B0604030504040204" pitchFamily="50" charset="-128"/>
                <a:ea typeface="Meiryo UI" panose="020B0604030504040204" pitchFamily="50" charset="-128"/>
              </a:rPr>
              <a:t>して</a:t>
            </a:r>
            <a:r>
              <a:rPr kumimoji="1" lang="ja-JP" altLang="en-US" sz="1100" b="1" dirty="0" smtClean="0">
                <a:latin typeface="Meiryo UI" panose="020B0604030504040204" pitchFamily="50" charset="-128"/>
                <a:ea typeface="Meiryo UI" panose="020B0604030504040204" pitchFamily="50" charset="-128"/>
              </a:rPr>
              <a:t>取り組む方向性</a:t>
            </a:r>
            <a:r>
              <a:rPr kumimoji="1" lang="ja-JP" altLang="ja-JP" sz="1100" b="1" dirty="0">
                <a:latin typeface="Meiryo UI" panose="020B0604030504040204" pitchFamily="50" charset="-128"/>
                <a:ea typeface="Meiryo UI" panose="020B0604030504040204" pitchFamily="50" charset="-128"/>
              </a:rPr>
              <a:t>で</a:t>
            </a:r>
            <a:r>
              <a:rPr kumimoji="1" lang="ja-JP" altLang="en-US" sz="1100" b="1" dirty="0">
                <a:latin typeface="Meiryo UI" panose="020B0604030504040204" pitchFamily="50" charset="-128"/>
                <a:ea typeface="Meiryo UI" panose="020B0604030504040204" pitchFamily="50" charset="-128"/>
              </a:rPr>
              <a:t>よいのか</a:t>
            </a:r>
            <a:r>
              <a:rPr kumimoji="1" lang="ja-JP" altLang="ja-JP" sz="1100" b="1" dirty="0">
                <a:latin typeface="Meiryo UI" panose="020B0604030504040204" pitchFamily="50" charset="-128"/>
                <a:ea typeface="Meiryo UI" panose="020B0604030504040204" pitchFamily="50" charset="-128"/>
              </a:rPr>
              <a:t>。</a:t>
            </a:r>
          </a:p>
          <a:p>
            <a:pPr marL="265113" lvl="0" indent="-265113">
              <a:lnSpc>
                <a:spcPct val="100000"/>
              </a:lnSpc>
              <a:spcBef>
                <a:spcPts val="0"/>
              </a:spcBef>
            </a:pPr>
            <a:r>
              <a:rPr kumimoji="1" lang="ja-JP" altLang="en-US" sz="1100" b="1" dirty="0">
                <a:latin typeface="Meiryo UI" panose="020B0604030504040204" pitchFamily="50" charset="-128"/>
                <a:ea typeface="Meiryo UI" panose="020B0604030504040204" pitchFamily="50" charset="-128"/>
              </a:rPr>
              <a:t>➡　</a:t>
            </a:r>
            <a:r>
              <a:rPr kumimoji="1" lang="ja-JP" altLang="ja-JP" sz="1100" b="1" dirty="0">
                <a:latin typeface="Meiryo UI" panose="020B0604030504040204" pitchFamily="50" charset="-128"/>
                <a:ea typeface="Meiryo UI" panose="020B0604030504040204" pitchFamily="50" charset="-128"/>
              </a:rPr>
              <a:t>わかりやすい評価を出していくことが求められる。</a:t>
            </a:r>
            <a:endParaRPr kumimoji="1" lang="en-US" altLang="ja-JP" sz="1100" b="1" dirty="0">
              <a:latin typeface="Meiryo UI" panose="020B0604030504040204" pitchFamily="50" charset="-128"/>
              <a:ea typeface="Meiryo UI" panose="020B0604030504040204" pitchFamily="50" charset="-128"/>
            </a:endParaRPr>
          </a:p>
          <a:p>
            <a:pPr lvl="0">
              <a:lnSpc>
                <a:spcPct val="100000"/>
              </a:lnSpc>
              <a:spcBef>
                <a:spcPts val="0"/>
              </a:spcBef>
            </a:pPr>
            <a:r>
              <a:rPr kumimoji="1" lang="ja-JP" altLang="en-US" sz="1100" dirty="0">
                <a:latin typeface="Meiryo UI" panose="020B0604030504040204" pitchFamily="50" charset="-128"/>
                <a:ea typeface="Meiryo UI" panose="020B0604030504040204" pitchFamily="50" charset="-128"/>
              </a:rPr>
              <a:t>参考資料２「中間検証　これまでの取組み・評価と今後の取組みの方向性（案）」として整理</a:t>
            </a:r>
            <a:endParaRPr kumimoji="1" lang="ja-JP" altLang="ja-JP" sz="1100" dirty="0">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124943" y="3664565"/>
            <a:ext cx="462434" cy="4888415"/>
          </a:xfrm>
          <a:prstGeom prst="rect">
            <a:avLst/>
          </a:prstGeom>
          <a:noFill/>
        </p:spPr>
        <p:txBody>
          <a:bodyPr vert="eaVert" wrap="square" rtlCol="0">
            <a:spAutoFit/>
          </a:bodyPr>
          <a:lstStyle/>
          <a:p>
            <a:pPr algn="dist"/>
            <a:r>
              <a:rPr kumimoji="1" lang="ja-JP" altLang="en-US" sz="1600" b="1" dirty="0">
                <a:latin typeface="Meiryo UI" panose="020B0604030504040204" pitchFamily="50" charset="-128"/>
                <a:ea typeface="Meiryo UI" panose="020B0604030504040204" pitchFamily="50" charset="-128"/>
              </a:rPr>
              <a:t>住宅建築物耐震</a:t>
            </a:r>
            <a:r>
              <a:rPr kumimoji="1" lang="en-US" altLang="ja-JP" sz="1600" b="1" dirty="0">
                <a:latin typeface="Meiryo UI" panose="020B0604030504040204" pitchFamily="50" charset="-128"/>
                <a:ea typeface="Meiryo UI" panose="020B0604030504040204" pitchFamily="50" charset="-128"/>
              </a:rPr>
              <a:t>10</a:t>
            </a:r>
            <a:r>
              <a:rPr kumimoji="1" lang="ja-JP" altLang="en-US" sz="1600" b="1" dirty="0">
                <a:latin typeface="Meiryo UI" panose="020B0604030504040204" pitchFamily="50" charset="-128"/>
                <a:ea typeface="Meiryo UI" panose="020B0604030504040204" pitchFamily="50" charset="-128"/>
              </a:rPr>
              <a:t>ヵ年戦略・大阪</a:t>
            </a:r>
          </a:p>
        </p:txBody>
      </p:sp>
      <p:sp>
        <p:nvSpPr>
          <p:cNvPr id="64" name="テキスト ボックス 63"/>
          <p:cNvSpPr txBox="1"/>
          <p:nvPr/>
        </p:nvSpPr>
        <p:spPr>
          <a:xfrm>
            <a:off x="4737481" y="9614102"/>
            <a:ext cx="1423479" cy="430887"/>
          </a:xfrm>
          <a:prstGeom prst="rect">
            <a:avLst/>
          </a:prstGeom>
          <a:noFill/>
          <a:ln>
            <a:noFill/>
          </a:ln>
        </p:spPr>
        <p:txBody>
          <a:bodyPr vert="horz" wrap="square" rtlCol="0" anchor="ctr">
            <a:spAutoFit/>
          </a:bodyPr>
          <a:lstStyle>
            <a:defPPr>
              <a:defRPr lang="en-US"/>
            </a:defPPr>
            <a:lvl1pPr algn="ctr">
              <a:defRPr kumimoji="1" sz="1400" b="1">
                <a:latin typeface="Meiryo UI" panose="020B0604030504040204" pitchFamily="50" charset="-128"/>
                <a:ea typeface="Meiryo UI" panose="020B0604030504040204" pitchFamily="50" charset="-128"/>
              </a:defRPr>
            </a:lvl1pPr>
          </a:lstStyle>
          <a:p>
            <a:r>
              <a:rPr lang="ja-JP" altLang="en-US" sz="1050" dirty="0"/>
              <a:t>大阪府</a:t>
            </a:r>
            <a:endParaRPr lang="en-US" altLang="ja-JP" sz="1050" dirty="0"/>
          </a:p>
          <a:p>
            <a:r>
              <a:rPr lang="ja-JP" altLang="en-US" sz="1050" dirty="0"/>
              <a:t>住宅供給公社住宅</a:t>
            </a:r>
          </a:p>
        </p:txBody>
      </p:sp>
      <p:sp>
        <p:nvSpPr>
          <p:cNvPr id="62" name="テキスト ボックス 61">
            <a:extLst>
              <a:ext uri="{FF2B5EF4-FFF2-40B4-BE49-F238E27FC236}">
                <a16:creationId xmlns:a16="http://schemas.microsoft.com/office/drawing/2014/main" id="{A0299994-AD0E-4173-9F73-56CB8B7FF190}"/>
              </a:ext>
            </a:extLst>
          </p:cNvPr>
          <p:cNvSpPr txBox="1"/>
          <p:nvPr/>
        </p:nvSpPr>
        <p:spPr>
          <a:xfrm>
            <a:off x="791802" y="5176460"/>
            <a:ext cx="3796660" cy="415498"/>
          </a:xfrm>
          <a:prstGeom prst="rect">
            <a:avLst/>
          </a:prstGeom>
          <a:noFill/>
        </p:spPr>
        <p:txBody>
          <a:bodyPr wrap="square" rtlCol="0">
            <a:spAutoFit/>
          </a:bodyPr>
          <a:lstStyle/>
          <a:p>
            <a:pPr marL="628650" indent="-628650" defTabSz="509138"/>
            <a:r>
              <a:rPr lang="ja-JP" altLang="en-US" sz="1050" dirty="0">
                <a:solidFill>
                  <a:prstClr val="black"/>
                </a:solidFill>
                <a:latin typeface="Meiryo UI" panose="020B0604030504040204" pitchFamily="50" charset="-128"/>
                <a:ea typeface="Meiryo UI" panose="020B0604030504040204" pitchFamily="50" charset="-128"/>
              </a:rPr>
              <a:t>対象用途：学校・病院・福祉施設・ホテル・物販店舗・事務所・　　共同住宅など</a:t>
            </a:r>
            <a:endParaRPr lang="en-US" altLang="ja-JP" sz="1050" dirty="0">
              <a:solidFill>
                <a:prstClr val="black"/>
              </a:solidFill>
              <a:latin typeface="Meiryo UI" panose="020B0604030504040204" pitchFamily="50" charset="-128"/>
              <a:ea typeface="Meiryo UI" panose="020B0604030504040204" pitchFamily="50" charset="-128"/>
            </a:endParaRPr>
          </a:p>
        </p:txBody>
      </p:sp>
      <p:sp>
        <p:nvSpPr>
          <p:cNvPr id="66" name="テキスト ボックス 65">
            <a:extLst>
              <a:ext uri="{FF2B5EF4-FFF2-40B4-BE49-F238E27FC236}">
                <a16:creationId xmlns:a16="http://schemas.microsoft.com/office/drawing/2014/main" id="{A0299994-AD0E-4173-9F73-56CB8B7FF190}"/>
              </a:ext>
            </a:extLst>
          </p:cNvPr>
          <p:cNvSpPr txBox="1"/>
          <p:nvPr/>
        </p:nvSpPr>
        <p:spPr>
          <a:xfrm>
            <a:off x="893326" y="6792549"/>
            <a:ext cx="3780198" cy="253916"/>
          </a:xfrm>
          <a:prstGeom prst="rect">
            <a:avLst/>
          </a:prstGeom>
          <a:noFill/>
        </p:spPr>
        <p:txBody>
          <a:bodyPr wrap="square" rtlCol="0">
            <a:spAutoFit/>
          </a:bodyPr>
          <a:lstStyle/>
          <a:p>
            <a:pPr marL="92075" indent="-92075" defTabSz="509138"/>
            <a:r>
              <a:rPr lang="ja-JP" altLang="en-US" sz="1050" dirty="0">
                <a:solidFill>
                  <a:prstClr val="black"/>
                </a:solidFill>
                <a:latin typeface="Meiryo UI" panose="020B0604030504040204" pitchFamily="50" charset="-128"/>
                <a:ea typeface="Meiryo UI" panose="020B0604030504040204" pitchFamily="50" charset="-128"/>
              </a:rPr>
              <a:t>対象用途：学校・病院・福祉施設・ホテル・物販店舗など</a:t>
            </a:r>
            <a:endParaRPr lang="en-US" altLang="ja-JP" sz="1050" dirty="0">
              <a:solidFill>
                <a:prstClr val="black"/>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35743068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1319</Words>
  <Application>Microsoft Office PowerPoint</Application>
  <PresentationFormat>ユーザー設定</PresentationFormat>
  <Paragraphs>112</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Meiryo UI</vt:lpstr>
      <vt:lpstr>游ゴシック</vt:lpstr>
      <vt:lpstr>游ゴシック Light</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2020-08-19T02:53:30Z</dcterms:created>
  <dcterms:modified xsi:type="dcterms:W3CDTF">2020-08-19T02:53:36Z</dcterms:modified>
</cp:coreProperties>
</file>