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1"/>
  </p:notesMasterIdLst>
  <p:sldIdLst>
    <p:sldId id="690" r:id="rId2"/>
    <p:sldId id="691" r:id="rId3"/>
    <p:sldId id="692" r:id="rId4"/>
    <p:sldId id="694" r:id="rId5"/>
    <p:sldId id="695" r:id="rId6"/>
    <p:sldId id="696" r:id="rId7"/>
    <p:sldId id="697" r:id="rId8"/>
    <p:sldId id="699" r:id="rId9"/>
    <p:sldId id="698"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66FF"/>
    <a:srgbClr val="2903B5"/>
    <a:srgbClr val="F0F0FA"/>
    <a:srgbClr val="FF9933"/>
    <a:srgbClr val="BBE0E3"/>
    <a:srgbClr val="212B47"/>
    <a:srgbClr val="FFFFFF"/>
    <a:srgbClr val="FF0066"/>
    <a:srgbClr val="E4F6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4660"/>
  </p:normalViewPr>
  <p:slideViewPr>
    <p:cSldViewPr snapToGrid="0">
      <p:cViewPr varScale="1">
        <p:scale>
          <a:sx n="71" d="100"/>
          <a:sy n="71" d="100"/>
        </p:scale>
        <p:origin x="136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0"/>
            <a:ext cx="2949575" cy="496888"/>
          </a:xfrm>
          <a:prstGeom prst="rect">
            <a:avLst/>
          </a:prstGeom>
        </p:spPr>
        <p:txBody>
          <a:bodyPr vert="horz" lIns="92004" tIns="46000" rIns="92004" bIns="460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51" y="0"/>
            <a:ext cx="2949575" cy="496888"/>
          </a:xfrm>
          <a:prstGeom prst="rect">
            <a:avLst/>
          </a:prstGeom>
        </p:spPr>
        <p:txBody>
          <a:bodyPr vert="horz" lIns="92004" tIns="46000" rIns="92004" bIns="46000" rtlCol="0"/>
          <a:lstStyle>
            <a:lvl1pPr algn="r">
              <a:defRPr sz="1200"/>
            </a:lvl1pPr>
          </a:lstStyle>
          <a:p>
            <a:fld id="{EECBB802-390E-416A-9078-047B5A3BFBEC}"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2004" tIns="46000" rIns="92004" bIns="46000" rtlCol="0" anchor="ctr"/>
          <a:lstStyle/>
          <a:p>
            <a:endParaRPr lang="ja-JP" altLang="en-US"/>
          </a:p>
        </p:txBody>
      </p:sp>
      <p:sp>
        <p:nvSpPr>
          <p:cNvPr id="5" name="ノート プレースホルダー 4"/>
          <p:cNvSpPr>
            <a:spLocks noGrp="1"/>
          </p:cNvSpPr>
          <p:nvPr>
            <p:ph type="body" sz="quarter" idx="3"/>
          </p:nvPr>
        </p:nvSpPr>
        <p:spPr>
          <a:xfrm>
            <a:off x="681038" y="4721228"/>
            <a:ext cx="5445125" cy="4471988"/>
          </a:xfrm>
          <a:prstGeom prst="rect">
            <a:avLst/>
          </a:prstGeom>
        </p:spPr>
        <p:txBody>
          <a:bodyPr vert="horz" lIns="92004" tIns="46000" rIns="92004" bIns="460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440865"/>
            <a:ext cx="2949575" cy="496887"/>
          </a:xfrm>
          <a:prstGeom prst="rect">
            <a:avLst/>
          </a:prstGeom>
        </p:spPr>
        <p:txBody>
          <a:bodyPr vert="horz" lIns="92004" tIns="46000" rIns="92004" bIns="460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51" y="9440865"/>
            <a:ext cx="2949575" cy="496887"/>
          </a:xfrm>
          <a:prstGeom prst="rect">
            <a:avLst/>
          </a:prstGeom>
        </p:spPr>
        <p:txBody>
          <a:bodyPr vert="horz" lIns="92004" tIns="46000" rIns="92004" bIns="46000"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a:t>マスタ タイトルの書式設定</a:t>
            </a:r>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smtClean="0"/>
              <a:t>木造住宅　</a:t>
            </a:r>
            <a:r>
              <a:rPr lang="en-US" altLang="ja-JP" sz="3200" dirty="0" smtClean="0"/>
              <a:t/>
            </a:r>
            <a:br>
              <a:rPr lang="en-US" altLang="ja-JP" sz="3200" dirty="0" smtClean="0"/>
            </a:br>
            <a:r>
              <a:rPr lang="ja-JP" altLang="en-US" sz="3200" dirty="0" smtClean="0"/>
              <a:t>補助制度利用者・事業者アンケート結果</a:t>
            </a:r>
            <a:endParaRPr lang="ja-JP" altLang="en-US" sz="3200" dirty="0"/>
          </a:p>
        </p:txBody>
      </p:sp>
      <p:sp>
        <p:nvSpPr>
          <p:cNvPr id="5" name="正方形/長方形 4"/>
          <p:cNvSpPr/>
          <p:nvPr/>
        </p:nvSpPr>
        <p:spPr>
          <a:xfrm>
            <a:off x="6950490" y="415766"/>
            <a:ext cx="164710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2000" dirty="0" smtClean="0">
                <a:solidFill>
                  <a:srgbClr val="1F497D"/>
                </a:solidFill>
                <a:latin typeface="+mj-lt"/>
                <a:ea typeface="+mj-ea"/>
                <a:cs typeface="+mj-cs"/>
              </a:rPr>
              <a:t>参考資料</a:t>
            </a:r>
            <a:r>
              <a:rPr lang="ja-JP" altLang="en-US" sz="2000" dirty="0">
                <a:solidFill>
                  <a:srgbClr val="1F497D"/>
                </a:solidFill>
                <a:latin typeface="+mj-lt"/>
                <a:ea typeface="+mj-ea"/>
                <a:cs typeface="+mj-cs"/>
              </a:rPr>
              <a:t>３</a:t>
            </a:r>
          </a:p>
        </p:txBody>
      </p:sp>
    </p:spTree>
    <p:extLst>
      <p:ext uri="{BB962C8B-B14F-4D97-AF65-F5344CB8AC3E}">
        <p14:creationId xmlns:p14="http://schemas.microsoft.com/office/powerpoint/2010/main" val="4002381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4321112" y="2733473"/>
            <a:ext cx="4773582" cy="4096867"/>
          </a:xfrm>
          <a:prstGeom prst="rect">
            <a:avLst/>
          </a:prstGeom>
        </p:spPr>
      </p:pic>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8027894" cy="404813"/>
          </a:xfrm>
        </p:spPr>
        <p:txBody>
          <a:bodyPr/>
          <a:lstStyle/>
          <a:p>
            <a:r>
              <a:rPr lang="ja-JP" altLang="en-US" dirty="0"/>
              <a:t>令和元年度補助制度利用者</a:t>
            </a:r>
            <a:r>
              <a:rPr lang="ja-JP" altLang="en-US" dirty="0" smtClean="0"/>
              <a:t>アンケート　・実施するきっかけ</a:t>
            </a:r>
            <a:endParaRPr kumimoji="1" lang="ja-JP" altLang="en-US" dirty="0"/>
          </a:p>
        </p:txBody>
      </p:sp>
      <p:sp>
        <p:nvSpPr>
          <p:cNvPr id="4" name="スライド番号プレースホルダー 3">
            <a:extLst>
              <a:ext uri="{FF2B5EF4-FFF2-40B4-BE49-F238E27FC236}">
                <a16:creationId xmlns:a16="http://schemas.microsoft.com/office/drawing/2014/main" id="{86090BC0-29C6-4BF8-8F42-2CB1B5EE0442}"/>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1</a:t>
            </a:fld>
            <a:endParaRPr lang="en-US" altLang="ja-JP">
              <a:solidFill>
                <a:srgbClr val="000000"/>
              </a:solidFill>
            </a:endParaRPr>
          </a:p>
        </p:txBody>
      </p:sp>
      <p:sp>
        <p:nvSpPr>
          <p:cNvPr id="31"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16928" y="1025319"/>
            <a:ext cx="8538990" cy="909548"/>
          </a:xfrm>
          <a:prstGeom prst="rect">
            <a:avLst/>
          </a:prstGeom>
          <a:solidFill>
            <a:schemeClr val="accent5"/>
          </a:solidFill>
          <a:ln>
            <a:noFill/>
          </a:ln>
        </p:spPr>
        <p:txBody>
          <a:bodyPr lIns="72000" tIns="72000" rIns="72000" bIns="72000" anchor="ctr"/>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調査対象　 ： 調査期間内に補助金交付決定を受けて耐震</a:t>
            </a:r>
            <a:r>
              <a:rPr lang="ja-JP" altLang="en-US" sz="1400" dirty="0" smtClean="0">
                <a:latin typeface="Meiryo UI" panose="020B0604030504040204" pitchFamily="50" charset="-128"/>
                <a:ea typeface="Meiryo UI" panose="020B0604030504040204" pitchFamily="50" charset="-128"/>
              </a:rPr>
              <a:t>診断、耐震改修工事を行った所有者</a:t>
            </a:r>
            <a:r>
              <a:rPr lang="ja-JP" altLang="en-US" sz="1400" dirty="0">
                <a:latin typeface="Meiryo UI" panose="020B0604030504040204" pitchFamily="50" charset="-128"/>
                <a:ea typeface="Meiryo UI" panose="020B0604030504040204" pitchFamily="50" charset="-128"/>
              </a:rPr>
              <a:t>等</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調査期間　 ： 令和元年８月１９日～令和２年１月３１日</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調査手法　 ： 記述式</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有効回答数</a:t>
            </a:r>
            <a:r>
              <a:rPr lang="ja-JP" altLang="en-US" sz="1400" dirty="0" smtClean="0">
                <a:latin typeface="Meiryo UI" panose="020B0604030504040204" pitchFamily="50" charset="-128"/>
                <a:ea typeface="Meiryo UI" panose="020B0604030504040204" pitchFamily="50" charset="-128"/>
              </a:rPr>
              <a:t>：耐震診断</a:t>
            </a:r>
            <a:r>
              <a:rPr lang="en-US" altLang="ja-JP" sz="1400" dirty="0" smtClean="0">
                <a:latin typeface="Meiryo UI" panose="020B0604030504040204" pitchFamily="50" charset="-128"/>
                <a:ea typeface="Meiryo UI" panose="020B0604030504040204" pitchFamily="50" charset="-128"/>
              </a:rPr>
              <a:t>455</a:t>
            </a:r>
            <a:r>
              <a:rPr lang="ja-JP" altLang="en-US" sz="1400" dirty="0" smtClean="0">
                <a:latin typeface="Meiryo UI" panose="020B0604030504040204" pitchFamily="50" charset="-128"/>
                <a:ea typeface="Meiryo UI" panose="020B0604030504040204" pitchFamily="50" charset="-128"/>
              </a:rPr>
              <a:t>　　耐震改修工事</a:t>
            </a:r>
            <a:r>
              <a:rPr lang="en-US" altLang="ja-JP" sz="1400" dirty="0" smtClean="0">
                <a:latin typeface="Meiryo UI" panose="020B0604030504040204" pitchFamily="50" charset="-128"/>
                <a:ea typeface="Meiryo UI" panose="020B0604030504040204" pitchFamily="50" charset="-128"/>
              </a:rPr>
              <a:t>228</a:t>
            </a:r>
            <a:endParaRPr lang="en-US" altLang="ja-JP" sz="1400" dirty="0">
              <a:latin typeface="Meiryo UI" panose="020B0604030504040204" pitchFamily="50" charset="-128"/>
              <a:ea typeface="Meiryo UI" panose="020B0604030504040204" pitchFamily="50" charset="-128"/>
            </a:endParaRPr>
          </a:p>
        </p:txBody>
      </p:sp>
      <p:sp>
        <p:nvSpPr>
          <p:cNvPr id="7"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09390" y="1934867"/>
            <a:ext cx="8538990" cy="861364"/>
          </a:xfrm>
          <a:prstGeom prst="rect">
            <a:avLst/>
          </a:prstGeom>
          <a:noFill/>
          <a:ln>
            <a:solidFill>
              <a:schemeClr val="accent6"/>
            </a:solidFill>
          </a:ln>
        </p:spPr>
        <p:txBody>
          <a:bodyPr lIns="72000" tIns="0" rIns="72000" bIns="36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耐震診断、改修工事を実施するきっかけとして、大阪府北部を震源とする地震（大阪府北部地震）、補助制度の存在、住宅の老朽化と回答する所有者が多かった。</a:t>
            </a:r>
            <a:endParaRPr lang="en-US" altLang="ja-JP" sz="1300" dirty="0" smtClean="0">
              <a:latin typeface="Meiryo UI" panose="020B0604030504040204" pitchFamily="50" charset="-128"/>
              <a:ea typeface="Meiryo UI" panose="020B0604030504040204" pitchFamily="50" charset="-128"/>
            </a:endParaRPr>
          </a:p>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その中でも一番大きなきっかけとしては、耐震診断実施者では上記の</a:t>
            </a:r>
            <a:r>
              <a:rPr lang="en-US" altLang="ja-JP" sz="1300" dirty="0" smtClean="0">
                <a:latin typeface="Meiryo UI" panose="020B0604030504040204" pitchFamily="50" charset="-128"/>
                <a:ea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rPr>
              <a:t>項目がほぼ同じ割合であるのに対し、改修工事を行った所有者では大阪府北部地震が突出しており、地震の発生が改修工事実施の大きな動機となったと考えられる。</a:t>
            </a:r>
            <a:endParaRPr lang="en-US" altLang="ja-JP" sz="1300"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1</a:t>
            </a:fld>
            <a:endParaRPr lang="en-US" altLang="ja-JP" dirty="0">
              <a:solidFill>
                <a:srgbClr val="000000"/>
              </a:solidFill>
            </a:endParaRPr>
          </a:p>
        </p:txBody>
      </p:sp>
      <p:pic>
        <p:nvPicPr>
          <p:cNvPr id="6" name="図 5"/>
          <p:cNvPicPr>
            <a:picLocks noChangeAspect="1"/>
          </p:cNvPicPr>
          <p:nvPr/>
        </p:nvPicPr>
        <p:blipFill>
          <a:blip r:embed="rId3"/>
          <a:stretch>
            <a:fillRect/>
          </a:stretch>
        </p:blipFill>
        <p:spPr>
          <a:xfrm>
            <a:off x="0" y="2689541"/>
            <a:ext cx="4377307" cy="4310246"/>
          </a:xfrm>
          <a:prstGeom prst="rect">
            <a:avLst/>
          </a:prstGeom>
        </p:spPr>
      </p:pic>
    </p:spTree>
    <p:extLst>
      <p:ext uri="{BB962C8B-B14F-4D97-AF65-F5344CB8AC3E}">
        <p14:creationId xmlns:p14="http://schemas.microsoft.com/office/powerpoint/2010/main" val="385674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7745506" cy="404813"/>
          </a:xfrm>
        </p:spPr>
        <p:txBody>
          <a:bodyPr/>
          <a:lstStyle/>
          <a:p>
            <a:r>
              <a:rPr lang="ja-JP" altLang="en-US" dirty="0"/>
              <a:t>令和元年度補助制度利用者</a:t>
            </a:r>
            <a:r>
              <a:rPr lang="ja-JP" altLang="en-US" dirty="0" smtClean="0"/>
              <a:t>アンケート・補助制度の認知等</a:t>
            </a:r>
            <a:endParaRPr kumimoji="1" lang="ja-JP" altLang="en-US" dirty="0"/>
          </a:p>
        </p:txBody>
      </p:sp>
      <p:sp>
        <p:nvSpPr>
          <p:cNvPr id="6"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162930" y="1049306"/>
            <a:ext cx="8538990" cy="1034807"/>
          </a:xfrm>
          <a:prstGeom prst="rect">
            <a:avLst/>
          </a:prstGeom>
          <a:noFill/>
          <a:ln>
            <a:solidFill>
              <a:schemeClr val="accent6"/>
            </a:solidFill>
          </a:ln>
        </p:spPr>
        <p:txBody>
          <a:bodyPr lIns="72000" tIns="0" rIns="72000" bIns="36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●補助制度の認知</a:t>
            </a:r>
            <a:endParaRPr lang="en-US" altLang="ja-JP" sz="1300" dirty="0" smtClean="0">
              <a:latin typeface="Meiryo UI" panose="020B0604030504040204" pitchFamily="50" charset="-128"/>
              <a:ea typeface="Meiryo UI" panose="020B0604030504040204" pitchFamily="50" charset="-128"/>
            </a:endParaRPr>
          </a:p>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補助制度については約半数の所有者が広報誌やチラシを見て知ったと回答しており、他の手段についてはほとんどが</a:t>
            </a:r>
            <a:r>
              <a:rPr lang="en-US" altLang="ja-JP" sz="1300" dirty="0" smtClean="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割前後のとなっている。しかしながら、耐震改修工事を実施した所有者では工事業者から補助制度を知ったという割合が</a:t>
            </a:r>
            <a:r>
              <a:rPr lang="en-US" altLang="ja-JP" sz="1300" dirty="0" smtClean="0">
                <a:latin typeface="Meiryo UI" panose="020B0604030504040204" pitchFamily="50" charset="-128"/>
                <a:ea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rPr>
              <a:t>割となっている。</a:t>
            </a:r>
            <a:endParaRPr lang="en-US" altLang="ja-JP" sz="1300" dirty="0" smtClean="0">
              <a:latin typeface="Meiryo UI" panose="020B0604030504040204" pitchFamily="50" charset="-128"/>
              <a:ea typeface="Meiryo UI" panose="020B0604030504040204" pitchFamily="50" charset="-128"/>
            </a:endParaRPr>
          </a:p>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耐震改修工事についてとりあえず工務店等に相談された所有者が多かったと推察され、行政からの働きかけのほか、工事業者からの情報提供も所有者への啓発等に有効であると考えられる</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7"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5080085" y="2510938"/>
            <a:ext cx="3724943" cy="926682"/>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●セミナー・相談会に都合のいい日時</a:t>
            </a:r>
            <a:endParaRPr lang="en-US" altLang="ja-JP" sz="1300" dirty="0" smtClean="0">
              <a:latin typeface="Meiryo UI" panose="020B0604030504040204" pitchFamily="50" charset="-128"/>
              <a:ea typeface="Meiryo UI" panose="020B0604030504040204" pitchFamily="50" charset="-128"/>
            </a:endParaRPr>
          </a:p>
          <a:p>
            <a:pPr marL="0" indent="0" eaLnBrk="1" hangingPunct="1">
              <a:spcBef>
                <a:spcPct val="0"/>
              </a:spcBef>
              <a:buFontTx/>
              <a:buNone/>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現在セミナー等については土日の休日に開催している市町村が多いが、所有者に参加の都合のいい日時を確認したところ、平日という回答が最も多かった。</a:t>
            </a:r>
            <a:endParaRPr lang="en-US" altLang="ja-JP" sz="1300" dirty="0">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2</a:t>
            </a:fld>
            <a:endParaRPr lang="en-US" altLang="ja-JP" dirty="0">
              <a:solidFill>
                <a:srgbClr val="000000"/>
              </a:solidFill>
            </a:endParaRPr>
          </a:p>
        </p:txBody>
      </p:sp>
      <p:pic>
        <p:nvPicPr>
          <p:cNvPr id="11" name="図 10"/>
          <p:cNvPicPr>
            <a:picLocks noChangeAspect="1"/>
          </p:cNvPicPr>
          <p:nvPr/>
        </p:nvPicPr>
        <p:blipFill>
          <a:blip r:embed="rId2"/>
          <a:stretch>
            <a:fillRect/>
          </a:stretch>
        </p:blipFill>
        <p:spPr>
          <a:xfrm>
            <a:off x="306402" y="2365599"/>
            <a:ext cx="4389500" cy="4359018"/>
          </a:xfrm>
          <a:prstGeom prst="rect">
            <a:avLst/>
          </a:prstGeom>
        </p:spPr>
      </p:pic>
      <p:pic>
        <p:nvPicPr>
          <p:cNvPr id="12" name="図 11"/>
          <p:cNvPicPr>
            <a:picLocks noChangeAspect="1"/>
          </p:cNvPicPr>
          <p:nvPr/>
        </p:nvPicPr>
        <p:blipFill>
          <a:blip r:embed="rId3"/>
          <a:stretch>
            <a:fillRect/>
          </a:stretch>
        </p:blipFill>
        <p:spPr>
          <a:xfrm>
            <a:off x="4653292" y="4177569"/>
            <a:ext cx="4151736" cy="2109399"/>
          </a:xfrm>
          <a:prstGeom prst="rect">
            <a:avLst/>
          </a:prstGeom>
        </p:spPr>
      </p:pic>
    </p:spTree>
    <p:extLst>
      <p:ext uri="{BB962C8B-B14F-4D97-AF65-F5344CB8AC3E}">
        <p14:creationId xmlns:p14="http://schemas.microsoft.com/office/powerpoint/2010/main" val="124256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7463118" cy="404813"/>
          </a:xfrm>
        </p:spPr>
        <p:txBody>
          <a:bodyPr/>
          <a:lstStyle/>
          <a:p>
            <a:r>
              <a:rPr lang="ja-JP" altLang="en-US" dirty="0"/>
              <a:t>令和元年度補助制度利用者</a:t>
            </a:r>
            <a:r>
              <a:rPr lang="ja-JP" altLang="en-US" dirty="0" smtClean="0"/>
              <a:t>アンケート・啓発活動の認知</a:t>
            </a:r>
            <a:endParaRPr kumimoji="1" lang="ja-JP" altLang="en-US" dirty="0"/>
          </a:p>
        </p:txBody>
      </p:sp>
      <p:sp>
        <p:nvSpPr>
          <p:cNvPr id="12" name="テキスト ボックス 2">
            <a:extLst>
              <a:ext uri="{FF2B5EF4-FFF2-40B4-BE49-F238E27FC236}">
                <a16:creationId xmlns:a16="http://schemas.microsoft.com/office/drawing/2014/main" id="{03969A83-E340-42BF-8257-85DD603A805C}"/>
              </a:ext>
            </a:extLst>
          </p:cNvPr>
          <p:cNvSpPr txBox="1">
            <a:spLocks noChangeArrowheads="1"/>
          </p:cNvSpPr>
          <p:nvPr/>
        </p:nvSpPr>
        <p:spPr bwMode="auto">
          <a:xfrm>
            <a:off x="1401697" y="4610507"/>
            <a:ext cx="2803915" cy="221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72000" tIns="72000" rIns="72000" bIns="72000"/>
          <a:lstStyle>
            <a:lvl1pPr marL="287338" indent="-287338" eaLnBrk="0" hangingPunct="0">
              <a:spcBef>
                <a:spcPct val="20000"/>
              </a:spcBef>
              <a:buChar char="•"/>
              <a:defRPr kumimoji="1" sz="3200">
                <a:solidFill>
                  <a:schemeClr val="tx1"/>
                </a:solidFill>
                <a:latin typeface="Arial" charset="0"/>
                <a:ea typeface="ＭＳ Ｐゴシック" charset="-128"/>
              </a:defRPr>
            </a:lvl1pPr>
            <a:lvl2pPr marL="741363" indent="-284163" eaLnBrk="0" hangingPunct="0">
              <a:spcBef>
                <a:spcPct val="20000"/>
              </a:spcBef>
              <a:buChar char="–"/>
              <a:defRPr kumimoji="1" sz="2800">
                <a:solidFill>
                  <a:schemeClr val="tx1"/>
                </a:solidFill>
                <a:latin typeface="Arial" charset="0"/>
                <a:ea typeface="ＭＳ Ｐゴシック" charset="-128"/>
              </a:defRPr>
            </a:lvl2pPr>
            <a:lvl3pPr marL="1141413" indent="-227013" eaLnBrk="0" hangingPunct="0">
              <a:spcBef>
                <a:spcPct val="20000"/>
              </a:spcBef>
              <a:buChar char="•"/>
              <a:defRPr kumimoji="1" sz="2400">
                <a:solidFill>
                  <a:schemeClr val="tx1"/>
                </a:solidFill>
                <a:latin typeface="Arial" charset="0"/>
                <a:ea typeface="ＭＳ Ｐゴシック" charset="-128"/>
              </a:defRPr>
            </a:lvl3pPr>
            <a:lvl4pPr marL="1598613" indent="-227013" eaLnBrk="0" hangingPunct="0">
              <a:spcBef>
                <a:spcPct val="20000"/>
              </a:spcBef>
              <a:buChar char="–"/>
              <a:defRPr kumimoji="1" sz="2000">
                <a:solidFill>
                  <a:schemeClr val="tx1"/>
                </a:solidFill>
                <a:latin typeface="Arial" charset="0"/>
                <a:ea typeface="ＭＳ Ｐゴシック" charset="-128"/>
              </a:defRPr>
            </a:lvl4pPr>
            <a:lvl5pPr marL="2055813" indent="-227013" eaLnBrk="0" hangingPunct="0">
              <a:spcBef>
                <a:spcPct val="20000"/>
              </a:spcBef>
              <a:buChar char="»"/>
              <a:defRPr kumimoji="1" sz="2000">
                <a:solidFill>
                  <a:schemeClr val="tx1"/>
                </a:solidFill>
                <a:latin typeface="Arial" charset="0"/>
                <a:ea typeface="ＭＳ Ｐゴシック" charset="-128"/>
              </a:defRPr>
            </a:lvl5pPr>
            <a:lvl6pPr marL="25130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02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74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4613" indent="-2270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271463" indent="-271463" eaLnBrk="1" hangingPunct="1">
              <a:lnSpc>
                <a:spcPts val="2200"/>
              </a:lnSpc>
              <a:spcBef>
                <a:spcPct val="0"/>
              </a:spcBef>
              <a:buNone/>
            </a:pPr>
            <a:r>
              <a:rPr lang="ja-JP" altLang="en-US" sz="1200" b="1" dirty="0" smtClean="0">
                <a:solidFill>
                  <a:srgbClr val="000000"/>
                </a:solidFill>
                <a:latin typeface="Meiryo UI" pitchFamily="50" charset="-128"/>
                <a:ea typeface="Meiryo UI" pitchFamily="50" charset="-128"/>
                <a:cs typeface="Meiryo UI" pitchFamily="50" charset="-128"/>
              </a:rPr>
              <a:t>凡例について</a:t>
            </a:r>
            <a:endParaRPr lang="en-US" altLang="ja-JP" sz="1200" b="1" dirty="0" smtClean="0">
              <a:solidFill>
                <a:srgbClr val="000000"/>
              </a:solidFill>
              <a:latin typeface="Meiryo UI" pitchFamily="50" charset="-128"/>
              <a:ea typeface="Meiryo UI" pitchFamily="50" charset="-128"/>
              <a:cs typeface="Meiryo UI" pitchFamily="50" charset="-128"/>
            </a:endParaRPr>
          </a:p>
          <a:p>
            <a:pPr marL="271463" indent="-271463" eaLnBrk="1" hangingPunct="1">
              <a:lnSpc>
                <a:spcPts val="2200"/>
              </a:lnSpc>
              <a:spcBef>
                <a:spcPct val="0"/>
              </a:spcBef>
              <a:buNone/>
            </a:pPr>
            <a:r>
              <a:rPr lang="ja-JP" altLang="en-US" sz="1200" dirty="0" smtClean="0">
                <a:solidFill>
                  <a:srgbClr val="0066FF"/>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ある</a:t>
            </a:r>
            <a:endParaRPr lang="en-US" altLang="ja-JP" sz="1200" dirty="0">
              <a:latin typeface="Meiryo UI" panose="020B0604030504040204" pitchFamily="50" charset="-128"/>
              <a:ea typeface="Meiryo UI" panose="020B0604030504040204" pitchFamily="50" charset="-128"/>
            </a:endParaRPr>
          </a:p>
          <a:p>
            <a:pPr marL="271463" indent="-271463" eaLnBrk="1" hangingPunct="1">
              <a:lnSpc>
                <a:spcPts val="2200"/>
              </a:lnSpc>
              <a:spcBef>
                <a:spcPct val="0"/>
              </a:spcBef>
              <a:buNone/>
            </a:pPr>
            <a:r>
              <a:rPr lang="ja-JP" altLang="en-US" sz="1200" dirty="0" smtClean="0">
                <a:latin typeface="Meiryo UI" panose="020B0604030504040204" pitchFamily="50" charset="-128"/>
                <a:ea typeface="Meiryo UI" panose="020B0604030504040204" pitchFamily="50" charset="-128"/>
              </a:rPr>
              <a:t>　・参加、利用したこと、見たことがある</a:t>
            </a:r>
            <a:endParaRPr lang="en-US" altLang="ja-JP" sz="1200" dirty="0" smtClean="0">
              <a:latin typeface="Meiryo UI" panose="020B0604030504040204" pitchFamily="50" charset="-128"/>
              <a:ea typeface="Meiryo UI" panose="020B0604030504040204" pitchFamily="50" charset="-128"/>
            </a:endParaRPr>
          </a:p>
          <a:p>
            <a:pPr marL="271463" indent="-271463" eaLnBrk="1" hangingPunct="1">
              <a:lnSpc>
                <a:spcPts val="2200"/>
              </a:lnSpc>
              <a:spcBef>
                <a:spcPct val="0"/>
              </a:spcBef>
              <a:buNone/>
            </a:pPr>
            <a:r>
              <a:rPr lang="ja-JP" altLang="en-US" sz="1200" dirty="0" smtClean="0">
                <a:solidFill>
                  <a:srgbClr val="FFC000"/>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なし（知っていた）</a:t>
            </a:r>
            <a:endParaRPr lang="en-US" altLang="ja-JP" sz="1200" dirty="0" smtClean="0">
              <a:latin typeface="Meiryo UI" panose="020B0604030504040204" pitchFamily="50" charset="-128"/>
              <a:ea typeface="Meiryo UI" panose="020B0604030504040204" pitchFamily="50" charset="-128"/>
            </a:endParaRPr>
          </a:p>
          <a:p>
            <a:pPr marL="271463" indent="-271463" eaLnBrk="1" hangingPunct="1">
              <a:lnSpc>
                <a:spcPts val="2200"/>
              </a:lnSpc>
              <a:spcBef>
                <a:spcPct val="0"/>
              </a:spcBef>
              <a:buNone/>
            </a:pPr>
            <a:r>
              <a:rPr lang="ja-JP" altLang="en-US" sz="1200" dirty="0" smtClean="0">
                <a:latin typeface="Meiryo UI" panose="020B0604030504040204" pitchFamily="50" charset="-128"/>
                <a:ea typeface="Meiryo UI" panose="020B0604030504040204" pitchFamily="50" charset="-128"/>
              </a:rPr>
              <a:t>　・参加等していないが、知っていた</a:t>
            </a:r>
            <a:endParaRPr lang="en-US" altLang="ja-JP" sz="1200" dirty="0" smtClean="0">
              <a:latin typeface="Meiryo UI" panose="020B0604030504040204" pitchFamily="50" charset="-128"/>
              <a:ea typeface="Meiryo UI" panose="020B0604030504040204" pitchFamily="50" charset="-128"/>
            </a:endParaRPr>
          </a:p>
          <a:p>
            <a:pPr marL="271463" indent="-271463" eaLnBrk="1" hangingPunct="1">
              <a:lnSpc>
                <a:spcPts val="2200"/>
              </a:lnSpc>
              <a:spcBef>
                <a:spcPct val="0"/>
              </a:spcBef>
              <a:buNone/>
            </a:pPr>
            <a:r>
              <a:rPr lang="ja-JP" altLang="en-US" sz="1200" dirty="0" smtClean="0">
                <a:solidFill>
                  <a:srgbClr val="FFC000"/>
                </a:solidFill>
                <a:latin typeface="Meiryo UI" panose="020B0604030504040204" pitchFamily="50" charset="-128"/>
                <a:ea typeface="Meiryo UI" panose="020B0604030504040204" pitchFamily="50" charset="-128"/>
              </a:rPr>
              <a:t>〼</a:t>
            </a:r>
            <a:r>
              <a:rPr lang="ja-JP" altLang="en-US" sz="1200" dirty="0" smtClean="0">
                <a:latin typeface="Meiryo UI" panose="020B0604030504040204" pitchFamily="50" charset="-128"/>
                <a:ea typeface="Meiryo UI" panose="020B0604030504040204" pitchFamily="50" charset="-128"/>
              </a:rPr>
              <a:t>ない（知らなかった・不明）</a:t>
            </a:r>
            <a:endParaRPr lang="en-US" altLang="ja-JP" sz="1200" dirty="0" smtClean="0">
              <a:latin typeface="Meiryo UI" panose="020B0604030504040204" pitchFamily="50" charset="-128"/>
              <a:ea typeface="Meiryo UI" panose="020B0604030504040204" pitchFamily="50" charset="-128"/>
            </a:endParaRPr>
          </a:p>
          <a:p>
            <a:pPr marL="271463" indent="-271463" eaLnBrk="1" hangingPunct="1">
              <a:lnSpc>
                <a:spcPts val="2200"/>
              </a:lnSpc>
              <a:spcBef>
                <a:spcPct val="0"/>
              </a:spcBef>
              <a:buNone/>
            </a:pPr>
            <a:r>
              <a:rPr lang="ja-JP" altLang="en-US" sz="1200" dirty="0" smtClean="0">
                <a:latin typeface="Meiryo UI" panose="020B0604030504040204" pitchFamily="50" charset="-128"/>
                <a:ea typeface="Meiryo UI" panose="020B0604030504040204" pitchFamily="50" charset="-128"/>
              </a:rPr>
              <a:t>　・参加等しておらず、知らない</a:t>
            </a:r>
            <a:endParaRPr lang="ja-JP" altLang="en-US" sz="1200" dirty="0">
              <a:latin typeface="Meiryo UI" panose="020B0604030504040204" pitchFamily="50" charset="-128"/>
              <a:ea typeface="Meiryo UI" panose="020B0604030504040204" pitchFamily="50" charset="-128"/>
            </a:endParaRPr>
          </a:p>
        </p:txBody>
      </p:sp>
      <p:sp>
        <p:nvSpPr>
          <p:cNvPr id="8"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162929" y="1148809"/>
            <a:ext cx="3696377" cy="1594391"/>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行政が行っている啓発活動の認知について、認知度の順番については診断、改修工事実施者にほぼ違いは見られない。</a:t>
            </a:r>
            <a:endParaRPr lang="en-US" altLang="ja-JP" sz="1300" dirty="0" smtClean="0">
              <a:latin typeface="Meiryo UI" panose="020B0604030504040204" pitchFamily="50" charset="-128"/>
              <a:ea typeface="Meiryo UI" panose="020B0604030504040204" pitchFamily="50" charset="-128"/>
            </a:endParaRPr>
          </a:p>
          <a:p>
            <a:pPr marL="0" indent="174625"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しかしながら、講習会やセミナー、パネル展示などのイベントは、診断実施者の方が耐震改修工事実施者より</a:t>
            </a:r>
            <a:r>
              <a:rPr lang="ja-JP" altLang="en-US" sz="1300" dirty="0">
                <a:latin typeface="Meiryo UI" panose="020B0604030504040204" pitchFamily="50" charset="-128"/>
                <a:ea typeface="Meiryo UI" panose="020B0604030504040204" pitchFamily="50" charset="-128"/>
              </a:rPr>
              <a:t>認知の割合や参加したことがある人の</a:t>
            </a:r>
            <a:r>
              <a:rPr lang="ja-JP" altLang="en-US" sz="1300" dirty="0" smtClean="0">
                <a:latin typeface="Meiryo UI" panose="020B0604030504040204" pitchFamily="50" charset="-128"/>
                <a:ea typeface="Meiryo UI" panose="020B0604030504040204" pitchFamily="50" charset="-128"/>
              </a:rPr>
              <a:t>割合が高くなっている。</a:t>
            </a:r>
            <a:endParaRPr lang="en-US" altLang="ja-JP" sz="1300"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3</a:t>
            </a:fld>
            <a:endParaRPr lang="en-US" altLang="ja-JP" dirty="0">
              <a:solidFill>
                <a:srgbClr val="000000"/>
              </a:solidFill>
            </a:endParaRPr>
          </a:p>
        </p:txBody>
      </p:sp>
      <p:pic>
        <p:nvPicPr>
          <p:cNvPr id="5" name="図 4"/>
          <p:cNvPicPr>
            <a:picLocks noChangeAspect="1"/>
          </p:cNvPicPr>
          <p:nvPr/>
        </p:nvPicPr>
        <p:blipFill>
          <a:blip r:embed="rId2"/>
          <a:stretch>
            <a:fillRect/>
          </a:stretch>
        </p:blipFill>
        <p:spPr>
          <a:xfrm>
            <a:off x="4051227" y="1001114"/>
            <a:ext cx="5035732" cy="3182388"/>
          </a:xfrm>
          <a:prstGeom prst="rect">
            <a:avLst/>
          </a:prstGeom>
        </p:spPr>
      </p:pic>
      <p:pic>
        <p:nvPicPr>
          <p:cNvPr id="10" name="図 9"/>
          <p:cNvPicPr>
            <a:picLocks noChangeAspect="1"/>
          </p:cNvPicPr>
          <p:nvPr/>
        </p:nvPicPr>
        <p:blipFill>
          <a:blip r:embed="rId3"/>
          <a:stretch>
            <a:fillRect/>
          </a:stretch>
        </p:blipFill>
        <p:spPr>
          <a:xfrm>
            <a:off x="4051227" y="4077983"/>
            <a:ext cx="5035732" cy="2780017"/>
          </a:xfrm>
          <a:prstGeom prst="rect">
            <a:avLst/>
          </a:prstGeom>
        </p:spPr>
      </p:pic>
    </p:spTree>
    <p:extLst>
      <p:ext uri="{BB962C8B-B14F-4D97-AF65-F5344CB8AC3E}">
        <p14:creationId xmlns:p14="http://schemas.microsoft.com/office/powerpoint/2010/main" val="77663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7812741" cy="404813"/>
          </a:xfrm>
        </p:spPr>
        <p:txBody>
          <a:bodyPr/>
          <a:lstStyle/>
          <a:p>
            <a:r>
              <a:rPr lang="ja-JP" altLang="en-US" dirty="0"/>
              <a:t>建築事業者向け</a:t>
            </a:r>
            <a:r>
              <a:rPr lang="ja-JP" altLang="en-US" dirty="0" smtClean="0"/>
              <a:t>アンケート　・診断から設計に進まない理由</a:t>
            </a:r>
            <a:endParaRPr kumimoji="1" lang="ja-JP" altLang="en-US" dirty="0"/>
          </a:p>
        </p:txBody>
      </p:sp>
      <p:sp>
        <p:nvSpPr>
          <p:cNvPr id="31"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03481" y="1011872"/>
            <a:ext cx="8538990" cy="830376"/>
          </a:xfrm>
          <a:prstGeom prst="rect">
            <a:avLst/>
          </a:prstGeom>
          <a:solidFill>
            <a:schemeClr val="accent5"/>
          </a:solidFill>
          <a:ln>
            <a:noFill/>
          </a:ln>
        </p:spPr>
        <p:txBody>
          <a:bodyPr lIns="72000" tIns="72000" rIns="72000" bIns="72000" anchor="ctr"/>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調査対象　 ： 設計事務所、工務店等建築関係事業者 </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調査期間　 ： 令和</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日（火）</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日（日） </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調査手法　 ： ウェブ調査 </a:t>
            </a:r>
          </a:p>
          <a:p>
            <a:pPr marL="0" indent="0" eaLnBrk="1" hangingPunct="1">
              <a:spcBef>
                <a:spcPct val="0"/>
              </a:spcBef>
              <a:buFontTx/>
              <a:buNone/>
            </a:pPr>
            <a:r>
              <a:rPr lang="ja-JP" altLang="en-US" sz="1400" dirty="0">
                <a:latin typeface="Meiryo UI" panose="020B0604030504040204" pitchFamily="50" charset="-128"/>
                <a:ea typeface="Meiryo UI" panose="020B0604030504040204" pitchFamily="50" charset="-128"/>
              </a:rPr>
              <a:t>有効回答数：</a:t>
            </a:r>
            <a:r>
              <a:rPr lang="en-US" altLang="ja-JP" sz="1400" dirty="0">
                <a:latin typeface="Meiryo UI" panose="020B0604030504040204" pitchFamily="50" charset="-128"/>
                <a:ea typeface="Meiryo UI" panose="020B0604030504040204" pitchFamily="50" charset="-128"/>
              </a:rPr>
              <a:t>117</a:t>
            </a: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481" y="3402106"/>
            <a:ext cx="3328516" cy="2837329"/>
          </a:xfrm>
          <a:prstGeom prst="rect">
            <a:avLst/>
          </a:prstGeom>
          <a:noFill/>
          <a:ln>
            <a:noFill/>
          </a:ln>
        </p:spPr>
      </p:pic>
      <p:pic>
        <p:nvPicPr>
          <p:cNvPr id="10" name="図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2788" y="3402106"/>
            <a:ext cx="5170877" cy="3318607"/>
          </a:xfrm>
          <a:prstGeom prst="rect">
            <a:avLst/>
          </a:prstGeom>
          <a:noFill/>
          <a:ln>
            <a:noFill/>
          </a:ln>
        </p:spPr>
      </p:pic>
      <p:sp>
        <p:nvSpPr>
          <p:cNvPr id="11"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171892" y="2027257"/>
            <a:ext cx="8570579" cy="816927"/>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耐震診断の実績がある建築関係事業者の</a:t>
            </a:r>
            <a:r>
              <a:rPr lang="en-US" altLang="ja-JP" sz="1300" dirty="0" smtClean="0">
                <a:latin typeface="Meiryo UI" panose="020B0604030504040204" pitchFamily="50" charset="-128"/>
                <a:ea typeface="Meiryo UI" panose="020B0604030504040204" pitchFamily="50" charset="-128"/>
              </a:rPr>
              <a:t>9</a:t>
            </a:r>
            <a:r>
              <a:rPr lang="ja-JP" altLang="en-US" sz="1300" dirty="0" smtClean="0">
                <a:latin typeface="Meiryo UI" panose="020B0604030504040204" pitchFamily="50" charset="-128"/>
                <a:ea typeface="Meiryo UI" panose="020B0604030504040204" pitchFamily="50" charset="-128"/>
              </a:rPr>
              <a:t>割が、診断は実施しても設計に進まなかった経験があると回答している。</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進まない理由</a:t>
            </a:r>
            <a:r>
              <a:rPr lang="ja-JP" altLang="en-US" sz="1300" dirty="0">
                <a:latin typeface="Meiryo UI" panose="020B0604030504040204" pitchFamily="50" charset="-128"/>
                <a:ea typeface="Meiryo UI" panose="020B0604030504040204" pitchFamily="50" charset="-128"/>
              </a:rPr>
              <a:t>は</a:t>
            </a:r>
            <a:r>
              <a:rPr lang="ja-JP" altLang="en-US" sz="1300" dirty="0" smtClean="0">
                <a:latin typeface="Meiryo UI" panose="020B0604030504040204" pitchFamily="50" charset="-128"/>
                <a:ea typeface="Meiryo UI" panose="020B0604030504040204" pitchFamily="50" charset="-128"/>
              </a:rPr>
              <a:t>工事の費用負担という回答が最も多い。また、</a:t>
            </a:r>
            <a:r>
              <a:rPr lang="en-US" altLang="ja-JP" sz="1300" dirty="0" smtClean="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番大きな理由として</a:t>
            </a:r>
            <a:r>
              <a:rPr lang="en-US" altLang="ja-JP" sz="1300" dirty="0" smtClean="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割、</a:t>
            </a:r>
            <a:r>
              <a:rPr lang="en-US" altLang="ja-JP" sz="1300" dirty="0" smtClean="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番目として</a:t>
            </a:r>
            <a:r>
              <a:rPr lang="en-US" altLang="ja-JP" sz="1300" dirty="0" smtClean="0">
                <a:latin typeface="Meiryo UI" panose="020B0604030504040204" pitchFamily="50" charset="-128"/>
                <a:ea typeface="Meiryo UI" panose="020B0604030504040204" pitchFamily="50" charset="-128"/>
              </a:rPr>
              <a:t>4</a:t>
            </a:r>
            <a:r>
              <a:rPr lang="ja-JP" altLang="en-US" sz="1300" dirty="0" smtClean="0">
                <a:latin typeface="Meiryo UI" panose="020B0604030504040204" pitchFamily="50" charset="-128"/>
                <a:ea typeface="Meiryo UI" panose="020B0604030504040204" pitchFamily="50" charset="-128"/>
              </a:rPr>
              <a:t>割の事業者が回答しているなど、所有者の危機意識に課題を感じている事業者が多い。</a:t>
            </a:r>
            <a:endParaRPr lang="en-US" altLang="ja-JP" sz="1300"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400910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7826188" cy="404813"/>
          </a:xfrm>
        </p:spPr>
        <p:txBody>
          <a:bodyPr/>
          <a:lstStyle/>
          <a:p>
            <a:r>
              <a:rPr lang="ja-JP" altLang="en-US" dirty="0"/>
              <a:t>建築事業者向け</a:t>
            </a:r>
            <a:r>
              <a:rPr lang="ja-JP" altLang="en-US" dirty="0" smtClean="0"/>
              <a:t>アンケート　・設計から工事に進まない理由</a:t>
            </a:r>
            <a:endParaRPr kumimoji="1" lang="ja-JP" altLang="en-US" dirty="0"/>
          </a:p>
        </p:txBody>
      </p:sp>
      <p:pic>
        <p:nvPicPr>
          <p:cNvPr id="12" name="図 11"/>
          <p:cNvPicPr/>
          <p:nvPr/>
        </p:nvPicPr>
        <p:blipFill rotWithShape="1">
          <a:blip r:embed="rId2" cstate="print">
            <a:extLst>
              <a:ext uri="{28A0092B-C50C-407E-A947-70E740481C1C}">
                <a14:useLocalDpi xmlns:a14="http://schemas.microsoft.com/office/drawing/2010/main" val="0"/>
              </a:ext>
            </a:extLst>
          </a:blip>
          <a:srcRect r="23287"/>
          <a:stretch/>
        </p:blipFill>
        <p:spPr bwMode="auto">
          <a:xfrm>
            <a:off x="528025" y="2897944"/>
            <a:ext cx="2981937" cy="2911185"/>
          </a:xfrm>
          <a:prstGeom prst="rect">
            <a:avLst/>
          </a:prstGeom>
          <a:noFill/>
          <a:ln>
            <a:noFill/>
          </a:ln>
          <a:extLst>
            <a:ext uri="{53640926-AAD7-44D8-BBD7-CCE9431645EC}">
              <a14:shadowObscured xmlns:a14="http://schemas.microsoft.com/office/drawing/2010/main"/>
            </a:ext>
          </a:extLst>
        </p:spPr>
      </p:pic>
      <p:pic>
        <p:nvPicPr>
          <p:cNvPr id="13" name="図 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0141" y="2897944"/>
            <a:ext cx="5134707" cy="3699803"/>
          </a:xfrm>
          <a:prstGeom prst="rect">
            <a:avLst/>
          </a:prstGeom>
          <a:noFill/>
          <a:ln>
            <a:noFill/>
          </a:ln>
        </p:spPr>
      </p:pic>
      <p:sp>
        <p:nvSpPr>
          <p:cNvPr id="6"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39151" y="1227323"/>
            <a:ext cx="8570579" cy="1193148"/>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耐震設計の実績がある建築関係事業者の</a:t>
            </a:r>
            <a:r>
              <a:rPr lang="en-US" altLang="ja-JP" sz="1300" dirty="0">
                <a:latin typeface="Meiryo UI" panose="020B0604030504040204" pitchFamily="50" charset="-128"/>
                <a:ea typeface="Meiryo UI" panose="020B0604030504040204" pitchFamily="50" charset="-128"/>
              </a:rPr>
              <a:t>6</a:t>
            </a:r>
            <a:r>
              <a:rPr lang="ja-JP" altLang="en-US" sz="1300" dirty="0" smtClean="0">
                <a:latin typeface="Meiryo UI" panose="020B0604030504040204" pitchFamily="50" charset="-128"/>
                <a:ea typeface="Meiryo UI" panose="020B0604030504040204" pitchFamily="50" charset="-128"/>
              </a:rPr>
              <a:t>割が、設計は実施しても工事に進まなかった経験があると回答している。</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進まない理由</a:t>
            </a:r>
            <a:r>
              <a:rPr lang="ja-JP" altLang="en-US" sz="1300" dirty="0">
                <a:latin typeface="Meiryo UI" panose="020B0604030504040204" pitchFamily="50" charset="-128"/>
                <a:ea typeface="Meiryo UI" panose="020B0604030504040204" pitchFamily="50" charset="-128"/>
              </a:rPr>
              <a:t>は</a:t>
            </a:r>
            <a:r>
              <a:rPr lang="ja-JP" altLang="en-US" sz="1300" dirty="0" smtClean="0">
                <a:latin typeface="Meiryo UI" panose="020B0604030504040204" pitchFamily="50" charset="-128"/>
                <a:ea typeface="Meiryo UI" panose="020B0604030504040204" pitchFamily="50" charset="-128"/>
              </a:rPr>
              <a:t>工事の費用負担との回答が圧倒的に多く、設計で工事費用が具体的にわかった時点で負担を感じ、工事に進まない所有者がいると考えられる。</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また診断から設計に進まない理由と比較すると、工事中の住まいの問題との回答が多くなっており、設計をして工事中の住まいについて課題と感じる所有者がいることも考えられる。</a:t>
            </a:r>
            <a:endParaRPr lang="en-US" altLang="ja-JP" sz="1300" dirty="0">
              <a:latin typeface="Meiryo UI" panose="020B0604030504040204" pitchFamily="50" charset="-128"/>
              <a:ea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5</a:t>
            </a:fld>
            <a:endParaRPr lang="en-US" altLang="ja-JP" dirty="0">
              <a:solidFill>
                <a:srgbClr val="000000"/>
              </a:solidFill>
            </a:endParaRPr>
          </a:p>
        </p:txBody>
      </p:sp>
    </p:spTree>
    <p:extLst>
      <p:ext uri="{BB962C8B-B14F-4D97-AF65-F5344CB8AC3E}">
        <p14:creationId xmlns:p14="http://schemas.microsoft.com/office/powerpoint/2010/main" val="138785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8014447" cy="404813"/>
          </a:xfrm>
        </p:spPr>
        <p:txBody>
          <a:bodyPr/>
          <a:lstStyle/>
          <a:p>
            <a:r>
              <a:rPr lang="ja-JP" altLang="en-US" dirty="0"/>
              <a:t>建築事業者向け</a:t>
            </a:r>
            <a:r>
              <a:rPr lang="ja-JP" altLang="en-US" dirty="0" smtClean="0"/>
              <a:t>アンケート　・工事で負担となっていること</a:t>
            </a:r>
            <a:endParaRPr kumimoji="1" lang="ja-JP" altLang="en-US" dirty="0"/>
          </a:p>
        </p:txBody>
      </p:sp>
      <p:pic>
        <p:nvPicPr>
          <p:cNvPr id="6" name="図 5"/>
          <p:cNvPicPr/>
          <p:nvPr/>
        </p:nvPicPr>
        <p:blipFill rotWithShape="1">
          <a:blip r:embed="rId2" cstate="print">
            <a:extLst>
              <a:ext uri="{28A0092B-C50C-407E-A947-70E740481C1C}">
                <a14:useLocalDpi xmlns:a14="http://schemas.microsoft.com/office/drawing/2010/main" val="0"/>
              </a:ext>
            </a:extLst>
          </a:blip>
          <a:srcRect r="12615"/>
          <a:stretch/>
        </p:blipFill>
        <p:spPr bwMode="auto">
          <a:xfrm>
            <a:off x="239151" y="2925277"/>
            <a:ext cx="3215640" cy="2741930"/>
          </a:xfrm>
          <a:prstGeom prst="rect">
            <a:avLst/>
          </a:prstGeom>
          <a:noFill/>
          <a:ln>
            <a:noFill/>
          </a:ln>
          <a:extLst>
            <a:ext uri="{53640926-AAD7-44D8-BBD7-CCE9431645EC}">
              <a14:shadowObscured xmlns:a14="http://schemas.microsoft.com/office/drawing/2010/main"/>
            </a:ext>
          </a:extLst>
        </p:spPr>
      </p:pic>
      <p:pic>
        <p:nvPicPr>
          <p:cNvPr id="7" name="図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9962" y="3056423"/>
            <a:ext cx="5547360" cy="3619500"/>
          </a:xfrm>
          <a:prstGeom prst="rect">
            <a:avLst/>
          </a:prstGeom>
          <a:noFill/>
          <a:ln>
            <a:noFill/>
          </a:ln>
        </p:spPr>
      </p:pic>
      <p:sp>
        <p:nvSpPr>
          <p:cNvPr id="5"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39151" y="1227323"/>
            <a:ext cx="8570579" cy="977995"/>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耐震改修工事の実績がある工務店に工事で所有者の負担となっていることをたずねると、工事の費用負担との回答が圧倒的に多くなっている。</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また</a:t>
            </a:r>
            <a:r>
              <a:rPr lang="en-US" altLang="ja-JP" sz="1300" dirty="0" smtClean="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番目の理由として半数が工事中の住まいの問題と回答しており、工事を進めていくうえで実際に工事中の住まいについて課題と感じる所有者が生じていることが考えられる。</a:t>
            </a:r>
            <a:endParaRPr lang="en-US" altLang="ja-JP" sz="1300"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6</a:t>
            </a:fld>
            <a:endParaRPr lang="en-US" altLang="ja-JP" dirty="0">
              <a:solidFill>
                <a:srgbClr val="000000"/>
              </a:solidFill>
            </a:endParaRPr>
          </a:p>
        </p:txBody>
      </p:sp>
    </p:spTree>
    <p:extLst>
      <p:ext uri="{BB962C8B-B14F-4D97-AF65-F5344CB8AC3E}">
        <p14:creationId xmlns:p14="http://schemas.microsoft.com/office/powerpoint/2010/main" val="142561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p:txBody>
          <a:bodyPr/>
          <a:lstStyle/>
          <a:p>
            <a:r>
              <a:rPr lang="ja-JP" altLang="en-US" dirty="0"/>
              <a:t>建築事業者向け</a:t>
            </a:r>
            <a:r>
              <a:rPr lang="ja-JP" altLang="en-US" dirty="0" smtClean="0"/>
              <a:t>アンケート　・耐震についての説明</a:t>
            </a:r>
            <a:endParaRPr kumimoji="1" lang="ja-JP" altLang="en-US" dirty="0"/>
          </a:p>
        </p:txBody>
      </p:sp>
      <p:pic>
        <p:nvPicPr>
          <p:cNvPr id="5" name="図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325032"/>
            <a:ext cx="4935071" cy="3122401"/>
          </a:xfrm>
          <a:prstGeom prst="rect">
            <a:avLst/>
          </a:prstGeom>
          <a:noFill/>
          <a:ln>
            <a:noFill/>
          </a:ln>
        </p:spPr>
      </p:pic>
      <p:pic>
        <p:nvPicPr>
          <p:cNvPr id="8" name="図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58911" y="2439090"/>
            <a:ext cx="4485089" cy="2052228"/>
          </a:xfrm>
          <a:prstGeom prst="rect">
            <a:avLst/>
          </a:prstGeom>
          <a:noFill/>
          <a:ln>
            <a:noFill/>
          </a:ln>
        </p:spPr>
      </p:pic>
      <p:sp>
        <p:nvSpPr>
          <p:cNvPr id="7"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39151" y="1227323"/>
            <a:ext cx="8570579" cy="977995"/>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耐震化が必要となる旧耐震住宅の所有者からリフォームなど耐震改修以外の依頼があった場合に、耐震化の必要性などについて説明するかをたずねたところ、６割が必ず説明すると回答している</a:t>
            </a:r>
            <a:r>
              <a:rPr lang="ja-JP" altLang="en-US" sz="1300" dirty="0">
                <a:latin typeface="Meiryo UI" panose="020B0604030504040204" pitchFamily="50" charset="-128"/>
                <a:ea typeface="Meiryo UI" panose="020B0604030504040204" pitchFamily="50" charset="-128"/>
              </a:rPr>
              <a:t>。</a:t>
            </a:r>
          </a:p>
          <a:p>
            <a:pPr marL="0" indent="93663" eaLnBrk="1" hangingPunct="1">
              <a:spcBef>
                <a:spcPct val="0"/>
              </a:spcBef>
              <a:buFontTx/>
              <a:buNone/>
            </a:pPr>
            <a:r>
              <a:rPr lang="ja-JP" altLang="en-US" sz="1300" dirty="0">
                <a:latin typeface="Meiryo UI" panose="020B0604030504040204" pitchFamily="50" charset="-128"/>
                <a:ea typeface="Meiryo UI" panose="020B0604030504040204" pitchFamily="50" charset="-128"/>
              </a:rPr>
              <a:t>必要性</a:t>
            </a:r>
            <a:r>
              <a:rPr lang="ja-JP" altLang="en-US" sz="1300" dirty="0" smtClean="0">
                <a:latin typeface="Meiryo UI" panose="020B0604030504040204" pitchFamily="50" charset="-128"/>
                <a:ea typeface="Meiryo UI" panose="020B0604030504040204" pitchFamily="50" charset="-128"/>
              </a:rPr>
              <a:t>を説明しない理由としては、所有者の費用負担が増えるためという回答が最も多く、耐震改修工事の費用負担へ課題を感じている事業者が多いと考えられる。</a:t>
            </a:r>
            <a:endParaRPr lang="ja-JP" altLang="en-US" sz="1300" dirty="0">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7</a:t>
            </a:fld>
            <a:endParaRPr lang="en-US" altLang="ja-JP" dirty="0">
              <a:solidFill>
                <a:srgbClr val="000000"/>
              </a:solidFill>
            </a:endParaRPr>
          </a:p>
        </p:txBody>
      </p:sp>
    </p:spTree>
    <p:extLst>
      <p:ext uri="{BB962C8B-B14F-4D97-AF65-F5344CB8AC3E}">
        <p14:creationId xmlns:p14="http://schemas.microsoft.com/office/powerpoint/2010/main" val="2564627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8191DB-1193-4764-9C73-10EF1BE24B1E}"/>
              </a:ext>
            </a:extLst>
          </p:cNvPr>
          <p:cNvSpPr>
            <a:spLocks noGrp="1"/>
          </p:cNvSpPr>
          <p:nvPr>
            <p:ph type="title"/>
          </p:nvPr>
        </p:nvSpPr>
        <p:spPr>
          <a:xfrm>
            <a:off x="0" y="471050"/>
            <a:ext cx="8175812" cy="404813"/>
          </a:xfrm>
        </p:spPr>
        <p:txBody>
          <a:bodyPr/>
          <a:lstStyle/>
          <a:p>
            <a:r>
              <a:rPr lang="ja-JP" altLang="en-US" dirty="0"/>
              <a:t>建築事業者向けアンケート　</a:t>
            </a:r>
            <a:r>
              <a:rPr lang="ja-JP" altLang="en-US" dirty="0" smtClean="0"/>
              <a:t>・補助制度等の認知</a:t>
            </a:r>
            <a:endParaRPr kumimoji="1" lang="ja-JP" altLang="en-US" dirty="0"/>
          </a:p>
        </p:txBody>
      </p:sp>
      <p:pic>
        <p:nvPicPr>
          <p:cNvPr id="9" name="図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574" y="2988027"/>
            <a:ext cx="4655809" cy="1997276"/>
          </a:xfrm>
          <a:prstGeom prst="rect">
            <a:avLst/>
          </a:prstGeom>
          <a:noFill/>
          <a:ln>
            <a:noFill/>
          </a:ln>
        </p:spPr>
      </p:pic>
      <p:pic>
        <p:nvPicPr>
          <p:cNvPr id="10" name="図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9667" y="3099159"/>
            <a:ext cx="3814333" cy="2628814"/>
          </a:xfrm>
          <a:prstGeom prst="rect">
            <a:avLst/>
          </a:prstGeom>
          <a:noFill/>
          <a:ln>
            <a:noFill/>
          </a:ln>
        </p:spPr>
      </p:pic>
      <p:sp>
        <p:nvSpPr>
          <p:cNvPr id="7" name="テキスト ボックス 2">
            <a:extLst>
              <a:ext uri="{FF2B5EF4-FFF2-40B4-BE49-F238E27FC236}">
                <a16:creationId xmlns:a16="http://schemas.microsoft.com/office/drawing/2014/main" id="{D4A0C368-2E05-4DF2-BD16-BE9EE12253E8}"/>
              </a:ext>
            </a:extLst>
          </p:cNvPr>
          <p:cNvSpPr txBox="1">
            <a:spLocks noChangeArrowheads="1"/>
          </p:cNvSpPr>
          <p:nvPr/>
        </p:nvSpPr>
        <p:spPr bwMode="auto">
          <a:xfrm>
            <a:off x="239151" y="1227324"/>
            <a:ext cx="8570579" cy="937652"/>
          </a:xfrm>
          <a:prstGeom prst="rect">
            <a:avLst/>
          </a:prstGeom>
          <a:noFill/>
          <a:ln>
            <a:solidFill>
              <a:schemeClr val="accent6"/>
            </a:solid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93663" eaLnBrk="1" hangingPunct="1">
              <a:spcBef>
                <a:spcPct val="0"/>
              </a:spcBef>
              <a:buFontTx/>
              <a:buNone/>
            </a:pPr>
            <a:r>
              <a:rPr lang="ja-JP" altLang="en-US" sz="1300" dirty="0">
                <a:latin typeface="Meiryo UI" panose="020B0604030504040204" pitchFamily="50" charset="-128"/>
                <a:ea typeface="Meiryo UI" panose="020B0604030504040204" pitchFamily="50" charset="-128"/>
              </a:rPr>
              <a:t>耐震</a:t>
            </a:r>
            <a:r>
              <a:rPr lang="ja-JP" altLang="en-US" sz="1300" dirty="0" smtClean="0">
                <a:latin typeface="Meiryo UI" panose="020B0604030504040204" pitchFamily="50" charset="-128"/>
                <a:ea typeface="Meiryo UI" panose="020B0604030504040204" pitchFamily="50" charset="-128"/>
              </a:rPr>
              <a:t>診断や改修を業務として行っている建築</a:t>
            </a:r>
            <a:r>
              <a:rPr lang="ja-JP" altLang="en-US" sz="1300" dirty="0">
                <a:latin typeface="Meiryo UI" panose="020B0604030504040204" pitchFamily="50" charset="-128"/>
                <a:ea typeface="Meiryo UI" panose="020B0604030504040204" pitchFamily="50" charset="-128"/>
              </a:rPr>
              <a:t>関係事</a:t>
            </a:r>
            <a:r>
              <a:rPr lang="ja-JP" altLang="en-US" sz="1300" dirty="0" smtClean="0">
                <a:latin typeface="Meiryo UI" panose="020B0604030504040204" pitchFamily="50" charset="-128"/>
                <a:ea typeface="Meiryo UI" panose="020B0604030504040204" pitchFamily="50" charset="-128"/>
              </a:rPr>
              <a:t>業者に耐震に係る補助制度や税制優遇について知っているかたずねたところ、</a:t>
            </a:r>
            <a:r>
              <a:rPr lang="en-US" altLang="ja-JP" sz="1300" dirty="0" smtClean="0">
                <a:latin typeface="Meiryo UI" panose="020B0604030504040204" pitchFamily="50" charset="-128"/>
                <a:ea typeface="Meiryo UI" panose="020B0604030504040204" pitchFamily="50" charset="-128"/>
              </a:rPr>
              <a:t>8</a:t>
            </a:r>
            <a:r>
              <a:rPr lang="ja-JP" altLang="en-US" sz="1300" dirty="0" smtClean="0">
                <a:latin typeface="Meiryo UI" panose="020B0604030504040204" pitchFamily="50" charset="-128"/>
                <a:ea typeface="Meiryo UI" panose="020B0604030504040204" pitchFamily="50" charset="-128"/>
              </a:rPr>
              <a:t>割は両方とも知っていると回答しており、知っている場合は</a:t>
            </a:r>
            <a:r>
              <a:rPr lang="en-US" altLang="ja-JP" sz="1300" dirty="0" smtClean="0">
                <a:latin typeface="Meiryo UI" panose="020B0604030504040204" pitchFamily="50" charset="-128"/>
                <a:ea typeface="Meiryo UI" panose="020B0604030504040204" pitchFamily="50" charset="-128"/>
              </a:rPr>
              <a:t>9</a:t>
            </a:r>
            <a:r>
              <a:rPr lang="ja-JP" altLang="en-US" sz="1300" dirty="0" smtClean="0">
                <a:latin typeface="Meiryo UI" panose="020B0604030504040204" pitchFamily="50" charset="-128"/>
                <a:ea typeface="Meiryo UI" panose="020B0604030504040204" pitchFamily="50" charset="-128"/>
              </a:rPr>
              <a:t>割近くが所有者にも紹介しているとのことだった。</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smtClean="0">
                <a:latin typeface="Meiryo UI" panose="020B0604030504040204" pitchFamily="50" charset="-128"/>
                <a:ea typeface="Meiryo UI" panose="020B0604030504040204" pitchFamily="50" charset="-128"/>
              </a:rPr>
              <a:t>しかしながらいずれも知らないとの回答が６％、知っていても所有者に紹介していない事業者が</a:t>
            </a:r>
            <a:r>
              <a:rPr lang="en-US" altLang="ja-JP" sz="1300" dirty="0" smtClean="0">
                <a:latin typeface="Meiryo UI" panose="020B0604030504040204" pitchFamily="50" charset="-128"/>
                <a:ea typeface="Meiryo UI" panose="020B0604030504040204" pitchFamily="50" charset="-128"/>
              </a:rPr>
              <a:t>12%</a:t>
            </a:r>
            <a:r>
              <a:rPr lang="ja-JP" altLang="en-US" sz="1300" dirty="0" smtClean="0">
                <a:latin typeface="Meiryo UI" panose="020B0604030504040204" pitchFamily="50" charset="-128"/>
                <a:ea typeface="Meiryo UI" panose="020B0604030504040204" pitchFamily="50" charset="-128"/>
              </a:rPr>
              <a:t>あった。</a:t>
            </a:r>
            <a:endParaRPr lang="en-US" altLang="ja-JP" sz="1300" dirty="0" smtClean="0">
              <a:latin typeface="Meiryo UI" panose="020B0604030504040204" pitchFamily="50" charset="-128"/>
              <a:ea typeface="Meiryo UI" panose="020B0604030504040204" pitchFamily="50" charset="-128"/>
            </a:endParaRPr>
          </a:p>
          <a:p>
            <a:pPr marL="0" indent="93663" eaLnBrk="1" hangingPunct="1">
              <a:spcBef>
                <a:spcPct val="0"/>
              </a:spcBef>
              <a:buFontTx/>
              <a:buNone/>
            </a:pPr>
            <a:r>
              <a:rPr lang="ja-JP" altLang="en-US" sz="1300" dirty="0">
                <a:latin typeface="Meiryo UI" panose="020B0604030504040204" pitchFamily="50" charset="-128"/>
                <a:ea typeface="Meiryo UI" panose="020B0604030504040204" pitchFamily="50" charset="-128"/>
              </a:rPr>
              <a:t>事業者</a:t>
            </a:r>
            <a:r>
              <a:rPr lang="ja-JP" altLang="en-US" sz="1300" dirty="0" smtClean="0">
                <a:latin typeface="Meiryo UI" panose="020B0604030504040204" pitchFamily="50" charset="-128"/>
                <a:ea typeface="Meiryo UI" panose="020B0604030504040204" pitchFamily="50" charset="-128"/>
              </a:rPr>
              <a:t>から所有者への働きかけは一定の効果が期待できるため、このような事業者への補助制度等の周知が必要となる。</a:t>
            </a:r>
            <a:endParaRPr lang="ja-JP" altLang="en-US" sz="1300" dirty="0">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86090BC0-29C6-4BF8-8F42-2CB1B5EE0442}"/>
              </a:ext>
            </a:extLst>
          </p:cNvPr>
          <p:cNvSpPr txBox="1">
            <a:spLocks/>
          </p:cNvSpPr>
          <p:nvPr/>
        </p:nvSpPr>
        <p:spPr bwMode="auto">
          <a:xfrm>
            <a:off x="6961094" y="65857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8</a:t>
            </a:fld>
            <a:endParaRPr lang="en-US" altLang="ja-JP" dirty="0">
              <a:solidFill>
                <a:srgbClr val="000000"/>
              </a:solidFill>
            </a:endParaRPr>
          </a:p>
        </p:txBody>
      </p:sp>
    </p:spTree>
    <p:extLst>
      <p:ext uri="{BB962C8B-B14F-4D97-AF65-F5344CB8AC3E}">
        <p14:creationId xmlns:p14="http://schemas.microsoft.com/office/powerpoint/2010/main" val="89135657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5"/>
        </a:solidFill>
        <a:ln w="6350">
          <a:noFill/>
        </a:ln>
        <a:effectLst/>
      </a:spPr>
      <a:bodyPr wrap="square" tIns="108000" bIns="108000">
        <a:spAutoFit/>
      </a:bodyPr>
      <a:lstStyle>
        <a:defPPr marL="85725" marR="967105" algn="l">
          <a:tabLst>
            <a:tab pos="11791950" algn="l"/>
          </a:tabLst>
          <a:defRPr sz="1600" dirty="0">
            <a:latin typeface="Meiryo UI" panose="020B0604030504040204" pitchFamily="50" charset="-128"/>
            <a:ea typeface="Meiryo UI" panose="020B0604030504040204" pitchFamily="50" charset="-128"/>
          </a:defRPr>
        </a:defPPr>
      </a:lstStyle>
      <a:style>
        <a:lnRef idx="2">
          <a:schemeClr val="accent2"/>
        </a:lnRef>
        <a:fillRef idx="1">
          <a:schemeClr val="lt1"/>
        </a:fillRef>
        <a:effectRef idx="0">
          <a:schemeClr val="accent2"/>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画面に合わせる (4:3)</PresentationFormat>
  <Paragraphs>55</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木造住宅　 補助制度利用者・事業者アンケート結果</vt:lpstr>
      <vt:lpstr>令和元年度補助制度利用者アンケート　・実施するきっかけ</vt:lpstr>
      <vt:lpstr>令和元年度補助制度利用者アンケート・補助制度の認知等</vt:lpstr>
      <vt:lpstr>令和元年度補助制度利用者アンケート・啓発活動の認知</vt:lpstr>
      <vt:lpstr>建築事業者向けアンケート　・診断から設計に進まない理由</vt:lpstr>
      <vt:lpstr>建築事業者向けアンケート　・設計から工事に進まない理由</vt:lpstr>
      <vt:lpstr>建築事業者向けアンケート　・工事で負担となっていること</vt:lpstr>
      <vt:lpstr>建築事業者向けアンケート　・耐震についての説明</vt:lpstr>
      <vt:lpstr>建築事業者向けアンケート　・補助制度等の認知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2021-01-22T08:33:05Z</dcterms:created>
  <dcterms:modified xsi:type="dcterms:W3CDTF">2021-01-22T08:44:37Z</dcterms:modified>
</cp:coreProperties>
</file>