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2280" autoAdjust="0"/>
  </p:normalViewPr>
  <p:slideViewPr>
    <p:cSldViewPr snapToGrid="0">
      <p:cViewPr varScale="1">
        <p:scale>
          <a:sx n="47" d="100"/>
          <a:sy n="47" d="100"/>
        </p:scale>
        <p:origin x="6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2493030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08358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068544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67909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6602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894816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78165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704028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246624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23280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6131F7-59DA-44B9-9691-29043B12267C}"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52790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76131F7-59DA-44B9-9691-29043B12267C}" type="datetimeFigureOut">
              <a:rPr kumimoji="1" lang="ja-JP" altLang="en-US" smtClean="0"/>
              <a:t>2021/1/22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297265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正方形/長方形 120">
            <a:extLst>
              <a:ext uri="{FF2B5EF4-FFF2-40B4-BE49-F238E27FC236}">
                <a16:creationId xmlns:a16="http://schemas.microsoft.com/office/drawing/2014/main" id="{3F3457D9-F3F5-45DB-8719-284D4D98B7E3}"/>
              </a:ext>
            </a:extLst>
          </p:cNvPr>
          <p:cNvSpPr/>
          <p:nvPr/>
        </p:nvSpPr>
        <p:spPr>
          <a:xfrm>
            <a:off x="210582" y="2339121"/>
            <a:ext cx="12499646" cy="3896220"/>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00">
              <a:latin typeface="Meiryo UI" panose="020B0604030504040204" pitchFamily="50" charset="-128"/>
              <a:ea typeface="Meiryo UI" panose="020B0604030504040204" pitchFamily="50" charset="-128"/>
            </a:endParaRPr>
          </a:p>
        </p:txBody>
      </p:sp>
      <p:sp>
        <p:nvSpPr>
          <p:cNvPr id="119" name="正方形/長方形 118">
            <a:extLst>
              <a:ext uri="{FF2B5EF4-FFF2-40B4-BE49-F238E27FC236}">
                <a16:creationId xmlns:a16="http://schemas.microsoft.com/office/drawing/2014/main" id="{3F3457D9-F3F5-45DB-8719-284D4D98B7E3}"/>
              </a:ext>
            </a:extLst>
          </p:cNvPr>
          <p:cNvSpPr/>
          <p:nvPr/>
        </p:nvSpPr>
        <p:spPr>
          <a:xfrm>
            <a:off x="255711" y="759153"/>
            <a:ext cx="10658552" cy="1402509"/>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00">
              <a:latin typeface="Meiryo UI" panose="020B0604030504040204" pitchFamily="50" charset="-128"/>
              <a:ea typeface="Meiryo UI" panose="020B0604030504040204" pitchFamily="50" charset="-128"/>
            </a:endParaRPr>
          </a:p>
        </p:txBody>
      </p:sp>
      <p:sp>
        <p:nvSpPr>
          <p:cNvPr id="120" name="正方形/長方形 119">
            <a:extLst>
              <a:ext uri="{FF2B5EF4-FFF2-40B4-BE49-F238E27FC236}">
                <a16:creationId xmlns:a16="http://schemas.microsoft.com/office/drawing/2014/main" id="{3F3457D9-F3F5-45DB-8719-284D4D98B7E3}"/>
              </a:ext>
            </a:extLst>
          </p:cNvPr>
          <p:cNvSpPr/>
          <p:nvPr/>
        </p:nvSpPr>
        <p:spPr>
          <a:xfrm>
            <a:off x="190588" y="6424509"/>
            <a:ext cx="12447894" cy="1601769"/>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0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EA07299-EA2C-4E8B-A071-589CC3D9B818}"/>
              </a:ext>
            </a:extLst>
          </p:cNvPr>
          <p:cNvSpPr txBox="1"/>
          <p:nvPr/>
        </p:nvSpPr>
        <p:spPr>
          <a:xfrm>
            <a:off x="309654" y="240632"/>
            <a:ext cx="12434560" cy="369332"/>
          </a:xfrm>
          <a:prstGeom prst="rect">
            <a:avLst/>
          </a:prstGeom>
          <a:solidFill>
            <a:schemeClr val="accent1">
              <a:lumMod val="75000"/>
            </a:schemeClr>
          </a:solidFill>
        </p:spPr>
        <p:txBody>
          <a:bodyPr wrap="square" rtlCol="0">
            <a:spAutoFit/>
          </a:bodyPr>
          <a:lstStyle/>
          <a:p>
            <a:r>
              <a:rPr kumimoji="1" lang="ja-JP" altLang="en-US" b="1" dirty="0" smtClean="0">
                <a:solidFill>
                  <a:schemeClr val="bg1"/>
                </a:solidFill>
                <a:latin typeface="Meiryo UI" panose="020B0604030504040204" pitchFamily="50" charset="-128"/>
                <a:ea typeface="Meiryo UI" panose="020B0604030504040204" pitchFamily="50" charset="-128"/>
              </a:rPr>
              <a:t>木造住宅　市町村耐震担当者ヒアリング結果　概要　　　</a:t>
            </a:r>
            <a:r>
              <a:rPr kumimoji="1" lang="ja-JP" altLang="en-US" sz="1200" b="1" dirty="0">
                <a:solidFill>
                  <a:schemeClr val="bg1"/>
                </a:solidFill>
                <a:latin typeface="Meiryo UI" panose="020B0604030504040204" pitchFamily="50" charset="-128"/>
                <a:ea typeface="Meiryo UI" panose="020B0604030504040204" pitchFamily="50" charset="-128"/>
              </a:rPr>
              <a:t>　</a:t>
            </a:r>
            <a:r>
              <a:rPr kumimoji="1" lang="ja-JP" altLang="en-US" sz="1200" b="1" dirty="0" smtClean="0">
                <a:solidFill>
                  <a:schemeClr val="bg1"/>
                </a:solidFill>
                <a:latin typeface="Meiryo UI" panose="020B0604030504040204" pitchFamily="50" charset="-128"/>
                <a:ea typeface="Meiryo UI" panose="020B0604030504040204" pitchFamily="50" charset="-128"/>
              </a:rPr>
              <a:t>　　</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38" name="タイトル 1">
            <a:extLst>
              <a:ext uri="{FF2B5EF4-FFF2-40B4-BE49-F238E27FC236}">
                <a16:creationId xmlns:a16="http://schemas.microsoft.com/office/drawing/2014/main" id="{DA266D73-D998-4C4A-BA45-705438428228}"/>
              </a:ext>
            </a:extLst>
          </p:cNvPr>
          <p:cNvSpPr txBox="1">
            <a:spLocks/>
          </p:cNvSpPr>
          <p:nvPr/>
        </p:nvSpPr>
        <p:spPr>
          <a:xfrm>
            <a:off x="10914263" y="96170"/>
            <a:ext cx="1686213" cy="457172"/>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latin typeface="Meiryo UI" panose="020B0604030504040204" pitchFamily="50" charset="-128"/>
                <a:ea typeface="Meiryo UI" panose="020B0604030504040204" pitchFamily="50" charset="-128"/>
              </a:rPr>
              <a:t>参考資料２</a:t>
            </a:r>
            <a:endParaRPr lang="ja-JP" altLang="en-US" sz="18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0545E084-4891-4D00-99F3-CCAD0CA24C9A}"/>
              </a:ext>
            </a:extLst>
          </p:cNvPr>
          <p:cNvSpPr txBox="1"/>
          <p:nvPr/>
        </p:nvSpPr>
        <p:spPr>
          <a:xfrm>
            <a:off x="390691" y="648990"/>
            <a:ext cx="2880000" cy="161583"/>
          </a:xfrm>
          <a:prstGeom prst="rect">
            <a:avLst/>
          </a:prstGeom>
          <a:solidFill>
            <a:schemeClr val="accent1">
              <a:lumMod val="75000"/>
            </a:schemeClr>
          </a:solidFill>
          <a:ln>
            <a:solidFill>
              <a:schemeClr val="accent1">
                <a:lumMod val="75000"/>
              </a:schemeClr>
            </a:solidFill>
          </a:ln>
        </p:spPr>
        <p:txBody>
          <a:bodyPr wrap="square" tIns="0" bIns="0" rtlCol="0">
            <a:spAutoFit/>
          </a:bodyPr>
          <a:lstStyle/>
          <a:p>
            <a:pPr algn="ctr" eaLnBrk="0" fontAlgn="base" hangingPunct="0">
              <a:spcBef>
                <a:spcPct val="0"/>
              </a:spcBef>
              <a:spcAft>
                <a:spcPct val="0"/>
              </a:spcAft>
              <a:tabLst>
                <a:tab pos="7560945" algn="l"/>
              </a:tabLst>
            </a:pPr>
            <a:r>
              <a:rPr lang="ja-JP" altLang="en-US" sz="1050" b="1" dirty="0" smtClean="0">
                <a:solidFill>
                  <a:schemeClr val="bg1"/>
                </a:solidFill>
                <a:latin typeface="Meiryo UI" panose="020B0604030504040204" pitchFamily="50" charset="-128"/>
                <a:ea typeface="Meiryo UI" panose="020B0604030504040204" pitchFamily="50" charset="-128"/>
              </a:rPr>
              <a:t>社会的気運の醸成に関する取組み状況</a:t>
            </a:r>
            <a:endParaRPr lang="en-US" altLang="ja-JP"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a:extLst>
              <a:ext uri="{FF2B5EF4-FFF2-40B4-BE49-F238E27FC236}">
                <a16:creationId xmlns:a16="http://schemas.microsoft.com/office/drawing/2014/main" id="{0545E084-4891-4D00-99F3-CCAD0CA24C9A}"/>
              </a:ext>
            </a:extLst>
          </p:cNvPr>
          <p:cNvSpPr txBox="1"/>
          <p:nvPr/>
        </p:nvSpPr>
        <p:spPr>
          <a:xfrm>
            <a:off x="394686" y="2270283"/>
            <a:ext cx="2880000" cy="161583"/>
          </a:xfrm>
          <a:prstGeom prst="rect">
            <a:avLst/>
          </a:prstGeom>
          <a:solidFill>
            <a:schemeClr val="accent1">
              <a:lumMod val="75000"/>
            </a:schemeClr>
          </a:solidFill>
          <a:ln>
            <a:solidFill>
              <a:schemeClr val="accent1">
                <a:lumMod val="75000"/>
              </a:schemeClr>
            </a:solidFill>
          </a:ln>
        </p:spPr>
        <p:txBody>
          <a:bodyPr wrap="square" tIns="0" bIns="0" rtlCol="0">
            <a:spAutoFit/>
          </a:bodyPr>
          <a:lstStyle/>
          <a:p>
            <a:pPr algn="ctr" eaLnBrk="0" fontAlgn="base" hangingPunct="0">
              <a:spcBef>
                <a:spcPct val="0"/>
              </a:spcBef>
              <a:spcAft>
                <a:spcPct val="0"/>
              </a:spcAft>
              <a:tabLst>
                <a:tab pos="7560945" algn="l"/>
              </a:tabLst>
            </a:pPr>
            <a:r>
              <a:rPr lang="ja-JP" altLang="en-US" sz="1050" b="1" dirty="0" smtClean="0">
                <a:solidFill>
                  <a:schemeClr val="bg1"/>
                </a:solidFill>
                <a:latin typeface="Meiryo UI" panose="020B0604030504040204" pitchFamily="50" charset="-128"/>
                <a:ea typeface="Meiryo UI" panose="020B0604030504040204" pitchFamily="50" charset="-128"/>
              </a:rPr>
              <a:t>きっかけづくり・具体化に関する取組み状況</a:t>
            </a:r>
            <a:endParaRPr lang="en-US" altLang="ja-JP"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381328" y="2467740"/>
            <a:ext cx="3542972" cy="368541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3" name="正方形/長方形 92"/>
          <p:cNvSpPr/>
          <p:nvPr/>
        </p:nvSpPr>
        <p:spPr>
          <a:xfrm>
            <a:off x="9393540" y="4997079"/>
            <a:ext cx="3115711" cy="1123235"/>
          </a:xfrm>
          <a:prstGeom prst="rect">
            <a:avLst/>
          </a:prstGeom>
        </p:spPr>
        <p:style>
          <a:lnRef idx="2">
            <a:schemeClr val="accent1"/>
          </a:lnRef>
          <a:fillRef idx="1">
            <a:schemeClr val="lt1"/>
          </a:fillRef>
          <a:effectRef idx="0">
            <a:schemeClr val="accent1"/>
          </a:effectRef>
          <a:fontRef idx="minor">
            <a:schemeClr val="dk1"/>
          </a:fontRef>
        </p:style>
        <p:txBody>
          <a:bodyPr lIns="0" tIns="0" rIns="0" bIns="0" rtlCol="0" anchor="t"/>
          <a:lstStyle/>
          <a:p>
            <a:r>
              <a:rPr kumimoji="1" lang="ja-JP" altLang="en-US" sz="1000" b="1" dirty="0" smtClean="0">
                <a:latin typeface="Meiryo UI" panose="020B0604030504040204" pitchFamily="50" charset="-128"/>
                <a:ea typeface="Meiryo UI" panose="020B0604030504040204" pitchFamily="50" charset="-128"/>
              </a:rPr>
              <a:t>　課題等</a:t>
            </a:r>
            <a:endParaRPr kumimoji="1" lang="en-US" altLang="ja-JP" sz="1000" b="1" dirty="0" smtClean="0">
              <a:latin typeface="Meiryo UI" panose="020B0604030504040204" pitchFamily="50" charset="-128"/>
              <a:ea typeface="Meiryo UI" panose="020B0604030504040204" pitchFamily="50" charset="-128"/>
            </a:endParaRPr>
          </a:p>
          <a:p>
            <a:pPr marL="180975" indent="-85725"/>
            <a:r>
              <a:rPr kumimoji="1" lang="ja-JP" altLang="en-US" sz="1000" dirty="0">
                <a:latin typeface="Meiryo UI" panose="020B0604030504040204" pitchFamily="50" charset="-128"/>
                <a:ea typeface="Meiryo UI" panose="020B0604030504040204" pitchFamily="50" charset="-128"/>
              </a:rPr>
              <a:t>〇地区の選定や、地元との事前調整が困難であるという市町村が多い</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pPr marL="180975" indent="-85725"/>
            <a:endParaRPr kumimoji="1" lang="ja-JP" altLang="en-US" sz="1000" dirty="0">
              <a:latin typeface="Meiryo UI" panose="020B0604030504040204" pitchFamily="50" charset="-128"/>
              <a:ea typeface="Meiryo UI" panose="020B0604030504040204" pitchFamily="50" charset="-128"/>
            </a:endParaRPr>
          </a:p>
          <a:p>
            <a:pPr marL="180975" indent="-85725"/>
            <a:r>
              <a:rPr kumimoji="1" lang="ja-JP" altLang="en-US" sz="1000" dirty="0">
                <a:latin typeface="Meiryo UI" panose="020B0604030504040204" pitchFamily="50" charset="-128"/>
                <a:ea typeface="Meiryo UI" panose="020B0604030504040204" pitchFamily="50" charset="-128"/>
              </a:rPr>
              <a:t>〇ワークショップの実施など、</a:t>
            </a:r>
            <a:r>
              <a:rPr kumimoji="1" lang="ja-JP" altLang="en-US" sz="1000" dirty="0" smtClean="0">
                <a:latin typeface="Meiryo UI" panose="020B0604030504040204" pitchFamily="50" charset="-128"/>
                <a:ea typeface="Meiryo UI" panose="020B0604030504040204" pitchFamily="50" charset="-128"/>
              </a:rPr>
              <a:t>他のメニュー</a:t>
            </a:r>
            <a:r>
              <a:rPr kumimoji="1" lang="ja-JP" altLang="en-US" sz="1000" dirty="0">
                <a:latin typeface="Meiryo UI" panose="020B0604030504040204" pitchFamily="50" charset="-128"/>
                <a:ea typeface="Meiryo UI" panose="020B0604030504040204" pitchFamily="50" charset="-128"/>
              </a:rPr>
              <a:t>に比較して労力が</a:t>
            </a:r>
            <a:r>
              <a:rPr kumimoji="1" lang="ja-JP" altLang="en-US" sz="1000" dirty="0" smtClean="0">
                <a:latin typeface="Meiryo UI" panose="020B0604030504040204" pitchFamily="50" charset="-128"/>
                <a:ea typeface="Meiryo UI" panose="020B0604030504040204" pitchFamily="50" charset="-128"/>
              </a:rPr>
              <a:t>かかるのではという意見がある。</a:t>
            </a:r>
            <a:endParaRPr kumimoji="1" lang="ja-JP" altLang="en-US" sz="1000" dirty="0">
              <a:latin typeface="Meiryo UI" panose="020B0604030504040204" pitchFamily="50" charset="-128"/>
              <a:ea typeface="Meiryo UI" panose="020B0604030504040204" pitchFamily="50" charset="-128"/>
            </a:endParaRPr>
          </a:p>
        </p:txBody>
      </p:sp>
      <p:sp>
        <p:nvSpPr>
          <p:cNvPr id="102" name="テキスト ボックス 101">
            <a:extLst>
              <a:ext uri="{FF2B5EF4-FFF2-40B4-BE49-F238E27FC236}">
                <a16:creationId xmlns:a16="http://schemas.microsoft.com/office/drawing/2014/main" id="{0545E084-4891-4D00-99F3-CCAD0CA24C9A}"/>
              </a:ext>
            </a:extLst>
          </p:cNvPr>
          <p:cNvSpPr txBox="1"/>
          <p:nvPr/>
        </p:nvSpPr>
        <p:spPr>
          <a:xfrm>
            <a:off x="327830" y="6320547"/>
            <a:ext cx="2880000" cy="161583"/>
          </a:xfrm>
          <a:prstGeom prst="rect">
            <a:avLst/>
          </a:prstGeom>
          <a:solidFill>
            <a:schemeClr val="accent1">
              <a:lumMod val="75000"/>
            </a:schemeClr>
          </a:solidFill>
          <a:ln>
            <a:solidFill>
              <a:schemeClr val="accent1">
                <a:lumMod val="75000"/>
              </a:schemeClr>
            </a:solidFill>
          </a:ln>
        </p:spPr>
        <p:txBody>
          <a:bodyPr wrap="square" tIns="0" bIns="0" rtlCol="0">
            <a:spAutoFit/>
          </a:bodyPr>
          <a:lstStyle/>
          <a:p>
            <a:pPr algn="ctr" eaLnBrk="0" fontAlgn="base" hangingPunct="0">
              <a:spcBef>
                <a:spcPct val="0"/>
              </a:spcBef>
              <a:spcAft>
                <a:spcPct val="0"/>
              </a:spcAft>
              <a:tabLst>
                <a:tab pos="7560945" algn="l"/>
              </a:tabLst>
            </a:pPr>
            <a:r>
              <a:rPr lang="ja-JP" altLang="en-US" sz="1050" b="1" dirty="0" smtClean="0">
                <a:solidFill>
                  <a:schemeClr val="bg1"/>
                </a:solidFill>
                <a:latin typeface="Meiryo UI" panose="020B0604030504040204" pitchFamily="50" charset="-128"/>
                <a:ea typeface="Meiryo UI" panose="020B0604030504040204" pitchFamily="50" charset="-128"/>
              </a:rPr>
              <a:t>負担軽減の支援取組み状況</a:t>
            </a:r>
            <a:endParaRPr lang="en-US" altLang="ja-JP"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317707" y="6521942"/>
            <a:ext cx="6890427" cy="14425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3" name="正方形/長方形 112"/>
          <p:cNvSpPr/>
          <p:nvPr/>
        </p:nvSpPr>
        <p:spPr>
          <a:xfrm>
            <a:off x="7335253" y="6521603"/>
            <a:ext cx="5173999" cy="14428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3" name="正方形/長方形 122">
            <a:extLst>
              <a:ext uri="{FF2B5EF4-FFF2-40B4-BE49-F238E27FC236}">
                <a16:creationId xmlns:a16="http://schemas.microsoft.com/office/drawing/2014/main" id="{3F3457D9-F3F5-45DB-8719-284D4D98B7E3}"/>
              </a:ext>
            </a:extLst>
          </p:cNvPr>
          <p:cNvSpPr/>
          <p:nvPr/>
        </p:nvSpPr>
        <p:spPr>
          <a:xfrm>
            <a:off x="150629" y="8116581"/>
            <a:ext cx="12498571" cy="1321718"/>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00">
              <a:latin typeface="Meiryo UI" panose="020B0604030504040204" pitchFamily="50" charset="-128"/>
              <a:ea typeface="Meiryo UI" panose="020B0604030504040204" pitchFamily="50" charset="-128"/>
            </a:endParaRPr>
          </a:p>
        </p:txBody>
      </p:sp>
      <p:sp>
        <p:nvSpPr>
          <p:cNvPr id="122" name="テキスト ボックス 121">
            <a:extLst>
              <a:ext uri="{FF2B5EF4-FFF2-40B4-BE49-F238E27FC236}">
                <a16:creationId xmlns:a16="http://schemas.microsoft.com/office/drawing/2014/main" id="{0545E084-4891-4D00-99F3-CCAD0CA24C9A}"/>
              </a:ext>
            </a:extLst>
          </p:cNvPr>
          <p:cNvSpPr txBox="1"/>
          <p:nvPr/>
        </p:nvSpPr>
        <p:spPr>
          <a:xfrm>
            <a:off x="227072" y="8053492"/>
            <a:ext cx="2880000" cy="162453"/>
          </a:xfrm>
          <a:prstGeom prst="rect">
            <a:avLst/>
          </a:prstGeom>
          <a:solidFill>
            <a:schemeClr val="accent1">
              <a:lumMod val="75000"/>
            </a:schemeClr>
          </a:solidFill>
          <a:ln>
            <a:solidFill>
              <a:schemeClr val="accent1">
                <a:lumMod val="75000"/>
              </a:schemeClr>
            </a:solidFill>
          </a:ln>
        </p:spPr>
        <p:txBody>
          <a:bodyPr wrap="square" tIns="0" bIns="0" rtlCol="0">
            <a:spAutoFit/>
          </a:bodyPr>
          <a:lstStyle/>
          <a:p>
            <a:pPr algn="ctr" eaLnBrk="0" fontAlgn="base" hangingPunct="0">
              <a:spcBef>
                <a:spcPct val="0"/>
              </a:spcBef>
              <a:spcAft>
                <a:spcPct val="0"/>
              </a:spcAft>
              <a:tabLst>
                <a:tab pos="7560945" algn="l"/>
              </a:tabLst>
            </a:pP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その他ヒアリング内容</a:t>
            </a:r>
            <a:endParaRPr lang="en-US" altLang="ja-JP"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正方形/長方形 123"/>
          <p:cNvSpPr/>
          <p:nvPr/>
        </p:nvSpPr>
        <p:spPr>
          <a:xfrm>
            <a:off x="334734" y="8287618"/>
            <a:ext cx="3313453" cy="1018619"/>
          </a:xfrm>
          <a:prstGeom prst="rect">
            <a:avLst/>
          </a:prstGeom>
        </p:spPr>
        <p:style>
          <a:lnRef idx="2">
            <a:schemeClr val="accent1"/>
          </a:lnRef>
          <a:fillRef idx="1">
            <a:schemeClr val="lt1"/>
          </a:fillRef>
          <a:effectRef idx="0">
            <a:schemeClr val="accent1"/>
          </a:effectRef>
          <a:fontRef idx="minor">
            <a:schemeClr val="dk1"/>
          </a:fontRef>
        </p:style>
        <p:txBody>
          <a:bodyPr lIns="0" tIns="0" rIns="0" bIns="0" rtlCol="0" anchor="t"/>
          <a:lstStyle/>
          <a:p>
            <a:r>
              <a:rPr kumimoji="1" lang="ja-JP" altLang="en-US" sz="1000" b="1" dirty="0" smtClean="0">
                <a:latin typeface="Meiryo UI" panose="020B0604030504040204" pitchFamily="50" charset="-128"/>
                <a:ea typeface="Meiryo UI" panose="020B0604030504040204" pitchFamily="50" charset="-128"/>
              </a:rPr>
              <a:t>　</a:t>
            </a:r>
            <a:endParaRPr kumimoji="1" lang="en-US" altLang="ja-JP" sz="1000" b="1" dirty="0" smtClean="0">
              <a:latin typeface="Meiryo UI" panose="020B0604030504040204" pitchFamily="50" charset="-128"/>
              <a:ea typeface="Meiryo UI" panose="020B0604030504040204" pitchFamily="50" charset="-128"/>
            </a:endParaRPr>
          </a:p>
          <a:p>
            <a:pPr marL="180975" indent="-85725">
              <a:spcBef>
                <a:spcPts val="600"/>
              </a:spcBef>
            </a:pPr>
            <a:r>
              <a:rPr kumimoji="1" lang="ja-JP" altLang="en-US" sz="1000" dirty="0">
                <a:latin typeface="Meiryo UI" panose="020B0604030504040204" pitchFamily="50" charset="-128"/>
                <a:ea typeface="Meiryo UI" panose="020B0604030504040204" pitchFamily="50" charset="-128"/>
              </a:rPr>
              <a:t>〇耐震</a:t>
            </a:r>
            <a:r>
              <a:rPr kumimoji="1" lang="ja-JP" altLang="en-US" sz="1000" dirty="0" smtClean="0">
                <a:latin typeface="Meiryo UI" panose="020B0604030504040204" pitchFamily="50" charset="-128"/>
                <a:ea typeface="Meiryo UI" panose="020B0604030504040204" pitchFamily="50" charset="-128"/>
              </a:rPr>
              <a:t>施策担当部署の体制に</a:t>
            </a:r>
            <a:r>
              <a:rPr kumimoji="1" lang="ja-JP" altLang="en-US" sz="1000" dirty="0">
                <a:latin typeface="Meiryo UI" panose="020B0604030504040204" pitchFamily="50" charset="-128"/>
                <a:ea typeface="Meiryo UI" panose="020B0604030504040204" pitchFamily="50" charset="-128"/>
              </a:rPr>
              <a:t>関</a:t>
            </a:r>
            <a:r>
              <a:rPr kumimoji="1" lang="ja-JP" altLang="en-US" sz="1000" dirty="0" smtClean="0">
                <a:latin typeface="Meiryo UI" panose="020B0604030504040204" pitchFamily="50" charset="-128"/>
                <a:ea typeface="Meiryo UI" panose="020B0604030504040204" pitchFamily="50" charset="-128"/>
              </a:rPr>
              <a:t>して</a:t>
            </a:r>
            <a:r>
              <a:rPr kumimoji="1" lang="ja-JP" altLang="en-US" sz="1000" dirty="0">
                <a:latin typeface="Meiryo UI" panose="020B0604030504040204" pitchFamily="50" charset="-128"/>
                <a:ea typeface="Meiryo UI" panose="020B0604030504040204" pitchFamily="50" charset="-128"/>
              </a:rPr>
              <a:t>は</a:t>
            </a:r>
            <a:r>
              <a:rPr kumimoji="1" lang="ja-JP" altLang="en-US" sz="1000" dirty="0" smtClean="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耐震業務を専任で行っている担当者は少なく、</a:t>
            </a:r>
            <a:r>
              <a:rPr kumimoji="1" lang="ja-JP" altLang="en-US" sz="1000" dirty="0" smtClean="0">
                <a:latin typeface="Meiryo UI" panose="020B0604030504040204" pitchFamily="50" charset="-128"/>
                <a:ea typeface="Meiryo UI" panose="020B0604030504040204" pitchFamily="50" charset="-128"/>
              </a:rPr>
              <a:t>ほとんどの市町村が</a:t>
            </a:r>
            <a:r>
              <a:rPr kumimoji="1" lang="ja-JP" altLang="en-US" sz="1000" dirty="0">
                <a:latin typeface="Meiryo UI" panose="020B0604030504040204" pitchFamily="50" charset="-128"/>
                <a:ea typeface="Meiryo UI" panose="020B0604030504040204" pitchFamily="50" charset="-128"/>
              </a:rPr>
              <a:t>他</a:t>
            </a:r>
            <a:r>
              <a:rPr kumimoji="1" lang="ja-JP" altLang="en-US" sz="1000" dirty="0" smtClean="0">
                <a:latin typeface="Meiryo UI" panose="020B0604030504040204" pitchFamily="50" charset="-128"/>
                <a:ea typeface="Meiryo UI" panose="020B0604030504040204" pitchFamily="50" charset="-128"/>
              </a:rPr>
              <a:t>の</a:t>
            </a:r>
            <a:r>
              <a:rPr kumimoji="1" lang="ja-JP" altLang="en-US" sz="1000" dirty="0">
                <a:latin typeface="Meiryo UI" panose="020B0604030504040204" pitchFamily="50" charset="-128"/>
                <a:ea typeface="Meiryo UI" panose="020B0604030504040204" pitchFamily="50" charset="-128"/>
              </a:rPr>
              <a:t>業務</a:t>
            </a:r>
            <a:r>
              <a:rPr kumimoji="1" lang="ja-JP" altLang="en-US" sz="1000" dirty="0" smtClean="0">
                <a:latin typeface="Meiryo UI" panose="020B0604030504040204" pitchFamily="50" charset="-128"/>
                <a:ea typeface="Meiryo UI" panose="020B0604030504040204" pitchFamily="50" charset="-128"/>
              </a:rPr>
              <a:t>と兼任とのことだった。</a:t>
            </a:r>
            <a:endParaRPr kumimoji="1" lang="en-US" altLang="ja-JP" sz="1000" dirty="0" smtClean="0">
              <a:latin typeface="Meiryo UI" panose="020B0604030504040204" pitchFamily="50" charset="-128"/>
              <a:ea typeface="Meiryo UI" panose="020B0604030504040204" pitchFamily="50" charset="-128"/>
            </a:endParaRPr>
          </a:p>
          <a:p>
            <a:pPr marL="180975" indent="-85725"/>
            <a:r>
              <a:rPr kumimoji="1" lang="ja-JP" altLang="en-US" sz="1000" dirty="0" smtClean="0">
                <a:latin typeface="Meiryo UI" panose="020B0604030504040204" pitchFamily="50" charset="-128"/>
                <a:ea typeface="Meiryo UI" panose="020B0604030504040204" pitchFamily="50" charset="-128"/>
              </a:rPr>
              <a:t>〇普及啓発等に関する更なる取り組みについては、必要性を感じながらも労力不足から難しいという市町村が多い。</a:t>
            </a:r>
            <a:endParaRPr kumimoji="1" lang="ja-JP" altLang="en-US" sz="1000" dirty="0">
              <a:latin typeface="Meiryo UI" panose="020B0604030504040204" pitchFamily="50" charset="-128"/>
              <a:ea typeface="Meiryo UI" panose="020B0604030504040204" pitchFamily="50" charset="-128"/>
            </a:endParaRPr>
          </a:p>
        </p:txBody>
      </p:sp>
      <p:sp>
        <p:nvSpPr>
          <p:cNvPr id="125" name="Rectangle 3">
            <a:extLst>
              <a:ext uri="{FF2B5EF4-FFF2-40B4-BE49-F238E27FC236}">
                <a16:creationId xmlns:a16="http://schemas.microsoft.com/office/drawing/2014/main" id="{57B0C545-634A-4363-B35F-EE13B31BBC4E}"/>
              </a:ext>
            </a:extLst>
          </p:cNvPr>
          <p:cNvSpPr>
            <a:spLocks noChangeArrowheads="1"/>
          </p:cNvSpPr>
          <p:nvPr/>
        </p:nvSpPr>
        <p:spPr bwMode="auto">
          <a:xfrm>
            <a:off x="379766" y="8332057"/>
            <a:ext cx="1148057" cy="169277"/>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91440" tIns="0" rIns="91440" bIns="0" numCol="1" anchor="ctr" anchorCtr="0" compatLnSpc="1">
            <a:prstTxWarp prst="textNoShape">
              <a:avLst/>
            </a:prstTxWarp>
            <a:spAutoFit/>
          </a:bodyPr>
          <a:lstStyle/>
          <a:p>
            <a:pPr algn="ctr" defTabSz="914400" eaLnBrk="0" fontAlgn="base" hangingPunct="0">
              <a:spcBef>
                <a:spcPct val="0"/>
              </a:spcBef>
              <a:spcAft>
                <a:spcPct val="0"/>
              </a:spcAft>
            </a:pPr>
            <a:r>
              <a:rPr lang="ja-JP" altLang="en-US" sz="1100" b="1" dirty="0" smtClean="0">
                <a:solidFill>
                  <a:schemeClr val="lt1"/>
                </a:solidFill>
                <a:latin typeface="Meiryo UI" panose="020B0604030504040204" pitchFamily="50" charset="-128"/>
                <a:ea typeface="Meiryo UI" panose="020B0604030504040204" pitchFamily="50" charset="-128"/>
                <a:cs typeface="Times New Roman" panose="02020603050405020304" pitchFamily="18" charset="0"/>
              </a:rPr>
              <a:t>体制について</a:t>
            </a:r>
            <a:endParaRPr lang="ja-JP" altLang="ja-JP" sz="1100" b="1" dirty="0">
              <a:solidFill>
                <a:schemeClr val="lt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6" name="正方形/長方形 125"/>
          <p:cNvSpPr/>
          <p:nvPr/>
        </p:nvSpPr>
        <p:spPr>
          <a:xfrm>
            <a:off x="3769478" y="8171506"/>
            <a:ext cx="3652746" cy="1157487"/>
          </a:xfrm>
          <a:prstGeom prst="rect">
            <a:avLst/>
          </a:prstGeom>
        </p:spPr>
        <p:style>
          <a:lnRef idx="2">
            <a:schemeClr val="accent1"/>
          </a:lnRef>
          <a:fillRef idx="1">
            <a:schemeClr val="lt1"/>
          </a:fillRef>
          <a:effectRef idx="0">
            <a:schemeClr val="accent1"/>
          </a:effectRef>
          <a:fontRef idx="minor">
            <a:schemeClr val="dk1"/>
          </a:fontRef>
        </p:style>
        <p:txBody>
          <a:bodyPr lIns="0" tIns="0" rIns="0" bIns="0" rtlCol="0" anchor="t"/>
          <a:lstStyle/>
          <a:p>
            <a:r>
              <a:rPr kumimoji="1" lang="ja-JP" altLang="en-US" sz="1000" b="1" dirty="0" smtClean="0">
                <a:latin typeface="Meiryo UI" panose="020B0604030504040204" pitchFamily="50" charset="-128"/>
                <a:ea typeface="Meiryo UI" panose="020B0604030504040204" pitchFamily="50" charset="-128"/>
              </a:rPr>
              <a:t>　</a:t>
            </a:r>
            <a:endParaRPr kumimoji="1" lang="en-US" altLang="ja-JP" sz="1000" b="1" dirty="0">
              <a:latin typeface="Meiryo UI" panose="020B0604030504040204" pitchFamily="50" charset="-128"/>
              <a:ea typeface="Meiryo UI" panose="020B0604030504040204" pitchFamily="50" charset="-128"/>
            </a:endParaRPr>
          </a:p>
          <a:p>
            <a:pPr marL="174625" indent="-87313">
              <a:spcBef>
                <a:spcPts val="600"/>
              </a:spcBef>
            </a:pPr>
            <a:r>
              <a:rPr kumimoji="1" lang="ja-JP" altLang="en-US" sz="1000" dirty="0">
                <a:latin typeface="Meiryo UI" panose="020B0604030504040204" pitchFamily="50" charset="-128"/>
                <a:ea typeface="Meiryo UI" panose="020B0604030504040204" pitchFamily="50" charset="-128"/>
              </a:rPr>
              <a:t>〇補助</a:t>
            </a:r>
            <a:r>
              <a:rPr kumimoji="1" lang="ja-JP" altLang="en-US" sz="1000" dirty="0" smtClean="0">
                <a:latin typeface="Meiryo UI" panose="020B0604030504040204" pitchFamily="50" charset="-128"/>
                <a:ea typeface="Meiryo UI" panose="020B0604030504040204" pitchFamily="50" charset="-128"/>
              </a:rPr>
              <a:t>制度は、診断のみ（２市）、</a:t>
            </a:r>
            <a:r>
              <a:rPr kumimoji="1" lang="ja-JP" altLang="en-US" sz="1000" dirty="0">
                <a:latin typeface="Meiryo UI" panose="020B0604030504040204" pitchFamily="50" charset="-128"/>
                <a:ea typeface="Meiryo UI" panose="020B0604030504040204" pitchFamily="50" charset="-128"/>
              </a:rPr>
              <a:t>　設計・</a:t>
            </a:r>
            <a:r>
              <a:rPr kumimoji="1" lang="ja-JP" altLang="en-US" sz="1000" dirty="0" smtClean="0">
                <a:latin typeface="Meiryo UI" panose="020B0604030504040204" pitchFamily="50" charset="-128"/>
                <a:ea typeface="Meiryo UI" panose="020B0604030504040204" pitchFamily="50" charset="-128"/>
              </a:rPr>
              <a:t>工事（１市）、</a:t>
            </a:r>
            <a:r>
              <a:rPr kumimoji="1" lang="ja-JP" altLang="en-US" sz="1000" dirty="0">
                <a:latin typeface="Meiryo UI" panose="020B0604030504040204" pitchFamily="50" charset="-128"/>
                <a:ea typeface="Meiryo UI" panose="020B0604030504040204" pitchFamily="50" charset="-128"/>
              </a:rPr>
              <a:t>　診断・設計・</a:t>
            </a:r>
            <a:r>
              <a:rPr kumimoji="1" lang="ja-JP" altLang="en-US" sz="1000" dirty="0" smtClean="0">
                <a:latin typeface="Meiryo UI" panose="020B0604030504040204" pitchFamily="50" charset="-128"/>
                <a:ea typeface="Meiryo UI" panose="020B0604030504040204" pitchFamily="50" charset="-128"/>
              </a:rPr>
              <a:t>工事（２市）。</a:t>
            </a:r>
            <a:endParaRPr kumimoji="1" lang="en-US" altLang="ja-JP" sz="1000" dirty="0" smtClean="0">
              <a:latin typeface="Meiryo UI" panose="020B0604030504040204" pitchFamily="50" charset="-128"/>
              <a:ea typeface="Meiryo UI" panose="020B0604030504040204" pitchFamily="50" charset="-128"/>
            </a:endParaRPr>
          </a:p>
          <a:p>
            <a:pPr marL="180975" indent="-85725"/>
            <a:r>
              <a:rPr kumimoji="1" lang="ja-JP" altLang="en-US" sz="1000" dirty="0">
                <a:latin typeface="Meiryo UI" panose="020B0604030504040204" pitchFamily="50" charset="-128"/>
                <a:ea typeface="Meiryo UI" panose="020B0604030504040204" pitchFamily="50" charset="-128"/>
              </a:rPr>
              <a:t>〇</a:t>
            </a:r>
            <a:r>
              <a:rPr kumimoji="1" lang="ja-JP" altLang="en-US" sz="1000" dirty="0" smtClean="0">
                <a:latin typeface="Meiryo UI" panose="020B0604030504040204" pitchFamily="50" charset="-128"/>
                <a:ea typeface="Meiryo UI" panose="020B0604030504040204" pitchFamily="50" charset="-128"/>
              </a:rPr>
              <a:t>補助</a:t>
            </a:r>
            <a:r>
              <a:rPr kumimoji="1" lang="ja-JP" altLang="en-US" sz="1000" dirty="0">
                <a:latin typeface="Meiryo UI" panose="020B0604030504040204" pitchFamily="50" charset="-128"/>
                <a:ea typeface="Meiryo UI" panose="020B0604030504040204" pitchFamily="50" charset="-128"/>
              </a:rPr>
              <a:t>制度のない市町村は</a:t>
            </a:r>
            <a:r>
              <a:rPr kumimoji="1" lang="ja-JP" altLang="en-US" sz="1000" dirty="0" smtClean="0">
                <a:latin typeface="Meiryo UI" panose="020B0604030504040204" pitchFamily="50" charset="-128"/>
                <a:ea typeface="Meiryo UI" panose="020B0604030504040204" pitchFamily="50" charset="-128"/>
              </a:rPr>
              <a:t>、旧耐震の</a:t>
            </a:r>
            <a:r>
              <a:rPr kumimoji="1" lang="ja-JP" altLang="en-US" sz="1000" dirty="0">
                <a:latin typeface="Meiryo UI" panose="020B0604030504040204" pitchFamily="50" charset="-128"/>
                <a:ea typeface="Meiryo UI" panose="020B0604030504040204" pitchFamily="50" charset="-128"/>
              </a:rPr>
              <a:t>耐震化を優先するためとの</a:t>
            </a:r>
            <a:r>
              <a:rPr kumimoji="1" lang="ja-JP" altLang="en-US" sz="1000" dirty="0" smtClean="0">
                <a:latin typeface="Meiryo UI" panose="020B0604030504040204" pitchFamily="50" charset="-128"/>
                <a:ea typeface="Meiryo UI" panose="020B0604030504040204" pitchFamily="50" charset="-128"/>
              </a:rPr>
              <a:t>ことだった。</a:t>
            </a:r>
            <a:endParaRPr kumimoji="1" lang="en-US" altLang="ja-JP" sz="1000" dirty="0" smtClean="0">
              <a:latin typeface="Meiryo UI" panose="020B0604030504040204" pitchFamily="50" charset="-128"/>
              <a:ea typeface="Meiryo UI" panose="020B0604030504040204" pitchFamily="50" charset="-128"/>
            </a:endParaRPr>
          </a:p>
          <a:p>
            <a:pPr marL="180975" indent="-85725"/>
            <a:r>
              <a:rPr kumimoji="1" lang="ja-JP" altLang="en-US" sz="1000" dirty="0" smtClean="0">
                <a:latin typeface="Meiryo UI" panose="020B0604030504040204" pitchFamily="50" charset="-128"/>
                <a:ea typeface="Meiryo UI" panose="020B0604030504040204" pitchFamily="50" charset="-128"/>
              </a:rPr>
              <a:t>〇補助制度がなくても、講習会等で状況</a:t>
            </a:r>
            <a:r>
              <a:rPr kumimoji="1" lang="ja-JP" altLang="en-US" sz="1000" dirty="0">
                <a:latin typeface="Meiryo UI" panose="020B0604030504040204" pitchFamily="50" charset="-128"/>
                <a:ea typeface="Meiryo UI" panose="020B0604030504040204" pitchFamily="50" charset="-128"/>
              </a:rPr>
              <a:t>に応じて昭和</a:t>
            </a:r>
            <a:r>
              <a:rPr kumimoji="1" lang="en-US" altLang="ja-JP" sz="1000" dirty="0">
                <a:latin typeface="Meiryo UI" panose="020B0604030504040204" pitchFamily="50" charset="-128"/>
                <a:ea typeface="Meiryo UI" panose="020B0604030504040204" pitchFamily="50" charset="-128"/>
              </a:rPr>
              <a:t>56</a:t>
            </a:r>
            <a:r>
              <a:rPr kumimoji="1" lang="ja-JP" altLang="en-US" sz="1000" dirty="0">
                <a:latin typeface="Meiryo UI" panose="020B0604030504040204" pitchFamily="50" charset="-128"/>
                <a:ea typeface="Meiryo UI" panose="020B0604030504040204" pitchFamily="50" charset="-128"/>
              </a:rPr>
              <a:t>年以降の木造</a:t>
            </a:r>
            <a:r>
              <a:rPr kumimoji="1" lang="ja-JP" altLang="en-US" sz="1000" dirty="0" smtClean="0">
                <a:latin typeface="Meiryo UI" panose="020B0604030504040204" pitchFamily="50" charset="-128"/>
                <a:ea typeface="Meiryo UI" panose="020B0604030504040204" pitchFamily="50" charset="-128"/>
              </a:rPr>
              <a:t>住宅について普及</a:t>
            </a:r>
            <a:r>
              <a:rPr kumimoji="1" lang="ja-JP" altLang="en-US" sz="1000" dirty="0">
                <a:latin typeface="Meiryo UI" panose="020B0604030504040204" pitchFamily="50" charset="-128"/>
                <a:ea typeface="Meiryo UI" panose="020B0604030504040204" pitchFamily="50" charset="-128"/>
              </a:rPr>
              <a:t>啓発を</a:t>
            </a:r>
            <a:r>
              <a:rPr kumimoji="1" lang="ja-JP" altLang="en-US" sz="1000" dirty="0" smtClean="0">
                <a:latin typeface="Meiryo UI" panose="020B0604030504040204" pitchFamily="50" charset="-128"/>
                <a:ea typeface="Meiryo UI" panose="020B0604030504040204" pitchFamily="50" charset="-128"/>
              </a:rPr>
              <a:t>実施している市町村もある。</a:t>
            </a:r>
            <a:endParaRPr kumimoji="1" lang="ja-JP" altLang="en-US" sz="1000" dirty="0">
              <a:latin typeface="Meiryo UI" panose="020B0604030504040204" pitchFamily="50" charset="-128"/>
              <a:ea typeface="Meiryo UI" panose="020B0604030504040204" pitchFamily="50" charset="-128"/>
            </a:endParaRPr>
          </a:p>
        </p:txBody>
      </p:sp>
      <p:sp>
        <p:nvSpPr>
          <p:cNvPr id="127" name="Rectangle 3">
            <a:extLst>
              <a:ext uri="{FF2B5EF4-FFF2-40B4-BE49-F238E27FC236}">
                <a16:creationId xmlns:a16="http://schemas.microsoft.com/office/drawing/2014/main" id="{57B0C545-634A-4363-B35F-EE13B31BBC4E}"/>
              </a:ext>
            </a:extLst>
          </p:cNvPr>
          <p:cNvSpPr>
            <a:spLocks noChangeArrowheads="1"/>
          </p:cNvSpPr>
          <p:nvPr/>
        </p:nvSpPr>
        <p:spPr bwMode="auto">
          <a:xfrm>
            <a:off x="3814510" y="8209118"/>
            <a:ext cx="3393624" cy="169277"/>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91440" tIns="0" rIns="91440" bIns="0" numCol="1" anchor="ctr" anchorCtr="0" compatLnSpc="1">
            <a:prstTxWarp prst="textNoShape">
              <a:avLst/>
            </a:prstTxWarp>
            <a:spAutoFit/>
          </a:bodyPr>
          <a:lstStyle/>
          <a:p>
            <a:pPr algn="ctr" defTabSz="914400" eaLnBrk="0" fontAlgn="base" hangingPunct="0">
              <a:spcBef>
                <a:spcPct val="0"/>
              </a:spcBef>
              <a:spcAft>
                <a:spcPct val="0"/>
              </a:spcAft>
            </a:pPr>
            <a:r>
              <a:rPr lang="ja-JP" altLang="en-US" sz="1100" b="1" dirty="0">
                <a:latin typeface="Meiryo UI" panose="020B0604030504040204" pitchFamily="50" charset="-128"/>
                <a:ea typeface="Meiryo UI" panose="020B0604030504040204" pitchFamily="50" charset="-128"/>
                <a:cs typeface="Times New Roman" panose="02020603050405020304" pitchFamily="18" charset="0"/>
              </a:rPr>
              <a:t>昭和</a:t>
            </a:r>
            <a:r>
              <a:rPr lang="en-US" altLang="ja-JP" sz="1100" b="1" dirty="0">
                <a:latin typeface="Meiryo UI" panose="020B0604030504040204" pitchFamily="50" charset="-128"/>
                <a:ea typeface="Meiryo UI" panose="020B0604030504040204" pitchFamily="50" charset="-128"/>
                <a:cs typeface="Times New Roman" panose="02020603050405020304" pitchFamily="18" charset="0"/>
              </a:rPr>
              <a:t>56</a:t>
            </a:r>
            <a:r>
              <a:rPr lang="ja-JP" altLang="en-US" sz="1100" b="1" dirty="0">
                <a:latin typeface="Meiryo UI" panose="020B0604030504040204" pitchFamily="50" charset="-128"/>
                <a:ea typeface="Meiryo UI" panose="020B0604030504040204" pitchFamily="50" charset="-128"/>
                <a:cs typeface="Times New Roman" panose="02020603050405020304" pitchFamily="18" charset="0"/>
              </a:rPr>
              <a:t>年以降</a:t>
            </a:r>
            <a:r>
              <a:rPr lang="ja-JP" altLang="en-US" sz="1100" b="1" dirty="0" smtClean="0">
                <a:latin typeface="Meiryo UI" panose="020B0604030504040204" pitchFamily="50" charset="-128"/>
                <a:ea typeface="Meiryo UI" panose="020B0604030504040204" pitchFamily="50" charset="-128"/>
                <a:cs typeface="Times New Roman" panose="02020603050405020304" pitchFamily="18" charset="0"/>
              </a:rPr>
              <a:t>の住宅</a:t>
            </a:r>
            <a:r>
              <a:rPr lang="ja-JP" altLang="en-US" sz="1100" b="1" dirty="0">
                <a:latin typeface="Meiryo UI" panose="020B0604030504040204" pitchFamily="50" charset="-128"/>
                <a:ea typeface="Meiryo UI" panose="020B0604030504040204" pitchFamily="50" charset="-128"/>
                <a:cs typeface="Times New Roman" panose="02020603050405020304" pitchFamily="18" charset="0"/>
              </a:rPr>
              <a:t>の耐震化等の普及</a:t>
            </a:r>
            <a:r>
              <a:rPr lang="ja-JP" altLang="en-US" sz="1100" b="1" dirty="0" smtClean="0">
                <a:latin typeface="Meiryo UI" panose="020B0604030504040204" pitchFamily="50" charset="-128"/>
                <a:ea typeface="Meiryo UI" panose="020B0604030504040204" pitchFamily="50" charset="-128"/>
                <a:cs typeface="Times New Roman" panose="02020603050405020304" pitchFamily="18" charset="0"/>
              </a:rPr>
              <a:t>啓発について</a:t>
            </a:r>
            <a:endParaRPr lang="ja-JP" altLang="en-US" sz="1100" b="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8" name="正方形/長方形 127"/>
          <p:cNvSpPr/>
          <p:nvPr/>
        </p:nvSpPr>
        <p:spPr>
          <a:xfrm>
            <a:off x="7490569" y="8158340"/>
            <a:ext cx="5006238" cy="1157487"/>
          </a:xfrm>
          <a:prstGeom prst="rect">
            <a:avLst/>
          </a:prstGeom>
        </p:spPr>
        <p:style>
          <a:lnRef idx="2">
            <a:schemeClr val="accent1"/>
          </a:lnRef>
          <a:fillRef idx="1">
            <a:schemeClr val="lt1"/>
          </a:fillRef>
          <a:effectRef idx="0">
            <a:schemeClr val="accent1"/>
          </a:effectRef>
          <a:fontRef idx="minor">
            <a:schemeClr val="dk1"/>
          </a:fontRef>
        </p:style>
        <p:txBody>
          <a:bodyPr lIns="0" tIns="0" rIns="0" bIns="0" rtlCol="0" anchor="t"/>
          <a:lstStyle/>
          <a:p>
            <a:r>
              <a:rPr kumimoji="1" lang="ja-JP" altLang="en-US" sz="1000" b="1" dirty="0" smtClean="0">
                <a:latin typeface="Meiryo UI" panose="020B0604030504040204" pitchFamily="50" charset="-128"/>
                <a:ea typeface="Meiryo UI" panose="020B0604030504040204" pitchFamily="50" charset="-128"/>
              </a:rPr>
              <a:t>　</a:t>
            </a:r>
            <a:endParaRPr kumimoji="1" lang="en-US" altLang="ja-JP" sz="1000" b="1" dirty="0">
              <a:latin typeface="Meiryo UI" panose="020B0604030504040204" pitchFamily="50" charset="-128"/>
              <a:ea typeface="Meiryo UI" panose="020B0604030504040204" pitchFamily="50" charset="-128"/>
            </a:endParaRPr>
          </a:p>
          <a:p>
            <a:pPr marL="174625" indent="6350">
              <a:spcBef>
                <a:spcPts val="600"/>
              </a:spcBef>
            </a:pPr>
            <a:r>
              <a:rPr kumimoji="1" lang="ja-JP" altLang="en-US" sz="1000" dirty="0" smtClean="0">
                <a:latin typeface="Meiryo UI" panose="020B0604030504040204" pitchFamily="50" charset="-128"/>
                <a:ea typeface="Meiryo UI" panose="020B0604030504040204" pitchFamily="50" charset="-128"/>
              </a:rPr>
              <a:t>〇耐震診断の無料化。</a:t>
            </a:r>
            <a:endParaRPr kumimoji="1" lang="en-US" altLang="ja-JP" sz="1000" dirty="0" smtClean="0">
              <a:latin typeface="Meiryo UI" panose="020B0604030504040204" pitchFamily="50" charset="-128"/>
              <a:ea typeface="Meiryo UI" panose="020B0604030504040204" pitchFamily="50" charset="-128"/>
            </a:endParaRPr>
          </a:p>
          <a:p>
            <a:pPr marL="174625" indent="6350"/>
            <a:r>
              <a:rPr kumimoji="1" lang="ja-JP" altLang="en-US" sz="1000" dirty="0" smtClean="0">
                <a:latin typeface="Meiryo UI" panose="020B0604030504040204" pitchFamily="50" charset="-128"/>
                <a:ea typeface="Meiryo UI" panose="020B0604030504040204" pitchFamily="50" charset="-128"/>
              </a:rPr>
              <a:t>〇改修補助の増額など所有者の費用負担を減らす取組み。</a:t>
            </a:r>
            <a:endParaRPr kumimoji="1" lang="en-US" altLang="ja-JP" sz="1000" dirty="0" smtClean="0">
              <a:latin typeface="Meiryo UI" panose="020B0604030504040204" pitchFamily="50" charset="-128"/>
              <a:ea typeface="Meiryo UI" panose="020B0604030504040204" pitchFamily="50" charset="-128"/>
            </a:endParaRPr>
          </a:p>
          <a:p>
            <a:pPr marL="174625" indent="6350"/>
            <a:r>
              <a:rPr kumimoji="1" lang="ja-JP" altLang="en-US" sz="1000" dirty="0">
                <a:latin typeface="Meiryo UI" panose="020B0604030504040204" pitchFamily="50" charset="-128"/>
                <a:ea typeface="Meiryo UI" panose="020B0604030504040204" pitchFamily="50" charset="-128"/>
              </a:rPr>
              <a:t>〇工事費用を抑えるための低価格工法の</a:t>
            </a:r>
            <a:r>
              <a:rPr kumimoji="1" lang="ja-JP" altLang="en-US" sz="1000" dirty="0" smtClean="0">
                <a:latin typeface="Meiryo UI" panose="020B0604030504040204" pitchFamily="50" charset="-128"/>
                <a:ea typeface="Meiryo UI" panose="020B0604030504040204" pitchFamily="50" charset="-128"/>
              </a:rPr>
              <a:t>普及。</a:t>
            </a:r>
            <a:endParaRPr kumimoji="1" lang="en-US" altLang="ja-JP" sz="1000" dirty="0" smtClean="0">
              <a:latin typeface="Meiryo UI" panose="020B0604030504040204" pitchFamily="50" charset="-128"/>
              <a:ea typeface="Meiryo UI" panose="020B0604030504040204" pitchFamily="50" charset="-128"/>
            </a:endParaRPr>
          </a:p>
          <a:p>
            <a:pPr marL="174625" indent="6350"/>
            <a:r>
              <a:rPr kumimoji="1" lang="ja-JP" altLang="en-US" sz="1000" dirty="0" smtClean="0">
                <a:latin typeface="Meiryo UI" panose="020B0604030504040204" pitchFamily="50" charset="-128"/>
                <a:ea typeface="Meiryo UI" panose="020B0604030504040204" pitchFamily="50" charset="-128"/>
              </a:rPr>
              <a:t>〇工務店</a:t>
            </a:r>
            <a:r>
              <a:rPr kumimoji="1" lang="ja-JP" altLang="en-US" sz="1000" dirty="0">
                <a:latin typeface="Meiryo UI" panose="020B0604030504040204" pitchFamily="50" charset="-128"/>
                <a:ea typeface="Meiryo UI" panose="020B0604030504040204" pitchFamily="50" charset="-128"/>
              </a:rPr>
              <a:t>の技術力</a:t>
            </a:r>
            <a:r>
              <a:rPr kumimoji="1" lang="ja-JP" altLang="en-US" sz="1000" dirty="0" smtClean="0">
                <a:latin typeface="Meiryo UI" panose="020B0604030504040204" pitchFamily="50" charset="-128"/>
                <a:ea typeface="Meiryo UI" panose="020B0604030504040204" pitchFamily="50" charset="-128"/>
              </a:rPr>
              <a:t>を向上させる取組み</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pPr marL="174625" indent="6350"/>
            <a:r>
              <a:rPr kumimoji="1" lang="ja-JP" altLang="en-US" sz="1000" dirty="0">
                <a:latin typeface="Meiryo UI" panose="020B0604030504040204" pitchFamily="50" charset="-128"/>
                <a:ea typeface="Meiryo UI" panose="020B0604030504040204" pitchFamily="50" charset="-128"/>
              </a:rPr>
              <a:t>〇家族</a:t>
            </a:r>
            <a:r>
              <a:rPr kumimoji="1" lang="ja-JP" altLang="en-US" sz="1000" dirty="0" smtClean="0">
                <a:latin typeface="Meiryo UI" panose="020B0604030504040204" pitchFamily="50" charset="-128"/>
                <a:ea typeface="Meiryo UI" panose="020B0604030504040204" pitchFamily="50" charset="-128"/>
              </a:rPr>
              <a:t>構成の変化などリフォームの機会を捉えた啓発。ただし、機会を捉えることが難しい。</a:t>
            </a:r>
            <a:endParaRPr kumimoji="1" lang="en-US" altLang="ja-JP" sz="1000" dirty="0" smtClean="0">
              <a:latin typeface="Meiryo UI" panose="020B0604030504040204" pitchFamily="50" charset="-128"/>
              <a:ea typeface="Meiryo UI" panose="020B0604030504040204" pitchFamily="50" charset="-128"/>
            </a:endParaRPr>
          </a:p>
          <a:p>
            <a:pPr marL="174625" indent="6350"/>
            <a:r>
              <a:rPr kumimoji="1" lang="ja-JP" altLang="en-US" sz="1000" dirty="0" smtClean="0">
                <a:latin typeface="Meiryo UI" panose="020B0604030504040204" pitchFamily="50" charset="-128"/>
                <a:ea typeface="Meiryo UI" panose="020B0604030504040204" pitchFamily="50" charset="-128"/>
              </a:rPr>
              <a:t>〇申請手続きのオンライン化で申請者の手間を減らす。</a:t>
            </a:r>
            <a:endParaRPr kumimoji="1" lang="en-US" altLang="ja-JP" sz="1000" dirty="0" smtClean="0">
              <a:latin typeface="Meiryo UI" panose="020B0604030504040204" pitchFamily="50" charset="-128"/>
              <a:ea typeface="Meiryo UI" panose="020B0604030504040204" pitchFamily="50" charset="-128"/>
            </a:endParaRPr>
          </a:p>
          <a:p>
            <a:pPr marL="174625" indent="-87313"/>
            <a:endParaRPr kumimoji="1" lang="ja-JP" altLang="en-US" sz="1000" dirty="0">
              <a:latin typeface="Meiryo UI" panose="020B0604030504040204" pitchFamily="50" charset="-128"/>
              <a:ea typeface="Meiryo UI" panose="020B0604030504040204" pitchFamily="50" charset="-128"/>
            </a:endParaRPr>
          </a:p>
        </p:txBody>
      </p:sp>
      <p:sp>
        <p:nvSpPr>
          <p:cNvPr id="129" name="Rectangle 3">
            <a:extLst>
              <a:ext uri="{FF2B5EF4-FFF2-40B4-BE49-F238E27FC236}">
                <a16:creationId xmlns:a16="http://schemas.microsoft.com/office/drawing/2014/main" id="{57B0C545-634A-4363-B35F-EE13B31BBC4E}"/>
              </a:ext>
            </a:extLst>
          </p:cNvPr>
          <p:cNvSpPr>
            <a:spLocks noChangeArrowheads="1"/>
          </p:cNvSpPr>
          <p:nvPr/>
        </p:nvSpPr>
        <p:spPr bwMode="auto">
          <a:xfrm>
            <a:off x="7592279" y="8191360"/>
            <a:ext cx="2784527" cy="169277"/>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91440" tIns="0" rIns="91440" bIns="0" numCol="1" anchor="ctr" anchorCtr="0" compatLnSpc="1">
            <a:prstTxWarp prst="textNoShape">
              <a:avLst/>
            </a:prstTxWarp>
            <a:spAutoFit/>
          </a:bodyPr>
          <a:lstStyle/>
          <a:p>
            <a:pPr algn="ctr" defTabSz="914400" eaLnBrk="0" fontAlgn="base" hangingPunct="0">
              <a:spcBef>
                <a:spcPct val="0"/>
              </a:spcBef>
              <a:spcAft>
                <a:spcPct val="0"/>
              </a:spcAft>
            </a:pPr>
            <a:r>
              <a:rPr lang="ja-JP" altLang="en-US" sz="1100" b="1" dirty="0" smtClean="0">
                <a:latin typeface="Meiryo UI" panose="020B0604030504040204" pitchFamily="50" charset="-128"/>
                <a:ea typeface="Meiryo UI" panose="020B0604030504040204" pitchFamily="50" charset="-128"/>
                <a:cs typeface="Times New Roman" panose="02020603050405020304" pitchFamily="18" charset="0"/>
              </a:rPr>
              <a:t>耐震化推進に効果的だと思う取組等について</a:t>
            </a:r>
            <a:endParaRPr lang="ja-JP" altLang="en-US" sz="1100" b="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7" name="角丸四角形 46"/>
          <p:cNvSpPr/>
          <p:nvPr/>
        </p:nvSpPr>
        <p:spPr>
          <a:xfrm>
            <a:off x="11052586" y="782089"/>
            <a:ext cx="1648990" cy="1405762"/>
          </a:xfrm>
          <a:prstGeom prst="roundRect">
            <a:avLst>
              <a:gd name="adj" fmla="val 829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8" name="Rectangle 3">
            <a:extLst>
              <a:ext uri="{FF2B5EF4-FFF2-40B4-BE49-F238E27FC236}">
                <a16:creationId xmlns:a16="http://schemas.microsoft.com/office/drawing/2014/main" id="{57B0C545-634A-4363-B35F-EE13B31BBC4E}"/>
              </a:ext>
            </a:extLst>
          </p:cNvPr>
          <p:cNvSpPr>
            <a:spLocks noChangeArrowheads="1"/>
          </p:cNvSpPr>
          <p:nvPr/>
        </p:nvSpPr>
        <p:spPr bwMode="auto">
          <a:xfrm>
            <a:off x="11205247" y="754426"/>
            <a:ext cx="133743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80975" marR="0" lvl="0" indent="-180975" defTabSz="914400" rtl="0" eaLnBrk="0" fontAlgn="base" latinLnBrk="0" hangingPunct="0">
              <a:lnSpc>
                <a:spcPct val="100000"/>
              </a:lnSpc>
              <a:spcAft>
                <a:spcPct val="0"/>
              </a:spcAft>
              <a:buClrTx/>
              <a:buSzTx/>
              <a:buFontTx/>
              <a:buNone/>
              <a:tabLst/>
            </a:pPr>
            <a:r>
              <a:rPr kumimoji="0"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ヒアリング実施期間</a:t>
            </a:r>
            <a:endParaRPr kumimoji="0"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180975" marR="0" lvl="0" indent="-180975" algn="r" defTabSz="914400" rtl="0" eaLnBrk="0" fontAlgn="base" latinLnBrk="0" hangingPunct="0">
              <a:lnSpc>
                <a:spcPct val="100000"/>
              </a:lnSpc>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5</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22</a:t>
            </a:r>
            <a:r>
              <a:rPr lang="ja-JP" altLang="en-US" sz="1100" dirty="0" smtClean="0">
                <a:latin typeface="Meiryo UI" panose="020B0604030504040204" pitchFamily="50" charset="-128"/>
                <a:ea typeface="Meiryo UI" panose="020B0604030504040204" pitchFamily="50" charset="-128"/>
              </a:rPr>
              <a:t>日</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11</a:t>
            </a:r>
            <a:r>
              <a:rPr lang="ja-JP" altLang="en-US" sz="1100" dirty="0" smtClean="0">
                <a:latin typeface="Meiryo UI" panose="020B0604030504040204" pitchFamily="50" charset="-128"/>
                <a:ea typeface="Meiryo UI" panose="020B0604030504040204" pitchFamily="50" charset="-128"/>
              </a:rPr>
              <a:t>日</a:t>
            </a:r>
            <a:endParaRPr kumimoji="0" lang="ja-JP" altLang="ja-JP" sz="11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p:cNvSpPr/>
          <p:nvPr/>
        </p:nvSpPr>
        <p:spPr>
          <a:xfrm>
            <a:off x="8765823" y="905752"/>
            <a:ext cx="2034739" cy="1153986"/>
          </a:xfrm>
          <a:prstGeom prst="rect">
            <a:avLst/>
          </a:prstGeom>
        </p:spPr>
        <p:style>
          <a:lnRef idx="2">
            <a:schemeClr val="accent1"/>
          </a:lnRef>
          <a:fillRef idx="1">
            <a:schemeClr val="lt1"/>
          </a:fillRef>
          <a:effectRef idx="0">
            <a:schemeClr val="accent1"/>
          </a:effectRef>
          <a:fontRef idx="minor">
            <a:schemeClr val="dk1"/>
          </a:fontRef>
        </p:style>
        <p:txBody>
          <a:bodyPr lIns="36000" tIns="0" rIns="36000" bIns="0" rtlCol="0" anchor="t"/>
          <a:lstStyle/>
          <a:p>
            <a:r>
              <a:rPr kumimoji="1" lang="ja-JP" altLang="en-US" sz="1000" b="1" dirty="0" smtClean="0">
                <a:latin typeface="Meiryo UI" panose="020B0604030504040204" pitchFamily="50" charset="-128"/>
                <a:ea typeface="Meiryo UI" panose="020B0604030504040204" pitchFamily="50" charset="-128"/>
              </a:rPr>
              <a:t>　課題等</a:t>
            </a:r>
            <a:endParaRPr kumimoji="1" lang="en-US" altLang="ja-JP" sz="1000" b="1" dirty="0" smtClean="0">
              <a:latin typeface="Meiryo UI" panose="020B0604030504040204" pitchFamily="50" charset="-128"/>
              <a:ea typeface="Meiryo UI" panose="020B0604030504040204" pitchFamily="50" charset="-128"/>
            </a:endParaRPr>
          </a:p>
          <a:p>
            <a:pPr marL="180975" indent="-85725"/>
            <a:r>
              <a:rPr kumimoji="1" lang="ja-JP" altLang="en-US" sz="1000" dirty="0">
                <a:latin typeface="Meiryo UI" panose="020B0604030504040204" pitchFamily="50" charset="-128"/>
                <a:ea typeface="Meiryo UI" panose="020B0604030504040204" pitchFamily="50" charset="-128"/>
              </a:rPr>
              <a:t>〇その</a:t>
            </a:r>
            <a:r>
              <a:rPr kumimoji="1" lang="ja-JP" altLang="en-US" sz="1000" dirty="0" smtClean="0">
                <a:latin typeface="Meiryo UI" panose="020B0604030504040204" pitchFamily="50" charset="-128"/>
                <a:ea typeface="Meiryo UI" panose="020B0604030504040204" pitchFamily="50" charset="-128"/>
              </a:rPr>
              <a:t>場で診断の申込みができるような講習会・セミナーでは、その場で申込みされる場合もある。</a:t>
            </a:r>
            <a:endParaRPr kumimoji="1" lang="en-US" altLang="ja-JP" sz="1000" dirty="0" smtClean="0">
              <a:latin typeface="Meiryo UI" panose="020B0604030504040204" pitchFamily="50" charset="-128"/>
              <a:ea typeface="Meiryo UI" panose="020B0604030504040204" pitchFamily="50" charset="-128"/>
            </a:endParaRPr>
          </a:p>
          <a:p>
            <a:pPr marL="180975" indent="-85725"/>
            <a:endParaRPr kumimoji="1" lang="ja-JP" altLang="en-US" sz="1000" dirty="0">
              <a:latin typeface="Meiryo UI" panose="020B0604030504040204" pitchFamily="50" charset="-128"/>
              <a:ea typeface="Meiryo UI" panose="020B0604030504040204" pitchFamily="50" charset="-128"/>
            </a:endParaRPr>
          </a:p>
          <a:p>
            <a:pPr marL="180975" indent="-85725"/>
            <a:r>
              <a:rPr kumimoji="1" lang="ja-JP" altLang="en-US" sz="1000" dirty="0">
                <a:latin typeface="Meiryo UI" panose="020B0604030504040204" pitchFamily="50" charset="-128"/>
                <a:ea typeface="Meiryo UI" panose="020B0604030504040204" pitchFamily="50" charset="-128"/>
              </a:rPr>
              <a:t>〇イベント等の開催について、人員不足を感じている</a:t>
            </a:r>
            <a:r>
              <a:rPr kumimoji="1" lang="ja-JP" altLang="en-US" sz="1000" dirty="0" smtClean="0">
                <a:latin typeface="Meiryo UI" panose="020B0604030504040204" pitchFamily="50" charset="-128"/>
                <a:ea typeface="Meiryo UI" panose="020B0604030504040204" pitchFamily="50" charset="-128"/>
              </a:rPr>
              <a:t>市町村が多い。</a:t>
            </a:r>
            <a:endParaRPr kumimoji="1" lang="ja-JP" altLang="en-US" sz="1000" dirty="0">
              <a:latin typeface="Meiryo UI" panose="020B0604030504040204" pitchFamily="50" charset="-128"/>
              <a:ea typeface="Meiryo UI" panose="020B0604030504040204" pitchFamily="50" charset="-128"/>
            </a:endParaRPr>
          </a:p>
        </p:txBody>
      </p:sp>
      <p:sp>
        <p:nvSpPr>
          <p:cNvPr id="77" name="正方形/長方形 76"/>
          <p:cNvSpPr/>
          <p:nvPr/>
        </p:nvSpPr>
        <p:spPr>
          <a:xfrm>
            <a:off x="482561" y="4844514"/>
            <a:ext cx="3370300" cy="1275800"/>
          </a:xfrm>
          <a:prstGeom prst="rect">
            <a:avLst/>
          </a:prstGeom>
        </p:spPr>
        <p:style>
          <a:lnRef idx="2">
            <a:schemeClr val="accent1"/>
          </a:lnRef>
          <a:fillRef idx="1">
            <a:schemeClr val="lt1"/>
          </a:fillRef>
          <a:effectRef idx="0">
            <a:schemeClr val="accent1"/>
          </a:effectRef>
          <a:fontRef idx="minor">
            <a:schemeClr val="dk1"/>
          </a:fontRef>
        </p:style>
        <p:txBody>
          <a:bodyPr lIns="36000" tIns="0" rIns="36000" bIns="0" rtlCol="0" anchor="t"/>
          <a:lstStyle/>
          <a:p>
            <a:r>
              <a:rPr kumimoji="1" lang="ja-JP" altLang="en-US" sz="1000" b="1" dirty="0" smtClean="0">
                <a:latin typeface="Meiryo UI" panose="020B0604030504040204" pitchFamily="50" charset="-128"/>
                <a:ea typeface="Meiryo UI" panose="020B0604030504040204" pitchFamily="50" charset="-128"/>
              </a:rPr>
              <a:t>　課題等</a:t>
            </a:r>
            <a:endParaRPr kumimoji="1" lang="en-US" altLang="ja-JP" sz="1000" b="1" dirty="0" smtClean="0">
              <a:latin typeface="Meiryo UI" panose="020B0604030504040204" pitchFamily="50" charset="-128"/>
              <a:ea typeface="Meiryo UI" panose="020B0604030504040204" pitchFamily="50" charset="-128"/>
            </a:endParaRPr>
          </a:p>
          <a:p>
            <a:pPr marL="180975" indent="-85725"/>
            <a:r>
              <a:rPr kumimoji="1" lang="ja-JP" altLang="en-US" sz="1000" dirty="0">
                <a:latin typeface="Meiryo UI" panose="020B0604030504040204" pitchFamily="50" charset="-128"/>
                <a:ea typeface="Meiryo UI" panose="020B0604030504040204" pitchFamily="50" charset="-128"/>
              </a:rPr>
              <a:t>〇旧耐震</a:t>
            </a:r>
            <a:r>
              <a:rPr kumimoji="1" lang="ja-JP" altLang="en-US" sz="1000" dirty="0" smtClean="0">
                <a:latin typeface="Meiryo UI" panose="020B0604030504040204" pitchFamily="50" charset="-128"/>
                <a:ea typeface="Meiryo UI" panose="020B0604030504040204" pitchFamily="50" charset="-128"/>
              </a:rPr>
              <a:t>住宅の所有者宛に耐震のみの情報の送付が反応も多く効果がある。ただし、所有者リスト</a:t>
            </a:r>
            <a:r>
              <a:rPr kumimoji="1" lang="ja-JP" altLang="en-US" sz="1000" dirty="0">
                <a:latin typeface="Meiryo UI" panose="020B0604030504040204" pitchFamily="50" charset="-128"/>
                <a:ea typeface="Meiryo UI" panose="020B0604030504040204" pitchFamily="50" charset="-128"/>
              </a:rPr>
              <a:t>の作成が困難な市町村が多い</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p>
            <a:pPr marL="180975" indent="-85725"/>
            <a:endParaRPr kumimoji="1" lang="en-US" altLang="ja-JP" sz="1000" dirty="0" smtClean="0">
              <a:latin typeface="Meiryo UI" panose="020B0604030504040204" pitchFamily="50" charset="-128"/>
              <a:ea typeface="Meiryo UI" panose="020B0604030504040204" pitchFamily="50" charset="-128"/>
            </a:endParaRPr>
          </a:p>
          <a:p>
            <a:pPr marL="180975" indent="-85725"/>
            <a:r>
              <a:rPr kumimoji="1" lang="ja-JP" altLang="en-US" sz="1000" dirty="0" smtClean="0">
                <a:latin typeface="Meiryo UI" panose="020B0604030504040204" pitchFamily="50" charset="-128"/>
                <a:ea typeface="Meiryo UI" panose="020B0604030504040204" pitchFamily="50" charset="-128"/>
              </a:rPr>
              <a:t>〇</a:t>
            </a:r>
            <a:r>
              <a:rPr kumimoji="1" lang="ja-JP" altLang="en-US" sz="1000" dirty="0">
                <a:latin typeface="Meiryo UI" panose="020B0604030504040204" pitchFamily="50" charset="-128"/>
                <a:ea typeface="Meiryo UI" panose="020B0604030504040204" pitchFamily="50" charset="-128"/>
              </a:rPr>
              <a:t>固定資産税の納税通知書へのチラシ添付</a:t>
            </a:r>
            <a:r>
              <a:rPr kumimoji="1" lang="ja-JP" altLang="en-US" sz="1000" dirty="0" smtClean="0">
                <a:latin typeface="Meiryo UI" panose="020B0604030504040204" pitchFamily="50" charset="-128"/>
                <a:ea typeface="Meiryo UI" panose="020B0604030504040204" pitchFamily="50" charset="-128"/>
              </a:rPr>
              <a:t>も反応があり効果</a:t>
            </a:r>
            <a:r>
              <a:rPr kumimoji="1" lang="ja-JP" altLang="en-US" sz="1000" dirty="0">
                <a:latin typeface="Meiryo UI" panose="020B0604030504040204" pitchFamily="50" charset="-128"/>
                <a:ea typeface="Meiryo UI" panose="020B0604030504040204" pitchFamily="50" charset="-128"/>
              </a:rPr>
              <a:t>があるが、課税部局で委託している発送業務の委託料や送料の増加等により、実施困難な市町村が多い。</a:t>
            </a:r>
          </a:p>
        </p:txBody>
      </p:sp>
      <p:sp>
        <p:nvSpPr>
          <p:cNvPr id="115" name="Rectangle 3">
            <a:extLst>
              <a:ext uri="{FF2B5EF4-FFF2-40B4-BE49-F238E27FC236}">
                <a16:creationId xmlns:a16="http://schemas.microsoft.com/office/drawing/2014/main" id="{57B0C545-634A-4363-B35F-EE13B31BBC4E}"/>
              </a:ext>
            </a:extLst>
          </p:cNvPr>
          <p:cNvSpPr>
            <a:spLocks noChangeArrowheads="1"/>
          </p:cNvSpPr>
          <p:nvPr/>
        </p:nvSpPr>
        <p:spPr bwMode="auto">
          <a:xfrm>
            <a:off x="10999770" y="1249132"/>
            <a:ext cx="1649430"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80975" marR="0" lvl="0" indent="-180975" algn="ctr" defTabSz="914400" rtl="0" eaLnBrk="0" fontAlgn="base" latinLnBrk="0" hangingPunct="0">
              <a:lnSpc>
                <a:spcPct val="100000"/>
              </a:lnSpc>
              <a:spcAft>
                <a:spcPct val="0"/>
              </a:spcAft>
              <a:buClrTx/>
              <a:buSzTx/>
              <a:buFontTx/>
              <a:buNone/>
              <a:tabLst/>
            </a:pPr>
            <a:r>
              <a:rPr kumimoji="0"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グラフについて</a:t>
            </a:r>
            <a:endParaRPr kumimoji="0"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266700" marR="0" lvl="0" indent="-266700" defTabSz="914400" rtl="0" eaLnBrk="0" fontAlgn="base" latinLnBrk="0" hangingPunct="0">
              <a:lnSpc>
                <a:spcPct val="100000"/>
              </a:lnSpc>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上</a:t>
            </a:r>
            <a:r>
              <a:rPr kumimoji="0" lang="ja-JP" altLang="en-US" sz="110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：市町村の実施状況</a:t>
            </a:r>
            <a:endParaRPr kumimoji="0" lang="en-US" altLang="ja-JP" sz="110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266700" marR="0" lvl="0" indent="-266700" defTabSz="914400" rtl="0" eaLnBrk="0" fontAlgn="base" latinLnBrk="0" hangingPunct="0">
              <a:lnSpc>
                <a:spcPct val="100000"/>
              </a:lnSpc>
              <a:spcAft>
                <a:spcPct val="0"/>
              </a:spcAft>
              <a:buClrTx/>
              <a:buSzTx/>
              <a:buFontTx/>
              <a:buNone/>
              <a:tabLst/>
            </a:pPr>
            <a:r>
              <a:rPr lang="ja-JP" altLang="en-US" sz="1100" dirty="0">
                <a:latin typeface="Meiryo UI" panose="020B0604030504040204" pitchFamily="50" charset="-128"/>
                <a:ea typeface="Meiryo UI" panose="020B0604030504040204" pitchFamily="50" charset="-128"/>
              </a:rPr>
              <a:t>下</a:t>
            </a:r>
            <a:r>
              <a:rPr lang="ja-JP" altLang="en-US" sz="1100" dirty="0" smtClean="0">
                <a:latin typeface="Meiryo UI" panose="020B0604030504040204" pitchFamily="50" charset="-128"/>
                <a:ea typeface="Meiryo UI" panose="020B0604030504040204" pitchFamily="50" charset="-128"/>
              </a:rPr>
              <a:t>：実施したことがある市町村担当者が感じる取組み効果</a:t>
            </a:r>
            <a:endParaRPr kumimoji="0" lang="ja-JP" altLang="ja-JP" sz="11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4" name="正方形/長方形 83"/>
          <p:cNvSpPr/>
          <p:nvPr/>
        </p:nvSpPr>
        <p:spPr>
          <a:xfrm>
            <a:off x="4095045" y="5006930"/>
            <a:ext cx="4989955" cy="1113384"/>
          </a:xfrm>
          <a:prstGeom prst="rect">
            <a:avLst/>
          </a:prstGeom>
        </p:spPr>
        <p:style>
          <a:lnRef idx="2">
            <a:schemeClr val="accent1"/>
          </a:lnRef>
          <a:fillRef idx="1">
            <a:schemeClr val="lt1"/>
          </a:fillRef>
          <a:effectRef idx="0">
            <a:schemeClr val="accent1"/>
          </a:effectRef>
          <a:fontRef idx="minor">
            <a:schemeClr val="dk1"/>
          </a:fontRef>
        </p:style>
        <p:txBody>
          <a:bodyPr lIns="0" tIns="0" rIns="0" bIns="0" rtlCol="0" anchor="t"/>
          <a:lstStyle/>
          <a:p>
            <a:r>
              <a:rPr kumimoji="1" lang="ja-JP" altLang="en-US" sz="1000" b="1" dirty="0" smtClean="0">
                <a:latin typeface="Meiryo UI" panose="020B0604030504040204" pitchFamily="50" charset="-128"/>
                <a:ea typeface="Meiryo UI" panose="020B0604030504040204" pitchFamily="50" charset="-128"/>
              </a:rPr>
              <a:t>　課題等</a:t>
            </a:r>
            <a:endParaRPr kumimoji="1" lang="en-US" altLang="ja-JP" sz="1000" b="1" dirty="0" smtClean="0">
              <a:latin typeface="Meiryo UI" panose="020B0604030504040204" pitchFamily="50" charset="-128"/>
              <a:ea typeface="Meiryo UI" panose="020B0604030504040204" pitchFamily="50" charset="-128"/>
            </a:endParaRPr>
          </a:p>
          <a:p>
            <a:pPr marL="180975" indent="-85725"/>
            <a:r>
              <a:rPr kumimoji="1" lang="ja-JP" altLang="en-US" sz="1000" dirty="0" smtClean="0">
                <a:latin typeface="Meiryo UI" panose="020B0604030504040204" pitchFamily="50" charset="-128"/>
                <a:ea typeface="Meiryo UI" panose="020B0604030504040204" pitchFamily="50" charset="-128"/>
              </a:rPr>
              <a:t>〇</a:t>
            </a:r>
            <a:r>
              <a:rPr kumimoji="1" lang="ja-JP" altLang="en-US" sz="1000" dirty="0">
                <a:latin typeface="Meiryo UI" panose="020B0604030504040204" pitchFamily="50" charset="-128"/>
                <a:ea typeface="Meiryo UI" panose="020B0604030504040204" pitchFamily="50" charset="-128"/>
              </a:rPr>
              <a:t>所有者に悪質な営業を行う業者と間違われることがある。</a:t>
            </a:r>
          </a:p>
          <a:p>
            <a:pPr marL="180975" indent="-85725">
              <a:spcBef>
                <a:spcPts val="400"/>
              </a:spcBef>
            </a:pPr>
            <a:r>
              <a:rPr kumimoji="1" lang="ja-JP" altLang="en-US" sz="1000" dirty="0">
                <a:latin typeface="Meiryo UI" panose="020B0604030504040204" pitchFamily="50" charset="-128"/>
                <a:ea typeface="Meiryo UI" panose="020B0604030504040204" pitchFamily="50" charset="-128"/>
              </a:rPr>
              <a:t>〇所有者との接し方や営業により成果が異なる。</a:t>
            </a:r>
          </a:p>
          <a:p>
            <a:pPr marL="180975" indent="-85725">
              <a:spcBef>
                <a:spcPts val="400"/>
              </a:spcBef>
            </a:pPr>
            <a:r>
              <a:rPr kumimoji="1" lang="ja-JP" altLang="en-US" sz="1000" dirty="0">
                <a:latin typeface="Meiryo UI" panose="020B0604030504040204" pitchFamily="50" charset="-128"/>
                <a:ea typeface="Meiryo UI" panose="020B0604030504040204" pitchFamily="50" charset="-128"/>
              </a:rPr>
              <a:t>〇旧耐震の所有者リストの作成が困難であったり、人員が不足している市町村が多い</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pPr marL="180975" indent="-85725">
              <a:spcBef>
                <a:spcPts val="400"/>
              </a:spcBef>
            </a:pPr>
            <a:r>
              <a:rPr kumimoji="1" lang="ja-JP" altLang="en-US" sz="1000" dirty="0" smtClean="0">
                <a:latin typeface="Meiryo UI" panose="020B0604030504040204" pitchFamily="50" charset="-128"/>
                <a:ea typeface="Meiryo UI" panose="020B0604030504040204" pitchFamily="50" charset="-128"/>
              </a:rPr>
              <a:t>〇まちまるローラーは、職員</a:t>
            </a:r>
            <a:r>
              <a:rPr kumimoji="1" lang="ja-JP" altLang="en-US" sz="1000" dirty="0">
                <a:latin typeface="Meiryo UI" panose="020B0604030504040204" pitchFamily="50" charset="-128"/>
                <a:ea typeface="Meiryo UI" panose="020B0604030504040204" pitchFamily="50" charset="-128"/>
              </a:rPr>
              <a:t>の労力の省力化になって</a:t>
            </a:r>
            <a:r>
              <a:rPr kumimoji="1" lang="ja-JP" altLang="en-US" sz="1000" dirty="0" smtClean="0">
                <a:latin typeface="Meiryo UI" panose="020B0604030504040204" pitchFamily="50" charset="-128"/>
                <a:ea typeface="Meiryo UI" panose="020B0604030504040204" pitchFamily="50" charset="-128"/>
              </a:rPr>
              <a:t>いるという意見もあるが、地元</a:t>
            </a:r>
            <a:r>
              <a:rPr kumimoji="1" lang="ja-JP" altLang="en-US" sz="1000" dirty="0">
                <a:latin typeface="Meiryo UI" panose="020B0604030504040204" pitchFamily="50" charset="-128"/>
                <a:ea typeface="Meiryo UI" panose="020B0604030504040204" pitchFamily="50" charset="-128"/>
              </a:rPr>
              <a:t>との事前</a:t>
            </a:r>
            <a:r>
              <a:rPr kumimoji="1" lang="ja-JP" altLang="en-US" sz="1000" dirty="0" smtClean="0">
                <a:latin typeface="Meiryo UI" panose="020B0604030504040204" pitchFamily="50" charset="-128"/>
                <a:ea typeface="Meiryo UI" panose="020B0604030504040204" pitchFamily="50" charset="-128"/>
              </a:rPr>
              <a:t>調整の労力が大きく負担であるという市町村</a:t>
            </a:r>
            <a:r>
              <a:rPr kumimoji="1" lang="ja-JP" altLang="en-US" sz="1000" dirty="0">
                <a:latin typeface="Meiryo UI" panose="020B0604030504040204" pitchFamily="50" charset="-128"/>
                <a:ea typeface="Meiryo UI" panose="020B0604030504040204" pitchFamily="50" charset="-128"/>
              </a:rPr>
              <a:t>が</a:t>
            </a:r>
            <a:r>
              <a:rPr kumimoji="1" lang="ja-JP" altLang="en-US" sz="1000" dirty="0" smtClean="0">
                <a:latin typeface="Meiryo UI" panose="020B0604030504040204" pitchFamily="50" charset="-128"/>
                <a:ea typeface="Meiryo UI" panose="020B0604030504040204" pitchFamily="50" charset="-128"/>
              </a:rPr>
              <a:t>ある。</a:t>
            </a:r>
            <a:endParaRPr kumimoji="1" lang="ja-JP" altLang="en-US" sz="1000" dirty="0">
              <a:latin typeface="Meiryo UI" panose="020B0604030504040204" pitchFamily="50" charset="-128"/>
              <a:ea typeface="Meiryo UI" panose="020B0604030504040204" pitchFamily="50" charset="-128"/>
            </a:endParaRPr>
          </a:p>
        </p:txBody>
      </p:sp>
      <p:sp>
        <p:nvSpPr>
          <p:cNvPr id="80" name="正方形/長方形 79"/>
          <p:cNvSpPr/>
          <p:nvPr/>
        </p:nvSpPr>
        <p:spPr>
          <a:xfrm>
            <a:off x="4015274" y="2467739"/>
            <a:ext cx="5159906" cy="3685411"/>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8" name="正方形/長方形 77"/>
          <p:cNvSpPr/>
          <p:nvPr/>
        </p:nvSpPr>
        <p:spPr>
          <a:xfrm>
            <a:off x="9293025" y="2493042"/>
            <a:ext cx="3307451" cy="3660108"/>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8" name="正方形/長方形 107"/>
          <p:cNvSpPr/>
          <p:nvPr/>
        </p:nvSpPr>
        <p:spPr>
          <a:xfrm>
            <a:off x="4569978" y="6564147"/>
            <a:ext cx="2564247" cy="1375694"/>
          </a:xfrm>
          <a:prstGeom prst="rect">
            <a:avLst/>
          </a:prstGeom>
        </p:spPr>
        <p:style>
          <a:lnRef idx="2">
            <a:schemeClr val="accent1"/>
          </a:lnRef>
          <a:fillRef idx="1">
            <a:schemeClr val="lt1"/>
          </a:fillRef>
          <a:effectRef idx="0">
            <a:schemeClr val="accent1"/>
          </a:effectRef>
          <a:fontRef idx="minor">
            <a:schemeClr val="dk1"/>
          </a:fontRef>
        </p:style>
        <p:txBody>
          <a:bodyPr lIns="36000" tIns="0" rIns="36000" bIns="0" rtlCol="0" anchor="t"/>
          <a:lstStyle/>
          <a:p>
            <a:r>
              <a:rPr kumimoji="1" lang="ja-JP" altLang="en-US" sz="1000" b="1" dirty="0" smtClean="0">
                <a:latin typeface="Meiryo UI" panose="020B0604030504040204" pitchFamily="50" charset="-128"/>
                <a:ea typeface="Meiryo UI" panose="020B0604030504040204" pitchFamily="50" charset="-128"/>
              </a:rPr>
              <a:t>　課題等</a:t>
            </a:r>
            <a:endParaRPr kumimoji="1" lang="en-US" altLang="ja-JP" sz="1000" b="1" dirty="0" smtClean="0">
              <a:latin typeface="Meiryo UI" panose="020B0604030504040204" pitchFamily="50" charset="-128"/>
              <a:ea typeface="Meiryo UI" panose="020B0604030504040204" pitchFamily="50" charset="-128"/>
            </a:endParaRPr>
          </a:p>
          <a:p>
            <a:pPr marL="180975" indent="-85725"/>
            <a:r>
              <a:rPr kumimoji="1" lang="ja-JP" altLang="en-US" sz="1000" dirty="0" smtClean="0">
                <a:latin typeface="Meiryo UI" panose="020B0604030504040204" pitchFamily="50" charset="-128"/>
                <a:ea typeface="Meiryo UI" panose="020B0604030504040204" pitchFamily="50" charset="-128"/>
              </a:rPr>
              <a:t>〇</a:t>
            </a:r>
            <a:r>
              <a:rPr kumimoji="1" lang="ja-JP" altLang="en-US" sz="1000" dirty="0">
                <a:latin typeface="Meiryo UI" panose="020B0604030504040204" pitchFamily="50" charset="-128"/>
                <a:ea typeface="Meiryo UI" panose="020B0604030504040204" pitchFamily="50" charset="-128"/>
              </a:rPr>
              <a:t>全体</a:t>
            </a:r>
            <a:r>
              <a:rPr kumimoji="1" lang="ja-JP" altLang="en-US" sz="1000" dirty="0" smtClean="0">
                <a:latin typeface="Meiryo UI" panose="020B0604030504040204" pitchFamily="50" charset="-128"/>
                <a:ea typeface="Meiryo UI" panose="020B0604030504040204" pitchFamily="50" charset="-128"/>
              </a:rPr>
              <a:t>改修と部分改修の</a:t>
            </a:r>
            <a:r>
              <a:rPr kumimoji="1" lang="ja-JP" altLang="en-US" sz="1000" dirty="0">
                <a:latin typeface="Meiryo UI" panose="020B0604030504040204" pitchFamily="50" charset="-128"/>
                <a:ea typeface="Meiryo UI" panose="020B0604030504040204" pitchFamily="50" charset="-128"/>
              </a:rPr>
              <a:t>補助金額が同じ市町村が多く、費用面から安易に部分改修が行われ、部分改修</a:t>
            </a:r>
            <a:r>
              <a:rPr kumimoji="1" lang="ja-JP" altLang="en-US" sz="1000" dirty="0" smtClean="0">
                <a:latin typeface="Meiryo UI" panose="020B0604030504040204" pitchFamily="50" charset="-128"/>
                <a:ea typeface="Meiryo UI" panose="020B0604030504040204" pitchFamily="50" charset="-128"/>
              </a:rPr>
              <a:t>の性能が所有者に正しく理解</a:t>
            </a:r>
            <a:r>
              <a:rPr kumimoji="1" lang="ja-JP" altLang="en-US" sz="1000" dirty="0">
                <a:latin typeface="Meiryo UI" panose="020B0604030504040204" pitchFamily="50" charset="-128"/>
                <a:ea typeface="Meiryo UI" panose="020B0604030504040204" pitchFamily="50" charset="-128"/>
              </a:rPr>
              <a:t>されているか不安に感じている</a:t>
            </a:r>
            <a:r>
              <a:rPr kumimoji="1" lang="ja-JP" altLang="en-US" sz="1000" dirty="0" smtClean="0">
                <a:latin typeface="Meiryo UI" panose="020B0604030504040204" pitchFamily="50" charset="-128"/>
                <a:ea typeface="Meiryo UI" panose="020B0604030504040204" pitchFamily="50" charset="-128"/>
              </a:rPr>
              <a:t>市町村がある。</a:t>
            </a:r>
            <a:endParaRPr kumimoji="1" lang="en-US" altLang="ja-JP" sz="1000" dirty="0" smtClean="0">
              <a:latin typeface="Meiryo UI" panose="020B0604030504040204" pitchFamily="50" charset="-128"/>
              <a:ea typeface="Meiryo UI" panose="020B0604030504040204" pitchFamily="50" charset="-128"/>
            </a:endParaRPr>
          </a:p>
          <a:p>
            <a:pPr marL="180975" indent="-85725">
              <a:spcBef>
                <a:spcPts val="600"/>
              </a:spcBef>
            </a:pPr>
            <a:r>
              <a:rPr kumimoji="1" lang="ja-JP" altLang="en-US" sz="1000" dirty="0" smtClean="0">
                <a:latin typeface="Meiryo UI" panose="020B0604030504040204" pitchFamily="50" charset="-128"/>
                <a:ea typeface="Meiryo UI" panose="020B0604030504040204" pitchFamily="50" charset="-128"/>
              </a:rPr>
              <a:t>〇シェルターについては、</a:t>
            </a:r>
            <a:r>
              <a:rPr kumimoji="1" lang="ja-JP" altLang="en-US" sz="1000" dirty="0">
                <a:latin typeface="Meiryo UI" panose="020B0604030504040204" pitchFamily="50" charset="-128"/>
                <a:ea typeface="Meiryo UI" panose="020B0604030504040204" pitchFamily="50" charset="-128"/>
              </a:rPr>
              <a:t>構造的</a:t>
            </a:r>
            <a:r>
              <a:rPr kumimoji="1" lang="ja-JP" altLang="en-US" sz="1000" dirty="0" smtClean="0">
                <a:latin typeface="Meiryo UI" panose="020B0604030504040204" pitchFamily="50" charset="-128"/>
                <a:ea typeface="Meiryo UI" panose="020B0604030504040204" pitchFamily="50" charset="-128"/>
              </a:rPr>
              <a:t>に難しい</a:t>
            </a:r>
            <a:r>
              <a:rPr kumimoji="1" lang="ja-JP" altLang="en-US" sz="1000" dirty="0">
                <a:latin typeface="Meiryo UI" panose="020B0604030504040204" pitchFamily="50" charset="-128"/>
                <a:ea typeface="Meiryo UI" panose="020B0604030504040204" pitchFamily="50" charset="-128"/>
              </a:rPr>
              <a:t>場合</a:t>
            </a:r>
            <a:r>
              <a:rPr kumimoji="1" lang="ja-JP" altLang="en-US" sz="1000" dirty="0" smtClean="0">
                <a:latin typeface="Meiryo UI" panose="020B0604030504040204" pitchFamily="50" charset="-128"/>
                <a:ea typeface="Meiryo UI" panose="020B0604030504040204" pitchFamily="50" charset="-128"/>
              </a:rPr>
              <a:t>や金銭的にどうしても改修が難しい場合に勧めているが、あまり実績がない市町村が多い。</a:t>
            </a:r>
            <a:endParaRPr kumimoji="1" lang="en-US" altLang="ja-JP" sz="1000"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527823" y="783443"/>
            <a:ext cx="1631024"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講習会・セミナー</a:t>
            </a:r>
            <a:endParaRPr kumimoji="1" lang="ja-JP" altLang="en-US" sz="1200" b="1"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5243761" y="792805"/>
            <a:ext cx="2838390"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ブース出展・パネル展示など</a:t>
            </a:r>
            <a:endParaRPr kumimoji="1" lang="ja-JP" altLang="en-US" sz="1200" b="1" dirty="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1015179" y="2495372"/>
            <a:ext cx="1631024"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ダイレクトメール</a:t>
            </a:r>
            <a:endParaRPr kumimoji="1" lang="ja-JP" altLang="en-US" sz="1200" b="1"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5742611" y="2495372"/>
            <a:ext cx="1631024"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個別訪問</a:t>
            </a:r>
            <a:endParaRPr kumimoji="1" lang="ja-JP" altLang="en-US" sz="120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5435093" y="3765903"/>
            <a:ext cx="2556619"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耐震化ローラー作戦</a:t>
            </a:r>
            <a:r>
              <a:rPr kumimoji="1" lang="ja-JP" altLang="en-US" sz="1000" b="1" dirty="0" smtClean="0">
                <a:latin typeface="Meiryo UI" panose="020B0604030504040204" pitchFamily="50" charset="-128"/>
                <a:ea typeface="Meiryo UI" panose="020B0604030504040204" pitchFamily="50" charset="-128"/>
              </a:rPr>
              <a:t>（まちまるローラー</a:t>
            </a:r>
            <a:r>
              <a:rPr kumimoji="1" lang="ja-JP" altLang="en-US" sz="1000" b="1" dirty="0">
                <a:latin typeface="Meiryo UI" panose="020B0604030504040204" pitchFamily="50" charset="-128"/>
                <a:ea typeface="Meiryo UI" panose="020B0604030504040204" pitchFamily="50" charset="-128"/>
              </a:rPr>
              <a:t>）</a:t>
            </a:r>
          </a:p>
        </p:txBody>
      </p:sp>
      <p:sp>
        <p:nvSpPr>
          <p:cNvPr id="63" name="テキスト ボックス 62"/>
          <p:cNvSpPr txBox="1"/>
          <p:nvPr/>
        </p:nvSpPr>
        <p:spPr>
          <a:xfrm>
            <a:off x="10032458" y="2495372"/>
            <a:ext cx="1631024"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モデル地区</a:t>
            </a:r>
            <a:endParaRPr kumimoji="1" lang="ja-JP" altLang="en-US" sz="1200" b="1"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1337299" y="6538150"/>
            <a:ext cx="1631024"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部分改修について助成</a:t>
            </a:r>
            <a:endParaRPr kumimoji="1" lang="ja-JP" altLang="en-US" sz="1200" b="1"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8333848" y="6538150"/>
            <a:ext cx="1631024"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代理受領制度</a:t>
            </a:r>
            <a:endParaRPr kumimoji="1" lang="ja-JP" altLang="en-US" sz="1200" b="1"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7454620" y="7747434"/>
            <a:ext cx="2689505" cy="200055"/>
          </a:xfrm>
          <a:prstGeom prst="rect">
            <a:avLst/>
          </a:prstGeom>
          <a:no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概算払制度は、業者へ支払前に</a:t>
            </a:r>
            <a:r>
              <a:rPr kumimoji="1" lang="ja-JP" altLang="en-US" sz="700" dirty="0">
                <a:latin typeface="Meiryo UI" panose="020B0604030504040204" pitchFamily="50" charset="-128"/>
                <a:ea typeface="Meiryo UI" panose="020B0604030504040204" pitchFamily="50" charset="-128"/>
              </a:rPr>
              <a:t>所有者が</a:t>
            </a:r>
            <a:r>
              <a:rPr kumimoji="1" lang="ja-JP" altLang="en-US" sz="700" dirty="0" smtClean="0">
                <a:latin typeface="Meiryo UI" panose="020B0604030504040204" pitchFamily="50" charset="-128"/>
                <a:ea typeface="Meiryo UI" panose="020B0604030504040204" pitchFamily="50" charset="-128"/>
              </a:rPr>
              <a:t>補助金を請求できる制度</a:t>
            </a:r>
            <a:endParaRPr kumimoji="1" lang="ja-JP" altLang="en-US" sz="7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rotWithShape="1">
          <a:blip r:embed="rId2" cstate="screen">
            <a:extLst>
              <a:ext uri="{28A0092B-C50C-407E-A947-70E740481C1C}">
                <a14:useLocalDpi xmlns:a14="http://schemas.microsoft.com/office/drawing/2010/main"/>
              </a:ext>
            </a:extLst>
          </a:blip>
          <a:srcRect l="2569" t="11291" r="2675" b="5893"/>
          <a:stretch/>
        </p:blipFill>
        <p:spPr>
          <a:xfrm>
            <a:off x="7363042" y="6751931"/>
            <a:ext cx="3800476" cy="1000126"/>
          </a:xfrm>
          <a:prstGeom prst="rect">
            <a:avLst/>
          </a:prstGeom>
        </p:spPr>
      </p:pic>
      <p:sp>
        <p:nvSpPr>
          <p:cNvPr id="114" name="正方形/長方形 113"/>
          <p:cNvSpPr/>
          <p:nvPr/>
        </p:nvSpPr>
        <p:spPr>
          <a:xfrm>
            <a:off x="11176565" y="6746603"/>
            <a:ext cx="1267841" cy="1067838"/>
          </a:xfrm>
          <a:prstGeom prst="rect">
            <a:avLst/>
          </a:prstGeom>
        </p:spPr>
        <p:style>
          <a:lnRef idx="2">
            <a:schemeClr val="accent1"/>
          </a:lnRef>
          <a:fillRef idx="1">
            <a:schemeClr val="lt1"/>
          </a:fillRef>
          <a:effectRef idx="0">
            <a:schemeClr val="accent1"/>
          </a:effectRef>
          <a:fontRef idx="minor">
            <a:schemeClr val="dk1"/>
          </a:fontRef>
        </p:style>
        <p:txBody>
          <a:bodyPr lIns="0" tIns="0" rIns="0" bIns="0" rtlCol="0" anchor="t"/>
          <a:lstStyle/>
          <a:p>
            <a:r>
              <a:rPr kumimoji="1" lang="ja-JP" altLang="en-US" sz="1000" b="1" dirty="0" smtClean="0">
                <a:latin typeface="Meiryo UI" panose="020B0604030504040204" pitchFamily="50" charset="-128"/>
                <a:ea typeface="Meiryo UI" panose="020B0604030504040204" pitchFamily="50" charset="-128"/>
              </a:rPr>
              <a:t>　課題等</a:t>
            </a:r>
            <a:endParaRPr kumimoji="1" lang="en-US" altLang="ja-JP" sz="1000" b="1" dirty="0" smtClean="0">
              <a:latin typeface="Meiryo UI" panose="020B0604030504040204" pitchFamily="50" charset="-128"/>
              <a:ea typeface="Meiryo UI" panose="020B0604030504040204" pitchFamily="50" charset="-128"/>
            </a:endParaRPr>
          </a:p>
          <a:p>
            <a:pPr marL="180975" indent="-85725"/>
            <a:r>
              <a:rPr kumimoji="1" lang="ja-JP" altLang="en-US" sz="1000" dirty="0" smtClean="0">
                <a:latin typeface="Meiryo UI" panose="020B0604030504040204" pitchFamily="50" charset="-128"/>
                <a:ea typeface="Meiryo UI" panose="020B0604030504040204" pitchFamily="50" charset="-128"/>
              </a:rPr>
              <a:t>〇代理</a:t>
            </a:r>
            <a:r>
              <a:rPr kumimoji="1" lang="ja-JP" altLang="en-US" sz="1000" dirty="0">
                <a:latin typeface="Meiryo UI" panose="020B0604030504040204" pitchFamily="50" charset="-128"/>
                <a:ea typeface="Meiryo UI" panose="020B0604030504040204" pitchFamily="50" charset="-128"/>
              </a:rPr>
              <a:t>受領制度について、工事費の割増し請求が行われないか不安を感じている市町村がある。</a:t>
            </a:r>
            <a:endParaRPr kumimoji="1" lang="en-US" altLang="ja-JP" sz="1000" dirty="0" smtClean="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576858" y="2795851"/>
            <a:ext cx="3151905" cy="1981372"/>
          </a:xfrm>
          <a:prstGeom prst="rect">
            <a:avLst/>
          </a:prstGeom>
        </p:spPr>
      </p:pic>
      <p:pic>
        <p:nvPicPr>
          <p:cNvPr id="6" name="図 5"/>
          <p:cNvPicPr>
            <a:picLocks noChangeAspect="1"/>
          </p:cNvPicPr>
          <p:nvPr/>
        </p:nvPicPr>
        <p:blipFill>
          <a:blip r:embed="rId4"/>
          <a:stretch>
            <a:fillRect/>
          </a:stretch>
        </p:blipFill>
        <p:spPr>
          <a:xfrm>
            <a:off x="4494274" y="2805391"/>
            <a:ext cx="3932261" cy="987638"/>
          </a:xfrm>
          <a:prstGeom prst="rect">
            <a:avLst/>
          </a:prstGeom>
        </p:spPr>
      </p:pic>
      <p:pic>
        <p:nvPicPr>
          <p:cNvPr id="8" name="図 7"/>
          <p:cNvPicPr>
            <a:picLocks noChangeAspect="1"/>
          </p:cNvPicPr>
          <p:nvPr/>
        </p:nvPicPr>
        <p:blipFill>
          <a:blip r:embed="rId5"/>
          <a:stretch>
            <a:fillRect/>
          </a:stretch>
        </p:blipFill>
        <p:spPr>
          <a:xfrm>
            <a:off x="9372416" y="2879011"/>
            <a:ext cx="3194581" cy="1603387"/>
          </a:xfrm>
          <a:prstGeom prst="rect">
            <a:avLst/>
          </a:prstGeom>
        </p:spPr>
      </p:pic>
      <p:pic>
        <p:nvPicPr>
          <p:cNvPr id="9" name="図 8"/>
          <p:cNvPicPr>
            <a:picLocks noChangeAspect="1"/>
          </p:cNvPicPr>
          <p:nvPr/>
        </p:nvPicPr>
        <p:blipFill>
          <a:blip r:embed="rId6"/>
          <a:stretch>
            <a:fillRect/>
          </a:stretch>
        </p:blipFill>
        <p:spPr>
          <a:xfrm>
            <a:off x="552366" y="981610"/>
            <a:ext cx="4017612" cy="1054699"/>
          </a:xfrm>
          <a:prstGeom prst="rect">
            <a:avLst/>
          </a:prstGeom>
        </p:spPr>
      </p:pic>
      <p:pic>
        <p:nvPicPr>
          <p:cNvPr id="10" name="図 9"/>
          <p:cNvPicPr>
            <a:picLocks noChangeAspect="1"/>
          </p:cNvPicPr>
          <p:nvPr/>
        </p:nvPicPr>
        <p:blipFill>
          <a:blip r:embed="rId7"/>
          <a:stretch>
            <a:fillRect/>
          </a:stretch>
        </p:blipFill>
        <p:spPr>
          <a:xfrm>
            <a:off x="4719861" y="969287"/>
            <a:ext cx="3932261" cy="1115665"/>
          </a:xfrm>
          <a:prstGeom prst="rect">
            <a:avLst/>
          </a:prstGeom>
        </p:spPr>
      </p:pic>
      <p:pic>
        <p:nvPicPr>
          <p:cNvPr id="11" name="図 10"/>
          <p:cNvPicPr>
            <a:picLocks noChangeAspect="1"/>
          </p:cNvPicPr>
          <p:nvPr/>
        </p:nvPicPr>
        <p:blipFill>
          <a:blip r:embed="rId8"/>
          <a:stretch>
            <a:fillRect/>
          </a:stretch>
        </p:blipFill>
        <p:spPr>
          <a:xfrm>
            <a:off x="4494274" y="4039965"/>
            <a:ext cx="3932261" cy="963251"/>
          </a:xfrm>
          <a:prstGeom prst="rect">
            <a:avLst/>
          </a:prstGeom>
        </p:spPr>
      </p:pic>
      <p:pic>
        <p:nvPicPr>
          <p:cNvPr id="12" name="図 11"/>
          <p:cNvPicPr>
            <a:picLocks noChangeAspect="1"/>
          </p:cNvPicPr>
          <p:nvPr/>
        </p:nvPicPr>
        <p:blipFill>
          <a:blip r:embed="rId9"/>
          <a:stretch>
            <a:fillRect/>
          </a:stretch>
        </p:blipFill>
        <p:spPr>
          <a:xfrm>
            <a:off x="351180" y="6795772"/>
            <a:ext cx="4218798" cy="1085182"/>
          </a:xfrm>
          <a:prstGeom prst="rect">
            <a:avLst/>
          </a:prstGeom>
        </p:spPr>
      </p:pic>
    </p:spTree>
    <p:extLst>
      <p:ext uri="{BB962C8B-B14F-4D97-AF65-F5344CB8AC3E}">
        <p14:creationId xmlns:p14="http://schemas.microsoft.com/office/powerpoint/2010/main" val="37406119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746</Words>
  <Application>Microsoft Office PowerPoint</Application>
  <PresentationFormat>A3 297x420 mm</PresentationFormat>
  <Paragraphs>59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2021-01-22T08:26:43Z</dcterms:created>
  <dcterms:modified xsi:type="dcterms:W3CDTF">2021-01-22T08:32:40Z</dcterms:modified>
</cp:coreProperties>
</file>