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62"/>
  </p:notesMasterIdLst>
  <p:sldIdLst>
    <p:sldId id="619" r:id="rId2"/>
    <p:sldId id="649" r:id="rId3"/>
    <p:sldId id="621" r:id="rId4"/>
    <p:sldId id="620" r:id="rId5"/>
    <p:sldId id="623" r:id="rId6"/>
    <p:sldId id="624" r:id="rId7"/>
    <p:sldId id="693" r:id="rId8"/>
    <p:sldId id="628" r:id="rId9"/>
    <p:sldId id="257" r:id="rId10"/>
    <p:sldId id="633" r:id="rId11"/>
    <p:sldId id="634" r:id="rId12"/>
    <p:sldId id="635" r:id="rId13"/>
    <p:sldId id="636" r:id="rId14"/>
    <p:sldId id="637" r:id="rId15"/>
    <p:sldId id="638" r:id="rId16"/>
    <p:sldId id="639" r:id="rId17"/>
    <p:sldId id="645" r:id="rId18"/>
    <p:sldId id="650" r:id="rId19"/>
    <p:sldId id="684" r:id="rId20"/>
    <p:sldId id="679" r:id="rId21"/>
    <p:sldId id="676" r:id="rId22"/>
    <p:sldId id="677" r:id="rId23"/>
    <p:sldId id="658" r:id="rId24"/>
    <p:sldId id="678" r:id="rId25"/>
    <p:sldId id="682" r:id="rId26"/>
    <p:sldId id="685" r:id="rId27"/>
    <p:sldId id="686" r:id="rId28"/>
    <p:sldId id="687" r:id="rId29"/>
    <p:sldId id="689" r:id="rId30"/>
    <p:sldId id="681" r:id="rId31"/>
    <p:sldId id="683" r:id="rId32"/>
    <p:sldId id="688" r:id="rId33"/>
    <p:sldId id="675" r:id="rId34"/>
    <p:sldId id="674" r:id="rId35"/>
    <p:sldId id="673" r:id="rId36"/>
    <p:sldId id="596" r:id="rId37"/>
    <p:sldId id="600" r:id="rId38"/>
    <p:sldId id="597" r:id="rId39"/>
    <p:sldId id="598" r:id="rId40"/>
    <p:sldId id="602" r:id="rId41"/>
    <p:sldId id="601" r:id="rId42"/>
    <p:sldId id="599" r:id="rId43"/>
    <p:sldId id="590" r:id="rId44"/>
    <p:sldId id="567" r:id="rId45"/>
    <p:sldId id="566" r:id="rId46"/>
    <p:sldId id="568" r:id="rId47"/>
    <p:sldId id="569" r:id="rId48"/>
    <p:sldId id="574" r:id="rId49"/>
    <p:sldId id="611" r:id="rId50"/>
    <p:sldId id="576" r:id="rId51"/>
    <p:sldId id="578" r:id="rId52"/>
    <p:sldId id="591" r:id="rId53"/>
    <p:sldId id="612" r:id="rId54"/>
    <p:sldId id="613" r:id="rId55"/>
    <p:sldId id="641" r:id="rId56"/>
    <p:sldId id="615" r:id="rId57"/>
    <p:sldId id="545" r:id="rId58"/>
    <p:sldId id="640" r:id="rId59"/>
    <p:sldId id="651" r:id="rId60"/>
    <p:sldId id="694" r:id="rId6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A"/>
    <a:srgbClr val="FF9933"/>
    <a:srgbClr val="BBE0E3"/>
    <a:srgbClr val="2903B5"/>
    <a:srgbClr val="212B47"/>
    <a:srgbClr val="FFFFFF"/>
    <a:srgbClr val="FF0066"/>
    <a:srgbClr val="E4F6AA"/>
    <a:srgbClr val="EAD5B6"/>
    <a:srgbClr val="EEDE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3" autoAdjust="0"/>
    <p:restoredTop sz="94660"/>
  </p:normalViewPr>
  <p:slideViewPr>
    <p:cSldViewPr snapToGrid="0">
      <p:cViewPr>
        <p:scale>
          <a:sx n="66" d="100"/>
          <a:sy n="66" d="100"/>
        </p:scale>
        <p:origin x="774" y="17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sz="1400" b="1">
                <a:latin typeface="Meiryo UI" panose="020B0604030504040204" pitchFamily="50" charset="-128"/>
                <a:ea typeface="Meiryo UI" panose="020B0604030504040204" pitchFamily="50" charset="-128"/>
              </a:rPr>
              <a:t>耐震改修工事の実施意向</a:t>
            </a:r>
            <a:endParaRPr lang="en-US" sz="1400" b="1">
              <a:latin typeface="Meiryo UI" panose="020B0604030504040204" pitchFamily="50" charset="-128"/>
              <a:ea typeface="Meiryo UI" panose="020B0604030504040204" pitchFamily="50" charset="-128"/>
            </a:endParaRPr>
          </a:p>
        </c:rich>
      </c:tx>
      <c:layout>
        <c:manualLayout>
          <c:xMode val="edge"/>
          <c:yMode val="edge"/>
          <c:x val="0.12621433233382465"/>
          <c:y val="0.11191326859848937"/>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1774049998487174E-2"/>
          <c:y val="0.23727888757272447"/>
          <c:w val="0.86682187986315151"/>
          <c:h val="0.72457406747195485"/>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chemeClr val="tx1"/>
          </a:solidFill>
          <a:latin typeface="+mn-ea"/>
          <a:ea typeface="+mn-ea"/>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4" y="0"/>
            <a:ext cx="2949575" cy="496888"/>
          </a:xfrm>
          <a:prstGeom prst="rect">
            <a:avLst/>
          </a:prstGeom>
        </p:spPr>
        <p:txBody>
          <a:bodyPr vert="horz" lIns="91996" tIns="45996" rIns="91996" bIns="4599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52" y="0"/>
            <a:ext cx="2949575" cy="496888"/>
          </a:xfrm>
          <a:prstGeom prst="rect">
            <a:avLst/>
          </a:prstGeom>
        </p:spPr>
        <p:txBody>
          <a:bodyPr vert="horz" lIns="91996" tIns="45996" rIns="91996" bIns="45996" rtlCol="0"/>
          <a:lstStyle>
            <a:lvl1pPr algn="r">
              <a:defRPr sz="1200"/>
            </a:lvl1pPr>
          </a:lstStyle>
          <a:p>
            <a:fld id="{EECBB802-390E-416A-9078-047B5A3BFBEC}" type="datetimeFigureOut">
              <a:rPr kumimoji="1" lang="ja-JP" altLang="en-US" smtClean="0"/>
              <a:t>2021/1/22</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996" tIns="45996" rIns="91996" bIns="45996" rtlCol="0" anchor="ctr"/>
          <a:lstStyle/>
          <a:p>
            <a:endParaRPr lang="ja-JP" altLang="en-US"/>
          </a:p>
        </p:txBody>
      </p:sp>
      <p:sp>
        <p:nvSpPr>
          <p:cNvPr id="5" name="ノート プレースホルダー 4"/>
          <p:cNvSpPr>
            <a:spLocks noGrp="1"/>
          </p:cNvSpPr>
          <p:nvPr>
            <p:ph type="body" sz="quarter" idx="3"/>
          </p:nvPr>
        </p:nvSpPr>
        <p:spPr>
          <a:xfrm>
            <a:off x="681038" y="4721228"/>
            <a:ext cx="5445125" cy="4471988"/>
          </a:xfrm>
          <a:prstGeom prst="rect">
            <a:avLst/>
          </a:prstGeom>
        </p:spPr>
        <p:txBody>
          <a:bodyPr vert="horz" lIns="91996" tIns="45996" rIns="91996" bIns="4599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4" y="9440865"/>
            <a:ext cx="2949575" cy="496887"/>
          </a:xfrm>
          <a:prstGeom prst="rect">
            <a:avLst/>
          </a:prstGeom>
        </p:spPr>
        <p:txBody>
          <a:bodyPr vert="horz" lIns="91996" tIns="45996" rIns="91996" bIns="4599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52" y="9440865"/>
            <a:ext cx="2949575" cy="496887"/>
          </a:xfrm>
          <a:prstGeom prst="rect">
            <a:avLst/>
          </a:prstGeom>
        </p:spPr>
        <p:txBody>
          <a:bodyPr vert="horz" lIns="91996" tIns="45996" rIns="91996" bIns="45996" rtlCol="0" anchor="b"/>
          <a:lstStyle>
            <a:lvl1pPr algn="r">
              <a:defRPr sz="1200"/>
            </a:lvl1pPr>
          </a:lstStyle>
          <a:p>
            <a:fld id="{F951BCA7-131D-4984-B463-78DB2CA777CC}" type="slidenum">
              <a:rPr kumimoji="1" lang="ja-JP" altLang="en-US" smtClean="0"/>
              <a:t>‹#›</a:t>
            </a:fld>
            <a:endParaRPr kumimoji="1" lang="ja-JP" altLang="en-US"/>
          </a:p>
        </p:txBody>
      </p:sp>
    </p:spTree>
    <p:extLst>
      <p:ext uri="{BB962C8B-B14F-4D97-AF65-F5344CB8AC3E}">
        <p14:creationId xmlns:p14="http://schemas.microsoft.com/office/powerpoint/2010/main" val="14602249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7D133913-553B-4B04-9738-EE24D3001AFE}" type="slidenum">
              <a:rPr lang="ja-JP" altLang="en-US" smtClean="0"/>
              <a:pPr>
                <a:defRPr/>
              </a:pPr>
              <a:t>11</a:t>
            </a:fld>
            <a:endParaRPr lang="ja-JP" altLang="en-US"/>
          </a:p>
        </p:txBody>
      </p:sp>
    </p:spTree>
    <p:extLst>
      <p:ext uri="{BB962C8B-B14F-4D97-AF65-F5344CB8AC3E}">
        <p14:creationId xmlns:p14="http://schemas.microsoft.com/office/powerpoint/2010/main" val="2192296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7D133913-553B-4B04-9738-EE24D3001AFE}" type="slidenum">
              <a:rPr lang="ja-JP" altLang="en-US" smtClean="0"/>
              <a:pPr>
                <a:defRPr/>
              </a:pPr>
              <a:t>43</a:t>
            </a:fld>
            <a:endParaRPr lang="ja-JP" altLang="en-US"/>
          </a:p>
        </p:txBody>
      </p:sp>
    </p:spTree>
    <p:extLst>
      <p:ext uri="{BB962C8B-B14F-4D97-AF65-F5344CB8AC3E}">
        <p14:creationId xmlns:p14="http://schemas.microsoft.com/office/powerpoint/2010/main" val="3366397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7D133913-553B-4B04-9738-EE24D3001AFE}" type="slidenum">
              <a:rPr lang="ja-JP" altLang="en-US" smtClean="0"/>
              <a:pPr>
                <a:defRPr/>
              </a:pPr>
              <a:t>44</a:t>
            </a:fld>
            <a:endParaRPr lang="ja-JP" altLang="en-US"/>
          </a:p>
        </p:txBody>
      </p:sp>
    </p:spTree>
    <p:extLst>
      <p:ext uri="{BB962C8B-B14F-4D97-AF65-F5344CB8AC3E}">
        <p14:creationId xmlns:p14="http://schemas.microsoft.com/office/powerpoint/2010/main" val="1424816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7D133913-553B-4B04-9738-EE24D3001AFE}" type="slidenum">
              <a:rPr lang="ja-JP" altLang="en-US" smtClean="0"/>
              <a:pPr>
                <a:defRPr/>
              </a:pPr>
              <a:t>45</a:t>
            </a:fld>
            <a:endParaRPr lang="ja-JP" altLang="en-US"/>
          </a:p>
        </p:txBody>
      </p:sp>
    </p:spTree>
    <p:extLst>
      <p:ext uri="{BB962C8B-B14F-4D97-AF65-F5344CB8AC3E}">
        <p14:creationId xmlns:p14="http://schemas.microsoft.com/office/powerpoint/2010/main" val="193471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7D133913-553B-4B04-9738-EE24D3001AFE}" type="slidenum">
              <a:rPr lang="ja-JP" altLang="en-US" smtClean="0"/>
              <a:pPr>
                <a:defRPr/>
              </a:pPr>
              <a:t>46</a:t>
            </a:fld>
            <a:endParaRPr lang="ja-JP" altLang="en-US"/>
          </a:p>
        </p:txBody>
      </p:sp>
    </p:spTree>
    <p:extLst>
      <p:ext uri="{BB962C8B-B14F-4D97-AF65-F5344CB8AC3E}">
        <p14:creationId xmlns:p14="http://schemas.microsoft.com/office/powerpoint/2010/main" val="3328015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7D133913-553B-4B04-9738-EE24D3001AFE}" type="slidenum">
              <a:rPr lang="ja-JP" altLang="en-US" smtClean="0"/>
              <a:pPr>
                <a:defRPr/>
              </a:pPr>
              <a:t>47</a:t>
            </a:fld>
            <a:endParaRPr lang="ja-JP" altLang="en-US"/>
          </a:p>
        </p:txBody>
      </p:sp>
    </p:spTree>
    <p:extLst>
      <p:ext uri="{BB962C8B-B14F-4D97-AF65-F5344CB8AC3E}">
        <p14:creationId xmlns:p14="http://schemas.microsoft.com/office/powerpoint/2010/main" val="173989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7D133913-553B-4B04-9738-EE24D3001AFE}" type="slidenum">
              <a:rPr lang="ja-JP" altLang="en-US" smtClean="0"/>
              <a:pPr>
                <a:defRPr/>
              </a:pPr>
              <a:t>50</a:t>
            </a:fld>
            <a:endParaRPr lang="ja-JP" altLang="en-US"/>
          </a:p>
        </p:txBody>
      </p:sp>
    </p:spTree>
    <p:extLst>
      <p:ext uri="{BB962C8B-B14F-4D97-AF65-F5344CB8AC3E}">
        <p14:creationId xmlns:p14="http://schemas.microsoft.com/office/powerpoint/2010/main" val="3800152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1377949" y="3284538"/>
            <a:ext cx="7776000"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lstStyle/>
          <a:p>
            <a:pPr fontAlgn="base">
              <a:spcBef>
                <a:spcPct val="0"/>
              </a:spcBef>
              <a:spcAft>
                <a:spcPct val="0"/>
              </a:spcAft>
            </a:pPr>
            <a:endParaRPr lang="ja-JP" altLang="en-US">
              <a:solidFill>
                <a:srgbClr val="000000"/>
              </a:solidFill>
            </a:endParaRPr>
          </a:p>
        </p:txBody>
      </p:sp>
      <p:sp>
        <p:nvSpPr>
          <p:cNvPr id="3074" name="Rectangle 2"/>
          <p:cNvSpPr>
            <a:spLocks noGrp="1" noChangeArrowheads="1"/>
          </p:cNvSpPr>
          <p:nvPr>
            <p:ph type="ctrTitle"/>
          </p:nvPr>
        </p:nvSpPr>
        <p:spPr>
          <a:xfrm>
            <a:off x="1377949" y="2133619"/>
            <a:ext cx="7766051" cy="1470025"/>
          </a:xfrm>
        </p:spPr>
        <p:txBody>
          <a:bodyPr/>
          <a:lstStyle>
            <a:lvl1pPr>
              <a:defRPr sz="4000"/>
            </a:lvl1pPr>
          </a:lstStyle>
          <a:p>
            <a:r>
              <a:rPr lang="ja-JP" altLang="en-US" dirty="0"/>
              <a:t>マスタ タイトルの書式設定</a:t>
            </a:r>
          </a:p>
        </p:txBody>
      </p:sp>
      <p:sp>
        <p:nvSpPr>
          <p:cNvPr id="3075" name="Rectangle 3"/>
          <p:cNvSpPr>
            <a:spLocks noGrp="1" noChangeArrowheads="1"/>
          </p:cNvSpPr>
          <p:nvPr>
            <p:ph type="subTitle" idx="1"/>
          </p:nvPr>
        </p:nvSpPr>
        <p:spPr>
          <a:xfrm>
            <a:off x="1371601" y="3886200"/>
            <a:ext cx="6400800" cy="1752600"/>
          </a:xfrm>
        </p:spPr>
        <p:txBody>
          <a:bodyPr/>
          <a:lstStyle>
            <a:lvl1pPr marL="0" indent="0" algn="ctr">
              <a:buFontTx/>
              <a:buNone/>
              <a:defRPr/>
            </a:lvl1pPr>
          </a:lstStyle>
          <a:p>
            <a:r>
              <a:rPr lang="ja-JP" altLang="en-US"/>
              <a:t>マスタ サブタイトルの書式設定</a:t>
            </a:r>
          </a:p>
        </p:txBody>
      </p:sp>
      <p:sp>
        <p:nvSpPr>
          <p:cNvPr id="5" name="Rectangle 4"/>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7010400" y="6578600"/>
            <a:ext cx="2133600" cy="279400"/>
          </a:xfrm>
        </p:spPr>
        <p:txBody>
          <a:bodyPr/>
          <a:lstStyle>
            <a:lvl1pPr>
              <a:defRPr/>
            </a:lvl1pPr>
          </a:lstStyle>
          <a:p>
            <a:pPr>
              <a:defRPr/>
            </a:pPr>
            <a:fld id="{1C940F4F-E466-4ABE-BC94-D68CEE825521}" type="slidenum">
              <a:rPr lang="en-US" altLang="ja-JP">
                <a:solidFill>
                  <a:srgbClr val="000000"/>
                </a:solidFill>
              </a:rPr>
              <a:pPr>
                <a:defRPr/>
              </a:pPr>
              <a:t>‹#›</a:t>
            </a:fld>
            <a:endParaRPr lang="en-US" altLang="ja-JP">
              <a:solidFill>
                <a:srgbClr val="000000"/>
              </a:solidFill>
            </a:endParaRPr>
          </a:p>
        </p:txBody>
      </p:sp>
      <p:grpSp>
        <p:nvGrpSpPr>
          <p:cNvPr id="8" name="グループ化 4"/>
          <p:cNvGrpSpPr>
            <a:grpSpLocks/>
          </p:cNvGrpSpPr>
          <p:nvPr userDrawn="1"/>
        </p:nvGrpSpPr>
        <p:grpSpPr bwMode="auto">
          <a:xfrm>
            <a:off x="0" y="6426382"/>
            <a:ext cx="1079500" cy="361950"/>
            <a:chOff x="7164536" y="392474"/>
            <a:chExt cx="1079872" cy="361316"/>
          </a:xfrm>
        </p:grpSpPr>
        <p:pic>
          <p:nvPicPr>
            <p:cNvPr id="9" name="図 14" descr="C:\Users\fujiiyu\AppData\Local\Microsoft\Windows\Temporary Internet Files\Content.Word\fusho_03.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4536" y="392475"/>
              <a:ext cx="49085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23"/>
            <p:cNvSpPr txBox="1"/>
            <p:nvPr userDrawn="1"/>
          </p:nvSpPr>
          <p:spPr>
            <a:xfrm>
              <a:off x="7596485" y="392474"/>
              <a:ext cx="647923" cy="3422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nchor="b"/>
            <a:lstStyle/>
            <a:p>
              <a:pPr fontAlgn="base">
                <a:spcBef>
                  <a:spcPct val="0"/>
                </a:spcBef>
                <a:defRPr/>
              </a:pPr>
              <a:r>
                <a:rPr lang="ja-JP" altLang="en-US" sz="1200" b="1" kern="100" dirty="0">
                  <a:solidFill>
                    <a:srgbClr val="002E8A"/>
                  </a:solidFill>
                  <a:ea typeface="ＭＳ ゴシック"/>
                  <a:cs typeface="Times New Roman"/>
                </a:rPr>
                <a:t>大阪府</a:t>
              </a:r>
              <a:endParaRPr lang="ja-JP" altLang="en-US" sz="1050" kern="100" dirty="0">
                <a:solidFill>
                  <a:srgbClr val="000000"/>
                </a:solidFill>
                <a:ea typeface="ＭＳ 明朝"/>
                <a:cs typeface="Times New Roman"/>
              </a:endParaRPr>
            </a:p>
          </p:txBody>
        </p:sp>
      </p:grpSp>
      <p:cxnSp>
        <p:nvCxnSpPr>
          <p:cNvPr id="11" name="直線コネクタ 10"/>
          <p:cNvCxnSpPr/>
          <p:nvPr userDrawn="1"/>
        </p:nvCxnSpPr>
        <p:spPr>
          <a:xfrm>
            <a:off x="0" y="6788332"/>
            <a:ext cx="9144000" cy="0"/>
          </a:xfrm>
          <a:prstGeom prst="line">
            <a:avLst/>
          </a:prstGeom>
          <a:ln w="38100">
            <a:solidFill>
              <a:srgbClr val="3276C8"/>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a:off x="0" y="6841497"/>
            <a:ext cx="9144000" cy="0"/>
          </a:xfrm>
          <a:prstGeom prst="line">
            <a:avLst/>
          </a:prstGeom>
          <a:ln w="63500">
            <a:solidFill>
              <a:srgbClr val="1F49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97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A7E7FC-A139-4248-B9DA-2FF2B1CF200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9056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1"/>
            <a:ext cx="2171700"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 y="1"/>
            <a:ext cx="6362700"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97826D-5910-4254-867C-7E2ECFB477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7315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Meiryo UI" panose="020B0604030504040204" pitchFamily="50" charset="-128"/>
                <a:ea typeface="Meiryo UI" panose="020B0604030504040204" pitchFamily="50" charset="-128"/>
              </a:defRPr>
            </a:lvl1pPr>
          </a:lstStyle>
          <a:p>
            <a:pPr>
              <a:defRPr/>
            </a:pPr>
            <a:fld id="{09954CD4-AF95-4C78-B160-84012AB9CEDB}"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35689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6919"/>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4" y="2906713"/>
            <a:ext cx="7772400" cy="1500187"/>
          </a:xfrm>
        </p:spPr>
        <p:txBody>
          <a:bodyPr anchor="b"/>
          <a:lstStyle>
            <a:lvl1pPr marL="0" indent="0">
              <a:buNone/>
              <a:defRPr sz="2000"/>
            </a:lvl1pPr>
            <a:lvl2pPr marL="457139" indent="0">
              <a:buNone/>
              <a:defRPr sz="1800"/>
            </a:lvl2pPr>
            <a:lvl3pPr marL="914278" indent="0">
              <a:buNone/>
              <a:defRPr sz="1600"/>
            </a:lvl3pPr>
            <a:lvl4pPr marL="1371417" indent="0">
              <a:buNone/>
              <a:defRPr sz="1400"/>
            </a:lvl4pPr>
            <a:lvl5pPr marL="1828555" indent="0">
              <a:buNone/>
              <a:defRPr sz="1400"/>
            </a:lvl5pPr>
            <a:lvl6pPr marL="2285694" indent="0">
              <a:buNone/>
              <a:defRPr sz="1400"/>
            </a:lvl6pPr>
            <a:lvl7pPr marL="2742833" indent="0">
              <a:buNone/>
              <a:defRPr sz="1400"/>
            </a:lvl7pPr>
            <a:lvl8pPr marL="3199972" indent="0">
              <a:buNone/>
              <a:defRPr sz="1400"/>
            </a:lvl8pPr>
            <a:lvl9pPr marL="3657111"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9AC889-3670-44DC-89A2-5E6DA9CE2B8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59813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1"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BFE767-6E0E-4DA7-89ED-88A462D61EC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5586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393700"/>
            <a:ext cx="8229600" cy="4191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139" indent="0">
              <a:buNone/>
              <a:defRPr sz="2000" b="1"/>
            </a:lvl2pPr>
            <a:lvl3pPr marL="914278" indent="0">
              <a:buNone/>
              <a:defRPr sz="1800" b="1"/>
            </a:lvl3pPr>
            <a:lvl4pPr marL="1371417" indent="0">
              <a:buNone/>
              <a:defRPr sz="1600" b="1"/>
            </a:lvl4pPr>
            <a:lvl5pPr marL="1828555" indent="0">
              <a:buNone/>
              <a:defRPr sz="1600" b="1"/>
            </a:lvl5pPr>
            <a:lvl6pPr marL="2285694" indent="0">
              <a:buNone/>
              <a:defRPr sz="1600" b="1"/>
            </a:lvl6pPr>
            <a:lvl7pPr marL="2742833" indent="0">
              <a:buNone/>
              <a:defRPr sz="1600" b="1"/>
            </a:lvl7pPr>
            <a:lvl8pPr marL="3199972" indent="0">
              <a:buNone/>
              <a:defRPr sz="1600" b="1"/>
            </a:lvl8pPr>
            <a:lvl9pPr marL="365711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139" indent="0">
              <a:buNone/>
              <a:defRPr sz="2000" b="1"/>
            </a:lvl2pPr>
            <a:lvl3pPr marL="914278" indent="0">
              <a:buNone/>
              <a:defRPr sz="1800" b="1"/>
            </a:lvl3pPr>
            <a:lvl4pPr marL="1371417" indent="0">
              <a:buNone/>
              <a:defRPr sz="1600" b="1"/>
            </a:lvl4pPr>
            <a:lvl5pPr marL="1828555" indent="0">
              <a:buNone/>
              <a:defRPr sz="1600" b="1"/>
            </a:lvl5pPr>
            <a:lvl6pPr marL="2285694" indent="0">
              <a:buNone/>
              <a:defRPr sz="1600" b="1"/>
            </a:lvl6pPr>
            <a:lvl7pPr marL="2742833" indent="0">
              <a:buNone/>
              <a:defRPr sz="1600" b="1"/>
            </a:lvl7pPr>
            <a:lvl8pPr marL="3199972" indent="0">
              <a:buNone/>
              <a:defRPr sz="1600" b="1"/>
            </a:lvl8pPr>
            <a:lvl9pPr marL="365711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F4B267-970C-4D0F-AFA5-AA45FD1E102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7825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203200" y="471050"/>
            <a:ext cx="7019925" cy="404813"/>
          </a:xfrm>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42ED30A-551E-4436-A5B2-8E8C0EE1860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17001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BDB6D7F-53AA-4455-8AD0-F9E52A4623C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81020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31803" y="1098550"/>
            <a:ext cx="3008313" cy="1162050"/>
          </a:xfrm>
        </p:spPr>
        <p:txBody>
          <a:bodyPr anchor="b"/>
          <a:lstStyle>
            <a:lvl1pPr algn="l">
              <a:defRPr sz="2000" b="1"/>
            </a:lvl1pPr>
          </a:lstStyle>
          <a:p>
            <a:r>
              <a:rPr lang="ja-JP" altLang="en-US" dirty="0"/>
              <a:t>マスタ タイトルの書式設定</a:t>
            </a:r>
          </a:p>
        </p:txBody>
      </p:sp>
      <p:sp>
        <p:nvSpPr>
          <p:cNvPr id="3" name="コンテンツ プレースホルダ 2"/>
          <p:cNvSpPr>
            <a:spLocks noGrp="1"/>
          </p:cNvSpPr>
          <p:nvPr>
            <p:ph idx="1"/>
          </p:nvPr>
        </p:nvSpPr>
        <p:spPr>
          <a:xfrm>
            <a:off x="3575054" y="1066800"/>
            <a:ext cx="5111750" cy="50593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 3"/>
          <p:cNvSpPr>
            <a:spLocks noGrp="1"/>
          </p:cNvSpPr>
          <p:nvPr>
            <p:ph type="body" sz="half" idx="2"/>
          </p:nvPr>
        </p:nvSpPr>
        <p:spPr>
          <a:xfrm>
            <a:off x="457203" y="2374900"/>
            <a:ext cx="3008313" cy="3759200"/>
          </a:xfrm>
        </p:spPr>
        <p:txBody>
          <a:bodyPr/>
          <a:lstStyle>
            <a:lvl1pPr marL="0" indent="0">
              <a:buNone/>
              <a:defRPr sz="1400"/>
            </a:lvl1pPr>
            <a:lvl2pPr marL="457139" indent="0">
              <a:buNone/>
              <a:defRPr sz="1200"/>
            </a:lvl2pPr>
            <a:lvl3pPr marL="914278" indent="0">
              <a:buNone/>
              <a:defRPr sz="1000"/>
            </a:lvl3pPr>
            <a:lvl4pPr marL="1371417" indent="0">
              <a:buNone/>
              <a:defRPr sz="900"/>
            </a:lvl4pPr>
            <a:lvl5pPr marL="1828555" indent="0">
              <a:buNone/>
              <a:defRPr sz="900"/>
            </a:lvl5pPr>
            <a:lvl6pPr marL="2285694" indent="0">
              <a:buNone/>
              <a:defRPr sz="900"/>
            </a:lvl6pPr>
            <a:lvl7pPr marL="2742833" indent="0">
              <a:buNone/>
              <a:defRPr sz="900"/>
            </a:lvl7pPr>
            <a:lvl8pPr marL="3199972" indent="0">
              <a:buNone/>
              <a:defRPr sz="900"/>
            </a:lvl8pPr>
            <a:lvl9pPr marL="3657111"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A1C153-0189-4D41-9401-CE0A43E58F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1455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1054099"/>
            <a:ext cx="5486400" cy="3673475"/>
          </a:xfrm>
        </p:spPr>
        <p:txBody>
          <a:bodyPr/>
          <a:lstStyle>
            <a:lvl1pPr marL="0" indent="0">
              <a:buNone/>
              <a:defRPr sz="3200"/>
            </a:lvl1pPr>
            <a:lvl2pPr marL="457139" indent="0">
              <a:buNone/>
              <a:defRPr sz="2800"/>
            </a:lvl2pPr>
            <a:lvl3pPr marL="914278" indent="0">
              <a:buNone/>
              <a:defRPr sz="2400"/>
            </a:lvl3pPr>
            <a:lvl4pPr marL="1371417" indent="0">
              <a:buNone/>
              <a:defRPr sz="2000"/>
            </a:lvl4pPr>
            <a:lvl5pPr marL="1828555" indent="0">
              <a:buNone/>
              <a:defRPr sz="2000"/>
            </a:lvl5pPr>
            <a:lvl6pPr marL="2285694" indent="0">
              <a:buNone/>
              <a:defRPr sz="2000"/>
            </a:lvl6pPr>
            <a:lvl7pPr marL="2742833" indent="0">
              <a:buNone/>
              <a:defRPr sz="2000"/>
            </a:lvl7pPr>
            <a:lvl8pPr marL="3199972" indent="0">
              <a:buNone/>
              <a:defRPr sz="2000"/>
            </a:lvl8pPr>
            <a:lvl9pPr marL="365711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139" indent="0">
              <a:buNone/>
              <a:defRPr sz="1200"/>
            </a:lvl2pPr>
            <a:lvl3pPr marL="914278" indent="0">
              <a:buNone/>
              <a:defRPr sz="1000"/>
            </a:lvl3pPr>
            <a:lvl4pPr marL="1371417" indent="0">
              <a:buNone/>
              <a:defRPr sz="900"/>
            </a:lvl4pPr>
            <a:lvl5pPr marL="1828555" indent="0">
              <a:buNone/>
              <a:defRPr sz="900"/>
            </a:lvl5pPr>
            <a:lvl6pPr marL="2285694" indent="0">
              <a:buNone/>
              <a:defRPr sz="900"/>
            </a:lvl6pPr>
            <a:lvl7pPr marL="2742833" indent="0">
              <a:buNone/>
              <a:defRPr sz="900"/>
            </a:lvl7pPr>
            <a:lvl8pPr marL="3199972" indent="0">
              <a:buNone/>
              <a:defRPr sz="900"/>
            </a:lvl8pPr>
            <a:lvl9pPr marL="3657111"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DE435C-7C34-4913-9A23-6BB1FBD71DF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18518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5367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575425"/>
            <a:ext cx="2133600" cy="287338"/>
          </a:xfrm>
          <a:prstGeom prst="rect">
            <a:avLst/>
          </a:prstGeom>
          <a:noFill/>
          <a:ln w="9525">
            <a:noFill/>
            <a:miter lim="800000"/>
            <a:headEnd/>
            <a:tailEnd/>
          </a:ln>
          <a:effectLst/>
        </p:spPr>
        <p:txBody>
          <a:bodyPr vert="horz" wrap="square" lIns="72000" tIns="36000" rIns="72000" bIns="36000" numCol="1" anchor="ctr" anchorCtr="0" compatLnSpc="1">
            <a:prstTxWarp prst="textNoShape">
              <a:avLst/>
            </a:prstTxWarp>
          </a:bodyPr>
          <a:lstStyle>
            <a:lvl1pPr>
              <a:defRPr sz="110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575425"/>
            <a:ext cx="2895600" cy="287338"/>
          </a:xfrm>
          <a:prstGeom prst="rect">
            <a:avLst/>
          </a:prstGeom>
          <a:noFill/>
          <a:ln w="9525">
            <a:noFill/>
            <a:miter lim="800000"/>
            <a:headEnd/>
            <a:tailEnd/>
          </a:ln>
          <a:effectLst/>
        </p:spPr>
        <p:txBody>
          <a:bodyPr vert="horz" wrap="square" lIns="72000" tIns="36000" rIns="72000" bIns="36000" numCol="1" anchor="ctr" anchorCtr="0" compatLnSpc="1">
            <a:prstTxWarp prst="textNoShape">
              <a:avLst/>
            </a:prstTxWarp>
          </a:bodyPr>
          <a:lstStyle>
            <a:lvl1pPr algn="ctr">
              <a:defRPr sz="110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010400" y="6433376"/>
            <a:ext cx="2133600" cy="287337"/>
          </a:xfrm>
          <a:prstGeom prst="rect">
            <a:avLst/>
          </a:prstGeom>
          <a:noFill/>
          <a:ln w="9525">
            <a:noFill/>
            <a:miter lim="800000"/>
            <a:headEnd/>
            <a:tailEnd/>
          </a:ln>
          <a:effectLst/>
        </p:spPr>
        <p:txBody>
          <a:bodyPr vert="horz" wrap="square" lIns="72000" tIns="36000" rIns="0" bIns="36000" numCol="1" anchor="ctr" anchorCtr="0" compatLnSpc="1">
            <a:prstTxWarp prst="textNoShape">
              <a:avLst/>
            </a:prstTxWarp>
          </a:bodyPr>
          <a:lstStyle>
            <a:lvl1pPr algn="r">
              <a:defRPr sz="1100" smtClean="0">
                <a:ea typeface="ＭＳ Ｐゴシック" pitchFamily="50" charset="-128"/>
              </a:defRPr>
            </a:lvl1pPr>
          </a:lstStyle>
          <a:p>
            <a:pPr fontAlgn="base">
              <a:spcBef>
                <a:spcPct val="0"/>
              </a:spcBef>
              <a:spcAft>
                <a:spcPct val="0"/>
              </a:spcAft>
              <a:defRPr/>
            </a:pPr>
            <a:fld id="{CAE3EE41-3415-4202-BC91-CCBF9140DDB8}"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
        <p:nvSpPr>
          <p:cNvPr id="2" name="Rectangle 2"/>
          <p:cNvSpPr>
            <a:spLocks noGrp="1" noChangeArrowheads="1"/>
          </p:cNvSpPr>
          <p:nvPr userDrawn="1">
            <p:ph type="title"/>
          </p:nvPr>
        </p:nvSpPr>
        <p:spPr bwMode="auto">
          <a:xfrm>
            <a:off x="0" y="471050"/>
            <a:ext cx="70199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p>
            <a:pPr lvl="0"/>
            <a:r>
              <a:rPr lang="ja-JP" altLang="en-US"/>
              <a:t>マスタ タイトルの書式設定</a:t>
            </a:r>
          </a:p>
        </p:txBody>
      </p:sp>
      <p:grpSp>
        <p:nvGrpSpPr>
          <p:cNvPr id="12" name="グループ化 4"/>
          <p:cNvGrpSpPr>
            <a:grpSpLocks/>
          </p:cNvGrpSpPr>
          <p:nvPr userDrawn="1"/>
        </p:nvGrpSpPr>
        <p:grpSpPr bwMode="auto">
          <a:xfrm>
            <a:off x="8110913" y="501650"/>
            <a:ext cx="1079500" cy="361950"/>
            <a:chOff x="7164536" y="392474"/>
            <a:chExt cx="1079872" cy="361316"/>
          </a:xfrm>
        </p:grpSpPr>
        <p:pic>
          <p:nvPicPr>
            <p:cNvPr id="13" name="図 14" descr="C:\Users\fujiiyu\AppData\Local\Microsoft\Windows\Temporary Internet Files\Content.Word\fusho_03.gi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164536" y="392475"/>
              <a:ext cx="49085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23"/>
            <p:cNvSpPr txBox="1"/>
            <p:nvPr userDrawn="1"/>
          </p:nvSpPr>
          <p:spPr>
            <a:xfrm>
              <a:off x="7596485" y="392474"/>
              <a:ext cx="647923" cy="3422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nchor="b"/>
            <a:lstStyle/>
            <a:p>
              <a:pPr fontAlgn="base">
                <a:spcBef>
                  <a:spcPct val="0"/>
                </a:spcBef>
                <a:defRPr/>
              </a:pPr>
              <a:r>
                <a:rPr lang="ja-JP" altLang="en-US" sz="1200" b="1" kern="100" dirty="0">
                  <a:solidFill>
                    <a:srgbClr val="002E8A"/>
                  </a:solidFill>
                  <a:ea typeface="ＭＳ ゴシック"/>
                  <a:cs typeface="Times New Roman"/>
                </a:rPr>
                <a:t>大阪府</a:t>
              </a:r>
              <a:endParaRPr lang="ja-JP" altLang="en-US" sz="1050" kern="100" dirty="0">
                <a:solidFill>
                  <a:srgbClr val="000000"/>
                </a:solidFill>
                <a:ea typeface="ＭＳ 明朝"/>
                <a:cs typeface="Times New Roman"/>
              </a:endParaRPr>
            </a:p>
          </p:txBody>
        </p:sp>
      </p:grpSp>
      <p:cxnSp>
        <p:nvCxnSpPr>
          <p:cNvPr id="15" name="直線コネクタ 14"/>
          <p:cNvCxnSpPr/>
          <p:nvPr userDrawn="1"/>
        </p:nvCxnSpPr>
        <p:spPr>
          <a:xfrm>
            <a:off x="-1975" y="931863"/>
            <a:ext cx="9144000" cy="0"/>
          </a:xfrm>
          <a:prstGeom prst="line">
            <a:avLst/>
          </a:prstGeom>
          <a:ln w="6350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userDrawn="1"/>
        </p:nvCxnSpPr>
        <p:spPr>
          <a:xfrm>
            <a:off x="-1975" y="893763"/>
            <a:ext cx="9144000" cy="0"/>
          </a:xfrm>
          <a:prstGeom prst="line">
            <a:avLst/>
          </a:prstGeom>
          <a:ln w="38100">
            <a:solidFill>
              <a:srgbClr val="3276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78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64" indent="-228570" algn="l" rtl="0" fontAlgn="base">
        <a:spcBef>
          <a:spcPct val="20000"/>
        </a:spcBef>
        <a:spcAft>
          <a:spcPct val="0"/>
        </a:spcAft>
        <a:buChar char="»"/>
        <a:defRPr kumimoji="1" sz="2000">
          <a:solidFill>
            <a:schemeClr val="tx1"/>
          </a:solidFill>
          <a:latin typeface="+mn-lt"/>
          <a:ea typeface="+mn-ea"/>
        </a:defRPr>
      </a:lvl6pPr>
      <a:lvl7pPr marL="2971403" indent="-228570" algn="l" rtl="0" fontAlgn="base">
        <a:spcBef>
          <a:spcPct val="20000"/>
        </a:spcBef>
        <a:spcAft>
          <a:spcPct val="0"/>
        </a:spcAft>
        <a:buChar char="»"/>
        <a:defRPr kumimoji="1" sz="2000">
          <a:solidFill>
            <a:schemeClr val="tx1"/>
          </a:solidFill>
          <a:latin typeface="+mn-lt"/>
          <a:ea typeface="+mn-ea"/>
        </a:defRPr>
      </a:lvl7pPr>
      <a:lvl8pPr marL="3428542" indent="-228570" algn="l" rtl="0" fontAlgn="base">
        <a:spcBef>
          <a:spcPct val="20000"/>
        </a:spcBef>
        <a:spcAft>
          <a:spcPct val="0"/>
        </a:spcAft>
        <a:buChar char="»"/>
        <a:defRPr kumimoji="1" sz="2000">
          <a:solidFill>
            <a:schemeClr val="tx1"/>
          </a:solidFill>
          <a:latin typeface="+mn-lt"/>
          <a:ea typeface="+mn-ea"/>
        </a:defRPr>
      </a:lvl8pPr>
      <a:lvl9pPr marL="3885681" indent="-22857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78" rtl="0" eaLnBrk="1" latinLnBrk="0" hangingPunct="1">
        <a:defRPr kumimoji="1" sz="1800" kern="1200">
          <a:solidFill>
            <a:schemeClr val="tx1"/>
          </a:solidFill>
          <a:latin typeface="+mn-lt"/>
          <a:ea typeface="+mn-ea"/>
          <a:cs typeface="+mn-cs"/>
        </a:defRPr>
      </a:lvl1pPr>
      <a:lvl2pPr marL="457139" algn="l" defTabSz="914278" rtl="0" eaLnBrk="1" latinLnBrk="0" hangingPunct="1">
        <a:defRPr kumimoji="1" sz="1800" kern="1200">
          <a:solidFill>
            <a:schemeClr val="tx1"/>
          </a:solidFill>
          <a:latin typeface="+mn-lt"/>
          <a:ea typeface="+mn-ea"/>
          <a:cs typeface="+mn-cs"/>
        </a:defRPr>
      </a:lvl2pPr>
      <a:lvl3pPr marL="914278" algn="l" defTabSz="914278" rtl="0" eaLnBrk="1" latinLnBrk="0" hangingPunct="1">
        <a:defRPr kumimoji="1" sz="1800" kern="1200">
          <a:solidFill>
            <a:schemeClr val="tx1"/>
          </a:solidFill>
          <a:latin typeface="+mn-lt"/>
          <a:ea typeface="+mn-ea"/>
          <a:cs typeface="+mn-cs"/>
        </a:defRPr>
      </a:lvl3pPr>
      <a:lvl4pPr marL="1371417" algn="l" defTabSz="914278" rtl="0" eaLnBrk="1" latinLnBrk="0" hangingPunct="1">
        <a:defRPr kumimoji="1" sz="1800" kern="1200">
          <a:solidFill>
            <a:schemeClr val="tx1"/>
          </a:solidFill>
          <a:latin typeface="+mn-lt"/>
          <a:ea typeface="+mn-ea"/>
          <a:cs typeface="+mn-cs"/>
        </a:defRPr>
      </a:lvl4pPr>
      <a:lvl5pPr marL="1828555" algn="l" defTabSz="914278" rtl="0" eaLnBrk="1" latinLnBrk="0" hangingPunct="1">
        <a:defRPr kumimoji="1" sz="1800" kern="1200">
          <a:solidFill>
            <a:schemeClr val="tx1"/>
          </a:solidFill>
          <a:latin typeface="+mn-lt"/>
          <a:ea typeface="+mn-ea"/>
          <a:cs typeface="+mn-cs"/>
        </a:defRPr>
      </a:lvl5pPr>
      <a:lvl6pPr marL="2285694" algn="l" defTabSz="914278" rtl="0" eaLnBrk="1" latinLnBrk="0" hangingPunct="1">
        <a:defRPr kumimoji="1" sz="1800" kern="1200">
          <a:solidFill>
            <a:schemeClr val="tx1"/>
          </a:solidFill>
          <a:latin typeface="+mn-lt"/>
          <a:ea typeface="+mn-ea"/>
          <a:cs typeface="+mn-cs"/>
        </a:defRPr>
      </a:lvl6pPr>
      <a:lvl7pPr marL="2742833" algn="l" defTabSz="914278" rtl="0" eaLnBrk="1" latinLnBrk="0" hangingPunct="1">
        <a:defRPr kumimoji="1" sz="1800" kern="1200">
          <a:solidFill>
            <a:schemeClr val="tx1"/>
          </a:solidFill>
          <a:latin typeface="+mn-lt"/>
          <a:ea typeface="+mn-ea"/>
          <a:cs typeface="+mn-cs"/>
        </a:defRPr>
      </a:lvl7pPr>
      <a:lvl8pPr marL="3199972" algn="l" defTabSz="914278" rtl="0" eaLnBrk="1" latinLnBrk="0" hangingPunct="1">
        <a:defRPr kumimoji="1" sz="1800" kern="1200">
          <a:solidFill>
            <a:schemeClr val="tx1"/>
          </a:solidFill>
          <a:latin typeface="+mn-lt"/>
          <a:ea typeface="+mn-ea"/>
          <a:cs typeface="+mn-cs"/>
        </a:defRPr>
      </a:lvl8pPr>
      <a:lvl9pPr marL="3657111" algn="l" defTabSz="914278"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png"/><Relationship Id="rId7" Type="http://schemas.openxmlformats.org/officeDocument/2006/relationships/image" Target="../media/image31.emf"/><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ctrTitle"/>
          </p:nvPr>
        </p:nvSpPr>
        <p:spPr>
          <a:xfrm>
            <a:off x="1490780" y="2059921"/>
            <a:ext cx="8277564" cy="1470025"/>
          </a:xfrm>
        </p:spPr>
        <p:txBody>
          <a:bodyPr/>
          <a:lstStyle/>
          <a:p>
            <a:r>
              <a:rPr lang="ja-JP" altLang="en-US" sz="3200" dirty="0" smtClean="0"/>
              <a:t>「住宅</a:t>
            </a:r>
            <a:r>
              <a:rPr lang="ja-JP" altLang="en-US" sz="3200" dirty="0"/>
              <a:t>建築物耐震</a:t>
            </a:r>
            <a:r>
              <a:rPr lang="en-US" altLang="ja-JP" sz="3200" dirty="0"/>
              <a:t>10</a:t>
            </a:r>
            <a:r>
              <a:rPr lang="ja-JP" altLang="en-US" sz="3200" dirty="0"/>
              <a:t>ヵ年戦略・</a:t>
            </a:r>
            <a:r>
              <a:rPr lang="ja-JP" altLang="en-US" sz="3200" dirty="0" smtClean="0"/>
              <a:t>大阪」</a:t>
            </a:r>
            <a:r>
              <a:rPr lang="en-US" altLang="ja-JP" sz="3200" dirty="0"/>
              <a:t/>
            </a:r>
            <a:br>
              <a:rPr lang="en-US" altLang="ja-JP" sz="3200" dirty="0"/>
            </a:br>
            <a:r>
              <a:rPr lang="ja-JP" altLang="en-US" sz="3200" dirty="0"/>
              <a:t>中間検証　説明資料</a:t>
            </a:r>
          </a:p>
        </p:txBody>
      </p:sp>
      <p:sp>
        <p:nvSpPr>
          <p:cNvPr id="5" name="正方形/長方形 4"/>
          <p:cNvSpPr/>
          <p:nvPr/>
        </p:nvSpPr>
        <p:spPr>
          <a:xfrm>
            <a:off x="7140388" y="493824"/>
            <a:ext cx="1501253" cy="584775"/>
          </a:xfrm>
          <a:prstGeom prst="rect">
            <a:avLst/>
          </a:prstGeom>
          <a:noFill/>
          <a:ln w="28575">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ctr" anchorCtr="0" compatLnSpc="1">
            <a:prstTxWarp prst="textNoShape">
              <a:avLst/>
            </a:prstTxWarp>
          </a:bodyPr>
          <a:lstStyle/>
          <a:p>
            <a:pPr algn="ctr" eaLnBrk="0" hangingPunct="0"/>
            <a:r>
              <a:rPr lang="ja-JP" altLang="en-US" sz="3200" dirty="0">
                <a:solidFill>
                  <a:srgbClr val="1F497D"/>
                </a:solidFill>
                <a:latin typeface="+mj-lt"/>
                <a:ea typeface="+mj-ea"/>
                <a:cs typeface="+mj-cs"/>
              </a:rPr>
              <a:t>資料４</a:t>
            </a:r>
          </a:p>
        </p:txBody>
      </p:sp>
    </p:spTree>
    <p:extLst>
      <p:ext uri="{BB962C8B-B14F-4D97-AF65-F5344CB8AC3E}">
        <p14:creationId xmlns:p14="http://schemas.microsoft.com/office/powerpoint/2010/main" val="2456449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B14665-C14D-4EEF-9E1F-852F6FE5B4C6}"/>
              </a:ext>
            </a:extLst>
          </p:cNvPr>
          <p:cNvSpPr>
            <a:spLocks noGrp="1"/>
          </p:cNvSpPr>
          <p:nvPr>
            <p:ph type="title"/>
          </p:nvPr>
        </p:nvSpPr>
        <p:spPr/>
        <p:txBody>
          <a:bodyPr/>
          <a:lstStyle/>
          <a:p>
            <a:r>
              <a:rPr lang="ja-JP" altLang="en-US" dirty="0"/>
              <a:t>評価・課題・今後の方向性（案）</a:t>
            </a:r>
            <a:endParaRPr kumimoji="1" lang="ja-JP" altLang="en-US" dirty="0"/>
          </a:p>
        </p:txBody>
      </p:sp>
      <p:sp>
        <p:nvSpPr>
          <p:cNvPr id="4" name="スライド番号プレースホルダー 3">
            <a:extLst>
              <a:ext uri="{FF2B5EF4-FFF2-40B4-BE49-F238E27FC236}">
                <a16:creationId xmlns:a16="http://schemas.microsoft.com/office/drawing/2014/main" id="{D58693C6-449B-4A31-94C2-D768B425DF43}"/>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9</a:t>
            </a:fld>
            <a:endParaRPr lang="en-US" altLang="ja-JP">
              <a:solidFill>
                <a:srgbClr val="000000"/>
              </a:solidFill>
            </a:endParaRPr>
          </a:p>
        </p:txBody>
      </p:sp>
      <p:sp>
        <p:nvSpPr>
          <p:cNvPr id="5" name="テキスト ボックス 4">
            <a:extLst>
              <a:ext uri="{FF2B5EF4-FFF2-40B4-BE49-F238E27FC236}">
                <a16:creationId xmlns:a16="http://schemas.microsoft.com/office/drawing/2014/main" id="{17ED8CF4-6E6C-4246-A667-2906BA277934}"/>
              </a:ext>
            </a:extLst>
          </p:cNvPr>
          <p:cNvSpPr txBox="1"/>
          <p:nvPr/>
        </p:nvSpPr>
        <p:spPr>
          <a:xfrm>
            <a:off x="162719" y="1495257"/>
            <a:ext cx="8820000" cy="1518868"/>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36000" bIns="36000">
            <a:spAutoFit/>
          </a:bodyPr>
          <a:lstStyle/>
          <a:p>
            <a:pPr marL="252000" indent="-252000">
              <a:lnSpc>
                <a:spcPct val="120000"/>
              </a:lnSpc>
              <a:spcAft>
                <a:spcPts val="600"/>
              </a:spcAf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計画期間の中間年である令和２年の</a:t>
            </a:r>
            <a:r>
              <a:rPr lang="ja-JP" altLang="en-US" i="1" dirty="0">
                <a:latin typeface="Meiryo UI" panose="020B0604030504040204" pitchFamily="50" charset="-128"/>
                <a:ea typeface="Meiryo UI" panose="020B0604030504040204" pitchFamily="50" charset="-128"/>
                <a:cs typeface="Meiryo UI" panose="020B0604030504040204" pitchFamily="50" charset="-128"/>
              </a:rPr>
              <a:t>住宅の耐震化率は約</a:t>
            </a:r>
            <a:r>
              <a:rPr lang="en-US" altLang="ja-JP" dirty="0">
                <a:latin typeface="Meiryo UI" panose="020B0604030504040204" pitchFamily="50" charset="-128"/>
                <a:ea typeface="Meiryo UI" panose="020B0604030504040204" pitchFamily="50" charset="-128"/>
                <a:cs typeface="Meiryo UI" panose="020B0604030504040204" pitchFamily="50" charset="-128"/>
              </a:rPr>
              <a:t>89%</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p>
          <a:p>
            <a:pPr marL="268288" indent="-268288">
              <a:lnSpc>
                <a:spcPct val="120000"/>
              </a:lnSpc>
              <a:spcAft>
                <a:spcPts val="600"/>
              </a:spcAf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これまでの耐震化のスピードと同程度の進捗であり、このままのペースでは目標にやや届かない見込み。</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68288" indent="-268288">
              <a:lnSpc>
                <a:spcPct val="120000"/>
              </a:lnSpc>
              <a:spcAft>
                <a:spcPts val="600"/>
              </a:spcAf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築</a:t>
            </a:r>
            <a:r>
              <a:rPr lang="en-US" altLang="ja-JP" dirty="0">
                <a:latin typeface="Meiryo UI" panose="020B0604030504040204" pitchFamily="50" charset="-128"/>
                <a:ea typeface="Meiryo UI" panose="020B0604030504040204" pitchFamily="50" charset="-128"/>
                <a:cs typeface="Meiryo UI" panose="020B0604030504040204" pitchFamily="50" charset="-128"/>
              </a:rPr>
              <a:t>60</a:t>
            </a:r>
            <a:r>
              <a:rPr lang="ja-JP" altLang="en-US" dirty="0">
                <a:latin typeface="Meiryo UI" panose="020B0604030504040204" pitchFamily="50" charset="-128"/>
                <a:ea typeface="Meiryo UI" panose="020B0604030504040204" pitchFamily="50" charset="-128"/>
                <a:cs typeface="Meiryo UI" panose="020B0604030504040204" pitchFamily="50" charset="-128"/>
              </a:rPr>
              <a:t>年以上の木造住宅は約</a:t>
            </a:r>
            <a:r>
              <a:rPr lang="en-US" altLang="ja-JP" dirty="0">
                <a:latin typeface="Meiryo UI" panose="020B0604030504040204" pitchFamily="50" charset="-128"/>
                <a:ea typeface="Meiryo UI" panose="020B0604030504040204" pitchFamily="50" charset="-128"/>
                <a:cs typeface="Meiryo UI" panose="020B0604030504040204" pitchFamily="50" charset="-128"/>
              </a:rPr>
              <a:t>9.5</a:t>
            </a:r>
            <a:r>
              <a:rPr lang="ja-JP" altLang="en-US" dirty="0">
                <a:latin typeface="Meiryo UI" panose="020B0604030504040204" pitchFamily="50" charset="-128"/>
                <a:ea typeface="Meiryo UI" panose="020B0604030504040204" pitchFamily="50" charset="-128"/>
                <a:cs typeface="Meiryo UI" panose="020B0604030504040204" pitchFamily="50" charset="-128"/>
              </a:rPr>
              <a:t>万戸</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残って</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いる</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83DE8DF5-4CC9-4595-8D87-CBA5BE619B80}"/>
              </a:ext>
            </a:extLst>
          </p:cNvPr>
          <p:cNvSpPr txBox="1"/>
          <p:nvPr/>
        </p:nvSpPr>
        <p:spPr>
          <a:xfrm>
            <a:off x="162719" y="6021796"/>
            <a:ext cx="8820000" cy="700183"/>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36000" bIns="36000">
            <a:spAutoFit/>
          </a:bodyPr>
          <a:lstStyle/>
          <a:p>
            <a:pPr marL="268288" indent="-268288">
              <a:lnSpc>
                <a:spcPct val="120000"/>
              </a:lnSpc>
              <a:spcAft>
                <a:spcPts val="600"/>
              </a:spcAf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令和７年</a:t>
            </a:r>
            <a:r>
              <a:rPr lang="en-US" altLang="ja-JP" dirty="0">
                <a:latin typeface="Meiryo UI" panose="020B0604030504040204" pitchFamily="50" charset="-128"/>
                <a:ea typeface="Meiryo UI" panose="020B0604030504040204" pitchFamily="50" charset="-128"/>
                <a:cs typeface="Meiryo UI" panose="020B0604030504040204" pitchFamily="50" charset="-128"/>
              </a:rPr>
              <a:t>95%</a:t>
            </a:r>
            <a:r>
              <a:rPr lang="ja-JP" altLang="en-US" dirty="0">
                <a:latin typeface="Meiryo UI" panose="020B0604030504040204" pitchFamily="50" charset="-128"/>
                <a:ea typeface="Meiryo UI" panose="020B0604030504040204" pitchFamily="50" charset="-128"/>
                <a:cs typeface="Meiryo UI" panose="020B0604030504040204" pitchFamily="50" charset="-128"/>
              </a:rPr>
              <a:t>の目標達成に向け、スピードアップを図るため、より効率的な施策に重点化し耐震化を進めていく。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Text Box 1233">
            <a:extLst>
              <a:ext uri="{FF2B5EF4-FFF2-40B4-BE49-F238E27FC236}">
                <a16:creationId xmlns:a16="http://schemas.microsoft.com/office/drawing/2014/main" id="{7BBFA8ED-0C77-49A5-9B0F-9470A95FBB3C}"/>
              </a:ext>
            </a:extLst>
          </p:cNvPr>
          <p:cNvSpPr txBox="1">
            <a:spLocks noChangeArrowheads="1"/>
          </p:cNvSpPr>
          <p:nvPr/>
        </p:nvSpPr>
        <p:spPr bwMode="auto">
          <a:xfrm>
            <a:off x="162719" y="5592447"/>
            <a:ext cx="882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今後の方向性（案）</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
        <p:nvSpPr>
          <p:cNvPr id="8" name="Text Box 1233">
            <a:extLst>
              <a:ext uri="{FF2B5EF4-FFF2-40B4-BE49-F238E27FC236}">
                <a16:creationId xmlns:a16="http://schemas.microsoft.com/office/drawing/2014/main" id="{CC26BA21-DBBE-4CC4-82E1-4F4337C7C6ED}"/>
              </a:ext>
            </a:extLst>
          </p:cNvPr>
          <p:cNvSpPr txBox="1">
            <a:spLocks noChangeArrowheads="1"/>
          </p:cNvSpPr>
          <p:nvPr/>
        </p:nvSpPr>
        <p:spPr bwMode="auto">
          <a:xfrm>
            <a:off x="162719" y="1044529"/>
            <a:ext cx="882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評価</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53F670EA-60A0-4F80-8504-E5080457FC50}"/>
              </a:ext>
            </a:extLst>
          </p:cNvPr>
          <p:cNvSpPr txBox="1"/>
          <p:nvPr/>
        </p:nvSpPr>
        <p:spPr>
          <a:xfrm>
            <a:off x="162719" y="3577261"/>
            <a:ext cx="8820000" cy="1888585"/>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36000" bIns="36000">
            <a:spAutoFit/>
          </a:bodyPr>
          <a:lstStyle/>
          <a:p>
            <a:pPr marL="252000" indent="-252000">
              <a:lnSpc>
                <a:spcPct val="120000"/>
              </a:lnSpc>
              <a:spcAft>
                <a:spcPts val="600"/>
              </a:spcAf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目標達成のため、さらなるスピードアップを図る必要がある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ct val="120000"/>
              </a:lnSpc>
              <a:spcAft>
                <a:spcPts val="600"/>
              </a:spcAft>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住宅</a:t>
            </a:r>
            <a:r>
              <a:rPr lang="ja-JP" altLang="en-US" dirty="0">
                <a:latin typeface="Meiryo UI" panose="020B0604030504040204" pitchFamily="50" charset="-128"/>
                <a:ea typeface="Meiryo UI" panose="020B0604030504040204" pitchFamily="50" charset="-128"/>
                <a:cs typeface="Meiryo UI" panose="020B0604030504040204" pitchFamily="50" charset="-128"/>
              </a:rPr>
              <a:t>の経年を意識した危機感をもった対応が必要。</a:t>
            </a:r>
          </a:p>
          <a:p>
            <a:pPr marL="252000" indent="-252000">
              <a:lnSpc>
                <a:spcPct val="120000"/>
              </a:lnSpc>
              <a:spcAft>
                <a:spcPts val="600"/>
              </a:spcAft>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建替えは耐震化に大きな</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影響</a:t>
            </a:r>
            <a:r>
              <a:rPr lang="ja-JP" altLang="en-US" dirty="0">
                <a:latin typeface="Meiryo UI" panose="020B0604030504040204" pitchFamily="50" charset="-128"/>
                <a:ea typeface="Meiryo UI" panose="020B0604030504040204" pitchFamily="50" charset="-128"/>
                <a:cs typeface="Meiryo UI" panose="020B0604030504040204" pitchFamily="50" charset="-128"/>
              </a:rPr>
              <a:t>を及ぼすが、ここ数年は着工戸数に大きな変化がなく横ばい。今後、新型コロナ禍による経済状況の変化等も影響が出ると危惧される。建替えよりもコスト面で有利な改修等を今まで以上に促進していく必要があ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Text Box 1233">
            <a:extLst>
              <a:ext uri="{FF2B5EF4-FFF2-40B4-BE49-F238E27FC236}">
                <a16:creationId xmlns:a16="http://schemas.microsoft.com/office/drawing/2014/main" id="{9086EB58-2778-4592-9FA5-177C1BD1C541}"/>
              </a:ext>
            </a:extLst>
          </p:cNvPr>
          <p:cNvSpPr txBox="1">
            <a:spLocks noChangeArrowheads="1"/>
          </p:cNvSpPr>
          <p:nvPr/>
        </p:nvSpPr>
        <p:spPr bwMode="auto">
          <a:xfrm>
            <a:off x="162719" y="3141641"/>
            <a:ext cx="882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課題</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9439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a:extLst>
              <a:ext uri="{FF2B5EF4-FFF2-40B4-BE49-F238E27FC236}">
                <a16:creationId xmlns:a16="http://schemas.microsoft.com/office/drawing/2014/main" id="{AD539DD5-665B-473A-81DB-93348EE3A279}"/>
              </a:ext>
            </a:extLst>
          </p:cNvPr>
          <p:cNvSpPr>
            <a:spLocks noGrp="1"/>
          </p:cNvSpPr>
          <p:nvPr>
            <p:ph type="title"/>
          </p:nvPr>
        </p:nvSpPr>
        <p:spPr>
          <a:xfrm>
            <a:off x="105569" y="433251"/>
            <a:ext cx="9144000" cy="404813"/>
          </a:xfrm>
        </p:spPr>
        <p:txBody>
          <a:bodyPr/>
          <a:lstStyle/>
          <a:p>
            <a:pPr>
              <a:defRPr/>
            </a:pPr>
            <a:r>
              <a:rPr lang="ja-JP" altLang="en-US" spc="-150" dirty="0"/>
              <a:t>多数の者が利用する建築物の耐震化率の達成状況</a:t>
            </a:r>
          </a:p>
        </p:txBody>
      </p:sp>
      <p:sp>
        <p:nvSpPr>
          <p:cNvPr id="7" name="角丸四角形 6">
            <a:extLst>
              <a:ext uri="{FF2B5EF4-FFF2-40B4-BE49-F238E27FC236}">
                <a16:creationId xmlns:a16="http://schemas.microsoft.com/office/drawing/2014/main" id="{BBC0C79D-26FF-4B72-B9F8-6829B2FEEF99}"/>
              </a:ext>
            </a:extLst>
          </p:cNvPr>
          <p:cNvSpPr/>
          <p:nvPr/>
        </p:nvSpPr>
        <p:spPr>
          <a:xfrm>
            <a:off x="326231" y="2026792"/>
            <a:ext cx="8491538" cy="1669285"/>
          </a:xfrm>
          <a:prstGeom prst="roundRect">
            <a:avLst>
              <a:gd name="adj" fmla="val 9220"/>
            </a:avLst>
          </a:prstGeom>
          <a:solidFill>
            <a:srgbClr val="DAEEF3"/>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endParaRPr>
          </a:p>
        </p:txBody>
      </p:sp>
      <p:sp>
        <p:nvSpPr>
          <p:cNvPr id="6148" name="テキスト ボックス 2">
            <a:extLst>
              <a:ext uri="{FF2B5EF4-FFF2-40B4-BE49-F238E27FC236}">
                <a16:creationId xmlns:a16="http://schemas.microsoft.com/office/drawing/2014/main" id="{FC3EBF2B-C333-4731-8C77-DD99D15A6D6C}"/>
              </a:ext>
            </a:extLst>
          </p:cNvPr>
          <p:cNvSpPr txBox="1">
            <a:spLocks noChangeArrowheads="1"/>
          </p:cNvSpPr>
          <p:nvPr/>
        </p:nvSpPr>
        <p:spPr bwMode="auto">
          <a:xfrm>
            <a:off x="734417" y="2059500"/>
            <a:ext cx="77773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5000"/>
              </a:lnSpc>
              <a:spcBef>
                <a:spcPct val="0"/>
              </a:spcBef>
              <a:buFontTx/>
              <a:buNone/>
            </a:pP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特定既存不適格建築物（民間）の耐震化率　＝</a:t>
            </a:r>
            <a:r>
              <a:rPr lang="en-US" altLang="ja-JP"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93.9</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94%</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25000"/>
              </a:lnSpc>
              <a:spcBef>
                <a:spcPct val="0"/>
              </a:spcBef>
              <a:buFontTx/>
              <a:buNone/>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学校、病院、百貨店、事務所等の多数の者が利用する建築物</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49" name="テキスト ボックス 2">
            <a:extLst>
              <a:ext uri="{FF2B5EF4-FFF2-40B4-BE49-F238E27FC236}">
                <a16:creationId xmlns:a16="http://schemas.microsoft.com/office/drawing/2014/main" id="{56465B9D-A6B6-4630-B685-F586DF397F7D}"/>
              </a:ext>
            </a:extLst>
          </p:cNvPr>
          <p:cNvSpPr txBox="1">
            <a:spLocks noChangeArrowheads="1"/>
          </p:cNvSpPr>
          <p:nvPr/>
        </p:nvSpPr>
        <p:spPr bwMode="auto">
          <a:xfrm>
            <a:off x="1176338" y="2802632"/>
            <a:ext cx="7002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25000"/>
              </a:lnSpc>
              <a:spcBef>
                <a:spcPct val="0"/>
              </a:spcBef>
              <a:buFontTx/>
              <a:buNone/>
            </a:pPr>
            <a:r>
              <a:rPr lang="ja-JP" altLang="en-US" sz="1400" dirty="0">
                <a:latin typeface="Meiryo UI" panose="020B0604030504040204" pitchFamily="50" charset="-128"/>
                <a:ea typeface="Meiryo UI" panose="020B0604030504040204" pitchFamily="50" charset="-128"/>
              </a:rPr>
              <a:t>①　昭和</a:t>
            </a:r>
            <a:r>
              <a:rPr lang="en-US" altLang="ja-JP" sz="1400" dirty="0">
                <a:latin typeface="Meiryo UI" panose="020B0604030504040204" pitchFamily="50" charset="-128"/>
                <a:ea typeface="Meiryo UI" panose="020B0604030504040204" pitchFamily="50" charset="-128"/>
              </a:rPr>
              <a:t>56</a:t>
            </a:r>
            <a:r>
              <a:rPr lang="ja-JP" altLang="en-US" sz="1400" dirty="0">
                <a:latin typeface="Meiryo UI" panose="020B0604030504040204" pitchFamily="50" charset="-128"/>
                <a:ea typeface="Meiryo UI" panose="020B0604030504040204" pitchFamily="50" charset="-128"/>
              </a:rPr>
              <a:t>年以前のうち耐震性がある棟数　　＋　　②　昭和</a:t>
            </a:r>
            <a:r>
              <a:rPr lang="en-US" altLang="ja-JP" sz="1400" dirty="0">
                <a:latin typeface="Meiryo UI" panose="020B0604030504040204" pitchFamily="50" charset="-128"/>
                <a:ea typeface="Meiryo UI" panose="020B0604030504040204" pitchFamily="50" charset="-128"/>
              </a:rPr>
              <a:t>57</a:t>
            </a:r>
            <a:r>
              <a:rPr lang="ja-JP" altLang="en-US" sz="1400" dirty="0">
                <a:latin typeface="Meiryo UI" panose="020B0604030504040204" pitchFamily="50" charset="-128"/>
                <a:ea typeface="Meiryo UI" panose="020B0604030504040204" pitchFamily="50" charset="-128"/>
              </a:rPr>
              <a:t>年以降の棟数</a:t>
            </a:r>
          </a:p>
        </p:txBody>
      </p:sp>
      <p:cxnSp>
        <p:nvCxnSpPr>
          <p:cNvPr id="10" name="直線コネクタ 9">
            <a:extLst>
              <a:ext uri="{FF2B5EF4-FFF2-40B4-BE49-F238E27FC236}">
                <a16:creationId xmlns:a16="http://schemas.microsoft.com/office/drawing/2014/main" id="{7053F6A4-64EE-4E1C-8083-D1663E00A955}"/>
              </a:ext>
            </a:extLst>
          </p:cNvPr>
          <p:cNvCxnSpPr/>
          <p:nvPr/>
        </p:nvCxnSpPr>
        <p:spPr>
          <a:xfrm>
            <a:off x="1150938" y="3143944"/>
            <a:ext cx="7056437" cy="0"/>
          </a:xfrm>
          <a:prstGeom prst="line">
            <a:avLst/>
          </a:prstGeom>
          <a:ln w="19050"/>
        </p:spPr>
        <p:style>
          <a:lnRef idx="1">
            <a:schemeClr val="dk1"/>
          </a:lnRef>
          <a:fillRef idx="0">
            <a:schemeClr val="dk1"/>
          </a:fillRef>
          <a:effectRef idx="0">
            <a:schemeClr val="dk1"/>
          </a:effectRef>
          <a:fontRef idx="minor">
            <a:schemeClr val="tx1"/>
          </a:fontRef>
        </p:style>
      </p:cxnSp>
      <p:sp>
        <p:nvSpPr>
          <p:cNvPr id="6151" name="テキスト ボックス 2">
            <a:extLst>
              <a:ext uri="{FF2B5EF4-FFF2-40B4-BE49-F238E27FC236}">
                <a16:creationId xmlns:a16="http://schemas.microsoft.com/office/drawing/2014/main" id="{C7976966-782E-47DF-A05A-CEB66D861492}"/>
              </a:ext>
            </a:extLst>
          </p:cNvPr>
          <p:cNvSpPr txBox="1">
            <a:spLocks noChangeArrowheads="1"/>
          </p:cNvSpPr>
          <p:nvPr/>
        </p:nvSpPr>
        <p:spPr bwMode="auto">
          <a:xfrm>
            <a:off x="1208881" y="3088706"/>
            <a:ext cx="7031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25000"/>
              </a:lnSpc>
              <a:spcBef>
                <a:spcPct val="0"/>
              </a:spcBef>
              <a:buFontTx/>
              <a:buNone/>
            </a:pPr>
            <a:r>
              <a:rPr lang="ja-JP" altLang="en-US" sz="1400" dirty="0">
                <a:latin typeface="Meiryo UI" panose="020B0604030504040204" pitchFamily="50" charset="-128"/>
                <a:ea typeface="Meiryo UI" panose="020B0604030504040204" pitchFamily="50" charset="-128"/>
              </a:rPr>
              <a:t>③　昭和</a:t>
            </a:r>
            <a:r>
              <a:rPr lang="en-US" altLang="ja-JP" sz="1400" dirty="0">
                <a:latin typeface="Meiryo UI" panose="020B0604030504040204" pitchFamily="50" charset="-128"/>
                <a:ea typeface="Meiryo UI" panose="020B0604030504040204" pitchFamily="50" charset="-128"/>
              </a:rPr>
              <a:t>56</a:t>
            </a:r>
            <a:r>
              <a:rPr lang="ja-JP" altLang="en-US" sz="1400" dirty="0">
                <a:latin typeface="Meiryo UI" panose="020B0604030504040204" pitchFamily="50" charset="-128"/>
                <a:ea typeface="Meiryo UI" panose="020B0604030504040204" pitchFamily="50" charset="-128"/>
              </a:rPr>
              <a:t>年以前　＋　昭和</a:t>
            </a:r>
            <a:r>
              <a:rPr lang="en-US" altLang="ja-JP" sz="1400" dirty="0">
                <a:latin typeface="Meiryo UI" panose="020B0604030504040204" pitchFamily="50" charset="-128"/>
                <a:ea typeface="Meiryo UI" panose="020B0604030504040204" pitchFamily="50" charset="-128"/>
              </a:rPr>
              <a:t>57</a:t>
            </a:r>
            <a:r>
              <a:rPr lang="ja-JP" altLang="en-US" sz="1400" dirty="0">
                <a:latin typeface="Meiryo UI" panose="020B0604030504040204" pitchFamily="50" charset="-128"/>
                <a:ea typeface="Meiryo UI" panose="020B0604030504040204" pitchFamily="50" charset="-128"/>
              </a:rPr>
              <a:t>年以降の棟数</a:t>
            </a:r>
          </a:p>
        </p:txBody>
      </p:sp>
      <p:sp>
        <p:nvSpPr>
          <p:cNvPr id="13" name="テキスト ボックス 2">
            <a:extLst>
              <a:ext uri="{FF2B5EF4-FFF2-40B4-BE49-F238E27FC236}">
                <a16:creationId xmlns:a16="http://schemas.microsoft.com/office/drawing/2014/main" id="{FC33085D-83DB-4CE2-92DD-8FB0F5B55A7E}"/>
              </a:ext>
            </a:extLst>
          </p:cNvPr>
          <p:cNvSpPr txBox="1">
            <a:spLocks noChangeArrowheads="1"/>
          </p:cNvSpPr>
          <p:nvPr/>
        </p:nvSpPr>
        <p:spPr bwMode="auto">
          <a:xfrm>
            <a:off x="2492529" y="5728717"/>
            <a:ext cx="779463" cy="233534"/>
          </a:xfrm>
          <a:prstGeom prst="rect">
            <a:avLst/>
          </a:prstGeom>
          <a:noFill/>
          <a:ln>
            <a:noFill/>
          </a:ln>
        </p:spPr>
        <p:txBody>
          <a:bodyPr lIns="72000" tIns="72000" rIns="72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5000"/>
              </a:lnSpc>
              <a:spcBef>
                <a:spcPct val="0"/>
              </a:spcBef>
              <a:buFontTx/>
              <a:buNone/>
            </a:pPr>
            <a:r>
              <a:rPr lang="en-US" altLang="ja-JP" sz="1050" dirty="0">
                <a:latin typeface="Meiryo UI" panose="020B0604030504040204" pitchFamily="50" charset="-128"/>
                <a:ea typeface="Meiryo UI" panose="020B0604030504040204" pitchFamily="50" charset="-128"/>
              </a:rPr>
              <a:t>79.0</a:t>
            </a:r>
          </a:p>
        </p:txBody>
      </p:sp>
      <p:sp>
        <p:nvSpPr>
          <p:cNvPr id="14" name="テキスト ボックス 2">
            <a:extLst>
              <a:ext uri="{FF2B5EF4-FFF2-40B4-BE49-F238E27FC236}">
                <a16:creationId xmlns:a16="http://schemas.microsoft.com/office/drawing/2014/main" id="{B9EC8E5C-CBEF-4F1D-BD57-E08927041B18}"/>
              </a:ext>
            </a:extLst>
          </p:cNvPr>
          <p:cNvSpPr txBox="1">
            <a:spLocks noChangeArrowheads="1"/>
          </p:cNvSpPr>
          <p:nvPr/>
        </p:nvSpPr>
        <p:spPr bwMode="auto">
          <a:xfrm>
            <a:off x="3538537" y="5094643"/>
            <a:ext cx="779463" cy="233534"/>
          </a:xfrm>
          <a:prstGeom prst="rect">
            <a:avLst/>
          </a:prstGeom>
          <a:noFill/>
          <a:ln>
            <a:noFill/>
          </a:ln>
        </p:spPr>
        <p:txBody>
          <a:bodyPr lIns="72000" tIns="72000" rIns="72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5000"/>
              </a:lnSpc>
              <a:spcBef>
                <a:spcPct val="0"/>
              </a:spcBef>
              <a:buFontTx/>
              <a:buNone/>
            </a:pPr>
            <a:r>
              <a:rPr lang="en-US" altLang="ja-JP" sz="1050" dirty="0">
                <a:latin typeface="Meiryo UI" panose="020B0604030504040204" pitchFamily="50" charset="-128"/>
                <a:ea typeface="Meiryo UI" panose="020B0604030504040204" pitchFamily="50" charset="-128"/>
              </a:rPr>
              <a:t>86.0</a:t>
            </a:r>
          </a:p>
        </p:txBody>
      </p:sp>
      <p:sp>
        <p:nvSpPr>
          <p:cNvPr id="15" name="テキスト ボックス 2">
            <a:extLst>
              <a:ext uri="{FF2B5EF4-FFF2-40B4-BE49-F238E27FC236}">
                <a16:creationId xmlns:a16="http://schemas.microsoft.com/office/drawing/2014/main" id="{15CEBA29-6A76-47AE-A58D-D2001242B1B3}"/>
              </a:ext>
            </a:extLst>
          </p:cNvPr>
          <p:cNvSpPr txBox="1">
            <a:spLocks noChangeArrowheads="1"/>
          </p:cNvSpPr>
          <p:nvPr/>
        </p:nvSpPr>
        <p:spPr bwMode="auto">
          <a:xfrm>
            <a:off x="4623092" y="4661117"/>
            <a:ext cx="779463" cy="233534"/>
          </a:xfrm>
          <a:prstGeom prst="rect">
            <a:avLst/>
          </a:prstGeom>
          <a:noFill/>
          <a:ln>
            <a:noFill/>
          </a:ln>
        </p:spPr>
        <p:txBody>
          <a:bodyPr lIns="72000" tIns="72000" rIns="72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5000"/>
              </a:lnSpc>
              <a:spcBef>
                <a:spcPct val="0"/>
              </a:spcBef>
              <a:buFontTx/>
              <a:buNone/>
            </a:pPr>
            <a:r>
              <a:rPr lang="en-US" altLang="ja-JP" sz="1050" dirty="0">
                <a:latin typeface="Meiryo UI" panose="020B0604030504040204" pitchFamily="50" charset="-128"/>
                <a:ea typeface="Meiryo UI" panose="020B0604030504040204" pitchFamily="50" charset="-128"/>
              </a:rPr>
              <a:t>90.3</a:t>
            </a:r>
          </a:p>
        </p:txBody>
      </p:sp>
      <p:sp>
        <p:nvSpPr>
          <p:cNvPr id="16" name="テキスト ボックス 2">
            <a:extLst>
              <a:ext uri="{FF2B5EF4-FFF2-40B4-BE49-F238E27FC236}">
                <a16:creationId xmlns:a16="http://schemas.microsoft.com/office/drawing/2014/main" id="{164BAF94-8F2F-4C4E-9C67-D292BF4ADF9F}"/>
              </a:ext>
            </a:extLst>
          </p:cNvPr>
          <p:cNvSpPr txBox="1">
            <a:spLocks noChangeArrowheads="1"/>
          </p:cNvSpPr>
          <p:nvPr/>
        </p:nvSpPr>
        <p:spPr bwMode="auto">
          <a:xfrm>
            <a:off x="5711827" y="4413589"/>
            <a:ext cx="779463" cy="233534"/>
          </a:xfrm>
          <a:prstGeom prst="rect">
            <a:avLst/>
          </a:prstGeom>
          <a:noFill/>
          <a:ln>
            <a:noFill/>
          </a:ln>
        </p:spPr>
        <p:txBody>
          <a:bodyPr lIns="72000" tIns="72000" rIns="72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5000"/>
              </a:lnSpc>
              <a:spcBef>
                <a:spcPct val="0"/>
              </a:spcBef>
              <a:buFontTx/>
              <a:buNone/>
            </a:pPr>
            <a:r>
              <a:rPr lang="en-US" altLang="ja-JP" sz="1050" dirty="0">
                <a:latin typeface="Meiryo UI" panose="020B0604030504040204" pitchFamily="50" charset="-128"/>
                <a:ea typeface="Meiryo UI" panose="020B0604030504040204" pitchFamily="50" charset="-128"/>
              </a:rPr>
              <a:t>93.9</a:t>
            </a:r>
          </a:p>
        </p:txBody>
      </p:sp>
      <p:cxnSp>
        <p:nvCxnSpPr>
          <p:cNvPr id="6" name="直線コネクタ 5">
            <a:extLst>
              <a:ext uri="{FF2B5EF4-FFF2-40B4-BE49-F238E27FC236}">
                <a16:creationId xmlns:a16="http://schemas.microsoft.com/office/drawing/2014/main" id="{03046C21-66F5-4F56-ABE9-388193228948}"/>
              </a:ext>
            </a:extLst>
          </p:cNvPr>
          <p:cNvCxnSpPr/>
          <p:nvPr/>
        </p:nvCxnSpPr>
        <p:spPr>
          <a:xfrm>
            <a:off x="2215842" y="4440223"/>
            <a:ext cx="458087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テキスト ボックス 2">
            <a:extLst>
              <a:ext uri="{FF2B5EF4-FFF2-40B4-BE49-F238E27FC236}">
                <a16:creationId xmlns:a16="http://schemas.microsoft.com/office/drawing/2014/main" id="{9884CF3D-CF84-4C0A-9A77-3524BF276A58}"/>
              </a:ext>
            </a:extLst>
          </p:cNvPr>
          <p:cNvSpPr txBox="1">
            <a:spLocks noChangeArrowheads="1"/>
          </p:cNvSpPr>
          <p:nvPr/>
        </p:nvSpPr>
        <p:spPr bwMode="auto">
          <a:xfrm>
            <a:off x="260511" y="1047848"/>
            <a:ext cx="8491538" cy="782878"/>
          </a:xfrm>
          <a:prstGeom prst="rect">
            <a:avLst/>
          </a:prstGeom>
          <a:solidFill>
            <a:schemeClr val="accent5"/>
          </a:solidFill>
          <a:ln>
            <a:noFill/>
          </a:ln>
        </p:spPr>
        <p:txBody>
          <a:bodyPr lIns="72000" tIns="72000" rIns="72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68288" indent="-268288"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 令和２年の多数の者が利用する建築物の耐震化率は</a:t>
            </a:r>
            <a:r>
              <a:rPr lang="en-US" altLang="ja-JP" sz="1600" dirty="0">
                <a:latin typeface="Meiryo UI" panose="020B0604030504040204" pitchFamily="50" charset="-128"/>
                <a:ea typeface="Meiryo UI" panose="020B0604030504040204" pitchFamily="50" charset="-128"/>
              </a:rPr>
              <a:t>93.9</a:t>
            </a:r>
            <a:r>
              <a:rPr lang="ja-JP" altLang="en-US" sz="1600" dirty="0">
                <a:latin typeface="Meiryo UI" panose="020B0604030504040204" pitchFamily="50" charset="-128"/>
                <a:ea typeface="Meiryo UI" panose="020B0604030504040204" pitchFamily="50" charset="-128"/>
              </a:rPr>
              <a:t>％。「令和</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年までに</a:t>
            </a:r>
            <a:r>
              <a:rPr lang="en-US" altLang="ja-JP" sz="1600" dirty="0">
                <a:latin typeface="Meiryo UI" panose="020B0604030504040204" pitchFamily="50" charset="-128"/>
                <a:ea typeface="Meiryo UI" panose="020B0604030504040204" pitchFamily="50" charset="-128"/>
              </a:rPr>
              <a:t>95%</a:t>
            </a:r>
            <a:r>
              <a:rPr lang="ja-JP" altLang="en-US" sz="1600" dirty="0">
                <a:latin typeface="Meiryo UI" panose="020B0604030504040204" pitchFamily="50" charset="-128"/>
                <a:ea typeface="Meiryo UI" panose="020B0604030504040204" pitchFamily="50" charset="-128"/>
              </a:rPr>
              <a:t>」という目標は未達。　　</a:t>
            </a:r>
            <a:endParaRPr lang="en-US" altLang="ja-JP" sz="1600" dirty="0">
              <a:latin typeface="Meiryo UI" panose="020B0604030504040204" pitchFamily="50" charset="-128"/>
              <a:ea typeface="Meiryo UI" panose="020B0604030504040204" pitchFamily="50" charset="-128"/>
            </a:endParaRPr>
          </a:p>
        </p:txBody>
      </p:sp>
      <p:sp>
        <p:nvSpPr>
          <p:cNvPr id="17" name="スライド番号プレースホルダー 3">
            <a:extLst>
              <a:ext uri="{FF2B5EF4-FFF2-40B4-BE49-F238E27FC236}">
                <a16:creationId xmlns:a16="http://schemas.microsoft.com/office/drawing/2014/main" id="{063315E9-8868-4EB9-8952-3653668C5BF3}"/>
              </a:ext>
            </a:extLst>
          </p:cNvPr>
          <p:cNvSpPr>
            <a:spLocks noGrp="1"/>
          </p:cNvSpPr>
          <p:nvPr>
            <p:ph type="sldNum" sz="quarter" idx="12"/>
          </p:nvPr>
        </p:nvSpPr>
        <p:spPr>
          <a:xfrm>
            <a:off x="6923063" y="6504498"/>
            <a:ext cx="2133600" cy="287337"/>
          </a:xfrm>
        </p:spPr>
        <p:txBody>
          <a:bodyPr/>
          <a:lstStyle/>
          <a:p>
            <a:pPr>
              <a:defRPr/>
            </a:pPr>
            <a:fld id="{09954CD4-AF95-4C78-B160-84012AB9CEDB}" type="slidenum">
              <a:rPr lang="en-US" altLang="ja-JP" smtClean="0">
                <a:solidFill>
                  <a:srgbClr val="000000"/>
                </a:solidFill>
              </a:rPr>
              <a:pPr>
                <a:defRPr/>
              </a:pPr>
              <a:t>10</a:t>
            </a:fld>
            <a:endParaRPr lang="en-US" altLang="ja-JP" dirty="0">
              <a:solidFill>
                <a:srgbClr val="000000"/>
              </a:solidFill>
            </a:endParaRPr>
          </a:p>
        </p:txBody>
      </p:sp>
      <p:pic>
        <p:nvPicPr>
          <p:cNvPr id="2" name="図 1"/>
          <p:cNvPicPr>
            <a:picLocks noChangeAspect="1"/>
          </p:cNvPicPr>
          <p:nvPr/>
        </p:nvPicPr>
        <p:blipFill>
          <a:blip r:embed="rId2"/>
          <a:stretch>
            <a:fillRect/>
          </a:stretch>
        </p:blipFill>
        <p:spPr>
          <a:xfrm>
            <a:off x="1497153" y="3761860"/>
            <a:ext cx="5425910" cy="30299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a:extLst>
              <a:ext uri="{FF2B5EF4-FFF2-40B4-BE49-F238E27FC236}">
                <a16:creationId xmlns:a16="http://schemas.microsoft.com/office/drawing/2014/main" id="{A18D1129-4DF2-47A9-91D8-71A898A73B5C}"/>
              </a:ext>
            </a:extLst>
          </p:cNvPr>
          <p:cNvSpPr>
            <a:spLocks noGrp="1"/>
          </p:cNvSpPr>
          <p:nvPr>
            <p:ph type="title"/>
          </p:nvPr>
        </p:nvSpPr>
        <p:spPr>
          <a:xfrm>
            <a:off x="0" y="444318"/>
            <a:ext cx="8839200" cy="404813"/>
          </a:xfrm>
        </p:spPr>
        <p:txBody>
          <a:bodyPr/>
          <a:lstStyle/>
          <a:p>
            <a:pPr>
              <a:defRPr/>
            </a:pPr>
            <a:r>
              <a:rPr lang="ja-JP" altLang="en-US" spc="-150" dirty="0"/>
              <a:t>多数の者が利用する建築物の耐震化率の達成状況（機能別）</a:t>
            </a:r>
          </a:p>
        </p:txBody>
      </p:sp>
      <p:graphicFrame>
        <p:nvGraphicFramePr>
          <p:cNvPr id="8" name="表 7">
            <a:extLst>
              <a:ext uri="{FF2B5EF4-FFF2-40B4-BE49-F238E27FC236}">
                <a16:creationId xmlns:a16="http://schemas.microsoft.com/office/drawing/2014/main" id="{4BD3A53A-8196-472E-8CCD-47CE238004EB}"/>
              </a:ext>
            </a:extLst>
          </p:cNvPr>
          <p:cNvGraphicFramePr>
            <a:graphicFrameLocks noGrp="1"/>
          </p:cNvGraphicFramePr>
          <p:nvPr>
            <p:extLst>
              <p:ext uri="{D42A27DB-BD31-4B8C-83A1-F6EECF244321}">
                <p14:modId xmlns:p14="http://schemas.microsoft.com/office/powerpoint/2010/main" val="3273268361"/>
              </p:ext>
            </p:extLst>
          </p:nvPr>
        </p:nvGraphicFramePr>
        <p:xfrm>
          <a:off x="426165" y="2211674"/>
          <a:ext cx="8237882" cy="4211638"/>
        </p:xfrm>
        <a:graphic>
          <a:graphicData uri="http://schemas.openxmlformats.org/drawingml/2006/table">
            <a:tbl>
              <a:tblPr>
                <a:tableStyleId>{5C22544A-7EE6-4342-B048-85BDC9FD1C3A}</a:tableStyleId>
              </a:tblPr>
              <a:tblGrid>
                <a:gridCol w="2974565">
                  <a:extLst>
                    <a:ext uri="{9D8B030D-6E8A-4147-A177-3AD203B41FA5}">
                      <a16:colId xmlns:a16="http://schemas.microsoft.com/office/drawing/2014/main" val="20000"/>
                    </a:ext>
                  </a:extLst>
                </a:gridCol>
                <a:gridCol w="769461">
                  <a:extLst>
                    <a:ext uri="{9D8B030D-6E8A-4147-A177-3AD203B41FA5}">
                      <a16:colId xmlns:a16="http://schemas.microsoft.com/office/drawing/2014/main" val="20004"/>
                    </a:ext>
                  </a:extLst>
                </a:gridCol>
                <a:gridCol w="185801">
                  <a:extLst>
                    <a:ext uri="{9D8B030D-6E8A-4147-A177-3AD203B41FA5}">
                      <a16:colId xmlns:a16="http://schemas.microsoft.com/office/drawing/2014/main" val="278597955"/>
                    </a:ext>
                  </a:extLst>
                </a:gridCol>
                <a:gridCol w="1192166">
                  <a:extLst>
                    <a:ext uri="{9D8B030D-6E8A-4147-A177-3AD203B41FA5}">
                      <a16:colId xmlns:a16="http://schemas.microsoft.com/office/drawing/2014/main" val="3612198261"/>
                    </a:ext>
                  </a:extLst>
                </a:gridCol>
                <a:gridCol w="1174103">
                  <a:extLst>
                    <a:ext uri="{9D8B030D-6E8A-4147-A177-3AD203B41FA5}">
                      <a16:colId xmlns:a16="http://schemas.microsoft.com/office/drawing/2014/main" val="3516600045"/>
                    </a:ext>
                  </a:extLst>
                </a:gridCol>
                <a:gridCol w="970893">
                  <a:extLst>
                    <a:ext uri="{9D8B030D-6E8A-4147-A177-3AD203B41FA5}">
                      <a16:colId xmlns:a16="http://schemas.microsoft.com/office/drawing/2014/main" val="952024986"/>
                    </a:ext>
                  </a:extLst>
                </a:gridCol>
                <a:gridCol w="970893">
                  <a:extLst>
                    <a:ext uri="{9D8B030D-6E8A-4147-A177-3AD203B41FA5}">
                      <a16:colId xmlns:a16="http://schemas.microsoft.com/office/drawing/2014/main" val="2238256268"/>
                    </a:ext>
                  </a:extLst>
                </a:gridCol>
              </a:tblGrid>
              <a:tr h="431963">
                <a:tc>
                  <a:txBody>
                    <a:bodyPr/>
                    <a:lstStyle/>
                    <a:p>
                      <a:pPr algn="ctr" fontAlgn="ctr"/>
                      <a:r>
                        <a:rPr lang="ja-JP" altLang="en-US" sz="12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建築物の機能</a:t>
                      </a:r>
                      <a:endParaRPr lang="ja-JP" altLang="en-US" sz="12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998" marR="71998" marT="0" marB="0" anchor="ctr">
                    <a:lnL w="19050" cap="flat" cmpd="sng" algn="ctr">
                      <a:solidFill>
                        <a:srgbClr val="1F497D"/>
                      </a:solidFill>
                      <a:prstDash val="solid"/>
                      <a:round/>
                      <a:headEnd type="none" w="med" len="med"/>
                      <a:tailEnd type="none" w="med" len="med"/>
                    </a:lnL>
                    <a:lnT w="1905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1F497D"/>
                    </a:solidFill>
                  </a:tcPr>
                </a:tc>
                <a:tc>
                  <a:txBody>
                    <a:bodyPr/>
                    <a:lstStyle/>
                    <a:p>
                      <a:pPr algn="ctr" fontAlgn="ctr"/>
                      <a:r>
                        <a:rPr lang="en-US" altLang="ja-JP" sz="12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H27</a:t>
                      </a:r>
                    </a:p>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耐震化率</a:t>
                      </a:r>
                    </a:p>
                  </a:txBody>
                  <a:tcPr marL="71998" marR="71998" marT="0" marB="0" anchor="ctr">
                    <a:lnT w="1905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1F497D"/>
                    </a:solidFill>
                  </a:tcPr>
                </a:tc>
                <a:tc>
                  <a:txBody>
                    <a:bodyPr/>
                    <a:lstStyle/>
                    <a:p>
                      <a:pPr algn="ctr" fontAlgn="ctr"/>
                      <a:endParaRPr lang="ja-JP" altLang="en-US" sz="12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998" marR="71998" marT="0" marB="0" anchor="ctr">
                    <a:lnR w="19050" cap="flat" cmpd="sng" algn="ctr">
                      <a:solidFill>
                        <a:srgbClr val="1F497D"/>
                      </a:solidFill>
                      <a:prstDash val="solid"/>
                      <a:round/>
                      <a:headEnd type="none" w="med" len="med"/>
                      <a:tailEnd type="none" w="med" len="med"/>
                    </a:lnR>
                    <a:lnT w="1905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solidFill>
                  </a:tcPr>
                </a:tc>
                <a:tc>
                  <a:txBody>
                    <a:bodyPr/>
                    <a:lstStyle/>
                    <a:p>
                      <a:pPr algn="ctr" fontAlgn="ctr"/>
                      <a:r>
                        <a:rPr lang="en-US" altLang="ja-JP" sz="12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R2</a:t>
                      </a:r>
                    </a:p>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耐震化率</a:t>
                      </a:r>
                    </a:p>
                  </a:txBody>
                  <a:tcPr marL="71998" marR="71998" marT="0" marB="0" anchor="ctr">
                    <a:lnL w="19050" cap="flat" cmpd="sng" algn="ctr">
                      <a:solidFill>
                        <a:srgbClr val="1F497D"/>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1F497D"/>
                    </a:solidFill>
                  </a:tcP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総棟数</a:t>
                      </a:r>
                    </a:p>
                  </a:txBody>
                  <a:tcPr marL="71998" marR="7199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1F497D"/>
                    </a:solidFill>
                  </a:tcP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耐震性あり</a:t>
                      </a:r>
                    </a:p>
                  </a:txBody>
                  <a:tcPr marL="71998" marR="7199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1F497D"/>
                    </a:solidFill>
                  </a:tcPr>
                </a:tc>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耐震性なし</a:t>
                      </a:r>
                    </a:p>
                  </a:txBody>
                  <a:tcPr marL="71998" marR="71998" marT="0" marB="0" anchor="ctr">
                    <a:lnL w="12700" cap="flat" cmpd="sng" algn="ctr">
                      <a:solidFill>
                        <a:schemeClr val="bg1"/>
                      </a:solidFill>
                      <a:prstDash val="solid"/>
                      <a:round/>
                      <a:headEnd type="none" w="med" len="med"/>
                      <a:tailEnd type="none" w="med" len="med"/>
                    </a:lnL>
                    <a:lnR w="19050" cap="flat" cmpd="sng" algn="ctr">
                      <a:solidFill>
                        <a:srgbClr val="1F497D"/>
                      </a:solidFill>
                      <a:prstDash val="solid"/>
                      <a:round/>
                      <a:headEnd type="none" w="med" len="med"/>
                      <a:tailEnd type="none" w="med" len="med"/>
                    </a:lnR>
                    <a:lnT w="1905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1F497D"/>
                    </a:solidFill>
                  </a:tcPr>
                </a:tc>
                <a:extLst>
                  <a:ext uri="{0D108BD9-81ED-4DB2-BD59-A6C34878D82A}">
                    <a16:rowId xmlns:a16="http://schemas.microsoft.com/office/drawing/2014/main" val="10000"/>
                  </a:ext>
                </a:extLst>
              </a:tr>
              <a:tr h="755935">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避難に配慮を要する方が利用する建築物等　　</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（学校、病院、診療所、幼稚園、保育所、</a:t>
                      </a:r>
                      <a:endPar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　 老人ホーム、ホテル等）</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1998" marR="71998" marT="0" marB="0" anchor="ctr">
                    <a:lnL w="1905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fontAlgn="ctr"/>
                      <a:r>
                        <a:rPr lang="en-US" altLang="ja-JP" sz="1400" b="1" i="0" u="none" strike="noStrike" dirty="0">
                          <a:effectLst/>
                          <a:latin typeface="Meiryo UI" panose="020B0604030504040204" pitchFamily="50" charset="-128"/>
                          <a:ea typeface="Meiryo UI" panose="020B0604030504040204" pitchFamily="50" charset="-128"/>
                          <a:cs typeface="Meiryo UI" panose="020B0604030504040204" pitchFamily="50" charset="-128"/>
                        </a:rPr>
                        <a:t>85.8</a:t>
                      </a:r>
                      <a:r>
                        <a:rPr lang="ja-JP" altLang="en-US" sz="1400" b="1"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1998" marR="7199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fontAlgn="ctr"/>
                      <a:endParaRPr lang="en-US" altLang="ja-JP" sz="1400" b="1"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1998" marR="71998" marT="0" marB="0" anchor="ctr">
                    <a:lnL w="1270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solidFill>
                  </a:tcPr>
                </a:tc>
                <a:tc>
                  <a:txBody>
                    <a:bodyPr/>
                    <a:lstStyle/>
                    <a:p>
                      <a:pPr algn="ctr" fontAlgn="ctr"/>
                      <a:r>
                        <a:rPr lang="en-US" altLang="ja-JP" sz="1400" b="1" i="0" u="none" strike="noStrike"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89.7</a:t>
                      </a:r>
                      <a:r>
                        <a:rPr lang="ja-JP" altLang="en-US" sz="1400" b="1" i="0" u="none" strike="noStrike"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i="0" u="none" strike="noStrike"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998" marR="71998" marT="0" marB="0" anchor="ctr">
                    <a:lnL w="190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fontAlgn="ctr"/>
                      <a:r>
                        <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6,057</a:t>
                      </a:r>
                    </a:p>
                  </a:txBody>
                  <a:tcPr marL="71998" marR="71998" marT="0" marB="0" anchor="ctr">
                    <a:lnL w="190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fontAlgn="ctr"/>
                      <a:r>
                        <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5,437</a:t>
                      </a:r>
                    </a:p>
                  </a:txBody>
                  <a:tcPr marL="71998" marR="71998" marT="0" marB="0" anchor="ctr">
                    <a:lnL w="190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fontAlgn="ctr"/>
                      <a:r>
                        <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620</a:t>
                      </a:r>
                    </a:p>
                  </a:txBody>
                  <a:tcPr marL="71998" marR="71998" marT="0" marB="0" anchor="ctr">
                    <a:lnL w="190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1"/>
                  </a:ext>
                </a:extLst>
              </a:tr>
              <a:tr h="755935">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不特定多数が利用する建築物　　</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zh-TW"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（物販店舗、飲食店、映画館等）</a:t>
                      </a:r>
                      <a:endParaRPr lang="zh-TW"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1998" marR="71998" marT="0" marB="0" anchor="ctr">
                    <a:lnL w="1905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fontAlgn="ctr"/>
                      <a:r>
                        <a:rPr lang="en-US" altLang="ja-JP" sz="1400" b="1" i="0" u="none" strike="noStrike" dirty="0">
                          <a:effectLst/>
                          <a:latin typeface="Meiryo UI" panose="020B0604030504040204" pitchFamily="50" charset="-128"/>
                          <a:ea typeface="Meiryo UI" panose="020B0604030504040204" pitchFamily="50" charset="-128"/>
                          <a:cs typeface="Meiryo UI" panose="020B0604030504040204" pitchFamily="50" charset="-128"/>
                        </a:rPr>
                        <a:t>88.2</a:t>
                      </a:r>
                      <a:r>
                        <a:rPr lang="ja-JP" altLang="en-US" sz="1400" b="1"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1998" marR="7199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fontAlgn="ctr"/>
                      <a:endParaRPr lang="en-US" altLang="ja-JP" sz="1400" b="1"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1998" marR="71998" marT="0" marB="0" anchor="ctr">
                    <a:lnL w="1270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solidFill>
                  </a:tcPr>
                </a:tc>
                <a:tc>
                  <a:txBody>
                    <a:bodyPr/>
                    <a:lstStyle/>
                    <a:p>
                      <a:pPr algn="ctr" fontAlgn="ctr"/>
                      <a:r>
                        <a:rPr lang="en-US" altLang="ja-JP" sz="14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91.3</a:t>
                      </a:r>
                      <a:r>
                        <a:rPr lang="ja-JP" altLang="en-US" sz="14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998" marR="71998" marT="0" marB="0" anchor="ctr">
                    <a:lnL w="190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4,847</a:t>
                      </a:r>
                    </a:p>
                  </a:txBody>
                  <a:tcPr marL="71998" marR="71998" marT="0" marB="0" anchor="ctr">
                    <a:lnL w="190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4,429</a:t>
                      </a:r>
                    </a:p>
                  </a:txBody>
                  <a:tcPr marL="71998" marR="71998" marT="0" marB="0" anchor="ctr">
                    <a:lnL w="190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418</a:t>
                      </a:r>
                    </a:p>
                  </a:txBody>
                  <a:tcPr marL="71998" marR="71998" marT="0" marB="0" anchor="ctr">
                    <a:lnL w="190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2"/>
                  </a:ext>
                </a:extLst>
              </a:tr>
              <a:tr h="755935">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特定多数が利用する建築物　　</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zh-TW"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（共同住宅、事務所、工場等）</a:t>
                      </a:r>
                      <a:endParaRPr lang="zh-TW"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1998" marR="71998" marT="0" marB="0" anchor="ctr">
                    <a:lnL w="1905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fontAlgn="ctr"/>
                      <a:r>
                        <a:rPr lang="en-US" altLang="ja-JP" sz="1400" b="1" i="0" u="none" strike="noStrike" dirty="0">
                          <a:effectLst/>
                          <a:latin typeface="Meiryo UI" panose="020B0604030504040204" pitchFamily="50" charset="-128"/>
                          <a:ea typeface="Meiryo UI" panose="020B0604030504040204" pitchFamily="50" charset="-128"/>
                          <a:cs typeface="Meiryo UI" panose="020B0604030504040204" pitchFamily="50" charset="-128"/>
                        </a:rPr>
                        <a:t>90.5</a:t>
                      </a:r>
                      <a:r>
                        <a:rPr lang="ja-JP" altLang="en-US" sz="1400" b="1"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1998" marR="7199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fontAlgn="ctr"/>
                      <a:endParaRPr lang="en-US" altLang="ja-JP" sz="1400" b="1"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1998" marR="71998" marT="0" marB="0" anchor="ctr">
                    <a:lnL w="1270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bg1"/>
                    </a:solidFill>
                  </a:tcPr>
                </a:tc>
                <a:tc>
                  <a:txBody>
                    <a:bodyPr/>
                    <a:lstStyle/>
                    <a:p>
                      <a:pPr algn="ctr" fontAlgn="ctr"/>
                      <a:r>
                        <a:rPr lang="en-US" altLang="ja-JP" sz="1400" b="1" i="0" u="none" strike="noStrike" dirty="0">
                          <a:effectLst/>
                          <a:latin typeface="Meiryo UI" panose="020B0604030504040204" pitchFamily="50" charset="-128"/>
                          <a:ea typeface="Meiryo UI" panose="020B0604030504040204" pitchFamily="50" charset="-128"/>
                          <a:cs typeface="Meiryo UI" panose="020B0604030504040204" pitchFamily="50" charset="-128"/>
                        </a:rPr>
                        <a:t>94.6</a:t>
                      </a:r>
                      <a:r>
                        <a:rPr lang="ja-JP" altLang="en-US" sz="1400" b="1"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1998" marR="71998" marT="0" marB="0" anchor="ctr">
                    <a:lnL w="190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fontAlgn="ctr"/>
                      <a:r>
                        <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32,335</a:t>
                      </a:r>
                    </a:p>
                  </a:txBody>
                  <a:tcPr marL="71998" marR="71998" marT="0" marB="0" anchor="ctr">
                    <a:lnL w="190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fontAlgn="ctr"/>
                      <a:r>
                        <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30,618</a:t>
                      </a:r>
                    </a:p>
                  </a:txBody>
                  <a:tcPr marL="71998" marR="71998" marT="0" marB="0" anchor="ctr">
                    <a:lnL w="190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fontAlgn="ctr"/>
                      <a:r>
                        <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1,717</a:t>
                      </a:r>
                    </a:p>
                  </a:txBody>
                  <a:tcPr marL="71998" marR="71998" marT="0" marB="0" anchor="ctr">
                    <a:lnL w="190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3"/>
                  </a:ext>
                </a:extLst>
              </a:tr>
              <a:tr h="755935">
                <a:tc>
                  <a:txBody>
                    <a:bodyPr/>
                    <a:lstStyle/>
                    <a:p>
                      <a:pPr algn="l"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その他（複合建築物等）</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1998" marR="71998" marT="0" marB="0" anchor="ctr">
                    <a:lnL w="1905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9050" cap="flat" cmpd="sng" algn="ctr">
                      <a:solidFill>
                        <a:srgbClr val="1F497D"/>
                      </a:solidFill>
                      <a:prstDash val="sysDash"/>
                      <a:round/>
                      <a:headEnd type="none" w="med" len="med"/>
                      <a:tailEnd type="none" w="med" len="med"/>
                    </a:lnB>
                  </a:tcPr>
                </a:tc>
                <a:tc>
                  <a:txBody>
                    <a:bodyPr/>
                    <a:lstStyle/>
                    <a:p>
                      <a:pPr algn="ctr" fontAlgn="ctr"/>
                      <a:r>
                        <a:rPr lang="en-US" altLang="ja-JP" sz="1400" b="1" i="0" u="none" strike="noStrike" dirty="0">
                          <a:effectLst/>
                          <a:latin typeface="Meiryo UI" panose="020B0604030504040204" pitchFamily="50" charset="-128"/>
                          <a:ea typeface="Meiryo UI" panose="020B0604030504040204" pitchFamily="50" charset="-128"/>
                          <a:cs typeface="Meiryo UI" panose="020B0604030504040204" pitchFamily="50" charset="-128"/>
                        </a:rPr>
                        <a:t>97.9</a:t>
                      </a:r>
                      <a:r>
                        <a:rPr lang="ja-JP" altLang="en-US" sz="1400" b="1"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1998" marR="7199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9050" cap="flat" cmpd="sng" algn="ctr">
                      <a:solidFill>
                        <a:srgbClr val="1F497D"/>
                      </a:solidFill>
                      <a:prstDash val="sysDash"/>
                      <a:round/>
                      <a:headEnd type="none" w="med" len="med"/>
                      <a:tailEnd type="none" w="med" len="med"/>
                    </a:lnB>
                  </a:tcPr>
                </a:tc>
                <a:tc>
                  <a:txBody>
                    <a:bodyPr/>
                    <a:lstStyle/>
                    <a:p>
                      <a:pPr algn="ctr" fontAlgn="ctr"/>
                      <a:endParaRPr lang="en-US" altLang="ja-JP" sz="1400" b="1"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1998" marR="71998" marT="0" marB="0" anchor="ctr">
                    <a:lnL w="1270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9050" cap="flat" cmpd="sng" algn="ctr">
                      <a:solidFill>
                        <a:srgbClr val="1F497D"/>
                      </a:solidFill>
                      <a:prstDash val="sysDash"/>
                      <a:round/>
                      <a:headEnd type="none" w="med" len="med"/>
                      <a:tailEnd type="none" w="med" len="med"/>
                    </a:lnB>
                    <a:solidFill>
                      <a:schemeClr val="bg1"/>
                    </a:solidFill>
                  </a:tcPr>
                </a:tc>
                <a:tc>
                  <a:txBody>
                    <a:bodyPr/>
                    <a:lstStyle/>
                    <a:p>
                      <a:pPr algn="ctr" fontAlgn="ctr"/>
                      <a:r>
                        <a:rPr lang="en-US" altLang="ja-JP" sz="1400" b="1" i="0" u="none" strike="noStrike" dirty="0">
                          <a:effectLst/>
                          <a:latin typeface="Meiryo UI" panose="020B0604030504040204" pitchFamily="50" charset="-128"/>
                          <a:ea typeface="Meiryo UI" panose="020B0604030504040204" pitchFamily="50" charset="-128"/>
                          <a:cs typeface="Meiryo UI" panose="020B0604030504040204" pitchFamily="50" charset="-128"/>
                        </a:rPr>
                        <a:t>98.0</a:t>
                      </a:r>
                      <a:r>
                        <a:rPr lang="ja-JP" altLang="en-US" sz="1400" b="1"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1998" marR="71998" marT="0" marB="0" anchor="ctr">
                    <a:lnL w="190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9050" cap="flat" cmpd="sng" algn="ctr">
                      <a:solidFill>
                        <a:srgbClr val="1F497D"/>
                      </a:solidFill>
                      <a:prstDash val="sysDash"/>
                      <a:round/>
                      <a:headEnd type="none" w="med" len="med"/>
                      <a:tailEnd type="none" w="med" len="med"/>
                    </a:lnB>
                  </a:tcPr>
                </a:tc>
                <a:tc>
                  <a:txBody>
                    <a:bodyPr/>
                    <a:lstStyle/>
                    <a:p>
                      <a:pPr algn="ctr" fontAlgn="ctr"/>
                      <a:r>
                        <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3,830</a:t>
                      </a:r>
                    </a:p>
                  </a:txBody>
                  <a:tcPr marL="71998" marR="71998" marT="0" marB="0" anchor="ctr">
                    <a:lnL w="190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9050" cap="flat" cmpd="sng" algn="ctr">
                      <a:solidFill>
                        <a:srgbClr val="1F497D"/>
                      </a:solidFill>
                      <a:prstDash val="sysDash"/>
                      <a:round/>
                      <a:headEnd type="none" w="med" len="med"/>
                      <a:tailEnd type="none" w="med" len="med"/>
                    </a:lnB>
                  </a:tcPr>
                </a:tc>
                <a:tc>
                  <a:txBody>
                    <a:bodyPr/>
                    <a:lstStyle/>
                    <a:p>
                      <a:pPr algn="ctr" fontAlgn="ctr"/>
                      <a:r>
                        <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3,753</a:t>
                      </a:r>
                    </a:p>
                  </a:txBody>
                  <a:tcPr marL="71998" marR="71998" marT="0" marB="0" anchor="ctr">
                    <a:lnL w="190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9050" cap="flat" cmpd="sng" algn="ctr">
                      <a:solidFill>
                        <a:srgbClr val="1F497D"/>
                      </a:solidFill>
                      <a:prstDash val="sysDash"/>
                      <a:round/>
                      <a:headEnd type="none" w="med" len="med"/>
                      <a:tailEnd type="none" w="med" len="med"/>
                    </a:lnB>
                  </a:tcPr>
                </a:tc>
                <a:tc>
                  <a:txBody>
                    <a:bodyPr/>
                    <a:lstStyle/>
                    <a:p>
                      <a:pPr algn="ctr" fontAlgn="ctr"/>
                      <a:r>
                        <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77</a:t>
                      </a:r>
                    </a:p>
                  </a:txBody>
                  <a:tcPr marL="71998" marR="71998" marT="0" marB="0" anchor="ctr">
                    <a:lnL w="190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9050" cap="flat" cmpd="sng" algn="ctr">
                      <a:solidFill>
                        <a:srgbClr val="1F497D"/>
                      </a:solidFill>
                      <a:prstDash val="sysDash"/>
                      <a:round/>
                      <a:headEnd type="none" w="med" len="med"/>
                      <a:tailEnd type="none" w="med" len="med"/>
                    </a:lnB>
                  </a:tcPr>
                </a:tc>
                <a:extLst>
                  <a:ext uri="{0D108BD9-81ED-4DB2-BD59-A6C34878D82A}">
                    <a16:rowId xmlns:a16="http://schemas.microsoft.com/office/drawing/2014/main" val="10004"/>
                  </a:ext>
                </a:extLst>
              </a:tr>
              <a:tr h="755935">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合計</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1998" marR="71998" marT="0" marB="0" anchor="ctr">
                    <a:lnL w="1905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9050" cap="flat" cmpd="sng" algn="ctr">
                      <a:solidFill>
                        <a:srgbClr val="1F497D"/>
                      </a:solidFill>
                      <a:prstDash val="sysDash"/>
                      <a:round/>
                      <a:headEnd type="none" w="med" len="med"/>
                      <a:tailEnd type="none" w="med" len="med"/>
                    </a:lnT>
                    <a:lnB w="19050" cap="flat" cmpd="sng" algn="ctr">
                      <a:solidFill>
                        <a:srgbClr val="1F497D"/>
                      </a:solidFill>
                      <a:prstDash val="solid"/>
                      <a:round/>
                      <a:headEnd type="none" w="med" len="med"/>
                      <a:tailEnd type="none" w="med" len="med"/>
                    </a:lnB>
                  </a:tcPr>
                </a:tc>
                <a:tc>
                  <a:txBody>
                    <a:bodyPr/>
                    <a:lstStyle/>
                    <a:p>
                      <a:pPr algn="ctr" fontAlgn="ctr"/>
                      <a:r>
                        <a:rPr lang="en-US" altLang="ja-JP" sz="1400" b="1" i="0" u="none" strike="noStrike" dirty="0">
                          <a:effectLst/>
                          <a:latin typeface="Meiryo UI" panose="020B0604030504040204" pitchFamily="50" charset="-128"/>
                          <a:ea typeface="Meiryo UI" panose="020B0604030504040204" pitchFamily="50" charset="-128"/>
                          <a:cs typeface="Meiryo UI" panose="020B0604030504040204" pitchFamily="50" charset="-128"/>
                        </a:rPr>
                        <a:t>90.3</a:t>
                      </a:r>
                      <a:r>
                        <a:rPr lang="ja-JP" altLang="en-US" sz="1400" b="1"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1998" marR="7199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9050" cap="flat" cmpd="sng" algn="ctr">
                      <a:solidFill>
                        <a:srgbClr val="1F497D"/>
                      </a:solidFill>
                      <a:prstDash val="sysDash"/>
                      <a:round/>
                      <a:headEnd type="none" w="med" len="med"/>
                      <a:tailEnd type="none" w="med" len="med"/>
                    </a:lnT>
                    <a:lnB w="19050" cap="flat" cmpd="sng" algn="ctr">
                      <a:solidFill>
                        <a:srgbClr val="1F497D"/>
                      </a:solidFill>
                      <a:prstDash val="solid"/>
                      <a:round/>
                      <a:headEnd type="none" w="med" len="med"/>
                      <a:tailEnd type="none" w="med" len="med"/>
                    </a:lnB>
                  </a:tcPr>
                </a:tc>
                <a:tc>
                  <a:txBody>
                    <a:bodyPr/>
                    <a:lstStyle/>
                    <a:p>
                      <a:pPr algn="ctr" fontAlgn="ctr"/>
                      <a:endParaRPr lang="en-US" altLang="ja-JP" sz="1400" b="1"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1998" marR="71998" marT="0" marB="0" anchor="ctr">
                    <a:lnL w="1270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9050" cap="flat" cmpd="sng" algn="ctr">
                      <a:solidFill>
                        <a:srgbClr val="1F497D"/>
                      </a:solidFill>
                      <a:prstDash val="sysDash"/>
                      <a:round/>
                      <a:headEnd type="none" w="med" len="med"/>
                      <a:tailEnd type="none" w="med" len="med"/>
                    </a:lnT>
                    <a:lnB w="19050" cap="flat" cmpd="sng" algn="ctr">
                      <a:solidFill>
                        <a:srgbClr val="1F497D"/>
                      </a:solidFill>
                      <a:prstDash val="solid"/>
                      <a:round/>
                      <a:headEnd type="none" w="med" len="med"/>
                      <a:tailEnd type="none" w="med" len="med"/>
                    </a:lnB>
                    <a:solidFill>
                      <a:schemeClr val="bg1"/>
                    </a:solidFill>
                  </a:tcPr>
                </a:tc>
                <a:tc>
                  <a:txBody>
                    <a:bodyPr/>
                    <a:lstStyle/>
                    <a:p>
                      <a:pPr algn="ctr" fontAlgn="ctr"/>
                      <a:r>
                        <a:rPr lang="en-US" altLang="ja-JP" sz="1400" b="1" i="0" u="none" strike="noStrike" dirty="0">
                          <a:effectLst/>
                          <a:latin typeface="Meiryo UI" panose="020B0604030504040204" pitchFamily="50" charset="-128"/>
                          <a:ea typeface="Meiryo UI" panose="020B0604030504040204" pitchFamily="50" charset="-128"/>
                          <a:cs typeface="Meiryo UI" panose="020B0604030504040204" pitchFamily="50" charset="-128"/>
                        </a:rPr>
                        <a:t>93.9</a:t>
                      </a:r>
                      <a:r>
                        <a:rPr lang="ja-JP" altLang="en-US" sz="1400" b="1" i="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1998" marR="71998" marT="0" marB="0" anchor="ctr">
                    <a:lnL w="190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9050" cap="flat" cmpd="sng" algn="ctr">
                      <a:solidFill>
                        <a:srgbClr val="1F497D"/>
                      </a:solidFill>
                      <a:prstDash val="sysDash"/>
                      <a:round/>
                      <a:headEnd type="none" w="med" len="med"/>
                      <a:tailEnd type="none" w="med" len="med"/>
                    </a:lnT>
                    <a:lnB w="19050" cap="flat" cmpd="sng" algn="ctr">
                      <a:solidFill>
                        <a:srgbClr val="1F497D"/>
                      </a:solidFill>
                      <a:prstDash val="solid"/>
                      <a:round/>
                      <a:headEnd type="none" w="med" len="med"/>
                      <a:tailEnd type="none" w="med" len="med"/>
                    </a:lnB>
                  </a:tcPr>
                </a:tc>
                <a:tc>
                  <a:txBody>
                    <a:bodyPr/>
                    <a:lstStyle/>
                    <a:p>
                      <a:pPr algn="ctr" fontAlgn="ctr"/>
                      <a:r>
                        <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47,069</a:t>
                      </a:r>
                    </a:p>
                  </a:txBody>
                  <a:tcPr marL="71998" marR="71998" marT="0" marB="0" anchor="ctr">
                    <a:lnL w="190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9050" cap="flat" cmpd="sng" algn="ctr">
                      <a:solidFill>
                        <a:srgbClr val="1F497D"/>
                      </a:solidFill>
                      <a:prstDash val="sysDash"/>
                      <a:round/>
                      <a:headEnd type="none" w="med" len="med"/>
                      <a:tailEnd type="none" w="med" len="med"/>
                    </a:lnT>
                    <a:lnB w="19050" cap="flat" cmpd="sng" algn="ctr">
                      <a:solidFill>
                        <a:srgbClr val="1F497D"/>
                      </a:solidFill>
                      <a:prstDash val="solid"/>
                      <a:round/>
                      <a:headEnd type="none" w="med" len="med"/>
                      <a:tailEnd type="none" w="med" len="med"/>
                    </a:lnB>
                  </a:tcPr>
                </a:tc>
                <a:tc>
                  <a:txBody>
                    <a:bodyPr/>
                    <a:lstStyle/>
                    <a:p>
                      <a:pPr algn="ctr" fontAlgn="ctr"/>
                      <a:r>
                        <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44,237</a:t>
                      </a:r>
                    </a:p>
                  </a:txBody>
                  <a:tcPr marL="71998" marR="71998" marT="0" marB="0" anchor="ctr">
                    <a:lnL w="190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9050" cap="flat" cmpd="sng" algn="ctr">
                      <a:solidFill>
                        <a:srgbClr val="1F497D"/>
                      </a:solidFill>
                      <a:prstDash val="sysDash"/>
                      <a:round/>
                      <a:headEnd type="none" w="med" len="med"/>
                      <a:tailEnd type="none" w="med" len="med"/>
                    </a:lnT>
                    <a:lnB w="19050" cap="flat" cmpd="sng" algn="ctr">
                      <a:solidFill>
                        <a:srgbClr val="1F497D"/>
                      </a:solidFill>
                      <a:prstDash val="solid"/>
                      <a:round/>
                      <a:headEnd type="none" w="med" len="med"/>
                      <a:tailEnd type="none" w="med" len="med"/>
                    </a:lnB>
                  </a:tcPr>
                </a:tc>
                <a:tc>
                  <a:txBody>
                    <a:bodyPr/>
                    <a:lstStyle/>
                    <a:p>
                      <a:pPr algn="ctr" fontAlgn="ctr"/>
                      <a:r>
                        <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2,832</a:t>
                      </a:r>
                    </a:p>
                  </a:txBody>
                  <a:tcPr marL="71998" marR="71998" marT="0" marB="0" anchor="ctr">
                    <a:lnL w="190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9050" cap="flat" cmpd="sng" algn="ctr">
                      <a:solidFill>
                        <a:srgbClr val="1F497D"/>
                      </a:solidFill>
                      <a:prstDash val="sysDash"/>
                      <a:round/>
                      <a:headEnd type="none" w="med" len="med"/>
                      <a:tailEnd type="none" w="med" len="med"/>
                    </a:lnT>
                    <a:lnB w="190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1555" name="正方形/長方形 8">
            <a:extLst>
              <a:ext uri="{FF2B5EF4-FFF2-40B4-BE49-F238E27FC236}">
                <a16:creationId xmlns:a16="http://schemas.microsoft.com/office/drawing/2014/main" id="{312A8DDC-F17E-4570-96D1-DD02A1603873}"/>
              </a:ext>
            </a:extLst>
          </p:cNvPr>
          <p:cNvSpPr>
            <a:spLocks noChangeArrowheads="1"/>
          </p:cNvSpPr>
          <p:nvPr/>
        </p:nvSpPr>
        <p:spPr bwMode="auto">
          <a:xfrm>
            <a:off x="601318" y="6401737"/>
            <a:ext cx="6584486"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所管行政庁アンケート、定期報告等を参考に推計した値</a:t>
            </a:r>
          </a:p>
        </p:txBody>
      </p:sp>
      <p:sp>
        <p:nvSpPr>
          <p:cNvPr id="21557" name="テキスト ボックス 2">
            <a:extLst>
              <a:ext uri="{FF2B5EF4-FFF2-40B4-BE49-F238E27FC236}">
                <a16:creationId xmlns:a16="http://schemas.microsoft.com/office/drawing/2014/main" id="{09B5CCFC-43AE-4522-AD30-1D418BBE6ABD}"/>
              </a:ext>
            </a:extLst>
          </p:cNvPr>
          <p:cNvSpPr txBox="1">
            <a:spLocks noChangeArrowheads="1"/>
          </p:cNvSpPr>
          <p:nvPr/>
        </p:nvSpPr>
        <p:spPr bwMode="auto">
          <a:xfrm>
            <a:off x="152400" y="1018217"/>
            <a:ext cx="8839200" cy="1079290"/>
          </a:xfrm>
          <a:prstGeom prst="rect">
            <a:avLst/>
          </a:prstGeom>
          <a:solidFill>
            <a:schemeClr val="accent5"/>
          </a:solidFill>
          <a:ln>
            <a:noFill/>
          </a:ln>
        </p:spPr>
        <p:txBody>
          <a:bodyPr lIns="72000" tIns="72000" rIns="72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 機能別でみれば学校、病院等の「避難に配慮を要する方が利用する建築物等」の耐震化率が低い。</a:t>
            </a:r>
            <a:endParaRPr lang="en-US" altLang="ja-JP" sz="1600" dirty="0">
              <a:latin typeface="Meiryo UI" panose="020B0604030504040204" pitchFamily="50" charset="-128"/>
              <a:ea typeface="Meiryo UI" panose="020B0604030504040204" pitchFamily="50" charset="-128"/>
            </a:endParaRPr>
          </a:p>
          <a:p>
            <a:pPr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 「特定多数が利用する建築物」は共同住宅等、新築が増える分、耐震性ありのものが増え、耐震化率が高くなる。</a:t>
            </a:r>
            <a:endParaRPr lang="en-US" altLang="ja-JP" sz="1600" dirty="0">
              <a:latin typeface="Meiryo UI" panose="020B0604030504040204" pitchFamily="50" charset="-128"/>
              <a:ea typeface="Meiryo UI" panose="020B0604030504040204" pitchFamily="50" charset="-128"/>
            </a:endParaRPr>
          </a:p>
        </p:txBody>
      </p:sp>
      <p:sp>
        <p:nvSpPr>
          <p:cNvPr id="2" name="矢印: 右 1">
            <a:extLst>
              <a:ext uri="{FF2B5EF4-FFF2-40B4-BE49-F238E27FC236}">
                <a16:creationId xmlns:a16="http://schemas.microsoft.com/office/drawing/2014/main" id="{14F0E941-AF43-4E8F-95AC-C1CC601D73DD}"/>
              </a:ext>
            </a:extLst>
          </p:cNvPr>
          <p:cNvSpPr/>
          <p:nvPr/>
        </p:nvSpPr>
        <p:spPr>
          <a:xfrm>
            <a:off x="4186685" y="2702561"/>
            <a:ext cx="155275" cy="586061"/>
          </a:xfrm>
          <a:prstGeom prst="rightArrow">
            <a:avLst>
              <a:gd name="adj1" fmla="val 100000"/>
              <a:gd name="adj2"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9" name="矢印: 右 8">
            <a:extLst>
              <a:ext uri="{FF2B5EF4-FFF2-40B4-BE49-F238E27FC236}">
                <a16:creationId xmlns:a16="http://schemas.microsoft.com/office/drawing/2014/main" id="{466BFFD3-E4A8-46B6-8F93-6FC6BA5B7178}"/>
              </a:ext>
            </a:extLst>
          </p:cNvPr>
          <p:cNvSpPr/>
          <p:nvPr/>
        </p:nvSpPr>
        <p:spPr>
          <a:xfrm>
            <a:off x="4195312" y="3424468"/>
            <a:ext cx="155275" cy="586061"/>
          </a:xfrm>
          <a:prstGeom prst="rightArrow">
            <a:avLst>
              <a:gd name="adj1" fmla="val 100000"/>
              <a:gd name="adj2"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0" name="矢印: 右 9">
            <a:extLst>
              <a:ext uri="{FF2B5EF4-FFF2-40B4-BE49-F238E27FC236}">
                <a16:creationId xmlns:a16="http://schemas.microsoft.com/office/drawing/2014/main" id="{9EA06C77-6808-4B7B-9C2B-2FC8DEF9BFBE}"/>
              </a:ext>
            </a:extLst>
          </p:cNvPr>
          <p:cNvSpPr/>
          <p:nvPr/>
        </p:nvSpPr>
        <p:spPr>
          <a:xfrm>
            <a:off x="4195312" y="4195012"/>
            <a:ext cx="155275" cy="586061"/>
          </a:xfrm>
          <a:prstGeom prst="rightArrow">
            <a:avLst>
              <a:gd name="adj1" fmla="val 100000"/>
              <a:gd name="adj2"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1" name="矢印: 右 10">
            <a:extLst>
              <a:ext uri="{FF2B5EF4-FFF2-40B4-BE49-F238E27FC236}">
                <a16:creationId xmlns:a16="http://schemas.microsoft.com/office/drawing/2014/main" id="{AC463AF3-8F43-4FC9-B3CA-58031BC2AD4F}"/>
              </a:ext>
            </a:extLst>
          </p:cNvPr>
          <p:cNvSpPr/>
          <p:nvPr/>
        </p:nvSpPr>
        <p:spPr>
          <a:xfrm>
            <a:off x="4189559" y="4950270"/>
            <a:ext cx="155275" cy="586061"/>
          </a:xfrm>
          <a:prstGeom prst="rightArrow">
            <a:avLst>
              <a:gd name="adj1" fmla="val 100000"/>
              <a:gd name="adj2"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2" name="矢印: 右 11">
            <a:extLst>
              <a:ext uri="{FF2B5EF4-FFF2-40B4-BE49-F238E27FC236}">
                <a16:creationId xmlns:a16="http://schemas.microsoft.com/office/drawing/2014/main" id="{9D727992-B063-4DCA-AF2C-1D80072DB093}"/>
              </a:ext>
            </a:extLst>
          </p:cNvPr>
          <p:cNvSpPr/>
          <p:nvPr/>
        </p:nvSpPr>
        <p:spPr>
          <a:xfrm>
            <a:off x="4195312" y="5718643"/>
            <a:ext cx="155275" cy="586061"/>
          </a:xfrm>
          <a:prstGeom prst="rightArrow">
            <a:avLst>
              <a:gd name="adj1" fmla="val 100000"/>
              <a:gd name="adj2"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3" name="スライド番号プレースホルダー 3">
            <a:extLst>
              <a:ext uri="{FF2B5EF4-FFF2-40B4-BE49-F238E27FC236}">
                <a16:creationId xmlns:a16="http://schemas.microsoft.com/office/drawing/2014/main" id="{063315E9-8868-4EB9-8952-3653668C5BF3}"/>
              </a:ext>
            </a:extLst>
          </p:cNvPr>
          <p:cNvSpPr>
            <a:spLocks noGrp="1"/>
          </p:cNvSpPr>
          <p:nvPr>
            <p:ph type="sldNum" sz="quarter" idx="12"/>
          </p:nvPr>
        </p:nvSpPr>
        <p:spPr>
          <a:xfrm>
            <a:off x="6923063" y="6504498"/>
            <a:ext cx="2133600" cy="287337"/>
          </a:xfrm>
        </p:spPr>
        <p:txBody>
          <a:bodyPr/>
          <a:lstStyle/>
          <a:p>
            <a:pPr>
              <a:defRPr/>
            </a:pPr>
            <a:fld id="{09954CD4-AF95-4C78-B160-84012AB9CEDB}" type="slidenum">
              <a:rPr lang="en-US" altLang="ja-JP" smtClean="0">
                <a:solidFill>
                  <a:srgbClr val="000000"/>
                </a:solidFill>
              </a:rPr>
              <a:pPr>
                <a:defRPr/>
              </a:pPr>
              <a:t>11</a:t>
            </a:fld>
            <a:endParaRPr lang="en-US" altLang="ja-JP" dirty="0">
              <a:solidFill>
                <a:srgbClr val="000000"/>
              </a:solidFill>
            </a:endParaRPr>
          </a:p>
        </p:txBody>
      </p:sp>
    </p:spTree>
    <p:extLst>
      <p:ext uri="{BB962C8B-B14F-4D97-AF65-F5344CB8AC3E}">
        <p14:creationId xmlns:p14="http://schemas.microsoft.com/office/powerpoint/2010/main" val="3818343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78AB56-8D41-442F-B52D-A36BF5E076EB}"/>
              </a:ext>
            </a:extLst>
          </p:cNvPr>
          <p:cNvSpPr>
            <a:spLocks noGrp="1"/>
          </p:cNvSpPr>
          <p:nvPr>
            <p:ph type="title"/>
          </p:nvPr>
        </p:nvSpPr>
        <p:spPr>
          <a:xfrm>
            <a:off x="87086" y="416469"/>
            <a:ext cx="8577943" cy="404813"/>
          </a:xfrm>
        </p:spPr>
        <p:txBody>
          <a:bodyPr/>
          <a:lstStyle/>
          <a:p>
            <a:r>
              <a:rPr kumimoji="1" lang="ja-JP" altLang="en-US" dirty="0"/>
              <a:t>建築物の耐震化率の推計と目標　（国　研究会）</a:t>
            </a:r>
          </a:p>
        </p:txBody>
      </p:sp>
      <p:sp>
        <p:nvSpPr>
          <p:cNvPr id="4" name="スライド番号プレースホルダー 3">
            <a:extLst>
              <a:ext uri="{FF2B5EF4-FFF2-40B4-BE49-F238E27FC236}">
                <a16:creationId xmlns:a16="http://schemas.microsoft.com/office/drawing/2014/main" id="{07390920-B748-43E4-80E0-E964783D6AC5}"/>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12</a:t>
            </a:fld>
            <a:endParaRPr lang="en-US" altLang="ja-JP">
              <a:solidFill>
                <a:srgbClr val="000000"/>
              </a:solidFill>
            </a:endParaRPr>
          </a:p>
        </p:txBody>
      </p:sp>
      <p:sp>
        <p:nvSpPr>
          <p:cNvPr id="13" name="テキスト ボックス 12">
            <a:extLst>
              <a:ext uri="{FF2B5EF4-FFF2-40B4-BE49-F238E27FC236}">
                <a16:creationId xmlns:a16="http://schemas.microsoft.com/office/drawing/2014/main" id="{FA3282E8-4493-4598-BFC5-3900FC50782F}"/>
              </a:ext>
            </a:extLst>
          </p:cNvPr>
          <p:cNvSpPr txBox="1"/>
          <p:nvPr/>
        </p:nvSpPr>
        <p:spPr>
          <a:xfrm>
            <a:off x="163902" y="1441995"/>
            <a:ext cx="8816196" cy="830997"/>
          </a:xfrm>
          <a:prstGeom prst="rect">
            <a:avLst/>
          </a:prstGeom>
          <a:noFill/>
          <a:ln>
            <a:solidFill>
              <a:schemeClr val="accent2"/>
            </a:solidFill>
          </a:ln>
        </p:spPr>
        <p:txBody>
          <a:bodyPr wrap="square" rtlCol="0">
            <a:spAutoFit/>
          </a:bodyPr>
          <a:lstStyle/>
          <a:p>
            <a:r>
              <a:rPr lang="ja-JP" altLang="en-US" sz="1600" dirty="0">
                <a:latin typeface="Meiryo UI" panose="020B0604030504040204" pitchFamily="50" charset="-128"/>
                <a:ea typeface="Meiryo UI" panose="020B0604030504040204" pitchFamily="50" charset="-128"/>
              </a:rPr>
              <a:t>「建築物の耐震診断及び耐震改修の促進を図るための基本的な方針」「国土強靭化アクションプラン」等</a:t>
            </a:r>
            <a:endParaRPr lang="en-US" altLang="ja-JP" sz="1600" dirty="0">
              <a:latin typeface="Meiryo UI" panose="020B0604030504040204" pitchFamily="50" charset="-128"/>
              <a:ea typeface="Meiryo UI" panose="020B0604030504040204" pitchFamily="50" charset="-128"/>
            </a:endParaRPr>
          </a:p>
          <a:p>
            <a:pPr marL="180975"/>
            <a:r>
              <a:rPr lang="ja-JP" altLang="en-US" sz="1600" dirty="0">
                <a:latin typeface="Meiryo UI" panose="020B0604030504040204" pitchFamily="50" charset="-128"/>
                <a:ea typeface="Meiryo UI" panose="020B0604030504040204" pitchFamily="50" charset="-128"/>
              </a:rPr>
              <a:t>・多数の者が利用する建築物の耐震化率　令和２年までに少なくとも</a:t>
            </a:r>
            <a:r>
              <a:rPr lang="en-US" altLang="ja-JP" sz="1600" dirty="0">
                <a:latin typeface="Meiryo UI" panose="020B0604030504040204" pitchFamily="50" charset="-128"/>
                <a:ea typeface="Meiryo UI" panose="020B0604030504040204" pitchFamily="50" charset="-128"/>
              </a:rPr>
              <a:t>95</a:t>
            </a:r>
            <a:r>
              <a:rPr lang="ja-JP" altLang="en-US" sz="1600" dirty="0">
                <a:latin typeface="Meiryo UI" panose="020B0604030504040204" pitchFamily="50" charset="-128"/>
                <a:ea typeface="Meiryo UI" panose="020B0604030504040204" pitchFamily="50" charset="-128"/>
              </a:rPr>
              <a:t>％にする</a:t>
            </a:r>
            <a:endParaRPr lang="en-US" altLang="ja-JP" sz="1600" dirty="0">
              <a:latin typeface="Meiryo UI" panose="020B0604030504040204" pitchFamily="50" charset="-128"/>
              <a:ea typeface="Meiryo UI" panose="020B0604030504040204" pitchFamily="50" charset="-128"/>
            </a:endParaRPr>
          </a:p>
          <a:p>
            <a:pPr marL="180975"/>
            <a:r>
              <a:rPr lang="ja-JP" altLang="en-US" sz="1600" dirty="0">
                <a:latin typeface="Meiryo UI" panose="020B0604030504040204" pitchFamily="50" charset="-128"/>
                <a:ea typeface="Meiryo UI" panose="020B0604030504040204" pitchFamily="50" charset="-128"/>
              </a:rPr>
              <a:t>・令和７年を目途に耐震性が不十分な耐震診断義務付け対象建築物をおおむね解消する</a:t>
            </a:r>
            <a:endParaRPr kumimoji="1" lang="ja-JP" altLang="en-US" sz="16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CE3E313D-2A71-43C7-AFE4-7511AE668E5E}"/>
              </a:ext>
            </a:extLst>
          </p:cNvPr>
          <p:cNvSpPr txBox="1"/>
          <p:nvPr/>
        </p:nvSpPr>
        <p:spPr>
          <a:xfrm>
            <a:off x="163902" y="3227729"/>
            <a:ext cx="8816196" cy="3385542"/>
          </a:xfrm>
          <a:prstGeom prst="rect">
            <a:avLst/>
          </a:prstGeom>
          <a:solidFill>
            <a:schemeClr val="accent5"/>
          </a:solidFill>
          <a:ln>
            <a:solidFill>
              <a:schemeClr val="accent1"/>
            </a:solid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「住宅・建築物の耐震化率の 推計方法及び目標について」</a:t>
            </a:r>
          </a:p>
          <a:p>
            <a:endParaRPr lang="en-US" altLang="ja-JP" sz="1100" b="1" dirty="0">
              <a:latin typeface="Meiryo UI" panose="020B0604030504040204" pitchFamily="50" charset="-128"/>
              <a:ea typeface="Meiryo UI" panose="020B0604030504040204" pitchFamily="50" charset="-128"/>
            </a:endParaRPr>
          </a:p>
          <a:p>
            <a:r>
              <a:rPr lang="en-US" altLang="ja-JP" sz="1600" b="1" dirty="0">
                <a:latin typeface="Meiryo UI" panose="020B0604030504040204" pitchFamily="50" charset="-128"/>
                <a:ea typeface="Meiryo UI" panose="020B0604030504040204" pitchFamily="50" charset="-128"/>
              </a:rPr>
              <a:t>3</a:t>
            </a:r>
            <a:r>
              <a:rPr lang="ja-JP" altLang="en-US" sz="1600" b="1" dirty="0">
                <a:latin typeface="Meiryo UI" panose="020B0604030504040204" pitchFamily="50" charset="-128"/>
                <a:ea typeface="Meiryo UI" panose="020B0604030504040204" pitchFamily="50" charset="-128"/>
              </a:rPr>
              <a:t>．建築物の耐震化率の推計　</a:t>
            </a:r>
            <a:endParaRPr kumimoji="1" lang="en-US" altLang="ja-JP" sz="1600" dirty="0">
              <a:latin typeface="Meiryo UI" panose="020B0604030504040204" pitchFamily="50" charset="-128"/>
              <a:ea typeface="Meiryo UI" panose="020B0604030504040204" pitchFamily="50" charset="-128"/>
            </a:endParaRPr>
          </a:p>
          <a:p>
            <a:pPr marL="85725">
              <a:lnSpc>
                <a:spcPct val="125000"/>
              </a:lnSpc>
            </a:pPr>
            <a:r>
              <a:rPr lang="ja-JP" altLang="en-US" sz="1600" b="1" dirty="0">
                <a:solidFill>
                  <a:srgbClr val="FF0000"/>
                </a:solidFill>
                <a:latin typeface="Meiryo UI" panose="020B0604030504040204" pitchFamily="50" charset="-128"/>
                <a:ea typeface="Meiryo UI" panose="020B0604030504040204" pitchFamily="50" charset="-128"/>
              </a:rPr>
              <a:t>建築物の耐震化率については、耐震診断義務付け対象建築物の耐震化率にすることが適当ではないか。</a:t>
            </a:r>
            <a:endParaRPr lang="en-US" altLang="ja-JP" sz="1600" b="1" dirty="0">
              <a:solidFill>
                <a:srgbClr val="FF0000"/>
              </a:solidFill>
              <a:latin typeface="Meiryo UI" panose="020B0604030504040204" pitchFamily="50" charset="-128"/>
              <a:ea typeface="Meiryo UI" panose="020B0604030504040204" pitchFamily="50" charset="-128"/>
            </a:endParaRPr>
          </a:p>
          <a:p>
            <a:pPr marL="85725">
              <a:lnSpc>
                <a:spcPct val="125000"/>
              </a:lnSpc>
            </a:pPr>
            <a:endParaRPr kumimoji="1" lang="en-US" altLang="ja-JP" sz="12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４．今後の耐震化目標のあり方について　</a:t>
            </a:r>
            <a:endParaRPr lang="en-US" altLang="ja-JP" sz="1600" dirty="0">
              <a:latin typeface="Meiryo UI" panose="020B0604030504040204" pitchFamily="50" charset="-128"/>
              <a:ea typeface="Meiryo UI" panose="020B0604030504040204" pitchFamily="50" charset="-128"/>
            </a:endParaRPr>
          </a:p>
          <a:p>
            <a:pPr marL="85725">
              <a:lnSpc>
                <a:spcPct val="125000"/>
              </a:lnSpc>
            </a:pPr>
            <a:r>
              <a:rPr lang="ja-JP" altLang="en-US" sz="1600" dirty="0">
                <a:latin typeface="Meiryo UI" panose="020B0604030504040204" pitchFamily="50" charset="-128"/>
                <a:ea typeface="Meiryo UI" panose="020B0604030504040204" pitchFamily="50" charset="-128"/>
              </a:rPr>
              <a:t>他の所管省庁において学校、病院等の施設について個別に耐震化率の目標の公表が進んできていることを踏まえれば、従来の目標での継続性に固執することなく、</a:t>
            </a:r>
            <a:r>
              <a:rPr lang="ja-JP" altLang="en-US" sz="1600" b="1" dirty="0">
                <a:solidFill>
                  <a:srgbClr val="FF0000"/>
                </a:solidFill>
                <a:latin typeface="Meiryo UI" panose="020B0604030504040204" pitchFamily="50" charset="-128"/>
                <a:ea typeface="Meiryo UI" panose="020B0604030504040204" pitchFamily="50" charset="-128"/>
              </a:rPr>
              <a:t>特に耐震化の重要性の高い耐震診断義務付け対象の建築物に重点化して、建築物の耐震化の目標を設定することが適当ではないか。 </a:t>
            </a:r>
            <a:r>
              <a:rPr lang="ja-JP" altLang="en-US" sz="1600" dirty="0">
                <a:latin typeface="Meiryo UI" panose="020B0604030504040204" pitchFamily="50" charset="-128"/>
                <a:ea typeface="Meiryo UI" panose="020B0604030504040204" pitchFamily="50" charset="-128"/>
              </a:rPr>
              <a:t>その上で、令和７年までに耐震性が不十分な耐震診断義務付け対象建築物の概ね解消を引き続き目標とするとともに、他の所管省庁が公表している各施設の耐震化目標（国土強靱化年次計画</a:t>
            </a:r>
            <a:r>
              <a:rPr lang="en-US" altLang="ja-JP" sz="1600" dirty="0">
                <a:latin typeface="Meiryo UI" panose="020B0604030504040204" pitchFamily="50" charset="-128"/>
                <a:ea typeface="Meiryo UI" panose="020B0604030504040204" pitchFamily="50" charset="-128"/>
              </a:rPr>
              <a:t>2019</a:t>
            </a:r>
            <a:r>
              <a:rPr lang="ja-JP" altLang="en-US" sz="1600" dirty="0">
                <a:latin typeface="Meiryo UI" panose="020B0604030504040204" pitchFamily="50" charset="-128"/>
                <a:ea typeface="Meiryo UI" panose="020B0604030504040204" pitchFamily="50" charset="-128"/>
              </a:rPr>
              <a:t>に掲載されているもの）も併せて示すことが適当ではないか。</a:t>
            </a:r>
          </a:p>
        </p:txBody>
      </p:sp>
      <p:sp>
        <p:nvSpPr>
          <p:cNvPr id="14" name="タイトル 1">
            <a:extLst>
              <a:ext uri="{FF2B5EF4-FFF2-40B4-BE49-F238E27FC236}">
                <a16:creationId xmlns:a16="http://schemas.microsoft.com/office/drawing/2014/main" id="{73E6E2FD-1896-448D-B0C3-E7F8BB08E153}"/>
              </a:ext>
            </a:extLst>
          </p:cNvPr>
          <p:cNvSpPr txBox="1">
            <a:spLocks/>
          </p:cNvSpPr>
          <p:nvPr/>
        </p:nvSpPr>
        <p:spPr bwMode="auto">
          <a:xfrm>
            <a:off x="163902" y="2324210"/>
            <a:ext cx="8816196" cy="360000"/>
          </a:xfrm>
          <a:prstGeom prst="rect">
            <a:avLst/>
          </a:prstGeom>
          <a:solidFill>
            <a:schemeClr val="accent2"/>
          </a:solidFill>
          <a:ln>
            <a:noFill/>
          </a:ln>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sz="1600" kern="0" dirty="0">
                <a:solidFill>
                  <a:schemeClr val="bg1"/>
                </a:solidFill>
                <a:latin typeface="Meiryo UI" panose="020B0604030504040204" pitchFamily="50" charset="-128"/>
                <a:ea typeface="Meiryo UI" panose="020B0604030504040204" pitchFamily="50" charset="-128"/>
              </a:rPr>
              <a:t>国土交通省「住宅・建築物の耐震化率のフォローアップのあり方に関する研究会とりまとめ」より</a:t>
            </a:r>
          </a:p>
        </p:txBody>
      </p:sp>
      <p:sp>
        <p:nvSpPr>
          <p:cNvPr id="16" name="タイトル 1">
            <a:extLst>
              <a:ext uri="{FF2B5EF4-FFF2-40B4-BE49-F238E27FC236}">
                <a16:creationId xmlns:a16="http://schemas.microsoft.com/office/drawing/2014/main" id="{C4B03453-D831-49A6-868E-F5781F20B7D8}"/>
              </a:ext>
            </a:extLst>
          </p:cNvPr>
          <p:cNvSpPr txBox="1">
            <a:spLocks/>
          </p:cNvSpPr>
          <p:nvPr/>
        </p:nvSpPr>
        <p:spPr bwMode="auto">
          <a:xfrm>
            <a:off x="163902" y="1030777"/>
            <a:ext cx="8816196" cy="360000"/>
          </a:xfrm>
          <a:prstGeom prst="rect">
            <a:avLst/>
          </a:prstGeom>
          <a:solidFill>
            <a:schemeClr val="accent2"/>
          </a:solidFill>
          <a:ln>
            <a:noFill/>
          </a:ln>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sz="1600" kern="0" dirty="0">
                <a:solidFill>
                  <a:schemeClr val="bg1"/>
                </a:solidFill>
                <a:latin typeface="Meiryo UI" panose="020B0604030504040204" pitchFamily="50" charset="-128"/>
                <a:ea typeface="Meiryo UI" panose="020B0604030504040204" pitchFamily="50" charset="-128"/>
              </a:rPr>
              <a:t>国が定めた目標</a:t>
            </a:r>
          </a:p>
        </p:txBody>
      </p:sp>
      <p:sp>
        <p:nvSpPr>
          <p:cNvPr id="8" name="テキスト ボックス 7">
            <a:extLst>
              <a:ext uri="{FF2B5EF4-FFF2-40B4-BE49-F238E27FC236}">
                <a16:creationId xmlns:a16="http://schemas.microsoft.com/office/drawing/2014/main" id="{DAF0D508-A4B8-43A6-A15D-D66C34475BF8}"/>
              </a:ext>
            </a:extLst>
          </p:cNvPr>
          <p:cNvSpPr txBox="1"/>
          <p:nvPr/>
        </p:nvSpPr>
        <p:spPr>
          <a:xfrm>
            <a:off x="653758" y="2684210"/>
            <a:ext cx="8490242" cy="461665"/>
          </a:xfrm>
          <a:prstGeom prst="rect">
            <a:avLst/>
          </a:prstGeom>
          <a:noFill/>
          <a:ln>
            <a:noFill/>
          </a:ln>
        </p:spPr>
        <p:txBody>
          <a:bodyPr wrap="square" rtlCol="0">
            <a:spAutoFit/>
          </a:bodyPr>
          <a:lstStyle/>
          <a:p>
            <a:pPr marL="266700" indent="-266700"/>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国土交通省において、耐震化率の目標について今後どのように目標を設定し、達成状況を検証していくかなどのフォローアップのあり方について検討するため、専門家、有識者からなる「住宅・建築物の耐震化率のフォローアップのあり方に関する研究会」を設置。</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79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40CE07-E48A-46FD-864B-F45E89F4A648}"/>
              </a:ext>
            </a:extLst>
          </p:cNvPr>
          <p:cNvSpPr>
            <a:spLocks noGrp="1"/>
          </p:cNvSpPr>
          <p:nvPr>
            <p:ph type="title"/>
          </p:nvPr>
        </p:nvSpPr>
        <p:spPr/>
        <p:txBody>
          <a:bodyPr/>
          <a:lstStyle/>
          <a:p>
            <a:r>
              <a:rPr kumimoji="1" lang="ja-JP" altLang="en-US" dirty="0"/>
              <a:t>各施設の耐震化の状況</a:t>
            </a:r>
          </a:p>
        </p:txBody>
      </p:sp>
      <p:sp>
        <p:nvSpPr>
          <p:cNvPr id="4" name="スライド番号プレースホルダー 3">
            <a:extLst>
              <a:ext uri="{FF2B5EF4-FFF2-40B4-BE49-F238E27FC236}">
                <a16:creationId xmlns:a16="http://schemas.microsoft.com/office/drawing/2014/main" id="{B0EDE03B-070D-449B-A8D6-B653740A58B1}"/>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13</a:t>
            </a:fld>
            <a:endParaRPr lang="en-US" altLang="ja-JP">
              <a:solidFill>
                <a:srgbClr val="000000"/>
              </a:solidFill>
            </a:endParaRPr>
          </a:p>
        </p:txBody>
      </p:sp>
      <p:graphicFrame>
        <p:nvGraphicFramePr>
          <p:cNvPr id="7" name="表 5">
            <a:extLst>
              <a:ext uri="{FF2B5EF4-FFF2-40B4-BE49-F238E27FC236}">
                <a16:creationId xmlns:a16="http://schemas.microsoft.com/office/drawing/2014/main" id="{97393399-425E-4567-B16A-1F856F8DECD7}"/>
              </a:ext>
            </a:extLst>
          </p:cNvPr>
          <p:cNvGraphicFramePr>
            <a:graphicFrameLocks noGrp="1"/>
          </p:cNvGraphicFramePr>
          <p:nvPr>
            <p:extLst>
              <p:ext uri="{D42A27DB-BD31-4B8C-83A1-F6EECF244321}">
                <p14:modId xmlns:p14="http://schemas.microsoft.com/office/powerpoint/2010/main" val="2745280093"/>
              </p:ext>
            </p:extLst>
          </p:nvPr>
        </p:nvGraphicFramePr>
        <p:xfrm>
          <a:off x="575544" y="2021680"/>
          <a:ext cx="7610474" cy="3754153"/>
        </p:xfrm>
        <a:graphic>
          <a:graphicData uri="http://schemas.openxmlformats.org/drawingml/2006/table">
            <a:tbl>
              <a:tblPr firstRow="1" bandRow="1">
                <a:tableStyleId>{5C22544A-7EE6-4342-B048-85BDC9FD1C3A}</a:tableStyleId>
              </a:tblPr>
              <a:tblGrid>
                <a:gridCol w="815036">
                  <a:extLst>
                    <a:ext uri="{9D8B030D-6E8A-4147-A177-3AD203B41FA5}">
                      <a16:colId xmlns:a16="http://schemas.microsoft.com/office/drawing/2014/main" val="2772216486"/>
                    </a:ext>
                  </a:extLst>
                </a:gridCol>
                <a:gridCol w="3135532">
                  <a:extLst>
                    <a:ext uri="{9D8B030D-6E8A-4147-A177-3AD203B41FA5}">
                      <a16:colId xmlns:a16="http://schemas.microsoft.com/office/drawing/2014/main" val="2541060592"/>
                    </a:ext>
                  </a:extLst>
                </a:gridCol>
                <a:gridCol w="1246400">
                  <a:extLst>
                    <a:ext uri="{9D8B030D-6E8A-4147-A177-3AD203B41FA5}">
                      <a16:colId xmlns:a16="http://schemas.microsoft.com/office/drawing/2014/main" val="1644189818"/>
                    </a:ext>
                  </a:extLst>
                </a:gridCol>
                <a:gridCol w="1206753">
                  <a:extLst>
                    <a:ext uri="{9D8B030D-6E8A-4147-A177-3AD203B41FA5}">
                      <a16:colId xmlns:a16="http://schemas.microsoft.com/office/drawing/2014/main" val="2329366746"/>
                    </a:ext>
                  </a:extLst>
                </a:gridCol>
                <a:gridCol w="1206753">
                  <a:extLst>
                    <a:ext uri="{9D8B030D-6E8A-4147-A177-3AD203B41FA5}">
                      <a16:colId xmlns:a16="http://schemas.microsoft.com/office/drawing/2014/main" val="1737089461"/>
                    </a:ext>
                  </a:extLst>
                </a:gridCol>
              </a:tblGrid>
              <a:tr h="336729">
                <a:tc>
                  <a:txBody>
                    <a:bodyPr/>
                    <a:lstStyle/>
                    <a:p>
                      <a:pPr algn="ctr"/>
                      <a:r>
                        <a:rPr kumimoji="1" lang="ja-JP" altLang="en-US" sz="1200" dirty="0">
                          <a:latin typeface="Meiryo UI" panose="020B0604030504040204" pitchFamily="50" charset="-128"/>
                          <a:ea typeface="Meiryo UI" panose="020B0604030504040204" pitchFamily="50" charset="-128"/>
                        </a:rPr>
                        <a:t>所管省庁</a:t>
                      </a:r>
                    </a:p>
                  </a:txBody>
                  <a:tcPr anchor="ctr">
                    <a:solidFill>
                      <a:schemeClr val="accent2"/>
                    </a:solidFill>
                  </a:tcPr>
                </a:tc>
                <a:tc>
                  <a:txBody>
                    <a:bodyPr/>
                    <a:lstStyle/>
                    <a:p>
                      <a:pPr algn="ctr"/>
                      <a:r>
                        <a:rPr kumimoji="1" lang="ja-JP" altLang="en-US" sz="1200" dirty="0">
                          <a:latin typeface="Meiryo UI" panose="020B0604030504040204" pitchFamily="50" charset="-128"/>
                          <a:ea typeface="Meiryo UI" panose="020B0604030504040204" pitchFamily="50" charset="-128"/>
                        </a:rPr>
                        <a:t>指標名</a:t>
                      </a:r>
                    </a:p>
                  </a:txBody>
                  <a:tcPr anchor="ctr">
                    <a:solidFill>
                      <a:schemeClr val="accent2"/>
                    </a:solidFill>
                  </a:tcPr>
                </a:tc>
                <a:tc>
                  <a:txBody>
                    <a:bodyPr/>
                    <a:lstStyle/>
                    <a:p>
                      <a:pPr algn="ctr"/>
                      <a:r>
                        <a:rPr kumimoji="1" lang="ja-JP" altLang="en-US" sz="1200" dirty="0">
                          <a:latin typeface="Meiryo UI" panose="020B0604030504040204" pitchFamily="50" charset="-128"/>
                          <a:ea typeface="Meiryo UI" panose="020B0604030504040204" pitchFamily="50" charset="-128"/>
                        </a:rPr>
                        <a:t>全国</a:t>
                      </a:r>
                    </a:p>
                  </a:txBody>
                  <a:tcPr anchor="ctr">
                    <a:solidFill>
                      <a:schemeClr val="accent2"/>
                    </a:solidFill>
                  </a:tcPr>
                </a:tc>
                <a:tc>
                  <a:txBody>
                    <a:bodyPr/>
                    <a:lstStyle/>
                    <a:p>
                      <a:pPr algn="ctr"/>
                      <a:r>
                        <a:rPr kumimoji="1" lang="ja-JP" altLang="en-US" sz="1200" dirty="0">
                          <a:latin typeface="Meiryo UI" panose="020B0604030504040204" pitchFamily="50" charset="-128"/>
                          <a:ea typeface="Meiryo UI" panose="020B0604030504040204" pitchFamily="50" charset="-128"/>
                        </a:rPr>
                        <a:t>大阪府</a:t>
                      </a:r>
                    </a:p>
                  </a:txBody>
                  <a:tcPr anchor="ctr">
                    <a:solidFill>
                      <a:schemeClr val="accent2"/>
                    </a:solidFill>
                  </a:tcPr>
                </a:tc>
                <a:tc>
                  <a:txBody>
                    <a:bodyPr/>
                    <a:lstStyle/>
                    <a:p>
                      <a:pPr algn="ctr"/>
                      <a:r>
                        <a:rPr kumimoji="1" lang="ja-JP" altLang="en-US" sz="1200" dirty="0">
                          <a:latin typeface="Meiryo UI" panose="020B0604030504040204" pitchFamily="50" charset="-128"/>
                          <a:ea typeface="Meiryo UI" panose="020B0604030504040204" pitchFamily="50" charset="-128"/>
                        </a:rPr>
                        <a:t>時点</a:t>
                      </a:r>
                    </a:p>
                  </a:txBody>
                  <a:tcPr anchor="ctr">
                    <a:solidFill>
                      <a:schemeClr val="accent2"/>
                    </a:solidFill>
                  </a:tcPr>
                </a:tc>
                <a:extLst>
                  <a:ext uri="{0D108BD9-81ED-4DB2-BD59-A6C34878D82A}">
                    <a16:rowId xmlns:a16="http://schemas.microsoft.com/office/drawing/2014/main" val="1464619021"/>
                  </a:ext>
                </a:extLst>
              </a:tr>
              <a:tr h="427178">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文科</a:t>
                      </a:r>
                    </a:p>
                  </a:txBody>
                  <a:tcPr anchor="ctr">
                    <a:solidFill>
                      <a:srgbClr val="F0F0FA"/>
                    </a:solidFill>
                  </a:tcPr>
                </a:tc>
                <a:tc>
                  <a:txBody>
                    <a:bodyPr/>
                    <a:lstStyle/>
                    <a:p>
                      <a:r>
                        <a:rPr kumimoji="1" lang="ja-JP" altLang="en-US" sz="1200" dirty="0">
                          <a:latin typeface="Meiryo UI" panose="020B0604030504040204" pitchFamily="50" charset="-128"/>
                          <a:ea typeface="Meiryo UI" panose="020B0604030504040204" pitchFamily="50" charset="-128"/>
                        </a:rPr>
                        <a:t>公立小中学校施設の構造体の耐震化率</a:t>
                      </a:r>
                    </a:p>
                  </a:txBody>
                  <a:tcPr anchor="ctr">
                    <a:solidFill>
                      <a:srgbClr val="F0F0FA"/>
                    </a:solidFill>
                  </a:tcPr>
                </a:tc>
                <a:tc>
                  <a:txBody>
                    <a:bodyPr/>
                    <a:lstStyle/>
                    <a:p>
                      <a:pPr algn="ctr"/>
                      <a:r>
                        <a:rPr kumimoji="1" lang="en-US" altLang="ja-JP" sz="1200" dirty="0">
                          <a:latin typeface="Meiryo UI" panose="020B0604030504040204" pitchFamily="50" charset="-128"/>
                          <a:ea typeface="Meiryo UI" panose="020B0604030504040204" pitchFamily="50" charset="-128"/>
                        </a:rPr>
                        <a:t>99.2</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txBody>
                  <a:tcPr anchor="ctr">
                    <a:solidFill>
                      <a:srgbClr val="F0F0FA"/>
                    </a:solidFill>
                  </a:tcPr>
                </a:tc>
                <a:tc>
                  <a:txBody>
                    <a:bodyPr/>
                    <a:lstStyle/>
                    <a:p>
                      <a:pPr algn="ctr"/>
                      <a:r>
                        <a:rPr kumimoji="1" lang="en-US" altLang="ja-JP" sz="1200" dirty="0">
                          <a:latin typeface="Meiryo UI" panose="020B0604030504040204" pitchFamily="50" charset="-128"/>
                          <a:ea typeface="Meiryo UI" panose="020B0604030504040204" pitchFamily="50" charset="-128"/>
                        </a:rPr>
                        <a:t>99.8</a:t>
                      </a:r>
                      <a:r>
                        <a:rPr kumimoji="1" lang="ja-JP" altLang="en-US" sz="1200" dirty="0">
                          <a:latin typeface="Meiryo UI" panose="020B0604030504040204" pitchFamily="50" charset="-128"/>
                          <a:ea typeface="Meiryo UI" panose="020B0604030504040204" pitchFamily="50" charset="-128"/>
                        </a:rPr>
                        <a:t>％</a:t>
                      </a:r>
                    </a:p>
                  </a:txBody>
                  <a:tcPr anchor="ctr">
                    <a:solidFill>
                      <a:srgbClr val="F0F0FA"/>
                    </a:solidFill>
                  </a:tcPr>
                </a:tc>
                <a:tc>
                  <a:txBody>
                    <a:bodyPr/>
                    <a:lstStyle/>
                    <a:p>
                      <a:pPr algn="ctr"/>
                      <a:r>
                        <a:rPr kumimoji="1" lang="en-US" altLang="ja-JP" sz="1200" dirty="0">
                          <a:latin typeface="Meiryo UI" panose="020B0604030504040204" pitchFamily="50" charset="-128"/>
                          <a:ea typeface="Meiryo UI" panose="020B0604030504040204" pitchFamily="50" charset="-128"/>
                        </a:rPr>
                        <a:t>2019</a:t>
                      </a:r>
                      <a:endParaRPr kumimoji="1" lang="ja-JP" altLang="en-US" sz="1200" dirty="0">
                        <a:latin typeface="Meiryo UI" panose="020B0604030504040204" pitchFamily="50" charset="-128"/>
                        <a:ea typeface="Meiryo UI" panose="020B0604030504040204" pitchFamily="50" charset="-128"/>
                      </a:endParaRPr>
                    </a:p>
                  </a:txBody>
                  <a:tcPr anchor="ctr">
                    <a:solidFill>
                      <a:srgbClr val="F0F0FA"/>
                    </a:solidFill>
                  </a:tcPr>
                </a:tc>
                <a:extLst>
                  <a:ext uri="{0D108BD9-81ED-4DB2-BD59-A6C34878D82A}">
                    <a16:rowId xmlns:a16="http://schemas.microsoft.com/office/drawing/2014/main" val="3930722920"/>
                  </a:ext>
                </a:extLst>
              </a:tr>
              <a:tr h="427178">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文科</a:t>
                      </a:r>
                    </a:p>
                  </a:txBody>
                  <a:tcPr anchor="ctr">
                    <a:solidFill>
                      <a:srgbClr val="F0F0FA"/>
                    </a:solid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私立学校施設の耐震化率（高校等以下）</a:t>
                      </a:r>
                    </a:p>
                  </a:txBody>
                  <a:tcPr anchor="ctr">
                    <a:solidFill>
                      <a:srgbClr val="F0F0FA"/>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91.4</a:t>
                      </a:r>
                      <a:r>
                        <a:rPr kumimoji="1" lang="ja-JP" altLang="en-US" sz="1200" dirty="0">
                          <a:solidFill>
                            <a:schemeClr val="tx1"/>
                          </a:solidFill>
                          <a:latin typeface="Meiryo UI" panose="020B0604030504040204" pitchFamily="50" charset="-128"/>
                          <a:ea typeface="Meiryo UI" panose="020B0604030504040204" pitchFamily="50" charset="-128"/>
                        </a:rPr>
                        <a:t>％</a:t>
                      </a:r>
                    </a:p>
                  </a:txBody>
                  <a:tcPr anchor="ctr">
                    <a:solidFill>
                      <a:srgbClr val="F0F0FA"/>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91.0%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solidFill>
                      <a:srgbClr val="F0F0FA"/>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2019</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solidFill>
                      <a:srgbClr val="F0F0FA"/>
                    </a:solidFill>
                  </a:tcPr>
                </a:tc>
                <a:extLst>
                  <a:ext uri="{0D108BD9-81ED-4DB2-BD59-A6C34878D82A}">
                    <a16:rowId xmlns:a16="http://schemas.microsoft.com/office/drawing/2014/main" val="1078789531"/>
                  </a:ext>
                </a:extLst>
              </a:tr>
              <a:tr h="427178">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ja-JP" altLang="en-US" sz="1200" strike="noStrike" dirty="0">
                          <a:solidFill>
                            <a:schemeClr val="tx1"/>
                          </a:solidFill>
                          <a:latin typeface="Meiryo UI" panose="020B0604030504040204" pitchFamily="50" charset="-128"/>
                          <a:ea typeface="Meiryo UI" panose="020B0604030504040204" pitchFamily="50" charset="-128"/>
                        </a:rPr>
                        <a:t>総務</a:t>
                      </a:r>
                    </a:p>
                  </a:txBody>
                  <a:tcPr anchor="ctr">
                    <a:solidFill>
                      <a:srgbClr val="F0F0FA"/>
                    </a:solid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防災拠点となる体育館の耐震化率</a:t>
                      </a:r>
                    </a:p>
                  </a:txBody>
                  <a:tcPr anchor="ctr">
                    <a:solidFill>
                      <a:srgbClr val="F0F0FA"/>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84.0</a:t>
                      </a:r>
                      <a:r>
                        <a:rPr kumimoji="1" lang="ja-JP" altLang="en-US" sz="1200" dirty="0">
                          <a:solidFill>
                            <a:schemeClr val="tx1"/>
                          </a:solidFill>
                          <a:latin typeface="Meiryo UI" panose="020B0604030504040204" pitchFamily="50" charset="-128"/>
                          <a:ea typeface="Meiryo UI" panose="020B0604030504040204" pitchFamily="50" charset="-128"/>
                        </a:rPr>
                        <a:t>％</a:t>
                      </a:r>
                    </a:p>
                  </a:txBody>
                  <a:tcPr anchor="ctr">
                    <a:solidFill>
                      <a:srgbClr val="F0F0FA"/>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91.2</a:t>
                      </a:r>
                      <a:r>
                        <a:rPr kumimoji="1" lang="ja-JP" altLang="en-US" sz="1200" dirty="0">
                          <a:solidFill>
                            <a:schemeClr val="tx1"/>
                          </a:solidFill>
                          <a:latin typeface="Meiryo UI" panose="020B0604030504040204" pitchFamily="50" charset="-128"/>
                          <a:ea typeface="Meiryo UI" panose="020B0604030504040204" pitchFamily="50" charset="-128"/>
                        </a:rPr>
                        <a:t>％</a:t>
                      </a:r>
                    </a:p>
                  </a:txBody>
                  <a:tcPr anchor="ctr">
                    <a:solidFill>
                      <a:srgbClr val="F0F0FA"/>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2017</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solidFill>
                      <a:srgbClr val="F0F0FA"/>
                    </a:solidFill>
                  </a:tcPr>
                </a:tc>
                <a:extLst>
                  <a:ext uri="{0D108BD9-81ED-4DB2-BD59-A6C34878D82A}">
                    <a16:rowId xmlns:a16="http://schemas.microsoft.com/office/drawing/2014/main" val="949525389"/>
                  </a:ext>
                </a:extLst>
              </a:tr>
              <a:tr h="427178">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厚労</a:t>
                      </a:r>
                    </a:p>
                  </a:txBody>
                  <a:tcPr anchor="ctr">
                    <a:solidFill>
                      <a:srgbClr val="F0F0FA"/>
                    </a:solid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社会福祉施設等の耐震化率</a:t>
                      </a:r>
                    </a:p>
                  </a:txBody>
                  <a:tcPr anchor="ctr">
                    <a:solidFill>
                      <a:srgbClr val="F0F0FA"/>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89.6</a:t>
                      </a:r>
                      <a:r>
                        <a:rPr kumimoji="1" lang="ja-JP" altLang="en-US" sz="1200" dirty="0">
                          <a:solidFill>
                            <a:schemeClr val="tx1"/>
                          </a:solidFill>
                          <a:latin typeface="Meiryo UI" panose="020B0604030504040204" pitchFamily="50" charset="-128"/>
                          <a:ea typeface="Meiryo UI" panose="020B0604030504040204" pitchFamily="50" charset="-128"/>
                        </a:rPr>
                        <a:t>％</a:t>
                      </a:r>
                    </a:p>
                  </a:txBody>
                  <a:tcPr anchor="ctr">
                    <a:solidFill>
                      <a:srgbClr val="F0F0FA"/>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86.1%</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solidFill>
                      <a:srgbClr val="F0F0FA"/>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2016</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solidFill>
                      <a:srgbClr val="F0F0FA"/>
                    </a:solidFill>
                  </a:tcPr>
                </a:tc>
                <a:extLst>
                  <a:ext uri="{0D108BD9-81ED-4DB2-BD59-A6C34878D82A}">
                    <a16:rowId xmlns:a16="http://schemas.microsoft.com/office/drawing/2014/main" val="3155492638"/>
                  </a:ext>
                </a:extLst>
              </a:tr>
              <a:tr h="427178">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厚労</a:t>
                      </a:r>
                    </a:p>
                  </a:txBody>
                  <a:tcPr anchor="ctr">
                    <a:solidFill>
                      <a:srgbClr val="F0F0FA"/>
                    </a:solid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病院全体の耐震化率</a:t>
                      </a:r>
                    </a:p>
                  </a:txBody>
                  <a:tcPr anchor="ctr">
                    <a:solidFill>
                      <a:srgbClr val="F0F0FA"/>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74.5</a:t>
                      </a:r>
                      <a:r>
                        <a:rPr kumimoji="1" lang="ja-JP" altLang="en-US" sz="1200" dirty="0">
                          <a:solidFill>
                            <a:schemeClr val="tx1"/>
                          </a:solidFill>
                          <a:latin typeface="Meiryo UI" panose="020B0604030504040204" pitchFamily="50" charset="-128"/>
                          <a:ea typeface="Meiryo UI" panose="020B0604030504040204" pitchFamily="50" charset="-128"/>
                        </a:rPr>
                        <a:t>％</a:t>
                      </a:r>
                    </a:p>
                  </a:txBody>
                  <a:tcPr anchor="ctr">
                    <a:solidFill>
                      <a:srgbClr val="F0F0FA"/>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66.9</a:t>
                      </a:r>
                      <a:r>
                        <a:rPr kumimoji="1" lang="ja-JP" altLang="en-US" sz="1200" dirty="0">
                          <a:solidFill>
                            <a:schemeClr val="tx1"/>
                          </a:solidFill>
                          <a:latin typeface="Meiryo UI" panose="020B0604030504040204" pitchFamily="50" charset="-128"/>
                          <a:ea typeface="Meiryo UI" panose="020B0604030504040204" pitchFamily="50" charset="-128"/>
                        </a:rPr>
                        <a:t>％</a:t>
                      </a:r>
                    </a:p>
                  </a:txBody>
                  <a:tcPr anchor="ctr">
                    <a:solidFill>
                      <a:srgbClr val="F0F0FA"/>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2019</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solidFill>
                      <a:srgbClr val="F0F0FA"/>
                    </a:solidFill>
                  </a:tcPr>
                </a:tc>
                <a:extLst>
                  <a:ext uri="{0D108BD9-81ED-4DB2-BD59-A6C34878D82A}">
                    <a16:rowId xmlns:a16="http://schemas.microsoft.com/office/drawing/2014/main" val="28433731"/>
                  </a:ext>
                </a:extLst>
              </a:tr>
              <a:tr h="427178">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警察</a:t>
                      </a:r>
                    </a:p>
                  </a:txBody>
                  <a:tcPr anchor="ctr">
                    <a:solidFill>
                      <a:srgbClr val="F0F0FA"/>
                    </a:solid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警察本部及び警察署の耐震化率</a:t>
                      </a:r>
                    </a:p>
                  </a:txBody>
                  <a:tcPr anchor="ctr">
                    <a:solidFill>
                      <a:srgbClr val="F0F0FA"/>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95</a:t>
                      </a:r>
                      <a:r>
                        <a:rPr kumimoji="1" lang="ja-JP" altLang="en-US" sz="1200" dirty="0">
                          <a:solidFill>
                            <a:schemeClr val="tx1"/>
                          </a:solidFill>
                          <a:latin typeface="Meiryo UI" panose="020B0604030504040204" pitchFamily="50" charset="-128"/>
                          <a:ea typeface="Meiryo UI" panose="020B0604030504040204" pitchFamily="50" charset="-128"/>
                        </a:rPr>
                        <a:t>％</a:t>
                      </a:r>
                    </a:p>
                  </a:txBody>
                  <a:tcPr anchor="ctr">
                    <a:solidFill>
                      <a:srgbClr val="F0F0FA"/>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100%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solidFill>
                      <a:srgbClr val="F0F0FA"/>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2018</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solidFill>
                      <a:srgbClr val="F0F0FA"/>
                    </a:solidFill>
                  </a:tcPr>
                </a:tc>
                <a:extLst>
                  <a:ext uri="{0D108BD9-81ED-4DB2-BD59-A6C34878D82A}">
                    <a16:rowId xmlns:a16="http://schemas.microsoft.com/office/drawing/2014/main" val="261858274"/>
                  </a:ext>
                </a:extLst>
              </a:tr>
              <a:tr h="427178">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総務</a:t>
                      </a:r>
                    </a:p>
                  </a:txBody>
                  <a:tcPr anchor="ctr">
                    <a:solidFill>
                      <a:srgbClr val="F0F0FA"/>
                    </a:solid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消防庁舎の耐震化率</a:t>
                      </a:r>
                    </a:p>
                  </a:txBody>
                  <a:tcPr anchor="ctr">
                    <a:solidFill>
                      <a:srgbClr val="F0F0FA"/>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91.5</a:t>
                      </a:r>
                      <a:r>
                        <a:rPr kumimoji="1" lang="ja-JP" altLang="en-US" sz="1200" dirty="0">
                          <a:solidFill>
                            <a:schemeClr val="tx1"/>
                          </a:solidFill>
                          <a:latin typeface="Meiryo UI" panose="020B0604030504040204" pitchFamily="50" charset="-128"/>
                          <a:ea typeface="Meiryo UI" panose="020B0604030504040204" pitchFamily="50" charset="-128"/>
                        </a:rPr>
                        <a:t>％</a:t>
                      </a:r>
                    </a:p>
                  </a:txBody>
                  <a:tcPr anchor="ctr">
                    <a:solidFill>
                      <a:srgbClr val="F0F0FA"/>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95.4%</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solidFill>
                      <a:srgbClr val="F0F0FA"/>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2017</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solidFill>
                      <a:srgbClr val="F0F0FA"/>
                    </a:solidFill>
                  </a:tcPr>
                </a:tc>
                <a:extLst>
                  <a:ext uri="{0D108BD9-81ED-4DB2-BD59-A6C34878D82A}">
                    <a16:rowId xmlns:a16="http://schemas.microsoft.com/office/drawing/2014/main" val="4083081913"/>
                  </a:ext>
                </a:extLst>
              </a:tr>
              <a:tr h="427178">
                <a:tc>
                  <a:txBody>
                    <a:bodyPr/>
                    <a:lstStyle/>
                    <a:p>
                      <a:pPr algn="ctr"/>
                      <a:r>
                        <a:rPr kumimoji="1" lang="ja-JP" altLang="en-US" sz="1200" dirty="0">
                          <a:latin typeface="Meiryo UI" panose="020B0604030504040204" pitchFamily="50" charset="-128"/>
                          <a:ea typeface="Meiryo UI" panose="020B0604030504040204" pitchFamily="50" charset="-128"/>
                        </a:rPr>
                        <a:t>総務</a:t>
                      </a:r>
                    </a:p>
                  </a:txBody>
                  <a:tcPr anchor="ctr">
                    <a:solidFill>
                      <a:srgbClr val="F0F0FA"/>
                    </a:solidFill>
                  </a:tcPr>
                </a:tc>
                <a:tc>
                  <a:txBody>
                    <a:bodyPr/>
                    <a:lstStyle/>
                    <a:p>
                      <a:r>
                        <a:rPr kumimoji="1" lang="ja-JP" altLang="en-US" sz="1200" dirty="0">
                          <a:latin typeface="Meiryo UI" panose="020B0604030504040204" pitchFamily="50" charset="-128"/>
                          <a:ea typeface="Meiryo UI" panose="020B0604030504040204" pitchFamily="50" charset="-128"/>
                        </a:rPr>
                        <a:t>防災拠点となる公共施設等の耐震化率</a:t>
                      </a:r>
                    </a:p>
                  </a:txBody>
                  <a:tcPr anchor="ctr">
                    <a:solidFill>
                      <a:srgbClr val="F0F0FA"/>
                    </a:solidFill>
                  </a:tcPr>
                </a:tc>
                <a:tc>
                  <a:txBody>
                    <a:bodyPr/>
                    <a:lstStyle/>
                    <a:p>
                      <a:pPr algn="ctr"/>
                      <a:r>
                        <a:rPr kumimoji="1" lang="en-US" altLang="ja-JP" sz="1200" dirty="0">
                          <a:latin typeface="Meiryo UI" panose="020B0604030504040204" pitchFamily="50" charset="-128"/>
                          <a:ea typeface="Meiryo UI" panose="020B0604030504040204" pitchFamily="50" charset="-128"/>
                        </a:rPr>
                        <a:t>93.1</a:t>
                      </a:r>
                      <a:r>
                        <a:rPr kumimoji="1" lang="ja-JP" altLang="en-US" sz="1200" dirty="0">
                          <a:latin typeface="Meiryo UI" panose="020B0604030504040204" pitchFamily="50" charset="-128"/>
                          <a:ea typeface="Meiryo UI" panose="020B0604030504040204" pitchFamily="50" charset="-128"/>
                        </a:rPr>
                        <a:t>％</a:t>
                      </a:r>
                    </a:p>
                  </a:txBody>
                  <a:tcPr anchor="ctr">
                    <a:solidFill>
                      <a:srgbClr val="F0F0FA"/>
                    </a:solidFill>
                  </a:tcPr>
                </a:tc>
                <a:tc>
                  <a:txBody>
                    <a:bodyPr/>
                    <a:lstStyle/>
                    <a:p>
                      <a:pPr algn="ctr"/>
                      <a:r>
                        <a:rPr kumimoji="1" lang="en-US" altLang="ja-JP" sz="1200" dirty="0">
                          <a:latin typeface="Meiryo UI" panose="020B0604030504040204" pitchFamily="50" charset="-128"/>
                          <a:ea typeface="Meiryo UI" panose="020B0604030504040204" pitchFamily="50" charset="-128"/>
                        </a:rPr>
                        <a:t>97.2%</a:t>
                      </a:r>
                      <a:endParaRPr kumimoji="1" lang="ja-JP" altLang="en-US" sz="1200" dirty="0">
                        <a:latin typeface="Meiryo UI" panose="020B0604030504040204" pitchFamily="50" charset="-128"/>
                        <a:ea typeface="Meiryo UI" panose="020B0604030504040204" pitchFamily="50" charset="-128"/>
                      </a:endParaRPr>
                    </a:p>
                  </a:txBody>
                  <a:tcPr anchor="ctr">
                    <a:solidFill>
                      <a:srgbClr val="F0F0FA"/>
                    </a:solidFill>
                  </a:tcPr>
                </a:tc>
                <a:tc>
                  <a:txBody>
                    <a:bodyPr/>
                    <a:lstStyle/>
                    <a:p>
                      <a:pPr algn="ctr"/>
                      <a:r>
                        <a:rPr kumimoji="1" lang="en-US" altLang="ja-JP" sz="1200" dirty="0">
                          <a:latin typeface="Meiryo UI" panose="020B0604030504040204" pitchFamily="50" charset="-128"/>
                          <a:ea typeface="Meiryo UI" panose="020B0604030504040204" pitchFamily="50" charset="-128"/>
                        </a:rPr>
                        <a:t>2017</a:t>
                      </a:r>
                      <a:endParaRPr kumimoji="1" lang="ja-JP" altLang="en-US" sz="1200" dirty="0">
                        <a:latin typeface="Meiryo UI" panose="020B0604030504040204" pitchFamily="50" charset="-128"/>
                        <a:ea typeface="Meiryo UI" panose="020B0604030504040204" pitchFamily="50" charset="-128"/>
                      </a:endParaRPr>
                    </a:p>
                  </a:txBody>
                  <a:tcPr anchor="ctr">
                    <a:solidFill>
                      <a:srgbClr val="F0F0FA"/>
                    </a:solidFill>
                  </a:tcPr>
                </a:tc>
                <a:extLst>
                  <a:ext uri="{0D108BD9-81ED-4DB2-BD59-A6C34878D82A}">
                    <a16:rowId xmlns:a16="http://schemas.microsoft.com/office/drawing/2014/main" val="1504993058"/>
                  </a:ext>
                </a:extLst>
              </a:tr>
            </a:tbl>
          </a:graphicData>
        </a:graphic>
      </p:graphicFrame>
      <p:sp>
        <p:nvSpPr>
          <p:cNvPr id="11" name="テキスト ボックス 2">
            <a:extLst>
              <a:ext uri="{FF2B5EF4-FFF2-40B4-BE49-F238E27FC236}">
                <a16:creationId xmlns:a16="http://schemas.microsoft.com/office/drawing/2014/main" id="{A45A019F-46C7-4E70-B337-6012556245AE}"/>
              </a:ext>
            </a:extLst>
          </p:cNvPr>
          <p:cNvSpPr txBox="1">
            <a:spLocks noChangeArrowheads="1"/>
          </p:cNvSpPr>
          <p:nvPr/>
        </p:nvSpPr>
        <p:spPr bwMode="auto">
          <a:xfrm>
            <a:off x="152400" y="1018217"/>
            <a:ext cx="8839200" cy="966572"/>
          </a:xfrm>
          <a:prstGeom prst="rect">
            <a:avLst/>
          </a:prstGeom>
          <a:solidFill>
            <a:schemeClr val="accent5"/>
          </a:solidFill>
          <a:ln>
            <a:noFill/>
          </a:ln>
        </p:spPr>
        <p:txBody>
          <a:bodyPr lIns="72000" tIns="72000" rIns="72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68288" indent="-268288"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 所管省庁において、各施設について個別に耐震化率の目標・進捗の公表が進んできており、大阪府内の各施設についても進捗の確認が可能。</a:t>
            </a:r>
            <a:endParaRPr lang="en-US" altLang="ja-JP" sz="1600" dirty="0">
              <a:latin typeface="Meiryo UI" panose="020B0604030504040204" pitchFamily="50" charset="-128"/>
              <a:ea typeface="Meiryo UI" panose="020B0604030504040204" pitchFamily="50" charset="-128"/>
            </a:endParaRPr>
          </a:p>
          <a:p>
            <a:pPr marL="363538" indent="-363538"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 全国的に耐震化率が低い病院について、大阪府は全国と比較してさらに低い状態。</a:t>
            </a:r>
            <a:endParaRPr lang="en-US" altLang="ja-JP" sz="1600" dirty="0">
              <a:latin typeface="Meiryo UI" panose="020B0604030504040204" pitchFamily="50" charset="-128"/>
              <a:ea typeface="Meiryo UI" panose="020B0604030504040204" pitchFamily="50" charset="-128"/>
            </a:endParaRPr>
          </a:p>
        </p:txBody>
      </p:sp>
      <p:graphicFrame>
        <p:nvGraphicFramePr>
          <p:cNvPr id="3" name="表 4">
            <a:extLst>
              <a:ext uri="{FF2B5EF4-FFF2-40B4-BE49-F238E27FC236}">
                <a16:creationId xmlns:a16="http://schemas.microsoft.com/office/drawing/2014/main" id="{4907F1E2-967A-4FC2-8661-EB7D89628D2A}"/>
              </a:ext>
            </a:extLst>
          </p:cNvPr>
          <p:cNvGraphicFramePr>
            <a:graphicFrameLocks noGrp="1"/>
          </p:cNvGraphicFramePr>
          <p:nvPr>
            <p:extLst>
              <p:ext uri="{D42A27DB-BD31-4B8C-83A1-F6EECF244321}">
                <p14:modId xmlns:p14="http://schemas.microsoft.com/office/powerpoint/2010/main" val="799051418"/>
              </p:ext>
            </p:extLst>
          </p:nvPr>
        </p:nvGraphicFramePr>
        <p:xfrm>
          <a:off x="1414732" y="5907821"/>
          <a:ext cx="6771286" cy="859298"/>
        </p:xfrm>
        <a:graphic>
          <a:graphicData uri="http://schemas.openxmlformats.org/drawingml/2006/table">
            <a:tbl>
              <a:tblPr firstRow="1" bandRow="1">
                <a:tableStyleId>{5940675A-B579-460E-94D1-54222C63F5DA}</a:tableStyleId>
              </a:tblPr>
              <a:tblGrid>
                <a:gridCol w="3131389">
                  <a:extLst>
                    <a:ext uri="{9D8B030D-6E8A-4147-A177-3AD203B41FA5}">
                      <a16:colId xmlns:a16="http://schemas.microsoft.com/office/drawing/2014/main" val="705500564"/>
                    </a:ext>
                  </a:extLst>
                </a:gridCol>
                <a:gridCol w="1216324">
                  <a:extLst>
                    <a:ext uri="{9D8B030D-6E8A-4147-A177-3AD203B41FA5}">
                      <a16:colId xmlns:a16="http://schemas.microsoft.com/office/drawing/2014/main" val="4258695576"/>
                    </a:ext>
                  </a:extLst>
                </a:gridCol>
                <a:gridCol w="1232136">
                  <a:extLst>
                    <a:ext uri="{9D8B030D-6E8A-4147-A177-3AD203B41FA5}">
                      <a16:colId xmlns:a16="http://schemas.microsoft.com/office/drawing/2014/main" val="2353187453"/>
                    </a:ext>
                  </a:extLst>
                </a:gridCol>
                <a:gridCol w="1191437">
                  <a:extLst>
                    <a:ext uri="{9D8B030D-6E8A-4147-A177-3AD203B41FA5}">
                      <a16:colId xmlns:a16="http://schemas.microsoft.com/office/drawing/2014/main" val="726914926"/>
                    </a:ext>
                  </a:extLst>
                </a:gridCol>
              </a:tblGrid>
              <a:tr h="0">
                <a:tc rowSpan="2">
                  <a:txBody>
                    <a:bodyPr/>
                    <a:lstStyle/>
                    <a:p>
                      <a:endParaRPr kumimoji="1" lang="ja-JP" altLang="en-US" sz="1000" dirty="0"/>
                    </a:p>
                  </a:txBody>
                  <a:tcPr marR="0">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rowSpan="2">
                  <a:txBody>
                    <a:bodyPr/>
                    <a:lstStyle/>
                    <a:p>
                      <a:pPr algn="ctr"/>
                      <a:r>
                        <a:rPr kumimoji="1" lang="ja-JP" altLang="en-US" sz="1000" dirty="0"/>
                        <a:t>大阪府</a:t>
                      </a:r>
                    </a:p>
                  </a:txBody>
                  <a:tcPr marR="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1"/>
                      </a:solidFill>
                      <a:prstDash val="solid"/>
                      <a:round/>
                      <a:headEnd type="none" w="med" len="med"/>
                      <a:tailEnd type="none" w="med" len="med"/>
                    </a:lnB>
                  </a:tcPr>
                </a:tc>
                <a:tc gridSpan="2">
                  <a:txBody>
                    <a:bodyPr/>
                    <a:lstStyle/>
                    <a:p>
                      <a:endParaRPr kumimoji="1" lang="ja-JP" altLang="en-US" sz="100" dirty="0"/>
                    </a:p>
                  </a:txBody>
                  <a:tcPr marR="0">
                    <a:lnL w="6350" cap="flat" cmpd="sng" algn="ctr">
                      <a:noFill/>
                      <a:prstDash val="solid"/>
                      <a:round/>
                      <a:headEnd type="none" w="med" len="med"/>
                      <a:tailEnd type="none" w="med" len="med"/>
                    </a:lnL>
                    <a:lnB w="6350" cap="flat" cmpd="sng" algn="ctr">
                      <a:solidFill>
                        <a:schemeClr val="tx1"/>
                      </a:solidFill>
                      <a:prstDash val="solid"/>
                      <a:round/>
                      <a:headEnd type="none" w="med" len="med"/>
                      <a:tailEnd type="none" w="med" len="med"/>
                    </a:lnB>
                  </a:tcPr>
                </a:tc>
                <a:tc hMerge="1">
                  <a:txBody>
                    <a:bodyPr/>
                    <a:lstStyle/>
                    <a:p>
                      <a:endParaRPr kumimoji="1" lang="ja-JP" altLang="en-US" sz="600" dirty="0"/>
                    </a:p>
                  </a:txBody>
                  <a:tcPr/>
                </a:tc>
                <a:extLst>
                  <a:ext uri="{0D108BD9-81ED-4DB2-BD59-A6C34878D82A}">
                    <a16:rowId xmlns:a16="http://schemas.microsoft.com/office/drawing/2014/main" val="2189088733"/>
                  </a:ext>
                </a:extLst>
              </a:tr>
              <a:tr h="0">
                <a:tc vMerge="1">
                  <a:txBody>
                    <a:bodyPr/>
                    <a:lstStyle/>
                    <a:p>
                      <a:endParaRPr kumimoji="1" lang="ja-JP" altLang="en-US" sz="1200" dirty="0"/>
                    </a:p>
                  </a:txBody>
                  <a:tcPr/>
                </a:tc>
                <a:tc vMerge="1">
                  <a:txBody>
                    <a:bodyPr/>
                    <a:lstStyle/>
                    <a:p>
                      <a:endParaRPr kumimoji="1" lang="ja-JP" altLang="en-US" sz="1200" dirty="0"/>
                    </a:p>
                  </a:txBody>
                  <a:tcPr/>
                </a:tc>
                <a:tc>
                  <a:txBody>
                    <a:bodyPr/>
                    <a:lstStyle/>
                    <a:p>
                      <a:pPr algn="ctr">
                        <a:lnSpc>
                          <a:spcPts val="1100"/>
                        </a:lnSpc>
                      </a:pPr>
                      <a:r>
                        <a:rPr kumimoji="1" lang="ja-JP" altLang="en-US" sz="1000" dirty="0"/>
                        <a:t>公共</a:t>
                      </a:r>
                    </a:p>
                  </a:txBody>
                  <a:tcPr marR="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1000" dirty="0"/>
                        <a:t>民間</a:t>
                      </a:r>
                    </a:p>
                  </a:txBody>
                  <a:tcPr marR="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2813038"/>
                  </a:ext>
                </a:extLst>
              </a:tr>
              <a:tr h="255659">
                <a:tc>
                  <a:txBody>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社会福祉施設等の耐震化率</a:t>
                      </a:r>
                    </a:p>
                  </a:txBody>
                  <a:tcPr marR="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000" dirty="0"/>
                        <a:t>86.1</a:t>
                      </a:r>
                      <a:r>
                        <a:rPr kumimoji="1" lang="ja-JP" altLang="en-US" sz="1000" dirty="0"/>
                        <a:t>％</a:t>
                      </a:r>
                    </a:p>
                  </a:txBody>
                  <a:tcPr marR="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000" dirty="0" smtClean="0"/>
                        <a:t>88.0%</a:t>
                      </a:r>
                      <a:endParaRPr kumimoji="1" lang="ja-JP" altLang="en-US" sz="1000" dirty="0"/>
                    </a:p>
                  </a:txBody>
                  <a:tcPr marR="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000" dirty="0" smtClean="0"/>
                        <a:t>85.8%</a:t>
                      </a:r>
                      <a:endParaRPr kumimoji="1" lang="ja-JP" altLang="en-US" sz="1000" dirty="0"/>
                    </a:p>
                  </a:txBody>
                  <a:tcPr marR="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9792786"/>
                  </a:ext>
                </a:extLst>
              </a:tr>
              <a:tr h="255659">
                <a:tc>
                  <a:txBody>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病院全体の耐震化率</a:t>
                      </a:r>
                    </a:p>
                  </a:txBody>
                  <a:tcPr marR="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a:txBody>
                    <a:bodyPr/>
                    <a:lstStyle/>
                    <a:p>
                      <a:pPr algn="ctr"/>
                      <a:r>
                        <a:rPr kumimoji="1" lang="en-US" altLang="ja-JP" sz="1000" dirty="0"/>
                        <a:t>66.9</a:t>
                      </a:r>
                      <a:r>
                        <a:rPr kumimoji="1" lang="ja-JP" altLang="en-US" sz="1000" dirty="0"/>
                        <a:t>％</a:t>
                      </a:r>
                    </a:p>
                  </a:txBody>
                  <a:tcPr marR="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a:txBody>
                    <a:bodyPr/>
                    <a:lstStyle/>
                    <a:p>
                      <a:pPr algn="ctr"/>
                      <a:r>
                        <a:rPr kumimoji="1" lang="ja-JP" altLang="en-US" sz="1000" dirty="0" smtClean="0"/>
                        <a:t>　</a:t>
                      </a:r>
                      <a:r>
                        <a:rPr kumimoji="1" lang="en-US" altLang="ja-JP" sz="1000" dirty="0" smtClean="0"/>
                        <a:t>94.6%</a:t>
                      </a:r>
                      <a:r>
                        <a:rPr kumimoji="1" lang="en-US" altLang="ja-JP" sz="1000" baseline="30000" dirty="0" smtClean="0"/>
                        <a:t>※</a:t>
                      </a:r>
                      <a:endParaRPr kumimoji="1" lang="ja-JP" altLang="en-US" sz="1000" baseline="30000" dirty="0"/>
                    </a:p>
                  </a:txBody>
                  <a:tcPr marR="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a:txBody>
                    <a:bodyPr/>
                    <a:lstStyle/>
                    <a:p>
                      <a:pPr algn="ctr"/>
                      <a:r>
                        <a:rPr kumimoji="1" lang="en-US" altLang="ja-JP" sz="1000" dirty="0" smtClean="0"/>
                        <a:t>65.3%</a:t>
                      </a:r>
                      <a:endParaRPr kumimoji="1" lang="ja-JP" altLang="en-US" sz="1000" dirty="0"/>
                    </a:p>
                  </a:txBody>
                  <a:tcPr marR="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53006756"/>
                  </a:ext>
                </a:extLst>
              </a:tr>
            </a:tbl>
          </a:graphicData>
        </a:graphic>
      </p:graphicFrame>
      <p:sp>
        <p:nvSpPr>
          <p:cNvPr id="15" name="四角形吹き出し 1">
            <a:extLst>
              <a:ext uri="{FF2B5EF4-FFF2-40B4-BE49-F238E27FC236}">
                <a16:creationId xmlns:a16="http://schemas.microsoft.com/office/drawing/2014/main" id="{71707475-E052-4054-B23C-ACFB986D261C}"/>
              </a:ext>
            </a:extLst>
          </p:cNvPr>
          <p:cNvSpPr/>
          <p:nvPr/>
        </p:nvSpPr>
        <p:spPr>
          <a:xfrm>
            <a:off x="512572" y="5865129"/>
            <a:ext cx="871743" cy="23947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参 考 </a:t>
            </a:r>
            <a:r>
              <a:rPr lang="en-US" altLang="ja-JP" sz="1200" dirty="0">
                <a:solidFill>
                  <a:schemeClr val="tx1"/>
                </a:solidFill>
                <a:latin typeface="Meiryo UI" panose="020B0604030504040204" pitchFamily="50" charset="-128"/>
                <a:ea typeface="Meiryo UI" panose="020B0604030504040204" pitchFamily="50" charset="-128"/>
              </a:rPr>
              <a:t>】</a:t>
            </a:r>
          </a:p>
        </p:txBody>
      </p:sp>
      <p:sp>
        <p:nvSpPr>
          <p:cNvPr id="14" name="テキスト ボックス 13">
            <a:extLst>
              <a:ext uri="{FF2B5EF4-FFF2-40B4-BE49-F238E27FC236}">
                <a16:creationId xmlns:a16="http://schemas.microsoft.com/office/drawing/2014/main" id="{5FC66992-F4CB-4F78-93DD-596D30155248}"/>
              </a:ext>
            </a:extLst>
          </p:cNvPr>
          <p:cNvSpPr txBox="1"/>
          <p:nvPr/>
        </p:nvSpPr>
        <p:spPr>
          <a:xfrm>
            <a:off x="8133667" y="5933829"/>
            <a:ext cx="1062685" cy="433553"/>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tIns="108000" bIns="108000">
            <a:spAutoFit/>
          </a:bodyPr>
          <a:lstStyle/>
          <a:p>
            <a:pPr marL="92075" indent="-92075">
              <a:defRPr/>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国立、独立行政法人、国立大学法人を除く</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96160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568" y="2596475"/>
            <a:ext cx="3462828" cy="2200847"/>
          </a:xfrm>
          <a:prstGeom prst="rect">
            <a:avLst/>
          </a:prstGeom>
        </p:spPr>
      </p:pic>
      <p:sp>
        <p:nvSpPr>
          <p:cNvPr id="2" name="タイトル 1">
            <a:extLst>
              <a:ext uri="{FF2B5EF4-FFF2-40B4-BE49-F238E27FC236}">
                <a16:creationId xmlns:a16="http://schemas.microsoft.com/office/drawing/2014/main" id="{CBD46E91-CAE7-42A5-81C4-C251B24F82E9}"/>
              </a:ext>
            </a:extLst>
          </p:cNvPr>
          <p:cNvSpPr>
            <a:spLocks noGrp="1"/>
          </p:cNvSpPr>
          <p:nvPr>
            <p:ph type="title"/>
          </p:nvPr>
        </p:nvSpPr>
        <p:spPr/>
        <p:txBody>
          <a:bodyPr/>
          <a:lstStyle/>
          <a:p>
            <a:r>
              <a:rPr kumimoji="1" lang="ja-JP" altLang="en-US" dirty="0"/>
              <a:t>義務付け建築物の耐震化率（進捗率）</a:t>
            </a:r>
          </a:p>
        </p:txBody>
      </p:sp>
      <p:sp>
        <p:nvSpPr>
          <p:cNvPr id="4" name="スライド番号プレースホルダー 3">
            <a:extLst>
              <a:ext uri="{FF2B5EF4-FFF2-40B4-BE49-F238E27FC236}">
                <a16:creationId xmlns:a16="http://schemas.microsoft.com/office/drawing/2014/main" id="{2A81C49C-4F93-4511-B9F2-2F8B88E98A56}"/>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14</a:t>
            </a:fld>
            <a:endParaRPr lang="en-US" altLang="ja-JP" dirty="0">
              <a:solidFill>
                <a:srgbClr val="000000"/>
              </a:solidFill>
            </a:endParaRPr>
          </a:p>
        </p:txBody>
      </p:sp>
      <p:sp>
        <p:nvSpPr>
          <p:cNvPr id="5" name="テキスト ボックス 4">
            <a:extLst>
              <a:ext uri="{FF2B5EF4-FFF2-40B4-BE49-F238E27FC236}">
                <a16:creationId xmlns:a16="http://schemas.microsoft.com/office/drawing/2014/main" id="{310B2782-432B-42C5-93C3-99F672BB9D1A}"/>
              </a:ext>
            </a:extLst>
          </p:cNvPr>
          <p:cNvSpPr txBox="1"/>
          <p:nvPr/>
        </p:nvSpPr>
        <p:spPr>
          <a:xfrm>
            <a:off x="240506" y="1086997"/>
            <a:ext cx="8662987" cy="910607"/>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tIns="108000" bIns="108000">
            <a:spAutoFit/>
          </a:bodyPr>
          <a:lstStyle/>
          <a:p>
            <a:pPr marL="252000" indent="-252000">
              <a:lnSpc>
                <a:spcPct val="125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義務付け建築物は、所有者まで確実に把握しており、フォローアップが可能。</a:t>
            </a:r>
          </a:p>
          <a:p>
            <a:pPr marL="252000" indent="-252000">
              <a:lnSpc>
                <a:spcPct val="125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義務付け建築物の耐震化率（進捗率）は約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％。広域緊急交通路沿道建築物は低い。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6">
            <a:extLst>
              <a:ext uri="{FF2B5EF4-FFF2-40B4-BE49-F238E27FC236}">
                <a16:creationId xmlns:a16="http://schemas.microsoft.com/office/drawing/2014/main" id="{B2191E15-1CEF-4944-870A-C68062369F2D}"/>
              </a:ext>
            </a:extLst>
          </p:cNvPr>
          <p:cNvGraphicFramePr>
            <a:graphicFrameLocks noGrp="1"/>
          </p:cNvGraphicFramePr>
          <p:nvPr>
            <p:extLst>
              <p:ext uri="{D42A27DB-BD31-4B8C-83A1-F6EECF244321}">
                <p14:modId xmlns:p14="http://schemas.microsoft.com/office/powerpoint/2010/main" val="2792046982"/>
              </p:ext>
            </p:extLst>
          </p:nvPr>
        </p:nvGraphicFramePr>
        <p:xfrm>
          <a:off x="3048913" y="2320758"/>
          <a:ext cx="5753101" cy="2735581"/>
        </p:xfrm>
        <a:graphic>
          <a:graphicData uri="http://schemas.openxmlformats.org/drawingml/2006/table">
            <a:tbl>
              <a:tblPr firstRow="1" bandRow="1">
                <a:tableStyleId>{5940675A-B579-460E-94D1-54222C63F5DA}</a:tableStyleId>
              </a:tblPr>
              <a:tblGrid>
                <a:gridCol w="2219325">
                  <a:extLst>
                    <a:ext uri="{9D8B030D-6E8A-4147-A177-3AD203B41FA5}">
                      <a16:colId xmlns:a16="http://schemas.microsoft.com/office/drawing/2014/main" val="1781808959"/>
                    </a:ext>
                  </a:extLst>
                </a:gridCol>
                <a:gridCol w="883444">
                  <a:extLst>
                    <a:ext uri="{9D8B030D-6E8A-4147-A177-3AD203B41FA5}">
                      <a16:colId xmlns:a16="http://schemas.microsoft.com/office/drawing/2014/main" val="3009592030"/>
                    </a:ext>
                  </a:extLst>
                </a:gridCol>
                <a:gridCol w="883444">
                  <a:extLst>
                    <a:ext uri="{9D8B030D-6E8A-4147-A177-3AD203B41FA5}">
                      <a16:colId xmlns:a16="http://schemas.microsoft.com/office/drawing/2014/main" val="3993719536"/>
                    </a:ext>
                  </a:extLst>
                </a:gridCol>
                <a:gridCol w="883444">
                  <a:extLst>
                    <a:ext uri="{9D8B030D-6E8A-4147-A177-3AD203B41FA5}">
                      <a16:colId xmlns:a16="http://schemas.microsoft.com/office/drawing/2014/main" val="3346639954"/>
                    </a:ext>
                  </a:extLst>
                </a:gridCol>
                <a:gridCol w="883444">
                  <a:extLst>
                    <a:ext uri="{9D8B030D-6E8A-4147-A177-3AD203B41FA5}">
                      <a16:colId xmlns:a16="http://schemas.microsoft.com/office/drawing/2014/main" val="1059263495"/>
                    </a:ext>
                  </a:extLst>
                </a:gridCol>
              </a:tblGrid>
              <a:tr h="498325">
                <a:tc>
                  <a:txBody>
                    <a:bodyPr/>
                    <a:lstStyle/>
                    <a:p>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marL="0" marR="0">
                    <a:lnR w="12700" cap="flat" cmpd="sng" algn="ctr">
                      <a:solidFill>
                        <a:schemeClr val="bg1"/>
                      </a:solidFill>
                      <a:prstDash val="solid"/>
                      <a:round/>
                      <a:headEnd type="none" w="med" len="med"/>
                      <a:tailEnd type="none" w="med" len="med"/>
                    </a:lnR>
                    <a:solidFill>
                      <a:schemeClr val="accent6"/>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対象総数</a:t>
                      </a:r>
                      <a:endParaRPr kumimoji="1" lang="en-US" altLang="ja-JP" sz="1200" b="1" dirty="0">
                        <a:solidFill>
                          <a:schemeClr val="bg1"/>
                        </a:solidFill>
                        <a:latin typeface="Meiryo UI" panose="020B0604030504040204" pitchFamily="50" charset="-128"/>
                        <a:ea typeface="Meiryo UI" panose="020B0604030504040204" pitchFamily="50" charset="-128"/>
                      </a:endParaRPr>
                    </a:p>
                    <a:p>
                      <a:pPr algn="ctr"/>
                      <a:r>
                        <a:rPr kumimoji="1" lang="en-US" altLang="ja-JP" sz="1200" b="1" dirty="0">
                          <a:solidFill>
                            <a:schemeClr val="bg1"/>
                          </a:solidFill>
                          <a:latin typeface="Meiryo UI" panose="020B0604030504040204" pitchFamily="50" charset="-128"/>
                          <a:ea typeface="Meiryo UI" panose="020B0604030504040204" pitchFamily="50" charset="-128"/>
                        </a:rPr>
                        <a:t>(a)</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marL="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6"/>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耐震性あり</a:t>
                      </a:r>
                      <a:endParaRPr kumimoji="1" lang="en-US" altLang="ja-JP" sz="1200" b="1" dirty="0">
                        <a:solidFill>
                          <a:schemeClr val="bg1"/>
                        </a:solidFill>
                        <a:latin typeface="Meiryo UI" panose="020B0604030504040204" pitchFamily="50" charset="-128"/>
                        <a:ea typeface="Meiryo UI" panose="020B0604030504040204" pitchFamily="50" charset="-128"/>
                      </a:endParaRPr>
                    </a:p>
                    <a:p>
                      <a:pPr algn="ctr"/>
                      <a:r>
                        <a:rPr kumimoji="1" lang="en-US" altLang="ja-JP" sz="1200" b="1" dirty="0">
                          <a:solidFill>
                            <a:schemeClr val="bg1"/>
                          </a:solidFill>
                          <a:latin typeface="Meiryo UI" panose="020B0604030504040204" pitchFamily="50" charset="-128"/>
                          <a:ea typeface="Meiryo UI" panose="020B0604030504040204" pitchFamily="50" charset="-128"/>
                        </a:rPr>
                        <a:t>(b)</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marL="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6"/>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耐震性不足</a:t>
                      </a:r>
                      <a:endParaRPr kumimoji="1" lang="en-US" altLang="ja-JP" sz="1200" b="1" dirty="0">
                        <a:solidFill>
                          <a:schemeClr val="bg1"/>
                        </a:solidFill>
                        <a:latin typeface="Meiryo UI" panose="020B0604030504040204" pitchFamily="50" charset="-128"/>
                        <a:ea typeface="Meiryo UI" panose="020B0604030504040204" pitchFamily="50" charset="-128"/>
                      </a:endParaRPr>
                    </a:p>
                    <a:p>
                      <a:pPr marL="0" indent="0" algn="ctr"/>
                      <a:r>
                        <a:rPr kumimoji="1" lang="en-US" altLang="ja-JP" sz="1050" b="1" dirty="0">
                          <a:solidFill>
                            <a:schemeClr val="bg1"/>
                          </a:solidFill>
                          <a:latin typeface="Meiryo UI" panose="020B0604030504040204" pitchFamily="50" charset="-128"/>
                          <a:ea typeface="Meiryo UI" panose="020B0604030504040204" pitchFamily="50" charset="-128"/>
                        </a:rPr>
                        <a:t>(</a:t>
                      </a:r>
                      <a:r>
                        <a:rPr kumimoji="1" lang="ja-JP" altLang="en-US" sz="1050" b="1" dirty="0">
                          <a:solidFill>
                            <a:schemeClr val="bg1"/>
                          </a:solidFill>
                          <a:latin typeface="Meiryo UI" panose="020B0604030504040204" pitchFamily="50" charset="-128"/>
                          <a:ea typeface="Meiryo UI" panose="020B0604030504040204" pitchFamily="50" charset="-128"/>
                        </a:rPr>
                        <a:t>未報告含む</a:t>
                      </a:r>
                      <a:r>
                        <a:rPr kumimoji="1" lang="en-US" altLang="ja-JP" sz="1050" b="1" dirty="0">
                          <a:solidFill>
                            <a:schemeClr val="bg1"/>
                          </a:solidFill>
                          <a:latin typeface="Meiryo UI" panose="020B0604030504040204" pitchFamily="50" charset="-128"/>
                          <a:ea typeface="Meiryo UI" panose="020B0604030504040204" pitchFamily="50" charset="-128"/>
                        </a:rPr>
                        <a:t>)</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marL="0" marR="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6"/>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耐震化率</a:t>
                      </a:r>
                      <a:endParaRPr kumimoji="1" lang="en-US" altLang="ja-JP" sz="1200" b="1" dirty="0">
                        <a:solidFill>
                          <a:schemeClr val="bg1"/>
                        </a:solidFill>
                        <a:latin typeface="Meiryo UI" panose="020B0604030504040204" pitchFamily="50" charset="-128"/>
                        <a:ea typeface="Meiryo UI" panose="020B0604030504040204" pitchFamily="50" charset="-128"/>
                      </a:endParaRPr>
                    </a:p>
                    <a:p>
                      <a:pPr algn="ctr"/>
                      <a:r>
                        <a:rPr kumimoji="1" lang="en-US" altLang="ja-JP" sz="1200" b="1" dirty="0">
                          <a:solidFill>
                            <a:schemeClr val="bg1"/>
                          </a:solidFill>
                          <a:latin typeface="Meiryo UI" panose="020B0604030504040204" pitchFamily="50" charset="-128"/>
                          <a:ea typeface="Meiryo UI" panose="020B0604030504040204" pitchFamily="50" charset="-128"/>
                        </a:rPr>
                        <a:t>(b)/(a)</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marL="0" marR="0" anchor="ctr">
                    <a:lnL w="12700" cap="flat" cmpd="sng" algn="ctr">
                      <a:solidFill>
                        <a:schemeClr val="bg1"/>
                      </a:solidFill>
                      <a:prstDash val="solid"/>
                      <a:round/>
                      <a:headEnd type="none" w="med" len="med"/>
                      <a:tailEnd type="none" w="med" len="med"/>
                    </a:lnL>
                    <a:solidFill>
                      <a:schemeClr val="accent6"/>
                    </a:solidFill>
                  </a:tcPr>
                </a:tc>
                <a:extLst>
                  <a:ext uri="{0D108BD9-81ED-4DB2-BD59-A6C34878D82A}">
                    <a16:rowId xmlns:a16="http://schemas.microsoft.com/office/drawing/2014/main" val="314779610"/>
                  </a:ext>
                </a:extLst>
              </a:tr>
              <a:tr h="559314">
                <a:tc>
                  <a:txBody>
                    <a:bodyPr/>
                    <a:lstStyle/>
                    <a:p>
                      <a:pPr algn="ctr"/>
                      <a:r>
                        <a:rPr kumimoji="1" lang="ja-JP" altLang="en-US" sz="1200" dirty="0">
                          <a:latin typeface="Meiryo UI" panose="020B0604030504040204" pitchFamily="50" charset="-128"/>
                          <a:ea typeface="Meiryo UI" panose="020B0604030504040204" pitchFamily="50" charset="-128"/>
                        </a:rPr>
                        <a:t>①要緊急安全確認大規模建築物</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（大規模建築物）</a:t>
                      </a:r>
                    </a:p>
                  </a:txBody>
                  <a:tcPr marL="0" marR="0" anchor="ctr"/>
                </a:tc>
                <a:tc>
                  <a:txBody>
                    <a:bodyPr/>
                    <a:lstStyle/>
                    <a:p>
                      <a:pPr algn="r"/>
                      <a:r>
                        <a:rPr kumimoji="1" lang="en-US" altLang="ja-JP" sz="1400" dirty="0">
                          <a:latin typeface="Meiryo UI" panose="020B0604030504040204" pitchFamily="50" charset="-128"/>
                          <a:ea typeface="Meiryo UI" panose="020B0604030504040204" pitchFamily="50" charset="-128"/>
                        </a:rPr>
                        <a:t>820</a:t>
                      </a:r>
                      <a:r>
                        <a:rPr kumimoji="1" lang="ja-JP" altLang="en-US" sz="1100" dirty="0">
                          <a:latin typeface="Meiryo UI" panose="020B0604030504040204" pitchFamily="50" charset="-128"/>
                          <a:ea typeface="Meiryo UI" panose="020B0604030504040204" pitchFamily="50" charset="-128"/>
                        </a:rPr>
                        <a:t>棟</a:t>
                      </a:r>
                      <a:endParaRPr kumimoji="1" lang="en-US" altLang="ja-JP" sz="1400" dirty="0">
                        <a:latin typeface="Meiryo UI" panose="020B0604030504040204" pitchFamily="50" charset="-128"/>
                        <a:ea typeface="Meiryo UI" panose="020B0604030504040204" pitchFamily="50" charset="-128"/>
                      </a:endParaRPr>
                    </a:p>
                  </a:txBody>
                  <a:tcPr marL="0" marR="144000" anchor="ct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rPr>
                        <a:t>715</a:t>
                      </a:r>
                      <a:r>
                        <a:rPr kumimoji="1" lang="ja-JP" altLang="en-US" sz="1100" dirty="0">
                          <a:solidFill>
                            <a:schemeClr val="tx1"/>
                          </a:solidFill>
                          <a:latin typeface="Meiryo UI" panose="020B0604030504040204" pitchFamily="50" charset="-128"/>
                          <a:ea typeface="Meiryo UI" panose="020B0604030504040204" pitchFamily="50" charset="-128"/>
                        </a:rPr>
                        <a:t>棟</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0" marR="144000" anchor="ct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rPr>
                        <a:t>105</a:t>
                      </a:r>
                      <a:r>
                        <a:rPr kumimoji="1" lang="ja-JP" altLang="en-US" sz="1100" dirty="0">
                          <a:solidFill>
                            <a:schemeClr val="tx1"/>
                          </a:solidFill>
                          <a:latin typeface="Meiryo UI" panose="020B0604030504040204" pitchFamily="50" charset="-128"/>
                          <a:ea typeface="Meiryo UI" panose="020B0604030504040204" pitchFamily="50" charset="-128"/>
                        </a:rPr>
                        <a:t>棟</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0" marR="144000" anchor="ctr"/>
                </a:tc>
                <a:tc>
                  <a:txBody>
                    <a:bodyPr/>
                    <a:lstStyle/>
                    <a:p>
                      <a:pPr algn="r"/>
                      <a:r>
                        <a:rPr kumimoji="1" lang="en-US" altLang="ja-JP" sz="1400" dirty="0">
                          <a:solidFill>
                            <a:schemeClr val="tx1"/>
                          </a:solidFill>
                          <a:latin typeface="Meiryo UI" panose="020B0604030504040204" pitchFamily="50" charset="-128"/>
                          <a:ea typeface="Meiryo UI" panose="020B0604030504040204" pitchFamily="50" charset="-128"/>
                        </a:rPr>
                        <a:t>87.2</a:t>
                      </a:r>
                      <a:r>
                        <a:rPr kumimoji="1" lang="ja-JP" altLang="en-US" sz="1100" dirty="0">
                          <a:solidFill>
                            <a:schemeClr val="tx1"/>
                          </a:solidFill>
                          <a:latin typeface="Meiryo UI" panose="020B0604030504040204" pitchFamily="50" charset="-128"/>
                          <a:ea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0" marR="144000" anchor="ctr"/>
                </a:tc>
                <a:extLst>
                  <a:ext uri="{0D108BD9-81ED-4DB2-BD59-A6C34878D82A}">
                    <a16:rowId xmlns:a16="http://schemas.microsoft.com/office/drawing/2014/main" val="3558275719"/>
                  </a:ext>
                </a:extLst>
              </a:tr>
              <a:tr h="559314">
                <a:tc>
                  <a:txBody>
                    <a:bodyPr/>
                    <a:lstStyle/>
                    <a:p>
                      <a:pPr algn="ctr"/>
                      <a:r>
                        <a:rPr kumimoji="1" lang="ja-JP" altLang="en-US" sz="1200" dirty="0">
                          <a:latin typeface="Meiryo UI" panose="020B0604030504040204" pitchFamily="50" charset="-128"/>
                          <a:ea typeface="Meiryo UI" panose="020B0604030504040204" pitchFamily="50" charset="-128"/>
                        </a:rPr>
                        <a:t>②要安全確認計画記載建築物</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（広域緊急交通路沿道建築物）</a:t>
                      </a:r>
                    </a:p>
                  </a:txBody>
                  <a:tcPr marL="0" marR="0" anchor="ctr"/>
                </a:tc>
                <a:tc>
                  <a:txBody>
                    <a:bodyPr/>
                    <a:lstStyle/>
                    <a:p>
                      <a:pPr algn="r"/>
                      <a:r>
                        <a:rPr kumimoji="1" lang="en-US" altLang="ja-JP" sz="1400" dirty="0">
                          <a:latin typeface="Meiryo UI" panose="020B0604030504040204" pitchFamily="50" charset="-128"/>
                          <a:ea typeface="Meiryo UI" panose="020B0604030504040204" pitchFamily="50" charset="-128"/>
                        </a:rPr>
                        <a:t>299</a:t>
                      </a:r>
                      <a:r>
                        <a:rPr kumimoji="1" lang="ja-JP" altLang="en-US" sz="1100" dirty="0">
                          <a:latin typeface="Meiryo UI" panose="020B0604030504040204" pitchFamily="50" charset="-128"/>
                          <a:ea typeface="Meiryo UI" panose="020B0604030504040204" pitchFamily="50" charset="-128"/>
                        </a:rPr>
                        <a:t>棟</a:t>
                      </a:r>
                      <a:endParaRPr kumimoji="1" lang="ja-JP" altLang="en-US" sz="1400" dirty="0">
                        <a:latin typeface="Meiryo UI" panose="020B0604030504040204" pitchFamily="50" charset="-128"/>
                        <a:ea typeface="Meiryo UI" panose="020B0604030504040204" pitchFamily="50" charset="-128"/>
                      </a:endParaRPr>
                    </a:p>
                  </a:txBody>
                  <a:tcPr marL="0" marR="144000" anchor="ctr"/>
                </a:tc>
                <a:tc>
                  <a:txBody>
                    <a:bodyPr/>
                    <a:lstStyle/>
                    <a:p>
                      <a:pPr algn="r"/>
                      <a:r>
                        <a:rPr kumimoji="1" lang="en-US" altLang="ja-JP" sz="1400" dirty="0">
                          <a:latin typeface="Meiryo UI" panose="020B0604030504040204" pitchFamily="50" charset="-128"/>
                          <a:ea typeface="Meiryo UI" panose="020B0604030504040204" pitchFamily="50" charset="-128"/>
                        </a:rPr>
                        <a:t>85</a:t>
                      </a:r>
                      <a:r>
                        <a:rPr kumimoji="1" lang="ja-JP" altLang="en-US" sz="1100" dirty="0">
                          <a:latin typeface="Meiryo UI" panose="020B0604030504040204" pitchFamily="50" charset="-128"/>
                          <a:ea typeface="Meiryo UI" panose="020B0604030504040204" pitchFamily="50" charset="-128"/>
                        </a:rPr>
                        <a:t>棟</a:t>
                      </a:r>
                      <a:endParaRPr kumimoji="1" lang="ja-JP" altLang="en-US" sz="1400" dirty="0">
                        <a:latin typeface="Meiryo UI" panose="020B0604030504040204" pitchFamily="50" charset="-128"/>
                        <a:ea typeface="Meiryo UI" panose="020B0604030504040204" pitchFamily="50" charset="-128"/>
                      </a:endParaRPr>
                    </a:p>
                  </a:txBody>
                  <a:tcPr marL="0" marR="144000" anchor="ctr"/>
                </a:tc>
                <a:tc>
                  <a:txBody>
                    <a:bodyPr/>
                    <a:lstStyle/>
                    <a:p>
                      <a:pPr algn="r"/>
                      <a:r>
                        <a:rPr kumimoji="1" lang="en-US" altLang="ja-JP" sz="1400" dirty="0">
                          <a:latin typeface="Meiryo UI" panose="020B0604030504040204" pitchFamily="50" charset="-128"/>
                          <a:ea typeface="Meiryo UI" panose="020B0604030504040204" pitchFamily="50" charset="-128"/>
                        </a:rPr>
                        <a:t>214</a:t>
                      </a:r>
                      <a:r>
                        <a:rPr kumimoji="1" lang="ja-JP" altLang="en-US" sz="1100" dirty="0">
                          <a:latin typeface="Meiryo UI" panose="020B0604030504040204" pitchFamily="50" charset="-128"/>
                          <a:ea typeface="Meiryo UI" panose="020B0604030504040204" pitchFamily="50" charset="-128"/>
                        </a:rPr>
                        <a:t>棟</a:t>
                      </a:r>
                      <a:endParaRPr kumimoji="1" lang="ja-JP" altLang="en-US" sz="1400" dirty="0">
                        <a:latin typeface="Meiryo UI" panose="020B0604030504040204" pitchFamily="50" charset="-128"/>
                        <a:ea typeface="Meiryo UI" panose="020B0604030504040204" pitchFamily="50" charset="-128"/>
                      </a:endParaRPr>
                    </a:p>
                  </a:txBody>
                  <a:tcPr marL="0" marR="144000" anchor="ctr"/>
                </a:tc>
                <a:tc>
                  <a:txBody>
                    <a:bodyPr/>
                    <a:lstStyle/>
                    <a:p>
                      <a:pPr algn="r"/>
                      <a:r>
                        <a:rPr kumimoji="1" lang="en-US" altLang="ja-JP" sz="1400" dirty="0">
                          <a:latin typeface="Meiryo UI" panose="020B0604030504040204" pitchFamily="50" charset="-128"/>
                          <a:ea typeface="Meiryo UI" panose="020B0604030504040204" pitchFamily="50" charset="-128"/>
                        </a:rPr>
                        <a:t>28.4</a:t>
                      </a:r>
                      <a:r>
                        <a:rPr kumimoji="1" lang="ja-JP" altLang="en-US" sz="11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L="0" marR="144000" anchor="ctr"/>
                </a:tc>
                <a:extLst>
                  <a:ext uri="{0D108BD9-81ED-4DB2-BD59-A6C34878D82A}">
                    <a16:rowId xmlns:a16="http://schemas.microsoft.com/office/drawing/2014/main" val="1773913188"/>
                  </a:ext>
                </a:extLst>
              </a:tr>
              <a:tr h="559314">
                <a:tc>
                  <a:txBody>
                    <a:bodyPr/>
                    <a:lstStyle/>
                    <a:p>
                      <a:pPr algn="ctr"/>
                      <a:r>
                        <a:rPr kumimoji="1" lang="ja-JP" altLang="en-US" sz="1200" dirty="0">
                          <a:latin typeface="Meiryo UI" panose="020B0604030504040204" pitchFamily="50" charset="-128"/>
                          <a:ea typeface="Meiryo UI" panose="020B0604030504040204" pitchFamily="50" charset="-128"/>
                        </a:rPr>
                        <a:t>①、②重複</a:t>
                      </a:r>
                    </a:p>
                  </a:txBody>
                  <a:tcPr marL="0" marR="0" anchor="ctr"/>
                </a:tc>
                <a:tc>
                  <a:txBody>
                    <a:bodyPr/>
                    <a:lstStyle/>
                    <a:p>
                      <a:pPr algn="r"/>
                      <a:r>
                        <a:rPr kumimoji="1" lang="en-US" altLang="ja-JP" sz="1400" dirty="0">
                          <a:latin typeface="Meiryo UI" panose="020B0604030504040204" pitchFamily="50" charset="-128"/>
                          <a:ea typeface="Meiryo UI" panose="020B0604030504040204" pitchFamily="50" charset="-128"/>
                        </a:rPr>
                        <a:t>15</a:t>
                      </a:r>
                      <a:r>
                        <a:rPr kumimoji="1" lang="ja-JP" altLang="en-US" sz="1100" dirty="0">
                          <a:latin typeface="Meiryo UI" panose="020B0604030504040204" pitchFamily="50" charset="-128"/>
                          <a:ea typeface="Meiryo UI" panose="020B0604030504040204" pitchFamily="50" charset="-128"/>
                        </a:rPr>
                        <a:t>棟</a:t>
                      </a:r>
                      <a:endParaRPr kumimoji="1" lang="ja-JP" altLang="en-US" sz="1400" dirty="0">
                        <a:latin typeface="Meiryo UI" panose="020B0604030504040204" pitchFamily="50" charset="-128"/>
                        <a:ea typeface="Meiryo UI" panose="020B0604030504040204" pitchFamily="50" charset="-128"/>
                      </a:endParaRPr>
                    </a:p>
                  </a:txBody>
                  <a:tcPr marL="0" marR="144000" anchor="ctr"/>
                </a:tc>
                <a:tc>
                  <a:txBody>
                    <a:bodyPr/>
                    <a:lstStyle/>
                    <a:p>
                      <a:pPr algn="r"/>
                      <a:r>
                        <a:rPr kumimoji="1" lang="en-US" altLang="ja-JP" sz="1400" dirty="0">
                          <a:latin typeface="Meiryo UI" panose="020B0604030504040204" pitchFamily="50" charset="-128"/>
                          <a:ea typeface="Meiryo UI" panose="020B0604030504040204" pitchFamily="50" charset="-128"/>
                        </a:rPr>
                        <a:t>8</a:t>
                      </a:r>
                      <a:r>
                        <a:rPr kumimoji="1" lang="ja-JP" altLang="en-US" sz="1100" dirty="0">
                          <a:latin typeface="Meiryo UI" panose="020B0604030504040204" pitchFamily="50" charset="-128"/>
                          <a:ea typeface="Meiryo UI" panose="020B0604030504040204" pitchFamily="50" charset="-128"/>
                        </a:rPr>
                        <a:t>棟</a:t>
                      </a:r>
                      <a:endParaRPr kumimoji="1" lang="ja-JP" altLang="en-US" sz="1400" dirty="0">
                        <a:latin typeface="Meiryo UI" panose="020B0604030504040204" pitchFamily="50" charset="-128"/>
                        <a:ea typeface="Meiryo UI" panose="020B0604030504040204" pitchFamily="50" charset="-128"/>
                      </a:endParaRPr>
                    </a:p>
                  </a:txBody>
                  <a:tcPr marL="0" marR="144000" anchor="ctr"/>
                </a:tc>
                <a:tc>
                  <a:txBody>
                    <a:bodyPr/>
                    <a:lstStyle/>
                    <a:p>
                      <a:pPr algn="r"/>
                      <a:r>
                        <a:rPr kumimoji="1" lang="en-US" altLang="ja-JP" sz="1400" dirty="0">
                          <a:latin typeface="Meiryo UI" panose="020B0604030504040204" pitchFamily="50" charset="-128"/>
                          <a:ea typeface="Meiryo UI" panose="020B0604030504040204" pitchFamily="50" charset="-128"/>
                        </a:rPr>
                        <a:t>7</a:t>
                      </a:r>
                      <a:r>
                        <a:rPr kumimoji="1" lang="ja-JP" altLang="en-US" sz="1100" dirty="0">
                          <a:latin typeface="Meiryo UI" panose="020B0604030504040204" pitchFamily="50" charset="-128"/>
                          <a:ea typeface="Meiryo UI" panose="020B0604030504040204" pitchFamily="50" charset="-128"/>
                        </a:rPr>
                        <a:t>棟</a:t>
                      </a:r>
                      <a:endParaRPr kumimoji="1" lang="ja-JP" altLang="en-US" sz="1400" dirty="0">
                        <a:latin typeface="Meiryo UI" panose="020B0604030504040204" pitchFamily="50" charset="-128"/>
                        <a:ea typeface="Meiryo UI" panose="020B0604030504040204" pitchFamily="50" charset="-128"/>
                      </a:endParaRPr>
                    </a:p>
                  </a:txBody>
                  <a:tcPr marL="0" marR="144000" anchor="ctr"/>
                </a:tc>
                <a:tc>
                  <a:txBody>
                    <a:bodyPr/>
                    <a:lstStyle/>
                    <a:p>
                      <a:pPr algn="ct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L="0" marR="144000" anchor="ctr"/>
                </a:tc>
                <a:extLst>
                  <a:ext uri="{0D108BD9-81ED-4DB2-BD59-A6C34878D82A}">
                    <a16:rowId xmlns:a16="http://schemas.microsoft.com/office/drawing/2014/main" val="897661915"/>
                  </a:ext>
                </a:extLst>
              </a:tr>
              <a:tr h="559314">
                <a:tc>
                  <a:txBody>
                    <a:bodyPr/>
                    <a:lstStyle/>
                    <a:p>
                      <a:pPr algn="ctr"/>
                      <a:r>
                        <a:rPr kumimoji="1" lang="ja-JP" altLang="en-US" sz="1200" dirty="0">
                          <a:latin typeface="Meiryo UI" panose="020B0604030504040204" pitchFamily="50" charset="-128"/>
                          <a:ea typeface="Meiryo UI" panose="020B0604030504040204" pitchFamily="50" charset="-128"/>
                        </a:rPr>
                        <a:t>③義務付け建築物</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①</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②</a:t>
                      </a:r>
                    </a:p>
                  </a:txBody>
                  <a:tcPr marL="0" marR="0" anchor="ctr"/>
                </a:tc>
                <a:tc>
                  <a:txBody>
                    <a:bodyPr/>
                    <a:lstStyle/>
                    <a:p>
                      <a:pPr algn="r"/>
                      <a:r>
                        <a:rPr kumimoji="1" lang="en-US" altLang="ja-JP" sz="1400" b="1" dirty="0">
                          <a:latin typeface="Meiryo UI" panose="020B0604030504040204" pitchFamily="50" charset="-128"/>
                          <a:ea typeface="Meiryo UI" panose="020B0604030504040204" pitchFamily="50" charset="-128"/>
                        </a:rPr>
                        <a:t>1,104</a:t>
                      </a:r>
                      <a:r>
                        <a:rPr kumimoji="1" lang="ja-JP" altLang="en-US" sz="1100" b="1" dirty="0">
                          <a:latin typeface="Meiryo UI" panose="020B0604030504040204" pitchFamily="50" charset="-128"/>
                          <a:ea typeface="Meiryo UI" panose="020B0604030504040204" pitchFamily="50" charset="-128"/>
                        </a:rPr>
                        <a:t>棟</a:t>
                      </a:r>
                      <a:endParaRPr kumimoji="1" lang="ja-JP" altLang="en-US" sz="1400" b="1" dirty="0">
                        <a:latin typeface="Meiryo UI" panose="020B0604030504040204" pitchFamily="50" charset="-128"/>
                        <a:ea typeface="Meiryo UI" panose="020B0604030504040204" pitchFamily="50" charset="-128"/>
                      </a:endParaRPr>
                    </a:p>
                  </a:txBody>
                  <a:tcPr marL="0" marR="144000" anchor="ctr"/>
                </a:tc>
                <a:tc>
                  <a:txBody>
                    <a:bodyPr/>
                    <a:lstStyle/>
                    <a:p>
                      <a:pPr algn="r"/>
                      <a:r>
                        <a:rPr kumimoji="1" lang="en-US" altLang="ja-JP" sz="1400" b="1" dirty="0">
                          <a:latin typeface="Meiryo UI" panose="020B0604030504040204" pitchFamily="50" charset="-128"/>
                          <a:ea typeface="Meiryo UI" panose="020B0604030504040204" pitchFamily="50" charset="-128"/>
                        </a:rPr>
                        <a:t>792</a:t>
                      </a:r>
                      <a:r>
                        <a:rPr kumimoji="1" lang="ja-JP" altLang="en-US" sz="1100" b="1" dirty="0">
                          <a:latin typeface="Meiryo UI" panose="020B0604030504040204" pitchFamily="50" charset="-128"/>
                          <a:ea typeface="Meiryo UI" panose="020B0604030504040204" pitchFamily="50" charset="-128"/>
                        </a:rPr>
                        <a:t>棟</a:t>
                      </a:r>
                      <a:endParaRPr kumimoji="1" lang="ja-JP" altLang="en-US" sz="1400" b="1" dirty="0">
                        <a:latin typeface="Meiryo UI" panose="020B0604030504040204" pitchFamily="50" charset="-128"/>
                        <a:ea typeface="Meiryo UI" panose="020B0604030504040204" pitchFamily="50" charset="-128"/>
                      </a:endParaRPr>
                    </a:p>
                  </a:txBody>
                  <a:tcPr marL="0" marR="144000" anchor="ctr"/>
                </a:tc>
                <a:tc>
                  <a:txBody>
                    <a:bodyPr/>
                    <a:lstStyle/>
                    <a:p>
                      <a:pPr algn="r"/>
                      <a:r>
                        <a:rPr kumimoji="1" lang="en-US" altLang="ja-JP" sz="1400" b="1" dirty="0">
                          <a:latin typeface="Meiryo UI" panose="020B0604030504040204" pitchFamily="50" charset="-128"/>
                          <a:ea typeface="Meiryo UI" panose="020B0604030504040204" pitchFamily="50" charset="-128"/>
                        </a:rPr>
                        <a:t>312</a:t>
                      </a:r>
                      <a:r>
                        <a:rPr kumimoji="1" lang="ja-JP" altLang="en-US" sz="1100" b="1" dirty="0">
                          <a:latin typeface="Meiryo UI" panose="020B0604030504040204" pitchFamily="50" charset="-128"/>
                          <a:ea typeface="Meiryo UI" panose="020B0604030504040204" pitchFamily="50" charset="-128"/>
                        </a:rPr>
                        <a:t>棟</a:t>
                      </a:r>
                      <a:endParaRPr kumimoji="1" lang="ja-JP" altLang="en-US" sz="1400" b="1" dirty="0">
                        <a:latin typeface="Meiryo UI" panose="020B0604030504040204" pitchFamily="50" charset="-128"/>
                        <a:ea typeface="Meiryo UI" panose="020B0604030504040204" pitchFamily="50" charset="-128"/>
                      </a:endParaRPr>
                    </a:p>
                  </a:txBody>
                  <a:tcPr marL="0" marR="144000" anchor="ctr"/>
                </a:tc>
                <a:tc>
                  <a:txBody>
                    <a:bodyPr/>
                    <a:lstStyle/>
                    <a:p>
                      <a:pPr algn="r"/>
                      <a:r>
                        <a:rPr kumimoji="1" lang="en-US" altLang="ja-JP" sz="1400" b="1" dirty="0">
                          <a:latin typeface="Meiryo UI" panose="020B0604030504040204" pitchFamily="50" charset="-128"/>
                          <a:ea typeface="Meiryo UI" panose="020B0604030504040204" pitchFamily="50" charset="-128"/>
                        </a:rPr>
                        <a:t>71.7</a:t>
                      </a:r>
                      <a:r>
                        <a:rPr kumimoji="1" lang="ja-JP" altLang="en-US" sz="11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a:txBody>
                  <a:tcPr marL="0" marR="144000" anchor="ctr"/>
                </a:tc>
                <a:extLst>
                  <a:ext uri="{0D108BD9-81ED-4DB2-BD59-A6C34878D82A}">
                    <a16:rowId xmlns:a16="http://schemas.microsoft.com/office/drawing/2014/main" val="1127957539"/>
                  </a:ext>
                </a:extLst>
              </a:tr>
            </a:tbl>
          </a:graphicData>
        </a:graphic>
      </p:graphicFrame>
      <p:sp>
        <p:nvSpPr>
          <p:cNvPr id="8" name="テキスト ボックス 7">
            <a:extLst>
              <a:ext uri="{FF2B5EF4-FFF2-40B4-BE49-F238E27FC236}">
                <a16:creationId xmlns:a16="http://schemas.microsoft.com/office/drawing/2014/main" id="{660C7298-6A4D-42CC-951A-961B023E64F9}"/>
              </a:ext>
            </a:extLst>
          </p:cNvPr>
          <p:cNvSpPr txBox="1"/>
          <p:nvPr/>
        </p:nvSpPr>
        <p:spPr>
          <a:xfrm>
            <a:off x="3048913" y="5143968"/>
            <a:ext cx="5826920" cy="1405101"/>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tIns="108000" bIns="108000">
            <a:spAutoFit/>
          </a:bodyPr>
          <a:lstStyle/>
          <a:p>
            <a:pPr marL="174625" indent="-174625">
              <a:lnSpc>
                <a:spcPct val="125000"/>
              </a:lnSpc>
              <a:spcAft>
                <a:spcPts val="600"/>
              </a:spcAft>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耐震診断義務付け対象建築物は旧耐震基準で建築されたもののみが対象であり、</a:t>
            </a:r>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新耐震基準建築物は含まれない。本来の耐震化率とは定義が異なるため、「耐震化率（進捗率）」と記す。</a:t>
            </a:r>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ct val="125000"/>
              </a:lnSpc>
              <a:spcAft>
                <a:spcPts val="600"/>
              </a:spcAft>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令和２年４月現在、耐震診断結果を公表しているものに限る。（②については、昨年度追加した路線にある対象建築物を除く）</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ct val="125000"/>
              </a:lnSpc>
              <a:spcAft>
                <a:spcPts val="600"/>
              </a:spcAft>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①には公共建築物を含む。</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15107C22-05FD-41D2-A012-E71C2EADA7BD}"/>
              </a:ext>
            </a:extLst>
          </p:cNvPr>
          <p:cNvSpPr txBox="1"/>
          <p:nvPr/>
        </p:nvSpPr>
        <p:spPr>
          <a:xfrm>
            <a:off x="421143" y="2060910"/>
            <a:ext cx="2285785" cy="652587"/>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tIns="108000" bIns="108000">
            <a:spAutoFit/>
          </a:bodyPr>
          <a:lstStyle/>
          <a:p>
            <a:pPr algn="ctr">
              <a:lnSpc>
                <a:spcPct val="125000"/>
              </a:lnSpc>
              <a:spcAft>
                <a:spcPts val="600"/>
              </a:spcAft>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耐震診断義務付け対象建築物の令和</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月時点の耐震化率</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9C75DF08-685F-4A24-879D-4140862E7DC2}"/>
              </a:ext>
            </a:extLst>
          </p:cNvPr>
          <p:cNvSpPr txBox="1"/>
          <p:nvPr/>
        </p:nvSpPr>
        <p:spPr>
          <a:xfrm>
            <a:off x="-173568" y="2639999"/>
            <a:ext cx="2112168" cy="1102967"/>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tIns="108000" bIns="108000">
            <a:spAutoFit/>
          </a:bodyPr>
          <a:lstStyle/>
          <a:p>
            <a:pPr algn="ctr">
              <a:lnSpc>
                <a:spcPct val="125000"/>
              </a:lnSpc>
              <a:spcAft>
                <a:spcPts val="600"/>
              </a:spcAft>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耐震性不足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312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棟</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125000"/>
              </a:lnSpc>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・要緊急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105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棟</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125000"/>
              </a:lnSpc>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・要安全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214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棟</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125000"/>
              </a:lnSpc>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（重複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棟）</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4F256008-B81C-4CB6-A279-27E4D6EEBE04}"/>
              </a:ext>
            </a:extLst>
          </p:cNvPr>
          <p:cNvSpPr txBox="1"/>
          <p:nvPr/>
        </p:nvSpPr>
        <p:spPr>
          <a:xfrm>
            <a:off x="1564035" y="3742966"/>
            <a:ext cx="1357311" cy="981780"/>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tIns="108000" bIns="108000">
            <a:spAutoFit/>
          </a:bodyPr>
          <a:lstStyle/>
          <a:p>
            <a:pPr algn="ctr">
              <a:lnSpc>
                <a:spcPct val="125000"/>
              </a:lnSpc>
              <a:spcAft>
                <a:spcPts val="600"/>
              </a:spcAft>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耐震性あり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792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棟</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80975">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・要緊急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715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棟</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80975">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・要安全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85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棟</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80975">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（重複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棟）</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3290028C-538A-43A4-910F-9103748B9C3B}"/>
              </a:ext>
            </a:extLst>
          </p:cNvPr>
          <p:cNvSpPr txBox="1"/>
          <p:nvPr/>
        </p:nvSpPr>
        <p:spPr>
          <a:xfrm>
            <a:off x="421143" y="4841137"/>
            <a:ext cx="2285785" cy="1944000"/>
          </a:xfrm>
          <a:prstGeom prst="rect">
            <a:avLst/>
          </a:prstGeom>
          <a:noFill/>
          <a:ln w="6350">
            <a:solidFill>
              <a:schemeClr val="tx1"/>
            </a:solidFill>
          </a:ln>
          <a:effectLst/>
        </p:spPr>
        <p:style>
          <a:lnRef idx="2">
            <a:schemeClr val="accent2"/>
          </a:lnRef>
          <a:fillRef idx="1">
            <a:schemeClr val="lt1"/>
          </a:fillRef>
          <a:effectRef idx="0">
            <a:schemeClr val="accent2"/>
          </a:effectRef>
          <a:fontRef idx="minor">
            <a:schemeClr val="dk1"/>
          </a:fontRef>
        </p:style>
        <p:txBody>
          <a:bodyPr wrap="square" tIns="108000" bIns="108000">
            <a:spAutoFit/>
          </a:bodyPr>
          <a:lstStyle/>
          <a:p>
            <a:pPr algn="ctr">
              <a:lnSpc>
                <a:spcPct val="125000"/>
              </a:lnSpc>
              <a:spcAft>
                <a:spcPts val="60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耐震診断義務付け対象建築物</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66700">
              <a:lnSpc>
                <a:spcPct val="125000"/>
              </a:lnSpc>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総棟数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1,104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444500" indent="-88900">
              <a:lnSpc>
                <a:spcPct val="125000"/>
              </a:lnSpc>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耐震性あり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792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444500" indent="-88900">
              <a:lnSpc>
                <a:spcPct val="125000"/>
              </a:lnSpc>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耐震性不足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444500" indent="-88900">
              <a:lnSpc>
                <a:spcPct val="125000"/>
              </a:lnSpc>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（重複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125000"/>
              </a:lnSpc>
              <a:spcAft>
                <a:spcPts val="600"/>
              </a:spcAft>
              <a:defRP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月時点</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125000"/>
              </a:lnSpc>
              <a:spcAft>
                <a:spcPts val="600"/>
              </a:spcAft>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耐震化率　約</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72</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71510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FB147B9-783A-47AE-AFBE-7326FB45BE73}"/>
              </a:ext>
            </a:extLst>
          </p:cNvPr>
          <p:cNvSpPr txBox="1"/>
          <p:nvPr/>
        </p:nvSpPr>
        <p:spPr>
          <a:xfrm>
            <a:off x="162719" y="1498048"/>
            <a:ext cx="8820000" cy="1410744"/>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tIns="108000" bIns="108000">
            <a:spAutoFit/>
          </a:bodyPr>
          <a:lstStyle/>
          <a:p>
            <a:pPr marL="252000" indent="-252000">
              <a:lnSpc>
                <a:spcPct val="125000"/>
              </a:lnSpc>
              <a:spcAft>
                <a:spcPts val="600"/>
              </a:spcAf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多数の者が利用する建築物の耐震化率は</a:t>
            </a:r>
            <a:r>
              <a:rPr lang="en-US" altLang="ja-JP" dirty="0">
                <a:latin typeface="Meiryo UI" panose="020B0604030504040204" pitchFamily="50" charset="-128"/>
                <a:ea typeface="Meiryo UI" panose="020B0604030504040204" pitchFamily="50" charset="-128"/>
                <a:cs typeface="Meiryo UI" panose="020B0604030504040204" pitchFamily="50" charset="-128"/>
              </a:rPr>
              <a:t>93.9%</a:t>
            </a:r>
            <a:r>
              <a:rPr lang="ja-JP" altLang="en-US" dirty="0">
                <a:latin typeface="Meiryo UI" panose="020B0604030504040204" pitchFamily="50" charset="-128"/>
                <a:ea typeface="Meiryo UI" panose="020B0604030504040204" pitchFamily="50" charset="-128"/>
                <a:cs typeface="Meiryo UI" panose="020B0604030504040204" pitchFamily="50" charset="-128"/>
              </a:rPr>
              <a:t>となり、目標の</a:t>
            </a:r>
            <a:r>
              <a:rPr lang="en-US" altLang="ja-JP" dirty="0">
                <a:latin typeface="Meiryo UI" panose="020B0604030504040204" pitchFamily="50" charset="-128"/>
                <a:ea typeface="Meiryo UI" panose="020B0604030504040204" pitchFamily="50" charset="-128"/>
                <a:cs typeface="Meiryo UI" panose="020B0604030504040204" pitchFamily="50" charset="-128"/>
              </a:rPr>
              <a:t>95%</a:t>
            </a:r>
            <a:r>
              <a:rPr lang="ja-JP" altLang="en-US" dirty="0" err="1">
                <a:latin typeface="Meiryo UI" panose="020B0604030504040204" pitchFamily="50" charset="-128"/>
                <a:ea typeface="Meiryo UI" panose="020B0604030504040204" pitchFamily="50" charset="-128"/>
                <a:cs typeface="Meiryo UI" panose="020B0604030504040204" pitchFamily="50" charset="-128"/>
              </a:rPr>
              <a:t>には未</a:t>
            </a:r>
            <a:r>
              <a:rPr lang="ja-JP" altLang="en-US" dirty="0">
                <a:latin typeface="Meiryo UI" panose="020B0604030504040204" pitchFamily="50" charset="-128"/>
                <a:ea typeface="Meiryo UI" panose="020B0604030504040204" pitchFamily="50" charset="-128"/>
                <a:cs typeface="Meiryo UI" panose="020B0604030504040204" pitchFamily="50" charset="-128"/>
              </a:rPr>
              <a:t>達。</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ct val="125000"/>
              </a:lnSpc>
              <a:spcAft>
                <a:spcPts val="600"/>
              </a:spcAf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病院、福祉施設等の建築物の耐震化が進んでいない。</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ct val="125000"/>
              </a:lnSpc>
              <a:spcAft>
                <a:spcPts val="600"/>
              </a:spcAft>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Text Box 1233">
            <a:extLst>
              <a:ext uri="{FF2B5EF4-FFF2-40B4-BE49-F238E27FC236}">
                <a16:creationId xmlns:a16="http://schemas.microsoft.com/office/drawing/2014/main" id="{6BCB9C2F-FA04-483E-A766-6B09EB92370F}"/>
              </a:ext>
            </a:extLst>
          </p:cNvPr>
          <p:cNvSpPr txBox="1">
            <a:spLocks noChangeArrowheads="1"/>
          </p:cNvSpPr>
          <p:nvPr/>
        </p:nvSpPr>
        <p:spPr bwMode="auto">
          <a:xfrm>
            <a:off x="162719" y="1044529"/>
            <a:ext cx="882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評価</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F40E93AE-864F-41F8-9C14-A63340B83FB0}"/>
              </a:ext>
            </a:extLst>
          </p:cNvPr>
          <p:cNvSpPr txBox="1">
            <a:spLocks/>
          </p:cNvSpPr>
          <p:nvPr/>
        </p:nvSpPr>
        <p:spPr bwMode="auto">
          <a:xfrm>
            <a:off x="-69011" y="495314"/>
            <a:ext cx="70199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kern="0" dirty="0"/>
              <a:t>評価・課題</a:t>
            </a:r>
          </a:p>
        </p:txBody>
      </p:sp>
      <p:sp>
        <p:nvSpPr>
          <p:cNvPr id="8" name="スライド番号プレースホルダー 3">
            <a:extLst>
              <a:ext uri="{FF2B5EF4-FFF2-40B4-BE49-F238E27FC236}">
                <a16:creationId xmlns:a16="http://schemas.microsoft.com/office/drawing/2014/main" id="{73806A5D-C1CE-45C5-9672-FBC0FAE918A2}"/>
              </a:ext>
            </a:extLst>
          </p:cNvPr>
          <p:cNvSpPr>
            <a:spLocks noGrp="1"/>
          </p:cNvSpPr>
          <p:nvPr>
            <p:ph type="sldNum" sz="quarter" idx="12"/>
          </p:nvPr>
        </p:nvSpPr>
        <p:spPr>
          <a:xfrm>
            <a:off x="7010400" y="6433376"/>
            <a:ext cx="2133600" cy="287337"/>
          </a:xfrm>
        </p:spPr>
        <p:txBody>
          <a:bodyPr/>
          <a:lstStyle/>
          <a:p>
            <a:pPr>
              <a:defRPr/>
            </a:pPr>
            <a:fld id="{09954CD4-AF95-4C78-B160-84012AB9CEDB}" type="slidenum">
              <a:rPr lang="en-US" altLang="ja-JP" smtClean="0">
                <a:solidFill>
                  <a:srgbClr val="000000"/>
                </a:solidFill>
              </a:rPr>
              <a:pPr>
                <a:defRPr/>
              </a:pPr>
              <a:t>15</a:t>
            </a:fld>
            <a:endParaRPr lang="en-US" altLang="ja-JP" dirty="0">
              <a:solidFill>
                <a:srgbClr val="000000"/>
              </a:solidFill>
            </a:endParaRPr>
          </a:p>
        </p:txBody>
      </p:sp>
      <p:sp>
        <p:nvSpPr>
          <p:cNvPr id="10" name="テキスト ボックス 9">
            <a:extLst>
              <a:ext uri="{FF2B5EF4-FFF2-40B4-BE49-F238E27FC236}">
                <a16:creationId xmlns:a16="http://schemas.microsoft.com/office/drawing/2014/main" id="{5877A464-7670-486B-B8FD-34A03FDDCCFE}"/>
              </a:ext>
            </a:extLst>
          </p:cNvPr>
          <p:cNvSpPr txBox="1"/>
          <p:nvPr/>
        </p:nvSpPr>
        <p:spPr>
          <a:xfrm>
            <a:off x="162719" y="3483750"/>
            <a:ext cx="8820000" cy="2449489"/>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tIns="108000" bIns="108000">
            <a:spAutoFit/>
          </a:bodyPr>
          <a:lstStyle/>
          <a:p>
            <a:pPr marL="363538" indent="-363538">
              <a:lnSpc>
                <a:spcPct val="125000"/>
              </a:lnSpc>
              <a:spcAft>
                <a:spcPts val="600"/>
              </a:spcAf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用途によって進捗にばらつきがあり、個別の対応が必要。（各事業の評価・課題は後述）</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68288" indent="-268288">
              <a:lnSpc>
                <a:spcPct val="125000"/>
              </a:lnSpc>
              <a:spcAft>
                <a:spcPts val="600"/>
              </a:spcAf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国土交通省の研究会とりまとめを踏まえ、今後の建築物の耐震化率の示し方、目標設定が必要。なお、義務付け建築物について「耐震化率」を示す場合は、定義が違うため混乱が生じる恐れがある。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68288" indent="-268288">
              <a:lnSpc>
                <a:spcPct val="125000"/>
              </a:lnSpc>
              <a:spcAft>
                <a:spcPts val="600"/>
              </a:spcAf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義務付け建築物の進捗を見ると、広域緊急交通路沿道建築物の耐震化率（進捗率）は低いが、「令和</a:t>
            </a:r>
            <a:r>
              <a:rPr lang="en-US" altLang="ja-JP" dirty="0">
                <a:latin typeface="Meiryo UI" panose="020B0604030504040204" pitchFamily="50" charset="-128"/>
                <a:ea typeface="Meiryo UI" panose="020B0604030504040204" pitchFamily="50" charset="-128"/>
                <a:cs typeface="Meiryo UI" panose="020B0604030504040204" pitchFamily="50" charset="-128"/>
              </a:rPr>
              <a:t>7</a:t>
            </a:r>
            <a:r>
              <a:rPr lang="ja-JP" altLang="en-US" dirty="0">
                <a:latin typeface="Meiryo UI" panose="020B0604030504040204" pitchFamily="50" charset="-128"/>
                <a:ea typeface="Meiryo UI" panose="020B0604030504040204" pitchFamily="50" charset="-128"/>
                <a:cs typeface="Meiryo UI" panose="020B0604030504040204" pitchFamily="50" charset="-128"/>
              </a:rPr>
              <a:t>年までにおおむね解消」という目標のままでよいか検討が必要。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Text Box 1233">
            <a:extLst>
              <a:ext uri="{FF2B5EF4-FFF2-40B4-BE49-F238E27FC236}">
                <a16:creationId xmlns:a16="http://schemas.microsoft.com/office/drawing/2014/main" id="{FC998D63-B911-4FC3-B916-2FB0378397C7}"/>
              </a:ext>
            </a:extLst>
          </p:cNvPr>
          <p:cNvSpPr txBox="1">
            <a:spLocks noChangeArrowheads="1"/>
          </p:cNvSpPr>
          <p:nvPr/>
        </p:nvSpPr>
        <p:spPr bwMode="auto">
          <a:xfrm>
            <a:off x="162719" y="3030231"/>
            <a:ext cx="882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課題</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77BCB9-D41B-4594-B2BC-F2C3149287E6}"/>
              </a:ext>
            </a:extLst>
          </p:cNvPr>
          <p:cNvSpPr>
            <a:spLocks noGrp="1"/>
          </p:cNvSpPr>
          <p:nvPr>
            <p:ph type="title"/>
          </p:nvPr>
        </p:nvSpPr>
        <p:spPr/>
        <p:txBody>
          <a:bodyPr/>
          <a:lstStyle/>
          <a:p>
            <a:r>
              <a:rPr kumimoji="1" lang="ja-JP" altLang="en-US" dirty="0"/>
              <a:t>今後の方向性（案）</a:t>
            </a:r>
          </a:p>
        </p:txBody>
      </p:sp>
      <p:sp>
        <p:nvSpPr>
          <p:cNvPr id="4" name="スライド番号プレースホルダー 3">
            <a:extLst>
              <a:ext uri="{FF2B5EF4-FFF2-40B4-BE49-F238E27FC236}">
                <a16:creationId xmlns:a16="http://schemas.microsoft.com/office/drawing/2014/main" id="{CBF3DAC1-D22F-45D6-AE70-3AF1AA5B3734}"/>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16</a:t>
            </a:fld>
            <a:endParaRPr lang="en-US" altLang="ja-JP">
              <a:solidFill>
                <a:srgbClr val="000000"/>
              </a:solidFill>
            </a:endParaRPr>
          </a:p>
        </p:txBody>
      </p:sp>
      <p:sp>
        <p:nvSpPr>
          <p:cNvPr id="6" name="テキスト ボックス 5">
            <a:extLst>
              <a:ext uri="{FF2B5EF4-FFF2-40B4-BE49-F238E27FC236}">
                <a16:creationId xmlns:a16="http://schemas.microsoft.com/office/drawing/2014/main" id="{1F0B49B1-9CAD-4AE0-A9C1-B9CB8FA4337E}"/>
              </a:ext>
            </a:extLst>
          </p:cNvPr>
          <p:cNvSpPr txBox="1"/>
          <p:nvPr/>
        </p:nvSpPr>
        <p:spPr>
          <a:xfrm>
            <a:off x="190952" y="1345638"/>
            <a:ext cx="8820000" cy="3565179"/>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tIns="108000" bIns="108000">
            <a:spAutoFit/>
          </a:bodyPr>
          <a:lstStyle/>
          <a:p>
            <a:pPr marL="444500" indent="-444500">
              <a:lnSpc>
                <a:spcPct val="125000"/>
              </a:lnSpc>
              <a:spcAft>
                <a:spcPts val="600"/>
              </a:spcAf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 多数の者が利用する建築物については、用途ごとに目標や現状値の公表が別途進んできているため、今後、</a:t>
            </a:r>
            <a:r>
              <a:rPr lang="en-US" altLang="ja-JP" dirty="0">
                <a:latin typeface="Meiryo UI" panose="020B0604030504040204" pitchFamily="50" charset="-128"/>
                <a:ea typeface="Meiryo UI" panose="020B0604030504040204" pitchFamily="50" charset="-128"/>
                <a:cs typeface="Meiryo UI" panose="020B0604030504040204" pitchFamily="50" charset="-128"/>
              </a:rPr>
              <a:t>10</a:t>
            </a:r>
            <a:r>
              <a:rPr lang="ja-JP" altLang="en-US" dirty="0">
                <a:latin typeface="Meiryo UI" panose="020B0604030504040204" pitchFamily="50" charset="-128"/>
                <a:ea typeface="Meiryo UI" panose="020B0604030504040204" pitchFamily="50" charset="-128"/>
                <a:cs typeface="Meiryo UI" panose="020B0604030504040204" pitchFamily="50" charset="-128"/>
              </a:rPr>
              <a:t>ヵ年戦略としては、特に耐震化の重要性が高い耐震診断義務付け対象の建築物に重点化して目標を定め、進捗を確認する。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44500" indent="-444500">
              <a:lnSpc>
                <a:spcPct val="125000"/>
              </a:lnSpc>
              <a:spcAft>
                <a:spcPts val="600"/>
              </a:spcAf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 耐震診断義務付け建築物の目標「令和７年までにおおむね解消」について、現状からすれば厳しく高い目標となるが、府民みんなでめざす値であり、中間年では目標を変えることなく、危機感を持って取組みを進めてい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44500" indent="-444500">
              <a:lnSpc>
                <a:spcPct val="125000"/>
              </a:lnSpc>
              <a:spcAft>
                <a:spcPts val="600"/>
              </a:spcAf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 進捗については、耐震診断義務付け建築物の耐震化率（進捗率）で確認することとし、公表の仕方については混乱が生じないよう工夫する。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44500" indent="-444500">
              <a:lnSpc>
                <a:spcPct val="125000"/>
              </a:lnSpc>
              <a:spcAft>
                <a:spcPts val="600"/>
              </a:spcAf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2100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ctrTitle"/>
          </p:nvPr>
        </p:nvSpPr>
        <p:spPr>
          <a:xfrm>
            <a:off x="1490780" y="2059921"/>
            <a:ext cx="8277564" cy="1470025"/>
          </a:xfrm>
        </p:spPr>
        <p:txBody>
          <a:bodyPr/>
          <a:lstStyle/>
          <a:p>
            <a:r>
              <a:rPr lang="ja-JP" altLang="en-US" sz="3200" dirty="0"/>
              <a:t>目標</a:t>
            </a:r>
            <a:r>
              <a:rPr lang="en-US" altLang="ja-JP" sz="3200" dirty="0"/>
              <a:t>2</a:t>
            </a:r>
            <a:r>
              <a:rPr lang="ja-JP" altLang="en-US" sz="3200" dirty="0"/>
              <a:t>　民間住宅・建築物の具体的な目標</a:t>
            </a:r>
            <a:r>
              <a:rPr lang="en-US" altLang="ja-JP" sz="3200" dirty="0"/>
              <a:t/>
            </a:r>
            <a:br>
              <a:rPr lang="en-US" altLang="ja-JP" sz="3200" dirty="0"/>
            </a:br>
            <a:r>
              <a:rPr lang="ja-JP" altLang="en-US" sz="3200" dirty="0"/>
              <a:t>進捗状況</a:t>
            </a:r>
          </a:p>
        </p:txBody>
      </p:sp>
      <p:sp>
        <p:nvSpPr>
          <p:cNvPr id="3" name="タイトル 1"/>
          <p:cNvSpPr txBox="1">
            <a:spLocks/>
          </p:cNvSpPr>
          <p:nvPr/>
        </p:nvSpPr>
        <p:spPr bwMode="auto">
          <a:xfrm>
            <a:off x="2678604" y="3355321"/>
            <a:ext cx="6465396"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40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sz="2800" kern="0" dirty="0"/>
              <a:t>～木造住宅の耐震化の状況～</a:t>
            </a:r>
          </a:p>
        </p:txBody>
      </p:sp>
    </p:spTree>
    <p:extLst>
      <p:ext uri="{BB962C8B-B14F-4D97-AF65-F5344CB8AC3E}">
        <p14:creationId xmlns:p14="http://schemas.microsoft.com/office/powerpoint/2010/main" val="1130048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木造住宅耐震化の主な取組み</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latin typeface="Meiryo UI" panose="020B0604030504040204" pitchFamily="50" charset="-128"/>
                <a:ea typeface="Meiryo UI" panose="020B0604030504040204" pitchFamily="50" charset="-128"/>
              </a:rPr>
              <a:pPr>
                <a:defRPr/>
              </a:pPr>
              <a:t>18</a:t>
            </a:fld>
            <a:endParaRPr lang="en-US" altLang="ja-JP">
              <a:solidFill>
                <a:srgbClr val="000000"/>
              </a:solidFill>
              <a:latin typeface="Meiryo UI" panose="020B0604030504040204" pitchFamily="50" charset="-128"/>
              <a:ea typeface="Meiryo UI" panose="020B0604030504040204" pitchFamily="50" charset="-128"/>
            </a:endParaRPr>
          </a:p>
        </p:txBody>
      </p:sp>
      <p:sp>
        <p:nvSpPr>
          <p:cNvPr id="5" name="矢印: 下 17">
            <a:extLst>
              <a:ext uri="{FF2B5EF4-FFF2-40B4-BE49-F238E27FC236}">
                <a16:creationId xmlns:a16="http://schemas.microsoft.com/office/drawing/2014/main" id="{FFC11A8A-FA69-4D9B-9E93-3AA1B38A67E0}"/>
              </a:ext>
            </a:extLst>
          </p:cNvPr>
          <p:cNvSpPr/>
          <p:nvPr/>
        </p:nvSpPr>
        <p:spPr>
          <a:xfrm>
            <a:off x="165099" y="5188725"/>
            <a:ext cx="468000" cy="1614566"/>
          </a:xfrm>
          <a:prstGeom prst="downArrow">
            <a:avLst>
              <a:gd name="adj1" fmla="val 100000"/>
              <a:gd name="adj2" fmla="val 50000"/>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 name="矢印: 下 17">
            <a:extLst>
              <a:ext uri="{FF2B5EF4-FFF2-40B4-BE49-F238E27FC236}">
                <a16:creationId xmlns:a16="http://schemas.microsoft.com/office/drawing/2014/main" id="{FFC11A8A-FA69-4D9B-9E93-3AA1B38A67E0}"/>
              </a:ext>
            </a:extLst>
          </p:cNvPr>
          <p:cNvSpPr/>
          <p:nvPr/>
        </p:nvSpPr>
        <p:spPr>
          <a:xfrm>
            <a:off x="165099" y="2277327"/>
            <a:ext cx="468000" cy="3479799"/>
          </a:xfrm>
          <a:prstGeom prst="downArrow">
            <a:avLst>
              <a:gd name="adj1" fmla="val 100000"/>
              <a:gd name="adj2" fmla="val 50000"/>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矢印: 下 22">
            <a:extLst>
              <a:ext uri="{FF2B5EF4-FFF2-40B4-BE49-F238E27FC236}">
                <a16:creationId xmlns:a16="http://schemas.microsoft.com/office/drawing/2014/main" id="{A6529742-663F-4E6E-AA20-85AD26AC0134}"/>
              </a:ext>
            </a:extLst>
          </p:cNvPr>
          <p:cNvSpPr/>
          <p:nvPr/>
        </p:nvSpPr>
        <p:spPr>
          <a:xfrm>
            <a:off x="165099" y="1293256"/>
            <a:ext cx="468000" cy="1268133"/>
          </a:xfrm>
          <a:prstGeom prst="downArrow">
            <a:avLst>
              <a:gd name="adj1" fmla="val 100000"/>
              <a:gd name="adj2" fmla="val 50000"/>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733970093"/>
              </p:ext>
            </p:extLst>
          </p:nvPr>
        </p:nvGraphicFramePr>
        <p:xfrm>
          <a:off x="750006" y="1061365"/>
          <a:ext cx="8149626" cy="5744264"/>
        </p:xfrm>
        <a:graphic>
          <a:graphicData uri="http://schemas.openxmlformats.org/drawingml/2006/table">
            <a:tbl>
              <a:tblPr firstRow="1">
                <a:solidFill>
                  <a:schemeClr val="bg1"/>
                </a:solidFill>
                <a:tableStyleId>{5C22544A-7EE6-4342-B048-85BDC9FD1C3A}</a:tableStyleId>
              </a:tblPr>
              <a:tblGrid>
                <a:gridCol w="2587025">
                  <a:extLst>
                    <a:ext uri="{9D8B030D-6E8A-4147-A177-3AD203B41FA5}">
                      <a16:colId xmlns:a16="http://schemas.microsoft.com/office/drawing/2014/main" val="920673051"/>
                    </a:ext>
                  </a:extLst>
                </a:gridCol>
                <a:gridCol w="5562601">
                  <a:extLst>
                    <a:ext uri="{9D8B030D-6E8A-4147-A177-3AD203B41FA5}">
                      <a16:colId xmlns:a16="http://schemas.microsoft.com/office/drawing/2014/main" val="1226835713"/>
                    </a:ext>
                  </a:extLst>
                </a:gridCol>
              </a:tblGrid>
              <a:tr h="410239">
                <a:tc>
                  <a:txBody>
                    <a:bodyPr/>
                    <a:lstStyle/>
                    <a:p>
                      <a:pPr algn="ctr"/>
                      <a:r>
                        <a:rPr kumimoji="1" lang="ja-JP" altLang="en-US" sz="1600" dirty="0">
                          <a:latin typeface="Meiryo UI" panose="020B0604030504040204" pitchFamily="50" charset="-128"/>
                          <a:ea typeface="Meiryo UI" panose="020B0604030504040204" pitchFamily="50" charset="-128"/>
                        </a:rPr>
                        <a:t>所有者の課題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kumimoji="1" lang="ja-JP" altLang="en-US" sz="1600" dirty="0">
                          <a:latin typeface="Meiryo UI" panose="020B0604030504040204" pitchFamily="50" charset="-128"/>
                          <a:ea typeface="Meiryo UI" panose="020B0604030504040204" pitchFamily="50" charset="-128"/>
                        </a:rPr>
                        <a:t>現状の主な取組み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2308795141"/>
                  </a:ext>
                </a:extLst>
              </a:tr>
              <a:tr h="802366">
                <a:tc>
                  <a:txBody>
                    <a:bodyPr/>
                    <a:lstStyle/>
                    <a:p>
                      <a:pPr marL="174625" indent="-174625">
                        <a:spcBef>
                          <a:spcPts val="300"/>
                        </a:spcBef>
                        <a:buNone/>
                      </a:pPr>
                      <a:r>
                        <a:rPr lang="ja-JP" altLang="en-US" sz="1400" dirty="0">
                          <a:latin typeface="Meiryo UI" panose="020B0604030504040204" pitchFamily="50" charset="-128"/>
                          <a:ea typeface="Meiryo UI" panose="020B0604030504040204" pitchFamily="50" charset="-128"/>
                        </a:rPr>
                        <a:t>・地震に対しての危機意識が低い</a:t>
                      </a:r>
                      <a:endParaRPr lang="en-US" altLang="ja-JP" sz="1400" dirty="0">
                        <a:latin typeface="Meiryo UI" panose="020B0604030504040204" pitchFamily="50" charset="-128"/>
                        <a:ea typeface="Meiryo UI" panose="020B0604030504040204" pitchFamily="50" charset="-128"/>
                      </a:endParaRPr>
                    </a:p>
                    <a:p>
                      <a:pPr marL="87313" indent="-87313">
                        <a:spcBef>
                          <a:spcPts val="300"/>
                        </a:spcBef>
                        <a:buNone/>
                      </a:pPr>
                      <a:r>
                        <a:rPr lang="ja-JP" altLang="en-US" sz="1400" dirty="0">
                          <a:latin typeface="Meiryo UI" panose="020B0604030504040204" pitchFamily="50" charset="-128"/>
                          <a:ea typeface="Meiryo UI" panose="020B0604030504040204" pitchFamily="50" charset="-128"/>
                        </a:rPr>
                        <a:t>・高齢化等により、耐震化への意欲が低い</a:t>
                      </a:r>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174625">
                        <a:spcBef>
                          <a:spcPts val="300"/>
                        </a:spcBef>
                      </a:pPr>
                      <a:r>
                        <a:rPr kumimoji="1" lang="ja-JP" altLang="en-US" sz="1400" b="1" dirty="0">
                          <a:latin typeface="Meiryo UI" panose="020B0604030504040204" pitchFamily="50" charset="-128"/>
                          <a:ea typeface="Meiryo UI" panose="020B0604030504040204" pitchFamily="50" charset="-128"/>
                        </a:rPr>
                        <a:t>○　講習会等、イベント実施</a:t>
                      </a:r>
                    </a:p>
                    <a:p>
                      <a:pPr marL="174625" indent="-174625">
                        <a:spcBef>
                          <a:spcPts val="300"/>
                        </a:spcBef>
                      </a:pPr>
                      <a:r>
                        <a:rPr kumimoji="1" lang="ja-JP" altLang="en-US" sz="1400" b="1" dirty="0">
                          <a:latin typeface="Meiryo UI" panose="020B0604030504040204" pitchFamily="50" charset="-128"/>
                          <a:ea typeface="Meiryo UI" panose="020B0604030504040204" pitchFamily="50" charset="-128"/>
                        </a:rPr>
                        <a:t>○　広報誌等による情報発信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2202798"/>
                  </a:ext>
                </a:extLst>
              </a:tr>
              <a:tr h="3388659">
                <a:tc>
                  <a:txBody>
                    <a:bodyPr/>
                    <a:lstStyle/>
                    <a:p>
                      <a:pPr marL="174625" indent="-174625" algn="l" defTabSz="914278" rtl="0" eaLnBrk="1" latinLnBrk="0" hangingPunct="1">
                        <a:spcBef>
                          <a:spcPts val="300"/>
                        </a:spcBef>
                        <a:buNone/>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・業者選定が難しい</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p>
                      <a:pPr marL="87313" marR="0" lvl="0" indent="-87313" algn="l" defTabSz="914278" rtl="0" eaLnBrk="1" fontAlgn="auto" latinLnBrk="0" hangingPunct="1">
                        <a:lnSpc>
                          <a:spcPct val="100000"/>
                        </a:lnSpc>
                        <a:spcBef>
                          <a:spcPts val="300"/>
                        </a:spcBef>
                        <a:spcAft>
                          <a:spcPts val="0"/>
                        </a:spcAft>
                        <a:buClrTx/>
                        <a:buSzTx/>
                        <a:buFontTx/>
                        <a:buNone/>
                        <a:tabLst/>
                        <a:defRPr/>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・工事中の住まい方について不安がある</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p>
                      <a:pPr marL="174625" marR="0" lvl="0" indent="-174625" algn="l" defTabSz="914278" rtl="0" eaLnBrk="1" fontAlgn="auto" latinLnBrk="0" hangingPunct="1">
                        <a:lnSpc>
                          <a:spcPct val="100000"/>
                        </a:lnSpc>
                        <a:spcBef>
                          <a:spcPts val="300"/>
                        </a:spcBef>
                        <a:spcAft>
                          <a:spcPts val="0"/>
                        </a:spcAft>
                        <a:buClrTx/>
                        <a:buSzTx/>
                        <a:buFontTx/>
                        <a:buNone/>
                        <a:tabLst/>
                        <a:defRPr/>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・補助申請に係る手続きが面倒</a:t>
                      </a:r>
                      <a:endParaRPr kumimoji="1" lang="ja-JP" altLang="en-US" sz="1400" dirty="0">
                        <a:latin typeface="Meiryo UI" panose="020B0604030504040204" pitchFamily="50" charset="-128"/>
                        <a:ea typeface="Meiryo UI" panose="020B0604030504040204" pitchFamily="50" charset="-128"/>
                      </a:endParaRPr>
                    </a:p>
                    <a:p>
                      <a:pPr marL="174625" indent="-174625" algn="l" defTabSz="914278" rtl="0" eaLnBrk="1" latinLnBrk="0" hangingPunct="1">
                        <a:spcBef>
                          <a:spcPts val="300"/>
                        </a:spcBef>
                        <a:buNone/>
                      </a:pP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p>
                      <a:pPr>
                        <a:spcBef>
                          <a:spcPts val="300"/>
                        </a:spcBef>
                      </a:pPr>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indent="-174625">
                        <a:spcBef>
                          <a:spcPts val="300"/>
                        </a:spcBef>
                      </a:pPr>
                      <a:r>
                        <a:rPr kumimoji="1" lang="ja-JP" altLang="en-US" sz="1400" b="1" dirty="0">
                          <a:latin typeface="Meiryo UI" panose="020B0604030504040204" pitchFamily="50" charset="-128"/>
                          <a:ea typeface="Meiryo UI" panose="020B0604030504040204" pitchFamily="50" charset="-128"/>
                        </a:rPr>
                        <a:t>○　確実な普及啓発・まちまるごと耐震化支援事業者による耐震化</a:t>
                      </a:r>
                      <a:endParaRPr kumimoji="1" lang="en-US" altLang="ja-JP" sz="1400" b="1" dirty="0">
                        <a:latin typeface="Meiryo UI" panose="020B0604030504040204" pitchFamily="50" charset="-128"/>
                        <a:ea typeface="Meiryo UI" panose="020B0604030504040204" pitchFamily="50" charset="-128"/>
                      </a:endParaRPr>
                    </a:p>
                    <a:p>
                      <a:pPr marL="174625" indent="0">
                        <a:spcBef>
                          <a:spcPts val="300"/>
                        </a:spcBef>
                      </a:pPr>
                      <a:r>
                        <a:rPr kumimoji="1" lang="ja-JP" altLang="en-US" sz="1400" b="1" dirty="0">
                          <a:latin typeface="Meiryo UI" panose="020B0604030504040204" pitchFamily="50" charset="-128"/>
                          <a:ea typeface="Meiryo UI" panose="020B0604030504040204" pitchFamily="50" charset="-128"/>
                        </a:rPr>
                        <a:t>  ・　ダイレクトメール</a:t>
                      </a:r>
                      <a:endParaRPr kumimoji="1" lang="en-US" altLang="ja-JP" sz="1400" b="1" dirty="0">
                        <a:latin typeface="Meiryo UI" panose="020B0604030504040204" pitchFamily="50" charset="-128"/>
                        <a:ea typeface="Meiryo UI" panose="020B0604030504040204" pitchFamily="50" charset="-128"/>
                      </a:endParaRPr>
                    </a:p>
                    <a:p>
                      <a:pPr marL="174625" indent="0">
                        <a:spcBef>
                          <a:spcPts val="300"/>
                        </a:spcBef>
                      </a:pPr>
                      <a:r>
                        <a:rPr kumimoji="1" lang="ja-JP" altLang="en-US" sz="1400" b="1" dirty="0">
                          <a:latin typeface="Meiryo UI" panose="020B0604030504040204" pitchFamily="50" charset="-128"/>
                          <a:ea typeface="Meiryo UI" panose="020B0604030504040204" pitchFamily="50" charset="-128"/>
                        </a:rPr>
                        <a:t>  ・　個別訪問</a:t>
                      </a:r>
                      <a:endParaRPr kumimoji="1" lang="en-US" altLang="ja-JP" sz="1400" b="1" dirty="0">
                        <a:latin typeface="Meiryo UI" panose="020B0604030504040204" pitchFamily="50" charset="-128"/>
                        <a:ea typeface="Meiryo UI" panose="020B0604030504040204" pitchFamily="50" charset="-128"/>
                      </a:endParaRPr>
                    </a:p>
                    <a:p>
                      <a:pPr marL="0" indent="0">
                        <a:spcBef>
                          <a:spcPts val="300"/>
                        </a:spcBef>
                      </a:pPr>
                      <a:r>
                        <a:rPr kumimoji="1" lang="ja-JP" altLang="en-US" sz="1400" b="1" dirty="0">
                          <a:latin typeface="Meiryo UI" panose="020B0604030504040204" pitchFamily="50" charset="-128"/>
                          <a:ea typeface="Meiryo UI" panose="020B0604030504040204" pitchFamily="50" charset="-128"/>
                        </a:rPr>
                        <a:t>○　モデル地区による耐震化</a:t>
                      </a:r>
                      <a:endParaRPr kumimoji="1" lang="en-US" altLang="ja-JP" sz="1400" b="1" dirty="0">
                        <a:latin typeface="Meiryo UI" panose="020B0604030504040204" pitchFamily="50" charset="-128"/>
                        <a:ea typeface="Meiryo UI" panose="020B0604030504040204" pitchFamily="50" charset="-128"/>
                      </a:endParaRPr>
                    </a:p>
                    <a:p>
                      <a:pPr marL="174625" indent="-174625">
                        <a:spcBef>
                          <a:spcPts val="300"/>
                        </a:spcBef>
                      </a:pPr>
                      <a:r>
                        <a:rPr kumimoji="1" lang="ja-JP" altLang="en-US" sz="1400" b="0"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住まい手・建物に合った耐震化</a:t>
                      </a:r>
                      <a:endParaRPr kumimoji="1" lang="en-US" altLang="ja-JP" sz="1400" b="1" dirty="0">
                        <a:latin typeface="Meiryo UI" panose="020B0604030504040204" pitchFamily="50" charset="-128"/>
                        <a:ea typeface="Meiryo UI" panose="020B0604030504040204" pitchFamily="50" charset="-128"/>
                      </a:endParaRPr>
                    </a:p>
                    <a:p>
                      <a:pPr marL="174625" indent="-174625">
                        <a:spcBef>
                          <a:spcPts val="300"/>
                        </a:spcBef>
                      </a:pPr>
                      <a:r>
                        <a:rPr kumimoji="1" lang="ja-JP" altLang="en-US" sz="1400" b="1" dirty="0">
                          <a:latin typeface="Meiryo UI" panose="020B0604030504040204" pitchFamily="50" charset="-128"/>
                          <a:ea typeface="Meiryo UI" panose="020B0604030504040204" pitchFamily="50" charset="-128"/>
                        </a:rPr>
                        <a:t>　　（相談窓口の設置、技術者紹介制度等）</a:t>
                      </a:r>
                      <a:endParaRPr kumimoji="1" lang="en-US" altLang="ja-JP" sz="1400" b="1" dirty="0">
                        <a:latin typeface="Meiryo UI" panose="020B0604030504040204" pitchFamily="50" charset="-128"/>
                        <a:ea typeface="Meiryo UI" panose="020B0604030504040204" pitchFamily="50" charset="-128"/>
                      </a:endParaRPr>
                    </a:p>
                    <a:p>
                      <a:pPr marL="174625" marR="0" lvl="0" indent="-174625" algn="l" defTabSz="914278" rtl="0" eaLnBrk="1" fontAlgn="auto" latinLnBrk="0" hangingPunct="1">
                        <a:lnSpc>
                          <a:spcPct val="100000"/>
                        </a:lnSpc>
                        <a:spcBef>
                          <a:spcPts val="30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　新たな施策（パッケージ診断、耐震バンク）による耐震化</a:t>
                      </a:r>
                      <a:endParaRPr kumimoji="1" lang="en-US" altLang="ja-JP" sz="1400" b="1" dirty="0">
                        <a:latin typeface="Meiryo UI" panose="020B0604030504040204" pitchFamily="50" charset="-128"/>
                        <a:ea typeface="Meiryo UI" panose="020B0604030504040204" pitchFamily="50" charset="-128"/>
                      </a:endParaRPr>
                    </a:p>
                    <a:p>
                      <a:pPr marL="174625" marR="0" lvl="0" indent="-174625" algn="l" defTabSz="914278" rtl="0" eaLnBrk="1" fontAlgn="auto" latinLnBrk="0" hangingPunct="1">
                        <a:lnSpc>
                          <a:spcPct val="100000"/>
                        </a:lnSpc>
                        <a:spcBef>
                          <a:spcPts val="30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　リフォーム事業者との連携等</a:t>
                      </a:r>
                      <a:endParaRPr kumimoji="1" lang="en-US" altLang="ja-JP" sz="1400" b="1" dirty="0">
                        <a:latin typeface="Meiryo UI" panose="020B0604030504040204" pitchFamily="50" charset="-128"/>
                        <a:ea typeface="Meiryo UI" panose="020B0604030504040204" pitchFamily="50" charset="-128"/>
                      </a:endParaRPr>
                    </a:p>
                    <a:p>
                      <a:pPr marL="174625" marR="0" lvl="0" indent="-174625" algn="l" defTabSz="914278" rtl="0" eaLnBrk="1" fontAlgn="auto" latinLnBrk="0" hangingPunct="1">
                        <a:lnSpc>
                          <a:spcPct val="100000"/>
                        </a:lnSpc>
                        <a:spcBef>
                          <a:spcPts val="30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　昭和</a:t>
                      </a:r>
                      <a:r>
                        <a:rPr kumimoji="1" lang="en-US" altLang="ja-JP" sz="1400" dirty="0">
                          <a:latin typeface="Meiryo UI" panose="020B0604030504040204" pitchFamily="50" charset="-128"/>
                          <a:ea typeface="Meiryo UI" panose="020B0604030504040204" pitchFamily="50" charset="-128"/>
                        </a:rPr>
                        <a:t>56</a:t>
                      </a:r>
                      <a:r>
                        <a:rPr kumimoji="1" lang="ja-JP" altLang="en-US" sz="1400" dirty="0">
                          <a:latin typeface="Meiryo UI" panose="020B0604030504040204" pitchFamily="50" charset="-128"/>
                          <a:ea typeface="Meiryo UI" panose="020B0604030504040204" pitchFamily="50" charset="-128"/>
                        </a:rPr>
                        <a:t>年以降の木造住宅の耐震化等の普及啓発</a:t>
                      </a:r>
                      <a:endParaRPr kumimoji="1" lang="en-US" altLang="ja-JP" sz="1400" dirty="0">
                        <a:latin typeface="Meiryo UI" panose="020B0604030504040204" pitchFamily="50" charset="-128"/>
                        <a:ea typeface="Meiryo UI" panose="020B0604030504040204" pitchFamily="50" charset="-128"/>
                      </a:endParaRPr>
                    </a:p>
                    <a:p>
                      <a:pPr marL="174625" marR="0" lvl="0" indent="-174625" algn="l" defTabSz="914278" rtl="0" eaLnBrk="1" fontAlgn="auto" latinLnBrk="0" hangingPunct="1">
                        <a:lnSpc>
                          <a:spcPct val="100000"/>
                        </a:lnSpc>
                        <a:spcBef>
                          <a:spcPts val="30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　改修事業者向け講習会等、改修事業者の技術力向上に</a:t>
                      </a:r>
                      <a:endParaRPr kumimoji="1" lang="en-US" altLang="ja-JP" sz="1400" dirty="0">
                        <a:latin typeface="Meiryo UI" panose="020B0604030504040204" pitchFamily="50" charset="-128"/>
                        <a:ea typeface="Meiryo UI" panose="020B0604030504040204" pitchFamily="50" charset="-128"/>
                      </a:endParaRPr>
                    </a:p>
                    <a:p>
                      <a:pPr marL="174625" marR="0" lvl="0" indent="-174625" algn="l" defTabSz="914278" rtl="0" eaLnBrk="1" fontAlgn="auto" latinLnBrk="0" hangingPunct="1">
                        <a:lnSpc>
                          <a:spcPct val="100000"/>
                        </a:lnSpc>
                        <a:spcBef>
                          <a:spcPts val="30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　　</a:t>
                      </a:r>
                      <a:r>
                        <a:rPr kumimoji="1" lang="ja-JP" altLang="en-US" sz="1400" baseline="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向けた取組み</a:t>
                      </a:r>
                      <a:endParaRPr kumimoji="1" lang="en-US" altLang="ja-JP" sz="1400" dirty="0">
                        <a:latin typeface="Meiryo UI" panose="020B0604030504040204" pitchFamily="50" charset="-128"/>
                        <a:ea typeface="Meiryo UI" panose="020B0604030504040204" pitchFamily="50" charset="-128"/>
                      </a:endParaRPr>
                    </a:p>
                    <a:p>
                      <a:pPr marL="174625" indent="-174625">
                        <a:spcBef>
                          <a:spcPts val="300"/>
                        </a:spcBef>
                      </a:pPr>
                      <a:r>
                        <a:rPr kumimoji="1" lang="ja-JP" altLang="en-US" sz="1400" dirty="0">
                          <a:latin typeface="Meiryo UI" panose="020B0604030504040204" pitchFamily="50" charset="-128"/>
                          <a:ea typeface="Meiryo UI" panose="020B0604030504040204" pitchFamily="50" charset="-128"/>
                        </a:rPr>
                        <a:t>○　住替えや建替え促進</a:t>
                      </a:r>
                      <a:endParaRPr kumimoji="1" lang="en-US" altLang="ja-JP" sz="1400" dirty="0">
                        <a:latin typeface="Meiryo UI" panose="020B0604030504040204" pitchFamily="50" charset="-128"/>
                        <a:ea typeface="Meiryo UI" panose="020B0604030504040204" pitchFamily="50" charset="-128"/>
                      </a:endParaRPr>
                    </a:p>
                    <a:p>
                      <a:pPr marL="174625" marR="0" lvl="0" indent="-174625" algn="l" defTabSz="914278" rtl="0" eaLnBrk="1" fontAlgn="auto" latinLnBrk="0" hangingPunct="1">
                        <a:lnSpc>
                          <a:spcPct val="100000"/>
                        </a:lnSpc>
                        <a:spcBef>
                          <a:spcPts val="30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　密集市街地に対する施策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5678050"/>
                  </a:ext>
                </a:extLst>
              </a:tr>
              <a:tr h="1143000">
                <a:tc>
                  <a:txBody>
                    <a:bodyPr/>
                    <a:lstStyle/>
                    <a:p>
                      <a:pPr marL="174625" marR="0" lvl="0" indent="-174625" algn="l" defTabSz="914278" rtl="0" eaLnBrk="1" fontAlgn="auto" latinLnBrk="0" hangingPunct="1">
                        <a:lnSpc>
                          <a:spcPct val="100000"/>
                        </a:lnSpc>
                        <a:spcBef>
                          <a:spcPts val="300"/>
                        </a:spcBef>
                        <a:spcAft>
                          <a:spcPts val="0"/>
                        </a:spcAft>
                        <a:buClrTx/>
                        <a:buSzTx/>
                        <a:buFontTx/>
                        <a:buNone/>
                        <a:tabLst/>
                        <a:defRPr/>
                      </a:pPr>
                      <a:r>
                        <a:rPr kumimoji="1" lang="ja-JP" altLang="en-US" sz="1400" kern="1200" dirty="0">
                          <a:solidFill>
                            <a:schemeClr val="dk1"/>
                          </a:solidFill>
                          <a:latin typeface="Meiryo UI" panose="020B0604030504040204" pitchFamily="50" charset="-128"/>
                          <a:ea typeface="Meiryo UI" panose="020B0604030504040204" pitchFamily="50" charset="-128"/>
                          <a:cs typeface="+mn-cs"/>
                        </a:rPr>
                        <a:t>・工事費用の負担が大きい</a:t>
                      </a:r>
                      <a:endParaRPr kumimoji="1" lang="en-US" altLang="ja-JP" sz="1400" kern="1200" dirty="0">
                        <a:solidFill>
                          <a:schemeClr val="dk1"/>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3663" indent="-93663">
                        <a:spcBef>
                          <a:spcPts val="300"/>
                        </a:spcBef>
                      </a:pPr>
                      <a:r>
                        <a:rPr kumimoji="1" lang="ja-JP" altLang="en-US" sz="1400" b="1" dirty="0">
                          <a:latin typeface="Meiryo UI" panose="020B0604030504040204" pitchFamily="50" charset="-128"/>
                          <a:ea typeface="Meiryo UI" panose="020B0604030504040204" pitchFamily="50" charset="-128"/>
                        </a:rPr>
                        <a:t>○　耐震化の費用について補助</a:t>
                      </a:r>
                    </a:p>
                    <a:p>
                      <a:pPr marL="93663" marR="0" lvl="0" indent="-93663" algn="l" defTabSz="914278" rtl="0" eaLnBrk="1" fontAlgn="auto" latinLnBrk="0" hangingPunct="1">
                        <a:lnSpc>
                          <a:spcPct val="100000"/>
                        </a:lnSpc>
                        <a:spcBef>
                          <a:spcPts val="30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　生命を守る耐震化（部分改修、耐震シェルターの設置への補助）</a:t>
                      </a:r>
                    </a:p>
                    <a:p>
                      <a:pPr marL="93663" marR="0" lvl="0" indent="-93663" algn="l" defTabSz="914278" rtl="0" eaLnBrk="1" fontAlgn="auto" latinLnBrk="0" hangingPunct="1">
                        <a:lnSpc>
                          <a:spcPct val="100000"/>
                        </a:lnSpc>
                        <a:spcBef>
                          <a:spcPts val="300"/>
                        </a:spcBef>
                        <a:spcAft>
                          <a:spcPts val="0"/>
                        </a:spcAft>
                        <a:buClrTx/>
                        <a:buSzTx/>
                        <a:buFontTx/>
                        <a:buNone/>
                        <a:tabLst/>
                        <a:defRPr/>
                      </a:pPr>
                      <a:r>
                        <a:rPr kumimoji="1" lang="ja-JP" altLang="en-US" sz="1400" b="0" dirty="0">
                          <a:latin typeface="Meiryo UI" panose="020B0604030504040204" pitchFamily="50" charset="-128"/>
                          <a:ea typeface="Meiryo UI" panose="020B0604030504040204" pitchFamily="50" charset="-128"/>
                        </a:rPr>
                        <a:t>○　代理受領制度の推進</a:t>
                      </a:r>
                      <a:endParaRPr kumimoji="1" lang="en-US" altLang="ja-JP" sz="1400" b="0" dirty="0">
                        <a:latin typeface="Meiryo UI" panose="020B0604030504040204" pitchFamily="50" charset="-128"/>
                        <a:ea typeface="Meiryo UI" panose="020B0604030504040204" pitchFamily="50" charset="-128"/>
                      </a:endParaRPr>
                    </a:p>
                    <a:p>
                      <a:pPr marL="93663" marR="0" lvl="0" indent="-93663" algn="l" defTabSz="914278" rtl="0" eaLnBrk="1" fontAlgn="auto" latinLnBrk="0" hangingPunct="1">
                        <a:lnSpc>
                          <a:spcPct val="100000"/>
                        </a:lnSpc>
                        <a:spcBef>
                          <a:spcPts val="30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　住宅ローンや保険制度の拡充等、関係機関との連携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5757499"/>
                  </a:ext>
                </a:extLst>
              </a:tr>
            </a:tbl>
          </a:graphicData>
        </a:graphic>
      </p:graphicFrame>
      <p:sp>
        <p:nvSpPr>
          <p:cNvPr id="9" name="角丸四角形 56">
            <a:extLst>
              <a:ext uri="{FF2B5EF4-FFF2-40B4-BE49-F238E27FC236}">
                <a16:creationId xmlns:a16="http://schemas.microsoft.com/office/drawing/2014/main" id="{2395E7EC-92EF-43CF-83B1-C2F0D5670470}"/>
              </a:ext>
            </a:extLst>
          </p:cNvPr>
          <p:cNvSpPr/>
          <p:nvPr/>
        </p:nvSpPr>
        <p:spPr>
          <a:xfrm>
            <a:off x="260221" y="1400535"/>
            <a:ext cx="439121" cy="1160854"/>
          </a:xfrm>
          <a:prstGeom prst="roundRect">
            <a:avLst>
              <a:gd name="adj" fmla="val 0"/>
            </a:avLst>
          </a:prstGeom>
          <a:noFill/>
          <a:ln w="6350" cap="flat" cmpd="sng" algn="ctr">
            <a:noFill/>
            <a:prstDash val="solid"/>
          </a:ln>
          <a:effectLst/>
        </p:spPr>
        <p:txBody>
          <a:bodyPr rot="0" spcFirstLastPara="0" vert="eaVert" wrap="square" lIns="91440" tIns="45720" rIns="91440" bIns="45720" numCol="1" spcCol="0" rtlCol="0" fromWordArt="0" anchor="t" anchorCtr="0" forceAA="0" compatLnSpc="1">
            <a:prstTxWarp prst="textNoShape">
              <a:avLst/>
            </a:prstTxWarp>
            <a:noAutofit/>
          </a:bodyPr>
          <a:lstStyle/>
          <a:p>
            <a:pPr indent="-88900" algn="just">
              <a:lnSpc>
                <a:spcPts val="1600"/>
              </a:lnSpc>
              <a:spcAft>
                <a:spcPts val="0"/>
              </a:spcAft>
            </a:pPr>
            <a:r>
              <a:rPr lang="ja-JP" altLang="en-US" sz="1400" b="1" kern="100" dirty="0">
                <a:effectLst/>
                <a:latin typeface="Meiryo UI" panose="020B0604030504040204" pitchFamily="50" charset="-128"/>
                <a:ea typeface="Meiryo UI" panose="020B0604030504040204" pitchFamily="50" charset="-128"/>
                <a:cs typeface="Meiryo UI" panose="020B0604030504040204" pitchFamily="50" charset="-128"/>
              </a:rPr>
              <a:t>社会機運</a:t>
            </a:r>
            <a:endParaRPr lang="en-US" altLang="ja-JP" sz="1400" b="1"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88900" algn="just">
              <a:lnSpc>
                <a:spcPts val="1600"/>
              </a:lnSpc>
              <a:spcAft>
                <a:spcPts val="0"/>
              </a:spcAft>
            </a:pPr>
            <a:r>
              <a:rPr lang="ja-JP" altLang="en-US" sz="1400" b="1" kern="100" dirty="0">
                <a:effectLst/>
                <a:latin typeface="Meiryo UI" panose="020B0604030504040204" pitchFamily="50" charset="-128"/>
                <a:ea typeface="Meiryo UI" panose="020B0604030504040204" pitchFamily="50" charset="-128"/>
                <a:cs typeface="Meiryo UI" panose="020B0604030504040204" pitchFamily="50" charset="-128"/>
              </a:rPr>
              <a:t>の醸成</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角丸四角形 56">
            <a:extLst>
              <a:ext uri="{FF2B5EF4-FFF2-40B4-BE49-F238E27FC236}">
                <a16:creationId xmlns:a16="http://schemas.microsoft.com/office/drawing/2014/main" id="{3FC86B4A-F14E-4873-9E64-A8F4C51107AB}"/>
              </a:ext>
            </a:extLst>
          </p:cNvPr>
          <p:cNvSpPr/>
          <p:nvPr/>
        </p:nvSpPr>
        <p:spPr>
          <a:xfrm>
            <a:off x="287503" y="2951826"/>
            <a:ext cx="384556" cy="2074613"/>
          </a:xfrm>
          <a:prstGeom prst="roundRect">
            <a:avLst>
              <a:gd name="adj" fmla="val 0"/>
            </a:avLst>
          </a:prstGeom>
          <a:noFill/>
          <a:ln w="6350" cap="flat" cmpd="sng" algn="ctr">
            <a:noFill/>
            <a:prstDash val="solid"/>
          </a:ln>
          <a:effectLst/>
        </p:spPr>
        <p:txBody>
          <a:bodyPr rot="0" spcFirstLastPara="0" vert="eaVert" wrap="square" lIns="91440" tIns="45720" rIns="91440" bIns="45720" numCol="1" spcCol="0" rtlCol="0" fromWordArt="0" anchor="t" anchorCtr="0" forceAA="0" compatLnSpc="1">
            <a:prstTxWarp prst="textNoShape">
              <a:avLst/>
            </a:prstTxWarp>
            <a:noAutofit/>
          </a:bodyPr>
          <a:lstStyle/>
          <a:p>
            <a:pPr indent="-88900" algn="just">
              <a:lnSpc>
                <a:spcPts val="1600"/>
              </a:lnSpc>
              <a:spcAft>
                <a:spcPts val="0"/>
              </a:spcAft>
            </a:pPr>
            <a:r>
              <a:rPr lang="ja-JP" altLang="en-US" sz="1300" b="1" kern="100" dirty="0">
                <a:effectLst/>
                <a:latin typeface="Meiryo UI" panose="020B0604030504040204" pitchFamily="50" charset="-128"/>
                <a:ea typeface="Meiryo UI" panose="020B0604030504040204" pitchFamily="50" charset="-128"/>
                <a:cs typeface="Meiryo UI" panose="020B0604030504040204" pitchFamily="50" charset="-128"/>
              </a:rPr>
              <a:t>耐震化の</a:t>
            </a:r>
            <a:endParaRPr lang="en-US" altLang="ja-JP" sz="1300" b="1"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88900" algn="just">
              <a:lnSpc>
                <a:spcPts val="1600"/>
              </a:lnSpc>
              <a:spcAft>
                <a:spcPts val="0"/>
              </a:spcAft>
            </a:pPr>
            <a:r>
              <a:rPr lang="ja-JP" altLang="en-US" sz="1300" b="1" kern="100" dirty="0">
                <a:effectLst/>
                <a:latin typeface="Meiryo UI" panose="020B0604030504040204" pitchFamily="50" charset="-128"/>
                <a:ea typeface="Meiryo UI" panose="020B0604030504040204" pitchFamily="50" charset="-128"/>
                <a:cs typeface="Meiryo UI" panose="020B0604030504040204" pitchFamily="50" charset="-128"/>
              </a:rPr>
              <a:t>きっかけづくり・具体化</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F373B66A-BB0A-4373-8D8D-75CD6EE1A42D}"/>
              </a:ext>
            </a:extLst>
          </p:cNvPr>
          <p:cNvSpPr/>
          <p:nvPr/>
        </p:nvSpPr>
        <p:spPr>
          <a:xfrm>
            <a:off x="63020" y="5513294"/>
            <a:ext cx="564582" cy="1344706"/>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t" anchorCtr="0"/>
          <a:lstStyle/>
          <a:p>
            <a:pPr algn="ctr"/>
            <a:r>
              <a:rPr lang="ja-JP" altLang="en-US" sz="1400" b="1" dirty="0">
                <a:solidFill>
                  <a:schemeClr val="tx1"/>
                </a:solidFill>
                <a:latin typeface="Meiryo UI" panose="020B0604030504040204" pitchFamily="50" charset="-128"/>
                <a:ea typeface="Meiryo UI" panose="020B0604030504040204" pitchFamily="50" charset="-128"/>
              </a:rPr>
              <a:t>負担軽減</a:t>
            </a:r>
            <a:endParaRPr lang="en-US" altLang="ja-JP" sz="1400" b="1" dirty="0">
              <a:solidFill>
                <a:schemeClr val="tx1"/>
              </a:solidFill>
              <a:latin typeface="Meiryo UI" panose="020B0604030504040204" pitchFamily="50" charset="-128"/>
              <a:ea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rPr>
              <a:t>の支援</a:t>
            </a:r>
            <a:endParaRPr lang="en-US" altLang="ja-JP" sz="1400" b="1" dirty="0">
              <a:solidFill>
                <a:schemeClr val="tx1"/>
              </a:solidFill>
              <a:latin typeface="Meiryo UI" panose="020B0604030504040204" pitchFamily="50" charset="-128"/>
              <a:ea typeface="Meiryo UI" panose="020B0604030504040204" pitchFamily="50" charset="-128"/>
            </a:endParaRPr>
          </a:p>
        </p:txBody>
      </p:sp>
      <p:sp>
        <p:nvSpPr>
          <p:cNvPr id="14" name="下矢印 13"/>
          <p:cNvSpPr/>
          <p:nvPr/>
        </p:nvSpPr>
        <p:spPr>
          <a:xfrm>
            <a:off x="8334763" y="2336267"/>
            <a:ext cx="612414" cy="1411104"/>
          </a:xfrm>
          <a:prstGeom prst="downArrow">
            <a:avLst>
              <a:gd name="adj1" fmla="val 100000"/>
              <a:gd name="adj2" fmla="val 50000"/>
            </a:avLst>
          </a:prstGeom>
          <a:gradFill>
            <a:gsLst>
              <a:gs pos="0">
                <a:schemeClr val="accent1">
                  <a:lumMod val="5000"/>
                  <a:lumOff val="95000"/>
                </a:schemeClr>
              </a:gs>
              <a:gs pos="100000">
                <a:srgbClr val="E3F2F3"/>
              </a:gs>
              <a:gs pos="97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角丸四角形 56">
            <a:extLst>
              <a:ext uri="{FF2B5EF4-FFF2-40B4-BE49-F238E27FC236}">
                <a16:creationId xmlns:a16="http://schemas.microsoft.com/office/drawing/2014/main" id="{3FC86B4A-F14E-4873-9E64-A8F4C51107AB}"/>
              </a:ext>
            </a:extLst>
          </p:cNvPr>
          <p:cNvSpPr/>
          <p:nvPr/>
        </p:nvSpPr>
        <p:spPr>
          <a:xfrm>
            <a:off x="8306382" y="2926808"/>
            <a:ext cx="772020" cy="481948"/>
          </a:xfrm>
          <a:prstGeom prst="roundRect">
            <a:avLst>
              <a:gd name="adj" fmla="val 0"/>
            </a:avLst>
          </a:prstGeom>
          <a:noFill/>
          <a:ln w="635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88900" algn="just">
              <a:lnSpc>
                <a:spcPts val="1600"/>
              </a:lnSpc>
              <a:spcAft>
                <a:spcPts val="0"/>
              </a:spcAft>
            </a:pPr>
            <a:r>
              <a:rPr lang="ja-JP" altLang="en-US" sz="1600" b="1" kern="100" dirty="0">
                <a:effectLst/>
                <a:latin typeface="Meiryo UI" panose="020B0604030504040204" pitchFamily="50" charset="-128"/>
                <a:ea typeface="Meiryo UI" panose="020B0604030504040204" pitchFamily="50" charset="-128"/>
                <a:cs typeface="Meiryo UI" panose="020B0604030504040204" pitchFamily="50" charset="-128"/>
              </a:rPr>
              <a:t>診断</a:t>
            </a:r>
            <a:endParaRPr lang="en-US" altLang="ja-JP" sz="1600" b="1"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88900" algn="just">
              <a:lnSpc>
                <a:spcPts val="1600"/>
              </a:lnSpc>
              <a:spcAft>
                <a:spcPts val="0"/>
              </a:spcAft>
            </a:pPr>
            <a:r>
              <a:rPr lang="ja-JP" altLang="en-US" sz="1300" b="1" kern="100" dirty="0">
                <a:effectLst/>
                <a:latin typeface="Meiryo UI" panose="020B0604030504040204" pitchFamily="50" charset="-128"/>
                <a:ea typeface="Meiryo UI" panose="020B0604030504040204" pitchFamily="50" charset="-128"/>
                <a:cs typeface="Meiryo UI" panose="020B0604030504040204" pitchFamily="50" charset="-128"/>
              </a:rPr>
              <a:t>に向けて</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下矢印 17"/>
          <p:cNvSpPr/>
          <p:nvPr/>
        </p:nvSpPr>
        <p:spPr>
          <a:xfrm>
            <a:off x="8334763" y="3747371"/>
            <a:ext cx="612414" cy="1824862"/>
          </a:xfrm>
          <a:prstGeom prst="downArrow">
            <a:avLst>
              <a:gd name="adj1" fmla="val 100000"/>
              <a:gd name="adj2" fmla="val 50000"/>
            </a:avLst>
          </a:prstGeom>
          <a:gradFill>
            <a:gsLst>
              <a:gs pos="0">
                <a:schemeClr val="accent1">
                  <a:lumMod val="5000"/>
                  <a:lumOff val="95000"/>
                </a:schemeClr>
              </a:gs>
              <a:gs pos="100000">
                <a:srgbClr val="E3F2F3"/>
              </a:gs>
              <a:gs pos="97000">
                <a:schemeClr val="accent1">
                  <a:lumMod val="45000"/>
                  <a:lumOff val="55000"/>
                </a:schemeClr>
              </a:gs>
              <a:gs pos="100000">
                <a:schemeClr val="accent1">
                  <a:lumMod val="45000"/>
                  <a:lumOff val="55000"/>
                </a:schemeClr>
              </a:gs>
              <a:gs pos="17000">
                <a:schemeClr val="accent5"/>
              </a:gs>
              <a:gs pos="100000">
                <a:schemeClr val="accent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 name="角丸四角形 56">
            <a:extLst>
              <a:ext uri="{FF2B5EF4-FFF2-40B4-BE49-F238E27FC236}">
                <a16:creationId xmlns:a16="http://schemas.microsoft.com/office/drawing/2014/main" id="{3FC86B4A-F14E-4873-9E64-A8F4C51107AB}"/>
              </a:ext>
            </a:extLst>
          </p:cNvPr>
          <p:cNvSpPr/>
          <p:nvPr/>
        </p:nvSpPr>
        <p:spPr>
          <a:xfrm>
            <a:off x="8306382" y="4745013"/>
            <a:ext cx="822893" cy="481948"/>
          </a:xfrm>
          <a:prstGeom prst="roundRect">
            <a:avLst>
              <a:gd name="adj" fmla="val 0"/>
            </a:avLst>
          </a:prstGeom>
          <a:noFill/>
          <a:ln w="635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88900" algn="just">
              <a:lnSpc>
                <a:spcPts val="1600"/>
              </a:lnSpc>
              <a:spcAft>
                <a:spcPts val="0"/>
              </a:spcAft>
            </a:pPr>
            <a:r>
              <a:rPr lang="ja-JP" altLang="en-US" sz="1600" b="1" kern="100" dirty="0">
                <a:effectLst/>
                <a:latin typeface="游明朝" panose="02020400000000000000" pitchFamily="18" charset="-128"/>
                <a:ea typeface="Meiryo UI" panose="020B0604030504040204" pitchFamily="50" charset="-128"/>
                <a:cs typeface="Meiryo UI" panose="020B0604030504040204" pitchFamily="50" charset="-128"/>
              </a:rPr>
              <a:t>改修</a:t>
            </a:r>
            <a:endParaRPr lang="en-US" altLang="ja-JP" sz="1600" b="1" kern="100" dirty="0">
              <a:effectLst/>
              <a:latin typeface="游明朝" panose="02020400000000000000" pitchFamily="18" charset="-128"/>
              <a:ea typeface="Meiryo UI" panose="020B0604030504040204" pitchFamily="50" charset="-128"/>
              <a:cs typeface="Meiryo UI" panose="020B0604030504040204" pitchFamily="50" charset="-128"/>
            </a:endParaRPr>
          </a:p>
          <a:p>
            <a:pPr indent="-88900" algn="just">
              <a:lnSpc>
                <a:spcPts val="1600"/>
              </a:lnSpc>
              <a:spcAft>
                <a:spcPts val="0"/>
              </a:spcAft>
            </a:pPr>
            <a:r>
              <a:rPr lang="ja-JP" altLang="en-US" sz="1300" b="1" kern="100" dirty="0">
                <a:effectLst/>
                <a:latin typeface="游明朝" panose="02020400000000000000" pitchFamily="18" charset="-128"/>
                <a:ea typeface="Meiryo UI" panose="020B0604030504040204" pitchFamily="50" charset="-128"/>
                <a:cs typeface="Meiryo UI" panose="020B0604030504040204" pitchFamily="50" charset="-128"/>
              </a:rPr>
              <a:t>に向けて</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86720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4F784F-54E0-4958-83D6-C139E6A21D91}"/>
              </a:ext>
            </a:extLst>
          </p:cNvPr>
          <p:cNvSpPr>
            <a:spLocks noGrp="1"/>
          </p:cNvSpPr>
          <p:nvPr>
            <p:ph type="title"/>
          </p:nvPr>
        </p:nvSpPr>
        <p:spPr/>
        <p:txBody>
          <a:bodyPr/>
          <a:lstStyle/>
          <a:p>
            <a:r>
              <a:rPr kumimoji="1" lang="ja-JP" altLang="en-US" dirty="0"/>
              <a:t>住宅建築物耐震</a:t>
            </a:r>
            <a:r>
              <a:rPr kumimoji="1" lang="en-US" altLang="ja-JP" dirty="0"/>
              <a:t>10</a:t>
            </a:r>
            <a:r>
              <a:rPr kumimoji="1" lang="ja-JP" altLang="en-US" dirty="0"/>
              <a:t>ヵ年戦略・大阪　目標</a:t>
            </a:r>
          </a:p>
        </p:txBody>
      </p:sp>
      <p:sp>
        <p:nvSpPr>
          <p:cNvPr id="4" name="スライド番号プレースホルダー 3">
            <a:extLst>
              <a:ext uri="{FF2B5EF4-FFF2-40B4-BE49-F238E27FC236}">
                <a16:creationId xmlns:a16="http://schemas.microsoft.com/office/drawing/2014/main" id="{3CBA8186-02C9-489F-9538-FB75583A595E}"/>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1</a:t>
            </a:fld>
            <a:endParaRPr lang="en-US" altLang="ja-JP">
              <a:solidFill>
                <a:srgbClr val="000000"/>
              </a:solidFill>
            </a:endParaRPr>
          </a:p>
        </p:txBody>
      </p:sp>
      <p:sp>
        <p:nvSpPr>
          <p:cNvPr id="8" name="角丸四角形 21">
            <a:extLst>
              <a:ext uri="{FF2B5EF4-FFF2-40B4-BE49-F238E27FC236}">
                <a16:creationId xmlns:a16="http://schemas.microsoft.com/office/drawing/2014/main" id="{809B884E-4294-43A6-8FF9-64E314451ADE}"/>
              </a:ext>
            </a:extLst>
          </p:cNvPr>
          <p:cNvSpPr/>
          <p:nvPr/>
        </p:nvSpPr>
        <p:spPr>
          <a:xfrm>
            <a:off x="4280531" y="1431116"/>
            <a:ext cx="4580056" cy="1277410"/>
          </a:xfrm>
          <a:prstGeom prst="roundRect">
            <a:avLst>
              <a:gd name="adj" fmla="val 4863"/>
            </a:avLst>
          </a:prstGeom>
          <a:ln w="190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just">
              <a:spcAft>
                <a:spcPts val="0"/>
              </a:spcAft>
            </a:pPr>
            <a:r>
              <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rPr>
              <a:t>１－１．木造住宅</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66675" indent="-66675" algn="just">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・着実に危険な住宅を減らすため、耐震化の遅れている木造戸建住宅約</a:t>
            </a: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39</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万戸、全てを対象に確実な普及啓発を行うとともに、耐震化への意識が高い所有者の木造戸建住宅約</a:t>
            </a: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5</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万戸を中心に重点的な耐震化を促進する。</a:t>
            </a:r>
          </a:p>
          <a:p>
            <a:pPr marL="78740" indent="-78740" algn="just">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・昭和</a:t>
            </a: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56</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年以前の開発団地や密集市街地など耐震性の低い住宅が集中する地区をモデルに選定してさまざまな取組みを実施し、その成果を他へ</a:t>
            </a:r>
            <a:r>
              <a:rPr lang="ja-JP" sz="1050" kern="0" dirty="0">
                <a:effectLst/>
                <a:latin typeface="Meiryo UI" panose="020B0604030504040204" pitchFamily="50" charset="-128"/>
                <a:ea typeface="Meiryo UI" panose="020B0604030504040204" pitchFamily="50" charset="-128"/>
                <a:cs typeface="Times New Roman" panose="02020603050405020304" pitchFamily="18" charset="0"/>
              </a:rPr>
              <a:t>広げるなど効果的な取組みを行う。</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角丸四角形 22">
            <a:extLst>
              <a:ext uri="{FF2B5EF4-FFF2-40B4-BE49-F238E27FC236}">
                <a16:creationId xmlns:a16="http://schemas.microsoft.com/office/drawing/2014/main" id="{BD17BFD0-7188-43AE-8860-EBF3A9676E20}"/>
              </a:ext>
            </a:extLst>
          </p:cNvPr>
          <p:cNvSpPr/>
          <p:nvPr/>
        </p:nvSpPr>
        <p:spPr>
          <a:xfrm>
            <a:off x="4270746" y="3661133"/>
            <a:ext cx="4568453" cy="1717691"/>
          </a:xfrm>
          <a:prstGeom prst="roundRect">
            <a:avLst>
              <a:gd name="adj" fmla="val 2253"/>
            </a:avLst>
          </a:prstGeom>
          <a:ln w="190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36000" tIns="0" rIns="36000" bIns="0" numCol="1" spcCol="0" rtlCol="0" fromWordArt="0" anchor="t" anchorCtr="0" forceAA="0" compatLnSpc="1">
            <a:prstTxWarp prst="textNoShape">
              <a:avLst/>
            </a:prstTxWarp>
            <a:noAutofit/>
          </a:bodyPr>
          <a:lstStyle/>
          <a:p>
            <a:pPr marL="133350" indent="-133350" algn="just">
              <a:spcBef>
                <a:spcPts val="1200"/>
              </a:spcBef>
              <a:spcAft>
                <a:spcPts val="0"/>
              </a:spcAft>
            </a:pPr>
            <a:endParaRPr lang="en-US" altLang="ja-JP" sz="600" b="1" kern="100" dirty="0">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a:spcAft>
                <a:spcPts val="0"/>
              </a:spcAft>
            </a:pPr>
            <a:r>
              <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rPr>
              <a:t>２．多数の者が利用する建築物</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66675" indent="-66675" algn="just">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050" kern="0" dirty="0">
                <a:effectLst/>
                <a:latin typeface="Meiryo UI" panose="020B0604030504040204" pitchFamily="50" charset="-128"/>
                <a:ea typeface="Meiryo UI" panose="020B0604030504040204" pitchFamily="50" charset="-128"/>
                <a:cs typeface="Times New Roman" panose="02020603050405020304" pitchFamily="18" charset="0"/>
              </a:rPr>
              <a:t>耐震性が不足する全ての建築物約５千棟を対象に確実な普及啓発を行う。</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66675" marR="2540" indent="-66675" algn="just">
              <a:spcAft>
                <a:spcPts val="0"/>
              </a:spcAft>
              <a:tabLst>
                <a:tab pos="5311140" algn="l"/>
              </a:tabLs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・耐震診断が義務となる大規模な建築</a:t>
            </a:r>
            <a:r>
              <a:rPr 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物</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を優先して耐震化を促進する。</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66675" marR="2540" indent="-66675" algn="just">
              <a:spcAft>
                <a:spcPts val="0"/>
              </a:spcAft>
              <a:tabLst>
                <a:tab pos="5311140" algn="l"/>
              </a:tabLst>
            </a:pP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pPr marL="66675" marR="2540" indent="-66675" algn="just">
              <a:spcAft>
                <a:spcPts val="0"/>
              </a:spcAft>
              <a:tabLst>
                <a:tab pos="5311140" algn="l"/>
              </a:tabLs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66675" marR="2540" indent="-66675" algn="just">
              <a:spcAft>
                <a:spcPts val="0"/>
              </a:spcAft>
              <a:tabLst>
                <a:tab pos="5311140" algn="l"/>
              </a:tabLst>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66675" marR="2540" indent="-66675" algn="just">
              <a:spcAft>
                <a:spcPts val="0"/>
              </a:spcAft>
              <a:tabLst>
                <a:tab pos="5311140" algn="l"/>
              </a:tabLst>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66675" marR="2540" indent="-66675" algn="just">
              <a:spcAft>
                <a:spcPts val="0"/>
              </a:spcAft>
              <a:tabLst>
                <a:tab pos="5311140" algn="l"/>
              </a:tabLst>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66675" marR="2540" indent="-66675" algn="just">
              <a:spcAft>
                <a:spcPts val="0"/>
              </a:spcAft>
              <a:tabLst>
                <a:tab pos="5311140" algn="l"/>
              </a:tabLst>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66675" marR="2540" indent="-66675" algn="just">
              <a:spcAft>
                <a:spcPts val="0"/>
              </a:spcAft>
              <a:tabLst>
                <a:tab pos="5311140" algn="l"/>
              </a:tabLst>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角丸四角形 26">
            <a:extLst>
              <a:ext uri="{FF2B5EF4-FFF2-40B4-BE49-F238E27FC236}">
                <a16:creationId xmlns:a16="http://schemas.microsoft.com/office/drawing/2014/main" id="{AB002C44-9778-45A9-B782-78A8BD746393}"/>
              </a:ext>
            </a:extLst>
          </p:cNvPr>
          <p:cNvSpPr/>
          <p:nvPr/>
        </p:nvSpPr>
        <p:spPr>
          <a:xfrm>
            <a:off x="4270746" y="5446060"/>
            <a:ext cx="4568453" cy="1173816"/>
          </a:xfrm>
          <a:prstGeom prst="roundRect">
            <a:avLst>
              <a:gd name="adj" fmla="val 7283"/>
            </a:avLst>
          </a:prstGeom>
          <a:ln w="190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marL="66675" indent="-66675" algn="just"/>
            <a:r>
              <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rPr>
              <a:t>３．広域緊急交通路沿道建築物</a:t>
            </a:r>
            <a:r>
              <a:rPr lang="en-US" altLang="ja-JP" sz="10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建物及びブロック塀等</a:t>
            </a:r>
            <a:r>
              <a:rPr lang="en-US" altLang="ja-JP" sz="10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66675" indent="-66675" algn="just">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災害時の道路機能を確保するため、</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耐震性が不足する全ての建物を対象に、所有者が具体的にイメージできる事業化の方法や耐震改修工法を提示するといった効果的な働きかけを行う。</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66675" indent="-66675" algn="just">
              <a:spcAft>
                <a:spcPts val="0"/>
              </a:spcAft>
            </a:pPr>
            <a:r>
              <a:rPr lang="ja-JP" sz="1050" kern="100" dirty="0">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・耐震性の特に低い建築物と、対象建物の集積状況や災害時における府内各地への物資等の輸送を考慮した特に優先すべき路線の沿道にある建築物を優先して耐震化を促進する。</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角丸四角形 28704">
            <a:extLst>
              <a:ext uri="{FF2B5EF4-FFF2-40B4-BE49-F238E27FC236}">
                <a16:creationId xmlns:a16="http://schemas.microsoft.com/office/drawing/2014/main" id="{7B9027FD-1FAA-4CAD-9F50-E60814DCA671}"/>
              </a:ext>
            </a:extLst>
          </p:cNvPr>
          <p:cNvSpPr/>
          <p:nvPr/>
        </p:nvSpPr>
        <p:spPr>
          <a:xfrm>
            <a:off x="4270746" y="2797782"/>
            <a:ext cx="4568453" cy="774094"/>
          </a:xfrm>
          <a:prstGeom prst="roundRect">
            <a:avLst>
              <a:gd name="adj" fmla="val 4863"/>
            </a:avLst>
          </a:prstGeom>
          <a:ln w="190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just">
              <a:spcAft>
                <a:spcPts val="0"/>
              </a:spcAft>
            </a:pPr>
            <a:r>
              <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rPr>
              <a:t>１－２．分譲マンション</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66675" indent="-66675" algn="just">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・区分所有者間の合意形成など多くの課題を有する分譲マンション約</a:t>
            </a: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15</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万戸、全てを対象に確実な普及啓発を行うとともに、耐震化が見込まれる約</a:t>
            </a: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12,000</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戸を中心に建替えなどを含めた耐震化を促進する</a:t>
            </a:r>
            <a:r>
              <a:rPr lang="ja-JP" sz="1050" kern="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角丸四角形 108">
            <a:extLst>
              <a:ext uri="{FF2B5EF4-FFF2-40B4-BE49-F238E27FC236}">
                <a16:creationId xmlns:a16="http://schemas.microsoft.com/office/drawing/2014/main" id="{C263F140-6E58-480A-BC8F-603B7BA37C66}"/>
              </a:ext>
            </a:extLst>
          </p:cNvPr>
          <p:cNvSpPr/>
          <p:nvPr/>
        </p:nvSpPr>
        <p:spPr>
          <a:xfrm>
            <a:off x="4344481" y="4301590"/>
            <a:ext cx="4413597" cy="1015042"/>
          </a:xfrm>
          <a:prstGeom prst="roundRect">
            <a:avLst>
              <a:gd name="adj" fmla="val 6691"/>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72000" bIns="0" numCol="1" spcCol="0" rtlCol="0" fromWordArt="0" anchor="ctr" anchorCtr="0" forceAA="0" compatLnSpc="1">
            <a:prstTxWarp prst="textNoShape">
              <a:avLst/>
            </a:prstTxWarp>
            <a:noAutofit/>
          </a:bodyPr>
          <a:lstStyle/>
          <a:p>
            <a:pPr algn="l">
              <a:spcAft>
                <a:spcPts val="0"/>
              </a:spcAft>
            </a:pPr>
            <a:r>
              <a:rPr lang="ja-JP" sz="1050" b="1" kern="100" dirty="0">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２－１　大規模建築物</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66675" algn="l">
              <a:spcAft>
                <a:spcPts val="0"/>
              </a:spcAft>
            </a:pPr>
            <a:r>
              <a:rPr lang="ja-JP" sz="1050" kern="100" dirty="0">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・耐震性が不足する全ての建築物を対象に、所有者が具体的にイメージできる事業化の方法や耐震改修工法を提示するといった効果的な働きかけを行う。</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66675" algn="l">
              <a:spcAft>
                <a:spcPts val="0"/>
              </a:spcAft>
            </a:pPr>
            <a:r>
              <a:rPr lang="ja-JP" sz="1050" kern="100" dirty="0">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・病院や学校などの特に公共性の高いものや災害時に避難場所として利用することが可能なホテル、旅館などは、特に優先して耐震化を促進する。</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56FFB48F-AA5F-4CB2-ABBE-F433E43765A5}"/>
              </a:ext>
            </a:extLst>
          </p:cNvPr>
          <p:cNvSpPr txBox="1"/>
          <p:nvPr/>
        </p:nvSpPr>
        <p:spPr>
          <a:xfrm>
            <a:off x="100481" y="1106885"/>
            <a:ext cx="3987972" cy="276999"/>
          </a:xfrm>
          <a:prstGeom prst="rect">
            <a:avLst/>
          </a:prstGeom>
          <a:solidFill>
            <a:schemeClr val="accent2"/>
          </a:solidFill>
          <a:ln>
            <a:solidFill>
              <a:schemeClr val="accent2"/>
            </a:solidFill>
          </a:ln>
        </p:spPr>
        <p:txBody>
          <a:bodyPr wrap="square" rtlCol="0">
            <a:spAutoFit/>
          </a:bodyPr>
          <a:lstStyle/>
          <a:p>
            <a:pPr algn="ctr" eaLnBrk="0" fontAlgn="base" hangingPunct="0">
              <a:spcBef>
                <a:spcPct val="0"/>
              </a:spcBef>
              <a:spcAft>
                <a:spcPct val="0"/>
              </a:spcAft>
              <a:tabLst>
                <a:tab pos="7560945" algn="l"/>
              </a:tabLst>
            </a:pPr>
            <a:r>
              <a:rPr lang="ja-JP" altLang="en-US" sz="1200" b="1" dirty="0">
                <a:solidFill>
                  <a:schemeClr val="bg1"/>
                </a:solidFill>
                <a:latin typeface="Meiryo UI" panose="020B0604030504040204" pitchFamily="50" charset="-128"/>
                <a:ea typeface="Meiryo UI" panose="020B0604030504040204" pitchFamily="50" charset="-128"/>
              </a:rPr>
              <a:t>目標</a:t>
            </a:r>
            <a:r>
              <a:rPr lang="en-US" altLang="ja-JP" sz="1200" b="1" dirty="0">
                <a:solidFill>
                  <a:schemeClr val="bg1"/>
                </a:solidFill>
                <a:latin typeface="Meiryo UI" panose="020B0604030504040204" pitchFamily="50" charset="-128"/>
                <a:ea typeface="Meiryo UI" panose="020B0604030504040204" pitchFamily="50" charset="-128"/>
              </a:rPr>
              <a:t>1</a:t>
            </a:r>
            <a:r>
              <a:rPr lang="ja-JP" altLang="en-US" sz="1200" b="1" dirty="0">
                <a:solidFill>
                  <a:schemeClr val="bg1"/>
                </a:solidFill>
                <a:latin typeface="Meiryo UI" panose="020B0604030504040204" pitchFamily="50" charset="-128"/>
                <a:ea typeface="Meiryo UI" panose="020B0604030504040204" pitchFamily="50" charset="-128"/>
              </a:rPr>
              <a:t>　</a:t>
            </a:r>
            <a:r>
              <a:rPr lang="ja-JP"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耐震化率（府民みんなでめざそう値）</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5">
            <a:extLst>
              <a:ext uri="{FF2B5EF4-FFF2-40B4-BE49-F238E27FC236}">
                <a16:creationId xmlns:a16="http://schemas.microsoft.com/office/drawing/2014/main" id="{73EEF620-662B-4D3E-9610-D8AECF3BE5EB}"/>
              </a:ext>
            </a:extLst>
          </p:cNvPr>
          <p:cNvSpPr/>
          <p:nvPr/>
        </p:nvSpPr>
        <p:spPr>
          <a:xfrm>
            <a:off x="236659" y="2525186"/>
            <a:ext cx="3747621" cy="717191"/>
          </a:xfrm>
          <a:prstGeom prst="roundRect">
            <a:avLst>
              <a:gd name="adj" fmla="val 9443"/>
            </a:avLst>
          </a:prstGeom>
          <a:ln w="190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28600" marR="152400" indent="-228600" algn="just">
              <a:lnSpc>
                <a:spcPts val="2200"/>
              </a:lnSpc>
              <a:spcAft>
                <a:spcPts val="0"/>
              </a:spcAft>
            </a:pP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住宅：令和</a:t>
            </a:r>
            <a:r>
              <a:rPr lang="en-US" sz="1100" b="1" kern="100" dirty="0">
                <a:effectLst/>
                <a:latin typeface="Meiryo UI" panose="020B0604030504040204" pitchFamily="50" charset="-128"/>
                <a:ea typeface="Meiryo UI" panose="020B0604030504040204" pitchFamily="50" charset="-128"/>
                <a:cs typeface="Meiryo UI" panose="020B0604030504040204" pitchFamily="50" charset="-128"/>
              </a:rPr>
              <a:t>7</a:t>
            </a: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年までに　</a:t>
            </a:r>
            <a:r>
              <a:rPr lang="en-US" sz="1200" b="1" kern="100" dirty="0">
                <a:effectLst/>
                <a:latin typeface="Meiryo UI" panose="020B0604030504040204" pitchFamily="50" charset="-128"/>
                <a:ea typeface="Meiryo UI" panose="020B0604030504040204" pitchFamily="50" charset="-128"/>
                <a:cs typeface="Meiryo UI" panose="020B0604030504040204" pitchFamily="50" charset="-128"/>
              </a:rPr>
              <a:t>95%</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6">
            <a:extLst>
              <a:ext uri="{FF2B5EF4-FFF2-40B4-BE49-F238E27FC236}">
                <a16:creationId xmlns:a16="http://schemas.microsoft.com/office/drawing/2014/main" id="{062A8716-8B70-460C-9720-5D5DA33B6FCD}"/>
              </a:ext>
            </a:extLst>
          </p:cNvPr>
          <p:cNvSpPr/>
          <p:nvPr/>
        </p:nvSpPr>
        <p:spPr>
          <a:xfrm>
            <a:off x="225175" y="3368040"/>
            <a:ext cx="3747621" cy="1866900"/>
          </a:xfrm>
          <a:prstGeom prst="roundRect">
            <a:avLst>
              <a:gd name="adj" fmla="val 4924"/>
            </a:avLst>
          </a:prstGeom>
          <a:ln w="190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36000" rIns="0" bIns="36000" numCol="1" spcCol="0" rtlCol="0" fromWordArt="0" anchor="ctr" anchorCtr="0" forceAA="0" compatLnSpc="1">
            <a:prstTxWarp prst="textNoShape">
              <a:avLst/>
            </a:prstTxWarp>
            <a:noAutofit/>
          </a:bodyPr>
          <a:lstStyle/>
          <a:p>
            <a:pPr marL="177800" marR="152400" indent="-177800" algn="just">
              <a:lnSpc>
                <a:spcPts val="2000"/>
              </a:lnSpc>
              <a:spcAft>
                <a:spcPts val="0"/>
              </a:spcAft>
            </a:pPr>
            <a:endParaRPr lang="en-US" altLang="ja-JP" sz="1100" b="1" kern="0" dirty="0">
              <a:effectLst/>
              <a:latin typeface="Meiryo UI" panose="020B0604030504040204" pitchFamily="50" charset="-128"/>
              <a:ea typeface="Meiryo UI" panose="020B0604030504040204" pitchFamily="50" charset="-128"/>
              <a:cs typeface="Meiryo UI" panose="020B0604030504040204" pitchFamily="50" charset="-128"/>
            </a:endParaRPr>
          </a:p>
          <a:p>
            <a:pPr marL="177800" marR="152400" indent="-177800" algn="just">
              <a:lnSpc>
                <a:spcPts val="2000"/>
              </a:lnSpc>
              <a:spcAft>
                <a:spcPts val="0"/>
              </a:spcAft>
            </a:pPr>
            <a:r>
              <a:rPr lang="ja-JP" sz="1100" b="1" kern="0" dirty="0">
                <a:effectLst/>
                <a:latin typeface="Meiryo UI" panose="020B0604030504040204" pitchFamily="50" charset="-128"/>
                <a:ea typeface="Meiryo UI" panose="020B0604030504040204" pitchFamily="50" charset="-128"/>
                <a:cs typeface="Meiryo UI" panose="020B0604030504040204" pitchFamily="50" charset="-128"/>
              </a:rPr>
              <a:t>②多数の者が利用する建築物</a:t>
            </a:r>
            <a:r>
              <a:rPr lang="en-US" sz="1100" b="1" kern="0" dirty="0">
                <a:effectLst/>
                <a:latin typeface="Meiryo UI" panose="020B0604030504040204" pitchFamily="50" charset="-128"/>
                <a:ea typeface="Meiryo UI" panose="020B0604030504040204" pitchFamily="50" charset="-128"/>
                <a:cs typeface="Meiryo UI" panose="020B0604030504040204" pitchFamily="50" charset="-128"/>
              </a:rPr>
              <a:t>:</a:t>
            </a:r>
            <a:r>
              <a:rPr lang="ja-JP" sz="1100" b="1" kern="0" dirty="0">
                <a:effectLst/>
                <a:latin typeface="Meiryo UI" panose="020B0604030504040204" pitchFamily="50" charset="-128"/>
                <a:ea typeface="Meiryo UI" panose="020B0604030504040204" pitchFamily="50" charset="-128"/>
                <a:cs typeface="Meiryo UI" panose="020B0604030504040204" pitchFamily="50" charset="-128"/>
              </a:rPr>
              <a:t>令和</a:t>
            </a:r>
            <a:r>
              <a:rPr lang="en-US" sz="1100" b="1" kern="0" dirty="0">
                <a:effectLst/>
                <a:latin typeface="Meiryo UI" panose="020B0604030504040204" pitchFamily="50" charset="-128"/>
                <a:ea typeface="Meiryo UI" panose="020B0604030504040204" pitchFamily="50" charset="-128"/>
                <a:cs typeface="Meiryo UI" panose="020B0604030504040204" pitchFamily="50" charset="-128"/>
              </a:rPr>
              <a:t>2</a:t>
            </a:r>
            <a:r>
              <a:rPr lang="ja-JP" sz="1100" b="1" kern="0" dirty="0">
                <a:effectLst/>
                <a:latin typeface="Meiryo UI" panose="020B0604030504040204" pitchFamily="50" charset="-128"/>
                <a:ea typeface="Meiryo UI" panose="020B0604030504040204" pitchFamily="50" charset="-128"/>
                <a:cs typeface="Meiryo UI" panose="020B0604030504040204" pitchFamily="50" charset="-128"/>
              </a:rPr>
              <a:t>年までに</a:t>
            </a:r>
            <a:r>
              <a:rPr lang="en-US" sz="1100" b="1" kern="0" dirty="0">
                <a:effectLst/>
                <a:latin typeface="Meiryo UI" panose="020B0604030504040204" pitchFamily="50" charset="-128"/>
                <a:ea typeface="Meiryo UI" panose="020B0604030504040204" pitchFamily="50" charset="-128"/>
                <a:cs typeface="Meiryo UI" panose="020B0604030504040204" pitchFamily="50" charset="-128"/>
              </a:rPr>
              <a:t>95%</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358140" marR="152400" indent="-207010" algn="just">
              <a:spcAft>
                <a:spcPts val="0"/>
              </a:spcAft>
            </a:pP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348615" marR="152400" indent="-197485" algn="just">
              <a:lnSpc>
                <a:spcPts val="16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348615" marR="152400" indent="-197485" algn="just">
              <a:lnSpc>
                <a:spcPts val="16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348615" marR="152400" indent="-197485" algn="just">
              <a:lnSpc>
                <a:spcPts val="16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348615" marR="152400" indent="-197485" algn="just">
              <a:lnSpc>
                <a:spcPts val="16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152400" marR="152400" indent="152400" algn="just">
              <a:lnSpc>
                <a:spcPts val="2000"/>
              </a:lnSpc>
              <a:spcAft>
                <a:spcPts val="0"/>
              </a:spcAft>
            </a:pPr>
            <a:r>
              <a:rPr lang="en-US" sz="1200" b="1" kern="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152400" marR="152400" indent="152400" algn="just">
              <a:lnSpc>
                <a:spcPts val="2000"/>
              </a:lnSpc>
              <a:spcAft>
                <a:spcPts val="0"/>
              </a:spcAft>
            </a:pPr>
            <a:r>
              <a:rPr lang="en-US" sz="1100" b="1"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42">
            <a:extLst>
              <a:ext uri="{FF2B5EF4-FFF2-40B4-BE49-F238E27FC236}">
                <a16:creationId xmlns:a16="http://schemas.microsoft.com/office/drawing/2014/main" id="{1F100165-FC50-438F-A9F3-B27C12BE6D11}"/>
              </a:ext>
            </a:extLst>
          </p:cNvPr>
          <p:cNvSpPr txBox="1"/>
          <p:nvPr/>
        </p:nvSpPr>
        <p:spPr>
          <a:xfrm>
            <a:off x="171613" y="1426951"/>
            <a:ext cx="3928594" cy="1048405"/>
          </a:xfrm>
          <a:prstGeom prst="rect">
            <a:avLst/>
          </a:prstGeom>
          <a:solidFill>
            <a:sysClr val="window" lastClr="FFFFFF"/>
          </a:solidFill>
          <a:ln w="6350">
            <a:noFill/>
          </a:ln>
          <a:effectLst/>
        </p:spPr>
        <p:txBody>
          <a:bodyPr rot="0" spcFirstLastPara="0" vert="horz" wrap="square" lIns="0" tIns="45720" rIns="0" bIns="45720" numCol="1" spcCol="0" rtlCol="0" fromWordArt="0" anchor="t" anchorCtr="0" forceAA="0" compatLnSpc="1">
            <a:prstTxWarp prst="textNoShape">
              <a:avLst/>
            </a:prstTxWarp>
            <a:noAutofit/>
          </a:bodyPr>
          <a:lstStyle/>
          <a:p>
            <a:pPr marR="152400" indent="152400" algn="just">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府民みんなでめざそう値とは、府民の安全・安心な生活の基盤となる住宅・建築物の耐震化を府民一丸となって進めていくため、新築や建替え、耐震改修、除却など、さまざまな手法により、府民みんなでめざすべき目標として掲げるもの。耐震化は容易ではないが、南海トラフ巨大地震の発生確率が引き上げられた切迫した状況を踏まえ、高い目標を設定する。</a:t>
            </a:r>
          </a:p>
        </p:txBody>
      </p:sp>
      <p:sp>
        <p:nvSpPr>
          <p:cNvPr id="23" name="角丸四角形 116">
            <a:extLst>
              <a:ext uri="{FF2B5EF4-FFF2-40B4-BE49-F238E27FC236}">
                <a16:creationId xmlns:a16="http://schemas.microsoft.com/office/drawing/2014/main" id="{0C7919B6-9ABA-449D-B19A-B63033C09279}"/>
              </a:ext>
            </a:extLst>
          </p:cNvPr>
          <p:cNvSpPr/>
          <p:nvPr/>
        </p:nvSpPr>
        <p:spPr>
          <a:xfrm>
            <a:off x="304801" y="4050393"/>
            <a:ext cx="3430876" cy="1020772"/>
          </a:xfrm>
          <a:prstGeom prst="roundRect">
            <a:avLst/>
          </a:prstGeom>
          <a:noFill/>
          <a:ln w="19050" cap="flat" cmpd="sng" algn="ctr">
            <a:solidFill>
              <a:srgbClr val="4F81BD">
                <a:shade val="50000"/>
              </a:srgbClr>
            </a:solidFill>
            <a:prstDash val="solid"/>
          </a:ln>
          <a:effectLst/>
        </p:spPr>
        <p:txBody>
          <a:bodyPr rot="0" spcFirstLastPara="0" vert="horz" wrap="square" lIns="72000" tIns="36000" rIns="0" bIns="36000" numCol="1" spcCol="0" rtlCol="0" fromWordArt="0" anchor="ctr" anchorCtr="0" forceAA="0" compatLnSpc="1">
            <a:prstTxWarp prst="textNoShape">
              <a:avLst/>
            </a:prstTxWarp>
            <a:noAutofit/>
          </a:bodyPr>
          <a:lstStyle/>
          <a:p>
            <a:pPr marL="457200" marR="152400" indent="-533400" algn="l">
              <a:lnSpc>
                <a:spcPts val="2200"/>
              </a:lnSpc>
              <a:spcAft>
                <a:spcPts val="0"/>
              </a:spcAft>
            </a:pP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②－１大規模建築物：</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152400" marR="76200" indent="152400" algn="l">
              <a:spcAft>
                <a:spcPts val="0"/>
              </a:spcAft>
            </a:pP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令和</a:t>
            </a:r>
            <a:r>
              <a:rPr lang="en-US" sz="1100" b="1" kern="100" dirty="0">
                <a:effectLst/>
                <a:latin typeface="Meiryo UI" panose="020B0604030504040204" pitchFamily="50" charset="-128"/>
                <a:ea typeface="Meiryo UI" panose="020B0604030504040204" pitchFamily="50" charset="-128"/>
                <a:cs typeface="Meiryo UI" panose="020B0604030504040204" pitchFamily="50" charset="-128"/>
              </a:rPr>
              <a:t>7</a:t>
            </a: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年を目途に耐震性の不足するものを</a:t>
            </a:r>
            <a:endParaRPr lang="en-US" altLang="ja-JP" sz="1100" b="1" kern="100" dirty="0">
              <a:effectLst/>
              <a:latin typeface="Meiryo UI" panose="020B0604030504040204" pitchFamily="50" charset="-128"/>
              <a:ea typeface="Meiryo UI" panose="020B0604030504040204" pitchFamily="50" charset="-128"/>
              <a:cs typeface="Meiryo UI" panose="020B0604030504040204" pitchFamily="50" charset="-128"/>
            </a:endParaRPr>
          </a:p>
          <a:p>
            <a:pPr marL="152400" marR="76200" indent="152400" algn="l">
              <a:spcAft>
                <a:spcPts val="0"/>
              </a:spcAft>
            </a:pP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おおむね解消</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117">
            <a:extLst>
              <a:ext uri="{FF2B5EF4-FFF2-40B4-BE49-F238E27FC236}">
                <a16:creationId xmlns:a16="http://schemas.microsoft.com/office/drawing/2014/main" id="{BE137BA1-03A9-4913-A785-7D7D5989F6A0}"/>
              </a:ext>
            </a:extLst>
          </p:cNvPr>
          <p:cNvSpPr/>
          <p:nvPr/>
        </p:nvSpPr>
        <p:spPr>
          <a:xfrm>
            <a:off x="236660" y="5403273"/>
            <a:ext cx="3747620" cy="1111827"/>
          </a:xfrm>
          <a:prstGeom prst="roundRect">
            <a:avLst>
              <a:gd name="adj" fmla="val 9364"/>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0" bIns="45720" numCol="1" spcCol="0" rtlCol="0" fromWordArt="0" anchor="t" anchorCtr="0" forceAA="0" compatLnSpc="1">
            <a:prstTxWarp prst="textNoShape">
              <a:avLst/>
            </a:prstTxWarp>
            <a:noAutofit/>
          </a:bodyPr>
          <a:lstStyle/>
          <a:p>
            <a:pPr marL="177800" marR="152400" indent="-177800" algn="l">
              <a:lnSpc>
                <a:spcPts val="2200"/>
              </a:lnSpc>
            </a:pPr>
            <a:r>
              <a:rPr lang="ja-JP" sz="1100" b="1" kern="100" dirty="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③広域緊急交通路沿道建築物</a:t>
            </a:r>
            <a:r>
              <a:rPr lang="en-US" altLang="ja-JP" sz="11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sz="11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建物及びブロック塀等</a:t>
            </a:r>
            <a:r>
              <a:rPr lang="en-US" altLang="ja-JP" sz="11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6200" marR="76200" indent="152400" algn="l">
              <a:spcAft>
                <a:spcPts val="0"/>
              </a:spcAft>
            </a:pPr>
            <a:r>
              <a:rPr lang="ja-JP" altLang="en-US" sz="11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1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令和</a:t>
            </a:r>
            <a:r>
              <a:rPr lang="en-US" sz="11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1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100" b="1" kern="100" dirty="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を目途に耐震性の不足するものを</a:t>
            </a:r>
            <a:endParaRPr lang="en-US" altLang="ja-JP" sz="1100" b="1" kern="100" dirty="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endParaRPr>
          </a:p>
          <a:p>
            <a:pPr marL="76200" marR="76200" indent="152400" algn="l">
              <a:spcAft>
                <a:spcPts val="0"/>
              </a:spcAft>
            </a:pPr>
            <a:r>
              <a:rPr lang="ja-JP" altLang="en-US" sz="1100" b="1" kern="100" dirty="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100" b="1" kern="100" dirty="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おおむね解消</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FA244537-50F4-4ED7-BDD4-002B190F2AA9}"/>
              </a:ext>
            </a:extLst>
          </p:cNvPr>
          <p:cNvSpPr/>
          <p:nvPr/>
        </p:nvSpPr>
        <p:spPr>
          <a:xfrm>
            <a:off x="100481" y="1377121"/>
            <a:ext cx="3987425" cy="534359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355BF9FE-938B-4EAF-909D-8796A6B771BA}"/>
              </a:ext>
            </a:extLst>
          </p:cNvPr>
          <p:cNvSpPr/>
          <p:nvPr/>
        </p:nvSpPr>
        <p:spPr>
          <a:xfrm>
            <a:off x="4190397" y="1378550"/>
            <a:ext cx="4747486" cy="534359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9975B985-C648-48A5-965A-068CFDE3316F}"/>
              </a:ext>
            </a:extLst>
          </p:cNvPr>
          <p:cNvSpPr txBox="1"/>
          <p:nvPr/>
        </p:nvSpPr>
        <p:spPr>
          <a:xfrm>
            <a:off x="4190398" y="1115511"/>
            <a:ext cx="4747486" cy="276999"/>
          </a:xfrm>
          <a:prstGeom prst="rect">
            <a:avLst/>
          </a:prstGeom>
          <a:solidFill>
            <a:schemeClr val="accent2"/>
          </a:solidFill>
          <a:ln>
            <a:solidFill>
              <a:schemeClr val="accent2"/>
            </a:solidFill>
          </a:ln>
        </p:spPr>
        <p:txBody>
          <a:bodyPr wrap="square" rtlCol="0">
            <a:spAutoFit/>
          </a:bodyPr>
          <a:lstStyle/>
          <a:p>
            <a:pPr algn="ctr" eaLnBrk="0" fontAlgn="base" hangingPunct="0">
              <a:spcBef>
                <a:spcPct val="0"/>
              </a:spcBef>
              <a:spcAft>
                <a:spcPct val="0"/>
              </a:spcAft>
              <a:tabLst>
                <a:tab pos="7560945" algn="l"/>
              </a:tabLst>
            </a:pPr>
            <a:r>
              <a:rPr lang="ja-JP" altLang="en-US" sz="1200" b="1" dirty="0">
                <a:solidFill>
                  <a:schemeClr val="bg1"/>
                </a:solidFill>
                <a:latin typeface="Meiryo UI" panose="020B0604030504040204" pitchFamily="50" charset="-128"/>
                <a:ea typeface="Meiryo UI" panose="020B0604030504040204" pitchFamily="50" charset="-128"/>
              </a:rPr>
              <a:t>目標２　民間住宅・建築物の具体的な目標</a:t>
            </a:r>
            <a:endParaRPr lang="en-US" altLang="ja-JP" sz="12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7080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社会的機運の醸成</a:t>
            </a:r>
            <a:r>
              <a:rPr lang="en-US" altLang="ja-JP" dirty="0"/>
              <a:t>】</a:t>
            </a:r>
            <a:r>
              <a:rPr lang="ja-JP" altLang="en-US" dirty="0"/>
              <a:t>　イベント実施・情報発信</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latin typeface="Meiryo UI" panose="020B0604030504040204" pitchFamily="50" charset="-128"/>
                <a:ea typeface="Meiryo UI" panose="020B0604030504040204" pitchFamily="50" charset="-128"/>
              </a:rPr>
              <a:pPr>
                <a:defRPr/>
              </a:pPr>
              <a:t>19</a:t>
            </a:fld>
            <a:endParaRPr lang="en-US" altLang="ja-JP" dirty="0">
              <a:solidFill>
                <a:srgbClr val="000000"/>
              </a:solidFill>
              <a:latin typeface="Meiryo UI" panose="020B0604030504040204" pitchFamily="50" charset="-128"/>
              <a:ea typeface="Meiryo UI" panose="020B0604030504040204" pitchFamily="50" charset="-128"/>
            </a:endParaRPr>
          </a:p>
        </p:txBody>
      </p:sp>
      <p:sp>
        <p:nvSpPr>
          <p:cNvPr id="5" name="正方形/長方形 4"/>
          <p:cNvSpPr/>
          <p:nvPr/>
        </p:nvSpPr>
        <p:spPr>
          <a:xfrm>
            <a:off x="124945" y="2312227"/>
            <a:ext cx="4673859" cy="238914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marL="174625" indent="-174625"/>
            <a:r>
              <a:rPr lang="ja-JP" altLang="en-US" sz="1600" b="1" dirty="0">
                <a:latin typeface="Meiryo UI" panose="020B0604030504040204" pitchFamily="50" charset="-128"/>
                <a:ea typeface="Meiryo UI" panose="020B0604030504040204" pitchFamily="50" charset="-128"/>
              </a:rPr>
              <a:t>講習会等のイベント実施</a:t>
            </a:r>
          </a:p>
          <a:p>
            <a:pPr marL="268288" indent="-93663">
              <a:spcBef>
                <a:spcPts val="600"/>
              </a:spcBef>
            </a:pPr>
            <a:r>
              <a:rPr lang="ja-JP" altLang="en-US" sz="1600" dirty="0">
                <a:latin typeface="Meiryo UI" panose="020B0604030504040204" pitchFamily="50" charset="-128"/>
                <a:ea typeface="Meiryo UI" panose="020B0604030504040204" pitchFamily="50" charset="-128"/>
              </a:rPr>
              <a:t>・講習会等のイベントを多く実施している市町村ほど、旧耐震木造戸建戸当り耐震診断補助件数が多い傾向がある。</a:t>
            </a:r>
            <a:endParaRPr lang="en-US" altLang="ja-JP" sz="1600" dirty="0">
              <a:latin typeface="Meiryo UI" panose="020B0604030504040204" pitchFamily="50" charset="-128"/>
              <a:ea typeface="Meiryo UI" panose="020B0604030504040204" pitchFamily="50" charset="-128"/>
            </a:endParaRPr>
          </a:p>
          <a:p>
            <a:pPr marL="268288" indent="-93663">
              <a:spcBef>
                <a:spcPts val="600"/>
              </a:spcBef>
            </a:pPr>
            <a:r>
              <a:rPr lang="ja-JP" altLang="en-US" sz="1600" dirty="0">
                <a:latin typeface="Meiryo UI" panose="020B0604030504040204" pitchFamily="50" charset="-128"/>
                <a:ea typeface="Meiryo UI" panose="020B0604030504040204" pitchFamily="50" charset="-128"/>
              </a:rPr>
              <a:t>・講習会やセミナーが耐震診断補助件数との相関がもっとも高い。</a:t>
            </a:r>
            <a:endParaRPr lang="en-US" altLang="ja-JP" sz="1600" dirty="0">
              <a:latin typeface="Meiryo UI" panose="020B0604030504040204" pitchFamily="50" charset="-128"/>
              <a:ea typeface="Meiryo UI" panose="020B0604030504040204" pitchFamily="50" charset="-128"/>
            </a:endParaRPr>
          </a:p>
          <a:p>
            <a:pPr marL="268288" indent="-93663">
              <a:spcBef>
                <a:spcPts val="600"/>
              </a:spcBef>
            </a:pPr>
            <a:r>
              <a:rPr lang="ja-JP" altLang="en-US" sz="1600" dirty="0">
                <a:latin typeface="Meiryo UI" panose="020B0604030504040204" pitchFamily="50" charset="-128"/>
                <a:ea typeface="Meiryo UI" panose="020B0604030504040204" pitchFamily="50" charset="-128"/>
              </a:rPr>
              <a:t>・市町村担当者ヒアリングでは、一定の効果を感じるが、さらなる啓発に対しては労力が不足するという市町村が多かった。</a:t>
            </a:r>
          </a:p>
          <a:p>
            <a:pPr marL="268288" indent="-93663">
              <a:spcBef>
                <a:spcPts val="600"/>
              </a:spcBef>
            </a:pPr>
            <a:endParaRPr lang="en-US" altLang="ja-JP" sz="1600" dirty="0">
              <a:latin typeface="Meiryo UI" panose="020B0604030504040204" pitchFamily="50" charset="-128"/>
              <a:ea typeface="Meiryo UI" panose="020B0604030504040204" pitchFamily="50" charset="-128"/>
            </a:endParaRPr>
          </a:p>
          <a:p>
            <a:pPr marL="268288" indent="-93663">
              <a:spcBef>
                <a:spcPts val="600"/>
              </a:spcBef>
            </a:pPr>
            <a:endParaRPr lang="ja-JP" altLang="en-US" sz="1600" dirty="0">
              <a:latin typeface="Meiryo UI" panose="020B0604030504040204" pitchFamily="50" charset="-128"/>
              <a:ea typeface="Meiryo UI" panose="020B0604030504040204" pitchFamily="50" charset="-128"/>
            </a:endParaRPr>
          </a:p>
        </p:txBody>
      </p:sp>
      <p:sp>
        <p:nvSpPr>
          <p:cNvPr id="6" name="正方形/長方形 5"/>
          <p:cNvSpPr/>
          <p:nvPr/>
        </p:nvSpPr>
        <p:spPr>
          <a:xfrm>
            <a:off x="124945" y="4926818"/>
            <a:ext cx="4673859" cy="19484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marL="174625" indent="-174625"/>
            <a:r>
              <a:rPr lang="ja-JP" altLang="en-US" sz="1600" b="1" dirty="0">
                <a:latin typeface="Meiryo UI" panose="020B0604030504040204" pitchFamily="50" charset="-128"/>
                <a:ea typeface="Meiryo UI" panose="020B0604030504040204" pitchFamily="50" charset="-128"/>
              </a:rPr>
              <a:t>広報誌等による情報発信</a:t>
            </a:r>
          </a:p>
          <a:p>
            <a:pPr marL="174625">
              <a:spcBef>
                <a:spcPts val="600"/>
              </a:spcBef>
            </a:pPr>
            <a:r>
              <a:rPr lang="ja-JP" altLang="en-US" sz="1600" dirty="0">
                <a:latin typeface="Meiryo UI" panose="020B0604030504040204" pitchFamily="50" charset="-128"/>
                <a:ea typeface="Meiryo UI" panose="020B0604030504040204" pitchFamily="50" charset="-128"/>
              </a:rPr>
              <a:t>・広報誌やチラシについての認知度が高い。</a:t>
            </a:r>
            <a:endParaRPr lang="en-US" altLang="ja-JP" sz="1600" dirty="0">
              <a:latin typeface="Meiryo UI" panose="020B0604030504040204" pitchFamily="50" charset="-128"/>
              <a:ea typeface="Meiryo UI" panose="020B0604030504040204" pitchFamily="50" charset="-128"/>
            </a:endParaRPr>
          </a:p>
          <a:p>
            <a:pPr marL="266700" indent="-92075">
              <a:spcBef>
                <a:spcPts val="600"/>
              </a:spcBef>
              <a:tabLst>
                <a:tab pos="361950" algn="l"/>
              </a:tabLst>
            </a:pPr>
            <a:r>
              <a:rPr lang="ja-JP" altLang="en-US" sz="1600" dirty="0">
                <a:latin typeface="Meiryo UI" panose="020B0604030504040204" pitchFamily="50" charset="-128"/>
                <a:ea typeface="Meiryo UI" panose="020B0604030504040204" pitchFamily="50" charset="-128"/>
              </a:rPr>
              <a:t>・一方、耐震に一定の関心があると思われる補助制度利用者でも</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割以上の人が知らなかったという啓発活動もある。</a:t>
            </a:r>
            <a:endParaRPr lang="en-US" altLang="ja-JP" sz="1600" dirty="0">
              <a:latin typeface="Meiryo UI" panose="020B0604030504040204" pitchFamily="50" charset="-128"/>
              <a:ea typeface="Meiryo UI" panose="020B0604030504040204" pitchFamily="50" charset="-128"/>
            </a:endParaRPr>
          </a:p>
          <a:p>
            <a:pPr marL="174625" indent="-174625">
              <a:spcBef>
                <a:spcPts val="600"/>
              </a:spcBef>
            </a:pPr>
            <a:endParaRPr lang="en-US" altLang="ja-JP" sz="1600" dirty="0">
              <a:latin typeface="Meiryo UI" panose="020B0604030504040204" pitchFamily="50" charset="-128"/>
              <a:ea typeface="Meiryo UI" panose="020B0604030504040204" pitchFamily="50" charset="-128"/>
            </a:endParaRPr>
          </a:p>
        </p:txBody>
      </p:sp>
      <p:sp>
        <p:nvSpPr>
          <p:cNvPr id="7" name="正方形/長方形 6"/>
          <p:cNvSpPr/>
          <p:nvPr/>
        </p:nvSpPr>
        <p:spPr>
          <a:xfrm>
            <a:off x="186142" y="1067131"/>
            <a:ext cx="8777928" cy="1019654"/>
          </a:xfrm>
          <a:prstGeom prst="rect">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t"/>
          <a:lstStyle/>
          <a:p>
            <a:pPr>
              <a:lnSpc>
                <a:spcPct val="125000"/>
              </a:lnSpc>
            </a:pPr>
            <a:r>
              <a:rPr lang="ja-JP" altLang="en-US" sz="1600" dirty="0">
                <a:latin typeface="Meiryo UI" panose="020B0604030504040204" pitchFamily="50" charset="-128"/>
                <a:ea typeface="Meiryo UI" panose="020B0604030504040204" pitchFamily="50" charset="-128"/>
              </a:rPr>
              <a:t>○ 講習会等のイベント実施や、広報誌等による情報発信が、耐震診断実施に効果を上げている。</a:t>
            </a:r>
            <a:endParaRPr lang="en-US" altLang="ja-JP" sz="1600" dirty="0">
              <a:latin typeface="Meiryo UI" panose="020B0604030504040204" pitchFamily="50" charset="-128"/>
              <a:ea typeface="Meiryo UI" panose="020B0604030504040204" pitchFamily="50" charset="-128"/>
            </a:endParaRPr>
          </a:p>
          <a:p>
            <a:pPr>
              <a:lnSpc>
                <a:spcPct val="125000"/>
              </a:lnSpc>
            </a:pPr>
            <a:r>
              <a:rPr lang="ja-JP" altLang="en-US" sz="1600" dirty="0">
                <a:latin typeface="Meiryo UI" panose="020B0604030504040204" pitchFamily="50" charset="-128"/>
                <a:ea typeface="Meiryo UI" panose="020B0604030504040204" pitchFamily="50" charset="-128"/>
              </a:rPr>
              <a:t>○ 認知度が低い啓発活動もあり、一層の</a:t>
            </a:r>
            <a:r>
              <a:rPr lang="en-US" altLang="ja-JP" sz="1600" dirty="0">
                <a:latin typeface="Meiryo UI" panose="020B0604030504040204" pitchFamily="50" charset="-128"/>
                <a:ea typeface="Meiryo UI" panose="020B0604030504040204" pitchFamily="50" charset="-128"/>
              </a:rPr>
              <a:t>PR</a:t>
            </a:r>
            <a:r>
              <a:rPr lang="ja-JP" altLang="en-US" sz="1600" dirty="0">
                <a:latin typeface="Meiryo UI" panose="020B0604030504040204" pitchFamily="50" charset="-128"/>
                <a:ea typeface="Meiryo UI" panose="020B0604030504040204" pitchFamily="50" charset="-128"/>
              </a:rPr>
              <a:t>が必要。</a:t>
            </a:r>
            <a:endParaRPr lang="en-US" altLang="ja-JP" sz="1600" dirty="0">
              <a:latin typeface="Meiryo UI" panose="020B0604030504040204" pitchFamily="50" charset="-128"/>
              <a:ea typeface="Meiryo UI" panose="020B0604030504040204" pitchFamily="50" charset="-128"/>
            </a:endParaRPr>
          </a:p>
          <a:p>
            <a:pPr>
              <a:lnSpc>
                <a:spcPct val="125000"/>
              </a:lnSpc>
            </a:pPr>
            <a:r>
              <a:rPr lang="ja-JP" altLang="en-US" sz="1600" dirty="0">
                <a:latin typeface="Meiryo UI" panose="020B0604030504040204" pitchFamily="50" charset="-128"/>
                <a:ea typeface="Meiryo UI" panose="020B0604030504040204" pitchFamily="50" charset="-128"/>
              </a:rPr>
              <a:t>○ しかしながら、さらなる啓発に対しては労力が不足するという市町村が多い。</a:t>
            </a:r>
            <a:endParaRPr lang="en-US" altLang="ja-JP" sz="1600" dirty="0">
              <a:latin typeface="Meiryo UI" panose="020B0604030504040204" pitchFamily="50" charset="-128"/>
              <a:ea typeface="Meiryo UI" panose="020B0604030504040204" pitchFamily="50" charset="-128"/>
            </a:endParaRPr>
          </a:p>
        </p:txBody>
      </p:sp>
      <p:sp>
        <p:nvSpPr>
          <p:cNvPr id="8" name="テキスト ボックス 1">
            <a:extLst>
              <a:ext uri="{FF2B5EF4-FFF2-40B4-BE49-F238E27FC236}">
                <a16:creationId xmlns:a16="http://schemas.microsoft.com/office/drawing/2014/main" id="{D1B67392-C490-4917-93EF-6C375059D7C7}"/>
              </a:ext>
            </a:extLst>
          </p:cNvPr>
          <p:cNvSpPr txBox="1"/>
          <p:nvPr/>
        </p:nvSpPr>
        <p:spPr>
          <a:xfrm>
            <a:off x="5810400" y="2138474"/>
            <a:ext cx="3361945" cy="415284"/>
          </a:xfrm>
          <a:prstGeom prst="rect">
            <a:avLst/>
          </a:prstGeom>
          <a:noFill/>
        </p:spPr>
        <p:txBody>
          <a:bodyPr wrap="square" lIns="0" tIns="0" rIns="0" b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b="1" dirty="0">
                <a:latin typeface="Meiryo UI" panose="020B0604030504040204" pitchFamily="50" charset="-128"/>
                <a:ea typeface="Meiryo UI" panose="020B0604030504040204" pitchFamily="50" charset="-128"/>
              </a:rPr>
              <a:t>啓発活動と旧耐震木造戸建戸当り</a:t>
            </a:r>
            <a:endParaRPr lang="en-US" altLang="ja-JP" sz="1200" b="1" dirty="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耐震診断補助件数との相関関係</a:t>
            </a:r>
          </a:p>
        </p:txBody>
      </p:sp>
      <p:sp>
        <p:nvSpPr>
          <p:cNvPr id="10" name="正方形/長方形 9"/>
          <p:cNvSpPr/>
          <p:nvPr/>
        </p:nvSpPr>
        <p:spPr>
          <a:xfrm>
            <a:off x="4899355" y="6542645"/>
            <a:ext cx="4064715" cy="2871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r"/>
            <a:r>
              <a:rPr lang="ja-JP" altLang="en-US" sz="900" dirty="0">
                <a:latin typeface="Meiryo UI" panose="020B0604030504040204" pitchFamily="50" charset="-128"/>
                <a:ea typeface="Meiryo UI" panose="020B0604030504040204" pitchFamily="50" charset="-128"/>
              </a:rPr>
              <a:t>令和元年度補助制度利用者アンケートより</a:t>
            </a:r>
          </a:p>
        </p:txBody>
      </p:sp>
      <p:sp>
        <p:nvSpPr>
          <p:cNvPr id="11" name="正方形/長方形 10">
            <a:extLst>
              <a:ext uri="{FF2B5EF4-FFF2-40B4-BE49-F238E27FC236}">
                <a16:creationId xmlns:a16="http://schemas.microsoft.com/office/drawing/2014/main" id="{921FBDDA-69F6-434C-A658-4102690D2D30}"/>
              </a:ext>
            </a:extLst>
          </p:cNvPr>
          <p:cNvSpPr/>
          <p:nvPr/>
        </p:nvSpPr>
        <p:spPr>
          <a:xfrm>
            <a:off x="5879853" y="2329645"/>
            <a:ext cx="411116" cy="61129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34BF5BC8-0DB1-407A-9691-AAE3CCA31305}"/>
              </a:ext>
            </a:extLst>
          </p:cNvPr>
          <p:cNvSpPr/>
          <p:nvPr/>
        </p:nvSpPr>
        <p:spPr>
          <a:xfrm>
            <a:off x="5879853" y="2929720"/>
            <a:ext cx="411116" cy="61129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981AC3EE-279A-4D86-8743-83BAC2399417}"/>
              </a:ext>
            </a:extLst>
          </p:cNvPr>
          <p:cNvSpPr/>
          <p:nvPr/>
        </p:nvSpPr>
        <p:spPr>
          <a:xfrm>
            <a:off x="5879853" y="3541012"/>
            <a:ext cx="411116" cy="416719"/>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DC28D496-3638-4651-8FC0-EAE32860F97F}"/>
              </a:ext>
            </a:extLst>
          </p:cNvPr>
          <p:cNvSpPr/>
          <p:nvPr/>
        </p:nvSpPr>
        <p:spPr>
          <a:xfrm>
            <a:off x="5879853" y="3956296"/>
            <a:ext cx="411116" cy="416719"/>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 name="右中かっこ 16"/>
          <p:cNvSpPr/>
          <p:nvPr/>
        </p:nvSpPr>
        <p:spPr>
          <a:xfrm>
            <a:off x="7674456" y="3311982"/>
            <a:ext cx="328473" cy="99832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9" name="正方形/長方形 18"/>
          <p:cNvSpPr/>
          <p:nvPr/>
        </p:nvSpPr>
        <p:spPr>
          <a:xfrm>
            <a:off x="8002929" y="3646010"/>
            <a:ext cx="861671" cy="3102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100" dirty="0">
                <a:latin typeface="Meiryo UI" panose="020B0604030504040204" pitchFamily="50" charset="-128"/>
                <a:ea typeface="Meiryo UI" panose="020B0604030504040204" pitchFamily="50" charset="-128"/>
              </a:rPr>
              <a:t>イベント</a:t>
            </a:r>
          </a:p>
        </p:txBody>
      </p:sp>
      <p:sp>
        <p:nvSpPr>
          <p:cNvPr id="20" name="テキスト ボックス 1">
            <a:extLst>
              <a:ext uri="{FF2B5EF4-FFF2-40B4-BE49-F238E27FC236}">
                <a16:creationId xmlns:a16="http://schemas.microsoft.com/office/drawing/2014/main" id="{D1B67392-C490-4917-93EF-6C375059D7C7}"/>
              </a:ext>
            </a:extLst>
          </p:cNvPr>
          <p:cNvSpPr txBox="1"/>
          <p:nvPr/>
        </p:nvSpPr>
        <p:spPr>
          <a:xfrm>
            <a:off x="5602125" y="4360619"/>
            <a:ext cx="3361945" cy="415284"/>
          </a:xfrm>
          <a:prstGeom prst="rect">
            <a:avLst/>
          </a:prstGeom>
          <a:noFill/>
        </p:spPr>
        <p:txBody>
          <a:bodyPr wrap="square" lIns="0" tIns="0" rIns="0" b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100" b="1" i="0" u="none" strike="noStrike" kern="1200" spc="0" baseline="0">
                <a:solidFill>
                  <a:srgbClr val="000000"/>
                </a:solidFill>
                <a:latin typeface="Meiryo UI" panose="020B0604030504040204" pitchFamily="50" charset="-128"/>
                <a:ea typeface="Meiryo UI" panose="020B0604030504040204" pitchFamily="50" charset="-128"/>
                <a:cs typeface="+mn-cs"/>
              </a:defRPr>
            </a:pPr>
            <a:r>
              <a:rPr lang="ja-JP" altLang="ja-JP" sz="1200" b="1" dirty="0">
                <a:latin typeface="Meiryo UI" panose="020B0604030504040204" pitchFamily="50" charset="-128"/>
                <a:ea typeface="Meiryo UI" panose="020B0604030504040204" pitchFamily="50" charset="-128"/>
              </a:rPr>
              <a:t>行政が行っている啓発活動の認知度</a:t>
            </a:r>
          </a:p>
        </p:txBody>
      </p:sp>
      <p:pic>
        <p:nvPicPr>
          <p:cNvPr id="9" name="図 8"/>
          <p:cNvPicPr>
            <a:picLocks noChangeAspect="1"/>
          </p:cNvPicPr>
          <p:nvPr/>
        </p:nvPicPr>
        <p:blipFill>
          <a:blip r:embed="rId2"/>
          <a:stretch>
            <a:fillRect/>
          </a:stretch>
        </p:blipFill>
        <p:spPr>
          <a:xfrm>
            <a:off x="5047535" y="2168880"/>
            <a:ext cx="2706859" cy="2517866"/>
          </a:xfrm>
          <a:prstGeom prst="rect">
            <a:avLst/>
          </a:prstGeom>
        </p:spPr>
      </p:pic>
      <p:pic>
        <p:nvPicPr>
          <p:cNvPr id="16" name="図 15"/>
          <p:cNvPicPr>
            <a:picLocks noChangeAspect="1"/>
          </p:cNvPicPr>
          <p:nvPr/>
        </p:nvPicPr>
        <p:blipFill>
          <a:blip r:embed="rId3"/>
          <a:stretch>
            <a:fillRect/>
          </a:stretch>
        </p:blipFill>
        <p:spPr>
          <a:xfrm>
            <a:off x="4685141" y="4467871"/>
            <a:ext cx="4493141" cy="2164268"/>
          </a:xfrm>
          <a:prstGeom prst="rect">
            <a:avLst/>
          </a:prstGeom>
        </p:spPr>
      </p:pic>
    </p:spTree>
    <p:extLst>
      <p:ext uri="{BB962C8B-B14F-4D97-AF65-F5344CB8AC3E}">
        <p14:creationId xmlns:p14="http://schemas.microsoft.com/office/powerpoint/2010/main" val="1879361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きっかけづくり・具体化</a:t>
            </a:r>
            <a:r>
              <a:rPr lang="en-US" altLang="ja-JP" dirty="0"/>
              <a:t>】</a:t>
            </a:r>
            <a:r>
              <a:rPr lang="ja-JP" altLang="en-US" dirty="0"/>
              <a:t>　ダイレクトメール</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latin typeface="Meiryo UI" panose="020B0604030504040204" pitchFamily="50" charset="-128"/>
                <a:ea typeface="Meiryo UI" panose="020B0604030504040204" pitchFamily="50" charset="-128"/>
              </a:rPr>
              <a:pPr>
                <a:defRPr/>
              </a:pPr>
              <a:t>20</a:t>
            </a:fld>
            <a:endParaRPr lang="en-US" altLang="ja-JP">
              <a:solidFill>
                <a:srgbClr val="000000"/>
              </a:solidFill>
              <a:latin typeface="Meiryo UI" panose="020B0604030504040204" pitchFamily="50" charset="-128"/>
              <a:ea typeface="Meiryo UI" panose="020B0604030504040204" pitchFamily="50" charset="-128"/>
            </a:endParaRPr>
          </a:p>
        </p:txBody>
      </p:sp>
      <p:sp>
        <p:nvSpPr>
          <p:cNvPr id="5" name="正方形/長方形 4"/>
          <p:cNvSpPr/>
          <p:nvPr/>
        </p:nvSpPr>
        <p:spPr>
          <a:xfrm>
            <a:off x="235228" y="1037536"/>
            <a:ext cx="8728602" cy="1504782"/>
          </a:xfrm>
          <a:prstGeom prst="rect">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t"/>
          <a:lstStyle/>
          <a:p>
            <a:pPr marL="268288" indent="-268288">
              <a:lnSpc>
                <a:spcPct val="125000"/>
              </a:lnSpc>
              <a:spcBef>
                <a:spcPts val="300"/>
              </a:spcBef>
            </a:pPr>
            <a:r>
              <a:rPr lang="ja-JP" altLang="en-US" sz="1600" dirty="0">
                <a:latin typeface="Meiryo UI" panose="020B0604030504040204" pitchFamily="50" charset="-128"/>
                <a:ea typeface="Meiryo UI" panose="020B0604030504040204" pitchFamily="50" charset="-128"/>
              </a:rPr>
              <a:t>○ ダイレクトメールにより補助制度の案内等を送付し普及啓発を実施。平成</a:t>
            </a:r>
            <a:r>
              <a:rPr lang="en-US" altLang="ja-JP" sz="1600" dirty="0">
                <a:latin typeface="Meiryo UI" panose="020B0604030504040204" pitchFamily="50" charset="-128"/>
                <a:ea typeface="Meiryo UI" panose="020B0604030504040204" pitchFamily="50" charset="-128"/>
              </a:rPr>
              <a:t>28</a:t>
            </a:r>
            <a:r>
              <a:rPr lang="ja-JP" altLang="en-US" sz="1600" dirty="0">
                <a:latin typeface="Meiryo UI" panose="020B0604030504040204" pitchFamily="50" charset="-128"/>
                <a:ea typeface="Meiryo UI" panose="020B0604030504040204" pitchFamily="50" charset="-128"/>
              </a:rPr>
              <a:t>年度以降、</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年間で</a:t>
            </a:r>
            <a:r>
              <a:rPr lang="en-US" altLang="ja-JP" sz="1600" dirty="0">
                <a:latin typeface="Meiryo UI" panose="020B0604030504040204" pitchFamily="50" charset="-128"/>
                <a:ea typeface="Meiryo UI" panose="020B0604030504040204" pitchFamily="50" charset="-128"/>
              </a:rPr>
              <a:t>34</a:t>
            </a:r>
            <a:r>
              <a:rPr lang="ja-JP" altLang="en-US" sz="1600" dirty="0">
                <a:latin typeface="Meiryo UI" panose="020B0604030504040204" pitchFamily="50" charset="-128"/>
                <a:ea typeface="Meiryo UI" panose="020B0604030504040204" pitchFamily="50" charset="-128"/>
              </a:rPr>
              <a:t>市町村、延べ約</a:t>
            </a:r>
            <a:r>
              <a:rPr lang="en-US" altLang="ja-JP" sz="1600" dirty="0">
                <a:latin typeface="Meiryo UI" panose="020B0604030504040204" pitchFamily="50" charset="-128"/>
                <a:ea typeface="Meiryo UI" panose="020B0604030504040204" pitchFamily="50" charset="-128"/>
              </a:rPr>
              <a:t>27</a:t>
            </a:r>
            <a:r>
              <a:rPr lang="ja-JP" altLang="en-US" sz="1600" dirty="0">
                <a:latin typeface="Meiryo UI" panose="020B0604030504040204" pitchFamily="50" charset="-128"/>
                <a:ea typeface="Meiryo UI" panose="020B0604030504040204" pitchFamily="50" charset="-128"/>
              </a:rPr>
              <a:t>万件送付。（税情報等、他</a:t>
            </a:r>
            <a:r>
              <a:rPr lang="ja-JP" altLang="en-US" sz="1600" dirty="0">
                <a:solidFill>
                  <a:schemeClr val="tx1"/>
                </a:solidFill>
                <a:latin typeface="Meiryo UI" panose="020B0604030504040204" pitchFamily="50" charset="-128"/>
                <a:ea typeface="Meiryo UI" panose="020B0604030504040204" pitchFamily="50" charset="-128"/>
              </a:rPr>
              <a:t>の広報と併せて送っているものも含む）</a:t>
            </a:r>
            <a:endParaRPr lang="en-US" altLang="ja-JP" sz="1600" dirty="0">
              <a:solidFill>
                <a:srgbClr val="FF0000"/>
              </a:solidFill>
              <a:latin typeface="Meiryo UI" panose="020B0604030504040204" pitchFamily="50" charset="-128"/>
              <a:ea typeface="Meiryo UI" panose="020B0604030504040204" pitchFamily="50" charset="-128"/>
            </a:endParaRPr>
          </a:p>
          <a:p>
            <a:pPr marL="363538" indent="-363538">
              <a:lnSpc>
                <a:spcPct val="125000"/>
              </a:lnSpc>
              <a:spcBef>
                <a:spcPts val="300"/>
              </a:spcBef>
            </a:pPr>
            <a:r>
              <a:rPr lang="ja-JP" altLang="en-US" sz="1600" dirty="0">
                <a:latin typeface="Meiryo UI" panose="020B0604030504040204" pitchFamily="50" charset="-128"/>
                <a:ea typeface="Meiryo UI" panose="020B0604030504040204" pitchFamily="50" charset="-128"/>
              </a:rPr>
              <a:t>○ ダイレクトメールを送付した年度、もしくは次年度に耐震診断件数が多くなっている。</a:t>
            </a:r>
            <a:endParaRPr lang="en-US" altLang="ja-JP" sz="1600" dirty="0">
              <a:latin typeface="Meiryo UI" panose="020B0604030504040204" pitchFamily="50" charset="-128"/>
              <a:ea typeface="Meiryo UI" panose="020B0604030504040204" pitchFamily="50" charset="-128"/>
            </a:endParaRPr>
          </a:p>
          <a:p>
            <a:pPr marL="447675" indent="-447675">
              <a:lnSpc>
                <a:spcPct val="125000"/>
              </a:lnSpc>
              <a:spcBef>
                <a:spcPts val="300"/>
              </a:spcBef>
            </a:pPr>
            <a:r>
              <a:rPr lang="ja-JP" altLang="en-US" sz="1600" dirty="0">
                <a:latin typeface="Meiryo UI" panose="020B0604030504040204" pitchFamily="50" charset="-128"/>
                <a:ea typeface="Meiryo UI" panose="020B0604030504040204" pitchFamily="50" charset="-128"/>
              </a:rPr>
              <a:t>○ 市町村担当者ヒアリングでも、効果が高いという意見が多い。</a:t>
            </a:r>
            <a:endParaRPr lang="en-US" altLang="ja-JP" sz="1600" dirty="0">
              <a:latin typeface="Meiryo UI" panose="020B0604030504040204" pitchFamily="50" charset="-128"/>
              <a:ea typeface="Meiryo UI" panose="020B0604030504040204" pitchFamily="50" charset="-128"/>
            </a:endParaRPr>
          </a:p>
        </p:txBody>
      </p:sp>
      <p:sp>
        <p:nvSpPr>
          <p:cNvPr id="6" name="正方形/長方形 5"/>
          <p:cNvSpPr/>
          <p:nvPr/>
        </p:nvSpPr>
        <p:spPr>
          <a:xfrm>
            <a:off x="443640" y="2840320"/>
            <a:ext cx="7900626" cy="29944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spcBef>
                <a:spcPts val="600"/>
              </a:spcBef>
              <a:tabLst>
                <a:tab pos="361950" algn="l"/>
              </a:tabLst>
            </a:pPr>
            <a:r>
              <a:rPr lang="ja-JP" altLang="en-US" sz="1200" dirty="0">
                <a:latin typeface="Meiryo UI" panose="020B0604030504040204" pitchFamily="50" charset="-128"/>
                <a:ea typeface="Meiryo UI" panose="020B0604030504040204" pitchFamily="50" charset="-128"/>
              </a:rPr>
              <a:t>■耐震診断補助実績の推移</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所有者あての</a:t>
            </a:r>
            <a:r>
              <a:rPr lang="en-US" altLang="ja-JP" sz="1200" dirty="0">
                <a:latin typeface="Meiryo UI" panose="020B0604030504040204" pitchFamily="50" charset="-128"/>
                <a:ea typeface="Meiryo UI" panose="020B0604030504040204" pitchFamily="50" charset="-128"/>
              </a:rPr>
              <a:t>DM</a:t>
            </a:r>
            <a:r>
              <a:rPr lang="ja-JP" altLang="en-US" sz="1200" dirty="0">
                <a:latin typeface="Meiryo UI" panose="020B0604030504040204" pitchFamily="50" charset="-128"/>
                <a:ea typeface="Meiryo UI" panose="020B0604030504040204" pitchFamily="50" charset="-128"/>
              </a:rPr>
              <a:t>を送付している市町村の</a:t>
            </a:r>
            <a:r>
              <a:rPr lang="ja-JP" altLang="en-US" sz="1200" dirty="0">
                <a:solidFill>
                  <a:schemeClr val="tx1"/>
                </a:solidFill>
                <a:latin typeface="Meiryo UI" panose="020B0604030504040204" pitchFamily="50" charset="-128"/>
                <a:ea typeface="Meiryo UI" panose="020B0604030504040204" pitchFamily="50" charset="-128"/>
              </a:rPr>
              <a:t>うち耐震の情報だけを送付している</a:t>
            </a:r>
            <a:r>
              <a:rPr lang="en-US" altLang="ja-JP" sz="1200" dirty="0">
                <a:solidFill>
                  <a:schemeClr val="tx1"/>
                </a:solidFill>
                <a:latin typeface="Meiryo UI" panose="020B0604030504040204" pitchFamily="50" charset="-128"/>
                <a:ea typeface="Meiryo UI" panose="020B0604030504040204" pitchFamily="50" charset="-128"/>
              </a:rPr>
              <a:t>5</a:t>
            </a:r>
            <a:r>
              <a:rPr lang="ja-JP" altLang="en-US" sz="1200" dirty="0">
                <a:solidFill>
                  <a:schemeClr val="tx1"/>
                </a:solidFill>
                <a:latin typeface="Meiryo UI" panose="020B0604030504040204" pitchFamily="50" charset="-128"/>
                <a:ea typeface="Meiryo UI" panose="020B0604030504040204" pitchFamily="50" charset="-128"/>
              </a:rPr>
              <a:t>市</a:t>
            </a:r>
            <a:r>
              <a:rPr lang="ja-JP" altLang="en-US" sz="1200" dirty="0">
                <a:latin typeface="Meiryo UI" panose="020B0604030504040204" pitchFamily="50" charset="-128"/>
                <a:ea typeface="Meiryo UI" panose="020B0604030504040204" pitchFamily="50" charset="-128"/>
              </a:rPr>
              <a:t>の実績</a:t>
            </a:r>
            <a:r>
              <a:rPr lang="en-US" altLang="ja-JP" sz="1200" dirty="0">
                <a:latin typeface="Meiryo UI" panose="020B0604030504040204" pitchFamily="50" charset="-128"/>
                <a:ea typeface="Meiryo UI" panose="020B0604030504040204" pitchFamily="50" charset="-128"/>
              </a:rPr>
              <a:t>】</a:t>
            </a:r>
          </a:p>
        </p:txBody>
      </p:sp>
      <p:sp>
        <p:nvSpPr>
          <p:cNvPr id="8" name="楕円 7">
            <a:extLst>
              <a:ext uri="{FF2B5EF4-FFF2-40B4-BE49-F238E27FC236}">
                <a16:creationId xmlns:a16="http://schemas.microsoft.com/office/drawing/2014/main" id="{2EB61BA4-D3B8-43E9-989A-EC3909030B90}"/>
              </a:ext>
            </a:extLst>
          </p:cNvPr>
          <p:cNvSpPr/>
          <p:nvPr/>
        </p:nvSpPr>
        <p:spPr>
          <a:xfrm>
            <a:off x="5651103" y="4592440"/>
            <a:ext cx="180059" cy="180004"/>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latin typeface="Meiryo UI" panose="020B0604030504040204" pitchFamily="50" charset="-128"/>
              <a:ea typeface="Meiryo UI" panose="020B0604030504040204" pitchFamily="50" charset="-128"/>
            </a:endParaRPr>
          </a:p>
        </p:txBody>
      </p:sp>
      <p:sp>
        <p:nvSpPr>
          <p:cNvPr id="9" name="楕円 8">
            <a:extLst>
              <a:ext uri="{FF2B5EF4-FFF2-40B4-BE49-F238E27FC236}">
                <a16:creationId xmlns:a16="http://schemas.microsoft.com/office/drawing/2014/main" id="{2EB61BA4-D3B8-43E9-989A-EC3909030B90}"/>
              </a:ext>
            </a:extLst>
          </p:cNvPr>
          <p:cNvSpPr/>
          <p:nvPr/>
        </p:nvSpPr>
        <p:spPr>
          <a:xfrm>
            <a:off x="6206056" y="4630540"/>
            <a:ext cx="180059" cy="180004"/>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latin typeface="Meiryo UI" panose="020B0604030504040204" pitchFamily="50" charset="-128"/>
              <a:ea typeface="Meiryo UI" panose="020B0604030504040204" pitchFamily="50" charset="-128"/>
            </a:endParaRPr>
          </a:p>
        </p:txBody>
      </p:sp>
      <p:sp>
        <p:nvSpPr>
          <p:cNvPr id="10" name="楕円 9">
            <a:extLst>
              <a:ext uri="{FF2B5EF4-FFF2-40B4-BE49-F238E27FC236}">
                <a16:creationId xmlns:a16="http://schemas.microsoft.com/office/drawing/2014/main" id="{2EB61BA4-D3B8-43E9-989A-EC3909030B90}"/>
              </a:ext>
            </a:extLst>
          </p:cNvPr>
          <p:cNvSpPr/>
          <p:nvPr/>
        </p:nvSpPr>
        <p:spPr>
          <a:xfrm>
            <a:off x="7287861" y="4630540"/>
            <a:ext cx="180059" cy="180004"/>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latin typeface="Meiryo UI" panose="020B0604030504040204" pitchFamily="50" charset="-128"/>
              <a:ea typeface="Meiryo UI" panose="020B0604030504040204" pitchFamily="50" charset="-128"/>
            </a:endParaRPr>
          </a:p>
        </p:txBody>
      </p:sp>
      <p:sp>
        <p:nvSpPr>
          <p:cNvPr id="11" name="四角形吹き出し 10">
            <a:extLst>
              <a:ext uri="{FF2B5EF4-FFF2-40B4-BE49-F238E27FC236}">
                <a16:creationId xmlns:a16="http://schemas.microsoft.com/office/drawing/2014/main" id="{D805C52C-5ED1-4620-8B34-1C0EB34BF9B4}"/>
              </a:ext>
            </a:extLst>
          </p:cNvPr>
          <p:cNvSpPr/>
          <p:nvPr/>
        </p:nvSpPr>
        <p:spPr>
          <a:xfrm>
            <a:off x="3379334" y="3778688"/>
            <a:ext cx="980493" cy="229537"/>
          </a:xfrm>
          <a:prstGeom prst="wedgeRectCallout">
            <a:avLst>
              <a:gd name="adj1" fmla="val -29408"/>
              <a:gd name="adj2" fmla="val 109847"/>
            </a:avLst>
          </a:prstGeom>
          <a:ln/>
        </p:spPr>
        <p:style>
          <a:lnRef idx="0">
            <a:schemeClr val="accent6"/>
          </a:lnRef>
          <a:fillRef idx="3">
            <a:schemeClr val="accent6"/>
          </a:fillRef>
          <a:effectRef idx="3">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a:latin typeface="Meiryo UI" panose="020B0604030504040204" pitchFamily="50" charset="-128"/>
                <a:ea typeface="Meiryo UI" panose="020B0604030504040204" pitchFamily="50" charset="-128"/>
              </a:rPr>
              <a:t>東日本大震災</a:t>
            </a:r>
          </a:p>
        </p:txBody>
      </p:sp>
      <p:sp>
        <p:nvSpPr>
          <p:cNvPr id="12" name="四角形吹き出し 11">
            <a:extLst>
              <a:ext uri="{FF2B5EF4-FFF2-40B4-BE49-F238E27FC236}">
                <a16:creationId xmlns:a16="http://schemas.microsoft.com/office/drawing/2014/main" id="{D805C52C-5ED1-4620-8B34-1C0EB34BF9B4}"/>
              </a:ext>
            </a:extLst>
          </p:cNvPr>
          <p:cNvSpPr/>
          <p:nvPr/>
        </p:nvSpPr>
        <p:spPr>
          <a:xfrm>
            <a:off x="6039432" y="3853591"/>
            <a:ext cx="980493" cy="229537"/>
          </a:xfrm>
          <a:prstGeom prst="wedgeRectCallout">
            <a:avLst>
              <a:gd name="adj1" fmla="val -26447"/>
              <a:gd name="adj2" fmla="val 122493"/>
            </a:avLst>
          </a:prstGeom>
          <a:ln/>
        </p:spPr>
        <p:style>
          <a:lnRef idx="0">
            <a:schemeClr val="accent6"/>
          </a:lnRef>
          <a:fillRef idx="3">
            <a:schemeClr val="accent6"/>
          </a:fillRef>
          <a:effectRef idx="3">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a:latin typeface="Meiryo UI" panose="020B0604030504040204" pitchFamily="50" charset="-128"/>
                <a:ea typeface="Meiryo UI" panose="020B0604030504040204" pitchFamily="50" charset="-128"/>
              </a:rPr>
              <a:t>熊本地震</a:t>
            </a:r>
          </a:p>
        </p:txBody>
      </p:sp>
      <p:sp>
        <p:nvSpPr>
          <p:cNvPr id="13" name="正方形/長方形 12"/>
          <p:cNvSpPr/>
          <p:nvPr/>
        </p:nvSpPr>
        <p:spPr>
          <a:xfrm>
            <a:off x="4431488" y="6093495"/>
            <a:ext cx="3909253" cy="3926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r"/>
            <a:r>
              <a:rPr lang="ja-JP" altLang="en-US" sz="1100" dirty="0">
                <a:latin typeface="Meiryo UI" panose="020B0604030504040204" pitchFamily="50" charset="-128"/>
                <a:ea typeface="Meiryo UI" panose="020B0604030504040204" pitchFamily="50" charset="-128"/>
              </a:rPr>
              <a:t>大阪府補助実績より</a:t>
            </a:r>
          </a:p>
        </p:txBody>
      </p:sp>
      <p:pic>
        <p:nvPicPr>
          <p:cNvPr id="3" name="図 2"/>
          <p:cNvPicPr>
            <a:picLocks noChangeAspect="1"/>
          </p:cNvPicPr>
          <p:nvPr/>
        </p:nvPicPr>
        <p:blipFill>
          <a:blip r:embed="rId2"/>
          <a:stretch>
            <a:fillRect/>
          </a:stretch>
        </p:blipFill>
        <p:spPr>
          <a:xfrm>
            <a:off x="770909" y="3245654"/>
            <a:ext cx="7657240" cy="3017782"/>
          </a:xfrm>
          <a:prstGeom prst="rect">
            <a:avLst/>
          </a:prstGeom>
        </p:spPr>
      </p:pic>
    </p:spTree>
    <p:extLst>
      <p:ext uri="{BB962C8B-B14F-4D97-AF65-F5344CB8AC3E}">
        <p14:creationId xmlns:p14="http://schemas.microsoft.com/office/powerpoint/2010/main" val="990137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きっかけづくり・具体化</a:t>
            </a:r>
            <a:r>
              <a:rPr lang="en-US" altLang="ja-JP" dirty="0"/>
              <a:t>】</a:t>
            </a:r>
            <a:r>
              <a:rPr lang="ja-JP" altLang="en-US" dirty="0"/>
              <a:t>　個別訪問</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21</a:t>
            </a:fld>
            <a:endParaRPr lang="en-US" altLang="ja-JP">
              <a:solidFill>
                <a:srgbClr val="000000"/>
              </a:solidFill>
            </a:endParaRPr>
          </a:p>
        </p:txBody>
      </p:sp>
      <p:sp>
        <p:nvSpPr>
          <p:cNvPr id="10" name="正方形/長方形 9"/>
          <p:cNvSpPr/>
          <p:nvPr/>
        </p:nvSpPr>
        <p:spPr>
          <a:xfrm>
            <a:off x="124207" y="1064295"/>
            <a:ext cx="8863073" cy="1137327"/>
          </a:xfrm>
          <a:prstGeom prst="rect">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t"/>
          <a:lstStyle/>
          <a:p>
            <a:pPr marL="447675" indent="-354013">
              <a:lnSpc>
                <a:spcPct val="125000"/>
              </a:lnSpc>
              <a:spcBef>
                <a:spcPts val="600"/>
              </a:spcBef>
            </a:pPr>
            <a:r>
              <a:rPr lang="ja-JP" altLang="en-US" sz="1600" dirty="0">
                <a:solidFill>
                  <a:schemeClr val="tx1"/>
                </a:solidFill>
                <a:latin typeface="Meiryo UI" panose="020B0604030504040204" pitchFamily="50" charset="-128"/>
                <a:ea typeface="Meiryo UI" panose="020B0604030504040204" pitchFamily="50" charset="-128"/>
              </a:rPr>
              <a:t>○ 「耐震化ローラー作戦」</a:t>
            </a:r>
            <a:r>
              <a:rPr lang="en-US" altLang="ja-JP" sz="1600" baseline="300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により個別訪問を実施。平成</a:t>
            </a:r>
            <a:r>
              <a:rPr lang="en-US" altLang="ja-JP" sz="1600" dirty="0">
                <a:solidFill>
                  <a:schemeClr val="tx1"/>
                </a:solidFill>
                <a:latin typeface="Meiryo UI" panose="020B0604030504040204" pitchFamily="50" charset="-128"/>
                <a:ea typeface="Meiryo UI" panose="020B0604030504040204" pitchFamily="50" charset="-128"/>
              </a:rPr>
              <a:t>28</a:t>
            </a:r>
            <a:r>
              <a:rPr lang="ja-JP" altLang="en-US" sz="1600" dirty="0">
                <a:solidFill>
                  <a:schemeClr val="tx1"/>
                </a:solidFill>
                <a:latin typeface="Meiryo UI" panose="020B0604030504040204" pitchFamily="50" charset="-128"/>
                <a:ea typeface="Meiryo UI" panose="020B0604030504040204" pitchFamily="50" charset="-128"/>
              </a:rPr>
              <a:t>年度以降、</a:t>
            </a:r>
            <a:r>
              <a:rPr lang="en-US" altLang="ja-JP" sz="1600" dirty="0">
                <a:solidFill>
                  <a:schemeClr val="tx1"/>
                </a:solidFill>
                <a:latin typeface="Meiryo UI" panose="020B0604030504040204" pitchFamily="50" charset="-128"/>
                <a:ea typeface="Meiryo UI" panose="020B0604030504040204" pitchFamily="50" charset="-128"/>
              </a:rPr>
              <a:t>27</a:t>
            </a:r>
            <a:r>
              <a:rPr lang="ja-JP" altLang="en-US" sz="1600" dirty="0">
                <a:solidFill>
                  <a:schemeClr val="tx1"/>
                </a:solidFill>
                <a:latin typeface="Meiryo UI" panose="020B0604030504040204" pitchFamily="50" charset="-128"/>
                <a:ea typeface="Meiryo UI" panose="020B0604030504040204" pitchFamily="50" charset="-128"/>
              </a:rPr>
              <a:t>市町で延べ約</a:t>
            </a:r>
            <a:r>
              <a:rPr lang="en-US" altLang="ja-JP" sz="1600" dirty="0">
                <a:solidFill>
                  <a:schemeClr val="tx1"/>
                </a:solidFill>
                <a:latin typeface="Meiryo UI" panose="020B0604030504040204" pitchFamily="50" charset="-128"/>
                <a:ea typeface="Meiryo UI" panose="020B0604030504040204" pitchFamily="50" charset="-128"/>
              </a:rPr>
              <a:t>7</a:t>
            </a:r>
            <a:r>
              <a:rPr lang="ja-JP" altLang="en-US" sz="1600" dirty="0">
                <a:solidFill>
                  <a:schemeClr val="tx1"/>
                </a:solidFill>
                <a:latin typeface="Meiryo UI" panose="020B0604030504040204" pitchFamily="50" charset="-128"/>
                <a:ea typeface="Meiryo UI" panose="020B0604030504040204" pitchFamily="50" charset="-128"/>
              </a:rPr>
              <a:t>万件実施。</a:t>
            </a:r>
            <a:endParaRPr lang="en-US" altLang="ja-JP" sz="1600" dirty="0">
              <a:solidFill>
                <a:schemeClr val="tx1"/>
              </a:solidFill>
              <a:latin typeface="Meiryo UI" panose="020B0604030504040204" pitchFamily="50" charset="-128"/>
              <a:ea typeface="Meiryo UI" panose="020B0604030504040204" pitchFamily="50" charset="-128"/>
            </a:endParaRPr>
          </a:p>
          <a:p>
            <a:pPr marL="447675" indent="-354013">
              <a:lnSpc>
                <a:spcPct val="125000"/>
              </a:lnSpc>
              <a:spcBef>
                <a:spcPts val="600"/>
              </a:spcBef>
            </a:pPr>
            <a:r>
              <a:rPr lang="ja-JP" altLang="en-US" sz="1600" b="1"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個別訪問を実施した地区では、他地区と比較して耐震診断実施率が高くなっているところが多い。</a:t>
            </a:r>
            <a:endParaRPr lang="en-US" altLang="ja-JP" sz="1600" dirty="0">
              <a:solidFill>
                <a:schemeClr val="tx1"/>
              </a:solidFill>
              <a:latin typeface="Meiryo UI" panose="020B0604030504040204" pitchFamily="50" charset="-128"/>
              <a:ea typeface="Meiryo UI" panose="020B0604030504040204" pitchFamily="50" charset="-128"/>
            </a:endParaRPr>
          </a:p>
          <a:p>
            <a:pPr marL="447675" indent="-354013">
              <a:lnSpc>
                <a:spcPct val="125000"/>
              </a:lnSpc>
              <a:spcBef>
                <a:spcPts val="300"/>
              </a:spcBef>
            </a:pPr>
            <a:r>
              <a:rPr lang="ja-JP" altLang="en-US" sz="1600" dirty="0">
                <a:solidFill>
                  <a:schemeClr val="tx1"/>
                </a:solidFill>
                <a:latin typeface="Meiryo UI" panose="020B0604030504040204" pitchFamily="50" charset="-128"/>
                <a:ea typeface="Meiryo UI" panose="020B0604030504040204" pitchFamily="50" charset="-128"/>
              </a:rPr>
              <a:t>○ 市町村担当者ヒアリングでも、効果が高いという意見が多い。</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306337" y="6231338"/>
            <a:ext cx="8680943" cy="60639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marL="174625" indent="-174625">
              <a:spcBef>
                <a:spcPts val="600"/>
              </a:spcBef>
              <a:tabLst>
                <a:tab pos="361950" algn="l"/>
              </a:tabLst>
            </a:pP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「耐震化ローラー作戦」とは、大阪府に登録している事業者が市町村と連携し、決められた時期、区域で個別訪問を行うもの。</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4207" y="2390054"/>
            <a:ext cx="8527424" cy="60639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marL="174625" indent="-174625">
              <a:spcBef>
                <a:spcPts val="600"/>
              </a:spcBef>
              <a:tabLst>
                <a:tab pos="361950" algn="l"/>
              </a:tabLst>
            </a:pPr>
            <a:r>
              <a:rPr lang="ja-JP" altLang="en-US" sz="1600" dirty="0">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耐震化ローラー作戦</a:t>
            </a:r>
            <a:r>
              <a:rPr lang="ja-JP" altLang="en-US" sz="1600" dirty="0">
                <a:latin typeface="Meiryo UI" panose="020B0604030504040204" pitchFamily="50" charset="-128"/>
                <a:ea typeface="Meiryo UI" panose="020B0604030504040204" pitchFamily="50" charset="-128"/>
              </a:rPr>
              <a:t>で個別訪問を実施した区域（区域が特定できる地区）での耐震診断補助実績</a:t>
            </a:r>
            <a:endParaRPr lang="en-US" altLang="ja-JP" sz="1600" dirty="0">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393206328"/>
              </p:ext>
            </p:extLst>
          </p:nvPr>
        </p:nvGraphicFramePr>
        <p:xfrm>
          <a:off x="1234694" y="2780568"/>
          <a:ext cx="6188081" cy="3333750"/>
        </p:xfrm>
        <a:graphic>
          <a:graphicData uri="http://schemas.openxmlformats.org/drawingml/2006/table">
            <a:tbl>
              <a:tblPr>
                <a:tableStyleId>{5C22544A-7EE6-4342-B048-85BDC9FD1C3A}</a:tableStyleId>
              </a:tblPr>
              <a:tblGrid>
                <a:gridCol w="802778">
                  <a:extLst>
                    <a:ext uri="{9D8B030D-6E8A-4147-A177-3AD203B41FA5}">
                      <a16:colId xmlns:a16="http://schemas.microsoft.com/office/drawing/2014/main" val="2903136630"/>
                    </a:ext>
                  </a:extLst>
                </a:gridCol>
                <a:gridCol w="711909">
                  <a:extLst>
                    <a:ext uri="{9D8B030D-6E8A-4147-A177-3AD203B41FA5}">
                      <a16:colId xmlns:a16="http://schemas.microsoft.com/office/drawing/2014/main" val="1207130763"/>
                    </a:ext>
                  </a:extLst>
                </a:gridCol>
                <a:gridCol w="659504">
                  <a:extLst>
                    <a:ext uri="{9D8B030D-6E8A-4147-A177-3AD203B41FA5}">
                      <a16:colId xmlns:a16="http://schemas.microsoft.com/office/drawing/2014/main" val="4169474430"/>
                    </a:ext>
                  </a:extLst>
                </a:gridCol>
                <a:gridCol w="802778">
                  <a:extLst>
                    <a:ext uri="{9D8B030D-6E8A-4147-A177-3AD203B41FA5}">
                      <a16:colId xmlns:a16="http://schemas.microsoft.com/office/drawing/2014/main" val="412496831"/>
                    </a:ext>
                  </a:extLst>
                </a:gridCol>
                <a:gridCol w="802778">
                  <a:extLst>
                    <a:ext uri="{9D8B030D-6E8A-4147-A177-3AD203B41FA5}">
                      <a16:colId xmlns:a16="http://schemas.microsoft.com/office/drawing/2014/main" val="1657539184"/>
                    </a:ext>
                  </a:extLst>
                </a:gridCol>
                <a:gridCol w="802778">
                  <a:extLst>
                    <a:ext uri="{9D8B030D-6E8A-4147-A177-3AD203B41FA5}">
                      <a16:colId xmlns:a16="http://schemas.microsoft.com/office/drawing/2014/main" val="3017564063"/>
                    </a:ext>
                  </a:extLst>
                </a:gridCol>
                <a:gridCol w="802778">
                  <a:extLst>
                    <a:ext uri="{9D8B030D-6E8A-4147-A177-3AD203B41FA5}">
                      <a16:colId xmlns:a16="http://schemas.microsoft.com/office/drawing/2014/main" val="4060962879"/>
                    </a:ext>
                  </a:extLst>
                </a:gridCol>
                <a:gridCol w="802778">
                  <a:extLst>
                    <a:ext uri="{9D8B030D-6E8A-4147-A177-3AD203B41FA5}">
                      <a16:colId xmlns:a16="http://schemas.microsoft.com/office/drawing/2014/main" val="1106040198"/>
                    </a:ext>
                  </a:extLst>
                </a:gridCol>
              </a:tblGrid>
              <a:tr h="238125">
                <a:tc rowSpan="2">
                  <a:txBody>
                    <a:bodyPr/>
                    <a:lstStyle/>
                    <a:p>
                      <a:pPr algn="ctr" fontAlgn="ctr"/>
                      <a:r>
                        <a:rPr lang="ja-JP" altLang="en-US" sz="1000" b="1" u="none" strike="noStrike" dirty="0">
                          <a:solidFill>
                            <a:schemeClr val="bg1"/>
                          </a:solidFill>
                          <a:effectLst/>
                          <a:latin typeface="Meiryo UI" panose="020B0604030504040204" pitchFamily="50" charset="-128"/>
                          <a:ea typeface="Meiryo UI" panose="020B0604030504040204" pitchFamily="50" charset="-128"/>
                        </a:rPr>
                        <a:t>　</a:t>
                      </a:r>
                      <a:endParaRPr lang="ja-JP" altLang="en-US" sz="1000" b="1" i="0" u="none" strike="noStrike" dirty="0">
                        <a:solidFill>
                          <a:schemeClr val="bg1"/>
                        </a:solidFill>
                        <a:effectLst/>
                        <a:latin typeface="Meiryo UI" panose="020B0604030504040204" pitchFamily="50" charset="-128"/>
                        <a:ea typeface="Meiryo UI" panose="020B0604030504040204" pitchFamily="50" charset="-128"/>
                      </a:endParaRPr>
                    </a:p>
                    <a:p>
                      <a:pPr algn="ctr" fontAlgn="ctr"/>
                      <a:r>
                        <a:rPr lang="ja-JP" altLang="en-US" sz="1000" b="1" u="none" strike="noStrike" dirty="0">
                          <a:solidFill>
                            <a:schemeClr val="bg1"/>
                          </a:solidFill>
                          <a:effectLst/>
                          <a:latin typeface="Meiryo UI" panose="020B0604030504040204" pitchFamily="50" charset="-128"/>
                          <a:ea typeface="Meiryo UI" panose="020B0604030504040204" pitchFamily="50" charset="-128"/>
                        </a:rPr>
                        <a:t>　</a:t>
                      </a:r>
                      <a:endParaRPr lang="ja-JP" alt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D8A"/>
                    </a:solidFill>
                  </a:tcPr>
                </a:tc>
                <a:tc rowSpan="2">
                  <a:txBody>
                    <a:bodyPr/>
                    <a:lstStyle/>
                    <a:p>
                      <a:pPr algn="ctr" fontAlgn="ctr"/>
                      <a:r>
                        <a:rPr lang="ja-JP" altLang="en-US" sz="1000" b="1" u="none" strike="noStrike" dirty="0">
                          <a:solidFill>
                            <a:schemeClr val="bg1"/>
                          </a:solidFill>
                          <a:effectLst/>
                          <a:latin typeface="Meiryo UI" panose="020B0604030504040204" pitchFamily="50" charset="-128"/>
                          <a:ea typeface="Meiryo UI" panose="020B0604030504040204" pitchFamily="50" charset="-128"/>
                        </a:rPr>
                        <a:t>　</a:t>
                      </a:r>
                      <a:endParaRPr lang="ja-JP" alt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D8A"/>
                    </a:solidFill>
                  </a:tcPr>
                </a:tc>
                <a:tc rowSpan="2">
                  <a:txBody>
                    <a:bodyPr/>
                    <a:lstStyle/>
                    <a:p>
                      <a:pPr algn="ctr" fontAlgn="ctr"/>
                      <a:r>
                        <a:rPr lang="ja-JP" altLang="en-US" sz="1000" b="1" u="none" strike="noStrike" dirty="0">
                          <a:solidFill>
                            <a:schemeClr val="bg1"/>
                          </a:solidFill>
                          <a:effectLst/>
                          <a:latin typeface="Meiryo UI" panose="020B0604030504040204" pitchFamily="50" charset="-128"/>
                          <a:ea typeface="Meiryo UI" panose="020B0604030504040204" pitchFamily="50" charset="-128"/>
                        </a:rPr>
                        <a:t>世帯数</a:t>
                      </a:r>
                      <a:endParaRPr lang="ja-JP" alt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D8A"/>
                    </a:solidFill>
                  </a:tcPr>
                </a:tc>
                <a:tc gridSpan="5">
                  <a:txBody>
                    <a:bodyPr/>
                    <a:lstStyle/>
                    <a:p>
                      <a:pPr algn="ctr" fontAlgn="ctr"/>
                      <a:r>
                        <a:rPr lang="ja-JP" altLang="en-US" sz="1000" b="1" u="none" strike="noStrike" dirty="0">
                          <a:solidFill>
                            <a:schemeClr val="bg1"/>
                          </a:solidFill>
                          <a:effectLst/>
                          <a:latin typeface="Meiryo UI" panose="020B0604030504040204" pitchFamily="50" charset="-128"/>
                          <a:ea typeface="Meiryo UI" panose="020B0604030504040204" pitchFamily="50" charset="-128"/>
                        </a:rPr>
                        <a:t>診断数　</a:t>
                      </a:r>
                      <a:endParaRPr lang="ja-JP" alt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D8A"/>
                    </a:solidFill>
                  </a:tcPr>
                </a:tc>
                <a:tc hMerge="1">
                  <a:txBody>
                    <a:bodyPr/>
                    <a:lstStyle/>
                    <a:p>
                      <a:pPr algn="ctr"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5626574"/>
                  </a:ext>
                </a:extLst>
              </a:tr>
              <a:tr h="238125">
                <a:tc vMerge="1">
                  <a:txBody>
                    <a:bodyPr/>
                    <a:lstStyle/>
                    <a:p>
                      <a:pPr algn="ctr"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1000" b="1" u="none" strike="noStrike" dirty="0">
                          <a:solidFill>
                            <a:schemeClr val="bg1"/>
                          </a:solidFill>
                          <a:effectLst/>
                          <a:latin typeface="Meiryo UI" panose="020B0604030504040204" pitchFamily="50" charset="-128"/>
                          <a:ea typeface="Meiryo UI" panose="020B0604030504040204" pitchFamily="50" charset="-128"/>
                        </a:rPr>
                        <a:t>H27</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D8A"/>
                    </a:solidFill>
                  </a:tcPr>
                </a:tc>
                <a:tc>
                  <a:txBody>
                    <a:bodyPr/>
                    <a:lstStyle/>
                    <a:p>
                      <a:pPr algn="ctr" fontAlgn="ctr"/>
                      <a:r>
                        <a:rPr lang="en-US" sz="1000" b="1" u="none" strike="noStrike" dirty="0">
                          <a:solidFill>
                            <a:schemeClr val="bg1"/>
                          </a:solidFill>
                          <a:effectLst/>
                          <a:latin typeface="Meiryo UI" panose="020B0604030504040204" pitchFamily="50" charset="-128"/>
                          <a:ea typeface="Meiryo UI" panose="020B0604030504040204" pitchFamily="50" charset="-128"/>
                        </a:rPr>
                        <a:t>H28</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D8A"/>
                    </a:solidFill>
                  </a:tcPr>
                </a:tc>
                <a:tc>
                  <a:txBody>
                    <a:bodyPr/>
                    <a:lstStyle/>
                    <a:p>
                      <a:pPr algn="ctr" fontAlgn="ctr"/>
                      <a:r>
                        <a:rPr lang="en-US" sz="1000" b="1" u="none" strike="noStrike" dirty="0">
                          <a:solidFill>
                            <a:schemeClr val="bg1"/>
                          </a:solidFill>
                          <a:effectLst/>
                          <a:latin typeface="Meiryo UI" panose="020B0604030504040204" pitchFamily="50" charset="-128"/>
                          <a:ea typeface="Meiryo UI" panose="020B0604030504040204" pitchFamily="50" charset="-128"/>
                        </a:rPr>
                        <a:t>H29</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D8A"/>
                    </a:solidFill>
                  </a:tcPr>
                </a:tc>
                <a:tc>
                  <a:txBody>
                    <a:bodyPr/>
                    <a:lstStyle/>
                    <a:p>
                      <a:pPr algn="ctr" fontAlgn="ctr"/>
                      <a:r>
                        <a:rPr lang="en-US" sz="1000" b="1" u="none" strike="noStrike" dirty="0">
                          <a:solidFill>
                            <a:schemeClr val="bg1"/>
                          </a:solidFill>
                          <a:effectLst/>
                          <a:latin typeface="Meiryo UI" panose="020B0604030504040204" pitchFamily="50" charset="-128"/>
                          <a:ea typeface="Meiryo UI" panose="020B0604030504040204" pitchFamily="50" charset="-128"/>
                        </a:rPr>
                        <a:t>H30</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D8A"/>
                    </a:solidFill>
                  </a:tcPr>
                </a:tc>
                <a:tc>
                  <a:txBody>
                    <a:bodyPr/>
                    <a:lstStyle/>
                    <a:p>
                      <a:pPr algn="ctr" fontAlgn="ctr"/>
                      <a:r>
                        <a:rPr lang="en-US" sz="1000" b="1" u="none" strike="noStrike" dirty="0">
                          <a:solidFill>
                            <a:schemeClr val="bg1"/>
                          </a:solidFill>
                          <a:effectLst/>
                          <a:latin typeface="Meiryo UI" panose="020B0604030504040204" pitchFamily="50" charset="-128"/>
                          <a:ea typeface="Meiryo UI" panose="020B0604030504040204" pitchFamily="50" charset="-128"/>
                        </a:rPr>
                        <a:t>R1</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D8A"/>
                    </a:solidFill>
                  </a:tcPr>
                </a:tc>
                <a:extLst>
                  <a:ext uri="{0D108BD9-81ED-4DB2-BD59-A6C34878D82A}">
                    <a16:rowId xmlns:a16="http://schemas.microsoft.com/office/drawing/2014/main" val="419281780"/>
                  </a:ext>
                </a:extLst>
              </a:tr>
              <a:tr h="238125">
                <a:tc rowSpan="2">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住宅地１</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地区内</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3,000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24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4388485"/>
                  </a:ext>
                </a:extLst>
              </a:tr>
              <a:tr h="238125">
                <a:tc vMerge="1">
                  <a:txBody>
                    <a:bodyPr/>
                    <a:lstStyle/>
                    <a:p>
                      <a:endParaRPr kumimoji="1" lang="ja-JP" altLang="en-US"/>
                    </a:p>
                  </a:txBody>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市全域</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rPr>
                        <a:t>76,227</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37</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56</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19</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42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18</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2473965"/>
                  </a:ext>
                </a:extLst>
              </a:tr>
              <a:tr h="238125">
                <a:tc rowSpan="2">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住宅地２</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地区内</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rPr>
                        <a:t>4,315</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8195952"/>
                  </a:ext>
                </a:extLst>
              </a:tr>
              <a:tr h="238125">
                <a:tc vMerge="1">
                  <a:txBody>
                    <a:bodyPr/>
                    <a:lstStyle/>
                    <a:p>
                      <a:endParaRPr kumimoji="1" lang="ja-JP" altLang="en-US"/>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市全域</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rPr>
                        <a:t>77,036</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37</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56</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42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18</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8917148"/>
                  </a:ext>
                </a:extLst>
              </a:tr>
              <a:tr h="238125">
                <a:tc rowSpan="2">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住宅地３</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地区内</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26,395</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4</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20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6</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9</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5464549"/>
                  </a:ext>
                </a:extLst>
              </a:tr>
              <a:tr h="238125">
                <a:tc vMerge="1">
                  <a:txBody>
                    <a:bodyPr/>
                    <a:lstStyle/>
                    <a:p>
                      <a:endParaRPr kumimoji="1" lang="ja-JP" altLang="en-US"/>
                    </a:p>
                  </a:txBody>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市全域</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rPr>
                        <a:t>166,830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25</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50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29</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84</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55</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792566"/>
                  </a:ext>
                </a:extLst>
              </a:tr>
              <a:tr h="238125">
                <a:tc rowSpan="2">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住宅地４</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地区内</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65,685</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8</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15</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6</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36</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15</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056298"/>
                  </a:ext>
                </a:extLst>
              </a:tr>
              <a:tr h="238125">
                <a:tc vMerge="1">
                  <a:txBody>
                    <a:bodyPr/>
                    <a:lstStyle/>
                    <a:p>
                      <a:endParaRPr kumimoji="1" lang="ja-JP" altLang="en-US"/>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市全域</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170,244</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25</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50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29</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84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55</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4647783"/>
                  </a:ext>
                </a:extLst>
              </a:tr>
              <a:tr h="238125">
                <a:tc rowSpan="2">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住宅地５</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地区内</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23,623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6</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20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8</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390226"/>
                  </a:ext>
                </a:extLst>
              </a:tr>
              <a:tr h="238125">
                <a:tc vMerge="1">
                  <a:txBody>
                    <a:bodyPr/>
                    <a:lstStyle/>
                    <a:p>
                      <a:endParaRPr kumimoji="1" lang="ja-JP" altLang="en-US"/>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市全域</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187,876</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59</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62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65</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149</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62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7344909"/>
                  </a:ext>
                </a:extLst>
              </a:tr>
              <a:tr h="238125">
                <a:tc rowSpan="2">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住宅地６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地区内</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29,873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16</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29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22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010638063"/>
                  </a:ext>
                </a:extLst>
              </a:tr>
              <a:tr h="238125">
                <a:tc vMerge="1">
                  <a:txBody>
                    <a:bodyPr/>
                    <a:lstStyle/>
                    <a:p>
                      <a:endParaRPr kumimoji="1" lang="ja-JP" altLang="en-US"/>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市全域</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190,999</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59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62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65</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149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62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592314519"/>
                  </a:ext>
                </a:extLst>
              </a:tr>
            </a:tbl>
          </a:graphicData>
        </a:graphic>
      </p:graphicFrame>
      <p:sp>
        <p:nvSpPr>
          <p:cNvPr id="14" name="正方形/長方形 13"/>
          <p:cNvSpPr/>
          <p:nvPr/>
        </p:nvSpPr>
        <p:spPr>
          <a:xfrm>
            <a:off x="7422775" y="5871307"/>
            <a:ext cx="1988610" cy="30736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spcBef>
                <a:spcPts val="600"/>
              </a:spcBef>
              <a:tabLst>
                <a:tab pos="361950" algn="l"/>
              </a:tabLst>
            </a:pPr>
            <a:r>
              <a:rPr lang="ja-JP" altLang="en-US" sz="1400" dirty="0">
                <a:latin typeface="Meiryo UI" panose="020B0604030504040204" pitchFamily="50" charset="-128"/>
                <a:ea typeface="Meiryo UI" panose="020B0604030504040204" pitchFamily="50" charset="-128"/>
              </a:rPr>
              <a:t>実施した年度</a:t>
            </a:r>
            <a:endParaRPr lang="en-US" altLang="ja-JP" sz="1400" dirty="0">
              <a:latin typeface="Meiryo UI" panose="020B0604030504040204" pitchFamily="50" charset="-128"/>
              <a:ea typeface="Meiryo UI" panose="020B0604030504040204" pitchFamily="50" charset="-128"/>
            </a:endParaRPr>
          </a:p>
        </p:txBody>
      </p:sp>
      <p:sp>
        <p:nvSpPr>
          <p:cNvPr id="15" name="正方形/長方形 14"/>
          <p:cNvSpPr/>
          <p:nvPr/>
        </p:nvSpPr>
        <p:spPr>
          <a:xfrm>
            <a:off x="8562032" y="5950422"/>
            <a:ext cx="411378" cy="156716"/>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50025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p:cNvSpPr>
            <a:spLocks noGrp="1"/>
          </p:cNvSpPr>
          <p:nvPr>
            <p:ph type="title"/>
          </p:nvPr>
        </p:nvSpPr>
        <p:spPr/>
        <p:txBody>
          <a:bodyPr/>
          <a:lstStyle/>
          <a:p>
            <a:r>
              <a:rPr lang="en-US" altLang="ja-JP" b="0" dirty="0"/>
              <a:t>【</a:t>
            </a:r>
            <a:r>
              <a:rPr lang="ja-JP" altLang="en-US" b="0" dirty="0"/>
              <a:t>きっかけづくり・具体化</a:t>
            </a:r>
            <a:r>
              <a:rPr lang="en-US" altLang="ja-JP" b="0" dirty="0"/>
              <a:t>】</a:t>
            </a:r>
            <a:r>
              <a:rPr lang="ja-JP" altLang="en-US" dirty="0"/>
              <a:t>　モデル地区</a:t>
            </a:r>
            <a:endParaRPr kumimoji="1" lang="ja-JP" altLang="en-US" dirty="0"/>
          </a:p>
        </p:txBody>
      </p:sp>
      <p:sp>
        <p:nvSpPr>
          <p:cNvPr id="13" name="正方形/長方形 12"/>
          <p:cNvSpPr/>
          <p:nvPr/>
        </p:nvSpPr>
        <p:spPr>
          <a:xfrm>
            <a:off x="224354" y="1083068"/>
            <a:ext cx="8650850" cy="2036649"/>
          </a:xfrm>
          <a:prstGeom prst="rect">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t"/>
          <a:lstStyle/>
          <a:p>
            <a:pPr marL="268288" indent="-268288">
              <a:lnSpc>
                <a:spcPct val="125000"/>
              </a:lnSpc>
            </a:pPr>
            <a:r>
              <a:rPr lang="ja-JP" altLang="en-US" sz="1600" dirty="0">
                <a:solidFill>
                  <a:schemeClr val="tx1"/>
                </a:solidFill>
                <a:latin typeface="Meiryo UI" panose="020B0604030504040204" pitchFamily="50" charset="-128"/>
                <a:ea typeface="Meiryo UI" panose="020B0604030504040204" pitchFamily="50" charset="-128"/>
              </a:rPr>
              <a:t>○ 戸建住宅地、密集市街地の地区を選んで「モデル地区」とし、ワークショップや相談会等を実施。</a:t>
            </a:r>
            <a:endParaRPr lang="en-US" altLang="ja-JP" sz="1600" dirty="0">
              <a:solidFill>
                <a:schemeClr val="tx1"/>
              </a:solidFill>
              <a:latin typeface="Meiryo UI" panose="020B0604030504040204" pitchFamily="50" charset="-128"/>
              <a:ea typeface="Meiryo UI" panose="020B0604030504040204" pitchFamily="50" charset="-128"/>
            </a:endParaRPr>
          </a:p>
          <a:p>
            <a:pPr marL="268288" indent="-268288">
              <a:lnSpc>
                <a:spcPct val="125000"/>
              </a:lnSpc>
            </a:pPr>
            <a:r>
              <a:rPr lang="ja-JP" altLang="en-US" sz="1600" dirty="0">
                <a:solidFill>
                  <a:schemeClr val="tx1"/>
                </a:solidFill>
                <a:latin typeface="Meiryo UI" panose="020B0604030504040204" pitchFamily="50" charset="-128"/>
                <a:ea typeface="Meiryo UI" panose="020B0604030504040204" pitchFamily="50" charset="-128"/>
              </a:rPr>
              <a:t>○ 実施地区により効果に差が生じており、地区の特徴により差があると考えられる。</a:t>
            </a:r>
            <a:endParaRPr lang="en-US" altLang="ja-JP" sz="1600" dirty="0">
              <a:solidFill>
                <a:schemeClr val="tx1"/>
              </a:solidFill>
              <a:latin typeface="Meiryo UI" panose="020B0604030504040204" pitchFamily="50" charset="-128"/>
              <a:ea typeface="Meiryo UI" panose="020B0604030504040204" pitchFamily="50" charset="-128"/>
            </a:endParaRPr>
          </a:p>
          <a:p>
            <a:pPr marL="268288" indent="-268288">
              <a:lnSpc>
                <a:spcPct val="125000"/>
              </a:lnSpc>
            </a:pPr>
            <a:r>
              <a:rPr lang="ja-JP" altLang="en-US" sz="1600" dirty="0">
                <a:solidFill>
                  <a:schemeClr val="tx1"/>
                </a:solidFill>
                <a:latin typeface="Meiryo UI" panose="020B0604030504040204" pitchFamily="50" charset="-128"/>
                <a:ea typeface="Meiryo UI" panose="020B0604030504040204" pitchFamily="50" charset="-128"/>
              </a:rPr>
              <a:t>　（密集市街地での取組みでは、他地区と比較して耐震診断実施率が低くなっているところもあるなど、ほぼ効果が出ていない。（密集市街地では除却補助制度があり除却の実績は出ている。））</a:t>
            </a:r>
            <a:endParaRPr lang="en-US" altLang="ja-JP" sz="1600" dirty="0">
              <a:solidFill>
                <a:schemeClr val="tx1"/>
              </a:solidFill>
              <a:latin typeface="Meiryo UI" panose="020B0604030504040204" pitchFamily="50" charset="-128"/>
              <a:ea typeface="Meiryo UI" panose="020B0604030504040204" pitchFamily="50" charset="-128"/>
            </a:endParaRPr>
          </a:p>
          <a:p>
            <a:pPr marL="268288" indent="-268288">
              <a:lnSpc>
                <a:spcPct val="125000"/>
              </a:lnSpc>
            </a:pPr>
            <a:r>
              <a:rPr lang="ja-JP" altLang="en-US" sz="1600" dirty="0">
                <a:solidFill>
                  <a:schemeClr val="tx1"/>
                </a:solidFill>
                <a:latin typeface="Meiryo UI" panose="020B0604030504040204" pitchFamily="50" charset="-128"/>
                <a:ea typeface="Meiryo UI" panose="020B0604030504040204" pitchFamily="50" charset="-128"/>
              </a:rPr>
              <a:t>○ 市町村担当者ヒアリングでは、住民の防災意識の向上等には一定の効果はあるものの、実施に係る労力が大きいという意見があった。</a:t>
            </a:r>
            <a:endParaRPr lang="en-US" altLang="ja-JP" sz="1600" dirty="0">
              <a:solidFill>
                <a:schemeClr val="tx1"/>
              </a:solidFill>
              <a:latin typeface="Meiryo UI" panose="020B0604030504040204" pitchFamily="50" charset="-128"/>
              <a:ea typeface="Meiryo UI" panose="020B0604030504040204" pitchFamily="50" charset="-128"/>
            </a:endParaRPr>
          </a:p>
          <a:p>
            <a:pPr>
              <a:lnSpc>
                <a:spcPct val="125000"/>
              </a:lnSpc>
            </a:pPr>
            <a:endParaRPr lang="en-US" altLang="ja-JP" sz="1600" dirty="0">
              <a:solidFill>
                <a:schemeClr val="tx1"/>
              </a:solidFill>
              <a:latin typeface="Meiryo UI" panose="020B0604030504040204" pitchFamily="50" charset="-128"/>
              <a:ea typeface="Meiryo UI" panose="020B0604030504040204" pitchFamily="50" charset="-128"/>
            </a:endParaRPr>
          </a:p>
          <a:p>
            <a:pPr>
              <a:lnSpc>
                <a:spcPct val="125000"/>
              </a:lnSpc>
            </a:pP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10" name="スライド番号プレースホルダー 3"/>
          <p:cNvSpPr>
            <a:spLocks noGrp="1"/>
          </p:cNvSpPr>
          <p:nvPr>
            <p:ph type="sldNum" sz="quarter" idx="12"/>
          </p:nvPr>
        </p:nvSpPr>
        <p:spPr>
          <a:xfrm>
            <a:off x="7010400" y="6433376"/>
            <a:ext cx="2133600" cy="287337"/>
          </a:xfrm>
        </p:spPr>
        <p:txBody>
          <a:bodyPr/>
          <a:lstStyle/>
          <a:p>
            <a:pPr>
              <a:defRPr/>
            </a:pPr>
            <a:fld id="{09954CD4-AF95-4C78-B160-84012AB9CEDB}" type="slidenum">
              <a:rPr lang="en-US" altLang="ja-JP" smtClean="0">
                <a:solidFill>
                  <a:srgbClr val="000000"/>
                </a:solidFill>
              </a:rPr>
              <a:pPr>
                <a:defRPr/>
              </a:pPr>
              <a:t>22</a:t>
            </a:fld>
            <a:endParaRPr lang="en-US" altLang="ja-JP">
              <a:solidFill>
                <a:srgbClr val="000000"/>
              </a:solidFill>
            </a:endParaRPr>
          </a:p>
        </p:txBody>
      </p:sp>
      <p:sp>
        <p:nvSpPr>
          <p:cNvPr id="14" name="正方形/長方形 13"/>
          <p:cNvSpPr/>
          <p:nvPr/>
        </p:nvSpPr>
        <p:spPr>
          <a:xfrm>
            <a:off x="224354" y="3217241"/>
            <a:ext cx="8190214" cy="60639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marL="174625" indent="-174625">
              <a:spcBef>
                <a:spcPts val="600"/>
              </a:spcBef>
              <a:tabLst>
                <a:tab pos="361950" algn="l"/>
              </a:tabLst>
            </a:pPr>
            <a:r>
              <a:rPr lang="ja-JP" altLang="en-US" sz="1600" dirty="0">
                <a:latin typeface="Meiryo UI" panose="020B0604030504040204" pitchFamily="50" charset="-128"/>
                <a:ea typeface="Meiryo UI" panose="020B0604030504040204" pitchFamily="50" charset="-128"/>
              </a:rPr>
              <a:t>■モデル地区を実施した区域での耐震診断補助実績</a:t>
            </a:r>
            <a:endParaRPr lang="en-US" altLang="ja-JP" sz="1600"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866151403"/>
              </p:ext>
            </p:extLst>
          </p:nvPr>
        </p:nvGraphicFramePr>
        <p:xfrm>
          <a:off x="1289390" y="3550517"/>
          <a:ext cx="6267856" cy="2857500"/>
        </p:xfrm>
        <a:graphic>
          <a:graphicData uri="http://schemas.openxmlformats.org/drawingml/2006/table">
            <a:tbl>
              <a:tblPr>
                <a:tableStyleId>{5C22544A-7EE6-4342-B048-85BDC9FD1C3A}</a:tableStyleId>
              </a:tblPr>
              <a:tblGrid>
                <a:gridCol w="905295">
                  <a:extLst>
                    <a:ext uri="{9D8B030D-6E8A-4147-A177-3AD203B41FA5}">
                      <a16:colId xmlns:a16="http://schemas.microsoft.com/office/drawing/2014/main" val="1829100131"/>
                    </a:ext>
                  </a:extLst>
                </a:gridCol>
                <a:gridCol w="566233">
                  <a:extLst>
                    <a:ext uri="{9D8B030D-6E8A-4147-A177-3AD203B41FA5}">
                      <a16:colId xmlns:a16="http://schemas.microsoft.com/office/drawing/2014/main" val="181219575"/>
                    </a:ext>
                  </a:extLst>
                </a:gridCol>
                <a:gridCol w="799388">
                  <a:extLst>
                    <a:ext uri="{9D8B030D-6E8A-4147-A177-3AD203B41FA5}">
                      <a16:colId xmlns:a16="http://schemas.microsoft.com/office/drawing/2014/main" val="3980756628"/>
                    </a:ext>
                  </a:extLst>
                </a:gridCol>
                <a:gridCol w="799388">
                  <a:extLst>
                    <a:ext uri="{9D8B030D-6E8A-4147-A177-3AD203B41FA5}">
                      <a16:colId xmlns:a16="http://schemas.microsoft.com/office/drawing/2014/main" val="3635024558"/>
                    </a:ext>
                  </a:extLst>
                </a:gridCol>
                <a:gridCol w="799388">
                  <a:extLst>
                    <a:ext uri="{9D8B030D-6E8A-4147-A177-3AD203B41FA5}">
                      <a16:colId xmlns:a16="http://schemas.microsoft.com/office/drawing/2014/main" val="2630936277"/>
                    </a:ext>
                  </a:extLst>
                </a:gridCol>
                <a:gridCol w="799388">
                  <a:extLst>
                    <a:ext uri="{9D8B030D-6E8A-4147-A177-3AD203B41FA5}">
                      <a16:colId xmlns:a16="http://schemas.microsoft.com/office/drawing/2014/main" val="3525850003"/>
                    </a:ext>
                  </a:extLst>
                </a:gridCol>
                <a:gridCol w="799388">
                  <a:extLst>
                    <a:ext uri="{9D8B030D-6E8A-4147-A177-3AD203B41FA5}">
                      <a16:colId xmlns:a16="http://schemas.microsoft.com/office/drawing/2014/main" val="621866309"/>
                    </a:ext>
                  </a:extLst>
                </a:gridCol>
                <a:gridCol w="799388">
                  <a:extLst>
                    <a:ext uri="{9D8B030D-6E8A-4147-A177-3AD203B41FA5}">
                      <a16:colId xmlns:a16="http://schemas.microsoft.com/office/drawing/2014/main" val="448734952"/>
                    </a:ext>
                  </a:extLst>
                </a:gridCol>
              </a:tblGrid>
              <a:tr h="238125">
                <a:tc rowSpan="2">
                  <a:txBody>
                    <a:bodyPr/>
                    <a:lstStyle/>
                    <a:p>
                      <a:pPr algn="ctr" fontAlgn="ctr"/>
                      <a:r>
                        <a:rPr lang="ja-JP" altLang="en-US" sz="1000" b="1" u="none" strike="noStrike" dirty="0">
                          <a:solidFill>
                            <a:schemeClr val="bg1"/>
                          </a:solidFill>
                          <a:effectLst/>
                          <a:latin typeface="Meiryo UI" panose="020B0604030504040204" pitchFamily="50" charset="-128"/>
                          <a:ea typeface="Meiryo UI" panose="020B0604030504040204" pitchFamily="50" charset="-128"/>
                        </a:rPr>
                        <a:t>　</a:t>
                      </a:r>
                      <a:endParaRPr lang="ja-JP" altLang="en-US" sz="1000" b="1" i="0" u="none" strike="noStrike" dirty="0">
                        <a:solidFill>
                          <a:schemeClr val="bg1"/>
                        </a:solidFill>
                        <a:effectLst/>
                        <a:latin typeface="Meiryo UI" panose="020B0604030504040204" pitchFamily="50" charset="-128"/>
                        <a:ea typeface="Meiryo UI" panose="020B0604030504040204" pitchFamily="50" charset="-128"/>
                      </a:endParaRPr>
                    </a:p>
                    <a:p>
                      <a:pPr algn="ctr" fontAlgn="ctr"/>
                      <a:r>
                        <a:rPr lang="ja-JP" altLang="en-US" sz="1000" b="1" u="none" strike="noStrike" dirty="0">
                          <a:solidFill>
                            <a:schemeClr val="bg1"/>
                          </a:solidFill>
                          <a:effectLst/>
                          <a:latin typeface="Meiryo UI" panose="020B0604030504040204" pitchFamily="50" charset="-128"/>
                          <a:ea typeface="Meiryo UI" panose="020B0604030504040204" pitchFamily="50" charset="-128"/>
                        </a:rPr>
                        <a:t>　</a:t>
                      </a:r>
                      <a:endParaRPr lang="ja-JP" alt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D8A"/>
                    </a:solidFill>
                  </a:tcPr>
                </a:tc>
                <a:tc rowSpan="2">
                  <a:txBody>
                    <a:bodyPr/>
                    <a:lstStyle/>
                    <a:p>
                      <a:pPr algn="ctr" fontAlgn="ctr"/>
                      <a:r>
                        <a:rPr lang="ja-JP" altLang="en-US" sz="1000" b="1" u="none" strike="noStrike" dirty="0">
                          <a:solidFill>
                            <a:schemeClr val="bg1"/>
                          </a:solidFill>
                          <a:effectLst/>
                          <a:latin typeface="Meiryo UI" panose="020B0604030504040204" pitchFamily="50" charset="-128"/>
                          <a:ea typeface="Meiryo UI" panose="020B0604030504040204" pitchFamily="50" charset="-128"/>
                        </a:rPr>
                        <a:t>　</a:t>
                      </a:r>
                      <a:endParaRPr lang="ja-JP" alt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D8A"/>
                    </a:solidFill>
                  </a:tcPr>
                </a:tc>
                <a:tc rowSpan="2">
                  <a:txBody>
                    <a:bodyPr/>
                    <a:lstStyle/>
                    <a:p>
                      <a:pPr algn="ctr" fontAlgn="ctr"/>
                      <a:r>
                        <a:rPr lang="ja-JP" altLang="en-US" sz="1000" b="1" u="none" strike="noStrike" dirty="0">
                          <a:solidFill>
                            <a:schemeClr val="bg1"/>
                          </a:solidFill>
                          <a:effectLst/>
                          <a:latin typeface="Meiryo UI" panose="020B0604030504040204" pitchFamily="50" charset="-128"/>
                          <a:ea typeface="Meiryo UI" panose="020B0604030504040204" pitchFamily="50" charset="-128"/>
                        </a:rPr>
                        <a:t>世帯数</a:t>
                      </a:r>
                      <a:endParaRPr lang="ja-JP" alt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D8A"/>
                    </a:solidFill>
                  </a:tcPr>
                </a:tc>
                <a:tc gridSpan="5">
                  <a:txBody>
                    <a:bodyPr/>
                    <a:lstStyle/>
                    <a:p>
                      <a:pPr algn="ctr" fontAlgn="ctr"/>
                      <a:r>
                        <a:rPr lang="ja-JP" altLang="en-US" sz="1000" b="1" u="none" strike="noStrike" dirty="0">
                          <a:solidFill>
                            <a:schemeClr val="bg1"/>
                          </a:solidFill>
                          <a:effectLst/>
                          <a:latin typeface="Meiryo UI" panose="020B0604030504040204" pitchFamily="50" charset="-128"/>
                          <a:ea typeface="Meiryo UI" panose="020B0604030504040204" pitchFamily="50" charset="-128"/>
                        </a:rPr>
                        <a:t>診断数</a:t>
                      </a:r>
                      <a:endParaRPr lang="ja-JP" alt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D8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81295147"/>
                  </a:ext>
                </a:extLst>
              </a:tr>
              <a:tr h="238125">
                <a:tc vMerge="1">
                  <a:txBody>
                    <a:bodyPr/>
                    <a:lstStyle/>
                    <a:p>
                      <a:pPr algn="ctr" fontAlgn="ctr"/>
                      <a:endParaRPr lang="ja-JP" altLang="en-US" sz="1000" b="1"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D8A"/>
                    </a:solidFill>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1000" b="1" u="none" strike="noStrike" dirty="0">
                          <a:solidFill>
                            <a:schemeClr val="bg1"/>
                          </a:solidFill>
                          <a:effectLst/>
                          <a:latin typeface="Meiryo UI" panose="020B0604030504040204" pitchFamily="50" charset="-128"/>
                          <a:ea typeface="Meiryo UI" panose="020B0604030504040204" pitchFamily="50" charset="-128"/>
                        </a:rPr>
                        <a:t>H27</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D8A"/>
                    </a:solidFill>
                  </a:tcPr>
                </a:tc>
                <a:tc>
                  <a:txBody>
                    <a:bodyPr/>
                    <a:lstStyle/>
                    <a:p>
                      <a:pPr algn="ctr" fontAlgn="ctr"/>
                      <a:r>
                        <a:rPr lang="en-US" sz="1000" b="1" u="none" strike="noStrike" dirty="0">
                          <a:solidFill>
                            <a:schemeClr val="bg1"/>
                          </a:solidFill>
                          <a:effectLst/>
                          <a:latin typeface="Meiryo UI" panose="020B0604030504040204" pitchFamily="50" charset="-128"/>
                          <a:ea typeface="Meiryo UI" panose="020B0604030504040204" pitchFamily="50" charset="-128"/>
                        </a:rPr>
                        <a:t>H28</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D8A"/>
                    </a:solidFill>
                  </a:tcPr>
                </a:tc>
                <a:tc>
                  <a:txBody>
                    <a:bodyPr/>
                    <a:lstStyle/>
                    <a:p>
                      <a:pPr algn="ctr" fontAlgn="ctr"/>
                      <a:r>
                        <a:rPr lang="en-US" sz="1000" b="1" u="none" strike="noStrike" dirty="0">
                          <a:solidFill>
                            <a:schemeClr val="bg1"/>
                          </a:solidFill>
                          <a:effectLst/>
                          <a:latin typeface="Meiryo UI" panose="020B0604030504040204" pitchFamily="50" charset="-128"/>
                          <a:ea typeface="Meiryo UI" panose="020B0604030504040204" pitchFamily="50" charset="-128"/>
                        </a:rPr>
                        <a:t>H29</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D8A"/>
                    </a:solidFill>
                  </a:tcPr>
                </a:tc>
                <a:tc>
                  <a:txBody>
                    <a:bodyPr/>
                    <a:lstStyle/>
                    <a:p>
                      <a:pPr algn="ctr" fontAlgn="ctr"/>
                      <a:r>
                        <a:rPr lang="en-US" sz="1000" b="1" u="none" strike="noStrike" dirty="0">
                          <a:solidFill>
                            <a:schemeClr val="bg1"/>
                          </a:solidFill>
                          <a:effectLst/>
                          <a:latin typeface="Meiryo UI" panose="020B0604030504040204" pitchFamily="50" charset="-128"/>
                          <a:ea typeface="Meiryo UI" panose="020B0604030504040204" pitchFamily="50" charset="-128"/>
                        </a:rPr>
                        <a:t>H30</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D8A"/>
                    </a:solidFill>
                  </a:tcPr>
                </a:tc>
                <a:tc>
                  <a:txBody>
                    <a:bodyPr/>
                    <a:lstStyle/>
                    <a:p>
                      <a:pPr algn="ctr" fontAlgn="ctr"/>
                      <a:r>
                        <a:rPr lang="en-US" sz="1000" b="1" u="none" strike="noStrike" dirty="0">
                          <a:solidFill>
                            <a:schemeClr val="bg1"/>
                          </a:solidFill>
                          <a:effectLst/>
                          <a:latin typeface="Meiryo UI" panose="020B0604030504040204" pitchFamily="50" charset="-128"/>
                          <a:ea typeface="Meiryo UI" panose="020B0604030504040204" pitchFamily="50" charset="-128"/>
                        </a:rPr>
                        <a:t>R1</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D8A"/>
                    </a:solidFill>
                  </a:tcPr>
                </a:tc>
                <a:extLst>
                  <a:ext uri="{0D108BD9-81ED-4DB2-BD59-A6C34878D82A}">
                    <a16:rowId xmlns:a16="http://schemas.microsoft.com/office/drawing/2014/main" val="2709698764"/>
                  </a:ext>
                </a:extLst>
              </a:tr>
              <a:tr h="238125">
                <a:tc rowSpan="2">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住宅地１</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地区内</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rPr>
                        <a:t>763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4164037"/>
                  </a:ext>
                </a:extLst>
              </a:tr>
              <a:tr h="238125">
                <a:tc vMerge="1">
                  <a:txBody>
                    <a:bodyPr/>
                    <a:lstStyle/>
                    <a:p>
                      <a:endParaRPr kumimoji="1" lang="ja-JP" altLang="en-US"/>
                    </a:p>
                  </a:txBody>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市全域</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24,749</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51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34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18</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8</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3651335"/>
                  </a:ext>
                </a:extLst>
              </a:tr>
              <a:tr h="238125">
                <a:tc rowSpan="2">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住宅地２</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地区内</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00" b="0" i="0" u="none" strike="noStrike" smtClean="0">
                          <a:solidFill>
                            <a:srgbClr val="000000"/>
                          </a:solidFill>
                          <a:effectLst/>
                          <a:latin typeface="Meiryo UI" panose="020B0604030504040204" pitchFamily="50" charset="-128"/>
                          <a:ea typeface="Meiryo UI" panose="020B0604030504040204" pitchFamily="50" charset="-128"/>
                        </a:rPr>
                        <a:t>2,845</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b="0" i="0" u="none" strike="noStrike" dirty="0">
                          <a:solidFill>
                            <a:schemeClr val="dk1"/>
                          </a:solidFill>
                          <a:effectLst/>
                          <a:latin typeface="Meiryo UI" panose="020B0604030504040204" pitchFamily="50" charset="-128"/>
                          <a:ea typeface="Meiryo UI" panose="020B0604030504040204" pitchFamily="50" charset="-128"/>
                        </a:rPr>
                        <a:t>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6742539"/>
                  </a:ext>
                </a:extLst>
              </a:tr>
              <a:tr h="238125">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市全域</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rPr>
                        <a:t>168,488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25</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50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29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84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55</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4830350"/>
                  </a:ext>
                </a:extLst>
              </a:tr>
              <a:tr h="238125">
                <a:tc row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密集市街地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地区内</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1,115</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8590739"/>
                  </a:ext>
                </a:extLst>
              </a:tr>
              <a:tr h="238125">
                <a:tc vMerge="1">
                  <a:txBody>
                    <a:bodyPr/>
                    <a:lstStyle/>
                    <a:p>
                      <a:endParaRPr kumimoji="1" lang="ja-JP" altLang="en-US"/>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市全域</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rPr>
                        <a:t>108,862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88</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94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56</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138</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41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0139451"/>
                  </a:ext>
                </a:extLst>
              </a:tr>
              <a:tr h="238125">
                <a:tc rowSpan="2">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密集市街地</a:t>
                      </a:r>
                      <a:r>
                        <a:rPr lang="en-US" altLang="ja-JP" sz="1000" u="none" strike="noStrike" dirty="0">
                          <a:effectLst/>
                          <a:latin typeface="Meiryo UI" panose="020B0604030504040204" pitchFamily="50" charset="-128"/>
                          <a:ea typeface="Meiryo UI" panose="020B0604030504040204" pitchFamily="50" charset="-128"/>
                        </a:rPr>
                        <a:t>2</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地区内</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rPr>
                        <a:t>2,466</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3098730"/>
                  </a:ext>
                </a:extLst>
              </a:tr>
              <a:tr h="238125">
                <a:tc vMerge="1">
                  <a:txBody>
                    <a:bodyPr/>
                    <a:lstStyle/>
                    <a:p>
                      <a:endParaRPr kumimoji="1" lang="ja-JP" altLang="en-US"/>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市全域</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109,148</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88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94</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56</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138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41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11373"/>
                  </a:ext>
                </a:extLst>
              </a:tr>
              <a:tr h="238125">
                <a:tc row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密集市街地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地区内</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00" u="none" strike="noStrike" dirty="0" smtClean="0">
                          <a:effectLst/>
                          <a:latin typeface="Meiryo UI" panose="020B0604030504040204" pitchFamily="50" charset="-128"/>
                          <a:ea typeface="Meiryo UI" panose="020B0604030504040204" pitchFamily="50" charset="-128"/>
                        </a:rPr>
                        <a:t>565</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5916726"/>
                  </a:ext>
                </a:extLst>
              </a:tr>
              <a:tr h="238125">
                <a:tc vMerge="1">
                  <a:txBody>
                    <a:bodyPr/>
                    <a:lstStyle/>
                    <a:p>
                      <a:endParaRPr kumimoji="1" lang="ja-JP" altLang="en-US"/>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市全域</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109,420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88</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94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56</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138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41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8360957"/>
                  </a:ext>
                </a:extLst>
              </a:tr>
            </a:tbl>
          </a:graphicData>
        </a:graphic>
      </p:graphicFrame>
      <p:sp>
        <p:nvSpPr>
          <p:cNvPr id="16" name="正方形/長方形 15"/>
          <p:cNvSpPr/>
          <p:nvPr/>
        </p:nvSpPr>
        <p:spPr>
          <a:xfrm>
            <a:off x="6901109" y="6510241"/>
            <a:ext cx="1988610" cy="30736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spcBef>
                <a:spcPts val="600"/>
              </a:spcBef>
              <a:tabLst>
                <a:tab pos="361950" algn="l"/>
              </a:tabLst>
            </a:pPr>
            <a:r>
              <a:rPr lang="ja-JP" altLang="en-US" sz="1400" dirty="0">
                <a:latin typeface="Meiryo UI" panose="020B0604030504040204" pitchFamily="50" charset="-128"/>
                <a:ea typeface="Meiryo UI" panose="020B0604030504040204" pitchFamily="50" charset="-128"/>
              </a:rPr>
              <a:t>実施した年度</a:t>
            </a:r>
            <a:endParaRPr lang="en-US" altLang="ja-JP" sz="1400" dirty="0">
              <a:latin typeface="Meiryo UI" panose="020B0604030504040204" pitchFamily="50" charset="-128"/>
              <a:ea typeface="Meiryo UI" panose="020B0604030504040204" pitchFamily="50" charset="-128"/>
            </a:endParaRPr>
          </a:p>
        </p:txBody>
      </p:sp>
      <p:sp>
        <p:nvSpPr>
          <p:cNvPr id="17" name="正方形/長方形 16"/>
          <p:cNvSpPr/>
          <p:nvPr/>
        </p:nvSpPr>
        <p:spPr>
          <a:xfrm>
            <a:off x="8073820" y="6589356"/>
            <a:ext cx="411378" cy="156716"/>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34004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71050"/>
            <a:ext cx="9144000" cy="404813"/>
          </a:xfrm>
        </p:spPr>
        <p:txBody>
          <a:bodyPr/>
          <a:lstStyle/>
          <a:p>
            <a:r>
              <a:rPr lang="en-US" altLang="ja-JP" dirty="0"/>
              <a:t>【</a:t>
            </a:r>
            <a:r>
              <a:rPr lang="ja-JP" altLang="en-US" dirty="0"/>
              <a:t>きっかけづくり・具体化</a:t>
            </a:r>
            <a:r>
              <a:rPr lang="en-US" altLang="ja-JP" dirty="0"/>
              <a:t>】</a:t>
            </a:r>
            <a:r>
              <a:rPr lang="ja-JP" altLang="en-US" dirty="0"/>
              <a:t>　住まい手・建物に合った耐震化</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23</a:t>
            </a:fld>
            <a:endParaRPr lang="en-US" altLang="ja-JP">
              <a:solidFill>
                <a:srgbClr val="000000"/>
              </a:solidFill>
            </a:endParaRPr>
          </a:p>
        </p:txBody>
      </p:sp>
      <p:sp>
        <p:nvSpPr>
          <p:cNvPr id="5" name="正方形/長方形 4"/>
          <p:cNvSpPr/>
          <p:nvPr/>
        </p:nvSpPr>
        <p:spPr>
          <a:xfrm>
            <a:off x="0" y="2532227"/>
            <a:ext cx="4491318" cy="442451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marL="361950" indent="-180975">
              <a:spcBef>
                <a:spcPts val="600"/>
              </a:spcBef>
            </a:pPr>
            <a:r>
              <a:rPr lang="ja-JP" altLang="en-US" sz="1600" b="1" dirty="0">
                <a:latin typeface="Meiryo UI" panose="020B0604030504040204" pitchFamily="50" charset="-128"/>
                <a:ea typeface="Meiryo UI" panose="020B0604030504040204" pitchFamily="50" charset="-128"/>
              </a:rPr>
              <a:t>相談窓口の設置</a:t>
            </a:r>
            <a:endParaRPr lang="en-US" altLang="ja-JP" sz="1600" b="1" dirty="0">
              <a:latin typeface="Meiryo UI" panose="020B0604030504040204" pitchFamily="50" charset="-128"/>
              <a:ea typeface="Meiryo UI" panose="020B0604030504040204" pitchFamily="50" charset="-128"/>
            </a:endParaRPr>
          </a:p>
          <a:p>
            <a:pPr marL="261938">
              <a:spcBef>
                <a:spcPts val="600"/>
              </a:spcBef>
            </a:pPr>
            <a:r>
              <a:rPr lang="ja-JP" altLang="en-US" sz="1600" dirty="0">
                <a:latin typeface="Meiryo UI" panose="020B0604030504040204" pitchFamily="50" charset="-128"/>
                <a:ea typeface="Meiryo UI" panose="020B0604030504040204" pitchFamily="50" charset="-128"/>
              </a:rPr>
              <a:t>建築に関する幅広い知識を有する技術者による無料の相談窓口を設置。</a:t>
            </a:r>
            <a:endParaRPr lang="en-US" altLang="ja-JP" sz="1600" dirty="0">
              <a:latin typeface="Meiryo UI" panose="020B0604030504040204" pitchFamily="50" charset="-128"/>
              <a:ea typeface="Meiryo UI" panose="020B0604030504040204" pitchFamily="50" charset="-128"/>
            </a:endParaRPr>
          </a:p>
          <a:p>
            <a:pPr marL="361950" indent="-180975"/>
            <a:r>
              <a:rPr lang="ja-JP" altLang="en-US" sz="1600" dirty="0">
                <a:latin typeface="Meiryo UI" panose="020B0604030504040204" pitchFamily="50" charset="-128"/>
                <a:ea typeface="Meiryo UI" panose="020B0604030504040204" pitchFamily="50" charset="-128"/>
              </a:rPr>
              <a:t>　　　・面接による相談（月</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回）</a:t>
            </a:r>
            <a:endParaRPr lang="en-US" altLang="ja-JP" sz="1600" dirty="0">
              <a:latin typeface="Meiryo UI" panose="020B0604030504040204" pitchFamily="50" charset="-128"/>
              <a:ea typeface="Meiryo UI" panose="020B0604030504040204" pitchFamily="50" charset="-128"/>
            </a:endParaRPr>
          </a:p>
          <a:p>
            <a:pPr marL="361950" indent="-180975"/>
            <a:r>
              <a:rPr lang="ja-JP" altLang="en-US" sz="1600" dirty="0">
                <a:latin typeface="Meiryo UI" panose="020B0604030504040204" pitchFamily="50" charset="-128"/>
                <a:ea typeface="Meiryo UI" panose="020B0604030504040204" pitchFamily="50" charset="-128"/>
              </a:rPr>
              <a:t>　　　・電話による相談（平日毎日）</a:t>
            </a:r>
            <a:endParaRPr lang="en-US" altLang="ja-JP" sz="1600" dirty="0">
              <a:latin typeface="Meiryo UI" panose="020B0604030504040204" pitchFamily="50" charset="-128"/>
              <a:ea typeface="Meiryo UI" panose="020B0604030504040204" pitchFamily="50" charset="-128"/>
            </a:endParaRPr>
          </a:p>
          <a:p>
            <a:pPr marL="361950" indent="-180975" algn="r"/>
            <a:endParaRPr lang="ja-JP" altLang="en-US" sz="1600" dirty="0">
              <a:latin typeface="Meiryo UI" panose="020B0604030504040204" pitchFamily="50" charset="-128"/>
              <a:ea typeface="Meiryo UI" panose="020B0604030504040204" pitchFamily="50" charset="-128"/>
            </a:endParaRPr>
          </a:p>
          <a:p>
            <a:pPr marL="361950" indent="-180975">
              <a:spcBef>
                <a:spcPts val="600"/>
              </a:spcBef>
            </a:pPr>
            <a:r>
              <a:rPr lang="ja-JP" altLang="en-US" sz="1600" b="1" dirty="0">
                <a:latin typeface="Meiryo UI" panose="020B0604030504040204" pitchFamily="50" charset="-128"/>
                <a:ea typeface="Meiryo UI" panose="020B0604030504040204" pitchFamily="50" charset="-128"/>
              </a:rPr>
              <a:t>技術者紹介制度の実施</a:t>
            </a:r>
            <a:endParaRPr lang="en-US" altLang="ja-JP" sz="1600" b="1" dirty="0">
              <a:latin typeface="Meiryo UI" panose="020B0604030504040204" pitchFamily="50" charset="-128"/>
              <a:ea typeface="Meiryo UI" panose="020B0604030504040204" pitchFamily="50" charset="-128"/>
            </a:endParaRPr>
          </a:p>
          <a:p>
            <a:pPr marL="261938">
              <a:spcBef>
                <a:spcPts val="600"/>
              </a:spcBef>
            </a:pPr>
            <a:r>
              <a:rPr lang="ja-JP" altLang="en-US" sz="1600" dirty="0">
                <a:latin typeface="Meiryo UI" panose="020B0604030504040204" pitchFamily="50" charset="-128"/>
                <a:ea typeface="Meiryo UI" panose="020B0604030504040204" pitchFamily="50" charset="-128"/>
              </a:rPr>
              <a:t>大阪建築物震災対策推進協議会の会員の中から、建築物に合った技術者を紹介する技術者紹介制度を実施。</a:t>
            </a:r>
            <a:endParaRPr lang="en-US" altLang="ja-JP" sz="1600" dirty="0">
              <a:latin typeface="Meiryo UI" panose="020B0604030504040204" pitchFamily="50" charset="-128"/>
              <a:ea typeface="Meiryo UI" panose="020B0604030504040204" pitchFamily="50" charset="-128"/>
            </a:endParaRPr>
          </a:p>
          <a:p>
            <a:pPr marL="361950" indent="-180975">
              <a:spcBef>
                <a:spcPts val="300"/>
              </a:spcBef>
            </a:pPr>
            <a:endParaRPr lang="en-US" altLang="ja-JP" sz="1600" dirty="0">
              <a:latin typeface="Meiryo UI" panose="020B0604030504040204" pitchFamily="50" charset="-128"/>
              <a:ea typeface="Meiryo UI" panose="020B0604030504040204" pitchFamily="50" charset="-128"/>
            </a:endParaRPr>
          </a:p>
          <a:p>
            <a:pPr marL="361950" indent="-180975">
              <a:spcBef>
                <a:spcPts val="600"/>
              </a:spcBef>
            </a:pPr>
            <a:r>
              <a:rPr lang="ja-JP" altLang="en-US" sz="1600" b="1" dirty="0">
                <a:latin typeface="Meiryo UI" panose="020B0604030504040204" pitchFamily="50" charset="-128"/>
                <a:ea typeface="Meiryo UI" panose="020B0604030504040204" pitchFamily="50" charset="-128"/>
              </a:rPr>
              <a:t>限界耐力計算簡易レビュー制度の実施</a:t>
            </a:r>
            <a:endParaRPr lang="en-US" altLang="ja-JP" sz="1600" b="1" dirty="0">
              <a:latin typeface="Meiryo UI" panose="020B0604030504040204" pitchFamily="50" charset="-128"/>
              <a:ea typeface="Meiryo UI" panose="020B0604030504040204" pitchFamily="50" charset="-128"/>
            </a:endParaRPr>
          </a:p>
          <a:p>
            <a:pPr marL="261938">
              <a:spcBef>
                <a:spcPts val="600"/>
              </a:spcBef>
            </a:pPr>
            <a:r>
              <a:rPr lang="ja-JP" altLang="en-US" sz="1600" dirty="0">
                <a:latin typeface="Meiryo UI" panose="020B0604030504040204" pitchFamily="50" charset="-128"/>
                <a:ea typeface="Meiryo UI" panose="020B0604030504040204" pitchFamily="50" charset="-128"/>
              </a:rPr>
              <a:t>市町村を通じて、（一社）日本建築構造技術者協会関西支部においてレビューを実施、技術的な助言、設計者支援を行う。</a:t>
            </a:r>
            <a:endParaRPr lang="en-US" altLang="ja-JP" sz="1600" dirty="0">
              <a:latin typeface="Meiryo UI" panose="020B0604030504040204" pitchFamily="50" charset="-128"/>
              <a:ea typeface="Meiryo UI" panose="020B0604030504040204" pitchFamily="50" charset="-128"/>
            </a:endParaRPr>
          </a:p>
        </p:txBody>
      </p:sp>
      <p:sp>
        <p:nvSpPr>
          <p:cNvPr id="7" name="四角形吹き出し 6">
            <a:extLst>
              <a:ext uri="{FF2B5EF4-FFF2-40B4-BE49-F238E27FC236}">
                <a16:creationId xmlns:a16="http://schemas.microsoft.com/office/drawing/2014/main" id="{D805C52C-5ED1-4620-8B34-1C0EB34BF9B4}"/>
              </a:ext>
            </a:extLst>
          </p:cNvPr>
          <p:cNvSpPr/>
          <p:nvPr/>
        </p:nvSpPr>
        <p:spPr>
          <a:xfrm>
            <a:off x="7433292" y="2939858"/>
            <a:ext cx="980493" cy="184271"/>
          </a:xfrm>
          <a:prstGeom prst="wedgeRectCallout">
            <a:avLst>
              <a:gd name="adj1" fmla="val -17566"/>
              <a:gd name="adj2" fmla="val 84554"/>
            </a:avLst>
          </a:prstGeom>
          <a:ln/>
        </p:spPr>
        <p:style>
          <a:lnRef idx="0">
            <a:schemeClr val="accent6"/>
          </a:lnRef>
          <a:fillRef idx="3">
            <a:schemeClr val="accent6"/>
          </a:fillRef>
          <a:effectRef idx="3">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a:latin typeface="Meiryo UI" panose="020B0604030504040204" pitchFamily="50" charset="-128"/>
                <a:ea typeface="Meiryo UI" panose="020B0604030504040204" pitchFamily="50" charset="-128"/>
              </a:rPr>
              <a:t>大阪北部地震</a:t>
            </a:r>
          </a:p>
        </p:txBody>
      </p:sp>
      <p:sp>
        <p:nvSpPr>
          <p:cNvPr id="8" name="正方形/長方形 7"/>
          <p:cNvSpPr/>
          <p:nvPr/>
        </p:nvSpPr>
        <p:spPr>
          <a:xfrm>
            <a:off x="4691445" y="2542893"/>
            <a:ext cx="3722340" cy="60639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spcBef>
                <a:spcPts val="600"/>
              </a:spcBef>
              <a:tabLst>
                <a:tab pos="361950" algn="l"/>
              </a:tabLst>
            </a:pPr>
            <a:r>
              <a:rPr lang="ja-JP" altLang="en-US" sz="1600" dirty="0">
                <a:latin typeface="Meiryo UI" panose="020B0604030504040204" pitchFamily="50" charset="-128"/>
                <a:ea typeface="Meiryo UI" panose="020B0604030504040204" pitchFamily="50" charset="-128"/>
              </a:rPr>
              <a:t>■相談窓口・技術者紹介制度利用件数</a:t>
            </a:r>
          </a:p>
        </p:txBody>
      </p:sp>
      <p:graphicFrame>
        <p:nvGraphicFramePr>
          <p:cNvPr id="9" name="表 8"/>
          <p:cNvGraphicFramePr>
            <a:graphicFrameLocks noGrp="1"/>
          </p:cNvGraphicFramePr>
          <p:nvPr>
            <p:extLst>
              <p:ext uri="{D42A27DB-BD31-4B8C-83A1-F6EECF244321}">
                <p14:modId xmlns:p14="http://schemas.microsoft.com/office/powerpoint/2010/main" val="2159259352"/>
              </p:ext>
            </p:extLst>
          </p:nvPr>
        </p:nvGraphicFramePr>
        <p:xfrm>
          <a:off x="5149230" y="5835284"/>
          <a:ext cx="3722340" cy="801387"/>
        </p:xfrm>
        <a:graphic>
          <a:graphicData uri="http://schemas.openxmlformats.org/drawingml/2006/table">
            <a:tbl>
              <a:tblPr firstRow="1">
                <a:tableStyleId>{93296810-A885-4BE3-A3E7-6D5BEEA58F35}</a:tableStyleId>
              </a:tblPr>
              <a:tblGrid>
                <a:gridCol w="620390">
                  <a:extLst>
                    <a:ext uri="{9D8B030D-6E8A-4147-A177-3AD203B41FA5}">
                      <a16:colId xmlns:a16="http://schemas.microsoft.com/office/drawing/2014/main" val="651359131"/>
                    </a:ext>
                  </a:extLst>
                </a:gridCol>
                <a:gridCol w="620390">
                  <a:extLst>
                    <a:ext uri="{9D8B030D-6E8A-4147-A177-3AD203B41FA5}">
                      <a16:colId xmlns:a16="http://schemas.microsoft.com/office/drawing/2014/main" val="2562830147"/>
                    </a:ext>
                  </a:extLst>
                </a:gridCol>
                <a:gridCol w="620390">
                  <a:extLst>
                    <a:ext uri="{9D8B030D-6E8A-4147-A177-3AD203B41FA5}">
                      <a16:colId xmlns:a16="http://schemas.microsoft.com/office/drawing/2014/main" val="3774279352"/>
                    </a:ext>
                  </a:extLst>
                </a:gridCol>
                <a:gridCol w="620390">
                  <a:extLst>
                    <a:ext uri="{9D8B030D-6E8A-4147-A177-3AD203B41FA5}">
                      <a16:colId xmlns:a16="http://schemas.microsoft.com/office/drawing/2014/main" val="3993189433"/>
                    </a:ext>
                  </a:extLst>
                </a:gridCol>
                <a:gridCol w="620390">
                  <a:extLst>
                    <a:ext uri="{9D8B030D-6E8A-4147-A177-3AD203B41FA5}">
                      <a16:colId xmlns:a16="http://schemas.microsoft.com/office/drawing/2014/main" val="3378295271"/>
                    </a:ext>
                  </a:extLst>
                </a:gridCol>
                <a:gridCol w="620390">
                  <a:extLst>
                    <a:ext uri="{9D8B030D-6E8A-4147-A177-3AD203B41FA5}">
                      <a16:colId xmlns:a16="http://schemas.microsoft.com/office/drawing/2014/main" val="3579451475"/>
                    </a:ext>
                  </a:extLst>
                </a:gridCol>
              </a:tblGrid>
              <a:tr h="365142">
                <a:tc>
                  <a:txBody>
                    <a:bodyPr/>
                    <a:lstStyle/>
                    <a:p>
                      <a:pPr marL="0" algn="ctr" defTabSz="914278" rtl="0" eaLnBrk="1" fontAlgn="ctr" latinLnBrk="0" hangingPunct="1"/>
                      <a:r>
                        <a:rPr kumimoji="1" lang="ja-JP" altLang="en-US" sz="1400" u="none" strike="noStrike" kern="1200" dirty="0">
                          <a:effectLst/>
                          <a:latin typeface="Meiryo UI" panose="020B0604030504040204" pitchFamily="50" charset="-128"/>
                          <a:ea typeface="Meiryo UI" panose="020B0604030504040204" pitchFamily="50" charset="-128"/>
                        </a:rPr>
                        <a:t>　</a:t>
                      </a:r>
                      <a:endParaRPr kumimoji="1" lang="ja-JP" altLang="en-US" sz="1400" u="none" strike="noStrike" kern="1200" dirty="0">
                        <a:solidFill>
                          <a:schemeClr val="dk1"/>
                        </a:solidFill>
                        <a:effectLst/>
                        <a:latin typeface="Meiryo UI" panose="020B0604030504040204" pitchFamily="50" charset="-128"/>
                        <a:ea typeface="Meiryo UI" panose="020B060403050404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278" rtl="0" eaLnBrk="1" fontAlgn="ctr" latinLnBrk="0" hangingPunct="1"/>
                      <a:r>
                        <a:rPr kumimoji="1" lang="en-US" altLang="ja-JP" sz="1400" u="none" strike="noStrike" kern="1200" dirty="0">
                          <a:effectLst/>
                          <a:latin typeface="Meiryo UI" panose="020B0604030504040204" pitchFamily="50" charset="-128"/>
                          <a:ea typeface="Meiryo UI" panose="020B0604030504040204" pitchFamily="50" charset="-128"/>
                        </a:rPr>
                        <a:t>H27</a:t>
                      </a:r>
                      <a:endParaRPr kumimoji="1" lang="ja-JP" altLang="en-US" sz="1400" u="none" strike="noStrike" kern="1200" dirty="0">
                        <a:solidFill>
                          <a:schemeClr val="dk1"/>
                        </a:solidFill>
                        <a:effectLst/>
                        <a:latin typeface="Meiryo UI" panose="020B0604030504040204" pitchFamily="50" charset="-128"/>
                        <a:ea typeface="Meiryo UI" panose="020B060403050404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278" rtl="0" eaLnBrk="1" fontAlgn="ctr" latinLnBrk="0" hangingPunct="1"/>
                      <a:r>
                        <a:rPr kumimoji="1" lang="en-US" altLang="ja-JP" sz="1400" b="1" u="none" strike="noStrike" kern="1200" dirty="0">
                          <a:solidFill>
                            <a:schemeClr val="lt1"/>
                          </a:solidFill>
                          <a:effectLst/>
                          <a:latin typeface="Meiryo UI" panose="020B0604030504040204" pitchFamily="50" charset="-128"/>
                          <a:ea typeface="Meiryo UI" panose="020B0604030504040204" pitchFamily="50" charset="-128"/>
                          <a:cs typeface="+mn-cs"/>
                        </a:rPr>
                        <a:t>H28</a:t>
                      </a:r>
                      <a:endParaRPr kumimoji="1" lang="ja-JP" altLang="en-US" sz="1400" b="1" u="none" strike="noStrike" kern="1200" dirty="0">
                        <a:solidFill>
                          <a:schemeClr val="lt1"/>
                        </a:solidFill>
                        <a:effectLst/>
                        <a:latin typeface="Meiryo UI" panose="020B0604030504040204" pitchFamily="50" charset="-128"/>
                        <a:ea typeface="Meiryo UI" panose="020B060403050404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278" rtl="0" eaLnBrk="1" fontAlgn="ctr" latinLnBrk="0" hangingPunct="1"/>
                      <a:r>
                        <a:rPr kumimoji="1" lang="en-US" altLang="ja-JP" sz="1400" b="1" u="none" strike="noStrike" kern="1200" dirty="0">
                          <a:solidFill>
                            <a:schemeClr val="lt1"/>
                          </a:solidFill>
                          <a:effectLst/>
                          <a:latin typeface="Meiryo UI" panose="020B0604030504040204" pitchFamily="50" charset="-128"/>
                          <a:ea typeface="Meiryo UI" panose="020B0604030504040204" pitchFamily="50" charset="-128"/>
                          <a:cs typeface="+mn-cs"/>
                        </a:rPr>
                        <a:t>H29</a:t>
                      </a:r>
                      <a:endParaRPr kumimoji="1" lang="ja-JP" altLang="en-US" sz="1400" b="1" u="none" strike="noStrike" kern="1200" dirty="0">
                        <a:solidFill>
                          <a:schemeClr val="lt1"/>
                        </a:solidFill>
                        <a:effectLst/>
                        <a:latin typeface="Meiryo UI" panose="020B0604030504040204" pitchFamily="50" charset="-128"/>
                        <a:ea typeface="Meiryo UI" panose="020B060403050404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278" rtl="0" eaLnBrk="1" fontAlgn="ctr" latinLnBrk="0" hangingPunct="1"/>
                      <a:r>
                        <a:rPr kumimoji="1" lang="en-US" altLang="ja-JP" sz="1400" u="none" strike="noStrike" kern="1200" dirty="0">
                          <a:solidFill>
                            <a:schemeClr val="bg1"/>
                          </a:solidFill>
                          <a:effectLst/>
                          <a:latin typeface="Meiryo UI" panose="020B0604030504040204" pitchFamily="50" charset="-128"/>
                          <a:ea typeface="Meiryo UI" panose="020B0604030504040204" pitchFamily="50" charset="-128"/>
                          <a:cs typeface="+mn-cs"/>
                        </a:rPr>
                        <a:t>H30</a:t>
                      </a:r>
                      <a:endParaRPr kumimoji="1" lang="ja-JP" altLang="en-US" sz="140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278" rtl="0" eaLnBrk="1" fontAlgn="ctr" latinLnBrk="0" hangingPunct="1"/>
                      <a:r>
                        <a:rPr kumimoji="1" lang="en-US" altLang="ja-JP" sz="1400" u="none" strike="noStrike" kern="1200" dirty="0">
                          <a:solidFill>
                            <a:schemeClr val="bg1"/>
                          </a:solidFill>
                          <a:effectLst/>
                          <a:latin typeface="Meiryo UI" panose="020B0604030504040204" pitchFamily="50" charset="-128"/>
                          <a:ea typeface="Meiryo UI" panose="020B0604030504040204" pitchFamily="50" charset="-128"/>
                          <a:cs typeface="+mn-cs"/>
                        </a:rPr>
                        <a:t>R1</a:t>
                      </a:r>
                      <a:endParaRPr kumimoji="1" lang="ja-JP" altLang="en-US" sz="1400" u="none" strike="noStrike" kern="1200" dirty="0">
                        <a:solidFill>
                          <a:schemeClr val="bg1"/>
                        </a:solidFill>
                        <a:effectLst/>
                        <a:latin typeface="Meiryo UI" panose="020B0604030504040204" pitchFamily="50" charset="-128"/>
                        <a:ea typeface="Meiryo UI" panose="020B060403050404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6555478"/>
                  </a:ext>
                </a:extLst>
              </a:tr>
              <a:tr h="436245">
                <a:tc>
                  <a:txBody>
                    <a:bodyPr/>
                    <a:lstStyle/>
                    <a:p>
                      <a:pPr marL="0" algn="ctr" defTabSz="914278" rtl="0" eaLnBrk="1" fontAlgn="ctr" latinLnBrk="0" hangingPunct="1"/>
                      <a:r>
                        <a:rPr kumimoji="1" lang="ja-JP" altLang="en-US" sz="1400" u="none" strike="noStrike" kern="1200" dirty="0">
                          <a:solidFill>
                            <a:schemeClr val="dk1"/>
                          </a:solidFill>
                          <a:effectLst/>
                          <a:latin typeface="Meiryo UI" panose="020B0604030504040204" pitchFamily="50" charset="-128"/>
                          <a:ea typeface="Meiryo UI" panose="020B0604030504040204" pitchFamily="50" charset="-128"/>
                          <a:cs typeface="+mn-cs"/>
                        </a:rPr>
                        <a:t>実施</a:t>
                      </a:r>
                      <a:endParaRPr kumimoji="1" lang="en-US" altLang="ja-JP" sz="1400" u="none" strike="noStrike" kern="1200" dirty="0">
                        <a:solidFill>
                          <a:schemeClr val="dk1"/>
                        </a:solidFill>
                        <a:effectLst/>
                        <a:latin typeface="Meiryo UI" panose="020B0604030504040204" pitchFamily="50" charset="-128"/>
                        <a:ea typeface="Meiryo UI" panose="020B0604030504040204" pitchFamily="50" charset="-128"/>
                        <a:cs typeface="+mn-cs"/>
                      </a:endParaRPr>
                    </a:p>
                    <a:p>
                      <a:pPr marL="0" algn="ctr" defTabSz="914278" rtl="0" eaLnBrk="1" fontAlgn="ctr" latinLnBrk="0" hangingPunct="1"/>
                      <a:r>
                        <a:rPr kumimoji="1" lang="ja-JP" altLang="en-US" sz="1400" u="none" strike="noStrike" kern="1200" dirty="0">
                          <a:solidFill>
                            <a:schemeClr val="dk1"/>
                          </a:solidFill>
                          <a:effectLst/>
                          <a:latin typeface="Meiryo UI" panose="020B0604030504040204" pitchFamily="50" charset="-128"/>
                          <a:ea typeface="Meiryo UI" panose="020B0604030504040204" pitchFamily="50" charset="-128"/>
                          <a:cs typeface="+mn-cs"/>
                        </a:rPr>
                        <a:t>件数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278" rtl="0" eaLnBrk="1" fontAlgn="ctr" latinLnBrk="0" hangingPunct="1"/>
                      <a:r>
                        <a:rPr kumimoji="1" lang="en-US" altLang="ja-JP" sz="1400" u="none" strike="noStrike" kern="1200" dirty="0">
                          <a:solidFill>
                            <a:schemeClr val="dk1"/>
                          </a:solidFill>
                          <a:effectLst/>
                          <a:latin typeface="Meiryo UI" panose="020B0604030504040204" pitchFamily="50" charset="-128"/>
                          <a:ea typeface="Meiryo UI" panose="020B0604030504040204" pitchFamily="50" charset="-128"/>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278" rtl="0" eaLnBrk="1" fontAlgn="ctr" latinLnBrk="0" hangingPunct="1"/>
                      <a:r>
                        <a:rPr kumimoji="1" lang="en-US" altLang="ja-JP" sz="1400" u="none" strike="noStrike" kern="1200" dirty="0">
                          <a:solidFill>
                            <a:schemeClr val="dk1"/>
                          </a:solidFill>
                          <a:effectLst/>
                          <a:latin typeface="Meiryo UI" panose="020B0604030504040204" pitchFamily="50" charset="-128"/>
                          <a:ea typeface="Meiryo UI" panose="020B0604030504040204" pitchFamily="50" charset="-128"/>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278" rtl="0" eaLnBrk="1" fontAlgn="ctr" latinLnBrk="0" hangingPunct="1"/>
                      <a:r>
                        <a:rPr kumimoji="1" lang="en-US" altLang="ja-JP" sz="1400" u="none" strike="noStrike" kern="1200" dirty="0">
                          <a:solidFill>
                            <a:schemeClr val="dk1"/>
                          </a:solidFill>
                          <a:effectLst/>
                          <a:latin typeface="Meiryo UI" panose="020B0604030504040204" pitchFamily="50" charset="-128"/>
                          <a:ea typeface="Meiryo UI" panose="020B0604030504040204" pitchFamily="50" charset="-128"/>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278" rtl="0" eaLnBrk="1" fontAlgn="ctr" latinLnBrk="0" hangingPunct="1"/>
                      <a:r>
                        <a:rPr kumimoji="1" lang="en-US" altLang="ja-JP" sz="1400" u="none" strike="noStrike" kern="1200" dirty="0">
                          <a:solidFill>
                            <a:schemeClr val="dk1"/>
                          </a:solidFill>
                          <a:effectLst/>
                          <a:latin typeface="Meiryo UI" panose="020B0604030504040204" pitchFamily="50" charset="-128"/>
                          <a:ea typeface="Meiryo UI" panose="020B0604030504040204" pitchFamily="50" charset="-128"/>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278" rtl="0" eaLnBrk="1" fontAlgn="ctr" latinLnBrk="0" hangingPunct="1"/>
                      <a:r>
                        <a:rPr kumimoji="1" lang="en-US" altLang="ja-JP" sz="1400" u="none" strike="noStrike" kern="1200" dirty="0">
                          <a:solidFill>
                            <a:schemeClr val="dk1"/>
                          </a:solidFill>
                          <a:effectLst/>
                          <a:latin typeface="Meiryo UI" panose="020B0604030504040204" pitchFamily="50" charset="-128"/>
                          <a:ea typeface="Meiryo UI" panose="020B0604030504040204" pitchFamily="50" charset="-128"/>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8787846"/>
                  </a:ext>
                </a:extLst>
              </a:tr>
            </a:tbl>
          </a:graphicData>
        </a:graphic>
      </p:graphicFrame>
      <p:sp>
        <p:nvSpPr>
          <p:cNvPr id="10" name="正方形/長方形 9"/>
          <p:cNvSpPr/>
          <p:nvPr/>
        </p:nvSpPr>
        <p:spPr>
          <a:xfrm>
            <a:off x="4794305" y="5432184"/>
            <a:ext cx="3477036" cy="60639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spcBef>
                <a:spcPts val="600"/>
              </a:spcBef>
              <a:tabLst>
                <a:tab pos="361950" algn="l"/>
              </a:tabLst>
            </a:pPr>
            <a:r>
              <a:rPr lang="ja-JP" altLang="en-US" sz="1600" dirty="0">
                <a:latin typeface="Meiryo UI" panose="020B0604030504040204" pitchFamily="50" charset="-128"/>
                <a:ea typeface="Meiryo UI" panose="020B0604030504040204" pitchFamily="50" charset="-128"/>
              </a:rPr>
              <a:t>■限界耐力計算レビューの実施件数</a:t>
            </a:r>
            <a:endParaRPr lang="en-US" altLang="ja-JP" sz="1600" dirty="0">
              <a:latin typeface="Meiryo UI" panose="020B0604030504040204" pitchFamily="50" charset="-128"/>
              <a:ea typeface="Meiryo UI" panose="020B0604030504040204" pitchFamily="50" charset="-128"/>
            </a:endParaRPr>
          </a:p>
        </p:txBody>
      </p:sp>
      <p:sp>
        <p:nvSpPr>
          <p:cNvPr id="11" name="正方形/長方形 10"/>
          <p:cNvSpPr/>
          <p:nvPr/>
        </p:nvSpPr>
        <p:spPr>
          <a:xfrm>
            <a:off x="171450" y="1055988"/>
            <a:ext cx="8801100" cy="1369711"/>
          </a:xfrm>
          <a:prstGeom prst="rect">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t"/>
          <a:lstStyle/>
          <a:p>
            <a:pPr marL="268288" indent="-268288">
              <a:lnSpc>
                <a:spcPct val="125000"/>
              </a:lnSpc>
            </a:pPr>
            <a:r>
              <a:rPr lang="ja-JP" altLang="en-US" sz="1600" dirty="0">
                <a:latin typeface="Meiryo UI" panose="020B0604030504040204" pitchFamily="50" charset="-128"/>
                <a:ea typeface="Meiryo UI" panose="020B0604030504040204" pitchFamily="50" charset="-128"/>
              </a:rPr>
              <a:t>○ 年齢、家族構成、収入等、属性が異なる住宅の所有者に個別に対応できるよう、相談窓口の設置や技術者紹介を実施。</a:t>
            </a:r>
            <a:endParaRPr lang="en-US" altLang="ja-JP" sz="1600" dirty="0">
              <a:latin typeface="Meiryo UI" panose="020B0604030504040204" pitchFamily="50" charset="-128"/>
              <a:ea typeface="Meiryo UI" panose="020B0604030504040204" pitchFamily="50" charset="-128"/>
            </a:endParaRPr>
          </a:p>
          <a:p>
            <a:pPr marL="268288" indent="-268288">
              <a:lnSpc>
                <a:spcPct val="125000"/>
              </a:lnSpc>
            </a:pPr>
            <a:r>
              <a:rPr lang="ja-JP" altLang="en-US" sz="1600" dirty="0">
                <a:latin typeface="Meiryo UI" panose="020B0604030504040204" pitchFamily="50" charset="-128"/>
                <a:ea typeface="Meiryo UI" panose="020B0604030504040204" pitchFamily="50" charset="-128"/>
              </a:rPr>
              <a:t>○ 伝統工法の限界耐力計算を用いた耐震設計について、考え方の妥当性等を検証する限界耐力計算簡易レビュー制度を実施。</a:t>
            </a:r>
            <a:endParaRPr lang="en-US" altLang="ja-JP" sz="1600" dirty="0">
              <a:latin typeface="Meiryo UI" panose="020B0604030504040204" pitchFamily="50" charset="-128"/>
              <a:ea typeface="Meiryo UI" panose="020B0604030504040204" pitchFamily="50" charset="-128"/>
            </a:endParaRPr>
          </a:p>
          <a:p>
            <a:pPr>
              <a:lnSpc>
                <a:spcPct val="125000"/>
              </a:lnSpc>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p:txBody>
      </p:sp>
      <p:sp>
        <p:nvSpPr>
          <p:cNvPr id="3" name="正方形/長方形 2"/>
          <p:cNvSpPr/>
          <p:nvPr/>
        </p:nvSpPr>
        <p:spPr>
          <a:xfrm>
            <a:off x="171450" y="2532227"/>
            <a:ext cx="8801100" cy="277936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 name="正方形/長方形 11"/>
          <p:cNvSpPr/>
          <p:nvPr/>
        </p:nvSpPr>
        <p:spPr>
          <a:xfrm>
            <a:off x="177385" y="5378823"/>
            <a:ext cx="8795165" cy="137762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2768" y="3046040"/>
            <a:ext cx="4401693" cy="2109399"/>
          </a:xfrm>
          <a:prstGeom prst="rect">
            <a:avLst/>
          </a:prstGeom>
        </p:spPr>
      </p:pic>
    </p:spTree>
    <p:extLst>
      <p:ext uri="{BB962C8B-B14F-4D97-AF65-F5344CB8AC3E}">
        <p14:creationId xmlns:p14="http://schemas.microsoft.com/office/powerpoint/2010/main" val="2216720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きっかけづくり・具体化</a:t>
            </a:r>
            <a:r>
              <a:rPr lang="en-US" altLang="ja-JP" dirty="0"/>
              <a:t>】</a:t>
            </a:r>
            <a:r>
              <a:rPr lang="ja-JP" altLang="en-US" dirty="0"/>
              <a:t>　パッケージ診断・耐震バンク</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24</a:t>
            </a:fld>
            <a:endParaRPr lang="en-US" altLang="ja-JP">
              <a:solidFill>
                <a:srgbClr val="000000"/>
              </a:solidFill>
            </a:endParaRPr>
          </a:p>
        </p:txBody>
      </p:sp>
      <p:sp>
        <p:nvSpPr>
          <p:cNvPr id="5" name="正方形/長方形 4"/>
          <p:cNvSpPr/>
          <p:nvPr/>
        </p:nvSpPr>
        <p:spPr>
          <a:xfrm>
            <a:off x="96171" y="1855694"/>
            <a:ext cx="8863073" cy="2931459"/>
          </a:xfrm>
          <a:prstGeom prst="rect">
            <a:avLst/>
          </a:prstGeom>
          <a:noFill/>
          <a:ln w="12700">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pPr marL="361950" indent="-268288">
              <a:spcBef>
                <a:spcPts val="600"/>
              </a:spcBef>
            </a:pPr>
            <a:r>
              <a:rPr lang="ja-JP" altLang="en-US" sz="1600" b="1" dirty="0">
                <a:latin typeface="Meiryo UI" panose="020B0604030504040204" pitchFamily="50" charset="-128"/>
                <a:ea typeface="Meiryo UI" panose="020B0604030504040204" pitchFamily="50" charset="-128"/>
              </a:rPr>
              <a:t>パッケージ診断</a:t>
            </a:r>
            <a:endParaRPr lang="en-US" altLang="ja-JP" sz="1600" b="1" dirty="0">
              <a:latin typeface="Meiryo UI" panose="020B0604030504040204" pitchFamily="50" charset="-128"/>
              <a:ea typeface="Meiryo UI" panose="020B0604030504040204" pitchFamily="50" charset="-128"/>
            </a:endParaRPr>
          </a:p>
          <a:p>
            <a:pPr marL="442913" lvl="1" indent="-88900">
              <a:spcBef>
                <a:spcPts val="300"/>
              </a:spcBef>
            </a:pPr>
            <a:r>
              <a:rPr lang="ja-JP" altLang="en-US" sz="1600" dirty="0">
                <a:latin typeface="Meiryo UI" panose="020B0604030504040204" pitchFamily="50" charset="-128"/>
                <a:ea typeface="Meiryo UI" panose="020B0604030504040204" pitchFamily="50" charset="-128"/>
              </a:rPr>
              <a:t>耐震診断・設計のパッケージ化を実施しているのは</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市</a:t>
            </a:r>
            <a:endParaRPr lang="en-US" altLang="ja-JP" sz="1600" dirty="0">
              <a:latin typeface="Meiryo UI" panose="020B0604030504040204" pitchFamily="50" charset="-128"/>
              <a:ea typeface="Meiryo UI" panose="020B0604030504040204" pitchFamily="50" charset="-128"/>
            </a:endParaRPr>
          </a:p>
          <a:p>
            <a:pPr marL="633413" indent="-190500">
              <a:spcBef>
                <a:spcPts val="300"/>
              </a:spcBef>
            </a:pPr>
            <a:endParaRPr lang="en-US" altLang="ja-JP" sz="600" dirty="0">
              <a:latin typeface="Meiryo UI" panose="020B0604030504040204" pitchFamily="50" charset="-128"/>
              <a:ea typeface="Meiryo UI" panose="020B0604030504040204" pitchFamily="50" charset="-128"/>
            </a:endParaRPr>
          </a:p>
          <a:p>
            <a:pPr marL="633413" indent="-190500">
              <a:spcBef>
                <a:spcPts val="300"/>
              </a:spcBef>
            </a:pPr>
            <a:r>
              <a:rPr lang="ja-JP" altLang="en-US" sz="1600" dirty="0">
                <a:latin typeface="Meiryo UI" panose="020B0604030504040204" pitchFamily="50" charset="-128"/>
                <a:ea typeface="Meiryo UI" panose="020B0604030504040204" pitchFamily="50" charset="-128"/>
              </a:rPr>
              <a:t>　市町村担当者ヒアリングより</a:t>
            </a:r>
            <a:endParaRPr lang="en-US" altLang="ja-JP" sz="1600" dirty="0">
              <a:latin typeface="Meiryo UI" panose="020B0604030504040204" pitchFamily="50" charset="-128"/>
              <a:ea typeface="Meiryo UI" panose="020B0604030504040204" pitchFamily="50" charset="-128"/>
            </a:endParaRPr>
          </a:p>
          <a:p>
            <a:pPr marL="987425" indent="-176213">
              <a:spcBef>
                <a:spcPts val="300"/>
              </a:spcBef>
            </a:pPr>
            <a:r>
              <a:rPr lang="ja-JP" altLang="en-US" sz="1600" dirty="0">
                <a:latin typeface="Meiryo UI" panose="020B0604030504040204" pitchFamily="50" charset="-128"/>
                <a:ea typeface="Meiryo UI" panose="020B0604030504040204" pitchFamily="50" charset="-128"/>
              </a:rPr>
              <a:t>・実施市：前向きな所有者には、耐震診断時に改修の費用がわかり効果的。</a:t>
            </a:r>
            <a:endParaRPr lang="en-US" altLang="ja-JP" sz="1600" dirty="0">
              <a:latin typeface="Meiryo UI" panose="020B0604030504040204" pitchFamily="50" charset="-128"/>
              <a:ea typeface="Meiryo UI" panose="020B0604030504040204" pitchFamily="50" charset="-128"/>
            </a:endParaRPr>
          </a:p>
          <a:p>
            <a:pPr marL="987425" indent="-176213">
              <a:spcBef>
                <a:spcPts val="300"/>
              </a:spcBef>
            </a:pPr>
            <a:r>
              <a:rPr lang="ja-JP" altLang="en-US" sz="1600" dirty="0">
                <a:latin typeface="Meiryo UI" panose="020B0604030504040204" pitchFamily="50" charset="-128"/>
                <a:ea typeface="Meiryo UI" panose="020B0604030504040204" pitchFamily="50" charset="-128"/>
              </a:rPr>
              <a:t>・未実施市：パッケージ化すると、耐震診断の結果、耐震性があった場合、手続きが煩雑。</a:t>
            </a:r>
            <a:endParaRPr lang="en-US" altLang="ja-JP" sz="1600" dirty="0">
              <a:latin typeface="Meiryo UI" panose="020B0604030504040204" pitchFamily="50" charset="-128"/>
              <a:ea typeface="Meiryo UI" panose="020B0604030504040204" pitchFamily="50" charset="-128"/>
            </a:endParaRPr>
          </a:p>
          <a:p>
            <a:pPr marL="361950" indent="-180975">
              <a:spcBef>
                <a:spcPts val="300"/>
              </a:spcBef>
            </a:pPr>
            <a:endParaRPr lang="en-US" altLang="ja-JP" sz="1600" dirty="0">
              <a:latin typeface="Meiryo UI" panose="020B0604030504040204" pitchFamily="50" charset="-128"/>
              <a:ea typeface="Meiryo UI" panose="020B0604030504040204" pitchFamily="50" charset="-128"/>
            </a:endParaRPr>
          </a:p>
          <a:p>
            <a:pPr marL="806450" lvl="1" indent="-277813">
              <a:spcBef>
                <a:spcPts val="300"/>
              </a:spcBef>
            </a:pPr>
            <a:r>
              <a:rPr lang="ja-JP" altLang="en-US" sz="1600" dirty="0">
                <a:latin typeface="Meiryo UI" panose="020B0604030504040204" pitchFamily="50" charset="-128"/>
                <a:ea typeface="Meiryo UI" panose="020B0604030504040204" pitchFamily="50" charset="-128"/>
              </a:rPr>
              <a:t>　　国が設計・工事をパッケージ化を条件にした新たな支援メニューを創設（平成</a:t>
            </a:r>
            <a:r>
              <a:rPr lang="en-US" altLang="ja-JP" sz="1600" dirty="0">
                <a:latin typeface="Meiryo UI" panose="020B0604030504040204" pitchFamily="50" charset="-128"/>
                <a:ea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rPr>
              <a:t>年度）したこともあり、設計・工事のパッケージ化を実施しているのは</a:t>
            </a:r>
            <a:r>
              <a:rPr lang="en-US" altLang="ja-JP" sz="1600" dirty="0">
                <a:latin typeface="Meiryo UI" panose="020B0604030504040204" pitchFamily="50" charset="-128"/>
                <a:ea typeface="Meiryo UI" panose="020B0604030504040204" pitchFamily="50" charset="-128"/>
              </a:rPr>
              <a:t>25</a:t>
            </a:r>
            <a:r>
              <a:rPr lang="ja-JP" altLang="en-US" sz="1600" dirty="0">
                <a:latin typeface="Meiryo UI" panose="020B0604030504040204" pitchFamily="50" charset="-128"/>
                <a:ea typeface="Meiryo UI" panose="020B0604030504040204" pitchFamily="50" charset="-128"/>
              </a:rPr>
              <a:t>市町村</a:t>
            </a:r>
            <a:endParaRPr lang="en-US" altLang="ja-JP" sz="1600" dirty="0">
              <a:latin typeface="Meiryo UI" panose="020B0604030504040204" pitchFamily="50" charset="-128"/>
              <a:ea typeface="Meiryo UI" panose="020B0604030504040204" pitchFamily="50" charset="-128"/>
            </a:endParaRPr>
          </a:p>
          <a:p>
            <a:pPr marL="806450" lvl="1" indent="-277813">
              <a:spcBef>
                <a:spcPts val="300"/>
              </a:spcBef>
            </a:pPr>
            <a:r>
              <a:rPr lang="ja-JP" altLang="en-US" sz="400" dirty="0">
                <a:latin typeface="Meiryo UI" panose="020B0604030504040204" pitchFamily="50" charset="-128"/>
                <a:ea typeface="Meiryo UI" panose="020B0604030504040204" pitchFamily="50" charset="-128"/>
              </a:rPr>
              <a:t>　</a:t>
            </a:r>
            <a:endParaRPr lang="en-US" altLang="ja-JP" sz="400" dirty="0">
              <a:latin typeface="Meiryo UI" panose="020B0604030504040204" pitchFamily="50" charset="-128"/>
              <a:ea typeface="Meiryo UI" panose="020B0604030504040204" pitchFamily="50" charset="-128"/>
            </a:endParaRPr>
          </a:p>
          <a:p>
            <a:pPr marL="442913" lvl="1" indent="-88900">
              <a:spcBef>
                <a:spcPts val="300"/>
              </a:spcBef>
            </a:pPr>
            <a:r>
              <a:rPr lang="ja-JP" altLang="en-US" sz="1600" dirty="0">
                <a:latin typeface="Meiryo UI" panose="020B0604030504040204" pitchFamily="50" charset="-128"/>
                <a:ea typeface="Meiryo UI" panose="020B0604030504040204" pitchFamily="50" charset="-128"/>
              </a:rPr>
              <a:t>　　市町村担当者ヒアリングでは、始めたばかりのところもあり効果は不明という意見が多い。</a:t>
            </a:r>
            <a:endParaRPr lang="en-US" altLang="ja-JP" sz="1600" dirty="0">
              <a:latin typeface="Meiryo UI" panose="020B0604030504040204" pitchFamily="50" charset="-128"/>
              <a:ea typeface="Meiryo UI" panose="020B0604030504040204" pitchFamily="50" charset="-128"/>
            </a:endParaRPr>
          </a:p>
          <a:p>
            <a:pPr marL="633413" indent="-190500">
              <a:spcBef>
                <a:spcPts val="300"/>
              </a:spcBef>
            </a:pPr>
            <a:endParaRPr lang="en-US" altLang="ja-JP" sz="1600" dirty="0">
              <a:latin typeface="Meiryo UI" panose="020B0604030504040204" pitchFamily="50" charset="-128"/>
              <a:ea typeface="Meiryo UI" panose="020B0604030504040204" pitchFamily="50" charset="-128"/>
            </a:endParaRPr>
          </a:p>
        </p:txBody>
      </p:sp>
      <p:sp>
        <p:nvSpPr>
          <p:cNvPr id="6" name="正方形/長方形 5"/>
          <p:cNvSpPr/>
          <p:nvPr/>
        </p:nvSpPr>
        <p:spPr>
          <a:xfrm>
            <a:off x="96170" y="4938916"/>
            <a:ext cx="8863073" cy="1781797"/>
          </a:xfrm>
          <a:prstGeom prst="rect">
            <a:avLst/>
          </a:prstGeom>
          <a:noFill/>
          <a:ln w="12700">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pPr marL="361950" indent="-268288">
              <a:spcBef>
                <a:spcPts val="600"/>
              </a:spcBef>
            </a:pPr>
            <a:r>
              <a:rPr lang="ja-JP" altLang="en-US" sz="1600" b="1" dirty="0">
                <a:latin typeface="Meiryo UI" panose="020B0604030504040204" pitchFamily="50" charset="-128"/>
                <a:ea typeface="Meiryo UI" panose="020B0604030504040204" pitchFamily="50" charset="-128"/>
              </a:rPr>
              <a:t>耐震バンク</a:t>
            </a:r>
            <a:endParaRPr lang="en-US" altLang="ja-JP" sz="1600" b="1" dirty="0">
              <a:latin typeface="Meiryo UI" panose="020B0604030504040204" pitchFamily="50" charset="-128"/>
              <a:ea typeface="Meiryo UI" panose="020B0604030504040204" pitchFamily="50" charset="-128"/>
            </a:endParaRPr>
          </a:p>
          <a:p>
            <a:pPr marL="361950" indent="-268288">
              <a:spcBef>
                <a:spcPts val="600"/>
              </a:spcBef>
            </a:pPr>
            <a:r>
              <a:rPr lang="ja-JP" altLang="en-US" sz="1600"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旧耐震住宅所有者のうち希望する者を登録し、補助内容等をダイレクトメールで送付、１市で実施</a:t>
            </a:r>
            <a:endParaRPr lang="en-US" altLang="ja-JP" sz="1600" dirty="0">
              <a:latin typeface="Meiryo UI" panose="020B0604030504040204" pitchFamily="50" charset="-128"/>
              <a:ea typeface="Meiryo UI" panose="020B0604030504040204" pitchFamily="50" charset="-128"/>
            </a:endParaRPr>
          </a:p>
          <a:p>
            <a:pPr marL="633413" indent="-190500">
              <a:spcBef>
                <a:spcPts val="300"/>
              </a:spcBef>
            </a:pPr>
            <a:endParaRPr lang="en-US" altLang="ja-JP" sz="1600" dirty="0">
              <a:latin typeface="Meiryo UI" panose="020B0604030504040204" pitchFamily="50" charset="-128"/>
              <a:ea typeface="Meiryo UI" panose="020B0604030504040204" pitchFamily="50" charset="-128"/>
            </a:endParaRPr>
          </a:p>
          <a:p>
            <a:pPr marL="633413" indent="-95250">
              <a:spcBef>
                <a:spcPts val="300"/>
              </a:spcBef>
            </a:pPr>
            <a:r>
              <a:rPr lang="ja-JP" altLang="en-US" sz="1600" dirty="0">
                <a:latin typeface="Meiryo UI" panose="020B0604030504040204" pitchFamily="50" charset="-128"/>
                <a:ea typeface="Meiryo UI" panose="020B0604030504040204" pitchFamily="50" charset="-128"/>
              </a:rPr>
              <a:t>市町村担当者ヒアリングより</a:t>
            </a:r>
            <a:endParaRPr lang="en-US" altLang="ja-JP" sz="1600" dirty="0">
              <a:latin typeface="Meiryo UI" panose="020B0604030504040204" pitchFamily="50" charset="-128"/>
              <a:ea typeface="Meiryo UI" panose="020B0604030504040204" pitchFamily="50" charset="-128"/>
            </a:endParaRPr>
          </a:p>
          <a:p>
            <a:pPr marL="901700" indent="-190500">
              <a:spcBef>
                <a:spcPts val="300"/>
              </a:spcBef>
            </a:pPr>
            <a:r>
              <a:rPr lang="ja-JP" altLang="en-US" sz="1600" dirty="0">
                <a:latin typeface="Meiryo UI" panose="020B0604030504040204" pitchFamily="50" charset="-128"/>
                <a:ea typeface="Meiryo UI" panose="020B0604030504040204" pitchFamily="50" charset="-128"/>
              </a:rPr>
              <a:t>・実施市：耐震化に関心のある所有者を把握するという面で効果あり。</a:t>
            </a:r>
            <a:endParaRPr lang="en-US" altLang="ja-JP" sz="1600" dirty="0">
              <a:latin typeface="Meiryo UI" panose="020B0604030504040204" pitchFamily="50" charset="-128"/>
              <a:ea typeface="Meiryo UI" panose="020B0604030504040204" pitchFamily="50" charset="-128"/>
            </a:endParaRPr>
          </a:p>
          <a:p>
            <a:pPr marL="901700" indent="-190500">
              <a:spcBef>
                <a:spcPts val="300"/>
              </a:spcBef>
            </a:pPr>
            <a:r>
              <a:rPr lang="ja-JP" altLang="en-US" sz="1600" dirty="0">
                <a:latin typeface="Meiryo UI" panose="020B0604030504040204" pitchFamily="50" charset="-128"/>
                <a:ea typeface="Meiryo UI" panose="020B0604030504040204" pitchFamily="50" charset="-128"/>
              </a:rPr>
              <a:t>・未実施市：個別訪問に手ごたえを感じており、登録制度のようなものは考えていない。</a:t>
            </a:r>
            <a:endParaRPr lang="en-US" altLang="ja-JP" sz="1600" dirty="0">
              <a:latin typeface="Meiryo UI" panose="020B0604030504040204" pitchFamily="50" charset="-128"/>
              <a:ea typeface="Meiryo UI" panose="020B0604030504040204" pitchFamily="50" charset="-128"/>
            </a:endParaRPr>
          </a:p>
        </p:txBody>
      </p:sp>
      <p:sp>
        <p:nvSpPr>
          <p:cNvPr id="3" name="右矢印 2"/>
          <p:cNvSpPr/>
          <p:nvPr/>
        </p:nvSpPr>
        <p:spPr>
          <a:xfrm>
            <a:off x="645460" y="3724835"/>
            <a:ext cx="242047" cy="322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正方形/長方形 6"/>
          <p:cNvSpPr/>
          <p:nvPr/>
        </p:nvSpPr>
        <p:spPr>
          <a:xfrm>
            <a:off x="96170" y="1069435"/>
            <a:ext cx="8863073" cy="656037"/>
          </a:xfrm>
          <a:prstGeom prst="rect">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t"/>
          <a:lstStyle/>
          <a:p>
            <a:pPr marL="266700" indent="-266700">
              <a:lnSpc>
                <a:spcPct val="125000"/>
              </a:lnSpc>
            </a:pPr>
            <a:r>
              <a:rPr lang="ja-JP" altLang="en-US" sz="1600" dirty="0">
                <a:latin typeface="Meiryo UI" panose="020B0604030504040204" pitchFamily="50" charset="-128"/>
                <a:ea typeface="Meiryo UI" panose="020B0604030504040204" pitchFamily="50" charset="-128"/>
              </a:rPr>
              <a:t>○ 新たな施策として「パッケージ診断」、「耐震バンク」を位置づけ、市町村と連携して耐震化を促進。</a:t>
            </a:r>
            <a:endParaRPr lang="en-US" altLang="ja-JP" sz="1600" dirty="0">
              <a:latin typeface="Meiryo UI" panose="020B0604030504040204" pitchFamily="50" charset="-128"/>
              <a:ea typeface="Meiryo UI" panose="020B0604030504040204" pitchFamily="50" charset="-128"/>
            </a:endParaRPr>
          </a:p>
          <a:p>
            <a:pPr marL="266700" indent="-266700">
              <a:lnSpc>
                <a:spcPct val="125000"/>
              </a:lnSpc>
            </a:pPr>
            <a:r>
              <a:rPr lang="ja-JP" altLang="en-US" sz="1600" dirty="0">
                <a:latin typeface="Meiryo UI" panose="020B0604030504040204" pitchFamily="50" charset="-128"/>
                <a:ea typeface="Meiryo UI" panose="020B0604030504040204" pitchFamily="50" charset="-128"/>
              </a:rPr>
              <a:t>○ 実施市は少ないが、それに代わる制度等もあり、耐震化のメニューの一つとして有効。　　</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33594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8750" y="1081281"/>
            <a:ext cx="8801100" cy="455419"/>
          </a:xfrm>
          <a:prstGeom prst="rect">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600" dirty="0">
                <a:latin typeface="Meiryo UI" panose="020B0604030504040204" pitchFamily="50" charset="-128"/>
                <a:ea typeface="Meiryo UI" panose="020B0604030504040204" pitchFamily="50" charset="-128"/>
              </a:rPr>
              <a:t>○ リフォームに合わせた耐震改修を幅広く進めていくため、チラシ等により所有者へ普及啓発を実施。　</a:t>
            </a:r>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0" y="471050"/>
            <a:ext cx="7300686" cy="404813"/>
          </a:xfrm>
        </p:spPr>
        <p:txBody>
          <a:bodyPr/>
          <a:lstStyle/>
          <a:p>
            <a:r>
              <a:rPr lang="en-US" altLang="ja-JP" dirty="0"/>
              <a:t>【</a:t>
            </a:r>
            <a:r>
              <a:rPr lang="ja-JP" altLang="en-US" dirty="0"/>
              <a:t>きっかけづくり・具体化</a:t>
            </a:r>
            <a:r>
              <a:rPr lang="en-US" altLang="ja-JP" dirty="0"/>
              <a:t>】</a:t>
            </a:r>
            <a:r>
              <a:rPr lang="ja-JP" altLang="en-US" dirty="0"/>
              <a:t>　リフォーム事業者との連携等</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25</a:t>
            </a:fld>
            <a:endParaRPr lang="en-US" altLang="ja-JP">
              <a:solidFill>
                <a:srgbClr val="000000"/>
              </a:solidFill>
            </a:endParaRPr>
          </a:p>
        </p:txBody>
      </p:sp>
      <p:sp>
        <p:nvSpPr>
          <p:cNvPr id="5" name="正方形/長方形 4"/>
          <p:cNvSpPr/>
          <p:nvPr/>
        </p:nvSpPr>
        <p:spPr>
          <a:xfrm>
            <a:off x="183762" y="1896087"/>
            <a:ext cx="4998341" cy="468095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Ins="0" rtlCol="0" anchor="t"/>
          <a:lstStyle/>
          <a:p>
            <a:pPr marL="361950" indent="-180975">
              <a:spcBef>
                <a:spcPts val="600"/>
              </a:spcBef>
            </a:pPr>
            <a:r>
              <a:rPr lang="ja-JP" altLang="en-US" sz="1600" b="1" dirty="0">
                <a:latin typeface="Meiryo UI" panose="020B0604030504040204" pitchFamily="50" charset="-128"/>
                <a:ea typeface="Meiryo UI" panose="020B0604030504040204" pitchFamily="50" charset="-128"/>
              </a:rPr>
              <a:t>パンフレットへの掲載、チラシの作成</a:t>
            </a:r>
            <a:endParaRPr lang="en-US" altLang="ja-JP" sz="1600" b="1" dirty="0">
              <a:latin typeface="Meiryo UI" panose="020B0604030504040204" pitchFamily="50" charset="-128"/>
              <a:ea typeface="Meiryo UI" panose="020B0604030504040204" pitchFamily="50" charset="-128"/>
            </a:endParaRPr>
          </a:p>
          <a:p>
            <a:pPr marL="449263" indent="-93663">
              <a:spcBef>
                <a:spcPts val="600"/>
              </a:spcBef>
            </a:pPr>
            <a:r>
              <a:rPr lang="ja-JP" altLang="en-US" sz="1600" dirty="0">
                <a:latin typeface="Meiryo UI" panose="020B0604030504040204" pitchFamily="50" charset="-128"/>
                <a:ea typeface="Meiryo UI" panose="020B0604030504040204" pitchFamily="50" charset="-128"/>
              </a:rPr>
              <a:t>・住まいの耐震化のパンフレットへ「リフォームするなら耐震改修もご一緒に！」と掲載。</a:t>
            </a:r>
            <a:endParaRPr lang="en-US" altLang="ja-JP" sz="1600" dirty="0">
              <a:latin typeface="Meiryo UI" panose="020B0604030504040204" pitchFamily="50" charset="-128"/>
              <a:ea typeface="Meiryo UI" panose="020B0604030504040204" pitchFamily="50" charset="-128"/>
            </a:endParaRPr>
          </a:p>
          <a:p>
            <a:pPr marL="449263" indent="-93663">
              <a:spcBef>
                <a:spcPts val="600"/>
              </a:spcBef>
            </a:pPr>
            <a:r>
              <a:rPr lang="ja-JP" altLang="en-US" sz="1600" dirty="0">
                <a:latin typeface="Meiryo UI" panose="020B0604030504040204" pitchFamily="50" charset="-128"/>
                <a:ea typeface="Meiryo UI" panose="020B0604030504040204" pitchFamily="50" charset="-128"/>
              </a:rPr>
              <a:t>・チラシを作成し、株式会社</a:t>
            </a:r>
            <a:r>
              <a:rPr lang="en-US" altLang="ja-JP" sz="1600" dirty="0">
                <a:latin typeface="Meiryo UI" panose="020B0604030504040204" pitchFamily="50" charset="-128"/>
                <a:ea typeface="Meiryo UI" panose="020B0604030504040204" pitchFamily="50" charset="-128"/>
              </a:rPr>
              <a:t>LIXIL</a:t>
            </a:r>
            <a:r>
              <a:rPr lang="ja-JP" altLang="en-US" sz="1600" dirty="0" err="1">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TOTO</a:t>
            </a:r>
            <a:r>
              <a:rPr lang="ja-JP" altLang="en-US" sz="1600" dirty="0">
                <a:latin typeface="Meiryo UI" panose="020B0604030504040204" pitchFamily="50" charset="-128"/>
                <a:ea typeface="Meiryo UI" panose="020B0604030504040204" pitchFamily="50" charset="-128"/>
              </a:rPr>
              <a:t>株式会社のショールーム等へ配架。</a:t>
            </a:r>
            <a:endParaRPr lang="en-US" altLang="ja-JP" sz="1600" dirty="0">
              <a:latin typeface="Meiryo UI" panose="020B0604030504040204" pitchFamily="50" charset="-128"/>
              <a:ea typeface="Meiryo UI" panose="020B0604030504040204" pitchFamily="50" charset="-128"/>
            </a:endParaRPr>
          </a:p>
          <a:p>
            <a:pPr marL="361950" indent="-180975">
              <a:spcBef>
                <a:spcPts val="300"/>
              </a:spcBef>
            </a:pPr>
            <a:endParaRPr lang="en-US" altLang="ja-JP" sz="1600" dirty="0">
              <a:latin typeface="Meiryo UI" panose="020B0604030504040204" pitchFamily="50" charset="-128"/>
              <a:ea typeface="Meiryo UI" panose="020B0604030504040204" pitchFamily="50" charset="-128"/>
            </a:endParaRPr>
          </a:p>
          <a:p>
            <a:pPr marL="361950" indent="-180975">
              <a:spcBef>
                <a:spcPts val="600"/>
              </a:spcBef>
            </a:pPr>
            <a:r>
              <a:rPr lang="ja-JP" altLang="en-US" sz="1600" b="1" dirty="0">
                <a:latin typeface="Meiryo UI" panose="020B0604030504040204" pitchFamily="50" charset="-128"/>
                <a:ea typeface="Meiryo UI" panose="020B0604030504040204" pitchFamily="50" charset="-128"/>
              </a:rPr>
              <a:t>講習会等での普及啓発</a:t>
            </a:r>
          </a:p>
          <a:p>
            <a:pPr marL="449263" indent="-93663">
              <a:spcBef>
                <a:spcPts val="300"/>
              </a:spcBef>
            </a:pPr>
            <a:r>
              <a:rPr lang="ja-JP" altLang="en-US" sz="1600" dirty="0">
                <a:latin typeface="Meiryo UI" panose="020B0604030504040204" pitchFamily="50" charset="-128"/>
                <a:ea typeface="Meiryo UI" panose="020B0604030504040204" pitchFamily="50" charset="-128"/>
              </a:rPr>
              <a:t>・講習会や出前講座等において、リフォームの機会を捉えた耐震化について啓発。</a:t>
            </a:r>
            <a:endParaRPr lang="en-US" altLang="ja-JP" sz="1600" dirty="0">
              <a:latin typeface="Meiryo UI" panose="020B0604030504040204" pitchFamily="50" charset="-128"/>
              <a:ea typeface="Meiryo UI" panose="020B0604030504040204" pitchFamily="50" charset="-128"/>
            </a:endParaRPr>
          </a:p>
          <a:p>
            <a:pPr marL="536575" indent="-180975">
              <a:spcBef>
                <a:spcPts val="300"/>
              </a:spcBef>
            </a:pPr>
            <a:endParaRPr lang="en-US" altLang="ja-JP" sz="1600" dirty="0">
              <a:latin typeface="Meiryo UI" panose="020B0604030504040204" pitchFamily="50" charset="-128"/>
              <a:ea typeface="Meiryo UI" panose="020B0604030504040204" pitchFamily="50" charset="-128"/>
            </a:endParaRPr>
          </a:p>
          <a:p>
            <a:pPr marL="536575" indent="-180975">
              <a:spcBef>
                <a:spcPts val="300"/>
              </a:spcBef>
            </a:pPr>
            <a:endParaRPr lang="en-US" altLang="ja-JP" sz="1600" dirty="0">
              <a:latin typeface="Meiryo UI" panose="020B0604030504040204" pitchFamily="50" charset="-128"/>
              <a:ea typeface="Meiryo UI" panose="020B0604030504040204" pitchFamily="50" charset="-128"/>
            </a:endParaRPr>
          </a:p>
          <a:p>
            <a:pPr marL="361950" indent="-180975">
              <a:spcBef>
                <a:spcPts val="300"/>
              </a:spcBef>
            </a:pPr>
            <a:r>
              <a:rPr lang="ja-JP" altLang="en-US" sz="1600" b="1" dirty="0">
                <a:latin typeface="Meiryo UI" panose="020B0604030504040204" pitchFamily="50" charset="-128"/>
                <a:ea typeface="Meiryo UI" panose="020B0604030504040204" pitchFamily="50" charset="-128"/>
              </a:rPr>
              <a:t>耐震改修と合わせたリフォームへの補助制度</a:t>
            </a:r>
            <a:endParaRPr lang="en-US" altLang="ja-JP" sz="1600" b="1" dirty="0">
              <a:latin typeface="Meiryo UI" panose="020B0604030504040204" pitchFamily="50" charset="-128"/>
              <a:ea typeface="Meiryo UI" panose="020B0604030504040204" pitchFamily="50" charset="-128"/>
            </a:endParaRPr>
          </a:p>
          <a:p>
            <a:pPr marL="449263" indent="-85725">
              <a:spcBef>
                <a:spcPts val="300"/>
              </a:spcBef>
            </a:pPr>
            <a:r>
              <a:rPr lang="ja-JP" altLang="en-US" sz="1600" dirty="0">
                <a:latin typeface="Meiryo UI" panose="020B0604030504040204" pitchFamily="50" charset="-128"/>
                <a:ea typeface="Meiryo UI" panose="020B0604030504040204" pitchFamily="50" charset="-128"/>
              </a:rPr>
              <a:t>・転入促進に向けた三世代同居支援等、他施策で</a:t>
            </a:r>
            <a:endParaRPr lang="en-US" altLang="ja-JP" sz="1600" dirty="0">
              <a:latin typeface="Meiryo UI" panose="020B0604030504040204" pitchFamily="50" charset="-128"/>
              <a:ea typeface="Meiryo UI" panose="020B0604030504040204" pitchFamily="50" charset="-128"/>
            </a:endParaRPr>
          </a:p>
          <a:p>
            <a:pPr marL="444500" indent="-80963">
              <a:spcBef>
                <a:spcPts val="300"/>
              </a:spcBef>
            </a:pPr>
            <a:r>
              <a:rPr lang="ja-JP" altLang="en-US" sz="1600" dirty="0">
                <a:latin typeface="Meiryo UI" panose="020B0604030504040204" pitchFamily="50" charset="-128"/>
                <a:ea typeface="Meiryo UI" panose="020B0604030504040204" pitchFamily="50" charset="-128"/>
              </a:rPr>
              <a:t>　リフォーム補助を実施するとともに、耐震化を要件</a:t>
            </a:r>
            <a:endParaRPr lang="en-US" altLang="ja-JP" sz="1600" dirty="0">
              <a:latin typeface="Meiryo UI" panose="020B0604030504040204" pitchFamily="50" charset="-128"/>
              <a:ea typeface="Meiryo UI" panose="020B0604030504040204" pitchFamily="50" charset="-128"/>
            </a:endParaRPr>
          </a:p>
          <a:p>
            <a:pPr marL="444500" indent="-80963">
              <a:spcBef>
                <a:spcPts val="300"/>
              </a:spcBef>
            </a:pPr>
            <a:r>
              <a:rPr lang="ja-JP" altLang="en-US" sz="1600" dirty="0">
                <a:latin typeface="Meiryo UI" panose="020B0604030504040204" pitchFamily="50" charset="-128"/>
                <a:ea typeface="Meiryo UI" panose="020B0604030504040204" pitchFamily="50" charset="-128"/>
              </a:rPr>
              <a:t>　とし耐震補助を合わせて行う市もある。</a:t>
            </a:r>
            <a:endParaRPr lang="en-US" altLang="ja-JP" sz="1600" dirty="0">
              <a:latin typeface="Meiryo UI" panose="020B0604030504040204" pitchFamily="50" charset="-128"/>
              <a:ea typeface="Meiryo UI" panose="020B0604030504040204" pitchFamily="50" charset="-128"/>
            </a:endParaRPr>
          </a:p>
          <a:p>
            <a:pPr marL="361950" indent="-180975">
              <a:spcBef>
                <a:spcPts val="300"/>
              </a:spcBef>
            </a:pPr>
            <a:endParaRPr lang="en-US" altLang="ja-JP" sz="16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a:stretch>
            <a:fillRect/>
          </a:stretch>
        </p:blipFill>
        <p:spPr>
          <a:xfrm>
            <a:off x="6930996" y="4207363"/>
            <a:ext cx="1777325" cy="2523482"/>
          </a:xfrm>
          <a:prstGeom prst="rect">
            <a:avLst/>
          </a:prstGeom>
        </p:spPr>
      </p:pic>
      <p:pic>
        <p:nvPicPr>
          <p:cNvPr id="7" name="図 6"/>
          <p:cNvPicPr>
            <a:picLocks noChangeAspect="1"/>
          </p:cNvPicPr>
          <p:nvPr/>
        </p:nvPicPr>
        <p:blipFill>
          <a:blip r:embed="rId3"/>
          <a:stretch>
            <a:fillRect/>
          </a:stretch>
        </p:blipFill>
        <p:spPr>
          <a:xfrm>
            <a:off x="5285032" y="1625600"/>
            <a:ext cx="3575030" cy="2513908"/>
          </a:xfrm>
          <a:prstGeom prst="rect">
            <a:avLst/>
          </a:prstGeom>
        </p:spPr>
      </p:pic>
      <p:sp>
        <p:nvSpPr>
          <p:cNvPr id="8" name="正方形/長方形 7"/>
          <p:cNvSpPr/>
          <p:nvPr/>
        </p:nvSpPr>
        <p:spPr>
          <a:xfrm>
            <a:off x="5285032" y="4207363"/>
            <a:ext cx="4064715" cy="48082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200" dirty="0">
                <a:latin typeface="Meiryo UI" panose="020B0604030504040204" pitchFamily="50" charset="-128"/>
                <a:ea typeface="Meiryo UI" panose="020B0604030504040204" pitchFamily="50" charset="-128"/>
              </a:rPr>
              <a:t>▲住まいの耐震化の</a:t>
            </a:r>
            <a:endParaRPr lang="en-US" altLang="ja-JP" sz="1200" dirty="0">
              <a:latin typeface="Meiryo UI" panose="020B0604030504040204" pitchFamily="50" charset="-128"/>
              <a:ea typeface="Meiryo UI" panose="020B0604030504040204" pitchFamily="50" charset="-128"/>
            </a:endParaRPr>
          </a:p>
          <a:p>
            <a:pPr marL="87313" indent="-87313"/>
            <a:r>
              <a:rPr lang="ja-JP" altLang="en-US" sz="1200" dirty="0">
                <a:latin typeface="Meiryo UI" panose="020B0604030504040204" pitchFamily="50" charset="-128"/>
                <a:ea typeface="Meiryo UI" panose="020B0604030504040204" pitchFamily="50" charset="-128"/>
              </a:rPr>
              <a:t>　パンフレット</a:t>
            </a:r>
          </a:p>
        </p:txBody>
      </p:sp>
      <p:sp>
        <p:nvSpPr>
          <p:cNvPr id="9" name="正方形/長方形 8"/>
          <p:cNvSpPr/>
          <p:nvPr/>
        </p:nvSpPr>
        <p:spPr>
          <a:xfrm>
            <a:off x="6005085" y="6238242"/>
            <a:ext cx="1012997" cy="49260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200" dirty="0">
                <a:latin typeface="Meiryo UI" panose="020B0604030504040204" pitchFamily="50" charset="-128"/>
                <a:ea typeface="Meiryo UI" panose="020B0604030504040204" pitchFamily="50" charset="-128"/>
              </a:rPr>
              <a:t>チラシ▶</a:t>
            </a:r>
          </a:p>
        </p:txBody>
      </p:sp>
      <p:sp>
        <p:nvSpPr>
          <p:cNvPr id="11" name="正方形/長方形 10"/>
          <p:cNvSpPr/>
          <p:nvPr/>
        </p:nvSpPr>
        <p:spPr>
          <a:xfrm>
            <a:off x="250854" y="4828932"/>
            <a:ext cx="5010653" cy="1655611"/>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8837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326" y="2420279"/>
            <a:ext cx="6023370" cy="2712955"/>
          </a:xfrm>
          <a:prstGeom prst="rect">
            <a:avLst/>
          </a:prstGeom>
        </p:spPr>
      </p:pic>
      <p:sp>
        <p:nvSpPr>
          <p:cNvPr id="2" name="タイトル 1"/>
          <p:cNvSpPr>
            <a:spLocks noGrp="1"/>
          </p:cNvSpPr>
          <p:nvPr>
            <p:ph type="title"/>
          </p:nvPr>
        </p:nvSpPr>
        <p:spPr>
          <a:xfrm>
            <a:off x="0" y="471050"/>
            <a:ext cx="7402286" cy="404813"/>
          </a:xfrm>
        </p:spPr>
        <p:txBody>
          <a:bodyPr/>
          <a:lstStyle/>
          <a:p>
            <a:r>
              <a:rPr lang="en-US" altLang="ja-JP" dirty="0"/>
              <a:t>【</a:t>
            </a:r>
            <a:r>
              <a:rPr lang="ja-JP" altLang="en-US" dirty="0"/>
              <a:t>きっかけづくり・具体化</a:t>
            </a:r>
            <a:r>
              <a:rPr lang="en-US" altLang="ja-JP" dirty="0"/>
              <a:t>】</a:t>
            </a:r>
            <a:r>
              <a:rPr lang="ja-JP" altLang="en-US" dirty="0"/>
              <a:t>　耐震改修実施に関する課題</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26</a:t>
            </a:fld>
            <a:endParaRPr lang="en-US" altLang="ja-JP">
              <a:solidFill>
                <a:srgbClr val="000000"/>
              </a:solidFill>
            </a:endParaRPr>
          </a:p>
        </p:txBody>
      </p:sp>
      <p:sp>
        <p:nvSpPr>
          <p:cNvPr id="5" name="正方形/長方形 4"/>
          <p:cNvSpPr/>
          <p:nvPr/>
        </p:nvSpPr>
        <p:spPr>
          <a:xfrm>
            <a:off x="155763" y="1060159"/>
            <a:ext cx="8802849" cy="1100046"/>
          </a:xfrm>
          <a:prstGeom prst="rect">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t"/>
          <a:lstStyle/>
          <a:p>
            <a:pPr>
              <a:lnSpc>
                <a:spcPct val="125000"/>
              </a:lnSpc>
            </a:pPr>
            <a:r>
              <a:rPr lang="ja-JP" altLang="en-US" sz="1600" dirty="0">
                <a:latin typeface="Meiryo UI" panose="020B0604030504040204" pitchFamily="50" charset="-128"/>
                <a:ea typeface="Meiryo UI" panose="020B0604030504040204" pitchFamily="50" charset="-128"/>
              </a:rPr>
              <a:t>○ 耐震診断を実施しても改修工事を行わない所有者が多い。</a:t>
            </a:r>
            <a:endParaRPr lang="en-US" altLang="ja-JP" sz="1600" dirty="0">
              <a:latin typeface="Meiryo UI" panose="020B0604030504040204" pitchFamily="50" charset="-128"/>
              <a:ea typeface="Meiryo UI" panose="020B0604030504040204" pitchFamily="50" charset="-128"/>
            </a:endParaRPr>
          </a:p>
          <a:p>
            <a:pPr marL="268288" indent="-268288">
              <a:lnSpc>
                <a:spcPct val="125000"/>
              </a:lnSpc>
            </a:pPr>
            <a:r>
              <a:rPr lang="ja-JP" altLang="en-US" sz="1600" dirty="0">
                <a:latin typeface="Meiryo UI" panose="020B0604030504040204" pitchFamily="50" charset="-128"/>
                <a:ea typeface="Meiryo UI" panose="020B0604030504040204" pitchFamily="50" charset="-128"/>
              </a:rPr>
              <a:t>○ 耐震診断後には検討中という所有者が一定の割合で存在するため、これらの所有者へ改修工事</a:t>
            </a:r>
            <a:r>
              <a:rPr lang="ja-JP" altLang="en-US" sz="1600" dirty="0">
                <a:solidFill>
                  <a:schemeClr val="tx1"/>
                </a:solidFill>
                <a:latin typeface="Meiryo UI" panose="020B0604030504040204" pitchFamily="50" charset="-128"/>
                <a:ea typeface="Meiryo UI" panose="020B0604030504040204" pitchFamily="50" charset="-128"/>
              </a:rPr>
              <a:t>を促す取組み</a:t>
            </a:r>
            <a:r>
              <a:rPr lang="ja-JP" altLang="en-US" sz="1600" dirty="0">
                <a:latin typeface="Meiryo UI" panose="020B0604030504040204" pitchFamily="50" charset="-128"/>
                <a:ea typeface="Meiryo UI" panose="020B0604030504040204" pitchFamily="50" charset="-128"/>
              </a:rPr>
              <a:t>が必要。</a:t>
            </a:r>
            <a:endParaRPr lang="en-US" altLang="ja-JP" sz="1600" dirty="0">
              <a:latin typeface="Meiryo UI" panose="020B0604030504040204" pitchFamily="50" charset="-128"/>
              <a:ea typeface="Meiryo UI" panose="020B0604030504040204" pitchFamily="50" charset="-128"/>
            </a:endParaRPr>
          </a:p>
        </p:txBody>
      </p:sp>
      <p:sp>
        <p:nvSpPr>
          <p:cNvPr id="6" name="正方形/長方形 5"/>
          <p:cNvSpPr/>
          <p:nvPr/>
        </p:nvSpPr>
        <p:spPr>
          <a:xfrm>
            <a:off x="265543" y="5684686"/>
            <a:ext cx="5940000" cy="81543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marL="87313" indent="-87313"/>
            <a:r>
              <a:rPr lang="ja-JP" altLang="en-US" sz="1600" dirty="0">
                <a:latin typeface="Meiryo UI" panose="020B0604030504040204" pitchFamily="50" charset="-128"/>
                <a:ea typeface="Meiryo UI" panose="020B0604030504040204" pitchFamily="50" charset="-128"/>
              </a:rPr>
              <a:t>・耐震診断補助利用者のアンケートでは、耐震診断実施後に工事の実施意向がある人は約</a:t>
            </a:r>
            <a:r>
              <a:rPr lang="en-US" altLang="ja-JP" sz="1600" dirty="0">
                <a:latin typeface="Meiryo UI" panose="020B0604030504040204" pitchFamily="50" charset="-128"/>
                <a:ea typeface="Meiryo UI" panose="020B0604030504040204" pitchFamily="50" charset="-128"/>
              </a:rPr>
              <a:t>25</a:t>
            </a:r>
            <a:r>
              <a:rPr lang="ja-JP" altLang="en-US" sz="1600" dirty="0">
                <a:latin typeface="Meiryo UI" panose="020B0604030504040204" pitchFamily="50" charset="-128"/>
                <a:ea typeface="Meiryo UI" panose="020B0604030504040204" pitchFamily="50" charset="-128"/>
              </a:rPr>
              <a:t>％にとどまっており、検討中であるが約</a:t>
            </a:r>
            <a:r>
              <a:rPr lang="en-US" altLang="ja-JP" sz="1600" dirty="0">
                <a:latin typeface="Meiryo UI" panose="020B0604030504040204" pitchFamily="50" charset="-128"/>
                <a:ea typeface="Meiryo UI" panose="020B0604030504040204" pitchFamily="50" charset="-128"/>
              </a:rPr>
              <a:t>42</a:t>
            </a:r>
            <a:r>
              <a:rPr lang="ja-JP" altLang="en-US" sz="1600" dirty="0">
                <a:latin typeface="Meiryo UI" panose="020B0604030504040204" pitchFamily="50" charset="-128"/>
                <a:ea typeface="Meiryo UI" panose="020B0604030504040204" pitchFamily="50" charset="-128"/>
              </a:rPr>
              <a:t>％、実施予定はないが約</a:t>
            </a:r>
            <a:r>
              <a:rPr lang="en-US" altLang="ja-JP" sz="1600" dirty="0">
                <a:latin typeface="Meiryo UI" panose="020B0604030504040204" pitchFamily="50" charset="-128"/>
                <a:ea typeface="Meiryo UI" panose="020B0604030504040204" pitchFamily="50" charset="-128"/>
              </a:rPr>
              <a:t>26%</a:t>
            </a:r>
            <a:r>
              <a:rPr lang="ja-JP" altLang="en-US" sz="1600" dirty="0">
                <a:latin typeface="Meiryo UI" panose="020B0604030504040204" pitchFamily="50" charset="-128"/>
                <a:ea typeface="Meiryo UI" panose="020B0604030504040204" pitchFamily="50" charset="-128"/>
              </a:rPr>
              <a:t>となっている。</a:t>
            </a:r>
            <a:endParaRPr lang="en-US" altLang="ja-JP" sz="1600" dirty="0">
              <a:latin typeface="Meiryo UI" panose="020B0604030504040204" pitchFamily="50" charset="-128"/>
              <a:ea typeface="Meiryo UI" panose="020B0604030504040204" pitchFamily="50" charset="-128"/>
            </a:endParaRPr>
          </a:p>
        </p:txBody>
      </p:sp>
      <p:sp>
        <p:nvSpPr>
          <p:cNvPr id="7" name="正方形/長方形 6"/>
          <p:cNvSpPr/>
          <p:nvPr/>
        </p:nvSpPr>
        <p:spPr>
          <a:xfrm>
            <a:off x="5079285" y="5818785"/>
            <a:ext cx="4064715" cy="2871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r"/>
            <a:r>
              <a:rPr lang="ja-JP" altLang="en-US" sz="1200" dirty="0">
                <a:latin typeface="Meiryo UI" panose="020B0604030504040204" pitchFamily="50" charset="-128"/>
                <a:ea typeface="Meiryo UI" panose="020B0604030504040204" pitchFamily="50" charset="-128"/>
              </a:rPr>
              <a:t>令和元年度補助制度利用者アンケートより</a:t>
            </a:r>
          </a:p>
        </p:txBody>
      </p:sp>
      <p:sp>
        <p:nvSpPr>
          <p:cNvPr id="8" name="正方形/長方形 7"/>
          <p:cNvSpPr/>
          <p:nvPr/>
        </p:nvSpPr>
        <p:spPr>
          <a:xfrm>
            <a:off x="2255562" y="5094164"/>
            <a:ext cx="3909253" cy="3926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r"/>
            <a:r>
              <a:rPr lang="ja-JP" altLang="en-US" sz="1100" dirty="0">
                <a:latin typeface="Meiryo UI" panose="020B0604030504040204" pitchFamily="50" charset="-128"/>
                <a:ea typeface="Meiryo UI" panose="020B0604030504040204" pitchFamily="50" charset="-128"/>
              </a:rPr>
              <a:t>大阪府補助実績より</a:t>
            </a:r>
          </a:p>
        </p:txBody>
      </p:sp>
      <p:graphicFrame>
        <p:nvGraphicFramePr>
          <p:cNvPr id="10" name="グラフ 9">
            <a:extLst>
              <a:ext uri="{FF2B5EF4-FFF2-40B4-BE49-F238E27FC236}">
                <a16:creationId xmlns:a16="http://schemas.microsoft.com/office/drawing/2014/main" id="{9507941F-EC4E-4ECA-9FC4-C6C9DB0853EE}"/>
              </a:ext>
            </a:extLst>
          </p:cNvPr>
          <p:cNvGraphicFramePr>
            <a:graphicFrameLocks/>
          </p:cNvGraphicFramePr>
          <p:nvPr>
            <p:extLst>
              <p:ext uri="{D42A27DB-BD31-4B8C-83A1-F6EECF244321}">
                <p14:modId xmlns:p14="http://schemas.microsoft.com/office/powerpoint/2010/main" val="4094456781"/>
              </p:ext>
            </p:extLst>
          </p:nvPr>
        </p:nvGraphicFramePr>
        <p:xfrm>
          <a:off x="6413696" y="2554378"/>
          <a:ext cx="2544917" cy="3130308"/>
        </p:xfrm>
        <a:graphic>
          <a:graphicData uri="http://schemas.openxmlformats.org/drawingml/2006/chart">
            <c:chart xmlns:c="http://schemas.openxmlformats.org/drawingml/2006/chart" xmlns:r="http://schemas.openxmlformats.org/officeDocument/2006/relationships" r:id="rId3"/>
          </a:graphicData>
        </a:graphic>
      </p:graphicFrame>
      <p:pic>
        <p:nvPicPr>
          <p:cNvPr id="9" name="図 8"/>
          <p:cNvPicPr>
            <a:picLocks noChangeAspect="1"/>
          </p:cNvPicPr>
          <p:nvPr/>
        </p:nvPicPr>
        <p:blipFill>
          <a:blip r:embed="rId4"/>
          <a:stretch>
            <a:fillRect/>
          </a:stretch>
        </p:blipFill>
        <p:spPr>
          <a:xfrm>
            <a:off x="6372968" y="2456255"/>
            <a:ext cx="2548349" cy="3133616"/>
          </a:xfrm>
          <a:prstGeom prst="rect">
            <a:avLst/>
          </a:prstGeom>
        </p:spPr>
      </p:pic>
    </p:spTree>
    <p:extLst>
      <p:ext uri="{BB962C8B-B14F-4D97-AF65-F5344CB8AC3E}">
        <p14:creationId xmlns:p14="http://schemas.microsoft.com/office/powerpoint/2010/main" val="3966002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71050"/>
            <a:ext cx="8470900" cy="404813"/>
          </a:xfrm>
        </p:spPr>
        <p:txBody>
          <a:bodyPr/>
          <a:lstStyle/>
          <a:p>
            <a:r>
              <a:rPr lang="en-US" altLang="ja-JP" dirty="0"/>
              <a:t>【</a:t>
            </a:r>
            <a:r>
              <a:rPr lang="ja-JP" altLang="en-US" dirty="0"/>
              <a:t>耐震化のきっかけづくり・具体化</a:t>
            </a:r>
            <a:r>
              <a:rPr lang="en-US" altLang="ja-JP" dirty="0"/>
              <a:t>】</a:t>
            </a:r>
            <a:r>
              <a:rPr lang="ja-JP" altLang="en-US" sz="1800" dirty="0"/>
              <a:t>　</a:t>
            </a:r>
            <a:r>
              <a:rPr lang="ja-JP" altLang="en-US" dirty="0"/>
              <a:t>耐震改修実施に関する課題</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27</a:t>
            </a:fld>
            <a:endParaRPr lang="en-US" altLang="ja-JP">
              <a:solidFill>
                <a:srgbClr val="00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1791748363"/>
              </p:ext>
            </p:extLst>
          </p:nvPr>
        </p:nvGraphicFramePr>
        <p:xfrm>
          <a:off x="522096" y="1825800"/>
          <a:ext cx="7565935" cy="3324425"/>
        </p:xfrm>
        <a:graphic>
          <a:graphicData uri="http://schemas.openxmlformats.org/drawingml/2006/table">
            <a:tbl>
              <a:tblPr>
                <a:tableStyleId>{5C22544A-7EE6-4342-B048-85BDC9FD1C3A}</a:tableStyleId>
              </a:tblPr>
              <a:tblGrid>
                <a:gridCol w="1513187">
                  <a:extLst>
                    <a:ext uri="{9D8B030D-6E8A-4147-A177-3AD203B41FA5}">
                      <a16:colId xmlns:a16="http://schemas.microsoft.com/office/drawing/2014/main" val="862133632"/>
                    </a:ext>
                  </a:extLst>
                </a:gridCol>
                <a:gridCol w="1513187">
                  <a:extLst>
                    <a:ext uri="{9D8B030D-6E8A-4147-A177-3AD203B41FA5}">
                      <a16:colId xmlns:a16="http://schemas.microsoft.com/office/drawing/2014/main" val="727928090"/>
                    </a:ext>
                  </a:extLst>
                </a:gridCol>
                <a:gridCol w="1513187">
                  <a:extLst>
                    <a:ext uri="{9D8B030D-6E8A-4147-A177-3AD203B41FA5}">
                      <a16:colId xmlns:a16="http://schemas.microsoft.com/office/drawing/2014/main" val="1613625739"/>
                    </a:ext>
                  </a:extLst>
                </a:gridCol>
                <a:gridCol w="1513187">
                  <a:extLst>
                    <a:ext uri="{9D8B030D-6E8A-4147-A177-3AD203B41FA5}">
                      <a16:colId xmlns:a16="http://schemas.microsoft.com/office/drawing/2014/main" val="1213467709"/>
                    </a:ext>
                  </a:extLst>
                </a:gridCol>
                <a:gridCol w="1513187">
                  <a:extLst>
                    <a:ext uri="{9D8B030D-6E8A-4147-A177-3AD203B41FA5}">
                      <a16:colId xmlns:a16="http://schemas.microsoft.com/office/drawing/2014/main" val="595042244"/>
                    </a:ext>
                  </a:extLst>
                </a:gridCol>
              </a:tblGrid>
              <a:tr h="347080">
                <a:tc gridSpan="5">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 診断結果による評点</a:t>
                      </a:r>
                      <a:r>
                        <a:rPr lang="en-US" altLang="ja-JP" sz="1400" b="1" u="none" strike="noStrike" baseline="30000" dirty="0">
                          <a:effectLst/>
                          <a:latin typeface="Meiryo UI" panose="020B0604030504040204" pitchFamily="50" charset="-128"/>
                          <a:ea typeface="Meiryo UI" panose="020B0604030504040204" pitchFamily="50" charset="-128"/>
                        </a:rPr>
                        <a:t>※</a:t>
                      </a:r>
                      <a:r>
                        <a:rPr lang="ja-JP" altLang="en-US" sz="1400" b="1" u="none" strike="noStrike" dirty="0">
                          <a:effectLst/>
                          <a:latin typeface="Meiryo UI" panose="020B0604030504040204" pitchFamily="50" charset="-128"/>
                          <a:ea typeface="Meiryo UI" panose="020B0604030504040204" pitchFamily="50" charset="-128"/>
                        </a:rPr>
                        <a:t>区分別 耐震診断 → 改修 の実施状況 （件数）</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5818164"/>
                  </a:ext>
                </a:extLst>
              </a:tr>
              <a:tr h="595469">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評点</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診断のみ</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診断→設計</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診断→改修</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計</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31918968"/>
                  </a:ext>
                </a:extLst>
              </a:tr>
              <a:tr h="595469">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0.1</a:t>
                      </a: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1,522</a:t>
                      </a:r>
                    </a:p>
                    <a:p>
                      <a:pPr marL="0" marR="0" lvl="0" indent="0" algn="ctr" defTabSz="914278" rtl="0" eaLnBrk="1" fontAlgn="ctr" latinLnBrk="0" hangingPunct="1">
                        <a:lnSpc>
                          <a:spcPct val="100000"/>
                        </a:lnSpc>
                        <a:spcBef>
                          <a:spcPts val="0"/>
                        </a:spcBef>
                        <a:spcAft>
                          <a:spcPts val="0"/>
                        </a:spcAft>
                        <a:buClrTx/>
                        <a:buSzTx/>
                        <a:buFontTx/>
                        <a:buNone/>
                        <a:tabLst/>
                        <a:defRPr/>
                      </a:pP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86.8%</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170</a:t>
                      </a:r>
                    </a:p>
                    <a:p>
                      <a:pPr marL="0" marR="0" lvl="0" indent="0" algn="ctr" defTabSz="914278"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9.7%</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62</a:t>
                      </a:r>
                    </a:p>
                    <a:p>
                      <a:pPr marL="0" marR="0" lvl="0" indent="0" algn="ctr" defTabSz="914278"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3.5%</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1,754</a:t>
                      </a:r>
                    </a:p>
                    <a:p>
                      <a:pPr marL="0" marR="0" lvl="0" indent="0" algn="ctr" defTabSz="914278"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0162556"/>
                  </a:ext>
                </a:extLst>
              </a:tr>
              <a:tr h="595469">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0.1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0.4</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4,834</a:t>
                      </a:r>
                    </a:p>
                    <a:p>
                      <a:pPr marL="0" marR="0" lvl="0" indent="0" algn="ctr" defTabSz="914278" rtl="0" eaLnBrk="1" fontAlgn="ctr" latinLnBrk="0" hangingPunct="1">
                        <a:lnSpc>
                          <a:spcPct val="100000"/>
                        </a:lnSpc>
                        <a:spcBef>
                          <a:spcPts val="0"/>
                        </a:spcBef>
                        <a:spcAft>
                          <a:spcPts val="0"/>
                        </a:spcAft>
                        <a:buClrTx/>
                        <a:buSzTx/>
                        <a:buFontTx/>
                        <a:buNone/>
                        <a:tabLst/>
                        <a:defRPr/>
                      </a:pP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83.6%</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653</a:t>
                      </a:r>
                    </a:p>
                    <a:p>
                      <a:pPr marL="0" marR="0" lvl="0" indent="0" algn="ctr" defTabSz="914278"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11.3%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298</a:t>
                      </a:r>
                    </a:p>
                    <a:p>
                      <a:pPr marL="0" marR="0" lvl="0" indent="0" algn="ctr" defTabSz="914278"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5,785</a:t>
                      </a:r>
                    </a:p>
                    <a:p>
                      <a:pPr marL="0" marR="0" lvl="0" indent="0" algn="ctr" defTabSz="914278"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6278185"/>
                  </a:ext>
                </a:extLst>
              </a:tr>
              <a:tr h="595469">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0.4</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0.7</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1,237</a:t>
                      </a:r>
                    </a:p>
                    <a:p>
                      <a:pPr marL="0" marR="0" lvl="0" indent="0" algn="ctr" defTabSz="914278"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78.0%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213</a:t>
                      </a:r>
                    </a:p>
                    <a:p>
                      <a:pPr marL="0" marR="0" lvl="0" indent="0" algn="ctr" defTabSz="914278"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13.4%</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136</a:t>
                      </a:r>
                    </a:p>
                    <a:p>
                      <a:pPr marL="0" marR="0" lvl="0" indent="0" algn="ctr" defTabSz="914278"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8.6%</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1,586</a:t>
                      </a:r>
                    </a:p>
                    <a:p>
                      <a:pPr marL="0" marR="0" lvl="0" indent="0" algn="ctr" defTabSz="914278"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8421652"/>
                  </a:ext>
                </a:extLst>
              </a:tr>
              <a:tr h="595469">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0.7</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149</a:t>
                      </a:r>
                    </a:p>
                    <a:p>
                      <a:pPr marL="0" marR="0" lvl="0" indent="0" algn="ctr" defTabSz="914278"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79.7%</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23</a:t>
                      </a:r>
                    </a:p>
                    <a:p>
                      <a:pPr marL="0" marR="0" lvl="0" indent="0" algn="ctr" defTabSz="914278"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15</a:t>
                      </a:r>
                    </a:p>
                    <a:p>
                      <a:pPr marL="0" marR="0" lvl="0" indent="0" algn="ctr" defTabSz="914278"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187</a:t>
                      </a:r>
                    </a:p>
                    <a:p>
                      <a:pPr marL="0" marR="0" lvl="0" indent="0" algn="ctr" defTabSz="914278"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0938717"/>
                  </a:ext>
                </a:extLst>
              </a:tr>
            </a:tbl>
          </a:graphicData>
        </a:graphic>
      </p:graphicFrame>
      <p:sp>
        <p:nvSpPr>
          <p:cNvPr id="8" name="正方形/長方形 7"/>
          <p:cNvSpPr/>
          <p:nvPr/>
        </p:nvSpPr>
        <p:spPr>
          <a:xfrm>
            <a:off x="197772" y="1127799"/>
            <a:ext cx="8795208" cy="485101"/>
          </a:xfrm>
          <a:prstGeom prst="rect">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t"/>
          <a:lstStyle/>
          <a:p>
            <a:pPr>
              <a:lnSpc>
                <a:spcPct val="125000"/>
              </a:lnSpc>
            </a:pPr>
            <a:r>
              <a:rPr lang="ja-JP" altLang="en-US" sz="1600" dirty="0">
                <a:latin typeface="Meiryo UI" panose="020B0604030504040204" pitchFamily="50" charset="-128"/>
                <a:ea typeface="Meiryo UI" panose="020B0604030504040204" pitchFamily="50" charset="-128"/>
              </a:rPr>
              <a:t>○ 耐震診断した結果、評点</a:t>
            </a:r>
            <a:r>
              <a:rPr lang="en-US" altLang="ja-JP" sz="1600" baseline="300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が低いものほど、診断のみを実施し、設計や改修には進んでいない。</a:t>
            </a:r>
            <a:endParaRPr lang="en-US" altLang="ja-JP" sz="1600" dirty="0">
              <a:latin typeface="Meiryo UI" panose="020B0604030504040204" pitchFamily="50" charset="-128"/>
              <a:ea typeface="Meiryo UI" panose="020B0604030504040204" pitchFamily="50" charset="-128"/>
            </a:endParaRPr>
          </a:p>
        </p:txBody>
      </p:sp>
      <p:sp>
        <p:nvSpPr>
          <p:cNvPr id="9" name="正方形/長方形 8"/>
          <p:cNvSpPr/>
          <p:nvPr/>
        </p:nvSpPr>
        <p:spPr>
          <a:xfrm>
            <a:off x="4225318" y="5150225"/>
            <a:ext cx="3909253" cy="3926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r"/>
            <a:r>
              <a:rPr lang="en-US" altLang="ja-JP" sz="1100" dirty="0">
                <a:latin typeface="Meiryo UI" panose="020B0604030504040204" pitchFamily="50" charset="-128"/>
                <a:ea typeface="Meiryo UI" panose="020B0604030504040204" pitchFamily="50" charset="-128"/>
              </a:rPr>
              <a:t>H27</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R1</a:t>
            </a:r>
            <a:r>
              <a:rPr lang="ja-JP" altLang="en-US" sz="1100" dirty="0">
                <a:latin typeface="Meiryo UI" panose="020B0604030504040204" pitchFamily="50" charset="-128"/>
                <a:ea typeface="Meiryo UI" panose="020B0604030504040204" pitchFamily="50" charset="-128"/>
              </a:rPr>
              <a:t>　大阪府補助実績より</a:t>
            </a:r>
          </a:p>
        </p:txBody>
      </p:sp>
      <p:graphicFrame>
        <p:nvGraphicFramePr>
          <p:cNvPr id="10" name="表 9"/>
          <p:cNvGraphicFramePr>
            <a:graphicFrameLocks noGrp="1"/>
          </p:cNvGraphicFramePr>
          <p:nvPr>
            <p:extLst>
              <p:ext uri="{D42A27DB-BD31-4B8C-83A1-F6EECF244321}">
                <p14:modId xmlns:p14="http://schemas.microsoft.com/office/powerpoint/2010/main" val="1112926545"/>
              </p:ext>
            </p:extLst>
          </p:nvPr>
        </p:nvGraphicFramePr>
        <p:xfrm>
          <a:off x="3025081" y="5667089"/>
          <a:ext cx="3108325" cy="914400"/>
        </p:xfrm>
        <a:graphic>
          <a:graphicData uri="http://schemas.openxmlformats.org/drawingml/2006/table">
            <a:tbl>
              <a:tblPr>
                <a:tableStyleId>{616DA210-FB5B-4158-B5E0-FEB733F419BA}</a:tableStyleId>
              </a:tblPr>
              <a:tblGrid>
                <a:gridCol w="1331248">
                  <a:extLst>
                    <a:ext uri="{9D8B030D-6E8A-4147-A177-3AD203B41FA5}">
                      <a16:colId xmlns:a16="http://schemas.microsoft.com/office/drawing/2014/main" val="2086379263"/>
                    </a:ext>
                  </a:extLst>
                </a:gridCol>
                <a:gridCol w="1777077">
                  <a:extLst>
                    <a:ext uri="{9D8B030D-6E8A-4147-A177-3AD203B41FA5}">
                      <a16:colId xmlns:a16="http://schemas.microsoft.com/office/drawing/2014/main" val="1907869653"/>
                    </a:ext>
                  </a:extLst>
                </a:gridCol>
              </a:tblGrid>
              <a:tr h="193980">
                <a:tc>
                  <a:txBody>
                    <a:bodyPr/>
                    <a:lstStyle/>
                    <a:p>
                      <a:r>
                        <a:rPr lang="en-US" altLang="ja-JP" sz="900" dirty="0"/>
                        <a:t>0.7</a:t>
                      </a:r>
                      <a:r>
                        <a:rPr lang="ja-JP" altLang="en-US" sz="900" dirty="0"/>
                        <a:t>未満</a:t>
                      </a:r>
                    </a:p>
                  </a:txBody>
                  <a:tcPr anchor="ctr"/>
                </a:tc>
                <a:tc>
                  <a:txBody>
                    <a:bodyPr/>
                    <a:lstStyle/>
                    <a:p>
                      <a:r>
                        <a:rPr lang="ja-JP" altLang="en-US" sz="900" dirty="0"/>
                        <a:t>✕倒壊する可能性が高い</a:t>
                      </a:r>
                    </a:p>
                  </a:txBody>
                  <a:tcPr anchor="ctr"/>
                </a:tc>
                <a:extLst>
                  <a:ext uri="{0D108BD9-81ED-4DB2-BD59-A6C34878D82A}">
                    <a16:rowId xmlns:a16="http://schemas.microsoft.com/office/drawing/2014/main" val="380325326"/>
                  </a:ext>
                </a:extLst>
              </a:tr>
              <a:tr h="193980">
                <a:tc>
                  <a:txBody>
                    <a:bodyPr/>
                    <a:lstStyle/>
                    <a:p>
                      <a:r>
                        <a:rPr lang="en-US" altLang="ja-JP" sz="900" dirty="0"/>
                        <a:t>0.7</a:t>
                      </a:r>
                      <a:r>
                        <a:rPr lang="ja-JP" altLang="en-US" sz="900" dirty="0"/>
                        <a:t>以上</a:t>
                      </a:r>
                      <a:r>
                        <a:rPr lang="en-US" altLang="ja-JP" sz="900" dirty="0"/>
                        <a:t>〜1.0</a:t>
                      </a:r>
                      <a:r>
                        <a:rPr lang="ja-JP" altLang="en-US" sz="900" dirty="0"/>
                        <a:t>未満</a:t>
                      </a:r>
                    </a:p>
                  </a:txBody>
                  <a:tcPr anchor="ctr"/>
                </a:tc>
                <a:tc>
                  <a:txBody>
                    <a:bodyPr/>
                    <a:lstStyle/>
                    <a:p>
                      <a:r>
                        <a:rPr lang="ja-JP" altLang="en-US" sz="900" dirty="0"/>
                        <a:t>△倒壊する可能性がある</a:t>
                      </a:r>
                    </a:p>
                  </a:txBody>
                  <a:tcPr anchor="ctr"/>
                </a:tc>
                <a:extLst>
                  <a:ext uri="{0D108BD9-81ED-4DB2-BD59-A6C34878D82A}">
                    <a16:rowId xmlns:a16="http://schemas.microsoft.com/office/drawing/2014/main" val="2541786936"/>
                  </a:ext>
                </a:extLst>
              </a:tr>
              <a:tr h="193980">
                <a:tc>
                  <a:txBody>
                    <a:bodyPr/>
                    <a:lstStyle/>
                    <a:p>
                      <a:r>
                        <a:rPr lang="en-US" altLang="ja-JP" sz="900" dirty="0"/>
                        <a:t>1.0</a:t>
                      </a:r>
                      <a:r>
                        <a:rPr lang="ja-JP" altLang="en-US" sz="900" dirty="0"/>
                        <a:t>以上</a:t>
                      </a:r>
                      <a:r>
                        <a:rPr lang="en-US" altLang="ja-JP" sz="900" dirty="0"/>
                        <a:t>〜1.5</a:t>
                      </a:r>
                      <a:r>
                        <a:rPr lang="ja-JP" altLang="en-US" sz="900" dirty="0"/>
                        <a:t>未満</a:t>
                      </a:r>
                    </a:p>
                  </a:txBody>
                  <a:tcPr anchor="ctr"/>
                </a:tc>
                <a:tc>
                  <a:txBody>
                    <a:bodyPr/>
                    <a:lstStyle/>
                    <a:p>
                      <a:r>
                        <a:rPr lang="ja-JP" altLang="en-US" sz="900" dirty="0"/>
                        <a:t>◎一応倒壊しない</a:t>
                      </a:r>
                    </a:p>
                  </a:txBody>
                  <a:tcPr anchor="ctr"/>
                </a:tc>
                <a:extLst>
                  <a:ext uri="{0D108BD9-81ED-4DB2-BD59-A6C34878D82A}">
                    <a16:rowId xmlns:a16="http://schemas.microsoft.com/office/drawing/2014/main" val="2568993840"/>
                  </a:ext>
                </a:extLst>
              </a:tr>
              <a:tr h="193980">
                <a:tc>
                  <a:txBody>
                    <a:bodyPr/>
                    <a:lstStyle/>
                    <a:p>
                      <a:r>
                        <a:rPr lang="en-US" altLang="ja-JP" sz="900" dirty="0"/>
                        <a:t>1.5</a:t>
                      </a:r>
                      <a:r>
                        <a:rPr lang="ja-JP" altLang="en-US" sz="900" dirty="0"/>
                        <a:t>以上</a:t>
                      </a:r>
                    </a:p>
                  </a:txBody>
                  <a:tcPr anchor="ctr"/>
                </a:tc>
                <a:tc>
                  <a:txBody>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lang="ja-JP" altLang="en-US" sz="900" dirty="0"/>
                        <a:t>◎倒壊しない</a:t>
                      </a:r>
                    </a:p>
                  </a:txBody>
                  <a:tcPr anchor="ctr"/>
                </a:tc>
                <a:extLst>
                  <a:ext uri="{0D108BD9-81ED-4DB2-BD59-A6C34878D82A}">
                    <a16:rowId xmlns:a16="http://schemas.microsoft.com/office/drawing/2014/main" val="4254430326"/>
                  </a:ext>
                </a:extLst>
              </a:tr>
            </a:tbl>
          </a:graphicData>
        </a:graphic>
      </p:graphicFrame>
      <p:sp>
        <p:nvSpPr>
          <p:cNvPr id="11" name="テキスト ボックス 10"/>
          <p:cNvSpPr txBox="1"/>
          <p:nvPr/>
        </p:nvSpPr>
        <p:spPr>
          <a:xfrm>
            <a:off x="522095" y="5624228"/>
            <a:ext cx="2456448" cy="1233772"/>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tIns="108000" bIns="108000" rtlCol="0">
            <a:spAutoFit/>
          </a:bodyPr>
          <a:lstStyle/>
          <a:p>
            <a:pPr marL="180975" indent="-180975"/>
            <a:r>
              <a:rPr lang="en-US" altLang="ja-JP" sz="105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評点（上部構造評点）とは、設計図書や現地調査によって構造強度を計算し求める数値。階ごとに評点を算出し、その中で一番低い評点をその建物の評点とする。</a:t>
            </a:r>
          </a:p>
          <a:p>
            <a:pPr marL="85725" marR="967105" algn="l">
              <a:tabLst>
                <a:tab pos="11791950" algn="l"/>
              </a:tabLst>
            </a:pPr>
            <a:endParaRPr kumimoji="1" lang="ja-JP" altLang="en-US" sz="1050" dirty="0">
              <a:latin typeface="Meiryo UI" panose="020B0604030504040204" pitchFamily="50" charset="-128"/>
              <a:ea typeface="Meiryo UI" panose="020B0604030504040204" pitchFamily="50" charset="-128"/>
            </a:endParaRPr>
          </a:p>
        </p:txBody>
      </p:sp>
      <p:sp>
        <p:nvSpPr>
          <p:cNvPr id="12" name="正方形/長方形 11"/>
          <p:cNvSpPr/>
          <p:nvPr/>
        </p:nvSpPr>
        <p:spPr>
          <a:xfrm>
            <a:off x="522095" y="5608397"/>
            <a:ext cx="5657850" cy="1031785"/>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44685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負担軽減の支援</a:t>
            </a:r>
            <a:r>
              <a:rPr lang="en-US" altLang="ja-JP" dirty="0"/>
              <a:t>】</a:t>
            </a:r>
            <a:r>
              <a:rPr lang="ja-JP" altLang="en-US" dirty="0"/>
              <a:t>　補助制度</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28</a:t>
            </a:fld>
            <a:endParaRPr lang="en-US" altLang="ja-JP">
              <a:solidFill>
                <a:srgbClr val="000000"/>
              </a:solidFill>
            </a:endParaRPr>
          </a:p>
        </p:txBody>
      </p:sp>
      <p:sp>
        <p:nvSpPr>
          <p:cNvPr id="9" name="正方形/長方形 8"/>
          <p:cNvSpPr/>
          <p:nvPr/>
        </p:nvSpPr>
        <p:spPr>
          <a:xfrm>
            <a:off x="3838263" y="2965696"/>
            <a:ext cx="2682618" cy="719034"/>
          </a:xfrm>
          <a:prstGeom prst="rect">
            <a:avLst/>
          </a:prstGeom>
        </p:spPr>
        <p:txBody>
          <a:bodyPr wrap="square" lIns="0" tIns="36000" rIns="0" bIns="36000">
            <a:spAutoFit/>
          </a:bodyPr>
          <a:lstStyle/>
          <a:p>
            <a:pPr marR="152400">
              <a:spcAft>
                <a:spcPts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・国と地方で定額</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万円</a:t>
            </a:r>
          </a:p>
          <a:p>
            <a:pPr marR="152400">
              <a:spcAft>
                <a:spcPts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ただし、耐震改修工事費の８割を限度</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R="152400">
              <a:spcAft>
                <a:spcPts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設計</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から改修のパッケージ支援制度</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R="152400">
              <a:spcAft>
                <a:spcPts val="0"/>
              </a:spcAft>
            </a:pP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　（パッケージでなければ補助率</a:t>
            </a:r>
            <a:r>
              <a:rPr lang="en-US" altLang="ja-JP" sz="1050" kern="100" dirty="0">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050" kern="100" dirty="0">
                <a:effectLst/>
                <a:latin typeface="Meiryo UI" panose="020B0604030504040204" pitchFamily="50" charset="-128"/>
                <a:ea typeface="Meiryo UI" panose="020B0604030504040204" pitchFamily="50" charset="-128"/>
                <a:cs typeface="Meiryo UI" panose="020B0604030504040204" pitchFamily="50" charset="-128"/>
              </a:rPr>
              <a:t>％の補助）</a:t>
            </a:r>
            <a:endParaRPr lang="ja-JP" alt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10128" y="3689469"/>
            <a:ext cx="5726895"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sz="1400" b="1" dirty="0">
                <a:latin typeface="Meiryo UI" panose="020B0604030504040204" pitchFamily="50" charset="-128"/>
                <a:ea typeface="Meiryo UI" panose="020B0604030504040204" pitchFamily="50" charset="-128"/>
              </a:rPr>
              <a:t>大阪府</a:t>
            </a:r>
            <a:endParaRPr kumimoji="1" lang="en-US" altLang="ja-JP" sz="1400" b="1" dirty="0">
              <a:latin typeface="Meiryo UI" panose="020B0604030504040204" pitchFamily="50" charset="-128"/>
              <a:ea typeface="Meiryo UI" panose="020B0604030504040204" pitchFamily="50" charset="-128"/>
            </a:endParaRPr>
          </a:p>
        </p:txBody>
      </p:sp>
      <p:cxnSp>
        <p:nvCxnSpPr>
          <p:cNvPr id="18" name="直線コネクタ 17"/>
          <p:cNvCxnSpPr/>
          <p:nvPr/>
        </p:nvCxnSpPr>
        <p:spPr>
          <a:xfrm>
            <a:off x="411480" y="2720777"/>
            <a:ext cx="1900906" cy="0"/>
          </a:xfrm>
          <a:prstGeom prst="line">
            <a:avLst/>
          </a:prstGeom>
          <a:ln w="28575">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21" name="正方形/長方形 20"/>
          <p:cNvSpPr/>
          <p:nvPr/>
        </p:nvSpPr>
        <p:spPr>
          <a:xfrm>
            <a:off x="924186" y="2695320"/>
            <a:ext cx="711510" cy="234286"/>
          </a:xfrm>
          <a:prstGeom prst="rect">
            <a:avLst/>
          </a:prstGeom>
        </p:spPr>
        <p:txBody>
          <a:bodyPr wrap="square" lIns="0" tIns="36000" rIns="0" bIns="36000">
            <a:spAutoFit/>
          </a:bodyPr>
          <a:lstStyle/>
          <a:p>
            <a:pPr marR="152400" algn="ctr">
              <a:spcAft>
                <a:spcPts val="0"/>
              </a:spcAft>
            </a:pPr>
            <a:r>
              <a:rPr lang="en-US" altLang="ja-JP" sz="105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05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24" name="コンテンツ プレースホルダー 2"/>
          <p:cNvSpPr>
            <a:spLocks noGrp="1"/>
          </p:cNvSpPr>
          <p:nvPr>
            <p:ph idx="1"/>
          </p:nvPr>
        </p:nvSpPr>
        <p:spPr>
          <a:xfrm>
            <a:off x="310128" y="1848187"/>
            <a:ext cx="5726895" cy="307764"/>
          </a:xfr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indent="0" eaLnBrk="1" hangingPunct="1">
              <a:buNone/>
            </a:pPr>
            <a:r>
              <a:rPr lang="ja-JP" altLang="en-US" sz="1400" b="1" kern="1200" dirty="0">
                <a:solidFill>
                  <a:schemeClr val="dk1"/>
                </a:solidFill>
                <a:latin typeface="Meiryo UI" panose="020B0604030504040204" pitchFamily="50" charset="-128"/>
                <a:ea typeface="Meiryo UI" panose="020B0604030504040204" pitchFamily="50" charset="-128"/>
              </a:rPr>
              <a:t>国の補助制度（設計・改修）</a:t>
            </a:r>
            <a:endParaRPr lang="en-US" altLang="ja-JP" sz="1400" b="1" kern="1200" dirty="0">
              <a:solidFill>
                <a:schemeClr val="dk1"/>
              </a:solidFill>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01913" y="5795227"/>
            <a:ext cx="324000" cy="461665"/>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改修</a:t>
            </a:r>
          </a:p>
        </p:txBody>
      </p:sp>
      <p:sp>
        <p:nvSpPr>
          <p:cNvPr id="29" name="正方形/長方形 28"/>
          <p:cNvSpPr/>
          <p:nvPr/>
        </p:nvSpPr>
        <p:spPr>
          <a:xfrm>
            <a:off x="1360827" y="4460900"/>
            <a:ext cx="3022515" cy="395869"/>
          </a:xfrm>
          <a:prstGeom prst="rect">
            <a:avLst/>
          </a:prstGeom>
        </p:spPr>
        <p:txBody>
          <a:bodyPr wrap="square" lIns="0" tIns="36000" rIns="0" bIns="36000">
            <a:spAutoFit/>
          </a:bodyPr>
          <a:lstStyle/>
          <a:p>
            <a:pPr marR="152400">
              <a:spcAft>
                <a:spcPts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・国と府・市町村で定額</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R="152400"/>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ただし、費用の７割を限度</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1" name="グループ化 110"/>
          <p:cNvGrpSpPr/>
          <p:nvPr/>
        </p:nvGrpSpPr>
        <p:grpSpPr>
          <a:xfrm>
            <a:off x="499712" y="4460900"/>
            <a:ext cx="226526" cy="417448"/>
            <a:chOff x="487012" y="4620222"/>
            <a:chExt cx="504000" cy="417448"/>
          </a:xfrm>
        </p:grpSpPr>
        <p:sp>
          <p:nvSpPr>
            <p:cNvPr id="27" name="正方形/長方形 26"/>
            <p:cNvSpPr/>
            <p:nvPr/>
          </p:nvSpPr>
          <p:spPr bwMode="auto">
            <a:xfrm>
              <a:off x="487012" y="4620222"/>
              <a:ext cx="252000" cy="417448"/>
            </a:xfrm>
            <a:prstGeom prst="rect">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ltLang="ja-JP"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bwMode="auto">
            <a:xfrm>
              <a:off x="739012" y="4620222"/>
              <a:ext cx="126000" cy="417448"/>
            </a:xfrm>
            <a:prstGeom prst="rect">
              <a:avLst/>
            </a:prstGeom>
            <a:solidFill>
              <a:schemeClr val="tx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bwMode="auto">
            <a:xfrm>
              <a:off x="865012" y="4620222"/>
              <a:ext cx="126000" cy="417448"/>
            </a:xfrm>
            <a:prstGeom prst="rect">
              <a:avLst/>
            </a:prstGeom>
            <a:solidFill>
              <a:schemeClr val="accent3">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31" name="直線コネクタ 30"/>
          <p:cNvCxnSpPr/>
          <p:nvPr/>
        </p:nvCxnSpPr>
        <p:spPr>
          <a:xfrm>
            <a:off x="459850" y="4944120"/>
            <a:ext cx="252000" cy="0"/>
          </a:xfrm>
          <a:prstGeom prst="line">
            <a:avLst/>
          </a:prstGeom>
          <a:ln w="28575">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32" name="正方形/長方形 31"/>
          <p:cNvSpPr/>
          <p:nvPr/>
        </p:nvSpPr>
        <p:spPr>
          <a:xfrm>
            <a:off x="321397" y="4920853"/>
            <a:ext cx="753052" cy="234286"/>
          </a:xfrm>
          <a:prstGeom prst="rect">
            <a:avLst/>
          </a:prstGeom>
        </p:spPr>
        <p:txBody>
          <a:bodyPr wrap="square" lIns="0" tIns="36000" rIns="0" bIns="36000">
            <a:spAutoFit/>
          </a:bodyPr>
          <a:lstStyle/>
          <a:p>
            <a:pPr marR="152400" algn="ctr">
              <a:spcAft>
                <a:spcPts val="0"/>
              </a:spcAft>
            </a:pPr>
            <a:r>
              <a:rPr lang="en-US" altLang="ja-JP" sz="105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5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35" name="正方形/長方形 34"/>
          <p:cNvSpPr/>
          <p:nvPr/>
        </p:nvSpPr>
        <p:spPr bwMode="auto">
          <a:xfrm>
            <a:off x="847000" y="4036239"/>
            <a:ext cx="383282" cy="34336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p:txBody>
      </p:sp>
      <p:sp>
        <p:nvSpPr>
          <p:cNvPr id="36" name="テキスト ボックス 35"/>
          <p:cNvSpPr txBox="1"/>
          <p:nvPr/>
        </p:nvSpPr>
        <p:spPr>
          <a:xfrm>
            <a:off x="73552" y="4484778"/>
            <a:ext cx="324000" cy="461665"/>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設計</a:t>
            </a:r>
          </a:p>
        </p:txBody>
      </p:sp>
      <p:cxnSp>
        <p:nvCxnSpPr>
          <p:cNvPr id="37" name="直線コネクタ 36"/>
          <p:cNvCxnSpPr>
            <a:stCxn id="117" idx="2"/>
            <a:endCxn id="27" idx="0"/>
          </p:cNvCxnSpPr>
          <p:nvPr/>
        </p:nvCxnSpPr>
        <p:spPr>
          <a:xfrm>
            <a:off x="371288" y="4379604"/>
            <a:ext cx="185056" cy="81296"/>
          </a:xfrm>
          <a:prstGeom prst="line">
            <a:avLst/>
          </a:prstGeom>
        </p:spPr>
        <p:style>
          <a:lnRef idx="1">
            <a:schemeClr val="dk1"/>
          </a:lnRef>
          <a:fillRef idx="0">
            <a:schemeClr val="dk1"/>
          </a:fillRef>
          <a:effectRef idx="0">
            <a:schemeClr val="dk1"/>
          </a:effectRef>
          <a:fontRef idx="minor">
            <a:schemeClr val="tx1"/>
          </a:fontRef>
        </p:style>
      </p:cxnSp>
      <p:cxnSp>
        <p:nvCxnSpPr>
          <p:cNvPr id="38" name="直線コネクタ 37"/>
          <p:cNvCxnSpPr/>
          <p:nvPr/>
        </p:nvCxnSpPr>
        <p:spPr>
          <a:xfrm>
            <a:off x="688011" y="4351113"/>
            <a:ext cx="3142" cy="109787"/>
          </a:xfrm>
          <a:prstGeom prst="line">
            <a:avLst/>
          </a:prstGeom>
        </p:spPr>
        <p:style>
          <a:lnRef idx="1">
            <a:schemeClr val="dk1"/>
          </a:lnRef>
          <a:fillRef idx="0">
            <a:schemeClr val="dk1"/>
          </a:fillRef>
          <a:effectRef idx="0">
            <a:schemeClr val="dk1"/>
          </a:effectRef>
          <a:fontRef idx="minor">
            <a:schemeClr val="tx1"/>
          </a:fontRef>
        </p:style>
      </p:cxnSp>
      <p:cxnSp>
        <p:nvCxnSpPr>
          <p:cNvPr id="39" name="直線コネクタ 38"/>
          <p:cNvCxnSpPr>
            <a:stCxn id="35" idx="2"/>
          </p:cNvCxnSpPr>
          <p:nvPr/>
        </p:nvCxnSpPr>
        <p:spPr>
          <a:xfrm flipH="1">
            <a:off x="774057" y="4379604"/>
            <a:ext cx="264584" cy="70334"/>
          </a:xfrm>
          <a:prstGeom prst="line">
            <a:avLst/>
          </a:prstGeom>
        </p:spPr>
        <p:style>
          <a:lnRef idx="1">
            <a:schemeClr val="dk1"/>
          </a:lnRef>
          <a:fillRef idx="0">
            <a:schemeClr val="dk1"/>
          </a:fillRef>
          <a:effectRef idx="0">
            <a:schemeClr val="dk1"/>
          </a:effectRef>
          <a:fontRef idx="minor">
            <a:schemeClr val="tx1"/>
          </a:fontRef>
        </p:style>
      </p:cxnSp>
      <p:graphicFrame>
        <p:nvGraphicFramePr>
          <p:cNvPr id="40" name="表 39"/>
          <p:cNvGraphicFramePr>
            <a:graphicFrameLocks noGrp="1"/>
          </p:cNvGraphicFramePr>
          <p:nvPr>
            <p:extLst>
              <p:ext uri="{D42A27DB-BD31-4B8C-83A1-F6EECF244321}">
                <p14:modId xmlns:p14="http://schemas.microsoft.com/office/powerpoint/2010/main" val="536487552"/>
              </p:ext>
            </p:extLst>
          </p:nvPr>
        </p:nvGraphicFramePr>
        <p:xfrm>
          <a:off x="6520881" y="3284776"/>
          <a:ext cx="2338796" cy="2560320"/>
        </p:xfrm>
        <a:graphic>
          <a:graphicData uri="http://schemas.openxmlformats.org/drawingml/2006/table">
            <a:tbl>
              <a:tblPr firstRow="1" bandRow="1">
                <a:tableStyleId>{5C22544A-7EE6-4342-B048-85BDC9FD1C3A}</a:tableStyleId>
              </a:tblPr>
              <a:tblGrid>
                <a:gridCol w="1284049">
                  <a:extLst>
                    <a:ext uri="{9D8B030D-6E8A-4147-A177-3AD203B41FA5}">
                      <a16:colId xmlns:a16="http://schemas.microsoft.com/office/drawing/2014/main" val="860024489"/>
                    </a:ext>
                  </a:extLst>
                </a:gridCol>
                <a:gridCol w="1054747">
                  <a:extLst>
                    <a:ext uri="{9D8B030D-6E8A-4147-A177-3AD203B41FA5}">
                      <a16:colId xmlns:a16="http://schemas.microsoft.com/office/drawing/2014/main" val="3396070603"/>
                    </a:ext>
                  </a:extLst>
                </a:gridCol>
              </a:tblGrid>
              <a:tr h="268377">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限度額</a:t>
                      </a: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市町村</a:t>
                      </a: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132787"/>
                  </a:ext>
                </a:extLst>
              </a:tr>
              <a:tr h="457200">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100</a:t>
                      </a:r>
                      <a:r>
                        <a:rPr kumimoji="1" lang="ja-JP" altLang="en-US" sz="1200" dirty="0">
                          <a:solidFill>
                            <a:schemeClr val="tx1"/>
                          </a:solidFill>
                          <a:latin typeface="Meiryo UI" panose="020B0604030504040204" pitchFamily="50" charset="-128"/>
                          <a:ea typeface="Meiryo UI" panose="020B0604030504040204" pitchFamily="50" charset="-128"/>
                        </a:rPr>
                        <a:t>万円超</a:t>
                      </a: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1</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7370154"/>
                  </a:ext>
                </a:extLst>
              </a:tr>
              <a:tr h="457200">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80</a:t>
                      </a:r>
                      <a:r>
                        <a:rPr kumimoji="1" lang="ja-JP" altLang="en-US" sz="1200" dirty="0">
                          <a:solidFill>
                            <a:schemeClr val="tx1"/>
                          </a:solidFill>
                          <a:latin typeface="Meiryo UI" panose="020B0604030504040204" pitchFamily="50" charset="-128"/>
                          <a:ea typeface="Meiryo UI" panose="020B0604030504040204" pitchFamily="50" charset="-128"/>
                        </a:rPr>
                        <a:t>万円を超え</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en-US" altLang="ja-JP" sz="1200" dirty="0">
                          <a:solidFill>
                            <a:schemeClr val="tx1"/>
                          </a:solidFill>
                          <a:latin typeface="Meiryo UI" panose="020B0604030504040204" pitchFamily="50" charset="-128"/>
                          <a:ea typeface="Meiryo UI" panose="020B0604030504040204" pitchFamily="50" charset="-128"/>
                        </a:rPr>
                        <a:t>100</a:t>
                      </a:r>
                      <a:r>
                        <a:rPr kumimoji="1" lang="ja-JP" altLang="en-US" sz="1200" dirty="0">
                          <a:solidFill>
                            <a:schemeClr val="tx1"/>
                          </a:solidFill>
                          <a:latin typeface="Meiryo UI" panose="020B0604030504040204" pitchFamily="50" charset="-128"/>
                          <a:ea typeface="Meiryo UI" panose="020B0604030504040204" pitchFamily="50" charset="-128"/>
                        </a:rPr>
                        <a:t>万円以下</a:t>
                      </a: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6</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4727032"/>
                  </a:ext>
                </a:extLst>
              </a:tr>
              <a:tr h="457200">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60</a:t>
                      </a:r>
                      <a:r>
                        <a:rPr kumimoji="1" lang="ja-JP" altLang="en-US" sz="1200" dirty="0">
                          <a:solidFill>
                            <a:schemeClr val="tx1"/>
                          </a:solidFill>
                          <a:latin typeface="Meiryo UI" panose="020B0604030504040204" pitchFamily="50" charset="-128"/>
                          <a:ea typeface="Meiryo UI" panose="020B0604030504040204" pitchFamily="50" charset="-128"/>
                        </a:rPr>
                        <a:t>万円を超え</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en-US" altLang="ja-JP" sz="1200" dirty="0">
                          <a:solidFill>
                            <a:schemeClr val="tx1"/>
                          </a:solidFill>
                          <a:latin typeface="Meiryo UI" panose="020B0604030504040204" pitchFamily="50" charset="-128"/>
                          <a:ea typeface="Meiryo UI" panose="020B0604030504040204" pitchFamily="50" charset="-128"/>
                        </a:rPr>
                        <a:t>80</a:t>
                      </a:r>
                      <a:r>
                        <a:rPr kumimoji="1" lang="ja-JP" altLang="en-US" sz="1200" dirty="0">
                          <a:solidFill>
                            <a:schemeClr val="tx1"/>
                          </a:solidFill>
                          <a:latin typeface="Meiryo UI" panose="020B0604030504040204" pitchFamily="50" charset="-128"/>
                          <a:ea typeface="Meiryo UI" panose="020B0604030504040204" pitchFamily="50" charset="-128"/>
                        </a:rPr>
                        <a:t>万円以下</a:t>
                      </a: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15</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4847580"/>
                  </a:ext>
                </a:extLst>
              </a:tr>
              <a:tr h="457200">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40</a:t>
                      </a:r>
                      <a:r>
                        <a:rPr kumimoji="1" lang="ja-JP" altLang="en-US" sz="1200" dirty="0">
                          <a:solidFill>
                            <a:schemeClr val="tx1"/>
                          </a:solidFill>
                          <a:latin typeface="Meiryo UI" panose="020B0604030504040204" pitchFamily="50" charset="-128"/>
                          <a:ea typeface="Meiryo UI" panose="020B0604030504040204" pitchFamily="50" charset="-128"/>
                        </a:rPr>
                        <a:t>万円を超え</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en-US" altLang="ja-JP" sz="1200" dirty="0">
                          <a:solidFill>
                            <a:schemeClr val="tx1"/>
                          </a:solidFill>
                          <a:latin typeface="Meiryo UI" panose="020B0604030504040204" pitchFamily="50" charset="-128"/>
                          <a:ea typeface="Meiryo UI" panose="020B0604030504040204" pitchFamily="50" charset="-128"/>
                        </a:rPr>
                        <a:t>60</a:t>
                      </a:r>
                      <a:r>
                        <a:rPr kumimoji="1" lang="ja-JP" altLang="en-US" sz="1200" dirty="0">
                          <a:solidFill>
                            <a:schemeClr val="tx1"/>
                          </a:solidFill>
                          <a:latin typeface="Meiryo UI" panose="020B0604030504040204" pitchFamily="50" charset="-128"/>
                          <a:ea typeface="Meiryo UI" panose="020B0604030504040204" pitchFamily="50" charset="-128"/>
                        </a:rPr>
                        <a:t>万円以下</a:t>
                      </a: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0F0FA"/>
                    </a:solidFill>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4</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0F0FA"/>
                    </a:solidFill>
                  </a:tcPr>
                </a:tc>
                <a:extLst>
                  <a:ext uri="{0D108BD9-81ED-4DB2-BD59-A6C34878D82A}">
                    <a16:rowId xmlns:a16="http://schemas.microsoft.com/office/drawing/2014/main" val="2921999636"/>
                  </a:ext>
                </a:extLst>
              </a:tr>
              <a:tr h="457200">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40</a:t>
                      </a:r>
                      <a:r>
                        <a:rPr kumimoji="1" lang="ja-JP" altLang="en-US" sz="1200" dirty="0">
                          <a:solidFill>
                            <a:schemeClr val="tx1"/>
                          </a:solidFill>
                          <a:latin typeface="Meiryo UI" panose="020B0604030504040204" pitchFamily="50" charset="-128"/>
                          <a:ea typeface="Meiryo UI" panose="020B0604030504040204" pitchFamily="50" charset="-128"/>
                        </a:rPr>
                        <a:t>万円</a:t>
                      </a: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17</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9884082"/>
                  </a:ext>
                </a:extLst>
              </a:tr>
            </a:tbl>
          </a:graphicData>
        </a:graphic>
      </p:graphicFrame>
      <p:sp>
        <p:nvSpPr>
          <p:cNvPr id="41" name="正方形/長方形 40"/>
          <p:cNvSpPr/>
          <p:nvPr/>
        </p:nvSpPr>
        <p:spPr>
          <a:xfrm>
            <a:off x="6465875" y="2987058"/>
            <a:ext cx="2772308" cy="234286"/>
          </a:xfrm>
          <a:prstGeom prst="rect">
            <a:avLst/>
          </a:prstGeom>
        </p:spPr>
        <p:txBody>
          <a:bodyPr wrap="square" lIns="0" tIns="36000" rIns="0" bIns="36000">
            <a:spAutoFit/>
          </a:bodyPr>
          <a:lstStyle/>
          <a:p>
            <a:pPr marR="152400">
              <a:spcAft>
                <a:spcPts val="0"/>
              </a:spcAft>
            </a:pPr>
            <a:r>
              <a:rPr lang="en-US" altLang="ja-JP" sz="1050" b="1"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b="1" kern="100"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050" b="1"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b="1" kern="100" dirty="0">
                <a:latin typeface="Meiryo UI" panose="020B0604030504040204" pitchFamily="50" charset="-128"/>
                <a:ea typeface="Meiryo UI" panose="020B0604030504040204" pitchFamily="50" charset="-128"/>
                <a:cs typeface="Meiryo UI" panose="020B0604030504040204" pitchFamily="50" charset="-128"/>
              </a:rPr>
              <a:t>府内市町村の改修工事の補助上限額</a:t>
            </a:r>
            <a:endParaRPr lang="en-US" altLang="ja-JP" sz="105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6512199" y="5857925"/>
            <a:ext cx="2452937" cy="411257"/>
          </a:xfrm>
          <a:prstGeom prst="rect">
            <a:avLst/>
          </a:prstGeom>
        </p:spPr>
        <p:txBody>
          <a:bodyPr wrap="square" lIns="0" tIns="36000" rIns="0" bIns="36000">
            <a:spAutoFit/>
          </a:bodyPr>
          <a:lstStyle/>
          <a:p>
            <a:pPr marR="152400">
              <a:spcAft>
                <a:spcPts val="0"/>
              </a:spcAft>
            </a:pP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複数のメニューがある場合は、上限額が　</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R="152400">
              <a:spcAft>
                <a:spcPts val="0"/>
              </a:spcAf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低い方でカウント</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233428" y="1038899"/>
            <a:ext cx="8795208" cy="724884"/>
          </a:xfrm>
          <a:prstGeom prst="rect">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t"/>
          <a:lstStyle/>
          <a:p>
            <a:pPr>
              <a:lnSpc>
                <a:spcPct val="125000"/>
              </a:lnSpc>
            </a:pPr>
            <a:r>
              <a:rPr lang="ja-JP" altLang="en-US" sz="1600" dirty="0">
                <a:latin typeface="Meiryo UI" panose="020B0604030504040204" pitchFamily="50" charset="-128"/>
                <a:ea typeface="Meiryo UI" panose="020B0604030504040204" pitchFamily="50" charset="-128"/>
              </a:rPr>
              <a:t>○ 木造戸建住宅の耐震化に補助を行う市町村に対して補助を実施。</a:t>
            </a:r>
            <a:endParaRPr lang="en-US" altLang="ja-JP" sz="1600" dirty="0">
              <a:latin typeface="Meiryo UI" panose="020B0604030504040204" pitchFamily="50" charset="-128"/>
              <a:ea typeface="Meiryo UI" panose="020B0604030504040204" pitchFamily="50" charset="-128"/>
            </a:endParaRPr>
          </a:p>
          <a:p>
            <a:pPr>
              <a:lnSpc>
                <a:spcPct val="125000"/>
              </a:lnSpc>
            </a:pPr>
            <a:r>
              <a:rPr lang="ja-JP" altLang="en-US" sz="1600" dirty="0">
                <a:latin typeface="Meiryo UI" panose="020B0604030504040204" pitchFamily="50" charset="-128"/>
                <a:ea typeface="Meiryo UI" panose="020B0604030504040204" pitchFamily="50" charset="-128"/>
              </a:rPr>
              <a:t>○ 平成</a:t>
            </a:r>
            <a:r>
              <a:rPr lang="en-US" altLang="ja-JP" sz="1600" dirty="0">
                <a:latin typeface="Meiryo UI" panose="020B0604030504040204" pitchFamily="50" charset="-128"/>
                <a:ea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rPr>
              <a:t>年度より、国の補助制度は地方負担分を合わせて定額</a:t>
            </a:r>
            <a:r>
              <a:rPr lang="en-US" altLang="ja-JP" sz="1600" dirty="0">
                <a:latin typeface="Meiryo UI" panose="020B0604030504040204" pitchFamily="50" charset="-128"/>
                <a:ea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rPr>
              <a:t>万円の補助が可能になっている。　</a:t>
            </a:r>
            <a:endParaRPr lang="en-US" altLang="ja-JP" sz="1600" dirty="0">
              <a:latin typeface="Meiryo UI" panose="020B0604030504040204" pitchFamily="50" charset="-128"/>
              <a:ea typeface="Meiryo UI" panose="020B0604030504040204" pitchFamily="50" charset="-128"/>
            </a:endParaRPr>
          </a:p>
        </p:txBody>
      </p:sp>
      <p:sp>
        <p:nvSpPr>
          <p:cNvPr id="44" name="正方形/長方形 43"/>
          <p:cNvSpPr/>
          <p:nvPr/>
        </p:nvSpPr>
        <p:spPr bwMode="auto">
          <a:xfrm>
            <a:off x="2136748" y="2256861"/>
            <a:ext cx="3900275" cy="3921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所有者負担</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bwMode="auto">
          <a:xfrm>
            <a:off x="442432" y="2259121"/>
            <a:ext cx="846840" cy="392150"/>
          </a:xfrm>
          <a:prstGeom prst="rect">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a:t>
            </a:r>
            <a:endParaRPr lang="en-US" altLang="ja-JP"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en-US" altLang="ja-JP"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endParaRPr lang="en-US" altLang="ja-JP"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右中かっこ 62"/>
          <p:cNvSpPr/>
          <p:nvPr/>
        </p:nvSpPr>
        <p:spPr>
          <a:xfrm rot="16200000" flipH="1">
            <a:off x="2985889" y="285218"/>
            <a:ext cx="170359" cy="5263739"/>
          </a:xfrm>
          <a:prstGeom prst="rightBrace">
            <a:avLst>
              <a:gd name="adj1" fmla="val 49074"/>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5" name="正方形/長方形 64"/>
          <p:cNvSpPr/>
          <p:nvPr/>
        </p:nvSpPr>
        <p:spPr>
          <a:xfrm>
            <a:off x="1955801" y="2968014"/>
            <a:ext cx="1882462" cy="234286"/>
          </a:xfrm>
          <a:prstGeom prst="rect">
            <a:avLst/>
          </a:prstGeom>
        </p:spPr>
        <p:txBody>
          <a:bodyPr wrap="square" lIns="0" tIns="36000" rIns="0" bIns="36000">
            <a:spAutoFit/>
          </a:bodyPr>
          <a:lstStyle/>
          <a:p>
            <a:pPr marR="152400" algn="ctr">
              <a:spcAft>
                <a:spcPts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改修費（想定）　</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280</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万円</a:t>
            </a:r>
          </a:p>
        </p:txBody>
      </p:sp>
      <p:cxnSp>
        <p:nvCxnSpPr>
          <p:cNvPr id="70" name="直線コネクタ 69"/>
          <p:cNvCxnSpPr/>
          <p:nvPr/>
        </p:nvCxnSpPr>
        <p:spPr>
          <a:xfrm>
            <a:off x="490000" y="6283093"/>
            <a:ext cx="756000" cy="0"/>
          </a:xfrm>
          <a:prstGeom prst="line">
            <a:avLst/>
          </a:prstGeom>
          <a:ln w="28575">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71" name="正方形/長方形 70"/>
          <p:cNvSpPr/>
          <p:nvPr/>
        </p:nvSpPr>
        <p:spPr>
          <a:xfrm>
            <a:off x="535773" y="6259467"/>
            <a:ext cx="711510" cy="234286"/>
          </a:xfrm>
          <a:prstGeom prst="rect">
            <a:avLst/>
          </a:prstGeom>
        </p:spPr>
        <p:txBody>
          <a:bodyPr wrap="square" lIns="0" tIns="36000" rIns="0" bIns="36000">
            <a:spAutoFit/>
          </a:bodyPr>
          <a:lstStyle/>
          <a:p>
            <a:pPr marR="152400" algn="ctr">
              <a:spcAft>
                <a:spcPts val="0"/>
              </a:spcAft>
            </a:pPr>
            <a:r>
              <a:rPr lang="en-US" altLang="ja-JP" sz="105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050" b="1"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72" name="正方形/長方形 71"/>
          <p:cNvSpPr/>
          <p:nvPr/>
        </p:nvSpPr>
        <p:spPr bwMode="auto">
          <a:xfrm>
            <a:off x="499712" y="5819177"/>
            <a:ext cx="5259108" cy="392150"/>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所有者負担</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bwMode="auto">
          <a:xfrm>
            <a:off x="493659" y="5818840"/>
            <a:ext cx="334291" cy="392150"/>
          </a:xfrm>
          <a:prstGeom prst="rect">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ltLang="ja-JP"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p:cNvSpPr/>
          <p:nvPr/>
        </p:nvSpPr>
        <p:spPr bwMode="auto">
          <a:xfrm>
            <a:off x="834325" y="5819090"/>
            <a:ext cx="180000" cy="392150"/>
          </a:xfrm>
          <a:prstGeom prst="rect">
            <a:avLst/>
          </a:prstGeom>
          <a:solidFill>
            <a:schemeClr val="tx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p:nvPr/>
        </p:nvSpPr>
        <p:spPr bwMode="auto">
          <a:xfrm>
            <a:off x="1008985" y="5818625"/>
            <a:ext cx="180000" cy="392150"/>
          </a:xfrm>
          <a:prstGeom prst="rect">
            <a:avLst/>
          </a:prstGeom>
          <a:solidFill>
            <a:schemeClr val="accent3">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正方形/長方形 114"/>
          <p:cNvSpPr/>
          <p:nvPr/>
        </p:nvSpPr>
        <p:spPr bwMode="auto">
          <a:xfrm>
            <a:off x="494567" y="4036239"/>
            <a:ext cx="383282" cy="34336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p:txBody>
      </p:sp>
      <p:sp>
        <p:nvSpPr>
          <p:cNvPr id="117" name="正方形/長方形 116"/>
          <p:cNvSpPr/>
          <p:nvPr/>
        </p:nvSpPr>
        <p:spPr bwMode="auto">
          <a:xfrm>
            <a:off x="179647" y="4036239"/>
            <a:ext cx="383282" cy="34336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p>
        </p:txBody>
      </p:sp>
      <p:sp>
        <p:nvSpPr>
          <p:cNvPr id="118" name="正方形/長方形 117"/>
          <p:cNvSpPr/>
          <p:nvPr/>
        </p:nvSpPr>
        <p:spPr bwMode="auto">
          <a:xfrm>
            <a:off x="1219403" y="5391430"/>
            <a:ext cx="383282" cy="34336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p:txBody>
      </p:sp>
      <p:cxnSp>
        <p:nvCxnSpPr>
          <p:cNvPr id="119" name="直線コネクタ 118"/>
          <p:cNvCxnSpPr/>
          <p:nvPr/>
        </p:nvCxnSpPr>
        <p:spPr>
          <a:xfrm>
            <a:off x="571012" y="5734795"/>
            <a:ext cx="77971" cy="71523"/>
          </a:xfrm>
          <a:prstGeom prst="line">
            <a:avLst/>
          </a:prstGeom>
        </p:spPr>
        <p:style>
          <a:lnRef idx="1">
            <a:schemeClr val="dk1"/>
          </a:lnRef>
          <a:fillRef idx="0">
            <a:schemeClr val="dk1"/>
          </a:fillRef>
          <a:effectRef idx="0">
            <a:schemeClr val="dk1"/>
          </a:effectRef>
          <a:fontRef idx="minor">
            <a:schemeClr val="tx1"/>
          </a:fontRef>
        </p:style>
      </p:cxnSp>
      <p:cxnSp>
        <p:nvCxnSpPr>
          <p:cNvPr id="120" name="直線コネクタ 119"/>
          <p:cNvCxnSpPr/>
          <p:nvPr/>
        </p:nvCxnSpPr>
        <p:spPr>
          <a:xfrm>
            <a:off x="869747" y="5696531"/>
            <a:ext cx="3142" cy="109787"/>
          </a:xfrm>
          <a:prstGeom prst="line">
            <a:avLst/>
          </a:prstGeom>
        </p:spPr>
        <p:style>
          <a:lnRef idx="1">
            <a:schemeClr val="dk1"/>
          </a:lnRef>
          <a:fillRef idx="0">
            <a:schemeClr val="dk1"/>
          </a:fillRef>
          <a:effectRef idx="0">
            <a:schemeClr val="dk1"/>
          </a:effectRef>
          <a:fontRef idx="minor">
            <a:schemeClr val="tx1"/>
          </a:fontRef>
        </p:style>
      </p:cxnSp>
      <p:cxnSp>
        <p:nvCxnSpPr>
          <p:cNvPr id="121" name="直線コネクタ 120"/>
          <p:cNvCxnSpPr/>
          <p:nvPr/>
        </p:nvCxnSpPr>
        <p:spPr>
          <a:xfrm flipH="1">
            <a:off x="1134549" y="5701886"/>
            <a:ext cx="80751" cy="98345"/>
          </a:xfrm>
          <a:prstGeom prst="line">
            <a:avLst/>
          </a:prstGeom>
        </p:spPr>
        <p:style>
          <a:lnRef idx="1">
            <a:schemeClr val="dk1"/>
          </a:lnRef>
          <a:fillRef idx="0">
            <a:schemeClr val="dk1"/>
          </a:fillRef>
          <a:effectRef idx="0">
            <a:schemeClr val="dk1"/>
          </a:effectRef>
          <a:fontRef idx="minor">
            <a:schemeClr val="tx1"/>
          </a:fontRef>
        </p:style>
      </p:cxnSp>
      <p:sp>
        <p:nvSpPr>
          <p:cNvPr id="122" name="正方形/長方形 121"/>
          <p:cNvSpPr/>
          <p:nvPr/>
        </p:nvSpPr>
        <p:spPr bwMode="auto">
          <a:xfrm>
            <a:off x="685067" y="5381657"/>
            <a:ext cx="383282" cy="34336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p:txBody>
      </p:sp>
      <p:sp>
        <p:nvSpPr>
          <p:cNvPr id="123" name="正方形/長方形 122"/>
          <p:cNvSpPr/>
          <p:nvPr/>
        </p:nvSpPr>
        <p:spPr bwMode="auto">
          <a:xfrm>
            <a:off x="281247" y="5381657"/>
            <a:ext cx="383282" cy="34336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p>
        </p:txBody>
      </p:sp>
      <p:sp>
        <p:nvSpPr>
          <p:cNvPr id="127" name="右中かっこ 126"/>
          <p:cNvSpPr/>
          <p:nvPr/>
        </p:nvSpPr>
        <p:spPr>
          <a:xfrm rot="16200000" flipH="1">
            <a:off x="3039148" y="3845190"/>
            <a:ext cx="170524" cy="5268821"/>
          </a:xfrm>
          <a:prstGeom prst="rightBrace">
            <a:avLst>
              <a:gd name="adj1" fmla="val 49074"/>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8" name="正方形/長方形 127"/>
          <p:cNvSpPr/>
          <p:nvPr/>
        </p:nvSpPr>
        <p:spPr>
          <a:xfrm>
            <a:off x="2136749" y="6537269"/>
            <a:ext cx="1752313" cy="234286"/>
          </a:xfrm>
          <a:prstGeom prst="rect">
            <a:avLst/>
          </a:prstGeom>
        </p:spPr>
        <p:txBody>
          <a:bodyPr wrap="square" lIns="0" tIns="36000" rIns="0" bIns="36000">
            <a:spAutoFit/>
          </a:bodyPr>
          <a:lstStyle/>
          <a:p>
            <a:pPr marR="152400" algn="ctr">
              <a:spcAft>
                <a:spcPts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改修費（想定）　</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280</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52" name="正方形/長方形 51"/>
          <p:cNvSpPr/>
          <p:nvPr/>
        </p:nvSpPr>
        <p:spPr bwMode="auto">
          <a:xfrm>
            <a:off x="6365208" y="2110160"/>
            <a:ext cx="1437306" cy="3921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設計費（想定）２</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flipV="1">
            <a:off x="5999253" y="2313486"/>
            <a:ext cx="365955" cy="141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bwMode="auto">
          <a:xfrm>
            <a:off x="733398" y="4457974"/>
            <a:ext cx="155602" cy="4176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bwMode="auto">
          <a:xfrm>
            <a:off x="437300" y="5075430"/>
            <a:ext cx="1437306" cy="39215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設計費（想定）２</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右中かっこ 61"/>
          <p:cNvSpPr/>
          <p:nvPr/>
        </p:nvSpPr>
        <p:spPr>
          <a:xfrm rot="16200000" flipH="1">
            <a:off x="651565" y="4941197"/>
            <a:ext cx="45719" cy="429150"/>
          </a:xfrm>
          <a:prstGeom prst="rightBrace">
            <a:avLst>
              <a:gd name="adj1" fmla="val 49074"/>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7" name="正方形/長方形 66"/>
          <p:cNvSpPr/>
          <p:nvPr/>
        </p:nvSpPr>
        <p:spPr bwMode="auto">
          <a:xfrm>
            <a:off x="442991" y="2253984"/>
            <a:ext cx="930467" cy="396000"/>
          </a:xfrm>
          <a:prstGeom prst="rect">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a:t>
            </a:r>
            <a:endParaRPr lang="en-US" altLang="ja-JP"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en-US" altLang="ja-JP"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endParaRPr lang="en-US" altLang="ja-JP"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67"/>
          <p:cNvSpPr/>
          <p:nvPr/>
        </p:nvSpPr>
        <p:spPr bwMode="auto">
          <a:xfrm>
            <a:off x="1381919" y="2253409"/>
            <a:ext cx="930467" cy="396000"/>
          </a:xfrm>
          <a:prstGeom prst="rect">
            <a:avLst/>
          </a:prstGeom>
          <a:solidFill>
            <a:schemeClr val="tx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p:txBody>
      </p:sp>
      <p:cxnSp>
        <p:nvCxnSpPr>
          <p:cNvPr id="6" name="直線コネクタ 5"/>
          <p:cNvCxnSpPr/>
          <p:nvPr/>
        </p:nvCxnSpPr>
        <p:spPr>
          <a:xfrm flipH="1">
            <a:off x="5696408" y="2249879"/>
            <a:ext cx="6530" cy="39760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258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ホームベース 34">
            <a:extLst>
              <a:ext uri="{FF2B5EF4-FFF2-40B4-BE49-F238E27FC236}">
                <a16:creationId xmlns:a16="http://schemas.microsoft.com/office/drawing/2014/main" id="{A20BCC8F-46C5-45C1-BEB6-DB1CBD745C1B}"/>
              </a:ext>
            </a:extLst>
          </p:cNvPr>
          <p:cNvSpPr/>
          <p:nvPr/>
        </p:nvSpPr>
        <p:spPr>
          <a:xfrm>
            <a:off x="6632931" y="5547752"/>
            <a:ext cx="2060280" cy="1121773"/>
          </a:xfrm>
          <a:prstGeom prst="homePlate">
            <a:avLst>
              <a:gd name="adj" fmla="val 19908"/>
            </a:avLst>
          </a:prstGeom>
          <a:gradFill>
            <a:gsLst>
              <a:gs pos="0">
                <a:schemeClr val="accent2">
                  <a:lumMod val="60000"/>
                  <a:lumOff val="40000"/>
                </a:schemeClr>
              </a:gs>
              <a:gs pos="100000">
                <a:schemeClr val="bg1">
                  <a:lumMod val="85000"/>
                </a:schemeClr>
              </a:gs>
              <a:gs pos="100000">
                <a:schemeClr val="bg1">
                  <a:shade val="100000"/>
                  <a:satMod val="115000"/>
                </a:schemeClr>
              </a:gs>
            </a:gsLst>
            <a:lin ang="10800000" scaled="1"/>
          </a:gradFill>
        </p:spPr>
        <p:style>
          <a:lnRef idx="2">
            <a:schemeClr val="accent6"/>
          </a:lnRef>
          <a:fillRef idx="1">
            <a:schemeClr val="lt1"/>
          </a:fillRef>
          <a:effectRef idx="0">
            <a:schemeClr val="accent6"/>
          </a:effectRef>
          <a:fontRef idx="minor">
            <a:schemeClr val="dk1"/>
          </a:fontRef>
        </p:style>
        <p:txBody>
          <a:bodyPr lIns="288000" tIns="36000" rIns="180000" bIns="0" rtlCol="0" anchor="t" anchorCtr="0"/>
          <a:lstStyle/>
          <a:p>
            <a:r>
              <a:rPr lang="en-US" altLang="ja-JP" sz="1100" b="1" dirty="0">
                <a:latin typeface="Meiryo UI" panose="020B0604030504040204" pitchFamily="50" charset="-128"/>
                <a:ea typeface="Meiryo UI" panose="020B0604030504040204" pitchFamily="50" charset="-128"/>
              </a:rPr>
              <a:t>STEP</a:t>
            </a:r>
            <a:r>
              <a:rPr lang="ja-JP" altLang="en-US" sz="1100" b="1" dirty="0">
                <a:latin typeface="Meiryo UI" panose="020B0604030504040204" pitchFamily="50" charset="-128"/>
                <a:ea typeface="Meiryo UI" panose="020B0604030504040204" pitchFamily="50" charset="-128"/>
              </a:rPr>
              <a:t>４</a:t>
            </a:r>
            <a:endParaRPr lang="en-US" altLang="ja-JP" sz="1100" b="1" dirty="0">
              <a:latin typeface="Meiryo UI" panose="020B0604030504040204" pitchFamily="50" charset="-128"/>
              <a:ea typeface="Meiryo UI" panose="020B0604030504040204" pitchFamily="50" charset="-128"/>
            </a:endParaRPr>
          </a:p>
        </p:txBody>
      </p:sp>
      <p:sp>
        <p:nvSpPr>
          <p:cNvPr id="23" name="ホームベース 21">
            <a:extLst>
              <a:ext uri="{FF2B5EF4-FFF2-40B4-BE49-F238E27FC236}">
                <a16:creationId xmlns:a16="http://schemas.microsoft.com/office/drawing/2014/main" id="{51F17D12-E451-482E-8712-3A2DE125A537}"/>
              </a:ext>
            </a:extLst>
          </p:cNvPr>
          <p:cNvSpPr/>
          <p:nvPr/>
        </p:nvSpPr>
        <p:spPr>
          <a:xfrm>
            <a:off x="4496702" y="5543551"/>
            <a:ext cx="2060280" cy="1121773"/>
          </a:xfrm>
          <a:prstGeom prst="homePlate">
            <a:avLst>
              <a:gd name="adj" fmla="val 23049"/>
            </a:avLst>
          </a:prstGeom>
          <a:gradFill>
            <a:gsLst>
              <a:gs pos="6000">
                <a:schemeClr val="accent2">
                  <a:lumMod val="40000"/>
                  <a:lumOff val="60000"/>
                </a:schemeClr>
              </a:gs>
              <a:gs pos="78000">
                <a:schemeClr val="bg1">
                  <a:lumMod val="85000"/>
                </a:schemeClr>
              </a:gs>
              <a:gs pos="100000">
                <a:schemeClr val="bg1">
                  <a:shade val="100000"/>
                  <a:satMod val="115000"/>
                </a:schemeClr>
              </a:gs>
            </a:gsLst>
            <a:lin ang="10800000" scaled="1"/>
          </a:gradFill>
        </p:spPr>
        <p:style>
          <a:lnRef idx="2">
            <a:schemeClr val="accent6"/>
          </a:lnRef>
          <a:fillRef idx="1">
            <a:schemeClr val="lt1"/>
          </a:fillRef>
          <a:effectRef idx="0">
            <a:schemeClr val="accent6"/>
          </a:effectRef>
          <a:fontRef idx="minor">
            <a:schemeClr val="dk1"/>
          </a:fontRef>
        </p:style>
        <p:txBody>
          <a:bodyPr lIns="288000" tIns="36000" rIns="180000" bIns="0" rtlCol="0" anchor="t" anchorCtr="0"/>
          <a:lstStyle/>
          <a:p>
            <a:pPr>
              <a:spcBef>
                <a:spcPts val="225"/>
              </a:spcBef>
            </a:pPr>
            <a:r>
              <a:rPr lang="en-US" altLang="ja-JP" sz="1100" b="1" dirty="0">
                <a:latin typeface="Meiryo UI" panose="020B0604030504040204" pitchFamily="50" charset="-128"/>
                <a:ea typeface="Meiryo UI" panose="020B0604030504040204" pitchFamily="50" charset="-128"/>
              </a:rPr>
              <a:t>STEP</a:t>
            </a:r>
            <a:r>
              <a:rPr lang="ja-JP" altLang="en-US" sz="1100" b="1" dirty="0">
                <a:latin typeface="Meiryo UI" panose="020B0604030504040204" pitchFamily="50" charset="-128"/>
                <a:ea typeface="Meiryo UI" panose="020B0604030504040204" pitchFamily="50" charset="-128"/>
              </a:rPr>
              <a:t>３</a:t>
            </a:r>
          </a:p>
        </p:txBody>
      </p:sp>
      <p:sp>
        <p:nvSpPr>
          <p:cNvPr id="24" name="ホームベース 32">
            <a:extLst>
              <a:ext uri="{FF2B5EF4-FFF2-40B4-BE49-F238E27FC236}">
                <a16:creationId xmlns:a16="http://schemas.microsoft.com/office/drawing/2014/main" id="{AED41090-C7EB-4BFE-AA34-ED080CD1A1BB}"/>
              </a:ext>
            </a:extLst>
          </p:cNvPr>
          <p:cNvSpPr/>
          <p:nvPr/>
        </p:nvSpPr>
        <p:spPr>
          <a:xfrm>
            <a:off x="2397742" y="5540301"/>
            <a:ext cx="2060280" cy="1121773"/>
          </a:xfrm>
          <a:prstGeom prst="homePlate">
            <a:avLst>
              <a:gd name="adj" fmla="val 25617"/>
            </a:avLst>
          </a:prstGeom>
          <a:gradFill>
            <a:gsLst>
              <a:gs pos="69000">
                <a:srgbClr val="ECECEC"/>
              </a:gs>
              <a:gs pos="0">
                <a:schemeClr val="accent2">
                  <a:lumMod val="20000"/>
                  <a:lumOff val="80000"/>
                </a:schemeClr>
              </a:gs>
              <a:gs pos="100000">
                <a:schemeClr val="bg1">
                  <a:shade val="100000"/>
                  <a:satMod val="115000"/>
                </a:schemeClr>
              </a:gs>
            </a:gsLst>
            <a:lin ang="10800000" scaled="1"/>
          </a:gradFill>
        </p:spPr>
        <p:style>
          <a:lnRef idx="2">
            <a:schemeClr val="accent6"/>
          </a:lnRef>
          <a:fillRef idx="1">
            <a:schemeClr val="lt1"/>
          </a:fillRef>
          <a:effectRef idx="0">
            <a:schemeClr val="accent6"/>
          </a:effectRef>
          <a:fontRef idx="minor">
            <a:schemeClr val="dk1"/>
          </a:fontRef>
        </p:style>
        <p:txBody>
          <a:bodyPr lIns="288000" tIns="36000" rIns="180000" bIns="0" rtlCol="0" anchor="t" anchorCtr="0"/>
          <a:lstStyle/>
          <a:p>
            <a:r>
              <a:rPr lang="en-US" altLang="ja-JP" sz="1100" b="1" dirty="0">
                <a:latin typeface="Meiryo UI" panose="020B0604030504040204" pitchFamily="50" charset="-128"/>
                <a:ea typeface="Meiryo UI" panose="020B0604030504040204" pitchFamily="50" charset="-128"/>
              </a:rPr>
              <a:t>STEP</a:t>
            </a:r>
            <a:r>
              <a:rPr lang="ja-JP" altLang="en-US" sz="1100" b="1" dirty="0">
                <a:latin typeface="Meiryo UI" panose="020B0604030504040204" pitchFamily="50" charset="-128"/>
                <a:ea typeface="Meiryo UI" panose="020B0604030504040204" pitchFamily="50" charset="-128"/>
              </a:rPr>
              <a:t>２</a:t>
            </a:r>
          </a:p>
        </p:txBody>
      </p:sp>
      <p:sp>
        <p:nvSpPr>
          <p:cNvPr id="25" name="ホームベース 20">
            <a:extLst>
              <a:ext uri="{FF2B5EF4-FFF2-40B4-BE49-F238E27FC236}">
                <a16:creationId xmlns:a16="http://schemas.microsoft.com/office/drawing/2014/main" id="{1E339339-E12C-4855-BD73-68602210A94D}"/>
              </a:ext>
            </a:extLst>
          </p:cNvPr>
          <p:cNvSpPr/>
          <p:nvPr/>
        </p:nvSpPr>
        <p:spPr>
          <a:xfrm>
            <a:off x="298783" y="5551281"/>
            <a:ext cx="2060280" cy="1121773"/>
          </a:xfrm>
          <a:prstGeom prst="homePlate">
            <a:avLst>
              <a:gd name="adj" fmla="val 23671"/>
            </a:avLst>
          </a:prstGeom>
          <a:gradFill flip="none" rotWithShape="1">
            <a:gsLst>
              <a:gs pos="0">
                <a:schemeClr val="bg1">
                  <a:lumMod val="85000"/>
                </a:schemeClr>
              </a:gs>
              <a:gs pos="100000">
                <a:schemeClr val="bg1">
                  <a:shade val="100000"/>
                  <a:satMod val="115000"/>
                </a:schemeClr>
              </a:gs>
            </a:gsLst>
            <a:lin ang="10800000" scaled="1"/>
            <a:tileRect/>
          </a:gradFill>
        </p:spPr>
        <p:style>
          <a:lnRef idx="2">
            <a:schemeClr val="accent6"/>
          </a:lnRef>
          <a:fillRef idx="1">
            <a:schemeClr val="lt1"/>
          </a:fillRef>
          <a:effectRef idx="0">
            <a:schemeClr val="accent6"/>
          </a:effectRef>
          <a:fontRef idx="minor">
            <a:schemeClr val="dk1"/>
          </a:fontRef>
        </p:style>
        <p:txBody>
          <a:bodyPr lIns="108000" tIns="36000" rIns="180000" bIns="0" rtlCol="0" anchor="t" anchorCtr="0"/>
          <a:lstStyle/>
          <a:p>
            <a:r>
              <a:rPr lang="en-US" altLang="ja-JP" sz="1100" b="1" dirty="0">
                <a:latin typeface="Meiryo UI" panose="020B0604030504040204" pitchFamily="50" charset="-128"/>
                <a:ea typeface="Meiryo UI" panose="020B0604030504040204" pitchFamily="50" charset="-128"/>
              </a:rPr>
              <a:t>STEP</a:t>
            </a:r>
            <a:r>
              <a:rPr lang="ja-JP" altLang="en-US" sz="1100" b="1" dirty="0">
                <a:latin typeface="Meiryo UI" panose="020B0604030504040204" pitchFamily="50" charset="-128"/>
                <a:ea typeface="Meiryo UI" panose="020B0604030504040204" pitchFamily="50" charset="-128"/>
              </a:rPr>
              <a:t>１</a:t>
            </a:r>
          </a:p>
        </p:txBody>
      </p:sp>
      <p:sp>
        <p:nvSpPr>
          <p:cNvPr id="2" name="タイトル 1">
            <a:extLst>
              <a:ext uri="{FF2B5EF4-FFF2-40B4-BE49-F238E27FC236}">
                <a16:creationId xmlns:a16="http://schemas.microsoft.com/office/drawing/2014/main" id="{428191DB-1193-4764-9C73-10EF1BE24B1E}"/>
              </a:ext>
            </a:extLst>
          </p:cNvPr>
          <p:cNvSpPr>
            <a:spLocks noGrp="1"/>
          </p:cNvSpPr>
          <p:nvPr>
            <p:ph type="title"/>
          </p:nvPr>
        </p:nvSpPr>
        <p:spPr/>
        <p:txBody>
          <a:bodyPr/>
          <a:lstStyle/>
          <a:p>
            <a:r>
              <a:rPr kumimoji="1" lang="ja-JP" altLang="en-US" dirty="0"/>
              <a:t>目標２の取組み：「支援策の方向性」による整理</a:t>
            </a:r>
          </a:p>
        </p:txBody>
      </p:sp>
      <p:sp>
        <p:nvSpPr>
          <p:cNvPr id="4" name="スライド番号プレースホルダー 3">
            <a:extLst>
              <a:ext uri="{FF2B5EF4-FFF2-40B4-BE49-F238E27FC236}">
                <a16:creationId xmlns:a16="http://schemas.microsoft.com/office/drawing/2014/main" id="{86090BC0-29C6-4BF8-8F42-2CB1B5EE0442}"/>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2</a:t>
            </a:fld>
            <a:endParaRPr lang="en-US" altLang="ja-JP">
              <a:solidFill>
                <a:srgbClr val="000000"/>
              </a:solidFill>
            </a:endParaRPr>
          </a:p>
        </p:txBody>
      </p:sp>
      <p:sp>
        <p:nvSpPr>
          <p:cNvPr id="5" name="Text Box 1233">
            <a:extLst>
              <a:ext uri="{FF2B5EF4-FFF2-40B4-BE49-F238E27FC236}">
                <a16:creationId xmlns:a16="http://schemas.microsoft.com/office/drawing/2014/main" id="{9222EA52-67CC-4154-BE99-18E36C32DFDE}"/>
              </a:ext>
            </a:extLst>
          </p:cNvPr>
          <p:cNvSpPr txBox="1">
            <a:spLocks noChangeArrowheads="1"/>
          </p:cNvSpPr>
          <p:nvPr/>
        </p:nvSpPr>
        <p:spPr bwMode="auto">
          <a:xfrm>
            <a:off x="203481" y="3586790"/>
            <a:ext cx="8468969" cy="1817502"/>
          </a:xfrm>
          <a:prstGeom prst="rect">
            <a:avLst/>
          </a:prstGeom>
          <a:solidFill>
            <a:schemeClr val="accent2">
              <a:lumMod val="20000"/>
              <a:lumOff val="80000"/>
            </a:schemeClr>
          </a:solidFill>
          <a:ln w="9525" cap="flat" cmpd="sng" algn="ctr">
            <a:noFill/>
            <a:prstDash val="solid"/>
            <a:headEnd/>
            <a:tailEnd/>
          </a:ln>
          <a:effectLst>
            <a:outerShdw blurRad="40000" dist="23000" dir="5400000" rotWithShape="0">
              <a:srgbClr val="000000">
                <a:alpha val="35000"/>
              </a:srgbClr>
            </a:outerShdw>
          </a:effectLst>
        </p:spPr>
        <p:txBody>
          <a:bodyPr wrap="square" lIns="36000" tIns="31717" rIns="36000" bIns="31717">
            <a:noAutofit/>
          </a:bodyPr>
          <a:lstStyle/>
          <a:p>
            <a:pPr defTabSz="617378">
              <a:spcBef>
                <a:spcPct val="50000"/>
              </a:spcBef>
              <a:defRPr/>
            </a:pPr>
            <a:r>
              <a:rPr lang="ja-JP" altLang="en-US" sz="1600" b="1" kern="0" dirty="0">
                <a:latin typeface="Meiryo UI" panose="020B0604030504040204" pitchFamily="50" charset="-128"/>
                <a:ea typeface="Meiryo UI" panose="020B0604030504040204" pitchFamily="50" charset="-128"/>
              </a:rPr>
              <a:t>耐震化の「支援策の</a:t>
            </a:r>
            <a:r>
              <a:rPr lang="ja-JP" altLang="en-US" sz="1600" b="1" i="1" kern="0" dirty="0">
                <a:latin typeface="Meiryo UI" panose="020B0604030504040204" pitchFamily="50" charset="-128"/>
                <a:ea typeface="Meiryo UI" panose="020B0604030504040204" pitchFamily="50" charset="-128"/>
              </a:rPr>
              <a:t>方向性」</a:t>
            </a:r>
            <a:endParaRPr lang="en-US" altLang="ja-JP" sz="1600" b="1" i="1" kern="0" spc="-113"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CF349D4E-04B1-48D0-B3BA-534CDFB0CEE5}"/>
              </a:ext>
            </a:extLst>
          </p:cNvPr>
          <p:cNvSpPr txBox="1"/>
          <p:nvPr/>
        </p:nvSpPr>
        <p:spPr>
          <a:xfrm>
            <a:off x="112620" y="3259723"/>
            <a:ext cx="7599395"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３つの方向性に沿って、切れ目のない支援策を戦略的に実施し、耐震化を実現する</a:t>
            </a:r>
          </a:p>
        </p:txBody>
      </p:sp>
      <p:sp>
        <p:nvSpPr>
          <p:cNvPr id="7" name="楕円 6">
            <a:extLst>
              <a:ext uri="{FF2B5EF4-FFF2-40B4-BE49-F238E27FC236}">
                <a16:creationId xmlns:a16="http://schemas.microsoft.com/office/drawing/2014/main" id="{B9DC1EA1-3473-4BFF-B862-17E4367F19BF}"/>
              </a:ext>
            </a:extLst>
          </p:cNvPr>
          <p:cNvSpPr/>
          <p:nvPr/>
        </p:nvSpPr>
        <p:spPr>
          <a:xfrm>
            <a:off x="407331" y="3937158"/>
            <a:ext cx="2835108" cy="127401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t" anchorCtr="0"/>
          <a:lstStyle/>
          <a:p>
            <a:pPr algn="ctr"/>
            <a:endParaRPr lang="en-US" altLang="ja-JP" sz="1600" b="1" dirty="0">
              <a:solidFill>
                <a:schemeClr val="tx1"/>
              </a:solidFill>
              <a:latin typeface="Meiryo UI" panose="020B0604030504040204" pitchFamily="50" charset="-128"/>
              <a:ea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rPr>
              <a:t>社会的機運の醸成</a:t>
            </a:r>
            <a:endParaRPr lang="en-US" altLang="ja-JP" sz="1050" dirty="0">
              <a:solidFill>
                <a:schemeClr val="tx1"/>
              </a:solidFill>
              <a:latin typeface="Meiryo UI" panose="020B0604030504040204" pitchFamily="50" charset="-128"/>
              <a:ea typeface="Meiryo UI" panose="020B0604030504040204" pitchFamily="50" charset="-128"/>
            </a:endParaRPr>
          </a:p>
          <a:p>
            <a:pPr marL="88900">
              <a:spcBef>
                <a:spcPts val="300"/>
              </a:spcBef>
            </a:pPr>
            <a:r>
              <a:rPr lang="ja-JP" altLang="en-US" sz="1050" dirty="0">
                <a:solidFill>
                  <a:schemeClr val="tx1"/>
                </a:solidFill>
                <a:latin typeface="Meiryo UI" panose="020B0604030504040204" pitchFamily="50" charset="-128"/>
                <a:ea typeface="Meiryo UI" panose="020B0604030504040204" pitchFamily="50" charset="-128"/>
              </a:rPr>
              <a:t>府民・地域・所有者などの認識を　　広げる</a:t>
            </a:r>
          </a:p>
        </p:txBody>
      </p:sp>
      <p:sp>
        <p:nvSpPr>
          <p:cNvPr id="8" name="楕円 7">
            <a:extLst>
              <a:ext uri="{FF2B5EF4-FFF2-40B4-BE49-F238E27FC236}">
                <a16:creationId xmlns:a16="http://schemas.microsoft.com/office/drawing/2014/main" id="{5D8CB0AA-1572-41DD-A8F7-D89AD015F731}"/>
              </a:ext>
            </a:extLst>
          </p:cNvPr>
          <p:cNvSpPr/>
          <p:nvPr/>
        </p:nvSpPr>
        <p:spPr>
          <a:xfrm>
            <a:off x="2926984" y="3959159"/>
            <a:ext cx="2835108" cy="127401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t" anchorCtr="0"/>
          <a:lstStyle/>
          <a:p>
            <a:pPr algn="ctr">
              <a:lnSpc>
                <a:spcPts val="800"/>
              </a:lnSpc>
            </a:pPr>
            <a:endParaRPr lang="en-US" altLang="ja-JP" sz="1600" b="1" dirty="0">
              <a:solidFill>
                <a:schemeClr val="tx1"/>
              </a:solidFill>
              <a:latin typeface="Meiryo UI" panose="020B0604030504040204" pitchFamily="50" charset="-128"/>
              <a:ea typeface="Meiryo UI" panose="020B0604030504040204" pitchFamily="50" charset="-128"/>
            </a:endParaRPr>
          </a:p>
          <a:p>
            <a:pPr algn="ctr">
              <a:lnSpc>
                <a:spcPts val="800"/>
              </a:lnSpc>
            </a:pPr>
            <a:endParaRPr lang="en-US" altLang="ja-JP" sz="1600" b="1" dirty="0">
              <a:solidFill>
                <a:schemeClr val="tx1"/>
              </a:solidFill>
              <a:latin typeface="Meiryo UI" panose="020B0604030504040204" pitchFamily="50" charset="-128"/>
              <a:ea typeface="Meiryo UI" panose="020B0604030504040204" pitchFamily="50" charset="-128"/>
            </a:endParaRPr>
          </a:p>
          <a:p>
            <a:pPr algn="ctr">
              <a:lnSpc>
                <a:spcPts val="800"/>
              </a:lnSpc>
            </a:pPr>
            <a:r>
              <a:rPr lang="ja-JP" altLang="en-US" sz="1600" b="1" dirty="0">
                <a:solidFill>
                  <a:schemeClr val="tx1"/>
                </a:solidFill>
                <a:latin typeface="Meiryo UI" panose="020B0604030504040204" pitchFamily="50" charset="-128"/>
                <a:ea typeface="Meiryo UI" panose="020B0604030504040204" pitchFamily="50" charset="-128"/>
              </a:rPr>
              <a:t>耐震化の</a:t>
            </a:r>
            <a:endParaRPr lang="en-US" altLang="ja-JP" sz="1600" b="1" dirty="0">
              <a:solidFill>
                <a:schemeClr val="tx1"/>
              </a:solidFill>
              <a:latin typeface="Meiryo UI" panose="020B0604030504040204" pitchFamily="50" charset="-128"/>
              <a:ea typeface="Meiryo UI" panose="020B0604030504040204" pitchFamily="50" charset="-128"/>
            </a:endParaRPr>
          </a:p>
          <a:p>
            <a:pPr algn="ctr">
              <a:lnSpc>
                <a:spcPts val="1800"/>
              </a:lnSpc>
            </a:pPr>
            <a:r>
              <a:rPr lang="ja-JP" altLang="en-US" sz="1600" b="1" dirty="0">
                <a:solidFill>
                  <a:schemeClr val="tx1"/>
                </a:solidFill>
                <a:latin typeface="Meiryo UI" panose="020B0604030504040204" pitchFamily="50" charset="-128"/>
                <a:ea typeface="Meiryo UI" panose="020B0604030504040204" pitchFamily="50" charset="-128"/>
              </a:rPr>
              <a:t>きっかけづくり・具体化</a:t>
            </a:r>
          </a:p>
          <a:p>
            <a:pPr marL="85725">
              <a:spcBef>
                <a:spcPts val="200"/>
              </a:spcBef>
            </a:pPr>
            <a:r>
              <a:rPr lang="ja-JP" altLang="en-US" sz="1050" dirty="0">
                <a:solidFill>
                  <a:schemeClr val="tx1"/>
                </a:solidFill>
                <a:latin typeface="Meiryo UI" panose="020B0604030504040204" pitchFamily="50" charset="-128"/>
                <a:ea typeface="Meiryo UI" panose="020B0604030504040204" pitchFamily="50" charset="-128"/>
              </a:rPr>
              <a:t>所有者の検討のきっかけづくりと事業の具体化を図る</a:t>
            </a:r>
          </a:p>
        </p:txBody>
      </p:sp>
      <p:sp>
        <p:nvSpPr>
          <p:cNvPr id="9" name="楕円 8">
            <a:extLst>
              <a:ext uri="{FF2B5EF4-FFF2-40B4-BE49-F238E27FC236}">
                <a16:creationId xmlns:a16="http://schemas.microsoft.com/office/drawing/2014/main" id="{F373B66A-BB0A-4373-8D8D-75CD6EE1A42D}"/>
              </a:ext>
            </a:extLst>
          </p:cNvPr>
          <p:cNvSpPr/>
          <p:nvPr/>
        </p:nvSpPr>
        <p:spPr>
          <a:xfrm>
            <a:off x="5446637" y="3949335"/>
            <a:ext cx="2835108" cy="1274010"/>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endParaRPr lang="en-US" altLang="ja-JP" sz="1050" b="1" dirty="0">
              <a:solidFill>
                <a:schemeClr val="tx1"/>
              </a:solidFill>
              <a:latin typeface="Meiryo UI" panose="020B0604030504040204" pitchFamily="50" charset="-128"/>
              <a:ea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rPr>
              <a:t>負担軽減の支援</a:t>
            </a:r>
            <a:endParaRPr lang="en-US" altLang="ja-JP" sz="1050" dirty="0">
              <a:solidFill>
                <a:schemeClr val="tx1"/>
              </a:solidFill>
              <a:latin typeface="Meiryo UI" panose="020B0604030504040204" pitchFamily="50" charset="-128"/>
              <a:ea typeface="Meiryo UI" panose="020B0604030504040204" pitchFamily="50" charset="-128"/>
            </a:endParaRPr>
          </a:p>
          <a:p>
            <a:pPr marL="180975" defTabSz="984250">
              <a:spcBef>
                <a:spcPts val="300"/>
              </a:spcBef>
            </a:pPr>
            <a:r>
              <a:rPr lang="ja-JP" altLang="en-US" sz="1050" dirty="0">
                <a:solidFill>
                  <a:schemeClr val="tx1"/>
                </a:solidFill>
                <a:latin typeface="Meiryo UI" panose="020B0604030504040204" pitchFamily="50" charset="-128"/>
                <a:ea typeface="Meiryo UI" panose="020B0604030504040204" pitchFamily="50" charset="-128"/>
              </a:rPr>
              <a:t>負担軽減のために可能な限りの</a:t>
            </a:r>
            <a:endParaRPr lang="en-US" altLang="ja-JP" sz="1050" dirty="0">
              <a:solidFill>
                <a:schemeClr val="tx1"/>
              </a:solidFill>
              <a:latin typeface="Meiryo UI" panose="020B0604030504040204" pitchFamily="50" charset="-128"/>
              <a:ea typeface="Meiryo UI" panose="020B0604030504040204" pitchFamily="50" charset="-128"/>
            </a:endParaRPr>
          </a:p>
          <a:p>
            <a:pPr marL="180975">
              <a:spcBef>
                <a:spcPts val="300"/>
              </a:spcBef>
            </a:pPr>
            <a:r>
              <a:rPr lang="ja-JP" altLang="en-US" sz="1050" dirty="0">
                <a:solidFill>
                  <a:schemeClr val="tx1"/>
                </a:solidFill>
                <a:latin typeface="Meiryo UI" panose="020B0604030504040204" pitchFamily="50" charset="-128"/>
                <a:ea typeface="Meiryo UI" panose="020B0604030504040204" pitchFamily="50" charset="-128"/>
              </a:rPr>
              <a:t>支援を行い、耐震化の実現を図る</a:t>
            </a:r>
          </a:p>
        </p:txBody>
      </p:sp>
      <p:sp>
        <p:nvSpPr>
          <p:cNvPr id="10" name="楕円 9">
            <a:extLst>
              <a:ext uri="{FF2B5EF4-FFF2-40B4-BE49-F238E27FC236}">
                <a16:creationId xmlns:a16="http://schemas.microsoft.com/office/drawing/2014/main" id="{4EC5D001-8970-416A-92CA-B6F95FE3B5D1}"/>
              </a:ext>
            </a:extLst>
          </p:cNvPr>
          <p:cNvSpPr/>
          <p:nvPr/>
        </p:nvSpPr>
        <p:spPr>
          <a:xfrm>
            <a:off x="407331" y="3949335"/>
            <a:ext cx="2835108" cy="127401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t" anchorCtr="0"/>
          <a:lstStyle/>
          <a:p>
            <a:pPr algn="ctr"/>
            <a:endParaRPr lang="ja-JP" altLang="en-US" sz="1050" dirty="0">
              <a:solidFill>
                <a:schemeClr val="tx1"/>
              </a:solidFill>
              <a:latin typeface="Meiryo UI" panose="020B0604030504040204" pitchFamily="50" charset="-128"/>
              <a:ea typeface="Meiryo UI" panose="020B0604030504040204" pitchFamily="50" charset="-128"/>
            </a:endParaRPr>
          </a:p>
        </p:txBody>
      </p:sp>
      <p:sp>
        <p:nvSpPr>
          <p:cNvPr id="12" name="楕円 11">
            <a:extLst>
              <a:ext uri="{FF2B5EF4-FFF2-40B4-BE49-F238E27FC236}">
                <a16:creationId xmlns:a16="http://schemas.microsoft.com/office/drawing/2014/main" id="{85345066-58AB-42B2-9727-4187F70014FE}"/>
              </a:ext>
            </a:extLst>
          </p:cNvPr>
          <p:cNvSpPr/>
          <p:nvPr/>
        </p:nvSpPr>
        <p:spPr>
          <a:xfrm>
            <a:off x="2913067" y="3973081"/>
            <a:ext cx="2835108" cy="127401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t" anchorCtr="0"/>
          <a:lstStyle/>
          <a:p>
            <a:pPr algn="ctr"/>
            <a:endParaRPr lang="ja-JP" altLang="en-US" sz="1050" dirty="0">
              <a:solidFill>
                <a:schemeClr val="tx1"/>
              </a:solidFill>
              <a:latin typeface="Meiryo UI" panose="020B0604030504040204" pitchFamily="50" charset="-128"/>
              <a:ea typeface="Meiryo UI" panose="020B0604030504040204" pitchFamily="50" charset="-128"/>
            </a:endParaRPr>
          </a:p>
        </p:txBody>
      </p:sp>
      <p:sp>
        <p:nvSpPr>
          <p:cNvPr id="13" name="楕円 12">
            <a:extLst>
              <a:ext uri="{FF2B5EF4-FFF2-40B4-BE49-F238E27FC236}">
                <a16:creationId xmlns:a16="http://schemas.microsoft.com/office/drawing/2014/main" id="{90EE6F72-7E45-4139-8ABD-C316E18983EF}"/>
              </a:ext>
            </a:extLst>
          </p:cNvPr>
          <p:cNvSpPr/>
          <p:nvPr/>
        </p:nvSpPr>
        <p:spPr>
          <a:xfrm>
            <a:off x="5496370" y="3937158"/>
            <a:ext cx="2806367" cy="127401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t" anchorCtr="0"/>
          <a:lstStyle/>
          <a:p>
            <a:pPr algn="ctr"/>
            <a:endParaRPr lang="ja-JP" altLang="en-US" sz="1050" dirty="0">
              <a:solidFill>
                <a:schemeClr val="tx1"/>
              </a:solidFill>
              <a:latin typeface="Meiryo UI" panose="020B0604030504040204" pitchFamily="50" charset="-128"/>
              <a:ea typeface="Meiryo UI" panose="020B0604030504040204" pitchFamily="50" charset="-128"/>
            </a:endParaRPr>
          </a:p>
        </p:txBody>
      </p:sp>
      <p:sp>
        <p:nvSpPr>
          <p:cNvPr id="14" name="角丸四角形 8">
            <a:extLst>
              <a:ext uri="{FF2B5EF4-FFF2-40B4-BE49-F238E27FC236}">
                <a16:creationId xmlns:a16="http://schemas.microsoft.com/office/drawing/2014/main" id="{E69EF482-A3D7-470C-B769-EEF11B3B7A64}"/>
              </a:ext>
            </a:extLst>
          </p:cNvPr>
          <p:cNvSpPr/>
          <p:nvPr/>
        </p:nvSpPr>
        <p:spPr>
          <a:xfrm>
            <a:off x="406801" y="5772889"/>
            <a:ext cx="1690238" cy="875183"/>
          </a:xfrm>
          <a:prstGeom prst="roundRect">
            <a:avLst>
              <a:gd name="adj" fmla="val 13277"/>
            </a:avLst>
          </a:prstGeom>
          <a:solidFill>
            <a:schemeClr val="accent1">
              <a:lumMod val="75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0" numCol="1" spcCol="0" rtlCol="0" fromWordArt="0" anchor="t" anchorCtr="0" forceAA="0" compatLnSpc="1">
            <a:prstTxWarp prst="textNoShape">
              <a:avLst/>
            </a:prstTxWarp>
            <a:noAutofit/>
          </a:bodyPr>
          <a:lstStyle/>
          <a:p>
            <a:pPr algn="ctr"/>
            <a:r>
              <a:rPr lang="ja-JP" altLang="en-US" sz="1200" b="1" dirty="0">
                <a:solidFill>
                  <a:schemeClr val="tx1"/>
                </a:solidFill>
                <a:latin typeface="Meiryo UI" panose="020B0604030504040204" pitchFamily="50" charset="-128"/>
                <a:ea typeface="Meiryo UI" panose="020B0604030504040204" pitchFamily="50" charset="-128"/>
              </a:rPr>
              <a:t>府民・地域の意識向上</a:t>
            </a:r>
          </a:p>
        </p:txBody>
      </p:sp>
      <p:sp>
        <p:nvSpPr>
          <p:cNvPr id="15" name="楕円 14">
            <a:extLst>
              <a:ext uri="{FF2B5EF4-FFF2-40B4-BE49-F238E27FC236}">
                <a16:creationId xmlns:a16="http://schemas.microsoft.com/office/drawing/2014/main" id="{23C3074E-C8A8-49C1-B12D-DEC68920D749}"/>
              </a:ext>
            </a:extLst>
          </p:cNvPr>
          <p:cNvSpPr/>
          <p:nvPr/>
        </p:nvSpPr>
        <p:spPr>
          <a:xfrm>
            <a:off x="4718620" y="5948115"/>
            <a:ext cx="1479598" cy="5592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b="1" dirty="0">
                <a:solidFill>
                  <a:schemeClr val="tx1"/>
                </a:solidFill>
                <a:latin typeface="Meiryo UI" panose="020B0604030504040204" pitchFamily="50" charset="-128"/>
                <a:ea typeface="Meiryo UI" panose="020B0604030504040204" pitchFamily="50" charset="-128"/>
              </a:rPr>
              <a:t>耐震の事業化</a:t>
            </a:r>
          </a:p>
        </p:txBody>
      </p:sp>
      <p:sp>
        <p:nvSpPr>
          <p:cNvPr id="16" name="楕円 15">
            <a:extLst>
              <a:ext uri="{FF2B5EF4-FFF2-40B4-BE49-F238E27FC236}">
                <a16:creationId xmlns:a16="http://schemas.microsoft.com/office/drawing/2014/main" id="{12FAB2E6-A6A9-4E85-9AFD-81C907D35E3D}"/>
              </a:ext>
            </a:extLst>
          </p:cNvPr>
          <p:cNvSpPr/>
          <p:nvPr/>
        </p:nvSpPr>
        <p:spPr>
          <a:xfrm>
            <a:off x="6923272" y="5948114"/>
            <a:ext cx="1479598" cy="5592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b="1" dirty="0">
                <a:solidFill>
                  <a:schemeClr val="tx1"/>
                </a:solidFill>
                <a:latin typeface="Meiryo UI" panose="020B0604030504040204" pitchFamily="50" charset="-128"/>
                <a:ea typeface="Meiryo UI" panose="020B0604030504040204" pitchFamily="50" charset="-128"/>
              </a:rPr>
              <a:t>耐震化の実現</a:t>
            </a:r>
          </a:p>
        </p:txBody>
      </p:sp>
      <p:sp>
        <p:nvSpPr>
          <p:cNvPr id="17" name="楕円 16">
            <a:extLst>
              <a:ext uri="{FF2B5EF4-FFF2-40B4-BE49-F238E27FC236}">
                <a16:creationId xmlns:a16="http://schemas.microsoft.com/office/drawing/2014/main" id="{BA077672-D559-40DD-961D-7282EE60272E}"/>
              </a:ext>
            </a:extLst>
          </p:cNvPr>
          <p:cNvSpPr/>
          <p:nvPr/>
        </p:nvSpPr>
        <p:spPr>
          <a:xfrm>
            <a:off x="2646168" y="5948116"/>
            <a:ext cx="1479598" cy="5592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b="1" dirty="0">
                <a:solidFill>
                  <a:schemeClr val="tx1"/>
                </a:solidFill>
                <a:latin typeface="Meiryo UI" panose="020B0604030504040204" pitchFamily="50" charset="-128"/>
                <a:ea typeface="Meiryo UI" panose="020B0604030504040204" pitchFamily="50" charset="-128"/>
              </a:rPr>
              <a:t>耐震化への</a:t>
            </a:r>
            <a:endParaRPr lang="en-US" altLang="ja-JP" sz="1200" b="1" dirty="0">
              <a:solidFill>
                <a:schemeClr val="tx1"/>
              </a:solidFill>
              <a:latin typeface="Meiryo UI" panose="020B0604030504040204" pitchFamily="50" charset="-128"/>
              <a:ea typeface="Meiryo UI" panose="020B0604030504040204" pitchFamily="50" charset="-128"/>
            </a:endParaRPr>
          </a:p>
          <a:p>
            <a:pPr algn="ctr"/>
            <a:r>
              <a:rPr lang="ja-JP" altLang="en-US" sz="1200" b="1" dirty="0">
                <a:solidFill>
                  <a:schemeClr val="tx1"/>
                </a:solidFill>
                <a:latin typeface="Meiryo UI" panose="020B0604030504040204" pitchFamily="50" charset="-128"/>
                <a:ea typeface="Meiryo UI" panose="020B0604030504040204" pitchFamily="50" charset="-128"/>
              </a:rPr>
              <a:t>意欲向上</a:t>
            </a:r>
          </a:p>
        </p:txBody>
      </p:sp>
      <p:sp>
        <p:nvSpPr>
          <p:cNvPr id="18" name="楕円 17">
            <a:extLst>
              <a:ext uri="{FF2B5EF4-FFF2-40B4-BE49-F238E27FC236}">
                <a16:creationId xmlns:a16="http://schemas.microsoft.com/office/drawing/2014/main" id="{C33D55FC-0AB2-4003-997F-52F7AB2BDC86}"/>
              </a:ext>
            </a:extLst>
          </p:cNvPr>
          <p:cNvSpPr/>
          <p:nvPr/>
        </p:nvSpPr>
        <p:spPr>
          <a:xfrm>
            <a:off x="445839" y="6057614"/>
            <a:ext cx="1479598" cy="5592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b="1" dirty="0">
                <a:solidFill>
                  <a:schemeClr val="tx1"/>
                </a:solidFill>
                <a:latin typeface="Meiryo UI" panose="020B0604030504040204" pitchFamily="50" charset="-128"/>
                <a:ea typeface="Meiryo UI" panose="020B0604030504040204" pitchFamily="50" charset="-128"/>
              </a:rPr>
              <a:t>所有者の</a:t>
            </a:r>
            <a:endParaRPr lang="en-US" altLang="ja-JP" sz="1200" b="1" dirty="0">
              <a:solidFill>
                <a:schemeClr val="tx1"/>
              </a:solidFill>
              <a:latin typeface="Meiryo UI" panose="020B0604030504040204" pitchFamily="50" charset="-128"/>
              <a:ea typeface="Meiryo UI" panose="020B0604030504040204" pitchFamily="50" charset="-128"/>
            </a:endParaRPr>
          </a:p>
          <a:p>
            <a:pPr algn="ctr"/>
            <a:r>
              <a:rPr lang="ja-JP" altLang="en-US" sz="1200" b="1" dirty="0">
                <a:solidFill>
                  <a:schemeClr val="tx1"/>
                </a:solidFill>
                <a:latin typeface="Meiryo UI" panose="020B0604030504040204" pitchFamily="50" charset="-128"/>
                <a:ea typeface="Meiryo UI" panose="020B0604030504040204" pitchFamily="50" charset="-128"/>
              </a:rPr>
              <a:t>意識向上</a:t>
            </a:r>
          </a:p>
        </p:txBody>
      </p:sp>
      <p:sp>
        <p:nvSpPr>
          <p:cNvPr id="26" name="角丸四角形 8">
            <a:extLst>
              <a:ext uri="{FF2B5EF4-FFF2-40B4-BE49-F238E27FC236}">
                <a16:creationId xmlns:a16="http://schemas.microsoft.com/office/drawing/2014/main" id="{3A38BCE6-F6C6-42FA-918D-A71BBCC6C72B}"/>
              </a:ext>
            </a:extLst>
          </p:cNvPr>
          <p:cNvSpPr/>
          <p:nvPr/>
        </p:nvSpPr>
        <p:spPr>
          <a:xfrm>
            <a:off x="1798706" y="2090829"/>
            <a:ext cx="3060000" cy="572400"/>
          </a:xfrm>
          <a:prstGeom prst="roundRect">
            <a:avLst>
              <a:gd name="adj" fmla="val 13277"/>
            </a:avLst>
          </a:prstGeom>
          <a:solidFill>
            <a:schemeClr val="accent1">
              <a:lumMod val="75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0" numCol="1" spcCol="0" rtlCol="0" fromWordArt="0" anchor="ctr" anchorCtr="0" forceAA="0" compatLnSpc="1">
            <a:prstTxWarp prst="textNoShape">
              <a:avLst/>
            </a:prstTxWarp>
            <a:noAutofit/>
          </a:bodyPr>
          <a:lstStyle/>
          <a:p>
            <a:pPr algn="ctr"/>
            <a:r>
              <a:rPr lang="ja-JP" altLang="en-US" sz="1400" b="1" dirty="0">
                <a:solidFill>
                  <a:schemeClr val="tx1"/>
                </a:solidFill>
                <a:latin typeface="Meiryo UI" panose="020B0604030504040204" pitchFamily="50" charset="-128"/>
                <a:ea typeface="Meiryo UI" panose="020B0604030504040204" pitchFamily="50" charset="-128"/>
              </a:rPr>
              <a:t>確実な普及啓発</a:t>
            </a:r>
          </a:p>
        </p:txBody>
      </p:sp>
      <p:sp>
        <p:nvSpPr>
          <p:cNvPr id="27" name="角丸四角形 8">
            <a:extLst>
              <a:ext uri="{FF2B5EF4-FFF2-40B4-BE49-F238E27FC236}">
                <a16:creationId xmlns:a16="http://schemas.microsoft.com/office/drawing/2014/main" id="{2E5AB39E-F4F6-41A3-8A07-0B5FEA5CA3B0}"/>
              </a:ext>
            </a:extLst>
          </p:cNvPr>
          <p:cNvSpPr/>
          <p:nvPr/>
        </p:nvSpPr>
        <p:spPr>
          <a:xfrm>
            <a:off x="5340807" y="2090831"/>
            <a:ext cx="3060000" cy="570716"/>
          </a:xfrm>
          <a:prstGeom prst="roundRect">
            <a:avLst>
              <a:gd name="adj" fmla="val 13277"/>
            </a:avLst>
          </a:prstGeom>
          <a:solidFill>
            <a:schemeClr val="accent1">
              <a:lumMod val="75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0" numCol="1" spcCol="0" rtlCol="0" fromWordArt="0" anchor="ctr" anchorCtr="0" forceAA="0" compatLnSpc="1">
            <a:prstTxWarp prst="textNoShape">
              <a:avLst/>
            </a:prstTxWarp>
            <a:noAutofit/>
          </a:bodyPr>
          <a:lstStyle/>
          <a:p>
            <a:pPr algn="ctr"/>
            <a:r>
              <a:rPr lang="ja-JP" altLang="en-US" sz="1400" b="1" dirty="0">
                <a:solidFill>
                  <a:schemeClr val="tx1"/>
                </a:solidFill>
                <a:latin typeface="Meiryo UI" panose="020B0604030504040204" pitchFamily="50" charset="-128"/>
                <a:ea typeface="Meiryo UI" panose="020B0604030504040204" pitchFamily="50" charset="-128"/>
              </a:rPr>
              <a:t>耐震化の支援</a:t>
            </a:r>
          </a:p>
        </p:txBody>
      </p:sp>
      <p:sp>
        <p:nvSpPr>
          <p:cNvPr id="11" name="正方形/長方形 10">
            <a:extLst>
              <a:ext uri="{FF2B5EF4-FFF2-40B4-BE49-F238E27FC236}">
                <a16:creationId xmlns:a16="http://schemas.microsoft.com/office/drawing/2014/main" id="{E62B5882-6260-4389-8E2A-3EF7FF7DD8BB}"/>
              </a:ext>
            </a:extLst>
          </p:cNvPr>
          <p:cNvSpPr/>
          <p:nvPr/>
        </p:nvSpPr>
        <p:spPr>
          <a:xfrm>
            <a:off x="112620" y="3259723"/>
            <a:ext cx="8660444" cy="34609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C064ABA1-DC4D-489C-8566-65F9D4F93A1E}"/>
              </a:ext>
            </a:extLst>
          </p:cNvPr>
          <p:cNvSpPr/>
          <p:nvPr/>
        </p:nvSpPr>
        <p:spPr>
          <a:xfrm>
            <a:off x="112620" y="1930759"/>
            <a:ext cx="8660444" cy="9284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0" name="矢印: 下 29">
            <a:extLst>
              <a:ext uri="{FF2B5EF4-FFF2-40B4-BE49-F238E27FC236}">
                <a16:creationId xmlns:a16="http://schemas.microsoft.com/office/drawing/2014/main" id="{7DF0F6C6-27B5-43E9-95EB-4587325C219D}"/>
              </a:ext>
            </a:extLst>
          </p:cNvPr>
          <p:cNvSpPr/>
          <p:nvPr/>
        </p:nvSpPr>
        <p:spPr>
          <a:xfrm>
            <a:off x="3268310" y="2918204"/>
            <a:ext cx="2253931" cy="275223"/>
          </a:xfrm>
          <a:prstGeom prst="down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1" name="テキスト ボックス 2">
            <a:extLst>
              <a:ext uri="{FF2B5EF4-FFF2-40B4-BE49-F238E27FC236}">
                <a16:creationId xmlns:a16="http://schemas.microsoft.com/office/drawing/2014/main" id="{D4A0C368-2E05-4DF2-BD16-BE9EE12253E8}"/>
              </a:ext>
            </a:extLst>
          </p:cNvPr>
          <p:cNvSpPr txBox="1">
            <a:spLocks noChangeArrowheads="1"/>
          </p:cNvSpPr>
          <p:nvPr/>
        </p:nvSpPr>
        <p:spPr bwMode="auto">
          <a:xfrm>
            <a:off x="203481" y="1011872"/>
            <a:ext cx="8538990" cy="782878"/>
          </a:xfrm>
          <a:prstGeom prst="rect">
            <a:avLst/>
          </a:prstGeom>
          <a:solidFill>
            <a:schemeClr val="accent5"/>
          </a:solidFill>
          <a:ln>
            <a:noFill/>
          </a:ln>
        </p:spPr>
        <p:txBody>
          <a:bodyPr lIns="72000" tIns="72000" rIns="72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今回の中間検証を行うにあたっては、前回審議会の広域緊急交通路沿道建築物における議論であった「所有者の意識の変化」を踏まえた</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つの方向性を意識しながら取組みを整理</a:t>
            </a:r>
            <a:endParaRPr lang="en-US" altLang="ja-JP" sz="1600" dirty="0">
              <a:latin typeface="Meiryo UI" panose="020B0604030504040204" pitchFamily="50" charset="-128"/>
              <a:ea typeface="Meiryo UI" panose="020B0604030504040204" pitchFamily="50" charset="-128"/>
            </a:endParaRPr>
          </a:p>
        </p:txBody>
      </p:sp>
      <p:sp>
        <p:nvSpPr>
          <p:cNvPr id="32" name="角丸四角形 8">
            <a:extLst>
              <a:ext uri="{FF2B5EF4-FFF2-40B4-BE49-F238E27FC236}">
                <a16:creationId xmlns:a16="http://schemas.microsoft.com/office/drawing/2014/main" id="{828B2F6E-D95C-4CAB-B3F8-5460B430D5C0}"/>
              </a:ext>
            </a:extLst>
          </p:cNvPr>
          <p:cNvSpPr/>
          <p:nvPr/>
        </p:nvSpPr>
        <p:spPr>
          <a:xfrm>
            <a:off x="0" y="3033295"/>
            <a:ext cx="3174521" cy="30421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0" numCol="1" spcCol="0" rtlCol="0" fromWordArt="0" anchor="t" anchorCtr="0" forceAA="0" compatLnSpc="1">
            <a:prstTxWarp prst="textNoShape">
              <a:avLst/>
            </a:prstTxWarp>
            <a:noAutofit/>
          </a:bodyPr>
          <a:lstStyle/>
          <a:p>
            <a:pPr marL="88900"/>
            <a:r>
              <a:rPr lang="ja-JP" altLang="en-US" sz="1200" dirty="0">
                <a:solidFill>
                  <a:schemeClr val="tx1"/>
                </a:solidFill>
                <a:latin typeface="Meiryo UI" panose="020B0604030504040204" pitchFamily="50" charset="-128"/>
                <a:ea typeface="Meiryo UI" panose="020B0604030504040204" pitchFamily="50" charset="-128"/>
              </a:rPr>
              <a:t>第</a:t>
            </a:r>
            <a:r>
              <a:rPr lang="en-US" altLang="ja-JP" sz="1200" dirty="0">
                <a:solidFill>
                  <a:schemeClr val="tx1"/>
                </a:solidFill>
                <a:latin typeface="Meiryo UI" panose="020B0604030504040204" pitchFamily="50" charset="-128"/>
                <a:ea typeface="Meiryo UI" panose="020B0604030504040204" pitchFamily="50" charset="-128"/>
              </a:rPr>
              <a:t>9</a:t>
            </a:r>
            <a:r>
              <a:rPr lang="ja-JP" altLang="en-US" sz="1200" dirty="0">
                <a:solidFill>
                  <a:schemeClr val="tx1"/>
                </a:solidFill>
                <a:latin typeface="Meiryo UI" panose="020B0604030504040204" pitchFamily="50" charset="-128"/>
                <a:ea typeface="Meiryo UI" panose="020B0604030504040204" pitchFamily="50" charset="-128"/>
              </a:rPr>
              <a:t>回審議会　資料より</a:t>
            </a:r>
            <a:endParaRPr lang="ja-JP" altLang="en-US" sz="1050" b="1" dirty="0">
              <a:solidFill>
                <a:schemeClr val="tx1"/>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70A58EC9-D121-4076-AB6E-FC3AF7DEA2F9}"/>
              </a:ext>
            </a:extLst>
          </p:cNvPr>
          <p:cNvSpPr txBox="1"/>
          <p:nvPr/>
        </p:nvSpPr>
        <p:spPr>
          <a:xfrm>
            <a:off x="63676" y="1995558"/>
            <a:ext cx="1735030"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現戦略での取組み</a:t>
            </a:r>
          </a:p>
        </p:txBody>
      </p:sp>
    </p:spTree>
    <p:extLst>
      <p:ext uri="{BB962C8B-B14F-4D97-AF65-F5344CB8AC3E}">
        <p14:creationId xmlns:p14="http://schemas.microsoft.com/office/powerpoint/2010/main" val="3320079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負担軽減の支援</a:t>
            </a:r>
            <a:r>
              <a:rPr lang="en-US" altLang="ja-JP" dirty="0"/>
              <a:t>】</a:t>
            </a:r>
            <a:r>
              <a:rPr lang="ja-JP" altLang="en-US" dirty="0"/>
              <a:t>　補助制度</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29</a:t>
            </a:fld>
            <a:endParaRPr lang="en-US" altLang="ja-JP">
              <a:solidFill>
                <a:srgbClr val="000000"/>
              </a:solidFill>
            </a:endParaRPr>
          </a:p>
        </p:txBody>
      </p:sp>
      <p:sp>
        <p:nvSpPr>
          <p:cNvPr id="7" name="正方形/長方形 6"/>
          <p:cNvSpPr/>
          <p:nvPr/>
        </p:nvSpPr>
        <p:spPr>
          <a:xfrm>
            <a:off x="88901" y="1059838"/>
            <a:ext cx="8957354" cy="836197"/>
          </a:xfrm>
          <a:prstGeom prst="rect">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t"/>
          <a:lstStyle/>
          <a:p>
            <a:pPr marL="261938" indent="-261938">
              <a:lnSpc>
                <a:spcPct val="125000"/>
              </a:lnSpc>
            </a:pPr>
            <a:r>
              <a:rPr lang="ja-JP" altLang="en-US" sz="1600" dirty="0">
                <a:latin typeface="Meiryo UI" panose="020B0604030504040204" pitchFamily="50" charset="-128"/>
                <a:ea typeface="Meiryo UI" panose="020B0604030504040204" pitchFamily="50" charset="-128"/>
              </a:rPr>
              <a:t>○ 補助制度の存在は所有者にとって耐震化に対する大きな動機になっているが、依然として費用負担に対しての課題意識が高い。</a:t>
            </a:r>
          </a:p>
        </p:txBody>
      </p:sp>
      <p:sp>
        <p:nvSpPr>
          <p:cNvPr id="10" name="正方形/長方形 9"/>
          <p:cNvSpPr/>
          <p:nvPr/>
        </p:nvSpPr>
        <p:spPr>
          <a:xfrm>
            <a:off x="4304812" y="6254881"/>
            <a:ext cx="4064715" cy="2871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r"/>
            <a:r>
              <a:rPr lang="ja-JP" altLang="en-US" sz="1200" dirty="0">
                <a:latin typeface="Meiryo UI" panose="020B0604030504040204" pitchFamily="50" charset="-128"/>
                <a:ea typeface="Meiryo UI" panose="020B0604030504040204" pitchFamily="50" charset="-128"/>
              </a:rPr>
              <a:t>令和元年度補助制度利用者アンケートより</a:t>
            </a:r>
          </a:p>
        </p:txBody>
      </p:sp>
      <p:pic>
        <p:nvPicPr>
          <p:cNvPr id="3" name="図 2"/>
          <p:cNvPicPr>
            <a:picLocks noChangeAspect="1"/>
          </p:cNvPicPr>
          <p:nvPr/>
        </p:nvPicPr>
        <p:blipFill>
          <a:blip r:embed="rId2"/>
          <a:stretch>
            <a:fillRect/>
          </a:stretch>
        </p:blipFill>
        <p:spPr>
          <a:xfrm>
            <a:off x="514205" y="2080010"/>
            <a:ext cx="4377307" cy="4511431"/>
          </a:xfrm>
          <a:prstGeom prst="rect">
            <a:avLst/>
          </a:prstGeom>
        </p:spPr>
      </p:pic>
      <p:pic>
        <p:nvPicPr>
          <p:cNvPr id="5" name="図 4"/>
          <p:cNvPicPr>
            <a:picLocks noChangeAspect="1"/>
          </p:cNvPicPr>
          <p:nvPr/>
        </p:nvPicPr>
        <p:blipFill>
          <a:blip r:embed="rId3"/>
          <a:stretch>
            <a:fillRect/>
          </a:stretch>
        </p:blipFill>
        <p:spPr>
          <a:xfrm>
            <a:off x="4749507" y="2074530"/>
            <a:ext cx="3974937" cy="3365284"/>
          </a:xfrm>
          <a:prstGeom prst="rect">
            <a:avLst/>
          </a:prstGeom>
        </p:spPr>
      </p:pic>
    </p:spTree>
    <p:extLst>
      <p:ext uri="{BB962C8B-B14F-4D97-AF65-F5344CB8AC3E}">
        <p14:creationId xmlns:p14="http://schemas.microsoft.com/office/powerpoint/2010/main" val="2629373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5114141" y="3071151"/>
            <a:ext cx="3853006" cy="2865368"/>
          </a:xfrm>
          <a:prstGeom prst="rect">
            <a:avLst/>
          </a:prstGeom>
        </p:spPr>
      </p:pic>
      <p:sp>
        <p:nvSpPr>
          <p:cNvPr id="2" name="タイトル 1"/>
          <p:cNvSpPr>
            <a:spLocks noGrp="1"/>
          </p:cNvSpPr>
          <p:nvPr>
            <p:ph type="title"/>
          </p:nvPr>
        </p:nvSpPr>
        <p:spPr>
          <a:xfrm>
            <a:off x="0" y="471050"/>
            <a:ext cx="8077200" cy="404813"/>
          </a:xfrm>
        </p:spPr>
        <p:txBody>
          <a:bodyPr/>
          <a:lstStyle/>
          <a:p>
            <a:r>
              <a:rPr lang="en-US" altLang="ja-JP" dirty="0"/>
              <a:t>【</a:t>
            </a:r>
            <a:r>
              <a:rPr lang="ja-JP" altLang="en-US" dirty="0"/>
              <a:t>負担軽減の支援</a:t>
            </a:r>
            <a:r>
              <a:rPr lang="en-US" altLang="ja-JP" dirty="0"/>
              <a:t>】</a:t>
            </a:r>
            <a:r>
              <a:rPr lang="ja-JP" altLang="en-US" dirty="0"/>
              <a:t>　部分改修への補助</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30</a:t>
            </a:fld>
            <a:endParaRPr lang="en-US" altLang="ja-JP">
              <a:solidFill>
                <a:srgbClr val="000000"/>
              </a:solidFill>
            </a:endParaRPr>
          </a:p>
        </p:txBody>
      </p:sp>
      <p:sp>
        <p:nvSpPr>
          <p:cNvPr id="6" name="正方形/長方形 5"/>
          <p:cNvSpPr/>
          <p:nvPr/>
        </p:nvSpPr>
        <p:spPr>
          <a:xfrm>
            <a:off x="171980" y="1011249"/>
            <a:ext cx="8886229" cy="1870127"/>
          </a:xfrm>
          <a:prstGeom prst="rect">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t"/>
          <a:lstStyle/>
          <a:p>
            <a:pPr marL="261938" indent="-261938"/>
            <a:r>
              <a:rPr lang="ja-JP" altLang="en-US" sz="1600" dirty="0">
                <a:latin typeface="Meiryo UI" panose="020B0604030504040204" pitchFamily="50" charset="-128"/>
                <a:ea typeface="Meiryo UI" panose="020B0604030504040204" pitchFamily="50" charset="-128"/>
              </a:rPr>
              <a:t>○ 耐震診断の評点が</a:t>
            </a:r>
            <a:r>
              <a:rPr lang="en-US" altLang="ja-JP" sz="1600" dirty="0">
                <a:latin typeface="Meiryo UI" panose="020B0604030504040204" pitchFamily="50" charset="-128"/>
                <a:ea typeface="Meiryo UI" panose="020B0604030504040204" pitchFamily="50" charset="-128"/>
              </a:rPr>
              <a:t>0.7</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未満となる部分改修に対する補助を実施している市町村では、利用する所有者が増えている。</a:t>
            </a:r>
            <a:endParaRPr lang="en-US" altLang="ja-JP" sz="1600" dirty="0">
              <a:latin typeface="Meiryo UI" panose="020B0604030504040204" pitchFamily="50" charset="-128"/>
              <a:ea typeface="Meiryo UI" panose="020B0604030504040204" pitchFamily="50" charset="-128"/>
            </a:endParaRPr>
          </a:p>
          <a:p>
            <a:pPr marL="261938" indent="-261938">
              <a:spcBef>
                <a:spcPts val="600"/>
              </a:spcBef>
            </a:pPr>
            <a:r>
              <a:rPr lang="ja-JP" altLang="en-US" sz="1600" dirty="0">
                <a:latin typeface="Meiryo UI" panose="020B0604030504040204" pitchFamily="50" charset="-128"/>
                <a:ea typeface="Meiryo UI" panose="020B0604030504040204" pitchFamily="50" charset="-128"/>
              </a:rPr>
              <a:t>○ 改修工事補助実績の中で、部分改修の割合が増加傾向にある。</a:t>
            </a:r>
            <a:endParaRPr lang="en-US" altLang="ja-JP" sz="1600" dirty="0">
              <a:latin typeface="Meiryo UI" panose="020B0604030504040204" pitchFamily="50" charset="-128"/>
              <a:ea typeface="Meiryo UI" panose="020B0604030504040204" pitchFamily="50" charset="-128"/>
            </a:endParaRPr>
          </a:p>
          <a:p>
            <a:pPr marL="261938" indent="-261938">
              <a:spcBef>
                <a:spcPts val="600"/>
              </a:spcBef>
            </a:pPr>
            <a:r>
              <a:rPr lang="ja-JP" altLang="en-US" sz="1600" dirty="0">
                <a:latin typeface="Meiryo UI" panose="020B0604030504040204" pitchFamily="50" charset="-128"/>
                <a:ea typeface="Meiryo UI" panose="020B0604030504040204" pitchFamily="50" charset="-128"/>
              </a:rPr>
              <a:t>○ 市町村担当者ヒアリングによると、評点が</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以上の改修（全体改修）が構造的に難しいケースもあるものの、性能を正しく理解しないまま工事費用面から安易に部分改修が選択されている可能性がある。</a:t>
            </a:r>
            <a:endParaRPr lang="en-US" altLang="ja-JP" sz="1600" dirty="0">
              <a:latin typeface="Meiryo UI" panose="020B0604030504040204" pitchFamily="50" charset="-128"/>
              <a:ea typeface="Meiryo UI" panose="020B0604030504040204" pitchFamily="50" charset="-128"/>
            </a:endParaRPr>
          </a:p>
          <a:p>
            <a:pPr marL="261938" indent="-261938">
              <a:spcBef>
                <a:spcPts val="600"/>
              </a:spcBef>
            </a:pPr>
            <a:r>
              <a:rPr lang="ja-JP" altLang="en-US" sz="1600" dirty="0">
                <a:latin typeface="Meiryo UI" panose="020B0604030504040204" pitchFamily="50" charset="-128"/>
                <a:ea typeface="Meiryo UI" panose="020B0604030504040204" pitchFamily="50" charset="-128"/>
              </a:rPr>
              <a:t>○ 全体改修について部分改修と区別化するために、独自で補助金額を増額している市町村もある。</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10" name="正方形/長方形 9"/>
          <p:cNvSpPr/>
          <p:nvPr/>
        </p:nvSpPr>
        <p:spPr>
          <a:xfrm>
            <a:off x="0" y="5666612"/>
            <a:ext cx="5316192" cy="3926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050" dirty="0">
                <a:latin typeface="Meiryo UI" panose="020B0604030504040204" pitchFamily="50" charset="-128"/>
                <a:ea typeface="Meiryo UI" panose="020B0604030504040204" pitchFamily="50" charset="-128"/>
              </a:rPr>
              <a:t>部分改修実施</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市町村数　　　→ （</a:t>
            </a:r>
            <a:r>
              <a:rPr lang="en-US" altLang="ja-JP" sz="1050" dirty="0">
                <a:latin typeface="Meiryo UI" panose="020B0604030504040204" pitchFamily="50" charset="-128"/>
                <a:ea typeface="Meiryo UI" panose="020B0604030504040204" pitchFamily="50" charset="-128"/>
              </a:rPr>
              <a:t>21</a:t>
            </a:r>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(21)</a:t>
            </a:r>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(23</a:t>
            </a:r>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(22)</a:t>
            </a:r>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(23</a:t>
            </a:r>
            <a:r>
              <a:rPr lang="ja-JP" altLang="en-US" sz="1050" dirty="0">
                <a:latin typeface="Meiryo UI" panose="020B0604030504040204" pitchFamily="50" charset="-128"/>
                <a:ea typeface="Meiryo UI" panose="020B0604030504040204" pitchFamily="50" charset="-128"/>
              </a:rPr>
              <a:t>）　　</a:t>
            </a:r>
          </a:p>
        </p:txBody>
      </p:sp>
      <p:sp>
        <p:nvSpPr>
          <p:cNvPr id="15" name="正方形/長方形 14"/>
          <p:cNvSpPr/>
          <p:nvPr/>
        </p:nvSpPr>
        <p:spPr>
          <a:xfrm>
            <a:off x="5057894" y="6040679"/>
            <a:ext cx="3909253" cy="3926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r"/>
            <a:r>
              <a:rPr lang="ja-JP" altLang="en-US" sz="1200" dirty="0">
                <a:latin typeface="Meiryo UI" panose="020B0604030504040204" pitchFamily="50" charset="-128"/>
                <a:ea typeface="Meiryo UI" panose="020B0604030504040204" pitchFamily="50" charset="-128"/>
              </a:rPr>
              <a:t>大阪府補助実績より</a:t>
            </a:r>
          </a:p>
        </p:txBody>
      </p:sp>
      <p:sp>
        <p:nvSpPr>
          <p:cNvPr id="11" name="正方形/長方形 10">
            <a:extLst>
              <a:ext uri="{FF2B5EF4-FFF2-40B4-BE49-F238E27FC236}">
                <a16:creationId xmlns:a16="http://schemas.microsoft.com/office/drawing/2014/main" id="{CB7332E0-BE8A-47AC-BD19-F8F43D953BD7}"/>
              </a:ext>
            </a:extLst>
          </p:cNvPr>
          <p:cNvSpPr/>
          <p:nvPr/>
        </p:nvSpPr>
        <p:spPr>
          <a:xfrm>
            <a:off x="5296191" y="3089139"/>
            <a:ext cx="3847809" cy="3926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400" b="1" dirty="0">
                <a:latin typeface="Meiryo UI" panose="020B0604030504040204" pitchFamily="50" charset="-128"/>
                <a:ea typeface="Meiryo UI" panose="020B0604030504040204" pitchFamily="50" charset="-128"/>
              </a:rPr>
              <a:t>部分改修の推移</a:t>
            </a:r>
            <a:r>
              <a:rPr lang="ja-JP" altLang="en-US" sz="1200" b="1" dirty="0">
                <a:latin typeface="Meiryo UI" panose="020B0604030504040204" pitchFamily="50" charset="-128"/>
                <a:ea typeface="Meiryo UI" panose="020B0604030504040204" pitchFamily="50" charset="-128"/>
              </a:rPr>
              <a:t>（部分改修補助実施市町村のみ）</a:t>
            </a:r>
            <a:endParaRPr lang="ja-JP" altLang="en-US" sz="1400" b="1"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7E714B3B-BE5C-40EC-8BEB-8C9C8DDB4FC9}"/>
              </a:ext>
            </a:extLst>
          </p:cNvPr>
          <p:cNvSpPr/>
          <p:nvPr/>
        </p:nvSpPr>
        <p:spPr>
          <a:xfrm>
            <a:off x="849124" y="3031532"/>
            <a:ext cx="3847809" cy="3926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400" b="1" dirty="0">
                <a:latin typeface="Meiryo UI" panose="020B0604030504040204" pitchFamily="50" charset="-128"/>
                <a:ea typeface="Meiryo UI" panose="020B0604030504040204" pitchFamily="50" charset="-128"/>
              </a:rPr>
              <a:t>部分改修の推移</a:t>
            </a:r>
            <a:r>
              <a:rPr lang="ja-JP" altLang="en-US" sz="1200" b="1" dirty="0">
                <a:latin typeface="Meiryo UI" panose="020B0604030504040204" pitchFamily="50" charset="-128"/>
                <a:ea typeface="Meiryo UI" panose="020B0604030504040204" pitchFamily="50" charset="-128"/>
              </a:rPr>
              <a:t>（全市町村の補助実績）</a:t>
            </a:r>
            <a:endParaRPr lang="ja-JP" altLang="en-US" sz="14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543315" y="3101634"/>
            <a:ext cx="4572396" cy="2804403"/>
          </a:xfrm>
          <a:prstGeom prst="rect">
            <a:avLst/>
          </a:prstGeom>
        </p:spPr>
      </p:pic>
    </p:spTree>
    <p:extLst>
      <p:ext uri="{BB962C8B-B14F-4D97-AF65-F5344CB8AC3E}">
        <p14:creationId xmlns:p14="http://schemas.microsoft.com/office/powerpoint/2010/main" val="3699676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負担軽減の支援</a:t>
            </a:r>
            <a:r>
              <a:rPr lang="en-US" altLang="ja-JP" dirty="0"/>
              <a:t>】</a:t>
            </a:r>
            <a:r>
              <a:rPr lang="ja-JP" altLang="en-US" dirty="0"/>
              <a:t>　改修工事費の状況</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31</a:t>
            </a:fld>
            <a:endParaRPr lang="en-US" altLang="ja-JP">
              <a:solidFill>
                <a:srgbClr val="000000"/>
              </a:solidFill>
            </a:endParaRPr>
          </a:p>
        </p:txBody>
      </p:sp>
      <p:sp>
        <p:nvSpPr>
          <p:cNvPr id="5" name="Rectangle 3"/>
          <p:cNvSpPr>
            <a:spLocks noChangeArrowheads="1"/>
          </p:cNvSpPr>
          <p:nvPr/>
        </p:nvSpPr>
        <p:spPr bwMode="auto">
          <a:xfrm>
            <a:off x="658795" y="2388560"/>
            <a:ext cx="27446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改修前後の評点×改修</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工事費</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289E6448-6EC0-4B5D-8F71-05ABE7E32E73}"/>
              </a:ext>
            </a:extLst>
          </p:cNvPr>
          <p:cNvGraphicFramePr>
            <a:graphicFrameLocks noGrp="1"/>
          </p:cNvGraphicFramePr>
          <p:nvPr>
            <p:extLst>
              <p:ext uri="{D42A27DB-BD31-4B8C-83A1-F6EECF244321}">
                <p14:modId xmlns:p14="http://schemas.microsoft.com/office/powerpoint/2010/main" val="2603346541"/>
              </p:ext>
            </p:extLst>
          </p:nvPr>
        </p:nvGraphicFramePr>
        <p:xfrm>
          <a:off x="1155757" y="2951297"/>
          <a:ext cx="6480000" cy="2695740"/>
        </p:xfrm>
        <a:graphic>
          <a:graphicData uri="http://schemas.openxmlformats.org/drawingml/2006/table">
            <a:tbl>
              <a:tblPr>
                <a:tableStyleId>{5C22544A-7EE6-4342-B048-85BDC9FD1C3A}</a:tableStyleId>
              </a:tblPr>
              <a:tblGrid>
                <a:gridCol w="1296000">
                  <a:extLst>
                    <a:ext uri="{9D8B030D-6E8A-4147-A177-3AD203B41FA5}">
                      <a16:colId xmlns:a16="http://schemas.microsoft.com/office/drawing/2014/main" val="232946618"/>
                    </a:ext>
                  </a:extLst>
                </a:gridCol>
                <a:gridCol w="1296000">
                  <a:extLst>
                    <a:ext uri="{9D8B030D-6E8A-4147-A177-3AD203B41FA5}">
                      <a16:colId xmlns:a16="http://schemas.microsoft.com/office/drawing/2014/main" val="590909691"/>
                    </a:ext>
                  </a:extLst>
                </a:gridCol>
                <a:gridCol w="1296000">
                  <a:extLst>
                    <a:ext uri="{9D8B030D-6E8A-4147-A177-3AD203B41FA5}">
                      <a16:colId xmlns:a16="http://schemas.microsoft.com/office/drawing/2014/main" val="2224390434"/>
                    </a:ext>
                  </a:extLst>
                </a:gridCol>
                <a:gridCol w="1296000">
                  <a:extLst>
                    <a:ext uri="{9D8B030D-6E8A-4147-A177-3AD203B41FA5}">
                      <a16:colId xmlns:a16="http://schemas.microsoft.com/office/drawing/2014/main" val="4055961480"/>
                    </a:ext>
                  </a:extLst>
                </a:gridCol>
                <a:gridCol w="1296000">
                  <a:extLst>
                    <a:ext uri="{9D8B030D-6E8A-4147-A177-3AD203B41FA5}">
                      <a16:colId xmlns:a16="http://schemas.microsoft.com/office/drawing/2014/main" val="2110804766"/>
                    </a:ext>
                  </a:extLst>
                </a:gridCol>
              </a:tblGrid>
              <a:tr h="709690">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　　　  　　改修後</a:t>
                      </a:r>
                      <a:br>
                        <a:rPr lang="ja-JP" altLang="en-US" sz="1400" u="none" strike="noStrike" dirty="0">
                          <a:effectLst/>
                          <a:latin typeface="Meiryo UI" panose="020B0604030504040204" pitchFamily="50" charset="-128"/>
                          <a:ea typeface="Meiryo UI" panose="020B0604030504040204" pitchFamily="50" charset="-128"/>
                        </a:rPr>
                      </a:br>
                      <a:r>
                        <a:rPr lang="ja-JP" altLang="en-US" sz="1400" u="none" strike="noStrike" dirty="0">
                          <a:effectLst/>
                          <a:latin typeface="Meiryo UI" panose="020B0604030504040204" pitchFamily="50" charset="-128"/>
                          <a:ea typeface="Meiryo UI" panose="020B0604030504040204" pitchFamily="50" charset="-128"/>
                        </a:rPr>
                        <a:t> 改修前</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lumMod val="85000"/>
                      </a:schemeClr>
                    </a:solidFill>
                  </a:tcP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全平均額</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0.7</a:t>
                      </a:r>
                      <a:r>
                        <a:rPr lang="ja-JP" altLang="en-US" sz="1400" u="none" strike="noStrike" dirty="0">
                          <a:effectLst/>
                          <a:latin typeface="Meiryo UI" panose="020B0604030504040204" pitchFamily="50" charset="-128"/>
                          <a:ea typeface="Meiryo UI" panose="020B0604030504040204" pitchFamily="50" charset="-128"/>
                        </a:rPr>
                        <a:t>～　</a:t>
                      </a:r>
                      <a:r>
                        <a:rPr lang="en-US" altLang="ja-JP" sz="1400" u="none" strike="noStrike" dirty="0">
                          <a:effectLst/>
                          <a:latin typeface="Meiryo UI" panose="020B0604030504040204" pitchFamily="50" charset="-128"/>
                          <a:ea typeface="Meiryo UI" panose="020B0604030504040204" pitchFamily="50" charset="-128"/>
                        </a:rPr>
                        <a:t>1.0</a:t>
                      </a:r>
                      <a:r>
                        <a:rPr lang="ja-JP" altLang="en-US" sz="1400" u="none" strike="noStrike" dirty="0">
                          <a:effectLst/>
                          <a:latin typeface="Meiryo UI" panose="020B0604030504040204" pitchFamily="50" charset="-128"/>
                          <a:ea typeface="Meiryo UI" panose="020B0604030504040204" pitchFamily="50" charset="-128"/>
                        </a:rPr>
                        <a:t>未満</a:t>
                      </a:r>
                      <a:endParaRPr lang="en-US" altLang="ja-JP" sz="1400" u="none" strike="noStrike" dirty="0">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（部分改修）</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1.0</a:t>
                      </a:r>
                      <a:r>
                        <a:rPr lang="ja-JP" altLang="en-US" sz="1400" u="none" strike="noStrike" dirty="0">
                          <a:effectLst/>
                          <a:latin typeface="Meiryo UI" panose="020B0604030504040204" pitchFamily="50" charset="-128"/>
                          <a:ea typeface="Meiryo UI" panose="020B0604030504040204" pitchFamily="50" charset="-128"/>
                        </a:rPr>
                        <a:t>以上</a:t>
                      </a:r>
                      <a:endParaRPr lang="en-US" altLang="ja-JP" sz="1400" u="none" strike="noStrike" dirty="0">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（全体改修）</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差額</a:t>
                      </a:r>
                      <a:endParaRPr lang="en-US" altLang="ja-JP" sz="1400" u="none" strike="noStrike" dirty="0">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（全体－部分）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01728957"/>
                  </a:ext>
                </a:extLst>
              </a:tr>
              <a:tr h="397210">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0.1</a:t>
                      </a:r>
                      <a:r>
                        <a:rPr lang="ja-JP" altLang="en-US" sz="1400" u="none" strike="noStrike" dirty="0">
                          <a:effectLst/>
                          <a:latin typeface="Meiryo UI" panose="020B0604030504040204" pitchFamily="50" charset="-128"/>
                          <a:ea typeface="Meiryo UI" panose="020B0604030504040204" pitchFamily="50" charset="-128"/>
                        </a:rPr>
                        <a:t>未満</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smtClean="0">
                          <a:effectLst/>
                          <a:latin typeface="Meiryo UI" panose="020B0604030504040204" pitchFamily="50" charset="-128"/>
                          <a:ea typeface="Meiryo UI" panose="020B0604030504040204" pitchFamily="50" charset="-128"/>
                        </a:rPr>
                        <a:t>394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smtClean="0">
                          <a:effectLst/>
                          <a:latin typeface="Meiryo UI" panose="020B0604030504040204" pitchFamily="50" charset="-128"/>
                          <a:ea typeface="Meiryo UI" panose="020B0604030504040204" pitchFamily="50" charset="-128"/>
                        </a:rPr>
                        <a:t>271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460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189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2033611"/>
                  </a:ext>
                </a:extLst>
              </a:tr>
              <a:tr h="397210">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0.1</a:t>
                      </a:r>
                      <a:r>
                        <a:rPr lang="ja-JP" altLang="en-US" sz="1400" u="none" strike="noStrike" dirty="0">
                          <a:effectLst/>
                          <a:latin typeface="Meiryo UI" panose="020B0604030504040204" pitchFamily="50" charset="-128"/>
                          <a:ea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rPr>
                        <a:t>0.4</a:t>
                      </a:r>
                      <a:r>
                        <a:rPr lang="ja-JP" altLang="en-US" sz="1400" u="none" strike="noStrike" dirty="0">
                          <a:effectLst/>
                          <a:latin typeface="Meiryo UI" panose="020B0604030504040204" pitchFamily="50" charset="-128"/>
                          <a:ea typeface="Meiryo UI" panose="020B0604030504040204" pitchFamily="50" charset="-128"/>
                        </a:rPr>
                        <a:t>未満</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smtClean="0">
                          <a:effectLst/>
                          <a:latin typeface="Meiryo UI" panose="020B0604030504040204" pitchFamily="50" charset="-128"/>
                          <a:ea typeface="Meiryo UI" panose="020B0604030504040204" pitchFamily="50" charset="-128"/>
                        </a:rPr>
                        <a:t>299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256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335</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79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6248821"/>
                  </a:ext>
                </a:extLst>
              </a:tr>
              <a:tr h="397210">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0.4</a:t>
                      </a:r>
                      <a:r>
                        <a:rPr lang="ja-JP" altLang="en-US" sz="1400" u="none" strike="noStrike" dirty="0">
                          <a:effectLst/>
                          <a:latin typeface="Meiryo UI" panose="020B0604030504040204" pitchFamily="50" charset="-128"/>
                          <a:ea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rPr>
                        <a:t>0.7</a:t>
                      </a:r>
                      <a:r>
                        <a:rPr lang="ja-JP" altLang="en-US" sz="1400" u="none" strike="noStrike" dirty="0">
                          <a:effectLst/>
                          <a:latin typeface="Meiryo UI" panose="020B0604030504040204" pitchFamily="50" charset="-128"/>
                          <a:ea typeface="Meiryo UI" panose="020B0604030504040204" pitchFamily="50" charset="-128"/>
                        </a:rPr>
                        <a:t>未満</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smtClean="0">
                          <a:effectLst/>
                          <a:latin typeface="Meiryo UI" panose="020B0604030504040204" pitchFamily="50" charset="-128"/>
                          <a:ea typeface="Meiryo UI" panose="020B0604030504040204" pitchFamily="50" charset="-128"/>
                        </a:rPr>
                        <a:t>211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177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226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49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6642302"/>
                  </a:ext>
                </a:extLst>
              </a:tr>
              <a:tr h="397210">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0.7</a:t>
                      </a:r>
                      <a:r>
                        <a:rPr lang="ja-JP" altLang="en-US" sz="1400" u="none" strike="noStrike" dirty="0">
                          <a:effectLst/>
                          <a:latin typeface="Meiryo UI" panose="020B0604030504040204" pitchFamily="50" charset="-128"/>
                          <a:ea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rPr>
                        <a:t>1.0</a:t>
                      </a:r>
                      <a:r>
                        <a:rPr lang="ja-JP" altLang="en-US" sz="1400" u="none" strike="noStrike" dirty="0">
                          <a:effectLst/>
                          <a:latin typeface="Meiryo UI" panose="020B0604030504040204" pitchFamily="50" charset="-128"/>
                          <a:ea typeface="Meiryo UI" panose="020B0604030504040204" pitchFamily="50" charset="-128"/>
                        </a:rPr>
                        <a:t>未満</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smtClean="0">
                          <a:effectLst/>
                          <a:latin typeface="Meiryo UI" panose="020B0604030504040204" pitchFamily="50" charset="-128"/>
                          <a:ea typeface="Meiryo UI" panose="020B0604030504040204" pitchFamily="50" charset="-128"/>
                        </a:rPr>
                        <a:t>167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149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167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b="0" i="0" u="none" strike="noStrike" dirty="0">
                          <a:solidFill>
                            <a:schemeClr val="dk1"/>
                          </a:solidFill>
                          <a:effectLst/>
                          <a:latin typeface="Meiryo UI" panose="020B0604030504040204" pitchFamily="50" charset="-128"/>
                          <a:ea typeface="Meiryo UI" panose="020B0604030504040204" pitchFamily="50" charset="-128"/>
                        </a:rPr>
                        <a:t>18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6338006"/>
                  </a:ext>
                </a:extLst>
              </a:tr>
              <a:tr h="397210">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全改修実績</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smtClean="0">
                          <a:effectLst/>
                          <a:latin typeface="Meiryo UI" panose="020B0604030504040204" pitchFamily="50" charset="-128"/>
                          <a:ea typeface="Meiryo UI" panose="020B0604030504040204" pitchFamily="50" charset="-128"/>
                        </a:rPr>
                        <a:t>285</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smtClean="0">
                          <a:effectLst/>
                          <a:latin typeface="Meiryo UI" panose="020B0604030504040204" pitchFamily="50" charset="-128"/>
                          <a:ea typeface="Meiryo UI" panose="020B0604030504040204" pitchFamily="50" charset="-128"/>
                        </a:rPr>
                        <a:t>243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313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400" u="none" strike="noStrike" dirty="0" smtClean="0">
                          <a:effectLst/>
                          <a:latin typeface="Meiryo UI" panose="020B0604030504040204" pitchFamily="50" charset="-128"/>
                          <a:ea typeface="Meiryo UI" panose="020B0604030504040204" pitchFamily="50" charset="-128"/>
                        </a:rPr>
                        <a:t>70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7131394"/>
                  </a:ext>
                </a:extLst>
              </a:tr>
            </a:tbl>
          </a:graphicData>
        </a:graphic>
      </p:graphicFrame>
      <p:sp>
        <p:nvSpPr>
          <p:cNvPr id="7" name="コンテンツ プレースホルダー 2">
            <a:extLst>
              <a:ext uri="{FF2B5EF4-FFF2-40B4-BE49-F238E27FC236}">
                <a16:creationId xmlns:a16="http://schemas.microsoft.com/office/drawing/2014/main" id="{838C188F-4371-4225-B70E-70D3AFDFBCC4}"/>
              </a:ext>
            </a:extLst>
          </p:cNvPr>
          <p:cNvSpPr txBox="1">
            <a:spLocks/>
          </p:cNvSpPr>
          <p:nvPr/>
        </p:nvSpPr>
        <p:spPr bwMode="auto">
          <a:xfrm>
            <a:off x="6604460" y="2643366"/>
            <a:ext cx="1138294" cy="38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64" indent="-228570" algn="l" rtl="0" fontAlgn="base">
              <a:spcBef>
                <a:spcPct val="20000"/>
              </a:spcBef>
              <a:spcAft>
                <a:spcPct val="0"/>
              </a:spcAft>
              <a:buChar char="»"/>
              <a:defRPr kumimoji="1" sz="2000">
                <a:solidFill>
                  <a:schemeClr val="tx1"/>
                </a:solidFill>
                <a:latin typeface="+mn-lt"/>
                <a:ea typeface="+mn-ea"/>
              </a:defRPr>
            </a:lvl6pPr>
            <a:lvl7pPr marL="2971403" indent="-228570" algn="l" rtl="0" fontAlgn="base">
              <a:spcBef>
                <a:spcPct val="20000"/>
              </a:spcBef>
              <a:spcAft>
                <a:spcPct val="0"/>
              </a:spcAft>
              <a:buChar char="»"/>
              <a:defRPr kumimoji="1" sz="2000">
                <a:solidFill>
                  <a:schemeClr val="tx1"/>
                </a:solidFill>
                <a:latin typeface="+mn-lt"/>
                <a:ea typeface="+mn-ea"/>
              </a:defRPr>
            </a:lvl7pPr>
            <a:lvl8pPr marL="3428542" indent="-228570" algn="l" rtl="0" fontAlgn="base">
              <a:spcBef>
                <a:spcPct val="20000"/>
              </a:spcBef>
              <a:spcAft>
                <a:spcPct val="0"/>
              </a:spcAft>
              <a:buChar char="»"/>
              <a:defRPr kumimoji="1" sz="2000">
                <a:solidFill>
                  <a:schemeClr val="tx1"/>
                </a:solidFill>
                <a:latin typeface="+mn-lt"/>
                <a:ea typeface="+mn-ea"/>
              </a:defRPr>
            </a:lvl8pPr>
            <a:lvl9pPr marL="3885681" indent="-22857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200" kern="0" dirty="0">
                <a:latin typeface="Meiryo UI" panose="020B0604030504040204" pitchFamily="50" charset="-128"/>
                <a:ea typeface="Meiryo UI" panose="020B0604030504040204" pitchFamily="50" charset="-128"/>
              </a:rPr>
              <a:t>（単位：万円）</a:t>
            </a:r>
            <a:endParaRPr lang="en-US" altLang="ja-JP" sz="1200" kern="0" dirty="0">
              <a:latin typeface="Meiryo UI" panose="020B0604030504040204" pitchFamily="50" charset="-128"/>
              <a:ea typeface="Meiryo UI" panose="020B0604030504040204" pitchFamily="50" charset="-128"/>
            </a:endParaRPr>
          </a:p>
        </p:txBody>
      </p:sp>
      <p:sp>
        <p:nvSpPr>
          <p:cNvPr id="9" name="正方形/長方形 8"/>
          <p:cNvSpPr/>
          <p:nvPr/>
        </p:nvSpPr>
        <p:spPr>
          <a:xfrm>
            <a:off x="3833501" y="5647039"/>
            <a:ext cx="3909253" cy="3926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r"/>
            <a:r>
              <a:rPr lang="en-US" altLang="ja-JP" sz="1200" dirty="0">
                <a:latin typeface="Meiryo UI" panose="020B0604030504040204" pitchFamily="50" charset="-128"/>
                <a:ea typeface="Meiryo UI" panose="020B0604030504040204" pitchFamily="50" charset="-128"/>
              </a:rPr>
              <a:t>H27</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R1</a:t>
            </a:r>
            <a:r>
              <a:rPr lang="ja-JP" altLang="en-US" sz="1200" dirty="0">
                <a:latin typeface="Meiryo UI" panose="020B0604030504040204" pitchFamily="50" charset="-128"/>
                <a:ea typeface="Meiryo UI" panose="020B0604030504040204" pitchFamily="50" charset="-128"/>
              </a:rPr>
              <a:t>　大阪府耐震改修補助実績より</a:t>
            </a:r>
          </a:p>
        </p:txBody>
      </p:sp>
      <p:sp>
        <p:nvSpPr>
          <p:cNvPr id="10" name="正方形/長方形 9"/>
          <p:cNvSpPr/>
          <p:nvPr/>
        </p:nvSpPr>
        <p:spPr>
          <a:xfrm>
            <a:off x="159280" y="1130823"/>
            <a:ext cx="8886229" cy="1002777"/>
          </a:xfrm>
          <a:prstGeom prst="rect">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t"/>
          <a:lstStyle/>
          <a:p>
            <a:pPr marL="261938" indent="-261938"/>
            <a:r>
              <a:rPr lang="ja-JP" altLang="en-US" sz="1600" dirty="0">
                <a:latin typeface="Meiryo UI" panose="020B0604030504040204" pitchFamily="50" charset="-128"/>
                <a:ea typeface="Meiryo UI" panose="020B0604030504040204" pitchFamily="50" charset="-128"/>
              </a:rPr>
              <a:t>○ 平成</a:t>
            </a:r>
            <a:r>
              <a:rPr lang="en-US" altLang="ja-JP" sz="1600" dirty="0">
                <a:latin typeface="Meiryo UI" panose="020B0604030504040204" pitchFamily="50" charset="-128"/>
                <a:ea typeface="Meiryo UI" panose="020B0604030504040204" pitchFamily="50" charset="-128"/>
              </a:rPr>
              <a:t>27</a:t>
            </a:r>
            <a:r>
              <a:rPr lang="ja-JP" altLang="en-US" sz="1600" dirty="0">
                <a:latin typeface="Meiryo UI" panose="020B0604030504040204" pitchFamily="50" charset="-128"/>
                <a:ea typeface="Meiryo UI" panose="020B0604030504040204" pitchFamily="50" charset="-128"/>
              </a:rPr>
              <a:t>年度から令和元年度までの</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年間の改修工事費の平均額は約</a:t>
            </a:r>
            <a:r>
              <a:rPr lang="en-US" altLang="ja-JP" sz="1600" dirty="0" smtClean="0">
                <a:latin typeface="Meiryo UI" panose="020B0604030504040204" pitchFamily="50" charset="-128"/>
                <a:ea typeface="Meiryo UI" panose="020B0604030504040204" pitchFamily="50" charset="-128"/>
              </a:rPr>
              <a:t>290</a:t>
            </a:r>
            <a:r>
              <a:rPr lang="ja-JP" altLang="en-US" sz="1600" dirty="0">
                <a:latin typeface="Meiryo UI" panose="020B0604030504040204" pitchFamily="50" charset="-128"/>
                <a:ea typeface="Meiryo UI" panose="020B0604030504040204" pitchFamily="50" charset="-128"/>
              </a:rPr>
              <a:t>万円。　　</a:t>
            </a:r>
            <a:endParaRPr lang="en-US" altLang="ja-JP" sz="1600" dirty="0">
              <a:latin typeface="Meiryo UI" panose="020B0604030504040204" pitchFamily="50" charset="-128"/>
              <a:ea typeface="Meiryo UI" panose="020B0604030504040204" pitchFamily="50" charset="-128"/>
            </a:endParaRPr>
          </a:p>
          <a:p>
            <a:pPr marL="261938" indent="-261938"/>
            <a:endParaRPr lang="en-US" altLang="ja-JP" sz="1600" dirty="0">
              <a:latin typeface="Meiryo UI" panose="020B0604030504040204" pitchFamily="50" charset="-128"/>
              <a:ea typeface="Meiryo UI" panose="020B0604030504040204" pitchFamily="50" charset="-128"/>
            </a:endParaRPr>
          </a:p>
          <a:p>
            <a:pPr marL="261938" indent="-261938"/>
            <a:r>
              <a:rPr lang="ja-JP" altLang="en-US" sz="1600" dirty="0">
                <a:latin typeface="Meiryo UI" panose="020B0604030504040204" pitchFamily="50" charset="-128"/>
                <a:ea typeface="Meiryo UI" panose="020B0604030504040204" pitchFamily="50" charset="-128"/>
              </a:rPr>
              <a:t>○ 改修前の評点が低いものほど改修工事費は高く、部分改修と全体改修の差も大きい。</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36496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71050"/>
            <a:ext cx="7597588" cy="404813"/>
          </a:xfrm>
        </p:spPr>
        <p:txBody>
          <a:bodyPr/>
          <a:lstStyle/>
          <a:p>
            <a:r>
              <a:rPr lang="en-US" altLang="ja-JP" dirty="0"/>
              <a:t>【</a:t>
            </a:r>
            <a:r>
              <a:rPr lang="ja-JP" altLang="en-US" dirty="0"/>
              <a:t>社会的機運の醸成</a:t>
            </a:r>
            <a:r>
              <a:rPr lang="en-US" altLang="ja-JP" dirty="0"/>
              <a:t>】</a:t>
            </a:r>
            <a:r>
              <a:rPr lang="ja-JP" altLang="en-US" dirty="0"/>
              <a:t>　評価・課題・今後の方向性（案）</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32</a:t>
            </a:fld>
            <a:endParaRPr lang="en-US" altLang="ja-JP">
              <a:solidFill>
                <a:srgbClr val="000000"/>
              </a:solidFill>
            </a:endParaRPr>
          </a:p>
        </p:txBody>
      </p:sp>
      <p:sp>
        <p:nvSpPr>
          <p:cNvPr id="5" name="Text Box 1233">
            <a:extLst>
              <a:ext uri="{FF2B5EF4-FFF2-40B4-BE49-F238E27FC236}">
                <a16:creationId xmlns:a16="http://schemas.microsoft.com/office/drawing/2014/main" id="{7BBFA8ED-0C77-49A5-9B0F-9470A95FBB3C}"/>
              </a:ext>
            </a:extLst>
          </p:cNvPr>
          <p:cNvSpPr txBox="1">
            <a:spLocks noChangeArrowheads="1"/>
          </p:cNvSpPr>
          <p:nvPr/>
        </p:nvSpPr>
        <p:spPr bwMode="auto">
          <a:xfrm>
            <a:off x="138373" y="4399347"/>
            <a:ext cx="882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今後の方向性（案）</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
        <p:nvSpPr>
          <p:cNvPr id="6" name="Text Box 1233">
            <a:extLst>
              <a:ext uri="{FF2B5EF4-FFF2-40B4-BE49-F238E27FC236}">
                <a16:creationId xmlns:a16="http://schemas.microsoft.com/office/drawing/2014/main" id="{CC26BA21-DBBE-4CC4-82E1-4F4337C7C6ED}"/>
              </a:ext>
            </a:extLst>
          </p:cNvPr>
          <p:cNvSpPr txBox="1">
            <a:spLocks noChangeArrowheads="1"/>
          </p:cNvSpPr>
          <p:nvPr/>
        </p:nvSpPr>
        <p:spPr bwMode="auto">
          <a:xfrm>
            <a:off x="138373" y="1090703"/>
            <a:ext cx="882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評価</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
        <p:nvSpPr>
          <p:cNvPr id="7" name="Text Box 1233">
            <a:extLst>
              <a:ext uri="{FF2B5EF4-FFF2-40B4-BE49-F238E27FC236}">
                <a16:creationId xmlns:a16="http://schemas.microsoft.com/office/drawing/2014/main" id="{9086EB58-2778-4592-9FA5-177C1BD1C541}"/>
              </a:ext>
            </a:extLst>
          </p:cNvPr>
          <p:cNvSpPr txBox="1">
            <a:spLocks noChangeArrowheads="1"/>
          </p:cNvSpPr>
          <p:nvPr/>
        </p:nvSpPr>
        <p:spPr bwMode="auto">
          <a:xfrm>
            <a:off x="138373" y="2594069"/>
            <a:ext cx="882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課題</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
        <p:nvSpPr>
          <p:cNvPr id="8" name="Rectangle 3"/>
          <p:cNvSpPr txBox="1">
            <a:spLocks noChangeArrowheads="1"/>
          </p:cNvSpPr>
          <p:nvPr/>
        </p:nvSpPr>
        <p:spPr>
          <a:xfrm>
            <a:off x="138373" y="3054124"/>
            <a:ext cx="8820000" cy="1043311"/>
          </a:xfrm>
          <a:prstGeom prst="rect">
            <a:avLst/>
          </a:prstGeom>
          <a:solidFill>
            <a:schemeClr val="accent5"/>
          </a:solidFill>
          <a:ln>
            <a:noFill/>
            <a:miter lim="800000"/>
            <a:headEnd/>
            <a:tailEnd/>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5125" indent="-271463">
              <a:spcBef>
                <a:spcPts val="1200"/>
              </a:spcBef>
              <a:buClr>
                <a:schemeClr val="tx1"/>
              </a:buClr>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認知度が低い啓発活動もあり、一層の</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が必要。</a:t>
            </a:r>
          </a:p>
          <a:p>
            <a:pPr marL="365125" indent="-271463">
              <a:spcBef>
                <a:spcPts val="1200"/>
              </a:spcBef>
              <a:buClr>
                <a:schemeClr val="tx1"/>
              </a:buClr>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さらなる啓発に対しては労力が不足するという市町村が多い。</a:t>
            </a:r>
          </a:p>
        </p:txBody>
      </p:sp>
      <p:sp>
        <p:nvSpPr>
          <p:cNvPr id="9" name="Rectangle 3"/>
          <p:cNvSpPr txBox="1">
            <a:spLocks noChangeArrowheads="1"/>
          </p:cNvSpPr>
          <p:nvPr/>
        </p:nvSpPr>
        <p:spPr>
          <a:xfrm>
            <a:off x="138373" y="4836144"/>
            <a:ext cx="8820000" cy="1422269"/>
          </a:xfrm>
          <a:prstGeom prst="rect">
            <a:avLst/>
          </a:prstGeom>
          <a:solidFill>
            <a:schemeClr val="accent5"/>
          </a:solidFill>
          <a:ln>
            <a:noFill/>
            <a:miter lim="800000"/>
            <a:headEnd/>
            <a:tailEnd/>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288000" indent="0">
              <a:spcBef>
                <a:spcPts val="1200"/>
              </a:spcBef>
              <a:buClr>
                <a:schemeClr val="tx1"/>
              </a:buClr>
              <a:buNone/>
            </a:pPr>
            <a:endParaRPr lang="en-US" altLang="ja-JP" sz="200" dirty="0">
              <a:latin typeface="Meiryo UI" panose="020B0604030504040204" pitchFamily="50" charset="-128"/>
              <a:ea typeface="Meiryo UI" panose="020B0604030504040204" pitchFamily="50" charset="-128"/>
              <a:cs typeface="Meiryo UI" panose="020B0604030504040204" pitchFamily="50" charset="-128"/>
            </a:endParaRPr>
          </a:p>
          <a:p>
            <a:pPr marL="365125" lvl="0" indent="-271463" defTabSz="914278">
              <a:spcBef>
                <a:spcPts val="1200"/>
              </a:spcBef>
              <a:buNone/>
              <a:defRPr/>
            </a:pPr>
            <a:r>
              <a:rPr lang="ja-JP" altLang="en-US" sz="1800" dirty="0">
                <a:latin typeface="Meiryo UI" panose="020B0604030504040204" pitchFamily="50" charset="-128"/>
                <a:ea typeface="Meiryo UI" panose="020B0604030504040204" pitchFamily="50" charset="-128"/>
              </a:rPr>
              <a:t>○ 効果的な取組みを優先的に行うとともに、効率的かつ効果的な啓発方法の検討。</a:t>
            </a:r>
            <a:endParaRPr lang="en-US" altLang="ja-JP" sz="1800" dirty="0">
              <a:latin typeface="Meiryo UI" panose="020B0604030504040204" pitchFamily="50" charset="-128"/>
              <a:ea typeface="Meiryo UI" panose="020B0604030504040204" pitchFamily="50" charset="-128"/>
            </a:endParaRPr>
          </a:p>
          <a:p>
            <a:pPr marL="365125" lvl="0" indent="-271463" defTabSz="914278">
              <a:spcBef>
                <a:spcPts val="1200"/>
              </a:spcBef>
              <a:buNone/>
              <a:defRPr/>
            </a:pPr>
            <a:r>
              <a:rPr lang="ja-JP" altLang="en-US" sz="1800" dirty="0">
                <a:latin typeface="Meiryo UI" panose="020B0604030504040204" pitchFamily="50" charset="-128"/>
                <a:ea typeface="Meiryo UI" panose="020B0604030504040204" pitchFamily="50" charset="-128"/>
              </a:rPr>
              <a:t>○ まちまるごと耐震化支援事業者との連携など、市町村の人的支援につながる体制づくりの検討。</a:t>
            </a:r>
          </a:p>
        </p:txBody>
      </p:sp>
      <p:sp>
        <p:nvSpPr>
          <p:cNvPr id="10" name="Rectangle 3"/>
          <p:cNvSpPr txBox="1">
            <a:spLocks noChangeArrowheads="1"/>
          </p:cNvSpPr>
          <p:nvPr/>
        </p:nvSpPr>
        <p:spPr>
          <a:xfrm>
            <a:off x="138373" y="1539835"/>
            <a:ext cx="8820000" cy="835360"/>
          </a:xfrm>
          <a:prstGeom prst="rect">
            <a:avLst/>
          </a:prstGeom>
          <a:solidFill>
            <a:schemeClr val="accent5"/>
          </a:solidFill>
          <a:ln>
            <a:noFill/>
            <a:miter lim="800000"/>
            <a:headEnd/>
            <a:tailEnd/>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288000" indent="0">
              <a:spcBef>
                <a:spcPts val="1200"/>
              </a:spcBef>
              <a:buClr>
                <a:schemeClr val="tx1"/>
              </a:buClr>
              <a:buNone/>
            </a:pPr>
            <a:endParaRPr lang="en-US" altLang="ja-JP" sz="200" dirty="0">
              <a:latin typeface="Meiryo UI" panose="020B0604030504040204" pitchFamily="50" charset="-128"/>
              <a:ea typeface="Meiryo UI" panose="020B0604030504040204" pitchFamily="50" charset="-128"/>
              <a:cs typeface="Meiryo UI" panose="020B0604030504040204" pitchFamily="50" charset="-128"/>
            </a:endParaRPr>
          </a:p>
          <a:p>
            <a:pPr marL="365125" indent="-271463">
              <a:spcBef>
                <a:spcPts val="1200"/>
              </a:spcBef>
              <a:buClr>
                <a:schemeClr val="tx1"/>
              </a:buClr>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イベントの実施や、広報誌等による情報発信が、耐震診断実施に効果を上げている。</a:t>
            </a:r>
          </a:p>
        </p:txBody>
      </p:sp>
    </p:spTree>
    <p:extLst>
      <p:ext uri="{BB962C8B-B14F-4D97-AF65-F5344CB8AC3E}">
        <p14:creationId xmlns:p14="http://schemas.microsoft.com/office/powerpoint/2010/main" val="2349405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52887" y="3256514"/>
            <a:ext cx="8820000" cy="1181015"/>
          </a:xfrm>
          <a:prstGeom prst="rect">
            <a:avLst/>
          </a:prstGeom>
          <a:solidFill>
            <a:schemeClr val="accent5"/>
          </a:solidFill>
          <a:ln>
            <a:noFill/>
            <a:miter lim="800000"/>
            <a:headEnd/>
            <a:tailEnd/>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5125" indent="-271463">
              <a:spcBef>
                <a:spcPts val="600"/>
              </a:spcBef>
              <a:buClr>
                <a:schemeClr val="tx1"/>
              </a:buClr>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耐震診断を実施しても改修工事を行わない所有者が多い。 </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365125" indent="-271463">
              <a:spcBef>
                <a:spcPts val="600"/>
              </a:spcBef>
              <a:buClr>
                <a:schemeClr val="tx1"/>
              </a:buClr>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耐震診断後、改修について検討中の所有者を改修工事を促す取組みが必要。</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365125" indent="-271463">
              <a:spcBef>
                <a:spcPts val="600"/>
              </a:spcBef>
              <a:buClr>
                <a:schemeClr val="tx1"/>
              </a:buClr>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モデル地区については、地区の選定等、実施方法の再検討が必要。</a:t>
            </a:r>
          </a:p>
        </p:txBody>
      </p:sp>
      <p:sp>
        <p:nvSpPr>
          <p:cNvPr id="9" name="Rectangle 3"/>
          <p:cNvSpPr txBox="1">
            <a:spLocks noChangeArrowheads="1"/>
          </p:cNvSpPr>
          <p:nvPr/>
        </p:nvSpPr>
        <p:spPr>
          <a:xfrm>
            <a:off x="152887" y="4940712"/>
            <a:ext cx="8820000" cy="1700002"/>
          </a:xfrm>
          <a:prstGeom prst="rect">
            <a:avLst/>
          </a:prstGeom>
          <a:solidFill>
            <a:schemeClr val="accent5"/>
          </a:solidFill>
          <a:ln>
            <a:noFill/>
            <a:miter lim="800000"/>
            <a:headEnd/>
            <a:tailEnd/>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268288" lvl="0" indent="-174625" defTabSz="914278">
              <a:spcBef>
                <a:spcPts val="600"/>
              </a:spcBef>
              <a:buNone/>
              <a:defRPr/>
            </a:pPr>
            <a:r>
              <a:rPr lang="ja-JP" altLang="en-US" sz="1800" dirty="0">
                <a:latin typeface="Meiryo UI" panose="020B0604030504040204" pitchFamily="50" charset="-128"/>
                <a:ea typeface="Meiryo UI" panose="020B0604030504040204" pitchFamily="50" charset="-128"/>
              </a:rPr>
              <a:t>○ 所有者に直接的な働きかけを行う手法や働きかける地区に応じた手法の検討。</a:t>
            </a:r>
            <a:endParaRPr lang="en-US" altLang="ja-JP" sz="1800" dirty="0">
              <a:latin typeface="Meiryo UI" panose="020B0604030504040204" pitchFamily="50" charset="-128"/>
              <a:ea typeface="Meiryo UI" panose="020B0604030504040204" pitchFamily="50" charset="-128"/>
            </a:endParaRPr>
          </a:p>
          <a:p>
            <a:pPr marL="363538" lvl="0" indent="-269875" defTabSz="914278">
              <a:spcBef>
                <a:spcPts val="600"/>
              </a:spcBef>
              <a:buNone/>
              <a:defRPr/>
            </a:pPr>
            <a:r>
              <a:rPr lang="ja-JP" altLang="en-US" sz="1800" dirty="0">
                <a:latin typeface="Meiryo UI" panose="020B0604030504040204" pitchFamily="50" charset="-128"/>
                <a:ea typeface="Meiryo UI" panose="020B0604030504040204" pitchFamily="50" charset="-128"/>
              </a:rPr>
              <a:t>○ リフォーム事業者と連携した取組みの強化など、所有者の耐震化のきっかけを確実に捉える仕組みの検討。</a:t>
            </a:r>
          </a:p>
          <a:p>
            <a:pPr marL="363538" lvl="0" indent="-269875" defTabSz="914278">
              <a:spcBef>
                <a:spcPts val="600"/>
              </a:spcBef>
              <a:buNone/>
              <a:defRPr/>
            </a:pPr>
            <a:r>
              <a:rPr lang="ja-JP" altLang="en-US" sz="1800" dirty="0">
                <a:latin typeface="Meiryo UI" panose="020B0604030504040204" pitchFamily="50" charset="-128"/>
                <a:ea typeface="Meiryo UI" panose="020B0604030504040204" pitchFamily="50" charset="-128"/>
              </a:rPr>
              <a:t>○ 事例集の作成など、耐震改修工事の見える化により所有者の不安を軽減する仕組みづくりの検討。</a:t>
            </a:r>
          </a:p>
          <a:p>
            <a:pPr marL="442913" lvl="0" indent="-88900" defTabSz="914278">
              <a:spcBef>
                <a:spcPts val="600"/>
              </a:spcBef>
              <a:buNone/>
              <a:defRPr/>
            </a:pPr>
            <a:endParaRPr lang="ja-JP" altLang="en-US" sz="1800" dirty="0">
              <a:latin typeface="Meiryo UI" panose="020B0604030504040204" pitchFamily="50" charset="-128"/>
              <a:ea typeface="Meiryo UI" panose="020B0604030504040204" pitchFamily="50" charset="-128"/>
            </a:endParaRPr>
          </a:p>
        </p:txBody>
      </p:sp>
      <p:sp>
        <p:nvSpPr>
          <p:cNvPr id="10" name="Rectangle 3"/>
          <p:cNvSpPr txBox="1">
            <a:spLocks noChangeArrowheads="1"/>
          </p:cNvSpPr>
          <p:nvPr/>
        </p:nvSpPr>
        <p:spPr>
          <a:xfrm>
            <a:off x="152887" y="1527597"/>
            <a:ext cx="8820000" cy="1248617"/>
          </a:xfrm>
          <a:prstGeom prst="rect">
            <a:avLst/>
          </a:prstGeom>
          <a:solidFill>
            <a:schemeClr val="accent5"/>
          </a:solidFill>
          <a:ln>
            <a:noFill/>
            <a:miter lim="800000"/>
            <a:headEnd/>
            <a:tailEnd/>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5125" indent="-271463">
              <a:spcBef>
                <a:spcPts val="600"/>
              </a:spcBef>
              <a:buClr>
                <a:schemeClr val="tx1"/>
              </a:buClr>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ダイレクトメールや個別訪問等、所有者への直接的な働きかけは耐震診断補助実績につながっている。</a:t>
            </a:r>
            <a:endParaRPr lang="en-US" altLang="ja-JP" sz="1800" dirty="0">
              <a:latin typeface="Meiryo UI" panose="020B0604030504040204" pitchFamily="50" charset="-128"/>
              <a:ea typeface="Meiryo UI" panose="020B0604030504040204" pitchFamily="50" charset="-128"/>
            </a:endParaRPr>
          </a:p>
          <a:p>
            <a:pPr marL="365125" indent="-271463">
              <a:spcBef>
                <a:spcPts val="1200"/>
              </a:spcBef>
              <a:buClr>
                <a:schemeClr val="tx1"/>
              </a:buClr>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モデル地区については、地区の特性により効果が異なる。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365125" indent="-365125">
              <a:spcBef>
                <a:spcPts val="1200"/>
              </a:spcBef>
              <a:buClr>
                <a:schemeClr val="tx1"/>
              </a:buClr>
              <a:buNone/>
            </a:pP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a:xfrm>
            <a:off x="0" y="471050"/>
            <a:ext cx="8942294" cy="404813"/>
          </a:xfrm>
        </p:spPr>
        <p:txBody>
          <a:bodyPr/>
          <a:lstStyle/>
          <a:p>
            <a:r>
              <a:rPr lang="en-US" altLang="ja-JP" dirty="0"/>
              <a:t>【</a:t>
            </a:r>
            <a:r>
              <a:rPr lang="ja-JP" altLang="en-US" dirty="0"/>
              <a:t>きっかけづくり・具体化</a:t>
            </a:r>
            <a:r>
              <a:rPr lang="en-US" altLang="ja-JP" dirty="0"/>
              <a:t>】</a:t>
            </a:r>
            <a:r>
              <a:rPr lang="ja-JP" altLang="en-US" dirty="0"/>
              <a:t>　評価・課題・今後の方向性（案）</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33</a:t>
            </a:fld>
            <a:endParaRPr lang="en-US" altLang="ja-JP">
              <a:solidFill>
                <a:srgbClr val="000000"/>
              </a:solidFill>
            </a:endParaRPr>
          </a:p>
        </p:txBody>
      </p:sp>
      <p:sp>
        <p:nvSpPr>
          <p:cNvPr id="5" name="Text Box 1233">
            <a:extLst>
              <a:ext uri="{FF2B5EF4-FFF2-40B4-BE49-F238E27FC236}">
                <a16:creationId xmlns:a16="http://schemas.microsoft.com/office/drawing/2014/main" id="{7BBFA8ED-0C77-49A5-9B0F-9470A95FBB3C}"/>
              </a:ext>
            </a:extLst>
          </p:cNvPr>
          <p:cNvSpPr txBox="1">
            <a:spLocks noChangeArrowheads="1"/>
          </p:cNvSpPr>
          <p:nvPr/>
        </p:nvSpPr>
        <p:spPr bwMode="auto">
          <a:xfrm>
            <a:off x="152887" y="4515665"/>
            <a:ext cx="882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今後の方向性（案）</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
        <p:nvSpPr>
          <p:cNvPr id="6" name="Text Box 1233">
            <a:extLst>
              <a:ext uri="{FF2B5EF4-FFF2-40B4-BE49-F238E27FC236}">
                <a16:creationId xmlns:a16="http://schemas.microsoft.com/office/drawing/2014/main" id="{CC26BA21-DBBE-4CC4-82E1-4F4337C7C6ED}"/>
              </a:ext>
            </a:extLst>
          </p:cNvPr>
          <p:cNvSpPr txBox="1">
            <a:spLocks noChangeArrowheads="1"/>
          </p:cNvSpPr>
          <p:nvPr/>
        </p:nvSpPr>
        <p:spPr bwMode="auto">
          <a:xfrm>
            <a:off x="162719" y="1090703"/>
            <a:ext cx="8818562"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評価</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
        <p:nvSpPr>
          <p:cNvPr id="7" name="Text Box 1233">
            <a:extLst>
              <a:ext uri="{FF2B5EF4-FFF2-40B4-BE49-F238E27FC236}">
                <a16:creationId xmlns:a16="http://schemas.microsoft.com/office/drawing/2014/main" id="{9086EB58-2778-4592-9FA5-177C1BD1C541}"/>
              </a:ext>
            </a:extLst>
          </p:cNvPr>
          <p:cNvSpPr txBox="1">
            <a:spLocks noChangeArrowheads="1"/>
          </p:cNvSpPr>
          <p:nvPr/>
        </p:nvSpPr>
        <p:spPr bwMode="auto">
          <a:xfrm>
            <a:off x="152887" y="2838859"/>
            <a:ext cx="882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課題</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24335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71050"/>
            <a:ext cx="7516906" cy="404813"/>
          </a:xfrm>
        </p:spPr>
        <p:txBody>
          <a:bodyPr/>
          <a:lstStyle/>
          <a:p>
            <a:r>
              <a:rPr lang="en-US" altLang="ja-JP" dirty="0"/>
              <a:t>【</a:t>
            </a:r>
            <a:r>
              <a:rPr lang="ja-JP" altLang="en-US" dirty="0"/>
              <a:t>負担軽減の支援</a:t>
            </a:r>
            <a:r>
              <a:rPr lang="en-US" altLang="ja-JP" dirty="0"/>
              <a:t>】</a:t>
            </a:r>
            <a:r>
              <a:rPr lang="ja-JP" altLang="en-US" dirty="0"/>
              <a:t>　　評価・課題・今後の方向性（案）</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34</a:t>
            </a:fld>
            <a:endParaRPr lang="en-US" altLang="ja-JP">
              <a:solidFill>
                <a:srgbClr val="000000"/>
              </a:solidFill>
            </a:endParaRPr>
          </a:p>
        </p:txBody>
      </p:sp>
      <p:sp>
        <p:nvSpPr>
          <p:cNvPr id="5" name="Rectangle 3"/>
          <p:cNvSpPr txBox="1">
            <a:spLocks noChangeArrowheads="1"/>
          </p:cNvSpPr>
          <p:nvPr/>
        </p:nvSpPr>
        <p:spPr>
          <a:xfrm>
            <a:off x="162719" y="3407270"/>
            <a:ext cx="8820000" cy="1080000"/>
          </a:xfrm>
          <a:prstGeom prst="rect">
            <a:avLst/>
          </a:prstGeom>
          <a:solidFill>
            <a:schemeClr val="accent5"/>
          </a:solidFill>
          <a:ln>
            <a:noFill/>
            <a:miter lim="800000"/>
            <a:headEnd/>
            <a:tailEnd/>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5125" indent="-271463">
              <a:spcBef>
                <a:spcPts val="1200"/>
              </a:spcBef>
              <a:buClr>
                <a:schemeClr val="tx1"/>
              </a:buClr>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所有者は費用負担に対する課題意識が高い。</a:t>
            </a:r>
          </a:p>
          <a:p>
            <a:pPr marL="365125" indent="-271463">
              <a:spcBef>
                <a:spcPts val="1200"/>
              </a:spcBef>
              <a:buClr>
                <a:schemeClr val="tx1"/>
              </a:buClr>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所有者が部分改修の性能を正しく理解していない可能性がある。</a:t>
            </a:r>
          </a:p>
        </p:txBody>
      </p:sp>
      <p:sp>
        <p:nvSpPr>
          <p:cNvPr id="6" name="Rectangle 3"/>
          <p:cNvSpPr txBox="1">
            <a:spLocks noChangeArrowheads="1"/>
          </p:cNvSpPr>
          <p:nvPr/>
        </p:nvSpPr>
        <p:spPr>
          <a:xfrm>
            <a:off x="162719" y="5351901"/>
            <a:ext cx="8820000" cy="1080000"/>
          </a:xfrm>
          <a:prstGeom prst="rect">
            <a:avLst/>
          </a:prstGeom>
          <a:solidFill>
            <a:schemeClr val="accent5"/>
          </a:solidFill>
          <a:ln>
            <a:noFill/>
            <a:miter lim="800000"/>
            <a:headEnd/>
            <a:tailEnd/>
          </a:ln>
        </p:spPr>
        <p:txBody>
          <a:bodyPr vert="horz" lIns="91440" tIns="45720" rIns="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442913" lvl="0" indent="-349250" defTabSz="914278">
              <a:spcBef>
                <a:spcPts val="1200"/>
              </a:spcBef>
              <a:buNone/>
              <a:defRPr/>
            </a:pPr>
            <a:r>
              <a:rPr lang="ja-JP" altLang="en-US" sz="1800" dirty="0">
                <a:latin typeface="Meiryo UI" panose="020B0604030504040204" pitchFamily="50" charset="-128"/>
                <a:ea typeface="Meiryo UI" panose="020B0604030504040204" pitchFamily="50" charset="-128"/>
              </a:rPr>
              <a:t>○ 費用負担に対しての課題意識を軽減できる取組みの検討。</a:t>
            </a:r>
          </a:p>
          <a:p>
            <a:pPr marL="442913" lvl="0" indent="-349250" defTabSz="914278">
              <a:spcBef>
                <a:spcPts val="1200"/>
              </a:spcBef>
              <a:buNone/>
              <a:defRPr/>
            </a:pPr>
            <a:r>
              <a:rPr lang="ja-JP" altLang="en-US" sz="1800" dirty="0">
                <a:latin typeface="Meiryo UI" panose="020B0604030504040204" pitchFamily="50" charset="-128"/>
                <a:ea typeface="Meiryo UI" panose="020B0604030504040204" pitchFamily="50" charset="-128"/>
              </a:rPr>
              <a:t>○ 部分改修等について、事例集の作成等、所有者に正しい知識を伝える仕組みづくりの検討。</a:t>
            </a:r>
          </a:p>
        </p:txBody>
      </p:sp>
      <p:sp>
        <p:nvSpPr>
          <p:cNvPr id="7" name="Rectangle 3"/>
          <p:cNvSpPr txBox="1">
            <a:spLocks noChangeArrowheads="1"/>
          </p:cNvSpPr>
          <p:nvPr/>
        </p:nvSpPr>
        <p:spPr>
          <a:xfrm>
            <a:off x="162719" y="1521503"/>
            <a:ext cx="8820000" cy="1080000"/>
          </a:xfrm>
          <a:prstGeom prst="rect">
            <a:avLst/>
          </a:prstGeom>
          <a:solidFill>
            <a:schemeClr val="accent5"/>
          </a:solidFill>
          <a:ln>
            <a:noFill/>
            <a:miter lim="800000"/>
            <a:headEnd/>
            <a:tailEnd/>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93663" indent="0">
              <a:spcBef>
                <a:spcPts val="1200"/>
              </a:spcBef>
              <a:buClr>
                <a:schemeClr val="tx1"/>
              </a:buClr>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補助制度があることで耐震化のきっかけになることが多く、効果がある。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93663" indent="0">
              <a:spcBef>
                <a:spcPts val="1200"/>
              </a:spcBef>
              <a:buClr>
                <a:schemeClr val="tx1"/>
              </a:buClr>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部分改修等に対する補助を実施している市町村では、利用する所有者が増えている。</a:t>
            </a:r>
          </a:p>
        </p:txBody>
      </p:sp>
      <p:sp>
        <p:nvSpPr>
          <p:cNvPr id="8" name="Text Box 1233">
            <a:extLst>
              <a:ext uri="{FF2B5EF4-FFF2-40B4-BE49-F238E27FC236}">
                <a16:creationId xmlns:a16="http://schemas.microsoft.com/office/drawing/2014/main" id="{7BBFA8ED-0C77-49A5-9B0F-9470A95FBB3C}"/>
              </a:ext>
            </a:extLst>
          </p:cNvPr>
          <p:cNvSpPr txBox="1">
            <a:spLocks noChangeArrowheads="1"/>
          </p:cNvSpPr>
          <p:nvPr/>
        </p:nvSpPr>
        <p:spPr bwMode="auto">
          <a:xfrm>
            <a:off x="162719" y="4882579"/>
            <a:ext cx="882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今後の方向性（案）</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
        <p:nvSpPr>
          <p:cNvPr id="9" name="Text Box 1233">
            <a:extLst>
              <a:ext uri="{FF2B5EF4-FFF2-40B4-BE49-F238E27FC236}">
                <a16:creationId xmlns:a16="http://schemas.microsoft.com/office/drawing/2014/main" id="{CC26BA21-DBBE-4CC4-82E1-4F4337C7C6ED}"/>
              </a:ext>
            </a:extLst>
          </p:cNvPr>
          <p:cNvSpPr txBox="1">
            <a:spLocks noChangeArrowheads="1"/>
          </p:cNvSpPr>
          <p:nvPr/>
        </p:nvSpPr>
        <p:spPr bwMode="auto">
          <a:xfrm>
            <a:off x="162719" y="1090703"/>
            <a:ext cx="882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評価</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
        <p:nvSpPr>
          <p:cNvPr id="10" name="Text Box 1233">
            <a:extLst>
              <a:ext uri="{FF2B5EF4-FFF2-40B4-BE49-F238E27FC236}">
                <a16:creationId xmlns:a16="http://schemas.microsoft.com/office/drawing/2014/main" id="{9086EB58-2778-4592-9FA5-177C1BD1C541}"/>
              </a:ext>
            </a:extLst>
          </p:cNvPr>
          <p:cNvSpPr txBox="1">
            <a:spLocks noChangeArrowheads="1"/>
          </p:cNvSpPr>
          <p:nvPr/>
        </p:nvSpPr>
        <p:spPr bwMode="auto">
          <a:xfrm>
            <a:off x="162719" y="2959760"/>
            <a:ext cx="882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課題</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22915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bwMode="auto">
          <a:xfrm>
            <a:off x="1490780" y="2059921"/>
            <a:ext cx="8277564"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40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sz="3200" kern="0"/>
              <a:t>目標</a:t>
            </a:r>
            <a:r>
              <a:rPr lang="en-US" altLang="ja-JP" sz="3200" kern="0"/>
              <a:t>2</a:t>
            </a:r>
            <a:r>
              <a:rPr lang="ja-JP" altLang="en-US" sz="3200" kern="0"/>
              <a:t>　民間住宅・建築物の具体的な目標</a:t>
            </a:r>
            <a:r>
              <a:rPr lang="en-US" altLang="ja-JP" sz="3200" kern="0"/>
              <a:t/>
            </a:r>
            <a:br>
              <a:rPr lang="en-US" altLang="ja-JP" sz="3200" kern="0"/>
            </a:br>
            <a:r>
              <a:rPr lang="ja-JP" altLang="en-US" sz="3200" kern="0"/>
              <a:t>進捗状況</a:t>
            </a:r>
            <a:endParaRPr lang="ja-JP" altLang="en-US" sz="3200" kern="0" dirty="0"/>
          </a:p>
        </p:txBody>
      </p:sp>
      <p:sp>
        <p:nvSpPr>
          <p:cNvPr id="4" name="タイトル 1"/>
          <p:cNvSpPr txBox="1">
            <a:spLocks/>
          </p:cNvSpPr>
          <p:nvPr/>
        </p:nvSpPr>
        <p:spPr bwMode="auto">
          <a:xfrm>
            <a:off x="2678604" y="3355321"/>
            <a:ext cx="6465396"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40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sz="2800" kern="0" dirty="0"/>
              <a:t>～分譲マンションの耐震化の状況～</a:t>
            </a:r>
          </a:p>
        </p:txBody>
      </p:sp>
    </p:spTree>
    <p:extLst>
      <p:ext uri="{BB962C8B-B14F-4D97-AF65-F5344CB8AC3E}">
        <p14:creationId xmlns:p14="http://schemas.microsoft.com/office/powerpoint/2010/main" val="3074502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AE9DC45-DD06-4204-A6A4-6545CB60072A}"/>
              </a:ext>
            </a:extLst>
          </p:cNvPr>
          <p:cNvSpPr>
            <a:spLocks noGrp="1"/>
          </p:cNvSpPr>
          <p:nvPr>
            <p:ph type="sldNum" sz="quarter" idx="12"/>
          </p:nvPr>
        </p:nvSpPr>
        <p:spPr/>
        <p:txBody>
          <a:bodyPr/>
          <a:lstStyle/>
          <a:p>
            <a:pPr>
              <a:defRPr/>
            </a:pPr>
            <a:fld id="{1BDB6D7F-53AA-4455-8AD0-F9E52A4623CB}" type="slidenum">
              <a:rPr lang="en-US" altLang="ja-JP" smtClean="0">
                <a:solidFill>
                  <a:srgbClr val="000000"/>
                </a:solidFill>
                <a:latin typeface="Meiryo UI" panose="020B0604030504040204" pitchFamily="50" charset="-128"/>
                <a:ea typeface="Meiryo UI" panose="020B0604030504040204" pitchFamily="50" charset="-128"/>
              </a:rPr>
              <a:pPr>
                <a:defRPr/>
              </a:pPr>
              <a:t>36</a:t>
            </a:fld>
            <a:endParaRPr lang="en-US" altLang="ja-JP">
              <a:solidFill>
                <a:srgbClr val="000000"/>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07F208F-D8E0-44BA-873F-3B871D7B06A2}"/>
              </a:ext>
            </a:extLst>
          </p:cNvPr>
          <p:cNvSpPr txBox="1"/>
          <p:nvPr/>
        </p:nvSpPr>
        <p:spPr>
          <a:xfrm>
            <a:off x="5630623" y="3487218"/>
            <a:ext cx="3513378" cy="677108"/>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参考</a:t>
            </a:r>
            <a:r>
              <a:rPr kumimoji="1" lang="en-US" altLang="ja-JP" sz="1400" dirty="0">
                <a:latin typeface="Meiryo UI" panose="020B0604030504040204" pitchFamily="50" charset="-128"/>
                <a:ea typeface="Meiryo UI" panose="020B0604030504040204" pitchFamily="50" charset="-128"/>
              </a:rPr>
              <a:t>〕</a:t>
            </a:r>
          </a:p>
          <a:p>
            <a:pPr marL="88900"/>
            <a:r>
              <a:rPr kumimoji="1" lang="ja-JP" altLang="en-US" sz="1200" b="1" dirty="0">
                <a:latin typeface="Meiryo UI" panose="020B0604030504040204" pitchFamily="50" charset="-128"/>
                <a:ea typeface="Meiryo UI" panose="020B0604030504040204" pitchFamily="50" charset="-128"/>
              </a:rPr>
              <a:t>広域緊急交通路沿道建築物の耐震診断義務付け対象になっている分譲マンション</a:t>
            </a:r>
          </a:p>
        </p:txBody>
      </p:sp>
      <p:pic>
        <p:nvPicPr>
          <p:cNvPr id="15" name="図 14">
            <a:extLst>
              <a:ext uri="{FF2B5EF4-FFF2-40B4-BE49-F238E27FC236}">
                <a16:creationId xmlns:a16="http://schemas.microsoft.com/office/drawing/2014/main" id="{25F8606B-4FDF-401B-9B55-799F7B451F4A}"/>
              </a:ext>
            </a:extLst>
          </p:cNvPr>
          <p:cNvPicPr>
            <a:picLocks noChangeAspect="1"/>
          </p:cNvPicPr>
          <p:nvPr/>
        </p:nvPicPr>
        <p:blipFill>
          <a:blip r:embed="rId2"/>
          <a:stretch>
            <a:fillRect/>
          </a:stretch>
        </p:blipFill>
        <p:spPr>
          <a:xfrm>
            <a:off x="47453" y="2315355"/>
            <a:ext cx="5583170" cy="4118021"/>
          </a:xfrm>
          <a:prstGeom prst="rect">
            <a:avLst/>
          </a:prstGeom>
        </p:spPr>
      </p:pic>
      <p:sp>
        <p:nvSpPr>
          <p:cNvPr id="16" name="テキスト ボックス 2">
            <a:extLst>
              <a:ext uri="{FF2B5EF4-FFF2-40B4-BE49-F238E27FC236}">
                <a16:creationId xmlns:a16="http://schemas.microsoft.com/office/drawing/2014/main" id="{6F447FF4-A715-4905-B576-86E6133C74D0}"/>
              </a:ext>
            </a:extLst>
          </p:cNvPr>
          <p:cNvSpPr txBox="1">
            <a:spLocks noChangeArrowheads="1"/>
          </p:cNvSpPr>
          <p:nvPr/>
        </p:nvSpPr>
        <p:spPr bwMode="auto">
          <a:xfrm>
            <a:off x="152400" y="1039992"/>
            <a:ext cx="8906162" cy="1355155"/>
          </a:xfrm>
          <a:prstGeom prst="rect">
            <a:avLst/>
          </a:prstGeom>
          <a:solidFill>
            <a:schemeClr val="accent5"/>
          </a:solidFill>
          <a:ln>
            <a:noFill/>
          </a:ln>
        </p:spPr>
        <p:txBody>
          <a:bodyPr lIns="72000" tIns="72000" rIns="36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68288" indent="-268288"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 分譲マンションは府内に</a:t>
            </a:r>
            <a:r>
              <a:rPr lang="en-US" altLang="ja-JP" sz="1600" dirty="0">
                <a:latin typeface="Meiryo UI" panose="020B0604030504040204" pitchFamily="50" charset="-128"/>
                <a:ea typeface="Meiryo UI" panose="020B0604030504040204" pitchFamily="50" charset="-128"/>
              </a:rPr>
              <a:t>76</a:t>
            </a:r>
            <a:r>
              <a:rPr lang="ja-JP" altLang="en-US" sz="1600" dirty="0">
                <a:latin typeface="Meiryo UI" panose="020B0604030504040204" pitchFamily="50" charset="-128"/>
                <a:ea typeface="Meiryo UI" panose="020B0604030504040204" pitchFamily="50" charset="-128"/>
              </a:rPr>
              <a:t>万戸あり、そのうち</a:t>
            </a:r>
            <a:r>
              <a:rPr lang="en-US" altLang="ja-JP" sz="1600" dirty="0">
                <a:latin typeface="Meiryo UI" panose="020B0604030504040204" pitchFamily="50" charset="-128"/>
                <a:ea typeface="Meiryo UI" panose="020B0604030504040204" pitchFamily="50" charset="-128"/>
              </a:rPr>
              <a:t>15</a:t>
            </a:r>
            <a:r>
              <a:rPr lang="ja-JP" altLang="en-US" sz="1600" dirty="0">
                <a:latin typeface="Meiryo UI" panose="020B0604030504040204" pitchFamily="50" charset="-128"/>
                <a:ea typeface="Meiryo UI" panose="020B0604030504040204" pitchFamily="50" charset="-128"/>
              </a:rPr>
              <a:t>万戸が旧耐震基準で建てられたもの（耐震性あり含む）。</a:t>
            </a:r>
            <a:endParaRPr lang="en-US" altLang="ja-JP" sz="1600" dirty="0">
              <a:latin typeface="Meiryo UI" panose="020B0604030504040204" pitchFamily="50" charset="-128"/>
              <a:ea typeface="Meiryo UI" panose="020B0604030504040204" pitchFamily="50" charset="-128"/>
            </a:endParaRPr>
          </a:p>
          <a:p>
            <a:pPr marL="268288" indent="-268288"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ヵ年戦略では、そのうち耐震化が見込まれる約</a:t>
            </a:r>
            <a:r>
              <a:rPr lang="en-US" altLang="ja-JP" sz="1600" dirty="0">
                <a:latin typeface="Meiryo UI" panose="020B0604030504040204" pitchFamily="50" charset="-128"/>
                <a:ea typeface="Meiryo UI" panose="020B0604030504040204" pitchFamily="50" charset="-128"/>
              </a:rPr>
              <a:t>12,000</a:t>
            </a:r>
            <a:r>
              <a:rPr lang="ja-JP" altLang="en-US" sz="1600" dirty="0">
                <a:latin typeface="Meiryo UI" panose="020B0604030504040204" pitchFamily="50" charset="-128"/>
                <a:ea typeface="Meiryo UI" panose="020B0604030504040204" pitchFamily="50" charset="-128"/>
              </a:rPr>
              <a:t>戸の耐震化を促進するとしている。</a:t>
            </a:r>
            <a:endParaRPr lang="en-US" altLang="ja-JP" sz="1600" dirty="0">
              <a:latin typeface="Meiryo UI" panose="020B0604030504040204" pitchFamily="50" charset="-128"/>
              <a:ea typeface="Meiryo UI" panose="020B0604030504040204" pitchFamily="50" charset="-128"/>
            </a:endParaRPr>
          </a:p>
          <a:p>
            <a:pPr marL="268288" indent="-268288" eaLnBrk="1" hangingPunct="1">
              <a:lnSpc>
                <a:spcPct val="125000"/>
              </a:lnSpc>
              <a:spcBef>
                <a:spcPct val="0"/>
              </a:spcBef>
              <a:buNone/>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新耐震基準で建てられたものも高経年化してくるなどの課題があることから、国において、令和２年</a:t>
            </a:r>
            <a:r>
              <a:rPr lang="en-US" altLang="ja-JP" sz="1600" dirty="0">
                <a:latin typeface="Meiryo UI" panose="020B0604030504040204" pitchFamily="50" charset="-128"/>
                <a:ea typeface="Meiryo UI" panose="020B0604030504040204" pitchFamily="50" charset="-128"/>
              </a:rPr>
              <a:t>6</a:t>
            </a:r>
            <a:r>
              <a:rPr lang="ja-JP" altLang="ja-JP" sz="1600" dirty="0">
                <a:latin typeface="Meiryo UI" panose="020B0604030504040204" pitchFamily="50" charset="-128"/>
                <a:ea typeface="Meiryo UI" panose="020B0604030504040204" pitchFamily="50" charset="-128"/>
              </a:rPr>
              <a:t>月にマンション関連法の改正が行われた。今後、マンション管理適正化推進の基本方針等が示される。</a:t>
            </a:r>
          </a:p>
        </p:txBody>
      </p:sp>
      <p:sp>
        <p:nvSpPr>
          <p:cNvPr id="17" name="テキスト ボックス 16">
            <a:extLst>
              <a:ext uri="{FF2B5EF4-FFF2-40B4-BE49-F238E27FC236}">
                <a16:creationId xmlns:a16="http://schemas.microsoft.com/office/drawing/2014/main" id="{81F31D0D-F602-40AE-A8C8-6462B4419F62}"/>
              </a:ext>
            </a:extLst>
          </p:cNvPr>
          <p:cNvSpPr txBox="1"/>
          <p:nvPr/>
        </p:nvSpPr>
        <p:spPr>
          <a:xfrm>
            <a:off x="763651" y="2636655"/>
            <a:ext cx="1965034" cy="307777"/>
          </a:xfrm>
          <a:prstGeom prst="rect">
            <a:avLst/>
          </a:prstGeom>
          <a:noFill/>
          <a:ln>
            <a:solidFill>
              <a:schemeClr val="accent2"/>
            </a:solid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旧耐震基準　約</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万戸</a:t>
            </a:r>
          </a:p>
        </p:txBody>
      </p:sp>
      <p:cxnSp>
        <p:nvCxnSpPr>
          <p:cNvPr id="19" name="直線コネクタ 18">
            <a:extLst>
              <a:ext uri="{FF2B5EF4-FFF2-40B4-BE49-F238E27FC236}">
                <a16:creationId xmlns:a16="http://schemas.microsoft.com/office/drawing/2014/main" id="{0C483B80-E451-4015-9849-559B07EAAC33}"/>
              </a:ext>
            </a:extLst>
          </p:cNvPr>
          <p:cNvCxnSpPr>
            <a:stCxn id="17" idx="2"/>
          </p:cNvCxnSpPr>
          <p:nvPr/>
        </p:nvCxnSpPr>
        <p:spPr>
          <a:xfrm flipH="1">
            <a:off x="1741713" y="2944432"/>
            <a:ext cx="4455" cy="31822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タイトル 1">
            <a:extLst>
              <a:ext uri="{FF2B5EF4-FFF2-40B4-BE49-F238E27FC236}">
                <a16:creationId xmlns:a16="http://schemas.microsoft.com/office/drawing/2014/main" id="{195BCDC9-73CB-490A-BD36-A4172CC2FD2F}"/>
              </a:ext>
            </a:extLst>
          </p:cNvPr>
          <p:cNvSpPr txBox="1">
            <a:spLocks/>
          </p:cNvSpPr>
          <p:nvPr/>
        </p:nvSpPr>
        <p:spPr>
          <a:xfrm>
            <a:off x="0" y="468086"/>
            <a:ext cx="7848600" cy="404813"/>
          </a:xfrm>
          <a:prstGeom prst="rect">
            <a:avLst/>
          </a:prstGeom>
        </p:spPr>
        <p:txBody>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kern="0" dirty="0"/>
              <a:t>分譲マンションの現状</a:t>
            </a:r>
          </a:p>
        </p:txBody>
      </p:sp>
      <p:graphicFrame>
        <p:nvGraphicFramePr>
          <p:cNvPr id="21" name="表 21">
            <a:extLst>
              <a:ext uri="{FF2B5EF4-FFF2-40B4-BE49-F238E27FC236}">
                <a16:creationId xmlns:a16="http://schemas.microsoft.com/office/drawing/2014/main" id="{3A109DC1-94D7-4C19-A6A2-FE30107B9857}"/>
              </a:ext>
            </a:extLst>
          </p:cNvPr>
          <p:cNvGraphicFramePr>
            <a:graphicFrameLocks noGrp="1"/>
          </p:cNvGraphicFramePr>
          <p:nvPr>
            <p:extLst>
              <p:ext uri="{D42A27DB-BD31-4B8C-83A1-F6EECF244321}">
                <p14:modId xmlns:p14="http://schemas.microsoft.com/office/powerpoint/2010/main" val="1287786196"/>
              </p:ext>
            </p:extLst>
          </p:nvPr>
        </p:nvGraphicFramePr>
        <p:xfrm>
          <a:off x="5765347" y="4227003"/>
          <a:ext cx="3243930" cy="867384"/>
        </p:xfrm>
        <a:graphic>
          <a:graphicData uri="http://schemas.openxmlformats.org/drawingml/2006/table">
            <a:tbl>
              <a:tblPr firstRow="1" bandRow="1">
                <a:tableStyleId>{5940675A-B579-460E-94D1-54222C63F5DA}</a:tableStyleId>
              </a:tblPr>
              <a:tblGrid>
                <a:gridCol w="540655">
                  <a:extLst>
                    <a:ext uri="{9D8B030D-6E8A-4147-A177-3AD203B41FA5}">
                      <a16:colId xmlns:a16="http://schemas.microsoft.com/office/drawing/2014/main" val="295929128"/>
                    </a:ext>
                  </a:extLst>
                </a:gridCol>
                <a:gridCol w="540655">
                  <a:extLst>
                    <a:ext uri="{9D8B030D-6E8A-4147-A177-3AD203B41FA5}">
                      <a16:colId xmlns:a16="http://schemas.microsoft.com/office/drawing/2014/main" val="1023186165"/>
                    </a:ext>
                  </a:extLst>
                </a:gridCol>
                <a:gridCol w="540655">
                  <a:extLst>
                    <a:ext uri="{9D8B030D-6E8A-4147-A177-3AD203B41FA5}">
                      <a16:colId xmlns:a16="http://schemas.microsoft.com/office/drawing/2014/main" val="2432806797"/>
                    </a:ext>
                  </a:extLst>
                </a:gridCol>
                <a:gridCol w="540655">
                  <a:extLst>
                    <a:ext uri="{9D8B030D-6E8A-4147-A177-3AD203B41FA5}">
                      <a16:colId xmlns:a16="http://schemas.microsoft.com/office/drawing/2014/main" val="538170404"/>
                    </a:ext>
                  </a:extLst>
                </a:gridCol>
                <a:gridCol w="540655">
                  <a:extLst>
                    <a:ext uri="{9D8B030D-6E8A-4147-A177-3AD203B41FA5}">
                      <a16:colId xmlns:a16="http://schemas.microsoft.com/office/drawing/2014/main" val="1622239147"/>
                    </a:ext>
                  </a:extLst>
                </a:gridCol>
                <a:gridCol w="540655">
                  <a:extLst>
                    <a:ext uri="{9D8B030D-6E8A-4147-A177-3AD203B41FA5}">
                      <a16:colId xmlns:a16="http://schemas.microsoft.com/office/drawing/2014/main" val="1551817065"/>
                    </a:ext>
                  </a:extLst>
                </a:gridCol>
              </a:tblGrid>
              <a:tr h="252704">
                <a:tc rowSpan="2">
                  <a:txBody>
                    <a:bodyPr/>
                    <a:lstStyle/>
                    <a:p>
                      <a:pPr algn="ctr"/>
                      <a:r>
                        <a:rPr kumimoji="1" lang="ja-JP" altLang="en-US" sz="1000" dirty="0"/>
                        <a:t>総数</a:t>
                      </a:r>
                    </a:p>
                  </a:txBody>
                  <a:tcPr marL="0" marR="0" anchor="ctr"/>
                </a:tc>
                <a:tc rowSpan="2">
                  <a:txBody>
                    <a:bodyPr/>
                    <a:lstStyle/>
                    <a:p>
                      <a:pPr algn="ctr"/>
                      <a:r>
                        <a:rPr kumimoji="1" lang="ja-JP" altLang="en-US" sz="1000" dirty="0"/>
                        <a:t>耐震性</a:t>
                      </a:r>
                      <a:endParaRPr kumimoji="1" lang="en-US" altLang="ja-JP" sz="1000" dirty="0"/>
                    </a:p>
                    <a:p>
                      <a:pPr algn="ctr"/>
                      <a:r>
                        <a:rPr kumimoji="1" lang="ja-JP" altLang="en-US" sz="1000" dirty="0"/>
                        <a:t>あり</a:t>
                      </a:r>
                    </a:p>
                  </a:txBody>
                  <a:tcPr marL="0" marR="0" anchor="ctr"/>
                </a:tc>
                <a:tc rowSpan="2">
                  <a:txBody>
                    <a:bodyPr/>
                    <a:lstStyle/>
                    <a:p>
                      <a:pPr algn="ctr"/>
                      <a:r>
                        <a:rPr kumimoji="1" lang="ja-JP" altLang="en-US" sz="1000" dirty="0"/>
                        <a:t>耐震性</a:t>
                      </a:r>
                      <a:endParaRPr kumimoji="1" lang="en-US" altLang="ja-JP" sz="1000" dirty="0"/>
                    </a:p>
                    <a:p>
                      <a:pPr algn="ctr"/>
                      <a:r>
                        <a:rPr kumimoji="1" lang="ja-JP" altLang="en-US" sz="1000" dirty="0"/>
                        <a:t>不足</a:t>
                      </a:r>
                    </a:p>
                  </a:txBody>
                  <a:tcPr marL="0" marR="0" anchor="ctr">
                    <a:lnR w="12700" cmpd="sng">
                      <a:noFill/>
                    </a:lnR>
                  </a:tcPr>
                </a:tc>
                <a:tc gridSpan="2">
                  <a:txBody>
                    <a:bodyPr/>
                    <a:lstStyle/>
                    <a:p>
                      <a:pPr algn="ctr"/>
                      <a:endParaRPr kumimoji="1" lang="ja-JP" altLang="en-US" sz="1000" dirty="0"/>
                    </a:p>
                  </a:txBody>
                  <a:tcPr marL="0" marR="0" anchor="ctr">
                    <a:lnL w="12700" cmpd="sng">
                      <a:noFill/>
                    </a:lnL>
                    <a:lnR w="12700" cap="flat" cmpd="sng" algn="ctr">
                      <a:solidFill>
                        <a:schemeClr val="tx1"/>
                      </a:solidFill>
                      <a:prstDash val="solid"/>
                      <a:round/>
                      <a:headEnd type="none" w="med" len="med"/>
                      <a:tailEnd type="none" w="med" len="med"/>
                    </a:lnR>
                  </a:tcPr>
                </a:tc>
                <a:tc hMerge="1">
                  <a:txBody>
                    <a:bodyPr/>
                    <a:lstStyle/>
                    <a:p>
                      <a:endParaRPr kumimoji="1" lang="ja-JP" altLang="en-US" sz="800" dirty="0"/>
                    </a:p>
                  </a:txBody>
                  <a:tcPr/>
                </a:tc>
                <a:tc rowSpan="2">
                  <a:txBody>
                    <a:bodyPr/>
                    <a:lstStyle/>
                    <a:p>
                      <a:pPr algn="ctr"/>
                      <a:r>
                        <a:rPr kumimoji="1" lang="ja-JP" altLang="en-US" sz="1000" dirty="0"/>
                        <a:t>未報告等</a:t>
                      </a:r>
                    </a:p>
                  </a:txBody>
                  <a:tcPr marL="36000" marR="3600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31949493"/>
                  </a:ext>
                </a:extLst>
              </a:tr>
              <a:tr h="164950">
                <a:tc vMerge="1">
                  <a:txBody>
                    <a:bodyPr/>
                    <a:lstStyle/>
                    <a:p>
                      <a:endParaRPr kumimoji="1" lang="ja-JP" altLang="en-US" sz="800" dirty="0"/>
                    </a:p>
                  </a:txBody>
                  <a:tcPr/>
                </a:tc>
                <a:tc vMerge="1">
                  <a:txBody>
                    <a:bodyPr/>
                    <a:lstStyle/>
                    <a:p>
                      <a:endParaRPr kumimoji="1" lang="ja-JP" altLang="en-US" sz="800" dirty="0"/>
                    </a:p>
                  </a:txBody>
                  <a:tcPr/>
                </a:tc>
                <a:tc vMerge="1">
                  <a:txBody>
                    <a:bodyPr/>
                    <a:lstStyle/>
                    <a:p>
                      <a:endParaRPr kumimoji="1" lang="ja-JP" altLang="en-US" sz="800" dirty="0"/>
                    </a:p>
                  </a:txBody>
                  <a:tcPr/>
                </a:tc>
                <a:tc>
                  <a:txBody>
                    <a:bodyPr/>
                    <a:lstStyle/>
                    <a:p>
                      <a:pPr algn="ctr"/>
                      <a:r>
                        <a:rPr kumimoji="1" lang="ja-JP" altLang="en-US" sz="1000" dirty="0"/>
                        <a:t>区分</a:t>
                      </a:r>
                      <a:r>
                        <a:rPr kumimoji="1" lang="en-US" altLang="ja-JP" sz="1000" dirty="0"/>
                        <a:t>Ⅰ</a:t>
                      </a:r>
                      <a:endParaRPr kumimoji="1" lang="ja-JP" altLang="en-US" sz="1000" dirty="0"/>
                    </a:p>
                  </a:txBody>
                  <a:tcPr marL="0" marR="0" anchor="ctr"/>
                </a:tc>
                <a:tc>
                  <a:txBody>
                    <a:bodyPr/>
                    <a:lstStyle/>
                    <a:p>
                      <a:pPr algn="ctr"/>
                      <a:r>
                        <a:rPr kumimoji="1" lang="ja-JP" altLang="en-US" sz="1000" dirty="0"/>
                        <a:t>区分</a:t>
                      </a:r>
                      <a:r>
                        <a:rPr kumimoji="1" lang="en-US" altLang="ja-JP" sz="1000" dirty="0"/>
                        <a:t>Ⅱ</a:t>
                      </a:r>
                      <a:endParaRPr kumimoji="1" lang="ja-JP" altLang="en-US" sz="1000" dirty="0"/>
                    </a:p>
                  </a:txBody>
                  <a:tcPr marL="0" marR="0" anchor="ctr"/>
                </a:tc>
                <a:tc vMerge="1">
                  <a:txBody>
                    <a:bodyPr/>
                    <a:lstStyle/>
                    <a:p>
                      <a:pPr algn="ctr"/>
                      <a:endParaRPr kumimoji="1" lang="ja-JP" altLang="en-US" sz="1000" dirty="0"/>
                    </a:p>
                  </a:txBody>
                  <a:tcPr marL="0" marR="0" anchor="ctr"/>
                </a:tc>
                <a:extLst>
                  <a:ext uri="{0D108BD9-81ED-4DB2-BD59-A6C34878D82A}">
                    <a16:rowId xmlns:a16="http://schemas.microsoft.com/office/drawing/2014/main" val="205140326"/>
                  </a:ext>
                </a:extLst>
              </a:tr>
              <a:tr h="370840">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altLang="ja-JP" sz="1000" dirty="0"/>
                        <a:t>58</a:t>
                      </a:r>
                      <a:r>
                        <a:rPr kumimoji="1" lang="ja-JP" altLang="en-US" sz="800" dirty="0"/>
                        <a:t>棟</a:t>
                      </a:r>
                    </a:p>
                  </a:txBody>
                  <a:tcPr marL="0" marR="0" anchor="ctr"/>
                </a:tc>
                <a:tc>
                  <a:txBody>
                    <a:bodyPr/>
                    <a:lstStyle/>
                    <a:p>
                      <a:pPr algn="ctr"/>
                      <a:r>
                        <a:rPr kumimoji="1" lang="en-US" altLang="ja-JP" sz="1000" dirty="0"/>
                        <a:t>3</a:t>
                      </a:r>
                      <a:r>
                        <a:rPr kumimoji="1" lang="ja-JP" altLang="en-US" sz="1000" dirty="0"/>
                        <a:t>棟</a:t>
                      </a:r>
                    </a:p>
                  </a:txBody>
                  <a:tcPr marL="0" marR="0" anchor="ctr"/>
                </a:tc>
                <a:tc>
                  <a:txBody>
                    <a:bodyPr/>
                    <a:lstStyle/>
                    <a:p>
                      <a:pPr algn="ctr"/>
                      <a:r>
                        <a:rPr kumimoji="1" lang="en-US" altLang="ja-JP" sz="1400" dirty="0"/>
                        <a:t>54</a:t>
                      </a:r>
                      <a:r>
                        <a:rPr kumimoji="1" lang="ja-JP" altLang="en-US" sz="1000" dirty="0"/>
                        <a:t>棟</a:t>
                      </a:r>
                    </a:p>
                  </a:txBody>
                  <a:tcPr marL="0" marR="0" anchor="ctr"/>
                </a:tc>
                <a:tc>
                  <a:txBody>
                    <a:bodyPr/>
                    <a:lstStyle/>
                    <a:p>
                      <a:pPr algn="ctr"/>
                      <a:r>
                        <a:rPr kumimoji="1" lang="en-US" altLang="ja-JP" sz="1000" dirty="0"/>
                        <a:t>31</a:t>
                      </a:r>
                      <a:r>
                        <a:rPr kumimoji="1" lang="ja-JP" altLang="en-US" sz="1000" dirty="0"/>
                        <a:t>棟</a:t>
                      </a:r>
                    </a:p>
                  </a:txBody>
                  <a:tcPr marL="0" marR="0" anchor="ctr"/>
                </a:tc>
                <a:tc>
                  <a:txBody>
                    <a:bodyPr/>
                    <a:lstStyle/>
                    <a:p>
                      <a:pPr algn="ctr"/>
                      <a:r>
                        <a:rPr kumimoji="1" lang="en-US" altLang="ja-JP" sz="1000" dirty="0"/>
                        <a:t>23</a:t>
                      </a:r>
                      <a:r>
                        <a:rPr kumimoji="1" lang="ja-JP" altLang="en-US" sz="1000" dirty="0"/>
                        <a:t>棟</a:t>
                      </a:r>
                    </a:p>
                  </a:txBody>
                  <a:tcPr marL="0" marR="0" anchor="ctr"/>
                </a:tc>
                <a:tc>
                  <a:txBody>
                    <a:bodyPr/>
                    <a:lstStyle/>
                    <a:p>
                      <a:pPr algn="ctr"/>
                      <a:r>
                        <a:rPr kumimoji="1" lang="en-US" altLang="ja-JP" sz="1000" dirty="0"/>
                        <a:t>1</a:t>
                      </a:r>
                      <a:r>
                        <a:rPr kumimoji="1" lang="ja-JP" altLang="en-US" sz="1000" dirty="0"/>
                        <a:t>棟</a:t>
                      </a:r>
                    </a:p>
                  </a:txBody>
                  <a:tcPr anchor="ctr"/>
                </a:tc>
                <a:extLst>
                  <a:ext uri="{0D108BD9-81ED-4DB2-BD59-A6C34878D82A}">
                    <a16:rowId xmlns:a16="http://schemas.microsoft.com/office/drawing/2014/main" val="3705578116"/>
                  </a:ext>
                </a:extLst>
              </a:tr>
            </a:tbl>
          </a:graphicData>
        </a:graphic>
      </p:graphicFrame>
      <p:sp>
        <p:nvSpPr>
          <p:cNvPr id="23" name="正方形/長方形 22">
            <a:extLst>
              <a:ext uri="{FF2B5EF4-FFF2-40B4-BE49-F238E27FC236}">
                <a16:creationId xmlns:a16="http://schemas.microsoft.com/office/drawing/2014/main" id="{CD3AFE32-E983-4651-8DAB-0B848E1C1DB4}"/>
              </a:ext>
            </a:extLst>
          </p:cNvPr>
          <p:cNvSpPr/>
          <p:nvPr/>
        </p:nvSpPr>
        <p:spPr>
          <a:xfrm>
            <a:off x="5664153" y="3429000"/>
            <a:ext cx="3394409" cy="238018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880C25CD-8F75-43F3-A084-B19E4DE6AA80}"/>
              </a:ext>
            </a:extLst>
          </p:cNvPr>
          <p:cNvSpPr txBox="1"/>
          <p:nvPr/>
        </p:nvSpPr>
        <p:spPr>
          <a:xfrm>
            <a:off x="5765347" y="5336849"/>
            <a:ext cx="3513378" cy="2308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義務付け対象となっているものはすべて旧耐震基準で建てられたもの</a:t>
            </a:r>
            <a:endParaRPr kumimoji="1" lang="ja-JP" altLang="en-US" sz="8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95532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AE9DC45-DD06-4204-A6A4-6545CB60072A}"/>
              </a:ext>
            </a:extLst>
          </p:cNvPr>
          <p:cNvSpPr>
            <a:spLocks noGrp="1"/>
          </p:cNvSpPr>
          <p:nvPr>
            <p:ph type="sldNum" sz="quarter" idx="12"/>
          </p:nvPr>
        </p:nvSpPr>
        <p:spPr/>
        <p:txBody>
          <a:bodyPr/>
          <a:lstStyle/>
          <a:p>
            <a:pPr>
              <a:defRPr/>
            </a:pPr>
            <a:fld id="{1BDB6D7F-53AA-4455-8AD0-F9E52A4623CB}" type="slidenum">
              <a:rPr lang="en-US" altLang="ja-JP" smtClean="0">
                <a:solidFill>
                  <a:srgbClr val="000000"/>
                </a:solidFill>
                <a:latin typeface="Meiryo UI" panose="020B0604030504040204" pitchFamily="50" charset="-128"/>
                <a:ea typeface="Meiryo UI" panose="020B0604030504040204" pitchFamily="50" charset="-128"/>
              </a:rPr>
              <a:pPr>
                <a:defRPr/>
              </a:pPr>
              <a:t>37</a:t>
            </a:fld>
            <a:endParaRPr lang="en-US" altLang="ja-JP" dirty="0">
              <a:solidFill>
                <a:srgbClr val="000000"/>
              </a:solidFill>
              <a:latin typeface="Meiryo UI" panose="020B0604030504040204" pitchFamily="50" charset="-128"/>
              <a:ea typeface="Meiryo UI" panose="020B0604030504040204" pitchFamily="50" charset="-128"/>
            </a:endParaRPr>
          </a:p>
        </p:txBody>
      </p:sp>
      <p:sp>
        <p:nvSpPr>
          <p:cNvPr id="3" name="タイトル 1">
            <a:extLst>
              <a:ext uri="{FF2B5EF4-FFF2-40B4-BE49-F238E27FC236}">
                <a16:creationId xmlns:a16="http://schemas.microsoft.com/office/drawing/2014/main" id="{0BC29B44-841B-4A22-A978-FF8BDC16DFF6}"/>
              </a:ext>
            </a:extLst>
          </p:cNvPr>
          <p:cNvSpPr txBox="1">
            <a:spLocks/>
          </p:cNvSpPr>
          <p:nvPr/>
        </p:nvSpPr>
        <p:spPr>
          <a:xfrm>
            <a:off x="0" y="444318"/>
            <a:ext cx="8839200" cy="404813"/>
          </a:xfrm>
          <a:prstGeom prst="rect">
            <a:avLst/>
          </a:prstGeom>
        </p:spPr>
        <p:txBody>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defRPr/>
            </a:pPr>
            <a:r>
              <a:rPr lang="ja-JP" altLang="en-US" kern="0" spc="-150" dirty="0"/>
              <a:t>分譲マンション耐震化の取組み（１）　</a:t>
            </a:r>
          </a:p>
        </p:txBody>
      </p:sp>
      <p:sp>
        <p:nvSpPr>
          <p:cNvPr id="6" name="角丸四角形 54">
            <a:extLst>
              <a:ext uri="{FF2B5EF4-FFF2-40B4-BE49-F238E27FC236}">
                <a16:creationId xmlns:a16="http://schemas.microsoft.com/office/drawing/2014/main" id="{C217A89C-7ABB-4450-8791-B5E7AD0623FB}"/>
              </a:ext>
            </a:extLst>
          </p:cNvPr>
          <p:cNvSpPr/>
          <p:nvPr/>
        </p:nvSpPr>
        <p:spPr>
          <a:xfrm>
            <a:off x="528205" y="1974000"/>
            <a:ext cx="5075800" cy="1266278"/>
          </a:xfrm>
          <a:prstGeom prst="roundRect">
            <a:avLst>
              <a:gd name="adj" fmla="val 0"/>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88900" algn="just">
              <a:lnSpc>
                <a:spcPts val="1600"/>
              </a:lnSpc>
              <a:spcAft>
                <a:spcPts val="0"/>
              </a:spcAft>
            </a:pPr>
            <a:r>
              <a:rPr lang="ja-JP" sz="13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（１）意識啓発</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85750" indent="-152400" algn="just">
              <a:lnSpc>
                <a:spcPts val="1800"/>
              </a:lnSpc>
              <a:spcAft>
                <a:spcPts val="0"/>
              </a:spcAft>
            </a:pPr>
            <a:r>
              <a:rPr lang="ja-JP" sz="12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○管理組合へのダイレクトメールや</a:t>
            </a:r>
            <a:r>
              <a:rPr lang="ja-JP" altLang="en-US" sz="12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個別</a:t>
            </a:r>
            <a:r>
              <a:rPr lang="ja-JP" sz="12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訪問による耐震化の働きかけ</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85750" indent="-152400" algn="just">
              <a:lnSpc>
                <a:spcPts val="1800"/>
              </a:lnSpc>
              <a:spcAft>
                <a:spcPts val="0"/>
              </a:spcAft>
            </a:pPr>
            <a:r>
              <a:rPr lang="ja-JP" sz="12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○管理適正化推進制度へ登録を促し、管理状況に応じた情報を発信</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85750" indent="-152400" algn="just">
              <a:lnSpc>
                <a:spcPts val="1800"/>
              </a:lnSpc>
              <a:spcAft>
                <a:spcPts val="0"/>
              </a:spcAft>
            </a:pPr>
            <a:r>
              <a:rPr lang="ja-JP" sz="12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○耐震化セミナー、相談会などの実施</a:t>
            </a:r>
            <a:r>
              <a:rPr lang="en-US"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角丸四角形 55">
            <a:extLst>
              <a:ext uri="{FF2B5EF4-FFF2-40B4-BE49-F238E27FC236}">
                <a16:creationId xmlns:a16="http://schemas.microsoft.com/office/drawing/2014/main" id="{6B35BC72-1CEF-4713-AE1B-886ACF25FCEB}"/>
              </a:ext>
            </a:extLst>
          </p:cNvPr>
          <p:cNvSpPr/>
          <p:nvPr/>
        </p:nvSpPr>
        <p:spPr>
          <a:xfrm>
            <a:off x="528203" y="3319024"/>
            <a:ext cx="5098067" cy="2232696"/>
          </a:xfrm>
          <a:prstGeom prst="roundRect">
            <a:avLst>
              <a:gd name="adj" fmla="val 0"/>
            </a:avLst>
          </a:prstGeom>
          <a:noFill/>
          <a:ln w="6350" cap="flat" cmpd="sng" algn="ctr">
            <a:solidFill>
              <a:sysClr val="windowText" lastClr="000000"/>
            </a:solidFill>
            <a:prstDash val="solid"/>
          </a:ln>
          <a:effectLst/>
        </p:spPr>
        <p:txBody>
          <a:bodyPr rot="0" spcFirstLastPara="0" vert="horz" wrap="square" lIns="91440" tIns="45720" rIns="0" bIns="45720" numCol="1" spcCol="0" rtlCol="0" fromWordArt="0" anchor="t" anchorCtr="0" forceAA="0" compatLnSpc="1">
            <a:prstTxWarp prst="textNoShape">
              <a:avLst/>
            </a:prstTxWarp>
            <a:noAutofit/>
          </a:bodyPr>
          <a:lstStyle/>
          <a:p>
            <a:pPr indent="-88900" algn="just">
              <a:lnSpc>
                <a:spcPts val="1600"/>
              </a:lnSpc>
              <a:spcAft>
                <a:spcPts val="0"/>
              </a:spcAft>
            </a:pPr>
            <a:r>
              <a:rPr lang="ja-JP" sz="1300" b="1" kern="100" dirty="0">
                <a:effectLst/>
                <a:latin typeface="Meiryo UI" panose="020B0604030504040204" pitchFamily="50" charset="-128"/>
                <a:ea typeface="Meiryo UI" panose="020B0604030504040204" pitchFamily="50" charset="-128"/>
                <a:cs typeface="Meiryo UI" panose="020B0604030504040204" pitchFamily="50" charset="-128"/>
              </a:rPr>
              <a:t>（２）専門家の派遣によるサポート</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76200" algn="just">
              <a:lnSpc>
                <a:spcPts val="1600"/>
              </a:lnSpc>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〔初動期の支援〕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52400" algn="just">
              <a:lnSpc>
                <a:spcPts val="1600"/>
              </a:lnSpc>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○相談アドバイザーを派遣</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409575" indent="-76200" algn="just">
              <a:lnSpc>
                <a:spcPts val="1600"/>
              </a:lnSpc>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・耐震化の必要性や一般的な進め方をはじめ、資金計画等の基礎知識等を説明</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76200" algn="just">
              <a:lnSpc>
                <a:spcPts val="1600"/>
              </a:lnSpc>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〔具体的検討期の支援〕</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52400" algn="just">
              <a:lnSpc>
                <a:spcPts val="1600"/>
              </a:lnSpc>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○実務アドバイザーを派遣</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304800" algn="just">
              <a:lnSpc>
                <a:spcPts val="1600"/>
              </a:lnSpc>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・耐震化手法の比較検討用の計画案作成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304800" algn="just">
              <a:lnSpc>
                <a:spcPts val="1600"/>
              </a:lnSpc>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・区分所有者の意向把握アンケート作成</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304800" algn="just">
              <a:lnSpc>
                <a:spcPts val="1600"/>
              </a:lnSpc>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・工事等の発注手法のアドバイス　　</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等</a:t>
            </a: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角丸四角形 56">
            <a:extLst>
              <a:ext uri="{FF2B5EF4-FFF2-40B4-BE49-F238E27FC236}">
                <a16:creationId xmlns:a16="http://schemas.microsoft.com/office/drawing/2014/main" id="{8470E59F-319B-445E-9503-712A452B86B8}"/>
              </a:ext>
            </a:extLst>
          </p:cNvPr>
          <p:cNvSpPr/>
          <p:nvPr/>
        </p:nvSpPr>
        <p:spPr>
          <a:xfrm>
            <a:off x="528202" y="5702095"/>
            <a:ext cx="5127224" cy="1018618"/>
          </a:xfrm>
          <a:prstGeom prst="roundRect">
            <a:avLst>
              <a:gd name="adj" fmla="val 0"/>
            </a:avLst>
          </a:pr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88900" algn="just">
              <a:lnSpc>
                <a:spcPts val="1600"/>
              </a:lnSpc>
              <a:spcAft>
                <a:spcPts val="0"/>
              </a:spcAft>
            </a:pPr>
            <a:r>
              <a:rPr lang="ja-JP" sz="1300" b="1" kern="100" dirty="0">
                <a:effectLst/>
                <a:latin typeface="Meiryo UI" panose="020B0604030504040204" pitchFamily="50" charset="-128"/>
                <a:ea typeface="Meiryo UI" panose="020B0604030504040204" pitchFamily="50" charset="-128"/>
                <a:cs typeface="Meiryo UI" panose="020B0604030504040204" pitchFamily="50" charset="-128"/>
              </a:rPr>
              <a:t>（３）信頼できる事業者の情報提供</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19405" indent="-152400" algn="just">
              <a:lnSpc>
                <a:spcPts val="1800"/>
              </a:lnSpc>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○耐震化の検討段階から工事段階まで継続的に</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支援</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する民間事業者を、府が公募･登録し、公開</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85750" indent="-152400" algn="just">
              <a:lnSpc>
                <a:spcPts val="1800"/>
              </a:lnSpc>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○管理組合が、登録事業者を選択し、耐震化を実施</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B6D1986B-F0F1-471F-AEDF-6FB990B6DCF6}"/>
              </a:ext>
            </a:extLst>
          </p:cNvPr>
          <p:cNvSpPr txBox="1"/>
          <p:nvPr/>
        </p:nvSpPr>
        <p:spPr>
          <a:xfrm>
            <a:off x="116839" y="996104"/>
            <a:ext cx="8839200" cy="710552"/>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108000" bIns="108000">
            <a:spAutoFit/>
          </a:bodyPr>
          <a:lstStyle/>
          <a:p>
            <a:pPr marL="261938" indent="-261938">
              <a:defRPr/>
            </a:pP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kern="1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kern="1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ヵ年戦略改定により、</a:t>
            </a:r>
            <a:r>
              <a:rPr lang="ja-JP" altLang="ja-JP" sz="1600" kern="100" dirty="0">
                <a:latin typeface="Meiryo UI" panose="020B0604030504040204" pitchFamily="50" charset="-128"/>
                <a:ea typeface="Meiryo UI" panose="020B0604030504040204" pitchFamily="50" charset="-128"/>
                <a:cs typeface="Meiryo UI" panose="020B0604030504040204" pitchFamily="50" charset="-128"/>
              </a:rPr>
              <a:t>市町や民間事業者との連携による、耐震化検討の初動から耐震診断・改修等の実施に至るまで</a:t>
            </a: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を</a:t>
            </a:r>
            <a:r>
              <a:rPr lang="ja-JP" altLang="ja-JP" sz="1600" kern="100" dirty="0">
                <a:latin typeface="Meiryo UI" panose="020B0604030504040204" pitchFamily="50" charset="-128"/>
                <a:ea typeface="Meiryo UI" panose="020B0604030504040204" pitchFamily="50" charset="-128"/>
                <a:cs typeface="Meiryo UI" panose="020B0604030504040204" pitchFamily="50" charset="-128"/>
              </a:rPr>
              <a:t>サポート</a:t>
            </a: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する取組みを位置づけ、実施。</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55">
            <a:extLst>
              <a:ext uri="{FF2B5EF4-FFF2-40B4-BE49-F238E27FC236}">
                <a16:creationId xmlns:a16="http://schemas.microsoft.com/office/drawing/2014/main" id="{F1493FDE-53E7-4874-B432-E56E3993ADED}"/>
              </a:ext>
            </a:extLst>
          </p:cNvPr>
          <p:cNvSpPr/>
          <p:nvPr/>
        </p:nvSpPr>
        <p:spPr>
          <a:xfrm>
            <a:off x="6007724" y="3319025"/>
            <a:ext cx="2847592" cy="2232695"/>
          </a:xfrm>
          <a:prstGeom prst="roundRect">
            <a:avLst>
              <a:gd name="adj" fmla="val 0"/>
            </a:avLst>
          </a:prstGeom>
          <a:solidFill>
            <a:schemeClr val="bg1">
              <a:lumMod val="95000"/>
            </a:schemeClr>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88900" algn="just">
              <a:lnSpc>
                <a:spcPts val="1600"/>
              </a:lnSpc>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分譲マンション管理建替えサポートシステム推進協議会によるアドバイザー派遣</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177800" algn="just">
              <a:lnSpc>
                <a:spcPts val="1600"/>
              </a:lnSpc>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H30</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より、既存のアドバイザー派遣制度に耐震化の項目を追加</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76213" indent="-265113" algn="just">
              <a:lnSpc>
                <a:spcPts val="1600"/>
              </a:lnSpc>
              <a:spcAft>
                <a:spcPts val="0"/>
              </a:spcAf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・相談アドバイザー（２回まで無料）</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indent="-88900" algn="just">
              <a:lnSpc>
                <a:spcPts val="1600"/>
              </a:lnSpc>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・実務アドバイザー</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88900" algn="just">
              <a:lnSpc>
                <a:spcPts val="1600"/>
              </a:lnSpc>
              <a:spcAft>
                <a:spcPts val="0"/>
              </a:spcAft>
            </a:pP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indent="-88900" algn="just">
              <a:lnSpc>
                <a:spcPts val="1600"/>
              </a:lnSpc>
              <a:spcAft>
                <a:spcPts val="0"/>
              </a:spcAf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アドバイザー派遣制度としては</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H30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R1</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の２ヵ年で</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12</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件の実績があるが、耐震化に関する相談なし</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角丸四角形 55">
            <a:extLst>
              <a:ext uri="{FF2B5EF4-FFF2-40B4-BE49-F238E27FC236}">
                <a16:creationId xmlns:a16="http://schemas.microsoft.com/office/drawing/2014/main" id="{C49DCD4A-F9DC-422C-98BD-62E19E99BE9C}"/>
              </a:ext>
            </a:extLst>
          </p:cNvPr>
          <p:cNvSpPr/>
          <p:nvPr/>
        </p:nvSpPr>
        <p:spPr>
          <a:xfrm>
            <a:off x="6007724" y="5655560"/>
            <a:ext cx="2847592" cy="1065153"/>
          </a:xfrm>
          <a:prstGeom prst="roundRect">
            <a:avLst>
              <a:gd name="adj" fmla="val 0"/>
            </a:avLst>
          </a:prstGeom>
          <a:solidFill>
            <a:schemeClr val="bg1">
              <a:lumMod val="95000"/>
            </a:schemeClr>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88900" algn="just">
              <a:lnSpc>
                <a:spcPts val="1600"/>
              </a:lnSpc>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分譲マンション耐震化サポート事業者の情報提供</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marL="88900" indent="-177800" algn="just">
              <a:lnSpc>
                <a:spcPts val="1600"/>
              </a:lnSpc>
              <a:spcAft>
                <a:spcPts val="0"/>
              </a:spcAf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・マンション耐震化の業務実績がある</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12</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事業者を登録、府</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HP</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において情報提供中</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矢印: 右 18">
            <a:extLst>
              <a:ext uri="{FF2B5EF4-FFF2-40B4-BE49-F238E27FC236}">
                <a16:creationId xmlns:a16="http://schemas.microsoft.com/office/drawing/2014/main" id="{3BDADE45-7BC9-41E6-A1AF-1892DF33C95C}"/>
              </a:ext>
            </a:extLst>
          </p:cNvPr>
          <p:cNvSpPr/>
          <p:nvPr/>
        </p:nvSpPr>
        <p:spPr>
          <a:xfrm>
            <a:off x="5752206" y="2042184"/>
            <a:ext cx="231066" cy="1128681"/>
          </a:xfrm>
          <a:prstGeom prst="rightArrow">
            <a:avLst>
              <a:gd name="adj1" fmla="val 100000"/>
              <a:gd name="adj2"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0" name="矢印: 右 19">
            <a:extLst>
              <a:ext uri="{FF2B5EF4-FFF2-40B4-BE49-F238E27FC236}">
                <a16:creationId xmlns:a16="http://schemas.microsoft.com/office/drawing/2014/main" id="{D1722750-6EEE-43D6-84E8-9363516B8055}"/>
              </a:ext>
            </a:extLst>
          </p:cNvPr>
          <p:cNvSpPr/>
          <p:nvPr/>
        </p:nvSpPr>
        <p:spPr>
          <a:xfrm>
            <a:off x="5776657" y="3757518"/>
            <a:ext cx="231066" cy="1305973"/>
          </a:xfrm>
          <a:prstGeom prst="rightArrow">
            <a:avLst>
              <a:gd name="adj1" fmla="val 100000"/>
              <a:gd name="adj2"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1" name="矢印: 右 20">
            <a:extLst>
              <a:ext uri="{FF2B5EF4-FFF2-40B4-BE49-F238E27FC236}">
                <a16:creationId xmlns:a16="http://schemas.microsoft.com/office/drawing/2014/main" id="{110217AA-8136-4BD0-A6A3-935159661F74}"/>
              </a:ext>
            </a:extLst>
          </p:cNvPr>
          <p:cNvSpPr/>
          <p:nvPr/>
        </p:nvSpPr>
        <p:spPr>
          <a:xfrm>
            <a:off x="5752206" y="5886091"/>
            <a:ext cx="231066" cy="896431"/>
          </a:xfrm>
          <a:prstGeom prst="rightArrow">
            <a:avLst>
              <a:gd name="adj1" fmla="val 100000"/>
              <a:gd name="adj2"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2" name="角丸四角形 55">
            <a:extLst>
              <a:ext uri="{FF2B5EF4-FFF2-40B4-BE49-F238E27FC236}">
                <a16:creationId xmlns:a16="http://schemas.microsoft.com/office/drawing/2014/main" id="{9CFC7E68-980E-4A66-A8EA-414C06A1FD0D}"/>
              </a:ext>
            </a:extLst>
          </p:cNvPr>
          <p:cNvSpPr/>
          <p:nvPr/>
        </p:nvSpPr>
        <p:spPr>
          <a:xfrm>
            <a:off x="6007723" y="1940381"/>
            <a:ext cx="2847592" cy="1266278"/>
          </a:xfrm>
          <a:prstGeom prst="roundRect">
            <a:avLst>
              <a:gd name="adj" fmla="val 0"/>
            </a:avLst>
          </a:prstGeom>
          <a:solidFill>
            <a:schemeClr val="bg1">
              <a:lumMod val="95000"/>
            </a:schemeClr>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88900" algn="just">
              <a:lnSpc>
                <a:spcPts val="1600"/>
              </a:lnSpc>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管理組合あてダイレクトメール・個別訪問</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indent="-88900" algn="just">
              <a:lnSpc>
                <a:spcPts val="1600"/>
              </a:lnSpc>
              <a:spcAft>
                <a:spcPts val="0"/>
              </a:spcAf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H30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DM</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約</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2,000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件、個別訪問２件</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indent="-88900" algn="just">
              <a:lnSpc>
                <a:spcPts val="1600"/>
              </a:lnSpc>
              <a:spcAft>
                <a:spcPts val="0"/>
              </a:spcAf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R1</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個別訪問</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13</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件</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indent="-88900" algn="just">
              <a:lnSpc>
                <a:spcPts val="1600"/>
              </a:lnSpc>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セミナーでの周知</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marL="447675" indent="-536575" algn="just">
              <a:lnSpc>
                <a:spcPts val="1600"/>
              </a:lnSpc>
              <a:spcAft>
                <a:spcPts val="0"/>
              </a:spcAft>
              <a:tabLst>
                <a:tab pos="446088" algn="l"/>
              </a:tabLs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R1</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５市において下記協議会が実施　　するセミナーで補助制度等を周知</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矢印: 下 17">
            <a:extLst>
              <a:ext uri="{FF2B5EF4-FFF2-40B4-BE49-F238E27FC236}">
                <a16:creationId xmlns:a16="http://schemas.microsoft.com/office/drawing/2014/main" id="{FFC11A8A-FA69-4D9B-9E93-3AA1B38A67E0}"/>
              </a:ext>
            </a:extLst>
          </p:cNvPr>
          <p:cNvSpPr/>
          <p:nvPr/>
        </p:nvSpPr>
        <p:spPr>
          <a:xfrm>
            <a:off x="184045" y="2667622"/>
            <a:ext cx="295200" cy="4127142"/>
          </a:xfrm>
          <a:prstGeom prst="downArrow">
            <a:avLst>
              <a:gd name="adj1" fmla="val 100000"/>
              <a:gd name="adj2" fmla="val 50000"/>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3" name="矢印: 下 22">
            <a:extLst>
              <a:ext uri="{FF2B5EF4-FFF2-40B4-BE49-F238E27FC236}">
                <a16:creationId xmlns:a16="http://schemas.microsoft.com/office/drawing/2014/main" id="{A6529742-663F-4E6E-AA20-85AD26AC0134}"/>
              </a:ext>
            </a:extLst>
          </p:cNvPr>
          <p:cNvSpPr/>
          <p:nvPr/>
        </p:nvSpPr>
        <p:spPr>
          <a:xfrm>
            <a:off x="184045" y="1984887"/>
            <a:ext cx="298301" cy="1044000"/>
          </a:xfrm>
          <a:prstGeom prst="downArrow">
            <a:avLst>
              <a:gd name="adj1" fmla="val 100000"/>
              <a:gd name="adj2" fmla="val 50000"/>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4" name="角丸四角形 56">
            <a:extLst>
              <a:ext uri="{FF2B5EF4-FFF2-40B4-BE49-F238E27FC236}">
                <a16:creationId xmlns:a16="http://schemas.microsoft.com/office/drawing/2014/main" id="{2395E7EC-92EF-43CF-83B1-C2F0D5670470}"/>
              </a:ext>
            </a:extLst>
          </p:cNvPr>
          <p:cNvSpPr/>
          <p:nvPr/>
        </p:nvSpPr>
        <p:spPr>
          <a:xfrm>
            <a:off x="89182" y="1984887"/>
            <a:ext cx="439121" cy="1160854"/>
          </a:xfrm>
          <a:prstGeom prst="roundRect">
            <a:avLst>
              <a:gd name="adj" fmla="val 0"/>
            </a:avLst>
          </a:prstGeom>
          <a:noFill/>
          <a:ln w="6350" cap="flat" cmpd="sng" algn="ctr">
            <a:noFill/>
            <a:prstDash val="solid"/>
          </a:ln>
          <a:effectLst/>
        </p:spPr>
        <p:txBody>
          <a:bodyPr rot="0" spcFirstLastPara="0" vert="eaVert" wrap="square" lIns="91440" tIns="45720" rIns="91440" bIns="45720" numCol="1" spcCol="0" rtlCol="0" fromWordArt="0" anchor="t" anchorCtr="0" forceAA="0" compatLnSpc="1">
            <a:prstTxWarp prst="textNoShape">
              <a:avLst/>
            </a:prstTxWarp>
            <a:noAutofit/>
          </a:bodyPr>
          <a:lstStyle/>
          <a:p>
            <a:pPr indent="-88900" algn="just">
              <a:lnSpc>
                <a:spcPts val="1600"/>
              </a:lnSpc>
              <a:spcAft>
                <a:spcPts val="0"/>
              </a:spcAft>
            </a:pPr>
            <a:r>
              <a:rPr lang="ja-JP" altLang="en-US" sz="1300" b="1" kern="100" dirty="0">
                <a:effectLst/>
                <a:latin typeface="Meiryo UI" panose="020B0604030504040204" pitchFamily="50" charset="-128"/>
                <a:ea typeface="Meiryo UI" panose="020B0604030504040204" pitchFamily="50" charset="-128"/>
                <a:cs typeface="Meiryo UI" panose="020B0604030504040204" pitchFamily="50" charset="-128"/>
              </a:rPr>
              <a:t>機運の醸成</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5" name="角丸四角形 56">
            <a:extLst>
              <a:ext uri="{FF2B5EF4-FFF2-40B4-BE49-F238E27FC236}">
                <a16:creationId xmlns:a16="http://schemas.microsoft.com/office/drawing/2014/main" id="{3FC86B4A-F14E-4873-9E64-A8F4C51107AB}"/>
              </a:ext>
            </a:extLst>
          </p:cNvPr>
          <p:cNvSpPr/>
          <p:nvPr/>
        </p:nvSpPr>
        <p:spPr>
          <a:xfrm>
            <a:off x="143646" y="3849100"/>
            <a:ext cx="384556" cy="2074613"/>
          </a:xfrm>
          <a:prstGeom prst="roundRect">
            <a:avLst>
              <a:gd name="adj" fmla="val 0"/>
            </a:avLst>
          </a:prstGeom>
          <a:noFill/>
          <a:ln w="6350" cap="flat" cmpd="sng" algn="ctr">
            <a:noFill/>
            <a:prstDash val="solid"/>
          </a:ln>
          <a:effectLst/>
        </p:spPr>
        <p:txBody>
          <a:bodyPr rot="0" spcFirstLastPara="0" vert="eaVert" wrap="square" lIns="91440" tIns="45720" rIns="91440" bIns="45720" numCol="1" spcCol="0" rtlCol="0" fromWordArt="0" anchor="t" anchorCtr="0" forceAA="0" compatLnSpc="1">
            <a:prstTxWarp prst="textNoShape">
              <a:avLst/>
            </a:prstTxWarp>
            <a:noAutofit/>
          </a:bodyPr>
          <a:lstStyle/>
          <a:p>
            <a:pPr indent="-88900" algn="just">
              <a:lnSpc>
                <a:spcPts val="1600"/>
              </a:lnSpc>
              <a:spcAft>
                <a:spcPts val="0"/>
              </a:spcAft>
            </a:pPr>
            <a:r>
              <a:rPr lang="ja-JP" altLang="en-US" sz="1300" b="1" kern="100" dirty="0">
                <a:effectLst/>
                <a:latin typeface="Meiryo UI" panose="020B0604030504040204" pitchFamily="50" charset="-128"/>
                <a:ea typeface="Meiryo UI" panose="020B0604030504040204" pitchFamily="50" charset="-128"/>
                <a:cs typeface="Meiryo UI" panose="020B0604030504040204" pitchFamily="50" charset="-128"/>
              </a:rPr>
              <a:t>きっかけづくり・具体化</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6" name="角丸四角形 56">
            <a:extLst>
              <a:ext uri="{FF2B5EF4-FFF2-40B4-BE49-F238E27FC236}">
                <a16:creationId xmlns:a16="http://schemas.microsoft.com/office/drawing/2014/main" id="{2EA7FC68-6904-464E-9B48-B859850EF396}"/>
              </a:ext>
            </a:extLst>
          </p:cNvPr>
          <p:cNvSpPr/>
          <p:nvPr/>
        </p:nvSpPr>
        <p:spPr>
          <a:xfrm>
            <a:off x="2135798" y="1725063"/>
            <a:ext cx="1338591" cy="308630"/>
          </a:xfrm>
          <a:prstGeom prst="roundRect">
            <a:avLst>
              <a:gd name="adj" fmla="val 0"/>
            </a:avLst>
          </a:prstGeom>
          <a:noFill/>
          <a:ln w="635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88900" algn="just">
              <a:lnSpc>
                <a:spcPts val="1600"/>
              </a:lnSpc>
              <a:spcAft>
                <a:spcPts val="0"/>
              </a:spcAft>
            </a:pPr>
            <a:r>
              <a:rPr lang="en-US" altLang="ja-JP" sz="1300" b="1"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300" b="1" kern="100" dirty="0">
                <a:effectLst/>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300" b="1"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角丸四角形 56">
            <a:extLst>
              <a:ext uri="{FF2B5EF4-FFF2-40B4-BE49-F238E27FC236}">
                <a16:creationId xmlns:a16="http://schemas.microsoft.com/office/drawing/2014/main" id="{E62EC93B-6031-406E-A2CF-57E0A25146DB}"/>
              </a:ext>
            </a:extLst>
          </p:cNvPr>
          <p:cNvSpPr/>
          <p:nvPr/>
        </p:nvSpPr>
        <p:spPr>
          <a:xfrm>
            <a:off x="7006238" y="1691862"/>
            <a:ext cx="1338591" cy="308630"/>
          </a:xfrm>
          <a:prstGeom prst="roundRect">
            <a:avLst>
              <a:gd name="adj" fmla="val 0"/>
            </a:avLst>
          </a:prstGeom>
          <a:noFill/>
          <a:ln w="635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88900" algn="just">
              <a:lnSpc>
                <a:spcPts val="1600"/>
              </a:lnSpc>
              <a:spcAft>
                <a:spcPts val="0"/>
              </a:spcAft>
            </a:pPr>
            <a:r>
              <a:rPr lang="en-US" altLang="ja-JP" sz="1300" b="1"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300" b="1" kern="100" dirty="0">
                <a:effectLst/>
                <a:latin typeface="Meiryo UI" panose="020B0604030504040204" pitchFamily="50" charset="-128"/>
                <a:ea typeface="Meiryo UI" panose="020B0604030504040204" pitchFamily="50" charset="-128"/>
                <a:cs typeface="Meiryo UI" panose="020B0604030504040204" pitchFamily="50" charset="-128"/>
              </a:rPr>
              <a:t>実績</a:t>
            </a:r>
            <a:r>
              <a:rPr lang="en-US" altLang="ja-JP" sz="1300" b="1"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871565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AE9DC45-DD06-4204-A6A4-6545CB60072A}"/>
              </a:ext>
            </a:extLst>
          </p:cNvPr>
          <p:cNvSpPr>
            <a:spLocks noGrp="1"/>
          </p:cNvSpPr>
          <p:nvPr>
            <p:ph type="sldNum" sz="quarter" idx="12"/>
          </p:nvPr>
        </p:nvSpPr>
        <p:spPr/>
        <p:txBody>
          <a:bodyPr/>
          <a:lstStyle/>
          <a:p>
            <a:pPr>
              <a:defRPr/>
            </a:pPr>
            <a:fld id="{1BDB6D7F-53AA-4455-8AD0-F9E52A4623CB}" type="slidenum">
              <a:rPr lang="en-US" altLang="ja-JP" smtClean="0">
                <a:solidFill>
                  <a:srgbClr val="000000"/>
                </a:solidFill>
                <a:latin typeface="Meiryo UI" panose="020B0604030504040204" pitchFamily="50" charset="-128"/>
                <a:ea typeface="Meiryo UI" panose="020B0604030504040204" pitchFamily="50" charset="-128"/>
              </a:rPr>
              <a:pPr>
                <a:defRPr/>
              </a:pPr>
              <a:t>38</a:t>
            </a:fld>
            <a:endParaRPr lang="en-US" altLang="ja-JP">
              <a:solidFill>
                <a:srgbClr val="000000"/>
              </a:solidFill>
              <a:latin typeface="Meiryo UI" panose="020B0604030504040204" pitchFamily="50" charset="-128"/>
              <a:ea typeface="Meiryo UI" panose="020B0604030504040204" pitchFamily="50" charset="-128"/>
            </a:endParaRPr>
          </a:p>
        </p:txBody>
      </p:sp>
      <p:sp>
        <p:nvSpPr>
          <p:cNvPr id="3" name="タイトル 1">
            <a:extLst>
              <a:ext uri="{FF2B5EF4-FFF2-40B4-BE49-F238E27FC236}">
                <a16:creationId xmlns:a16="http://schemas.microsoft.com/office/drawing/2014/main" id="{5F7DDCC5-5749-4328-BDB1-441472B1F5C8}"/>
              </a:ext>
            </a:extLst>
          </p:cNvPr>
          <p:cNvSpPr txBox="1">
            <a:spLocks/>
          </p:cNvSpPr>
          <p:nvPr/>
        </p:nvSpPr>
        <p:spPr>
          <a:xfrm>
            <a:off x="0" y="444318"/>
            <a:ext cx="8839200" cy="404813"/>
          </a:xfrm>
          <a:prstGeom prst="rect">
            <a:avLst/>
          </a:prstGeom>
        </p:spPr>
        <p:txBody>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defRPr/>
            </a:pPr>
            <a:r>
              <a:rPr lang="ja-JP" altLang="en-US" kern="0" spc="-150" dirty="0"/>
              <a:t>分譲マンション耐震化の取組み（２）　</a:t>
            </a:r>
          </a:p>
        </p:txBody>
      </p:sp>
      <p:sp>
        <p:nvSpPr>
          <p:cNvPr id="5" name="正方形/長方形 4">
            <a:extLst>
              <a:ext uri="{FF2B5EF4-FFF2-40B4-BE49-F238E27FC236}">
                <a16:creationId xmlns:a16="http://schemas.microsoft.com/office/drawing/2014/main" id="{4370CE53-CF0C-4FBF-A6AC-6B90211293D8}"/>
              </a:ext>
            </a:extLst>
          </p:cNvPr>
          <p:cNvSpPr>
            <a:spLocks noChangeArrowheads="1"/>
          </p:cNvSpPr>
          <p:nvPr/>
        </p:nvSpPr>
        <p:spPr bwMode="auto">
          <a:xfrm>
            <a:off x="478816" y="2060118"/>
            <a:ext cx="5083200" cy="3770209"/>
          </a:xfrm>
          <a:prstGeom prst="rect">
            <a:avLst/>
          </a:prstGeom>
          <a:noFill/>
          <a:ln w="19050" algn="ctr">
            <a:solidFill>
              <a:srgbClr val="000000"/>
            </a:solidFill>
            <a:miter lim="800000"/>
            <a:headEnd/>
            <a:tailEnd/>
          </a:ln>
          <a:extLst>
            <a:ext uri="{909E8E84-426E-40DD-AFC4-6F175D3DCCD1}">
              <a14:hiddenFill xmlns:a14="http://schemas.microsoft.com/office/drawing/2010/main">
                <a:solidFill>
                  <a:srgbClr val="F2F2F2"/>
                </a:solidFill>
              </a14:hiddenFill>
            </a:ext>
          </a:extLst>
        </p:spPr>
        <p:txBody>
          <a:bodyPr rot="0" vert="horz" wrap="square" lIns="91440" tIns="45720" rIns="91440" bIns="45720" anchor="t" anchorCtr="0" upright="1">
            <a:noAutofit/>
          </a:bodyPr>
          <a:lstStyle/>
          <a:p>
            <a:pPr algn="l">
              <a:lnSpc>
                <a:spcPts val="1800"/>
              </a:lnSpc>
              <a:spcAft>
                <a:spcPts val="0"/>
              </a:spcAft>
            </a:pPr>
            <a:r>
              <a:rPr lang="ja-JP" sz="1300" b="1" kern="100" dirty="0">
                <a:effectLst/>
                <a:latin typeface="Meiryo UI" panose="020B0604030504040204" pitchFamily="50" charset="-128"/>
                <a:ea typeface="Meiryo UI" panose="020B0604030504040204" pitchFamily="50" charset="-128"/>
                <a:cs typeface="Meiryo UI" panose="020B0604030504040204" pitchFamily="50" charset="-128"/>
              </a:rPr>
              <a:t>（１）耐震診断・補強設計補助</a:t>
            </a:r>
            <a:endParaRPr lang="en-US" altLang="ja-JP" sz="1300" b="1"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800"/>
              </a:lnSpc>
              <a:spcAft>
                <a:spcPts val="0"/>
              </a:spcAft>
            </a:pPr>
            <a:r>
              <a:rPr lang="ja-JP" altLang="en-US" sz="1300" b="1" kern="100" dirty="0">
                <a:latin typeface="Meiryo UI" panose="020B0604030504040204" pitchFamily="50" charset="-128"/>
                <a:ea typeface="Meiryo UI" panose="020B0604030504040204" pitchFamily="50" charset="-128"/>
                <a:cs typeface="Meiryo UI" panose="020B0604030504040204" pitchFamily="50" charset="-128"/>
              </a:rPr>
              <a:t>　　</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○対象建築物</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5181600" indent="-4649788" algn="l">
              <a:lnSpc>
                <a:spcPts val="1800"/>
              </a:lnSpc>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昭和</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56</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年以前に建築された、</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階かつ</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1,000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㎡以上の分譲マンション</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228600" algn="l">
              <a:lnSpc>
                <a:spcPts val="1800"/>
              </a:lnSpc>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○補助率：補助率計　２／３</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381000" algn="l">
              <a:lnSpc>
                <a:spcPts val="1800"/>
              </a:lnSpc>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76200" algn="l">
              <a:lnSpc>
                <a:spcPts val="1800"/>
              </a:lnSpc>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76200" algn="l">
              <a:spcAft>
                <a:spcPts val="0"/>
              </a:spcAft>
            </a:pPr>
            <a:endParaRPr lang="en-US" altLang="ja-JP" sz="700"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76200" algn="l">
              <a:spcAft>
                <a:spcPts val="0"/>
              </a:spcAft>
            </a:pPr>
            <a:r>
              <a:rPr lang="ja-JP" sz="7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3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ts val="1800"/>
              </a:lnSpc>
              <a:spcBef>
                <a:spcPts val="600"/>
              </a:spcBef>
              <a:spcAft>
                <a:spcPts val="0"/>
              </a:spcAft>
            </a:pPr>
            <a:r>
              <a:rPr lang="ja-JP" sz="1300" b="1" kern="100" dirty="0">
                <a:effectLst/>
                <a:latin typeface="Meiryo UI" panose="020B0604030504040204" pitchFamily="50" charset="-128"/>
                <a:ea typeface="Meiryo UI" panose="020B0604030504040204" pitchFamily="50" charset="-128"/>
                <a:cs typeface="Meiryo UI" panose="020B0604030504040204" pitchFamily="50" charset="-128"/>
              </a:rPr>
              <a:t>（２）耐震改修補助</a:t>
            </a:r>
            <a:endParaRPr lang="en-US" altLang="ja-JP" sz="1300" b="1" kern="100" dirty="0">
              <a:effectLst/>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300" b="1"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○対象建築物</a:t>
            </a:r>
            <a:endParaRPr lang="ja-JP" altLang="ja-JP" sz="900" kern="100" dirty="0">
              <a:latin typeface="Meiryo UI" panose="020B0604030504040204" pitchFamily="50" charset="-128"/>
              <a:ea typeface="Meiryo UI" panose="020B0604030504040204" pitchFamily="50" charset="-128"/>
              <a:cs typeface="Times New Roman" panose="02020603050405020304" pitchFamily="18" charset="0"/>
            </a:endParaRPr>
          </a:p>
          <a:p>
            <a:pPr marL="536575" marR="120015" algn="l">
              <a:lnSpc>
                <a:spcPts val="1600"/>
              </a:lnSpc>
              <a:spcAft>
                <a:spcPts val="0"/>
              </a:spcAft>
              <a:tabLst>
                <a:tab pos="5671185" algn="l"/>
              </a:tabLs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昭和</a:t>
            </a:r>
            <a:r>
              <a:rPr lang="en-US" sz="1200" kern="100" dirty="0">
                <a:latin typeface="Meiryo UI" panose="020B0604030504040204" pitchFamily="50" charset="-128"/>
                <a:ea typeface="Meiryo UI" panose="020B0604030504040204" pitchFamily="50" charset="-128"/>
                <a:cs typeface="Meiryo UI" panose="020B0604030504040204" pitchFamily="50" charset="-128"/>
              </a:rPr>
              <a:t>56</a:t>
            </a:r>
            <a:r>
              <a:rPr lang="ja-JP" sz="1200" kern="100" dirty="0">
                <a:latin typeface="Meiryo UI" panose="020B0604030504040204" pitchFamily="50" charset="-128"/>
                <a:ea typeface="Meiryo UI" panose="020B0604030504040204" pitchFamily="50" charset="-128"/>
                <a:cs typeface="Meiryo UI" panose="020B0604030504040204" pitchFamily="50" charset="-128"/>
              </a:rPr>
              <a:t>年以前に建築された、</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３</a:t>
            </a:r>
            <a:r>
              <a:rPr lang="ja-JP" sz="1200" kern="100" dirty="0">
                <a:latin typeface="Meiryo UI" panose="020B0604030504040204" pitchFamily="50" charset="-128"/>
                <a:ea typeface="Meiryo UI" panose="020B0604030504040204" pitchFamily="50" charset="-128"/>
                <a:cs typeface="Meiryo UI" panose="020B0604030504040204" pitchFamily="50" charset="-128"/>
              </a:rPr>
              <a:t>階かつ</a:t>
            </a:r>
            <a:r>
              <a:rPr lang="en-US" sz="1200" kern="100" dirty="0">
                <a:latin typeface="Meiryo UI" panose="020B0604030504040204" pitchFamily="50" charset="-128"/>
                <a:ea typeface="Meiryo UI" panose="020B0604030504040204" pitchFamily="50" charset="-128"/>
                <a:cs typeface="Meiryo UI" panose="020B0604030504040204" pitchFamily="50" charset="-128"/>
              </a:rPr>
              <a:t>1,000</a:t>
            </a:r>
            <a:r>
              <a:rPr lang="ja-JP" sz="1200" kern="100" dirty="0">
                <a:latin typeface="Meiryo UI" panose="020B0604030504040204" pitchFamily="50" charset="-128"/>
                <a:ea typeface="Meiryo UI" panose="020B0604030504040204" pitchFamily="50" charset="-128"/>
                <a:cs typeface="Meiryo UI" panose="020B0604030504040204" pitchFamily="50" charset="-128"/>
              </a:rPr>
              <a:t>㎡以上の分譲マンション、かつ、</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　</a:t>
            </a:r>
            <a:r>
              <a:rPr lang="ja-JP" sz="1200" kern="100" dirty="0">
                <a:latin typeface="Meiryo UI" panose="020B0604030504040204" pitchFamily="50" charset="-128"/>
                <a:ea typeface="Meiryo UI" panose="020B0604030504040204" pitchFamily="50" charset="-128"/>
                <a:cs typeface="Meiryo UI" panose="020B0604030504040204" pitchFamily="50" charset="-128"/>
              </a:rPr>
              <a:t>大規模災害時に徒歩帰宅者等に対し、一時休憩スペースや水道水などの提供の支援を行う分譲マンション</a:t>
            </a:r>
          </a:p>
          <a:p>
            <a:pPr indent="228600" algn="l">
              <a:lnSpc>
                <a:spcPts val="1800"/>
              </a:lnSpc>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○補助率：補助率計　１／３</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角丸四角形 55">
            <a:extLst>
              <a:ext uri="{FF2B5EF4-FFF2-40B4-BE49-F238E27FC236}">
                <a16:creationId xmlns:a16="http://schemas.microsoft.com/office/drawing/2014/main" id="{56C567DB-58BF-4E38-8048-EEECFD422632}"/>
              </a:ext>
            </a:extLst>
          </p:cNvPr>
          <p:cNvSpPr/>
          <p:nvPr/>
        </p:nvSpPr>
        <p:spPr>
          <a:xfrm>
            <a:off x="5905387" y="2060117"/>
            <a:ext cx="3001231" cy="3770209"/>
          </a:xfrm>
          <a:prstGeom prst="roundRect">
            <a:avLst>
              <a:gd name="adj" fmla="val 0"/>
            </a:avLst>
          </a:prstGeom>
          <a:solidFill>
            <a:schemeClr val="bg1">
              <a:lumMod val="95000"/>
            </a:schemeClr>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88900" algn="just">
              <a:lnSpc>
                <a:spcPts val="1600"/>
              </a:lnSpc>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旧耐震</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分譲マンションのある市町　 </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32</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市町</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indent="-88900" algn="just">
              <a:lnSpc>
                <a:spcPts val="1600"/>
              </a:lnSpc>
              <a:spcAft>
                <a:spcPts val="0"/>
              </a:spcAft>
            </a:pP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indent="-88900" algn="just">
              <a:lnSpc>
                <a:spcPts val="1600"/>
              </a:lnSpc>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耐震診断の補助制度のある市町　</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28</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市町</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indent="-88900" algn="just">
              <a:lnSpc>
                <a:spcPts val="500"/>
              </a:lnSpc>
              <a:spcAft>
                <a:spcPts val="0"/>
              </a:spcAft>
            </a:pPr>
            <a:endParaRPr lang="en-US" altLang="ja-JP" sz="800" kern="100" dirty="0">
              <a:latin typeface="Meiryo UI" panose="020B0604030504040204" pitchFamily="50" charset="-128"/>
              <a:ea typeface="Meiryo UI" panose="020B0604030504040204" pitchFamily="50" charset="-128"/>
              <a:cs typeface="Times New Roman" panose="02020603050405020304" pitchFamily="18" charset="0"/>
            </a:endParaRPr>
          </a:p>
          <a:p>
            <a:pPr marL="174625" indent="-263525" algn="just">
              <a:lnSpc>
                <a:spcPts val="1600"/>
              </a:lnSpc>
              <a:spcAft>
                <a:spcPts val="0"/>
              </a:spcAf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u="sng" kern="100" dirty="0">
                <a:latin typeface="Meiryo UI" panose="020B0604030504040204" pitchFamily="50" charset="-128"/>
                <a:ea typeface="Meiryo UI" panose="020B0604030504040204" pitchFamily="50" charset="-128"/>
                <a:cs typeface="Times New Roman" panose="02020603050405020304" pitchFamily="18" charset="0"/>
              </a:rPr>
              <a:t>診断補助制度のない市に対し制度創設の働きかけを実施</a:t>
            </a:r>
            <a:endParaRPr lang="en-US" altLang="ja-JP" sz="1200" u="sng" kern="100" dirty="0">
              <a:latin typeface="Meiryo UI" panose="020B0604030504040204" pitchFamily="50" charset="-128"/>
              <a:ea typeface="Meiryo UI" panose="020B0604030504040204" pitchFamily="50" charset="-128"/>
              <a:cs typeface="Times New Roman" panose="02020603050405020304" pitchFamily="18" charset="0"/>
            </a:endParaRPr>
          </a:p>
          <a:p>
            <a:pPr indent="-88900" algn="just">
              <a:lnSpc>
                <a:spcPts val="1600"/>
              </a:lnSpc>
              <a:spcAft>
                <a:spcPts val="0"/>
              </a:spcAft>
            </a:pP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indent="-88900" algn="just">
              <a:lnSpc>
                <a:spcPts val="1600"/>
              </a:lnSpc>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耐震設計の補助制度がある市町　　　５市</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indent="-88900" algn="just">
              <a:lnSpc>
                <a:spcPts val="1600"/>
              </a:lnSpc>
              <a:spcAft>
                <a:spcPts val="0"/>
              </a:spcAft>
            </a:pP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indent="-88900" algn="just">
              <a:lnSpc>
                <a:spcPts val="1600"/>
              </a:lnSpc>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耐震改修の補助制度がある市町　　　６市</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indent="-88900" algn="just">
              <a:lnSpc>
                <a:spcPts val="1600"/>
              </a:lnSpc>
              <a:spcAft>
                <a:spcPts val="0"/>
              </a:spcAft>
            </a:pP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indent="-88900" algn="just">
              <a:lnSpc>
                <a:spcPts val="1600"/>
              </a:lnSpc>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補助実績</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indent="-88900" algn="just">
              <a:lnSpc>
                <a:spcPts val="1600"/>
              </a:lnSpc>
              <a:spcAft>
                <a:spcPts val="0"/>
              </a:spcAft>
            </a:pP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C1E3C575-6845-42C6-BF81-B2645C1CDC5C}"/>
              </a:ext>
            </a:extLst>
          </p:cNvPr>
          <p:cNvSpPr txBox="1"/>
          <p:nvPr/>
        </p:nvSpPr>
        <p:spPr>
          <a:xfrm>
            <a:off x="67418" y="1025005"/>
            <a:ext cx="8839200" cy="787496"/>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108000" bIns="108000">
            <a:spAutoFit/>
          </a:bodyPr>
          <a:lstStyle/>
          <a:p>
            <a:pPr marL="252000" indent="-252000">
              <a:spcAft>
                <a:spcPts val="600"/>
              </a:spcAft>
              <a:defRPr/>
            </a:pPr>
            <a:r>
              <a:rPr lang="ja-JP" altLang="en-US" sz="1600" kern="100" dirty="0">
                <a:latin typeface="Century" panose="02040604050505020304" pitchFamily="18" charset="0"/>
                <a:ea typeface="Meiryo UI" panose="020B0604030504040204" pitchFamily="50" charset="-128"/>
                <a:cs typeface="Meiryo UI" panose="020B0604030504040204" pitchFamily="50" charset="-128"/>
              </a:rPr>
              <a:t>○　分譲マンションの耐震化に補助を行う</a:t>
            </a:r>
            <a:r>
              <a:rPr lang="ja-JP" altLang="ja-JP" sz="1600" kern="100" dirty="0">
                <a:latin typeface="Century" panose="02040604050505020304" pitchFamily="18" charset="0"/>
                <a:ea typeface="Meiryo UI" panose="020B0604030504040204" pitchFamily="50" charset="-128"/>
                <a:cs typeface="Meiryo UI" panose="020B0604030504040204" pitchFamily="50" charset="-128"/>
              </a:rPr>
              <a:t>市町</a:t>
            </a:r>
            <a:r>
              <a:rPr lang="ja-JP" altLang="en-US" sz="1600" kern="100" dirty="0">
                <a:latin typeface="Century" panose="02040604050505020304" pitchFamily="18" charset="0"/>
                <a:ea typeface="Meiryo UI" panose="020B0604030504040204" pitchFamily="50" charset="-128"/>
                <a:cs typeface="Meiryo UI" panose="020B0604030504040204" pitchFamily="50" charset="-128"/>
              </a:rPr>
              <a:t>に対して補助を実施。</a:t>
            </a:r>
            <a:endParaRPr lang="en-US" altLang="ja-JP" sz="1600" kern="100" dirty="0">
              <a:latin typeface="Century" panose="02040604050505020304" pitchFamily="18" charset="0"/>
              <a:ea typeface="Meiryo UI" panose="020B0604030504040204" pitchFamily="50" charset="-128"/>
              <a:cs typeface="Meiryo UI" panose="020B0604030504040204" pitchFamily="50" charset="-128"/>
            </a:endParaRPr>
          </a:p>
          <a:p>
            <a:pPr marL="252000" indent="-252000">
              <a:spcAft>
                <a:spcPts val="600"/>
              </a:spcAft>
              <a:defRPr/>
            </a:pPr>
            <a:r>
              <a:rPr lang="ja-JP" altLang="en-US" sz="1600" kern="100" dirty="0">
                <a:latin typeface="Century" panose="02040604050505020304" pitchFamily="18" charset="0"/>
                <a:ea typeface="Meiryo UI" panose="020B0604030504040204" pitchFamily="50" charset="-128"/>
                <a:cs typeface="Meiryo UI" panose="020B0604030504040204" pitchFamily="50" charset="-128"/>
              </a:rPr>
              <a:t>○　広域緊急交通路沿道にある耐震診断義務付け対象の分譲マンションには、府が直接補助を行う。</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A50C465B-50B9-4E60-B968-D811CAD0B8DA}"/>
              </a:ext>
            </a:extLst>
          </p:cNvPr>
          <p:cNvSpPr>
            <a:spLocks noChangeArrowheads="1"/>
          </p:cNvSpPr>
          <p:nvPr/>
        </p:nvSpPr>
        <p:spPr bwMode="auto">
          <a:xfrm>
            <a:off x="478817" y="6045344"/>
            <a:ext cx="5083786" cy="744001"/>
          </a:xfrm>
          <a:prstGeom prst="rect">
            <a:avLst/>
          </a:prstGeom>
          <a:noFill/>
          <a:ln w="19050" algn="ctr">
            <a:solidFill>
              <a:srgbClr val="000000"/>
            </a:solidFill>
            <a:miter lim="800000"/>
            <a:headEnd/>
            <a:tailEnd/>
          </a:ln>
          <a:extLst>
            <a:ext uri="{909E8E84-426E-40DD-AFC4-6F175D3DCCD1}">
              <a14:hiddenFill xmlns:a14="http://schemas.microsoft.com/office/drawing/2010/main">
                <a:solidFill>
                  <a:srgbClr val="F2F2F2"/>
                </a:solidFill>
              </a14:hiddenFill>
            </a:ext>
          </a:extLst>
        </p:spPr>
        <p:txBody>
          <a:bodyPr rot="0" vert="horz" wrap="square" lIns="91440" tIns="45720" rIns="0" bIns="45720" anchor="t" anchorCtr="0" upright="1">
            <a:noAutofit/>
          </a:bodyPr>
          <a:lstStyle/>
          <a:p>
            <a:pPr marL="141288" marR="120015" indent="-53975" algn="just">
              <a:lnSpc>
                <a:spcPts val="1800"/>
              </a:lnSpc>
              <a:spcAft>
                <a:spcPts val="0"/>
              </a:spcAft>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広域緊急交通路沿道建築物の対象に対する補助</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141288" marR="120015" indent="-53975" algn="just">
              <a:lnSpc>
                <a:spcPts val="1800"/>
              </a:lnSpc>
              <a:spcAft>
                <a:spcPts val="0"/>
              </a:spcAft>
            </a:pP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・改修だけではなく、除却にも補助</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41288" marR="120015" indent="-53975" algn="just">
              <a:lnSpc>
                <a:spcPts val="1800"/>
              </a:lnSpc>
              <a:spcAft>
                <a:spcPts val="0"/>
              </a:spcAft>
            </a:pP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・国の耐震対策緊急促進事業補助も含めれば、通常のマンション補助よりも補助率がよい</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角丸四角形 55">
            <a:extLst>
              <a:ext uri="{FF2B5EF4-FFF2-40B4-BE49-F238E27FC236}">
                <a16:creationId xmlns:a16="http://schemas.microsoft.com/office/drawing/2014/main" id="{F72A7AAC-2A29-41CB-ADC5-FF22E3CD8F89}"/>
              </a:ext>
            </a:extLst>
          </p:cNvPr>
          <p:cNvSpPr/>
          <p:nvPr/>
        </p:nvSpPr>
        <p:spPr>
          <a:xfrm>
            <a:off x="5895977" y="6033020"/>
            <a:ext cx="3010641" cy="705571"/>
          </a:xfrm>
          <a:prstGeom prst="roundRect">
            <a:avLst>
              <a:gd name="adj" fmla="val 0"/>
            </a:avLst>
          </a:prstGeom>
          <a:solidFill>
            <a:schemeClr val="bg1">
              <a:lumMod val="95000"/>
            </a:schemeClr>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88900" algn="just">
              <a:lnSpc>
                <a:spcPts val="1600"/>
              </a:lnSpc>
              <a:spcAft>
                <a:spcPts val="0"/>
              </a:spcAft>
            </a:pP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広域</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緊急交通路沿道建築物での実績</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indent="-88900">
              <a:spcAft>
                <a:spcPts val="0"/>
              </a:spcAft>
            </a:pPr>
            <a:endParaRPr lang="en-US" altLang="ja-JP" sz="600" kern="100" dirty="0">
              <a:latin typeface="Meiryo UI" panose="020B0604030504040204" pitchFamily="50" charset="-128"/>
              <a:ea typeface="Meiryo UI" panose="020B0604030504040204" pitchFamily="50" charset="-128"/>
              <a:cs typeface="Times New Roman" panose="02020603050405020304" pitchFamily="18" charset="0"/>
            </a:endParaRPr>
          </a:p>
          <a:p>
            <a:pPr indent="-88900" algn="ctr">
              <a:lnSpc>
                <a:spcPts val="1600"/>
              </a:lnSpc>
              <a:spcAft>
                <a:spcPts val="0"/>
              </a:spcAf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耐震改修２棟　</a:t>
            </a:r>
            <a:endPar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88900" algn="just">
              <a:lnSpc>
                <a:spcPts val="1600"/>
              </a:lnSpc>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4" name="表 5">
            <a:extLst>
              <a:ext uri="{FF2B5EF4-FFF2-40B4-BE49-F238E27FC236}">
                <a16:creationId xmlns:a16="http://schemas.microsoft.com/office/drawing/2014/main" id="{CDFC09F8-8486-452F-BA81-C251AD8597DC}"/>
              </a:ext>
            </a:extLst>
          </p:cNvPr>
          <p:cNvGraphicFramePr>
            <a:graphicFrameLocks noGrp="1"/>
          </p:cNvGraphicFramePr>
          <p:nvPr>
            <p:extLst>
              <p:ext uri="{D42A27DB-BD31-4B8C-83A1-F6EECF244321}">
                <p14:modId xmlns:p14="http://schemas.microsoft.com/office/powerpoint/2010/main" val="2519319287"/>
              </p:ext>
            </p:extLst>
          </p:nvPr>
        </p:nvGraphicFramePr>
        <p:xfrm>
          <a:off x="6309620" y="4510383"/>
          <a:ext cx="2428875" cy="975360"/>
        </p:xfrm>
        <a:graphic>
          <a:graphicData uri="http://schemas.openxmlformats.org/drawingml/2006/table">
            <a:tbl>
              <a:tblPr firstRow="1" bandRow="1">
                <a:tableStyleId>{5940675A-B579-460E-94D1-54222C63F5DA}</a:tableStyleId>
              </a:tblPr>
              <a:tblGrid>
                <a:gridCol w="809625">
                  <a:extLst>
                    <a:ext uri="{9D8B030D-6E8A-4147-A177-3AD203B41FA5}">
                      <a16:colId xmlns:a16="http://schemas.microsoft.com/office/drawing/2014/main" val="1145032328"/>
                    </a:ext>
                  </a:extLst>
                </a:gridCol>
                <a:gridCol w="809625">
                  <a:extLst>
                    <a:ext uri="{9D8B030D-6E8A-4147-A177-3AD203B41FA5}">
                      <a16:colId xmlns:a16="http://schemas.microsoft.com/office/drawing/2014/main" val="2789999513"/>
                    </a:ext>
                  </a:extLst>
                </a:gridCol>
                <a:gridCol w="809625">
                  <a:extLst>
                    <a:ext uri="{9D8B030D-6E8A-4147-A177-3AD203B41FA5}">
                      <a16:colId xmlns:a16="http://schemas.microsoft.com/office/drawing/2014/main" val="3950387371"/>
                    </a:ext>
                  </a:extLst>
                </a:gridCol>
              </a:tblGrid>
              <a:tr h="0">
                <a:tc>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000" dirty="0">
                          <a:latin typeface="Meiryo UI" panose="020B0604030504040204" pitchFamily="50" charset="-128"/>
                          <a:ea typeface="Meiryo UI" panose="020B0604030504040204" pitchFamily="50" charset="-128"/>
                        </a:rPr>
                        <a:t>H30</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000" dirty="0">
                          <a:latin typeface="Meiryo UI" panose="020B0604030504040204" pitchFamily="50" charset="-128"/>
                          <a:ea typeface="Meiryo UI" panose="020B0604030504040204" pitchFamily="50" charset="-128"/>
                        </a:rPr>
                        <a:t>R</a:t>
                      </a:r>
                      <a:r>
                        <a:rPr kumimoji="1" lang="ja-JP" altLang="en-US" sz="1000" dirty="0">
                          <a:latin typeface="Meiryo UI" panose="020B0604030504040204" pitchFamily="50" charset="-128"/>
                          <a:ea typeface="Meiryo UI" panose="020B0604030504040204" pitchFamily="50" charset="-128"/>
                        </a:rPr>
                        <a:t>１</a:t>
                      </a:r>
                    </a:p>
                  </a:txBody>
                  <a:tcPr/>
                </a:tc>
                <a:extLst>
                  <a:ext uri="{0D108BD9-81ED-4DB2-BD59-A6C34878D82A}">
                    <a16:rowId xmlns:a16="http://schemas.microsoft.com/office/drawing/2014/main" val="4258318886"/>
                  </a:ext>
                </a:extLst>
              </a:tr>
              <a:tr h="0">
                <a:tc>
                  <a:txBody>
                    <a:bodyPr/>
                    <a:lstStyle/>
                    <a:p>
                      <a:r>
                        <a:rPr kumimoji="1" lang="ja-JP" altLang="en-US" sz="1000" dirty="0">
                          <a:latin typeface="Meiryo UI" panose="020B0604030504040204" pitchFamily="50" charset="-128"/>
                          <a:ea typeface="Meiryo UI" panose="020B0604030504040204" pitchFamily="50" charset="-128"/>
                        </a:rPr>
                        <a:t>診断</a:t>
                      </a:r>
                    </a:p>
                  </a:txBody>
                  <a:tcPr/>
                </a:tc>
                <a:tc>
                  <a:txBody>
                    <a:bodyPr/>
                    <a:lstStyle/>
                    <a:p>
                      <a:pPr algn="r"/>
                      <a:r>
                        <a:rPr kumimoji="1" lang="en-US" altLang="ja-JP" sz="1000" dirty="0">
                          <a:latin typeface="Meiryo UI" panose="020B0604030504040204" pitchFamily="50" charset="-128"/>
                          <a:ea typeface="Meiryo UI" panose="020B0604030504040204" pitchFamily="50" charset="-128"/>
                        </a:rPr>
                        <a:t>21</a:t>
                      </a:r>
                      <a:r>
                        <a:rPr kumimoji="1" lang="ja-JP" altLang="en-US" sz="1000" dirty="0">
                          <a:latin typeface="Meiryo UI" panose="020B0604030504040204" pitchFamily="50" charset="-128"/>
                          <a:ea typeface="Meiryo UI" panose="020B0604030504040204" pitchFamily="50" charset="-128"/>
                        </a:rPr>
                        <a:t>棟</a:t>
                      </a:r>
                    </a:p>
                  </a:txBody>
                  <a:tcPr/>
                </a:tc>
                <a:tc>
                  <a:txBody>
                    <a:bodyPr/>
                    <a:lstStyle/>
                    <a:p>
                      <a:pPr algn="r"/>
                      <a:r>
                        <a:rPr kumimoji="1" lang="en-US" altLang="ja-JP" sz="1000" dirty="0">
                          <a:latin typeface="Meiryo UI" panose="020B0604030504040204" pitchFamily="50" charset="-128"/>
                          <a:ea typeface="Meiryo UI" panose="020B0604030504040204" pitchFamily="50" charset="-128"/>
                        </a:rPr>
                        <a:t>14</a:t>
                      </a:r>
                      <a:r>
                        <a:rPr kumimoji="1" lang="ja-JP" altLang="en-US" sz="1000" dirty="0">
                          <a:latin typeface="Meiryo UI" panose="020B0604030504040204" pitchFamily="50" charset="-128"/>
                          <a:ea typeface="Meiryo UI" panose="020B0604030504040204" pitchFamily="50" charset="-128"/>
                        </a:rPr>
                        <a:t>棟</a:t>
                      </a:r>
                    </a:p>
                  </a:txBody>
                  <a:tcPr/>
                </a:tc>
                <a:extLst>
                  <a:ext uri="{0D108BD9-81ED-4DB2-BD59-A6C34878D82A}">
                    <a16:rowId xmlns:a16="http://schemas.microsoft.com/office/drawing/2014/main" val="1674482177"/>
                  </a:ext>
                </a:extLst>
              </a:tr>
              <a:tr h="0">
                <a:tc>
                  <a:txBody>
                    <a:bodyPr/>
                    <a:lstStyle/>
                    <a:p>
                      <a:r>
                        <a:rPr kumimoji="1" lang="ja-JP" altLang="en-US" sz="1000" dirty="0">
                          <a:latin typeface="Meiryo UI" panose="020B0604030504040204" pitchFamily="50" charset="-128"/>
                          <a:ea typeface="Meiryo UI" panose="020B0604030504040204" pitchFamily="50" charset="-128"/>
                        </a:rPr>
                        <a:t>設計</a:t>
                      </a:r>
                    </a:p>
                  </a:txBody>
                  <a:tcPr/>
                </a:tc>
                <a:tc>
                  <a:txBody>
                    <a:bodyPr/>
                    <a:lstStyle/>
                    <a:p>
                      <a:pPr algn="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r"/>
                      <a:r>
                        <a:rPr kumimoji="1" lang="ja-JP" altLang="en-US" sz="1000" dirty="0">
                          <a:latin typeface="Meiryo UI" panose="020B0604030504040204" pitchFamily="50" charset="-128"/>
                          <a:ea typeface="Meiryo UI" panose="020B0604030504040204" pitchFamily="50" charset="-128"/>
                        </a:rPr>
                        <a:t>３棟</a:t>
                      </a:r>
                    </a:p>
                  </a:txBody>
                  <a:tcPr/>
                </a:tc>
                <a:extLst>
                  <a:ext uri="{0D108BD9-81ED-4DB2-BD59-A6C34878D82A}">
                    <a16:rowId xmlns:a16="http://schemas.microsoft.com/office/drawing/2014/main" val="243015819"/>
                  </a:ext>
                </a:extLst>
              </a:tr>
              <a:tr h="0">
                <a:tc>
                  <a:txBody>
                    <a:bodyPr/>
                    <a:lstStyle/>
                    <a:p>
                      <a:r>
                        <a:rPr kumimoji="1" lang="ja-JP" altLang="en-US" sz="1000" dirty="0">
                          <a:latin typeface="Meiryo UI" panose="020B0604030504040204" pitchFamily="50" charset="-128"/>
                          <a:ea typeface="Meiryo UI" panose="020B0604030504040204" pitchFamily="50" charset="-128"/>
                        </a:rPr>
                        <a:t>改修</a:t>
                      </a:r>
                    </a:p>
                  </a:txBody>
                  <a:tcPr/>
                </a:tc>
                <a:tc>
                  <a:txBody>
                    <a:bodyPr/>
                    <a:lstStyle/>
                    <a:p>
                      <a:pPr algn="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35715627"/>
                  </a:ext>
                </a:extLst>
              </a:tr>
            </a:tbl>
          </a:graphicData>
        </a:graphic>
      </p:graphicFrame>
      <p:sp>
        <p:nvSpPr>
          <p:cNvPr id="12" name="矢印: 右 11">
            <a:extLst>
              <a:ext uri="{FF2B5EF4-FFF2-40B4-BE49-F238E27FC236}">
                <a16:creationId xmlns:a16="http://schemas.microsoft.com/office/drawing/2014/main" id="{527747B8-D3F9-4856-8F00-9C1452E8CBD8}"/>
              </a:ext>
            </a:extLst>
          </p:cNvPr>
          <p:cNvSpPr/>
          <p:nvPr/>
        </p:nvSpPr>
        <p:spPr>
          <a:xfrm>
            <a:off x="5618688" y="3130326"/>
            <a:ext cx="277289" cy="2160000"/>
          </a:xfrm>
          <a:prstGeom prst="rightArrow">
            <a:avLst>
              <a:gd name="adj1" fmla="val 100000"/>
              <a:gd name="adj2"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A50C465B-50B9-4E60-B968-D811CAD0B8DA}"/>
              </a:ext>
            </a:extLst>
          </p:cNvPr>
          <p:cNvSpPr>
            <a:spLocks noChangeArrowheads="1"/>
          </p:cNvSpPr>
          <p:nvPr/>
        </p:nvSpPr>
        <p:spPr bwMode="auto">
          <a:xfrm>
            <a:off x="345942" y="5788515"/>
            <a:ext cx="1246094" cy="300985"/>
          </a:xfrm>
          <a:prstGeom prst="rect">
            <a:avLst/>
          </a:prstGeom>
          <a:noFill/>
          <a:ln w="19050" algn="ctr">
            <a:noFill/>
            <a:miter lim="800000"/>
            <a:headEnd/>
            <a:tailEnd/>
          </a:ln>
          <a:extLst>
            <a:ext uri="{909E8E84-426E-40DD-AFC4-6F175D3DCCD1}">
              <a14:hiddenFill xmlns:a14="http://schemas.microsoft.com/office/drawing/2010/main">
                <a:solidFill>
                  <a:srgbClr val="F2F2F2"/>
                </a:solidFill>
              </a14:hiddenFill>
            </a:ext>
          </a:extLst>
        </p:spPr>
        <p:txBody>
          <a:bodyPr rot="0" vert="horz" wrap="square" lIns="91440" tIns="45720" rIns="91440" bIns="45720" anchor="t" anchorCtr="0" upright="1">
            <a:noAutofit/>
          </a:bodyPr>
          <a:lstStyle/>
          <a:p>
            <a:pPr marL="141288" marR="120015" indent="-141288" algn="just">
              <a:lnSpc>
                <a:spcPts val="1800"/>
              </a:lnSpc>
              <a:spcAft>
                <a:spcPts val="0"/>
              </a:spcAft>
            </a:pPr>
            <a:r>
              <a:rPr lang="ja-JP" altLang="en-US" sz="1200" b="1" kern="100" dirty="0">
                <a:effectLst/>
                <a:latin typeface="Meiryo UI" panose="020B0604030504040204" pitchFamily="50" charset="-128"/>
                <a:ea typeface="Meiryo UI" panose="020B0604030504040204" pitchFamily="50" charset="-128"/>
                <a:cs typeface="Meiryo UI" panose="020B0604030504040204" pitchFamily="50" charset="-128"/>
              </a:rPr>
              <a:t>（参考）</a:t>
            </a:r>
            <a:endParaRPr lang="ja-JP" sz="9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14" name="表 13">
            <a:extLst>
              <a:ext uri="{FF2B5EF4-FFF2-40B4-BE49-F238E27FC236}">
                <a16:creationId xmlns:a16="http://schemas.microsoft.com/office/drawing/2014/main" id="{48C099B2-B9E3-4EB0-80E1-865974074B0E}"/>
              </a:ext>
            </a:extLst>
          </p:cNvPr>
          <p:cNvGraphicFramePr>
            <a:graphicFrameLocks noGrp="1"/>
          </p:cNvGraphicFramePr>
          <p:nvPr>
            <p:extLst>
              <p:ext uri="{D42A27DB-BD31-4B8C-83A1-F6EECF244321}">
                <p14:modId xmlns:p14="http://schemas.microsoft.com/office/powerpoint/2010/main" val="3295525062"/>
              </p:ext>
            </p:extLst>
          </p:nvPr>
        </p:nvGraphicFramePr>
        <p:xfrm>
          <a:off x="808071" y="3023165"/>
          <a:ext cx="4369558" cy="659270"/>
        </p:xfrm>
        <a:graphic>
          <a:graphicData uri="http://schemas.openxmlformats.org/drawingml/2006/table">
            <a:tbl>
              <a:tblPr firstRow="1" firstCol="1" bandRow="1">
                <a:tableStyleId>{5C22544A-7EE6-4342-B048-85BDC9FD1C3A}</a:tableStyleId>
              </a:tblPr>
              <a:tblGrid>
                <a:gridCol w="977134">
                  <a:extLst>
                    <a:ext uri="{9D8B030D-6E8A-4147-A177-3AD203B41FA5}">
                      <a16:colId xmlns:a16="http://schemas.microsoft.com/office/drawing/2014/main" val="20000"/>
                    </a:ext>
                  </a:extLst>
                </a:gridCol>
                <a:gridCol w="848106">
                  <a:extLst>
                    <a:ext uri="{9D8B030D-6E8A-4147-A177-3AD203B41FA5}">
                      <a16:colId xmlns:a16="http://schemas.microsoft.com/office/drawing/2014/main" val="20002"/>
                    </a:ext>
                  </a:extLst>
                </a:gridCol>
                <a:gridCol w="848106">
                  <a:extLst>
                    <a:ext uri="{9D8B030D-6E8A-4147-A177-3AD203B41FA5}">
                      <a16:colId xmlns:a16="http://schemas.microsoft.com/office/drawing/2014/main" val="20003"/>
                    </a:ext>
                  </a:extLst>
                </a:gridCol>
                <a:gridCol w="848106">
                  <a:extLst>
                    <a:ext uri="{9D8B030D-6E8A-4147-A177-3AD203B41FA5}">
                      <a16:colId xmlns:a16="http://schemas.microsoft.com/office/drawing/2014/main" val="20004"/>
                    </a:ext>
                  </a:extLst>
                </a:gridCol>
                <a:gridCol w="848106">
                  <a:extLst>
                    <a:ext uri="{9D8B030D-6E8A-4147-A177-3AD203B41FA5}">
                      <a16:colId xmlns:a16="http://schemas.microsoft.com/office/drawing/2014/main" val="20005"/>
                    </a:ext>
                  </a:extLst>
                </a:gridCol>
              </a:tblGrid>
              <a:tr h="287991">
                <a:tc>
                  <a:txBody>
                    <a:bodyPr/>
                    <a:lstStyle/>
                    <a:p>
                      <a:endParaRPr kumimoji="1" lang="ja-JP" altLang="en-US" sz="1600" dirty="0"/>
                    </a:p>
                  </a:txBody>
                  <a:tcPr/>
                </a:tc>
                <a:tc>
                  <a:txBody>
                    <a:bodyPr/>
                    <a:lstStyle/>
                    <a:p>
                      <a:pPr algn="ctr">
                        <a:lnSpc>
                          <a:spcPts val="1400"/>
                        </a:lnSpc>
                        <a:spcAft>
                          <a:spcPts val="0"/>
                        </a:spcAft>
                      </a:pPr>
                      <a:r>
                        <a:rPr lang="ja-JP" sz="1200" kern="100" dirty="0">
                          <a:solidFill>
                            <a:schemeClr val="accent6">
                              <a:lumMod val="75000"/>
                            </a:schemeClr>
                          </a:solidFill>
                          <a:effectLst/>
                          <a:latin typeface="Meiryo UI" panose="020B0604030504040204" pitchFamily="50" charset="-128"/>
                          <a:ea typeface="Meiryo UI" panose="020B0604030504040204" pitchFamily="50" charset="-128"/>
                        </a:rPr>
                        <a:t>国</a:t>
                      </a:r>
                      <a:endParaRPr lang="ja-JP" sz="1200" kern="100" dirty="0">
                        <a:solidFill>
                          <a:schemeClr val="accent6">
                            <a:lumMod val="75000"/>
                          </a:schemeClr>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ja-JP" sz="1200" kern="100" dirty="0">
                          <a:solidFill>
                            <a:schemeClr val="accent6">
                              <a:lumMod val="75000"/>
                            </a:schemeClr>
                          </a:solidFill>
                          <a:effectLst/>
                          <a:latin typeface="Meiryo UI" panose="020B0604030504040204" pitchFamily="50" charset="-128"/>
                          <a:ea typeface="Meiryo UI" panose="020B0604030504040204" pitchFamily="50" charset="-128"/>
                        </a:rPr>
                        <a:t>府</a:t>
                      </a:r>
                      <a:endParaRPr lang="ja-JP" sz="1200" kern="100" dirty="0">
                        <a:solidFill>
                          <a:schemeClr val="accent6">
                            <a:lumMod val="75000"/>
                          </a:schemeClr>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ja-JP" sz="1200" kern="100" dirty="0">
                          <a:solidFill>
                            <a:schemeClr val="accent6">
                              <a:lumMod val="75000"/>
                            </a:schemeClr>
                          </a:solidFill>
                          <a:effectLst/>
                          <a:latin typeface="Meiryo UI" panose="020B0604030504040204" pitchFamily="50" charset="-128"/>
                          <a:ea typeface="Meiryo UI" panose="020B0604030504040204" pitchFamily="50" charset="-128"/>
                        </a:rPr>
                        <a:t>市</a:t>
                      </a:r>
                      <a:endParaRPr lang="ja-JP" sz="1200" kern="100" dirty="0">
                        <a:solidFill>
                          <a:schemeClr val="accent6">
                            <a:lumMod val="75000"/>
                          </a:schemeClr>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ja-JP" sz="1200" kern="100" dirty="0">
                          <a:solidFill>
                            <a:schemeClr val="accent6">
                              <a:lumMod val="75000"/>
                            </a:schemeClr>
                          </a:solidFill>
                          <a:effectLst/>
                          <a:latin typeface="Meiryo UI" panose="020B0604030504040204" pitchFamily="50" charset="-128"/>
                          <a:ea typeface="Meiryo UI" panose="020B0604030504040204" pitchFamily="50" charset="-128"/>
                        </a:rPr>
                        <a:t>所有者</a:t>
                      </a:r>
                      <a:endParaRPr lang="ja-JP" sz="1200" kern="100" dirty="0">
                        <a:solidFill>
                          <a:schemeClr val="accent6">
                            <a:lumMod val="75000"/>
                          </a:schemeClr>
                        </a:solidFill>
                        <a:effectLst/>
                        <a:latin typeface="Meiryo UI" panose="020B0604030504040204" pitchFamily="50" charset="-128"/>
                        <a:ea typeface="Meiryo UI" panose="020B0604030504040204" pitchFamily="50" charset="-128"/>
                        <a:cs typeface="Times New Roman"/>
                      </a:endParaRPr>
                    </a:p>
                  </a:txBody>
                  <a:tcPr marL="68579" marR="68579" marT="0" marB="0" anchor="ctr"/>
                </a:tc>
                <a:extLst>
                  <a:ext uri="{0D108BD9-81ED-4DB2-BD59-A6C34878D82A}">
                    <a16:rowId xmlns:a16="http://schemas.microsoft.com/office/drawing/2014/main" val="10001"/>
                  </a:ext>
                </a:extLst>
              </a:tr>
              <a:tr h="323990">
                <a:tc>
                  <a:txBody>
                    <a:bodyPr/>
                    <a:lstStyle/>
                    <a:p>
                      <a:pPr algn="just">
                        <a:lnSpc>
                          <a:spcPts val="1400"/>
                        </a:lnSpc>
                        <a:spcAft>
                          <a:spcPts val="0"/>
                        </a:spcAft>
                      </a:pPr>
                      <a:r>
                        <a:rPr lang="ja-JP" altLang="en-US" sz="1200" kern="100" dirty="0">
                          <a:solidFill>
                            <a:srgbClr val="1F497D"/>
                          </a:solidFill>
                          <a:effectLst/>
                          <a:latin typeface="Meiryo UI" panose="020B0604030504040204" pitchFamily="50" charset="-128"/>
                          <a:ea typeface="Meiryo UI" panose="020B0604030504040204" pitchFamily="50" charset="-128"/>
                        </a:rPr>
                        <a:t>負担割合</a:t>
                      </a:r>
                      <a:endParaRPr lang="ja-JP" sz="1200" kern="100" dirty="0">
                        <a:solidFill>
                          <a:srgbClr val="1F497D"/>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sz="1200" kern="100" dirty="0">
                          <a:effectLst/>
                          <a:latin typeface="Meiryo UI" panose="020B0604030504040204" pitchFamily="50" charset="-128"/>
                          <a:ea typeface="Meiryo UI" panose="020B0604030504040204" pitchFamily="50" charset="-128"/>
                        </a:rPr>
                        <a:t>1/3</a:t>
                      </a:r>
                      <a:endParaRPr lang="ja-JP" sz="12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sz="1200" kern="100" dirty="0">
                          <a:effectLst/>
                          <a:latin typeface="Meiryo UI" panose="020B0604030504040204" pitchFamily="50" charset="-128"/>
                          <a:ea typeface="Meiryo UI" panose="020B0604030504040204" pitchFamily="50" charset="-128"/>
                        </a:rPr>
                        <a:t>1/6</a:t>
                      </a:r>
                      <a:endParaRPr lang="ja-JP" sz="12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sz="1200" kern="100" dirty="0">
                          <a:effectLst/>
                          <a:latin typeface="Meiryo UI" panose="020B0604030504040204" pitchFamily="50" charset="-128"/>
                          <a:ea typeface="Meiryo UI" panose="020B0604030504040204" pitchFamily="50" charset="-128"/>
                        </a:rPr>
                        <a:t>1/6</a:t>
                      </a:r>
                      <a:endParaRPr lang="ja-JP" sz="12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sz="1200" kern="100" dirty="0">
                          <a:effectLst/>
                          <a:latin typeface="Meiryo UI" panose="020B0604030504040204" pitchFamily="50" charset="-128"/>
                          <a:ea typeface="Meiryo UI" panose="020B0604030504040204" pitchFamily="50" charset="-128"/>
                        </a:rPr>
                        <a:t>1/3</a:t>
                      </a:r>
                      <a:endParaRPr lang="ja-JP" sz="12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extLst>
                  <a:ext uri="{0D108BD9-81ED-4DB2-BD59-A6C34878D82A}">
                    <a16:rowId xmlns:a16="http://schemas.microsoft.com/office/drawing/2014/main" val="10002"/>
                  </a:ext>
                </a:extLst>
              </a:tr>
            </a:tbl>
          </a:graphicData>
        </a:graphic>
      </p:graphicFrame>
      <p:graphicFrame>
        <p:nvGraphicFramePr>
          <p:cNvPr id="15" name="表 14">
            <a:extLst>
              <a:ext uri="{FF2B5EF4-FFF2-40B4-BE49-F238E27FC236}">
                <a16:creationId xmlns:a16="http://schemas.microsoft.com/office/drawing/2014/main" id="{48C099B2-B9E3-4EB0-80E1-865974074B0E}"/>
              </a:ext>
            </a:extLst>
          </p:cNvPr>
          <p:cNvGraphicFramePr>
            <a:graphicFrameLocks noGrp="1"/>
          </p:cNvGraphicFramePr>
          <p:nvPr>
            <p:extLst>
              <p:ext uri="{D42A27DB-BD31-4B8C-83A1-F6EECF244321}">
                <p14:modId xmlns:p14="http://schemas.microsoft.com/office/powerpoint/2010/main" val="3932498674"/>
              </p:ext>
            </p:extLst>
          </p:nvPr>
        </p:nvGraphicFramePr>
        <p:xfrm>
          <a:off x="814359" y="5102002"/>
          <a:ext cx="4369558" cy="659270"/>
        </p:xfrm>
        <a:graphic>
          <a:graphicData uri="http://schemas.openxmlformats.org/drawingml/2006/table">
            <a:tbl>
              <a:tblPr firstRow="1" firstCol="1" bandRow="1">
                <a:tableStyleId>{5C22544A-7EE6-4342-B048-85BDC9FD1C3A}</a:tableStyleId>
              </a:tblPr>
              <a:tblGrid>
                <a:gridCol w="977134">
                  <a:extLst>
                    <a:ext uri="{9D8B030D-6E8A-4147-A177-3AD203B41FA5}">
                      <a16:colId xmlns:a16="http://schemas.microsoft.com/office/drawing/2014/main" val="20000"/>
                    </a:ext>
                  </a:extLst>
                </a:gridCol>
                <a:gridCol w="848106">
                  <a:extLst>
                    <a:ext uri="{9D8B030D-6E8A-4147-A177-3AD203B41FA5}">
                      <a16:colId xmlns:a16="http://schemas.microsoft.com/office/drawing/2014/main" val="20002"/>
                    </a:ext>
                  </a:extLst>
                </a:gridCol>
                <a:gridCol w="848106">
                  <a:extLst>
                    <a:ext uri="{9D8B030D-6E8A-4147-A177-3AD203B41FA5}">
                      <a16:colId xmlns:a16="http://schemas.microsoft.com/office/drawing/2014/main" val="20003"/>
                    </a:ext>
                  </a:extLst>
                </a:gridCol>
                <a:gridCol w="848106">
                  <a:extLst>
                    <a:ext uri="{9D8B030D-6E8A-4147-A177-3AD203B41FA5}">
                      <a16:colId xmlns:a16="http://schemas.microsoft.com/office/drawing/2014/main" val="20004"/>
                    </a:ext>
                  </a:extLst>
                </a:gridCol>
                <a:gridCol w="848106">
                  <a:extLst>
                    <a:ext uri="{9D8B030D-6E8A-4147-A177-3AD203B41FA5}">
                      <a16:colId xmlns:a16="http://schemas.microsoft.com/office/drawing/2014/main" val="20005"/>
                    </a:ext>
                  </a:extLst>
                </a:gridCol>
              </a:tblGrid>
              <a:tr h="287991">
                <a:tc>
                  <a:txBody>
                    <a:bodyPr/>
                    <a:lstStyle/>
                    <a:p>
                      <a:endParaRPr kumimoji="1" lang="ja-JP" altLang="en-US" sz="1600" dirty="0"/>
                    </a:p>
                  </a:txBody>
                  <a:tcPr/>
                </a:tc>
                <a:tc>
                  <a:txBody>
                    <a:bodyPr/>
                    <a:lstStyle/>
                    <a:p>
                      <a:pPr algn="ctr">
                        <a:lnSpc>
                          <a:spcPts val="1400"/>
                        </a:lnSpc>
                        <a:spcAft>
                          <a:spcPts val="0"/>
                        </a:spcAft>
                      </a:pPr>
                      <a:r>
                        <a:rPr lang="ja-JP" sz="1200" kern="100" dirty="0">
                          <a:solidFill>
                            <a:schemeClr val="accent6">
                              <a:lumMod val="75000"/>
                            </a:schemeClr>
                          </a:solidFill>
                          <a:effectLst/>
                          <a:latin typeface="Meiryo UI" panose="020B0604030504040204" pitchFamily="50" charset="-128"/>
                          <a:ea typeface="Meiryo UI" panose="020B0604030504040204" pitchFamily="50" charset="-128"/>
                        </a:rPr>
                        <a:t>国</a:t>
                      </a:r>
                      <a:endParaRPr lang="ja-JP" sz="1200" kern="100" dirty="0">
                        <a:solidFill>
                          <a:schemeClr val="accent6">
                            <a:lumMod val="75000"/>
                          </a:schemeClr>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ja-JP" sz="1200" kern="100" dirty="0">
                          <a:solidFill>
                            <a:schemeClr val="accent6">
                              <a:lumMod val="75000"/>
                            </a:schemeClr>
                          </a:solidFill>
                          <a:effectLst/>
                          <a:latin typeface="Meiryo UI" panose="020B0604030504040204" pitchFamily="50" charset="-128"/>
                          <a:ea typeface="Meiryo UI" panose="020B0604030504040204" pitchFamily="50" charset="-128"/>
                        </a:rPr>
                        <a:t>府</a:t>
                      </a:r>
                      <a:endParaRPr lang="ja-JP" sz="1200" kern="100" dirty="0">
                        <a:solidFill>
                          <a:schemeClr val="accent6">
                            <a:lumMod val="75000"/>
                          </a:schemeClr>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ja-JP" sz="1200" kern="100" dirty="0">
                          <a:solidFill>
                            <a:schemeClr val="accent6">
                              <a:lumMod val="75000"/>
                            </a:schemeClr>
                          </a:solidFill>
                          <a:effectLst/>
                          <a:latin typeface="Meiryo UI" panose="020B0604030504040204" pitchFamily="50" charset="-128"/>
                          <a:ea typeface="Meiryo UI" panose="020B0604030504040204" pitchFamily="50" charset="-128"/>
                        </a:rPr>
                        <a:t>市</a:t>
                      </a:r>
                      <a:endParaRPr lang="ja-JP" sz="1200" kern="100" dirty="0">
                        <a:solidFill>
                          <a:schemeClr val="accent6">
                            <a:lumMod val="75000"/>
                          </a:schemeClr>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ja-JP" sz="1200" kern="100" dirty="0">
                          <a:solidFill>
                            <a:schemeClr val="accent6">
                              <a:lumMod val="75000"/>
                            </a:schemeClr>
                          </a:solidFill>
                          <a:effectLst/>
                          <a:latin typeface="Meiryo UI" panose="020B0604030504040204" pitchFamily="50" charset="-128"/>
                          <a:ea typeface="Meiryo UI" panose="020B0604030504040204" pitchFamily="50" charset="-128"/>
                        </a:rPr>
                        <a:t>所有者</a:t>
                      </a:r>
                      <a:endParaRPr lang="ja-JP" sz="1200" kern="100" dirty="0">
                        <a:solidFill>
                          <a:schemeClr val="accent6">
                            <a:lumMod val="75000"/>
                          </a:schemeClr>
                        </a:solidFill>
                        <a:effectLst/>
                        <a:latin typeface="Meiryo UI" panose="020B0604030504040204" pitchFamily="50" charset="-128"/>
                        <a:ea typeface="Meiryo UI" panose="020B0604030504040204" pitchFamily="50" charset="-128"/>
                        <a:cs typeface="Times New Roman"/>
                      </a:endParaRPr>
                    </a:p>
                  </a:txBody>
                  <a:tcPr marL="68579" marR="68579" marT="0" marB="0" anchor="ctr"/>
                </a:tc>
                <a:extLst>
                  <a:ext uri="{0D108BD9-81ED-4DB2-BD59-A6C34878D82A}">
                    <a16:rowId xmlns:a16="http://schemas.microsoft.com/office/drawing/2014/main" val="10001"/>
                  </a:ext>
                </a:extLst>
              </a:tr>
              <a:tr h="323990">
                <a:tc>
                  <a:txBody>
                    <a:bodyPr/>
                    <a:lstStyle/>
                    <a:p>
                      <a:pPr algn="just">
                        <a:lnSpc>
                          <a:spcPts val="1400"/>
                        </a:lnSpc>
                        <a:spcAft>
                          <a:spcPts val="0"/>
                        </a:spcAft>
                      </a:pPr>
                      <a:r>
                        <a:rPr lang="ja-JP" altLang="en-US" sz="1200" kern="100" dirty="0">
                          <a:solidFill>
                            <a:srgbClr val="1F497D"/>
                          </a:solidFill>
                          <a:effectLst/>
                          <a:latin typeface="Meiryo UI" panose="020B0604030504040204" pitchFamily="50" charset="-128"/>
                          <a:ea typeface="Meiryo UI" panose="020B0604030504040204" pitchFamily="50" charset="-128"/>
                        </a:rPr>
                        <a:t>負担割合</a:t>
                      </a:r>
                      <a:endParaRPr lang="ja-JP" sz="1200" kern="100" dirty="0">
                        <a:solidFill>
                          <a:srgbClr val="1F497D"/>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sz="1200" kern="100" dirty="0">
                          <a:effectLst/>
                          <a:latin typeface="Meiryo UI" panose="020B0604030504040204" pitchFamily="50" charset="-128"/>
                          <a:ea typeface="Meiryo UI" panose="020B0604030504040204" pitchFamily="50" charset="-128"/>
                        </a:rPr>
                        <a:t>1/</a:t>
                      </a:r>
                      <a:r>
                        <a:rPr lang="en-US" altLang="ja-JP" sz="1200" kern="100" dirty="0">
                          <a:effectLst/>
                          <a:latin typeface="Meiryo UI" panose="020B0604030504040204" pitchFamily="50" charset="-128"/>
                          <a:ea typeface="Meiryo UI" panose="020B0604030504040204" pitchFamily="50" charset="-128"/>
                        </a:rPr>
                        <a:t>6</a:t>
                      </a:r>
                      <a:endParaRPr lang="ja-JP" sz="12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sz="1200" kern="100" dirty="0">
                          <a:effectLst/>
                          <a:latin typeface="Meiryo UI" panose="020B0604030504040204" pitchFamily="50" charset="-128"/>
                          <a:ea typeface="Meiryo UI" panose="020B0604030504040204" pitchFamily="50" charset="-128"/>
                        </a:rPr>
                        <a:t>1/</a:t>
                      </a:r>
                      <a:r>
                        <a:rPr lang="en-US" altLang="ja-JP" sz="1200" kern="100" dirty="0">
                          <a:effectLst/>
                          <a:latin typeface="Meiryo UI" panose="020B0604030504040204" pitchFamily="50" charset="-128"/>
                          <a:ea typeface="Meiryo UI" panose="020B0604030504040204" pitchFamily="50" charset="-128"/>
                        </a:rPr>
                        <a:t>12</a:t>
                      </a:r>
                      <a:endParaRPr lang="ja-JP" sz="12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sz="1200" kern="100" dirty="0">
                          <a:effectLst/>
                          <a:latin typeface="Meiryo UI" panose="020B0604030504040204" pitchFamily="50" charset="-128"/>
                          <a:ea typeface="Meiryo UI" panose="020B0604030504040204" pitchFamily="50" charset="-128"/>
                        </a:rPr>
                        <a:t>1/</a:t>
                      </a:r>
                      <a:r>
                        <a:rPr lang="en-US" altLang="ja-JP" sz="1200" kern="100" dirty="0">
                          <a:effectLst/>
                          <a:latin typeface="Meiryo UI" panose="020B0604030504040204" pitchFamily="50" charset="-128"/>
                          <a:ea typeface="Meiryo UI" panose="020B0604030504040204" pitchFamily="50" charset="-128"/>
                        </a:rPr>
                        <a:t>12</a:t>
                      </a:r>
                      <a:endParaRPr lang="ja-JP" sz="12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altLang="ja-JP" sz="1200" kern="100" dirty="0">
                          <a:effectLst/>
                          <a:latin typeface="Meiryo UI" panose="020B0604030504040204" pitchFamily="50" charset="-128"/>
                          <a:ea typeface="Meiryo UI" panose="020B0604030504040204" pitchFamily="50" charset="-128"/>
                        </a:rPr>
                        <a:t>2</a:t>
                      </a:r>
                      <a:r>
                        <a:rPr lang="en-US" sz="1200" kern="100" dirty="0">
                          <a:effectLst/>
                          <a:latin typeface="Meiryo UI" panose="020B0604030504040204" pitchFamily="50" charset="-128"/>
                          <a:ea typeface="Meiryo UI" panose="020B0604030504040204" pitchFamily="50" charset="-128"/>
                        </a:rPr>
                        <a:t>/</a:t>
                      </a:r>
                      <a:r>
                        <a:rPr lang="en-US" altLang="ja-JP" sz="1200" kern="100" dirty="0">
                          <a:effectLst/>
                          <a:latin typeface="Meiryo UI" panose="020B0604030504040204" pitchFamily="50" charset="-128"/>
                          <a:ea typeface="Meiryo UI" panose="020B0604030504040204" pitchFamily="50" charset="-128"/>
                        </a:rPr>
                        <a:t>3</a:t>
                      </a:r>
                      <a:endParaRPr lang="ja-JP" sz="12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extLst>
                  <a:ext uri="{0D108BD9-81ED-4DB2-BD59-A6C34878D82A}">
                    <a16:rowId xmlns:a16="http://schemas.microsoft.com/office/drawing/2014/main" val="10002"/>
                  </a:ext>
                </a:extLst>
              </a:tr>
            </a:tbl>
          </a:graphicData>
        </a:graphic>
      </p:graphicFrame>
      <p:sp>
        <p:nvSpPr>
          <p:cNvPr id="16" name="角丸四角形 56">
            <a:extLst>
              <a:ext uri="{FF2B5EF4-FFF2-40B4-BE49-F238E27FC236}">
                <a16:creationId xmlns:a16="http://schemas.microsoft.com/office/drawing/2014/main" id="{19B88FBD-A919-49D5-B6B2-139189BF1710}"/>
              </a:ext>
            </a:extLst>
          </p:cNvPr>
          <p:cNvSpPr/>
          <p:nvPr/>
        </p:nvSpPr>
        <p:spPr>
          <a:xfrm>
            <a:off x="2158313" y="1821527"/>
            <a:ext cx="2327345" cy="308630"/>
          </a:xfrm>
          <a:prstGeom prst="roundRect">
            <a:avLst>
              <a:gd name="adj" fmla="val 0"/>
            </a:avLst>
          </a:prstGeom>
          <a:noFill/>
          <a:ln w="635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88900" algn="just">
              <a:lnSpc>
                <a:spcPts val="1600"/>
              </a:lnSpc>
              <a:spcAft>
                <a:spcPts val="0"/>
              </a:spcAft>
            </a:pPr>
            <a:r>
              <a:rPr lang="en-US" altLang="ja-JP" sz="1300" b="1"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300" b="1" kern="100" dirty="0">
                <a:effectLst/>
                <a:latin typeface="Meiryo UI" panose="020B0604030504040204" pitchFamily="50" charset="-128"/>
                <a:ea typeface="Meiryo UI" panose="020B0604030504040204" pitchFamily="50" charset="-128"/>
                <a:cs typeface="Meiryo UI" panose="020B0604030504040204" pitchFamily="50" charset="-128"/>
              </a:rPr>
              <a:t>取組み（補助制度）</a:t>
            </a:r>
            <a:r>
              <a:rPr lang="en-US" altLang="ja-JP" sz="1300" b="1"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角丸四角形 56">
            <a:extLst>
              <a:ext uri="{FF2B5EF4-FFF2-40B4-BE49-F238E27FC236}">
                <a16:creationId xmlns:a16="http://schemas.microsoft.com/office/drawing/2014/main" id="{3420F67D-48B9-45DC-AB3C-412E182720B0}"/>
              </a:ext>
            </a:extLst>
          </p:cNvPr>
          <p:cNvSpPr/>
          <p:nvPr/>
        </p:nvSpPr>
        <p:spPr>
          <a:xfrm>
            <a:off x="7010400" y="1832413"/>
            <a:ext cx="1338591" cy="308630"/>
          </a:xfrm>
          <a:prstGeom prst="roundRect">
            <a:avLst>
              <a:gd name="adj" fmla="val 0"/>
            </a:avLst>
          </a:prstGeom>
          <a:noFill/>
          <a:ln w="635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88900" algn="just">
              <a:lnSpc>
                <a:spcPts val="1600"/>
              </a:lnSpc>
              <a:spcAft>
                <a:spcPts val="0"/>
              </a:spcAft>
            </a:pPr>
            <a:r>
              <a:rPr lang="en-US" altLang="ja-JP" sz="1300" b="1"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300" b="1" kern="100" dirty="0">
                <a:effectLst/>
                <a:latin typeface="Meiryo UI" panose="020B0604030504040204" pitchFamily="50" charset="-128"/>
                <a:ea typeface="Meiryo UI" panose="020B0604030504040204" pitchFamily="50" charset="-128"/>
                <a:cs typeface="Meiryo UI" panose="020B0604030504040204" pitchFamily="50" charset="-128"/>
              </a:rPr>
              <a:t>実績</a:t>
            </a:r>
            <a:r>
              <a:rPr lang="en-US" altLang="ja-JP" sz="1300" b="1"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矢印: 下 17">
            <a:extLst>
              <a:ext uri="{FF2B5EF4-FFF2-40B4-BE49-F238E27FC236}">
                <a16:creationId xmlns:a16="http://schemas.microsoft.com/office/drawing/2014/main" id="{686D7F9F-A557-4ACD-BFD1-A2C5C6E6F7B4}"/>
              </a:ext>
            </a:extLst>
          </p:cNvPr>
          <p:cNvSpPr/>
          <p:nvPr/>
        </p:nvSpPr>
        <p:spPr>
          <a:xfrm>
            <a:off x="128846" y="2060118"/>
            <a:ext cx="293298" cy="4729227"/>
          </a:xfrm>
          <a:prstGeom prst="downArrow">
            <a:avLst>
              <a:gd name="adj1" fmla="val 100000"/>
              <a:gd name="adj2" fmla="val 50000"/>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9" name="角丸四角形 56">
            <a:extLst>
              <a:ext uri="{FF2B5EF4-FFF2-40B4-BE49-F238E27FC236}">
                <a16:creationId xmlns:a16="http://schemas.microsoft.com/office/drawing/2014/main" id="{AE38731F-43E1-4143-838A-DA3029DF06E4}"/>
              </a:ext>
            </a:extLst>
          </p:cNvPr>
          <p:cNvSpPr/>
          <p:nvPr/>
        </p:nvSpPr>
        <p:spPr>
          <a:xfrm>
            <a:off x="88447" y="3352800"/>
            <a:ext cx="384556" cy="1645263"/>
          </a:xfrm>
          <a:prstGeom prst="roundRect">
            <a:avLst>
              <a:gd name="adj" fmla="val 0"/>
            </a:avLst>
          </a:prstGeom>
          <a:noFill/>
          <a:ln w="6350" cap="flat" cmpd="sng" algn="ctr">
            <a:noFill/>
            <a:prstDash val="solid"/>
          </a:ln>
          <a:effectLst/>
        </p:spPr>
        <p:txBody>
          <a:bodyPr rot="0" spcFirstLastPara="0" vert="eaVert" wrap="square" lIns="91440" tIns="45720" rIns="91440" bIns="45720" numCol="1" spcCol="0" rtlCol="0" fromWordArt="0" anchor="t" anchorCtr="0" forceAA="0" compatLnSpc="1">
            <a:prstTxWarp prst="textNoShape">
              <a:avLst/>
            </a:prstTxWarp>
            <a:noAutofit/>
          </a:bodyPr>
          <a:lstStyle/>
          <a:p>
            <a:pPr indent="-88900" algn="just">
              <a:lnSpc>
                <a:spcPts val="1600"/>
              </a:lnSpc>
              <a:spcAft>
                <a:spcPts val="0"/>
              </a:spcAft>
            </a:pPr>
            <a:r>
              <a:rPr lang="ja-JP" altLang="en-US" sz="1300" b="1" kern="100" dirty="0">
                <a:effectLst/>
                <a:latin typeface="Meiryo UI" panose="020B0604030504040204" pitchFamily="50" charset="-128"/>
                <a:ea typeface="Meiryo UI" panose="020B0604030504040204" pitchFamily="50" charset="-128"/>
                <a:cs typeface="Meiryo UI" panose="020B0604030504040204" pitchFamily="50" charset="-128"/>
              </a:rPr>
              <a:t>負担軽減の支援</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133893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表 26"/>
          <p:cNvGraphicFramePr>
            <a:graphicFrameLocks noGrp="1"/>
          </p:cNvGraphicFramePr>
          <p:nvPr>
            <p:extLst>
              <p:ext uri="{D42A27DB-BD31-4B8C-83A1-F6EECF244321}">
                <p14:modId xmlns:p14="http://schemas.microsoft.com/office/powerpoint/2010/main" val="2086827404"/>
              </p:ext>
            </p:extLst>
          </p:nvPr>
        </p:nvGraphicFramePr>
        <p:xfrm>
          <a:off x="207781" y="1030310"/>
          <a:ext cx="8734515" cy="5726090"/>
        </p:xfrm>
        <a:graphic>
          <a:graphicData uri="http://schemas.openxmlformats.org/drawingml/2006/table">
            <a:tbl>
              <a:tblPr firstRow="1" bandRow="1">
                <a:tableStyleId>{5940675A-B579-460E-94D1-54222C63F5DA}</a:tableStyleId>
              </a:tblPr>
              <a:tblGrid>
                <a:gridCol w="1221490">
                  <a:extLst>
                    <a:ext uri="{9D8B030D-6E8A-4147-A177-3AD203B41FA5}">
                      <a16:colId xmlns:a16="http://schemas.microsoft.com/office/drawing/2014/main" val="940784970"/>
                    </a:ext>
                  </a:extLst>
                </a:gridCol>
                <a:gridCol w="1502605">
                  <a:extLst>
                    <a:ext uri="{9D8B030D-6E8A-4147-A177-3AD203B41FA5}">
                      <a16:colId xmlns:a16="http://schemas.microsoft.com/office/drawing/2014/main" val="67130839"/>
                    </a:ext>
                  </a:extLst>
                </a:gridCol>
                <a:gridCol w="1502605">
                  <a:extLst>
                    <a:ext uri="{9D8B030D-6E8A-4147-A177-3AD203B41FA5}">
                      <a16:colId xmlns:a16="http://schemas.microsoft.com/office/drawing/2014/main" val="3527121934"/>
                    </a:ext>
                  </a:extLst>
                </a:gridCol>
                <a:gridCol w="1502605">
                  <a:extLst>
                    <a:ext uri="{9D8B030D-6E8A-4147-A177-3AD203B41FA5}">
                      <a16:colId xmlns:a16="http://schemas.microsoft.com/office/drawing/2014/main" val="2263562473"/>
                    </a:ext>
                  </a:extLst>
                </a:gridCol>
                <a:gridCol w="1502605">
                  <a:extLst>
                    <a:ext uri="{9D8B030D-6E8A-4147-A177-3AD203B41FA5}">
                      <a16:colId xmlns:a16="http://schemas.microsoft.com/office/drawing/2014/main" val="2250451230"/>
                    </a:ext>
                  </a:extLst>
                </a:gridCol>
                <a:gridCol w="1502605">
                  <a:extLst>
                    <a:ext uri="{9D8B030D-6E8A-4147-A177-3AD203B41FA5}">
                      <a16:colId xmlns:a16="http://schemas.microsoft.com/office/drawing/2014/main" val="3224446203"/>
                    </a:ext>
                  </a:extLst>
                </a:gridCol>
              </a:tblGrid>
              <a:tr h="382629">
                <a:tc>
                  <a:txBody>
                    <a:bodyPr/>
                    <a:lstStyle/>
                    <a:p>
                      <a:endParaRPr kumimoji="1" lang="ja-JP" altLang="en-US" sz="1400" dirty="0">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dirty="0">
                          <a:latin typeface="Meiryo UI" panose="020B0604030504040204" pitchFamily="50" charset="-128"/>
                          <a:ea typeface="Meiryo UI" panose="020B0604030504040204" pitchFamily="50" charset="-128"/>
                        </a:rPr>
                        <a:t>H28</a:t>
                      </a:r>
                      <a:endParaRPr kumimoji="1" lang="ja-JP" altLang="en-US" dirty="0">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dirty="0">
                          <a:latin typeface="Meiryo UI" panose="020B0604030504040204" pitchFamily="50" charset="-128"/>
                          <a:ea typeface="Meiryo UI" panose="020B0604030504040204" pitchFamily="50" charset="-128"/>
                        </a:rPr>
                        <a:t>H29</a:t>
                      </a:r>
                      <a:endParaRPr kumimoji="1" lang="ja-JP" altLang="en-US" dirty="0">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dirty="0">
                          <a:latin typeface="Meiryo UI" panose="020B0604030504040204" pitchFamily="50" charset="-128"/>
                          <a:ea typeface="Meiryo UI" panose="020B0604030504040204" pitchFamily="50" charset="-128"/>
                        </a:rPr>
                        <a:t>H30</a:t>
                      </a:r>
                      <a:endParaRPr kumimoji="1" lang="ja-JP" altLang="en-US" dirty="0">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dirty="0">
                          <a:latin typeface="Meiryo UI" panose="020B0604030504040204" pitchFamily="50" charset="-128"/>
                          <a:ea typeface="Meiryo UI" panose="020B0604030504040204" pitchFamily="50" charset="-128"/>
                        </a:rPr>
                        <a:t>R1</a:t>
                      </a:r>
                      <a:endParaRPr kumimoji="1" lang="ja-JP" altLang="en-US" dirty="0">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dirty="0">
                          <a:latin typeface="Meiryo UI" panose="020B0604030504040204" pitchFamily="50" charset="-128"/>
                          <a:ea typeface="Meiryo UI" panose="020B0604030504040204" pitchFamily="50" charset="-128"/>
                        </a:rPr>
                        <a:t>R2</a:t>
                      </a:r>
                      <a:endParaRPr kumimoji="1" lang="ja-JP" altLang="en-US" dirty="0">
                        <a:latin typeface="Meiryo UI" panose="020B0604030504040204" pitchFamily="50" charset="-128"/>
                        <a:ea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val="689695972"/>
                  </a:ext>
                </a:extLst>
              </a:tr>
              <a:tr h="797143">
                <a:tc>
                  <a:txBody>
                    <a:bodyPr/>
                    <a:lstStyle/>
                    <a:p>
                      <a:pPr algn="ctr"/>
                      <a:r>
                        <a:rPr kumimoji="1" lang="ja-JP" altLang="en-US" sz="1100" b="1" dirty="0">
                          <a:latin typeface="Meiryo UI" panose="020B0604030504040204" pitchFamily="50" charset="-128"/>
                          <a:ea typeface="Meiryo UI" panose="020B0604030504040204" pitchFamily="50" charset="-128"/>
                        </a:rPr>
                        <a:t>出来事</a:t>
                      </a:r>
                      <a:endParaRPr kumimoji="1" lang="en-US" altLang="ja-JP" sz="1100" b="1" dirty="0">
                        <a:latin typeface="Meiryo UI" panose="020B0604030504040204" pitchFamily="50" charset="-128"/>
                        <a:ea typeface="Meiryo UI" panose="020B0604030504040204" pitchFamily="50" charset="-128"/>
                      </a:endParaRPr>
                    </a:p>
                    <a:p>
                      <a:pPr algn="ctr"/>
                      <a:r>
                        <a:rPr kumimoji="1" lang="ja-JP" altLang="en-US" sz="1100" b="1" dirty="0">
                          <a:latin typeface="Meiryo UI" panose="020B0604030504040204" pitchFamily="50" charset="-128"/>
                          <a:ea typeface="Meiryo UI" panose="020B0604030504040204" pitchFamily="50" charset="-128"/>
                        </a:rPr>
                        <a:t>社会情勢</a:t>
                      </a:r>
                      <a:endParaRPr kumimoji="1" lang="en-US" altLang="ja-JP" sz="1100" b="1"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ot"/>
                      <a:round/>
                      <a:headEnd type="none" w="med" len="med"/>
                      <a:tailEnd type="none" w="med" len="med"/>
                    </a:lnB>
                    <a:solidFill>
                      <a:schemeClr val="bg1">
                        <a:lumMod val="85000"/>
                      </a:schemeClr>
                    </a:solidFill>
                  </a:tcPr>
                </a:tc>
                <a:tc>
                  <a:txBody>
                    <a:bodyPr/>
                    <a:lstStyle/>
                    <a:p>
                      <a:r>
                        <a:rPr kumimoji="1" lang="ja-JP" altLang="en-US" sz="1100" dirty="0">
                          <a:latin typeface="Meiryo UI" panose="020B0604030504040204" pitchFamily="50" charset="-128"/>
                          <a:ea typeface="Meiryo UI" panose="020B0604030504040204" pitchFamily="50" charset="-128"/>
                        </a:rPr>
                        <a:t>・熊本地震</a:t>
                      </a:r>
                    </a:p>
                  </a:txBody>
                  <a:tcPr>
                    <a:lnB w="12700" cap="flat" cmpd="sng" algn="ctr">
                      <a:solidFill>
                        <a:schemeClr val="tx1"/>
                      </a:solidFill>
                      <a:prstDash val="dot"/>
                      <a:round/>
                      <a:headEnd type="none" w="med" len="med"/>
                      <a:tailEnd type="none" w="med" len="med"/>
                    </a:lnB>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a:lnB w="12700" cap="flat" cmpd="sng" algn="ctr">
                      <a:solidFill>
                        <a:schemeClr val="tx1"/>
                      </a:solidFill>
                      <a:prstDash val="dot"/>
                      <a:round/>
                      <a:headEnd type="none" w="med" len="med"/>
                      <a:tailEnd type="none" w="med" len="med"/>
                    </a:lnB>
                  </a:tcPr>
                </a:tc>
                <a:tc>
                  <a:txBody>
                    <a:bodyPr/>
                    <a:lstStyle/>
                    <a:p>
                      <a:pPr marL="85725" marR="0" lvl="0" indent="-85725" algn="l" defTabSz="914278" rtl="0" eaLnBrk="1" fontAlgn="auto" latinLnBrk="0" hangingPunct="1">
                        <a:lnSpc>
                          <a:spcPct val="100000"/>
                        </a:lnSpc>
                        <a:spcBef>
                          <a:spcPts val="0"/>
                        </a:spcBef>
                        <a:spcAft>
                          <a:spcPts val="0"/>
                        </a:spcAft>
                        <a:buClrTx/>
                        <a:buSzTx/>
                        <a:buFontTx/>
                        <a:buNone/>
                        <a:tabLst/>
                        <a:defRPr/>
                      </a:pPr>
                      <a:r>
                        <a:rPr kumimoji="1" lang="ja-JP" altLang="en-US" sz="1100" b="1" dirty="0">
                          <a:latin typeface="Meiryo UI" panose="020B0604030504040204" pitchFamily="50" charset="-128"/>
                          <a:ea typeface="Meiryo UI" panose="020B0604030504040204" pitchFamily="50" charset="-128"/>
                        </a:rPr>
                        <a:t>・大阪府北部を震源とする地震</a:t>
                      </a:r>
                      <a:endParaRPr kumimoji="1" lang="en-US" altLang="ja-JP" sz="1100" b="1" dirty="0">
                        <a:latin typeface="Meiryo UI" panose="020B0604030504040204" pitchFamily="50" charset="-128"/>
                        <a:ea typeface="Meiryo UI" panose="020B0604030504040204" pitchFamily="50" charset="-128"/>
                      </a:endParaRPr>
                    </a:p>
                    <a:p>
                      <a:pPr marL="85725" marR="0" lvl="0" indent="-85725" algn="l" defTabSz="914278"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・南海トラフ巨大地震発生確率引き上げ</a:t>
                      </a:r>
                      <a:endParaRPr lang="en-US" altLang="ja-JP" sz="1100" dirty="0">
                        <a:latin typeface="Meiryo UI" panose="020B0604030504040204" pitchFamily="50" charset="-128"/>
                        <a:ea typeface="Meiryo UI" panose="020B0604030504040204" pitchFamily="50" charset="-128"/>
                      </a:endParaRPr>
                    </a:p>
                  </a:txBody>
                  <a:tcPr>
                    <a:lnB w="12700" cap="flat" cmpd="sng" algn="ctr">
                      <a:solidFill>
                        <a:schemeClr val="tx1"/>
                      </a:solidFill>
                      <a:prstDash val="dot"/>
                      <a:round/>
                      <a:headEnd type="none" w="med" len="med"/>
                      <a:tailEnd type="none" w="med" len="med"/>
                    </a:lnB>
                  </a:tcPr>
                </a:tc>
                <a:tc>
                  <a:txBody>
                    <a:bodyPr/>
                    <a:lstStyle/>
                    <a:p>
                      <a:endParaRPr kumimoji="1" lang="en-US" altLang="ja-JP" sz="1100" dirty="0">
                        <a:latin typeface="Meiryo UI" panose="020B0604030504040204" pitchFamily="50" charset="-128"/>
                        <a:ea typeface="Meiryo UI" panose="020B0604030504040204" pitchFamily="50" charset="-128"/>
                      </a:endParaRPr>
                    </a:p>
                  </a:txBody>
                  <a:tcPr>
                    <a:lnB w="12700" cap="flat" cmpd="sng" algn="ctr">
                      <a:solidFill>
                        <a:schemeClr val="tx1"/>
                      </a:solidFill>
                      <a:prstDash val="dot"/>
                      <a:round/>
                      <a:headEnd type="none" w="med" len="med"/>
                      <a:tailEnd type="none" w="med" len="med"/>
                    </a:lnB>
                  </a:tcPr>
                </a:tc>
                <a:tc>
                  <a:txBody>
                    <a:bodyPr/>
                    <a:lstStyle/>
                    <a:p>
                      <a:r>
                        <a:rPr kumimoji="1" lang="ja-JP" altLang="en-US" sz="1100" dirty="0">
                          <a:latin typeface="Meiryo UI" panose="020B0604030504040204" pitchFamily="50" charset="-128"/>
                          <a:ea typeface="Meiryo UI" panose="020B0604030504040204" pitchFamily="50" charset="-128"/>
                        </a:rPr>
                        <a:t>・新型コロナ禍</a:t>
                      </a:r>
                    </a:p>
                  </a:txBody>
                  <a:tcPr>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2858832699"/>
                  </a:ext>
                </a:extLst>
              </a:tr>
              <a:tr h="446400">
                <a:tc>
                  <a:txBody>
                    <a:bodyPr/>
                    <a:lstStyle/>
                    <a:p>
                      <a:pPr algn="ctr"/>
                      <a:r>
                        <a:rPr kumimoji="1" lang="ja-JP" altLang="en-US" sz="1100" b="1" dirty="0">
                          <a:latin typeface="Meiryo UI" panose="020B0604030504040204" pitchFamily="50" charset="-128"/>
                          <a:ea typeface="Meiryo UI" panose="020B0604030504040204" pitchFamily="50" charset="-128"/>
                        </a:rPr>
                        <a:t>法・方針</a:t>
                      </a:r>
                      <a:endParaRPr kumimoji="1" lang="en-US" altLang="ja-JP" sz="1100" b="1"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ot"/>
                      <a:round/>
                      <a:headEnd type="none" w="med" len="med"/>
                      <a:tailEnd type="none" w="med" len="med"/>
                    </a:lnT>
                    <a:solidFill>
                      <a:schemeClr val="bg1">
                        <a:lumMod val="85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ot"/>
                      <a:round/>
                      <a:headEnd type="none" w="med" len="med"/>
                      <a:tailEnd type="none" w="med" len="med"/>
                    </a:lnT>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ot"/>
                      <a:round/>
                      <a:headEnd type="none" w="med" len="med"/>
                      <a:tailEnd type="none" w="med" len="med"/>
                    </a:lnT>
                  </a:tcPr>
                </a:tc>
                <a:tc>
                  <a:txBody>
                    <a:bodyPr/>
                    <a:lstStyle/>
                    <a:p>
                      <a:pPr marL="85725" marR="0" lvl="0" indent="-85725" algn="l" defTabSz="914278" rtl="0" eaLnBrk="1" fontAlgn="auto"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Meiryo UI" panose="020B0604030504040204" pitchFamily="50" charset="-128"/>
                          <a:ea typeface="Meiryo UI" panose="020B0604030504040204" pitchFamily="50" charset="-128"/>
                          <a:cs typeface="+mn-cs"/>
                        </a:rPr>
                        <a:t>・国・義務付け建築物の目標設定</a:t>
                      </a:r>
                      <a:endParaRPr kumimoji="1" lang="en-US" altLang="ja-JP" sz="1100" kern="1200" dirty="0">
                        <a:solidFill>
                          <a:schemeClr val="tx1"/>
                        </a:solidFill>
                        <a:latin typeface="Meiryo UI" panose="020B0604030504040204" pitchFamily="50" charset="-128"/>
                        <a:ea typeface="Meiryo UI" panose="020B0604030504040204" pitchFamily="50" charset="-128"/>
                        <a:cs typeface="+mn-cs"/>
                      </a:endParaRPr>
                    </a:p>
                  </a:txBody>
                  <a:tcPr>
                    <a:lnT w="12700" cap="flat" cmpd="sng" algn="ctr">
                      <a:solidFill>
                        <a:schemeClr val="tx1"/>
                      </a:solidFill>
                      <a:prstDash val="dot"/>
                      <a:round/>
                      <a:headEnd type="none" w="med" len="med"/>
                      <a:tailEnd type="none" w="med" len="med"/>
                    </a:lnT>
                  </a:tcPr>
                </a:tc>
                <a:tc>
                  <a:txBody>
                    <a:bodyPr/>
                    <a:lstStyle/>
                    <a:p>
                      <a:pPr marL="85725" marR="0" lvl="0" indent="-85725" algn="l" defTabSz="914278"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・改正耐促法政省令施行</a:t>
                      </a:r>
                    </a:p>
                  </a:txBody>
                  <a:tcPr>
                    <a:lnT w="12700" cap="flat" cmpd="sng" algn="ctr">
                      <a:solidFill>
                        <a:schemeClr val="tx1"/>
                      </a:solidFill>
                      <a:prstDash val="dot"/>
                      <a:round/>
                      <a:headEnd type="none" w="med" len="med"/>
                      <a:tailEnd type="none" w="med" len="med"/>
                    </a:lnT>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ot"/>
                      <a:round/>
                      <a:headEnd type="none" w="med" len="med"/>
                      <a:tailEnd type="none" w="med" len="med"/>
                    </a:lnT>
                  </a:tcPr>
                </a:tc>
                <a:extLst>
                  <a:ext uri="{0D108BD9-81ED-4DB2-BD59-A6C34878D82A}">
                    <a16:rowId xmlns:a16="http://schemas.microsoft.com/office/drawing/2014/main" val="313344118"/>
                  </a:ext>
                </a:extLst>
              </a:tr>
              <a:tr h="857992">
                <a:tc>
                  <a:txBody>
                    <a:bodyPr/>
                    <a:lstStyle/>
                    <a:p>
                      <a:r>
                        <a:rPr kumimoji="1" lang="ja-JP" altLang="en-US" sz="1100" b="1" dirty="0">
                          <a:latin typeface="Meiryo UI" panose="020B0604030504040204" pitchFamily="50" charset="-128"/>
                          <a:ea typeface="Meiryo UI" panose="020B0604030504040204" pitchFamily="50" charset="-128"/>
                        </a:rPr>
                        <a:t>木造</a:t>
                      </a:r>
                    </a:p>
                  </a:txBody>
                  <a:tcPr anchor="ctr">
                    <a:solidFill>
                      <a:schemeClr val="bg1">
                        <a:lumMod val="85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07979485"/>
                  </a:ext>
                </a:extLst>
              </a:tr>
              <a:tr h="857992">
                <a:tc>
                  <a:txBody>
                    <a:bodyPr/>
                    <a:lstStyle/>
                    <a:p>
                      <a:r>
                        <a:rPr kumimoji="1" lang="ja-JP" altLang="en-US" sz="1100" b="1" dirty="0">
                          <a:latin typeface="Meiryo UI" panose="020B0604030504040204" pitchFamily="50" charset="-128"/>
                          <a:ea typeface="Meiryo UI" panose="020B0604030504040204" pitchFamily="50" charset="-128"/>
                        </a:rPr>
                        <a:t>分譲マンション</a:t>
                      </a:r>
                    </a:p>
                  </a:txBody>
                  <a:tcPr anchor="ctr">
                    <a:solidFill>
                      <a:schemeClr val="bg1">
                        <a:lumMod val="85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04430075"/>
                  </a:ext>
                </a:extLst>
              </a:tr>
              <a:tr h="857992">
                <a:tc>
                  <a:txBody>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1" lang="ja-JP" altLang="en-US" sz="1100" b="1" dirty="0">
                          <a:latin typeface="Meiryo UI" panose="020B0604030504040204" pitchFamily="50" charset="-128"/>
                          <a:ea typeface="Meiryo UI" panose="020B0604030504040204" pitchFamily="50" charset="-128"/>
                        </a:rPr>
                        <a:t>多数の者が利用する建築物</a:t>
                      </a:r>
                    </a:p>
                    <a:p>
                      <a:r>
                        <a:rPr kumimoji="1" lang="ja-JP" altLang="en-US" sz="1100" b="1" dirty="0">
                          <a:latin typeface="Meiryo UI" panose="020B0604030504040204" pitchFamily="50" charset="-128"/>
                          <a:ea typeface="Meiryo UI" panose="020B0604030504040204" pitchFamily="50" charset="-128"/>
                        </a:rPr>
                        <a:t>大規模建築物</a:t>
                      </a:r>
                    </a:p>
                  </a:txBody>
                  <a:tcPr anchor="ctr">
                    <a:solidFill>
                      <a:schemeClr val="bg1">
                        <a:lumMod val="85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a:tc>
                <a:tc>
                  <a:txBody>
                    <a:bodyPr/>
                    <a:lstStyle/>
                    <a:p>
                      <a:endParaRPr kumimoji="1" lang="ja-JP" altLang="en-US" sz="1100">
                        <a:latin typeface="Meiryo UI" panose="020B0604030504040204" pitchFamily="50" charset="-128"/>
                        <a:ea typeface="Meiryo UI" panose="020B0604030504040204" pitchFamily="50" charset="-128"/>
                      </a:endParaRPr>
                    </a:p>
                  </a:txBody>
                  <a:tcPr/>
                </a:tc>
                <a:tc>
                  <a:txBody>
                    <a:bodyPr/>
                    <a:lstStyle/>
                    <a:p>
                      <a:endParaRPr kumimoji="1" lang="ja-JP" altLang="en-US" sz="1100">
                        <a:latin typeface="Meiryo UI" panose="020B0604030504040204" pitchFamily="50" charset="-128"/>
                        <a:ea typeface="Meiryo UI" panose="020B0604030504040204" pitchFamily="50" charset="-128"/>
                      </a:endParaRPr>
                    </a:p>
                  </a:txBody>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406696147"/>
                  </a:ext>
                </a:extLst>
              </a:tr>
              <a:tr h="857992">
                <a:tc>
                  <a:txBody>
                    <a:bodyPr/>
                    <a:lstStyle/>
                    <a:p>
                      <a:r>
                        <a:rPr kumimoji="1" lang="ja-JP" altLang="en-US" sz="1100" b="1" dirty="0">
                          <a:latin typeface="Meiryo UI" panose="020B0604030504040204" pitchFamily="50" charset="-128"/>
                          <a:ea typeface="Meiryo UI" panose="020B0604030504040204" pitchFamily="50" charset="-128"/>
                        </a:rPr>
                        <a:t>広域緊急交通路沿道建築物</a:t>
                      </a:r>
                    </a:p>
                  </a:txBody>
                  <a:tcPr anchor="ctr">
                    <a:solidFill>
                      <a:schemeClr val="bg1">
                        <a:lumMod val="85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a:tc>
                <a:tc>
                  <a:txBody>
                    <a:bodyPr/>
                    <a:lstStyle/>
                    <a:p>
                      <a:endParaRPr kumimoji="1" lang="ja-JP" altLang="en-US" sz="1100">
                        <a:latin typeface="Meiryo UI" panose="020B0604030504040204" pitchFamily="50" charset="-128"/>
                        <a:ea typeface="Meiryo UI" panose="020B0604030504040204" pitchFamily="50" charset="-128"/>
                      </a:endParaRPr>
                    </a:p>
                  </a:txBody>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70193019"/>
                  </a:ext>
                </a:extLst>
              </a:tr>
              <a:tr h="667950">
                <a:tc>
                  <a:txBody>
                    <a:bodyPr/>
                    <a:lstStyle/>
                    <a:p>
                      <a:r>
                        <a:rPr kumimoji="1" lang="ja-JP" altLang="en-US" sz="1100" b="1" dirty="0">
                          <a:latin typeface="Meiryo UI" panose="020B0604030504040204" pitchFamily="50" charset="-128"/>
                          <a:ea typeface="Meiryo UI" panose="020B0604030504040204" pitchFamily="50" charset="-128"/>
                        </a:rPr>
                        <a:t>ブロック塀</a:t>
                      </a:r>
                    </a:p>
                  </a:txBody>
                  <a:tcPr anchor="ctr">
                    <a:solidFill>
                      <a:schemeClr val="bg1">
                        <a:lumMod val="85000"/>
                      </a:schemeClr>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41251834"/>
                  </a:ext>
                </a:extLst>
              </a:tr>
            </a:tbl>
          </a:graphicData>
        </a:graphic>
      </p:graphicFrame>
      <p:sp>
        <p:nvSpPr>
          <p:cNvPr id="22" name="矢印: 右 21">
            <a:extLst>
              <a:ext uri="{FF2B5EF4-FFF2-40B4-BE49-F238E27FC236}">
                <a16:creationId xmlns:a16="http://schemas.microsoft.com/office/drawing/2014/main" id="{FC9CE392-4E36-46A3-B9CC-BC62EADA1B55}"/>
              </a:ext>
            </a:extLst>
          </p:cNvPr>
          <p:cNvSpPr/>
          <p:nvPr/>
        </p:nvSpPr>
        <p:spPr>
          <a:xfrm>
            <a:off x="1442919" y="6031847"/>
            <a:ext cx="6441616" cy="748009"/>
          </a:xfrm>
          <a:prstGeom prst="right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5" name="矢印: 右 24">
            <a:extLst>
              <a:ext uri="{FF2B5EF4-FFF2-40B4-BE49-F238E27FC236}">
                <a16:creationId xmlns:a16="http://schemas.microsoft.com/office/drawing/2014/main" id="{FC161203-6722-4234-865E-020467C21D09}"/>
              </a:ext>
            </a:extLst>
          </p:cNvPr>
          <p:cNvSpPr/>
          <p:nvPr/>
        </p:nvSpPr>
        <p:spPr>
          <a:xfrm>
            <a:off x="5220758" y="6045200"/>
            <a:ext cx="2663778" cy="725696"/>
          </a:xfrm>
          <a:prstGeom prst="rightArrow">
            <a:avLst>
              <a:gd name="adj1" fmla="val 50000"/>
              <a:gd name="adj2" fmla="val 50000"/>
            </a:avLst>
          </a:pr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6" name="矢印: 右 25">
            <a:extLst>
              <a:ext uri="{FF2B5EF4-FFF2-40B4-BE49-F238E27FC236}">
                <a16:creationId xmlns:a16="http://schemas.microsoft.com/office/drawing/2014/main" id="{7DB42513-E0EE-4BFC-9AAC-5F95D20A9DB7}"/>
              </a:ext>
            </a:extLst>
          </p:cNvPr>
          <p:cNvSpPr/>
          <p:nvPr/>
        </p:nvSpPr>
        <p:spPr>
          <a:xfrm>
            <a:off x="7007612" y="6034385"/>
            <a:ext cx="881639" cy="748009"/>
          </a:xfrm>
          <a:prstGeom prs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3" name="矢印: 右 22">
            <a:extLst>
              <a:ext uri="{FF2B5EF4-FFF2-40B4-BE49-F238E27FC236}">
                <a16:creationId xmlns:a16="http://schemas.microsoft.com/office/drawing/2014/main" id="{94F4E473-AFD0-4644-829C-32E7C1859090}"/>
              </a:ext>
            </a:extLst>
          </p:cNvPr>
          <p:cNvSpPr/>
          <p:nvPr/>
        </p:nvSpPr>
        <p:spPr>
          <a:xfrm>
            <a:off x="1442919" y="3572411"/>
            <a:ext cx="6441616" cy="748009"/>
          </a:xfrm>
          <a:prstGeom prst="right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 name="矢印: 右 15">
            <a:extLst>
              <a:ext uri="{FF2B5EF4-FFF2-40B4-BE49-F238E27FC236}">
                <a16:creationId xmlns:a16="http://schemas.microsoft.com/office/drawing/2014/main" id="{1D35397D-3C9A-4877-B381-FC6A721D0F2B}"/>
              </a:ext>
            </a:extLst>
          </p:cNvPr>
          <p:cNvSpPr/>
          <p:nvPr/>
        </p:nvSpPr>
        <p:spPr>
          <a:xfrm>
            <a:off x="1442920" y="4366903"/>
            <a:ext cx="6464780" cy="748009"/>
          </a:xfrm>
          <a:prstGeom prst="rightArrow">
            <a:avLst/>
          </a:pr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 name="矢印: 右 14">
            <a:extLst>
              <a:ext uri="{FF2B5EF4-FFF2-40B4-BE49-F238E27FC236}">
                <a16:creationId xmlns:a16="http://schemas.microsoft.com/office/drawing/2014/main" id="{5CDE8425-791C-4BB5-82CA-9FB52C416198}"/>
              </a:ext>
            </a:extLst>
          </p:cNvPr>
          <p:cNvSpPr/>
          <p:nvPr/>
        </p:nvSpPr>
        <p:spPr>
          <a:xfrm>
            <a:off x="5815771" y="4368320"/>
            <a:ext cx="2091927" cy="748009"/>
          </a:xfrm>
          <a:prstGeom prs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 name="矢印: 右 2">
            <a:extLst>
              <a:ext uri="{FF2B5EF4-FFF2-40B4-BE49-F238E27FC236}">
                <a16:creationId xmlns:a16="http://schemas.microsoft.com/office/drawing/2014/main" id="{FD6213BD-C4FF-404E-9011-3EE35271F732}"/>
              </a:ext>
            </a:extLst>
          </p:cNvPr>
          <p:cNvSpPr/>
          <p:nvPr/>
        </p:nvSpPr>
        <p:spPr>
          <a:xfrm>
            <a:off x="1442919" y="2742261"/>
            <a:ext cx="6441619" cy="748009"/>
          </a:xfrm>
          <a:prstGeom prst="rightArrow">
            <a:avLst/>
          </a:pr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 name="矢印: 右 11">
            <a:extLst>
              <a:ext uri="{FF2B5EF4-FFF2-40B4-BE49-F238E27FC236}">
                <a16:creationId xmlns:a16="http://schemas.microsoft.com/office/drawing/2014/main" id="{1737CCE0-067C-4557-813D-89CFA00D7A44}"/>
              </a:ext>
            </a:extLst>
          </p:cNvPr>
          <p:cNvSpPr/>
          <p:nvPr/>
        </p:nvSpPr>
        <p:spPr>
          <a:xfrm>
            <a:off x="4402312" y="3570046"/>
            <a:ext cx="3482226" cy="748009"/>
          </a:xfrm>
          <a:prstGeom prst="rightArrow">
            <a:avLst/>
          </a:pr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矢印: 右 13">
            <a:extLst>
              <a:ext uri="{FF2B5EF4-FFF2-40B4-BE49-F238E27FC236}">
                <a16:creationId xmlns:a16="http://schemas.microsoft.com/office/drawing/2014/main" id="{1D631891-8B0C-4A3F-A5E6-EED99EE38C2C}"/>
              </a:ext>
            </a:extLst>
          </p:cNvPr>
          <p:cNvSpPr/>
          <p:nvPr/>
        </p:nvSpPr>
        <p:spPr>
          <a:xfrm>
            <a:off x="1447635" y="5281691"/>
            <a:ext cx="6436900" cy="748009"/>
          </a:xfrm>
          <a:prstGeom prst="rightArrow">
            <a:avLst/>
          </a:pr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r>
              <a:rPr lang="ja-JP" altLang="en-US" dirty="0"/>
              <a:t>計画期間前半（</a:t>
            </a:r>
            <a:r>
              <a:rPr lang="en-US" altLang="ja-JP" dirty="0"/>
              <a:t>H28</a:t>
            </a:r>
            <a:r>
              <a:rPr lang="ja-JP" altLang="en-US" dirty="0"/>
              <a:t>～</a:t>
            </a:r>
            <a:r>
              <a:rPr lang="en-US" altLang="ja-JP" dirty="0"/>
              <a:t>R2</a:t>
            </a:r>
            <a:r>
              <a:rPr lang="ja-JP" altLang="en-US" dirty="0"/>
              <a:t>）の状況</a:t>
            </a:r>
            <a:endParaRPr kumimoji="1" lang="ja-JP" altLang="en-US" dirty="0"/>
          </a:p>
        </p:txBody>
      </p:sp>
      <p:sp>
        <p:nvSpPr>
          <p:cNvPr id="4" name="スライド番号プレースホルダー 3"/>
          <p:cNvSpPr>
            <a:spLocks noGrp="1"/>
          </p:cNvSpPr>
          <p:nvPr>
            <p:ph type="sldNum" sz="quarter" idx="12"/>
          </p:nvPr>
        </p:nvSpPr>
        <p:spPr>
          <a:xfrm>
            <a:off x="7010400" y="6434138"/>
            <a:ext cx="2133600" cy="287337"/>
          </a:xfrm>
        </p:spPr>
        <p:txBody>
          <a:bodyPr/>
          <a:lstStyle/>
          <a:p>
            <a:pPr>
              <a:defRPr/>
            </a:pPr>
            <a:fld id="{09954CD4-AF95-4C78-B160-84012AB9CEDB}" type="slidenum">
              <a:rPr lang="en-US" altLang="ja-JP" smtClean="0">
                <a:solidFill>
                  <a:srgbClr val="000000"/>
                </a:solidFill>
              </a:rPr>
              <a:pPr>
                <a:defRPr/>
              </a:pPr>
              <a:t>3</a:t>
            </a:fld>
            <a:endParaRPr lang="en-US" altLang="ja-JP">
              <a:solidFill>
                <a:srgbClr val="000000"/>
              </a:solidFill>
            </a:endParaRPr>
          </a:p>
        </p:txBody>
      </p:sp>
      <p:sp>
        <p:nvSpPr>
          <p:cNvPr id="10" name="テキスト ボックス 9">
            <a:extLst>
              <a:ext uri="{FF2B5EF4-FFF2-40B4-BE49-F238E27FC236}">
                <a16:creationId xmlns:a16="http://schemas.microsoft.com/office/drawing/2014/main" id="{AEAC4E79-B945-4926-8EB1-8EF21FA64B6C}"/>
              </a:ext>
            </a:extLst>
          </p:cNvPr>
          <p:cNvSpPr txBox="1"/>
          <p:nvPr/>
        </p:nvSpPr>
        <p:spPr>
          <a:xfrm>
            <a:off x="3633600" y="3667601"/>
            <a:ext cx="803962" cy="577081"/>
          </a:xfrm>
          <a:prstGeom prst="rect">
            <a:avLst/>
          </a:prstGeom>
          <a:solidFill>
            <a:schemeClr val="bg1"/>
          </a:solidFill>
          <a:ln w="19050">
            <a:solidFill>
              <a:schemeClr val="tx1"/>
            </a:solidFill>
          </a:ln>
        </p:spPr>
        <p:txBody>
          <a:bodyPr wrap="square" rtlCol="0">
            <a:spAutoFit/>
          </a:bodyPr>
          <a:lstStyle/>
          <a:p>
            <a:pPr algn="ctr"/>
            <a:r>
              <a:rPr kumimoji="1" lang="ja-JP" altLang="en-US" sz="1050" b="1" dirty="0">
                <a:latin typeface="Meiryo UI" panose="020B0604030504040204" pitchFamily="50" charset="-128"/>
                <a:ea typeface="Meiryo UI" panose="020B0604030504040204" pitchFamily="50" charset="-128"/>
              </a:rPr>
              <a:t>戦略改定</a:t>
            </a:r>
            <a:endParaRPr kumimoji="1" lang="en-US" altLang="ja-JP" sz="1050" b="1" dirty="0">
              <a:latin typeface="Meiryo UI" panose="020B0604030504040204" pitchFamily="50" charset="-128"/>
              <a:ea typeface="Meiryo UI" panose="020B0604030504040204" pitchFamily="50" charset="-128"/>
            </a:endParaRPr>
          </a:p>
          <a:p>
            <a:pPr marL="93663" indent="-93663"/>
            <a:r>
              <a:rPr lang="ja-JP" altLang="en-US" sz="1050" dirty="0">
                <a:latin typeface="Meiryo UI" panose="020B0604030504040204" pitchFamily="50" charset="-128"/>
                <a:ea typeface="Meiryo UI" panose="020B0604030504040204" pitchFamily="50" charset="-128"/>
              </a:rPr>
              <a:t>・取組み</a:t>
            </a:r>
            <a:endParaRPr lang="en-US" altLang="ja-JP" sz="1050" dirty="0">
              <a:latin typeface="Meiryo UI" panose="020B0604030504040204" pitchFamily="50" charset="-128"/>
              <a:ea typeface="Meiryo UI" panose="020B0604030504040204" pitchFamily="50" charset="-128"/>
            </a:endParaRPr>
          </a:p>
          <a:p>
            <a:pPr marL="93663" indent="-93663"/>
            <a:r>
              <a:rPr lang="en-US" altLang="ja-JP" sz="105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位置づけ</a:t>
            </a:r>
            <a:endParaRPr kumimoji="1" lang="ja-JP" altLang="en-US" sz="700" dirty="0">
              <a:latin typeface="Meiryo UI" panose="020B0604030504040204" pitchFamily="50" charset="-128"/>
              <a:ea typeface="Meiryo UI" panose="020B0604030504040204" pitchFamily="50" charset="-128"/>
            </a:endParaRPr>
          </a:p>
        </p:txBody>
      </p:sp>
      <p:sp>
        <p:nvSpPr>
          <p:cNvPr id="13" name="矢印: 右 12">
            <a:extLst>
              <a:ext uri="{FF2B5EF4-FFF2-40B4-BE49-F238E27FC236}">
                <a16:creationId xmlns:a16="http://schemas.microsoft.com/office/drawing/2014/main" id="{A386F258-C4AE-444C-AB9A-7B418248B747}"/>
              </a:ext>
            </a:extLst>
          </p:cNvPr>
          <p:cNvSpPr/>
          <p:nvPr/>
        </p:nvSpPr>
        <p:spPr>
          <a:xfrm>
            <a:off x="7081394" y="5277951"/>
            <a:ext cx="849470" cy="748009"/>
          </a:xfrm>
          <a:prstGeom prst="rightArrow">
            <a:avLst>
              <a:gd name="adj1" fmla="val 50000"/>
              <a:gd name="adj2" fmla="val 54298"/>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6307271" y="6145668"/>
            <a:ext cx="1014730" cy="553998"/>
          </a:xfrm>
          <a:prstGeom prst="rect">
            <a:avLst/>
          </a:prstGeom>
          <a:solidFill>
            <a:schemeClr val="bg1"/>
          </a:solidFill>
          <a:ln w="19050">
            <a:solidFill>
              <a:schemeClr val="tx1"/>
            </a:solidFill>
          </a:ln>
        </p:spPr>
        <p:txBody>
          <a:bodyPr wrap="square" rtlCol="0">
            <a:spAutoFit/>
          </a:bodyPr>
          <a:lstStyle/>
          <a:p>
            <a:r>
              <a:rPr lang="ja-JP" altLang="en-US" sz="1000" b="1" dirty="0">
                <a:latin typeface="Meiryo UI" panose="020B0604030504040204" pitchFamily="50" charset="-128"/>
                <a:ea typeface="Meiryo UI" panose="020B0604030504040204" pitchFamily="50" charset="-128"/>
              </a:rPr>
              <a:t>戦略改定</a:t>
            </a:r>
            <a:endParaRPr lang="en-US" altLang="ja-JP" sz="1000" b="1"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ブロック塀を義務付け（広域）</a:t>
            </a:r>
          </a:p>
        </p:txBody>
      </p:sp>
      <p:sp>
        <p:nvSpPr>
          <p:cNvPr id="19" name="テキスト ボックス 18">
            <a:extLst>
              <a:ext uri="{FF2B5EF4-FFF2-40B4-BE49-F238E27FC236}">
                <a16:creationId xmlns:a16="http://schemas.microsoft.com/office/drawing/2014/main" id="{9A61570A-81A0-430D-81B4-228D76043D7D}"/>
              </a:ext>
            </a:extLst>
          </p:cNvPr>
          <p:cNvSpPr txBox="1"/>
          <p:nvPr/>
        </p:nvSpPr>
        <p:spPr>
          <a:xfrm>
            <a:off x="6307271" y="5401399"/>
            <a:ext cx="1014730" cy="553998"/>
          </a:xfrm>
          <a:prstGeom prst="rect">
            <a:avLst/>
          </a:prstGeom>
          <a:solidFill>
            <a:schemeClr val="bg1"/>
          </a:solidFill>
          <a:ln w="19050">
            <a:solidFill>
              <a:schemeClr val="tx1"/>
            </a:solidFill>
          </a:ln>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rPr>
              <a:t>戦略改定</a:t>
            </a:r>
            <a:endParaRPr kumimoji="1" lang="en-US" altLang="ja-JP" sz="1000" b="1"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実効力のある支援策</a:t>
            </a:r>
          </a:p>
        </p:txBody>
      </p:sp>
      <p:sp>
        <p:nvSpPr>
          <p:cNvPr id="20" name="テキスト ボックス 19">
            <a:extLst>
              <a:ext uri="{FF2B5EF4-FFF2-40B4-BE49-F238E27FC236}">
                <a16:creationId xmlns:a16="http://schemas.microsoft.com/office/drawing/2014/main" id="{38C3A5AF-B851-409C-8650-B8E8AFCB378A}"/>
              </a:ext>
            </a:extLst>
          </p:cNvPr>
          <p:cNvSpPr txBox="1"/>
          <p:nvPr/>
        </p:nvSpPr>
        <p:spPr>
          <a:xfrm>
            <a:off x="2381987" y="4689575"/>
            <a:ext cx="768709" cy="415498"/>
          </a:xfrm>
          <a:prstGeom prst="rect">
            <a:avLst/>
          </a:prstGeom>
          <a:solidFill>
            <a:schemeClr val="bg1"/>
          </a:solidFill>
          <a:ln>
            <a:solidFill>
              <a:schemeClr val="tx1"/>
            </a:solidFill>
          </a:ln>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診断結果公表</a:t>
            </a:r>
            <a:endParaRPr kumimoji="1" lang="ja-JP" altLang="en-US" sz="6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5357A653-B712-48E4-A444-C0685E925FDC}"/>
              </a:ext>
            </a:extLst>
          </p:cNvPr>
          <p:cNvSpPr txBox="1"/>
          <p:nvPr/>
        </p:nvSpPr>
        <p:spPr>
          <a:xfrm>
            <a:off x="3668853" y="5501482"/>
            <a:ext cx="768709" cy="400110"/>
          </a:xfrm>
          <a:prstGeom prst="rect">
            <a:avLst/>
          </a:prstGeom>
          <a:solidFill>
            <a:schemeClr val="bg1"/>
          </a:solidFill>
          <a:ln>
            <a:solidFill>
              <a:schemeClr val="tx1"/>
            </a:solidFill>
          </a:ln>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診断結果公表</a:t>
            </a:r>
            <a:endParaRPr kumimoji="1" lang="ja-JP" altLang="en-US" sz="6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BCF84EB2-4ACC-465B-889A-8F7DD358AA9E}"/>
              </a:ext>
            </a:extLst>
          </p:cNvPr>
          <p:cNvSpPr txBox="1"/>
          <p:nvPr/>
        </p:nvSpPr>
        <p:spPr>
          <a:xfrm>
            <a:off x="7979793" y="2728814"/>
            <a:ext cx="353943" cy="3279041"/>
          </a:xfrm>
          <a:prstGeom prst="rect">
            <a:avLst/>
          </a:prstGeom>
          <a:solidFill>
            <a:schemeClr val="bg1"/>
          </a:solidFill>
          <a:ln>
            <a:solidFill>
              <a:schemeClr val="tx1"/>
            </a:solidFill>
          </a:ln>
        </p:spPr>
        <p:txBody>
          <a:bodyPr vert="eaVert" wrap="square" rtlCol="0">
            <a:spAutoFit/>
          </a:bodyPr>
          <a:lstStyle/>
          <a:p>
            <a:pPr algn="ctr"/>
            <a:r>
              <a:rPr kumimoji="1" lang="ja-JP" altLang="en-US" sz="1100" b="1" dirty="0">
                <a:latin typeface="Meiryo UI" panose="020B0604030504040204" pitchFamily="50" charset="-128"/>
                <a:ea typeface="Meiryo UI" panose="020B0604030504040204" pitchFamily="50" charset="-128"/>
              </a:rPr>
              <a:t>中間検証</a:t>
            </a:r>
          </a:p>
        </p:txBody>
      </p:sp>
      <p:sp>
        <p:nvSpPr>
          <p:cNvPr id="24" name="テキスト ボックス 23">
            <a:extLst>
              <a:ext uri="{FF2B5EF4-FFF2-40B4-BE49-F238E27FC236}">
                <a16:creationId xmlns:a16="http://schemas.microsoft.com/office/drawing/2014/main" id="{7D0048F4-36B0-4768-9A32-EB05F412991B}"/>
              </a:ext>
            </a:extLst>
          </p:cNvPr>
          <p:cNvSpPr txBox="1"/>
          <p:nvPr/>
        </p:nvSpPr>
        <p:spPr>
          <a:xfrm>
            <a:off x="5020404" y="2733090"/>
            <a:ext cx="353943" cy="3918736"/>
          </a:xfrm>
          <a:prstGeom prst="rect">
            <a:avLst/>
          </a:prstGeom>
          <a:solidFill>
            <a:schemeClr val="bg1"/>
          </a:solidFill>
          <a:ln>
            <a:solidFill>
              <a:schemeClr val="tx1"/>
            </a:solidFill>
          </a:ln>
        </p:spPr>
        <p:txBody>
          <a:bodyPr vert="eaVert" wrap="square" rtlCol="0">
            <a:spAutoFit/>
          </a:bodyPr>
          <a:lstStyle/>
          <a:p>
            <a:r>
              <a:rPr kumimoji="1" lang="ja-JP" altLang="en-US" sz="1100" b="1" dirty="0">
                <a:latin typeface="Meiryo UI" panose="020B0604030504040204" pitchFamily="50" charset="-128"/>
                <a:ea typeface="Meiryo UI" panose="020B0604030504040204" pitchFamily="50" charset="-128"/>
              </a:rPr>
              <a:t>　　北部地震による点検</a:t>
            </a:r>
          </a:p>
        </p:txBody>
      </p:sp>
      <p:sp>
        <p:nvSpPr>
          <p:cNvPr id="36" name="テキスト ボックス 35"/>
          <p:cNvSpPr txBox="1"/>
          <p:nvPr/>
        </p:nvSpPr>
        <p:spPr>
          <a:xfrm>
            <a:off x="4931584" y="4488894"/>
            <a:ext cx="884186" cy="553998"/>
          </a:xfrm>
          <a:prstGeom prst="rect">
            <a:avLst/>
          </a:prstGeom>
          <a:solidFill>
            <a:schemeClr val="bg1"/>
          </a:solidFill>
          <a:ln w="19050">
            <a:solidFill>
              <a:schemeClr val="tx1"/>
            </a:solidFill>
          </a:ln>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rPr>
              <a:t>戦略改定</a:t>
            </a:r>
            <a:endParaRPr kumimoji="1" lang="en-US" altLang="ja-JP" sz="1000" b="1"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目標「</a:t>
            </a:r>
            <a:r>
              <a:rPr kumimoji="1" lang="en-US" altLang="ja-JP" sz="1000" dirty="0">
                <a:latin typeface="Meiryo UI" panose="020B0604030504040204" pitchFamily="50" charset="-128"/>
                <a:ea typeface="Meiryo UI" panose="020B0604030504040204" pitchFamily="50" charset="-128"/>
              </a:rPr>
              <a:t>R7</a:t>
            </a:r>
            <a:r>
              <a:rPr kumimoji="1" lang="ja-JP" altLang="en-US" sz="1000" dirty="0">
                <a:latin typeface="Meiryo UI" panose="020B0604030504040204" pitchFamily="50" charset="-128"/>
                <a:ea typeface="Meiryo UI" panose="020B0604030504040204" pitchFamily="50" charset="-128"/>
              </a:rPr>
              <a:t>おおむね解消」</a:t>
            </a:r>
          </a:p>
        </p:txBody>
      </p:sp>
      <p:sp>
        <p:nvSpPr>
          <p:cNvPr id="18" name="テキスト ボックス 17">
            <a:extLst>
              <a:ext uri="{FF2B5EF4-FFF2-40B4-BE49-F238E27FC236}">
                <a16:creationId xmlns:a16="http://schemas.microsoft.com/office/drawing/2014/main" id="{E39D8C8C-2142-4964-B7DD-7F7030DB13BB}"/>
              </a:ext>
            </a:extLst>
          </p:cNvPr>
          <p:cNvSpPr txBox="1"/>
          <p:nvPr/>
        </p:nvSpPr>
        <p:spPr>
          <a:xfrm>
            <a:off x="4895404" y="5374289"/>
            <a:ext cx="884184" cy="553998"/>
          </a:xfrm>
          <a:prstGeom prst="rect">
            <a:avLst/>
          </a:prstGeom>
          <a:solidFill>
            <a:schemeClr val="bg1"/>
          </a:solidFill>
          <a:ln w="19050">
            <a:solidFill>
              <a:schemeClr val="tx1"/>
            </a:solidFill>
          </a:ln>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rPr>
              <a:t>戦略改定</a:t>
            </a:r>
            <a:endParaRPr kumimoji="1" lang="en-US" altLang="ja-JP" sz="1000" b="1"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目標「</a:t>
            </a:r>
            <a:r>
              <a:rPr kumimoji="1" lang="en-US" altLang="ja-JP" sz="1000" dirty="0">
                <a:latin typeface="Meiryo UI" panose="020B0604030504040204" pitchFamily="50" charset="-128"/>
                <a:ea typeface="Meiryo UI" panose="020B0604030504040204" pitchFamily="50" charset="-128"/>
              </a:rPr>
              <a:t>R7</a:t>
            </a:r>
            <a:r>
              <a:rPr kumimoji="1" lang="ja-JP" altLang="en-US" sz="1000" dirty="0">
                <a:latin typeface="Meiryo UI" panose="020B0604030504040204" pitchFamily="50" charset="-128"/>
                <a:ea typeface="Meiryo UI" panose="020B0604030504040204" pitchFamily="50" charset="-128"/>
              </a:rPr>
              <a:t>おおむね解消」</a:t>
            </a:r>
          </a:p>
        </p:txBody>
      </p:sp>
    </p:spTree>
    <p:extLst>
      <p:ext uri="{BB962C8B-B14F-4D97-AF65-F5344CB8AC3E}">
        <p14:creationId xmlns:p14="http://schemas.microsoft.com/office/powerpoint/2010/main" val="24247734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AE9DC45-DD06-4204-A6A4-6545CB60072A}"/>
              </a:ext>
            </a:extLst>
          </p:cNvPr>
          <p:cNvSpPr>
            <a:spLocks noGrp="1"/>
          </p:cNvSpPr>
          <p:nvPr>
            <p:ph type="sldNum" sz="quarter" idx="12"/>
          </p:nvPr>
        </p:nvSpPr>
        <p:spPr/>
        <p:txBody>
          <a:bodyPr/>
          <a:lstStyle/>
          <a:p>
            <a:pPr>
              <a:defRPr/>
            </a:pPr>
            <a:fld id="{1BDB6D7F-53AA-4455-8AD0-F9E52A4623CB}" type="slidenum">
              <a:rPr lang="en-US" altLang="ja-JP" smtClean="0">
                <a:solidFill>
                  <a:srgbClr val="000000"/>
                </a:solidFill>
                <a:latin typeface="Meiryo UI" panose="020B0604030504040204" pitchFamily="50" charset="-128"/>
                <a:ea typeface="Meiryo UI" panose="020B0604030504040204" pitchFamily="50" charset="-128"/>
              </a:rPr>
              <a:pPr>
                <a:defRPr/>
              </a:pPr>
              <a:t>39</a:t>
            </a:fld>
            <a:endParaRPr lang="en-US" altLang="ja-JP">
              <a:solidFill>
                <a:srgbClr val="000000"/>
              </a:solidFill>
              <a:latin typeface="Meiryo UI" panose="020B0604030504040204" pitchFamily="50" charset="-128"/>
              <a:ea typeface="Meiryo UI" panose="020B0604030504040204" pitchFamily="50" charset="-128"/>
            </a:endParaRPr>
          </a:p>
        </p:txBody>
      </p:sp>
      <p:sp>
        <p:nvSpPr>
          <p:cNvPr id="3" name="タイトル 1">
            <a:extLst>
              <a:ext uri="{FF2B5EF4-FFF2-40B4-BE49-F238E27FC236}">
                <a16:creationId xmlns:a16="http://schemas.microsoft.com/office/drawing/2014/main" id="{D0B8FD19-4E55-4936-A180-18A97C649831}"/>
              </a:ext>
            </a:extLst>
          </p:cNvPr>
          <p:cNvSpPr txBox="1">
            <a:spLocks/>
          </p:cNvSpPr>
          <p:nvPr/>
        </p:nvSpPr>
        <p:spPr>
          <a:xfrm>
            <a:off x="0" y="444318"/>
            <a:ext cx="8839200" cy="404813"/>
          </a:xfrm>
          <a:prstGeom prst="rect">
            <a:avLst/>
          </a:prstGeom>
        </p:spPr>
        <p:txBody>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defRPr/>
            </a:pPr>
            <a:r>
              <a:rPr lang="ja-JP" altLang="en-US" kern="0" spc="-150" dirty="0"/>
              <a:t>所有者ヒアリングよる課題抽出</a:t>
            </a:r>
          </a:p>
        </p:txBody>
      </p:sp>
      <p:sp>
        <p:nvSpPr>
          <p:cNvPr id="4" name="Text Box 1233">
            <a:extLst>
              <a:ext uri="{FF2B5EF4-FFF2-40B4-BE49-F238E27FC236}">
                <a16:creationId xmlns:a16="http://schemas.microsoft.com/office/drawing/2014/main" id="{7A8C9E15-311B-4D76-B62D-A971BBB7C7EC}"/>
              </a:ext>
            </a:extLst>
          </p:cNvPr>
          <p:cNvSpPr txBox="1">
            <a:spLocks noChangeArrowheads="1"/>
          </p:cNvSpPr>
          <p:nvPr/>
        </p:nvSpPr>
        <p:spPr bwMode="auto">
          <a:xfrm>
            <a:off x="162719" y="1069911"/>
            <a:ext cx="8818562" cy="362403"/>
          </a:xfrm>
          <a:prstGeom prst="rect">
            <a:avLst/>
          </a:prstGeom>
          <a:solidFill>
            <a:srgbClr val="E46C0A"/>
          </a:solidFill>
          <a:ln w="9525" cap="flat" cmpd="sng" algn="ctr">
            <a:noFill/>
            <a:prstDash val="solid"/>
            <a:headEnd/>
            <a:tailEnd/>
          </a:ln>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分譲マンション（広域緊急交通路沿道建築物）所有者ヒアリング</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91DA2ED4-7A41-4BB8-8991-242E28AF8236}"/>
              </a:ext>
            </a:extLst>
          </p:cNvPr>
          <p:cNvSpPr txBox="1"/>
          <p:nvPr/>
        </p:nvSpPr>
        <p:spPr>
          <a:xfrm>
            <a:off x="146200" y="1893469"/>
            <a:ext cx="8820000" cy="3326653"/>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tIns="108000" bIns="108000">
            <a:spAutoFit/>
          </a:bodyPr>
          <a:lstStyle/>
          <a:p>
            <a:pPr marL="252000" indent="-252000">
              <a:lnSpc>
                <a:spcPts val="2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耐震性が不足しているとは聞いていなかったので、</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大丈夫だと認識</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していた。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ts val="2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大規模修繕を予定しているが</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耐震化には興味がない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管理会社も耐震化には興味をもっていない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ts val="2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高齢者の割合が高く、耐震化に前向きではない。</a:t>
            </a:r>
            <a:endPar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ts val="2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建替えの方が現実的だがすぐには動けない。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階に店舗もあり、</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合意形成が困難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ts val="2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大規模修繕を予定している。</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修繕積立金は今回の修繕でほぼ使い切る。</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一番の課題は費用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ts val="2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費用が問題。</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所有者負担が増えるようであれば厳しい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ts val="2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所有者の意識は高いが改修費用がない。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ts val="2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一部ピロティの補強はしたが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Is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値は満足していない。本格的な改修は費用がかかるので困難。</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spcAft>
                <a:spcPts val="600"/>
              </a:spcAft>
              <a:defRPr/>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ts val="2000"/>
              </a:lnSpc>
              <a:spcAft>
                <a:spcPts val="600"/>
              </a:spcAf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ヒアリングした</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管理組合すべてにおいて</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番の課題は費用、その次は合意形成としている。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2CAFC796-90EA-4BEB-B00E-EF7D9600B940}"/>
              </a:ext>
            </a:extLst>
          </p:cNvPr>
          <p:cNvSpPr txBox="1"/>
          <p:nvPr/>
        </p:nvSpPr>
        <p:spPr>
          <a:xfrm>
            <a:off x="146200" y="5657873"/>
            <a:ext cx="8820000" cy="1141439"/>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tIns="108000" bIns="108000">
            <a:spAutoFit/>
          </a:bodyPr>
          <a:lstStyle/>
          <a:p>
            <a:pPr marL="252000" indent="-252000">
              <a:lnSpc>
                <a:spcPts val="2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意識の低い所有者がいる、大規模修繕は行っても耐震化には興味をもたない。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ts val="2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高齢化、合意形成の困難さ、費用負担等の分譲マンション特有の課題も多い。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ts val="2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費用負担が困難。耐震化を考慮した資金計画がない。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55">
            <a:extLst>
              <a:ext uri="{FF2B5EF4-FFF2-40B4-BE49-F238E27FC236}">
                <a16:creationId xmlns:a16="http://schemas.microsoft.com/office/drawing/2014/main" id="{C4F26487-7198-46A9-AADF-85C6B4594114}"/>
              </a:ext>
            </a:extLst>
          </p:cNvPr>
          <p:cNvSpPr/>
          <p:nvPr/>
        </p:nvSpPr>
        <p:spPr>
          <a:xfrm>
            <a:off x="4940300" y="1432314"/>
            <a:ext cx="4203700" cy="448389"/>
          </a:xfrm>
          <a:prstGeom prst="roundRect">
            <a:avLst>
              <a:gd name="adj" fmla="val 0"/>
            </a:avLst>
          </a:prstGeom>
          <a:noFill/>
          <a:ln w="635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88900" algn="just">
              <a:lnSpc>
                <a:spcPts val="1600"/>
              </a:lnSpc>
              <a:spcAft>
                <a:spcPts val="0"/>
              </a:spcAft>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R1.7</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10</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広域緊急交通路沿道建築物所有者アンケート</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として実施。</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indent="-88900" algn="just">
              <a:lnSpc>
                <a:spcPts val="1600"/>
              </a:lnSpc>
              <a:spcAft>
                <a:spcPts val="0"/>
              </a:spcAft>
            </a:pP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耐震性が不足する</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54</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棟のうち、</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20</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棟の管理組合にヒアリング。</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下矢印 7"/>
          <p:cNvSpPr/>
          <p:nvPr/>
        </p:nvSpPr>
        <p:spPr>
          <a:xfrm>
            <a:off x="3479800" y="5289951"/>
            <a:ext cx="1879600" cy="318239"/>
          </a:xfrm>
          <a:prstGeom prst="down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25010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33">
            <a:extLst>
              <a:ext uri="{FF2B5EF4-FFF2-40B4-BE49-F238E27FC236}">
                <a16:creationId xmlns:a16="http://schemas.microsoft.com/office/drawing/2014/main" id="{A8CE67B5-BF8A-4EAE-A20F-CBD899046EA9}"/>
              </a:ext>
            </a:extLst>
          </p:cNvPr>
          <p:cNvSpPr txBox="1">
            <a:spLocks noChangeArrowheads="1"/>
          </p:cNvSpPr>
          <p:nvPr/>
        </p:nvSpPr>
        <p:spPr bwMode="auto">
          <a:xfrm>
            <a:off x="147638" y="1032392"/>
            <a:ext cx="8818562"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分譲マンション耐震化サポート事業者ヒアリング</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2D0D485C-54D5-4F99-AD55-940DCFC5DA09}"/>
              </a:ext>
            </a:extLst>
          </p:cNvPr>
          <p:cNvSpPr txBox="1"/>
          <p:nvPr/>
        </p:nvSpPr>
        <p:spPr>
          <a:xfrm>
            <a:off x="123900" y="1653108"/>
            <a:ext cx="8842300" cy="3475411"/>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108000" rIns="36000" bIns="108000">
            <a:spAutoFit/>
          </a:bodyPr>
          <a:lstStyle/>
          <a:p>
            <a:pPr marL="252000" indent="-252000">
              <a:lnSpc>
                <a:spcPts val="2000"/>
              </a:lnSpc>
              <a:spcAft>
                <a:spcPts val="600"/>
              </a:spcAft>
              <a:defRPr/>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分譲マンション耐震化サポート事業者情報提供制度について</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pPr marL="252000" indent="-252000">
              <a:lnSpc>
                <a:spcPts val="2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ホームページを見ての相談等はない。登録していること自体はアピールになる。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ts val="2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事業者紹介のホームページを見やすく、事業者のホームページへのリンクがあればよい。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ts val="2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所有者とのマッチングや登録事業者への情報提供をしてほしい。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ts val="2000"/>
              </a:lnSpc>
              <a:spcAft>
                <a:spcPts val="600"/>
              </a:spcAft>
              <a:defRPr/>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分譲マンションの耐震化全般について</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ts val="2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所有者にとって選択肢は建替えか現状維持しかなく、</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改修は選択肢にない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高齢者は建替えを望まない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ts val="2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資金計画上、実際には建替えは無理で耐震改修しか選択肢にできない物件が多い。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ts val="2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診断結果が悪ければ</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資産価値が下がるので、診断をしたがらない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ts val="2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駅近であれば建替えが成り立つが、そうでなければ無理。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63538" indent="-363538">
              <a:lnSpc>
                <a:spcPts val="2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基本的に管理会社が修繕計画を立てている。所有者ではなく</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管理会社に情報発信する方が効果的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71699827-6CBB-4385-86E2-A9DFB3553A2B}"/>
              </a:ext>
            </a:extLst>
          </p:cNvPr>
          <p:cNvSpPr txBox="1"/>
          <p:nvPr/>
        </p:nvSpPr>
        <p:spPr>
          <a:xfrm>
            <a:off x="123900" y="5421881"/>
            <a:ext cx="8893100" cy="1397920"/>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108000" bIns="108000">
            <a:spAutoFit/>
          </a:bodyPr>
          <a:lstStyle/>
          <a:p>
            <a:pPr marL="261938" indent="-261938">
              <a:lnSpc>
                <a:spcPts val="2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事業者情報提供制度については、制度自体の周知とともに、事業者紹介のホームページをわかりやすく　改善することが必要。また、事業者との連携を強化することが必要。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ts val="2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費用が大きい建替えではなく、耐震改修が現実的で有効な選択肢であるといった啓発が必要。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ts val="2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耐震化の働きかけについては、管理会社へのアプローチの強化が必要。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タイトル 1">
            <a:extLst>
              <a:ext uri="{FF2B5EF4-FFF2-40B4-BE49-F238E27FC236}">
                <a16:creationId xmlns:a16="http://schemas.microsoft.com/office/drawing/2014/main" id="{AB2889CB-65A7-4E46-A761-5B9958B63DEC}"/>
              </a:ext>
            </a:extLst>
          </p:cNvPr>
          <p:cNvSpPr txBox="1">
            <a:spLocks/>
          </p:cNvSpPr>
          <p:nvPr/>
        </p:nvSpPr>
        <p:spPr>
          <a:xfrm>
            <a:off x="0" y="444318"/>
            <a:ext cx="8839200" cy="404813"/>
          </a:xfrm>
          <a:prstGeom prst="rect">
            <a:avLst/>
          </a:prstGeom>
        </p:spPr>
        <p:txBody>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defRPr/>
            </a:pPr>
            <a:r>
              <a:rPr lang="ja-JP" altLang="en-US" kern="0" spc="-150" dirty="0"/>
              <a:t>事業者ヒアリングによる課題抽出</a:t>
            </a:r>
          </a:p>
        </p:txBody>
      </p:sp>
      <p:sp>
        <p:nvSpPr>
          <p:cNvPr id="7" name="下矢印 7">
            <a:extLst>
              <a:ext uri="{FF2B5EF4-FFF2-40B4-BE49-F238E27FC236}">
                <a16:creationId xmlns:a16="http://schemas.microsoft.com/office/drawing/2014/main" id="{1BD52B8D-0919-4C10-9894-82544028CA4F}"/>
              </a:ext>
            </a:extLst>
          </p:cNvPr>
          <p:cNvSpPr/>
          <p:nvPr/>
        </p:nvSpPr>
        <p:spPr>
          <a:xfrm>
            <a:off x="3413125" y="5231862"/>
            <a:ext cx="1879600" cy="318239"/>
          </a:xfrm>
          <a:prstGeom prst="down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 name="角丸四角形 55">
            <a:extLst>
              <a:ext uri="{FF2B5EF4-FFF2-40B4-BE49-F238E27FC236}">
                <a16:creationId xmlns:a16="http://schemas.microsoft.com/office/drawing/2014/main" id="{5613B675-1975-46B4-8BC4-F53F7C667EA7}"/>
              </a:ext>
            </a:extLst>
          </p:cNvPr>
          <p:cNvSpPr/>
          <p:nvPr/>
        </p:nvSpPr>
        <p:spPr>
          <a:xfrm>
            <a:off x="3479800" y="1381515"/>
            <a:ext cx="5664200" cy="287338"/>
          </a:xfrm>
          <a:prstGeom prst="roundRect">
            <a:avLst>
              <a:gd name="adj" fmla="val 0"/>
            </a:avLst>
          </a:prstGeom>
          <a:noFill/>
          <a:ln w="635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88900" algn="just">
              <a:lnSpc>
                <a:spcPts val="1600"/>
              </a:lnSpc>
              <a:spcAft>
                <a:spcPts val="0"/>
              </a:spcAft>
            </a:pP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R2.5</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6</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　分譲マンション耐震化サポート事業として登録している</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社に対するヒアリングを実施</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FAE9DC45-DD06-4204-A6A4-6545CB60072A}"/>
              </a:ext>
            </a:extLst>
          </p:cNvPr>
          <p:cNvSpPr>
            <a:spLocks noGrp="1"/>
          </p:cNvSpPr>
          <p:nvPr>
            <p:ph type="sldNum" sz="quarter" idx="12"/>
          </p:nvPr>
        </p:nvSpPr>
        <p:spPr/>
        <p:txBody>
          <a:bodyPr/>
          <a:lstStyle/>
          <a:p>
            <a:pPr>
              <a:defRPr/>
            </a:pPr>
            <a:fld id="{1BDB6D7F-53AA-4455-8AD0-F9E52A4623CB}" type="slidenum">
              <a:rPr lang="en-US" altLang="ja-JP" smtClean="0">
                <a:solidFill>
                  <a:srgbClr val="000000"/>
                </a:solidFill>
              </a:rPr>
              <a:pPr>
                <a:defRPr/>
              </a:pPr>
              <a:t>40</a:t>
            </a:fld>
            <a:endParaRPr lang="en-US" altLang="ja-JP">
              <a:solidFill>
                <a:srgbClr val="000000"/>
              </a:solidFill>
            </a:endParaRPr>
          </a:p>
        </p:txBody>
      </p:sp>
    </p:spTree>
    <p:extLst>
      <p:ext uri="{BB962C8B-B14F-4D97-AF65-F5344CB8AC3E}">
        <p14:creationId xmlns:p14="http://schemas.microsoft.com/office/powerpoint/2010/main" val="1660545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AE9DC45-DD06-4204-A6A4-6545CB60072A}"/>
              </a:ext>
            </a:extLst>
          </p:cNvPr>
          <p:cNvSpPr>
            <a:spLocks noGrp="1"/>
          </p:cNvSpPr>
          <p:nvPr>
            <p:ph type="sldNum" sz="quarter" idx="12"/>
          </p:nvPr>
        </p:nvSpPr>
        <p:spPr/>
        <p:txBody>
          <a:bodyPr/>
          <a:lstStyle/>
          <a:p>
            <a:pPr>
              <a:defRPr/>
            </a:pPr>
            <a:fld id="{1BDB6D7F-53AA-4455-8AD0-F9E52A4623CB}" type="slidenum">
              <a:rPr lang="en-US" altLang="ja-JP" smtClean="0">
                <a:solidFill>
                  <a:srgbClr val="000000"/>
                </a:solidFill>
                <a:latin typeface="Meiryo UI" panose="020B0604030504040204" pitchFamily="50" charset="-128"/>
                <a:ea typeface="Meiryo UI" panose="020B0604030504040204" pitchFamily="50" charset="-128"/>
              </a:rPr>
              <a:pPr>
                <a:defRPr/>
              </a:pPr>
              <a:t>41</a:t>
            </a:fld>
            <a:endParaRPr lang="en-US" altLang="ja-JP">
              <a:solidFill>
                <a:srgbClr val="000000"/>
              </a:solidFill>
              <a:latin typeface="Meiryo UI" panose="020B0604030504040204" pitchFamily="50" charset="-128"/>
              <a:ea typeface="Meiryo UI" panose="020B0604030504040204" pitchFamily="50" charset="-128"/>
            </a:endParaRPr>
          </a:p>
        </p:txBody>
      </p:sp>
      <p:sp>
        <p:nvSpPr>
          <p:cNvPr id="3" name="タイトル 1">
            <a:extLst>
              <a:ext uri="{FF2B5EF4-FFF2-40B4-BE49-F238E27FC236}">
                <a16:creationId xmlns:a16="http://schemas.microsoft.com/office/drawing/2014/main" id="{36984FB3-23DC-4BB6-A57E-C9715E9A6B42}"/>
              </a:ext>
            </a:extLst>
          </p:cNvPr>
          <p:cNvSpPr txBox="1">
            <a:spLocks/>
          </p:cNvSpPr>
          <p:nvPr/>
        </p:nvSpPr>
        <p:spPr>
          <a:xfrm>
            <a:off x="0" y="444318"/>
            <a:ext cx="8839200" cy="404813"/>
          </a:xfrm>
          <a:prstGeom prst="rect">
            <a:avLst/>
          </a:prstGeom>
        </p:spPr>
        <p:txBody>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defRPr/>
            </a:pPr>
            <a:r>
              <a:rPr lang="ja-JP" altLang="en-US" kern="0" spc="-150" dirty="0"/>
              <a:t>評価・課題・今後の方向性（案）</a:t>
            </a:r>
          </a:p>
        </p:txBody>
      </p:sp>
      <p:sp>
        <p:nvSpPr>
          <p:cNvPr id="9" name="Text Box 1233">
            <a:extLst>
              <a:ext uri="{FF2B5EF4-FFF2-40B4-BE49-F238E27FC236}">
                <a16:creationId xmlns:a16="http://schemas.microsoft.com/office/drawing/2014/main" id="{7BBFA8ED-0C77-49A5-9B0F-9470A95FBB3C}"/>
              </a:ext>
            </a:extLst>
          </p:cNvPr>
          <p:cNvSpPr txBox="1">
            <a:spLocks noChangeArrowheads="1"/>
          </p:cNvSpPr>
          <p:nvPr/>
        </p:nvSpPr>
        <p:spPr bwMode="auto">
          <a:xfrm>
            <a:off x="152398" y="4699821"/>
            <a:ext cx="8820000" cy="360000"/>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今後の方向性（案）</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
        <p:nvSpPr>
          <p:cNvPr id="10" name="Text Box 1233">
            <a:extLst>
              <a:ext uri="{FF2B5EF4-FFF2-40B4-BE49-F238E27FC236}">
                <a16:creationId xmlns:a16="http://schemas.microsoft.com/office/drawing/2014/main" id="{CC26BA21-DBBE-4CC4-82E1-4F4337C7C6ED}"/>
              </a:ext>
            </a:extLst>
          </p:cNvPr>
          <p:cNvSpPr txBox="1">
            <a:spLocks noChangeArrowheads="1"/>
          </p:cNvSpPr>
          <p:nvPr/>
        </p:nvSpPr>
        <p:spPr bwMode="auto">
          <a:xfrm>
            <a:off x="152398" y="1019129"/>
            <a:ext cx="8820000" cy="360000"/>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評価</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19B088DA-B34A-4757-B6A4-A5EF181BC2EC}"/>
              </a:ext>
            </a:extLst>
          </p:cNvPr>
          <p:cNvSpPr txBox="1"/>
          <p:nvPr/>
        </p:nvSpPr>
        <p:spPr>
          <a:xfrm>
            <a:off x="152398" y="1453168"/>
            <a:ext cx="8820000" cy="961014"/>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36000" bIns="108000">
            <a:spAutoFit/>
          </a:bodyPr>
          <a:lstStyle/>
          <a:p>
            <a:pPr marL="261938" indent="-261938">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これまで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か年の取組みについては、あまり実績が上がっていない。特に、アドバイザー派遣やサポート事業者の情報提供については、まだ活用されていない。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改修までの補助制度を創設している市町が少ない。　</a:t>
            </a:r>
          </a:p>
        </p:txBody>
      </p:sp>
      <p:sp>
        <p:nvSpPr>
          <p:cNvPr id="14" name="テキスト ボックス 13">
            <a:extLst>
              <a:ext uri="{FF2B5EF4-FFF2-40B4-BE49-F238E27FC236}">
                <a16:creationId xmlns:a16="http://schemas.microsoft.com/office/drawing/2014/main" id="{047D254C-237E-4E17-A345-94DB1F7CA97F}"/>
              </a:ext>
            </a:extLst>
          </p:cNvPr>
          <p:cNvSpPr txBox="1"/>
          <p:nvPr/>
        </p:nvSpPr>
        <p:spPr>
          <a:xfrm>
            <a:off x="152398" y="5141778"/>
            <a:ext cx="8820000" cy="1607345"/>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36000" bIns="108000">
            <a:spAutoFit/>
          </a:bodyPr>
          <a:lstStyle/>
          <a:p>
            <a:pPr marL="252000" indent="-252000">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引き続き管理組合への周知とともに、日常から管理業務を行っている管理会社を通じた効果的な働きかけの検討。</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各制度の周知を徹底するとともに、分譲マンション耐震化サポート事業者との連携を強化。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複雑な分譲マンションの課題に対し、関係部署との連携を強化し、耐震だけはない総合的なアプローチ。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ポテンシャルがあり、かつ有利な補助制度がある広域緊急交通路沿道建築物でのモデルづくり。</a:t>
            </a:r>
          </a:p>
        </p:txBody>
      </p:sp>
      <p:sp>
        <p:nvSpPr>
          <p:cNvPr id="11" name="テキスト ボックス 10">
            <a:extLst>
              <a:ext uri="{FF2B5EF4-FFF2-40B4-BE49-F238E27FC236}">
                <a16:creationId xmlns:a16="http://schemas.microsoft.com/office/drawing/2014/main" id="{663CFEB1-F6C7-454A-98C4-C4CA204A2354}"/>
              </a:ext>
            </a:extLst>
          </p:cNvPr>
          <p:cNvSpPr txBox="1"/>
          <p:nvPr/>
        </p:nvSpPr>
        <p:spPr>
          <a:xfrm>
            <a:off x="152398" y="3002897"/>
            <a:ext cx="8820000" cy="1607345"/>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36000" bIns="108000">
            <a:spAutoFit/>
          </a:bodyPr>
          <a:lstStyle/>
          <a:p>
            <a:pPr marL="252000" indent="-252000">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所有者の意識が低く、効果的な働きかけが必要。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アドバイザー派遣やサポート事業者の情報提供については、さらなる周知が必要。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分譲マンションには、所有者の高齢化、合意形成、費用負担、大規模修繕等、様々な課題が多く、耐震化だけではなく総合的な対応が必要。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所在するマンションの状況に応じて補助制度の創設等、市町への働きかけが必要。</a:t>
            </a:r>
          </a:p>
        </p:txBody>
      </p:sp>
      <p:sp>
        <p:nvSpPr>
          <p:cNvPr id="12" name="Text Box 1233">
            <a:extLst>
              <a:ext uri="{FF2B5EF4-FFF2-40B4-BE49-F238E27FC236}">
                <a16:creationId xmlns:a16="http://schemas.microsoft.com/office/drawing/2014/main" id="{E0AE2A7D-23A7-4D4A-999A-9A015F5D79DC}"/>
              </a:ext>
            </a:extLst>
          </p:cNvPr>
          <p:cNvSpPr txBox="1">
            <a:spLocks noChangeArrowheads="1"/>
          </p:cNvSpPr>
          <p:nvPr/>
        </p:nvSpPr>
        <p:spPr bwMode="auto">
          <a:xfrm>
            <a:off x="152398" y="2557884"/>
            <a:ext cx="882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課題</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22483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bwMode="auto">
          <a:xfrm>
            <a:off x="1490780" y="2059921"/>
            <a:ext cx="8277564"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40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sz="3200" kern="0"/>
              <a:t>目標</a:t>
            </a:r>
            <a:r>
              <a:rPr lang="en-US" altLang="ja-JP" sz="3200" kern="0"/>
              <a:t>2</a:t>
            </a:r>
            <a:r>
              <a:rPr lang="ja-JP" altLang="en-US" sz="3200" kern="0"/>
              <a:t>　民間住宅・建築物の具体的な目標</a:t>
            </a:r>
            <a:r>
              <a:rPr lang="en-US" altLang="ja-JP" sz="3200" kern="0"/>
              <a:t/>
            </a:r>
            <a:br>
              <a:rPr lang="en-US" altLang="ja-JP" sz="3200" kern="0"/>
            </a:br>
            <a:r>
              <a:rPr lang="ja-JP" altLang="en-US" sz="3200" kern="0"/>
              <a:t>進捗状況</a:t>
            </a:r>
            <a:endParaRPr lang="ja-JP" altLang="en-US" sz="3200" kern="0" dirty="0"/>
          </a:p>
        </p:txBody>
      </p:sp>
      <p:sp>
        <p:nvSpPr>
          <p:cNvPr id="6" name="タイトル 1"/>
          <p:cNvSpPr txBox="1">
            <a:spLocks/>
          </p:cNvSpPr>
          <p:nvPr/>
        </p:nvSpPr>
        <p:spPr bwMode="auto">
          <a:xfrm>
            <a:off x="2678604" y="3355321"/>
            <a:ext cx="6465396"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40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sz="2800" kern="0" dirty="0"/>
              <a:t>～大規模建築物の耐震化の状況～</a:t>
            </a:r>
          </a:p>
        </p:txBody>
      </p:sp>
    </p:spTree>
    <p:extLst>
      <p:ext uri="{BB962C8B-B14F-4D97-AF65-F5344CB8AC3E}">
        <p14:creationId xmlns:p14="http://schemas.microsoft.com/office/powerpoint/2010/main" val="33069176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0" y="459175"/>
            <a:ext cx="7791450" cy="404813"/>
          </a:xfrm>
        </p:spPr>
        <p:txBody>
          <a:bodyPr/>
          <a:lstStyle/>
          <a:p>
            <a:r>
              <a:rPr lang="ja-JP" altLang="en-US" dirty="0"/>
              <a:t>大規模</a:t>
            </a:r>
            <a:r>
              <a:rPr lang="zh-TW" altLang="en-US" dirty="0"/>
              <a:t>建築物</a:t>
            </a:r>
            <a:r>
              <a:rPr lang="ja-JP" altLang="en-US" dirty="0"/>
              <a:t>の</a:t>
            </a:r>
            <a:r>
              <a:rPr lang="zh-TW" altLang="en-US" dirty="0"/>
              <a:t>耐震化</a:t>
            </a:r>
            <a:r>
              <a:rPr lang="ja-JP" altLang="en-US" dirty="0"/>
              <a:t>の概要</a:t>
            </a:r>
          </a:p>
        </p:txBody>
      </p:sp>
      <p:sp>
        <p:nvSpPr>
          <p:cNvPr id="2" name="スライド番号プレースホルダー 1"/>
          <p:cNvSpPr>
            <a:spLocks noGrp="1"/>
          </p:cNvSpPr>
          <p:nvPr>
            <p:ph type="sldNum" sz="quarter" idx="12"/>
          </p:nvPr>
        </p:nvSpPr>
        <p:spPr/>
        <p:txBody>
          <a:bodyPr/>
          <a:lstStyle/>
          <a:p>
            <a:pPr>
              <a:defRPr/>
            </a:pPr>
            <a:fld id="{09954CD4-AF95-4C78-B160-84012AB9CEDB}" type="slidenum">
              <a:rPr lang="en-US" altLang="ja-JP" smtClean="0"/>
              <a:pPr>
                <a:defRPr/>
              </a:pPr>
              <a:t>43</a:t>
            </a:fld>
            <a:endParaRPr lang="en-US" altLang="ja-JP"/>
          </a:p>
        </p:txBody>
      </p:sp>
      <p:sp>
        <p:nvSpPr>
          <p:cNvPr id="10" name="テキスト ボックス 2"/>
          <p:cNvSpPr txBox="1">
            <a:spLocks noChangeArrowheads="1"/>
          </p:cNvSpPr>
          <p:nvPr/>
        </p:nvSpPr>
        <p:spPr bwMode="auto">
          <a:xfrm>
            <a:off x="223837" y="3190086"/>
            <a:ext cx="4060825" cy="58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pitchFamily="50" charset="-128"/>
              </a:defRPr>
            </a:lvl1pPr>
            <a:lvl2pPr marL="741363" indent="-284163" eaLnBrk="0" hangingPunct="0">
              <a:spcBef>
                <a:spcPct val="20000"/>
              </a:spcBef>
              <a:buChar char="–"/>
              <a:defRPr kumimoji="1" sz="2800">
                <a:solidFill>
                  <a:schemeClr val="tx1"/>
                </a:solidFill>
                <a:latin typeface="Arial" charset="0"/>
                <a:ea typeface="ＭＳ Ｐゴシック" pitchFamily="50" charset="-128"/>
              </a:defRPr>
            </a:lvl2pPr>
            <a:lvl3pPr marL="1141413" indent="-227013" eaLnBrk="0" hangingPunct="0">
              <a:spcBef>
                <a:spcPct val="20000"/>
              </a:spcBef>
              <a:buChar char="•"/>
              <a:defRPr kumimoji="1" sz="2400">
                <a:solidFill>
                  <a:schemeClr val="tx1"/>
                </a:solidFill>
                <a:latin typeface="Arial" charset="0"/>
                <a:ea typeface="ＭＳ Ｐゴシック" pitchFamily="50" charset="-128"/>
              </a:defRPr>
            </a:lvl3pPr>
            <a:lvl4pPr marL="1598613" indent="-227013" eaLnBrk="0" hangingPunct="0">
              <a:spcBef>
                <a:spcPct val="20000"/>
              </a:spcBef>
              <a:buChar char="–"/>
              <a:defRPr kumimoji="1" sz="2000">
                <a:solidFill>
                  <a:schemeClr val="tx1"/>
                </a:solidFill>
                <a:latin typeface="Arial" charset="0"/>
                <a:ea typeface="ＭＳ Ｐゴシック" pitchFamily="50" charset="-128"/>
              </a:defRPr>
            </a:lvl4pPr>
            <a:lvl5pPr marL="2055813" indent="-227013" eaLnBrk="0" hangingPunct="0">
              <a:spcBef>
                <a:spcPct val="20000"/>
              </a:spcBef>
              <a:buChar char="»"/>
              <a:defRPr kumimoji="1" sz="2000">
                <a:solidFill>
                  <a:schemeClr val="tx1"/>
                </a:solidFill>
                <a:latin typeface="Arial" charset="0"/>
                <a:ea typeface="ＭＳ Ｐゴシック" pitchFamily="50"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None/>
              <a:defRPr/>
            </a:pPr>
            <a:r>
              <a:rPr lang="ja-JP" altLang="en-US" sz="1600" spc="-100" dirty="0">
                <a:solidFill>
                  <a:srgbClr val="000000"/>
                </a:solidFill>
                <a:latin typeface="Meiryo UI" pitchFamily="50" charset="-128"/>
                <a:ea typeface="Meiryo UI" pitchFamily="50" charset="-128"/>
              </a:rPr>
              <a:t>報告期限　　　</a:t>
            </a:r>
            <a:r>
              <a:rPr lang="ja-JP" altLang="en-US" sz="1600" spc="-100" dirty="0">
                <a:solidFill>
                  <a:srgbClr val="000000"/>
                </a:solidFill>
                <a:latin typeface="Meiryo UI" pitchFamily="50" charset="-128"/>
                <a:ea typeface="Meiryo UI" pitchFamily="50" charset="-128"/>
                <a:cs typeface="Meiryo UI" panose="020B0604030504040204" pitchFamily="50" charset="-128"/>
              </a:rPr>
              <a:t>平成</a:t>
            </a:r>
            <a:r>
              <a:rPr lang="en-US" altLang="ja-JP" sz="1600" spc="-100" dirty="0">
                <a:solidFill>
                  <a:srgbClr val="000000"/>
                </a:solidFill>
                <a:latin typeface="Meiryo UI" pitchFamily="50" charset="-128"/>
                <a:ea typeface="Meiryo UI" pitchFamily="50" charset="-128"/>
                <a:cs typeface="Meiryo UI" panose="020B0604030504040204" pitchFamily="50" charset="-128"/>
              </a:rPr>
              <a:t>27</a:t>
            </a:r>
            <a:r>
              <a:rPr lang="ja-JP" altLang="en-US" sz="1600" spc="-100" dirty="0">
                <a:solidFill>
                  <a:srgbClr val="000000"/>
                </a:solidFill>
                <a:latin typeface="Meiryo UI" pitchFamily="50" charset="-128"/>
                <a:ea typeface="Meiryo UI" pitchFamily="50" charset="-128"/>
                <a:cs typeface="Meiryo UI" panose="020B0604030504040204" pitchFamily="50" charset="-128"/>
              </a:rPr>
              <a:t>年</a:t>
            </a:r>
            <a:r>
              <a:rPr lang="en-US" altLang="ja-JP" sz="1600" spc="-100" dirty="0">
                <a:solidFill>
                  <a:srgbClr val="000000"/>
                </a:solidFill>
                <a:latin typeface="Meiryo UI" pitchFamily="50" charset="-128"/>
                <a:ea typeface="Meiryo UI" pitchFamily="50" charset="-128"/>
                <a:cs typeface="Meiryo UI" panose="020B0604030504040204" pitchFamily="50" charset="-128"/>
              </a:rPr>
              <a:t>12</a:t>
            </a:r>
            <a:r>
              <a:rPr lang="ja-JP" altLang="en-US" sz="1600" spc="-100" dirty="0">
                <a:solidFill>
                  <a:srgbClr val="000000"/>
                </a:solidFill>
                <a:latin typeface="Meiryo UI" pitchFamily="50" charset="-128"/>
                <a:ea typeface="Meiryo UI" pitchFamily="50" charset="-128"/>
                <a:cs typeface="Meiryo UI" panose="020B0604030504040204" pitchFamily="50" charset="-128"/>
              </a:rPr>
              <a:t>月</a:t>
            </a:r>
            <a:r>
              <a:rPr lang="en-US" altLang="ja-JP" sz="1600" spc="-100" dirty="0">
                <a:solidFill>
                  <a:srgbClr val="000000"/>
                </a:solidFill>
                <a:latin typeface="Meiryo UI" pitchFamily="50" charset="-128"/>
                <a:ea typeface="Meiryo UI" pitchFamily="50" charset="-128"/>
                <a:cs typeface="Meiryo UI" panose="020B0604030504040204" pitchFamily="50" charset="-128"/>
              </a:rPr>
              <a:t>31</a:t>
            </a:r>
            <a:r>
              <a:rPr lang="ja-JP" altLang="en-US" sz="1600" spc="-100" dirty="0">
                <a:solidFill>
                  <a:srgbClr val="000000"/>
                </a:solidFill>
                <a:latin typeface="Meiryo UI" pitchFamily="50" charset="-128"/>
                <a:ea typeface="Meiryo UI" pitchFamily="50" charset="-128"/>
                <a:cs typeface="Meiryo UI" panose="020B0604030504040204" pitchFamily="50" charset="-128"/>
              </a:rPr>
              <a:t>日</a:t>
            </a:r>
            <a:endParaRPr lang="en-US" altLang="ja-JP" sz="1600" spc="-100" dirty="0">
              <a:solidFill>
                <a:srgbClr val="000000"/>
              </a:solidFill>
              <a:latin typeface="Meiryo UI" pitchFamily="50" charset="-128"/>
              <a:ea typeface="Meiryo UI" pitchFamily="50" charset="-128"/>
              <a:cs typeface="Meiryo UI" panose="020B0604030504040204" pitchFamily="50" charset="-128"/>
            </a:endParaRPr>
          </a:p>
          <a:p>
            <a:pPr eaLnBrk="1" hangingPunct="1">
              <a:spcBef>
                <a:spcPct val="0"/>
              </a:spcBef>
              <a:buNone/>
              <a:defRPr/>
            </a:pPr>
            <a:r>
              <a:rPr lang="ja-JP" altLang="en-US" sz="1600" spc="-100" dirty="0">
                <a:solidFill>
                  <a:srgbClr val="000000"/>
                </a:solidFill>
                <a:latin typeface="Meiryo UI" pitchFamily="50" charset="-128"/>
                <a:ea typeface="Meiryo UI" pitchFamily="50" charset="-128"/>
                <a:cs typeface="Meiryo UI" panose="020B0604030504040204" pitchFamily="50" charset="-128"/>
              </a:rPr>
              <a:t>公表　　　　　　平成</a:t>
            </a:r>
            <a:r>
              <a:rPr lang="en-US" altLang="ja-JP" sz="1600" spc="-100" dirty="0">
                <a:solidFill>
                  <a:srgbClr val="000000"/>
                </a:solidFill>
                <a:latin typeface="Meiryo UI" pitchFamily="50" charset="-128"/>
                <a:ea typeface="Meiryo UI" pitchFamily="50" charset="-128"/>
                <a:cs typeface="Meiryo UI" panose="020B0604030504040204" pitchFamily="50" charset="-128"/>
              </a:rPr>
              <a:t>29</a:t>
            </a:r>
            <a:r>
              <a:rPr lang="ja-JP" altLang="en-US" sz="1600" spc="-100" dirty="0">
                <a:solidFill>
                  <a:srgbClr val="000000"/>
                </a:solidFill>
                <a:latin typeface="Meiryo UI" pitchFamily="50" charset="-128"/>
                <a:ea typeface="Meiryo UI" pitchFamily="50" charset="-128"/>
                <a:cs typeface="Meiryo UI" panose="020B0604030504040204" pitchFamily="50" charset="-128"/>
              </a:rPr>
              <a:t>年３月</a:t>
            </a:r>
            <a:r>
              <a:rPr lang="en-US" altLang="ja-JP" sz="1600" spc="-100" dirty="0">
                <a:solidFill>
                  <a:srgbClr val="000000"/>
                </a:solidFill>
                <a:latin typeface="Meiryo UI" pitchFamily="50" charset="-128"/>
                <a:ea typeface="Meiryo UI" pitchFamily="50" charset="-128"/>
                <a:cs typeface="Meiryo UI" panose="020B0604030504040204" pitchFamily="50" charset="-128"/>
              </a:rPr>
              <a:t>29</a:t>
            </a:r>
            <a:r>
              <a:rPr lang="ja-JP" altLang="en-US" sz="1600" spc="-100" dirty="0">
                <a:solidFill>
                  <a:srgbClr val="000000"/>
                </a:solidFill>
                <a:latin typeface="Meiryo UI" pitchFamily="50" charset="-128"/>
                <a:ea typeface="Meiryo UI" pitchFamily="50" charset="-128"/>
                <a:cs typeface="Meiryo UI" panose="020B0604030504040204" pitchFamily="50" charset="-128"/>
              </a:rPr>
              <a:t>日</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2"/>
          <p:cNvSpPr txBox="1">
            <a:spLocks noChangeArrowheads="1"/>
          </p:cNvSpPr>
          <p:nvPr/>
        </p:nvSpPr>
        <p:spPr bwMode="auto">
          <a:xfrm>
            <a:off x="223837" y="2032733"/>
            <a:ext cx="8772525"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pitchFamily="50" charset="-128"/>
              </a:defRPr>
            </a:lvl1pPr>
            <a:lvl2pPr marL="741363" indent="-284163" eaLnBrk="0" hangingPunct="0">
              <a:spcBef>
                <a:spcPct val="20000"/>
              </a:spcBef>
              <a:buChar char="–"/>
              <a:defRPr kumimoji="1" sz="2800">
                <a:solidFill>
                  <a:schemeClr val="tx1"/>
                </a:solidFill>
                <a:latin typeface="Arial" charset="0"/>
                <a:ea typeface="ＭＳ Ｐゴシック" pitchFamily="50" charset="-128"/>
              </a:defRPr>
            </a:lvl2pPr>
            <a:lvl3pPr marL="1141413" indent="-227013" eaLnBrk="0" hangingPunct="0">
              <a:spcBef>
                <a:spcPct val="20000"/>
              </a:spcBef>
              <a:buChar char="•"/>
              <a:defRPr kumimoji="1" sz="2400">
                <a:solidFill>
                  <a:schemeClr val="tx1"/>
                </a:solidFill>
                <a:latin typeface="Arial" charset="0"/>
                <a:ea typeface="ＭＳ Ｐゴシック" pitchFamily="50" charset="-128"/>
              </a:defRPr>
            </a:lvl3pPr>
            <a:lvl4pPr marL="1598613" indent="-227013" eaLnBrk="0" hangingPunct="0">
              <a:spcBef>
                <a:spcPct val="20000"/>
              </a:spcBef>
              <a:buChar char="–"/>
              <a:defRPr kumimoji="1" sz="2000">
                <a:solidFill>
                  <a:schemeClr val="tx1"/>
                </a:solidFill>
                <a:latin typeface="Arial" charset="0"/>
                <a:ea typeface="ＭＳ Ｐゴシック" pitchFamily="50" charset="-128"/>
              </a:defRPr>
            </a:lvl4pPr>
            <a:lvl5pPr marL="2055813" indent="-227013" eaLnBrk="0" hangingPunct="0">
              <a:spcBef>
                <a:spcPct val="20000"/>
              </a:spcBef>
              <a:buChar char="»"/>
              <a:defRPr kumimoji="1" sz="2000">
                <a:solidFill>
                  <a:schemeClr val="tx1"/>
                </a:solidFill>
                <a:latin typeface="Arial" charset="0"/>
                <a:ea typeface="ＭＳ Ｐゴシック" pitchFamily="50"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indent="0" eaLnBrk="1" hangingPunct="1">
              <a:lnSpc>
                <a:spcPts val="2200"/>
              </a:lnSpc>
              <a:spcBef>
                <a:spcPct val="0"/>
              </a:spcBef>
              <a:buNone/>
              <a:defRPr/>
            </a:pPr>
            <a:r>
              <a:rPr lang="ja-JP" altLang="ja-JP" sz="1600" dirty="0">
                <a:latin typeface="Meiryo UI" panose="020B0604030504040204" pitchFamily="50" charset="-128"/>
                <a:ea typeface="Meiryo UI" panose="020B0604030504040204" pitchFamily="50" charset="-128"/>
                <a:cs typeface="Meiryo UI" panose="020B0604030504040204" pitchFamily="50" charset="-128"/>
              </a:rPr>
              <a:t>病院、店舗、ホテル・旅館等の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不特定多数の</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者が利用する建築物や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学校、老人ホーム等の</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避難に配慮を要する者が利用する建築物の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うち</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一定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規模</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以上の大規模建築物</a:t>
            </a:r>
          </a:p>
        </p:txBody>
      </p:sp>
      <p:sp>
        <p:nvSpPr>
          <p:cNvPr id="17" name="テキスト ボックス 16">
            <a:extLst>
              <a:ext uri="{FF2B5EF4-FFF2-40B4-BE49-F238E27FC236}">
                <a16:creationId xmlns:a16="http://schemas.microsoft.com/office/drawing/2014/main" id="{A8B164E5-3BB9-4D35-9FFF-CC7A56E29654}"/>
              </a:ext>
            </a:extLst>
          </p:cNvPr>
          <p:cNvSpPr txBox="1"/>
          <p:nvPr/>
        </p:nvSpPr>
        <p:spPr>
          <a:xfrm>
            <a:off x="147638" y="1019942"/>
            <a:ext cx="8996362" cy="584775"/>
          </a:xfrm>
          <a:prstGeom prst="rect">
            <a:avLst/>
          </a:prstGeom>
          <a:noFill/>
        </p:spPr>
        <p:txBody>
          <a:bodyPr wrap="square" rtlCol="0">
            <a:spAutoFit/>
          </a:bodyPr>
          <a:lstStyle/>
          <a:p>
            <a:pPr>
              <a:spcBef>
                <a:spcPts val="300"/>
              </a:spcBef>
            </a:pPr>
            <a:r>
              <a:rPr lang="ja-JP" altLang="ja-JP" sz="1600" dirty="0">
                <a:latin typeface="Meiryo UI" panose="020B0604030504040204" pitchFamily="50" charset="-128"/>
                <a:ea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rPr>
              <a:t>25</a:t>
            </a:r>
            <a:r>
              <a:rPr lang="ja-JP" altLang="ja-JP"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11</a:t>
            </a:r>
            <a:r>
              <a:rPr lang="ja-JP" altLang="ja-JP" sz="1600" dirty="0">
                <a:latin typeface="Meiryo UI" panose="020B0604030504040204" pitchFamily="50" charset="-128"/>
                <a:ea typeface="Meiryo UI" panose="020B0604030504040204" pitchFamily="50" charset="-128"/>
              </a:rPr>
              <a:t>月の耐震改修促進法の改正により、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地震で被害が生じた場合に利用者等へ与える影響が大きい</a:t>
            </a:r>
            <a:r>
              <a:rPr lang="ja-JP" altLang="en-US" sz="1600" b="0" i="0" dirty="0">
                <a:solidFill>
                  <a:srgbClr val="000000"/>
                </a:solidFill>
                <a:effectLst/>
                <a:latin typeface="Meiryo UI" panose="020B0604030504040204" pitchFamily="50" charset="-128"/>
                <a:ea typeface="Meiryo UI" panose="020B0604030504040204" pitchFamily="50" charset="-128"/>
              </a:rPr>
              <a:t>大規模建築物の所有者は、耐震診断の結果を所管行政庁に報告することが義務付けられた。</a:t>
            </a:r>
            <a:endParaRPr lang="en-US" altLang="ja-JP" sz="1600" dirty="0">
              <a:latin typeface="Meiryo UI" panose="020B0604030504040204" pitchFamily="50" charset="-128"/>
              <a:ea typeface="Meiryo UI" panose="020B0604030504040204" pitchFamily="50" charset="-128"/>
            </a:endParaRPr>
          </a:p>
        </p:txBody>
      </p:sp>
      <p:sp>
        <p:nvSpPr>
          <p:cNvPr id="18" name="Text Box 1233">
            <a:extLst>
              <a:ext uri="{FF2B5EF4-FFF2-40B4-BE49-F238E27FC236}">
                <a16:creationId xmlns:a16="http://schemas.microsoft.com/office/drawing/2014/main" id="{B45C4BF1-EB7A-446A-BF16-A3C196FE6E2E}"/>
              </a:ext>
            </a:extLst>
          </p:cNvPr>
          <p:cNvSpPr txBox="1">
            <a:spLocks noChangeArrowheads="1"/>
          </p:cNvSpPr>
          <p:nvPr/>
        </p:nvSpPr>
        <p:spPr bwMode="auto">
          <a:xfrm>
            <a:off x="223837" y="2851948"/>
            <a:ext cx="3600000"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0" bIns="42289">
            <a:spAutoFit/>
          </a:bodyPr>
          <a:lstStyle/>
          <a:p>
            <a:pPr defTabSz="823170" fontAlgn="auto">
              <a:spcBef>
                <a:spcPct val="50000"/>
              </a:spcBef>
              <a:spcAft>
                <a:spcPts val="0"/>
              </a:spcAft>
              <a:defRPr/>
            </a:pPr>
            <a:r>
              <a:rPr kumimoji="0" lang="ja-JP" altLang="en-US" sz="1600" b="1" kern="0" spc="-100" dirty="0">
                <a:solidFill>
                  <a:sysClr val="window" lastClr="FFFFFF"/>
                </a:solidFill>
                <a:latin typeface="Meiryo UI" panose="020B0604030504040204" pitchFamily="50" charset="-128"/>
                <a:ea typeface="Meiryo UI" panose="020B0604030504040204" pitchFamily="50" charset="-128"/>
              </a:rPr>
              <a:t>診断結果の報告期限・公表</a:t>
            </a:r>
            <a:endParaRPr kumimoji="0" lang="en-US" altLang="ja-JP" sz="1600" b="1" kern="0" spc="-100" dirty="0">
              <a:solidFill>
                <a:sysClr val="window" lastClr="FFFFFF"/>
              </a:solidFill>
              <a:latin typeface="Meiryo UI" panose="020B0604030504040204" pitchFamily="50" charset="-128"/>
              <a:ea typeface="Meiryo UI" panose="020B0604030504040204" pitchFamily="50" charset="-128"/>
            </a:endParaRPr>
          </a:p>
        </p:txBody>
      </p:sp>
      <p:sp>
        <p:nvSpPr>
          <p:cNvPr id="19" name="Text Box 1233">
            <a:extLst>
              <a:ext uri="{FF2B5EF4-FFF2-40B4-BE49-F238E27FC236}">
                <a16:creationId xmlns:a16="http://schemas.microsoft.com/office/drawing/2014/main" id="{B03F85D5-3DE2-423E-BE36-539A1517374A}"/>
              </a:ext>
            </a:extLst>
          </p:cNvPr>
          <p:cNvSpPr txBox="1">
            <a:spLocks noChangeArrowheads="1"/>
          </p:cNvSpPr>
          <p:nvPr/>
        </p:nvSpPr>
        <p:spPr bwMode="auto">
          <a:xfrm>
            <a:off x="223837" y="1631128"/>
            <a:ext cx="3600000"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sz="1600" b="1" kern="0" dirty="0">
                <a:solidFill>
                  <a:sysClr val="window" lastClr="FFFFFF"/>
                </a:solidFill>
                <a:latin typeface="Meiryo UI" panose="020B0604030504040204" pitchFamily="50" charset="-128"/>
                <a:ea typeface="Meiryo UI" panose="020B0604030504040204" pitchFamily="50" charset="-128"/>
              </a:rPr>
              <a:t>対象建築物</a:t>
            </a:r>
            <a:endParaRPr kumimoji="0" lang="en-US" altLang="ja-JP" sz="1600" b="1" kern="0" dirty="0">
              <a:solidFill>
                <a:sysClr val="window" lastClr="FFFFFF"/>
              </a:solidFill>
              <a:latin typeface="Meiryo UI" panose="020B0604030504040204" pitchFamily="50" charset="-128"/>
              <a:ea typeface="Meiryo UI" panose="020B0604030504040204" pitchFamily="50" charset="-128"/>
            </a:endParaRPr>
          </a:p>
        </p:txBody>
      </p:sp>
      <p:graphicFrame>
        <p:nvGraphicFramePr>
          <p:cNvPr id="20" name="表 5">
            <a:extLst>
              <a:ext uri="{FF2B5EF4-FFF2-40B4-BE49-F238E27FC236}">
                <a16:creationId xmlns:a16="http://schemas.microsoft.com/office/drawing/2014/main" id="{032A69A7-C0FD-4878-BE23-7009F440AC59}"/>
              </a:ext>
            </a:extLst>
          </p:cNvPr>
          <p:cNvGraphicFramePr>
            <a:graphicFrameLocks noGrp="1"/>
          </p:cNvGraphicFramePr>
          <p:nvPr>
            <p:extLst>
              <p:ext uri="{D42A27DB-BD31-4B8C-83A1-F6EECF244321}">
                <p14:modId xmlns:p14="http://schemas.microsoft.com/office/powerpoint/2010/main" val="210705430"/>
              </p:ext>
            </p:extLst>
          </p:nvPr>
        </p:nvGraphicFramePr>
        <p:xfrm>
          <a:off x="447675" y="4928231"/>
          <a:ext cx="8062825" cy="1704196"/>
        </p:xfrm>
        <a:graphic>
          <a:graphicData uri="http://schemas.openxmlformats.org/drawingml/2006/table">
            <a:tbl>
              <a:tblPr firstRow="1" bandRow="1">
                <a:tableStyleId>{5C22544A-7EE6-4342-B048-85BDC9FD1C3A}</a:tableStyleId>
              </a:tblPr>
              <a:tblGrid>
                <a:gridCol w="1612565">
                  <a:extLst>
                    <a:ext uri="{9D8B030D-6E8A-4147-A177-3AD203B41FA5}">
                      <a16:colId xmlns:a16="http://schemas.microsoft.com/office/drawing/2014/main" val="103743302"/>
                    </a:ext>
                  </a:extLst>
                </a:gridCol>
                <a:gridCol w="1612565">
                  <a:extLst>
                    <a:ext uri="{9D8B030D-6E8A-4147-A177-3AD203B41FA5}">
                      <a16:colId xmlns:a16="http://schemas.microsoft.com/office/drawing/2014/main" val="1272848650"/>
                    </a:ext>
                  </a:extLst>
                </a:gridCol>
                <a:gridCol w="1612565">
                  <a:extLst>
                    <a:ext uri="{9D8B030D-6E8A-4147-A177-3AD203B41FA5}">
                      <a16:colId xmlns:a16="http://schemas.microsoft.com/office/drawing/2014/main" val="2489953696"/>
                    </a:ext>
                  </a:extLst>
                </a:gridCol>
                <a:gridCol w="1612565">
                  <a:extLst>
                    <a:ext uri="{9D8B030D-6E8A-4147-A177-3AD203B41FA5}">
                      <a16:colId xmlns:a16="http://schemas.microsoft.com/office/drawing/2014/main" val="4104424032"/>
                    </a:ext>
                  </a:extLst>
                </a:gridCol>
                <a:gridCol w="1612565">
                  <a:extLst>
                    <a:ext uri="{9D8B030D-6E8A-4147-A177-3AD203B41FA5}">
                      <a16:colId xmlns:a16="http://schemas.microsoft.com/office/drawing/2014/main" val="1660009572"/>
                    </a:ext>
                  </a:extLst>
                </a:gridCol>
              </a:tblGrid>
              <a:tr h="426049">
                <a:tc>
                  <a:txBody>
                    <a:bodyPr/>
                    <a:lstStyle/>
                    <a:p>
                      <a:endParaRPr kumimoji="1" lang="ja-JP" altLang="en-US" dirty="0"/>
                    </a:p>
                  </a:txBody>
                  <a:tcPr>
                    <a:solidFill>
                      <a:srgbClr val="002060"/>
                    </a:solidFill>
                  </a:tcPr>
                </a:tc>
                <a:tc>
                  <a:txBody>
                    <a:bodyPr/>
                    <a:lstStyle/>
                    <a:p>
                      <a:pPr algn="ctr"/>
                      <a:r>
                        <a:rPr kumimoji="1" lang="ja-JP" altLang="en-US" dirty="0"/>
                        <a:t>総数</a:t>
                      </a:r>
                    </a:p>
                  </a:txBody>
                  <a:tcPr>
                    <a:solidFill>
                      <a:srgbClr val="002060"/>
                    </a:solidFill>
                  </a:tcPr>
                </a:tc>
                <a:tc>
                  <a:txBody>
                    <a:bodyPr/>
                    <a:lstStyle/>
                    <a:p>
                      <a:pPr algn="ctr"/>
                      <a:r>
                        <a:rPr kumimoji="1" lang="ja-JP" altLang="en-US" dirty="0"/>
                        <a:t>耐震性あり</a:t>
                      </a:r>
                    </a:p>
                  </a:txBody>
                  <a:tcPr>
                    <a:solidFill>
                      <a:srgbClr val="002060"/>
                    </a:solidFill>
                  </a:tcPr>
                </a:tc>
                <a:tc>
                  <a:txBody>
                    <a:bodyPr/>
                    <a:lstStyle/>
                    <a:p>
                      <a:pPr algn="ctr"/>
                      <a:r>
                        <a:rPr kumimoji="1" lang="ja-JP" altLang="en-US" dirty="0"/>
                        <a:t>耐震性不足</a:t>
                      </a:r>
                    </a:p>
                  </a:txBody>
                  <a:tcPr>
                    <a:solidFill>
                      <a:srgbClr val="002060"/>
                    </a:solidFill>
                  </a:tcPr>
                </a:tc>
                <a:tc>
                  <a:txBody>
                    <a:bodyPr/>
                    <a:lstStyle/>
                    <a:p>
                      <a:pPr algn="ctr"/>
                      <a:r>
                        <a:rPr kumimoji="1" lang="ja-JP" altLang="en-US" dirty="0"/>
                        <a:t>未報告</a:t>
                      </a:r>
                    </a:p>
                  </a:txBody>
                  <a:tcPr>
                    <a:solidFill>
                      <a:srgbClr val="002060"/>
                    </a:solidFill>
                  </a:tcPr>
                </a:tc>
                <a:extLst>
                  <a:ext uri="{0D108BD9-81ED-4DB2-BD59-A6C34878D82A}">
                    <a16:rowId xmlns:a16="http://schemas.microsoft.com/office/drawing/2014/main" val="1090681381"/>
                  </a:ext>
                </a:extLst>
              </a:tr>
              <a:tr h="426049">
                <a:tc>
                  <a:txBody>
                    <a:bodyPr/>
                    <a:lstStyle/>
                    <a:p>
                      <a:r>
                        <a:rPr kumimoji="1" lang="ja-JP" altLang="en-US" dirty="0"/>
                        <a:t>公共建築物</a:t>
                      </a:r>
                    </a:p>
                  </a:txBody>
                  <a:tcPr>
                    <a:solidFill>
                      <a:schemeClr val="accent5"/>
                    </a:solidFill>
                  </a:tcPr>
                </a:tc>
                <a:tc>
                  <a:txBody>
                    <a:bodyPr/>
                    <a:lstStyle/>
                    <a:p>
                      <a:pPr algn="ctr"/>
                      <a:r>
                        <a:rPr kumimoji="1" lang="en-US" altLang="ja-JP" dirty="0"/>
                        <a:t>611</a:t>
                      </a:r>
                      <a:r>
                        <a:rPr kumimoji="1" lang="ja-JP" altLang="en-US" dirty="0"/>
                        <a:t>　▶　</a:t>
                      </a:r>
                      <a:r>
                        <a:rPr kumimoji="1" lang="en-US" altLang="ja-JP" dirty="0"/>
                        <a:t>609</a:t>
                      </a:r>
                      <a:endParaRPr kumimoji="1" lang="ja-JP" altLang="en-US" dirty="0"/>
                    </a:p>
                  </a:txBody>
                  <a:tcPr>
                    <a:solidFill>
                      <a:schemeClr val="accent5"/>
                    </a:solidFill>
                  </a:tcPr>
                </a:tc>
                <a:tc>
                  <a:txBody>
                    <a:bodyPr/>
                    <a:lstStyle/>
                    <a:p>
                      <a:pPr algn="ctr"/>
                      <a:r>
                        <a:rPr kumimoji="1" lang="en-US" altLang="ja-JP" dirty="0"/>
                        <a:t>594</a:t>
                      </a:r>
                      <a:r>
                        <a:rPr kumimoji="1" lang="ja-JP" altLang="en-US" dirty="0"/>
                        <a:t>　▶　</a:t>
                      </a:r>
                      <a:r>
                        <a:rPr kumimoji="1" lang="en-US" altLang="ja-JP" dirty="0"/>
                        <a:t>595</a:t>
                      </a:r>
                      <a:endParaRPr kumimoji="1" lang="ja-JP" altLang="en-US" dirty="0"/>
                    </a:p>
                  </a:txBody>
                  <a:tcPr>
                    <a:solidFill>
                      <a:schemeClr val="accent5"/>
                    </a:solidFill>
                  </a:tcPr>
                </a:tc>
                <a:tc>
                  <a:txBody>
                    <a:bodyPr/>
                    <a:lstStyle/>
                    <a:p>
                      <a:pPr algn="ctr"/>
                      <a:r>
                        <a:rPr kumimoji="1" lang="en-US" altLang="ja-JP" dirty="0"/>
                        <a:t>17</a:t>
                      </a:r>
                      <a:r>
                        <a:rPr kumimoji="1" lang="ja-JP" altLang="en-US" dirty="0"/>
                        <a:t>　▶　</a:t>
                      </a:r>
                      <a:r>
                        <a:rPr kumimoji="1" lang="en-US" altLang="ja-JP" dirty="0"/>
                        <a:t>14</a:t>
                      </a:r>
                      <a:endParaRPr kumimoji="1" lang="ja-JP" altLang="en-US" dirty="0"/>
                    </a:p>
                  </a:txBody>
                  <a:tcPr>
                    <a:solidFill>
                      <a:schemeClr val="accent5"/>
                    </a:solidFill>
                  </a:tcPr>
                </a:tc>
                <a:tc>
                  <a:txBody>
                    <a:bodyPr/>
                    <a:lstStyle/>
                    <a:p>
                      <a:pPr algn="ctr"/>
                      <a:r>
                        <a:rPr kumimoji="1" lang="en-US" altLang="ja-JP" dirty="0"/>
                        <a:t>-</a:t>
                      </a:r>
                      <a:endParaRPr kumimoji="1" lang="ja-JP" altLang="en-US" dirty="0"/>
                    </a:p>
                  </a:txBody>
                  <a:tcPr>
                    <a:solidFill>
                      <a:schemeClr val="accent5"/>
                    </a:solidFill>
                  </a:tcPr>
                </a:tc>
                <a:extLst>
                  <a:ext uri="{0D108BD9-81ED-4DB2-BD59-A6C34878D82A}">
                    <a16:rowId xmlns:a16="http://schemas.microsoft.com/office/drawing/2014/main" val="4109322374"/>
                  </a:ext>
                </a:extLst>
              </a:tr>
              <a:tr h="426049">
                <a:tc>
                  <a:txBody>
                    <a:bodyPr/>
                    <a:lstStyle/>
                    <a:p>
                      <a:r>
                        <a:rPr kumimoji="1" lang="ja-JP" altLang="en-US" dirty="0"/>
                        <a:t>民間建築物</a:t>
                      </a:r>
                    </a:p>
                  </a:txBody>
                  <a:tcPr>
                    <a:solidFill>
                      <a:schemeClr val="accent5"/>
                    </a:solidFill>
                  </a:tcPr>
                </a:tc>
                <a:tc>
                  <a:txBody>
                    <a:bodyPr/>
                    <a:lstStyle/>
                    <a:p>
                      <a:pPr algn="ctr"/>
                      <a:r>
                        <a:rPr kumimoji="1" lang="en-US" altLang="ja-JP" dirty="0"/>
                        <a:t>233</a:t>
                      </a:r>
                      <a:r>
                        <a:rPr kumimoji="1" lang="ja-JP" altLang="en-US" dirty="0"/>
                        <a:t>　▶　</a:t>
                      </a:r>
                      <a:r>
                        <a:rPr kumimoji="1" lang="en-US" altLang="ja-JP" dirty="0"/>
                        <a:t>211</a:t>
                      </a:r>
                      <a:endParaRPr kumimoji="1" lang="ja-JP" altLang="en-US" dirty="0"/>
                    </a:p>
                  </a:txBody>
                  <a:tcPr>
                    <a:solidFill>
                      <a:schemeClr val="accent5"/>
                    </a:solidFill>
                  </a:tcPr>
                </a:tc>
                <a:tc>
                  <a:txBody>
                    <a:bodyPr/>
                    <a:lstStyle/>
                    <a:p>
                      <a:pPr algn="ctr"/>
                      <a:r>
                        <a:rPr kumimoji="1" lang="en-US" altLang="ja-JP" dirty="0"/>
                        <a:t>111</a:t>
                      </a:r>
                      <a:r>
                        <a:rPr kumimoji="1" lang="ja-JP" altLang="en-US" dirty="0"/>
                        <a:t>　▶　</a:t>
                      </a:r>
                      <a:r>
                        <a:rPr kumimoji="1" lang="en-US" altLang="ja-JP" dirty="0"/>
                        <a:t>120</a:t>
                      </a:r>
                      <a:endParaRPr kumimoji="1" lang="ja-JP" altLang="en-US" dirty="0"/>
                    </a:p>
                  </a:txBody>
                  <a:tcPr>
                    <a:solidFill>
                      <a:schemeClr val="accent5"/>
                    </a:solidFill>
                  </a:tcPr>
                </a:tc>
                <a:tc>
                  <a:txBody>
                    <a:bodyPr/>
                    <a:lstStyle/>
                    <a:p>
                      <a:pPr algn="ctr"/>
                      <a:r>
                        <a:rPr kumimoji="1" lang="en-US" altLang="ja-JP" dirty="0"/>
                        <a:t>111</a:t>
                      </a:r>
                      <a:r>
                        <a:rPr kumimoji="1" lang="ja-JP" altLang="en-US" dirty="0"/>
                        <a:t>　▶　</a:t>
                      </a:r>
                      <a:r>
                        <a:rPr kumimoji="1" lang="en-US" altLang="ja-JP" dirty="0"/>
                        <a:t>84</a:t>
                      </a:r>
                      <a:endParaRPr kumimoji="1" lang="ja-JP" altLang="en-US" dirty="0"/>
                    </a:p>
                  </a:txBody>
                  <a:tcPr>
                    <a:solidFill>
                      <a:schemeClr val="accent5"/>
                    </a:solidFill>
                  </a:tcPr>
                </a:tc>
                <a:tc>
                  <a:txBody>
                    <a:bodyPr/>
                    <a:lstStyle/>
                    <a:p>
                      <a:pPr algn="ctr"/>
                      <a:r>
                        <a:rPr kumimoji="1" lang="en-US" altLang="ja-JP" dirty="0"/>
                        <a:t>11</a:t>
                      </a:r>
                      <a:r>
                        <a:rPr kumimoji="1" lang="ja-JP" altLang="en-US" dirty="0"/>
                        <a:t>　▶　</a:t>
                      </a:r>
                      <a:r>
                        <a:rPr kumimoji="1" lang="en-US" altLang="ja-JP" dirty="0"/>
                        <a:t>7</a:t>
                      </a:r>
                      <a:endParaRPr kumimoji="1" lang="ja-JP" altLang="en-US" dirty="0"/>
                    </a:p>
                  </a:txBody>
                  <a:tcPr>
                    <a:solidFill>
                      <a:schemeClr val="accent5"/>
                    </a:solidFill>
                  </a:tcPr>
                </a:tc>
                <a:extLst>
                  <a:ext uri="{0D108BD9-81ED-4DB2-BD59-A6C34878D82A}">
                    <a16:rowId xmlns:a16="http://schemas.microsoft.com/office/drawing/2014/main" val="515128918"/>
                  </a:ext>
                </a:extLst>
              </a:tr>
              <a:tr h="426049">
                <a:tc>
                  <a:txBody>
                    <a:bodyPr/>
                    <a:lstStyle/>
                    <a:p>
                      <a:r>
                        <a:rPr kumimoji="1" lang="ja-JP" altLang="en-US" dirty="0"/>
                        <a:t>計</a:t>
                      </a:r>
                    </a:p>
                  </a:txBody>
                  <a:tcPr>
                    <a:solidFill>
                      <a:schemeClr val="accent5"/>
                    </a:solidFill>
                  </a:tcPr>
                </a:tc>
                <a:tc>
                  <a:txBody>
                    <a:bodyPr/>
                    <a:lstStyle/>
                    <a:p>
                      <a:pPr algn="ctr"/>
                      <a:r>
                        <a:rPr kumimoji="1" lang="en-US" altLang="ja-JP" dirty="0"/>
                        <a:t>844</a:t>
                      </a:r>
                      <a:r>
                        <a:rPr kumimoji="1" lang="ja-JP" altLang="en-US" dirty="0"/>
                        <a:t>　▶　</a:t>
                      </a:r>
                      <a:r>
                        <a:rPr kumimoji="1" lang="en-US" altLang="ja-JP" dirty="0"/>
                        <a:t>820</a:t>
                      </a:r>
                      <a:endParaRPr kumimoji="1" lang="ja-JP" altLang="en-US" dirty="0"/>
                    </a:p>
                  </a:txBody>
                  <a:tcPr>
                    <a:solidFill>
                      <a:schemeClr val="accent5"/>
                    </a:solidFill>
                  </a:tcPr>
                </a:tc>
                <a:tc>
                  <a:txBody>
                    <a:bodyPr/>
                    <a:lstStyle/>
                    <a:p>
                      <a:pPr algn="ctr"/>
                      <a:r>
                        <a:rPr kumimoji="1" lang="en-US" altLang="ja-JP" dirty="0"/>
                        <a:t>705</a:t>
                      </a:r>
                      <a:r>
                        <a:rPr kumimoji="1" lang="ja-JP" altLang="en-US" dirty="0"/>
                        <a:t>　▶　</a:t>
                      </a:r>
                      <a:r>
                        <a:rPr kumimoji="1" lang="en-US" altLang="ja-JP" dirty="0"/>
                        <a:t>715</a:t>
                      </a:r>
                      <a:endParaRPr kumimoji="1" lang="ja-JP" altLang="en-US" dirty="0"/>
                    </a:p>
                  </a:txBody>
                  <a:tcPr>
                    <a:solidFill>
                      <a:schemeClr val="accent5"/>
                    </a:solidFill>
                  </a:tcPr>
                </a:tc>
                <a:tc>
                  <a:txBody>
                    <a:bodyPr/>
                    <a:lstStyle/>
                    <a:p>
                      <a:pPr algn="ctr"/>
                      <a:r>
                        <a:rPr kumimoji="1" lang="en-US" altLang="ja-JP" dirty="0"/>
                        <a:t>128</a:t>
                      </a:r>
                      <a:r>
                        <a:rPr kumimoji="1" lang="ja-JP" altLang="en-US" dirty="0"/>
                        <a:t>　▶　</a:t>
                      </a:r>
                      <a:r>
                        <a:rPr kumimoji="1" lang="en-US" altLang="ja-JP" b="1" dirty="0">
                          <a:solidFill>
                            <a:srgbClr val="FF0000"/>
                          </a:solidFill>
                        </a:rPr>
                        <a:t>98</a:t>
                      </a:r>
                      <a:endParaRPr kumimoji="1" lang="ja-JP" altLang="en-US" b="1" dirty="0">
                        <a:solidFill>
                          <a:srgbClr val="FF0000"/>
                        </a:solidFill>
                      </a:endParaRPr>
                    </a:p>
                  </a:txBody>
                  <a:tcPr>
                    <a:solidFill>
                      <a:schemeClr val="accent5"/>
                    </a:solidFill>
                  </a:tcPr>
                </a:tc>
                <a:tc>
                  <a:txBody>
                    <a:bodyPr/>
                    <a:lstStyle/>
                    <a:p>
                      <a:pPr algn="ctr"/>
                      <a:r>
                        <a:rPr kumimoji="1" lang="en-US" altLang="ja-JP" dirty="0"/>
                        <a:t>11</a:t>
                      </a:r>
                      <a:r>
                        <a:rPr kumimoji="1" lang="ja-JP" altLang="en-US" dirty="0"/>
                        <a:t>　▶　</a:t>
                      </a:r>
                      <a:r>
                        <a:rPr kumimoji="1" lang="en-US" altLang="ja-JP" b="1" dirty="0">
                          <a:solidFill>
                            <a:srgbClr val="FF0000"/>
                          </a:solidFill>
                        </a:rPr>
                        <a:t>7</a:t>
                      </a:r>
                      <a:endParaRPr kumimoji="1" lang="ja-JP" altLang="en-US" b="1" dirty="0">
                        <a:solidFill>
                          <a:srgbClr val="FF0000"/>
                        </a:solidFill>
                      </a:endParaRPr>
                    </a:p>
                  </a:txBody>
                  <a:tcPr>
                    <a:solidFill>
                      <a:schemeClr val="accent5"/>
                    </a:solidFill>
                  </a:tcPr>
                </a:tc>
                <a:extLst>
                  <a:ext uri="{0D108BD9-81ED-4DB2-BD59-A6C34878D82A}">
                    <a16:rowId xmlns:a16="http://schemas.microsoft.com/office/drawing/2014/main" val="546153342"/>
                  </a:ext>
                </a:extLst>
              </a:tr>
            </a:tbl>
          </a:graphicData>
        </a:graphic>
      </p:graphicFrame>
      <p:sp>
        <p:nvSpPr>
          <p:cNvPr id="21" name="Text Box 1233">
            <a:extLst>
              <a:ext uri="{FF2B5EF4-FFF2-40B4-BE49-F238E27FC236}">
                <a16:creationId xmlns:a16="http://schemas.microsoft.com/office/drawing/2014/main" id="{3A4E7A4D-F138-43B7-B982-FD5C0767F87D}"/>
              </a:ext>
            </a:extLst>
          </p:cNvPr>
          <p:cNvSpPr txBox="1">
            <a:spLocks noChangeArrowheads="1"/>
          </p:cNvSpPr>
          <p:nvPr/>
        </p:nvSpPr>
        <p:spPr bwMode="auto">
          <a:xfrm>
            <a:off x="223837" y="3951486"/>
            <a:ext cx="3600000"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0" bIns="42289">
            <a:spAutoFit/>
          </a:bodyPr>
          <a:lstStyle/>
          <a:p>
            <a:pPr defTabSz="823170" fontAlgn="auto">
              <a:spcBef>
                <a:spcPct val="50000"/>
              </a:spcBef>
              <a:spcAft>
                <a:spcPts val="0"/>
              </a:spcAft>
              <a:defRPr/>
            </a:pPr>
            <a:r>
              <a:rPr kumimoji="0" lang="ja-JP" altLang="en-US" sz="1600" b="1" kern="0" spc="-100" dirty="0">
                <a:solidFill>
                  <a:sysClr val="window" lastClr="FFFFFF"/>
                </a:solidFill>
                <a:latin typeface="Meiryo UI" panose="020B0604030504040204" pitchFamily="50" charset="-128"/>
                <a:ea typeface="Meiryo UI" panose="020B0604030504040204" pitchFamily="50" charset="-128"/>
              </a:rPr>
              <a:t>診断結果</a:t>
            </a:r>
            <a:endParaRPr kumimoji="0" lang="en-US" altLang="ja-JP" sz="1600" b="1" kern="0" spc="-100" dirty="0">
              <a:solidFill>
                <a:sysClr val="window" lastClr="FFFFFF"/>
              </a:solidFill>
              <a:latin typeface="Meiryo UI" panose="020B0604030504040204" pitchFamily="50" charset="-128"/>
              <a:ea typeface="Meiryo UI" panose="020B0604030504040204" pitchFamily="50" charset="-128"/>
            </a:endParaRPr>
          </a:p>
        </p:txBody>
      </p:sp>
      <p:sp>
        <p:nvSpPr>
          <p:cNvPr id="22" name="テキスト ボックス 2">
            <a:extLst>
              <a:ext uri="{FF2B5EF4-FFF2-40B4-BE49-F238E27FC236}">
                <a16:creationId xmlns:a16="http://schemas.microsoft.com/office/drawing/2014/main" id="{C57CF970-DE29-4BB0-A74C-593E88DE4850}"/>
              </a:ext>
            </a:extLst>
          </p:cNvPr>
          <p:cNvSpPr txBox="1">
            <a:spLocks noChangeArrowheads="1"/>
          </p:cNvSpPr>
          <p:nvPr/>
        </p:nvSpPr>
        <p:spPr bwMode="auto">
          <a:xfrm>
            <a:off x="371475" y="4280231"/>
            <a:ext cx="8369113"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pitchFamily="50" charset="-128"/>
              </a:defRPr>
            </a:lvl1pPr>
            <a:lvl2pPr marL="741363" indent="-284163" eaLnBrk="0" hangingPunct="0">
              <a:spcBef>
                <a:spcPct val="20000"/>
              </a:spcBef>
              <a:buChar char="–"/>
              <a:defRPr kumimoji="1" sz="2800">
                <a:solidFill>
                  <a:schemeClr val="tx1"/>
                </a:solidFill>
                <a:latin typeface="Arial" charset="0"/>
                <a:ea typeface="ＭＳ Ｐゴシック" pitchFamily="50" charset="-128"/>
              </a:defRPr>
            </a:lvl2pPr>
            <a:lvl3pPr marL="1141413" indent="-227013" eaLnBrk="0" hangingPunct="0">
              <a:spcBef>
                <a:spcPct val="20000"/>
              </a:spcBef>
              <a:buChar char="•"/>
              <a:defRPr kumimoji="1" sz="2400">
                <a:solidFill>
                  <a:schemeClr val="tx1"/>
                </a:solidFill>
                <a:latin typeface="Arial" charset="0"/>
                <a:ea typeface="ＭＳ Ｐゴシック" pitchFamily="50" charset="-128"/>
              </a:defRPr>
            </a:lvl3pPr>
            <a:lvl4pPr marL="1598613" indent="-227013" eaLnBrk="0" hangingPunct="0">
              <a:spcBef>
                <a:spcPct val="20000"/>
              </a:spcBef>
              <a:buChar char="–"/>
              <a:defRPr kumimoji="1" sz="2000">
                <a:solidFill>
                  <a:schemeClr val="tx1"/>
                </a:solidFill>
                <a:latin typeface="Arial" charset="0"/>
                <a:ea typeface="ＭＳ Ｐゴシック" pitchFamily="50" charset="-128"/>
              </a:defRPr>
            </a:lvl4pPr>
            <a:lvl5pPr marL="2055813" indent="-227013" eaLnBrk="0" hangingPunct="0">
              <a:spcBef>
                <a:spcPct val="20000"/>
              </a:spcBef>
              <a:buChar char="»"/>
              <a:defRPr kumimoji="1" sz="2000">
                <a:solidFill>
                  <a:schemeClr val="tx1"/>
                </a:solidFill>
                <a:latin typeface="Arial" charset="0"/>
                <a:ea typeface="ＭＳ Ｐゴシック" pitchFamily="50"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indent="0" eaLnBrk="1" hangingPunct="1">
              <a:lnSpc>
                <a:spcPts val="2200"/>
              </a:lnSpc>
              <a:spcBef>
                <a:spcPct val="0"/>
              </a:spcBef>
              <a:buNone/>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診断結果は所管行政庁により公表され、随時更新されている。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indent="0" algn="r" eaLnBrk="1" hangingPunct="1">
              <a:lnSpc>
                <a:spcPts val="2200"/>
              </a:lnSpc>
              <a:spcBef>
                <a:spcPct val="0"/>
              </a:spcBef>
              <a:buNone/>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（下表は　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　▶　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日時点の棟数）　　</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93559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p:nvPr>
        </p:nvSpPr>
        <p:spPr>
          <a:xfrm>
            <a:off x="-1" y="424752"/>
            <a:ext cx="8300853" cy="404813"/>
          </a:xfrm>
        </p:spPr>
        <p:txBody>
          <a:bodyPr/>
          <a:lstStyle/>
          <a:p>
            <a:r>
              <a:rPr lang="ja-JP" altLang="en-US" sz="2000" dirty="0"/>
              <a:t>多数の者が利用する建築物と大規模建築物の用途と規模</a:t>
            </a:r>
            <a:endParaRPr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3641611089"/>
              </p:ext>
            </p:extLst>
          </p:nvPr>
        </p:nvGraphicFramePr>
        <p:xfrm>
          <a:off x="181371" y="999683"/>
          <a:ext cx="8747476" cy="5823233"/>
        </p:xfrm>
        <a:graphic>
          <a:graphicData uri="http://schemas.openxmlformats.org/drawingml/2006/table">
            <a:tbl>
              <a:tblPr>
                <a:tableStyleId>{5C22544A-7EE6-4342-B048-85BDC9FD1C3A}</a:tableStyleId>
              </a:tblPr>
              <a:tblGrid>
                <a:gridCol w="5062982">
                  <a:extLst>
                    <a:ext uri="{9D8B030D-6E8A-4147-A177-3AD203B41FA5}">
                      <a16:colId xmlns:a16="http://schemas.microsoft.com/office/drawing/2014/main" val="20000"/>
                    </a:ext>
                  </a:extLst>
                </a:gridCol>
                <a:gridCol w="1842247">
                  <a:extLst>
                    <a:ext uri="{9D8B030D-6E8A-4147-A177-3AD203B41FA5}">
                      <a16:colId xmlns:a16="http://schemas.microsoft.com/office/drawing/2014/main" val="20001"/>
                    </a:ext>
                  </a:extLst>
                </a:gridCol>
                <a:gridCol w="1842247">
                  <a:extLst>
                    <a:ext uri="{9D8B030D-6E8A-4147-A177-3AD203B41FA5}">
                      <a16:colId xmlns:a16="http://schemas.microsoft.com/office/drawing/2014/main" val="20002"/>
                    </a:ext>
                  </a:extLst>
                </a:gridCol>
              </a:tblGrid>
              <a:tr h="359606">
                <a:tc>
                  <a:txBody>
                    <a:bodyPr/>
                    <a:lstStyle/>
                    <a:p>
                      <a:pPr algn="ctr">
                        <a:lnSpc>
                          <a:spcPts val="1400"/>
                        </a:lnSpc>
                        <a:spcAft>
                          <a:spcPts val="0"/>
                        </a:spcAft>
                      </a:pPr>
                      <a:r>
                        <a:rPr lang="ja-JP" altLang="en-US" sz="1600" b="1" kern="100" spc="-90" baseline="0" dirty="0">
                          <a:solidFill>
                            <a:schemeClr val="bg1"/>
                          </a:solidFill>
                          <a:effectLst/>
                          <a:latin typeface="Meiryo UI" panose="020B0604030504040204" pitchFamily="50" charset="-128"/>
                          <a:ea typeface="Meiryo UI" panose="020B0604030504040204" pitchFamily="50" charset="-128"/>
                          <a:cs typeface="Times New Roman"/>
                        </a:rPr>
                        <a:t>用 途</a:t>
                      </a:r>
                      <a:endParaRPr lang="ja-JP" sz="1600" b="1" kern="100" spc="-90" baseline="0" dirty="0">
                        <a:solidFill>
                          <a:schemeClr val="bg1"/>
                        </a:solidFill>
                        <a:effectLst/>
                        <a:latin typeface="Meiryo UI" panose="020B0604030504040204" pitchFamily="50" charset="-128"/>
                        <a:ea typeface="Meiryo UI" panose="020B0604030504040204" pitchFamily="50" charset="-128"/>
                        <a:cs typeface="Times New Roman"/>
                      </a:endParaRPr>
                    </a:p>
                  </a:txBody>
                  <a:tcPr marL="48286" marR="48286" marT="7467" marB="0" anchor="ctr">
                    <a:lnL w="19050" cap="flat" cmpd="sng" algn="ctr">
                      <a:solidFill>
                        <a:srgbClr val="1F497D"/>
                      </a:solidFill>
                      <a:prstDash val="solid"/>
                      <a:round/>
                      <a:headEnd type="none" w="med" len="med"/>
                      <a:tailEnd type="none" w="med" len="med"/>
                    </a:lnL>
                    <a:lnT w="19050" cap="flat" cmpd="sng" algn="ctr">
                      <a:solidFill>
                        <a:srgbClr val="1F497D"/>
                      </a:solidFill>
                      <a:prstDash val="solid"/>
                      <a:round/>
                      <a:headEnd type="none" w="med" len="med"/>
                      <a:tailEnd type="none" w="med" len="med"/>
                    </a:lnT>
                    <a:solidFill>
                      <a:srgbClr val="1F497D"/>
                    </a:solidFill>
                  </a:tcPr>
                </a:tc>
                <a:tc>
                  <a:txBody>
                    <a:bodyPr/>
                    <a:lstStyle/>
                    <a:p>
                      <a:pPr marL="0" marR="0" indent="0" algn="ctr" defTabSz="914278" rtl="0" eaLnBrk="1" fontAlgn="auto" latinLnBrk="0" hangingPunct="1">
                        <a:lnSpc>
                          <a:spcPts val="1400"/>
                        </a:lnSpc>
                        <a:spcBef>
                          <a:spcPts val="0"/>
                        </a:spcBef>
                        <a:spcAft>
                          <a:spcPts val="0"/>
                        </a:spcAft>
                        <a:buClrTx/>
                        <a:buSzTx/>
                        <a:buFontTx/>
                        <a:buNone/>
                        <a:tabLst/>
                        <a:defRPr/>
                      </a:pPr>
                      <a:r>
                        <a:rPr lang="ja-JP" altLang="en-US" sz="1200" b="1" kern="100" spc="-90" baseline="0" dirty="0">
                          <a:solidFill>
                            <a:schemeClr val="bg1"/>
                          </a:solidFill>
                          <a:effectLst/>
                          <a:latin typeface="Meiryo UI" panose="020B0604030504040204" pitchFamily="50" charset="-128"/>
                          <a:ea typeface="Meiryo UI" panose="020B0604030504040204" pitchFamily="50" charset="-128"/>
                        </a:rPr>
                        <a:t>多数の者が利用する</a:t>
                      </a:r>
                      <a:endParaRPr lang="en-US" altLang="ja-JP" sz="1200" b="1" kern="100" spc="-90" baseline="0" dirty="0">
                        <a:solidFill>
                          <a:schemeClr val="bg1"/>
                        </a:solidFill>
                        <a:effectLst/>
                        <a:latin typeface="Meiryo UI" panose="020B0604030504040204" pitchFamily="50" charset="-128"/>
                        <a:ea typeface="Meiryo UI" panose="020B0604030504040204" pitchFamily="50" charset="-128"/>
                      </a:endParaRPr>
                    </a:p>
                    <a:p>
                      <a:pPr marL="0" marR="0" indent="0" algn="ctr" defTabSz="914278" rtl="0" eaLnBrk="1" fontAlgn="auto" latinLnBrk="0" hangingPunct="1">
                        <a:lnSpc>
                          <a:spcPts val="1400"/>
                        </a:lnSpc>
                        <a:spcBef>
                          <a:spcPts val="0"/>
                        </a:spcBef>
                        <a:spcAft>
                          <a:spcPts val="0"/>
                        </a:spcAft>
                        <a:buClrTx/>
                        <a:buSzTx/>
                        <a:buFontTx/>
                        <a:buNone/>
                        <a:tabLst/>
                        <a:defRPr/>
                      </a:pPr>
                      <a:r>
                        <a:rPr lang="ja-JP" altLang="ja-JP" sz="1000" b="1" kern="100" spc="-90" baseline="0" dirty="0">
                          <a:solidFill>
                            <a:schemeClr val="bg1"/>
                          </a:solidFill>
                          <a:effectLst/>
                          <a:latin typeface="Meiryo UI" panose="020B0604030504040204" pitchFamily="50" charset="-128"/>
                          <a:ea typeface="Meiryo UI" panose="020B0604030504040204" pitchFamily="50" charset="-128"/>
                        </a:rPr>
                        <a:t>建築物の規模</a:t>
                      </a:r>
                      <a:endParaRPr lang="ja-JP" sz="1000" b="1" kern="100" spc="-90" baseline="0" dirty="0">
                        <a:solidFill>
                          <a:schemeClr val="bg1"/>
                        </a:solidFill>
                        <a:effectLst/>
                        <a:latin typeface="Meiryo UI" panose="020B0604030504040204" pitchFamily="50" charset="-128"/>
                        <a:ea typeface="Meiryo UI" panose="020B0604030504040204" pitchFamily="50" charset="-128"/>
                        <a:cs typeface="Times New Roman"/>
                      </a:endParaRPr>
                    </a:p>
                  </a:txBody>
                  <a:tcPr marL="48286" marR="48286" marT="7467" marB="0" anchor="ctr">
                    <a:lnR w="38100" cap="flat" cmpd="sng" algn="ctr">
                      <a:solidFill>
                        <a:schemeClr val="tx1"/>
                      </a:solidFill>
                      <a:prstDash val="solid"/>
                      <a:round/>
                      <a:headEnd type="none" w="med" len="med"/>
                      <a:tailEnd type="none" w="med" len="med"/>
                    </a:lnR>
                    <a:lnT w="19050" cap="flat" cmpd="sng" algn="ctr">
                      <a:solidFill>
                        <a:srgbClr val="1F497D"/>
                      </a:solidFill>
                      <a:prstDash val="solid"/>
                      <a:round/>
                      <a:headEnd type="none" w="med" len="med"/>
                      <a:tailEnd type="none" w="med" len="med"/>
                    </a:lnT>
                    <a:solidFill>
                      <a:srgbClr val="1F497D"/>
                    </a:solidFill>
                  </a:tcPr>
                </a:tc>
                <a:tc>
                  <a:txBody>
                    <a:bodyPr/>
                    <a:lstStyle/>
                    <a:p>
                      <a:pPr algn="ctr">
                        <a:lnSpc>
                          <a:spcPts val="1400"/>
                        </a:lnSpc>
                        <a:spcAft>
                          <a:spcPts val="0"/>
                        </a:spcAft>
                      </a:pPr>
                      <a:r>
                        <a:rPr lang="ja-JP" altLang="en-US" sz="1200" b="1" kern="100" spc="-90" baseline="0" dirty="0">
                          <a:solidFill>
                            <a:schemeClr val="bg1"/>
                          </a:solidFill>
                          <a:effectLst/>
                          <a:latin typeface="Meiryo UI" panose="020B0604030504040204" pitchFamily="50" charset="-128"/>
                          <a:ea typeface="Meiryo UI" panose="020B0604030504040204" pitchFamily="50" charset="-128"/>
                        </a:rPr>
                        <a:t>大規模</a:t>
                      </a:r>
                      <a:r>
                        <a:rPr lang="ja-JP" sz="1200" b="1" kern="100" spc="-90" baseline="0" dirty="0">
                          <a:solidFill>
                            <a:schemeClr val="bg1"/>
                          </a:solidFill>
                          <a:effectLst/>
                          <a:latin typeface="Meiryo UI" panose="020B0604030504040204" pitchFamily="50" charset="-128"/>
                          <a:ea typeface="Meiryo UI" panose="020B0604030504040204" pitchFamily="50" charset="-128"/>
                        </a:rPr>
                        <a:t>建築物の規模</a:t>
                      </a:r>
                      <a:endParaRPr lang="en-US" altLang="ja-JP" sz="1200" b="1" kern="100" spc="-90" baseline="0" dirty="0">
                        <a:solidFill>
                          <a:schemeClr val="bg1"/>
                        </a:solidFill>
                        <a:effectLst/>
                        <a:latin typeface="Meiryo UI" panose="020B0604030504040204" pitchFamily="50" charset="-128"/>
                        <a:ea typeface="Meiryo UI" panose="020B0604030504040204" pitchFamily="50" charset="-128"/>
                      </a:endParaRPr>
                    </a:p>
                    <a:p>
                      <a:pPr algn="ctr">
                        <a:lnSpc>
                          <a:spcPts val="1400"/>
                        </a:lnSpc>
                        <a:spcAft>
                          <a:spcPts val="0"/>
                        </a:spcAft>
                      </a:pPr>
                      <a:r>
                        <a:rPr lang="en-US" altLang="ja-JP" sz="1000" b="1" kern="100" spc="-90" baseline="0" dirty="0">
                          <a:solidFill>
                            <a:schemeClr val="bg1"/>
                          </a:solidFill>
                          <a:effectLst/>
                          <a:latin typeface="Meiryo UI" panose="020B0604030504040204" pitchFamily="50" charset="-128"/>
                          <a:ea typeface="Meiryo UI" panose="020B0604030504040204" pitchFamily="50" charset="-128"/>
                          <a:cs typeface="Times New Roman"/>
                        </a:rPr>
                        <a:t>(</a:t>
                      </a:r>
                      <a:r>
                        <a:rPr lang="ja-JP" altLang="en-US" sz="1000" b="1" kern="100" spc="-90" baseline="0" dirty="0">
                          <a:solidFill>
                            <a:schemeClr val="bg1"/>
                          </a:solidFill>
                          <a:effectLst/>
                          <a:latin typeface="Meiryo UI" panose="020B0604030504040204" pitchFamily="50" charset="-128"/>
                          <a:ea typeface="Meiryo UI" panose="020B0604030504040204" pitchFamily="50" charset="-128"/>
                          <a:cs typeface="Times New Roman"/>
                        </a:rPr>
                        <a:t>耐震診断義務付け建築物</a:t>
                      </a:r>
                      <a:r>
                        <a:rPr lang="en-US" altLang="ja-JP" sz="1000" b="1" kern="100" spc="-90" baseline="0" dirty="0">
                          <a:solidFill>
                            <a:schemeClr val="bg1"/>
                          </a:solidFill>
                          <a:effectLst/>
                          <a:latin typeface="Meiryo UI" panose="020B0604030504040204" pitchFamily="50" charset="-128"/>
                          <a:ea typeface="Meiryo UI" panose="020B0604030504040204" pitchFamily="50" charset="-128"/>
                          <a:cs typeface="Times New Roman"/>
                        </a:rPr>
                        <a:t>)</a:t>
                      </a:r>
                      <a:endParaRPr lang="ja-JP" sz="1000" b="1" kern="100" spc="-90" baseline="0" dirty="0">
                        <a:solidFill>
                          <a:schemeClr val="bg1"/>
                        </a:solidFill>
                        <a:effectLst/>
                        <a:latin typeface="Meiryo UI" panose="020B0604030504040204" pitchFamily="50" charset="-128"/>
                        <a:ea typeface="Meiryo UI" panose="020B0604030504040204" pitchFamily="50" charset="-128"/>
                        <a:cs typeface="Times New Roman"/>
                      </a:endParaRPr>
                    </a:p>
                  </a:txBody>
                  <a:tcPr marL="48286" marR="48286" marT="7467"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1F497D"/>
                    </a:solidFill>
                  </a:tcPr>
                </a:tc>
                <a:extLst>
                  <a:ext uri="{0D108BD9-81ED-4DB2-BD59-A6C34878D82A}">
                    <a16:rowId xmlns:a16="http://schemas.microsoft.com/office/drawing/2014/main" val="10000"/>
                  </a:ext>
                </a:extLst>
              </a:tr>
              <a:tr h="252082">
                <a:tc>
                  <a:txBody>
                    <a:bodyPr/>
                    <a:lstStyle/>
                    <a:p>
                      <a:pPr algn="just">
                        <a:lnSpc>
                          <a:spcPts val="1200"/>
                        </a:lnSpc>
                        <a:spcAft>
                          <a:spcPts val="0"/>
                        </a:spcAft>
                      </a:pPr>
                      <a:r>
                        <a:rPr lang="ja-JP" sz="1000" kern="100" spc="-50" baseline="0" dirty="0">
                          <a:effectLst/>
                          <a:latin typeface="Meiryo UI" panose="020B0604030504040204" pitchFamily="50" charset="-128"/>
                          <a:ea typeface="Meiryo UI" panose="020B0604030504040204" pitchFamily="50" charset="-128"/>
                        </a:rPr>
                        <a:t>小学校、中学校、中等教育学校の前期課程若しくは特別支援学校</a:t>
                      </a:r>
                      <a:endParaRPr lang="ja-JP" sz="1000" kern="100" spc="-50" baseline="0" dirty="0">
                        <a:effectLst/>
                        <a:latin typeface="Meiryo UI" panose="020B0604030504040204" pitchFamily="50" charset="-128"/>
                        <a:ea typeface="Meiryo UI" panose="020B0604030504040204" pitchFamily="50" charset="-128"/>
                        <a:cs typeface="Times New Roman"/>
                      </a:endParaRPr>
                    </a:p>
                  </a:txBody>
                  <a:tcPr marL="48286" marR="48286" marT="7467" marB="0" anchor="ctr">
                    <a:lnL w="1905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B w="12700" cap="flat" cmpd="sng" algn="ctr">
                      <a:solidFill>
                        <a:srgbClr val="1F497D"/>
                      </a:solidFill>
                      <a:prstDash val="solid"/>
                      <a:round/>
                      <a:headEnd type="none" w="med" len="med"/>
                      <a:tailEnd type="none" w="med" len="med"/>
                    </a:lnB>
                  </a:tcPr>
                </a:tc>
                <a:tc>
                  <a:txBody>
                    <a:bodyPr/>
                    <a:lstStyle/>
                    <a:p>
                      <a:pPr algn="ctr">
                        <a:lnSpc>
                          <a:spcPts val="1200"/>
                        </a:lnSpc>
                        <a:spcAft>
                          <a:spcPts val="0"/>
                        </a:spcAft>
                      </a:pPr>
                      <a:r>
                        <a:rPr lang="ja-JP" sz="1000" kern="100" spc="-90" baseline="0" dirty="0">
                          <a:effectLst/>
                          <a:latin typeface="Meiryo UI" panose="020B0604030504040204" pitchFamily="50" charset="-128"/>
                          <a:ea typeface="Meiryo UI" panose="020B0604030504040204" pitchFamily="50" charset="-128"/>
                        </a:rPr>
                        <a:t>階数２以上かつ</a:t>
                      </a:r>
                      <a:r>
                        <a:rPr lang="en-US" altLang="ja-JP" sz="1000" kern="100" spc="-90" baseline="0" dirty="0">
                          <a:effectLst/>
                          <a:latin typeface="Meiryo UI" panose="020B0604030504040204" pitchFamily="50" charset="-128"/>
                          <a:ea typeface="Meiryo UI" panose="020B0604030504040204" pitchFamily="50" charset="-128"/>
                        </a:rPr>
                        <a:t>1</a:t>
                      </a:r>
                      <a:r>
                        <a:rPr lang="en-US" sz="1000" kern="100" spc="-90" baseline="0" dirty="0">
                          <a:effectLst/>
                          <a:latin typeface="Meiryo UI" panose="020B0604030504040204" pitchFamily="50" charset="-128"/>
                          <a:ea typeface="Meiryo UI" panose="020B0604030504040204" pitchFamily="50" charset="-128"/>
                        </a:rPr>
                        <a:t>,000</a:t>
                      </a:r>
                      <a:r>
                        <a:rPr lang="ja-JP" sz="1000" kern="100" spc="-90" baseline="0" dirty="0">
                          <a:effectLst/>
                          <a:latin typeface="Meiryo UI" panose="020B0604030504040204" pitchFamily="50" charset="-128"/>
                          <a:ea typeface="Meiryo UI" panose="020B0604030504040204" pitchFamily="50" charset="-128"/>
                        </a:rPr>
                        <a:t>㎡以上</a:t>
                      </a:r>
                      <a:endParaRPr lang="ja-JP" sz="1000" kern="100" spc="-90" baseline="0" dirty="0">
                        <a:effectLst/>
                        <a:latin typeface="Meiryo UI" panose="020B0604030504040204" pitchFamily="50" charset="-128"/>
                        <a:ea typeface="Meiryo UI" panose="020B0604030504040204" pitchFamily="50" charset="-128"/>
                        <a:cs typeface="Times New Roman"/>
                      </a:endParaRPr>
                    </a:p>
                  </a:txBody>
                  <a:tcPr marL="48286" marR="48286" marT="7467" marB="0" anchor="ctr">
                    <a:lnL w="12700" cap="flat" cmpd="sng" algn="ctr">
                      <a:solidFill>
                        <a:srgbClr val="1F497D"/>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solidFill>
                        <a:srgbClr val="1F497D"/>
                      </a:solidFill>
                      <a:prstDash val="solid"/>
                      <a:round/>
                      <a:headEnd type="none" w="med" len="med"/>
                      <a:tailEnd type="none" w="med" len="med"/>
                    </a:lnB>
                  </a:tcPr>
                </a:tc>
                <a:tc>
                  <a:txBody>
                    <a:bodyPr/>
                    <a:lstStyle/>
                    <a:p>
                      <a:pPr algn="ctr">
                        <a:lnSpc>
                          <a:spcPts val="1200"/>
                        </a:lnSpc>
                        <a:spcAft>
                          <a:spcPts val="0"/>
                        </a:spcAft>
                      </a:pPr>
                      <a:r>
                        <a:rPr lang="ja-JP" sz="1000" kern="100" spc="-90" baseline="0" dirty="0">
                          <a:effectLst/>
                          <a:latin typeface="Meiryo UI" panose="020B0604030504040204" pitchFamily="50" charset="-128"/>
                          <a:ea typeface="Meiryo UI" panose="020B0604030504040204" pitchFamily="50" charset="-128"/>
                        </a:rPr>
                        <a:t>階数２以上かつ</a:t>
                      </a:r>
                      <a:r>
                        <a:rPr lang="en-US" sz="1000" kern="100" spc="-90" baseline="0" dirty="0">
                          <a:effectLst/>
                          <a:latin typeface="Meiryo UI" panose="020B0604030504040204" pitchFamily="50" charset="-128"/>
                          <a:ea typeface="Meiryo UI" panose="020B0604030504040204" pitchFamily="50" charset="-128"/>
                        </a:rPr>
                        <a:t>3,000</a:t>
                      </a:r>
                      <a:r>
                        <a:rPr lang="ja-JP" sz="1000" kern="100" spc="-90" baseline="0" dirty="0">
                          <a:effectLst/>
                          <a:latin typeface="Meiryo UI" panose="020B0604030504040204" pitchFamily="50" charset="-128"/>
                          <a:ea typeface="Meiryo UI" panose="020B0604030504040204" pitchFamily="50" charset="-128"/>
                        </a:rPr>
                        <a:t>㎡以上</a:t>
                      </a:r>
                      <a:endParaRPr lang="ja-JP" sz="1000" kern="100" spc="-90" baseline="0" dirty="0">
                        <a:effectLst/>
                        <a:latin typeface="Meiryo UI" panose="020B0604030504040204" pitchFamily="50" charset="-128"/>
                        <a:ea typeface="Meiryo UI" panose="020B0604030504040204" pitchFamily="50" charset="-128"/>
                        <a:cs typeface="Times New Roman"/>
                      </a:endParaRPr>
                    </a:p>
                  </a:txBody>
                  <a:tcPr marL="48286" marR="48286" marT="7467"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solidFill>
                        <a:srgbClr val="1F497D"/>
                      </a:solidFill>
                      <a:prstDash val="solid"/>
                      <a:round/>
                      <a:headEnd type="none" w="med" len="med"/>
                      <a:tailEnd type="none" w="med" len="med"/>
                    </a:lnB>
                    <a:solidFill>
                      <a:srgbClr val="FFCCCC"/>
                    </a:solidFill>
                  </a:tcPr>
                </a:tc>
                <a:extLst>
                  <a:ext uri="{0D108BD9-81ED-4DB2-BD59-A6C34878D82A}">
                    <a16:rowId xmlns:a16="http://schemas.microsoft.com/office/drawing/2014/main" val="10001"/>
                  </a:ext>
                </a:extLst>
              </a:tr>
              <a:tr h="252082">
                <a:tc>
                  <a:txBody>
                    <a:bodyPr/>
                    <a:lstStyle/>
                    <a:p>
                      <a:pPr algn="just">
                        <a:lnSpc>
                          <a:spcPts val="1200"/>
                        </a:lnSpc>
                        <a:spcAft>
                          <a:spcPts val="0"/>
                        </a:spcAft>
                      </a:pPr>
                      <a:r>
                        <a:rPr lang="ja-JP" sz="1000" kern="100" spc="-50" baseline="0" dirty="0">
                          <a:effectLst/>
                          <a:latin typeface="Meiryo UI" panose="020B0604030504040204" pitchFamily="50" charset="-128"/>
                          <a:ea typeface="Meiryo UI" panose="020B0604030504040204" pitchFamily="50" charset="-128"/>
                        </a:rPr>
                        <a:t>体育館（一般公共の用に供されるもの）</a:t>
                      </a:r>
                      <a:endParaRPr lang="ja-JP" sz="1000" kern="100" spc="-50" baseline="0" dirty="0">
                        <a:effectLst/>
                        <a:latin typeface="Meiryo UI" panose="020B0604030504040204" pitchFamily="50" charset="-128"/>
                        <a:ea typeface="Meiryo UI" panose="020B0604030504040204" pitchFamily="50" charset="-128"/>
                        <a:cs typeface="Times New Roman"/>
                      </a:endParaRPr>
                    </a:p>
                  </a:txBody>
                  <a:tcPr marL="48286" marR="48286" marT="7467" marB="0" anchor="ctr">
                    <a:lnL w="1905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ts val="1200"/>
                        </a:lnSpc>
                        <a:spcAft>
                          <a:spcPts val="0"/>
                        </a:spcAft>
                      </a:pPr>
                      <a:r>
                        <a:rPr lang="ja-JP" sz="1000" kern="100" spc="-90" baseline="0" dirty="0">
                          <a:effectLst/>
                          <a:latin typeface="Meiryo UI" panose="020B0604030504040204" pitchFamily="50" charset="-128"/>
                          <a:ea typeface="Meiryo UI" panose="020B0604030504040204" pitchFamily="50" charset="-128"/>
                        </a:rPr>
                        <a:t>階数１以上かつ</a:t>
                      </a:r>
                      <a:r>
                        <a:rPr lang="en-US" altLang="ja-JP" sz="1000" kern="100" spc="-90" baseline="0" dirty="0">
                          <a:effectLst/>
                          <a:latin typeface="Meiryo UI" panose="020B0604030504040204" pitchFamily="50" charset="-128"/>
                          <a:ea typeface="Meiryo UI" panose="020B0604030504040204" pitchFamily="50" charset="-128"/>
                        </a:rPr>
                        <a:t>1</a:t>
                      </a:r>
                      <a:r>
                        <a:rPr lang="en-US" sz="1000" kern="100" spc="-90" baseline="0" dirty="0">
                          <a:effectLst/>
                          <a:latin typeface="Meiryo UI" panose="020B0604030504040204" pitchFamily="50" charset="-128"/>
                          <a:ea typeface="Meiryo UI" panose="020B0604030504040204" pitchFamily="50" charset="-128"/>
                        </a:rPr>
                        <a:t>,000</a:t>
                      </a:r>
                      <a:r>
                        <a:rPr lang="ja-JP" sz="1000" kern="100" spc="-90" baseline="0" dirty="0">
                          <a:effectLst/>
                          <a:latin typeface="Meiryo UI" panose="020B0604030504040204" pitchFamily="50" charset="-128"/>
                          <a:ea typeface="Meiryo UI" panose="020B0604030504040204" pitchFamily="50" charset="-128"/>
                        </a:rPr>
                        <a:t>㎡以上</a:t>
                      </a:r>
                      <a:endParaRPr lang="ja-JP" sz="1000" kern="100" spc="-90" baseline="0" dirty="0">
                        <a:effectLst/>
                        <a:latin typeface="Meiryo UI" panose="020B0604030504040204" pitchFamily="50" charset="-128"/>
                        <a:ea typeface="Meiryo UI" panose="020B0604030504040204" pitchFamily="50" charset="-128"/>
                        <a:cs typeface="Times New Roman"/>
                      </a:endParaRPr>
                    </a:p>
                  </a:txBody>
                  <a:tcPr marL="48286" marR="48286" marT="7467" marB="0" anchor="ctr">
                    <a:lnL w="12700" cap="flat" cmpd="sng" algn="ctr">
                      <a:solidFill>
                        <a:srgbClr val="1F497D"/>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ts val="1200"/>
                        </a:lnSpc>
                        <a:spcAft>
                          <a:spcPts val="0"/>
                        </a:spcAft>
                      </a:pPr>
                      <a:r>
                        <a:rPr lang="ja-JP" sz="1000" kern="100" spc="-90" baseline="0" dirty="0">
                          <a:effectLst/>
                          <a:latin typeface="Meiryo UI" panose="020B0604030504040204" pitchFamily="50" charset="-128"/>
                          <a:ea typeface="Meiryo UI" panose="020B0604030504040204" pitchFamily="50" charset="-128"/>
                        </a:rPr>
                        <a:t>階数１以上かつ</a:t>
                      </a:r>
                      <a:r>
                        <a:rPr lang="en-US" sz="1000" kern="100" spc="-90" baseline="0" dirty="0">
                          <a:effectLst/>
                          <a:latin typeface="Meiryo UI" panose="020B0604030504040204" pitchFamily="50" charset="-128"/>
                          <a:ea typeface="Meiryo UI" panose="020B0604030504040204" pitchFamily="50" charset="-128"/>
                        </a:rPr>
                        <a:t>5,000</a:t>
                      </a:r>
                      <a:r>
                        <a:rPr lang="ja-JP" sz="1000" kern="100" spc="-90" baseline="0" dirty="0">
                          <a:effectLst/>
                          <a:latin typeface="Meiryo UI" panose="020B0604030504040204" pitchFamily="50" charset="-128"/>
                          <a:ea typeface="Meiryo UI" panose="020B0604030504040204" pitchFamily="50" charset="-128"/>
                        </a:rPr>
                        <a:t>㎡以上</a:t>
                      </a:r>
                      <a:endParaRPr lang="ja-JP" sz="1000" kern="100" spc="-90" baseline="0" dirty="0">
                        <a:effectLst/>
                        <a:latin typeface="Meiryo UI" panose="020B0604030504040204" pitchFamily="50" charset="-128"/>
                        <a:ea typeface="Meiryo UI" panose="020B0604030504040204" pitchFamily="50" charset="-128"/>
                        <a:cs typeface="Times New Roman"/>
                      </a:endParaRPr>
                    </a:p>
                  </a:txBody>
                  <a:tcPr marL="48286" marR="48286" marT="7467"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CCCC"/>
                    </a:solidFill>
                  </a:tcPr>
                </a:tc>
                <a:extLst>
                  <a:ext uri="{0D108BD9-81ED-4DB2-BD59-A6C34878D82A}">
                    <a16:rowId xmlns:a16="http://schemas.microsoft.com/office/drawing/2014/main" val="10002"/>
                  </a:ext>
                </a:extLst>
              </a:tr>
              <a:tr h="252082">
                <a:tc>
                  <a:txBody>
                    <a:bodyPr/>
                    <a:lstStyle/>
                    <a:p>
                      <a:pPr algn="just">
                        <a:lnSpc>
                          <a:spcPts val="1200"/>
                        </a:lnSpc>
                        <a:spcAft>
                          <a:spcPts val="0"/>
                        </a:spcAft>
                      </a:pPr>
                      <a:r>
                        <a:rPr lang="ja-JP" sz="1000" kern="100" spc="-50" baseline="0" dirty="0">
                          <a:effectLst/>
                          <a:latin typeface="Meiryo UI" panose="020B0604030504040204" pitchFamily="50" charset="-128"/>
                          <a:ea typeface="Meiryo UI" panose="020B0604030504040204" pitchFamily="50" charset="-128"/>
                        </a:rPr>
                        <a:t>ボーリング場、スケート場、水泳場その他これらに類する運動施設</a:t>
                      </a:r>
                      <a:endParaRPr lang="ja-JP" sz="1000" kern="100" spc="-50" baseline="0" dirty="0">
                        <a:effectLst/>
                        <a:latin typeface="Meiryo UI" panose="020B0604030504040204" pitchFamily="50" charset="-128"/>
                        <a:ea typeface="Meiryo UI" panose="020B0604030504040204" pitchFamily="50" charset="-128"/>
                        <a:cs typeface="Times New Roman"/>
                      </a:endParaRPr>
                    </a:p>
                  </a:txBody>
                  <a:tcPr marL="48286" marR="48286" marT="7467" marB="0" anchor="ctr">
                    <a:lnL w="1905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rowSpan="7">
                  <a:txBody>
                    <a:bodyPr/>
                    <a:lstStyle/>
                    <a:p>
                      <a:pPr algn="ctr">
                        <a:lnSpc>
                          <a:spcPts val="1200"/>
                        </a:lnSpc>
                        <a:spcAft>
                          <a:spcPts val="0"/>
                        </a:spcAft>
                      </a:pPr>
                      <a:endParaRPr lang="en-US" altLang="ja-JP" sz="1000" kern="100" spc="-90" baseline="0" dirty="0">
                        <a:effectLst/>
                        <a:latin typeface="Meiryo UI" panose="020B0604030504040204" pitchFamily="50" charset="-128"/>
                        <a:ea typeface="Meiryo UI" panose="020B0604030504040204" pitchFamily="50" charset="-128"/>
                      </a:endParaRPr>
                    </a:p>
                    <a:p>
                      <a:pPr algn="ctr">
                        <a:lnSpc>
                          <a:spcPts val="1200"/>
                        </a:lnSpc>
                        <a:spcAft>
                          <a:spcPts val="0"/>
                        </a:spcAft>
                      </a:pPr>
                      <a:r>
                        <a:rPr lang="ja-JP" altLang="ja-JP" sz="1000" spc="-90" baseline="0" dirty="0">
                          <a:effectLst/>
                          <a:latin typeface="Meiryo UI" panose="020B0604030504040204" pitchFamily="50" charset="-128"/>
                          <a:ea typeface="Meiryo UI" panose="020B0604030504040204" pitchFamily="50" charset="-128"/>
                        </a:rPr>
                        <a:t>階数３以上かつ</a:t>
                      </a:r>
                      <a:r>
                        <a:rPr lang="en-US" altLang="ja-JP" sz="1000" spc="-90" baseline="0" dirty="0">
                          <a:effectLst/>
                          <a:latin typeface="Meiryo UI" panose="020B0604030504040204" pitchFamily="50" charset="-128"/>
                          <a:ea typeface="Meiryo UI" panose="020B0604030504040204" pitchFamily="50" charset="-128"/>
                        </a:rPr>
                        <a:t>1,000</a:t>
                      </a:r>
                      <a:r>
                        <a:rPr lang="ja-JP" altLang="ja-JP" sz="1000" spc="-90" baseline="0" dirty="0">
                          <a:effectLst/>
                          <a:latin typeface="Meiryo UI" panose="020B0604030504040204" pitchFamily="50" charset="-128"/>
                          <a:ea typeface="Meiryo UI" panose="020B0604030504040204" pitchFamily="50" charset="-128"/>
                        </a:rPr>
                        <a:t>㎡以上 </a:t>
                      </a:r>
                    </a:p>
                    <a:p>
                      <a:pPr algn="ctr">
                        <a:lnSpc>
                          <a:spcPts val="1200"/>
                        </a:lnSpc>
                      </a:pPr>
                      <a:endParaRPr lang="ja-JP" sz="1000" spc="-90" baseline="0" dirty="0">
                        <a:effectLst/>
                        <a:latin typeface="Meiryo UI" panose="020B0604030504040204" pitchFamily="50" charset="-128"/>
                        <a:ea typeface="Meiryo UI" panose="020B0604030504040204" pitchFamily="50" charset="-128"/>
                      </a:endParaRPr>
                    </a:p>
                  </a:txBody>
                  <a:tcPr marL="88724" marR="88724" marT="44362" marB="44362" anchor="ctr">
                    <a:lnL w="12700" cap="flat" cmpd="sng" algn="ctr">
                      <a:solidFill>
                        <a:srgbClr val="1F497D"/>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rowSpan="7">
                  <a:txBody>
                    <a:bodyPr/>
                    <a:lstStyle/>
                    <a:p>
                      <a:pPr algn="ctr">
                        <a:lnSpc>
                          <a:spcPts val="1200"/>
                        </a:lnSpc>
                      </a:pPr>
                      <a:r>
                        <a:rPr lang="ja-JP" sz="1000" spc="-90" baseline="0" dirty="0">
                          <a:effectLst/>
                          <a:latin typeface="Meiryo UI" panose="020B0604030504040204" pitchFamily="50" charset="-128"/>
                          <a:ea typeface="Meiryo UI" panose="020B0604030504040204" pitchFamily="50" charset="-128"/>
                        </a:rPr>
                        <a:t>階数３以上かつ</a:t>
                      </a:r>
                      <a:r>
                        <a:rPr lang="en-US" sz="1000" spc="-90" baseline="0" dirty="0">
                          <a:effectLst/>
                          <a:latin typeface="Meiryo UI" panose="020B0604030504040204" pitchFamily="50" charset="-128"/>
                          <a:ea typeface="Meiryo UI" panose="020B0604030504040204" pitchFamily="50" charset="-128"/>
                        </a:rPr>
                        <a:t>5,000</a:t>
                      </a:r>
                      <a:r>
                        <a:rPr lang="ja-JP" sz="1000" spc="-90" baseline="0" dirty="0">
                          <a:effectLst/>
                          <a:latin typeface="Meiryo UI" panose="020B0604030504040204" pitchFamily="50" charset="-128"/>
                          <a:ea typeface="Meiryo UI" panose="020B0604030504040204" pitchFamily="50" charset="-128"/>
                        </a:rPr>
                        <a:t>㎡以上 </a:t>
                      </a:r>
                    </a:p>
                  </a:txBody>
                  <a:tcPr marL="88724" marR="88724" marT="44362" marB="4436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CCCC"/>
                    </a:solidFill>
                  </a:tcPr>
                </a:tc>
                <a:extLst>
                  <a:ext uri="{0D108BD9-81ED-4DB2-BD59-A6C34878D82A}">
                    <a16:rowId xmlns:a16="http://schemas.microsoft.com/office/drawing/2014/main" val="10003"/>
                  </a:ext>
                </a:extLst>
              </a:tr>
              <a:tr h="252082">
                <a:tc>
                  <a:txBody>
                    <a:bodyPr/>
                    <a:lstStyle/>
                    <a:p>
                      <a:pPr algn="just">
                        <a:lnSpc>
                          <a:spcPts val="1200"/>
                        </a:lnSpc>
                        <a:spcAft>
                          <a:spcPts val="0"/>
                        </a:spcAft>
                      </a:pPr>
                      <a:r>
                        <a:rPr lang="ja-JP" sz="1000" kern="100" spc="-50" baseline="0" dirty="0">
                          <a:effectLst/>
                          <a:latin typeface="Meiryo UI" panose="020B0604030504040204" pitchFamily="50" charset="-128"/>
                          <a:ea typeface="Meiryo UI" panose="020B0604030504040204" pitchFamily="50" charset="-128"/>
                        </a:rPr>
                        <a:t>病院、診療所</a:t>
                      </a:r>
                      <a:endParaRPr lang="ja-JP" sz="1000" kern="100" spc="-50" baseline="0" dirty="0">
                        <a:effectLst/>
                        <a:latin typeface="Meiryo UI" panose="020B0604030504040204" pitchFamily="50" charset="-128"/>
                        <a:ea typeface="Meiryo UI" panose="020B0604030504040204" pitchFamily="50" charset="-128"/>
                        <a:cs typeface="Times New Roman"/>
                      </a:endParaRPr>
                    </a:p>
                  </a:txBody>
                  <a:tcPr marL="48286" marR="48286" marT="7467" marB="0" anchor="ctr">
                    <a:lnL w="1905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4"/>
                  </a:ext>
                </a:extLst>
              </a:tr>
              <a:tr h="252082">
                <a:tc>
                  <a:txBody>
                    <a:bodyPr/>
                    <a:lstStyle/>
                    <a:p>
                      <a:pPr algn="just">
                        <a:lnSpc>
                          <a:spcPts val="1200"/>
                        </a:lnSpc>
                        <a:spcAft>
                          <a:spcPts val="0"/>
                        </a:spcAft>
                      </a:pPr>
                      <a:r>
                        <a:rPr lang="ja-JP" sz="1000" kern="100" spc="-50" baseline="0" dirty="0">
                          <a:effectLst/>
                          <a:latin typeface="Meiryo UI" panose="020B0604030504040204" pitchFamily="50" charset="-128"/>
                          <a:ea typeface="Meiryo UI" panose="020B0604030504040204" pitchFamily="50" charset="-128"/>
                        </a:rPr>
                        <a:t>劇場、観覧場、映画館、演芸場</a:t>
                      </a:r>
                      <a:endParaRPr lang="ja-JP" sz="1000" kern="100" spc="-50" baseline="0" dirty="0">
                        <a:effectLst/>
                        <a:latin typeface="Meiryo UI" panose="020B0604030504040204" pitchFamily="50" charset="-128"/>
                        <a:ea typeface="Meiryo UI" panose="020B0604030504040204" pitchFamily="50" charset="-128"/>
                        <a:cs typeface="Times New Roman"/>
                      </a:endParaRPr>
                    </a:p>
                  </a:txBody>
                  <a:tcPr marL="48286" marR="48286" marT="7467" marB="0" anchor="ctr">
                    <a:lnL w="1905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5"/>
                  </a:ext>
                </a:extLst>
              </a:tr>
              <a:tr h="252082">
                <a:tc>
                  <a:txBody>
                    <a:bodyPr/>
                    <a:lstStyle/>
                    <a:p>
                      <a:pPr algn="just">
                        <a:lnSpc>
                          <a:spcPts val="1200"/>
                        </a:lnSpc>
                        <a:spcAft>
                          <a:spcPts val="0"/>
                        </a:spcAft>
                      </a:pPr>
                      <a:r>
                        <a:rPr lang="ja-JP" sz="1000" kern="100" spc="-50" baseline="0" dirty="0">
                          <a:effectLst/>
                          <a:latin typeface="Meiryo UI" panose="020B0604030504040204" pitchFamily="50" charset="-128"/>
                          <a:ea typeface="Meiryo UI" panose="020B0604030504040204" pitchFamily="50" charset="-128"/>
                        </a:rPr>
                        <a:t>集会場、公会堂</a:t>
                      </a:r>
                      <a:endParaRPr lang="ja-JP" sz="1000" kern="100" spc="-50" baseline="0" dirty="0">
                        <a:effectLst/>
                        <a:latin typeface="Meiryo UI" panose="020B0604030504040204" pitchFamily="50" charset="-128"/>
                        <a:ea typeface="Meiryo UI" panose="020B0604030504040204" pitchFamily="50" charset="-128"/>
                        <a:cs typeface="Times New Roman"/>
                      </a:endParaRPr>
                    </a:p>
                  </a:txBody>
                  <a:tcPr marL="48286" marR="48286" marT="7467" marB="0" anchor="ctr">
                    <a:lnL w="1905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6"/>
                  </a:ext>
                </a:extLst>
              </a:tr>
              <a:tr h="252082">
                <a:tc>
                  <a:txBody>
                    <a:bodyPr/>
                    <a:lstStyle/>
                    <a:p>
                      <a:pPr algn="just">
                        <a:lnSpc>
                          <a:spcPts val="1200"/>
                        </a:lnSpc>
                        <a:spcAft>
                          <a:spcPts val="0"/>
                        </a:spcAft>
                      </a:pPr>
                      <a:r>
                        <a:rPr lang="ja-JP" sz="1000" kern="100" spc="-50" baseline="0" dirty="0">
                          <a:effectLst/>
                          <a:latin typeface="Meiryo UI" panose="020B0604030504040204" pitchFamily="50" charset="-128"/>
                          <a:ea typeface="Meiryo UI" panose="020B0604030504040204" pitchFamily="50" charset="-128"/>
                        </a:rPr>
                        <a:t>展示場</a:t>
                      </a:r>
                      <a:endParaRPr lang="ja-JP" sz="1000" kern="100" spc="-50" baseline="0" dirty="0">
                        <a:effectLst/>
                        <a:latin typeface="Meiryo UI" panose="020B0604030504040204" pitchFamily="50" charset="-128"/>
                        <a:ea typeface="Meiryo UI" panose="020B0604030504040204" pitchFamily="50" charset="-128"/>
                        <a:cs typeface="Times New Roman"/>
                      </a:endParaRPr>
                    </a:p>
                  </a:txBody>
                  <a:tcPr marL="48286" marR="48286" marT="7467" marB="0" anchor="ctr">
                    <a:lnL w="1905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7"/>
                  </a:ext>
                </a:extLst>
              </a:tr>
              <a:tr h="252082">
                <a:tc>
                  <a:txBody>
                    <a:bodyPr/>
                    <a:lstStyle/>
                    <a:p>
                      <a:pPr algn="just">
                        <a:lnSpc>
                          <a:spcPts val="1200"/>
                        </a:lnSpc>
                        <a:spcAft>
                          <a:spcPts val="0"/>
                        </a:spcAft>
                      </a:pPr>
                      <a:r>
                        <a:rPr lang="ja-JP" sz="1000" kern="100" spc="-50" baseline="0" dirty="0">
                          <a:effectLst/>
                          <a:latin typeface="Meiryo UI" panose="020B0604030504040204" pitchFamily="50" charset="-128"/>
                          <a:ea typeface="Meiryo UI" panose="020B0604030504040204" pitchFamily="50" charset="-128"/>
                        </a:rPr>
                        <a:t>百貨店、マーケットその他の物品販売業を営む店舗</a:t>
                      </a:r>
                      <a:endParaRPr lang="ja-JP" sz="1000" kern="100" spc="-50" baseline="0" dirty="0">
                        <a:effectLst/>
                        <a:latin typeface="Meiryo UI" panose="020B0604030504040204" pitchFamily="50" charset="-128"/>
                        <a:ea typeface="Meiryo UI" panose="020B0604030504040204" pitchFamily="50" charset="-128"/>
                        <a:cs typeface="Times New Roman"/>
                      </a:endParaRPr>
                    </a:p>
                  </a:txBody>
                  <a:tcPr marL="48286" marR="48286" marT="7467" marB="0" anchor="ctr">
                    <a:lnL w="1905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vMerge="1">
                  <a:txBody>
                    <a:bodyPr/>
                    <a:lstStyle/>
                    <a:p>
                      <a:endParaRPr kumimoji="1" lang="ja-JP" altLang="en-US" dirty="0"/>
                    </a:p>
                  </a:txBody>
                  <a:tcPr/>
                </a:tc>
                <a:tc vMerge="1">
                  <a:txBody>
                    <a:bodyPr/>
                    <a:lstStyle/>
                    <a:p>
                      <a:endParaRPr kumimoji="1" lang="ja-JP" altLang="en-US"/>
                    </a:p>
                  </a:txBody>
                  <a:tcPr/>
                </a:tc>
                <a:extLst>
                  <a:ext uri="{0D108BD9-81ED-4DB2-BD59-A6C34878D82A}">
                    <a16:rowId xmlns:a16="http://schemas.microsoft.com/office/drawing/2014/main" val="10008"/>
                  </a:ext>
                </a:extLst>
              </a:tr>
              <a:tr h="252082">
                <a:tc>
                  <a:txBody>
                    <a:bodyPr/>
                    <a:lstStyle/>
                    <a:p>
                      <a:pPr algn="just">
                        <a:lnSpc>
                          <a:spcPts val="1200"/>
                        </a:lnSpc>
                        <a:spcAft>
                          <a:spcPts val="0"/>
                        </a:spcAft>
                      </a:pPr>
                      <a:r>
                        <a:rPr lang="ja-JP" sz="1000" kern="100" spc="-50" baseline="0" dirty="0">
                          <a:effectLst/>
                          <a:latin typeface="Meiryo UI" panose="020B0604030504040204" pitchFamily="50" charset="-128"/>
                          <a:ea typeface="Meiryo UI" panose="020B0604030504040204" pitchFamily="50" charset="-128"/>
                        </a:rPr>
                        <a:t>ホテル、旅館</a:t>
                      </a:r>
                      <a:endParaRPr lang="ja-JP" sz="1000" kern="100" spc="-50" baseline="0" dirty="0">
                        <a:effectLst/>
                        <a:latin typeface="Meiryo UI" panose="020B0604030504040204" pitchFamily="50" charset="-128"/>
                        <a:ea typeface="Meiryo UI" panose="020B0604030504040204" pitchFamily="50" charset="-128"/>
                        <a:cs typeface="Times New Roman"/>
                      </a:endParaRPr>
                    </a:p>
                  </a:txBody>
                  <a:tcPr marL="48286" marR="48286" marT="7467" marB="0" anchor="ctr">
                    <a:lnL w="1905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9"/>
                  </a:ext>
                </a:extLst>
              </a:tr>
              <a:tr h="255147">
                <a:tc>
                  <a:txBody>
                    <a:bodyPr/>
                    <a:lstStyle/>
                    <a:p>
                      <a:pPr algn="just">
                        <a:lnSpc>
                          <a:spcPts val="1200"/>
                        </a:lnSpc>
                        <a:spcAft>
                          <a:spcPts val="0"/>
                        </a:spcAft>
                      </a:pPr>
                      <a:r>
                        <a:rPr lang="ja-JP" sz="1000" kern="100" spc="-50" baseline="0" dirty="0">
                          <a:effectLst/>
                          <a:latin typeface="Meiryo UI" panose="020B0604030504040204" pitchFamily="50" charset="-128"/>
                          <a:ea typeface="Meiryo UI" panose="020B0604030504040204" pitchFamily="50" charset="-128"/>
                        </a:rPr>
                        <a:t>老人ホーム、老人短期入所施設、福祉ホームその他これらに類するもの</a:t>
                      </a:r>
                      <a:endParaRPr lang="ja-JP" sz="1000" kern="100" spc="-50" baseline="0" dirty="0">
                        <a:effectLst/>
                        <a:latin typeface="Meiryo UI" panose="020B0604030504040204" pitchFamily="50" charset="-128"/>
                        <a:ea typeface="Meiryo UI" panose="020B0604030504040204" pitchFamily="50" charset="-128"/>
                        <a:cs typeface="Times New Roman"/>
                      </a:endParaRPr>
                    </a:p>
                  </a:txBody>
                  <a:tcPr marL="48286" marR="48286" marT="7467" marB="0" anchor="ctr">
                    <a:lnL w="19050" cap="flat" cmpd="sng" algn="ctr">
                      <a:solidFill>
                        <a:srgbClr val="1F497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rowSpan="2">
                  <a:txBody>
                    <a:bodyPr/>
                    <a:lstStyle/>
                    <a:p>
                      <a:pPr marL="0" marR="0" indent="0" algn="ctr" defTabSz="914278" rtl="0" eaLnBrk="1" fontAlgn="auto" latinLnBrk="0" hangingPunct="1">
                        <a:lnSpc>
                          <a:spcPts val="1200"/>
                        </a:lnSpc>
                        <a:spcBef>
                          <a:spcPts val="0"/>
                        </a:spcBef>
                        <a:spcAft>
                          <a:spcPts val="0"/>
                        </a:spcAft>
                        <a:buClrTx/>
                        <a:buSzTx/>
                        <a:buFontTx/>
                        <a:buNone/>
                        <a:tabLst/>
                        <a:defRPr/>
                      </a:pPr>
                      <a:endParaRPr lang="en-US" altLang="ja-JP" sz="1000" kern="100" spc="-90" baseline="0" dirty="0">
                        <a:effectLst/>
                        <a:latin typeface="Meiryo UI" panose="020B0604030504040204" pitchFamily="50" charset="-128"/>
                        <a:ea typeface="Meiryo UI" panose="020B0604030504040204" pitchFamily="50" charset="-128"/>
                      </a:endParaRPr>
                    </a:p>
                    <a:p>
                      <a:pPr marL="0" marR="0" indent="0" algn="ctr" defTabSz="914278" rtl="0" eaLnBrk="1" fontAlgn="auto" latinLnBrk="0" hangingPunct="1">
                        <a:lnSpc>
                          <a:spcPts val="1200"/>
                        </a:lnSpc>
                        <a:spcBef>
                          <a:spcPts val="0"/>
                        </a:spcBef>
                        <a:spcAft>
                          <a:spcPts val="0"/>
                        </a:spcAft>
                        <a:buClrTx/>
                        <a:buSzTx/>
                        <a:buFontTx/>
                        <a:buNone/>
                        <a:tabLst/>
                        <a:defRPr/>
                      </a:pPr>
                      <a:r>
                        <a:rPr lang="ja-JP" altLang="ja-JP" sz="1000" kern="100" spc="-90" baseline="0" dirty="0">
                          <a:effectLst/>
                          <a:latin typeface="Meiryo UI" panose="020B0604030504040204" pitchFamily="50" charset="-128"/>
                          <a:ea typeface="Meiryo UI" panose="020B0604030504040204" pitchFamily="50" charset="-128"/>
                        </a:rPr>
                        <a:t>階数２以上かつ</a:t>
                      </a:r>
                      <a:r>
                        <a:rPr lang="en-US" altLang="ja-JP" sz="1000" kern="100" spc="-90" baseline="0" dirty="0">
                          <a:effectLst/>
                          <a:latin typeface="Meiryo UI" panose="020B0604030504040204" pitchFamily="50" charset="-128"/>
                          <a:ea typeface="Meiryo UI" panose="020B0604030504040204" pitchFamily="50" charset="-128"/>
                        </a:rPr>
                        <a:t>1,000</a:t>
                      </a:r>
                      <a:r>
                        <a:rPr lang="ja-JP" altLang="ja-JP" sz="1000" kern="100" spc="-90" baseline="0" dirty="0">
                          <a:effectLst/>
                          <a:latin typeface="Meiryo UI" panose="020B0604030504040204" pitchFamily="50" charset="-128"/>
                          <a:ea typeface="Meiryo UI" panose="020B0604030504040204" pitchFamily="50" charset="-128"/>
                        </a:rPr>
                        <a:t>㎡以上</a:t>
                      </a:r>
                      <a:endParaRPr lang="ja-JP" altLang="ja-JP" sz="1000" kern="100" spc="-90" baseline="0" dirty="0">
                        <a:effectLst/>
                        <a:latin typeface="Meiryo UI" panose="020B0604030504040204" pitchFamily="50" charset="-128"/>
                        <a:ea typeface="Meiryo UI" panose="020B0604030504040204" pitchFamily="50" charset="-128"/>
                        <a:cs typeface="Times New Roman"/>
                      </a:endParaRPr>
                    </a:p>
                    <a:p>
                      <a:pPr algn="ctr">
                        <a:lnSpc>
                          <a:spcPts val="1200"/>
                        </a:lnSpc>
                        <a:spcAft>
                          <a:spcPts val="0"/>
                        </a:spcAft>
                      </a:pPr>
                      <a:endParaRPr lang="en-US" altLang="ja-JP" sz="1000" kern="100" spc="-90" baseline="0" dirty="0">
                        <a:effectLst/>
                        <a:latin typeface="Meiryo UI" panose="020B0604030504040204" pitchFamily="50" charset="-128"/>
                        <a:ea typeface="Meiryo UI" panose="020B0604030504040204" pitchFamily="50" charset="-128"/>
                      </a:endParaRPr>
                    </a:p>
                  </a:txBody>
                  <a:tcPr marL="88724" marR="88724" marT="44362" marB="44362"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2903B5"/>
                      </a:solidFill>
                      <a:prstDash val="solid"/>
                      <a:round/>
                      <a:headEnd type="none" w="med" len="med"/>
                      <a:tailEnd type="none" w="med" len="med"/>
                    </a:lnB>
                  </a:tcPr>
                </a:tc>
                <a:tc rowSpan="2">
                  <a:txBody>
                    <a:bodyPr/>
                    <a:lstStyle/>
                    <a:p>
                      <a:pPr algn="ctr">
                        <a:lnSpc>
                          <a:spcPts val="1200"/>
                        </a:lnSpc>
                        <a:spcAft>
                          <a:spcPts val="0"/>
                        </a:spcAft>
                      </a:pPr>
                      <a:r>
                        <a:rPr lang="ja-JP" sz="1000" kern="100" spc="-90" baseline="0" dirty="0">
                          <a:effectLst/>
                          <a:latin typeface="Meiryo UI" panose="020B0604030504040204" pitchFamily="50" charset="-128"/>
                          <a:ea typeface="Meiryo UI" panose="020B0604030504040204" pitchFamily="50" charset="-128"/>
                        </a:rPr>
                        <a:t>階数２以上かつ</a:t>
                      </a:r>
                      <a:r>
                        <a:rPr lang="en-US" sz="1000" kern="100" spc="-90" baseline="0" dirty="0">
                          <a:effectLst/>
                          <a:latin typeface="Meiryo UI" panose="020B0604030504040204" pitchFamily="50" charset="-128"/>
                          <a:ea typeface="Meiryo UI" panose="020B0604030504040204" pitchFamily="50" charset="-128"/>
                        </a:rPr>
                        <a:t>5,000</a:t>
                      </a:r>
                      <a:r>
                        <a:rPr lang="ja-JP" sz="1000" kern="100" spc="-90" baseline="0" dirty="0">
                          <a:effectLst/>
                          <a:latin typeface="Meiryo UI" panose="020B0604030504040204" pitchFamily="50" charset="-128"/>
                          <a:ea typeface="Meiryo UI" panose="020B0604030504040204" pitchFamily="50" charset="-128"/>
                        </a:rPr>
                        <a:t>㎡以上</a:t>
                      </a:r>
                      <a:endParaRPr lang="ja-JP" sz="1000" kern="100" spc="-90" baseline="0" dirty="0">
                        <a:effectLst/>
                        <a:latin typeface="Meiryo UI" panose="020B0604030504040204" pitchFamily="50" charset="-128"/>
                        <a:ea typeface="Meiryo UI" panose="020B0604030504040204" pitchFamily="50" charset="-128"/>
                        <a:cs typeface="Times New Roman"/>
                      </a:endParaRPr>
                    </a:p>
                  </a:txBody>
                  <a:tcPr marL="88724" marR="88724" marT="44362" marB="4436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CCCC"/>
                    </a:solidFill>
                  </a:tcPr>
                </a:tc>
                <a:extLst>
                  <a:ext uri="{0D108BD9-81ED-4DB2-BD59-A6C34878D82A}">
                    <a16:rowId xmlns:a16="http://schemas.microsoft.com/office/drawing/2014/main" val="10010"/>
                  </a:ext>
                </a:extLst>
              </a:tr>
              <a:tr h="275518">
                <a:tc>
                  <a:txBody>
                    <a:bodyPr/>
                    <a:lstStyle/>
                    <a:p>
                      <a:pPr algn="just">
                        <a:lnSpc>
                          <a:spcPts val="1200"/>
                        </a:lnSpc>
                        <a:spcAft>
                          <a:spcPts val="0"/>
                        </a:spcAft>
                      </a:pPr>
                      <a:r>
                        <a:rPr lang="ja-JP" sz="1000" kern="100" spc="-50" baseline="0" dirty="0">
                          <a:effectLst/>
                          <a:latin typeface="Meiryo UI" panose="020B0604030504040204" pitchFamily="50" charset="-128"/>
                          <a:ea typeface="Meiryo UI" panose="020B0604030504040204" pitchFamily="50" charset="-128"/>
                        </a:rPr>
                        <a:t>老人福祉センター、児童厚生施設、身体障害者福祉センターその他これらに類するもの</a:t>
                      </a:r>
                      <a:endParaRPr lang="ja-JP" sz="1000" kern="100" spc="-50" baseline="0" dirty="0">
                        <a:effectLst/>
                        <a:latin typeface="Meiryo UI" panose="020B0604030504040204" pitchFamily="50" charset="-128"/>
                        <a:ea typeface="Meiryo UI" panose="020B0604030504040204" pitchFamily="50" charset="-128"/>
                        <a:cs typeface="Times New Roman"/>
                      </a:endParaRPr>
                    </a:p>
                  </a:txBody>
                  <a:tcPr marL="48286" marR="48286" marT="7467" marB="0" anchor="ctr">
                    <a:lnL w="19050" cap="flat" cmpd="sng" algn="ctr">
                      <a:solidFill>
                        <a:srgbClr val="1F497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vMerge="1">
                  <a:txBody>
                    <a:bodyPr/>
                    <a:lstStyle/>
                    <a:p>
                      <a:pPr>
                        <a:lnSpc>
                          <a:spcPts val="1400"/>
                        </a:lnSpc>
                      </a:pPr>
                      <a:endParaRPr kumimoji="1" lang="ja-JP" altLang="en-US" sz="1050" spc="-9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kumimoji="1" lang="ja-JP" altLang="en-US"/>
                    </a:p>
                  </a:txBody>
                  <a:tcPr/>
                </a:tc>
                <a:extLst>
                  <a:ext uri="{0D108BD9-81ED-4DB2-BD59-A6C34878D82A}">
                    <a16:rowId xmlns:a16="http://schemas.microsoft.com/office/drawing/2014/main" val="10011"/>
                  </a:ext>
                </a:extLst>
              </a:tr>
              <a:tr h="252082">
                <a:tc>
                  <a:txBody>
                    <a:bodyPr/>
                    <a:lstStyle/>
                    <a:p>
                      <a:pPr algn="just">
                        <a:lnSpc>
                          <a:spcPts val="1200"/>
                        </a:lnSpc>
                        <a:spcAft>
                          <a:spcPts val="0"/>
                        </a:spcAft>
                      </a:pPr>
                      <a:r>
                        <a:rPr lang="ja-JP" sz="1000" kern="100" spc="-50" baseline="0" dirty="0">
                          <a:effectLst/>
                          <a:latin typeface="Meiryo UI" panose="020B0604030504040204" pitchFamily="50" charset="-128"/>
                          <a:ea typeface="Meiryo UI" panose="020B0604030504040204" pitchFamily="50" charset="-128"/>
                        </a:rPr>
                        <a:t>幼稚園、保育所</a:t>
                      </a:r>
                      <a:endParaRPr lang="ja-JP" sz="1000" kern="100" spc="-50" baseline="0" dirty="0">
                        <a:effectLst/>
                        <a:latin typeface="Meiryo UI" panose="020B0604030504040204" pitchFamily="50" charset="-128"/>
                        <a:ea typeface="Meiryo UI" panose="020B0604030504040204" pitchFamily="50" charset="-128"/>
                        <a:cs typeface="Times New Roman"/>
                      </a:endParaRPr>
                    </a:p>
                  </a:txBody>
                  <a:tcPr marL="48286" marR="48286" marT="7467" marB="0" anchor="ctr">
                    <a:lnL w="19050" cap="flat" cmpd="sng" algn="ctr">
                      <a:solidFill>
                        <a:srgbClr val="1F497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ts val="1200"/>
                        </a:lnSpc>
                        <a:spcAft>
                          <a:spcPts val="0"/>
                        </a:spcAft>
                      </a:pPr>
                      <a:r>
                        <a:rPr lang="ja-JP" sz="1000" kern="100" spc="-90" baseline="0" dirty="0">
                          <a:effectLst/>
                          <a:latin typeface="Meiryo UI" panose="020B0604030504040204" pitchFamily="50" charset="-128"/>
                          <a:ea typeface="Meiryo UI" panose="020B0604030504040204" pitchFamily="50" charset="-128"/>
                        </a:rPr>
                        <a:t>階数２以上かつ</a:t>
                      </a:r>
                      <a:r>
                        <a:rPr lang="en-US" sz="1000" kern="100" spc="-90" baseline="0" dirty="0">
                          <a:effectLst/>
                          <a:latin typeface="Meiryo UI" panose="020B0604030504040204" pitchFamily="50" charset="-128"/>
                          <a:ea typeface="Meiryo UI" panose="020B0604030504040204" pitchFamily="50" charset="-128"/>
                        </a:rPr>
                        <a:t>500</a:t>
                      </a:r>
                      <a:r>
                        <a:rPr lang="ja-JP" sz="1000" kern="100" spc="-90" baseline="0" dirty="0">
                          <a:effectLst/>
                          <a:latin typeface="Meiryo UI" panose="020B0604030504040204" pitchFamily="50" charset="-128"/>
                          <a:ea typeface="Meiryo UI" panose="020B0604030504040204" pitchFamily="50" charset="-128"/>
                        </a:rPr>
                        <a:t>㎡以上</a:t>
                      </a:r>
                      <a:endParaRPr lang="ja-JP" sz="1000" kern="100" spc="-90" baseline="0" dirty="0">
                        <a:effectLst/>
                        <a:latin typeface="Meiryo UI" panose="020B0604030504040204" pitchFamily="50" charset="-128"/>
                        <a:ea typeface="Meiryo UI" panose="020B0604030504040204" pitchFamily="50" charset="-128"/>
                        <a:cs typeface="Times New Roman"/>
                      </a:endParaRPr>
                    </a:p>
                  </a:txBody>
                  <a:tcPr marL="48286" marR="48286" marT="7467"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2903B5"/>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ts val="1200"/>
                        </a:lnSpc>
                        <a:spcAft>
                          <a:spcPts val="0"/>
                        </a:spcAft>
                      </a:pPr>
                      <a:r>
                        <a:rPr lang="ja-JP" sz="1000" kern="100" spc="-90" baseline="0" dirty="0">
                          <a:effectLst/>
                          <a:latin typeface="Meiryo UI" panose="020B0604030504040204" pitchFamily="50" charset="-128"/>
                          <a:ea typeface="Meiryo UI" panose="020B0604030504040204" pitchFamily="50" charset="-128"/>
                        </a:rPr>
                        <a:t>階数２以上かつ</a:t>
                      </a:r>
                      <a:r>
                        <a:rPr lang="en-US" sz="1000" kern="100" spc="-90" baseline="0" dirty="0">
                          <a:effectLst/>
                          <a:latin typeface="Meiryo UI" panose="020B0604030504040204" pitchFamily="50" charset="-128"/>
                          <a:ea typeface="Meiryo UI" panose="020B0604030504040204" pitchFamily="50" charset="-128"/>
                        </a:rPr>
                        <a:t>1,500</a:t>
                      </a:r>
                      <a:r>
                        <a:rPr lang="ja-JP" sz="1000" kern="100" spc="-90" baseline="0" dirty="0">
                          <a:effectLst/>
                          <a:latin typeface="Meiryo UI" panose="020B0604030504040204" pitchFamily="50" charset="-128"/>
                          <a:ea typeface="Meiryo UI" panose="020B0604030504040204" pitchFamily="50" charset="-128"/>
                        </a:rPr>
                        <a:t>㎡以上</a:t>
                      </a:r>
                      <a:endParaRPr lang="ja-JP" sz="1000" kern="100" spc="-90" baseline="0" dirty="0">
                        <a:effectLst/>
                        <a:latin typeface="Meiryo UI" panose="020B0604030504040204" pitchFamily="50" charset="-128"/>
                        <a:ea typeface="Meiryo UI" panose="020B0604030504040204" pitchFamily="50" charset="-128"/>
                        <a:cs typeface="Times New Roman"/>
                      </a:endParaRPr>
                    </a:p>
                  </a:txBody>
                  <a:tcPr marL="48286" marR="48286" marT="7467"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CCCC"/>
                    </a:solidFill>
                  </a:tcPr>
                </a:tc>
                <a:extLst>
                  <a:ext uri="{0D108BD9-81ED-4DB2-BD59-A6C34878D82A}">
                    <a16:rowId xmlns:a16="http://schemas.microsoft.com/office/drawing/2014/main" val="10012"/>
                  </a:ext>
                </a:extLst>
              </a:tr>
              <a:tr h="252082">
                <a:tc>
                  <a:txBody>
                    <a:bodyPr/>
                    <a:lstStyle/>
                    <a:p>
                      <a:pPr algn="just">
                        <a:lnSpc>
                          <a:spcPts val="1200"/>
                        </a:lnSpc>
                        <a:spcAft>
                          <a:spcPts val="0"/>
                        </a:spcAft>
                      </a:pPr>
                      <a:r>
                        <a:rPr lang="ja-JP" sz="1000" kern="100" spc="-50" baseline="0" dirty="0">
                          <a:effectLst/>
                          <a:latin typeface="Meiryo UI" panose="020B0604030504040204" pitchFamily="50" charset="-128"/>
                          <a:ea typeface="Meiryo UI" panose="020B0604030504040204" pitchFamily="50" charset="-128"/>
                        </a:rPr>
                        <a:t>博物館、美術館、図書館</a:t>
                      </a:r>
                      <a:endParaRPr lang="ja-JP" sz="1000" kern="100" spc="-50" baseline="0" dirty="0">
                        <a:effectLst/>
                        <a:latin typeface="Meiryo UI" panose="020B0604030504040204" pitchFamily="50" charset="-128"/>
                        <a:ea typeface="Meiryo UI" panose="020B0604030504040204" pitchFamily="50" charset="-128"/>
                        <a:cs typeface="Times New Roman"/>
                      </a:endParaRPr>
                    </a:p>
                  </a:txBody>
                  <a:tcPr marL="48286" marR="48286" marT="7467" marB="0" anchor="ctr">
                    <a:lnL w="1905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rowSpan="8">
                  <a:txBody>
                    <a:bodyPr/>
                    <a:lstStyle/>
                    <a:p>
                      <a:pPr marL="0" marR="0" indent="0" algn="ctr" defTabSz="914278" rtl="0" eaLnBrk="1" fontAlgn="auto" latinLnBrk="0" hangingPunct="1">
                        <a:lnSpc>
                          <a:spcPts val="1200"/>
                        </a:lnSpc>
                        <a:spcBef>
                          <a:spcPts val="0"/>
                        </a:spcBef>
                        <a:spcAft>
                          <a:spcPts val="0"/>
                        </a:spcAft>
                        <a:buClrTx/>
                        <a:buSzTx/>
                        <a:buFontTx/>
                        <a:buNone/>
                        <a:tabLst/>
                        <a:defRPr/>
                      </a:pPr>
                      <a:r>
                        <a:rPr lang="ja-JP" altLang="ja-JP" sz="1000" kern="100" spc="-90" baseline="0" dirty="0">
                          <a:effectLst/>
                          <a:latin typeface="Meiryo UI" panose="020B0604030504040204" pitchFamily="50" charset="-128"/>
                          <a:ea typeface="Meiryo UI" panose="020B0604030504040204" pitchFamily="50" charset="-128"/>
                        </a:rPr>
                        <a:t>階数３以上かつ</a:t>
                      </a:r>
                      <a:r>
                        <a:rPr lang="en-US" altLang="ja-JP" sz="1000" kern="100" spc="-90" baseline="0" dirty="0">
                          <a:effectLst/>
                          <a:latin typeface="Meiryo UI" panose="020B0604030504040204" pitchFamily="50" charset="-128"/>
                          <a:ea typeface="Meiryo UI" panose="020B0604030504040204" pitchFamily="50" charset="-128"/>
                        </a:rPr>
                        <a:t>1,000</a:t>
                      </a:r>
                      <a:r>
                        <a:rPr lang="ja-JP" altLang="ja-JP" sz="1000" kern="100" spc="-90" baseline="0" dirty="0">
                          <a:effectLst/>
                          <a:latin typeface="Meiryo UI" panose="020B0604030504040204" pitchFamily="50" charset="-128"/>
                          <a:ea typeface="Meiryo UI" panose="020B0604030504040204" pitchFamily="50" charset="-128"/>
                        </a:rPr>
                        <a:t>㎡以上</a:t>
                      </a:r>
                      <a:endParaRPr lang="ja-JP" altLang="ja-JP" sz="1000" kern="100" spc="-90" baseline="0" dirty="0">
                        <a:effectLst/>
                        <a:latin typeface="Meiryo UI" panose="020B0604030504040204" pitchFamily="50" charset="-128"/>
                        <a:ea typeface="Meiryo UI" panose="020B0604030504040204" pitchFamily="50" charset="-128"/>
                        <a:cs typeface="Times New Roman"/>
                      </a:endParaRPr>
                    </a:p>
                  </a:txBody>
                  <a:tcPr marL="88724" marR="88724" marT="44362" marB="44362" anchor="ctr">
                    <a:lnL w="12700" cap="flat" cmpd="sng" algn="ctr">
                      <a:solidFill>
                        <a:srgbClr val="1F497D"/>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rowSpan="8">
                  <a:txBody>
                    <a:bodyPr/>
                    <a:lstStyle/>
                    <a:p>
                      <a:pPr algn="ctr">
                        <a:lnSpc>
                          <a:spcPts val="1200"/>
                        </a:lnSpc>
                        <a:spcAft>
                          <a:spcPts val="0"/>
                        </a:spcAft>
                      </a:pPr>
                      <a:r>
                        <a:rPr lang="ja-JP" sz="1000" kern="100" spc="-90" baseline="0" dirty="0">
                          <a:effectLst/>
                          <a:latin typeface="Meiryo UI" panose="020B0604030504040204" pitchFamily="50" charset="-128"/>
                          <a:ea typeface="Meiryo UI" panose="020B0604030504040204" pitchFamily="50" charset="-128"/>
                        </a:rPr>
                        <a:t>階数３以上かつ</a:t>
                      </a:r>
                      <a:r>
                        <a:rPr lang="en-US" sz="1000" kern="100" spc="-90" baseline="0" dirty="0">
                          <a:effectLst/>
                          <a:latin typeface="Meiryo UI" panose="020B0604030504040204" pitchFamily="50" charset="-128"/>
                          <a:ea typeface="Meiryo UI" panose="020B0604030504040204" pitchFamily="50" charset="-128"/>
                        </a:rPr>
                        <a:t>5,000</a:t>
                      </a:r>
                      <a:r>
                        <a:rPr lang="ja-JP" sz="1000" kern="100" spc="-90" baseline="0" dirty="0">
                          <a:effectLst/>
                          <a:latin typeface="Meiryo UI" panose="020B0604030504040204" pitchFamily="50" charset="-128"/>
                          <a:ea typeface="Meiryo UI" panose="020B0604030504040204" pitchFamily="50" charset="-128"/>
                        </a:rPr>
                        <a:t>㎡以上</a:t>
                      </a:r>
                      <a:endParaRPr lang="ja-JP" sz="1000" kern="100" spc="-90" baseline="0" dirty="0">
                        <a:effectLst/>
                        <a:latin typeface="Meiryo UI" panose="020B0604030504040204" pitchFamily="50" charset="-128"/>
                        <a:ea typeface="Meiryo UI" panose="020B0604030504040204" pitchFamily="50" charset="-128"/>
                        <a:cs typeface="Times New Roman"/>
                      </a:endParaRPr>
                    </a:p>
                  </a:txBody>
                  <a:tcPr marL="88724" marR="88724" marT="44362" marB="4436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CCCC"/>
                    </a:solidFill>
                  </a:tcPr>
                </a:tc>
                <a:extLst>
                  <a:ext uri="{0D108BD9-81ED-4DB2-BD59-A6C34878D82A}">
                    <a16:rowId xmlns:a16="http://schemas.microsoft.com/office/drawing/2014/main" val="10013"/>
                  </a:ext>
                </a:extLst>
              </a:tr>
              <a:tr h="252082">
                <a:tc>
                  <a:txBody>
                    <a:bodyPr/>
                    <a:lstStyle/>
                    <a:p>
                      <a:pPr algn="just">
                        <a:lnSpc>
                          <a:spcPts val="1200"/>
                        </a:lnSpc>
                        <a:spcAft>
                          <a:spcPts val="0"/>
                        </a:spcAft>
                      </a:pPr>
                      <a:r>
                        <a:rPr lang="ja-JP" sz="1000" kern="100" spc="-50" baseline="0" dirty="0">
                          <a:effectLst/>
                          <a:latin typeface="Meiryo UI" panose="020B0604030504040204" pitchFamily="50" charset="-128"/>
                          <a:ea typeface="Meiryo UI" panose="020B0604030504040204" pitchFamily="50" charset="-128"/>
                        </a:rPr>
                        <a:t>遊技場</a:t>
                      </a:r>
                      <a:endParaRPr lang="ja-JP" sz="1000" kern="100" spc="-50" baseline="0" dirty="0">
                        <a:effectLst/>
                        <a:latin typeface="Meiryo UI" panose="020B0604030504040204" pitchFamily="50" charset="-128"/>
                        <a:ea typeface="Meiryo UI" panose="020B0604030504040204" pitchFamily="50" charset="-128"/>
                        <a:cs typeface="Times New Roman"/>
                      </a:endParaRPr>
                    </a:p>
                  </a:txBody>
                  <a:tcPr marL="48286" marR="48286" marT="7467" marB="0" anchor="ctr">
                    <a:lnL w="1905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4"/>
                  </a:ext>
                </a:extLst>
              </a:tr>
              <a:tr h="252082">
                <a:tc>
                  <a:txBody>
                    <a:bodyPr/>
                    <a:lstStyle/>
                    <a:p>
                      <a:pPr algn="just">
                        <a:lnSpc>
                          <a:spcPts val="1200"/>
                        </a:lnSpc>
                        <a:spcAft>
                          <a:spcPts val="0"/>
                        </a:spcAft>
                      </a:pPr>
                      <a:r>
                        <a:rPr lang="ja-JP" sz="1000" kern="100" spc="-50" baseline="0" dirty="0">
                          <a:effectLst/>
                          <a:latin typeface="Meiryo UI" panose="020B0604030504040204" pitchFamily="50" charset="-128"/>
                          <a:ea typeface="Meiryo UI" panose="020B0604030504040204" pitchFamily="50" charset="-128"/>
                        </a:rPr>
                        <a:t>公衆浴場</a:t>
                      </a:r>
                      <a:endParaRPr lang="ja-JP" sz="1000" kern="100" spc="-50" baseline="0" dirty="0">
                        <a:effectLst/>
                        <a:latin typeface="Meiryo UI" panose="020B0604030504040204" pitchFamily="50" charset="-128"/>
                        <a:ea typeface="Meiryo UI" panose="020B0604030504040204" pitchFamily="50" charset="-128"/>
                        <a:cs typeface="Times New Roman"/>
                      </a:endParaRPr>
                    </a:p>
                  </a:txBody>
                  <a:tcPr marL="48286" marR="48286" marT="7467" marB="0" anchor="ctr">
                    <a:lnL w="1905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5"/>
                  </a:ext>
                </a:extLst>
              </a:tr>
              <a:tr h="252082">
                <a:tc>
                  <a:txBody>
                    <a:bodyPr/>
                    <a:lstStyle/>
                    <a:p>
                      <a:pPr algn="just">
                        <a:lnSpc>
                          <a:spcPts val="1200"/>
                        </a:lnSpc>
                        <a:spcAft>
                          <a:spcPts val="0"/>
                        </a:spcAft>
                      </a:pPr>
                      <a:r>
                        <a:rPr lang="ja-JP" sz="1000" kern="100" spc="-50" baseline="0" dirty="0">
                          <a:effectLst/>
                          <a:latin typeface="Meiryo UI" panose="020B0604030504040204" pitchFamily="50" charset="-128"/>
                          <a:ea typeface="Meiryo UI" panose="020B0604030504040204" pitchFamily="50" charset="-128"/>
                        </a:rPr>
                        <a:t>飲食店、キャバレー、料理店、ナイトクラブ、ダンスホールその他これらに類するもの</a:t>
                      </a:r>
                      <a:endParaRPr lang="ja-JP" sz="1000" kern="100" spc="-50" baseline="0" dirty="0">
                        <a:effectLst/>
                        <a:latin typeface="Meiryo UI" panose="020B0604030504040204" pitchFamily="50" charset="-128"/>
                        <a:ea typeface="Meiryo UI" panose="020B0604030504040204" pitchFamily="50" charset="-128"/>
                        <a:cs typeface="Times New Roman"/>
                      </a:endParaRPr>
                    </a:p>
                  </a:txBody>
                  <a:tcPr marL="48286" marR="48286" marT="7467" marB="0" anchor="ctr">
                    <a:lnL w="1905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6"/>
                  </a:ext>
                </a:extLst>
              </a:tr>
              <a:tr h="252082">
                <a:tc>
                  <a:txBody>
                    <a:bodyPr/>
                    <a:lstStyle/>
                    <a:p>
                      <a:pPr algn="just">
                        <a:lnSpc>
                          <a:spcPts val="1200"/>
                        </a:lnSpc>
                        <a:spcAft>
                          <a:spcPts val="0"/>
                        </a:spcAft>
                      </a:pPr>
                      <a:r>
                        <a:rPr lang="ja-JP" sz="1000" kern="100" spc="-50" baseline="0" dirty="0">
                          <a:effectLst/>
                          <a:latin typeface="Meiryo UI" panose="020B0604030504040204" pitchFamily="50" charset="-128"/>
                          <a:ea typeface="Meiryo UI" panose="020B0604030504040204" pitchFamily="50" charset="-128"/>
                        </a:rPr>
                        <a:t>理髪店、質屋、貸衣装屋、銀行その他これらに類するサービス業を営む店舗</a:t>
                      </a:r>
                      <a:endParaRPr lang="ja-JP" sz="1000" kern="100" spc="-50" baseline="0" dirty="0">
                        <a:effectLst/>
                        <a:latin typeface="Meiryo UI" panose="020B0604030504040204" pitchFamily="50" charset="-128"/>
                        <a:ea typeface="Meiryo UI" panose="020B0604030504040204" pitchFamily="50" charset="-128"/>
                        <a:cs typeface="Times New Roman"/>
                      </a:endParaRPr>
                    </a:p>
                  </a:txBody>
                  <a:tcPr marL="48286" marR="48286" marT="7467" marB="0" anchor="ctr">
                    <a:lnL w="1905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7"/>
                  </a:ext>
                </a:extLst>
              </a:tr>
              <a:tr h="252082">
                <a:tc>
                  <a:txBody>
                    <a:bodyPr/>
                    <a:lstStyle/>
                    <a:p>
                      <a:pPr algn="just">
                        <a:lnSpc>
                          <a:spcPts val="1200"/>
                        </a:lnSpc>
                        <a:spcAft>
                          <a:spcPts val="0"/>
                        </a:spcAft>
                      </a:pPr>
                      <a:r>
                        <a:rPr lang="ja-JP" sz="1000" kern="100" spc="-100" baseline="0" dirty="0">
                          <a:effectLst/>
                          <a:latin typeface="Meiryo UI" panose="020B0604030504040204" pitchFamily="50" charset="-128"/>
                          <a:ea typeface="Meiryo UI" panose="020B0604030504040204" pitchFamily="50" charset="-128"/>
                        </a:rPr>
                        <a:t>車両の停車場又は船舶若しくは航空機の発着場を構成する建築物で旅客の乗降又は待合の用に供するもの</a:t>
                      </a:r>
                      <a:endParaRPr lang="ja-JP" sz="1000" kern="100" spc="-100" baseline="0" dirty="0">
                        <a:effectLst/>
                        <a:latin typeface="Meiryo UI" panose="020B0604030504040204" pitchFamily="50" charset="-128"/>
                        <a:ea typeface="Meiryo UI" panose="020B0604030504040204" pitchFamily="50" charset="-128"/>
                        <a:cs typeface="Times New Roman"/>
                      </a:endParaRPr>
                    </a:p>
                  </a:txBody>
                  <a:tcPr marL="48286" marR="48286" marT="7467" marB="0" anchor="ctr">
                    <a:lnL w="1905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8"/>
                  </a:ext>
                </a:extLst>
              </a:tr>
              <a:tr h="252082">
                <a:tc>
                  <a:txBody>
                    <a:bodyPr/>
                    <a:lstStyle/>
                    <a:p>
                      <a:pPr algn="just">
                        <a:lnSpc>
                          <a:spcPts val="1200"/>
                        </a:lnSpc>
                        <a:spcAft>
                          <a:spcPts val="0"/>
                        </a:spcAft>
                      </a:pPr>
                      <a:r>
                        <a:rPr lang="ja-JP" sz="1000" kern="100" spc="-50" baseline="0" dirty="0">
                          <a:effectLst/>
                          <a:latin typeface="Meiryo UI" panose="020B0604030504040204" pitchFamily="50" charset="-128"/>
                          <a:ea typeface="Meiryo UI" panose="020B0604030504040204" pitchFamily="50" charset="-128"/>
                        </a:rPr>
                        <a:t>自動車車庫その他の自動車又は自転車の停留又は駐車のための施設</a:t>
                      </a:r>
                      <a:endParaRPr lang="ja-JP" sz="1000" kern="100" spc="-50" baseline="0" dirty="0">
                        <a:effectLst/>
                        <a:latin typeface="Meiryo UI" panose="020B0604030504040204" pitchFamily="50" charset="-128"/>
                        <a:ea typeface="Meiryo UI" panose="020B0604030504040204" pitchFamily="50" charset="-128"/>
                        <a:cs typeface="Times New Roman"/>
                      </a:endParaRPr>
                    </a:p>
                  </a:txBody>
                  <a:tcPr marL="48286" marR="48286" marT="7467" marB="0" anchor="ctr">
                    <a:lnL w="1905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9"/>
                  </a:ext>
                </a:extLst>
              </a:tr>
              <a:tr h="252082">
                <a:tc>
                  <a:txBody>
                    <a:bodyPr/>
                    <a:lstStyle/>
                    <a:p>
                      <a:pPr algn="just">
                        <a:lnSpc>
                          <a:spcPts val="1200"/>
                        </a:lnSpc>
                        <a:spcAft>
                          <a:spcPts val="0"/>
                        </a:spcAft>
                      </a:pPr>
                      <a:r>
                        <a:rPr lang="ja-JP" sz="1000" kern="100" spc="-50" baseline="0" dirty="0">
                          <a:effectLst/>
                          <a:latin typeface="Meiryo UI" panose="020B0604030504040204" pitchFamily="50" charset="-128"/>
                          <a:ea typeface="Meiryo UI" panose="020B0604030504040204" pitchFamily="50" charset="-128"/>
                        </a:rPr>
                        <a:t>保健所、税務署その他これらに類する公益上必要な建築物</a:t>
                      </a:r>
                      <a:endParaRPr lang="ja-JP" sz="1000" kern="100" spc="-50" baseline="0" dirty="0">
                        <a:effectLst/>
                        <a:latin typeface="Meiryo UI" panose="020B0604030504040204" pitchFamily="50" charset="-128"/>
                        <a:ea typeface="Meiryo UI" panose="020B0604030504040204" pitchFamily="50" charset="-128"/>
                        <a:cs typeface="Times New Roman"/>
                      </a:endParaRPr>
                    </a:p>
                  </a:txBody>
                  <a:tcPr marL="48286" marR="48286" marT="7467" marB="0" anchor="ctr">
                    <a:lnL w="1905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20"/>
                  </a:ext>
                </a:extLst>
              </a:tr>
              <a:tr h="376766">
                <a:tc>
                  <a:txBody>
                    <a:bodyPr/>
                    <a:lstStyle/>
                    <a:p>
                      <a:pPr algn="just">
                        <a:lnSpc>
                          <a:spcPts val="1200"/>
                        </a:lnSpc>
                        <a:spcAft>
                          <a:spcPts val="0"/>
                        </a:spcAft>
                      </a:pPr>
                      <a:r>
                        <a:rPr lang="ja-JP" sz="1000" kern="100" spc="-50" baseline="0" dirty="0">
                          <a:effectLst/>
                          <a:latin typeface="Meiryo UI" panose="020B0604030504040204" pitchFamily="50" charset="-128"/>
                          <a:ea typeface="Meiryo UI" panose="020B0604030504040204" pitchFamily="50" charset="-128"/>
                        </a:rPr>
                        <a:t>一定量以上の危険物の貯蔵場又は処理場の用途に供する建築物</a:t>
                      </a:r>
                      <a:endParaRPr lang="ja-JP" sz="1000" kern="100" spc="-50" baseline="0" dirty="0">
                        <a:effectLst/>
                        <a:latin typeface="Meiryo UI" panose="020B0604030504040204" pitchFamily="50" charset="-128"/>
                        <a:ea typeface="Meiryo UI" panose="020B0604030504040204" pitchFamily="50" charset="-128"/>
                        <a:cs typeface="Times New Roman"/>
                      </a:endParaRPr>
                    </a:p>
                  </a:txBody>
                  <a:tcPr marL="48286" marR="48286" marT="7467" marB="0" anchor="ctr">
                    <a:lnL w="1905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9050" cap="flat" cmpd="sng" algn="ctr">
                      <a:solidFill>
                        <a:srgbClr val="1F497D"/>
                      </a:solidFill>
                      <a:prstDash val="solid"/>
                      <a:round/>
                      <a:headEnd type="none" w="med" len="med"/>
                      <a:tailEnd type="none" w="med" len="med"/>
                    </a:lnB>
                  </a:tcPr>
                </a:tc>
                <a:tc>
                  <a:txBody>
                    <a:bodyPr/>
                    <a:lstStyle/>
                    <a:p>
                      <a:pPr algn="ctr">
                        <a:lnSpc>
                          <a:spcPts val="1200"/>
                        </a:lnSpc>
                        <a:spcAft>
                          <a:spcPts val="0"/>
                        </a:spcAft>
                      </a:pPr>
                      <a:r>
                        <a:rPr lang="ja-JP" altLang="en-US" sz="1000" kern="100" spc="-90" baseline="0" dirty="0">
                          <a:effectLst/>
                          <a:latin typeface="Meiryo UI" panose="020B0604030504040204" pitchFamily="50" charset="-128"/>
                          <a:ea typeface="Meiryo UI" panose="020B0604030504040204" pitchFamily="50" charset="-128"/>
                          <a:cs typeface="Times New Roman"/>
                        </a:rPr>
                        <a:t>一定以上の危険物を貯蔵する</a:t>
                      </a:r>
                      <a:endParaRPr lang="en-US" altLang="ja-JP" sz="1000" kern="100" spc="-90" baseline="0" dirty="0">
                        <a:effectLst/>
                        <a:latin typeface="Meiryo UI" panose="020B0604030504040204" pitchFamily="50" charset="-128"/>
                        <a:ea typeface="Meiryo UI" panose="020B0604030504040204" pitchFamily="50" charset="-128"/>
                        <a:cs typeface="Times New Roman"/>
                      </a:endParaRPr>
                    </a:p>
                    <a:p>
                      <a:pPr algn="ctr">
                        <a:lnSpc>
                          <a:spcPts val="1200"/>
                        </a:lnSpc>
                        <a:spcAft>
                          <a:spcPts val="0"/>
                        </a:spcAft>
                      </a:pPr>
                      <a:r>
                        <a:rPr lang="ja-JP" altLang="en-US" sz="1000" kern="100" spc="-90" baseline="0" dirty="0">
                          <a:effectLst/>
                          <a:latin typeface="Meiryo UI" panose="020B0604030504040204" pitchFamily="50" charset="-128"/>
                          <a:ea typeface="Meiryo UI" panose="020B0604030504040204" pitchFamily="50" charset="-128"/>
                          <a:cs typeface="Times New Roman"/>
                        </a:rPr>
                        <a:t>建築物</a:t>
                      </a:r>
                      <a:endParaRPr lang="ja-JP" sz="1000" kern="100" spc="-90" baseline="0" dirty="0">
                        <a:effectLst/>
                        <a:latin typeface="Meiryo UI" panose="020B0604030504040204" pitchFamily="50" charset="-128"/>
                        <a:ea typeface="Meiryo UI" panose="020B0604030504040204" pitchFamily="50" charset="-128"/>
                        <a:cs typeface="Times New Roman"/>
                      </a:endParaRPr>
                    </a:p>
                  </a:txBody>
                  <a:tcPr marL="48286" marR="48286" marT="0" marB="0" anchor="ctr">
                    <a:lnL w="12700" cap="flat" cmpd="sng" algn="ctr">
                      <a:solidFill>
                        <a:srgbClr val="1F497D"/>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1F497D"/>
                      </a:solidFill>
                      <a:prstDash val="solid"/>
                      <a:round/>
                      <a:headEnd type="none" w="med" len="med"/>
                      <a:tailEnd type="none" w="med" len="med"/>
                    </a:lnT>
                    <a:lnB w="19050" cap="flat" cmpd="sng" algn="ctr">
                      <a:solidFill>
                        <a:srgbClr val="1F497D"/>
                      </a:solidFill>
                      <a:prstDash val="solid"/>
                      <a:round/>
                      <a:headEnd type="none" w="med" len="med"/>
                      <a:tailEnd type="none" w="med" len="med"/>
                    </a:lnB>
                  </a:tcPr>
                </a:tc>
                <a:tc>
                  <a:txBody>
                    <a:bodyPr/>
                    <a:lstStyle/>
                    <a:p>
                      <a:pPr algn="l">
                        <a:lnSpc>
                          <a:spcPts val="1200"/>
                        </a:lnSpc>
                        <a:spcAft>
                          <a:spcPts val="0"/>
                        </a:spcAft>
                      </a:pPr>
                      <a:r>
                        <a:rPr lang="en-US" sz="1000" kern="100" spc="-90" baseline="0" dirty="0">
                          <a:effectLst/>
                          <a:latin typeface="Meiryo UI" panose="020B0604030504040204" pitchFamily="50" charset="-128"/>
                          <a:ea typeface="Meiryo UI" panose="020B0604030504040204" pitchFamily="50" charset="-128"/>
                        </a:rPr>
                        <a:t>5,000</a:t>
                      </a:r>
                      <a:r>
                        <a:rPr lang="ja-JP" sz="1000" kern="100" spc="-90" baseline="0" dirty="0">
                          <a:effectLst/>
                          <a:latin typeface="Meiryo UI" panose="020B0604030504040204" pitchFamily="50" charset="-128"/>
                          <a:ea typeface="Meiryo UI" panose="020B0604030504040204" pitchFamily="50" charset="-128"/>
                        </a:rPr>
                        <a:t>㎡以上、かつ、敷地境界線から一定距離以内に存する建築物</a:t>
                      </a:r>
                      <a:endParaRPr lang="ja-JP" sz="1000" kern="100" spc="-90" baseline="0" dirty="0">
                        <a:effectLst/>
                        <a:latin typeface="Meiryo UI" panose="020B0604030504040204" pitchFamily="50" charset="-128"/>
                        <a:ea typeface="Meiryo UI" panose="020B0604030504040204" pitchFamily="50" charset="-128"/>
                        <a:cs typeface="Times New Roman"/>
                      </a:endParaRPr>
                    </a:p>
                  </a:txBody>
                  <a:tcPr marL="48286" marR="48286"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1F497D"/>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21"/>
                  </a:ext>
                </a:extLst>
              </a:tr>
            </a:tbl>
          </a:graphicData>
        </a:graphic>
      </p:graphicFrame>
      <p:sp>
        <p:nvSpPr>
          <p:cNvPr id="3" name="スライド番号プレースホルダー 2"/>
          <p:cNvSpPr>
            <a:spLocks noGrp="1"/>
          </p:cNvSpPr>
          <p:nvPr>
            <p:ph type="sldNum" sz="quarter" idx="12"/>
          </p:nvPr>
        </p:nvSpPr>
        <p:spPr/>
        <p:txBody>
          <a:bodyPr/>
          <a:lstStyle/>
          <a:p>
            <a:pPr>
              <a:defRPr/>
            </a:pPr>
            <a:fld id="{F4044629-A370-44C1-81E0-62C61B095BD4}" type="slidenum">
              <a:rPr lang="en-US" altLang="ja-JP" smtClean="0">
                <a:solidFill>
                  <a:srgbClr val="000000"/>
                </a:solidFill>
              </a:rPr>
              <a:pPr>
                <a:defRPr/>
              </a:pPr>
              <a:t>44</a:t>
            </a:fld>
            <a:endParaRPr lang="en-US" altLang="ja-JP">
              <a:solidFill>
                <a:srgbClr val="000000"/>
              </a:solidFill>
            </a:endParaRPr>
          </a:p>
        </p:txBody>
      </p:sp>
    </p:spTree>
    <p:extLst>
      <p:ext uri="{BB962C8B-B14F-4D97-AF65-F5344CB8AC3E}">
        <p14:creationId xmlns:p14="http://schemas.microsoft.com/office/powerpoint/2010/main" val="10741634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6532F8-0F20-4FBD-BDB5-9715116C1527}"/>
              </a:ext>
            </a:extLst>
          </p:cNvPr>
          <p:cNvSpPr>
            <a:spLocks noGrp="1"/>
          </p:cNvSpPr>
          <p:nvPr>
            <p:ph type="title"/>
          </p:nvPr>
        </p:nvSpPr>
        <p:spPr/>
        <p:txBody>
          <a:bodyPr/>
          <a:lstStyle/>
          <a:p>
            <a:r>
              <a:rPr kumimoji="1" lang="ja-JP" altLang="en-US" dirty="0"/>
              <a:t>大規模建築物耐震化の取組み</a:t>
            </a:r>
          </a:p>
        </p:txBody>
      </p:sp>
      <p:sp>
        <p:nvSpPr>
          <p:cNvPr id="3" name="スライド番号プレースホルダー 2">
            <a:extLst>
              <a:ext uri="{FF2B5EF4-FFF2-40B4-BE49-F238E27FC236}">
                <a16:creationId xmlns:a16="http://schemas.microsoft.com/office/drawing/2014/main" id="{103B3861-68F8-4630-9B56-2A8D4358E4BC}"/>
              </a:ext>
            </a:extLst>
          </p:cNvPr>
          <p:cNvSpPr>
            <a:spLocks noGrp="1"/>
          </p:cNvSpPr>
          <p:nvPr>
            <p:ph type="sldNum" sz="quarter" idx="12"/>
          </p:nvPr>
        </p:nvSpPr>
        <p:spPr/>
        <p:txBody>
          <a:bodyPr/>
          <a:lstStyle/>
          <a:p>
            <a:pPr>
              <a:defRPr/>
            </a:pPr>
            <a:fld id="{D42ED30A-551E-4436-A5B2-8E8C0EE1860D}" type="slidenum">
              <a:rPr lang="en-US" altLang="ja-JP" smtClean="0">
                <a:latin typeface="Meiryo UI" panose="020B0604030504040204" pitchFamily="50" charset="-128"/>
                <a:ea typeface="Meiryo UI" panose="020B0604030504040204" pitchFamily="50" charset="-128"/>
              </a:rPr>
              <a:pPr>
                <a:defRPr/>
              </a:pPr>
              <a:t>45</a:t>
            </a:fld>
            <a:endParaRPr lang="en-US" altLang="ja-JP">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A78D7EFC-3A53-41BC-AA6F-891E84DB1FAE}"/>
              </a:ext>
            </a:extLst>
          </p:cNvPr>
          <p:cNvSpPr txBox="1"/>
          <p:nvPr/>
        </p:nvSpPr>
        <p:spPr>
          <a:xfrm>
            <a:off x="488545" y="1744779"/>
            <a:ext cx="4505630" cy="1754326"/>
          </a:xfrm>
          <a:prstGeom prst="rect">
            <a:avLst/>
          </a:prstGeom>
          <a:noFill/>
          <a:ln>
            <a:solidFill>
              <a:schemeClr val="accent2"/>
            </a:solidFill>
          </a:ln>
        </p:spPr>
        <p:txBody>
          <a:bodyPr wrap="square" rtlCol="0">
            <a:spAutoFit/>
          </a:bodyPr>
          <a:lstStyle/>
          <a:p>
            <a:r>
              <a:rPr lang="ja-JP" altLang="ja-JP" sz="1200" b="1" dirty="0">
                <a:latin typeface="Meiryo UI" panose="020B0604030504040204" pitchFamily="50" charset="-128"/>
                <a:ea typeface="Meiryo UI" panose="020B0604030504040204" pitchFamily="50" charset="-128"/>
              </a:rPr>
              <a:t>確実な普及啓発</a:t>
            </a:r>
            <a:r>
              <a:rPr lang="ja-JP" altLang="en-US" sz="1200" b="1" dirty="0">
                <a:latin typeface="Meiryo UI" panose="020B0604030504040204" pitchFamily="50" charset="-128"/>
                <a:ea typeface="Meiryo UI" panose="020B0604030504040204" pitchFamily="50" charset="-128"/>
              </a:rPr>
              <a:t>（多数の者が利用する建築物含む）</a:t>
            </a:r>
            <a:endParaRPr lang="ja-JP" altLang="ja-JP" sz="1200" b="1" dirty="0">
              <a:latin typeface="Meiryo UI" panose="020B0604030504040204" pitchFamily="50" charset="-128"/>
              <a:ea typeface="Meiryo UI" panose="020B0604030504040204" pitchFamily="50" charset="-128"/>
            </a:endParaRPr>
          </a:p>
          <a:p>
            <a:pPr marL="174625" indent="-174625"/>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所有者が耐震化の重要性を理解し取組みを進められるよう個別訪問やダイレクトメールによる普及啓発を実施</a:t>
            </a:r>
            <a:endParaRPr lang="en-US" altLang="ja-JP" sz="1200" dirty="0">
              <a:latin typeface="Meiryo UI" panose="020B0604030504040204" pitchFamily="50" charset="-128"/>
              <a:ea typeface="Meiryo UI" panose="020B0604030504040204" pitchFamily="50" charset="-128"/>
            </a:endParaRPr>
          </a:p>
          <a:p>
            <a:pPr marL="174625" indent="-174625"/>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所有者に耐震化の必要性をわかりやすく伝えるためのツールを作成し働きかけなど</a:t>
            </a:r>
            <a:r>
              <a:rPr lang="ja-JP" altLang="en-US" sz="1200" dirty="0">
                <a:latin typeface="Meiryo UI" panose="020B0604030504040204" pitchFamily="50" charset="-128"/>
                <a:ea typeface="Meiryo UI" panose="020B0604030504040204" pitchFamily="50" charset="-128"/>
              </a:rPr>
              <a:t>を実施</a:t>
            </a:r>
            <a:endParaRPr lang="en-US" altLang="ja-JP" sz="1200" dirty="0">
              <a:latin typeface="Meiryo UI" panose="020B0604030504040204" pitchFamily="50" charset="-128"/>
              <a:ea typeface="Meiryo UI" panose="020B0604030504040204" pitchFamily="50" charset="-128"/>
            </a:endParaRPr>
          </a:p>
          <a:p>
            <a:pPr marL="174625" indent="-174625"/>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業界団体や所管部局と連携し、耐震化の必要性や手法、補助制度をわかりやすく説明</a:t>
            </a:r>
          </a:p>
          <a:p>
            <a:pPr marL="174625" indent="-174625"/>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企業の社会的責任（</a:t>
            </a:r>
            <a:r>
              <a:rPr lang="en-US" altLang="ja-JP" sz="1200" dirty="0">
                <a:latin typeface="Meiryo UI" panose="020B0604030504040204" pitchFamily="50" charset="-128"/>
                <a:ea typeface="Meiryo UI" panose="020B0604030504040204" pitchFamily="50" charset="-128"/>
              </a:rPr>
              <a:t>CSR</a:t>
            </a:r>
            <a:r>
              <a:rPr lang="ja-JP" altLang="ja-JP" sz="1200" dirty="0">
                <a:latin typeface="Meiryo UI" panose="020B0604030504040204" pitchFamily="50" charset="-128"/>
                <a:ea typeface="Meiryo UI" panose="020B0604030504040204" pitchFamily="50" charset="-128"/>
              </a:rPr>
              <a:t>）において耐震化を</a:t>
            </a:r>
            <a:r>
              <a:rPr lang="ja-JP" altLang="en-US" sz="1200" dirty="0">
                <a:latin typeface="Meiryo UI" panose="020B0604030504040204" pitchFamily="50" charset="-128"/>
                <a:ea typeface="Meiryo UI" panose="020B0604030504040204" pitchFamily="50" charset="-128"/>
              </a:rPr>
              <a:t>図る取組みを促すことを検討</a:t>
            </a:r>
            <a:endParaRPr lang="ja-JP" altLang="ja-JP" sz="12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CBAB1A6C-2F5C-4407-A87C-2BE0B883191E}"/>
              </a:ext>
            </a:extLst>
          </p:cNvPr>
          <p:cNvSpPr txBox="1"/>
          <p:nvPr/>
        </p:nvSpPr>
        <p:spPr>
          <a:xfrm>
            <a:off x="5278463" y="1744779"/>
            <a:ext cx="3744513" cy="1754326"/>
          </a:xfrm>
          <a:prstGeom prst="rect">
            <a:avLst/>
          </a:prstGeom>
          <a:solidFill>
            <a:schemeClr val="bg1">
              <a:lumMod val="95000"/>
            </a:schemeClr>
          </a:solidFill>
          <a:ln>
            <a:solidFill>
              <a:schemeClr val="accent2"/>
            </a:solidFill>
          </a:ln>
        </p:spPr>
        <p:txBody>
          <a:bodyPr wrap="square" rIns="36000" rtlCol="0">
            <a:spAutoFit/>
          </a:bodyPr>
          <a:lstStyle/>
          <a:p>
            <a:r>
              <a:rPr lang="ja-JP" altLang="ja-JP" sz="1200" b="1" dirty="0">
                <a:latin typeface="Meiryo UI" panose="020B0604030504040204" pitchFamily="50" charset="-128"/>
                <a:ea typeface="Meiryo UI" panose="020B0604030504040204" pitchFamily="50" charset="-128"/>
              </a:rPr>
              <a:t>確実な普及啓発</a:t>
            </a:r>
          </a:p>
          <a:p>
            <a:r>
              <a:rPr lang="ja-JP" altLang="en-US" sz="1200" dirty="0">
                <a:latin typeface="Meiryo UI" panose="020B0604030504040204" pitchFamily="50" charset="-128"/>
                <a:ea typeface="Meiryo UI" panose="020B0604030504040204" pitchFamily="50" charset="-128"/>
              </a:rPr>
              <a:t>○ アンケートの送付</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H29</a:t>
            </a:r>
            <a:r>
              <a:rPr lang="ja-JP" altLang="en-US" sz="1200" dirty="0" err="1">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R1</a:t>
            </a:r>
            <a:r>
              <a:rPr lang="ja-JP" altLang="en-US" sz="1200" dirty="0">
                <a:latin typeface="Meiryo UI" panose="020B0604030504040204" pitchFamily="50" charset="-128"/>
                <a:ea typeface="Meiryo UI" panose="020B0604030504040204" pitchFamily="50" charset="-128"/>
              </a:rPr>
              <a:t>府所管分を対象にアンケート実施　</a:t>
            </a:r>
            <a:r>
              <a:rPr lang="en-US" altLang="ja-JP" sz="1200" dirty="0">
                <a:latin typeface="Meiryo UI" panose="020B0604030504040204" pitchFamily="50" charset="-128"/>
                <a:ea typeface="Meiryo UI" panose="020B0604030504040204" pitchFamily="50" charset="-128"/>
              </a:rPr>
              <a:t>827</a:t>
            </a:r>
            <a:r>
              <a:rPr lang="ja-JP" altLang="en-US" sz="1200" dirty="0">
                <a:latin typeface="Meiryo UI" panose="020B0604030504040204" pitchFamily="50" charset="-128"/>
                <a:ea typeface="Meiryo UI" panose="020B0604030504040204" pitchFamily="50" charset="-128"/>
              </a:rPr>
              <a:t>件</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パンフレット作成中</a:t>
            </a:r>
            <a:endParaRPr lang="ja-JP" altLang="ja-JP" sz="1200" dirty="0">
              <a:latin typeface="Meiryo UI" panose="020B0604030504040204" pitchFamily="50" charset="-128"/>
              <a:ea typeface="Meiryo UI" panose="020B0604030504040204" pitchFamily="50" charset="-128"/>
            </a:endParaRPr>
          </a:p>
          <a:p>
            <a:pPr marL="174625" indent="-174625"/>
            <a:r>
              <a:rPr lang="ja-JP" altLang="en-US" sz="1200" dirty="0">
                <a:latin typeface="Meiryo UI" panose="020B0604030504040204" pitchFamily="50" charset="-128"/>
                <a:ea typeface="Meiryo UI" panose="020B0604030504040204" pitchFamily="50" charset="-128"/>
              </a:rPr>
              <a:t>○ 医療部局主催のセミナーにおいて、病院関係者に耐震化の重要性等を説明（</a:t>
            </a:r>
            <a:r>
              <a:rPr lang="en-US" altLang="ja-JP" sz="1200" dirty="0">
                <a:latin typeface="Meiryo UI" panose="020B0604030504040204" pitchFamily="50" charset="-128"/>
                <a:ea typeface="Meiryo UI" panose="020B0604030504040204" pitchFamily="50" charset="-128"/>
              </a:rPr>
              <a:t>H30,R1)</a:t>
            </a:r>
          </a:p>
          <a:p>
            <a:pPr marL="174625" indent="-174625"/>
            <a:r>
              <a:rPr lang="ja-JP" altLang="en-US" sz="1200" dirty="0">
                <a:latin typeface="Meiryo UI" panose="020B0604030504040204" pitchFamily="50" charset="-128"/>
                <a:ea typeface="Meiryo UI" panose="020B0604030504040204" pitchFamily="50" charset="-128"/>
              </a:rPr>
              <a:t>○ 大阪府建築物震災対策推進協議会主催の説明会・相談会において、所有者等に制度等を説明（</a:t>
            </a:r>
            <a:r>
              <a:rPr lang="en-US" altLang="ja-JP" sz="1200" dirty="0">
                <a:latin typeface="Meiryo UI" panose="020B0604030504040204" pitchFamily="50" charset="-128"/>
                <a:ea typeface="Meiryo UI" panose="020B0604030504040204" pitchFamily="50" charset="-128"/>
              </a:rPr>
              <a:t>H30,R1)</a:t>
            </a:r>
          </a:p>
          <a:p>
            <a:r>
              <a:rPr lang="ja-JP" altLang="en-US" sz="1200" dirty="0">
                <a:latin typeface="Meiryo UI" panose="020B0604030504040204" pitchFamily="50" charset="-128"/>
                <a:ea typeface="Meiryo UI" panose="020B0604030504040204" pitchFamily="50" charset="-128"/>
              </a:rPr>
              <a:t>○ チェーン展開する企業に対する働きかけ実施（</a:t>
            </a:r>
            <a:r>
              <a:rPr lang="en-US" altLang="ja-JP" sz="1200" dirty="0">
                <a:latin typeface="Meiryo UI" panose="020B0604030504040204" pitchFamily="50" charset="-128"/>
                <a:ea typeface="Meiryo UI" panose="020B0604030504040204" pitchFamily="50" charset="-128"/>
              </a:rPr>
              <a:t>H30)</a:t>
            </a:r>
            <a:endParaRPr lang="ja-JP" altLang="ja-JP" sz="12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63AE0E95-5668-4114-ADC6-85C00994AC46}"/>
              </a:ext>
            </a:extLst>
          </p:cNvPr>
          <p:cNvSpPr txBox="1"/>
          <p:nvPr/>
        </p:nvSpPr>
        <p:spPr>
          <a:xfrm>
            <a:off x="493880" y="5415679"/>
            <a:ext cx="4505630" cy="830997"/>
          </a:xfrm>
          <a:prstGeom prst="rect">
            <a:avLst/>
          </a:prstGeom>
          <a:noFill/>
          <a:ln>
            <a:solidFill>
              <a:schemeClr val="accent2"/>
            </a:solidFill>
          </a:ln>
        </p:spPr>
        <p:txBody>
          <a:bodyPr wrap="square" rtlCol="0">
            <a:spAutoFit/>
          </a:bodyPr>
          <a:lstStyle/>
          <a:p>
            <a:r>
              <a:rPr lang="ja-JP" altLang="ja-JP" sz="1200" b="1" dirty="0">
                <a:latin typeface="Meiryo UI" panose="020B0604030504040204" pitchFamily="50" charset="-128"/>
                <a:ea typeface="Meiryo UI" panose="020B0604030504040204" pitchFamily="50" charset="-128"/>
              </a:rPr>
              <a:t>耐震化の支援</a:t>
            </a:r>
            <a:endParaRPr lang="ja-JP" altLang="ja-JP" sz="1200" dirty="0">
              <a:latin typeface="Meiryo UI" panose="020B0604030504040204" pitchFamily="50" charset="-128"/>
              <a:ea typeface="Meiryo UI" panose="020B0604030504040204" pitchFamily="50" charset="-128"/>
            </a:endParaRPr>
          </a:p>
          <a:p>
            <a:pPr marL="174625" indent="-174625"/>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病院や学校など特に公共性の高いものや災害時に避難場所として利用することが可能なホテル、旅館などは、特に優先</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使用しながらの耐震改修工事などへの対応を検討</a:t>
            </a:r>
          </a:p>
        </p:txBody>
      </p:sp>
      <p:sp>
        <p:nvSpPr>
          <p:cNvPr id="11" name="テキスト ボックス 10">
            <a:extLst>
              <a:ext uri="{FF2B5EF4-FFF2-40B4-BE49-F238E27FC236}">
                <a16:creationId xmlns:a16="http://schemas.microsoft.com/office/drawing/2014/main" id="{93421A0F-BFA3-4461-88B7-30E1AA620C6F}"/>
              </a:ext>
            </a:extLst>
          </p:cNvPr>
          <p:cNvSpPr txBox="1"/>
          <p:nvPr/>
        </p:nvSpPr>
        <p:spPr>
          <a:xfrm>
            <a:off x="5276820" y="5415679"/>
            <a:ext cx="3744000" cy="830997"/>
          </a:xfrm>
          <a:prstGeom prst="rect">
            <a:avLst/>
          </a:prstGeom>
          <a:solidFill>
            <a:schemeClr val="bg1">
              <a:lumMod val="95000"/>
            </a:schemeClr>
          </a:solidFill>
          <a:ln>
            <a:solidFill>
              <a:schemeClr val="accent2"/>
            </a:solidFill>
          </a:ln>
        </p:spPr>
        <p:txBody>
          <a:bodyPr wrap="square" rtlCol="0">
            <a:spAutoFit/>
          </a:bodyPr>
          <a:lstStyle/>
          <a:p>
            <a:r>
              <a:rPr lang="ja-JP" altLang="ja-JP" sz="1200" b="1" dirty="0">
                <a:latin typeface="Meiryo UI" panose="020B0604030504040204" pitchFamily="50" charset="-128"/>
                <a:ea typeface="Meiryo UI" panose="020B0604030504040204" pitchFamily="50" charset="-128"/>
              </a:rPr>
              <a:t>耐震化の支援</a:t>
            </a:r>
            <a:endParaRPr lang="ja-JP"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病院、学校、ホテル・旅館等への補助実施</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（補助する市町村への補助）</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段階的な改修も認め、補助することを承認</a:t>
            </a:r>
            <a:endParaRPr lang="en-US" altLang="ja-JP" sz="12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F29FF6AB-4CEF-422E-8598-DCC42D6D93D3}"/>
              </a:ext>
            </a:extLst>
          </p:cNvPr>
          <p:cNvSpPr txBox="1"/>
          <p:nvPr/>
        </p:nvSpPr>
        <p:spPr>
          <a:xfrm>
            <a:off x="116839" y="1014248"/>
            <a:ext cx="8839200" cy="464331"/>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108000" bIns="108000">
            <a:spAutoFit/>
          </a:bodyPr>
          <a:lstStyle/>
          <a:p>
            <a:pPr marL="252000" indent="-252000">
              <a:defRPr/>
            </a:pP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　多数の者が利用する建築物含め、市町村と連携し、普及啓発や補助等を実施。</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矢印: 右 13">
            <a:extLst>
              <a:ext uri="{FF2B5EF4-FFF2-40B4-BE49-F238E27FC236}">
                <a16:creationId xmlns:a16="http://schemas.microsoft.com/office/drawing/2014/main" id="{2E00F13C-3E01-4B01-A450-A6D39F6E954F}"/>
              </a:ext>
            </a:extLst>
          </p:cNvPr>
          <p:cNvSpPr/>
          <p:nvPr/>
        </p:nvSpPr>
        <p:spPr>
          <a:xfrm>
            <a:off x="5058006" y="1782701"/>
            <a:ext cx="215900" cy="1678483"/>
          </a:xfrm>
          <a:prstGeom prst="rightArrow">
            <a:avLst>
              <a:gd name="adj1" fmla="val 100000"/>
              <a:gd name="adj2"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 name="矢印: 右 14">
            <a:extLst>
              <a:ext uri="{FF2B5EF4-FFF2-40B4-BE49-F238E27FC236}">
                <a16:creationId xmlns:a16="http://schemas.microsoft.com/office/drawing/2014/main" id="{D3499D45-92A0-4778-A19A-4F7C44DA6EC1}"/>
              </a:ext>
            </a:extLst>
          </p:cNvPr>
          <p:cNvSpPr/>
          <p:nvPr/>
        </p:nvSpPr>
        <p:spPr>
          <a:xfrm>
            <a:off x="5054339" y="5306707"/>
            <a:ext cx="181492" cy="1048941"/>
          </a:xfrm>
          <a:prstGeom prst="rightArrow">
            <a:avLst>
              <a:gd name="adj1" fmla="val 100000"/>
              <a:gd name="adj2"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C9F5AD7-4571-4283-A651-23ADEC3FB4EC}"/>
              </a:ext>
            </a:extLst>
          </p:cNvPr>
          <p:cNvSpPr txBox="1"/>
          <p:nvPr/>
        </p:nvSpPr>
        <p:spPr>
          <a:xfrm>
            <a:off x="486264" y="3745934"/>
            <a:ext cx="4505630" cy="1384995"/>
          </a:xfrm>
          <a:prstGeom prst="rect">
            <a:avLst/>
          </a:prstGeom>
          <a:noFill/>
          <a:ln>
            <a:solidFill>
              <a:schemeClr val="accent2"/>
            </a:solidFill>
          </a:ln>
        </p:spPr>
        <p:txBody>
          <a:bodyPr wrap="square" rtlCol="0">
            <a:spAutoFit/>
          </a:bodyPr>
          <a:lstStyle/>
          <a:p>
            <a:r>
              <a:rPr lang="ja-JP" altLang="ja-JP" sz="1200" b="1" dirty="0">
                <a:latin typeface="Meiryo UI" panose="020B0604030504040204" pitchFamily="50" charset="-128"/>
                <a:ea typeface="Meiryo UI" panose="020B0604030504040204" pitchFamily="50" charset="-128"/>
              </a:rPr>
              <a:t>各種認定等による耐震化促進　</a:t>
            </a:r>
          </a:p>
          <a:p>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認定制度を活用し、所有者にとってインセンティブとなるような公表等</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①耐震改修計画の認定</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法第</a:t>
            </a:r>
            <a:r>
              <a:rPr lang="en-US" altLang="ja-JP" sz="1200" dirty="0">
                <a:latin typeface="Meiryo UI" panose="020B0604030504040204" pitchFamily="50" charset="-128"/>
                <a:ea typeface="Meiryo UI" panose="020B0604030504040204" pitchFamily="50" charset="-128"/>
              </a:rPr>
              <a:t>17</a:t>
            </a:r>
            <a:r>
              <a:rPr lang="ja-JP" altLang="ja-JP" sz="1200" dirty="0">
                <a:latin typeface="Meiryo UI" panose="020B0604030504040204" pitchFamily="50" charset="-128"/>
                <a:ea typeface="Meiryo UI" panose="020B0604030504040204" pitchFamily="50" charset="-128"/>
              </a:rPr>
              <a:t>条</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②建築物の地震に対する安全性の認定</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法第</a:t>
            </a:r>
            <a:r>
              <a:rPr lang="en-US" altLang="ja-JP" sz="1200" dirty="0">
                <a:latin typeface="Meiryo UI" panose="020B0604030504040204" pitchFamily="50" charset="-128"/>
                <a:ea typeface="Meiryo UI" panose="020B0604030504040204" pitchFamily="50" charset="-128"/>
              </a:rPr>
              <a:t>22</a:t>
            </a:r>
            <a:r>
              <a:rPr lang="ja-JP" altLang="ja-JP" sz="1200" dirty="0">
                <a:latin typeface="Meiryo UI" panose="020B0604030504040204" pitchFamily="50" charset="-128"/>
                <a:ea typeface="Meiryo UI" panose="020B0604030504040204" pitchFamily="50" charset="-128"/>
              </a:rPr>
              <a:t>条</a:t>
            </a:r>
            <a:r>
              <a:rPr lang="en-US" altLang="ja-JP" sz="1200" dirty="0">
                <a:latin typeface="Meiryo UI" panose="020B0604030504040204" pitchFamily="50" charset="-128"/>
                <a:ea typeface="Meiryo UI" panose="020B0604030504040204" pitchFamily="50" charset="-128"/>
              </a:rPr>
              <a:t>) </a:t>
            </a:r>
            <a:endParaRPr lang="ja-JP"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③区分所有建築物の耐震改修の必要性に係る認定</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法第</a:t>
            </a:r>
            <a:r>
              <a:rPr lang="en-US" altLang="ja-JP" sz="1200" dirty="0">
                <a:latin typeface="Meiryo UI" panose="020B0604030504040204" pitchFamily="50" charset="-128"/>
                <a:ea typeface="Meiryo UI" panose="020B0604030504040204" pitchFamily="50" charset="-128"/>
              </a:rPr>
              <a:t>25</a:t>
            </a:r>
            <a:r>
              <a:rPr lang="ja-JP" altLang="ja-JP" sz="1200" dirty="0">
                <a:latin typeface="Meiryo UI" panose="020B0604030504040204" pitchFamily="50" charset="-128"/>
                <a:ea typeface="Meiryo UI" panose="020B0604030504040204" pitchFamily="50" charset="-128"/>
              </a:rPr>
              <a:t>条</a:t>
            </a:r>
            <a:r>
              <a:rPr lang="en-US" altLang="ja-JP" sz="1200" dirty="0">
                <a:latin typeface="Meiryo UI" panose="020B0604030504040204" pitchFamily="50" charset="-128"/>
                <a:ea typeface="Meiryo UI" panose="020B0604030504040204" pitchFamily="50" charset="-128"/>
              </a:rPr>
              <a:t>)</a:t>
            </a:r>
          </a:p>
          <a:p>
            <a:pPr marL="174625" indent="-174625"/>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利用者に安全性を理解したうえで施設を利用してもらうため、耐震化の状況をわかりやすく公表する仕組みを検討</a:t>
            </a:r>
          </a:p>
        </p:txBody>
      </p:sp>
      <p:sp>
        <p:nvSpPr>
          <p:cNvPr id="17" name="矢印: 右 16">
            <a:extLst>
              <a:ext uri="{FF2B5EF4-FFF2-40B4-BE49-F238E27FC236}">
                <a16:creationId xmlns:a16="http://schemas.microsoft.com/office/drawing/2014/main" id="{13584C31-8C7C-46AF-90C0-82DDCD302669}"/>
              </a:ext>
            </a:extLst>
          </p:cNvPr>
          <p:cNvSpPr/>
          <p:nvPr/>
        </p:nvSpPr>
        <p:spPr>
          <a:xfrm>
            <a:off x="5038474" y="3817220"/>
            <a:ext cx="215900" cy="1242423"/>
          </a:xfrm>
          <a:prstGeom prst="rightArrow">
            <a:avLst>
              <a:gd name="adj1" fmla="val 100000"/>
              <a:gd name="adj2"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C6814D3-9914-492F-85AC-25EE932284ED}"/>
              </a:ext>
            </a:extLst>
          </p:cNvPr>
          <p:cNvSpPr txBox="1"/>
          <p:nvPr/>
        </p:nvSpPr>
        <p:spPr>
          <a:xfrm>
            <a:off x="5276820" y="3745934"/>
            <a:ext cx="3744000" cy="1384995"/>
          </a:xfrm>
          <a:prstGeom prst="rect">
            <a:avLst/>
          </a:prstGeom>
          <a:solidFill>
            <a:schemeClr val="bg1">
              <a:lumMod val="95000"/>
            </a:schemeClr>
          </a:solidFill>
          <a:ln>
            <a:solidFill>
              <a:schemeClr val="accent2"/>
            </a:solidFill>
          </a:ln>
        </p:spPr>
        <p:txBody>
          <a:bodyPr wrap="square" rtlCol="0">
            <a:spAutoFit/>
          </a:bodyPr>
          <a:lstStyle/>
          <a:p>
            <a:r>
              <a:rPr lang="ja-JP" altLang="en-US" sz="1200" b="1" dirty="0">
                <a:latin typeface="Meiryo UI" panose="020B0604030504040204" pitchFamily="50" charset="-128"/>
                <a:ea typeface="Meiryo UI" panose="020B0604030504040204" pitchFamily="50" charset="-128"/>
              </a:rPr>
              <a:t>認定等による耐震化促進</a:t>
            </a:r>
            <a:endParaRPr lang="en-US" altLang="ja-JP" sz="12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rPr>
              <a:t>条認定は</a:t>
            </a:r>
            <a:r>
              <a:rPr lang="en-US" altLang="ja-JP" sz="1200" dirty="0">
                <a:latin typeface="Meiryo UI" panose="020B0604030504040204" pitchFamily="50" charset="-128"/>
                <a:ea typeface="Meiryo UI" panose="020B0604030504040204" pitchFamily="50" charset="-128"/>
              </a:rPr>
              <a:t>H27</a:t>
            </a:r>
            <a:r>
              <a:rPr lang="ja-JP" altLang="en-US" sz="1200" dirty="0">
                <a:latin typeface="Meiryo UI" panose="020B0604030504040204" pitchFamily="50" charset="-128"/>
                <a:ea typeface="Meiryo UI" panose="020B0604030504040204" pitchFamily="50" charset="-128"/>
              </a:rPr>
              <a:t>以降</a:t>
            </a:r>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件</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22</a:t>
            </a:r>
            <a:r>
              <a:rPr lang="ja-JP" altLang="en-US" sz="1200" dirty="0">
                <a:latin typeface="Meiryo UI" panose="020B0604030504040204" pitchFamily="50" charset="-128"/>
                <a:ea typeface="Meiryo UI" panose="020B0604030504040204" pitchFamily="50" charset="-128"/>
              </a:rPr>
              <a:t>条認定は</a:t>
            </a:r>
            <a:r>
              <a:rPr lang="en-US" altLang="ja-JP" sz="1200" dirty="0">
                <a:latin typeface="Meiryo UI" panose="020B0604030504040204" pitchFamily="50" charset="-128"/>
                <a:ea typeface="Meiryo UI" panose="020B0604030504040204" pitchFamily="50" charset="-128"/>
              </a:rPr>
              <a:t>H27</a:t>
            </a:r>
            <a:r>
              <a:rPr lang="ja-JP" altLang="en-US" sz="1200" dirty="0">
                <a:latin typeface="Meiryo UI" panose="020B0604030504040204" pitchFamily="50" charset="-128"/>
                <a:ea typeface="Meiryo UI" panose="020B0604030504040204" pitchFamily="50" charset="-128"/>
              </a:rPr>
              <a:t>以降</a:t>
            </a:r>
            <a:r>
              <a:rPr lang="en-US" altLang="ja-JP" sz="1200" dirty="0">
                <a:latin typeface="Meiryo UI" panose="020B0604030504040204" pitchFamily="50" charset="-128"/>
                <a:ea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rPr>
              <a:t>件の実績あり</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わかりやすく公表する仕組みについては検討中</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p:txBody>
      </p:sp>
      <p:sp>
        <p:nvSpPr>
          <p:cNvPr id="19" name="矢印: 下 18">
            <a:extLst>
              <a:ext uri="{FF2B5EF4-FFF2-40B4-BE49-F238E27FC236}">
                <a16:creationId xmlns:a16="http://schemas.microsoft.com/office/drawing/2014/main" id="{FDAC29E3-9F2D-4FD8-AF9E-7FBE274BA543}"/>
              </a:ext>
            </a:extLst>
          </p:cNvPr>
          <p:cNvSpPr/>
          <p:nvPr/>
        </p:nvSpPr>
        <p:spPr>
          <a:xfrm>
            <a:off x="137884" y="4901040"/>
            <a:ext cx="293298" cy="1819673"/>
          </a:xfrm>
          <a:prstGeom prst="downArrow">
            <a:avLst>
              <a:gd name="adj1" fmla="val 100000"/>
              <a:gd name="adj2" fmla="val 50000"/>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0" name="矢印: 下 19">
            <a:extLst>
              <a:ext uri="{FF2B5EF4-FFF2-40B4-BE49-F238E27FC236}">
                <a16:creationId xmlns:a16="http://schemas.microsoft.com/office/drawing/2014/main" id="{298C1FBD-CED9-416B-813C-5E371872158F}"/>
              </a:ext>
            </a:extLst>
          </p:cNvPr>
          <p:cNvSpPr/>
          <p:nvPr/>
        </p:nvSpPr>
        <p:spPr>
          <a:xfrm>
            <a:off x="142584" y="2948986"/>
            <a:ext cx="293298" cy="2165623"/>
          </a:xfrm>
          <a:prstGeom prst="downArrow">
            <a:avLst>
              <a:gd name="adj1" fmla="val 100000"/>
              <a:gd name="adj2" fmla="val 50000"/>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1" name="矢印: 下 20">
            <a:extLst>
              <a:ext uri="{FF2B5EF4-FFF2-40B4-BE49-F238E27FC236}">
                <a16:creationId xmlns:a16="http://schemas.microsoft.com/office/drawing/2014/main" id="{67E483B3-93B6-4EC5-873F-DAF69D4B4C52}"/>
              </a:ext>
            </a:extLst>
          </p:cNvPr>
          <p:cNvSpPr/>
          <p:nvPr/>
        </p:nvSpPr>
        <p:spPr>
          <a:xfrm>
            <a:off x="137884" y="1670092"/>
            <a:ext cx="293298" cy="1429961"/>
          </a:xfrm>
          <a:prstGeom prst="downArrow">
            <a:avLst>
              <a:gd name="adj1" fmla="val 100000"/>
              <a:gd name="adj2" fmla="val 50000"/>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2" name="角丸四角形 56">
            <a:extLst>
              <a:ext uri="{FF2B5EF4-FFF2-40B4-BE49-F238E27FC236}">
                <a16:creationId xmlns:a16="http://schemas.microsoft.com/office/drawing/2014/main" id="{F05278B8-9A10-4549-8572-F6D43CABC997}"/>
              </a:ext>
            </a:extLst>
          </p:cNvPr>
          <p:cNvSpPr/>
          <p:nvPr/>
        </p:nvSpPr>
        <p:spPr>
          <a:xfrm>
            <a:off x="48315" y="1895310"/>
            <a:ext cx="439121" cy="1160854"/>
          </a:xfrm>
          <a:prstGeom prst="roundRect">
            <a:avLst>
              <a:gd name="adj" fmla="val 0"/>
            </a:avLst>
          </a:prstGeom>
          <a:noFill/>
          <a:ln w="6350" cap="flat" cmpd="sng" algn="ctr">
            <a:noFill/>
            <a:prstDash val="solid"/>
          </a:ln>
          <a:effectLst/>
        </p:spPr>
        <p:txBody>
          <a:bodyPr rot="0" spcFirstLastPara="0" vert="eaVert" wrap="square" lIns="91440" tIns="45720" rIns="91440" bIns="45720" numCol="1" spcCol="0" rtlCol="0" fromWordArt="0" anchor="t" anchorCtr="0" forceAA="0" compatLnSpc="1">
            <a:prstTxWarp prst="textNoShape">
              <a:avLst/>
            </a:prstTxWarp>
            <a:noAutofit/>
          </a:bodyPr>
          <a:lstStyle/>
          <a:p>
            <a:pPr indent="-88900" algn="just">
              <a:lnSpc>
                <a:spcPts val="1600"/>
              </a:lnSpc>
              <a:spcAft>
                <a:spcPts val="0"/>
              </a:spcAft>
            </a:pPr>
            <a:r>
              <a:rPr lang="ja-JP" altLang="en-US" sz="1300" b="1" kern="100" dirty="0">
                <a:effectLst/>
                <a:latin typeface="Meiryo UI" panose="020B0604030504040204" pitchFamily="50" charset="-128"/>
                <a:ea typeface="Meiryo UI" panose="020B0604030504040204" pitchFamily="50" charset="-128"/>
                <a:cs typeface="Meiryo UI" panose="020B0604030504040204" pitchFamily="50" charset="-128"/>
              </a:rPr>
              <a:t>機運の醸成</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角丸四角形 56">
            <a:extLst>
              <a:ext uri="{FF2B5EF4-FFF2-40B4-BE49-F238E27FC236}">
                <a16:creationId xmlns:a16="http://schemas.microsoft.com/office/drawing/2014/main" id="{59EA827D-1E59-4393-A59E-5611579AE155}"/>
              </a:ext>
            </a:extLst>
          </p:cNvPr>
          <p:cNvSpPr/>
          <p:nvPr/>
        </p:nvSpPr>
        <p:spPr>
          <a:xfrm>
            <a:off x="75597" y="3100801"/>
            <a:ext cx="384556" cy="2074613"/>
          </a:xfrm>
          <a:prstGeom prst="roundRect">
            <a:avLst>
              <a:gd name="adj" fmla="val 0"/>
            </a:avLst>
          </a:prstGeom>
          <a:noFill/>
          <a:ln w="6350" cap="flat" cmpd="sng" algn="ctr">
            <a:noFill/>
            <a:prstDash val="solid"/>
          </a:ln>
          <a:effectLst/>
        </p:spPr>
        <p:txBody>
          <a:bodyPr rot="0" spcFirstLastPara="0" vert="eaVert" wrap="square" lIns="91440" tIns="45720" rIns="91440" bIns="45720" numCol="1" spcCol="0" rtlCol="0" fromWordArt="0" anchor="t" anchorCtr="0" forceAA="0" compatLnSpc="1">
            <a:prstTxWarp prst="textNoShape">
              <a:avLst/>
            </a:prstTxWarp>
            <a:noAutofit/>
          </a:bodyPr>
          <a:lstStyle/>
          <a:p>
            <a:pPr indent="-88900" algn="just">
              <a:lnSpc>
                <a:spcPts val="1600"/>
              </a:lnSpc>
              <a:spcAft>
                <a:spcPts val="0"/>
              </a:spcAft>
            </a:pPr>
            <a:r>
              <a:rPr lang="ja-JP" altLang="en-US" sz="1300" b="1" kern="100" dirty="0">
                <a:effectLst/>
                <a:latin typeface="Meiryo UI" panose="020B0604030504040204" pitchFamily="50" charset="-128"/>
                <a:ea typeface="Meiryo UI" panose="020B0604030504040204" pitchFamily="50" charset="-128"/>
                <a:cs typeface="Meiryo UI" panose="020B0604030504040204" pitchFamily="50" charset="-128"/>
              </a:rPr>
              <a:t>きっかけづくり・具体化</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角丸四角形 56">
            <a:extLst>
              <a:ext uri="{FF2B5EF4-FFF2-40B4-BE49-F238E27FC236}">
                <a16:creationId xmlns:a16="http://schemas.microsoft.com/office/drawing/2014/main" id="{6A3FF593-F0AD-4408-91D0-13086E0C4F84}"/>
              </a:ext>
            </a:extLst>
          </p:cNvPr>
          <p:cNvSpPr/>
          <p:nvPr/>
        </p:nvSpPr>
        <p:spPr>
          <a:xfrm>
            <a:off x="75597" y="5126172"/>
            <a:ext cx="384556" cy="1413384"/>
          </a:xfrm>
          <a:prstGeom prst="roundRect">
            <a:avLst>
              <a:gd name="adj" fmla="val 0"/>
            </a:avLst>
          </a:prstGeom>
          <a:noFill/>
          <a:ln w="6350" cap="flat" cmpd="sng" algn="ctr">
            <a:noFill/>
            <a:prstDash val="solid"/>
          </a:ln>
          <a:effectLst/>
        </p:spPr>
        <p:txBody>
          <a:bodyPr rot="0" spcFirstLastPara="0" vert="eaVert" wrap="square" lIns="91440" tIns="45720" rIns="91440" bIns="45720" numCol="1" spcCol="0" rtlCol="0" fromWordArt="0" anchor="t" anchorCtr="0" forceAA="0" compatLnSpc="1">
            <a:prstTxWarp prst="textNoShape">
              <a:avLst/>
            </a:prstTxWarp>
            <a:noAutofit/>
          </a:bodyPr>
          <a:lstStyle/>
          <a:p>
            <a:pPr indent="-88900" algn="just">
              <a:lnSpc>
                <a:spcPts val="1600"/>
              </a:lnSpc>
              <a:spcAft>
                <a:spcPts val="0"/>
              </a:spcAft>
            </a:pPr>
            <a:r>
              <a:rPr lang="ja-JP" altLang="en-US" sz="1300" b="1" kern="100" dirty="0">
                <a:effectLst/>
                <a:latin typeface="Meiryo UI" panose="020B0604030504040204" pitchFamily="50" charset="-128"/>
                <a:ea typeface="Meiryo UI" panose="020B0604030504040204" pitchFamily="50" charset="-128"/>
                <a:cs typeface="Meiryo UI" panose="020B0604030504040204" pitchFamily="50" charset="-128"/>
              </a:rPr>
              <a:t>負担軽減の支援</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5" name="角丸四角形 56">
            <a:extLst>
              <a:ext uri="{FF2B5EF4-FFF2-40B4-BE49-F238E27FC236}">
                <a16:creationId xmlns:a16="http://schemas.microsoft.com/office/drawing/2014/main" id="{0D669515-4160-4DA0-8206-1404EBC90B38}"/>
              </a:ext>
            </a:extLst>
          </p:cNvPr>
          <p:cNvSpPr/>
          <p:nvPr/>
        </p:nvSpPr>
        <p:spPr>
          <a:xfrm>
            <a:off x="2099751" y="1414060"/>
            <a:ext cx="1338591" cy="308630"/>
          </a:xfrm>
          <a:prstGeom prst="roundRect">
            <a:avLst>
              <a:gd name="adj" fmla="val 0"/>
            </a:avLst>
          </a:prstGeom>
          <a:noFill/>
          <a:ln w="635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88900" algn="just">
              <a:lnSpc>
                <a:spcPts val="1600"/>
              </a:lnSpc>
              <a:spcAft>
                <a:spcPts val="0"/>
              </a:spcAft>
            </a:pPr>
            <a:r>
              <a:rPr lang="en-US" altLang="ja-JP" sz="1300" b="1"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300" b="1" kern="100" dirty="0">
                <a:effectLst/>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300" b="1"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6" name="角丸四角形 56">
            <a:extLst>
              <a:ext uri="{FF2B5EF4-FFF2-40B4-BE49-F238E27FC236}">
                <a16:creationId xmlns:a16="http://schemas.microsoft.com/office/drawing/2014/main" id="{3A3AB4B5-B747-4734-B63D-ADCFD041E69B}"/>
              </a:ext>
            </a:extLst>
          </p:cNvPr>
          <p:cNvSpPr/>
          <p:nvPr/>
        </p:nvSpPr>
        <p:spPr>
          <a:xfrm>
            <a:off x="6781509" y="1424401"/>
            <a:ext cx="1338591" cy="308630"/>
          </a:xfrm>
          <a:prstGeom prst="roundRect">
            <a:avLst>
              <a:gd name="adj" fmla="val 0"/>
            </a:avLst>
          </a:prstGeom>
          <a:noFill/>
          <a:ln w="635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88900" algn="just">
              <a:lnSpc>
                <a:spcPts val="1600"/>
              </a:lnSpc>
              <a:spcAft>
                <a:spcPts val="0"/>
              </a:spcAft>
            </a:pPr>
            <a:r>
              <a:rPr lang="en-US" altLang="ja-JP" sz="1300" b="1"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300" b="1" kern="100" dirty="0">
                <a:effectLst/>
                <a:latin typeface="Meiryo UI" panose="020B0604030504040204" pitchFamily="50" charset="-128"/>
                <a:ea typeface="Meiryo UI" panose="020B0604030504040204" pitchFamily="50" charset="-128"/>
                <a:cs typeface="Meiryo UI" panose="020B0604030504040204" pitchFamily="50" charset="-128"/>
              </a:rPr>
              <a:t>実績</a:t>
            </a:r>
            <a:r>
              <a:rPr lang="en-US" altLang="ja-JP" sz="1300" b="1"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575274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F29FF6AB-4CEF-422E-8598-DCC42D6D93D3}"/>
              </a:ext>
            </a:extLst>
          </p:cNvPr>
          <p:cNvSpPr txBox="1"/>
          <p:nvPr/>
        </p:nvSpPr>
        <p:spPr>
          <a:xfrm>
            <a:off x="154982" y="1011329"/>
            <a:ext cx="8839200" cy="1440000"/>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108000" bIns="108000">
            <a:spAutoFit/>
          </a:bodyPr>
          <a:lstStyle/>
          <a:p>
            <a:pPr marL="252000" indent="-252000">
              <a:lnSpc>
                <a:spcPct val="125000"/>
              </a:lnSpc>
              <a:spcAft>
                <a:spcPts val="600"/>
              </a:spcAft>
              <a:defRP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ct val="125000"/>
              </a:lnSpc>
              <a:spcAft>
                <a:spcPts val="600"/>
              </a:spcAft>
              <a:defRP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ct val="125000"/>
              </a:lnSpc>
              <a:spcAft>
                <a:spcPts val="600"/>
              </a:spcAft>
              <a:defRP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ct val="125000"/>
              </a:lnSpc>
              <a:spcAft>
                <a:spcPts val="600"/>
              </a:spcAft>
              <a:defRP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ct val="125000"/>
              </a:lnSpc>
              <a:spcAft>
                <a:spcPts val="600"/>
              </a:spcAft>
              <a:defRPr/>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a:extLst>
              <a:ext uri="{FF2B5EF4-FFF2-40B4-BE49-F238E27FC236}">
                <a16:creationId xmlns:a16="http://schemas.microsoft.com/office/drawing/2014/main" id="{9F81A886-5D20-462C-8309-D796076A2848}"/>
              </a:ext>
            </a:extLst>
          </p:cNvPr>
          <p:cNvSpPr>
            <a:spLocks noGrp="1"/>
          </p:cNvSpPr>
          <p:nvPr>
            <p:ph type="title"/>
          </p:nvPr>
        </p:nvSpPr>
        <p:spPr/>
        <p:txBody>
          <a:bodyPr/>
          <a:lstStyle/>
          <a:p>
            <a:r>
              <a:rPr kumimoji="1" lang="ja-JP" altLang="en-US" dirty="0"/>
              <a:t>補助制度の概要と実績</a:t>
            </a:r>
          </a:p>
        </p:txBody>
      </p:sp>
      <p:sp>
        <p:nvSpPr>
          <p:cNvPr id="4" name="スライド番号プレースホルダー 3">
            <a:extLst>
              <a:ext uri="{FF2B5EF4-FFF2-40B4-BE49-F238E27FC236}">
                <a16:creationId xmlns:a16="http://schemas.microsoft.com/office/drawing/2014/main" id="{E21C0D19-4CB5-4126-9731-A958DE7DD379}"/>
              </a:ext>
            </a:extLst>
          </p:cNvPr>
          <p:cNvSpPr>
            <a:spLocks noGrp="1"/>
          </p:cNvSpPr>
          <p:nvPr>
            <p:ph type="sldNum" sz="quarter" idx="12"/>
          </p:nvPr>
        </p:nvSpPr>
        <p:spPr/>
        <p:txBody>
          <a:bodyPr/>
          <a:lstStyle/>
          <a:p>
            <a:pPr>
              <a:defRPr/>
            </a:pPr>
            <a:fld id="{09954CD4-AF95-4C78-B160-84012AB9CEDB}" type="slidenum">
              <a:rPr lang="en-US" altLang="ja-JP" smtClean="0"/>
              <a:pPr>
                <a:defRPr/>
              </a:pPr>
              <a:t>46</a:t>
            </a:fld>
            <a:endParaRPr lang="en-US" altLang="ja-JP"/>
          </a:p>
        </p:txBody>
      </p:sp>
      <p:graphicFrame>
        <p:nvGraphicFramePr>
          <p:cNvPr id="6" name="表 5">
            <a:extLst>
              <a:ext uri="{FF2B5EF4-FFF2-40B4-BE49-F238E27FC236}">
                <a16:creationId xmlns:a16="http://schemas.microsoft.com/office/drawing/2014/main" id="{6428AD42-85E3-453A-9C58-13D3E5FAB9F4}"/>
              </a:ext>
            </a:extLst>
          </p:cNvPr>
          <p:cNvGraphicFramePr>
            <a:graphicFrameLocks noGrp="1"/>
          </p:cNvGraphicFramePr>
          <p:nvPr>
            <p:extLst>
              <p:ext uri="{D42A27DB-BD31-4B8C-83A1-F6EECF244321}">
                <p14:modId xmlns:p14="http://schemas.microsoft.com/office/powerpoint/2010/main" val="4229813833"/>
              </p:ext>
            </p:extLst>
          </p:nvPr>
        </p:nvGraphicFramePr>
        <p:xfrm>
          <a:off x="509326" y="4341219"/>
          <a:ext cx="4281674" cy="674235"/>
        </p:xfrm>
        <a:graphic>
          <a:graphicData uri="http://schemas.openxmlformats.org/drawingml/2006/table">
            <a:tbl>
              <a:tblPr firstRow="1" firstCol="1" bandRow="1">
                <a:tableStyleId>{5C22544A-7EE6-4342-B048-85BDC9FD1C3A}</a:tableStyleId>
              </a:tblPr>
              <a:tblGrid>
                <a:gridCol w="993547">
                  <a:extLst>
                    <a:ext uri="{9D8B030D-6E8A-4147-A177-3AD203B41FA5}">
                      <a16:colId xmlns:a16="http://schemas.microsoft.com/office/drawing/2014/main" val="20000"/>
                    </a:ext>
                  </a:extLst>
                </a:gridCol>
                <a:gridCol w="831884">
                  <a:extLst>
                    <a:ext uri="{9D8B030D-6E8A-4147-A177-3AD203B41FA5}">
                      <a16:colId xmlns:a16="http://schemas.microsoft.com/office/drawing/2014/main" val="20001"/>
                    </a:ext>
                  </a:extLst>
                </a:gridCol>
                <a:gridCol w="832725">
                  <a:extLst>
                    <a:ext uri="{9D8B030D-6E8A-4147-A177-3AD203B41FA5}">
                      <a16:colId xmlns:a16="http://schemas.microsoft.com/office/drawing/2014/main" val="20002"/>
                    </a:ext>
                  </a:extLst>
                </a:gridCol>
                <a:gridCol w="832725">
                  <a:extLst>
                    <a:ext uri="{9D8B030D-6E8A-4147-A177-3AD203B41FA5}">
                      <a16:colId xmlns:a16="http://schemas.microsoft.com/office/drawing/2014/main" val="20003"/>
                    </a:ext>
                  </a:extLst>
                </a:gridCol>
                <a:gridCol w="790793">
                  <a:extLst>
                    <a:ext uri="{9D8B030D-6E8A-4147-A177-3AD203B41FA5}">
                      <a16:colId xmlns:a16="http://schemas.microsoft.com/office/drawing/2014/main" val="20004"/>
                    </a:ext>
                  </a:extLst>
                </a:gridCol>
              </a:tblGrid>
              <a:tr h="280603">
                <a:tc>
                  <a:txBody>
                    <a:bodyPr/>
                    <a:lstStyle/>
                    <a:p>
                      <a:pPr algn="ctr">
                        <a:lnSpc>
                          <a:spcPts val="1400"/>
                        </a:lnSpc>
                        <a:spcAft>
                          <a:spcPts val="0"/>
                        </a:spcAft>
                      </a:pPr>
                      <a:r>
                        <a:rPr lang="ja-JP" sz="1400" kern="100" dirty="0">
                          <a:solidFill>
                            <a:srgbClr val="1F497D"/>
                          </a:solidFill>
                          <a:effectLst/>
                          <a:latin typeface="Meiryo UI" panose="020B0604030504040204" pitchFamily="50" charset="-128"/>
                          <a:ea typeface="Meiryo UI" panose="020B0604030504040204" pitchFamily="50" charset="-128"/>
                        </a:rPr>
                        <a:t>区分</a:t>
                      </a:r>
                      <a:endParaRPr lang="ja-JP" sz="1400" kern="100" dirty="0">
                        <a:solidFill>
                          <a:srgbClr val="1F497D"/>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ja-JP" sz="1400" kern="100" dirty="0">
                          <a:solidFill>
                            <a:srgbClr val="002060"/>
                          </a:solidFill>
                          <a:effectLst/>
                          <a:latin typeface="Meiryo UI" panose="020B0604030504040204" pitchFamily="50" charset="-128"/>
                          <a:ea typeface="Meiryo UI" panose="020B0604030504040204" pitchFamily="50" charset="-128"/>
                        </a:rPr>
                        <a:t>国</a:t>
                      </a:r>
                      <a:endParaRPr lang="ja-JP" sz="1400" kern="100" dirty="0">
                        <a:solidFill>
                          <a:srgbClr val="002060"/>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ja-JP" sz="1400" kern="100" dirty="0">
                          <a:solidFill>
                            <a:srgbClr val="002060"/>
                          </a:solidFill>
                          <a:effectLst/>
                          <a:latin typeface="Meiryo UI" panose="020B0604030504040204" pitchFamily="50" charset="-128"/>
                          <a:ea typeface="Meiryo UI" panose="020B0604030504040204" pitchFamily="50" charset="-128"/>
                        </a:rPr>
                        <a:t>府</a:t>
                      </a:r>
                      <a:endParaRPr lang="ja-JP" sz="1400" kern="100" dirty="0">
                        <a:solidFill>
                          <a:srgbClr val="002060"/>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ja-JP" sz="1400" kern="100" dirty="0">
                          <a:solidFill>
                            <a:srgbClr val="002060"/>
                          </a:solidFill>
                          <a:effectLst/>
                          <a:latin typeface="Meiryo UI" panose="020B0604030504040204" pitchFamily="50" charset="-128"/>
                          <a:ea typeface="Meiryo UI" panose="020B0604030504040204" pitchFamily="50" charset="-128"/>
                        </a:rPr>
                        <a:t>市</a:t>
                      </a:r>
                      <a:endParaRPr lang="ja-JP" sz="1400" kern="100" dirty="0">
                        <a:solidFill>
                          <a:srgbClr val="002060"/>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ja-JP" sz="1400" kern="100" dirty="0">
                          <a:solidFill>
                            <a:srgbClr val="002060"/>
                          </a:solidFill>
                          <a:effectLst/>
                          <a:latin typeface="Meiryo UI" panose="020B0604030504040204" pitchFamily="50" charset="-128"/>
                          <a:ea typeface="Meiryo UI" panose="020B0604030504040204" pitchFamily="50" charset="-128"/>
                        </a:rPr>
                        <a:t>所有者</a:t>
                      </a:r>
                      <a:endParaRPr lang="ja-JP" sz="1400" kern="100" dirty="0">
                        <a:solidFill>
                          <a:srgbClr val="002060"/>
                        </a:solidFill>
                        <a:effectLst/>
                        <a:latin typeface="Meiryo UI" panose="020B0604030504040204" pitchFamily="50" charset="-128"/>
                        <a:ea typeface="Meiryo UI" panose="020B0604030504040204" pitchFamily="50" charset="-128"/>
                        <a:cs typeface="Times New Roman"/>
                      </a:endParaRPr>
                    </a:p>
                  </a:txBody>
                  <a:tcPr marL="68579" marR="68579" marT="0" marB="0" anchor="ctr"/>
                </a:tc>
                <a:extLst>
                  <a:ext uri="{0D108BD9-81ED-4DB2-BD59-A6C34878D82A}">
                    <a16:rowId xmlns:a16="http://schemas.microsoft.com/office/drawing/2014/main" val="10000"/>
                  </a:ext>
                </a:extLst>
              </a:tr>
              <a:tr h="393632">
                <a:tc>
                  <a:txBody>
                    <a:bodyPr/>
                    <a:lstStyle/>
                    <a:p>
                      <a:pPr algn="ctr">
                        <a:lnSpc>
                          <a:spcPts val="1400"/>
                        </a:lnSpc>
                        <a:spcAft>
                          <a:spcPts val="0"/>
                        </a:spcAft>
                      </a:pPr>
                      <a:r>
                        <a:rPr lang="ja-JP" altLang="en-US" sz="1400" kern="100" dirty="0">
                          <a:solidFill>
                            <a:srgbClr val="1F497D"/>
                          </a:solidFill>
                          <a:effectLst/>
                          <a:latin typeface="Meiryo UI" panose="020B0604030504040204" pitchFamily="50" charset="-128"/>
                          <a:ea typeface="Meiryo UI" panose="020B0604030504040204" pitchFamily="50" charset="-128"/>
                        </a:rPr>
                        <a:t>負担割合</a:t>
                      </a:r>
                      <a:endParaRPr lang="ja-JP" sz="1400" kern="100" dirty="0">
                        <a:solidFill>
                          <a:srgbClr val="1F497D"/>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sz="1400" kern="100" dirty="0">
                          <a:effectLst/>
                          <a:latin typeface="Meiryo UI" panose="020B0604030504040204" pitchFamily="50" charset="-128"/>
                          <a:ea typeface="Meiryo UI" panose="020B0604030504040204" pitchFamily="50" charset="-128"/>
                        </a:rPr>
                        <a:t>1/</a:t>
                      </a:r>
                      <a:r>
                        <a:rPr lang="en-US" altLang="ja-JP" sz="1400" kern="100" dirty="0">
                          <a:effectLst/>
                          <a:latin typeface="Meiryo UI" panose="020B0604030504040204" pitchFamily="50" charset="-128"/>
                          <a:ea typeface="Meiryo UI" panose="020B0604030504040204" pitchFamily="50" charset="-128"/>
                        </a:rPr>
                        <a:t>2</a:t>
                      </a:r>
                      <a:r>
                        <a:rPr lang="ja-JP" sz="1400" kern="100" baseline="300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sz="1400" kern="100" dirty="0">
                          <a:effectLst/>
                          <a:latin typeface="Meiryo UI" panose="020B0604030504040204" pitchFamily="50" charset="-128"/>
                          <a:ea typeface="Meiryo UI" panose="020B0604030504040204" pitchFamily="50" charset="-128"/>
                        </a:rPr>
                        <a:t>1/6</a:t>
                      </a:r>
                      <a:endParaRPr lang="ja-JP" sz="14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sz="1400" kern="100" dirty="0">
                          <a:effectLst/>
                          <a:latin typeface="Meiryo UI" panose="020B0604030504040204" pitchFamily="50" charset="-128"/>
                          <a:ea typeface="Meiryo UI" panose="020B0604030504040204" pitchFamily="50" charset="-128"/>
                        </a:rPr>
                        <a:t>1/6</a:t>
                      </a:r>
                      <a:endParaRPr lang="ja-JP" sz="14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sz="1400" kern="100" dirty="0">
                          <a:effectLst/>
                          <a:latin typeface="Meiryo UI" panose="020B0604030504040204" pitchFamily="50" charset="-128"/>
                          <a:ea typeface="Meiryo UI" panose="020B0604030504040204" pitchFamily="50" charset="-128"/>
                        </a:rPr>
                        <a:t>1/6</a:t>
                      </a:r>
                      <a:endParaRPr lang="ja-JP" sz="14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extLst>
                  <a:ext uri="{0D108BD9-81ED-4DB2-BD59-A6C34878D82A}">
                    <a16:rowId xmlns:a16="http://schemas.microsoft.com/office/drawing/2014/main" val="10001"/>
                  </a:ext>
                </a:extLst>
              </a:tr>
            </a:tbl>
          </a:graphicData>
        </a:graphic>
      </p:graphicFrame>
      <p:sp>
        <p:nvSpPr>
          <p:cNvPr id="7" name="テキスト ボックス 2">
            <a:extLst>
              <a:ext uri="{FF2B5EF4-FFF2-40B4-BE49-F238E27FC236}">
                <a16:creationId xmlns:a16="http://schemas.microsoft.com/office/drawing/2014/main" id="{3B12430E-6120-4E92-B58F-81FA94086E81}"/>
              </a:ext>
            </a:extLst>
          </p:cNvPr>
          <p:cNvSpPr txBox="1">
            <a:spLocks noChangeArrowheads="1"/>
          </p:cNvSpPr>
          <p:nvPr/>
        </p:nvSpPr>
        <p:spPr bwMode="auto">
          <a:xfrm>
            <a:off x="167398" y="5273287"/>
            <a:ext cx="3713226" cy="29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nchor="ctr"/>
          <a:lstStyle>
            <a:lvl1pPr marL="287338" indent="-287338" eaLnBrk="0" hangingPunct="0">
              <a:spcBef>
                <a:spcPct val="20000"/>
              </a:spcBef>
              <a:buChar char="•"/>
              <a:defRPr kumimoji="1" sz="3200">
                <a:solidFill>
                  <a:schemeClr val="tx1"/>
                </a:solidFill>
                <a:latin typeface="Arial" charset="0"/>
                <a:ea typeface="ＭＳ Ｐゴシック" charset="-128"/>
              </a:defRPr>
            </a:lvl1pPr>
            <a:lvl2pPr marL="741363" indent="-284163" eaLnBrk="0" hangingPunct="0">
              <a:spcBef>
                <a:spcPct val="20000"/>
              </a:spcBef>
              <a:buChar char="–"/>
              <a:defRPr kumimoji="1" sz="2800">
                <a:solidFill>
                  <a:schemeClr val="tx1"/>
                </a:solidFill>
                <a:latin typeface="Arial" charset="0"/>
                <a:ea typeface="ＭＳ Ｐゴシック" charset="-128"/>
              </a:defRPr>
            </a:lvl2pPr>
            <a:lvl3pPr marL="1141413" indent="-227013" eaLnBrk="0" hangingPunct="0">
              <a:spcBef>
                <a:spcPct val="20000"/>
              </a:spcBef>
              <a:buChar char="•"/>
              <a:defRPr kumimoji="1" sz="2400">
                <a:solidFill>
                  <a:schemeClr val="tx1"/>
                </a:solidFill>
                <a:latin typeface="Arial" charset="0"/>
                <a:ea typeface="ＭＳ Ｐゴシック" charset="-128"/>
              </a:defRPr>
            </a:lvl3pPr>
            <a:lvl4pPr marL="1598613" indent="-227013" eaLnBrk="0" hangingPunct="0">
              <a:spcBef>
                <a:spcPct val="20000"/>
              </a:spcBef>
              <a:buChar char="–"/>
              <a:defRPr kumimoji="1" sz="2000">
                <a:solidFill>
                  <a:schemeClr val="tx1"/>
                </a:solidFill>
                <a:latin typeface="Arial" charset="0"/>
                <a:ea typeface="ＭＳ Ｐゴシック" charset="-128"/>
              </a:defRPr>
            </a:lvl4pPr>
            <a:lvl5pPr marL="2055813" indent="-227013" eaLnBrk="0" hangingPunct="0">
              <a:spcBef>
                <a:spcPct val="20000"/>
              </a:spcBef>
              <a:buChar char="»"/>
              <a:defRPr kumimoji="1" sz="2000">
                <a:solidFill>
                  <a:schemeClr val="tx1"/>
                </a:solidFill>
                <a:latin typeface="Arial" charset="0"/>
                <a:ea typeface="ＭＳ Ｐゴシック"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改修工事（大規模建築物のみ）</a:t>
            </a:r>
            <a:endParaRPr lang="ja-JP" altLang="en-US" sz="1600" b="1" dirty="0">
              <a:solidFill>
                <a:srgbClr val="FF0000"/>
              </a:solidFill>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92552509-1DD7-436E-8FA4-DF9EE180FD83}"/>
              </a:ext>
            </a:extLst>
          </p:cNvPr>
          <p:cNvGraphicFramePr>
            <a:graphicFrameLocks noGrp="1"/>
          </p:cNvGraphicFramePr>
          <p:nvPr>
            <p:extLst>
              <p:ext uri="{D42A27DB-BD31-4B8C-83A1-F6EECF244321}">
                <p14:modId xmlns:p14="http://schemas.microsoft.com/office/powerpoint/2010/main" val="509937524"/>
              </p:ext>
            </p:extLst>
          </p:nvPr>
        </p:nvGraphicFramePr>
        <p:xfrm>
          <a:off x="426853" y="5509249"/>
          <a:ext cx="4313631" cy="678720"/>
        </p:xfrm>
        <a:graphic>
          <a:graphicData uri="http://schemas.openxmlformats.org/drawingml/2006/table">
            <a:tbl>
              <a:tblPr firstRow="1" firstCol="1" bandRow="1">
                <a:tableStyleId>{5C22544A-7EE6-4342-B048-85BDC9FD1C3A}</a:tableStyleId>
              </a:tblPr>
              <a:tblGrid>
                <a:gridCol w="966627">
                  <a:extLst>
                    <a:ext uri="{9D8B030D-6E8A-4147-A177-3AD203B41FA5}">
                      <a16:colId xmlns:a16="http://schemas.microsoft.com/office/drawing/2014/main" val="20000"/>
                    </a:ext>
                  </a:extLst>
                </a:gridCol>
                <a:gridCol w="957314">
                  <a:extLst>
                    <a:ext uri="{9D8B030D-6E8A-4147-A177-3AD203B41FA5}">
                      <a16:colId xmlns:a16="http://schemas.microsoft.com/office/drawing/2014/main" val="20001"/>
                    </a:ext>
                  </a:extLst>
                </a:gridCol>
                <a:gridCol w="810162">
                  <a:extLst>
                    <a:ext uri="{9D8B030D-6E8A-4147-A177-3AD203B41FA5}">
                      <a16:colId xmlns:a16="http://schemas.microsoft.com/office/drawing/2014/main" val="20002"/>
                    </a:ext>
                  </a:extLst>
                </a:gridCol>
                <a:gridCol w="810162">
                  <a:extLst>
                    <a:ext uri="{9D8B030D-6E8A-4147-A177-3AD203B41FA5}">
                      <a16:colId xmlns:a16="http://schemas.microsoft.com/office/drawing/2014/main" val="20003"/>
                    </a:ext>
                  </a:extLst>
                </a:gridCol>
                <a:gridCol w="769366">
                  <a:extLst>
                    <a:ext uri="{9D8B030D-6E8A-4147-A177-3AD203B41FA5}">
                      <a16:colId xmlns:a16="http://schemas.microsoft.com/office/drawing/2014/main" val="20004"/>
                    </a:ext>
                  </a:extLst>
                </a:gridCol>
              </a:tblGrid>
              <a:tr h="282470">
                <a:tc>
                  <a:txBody>
                    <a:bodyPr/>
                    <a:lstStyle/>
                    <a:p>
                      <a:pPr algn="ctr">
                        <a:lnSpc>
                          <a:spcPts val="1400"/>
                        </a:lnSpc>
                        <a:spcAft>
                          <a:spcPts val="0"/>
                        </a:spcAft>
                      </a:pPr>
                      <a:r>
                        <a:rPr lang="ja-JP" sz="1400" kern="100" dirty="0">
                          <a:solidFill>
                            <a:srgbClr val="1F497D"/>
                          </a:solidFill>
                          <a:effectLst/>
                          <a:latin typeface="Meiryo UI" panose="020B0604030504040204" pitchFamily="50" charset="-128"/>
                          <a:ea typeface="Meiryo UI" panose="020B0604030504040204" pitchFamily="50" charset="-128"/>
                        </a:rPr>
                        <a:t>区分</a:t>
                      </a:r>
                      <a:endParaRPr lang="ja-JP" sz="1400" kern="100" dirty="0">
                        <a:solidFill>
                          <a:srgbClr val="1F497D"/>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ja-JP" sz="1400" kern="100" dirty="0">
                          <a:solidFill>
                            <a:srgbClr val="002060"/>
                          </a:solidFill>
                          <a:effectLst/>
                          <a:latin typeface="Meiryo UI" panose="020B0604030504040204" pitchFamily="50" charset="-128"/>
                          <a:ea typeface="Meiryo UI" panose="020B0604030504040204" pitchFamily="50" charset="-128"/>
                        </a:rPr>
                        <a:t>国</a:t>
                      </a:r>
                      <a:endParaRPr lang="ja-JP" sz="1400" kern="100" dirty="0">
                        <a:solidFill>
                          <a:srgbClr val="002060"/>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ja-JP" sz="1400" kern="100" dirty="0">
                          <a:solidFill>
                            <a:srgbClr val="002060"/>
                          </a:solidFill>
                          <a:effectLst/>
                          <a:latin typeface="Meiryo UI" panose="020B0604030504040204" pitchFamily="50" charset="-128"/>
                          <a:ea typeface="Meiryo UI" panose="020B0604030504040204" pitchFamily="50" charset="-128"/>
                        </a:rPr>
                        <a:t>府</a:t>
                      </a:r>
                      <a:endParaRPr lang="ja-JP" sz="1400" kern="100" dirty="0">
                        <a:solidFill>
                          <a:srgbClr val="002060"/>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ja-JP" sz="1400" kern="100" dirty="0">
                          <a:solidFill>
                            <a:srgbClr val="002060"/>
                          </a:solidFill>
                          <a:effectLst/>
                          <a:latin typeface="Meiryo UI" panose="020B0604030504040204" pitchFamily="50" charset="-128"/>
                          <a:ea typeface="Meiryo UI" panose="020B0604030504040204" pitchFamily="50" charset="-128"/>
                        </a:rPr>
                        <a:t>市</a:t>
                      </a:r>
                      <a:endParaRPr lang="ja-JP" sz="1400" kern="100" dirty="0">
                        <a:solidFill>
                          <a:srgbClr val="002060"/>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ja-JP" sz="1400" kern="100" dirty="0">
                          <a:solidFill>
                            <a:srgbClr val="002060"/>
                          </a:solidFill>
                          <a:effectLst/>
                          <a:latin typeface="Meiryo UI" panose="020B0604030504040204" pitchFamily="50" charset="-128"/>
                          <a:ea typeface="Meiryo UI" panose="020B0604030504040204" pitchFamily="50" charset="-128"/>
                        </a:rPr>
                        <a:t>所有者</a:t>
                      </a:r>
                      <a:endParaRPr lang="ja-JP" sz="1400" kern="100" dirty="0">
                        <a:solidFill>
                          <a:srgbClr val="002060"/>
                        </a:solidFill>
                        <a:effectLst/>
                        <a:latin typeface="Meiryo UI" panose="020B0604030504040204" pitchFamily="50" charset="-128"/>
                        <a:ea typeface="Meiryo UI" panose="020B0604030504040204" pitchFamily="50" charset="-128"/>
                        <a:cs typeface="Times New Roman"/>
                      </a:endParaRPr>
                    </a:p>
                  </a:txBody>
                  <a:tcPr marL="68579" marR="68579" marT="0" marB="0" anchor="ctr"/>
                </a:tc>
                <a:extLst>
                  <a:ext uri="{0D108BD9-81ED-4DB2-BD59-A6C34878D82A}">
                    <a16:rowId xmlns:a16="http://schemas.microsoft.com/office/drawing/2014/main" val="10000"/>
                  </a:ext>
                </a:extLst>
              </a:tr>
              <a:tr h="396250">
                <a:tc>
                  <a:txBody>
                    <a:bodyPr/>
                    <a:lstStyle/>
                    <a:p>
                      <a:pPr algn="ctr">
                        <a:lnSpc>
                          <a:spcPts val="1400"/>
                        </a:lnSpc>
                        <a:spcAft>
                          <a:spcPts val="0"/>
                        </a:spcAft>
                      </a:pPr>
                      <a:r>
                        <a:rPr lang="ja-JP" altLang="en-US" sz="1400" kern="100" dirty="0">
                          <a:solidFill>
                            <a:srgbClr val="1F497D"/>
                          </a:solidFill>
                          <a:effectLst/>
                          <a:latin typeface="Meiryo UI" panose="020B0604030504040204" pitchFamily="50" charset="-128"/>
                          <a:ea typeface="Meiryo UI" panose="020B0604030504040204" pitchFamily="50" charset="-128"/>
                        </a:rPr>
                        <a:t>負担割合</a:t>
                      </a:r>
                      <a:endParaRPr lang="ja-JP" sz="1400" kern="100" dirty="0">
                        <a:solidFill>
                          <a:srgbClr val="1F497D"/>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altLang="ja-JP" sz="1400" kern="100" baseline="0" dirty="0">
                          <a:effectLst/>
                          <a:latin typeface="Meiryo UI" panose="020B0604030504040204" pitchFamily="50" charset="-128"/>
                          <a:ea typeface="Meiryo UI" panose="020B0604030504040204" pitchFamily="50" charset="-128"/>
                        </a:rPr>
                        <a:t>33.3</a:t>
                      </a:r>
                      <a:r>
                        <a:rPr lang="ja-JP" altLang="en-US" sz="1400" kern="100" baseline="0" dirty="0">
                          <a:effectLst/>
                          <a:latin typeface="Meiryo UI" panose="020B0604030504040204" pitchFamily="50" charset="-128"/>
                          <a:ea typeface="Meiryo UI" panose="020B0604030504040204" pitchFamily="50" charset="-128"/>
                        </a:rPr>
                        <a:t>％</a:t>
                      </a:r>
                      <a:r>
                        <a:rPr lang="ja-JP" sz="1400" kern="100" baseline="300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altLang="ja-JP" sz="1400" kern="100" dirty="0">
                          <a:effectLst/>
                          <a:latin typeface="Meiryo UI" panose="020B0604030504040204" pitchFamily="50" charset="-128"/>
                          <a:ea typeface="Meiryo UI" panose="020B0604030504040204" pitchFamily="50" charset="-128"/>
                          <a:cs typeface="Times New Roman"/>
                        </a:rPr>
                        <a:t>5.75</a:t>
                      </a:r>
                      <a:r>
                        <a:rPr lang="ja-JP" altLang="en-US" sz="1400" kern="100" dirty="0">
                          <a:effectLst/>
                          <a:latin typeface="Meiryo UI" panose="020B0604030504040204" pitchFamily="50" charset="-128"/>
                          <a:ea typeface="Meiryo UI" panose="020B0604030504040204" pitchFamily="50" charset="-128"/>
                          <a:cs typeface="Times New Roman"/>
                        </a:rPr>
                        <a:t>％</a:t>
                      </a:r>
                      <a:endParaRPr lang="ja-JP" sz="14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altLang="ja-JP" sz="1400" kern="100" dirty="0">
                          <a:effectLst/>
                          <a:latin typeface="Meiryo UI" panose="020B0604030504040204" pitchFamily="50" charset="-128"/>
                          <a:ea typeface="Meiryo UI" panose="020B0604030504040204" pitchFamily="50" charset="-128"/>
                          <a:cs typeface="+mn-cs"/>
                        </a:rPr>
                        <a:t>5.75</a:t>
                      </a:r>
                      <a:r>
                        <a:rPr lang="ja-JP" altLang="en-US" sz="1400" kern="100" dirty="0">
                          <a:effectLst/>
                          <a:latin typeface="Meiryo UI" panose="020B0604030504040204" pitchFamily="50" charset="-128"/>
                          <a:ea typeface="Meiryo UI" panose="020B0604030504040204" pitchFamily="50" charset="-128"/>
                          <a:cs typeface="+mn-cs"/>
                        </a:rPr>
                        <a:t>％</a:t>
                      </a:r>
                      <a:endParaRPr lang="ja-JP" sz="14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altLang="ja-JP" sz="1400" kern="100" dirty="0">
                          <a:effectLst/>
                          <a:latin typeface="Meiryo UI" panose="020B0604030504040204" pitchFamily="50" charset="-128"/>
                          <a:ea typeface="Meiryo UI" panose="020B0604030504040204" pitchFamily="50" charset="-128"/>
                          <a:cs typeface="+mn-cs"/>
                        </a:rPr>
                        <a:t>55.2</a:t>
                      </a:r>
                      <a:r>
                        <a:rPr lang="ja-JP" altLang="en-US" sz="1400" kern="100" dirty="0">
                          <a:effectLst/>
                          <a:latin typeface="Meiryo UI" panose="020B0604030504040204" pitchFamily="50" charset="-128"/>
                          <a:ea typeface="Meiryo UI" panose="020B0604030504040204" pitchFamily="50" charset="-128"/>
                          <a:cs typeface="+mn-cs"/>
                        </a:rPr>
                        <a:t>％</a:t>
                      </a:r>
                      <a:endParaRPr lang="ja-JP" sz="14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extLst>
                  <a:ext uri="{0D108BD9-81ED-4DB2-BD59-A6C34878D82A}">
                    <a16:rowId xmlns:a16="http://schemas.microsoft.com/office/drawing/2014/main" val="10001"/>
                  </a:ext>
                </a:extLst>
              </a:tr>
            </a:tbl>
          </a:graphicData>
        </a:graphic>
      </p:graphicFrame>
      <p:sp>
        <p:nvSpPr>
          <p:cNvPr id="9" name="テキスト ボックス 2">
            <a:extLst>
              <a:ext uri="{FF2B5EF4-FFF2-40B4-BE49-F238E27FC236}">
                <a16:creationId xmlns:a16="http://schemas.microsoft.com/office/drawing/2014/main" id="{F99610A3-65C4-41EE-87F7-F4B159773A20}"/>
              </a:ext>
            </a:extLst>
          </p:cNvPr>
          <p:cNvSpPr txBox="1">
            <a:spLocks noChangeArrowheads="1"/>
          </p:cNvSpPr>
          <p:nvPr/>
        </p:nvSpPr>
        <p:spPr bwMode="auto">
          <a:xfrm>
            <a:off x="131674" y="4060524"/>
            <a:ext cx="3091027" cy="29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nchor="ctr"/>
          <a:lstStyle>
            <a:lvl1pPr marL="287338" indent="-287338" eaLnBrk="0" hangingPunct="0">
              <a:spcBef>
                <a:spcPct val="20000"/>
              </a:spcBef>
              <a:buChar char="•"/>
              <a:defRPr kumimoji="1" sz="3200">
                <a:solidFill>
                  <a:schemeClr val="tx1"/>
                </a:solidFill>
                <a:latin typeface="Arial" charset="0"/>
                <a:ea typeface="ＭＳ Ｐゴシック" charset="-128"/>
              </a:defRPr>
            </a:lvl1pPr>
            <a:lvl2pPr marL="741363" indent="-284163" eaLnBrk="0" hangingPunct="0">
              <a:spcBef>
                <a:spcPct val="20000"/>
              </a:spcBef>
              <a:buChar char="–"/>
              <a:defRPr kumimoji="1" sz="2800">
                <a:solidFill>
                  <a:schemeClr val="tx1"/>
                </a:solidFill>
                <a:latin typeface="Arial" charset="0"/>
                <a:ea typeface="ＭＳ Ｐゴシック" charset="-128"/>
              </a:defRPr>
            </a:lvl2pPr>
            <a:lvl3pPr marL="1141413" indent="-227013" eaLnBrk="0" hangingPunct="0">
              <a:spcBef>
                <a:spcPct val="20000"/>
              </a:spcBef>
              <a:buChar char="•"/>
              <a:defRPr kumimoji="1" sz="2400">
                <a:solidFill>
                  <a:schemeClr val="tx1"/>
                </a:solidFill>
                <a:latin typeface="Arial" charset="0"/>
                <a:ea typeface="ＭＳ Ｐゴシック" charset="-128"/>
              </a:defRPr>
            </a:lvl3pPr>
            <a:lvl4pPr marL="1598613" indent="-227013" eaLnBrk="0" hangingPunct="0">
              <a:spcBef>
                <a:spcPct val="20000"/>
              </a:spcBef>
              <a:buChar char="–"/>
              <a:defRPr kumimoji="1" sz="2000">
                <a:solidFill>
                  <a:schemeClr val="tx1"/>
                </a:solidFill>
                <a:latin typeface="Arial" charset="0"/>
                <a:ea typeface="ＭＳ Ｐゴシック" charset="-128"/>
              </a:defRPr>
            </a:lvl4pPr>
            <a:lvl5pPr marL="2055813" indent="-227013" eaLnBrk="0" hangingPunct="0">
              <a:spcBef>
                <a:spcPct val="20000"/>
              </a:spcBef>
              <a:buChar char="»"/>
              <a:defRPr kumimoji="1" sz="2000">
                <a:solidFill>
                  <a:schemeClr val="tx1"/>
                </a:solidFill>
                <a:latin typeface="Arial" charset="0"/>
                <a:ea typeface="ＭＳ Ｐゴシック"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補強設計（大規模建築物のみ）</a:t>
            </a:r>
            <a:endParaRPr lang="ja-JP" altLang="en-US" sz="1600" b="1" dirty="0">
              <a:solidFill>
                <a:srgbClr val="FF0000"/>
              </a:solidFill>
              <a:latin typeface="Meiryo UI" panose="020B0604030504040204" pitchFamily="50" charset="-128"/>
              <a:ea typeface="Meiryo UI" panose="020B0604030504040204" pitchFamily="50" charset="-128"/>
            </a:endParaRPr>
          </a:p>
        </p:txBody>
      </p:sp>
      <p:graphicFrame>
        <p:nvGraphicFramePr>
          <p:cNvPr id="11" name="表 10">
            <a:extLst>
              <a:ext uri="{FF2B5EF4-FFF2-40B4-BE49-F238E27FC236}">
                <a16:creationId xmlns:a16="http://schemas.microsoft.com/office/drawing/2014/main" id="{238E3AB8-A4EF-4DCA-93E3-78CF8C9E458A}"/>
              </a:ext>
            </a:extLst>
          </p:cNvPr>
          <p:cNvGraphicFramePr>
            <a:graphicFrameLocks noGrp="1"/>
          </p:cNvGraphicFramePr>
          <p:nvPr>
            <p:extLst>
              <p:ext uri="{D42A27DB-BD31-4B8C-83A1-F6EECF244321}">
                <p14:modId xmlns:p14="http://schemas.microsoft.com/office/powerpoint/2010/main" val="2449993271"/>
              </p:ext>
            </p:extLst>
          </p:nvPr>
        </p:nvGraphicFramePr>
        <p:xfrm>
          <a:off x="6735915" y="1026626"/>
          <a:ext cx="2133600" cy="1356408"/>
        </p:xfrm>
        <a:graphic>
          <a:graphicData uri="http://schemas.openxmlformats.org/drawingml/2006/table">
            <a:tbl>
              <a:tblPr firstRow="1" firstCol="1" bandRow="1">
                <a:tableStyleId>{5C22544A-7EE6-4342-B048-85BDC9FD1C3A}</a:tableStyleId>
              </a:tblPr>
              <a:tblGrid>
                <a:gridCol w="2133600">
                  <a:extLst>
                    <a:ext uri="{9D8B030D-6E8A-4147-A177-3AD203B41FA5}">
                      <a16:colId xmlns:a16="http://schemas.microsoft.com/office/drawing/2014/main" val="20000"/>
                    </a:ext>
                  </a:extLst>
                </a:gridCol>
              </a:tblGrid>
              <a:tr h="213408">
                <a:tc>
                  <a:txBody>
                    <a:bodyPr/>
                    <a:lstStyle/>
                    <a:p>
                      <a:pPr algn="ctr">
                        <a:lnSpc>
                          <a:spcPct val="125000"/>
                        </a:lnSpc>
                        <a:spcAft>
                          <a:spcPts val="0"/>
                        </a:spcAft>
                        <a:tabLst>
                          <a:tab pos="2700020" algn="ctr"/>
                          <a:tab pos="5400040" algn="r"/>
                        </a:tabLst>
                      </a:pPr>
                      <a:r>
                        <a:rPr lang="ja-JP" altLang="en-US" sz="1000" b="0" kern="100" dirty="0">
                          <a:solidFill>
                            <a:srgbClr val="1F497D"/>
                          </a:solidFill>
                          <a:effectLst/>
                          <a:latin typeface="Meiryo UI" panose="020B0604030504040204" pitchFamily="50" charset="-128"/>
                          <a:ea typeface="Meiryo UI" panose="020B0604030504040204" pitchFamily="50" charset="-128"/>
                        </a:rPr>
                        <a:t>補助対象となる</a:t>
                      </a:r>
                      <a:r>
                        <a:rPr lang="ja-JP" sz="1000" b="0" kern="100" dirty="0">
                          <a:solidFill>
                            <a:srgbClr val="1F497D"/>
                          </a:solidFill>
                          <a:effectLst/>
                          <a:latin typeface="Meiryo UI" panose="020B0604030504040204" pitchFamily="50" charset="-128"/>
                          <a:ea typeface="Meiryo UI" panose="020B0604030504040204" pitchFamily="50" charset="-128"/>
                        </a:rPr>
                        <a:t>用途</a:t>
                      </a:r>
                      <a:endParaRPr lang="ja-JP" sz="1000" b="0" kern="100" dirty="0">
                        <a:solidFill>
                          <a:srgbClr val="1F497D"/>
                        </a:solidFill>
                        <a:effectLst/>
                        <a:latin typeface="Meiryo UI" panose="020B0604030504040204" pitchFamily="50" charset="-128"/>
                        <a:ea typeface="Meiryo UI" panose="020B0604030504040204" pitchFamily="50" charset="-128"/>
                        <a:cs typeface="Times New Roman"/>
                      </a:endParaRPr>
                    </a:p>
                  </a:txBody>
                  <a:tcPr marL="68585" marR="685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75242">
                <a:tc>
                  <a:txBody>
                    <a:bodyPr/>
                    <a:lstStyle/>
                    <a:p>
                      <a:pPr algn="l">
                        <a:lnSpc>
                          <a:spcPct val="125000"/>
                        </a:lnSpc>
                        <a:spcAft>
                          <a:spcPts val="0"/>
                        </a:spcAft>
                        <a:tabLst>
                          <a:tab pos="2700020" algn="ctr"/>
                          <a:tab pos="5400040" algn="r"/>
                        </a:tabLst>
                      </a:pPr>
                      <a:r>
                        <a:rPr lang="ja-JP" sz="1000" b="0" kern="100" dirty="0">
                          <a:solidFill>
                            <a:srgbClr val="1F497D"/>
                          </a:solidFill>
                          <a:effectLst/>
                          <a:latin typeface="Meiryo UI" panose="020B0604030504040204" pitchFamily="50" charset="-128"/>
                          <a:ea typeface="Meiryo UI" panose="020B0604030504040204" pitchFamily="50" charset="-128"/>
                        </a:rPr>
                        <a:t>小中学校等</a:t>
                      </a:r>
                      <a:endParaRPr lang="ja-JP" sz="1000" b="0" kern="100" dirty="0">
                        <a:solidFill>
                          <a:srgbClr val="1F497D"/>
                        </a:solidFill>
                        <a:effectLst/>
                        <a:latin typeface="Meiryo UI" panose="020B0604030504040204" pitchFamily="50" charset="-128"/>
                        <a:ea typeface="Meiryo UI" panose="020B0604030504040204" pitchFamily="50" charset="-128"/>
                        <a:cs typeface="Times New Roman"/>
                      </a:endParaRPr>
                    </a:p>
                  </a:txBody>
                  <a:tcPr marL="68585" marR="685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175242">
                <a:tc>
                  <a:txBody>
                    <a:bodyPr/>
                    <a:lstStyle/>
                    <a:p>
                      <a:pPr algn="l">
                        <a:lnSpc>
                          <a:spcPct val="125000"/>
                        </a:lnSpc>
                        <a:spcAft>
                          <a:spcPts val="0"/>
                        </a:spcAft>
                        <a:tabLst>
                          <a:tab pos="2700020" algn="ctr"/>
                          <a:tab pos="5400040" algn="r"/>
                        </a:tabLst>
                      </a:pPr>
                      <a:r>
                        <a:rPr lang="ja-JP" sz="1000" b="0" kern="100" dirty="0">
                          <a:solidFill>
                            <a:srgbClr val="1F497D"/>
                          </a:solidFill>
                          <a:effectLst/>
                          <a:latin typeface="Meiryo UI" panose="020B0604030504040204" pitchFamily="50" charset="-128"/>
                          <a:ea typeface="Meiryo UI" panose="020B0604030504040204" pitchFamily="50" charset="-128"/>
                        </a:rPr>
                        <a:t>幼稚園、保育所</a:t>
                      </a:r>
                      <a:endParaRPr lang="ja-JP" sz="1000" b="0" kern="100" dirty="0">
                        <a:solidFill>
                          <a:srgbClr val="1F497D"/>
                        </a:solidFill>
                        <a:effectLst/>
                        <a:latin typeface="Meiryo UI" panose="020B0604030504040204" pitchFamily="50" charset="-128"/>
                        <a:ea typeface="Meiryo UI" panose="020B0604030504040204" pitchFamily="50" charset="-128"/>
                        <a:cs typeface="Times New Roman"/>
                      </a:endParaRPr>
                    </a:p>
                  </a:txBody>
                  <a:tcPr marL="68585" marR="685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175242">
                <a:tc>
                  <a:txBody>
                    <a:bodyPr/>
                    <a:lstStyle/>
                    <a:p>
                      <a:pPr algn="l">
                        <a:lnSpc>
                          <a:spcPct val="125000"/>
                        </a:lnSpc>
                        <a:spcAft>
                          <a:spcPts val="0"/>
                        </a:spcAft>
                        <a:tabLst>
                          <a:tab pos="2700020" algn="ctr"/>
                          <a:tab pos="5400040" algn="r"/>
                        </a:tabLst>
                      </a:pPr>
                      <a:r>
                        <a:rPr lang="ja-JP" sz="1000" b="0" kern="100" dirty="0">
                          <a:solidFill>
                            <a:srgbClr val="1F497D"/>
                          </a:solidFill>
                          <a:effectLst/>
                          <a:latin typeface="Meiryo UI" panose="020B0604030504040204" pitchFamily="50" charset="-128"/>
                          <a:ea typeface="Meiryo UI" panose="020B0604030504040204" pitchFamily="50" charset="-128"/>
                        </a:rPr>
                        <a:t>老人ホーム、老人短期入所施設等</a:t>
                      </a:r>
                      <a:endParaRPr lang="ja-JP" sz="1000" b="0" kern="100" dirty="0">
                        <a:solidFill>
                          <a:srgbClr val="1F497D"/>
                        </a:solidFill>
                        <a:effectLst/>
                        <a:latin typeface="Meiryo UI" panose="020B0604030504040204" pitchFamily="50" charset="-128"/>
                        <a:ea typeface="Meiryo UI" panose="020B0604030504040204" pitchFamily="50" charset="-128"/>
                        <a:cs typeface="Times New Roman"/>
                      </a:endParaRPr>
                    </a:p>
                  </a:txBody>
                  <a:tcPr marL="68585" marR="685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175242">
                <a:tc>
                  <a:txBody>
                    <a:bodyPr/>
                    <a:lstStyle/>
                    <a:p>
                      <a:pPr algn="l">
                        <a:lnSpc>
                          <a:spcPct val="125000"/>
                        </a:lnSpc>
                        <a:spcAft>
                          <a:spcPts val="0"/>
                        </a:spcAft>
                        <a:tabLst>
                          <a:tab pos="2700020" algn="ctr"/>
                          <a:tab pos="5400040" algn="r"/>
                        </a:tabLst>
                      </a:pPr>
                      <a:r>
                        <a:rPr lang="ja-JP" sz="1000" b="0" kern="100" dirty="0">
                          <a:solidFill>
                            <a:srgbClr val="1F497D"/>
                          </a:solidFill>
                          <a:effectLst/>
                          <a:latin typeface="Meiryo UI" panose="020B0604030504040204" pitchFamily="50" charset="-128"/>
                          <a:ea typeface="Meiryo UI" panose="020B0604030504040204" pitchFamily="50" charset="-128"/>
                        </a:rPr>
                        <a:t>老人福祉センター等</a:t>
                      </a:r>
                      <a:endParaRPr lang="ja-JP" sz="1000" b="0" kern="100" dirty="0">
                        <a:solidFill>
                          <a:srgbClr val="1F497D"/>
                        </a:solidFill>
                        <a:effectLst/>
                        <a:latin typeface="Meiryo UI" panose="020B0604030504040204" pitchFamily="50" charset="-128"/>
                        <a:ea typeface="Meiryo UI" panose="020B0604030504040204" pitchFamily="50" charset="-128"/>
                        <a:cs typeface="Times New Roman"/>
                      </a:endParaRPr>
                    </a:p>
                  </a:txBody>
                  <a:tcPr marL="68585" marR="685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175242">
                <a:tc>
                  <a:txBody>
                    <a:bodyPr/>
                    <a:lstStyle/>
                    <a:p>
                      <a:pPr algn="l">
                        <a:lnSpc>
                          <a:spcPct val="125000"/>
                        </a:lnSpc>
                        <a:spcAft>
                          <a:spcPts val="0"/>
                        </a:spcAft>
                        <a:tabLst>
                          <a:tab pos="2700020" algn="ctr"/>
                          <a:tab pos="5400040" algn="r"/>
                        </a:tabLst>
                      </a:pPr>
                      <a:r>
                        <a:rPr lang="ja-JP" sz="1000" b="0" kern="100" dirty="0">
                          <a:solidFill>
                            <a:srgbClr val="1F497D"/>
                          </a:solidFill>
                          <a:effectLst/>
                          <a:latin typeface="Meiryo UI" panose="020B0604030504040204" pitchFamily="50" charset="-128"/>
                          <a:ea typeface="Meiryo UI" panose="020B0604030504040204" pitchFamily="50" charset="-128"/>
                        </a:rPr>
                        <a:t>病院、診療所</a:t>
                      </a:r>
                      <a:endParaRPr lang="ja-JP" sz="1000" b="0" kern="100" dirty="0">
                        <a:solidFill>
                          <a:srgbClr val="1F497D"/>
                        </a:solidFill>
                        <a:effectLst/>
                        <a:latin typeface="Meiryo UI" panose="020B0604030504040204" pitchFamily="50" charset="-128"/>
                        <a:ea typeface="Meiryo UI" panose="020B0604030504040204" pitchFamily="50" charset="-128"/>
                        <a:cs typeface="Times New Roman"/>
                      </a:endParaRPr>
                    </a:p>
                  </a:txBody>
                  <a:tcPr marL="68585" marR="685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79219">
                <a:tc>
                  <a:txBody>
                    <a:bodyPr/>
                    <a:lstStyle/>
                    <a:p>
                      <a:pPr algn="l">
                        <a:lnSpc>
                          <a:spcPct val="125000"/>
                        </a:lnSpc>
                        <a:spcAft>
                          <a:spcPts val="0"/>
                        </a:spcAft>
                        <a:tabLst>
                          <a:tab pos="2700020" algn="ctr"/>
                          <a:tab pos="5400040" algn="r"/>
                        </a:tabLst>
                      </a:pPr>
                      <a:r>
                        <a:rPr lang="ja-JP" sz="1000" b="0" kern="100" dirty="0">
                          <a:solidFill>
                            <a:srgbClr val="1F497D"/>
                          </a:solidFill>
                          <a:effectLst/>
                          <a:latin typeface="Meiryo UI" panose="020B0604030504040204" pitchFamily="50" charset="-128"/>
                          <a:ea typeface="Meiryo UI" panose="020B0604030504040204" pitchFamily="50" charset="-128"/>
                        </a:rPr>
                        <a:t>ホテル、旅館</a:t>
                      </a:r>
                      <a:endParaRPr lang="ja-JP" sz="1000" b="0" kern="100" baseline="30000" dirty="0">
                        <a:solidFill>
                          <a:srgbClr val="1F497D"/>
                        </a:solidFill>
                        <a:effectLst/>
                        <a:latin typeface="Meiryo UI" panose="020B0604030504040204" pitchFamily="50" charset="-128"/>
                        <a:ea typeface="Meiryo UI" panose="020B0604030504040204" pitchFamily="50" charset="-128"/>
                        <a:cs typeface="Times New Roman"/>
                      </a:endParaRPr>
                    </a:p>
                  </a:txBody>
                  <a:tcPr marL="68585" marR="685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12" name="表 11">
            <a:extLst>
              <a:ext uri="{FF2B5EF4-FFF2-40B4-BE49-F238E27FC236}">
                <a16:creationId xmlns:a16="http://schemas.microsoft.com/office/drawing/2014/main" id="{48C099B2-B9E3-4EB0-80E1-865974074B0E}"/>
              </a:ext>
            </a:extLst>
          </p:cNvPr>
          <p:cNvGraphicFramePr>
            <a:graphicFrameLocks noGrp="1"/>
          </p:cNvGraphicFramePr>
          <p:nvPr>
            <p:extLst>
              <p:ext uri="{D42A27DB-BD31-4B8C-83A1-F6EECF244321}">
                <p14:modId xmlns:p14="http://schemas.microsoft.com/office/powerpoint/2010/main" val="1458420307"/>
              </p:ext>
            </p:extLst>
          </p:nvPr>
        </p:nvGraphicFramePr>
        <p:xfrm>
          <a:off x="443196" y="2735894"/>
          <a:ext cx="4369558" cy="689750"/>
        </p:xfrm>
        <a:graphic>
          <a:graphicData uri="http://schemas.openxmlformats.org/drawingml/2006/table">
            <a:tbl>
              <a:tblPr firstRow="1" firstCol="1" bandRow="1">
                <a:tableStyleId>{5C22544A-7EE6-4342-B048-85BDC9FD1C3A}</a:tableStyleId>
              </a:tblPr>
              <a:tblGrid>
                <a:gridCol w="977134">
                  <a:extLst>
                    <a:ext uri="{9D8B030D-6E8A-4147-A177-3AD203B41FA5}">
                      <a16:colId xmlns:a16="http://schemas.microsoft.com/office/drawing/2014/main" val="20000"/>
                    </a:ext>
                  </a:extLst>
                </a:gridCol>
                <a:gridCol w="848106">
                  <a:extLst>
                    <a:ext uri="{9D8B030D-6E8A-4147-A177-3AD203B41FA5}">
                      <a16:colId xmlns:a16="http://schemas.microsoft.com/office/drawing/2014/main" val="20002"/>
                    </a:ext>
                  </a:extLst>
                </a:gridCol>
                <a:gridCol w="848106">
                  <a:extLst>
                    <a:ext uri="{9D8B030D-6E8A-4147-A177-3AD203B41FA5}">
                      <a16:colId xmlns:a16="http://schemas.microsoft.com/office/drawing/2014/main" val="20003"/>
                    </a:ext>
                  </a:extLst>
                </a:gridCol>
                <a:gridCol w="848106">
                  <a:extLst>
                    <a:ext uri="{9D8B030D-6E8A-4147-A177-3AD203B41FA5}">
                      <a16:colId xmlns:a16="http://schemas.microsoft.com/office/drawing/2014/main" val="20004"/>
                    </a:ext>
                  </a:extLst>
                </a:gridCol>
                <a:gridCol w="848106">
                  <a:extLst>
                    <a:ext uri="{9D8B030D-6E8A-4147-A177-3AD203B41FA5}">
                      <a16:colId xmlns:a16="http://schemas.microsoft.com/office/drawing/2014/main" val="20005"/>
                    </a:ext>
                  </a:extLst>
                </a:gridCol>
              </a:tblGrid>
              <a:tr h="287991">
                <a:tc>
                  <a:txBody>
                    <a:bodyPr/>
                    <a:lstStyle/>
                    <a:p>
                      <a:endParaRPr kumimoji="1" lang="ja-JP" altLang="en-US" dirty="0"/>
                    </a:p>
                  </a:txBody>
                  <a:tcPr/>
                </a:tc>
                <a:tc>
                  <a:txBody>
                    <a:bodyPr/>
                    <a:lstStyle/>
                    <a:p>
                      <a:pPr algn="ctr">
                        <a:lnSpc>
                          <a:spcPts val="1400"/>
                        </a:lnSpc>
                        <a:spcAft>
                          <a:spcPts val="0"/>
                        </a:spcAft>
                      </a:pPr>
                      <a:r>
                        <a:rPr lang="ja-JP" sz="1400" kern="100" dirty="0">
                          <a:solidFill>
                            <a:schemeClr val="accent6">
                              <a:lumMod val="75000"/>
                            </a:schemeClr>
                          </a:solidFill>
                          <a:effectLst/>
                          <a:latin typeface="Meiryo UI" panose="020B0604030504040204" pitchFamily="50" charset="-128"/>
                          <a:ea typeface="Meiryo UI" panose="020B0604030504040204" pitchFamily="50" charset="-128"/>
                        </a:rPr>
                        <a:t>国</a:t>
                      </a:r>
                      <a:endParaRPr lang="ja-JP" sz="1400" kern="100" dirty="0">
                        <a:solidFill>
                          <a:schemeClr val="accent6">
                            <a:lumMod val="75000"/>
                          </a:schemeClr>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ja-JP" sz="1400" kern="100" dirty="0">
                          <a:solidFill>
                            <a:schemeClr val="accent6">
                              <a:lumMod val="75000"/>
                            </a:schemeClr>
                          </a:solidFill>
                          <a:effectLst/>
                          <a:latin typeface="Meiryo UI" panose="020B0604030504040204" pitchFamily="50" charset="-128"/>
                          <a:ea typeface="Meiryo UI" panose="020B0604030504040204" pitchFamily="50" charset="-128"/>
                        </a:rPr>
                        <a:t>府</a:t>
                      </a:r>
                      <a:endParaRPr lang="ja-JP" sz="1400" kern="100" dirty="0">
                        <a:solidFill>
                          <a:schemeClr val="accent6">
                            <a:lumMod val="75000"/>
                          </a:schemeClr>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ja-JP" sz="1400" kern="100" dirty="0">
                          <a:solidFill>
                            <a:schemeClr val="accent6">
                              <a:lumMod val="75000"/>
                            </a:schemeClr>
                          </a:solidFill>
                          <a:effectLst/>
                          <a:latin typeface="Meiryo UI" panose="020B0604030504040204" pitchFamily="50" charset="-128"/>
                          <a:ea typeface="Meiryo UI" panose="020B0604030504040204" pitchFamily="50" charset="-128"/>
                        </a:rPr>
                        <a:t>市</a:t>
                      </a:r>
                      <a:endParaRPr lang="ja-JP" sz="1400" kern="100" dirty="0">
                        <a:solidFill>
                          <a:schemeClr val="accent6">
                            <a:lumMod val="75000"/>
                          </a:schemeClr>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ja-JP" sz="1400" kern="100" dirty="0">
                          <a:solidFill>
                            <a:schemeClr val="accent6">
                              <a:lumMod val="75000"/>
                            </a:schemeClr>
                          </a:solidFill>
                          <a:effectLst/>
                          <a:latin typeface="Meiryo UI" panose="020B0604030504040204" pitchFamily="50" charset="-128"/>
                          <a:ea typeface="Meiryo UI" panose="020B0604030504040204" pitchFamily="50" charset="-128"/>
                        </a:rPr>
                        <a:t>所有者</a:t>
                      </a:r>
                      <a:endParaRPr lang="ja-JP" sz="1400" kern="100" dirty="0">
                        <a:solidFill>
                          <a:schemeClr val="accent6">
                            <a:lumMod val="75000"/>
                          </a:schemeClr>
                        </a:solidFill>
                        <a:effectLst/>
                        <a:latin typeface="Meiryo UI" panose="020B0604030504040204" pitchFamily="50" charset="-128"/>
                        <a:ea typeface="Meiryo UI" panose="020B0604030504040204" pitchFamily="50" charset="-128"/>
                        <a:cs typeface="Times New Roman"/>
                      </a:endParaRPr>
                    </a:p>
                  </a:txBody>
                  <a:tcPr marL="68579" marR="68579" marT="0" marB="0" anchor="ctr"/>
                </a:tc>
                <a:extLst>
                  <a:ext uri="{0D108BD9-81ED-4DB2-BD59-A6C34878D82A}">
                    <a16:rowId xmlns:a16="http://schemas.microsoft.com/office/drawing/2014/main" val="10001"/>
                  </a:ext>
                </a:extLst>
              </a:tr>
              <a:tr h="323990">
                <a:tc>
                  <a:txBody>
                    <a:bodyPr/>
                    <a:lstStyle/>
                    <a:p>
                      <a:pPr algn="just">
                        <a:lnSpc>
                          <a:spcPts val="1400"/>
                        </a:lnSpc>
                        <a:spcAft>
                          <a:spcPts val="0"/>
                        </a:spcAft>
                      </a:pPr>
                      <a:r>
                        <a:rPr lang="ja-JP" altLang="en-US" sz="1400" kern="100" dirty="0">
                          <a:solidFill>
                            <a:srgbClr val="1F497D"/>
                          </a:solidFill>
                          <a:effectLst/>
                          <a:latin typeface="Meiryo UI" panose="020B0604030504040204" pitchFamily="50" charset="-128"/>
                          <a:ea typeface="Meiryo UI" panose="020B0604030504040204" pitchFamily="50" charset="-128"/>
                        </a:rPr>
                        <a:t>負担割合</a:t>
                      </a:r>
                      <a:endParaRPr lang="ja-JP" sz="1400" kern="100" dirty="0">
                        <a:solidFill>
                          <a:srgbClr val="1F497D"/>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sz="1400" kern="100" dirty="0">
                          <a:effectLst/>
                          <a:latin typeface="Meiryo UI" panose="020B0604030504040204" pitchFamily="50" charset="-128"/>
                          <a:ea typeface="Meiryo UI" panose="020B0604030504040204" pitchFamily="50" charset="-128"/>
                        </a:rPr>
                        <a:t>1/3</a:t>
                      </a:r>
                      <a:endParaRPr lang="ja-JP" sz="14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sz="1400" kern="100" dirty="0">
                          <a:effectLst/>
                          <a:latin typeface="Meiryo UI" panose="020B0604030504040204" pitchFamily="50" charset="-128"/>
                          <a:ea typeface="Meiryo UI" panose="020B0604030504040204" pitchFamily="50" charset="-128"/>
                        </a:rPr>
                        <a:t>1/6</a:t>
                      </a:r>
                      <a:endParaRPr lang="ja-JP" sz="14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sz="1400" kern="100" dirty="0">
                          <a:effectLst/>
                          <a:latin typeface="Meiryo UI" panose="020B0604030504040204" pitchFamily="50" charset="-128"/>
                          <a:ea typeface="Meiryo UI" panose="020B0604030504040204" pitchFamily="50" charset="-128"/>
                        </a:rPr>
                        <a:t>1/6</a:t>
                      </a:r>
                      <a:endParaRPr lang="ja-JP" sz="14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sz="1400" kern="100" dirty="0">
                          <a:effectLst/>
                          <a:latin typeface="Meiryo UI" panose="020B0604030504040204" pitchFamily="50" charset="-128"/>
                          <a:ea typeface="Meiryo UI" panose="020B0604030504040204" pitchFamily="50" charset="-128"/>
                        </a:rPr>
                        <a:t>1/3</a:t>
                      </a:r>
                      <a:endParaRPr lang="ja-JP" sz="14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extLst>
                  <a:ext uri="{0D108BD9-81ED-4DB2-BD59-A6C34878D82A}">
                    <a16:rowId xmlns:a16="http://schemas.microsoft.com/office/drawing/2014/main" val="10002"/>
                  </a:ext>
                </a:extLst>
              </a:tr>
            </a:tbl>
          </a:graphicData>
        </a:graphic>
      </p:graphicFrame>
      <p:sp>
        <p:nvSpPr>
          <p:cNvPr id="14" name="正方形/長方形 8">
            <a:extLst>
              <a:ext uri="{FF2B5EF4-FFF2-40B4-BE49-F238E27FC236}">
                <a16:creationId xmlns:a16="http://schemas.microsoft.com/office/drawing/2014/main" id="{5929153D-5547-4820-B6A2-DACBCF1243C4}"/>
              </a:ext>
            </a:extLst>
          </p:cNvPr>
          <p:cNvSpPr>
            <a:spLocks noChangeArrowheads="1"/>
          </p:cNvSpPr>
          <p:nvPr/>
        </p:nvSpPr>
        <p:spPr bwMode="auto">
          <a:xfrm>
            <a:off x="810701" y="6234319"/>
            <a:ext cx="387745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1050" dirty="0">
                <a:solidFill>
                  <a:srgbClr val="000000"/>
                </a:solidFill>
                <a:latin typeface="Meiryo UI" pitchFamily="50" charset="-128"/>
                <a:ea typeface="Meiryo UI" pitchFamily="50" charset="-128"/>
                <a:cs typeface="Meiryo UI" pitchFamily="50" charset="-128"/>
              </a:rPr>
              <a:t>※</a:t>
            </a:r>
            <a:r>
              <a:rPr lang="ja-JP" altLang="en-US" sz="1050" dirty="0">
                <a:solidFill>
                  <a:srgbClr val="000000"/>
                </a:solidFill>
                <a:latin typeface="Meiryo UI" pitchFamily="50" charset="-128"/>
                <a:ea typeface="Meiryo UI" pitchFamily="50" charset="-128"/>
                <a:cs typeface="Meiryo UI" pitchFamily="50" charset="-128"/>
              </a:rPr>
              <a:t>耐震対策緊急促進事業補助（国の直接補助）を含む</a:t>
            </a:r>
          </a:p>
        </p:txBody>
      </p:sp>
      <p:sp>
        <p:nvSpPr>
          <p:cNvPr id="15" name="テキスト ボックス 2">
            <a:extLst>
              <a:ext uri="{FF2B5EF4-FFF2-40B4-BE49-F238E27FC236}">
                <a16:creationId xmlns:a16="http://schemas.microsoft.com/office/drawing/2014/main" id="{7F21459D-D774-4E17-BFF1-21AB46EEF787}"/>
              </a:ext>
            </a:extLst>
          </p:cNvPr>
          <p:cNvSpPr txBox="1">
            <a:spLocks noChangeArrowheads="1"/>
          </p:cNvSpPr>
          <p:nvPr/>
        </p:nvSpPr>
        <p:spPr bwMode="auto">
          <a:xfrm>
            <a:off x="164863" y="1029106"/>
            <a:ext cx="6398778" cy="12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charset="-128"/>
              </a:defRPr>
            </a:lvl1pPr>
            <a:lvl2pPr marL="741363" indent="-284163" eaLnBrk="0" hangingPunct="0">
              <a:spcBef>
                <a:spcPct val="20000"/>
              </a:spcBef>
              <a:buChar char="–"/>
              <a:defRPr kumimoji="1" sz="2800">
                <a:solidFill>
                  <a:schemeClr val="tx1"/>
                </a:solidFill>
                <a:latin typeface="Arial" charset="0"/>
                <a:ea typeface="ＭＳ Ｐゴシック" charset="-128"/>
              </a:defRPr>
            </a:lvl2pPr>
            <a:lvl3pPr marL="1141413" indent="-227013" eaLnBrk="0" hangingPunct="0">
              <a:spcBef>
                <a:spcPct val="20000"/>
              </a:spcBef>
              <a:buChar char="•"/>
              <a:defRPr kumimoji="1" sz="2400">
                <a:solidFill>
                  <a:schemeClr val="tx1"/>
                </a:solidFill>
                <a:latin typeface="Arial" charset="0"/>
                <a:ea typeface="ＭＳ Ｐゴシック" charset="-128"/>
              </a:defRPr>
            </a:lvl3pPr>
            <a:lvl4pPr marL="1598613" indent="-227013" eaLnBrk="0" hangingPunct="0">
              <a:spcBef>
                <a:spcPct val="20000"/>
              </a:spcBef>
              <a:buChar char="–"/>
              <a:defRPr kumimoji="1" sz="2000">
                <a:solidFill>
                  <a:schemeClr val="tx1"/>
                </a:solidFill>
                <a:latin typeface="Arial" charset="0"/>
                <a:ea typeface="ＭＳ Ｐゴシック" charset="-128"/>
              </a:defRPr>
            </a:lvl4pPr>
            <a:lvl5pPr marL="2055813" indent="-227013" eaLnBrk="0" hangingPunct="0">
              <a:spcBef>
                <a:spcPct val="20000"/>
              </a:spcBef>
              <a:buChar char="»"/>
              <a:defRPr kumimoji="1" sz="2000">
                <a:solidFill>
                  <a:schemeClr val="tx1"/>
                </a:solidFill>
                <a:latin typeface="Arial" charset="0"/>
                <a:ea typeface="ＭＳ Ｐゴシック"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indent="0" eaLnBrk="1" hangingPunct="1">
              <a:lnSpc>
                <a:spcPts val="2200"/>
              </a:lnSpc>
              <a:spcBef>
                <a:spcPct val="0"/>
              </a:spcBef>
              <a:buNone/>
            </a:pPr>
            <a:r>
              <a:rPr lang="ja-JP" altLang="en-US" sz="1600" dirty="0">
                <a:solidFill>
                  <a:srgbClr val="000000"/>
                </a:solidFill>
                <a:latin typeface="Meiryo UI" pitchFamily="50" charset="-128"/>
                <a:ea typeface="Meiryo UI" pitchFamily="50" charset="-128"/>
                <a:cs typeface="Meiryo UI" pitchFamily="50" charset="-128"/>
              </a:rPr>
              <a:t>○　大規模建築物等の耐震化に補助を行う市町村に対して補助を実施。</a:t>
            </a:r>
            <a:endParaRPr lang="en-US" altLang="ja-JP" sz="1600" dirty="0">
              <a:solidFill>
                <a:srgbClr val="000000"/>
              </a:solidFill>
              <a:latin typeface="Meiryo UI" pitchFamily="50" charset="-128"/>
              <a:ea typeface="Meiryo UI" pitchFamily="50" charset="-128"/>
              <a:cs typeface="Meiryo UI" pitchFamily="50" charset="-128"/>
            </a:endParaRPr>
          </a:p>
          <a:p>
            <a:pPr marL="358775" indent="-358775" eaLnBrk="1" hangingPunct="1">
              <a:lnSpc>
                <a:spcPts val="2200"/>
              </a:lnSpc>
              <a:spcBef>
                <a:spcPct val="0"/>
              </a:spcBef>
              <a:buNone/>
            </a:pPr>
            <a:r>
              <a:rPr lang="ja-JP" altLang="en-US" sz="1600" dirty="0">
                <a:solidFill>
                  <a:srgbClr val="000000"/>
                </a:solidFill>
                <a:latin typeface="Meiryo UI" pitchFamily="50" charset="-128"/>
                <a:ea typeface="Meiryo UI" pitchFamily="50" charset="-128"/>
              </a:rPr>
              <a:t>○　公共性の高い建築物や災害時に避難所等として利用することが可能なホテル・旅館等を補助対象としている。</a:t>
            </a:r>
            <a:endParaRPr lang="en-US" altLang="ja-JP" sz="1600" dirty="0">
              <a:solidFill>
                <a:srgbClr val="000000"/>
              </a:solidFill>
              <a:latin typeface="Meiryo UI" pitchFamily="50" charset="-128"/>
              <a:ea typeface="Meiryo UI" pitchFamily="50" charset="-128"/>
            </a:endParaRPr>
          </a:p>
          <a:p>
            <a:pPr marL="358775" indent="-358775" eaLnBrk="1" hangingPunct="1">
              <a:lnSpc>
                <a:spcPts val="2200"/>
              </a:lnSpc>
              <a:spcBef>
                <a:spcPct val="0"/>
              </a:spcBef>
              <a:buNone/>
            </a:pPr>
            <a:r>
              <a:rPr lang="ja-JP" altLang="en-US" sz="1600" dirty="0">
                <a:solidFill>
                  <a:srgbClr val="000000"/>
                </a:solidFill>
                <a:latin typeface="Meiryo UI" pitchFamily="50" charset="-128"/>
                <a:ea typeface="Meiryo UI" pitchFamily="50" charset="-128"/>
              </a:rPr>
              <a:t>○　補助実績は伸びていない。</a:t>
            </a:r>
            <a:endParaRPr lang="ja-JP" altLang="en-US" sz="1600" dirty="0">
              <a:solidFill>
                <a:srgbClr val="FF0000"/>
              </a:solidFill>
              <a:latin typeface="Meiryo UI" panose="020B0604030504040204" pitchFamily="50" charset="-128"/>
              <a:ea typeface="Meiryo UI" panose="020B0604030504040204" pitchFamily="50" charset="-128"/>
            </a:endParaRPr>
          </a:p>
        </p:txBody>
      </p:sp>
      <p:graphicFrame>
        <p:nvGraphicFramePr>
          <p:cNvPr id="17" name="表 17">
            <a:extLst>
              <a:ext uri="{FF2B5EF4-FFF2-40B4-BE49-F238E27FC236}">
                <a16:creationId xmlns:a16="http://schemas.microsoft.com/office/drawing/2014/main" id="{1550E3DB-E673-4693-B5A2-8E0A63FDCA18}"/>
              </a:ext>
            </a:extLst>
          </p:cNvPr>
          <p:cNvGraphicFramePr>
            <a:graphicFrameLocks noGrp="1"/>
          </p:cNvGraphicFramePr>
          <p:nvPr>
            <p:extLst>
              <p:ext uri="{D42A27DB-BD31-4B8C-83A1-F6EECF244321}">
                <p14:modId xmlns:p14="http://schemas.microsoft.com/office/powerpoint/2010/main" val="194637573"/>
              </p:ext>
            </p:extLst>
          </p:nvPr>
        </p:nvGraphicFramePr>
        <p:xfrm>
          <a:off x="5638299" y="3165894"/>
          <a:ext cx="3231215" cy="1446821"/>
        </p:xfrm>
        <a:graphic>
          <a:graphicData uri="http://schemas.openxmlformats.org/drawingml/2006/table">
            <a:tbl>
              <a:tblPr firstRow="1" bandRow="1">
                <a:tableStyleId>{5940675A-B579-460E-94D1-54222C63F5DA}</a:tableStyleId>
              </a:tblPr>
              <a:tblGrid>
                <a:gridCol w="646243">
                  <a:extLst>
                    <a:ext uri="{9D8B030D-6E8A-4147-A177-3AD203B41FA5}">
                      <a16:colId xmlns:a16="http://schemas.microsoft.com/office/drawing/2014/main" val="2753297404"/>
                    </a:ext>
                  </a:extLst>
                </a:gridCol>
                <a:gridCol w="646243">
                  <a:extLst>
                    <a:ext uri="{9D8B030D-6E8A-4147-A177-3AD203B41FA5}">
                      <a16:colId xmlns:a16="http://schemas.microsoft.com/office/drawing/2014/main" val="583054551"/>
                    </a:ext>
                  </a:extLst>
                </a:gridCol>
                <a:gridCol w="646243">
                  <a:extLst>
                    <a:ext uri="{9D8B030D-6E8A-4147-A177-3AD203B41FA5}">
                      <a16:colId xmlns:a16="http://schemas.microsoft.com/office/drawing/2014/main" val="1122060607"/>
                    </a:ext>
                  </a:extLst>
                </a:gridCol>
                <a:gridCol w="646243">
                  <a:extLst>
                    <a:ext uri="{9D8B030D-6E8A-4147-A177-3AD203B41FA5}">
                      <a16:colId xmlns:a16="http://schemas.microsoft.com/office/drawing/2014/main" val="3804426909"/>
                    </a:ext>
                  </a:extLst>
                </a:gridCol>
                <a:gridCol w="646243">
                  <a:extLst>
                    <a:ext uri="{9D8B030D-6E8A-4147-A177-3AD203B41FA5}">
                      <a16:colId xmlns:a16="http://schemas.microsoft.com/office/drawing/2014/main" val="1480997428"/>
                    </a:ext>
                  </a:extLst>
                </a:gridCol>
              </a:tblGrid>
              <a:tr h="218541">
                <a:tc>
                  <a:txBody>
                    <a:bodyPr/>
                    <a:lstStyle/>
                    <a:p>
                      <a:pPr algn="ctr"/>
                      <a:endParaRPr kumimoji="1" lang="ja-JP" altLang="en-US" sz="1200" dirty="0"/>
                    </a:p>
                  </a:txBody>
                  <a:tcPr/>
                </a:tc>
                <a:tc>
                  <a:txBody>
                    <a:bodyPr/>
                    <a:lstStyle/>
                    <a:p>
                      <a:pPr algn="ctr"/>
                      <a:r>
                        <a:rPr kumimoji="1" lang="en-US" altLang="ja-JP" sz="1200" dirty="0"/>
                        <a:t>H28</a:t>
                      </a:r>
                      <a:endParaRPr kumimoji="1" lang="ja-JP" altLang="en-US" sz="1200" dirty="0"/>
                    </a:p>
                  </a:txBody>
                  <a:tcPr/>
                </a:tc>
                <a:tc>
                  <a:txBody>
                    <a:bodyPr/>
                    <a:lstStyle/>
                    <a:p>
                      <a:pPr algn="ctr"/>
                      <a:r>
                        <a:rPr kumimoji="1" lang="en-US" altLang="ja-JP" sz="1200" dirty="0"/>
                        <a:t>H29</a:t>
                      </a:r>
                      <a:endParaRPr kumimoji="1" lang="ja-JP" altLang="en-US" sz="1200" dirty="0"/>
                    </a:p>
                  </a:txBody>
                  <a:tcPr/>
                </a:tc>
                <a:tc>
                  <a:txBody>
                    <a:bodyPr/>
                    <a:lstStyle/>
                    <a:p>
                      <a:pPr algn="ctr"/>
                      <a:r>
                        <a:rPr kumimoji="1" lang="en-US" altLang="ja-JP" sz="1200" dirty="0"/>
                        <a:t>H30</a:t>
                      </a:r>
                      <a:endParaRPr kumimoji="1" lang="ja-JP" altLang="en-US" sz="1200" dirty="0"/>
                    </a:p>
                  </a:txBody>
                  <a:tcPr/>
                </a:tc>
                <a:tc>
                  <a:txBody>
                    <a:bodyPr/>
                    <a:lstStyle/>
                    <a:p>
                      <a:pPr algn="ctr"/>
                      <a:r>
                        <a:rPr kumimoji="1" lang="en-US" altLang="ja-JP" sz="1200" dirty="0"/>
                        <a:t>R1</a:t>
                      </a:r>
                      <a:endParaRPr kumimoji="1" lang="ja-JP" altLang="en-US" sz="1200" dirty="0"/>
                    </a:p>
                  </a:txBody>
                  <a:tcPr/>
                </a:tc>
                <a:extLst>
                  <a:ext uri="{0D108BD9-81ED-4DB2-BD59-A6C34878D82A}">
                    <a16:rowId xmlns:a16="http://schemas.microsoft.com/office/drawing/2014/main" val="827922442"/>
                  </a:ext>
                </a:extLst>
              </a:tr>
              <a:tr h="319061">
                <a:tc>
                  <a:txBody>
                    <a:bodyPr/>
                    <a:lstStyle/>
                    <a:p>
                      <a:pPr algn="ctr"/>
                      <a:r>
                        <a:rPr kumimoji="1" lang="ja-JP" altLang="en-US" sz="1200" dirty="0"/>
                        <a:t>設計</a:t>
                      </a:r>
                    </a:p>
                  </a:txBody>
                  <a:tcPr/>
                </a:tc>
                <a:tc>
                  <a:txBody>
                    <a:bodyPr/>
                    <a:lstStyle/>
                    <a:p>
                      <a:pPr algn="ctr"/>
                      <a:r>
                        <a:rPr kumimoji="1" lang="en-US" altLang="ja-JP" sz="1200" dirty="0"/>
                        <a:t>1</a:t>
                      </a:r>
                      <a:endParaRPr kumimoji="1" lang="ja-JP" altLang="en-US" sz="1200" dirty="0"/>
                    </a:p>
                  </a:txBody>
                  <a:tcPr/>
                </a:tc>
                <a:tc>
                  <a:txBody>
                    <a:bodyPr/>
                    <a:lstStyle/>
                    <a:p>
                      <a:pPr algn="ctr"/>
                      <a:r>
                        <a:rPr kumimoji="1" lang="en-US" altLang="ja-JP" sz="1200" dirty="0"/>
                        <a:t>4</a:t>
                      </a:r>
                      <a:endParaRPr kumimoji="1" lang="ja-JP" altLang="en-US" sz="1200" dirty="0"/>
                    </a:p>
                  </a:txBody>
                  <a:tcPr/>
                </a:tc>
                <a:tc>
                  <a:txBody>
                    <a:bodyPr/>
                    <a:lstStyle/>
                    <a:p>
                      <a:pPr algn="ctr"/>
                      <a:r>
                        <a:rPr kumimoji="1" lang="en-US" altLang="ja-JP" sz="1200" dirty="0"/>
                        <a:t>1</a:t>
                      </a:r>
                      <a:endParaRPr kumimoji="1" lang="ja-JP" altLang="en-US" sz="1200" dirty="0"/>
                    </a:p>
                  </a:txBody>
                  <a:tcPr/>
                </a:tc>
                <a:tc>
                  <a:txBody>
                    <a:bodyPr/>
                    <a:lstStyle/>
                    <a:p>
                      <a:pPr algn="ctr"/>
                      <a:r>
                        <a:rPr kumimoji="1" lang="en-US" altLang="ja-JP" sz="1200" dirty="0"/>
                        <a:t>0</a:t>
                      </a:r>
                      <a:endParaRPr kumimoji="1" lang="ja-JP" altLang="en-US" sz="1200" dirty="0"/>
                    </a:p>
                  </a:txBody>
                  <a:tcPr/>
                </a:tc>
                <a:extLst>
                  <a:ext uri="{0D108BD9-81ED-4DB2-BD59-A6C34878D82A}">
                    <a16:rowId xmlns:a16="http://schemas.microsoft.com/office/drawing/2014/main" val="2919593432"/>
                  </a:ext>
                </a:extLst>
              </a:tr>
              <a:tr h="319061">
                <a:tc>
                  <a:txBody>
                    <a:bodyPr/>
                    <a:lstStyle/>
                    <a:p>
                      <a:pPr algn="ctr"/>
                      <a:r>
                        <a:rPr kumimoji="1" lang="ja-JP" altLang="en-US" sz="1200" dirty="0"/>
                        <a:t>改修</a:t>
                      </a:r>
                    </a:p>
                  </a:txBody>
                  <a:tcPr/>
                </a:tc>
                <a:tc>
                  <a:txBody>
                    <a:bodyPr/>
                    <a:lstStyle/>
                    <a:p>
                      <a:pPr algn="ctr"/>
                      <a:r>
                        <a:rPr kumimoji="1" lang="en-US" altLang="ja-JP" sz="1200" dirty="0"/>
                        <a:t>0</a:t>
                      </a:r>
                      <a:endParaRPr kumimoji="1" lang="ja-JP" altLang="en-US" sz="1200" dirty="0"/>
                    </a:p>
                  </a:txBody>
                  <a:tcPr/>
                </a:tc>
                <a:tc>
                  <a:txBody>
                    <a:bodyPr/>
                    <a:lstStyle/>
                    <a:p>
                      <a:pPr algn="ctr"/>
                      <a:r>
                        <a:rPr kumimoji="1" lang="en-US" altLang="ja-JP" sz="1200" dirty="0"/>
                        <a:t>1</a:t>
                      </a:r>
                    </a:p>
                    <a:p>
                      <a:pPr algn="ctr"/>
                      <a:endParaRPr kumimoji="1" lang="en-US" altLang="ja-JP" sz="1200" dirty="0"/>
                    </a:p>
                    <a:p>
                      <a:pPr algn="ctr"/>
                      <a:r>
                        <a:rPr kumimoji="1" lang="ja-JP" altLang="en-US" sz="1000" dirty="0"/>
                        <a:t>病院　１</a:t>
                      </a:r>
                    </a:p>
                  </a:txBody>
                  <a:tcPr marL="36000" marR="36000"/>
                </a:tc>
                <a:tc>
                  <a:txBody>
                    <a:bodyPr/>
                    <a:lstStyle/>
                    <a:p>
                      <a:pPr algn="ctr"/>
                      <a:r>
                        <a:rPr kumimoji="1" lang="en-US" altLang="ja-JP" sz="1200" dirty="0"/>
                        <a:t>1</a:t>
                      </a:r>
                    </a:p>
                    <a:p>
                      <a:pPr algn="ctr"/>
                      <a:endParaRPr kumimoji="1" lang="en-US" altLang="ja-JP" sz="1200" dirty="0"/>
                    </a:p>
                    <a:p>
                      <a:pPr algn="ctr"/>
                      <a:r>
                        <a:rPr kumimoji="1" lang="ja-JP" altLang="en-US" sz="1000" dirty="0"/>
                        <a:t>病院　１</a:t>
                      </a:r>
                    </a:p>
                  </a:txBody>
                  <a:tcPr marL="36000" marR="36000"/>
                </a:tc>
                <a:tc>
                  <a:txBody>
                    <a:bodyPr/>
                    <a:lstStyle/>
                    <a:p>
                      <a:pPr algn="ctr"/>
                      <a:r>
                        <a:rPr kumimoji="1" lang="en-US" altLang="ja-JP" sz="1200" dirty="0"/>
                        <a:t>2</a:t>
                      </a:r>
                    </a:p>
                    <a:p>
                      <a:pPr algn="ctr"/>
                      <a:endParaRPr kumimoji="1" lang="en-US" altLang="ja-JP" sz="1200" dirty="0"/>
                    </a:p>
                    <a:p>
                      <a:pPr algn="ctr"/>
                      <a:r>
                        <a:rPr kumimoji="1" lang="ja-JP" altLang="en-US" sz="1000" dirty="0"/>
                        <a:t>病院　１</a:t>
                      </a:r>
                      <a:endParaRPr kumimoji="1" lang="en-US" altLang="ja-JP" sz="1000" dirty="0"/>
                    </a:p>
                    <a:p>
                      <a:pPr algn="ctr"/>
                      <a:r>
                        <a:rPr kumimoji="1" lang="ja-JP" altLang="en-US" sz="1000" dirty="0"/>
                        <a:t>ホテル１</a:t>
                      </a:r>
                      <a:endParaRPr kumimoji="1" lang="en-US" altLang="ja-JP" sz="1000" dirty="0"/>
                    </a:p>
                    <a:p>
                      <a:pPr algn="ctr"/>
                      <a:endParaRPr kumimoji="1" lang="ja-JP" altLang="en-US" sz="600" dirty="0"/>
                    </a:p>
                  </a:txBody>
                  <a:tcPr marL="36000" marR="36000"/>
                </a:tc>
                <a:extLst>
                  <a:ext uri="{0D108BD9-81ED-4DB2-BD59-A6C34878D82A}">
                    <a16:rowId xmlns:a16="http://schemas.microsoft.com/office/drawing/2014/main" val="1255364181"/>
                  </a:ext>
                </a:extLst>
              </a:tr>
            </a:tbl>
          </a:graphicData>
        </a:graphic>
      </p:graphicFrame>
      <p:sp>
        <p:nvSpPr>
          <p:cNvPr id="19" name="テキスト ボックス 2">
            <a:extLst>
              <a:ext uri="{FF2B5EF4-FFF2-40B4-BE49-F238E27FC236}">
                <a16:creationId xmlns:a16="http://schemas.microsoft.com/office/drawing/2014/main" id="{03969A83-E340-42BF-8257-85DD603A805C}"/>
              </a:ext>
            </a:extLst>
          </p:cNvPr>
          <p:cNvSpPr txBox="1">
            <a:spLocks noChangeArrowheads="1"/>
          </p:cNvSpPr>
          <p:nvPr/>
        </p:nvSpPr>
        <p:spPr bwMode="auto">
          <a:xfrm>
            <a:off x="5466026" y="4952102"/>
            <a:ext cx="3414247" cy="92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charset="-128"/>
              </a:defRPr>
            </a:lvl1pPr>
            <a:lvl2pPr marL="741363" indent="-284163" eaLnBrk="0" hangingPunct="0">
              <a:spcBef>
                <a:spcPct val="20000"/>
              </a:spcBef>
              <a:buChar char="–"/>
              <a:defRPr kumimoji="1" sz="2800">
                <a:solidFill>
                  <a:schemeClr val="tx1"/>
                </a:solidFill>
                <a:latin typeface="Arial" charset="0"/>
                <a:ea typeface="ＭＳ Ｐゴシック" charset="-128"/>
              </a:defRPr>
            </a:lvl2pPr>
            <a:lvl3pPr marL="1141413" indent="-227013" eaLnBrk="0" hangingPunct="0">
              <a:spcBef>
                <a:spcPct val="20000"/>
              </a:spcBef>
              <a:buChar char="•"/>
              <a:defRPr kumimoji="1" sz="2400">
                <a:solidFill>
                  <a:schemeClr val="tx1"/>
                </a:solidFill>
                <a:latin typeface="Arial" charset="0"/>
                <a:ea typeface="ＭＳ Ｐゴシック" charset="-128"/>
              </a:defRPr>
            </a:lvl3pPr>
            <a:lvl4pPr marL="1598613" indent="-227013" eaLnBrk="0" hangingPunct="0">
              <a:spcBef>
                <a:spcPct val="20000"/>
              </a:spcBef>
              <a:buChar char="–"/>
              <a:defRPr kumimoji="1" sz="2000">
                <a:solidFill>
                  <a:schemeClr val="tx1"/>
                </a:solidFill>
                <a:latin typeface="Arial" charset="0"/>
                <a:ea typeface="ＭＳ Ｐゴシック" charset="-128"/>
              </a:defRPr>
            </a:lvl4pPr>
            <a:lvl5pPr marL="2055813" indent="-227013" eaLnBrk="0" hangingPunct="0">
              <a:spcBef>
                <a:spcPct val="20000"/>
              </a:spcBef>
              <a:buChar char="»"/>
              <a:defRPr kumimoji="1" sz="2000">
                <a:solidFill>
                  <a:schemeClr val="tx1"/>
                </a:solidFill>
                <a:latin typeface="Arial" charset="0"/>
                <a:ea typeface="ＭＳ Ｐゴシック"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71463" indent="-271463" eaLnBrk="1" hangingPunct="1">
              <a:lnSpc>
                <a:spcPts val="2200"/>
              </a:lnSpc>
              <a:spcBef>
                <a:spcPct val="0"/>
              </a:spcBef>
              <a:buNone/>
            </a:pPr>
            <a:r>
              <a:rPr lang="ja-JP" altLang="en-US" sz="1400" dirty="0">
                <a:solidFill>
                  <a:srgbClr val="000000"/>
                </a:solidFill>
                <a:latin typeface="Meiryo UI" pitchFamily="50" charset="-128"/>
                <a:ea typeface="Meiryo UI" pitchFamily="50" charset="-128"/>
                <a:cs typeface="Meiryo UI" pitchFamily="50" charset="-128"/>
              </a:rPr>
              <a:t>○　この他、文部科学省、厚生労働省等、施設所管省庁での補助制度が別途ある。</a:t>
            </a:r>
            <a:endParaRPr lang="en-US" altLang="ja-JP" sz="1400" dirty="0">
              <a:solidFill>
                <a:srgbClr val="000000"/>
              </a:solidFill>
              <a:latin typeface="Meiryo UI" pitchFamily="50" charset="-128"/>
              <a:ea typeface="Meiryo UI" pitchFamily="50" charset="-128"/>
              <a:cs typeface="Meiryo UI" pitchFamily="50" charset="-128"/>
            </a:endParaRPr>
          </a:p>
          <a:p>
            <a:pPr marL="271463" indent="-271463" eaLnBrk="1" hangingPunct="1">
              <a:lnSpc>
                <a:spcPts val="2200"/>
              </a:lnSpc>
              <a:spcBef>
                <a:spcPct val="0"/>
              </a:spcBef>
              <a:buNone/>
            </a:pPr>
            <a:r>
              <a:rPr lang="ja-JP" altLang="en-US" sz="1400" dirty="0">
                <a:solidFill>
                  <a:srgbClr val="000000"/>
                </a:solidFill>
                <a:latin typeface="Meiryo UI" pitchFamily="50" charset="-128"/>
                <a:ea typeface="Meiryo UI" pitchFamily="50" charset="-128"/>
                <a:cs typeface="Meiryo UI" pitchFamily="50" charset="-128"/>
              </a:rPr>
              <a:t>○　府の補助対象外の用途については、国から所有者への直接補助がある。補助率は</a:t>
            </a:r>
            <a:r>
              <a:rPr lang="en-US" altLang="ja-JP" sz="1400" dirty="0">
                <a:solidFill>
                  <a:srgbClr val="000000"/>
                </a:solidFill>
                <a:latin typeface="Meiryo UI" pitchFamily="50" charset="-128"/>
                <a:ea typeface="Meiryo UI" pitchFamily="50" charset="-128"/>
                <a:cs typeface="Meiryo UI" pitchFamily="50" charset="-128"/>
              </a:rPr>
              <a:t>11.5</a:t>
            </a:r>
            <a:r>
              <a:rPr lang="ja-JP" altLang="en-US" sz="1400" dirty="0">
                <a:solidFill>
                  <a:srgbClr val="000000"/>
                </a:solidFill>
                <a:latin typeface="Meiryo UI" pitchFamily="50" charset="-128"/>
                <a:ea typeface="Meiryo UI" pitchFamily="50" charset="-128"/>
                <a:cs typeface="Meiryo UI" pitchFamily="50" charset="-128"/>
              </a:rPr>
              <a:t>％。</a:t>
            </a:r>
            <a:endParaRPr lang="ja-JP" altLang="en-US" sz="1400" dirty="0">
              <a:solidFill>
                <a:srgbClr val="FF0000"/>
              </a:solidFill>
              <a:latin typeface="Meiryo UI" panose="020B0604030504040204" pitchFamily="50" charset="-128"/>
              <a:ea typeface="Meiryo UI" panose="020B0604030504040204" pitchFamily="50" charset="-128"/>
            </a:endParaRPr>
          </a:p>
        </p:txBody>
      </p:sp>
      <p:sp>
        <p:nvSpPr>
          <p:cNvPr id="18" name="テキスト ボックス 2">
            <a:extLst>
              <a:ext uri="{FF2B5EF4-FFF2-40B4-BE49-F238E27FC236}">
                <a16:creationId xmlns:a16="http://schemas.microsoft.com/office/drawing/2014/main" id="{6BB6D564-B45A-45BD-8CFB-EE5ED09340C3}"/>
              </a:ext>
            </a:extLst>
          </p:cNvPr>
          <p:cNvSpPr txBox="1">
            <a:spLocks noChangeArrowheads="1"/>
          </p:cNvSpPr>
          <p:nvPr/>
        </p:nvSpPr>
        <p:spPr bwMode="auto">
          <a:xfrm>
            <a:off x="164862" y="2464865"/>
            <a:ext cx="5169137" cy="29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nchor="ctr"/>
          <a:lstStyle>
            <a:lvl1pPr marL="287338" indent="-287338" eaLnBrk="0" hangingPunct="0">
              <a:spcBef>
                <a:spcPct val="20000"/>
              </a:spcBef>
              <a:buChar char="•"/>
              <a:defRPr kumimoji="1" sz="3200">
                <a:solidFill>
                  <a:schemeClr val="tx1"/>
                </a:solidFill>
                <a:latin typeface="Arial" charset="0"/>
                <a:ea typeface="ＭＳ Ｐゴシック" charset="-128"/>
              </a:defRPr>
            </a:lvl1pPr>
            <a:lvl2pPr marL="741363" indent="-284163" eaLnBrk="0" hangingPunct="0">
              <a:spcBef>
                <a:spcPct val="20000"/>
              </a:spcBef>
              <a:buChar char="–"/>
              <a:defRPr kumimoji="1" sz="2800">
                <a:solidFill>
                  <a:schemeClr val="tx1"/>
                </a:solidFill>
                <a:latin typeface="Arial" charset="0"/>
                <a:ea typeface="ＭＳ Ｐゴシック" charset="-128"/>
              </a:defRPr>
            </a:lvl2pPr>
            <a:lvl3pPr marL="1141413" indent="-227013" eaLnBrk="0" hangingPunct="0">
              <a:spcBef>
                <a:spcPct val="20000"/>
              </a:spcBef>
              <a:buChar char="•"/>
              <a:defRPr kumimoji="1" sz="2400">
                <a:solidFill>
                  <a:schemeClr val="tx1"/>
                </a:solidFill>
                <a:latin typeface="Arial" charset="0"/>
                <a:ea typeface="ＭＳ Ｐゴシック" charset="-128"/>
              </a:defRPr>
            </a:lvl3pPr>
            <a:lvl4pPr marL="1598613" indent="-227013" eaLnBrk="0" hangingPunct="0">
              <a:spcBef>
                <a:spcPct val="20000"/>
              </a:spcBef>
              <a:buChar char="–"/>
              <a:defRPr kumimoji="1" sz="2000">
                <a:solidFill>
                  <a:schemeClr val="tx1"/>
                </a:solidFill>
                <a:latin typeface="Arial" charset="0"/>
                <a:ea typeface="ＭＳ Ｐゴシック" charset="-128"/>
              </a:defRPr>
            </a:lvl4pPr>
            <a:lvl5pPr marL="2055813" indent="-227013" eaLnBrk="0" hangingPunct="0">
              <a:spcBef>
                <a:spcPct val="20000"/>
              </a:spcBef>
              <a:buChar char="»"/>
              <a:defRPr kumimoji="1" sz="2000">
                <a:solidFill>
                  <a:schemeClr val="tx1"/>
                </a:solidFill>
                <a:latin typeface="Arial" charset="0"/>
                <a:ea typeface="ＭＳ Ｐゴシック"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耐震診断</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（多数の者が利用する建築物（大規模除く））</a:t>
            </a:r>
            <a:endParaRPr lang="ja-JP" altLang="en-US" sz="1600" b="1" dirty="0">
              <a:solidFill>
                <a:srgbClr val="FF0000"/>
              </a:solidFill>
              <a:latin typeface="Meiryo UI" panose="020B0604030504040204" pitchFamily="50" charset="-128"/>
              <a:ea typeface="Meiryo UI" panose="020B0604030504040204" pitchFamily="50" charset="-128"/>
            </a:endParaRPr>
          </a:p>
        </p:txBody>
      </p:sp>
      <p:sp>
        <p:nvSpPr>
          <p:cNvPr id="20" name="テキスト ボックス 2">
            <a:extLst>
              <a:ext uri="{FF2B5EF4-FFF2-40B4-BE49-F238E27FC236}">
                <a16:creationId xmlns:a16="http://schemas.microsoft.com/office/drawing/2014/main" id="{3F698C08-2F3B-4362-A528-A579ED6B049E}"/>
              </a:ext>
            </a:extLst>
          </p:cNvPr>
          <p:cNvSpPr txBox="1">
            <a:spLocks noChangeArrowheads="1"/>
          </p:cNvSpPr>
          <p:nvPr/>
        </p:nvSpPr>
        <p:spPr bwMode="auto">
          <a:xfrm>
            <a:off x="407772" y="3422989"/>
            <a:ext cx="4404982" cy="45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ct val="0"/>
              </a:spcBef>
              <a:buFontTx/>
              <a:buNone/>
            </a:pPr>
            <a:r>
              <a:rPr lang="ja-JP" altLang="en-US" sz="1050" dirty="0">
                <a:solidFill>
                  <a:srgbClr val="000000"/>
                </a:solidFill>
                <a:latin typeface="Meiryo UI" panose="020B0604030504040204" pitchFamily="50" charset="-128"/>
                <a:ea typeface="Meiryo UI" panose="020B0604030504040204" pitchFamily="50" charset="-128"/>
              </a:rPr>
              <a:t>耐震診断が義務付けられた大規模建築物については、診断結果の報告期限が過ぎているため補助対象とはならない</a:t>
            </a:r>
            <a:endParaRPr lang="ja-JP" altLang="en-US" sz="1050" dirty="0">
              <a:solidFill>
                <a:srgbClr val="FF0000"/>
              </a:solidFill>
              <a:latin typeface="Meiryo UI" panose="020B0604030504040204" pitchFamily="50" charset="-128"/>
              <a:ea typeface="Meiryo UI" panose="020B0604030504040204" pitchFamily="50" charset="-128"/>
            </a:endParaRPr>
          </a:p>
        </p:txBody>
      </p:sp>
      <p:sp>
        <p:nvSpPr>
          <p:cNvPr id="3" name="大かっこ 2">
            <a:extLst>
              <a:ext uri="{FF2B5EF4-FFF2-40B4-BE49-F238E27FC236}">
                <a16:creationId xmlns:a16="http://schemas.microsoft.com/office/drawing/2014/main" id="{ED41991A-1C82-4872-9784-03DA9E689A42}"/>
              </a:ext>
            </a:extLst>
          </p:cNvPr>
          <p:cNvSpPr/>
          <p:nvPr/>
        </p:nvSpPr>
        <p:spPr>
          <a:xfrm>
            <a:off x="131675" y="2464864"/>
            <a:ext cx="4908412" cy="1432975"/>
          </a:xfrm>
          <a:prstGeom prst="bracketPair">
            <a:avLst>
              <a:gd name="adj" fmla="val 835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3" name="テキスト ボックス 2">
            <a:extLst>
              <a:ext uri="{FF2B5EF4-FFF2-40B4-BE49-F238E27FC236}">
                <a16:creationId xmlns:a16="http://schemas.microsoft.com/office/drawing/2014/main" id="{9C6912DB-D00C-4FDD-A913-81D6EF39B5F7}"/>
              </a:ext>
            </a:extLst>
          </p:cNvPr>
          <p:cNvSpPr txBox="1">
            <a:spLocks noChangeArrowheads="1"/>
          </p:cNvSpPr>
          <p:nvPr/>
        </p:nvSpPr>
        <p:spPr bwMode="auto">
          <a:xfrm>
            <a:off x="5466026" y="2713236"/>
            <a:ext cx="3231215" cy="29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charset="-128"/>
              </a:defRPr>
            </a:lvl1pPr>
            <a:lvl2pPr marL="741363" indent="-284163" eaLnBrk="0" hangingPunct="0">
              <a:spcBef>
                <a:spcPct val="20000"/>
              </a:spcBef>
              <a:buChar char="–"/>
              <a:defRPr kumimoji="1" sz="2800">
                <a:solidFill>
                  <a:schemeClr val="tx1"/>
                </a:solidFill>
                <a:latin typeface="Arial" charset="0"/>
                <a:ea typeface="ＭＳ Ｐゴシック" charset="-128"/>
              </a:defRPr>
            </a:lvl2pPr>
            <a:lvl3pPr marL="1141413" indent="-227013" eaLnBrk="0" hangingPunct="0">
              <a:spcBef>
                <a:spcPct val="20000"/>
              </a:spcBef>
              <a:buChar char="•"/>
              <a:defRPr kumimoji="1" sz="2400">
                <a:solidFill>
                  <a:schemeClr val="tx1"/>
                </a:solidFill>
                <a:latin typeface="Arial" charset="0"/>
                <a:ea typeface="ＭＳ Ｐゴシック" charset="-128"/>
              </a:defRPr>
            </a:lvl3pPr>
            <a:lvl4pPr marL="1598613" indent="-227013" eaLnBrk="0" hangingPunct="0">
              <a:spcBef>
                <a:spcPct val="20000"/>
              </a:spcBef>
              <a:buChar char="–"/>
              <a:defRPr kumimoji="1" sz="2000">
                <a:solidFill>
                  <a:schemeClr val="tx1"/>
                </a:solidFill>
                <a:latin typeface="Arial" charset="0"/>
                <a:ea typeface="ＭＳ Ｐゴシック" charset="-128"/>
              </a:defRPr>
            </a:lvl4pPr>
            <a:lvl5pPr marL="2055813" indent="-227013" eaLnBrk="0" hangingPunct="0">
              <a:spcBef>
                <a:spcPct val="20000"/>
              </a:spcBef>
              <a:buChar char="»"/>
              <a:defRPr kumimoji="1" sz="2000">
                <a:solidFill>
                  <a:schemeClr val="tx1"/>
                </a:solidFill>
                <a:latin typeface="Arial" charset="0"/>
                <a:ea typeface="ＭＳ Ｐゴシック"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indent="0" eaLnBrk="1" hangingPunct="1">
              <a:lnSpc>
                <a:spcPts val="2200"/>
              </a:lnSpc>
              <a:spcBef>
                <a:spcPct val="0"/>
              </a:spcBef>
              <a:buNone/>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補助実績（大規模建築物）</a:t>
            </a:r>
            <a:endParaRPr lang="ja-JP" altLang="en-US" sz="1200" dirty="0">
              <a:solidFill>
                <a:srgbClr val="FF0000"/>
              </a:solidFill>
              <a:latin typeface="Meiryo UI" panose="020B0604030504040204" pitchFamily="50" charset="-128"/>
              <a:ea typeface="Meiryo UI" panose="020B0604030504040204" pitchFamily="50" charset="-128"/>
            </a:endParaRPr>
          </a:p>
        </p:txBody>
      </p:sp>
      <p:sp>
        <p:nvSpPr>
          <p:cNvPr id="5" name="大かっこ 4">
            <a:extLst>
              <a:ext uri="{FF2B5EF4-FFF2-40B4-BE49-F238E27FC236}">
                <a16:creationId xmlns:a16="http://schemas.microsoft.com/office/drawing/2014/main" id="{3589C4B7-AD74-49F3-873D-74618D5A0112}"/>
              </a:ext>
            </a:extLst>
          </p:cNvPr>
          <p:cNvSpPr/>
          <p:nvPr/>
        </p:nvSpPr>
        <p:spPr>
          <a:xfrm>
            <a:off x="6988628" y="4094476"/>
            <a:ext cx="511629" cy="48841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4" name="大かっこ 23">
            <a:extLst>
              <a:ext uri="{FF2B5EF4-FFF2-40B4-BE49-F238E27FC236}">
                <a16:creationId xmlns:a16="http://schemas.microsoft.com/office/drawing/2014/main" id="{347F78A1-B35B-4DD0-8AD5-6C801012B1E0}"/>
              </a:ext>
            </a:extLst>
          </p:cNvPr>
          <p:cNvSpPr/>
          <p:nvPr/>
        </p:nvSpPr>
        <p:spPr>
          <a:xfrm>
            <a:off x="7630384" y="4089028"/>
            <a:ext cx="511629" cy="48841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5" name="大かっこ 24">
            <a:extLst>
              <a:ext uri="{FF2B5EF4-FFF2-40B4-BE49-F238E27FC236}">
                <a16:creationId xmlns:a16="http://schemas.microsoft.com/office/drawing/2014/main" id="{3522D861-0BCD-4EE1-B292-2F0D0B8BCFD9}"/>
              </a:ext>
            </a:extLst>
          </p:cNvPr>
          <p:cNvSpPr/>
          <p:nvPr/>
        </p:nvSpPr>
        <p:spPr>
          <a:xfrm>
            <a:off x="8281685" y="4089028"/>
            <a:ext cx="511629" cy="48841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54639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6F0CEB44-C846-4698-AB5A-EDD7E3BE42C8}"/>
              </a:ext>
            </a:extLst>
          </p:cNvPr>
          <p:cNvGraphicFramePr>
            <a:graphicFrameLocks noGrp="1"/>
          </p:cNvGraphicFramePr>
          <p:nvPr>
            <p:extLst>
              <p:ext uri="{D42A27DB-BD31-4B8C-83A1-F6EECF244321}">
                <p14:modId xmlns:p14="http://schemas.microsoft.com/office/powerpoint/2010/main" val="1255711063"/>
              </p:ext>
            </p:extLst>
          </p:nvPr>
        </p:nvGraphicFramePr>
        <p:xfrm>
          <a:off x="426048" y="1227205"/>
          <a:ext cx="8291903" cy="5407901"/>
        </p:xfrm>
        <a:graphic>
          <a:graphicData uri="http://schemas.openxmlformats.org/drawingml/2006/table">
            <a:tbl>
              <a:tblPr>
                <a:tableStyleId>{5C22544A-7EE6-4342-B048-85BDC9FD1C3A}</a:tableStyleId>
              </a:tblPr>
              <a:tblGrid>
                <a:gridCol w="2454619">
                  <a:extLst>
                    <a:ext uri="{9D8B030D-6E8A-4147-A177-3AD203B41FA5}">
                      <a16:colId xmlns:a16="http://schemas.microsoft.com/office/drawing/2014/main" val="20000"/>
                    </a:ext>
                  </a:extLst>
                </a:gridCol>
                <a:gridCol w="1459321">
                  <a:extLst>
                    <a:ext uri="{9D8B030D-6E8A-4147-A177-3AD203B41FA5}">
                      <a16:colId xmlns:a16="http://schemas.microsoft.com/office/drawing/2014/main" val="20001"/>
                    </a:ext>
                  </a:extLst>
                </a:gridCol>
                <a:gridCol w="1459321">
                  <a:extLst>
                    <a:ext uri="{9D8B030D-6E8A-4147-A177-3AD203B41FA5}">
                      <a16:colId xmlns:a16="http://schemas.microsoft.com/office/drawing/2014/main" val="20002"/>
                    </a:ext>
                  </a:extLst>
                </a:gridCol>
                <a:gridCol w="1459321">
                  <a:extLst>
                    <a:ext uri="{9D8B030D-6E8A-4147-A177-3AD203B41FA5}">
                      <a16:colId xmlns:a16="http://schemas.microsoft.com/office/drawing/2014/main" val="20003"/>
                    </a:ext>
                  </a:extLst>
                </a:gridCol>
                <a:gridCol w="1459321">
                  <a:extLst>
                    <a:ext uri="{9D8B030D-6E8A-4147-A177-3AD203B41FA5}">
                      <a16:colId xmlns:a16="http://schemas.microsoft.com/office/drawing/2014/main" val="20004"/>
                    </a:ext>
                  </a:extLst>
                </a:gridCol>
              </a:tblGrid>
              <a:tr h="177720">
                <a:tc rowSpan="2">
                  <a:txBody>
                    <a:bodyPr/>
                    <a:lstStyle/>
                    <a:p>
                      <a:pPr algn="ctr" fontAlgn="ctr"/>
                      <a:r>
                        <a:rPr lang="ja-JP" altLang="en-US" sz="1400" b="1" u="none" strike="noStrike" dirty="0">
                          <a:solidFill>
                            <a:schemeClr val="bg1"/>
                          </a:solidFill>
                          <a:effectLst/>
                          <a:latin typeface="Meiryo UI" panose="020B0604030504040204" pitchFamily="50" charset="-128"/>
                          <a:ea typeface="Meiryo UI" panose="020B0604030504040204" pitchFamily="50" charset="-128"/>
                        </a:rPr>
                        <a:t>建築物の用途</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endParaRPr>
                    </a:p>
                  </a:txBody>
                  <a:tcPr marL="7184" marR="7184" marT="7185" marB="0" anchor="ctr">
                    <a:lnL w="19050" cap="flat" cmpd="sng" algn="ctr">
                      <a:solidFill>
                        <a:srgbClr val="1F497D"/>
                      </a:solidFill>
                      <a:prstDash val="solid"/>
                      <a:round/>
                      <a:headEnd type="none" w="med" len="med"/>
                      <a:tailEnd type="none" w="med" len="med"/>
                    </a:lnL>
                    <a:lnT w="19050" cap="flat" cmpd="sng" algn="ctr">
                      <a:solidFill>
                        <a:srgbClr val="1F497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rowSpan="2">
                  <a:txBody>
                    <a:bodyPr/>
                    <a:lstStyle/>
                    <a:p>
                      <a:pPr algn="l" fontAlgn="ctr"/>
                      <a:r>
                        <a:rPr lang="ja-JP" altLang="en-US" sz="1400" b="1" u="none" strike="noStrike" dirty="0">
                          <a:solidFill>
                            <a:schemeClr val="bg1"/>
                          </a:solidFill>
                          <a:effectLst/>
                          <a:latin typeface="Meiryo UI" panose="020B0604030504040204" pitchFamily="50" charset="-128"/>
                          <a:ea typeface="Meiryo UI" panose="020B0604030504040204" pitchFamily="50" charset="-128"/>
                        </a:rPr>
                        <a:t>         棟数</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endParaRPr>
                    </a:p>
                  </a:txBody>
                  <a:tcPr marL="7184" marR="7184" marT="7185" marB="0" anchor="ctr">
                    <a:lnR w="12700" cap="flat" cmpd="sng" algn="ctr">
                      <a:solidFill>
                        <a:srgbClr val="1F497D"/>
                      </a:solidFill>
                      <a:prstDash val="solid"/>
                      <a:round/>
                      <a:headEnd type="none" w="med" len="med"/>
                      <a:tailEnd type="none" w="med" len="med"/>
                    </a:lnR>
                    <a:lnT w="19050" cap="flat" cmpd="sng" algn="ctr">
                      <a:solidFill>
                        <a:srgbClr val="1F497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gridSpan="3">
                  <a:txBody>
                    <a:bodyPr/>
                    <a:lstStyle/>
                    <a:p>
                      <a:pPr algn="l" fontAlgn="ctr"/>
                      <a:endParaRPr lang="ja-JP" altLang="en-US" sz="1050" b="1" i="0" u="none" strike="noStrike" dirty="0">
                        <a:solidFill>
                          <a:schemeClr val="bg1"/>
                        </a:solidFill>
                        <a:effectLst/>
                        <a:latin typeface="Meiryo UI" panose="020B0604030504040204" pitchFamily="50" charset="-128"/>
                        <a:ea typeface="Meiryo UI" panose="020B0604030504040204" pitchFamily="50" charset="-128"/>
                      </a:endParaRPr>
                    </a:p>
                  </a:txBody>
                  <a:tcPr marL="7184" marR="7184" marT="7185" marB="0" anchor="ctr">
                    <a:lnL w="1270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9050" cap="flat" cmpd="sng" algn="ctr">
                      <a:solidFill>
                        <a:srgbClr val="1F497D"/>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1F497D"/>
                    </a:solidFill>
                  </a:tcPr>
                </a:tc>
                <a:tc hMerge="1">
                  <a:txBody>
                    <a:bodyPr/>
                    <a:lstStyle/>
                    <a:p>
                      <a:pPr algn="ctr" fontAlgn="ct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4" marB="0" anchor="ctr"/>
                </a:tc>
                <a:tc hMerge="1">
                  <a:txBody>
                    <a:bodyPr/>
                    <a:lstStyle/>
                    <a:p>
                      <a:pPr algn="ctr" fontAlgn="ctr"/>
                      <a:endParaRPr lang="ja-JP" altLang="en-US" sz="1400" b="1" i="0" u="none" strike="noStrike">
                        <a:solidFill>
                          <a:srgbClr val="000000"/>
                        </a:solidFill>
                        <a:effectLst/>
                        <a:latin typeface="Meiryo UI" panose="020B0604030504040204" pitchFamily="50" charset="-128"/>
                        <a:ea typeface="Meiryo UI" panose="020B0604030504040204" pitchFamily="50" charset="-128"/>
                      </a:endParaRPr>
                    </a:p>
                  </a:txBody>
                  <a:tcPr marL="7184" marR="7184" marT="7184" marB="0" anchor="ctr"/>
                </a:tc>
                <a:extLst>
                  <a:ext uri="{0D108BD9-81ED-4DB2-BD59-A6C34878D82A}">
                    <a16:rowId xmlns:a16="http://schemas.microsoft.com/office/drawing/2014/main" val="10000"/>
                  </a:ext>
                </a:extLst>
              </a:tr>
              <a:tr h="270933">
                <a:tc vMerge="1">
                  <a:txBody>
                    <a:bodyPr/>
                    <a:lstStyle/>
                    <a:p>
                      <a:endParaRPr kumimoji="1" lang="ja-JP" altLang="en-US"/>
                    </a:p>
                  </a:txBody>
                  <a:tcPr/>
                </a:tc>
                <a:tc vMerge="1">
                  <a:txBody>
                    <a:bodyPr/>
                    <a:lstStyle/>
                    <a:p>
                      <a:pPr algn="ctr" fontAlgn="ctr"/>
                      <a:endParaRPr lang="ja-JP" altLang="en-US" sz="1400" b="1" i="0" u="none" strike="noStrike" dirty="0">
                        <a:solidFill>
                          <a:schemeClr val="bg1"/>
                        </a:solidFill>
                        <a:effectLst/>
                        <a:latin typeface="Meiryo UI" panose="020B0604030504040204" pitchFamily="50" charset="-128"/>
                        <a:ea typeface="Meiryo UI" panose="020B0604030504040204" pitchFamily="50" charset="-128"/>
                      </a:endParaRPr>
                    </a:p>
                  </a:txBody>
                  <a:tcPr marL="7184" marR="7184" marT="7184" marB="0"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solidFill>
                      <a:srgbClr val="1F497D"/>
                    </a:solidFill>
                  </a:tcPr>
                </a:tc>
                <a:tc>
                  <a:txBody>
                    <a:bodyPr/>
                    <a:lstStyle/>
                    <a:p>
                      <a:pPr algn="ctr" fontAlgn="ctr"/>
                      <a:r>
                        <a:rPr lang="ja-JP" altLang="en-US" sz="1400" b="1" u="none" strike="noStrike" dirty="0">
                          <a:solidFill>
                            <a:schemeClr val="bg1"/>
                          </a:solidFill>
                          <a:effectLst/>
                          <a:latin typeface="Meiryo UI" panose="020B0604030504040204" pitchFamily="50" charset="-128"/>
                          <a:ea typeface="Meiryo UI" panose="020B0604030504040204" pitchFamily="50" charset="-128"/>
                        </a:rPr>
                        <a:t>耐震性あり</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endParaRPr>
                    </a:p>
                  </a:txBody>
                  <a:tcPr marL="7184" marR="7184" marT="7185" marB="0" anchor="ctr">
                    <a:lnL w="12700" cap="flat" cmpd="sng" algn="ctr">
                      <a:solidFill>
                        <a:schemeClr val="bg1"/>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algn="ctr" fontAlgn="ctr"/>
                      <a:r>
                        <a:rPr lang="ja-JP" altLang="en-US" sz="1400" b="1" u="none" strike="noStrike" dirty="0">
                          <a:solidFill>
                            <a:schemeClr val="bg1"/>
                          </a:solidFill>
                          <a:effectLst/>
                          <a:latin typeface="Meiryo UI" panose="020B0604030504040204" pitchFamily="50" charset="-128"/>
                          <a:ea typeface="Meiryo UI" panose="020B0604030504040204" pitchFamily="50" charset="-128"/>
                        </a:rPr>
                        <a:t>耐震性なし</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endParaRPr>
                    </a:p>
                  </a:txBody>
                  <a:tcPr marL="7184" marR="7184" marT="7185" marB="0" anchor="ct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algn="ctr" fontAlgn="ctr"/>
                      <a:r>
                        <a:rPr lang="ja-JP" altLang="en-US" sz="1400" b="1" u="none" strike="noStrike" dirty="0">
                          <a:solidFill>
                            <a:schemeClr val="bg1"/>
                          </a:solidFill>
                          <a:effectLst/>
                          <a:latin typeface="Meiryo UI" panose="020B0604030504040204" pitchFamily="50" charset="-128"/>
                          <a:ea typeface="Meiryo UI" panose="020B0604030504040204" pitchFamily="50" charset="-128"/>
                        </a:rPr>
                        <a:t>未診断・不明</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endParaRPr>
                    </a:p>
                  </a:txBody>
                  <a:tcPr marL="7184" marR="7184" marT="7185" marB="0" anchor="ctr">
                    <a:lnR w="19050" cap="flat" cmpd="sng" algn="ctr">
                      <a:solidFill>
                        <a:srgbClr val="1F497D"/>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extLst>
                  <a:ext uri="{0D108BD9-81ED-4DB2-BD59-A6C34878D82A}">
                    <a16:rowId xmlns:a16="http://schemas.microsoft.com/office/drawing/2014/main" val="10001"/>
                  </a:ext>
                </a:extLst>
              </a:tr>
              <a:tr h="270933">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小中学校等</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2700" cap="flat" cmpd="sng" algn="ctr">
                      <a:solidFill>
                        <a:schemeClr val="tx1"/>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11</a:t>
                      </a:r>
                      <a:r>
                        <a:rPr lang="ja-JP" altLang="en-US" sz="1400" u="none" strike="noStrike" dirty="0">
                          <a:effectLst/>
                          <a:latin typeface="Meiryo UI" panose="020B0604030504040204" pitchFamily="50" charset="-128"/>
                          <a:ea typeface="Meiryo UI" panose="020B0604030504040204" pitchFamily="50" charset="-128"/>
                        </a:rPr>
                        <a:t>　</a:t>
                      </a:r>
                      <a:r>
                        <a:rPr lang="ja-JP" altLang="en-US" sz="1100" u="none" strike="noStrike" dirty="0">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　</a:t>
                      </a:r>
                      <a:r>
                        <a:rPr lang="en-US" altLang="ja-JP" sz="1400" u="none" strike="noStrike" dirty="0">
                          <a:effectLst/>
                          <a:latin typeface="Meiryo UI" panose="020B0604030504040204" pitchFamily="50" charset="-128"/>
                          <a:ea typeface="Meiryo UI" panose="020B0604030504040204" pitchFamily="50" charset="-128"/>
                        </a:rPr>
                        <a:t>13</a:t>
                      </a:r>
                      <a:r>
                        <a:rPr lang="ja-JP" altLang="en-US" sz="1400" u="none" strike="noStrike" dirty="0">
                          <a:effectLst/>
                          <a:latin typeface="Meiryo UI" panose="020B0604030504040204" pitchFamily="50" charset="-128"/>
                          <a:ea typeface="Meiryo UI" panose="020B0604030504040204" pitchFamily="50" charset="-128"/>
                        </a:rPr>
                        <a:t>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100" b="1" u="none" strike="noStrike" dirty="0">
                          <a:effectLst/>
                          <a:latin typeface="Meiryo UI" panose="020B0604030504040204" pitchFamily="50" charset="-128"/>
                          <a:ea typeface="Meiryo UI" panose="020B0604030504040204" pitchFamily="50" charset="-128"/>
                        </a:rPr>
                        <a:t>3</a:t>
                      </a:r>
                      <a:r>
                        <a:rPr lang="ja-JP" altLang="en-US" sz="1400" b="1" u="none" strike="noStrike" dirty="0">
                          <a:effectLst/>
                          <a:latin typeface="Meiryo UI" panose="020B0604030504040204" pitchFamily="50" charset="-128"/>
                          <a:ea typeface="Meiryo UI" panose="020B0604030504040204" pitchFamily="50" charset="-128"/>
                        </a:rPr>
                        <a:t>　</a:t>
                      </a:r>
                      <a:r>
                        <a:rPr lang="ja-JP" altLang="en-US" sz="1100" b="1" u="none" strike="noStrike" dirty="0">
                          <a:effectLst/>
                          <a:latin typeface="Meiryo UI" panose="020B0604030504040204" pitchFamily="50" charset="-128"/>
                          <a:ea typeface="Meiryo UI" panose="020B0604030504040204" pitchFamily="50" charset="-128"/>
                        </a:rPr>
                        <a:t>▶</a:t>
                      </a:r>
                      <a:r>
                        <a:rPr lang="ja-JP" altLang="en-US" sz="1400" b="1" u="none" strike="noStrike" dirty="0">
                          <a:effectLst/>
                          <a:latin typeface="Meiryo UI" panose="020B0604030504040204" pitchFamily="50" charset="-128"/>
                          <a:ea typeface="Meiryo UI" panose="020B0604030504040204" pitchFamily="50" charset="-128"/>
                        </a:rPr>
                        <a:t>　</a:t>
                      </a:r>
                      <a:r>
                        <a:rPr lang="en-US" altLang="ja-JP" sz="1600" b="1" u="none" strike="noStrike" dirty="0">
                          <a:effectLst/>
                          <a:latin typeface="Meiryo UI" panose="020B0604030504040204" pitchFamily="50" charset="-128"/>
                          <a:ea typeface="Meiryo UI" panose="020B0604030504040204" pitchFamily="50" charset="-128"/>
                        </a:rPr>
                        <a:t>1</a:t>
                      </a:r>
                      <a:r>
                        <a:rPr lang="ja-JP" altLang="en-US" sz="1400" b="1" u="none" strike="noStrike" dirty="0">
                          <a:effectLst/>
                          <a:latin typeface="Meiryo UI" panose="020B0604030504040204" pitchFamily="50" charset="-128"/>
                          <a:ea typeface="Meiryo UI" panose="020B0604030504040204" pitchFamily="50" charset="-128"/>
                        </a:rPr>
                        <a:t>　</a:t>
                      </a: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2"/>
                  </a:ext>
                </a:extLst>
              </a:tr>
              <a:tr h="270933">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保育所</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2700" cap="flat" cmpd="sng" algn="ctr">
                      <a:solidFill>
                        <a:schemeClr val="tx1"/>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b="1" u="none" strike="noStrike" dirty="0">
                          <a:effectLst/>
                          <a:latin typeface="Meiryo UI" panose="020B0604030504040204" pitchFamily="50" charset="-128"/>
                          <a:ea typeface="Meiryo UI" panose="020B0604030504040204" pitchFamily="50" charset="-128"/>
                        </a:rPr>
                        <a:t>0</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3"/>
                  </a:ext>
                </a:extLst>
              </a:tr>
              <a:tr h="270933">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幼稚園</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2700" cap="flat" cmpd="sng" algn="ctr">
                      <a:solidFill>
                        <a:schemeClr val="tx1"/>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22</a:t>
                      </a:r>
                      <a:r>
                        <a:rPr lang="ja-JP" altLang="en-US" sz="1400" u="none" strike="noStrike" dirty="0">
                          <a:effectLst/>
                          <a:latin typeface="Meiryo UI" panose="020B0604030504040204" pitchFamily="50" charset="-128"/>
                          <a:ea typeface="Meiryo UI" panose="020B0604030504040204" pitchFamily="50" charset="-128"/>
                        </a:rPr>
                        <a:t>　</a:t>
                      </a:r>
                      <a:r>
                        <a:rPr lang="ja-JP" altLang="en-US" sz="1100" u="none" strike="noStrike" dirty="0">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　</a:t>
                      </a:r>
                      <a:r>
                        <a:rPr lang="en-US" altLang="ja-JP" sz="1400" u="none" strike="noStrike" dirty="0">
                          <a:effectLst/>
                          <a:latin typeface="Meiryo UI" panose="020B0604030504040204" pitchFamily="50" charset="-128"/>
                          <a:ea typeface="Meiryo UI" panose="020B0604030504040204" pitchFamily="50" charset="-128"/>
                        </a:rPr>
                        <a:t>19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18</a:t>
                      </a:r>
                      <a:r>
                        <a:rPr lang="ja-JP" altLang="en-US" sz="1400" u="none" strike="noStrike" dirty="0">
                          <a:effectLst/>
                          <a:latin typeface="Meiryo UI" panose="020B0604030504040204" pitchFamily="50" charset="-128"/>
                          <a:ea typeface="Meiryo UI" panose="020B0604030504040204" pitchFamily="50" charset="-128"/>
                        </a:rPr>
                        <a:t>　</a:t>
                      </a:r>
                      <a:r>
                        <a:rPr lang="ja-JP" altLang="en-US" sz="1100" u="none" strike="noStrike" dirty="0">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　</a:t>
                      </a:r>
                      <a:r>
                        <a:rPr lang="en-US" altLang="ja-JP" sz="1400" u="none" strike="noStrike" dirty="0">
                          <a:effectLst/>
                          <a:latin typeface="Meiryo UI" panose="020B0604030504040204" pitchFamily="50" charset="-128"/>
                          <a:ea typeface="Meiryo UI" panose="020B0604030504040204" pitchFamily="50" charset="-128"/>
                        </a:rPr>
                        <a:t>17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ja-JP" altLang="en-US" sz="1100" b="1" u="none" strike="noStrike" dirty="0">
                          <a:effectLst/>
                          <a:latin typeface="Meiryo UI" panose="020B0604030504040204" pitchFamily="50" charset="-128"/>
                          <a:ea typeface="Meiryo UI" panose="020B0604030504040204" pitchFamily="50" charset="-128"/>
                        </a:rPr>
                        <a:t>４</a:t>
                      </a:r>
                      <a:r>
                        <a:rPr lang="ja-JP" altLang="en-US" sz="1400" b="1" u="none" strike="noStrike" dirty="0">
                          <a:effectLst/>
                          <a:latin typeface="Meiryo UI" panose="020B0604030504040204" pitchFamily="50" charset="-128"/>
                          <a:ea typeface="Meiryo UI" panose="020B0604030504040204" pitchFamily="50" charset="-128"/>
                        </a:rPr>
                        <a:t>　</a:t>
                      </a:r>
                      <a:r>
                        <a:rPr lang="ja-JP" altLang="en-US" sz="1100" b="1" u="none" strike="noStrike" dirty="0">
                          <a:effectLst/>
                          <a:latin typeface="Meiryo UI" panose="020B0604030504040204" pitchFamily="50" charset="-128"/>
                          <a:ea typeface="Meiryo UI" panose="020B0604030504040204" pitchFamily="50" charset="-128"/>
                        </a:rPr>
                        <a:t>▶</a:t>
                      </a:r>
                      <a:r>
                        <a:rPr lang="ja-JP" altLang="en-US" sz="1400" b="1" u="none" strike="noStrike" dirty="0">
                          <a:effectLst/>
                          <a:latin typeface="Meiryo UI" panose="020B0604030504040204" pitchFamily="50" charset="-128"/>
                          <a:ea typeface="Meiryo UI" panose="020B0604030504040204" pitchFamily="50" charset="-128"/>
                        </a:rPr>
                        <a:t>　</a:t>
                      </a:r>
                      <a:r>
                        <a:rPr lang="en-US" altLang="ja-JP" sz="1600" b="1" u="none" strike="noStrike" dirty="0">
                          <a:effectLst/>
                          <a:latin typeface="Meiryo UI" panose="020B0604030504040204" pitchFamily="50" charset="-128"/>
                          <a:ea typeface="Meiryo UI" panose="020B0604030504040204" pitchFamily="50" charset="-128"/>
                        </a:rPr>
                        <a:t>2</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4"/>
                  </a:ext>
                </a:extLst>
              </a:tr>
              <a:tr h="270933">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病院</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2700" cap="flat" cmpd="sng" algn="ctr">
                      <a:solidFill>
                        <a:schemeClr val="tx1"/>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39</a:t>
                      </a:r>
                      <a:r>
                        <a:rPr lang="ja-JP" altLang="en-US" sz="1400" u="none" strike="noStrike" dirty="0">
                          <a:effectLst/>
                          <a:latin typeface="Meiryo UI" panose="020B0604030504040204" pitchFamily="50" charset="-128"/>
                          <a:ea typeface="Meiryo UI" panose="020B0604030504040204" pitchFamily="50" charset="-128"/>
                        </a:rPr>
                        <a:t>　</a:t>
                      </a:r>
                      <a:r>
                        <a:rPr lang="ja-JP" altLang="en-US" sz="1100" u="none" strike="noStrike" dirty="0">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34</a:t>
                      </a: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8</a:t>
                      </a:r>
                      <a:r>
                        <a:rPr lang="ja-JP" altLang="en-US" sz="1400" u="none" strike="noStrike" dirty="0">
                          <a:effectLst/>
                          <a:latin typeface="Meiryo UI" panose="020B0604030504040204" pitchFamily="50" charset="-128"/>
                          <a:ea typeface="Meiryo UI" panose="020B0604030504040204" pitchFamily="50" charset="-128"/>
                        </a:rPr>
                        <a:t>　</a:t>
                      </a:r>
                      <a:r>
                        <a:rPr lang="ja-JP" altLang="en-US" sz="1100" u="none" strike="noStrike" dirty="0">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　</a:t>
                      </a:r>
                      <a:r>
                        <a:rPr lang="en-US" altLang="ja-JP" sz="1400" u="none" strike="noStrike" dirty="0">
                          <a:effectLst/>
                          <a:latin typeface="Meiryo UI" panose="020B0604030504040204" pitchFamily="50" charset="-128"/>
                          <a:ea typeface="Meiryo UI" panose="020B0604030504040204" pitchFamily="50" charset="-128"/>
                        </a:rPr>
                        <a:t>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100" b="1" u="none" strike="noStrike" dirty="0">
                          <a:effectLst/>
                          <a:latin typeface="Meiryo UI" panose="020B0604030504040204" pitchFamily="50" charset="-128"/>
                          <a:ea typeface="Meiryo UI" panose="020B0604030504040204" pitchFamily="50" charset="-128"/>
                        </a:rPr>
                        <a:t>25</a:t>
                      </a:r>
                      <a:r>
                        <a:rPr lang="ja-JP" altLang="en-US" sz="1400" b="1" u="none" strike="noStrike" dirty="0">
                          <a:effectLst/>
                          <a:latin typeface="Meiryo UI" panose="020B0604030504040204" pitchFamily="50" charset="-128"/>
                          <a:ea typeface="Meiryo UI" panose="020B0604030504040204" pitchFamily="50" charset="-128"/>
                        </a:rPr>
                        <a:t>　</a:t>
                      </a:r>
                      <a:r>
                        <a:rPr lang="ja-JP" altLang="en-US" sz="1100" b="1" u="none" strike="noStrike" dirty="0">
                          <a:effectLst/>
                          <a:latin typeface="Meiryo UI" panose="020B0604030504040204" pitchFamily="50" charset="-128"/>
                          <a:ea typeface="Meiryo UI" panose="020B0604030504040204" pitchFamily="50" charset="-128"/>
                        </a:rPr>
                        <a:t>▶</a:t>
                      </a:r>
                      <a:r>
                        <a:rPr lang="ja-JP" altLang="en-US" sz="1400" b="1" u="none" strike="noStrike" dirty="0">
                          <a:effectLst/>
                          <a:latin typeface="Meiryo UI" panose="020B0604030504040204" pitchFamily="50" charset="-128"/>
                          <a:ea typeface="Meiryo UI" panose="020B0604030504040204" pitchFamily="50" charset="-128"/>
                        </a:rPr>
                        <a:t>　</a:t>
                      </a:r>
                      <a:r>
                        <a:rPr lang="en-US" altLang="ja-JP" sz="1600" b="1" u="none" strike="noStrike" dirty="0">
                          <a:solidFill>
                            <a:srgbClr val="FF0000"/>
                          </a:solidFill>
                          <a:effectLst/>
                          <a:latin typeface="Meiryo UI" panose="020B0604030504040204" pitchFamily="50" charset="-128"/>
                          <a:ea typeface="Meiryo UI" panose="020B0604030504040204" pitchFamily="50" charset="-128"/>
                        </a:rPr>
                        <a:t>22</a:t>
                      </a:r>
                      <a:endParaRPr lang="en-US" altLang="ja-JP" sz="1400" b="1" i="0" u="none" strike="noStrike" dirty="0">
                        <a:solidFill>
                          <a:srgbClr val="FF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6</a:t>
                      </a:r>
                      <a:r>
                        <a:rPr lang="ja-JP" altLang="en-US" sz="1400" u="none" strike="noStrike" dirty="0">
                          <a:effectLst/>
                          <a:latin typeface="Meiryo UI" panose="020B0604030504040204" pitchFamily="50" charset="-128"/>
                          <a:ea typeface="Meiryo UI" panose="020B0604030504040204" pitchFamily="50" charset="-128"/>
                        </a:rPr>
                        <a:t>　</a:t>
                      </a:r>
                      <a:r>
                        <a:rPr lang="ja-JP" altLang="en-US" sz="1100" u="none" strike="noStrike" dirty="0">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　</a:t>
                      </a:r>
                      <a:r>
                        <a:rPr lang="en-US" altLang="ja-JP" sz="1400" u="none" strike="noStrike" dirty="0">
                          <a:effectLst/>
                          <a:latin typeface="Meiryo UI" panose="020B0604030504040204" pitchFamily="50" charset="-128"/>
                          <a:ea typeface="Meiryo UI" panose="020B0604030504040204" pitchFamily="50" charset="-128"/>
                        </a:rPr>
                        <a:t>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5"/>
                  </a:ext>
                </a:extLst>
              </a:tr>
              <a:tr h="270933">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老人福祉センター等</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2700" cap="flat" cmpd="sng" algn="ctr">
                      <a:solidFill>
                        <a:schemeClr val="tx1"/>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a:t>
                      </a:r>
                      <a:r>
                        <a:rPr lang="ja-JP" altLang="en-US" sz="1400" u="none" strike="noStrike" dirty="0">
                          <a:effectLst/>
                          <a:latin typeface="Meiryo UI" panose="020B0604030504040204" pitchFamily="50" charset="-128"/>
                          <a:ea typeface="Meiryo UI" panose="020B0604030504040204" pitchFamily="50" charset="-128"/>
                        </a:rPr>
                        <a:t>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0</a:t>
                      </a:r>
                      <a:r>
                        <a:rPr lang="ja-JP" altLang="en-US" sz="1400" u="none" strike="noStrike" dirty="0">
                          <a:effectLst/>
                          <a:latin typeface="Meiryo UI" panose="020B0604030504040204" pitchFamily="50" charset="-128"/>
                          <a:ea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b="1" u="none" strike="noStrike" dirty="0">
                          <a:effectLst/>
                          <a:latin typeface="Meiryo UI" panose="020B0604030504040204" pitchFamily="50" charset="-128"/>
                          <a:ea typeface="Meiryo UI" panose="020B0604030504040204" pitchFamily="50" charset="-128"/>
                        </a:rPr>
                        <a:t>1</a:t>
                      </a:r>
                      <a:r>
                        <a:rPr lang="ja-JP" altLang="en-US" sz="1400" b="1" u="none" strike="noStrike" dirty="0">
                          <a:effectLst/>
                          <a:latin typeface="Meiryo UI" panose="020B0604030504040204" pitchFamily="50" charset="-128"/>
                          <a:ea typeface="Meiryo UI" panose="020B0604030504040204" pitchFamily="50" charset="-128"/>
                        </a:rPr>
                        <a:t>　</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6"/>
                  </a:ext>
                </a:extLst>
              </a:tr>
              <a:tr h="270933">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ホテル・旅館</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2700" cap="flat" cmpd="sng" algn="ctr">
                      <a:solidFill>
                        <a:schemeClr val="tx1"/>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24</a:t>
                      </a:r>
                      <a:r>
                        <a:rPr lang="ja-JP" altLang="en-US" sz="1400" u="none" strike="noStrike" dirty="0">
                          <a:effectLst/>
                          <a:latin typeface="Meiryo UI" panose="020B0604030504040204" pitchFamily="50" charset="-128"/>
                          <a:ea typeface="Meiryo UI" panose="020B0604030504040204" pitchFamily="50" charset="-128"/>
                        </a:rPr>
                        <a:t>　</a:t>
                      </a:r>
                      <a:r>
                        <a:rPr lang="ja-JP" altLang="en-US" sz="1100" u="none" strike="noStrike" dirty="0">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　</a:t>
                      </a:r>
                      <a:r>
                        <a:rPr lang="en-US" altLang="ja-JP" sz="1400" u="none" strike="noStrike" dirty="0">
                          <a:effectLst/>
                          <a:latin typeface="Meiryo UI" panose="020B0604030504040204" pitchFamily="50" charset="-128"/>
                          <a:ea typeface="Meiryo UI" panose="020B0604030504040204" pitchFamily="50" charset="-128"/>
                        </a:rPr>
                        <a:t>23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16</a:t>
                      </a:r>
                      <a:r>
                        <a:rPr lang="ja-JP" altLang="en-US" sz="1400" u="none" strike="noStrike" dirty="0">
                          <a:effectLst/>
                          <a:latin typeface="Meiryo UI" panose="020B0604030504040204" pitchFamily="50" charset="-128"/>
                          <a:ea typeface="Meiryo UI" panose="020B0604030504040204" pitchFamily="50" charset="-128"/>
                        </a:rPr>
                        <a:t>　</a:t>
                      </a:r>
                      <a:r>
                        <a:rPr lang="ja-JP" altLang="en-US" sz="1100" u="none" strike="noStrike" dirty="0">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　</a:t>
                      </a:r>
                      <a:r>
                        <a:rPr lang="en-US" altLang="ja-JP" sz="1400" u="none" strike="noStrike" dirty="0">
                          <a:effectLst/>
                          <a:latin typeface="Meiryo UI" panose="020B0604030504040204" pitchFamily="50" charset="-128"/>
                          <a:ea typeface="Meiryo UI" panose="020B0604030504040204" pitchFamily="50" charset="-128"/>
                        </a:rPr>
                        <a:t>19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b="1" u="none" strike="noStrike" dirty="0">
                          <a:effectLst/>
                          <a:latin typeface="Meiryo UI" panose="020B0604030504040204" pitchFamily="50" charset="-128"/>
                          <a:ea typeface="Meiryo UI" panose="020B0604030504040204" pitchFamily="50" charset="-128"/>
                        </a:rPr>
                        <a:t>7</a:t>
                      </a:r>
                      <a:r>
                        <a:rPr lang="ja-JP" altLang="en-US" sz="1400" b="1" u="none" strike="noStrike" dirty="0">
                          <a:effectLst/>
                          <a:latin typeface="Meiryo UI" panose="020B0604030504040204" pitchFamily="50" charset="-128"/>
                          <a:ea typeface="Meiryo UI" panose="020B0604030504040204" pitchFamily="50" charset="-128"/>
                        </a:rPr>
                        <a:t>　</a:t>
                      </a:r>
                      <a:r>
                        <a:rPr lang="ja-JP" altLang="en-US" sz="1100" b="1" u="none" strike="noStrike" dirty="0">
                          <a:effectLst/>
                          <a:latin typeface="Meiryo UI" panose="020B0604030504040204" pitchFamily="50" charset="-128"/>
                          <a:ea typeface="Meiryo UI" panose="020B0604030504040204" pitchFamily="50" charset="-128"/>
                        </a:rPr>
                        <a:t>▶</a:t>
                      </a:r>
                      <a:r>
                        <a:rPr lang="ja-JP" altLang="en-US" sz="1400" b="1" u="none" strike="noStrike" dirty="0">
                          <a:effectLst/>
                          <a:latin typeface="Meiryo UI" panose="020B0604030504040204" pitchFamily="50" charset="-128"/>
                          <a:ea typeface="Meiryo UI" panose="020B0604030504040204" pitchFamily="50" charset="-128"/>
                        </a:rPr>
                        <a:t>　</a:t>
                      </a:r>
                      <a:r>
                        <a:rPr lang="en-US" altLang="ja-JP" sz="1400" b="1" u="none" strike="noStrike" dirty="0">
                          <a:effectLst/>
                          <a:latin typeface="Meiryo UI" panose="020B0604030504040204" pitchFamily="50" charset="-128"/>
                          <a:ea typeface="Meiryo UI" panose="020B0604030504040204" pitchFamily="50" charset="-128"/>
                        </a:rPr>
                        <a:t>3</a:t>
                      </a: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1F497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0933">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飲食店等</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90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3</a:t>
                      </a:r>
                      <a:r>
                        <a:rPr lang="ja-JP" altLang="en-US" sz="1400" u="none" strike="noStrike" dirty="0">
                          <a:effectLst/>
                          <a:latin typeface="Meiryo UI" panose="020B0604030504040204" pitchFamily="50" charset="-128"/>
                          <a:ea typeface="Meiryo UI" panose="020B0604030504040204" pitchFamily="50" charset="-128"/>
                        </a:rPr>
                        <a:t>　</a:t>
                      </a:r>
                      <a:r>
                        <a:rPr lang="ja-JP" altLang="en-US" sz="1100" u="none" strike="noStrike" dirty="0">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　</a:t>
                      </a:r>
                      <a:r>
                        <a:rPr lang="en-US" altLang="ja-JP" sz="1400" u="none" strike="noStrike" dirty="0">
                          <a:effectLst/>
                          <a:latin typeface="Meiryo UI" panose="020B0604030504040204" pitchFamily="50" charset="-128"/>
                          <a:ea typeface="Meiryo UI" panose="020B0604030504040204" pitchFamily="50" charset="-128"/>
                        </a:rPr>
                        <a:t>5</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100" b="1" u="none" strike="noStrike" dirty="0">
                          <a:effectLst/>
                          <a:latin typeface="Meiryo UI" panose="020B0604030504040204" pitchFamily="50" charset="-128"/>
                          <a:ea typeface="Meiryo UI" panose="020B0604030504040204" pitchFamily="50" charset="-128"/>
                        </a:rPr>
                        <a:t>6</a:t>
                      </a:r>
                      <a:r>
                        <a:rPr lang="ja-JP" altLang="en-US" sz="1400" b="1" u="none" strike="noStrike" dirty="0">
                          <a:effectLst/>
                          <a:latin typeface="Meiryo UI" panose="020B0604030504040204" pitchFamily="50" charset="-128"/>
                          <a:ea typeface="Meiryo UI" panose="020B0604030504040204" pitchFamily="50" charset="-128"/>
                        </a:rPr>
                        <a:t>　</a:t>
                      </a:r>
                      <a:r>
                        <a:rPr lang="ja-JP" altLang="en-US" sz="1100" b="1" u="none" strike="noStrike" dirty="0">
                          <a:effectLst/>
                          <a:latin typeface="Meiryo UI" panose="020B0604030504040204" pitchFamily="50" charset="-128"/>
                          <a:ea typeface="Meiryo UI" panose="020B0604030504040204" pitchFamily="50" charset="-128"/>
                        </a:rPr>
                        <a:t>▶</a:t>
                      </a:r>
                      <a:r>
                        <a:rPr lang="ja-JP" altLang="en-US" sz="1400" b="1" u="none" strike="noStrike" dirty="0">
                          <a:effectLst/>
                          <a:latin typeface="Meiryo UI" panose="020B0604030504040204" pitchFamily="50" charset="-128"/>
                          <a:ea typeface="Meiryo UI" panose="020B0604030504040204" pitchFamily="50" charset="-128"/>
                        </a:rPr>
                        <a:t>　</a:t>
                      </a:r>
                      <a:r>
                        <a:rPr lang="en-US" altLang="ja-JP" sz="1400" b="1" u="none" strike="noStrike" dirty="0">
                          <a:effectLst/>
                          <a:latin typeface="Meiryo UI" panose="020B0604030504040204" pitchFamily="50" charset="-128"/>
                          <a:ea typeface="Meiryo UI" panose="020B0604030504040204" pitchFamily="50" charset="-128"/>
                        </a:rPr>
                        <a:t>4</a:t>
                      </a: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8"/>
                  </a:ext>
                </a:extLst>
              </a:tr>
              <a:tr h="270933">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物販店舗</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90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75</a:t>
                      </a:r>
                      <a:r>
                        <a:rPr lang="ja-JP" altLang="en-US" sz="1400" u="none" strike="noStrike" dirty="0">
                          <a:effectLst/>
                          <a:latin typeface="Meiryo UI" panose="020B0604030504040204" pitchFamily="50" charset="-128"/>
                          <a:ea typeface="Meiryo UI" panose="020B0604030504040204" pitchFamily="50" charset="-128"/>
                        </a:rPr>
                        <a:t>　</a:t>
                      </a:r>
                      <a:r>
                        <a:rPr lang="ja-JP" altLang="en-US" sz="1100" u="none" strike="noStrike" dirty="0">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　</a:t>
                      </a:r>
                      <a:r>
                        <a:rPr lang="en-US" altLang="ja-JP" sz="1400" u="none" strike="noStrike" dirty="0">
                          <a:effectLst/>
                          <a:latin typeface="Meiryo UI" panose="020B0604030504040204" pitchFamily="50" charset="-128"/>
                          <a:ea typeface="Meiryo UI" panose="020B0604030504040204" pitchFamily="50" charset="-128"/>
                        </a:rPr>
                        <a:t>64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39</a:t>
                      </a:r>
                      <a:r>
                        <a:rPr lang="ja-JP" altLang="en-US" sz="1400" u="none" strike="noStrike" dirty="0">
                          <a:effectLst/>
                          <a:latin typeface="Meiryo UI" panose="020B0604030504040204" pitchFamily="50" charset="-128"/>
                          <a:ea typeface="Meiryo UI" panose="020B0604030504040204" pitchFamily="50" charset="-128"/>
                        </a:rPr>
                        <a:t>　</a:t>
                      </a:r>
                      <a:r>
                        <a:rPr lang="ja-JP" altLang="en-US" sz="1100" u="none" strike="noStrike" dirty="0">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　</a:t>
                      </a:r>
                      <a:r>
                        <a:rPr lang="en-US" altLang="ja-JP" sz="1400" u="none" strike="noStrike" dirty="0">
                          <a:effectLst/>
                          <a:latin typeface="Meiryo UI" panose="020B0604030504040204" pitchFamily="50" charset="-128"/>
                          <a:ea typeface="Meiryo UI" panose="020B0604030504040204" pitchFamily="50" charset="-128"/>
                        </a:rPr>
                        <a:t>39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33</a:t>
                      </a:r>
                      <a:r>
                        <a:rPr lang="ja-JP" altLang="en-US" sz="1400" b="1" u="none" strike="noStrike" dirty="0">
                          <a:effectLst/>
                          <a:latin typeface="Meiryo UI" panose="020B0604030504040204" pitchFamily="50" charset="-128"/>
                          <a:ea typeface="Meiryo UI" panose="020B0604030504040204" pitchFamily="50" charset="-128"/>
                        </a:rPr>
                        <a:t>　</a:t>
                      </a:r>
                      <a:r>
                        <a:rPr lang="ja-JP" altLang="en-US" sz="1100" b="1" u="none" strike="noStrike" dirty="0">
                          <a:effectLst/>
                          <a:latin typeface="Meiryo UI" panose="020B0604030504040204" pitchFamily="50" charset="-128"/>
                          <a:ea typeface="Meiryo UI" panose="020B0604030504040204" pitchFamily="50" charset="-128"/>
                        </a:rPr>
                        <a:t>▶</a:t>
                      </a:r>
                      <a:r>
                        <a:rPr lang="ja-JP" altLang="en-US" sz="1400" b="1" u="none" strike="noStrike" dirty="0">
                          <a:effectLst/>
                          <a:latin typeface="Meiryo UI" panose="020B0604030504040204" pitchFamily="50" charset="-128"/>
                          <a:ea typeface="Meiryo UI" panose="020B0604030504040204" pitchFamily="50" charset="-128"/>
                        </a:rPr>
                        <a:t>　</a:t>
                      </a:r>
                      <a:r>
                        <a:rPr lang="en-US" altLang="ja-JP" sz="1400" b="1" u="none" strike="noStrike" dirty="0">
                          <a:solidFill>
                            <a:srgbClr val="FF0000"/>
                          </a:solidFill>
                          <a:effectLst/>
                          <a:latin typeface="Meiryo UI" panose="020B0604030504040204" pitchFamily="50" charset="-128"/>
                          <a:ea typeface="Meiryo UI" panose="020B0604030504040204" pitchFamily="50" charset="-128"/>
                        </a:rPr>
                        <a:t>23</a:t>
                      </a:r>
                      <a:endParaRPr lang="en-US" altLang="ja-JP" sz="1400" b="1" i="0" u="none" strike="noStrike" dirty="0">
                        <a:solidFill>
                          <a:srgbClr val="FF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3</a:t>
                      </a:r>
                      <a:r>
                        <a:rPr lang="ja-JP" altLang="en-US" sz="1400" u="none" strike="noStrike" dirty="0">
                          <a:effectLst/>
                          <a:latin typeface="Meiryo UI" panose="020B0604030504040204" pitchFamily="50" charset="-128"/>
                          <a:ea typeface="Meiryo UI" panose="020B0604030504040204" pitchFamily="50" charset="-128"/>
                        </a:rPr>
                        <a:t>　</a:t>
                      </a:r>
                      <a:r>
                        <a:rPr lang="ja-JP" altLang="en-US" sz="1100" u="none" strike="noStrike" dirty="0">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　</a:t>
                      </a:r>
                      <a:r>
                        <a:rPr lang="en-US" altLang="ja-JP" sz="1400" u="none" strike="noStrike" dirty="0">
                          <a:effectLst/>
                          <a:latin typeface="Meiryo UI" panose="020B0604030504040204" pitchFamily="50" charset="-128"/>
                          <a:ea typeface="Meiryo UI" panose="020B0604030504040204" pitchFamily="50" charset="-128"/>
                        </a:rPr>
                        <a:t>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9"/>
                  </a:ext>
                </a:extLst>
              </a:tr>
              <a:tr h="270933">
                <a:tc>
                  <a:txBody>
                    <a:bodyPr/>
                    <a:lstStyle/>
                    <a:p>
                      <a:pPr algn="l" fontAlgn="ctr"/>
                      <a:r>
                        <a:rPr lang="zh-TW" altLang="en-US" sz="1400" u="none" strike="noStrike" dirty="0">
                          <a:effectLst/>
                          <a:latin typeface="Meiryo UI" panose="020B0604030504040204" pitchFamily="50" charset="-128"/>
                          <a:ea typeface="Meiryo UI" panose="020B0604030504040204" pitchFamily="50" charset="-128"/>
                        </a:rPr>
                        <a:t>劇場、映画館等</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90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4</a:t>
                      </a:r>
                      <a:r>
                        <a:rPr lang="ja-JP" altLang="en-US" sz="1400" u="none" strike="noStrike" dirty="0">
                          <a:effectLst/>
                          <a:latin typeface="Meiryo UI" panose="020B0604030504040204" pitchFamily="50" charset="-128"/>
                          <a:ea typeface="Meiryo UI" panose="020B0604030504040204" pitchFamily="50" charset="-128"/>
                        </a:rPr>
                        <a:t>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4</a:t>
                      </a:r>
                      <a:r>
                        <a:rPr lang="ja-JP" altLang="en-US" sz="1400" u="none" strike="noStrike" dirty="0">
                          <a:effectLst/>
                          <a:latin typeface="Meiryo UI" panose="020B0604030504040204" pitchFamily="50" charset="-128"/>
                          <a:ea typeface="Meiryo UI" panose="020B0604030504040204" pitchFamily="50" charset="-128"/>
                        </a:rPr>
                        <a:t>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b="1" u="none" strike="noStrike" dirty="0">
                          <a:effectLst/>
                          <a:latin typeface="Meiryo UI" panose="020B0604030504040204" pitchFamily="50" charset="-128"/>
                          <a:ea typeface="Meiryo UI" panose="020B0604030504040204" pitchFamily="50" charset="-128"/>
                        </a:rPr>
                        <a:t>0</a:t>
                      </a:r>
                      <a:r>
                        <a:rPr lang="ja-JP" altLang="en-US" sz="1400" b="1" u="none" strike="noStrike" dirty="0">
                          <a:effectLst/>
                          <a:latin typeface="Meiryo UI" panose="020B0604030504040204" pitchFamily="50" charset="-128"/>
                          <a:ea typeface="Meiryo UI" panose="020B0604030504040204" pitchFamily="50" charset="-128"/>
                        </a:rPr>
                        <a:t>　</a:t>
                      </a: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L="0" marR="0" lvl="0" indent="0" algn="ctr" defTabSz="914278" rtl="0" eaLnBrk="1" fontAlgn="ctr" latinLnBrk="0" hangingPunct="1">
                        <a:lnSpc>
                          <a:spcPct val="100000"/>
                        </a:lnSpc>
                        <a:spcBef>
                          <a:spcPts val="0"/>
                        </a:spcBef>
                        <a:spcAft>
                          <a:spcPts val="0"/>
                        </a:spcAft>
                        <a:buClrTx/>
                        <a:buSzTx/>
                        <a:buFontTx/>
                        <a:buNone/>
                        <a:tabLst/>
                        <a:defRPr/>
                      </a:pPr>
                      <a:r>
                        <a:rPr lang="en-US" altLang="ja-JP" sz="1400" u="none" strike="noStrike" dirty="0">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10"/>
                  </a:ext>
                </a:extLst>
              </a:tr>
              <a:tr h="270933">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サービス業店舗</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90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3</a:t>
                      </a:r>
                      <a:r>
                        <a:rPr lang="ja-JP" altLang="en-US" sz="1400" u="none" strike="noStrike" dirty="0">
                          <a:effectLst/>
                          <a:latin typeface="Meiryo UI" panose="020B0604030504040204" pitchFamily="50" charset="-128"/>
                          <a:ea typeface="Meiryo UI" panose="020B0604030504040204" pitchFamily="50" charset="-128"/>
                        </a:rPr>
                        <a:t>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2</a:t>
                      </a:r>
                      <a:r>
                        <a:rPr lang="ja-JP" altLang="en-US" sz="1400" u="none" strike="noStrike" dirty="0">
                          <a:effectLst/>
                          <a:latin typeface="Meiryo UI" panose="020B0604030504040204" pitchFamily="50" charset="-128"/>
                          <a:ea typeface="Meiryo UI" panose="020B0604030504040204" pitchFamily="50" charset="-128"/>
                        </a:rPr>
                        <a:t>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b="1" u="none" strike="noStrike" dirty="0">
                          <a:effectLst/>
                          <a:latin typeface="Meiryo UI" panose="020B0604030504040204" pitchFamily="50" charset="-128"/>
                          <a:ea typeface="Meiryo UI" panose="020B0604030504040204" pitchFamily="50" charset="-128"/>
                        </a:rPr>
                        <a:t>1</a:t>
                      </a:r>
                      <a:r>
                        <a:rPr lang="ja-JP" altLang="en-US" sz="1400" b="1" u="none" strike="noStrike" dirty="0">
                          <a:effectLst/>
                          <a:latin typeface="Meiryo UI" panose="020B0604030504040204" pitchFamily="50" charset="-128"/>
                          <a:ea typeface="Meiryo UI" panose="020B0604030504040204" pitchFamily="50" charset="-128"/>
                        </a:rPr>
                        <a:t>　</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11"/>
                  </a:ext>
                </a:extLst>
              </a:tr>
              <a:tr h="270933">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ボーリング場等の運動施設</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90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4</a:t>
                      </a:r>
                      <a:r>
                        <a:rPr lang="ja-JP" altLang="en-US" sz="1400" u="none" strike="noStrike" dirty="0">
                          <a:effectLst/>
                          <a:latin typeface="Meiryo UI" panose="020B0604030504040204" pitchFamily="50" charset="-128"/>
                          <a:ea typeface="Meiryo UI" panose="020B0604030504040204" pitchFamily="50" charset="-128"/>
                        </a:rPr>
                        <a:t>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0</a:t>
                      </a:r>
                      <a:r>
                        <a:rPr lang="ja-JP" altLang="en-US" sz="1400" u="none" strike="noStrike" dirty="0">
                          <a:effectLst/>
                          <a:latin typeface="Meiryo UI" panose="020B0604030504040204" pitchFamily="50" charset="-128"/>
                          <a:ea typeface="Meiryo UI" panose="020B0604030504040204" pitchFamily="50" charset="-128"/>
                        </a:rPr>
                        <a:t>　</a:t>
                      </a:r>
                      <a:r>
                        <a:rPr lang="ja-JP" altLang="en-US" sz="1100" u="none" strike="noStrike" dirty="0">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　</a:t>
                      </a:r>
                      <a:r>
                        <a:rPr lang="en-US" altLang="ja-JP" sz="1400" u="none" strike="noStrike" dirty="0">
                          <a:effectLst/>
                          <a:latin typeface="Meiryo UI" panose="020B0604030504040204" pitchFamily="50" charset="-128"/>
                          <a:ea typeface="Meiryo UI" panose="020B0604030504040204" pitchFamily="50" charset="-128"/>
                        </a:rPr>
                        <a:t>1</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100" b="1" u="none" strike="noStrike" dirty="0">
                          <a:effectLst/>
                          <a:latin typeface="Meiryo UI" panose="020B0604030504040204" pitchFamily="50" charset="-128"/>
                          <a:ea typeface="Meiryo UI" panose="020B0604030504040204" pitchFamily="50" charset="-128"/>
                        </a:rPr>
                        <a:t>4</a:t>
                      </a:r>
                      <a:r>
                        <a:rPr lang="ja-JP" altLang="en-US" sz="1400" b="1" u="none" strike="noStrike" dirty="0">
                          <a:effectLst/>
                          <a:latin typeface="Meiryo UI" panose="020B0604030504040204" pitchFamily="50" charset="-128"/>
                          <a:ea typeface="Meiryo UI" panose="020B0604030504040204" pitchFamily="50" charset="-128"/>
                        </a:rPr>
                        <a:t>　</a:t>
                      </a:r>
                      <a:r>
                        <a:rPr lang="ja-JP" altLang="en-US" sz="1100" b="1" u="none" strike="noStrike" dirty="0">
                          <a:effectLst/>
                          <a:latin typeface="Meiryo UI" panose="020B0604030504040204" pitchFamily="50" charset="-128"/>
                          <a:ea typeface="Meiryo UI" panose="020B0604030504040204" pitchFamily="50" charset="-128"/>
                        </a:rPr>
                        <a:t>▶</a:t>
                      </a:r>
                      <a:r>
                        <a:rPr lang="ja-JP" altLang="en-US" sz="1400" b="1" u="none" strike="noStrike" dirty="0">
                          <a:effectLst/>
                          <a:latin typeface="Meiryo UI" panose="020B0604030504040204" pitchFamily="50" charset="-128"/>
                          <a:ea typeface="Meiryo UI" panose="020B0604030504040204" pitchFamily="50" charset="-128"/>
                        </a:rPr>
                        <a:t>　</a:t>
                      </a:r>
                      <a:r>
                        <a:rPr lang="en-US" altLang="ja-JP" sz="1400" b="1" u="none" strike="noStrike" dirty="0">
                          <a:effectLst/>
                          <a:latin typeface="Meiryo UI" panose="020B0604030504040204" pitchFamily="50" charset="-128"/>
                          <a:ea typeface="Meiryo UI" panose="020B0604030504040204" pitchFamily="50" charset="-128"/>
                        </a:rPr>
                        <a:t>3</a:t>
                      </a: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12"/>
                  </a:ext>
                </a:extLst>
              </a:tr>
              <a:tr h="270933">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公衆浴場</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90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a:t>
                      </a:r>
                      <a:r>
                        <a:rPr lang="ja-JP" altLang="en-US" sz="1400" u="none" strike="noStrike" dirty="0">
                          <a:effectLst/>
                          <a:latin typeface="Meiryo UI" panose="020B0604030504040204" pitchFamily="50" charset="-128"/>
                          <a:ea typeface="Meiryo UI" panose="020B0604030504040204" pitchFamily="50" charset="-128"/>
                        </a:rPr>
                        <a:t>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0</a:t>
                      </a:r>
                      <a:r>
                        <a:rPr lang="ja-JP" altLang="en-US" sz="1400" u="none" strike="noStrike" dirty="0">
                          <a:effectLst/>
                          <a:latin typeface="Meiryo UI" panose="020B0604030504040204" pitchFamily="50" charset="-128"/>
                          <a:ea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b="1" u="none" strike="noStrike" dirty="0">
                          <a:effectLst/>
                          <a:latin typeface="Meiryo UI" panose="020B0604030504040204" pitchFamily="50" charset="-128"/>
                          <a:ea typeface="Meiryo UI" panose="020B0604030504040204" pitchFamily="50" charset="-128"/>
                        </a:rPr>
                        <a:t>1</a:t>
                      </a:r>
                      <a:r>
                        <a:rPr lang="ja-JP" altLang="en-US" sz="1400" b="1" u="none" strike="noStrike" dirty="0">
                          <a:effectLst/>
                          <a:latin typeface="Meiryo UI" panose="020B0604030504040204" pitchFamily="50" charset="-128"/>
                          <a:ea typeface="Meiryo UI" panose="020B0604030504040204" pitchFamily="50" charset="-128"/>
                        </a:rPr>
                        <a:t>　</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13"/>
                  </a:ext>
                </a:extLst>
              </a:tr>
              <a:tr h="270933">
                <a:tc>
                  <a:txBody>
                    <a:bodyPr/>
                    <a:lstStyle/>
                    <a:p>
                      <a:pPr algn="l" fontAlgn="ctr"/>
                      <a:r>
                        <a:rPr lang="zh-CN" altLang="en-US" sz="1400" u="none" strike="noStrike" dirty="0">
                          <a:effectLst/>
                          <a:latin typeface="Meiryo UI" panose="020B0604030504040204" pitchFamily="50" charset="-128"/>
                          <a:ea typeface="Meiryo UI" panose="020B0604030504040204" pitchFamily="50" charset="-128"/>
                        </a:rPr>
                        <a:t>集会場、公会堂</a:t>
                      </a:r>
                      <a:endParaRPr lang="zh-CN"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90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7</a:t>
                      </a:r>
                      <a:r>
                        <a:rPr lang="ja-JP" altLang="en-US" sz="1400" u="none" strike="noStrike" dirty="0">
                          <a:effectLst/>
                          <a:latin typeface="Meiryo UI" panose="020B0604030504040204" pitchFamily="50" charset="-128"/>
                          <a:ea typeface="Meiryo UI" panose="020B0604030504040204" pitchFamily="50" charset="-128"/>
                        </a:rPr>
                        <a:t>　</a:t>
                      </a:r>
                      <a:endParaRPr lang="en-US" altLang="ja-JP" sz="1400" u="none" strike="noStrike" dirty="0">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2</a:t>
                      </a:r>
                      <a:r>
                        <a:rPr lang="ja-JP" altLang="en-US" sz="1400" u="none" strike="noStrike" dirty="0">
                          <a:effectLst/>
                          <a:latin typeface="Meiryo UI" panose="020B0604030504040204" pitchFamily="50" charset="-128"/>
                          <a:ea typeface="Meiryo UI" panose="020B0604030504040204" pitchFamily="50" charset="-128"/>
                        </a:rPr>
                        <a:t>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b="1" u="none" strike="noStrike" dirty="0">
                          <a:effectLst/>
                          <a:latin typeface="Meiryo UI" panose="020B0604030504040204" pitchFamily="50" charset="-128"/>
                          <a:ea typeface="Meiryo UI" panose="020B0604030504040204" pitchFamily="50" charset="-128"/>
                        </a:rPr>
                        <a:t>5</a:t>
                      </a:r>
                      <a:r>
                        <a:rPr lang="ja-JP" altLang="en-US" sz="1400" b="1" u="none" strike="noStrike" dirty="0">
                          <a:effectLst/>
                          <a:latin typeface="Meiryo UI" panose="020B0604030504040204" pitchFamily="50" charset="-128"/>
                          <a:ea typeface="Meiryo UI" panose="020B0604030504040204" pitchFamily="50" charset="-128"/>
                        </a:rPr>
                        <a:t>　</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14"/>
                  </a:ext>
                </a:extLst>
              </a:tr>
              <a:tr h="270933">
                <a:tc>
                  <a:txBody>
                    <a:bodyPr/>
                    <a:lstStyle/>
                    <a:p>
                      <a:pPr algn="l" fontAlgn="ctr"/>
                      <a:r>
                        <a:rPr lang="zh-TW" altLang="en-US" sz="1400" u="none" strike="noStrike" dirty="0">
                          <a:effectLst/>
                          <a:latin typeface="Meiryo UI" panose="020B0604030504040204" pitchFamily="50" charset="-128"/>
                          <a:ea typeface="Meiryo UI" panose="020B0604030504040204" pitchFamily="50" charset="-128"/>
                        </a:rPr>
                        <a:t>体育館（一般公共）</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90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a:effectLst/>
                          <a:latin typeface="Meiryo UI" panose="020B0604030504040204" pitchFamily="50" charset="-128"/>
                          <a:ea typeface="Meiryo UI" panose="020B0604030504040204" pitchFamily="50" charset="-128"/>
                        </a:rPr>
                        <a:t>1</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b="1" u="none" strike="noStrike" dirty="0">
                          <a:effectLst/>
                          <a:latin typeface="Meiryo UI" panose="020B0604030504040204" pitchFamily="50" charset="-128"/>
                          <a:ea typeface="Meiryo UI" panose="020B0604030504040204" pitchFamily="50" charset="-128"/>
                        </a:rPr>
                        <a:t>0</a:t>
                      </a:r>
                      <a:r>
                        <a:rPr lang="ja-JP" altLang="en-US" sz="1400" b="1" u="none" strike="noStrike" dirty="0">
                          <a:effectLst/>
                          <a:latin typeface="Meiryo UI" panose="020B0604030504040204" pitchFamily="50" charset="-128"/>
                          <a:ea typeface="Meiryo UI" panose="020B0604030504040204" pitchFamily="50" charset="-128"/>
                        </a:rPr>
                        <a:t>　</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15"/>
                  </a:ext>
                </a:extLst>
              </a:tr>
              <a:tr h="270933">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遊技場</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90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3</a:t>
                      </a:r>
                      <a:r>
                        <a:rPr lang="ja-JP" altLang="en-US" sz="1400" u="none" strike="noStrike" dirty="0">
                          <a:effectLst/>
                          <a:latin typeface="Meiryo UI" panose="020B0604030504040204" pitchFamily="50" charset="-128"/>
                          <a:ea typeface="Meiryo UI" panose="020B0604030504040204" pitchFamily="50" charset="-128"/>
                        </a:rPr>
                        <a:t>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0</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b="1" u="none" strike="noStrike" dirty="0">
                          <a:effectLst/>
                          <a:latin typeface="Meiryo UI" panose="020B0604030504040204" pitchFamily="50" charset="-128"/>
                          <a:ea typeface="Meiryo UI" panose="020B0604030504040204" pitchFamily="50" charset="-128"/>
                        </a:rPr>
                        <a:t>2</a:t>
                      </a:r>
                      <a:r>
                        <a:rPr lang="ja-JP" altLang="en-US" sz="1400" b="1" u="none" strike="noStrike" dirty="0">
                          <a:effectLst/>
                          <a:latin typeface="Meiryo UI" panose="020B0604030504040204" pitchFamily="50" charset="-128"/>
                          <a:ea typeface="Meiryo UI" panose="020B0604030504040204" pitchFamily="50" charset="-128"/>
                        </a:rPr>
                        <a:t>　</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a:t>
                      </a:r>
                      <a:r>
                        <a:rPr lang="ja-JP" altLang="en-US" sz="1400" u="none" strike="noStrike" dirty="0">
                          <a:effectLst/>
                          <a:latin typeface="Meiryo UI" panose="020B0604030504040204" pitchFamily="50" charset="-128"/>
                          <a:ea typeface="Meiryo UI" panose="020B0604030504040204" pitchFamily="50" charset="-128"/>
                        </a:rPr>
                        <a:t>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17"/>
                  </a:ext>
                </a:extLst>
              </a:tr>
              <a:tr h="270933">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自動車車庫等</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90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10</a:t>
                      </a:r>
                      <a:r>
                        <a:rPr lang="ja-JP" altLang="en-US" sz="1400" u="none" strike="noStrike" dirty="0">
                          <a:effectLst/>
                          <a:latin typeface="Meiryo UI" panose="020B0604030504040204" pitchFamily="50" charset="-128"/>
                          <a:ea typeface="Meiryo UI" panose="020B0604030504040204" pitchFamily="50" charset="-128"/>
                        </a:rPr>
                        <a:t>　</a:t>
                      </a:r>
                      <a:r>
                        <a:rPr lang="ja-JP" altLang="en-US" sz="1100" u="none" strike="noStrike" dirty="0">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　</a:t>
                      </a:r>
                      <a:r>
                        <a:rPr lang="en-US" altLang="ja-JP" sz="1400" u="none" strike="noStrike" dirty="0">
                          <a:effectLst/>
                          <a:latin typeface="Meiryo UI" panose="020B0604030504040204" pitchFamily="50" charset="-128"/>
                          <a:ea typeface="Meiryo UI" panose="020B0604030504040204" pitchFamily="50" charset="-128"/>
                        </a:rPr>
                        <a:t>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100" b="1" u="none" strike="noStrike" dirty="0">
                          <a:effectLst/>
                          <a:latin typeface="Meiryo UI" panose="020B0604030504040204" pitchFamily="50" charset="-128"/>
                          <a:ea typeface="Meiryo UI" panose="020B0604030504040204" pitchFamily="50" charset="-128"/>
                        </a:rPr>
                        <a:t>4</a:t>
                      </a:r>
                      <a:r>
                        <a:rPr lang="ja-JP" altLang="en-US" sz="1400" b="1" u="none" strike="noStrike" dirty="0">
                          <a:effectLst/>
                          <a:latin typeface="Meiryo UI" panose="020B0604030504040204" pitchFamily="50" charset="-128"/>
                          <a:ea typeface="Meiryo UI" panose="020B0604030504040204" pitchFamily="50" charset="-128"/>
                        </a:rPr>
                        <a:t>　</a:t>
                      </a:r>
                      <a:r>
                        <a:rPr lang="ja-JP" altLang="en-US" sz="1100" b="1" u="none" strike="noStrike" dirty="0">
                          <a:effectLst/>
                          <a:latin typeface="Meiryo UI" panose="020B0604030504040204" pitchFamily="50" charset="-128"/>
                          <a:ea typeface="Meiryo UI" panose="020B0604030504040204" pitchFamily="50" charset="-128"/>
                        </a:rPr>
                        <a:t>▶</a:t>
                      </a:r>
                      <a:r>
                        <a:rPr lang="ja-JP" altLang="en-US" sz="1400" b="1" u="none" strike="noStrike" dirty="0">
                          <a:effectLst/>
                          <a:latin typeface="Meiryo UI" panose="020B0604030504040204" pitchFamily="50" charset="-128"/>
                          <a:ea typeface="Meiryo UI" panose="020B0604030504040204" pitchFamily="50" charset="-128"/>
                        </a:rPr>
                        <a:t>　</a:t>
                      </a:r>
                      <a:r>
                        <a:rPr lang="en-US" altLang="ja-JP" sz="1400" b="1" u="none" strike="noStrike" dirty="0">
                          <a:effectLst/>
                          <a:latin typeface="Meiryo UI" panose="020B0604030504040204" pitchFamily="50" charset="-128"/>
                          <a:ea typeface="Meiryo UI" panose="020B0604030504040204" pitchFamily="50" charset="-128"/>
                        </a:rPr>
                        <a:t>2</a:t>
                      </a: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18"/>
                  </a:ext>
                </a:extLst>
              </a:tr>
              <a:tr h="270933">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一定量以上の危険物貯蔵場等</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90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19050" cap="flat" cmpd="sng" algn="ctr">
                      <a:solidFill>
                        <a:srgbClr val="1F497D"/>
                      </a:solidFill>
                      <a:prstDash val="sysDash"/>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15</a:t>
                      </a:r>
                      <a:r>
                        <a:rPr lang="ja-JP" altLang="en-US" sz="1400" u="none" strike="noStrike" dirty="0">
                          <a:effectLst/>
                          <a:latin typeface="Meiryo UI" panose="020B0604030504040204" pitchFamily="50" charset="-128"/>
                          <a:ea typeface="Meiryo UI" panose="020B0604030504040204" pitchFamily="50" charset="-128"/>
                        </a:rPr>
                        <a:t>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19050" cap="flat" cmpd="sng" algn="ctr">
                      <a:solidFill>
                        <a:srgbClr val="1F497D"/>
                      </a:solidFill>
                      <a:prstDash val="sysDash"/>
                      <a:round/>
                      <a:headEnd type="none" w="med" len="med"/>
                      <a:tailEnd type="none" w="med" len="med"/>
                    </a:lnB>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0</a:t>
                      </a:r>
                      <a:r>
                        <a:rPr lang="ja-JP" altLang="en-US" sz="1400" u="none" strike="noStrike" dirty="0">
                          <a:effectLst/>
                          <a:latin typeface="Meiryo UI" panose="020B0604030504040204" pitchFamily="50" charset="-128"/>
                          <a:ea typeface="Meiryo UI" panose="020B0604030504040204" pitchFamily="50" charset="-128"/>
                        </a:rPr>
                        <a:t>　</a:t>
                      </a:r>
                      <a:r>
                        <a:rPr lang="ja-JP" altLang="en-US" sz="1100" u="none" strike="noStrike" dirty="0">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　</a:t>
                      </a:r>
                      <a:r>
                        <a:rPr lang="en-US" altLang="ja-JP" sz="1400" u="none" strike="noStrike" dirty="0">
                          <a:effectLst/>
                          <a:latin typeface="Meiryo UI" panose="020B0604030504040204" pitchFamily="50" charset="-128"/>
                          <a:ea typeface="Meiryo UI" panose="020B0604030504040204" pitchFamily="50" charset="-128"/>
                        </a:rPr>
                        <a:t>1</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19050" cap="flat" cmpd="sng" algn="ctr">
                      <a:solidFill>
                        <a:srgbClr val="1F497D"/>
                      </a:solidFill>
                      <a:prstDash val="sysDash"/>
                      <a:round/>
                      <a:headEnd type="none" w="med" len="med"/>
                      <a:tailEnd type="none" w="med" len="med"/>
                    </a:lnB>
                  </a:tcPr>
                </a:tc>
                <a:tc>
                  <a:txBody>
                    <a:bodyPr/>
                    <a:lstStyle/>
                    <a:p>
                      <a:pPr algn="ctr" fontAlgn="ctr"/>
                      <a:r>
                        <a:rPr lang="en-US" altLang="ja-JP" sz="1100" b="1" u="none" strike="noStrike" dirty="0">
                          <a:effectLst/>
                          <a:latin typeface="Meiryo UI" panose="020B0604030504040204" pitchFamily="50" charset="-128"/>
                          <a:ea typeface="Meiryo UI" panose="020B0604030504040204" pitchFamily="50" charset="-128"/>
                        </a:rPr>
                        <a:t>15</a:t>
                      </a:r>
                      <a:r>
                        <a:rPr lang="ja-JP" altLang="en-US" sz="1100" b="1" u="none" strike="noStrike" dirty="0">
                          <a:effectLst/>
                          <a:latin typeface="Meiryo UI" panose="020B0604030504040204" pitchFamily="50" charset="-128"/>
                          <a:ea typeface="Meiryo UI" panose="020B0604030504040204" pitchFamily="50" charset="-128"/>
                        </a:rPr>
                        <a:t>　▶</a:t>
                      </a:r>
                      <a:r>
                        <a:rPr lang="ja-JP" altLang="en-US" sz="1400" b="1" u="none" strike="noStrike" dirty="0">
                          <a:effectLst/>
                          <a:latin typeface="Meiryo UI" panose="020B0604030504040204" pitchFamily="50" charset="-128"/>
                          <a:ea typeface="Meiryo UI" panose="020B0604030504040204" pitchFamily="50" charset="-128"/>
                        </a:rPr>
                        <a:t>　</a:t>
                      </a:r>
                      <a:r>
                        <a:rPr lang="en-US" altLang="ja-JP" sz="1400" b="1" u="none" strike="noStrike" dirty="0">
                          <a:solidFill>
                            <a:srgbClr val="FF0000"/>
                          </a:solidFill>
                          <a:effectLst/>
                          <a:latin typeface="Meiryo UI" panose="020B0604030504040204" pitchFamily="50" charset="-128"/>
                          <a:ea typeface="Meiryo UI" panose="020B0604030504040204" pitchFamily="50" charset="-128"/>
                        </a:rPr>
                        <a:t>14</a:t>
                      </a:r>
                      <a:endParaRPr lang="en-US" altLang="ja-JP" sz="1400" b="1" i="0" u="none" strike="noStrike" dirty="0">
                        <a:solidFill>
                          <a:srgbClr val="FF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19050" cap="flat" cmpd="sng" algn="ctr">
                      <a:solidFill>
                        <a:srgbClr val="1F497D"/>
                      </a:solidFill>
                      <a:prstDash val="sysDash"/>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19050" cap="flat" cmpd="sng" algn="ctr">
                      <a:solidFill>
                        <a:srgbClr val="1F497D"/>
                      </a:solidFill>
                      <a:prstDash val="sysDash"/>
                      <a:round/>
                      <a:headEnd type="none" w="med" len="med"/>
                      <a:tailEnd type="none" w="med" len="med"/>
                    </a:lnB>
                  </a:tcPr>
                </a:tc>
                <a:extLst>
                  <a:ext uri="{0D108BD9-81ED-4DB2-BD59-A6C34878D82A}">
                    <a16:rowId xmlns:a16="http://schemas.microsoft.com/office/drawing/2014/main" val="10019"/>
                  </a:ext>
                </a:extLst>
              </a:tr>
              <a:tr h="353387">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総計</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90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9050" cap="flat" cmpd="sng" algn="ctr">
                      <a:solidFill>
                        <a:srgbClr val="1F497D"/>
                      </a:solidFill>
                      <a:prstDash val="sysDash"/>
                      <a:round/>
                      <a:headEnd type="none" w="med" len="med"/>
                      <a:tailEnd type="none" w="med" len="med"/>
                    </a:lnT>
                    <a:lnB w="19050" cap="flat" cmpd="sng" algn="ctr">
                      <a:solidFill>
                        <a:srgbClr val="1F497D"/>
                      </a:solidFill>
                      <a:prstDash val="solid"/>
                      <a:round/>
                      <a:headEnd type="none" w="med" len="med"/>
                      <a:tailEnd type="none" w="med" len="med"/>
                    </a:lnB>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233</a:t>
                      </a:r>
                      <a:r>
                        <a:rPr lang="ja-JP" altLang="en-US" sz="1400" u="none" strike="noStrike" dirty="0">
                          <a:effectLst/>
                          <a:latin typeface="Meiryo UI" panose="020B0604030504040204" pitchFamily="50" charset="-128"/>
                          <a:ea typeface="Meiryo UI" panose="020B0604030504040204" pitchFamily="50" charset="-128"/>
                        </a:rPr>
                        <a:t>　</a:t>
                      </a:r>
                      <a:r>
                        <a:rPr lang="ja-JP" altLang="en-US" sz="1100" u="none" strike="noStrike" dirty="0">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　</a:t>
                      </a:r>
                      <a:r>
                        <a:rPr lang="en-US" altLang="ja-JP" sz="1400" u="none" strike="noStrike" dirty="0">
                          <a:effectLst/>
                          <a:latin typeface="Meiryo UI" panose="020B0604030504040204" pitchFamily="50" charset="-128"/>
                          <a:ea typeface="Meiryo UI" panose="020B0604030504040204" pitchFamily="50" charset="-128"/>
                        </a:rPr>
                        <a:t>211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9050" cap="flat" cmpd="sng" algn="ctr">
                      <a:solidFill>
                        <a:srgbClr val="1F497D"/>
                      </a:solidFill>
                      <a:prstDash val="sysDash"/>
                      <a:round/>
                      <a:headEnd type="none" w="med" len="med"/>
                      <a:tailEnd type="none" w="med" len="med"/>
                    </a:lnT>
                    <a:lnB w="19050" cap="flat" cmpd="sng" algn="ctr">
                      <a:solidFill>
                        <a:srgbClr val="1F497D"/>
                      </a:solidFill>
                      <a:prstDash val="solid"/>
                      <a:round/>
                      <a:headEnd type="none" w="med" len="med"/>
                      <a:tailEnd type="none" w="med" len="med"/>
                    </a:lnB>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111</a:t>
                      </a:r>
                      <a:r>
                        <a:rPr lang="ja-JP" altLang="en-US" sz="1400" u="none" strike="noStrike" dirty="0">
                          <a:effectLst/>
                          <a:latin typeface="Meiryo UI" panose="020B0604030504040204" pitchFamily="50" charset="-128"/>
                          <a:ea typeface="Meiryo UI" panose="020B0604030504040204" pitchFamily="50" charset="-128"/>
                        </a:rPr>
                        <a:t>　</a:t>
                      </a:r>
                      <a:r>
                        <a:rPr lang="ja-JP" altLang="en-US" sz="1100" u="none" strike="noStrike" dirty="0">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　</a:t>
                      </a:r>
                      <a:r>
                        <a:rPr lang="en-US" altLang="ja-JP" sz="1400" u="none" strike="noStrike" dirty="0">
                          <a:effectLst/>
                          <a:latin typeface="Meiryo UI" panose="020B0604030504040204" pitchFamily="50" charset="-128"/>
                          <a:ea typeface="Meiryo UI" panose="020B0604030504040204" pitchFamily="50" charset="-128"/>
                        </a:rPr>
                        <a:t>120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9050" cap="flat" cmpd="sng" algn="ctr">
                      <a:solidFill>
                        <a:srgbClr val="1F497D"/>
                      </a:solidFill>
                      <a:prstDash val="sysDash"/>
                      <a:round/>
                      <a:headEnd type="none" w="med" len="med"/>
                      <a:tailEnd type="none" w="med" len="med"/>
                    </a:lnT>
                    <a:lnB w="19050" cap="flat" cmpd="sng" algn="ctr">
                      <a:solidFill>
                        <a:srgbClr val="1F497D"/>
                      </a:solidFill>
                      <a:prstDash val="solid"/>
                      <a:round/>
                      <a:headEnd type="none" w="med" len="med"/>
                      <a:tailEnd type="none" w="med" len="med"/>
                    </a:lnB>
                  </a:tcPr>
                </a:tc>
                <a:tc>
                  <a:txBody>
                    <a:bodyPr/>
                    <a:lstStyle/>
                    <a:p>
                      <a:pPr algn="ctr" fontAlgn="ctr"/>
                      <a:r>
                        <a:rPr lang="en-US" altLang="ja-JP" sz="1100" b="1" u="none" strike="noStrike" dirty="0">
                          <a:effectLst/>
                          <a:latin typeface="Meiryo UI" panose="020B0604030504040204" pitchFamily="50" charset="-128"/>
                          <a:ea typeface="Meiryo UI" panose="020B0604030504040204" pitchFamily="50" charset="-128"/>
                        </a:rPr>
                        <a:t>111</a:t>
                      </a:r>
                      <a:r>
                        <a:rPr lang="ja-JP" altLang="en-US" sz="1400" b="1" u="none" strike="noStrike" dirty="0">
                          <a:effectLst/>
                          <a:latin typeface="Meiryo UI" panose="020B0604030504040204" pitchFamily="50" charset="-128"/>
                          <a:ea typeface="Meiryo UI" panose="020B0604030504040204" pitchFamily="50" charset="-128"/>
                        </a:rPr>
                        <a:t>　</a:t>
                      </a:r>
                      <a:r>
                        <a:rPr lang="ja-JP" altLang="en-US" sz="1100" b="1" u="none" strike="noStrike" dirty="0">
                          <a:effectLst/>
                          <a:latin typeface="Meiryo UI" panose="020B0604030504040204" pitchFamily="50" charset="-128"/>
                          <a:ea typeface="Meiryo UI" panose="020B0604030504040204" pitchFamily="50" charset="-128"/>
                        </a:rPr>
                        <a:t>▶</a:t>
                      </a:r>
                      <a:r>
                        <a:rPr lang="ja-JP" altLang="en-US" sz="1400" b="1" u="none" strike="noStrike" dirty="0">
                          <a:effectLst/>
                          <a:latin typeface="Meiryo UI" panose="020B0604030504040204" pitchFamily="50" charset="-128"/>
                          <a:ea typeface="Meiryo UI" panose="020B0604030504040204" pitchFamily="50" charset="-128"/>
                        </a:rPr>
                        <a:t>　</a:t>
                      </a:r>
                      <a:r>
                        <a:rPr lang="en-US" altLang="ja-JP" sz="1400" b="1" u="none" strike="noStrike" dirty="0">
                          <a:effectLst/>
                          <a:latin typeface="Meiryo UI" panose="020B0604030504040204" pitchFamily="50" charset="-128"/>
                          <a:ea typeface="Meiryo UI" panose="020B0604030504040204" pitchFamily="50" charset="-128"/>
                        </a:rPr>
                        <a:t>84</a:t>
                      </a: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9050" cap="flat" cmpd="sng" algn="ctr">
                      <a:solidFill>
                        <a:srgbClr val="1F497D"/>
                      </a:solidFill>
                      <a:prstDash val="sysDash"/>
                      <a:round/>
                      <a:headEnd type="none" w="med" len="med"/>
                      <a:tailEnd type="none" w="med" len="med"/>
                    </a:lnT>
                    <a:lnB w="19050" cap="flat" cmpd="sng" algn="ctr">
                      <a:solidFill>
                        <a:srgbClr val="1F497D"/>
                      </a:solidFill>
                      <a:prstDash val="solid"/>
                      <a:round/>
                      <a:headEnd type="none" w="med" len="med"/>
                      <a:tailEnd type="none" w="med" len="med"/>
                    </a:lnB>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11</a:t>
                      </a:r>
                      <a:r>
                        <a:rPr lang="ja-JP" altLang="en-US" sz="1400" u="none" strike="noStrike" dirty="0">
                          <a:effectLst/>
                          <a:latin typeface="Meiryo UI" panose="020B0604030504040204" pitchFamily="50" charset="-128"/>
                          <a:ea typeface="Meiryo UI" panose="020B0604030504040204" pitchFamily="50" charset="-128"/>
                        </a:rPr>
                        <a:t>　</a:t>
                      </a:r>
                      <a:r>
                        <a:rPr lang="ja-JP" altLang="en-US" sz="1100" u="none" strike="noStrike" dirty="0">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　</a:t>
                      </a:r>
                      <a:r>
                        <a:rPr lang="en-US" altLang="ja-JP" sz="1400" u="none" strike="noStrike" dirty="0">
                          <a:effectLst/>
                          <a:latin typeface="Meiryo UI" panose="020B0604030504040204" pitchFamily="50" charset="-128"/>
                          <a:ea typeface="Meiryo UI" panose="020B0604030504040204" pitchFamily="50" charset="-128"/>
                        </a:rPr>
                        <a:t>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9050" cap="flat" cmpd="sng" algn="ctr">
                      <a:solidFill>
                        <a:srgbClr val="1F497D"/>
                      </a:solidFill>
                      <a:prstDash val="sysDash"/>
                      <a:round/>
                      <a:headEnd type="none" w="med" len="med"/>
                      <a:tailEnd type="none" w="med" len="med"/>
                    </a:lnT>
                    <a:lnB w="190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
        <p:nvSpPr>
          <p:cNvPr id="25737" name="タイトル 1">
            <a:extLst>
              <a:ext uri="{FF2B5EF4-FFF2-40B4-BE49-F238E27FC236}">
                <a16:creationId xmlns:a16="http://schemas.microsoft.com/office/drawing/2014/main" id="{F9A0D16D-257C-44AB-8189-1BED8C3E9C91}"/>
              </a:ext>
            </a:extLst>
          </p:cNvPr>
          <p:cNvSpPr>
            <a:spLocks noGrp="1"/>
          </p:cNvSpPr>
          <p:nvPr>
            <p:ph type="title"/>
          </p:nvPr>
        </p:nvSpPr>
        <p:spPr>
          <a:xfrm>
            <a:off x="33890" y="453390"/>
            <a:ext cx="7848600" cy="404813"/>
          </a:xfrm>
        </p:spPr>
        <p:txBody>
          <a:bodyPr/>
          <a:lstStyle/>
          <a:p>
            <a:r>
              <a:rPr lang="ja-JP" altLang="en-US" dirty="0"/>
              <a:t>大規模建築物（民間）の状況</a:t>
            </a:r>
          </a:p>
        </p:txBody>
      </p:sp>
      <p:sp>
        <p:nvSpPr>
          <p:cNvPr id="13" name="テキスト ボックス 2">
            <a:extLst>
              <a:ext uri="{FF2B5EF4-FFF2-40B4-BE49-F238E27FC236}">
                <a16:creationId xmlns:a16="http://schemas.microsoft.com/office/drawing/2014/main" id="{2F739018-D92F-4C25-8F9C-30ABAC0ACE90}"/>
              </a:ext>
            </a:extLst>
          </p:cNvPr>
          <p:cNvSpPr txBox="1">
            <a:spLocks noChangeArrowheads="1"/>
          </p:cNvSpPr>
          <p:nvPr/>
        </p:nvSpPr>
        <p:spPr bwMode="auto">
          <a:xfrm>
            <a:off x="4993804" y="858203"/>
            <a:ext cx="3865661"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pitchFamily="50" charset="-128"/>
              </a:defRPr>
            </a:lvl1pPr>
            <a:lvl2pPr marL="741363" indent="-284163" eaLnBrk="0" hangingPunct="0">
              <a:spcBef>
                <a:spcPct val="20000"/>
              </a:spcBef>
              <a:buChar char="–"/>
              <a:defRPr kumimoji="1" sz="2800">
                <a:solidFill>
                  <a:schemeClr val="tx1"/>
                </a:solidFill>
                <a:latin typeface="Arial" charset="0"/>
                <a:ea typeface="ＭＳ Ｐゴシック" pitchFamily="50" charset="-128"/>
              </a:defRPr>
            </a:lvl2pPr>
            <a:lvl3pPr marL="1141413" indent="-227013" eaLnBrk="0" hangingPunct="0">
              <a:spcBef>
                <a:spcPct val="20000"/>
              </a:spcBef>
              <a:buChar char="•"/>
              <a:defRPr kumimoji="1" sz="2400">
                <a:solidFill>
                  <a:schemeClr val="tx1"/>
                </a:solidFill>
                <a:latin typeface="Arial" charset="0"/>
                <a:ea typeface="ＭＳ Ｐゴシック" pitchFamily="50" charset="-128"/>
              </a:defRPr>
            </a:lvl3pPr>
            <a:lvl4pPr marL="1598613" indent="-227013" eaLnBrk="0" hangingPunct="0">
              <a:spcBef>
                <a:spcPct val="20000"/>
              </a:spcBef>
              <a:buChar char="–"/>
              <a:defRPr kumimoji="1" sz="2000">
                <a:solidFill>
                  <a:schemeClr val="tx1"/>
                </a:solidFill>
                <a:latin typeface="Arial" charset="0"/>
                <a:ea typeface="ＭＳ Ｐゴシック" pitchFamily="50" charset="-128"/>
              </a:defRPr>
            </a:lvl4pPr>
            <a:lvl5pPr marL="2055813" indent="-227013" eaLnBrk="0" hangingPunct="0">
              <a:spcBef>
                <a:spcPct val="20000"/>
              </a:spcBef>
              <a:buChar char="»"/>
              <a:defRPr kumimoji="1" sz="2000">
                <a:solidFill>
                  <a:schemeClr val="tx1"/>
                </a:solidFill>
                <a:latin typeface="Arial" charset="0"/>
                <a:ea typeface="ＭＳ Ｐゴシック" pitchFamily="50"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indent="0" algn="r" eaLnBrk="1" hangingPunct="1">
              <a:lnSpc>
                <a:spcPts val="2200"/>
              </a:lnSpc>
              <a:spcBef>
                <a:spcPct val="0"/>
              </a:spcBef>
              <a:buNone/>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a:latin typeface="Meiryo UI" panose="020B0604030504040204" pitchFamily="50" charset="-128"/>
                <a:ea typeface="Meiryo UI" panose="020B0604030504040204" pitchFamily="50" charset="-128"/>
                <a:cs typeface="Meiryo UI" panose="020B0604030504040204" pitchFamily="50" charset="-128"/>
              </a:rPr>
              <a:t>29</a:t>
            </a:r>
            <a:r>
              <a:rPr lang="ja-JP" altLang="en-US" sz="110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日時点　▶　令和</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日時点の棟数）</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3">
            <a:extLst>
              <a:ext uri="{FF2B5EF4-FFF2-40B4-BE49-F238E27FC236}">
                <a16:creationId xmlns:a16="http://schemas.microsoft.com/office/drawing/2014/main" id="{8CF6F4D0-8ACF-4565-9CCB-BC1808C1834D}"/>
              </a:ext>
            </a:extLst>
          </p:cNvPr>
          <p:cNvSpPr>
            <a:spLocks noGrp="1"/>
          </p:cNvSpPr>
          <p:nvPr>
            <p:ph type="sldNum" sz="quarter" idx="12"/>
          </p:nvPr>
        </p:nvSpPr>
        <p:spPr>
          <a:xfrm>
            <a:off x="7010400" y="6433376"/>
            <a:ext cx="2133600" cy="287337"/>
          </a:xfrm>
        </p:spPr>
        <p:txBody>
          <a:bodyPr/>
          <a:lstStyle/>
          <a:p>
            <a:pPr>
              <a:defRPr/>
            </a:pPr>
            <a:fld id="{09954CD4-AF95-4C78-B160-84012AB9CEDB}" type="slidenum">
              <a:rPr lang="en-US" altLang="ja-JP" smtClean="0"/>
              <a:pPr>
                <a:defRPr/>
              </a:pPr>
              <a:t>47</a:t>
            </a:fld>
            <a:endParaRPr lang="en-US" altLang="ja-JP"/>
          </a:p>
        </p:txBody>
      </p:sp>
    </p:spTree>
    <p:extLst>
      <p:ext uri="{BB962C8B-B14F-4D97-AF65-F5344CB8AC3E}">
        <p14:creationId xmlns:p14="http://schemas.microsoft.com/office/powerpoint/2010/main" val="17535471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6421BC-374A-4D57-AEB0-F0589443EF6A}"/>
              </a:ext>
            </a:extLst>
          </p:cNvPr>
          <p:cNvSpPr>
            <a:spLocks noGrp="1"/>
          </p:cNvSpPr>
          <p:nvPr>
            <p:ph type="title"/>
          </p:nvPr>
        </p:nvSpPr>
        <p:spPr/>
        <p:txBody>
          <a:bodyPr/>
          <a:lstStyle/>
          <a:p>
            <a:r>
              <a:rPr kumimoji="1" lang="ja-JP" altLang="en-US" dirty="0"/>
              <a:t>用途別の状況</a:t>
            </a:r>
          </a:p>
        </p:txBody>
      </p:sp>
      <p:sp>
        <p:nvSpPr>
          <p:cNvPr id="4" name="スライド番号プレースホルダー 3">
            <a:extLst>
              <a:ext uri="{FF2B5EF4-FFF2-40B4-BE49-F238E27FC236}">
                <a16:creationId xmlns:a16="http://schemas.microsoft.com/office/drawing/2014/main" id="{0C37AF99-F821-4741-9F69-770243B3F733}"/>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48</a:t>
            </a:fld>
            <a:endParaRPr lang="en-US" altLang="ja-JP">
              <a:solidFill>
                <a:srgbClr val="000000"/>
              </a:solidFill>
            </a:endParaRPr>
          </a:p>
        </p:txBody>
      </p:sp>
      <p:sp>
        <p:nvSpPr>
          <p:cNvPr id="5" name="テキスト ボックス 4">
            <a:extLst>
              <a:ext uri="{FF2B5EF4-FFF2-40B4-BE49-F238E27FC236}">
                <a16:creationId xmlns:a16="http://schemas.microsoft.com/office/drawing/2014/main" id="{E1C81AB6-9CF2-42A2-A795-FA732EB3FC48}"/>
              </a:ext>
            </a:extLst>
          </p:cNvPr>
          <p:cNvSpPr txBox="1"/>
          <p:nvPr/>
        </p:nvSpPr>
        <p:spPr>
          <a:xfrm>
            <a:off x="240506" y="1031785"/>
            <a:ext cx="8662987" cy="5438769"/>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tIns="108000" bIns="108000">
            <a:spAutoFit/>
          </a:bodyPr>
          <a:lstStyle/>
          <a:p>
            <a:pPr marL="252000" indent="-252000">
              <a:lnSpc>
                <a:spcPct val="125000"/>
              </a:lnSpc>
              <a:spcAft>
                <a:spcPts val="600"/>
              </a:spcAft>
              <a:defRPr/>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物販店舗</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pPr marL="252000" indent="-252000">
              <a:lnSpc>
                <a:spcPct val="125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耐震性が不足するものは多いが、公表時点から</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件が除却され、耐震化が一定進んでいる。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ct val="125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除却された</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件の所有はすべて単独の法人であり、スーパー等のチェーン店が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件、企業ビルが２件。</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8288" indent="-268288">
              <a:lnSpc>
                <a:spcPct val="125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残っているものでは、複数の所有者が存在するものがあり、権利者間の調整等が必要になってくるものがある。改修の年次計画を作成しているスーパー等のチェーン店や、現時点でも撤去工事を行っているものもあり、市場において一定の更新がなされ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spcAft>
                <a:spcPts val="600"/>
              </a:spcAft>
              <a:defRPr/>
            </a:pP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ct val="125000"/>
              </a:lnSpc>
              <a:spcAft>
                <a:spcPts val="600"/>
              </a:spcAft>
              <a:defRPr/>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病院</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pPr marL="252000" indent="-252000">
              <a:lnSpc>
                <a:spcPct val="125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耐震性が不足するものは多く、耐震化があまり進んでいない。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ct val="125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業務を継続するために非現地での建替えを選ぶ場合が多い。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8288" indent="-268288">
              <a:lnSpc>
                <a:spcPct val="125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残る病院のうち、多くが建替え等の具体的な耐震化の方針を示せていない。方針が示されている場合でも長期的な計画のものがある。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ct val="125000"/>
              </a:lnSpc>
              <a:spcAft>
                <a:spcPts val="600"/>
              </a:spcAft>
              <a:defRPr/>
            </a:pP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ct val="125000"/>
              </a:lnSpc>
              <a:spcAft>
                <a:spcPts val="600"/>
              </a:spcAft>
              <a:defRPr/>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危険物貯蔵場等</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pPr marL="252000" indent="-252000">
              <a:lnSpc>
                <a:spcPct val="125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大手企業の工場内にある建物が多い。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68783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ctrTitle"/>
          </p:nvPr>
        </p:nvSpPr>
        <p:spPr>
          <a:xfrm>
            <a:off x="1490780" y="2059921"/>
            <a:ext cx="8277564" cy="1470025"/>
          </a:xfrm>
        </p:spPr>
        <p:txBody>
          <a:bodyPr/>
          <a:lstStyle/>
          <a:p>
            <a:r>
              <a:rPr lang="ja-JP" altLang="en-US" sz="3200" dirty="0"/>
              <a:t>目標１　耐震化率</a:t>
            </a:r>
            <a:r>
              <a:rPr lang="ja-JP" altLang="en-US" sz="2800" dirty="0"/>
              <a:t>（府民みんなでめざそう値）</a:t>
            </a:r>
            <a:r>
              <a:rPr lang="en-US" altLang="ja-JP" sz="2800" dirty="0"/>
              <a:t/>
            </a:r>
            <a:br>
              <a:rPr lang="en-US" altLang="ja-JP" sz="2800" dirty="0"/>
            </a:br>
            <a:r>
              <a:rPr lang="ja-JP" altLang="en-US" sz="3200" dirty="0"/>
              <a:t>進捗状況</a:t>
            </a:r>
          </a:p>
        </p:txBody>
      </p:sp>
    </p:spTree>
    <p:extLst>
      <p:ext uri="{BB962C8B-B14F-4D97-AF65-F5344CB8AC3E}">
        <p14:creationId xmlns:p14="http://schemas.microsoft.com/office/powerpoint/2010/main" val="3288395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0" y="242149"/>
            <a:ext cx="8782050" cy="848364"/>
          </a:xfrm>
        </p:spPr>
        <p:txBody>
          <a:bodyPr/>
          <a:lstStyle/>
          <a:p>
            <a:r>
              <a:rPr lang="ja-JP" altLang="en-US" dirty="0"/>
              <a:t>病院・物販店舗の耐震化の推移</a:t>
            </a:r>
            <a:endParaRPr lang="ja-JP" altLang="ja-JP"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10400" y="6555613"/>
            <a:ext cx="2133600" cy="287337"/>
          </a:xfrm>
        </p:spPr>
        <p:txBody>
          <a:bodyPr/>
          <a:lstStyle/>
          <a:p>
            <a:pPr>
              <a:defRPr/>
            </a:pPr>
            <a:fld id="{1BDB6D7F-53AA-4455-8AD0-F9E52A4623CB}" type="slidenum">
              <a:rPr lang="en-US" altLang="ja-JP" smtClean="0">
                <a:latin typeface="Meiryo UI" panose="020B0604030504040204" pitchFamily="50" charset="-128"/>
                <a:ea typeface="Meiryo UI" panose="020B0604030504040204" pitchFamily="50" charset="-128"/>
              </a:rPr>
              <a:pPr>
                <a:defRPr/>
              </a:pPr>
              <a:t>49</a:t>
            </a:fld>
            <a:endParaRPr lang="en-US" altLang="ja-JP" dirty="0">
              <a:latin typeface="Meiryo UI" panose="020B0604030504040204" pitchFamily="50" charset="-128"/>
              <a:ea typeface="Meiryo UI" panose="020B0604030504040204" pitchFamily="50" charset="-128"/>
            </a:endParaRPr>
          </a:p>
        </p:txBody>
      </p:sp>
      <p:sp>
        <p:nvSpPr>
          <p:cNvPr id="16" name="タイトル 1"/>
          <p:cNvSpPr txBox="1">
            <a:spLocks/>
          </p:cNvSpPr>
          <p:nvPr/>
        </p:nvSpPr>
        <p:spPr>
          <a:xfrm>
            <a:off x="52507" y="3024"/>
            <a:ext cx="7019925" cy="831318"/>
          </a:xfrm>
          <a:prstGeom prst="rect">
            <a:avLst/>
          </a:prstGeom>
        </p:spPr>
        <p:txBody>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endParaRPr lang="ja-JP" altLang="en-US" kern="0" dirty="0"/>
          </a:p>
        </p:txBody>
      </p:sp>
      <p:sp>
        <p:nvSpPr>
          <p:cNvPr id="20" name="テキスト ボックス 19">
            <a:extLst>
              <a:ext uri="{FF2B5EF4-FFF2-40B4-BE49-F238E27FC236}">
                <a16:creationId xmlns:a16="http://schemas.microsoft.com/office/drawing/2014/main" id="{3879E92F-8610-4858-AFC0-B73BCB1C39EC}"/>
              </a:ext>
            </a:extLst>
          </p:cNvPr>
          <p:cNvSpPr txBox="1">
            <a:spLocks noChangeArrowheads="1"/>
          </p:cNvSpPr>
          <p:nvPr/>
        </p:nvSpPr>
        <p:spPr bwMode="auto">
          <a:xfrm>
            <a:off x="583558" y="2065449"/>
            <a:ext cx="576965" cy="260102"/>
          </a:xfrm>
          <a:prstGeom prst="rect">
            <a:avLst/>
          </a:prstGeom>
          <a:noFill/>
          <a:ln>
            <a:noFill/>
          </a:ln>
        </p:spPr>
        <p:txBody>
          <a:bodyPr lIns="72000" tIns="72000" rIns="72000" bIns="72000" anchor="t"/>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ct val="0"/>
              </a:spcBef>
              <a:buFontTx/>
              <a:buNone/>
            </a:pPr>
            <a:r>
              <a:rPr lang="ja-JP" altLang="en-US" sz="900" dirty="0">
                <a:latin typeface="Meiryo UI" panose="020B0604030504040204" pitchFamily="50" charset="-128"/>
                <a:ea typeface="Meiryo UI" panose="020B0604030504040204" pitchFamily="50" charset="-128"/>
              </a:rPr>
              <a:t>（棟）</a:t>
            </a:r>
            <a:endParaRPr lang="en-US" altLang="ja-JP" sz="9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3980A9EE-FEB8-4010-BCD3-B5C98A7CE252}"/>
              </a:ext>
            </a:extLst>
          </p:cNvPr>
          <p:cNvSpPr txBox="1">
            <a:spLocks noChangeArrowheads="1"/>
          </p:cNvSpPr>
          <p:nvPr/>
        </p:nvSpPr>
        <p:spPr bwMode="auto">
          <a:xfrm>
            <a:off x="2713383" y="6510960"/>
            <a:ext cx="1946220" cy="500662"/>
          </a:xfrm>
          <a:prstGeom prst="rect">
            <a:avLst/>
          </a:prstGeom>
          <a:noFill/>
          <a:ln>
            <a:noFill/>
          </a:ln>
        </p:spPr>
        <p:txBody>
          <a:bodyPr lIns="72000" tIns="72000" rIns="72000" bIns="72000" anchor="t"/>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ct val="0"/>
              </a:spcBef>
              <a:buFontTx/>
              <a:buNone/>
            </a:pPr>
            <a:r>
              <a:rPr lang="ja-JP" altLang="en-US" sz="1050" dirty="0">
                <a:latin typeface="Meiryo UI" panose="020B0604030504040204" pitchFamily="50" charset="-128"/>
                <a:ea typeface="Meiryo UI" panose="020B0604030504040204" pitchFamily="50" charset="-128"/>
              </a:rPr>
              <a:t>耐震性不足には未報告含む</a:t>
            </a:r>
            <a:endParaRPr lang="en-US" altLang="ja-JP" sz="1050" dirty="0">
              <a:latin typeface="Meiryo UI" panose="020B0604030504040204" pitchFamily="50" charset="-128"/>
              <a:ea typeface="Meiryo UI" panose="020B0604030504040204" pitchFamily="50" charset="-128"/>
            </a:endParaRPr>
          </a:p>
        </p:txBody>
      </p:sp>
      <p:cxnSp>
        <p:nvCxnSpPr>
          <p:cNvPr id="5" name="直線矢印コネクタ 4">
            <a:extLst>
              <a:ext uri="{FF2B5EF4-FFF2-40B4-BE49-F238E27FC236}">
                <a16:creationId xmlns:a16="http://schemas.microsoft.com/office/drawing/2014/main" id="{DF840333-1A4F-4A64-8F70-B509D180A1E5}"/>
              </a:ext>
            </a:extLst>
          </p:cNvPr>
          <p:cNvCxnSpPr/>
          <p:nvPr/>
        </p:nvCxnSpPr>
        <p:spPr>
          <a:xfrm>
            <a:off x="1606611" y="4612612"/>
            <a:ext cx="624468" cy="24532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B7C57DBF-5F7A-4ADF-A3CE-B7458BF0CD13}"/>
              </a:ext>
            </a:extLst>
          </p:cNvPr>
          <p:cNvCxnSpPr/>
          <p:nvPr/>
        </p:nvCxnSpPr>
        <p:spPr>
          <a:xfrm>
            <a:off x="2633093" y="4869731"/>
            <a:ext cx="645811" cy="22614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90083FD3-CBC8-4480-B2B3-44672B59EC80}"/>
              </a:ext>
            </a:extLst>
          </p:cNvPr>
          <p:cNvCxnSpPr/>
          <p:nvPr/>
        </p:nvCxnSpPr>
        <p:spPr>
          <a:xfrm>
            <a:off x="5787482" y="4402855"/>
            <a:ext cx="669074" cy="42004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DA0235B9-CD4E-4001-B401-804F8BBF10A1}"/>
              </a:ext>
            </a:extLst>
          </p:cNvPr>
          <p:cNvCxnSpPr/>
          <p:nvPr/>
        </p:nvCxnSpPr>
        <p:spPr>
          <a:xfrm>
            <a:off x="6880302" y="4890972"/>
            <a:ext cx="635620" cy="40144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CC23CA55-A315-420C-9E68-CD8A8E3AAAF1}"/>
              </a:ext>
            </a:extLst>
          </p:cNvPr>
          <p:cNvSpPr txBox="1"/>
          <p:nvPr/>
        </p:nvSpPr>
        <p:spPr>
          <a:xfrm>
            <a:off x="204085" y="1073467"/>
            <a:ext cx="8662987" cy="833663"/>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tIns="108000" bIns="108000">
            <a:spAutoFit/>
          </a:bodyPr>
          <a:lstStyle/>
          <a:p>
            <a:pPr marL="268288" indent="-268288">
              <a:lnSpc>
                <a:spcPct val="125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今後の予定を含めた病院、物販店舗の耐震化の推移をみると、令和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年時点においてもまだまだ耐震性不足のものが残る見込み。</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56">
            <a:extLst>
              <a:ext uri="{FF2B5EF4-FFF2-40B4-BE49-F238E27FC236}">
                <a16:creationId xmlns:a16="http://schemas.microsoft.com/office/drawing/2014/main" id="{CDB35DAA-B931-4B2D-A1DC-0BFA4CBE26DC}"/>
              </a:ext>
            </a:extLst>
          </p:cNvPr>
          <p:cNvSpPr/>
          <p:nvPr/>
        </p:nvSpPr>
        <p:spPr>
          <a:xfrm>
            <a:off x="1774372" y="2174488"/>
            <a:ext cx="1504532" cy="308630"/>
          </a:xfrm>
          <a:prstGeom prst="roundRect">
            <a:avLst>
              <a:gd name="adj" fmla="val 0"/>
            </a:avLst>
          </a:prstGeom>
          <a:noFill/>
          <a:ln w="635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88900" algn="just">
              <a:lnSpc>
                <a:spcPts val="1600"/>
              </a:lnSpc>
              <a:spcAft>
                <a:spcPts val="0"/>
              </a:spcAft>
            </a:pPr>
            <a:r>
              <a:rPr lang="en-US" altLang="ja-JP" sz="1600" b="1"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100" dirty="0">
                <a:effectLst/>
                <a:latin typeface="Meiryo UI" panose="020B0604030504040204" pitchFamily="50" charset="-128"/>
                <a:ea typeface="Meiryo UI" panose="020B0604030504040204" pitchFamily="50" charset="-128"/>
                <a:cs typeface="Meiryo UI" panose="020B0604030504040204" pitchFamily="50" charset="-128"/>
              </a:rPr>
              <a:t>病院</a:t>
            </a:r>
            <a:r>
              <a:rPr lang="en-US" altLang="ja-JP" sz="1600" b="1"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4" name="角丸四角形 56">
            <a:extLst>
              <a:ext uri="{FF2B5EF4-FFF2-40B4-BE49-F238E27FC236}">
                <a16:creationId xmlns:a16="http://schemas.microsoft.com/office/drawing/2014/main" id="{BFA82842-A2BF-410F-BB67-7C71B1D67FDF}"/>
              </a:ext>
            </a:extLst>
          </p:cNvPr>
          <p:cNvSpPr/>
          <p:nvPr/>
        </p:nvSpPr>
        <p:spPr>
          <a:xfrm>
            <a:off x="6128036" y="2171236"/>
            <a:ext cx="1504532" cy="308630"/>
          </a:xfrm>
          <a:prstGeom prst="roundRect">
            <a:avLst>
              <a:gd name="adj" fmla="val 0"/>
            </a:avLst>
          </a:prstGeom>
          <a:noFill/>
          <a:ln w="635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88900" algn="just">
              <a:lnSpc>
                <a:spcPts val="1600"/>
              </a:lnSpc>
              <a:spcAft>
                <a:spcPts val="0"/>
              </a:spcAft>
            </a:pPr>
            <a:r>
              <a:rPr lang="en-US" altLang="ja-JP" sz="1600" b="1"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100" dirty="0">
                <a:effectLst/>
                <a:latin typeface="Meiryo UI" panose="020B0604030504040204" pitchFamily="50" charset="-128"/>
                <a:ea typeface="Meiryo UI" panose="020B0604030504040204" pitchFamily="50" charset="-128"/>
                <a:cs typeface="Meiryo UI" panose="020B0604030504040204" pitchFamily="50" charset="-128"/>
              </a:rPr>
              <a:t>物販店舗</a:t>
            </a:r>
            <a:r>
              <a:rPr lang="en-US" altLang="ja-JP" sz="1600" b="1"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5" name="テキスト ボックス 44">
            <a:extLst>
              <a:ext uri="{FF2B5EF4-FFF2-40B4-BE49-F238E27FC236}">
                <a16:creationId xmlns:a16="http://schemas.microsoft.com/office/drawing/2014/main" id="{DE25E3B9-4647-4D81-9ACF-AB9740DA8A16}"/>
              </a:ext>
            </a:extLst>
          </p:cNvPr>
          <p:cNvSpPr txBox="1">
            <a:spLocks noChangeArrowheads="1"/>
          </p:cNvSpPr>
          <p:nvPr/>
        </p:nvSpPr>
        <p:spPr bwMode="auto">
          <a:xfrm>
            <a:off x="4832726" y="6357338"/>
            <a:ext cx="3860424" cy="500662"/>
          </a:xfrm>
          <a:prstGeom prst="rect">
            <a:avLst/>
          </a:prstGeom>
          <a:noFill/>
          <a:ln>
            <a:noFill/>
          </a:ln>
        </p:spPr>
        <p:txBody>
          <a:bodyPr lIns="72000" tIns="72000" rIns="72000" bIns="72000" anchor="t"/>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ct val="0"/>
              </a:spcBef>
              <a:buFontTx/>
              <a:buNone/>
            </a:pPr>
            <a:r>
              <a:rPr lang="en-US" altLang="ja-JP" sz="1050" dirty="0">
                <a:latin typeface="Meiryo UI" panose="020B0604030504040204" pitchFamily="50" charset="-128"/>
                <a:ea typeface="Meiryo UI" panose="020B0604030504040204" pitchFamily="50" charset="-128"/>
              </a:rPr>
              <a:t>R7</a:t>
            </a:r>
            <a:r>
              <a:rPr lang="ja-JP" altLang="en-US" sz="1050" dirty="0">
                <a:latin typeface="Meiryo UI" panose="020B0604030504040204" pitchFamily="50" charset="-128"/>
                <a:ea typeface="Meiryo UI" panose="020B0604030504040204" pitchFamily="50" charset="-128"/>
              </a:rPr>
              <a:t>の数値については、公表資料掲載の予定やこれまでのヒアリング等により把握している状況（今年度のコロナ禍の影響は考慮していない）</a:t>
            </a:r>
            <a:endParaRPr lang="en-US" altLang="ja-JP" sz="105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a:stretch>
            <a:fillRect/>
          </a:stretch>
        </p:blipFill>
        <p:spPr>
          <a:xfrm>
            <a:off x="516323" y="2276386"/>
            <a:ext cx="7827942" cy="4365114"/>
          </a:xfrm>
          <a:prstGeom prst="rect">
            <a:avLst/>
          </a:prstGeom>
        </p:spPr>
      </p:pic>
    </p:spTree>
    <p:extLst>
      <p:ext uri="{BB962C8B-B14F-4D97-AF65-F5344CB8AC3E}">
        <p14:creationId xmlns:p14="http://schemas.microsoft.com/office/powerpoint/2010/main" val="39425805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a:extLst>
              <a:ext uri="{FF2B5EF4-FFF2-40B4-BE49-F238E27FC236}">
                <a16:creationId xmlns:a16="http://schemas.microsoft.com/office/drawing/2014/main" id="{A27756FA-9617-4C68-A713-C1B95811DDA6}"/>
              </a:ext>
            </a:extLst>
          </p:cNvPr>
          <p:cNvSpPr>
            <a:spLocks noGrp="1"/>
          </p:cNvSpPr>
          <p:nvPr>
            <p:ph type="title"/>
          </p:nvPr>
        </p:nvSpPr>
        <p:spPr>
          <a:xfrm>
            <a:off x="0" y="457199"/>
            <a:ext cx="7848600" cy="404813"/>
          </a:xfrm>
        </p:spPr>
        <p:txBody>
          <a:bodyPr/>
          <a:lstStyle/>
          <a:p>
            <a:r>
              <a:rPr lang="ja-JP" altLang="en-US" dirty="0"/>
              <a:t>評価・課題・今後の方向性（案）</a:t>
            </a:r>
          </a:p>
        </p:txBody>
      </p:sp>
      <p:sp>
        <p:nvSpPr>
          <p:cNvPr id="3" name="テキスト ボックス 2">
            <a:extLst>
              <a:ext uri="{FF2B5EF4-FFF2-40B4-BE49-F238E27FC236}">
                <a16:creationId xmlns:a16="http://schemas.microsoft.com/office/drawing/2014/main" id="{F4E4019E-B7C7-410B-A5BC-13B722BA1DE7}"/>
              </a:ext>
            </a:extLst>
          </p:cNvPr>
          <p:cNvSpPr txBox="1"/>
          <p:nvPr/>
        </p:nvSpPr>
        <p:spPr>
          <a:xfrm>
            <a:off x="147631" y="1448287"/>
            <a:ext cx="8820000" cy="1449216"/>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tIns="108000" bIns="108000">
            <a:spAutoFit/>
          </a:bodyPr>
          <a:lstStyle/>
          <a:p>
            <a:pPr marL="252000" indent="-252000">
              <a:lnSpc>
                <a:spcPct val="125000"/>
              </a:lnSpc>
              <a:defRPr/>
            </a:pPr>
            <a:r>
              <a:rPr lang="ja-JP" altLang="en-US" sz="1600" dirty="0">
                <a:latin typeface="Meiryo UI" panose="020B0604030504040204" pitchFamily="50" charset="-128"/>
                <a:ea typeface="Meiryo UI" panose="020B0604030504040204" pitchFamily="50" charset="-128"/>
              </a:rPr>
              <a:t>○ 義務である耐震診断はほぼ完了、結果の公表等を行っているが、次の段階である設計・改修にはつながっていない。</a:t>
            </a:r>
            <a:endParaRPr lang="en-US" altLang="ja-JP" sz="1600" dirty="0">
              <a:latin typeface="Meiryo UI" panose="020B0604030504040204" pitchFamily="50" charset="-128"/>
              <a:ea typeface="Meiryo UI" panose="020B0604030504040204" pitchFamily="50" charset="-128"/>
            </a:endParaRPr>
          </a:p>
          <a:p>
            <a:pPr marL="252000" indent="-252000">
              <a:lnSpc>
                <a:spcPct val="125000"/>
              </a:lnSpc>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改修の補助実績は伸びていない。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ct val="125000"/>
              </a:lnSpc>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進捗は用途によってばらつきがある。特に病院については耐震化が進んでいない。</a:t>
            </a:r>
          </a:p>
        </p:txBody>
      </p:sp>
      <p:sp>
        <p:nvSpPr>
          <p:cNvPr id="5" name="Text Box 1233">
            <a:extLst>
              <a:ext uri="{FF2B5EF4-FFF2-40B4-BE49-F238E27FC236}">
                <a16:creationId xmlns:a16="http://schemas.microsoft.com/office/drawing/2014/main" id="{3EC324CC-D588-482F-8F5D-059FEFD63635}"/>
              </a:ext>
            </a:extLst>
          </p:cNvPr>
          <p:cNvSpPr txBox="1">
            <a:spLocks noChangeArrowheads="1"/>
          </p:cNvSpPr>
          <p:nvPr/>
        </p:nvSpPr>
        <p:spPr bwMode="auto">
          <a:xfrm>
            <a:off x="147631" y="1013736"/>
            <a:ext cx="882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評価</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
        <p:nvSpPr>
          <p:cNvPr id="7" name="Text Box 1233">
            <a:extLst>
              <a:ext uri="{FF2B5EF4-FFF2-40B4-BE49-F238E27FC236}">
                <a16:creationId xmlns:a16="http://schemas.microsoft.com/office/drawing/2014/main" id="{FD610FE7-C75F-4378-BA00-5A1A804B4D2E}"/>
              </a:ext>
            </a:extLst>
          </p:cNvPr>
          <p:cNvSpPr txBox="1">
            <a:spLocks noChangeArrowheads="1"/>
          </p:cNvSpPr>
          <p:nvPr/>
        </p:nvSpPr>
        <p:spPr bwMode="auto">
          <a:xfrm>
            <a:off x="147631" y="3015670"/>
            <a:ext cx="882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課題</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677C659E-CF03-464C-A0E3-2288949518E9}"/>
              </a:ext>
            </a:extLst>
          </p:cNvPr>
          <p:cNvSpPr txBox="1"/>
          <p:nvPr/>
        </p:nvSpPr>
        <p:spPr>
          <a:xfrm>
            <a:off x="147631" y="3459258"/>
            <a:ext cx="8820000" cy="910607"/>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tIns="108000" bIns="108000">
            <a:spAutoFit/>
          </a:bodyPr>
          <a:lstStyle/>
          <a:p>
            <a:pPr marL="252000" indent="-252000">
              <a:lnSpc>
                <a:spcPct val="125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病院等、災害時に重要な役割を果たす施設でもあり、早急に耐震化を進めていく必要がある。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ct val="125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認定制度の周知の他、インセンティブとなりえる支援を検討する必要がある。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Text Box 1233">
            <a:extLst>
              <a:ext uri="{FF2B5EF4-FFF2-40B4-BE49-F238E27FC236}">
                <a16:creationId xmlns:a16="http://schemas.microsoft.com/office/drawing/2014/main" id="{4AC2202A-353E-4A5E-A707-70CCD52F5372}"/>
              </a:ext>
            </a:extLst>
          </p:cNvPr>
          <p:cNvSpPr txBox="1">
            <a:spLocks noChangeArrowheads="1"/>
          </p:cNvSpPr>
          <p:nvPr/>
        </p:nvSpPr>
        <p:spPr bwMode="auto">
          <a:xfrm>
            <a:off x="147631" y="4533213"/>
            <a:ext cx="882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今後の方向性（案）</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85E12B5F-FF80-41A9-B462-21834514823F}"/>
              </a:ext>
            </a:extLst>
          </p:cNvPr>
          <p:cNvSpPr txBox="1"/>
          <p:nvPr/>
        </p:nvSpPr>
        <p:spPr>
          <a:xfrm>
            <a:off x="147631" y="4994658"/>
            <a:ext cx="8820000" cy="1603104"/>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tIns="108000" bIns="108000">
            <a:spAutoFit/>
          </a:bodyPr>
          <a:lstStyle/>
          <a:p>
            <a:pPr marL="252000" indent="-252000">
              <a:lnSpc>
                <a:spcPct val="125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耐震化が進まない病院を中心に重点的に働きかけるとともに、所有者の課題を把握し、事業化が可能となる施策を検討。</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ct val="1250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利用しながら耐震化が進められるよう、段階的な改修への柔軟な対応を強化。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spcBef>
                <a:spcPct val="0"/>
              </a:spcBef>
            </a:pPr>
            <a:r>
              <a:rPr lang="ja-JP" altLang="en-US" sz="1600" dirty="0">
                <a:latin typeface="Meiryo UI" panose="020B0604030504040204" pitchFamily="50" charset="-128"/>
                <a:ea typeface="Meiryo UI" panose="020B0604030504040204" pitchFamily="50" charset="-128"/>
              </a:rPr>
              <a:t>○ 耐震の補助だけではなく、既存制度も含めた幅広い負担軽減策の検討。</a:t>
            </a:r>
            <a:endParaRPr lang="en-US" altLang="ja-JP" sz="1600" dirty="0">
              <a:latin typeface="Meiryo UI" panose="020B0604030504040204" pitchFamily="50" charset="-128"/>
              <a:ea typeface="Meiryo UI" panose="020B0604030504040204" pitchFamily="50" charset="-128"/>
            </a:endParaRPr>
          </a:p>
        </p:txBody>
      </p:sp>
      <p:sp>
        <p:nvSpPr>
          <p:cNvPr id="12" name="スライド番号プレースホルダー 3">
            <a:extLst>
              <a:ext uri="{FF2B5EF4-FFF2-40B4-BE49-F238E27FC236}">
                <a16:creationId xmlns:a16="http://schemas.microsoft.com/office/drawing/2014/main" id="{063315E9-8868-4EB9-8952-3653668C5BF3}"/>
              </a:ext>
            </a:extLst>
          </p:cNvPr>
          <p:cNvSpPr>
            <a:spLocks noGrp="1"/>
          </p:cNvSpPr>
          <p:nvPr>
            <p:ph type="sldNum" sz="quarter" idx="12"/>
          </p:nvPr>
        </p:nvSpPr>
        <p:spPr>
          <a:xfrm>
            <a:off x="6923063" y="6504498"/>
            <a:ext cx="2133600" cy="287337"/>
          </a:xfrm>
        </p:spPr>
        <p:txBody>
          <a:bodyPr/>
          <a:lstStyle/>
          <a:p>
            <a:pPr>
              <a:defRPr/>
            </a:pPr>
            <a:fld id="{09954CD4-AF95-4C78-B160-84012AB9CEDB}" type="slidenum">
              <a:rPr lang="en-US" altLang="ja-JP" smtClean="0">
                <a:solidFill>
                  <a:srgbClr val="000000"/>
                </a:solidFill>
              </a:rPr>
              <a:pPr>
                <a:defRPr/>
              </a:pPr>
              <a:t>50</a:t>
            </a:fld>
            <a:endParaRPr lang="en-US" altLang="ja-JP" dirty="0">
              <a:solidFill>
                <a:srgbClr val="000000"/>
              </a:solidFill>
            </a:endParaRPr>
          </a:p>
        </p:txBody>
      </p:sp>
    </p:spTree>
    <p:extLst>
      <p:ext uri="{BB962C8B-B14F-4D97-AF65-F5344CB8AC3E}">
        <p14:creationId xmlns:p14="http://schemas.microsoft.com/office/powerpoint/2010/main" val="245991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bwMode="auto">
          <a:xfrm>
            <a:off x="1490780" y="2059921"/>
            <a:ext cx="8277564"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40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sz="3200" kern="0"/>
              <a:t>目標</a:t>
            </a:r>
            <a:r>
              <a:rPr lang="en-US" altLang="ja-JP" sz="3200" kern="0"/>
              <a:t>2</a:t>
            </a:r>
            <a:r>
              <a:rPr lang="ja-JP" altLang="en-US" sz="3200" kern="0"/>
              <a:t>　民間住宅・建築物の具体的な目標</a:t>
            </a:r>
            <a:r>
              <a:rPr lang="en-US" altLang="ja-JP" sz="3200" kern="0"/>
              <a:t/>
            </a:r>
            <a:br>
              <a:rPr lang="en-US" altLang="ja-JP" sz="3200" kern="0"/>
            </a:br>
            <a:r>
              <a:rPr lang="ja-JP" altLang="en-US" sz="3200" kern="0"/>
              <a:t>進捗状況</a:t>
            </a:r>
            <a:endParaRPr lang="ja-JP" altLang="en-US" sz="3200" kern="0" dirty="0"/>
          </a:p>
        </p:txBody>
      </p:sp>
      <p:sp>
        <p:nvSpPr>
          <p:cNvPr id="4" name="タイトル 1"/>
          <p:cNvSpPr txBox="1">
            <a:spLocks/>
          </p:cNvSpPr>
          <p:nvPr/>
        </p:nvSpPr>
        <p:spPr bwMode="auto">
          <a:xfrm>
            <a:off x="1490780" y="3355321"/>
            <a:ext cx="765322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40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sz="2800" kern="0" dirty="0"/>
              <a:t>～広域緊急交通路沿道建築物の耐震化の状況～</a:t>
            </a:r>
          </a:p>
        </p:txBody>
      </p:sp>
    </p:spTree>
    <p:extLst>
      <p:ext uri="{BB962C8B-B14F-4D97-AF65-F5344CB8AC3E}">
        <p14:creationId xmlns:p14="http://schemas.microsoft.com/office/powerpoint/2010/main" val="10231346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639636" y="1003723"/>
            <a:ext cx="4458574" cy="5854278"/>
          </a:xfrm>
          <a:prstGeom prst="rect">
            <a:avLst/>
          </a:prstGeom>
        </p:spPr>
      </p:pic>
      <p:sp>
        <p:nvSpPr>
          <p:cNvPr id="6" name="正方形/長方形 5">
            <a:extLst>
              <a:ext uri="{FF2B5EF4-FFF2-40B4-BE49-F238E27FC236}">
                <a16:creationId xmlns:a16="http://schemas.microsoft.com/office/drawing/2014/main" id="{A6F35298-818D-4021-BD7B-CDD717361E05}"/>
              </a:ext>
            </a:extLst>
          </p:cNvPr>
          <p:cNvSpPr/>
          <p:nvPr/>
        </p:nvSpPr>
        <p:spPr>
          <a:xfrm>
            <a:off x="7242770" y="5963579"/>
            <a:ext cx="1855440" cy="850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DF228835-B838-4BF4-B9E3-E54EECB145C6}"/>
              </a:ext>
            </a:extLst>
          </p:cNvPr>
          <p:cNvSpPr>
            <a:spLocks noGrp="1"/>
          </p:cNvSpPr>
          <p:nvPr>
            <p:ph type="sldNum" sz="quarter" idx="12"/>
          </p:nvPr>
        </p:nvSpPr>
        <p:spPr/>
        <p:txBody>
          <a:bodyPr/>
          <a:lstStyle/>
          <a:p>
            <a:pPr>
              <a:defRPr/>
            </a:pPr>
            <a:fld id="{1BDB6D7F-53AA-4455-8AD0-F9E52A4623CB}" type="slidenum">
              <a:rPr lang="en-US" altLang="ja-JP" smtClean="0">
                <a:solidFill>
                  <a:srgbClr val="000000"/>
                </a:solidFill>
              </a:rPr>
              <a:pPr>
                <a:defRPr/>
              </a:pPr>
              <a:t>52</a:t>
            </a:fld>
            <a:endParaRPr lang="en-US" altLang="ja-JP" dirty="0">
              <a:solidFill>
                <a:srgbClr val="000000"/>
              </a:solidFill>
            </a:endParaRPr>
          </a:p>
        </p:txBody>
      </p:sp>
      <p:sp>
        <p:nvSpPr>
          <p:cNvPr id="7" name="テキスト ボックス 6">
            <a:extLst>
              <a:ext uri="{FF2B5EF4-FFF2-40B4-BE49-F238E27FC236}">
                <a16:creationId xmlns:a16="http://schemas.microsoft.com/office/drawing/2014/main" id="{5BE0D4CB-6A49-4B6D-82FA-7D3F4E6E4FAD}"/>
              </a:ext>
            </a:extLst>
          </p:cNvPr>
          <p:cNvSpPr txBox="1"/>
          <p:nvPr/>
        </p:nvSpPr>
        <p:spPr>
          <a:xfrm>
            <a:off x="45790" y="993462"/>
            <a:ext cx="5794575" cy="954107"/>
          </a:xfrm>
          <a:prstGeom prst="rect">
            <a:avLst/>
          </a:prstGeom>
          <a:noFill/>
        </p:spPr>
        <p:txBody>
          <a:bodyPr wrap="square" rtlCol="0">
            <a:spAutoFit/>
          </a:bodyPr>
          <a:lstStyle/>
          <a:p>
            <a:pPr>
              <a:spcBef>
                <a:spcPts val="300"/>
              </a:spcBef>
            </a:pPr>
            <a:r>
              <a:rPr lang="ja-JP" altLang="ja-JP" sz="1400" dirty="0">
                <a:latin typeface="Meiryo UI" panose="020B0604030504040204" pitchFamily="50" charset="-128"/>
                <a:ea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rPr>
              <a:t>25</a:t>
            </a:r>
            <a:r>
              <a:rPr lang="ja-JP" altLang="ja-JP"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11</a:t>
            </a:r>
            <a:r>
              <a:rPr lang="ja-JP" altLang="ja-JP" sz="1400" dirty="0">
                <a:latin typeface="Meiryo UI" panose="020B0604030504040204" pitchFamily="50" charset="-128"/>
                <a:ea typeface="Meiryo UI" panose="020B0604030504040204" pitchFamily="50" charset="-128"/>
              </a:rPr>
              <a:t>月の耐震改修促進法の改正により、緊急輸送道路等に敷地が接</a:t>
            </a:r>
            <a:r>
              <a:rPr lang="ja-JP" altLang="en-US" sz="1400" dirty="0">
                <a:latin typeface="Meiryo UI" panose="020B0604030504040204" pitchFamily="50" charset="-128"/>
                <a:ea typeface="Meiryo UI" panose="020B0604030504040204" pitchFamily="50" charset="-128"/>
              </a:rPr>
              <a:t>し</a:t>
            </a:r>
            <a:r>
              <a:rPr lang="ja-JP" altLang="ja-JP" sz="1400" dirty="0">
                <a:latin typeface="Meiryo UI" panose="020B0604030504040204" pitchFamily="50" charset="-128"/>
                <a:ea typeface="Meiryo UI" panose="020B0604030504040204" pitchFamily="50" charset="-128"/>
              </a:rPr>
              <a:t>、地震によって倒壊した場合に通行を妨げ</a:t>
            </a:r>
            <a:r>
              <a:rPr lang="ja-JP" altLang="en-US" sz="1400" dirty="0">
                <a:latin typeface="Meiryo UI" panose="020B0604030504040204" pitchFamily="50" charset="-128"/>
                <a:ea typeface="Meiryo UI" panose="020B0604030504040204" pitchFamily="50" charset="-128"/>
              </a:rPr>
              <a:t>る等の</a:t>
            </a:r>
            <a:r>
              <a:rPr lang="ja-JP" altLang="ja-JP" sz="1400" dirty="0">
                <a:latin typeface="Meiryo UI" panose="020B0604030504040204" pitchFamily="50" charset="-128"/>
                <a:ea typeface="Meiryo UI" panose="020B0604030504040204" pitchFamily="50" charset="-128"/>
              </a:rPr>
              <a:t>おそれのある</a:t>
            </a:r>
            <a:r>
              <a:rPr lang="ja-JP" altLang="en-US" sz="1400" dirty="0">
                <a:latin typeface="Meiryo UI" panose="020B0604030504040204" pitchFamily="50" charset="-128"/>
                <a:ea typeface="Meiryo UI" panose="020B0604030504040204" pitchFamily="50" charset="-128"/>
              </a:rPr>
              <a:t>建築物の所有者に対し</a:t>
            </a:r>
            <a:r>
              <a:rPr lang="ja-JP" altLang="ja-JP" sz="1400" dirty="0">
                <a:latin typeface="Meiryo UI" panose="020B0604030504040204" pitchFamily="50" charset="-128"/>
                <a:ea typeface="Meiryo UI" panose="020B0604030504040204" pitchFamily="50" charset="-128"/>
              </a:rPr>
              <a:t>、耐震診断を行い、その結果を所管行政庁に報告すること</a:t>
            </a:r>
            <a:r>
              <a:rPr lang="ja-JP" altLang="en-US" sz="1400" dirty="0">
                <a:latin typeface="Meiryo UI" panose="020B0604030504040204" pitchFamily="50" charset="-128"/>
                <a:ea typeface="Meiryo UI" panose="020B0604030504040204" pitchFamily="50" charset="-128"/>
              </a:rPr>
              <a:t>を</a:t>
            </a:r>
            <a:r>
              <a:rPr lang="ja-JP" altLang="ja-JP" sz="1400" dirty="0">
                <a:latin typeface="Meiryo UI" panose="020B0604030504040204" pitchFamily="50" charset="-128"/>
                <a:ea typeface="Meiryo UI" panose="020B0604030504040204" pitchFamily="50" charset="-128"/>
              </a:rPr>
              <a:t>義務付け</a:t>
            </a:r>
            <a:r>
              <a:rPr lang="ja-JP" altLang="en-US" sz="1400" dirty="0">
                <a:latin typeface="Meiryo UI" panose="020B0604030504040204" pitchFamily="50" charset="-128"/>
                <a:ea typeface="Meiryo UI" panose="020B0604030504040204" pitchFamily="50" charset="-128"/>
              </a:rPr>
              <a:t>ることが可能となった。</a:t>
            </a:r>
            <a:endParaRPr lang="en-US" altLang="ja-JP" sz="14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218D13A6-1B8C-4DD7-8F7B-FEC4AAD7F9C6}"/>
              </a:ext>
            </a:extLst>
          </p:cNvPr>
          <p:cNvSpPr/>
          <p:nvPr/>
        </p:nvSpPr>
        <p:spPr>
          <a:xfrm>
            <a:off x="-18567" y="3766126"/>
            <a:ext cx="4142327" cy="938719"/>
          </a:xfrm>
          <a:prstGeom prst="rect">
            <a:avLst/>
          </a:prstGeom>
        </p:spPr>
        <p:txBody>
          <a:bodyPr wrap="square">
            <a:spAutoFit/>
          </a:bodyPr>
          <a:lstStyle/>
          <a:p>
            <a:pPr marL="152400" marR="152400" indent="22225" algn="just">
              <a:lnSpc>
                <a:spcPts val="2200"/>
              </a:lnSpc>
              <a:spcAft>
                <a:spcPts val="0"/>
              </a:spcAft>
            </a:pPr>
            <a:r>
              <a:rPr lang="ja-JP" altLang="ja-JP" sz="1400" kern="100" dirty="0">
                <a:latin typeface="Meiryo UI" panose="020B0604030504040204" pitchFamily="50" charset="-128"/>
                <a:ea typeface="Meiryo UI" panose="020B0604030504040204" pitchFamily="50" charset="-128"/>
                <a:cs typeface="Meiryo UI" panose="020B0604030504040204" pitchFamily="50" charset="-128"/>
              </a:rPr>
              <a:t>耐震診断義務</a:t>
            </a:r>
            <a:r>
              <a:rPr lang="ja-JP" altLang="ja-JP" sz="1400" kern="100" dirty="0">
                <a:solidFill>
                  <a:srgbClr val="0F243E"/>
                </a:solidFill>
                <a:latin typeface="Meiryo UI" panose="020B0604030504040204" pitchFamily="50" charset="-128"/>
                <a:ea typeface="Meiryo UI" panose="020B0604030504040204" pitchFamily="50" charset="-128"/>
                <a:cs typeface="Meiryo UI" panose="020B0604030504040204" pitchFamily="50" charset="-128"/>
              </a:rPr>
              <a:t>付け対象路線の沿道にある昭和</a:t>
            </a:r>
            <a:r>
              <a:rPr lang="en-US" altLang="ja-JP" sz="1400" kern="100" dirty="0">
                <a:solidFill>
                  <a:srgbClr val="0F243E"/>
                </a:solidFill>
                <a:latin typeface="Meiryo UI" panose="020B0604030504040204" pitchFamily="50" charset="-128"/>
                <a:ea typeface="Meiryo UI" panose="020B0604030504040204" pitchFamily="50" charset="-128"/>
                <a:cs typeface="Meiryo UI" panose="020B0604030504040204" pitchFamily="50" charset="-128"/>
              </a:rPr>
              <a:t>56</a:t>
            </a:r>
            <a:r>
              <a:rPr lang="ja-JP" altLang="ja-JP" sz="1400" kern="100" dirty="0">
                <a:solidFill>
                  <a:srgbClr val="0F243E"/>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a:solidFill>
                  <a:srgbClr val="0F243E"/>
                </a:solidFill>
                <a:latin typeface="Meiryo UI" panose="020B0604030504040204" pitchFamily="50" charset="-128"/>
                <a:ea typeface="Meiryo UI" panose="020B0604030504040204" pitchFamily="50" charset="-128"/>
                <a:cs typeface="Meiryo UI" panose="020B0604030504040204" pitchFamily="50" charset="-128"/>
              </a:rPr>
              <a:t>5</a:t>
            </a:r>
            <a:r>
              <a:rPr lang="ja-JP" altLang="ja-JP" sz="1400" kern="100" dirty="0">
                <a:solidFill>
                  <a:srgbClr val="0F243E"/>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kern="100" dirty="0">
                <a:solidFill>
                  <a:srgbClr val="0F243E"/>
                </a:solidFill>
                <a:latin typeface="Meiryo UI" panose="020B0604030504040204" pitchFamily="50" charset="-128"/>
                <a:ea typeface="Meiryo UI" panose="020B0604030504040204" pitchFamily="50" charset="-128"/>
                <a:cs typeface="Meiryo UI" panose="020B0604030504040204" pitchFamily="50" charset="-128"/>
              </a:rPr>
              <a:t>31</a:t>
            </a:r>
            <a:r>
              <a:rPr lang="ja-JP" altLang="ja-JP" sz="1400" kern="100" dirty="0">
                <a:solidFill>
                  <a:srgbClr val="0F243E"/>
                </a:solidFill>
                <a:latin typeface="Meiryo UI" panose="020B0604030504040204" pitchFamily="50" charset="-128"/>
                <a:ea typeface="Meiryo UI" panose="020B0604030504040204" pitchFamily="50" charset="-128"/>
                <a:cs typeface="Meiryo UI" panose="020B0604030504040204" pitchFamily="50" charset="-128"/>
              </a:rPr>
              <a:t>日以前に着工した建築物で、同法施行令第</a:t>
            </a:r>
            <a:r>
              <a:rPr lang="en-US" altLang="ja-JP" sz="1400" kern="100" dirty="0">
                <a:solidFill>
                  <a:srgbClr val="0F243E"/>
                </a:solidFill>
                <a:latin typeface="Meiryo UI" panose="020B0604030504040204" pitchFamily="50" charset="-128"/>
                <a:ea typeface="Meiryo UI" panose="020B0604030504040204" pitchFamily="50" charset="-128"/>
                <a:cs typeface="Meiryo UI" panose="020B0604030504040204" pitchFamily="50" charset="-128"/>
              </a:rPr>
              <a:t>4</a:t>
            </a:r>
            <a:r>
              <a:rPr lang="ja-JP" altLang="ja-JP" sz="1400" kern="100" dirty="0">
                <a:solidFill>
                  <a:srgbClr val="0F243E"/>
                </a:solidFill>
                <a:latin typeface="Meiryo UI" panose="020B0604030504040204" pitchFamily="50" charset="-128"/>
                <a:ea typeface="Meiryo UI" panose="020B0604030504040204" pitchFamily="50" charset="-128"/>
                <a:cs typeface="Meiryo UI" panose="020B0604030504040204" pitchFamily="50" charset="-128"/>
              </a:rPr>
              <a:t>条第</a:t>
            </a:r>
            <a:r>
              <a:rPr lang="en-US" altLang="ja-JP" sz="1400" kern="100" dirty="0">
                <a:solidFill>
                  <a:srgbClr val="0F243E"/>
                </a:solidFill>
                <a:latin typeface="Meiryo UI" panose="020B0604030504040204" pitchFamily="50" charset="-128"/>
                <a:ea typeface="Meiryo UI" panose="020B0604030504040204" pitchFamily="50" charset="-128"/>
                <a:cs typeface="Meiryo UI" panose="020B0604030504040204" pitchFamily="50" charset="-128"/>
              </a:rPr>
              <a:t>1</a:t>
            </a:r>
            <a:r>
              <a:rPr lang="ja-JP" altLang="ja-JP" sz="1400" kern="100" dirty="0">
                <a:solidFill>
                  <a:srgbClr val="0F243E"/>
                </a:solidFill>
                <a:latin typeface="Meiryo UI" panose="020B0604030504040204" pitchFamily="50" charset="-128"/>
                <a:ea typeface="Meiryo UI" panose="020B0604030504040204" pitchFamily="50" charset="-128"/>
                <a:cs typeface="Meiryo UI" panose="020B0604030504040204" pitchFamily="50" charset="-128"/>
              </a:rPr>
              <a:t>号で定める</a:t>
            </a:r>
            <a:r>
              <a:rPr lang="ja-JP" altLang="en-US" sz="1400" kern="100" dirty="0">
                <a:solidFill>
                  <a:srgbClr val="0F243E"/>
                </a:solidFill>
                <a:latin typeface="Meiryo UI" panose="020B0604030504040204" pitchFamily="50" charset="-128"/>
                <a:ea typeface="Meiryo UI" panose="020B0604030504040204" pitchFamily="50" charset="-128"/>
                <a:cs typeface="Meiryo UI" panose="020B0604030504040204" pitchFamily="50" charset="-128"/>
              </a:rPr>
              <a:t>もの</a:t>
            </a:r>
            <a:r>
              <a:rPr lang="ja-JP" altLang="ja-JP" sz="1400" kern="100" dirty="0">
                <a:solidFill>
                  <a:srgbClr val="0F243E"/>
                </a:solidFill>
                <a:latin typeface="Meiryo UI" panose="020B0604030504040204" pitchFamily="50" charset="-128"/>
                <a:ea typeface="Meiryo UI" panose="020B0604030504040204" pitchFamily="50" charset="-128"/>
                <a:cs typeface="Meiryo UI" panose="020B0604030504040204" pitchFamily="50" charset="-128"/>
              </a:rPr>
              <a:t>が対象となる。</a:t>
            </a:r>
            <a:endParaRPr lang="ja-JP" alt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descr="道路幅員が12ｍを超える場合の対象となる建築物の高さの考え方が示されています。" title="道路幅員が12ｍを超える場合">
            <a:extLst>
              <a:ext uri="{FF2B5EF4-FFF2-40B4-BE49-F238E27FC236}">
                <a16:creationId xmlns:a16="http://schemas.microsoft.com/office/drawing/2014/main" id="{E0E42B62-377F-48B8-AC95-BEAE2FD87BD0}"/>
              </a:ext>
            </a:extLst>
          </p:cNvPr>
          <p:cNvPicPr/>
          <p:nvPr/>
        </p:nvPicPr>
        <p:blipFill rotWithShape="1">
          <a:blip r:embed="rId3" cstate="print">
            <a:extLst>
              <a:ext uri="{28A0092B-C50C-407E-A947-70E740481C1C}">
                <a14:useLocalDpi xmlns:a14="http://schemas.microsoft.com/office/drawing/2010/main" val="0"/>
              </a:ext>
            </a:extLst>
          </a:blip>
          <a:srcRect/>
          <a:stretch/>
        </p:blipFill>
        <p:spPr bwMode="auto">
          <a:xfrm>
            <a:off x="4081045" y="3533116"/>
            <a:ext cx="1687928" cy="1404737"/>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11" name="Text Box 1233">
            <a:extLst>
              <a:ext uri="{FF2B5EF4-FFF2-40B4-BE49-F238E27FC236}">
                <a16:creationId xmlns:a16="http://schemas.microsoft.com/office/drawing/2014/main" id="{91D22AE0-B85C-4525-98AD-F210F234B5B4}"/>
              </a:ext>
            </a:extLst>
          </p:cNvPr>
          <p:cNvSpPr txBox="1">
            <a:spLocks noChangeArrowheads="1"/>
          </p:cNvSpPr>
          <p:nvPr/>
        </p:nvSpPr>
        <p:spPr bwMode="auto">
          <a:xfrm>
            <a:off x="78300" y="5008148"/>
            <a:ext cx="3852000"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0" bIns="42289">
            <a:spAutoFit/>
          </a:bodyPr>
          <a:lstStyle/>
          <a:p>
            <a:pPr defTabSz="823170" fontAlgn="auto">
              <a:spcBef>
                <a:spcPct val="50000"/>
              </a:spcBef>
              <a:spcAft>
                <a:spcPts val="0"/>
              </a:spcAft>
              <a:defRPr/>
            </a:pPr>
            <a:r>
              <a:rPr kumimoji="0" lang="ja-JP" altLang="en-US" sz="1600" b="1" kern="0" spc="-100" dirty="0">
                <a:solidFill>
                  <a:sysClr val="window" lastClr="FFFFFF"/>
                </a:solidFill>
                <a:latin typeface="Meiryo UI" panose="020B0604030504040204" pitchFamily="50" charset="-128"/>
                <a:ea typeface="Meiryo UI" panose="020B0604030504040204" pitchFamily="50" charset="-128"/>
              </a:rPr>
              <a:t>診断結果の報告期限・公表</a:t>
            </a:r>
            <a:endParaRPr kumimoji="0" lang="en-US" altLang="ja-JP" sz="1600" b="1" kern="0" spc="-100" dirty="0">
              <a:solidFill>
                <a:sysClr val="window" lastClr="FFFFFF"/>
              </a:solidFill>
              <a:latin typeface="Meiryo UI" panose="020B0604030504040204" pitchFamily="50" charset="-128"/>
              <a:ea typeface="Meiryo UI" panose="020B0604030504040204" pitchFamily="50" charset="-128"/>
            </a:endParaRPr>
          </a:p>
        </p:txBody>
      </p:sp>
      <p:sp>
        <p:nvSpPr>
          <p:cNvPr id="13" name="テキスト ボックス 2">
            <a:extLst>
              <a:ext uri="{FF2B5EF4-FFF2-40B4-BE49-F238E27FC236}">
                <a16:creationId xmlns:a16="http://schemas.microsoft.com/office/drawing/2014/main" id="{62033D11-1DD8-4772-843B-BEFF7405A8E4}"/>
              </a:ext>
            </a:extLst>
          </p:cNvPr>
          <p:cNvSpPr txBox="1">
            <a:spLocks noChangeArrowheads="1"/>
          </p:cNvSpPr>
          <p:nvPr/>
        </p:nvSpPr>
        <p:spPr bwMode="auto">
          <a:xfrm>
            <a:off x="45790" y="5337176"/>
            <a:ext cx="4330460" cy="140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pitchFamily="50" charset="-128"/>
              </a:defRPr>
            </a:lvl1pPr>
            <a:lvl2pPr marL="741363" indent="-284163" eaLnBrk="0" hangingPunct="0">
              <a:spcBef>
                <a:spcPct val="20000"/>
              </a:spcBef>
              <a:buChar char="–"/>
              <a:defRPr kumimoji="1" sz="2800">
                <a:solidFill>
                  <a:schemeClr val="tx1"/>
                </a:solidFill>
                <a:latin typeface="Arial" charset="0"/>
                <a:ea typeface="ＭＳ Ｐゴシック" pitchFamily="50" charset="-128"/>
              </a:defRPr>
            </a:lvl2pPr>
            <a:lvl3pPr marL="1141413" indent="-227013" eaLnBrk="0" hangingPunct="0">
              <a:spcBef>
                <a:spcPct val="20000"/>
              </a:spcBef>
              <a:buChar char="•"/>
              <a:defRPr kumimoji="1" sz="2400">
                <a:solidFill>
                  <a:schemeClr val="tx1"/>
                </a:solidFill>
                <a:latin typeface="Arial" charset="0"/>
                <a:ea typeface="ＭＳ Ｐゴシック" pitchFamily="50" charset="-128"/>
              </a:defRPr>
            </a:lvl3pPr>
            <a:lvl4pPr marL="1598613" indent="-227013" eaLnBrk="0" hangingPunct="0">
              <a:spcBef>
                <a:spcPct val="20000"/>
              </a:spcBef>
              <a:buChar char="–"/>
              <a:defRPr kumimoji="1" sz="2000">
                <a:solidFill>
                  <a:schemeClr val="tx1"/>
                </a:solidFill>
                <a:latin typeface="Arial" charset="0"/>
                <a:ea typeface="ＭＳ Ｐゴシック" pitchFamily="50" charset="-128"/>
              </a:defRPr>
            </a:lvl4pPr>
            <a:lvl5pPr marL="2055813" indent="-227013" eaLnBrk="0" hangingPunct="0">
              <a:spcBef>
                <a:spcPct val="20000"/>
              </a:spcBef>
              <a:buChar char="»"/>
              <a:defRPr kumimoji="1" sz="2000">
                <a:solidFill>
                  <a:schemeClr val="tx1"/>
                </a:solidFill>
                <a:latin typeface="Arial" charset="0"/>
                <a:ea typeface="ＭＳ Ｐゴシック" pitchFamily="50"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indent="-20638" eaLnBrk="1" hangingPunct="1">
              <a:spcBef>
                <a:spcPct val="0"/>
              </a:spcBef>
              <a:buNone/>
              <a:defRPr/>
            </a:pPr>
            <a:r>
              <a:rPr lang="ja-JP" altLang="en-US" sz="1400" spc="-100" dirty="0">
                <a:solidFill>
                  <a:srgbClr val="000000"/>
                </a:solidFill>
                <a:latin typeface="Meiryo UI" pitchFamily="50" charset="-128"/>
                <a:ea typeface="Meiryo UI" pitchFamily="50" charset="-128"/>
              </a:rPr>
              <a:t>報告期限　　　</a:t>
            </a:r>
            <a:r>
              <a:rPr lang="ja-JP" altLang="en-US" sz="1400" spc="-100" dirty="0">
                <a:solidFill>
                  <a:srgbClr val="000000"/>
                </a:solidFill>
                <a:latin typeface="Meiryo UI" pitchFamily="50" charset="-128"/>
                <a:ea typeface="Meiryo UI" pitchFamily="50" charset="-128"/>
                <a:cs typeface="Meiryo UI" panose="020B0604030504040204" pitchFamily="50" charset="-128"/>
              </a:rPr>
              <a:t>平成</a:t>
            </a:r>
            <a:r>
              <a:rPr lang="en-US" altLang="ja-JP" sz="1400" spc="-100" dirty="0">
                <a:solidFill>
                  <a:srgbClr val="000000"/>
                </a:solidFill>
                <a:latin typeface="Meiryo UI" pitchFamily="50" charset="-128"/>
                <a:ea typeface="Meiryo UI" pitchFamily="50" charset="-128"/>
                <a:cs typeface="Meiryo UI" panose="020B0604030504040204" pitchFamily="50" charset="-128"/>
              </a:rPr>
              <a:t>28</a:t>
            </a:r>
            <a:r>
              <a:rPr lang="ja-JP" altLang="en-US" sz="1400" spc="-100" dirty="0">
                <a:solidFill>
                  <a:srgbClr val="000000"/>
                </a:solidFill>
                <a:latin typeface="Meiryo UI" pitchFamily="50" charset="-128"/>
                <a:ea typeface="Meiryo UI" pitchFamily="50" charset="-128"/>
                <a:cs typeface="Meiryo UI" panose="020B0604030504040204" pitchFamily="50" charset="-128"/>
              </a:rPr>
              <a:t>年</a:t>
            </a:r>
            <a:r>
              <a:rPr lang="en-US" altLang="ja-JP" sz="1400" spc="-100" dirty="0">
                <a:solidFill>
                  <a:srgbClr val="000000"/>
                </a:solidFill>
                <a:latin typeface="Meiryo UI" pitchFamily="50" charset="-128"/>
                <a:ea typeface="Meiryo UI" pitchFamily="50" charset="-128"/>
                <a:cs typeface="Meiryo UI" panose="020B0604030504040204" pitchFamily="50" charset="-128"/>
              </a:rPr>
              <a:t>12</a:t>
            </a:r>
            <a:r>
              <a:rPr lang="ja-JP" altLang="en-US" sz="1400" spc="-100" dirty="0">
                <a:solidFill>
                  <a:srgbClr val="000000"/>
                </a:solidFill>
                <a:latin typeface="Meiryo UI" pitchFamily="50" charset="-128"/>
                <a:ea typeface="Meiryo UI" pitchFamily="50" charset="-128"/>
                <a:cs typeface="Meiryo UI" panose="020B0604030504040204" pitchFamily="50" charset="-128"/>
              </a:rPr>
              <a:t>月</a:t>
            </a:r>
            <a:r>
              <a:rPr lang="en-US" altLang="ja-JP" sz="1400" spc="-100" dirty="0">
                <a:solidFill>
                  <a:srgbClr val="000000"/>
                </a:solidFill>
                <a:latin typeface="Meiryo UI" pitchFamily="50" charset="-128"/>
                <a:ea typeface="Meiryo UI" pitchFamily="50" charset="-128"/>
                <a:cs typeface="Meiryo UI" panose="020B0604030504040204" pitchFamily="50" charset="-128"/>
              </a:rPr>
              <a:t>31</a:t>
            </a:r>
            <a:r>
              <a:rPr lang="ja-JP" altLang="en-US" sz="1400" spc="-100" dirty="0">
                <a:solidFill>
                  <a:srgbClr val="000000"/>
                </a:solidFill>
                <a:latin typeface="Meiryo UI" pitchFamily="50" charset="-128"/>
                <a:ea typeface="Meiryo UI" pitchFamily="50" charset="-128"/>
                <a:cs typeface="Meiryo UI" panose="020B0604030504040204" pitchFamily="50" charset="-128"/>
              </a:rPr>
              <a:t>日</a:t>
            </a:r>
            <a:endParaRPr lang="en-US" altLang="ja-JP" sz="1400" spc="-100" dirty="0">
              <a:solidFill>
                <a:srgbClr val="000000"/>
              </a:solidFill>
              <a:latin typeface="Meiryo UI" pitchFamily="50" charset="-128"/>
              <a:ea typeface="Meiryo UI" pitchFamily="50" charset="-128"/>
              <a:cs typeface="Meiryo UI" panose="020B0604030504040204" pitchFamily="50" charset="-128"/>
            </a:endParaRPr>
          </a:p>
          <a:p>
            <a:pPr indent="-20638" eaLnBrk="1" hangingPunct="1">
              <a:spcBef>
                <a:spcPct val="0"/>
              </a:spcBef>
              <a:buNone/>
              <a:defRPr/>
            </a:pPr>
            <a:r>
              <a:rPr lang="ja-JP" altLang="en-US" sz="1400" spc="-100" dirty="0">
                <a:solidFill>
                  <a:srgbClr val="000000"/>
                </a:solidFill>
                <a:latin typeface="Meiryo UI" pitchFamily="50" charset="-128"/>
                <a:ea typeface="Meiryo UI" pitchFamily="50" charset="-128"/>
                <a:cs typeface="Meiryo UI" panose="020B0604030504040204" pitchFamily="50" charset="-128"/>
              </a:rPr>
              <a:t>公表　　　　　　平成</a:t>
            </a:r>
            <a:r>
              <a:rPr lang="en-US" altLang="ja-JP" sz="1400" spc="-100" dirty="0">
                <a:solidFill>
                  <a:srgbClr val="000000"/>
                </a:solidFill>
                <a:latin typeface="Meiryo UI" pitchFamily="50" charset="-128"/>
                <a:ea typeface="Meiryo UI" pitchFamily="50" charset="-128"/>
                <a:cs typeface="Meiryo UI" panose="020B0604030504040204" pitchFamily="50" charset="-128"/>
              </a:rPr>
              <a:t>30</a:t>
            </a:r>
            <a:r>
              <a:rPr lang="ja-JP" altLang="en-US" sz="1400" spc="-100" dirty="0">
                <a:solidFill>
                  <a:srgbClr val="000000"/>
                </a:solidFill>
                <a:latin typeface="Meiryo UI" pitchFamily="50" charset="-128"/>
                <a:ea typeface="Meiryo UI" pitchFamily="50" charset="-128"/>
                <a:cs typeface="Meiryo UI" panose="020B0604030504040204" pitchFamily="50" charset="-128"/>
              </a:rPr>
              <a:t>年 ３月</a:t>
            </a:r>
            <a:r>
              <a:rPr lang="en-US" altLang="ja-JP" sz="1400" spc="-100" dirty="0">
                <a:solidFill>
                  <a:srgbClr val="000000"/>
                </a:solidFill>
                <a:latin typeface="Meiryo UI" pitchFamily="50" charset="-128"/>
                <a:ea typeface="Meiryo UI" pitchFamily="50" charset="-128"/>
                <a:cs typeface="Meiryo UI" panose="020B0604030504040204" pitchFamily="50" charset="-128"/>
              </a:rPr>
              <a:t>28</a:t>
            </a:r>
            <a:r>
              <a:rPr lang="ja-JP" altLang="en-US" sz="1400" spc="-100" dirty="0">
                <a:solidFill>
                  <a:srgbClr val="000000"/>
                </a:solidFill>
                <a:latin typeface="Meiryo UI" pitchFamily="50" charset="-128"/>
                <a:ea typeface="Meiryo UI" pitchFamily="50" charset="-128"/>
                <a:cs typeface="Meiryo UI" panose="020B0604030504040204" pitchFamily="50" charset="-128"/>
              </a:rPr>
              <a:t>日</a:t>
            </a:r>
            <a:endParaRPr lang="en-US" altLang="ja-JP" sz="1400" spc="-100" dirty="0">
              <a:solidFill>
                <a:srgbClr val="000000"/>
              </a:solidFill>
              <a:latin typeface="Meiryo UI" pitchFamily="50" charset="-128"/>
              <a:ea typeface="Meiryo UI" pitchFamily="50" charset="-128"/>
              <a:cs typeface="Meiryo UI" panose="020B0604030504040204" pitchFamily="50" charset="-128"/>
            </a:endParaRPr>
          </a:p>
          <a:p>
            <a:pPr indent="-20638" eaLnBrk="1" hangingPunct="1">
              <a:spcBef>
                <a:spcPct val="0"/>
              </a:spcBef>
              <a:buNone/>
              <a:defRPr/>
            </a:pPr>
            <a:r>
              <a:rPr lang="ja-JP" altLang="en-US" sz="1400" spc="-100" dirty="0">
                <a:solidFill>
                  <a:srgbClr val="000000"/>
                </a:solidFill>
                <a:latin typeface="Meiryo UI" pitchFamily="50" charset="-128"/>
                <a:ea typeface="Meiryo UI" pitchFamily="50" charset="-128"/>
                <a:cs typeface="Meiryo UI" panose="020B0604030504040204" pitchFamily="50" charset="-128"/>
              </a:rPr>
              <a:t>　　　　　　　　（大阪市域　平成</a:t>
            </a:r>
            <a:r>
              <a:rPr lang="en-US" altLang="ja-JP" sz="1400" spc="-100" dirty="0">
                <a:solidFill>
                  <a:srgbClr val="000000"/>
                </a:solidFill>
                <a:latin typeface="Meiryo UI" pitchFamily="50" charset="-128"/>
                <a:ea typeface="Meiryo UI" pitchFamily="50" charset="-128"/>
                <a:cs typeface="Meiryo UI" panose="020B0604030504040204" pitchFamily="50" charset="-128"/>
              </a:rPr>
              <a:t>31</a:t>
            </a:r>
            <a:r>
              <a:rPr lang="ja-JP" altLang="en-US" sz="1400" spc="-100" dirty="0">
                <a:solidFill>
                  <a:srgbClr val="000000"/>
                </a:solidFill>
                <a:latin typeface="Meiryo UI" pitchFamily="50" charset="-128"/>
                <a:ea typeface="Meiryo UI" pitchFamily="50" charset="-128"/>
                <a:cs typeface="Meiryo UI" panose="020B0604030504040204" pitchFamily="50" charset="-128"/>
              </a:rPr>
              <a:t>年</a:t>
            </a:r>
            <a:r>
              <a:rPr lang="en-US" altLang="ja-JP" sz="1400" spc="-100" dirty="0">
                <a:solidFill>
                  <a:srgbClr val="000000"/>
                </a:solidFill>
                <a:latin typeface="Meiryo UI" pitchFamily="50" charset="-128"/>
                <a:ea typeface="Meiryo UI" pitchFamily="50" charset="-128"/>
                <a:cs typeface="Meiryo UI" panose="020B0604030504040204" pitchFamily="50" charset="-128"/>
              </a:rPr>
              <a:t>3</a:t>
            </a:r>
            <a:r>
              <a:rPr lang="ja-JP" altLang="en-US" sz="1400" spc="-100" dirty="0">
                <a:solidFill>
                  <a:srgbClr val="000000"/>
                </a:solidFill>
                <a:latin typeface="Meiryo UI" pitchFamily="50" charset="-128"/>
                <a:ea typeface="Meiryo UI" pitchFamily="50" charset="-128"/>
                <a:cs typeface="Meiryo UI" panose="020B0604030504040204" pitchFamily="50" charset="-128"/>
              </a:rPr>
              <a:t>月</a:t>
            </a:r>
            <a:r>
              <a:rPr lang="en-US" altLang="ja-JP" sz="1400" spc="-100" dirty="0">
                <a:solidFill>
                  <a:srgbClr val="000000"/>
                </a:solidFill>
                <a:latin typeface="Meiryo UI" pitchFamily="50" charset="-128"/>
                <a:ea typeface="Meiryo UI" pitchFamily="50" charset="-128"/>
                <a:cs typeface="Meiryo UI" panose="020B0604030504040204" pitchFamily="50" charset="-128"/>
              </a:rPr>
              <a:t>29</a:t>
            </a:r>
            <a:r>
              <a:rPr lang="ja-JP" altLang="en-US" sz="1400" spc="-100" dirty="0">
                <a:solidFill>
                  <a:srgbClr val="000000"/>
                </a:solidFill>
                <a:latin typeface="Meiryo UI" pitchFamily="50" charset="-128"/>
                <a:ea typeface="Meiryo UI" pitchFamily="50" charset="-128"/>
                <a:cs typeface="Meiryo UI" panose="020B0604030504040204" pitchFamily="50" charset="-128"/>
              </a:rPr>
              <a:t>日）</a:t>
            </a:r>
            <a:endParaRPr lang="en-US" altLang="ja-JP" sz="1400" spc="-100" dirty="0">
              <a:solidFill>
                <a:srgbClr val="000000"/>
              </a:solidFill>
              <a:latin typeface="Meiryo UI" pitchFamily="50" charset="-128"/>
              <a:ea typeface="Meiryo UI" pitchFamily="50" charset="-128"/>
              <a:cs typeface="Meiryo UI" panose="020B0604030504040204" pitchFamily="50" charset="-128"/>
            </a:endParaRPr>
          </a:p>
          <a:p>
            <a:pPr eaLnBrk="1" hangingPunct="1">
              <a:spcBef>
                <a:spcPct val="0"/>
              </a:spcBef>
              <a:buNone/>
              <a:defRPr/>
            </a:pPr>
            <a:r>
              <a:rPr lang="en-US" altLang="ja-JP" sz="1400" spc="-100" dirty="0">
                <a:solidFill>
                  <a:srgbClr val="000000"/>
                </a:solidFill>
                <a:latin typeface="Meiryo UI" pitchFamily="50" charset="-128"/>
                <a:ea typeface="Meiryo UI" pitchFamily="50" charset="-128"/>
                <a:cs typeface="Meiryo UI" panose="020B0604030504040204" pitchFamily="50" charset="-128"/>
              </a:rPr>
              <a:t>〔</a:t>
            </a:r>
            <a:r>
              <a:rPr lang="ja-JP" altLang="en-US" sz="1400" spc="-100" dirty="0">
                <a:solidFill>
                  <a:srgbClr val="000000"/>
                </a:solidFill>
                <a:latin typeface="Meiryo UI" pitchFamily="50" charset="-128"/>
                <a:ea typeface="Meiryo UI" pitchFamily="50" charset="-128"/>
                <a:cs typeface="Meiryo UI" panose="020B0604030504040204" pitchFamily="50" charset="-128"/>
              </a:rPr>
              <a:t>追加路線</a:t>
            </a:r>
            <a:r>
              <a:rPr lang="en-US" altLang="ja-JP" sz="1400" spc="-100" dirty="0">
                <a:solidFill>
                  <a:srgbClr val="000000"/>
                </a:solidFill>
                <a:latin typeface="Meiryo UI" pitchFamily="50" charset="-128"/>
                <a:ea typeface="Meiryo UI" pitchFamily="50" charset="-128"/>
                <a:cs typeface="Meiryo UI" panose="020B0604030504040204" pitchFamily="50" charset="-128"/>
              </a:rPr>
              <a:t>〕</a:t>
            </a:r>
          </a:p>
          <a:p>
            <a:pPr indent="-20638" eaLnBrk="1" hangingPunct="1">
              <a:spcBef>
                <a:spcPct val="0"/>
              </a:spcBef>
              <a:buNone/>
              <a:defRPr/>
            </a:pPr>
            <a:r>
              <a:rPr lang="ja-JP" altLang="en-US" sz="1400" spc="-100" dirty="0">
                <a:solidFill>
                  <a:srgbClr val="000000"/>
                </a:solidFill>
                <a:latin typeface="Meiryo UI" pitchFamily="50" charset="-128"/>
                <a:ea typeface="Meiryo UI" pitchFamily="50" charset="-128"/>
                <a:cs typeface="Meiryo UI" panose="020B0604030504040204" pitchFamily="50" charset="-128"/>
              </a:rPr>
              <a:t>報告期限　　　令和４年９月</a:t>
            </a:r>
            <a:r>
              <a:rPr lang="en-US" altLang="ja-JP" sz="1400" spc="-100" dirty="0">
                <a:solidFill>
                  <a:srgbClr val="000000"/>
                </a:solidFill>
                <a:latin typeface="Meiryo UI" pitchFamily="50" charset="-128"/>
                <a:ea typeface="Meiryo UI" pitchFamily="50" charset="-128"/>
                <a:cs typeface="Meiryo UI" panose="020B0604030504040204" pitchFamily="50" charset="-128"/>
              </a:rPr>
              <a:t>30</a:t>
            </a:r>
            <a:r>
              <a:rPr lang="ja-JP" altLang="en-US" sz="1400" spc="-100" dirty="0">
                <a:solidFill>
                  <a:srgbClr val="000000"/>
                </a:solidFill>
                <a:latin typeface="Meiryo UI" pitchFamily="50" charset="-128"/>
                <a:ea typeface="Meiryo UI" pitchFamily="50" charset="-128"/>
                <a:cs typeface="Meiryo UI" panose="020B0604030504040204" pitchFamily="50" charset="-128"/>
              </a:rPr>
              <a:t>日</a:t>
            </a:r>
            <a:endParaRPr lang="en-US" altLang="ja-JP" sz="1400" spc="-100" dirty="0">
              <a:solidFill>
                <a:srgbClr val="000000"/>
              </a:solidFill>
              <a:latin typeface="Meiryo UI" pitchFamily="50" charset="-128"/>
              <a:ea typeface="Meiryo UI" pitchFamily="50" charset="-128"/>
              <a:cs typeface="Meiryo UI" panose="020B0604030504040204" pitchFamily="50" charset="-128"/>
            </a:endParaRPr>
          </a:p>
          <a:p>
            <a:pPr indent="-20638" eaLnBrk="1" hangingPunct="1">
              <a:spcBef>
                <a:spcPct val="0"/>
              </a:spcBef>
              <a:buNone/>
              <a:defRPr/>
            </a:pPr>
            <a:r>
              <a:rPr lang="ja-JP" altLang="en-US" sz="1400" spc="-100" dirty="0">
                <a:solidFill>
                  <a:srgbClr val="000000"/>
                </a:solidFill>
                <a:latin typeface="Meiryo UI" pitchFamily="50" charset="-128"/>
                <a:ea typeface="Meiryo UI" pitchFamily="50" charset="-128"/>
                <a:cs typeface="Meiryo UI" panose="020B0604030504040204" pitchFamily="50" charset="-128"/>
              </a:rPr>
              <a:t>公表　　　　　　未定</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Text Box 1233">
            <a:extLst>
              <a:ext uri="{FF2B5EF4-FFF2-40B4-BE49-F238E27FC236}">
                <a16:creationId xmlns:a16="http://schemas.microsoft.com/office/drawing/2014/main" id="{531943E0-9FA1-452E-B4C7-9C26F108F674}"/>
              </a:ext>
            </a:extLst>
          </p:cNvPr>
          <p:cNvSpPr txBox="1">
            <a:spLocks noChangeArrowheads="1"/>
          </p:cNvSpPr>
          <p:nvPr/>
        </p:nvSpPr>
        <p:spPr bwMode="auto">
          <a:xfrm>
            <a:off x="78300" y="2028928"/>
            <a:ext cx="5583026"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sz="1600" b="1" kern="0" dirty="0">
                <a:solidFill>
                  <a:sysClr val="window" lastClr="FFFFFF"/>
                </a:solidFill>
                <a:latin typeface="Meiryo UI" panose="020B0604030504040204" pitchFamily="50" charset="-128"/>
                <a:ea typeface="Meiryo UI" panose="020B0604030504040204" pitchFamily="50" charset="-128"/>
              </a:rPr>
              <a:t>路線の指定</a:t>
            </a:r>
            <a:endParaRPr kumimoji="0" lang="en-US" altLang="ja-JP" sz="1600" b="1" kern="0" dirty="0">
              <a:solidFill>
                <a:sysClr val="window" lastClr="FFFFFF"/>
              </a:solidFill>
              <a:latin typeface="Meiryo UI" panose="020B0604030504040204" pitchFamily="50" charset="-128"/>
              <a:ea typeface="Meiryo UI" panose="020B0604030504040204" pitchFamily="50" charset="-128"/>
            </a:endParaRPr>
          </a:p>
        </p:txBody>
      </p:sp>
      <p:sp>
        <p:nvSpPr>
          <p:cNvPr id="15" name="テキスト ボックス 2">
            <a:extLst>
              <a:ext uri="{FF2B5EF4-FFF2-40B4-BE49-F238E27FC236}">
                <a16:creationId xmlns:a16="http://schemas.microsoft.com/office/drawing/2014/main" id="{68893713-2A02-42FA-AFD1-036C3EFCC487}"/>
              </a:ext>
            </a:extLst>
          </p:cNvPr>
          <p:cNvSpPr txBox="1">
            <a:spLocks noChangeArrowheads="1"/>
          </p:cNvSpPr>
          <p:nvPr/>
        </p:nvSpPr>
        <p:spPr bwMode="auto">
          <a:xfrm>
            <a:off x="151565" y="2409330"/>
            <a:ext cx="5238337" cy="946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pitchFamily="50" charset="-128"/>
              </a:defRPr>
            </a:lvl1pPr>
            <a:lvl2pPr marL="741363" indent="-284163" eaLnBrk="0" hangingPunct="0">
              <a:spcBef>
                <a:spcPct val="20000"/>
              </a:spcBef>
              <a:buChar char="–"/>
              <a:defRPr kumimoji="1" sz="2800">
                <a:solidFill>
                  <a:schemeClr val="tx1"/>
                </a:solidFill>
                <a:latin typeface="Arial" charset="0"/>
                <a:ea typeface="ＭＳ Ｐゴシック" pitchFamily="50" charset="-128"/>
              </a:defRPr>
            </a:lvl2pPr>
            <a:lvl3pPr marL="1141413" indent="-227013" eaLnBrk="0" hangingPunct="0">
              <a:spcBef>
                <a:spcPct val="20000"/>
              </a:spcBef>
              <a:buChar char="•"/>
              <a:defRPr kumimoji="1" sz="2400">
                <a:solidFill>
                  <a:schemeClr val="tx1"/>
                </a:solidFill>
                <a:latin typeface="Arial" charset="0"/>
                <a:ea typeface="ＭＳ Ｐゴシック" pitchFamily="50" charset="-128"/>
              </a:defRPr>
            </a:lvl3pPr>
            <a:lvl4pPr marL="1598613" indent="-227013" eaLnBrk="0" hangingPunct="0">
              <a:spcBef>
                <a:spcPct val="20000"/>
              </a:spcBef>
              <a:buChar char="–"/>
              <a:defRPr kumimoji="1" sz="2000">
                <a:solidFill>
                  <a:schemeClr val="tx1"/>
                </a:solidFill>
                <a:latin typeface="Arial" charset="0"/>
                <a:ea typeface="ＭＳ Ｐゴシック" pitchFamily="50" charset="-128"/>
              </a:defRPr>
            </a:lvl4pPr>
            <a:lvl5pPr marL="2055813" indent="-227013" eaLnBrk="0" hangingPunct="0">
              <a:spcBef>
                <a:spcPct val="20000"/>
              </a:spcBef>
              <a:buChar char="»"/>
              <a:defRPr kumimoji="1" sz="2000">
                <a:solidFill>
                  <a:schemeClr val="tx1"/>
                </a:solidFill>
                <a:latin typeface="Arial" charset="0"/>
                <a:ea typeface="ＭＳ Ｐゴシック" pitchFamily="50"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93663" indent="-93663" eaLnBrk="1" hangingPunct="1">
              <a:spcBef>
                <a:spcPct val="0"/>
              </a:spcBef>
              <a:buNone/>
              <a:defRPr/>
            </a:pPr>
            <a:r>
              <a:rPr lang="ja-JP" altLang="en-US" sz="1400" spc="-100" dirty="0">
                <a:solidFill>
                  <a:srgbClr val="000000"/>
                </a:solidFill>
                <a:latin typeface="Meiryo UI" pitchFamily="50" charset="-128"/>
                <a:ea typeface="Meiryo UI" pitchFamily="50" charset="-128"/>
              </a:rPr>
              <a:t>・大阪府では平成</a:t>
            </a:r>
            <a:r>
              <a:rPr lang="en-US" altLang="ja-JP" sz="1400" spc="-100" dirty="0">
                <a:solidFill>
                  <a:srgbClr val="000000"/>
                </a:solidFill>
                <a:latin typeface="Meiryo UI" pitchFamily="50" charset="-128"/>
                <a:ea typeface="Meiryo UI" pitchFamily="50" charset="-128"/>
              </a:rPr>
              <a:t>25</a:t>
            </a:r>
            <a:r>
              <a:rPr lang="ja-JP" altLang="en-US" sz="1400" spc="-100" dirty="0">
                <a:solidFill>
                  <a:srgbClr val="000000"/>
                </a:solidFill>
                <a:latin typeface="Meiryo UI" pitchFamily="50" charset="-128"/>
                <a:ea typeface="Meiryo UI" pitchFamily="50" charset="-128"/>
              </a:rPr>
              <a:t>年</a:t>
            </a:r>
            <a:r>
              <a:rPr lang="en-US" altLang="ja-JP" sz="1400" spc="-100" dirty="0">
                <a:solidFill>
                  <a:srgbClr val="000000"/>
                </a:solidFill>
                <a:latin typeface="Meiryo UI" pitchFamily="50" charset="-128"/>
                <a:ea typeface="Meiryo UI" pitchFamily="50" charset="-128"/>
              </a:rPr>
              <a:t>11</a:t>
            </a:r>
            <a:r>
              <a:rPr lang="ja-JP" altLang="en-US" sz="1400" spc="-100" dirty="0">
                <a:solidFill>
                  <a:srgbClr val="000000"/>
                </a:solidFill>
                <a:latin typeface="Meiryo UI" pitchFamily="50" charset="-128"/>
                <a:ea typeface="Meiryo UI" pitchFamily="50" charset="-128"/>
              </a:rPr>
              <a:t>月、広域緊急交通路のうち優先して耐震化に取組む路線として約</a:t>
            </a:r>
            <a:r>
              <a:rPr lang="en-US" altLang="ja-JP" sz="1400" spc="-100" dirty="0">
                <a:solidFill>
                  <a:srgbClr val="000000"/>
                </a:solidFill>
                <a:latin typeface="Meiryo UI" pitchFamily="50" charset="-128"/>
                <a:ea typeface="Meiryo UI" pitchFamily="50" charset="-128"/>
              </a:rPr>
              <a:t>260</a:t>
            </a:r>
            <a:r>
              <a:rPr lang="ja-JP" altLang="en-US" sz="1400" spc="-100" dirty="0">
                <a:solidFill>
                  <a:srgbClr val="000000"/>
                </a:solidFill>
                <a:latin typeface="Meiryo UI" pitchFamily="50" charset="-128"/>
                <a:ea typeface="Meiryo UI" pitchFamily="50" charset="-128"/>
              </a:rPr>
              <a:t>㎞を指定</a:t>
            </a:r>
            <a:endParaRPr lang="en-US" altLang="ja-JP" sz="1400" spc="-100" dirty="0">
              <a:solidFill>
                <a:srgbClr val="000000"/>
              </a:solidFill>
              <a:latin typeface="Meiryo UI" pitchFamily="50" charset="-128"/>
              <a:ea typeface="Meiryo UI" pitchFamily="50" charset="-128"/>
            </a:endParaRPr>
          </a:p>
          <a:p>
            <a:pPr eaLnBrk="1" hangingPunct="1">
              <a:spcBef>
                <a:spcPct val="0"/>
              </a:spcBef>
              <a:buNone/>
              <a:defRPr/>
            </a:pPr>
            <a:r>
              <a:rPr lang="ja-JP" altLang="en-US" sz="1400" spc="-100" dirty="0">
                <a:solidFill>
                  <a:srgbClr val="000000"/>
                </a:solidFill>
                <a:latin typeface="Meiryo UI" pitchFamily="50" charset="-128"/>
                <a:ea typeface="Meiryo UI" pitchFamily="50" charset="-128"/>
                <a:cs typeface="Meiryo UI" panose="020B0604030504040204" pitchFamily="50" charset="-128"/>
              </a:rPr>
              <a:t>・さらに令和２年３月、帰宅困難者対策として約</a:t>
            </a:r>
            <a:r>
              <a:rPr lang="en-US" altLang="ja-JP" sz="1400" spc="-100" dirty="0">
                <a:solidFill>
                  <a:srgbClr val="000000"/>
                </a:solidFill>
                <a:latin typeface="Meiryo UI" pitchFamily="50" charset="-128"/>
                <a:ea typeface="Meiryo UI" pitchFamily="50" charset="-128"/>
                <a:cs typeface="Meiryo UI" panose="020B0604030504040204" pitchFamily="50" charset="-128"/>
              </a:rPr>
              <a:t>35</a:t>
            </a:r>
            <a:r>
              <a:rPr lang="ja-JP" altLang="en-US" sz="1400" spc="-100" dirty="0">
                <a:solidFill>
                  <a:srgbClr val="000000"/>
                </a:solidFill>
                <a:latin typeface="Meiryo UI" pitchFamily="50" charset="-128"/>
                <a:ea typeface="Meiryo UI" pitchFamily="50" charset="-128"/>
                <a:cs typeface="Meiryo UI" panose="020B0604030504040204" pitchFamily="50" charset="-128"/>
              </a:rPr>
              <a:t>㎞を追加指定</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タイトル 2">
            <a:extLst>
              <a:ext uri="{FF2B5EF4-FFF2-40B4-BE49-F238E27FC236}">
                <a16:creationId xmlns:a16="http://schemas.microsoft.com/office/drawing/2014/main" id="{590D41AC-8F0D-4F7F-A436-8E8B484253D6}"/>
              </a:ext>
            </a:extLst>
          </p:cNvPr>
          <p:cNvSpPr txBox="1">
            <a:spLocks/>
          </p:cNvSpPr>
          <p:nvPr/>
        </p:nvSpPr>
        <p:spPr bwMode="auto">
          <a:xfrm>
            <a:off x="0" y="234261"/>
            <a:ext cx="8782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dirty="0"/>
              <a:t>　広域緊急交通路沿道建築物の耐震化の概要</a:t>
            </a:r>
            <a:endParaRPr lang="ja-JP" altLang="ja-JP" b="1" kern="0" dirty="0">
              <a:latin typeface="Meiryo UI" panose="020B0604030504040204" pitchFamily="50" charset="-128"/>
              <a:ea typeface="Meiryo UI" panose="020B0604030504040204" pitchFamily="50" charset="-128"/>
            </a:endParaRPr>
          </a:p>
        </p:txBody>
      </p:sp>
      <p:sp>
        <p:nvSpPr>
          <p:cNvPr id="18" name="Text Box 1233">
            <a:extLst>
              <a:ext uri="{FF2B5EF4-FFF2-40B4-BE49-F238E27FC236}">
                <a16:creationId xmlns:a16="http://schemas.microsoft.com/office/drawing/2014/main" id="{C7780A97-5E11-4455-8578-60183B9D957F}"/>
              </a:ext>
            </a:extLst>
          </p:cNvPr>
          <p:cNvSpPr txBox="1">
            <a:spLocks noChangeArrowheads="1"/>
          </p:cNvSpPr>
          <p:nvPr/>
        </p:nvSpPr>
        <p:spPr bwMode="auto">
          <a:xfrm>
            <a:off x="78300" y="3341504"/>
            <a:ext cx="3852000"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sz="1600" b="1" kern="0" dirty="0">
                <a:solidFill>
                  <a:sysClr val="window" lastClr="FFFFFF"/>
                </a:solidFill>
                <a:latin typeface="Meiryo UI" panose="020B0604030504040204" pitchFamily="50" charset="-128"/>
                <a:ea typeface="Meiryo UI" panose="020B0604030504040204" pitchFamily="50" charset="-128"/>
              </a:rPr>
              <a:t>対象建築物</a:t>
            </a:r>
            <a:endParaRPr kumimoji="0" lang="en-US" altLang="ja-JP" sz="1600" b="1" kern="0" dirty="0">
              <a:solidFill>
                <a:sysClr val="window" lastClr="FFFFFF"/>
              </a:solidFill>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B9F82AB3-F731-48A6-8BFF-2D11F67D5161}"/>
              </a:ext>
            </a:extLst>
          </p:cNvPr>
          <p:cNvGrpSpPr/>
          <p:nvPr/>
        </p:nvGrpSpPr>
        <p:grpSpPr>
          <a:xfrm>
            <a:off x="7370178" y="6008320"/>
            <a:ext cx="1580754" cy="795817"/>
            <a:chOff x="7520966" y="6042677"/>
            <a:chExt cx="1580754" cy="795817"/>
          </a:xfrm>
        </p:grpSpPr>
        <p:sp>
          <p:nvSpPr>
            <p:cNvPr id="20" name="テキスト ボックス 19"/>
            <p:cNvSpPr txBox="1"/>
            <p:nvPr/>
          </p:nvSpPr>
          <p:spPr>
            <a:xfrm>
              <a:off x="7621828" y="6042677"/>
              <a:ext cx="1479892"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広域緊急交通路</a:t>
              </a:r>
              <a:endParaRPr kumimoji="1" lang="ja-JP" altLang="en-US" sz="700" dirty="0">
                <a:latin typeface="Meiryo UI" panose="020B0604030504040204" pitchFamily="50" charset="-128"/>
                <a:ea typeface="Meiryo UI" panose="020B0604030504040204" pitchFamily="50" charset="-128"/>
              </a:endParaRPr>
            </a:p>
          </p:txBody>
        </p:sp>
        <p:pic>
          <p:nvPicPr>
            <p:cNvPr id="17" name="図 16"/>
            <p:cNvPicPr>
              <a:picLocks noChangeAspect="1"/>
            </p:cNvPicPr>
            <p:nvPr/>
          </p:nvPicPr>
          <p:blipFill>
            <a:blip r:embed="rId4"/>
            <a:stretch>
              <a:fillRect/>
            </a:stretch>
          </p:blipFill>
          <p:spPr>
            <a:xfrm>
              <a:off x="7534459" y="6391384"/>
              <a:ext cx="153014" cy="148190"/>
            </a:xfrm>
            <a:prstGeom prst="rect">
              <a:avLst/>
            </a:prstGeom>
          </p:spPr>
        </p:pic>
        <p:pic>
          <p:nvPicPr>
            <p:cNvPr id="19" name="図 18"/>
            <p:cNvPicPr>
              <a:picLocks noChangeAspect="1"/>
            </p:cNvPicPr>
            <p:nvPr/>
          </p:nvPicPr>
          <p:blipFill>
            <a:blip r:embed="rId5"/>
            <a:stretch>
              <a:fillRect/>
            </a:stretch>
          </p:blipFill>
          <p:spPr>
            <a:xfrm>
              <a:off x="7558041" y="6690774"/>
              <a:ext cx="105850" cy="106174"/>
            </a:xfrm>
            <a:prstGeom prst="rect">
              <a:avLst/>
            </a:prstGeom>
          </p:spPr>
        </p:pic>
        <p:pic>
          <p:nvPicPr>
            <p:cNvPr id="21" name="図 20"/>
            <p:cNvPicPr>
              <a:picLocks noChangeAspect="1"/>
            </p:cNvPicPr>
            <p:nvPr/>
          </p:nvPicPr>
          <p:blipFill>
            <a:blip r:embed="rId6"/>
            <a:stretch>
              <a:fillRect/>
            </a:stretch>
          </p:blipFill>
          <p:spPr>
            <a:xfrm>
              <a:off x="7558041" y="6553214"/>
              <a:ext cx="105850" cy="106174"/>
            </a:xfrm>
            <a:prstGeom prst="rect">
              <a:avLst/>
            </a:prstGeom>
          </p:spPr>
        </p:pic>
        <p:sp>
          <p:nvSpPr>
            <p:cNvPr id="22" name="正方形/長方形 21"/>
            <p:cNvSpPr/>
            <p:nvPr/>
          </p:nvSpPr>
          <p:spPr>
            <a:xfrm>
              <a:off x="7621827" y="6333085"/>
              <a:ext cx="1223412"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基幹的広域防災拠点</a:t>
              </a:r>
            </a:p>
          </p:txBody>
        </p:sp>
        <p:sp>
          <p:nvSpPr>
            <p:cNvPr id="23" name="正方形/長方形 22"/>
            <p:cNvSpPr/>
            <p:nvPr/>
          </p:nvSpPr>
          <p:spPr>
            <a:xfrm>
              <a:off x="7621827" y="6465242"/>
              <a:ext cx="877163"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広域防災拠点</a:t>
              </a:r>
            </a:p>
          </p:txBody>
        </p:sp>
        <p:sp>
          <p:nvSpPr>
            <p:cNvPr id="24" name="正方形/長方形 23"/>
            <p:cNvSpPr/>
            <p:nvPr/>
          </p:nvSpPr>
          <p:spPr>
            <a:xfrm>
              <a:off x="7621827" y="6607662"/>
              <a:ext cx="1107996"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後方支援活動拠点</a:t>
              </a:r>
            </a:p>
          </p:txBody>
        </p:sp>
        <p:pic>
          <p:nvPicPr>
            <p:cNvPr id="25" name="図 24"/>
            <p:cNvPicPr>
              <a:picLocks noChangeAspect="1"/>
            </p:cNvPicPr>
            <p:nvPr/>
          </p:nvPicPr>
          <p:blipFill>
            <a:blip r:embed="rId7"/>
            <a:stretch>
              <a:fillRect/>
            </a:stretch>
          </p:blipFill>
          <p:spPr>
            <a:xfrm flipV="1">
              <a:off x="7520966" y="6300830"/>
              <a:ext cx="180000" cy="24620"/>
            </a:xfrm>
            <a:prstGeom prst="rect">
              <a:avLst/>
            </a:prstGeom>
          </p:spPr>
        </p:pic>
        <p:sp>
          <p:nvSpPr>
            <p:cNvPr id="27" name="正方形/長方形 26"/>
            <p:cNvSpPr/>
            <p:nvPr/>
          </p:nvSpPr>
          <p:spPr>
            <a:xfrm>
              <a:off x="7621827" y="6192439"/>
              <a:ext cx="1479892"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うち耐震診断義務付け路線</a:t>
              </a:r>
            </a:p>
          </p:txBody>
        </p:sp>
        <p:pic>
          <p:nvPicPr>
            <p:cNvPr id="28" name="図 27"/>
            <p:cNvPicPr>
              <a:picLocks noChangeAspect="1"/>
            </p:cNvPicPr>
            <p:nvPr/>
          </p:nvPicPr>
          <p:blipFill>
            <a:blip r:embed="rId7"/>
            <a:stretch>
              <a:fillRect/>
            </a:stretch>
          </p:blipFill>
          <p:spPr>
            <a:xfrm flipV="1">
              <a:off x="7520966" y="6131986"/>
              <a:ext cx="180000" cy="24620"/>
            </a:xfrm>
            <a:prstGeom prst="rect">
              <a:avLst/>
            </a:prstGeom>
          </p:spPr>
        </p:pic>
        <p:pic>
          <p:nvPicPr>
            <p:cNvPr id="29" name="図 28"/>
            <p:cNvPicPr>
              <a:picLocks/>
            </p:cNvPicPr>
            <p:nvPr/>
          </p:nvPicPr>
          <p:blipFill>
            <a:blip r:embed="rId8"/>
            <a:stretch>
              <a:fillRect/>
            </a:stretch>
          </p:blipFill>
          <p:spPr>
            <a:xfrm flipV="1">
              <a:off x="7520966" y="6159960"/>
              <a:ext cx="180000" cy="25200"/>
            </a:xfrm>
            <a:prstGeom prst="rect">
              <a:avLst/>
            </a:prstGeom>
          </p:spPr>
        </p:pic>
      </p:grpSp>
    </p:spTree>
    <p:extLst>
      <p:ext uri="{BB962C8B-B14F-4D97-AF65-F5344CB8AC3E}">
        <p14:creationId xmlns:p14="http://schemas.microsoft.com/office/powerpoint/2010/main" val="38474803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E80317C-141C-458A-B3BC-A4DB9F22FAA1}"/>
              </a:ext>
            </a:extLst>
          </p:cNvPr>
          <p:cNvSpPr>
            <a:spLocks noGrp="1"/>
          </p:cNvSpPr>
          <p:nvPr>
            <p:ph type="sldNum" sz="quarter" idx="12"/>
          </p:nvPr>
        </p:nvSpPr>
        <p:spPr/>
        <p:txBody>
          <a:bodyPr/>
          <a:lstStyle/>
          <a:p>
            <a:pPr>
              <a:defRPr/>
            </a:pPr>
            <a:fld id="{1BDB6D7F-53AA-4455-8AD0-F9E52A4623CB}" type="slidenum">
              <a:rPr lang="en-US" altLang="ja-JP" smtClean="0">
                <a:solidFill>
                  <a:srgbClr val="000000"/>
                </a:solidFill>
              </a:rPr>
              <a:pPr>
                <a:defRPr/>
              </a:pPr>
              <a:t>53</a:t>
            </a:fld>
            <a:endParaRPr lang="en-US" altLang="ja-JP">
              <a:solidFill>
                <a:srgbClr val="000000"/>
              </a:solidFill>
            </a:endParaRPr>
          </a:p>
        </p:txBody>
      </p:sp>
      <p:sp>
        <p:nvSpPr>
          <p:cNvPr id="3" name="テキスト ボックス 2">
            <a:extLst>
              <a:ext uri="{FF2B5EF4-FFF2-40B4-BE49-F238E27FC236}">
                <a16:creationId xmlns:a16="http://schemas.microsoft.com/office/drawing/2014/main" id="{6A360D26-A81C-46CD-942C-54FEE4CDD316}"/>
              </a:ext>
            </a:extLst>
          </p:cNvPr>
          <p:cNvSpPr txBox="1">
            <a:spLocks noChangeArrowheads="1"/>
          </p:cNvSpPr>
          <p:nvPr/>
        </p:nvSpPr>
        <p:spPr bwMode="auto">
          <a:xfrm>
            <a:off x="0" y="1020149"/>
            <a:ext cx="8991600" cy="782878"/>
          </a:xfrm>
          <a:prstGeom prst="rect">
            <a:avLst/>
          </a:prstGeom>
          <a:solidFill>
            <a:schemeClr val="accent1"/>
          </a:solidFill>
          <a:ln>
            <a:noFill/>
          </a:ln>
        </p:spPr>
        <p:txBody>
          <a:bodyPr lIns="72000" tIns="72000" rIns="72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　耐震性が不足するものは、未報告含めて</a:t>
            </a:r>
            <a:r>
              <a:rPr lang="en-US" altLang="ja-JP" sz="1600" dirty="0">
                <a:latin typeface="Meiryo UI" panose="020B0604030504040204" pitchFamily="50" charset="-128"/>
                <a:ea typeface="Meiryo UI" panose="020B0604030504040204" pitchFamily="50" charset="-128"/>
              </a:rPr>
              <a:t>214</a:t>
            </a:r>
            <a:r>
              <a:rPr lang="ja-JP" altLang="en-US" sz="1600" dirty="0">
                <a:latin typeface="Meiryo UI" panose="020B0604030504040204" pitchFamily="50" charset="-128"/>
                <a:ea typeface="Meiryo UI" panose="020B0604030504040204" pitchFamily="50" charset="-128"/>
              </a:rPr>
              <a:t>棟。</a:t>
            </a:r>
            <a:endParaRPr lang="en-US" altLang="ja-JP" sz="1600" dirty="0">
              <a:latin typeface="Meiryo UI" panose="020B0604030504040204" pitchFamily="50" charset="-128"/>
              <a:ea typeface="Meiryo UI" panose="020B0604030504040204" pitchFamily="50" charset="-128"/>
            </a:endParaRPr>
          </a:p>
          <a:p>
            <a:pPr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　用途は分譲マンション、賃貸マンション、事務所等が多く、規模（総面積）は</a:t>
            </a:r>
            <a:r>
              <a:rPr lang="en-US" altLang="ja-JP" sz="1600" dirty="0">
                <a:latin typeface="Meiryo UI" panose="020B0604030504040204" pitchFamily="50" charset="-128"/>
                <a:ea typeface="Meiryo UI" panose="020B0604030504040204" pitchFamily="50" charset="-128"/>
              </a:rPr>
              <a:t>5,000</a:t>
            </a:r>
            <a:r>
              <a:rPr lang="ja-JP" altLang="en-US" sz="1600" dirty="0">
                <a:latin typeface="Meiryo UI" panose="020B0604030504040204" pitchFamily="50" charset="-128"/>
                <a:ea typeface="Meiryo UI" panose="020B0604030504040204" pitchFamily="50" charset="-128"/>
              </a:rPr>
              <a:t>㎡以下のものが多い。</a:t>
            </a:r>
            <a:endParaRPr lang="en-US" altLang="ja-JP" sz="1600" dirty="0">
              <a:latin typeface="Meiryo UI" panose="020B0604030504040204" pitchFamily="50" charset="-128"/>
              <a:ea typeface="Meiryo UI" panose="020B0604030504040204" pitchFamily="50" charset="-128"/>
            </a:endParaRPr>
          </a:p>
        </p:txBody>
      </p:sp>
      <p:graphicFrame>
        <p:nvGraphicFramePr>
          <p:cNvPr id="4" name="表 5">
            <a:extLst>
              <a:ext uri="{FF2B5EF4-FFF2-40B4-BE49-F238E27FC236}">
                <a16:creationId xmlns:a16="http://schemas.microsoft.com/office/drawing/2014/main" id="{63153597-CFE6-4A38-9CA3-A2DD1AF04139}"/>
              </a:ext>
            </a:extLst>
          </p:cNvPr>
          <p:cNvGraphicFramePr>
            <a:graphicFrameLocks noGrp="1"/>
          </p:cNvGraphicFramePr>
          <p:nvPr>
            <p:extLst>
              <p:ext uri="{D42A27DB-BD31-4B8C-83A1-F6EECF244321}">
                <p14:modId xmlns:p14="http://schemas.microsoft.com/office/powerpoint/2010/main" val="127445343"/>
              </p:ext>
            </p:extLst>
          </p:nvPr>
        </p:nvGraphicFramePr>
        <p:xfrm>
          <a:off x="259390" y="2316552"/>
          <a:ext cx="8459158" cy="1275734"/>
        </p:xfrm>
        <a:graphic>
          <a:graphicData uri="http://schemas.openxmlformats.org/drawingml/2006/table">
            <a:tbl>
              <a:tblPr firstRow="1" bandRow="1">
                <a:tableStyleId>{5C22544A-7EE6-4342-B048-85BDC9FD1C3A}</a:tableStyleId>
              </a:tblPr>
              <a:tblGrid>
                <a:gridCol w="987004">
                  <a:extLst>
                    <a:ext uri="{9D8B030D-6E8A-4147-A177-3AD203B41FA5}">
                      <a16:colId xmlns:a16="http://schemas.microsoft.com/office/drawing/2014/main" val="103743302"/>
                    </a:ext>
                  </a:extLst>
                </a:gridCol>
                <a:gridCol w="1429899">
                  <a:extLst>
                    <a:ext uri="{9D8B030D-6E8A-4147-A177-3AD203B41FA5}">
                      <a16:colId xmlns:a16="http://schemas.microsoft.com/office/drawing/2014/main" val="1272848650"/>
                    </a:ext>
                  </a:extLst>
                </a:gridCol>
                <a:gridCol w="1208451">
                  <a:extLst>
                    <a:ext uri="{9D8B030D-6E8A-4147-A177-3AD203B41FA5}">
                      <a16:colId xmlns:a16="http://schemas.microsoft.com/office/drawing/2014/main" val="2489953696"/>
                    </a:ext>
                  </a:extLst>
                </a:gridCol>
                <a:gridCol w="1208451">
                  <a:extLst>
                    <a:ext uri="{9D8B030D-6E8A-4147-A177-3AD203B41FA5}">
                      <a16:colId xmlns:a16="http://schemas.microsoft.com/office/drawing/2014/main" val="4104424032"/>
                    </a:ext>
                  </a:extLst>
                </a:gridCol>
                <a:gridCol w="1208451">
                  <a:extLst>
                    <a:ext uri="{9D8B030D-6E8A-4147-A177-3AD203B41FA5}">
                      <a16:colId xmlns:a16="http://schemas.microsoft.com/office/drawing/2014/main" val="3444371954"/>
                    </a:ext>
                  </a:extLst>
                </a:gridCol>
                <a:gridCol w="1208451">
                  <a:extLst>
                    <a:ext uri="{9D8B030D-6E8A-4147-A177-3AD203B41FA5}">
                      <a16:colId xmlns:a16="http://schemas.microsoft.com/office/drawing/2014/main" val="4217865898"/>
                    </a:ext>
                  </a:extLst>
                </a:gridCol>
                <a:gridCol w="1208451">
                  <a:extLst>
                    <a:ext uri="{9D8B030D-6E8A-4147-A177-3AD203B41FA5}">
                      <a16:colId xmlns:a16="http://schemas.microsoft.com/office/drawing/2014/main" val="1660009572"/>
                    </a:ext>
                  </a:extLst>
                </a:gridCol>
              </a:tblGrid>
              <a:tr h="229798">
                <a:tc rowSpan="2">
                  <a:txBody>
                    <a:bodyPr/>
                    <a:lstStyle/>
                    <a:p>
                      <a:endParaRPr kumimoji="1" lang="ja-JP" altLang="en-US" sz="1400" dirty="0">
                        <a:latin typeface="Meiryo UI" panose="020B0604030504040204" pitchFamily="50" charset="-128"/>
                        <a:ea typeface="Meiryo UI" panose="020B0604030504040204" pitchFamily="50" charset="-128"/>
                      </a:endParaRPr>
                    </a:p>
                  </a:txBody>
                  <a:tcPr>
                    <a:lnB w="28575" cap="flat" cmpd="sng" algn="ctr">
                      <a:solidFill>
                        <a:schemeClr val="bg1"/>
                      </a:solidFill>
                      <a:prstDash val="solid"/>
                      <a:round/>
                      <a:headEnd type="none" w="med" len="med"/>
                      <a:tailEnd type="none" w="med" len="med"/>
                    </a:lnB>
                    <a:solidFill>
                      <a:srgbClr val="002060"/>
                    </a:solidFill>
                  </a:tcPr>
                </a:tc>
                <a:tc rowSpan="2">
                  <a:txBody>
                    <a:bodyPr/>
                    <a:lstStyle/>
                    <a:p>
                      <a:pPr algn="ctr"/>
                      <a:r>
                        <a:rPr kumimoji="1" lang="ja-JP" altLang="en-US" sz="1400" b="1" dirty="0">
                          <a:latin typeface="Meiryo UI" panose="020B0604030504040204" pitchFamily="50" charset="-128"/>
                          <a:ea typeface="Meiryo UI" panose="020B0604030504040204" pitchFamily="50" charset="-128"/>
                        </a:rPr>
                        <a:t>総数</a:t>
                      </a:r>
                    </a:p>
                  </a:txBody>
                  <a:tcPr anchor="ctr">
                    <a:lnB w="28575" cap="flat" cmpd="sng" algn="ctr">
                      <a:solidFill>
                        <a:schemeClr val="bg1"/>
                      </a:solidFill>
                      <a:prstDash val="solid"/>
                      <a:round/>
                      <a:headEnd type="none" w="med" len="med"/>
                      <a:tailEnd type="none" w="med" len="med"/>
                    </a:lnB>
                    <a:solidFill>
                      <a:srgbClr val="002060"/>
                    </a:solidFill>
                  </a:tcPr>
                </a:tc>
                <a:tc rowSpan="2">
                  <a:txBody>
                    <a:bodyPr/>
                    <a:lstStyle/>
                    <a:p>
                      <a:pPr algn="ctr"/>
                      <a:r>
                        <a:rPr kumimoji="1" lang="ja-JP" altLang="en-US" sz="1400" b="1" dirty="0">
                          <a:latin typeface="Meiryo UI" panose="020B0604030504040204" pitchFamily="50" charset="-128"/>
                          <a:ea typeface="Meiryo UI" panose="020B0604030504040204" pitchFamily="50" charset="-128"/>
                        </a:rPr>
                        <a:t>耐震性あり</a:t>
                      </a:r>
                    </a:p>
                  </a:txBody>
                  <a:tcPr anchor="ctr">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2060"/>
                    </a:solidFill>
                  </a:tcPr>
                </a:tc>
                <a:tc gridSpan="3">
                  <a:txBody>
                    <a:bodyPr/>
                    <a:lstStyle/>
                    <a:p>
                      <a:pPr algn="ctr"/>
                      <a:r>
                        <a:rPr kumimoji="1" lang="ja-JP" altLang="en-US" sz="1400" dirty="0">
                          <a:latin typeface="Meiryo UI" panose="020B0604030504040204" pitchFamily="50" charset="-128"/>
                          <a:ea typeface="Meiryo UI" panose="020B0604030504040204" pitchFamily="50" charset="-128"/>
                        </a:rPr>
                        <a:t>耐震性不足</a:t>
                      </a:r>
                    </a:p>
                  </a:txBody>
                  <a:tcPr anchor="ctr">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rgbClr val="002060"/>
                    </a:solidFill>
                  </a:tcPr>
                </a:tc>
                <a:tc hMerge="1">
                  <a:txBody>
                    <a:bodyPr/>
                    <a:lstStyle/>
                    <a:p>
                      <a:pPr algn="ctr"/>
                      <a:endParaRPr kumimoji="1" lang="ja-JP" altLang="en-US" dirty="0"/>
                    </a:p>
                  </a:txBody>
                  <a:tcPr>
                    <a:solidFill>
                      <a:srgbClr val="002060"/>
                    </a:solidFill>
                  </a:tcPr>
                </a:tc>
                <a:tc hMerge="1">
                  <a:txBody>
                    <a:bodyPr/>
                    <a:lstStyle/>
                    <a:p>
                      <a:pPr algn="ctr"/>
                      <a:endParaRPr kumimoji="1" lang="ja-JP" altLang="en-US" dirty="0"/>
                    </a:p>
                  </a:txBody>
                  <a:tcPr>
                    <a:solidFill>
                      <a:srgbClr val="002060"/>
                    </a:solidFill>
                  </a:tcPr>
                </a:tc>
                <a:tc rowSpan="2">
                  <a:txBody>
                    <a:bodyPr/>
                    <a:lstStyle/>
                    <a:p>
                      <a:pPr algn="ctr"/>
                      <a:r>
                        <a:rPr kumimoji="1" lang="ja-JP" altLang="en-US" sz="1400" b="1" dirty="0">
                          <a:latin typeface="Meiryo UI" panose="020B0604030504040204" pitchFamily="50" charset="-128"/>
                          <a:ea typeface="Meiryo UI" panose="020B0604030504040204" pitchFamily="50" charset="-128"/>
                        </a:rPr>
                        <a:t>未報告</a:t>
                      </a:r>
                    </a:p>
                  </a:txBody>
                  <a:tcPr anchor="ctr">
                    <a:lnB w="28575"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1090681381"/>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区分</a:t>
                      </a:r>
                      <a:r>
                        <a:rPr kumimoji="1" lang="en-US" altLang="ja-JP" sz="1400" b="1" dirty="0">
                          <a:solidFill>
                            <a:schemeClr val="bg1"/>
                          </a:solidFill>
                          <a:latin typeface="Meiryo UI" panose="020B0604030504040204" pitchFamily="50" charset="-128"/>
                          <a:ea typeface="Meiryo UI" panose="020B0604030504040204" pitchFamily="50" charset="-128"/>
                        </a:rPr>
                        <a:t>Ⅰ</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区分</a:t>
                      </a:r>
                      <a:r>
                        <a:rPr kumimoji="1" lang="en-US" altLang="ja-JP" sz="1400" b="1" dirty="0">
                          <a:solidFill>
                            <a:schemeClr val="bg1"/>
                          </a:solidFill>
                          <a:latin typeface="Meiryo UI" panose="020B0604030504040204" pitchFamily="50" charset="-128"/>
                          <a:ea typeface="Meiryo UI" panose="020B0604030504040204" pitchFamily="50" charset="-128"/>
                        </a:rPr>
                        <a:t>Ⅱ</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solidFill>
                  </a:tcPr>
                </a:tc>
                <a:tc vMerge="1">
                  <a:txBody>
                    <a:bodyPr/>
                    <a:lstStyle/>
                    <a:p>
                      <a:endParaRPr kumimoji="1" lang="ja-JP" altLang="en-US"/>
                    </a:p>
                  </a:txBody>
                  <a:tcPr/>
                </a:tc>
                <a:extLst>
                  <a:ext uri="{0D108BD9-81ED-4DB2-BD59-A6C34878D82A}">
                    <a16:rowId xmlns:a16="http://schemas.microsoft.com/office/drawing/2014/main" val="2964451327"/>
                  </a:ext>
                </a:extLst>
              </a:tr>
              <a:tr h="666134">
                <a:tc>
                  <a:txBody>
                    <a:bodyPr/>
                    <a:lstStyle/>
                    <a:p>
                      <a:pPr algn="ctr"/>
                      <a:r>
                        <a:rPr kumimoji="1" lang="ja-JP" altLang="en-US" dirty="0">
                          <a:latin typeface="Meiryo UI" panose="020B0604030504040204" pitchFamily="50" charset="-128"/>
                          <a:ea typeface="Meiryo UI" panose="020B0604030504040204" pitchFamily="50" charset="-128"/>
                        </a:rPr>
                        <a:t>棟数</a:t>
                      </a:r>
                    </a:p>
                  </a:txBody>
                  <a:tcPr anchor="ctr">
                    <a:lnT w="28575" cap="flat" cmpd="sng" algn="ctr">
                      <a:solidFill>
                        <a:schemeClr val="bg1"/>
                      </a:solidFill>
                      <a:prstDash val="solid"/>
                      <a:round/>
                      <a:headEnd type="none" w="med" len="med"/>
                      <a:tailEnd type="none" w="med" len="med"/>
                    </a:lnT>
                    <a:solidFill>
                      <a:schemeClr val="accent5"/>
                    </a:solidFill>
                  </a:tcPr>
                </a:tc>
                <a:tc>
                  <a:txBody>
                    <a:bodyPr/>
                    <a:lstStyle/>
                    <a:p>
                      <a:pPr algn="ctr"/>
                      <a:r>
                        <a:rPr kumimoji="1" lang="en-US" altLang="ja-JP" sz="1400" dirty="0"/>
                        <a:t>308</a:t>
                      </a:r>
                      <a:r>
                        <a:rPr kumimoji="1" lang="ja-JP" altLang="en-US" dirty="0"/>
                        <a:t>　▶　</a:t>
                      </a:r>
                      <a:r>
                        <a:rPr kumimoji="1" lang="en-US" altLang="ja-JP" dirty="0"/>
                        <a:t>299</a:t>
                      </a:r>
                      <a:endParaRPr kumimoji="1" lang="ja-JP" altLang="en-US" dirty="0"/>
                    </a:p>
                  </a:txBody>
                  <a:tcPr anchor="ctr">
                    <a:lnT w="28575" cap="flat" cmpd="sng" algn="ctr">
                      <a:solidFill>
                        <a:schemeClr val="bg1"/>
                      </a:solidFill>
                      <a:prstDash val="solid"/>
                      <a:round/>
                      <a:headEnd type="none" w="med" len="med"/>
                      <a:tailEnd type="none" w="med" len="med"/>
                    </a:lnT>
                    <a:solidFill>
                      <a:schemeClr val="accent5"/>
                    </a:solidFill>
                  </a:tcPr>
                </a:tc>
                <a:tc>
                  <a:txBody>
                    <a:bodyPr/>
                    <a:lstStyle/>
                    <a:p>
                      <a:pPr algn="ctr"/>
                      <a:r>
                        <a:rPr kumimoji="1" lang="en-US" altLang="ja-JP" sz="1400" dirty="0"/>
                        <a:t>80</a:t>
                      </a:r>
                      <a:r>
                        <a:rPr kumimoji="1" lang="ja-JP" altLang="en-US" dirty="0"/>
                        <a:t>　▶　</a:t>
                      </a:r>
                      <a:r>
                        <a:rPr kumimoji="1" lang="en-US" altLang="ja-JP" dirty="0"/>
                        <a:t>85</a:t>
                      </a:r>
                      <a:endParaRPr kumimoji="1" lang="ja-JP" altLang="en-US" dirty="0"/>
                    </a:p>
                  </a:txBody>
                  <a:tcPr anchor="ctr">
                    <a:lnT w="28575" cap="flat" cmpd="sng" algn="ctr">
                      <a:solidFill>
                        <a:schemeClr val="bg1"/>
                      </a:solidFill>
                      <a:prstDash val="solid"/>
                      <a:round/>
                      <a:headEnd type="none" w="med" len="med"/>
                      <a:tailEnd type="none" w="med" len="med"/>
                    </a:lnT>
                    <a:solidFill>
                      <a:schemeClr val="accent5"/>
                    </a:solidFill>
                  </a:tcPr>
                </a:tc>
                <a:tc>
                  <a:txBody>
                    <a:bodyPr/>
                    <a:lstStyle/>
                    <a:p>
                      <a:pPr algn="ctr"/>
                      <a:r>
                        <a:rPr kumimoji="1" lang="en-US" altLang="ja-JP" sz="1400" dirty="0"/>
                        <a:t>206</a:t>
                      </a:r>
                      <a:r>
                        <a:rPr kumimoji="1" lang="ja-JP" altLang="en-US" dirty="0"/>
                        <a:t>　▶　</a:t>
                      </a:r>
                      <a:r>
                        <a:rPr kumimoji="1" lang="en-US" altLang="ja-JP" dirty="0"/>
                        <a:t>200</a:t>
                      </a:r>
                      <a:endParaRPr kumimoji="1" lang="ja-JP" altLang="en-US" dirty="0"/>
                    </a:p>
                  </a:txBody>
                  <a:tcPr marL="0" marR="0" anchor="ctr">
                    <a:lnT w="28575" cap="flat" cmpd="sng" algn="ctr">
                      <a:solidFill>
                        <a:schemeClr val="bg1"/>
                      </a:solidFill>
                      <a:prstDash val="solid"/>
                      <a:round/>
                      <a:headEnd type="none" w="med" len="med"/>
                      <a:tailEnd type="none" w="med" len="med"/>
                    </a:lnT>
                    <a:solidFill>
                      <a:schemeClr val="accent5"/>
                    </a:solidFill>
                  </a:tcPr>
                </a:tc>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altLang="ja-JP" sz="1400" dirty="0"/>
                        <a:t>126</a:t>
                      </a:r>
                      <a:r>
                        <a:rPr kumimoji="1" lang="ja-JP" altLang="en-US" dirty="0"/>
                        <a:t>　▶　</a:t>
                      </a:r>
                      <a:r>
                        <a:rPr kumimoji="1" lang="en-US" altLang="ja-JP" dirty="0"/>
                        <a:t>127</a:t>
                      </a:r>
                      <a:endParaRPr kumimoji="1" lang="ja-JP" altLang="en-US" dirty="0"/>
                    </a:p>
                  </a:txBody>
                  <a:tcPr marL="0" marR="0" anchor="ctr">
                    <a:lnT w="28575" cap="flat" cmpd="sng" algn="ctr">
                      <a:solidFill>
                        <a:schemeClr val="bg1"/>
                      </a:solidFill>
                      <a:prstDash val="solid"/>
                      <a:round/>
                      <a:headEnd type="none" w="med" len="med"/>
                      <a:tailEnd type="none" w="med" len="med"/>
                    </a:lnT>
                    <a:solidFill>
                      <a:schemeClr val="accent5"/>
                    </a:solidFill>
                  </a:tcPr>
                </a:tc>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altLang="ja-JP" sz="1400" dirty="0"/>
                        <a:t>80</a:t>
                      </a:r>
                      <a:r>
                        <a:rPr kumimoji="1" lang="ja-JP" altLang="en-US" dirty="0"/>
                        <a:t>　▶　</a:t>
                      </a:r>
                      <a:r>
                        <a:rPr kumimoji="1" lang="en-US" altLang="ja-JP" dirty="0"/>
                        <a:t>73</a:t>
                      </a:r>
                      <a:endParaRPr kumimoji="1" lang="ja-JP" altLang="en-US" dirty="0"/>
                    </a:p>
                  </a:txBody>
                  <a:tcPr marL="0" marR="0" anchor="ctr">
                    <a:lnT w="28575" cap="flat" cmpd="sng" algn="ctr">
                      <a:solidFill>
                        <a:schemeClr val="bg1"/>
                      </a:solidFill>
                      <a:prstDash val="solid"/>
                      <a:round/>
                      <a:headEnd type="none" w="med" len="med"/>
                      <a:tailEnd type="none" w="med" len="med"/>
                    </a:lnT>
                    <a:solidFill>
                      <a:schemeClr val="accent5"/>
                    </a:solidFill>
                  </a:tcPr>
                </a:tc>
                <a:tc>
                  <a:txBody>
                    <a:bodyPr/>
                    <a:lstStyle/>
                    <a:p>
                      <a:pPr algn="ctr"/>
                      <a:r>
                        <a:rPr kumimoji="1" lang="en-US" altLang="ja-JP" sz="1400" dirty="0"/>
                        <a:t>22</a:t>
                      </a:r>
                      <a:r>
                        <a:rPr kumimoji="1" lang="ja-JP" altLang="en-US" dirty="0"/>
                        <a:t>　▶　</a:t>
                      </a:r>
                      <a:r>
                        <a:rPr kumimoji="1" lang="en-US" altLang="ja-JP" dirty="0"/>
                        <a:t>14</a:t>
                      </a:r>
                      <a:endParaRPr kumimoji="1" lang="ja-JP" altLang="en-US" dirty="0"/>
                    </a:p>
                  </a:txBody>
                  <a:tcPr anchor="ctr">
                    <a:lnT w="28575" cap="flat" cmpd="sng" algn="ctr">
                      <a:solidFill>
                        <a:schemeClr val="bg1"/>
                      </a:solidFill>
                      <a:prstDash val="solid"/>
                      <a:round/>
                      <a:headEnd type="none" w="med" len="med"/>
                      <a:tailEnd type="none" w="med" len="med"/>
                    </a:lnT>
                    <a:solidFill>
                      <a:schemeClr val="accent5"/>
                    </a:solidFill>
                  </a:tcPr>
                </a:tc>
                <a:extLst>
                  <a:ext uri="{0D108BD9-81ED-4DB2-BD59-A6C34878D82A}">
                    <a16:rowId xmlns:a16="http://schemas.microsoft.com/office/drawing/2014/main" val="4109322374"/>
                  </a:ext>
                </a:extLst>
              </a:tr>
            </a:tbl>
          </a:graphicData>
        </a:graphic>
      </p:graphicFrame>
      <p:sp>
        <p:nvSpPr>
          <p:cNvPr id="5" name="テキスト ボックス 2">
            <a:extLst>
              <a:ext uri="{FF2B5EF4-FFF2-40B4-BE49-F238E27FC236}">
                <a16:creationId xmlns:a16="http://schemas.microsoft.com/office/drawing/2014/main" id="{FBF7FD2F-0CEB-454B-B770-B37918D7C8A8}"/>
              </a:ext>
            </a:extLst>
          </p:cNvPr>
          <p:cNvSpPr txBox="1">
            <a:spLocks noChangeArrowheads="1"/>
          </p:cNvSpPr>
          <p:nvPr/>
        </p:nvSpPr>
        <p:spPr bwMode="auto">
          <a:xfrm>
            <a:off x="5512280" y="2067257"/>
            <a:ext cx="3597216" cy="36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ct val="0"/>
              </a:spcBef>
              <a:buFontTx/>
              <a:buNone/>
            </a:pPr>
            <a:r>
              <a:rPr lang="ja-JP" altLang="en-US" sz="1050" dirty="0">
                <a:solidFill>
                  <a:srgbClr val="000000"/>
                </a:solidFill>
                <a:latin typeface="Meiryo UI" panose="020B0604030504040204" pitchFamily="50" charset="-128"/>
                <a:ea typeface="Meiryo UI" panose="020B0604030504040204" pitchFamily="50" charset="-128"/>
              </a:rPr>
              <a:t>平成</a:t>
            </a:r>
            <a:r>
              <a:rPr lang="en-US" altLang="ja-JP" sz="1050" dirty="0">
                <a:solidFill>
                  <a:srgbClr val="000000"/>
                </a:solidFill>
                <a:latin typeface="Meiryo UI" panose="020B0604030504040204" pitchFamily="50" charset="-128"/>
                <a:ea typeface="Meiryo UI" panose="020B0604030504040204" pitchFamily="50" charset="-128"/>
              </a:rPr>
              <a:t>31</a:t>
            </a:r>
            <a:r>
              <a:rPr lang="ja-JP" altLang="en-US" sz="1050" dirty="0">
                <a:solidFill>
                  <a:srgbClr val="000000"/>
                </a:solidFill>
                <a:latin typeface="Meiryo UI" panose="020B0604030504040204" pitchFamily="50" charset="-128"/>
                <a:ea typeface="Meiryo UI" panose="020B0604030504040204" pitchFamily="50" charset="-128"/>
              </a:rPr>
              <a:t>年</a:t>
            </a:r>
            <a:r>
              <a:rPr lang="en-US" altLang="ja-JP" sz="1050" dirty="0">
                <a:solidFill>
                  <a:srgbClr val="000000"/>
                </a:solidFill>
                <a:latin typeface="Meiryo UI" panose="020B0604030504040204" pitchFamily="50" charset="-128"/>
                <a:ea typeface="Meiryo UI" panose="020B0604030504040204" pitchFamily="50" charset="-128"/>
              </a:rPr>
              <a:t>3</a:t>
            </a:r>
            <a:r>
              <a:rPr lang="ja-JP" altLang="en-US" sz="1050" dirty="0">
                <a:solidFill>
                  <a:srgbClr val="000000"/>
                </a:solidFill>
                <a:latin typeface="Meiryo UI" panose="020B0604030504040204" pitchFamily="50" charset="-128"/>
                <a:ea typeface="Meiryo UI" panose="020B0604030504040204" pitchFamily="50" charset="-128"/>
              </a:rPr>
              <a:t>月</a:t>
            </a:r>
            <a:r>
              <a:rPr lang="en-US" altLang="ja-JP" sz="1050" dirty="0">
                <a:solidFill>
                  <a:srgbClr val="000000"/>
                </a:solidFill>
                <a:latin typeface="Meiryo UI" panose="020B0604030504040204" pitchFamily="50" charset="-128"/>
                <a:ea typeface="Meiryo UI" panose="020B0604030504040204" pitchFamily="50" charset="-128"/>
              </a:rPr>
              <a:t>29</a:t>
            </a:r>
            <a:r>
              <a:rPr lang="ja-JP" altLang="en-US" sz="1050" dirty="0">
                <a:solidFill>
                  <a:srgbClr val="000000"/>
                </a:solidFill>
                <a:latin typeface="Meiryo UI" panose="020B0604030504040204" pitchFamily="50" charset="-128"/>
                <a:ea typeface="Meiryo UI" panose="020B0604030504040204" pitchFamily="50" charset="-128"/>
              </a:rPr>
              <a:t>日時点 ▶ 令和</a:t>
            </a:r>
            <a:r>
              <a:rPr lang="en-US" altLang="ja-JP" sz="1050" dirty="0">
                <a:solidFill>
                  <a:srgbClr val="000000"/>
                </a:solidFill>
                <a:latin typeface="Meiryo UI" panose="020B0604030504040204" pitchFamily="50" charset="-128"/>
                <a:ea typeface="Meiryo UI" panose="020B0604030504040204" pitchFamily="50" charset="-128"/>
              </a:rPr>
              <a:t>2</a:t>
            </a:r>
            <a:r>
              <a:rPr lang="ja-JP" altLang="en-US" sz="1050" dirty="0">
                <a:solidFill>
                  <a:srgbClr val="000000"/>
                </a:solidFill>
                <a:latin typeface="Meiryo UI" panose="020B0604030504040204" pitchFamily="50" charset="-128"/>
                <a:ea typeface="Meiryo UI" panose="020B0604030504040204" pitchFamily="50" charset="-128"/>
              </a:rPr>
              <a:t>年</a:t>
            </a:r>
            <a:r>
              <a:rPr lang="en-US" altLang="ja-JP" sz="1050" dirty="0">
                <a:solidFill>
                  <a:srgbClr val="000000"/>
                </a:solidFill>
                <a:latin typeface="Meiryo UI" panose="020B0604030504040204" pitchFamily="50" charset="-128"/>
                <a:ea typeface="Meiryo UI" panose="020B0604030504040204" pitchFamily="50" charset="-128"/>
              </a:rPr>
              <a:t>4</a:t>
            </a:r>
            <a:r>
              <a:rPr lang="ja-JP" altLang="en-US" sz="1050" dirty="0">
                <a:solidFill>
                  <a:srgbClr val="000000"/>
                </a:solidFill>
                <a:latin typeface="Meiryo UI" panose="020B0604030504040204" pitchFamily="50" charset="-128"/>
                <a:ea typeface="Meiryo UI" panose="020B0604030504040204" pitchFamily="50" charset="-128"/>
              </a:rPr>
              <a:t>月</a:t>
            </a:r>
            <a:r>
              <a:rPr lang="en-US" altLang="ja-JP" sz="1050" dirty="0">
                <a:solidFill>
                  <a:srgbClr val="000000"/>
                </a:solidFill>
                <a:latin typeface="Meiryo UI" panose="020B0604030504040204" pitchFamily="50" charset="-128"/>
                <a:ea typeface="Meiryo UI" panose="020B0604030504040204" pitchFamily="50" charset="-128"/>
              </a:rPr>
              <a:t>1</a:t>
            </a:r>
            <a:r>
              <a:rPr lang="ja-JP" altLang="en-US" sz="1050" dirty="0">
                <a:solidFill>
                  <a:srgbClr val="000000"/>
                </a:solidFill>
                <a:latin typeface="Meiryo UI" panose="020B0604030504040204" pitchFamily="50" charset="-128"/>
                <a:ea typeface="Meiryo UI" panose="020B0604030504040204" pitchFamily="50" charset="-128"/>
              </a:rPr>
              <a:t>日時点の棟数</a:t>
            </a:r>
            <a:endParaRPr lang="ja-JP" altLang="en-US" sz="1050" dirty="0">
              <a:solidFill>
                <a:srgbClr val="FF0000"/>
              </a:solidFill>
            </a:endParaRPr>
          </a:p>
        </p:txBody>
      </p:sp>
      <p:sp>
        <p:nvSpPr>
          <p:cNvPr id="8" name="タイトル 2">
            <a:extLst>
              <a:ext uri="{FF2B5EF4-FFF2-40B4-BE49-F238E27FC236}">
                <a16:creationId xmlns:a16="http://schemas.microsoft.com/office/drawing/2014/main" id="{0D57D444-A656-46F2-9E02-568871EE2BE6}"/>
              </a:ext>
            </a:extLst>
          </p:cNvPr>
          <p:cNvSpPr txBox="1">
            <a:spLocks/>
          </p:cNvSpPr>
          <p:nvPr/>
        </p:nvSpPr>
        <p:spPr bwMode="auto">
          <a:xfrm>
            <a:off x="0" y="234261"/>
            <a:ext cx="8782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dirty="0"/>
              <a:t>　広域緊急交通路沿道建築物耐震化の状況（１）</a:t>
            </a:r>
            <a:endParaRPr lang="ja-JP" altLang="ja-JP" b="1" kern="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70E72283-1BFF-47CC-8D87-EDC792086096}"/>
              </a:ext>
            </a:extLst>
          </p:cNvPr>
          <p:cNvSpPr txBox="1">
            <a:spLocks noChangeArrowheads="1"/>
          </p:cNvSpPr>
          <p:nvPr/>
        </p:nvSpPr>
        <p:spPr bwMode="auto">
          <a:xfrm>
            <a:off x="1906259" y="6425345"/>
            <a:ext cx="738363" cy="500662"/>
          </a:xfrm>
          <a:prstGeom prst="rect">
            <a:avLst/>
          </a:prstGeom>
          <a:noFill/>
          <a:ln>
            <a:noFill/>
          </a:ln>
        </p:spPr>
        <p:txBody>
          <a:bodyPr lIns="72000" tIns="72000" rIns="72000" bIns="72000" anchor="t"/>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algn="ctr" eaLnBrk="1" hangingPunct="1">
              <a:spcBef>
                <a:spcPct val="0"/>
              </a:spcBef>
              <a:buFontTx/>
              <a:buNone/>
            </a:pPr>
            <a:r>
              <a:rPr lang="ja-JP" altLang="en-US" sz="1050" dirty="0">
                <a:latin typeface="Meiryo UI" panose="020B0604030504040204" pitchFamily="50" charset="-128"/>
                <a:ea typeface="Meiryo UI" panose="020B0604030504040204" pitchFamily="50" charset="-128"/>
              </a:rPr>
              <a:t>大阪市域公表</a:t>
            </a:r>
            <a:endParaRPr lang="en-US" altLang="ja-JP" sz="1050" dirty="0">
              <a:latin typeface="Meiryo UI" panose="020B0604030504040204" pitchFamily="50" charset="-128"/>
              <a:ea typeface="Meiryo UI" panose="020B0604030504040204" pitchFamily="50" charset="-128"/>
            </a:endParaRPr>
          </a:p>
        </p:txBody>
      </p:sp>
      <p:cxnSp>
        <p:nvCxnSpPr>
          <p:cNvPr id="13" name="直線矢印コネクタ 12">
            <a:extLst>
              <a:ext uri="{FF2B5EF4-FFF2-40B4-BE49-F238E27FC236}">
                <a16:creationId xmlns:a16="http://schemas.microsoft.com/office/drawing/2014/main" id="{ECB0E144-3D12-4F1F-BAF8-BA3183F5EB55}"/>
              </a:ext>
            </a:extLst>
          </p:cNvPr>
          <p:cNvCxnSpPr/>
          <p:nvPr/>
        </p:nvCxnSpPr>
        <p:spPr>
          <a:xfrm flipV="1">
            <a:off x="2167157" y="5983847"/>
            <a:ext cx="0" cy="5006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F12B04E5-A46D-4928-BE53-BCE82B4FC2FC}"/>
              </a:ext>
            </a:extLst>
          </p:cNvPr>
          <p:cNvSpPr txBox="1">
            <a:spLocks noChangeArrowheads="1"/>
          </p:cNvSpPr>
          <p:nvPr/>
        </p:nvSpPr>
        <p:spPr bwMode="auto">
          <a:xfrm>
            <a:off x="1132175" y="6425345"/>
            <a:ext cx="853912" cy="500662"/>
          </a:xfrm>
          <a:prstGeom prst="rect">
            <a:avLst/>
          </a:prstGeom>
          <a:noFill/>
          <a:ln>
            <a:noFill/>
          </a:ln>
        </p:spPr>
        <p:txBody>
          <a:bodyPr lIns="72000" tIns="72000" rIns="72000" bIns="72000" anchor="t"/>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algn="ctr" eaLnBrk="1" hangingPunct="1">
              <a:spcBef>
                <a:spcPct val="0"/>
              </a:spcBef>
              <a:buFontTx/>
              <a:buNone/>
            </a:pPr>
            <a:r>
              <a:rPr lang="ja-JP" altLang="en-US" sz="1050" dirty="0">
                <a:latin typeface="Meiryo UI" panose="020B0604030504040204" pitchFamily="50" charset="-128"/>
                <a:ea typeface="Meiryo UI" panose="020B0604030504040204" pitchFamily="50" charset="-128"/>
              </a:rPr>
              <a:t>大阪市域外</a:t>
            </a:r>
            <a:endParaRPr lang="en-US" altLang="ja-JP" sz="1050" dirty="0">
              <a:latin typeface="Meiryo UI" panose="020B0604030504040204" pitchFamily="50" charset="-128"/>
              <a:ea typeface="Meiryo UI" panose="020B0604030504040204" pitchFamily="50" charset="-128"/>
            </a:endParaRPr>
          </a:p>
          <a:p>
            <a:pPr marL="0" indent="0" algn="ctr" eaLnBrk="1" hangingPunct="1">
              <a:spcBef>
                <a:spcPct val="0"/>
              </a:spcBef>
              <a:buFontTx/>
              <a:buNone/>
            </a:pPr>
            <a:r>
              <a:rPr lang="ja-JP" altLang="en-US" sz="1050" dirty="0">
                <a:latin typeface="Meiryo UI" panose="020B0604030504040204" pitchFamily="50" charset="-128"/>
                <a:ea typeface="Meiryo UI" panose="020B0604030504040204" pitchFamily="50" charset="-128"/>
              </a:rPr>
              <a:t>公表</a:t>
            </a:r>
            <a:endParaRPr lang="en-US" altLang="ja-JP" sz="1050" dirty="0">
              <a:latin typeface="Meiryo UI" panose="020B0604030504040204" pitchFamily="50" charset="-128"/>
              <a:ea typeface="Meiryo UI" panose="020B0604030504040204" pitchFamily="50" charset="-128"/>
            </a:endParaRPr>
          </a:p>
        </p:txBody>
      </p:sp>
      <p:cxnSp>
        <p:nvCxnSpPr>
          <p:cNvPr id="14" name="直線矢印コネクタ 13">
            <a:extLst>
              <a:ext uri="{FF2B5EF4-FFF2-40B4-BE49-F238E27FC236}">
                <a16:creationId xmlns:a16="http://schemas.microsoft.com/office/drawing/2014/main" id="{A6677C42-3C33-4B40-AC9A-834889816BA8}"/>
              </a:ext>
            </a:extLst>
          </p:cNvPr>
          <p:cNvCxnSpPr/>
          <p:nvPr/>
        </p:nvCxnSpPr>
        <p:spPr>
          <a:xfrm flipV="1">
            <a:off x="1692301" y="5983848"/>
            <a:ext cx="0" cy="5006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表 9">
            <a:extLst>
              <a:ext uri="{FF2B5EF4-FFF2-40B4-BE49-F238E27FC236}">
                <a16:creationId xmlns:a16="http://schemas.microsoft.com/office/drawing/2014/main" id="{617A06EA-2A9A-497C-A48D-FA947A86430F}"/>
              </a:ext>
            </a:extLst>
          </p:cNvPr>
          <p:cNvGraphicFramePr>
            <a:graphicFrameLocks noGrp="1"/>
          </p:cNvGraphicFramePr>
          <p:nvPr>
            <p:extLst>
              <p:ext uri="{D42A27DB-BD31-4B8C-83A1-F6EECF244321}">
                <p14:modId xmlns:p14="http://schemas.microsoft.com/office/powerpoint/2010/main" val="1612121077"/>
              </p:ext>
            </p:extLst>
          </p:nvPr>
        </p:nvGraphicFramePr>
        <p:xfrm>
          <a:off x="3450481" y="4097435"/>
          <a:ext cx="5215198" cy="2657534"/>
        </p:xfrm>
        <a:graphic>
          <a:graphicData uri="http://schemas.openxmlformats.org/drawingml/2006/table">
            <a:tbl>
              <a:tblPr>
                <a:tableStyleId>{5940675A-B579-460E-94D1-54222C63F5DA}</a:tableStyleId>
              </a:tblPr>
              <a:tblGrid>
                <a:gridCol w="1168753">
                  <a:extLst>
                    <a:ext uri="{9D8B030D-6E8A-4147-A177-3AD203B41FA5}">
                      <a16:colId xmlns:a16="http://schemas.microsoft.com/office/drawing/2014/main" val="888781944"/>
                    </a:ext>
                  </a:extLst>
                </a:gridCol>
                <a:gridCol w="809289">
                  <a:extLst>
                    <a:ext uri="{9D8B030D-6E8A-4147-A177-3AD203B41FA5}">
                      <a16:colId xmlns:a16="http://schemas.microsoft.com/office/drawing/2014/main" val="313309675"/>
                    </a:ext>
                  </a:extLst>
                </a:gridCol>
                <a:gridCol w="809289">
                  <a:extLst>
                    <a:ext uri="{9D8B030D-6E8A-4147-A177-3AD203B41FA5}">
                      <a16:colId xmlns:a16="http://schemas.microsoft.com/office/drawing/2014/main" val="606559330"/>
                    </a:ext>
                  </a:extLst>
                </a:gridCol>
                <a:gridCol w="809289">
                  <a:extLst>
                    <a:ext uri="{9D8B030D-6E8A-4147-A177-3AD203B41FA5}">
                      <a16:colId xmlns:a16="http://schemas.microsoft.com/office/drawing/2014/main" val="438303284"/>
                    </a:ext>
                  </a:extLst>
                </a:gridCol>
                <a:gridCol w="809289">
                  <a:extLst>
                    <a:ext uri="{9D8B030D-6E8A-4147-A177-3AD203B41FA5}">
                      <a16:colId xmlns:a16="http://schemas.microsoft.com/office/drawing/2014/main" val="995962577"/>
                    </a:ext>
                  </a:extLst>
                </a:gridCol>
                <a:gridCol w="809289">
                  <a:extLst>
                    <a:ext uri="{9D8B030D-6E8A-4147-A177-3AD203B41FA5}">
                      <a16:colId xmlns:a16="http://schemas.microsoft.com/office/drawing/2014/main" val="3495218698"/>
                    </a:ext>
                  </a:extLst>
                </a:gridCol>
              </a:tblGrid>
              <a:tr h="281586">
                <a:tc>
                  <a:txBody>
                    <a:bodyPr/>
                    <a:lstStyle/>
                    <a:p>
                      <a:pPr algn="ctr"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a:t>
                      </a:r>
                      <a:r>
                        <a:rPr lang="en-US" altLang="ja-JP" sz="1100" u="none" strike="noStrike" dirty="0">
                          <a:effectLst/>
                          <a:latin typeface="Meiryo UI" panose="020B0604030504040204" pitchFamily="50" charset="-128"/>
                          <a:ea typeface="Meiryo UI" panose="020B0604030504040204" pitchFamily="50" charset="-128"/>
                        </a:rPr>
                        <a:t>5,000㎡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a:t>
                      </a:r>
                      <a:r>
                        <a:rPr lang="en-US" altLang="ja-JP" sz="1100" u="none" strike="noStrike" dirty="0">
                          <a:effectLst/>
                          <a:latin typeface="Meiryo UI" panose="020B0604030504040204" pitchFamily="50" charset="-128"/>
                          <a:ea typeface="Meiryo UI" panose="020B0604030504040204" pitchFamily="50" charset="-128"/>
                        </a:rPr>
                        <a:t>10,000㎡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a:t>
                      </a:r>
                      <a:r>
                        <a:rPr lang="en-US" altLang="ja-JP" sz="1100" u="none" strike="noStrike" dirty="0">
                          <a:effectLst/>
                          <a:latin typeface="Meiryo UI" panose="020B0604030504040204" pitchFamily="50" charset="-128"/>
                          <a:ea typeface="Meiryo UI" panose="020B0604030504040204" pitchFamily="50" charset="-128"/>
                        </a:rPr>
                        <a:t>15,000㎡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15,000㎡</a:t>
                      </a:r>
                      <a:r>
                        <a:rPr lang="ja-JP" altLang="en-US" sz="1100" u="none" strike="noStrike" dirty="0">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計</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extLst>
                  <a:ext uri="{0D108BD9-81ED-4DB2-BD59-A6C34878D82A}">
                    <a16:rowId xmlns:a16="http://schemas.microsoft.com/office/drawing/2014/main" val="4079464785"/>
                  </a:ext>
                </a:extLst>
              </a:tr>
              <a:tr h="291524">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rPr>
                        <a:t>分譲マンション</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0" marB="0" anchor="ctr">
                    <a:solidFill>
                      <a:schemeClr val="bg1">
                        <a:lumMod val="85000"/>
                      </a:schemeClr>
                    </a:solidFill>
                  </a:tcP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rPr>
                        <a:t>21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rPr>
                        <a:t>20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rPr>
                        <a:t>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rPr>
                        <a:t>5</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rPr>
                        <a:t>54</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0" marR="216000" marT="0" marB="0" anchor="ctr"/>
                </a:tc>
                <a:extLst>
                  <a:ext uri="{0D108BD9-81ED-4DB2-BD59-A6C34878D82A}">
                    <a16:rowId xmlns:a16="http://schemas.microsoft.com/office/drawing/2014/main" val="2039153651"/>
                  </a:ext>
                </a:extLst>
              </a:tr>
              <a:tr h="291524">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rPr>
                        <a:t>賃貸マンション</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0" marB="0" anchor="ctr">
                    <a:solidFill>
                      <a:schemeClr val="bg1">
                        <a:lumMod val="85000"/>
                      </a:schemeClr>
                    </a:solidFill>
                  </a:tcP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rPr>
                        <a:t>36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rPr>
                        <a:t>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rPr>
                        <a:t>3</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ja-JP" altLang="en-US" sz="1400" u="none" strike="noStrike" dirty="0">
                          <a:effectLst/>
                          <a:latin typeface="Meiryo UI" panose="020B0604030504040204" pitchFamily="50" charset="-128"/>
                          <a:ea typeface="Meiryo UI" panose="020B0604030504040204" pitchFamily="50" charset="-128"/>
                        </a:rPr>
                        <a:t>ー</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rPr>
                        <a:t>47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extLst>
                  <a:ext uri="{0D108BD9-81ED-4DB2-BD59-A6C34878D82A}">
                    <a16:rowId xmlns:a16="http://schemas.microsoft.com/office/drawing/2014/main" val="3705626129"/>
                  </a:ext>
                </a:extLst>
              </a:tr>
              <a:tr h="291524">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rPr>
                        <a:t>複合施設</a:t>
                      </a:r>
                      <a:endParaRPr lang="en-US" altLang="ja-JP" sz="1100" u="none" strike="noStrike" dirty="0">
                        <a:effectLst/>
                        <a:latin typeface="Meiryo UI" panose="020B0604030504040204" pitchFamily="50" charset="-128"/>
                        <a:ea typeface="Meiryo UI" panose="020B0604030504040204" pitchFamily="50" charset="-128"/>
                      </a:endParaRPr>
                    </a:p>
                    <a:p>
                      <a:pPr algn="l" fontAlgn="ctr"/>
                      <a:r>
                        <a:rPr lang="en-US" altLang="ja-JP" sz="1100" u="none" strike="noStrike" dirty="0">
                          <a:effectLst/>
                          <a:latin typeface="Meiryo UI" panose="020B0604030504040204" pitchFamily="50" charset="-128"/>
                          <a:ea typeface="Meiryo UI" panose="020B0604030504040204" pitchFamily="50" charset="-128"/>
                        </a:rPr>
                        <a:t>(</a:t>
                      </a:r>
                      <a:r>
                        <a:rPr lang="ja-JP" altLang="en-US" sz="1100" u="none" strike="noStrike" dirty="0">
                          <a:effectLst/>
                          <a:latin typeface="Meiryo UI" panose="020B0604030504040204" pitchFamily="50" charset="-128"/>
                          <a:ea typeface="Meiryo UI" panose="020B0604030504040204" pitchFamily="50" charset="-128"/>
                        </a:rPr>
                        <a:t>事務所・店舗</a:t>
                      </a:r>
                      <a:r>
                        <a:rPr lang="en-US" altLang="ja-JP" sz="1100" u="none" strike="noStrike" dirty="0">
                          <a:effectLst/>
                          <a:latin typeface="Meiryo UI" panose="020B0604030504040204" pitchFamily="50" charset="-128"/>
                          <a:ea typeface="Meiryo UI" panose="020B0604030504040204" pitchFamily="50" charset="-128"/>
                        </a:rPr>
                        <a:t>)</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0" marB="0" anchor="ctr">
                    <a:solidFill>
                      <a:schemeClr val="bg1">
                        <a:lumMod val="85000"/>
                      </a:schemeClr>
                    </a:solidFill>
                  </a:tcP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rPr>
                        <a:t>32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rPr>
                        <a:t>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rPr>
                        <a:t>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rPr>
                        <a:t>5</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rPr>
                        <a:t>46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extLst>
                  <a:ext uri="{0D108BD9-81ED-4DB2-BD59-A6C34878D82A}">
                    <a16:rowId xmlns:a16="http://schemas.microsoft.com/office/drawing/2014/main" val="2499785734"/>
                  </a:ext>
                </a:extLst>
              </a:tr>
              <a:tr h="291524">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rPr>
                        <a:t>事務所</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0" marB="0" anchor="ctr">
                    <a:solidFill>
                      <a:schemeClr val="bg1">
                        <a:lumMod val="85000"/>
                      </a:schemeClr>
                    </a:solidFill>
                  </a:tcP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rPr>
                        <a:t>23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rPr>
                        <a:t>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ja-JP" altLang="en-US" sz="1400" u="none" strike="noStrike" dirty="0">
                          <a:effectLst/>
                          <a:latin typeface="Meiryo UI" panose="020B0604030504040204" pitchFamily="50" charset="-128"/>
                          <a:ea typeface="Meiryo UI" panose="020B0604030504040204" pitchFamily="50" charset="-128"/>
                        </a:rPr>
                        <a:t>ー</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ja-JP" altLang="en-US" sz="1400" u="none" strike="noStrike" dirty="0">
                          <a:effectLst/>
                          <a:latin typeface="Meiryo UI" panose="020B0604030504040204" pitchFamily="50" charset="-128"/>
                          <a:ea typeface="Meiryo UI" panose="020B0604030504040204" pitchFamily="50" charset="-128"/>
                        </a:rPr>
                        <a:t>ー</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rPr>
                        <a:t>27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extLst>
                  <a:ext uri="{0D108BD9-81ED-4DB2-BD59-A6C34878D82A}">
                    <a16:rowId xmlns:a16="http://schemas.microsoft.com/office/drawing/2014/main" val="2494373452"/>
                  </a:ext>
                </a:extLst>
              </a:tr>
              <a:tr h="291524">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rPr>
                        <a:t>店舗</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0" marB="0" anchor="ctr">
                    <a:solidFill>
                      <a:schemeClr val="bg1">
                        <a:lumMod val="85000"/>
                      </a:schemeClr>
                    </a:solidFill>
                  </a:tcP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rPr>
                        <a:t>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rPr>
                        <a:t>2</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rPr>
                        <a:t>1</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ja-JP" altLang="en-US" sz="1400" u="none" strike="noStrike" dirty="0">
                          <a:effectLst/>
                          <a:latin typeface="Meiryo UI" panose="020B0604030504040204" pitchFamily="50" charset="-128"/>
                          <a:ea typeface="Meiryo UI" panose="020B0604030504040204" pitchFamily="50" charset="-128"/>
                        </a:rPr>
                        <a:t>ー</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rPr>
                        <a:t>12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extLst>
                  <a:ext uri="{0D108BD9-81ED-4DB2-BD59-A6C34878D82A}">
                    <a16:rowId xmlns:a16="http://schemas.microsoft.com/office/drawing/2014/main" val="3991700162"/>
                  </a:ext>
                </a:extLst>
              </a:tr>
              <a:tr h="291524">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rPr>
                        <a:t>工場等</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0" marB="0" anchor="ctr">
                    <a:solidFill>
                      <a:schemeClr val="bg1">
                        <a:lumMod val="85000"/>
                      </a:schemeClr>
                    </a:solidFill>
                  </a:tcP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rPr>
                        <a:t>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ja-JP" altLang="en-US" sz="1400" u="none" strike="noStrike" dirty="0">
                          <a:effectLst/>
                          <a:latin typeface="Meiryo UI" panose="020B0604030504040204" pitchFamily="50" charset="-128"/>
                          <a:ea typeface="Meiryo UI" panose="020B0604030504040204" pitchFamily="50" charset="-128"/>
                        </a:rPr>
                        <a:t>ー</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ja-JP" altLang="en-US" sz="1400" u="none" strike="noStrike" dirty="0">
                          <a:effectLst/>
                          <a:latin typeface="Meiryo UI" panose="020B0604030504040204" pitchFamily="50" charset="-128"/>
                          <a:ea typeface="Meiryo UI" panose="020B0604030504040204" pitchFamily="50" charset="-128"/>
                        </a:rPr>
                        <a:t>ー</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ja-JP" altLang="en-US" sz="1400" u="none" strike="noStrike" dirty="0">
                          <a:effectLst/>
                          <a:latin typeface="Meiryo UI" panose="020B0604030504040204" pitchFamily="50" charset="-128"/>
                          <a:ea typeface="Meiryo UI" panose="020B0604030504040204" pitchFamily="50" charset="-128"/>
                        </a:rPr>
                        <a:t>ー</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rPr>
                        <a:t>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extLst>
                  <a:ext uri="{0D108BD9-81ED-4DB2-BD59-A6C34878D82A}">
                    <a16:rowId xmlns:a16="http://schemas.microsoft.com/office/drawing/2014/main" val="3167057237"/>
                  </a:ext>
                </a:extLst>
              </a:tr>
              <a:tr h="291524">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rPr>
                        <a:t>その他</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0" marB="0" anchor="ctr">
                    <a:solidFill>
                      <a:schemeClr val="bg1">
                        <a:lumMod val="85000"/>
                      </a:schemeClr>
                    </a:solidFill>
                  </a:tcP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rPr>
                        <a:t>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rPr>
                        <a:t>3</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ja-JP" altLang="en-US" sz="1400" u="none" strike="noStrike" dirty="0">
                          <a:effectLst/>
                          <a:latin typeface="Meiryo UI" panose="020B0604030504040204" pitchFamily="50" charset="-128"/>
                          <a:ea typeface="Meiryo UI" panose="020B0604030504040204" pitchFamily="50" charset="-128"/>
                        </a:rPr>
                        <a:t>ー</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ja-JP" altLang="en-US" sz="1400" u="none" strike="noStrike" dirty="0">
                          <a:effectLst/>
                          <a:latin typeface="Meiryo UI" panose="020B0604030504040204" pitchFamily="50" charset="-128"/>
                          <a:ea typeface="Meiryo UI" panose="020B0604030504040204" pitchFamily="50" charset="-128"/>
                        </a:rPr>
                        <a:t>ー</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rPr>
                        <a:t>10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extLst>
                  <a:ext uri="{0D108BD9-81ED-4DB2-BD59-A6C34878D82A}">
                    <a16:rowId xmlns:a16="http://schemas.microsoft.com/office/drawing/2014/main" val="2727260495"/>
                  </a:ext>
                </a:extLst>
              </a:tr>
              <a:tr h="291524">
                <a:tc>
                  <a:txBody>
                    <a:bodyPr/>
                    <a:lstStyle/>
                    <a:p>
                      <a:pPr marL="0" indent="0" algn="ctr" fontAlgn="ctr"/>
                      <a:r>
                        <a:rPr lang="ja-JP" altLang="en-US" sz="1100" u="none" strike="noStrike" dirty="0">
                          <a:effectLst/>
                          <a:latin typeface="Meiryo UI" panose="020B0604030504040204" pitchFamily="50" charset="-128"/>
                          <a:ea typeface="Meiryo UI" panose="020B0604030504040204" pitchFamily="50" charset="-128"/>
                        </a:rPr>
                        <a:t>計</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0" marB="0" anchor="ctr">
                    <a:solidFill>
                      <a:schemeClr val="bg1">
                        <a:lumMod val="85000"/>
                      </a:schemeClr>
                    </a:solidFill>
                  </a:tcP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rPr>
                        <a:t>132</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rPr>
                        <a:t>44</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rPr>
                        <a:t>14</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rPr>
                        <a:t>10</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rPr>
                        <a:t>200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216000" marT="0" marB="0" anchor="ctr"/>
                </a:tc>
                <a:extLst>
                  <a:ext uri="{0D108BD9-81ED-4DB2-BD59-A6C34878D82A}">
                    <a16:rowId xmlns:a16="http://schemas.microsoft.com/office/drawing/2014/main" val="2060786054"/>
                  </a:ext>
                </a:extLst>
              </a:tr>
            </a:tbl>
          </a:graphicData>
        </a:graphic>
      </p:graphicFrame>
      <p:sp>
        <p:nvSpPr>
          <p:cNvPr id="15" name="テキスト ボックス 2">
            <a:extLst>
              <a:ext uri="{FF2B5EF4-FFF2-40B4-BE49-F238E27FC236}">
                <a16:creationId xmlns:a16="http://schemas.microsoft.com/office/drawing/2014/main" id="{AA977E0E-46D9-4789-B41A-F00CA8438A86}"/>
              </a:ext>
            </a:extLst>
          </p:cNvPr>
          <p:cNvSpPr txBox="1">
            <a:spLocks noChangeArrowheads="1"/>
          </p:cNvSpPr>
          <p:nvPr/>
        </p:nvSpPr>
        <p:spPr bwMode="auto">
          <a:xfrm>
            <a:off x="3394452" y="3783920"/>
            <a:ext cx="2968608" cy="36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ct val="0"/>
              </a:spcBef>
              <a:buFontTx/>
              <a:buNone/>
            </a:pPr>
            <a:r>
              <a:rPr lang="ja-JP" altLang="en-US" sz="1400" dirty="0">
                <a:solidFill>
                  <a:srgbClr val="000000"/>
                </a:solidFill>
                <a:latin typeface="Meiryo UI" panose="020B0604030504040204" pitchFamily="50" charset="-128"/>
                <a:ea typeface="Meiryo UI" panose="020B0604030504040204" pitchFamily="50" charset="-128"/>
              </a:rPr>
              <a:t>用途別・規模別 耐震性不足棟数</a:t>
            </a:r>
            <a:endParaRPr lang="ja-JP" altLang="en-US" sz="1400" dirty="0">
              <a:solidFill>
                <a:srgbClr val="FF0000"/>
              </a:solidFill>
              <a:latin typeface="Meiryo UI" panose="020B0604030504040204" pitchFamily="50" charset="-128"/>
              <a:ea typeface="Meiryo UI" panose="020B0604030504040204" pitchFamily="50" charset="-128"/>
            </a:endParaRPr>
          </a:p>
        </p:txBody>
      </p:sp>
      <p:sp>
        <p:nvSpPr>
          <p:cNvPr id="16" name="テキスト ボックス 2">
            <a:extLst>
              <a:ext uri="{FF2B5EF4-FFF2-40B4-BE49-F238E27FC236}">
                <a16:creationId xmlns:a16="http://schemas.microsoft.com/office/drawing/2014/main" id="{59DA9647-B79B-4E17-A04B-B564456EEF94}"/>
              </a:ext>
            </a:extLst>
          </p:cNvPr>
          <p:cNvSpPr txBox="1">
            <a:spLocks noChangeArrowheads="1"/>
          </p:cNvSpPr>
          <p:nvPr/>
        </p:nvSpPr>
        <p:spPr bwMode="auto">
          <a:xfrm>
            <a:off x="259390" y="3770754"/>
            <a:ext cx="2968608" cy="36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ct val="0"/>
              </a:spcBef>
              <a:buFontTx/>
              <a:buNone/>
            </a:pPr>
            <a:r>
              <a:rPr lang="ja-JP" altLang="en-US" sz="1400" dirty="0">
                <a:solidFill>
                  <a:srgbClr val="000000"/>
                </a:solidFill>
                <a:latin typeface="Meiryo UI" panose="020B0604030504040204" pitchFamily="50" charset="-128"/>
                <a:ea typeface="Meiryo UI" panose="020B0604030504040204" pitchFamily="50" charset="-128"/>
              </a:rPr>
              <a:t>耐震性不足棟数</a:t>
            </a:r>
            <a:r>
              <a:rPr lang="ja-JP" altLang="en-US" sz="1050" dirty="0">
                <a:solidFill>
                  <a:srgbClr val="000000"/>
                </a:solidFill>
                <a:latin typeface="Meiryo UI" panose="020B0604030504040204" pitchFamily="50" charset="-128"/>
                <a:ea typeface="Meiryo UI" panose="020B0604030504040204" pitchFamily="50" charset="-128"/>
              </a:rPr>
              <a:t>（未報告含む）</a:t>
            </a:r>
            <a:r>
              <a:rPr lang="ja-JP" altLang="en-US" sz="1400" dirty="0">
                <a:solidFill>
                  <a:srgbClr val="000000"/>
                </a:solidFill>
                <a:latin typeface="Meiryo UI" panose="020B0604030504040204" pitchFamily="50" charset="-128"/>
                <a:ea typeface="Meiryo UI" panose="020B0604030504040204" pitchFamily="50" charset="-128"/>
              </a:rPr>
              <a:t>の推移</a:t>
            </a:r>
            <a:endParaRPr lang="ja-JP" altLang="en-US" sz="1400" dirty="0">
              <a:solidFill>
                <a:srgbClr val="FF0000"/>
              </a:solidFill>
              <a:latin typeface="Meiryo UI" panose="020B0604030504040204" pitchFamily="50" charset="-128"/>
              <a:ea typeface="Meiryo UI" panose="020B0604030504040204" pitchFamily="50" charset="-128"/>
            </a:endParaRPr>
          </a:p>
        </p:txBody>
      </p:sp>
      <p:sp>
        <p:nvSpPr>
          <p:cNvPr id="17" name="Text Box 1233">
            <a:extLst>
              <a:ext uri="{FF2B5EF4-FFF2-40B4-BE49-F238E27FC236}">
                <a16:creationId xmlns:a16="http://schemas.microsoft.com/office/drawing/2014/main" id="{3A4E7A4D-F138-43B7-B982-FD5C0767F87D}"/>
              </a:ext>
            </a:extLst>
          </p:cNvPr>
          <p:cNvSpPr txBox="1">
            <a:spLocks noChangeArrowheads="1"/>
          </p:cNvSpPr>
          <p:nvPr/>
        </p:nvSpPr>
        <p:spPr bwMode="auto">
          <a:xfrm>
            <a:off x="152400" y="1893977"/>
            <a:ext cx="3768253"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0" bIns="42289">
            <a:spAutoFit/>
          </a:bodyPr>
          <a:lstStyle/>
          <a:p>
            <a:pPr defTabSz="823170" fontAlgn="auto">
              <a:spcBef>
                <a:spcPct val="50000"/>
              </a:spcBef>
              <a:spcAft>
                <a:spcPts val="0"/>
              </a:spcAft>
              <a:defRPr/>
            </a:pPr>
            <a:r>
              <a:rPr kumimoji="0" lang="ja-JP" altLang="en-US" sz="1600" b="1" kern="0" spc="-100" dirty="0">
                <a:solidFill>
                  <a:sysClr val="window" lastClr="FFFFFF"/>
                </a:solidFill>
                <a:latin typeface="Meiryo UI" panose="020B0604030504040204" pitchFamily="50" charset="-128"/>
                <a:ea typeface="Meiryo UI" panose="020B0604030504040204" pitchFamily="50" charset="-128"/>
              </a:rPr>
              <a:t>診断結果</a:t>
            </a:r>
            <a:endParaRPr kumimoji="0" lang="en-US" altLang="ja-JP" sz="1600" b="1" kern="0" spc="-100" dirty="0">
              <a:solidFill>
                <a:sysClr val="window" lastClr="FFFFFF"/>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a:stretch>
            <a:fillRect/>
          </a:stretch>
        </p:blipFill>
        <p:spPr>
          <a:xfrm>
            <a:off x="376304" y="4033783"/>
            <a:ext cx="2432515" cy="2219136"/>
          </a:xfrm>
          <a:prstGeom prst="rect">
            <a:avLst/>
          </a:prstGeom>
        </p:spPr>
      </p:pic>
    </p:spTree>
    <p:extLst>
      <p:ext uri="{BB962C8B-B14F-4D97-AF65-F5344CB8AC3E}">
        <p14:creationId xmlns:p14="http://schemas.microsoft.com/office/powerpoint/2010/main" val="17436253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DDB0C60-7118-42B7-A892-6733F19AFDFB}"/>
              </a:ext>
            </a:extLst>
          </p:cNvPr>
          <p:cNvSpPr>
            <a:spLocks noGrp="1"/>
          </p:cNvSpPr>
          <p:nvPr>
            <p:ph type="sldNum" sz="quarter" idx="12"/>
          </p:nvPr>
        </p:nvSpPr>
        <p:spPr/>
        <p:txBody>
          <a:bodyPr/>
          <a:lstStyle/>
          <a:p>
            <a:pPr>
              <a:defRPr/>
            </a:pPr>
            <a:fld id="{1BDB6D7F-53AA-4455-8AD0-F9E52A4623CB}" type="slidenum">
              <a:rPr lang="en-US" altLang="ja-JP" smtClean="0">
                <a:solidFill>
                  <a:srgbClr val="000000"/>
                </a:solidFill>
              </a:rPr>
              <a:pPr>
                <a:defRPr/>
              </a:pPr>
              <a:t>54</a:t>
            </a:fld>
            <a:endParaRPr lang="en-US" altLang="ja-JP">
              <a:solidFill>
                <a:srgbClr val="000000"/>
              </a:solidFill>
            </a:endParaRPr>
          </a:p>
        </p:txBody>
      </p:sp>
      <p:sp>
        <p:nvSpPr>
          <p:cNvPr id="6" name="テキスト ボックス 5">
            <a:extLst>
              <a:ext uri="{FF2B5EF4-FFF2-40B4-BE49-F238E27FC236}">
                <a16:creationId xmlns:a16="http://schemas.microsoft.com/office/drawing/2014/main" id="{49A59C1A-3B36-464D-A87E-56EC12CDEC35}"/>
              </a:ext>
            </a:extLst>
          </p:cNvPr>
          <p:cNvSpPr txBox="1">
            <a:spLocks noChangeArrowheads="1"/>
          </p:cNvSpPr>
          <p:nvPr/>
        </p:nvSpPr>
        <p:spPr bwMode="auto">
          <a:xfrm>
            <a:off x="152399" y="1018217"/>
            <a:ext cx="8890001" cy="1028297"/>
          </a:xfrm>
          <a:prstGeom prst="rect">
            <a:avLst/>
          </a:prstGeom>
          <a:solidFill>
            <a:schemeClr val="accent5"/>
          </a:solidFill>
          <a:ln>
            <a:noFill/>
          </a:ln>
        </p:spPr>
        <p:txBody>
          <a:bodyPr lIns="72000" tIns="72000" rIns="72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　路線別では、耐震性が不足する建築物がない路線もあれば多い路線もあり、偏りがある。</a:t>
            </a:r>
            <a:endParaRPr lang="en-US" altLang="ja-JP" sz="1600" dirty="0">
              <a:latin typeface="Meiryo UI" panose="020B0604030504040204" pitchFamily="50" charset="-128"/>
              <a:ea typeface="Meiryo UI" panose="020B0604030504040204" pitchFamily="50" charset="-128"/>
            </a:endParaRPr>
          </a:p>
          <a:p>
            <a:pPr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　広域緊急交通路の機能確保の観点から、対象を絞り込むことも必要ではないかと考えられる。</a:t>
            </a:r>
            <a:endParaRPr lang="en-US" altLang="ja-JP" sz="1600" dirty="0">
              <a:latin typeface="Meiryo UI" panose="020B0604030504040204" pitchFamily="50" charset="-128"/>
              <a:ea typeface="Meiryo UI" panose="020B0604030504040204" pitchFamily="50" charset="-128"/>
            </a:endParaRPr>
          </a:p>
        </p:txBody>
      </p:sp>
      <p:sp>
        <p:nvSpPr>
          <p:cNvPr id="7" name="タイトル 2">
            <a:extLst>
              <a:ext uri="{FF2B5EF4-FFF2-40B4-BE49-F238E27FC236}">
                <a16:creationId xmlns:a16="http://schemas.microsoft.com/office/drawing/2014/main" id="{3AE42037-5455-43ED-8483-57AA1DF68EE1}"/>
              </a:ext>
            </a:extLst>
          </p:cNvPr>
          <p:cNvSpPr txBox="1">
            <a:spLocks/>
          </p:cNvSpPr>
          <p:nvPr/>
        </p:nvSpPr>
        <p:spPr bwMode="auto">
          <a:xfrm>
            <a:off x="0" y="234261"/>
            <a:ext cx="8782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dirty="0"/>
              <a:t>　広域緊急交通路沿道建築物耐震化の状況（２）</a:t>
            </a:r>
            <a:endParaRPr lang="ja-JP" altLang="ja-JP" b="1" kern="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311539" y="2562881"/>
            <a:ext cx="8571719" cy="4157832"/>
          </a:xfrm>
          <a:prstGeom prst="rect">
            <a:avLst/>
          </a:prstGeom>
        </p:spPr>
      </p:pic>
    </p:spTree>
    <p:extLst>
      <p:ext uri="{BB962C8B-B14F-4D97-AF65-F5344CB8AC3E}">
        <p14:creationId xmlns:p14="http://schemas.microsoft.com/office/powerpoint/2010/main" val="38581394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17F3D0E-BD6B-4ADC-AAA6-8625D50CACD9}"/>
              </a:ext>
            </a:extLst>
          </p:cNvPr>
          <p:cNvSpPr>
            <a:spLocks noGrp="1"/>
          </p:cNvSpPr>
          <p:nvPr>
            <p:ph type="sldNum" sz="quarter" idx="12"/>
          </p:nvPr>
        </p:nvSpPr>
        <p:spPr/>
        <p:txBody>
          <a:bodyPr/>
          <a:lstStyle/>
          <a:p>
            <a:pPr>
              <a:defRPr/>
            </a:pPr>
            <a:fld id="{1BDB6D7F-53AA-4455-8AD0-F9E52A4623CB}" type="slidenum">
              <a:rPr lang="en-US" altLang="ja-JP" smtClean="0">
                <a:solidFill>
                  <a:srgbClr val="000000"/>
                </a:solidFill>
                <a:latin typeface="Meiryo UI" panose="020B0604030504040204" pitchFamily="50" charset="-128"/>
                <a:ea typeface="Meiryo UI" panose="020B0604030504040204" pitchFamily="50" charset="-128"/>
              </a:rPr>
              <a:pPr>
                <a:defRPr/>
              </a:pPr>
              <a:t>55</a:t>
            </a:fld>
            <a:endParaRPr lang="en-US" altLang="ja-JP">
              <a:solidFill>
                <a:srgbClr val="000000"/>
              </a:solidFill>
              <a:latin typeface="Meiryo UI" panose="020B0604030504040204" pitchFamily="50" charset="-128"/>
              <a:ea typeface="Meiryo UI" panose="020B0604030504040204" pitchFamily="50" charset="-128"/>
            </a:endParaRPr>
          </a:p>
        </p:txBody>
      </p:sp>
      <p:graphicFrame>
        <p:nvGraphicFramePr>
          <p:cNvPr id="11" name="表 10">
            <a:extLst>
              <a:ext uri="{FF2B5EF4-FFF2-40B4-BE49-F238E27FC236}">
                <a16:creationId xmlns:a16="http://schemas.microsoft.com/office/drawing/2014/main" id="{03970812-20B4-4569-A352-97AC53CDEA8E}"/>
              </a:ext>
            </a:extLst>
          </p:cNvPr>
          <p:cNvGraphicFramePr>
            <a:graphicFrameLocks noGrp="1"/>
          </p:cNvGraphicFramePr>
          <p:nvPr>
            <p:extLst>
              <p:ext uri="{D42A27DB-BD31-4B8C-83A1-F6EECF244321}">
                <p14:modId xmlns:p14="http://schemas.microsoft.com/office/powerpoint/2010/main" val="2458186663"/>
              </p:ext>
            </p:extLst>
          </p:nvPr>
        </p:nvGraphicFramePr>
        <p:xfrm>
          <a:off x="488306" y="3638802"/>
          <a:ext cx="4368580" cy="1221403"/>
        </p:xfrm>
        <a:graphic>
          <a:graphicData uri="http://schemas.openxmlformats.org/drawingml/2006/table">
            <a:tbl>
              <a:tblPr firstRow="1" firstCol="1" bandRow="1">
                <a:tableStyleId>{5C22544A-7EE6-4342-B048-85BDC9FD1C3A}</a:tableStyleId>
              </a:tblPr>
              <a:tblGrid>
                <a:gridCol w="650201">
                  <a:extLst>
                    <a:ext uri="{9D8B030D-6E8A-4147-A177-3AD203B41FA5}">
                      <a16:colId xmlns:a16="http://schemas.microsoft.com/office/drawing/2014/main" val="20000"/>
                    </a:ext>
                  </a:extLst>
                </a:gridCol>
                <a:gridCol w="142875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20785">
                  <a:extLst>
                    <a:ext uri="{9D8B030D-6E8A-4147-A177-3AD203B41FA5}">
                      <a16:colId xmlns:a16="http://schemas.microsoft.com/office/drawing/2014/main" val="20003"/>
                    </a:ext>
                  </a:extLst>
                </a:gridCol>
                <a:gridCol w="806844">
                  <a:extLst>
                    <a:ext uri="{9D8B030D-6E8A-4147-A177-3AD203B41FA5}">
                      <a16:colId xmlns:a16="http://schemas.microsoft.com/office/drawing/2014/main" val="20004"/>
                    </a:ext>
                  </a:extLst>
                </a:gridCol>
              </a:tblGrid>
              <a:tr h="280603">
                <a:tc gridSpan="2">
                  <a:txBody>
                    <a:bodyPr/>
                    <a:lstStyle/>
                    <a:p>
                      <a:pPr algn="ctr">
                        <a:lnSpc>
                          <a:spcPts val="1400"/>
                        </a:lnSpc>
                        <a:spcAft>
                          <a:spcPts val="0"/>
                        </a:spcAft>
                      </a:pPr>
                      <a:r>
                        <a:rPr lang="ja-JP" sz="1400" kern="100" dirty="0">
                          <a:solidFill>
                            <a:srgbClr val="1F497D"/>
                          </a:solidFill>
                          <a:effectLst/>
                          <a:latin typeface="Meiryo UI" panose="020B0604030504040204" pitchFamily="50" charset="-128"/>
                          <a:ea typeface="Meiryo UI" panose="020B0604030504040204" pitchFamily="50" charset="-128"/>
                        </a:rPr>
                        <a:t>区分</a:t>
                      </a:r>
                      <a:endParaRPr lang="ja-JP" sz="1400" kern="100" dirty="0">
                        <a:solidFill>
                          <a:srgbClr val="1F497D"/>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hMerge="1">
                  <a:txBody>
                    <a:bodyPr/>
                    <a:lstStyle/>
                    <a:p>
                      <a:pPr algn="ctr">
                        <a:lnSpc>
                          <a:spcPts val="1400"/>
                        </a:lnSpc>
                        <a:spcAft>
                          <a:spcPts val="0"/>
                        </a:spcAft>
                      </a:pPr>
                      <a:endParaRPr lang="ja-JP" sz="1400" kern="100" dirty="0">
                        <a:solidFill>
                          <a:srgbClr val="002060"/>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ja-JP" sz="1400" kern="100" dirty="0">
                          <a:solidFill>
                            <a:srgbClr val="002060"/>
                          </a:solidFill>
                          <a:effectLst/>
                          <a:latin typeface="Meiryo UI" panose="020B0604030504040204" pitchFamily="50" charset="-128"/>
                          <a:ea typeface="Meiryo UI" panose="020B0604030504040204" pitchFamily="50" charset="-128"/>
                        </a:rPr>
                        <a:t>国</a:t>
                      </a:r>
                      <a:endParaRPr lang="ja-JP" sz="1400" kern="100" dirty="0">
                        <a:solidFill>
                          <a:srgbClr val="002060"/>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ja-JP" sz="1400" kern="100" dirty="0">
                          <a:solidFill>
                            <a:srgbClr val="002060"/>
                          </a:solidFill>
                          <a:effectLst/>
                          <a:latin typeface="Meiryo UI" panose="020B0604030504040204" pitchFamily="50" charset="-128"/>
                          <a:ea typeface="Meiryo UI" panose="020B0604030504040204" pitchFamily="50" charset="-128"/>
                        </a:rPr>
                        <a:t>府</a:t>
                      </a:r>
                      <a:endParaRPr lang="ja-JP" sz="1400" kern="100" dirty="0">
                        <a:solidFill>
                          <a:srgbClr val="002060"/>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ja-JP" sz="1400" kern="100" dirty="0">
                          <a:solidFill>
                            <a:srgbClr val="002060"/>
                          </a:solidFill>
                          <a:effectLst/>
                          <a:latin typeface="Meiryo UI" panose="020B0604030504040204" pitchFamily="50" charset="-128"/>
                          <a:ea typeface="Meiryo UI" panose="020B0604030504040204" pitchFamily="50" charset="-128"/>
                        </a:rPr>
                        <a:t>所有者</a:t>
                      </a:r>
                      <a:endParaRPr lang="ja-JP" sz="1400" kern="100" dirty="0">
                        <a:solidFill>
                          <a:srgbClr val="002060"/>
                        </a:solidFill>
                        <a:effectLst/>
                        <a:latin typeface="Meiryo UI" panose="020B0604030504040204" pitchFamily="50" charset="-128"/>
                        <a:ea typeface="Meiryo UI" panose="020B0604030504040204" pitchFamily="50" charset="-128"/>
                        <a:cs typeface="Times New Roman"/>
                      </a:endParaRPr>
                    </a:p>
                  </a:txBody>
                  <a:tcPr marL="68579" marR="68579" marT="0" marB="0" anchor="ctr"/>
                </a:tc>
                <a:extLst>
                  <a:ext uri="{0D108BD9-81ED-4DB2-BD59-A6C34878D82A}">
                    <a16:rowId xmlns:a16="http://schemas.microsoft.com/office/drawing/2014/main" val="10000"/>
                  </a:ext>
                </a:extLst>
              </a:tr>
              <a:tr h="470400">
                <a:tc rowSpan="2">
                  <a:txBody>
                    <a:bodyPr/>
                    <a:lstStyle/>
                    <a:p>
                      <a:pPr algn="ctr">
                        <a:lnSpc>
                          <a:spcPts val="1400"/>
                        </a:lnSpc>
                        <a:spcAft>
                          <a:spcPts val="0"/>
                        </a:spcAft>
                      </a:pPr>
                      <a:r>
                        <a:rPr lang="ja-JP" altLang="en-US" sz="1400" kern="100" dirty="0">
                          <a:solidFill>
                            <a:srgbClr val="1F497D"/>
                          </a:solidFill>
                          <a:effectLst/>
                          <a:latin typeface="Meiryo UI" panose="020B0604030504040204" pitchFamily="50" charset="-128"/>
                          <a:ea typeface="Meiryo UI" panose="020B0604030504040204" pitchFamily="50" charset="-128"/>
                        </a:rPr>
                        <a:t>負担</a:t>
                      </a:r>
                      <a:endParaRPr lang="en-US" altLang="ja-JP" sz="1400" kern="100" dirty="0">
                        <a:solidFill>
                          <a:srgbClr val="1F497D"/>
                        </a:solidFill>
                        <a:effectLst/>
                        <a:latin typeface="Meiryo UI" panose="020B0604030504040204" pitchFamily="50" charset="-128"/>
                        <a:ea typeface="Meiryo UI" panose="020B0604030504040204" pitchFamily="50" charset="-128"/>
                      </a:endParaRPr>
                    </a:p>
                    <a:p>
                      <a:pPr algn="ctr">
                        <a:lnSpc>
                          <a:spcPts val="1400"/>
                        </a:lnSpc>
                        <a:spcAft>
                          <a:spcPts val="0"/>
                        </a:spcAft>
                      </a:pPr>
                      <a:r>
                        <a:rPr lang="ja-JP" altLang="en-US" sz="1400" kern="100" dirty="0">
                          <a:solidFill>
                            <a:srgbClr val="1F497D"/>
                          </a:solidFill>
                          <a:effectLst/>
                          <a:latin typeface="Meiryo UI" panose="020B0604030504040204" pitchFamily="50" charset="-128"/>
                          <a:ea typeface="Meiryo UI" panose="020B0604030504040204" pitchFamily="50" charset="-128"/>
                        </a:rPr>
                        <a:t>割合</a:t>
                      </a:r>
                      <a:endParaRPr lang="ja-JP" sz="1400" kern="100" dirty="0">
                        <a:solidFill>
                          <a:srgbClr val="1F497D"/>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altLang="ja-JP" sz="1400" kern="100" dirty="0">
                          <a:solidFill>
                            <a:schemeClr val="accent2">
                              <a:lumMod val="50000"/>
                            </a:schemeClr>
                          </a:solidFill>
                          <a:effectLst/>
                          <a:latin typeface="Meiryo UI" panose="020B0604030504040204" pitchFamily="50" charset="-128"/>
                          <a:ea typeface="Meiryo UI" panose="020B0604030504040204" pitchFamily="50" charset="-128"/>
                        </a:rPr>
                        <a:t>5,000</a:t>
                      </a:r>
                      <a:r>
                        <a:rPr lang="ja-JP" altLang="en-US" sz="1400" kern="100" dirty="0">
                          <a:solidFill>
                            <a:schemeClr val="accent2">
                              <a:lumMod val="50000"/>
                            </a:schemeClr>
                          </a:solidFill>
                          <a:effectLst/>
                          <a:latin typeface="Meiryo UI" panose="020B0604030504040204" pitchFamily="50" charset="-128"/>
                          <a:ea typeface="Meiryo UI" panose="020B0604030504040204" pitchFamily="50" charset="-128"/>
                        </a:rPr>
                        <a:t>㎡以下</a:t>
                      </a:r>
                      <a:endParaRPr lang="en-US" altLang="ja-JP" sz="1400" kern="100" dirty="0">
                        <a:solidFill>
                          <a:schemeClr val="accent2">
                            <a:lumMod val="50000"/>
                          </a:schemeClr>
                        </a:solidFill>
                        <a:effectLst/>
                        <a:latin typeface="Meiryo UI" panose="020B0604030504040204" pitchFamily="50" charset="-128"/>
                        <a:ea typeface="Meiryo UI" panose="020B0604030504040204" pitchFamily="50" charset="-128"/>
                      </a:endParaRPr>
                    </a:p>
                    <a:p>
                      <a:pPr algn="ctr">
                        <a:lnSpc>
                          <a:spcPts val="1400"/>
                        </a:lnSpc>
                        <a:spcAft>
                          <a:spcPts val="0"/>
                        </a:spcAft>
                      </a:pPr>
                      <a:r>
                        <a:rPr lang="ja-JP" altLang="en-US" sz="1400" kern="100" dirty="0">
                          <a:solidFill>
                            <a:schemeClr val="accent2">
                              <a:lumMod val="50000"/>
                            </a:schemeClr>
                          </a:solidFill>
                          <a:effectLst/>
                          <a:latin typeface="Meiryo UI" panose="020B0604030504040204" pitchFamily="50" charset="-128"/>
                          <a:ea typeface="Meiryo UI" panose="020B0604030504040204" pitchFamily="50" charset="-128"/>
                          <a:cs typeface="Times New Roman"/>
                        </a:rPr>
                        <a:t>分譲マンション</a:t>
                      </a:r>
                      <a:endParaRPr lang="ja-JP" sz="1400" kern="100" dirty="0">
                        <a:solidFill>
                          <a:schemeClr val="accent2">
                            <a:lumMod val="50000"/>
                          </a:schemeClr>
                        </a:solidFill>
                        <a:effectLst/>
                        <a:latin typeface="Meiryo UI" panose="020B0604030504040204" pitchFamily="50" charset="-128"/>
                        <a:ea typeface="Meiryo UI" panose="020B0604030504040204" pitchFamily="50" charset="-128"/>
                        <a:cs typeface="Times New Roman"/>
                      </a:endParaRPr>
                    </a:p>
                  </a:txBody>
                  <a:tcPr marL="68579" marR="68579" marT="0" marB="0" anchor="ctr">
                    <a:solidFill>
                      <a:schemeClr val="accent1"/>
                    </a:solidFill>
                  </a:tcPr>
                </a:tc>
                <a:tc>
                  <a:txBody>
                    <a:bodyPr/>
                    <a:lstStyle/>
                    <a:p>
                      <a:pPr algn="ctr">
                        <a:lnSpc>
                          <a:spcPts val="1400"/>
                        </a:lnSpc>
                        <a:spcAft>
                          <a:spcPts val="0"/>
                        </a:spcAft>
                      </a:pPr>
                      <a:r>
                        <a:rPr lang="en-US" sz="1400" kern="100" dirty="0">
                          <a:effectLst/>
                          <a:latin typeface="Meiryo UI" panose="020B0604030504040204" pitchFamily="50" charset="-128"/>
                          <a:ea typeface="Meiryo UI" panose="020B0604030504040204" pitchFamily="50" charset="-128"/>
                        </a:rPr>
                        <a:t>1/</a:t>
                      </a:r>
                      <a:r>
                        <a:rPr lang="ja-JP" altLang="en-US" sz="1400" kern="100" dirty="0">
                          <a:effectLst/>
                          <a:latin typeface="Meiryo UI" panose="020B0604030504040204" pitchFamily="50" charset="-128"/>
                          <a:ea typeface="Meiryo UI" panose="020B0604030504040204" pitchFamily="50" charset="-128"/>
                        </a:rPr>
                        <a:t>４</a:t>
                      </a:r>
                      <a:r>
                        <a:rPr lang="en-US" altLang="ja-JP" sz="1400" kern="100" baseline="30000" dirty="0">
                          <a:effectLst/>
                          <a:latin typeface="Meiryo UI" panose="020B0604030504040204" pitchFamily="50" charset="-128"/>
                          <a:ea typeface="Meiryo UI" panose="020B0604030504040204" pitchFamily="50" charset="-128"/>
                        </a:rPr>
                        <a:t>※</a:t>
                      </a:r>
                      <a:endParaRPr lang="ja-JP" sz="1400" kern="100" baseline="30000" dirty="0">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sz="1400" kern="100" dirty="0">
                          <a:effectLst/>
                          <a:latin typeface="Meiryo UI" panose="020B0604030504040204" pitchFamily="50" charset="-128"/>
                          <a:ea typeface="Meiryo UI" panose="020B0604030504040204" pitchFamily="50" charset="-128"/>
                        </a:rPr>
                        <a:t>1/</a:t>
                      </a:r>
                      <a:r>
                        <a:rPr lang="en-US" altLang="ja-JP" sz="1400" kern="100" dirty="0">
                          <a:effectLst/>
                          <a:latin typeface="Meiryo UI" panose="020B0604030504040204" pitchFamily="50" charset="-128"/>
                          <a:ea typeface="Meiryo UI" panose="020B0604030504040204" pitchFamily="50" charset="-128"/>
                        </a:rPr>
                        <a:t>6</a:t>
                      </a:r>
                      <a:endParaRPr lang="ja-JP" sz="14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altLang="ja-JP" sz="1400" kern="100" dirty="0">
                          <a:effectLst/>
                          <a:latin typeface="Meiryo UI" panose="020B0604030504040204" pitchFamily="50" charset="-128"/>
                          <a:ea typeface="Meiryo UI" panose="020B0604030504040204" pitchFamily="50" charset="-128"/>
                          <a:cs typeface="Times New Roman"/>
                        </a:rPr>
                        <a:t>7/12</a:t>
                      </a:r>
                      <a:endParaRPr lang="ja-JP" sz="14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extLst>
                  <a:ext uri="{0D108BD9-81ED-4DB2-BD59-A6C34878D82A}">
                    <a16:rowId xmlns:a16="http://schemas.microsoft.com/office/drawing/2014/main" val="10001"/>
                  </a:ext>
                </a:extLst>
              </a:tr>
              <a:tr h="470400">
                <a:tc vMerge="1">
                  <a:txBody>
                    <a:bodyPr/>
                    <a:lstStyle/>
                    <a:p>
                      <a:pPr algn="ctr">
                        <a:lnSpc>
                          <a:spcPts val="1400"/>
                        </a:lnSpc>
                        <a:spcAft>
                          <a:spcPts val="0"/>
                        </a:spcAft>
                      </a:pPr>
                      <a:endParaRPr lang="ja-JP" sz="1400" kern="100" dirty="0">
                        <a:solidFill>
                          <a:srgbClr val="1F497D"/>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altLang="ja-JP" sz="1400" kern="100" dirty="0">
                          <a:solidFill>
                            <a:schemeClr val="accent2">
                              <a:lumMod val="50000"/>
                            </a:schemeClr>
                          </a:solidFill>
                          <a:effectLst/>
                          <a:latin typeface="Meiryo UI" panose="020B0604030504040204" pitchFamily="50" charset="-128"/>
                          <a:ea typeface="Meiryo UI" panose="020B0604030504040204" pitchFamily="50" charset="-128"/>
                          <a:cs typeface="Times New Roman"/>
                        </a:rPr>
                        <a:t>5,000</a:t>
                      </a:r>
                      <a:r>
                        <a:rPr lang="ja-JP" altLang="en-US" sz="1400" kern="100" dirty="0">
                          <a:solidFill>
                            <a:schemeClr val="accent2">
                              <a:lumMod val="50000"/>
                            </a:schemeClr>
                          </a:solidFill>
                          <a:effectLst/>
                          <a:latin typeface="Meiryo UI" panose="020B0604030504040204" pitchFamily="50" charset="-128"/>
                          <a:ea typeface="Meiryo UI" panose="020B0604030504040204" pitchFamily="50" charset="-128"/>
                          <a:cs typeface="Times New Roman"/>
                        </a:rPr>
                        <a:t>㎡超</a:t>
                      </a:r>
                      <a:endParaRPr lang="ja-JP" sz="1400" kern="100" dirty="0">
                        <a:solidFill>
                          <a:schemeClr val="accent2">
                            <a:lumMod val="50000"/>
                          </a:schemeClr>
                        </a:solidFill>
                        <a:effectLst/>
                        <a:latin typeface="Meiryo UI" panose="020B0604030504040204" pitchFamily="50" charset="-128"/>
                        <a:ea typeface="Meiryo UI" panose="020B0604030504040204" pitchFamily="50" charset="-128"/>
                        <a:cs typeface="Times New Roman"/>
                      </a:endParaRPr>
                    </a:p>
                  </a:txBody>
                  <a:tcPr marL="68579" marR="68579" marT="0" marB="0" anchor="ctr">
                    <a:solidFill>
                      <a:schemeClr val="accent1"/>
                    </a:solidFill>
                  </a:tcPr>
                </a:tc>
                <a:tc>
                  <a:txBody>
                    <a:bodyPr/>
                    <a:lstStyle/>
                    <a:p>
                      <a:pPr algn="ctr">
                        <a:lnSpc>
                          <a:spcPts val="1400"/>
                        </a:lnSpc>
                        <a:spcAft>
                          <a:spcPts val="0"/>
                        </a:spcAft>
                      </a:pPr>
                      <a:r>
                        <a:rPr lang="en-US" altLang="ja-JP" sz="1400" kern="100" dirty="0">
                          <a:effectLst/>
                          <a:latin typeface="Meiryo UI" panose="020B0604030504040204" pitchFamily="50" charset="-128"/>
                          <a:ea typeface="Meiryo UI" panose="020B0604030504040204" pitchFamily="50" charset="-128"/>
                          <a:cs typeface="Times New Roman"/>
                        </a:rPr>
                        <a:t>1/8</a:t>
                      </a:r>
                      <a:r>
                        <a:rPr lang="en-US" altLang="ja-JP" sz="1400" kern="100" baseline="30000" dirty="0">
                          <a:effectLst/>
                          <a:latin typeface="Meiryo UI" panose="020B0604030504040204" pitchFamily="50" charset="-128"/>
                          <a:ea typeface="Meiryo UI" panose="020B0604030504040204" pitchFamily="50" charset="-128"/>
                        </a:rPr>
                        <a:t>※</a:t>
                      </a:r>
                      <a:endParaRPr lang="ja-JP" sz="1400" kern="100" baseline="30000" dirty="0">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altLang="ja-JP" sz="1400" kern="100" dirty="0">
                          <a:effectLst/>
                          <a:latin typeface="Meiryo UI" panose="020B0604030504040204" pitchFamily="50" charset="-128"/>
                          <a:ea typeface="Meiryo UI" panose="020B0604030504040204" pitchFamily="50" charset="-128"/>
                          <a:cs typeface="Times New Roman"/>
                        </a:rPr>
                        <a:t>1/12</a:t>
                      </a:r>
                      <a:endParaRPr lang="ja-JP" sz="14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altLang="ja-JP" sz="1400" kern="100" dirty="0">
                          <a:effectLst/>
                          <a:latin typeface="Meiryo UI" panose="020B0604030504040204" pitchFamily="50" charset="-128"/>
                          <a:ea typeface="Meiryo UI" panose="020B0604030504040204" pitchFamily="50" charset="-128"/>
                          <a:cs typeface="Times New Roman"/>
                        </a:rPr>
                        <a:t>19/24</a:t>
                      </a:r>
                      <a:endParaRPr lang="ja-JP" sz="14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extLst>
                  <a:ext uri="{0D108BD9-81ED-4DB2-BD59-A6C34878D82A}">
                    <a16:rowId xmlns:a16="http://schemas.microsoft.com/office/drawing/2014/main" val="2407002737"/>
                  </a:ext>
                </a:extLst>
              </a:tr>
            </a:tbl>
          </a:graphicData>
        </a:graphic>
      </p:graphicFrame>
      <p:sp>
        <p:nvSpPr>
          <p:cNvPr id="12" name="テキスト ボックス 2">
            <a:extLst>
              <a:ext uri="{FF2B5EF4-FFF2-40B4-BE49-F238E27FC236}">
                <a16:creationId xmlns:a16="http://schemas.microsoft.com/office/drawing/2014/main" id="{66AD6FED-CF08-480D-8984-D5AE9D3FE8BA}"/>
              </a:ext>
            </a:extLst>
          </p:cNvPr>
          <p:cNvSpPr txBox="1">
            <a:spLocks noChangeArrowheads="1"/>
          </p:cNvSpPr>
          <p:nvPr/>
        </p:nvSpPr>
        <p:spPr bwMode="auto">
          <a:xfrm>
            <a:off x="461040" y="4929913"/>
            <a:ext cx="2724711" cy="29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nchor="ctr"/>
          <a:lstStyle>
            <a:lvl1pPr marL="287338" indent="-287338" eaLnBrk="0" hangingPunct="0">
              <a:spcBef>
                <a:spcPct val="20000"/>
              </a:spcBef>
              <a:buChar char="•"/>
              <a:defRPr kumimoji="1" sz="3200">
                <a:solidFill>
                  <a:schemeClr val="tx1"/>
                </a:solidFill>
                <a:latin typeface="Arial" charset="0"/>
                <a:ea typeface="ＭＳ Ｐゴシック" charset="-128"/>
              </a:defRPr>
            </a:lvl1pPr>
            <a:lvl2pPr marL="741363" indent="-284163" eaLnBrk="0" hangingPunct="0">
              <a:spcBef>
                <a:spcPct val="20000"/>
              </a:spcBef>
              <a:buChar char="–"/>
              <a:defRPr kumimoji="1" sz="2800">
                <a:solidFill>
                  <a:schemeClr val="tx1"/>
                </a:solidFill>
                <a:latin typeface="Arial" charset="0"/>
                <a:ea typeface="ＭＳ Ｐゴシック" charset="-128"/>
              </a:defRPr>
            </a:lvl2pPr>
            <a:lvl3pPr marL="1141413" indent="-227013" eaLnBrk="0" hangingPunct="0">
              <a:spcBef>
                <a:spcPct val="20000"/>
              </a:spcBef>
              <a:buChar char="•"/>
              <a:defRPr kumimoji="1" sz="2400">
                <a:solidFill>
                  <a:schemeClr val="tx1"/>
                </a:solidFill>
                <a:latin typeface="Arial" charset="0"/>
                <a:ea typeface="ＭＳ Ｐゴシック" charset="-128"/>
              </a:defRPr>
            </a:lvl3pPr>
            <a:lvl4pPr marL="1598613" indent="-227013" eaLnBrk="0" hangingPunct="0">
              <a:spcBef>
                <a:spcPct val="20000"/>
              </a:spcBef>
              <a:buChar char="–"/>
              <a:defRPr kumimoji="1" sz="2000">
                <a:solidFill>
                  <a:schemeClr val="tx1"/>
                </a:solidFill>
                <a:latin typeface="Arial" charset="0"/>
                <a:ea typeface="ＭＳ Ｐゴシック" charset="-128"/>
              </a:defRPr>
            </a:lvl4pPr>
            <a:lvl5pPr marL="2055813" indent="-227013" eaLnBrk="0" hangingPunct="0">
              <a:spcBef>
                <a:spcPct val="20000"/>
              </a:spcBef>
              <a:buChar char="»"/>
              <a:defRPr kumimoji="1" sz="2000">
                <a:solidFill>
                  <a:schemeClr val="tx1"/>
                </a:solidFill>
                <a:latin typeface="Arial" charset="0"/>
                <a:ea typeface="ＭＳ Ｐゴシック"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改修工事</a:t>
            </a:r>
            <a:endParaRPr lang="ja-JP" altLang="en-US" sz="1600" b="1" dirty="0">
              <a:solidFill>
                <a:srgbClr val="FF0000"/>
              </a:solidFill>
              <a:latin typeface="Meiryo UI" panose="020B0604030504040204" pitchFamily="50" charset="-128"/>
              <a:ea typeface="Meiryo UI" panose="020B0604030504040204" pitchFamily="50" charset="-128"/>
            </a:endParaRPr>
          </a:p>
        </p:txBody>
      </p:sp>
      <p:sp>
        <p:nvSpPr>
          <p:cNvPr id="14" name="テキスト ボックス 2">
            <a:extLst>
              <a:ext uri="{FF2B5EF4-FFF2-40B4-BE49-F238E27FC236}">
                <a16:creationId xmlns:a16="http://schemas.microsoft.com/office/drawing/2014/main" id="{A10EA474-FE94-4C34-86B0-DB1C1DDFCDB5}"/>
              </a:ext>
            </a:extLst>
          </p:cNvPr>
          <p:cNvSpPr txBox="1">
            <a:spLocks noChangeArrowheads="1"/>
          </p:cNvSpPr>
          <p:nvPr/>
        </p:nvSpPr>
        <p:spPr bwMode="auto">
          <a:xfrm>
            <a:off x="488306" y="3390462"/>
            <a:ext cx="2416270" cy="29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nchor="ctr"/>
          <a:lstStyle>
            <a:lvl1pPr marL="287338" indent="-287338" eaLnBrk="0" hangingPunct="0">
              <a:spcBef>
                <a:spcPct val="20000"/>
              </a:spcBef>
              <a:buChar char="•"/>
              <a:defRPr kumimoji="1" sz="3200">
                <a:solidFill>
                  <a:schemeClr val="tx1"/>
                </a:solidFill>
                <a:latin typeface="Arial" charset="0"/>
                <a:ea typeface="ＭＳ Ｐゴシック" charset="-128"/>
              </a:defRPr>
            </a:lvl1pPr>
            <a:lvl2pPr marL="741363" indent="-284163" eaLnBrk="0" hangingPunct="0">
              <a:spcBef>
                <a:spcPct val="20000"/>
              </a:spcBef>
              <a:buChar char="–"/>
              <a:defRPr kumimoji="1" sz="2800">
                <a:solidFill>
                  <a:schemeClr val="tx1"/>
                </a:solidFill>
                <a:latin typeface="Arial" charset="0"/>
                <a:ea typeface="ＭＳ Ｐゴシック" charset="-128"/>
              </a:defRPr>
            </a:lvl2pPr>
            <a:lvl3pPr marL="1141413" indent="-227013" eaLnBrk="0" hangingPunct="0">
              <a:spcBef>
                <a:spcPct val="20000"/>
              </a:spcBef>
              <a:buChar char="•"/>
              <a:defRPr kumimoji="1" sz="2400">
                <a:solidFill>
                  <a:schemeClr val="tx1"/>
                </a:solidFill>
                <a:latin typeface="Arial" charset="0"/>
                <a:ea typeface="ＭＳ Ｐゴシック" charset="-128"/>
              </a:defRPr>
            </a:lvl3pPr>
            <a:lvl4pPr marL="1598613" indent="-227013" eaLnBrk="0" hangingPunct="0">
              <a:spcBef>
                <a:spcPct val="20000"/>
              </a:spcBef>
              <a:buChar char="–"/>
              <a:defRPr kumimoji="1" sz="2000">
                <a:solidFill>
                  <a:schemeClr val="tx1"/>
                </a:solidFill>
                <a:latin typeface="Arial" charset="0"/>
                <a:ea typeface="ＭＳ Ｐゴシック" charset="-128"/>
              </a:defRPr>
            </a:lvl4pPr>
            <a:lvl5pPr marL="2055813" indent="-227013" eaLnBrk="0" hangingPunct="0">
              <a:spcBef>
                <a:spcPct val="20000"/>
              </a:spcBef>
              <a:buChar char="»"/>
              <a:defRPr kumimoji="1" sz="2000">
                <a:solidFill>
                  <a:schemeClr val="tx1"/>
                </a:solidFill>
                <a:latin typeface="Arial" charset="0"/>
                <a:ea typeface="ＭＳ Ｐゴシック"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補強設計</a:t>
            </a:r>
            <a:endParaRPr lang="ja-JP" altLang="en-US" sz="1600" b="1" dirty="0">
              <a:solidFill>
                <a:srgbClr val="FF0000"/>
              </a:solidFill>
              <a:latin typeface="Meiryo UI" panose="020B0604030504040204" pitchFamily="50" charset="-128"/>
              <a:ea typeface="Meiryo UI" panose="020B0604030504040204" pitchFamily="50" charset="-128"/>
            </a:endParaRPr>
          </a:p>
        </p:txBody>
      </p:sp>
      <p:graphicFrame>
        <p:nvGraphicFramePr>
          <p:cNvPr id="16" name="表 15">
            <a:extLst>
              <a:ext uri="{FF2B5EF4-FFF2-40B4-BE49-F238E27FC236}">
                <a16:creationId xmlns:a16="http://schemas.microsoft.com/office/drawing/2014/main" id="{1C1E1CF9-5460-4204-8E1E-4418DEFF9479}"/>
              </a:ext>
            </a:extLst>
          </p:cNvPr>
          <p:cNvGraphicFramePr>
            <a:graphicFrameLocks noGrp="1"/>
          </p:cNvGraphicFramePr>
          <p:nvPr>
            <p:extLst>
              <p:ext uri="{D42A27DB-BD31-4B8C-83A1-F6EECF244321}">
                <p14:modId xmlns:p14="http://schemas.microsoft.com/office/powerpoint/2010/main" val="564302728"/>
              </p:ext>
            </p:extLst>
          </p:nvPr>
        </p:nvGraphicFramePr>
        <p:xfrm>
          <a:off x="2183540" y="2495383"/>
          <a:ext cx="2673346" cy="689750"/>
        </p:xfrm>
        <a:graphic>
          <a:graphicData uri="http://schemas.openxmlformats.org/drawingml/2006/table">
            <a:tbl>
              <a:tblPr firstRow="1" firstCol="1" bandRow="1">
                <a:tableStyleId>{5C22544A-7EE6-4342-B048-85BDC9FD1C3A}</a:tableStyleId>
              </a:tblPr>
              <a:tblGrid>
                <a:gridCol w="977134">
                  <a:extLst>
                    <a:ext uri="{9D8B030D-6E8A-4147-A177-3AD203B41FA5}">
                      <a16:colId xmlns:a16="http://schemas.microsoft.com/office/drawing/2014/main" val="20000"/>
                    </a:ext>
                  </a:extLst>
                </a:gridCol>
                <a:gridCol w="848106">
                  <a:extLst>
                    <a:ext uri="{9D8B030D-6E8A-4147-A177-3AD203B41FA5}">
                      <a16:colId xmlns:a16="http://schemas.microsoft.com/office/drawing/2014/main" val="20002"/>
                    </a:ext>
                  </a:extLst>
                </a:gridCol>
                <a:gridCol w="848106">
                  <a:extLst>
                    <a:ext uri="{9D8B030D-6E8A-4147-A177-3AD203B41FA5}">
                      <a16:colId xmlns:a16="http://schemas.microsoft.com/office/drawing/2014/main" val="20003"/>
                    </a:ext>
                  </a:extLst>
                </a:gridCol>
              </a:tblGrid>
              <a:tr h="287991">
                <a:tc>
                  <a:txBody>
                    <a:bodyPr/>
                    <a:lstStyle/>
                    <a:p>
                      <a:endParaRPr kumimoji="1" lang="ja-JP" altLang="en-US" dirty="0"/>
                    </a:p>
                  </a:txBody>
                  <a:tcPr/>
                </a:tc>
                <a:tc>
                  <a:txBody>
                    <a:bodyPr/>
                    <a:lstStyle/>
                    <a:p>
                      <a:pPr algn="ctr">
                        <a:lnSpc>
                          <a:spcPts val="1400"/>
                        </a:lnSpc>
                        <a:spcAft>
                          <a:spcPts val="0"/>
                        </a:spcAft>
                      </a:pPr>
                      <a:r>
                        <a:rPr lang="ja-JP" sz="1400" kern="100" dirty="0">
                          <a:solidFill>
                            <a:schemeClr val="accent6">
                              <a:lumMod val="75000"/>
                            </a:schemeClr>
                          </a:solidFill>
                          <a:effectLst/>
                          <a:latin typeface="Meiryo UI" panose="020B0604030504040204" pitchFamily="50" charset="-128"/>
                          <a:ea typeface="Meiryo UI" panose="020B0604030504040204" pitchFamily="50" charset="-128"/>
                        </a:rPr>
                        <a:t>国</a:t>
                      </a:r>
                      <a:endParaRPr lang="ja-JP" sz="1400" kern="100" dirty="0">
                        <a:solidFill>
                          <a:schemeClr val="accent6">
                            <a:lumMod val="75000"/>
                          </a:schemeClr>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ja-JP" sz="1400" kern="100" dirty="0">
                          <a:solidFill>
                            <a:schemeClr val="accent6">
                              <a:lumMod val="75000"/>
                            </a:schemeClr>
                          </a:solidFill>
                          <a:effectLst/>
                          <a:latin typeface="Meiryo UI" panose="020B0604030504040204" pitchFamily="50" charset="-128"/>
                          <a:ea typeface="Meiryo UI" panose="020B0604030504040204" pitchFamily="50" charset="-128"/>
                        </a:rPr>
                        <a:t>府</a:t>
                      </a:r>
                      <a:endParaRPr lang="en-US" altLang="ja-JP" sz="1400" kern="100" dirty="0">
                        <a:solidFill>
                          <a:schemeClr val="accent6">
                            <a:lumMod val="75000"/>
                          </a:schemeClr>
                        </a:solidFill>
                        <a:effectLst/>
                        <a:latin typeface="Meiryo UI" panose="020B0604030504040204" pitchFamily="50" charset="-128"/>
                        <a:ea typeface="Meiryo UI" panose="020B0604030504040204" pitchFamily="50" charset="-128"/>
                      </a:endParaRPr>
                    </a:p>
                  </a:txBody>
                  <a:tcPr marL="68579" marR="68579" marT="0" marB="0" anchor="ctr"/>
                </a:tc>
                <a:extLst>
                  <a:ext uri="{0D108BD9-81ED-4DB2-BD59-A6C34878D82A}">
                    <a16:rowId xmlns:a16="http://schemas.microsoft.com/office/drawing/2014/main" val="10001"/>
                  </a:ext>
                </a:extLst>
              </a:tr>
              <a:tr h="323990">
                <a:tc>
                  <a:txBody>
                    <a:bodyPr/>
                    <a:lstStyle/>
                    <a:p>
                      <a:pPr algn="just">
                        <a:lnSpc>
                          <a:spcPts val="1400"/>
                        </a:lnSpc>
                        <a:spcAft>
                          <a:spcPts val="0"/>
                        </a:spcAft>
                      </a:pPr>
                      <a:r>
                        <a:rPr lang="ja-JP" altLang="en-US" sz="1400" kern="100" dirty="0">
                          <a:solidFill>
                            <a:srgbClr val="1F497D"/>
                          </a:solidFill>
                          <a:effectLst/>
                          <a:latin typeface="Meiryo UI" panose="020B0604030504040204" pitchFamily="50" charset="-128"/>
                          <a:ea typeface="Meiryo UI" panose="020B0604030504040204" pitchFamily="50" charset="-128"/>
                        </a:rPr>
                        <a:t>負担割合</a:t>
                      </a:r>
                      <a:endParaRPr lang="ja-JP" sz="1400" kern="100" dirty="0">
                        <a:solidFill>
                          <a:srgbClr val="1F497D"/>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sz="1400" kern="100" dirty="0">
                          <a:effectLst/>
                          <a:latin typeface="Meiryo UI" panose="020B0604030504040204" pitchFamily="50" charset="-128"/>
                          <a:ea typeface="Meiryo UI" panose="020B0604030504040204" pitchFamily="50" charset="-128"/>
                        </a:rPr>
                        <a:t>1/</a:t>
                      </a:r>
                      <a:r>
                        <a:rPr lang="en-US" altLang="ja-JP" sz="1400" kern="100" dirty="0">
                          <a:effectLst/>
                          <a:latin typeface="Meiryo UI" panose="020B0604030504040204" pitchFamily="50" charset="-128"/>
                          <a:ea typeface="Meiryo UI" panose="020B0604030504040204" pitchFamily="50" charset="-128"/>
                        </a:rPr>
                        <a:t>2</a:t>
                      </a:r>
                      <a:endParaRPr lang="ja-JP" sz="14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sz="1400" kern="100" dirty="0">
                          <a:effectLst/>
                          <a:latin typeface="Meiryo UI" panose="020B0604030504040204" pitchFamily="50" charset="-128"/>
                          <a:ea typeface="Meiryo UI" panose="020B0604030504040204" pitchFamily="50" charset="-128"/>
                        </a:rPr>
                        <a:t>1/</a:t>
                      </a:r>
                      <a:r>
                        <a:rPr lang="en-US" altLang="ja-JP" sz="1400" kern="100" dirty="0">
                          <a:effectLst/>
                          <a:latin typeface="Meiryo UI" panose="020B0604030504040204" pitchFamily="50" charset="-128"/>
                          <a:ea typeface="Meiryo UI" panose="020B0604030504040204" pitchFamily="50" charset="-128"/>
                        </a:rPr>
                        <a:t>2</a:t>
                      </a:r>
                      <a:endParaRPr lang="ja-JP" sz="14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extLst>
                  <a:ext uri="{0D108BD9-81ED-4DB2-BD59-A6C34878D82A}">
                    <a16:rowId xmlns:a16="http://schemas.microsoft.com/office/drawing/2014/main" val="10002"/>
                  </a:ext>
                </a:extLst>
              </a:tr>
            </a:tbl>
          </a:graphicData>
        </a:graphic>
      </p:graphicFrame>
      <p:graphicFrame>
        <p:nvGraphicFramePr>
          <p:cNvPr id="19" name="表 17">
            <a:extLst>
              <a:ext uri="{FF2B5EF4-FFF2-40B4-BE49-F238E27FC236}">
                <a16:creationId xmlns:a16="http://schemas.microsoft.com/office/drawing/2014/main" id="{D74A6B98-35CE-49C0-B52D-9E00B26F596B}"/>
              </a:ext>
            </a:extLst>
          </p:cNvPr>
          <p:cNvGraphicFramePr>
            <a:graphicFrameLocks noGrp="1"/>
          </p:cNvGraphicFramePr>
          <p:nvPr>
            <p:extLst>
              <p:ext uri="{D42A27DB-BD31-4B8C-83A1-F6EECF244321}">
                <p14:modId xmlns:p14="http://schemas.microsoft.com/office/powerpoint/2010/main" val="2505856006"/>
              </p:ext>
            </p:extLst>
          </p:nvPr>
        </p:nvGraphicFramePr>
        <p:xfrm>
          <a:off x="5394792" y="2821512"/>
          <a:ext cx="3231215" cy="1414383"/>
        </p:xfrm>
        <a:graphic>
          <a:graphicData uri="http://schemas.openxmlformats.org/drawingml/2006/table">
            <a:tbl>
              <a:tblPr firstRow="1" bandRow="1">
                <a:tableStyleId>{5940675A-B579-460E-94D1-54222C63F5DA}</a:tableStyleId>
              </a:tblPr>
              <a:tblGrid>
                <a:gridCol w="646243">
                  <a:extLst>
                    <a:ext uri="{9D8B030D-6E8A-4147-A177-3AD203B41FA5}">
                      <a16:colId xmlns:a16="http://schemas.microsoft.com/office/drawing/2014/main" val="2753297404"/>
                    </a:ext>
                  </a:extLst>
                </a:gridCol>
                <a:gridCol w="646243">
                  <a:extLst>
                    <a:ext uri="{9D8B030D-6E8A-4147-A177-3AD203B41FA5}">
                      <a16:colId xmlns:a16="http://schemas.microsoft.com/office/drawing/2014/main" val="583054551"/>
                    </a:ext>
                  </a:extLst>
                </a:gridCol>
                <a:gridCol w="646243">
                  <a:extLst>
                    <a:ext uri="{9D8B030D-6E8A-4147-A177-3AD203B41FA5}">
                      <a16:colId xmlns:a16="http://schemas.microsoft.com/office/drawing/2014/main" val="1122060607"/>
                    </a:ext>
                  </a:extLst>
                </a:gridCol>
                <a:gridCol w="646243">
                  <a:extLst>
                    <a:ext uri="{9D8B030D-6E8A-4147-A177-3AD203B41FA5}">
                      <a16:colId xmlns:a16="http://schemas.microsoft.com/office/drawing/2014/main" val="3804426909"/>
                    </a:ext>
                  </a:extLst>
                </a:gridCol>
                <a:gridCol w="646243">
                  <a:extLst>
                    <a:ext uri="{9D8B030D-6E8A-4147-A177-3AD203B41FA5}">
                      <a16:colId xmlns:a16="http://schemas.microsoft.com/office/drawing/2014/main" val="1480997428"/>
                    </a:ext>
                  </a:extLst>
                </a:gridCol>
              </a:tblGrid>
              <a:tr h="319061">
                <a:tc>
                  <a:txBody>
                    <a:bodyPr/>
                    <a:lstStyle/>
                    <a:p>
                      <a:pPr algn="ctr"/>
                      <a:endParaRPr kumimoji="1" lang="ja-JP" altLang="en-US" sz="1200" dirty="0"/>
                    </a:p>
                  </a:txBody>
                  <a:tcPr/>
                </a:tc>
                <a:tc>
                  <a:txBody>
                    <a:bodyPr/>
                    <a:lstStyle/>
                    <a:p>
                      <a:pPr algn="ctr"/>
                      <a:r>
                        <a:rPr kumimoji="1" lang="en-US" altLang="ja-JP" sz="1200" dirty="0"/>
                        <a:t>H28</a:t>
                      </a:r>
                      <a:endParaRPr kumimoji="1" lang="ja-JP" altLang="en-US" sz="1200" dirty="0"/>
                    </a:p>
                  </a:txBody>
                  <a:tcPr/>
                </a:tc>
                <a:tc>
                  <a:txBody>
                    <a:bodyPr/>
                    <a:lstStyle/>
                    <a:p>
                      <a:pPr algn="ctr"/>
                      <a:r>
                        <a:rPr kumimoji="1" lang="en-US" altLang="ja-JP" sz="1200" dirty="0"/>
                        <a:t>H29</a:t>
                      </a:r>
                      <a:endParaRPr kumimoji="1" lang="ja-JP" altLang="en-US" sz="1200" dirty="0"/>
                    </a:p>
                  </a:txBody>
                  <a:tcPr/>
                </a:tc>
                <a:tc>
                  <a:txBody>
                    <a:bodyPr/>
                    <a:lstStyle/>
                    <a:p>
                      <a:pPr algn="ctr"/>
                      <a:r>
                        <a:rPr kumimoji="1" lang="en-US" altLang="ja-JP" sz="1200" dirty="0"/>
                        <a:t>H30</a:t>
                      </a:r>
                      <a:endParaRPr kumimoji="1" lang="ja-JP" altLang="en-US" sz="1200" dirty="0"/>
                    </a:p>
                  </a:txBody>
                  <a:tcPr/>
                </a:tc>
                <a:tc>
                  <a:txBody>
                    <a:bodyPr/>
                    <a:lstStyle/>
                    <a:p>
                      <a:pPr algn="ctr"/>
                      <a:r>
                        <a:rPr kumimoji="1" lang="en-US" altLang="ja-JP" sz="1200" dirty="0"/>
                        <a:t>R1</a:t>
                      </a:r>
                      <a:endParaRPr kumimoji="1" lang="ja-JP" altLang="en-US" sz="1200" dirty="0"/>
                    </a:p>
                  </a:txBody>
                  <a:tcPr/>
                </a:tc>
                <a:extLst>
                  <a:ext uri="{0D108BD9-81ED-4DB2-BD59-A6C34878D82A}">
                    <a16:rowId xmlns:a16="http://schemas.microsoft.com/office/drawing/2014/main" val="827922442"/>
                  </a:ext>
                </a:extLst>
              </a:tr>
              <a:tr h="319061">
                <a:tc>
                  <a:txBody>
                    <a:bodyPr/>
                    <a:lstStyle/>
                    <a:p>
                      <a:pPr algn="ctr"/>
                      <a:r>
                        <a:rPr kumimoji="1" lang="ja-JP" altLang="en-US" sz="1200" dirty="0"/>
                        <a:t>診断</a:t>
                      </a:r>
                    </a:p>
                  </a:txBody>
                  <a:tcPr/>
                </a:tc>
                <a:tc>
                  <a:txBody>
                    <a:bodyPr/>
                    <a:lstStyle/>
                    <a:p>
                      <a:pPr algn="ctr"/>
                      <a:r>
                        <a:rPr kumimoji="1" lang="en-US" altLang="ja-JP" sz="1200" dirty="0"/>
                        <a:t>96</a:t>
                      </a:r>
                      <a:endParaRPr kumimoji="1" lang="ja-JP" altLang="en-US" sz="1200" dirty="0"/>
                    </a:p>
                  </a:txBody>
                  <a:tcPr/>
                </a:tc>
                <a:tc>
                  <a:txBody>
                    <a:bodyPr/>
                    <a:lstStyle/>
                    <a:p>
                      <a:pPr algn="ctr"/>
                      <a:r>
                        <a:rPr kumimoji="1" lang="en-US" altLang="ja-JP" sz="1200" dirty="0"/>
                        <a:t>10</a:t>
                      </a:r>
                      <a:endParaRPr kumimoji="1" lang="ja-JP" altLang="en-US" sz="1200" dirty="0"/>
                    </a:p>
                  </a:txBody>
                  <a:tcPr/>
                </a:tc>
                <a:tc>
                  <a:txBody>
                    <a:bodyPr/>
                    <a:lstStyle/>
                    <a:p>
                      <a:pPr algn="ctr"/>
                      <a:r>
                        <a:rPr kumimoji="1" lang="en-US" altLang="ja-JP" sz="1200" dirty="0"/>
                        <a:t>8</a:t>
                      </a:r>
                      <a:endParaRPr kumimoji="1" lang="ja-JP" altLang="en-US" sz="1200" dirty="0"/>
                    </a:p>
                  </a:txBody>
                  <a:tcPr/>
                </a:tc>
                <a:tc>
                  <a:txBody>
                    <a:bodyPr/>
                    <a:lstStyle/>
                    <a:p>
                      <a:pPr algn="ctr"/>
                      <a:r>
                        <a:rPr kumimoji="1" lang="en-US" altLang="ja-JP" sz="1200" dirty="0"/>
                        <a:t>3</a:t>
                      </a:r>
                      <a:endParaRPr kumimoji="1" lang="ja-JP" altLang="en-US" sz="1200" dirty="0"/>
                    </a:p>
                  </a:txBody>
                  <a:tcPr/>
                </a:tc>
                <a:extLst>
                  <a:ext uri="{0D108BD9-81ED-4DB2-BD59-A6C34878D82A}">
                    <a16:rowId xmlns:a16="http://schemas.microsoft.com/office/drawing/2014/main" val="577150167"/>
                  </a:ext>
                </a:extLst>
              </a:tr>
              <a:tr h="319061">
                <a:tc>
                  <a:txBody>
                    <a:bodyPr/>
                    <a:lstStyle/>
                    <a:p>
                      <a:pPr algn="ctr"/>
                      <a:r>
                        <a:rPr kumimoji="1" lang="ja-JP" altLang="en-US" sz="1200" dirty="0"/>
                        <a:t>設計</a:t>
                      </a:r>
                    </a:p>
                  </a:txBody>
                  <a:tcPr/>
                </a:tc>
                <a:tc>
                  <a:txBody>
                    <a:bodyPr/>
                    <a:lstStyle/>
                    <a:p>
                      <a:pPr algn="ctr"/>
                      <a:r>
                        <a:rPr kumimoji="1" lang="en-US" altLang="ja-JP" sz="1200" dirty="0"/>
                        <a:t>2</a:t>
                      </a:r>
                      <a:endParaRPr kumimoji="1" lang="ja-JP" altLang="en-US" sz="1200" dirty="0"/>
                    </a:p>
                  </a:txBody>
                  <a:tcPr/>
                </a:tc>
                <a:tc>
                  <a:txBody>
                    <a:bodyPr/>
                    <a:lstStyle/>
                    <a:p>
                      <a:pPr algn="ctr"/>
                      <a:r>
                        <a:rPr kumimoji="1" lang="en-US" altLang="ja-JP" sz="1200" dirty="0"/>
                        <a:t>2</a:t>
                      </a:r>
                      <a:endParaRPr kumimoji="1" lang="ja-JP" altLang="en-US" sz="1200" dirty="0"/>
                    </a:p>
                  </a:txBody>
                  <a:tcPr/>
                </a:tc>
                <a:tc>
                  <a:txBody>
                    <a:bodyPr/>
                    <a:lstStyle/>
                    <a:p>
                      <a:pPr algn="ctr"/>
                      <a:r>
                        <a:rPr kumimoji="1" lang="en-US" altLang="ja-JP" sz="1200" dirty="0"/>
                        <a:t>6</a:t>
                      </a:r>
                      <a:endParaRPr kumimoji="1" lang="ja-JP" altLang="en-US" sz="1200" dirty="0"/>
                    </a:p>
                  </a:txBody>
                  <a:tcPr/>
                </a:tc>
                <a:tc>
                  <a:txBody>
                    <a:bodyPr/>
                    <a:lstStyle/>
                    <a:p>
                      <a:pPr algn="ctr"/>
                      <a:r>
                        <a:rPr kumimoji="1" lang="en-US" altLang="ja-JP" sz="1200" dirty="0"/>
                        <a:t>0</a:t>
                      </a:r>
                      <a:endParaRPr kumimoji="1" lang="ja-JP" altLang="en-US" sz="1200" dirty="0"/>
                    </a:p>
                  </a:txBody>
                  <a:tcPr/>
                </a:tc>
                <a:extLst>
                  <a:ext uri="{0D108BD9-81ED-4DB2-BD59-A6C34878D82A}">
                    <a16:rowId xmlns:a16="http://schemas.microsoft.com/office/drawing/2014/main" val="2919593432"/>
                  </a:ext>
                </a:extLst>
              </a:tr>
              <a:tr h="319061">
                <a:tc>
                  <a:txBody>
                    <a:bodyPr/>
                    <a:lstStyle/>
                    <a:p>
                      <a:pPr algn="ctr"/>
                      <a:r>
                        <a:rPr kumimoji="1" lang="ja-JP" altLang="en-US" sz="1200" dirty="0"/>
                        <a:t>改修</a:t>
                      </a:r>
                      <a:endParaRPr kumimoji="1" lang="en-US" altLang="ja-JP" sz="1200" dirty="0"/>
                    </a:p>
                    <a:p>
                      <a:pPr algn="ctr"/>
                      <a:r>
                        <a:rPr kumimoji="1" lang="ja-JP" altLang="en-US" sz="1200" dirty="0"/>
                        <a:t>等</a:t>
                      </a:r>
                    </a:p>
                  </a:txBody>
                  <a:tcPr/>
                </a:tc>
                <a:tc>
                  <a:txBody>
                    <a:bodyPr/>
                    <a:lstStyle/>
                    <a:p>
                      <a:pPr algn="ctr"/>
                      <a:r>
                        <a:rPr kumimoji="1" lang="en-US" altLang="ja-JP" sz="1200" dirty="0"/>
                        <a:t>2</a:t>
                      </a:r>
                    </a:p>
                    <a:p>
                      <a:pPr algn="ctr"/>
                      <a:r>
                        <a:rPr kumimoji="1" lang="ja-JP" altLang="en-US" sz="1200" dirty="0"/>
                        <a:t>（</a:t>
                      </a:r>
                      <a:r>
                        <a:rPr kumimoji="1" lang="en-US" altLang="ja-JP" sz="1200" dirty="0"/>
                        <a:t>0</a:t>
                      </a:r>
                      <a:r>
                        <a:rPr kumimoji="1" lang="ja-JP" altLang="en-US" sz="1200" dirty="0"/>
                        <a:t>）</a:t>
                      </a:r>
                    </a:p>
                  </a:txBody>
                  <a:tcPr/>
                </a:tc>
                <a:tc>
                  <a:txBody>
                    <a:bodyPr/>
                    <a:lstStyle/>
                    <a:p>
                      <a:pPr algn="ctr"/>
                      <a:r>
                        <a:rPr kumimoji="1" lang="en-US" altLang="ja-JP" sz="1200" dirty="0"/>
                        <a:t>3</a:t>
                      </a:r>
                    </a:p>
                    <a:p>
                      <a:pPr algn="ctr"/>
                      <a:r>
                        <a:rPr kumimoji="1" lang="ja-JP" altLang="en-US" sz="1200" dirty="0"/>
                        <a:t>（</a:t>
                      </a:r>
                      <a:r>
                        <a:rPr kumimoji="1" lang="en-US" altLang="ja-JP" sz="1200" dirty="0"/>
                        <a:t>1</a:t>
                      </a:r>
                      <a:r>
                        <a:rPr kumimoji="1" lang="ja-JP" altLang="en-US" sz="1200" dirty="0"/>
                        <a:t>）</a:t>
                      </a:r>
                    </a:p>
                  </a:txBody>
                  <a:tcPr/>
                </a:tc>
                <a:tc>
                  <a:txBody>
                    <a:bodyPr/>
                    <a:lstStyle/>
                    <a:p>
                      <a:pPr algn="ctr"/>
                      <a:r>
                        <a:rPr kumimoji="1" lang="en-US" altLang="ja-JP" sz="1200" dirty="0"/>
                        <a:t>10</a:t>
                      </a:r>
                    </a:p>
                    <a:p>
                      <a:pPr algn="ctr"/>
                      <a:r>
                        <a:rPr kumimoji="1" lang="ja-JP" altLang="en-US" sz="1200" dirty="0"/>
                        <a:t>（</a:t>
                      </a:r>
                      <a:r>
                        <a:rPr kumimoji="1" lang="en-US" altLang="ja-JP" sz="1200" dirty="0"/>
                        <a:t>6</a:t>
                      </a:r>
                      <a:r>
                        <a:rPr kumimoji="1" lang="ja-JP" altLang="en-US" sz="1200" dirty="0"/>
                        <a:t>）</a:t>
                      </a:r>
                    </a:p>
                  </a:txBody>
                  <a:tcPr/>
                </a:tc>
                <a:tc>
                  <a:txBody>
                    <a:bodyPr/>
                    <a:lstStyle/>
                    <a:p>
                      <a:pPr algn="ctr"/>
                      <a:r>
                        <a:rPr kumimoji="1" lang="en-US" altLang="ja-JP" sz="1200" dirty="0"/>
                        <a:t>6</a:t>
                      </a:r>
                    </a:p>
                    <a:p>
                      <a:pPr algn="ctr"/>
                      <a:r>
                        <a:rPr kumimoji="1" lang="ja-JP" altLang="en-US" sz="1200" dirty="0"/>
                        <a:t>（</a:t>
                      </a:r>
                      <a:r>
                        <a:rPr kumimoji="1" lang="en-US" altLang="ja-JP" sz="1200" dirty="0"/>
                        <a:t>5</a:t>
                      </a:r>
                      <a:r>
                        <a:rPr kumimoji="1" lang="ja-JP" altLang="en-US" sz="1200" dirty="0"/>
                        <a:t>）</a:t>
                      </a:r>
                    </a:p>
                  </a:txBody>
                  <a:tcPr/>
                </a:tc>
                <a:extLst>
                  <a:ext uri="{0D108BD9-81ED-4DB2-BD59-A6C34878D82A}">
                    <a16:rowId xmlns:a16="http://schemas.microsoft.com/office/drawing/2014/main" val="1255364181"/>
                  </a:ext>
                </a:extLst>
              </a:tr>
            </a:tbl>
          </a:graphicData>
        </a:graphic>
      </p:graphicFrame>
      <p:sp>
        <p:nvSpPr>
          <p:cNvPr id="20" name="テキスト ボックス 2">
            <a:extLst>
              <a:ext uri="{FF2B5EF4-FFF2-40B4-BE49-F238E27FC236}">
                <a16:creationId xmlns:a16="http://schemas.microsoft.com/office/drawing/2014/main" id="{3898B4DB-5DF4-47AD-9A86-8F3FF0C2228D}"/>
              </a:ext>
            </a:extLst>
          </p:cNvPr>
          <p:cNvSpPr txBox="1">
            <a:spLocks noChangeArrowheads="1"/>
          </p:cNvSpPr>
          <p:nvPr/>
        </p:nvSpPr>
        <p:spPr bwMode="auto">
          <a:xfrm>
            <a:off x="5550835" y="5062468"/>
            <a:ext cx="3231215" cy="117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charset="-128"/>
              </a:defRPr>
            </a:lvl1pPr>
            <a:lvl2pPr marL="741363" indent="-284163" eaLnBrk="0" hangingPunct="0">
              <a:spcBef>
                <a:spcPct val="20000"/>
              </a:spcBef>
              <a:buChar char="–"/>
              <a:defRPr kumimoji="1" sz="2800">
                <a:solidFill>
                  <a:schemeClr val="tx1"/>
                </a:solidFill>
                <a:latin typeface="Arial" charset="0"/>
                <a:ea typeface="ＭＳ Ｐゴシック" charset="-128"/>
              </a:defRPr>
            </a:lvl2pPr>
            <a:lvl3pPr marL="1141413" indent="-227013" eaLnBrk="0" hangingPunct="0">
              <a:spcBef>
                <a:spcPct val="20000"/>
              </a:spcBef>
              <a:buChar char="•"/>
              <a:defRPr kumimoji="1" sz="2400">
                <a:solidFill>
                  <a:schemeClr val="tx1"/>
                </a:solidFill>
                <a:latin typeface="Arial" charset="0"/>
                <a:ea typeface="ＭＳ Ｐゴシック" charset="-128"/>
              </a:defRPr>
            </a:lvl3pPr>
            <a:lvl4pPr marL="1598613" indent="-227013" eaLnBrk="0" hangingPunct="0">
              <a:spcBef>
                <a:spcPct val="20000"/>
              </a:spcBef>
              <a:buChar char="–"/>
              <a:defRPr kumimoji="1" sz="2000">
                <a:solidFill>
                  <a:schemeClr val="tx1"/>
                </a:solidFill>
                <a:latin typeface="Arial" charset="0"/>
                <a:ea typeface="ＭＳ Ｐゴシック" charset="-128"/>
              </a:defRPr>
            </a:lvl4pPr>
            <a:lvl5pPr marL="2055813" indent="-227013" eaLnBrk="0" hangingPunct="0">
              <a:spcBef>
                <a:spcPct val="20000"/>
              </a:spcBef>
              <a:buChar char="»"/>
              <a:defRPr kumimoji="1" sz="2000">
                <a:solidFill>
                  <a:schemeClr val="tx1"/>
                </a:solidFill>
                <a:latin typeface="Arial" charset="0"/>
                <a:ea typeface="ＭＳ Ｐゴシック"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indent="0" eaLnBrk="1" hangingPunct="1">
              <a:spcBef>
                <a:spcPct val="0"/>
              </a:spcBef>
              <a:buNone/>
            </a:pPr>
            <a:r>
              <a:rPr lang="ja-JP" altLang="en-US" sz="1400" dirty="0">
                <a:solidFill>
                  <a:srgbClr val="000000"/>
                </a:solidFill>
                <a:latin typeface="Meiryo UI" pitchFamily="50" charset="-128"/>
                <a:ea typeface="Meiryo UI" pitchFamily="50" charset="-128"/>
                <a:cs typeface="Meiryo UI" pitchFamily="50" charset="-128"/>
              </a:rPr>
              <a:t>改修等の用途別内訳</a:t>
            </a:r>
            <a:endParaRPr lang="en-US" altLang="ja-JP" sz="1400" dirty="0">
              <a:solidFill>
                <a:srgbClr val="000000"/>
              </a:solidFill>
              <a:latin typeface="Meiryo UI" pitchFamily="50" charset="-128"/>
              <a:ea typeface="Meiryo UI" pitchFamily="50" charset="-128"/>
              <a:cs typeface="Meiryo UI" pitchFamily="50" charset="-128"/>
            </a:endParaRPr>
          </a:p>
          <a:p>
            <a:pPr marL="0" indent="0" eaLnBrk="1" hangingPunct="1">
              <a:spcBef>
                <a:spcPct val="0"/>
              </a:spcBef>
              <a:buNone/>
            </a:pPr>
            <a:r>
              <a:rPr lang="ja-JP" altLang="en-US" sz="1400" dirty="0">
                <a:solidFill>
                  <a:srgbClr val="000000"/>
                </a:solidFill>
                <a:latin typeface="Meiryo UI" pitchFamily="50" charset="-128"/>
                <a:ea typeface="Meiryo UI" pitchFamily="50" charset="-128"/>
              </a:rPr>
              <a:t>　　　　　事務所・店舗等　　 </a:t>
            </a:r>
            <a:r>
              <a:rPr lang="en-US" altLang="ja-JP" sz="1400" dirty="0">
                <a:solidFill>
                  <a:srgbClr val="000000"/>
                </a:solidFill>
                <a:latin typeface="Meiryo UI" pitchFamily="50" charset="-128"/>
                <a:ea typeface="Meiryo UI" pitchFamily="50" charset="-128"/>
              </a:rPr>
              <a:t>13</a:t>
            </a:r>
            <a:r>
              <a:rPr lang="ja-JP" altLang="en-US" sz="1400" dirty="0">
                <a:solidFill>
                  <a:srgbClr val="000000"/>
                </a:solidFill>
                <a:latin typeface="Meiryo UI" pitchFamily="50" charset="-128"/>
                <a:ea typeface="Meiryo UI" pitchFamily="50" charset="-128"/>
              </a:rPr>
              <a:t>棟</a:t>
            </a:r>
            <a:endParaRPr lang="en-US" altLang="ja-JP" sz="1400" dirty="0">
              <a:solidFill>
                <a:srgbClr val="000000"/>
              </a:solidFill>
              <a:latin typeface="Meiryo UI" pitchFamily="50" charset="-128"/>
              <a:ea typeface="Meiryo UI" pitchFamily="50" charset="-128"/>
            </a:endParaRPr>
          </a:p>
          <a:p>
            <a:pPr marL="0" indent="0" eaLnBrk="1" hangingPunct="1">
              <a:spcBef>
                <a:spcPct val="0"/>
              </a:spcBef>
              <a:buNone/>
            </a:pPr>
            <a:r>
              <a:rPr lang="ja-JP" altLang="en-US" sz="1400" dirty="0">
                <a:solidFill>
                  <a:srgbClr val="000000"/>
                </a:solidFill>
                <a:latin typeface="Meiryo UI" pitchFamily="50" charset="-128"/>
                <a:ea typeface="Meiryo UI" pitchFamily="50" charset="-128"/>
              </a:rPr>
              <a:t>　　　　　分譲マンション　　　　　</a:t>
            </a:r>
            <a:r>
              <a:rPr lang="en-US" altLang="ja-JP" sz="1400" dirty="0">
                <a:solidFill>
                  <a:srgbClr val="000000"/>
                </a:solidFill>
                <a:latin typeface="Meiryo UI" pitchFamily="50" charset="-128"/>
                <a:ea typeface="Meiryo UI" pitchFamily="50" charset="-128"/>
              </a:rPr>
              <a:t>2</a:t>
            </a:r>
            <a:r>
              <a:rPr lang="ja-JP" altLang="en-US" sz="1400" dirty="0">
                <a:solidFill>
                  <a:srgbClr val="000000"/>
                </a:solidFill>
                <a:latin typeface="Meiryo UI" pitchFamily="50" charset="-128"/>
                <a:ea typeface="Meiryo UI" pitchFamily="50" charset="-128"/>
              </a:rPr>
              <a:t>棟</a:t>
            </a:r>
            <a:endParaRPr lang="en-US" altLang="ja-JP" sz="1400" dirty="0">
              <a:solidFill>
                <a:srgbClr val="000000"/>
              </a:solidFill>
              <a:latin typeface="Meiryo UI" pitchFamily="50" charset="-128"/>
              <a:ea typeface="Meiryo UI" pitchFamily="50" charset="-128"/>
            </a:endParaRPr>
          </a:p>
          <a:p>
            <a:pPr marL="0" indent="0" eaLnBrk="1" hangingPunct="1">
              <a:spcBef>
                <a:spcPct val="0"/>
              </a:spcBef>
              <a:buNone/>
            </a:pPr>
            <a:r>
              <a:rPr lang="ja-JP" altLang="en-US" sz="1400" dirty="0">
                <a:solidFill>
                  <a:srgbClr val="000000"/>
                </a:solidFill>
                <a:latin typeface="Meiryo UI" pitchFamily="50" charset="-128"/>
                <a:ea typeface="Meiryo UI" pitchFamily="50" charset="-128"/>
              </a:rPr>
              <a:t>　　　　　その他（診療所）　　</a:t>
            </a:r>
            <a:r>
              <a:rPr lang="en-US" altLang="ja-JP" sz="1400" dirty="0">
                <a:solidFill>
                  <a:srgbClr val="000000"/>
                </a:solidFill>
                <a:latin typeface="Meiryo UI" pitchFamily="50" charset="-128"/>
                <a:ea typeface="Meiryo UI" pitchFamily="50" charset="-128"/>
              </a:rPr>
              <a:t>2</a:t>
            </a:r>
            <a:r>
              <a:rPr lang="ja-JP" altLang="en-US" sz="1400" dirty="0">
                <a:solidFill>
                  <a:srgbClr val="000000"/>
                </a:solidFill>
                <a:latin typeface="Meiryo UI" pitchFamily="50" charset="-128"/>
                <a:ea typeface="Meiryo UI" pitchFamily="50" charset="-128"/>
              </a:rPr>
              <a:t>棟</a:t>
            </a:r>
            <a:endParaRPr lang="en-US" altLang="ja-JP" sz="1400" dirty="0">
              <a:solidFill>
                <a:srgbClr val="000000"/>
              </a:solidFill>
              <a:latin typeface="Meiryo UI" pitchFamily="50" charset="-128"/>
              <a:ea typeface="Meiryo UI" pitchFamily="50" charset="-128"/>
            </a:endParaRPr>
          </a:p>
          <a:p>
            <a:pPr marL="0" indent="0" eaLnBrk="1" hangingPunct="1">
              <a:spcBef>
                <a:spcPct val="0"/>
              </a:spcBef>
              <a:buNone/>
            </a:pPr>
            <a:r>
              <a:rPr lang="ja-JP" altLang="en-US" sz="1400" dirty="0">
                <a:solidFill>
                  <a:srgbClr val="000000"/>
                </a:solidFill>
                <a:latin typeface="Meiryo UI" pitchFamily="50" charset="-128"/>
                <a:ea typeface="Meiryo UI" pitchFamily="50" charset="-128"/>
              </a:rPr>
              <a:t>　　　　　その他　　　　　　　　　４棟</a:t>
            </a:r>
            <a:endParaRPr lang="en-US" altLang="ja-JP" sz="1400" dirty="0">
              <a:solidFill>
                <a:srgbClr val="000000"/>
              </a:solidFill>
              <a:latin typeface="Meiryo UI" pitchFamily="50" charset="-128"/>
              <a:ea typeface="Meiryo UI" pitchFamily="50" charset="-128"/>
            </a:endParaRPr>
          </a:p>
          <a:p>
            <a:pPr marL="0" indent="0" eaLnBrk="1" hangingPunct="1">
              <a:spcBef>
                <a:spcPct val="0"/>
              </a:spcBef>
              <a:buNone/>
            </a:pPr>
            <a:r>
              <a:rPr lang="ja-JP" altLang="en-US" sz="1400" dirty="0">
                <a:solidFill>
                  <a:srgbClr val="000000"/>
                </a:solidFill>
                <a:latin typeface="Meiryo UI" pitchFamily="50" charset="-128"/>
                <a:ea typeface="Meiryo UI" pitchFamily="50" charset="-128"/>
              </a:rPr>
              <a:t>　</a:t>
            </a:r>
            <a:endParaRPr lang="ja-JP" altLang="en-US" sz="1400" dirty="0">
              <a:solidFill>
                <a:srgbClr val="FF0000"/>
              </a:solidFill>
              <a:latin typeface="Meiryo UI" panose="020B0604030504040204" pitchFamily="50" charset="-128"/>
              <a:ea typeface="Meiryo UI" panose="020B0604030504040204" pitchFamily="50" charset="-128"/>
            </a:endParaRPr>
          </a:p>
        </p:txBody>
      </p:sp>
      <p:sp>
        <p:nvSpPr>
          <p:cNvPr id="21" name="テキスト ボックス 2">
            <a:extLst>
              <a:ext uri="{FF2B5EF4-FFF2-40B4-BE49-F238E27FC236}">
                <a16:creationId xmlns:a16="http://schemas.microsoft.com/office/drawing/2014/main" id="{2F538D75-B573-420D-85EA-5167CA2FE726}"/>
              </a:ext>
            </a:extLst>
          </p:cNvPr>
          <p:cNvSpPr txBox="1">
            <a:spLocks noChangeArrowheads="1"/>
          </p:cNvSpPr>
          <p:nvPr/>
        </p:nvSpPr>
        <p:spPr bwMode="auto">
          <a:xfrm>
            <a:off x="429602" y="2176773"/>
            <a:ext cx="3666148" cy="29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nchor="ctr"/>
          <a:lstStyle>
            <a:lvl1pPr marL="287338" indent="-287338" eaLnBrk="0" hangingPunct="0">
              <a:spcBef>
                <a:spcPct val="20000"/>
              </a:spcBef>
              <a:buChar char="•"/>
              <a:defRPr kumimoji="1" sz="3200">
                <a:solidFill>
                  <a:schemeClr val="tx1"/>
                </a:solidFill>
                <a:latin typeface="Arial" charset="0"/>
                <a:ea typeface="ＭＳ Ｐゴシック" charset="-128"/>
              </a:defRPr>
            </a:lvl1pPr>
            <a:lvl2pPr marL="741363" indent="-284163" eaLnBrk="0" hangingPunct="0">
              <a:spcBef>
                <a:spcPct val="20000"/>
              </a:spcBef>
              <a:buChar char="–"/>
              <a:defRPr kumimoji="1" sz="2800">
                <a:solidFill>
                  <a:schemeClr val="tx1"/>
                </a:solidFill>
                <a:latin typeface="Arial" charset="0"/>
                <a:ea typeface="ＭＳ Ｐゴシック" charset="-128"/>
              </a:defRPr>
            </a:lvl2pPr>
            <a:lvl3pPr marL="1141413" indent="-227013" eaLnBrk="0" hangingPunct="0">
              <a:spcBef>
                <a:spcPct val="20000"/>
              </a:spcBef>
              <a:buChar char="•"/>
              <a:defRPr kumimoji="1" sz="2400">
                <a:solidFill>
                  <a:schemeClr val="tx1"/>
                </a:solidFill>
                <a:latin typeface="Arial" charset="0"/>
                <a:ea typeface="ＭＳ Ｐゴシック" charset="-128"/>
              </a:defRPr>
            </a:lvl3pPr>
            <a:lvl4pPr marL="1598613" indent="-227013" eaLnBrk="0" hangingPunct="0">
              <a:spcBef>
                <a:spcPct val="20000"/>
              </a:spcBef>
              <a:buChar char="–"/>
              <a:defRPr kumimoji="1" sz="2000">
                <a:solidFill>
                  <a:schemeClr val="tx1"/>
                </a:solidFill>
                <a:latin typeface="Arial" charset="0"/>
                <a:ea typeface="ＭＳ Ｐゴシック" charset="-128"/>
              </a:defRPr>
            </a:lvl4pPr>
            <a:lvl5pPr marL="2055813" indent="-227013" eaLnBrk="0" hangingPunct="0">
              <a:spcBef>
                <a:spcPct val="20000"/>
              </a:spcBef>
              <a:buChar char="»"/>
              <a:defRPr kumimoji="1" sz="2000">
                <a:solidFill>
                  <a:schemeClr val="tx1"/>
                </a:solidFill>
                <a:latin typeface="Arial" charset="0"/>
                <a:ea typeface="ＭＳ Ｐゴシック"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耐震診断</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（診断結果報告期限未達のもののみ）</a:t>
            </a:r>
            <a:endParaRPr lang="ja-JP" altLang="en-US" sz="1600" b="1" dirty="0">
              <a:solidFill>
                <a:srgbClr val="FF0000"/>
              </a:solidFill>
              <a:latin typeface="Meiryo UI" panose="020B0604030504040204" pitchFamily="50" charset="-128"/>
              <a:ea typeface="Meiryo UI" panose="020B0604030504040204" pitchFamily="50" charset="-128"/>
            </a:endParaRPr>
          </a:p>
        </p:txBody>
      </p:sp>
      <p:sp>
        <p:nvSpPr>
          <p:cNvPr id="23" name="タイトル 2">
            <a:extLst>
              <a:ext uri="{FF2B5EF4-FFF2-40B4-BE49-F238E27FC236}">
                <a16:creationId xmlns:a16="http://schemas.microsoft.com/office/drawing/2014/main" id="{B944427D-7043-4820-9987-F453C13C2885}"/>
              </a:ext>
            </a:extLst>
          </p:cNvPr>
          <p:cNvSpPr txBox="1">
            <a:spLocks/>
          </p:cNvSpPr>
          <p:nvPr/>
        </p:nvSpPr>
        <p:spPr bwMode="auto">
          <a:xfrm>
            <a:off x="0" y="234261"/>
            <a:ext cx="8782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dirty="0"/>
              <a:t>　　広域緊急交通路沿道建築物　補助制度と実績</a:t>
            </a:r>
            <a:endParaRPr lang="ja-JP" altLang="ja-JP" b="1" kern="0" dirty="0">
              <a:latin typeface="Meiryo UI" panose="020B0604030504040204" pitchFamily="50" charset="-128"/>
              <a:ea typeface="Meiryo UI" panose="020B0604030504040204" pitchFamily="50" charset="-128"/>
            </a:endParaRPr>
          </a:p>
        </p:txBody>
      </p:sp>
      <p:sp>
        <p:nvSpPr>
          <p:cNvPr id="24" name="テキスト ボックス 2">
            <a:extLst>
              <a:ext uri="{FF2B5EF4-FFF2-40B4-BE49-F238E27FC236}">
                <a16:creationId xmlns:a16="http://schemas.microsoft.com/office/drawing/2014/main" id="{C154F791-8CA6-44BC-AA59-2B52BA8AE721}"/>
              </a:ext>
            </a:extLst>
          </p:cNvPr>
          <p:cNvSpPr txBox="1">
            <a:spLocks noChangeArrowheads="1"/>
          </p:cNvSpPr>
          <p:nvPr/>
        </p:nvSpPr>
        <p:spPr bwMode="auto">
          <a:xfrm>
            <a:off x="154060" y="1082471"/>
            <a:ext cx="8835880" cy="1035446"/>
          </a:xfrm>
          <a:prstGeom prst="rect">
            <a:avLst/>
          </a:prstGeom>
          <a:solidFill>
            <a:schemeClr val="accent1"/>
          </a:solidFill>
          <a:ln>
            <a:noFill/>
          </a:ln>
        </p:spPr>
        <p:txBody>
          <a:bodyPr lIns="72000" tIns="72000" rIns="72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　広域緊急交通路沿道建築物の耐震化を行う所有者に対する府の直接補助。</a:t>
            </a:r>
            <a:endParaRPr lang="en-US" altLang="ja-JP" sz="1600" dirty="0">
              <a:latin typeface="Meiryo UI" panose="020B0604030504040204" pitchFamily="50" charset="-128"/>
              <a:ea typeface="Meiryo UI" panose="020B0604030504040204" pitchFamily="50" charset="-128"/>
            </a:endParaRPr>
          </a:p>
          <a:p>
            <a:pPr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　診断結果を公表（</a:t>
            </a:r>
            <a:r>
              <a:rPr lang="en-US" altLang="ja-JP" sz="1600" dirty="0">
                <a:latin typeface="Meiryo UI" panose="020B0604030504040204" pitchFamily="50" charset="-128"/>
                <a:ea typeface="Meiryo UI" panose="020B0604030504040204" pitchFamily="50" charset="-128"/>
              </a:rPr>
              <a:t>H30.3,H31.3)</a:t>
            </a:r>
            <a:r>
              <a:rPr lang="ja-JP" altLang="en-US" sz="1600" dirty="0">
                <a:latin typeface="Meiryo UI" panose="020B0604030504040204" pitchFamily="50" charset="-128"/>
                <a:ea typeface="Meiryo UI" panose="020B0604030504040204" pitchFamily="50" charset="-128"/>
              </a:rPr>
              <a:t>してから改修・除却の実績が増えており、特に除却が多い。</a:t>
            </a:r>
            <a:endParaRPr lang="en-US" altLang="ja-JP" sz="1600" dirty="0">
              <a:latin typeface="Meiryo UI" panose="020B0604030504040204" pitchFamily="50" charset="-128"/>
              <a:ea typeface="Meiryo UI" panose="020B0604030504040204" pitchFamily="50" charset="-128"/>
            </a:endParaRPr>
          </a:p>
          <a:p>
            <a:pPr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　改修等の補助の用途別内訳では事務所・店舗等が多く、耐震化が進んでいる。</a:t>
            </a:r>
            <a:endParaRPr lang="en-US" altLang="ja-JP" sz="1600" dirty="0">
              <a:latin typeface="Meiryo UI" panose="020B0604030504040204" pitchFamily="50" charset="-128"/>
              <a:ea typeface="Meiryo UI" panose="020B0604030504040204" pitchFamily="50" charset="-128"/>
            </a:endParaRPr>
          </a:p>
        </p:txBody>
      </p:sp>
      <p:sp>
        <p:nvSpPr>
          <p:cNvPr id="17" name="テキスト ボックス 2">
            <a:extLst>
              <a:ext uri="{FF2B5EF4-FFF2-40B4-BE49-F238E27FC236}">
                <a16:creationId xmlns:a16="http://schemas.microsoft.com/office/drawing/2014/main" id="{084CED42-C19E-4B2D-8898-CEE15B475EEC}"/>
              </a:ext>
            </a:extLst>
          </p:cNvPr>
          <p:cNvSpPr txBox="1">
            <a:spLocks noChangeArrowheads="1"/>
          </p:cNvSpPr>
          <p:nvPr/>
        </p:nvSpPr>
        <p:spPr bwMode="auto">
          <a:xfrm>
            <a:off x="5758725" y="4235895"/>
            <a:ext cx="3231215" cy="67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charset="-128"/>
              </a:defRPr>
            </a:lvl1pPr>
            <a:lvl2pPr marL="741363" indent="-284163" eaLnBrk="0" hangingPunct="0">
              <a:spcBef>
                <a:spcPct val="20000"/>
              </a:spcBef>
              <a:buChar char="–"/>
              <a:defRPr kumimoji="1" sz="2800">
                <a:solidFill>
                  <a:schemeClr val="tx1"/>
                </a:solidFill>
                <a:latin typeface="Arial" charset="0"/>
                <a:ea typeface="ＭＳ Ｐゴシック" charset="-128"/>
              </a:defRPr>
            </a:lvl2pPr>
            <a:lvl3pPr marL="1141413" indent="-227013" eaLnBrk="0" hangingPunct="0">
              <a:spcBef>
                <a:spcPct val="20000"/>
              </a:spcBef>
              <a:buChar char="•"/>
              <a:defRPr kumimoji="1" sz="2400">
                <a:solidFill>
                  <a:schemeClr val="tx1"/>
                </a:solidFill>
                <a:latin typeface="Arial" charset="0"/>
                <a:ea typeface="ＭＳ Ｐゴシック" charset="-128"/>
              </a:defRPr>
            </a:lvl3pPr>
            <a:lvl4pPr marL="1598613" indent="-227013" eaLnBrk="0" hangingPunct="0">
              <a:spcBef>
                <a:spcPct val="20000"/>
              </a:spcBef>
              <a:buChar char="–"/>
              <a:defRPr kumimoji="1" sz="2000">
                <a:solidFill>
                  <a:schemeClr val="tx1"/>
                </a:solidFill>
                <a:latin typeface="Arial" charset="0"/>
                <a:ea typeface="ＭＳ Ｐゴシック" charset="-128"/>
              </a:defRPr>
            </a:lvl4pPr>
            <a:lvl5pPr marL="2055813" indent="-227013" eaLnBrk="0" hangingPunct="0">
              <a:spcBef>
                <a:spcPct val="20000"/>
              </a:spcBef>
              <a:buChar char="»"/>
              <a:defRPr kumimoji="1" sz="2000">
                <a:solidFill>
                  <a:schemeClr val="tx1"/>
                </a:solidFill>
                <a:latin typeface="Arial" charset="0"/>
                <a:ea typeface="ＭＳ Ｐゴシック"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indent="0" eaLnBrk="1" hangingPunct="1">
              <a:lnSpc>
                <a:spcPts val="2200"/>
              </a:lnSpc>
              <a:spcBef>
                <a:spcPct val="0"/>
              </a:spcBef>
              <a:buNone/>
            </a:pPr>
            <a:r>
              <a:rPr lang="ja-JP" altLang="en-US" sz="1100" dirty="0">
                <a:solidFill>
                  <a:srgbClr val="000000"/>
                </a:solidFill>
                <a:latin typeface="Meiryo UI" pitchFamily="50" charset="-128"/>
                <a:ea typeface="Meiryo UI" pitchFamily="50" charset="-128"/>
                <a:cs typeface="Meiryo UI" pitchFamily="50" charset="-128"/>
              </a:rPr>
              <a:t>・（　）は除却の実績で内数</a:t>
            </a:r>
            <a:endParaRPr lang="en-US" altLang="ja-JP" sz="1100" dirty="0">
              <a:solidFill>
                <a:srgbClr val="000000"/>
              </a:solidFill>
              <a:latin typeface="Meiryo UI" pitchFamily="50" charset="-128"/>
              <a:ea typeface="Meiryo UI" pitchFamily="50" charset="-128"/>
              <a:cs typeface="Meiryo UI" pitchFamily="50" charset="-128"/>
            </a:endParaRPr>
          </a:p>
          <a:p>
            <a:pPr marL="0" indent="0" eaLnBrk="1" hangingPunct="1">
              <a:lnSpc>
                <a:spcPts val="2200"/>
              </a:lnSpc>
              <a:spcBef>
                <a:spcPct val="0"/>
              </a:spcBef>
              <a:buNone/>
            </a:pPr>
            <a:r>
              <a:rPr lang="ja-JP" altLang="en-US" sz="1100" dirty="0">
                <a:solidFill>
                  <a:srgbClr val="000000"/>
                </a:solidFill>
                <a:latin typeface="Meiryo UI" pitchFamily="50" charset="-128"/>
                <a:ea typeface="Meiryo UI" pitchFamily="50" charset="-128"/>
                <a:cs typeface="Meiryo UI" pitchFamily="50" charset="-128"/>
              </a:rPr>
              <a:t>・ </a:t>
            </a:r>
            <a:r>
              <a:rPr lang="en-US" altLang="ja-JP" sz="1100" dirty="0">
                <a:solidFill>
                  <a:srgbClr val="000000"/>
                </a:solidFill>
                <a:latin typeface="Meiryo UI" pitchFamily="50" charset="-128"/>
                <a:ea typeface="Meiryo UI" pitchFamily="50" charset="-128"/>
                <a:cs typeface="Meiryo UI" pitchFamily="50" charset="-128"/>
              </a:rPr>
              <a:t>R2</a:t>
            </a:r>
            <a:r>
              <a:rPr lang="ja-JP" altLang="en-US" sz="1100" dirty="0">
                <a:solidFill>
                  <a:srgbClr val="000000"/>
                </a:solidFill>
                <a:latin typeface="Meiryo UI" pitchFamily="50" charset="-128"/>
                <a:ea typeface="Meiryo UI" pitchFamily="50" charset="-128"/>
                <a:cs typeface="Meiryo UI" pitchFamily="50" charset="-128"/>
              </a:rPr>
              <a:t>（</a:t>
            </a:r>
            <a:r>
              <a:rPr lang="en-US" altLang="ja-JP" sz="1100" dirty="0">
                <a:solidFill>
                  <a:srgbClr val="000000"/>
                </a:solidFill>
                <a:latin typeface="Meiryo UI" pitchFamily="50" charset="-128"/>
                <a:ea typeface="Meiryo UI" pitchFamily="50" charset="-128"/>
                <a:cs typeface="Meiryo UI" pitchFamily="50" charset="-128"/>
              </a:rPr>
              <a:t>7/1</a:t>
            </a:r>
            <a:r>
              <a:rPr lang="ja-JP" altLang="en-US" sz="1100" dirty="0">
                <a:solidFill>
                  <a:srgbClr val="000000"/>
                </a:solidFill>
                <a:latin typeface="Meiryo UI" pitchFamily="50" charset="-128"/>
                <a:ea typeface="Meiryo UI" pitchFamily="50" charset="-128"/>
                <a:cs typeface="Meiryo UI" pitchFamily="50" charset="-128"/>
              </a:rPr>
              <a:t>現在）</a:t>
            </a:r>
            <a:r>
              <a:rPr lang="en-US" altLang="ja-JP" sz="1600" dirty="0">
                <a:solidFill>
                  <a:srgbClr val="000000"/>
                </a:solidFill>
                <a:latin typeface="Meiryo UI" pitchFamily="50" charset="-128"/>
                <a:ea typeface="Meiryo UI" pitchFamily="50" charset="-128"/>
              </a:rPr>
              <a:t>7</a:t>
            </a:r>
            <a:r>
              <a:rPr lang="ja-JP" altLang="en-US" sz="1100" dirty="0">
                <a:solidFill>
                  <a:srgbClr val="000000"/>
                </a:solidFill>
                <a:latin typeface="Meiryo UI" pitchFamily="50" charset="-128"/>
                <a:ea typeface="Meiryo UI" pitchFamily="50" charset="-128"/>
              </a:rPr>
              <a:t>件の改修・除却の補助申請あり</a:t>
            </a:r>
            <a:endParaRPr lang="ja-JP" altLang="en-US" sz="1100" dirty="0">
              <a:solidFill>
                <a:srgbClr val="FF0000"/>
              </a:solidFill>
              <a:latin typeface="Meiryo UI" panose="020B0604030504040204" pitchFamily="50" charset="-128"/>
              <a:ea typeface="Meiryo UI" panose="020B0604030504040204" pitchFamily="50" charset="-128"/>
            </a:endParaRPr>
          </a:p>
        </p:txBody>
      </p:sp>
      <p:graphicFrame>
        <p:nvGraphicFramePr>
          <p:cNvPr id="18" name="表 17">
            <a:extLst>
              <a:ext uri="{FF2B5EF4-FFF2-40B4-BE49-F238E27FC236}">
                <a16:creationId xmlns:a16="http://schemas.microsoft.com/office/drawing/2014/main" id="{91675216-31A9-4AE6-B613-AEF9B79D10B6}"/>
              </a:ext>
            </a:extLst>
          </p:cNvPr>
          <p:cNvGraphicFramePr>
            <a:graphicFrameLocks noGrp="1"/>
          </p:cNvGraphicFramePr>
          <p:nvPr>
            <p:extLst>
              <p:ext uri="{D42A27DB-BD31-4B8C-83A1-F6EECF244321}">
                <p14:modId xmlns:p14="http://schemas.microsoft.com/office/powerpoint/2010/main" val="2022804839"/>
              </p:ext>
            </p:extLst>
          </p:nvPr>
        </p:nvGraphicFramePr>
        <p:xfrm>
          <a:off x="488306" y="5205628"/>
          <a:ext cx="4368580" cy="1221403"/>
        </p:xfrm>
        <a:graphic>
          <a:graphicData uri="http://schemas.openxmlformats.org/drawingml/2006/table">
            <a:tbl>
              <a:tblPr firstRow="1" firstCol="1" bandRow="1">
                <a:tableStyleId>{5C22544A-7EE6-4342-B048-85BDC9FD1C3A}</a:tableStyleId>
              </a:tblPr>
              <a:tblGrid>
                <a:gridCol w="650201">
                  <a:extLst>
                    <a:ext uri="{9D8B030D-6E8A-4147-A177-3AD203B41FA5}">
                      <a16:colId xmlns:a16="http://schemas.microsoft.com/office/drawing/2014/main" val="20000"/>
                    </a:ext>
                  </a:extLst>
                </a:gridCol>
                <a:gridCol w="142875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20785">
                  <a:extLst>
                    <a:ext uri="{9D8B030D-6E8A-4147-A177-3AD203B41FA5}">
                      <a16:colId xmlns:a16="http://schemas.microsoft.com/office/drawing/2014/main" val="20003"/>
                    </a:ext>
                  </a:extLst>
                </a:gridCol>
                <a:gridCol w="806844">
                  <a:extLst>
                    <a:ext uri="{9D8B030D-6E8A-4147-A177-3AD203B41FA5}">
                      <a16:colId xmlns:a16="http://schemas.microsoft.com/office/drawing/2014/main" val="20004"/>
                    </a:ext>
                  </a:extLst>
                </a:gridCol>
              </a:tblGrid>
              <a:tr h="280603">
                <a:tc gridSpan="2">
                  <a:txBody>
                    <a:bodyPr/>
                    <a:lstStyle/>
                    <a:p>
                      <a:pPr algn="ctr">
                        <a:lnSpc>
                          <a:spcPts val="1400"/>
                        </a:lnSpc>
                        <a:spcAft>
                          <a:spcPts val="0"/>
                        </a:spcAft>
                      </a:pPr>
                      <a:r>
                        <a:rPr lang="ja-JP" sz="1400" kern="100" dirty="0">
                          <a:solidFill>
                            <a:srgbClr val="1F497D"/>
                          </a:solidFill>
                          <a:effectLst/>
                          <a:latin typeface="Meiryo UI" panose="020B0604030504040204" pitchFamily="50" charset="-128"/>
                          <a:ea typeface="Meiryo UI" panose="020B0604030504040204" pitchFamily="50" charset="-128"/>
                        </a:rPr>
                        <a:t>区分</a:t>
                      </a:r>
                      <a:endParaRPr lang="ja-JP" sz="1400" kern="100" dirty="0">
                        <a:solidFill>
                          <a:srgbClr val="1F497D"/>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hMerge="1">
                  <a:txBody>
                    <a:bodyPr/>
                    <a:lstStyle/>
                    <a:p>
                      <a:pPr algn="ctr">
                        <a:lnSpc>
                          <a:spcPts val="1400"/>
                        </a:lnSpc>
                        <a:spcAft>
                          <a:spcPts val="0"/>
                        </a:spcAft>
                      </a:pPr>
                      <a:endParaRPr lang="ja-JP" sz="1400" kern="100" dirty="0">
                        <a:solidFill>
                          <a:srgbClr val="002060"/>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ja-JP" sz="1400" kern="100" dirty="0">
                          <a:solidFill>
                            <a:srgbClr val="002060"/>
                          </a:solidFill>
                          <a:effectLst/>
                          <a:latin typeface="Meiryo UI" panose="020B0604030504040204" pitchFamily="50" charset="-128"/>
                          <a:ea typeface="Meiryo UI" panose="020B0604030504040204" pitchFamily="50" charset="-128"/>
                        </a:rPr>
                        <a:t>国</a:t>
                      </a:r>
                      <a:endParaRPr lang="ja-JP" sz="1400" kern="100" dirty="0">
                        <a:solidFill>
                          <a:srgbClr val="002060"/>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ja-JP" sz="1400" kern="100" dirty="0">
                          <a:solidFill>
                            <a:srgbClr val="002060"/>
                          </a:solidFill>
                          <a:effectLst/>
                          <a:latin typeface="Meiryo UI" panose="020B0604030504040204" pitchFamily="50" charset="-128"/>
                          <a:ea typeface="Meiryo UI" panose="020B0604030504040204" pitchFamily="50" charset="-128"/>
                        </a:rPr>
                        <a:t>府</a:t>
                      </a:r>
                      <a:endParaRPr lang="ja-JP" sz="1400" kern="100" dirty="0">
                        <a:solidFill>
                          <a:srgbClr val="002060"/>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ja-JP" sz="1400" kern="100" dirty="0">
                          <a:solidFill>
                            <a:srgbClr val="002060"/>
                          </a:solidFill>
                          <a:effectLst/>
                          <a:latin typeface="Meiryo UI" panose="020B0604030504040204" pitchFamily="50" charset="-128"/>
                          <a:ea typeface="Meiryo UI" panose="020B0604030504040204" pitchFamily="50" charset="-128"/>
                        </a:rPr>
                        <a:t>所有者</a:t>
                      </a:r>
                      <a:endParaRPr lang="ja-JP" sz="1400" kern="100" dirty="0">
                        <a:solidFill>
                          <a:srgbClr val="002060"/>
                        </a:solidFill>
                        <a:effectLst/>
                        <a:latin typeface="Meiryo UI" panose="020B0604030504040204" pitchFamily="50" charset="-128"/>
                        <a:ea typeface="Meiryo UI" panose="020B0604030504040204" pitchFamily="50" charset="-128"/>
                        <a:cs typeface="Times New Roman"/>
                      </a:endParaRPr>
                    </a:p>
                  </a:txBody>
                  <a:tcPr marL="68579" marR="68579" marT="0" marB="0" anchor="ctr"/>
                </a:tc>
                <a:extLst>
                  <a:ext uri="{0D108BD9-81ED-4DB2-BD59-A6C34878D82A}">
                    <a16:rowId xmlns:a16="http://schemas.microsoft.com/office/drawing/2014/main" val="10000"/>
                  </a:ext>
                </a:extLst>
              </a:tr>
              <a:tr h="470400">
                <a:tc rowSpan="2">
                  <a:txBody>
                    <a:bodyPr/>
                    <a:lstStyle/>
                    <a:p>
                      <a:pPr algn="ctr">
                        <a:lnSpc>
                          <a:spcPts val="1400"/>
                        </a:lnSpc>
                        <a:spcAft>
                          <a:spcPts val="0"/>
                        </a:spcAft>
                      </a:pPr>
                      <a:r>
                        <a:rPr lang="ja-JP" altLang="en-US" sz="1400" kern="100" dirty="0">
                          <a:solidFill>
                            <a:srgbClr val="1F497D"/>
                          </a:solidFill>
                          <a:effectLst/>
                          <a:latin typeface="Meiryo UI" panose="020B0604030504040204" pitchFamily="50" charset="-128"/>
                          <a:ea typeface="Meiryo UI" panose="020B0604030504040204" pitchFamily="50" charset="-128"/>
                        </a:rPr>
                        <a:t>負担</a:t>
                      </a:r>
                      <a:endParaRPr lang="en-US" altLang="ja-JP" sz="1400" kern="100" dirty="0">
                        <a:solidFill>
                          <a:srgbClr val="1F497D"/>
                        </a:solidFill>
                        <a:effectLst/>
                        <a:latin typeface="Meiryo UI" panose="020B0604030504040204" pitchFamily="50" charset="-128"/>
                        <a:ea typeface="Meiryo UI" panose="020B0604030504040204" pitchFamily="50" charset="-128"/>
                      </a:endParaRPr>
                    </a:p>
                    <a:p>
                      <a:pPr algn="ctr">
                        <a:lnSpc>
                          <a:spcPts val="1400"/>
                        </a:lnSpc>
                        <a:spcAft>
                          <a:spcPts val="0"/>
                        </a:spcAft>
                      </a:pPr>
                      <a:r>
                        <a:rPr lang="ja-JP" altLang="en-US" sz="1400" kern="100" dirty="0">
                          <a:solidFill>
                            <a:srgbClr val="1F497D"/>
                          </a:solidFill>
                          <a:effectLst/>
                          <a:latin typeface="Meiryo UI" panose="020B0604030504040204" pitchFamily="50" charset="-128"/>
                          <a:ea typeface="Meiryo UI" panose="020B0604030504040204" pitchFamily="50" charset="-128"/>
                        </a:rPr>
                        <a:t>割合</a:t>
                      </a:r>
                      <a:endParaRPr lang="ja-JP" sz="1400" kern="100" dirty="0">
                        <a:solidFill>
                          <a:srgbClr val="1F497D"/>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altLang="ja-JP" sz="1400" kern="100" dirty="0">
                          <a:solidFill>
                            <a:schemeClr val="accent2">
                              <a:lumMod val="50000"/>
                            </a:schemeClr>
                          </a:solidFill>
                          <a:effectLst/>
                          <a:latin typeface="Meiryo UI" panose="020B0604030504040204" pitchFamily="50" charset="-128"/>
                          <a:ea typeface="Meiryo UI" panose="020B0604030504040204" pitchFamily="50" charset="-128"/>
                        </a:rPr>
                        <a:t>5,000</a:t>
                      </a:r>
                      <a:r>
                        <a:rPr lang="ja-JP" altLang="en-US" sz="1400" kern="100" dirty="0">
                          <a:solidFill>
                            <a:schemeClr val="accent2">
                              <a:lumMod val="50000"/>
                            </a:schemeClr>
                          </a:solidFill>
                          <a:effectLst/>
                          <a:latin typeface="Meiryo UI" panose="020B0604030504040204" pitchFamily="50" charset="-128"/>
                          <a:ea typeface="Meiryo UI" panose="020B0604030504040204" pitchFamily="50" charset="-128"/>
                        </a:rPr>
                        <a:t>㎡以下</a:t>
                      </a:r>
                      <a:endParaRPr lang="en-US" altLang="ja-JP" sz="1400" kern="100" dirty="0">
                        <a:solidFill>
                          <a:schemeClr val="accent2">
                            <a:lumMod val="50000"/>
                          </a:schemeClr>
                        </a:solidFill>
                        <a:effectLst/>
                        <a:latin typeface="Meiryo UI" panose="020B0604030504040204" pitchFamily="50" charset="-128"/>
                        <a:ea typeface="Meiryo UI" panose="020B0604030504040204" pitchFamily="50" charset="-128"/>
                      </a:endParaRPr>
                    </a:p>
                    <a:p>
                      <a:pPr algn="ctr">
                        <a:lnSpc>
                          <a:spcPts val="1400"/>
                        </a:lnSpc>
                        <a:spcAft>
                          <a:spcPts val="0"/>
                        </a:spcAft>
                      </a:pPr>
                      <a:r>
                        <a:rPr lang="ja-JP" altLang="en-US" sz="1400" kern="100" dirty="0">
                          <a:solidFill>
                            <a:schemeClr val="accent2">
                              <a:lumMod val="50000"/>
                            </a:schemeClr>
                          </a:solidFill>
                          <a:effectLst/>
                          <a:latin typeface="Meiryo UI" panose="020B0604030504040204" pitchFamily="50" charset="-128"/>
                          <a:ea typeface="Meiryo UI" panose="020B0604030504040204" pitchFamily="50" charset="-128"/>
                          <a:cs typeface="Times New Roman"/>
                        </a:rPr>
                        <a:t>分譲マンション</a:t>
                      </a:r>
                      <a:endParaRPr lang="ja-JP" sz="1400" kern="100" dirty="0">
                        <a:solidFill>
                          <a:schemeClr val="accent2">
                            <a:lumMod val="50000"/>
                          </a:schemeClr>
                        </a:solidFill>
                        <a:effectLst/>
                        <a:latin typeface="Meiryo UI" panose="020B0604030504040204" pitchFamily="50" charset="-128"/>
                        <a:ea typeface="Meiryo UI" panose="020B0604030504040204" pitchFamily="50" charset="-128"/>
                        <a:cs typeface="Times New Roman"/>
                      </a:endParaRPr>
                    </a:p>
                  </a:txBody>
                  <a:tcPr marL="68579" marR="68579" marT="0" marB="0" anchor="ctr">
                    <a:solidFill>
                      <a:schemeClr val="accent1"/>
                    </a:solidFill>
                  </a:tcPr>
                </a:tc>
                <a:tc>
                  <a:txBody>
                    <a:bodyPr/>
                    <a:lstStyle/>
                    <a:p>
                      <a:pPr algn="ctr">
                        <a:lnSpc>
                          <a:spcPts val="1400"/>
                        </a:lnSpc>
                        <a:spcAft>
                          <a:spcPts val="0"/>
                        </a:spcAft>
                      </a:pPr>
                      <a:r>
                        <a:rPr lang="en-US" sz="1400" kern="100" dirty="0">
                          <a:effectLst/>
                          <a:latin typeface="Meiryo UI" panose="020B0604030504040204" pitchFamily="50" charset="-128"/>
                          <a:ea typeface="Meiryo UI" panose="020B0604030504040204" pitchFamily="50" charset="-128"/>
                        </a:rPr>
                        <a:t>1/</a:t>
                      </a:r>
                      <a:r>
                        <a:rPr lang="en-US" altLang="ja-JP" sz="1400" kern="100" dirty="0">
                          <a:effectLst/>
                          <a:latin typeface="Meiryo UI" panose="020B0604030504040204" pitchFamily="50" charset="-128"/>
                          <a:ea typeface="Meiryo UI" panose="020B0604030504040204" pitchFamily="50" charset="-128"/>
                        </a:rPr>
                        <a:t>5</a:t>
                      </a:r>
                      <a:r>
                        <a:rPr lang="en-US" altLang="ja-JP" sz="1400" kern="100" baseline="30000" dirty="0">
                          <a:effectLst/>
                          <a:latin typeface="Meiryo UI" panose="020B0604030504040204" pitchFamily="50" charset="-128"/>
                          <a:ea typeface="Meiryo UI" panose="020B0604030504040204" pitchFamily="50" charset="-128"/>
                        </a:rPr>
                        <a:t>※</a:t>
                      </a:r>
                      <a:endParaRPr lang="ja-JP" sz="1400" kern="100" baseline="30000" dirty="0">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sz="1400" kern="100" dirty="0">
                          <a:effectLst/>
                          <a:latin typeface="Meiryo UI" panose="020B0604030504040204" pitchFamily="50" charset="-128"/>
                          <a:ea typeface="Meiryo UI" panose="020B0604030504040204" pitchFamily="50" charset="-128"/>
                        </a:rPr>
                        <a:t>1/</a:t>
                      </a:r>
                      <a:r>
                        <a:rPr lang="en-US" altLang="ja-JP" sz="1400" kern="100" dirty="0">
                          <a:effectLst/>
                          <a:latin typeface="Meiryo UI" panose="020B0604030504040204" pitchFamily="50" charset="-128"/>
                          <a:ea typeface="Meiryo UI" panose="020B0604030504040204" pitchFamily="50" charset="-128"/>
                        </a:rPr>
                        <a:t>6</a:t>
                      </a:r>
                      <a:endParaRPr lang="ja-JP" sz="14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altLang="ja-JP" sz="1400" kern="100" dirty="0">
                          <a:effectLst/>
                          <a:latin typeface="Meiryo UI" panose="020B0604030504040204" pitchFamily="50" charset="-128"/>
                          <a:ea typeface="Meiryo UI" panose="020B0604030504040204" pitchFamily="50" charset="-128"/>
                          <a:cs typeface="Times New Roman"/>
                        </a:rPr>
                        <a:t>19/30</a:t>
                      </a:r>
                      <a:endParaRPr lang="ja-JP" sz="14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extLst>
                  <a:ext uri="{0D108BD9-81ED-4DB2-BD59-A6C34878D82A}">
                    <a16:rowId xmlns:a16="http://schemas.microsoft.com/office/drawing/2014/main" val="10001"/>
                  </a:ext>
                </a:extLst>
              </a:tr>
              <a:tr h="470400">
                <a:tc vMerge="1">
                  <a:txBody>
                    <a:bodyPr/>
                    <a:lstStyle/>
                    <a:p>
                      <a:pPr algn="ctr">
                        <a:lnSpc>
                          <a:spcPts val="1400"/>
                        </a:lnSpc>
                        <a:spcAft>
                          <a:spcPts val="0"/>
                        </a:spcAft>
                      </a:pPr>
                      <a:endParaRPr lang="ja-JP" sz="1400" kern="100" dirty="0">
                        <a:solidFill>
                          <a:srgbClr val="1F497D"/>
                        </a:solidFill>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altLang="ja-JP" sz="1400" kern="100" dirty="0">
                          <a:solidFill>
                            <a:schemeClr val="accent2">
                              <a:lumMod val="50000"/>
                            </a:schemeClr>
                          </a:solidFill>
                          <a:effectLst/>
                          <a:latin typeface="Meiryo UI" panose="020B0604030504040204" pitchFamily="50" charset="-128"/>
                          <a:ea typeface="Meiryo UI" panose="020B0604030504040204" pitchFamily="50" charset="-128"/>
                          <a:cs typeface="Times New Roman"/>
                        </a:rPr>
                        <a:t>5,000</a:t>
                      </a:r>
                      <a:r>
                        <a:rPr lang="ja-JP" altLang="en-US" sz="1400" kern="100" dirty="0">
                          <a:solidFill>
                            <a:schemeClr val="accent2">
                              <a:lumMod val="50000"/>
                            </a:schemeClr>
                          </a:solidFill>
                          <a:effectLst/>
                          <a:latin typeface="Meiryo UI" panose="020B0604030504040204" pitchFamily="50" charset="-128"/>
                          <a:ea typeface="Meiryo UI" panose="020B0604030504040204" pitchFamily="50" charset="-128"/>
                          <a:cs typeface="Times New Roman"/>
                        </a:rPr>
                        <a:t>㎡超</a:t>
                      </a:r>
                      <a:endParaRPr lang="ja-JP" sz="1400" kern="100" dirty="0">
                        <a:solidFill>
                          <a:schemeClr val="accent2">
                            <a:lumMod val="50000"/>
                          </a:schemeClr>
                        </a:solidFill>
                        <a:effectLst/>
                        <a:latin typeface="Meiryo UI" panose="020B0604030504040204" pitchFamily="50" charset="-128"/>
                        <a:ea typeface="Meiryo UI" panose="020B0604030504040204" pitchFamily="50" charset="-128"/>
                        <a:cs typeface="Times New Roman"/>
                      </a:endParaRPr>
                    </a:p>
                  </a:txBody>
                  <a:tcPr marL="68579" marR="68579" marT="0" marB="0" anchor="ctr">
                    <a:solidFill>
                      <a:schemeClr val="accent1"/>
                    </a:solidFill>
                  </a:tcPr>
                </a:tc>
                <a:tc>
                  <a:txBody>
                    <a:bodyPr/>
                    <a:lstStyle/>
                    <a:p>
                      <a:pPr algn="ctr">
                        <a:lnSpc>
                          <a:spcPts val="1400"/>
                        </a:lnSpc>
                        <a:spcAft>
                          <a:spcPts val="0"/>
                        </a:spcAft>
                      </a:pPr>
                      <a:r>
                        <a:rPr lang="en-US" altLang="ja-JP" sz="1400" kern="100" dirty="0">
                          <a:effectLst/>
                          <a:latin typeface="Meiryo UI" panose="020B0604030504040204" pitchFamily="50" charset="-128"/>
                          <a:ea typeface="Meiryo UI" panose="020B0604030504040204" pitchFamily="50" charset="-128"/>
                          <a:cs typeface="Times New Roman"/>
                        </a:rPr>
                        <a:t>1/10</a:t>
                      </a:r>
                      <a:r>
                        <a:rPr lang="en-US" altLang="ja-JP" sz="1400" kern="100" baseline="30000" dirty="0">
                          <a:effectLst/>
                          <a:latin typeface="Meiryo UI" panose="020B0604030504040204" pitchFamily="50" charset="-128"/>
                          <a:ea typeface="Meiryo UI" panose="020B0604030504040204" pitchFamily="50" charset="-128"/>
                        </a:rPr>
                        <a:t>※</a:t>
                      </a:r>
                      <a:endParaRPr lang="ja-JP" sz="1400" kern="100" baseline="30000" dirty="0">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altLang="ja-JP" sz="1400" kern="100" dirty="0">
                          <a:effectLst/>
                          <a:latin typeface="Meiryo UI" panose="020B0604030504040204" pitchFamily="50" charset="-128"/>
                          <a:ea typeface="Meiryo UI" panose="020B0604030504040204" pitchFamily="50" charset="-128"/>
                          <a:cs typeface="Times New Roman"/>
                        </a:rPr>
                        <a:t>1/12</a:t>
                      </a:r>
                      <a:endParaRPr lang="ja-JP" sz="14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tc>
                  <a:txBody>
                    <a:bodyPr/>
                    <a:lstStyle/>
                    <a:p>
                      <a:pPr algn="ctr">
                        <a:lnSpc>
                          <a:spcPts val="1400"/>
                        </a:lnSpc>
                        <a:spcAft>
                          <a:spcPts val="0"/>
                        </a:spcAft>
                      </a:pPr>
                      <a:r>
                        <a:rPr lang="en-US" altLang="ja-JP" sz="1400" kern="100" dirty="0">
                          <a:effectLst/>
                          <a:latin typeface="Meiryo UI" panose="020B0604030504040204" pitchFamily="50" charset="-128"/>
                          <a:ea typeface="Meiryo UI" panose="020B0604030504040204" pitchFamily="50" charset="-128"/>
                          <a:cs typeface="Times New Roman"/>
                        </a:rPr>
                        <a:t>49/60</a:t>
                      </a:r>
                      <a:endParaRPr lang="ja-JP" sz="1400" kern="100" dirty="0">
                        <a:effectLst/>
                        <a:latin typeface="Meiryo UI" panose="020B0604030504040204" pitchFamily="50" charset="-128"/>
                        <a:ea typeface="Meiryo UI" panose="020B0604030504040204" pitchFamily="50" charset="-128"/>
                        <a:cs typeface="Times New Roman"/>
                      </a:endParaRPr>
                    </a:p>
                  </a:txBody>
                  <a:tcPr marL="68579" marR="68579" marT="0" marB="0" anchor="ctr"/>
                </a:tc>
                <a:extLst>
                  <a:ext uri="{0D108BD9-81ED-4DB2-BD59-A6C34878D82A}">
                    <a16:rowId xmlns:a16="http://schemas.microsoft.com/office/drawing/2014/main" val="2407002737"/>
                  </a:ext>
                </a:extLst>
              </a:tr>
            </a:tbl>
          </a:graphicData>
        </a:graphic>
      </p:graphicFrame>
      <p:sp>
        <p:nvSpPr>
          <p:cNvPr id="22" name="テキスト ボックス 2">
            <a:extLst>
              <a:ext uri="{FF2B5EF4-FFF2-40B4-BE49-F238E27FC236}">
                <a16:creationId xmlns:a16="http://schemas.microsoft.com/office/drawing/2014/main" id="{E0CFB622-4F4B-4E07-8603-C47729122874}"/>
              </a:ext>
            </a:extLst>
          </p:cNvPr>
          <p:cNvSpPr txBox="1">
            <a:spLocks noChangeArrowheads="1"/>
          </p:cNvSpPr>
          <p:nvPr/>
        </p:nvSpPr>
        <p:spPr bwMode="auto">
          <a:xfrm>
            <a:off x="6183054" y="2344197"/>
            <a:ext cx="805361" cy="33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charset="-128"/>
              </a:defRPr>
            </a:lvl1pPr>
            <a:lvl2pPr marL="741363" indent="-284163" eaLnBrk="0" hangingPunct="0">
              <a:spcBef>
                <a:spcPct val="20000"/>
              </a:spcBef>
              <a:buChar char="–"/>
              <a:defRPr kumimoji="1" sz="2800">
                <a:solidFill>
                  <a:schemeClr val="tx1"/>
                </a:solidFill>
                <a:latin typeface="Arial" charset="0"/>
                <a:ea typeface="ＭＳ Ｐゴシック" charset="-128"/>
              </a:defRPr>
            </a:lvl2pPr>
            <a:lvl3pPr marL="1141413" indent="-227013" eaLnBrk="0" hangingPunct="0">
              <a:spcBef>
                <a:spcPct val="20000"/>
              </a:spcBef>
              <a:buChar char="•"/>
              <a:defRPr kumimoji="1" sz="2400">
                <a:solidFill>
                  <a:schemeClr val="tx1"/>
                </a:solidFill>
                <a:latin typeface="Arial" charset="0"/>
                <a:ea typeface="ＭＳ Ｐゴシック" charset="-128"/>
              </a:defRPr>
            </a:lvl3pPr>
            <a:lvl4pPr marL="1598613" indent="-227013" eaLnBrk="0" hangingPunct="0">
              <a:spcBef>
                <a:spcPct val="20000"/>
              </a:spcBef>
              <a:buChar char="–"/>
              <a:defRPr kumimoji="1" sz="2000">
                <a:solidFill>
                  <a:schemeClr val="tx1"/>
                </a:solidFill>
                <a:latin typeface="Arial" charset="0"/>
                <a:ea typeface="ＭＳ Ｐゴシック" charset="-128"/>
              </a:defRPr>
            </a:lvl4pPr>
            <a:lvl5pPr marL="2055813" indent="-227013" eaLnBrk="0" hangingPunct="0">
              <a:spcBef>
                <a:spcPct val="20000"/>
              </a:spcBef>
              <a:buChar char="»"/>
              <a:defRPr kumimoji="1" sz="2000">
                <a:solidFill>
                  <a:schemeClr val="tx1"/>
                </a:solidFill>
                <a:latin typeface="Arial" charset="0"/>
                <a:ea typeface="ＭＳ Ｐゴシック"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indent="0" algn="ctr" eaLnBrk="1" hangingPunct="1">
              <a:lnSpc>
                <a:spcPts val="2200"/>
              </a:lnSpc>
              <a:spcBef>
                <a:spcPct val="0"/>
              </a:spcBef>
              <a:buNone/>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報告期限</a:t>
            </a:r>
            <a:endParaRPr lang="ja-JP" altLang="en-US" sz="900" dirty="0">
              <a:solidFill>
                <a:srgbClr val="FF0000"/>
              </a:solidFill>
              <a:latin typeface="Meiryo UI" panose="020B0604030504040204" pitchFamily="50" charset="-128"/>
              <a:ea typeface="Meiryo UI" panose="020B0604030504040204" pitchFamily="50" charset="-128"/>
            </a:endParaRPr>
          </a:p>
        </p:txBody>
      </p:sp>
      <p:sp>
        <p:nvSpPr>
          <p:cNvPr id="25" name="テキスト ボックス 2">
            <a:extLst>
              <a:ext uri="{FF2B5EF4-FFF2-40B4-BE49-F238E27FC236}">
                <a16:creationId xmlns:a16="http://schemas.microsoft.com/office/drawing/2014/main" id="{6D1C69CA-194E-43C7-B5FE-750A1E605DC1}"/>
              </a:ext>
            </a:extLst>
          </p:cNvPr>
          <p:cNvSpPr txBox="1">
            <a:spLocks noChangeArrowheads="1"/>
          </p:cNvSpPr>
          <p:nvPr/>
        </p:nvSpPr>
        <p:spPr bwMode="auto">
          <a:xfrm>
            <a:off x="6983755" y="2363297"/>
            <a:ext cx="507822" cy="33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charset="-128"/>
              </a:defRPr>
            </a:lvl1pPr>
            <a:lvl2pPr marL="741363" indent="-284163" eaLnBrk="0" hangingPunct="0">
              <a:spcBef>
                <a:spcPct val="20000"/>
              </a:spcBef>
              <a:buChar char="–"/>
              <a:defRPr kumimoji="1" sz="2800">
                <a:solidFill>
                  <a:schemeClr val="tx1"/>
                </a:solidFill>
                <a:latin typeface="Arial" charset="0"/>
                <a:ea typeface="ＭＳ Ｐゴシック" charset="-128"/>
              </a:defRPr>
            </a:lvl2pPr>
            <a:lvl3pPr marL="1141413" indent="-227013" eaLnBrk="0" hangingPunct="0">
              <a:spcBef>
                <a:spcPct val="20000"/>
              </a:spcBef>
              <a:buChar char="•"/>
              <a:defRPr kumimoji="1" sz="2400">
                <a:solidFill>
                  <a:schemeClr val="tx1"/>
                </a:solidFill>
                <a:latin typeface="Arial" charset="0"/>
                <a:ea typeface="ＭＳ Ｐゴシック" charset="-128"/>
              </a:defRPr>
            </a:lvl3pPr>
            <a:lvl4pPr marL="1598613" indent="-227013" eaLnBrk="0" hangingPunct="0">
              <a:spcBef>
                <a:spcPct val="20000"/>
              </a:spcBef>
              <a:buChar char="–"/>
              <a:defRPr kumimoji="1" sz="2000">
                <a:solidFill>
                  <a:schemeClr val="tx1"/>
                </a:solidFill>
                <a:latin typeface="Arial" charset="0"/>
                <a:ea typeface="ＭＳ Ｐゴシック" charset="-128"/>
              </a:defRPr>
            </a:lvl4pPr>
            <a:lvl5pPr marL="2055813" indent="-227013" eaLnBrk="0" hangingPunct="0">
              <a:spcBef>
                <a:spcPct val="20000"/>
              </a:spcBef>
              <a:buChar char="»"/>
              <a:defRPr kumimoji="1" sz="2000">
                <a:solidFill>
                  <a:schemeClr val="tx1"/>
                </a:solidFill>
                <a:latin typeface="Arial" charset="0"/>
                <a:ea typeface="ＭＳ Ｐゴシック"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indent="0" algn="ctr" eaLnBrk="1" hangingPunct="1">
              <a:lnSpc>
                <a:spcPts val="2200"/>
              </a:lnSpc>
              <a:spcBef>
                <a:spcPct val="0"/>
              </a:spcBef>
              <a:buNone/>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公表</a:t>
            </a:r>
            <a:endParaRPr lang="ja-JP" altLang="en-US" sz="900" dirty="0">
              <a:solidFill>
                <a:srgbClr val="FF0000"/>
              </a:solidFill>
              <a:latin typeface="Meiryo UI" panose="020B0604030504040204" pitchFamily="50" charset="-128"/>
              <a:ea typeface="Meiryo UI" panose="020B0604030504040204" pitchFamily="50" charset="-128"/>
            </a:endParaRPr>
          </a:p>
        </p:txBody>
      </p:sp>
      <p:sp>
        <p:nvSpPr>
          <p:cNvPr id="26" name="テキスト ボックス 2">
            <a:extLst>
              <a:ext uri="{FF2B5EF4-FFF2-40B4-BE49-F238E27FC236}">
                <a16:creationId xmlns:a16="http://schemas.microsoft.com/office/drawing/2014/main" id="{1BDE0357-50E7-476B-B8D2-333F4BF37928}"/>
              </a:ext>
            </a:extLst>
          </p:cNvPr>
          <p:cNvSpPr txBox="1">
            <a:spLocks noChangeArrowheads="1"/>
          </p:cNvSpPr>
          <p:nvPr/>
        </p:nvSpPr>
        <p:spPr bwMode="auto">
          <a:xfrm>
            <a:off x="7438784" y="2348871"/>
            <a:ext cx="846364" cy="33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charset="-128"/>
              </a:defRPr>
            </a:lvl1pPr>
            <a:lvl2pPr marL="741363" indent="-284163" eaLnBrk="0" hangingPunct="0">
              <a:spcBef>
                <a:spcPct val="20000"/>
              </a:spcBef>
              <a:buChar char="–"/>
              <a:defRPr kumimoji="1" sz="2800">
                <a:solidFill>
                  <a:schemeClr val="tx1"/>
                </a:solidFill>
                <a:latin typeface="Arial" charset="0"/>
                <a:ea typeface="ＭＳ Ｐゴシック" charset="-128"/>
              </a:defRPr>
            </a:lvl2pPr>
            <a:lvl3pPr marL="1141413" indent="-227013" eaLnBrk="0" hangingPunct="0">
              <a:spcBef>
                <a:spcPct val="20000"/>
              </a:spcBef>
              <a:buChar char="•"/>
              <a:defRPr kumimoji="1" sz="2400">
                <a:solidFill>
                  <a:schemeClr val="tx1"/>
                </a:solidFill>
                <a:latin typeface="Arial" charset="0"/>
                <a:ea typeface="ＭＳ Ｐゴシック" charset="-128"/>
              </a:defRPr>
            </a:lvl3pPr>
            <a:lvl4pPr marL="1598613" indent="-227013" eaLnBrk="0" hangingPunct="0">
              <a:spcBef>
                <a:spcPct val="20000"/>
              </a:spcBef>
              <a:buChar char="–"/>
              <a:defRPr kumimoji="1" sz="2000">
                <a:solidFill>
                  <a:schemeClr val="tx1"/>
                </a:solidFill>
                <a:latin typeface="Arial" charset="0"/>
                <a:ea typeface="ＭＳ Ｐゴシック" charset="-128"/>
              </a:defRPr>
            </a:lvl4pPr>
            <a:lvl5pPr marL="2055813" indent="-227013" eaLnBrk="0" hangingPunct="0">
              <a:spcBef>
                <a:spcPct val="20000"/>
              </a:spcBef>
              <a:buChar char="»"/>
              <a:defRPr kumimoji="1" sz="2000">
                <a:solidFill>
                  <a:schemeClr val="tx1"/>
                </a:solidFill>
                <a:latin typeface="Arial" charset="0"/>
                <a:ea typeface="ＭＳ Ｐゴシック"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indent="0" algn="ctr" eaLnBrk="1" hangingPunct="1">
              <a:spcBef>
                <a:spcPct val="0"/>
              </a:spcBef>
              <a:buNone/>
            </a:pPr>
            <a:r>
              <a:rPr lang="ja-JP" altLang="en-US" sz="900" dirty="0">
                <a:solidFill>
                  <a:srgbClr val="000000"/>
                </a:solidFill>
                <a:latin typeface="Meiryo UI" pitchFamily="50" charset="-128"/>
                <a:ea typeface="Meiryo UI" pitchFamily="50" charset="-128"/>
                <a:cs typeface="Meiryo UI" pitchFamily="50" charset="-128"/>
              </a:rPr>
              <a:t>公表</a:t>
            </a:r>
            <a:endParaRPr lang="en-US" altLang="ja-JP" sz="900" dirty="0">
              <a:solidFill>
                <a:srgbClr val="000000"/>
              </a:solidFill>
              <a:latin typeface="Meiryo UI" pitchFamily="50" charset="-128"/>
              <a:ea typeface="Meiryo UI" pitchFamily="50" charset="-128"/>
              <a:cs typeface="Meiryo UI" pitchFamily="50" charset="-128"/>
            </a:endParaRPr>
          </a:p>
          <a:p>
            <a:pPr marL="0" indent="0" algn="ctr" eaLnBrk="1" hangingPunct="1">
              <a:spcBef>
                <a:spcPct val="0"/>
              </a:spcBef>
              <a:buNone/>
            </a:pPr>
            <a:r>
              <a:rPr lang="ja-JP" altLang="en-US" sz="900" dirty="0">
                <a:solidFill>
                  <a:srgbClr val="000000"/>
                </a:solidFill>
                <a:latin typeface="Meiryo UI" pitchFamily="50" charset="-128"/>
                <a:ea typeface="Meiryo UI" pitchFamily="50" charset="-128"/>
              </a:rPr>
              <a:t>（大阪市域）</a:t>
            </a:r>
            <a:endParaRPr lang="ja-JP" altLang="en-US" sz="900" dirty="0">
              <a:solidFill>
                <a:srgbClr val="FF0000"/>
              </a:solidFill>
              <a:latin typeface="Meiryo UI" panose="020B0604030504040204" pitchFamily="50" charset="-128"/>
              <a:ea typeface="Meiryo UI" panose="020B0604030504040204" pitchFamily="50" charset="-128"/>
            </a:endParaRPr>
          </a:p>
        </p:txBody>
      </p:sp>
      <p:sp>
        <p:nvSpPr>
          <p:cNvPr id="3" name="矢印: 下 2">
            <a:extLst>
              <a:ext uri="{FF2B5EF4-FFF2-40B4-BE49-F238E27FC236}">
                <a16:creationId xmlns:a16="http://schemas.microsoft.com/office/drawing/2014/main" id="{9F71208B-27AB-4802-936D-7EC23EDBF75A}"/>
              </a:ext>
            </a:extLst>
          </p:cNvPr>
          <p:cNvSpPr/>
          <p:nvPr/>
        </p:nvSpPr>
        <p:spPr>
          <a:xfrm>
            <a:off x="6463677" y="2667548"/>
            <a:ext cx="234794" cy="132488"/>
          </a:xfrm>
          <a:prstGeom prst="downArrow">
            <a:avLst>
              <a:gd name="adj1" fmla="val 50000"/>
              <a:gd name="adj2"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7" name="矢印: 下 26">
            <a:extLst>
              <a:ext uri="{FF2B5EF4-FFF2-40B4-BE49-F238E27FC236}">
                <a16:creationId xmlns:a16="http://schemas.microsoft.com/office/drawing/2014/main" id="{BDA705E2-DE36-4A6D-BBE8-8EB2FF3D617E}"/>
              </a:ext>
            </a:extLst>
          </p:cNvPr>
          <p:cNvSpPr/>
          <p:nvPr/>
        </p:nvSpPr>
        <p:spPr>
          <a:xfrm>
            <a:off x="7118980" y="2689024"/>
            <a:ext cx="234794" cy="132488"/>
          </a:xfrm>
          <a:prstGeom prst="downArrow">
            <a:avLst>
              <a:gd name="adj1" fmla="val 50000"/>
              <a:gd name="adj2"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8" name="矢印: 下 27">
            <a:extLst>
              <a:ext uri="{FF2B5EF4-FFF2-40B4-BE49-F238E27FC236}">
                <a16:creationId xmlns:a16="http://schemas.microsoft.com/office/drawing/2014/main" id="{50F623C1-754A-4438-B3F2-13EC5D1B225E}"/>
              </a:ext>
            </a:extLst>
          </p:cNvPr>
          <p:cNvSpPr/>
          <p:nvPr/>
        </p:nvSpPr>
        <p:spPr>
          <a:xfrm>
            <a:off x="7790427" y="2689024"/>
            <a:ext cx="234794" cy="132488"/>
          </a:xfrm>
          <a:prstGeom prst="downArrow">
            <a:avLst>
              <a:gd name="adj1" fmla="val 50000"/>
              <a:gd name="adj2"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9" name="正方形/長方形 8">
            <a:extLst>
              <a:ext uri="{FF2B5EF4-FFF2-40B4-BE49-F238E27FC236}">
                <a16:creationId xmlns:a16="http://schemas.microsoft.com/office/drawing/2014/main" id="{87547C92-4227-4F78-952F-C42E52B0AB88}"/>
              </a:ext>
            </a:extLst>
          </p:cNvPr>
          <p:cNvSpPr>
            <a:spLocks noChangeArrowheads="1"/>
          </p:cNvSpPr>
          <p:nvPr/>
        </p:nvSpPr>
        <p:spPr bwMode="auto">
          <a:xfrm>
            <a:off x="1673377" y="6446239"/>
            <a:ext cx="387745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1050" dirty="0">
                <a:solidFill>
                  <a:srgbClr val="000000"/>
                </a:solidFill>
                <a:latin typeface="Meiryo UI" pitchFamily="50" charset="-128"/>
                <a:ea typeface="Meiryo UI" pitchFamily="50" charset="-128"/>
                <a:cs typeface="Meiryo UI" pitchFamily="50" charset="-128"/>
              </a:rPr>
              <a:t>※</a:t>
            </a:r>
            <a:r>
              <a:rPr lang="ja-JP" altLang="en-US" sz="1050" dirty="0">
                <a:solidFill>
                  <a:srgbClr val="000000"/>
                </a:solidFill>
                <a:latin typeface="Meiryo UI" pitchFamily="50" charset="-128"/>
                <a:ea typeface="Meiryo UI" pitchFamily="50" charset="-128"/>
                <a:cs typeface="Meiryo UI" pitchFamily="50" charset="-128"/>
              </a:rPr>
              <a:t>耐震対策緊急促進事業補助（国の直接補助）を含む</a:t>
            </a:r>
          </a:p>
        </p:txBody>
      </p:sp>
      <p:sp>
        <p:nvSpPr>
          <p:cNvPr id="30" name="正方形/長方形 8">
            <a:extLst>
              <a:ext uri="{FF2B5EF4-FFF2-40B4-BE49-F238E27FC236}">
                <a16:creationId xmlns:a16="http://schemas.microsoft.com/office/drawing/2014/main" id="{87547C92-4227-4F78-952F-C42E52B0AB88}"/>
              </a:ext>
            </a:extLst>
          </p:cNvPr>
          <p:cNvSpPr>
            <a:spLocks noChangeArrowheads="1"/>
          </p:cNvSpPr>
          <p:nvPr/>
        </p:nvSpPr>
        <p:spPr bwMode="auto">
          <a:xfrm>
            <a:off x="5271273" y="2302768"/>
            <a:ext cx="38774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補助実績</a:t>
            </a:r>
          </a:p>
        </p:txBody>
      </p:sp>
    </p:spTree>
    <p:extLst>
      <p:ext uri="{BB962C8B-B14F-4D97-AF65-F5344CB8AC3E}">
        <p14:creationId xmlns:p14="http://schemas.microsoft.com/office/powerpoint/2010/main" val="9421588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txBox="1">
            <a:spLocks/>
          </p:cNvSpPr>
          <p:nvPr/>
        </p:nvSpPr>
        <p:spPr bwMode="auto">
          <a:xfrm>
            <a:off x="0" y="234261"/>
            <a:ext cx="8782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dirty="0"/>
              <a:t>　「戦略的に切れ目ない支援」取り組み状況（報告）　</a:t>
            </a:r>
            <a:endParaRPr lang="ja-JP" altLang="ja-JP" b="1" kern="0"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911712093"/>
              </p:ext>
            </p:extLst>
          </p:nvPr>
        </p:nvGraphicFramePr>
        <p:xfrm>
          <a:off x="155721" y="1600200"/>
          <a:ext cx="8835879" cy="5056135"/>
        </p:xfrm>
        <a:graphic>
          <a:graphicData uri="http://schemas.openxmlformats.org/drawingml/2006/table">
            <a:tbl>
              <a:tblPr bandRow="1">
                <a:tableStyleId>{5C22544A-7EE6-4342-B048-85BDC9FD1C3A}</a:tableStyleId>
              </a:tblPr>
              <a:tblGrid>
                <a:gridCol w="1077856">
                  <a:extLst>
                    <a:ext uri="{9D8B030D-6E8A-4147-A177-3AD203B41FA5}">
                      <a16:colId xmlns:a16="http://schemas.microsoft.com/office/drawing/2014/main" val="1424757335"/>
                    </a:ext>
                  </a:extLst>
                </a:gridCol>
                <a:gridCol w="2165231">
                  <a:extLst>
                    <a:ext uri="{9D8B030D-6E8A-4147-A177-3AD203B41FA5}">
                      <a16:colId xmlns:a16="http://schemas.microsoft.com/office/drawing/2014/main" val="1359380761"/>
                    </a:ext>
                  </a:extLst>
                </a:gridCol>
                <a:gridCol w="3148641">
                  <a:extLst>
                    <a:ext uri="{9D8B030D-6E8A-4147-A177-3AD203B41FA5}">
                      <a16:colId xmlns:a16="http://schemas.microsoft.com/office/drawing/2014/main" val="455982690"/>
                    </a:ext>
                  </a:extLst>
                </a:gridCol>
                <a:gridCol w="2444151">
                  <a:extLst>
                    <a:ext uri="{9D8B030D-6E8A-4147-A177-3AD203B41FA5}">
                      <a16:colId xmlns:a16="http://schemas.microsoft.com/office/drawing/2014/main" val="3287132029"/>
                    </a:ext>
                  </a:extLst>
                </a:gridCol>
              </a:tblGrid>
              <a:tr h="263949">
                <a:tc gridSpan="3">
                  <a:txBody>
                    <a:bodyPr/>
                    <a:lstStyle/>
                    <a:p>
                      <a:pPr algn="ctr"/>
                      <a:r>
                        <a:rPr kumimoji="1" lang="ja-JP" altLang="en-US" sz="1050" b="1" dirty="0">
                          <a:solidFill>
                            <a:schemeClr val="bg1"/>
                          </a:solidFill>
                        </a:rPr>
                        <a:t>第９回大阪府耐震改修促進計画審議会　資料２より</a:t>
                      </a:r>
                    </a:p>
                  </a:txBody>
                  <a:tcPr anchor="ctr">
                    <a:solidFill>
                      <a:schemeClr val="accent6">
                        <a:lumMod val="60000"/>
                        <a:lumOff val="40000"/>
                      </a:schemeClr>
                    </a:solidFill>
                  </a:tcPr>
                </a:tc>
                <a:tc hMerge="1">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solidFill>
                      <a:srgbClr val="0070C0"/>
                    </a:solidFill>
                  </a:tcPr>
                </a:tc>
                <a:tc hMerge="1">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solidFill>
                      <a:srgbClr val="0070C0"/>
                    </a:solidFill>
                  </a:tcPr>
                </a:tc>
                <a:tc rowSpan="2">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取組み状況</a:t>
                      </a:r>
                    </a:p>
                  </a:txBody>
                  <a:tcPr anchor="ctr">
                    <a:solidFill>
                      <a:schemeClr val="accent6">
                        <a:lumMod val="60000"/>
                        <a:lumOff val="40000"/>
                      </a:schemeClr>
                    </a:solidFill>
                  </a:tcPr>
                </a:tc>
                <a:extLst>
                  <a:ext uri="{0D108BD9-81ED-4DB2-BD59-A6C34878D82A}">
                    <a16:rowId xmlns:a16="http://schemas.microsoft.com/office/drawing/2014/main" val="1894302057"/>
                  </a:ext>
                </a:extLst>
              </a:tr>
              <a:tr h="315697">
                <a:tc>
                  <a:txBody>
                    <a:bodyPr/>
                    <a:lstStyle/>
                    <a:p>
                      <a:endParaRPr kumimoji="1" lang="ja-JP" altLang="en-US" sz="1050" dirty="0"/>
                    </a:p>
                  </a:txBody>
                  <a:tcPr anchor="ctr">
                    <a:solidFill>
                      <a:schemeClr val="accent6">
                        <a:lumMod val="60000"/>
                        <a:lumOff val="40000"/>
                      </a:schemeClr>
                    </a:solidFill>
                  </a:tcPr>
                </a:tc>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lang="en-US" altLang="ja-JP" sz="1100" b="1" dirty="0">
                          <a:solidFill>
                            <a:schemeClr val="bg1"/>
                          </a:solidFill>
                          <a:latin typeface="Meiryo UI" panose="020B0604030504040204" pitchFamily="50" charset="-128"/>
                          <a:ea typeface="Meiryo UI" panose="020B0604030504040204" pitchFamily="50" charset="-128"/>
                        </a:rPr>
                        <a:t>〈</a:t>
                      </a:r>
                      <a:r>
                        <a:rPr lang="ja-JP" altLang="en-US" sz="1100" b="1" dirty="0">
                          <a:solidFill>
                            <a:schemeClr val="bg1"/>
                          </a:solidFill>
                          <a:latin typeface="Meiryo UI" panose="020B0604030504040204" pitchFamily="50" charset="-128"/>
                          <a:ea typeface="Meiryo UI" panose="020B0604030504040204" pitchFamily="50" charset="-128"/>
                        </a:rPr>
                        <a:t>視点</a:t>
                      </a:r>
                      <a:r>
                        <a:rPr lang="en-US" altLang="ja-JP" sz="1100" b="1" dirty="0">
                          <a:solidFill>
                            <a:schemeClr val="bg1"/>
                          </a:solidFill>
                          <a:latin typeface="Meiryo UI" panose="020B0604030504040204" pitchFamily="50" charset="-128"/>
                          <a:ea typeface="Meiryo UI" panose="020B0604030504040204" pitchFamily="50" charset="-128"/>
                        </a:rPr>
                        <a:t>〉</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solidFill>
                      <a:schemeClr val="accent6">
                        <a:lumMod val="60000"/>
                        <a:lumOff val="40000"/>
                      </a:schemeClr>
                    </a:solidFill>
                  </a:tcPr>
                </a:tc>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lang="en-US" altLang="ja-JP" sz="1100" b="1" dirty="0">
                          <a:solidFill>
                            <a:schemeClr val="bg1"/>
                          </a:solidFill>
                          <a:latin typeface="Meiryo UI" panose="020B0604030504040204" pitchFamily="50" charset="-128"/>
                          <a:ea typeface="Meiryo UI" panose="020B0604030504040204" pitchFamily="50" charset="-128"/>
                        </a:rPr>
                        <a:t>〈</a:t>
                      </a:r>
                      <a:r>
                        <a:rPr lang="ja-JP" altLang="en-US" sz="1100" b="1" dirty="0">
                          <a:solidFill>
                            <a:schemeClr val="bg1"/>
                          </a:solidFill>
                          <a:latin typeface="Meiryo UI" panose="020B0604030504040204" pitchFamily="50" charset="-128"/>
                          <a:ea typeface="Meiryo UI" panose="020B0604030504040204" pitchFamily="50" charset="-128"/>
                        </a:rPr>
                        <a:t>新たな取組み（案）</a:t>
                      </a:r>
                      <a:r>
                        <a:rPr lang="en-US" altLang="ja-JP" sz="1100" b="1" dirty="0">
                          <a:solidFill>
                            <a:schemeClr val="bg1"/>
                          </a:solidFill>
                          <a:latin typeface="Meiryo UI" panose="020B0604030504040204" pitchFamily="50" charset="-128"/>
                          <a:ea typeface="Meiryo UI" panose="020B0604030504040204" pitchFamily="50" charset="-128"/>
                        </a:rPr>
                        <a:t>〉</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solidFill>
                      <a:schemeClr val="accent6">
                        <a:lumMod val="60000"/>
                        <a:lumOff val="40000"/>
                      </a:schemeClr>
                    </a:solidFill>
                  </a:tcPr>
                </a:tc>
                <a:tc vMerge="1">
                  <a:txBody>
                    <a:bodyPr/>
                    <a:lstStyle/>
                    <a:p>
                      <a:endParaRPr kumimoji="1" lang="ja-JP" altLang="en-US" sz="1100" dirty="0">
                        <a:latin typeface="Meiryo UI" panose="020B0604030504040204" pitchFamily="50" charset="-128"/>
                        <a:ea typeface="Meiryo UI" panose="020B0604030504040204" pitchFamily="50" charset="-128"/>
                      </a:endParaRPr>
                    </a:p>
                  </a:txBody>
                  <a:tcPr anchor="ctr">
                    <a:solidFill>
                      <a:schemeClr val="accent6">
                        <a:lumMod val="60000"/>
                        <a:lumOff val="40000"/>
                      </a:schemeClr>
                    </a:solidFill>
                  </a:tcPr>
                </a:tc>
                <a:extLst>
                  <a:ext uri="{0D108BD9-81ED-4DB2-BD59-A6C34878D82A}">
                    <a16:rowId xmlns:a16="http://schemas.microsoft.com/office/drawing/2014/main" val="3334336578"/>
                  </a:ext>
                </a:extLst>
              </a:tr>
              <a:tr h="1096862">
                <a:tc>
                  <a:txBody>
                    <a:bodyPr/>
                    <a:lstStyle/>
                    <a:p>
                      <a:pPr algn="r"/>
                      <a:r>
                        <a:rPr kumimoji="1" lang="en-US" altLang="ja-JP" sz="1400" b="1" dirty="0"/>
                        <a:t>STEP1</a:t>
                      </a:r>
                      <a:endParaRPr kumimoji="1" lang="ja-JP" altLang="en-US" sz="1400" b="1" dirty="0"/>
                    </a:p>
                  </a:txBody>
                  <a:tcPr anchor="ctr"/>
                </a:tc>
                <a:tc>
                  <a:txBody>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eiryo UI" panose="020B0604030504040204" pitchFamily="50" charset="-128"/>
                          <a:ea typeface="Meiryo UI" panose="020B0604030504040204" pitchFamily="50" charset="-128"/>
                        </a:rPr>
                        <a:t>地域にある広域緊急交通路の機能確保と沿道建築物の耐震化に関する情報を効果的に提供し、その重要性の認識を広げる</a:t>
                      </a:r>
                    </a:p>
                    <a:p>
                      <a:endParaRPr kumimoji="1" lang="ja-JP" altLang="en-US" sz="1200" dirty="0"/>
                    </a:p>
                  </a:txBody>
                  <a:tcPr/>
                </a:tc>
                <a:tc>
                  <a:txBody>
                    <a:bodyPr/>
                    <a:lstStyle/>
                    <a:p>
                      <a:pPr marL="216000" indent="-216000">
                        <a:spcBef>
                          <a:spcPts val="600"/>
                        </a:spcBef>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a:solidFill>
                            <a:srgbClr val="FF0000"/>
                          </a:solidFill>
                          <a:latin typeface="Meiryo UI" panose="020B0604030504040204" pitchFamily="50" charset="-128"/>
                          <a:ea typeface="Meiryo UI" panose="020B0604030504040204" pitchFamily="50" charset="-128"/>
                        </a:rPr>
                        <a:t>分かりやすい公表</a:t>
                      </a:r>
                      <a:r>
                        <a:rPr lang="ja-JP" altLang="en-US" sz="1200" dirty="0">
                          <a:solidFill>
                            <a:schemeClr val="tx1"/>
                          </a:solidFill>
                          <a:latin typeface="Meiryo UI" panose="020B0604030504040204" pitchFamily="50" charset="-128"/>
                          <a:ea typeface="Meiryo UI" panose="020B0604030504040204" pitchFamily="50" charset="-128"/>
                        </a:rPr>
                        <a:t>”により、地域にある広域緊急交通路沿道建築物の耐震化状況を周知</a:t>
                      </a:r>
                      <a:endParaRPr lang="en-US" altLang="ja-JP" sz="1200" dirty="0">
                        <a:solidFill>
                          <a:schemeClr val="tx1"/>
                        </a:solidFill>
                        <a:latin typeface="Meiryo UI" panose="020B0604030504040204" pitchFamily="50" charset="-128"/>
                        <a:ea typeface="Meiryo UI" panose="020B0604030504040204" pitchFamily="50" charset="-128"/>
                      </a:endParaRPr>
                    </a:p>
                    <a:p>
                      <a:pPr marL="216000" indent="-216000">
                        <a:spcBef>
                          <a:spcPts val="300"/>
                        </a:spcBef>
                      </a:pPr>
                      <a:r>
                        <a:rPr lang="ja-JP" altLang="en-US" sz="1200" dirty="0">
                          <a:solidFill>
                            <a:schemeClr val="tx1"/>
                          </a:solidFill>
                          <a:latin typeface="Meiryo UI" panose="020B0604030504040204" pitchFamily="50" charset="-128"/>
                          <a:ea typeface="Meiryo UI" panose="020B0604030504040204" pitchFamily="50" charset="-128"/>
                        </a:rPr>
                        <a:t>○ 防災訓練や出前講座、イベントでのブース出展等の啓発について、</a:t>
                      </a:r>
                      <a:r>
                        <a:rPr lang="ja-JP" altLang="en-US" sz="1200" dirty="0">
                          <a:solidFill>
                            <a:srgbClr val="FF0000"/>
                          </a:solidFill>
                          <a:latin typeface="Meiryo UI" panose="020B0604030504040204" pitchFamily="50" charset="-128"/>
                          <a:ea typeface="Meiryo UI" panose="020B0604030504040204" pitchFamily="50" charset="-128"/>
                        </a:rPr>
                        <a:t>広域緊急交通路の機能など都市の安全性に関する情報を発信</a:t>
                      </a:r>
                      <a:endParaRPr lang="en-US" altLang="ja-JP" sz="1200" dirty="0">
                        <a:solidFill>
                          <a:srgbClr val="FF0000"/>
                        </a:solidFill>
                        <a:latin typeface="Meiryo UI" panose="020B0604030504040204" pitchFamily="50" charset="-128"/>
                        <a:ea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rPr>
                        <a:t>○地図での見える化を作成中</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○広域緊急交通路パンフレット作成</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409007505"/>
                  </a:ext>
                </a:extLst>
              </a:tr>
              <a:tr h="1095789">
                <a:tc>
                  <a:txBody>
                    <a:bodyPr/>
                    <a:lstStyle/>
                    <a:p>
                      <a:pPr marL="0" marR="0" lvl="0" indent="0" algn="r" defTabSz="914278" rtl="0" eaLnBrk="1" fontAlgn="auto" latinLnBrk="0" hangingPunct="1">
                        <a:lnSpc>
                          <a:spcPct val="100000"/>
                        </a:lnSpc>
                        <a:spcBef>
                          <a:spcPts val="0"/>
                        </a:spcBef>
                        <a:spcAft>
                          <a:spcPts val="0"/>
                        </a:spcAft>
                        <a:buClrTx/>
                        <a:buSzTx/>
                        <a:buFontTx/>
                        <a:buNone/>
                        <a:tabLst/>
                        <a:defRPr/>
                      </a:pPr>
                      <a:r>
                        <a:rPr kumimoji="1" lang="en-US" altLang="ja-JP" sz="1400" b="1" dirty="0"/>
                        <a:t>STEP2</a:t>
                      </a:r>
                      <a:endParaRPr kumimoji="1" lang="ja-JP" altLang="en-US" sz="1400" b="1" dirty="0"/>
                    </a:p>
                    <a:p>
                      <a:pPr algn="r"/>
                      <a:endParaRPr kumimoji="1" lang="ja-JP" altLang="en-US" sz="1400" b="1" dirty="0"/>
                    </a:p>
                  </a:txBody>
                  <a:tcPr anchor="ctr"/>
                </a:tc>
                <a:tc>
                  <a:txBody>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eiryo UI" panose="020B0604030504040204" pitchFamily="50" charset="-128"/>
                          <a:ea typeface="Meiryo UI" panose="020B0604030504040204" pitchFamily="50" charset="-128"/>
                        </a:rPr>
                        <a:t>所有する建物は都市を構成する社会資本であり、その耐震化により多くの生命・財産を保護することが可能となることを認識してもらう</a:t>
                      </a:r>
                      <a:endParaRPr lang="en-US" altLang="ja-JP" sz="1200" dirty="0">
                        <a:solidFill>
                          <a:schemeClr val="tx1"/>
                        </a:solidFill>
                        <a:latin typeface="Meiryo UI" panose="020B0604030504040204" pitchFamily="50" charset="-128"/>
                        <a:ea typeface="Meiryo UI" panose="020B0604030504040204" pitchFamily="50" charset="-128"/>
                      </a:endParaRPr>
                    </a:p>
                  </a:txBody>
                  <a:tcPr/>
                </a:tc>
                <a:tc>
                  <a:txBody>
                    <a:bodyPr/>
                    <a:lstStyle/>
                    <a:p>
                      <a:pPr marL="216000" indent="-216000">
                        <a:spcBef>
                          <a:spcPts val="600"/>
                        </a:spcBef>
                      </a:pPr>
                      <a:r>
                        <a:rPr lang="ja-JP" altLang="en-US" sz="1200" dirty="0">
                          <a:solidFill>
                            <a:schemeClr val="tx1"/>
                          </a:solidFill>
                          <a:latin typeface="Meiryo UI" panose="020B0604030504040204" pitchFamily="50" charset="-128"/>
                          <a:ea typeface="Meiryo UI" panose="020B0604030504040204" pitchFamily="50" charset="-128"/>
                        </a:rPr>
                        <a:t>○ 広域緊急交通路の通行障害による被害拡大の可能性や地域で開催されている防災訓練の内容など、社会的な観点からの情報を提供</a:t>
                      </a:r>
                      <a:endParaRPr lang="en-US" altLang="ja-JP" sz="1200" dirty="0">
                        <a:solidFill>
                          <a:schemeClr val="tx1"/>
                        </a:solidFill>
                        <a:latin typeface="Meiryo UI" panose="020B0604030504040204" pitchFamily="50" charset="-128"/>
                        <a:ea typeface="Meiryo UI" panose="020B0604030504040204" pitchFamily="50" charset="-128"/>
                      </a:endParaRPr>
                    </a:p>
                    <a:p>
                      <a:pPr marL="216000" indent="-216000">
                        <a:spcBef>
                          <a:spcPts val="300"/>
                        </a:spcBef>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a:solidFill>
                            <a:srgbClr val="FF0000"/>
                          </a:solidFill>
                          <a:latin typeface="Meiryo UI" panose="020B0604030504040204" pitchFamily="50" charset="-128"/>
                          <a:ea typeface="Meiryo UI" panose="020B0604030504040204" pitchFamily="50" charset="-128"/>
                        </a:rPr>
                        <a:t>“耐震化の成功事例” 等の情報提供</a:t>
                      </a:r>
                      <a:endParaRPr lang="en-US" altLang="ja-JP" sz="1200" dirty="0">
                        <a:solidFill>
                          <a:srgbClr val="FF0000"/>
                        </a:solidFill>
                        <a:latin typeface="Meiryo UI" panose="020B0604030504040204" pitchFamily="50" charset="-128"/>
                        <a:ea typeface="Meiryo UI" panose="020B0604030504040204" pitchFamily="50" charset="-128"/>
                      </a:endParaRPr>
                    </a:p>
                    <a:p>
                      <a:endParaRPr kumimoji="1" lang="ja-JP" altLang="en-US" sz="1200" dirty="0"/>
                    </a:p>
                  </a:txBody>
                  <a:tcPr/>
                </a:tc>
                <a:tc>
                  <a:txBody>
                    <a:bodyPr/>
                    <a:lstStyle/>
                    <a:p>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○事例集作成中</a:t>
                      </a:r>
                    </a:p>
                  </a:txBody>
                  <a:tcPr/>
                </a:tc>
                <a:extLst>
                  <a:ext uri="{0D108BD9-81ED-4DB2-BD59-A6C34878D82A}">
                    <a16:rowId xmlns:a16="http://schemas.microsoft.com/office/drawing/2014/main" val="2880800539"/>
                  </a:ext>
                </a:extLst>
              </a:tr>
              <a:tr h="1217831">
                <a:tc>
                  <a:txBody>
                    <a:bodyPr/>
                    <a:lstStyle/>
                    <a:p>
                      <a:pPr marL="0" marR="0" lvl="0" indent="0" algn="r" defTabSz="914278" rtl="0" eaLnBrk="1" fontAlgn="auto" latinLnBrk="0" hangingPunct="1">
                        <a:lnSpc>
                          <a:spcPct val="100000"/>
                        </a:lnSpc>
                        <a:spcBef>
                          <a:spcPts val="0"/>
                        </a:spcBef>
                        <a:spcAft>
                          <a:spcPts val="0"/>
                        </a:spcAft>
                        <a:buClrTx/>
                        <a:buSzTx/>
                        <a:buFontTx/>
                        <a:buNone/>
                        <a:tabLst/>
                        <a:defRPr/>
                      </a:pPr>
                      <a:r>
                        <a:rPr kumimoji="1" lang="en-US" altLang="ja-JP" sz="1400" b="1" dirty="0"/>
                        <a:t>STEP3</a:t>
                      </a:r>
                      <a:endParaRPr kumimoji="1" lang="ja-JP" altLang="en-US" sz="1400" b="1" dirty="0"/>
                    </a:p>
                  </a:txBody>
                  <a:tcPr anchor="ctr"/>
                </a:tc>
                <a:tc>
                  <a:txBody>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eiryo UI" panose="020B0604030504040204" pitchFamily="50" charset="-128"/>
                          <a:ea typeface="Meiryo UI" panose="020B0604030504040204" pitchFamily="50" charset="-128"/>
                        </a:rPr>
                        <a:t>漠然とした不安や、課題の解決が想像できないため、耐震化の検討に踏み出せない所有者に、的確な情報やアドバイスを提供し、検討のきっかけ・事業の具体化</a:t>
                      </a:r>
                      <a:endParaRPr lang="en-US" altLang="ja-JP" sz="1200" dirty="0">
                        <a:solidFill>
                          <a:schemeClr val="tx1"/>
                        </a:solidFill>
                        <a:latin typeface="Meiryo UI" panose="020B0604030504040204" pitchFamily="50" charset="-128"/>
                        <a:ea typeface="Meiryo UI" panose="020B0604030504040204" pitchFamily="50" charset="-128"/>
                      </a:endParaRPr>
                    </a:p>
                  </a:txBody>
                  <a:tcPr/>
                </a:tc>
                <a:tc>
                  <a:txBody>
                    <a:bodyPr/>
                    <a:lstStyle/>
                    <a:p>
                      <a:pPr marL="177800" indent="-177800">
                        <a:spcBef>
                          <a:spcPts val="300"/>
                        </a:spcBef>
                      </a:pPr>
                      <a:r>
                        <a:rPr lang="ja-JP" altLang="en-US" sz="1200" dirty="0">
                          <a:solidFill>
                            <a:schemeClr val="tx1"/>
                          </a:solidFill>
                          <a:latin typeface="Meiryo UI" panose="020B0604030504040204" pitchFamily="50" charset="-128"/>
                          <a:ea typeface="Meiryo UI" panose="020B0604030504040204" pitchFamily="50" charset="-128"/>
                        </a:rPr>
                        <a:t>○　事業に精通した</a:t>
                      </a:r>
                      <a:r>
                        <a:rPr lang="ja-JP" altLang="en-US" sz="1200" dirty="0">
                          <a:solidFill>
                            <a:srgbClr val="FF0000"/>
                          </a:solidFill>
                          <a:latin typeface="Meiryo UI" panose="020B0604030504040204" pitchFamily="50" charset="-128"/>
                          <a:ea typeface="Meiryo UI" panose="020B0604030504040204" pitchFamily="50" charset="-128"/>
                        </a:rPr>
                        <a:t>専門家の派遣</a:t>
                      </a:r>
                      <a:endParaRPr lang="en-US" altLang="ja-JP" sz="1200" dirty="0">
                        <a:solidFill>
                          <a:srgbClr val="FF0000"/>
                        </a:solidFill>
                        <a:latin typeface="Meiryo UI" panose="020B0604030504040204" pitchFamily="50" charset="-128"/>
                        <a:ea typeface="Meiryo UI" panose="020B0604030504040204" pitchFamily="50" charset="-128"/>
                      </a:endParaRPr>
                    </a:p>
                    <a:p>
                      <a:pPr marL="177800" indent="-177800">
                        <a:spcBef>
                          <a:spcPts val="600"/>
                        </a:spcBef>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a:solidFill>
                            <a:srgbClr val="FF0000"/>
                          </a:solidFill>
                          <a:latin typeface="Meiryo UI" panose="020B0604030504040204" pitchFamily="50" charset="-128"/>
                          <a:ea typeface="Meiryo UI" panose="020B0604030504040204" pitchFamily="50" charset="-128"/>
                        </a:rPr>
                        <a:t>インセンティブとなる支援策の検討</a:t>
                      </a:r>
                      <a:endParaRPr kumimoji="1" lang="ja-JP" altLang="en-US" sz="1200" dirty="0">
                        <a:solidFill>
                          <a:srgbClr val="FF0000"/>
                        </a:solidFill>
                      </a:endParaRPr>
                    </a:p>
                  </a:txBody>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446098803"/>
                  </a:ext>
                </a:extLst>
              </a:tr>
              <a:tr h="1066007">
                <a:tc>
                  <a:txBody>
                    <a:bodyPr/>
                    <a:lstStyle/>
                    <a:p>
                      <a:pPr algn="r"/>
                      <a:r>
                        <a:rPr kumimoji="1" lang="en-US" altLang="ja-JP" sz="1400" b="1" dirty="0"/>
                        <a:t>STEP4</a:t>
                      </a:r>
                      <a:endParaRPr kumimoji="1" lang="ja-JP" altLang="en-US" sz="1400" b="1" dirty="0"/>
                    </a:p>
                  </a:txBody>
                  <a:tcPr anchor="ctr"/>
                </a:tc>
                <a:tc>
                  <a:txBody>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eiryo UI" panose="020B0604030504040204" pitchFamily="50" charset="-128"/>
                          <a:ea typeface="Meiryo UI" panose="020B0604030504040204" pitchFamily="50" charset="-128"/>
                        </a:rPr>
                        <a:t>設計・改修等工事費の負担に加え、仮移転や補償などの様々な負担が生じることから、資金確保等の負担軽減について可能な限りの支援</a:t>
                      </a:r>
                    </a:p>
                  </a:txBody>
                  <a:tcPr/>
                </a:tc>
                <a:tc>
                  <a:txBody>
                    <a:bodyPr/>
                    <a:lstStyle/>
                    <a:p>
                      <a:pPr marL="268288" marR="0" lvl="0" indent="-268288" algn="l" defTabSz="914278"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eiryo UI" panose="020B0604030504040204" pitchFamily="50" charset="-128"/>
                          <a:ea typeface="Meiryo UI" panose="020B0604030504040204" pitchFamily="50" charset="-128"/>
                        </a:rPr>
                        <a:t>○　設計・改修工事等の費用に対する補助とあわせ、事業に精通した専門家の派遣を活用したコスト削減案や資金計画のアドバイス、移転先の確保や補償の調整等を支援</a:t>
                      </a:r>
                      <a:endParaRPr lang="en-US" altLang="ja-JP" sz="1200"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85725" algn="l" defTabSz="914278" rtl="0" eaLnBrk="1" fontAlgn="auto" latinLnBrk="0" hangingPunct="1">
                        <a:lnSpc>
                          <a:spcPct val="100000"/>
                        </a:lnSpc>
                        <a:spcBef>
                          <a:spcPts val="0"/>
                        </a:spcBef>
                        <a:spcAft>
                          <a:spcPts val="0"/>
                        </a:spcAft>
                        <a:buClrTx/>
                        <a:buSzTx/>
                        <a:buFontTx/>
                        <a:buNone/>
                        <a:tabLst/>
                        <a:defRPr/>
                      </a:pPr>
                      <a:endParaRPr kumimoji="1" lang="en-US" altLang="ja-JP" sz="1050" dirty="0">
                        <a:latin typeface="Meiryo UI" panose="020B0604030504040204" pitchFamily="50" charset="-128"/>
                        <a:ea typeface="Meiryo UI" panose="020B0604030504040204" pitchFamily="50" charset="-128"/>
                      </a:endParaRPr>
                    </a:p>
                    <a:p>
                      <a:pPr marL="0" marR="0" lvl="0" indent="85725" algn="l" defTabSz="914278" rtl="0" eaLnBrk="1" fontAlgn="auto" latinLnBrk="0" hangingPunct="1">
                        <a:lnSpc>
                          <a:spcPct val="100000"/>
                        </a:lnSpc>
                        <a:spcBef>
                          <a:spcPts val="0"/>
                        </a:spcBef>
                        <a:spcAft>
                          <a:spcPts val="0"/>
                        </a:spcAft>
                        <a:buClrTx/>
                        <a:buSzTx/>
                        <a:buFontTx/>
                        <a:buNone/>
                        <a:tabLst/>
                        <a:defRPr/>
                      </a:pPr>
                      <a:endParaRPr kumimoji="1" lang="en-US" altLang="ja-JP" sz="1050" dirty="0">
                        <a:latin typeface="Meiryo UI" panose="020B0604030504040204" pitchFamily="50" charset="-128"/>
                        <a:ea typeface="Meiryo UI" panose="020B0604030504040204" pitchFamily="50" charset="-128"/>
                      </a:endParaRPr>
                    </a:p>
                    <a:p>
                      <a:pPr marL="0" indent="85725"/>
                      <a:endParaRPr kumimoji="1" lang="en-US" altLang="ja-JP" sz="800" dirty="0">
                        <a:latin typeface="Meiryo UI" panose="020B0604030504040204" pitchFamily="50" charset="-128"/>
                        <a:ea typeface="Meiryo UI" panose="020B0604030504040204" pitchFamily="50" charset="-128"/>
                      </a:endParaRPr>
                    </a:p>
                    <a:p>
                      <a:pPr marL="266700" indent="-266700"/>
                      <a:r>
                        <a:rPr kumimoji="1" lang="ja-JP" altLang="en-US" sz="1200" dirty="0">
                          <a:latin typeface="Meiryo UI" panose="020B0604030504040204" pitchFamily="50" charset="-128"/>
                          <a:ea typeface="Meiryo UI" panose="020B0604030504040204" pitchFamily="50" charset="-128"/>
                        </a:rPr>
                        <a:t>（〇補助率の拡充は予算要求したものの認められず、再検討中）</a:t>
                      </a:r>
                    </a:p>
                  </a:txBody>
                  <a:tcPr marL="36000"/>
                </a:tc>
                <a:extLst>
                  <a:ext uri="{0D108BD9-81ED-4DB2-BD59-A6C34878D82A}">
                    <a16:rowId xmlns:a16="http://schemas.microsoft.com/office/drawing/2014/main" val="3778250236"/>
                  </a:ext>
                </a:extLst>
              </a:tr>
            </a:tbl>
          </a:graphicData>
        </a:graphic>
      </p:graphicFrame>
      <p:sp>
        <p:nvSpPr>
          <p:cNvPr id="6" name="テキスト ボックス 2">
            <a:extLst>
              <a:ext uri="{FF2B5EF4-FFF2-40B4-BE49-F238E27FC236}">
                <a16:creationId xmlns:a16="http://schemas.microsoft.com/office/drawing/2014/main" id="{D12FCFAB-481B-40E9-93DC-638B9F381B51}"/>
              </a:ext>
            </a:extLst>
          </p:cNvPr>
          <p:cNvSpPr txBox="1">
            <a:spLocks noChangeArrowheads="1"/>
          </p:cNvSpPr>
          <p:nvPr/>
        </p:nvSpPr>
        <p:spPr bwMode="auto">
          <a:xfrm>
            <a:off x="155720" y="1018217"/>
            <a:ext cx="8835880" cy="426463"/>
          </a:xfrm>
          <a:prstGeom prst="rect">
            <a:avLst/>
          </a:prstGeom>
          <a:solidFill>
            <a:schemeClr val="accent1"/>
          </a:solidFill>
          <a:ln>
            <a:noFill/>
          </a:ln>
        </p:spPr>
        <p:txBody>
          <a:bodyPr lIns="72000" tIns="72000" rIns="72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　実効力のある支援策について、昨年度の審議会での議論を踏まえ、取組みを実施。</a:t>
            </a:r>
            <a:endParaRPr lang="en-US" altLang="ja-JP" sz="1600" dirty="0">
              <a:latin typeface="Meiryo UI" panose="020B0604030504040204" pitchFamily="50" charset="-128"/>
              <a:ea typeface="Meiryo UI" panose="020B0604030504040204" pitchFamily="50" charset="-128"/>
            </a:endParaRPr>
          </a:p>
        </p:txBody>
      </p:sp>
      <p:sp>
        <p:nvSpPr>
          <p:cNvPr id="10" name="矢印: 下 9">
            <a:extLst>
              <a:ext uri="{FF2B5EF4-FFF2-40B4-BE49-F238E27FC236}">
                <a16:creationId xmlns:a16="http://schemas.microsoft.com/office/drawing/2014/main" id="{A735A59A-2FAF-4D12-BEED-482DCFED94E0}"/>
              </a:ext>
            </a:extLst>
          </p:cNvPr>
          <p:cNvSpPr/>
          <p:nvPr/>
        </p:nvSpPr>
        <p:spPr>
          <a:xfrm>
            <a:off x="123766" y="5642807"/>
            <a:ext cx="293298" cy="1080000"/>
          </a:xfrm>
          <a:prstGeom prst="downArrow">
            <a:avLst>
              <a:gd name="adj1" fmla="val 100000"/>
              <a:gd name="adj2" fmla="val 50000"/>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 name="矢印: 下 8">
            <a:extLst>
              <a:ext uri="{FF2B5EF4-FFF2-40B4-BE49-F238E27FC236}">
                <a16:creationId xmlns:a16="http://schemas.microsoft.com/office/drawing/2014/main" id="{7F53AE9B-BDA3-4BA6-A387-3A34CAB2C9B1}"/>
              </a:ext>
            </a:extLst>
          </p:cNvPr>
          <p:cNvSpPr/>
          <p:nvPr/>
        </p:nvSpPr>
        <p:spPr>
          <a:xfrm>
            <a:off x="123766" y="3869488"/>
            <a:ext cx="293298" cy="1920612"/>
          </a:xfrm>
          <a:prstGeom prst="downArrow">
            <a:avLst>
              <a:gd name="adj1" fmla="val 100000"/>
              <a:gd name="adj2" fmla="val 50000"/>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 name="矢印: 下 4">
            <a:extLst>
              <a:ext uri="{FF2B5EF4-FFF2-40B4-BE49-F238E27FC236}">
                <a16:creationId xmlns:a16="http://schemas.microsoft.com/office/drawing/2014/main" id="{AB30CD88-F304-4DF9-8B35-BA2F524B4209}"/>
              </a:ext>
            </a:extLst>
          </p:cNvPr>
          <p:cNvSpPr/>
          <p:nvPr/>
        </p:nvSpPr>
        <p:spPr>
          <a:xfrm>
            <a:off x="125118" y="2177836"/>
            <a:ext cx="290595" cy="1848064"/>
          </a:xfrm>
          <a:prstGeom prst="downArrow">
            <a:avLst>
              <a:gd name="adj1" fmla="val 100000"/>
              <a:gd name="adj2" fmla="val 50000"/>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角丸四角形 56">
            <a:extLst>
              <a:ext uri="{FF2B5EF4-FFF2-40B4-BE49-F238E27FC236}">
                <a16:creationId xmlns:a16="http://schemas.microsoft.com/office/drawing/2014/main" id="{65B2661B-2E77-4A2E-96B1-734D6C7B2CF0}"/>
              </a:ext>
            </a:extLst>
          </p:cNvPr>
          <p:cNvSpPr/>
          <p:nvPr/>
        </p:nvSpPr>
        <p:spPr>
          <a:xfrm>
            <a:off x="37408" y="2526538"/>
            <a:ext cx="439121" cy="1160854"/>
          </a:xfrm>
          <a:prstGeom prst="roundRect">
            <a:avLst>
              <a:gd name="adj" fmla="val 0"/>
            </a:avLst>
          </a:prstGeom>
          <a:noFill/>
          <a:ln w="6350" cap="flat" cmpd="sng" algn="ctr">
            <a:noFill/>
            <a:prstDash val="solid"/>
          </a:ln>
          <a:effectLst/>
        </p:spPr>
        <p:txBody>
          <a:bodyPr rot="0" spcFirstLastPara="0" vert="eaVert" wrap="square" lIns="91440" tIns="45720" rIns="91440" bIns="45720" numCol="1" spcCol="0" rtlCol="0" fromWordArt="0" anchor="t" anchorCtr="0" forceAA="0" compatLnSpc="1">
            <a:prstTxWarp prst="textNoShape">
              <a:avLst/>
            </a:prstTxWarp>
            <a:noAutofit/>
          </a:bodyPr>
          <a:lstStyle/>
          <a:p>
            <a:pPr indent="-88900" algn="just">
              <a:lnSpc>
                <a:spcPts val="1600"/>
              </a:lnSpc>
              <a:spcAft>
                <a:spcPts val="0"/>
              </a:spcAft>
            </a:pPr>
            <a:r>
              <a:rPr lang="ja-JP" altLang="en-US" sz="1100" b="1" kern="100" dirty="0">
                <a:effectLst/>
                <a:latin typeface="Meiryo UI" panose="020B0604030504040204" pitchFamily="50" charset="-128"/>
                <a:ea typeface="Meiryo UI" panose="020B0604030504040204" pitchFamily="50" charset="-128"/>
                <a:cs typeface="Meiryo UI" panose="020B0604030504040204" pitchFamily="50" charset="-128"/>
              </a:rPr>
              <a:t>機運の醸成</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角丸四角形 56">
            <a:extLst>
              <a:ext uri="{FF2B5EF4-FFF2-40B4-BE49-F238E27FC236}">
                <a16:creationId xmlns:a16="http://schemas.microsoft.com/office/drawing/2014/main" id="{443C0784-F21E-4BA8-8278-E79A84AEB60E}"/>
              </a:ext>
            </a:extLst>
          </p:cNvPr>
          <p:cNvSpPr/>
          <p:nvPr/>
        </p:nvSpPr>
        <p:spPr>
          <a:xfrm>
            <a:off x="78137" y="3929032"/>
            <a:ext cx="384556" cy="1920612"/>
          </a:xfrm>
          <a:prstGeom prst="roundRect">
            <a:avLst>
              <a:gd name="adj" fmla="val 0"/>
            </a:avLst>
          </a:prstGeom>
          <a:noFill/>
          <a:ln w="6350" cap="flat" cmpd="sng" algn="ctr">
            <a:noFill/>
            <a:prstDash val="solid"/>
          </a:ln>
          <a:effectLst/>
        </p:spPr>
        <p:txBody>
          <a:bodyPr rot="0" spcFirstLastPara="0" vert="eaVert" wrap="square" lIns="91440" tIns="45720" rIns="91440" bIns="45720" numCol="1" spcCol="0" rtlCol="0" fromWordArt="0" anchor="t" anchorCtr="0" forceAA="0" compatLnSpc="1">
            <a:prstTxWarp prst="textNoShape">
              <a:avLst/>
            </a:prstTxWarp>
            <a:noAutofit/>
          </a:bodyPr>
          <a:lstStyle/>
          <a:p>
            <a:pPr indent="-88900" algn="just">
              <a:lnSpc>
                <a:spcPts val="1600"/>
              </a:lnSpc>
              <a:spcAft>
                <a:spcPts val="0"/>
              </a:spcAft>
            </a:pP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b="1" kern="100" dirty="0">
                <a:effectLst/>
                <a:latin typeface="Meiryo UI" panose="020B0604030504040204" pitchFamily="50" charset="-128"/>
                <a:ea typeface="Meiryo UI" panose="020B0604030504040204" pitchFamily="50" charset="-128"/>
                <a:cs typeface="Meiryo UI" panose="020B0604030504040204" pitchFamily="50" charset="-128"/>
              </a:rPr>
              <a:t>きっかけづくり・具体化</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角丸四角形 56">
            <a:extLst>
              <a:ext uri="{FF2B5EF4-FFF2-40B4-BE49-F238E27FC236}">
                <a16:creationId xmlns:a16="http://schemas.microsoft.com/office/drawing/2014/main" id="{80BDCFBA-A6C0-440F-97FB-943846098C4E}"/>
              </a:ext>
            </a:extLst>
          </p:cNvPr>
          <p:cNvSpPr/>
          <p:nvPr/>
        </p:nvSpPr>
        <p:spPr>
          <a:xfrm>
            <a:off x="88060" y="5637709"/>
            <a:ext cx="384556" cy="1413384"/>
          </a:xfrm>
          <a:prstGeom prst="roundRect">
            <a:avLst>
              <a:gd name="adj" fmla="val 0"/>
            </a:avLst>
          </a:prstGeom>
          <a:noFill/>
          <a:ln w="6350" cap="flat" cmpd="sng" algn="ctr">
            <a:noFill/>
            <a:prstDash val="solid"/>
          </a:ln>
          <a:effectLst/>
        </p:spPr>
        <p:txBody>
          <a:bodyPr rot="0" spcFirstLastPara="0" vert="eaVert" wrap="square" lIns="91440" tIns="45720" rIns="91440" bIns="45720" numCol="1" spcCol="0" rtlCol="0" fromWordArt="0" anchor="t" anchorCtr="0" forceAA="0" compatLnSpc="1">
            <a:prstTxWarp prst="textNoShape">
              <a:avLst/>
            </a:prstTxWarp>
            <a:noAutofit/>
          </a:bodyPr>
          <a:lstStyle/>
          <a:p>
            <a:pPr indent="-88900" algn="just">
              <a:lnSpc>
                <a:spcPts val="1600"/>
              </a:lnSpc>
              <a:spcAft>
                <a:spcPts val="0"/>
              </a:spcAft>
            </a:pPr>
            <a:r>
              <a:rPr lang="ja-JP" altLang="en-US" sz="1100" b="1" kern="100" dirty="0">
                <a:effectLst/>
                <a:latin typeface="游明朝" panose="02020400000000000000" pitchFamily="18" charset="-128"/>
                <a:ea typeface="Meiryo UI" panose="020B0604030504040204" pitchFamily="50" charset="-128"/>
                <a:cs typeface="Meiryo UI" panose="020B0604030504040204" pitchFamily="50" charset="-128"/>
              </a:rPr>
              <a:t>負担軽減の支援</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6" name="テキスト ボックス 2">
            <a:extLst>
              <a:ext uri="{FF2B5EF4-FFF2-40B4-BE49-F238E27FC236}">
                <a16:creationId xmlns:a16="http://schemas.microsoft.com/office/drawing/2014/main" id="{2CC4015D-17FA-47E8-92F0-B2C489DBECF7}"/>
              </a:ext>
            </a:extLst>
          </p:cNvPr>
          <p:cNvSpPr txBox="1">
            <a:spLocks noChangeArrowheads="1"/>
          </p:cNvSpPr>
          <p:nvPr/>
        </p:nvSpPr>
        <p:spPr bwMode="auto">
          <a:xfrm>
            <a:off x="6632717" y="4486914"/>
            <a:ext cx="2269983" cy="1468438"/>
          </a:xfrm>
          <a:prstGeom prst="rect">
            <a:avLst/>
          </a:prstGeom>
          <a:solidFill>
            <a:schemeClr val="accent1"/>
          </a:solidFill>
          <a:ln>
            <a:solidFill>
              <a:schemeClr val="tx1"/>
            </a:solidFill>
          </a:ln>
        </p:spPr>
        <p:txBody>
          <a:bodyPr lIns="72000" tIns="72000" rIns="72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a:buNone/>
            </a:pPr>
            <a:r>
              <a:rPr lang="ja-JP" altLang="en-US" sz="1050" dirty="0">
                <a:latin typeface="Meiryo UI" panose="020B0604030504040204" pitchFamily="50" charset="-128"/>
                <a:ea typeface="Meiryo UI" panose="020B0604030504040204" pitchFamily="50" charset="-128"/>
              </a:rPr>
              <a:t>○「耐震コーディネーター」制度創設</a:t>
            </a:r>
            <a:endParaRPr lang="en-US" altLang="ja-JP" sz="1050" dirty="0">
              <a:latin typeface="Meiryo UI" panose="020B0604030504040204" pitchFamily="50" charset="-128"/>
              <a:ea typeface="Meiryo UI" panose="020B0604030504040204" pitchFamily="50" charset="-128"/>
            </a:endParaRPr>
          </a:p>
          <a:p>
            <a:pPr marL="177800" indent="-88900">
              <a:buNone/>
            </a:pPr>
            <a:r>
              <a:rPr lang="ja-JP" altLang="en-US" sz="1050" dirty="0">
                <a:latin typeface="Meiryo UI" panose="020B0604030504040204" pitchFamily="50" charset="-128"/>
                <a:ea typeface="Meiryo UI" panose="020B0604030504040204" pitchFamily="50" charset="-128"/>
              </a:rPr>
              <a:t>・（一社）大阪府建築士事務所協会を事務局に専門家派遣を行う</a:t>
            </a:r>
            <a:endParaRPr lang="en-US" altLang="ja-JP" sz="1050" dirty="0">
              <a:latin typeface="Meiryo UI" panose="020B0604030504040204" pitchFamily="50" charset="-128"/>
              <a:ea typeface="Meiryo UI" panose="020B0604030504040204" pitchFamily="50" charset="-128"/>
            </a:endParaRPr>
          </a:p>
          <a:p>
            <a:pPr marL="177800" indent="-88900">
              <a:buNone/>
            </a:pPr>
            <a:r>
              <a:rPr lang="ja-JP" altLang="en-US" sz="1050" dirty="0">
                <a:latin typeface="Meiryo UI" panose="020B0604030504040204" pitchFamily="50" charset="-128"/>
                <a:ea typeface="Meiryo UI" panose="020B0604030504040204" pitchFamily="50" charset="-128"/>
              </a:rPr>
              <a:t>・所有者は複数回、耐震に関する相談が無料でできる</a:t>
            </a:r>
            <a:endParaRPr lang="en-US" altLang="ja-JP" sz="1050" dirty="0">
              <a:latin typeface="Meiryo UI" panose="020B0604030504040204" pitchFamily="50" charset="-128"/>
              <a:ea typeface="Meiryo UI" panose="020B0604030504040204" pitchFamily="50" charset="-128"/>
            </a:endParaRPr>
          </a:p>
          <a:p>
            <a:pPr marL="177800" indent="-88900">
              <a:buNone/>
            </a:pPr>
            <a:r>
              <a:rPr lang="ja-JP" altLang="en-US" sz="1050" dirty="0">
                <a:latin typeface="Meiryo UI" panose="020B0604030504040204" pitchFamily="50" charset="-128"/>
                <a:ea typeface="Meiryo UI" panose="020B0604030504040204" pitchFamily="50" charset="-128"/>
              </a:rPr>
              <a:t>・相談内容によって、弁護士やファイナンシャルプランナー等も派遣する体制確保</a:t>
            </a:r>
            <a:endParaRPr lang="en-US" altLang="ja-JP" sz="1050" dirty="0">
              <a:latin typeface="Meiryo UI" panose="020B0604030504040204" pitchFamily="50" charset="-128"/>
              <a:ea typeface="Meiryo UI" panose="020B0604030504040204" pitchFamily="50" charset="-128"/>
            </a:endParaRPr>
          </a:p>
        </p:txBody>
      </p:sp>
      <p:sp>
        <p:nvSpPr>
          <p:cNvPr id="17" name="スライド番号プレースホルダー 1">
            <a:extLst>
              <a:ext uri="{FF2B5EF4-FFF2-40B4-BE49-F238E27FC236}">
                <a16:creationId xmlns:a16="http://schemas.microsoft.com/office/drawing/2014/main" id="{B17F3D0E-BD6B-4ADC-AAA6-8625D50CACD9}"/>
              </a:ext>
            </a:extLst>
          </p:cNvPr>
          <p:cNvSpPr txBox="1">
            <a:spLocks/>
          </p:cNvSpPr>
          <p:nvPr/>
        </p:nvSpPr>
        <p:spPr bwMode="auto">
          <a:xfrm>
            <a:off x="7010400" y="6433376"/>
            <a:ext cx="2133600" cy="287337"/>
          </a:xfrm>
          <a:prstGeom prst="rect">
            <a:avLst/>
          </a:prstGeom>
          <a:noFill/>
          <a:ln w="9525">
            <a:noFill/>
            <a:miter lim="800000"/>
            <a:headEnd/>
            <a:tailEnd/>
          </a:ln>
          <a:effectLst/>
        </p:spPr>
        <p:txBody>
          <a:bodyPr vert="horz" wrap="square" lIns="72000" tIns="36000" rIns="0" bIns="36000" numCol="1" anchor="ctr" anchorCtr="0" compatLnSpc="1">
            <a:prstTxWarp prst="textNoShape">
              <a:avLst/>
            </a:prstTxWarp>
          </a:bodyPr>
          <a:lstStyle>
            <a:defPPr>
              <a:defRPr lang="ja-JP"/>
            </a:defPPr>
            <a:lvl1pPr marL="0" algn="r" defTabSz="914400" rtl="0" eaLnBrk="1" latinLnBrk="0" hangingPunct="1">
              <a:defRPr kumimoji="1" sz="1100" kern="1200">
                <a:solidFill>
                  <a:schemeClr val="tx1"/>
                </a:solidFill>
                <a:latin typeface="+mn-lt"/>
                <a:ea typeface="ＭＳ Ｐゴシック"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1BDB6D7F-53AA-4455-8AD0-F9E52A4623CB}" type="slidenum">
              <a:rPr lang="en-US" altLang="ja-JP" smtClean="0">
                <a:solidFill>
                  <a:srgbClr val="000000"/>
                </a:solidFill>
                <a:latin typeface="Meiryo UI" panose="020B0604030504040204" pitchFamily="50" charset="-128"/>
                <a:ea typeface="Meiryo UI" panose="020B0604030504040204" pitchFamily="50" charset="-128"/>
              </a:rPr>
              <a:pPr>
                <a:defRPr/>
              </a:pPr>
              <a:t>56</a:t>
            </a:fld>
            <a:endParaRPr lang="en-US" altLang="ja-JP">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863173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0E12E96-BD1F-4217-B367-33D1F4667530}"/>
              </a:ext>
            </a:extLst>
          </p:cNvPr>
          <p:cNvSpPr>
            <a:spLocks noGrp="1"/>
          </p:cNvSpPr>
          <p:nvPr>
            <p:ph type="sldNum" sz="quarter" idx="12"/>
          </p:nvPr>
        </p:nvSpPr>
        <p:spPr/>
        <p:txBody>
          <a:bodyPr/>
          <a:lstStyle/>
          <a:p>
            <a:pPr>
              <a:defRPr/>
            </a:pPr>
            <a:fld id="{1BDB6D7F-53AA-4455-8AD0-F9E52A4623CB}" type="slidenum">
              <a:rPr lang="en-US" altLang="ja-JP" smtClean="0">
                <a:solidFill>
                  <a:srgbClr val="000000"/>
                </a:solidFill>
              </a:rPr>
              <a:pPr>
                <a:defRPr/>
              </a:pPr>
              <a:t>57</a:t>
            </a:fld>
            <a:endParaRPr lang="en-US" altLang="ja-JP">
              <a:solidFill>
                <a:srgbClr val="000000"/>
              </a:solidFill>
            </a:endParaRPr>
          </a:p>
        </p:txBody>
      </p:sp>
      <p:sp>
        <p:nvSpPr>
          <p:cNvPr id="3" name="タイトル 2">
            <a:extLst>
              <a:ext uri="{FF2B5EF4-FFF2-40B4-BE49-F238E27FC236}">
                <a16:creationId xmlns:a16="http://schemas.microsoft.com/office/drawing/2014/main" id="{5EA05E9C-D978-4336-8695-E0CC45462CF7}"/>
              </a:ext>
            </a:extLst>
          </p:cNvPr>
          <p:cNvSpPr txBox="1">
            <a:spLocks/>
          </p:cNvSpPr>
          <p:nvPr/>
        </p:nvSpPr>
        <p:spPr bwMode="auto">
          <a:xfrm>
            <a:off x="0" y="234261"/>
            <a:ext cx="8782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dirty="0"/>
              <a:t>　評価・課題・今後の方向性（案）</a:t>
            </a:r>
            <a:endParaRPr lang="ja-JP" altLang="ja-JP" b="1" kern="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90716352-C17A-4B41-BA14-A85B573E257E}"/>
              </a:ext>
            </a:extLst>
          </p:cNvPr>
          <p:cNvSpPr txBox="1">
            <a:spLocks noChangeArrowheads="1"/>
          </p:cNvSpPr>
          <p:nvPr/>
        </p:nvSpPr>
        <p:spPr bwMode="auto">
          <a:xfrm>
            <a:off x="152400" y="1498600"/>
            <a:ext cx="8820000" cy="1260000"/>
          </a:xfrm>
          <a:prstGeom prst="rect">
            <a:avLst/>
          </a:prstGeom>
          <a:solidFill>
            <a:schemeClr val="accent5"/>
          </a:solidFill>
          <a:ln>
            <a:noFill/>
          </a:ln>
        </p:spPr>
        <p:txBody>
          <a:bodyPr lIns="72000" tIns="72000" rIns="72000" bIns="72000" anchor="t"/>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 義務である耐震診断はほぼ完了。結果の公表等を行っているが、次の段階である設計・改修にはつながっていない。</a:t>
            </a:r>
            <a:endParaRPr lang="en-US" altLang="ja-JP" sz="1600" dirty="0">
              <a:latin typeface="Meiryo UI" panose="020B0604030504040204" pitchFamily="50" charset="-128"/>
              <a:ea typeface="Meiryo UI" panose="020B0604030504040204" pitchFamily="50" charset="-128"/>
            </a:endParaRPr>
          </a:p>
          <a:p>
            <a:pPr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 診断結果の公表後は改修実績がやや上がっており、公表が一定の動機付けになっている。</a:t>
            </a:r>
            <a:endParaRPr lang="en-US" altLang="ja-JP" sz="16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C3F4E54A-D157-46C0-A9A8-17F52D938704}"/>
              </a:ext>
            </a:extLst>
          </p:cNvPr>
          <p:cNvSpPr txBox="1">
            <a:spLocks noChangeArrowheads="1"/>
          </p:cNvSpPr>
          <p:nvPr/>
        </p:nvSpPr>
        <p:spPr bwMode="auto">
          <a:xfrm>
            <a:off x="152400" y="3297919"/>
            <a:ext cx="8820000" cy="1274081"/>
          </a:xfrm>
          <a:prstGeom prst="rect">
            <a:avLst/>
          </a:prstGeom>
          <a:solidFill>
            <a:schemeClr val="accent5"/>
          </a:solidFill>
          <a:ln>
            <a:noFill/>
          </a:ln>
        </p:spPr>
        <p:txBody>
          <a:bodyPr lIns="72000" tIns="72000" rIns="72000" bIns="72000" anchor="t"/>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 耐震性が不足するものがまだまだ多くある。また路線によって偏りがある状態であり、広域緊急交通路の機能を確保するため、早急に耐震化を進める必要がある。</a:t>
            </a:r>
            <a:endParaRPr lang="en-US" altLang="ja-JP" sz="1600" dirty="0">
              <a:latin typeface="Meiryo UI" panose="020B0604030504040204" pitchFamily="50" charset="-128"/>
              <a:ea typeface="Meiryo UI" panose="020B0604030504040204" pitchFamily="50" charset="-128"/>
            </a:endParaRPr>
          </a:p>
          <a:p>
            <a:pPr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 所有者の費用面での課題は大きく、負担軽減の支援策を引き続き検討していく必要がある。</a:t>
            </a:r>
            <a:endParaRPr lang="en-US" altLang="ja-JP" sz="1600" dirty="0">
              <a:latin typeface="Meiryo UI" panose="020B0604030504040204" pitchFamily="50" charset="-128"/>
              <a:ea typeface="Meiryo UI" panose="020B0604030504040204" pitchFamily="50" charset="-128"/>
            </a:endParaRPr>
          </a:p>
        </p:txBody>
      </p:sp>
      <p:sp>
        <p:nvSpPr>
          <p:cNvPr id="7" name="Text Box 1233">
            <a:extLst>
              <a:ext uri="{FF2B5EF4-FFF2-40B4-BE49-F238E27FC236}">
                <a16:creationId xmlns:a16="http://schemas.microsoft.com/office/drawing/2014/main" id="{E1B2C618-712E-4D02-B9B6-772E93EF856D}"/>
              </a:ext>
            </a:extLst>
          </p:cNvPr>
          <p:cNvSpPr txBox="1">
            <a:spLocks noChangeArrowheads="1"/>
          </p:cNvSpPr>
          <p:nvPr/>
        </p:nvSpPr>
        <p:spPr bwMode="auto">
          <a:xfrm>
            <a:off x="152400" y="4821566"/>
            <a:ext cx="8820000" cy="360000"/>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今後の方向性（案）</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
        <p:nvSpPr>
          <p:cNvPr id="8" name="Text Box 1233">
            <a:extLst>
              <a:ext uri="{FF2B5EF4-FFF2-40B4-BE49-F238E27FC236}">
                <a16:creationId xmlns:a16="http://schemas.microsoft.com/office/drawing/2014/main" id="{4820FB07-852C-4D62-BF78-A6C225C09470}"/>
              </a:ext>
            </a:extLst>
          </p:cNvPr>
          <p:cNvSpPr txBox="1">
            <a:spLocks noChangeArrowheads="1"/>
          </p:cNvSpPr>
          <p:nvPr/>
        </p:nvSpPr>
        <p:spPr bwMode="auto">
          <a:xfrm>
            <a:off x="152400" y="1044529"/>
            <a:ext cx="8820000" cy="360000"/>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評価</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
        <p:nvSpPr>
          <p:cNvPr id="9" name="Text Box 1233">
            <a:extLst>
              <a:ext uri="{FF2B5EF4-FFF2-40B4-BE49-F238E27FC236}">
                <a16:creationId xmlns:a16="http://schemas.microsoft.com/office/drawing/2014/main" id="{A3D4D141-6972-4D58-97FE-9B9E7E8B3553}"/>
              </a:ext>
            </a:extLst>
          </p:cNvPr>
          <p:cNvSpPr txBox="1">
            <a:spLocks noChangeArrowheads="1"/>
          </p:cNvSpPr>
          <p:nvPr/>
        </p:nvSpPr>
        <p:spPr bwMode="auto">
          <a:xfrm>
            <a:off x="152400" y="2879776"/>
            <a:ext cx="8820000" cy="324000"/>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課題</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EF37278B-C912-45E2-BB8A-B7481A8FAF5F}"/>
              </a:ext>
            </a:extLst>
          </p:cNvPr>
          <p:cNvSpPr txBox="1">
            <a:spLocks noChangeArrowheads="1"/>
          </p:cNvSpPr>
          <p:nvPr/>
        </p:nvSpPr>
        <p:spPr bwMode="auto">
          <a:xfrm>
            <a:off x="152400" y="5274122"/>
            <a:ext cx="8820000" cy="1341831"/>
          </a:xfrm>
          <a:prstGeom prst="rect">
            <a:avLst/>
          </a:prstGeom>
          <a:solidFill>
            <a:schemeClr val="accent5"/>
          </a:solidFill>
          <a:ln>
            <a:noFill/>
          </a:ln>
        </p:spPr>
        <p:txBody>
          <a:bodyPr lIns="72000" tIns="72000" rIns="72000" bIns="72000" anchor="t"/>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 広域緊急交通路の機能確保の観点から、危機管理等関係部局とも連携し重点化の検討。</a:t>
            </a:r>
            <a:endParaRPr lang="en-US" altLang="ja-JP" sz="1600" dirty="0">
              <a:latin typeface="Meiryo UI" panose="020B0604030504040204" pitchFamily="50" charset="-128"/>
              <a:ea typeface="Meiryo UI" panose="020B0604030504040204" pitchFamily="50" charset="-128"/>
            </a:endParaRPr>
          </a:p>
          <a:p>
            <a:pPr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 耐震の補助だけではなく、既存制度も含めた幅広い負担軽減策の検討。</a:t>
            </a:r>
            <a:endParaRPr lang="en-US" altLang="ja-JP" sz="1600" dirty="0">
              <a:latin typeface="Meiryo UI" panose="020B0604030504040204" pitchFamily="50" charset="-128"/>
              <a:ea typeface="Meiryo UI" panose="020B0604030504040204" pitchFamily="50" charset="-128"/>
            </a:endParaRPr>
          </a:p>
          <a:p>
            <a:pPr eaLnBrk="1" hangingPunct="1">
              <a:lnSpc>
                <a:spcPct val="125000"/>
              </a:lnSpc>
              <a:spcBef>
                <a:spcPct val="0"/>
              </a:spcBef>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ヵ年戦略に昨年度位置づけた「実効力のある支援策」の具体的な展開。</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418216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ctrTitle"/>
          </p:nvPr>
        </p:nvSpPr>
        <p:spPr>
          <a:xfrm>
            <a:off x="1490780" y="2059921"/>
            <a:ext cx="8277564" cy="1470025"/>
          </a:xfrm>
        </p:spPr>
        <p:txBody>
          <a:bodyPr/>
          <a:lstStyle/>
          <a:p>
            <a:r>
              <a:rPr lang="ja-JP" altLang="en-US" sz="3200" dirty="0"/>
              <a:t>今後の方向性（案）　まとめ</a:t>
            </a:r>
          </a:p>
        </p:txBody>
      </p:sp>
    </p:spTree>
    <p:extLst>
      <p:ext uri="{BB962C8B-B14F-4D97-AF65-F5344CB8AC3E}">
        <p14:creationId xmlns:p14="http://schemas.microsoft.com/office/powerpoint/2010/main" val="2639297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352986" y="984260"/>
            <a:ext cx="8547771" cy="707886"/>
          </a:xfrm>
          <a:prstGeom prst="rect">
            <a:avLst/>
          </a:prstGeom>
          <a:solidFill>
            <a:schemeClr val="accent5"/>
          </a:solidFill>
        </p:spPr>
        <p:txBody>
          <a:bodyPr wrap="square" rtlCol="0">
            <a:spAutoFit/>
          </a:bodyPr>
          <a:lstStyle/>
          <a:p>
            <a:pPr marL="247650" indent="-320675">
              <a:lnSpc>
                <a:spcPct val="125000"/>
              </a:lnSpc>
              <a:spcAft>
                <a:spcPts val="600"/>
              </a:spcAft>
              <a:defRPr/>
            </a:pP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〇 令和２年時点の住宅の耐震化率は</a:t>
            </a:r>
            <a:r>
              <a:rPr lang="en-US" altLang="ja-JP" sz="1600" kern="100" dirty="0">
                <a:latin typeface="Meiryo UI" panose="020B0604030504040204" pitchFamily="50" charset="-128"/>
                <a:ea typeface="Meiryo UI" panose="020B0604030504040204" pitchFamily="50" charset="-128"/>
                <a:cs typeface="Meiryo UI" panose="020B0604030504040204" pitchFamily="50" charset="-128"/>
              </a:rPr>
              <a:t>89</a:t>
            </a: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a:latin typeface="Meiryo UI" panose="020B0604030504040204" pitchFamily="50" charset="-128"/>
                <a:ea typeface="Meiryo UI" panose="020B0604030504040204" pitchFamily="50" charset="-128"/>
              </a:rPr>
              <a:t>目標達成には令和７年までに約</a:t>
            </a:r>
            <a:r>
              <a:rPr lang="en-US" altLang="ja-JP" sz="1600" kern="100" dirty="0">
                <a:latin typeface="Meiryo UI" panose="020B0604030504040204" pitchFamily="50" charset="-128"/>
                <a:ea typeface="Meiryo UI" panose="020B0604030504040204" pitchFamily="50" charset="-128"/>
              </a:rPr>
              <a:t>25</a:t>
            </a:r>
            <a:r>
              <a:rPr lang="ja-JP" altLang="en-US" sz="1600" kern="100" dirty="0">
                <a:latin typeface="Meiryo UI" panose="020B0604030504040204" pitchFamily="50" charset="-128"/>
                <a:ea typeface="Meiryo UI" panose="020B0604030504040204" pitchFamily="50" charset="-128"/>
              </a:rPr>
              <a:t>万戸の建替え・　改修等が必要。</a:t>
            </a:r>
            <a:endParaRPr lang="en-US" altLang="ja-JP" sz="2000" dirty="0">
              <a:latin typeface="Meiryo UI" panose="020B0604030504040204" pitchFamily="50" charset="-128"/>
              <a:ea typeface="Meiryo UI" panose="020B0604030504040204" pitchFamily="50" charset="-128"/>
            </a:endParaRPr>
          </a:p>
        </p:txBody>
      </p:sp>
      <p:sp>
        <p:nvSpPr>
          <p:cNvPr id="4098" name="タイトル 1">
            <a:extLst>
              <a:ext uri="{FF2B5EF4-FFF2-40B4-BE49-F238E27FC236}">
                <a16:creationId xmlns:a16="http://schemas.microsoft.com/office/drawing/2014/main" id="{2DE8B6DF-8BAB-4F77-9402-D4EF8AF27CB1}"/>
              </a:ext>
            </a:extLst>
          </p:cNvPr>
          <p:cNvSpPr>
            <a:spLocks noGrp="1"/>
          </p:cNvSpPr>
          <p:nvPr>
            <p:ph type="title"/>
          </p:nvPr>
        </p:nvSpPr>
        <p:spPr/>
        <p:txBody>
          <a:bodyPr/>
          <a:lstStyle/>
          <a:p>
            <a:r>
              <a:rPr lang="ja-JP" altLang="en-US" dirty="0"/>
              <a:t>住宅の耐震化率の達成状況</a:t>
            </a:r>
          </a:p>
        </p:txBody>
      </p:sp>
      <p:sp>
        <p:nvSpPr>
          <p:cNvPr id="2" name="テキスト ボックス 1">
            <a:extLst>
              <a:ext uri="{FF2B5EF4-FFF2-40B4-BE49-F238E27FC236}">
                <a16:creationId xmlns:a16="http://schemas.microsoft.com/office/drawing/2014/main" id="{A5A3FBD9-8A06-4052-AB05-B1F25DCEDE04}"/>
              </a:ext>
            </a:extLst>
          </p:cNvPr>
          <p:cNvSpPr txBox="1"/>
          <p:nvPr/>
        </p:nvSpPr>
        <p:spPr>
          <a:xfrm>
            <a:off x="97707" y="5873331"/>
            <a:ext cx="1558164" cy="769441"/>
          </a:xfrm>
          <a:prstGeom prst="rect">
            <a:avLst/>
          </a:prstGeom>
          <a:solidFill>
            <a:schemeClr val="accent1"/>
          </a:solidFill>
          <a:ln w="28575">
            <a:solidFill>
              <a:schemeClr val="accent1">
                <a:lumMod val="75000"/>
              </a:schemeClr>
            </a:solidFill>
          </a:ln>
        </p:spPr>
        <p:txBody>
          <a:bodyPr wrap="square">
            <a:spAutoFit/>
          </a:bodyPr>
          <a:lstStyle/>
          <a:p>
            <a:pPr algn="ctr">
              <a:defRPr/>
            </a:pP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H18</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年（当初）</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総戸数　約</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352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万戸</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耐震性なし　約</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94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万戸</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耐震化率　約</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73</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4100" name="テキスト ボックス 7">
            <a:extLst>
              <a:ext uri="{FF2B5EF4-FFF2-40B4-BE49-F238E27FC236}">
                <a16:creationId xmlns:a16="http://schemas.microsoft.com/office/drawing/2014/main" id="{FD1E58C2-5D40-4FC5-BD5D-BCBF386FD2BF}"/>
              </a:ext>
            </a:extLst>
          </p:cNvPr>
          <p:cNvSpPr txBox="1">
            <a:spLocks noChangeArrowheads="1"/>
          </p:cNvSpPr>
          <p:nvPr/>
        </p:nvSpPr>
        <p:spPr bwMode="auto">
          <a:xfrm>
            <a:off x="3721923" y="5875061"/>
            <a:ext cx="1467618" cy="769441"/>
          </a:xfrm>
          <a:prstGeom prst="rect">
            <a:avLst/>
          </a:prstGeom>
          <a:solidFill>
            <a:schemeClr val="accent1"/>
          </a:solidFill>
          <a:ln w="28575">
            <a:solidFill>
              <a:schemeClr val="accent1">
                <a:lumMod val="75000"/>
              </a:schemeClr>
            </a:solidFill>
            <a:miter lim="800000"/>
            <a:headEnd/>
            <a:tailEnd/>
          </a:ln>
        </p:spPr>
        <p:txBody>
          <a:bodyPr wrap="square">
            <a:spAutoFit/>
          </a:bodyPr>
          <a:lstStyle/>
          <a:p>
            <a:pPr algn="ctr"/>
            <a:r>
              <a:rPr lang="en-US" altLang="ja-JP" sz="1100" b="1" dirty="0">
                <a:latin typeface="Meiryo UI" panose="020B0604030504040204" pitchFamily="50" charset="-128"/>
                <a:ea typeface="Meiryo UI" panose="020B0604030504040204" pitchFamily="50" charset="-128"/>
              </a:rPr>
              <a:t>H27</a:t>
            </a:r>
            <a:r>
              <a:rPr lang="ja-JP" altLang="en-US" sz="1100" b="1" dirty="0">
                <a:latin typeface="Meiryo UI" panose="020B0604030504040204" pitchFamily="50" charset="-128"/>
                <a:ea typeface="Meiryo UI" panose="020B0604030504040204" pitchFamily="50" charset="-128"/>
              </a:rPr>
              <a:t>年</a:t>
            </a:r>
            <a:endParaRPr lang="en-US" altLang="ja-JP" sz="1100" b="1" dirty="0">
              <a:latin typeface="Meiryo UI" panose="020B0604030504040204" pitchFamily="50" charset="-128"/>
              <a:ea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rPr>
              <a:t>総戸数　約</a:t>
            </a:r>
            <a:r>
              <a:rPr lang="en-US" altLang="ja-JP" sz="1050" dirty="0">
                <a:latin typeface="Meiryo UI" panose="020B0604030504040204" pitchFamily="50" charset="-128"/>
                <a:ea typeface="Meiryo UI" panose="020B0604030504040204" pitchFamily="50" charset="-128"/>
              </a:rPr>
              <a:t>393</a:t>
            </a:r>
            <a:r>
              <a:rPr lang="ja-JP" altLang="en-US" sz="1050" dirty="0">
                <a:latin typeface="Meiryo UI" panose="020B0604030504040204" pitchFamily="50" charset="-128"/>
                <a:ea typeface="Meiryo UI" panose="020B0604030504040204" pitchFamily="50" charset="-128"/>
              </a:rPr>
              <a:t>万戸</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耐震性なし　約</a:t>
            </a:r>
            <a:r>
              <a:rPr lang="en-US" altLang="ja-JP" sz="1050" dirty="0">
                <a:latin typeface="Meiryo UI" panose="020B0604030504040204" pitchFamily="50" charset="-128"/>
                <a:ea typeface="Meiryo UI" panose="020B0604030504040204" pitchFamily="50" charset="-128"/>
              </a:rPr>
              <a:t>65</a:t>
            </a:r>
            <a:r>
              <a:rPr lang="ja-JP" altLang="en-US" sz="1050" dirty="0">
                <a:latin typeface="Meiryo UI" panose="020B0604030504040204" pitchFamily="50" charset="-128"/>
                <a:ea typeface="Meiryo UI" panose="020B0604030504040204" pitchFamily="50" charset="-128"/>
              </a:rPr>
              <a:t>万戸</a:t>
            </a:r>
            <a:endParaRPr lang="en-US" altLang="ja-JP" sz="1050" dirty="0">
              <a:latin typeface="Meiryo UI" panose="020B0604030504040204" pitchFamily="50" charset="-128"/>
              <a:ea typeface="Meiryo UI" panose="020B0604030504040204" pitchFamily="50" charset="-128"/>
            </a:endParaRPr>
          </a:p>
          <a:p>
            <a:pPr algn="ctr"/>
            <a:r>
              <a:rPr lang="ja-JP" altLang="en-US" sz="1100" b="1" dirty="0">
                <a:latin typeface="Meiryo UI" panose="020B0604030504040204" pitchFamily="50" charset="-128"/>
                <a:ea typeface="Meiryo UI" panose="020B0604030504040204" pitchFamily="50" charset="-128"/>
              </a:rPr>
              <a:t>耐震化率　約</a:t>
            </a:r>
            <a:r>
              <a:rPr lang="en-US" altLang="ja-JP" sz="1100" b="1" dirty="0">
                <a:latin typeface="Meiryo UI" panose="020B0604030504040204" pitchFamily="50" charset="-128"/>
                <a:ea typeface="Meiryo UI" panose="020B0604030504040204" pitchFamily="50" charset="-128"/>
              </a:rPr>
              <a:t>83</a:t>
            </a:r>
            <a:r>
              <a:rPr lang="ja-JP" altLang="en-US" sz="1100" b="1" dirty="0">
                <a:latin typeface="Meiryo UI" panose="020B0604030504040204" pitchFamily="50" charset="-128"/>
                <a:ea typeface="Meiryo UI" panose="020B0604030504040204" pitchFamily="50" charset="-128"/>
              </a:rPr>
              <a:t>％</a:t>
            </a:r>
          </a:p>
        </p:txBody>
      </p:sp>
      <p:sp>
        <p:nvSpPr>
          <p:cNvPr id="14" name="テキスト ボックス 7">
            <a:extLst>
              <a:ext uri="{FF2B5EF4-FFF2-40B4-BE49-F238E27FC236}">
                <a16:creationId xmlns:a16="http://schemas.microsoft.com/office/drawing/2014/main" id="{018FA03F-4340-49BF-B788-C6A6A507321D}"/>
              </a:ext>
            </a:extLst>
          </p:cNvPr>
          <p:cNvSpPr txBox="1">
            <a:spLocks noChangeArrowheads="1"/>
          </p:cNvSpPr>
          <p:nvPr/>
        </p:nvSpPr>
        <p:spPr bwMode="auto">
          <a:xfrm>
            <a:off x="5497286" y="5873331"/>
            <a:ext cx="1485955" cy="769441"/>
          </a:xfrm>
          <a:prstGeom prst="rect">
            <a:avLst/>
          </a:prstGeom>
          <a:solidFill>
            <a:schemeClr val="accent1"/>
          </a:solidFill>
          <a:ln w="28575">
            <a:solidFill>
              <a:schemeClr val="accent1">
                <a:lumMod val="75000"/>
              </a:schemeClr>
            </a:solidFill>
            <a:miter lim="800000"/>
            <a:headEnd/>
            <a:tailEnd/>
          </a:ln>
        </p:spPr>
        <p:txBody>
          <a:bodyPr wrap="square">
            <a:spAutoFit/>
          </a:bodyPr>
          <a:lstStyle/>
          <a:p>
            <a:pPr algn="ctr"/>
            <a:r>
              <a:rPr lang="en-US" altLang="ja-JP" sz="1100" b="1" dirty="0">
                <a:latin typeface="Meiryo UI" panose="020B0604030504040204" pitchFamily="50" charset="-128"/>
                <a:ea typeface="Meiryo UI" panose="020B0604030504040204" pitchFamily="50" charset="-128"/>
              </a:rPr>
              <a:t>R2</a:t>
            </a:r>
            <a:r>
              <a:rPr lang="ja-JP" altLang="en-US" sz="1100" b="1" dirty="0">
                <a:latin typeface="Meiryo UI" panose="020B0604030504040204" pitchFamily="50" charset="-128"/>
                <a:ea typeface="Meiryo UI" panose="020B0604030504040204" pitchFamily="50" charset="-128"/>
              </a:rPr>
              <a:t>年</a:t>
            </a:r>
            <a:endParaRPr lang="en-US" altLang="ja-JP" sz="1100" b="1" dirty="0">
              <a:latin typeface="Meiryo UI" panose="020B0604030504040204" pitchFamily="50" charset="-128"/>
              <a:ea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rPr>
              <a:t>総戸数　約</a:t>
            </a:r>
            <a:r>
              <a:rPr lang="en-US" altLang="ja-JP" sz="1050" dirty="0">
                <a:latin typeface="Meiryo UI" panose="020B0604030504040204" pitchFamily="50" charset="-128"/>
                <a:ea typeface="Meiryo UI" panose="020B0604030504040204" pitchFamily="50" charset="-128"/>
              </a:rPr>
              <a:t>398</a:t>
            </a:r>
            <a:r>
              <a:rPr lang="ja-JP" altLang="en-US" sz="1050" dirty="0">
                <a:latin typeface="Meiryo UI" panose="020B0604030504040204" pitchFamily="50" charset="-128"/>
                <a:ea typeface="Meiryo UI" panose="020B0604030504040204" pitchFamily="50" charset="-128"/>
              </a:rPr>
              <a:t>万戸</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耐震性なし　約</a:t>
            </a:r>
            <a:r>
              <a:rPr lang="en-US" altLang="ja-JP" sz="1050" dirty="0">
                <a:latin typeface="Meiryo UI" panose="020B0604030504040204" pitchFamily="50" charset="-128"/>
                <a:ea typeface="Meiryo UI" panose="020B0604030504040204" pitchFamily="50" charset="-128"/>
              </a:rPr>
              <a:t>45</a:t>
            </a:r>
            <a:r>
              <a:rPr lang="ja-JP" altLang="en-US" sz="1050" dirty="0">
                <a:latin typeface="Meiryo UI" panose="020B0604030504040204" pitchFamily="50" charset="-128"/>
                <a:ea typeface="Meiryo UI" panose="020B0604030504040204" pitchFamily="50" charset="-128"/>
              </a:rPr>
              <a:t>万戸</a:t>
            </a:r>
            <a:endParaRPr lang="en-US" altLang="ja-JP" sz="1050" dirty="0">
              <a:latin typeface="Meiryo UI" panose="020B0604030504040204" pitchFamily="50" charset="-128"/>
              <a:ea typeface="Meiryo UI" panose="020B0604030504040204" pitchFamily="50" charset="-128"/>
            </a:endParaRPr>
          </a:p>
          <a:p>
            <a:pPr algn="ctr"/>
            <a:r>
              <a:rPr lang="ja-JP" altLang="en-US" sz="1100" b="1" dirty="0">
                <a:latin typeface="Meiryo UI" panose="020B0604030504040204" pitchFamily="50" charset="-128"/>
                <a:ea typeface="Meiryo UI" panose="020B0604030504040204" pitchFamily="50" charset="-128"/>
              </a:rPr>
              <a:t>耐震化率　約</a:t>
            </a:r>
            <a:r>
              <a:rPr lang="en-US" altLang="ja-JP" sz="1100" b="1" dirty="0">
                <a:latin typeface="Meiryo UI" panose="020B0604030504040204" pitchFamily="50" charset="-128"/>
                <a:ea typeface="Meiryo UI" panose="020B0604030504040204" pitchFamily="50" charset="-128"/>
              </a:rPr>
              <a:t>89</a:t>
            </a:r>
            <a:r>
              <a:rPr lang="ja-JP" altLang="en-US" sz="1100" b="1" dirty="0">
                <a:latin typeface="Meiryo UI" panose="020B0604030504040204" pitchFamily="50" charset="-128"/>
                <a:ea typeface="Meiryo UI" panose="020B0604030504040204" pitchFamily="50" charset="-128"/>
              </a:rPr>
              <a:t>％</a:t>
            </a:r>
          </a:p>
        </p:txBody>
      </p:sp>
      <p:sp>
        <p:nvSpPr>
          <p:cNvPr id="15" name="テキスト ボックス 7">
            <a:extLst>
              <a:ext uri="{FF2B5EF4-FFF2-40B4-BE49-F238E27FC236}">
                <a16:creationId xmlns:a16="http://schemas.microsoft.com/office/drawing/2014/main" id="{016A53B4-334E-4ED1-8B95-1DA968F56628}"/>
              </a:ext>
            </a:extLst>
          </p:cNvPr>
          <p:cNvSpPr txBox="1">
            <a:spLocks noChangeArrowheads="1"/>
          </p:cNvSpPr>
          <p:nvPr/>
        </p:nvSpPr>
        <p:spPr bwMode="auto">
          <a:xfrm>
            <a:off x="7232888" y="5888719"/>
            <a:ext cx="1697671" cy="754053"/>
          </a:xfrm>
          <a:prstGeom prst="rect">
            <a:avLst/>
          </a:prstGeom>
          <a:solidFill>
            <a:srgbClr val="FFFFCC"/>
          </a:solidFill>
          <a:ln w="28575">
            <a:solidFill>
              <a:srgbClr val="E46C0A"/>
            </a:solidFill>
            <a:miter lim="800000"/>
            <a:headEnd/>
            <a:tailEnd/>
          </a:ln>
        </p:spPr>
        <p:txBody>
          <a:bodyPr wrap="square">
            <a:spAutoFit/>
          </a:bodyPr>
          <a:lstStyle/>
          <a:p>
            <a:pPr algn="ctr"/>
            <a:r>
              <a:rPr lang="en-US" altLang="ja-JP" sz="1100" b="1" dirty="0">
                <a:latin typeface="Meiryo UI" panose="020B0604030504040204" pitchFamily="50" charset="-128"/>
                <a:ea typeface="Meiryo UI" panose="020B0604030504040204" pitchFamily="50" charset="-128"/>
              </a:rPr>
              <a:t>R7</a:t>
            </a:r>
            <a:r>
              <a:rPr lang="ja-JP" altLang="en-US" sz="1100" b="1" dirty="0">
                <a:latin typeface="Meiryo UI" panose="020B0604030504040204" pitchFamily="50" charset="-128"/>
                <a:ea typeface="Meiryo UI" panose="020B0604030504040204" pitchFamily="50" charset="-128"/>
              </a:rPr>
              <a:t>年</a:t>
            </a:r>
            <a:endParaRPr lang="en-US" altLang="ja-JP" sz="1100" b="1" dirty="0">
              <a:latin typeface="Meiryo UI" panose="020B0604030504040204" pitchFamily="50" charset="-128"/>
              <a:ea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rPr>
              <a:t>総戸数　約</a:t>
            </a:r>
            <a:r>
              <a:rPr lang="en-US" altLang="ja-JP" sz="1050" dirty="0">
                <a:latin typeface="Meiryo UI" panose="020B0604030504040204" pitchFamily="50" charset="-128"/>
                <a:ea typeface="Meiryo UI" panose="020B0604030504040204" pitchFamily="50" charset="-128"/>
              </a:rPr>
              <a:t>401</a:t>
            </a:r>
            <a:r>
              <a:rPr lang="ja-JP" altLang="en-US" sz="1050" dirty="0">
                <a:latin typeface="Meiryo UI" panose="020B0604030504040204" pitchFamily="50" charset="-128"/>
                <a:ea typeface="Meiryo UI" panose="020B0604030504040204" pitchFamily="50" charset="-128"/>
              </a:rPr>
              <a:t>万戸</a:t>
            </a:r>
            <a:endParaRPr lang="en-US" altLang="ja-JP" sz="1050" dirty="0">
              <a:latin typeface="Meiryo UI" panose="020B0604030504040204" pitchFamily="50" charset="-128"/>
              <a:ea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rPr>
              <a:t>耐震性なし　約</a:t>
            </a:r>
            <a:r>
              <a:rPr lang="en-US" altLang="ja-JP" sz="1050" dirty="0">
                <a:latin typeface="Meiryo UI" panose="020B0604030504040204" pitchFamily="50" charset="-128"/>
                <a:ea typeface="Meiryo UI" panose="020B0604030504040204" pitchFamily="50" charset="-128"/>
              </a:rPr>
              <a:t>20</a:t>
            </a:r>
            <a:r>
              <a:rPr lang="ja-JP" altLang="en-US" sz="1050" dirty="0">
                <a:latin typeface="Meiryo UI" panose="020B0604030504040204" pitchFamily="50" charset="-128"/>
                <a:ea typeface="Meiryo UI" panose="020B0604030504040204" pitchFamily="50" charset="-128"/>
              </a:rPr>
              <a:t>万戸</a:t>
            </a:r>
            <a:endParaRPr lang="en-US" altLang="ja-JP" sz="1050" dirty="0">
              <a:latin typeface="Meiryo UI" panose="020B0604030504040204" pitchFamily="50" charset="-128"/>
              <a:ea typeface="Meiryo UI" panose="020B0604030504040204" pitchFamily="50" charset="-128"/>
            </a:endParaRPr>
          </a:p>
          <a:p>
            <a:pPr algn="ctr"/>
            <a:r>
              <a:rPr lang="ja-JP" altLang="en-US" sz="1100" b="1" dirty="0">
                <a:latin typeface="Meiryo UI" panose="020B0604030504040204" pitchFamily="50" charset="-128"/>
                <a:ea typeface="Meiryo UI" panose="020B0604030504040204" pitchFamily="50" charset="-128"/>
              </a:rPr>
              <a:t>耐震化率　</a:t>
            </a:r>
            <a:r>
              <a:rPr lang="en-US" altLang="ja-JP" sz="1100" b="1" dirty="0">
                <a:latin typeface="Meiryo UI" panose="020B0604030504040204" pitchFamily="50" charset="-128"/>
                <a:ea typeface="Meiryo UI" panose="020B0604030504040204" pitchFamily="50" charset="-128"/>
              </a:rPr>
              <a:t>95</a:t>
            </a:r>
            <a:r>
              <a:rPr lang="ja-JP" altLang="en-US" sz="1100" b="1" dirty="0">
                <a:latin typeface="Meiryo UI" panose="020B0604030504040204" pitchFamily="50" charset="-128"/>
                <a:ea typeface="Meiryo UI" panose="020B0604030504040204" pitchFamily="50" charset="-128"/>
              </a:rPr>
              <a:t>％</a:t>
            </a: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目標</a:t>
            </a:r>
            <a:r>
              <a:rPr lang="en-US" altLang="ja-JP" sz="1100" b="1" dirty="0">
                <a:latin typeface="Meiryo UI" panose="020B0604030504040204" pitchFamily="50" charset="-128"/>
                <a:ea typeface="Meiryo UI" panose="020B0604030504040204" pitchFamily="50" charset="-128"/>
              </a:rPr>
              <a:t>)</a:t>
            </a:r>
            <a:endParaRPr lang="ja-JP" altLang="en-US" sz="1100" b="1" dirty="0">
              <a:latin typeface="Meiryo UI" panose="020B0604030504040204" pitchFamily="50" charset="-128"/>
              <a:ea typeface="Meiryo UI" panose="020B0604030504040204" pitchFamily="50" charset="-128"/>
            </a:endParaRPr>
          </a:p>
        </p:txBody>
      </p:sp>
      <p:sp>
        <p:nvSpPr>
          <p:cNvPr id="7" name="矢印: 右 6">
            <a:extLst>
              <a:ext uri="{FF2B5EF4-FFF2-40B4-BE49-F238E27FC236}">
                <a16:creationId xmlns:a16="http://schemas.microsoft.com/office/drawing/2014/main" id="{C029DAF7-818A-423D-95C3-61EF6C353DF2}"/>
              </a:ext>
            </a:extLst>
          </p:cNvPr>
          <p:cNvSpPr/>
          <p:nvPr/>
        </p:nvSpPr>
        <p:spPr>
          <a:xfrm>
            <a:off x="1718097" y="5998276"/>
            <a:ext cx="158543" cy="519550"/>
          </a:xfrm>
          <a:prstGeom prst="rightArrow">
            <a:avLst>
              <a:gd name="adj1" fmla="val 100000"/>
              <a:gd name="adj2"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A5A3FBD9-8A06-4052-AB05-B1F25DCEDE04}"/>
              </a:ext>
            </a:extLst>
          </p:cNvPr>
          <p:cNvSpPr txBox="1"/>
          <p:nvPr/>
        </p:nvSpPr>
        <p:spPr>
          <a:xfrm>
            <a:off x="1909636" y="5873331"/>
            <a:ext cx="1513595" cy="769441"/>
          </a:xfrm>
          <a:prstGeom prst="rect">
            <a:avLst/>
          </a:prstGeom>
          <a:solidFill>
            <a:schemeClr val="accent1"/>
          </a:solidFill>
          <a:ln w="28575">
            <a:solidFill>
              <a:schemeClr val="accent1">
                <a:lumMod val="75000"/>
              </a:schemeClr>
            </a:solidFill>
          </a:ln>
        </p:spPr>
        <p:txBody>
          <a:bodyPr wrap="square">
            <a:spAutoFit/>
          </a:bodyPr>
          <a:lstStyle/>
          <a:p>
            <a:pPr algn="ctr">
              <a:defRPr/>
            </a:pP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H22</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総戸数　約</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370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万戸</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耐震性なし　約</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81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万戸</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耐震化率　約</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78</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4" name="矢印: 右 6">
            <a:extLst>
              <a:ext uri="{FF2B5EF4-FFF2-40B4-BE49-F238E27FC236}">
                <a16:creationId xmlns:a16="http://schemas.microsoft.com/office/drawing/2014/main" id="{C029DAF7-818A-423D-95C3-61EF6C353DF2}"/>
              </a:ext>
            </a:extLst>
          </p:cNvPr>
          <p:cNvSpPr/>
          <p:nvPr/>
        </p:nvSpPr>
        <p:spPr>
          <a:xfrm>
            <a:off x="3507265" y="5998276"/>
            <a:ext cx="158543" cy="519550"/>
          </a:xfrm>
          <a:prstGeom prst="rightArrow">
            <a:avLst>
              <a:gd name="adj1" fmla="val 100000"/>
              <a:gd name="adj2"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5" name="矢印: 右 6">
            <a:extLst>
              <a:ext uri="{FF2B5EF4-FFF2-40B4-BE49-F238E27FC236}">
                <a16:creationId xmlns:a16="http://schemas.microsoft.com/office/drawing/2014/main" id="{C029DAF7-818A-423D-95C3-61EF6C353DF2}"/>
              </a:ext>
            </a:extLst>
          </p:cNvPr>
          <p:cNvSpPr/>
          <p:nvPr/>
        </p:nvSpPr>
        <p:spPr>
          <a:xfrm>
            <a:off x="5286280" y="5998276"/>
            <a:ext cx="158543" cy="519550"/>
          </a:xfrm>
          <a:prstGeom prst="rightArrow">
            <a:avLst>
              <a:gd name="adj1" fmla="val 100000"/>
              <a:gd name="adj2"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6" name="矢印: 右 6">
            <a:extLst>
              <a:ext uri="{FF2B5EF4-FFF2-40B4-BE49-F238E27FC236}">
                <a16:creationId xmlns:a16="http://schemas.microsoft.com/office/drawing/2014/main" id="{C029DAF7-818A-423D-95C3-61EF6C353DF2}"/>
              </a:ext>
            </a:extLst>
          </p:cNvPr>
          <p:cNvSpPr/>
          <p:nvPr/>
        </p:nvSpPr>
        <p:spPr>
          <a:xfrm>
            <a:off x="7052819" y="5998276"/>
            <a:ext cx="158543" cy="519550"/>
          </a:xfrm>
          <a:prstGeom prst="rightArrow">
            <a:avLst>
              <a:gd name="adj1" fmla="val 100000"/>
              <a:gd name="adj2"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2" name="テキスト ボックス 7">
            <a:extLst>
              <a:ext uri="{FF2B5EF4-FFF2-40B4-BE49-F238E27FC236}">
                <a16:creationId xmlns:a16="http://schemas.microsoft.com/office/drawing/2014/main" id="{016A53B4-334E-4ED1-8B95-1DA968F56628}"/>
              </a:ext>
            </a:extLst>
          </p:cNvPr>
          <p:cNvSpPr txBox="1">
            <a:spLocks noChangeArrowheads="1"/>
          </p:cNvSpPr>
          <p:nvPr/>
        </p:nvSpPr>
        <p:spPr bwMode="auto">
          <a:xfrm>
            <a:off x="6439094" y="1638375"/>
            <a:ext cx="1697671" cy="261610"/>
          </a:xfrm>
          <a:prstGeom prst="rect">
            <a:avLst/>
          </a:prstGeom>
          <a:noFill/>
          <a:ln w="28575">
            <a:noFill/>
            <a:miter lim="800000"/>
            <a:headEnd/>
            <a:tailEnd/>
          </a:ln>
        </p:spPr>
        <p:txBody>
          <a:bodyPr wrap="square">
            <a:spAutoFit/>
          </a:bodyPr>
          <a:lstStyle/>
          <a:p>
            <a:pPr algn="ct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目　標</a:t>
            </a:r>
            <a:r>
              <a:rPr lang="en-US" altLang="ja-JP" sz="1100" b="1" dirty="0">
                <a:latin typeface="Meiryo UI" panose="020B0604030504040204" pitchFamily="50" charset="-128"/>
                <a:ea typeface="Meiryo UI" panose="020B0604030504040204" pitchFamily="50" charset="-128"/>
              </a:rPr>
              <a:t>】</a:t>
            </a:r>
            <a:endParaRPr lang="ja-JP" altLang="en-US" sz="1100" b="1" dirty="0">
              <a:latin typeface="Meiryo UI" panose="020B0604030504040204" pitchFamily="50" charset="-128"/>
              <a:ea typeface="Meiryo UI" panose="020B0604030504040204" pitchFamily="50" charset="-128"/>
            </a:endParaRPr>
          </a:p>
        </p:txBody>
      </p:sp>
      <p:sp>
        <p:nvSpPr>
          <p:cNvPr id="24" name="スライド番号プレースホルダー 3">
            <a:extLst>
              <a:ext uri="{FF2B5EF4-FFF2-40B4-BE49-F238E27FC236}">
                <a16:creationId xmlns:a16="http://schemas.microsoft.com/office/drawing/2014/main" id="{063315E9-8868-4EB9-8952-3653668C5BF3}"/>
              </a:ext>
            </a:extLst>
          </p:cNvPr>
          <p:cNvSpPr>
            <a:spLocks noGrp="1"/>
          </p:cNvSpPr>
          <p:nvPr>
            <p:ph type="sldNum" sz="quarter" idx="12"/>
          </p:nvPr>
        </p:nvSpPr>
        <p:spPr>
          <a:xfrm>
            <a:off x="6923063" y="6504498"/>
            <a:ext cx="2133600" cy="287337"/>
          </a:xfrm>
        </p:spPr>
        <p:txBody>
          <a:bodyPr/>
          <a:lstStyle/>
          <a:p>
            <a:pPr>
              <a:defRPr/>
            </a:pPr>
            <a:fld id="{09954CD4-AF95-4C78-B160-84012AB9CEDB}" type="slidenum">
              <a:rPr lang="en-US" altLang="ja-JP" smtClean="0">
                <a:solidFill>
                  <a:srgbClr val="000000"/>
                </a:solidFill>
              </a:rPr>
              <a:pPr>
                <a:defRPr/>
              </a:pPr>
              <a:t>5</a:t>
            </a:fld>
            <a:endParaRPr lang="en-US" altLang="ja-JP" dirty="0">
              <a:solidFill>
                <a:srgbClr val="000000"/>
              </a:solidFill>
            </a:endParaRPr>
          </a:p>
        </p:txBody>
      </p:sp>
      <p:sp>
        <p:nvSpPr>
          <p:cNvPr id="25" name="テキスト ボックス 7">
            <a:extLst>
              <a:ext uri="{FF2B5EF4-FFF2-40B4-BE49-F238E27FC236}">
                <a16:creationId xmlns:a16="http://schemas.microsoft.com/office/drawing/2014/main" id="{016A53B4-334E-4ED1-8B95-1DA968F56628}"/>
              </a:ext>
            </a:extLst>
          </p:cNvPr>
          <p:cNvSpPr txBox="1">
            <a:spLocks noChangeArrowheads="1"/>
          </p:cNvSpPr>
          <p:nvPr/>
        </p:nvSpPr>
        <p:spPr bwMode="auto">
          <a:xfrm>
            <a:off x="7776705" y="1836570"/>
            <a:ext cx="1397000" cy="338554"/>
          </a:xfrm>
          <a:prstGeom prst="rect">
            <a:avLst/>
          </a:prstGeom>
          <a:noFill/>
          <a:ln w="28575">
            <a:noFill/>
            <a:miter lim="800000"/>
            <a:headEnd/>
            <a:tailEnd/>
          </a:ln>
        </p:spPr>
        <p:txBody>
          <a:bodyPr wrap="square">
            <a:spAutoFit/>
          </a:bodyPr>
          <a:lstStyle/>
          <a:p>
            <a:pPr marL="85725" indent="-85725"/>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住宅総数は、世帯推計値と等しいと仮定</a:t>
            </a:r>
          </a:p>
        </p:txBody>
      </p:sp>
      <p:pic>
        <p:nvPicPr>
          <p:cNvPr id="3" name="図 2"/>
          <p:cNvPicPr>
            <a:picLocks noChangeAspect="1"/>
          </p:cNvPicPr>
          <p:nvPr/>
        </p:nvPicPr>
        <p:blipFill>
          <a:blip r:embed="rId2"/>
          <a:stretch>
            <a:fillRect/>
          </a:stretch>
        </p:blipFill>
        <p:spPr>
          <a:xfrm>
            <a:off x="265598" y="1884725"/>
            <a:ext cx="8699746" cy="3999323"/>
          </a:xfrm>
          <a:prstGeom prst="rect">
            <a:avLst/>
          </a:prstGeom>
        </p:spPr>
      </p:pic>
    </p:spTree>
    <p:extLst>
      <p:ext uri="{BB962C8B-B14F-4D97-AF65-F5344CB8AC3E}">
        <p14:creationId xmlns:p14="http://schemas.microsoft.com/office/powerpoint/2010/main" val="39360705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38EE2ED-F539-4CFE-8E71-DE75B92A0FBA}"/>
              </a:ext>
            </a:extLst>
          </p:cNvPr>
          <p:cNvSpPr>
            <a:spLocks noGrp="1"/>
          </p:cNvSpPr>
          <p:nvPr>
            <p:ph type="sldNum" sz="quarter" idx="12"/>
          </p:nvPr>
        </p:nvSpPr>
        <p:spPr/>
        <p:txBody>
          <a:bodyPr/>
          <a:lstStyle/>
          <a:p>
            <a:pPr>
              <a:defRPr/>
            </a:pPr>
            <a:fld id="{1BDB6D7F-53AA-4455-8AD0-F9E52A4623CB}" type="slidenum">
              <a:rPr lang="en-US" altLang="ja-JP" smtClean="0">
                <a:solidFill>
                  <a:srgbClr val="000000"/>
                </a:solidFill>
              </a:rPr>
              <a:pPr>
                <a:defRPr/>
              </a:pPr>
              <a:t>59</a:t>
            </a:fld>
            <a:endParaRPr lang="en-US" altLang="ja-JP">
              <a:solidFill>
                <a:srgbClr val="000000"/>
              </a:solidFill>
            </a:endParaRPr>
          </a:p>
        </p:txBody>
      </p:sp>
      <p:sp>
        <p:nvSpPr>
          <p:cNvPr id="3" name="テキスト ボックス 2">
            <a:extLst>
              <a:ext uri="{FF2B5EF4-FFF2-40B4-BE49-F238E27FC236}">
                <a16:creationId xmlns:a16="http://schemas.microsoft.com/office/drawing/2014/main" id="{2A5D671E-B712-4DEA-8D85-DA7023B71E2A}"/>
              </a:ext>
            </a:extLst>
          </p:cNvPr>
          <p:cNvSpPr txBox="1">
            <a:spLocks noChangeArrowheads="1"/>
          </p:cNvSpPr>
          <p:nvPr/>
        </p:nvSpPr>
        <p:spPr bwMode="auto">
          <a:xfrm>
            <a:off x="152400" y="1178959"/>
            <a:ext cx="8820000" cy="5127711"/>
          </a:xfrm>
          <a:prstGeom prst="rect">
            <a:avLst/>
          </a:prstGeom>
          <a:solidFill>
            <a:schemeClr val="accent1"/>
          </a:solidFill>
          <a:ln>
            <a:noFill/>
          </a:ln>
        </p:spPr>
        <p:txBody>
          <a:bodyPr lIns="72000" tIns="72000" rIns="72000" bIns="72000" anchor="t"/>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63538"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 普及啓発については、所有者に直接的に強く働きかけるとともに、地域・社会全体で災害に備え耐震化を進めなければならないという切迫感のある機運を醸成する。また、リフォームや省エネ改修等の機会を捉え、所有者に耐震化を促すための様々なメニューを検討し発信する。</a:t>
            </a:r>
            <a:endParaRPr lang="en-US" altLang="ja-JP" sz="1600" dirty="0">
              <a:latin typeface="Meiryo UI" panose="020B0604030504040204" pitchFamily="50" charset="-128"/>
              <a:ea typeface="Meiryo UI" panose="020B0604030504040204" pitchFamily="50" charset="-128"/>
            </a:endParaRPr>
          </a:p>
          <a:p>
            <a:pPr marL="363538" eaLnBrk="1" hangingPunct="1">
              <a:lnSpc>
                <a:spcPct val="125000"/>
              </a:lnSpc>
              <a:spcBef>
                <a:spcPct val="0"/>
              </a:spcBef>
              <a:buFontTx/>
              <a:buNone/>
            </a:pPr>
            <a:endParaRPr lang="en-US" altLang="ja-JP" sz="1600" dirty="0">
              <a:latin typeface="Meiryo UI" panose="020B0604030504040204" pitchFamily="50" charset="-128"/>
              <a:ea typeface="Meiryo UI" panose="020B0604030504040204" pitchFamily="50" charset="-128"/>
            </a:endParaRPr>
          </a:p>
          <a:p>
            <a:pPr marL="363538"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 大地震がいつ起こるかわからない切迫した状況の中、また、マンパワー不足、財源不足の中、効率的・効果的な施策展開を図るとともに、施策を絞り込み、ターゲットを重点化する。</a:t>
            </a:r>
            <a:endParaRPr lang="en-US" altLang="ja-JP" sz="1600" dirty="0">
              <a:latin typeface="Meiryo UI" panose="020B0604030504040204" pitchFamily="50" charset="-128"/>
              <a:ea typeface="Meiryo UI" panose="020B0604030504040204" pitchFamily="50" charset="-128"/>
            </a:endParaRPr>
          </a:p>
          <a:p>
            <a:pPr marL="363538" eaLnBrk="1" hangingPunct="1">
              <a:lnSpc>
                <a:spcPct val="125000"/>
              </a:lnSpc>
              <a:spcBef>
                <a:spcPct val="0"/>
              </a:spcBef>
              <a:buFontTx/>
              <a:buNone/>
            </a:pPr>
            <a:endParaRPr lang="en-US" altLang="ja-JP" sz="1600" dirty="0">
              <a:latin typeface="Meiryo UI" panose="020B0604030504040204" pitchFamily="50" charset="-128"/>
              <a:ea typeface="Meiryo UI" panose="020B0604030504040204" pitchFamily="50" charset="-128"/>
            </a:endParaRPr>
          </a:p>
          <a:p>
            <a:pPr marL="363538"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 補助、融資、税制等、既存制度の活用、他施策との連携など耐震施策に限らず所有者のニーズに応じた負担軽減策を検討する。</a:t>
            </a:r>
            <a:endParaRPr lang="en-US" altLang="ja-JP" sz="1600" dirty="0">
              <a:latin typeface="Meiryo UI" panose="020B0604030504040204" pitchFamily="50" charset="-128"/>
              <a:ea typeface="Meiryo UI" panose="020B0604030504040204" pitchFamily="50" charset="-128"/>
            </a:endParaRPr>
          </a:p>
          <a:p>
            <a:pPr marL="363538" eaLnBrk="1" hangingPunct="1">
              <a:lnSpc>
                <a:spcPct val="125000"/>
              </a:lnSpc>
              <a:spcBef>
                <a:spcPct val="0"/>
              </a:spcBef>
              <a:buFontTx/>
              <a:buNone/>
            </a:pPr>
            <a:endParaRPr lang="en-US" altLang="ja-JP" sz="1600" dirty="0">
              <a:latin typeface="Meiryo UI" panose="020B0604030504040204" pitchFamily="50" charset="-128"/>
              <a:ea typeface="Meiryo UI" panose="020B0604030504040204" pitchFamily="50" charset="-128"/>
            </a:endParaRPr>
          </a:p>
          <a:p>
            <a:pPr marL="363538"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 効率的に耐震化を進めるために、必要なデータの把握に努め進捗管理を徹底する。</a:t>
            </a:r>
            <a:endParaRPr lang="en-US" altLang="ja-JP" sz="1600" dirty="0">
              <a:latin typeface="Meiryo UI" panose="020B0604030504040204" pitchFamily="50" charset="-128"/>
              <a:ea typeface="Meiryo UI" panose="020B0604030504040204" pitchFamily="50" charset="-128"/>
            </a:endParaRPr>
          </a:p>
          <a:p>
            <a:pPr marL="538163" eaLnBrk="1" hangingPunct="1">
              <a:lnSpc>
                <a:spcPct val="125000"/>
              </a:lnSpc>
              <a:spcBef>
                <a:spcPct val="0"/>
              </a:spcBef>
              <a:buFontTx/>
              <a:buNone/>
            </a:pPr>
            <a:endParaRPr lang="en-US" altLang="ja-JP" sz="1600" dirty="0">
              <a:latin typeface="Meiryo UI" panose="020B0604030504040204" pitchFamily="50" charset="-128"/>
              <a:ea typeface="Meiryo UI" panose="020B0604030504040204" pitchFamily="50" charset="-128"/>
            </a:endParaRPr>
          </a:p>
          <a:p>
            <a:pPr marL="538163" eaLnBrk="1" hangingPunct="1">
              <a:lnSpc>
                <a:spcPct val="125000"/>
              </a:lnSpc>
              <a:spcBef>
                <a:spcPct val="0"/>
              </a:spcBef>
              <a:buFontTx/>
              <a:buNone/>
            </a:pPr>
            <a:endParaRPr lang="en-US" altLang="ja-JP" sz="1600" dirty="0">
              <a:latin typeface="Meiryo UI" panose="020B0604030504040204" pitchFamily="50" charset="-128"/>
              <a:ea typeface="Meiryo UI" panose="020B0604030504040204" pitchFamily="50" charset="-128"/>
            </a:endParaRPr>
          </a:p>
          <a:p>
            <a:pPr marL="538163" eaLnBrk="1" hangingPunct="1">
              <a:lnSpc>
                <a:spcPct val="125000"/>
              </a:lnSpc>
              <a:spcBef>
                <a:spcPct val="0"/>
              </a:spcBef>
              <a:buFontTx/>
              <a:buNone/>
            </a:pPr>
            <a:endParaRPr lang="en-US" altLang="ja-JP" sz="1600" dirty="0">
              <a:latin typeface="Meiryo UI" panose="020B0604030504040204" pitchFamily="50" charset="-128"/>
              <a:ea typeface="Meiryo UI" panose="020B0604030504040204" pitchFamily="50" charset="-128"/>
            </a:endParaRPr>
          </a:p>
          <a:p>
            <a:pPr marL="538163" eaLnBrk="1" hangingPunct="1">
              <a:lnSpc>
                <a:spcPct val="125000"/>
              </a:lnSpc>
              <a:spcBef>
                <a:spcPct val="0"/>
              </a:spcBef>
              <a:buFontTx/>
              <a:buNone/>
            </a:pPr>
            <a:endParaRPr lang="en-US" altLang="ja-JP" sz="1600" dirty="0">
              <a:latin typeface="Meiryo UI" panose="020B0604030504040204" pitchFamily="50" charset="-128"/>
              <a:ea typeface="Meiryo UI" panose="020B0604030504040204" pitchFamily="50" charset="-128"/>
            </a:endParaRPr>
          </a:p>
          <a:p>
            <a:pPr eaLnBrk="1" hangingPunct="1">
              <a:lnSpc>
                <a:spcPct val="125000"/>
              </a:lnSpc>
              <a:spcBef>
                <a:spcPct val="0"/>
              </a:spcBef>
              <a:buFontTx/>
              <a:buNone/>
            </a:pPr>
            <a:endParaRPr lang="en-US" altLang="ja-JP" sz="1600" dirty="0">
              <a:latin typeface="Meiryo UI" panose="020B0604030504040204" pitchFamily="50" charset="-128"/>
              <a:ea typeface="Meiryo UI" panose="020B0604030504040204" pitchFamily="50" charset="-128"/>
            </a:endParaRPr>
          </a:p>
        </p:txBody>
      </p:sp>
      <p:sp>
        <p:nvSpPr>
          <p:cNvPr id="4" name="タイトル 2">
            <a:extLst>
              <a:ext uri="{FF2B5EF4-FFF2-40B4-BE49-F238E27FC236}">
                <a16:creationId xmlns:a16="http://schemas.microsoft.com/office/drawing/2014/main" id="{A11E7A5E-4794-49E0-90AE-0EDF4406B3DA}"/>
              </a:ext>
            </a:extLst>
          </p:cNvPr>
          <p:cNvSpPr txBox="1">
            <a:spLocks/>
          </p:cNvSpPr>
          <p:nvPr/>
        </p:nvSpPr>
        <p:spPr bwMode="auto">
          <a:xfrm>
            <a:off x="0" y="234261"/>
            <a:ext cx="8782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dirty="0"/>
              <a:t>　今後の方向性（案）</a:t>
            </a:r>
            <a:endParaRPr lang="ja-JP" altLang="ja-JP" b="1" kern="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C3F4E54A-D157-46C0-A9A8-17F52D938704}"/>
              </a:ext>
            </a:extLst>
          </p:cNvPr>
          <p:cNvSpPr txBox="1">
            <a:spLocks noChangeArrowheads="1"/>
          </p:cNvSpPr>
          <p:nvPr/>
        </p:nvSpPr>
        <p:spPr bwMode="auto">
          <a:xfrm>
            <a:off x="503481" y="5042602"/>
            <a:ext cx="8117838" cy="1049983"/>
          </a:xfrm>
          <a:prstGeom prst="rect">
            <a:avLst/>
          </a:prstGeom>
          <a:solidFill>
            <a:schemeClr val="accent5"/>
          </a:solidFill>
          <a:ln>
            <a:solidFill>
              <a:schemeClr val="tx1"/>
            </a:solidFill>
          </a:ln>
        </p:spPr>
        <p:txBody>
          <a:bodyPr lIns="72000" tIns="72000" rIns="72000" bIns="72000" anchor="t"/>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93663" indent="0"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地震の切迫性、マンパワー不足、財源不足等、厳しい状況のもと</a:t>
            </a:r>
            <a:r>
              <a:rPr lang="ja-JP" altLang="en-US" sz="1600" dirty="0" smtClean="0">
                <a:latin typeface="Meiryo UI" panose="020B0604030504040204" pitchFamily="50" charset="-128"/>
                <a:ea typeface="Meiryo UI" panose="020B0604030504040204" pitchFamily="50" charset="-128"/>
              </a:rPr>
              <a:t>、また、新型コロナウィルスによる住まいやまちづくりへの影響も</a:t>
            </a:r>
            <a:r>
              <a:rPr lang="ja-JP" altLang="en-US" sz="1600" dirty="0">
                <a:latin typeface="Meiryo UI" panose="020B0604030504040204" pitchFamily="50" charset="-128"/>
                <a:ea typeface="Meiryo UI" panose="020B0604030504040204" pitchFamily="50" charset="-128"/>
              </a:rPr>
              <a:t>踏まえ、危機感を強く持ち、効率的・効果的な施策を展開し、耐震化のスピードアップを図る</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66361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912703" y="2270532"/>
            <a:ext cx="4990587" cy="3902255"/>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正方形/長方形 11"/>
          <p:cNvSpPr/>
          <p:nvPr/>
        </p:nvSpPr>
        <p:spPr>
          <a:xfrm>
            <a:off x="683064" y="5049007"/>
            <a:ext cx="2645274" cy="1421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lt1"/>
              </a:solidFill>
            </a:endParaRPr>
          </a:p>
        </p:txBody>
      </p:sp>
      <p:pic>
        <p:nvPicPr>
          <p:cNvPr id="59" name="図 58"/>
          <p:cNvPicPr>
            <a:picLocks noChangeAspect="1"/>
          </p:cNvPicPr>
          <p:nvPr/>
        </p:nvPicPr>
        <p:blipFill>
          <a:blip r:embed="rId2"/>
          <a:stretch>
            <a:fillRect/>
          </a:stretch>
        </p:blipFill>
        <p:spPr>
          <a:xfrm>
            <a:off x="3922902" y="2811045"/>
            <a:ext cx="2632282" cy="2364831"/>
          </a:xfrm>
          <a:prstGeom prst="rect">
            <a:avLst/>
          </a:prstGeom>
        </p:spPr>
      </p:pic>
      <p:pic>
        <p:nvPicPr>
          <p:cNvPr id="60" name="図 59"/>
          <p:cNvPicPr>
            <a:picLocks noChangeAspect="1"/>
          </p:cNvPicPr>
          <p:nvPr/>
        </p:nvPicPr>
        <p:blipFill>
          <a:blip r:embed="rId3"/>
          <a:stretch>
            <a:fillRect/>
          </a:stretch>
        </p:blipFill>
        <p:spPr>
          <a:xfrm>
            <a:off x="6486186" y="2717463"/>
            <a:ext cx="2286339" cy="2490135"/>
          </a:xfrm>
          <a:prstGeom prst="rect">
            <a:avLst/>
          </a:prstGeom>
        </p:spPr>
      </p:pic>
      <p:pic>
        <p:nvPicPr>
          <p:cNvPr id="52" name="図 51"/>
          <p:cNvPicPr>
            <a:picLocks noChangeAspect="1"/>
          </p:cNvPicPr>
          <p:nvPr/>
        </p:nvPicPr>
        <p:blipFill>
          <a:blip r:embed="rId4"/>
          <a:stretch>
            <a:fillRect/>
          </a:stretch>
        </p:blipFill>
        <p:spPr>
          <a:xfrm>
            <a:off x="535868" y="2136173"/>
            <a:ext cx="2971376" cy="3057845"/>
          </a:xfrm>
          <a:prstGeom prst="rect">
            <a:avLst/>
          </a:prstGeom>
        </p:spPr>
      </p:pic>
      <p:pic>
        <p:nvPicPr>
          <p:cNvPr id="2062" name="Lin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625" y="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5" name="Lin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7625"/>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805216" y="5129623"/>
            <a:ext cx="2369846" cy="1015663"/>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総戸数　　　　　</a:t>
            </a:r>
            <a:r>
              <a:rPr lang="ja-JP" altLang="en-US" sz="1200" b="1" dirty="0">
                <a:latin typeface="Meiryo UI" panose="020B0604030504040204" pitchFamily="50" charset="-128"/>
                <a:ea typeface="Meiryo UI" panose="020B0604030504040204" pitchFamily="50" charset="-128"/>
              </a:rPr>
              <a:t> </a:t>
            </a:r>
            <a:r>
              <a:rPr kumimoji="1" lang="ja-JP" altLang="en-US" sz="1200" b="1" dirty="0" smtClean="0">
                <a:latin typeface="Meiryo UI" panose="020B0604030504040204" pitchFamily="50" charset="-128"/>
                <a:ea typeface="Meiryo UI" panose="020B0604030504040204" pitchFamily="50" charset="-128"/>
              </a:rPr>
              <a:t>約</a:t>
            </a:r>
            <a:r>
              <a:rPr lang="en-US" altLang="ja-JP" sz="1200" b="1" dirty="0">
                <a:latin typeface="Meiryo UI" panose="020B0604030504040204" pitchFamily="50" charset="-128"/>
                <a:ea typeface="Meiryo UI" panose="020B0604030504040204" pitchFamily="50" charset="-128"/>
              </a:rPr>
              <a:t>3</a:t>
            </a:r>
            <a:r>
              <a:rPr kumimoji="1" lang="en-US" altLang="ja-JP" sz="1200" b="1" dirty="0" smtClean="0">
                <a:latin typeface="Meiryo UI" panose="020B0604030504040204" pitchFamily="50" charset="-128"/>
                <a:ea typeface="Meiryo UI" panose="020B0604030504040204" pitchFamily="50" charset="-128"/>
              </a:rPr>
              <a:t>98</a:t>
            </a:r>
            <a:r>
              <a:rPr kumimoji="1" lang="ja-JP" altLang="en-US" sz="1200" b="1" dirty="0" smtClean="0">
                <a:latin typeface="Meiryo UI" panose="020B0604030504040204" pitchFamily="50" charset="-128"/>
                <a:ea typeface="Meiryo UI" panose="020B0604030504040204" pitchFamily="50" charset="-128"/>
              </a:rPr>
              <a:t>万戸</a:t>
            </a:r>
            <a:endParaRPr kumimoji="1"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耐震性あり　　</a:t>
            </a:r>
            <a:r>
              <a:rPr lang="ja-JP" altLang="en-US" sz="1200" b="1" dirty="0" smtClean="0">
                <a:latin typeface="Meiryo UI" panose="020B0604030504040204" pitchFamily="50" charset="-128"/>
                <a:ea typeface="Meiryo UI" panose="020B0604030504040204" pitchFamily="50" charset="-128"/>
              </a:rPr>
              <a:t>約</a:t>
            </a:r>
            <a:r>
              <a:rPr lang="en-US" altLang="ja-JP" sz="1200" b="1" dirty="0" smtClean="0">
                <a:latin typeface="Meiryo UI" panose="020B0604030504040204" pitchFamily="50" charset="-128"/>
                <a:ea typeface="Meiryo UI" panose="020B0604030504040204" pitchFamily="50" charset="-128"/>
              </a:rPr>
              <a:t>353</a:t>
            </a:r>
            <a:r>
              <a:rPr lang="ja-JP" altLang="en-US" sz="1200" b="1" dirty="0" smtClean="0">
                <a:latin typeface="Meiryo UI" panose="020B0604030504040204" pitchFamily="50" charset="-128"/>
                <a:ea typeface="Meiryo UI" panose="020B0604030504040204" pitchFamily="50" charset="-128"/>
              </a:rPr>
              <a:t>万戸</a:t>
            </a:r>
            <a:endParaRPr lang="en-US" altLang="ja-JP" sz="1200" b="1" dirty="0">
              <a:latin typeface="Meiryo UI" panose="020B0604030504040204" pitchFamily="50" charset="-128"/>
              <a:ea typeface="Meiryo UI" panose="020B0604030504040204" pitchFamily="50" charset="-128"/>
            </a:endParaRPr>
          </a:p>
          <a:p>
            <a:pPr>
              <a:lnSpc>
                <a:spcPct val="150000"/>
              </a:lnSpc>
            </a:pPr>
            <a:r>
              <a:rPr kumimoji="1" lang="ja-JP" altLang="en-US" sz="1200" b="1" dirty="0">
                <a:latin typeface="Meiryo UI" panose="020B0604030504040204" pitchFamily="50" charset="-128"/>
                <a:ea typeface="Meiryo UI" panose="020B0604030504040204" pitchFamily="50" charset="-128"/>
              </a:rPr>
              <a:t>　耐震性なし　　約　</a:t>
            </a:r>
            <a:r>
              <a:rPr kumimoji="1" lang="en-US" altLang="ja-JP" sz="1200" b="1" dirty="0" smtClean="0">
                <a:latin typeface="Meiryo UI" panose="020B0604030504040204" pitchFamily="50" charset="-128"/>
                <a:ea typeface="Meiryo UI" panose="020B0604030504040204" pitchFamily="50" charset="-128"/>
              </a:rPr>
              <a:t>45</a:t>
            </a:r>
            <a:r>
              <a:rPr kumimoji="1" lang="ja-JP" altLang="en-US" sz="1200" b="1" dirty="0" smtClean="0">
                <a:latin typeface="Meiryo UI" panose="020B0604030504040204" pitchFamily="50" charset="-128"/>
                <a:ea typeface="Meiryo UI" panose="020B0604030504040204" pitchFamily="50" charset="-128"/>
              </a:rPr>
              <a:t>万戸</a:t>
            </a:r>
            <a:endParaRPr kumimoji="1" lang="en-US" altLang="ja-JP" sz="1200" b="1" dirty="0">
              <a:latin typeface="Meiryo UI" panose="020B0604030504040204" pitchFamily="50" charset="-128"/>
              <a:ea typeface="Meiryo UI" panose="020B0604030504040204" pitchFamily="50" charset="-128"/>
            </a:endParaRPr>
          </a:p>
          <a:p>
            <a:pPr>
              <a:lnSpc>
                <a:spcPct val="150000"/>
              </a:lnSpc>
            </a:pPr>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令和</a:t>
            </a:r>
            <a:r>
              <a:rPr lang="en-US" altLang="ja-JP" sz="1200" b="1" dirty="0">
                <a:latin typeface="Meiryo UI" panose="020B0604030504040204" pitchFamily="50" charset="-128"/>
                <a:ea typeface="Meiryo UI" panose="020B0604030504040204" pitchFamily="50" charset="-128"/>
              </a:rPr>
              <a:t>2</a:t>
            </a:r>
            <a:r>
              <a:rPr lang="ja-JP" altLang="en-US" sz="1200" b="1" dirty="0">
                <a:latin typeface="Meiryo UI" panose="020B0604030504040204" pitchFamily="50" charset="-128"/>
                <a:ea typeface="Meiryo UI" panose="020B0604030504040204" pitchFamily="50" charset="-128"/>
              </a:rPr>
              <a:t>年の推計値</a:t>
            </a:r>
            <a:endParaRPr lang="en-US" altLang="ja-JP" sz="12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440921" y="3212184"/>
            <a:ext cx="671208" cy="461665"/>
          </a:xfrm>
          <a:prstGeom prst="rect">
            <a:avLst/>
          </a:prstGeom>
          <a:noFill/>
        </p:spPr>
        <p:txBody>
          <a:bodyPr wrap="square" rtlCol="0">
            <a:spAutoFit/>
          </a:bodyPr>
          <a:lstStyle/>
          <a:p>
            <a:pPr algn="ctr"/>
            <a:r>
              <a:rPr kumimoji="1" lang="en-US" altLang="ja-JP" sz="1200" b="1" dirty="0" smtClean="0">
                <a:latin typeface="Meiryo UI" panose="020B0604030504040204" pitchFamily="50" charset="-128"/>
                <a:ea typeface="Meiryo UI" panose="020B0604030504040204" pitchFamily="50" charset="-128"/>
              </a:rPr>
              <a:t>S56</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以前</a:t>
            </a:r>
          </a:p>
        </p:txBody>
      </p:sp>
      <p:sp>
        <p:nvSpPr>
          <p:cNvPr id="21" name="テキスト ボックス 20"/>
          <p:cNvSpPr txBox="1"/>
          <p:nvPr/>
        </p:nvSpPr>
        <p:spPr>
          <a:xfrm>
            <a:off x="1937043" y="3681800"/>
            <a:ext cx="671208" cy="461665"/>
          </a:xfrm>
          <a:prstGeom prst="rect">
            <a:avLst/>
          </a:prstGeom>
          <a:noFill/>
        </p:spPr>
        <p:txBody>
          <a:bodyPr wrap="square" rtlCol="0">
            <a:spAutoFit/>
          </a:bodyPr>
          <a:lstStyle/>
          <a:p>
            <a:pPr algn="ctr"/>
            <a:r>
              <a:rPr kumimoji="1" lang="en-US" altLang="ja-JP" sz="1200" b="1" dirty="0" smtClean="0">
                <a:latin typeface="Meiryo UI" panose="020B0604030504040204" pitchFamily="50" charset="-128"/>
                <a:ea typeface="Meiryo UI" panose="020B0604030504040204" pitchFamily="50" charset="-128"/>
              </a:rPr>
              <a:t>S57</a:t>
            </a:r>
            <a:endParaRPr kumimoji="1" lang="en-US" altLang="ja-JP" sz="1200" b="1" dirty="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以降</a:t>
            </a:r>
            <a:endParaRPr kumimoji="1" lang="ja-JP" altLang="en-US" sz="12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800435" y="2243027"/>
            <a:ext cx="965532" cy="461665"/>
          </a:xfrm>
          <a:prstGeom prst="rect">
            <a:avLst/>
          </a:prstGeom>
          <a:noFill/>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耐震性不足</a:t>
            </a:r>
            <a:endParaRPr kumimoji="1" lang="en-US" altLang="ja-JP" sz="1200" b="1" dirty="0">
              <a:latin typeface="Meiryo UI" panose="020B0604030504040204" pitchFamily="50" charset="-128"/>
              <a:ea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rPr>
              <a:t>約</a:t>
            </a:r>
            <a:r>
              <a:rPr lang="en-US" altLang="ja-JP" sz="1200" b="1" dirty="0" smtClean="0">
                <a:latin typeface="Meiryo UI" panose="020B0604030504040204" pitchFamily="50" charset="-128"/>
                <a:ea typeface="Meiryo UI" panose="020B0604030504040204" pitchFamily="50" charset="-128"/>
              </a:rPr>
              <a:t>45</a:t>
            </a:r>
            <a:r>
              <a:rPr lang="ja-JP" altLang="en-US" sz="1200" b="1" dirty="0" smtClean="0">
                <a:latin typeface="Meiryo UI" panose="020B0604030504040204" pitchFamily="50" charset="-128"/>
                <a:ea typeface="Meiryo UI" panose="020B0604030504040204" pitchFamily="50" charset="-128"/>
              </a:rPr>
              <a:t>万戸</a:t>
            </a:r>
            <a:endParaRPr kumimoji="1" lang="ja-JP" altLang="en-US" sz="1200"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14831" y="3056251"/>
            <a:ext cx="965532" cy="461665"/>
          </a:xfrm>
          <a:prstGeom prst="rect">
            <a:avLst/>
          </a:prstGeom>
          <a:noFill/>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耐震性あり</a:t>
            </a:r>
            <a:r>
              <a:rPr lang="ja-JP" altLang="en-US" sz="1200" b="1" dirty="0" smtClean="0">
                <a:latin typeface="Meiryo UI" panose="020B0604030504040204" pitchFamily="50" charset="-128"/>
                <a:ea typeface="Meiryo UI" panose="020B0604030504040204" pitchFamily="50" charset="-128"/>
              </a:rPr>
              <a:t>約</a:t>
            </a:r>
            <a:r>
              <a:rPr lang="en-US" altLang="ja-JP" sz="1200" b="1" dirty="0" smtClean="0">
                <a:latin typeface="Meiryo UI" panose="020B0604030504040204" pitchFamily="50" charset="-128"/>
                <a:ea typeface="Meiryo UI" panose="020B0604030504040204" pitchFamily="50" charset="-128"/>
              </a:rPr>
              <a:t>52</a:t>
            </a:r>
            <a:r>
              <a:rPr lang="ja-JP" altLang="en-US" sz="1200" b="1" dirty="0" smtClean="0">
                <a:latin typeface="Meiryo UI" panose="020B0604030504040204" pitchFamily="50" charset="-128"/>
                <a:ea typeface="Meiryo UI" panose="020B0604030504040204" pitchFamily="50" charset="-128"/>
              </a:rPr>
              <a:t>万戸</a:t>
            </a:r>
            <a:endParaRPr kumimoji="1" lang="ja-JP" altLang="en-US" sz="1200" b="1"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406194" y="4288566"/>
            <a:ext cx="1135637" cy="646331"/>
          </a:xfrm>
          <a:prstGeom prst="rect">
            <a:avLst/>
          </a:prstGeom>
          <a:noFill/>
        </p:spPr>
        <p:txBody>
          <a:bodyPr wrap="square" rtlCol="0">
            <a:spAutoFit/>
          </a:bodyPr>
          <a:lstStyle/>
          <a:p>
            <a:pPr algn="ctr"/>
            <a:r>
              <a:rPr kumimoji="1" lang="en-US" altLang="ja-JP" sz="1200" b="1" dirty="0" smtClean="0">
                <a:latin typeface="Meiryo UI" panose="020B0604030504040204" pitchFamily="50" charset="-128"/>
                <a:ea typeface="Meiryo UI" panose="020B0604030504040204" pitchFamily="50" charset="-128"/>
              </a:rPr>
              <a:t>S57</a:t>
            </a:r>
            <a:r>
              <a:rPr kumimoji="1" lang="ja-JP" altLang="en-US" sz="1200" b="1" dirty="0" smtClean="0">
                <a:latin typeface="Meiryo UI" panose="020B0604030504040204" pitchFamily="50" charset="-128"/>
                <a:ea typeface="Meiryo UI" panose="020B0604030504040204" pitchFamily="50" charset="-128"/>
              </a:rPr>
              <a:t>以降</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耐震性あり</a:t>
            </a:r>
            <a:endParaRPr kumimoji="1" lang="en-US" altLang="ja-JP" sz="1200" b="1" dirty="0">
              <a:latin typeface="Meiryo UI" panose="020B0604030504040204" pitchFamily="50" charset="-128"/>
              <a:ea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rPr>
              <a:t>約</a:t>
            </a:r>
            <a:r>
              <a:rPr lang="en-US" altLang="ja-JP" sz="1200" b="1" dirty="0" smtClean="0">
                <a:latin typeface="Meiryo UI" panose="020B0604030504040204" pitchFamily="50" charset="-128"/>
                <a:ea typeface="Meiryo UI" panose="020B0604030504040204" pitchFamily="50" charset="-128"/>
              </a:rPr>
              <a:t>301</a:t>
            </a:r>
            <a:r>
              <a:rPr lang="ja-JP" altLang="en-US" sz="1200" b="1" dirty="0" smtClean="0">
                <a:latin typeface="Meiryo UI" panose="020B0604030504040204" pitchFamily="50" charset="-128"/>
                <a:ea typeface="Meiryo UI" panose="020B0604030504040204" pitchFamily="50" charset="-128"/>
              </a:rPr>
              <a:t>万戸</a:t>
            </a:r>
            <a:endParaRPr kumimoji="1" lang="ja-JP" altLang="en-US" sz="1200" b="1"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003688" y="6093476"/>
            <a:ext cx="2018623"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耐震化率　</a:t>
            </a:r>
            <a:r>
              <a:rPr kumimoji="1" lang="ja-JP" altLang="en-US" sz="1400" b="1" dirty="0" smtClean="0">
                <a:latin typeface="Meiryo UI" panose="020B0604030504040204" pitchFamily="50" charset="-128"/>
                <a:ea typeface="Meiryo UI" panose="020B0604030504040204" pitchFamily="50" charset="-128"/>
              </a:rPr>
              <a:t>約</a:t>
            </a:r>
            <a:r>
              <a:rPr kumimoji="1" lang="en-US" altLang="ja-JP" sz="1400" b="1" dirty="0" smtClean="0">
                <a:latin typeface="Meiryo UI" panose="020B0604030504040204" pitchFamily="50" charset="-128"/>
                <a:ea typeface="Meiryo UI" panose="020B0604030504040204" pitchFamily="50" charset="-128"/>
              </a:rPr>
              <a:t>89</a:t>
            </a:r>
            <a:r>
              <a:rPr kumimoji="1" lang="ja-JP" altLang="en-US" sz="1400" b="1" dirty="0" smtClean="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4690731" y="3629500"/>
            <a:ext cx="671208" cy="369332"/>
          </a:xfrm>
          <a:prstGeom prst="rect">
            <a:avLst/>
          </a:prstGeom>
          <a:noFill/>
        </p:spPr>
        <p:txBody>
          <a:bodyPr wrap="square" rtlCol="0">
            <a:spAutoFit/>
          </a:bodyPr>
          <a:lstStyle/>
          <a:p>
            <a:pPr algn="ctr"/>
            <a:r>
              <a:rPr kumimoji="1" lang="en-US" altLang="ja-JP" sz="900" b="1" dirty="0" smtClean="0">
                <a:latin typeface="Meiryo UI" panose="020B0604030504040204" pitchFamily="50" charset="-128"/>
                <a:ea typeface="Meiryo UI" panose="020B0604030504040204" pitchFamily="50" charset="-128"/>
              </a:rPr>
              <a:t>S56</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以前</a:t>
            </a:r>
          </a:p>
        </p:txBody>
      </p:sp>
      <p:sp>
        <p:nvSpPr>
          <p:cNvPr id="37" name="テキスト ボックス 36"/>
          <p:cNvSpPr txBox="1"/>
          <p:nvPr/>
        </p:nvSpPr>
        <p:spPr>
          <a:xfrm>
            <a:off x="5061992" y="4017011"/>
            <a:ext cx="671208" cy="369332"/>
          </a:xfrm>
          <a:prstGeom prst="rect">
            <a:avLst/>
          </a:prstGeom>
          <a:noFill/>
        </p:spPr>
        <p:txBody>
          <a:bodyPr wrap="square" rtlCol="0">
            <a:spAutoFit/>
          </a:bodyPr>
          <a:lstStyle/>
          <a:p>
            <a:pPr algn="ctr"/>
            <a:r>
              <a:rPr kumimoji="1" lang="en-US" altLang="ja-JP" sz="900" b="1" dirty="0" smtClean="0">
                <a:latin typeface="Meiryo UI" panose="020B0604030504040204" pitchFamily="50" charset="-128"/>
                <a:ea typeface="Meiryo UI" panose="020B0604030504040204" pitchFamily="50" charset="-128"/>
              </a:rPr>
              <a:t>S57</a:t>
            </a:r>
            <a:endParaRPr kumimoji="1" lang="en-US" altLang="ja-JP" sz="9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以降</a:t>
            </a:r>
            <a:endParaRPr kumimoji="1" lang="ja-JP" altLang="en-US" sz="900" b="1"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4062950" y="2898012"/>
            <a:ext cx="965532" cy="369332"/>
          </a:xfrm>
          <a:prstGeom prst="rect">
            <a:avLst/>
          </a:prstGeom>
          <a:noFill/>
        </p:spPr>
        <p:txBody>
          <a:bodyPr wrap="square" rtlCol="0">
            <a:spAutoFit/>
          </a:bodyPr>
          <a:lstStyle/>
          <a:p>
            <a:pPr algn="ctr"/>
            <a:r>
              <a:rPr kumimoji="1" lang="ja-JP" altLang="en-US" sz="900" b="1" dirty="0">
                <a:latin typeface="Meiryo UI" panose="020B0604030504040204" pitchFamily="50" charset="-128"/>
                <a:ea typeface="Meiryo UI" panose="020B0604030504040204" pitchFamily="50" charset="-128"/>
              </a:rPr>
              <a:t>耐震性不足</a:t>
            </a:r>
            <a:endParaRPr kumimoji="1" lang="en-US" altLang="ja-JP" sz="900" b="1" dirty="0">
              <a:latin typeface="Meiryo UI" panose="020B0604030504040204" pitchFamily="50" charset="-128"/>
              <a:ea typeface="Meiryo UI" panose="020B0604030504040204" pitchFamily="50" charset="-128"/>
            </a:endParaRPr>
          </a:p>
          <a:p>
            <a:pPr algn="ctr"/>
            <a:r>
              <a:rPr lang="ja-JP" altLang="en-US" sz="900" b="1" dirty="0" smtClean="0">
                <a:latin typeface="Meiryo UI" panose="020B0604030504040204" pitchFamily="50" charset="-128"/>
                <a:ea typeface="Meiryo UI" panose="020B0604030504040204" pitchFamily="50" charset="-128"/>
              </a:rPr>
              <a:t>約</a:t>
            </a:r>
            <a:r>
              <a:rPr lang="en-US" altLang="ja-JP" sz="900" b="1" dirty="0" smtClean="0">
                <a:latin typeface="Meiryo UI" panose="020B0604030504040204" pitchFamily="50" charset="-128"/>
                <a:ea typeface="Meiryo UI" panose="020B0604030504040204" pitchFamily="50" charset="-128"/>
              </a:rPr>
              <a:t>28</a:t>
            </a:r>
            <a:r>
              <a:rPr lang="ja-JP" altLang="en-US" sz="900" b="1" dirty="0" smtClean="0">
                <a:latin typeface="Meiryo UI" panose="020B0604030504040204" pitchFamily="50" charset="-128"/>
                <a:ea typeface="Meiryo UI" panose="020B0604030504040204" pitchFamily="50" charset="-128"/>
              </a:rPr>
              <a:t>万戸</a:t>
            </a:r>
            <a:endParaRPr kumimoji="1" lang="ja-JP" altLang="en-US" sz="900" b="1"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3850374" y="3786555"/>
            <a:ext cx="965532" cy="369332"/>
          </a:xfrm>
          <a:prstGeom prst="rect">
            <a:avLst/>
          </a:prstGeom>
          <a:noFill/>
        </p:spPr>
        <p:txBody>
          <a:bodyPr wrap="square" rtlCol="0">
            <a:spAutoFit/>
          </a:bodyPr>
          <a:lstStyle/>
          <a:p>
            <a:pPr algn="ctr"/>
            <a:r>
              <a:rPr kumimoji="1" lang="ja-JP" altLang="en-US" sz="900" b="1" dirty="0">
                <a:latin typeface="Meiryo UI" panose="020B0604030504040204" pitchFamily="50" charset="-128"/>
                <a:ea typeface="Meiryo UI" panose="020B0604030504040204" pitchFamily="50" charset="-128"/>
              </a:rPr>
              <a:t>耐震性あり</a:t>
            </a:r>
            <a:endParaRPr kumimoji="1" lang="en-US" altLang="ja-JP" sz="900" b="1" dirty="0">
              <a:latin typeface="Meiryo UI" panose="020B0604030504040204" pitchFamily="50" charset="-128"/>
              <a:ea typeface="Meiryo UI" panose="020B0604030504040204" pitchFamily="50" charset="-128"/>
            </a:endParaRPr>
          </a:p>
          <a:p>
            <a:pPr algn="ctr"/>
            <a:r>
              <a:rPr lang="ja-JP" altLang="en-US" sz="900" b="1" dirty="0" smtClean="0">
                <a:latin typeface="Meiryo UI" panose="020B0604030504040204" pitchFamily="50" charset="-128"/>
                <a:ea typeface="Meiryo UI" panose="020B0604030504040204" pitchFamily="50" charset="-128"/>
              </a:rPr>
              <a:t>約</a:t>
            </a:r>
            <a:r>
              <a:rPr lang="en-US" altLang="ja-JP" sz="900" b="1" dirty="0" smtClean="0">
                <a:latin typeface="Meiryo UI" panose="020B0604030504040204" pitchFamily="50" charset="-128"/>
                <a:ea typeface="Meiryo UI" panose="020B0604030504040204" pitchFamily="50" charset="-128"/>
              </a:rPr>
              <a:t>15</a:t>
            </a:r>
            <a:r>
              <a:rPr lang="ja-JP" altLang="en-US" sz="900" b="1" dirty="0" smtClean="0">
                <a:latin typeface="Meiryo UI" panose="020B0604030504040204" pitchFamily="50" charset="-128"/>
                <a:ea typeface="Meiryo UI" panose="020B0604030504040204" pitchFamily="50" charset="-128"/>
              </a:rPr>
              <a:t>万戸</a:t>
            </a:r>
            <a:endParaRPr kumimoji="1" lang="ja-JP" altLang="en-US" sz="900" b="1"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5285177" y="4457238"/>
            <a:ext cx="1135637" cy="507831"/>
          </a:xfrm>
          <a:prstGeom prst="rect">
            <a:avLst/>
          </a:prstGeom>
          <a:noFill/>
        </p:spPr>
        <p:txBody>
          <a:bodyPr wrap="square" rtlCol="0">
            <a:spAutoFit/>
          </a:bodyPr>
          <a:lstStyle/>
          <a:p>
            <a:pPr algn="ctr"/>
            <a:r>
              <a:rPr kumimoji="1" lang="en-US" altLang="ja-JP" sz="900" b="1" dirty="0" smtClean="0">
                <a:latin typeface="Meiryo UI" panose="020B0604030504040204" pitchFamily="50" charset="-128"/>
                <a:ea typeface="Meiryo UI" panose="020B0604030504040204" pitchFamily="50" charset="-128"/>
              </a:rPr>
              <a:t>S</a:t>
            </a:r>
            <a:r>
              <a:rPr lang="en-US" altLang="ja-JP" sz="900" b="1" dirty="0" smtClean="0">
                <a:latin typeface="Meiryo UI" panose="020B0604030504040204" pitchFamily="50" charset="-128"/>
                <a:ea typeface="Meiryo UI" panose="020B0604030504040204" pitchFamily="50" charset="-128"/>
              </a:rPr>
              <a:t>57</a:t>
            </a:r>
            <a:r>
              <a:rPr kumimoji="1" lang="ja-JP" altLang="en-US" sz="900" b="1" dirty="0" smtClean="0">
                <a:latin typeface="Meiryo UI" panose="020B0604030504040204" pitchFamily="50" charset="-128"/>
                <a:ea typeface="Meiryo UI" panose="020B0604030504040204" pitchFamily="50" charset="-128"/>
              </a:rPr>
              <a:t>以降</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耐震性あり</a:t>
            </a:r>
            <a:endParaRPr kumimoji="1" lang="en-US" altLang="ja-JP" sz="900" b="1" dirty="0">
              <a:latin typeface="Meiryo UI" panose="020B0604030504040204" pitchFamily="50" charset="-128"/>
              <a:ea typeface="Meiryo UI" panose="020B0604030504040204" pitchFamily="50" charset="-128"/>
            </a:endParaRPr>
          </a:p>
          <a:p>
            <a:pPr algn="ctr"/>
            <a:r>
              <a:rPr lang="ja-JP" altLang="en-US" sz="900" b="1" dirty="0" smtClean="0">
                <a:latin typeface="Meiryo UI" panose="020B0604030504040204" pitchFamily="50" charset="-128"/>
                <a:ea typeface="Meiryo UI" panose="020B0604030504040204" pitchFamily="50" charset="-128"/>
              </a:rPr>
              <a:t>約</a:t>
            </a:r>
            <a:r>
              <a:rPr lang="en-US" altLang="ja-JP" sz="900" b="1" dirty="0" smtClean="0">
                <a:latin typeface="Meiryo UI" panose="020B0604030504040204" pitchFamily="50" charset="-128"/>
                <a:ea typeface="Meiryo UI" panose="020B0604030504040204" pitchFamily="50" charset="-128"/>
              </a:rPr>
              <a:t>99</a:t>
            </a:r>
            <a:r>
              <a:rPr lang="ja-JP" altLang="en-US" sz="900" b="1" dirty="0" smtClean="0">
                <a:latin typeface="Meiryo UI" panose="020B0604030504040204" pitchFamily="50" charset="-128"/>
                <a:ea typeface="Meiryo UI" panose="020B0604030504040204" pitchFamily="50" charset="-128"/>
              </a:rPr>
              <a:t>万戸</a:t>
            </a:r>
            <a:endParaRPr kumimoji="1" lang="ja-JP" altLang="en-US" sz="900" b="1"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4413447" y="5092673"/>
            <a:ext cx="1643788" cy="784830"/>
          </a:xfrm>
          <a:prstGeom prst="rect">
            <a:avLst/>
          </a:prstGeom>
          <a:noFill/>
        </p:spPr>
        <p:txBody>
          <a:bodyPr wrap="square" rtlCol="0">
            <a:spAutoFit/>
          </a:bodyPr>
          <a:lstStyle/>
          <a:p>
            <a:r>
              <a:rPr kumimoji="1" lang="ja-JP" altLang="en-US" sz="900" b="1" dirty="0">
                <a:latin typeface="Meiryo UI" panose="020B0604030504040204" pitchFamily="50" charset="-128"/>
                <a:ea typeface="Meiryo UI" panose="020B0604030504040204" pitchFamily="50" charset="-128"/>
              </a:rPr>
              <a:t>総戸数</a:t>
            </a:r>
            <a:r>
              <a:rPr lang="ja-JP" altLang="en-US" sz="900" b="1" dirty="0">
                <a:latin typeface="Meiryo UI" panose="020B0604030504040204" pitchFamily="50" charset="-128"/>
                <a:ea typeface="Meiryo UI" panose="020B0604030504040204" pitchFamily="50" charset="-128"/>
              </a:rPr>
              <a:t>　　　　　</a:t>
            </a:r>
            <a:r>
              <a:rPr kumimoji="1" lang="ja-JP" altLang="en-US" sz="900" b="1" dirty="0" smtClean="0">
                <a:latin typeface="Meiryo UI" panose="020B0604030504040204" pitchFamily="50" charset="-128"/>
                <a:ea typeface="Meiryo UI" panose="020B0604030504040204" pitchFamily="50" charset="-128"/>
              </a:rPr>
              <a:t>約</a:t>
            </a:r>
            <a:r>
              <a:rPr lang="en-US" altLang="ja-JP" sz="900" b="1" dirty="0" smtClean="0">
                <a:latin typeface="Meiryo UI" panose="020B0604030504040204" pitchFamily="50" charset="-128"/>
                <a:ea typeface="Meiryo UI" panose="020B0604030504040204" pitchFamily="50" charset="-128"/>
              </a:rPr>
              <a:t>142</a:t>
            </a:r>
            <a:r>
              <a:rPr kumimoji="1" lang="ja-JP" altLang="en-US" sz="900" b="1" dirty="0" smtClean="0">
                <a:latin typeface="Meiryo UI" panose="020B0604030504040204" pitchFamily="50" charset="-128"/>
                <a:ea typeface="Meiryo UI" panose="020B0604030504040204" pitchFamily="50" charset="-128"/>
              </a:rPr>
              <a:t>万戸</a:t>
            </a:r>
            <a:endParaRPr kumimoji="1" lang="en-US" altLang="ja-JP" sz="900" b="1" dirty="0">
              <a:latin typeface="Meiryo UI" panose="020B0604030504040204" pitchFamily="50" charset="-128"/>
              <a:ea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rPr>
              <a:t>　耐震性あり　 </a:t>
            </a:r>
            <a:r>
              <a:rPr lang="ja-JP" altLang="en-US" sz="900" b="1" dirty="0" smtClean="0">
                <a:latin typeface="Meiryo UI" panose="020B0604030504040204" pitchFamily="50" charset="-128"/>
                <a:ea typeface="Meiryo UI" panose="020B0604030504040204" pitchFamily="50" charset="-128"/>
              </a:rPr>
              <a:t>約</a:t>
            </a:r>
            <a:r>
              <a:rPr lang="en-US" altLang="ja-JP" sz="900" b="1" dirty="0" smtClean="0">
                <a:latin typeface="Meiryo UI" panose="020B0604030504040204" pitchFamily="50" charset="-128"/>
                <a:ea typeface="Meiryo UI" panose="020B0604030504040204" pitchFamily="50" charset="-128"/>
              </a:rPr>
              <a:t>114</a:t>
            </a:r>
            <a:r>
              <a:rPr lang="ja-JP" altLang="en-US" sz="900" b="1" dirty="0" smtClean="0">
                <a:latin typeface="Meiryo UI" panose="020B0604030504040204" pitchFamily="50" charset="-128"/>
                <a:ea typeface="Meiryo UI" panose="020B0604030504040204" pitchFamily="50" charset="-128"/>
              </a:rPr>
              <a:t>万戸</a:t>
            </a:r>
            <a:endParaRPr lang="en-US" altLang="ja-JP" sz="900" b="1" dirty="0">
              <a:latin typeface="Meiryo UI" panose="020B0604030504040204" pitchFamily="50" charset="-128"/>
              <a:ea typeface="Meiryo UI" panose="020B0604030504040204" pitchFamily="50" charset="-128"/>
            </a:endParaRPr>
          </a:p>
          <a:p>
            <a:pPr>
              <a:lnSpc>
                <a:spcPct val="150000"/>
              </a:lnSpc>
            </a:pPr>
            <a:r>
              <a:rPr kumimoji="1" lang="ja-JP" altLang="en-US" sz="900" b="1" dirty="0">
                <a:latin typeface="Meiryo UI" panose="020B0604030504040204" pitchFamily="50" charset="-128"/>
                <a:ea typeface="Meiryo UI" panose="020B0604030504040204" pitchFamily="50" charset="-128"/>
              </a:rPr>
              <a:t>　耐震性なし　</a:t>
            </a:r>
            <a:r>
              <a:rPr lang="en-US" altLang="ja-JP" sz="900" b="1" dirty="0">
                <a:latin typeface="Meiryo UI" panose="020B0604030504040204" pitchFamily="50" charset="-128"/>
                <a:ea typeface="Meiryo UI" panose="020B0604030504040204" pitchFamily="50" charset="-128"/>
              </a:rPr>
              <a:t> </a:t>
            </a:r>
            <a:r>
              <a:rPr kumimoji="1" lang="ja-JP" altLang="en-US" sz="900" b="1" dirty="0">
                <a:latin typeface="Meiryo UI" panose="020B0604030504040204" pitchFamily="50" charset="-128"/>
                <a:ea typeface="Meiryo UI" panose="020B0604030504040204" pitchFamily="50" charset="-128"/>
              </a:rPr>
              <a:t>約　</a:t>
            </a:r>
            <a:r>
              <a:rPr kumimoji="1" lang="en-US" altLang="ja-JP" sz="900" b="1" dirty="0" smtClean="0">
                <a:latin typeface="Meiryo UI" panose="020B0604030504040204" pitchFamily="50" charset="-128"/>
                <a:ea typeface="Meiryo UI" panose="020B0604030504040204" pitchFamily="50" charset="-128"/>
              </a:rPr>
              <a:t>28</a:t>
            </a:r>
            <a:r>
              <a:rPr kumimoji="1" lang="ja-JP" altLang="en-US" sz="900" b="1" dirty="0" smtClean="0">
                <a:latin typeface="Meiryo UI" panose="020B0604030504040204" pitchFamily="50" charset="-128"/>
                <a:ea typeface="Meiryo UI" panose="020B0604030504040204" pitchFamily="50" charset="-128"/>
              </a:rPr>
              <a:t>万戸</a:t>
            </a:r>
            <a:endParaRPr kumimoji="1" lang="en-US" altLang="ja-JP" sz="900" b="1" dirty="0">
              <a:latin typeface="Meiryo UI" panose="020B0604030504040204" pitchFamily="50" charset="-128"/>
              <a:ea typeface="Meiryo UI" panose="020B0604030504040204" pitchFamily="50" charset="-128"/>
            </a:endParaRPr>
          </a:p>
          <a:p>
            <a:pPr>
              <a:lnSpc>
                <a:spcPct val="150000"/>
              </a:lnSpc>
            </a:pPr>
            <a:r>
              <a:rPr lang="ja-JP" altLang="en-US" sz="900" b="1" dirty="0">
                <a:latin typeface="Meiryo UI" panose="020B0604030504040204" pitchFamily="50" charset="-128"/>
                <a:ea typeface="Meiryo UI" panose="020B0604030504040204" pitchFamily="50" charset="-128"/>
              </a:rPr>
              <a:t>　　　</a:t>
            </a:r>
            <a:r>
              <a:rPr lang="en-US" altLang="ja-JP"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令和</a:t>
            </a:r>
            <a:r>
              <a:rPr lang="en-US" altLang="ja-JP" sz="900" b="1" dirty="0">
                <a:latin typeface="Meiryo UI" panose="020B0604030504040204" pitchFamily="50" charset="-128"/>
                <a:ea typeface="Meiryo UI" panose="020B0604030504040204" pitchFamily="50" charset="-128"/>
              </a:rPr>
              <a:t>2</a:t>
            </a:r>
            <a:r>
              <a:rPr lang="ja-JP" altLang="en-US" sz="900" b="1" dirty="0">
                <a:latin typeface="Meiryo UI" panose="020B0604030504040204" pitchFamily="50" charset="-128"/>
                <a:ea typeface="Meiryo UI" panose="020B0604030504040204" pitchFamily="50" charset="-128"/>
              </a:rPr>
              <a:t>年の推計値</a:t>
            </a:r>
            <a:endParaRPr lang="en-US" altLang="ja-JP" sz="900" b="1"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4258189" y="5851745"/>
            <a:ext cx="2018623" cy="261610"/>
          </a:xfrm>
          <a:prstGeom prst="rect">
            <a:avLst/>
          </a:prstGeom>
          <a:noFill/>
        </p:spPr>
        <p:txBody>
          <a:bodyPr wrap="square" rtlCol="0">
            <a:spAutoFit/>
          </a:bodyPr>
          <a:lstStyle/>
          <a:p>
            <a:pPr algn="ctr"/>
            <a:r>
              <a:rPr kumimoji="1" lang="ja-JP" altLang="en-US" sz="1100" b="1" dirty="0">
                <a:latin typeface="Meiryo UI" panose="020B0604030504040204" pitchFamily="50" charset="-128"/>
                <a:ea typeface="Meiryo UI" panose="020B0604030504040204" pitchFamily="50" charset="-128"/>
              </a:rPr>
              <a:t>耐震化率　</a:t>
            </a:r>
            <a:r>
              <a:rPr kumimoji="1" lang="ja-JP" altLang="en-US" sz="1100" b="1" dirty="0" smtClean="0">
                <a:latin typeface="Meiryo UI" panose="020B0604030504040204" pitchFamily="50" charset="-128"/>
                <a:ea typeface="Meiryo UI" panose="020B0604030504040204" pitchFamily="50" charset="-128"/>
              </a:rPr>
              <a:t>約</a:t>
            </a:r>
            <a:r>
              <a:rPr kumimoji="1" lang="en-US" altLang="ja-JP" sz="1100" b="1" dirty="0" smtClean="0">
                <a:latin typeface="Meiryo UI" panose="020B0604030504040204" pitchFamily="50" charset="-128"/>
                <a:ea typeface="Meiryo UI" panose="020B0604030504040204" pitchFamily="50" charset="-128"/>
              </a:rPr>
              <a:t>80</a:t>
            </a:r>
            <a:r>
              <a:rPr kumimoji="1" lang="ja-JP" altLang="en-US" sz="11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7134281" y="3564696"/>
            <a:ext cx="671208" cy="369332"/>
          </a:xfrm>
          <a:prstGeom prst="rect">
            <a:avLst/>
          </a:prstGeom>
          <a:noFill/>
        </p:spPr>
        <p:txBody>
          <a:bodyPr wrap="square" rtlCol="0">
            <a:spAutoFit/>
          </a:bodyPr>
          <a:lstStyle/>
          <a:p>
            <a:pPr algn="ctr"/>
            <a:r>
              <a:rPr kumimoji="1" lang="en-US" altLang="ja-JP" sz="900" b="1" dirty="0" smtClean="0">
                <a:latin typeface="Meiryo UI" panose="020B0604030504040204" pitchFamily="50" charset="-128"/>
                <a:ea typeface="Meiryo UI" panose="020B0604030504040204" pitchFamily="50" charset="-128"/>
              </a:rPr>
              <a:t>S56</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以前</a:t>
            </a:r>
          </a:p>
        </p:txBody>
      </p:sp>
      <p:sp>
        <p:nvSpPr>
          <p:cNvPr id="48" name="テキスト ボックス 47"/>
          <p:cNvSpPr txBox="1"/>
          <p:nvPr/>
        </p:nvSpPr>
        <p:spPr>
          <a:xfrm>
            <a:off x="7478431" y="3954781"/>
            <a:ext cx="671208" cy="369332"/>
          </a:xfrm>
          <a:prstGeom prst="rect">
            <a:avLst/>
          </a:prstGeom>
          <a:noFill/>
        </p:spPr>
        <p:txBody>
          <a:bodyPr wrap="square" rtlCol="0">
            <a:spAutoFit/>
          </a:bodyPr>
          <a:lstStyle/>
          <a:p>
            <a:pPr algn="ctr"/>
            <a:r>
              <a:rPr kumimoji="1" lang="en-US" altLang="ja-JP" sz="900" b="1" dirty="0" smtClean="0">
                <a:latin typeface="Meiryo UI" panose="020B0604030504040204" pitchFamily="50" charset="-128"/>
                <a:ea typeface="Meiryo UI" panose="020B0604030504040204" pitchFamily="50" charset="-128"/>
              </a:rPr>
              <a:t>S57</a:t>
            </a:r>
            <a:endParaRPr kumimoji="1" lang="en-US" altLang="ja-JP" sz="9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以降</a:t>
            </a:r>
            <a:endParaRPr kumimoji="1" lang="ja-JP" altLang="en-US" sz="900" b="1"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6860791" y="2740994"/>
            <a:ext cx="965532" cy="369332"/>
          </a:xfrm>
          <a:prstGeom prst="rect">
            <a:avLst/>
          </a:prstGeom>
          <a:noFill/>
        </p:spPr>
        <p:txBody>
          <a:bodyPr wrap="square" rtlCol="0">
            <a:spAutoFit/>
          </a:bodyPr>
          <a:lstStyle/>
          <a:p>
            <a:pPr algn="ctr"/>
            <a:r>
              <a:rPr kumimoji="1" lang="ja-JP" altLang="en-US" sz="900" b="1" dirty="0">
                <a:latin typeface="Meiryo UI" panose="020B0604030504040204" pitchFamily="50" charset="-128"/>
                <a:ea typeface="Meiryo UI" panose="020B0604030504040204" pitchFamily="50" charset="-128"/>
              </a:rPr>
              <a:t>耐震性不足</a:t>
            </a:r>
            <a:endParaRPr kumimoji="1" lang="en-US" altLang="ja-JP" sz="900" b="1" dirty="0">
              <a:latin typeface="Meiryo UI" panose="020B0604030504040204" pitchFamily="50" charset="-128"/>
              <a:ea typeface="Meiryo UI" panose="020B0604030504040204" pitchFamily="50" charset="-128"/>
            </a:endParaRPr>
          </a:p>
          <a:p>
            <a:pPr algn="ctr"/>
            <a:r>
              <a:rPr lang="ja-JP" altLang="en-US" sz="900" b="1" dirty="0" smtClean="0">
                <a:latin typeface="Meiryo UI" panose="020B0604030504040204" pitchFamily="50" charset="-128"/>
                <a:ea typeface="Meiryo UI" panose="020B0604030504040204" pitchFamily="50" charset="-128"/>
              </a:rPr>
              <a:t>約</a:t>
            </a:r>
            <a:r>
              <a:rPr lang="en-US" altLang="ja-JP" sz="900" b="1" dirty="0" smtClean="0">
                <a:latin typeface="Meiryo UI" panose="020B0604030504040204" pitchFamily="50" charset="-128"/>
                <a:ea typeface="Meiryo UI" panose="020B0604030504040204" pitchFamily="50" charset="-128"/>
              </a:rPr>
              <a:t>17</a:t>
            </a:r>
            <a:r>
              <a:rPr lang="ja-JP" altLang="en-US" sz="900" b="1" dirty="0" smtClean="0">
                <a:latin typeface="Meiryo UI" panose="020B0604030504040204" pitchFamily="50" charset="-128"/>
                <a:ea typeface="Meiryo UI" panose="020B0604030504040204" pitchFamily="50" charset="-128"/>
              </a:rPr>
              <a:t>万戸</a:t>
            </a:r>
            <a:endParaRPr kumimoji="1" lang="ja-JP" altLang="en-US" sz="900" b="1"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6297025" y="3158105"/>
            <a:ext cx="965532" cy="369332"/>
          </a:xfrm>
          <a:prstGeom prst="rect">
            <a:avLst/>
          </a:prstGeom>
          <a:noFill/>
        </p:spPr>
        <p:txBody>
          <a:bodyPr wrap="square" rtlCol="0">
            <a:spAutoFit/>
          </a:bodyPr>
          <a:lstStyle/>
          <a:p>
            <a:pPr algn="ctr"/>
            <a:r>
              <a:rPr kumimoji="1" lang="ja-JP" altLang="en-US" sz="900" b="1" dirty="0">
                <a:latin typeface="Meiryo UI" panose="020B0604030504040204" pitchFamily="50" charset="-128"/>
                <a:ea typeface="Meiryo UI" panose="020B0604030504040204" pitchFamily="50" charset="-128"/>
              </a:rPr>
              <a:t>耐震性あり</a:t>
            </a:r>
            <a:endParaRPr kumimoji="1" lang="en-US" altLang="ja-JP" sz="900" b="1" dirty="0">
              <a:latin typeface="Meiryo UI" panose="020B0604030504040204" pitchFamily="50" charset="-128"/>
              <a:ea typeface="Meiryo UI" panose="020B0604030504040204" pitchFamily="50" charset="-128"/>
            </a:endParaRPr>
          </a:p>
          <a:p>
            <a:pPr algn="ctr"/>
            <a:r>
              <a:rPr lang="ja-JP" altLang="en-US" sz="900" b="1" dirty="0" smtClean="0">
                <a:latin typeface="Meiryo UI" panose="020B0604030504040204" pitchFamily="50" charset="-128"/>
                <a:ea typeface="Meiryo UI" panose="020B0604030504040204" pitchFamily="50" charset="-128"/>
              </a:rPr>
              <a:t>約</a:t>
            </a:r>
            <a:r>
              <a:rPr lang="en-US" altLang="ja-JP" sz="900" b="1" dirty="0" smtClean="0">
                <a:latin typeface="Meiryo UI" panose="020B0604030504040204" pitchFamily="50" charset="-128"/>
                <a:ea typeface="Meiryo UI" panose="020B0604030504040204" pitchFamily="50" charset="-128"/>
              </a:rPr>
              <a:t>37</a:t>
            </a:r>
            <a:r>
              <a:rPr lang="ja-JP" altLang="en-US" sz="900" b="1" dirty="0" smtClean="0">
                <a:latin typeface="Meiryo UI" panose="020B0604030504040204" pitchFamily="50" charset="-128"/>
                <a:ea typeface="Meiryo UI" panose="020B0604030504040204" pitchFamily="50" charset="-128"/>
              </a:rPr>
              <a:t>万戸</a:t>
            </a:r>
            <a:endParaRPr kumimoji="1" lang="ja-JP" altLang="en-US" sz="900" b="1"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7679431" y="4474379"/>
            <a:ext cx="1135637" cy="507831"/>
          </a:xfrm>
          <a:prstGeom prst="rect">
            <a:avLst/>
          </a:prstGeom>
          <a:noFill/>
        </p:spPr>
        <p:txBody>
          <a:bodyPr wrap="square" rtlCol="0">
            <a:spAutoFit/>
          </a:bodyPr>
          <a:lstStyle/>
          <a:p>
            <a:pPr algn="ctr"/>
            <a:r>
              <a:rPr kumimoji="1" lang="en-US" altLang="ja-JP" sz="900" b="1" dirty="0" smtClean="0">
                <a:latin typeface="Meiryo UI" panose="020B0604030504040204" pitchFamily="50" charset="-128"/>
                <a:ea typeface="Meiryo UI" panose="020B0604030504040204" pitchFamily="50" charset="-128"/>
              </a:rPr>
              <a:t>S</a:t>
            </a:r>
            <a:r>
              <a:rPr lang="en-US" altLang="ja-JP" sz="900" b="1" dirty="0" smtClean="0">
                <a:latin typeface="Meiryo UI" panose="020B0604030504040204" pitchFamily="50" charset="-128"/>
                <a:ea typeface="Meiryo UI" panose="020B0604030504040204" pitchFamily="50" charset="-128"/>
              </a:rPr>
              <a:t>57</a:t>
            </a:r>
            <a:r>
              <a:rPr kumimoji="1" lang="ja-JP" altLang="en-US" sz="900" b="1" dirty="0" smtClean="0">
                <a:latin typeface="Meiryo UI" panose="020B0604030504040204" pitchFamily="50" charset="-128"/>
                <a:ea typeface="Meiryo UI" panose="020B0604030504040204" pitchFamily="50" charset="-128"/>
              </a:rPr>
              <a:t>以降</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耐震性あり</a:t>
            </a:r>
            <a:endParaRPr kumimoji="1" lang="en-US" altLang="ja-JP" sz="900" b="1" dirty="0">
              <a:latin typeface="Meiryo UI" panose="020B0604030504040204" pitchFamily="50" charset="-128"/>
              <a:ea typeface="Meiryo UI" panose="020B0604030504040204" pitchFamily="50" charset="-128"/>
            </a:endParaRPr>
          </a:p>
          <a:p>
            <a:pPr algn="ctr"/>
            <a:r>
              <a:rPr lang="ja-JP" altLang="en-US" sz="900" b="1" dirty="0" smtClean="0">
                <a:latin typeface="Meiryo UI" panose="020B0604030504040204" pitchFamily="50" charset="-128"/>
                <a:ea typeface="Meiryo UI" panose="020B0604030504040204" pitchFamily="50" charset="-128"/>
              </a:rPr>
              <a:t>約</a:t>
            </a:r>
            <a:r>
              <a:rPr lang="en-US" altLang="ja-JP" sz="900" b="1" dirty="0" smtClean="0">
                <a:latin typeface="Meiryo UI" panose="020B0604030504040204" pitchFamily="50" charset="-128"/>
                <a:ea typeface="Meiryo UI" panose="020B0604030504040204" pitchFamily="50" charset="-128"/>
              </a:rPr>
              <a:t>202</a:t>
            </a:r>
            <a:r>
              <a:rPr lang="ja-JP" altLang="en-US" sz="900" b="1" dirty="0" smtClean="0">
                <a:latin typeface="Meiryo UI" panose="020B0604030504040204" pitchFamily="50" charset="-128"/>
                <a:ea typeface="Meiryo UI" panose="020B0604030504040204" pitchFamily="50" charset="-128"/>
              </a:rPr>
              <a:t>万戸</a:t>
            </a:r>
            <a:endParaRPr kumimoji="1" lang="ja-JP" altLang="en-US" sz="900" b="1" dirty="0">
              <a:latin typeface="Meiryo UI" panose="020B0604030504040204" pitchFamily="50" charset="-128"/>
              <a:ea typeface="Meiryo UI" panose="020B0604030504040204" pitchFamily="50" charset="-128"/>
            </a:endParaRPr>
          </a:p>
        </p:txBody>
      </p:sp>
      <p:sp>
        <p:nvSpPr>
          <p:cNvPr id="55" name="正方形/長方形 54"/>
          <p:cNvSpPr/>
          <p:nvPr/>
        </p:nvSpPr>
        <p:spPr>
          <a:xfrm>
            <a:off x="4528236" y="2389055"/>
            <a:ext cx="1392885" cy="333245"/>
          </a:xfrm>
          <a:prstGeom prst="rect">
            <a:avLst/>
          </a:prstGeom>
          <a:solidFill>
            <a:sysClr val="window" lastClr="FFFFFF"/>
          </a:solidFill>
          <a:ln w="19050" cap="flat" cmpd="sng" algn="ctr">
            <a:solidFill>
              <a:sysClr val="windowText" lastClr="000000"/>
            </a:solidFill>
            <a:prstDash val="solid"/>
          </a:ln>
          <a:effectLst/>
        </p:spPr>
        <p:txBody>
          <a:bodyPr rot="0" spcFirstLastPara="0" vert="horz" wrap="square" lIns="72000" tIns="45720" rIns="72000" bIns="45720" numCol="1" spcCol="0" rtlCol="0" fromWordArt="0" anchor="ctr" anchorCtr="0" forceAA="0" compatLnSpc="1">
            <a:prstTxWarp prst="textNoShape">
              <a:avLst/>
            </a:prstTxWarp>
            <a:noAutofit/>
          </a:bodyPr>
          <a:lstStyle/>
          <a:p>
            <a:pPr algn="ctr">
              <a:lnSpc>
                <a:spcPts val="1200"/>
              </a:lnSpc>
            </a:pPr>
            <a:r>
              <a:rPr lang="ja-JP" altLang="en-US" sz="1200" b="1" kern="100" dirty="0" smtClean="0">
                <a:latin typeface="Meiryo UI" panose="020B0604030504040204" pitchFamily="50" charset="-128"/>
                <a:ea typeface="Meiryo UI" panose="020B0604030504040204" pitchFamily="50" charset="-128"/>
                <a:cs typeface="Times New Roman" panose="02020603050405020304" pitchFamily="18" charset="0"/>
              </a:rPr>
              <a:t>木造戸建て</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住宅</a:t>
            </a:r>
            <a:endParaRPr lang="ja-JP" sz="12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6" name="正方形/長方形 55"/>
          <p:cNvSpPr/>
          <p:nvPr/>
        </p:nvSpPr>
        <p:spPr>
          <a:xfrm>
            <a:off x="6960768" y="2374214"/>
            <a:ext cx="1392885" cy="333245"/>
          </a:xfrm>
          <a:prstGeom prst="rect">
            <a:avLst/>
          </a:prstGeom>
          <a:solidFill>
            <a:sysClr val="window" lastClr="FFFFFF"/>
          </a:solidFill>
          <a:ln w="19050" cap="flat" cmpd="sng" algn="ctr">
            <a:solidFill>
              <a:sysClr val="windowText" lastClr="000000"/>
            </a:solidFill>
            <a:prstDash val="solid"/>
          </a:ln>
          <a:effectLst/>
        </p:spPr>
        <p:txBody>
          <a:bodyPr rot="0" spcFirstLastPara="0" vert="horz" wrap="square" lIns="72000" tIns="45720" rIns="72000" bIns="45720" numCol="1" spcCol="0" rtlCol="0" fromWordArt="0" anchor="ctr" anchorCtr="0" forceAA="0" compatLnSpc="1">
            <a:prstTxWarp prst="textNoShape">
              <a:avLst/>
            </a:prstTxWarp>
            <a:noAutofit/>
          </a:bodyPr>
          <a:lstStyle/>
          <a:p>
            <a:pPr algn="ctr">
              <a:lnSpc>
                <a:spcPts val="1200"/>
              </a:lnSpc>
              <a:spcAft>
                <a:spcPts val="0"/>
              </a:spcAft>
            </a:pP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共同</a:t>
            </a: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住宅等</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5" name="テキスト ボックス 64"/>
          <p:cNvSpPr txBox="1"/>
          <p:nvPr/>
        </p:nvSpPr>
        <p:spPr>
          <a:xfrm>
            <a:off x="6835317" y="5092673"/>
            <a:ext cx="1643788" cy="784830"/>
          </a:xfrm>
          <a:prstGeom prst="rect">
            <a:avLst/>
          </a:prstGeom>
          <a:noFill/>
        </p:spPr>
        <p:txBody>
          <a:bodyPr wrap="square" rtlCol="0">
            <a:spAutoFit/>
          </a:bodyPr>
          <a:lstStyle/>
          <a:p>
            <a:r>
              <a:rPr kumimoji="1" lang="ja-JP" altLang="en-US" sz="900" b="1" dirty="0">
                <a:latin typeface="Meiryo UI" panose="020B0604030504040204" pitchFamily="50" charset="-128"/>
                <a:ea typeface="Meiryo UI" panose="020B0604030504040204" pitchFamily="50" charset="-128"/>
              </a:rPr>
              <a:t>総戸数</a:t>
            </a:r>
            <a:r>
              <a:rPr lang="ja-JP" altLang="en-US" sz="900" b="1" dirty="0">
                <a:latin typeface="Meiryo UI" panose="020B0604030504040204" pitchFamily="50" charset="-128"/>
                <a:ea typeface="Meiryo UI" panose="020B0604030504040204" pitchFamily="50" charset="-128"/>
              </a:rPr>
              <a:t>　　　　　</a:t>
            </a:r>
            <a:r>
              <a:rPr kumimoji="1" lang="ja-JP" altLang="en-US" sz="900" b="1" dirty="0" smtClean="0">
                <a:latin typeface="Meiryo UI" panose="020B0604030504040204" pitchFamily="50" charset="-128"/>
                <a:ea typeface="Meiryo UI" panose="020B0604030504040204" pitchFamily="50" charset="-128"/>
              </a:rPr>
              <a:t>約</a:t>
            </a:r>
            <a:r>
              <a:rPr kumimoji="1" lang="en-US" altLang="ja-JP" sz="900" b="1" dirty="0" smtClean="0">
                <a:latin typeface="Meiryo UI" panose="020B0604030504040204" pitchFamily="50" charset="-128"/>
                <a:ea typeface="Meiryo UI" panose="020B0604030504040204" pitchFamily="50" charset="-128"/>
              </a:rPr>
              <a:t>256</a:t>
            </a:r>
            <a:r>
              <a:rPr kumimoji="1" lang="ja-JP" altLang="en-US" sz="900" b="1" dirty="0" smtClean="0">
                <a:latin typeface="Meiryo UI" panose="020B0604030504040204" pitchFamily="50" charset="-128"/>
                <a:ea typeface="Meiryo UI" panose="020B0604030504040204" pitchFamily="50" charset="-128"/>
              </a:rPr>
              <a:t>万戸</a:t>
            </a:r>
            <a:endParaRPr kumimoji="1" lang="en-US" altLang="ja-JP" sz="900" b="1" dirty="0">
              <a:latin typeface="Meiryo UI" panose="020B0604030504040204" pitchFamily="50" charset="-128"/>
              <a:ea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rPr>
              <a:t>　耐震性あり　 </a:t>
            </a:r>
            <a:r>
              <a:rPr lang="ja-JP" altLang="en-US" sz="900" b="1" dirty="0" smtClean="0">
                <a:latin typeface="Meiryo UI" panose="020B0604030504040204" pitchFamily="50" charset="-128"/>
                <a:ea typeface="Meiryo UI" panose="020B0604030504040204" pitchFamily="50" charset="-128"/>
              </a:rPr>
              <a:t>約</a:t>
            </a:r>
            <a:r>
              <a:rPr lang="en-US" altLang="ja-JP" sz="900" b="1" dirty="0" smtClean="0">
                <a:latin typeface="Meiryo UI" panose="020B0604030504040204" pitchFamily="50" charset="-128"/>
                <a:ea typeface="Meiryo UI" panose="020B0604030504040204" pitchFamily="50" charset="-128"/>
              </a:rPr>
              <a:t>239</a:t>
            </a:r>
            <a:r>
              <a:rPr lang="ja-JP" altLang="en-US" sz="900" b="1" dirty="0" smtClean="0">
                <a:latin typeface="Meiryo UI" panose="020B0604030504040204" pitchFamily="50" charset="-128"/>
                <a:ea typeface="Meiryo UI" panose="020B0604030504040204" pitchFamily="50" charset="-128"/>
              </a:rPr>
              <a:t>万戸</a:t>
            </a:r>
            <a:endParaRPr lang="en-US" altLang="ja-JP" sz="900" b="1" dirty="0">
              <a:latin typeface="Meiryo UI" panose="020B0604030504040204" pitchFamily="50" charset="-128"/>
              <a:ea typeface="Meiryo UI" panose="020B0604030504040204" pitchFamily="50" charset="-128"/>
            </a:endParaRPr>
          </a:p>
          <a:p>
            <a:pPr>
              <a:lnSpc>
                <a:spcPct val="150000"/>
              </a:lnSpc>
            </a:pPr>
            <a:r>
              <a:rPr kumimoji="1" lang="ja-JP" altLang="en-US" sz="900" b="1" dirty="0">
                <a:latin typeface="Meiryo UI" panose="020B0604030504040204" pitchFamily="50" charset="-128"/>
                <a:ea typeface="Meiryo UI" panose="020B0604030504040204" pitchFamily="50" charset="-128"/>
              </a:rPr>
              <a:t>　耐震性なし　</a:t>
            </a:r>
            <a:r>
              <a:rPr lang="en-US" altLang="ja-JP" sz="900" b="1" dirty="0">
                <a:latin typeface="Meiryo UI" panose="020B0604030504040204" pitchFamily="50" charset="-128"/>
                <a:ea typeface="Meiryo UI" panose="020B0604030504040204" pitchFamily="50" charset="-128"/>
              </a:rPr>
              <a:t> </a:t>
            </a:r>
            <a:r>
              <a:rPr kumimoji="1" lang="ja-JP" altLang="en-US" sz="900" b="1" dirty="0">
                <a:latin typeface="Meiryo UI" panose="020B0604030504040204" pitchFamily="50" charset="-128"/>
                <a:ea typeface="Meiryo UI" panose="020B0604030504040204" pitchFamily="50" charset="-128"/>
              </a:rPr>
              <a:t>約　</a:t>
            </a:r>
            <a:r>
              <a:rPr kumimoji="1" lang="en-US" altLang="ja-JP" sz="900" b="1" dirty="0" smtClean="0">
                <a:latin typeface="Meiryo UI" panose="020B0604030504040204" pitchFamily="50" charset="-128"/>
                <a:ea typeface="Meiryo UI" panose="020B0604030504040204" pitchFamily="50" charset="-128"/>
              </a:rPr>
              <a:t>17</a:t>
            </a:r>
            <a:r>
              <a:rPr kumimoji="1" lang="ja-JP" altLang="en-US" sz="900" b="1" dirty="0" smtClean="0">
                <a:latin typeface="Meiryo UI" panose="020B0604030504040204" pitchFamily="50" charset="-128"/>
                <a:ea typeface="Meiryo UI" panose="020B0604030504040204" pitchFamily="50" charset="-128"/>
              </a:rPr>
              <a:t>万戸</a:t>
            </a:r>
            <a:endParaRPr kumimoji="1" lang="en-US" altLang="ja-JP" sz="900" b="1" dirty="0">
              <a:latin typeface="Meiryo UI" panose="020B0604030504040204" pitchFamily="50" charset="-128"/>
              <a:ea typeface="Meiryo UI" panose="020B0604030504040204" pitchFamily="50" charset="-128"/>
            </a:endParaRPr>
          </a:p>
          <a:p>
            <a:pPr>
              <a:lnSpc>
                <a:spcPct val="150000"/>
              </a:lnSpc>
            </a:pPr>
            <a:r>
              <a:rPr lang="ja-JP" altLang="en-US" sz="900" b="1" dirty="0">
                <a:latin typeface="Meiryo UI" panose="020B0604030504040204" pitchFamily="50" charset="-128"/>
                <a:ea typeface="Meiryo UI" panose="020B0604030504040204" pitchFamily="50" charset="-128"/>
              </a:rPr>
              <a:t>　　　</a:t>
            </a:r>
            <a:r>
              <a:rPr lang="en-US" altLang="ja-JP"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令和</a:t>
            </a:r>
            <a:r>
              <a:rPr lang="en-US" altLang="ja-JP" sz="900" b="1" dirty="0">
                <a:latin typeface="Meiryo UI" panose="020B0604030504040204" pitchFamily="50" charset="-128"/>
                <a:ea typeface="Meiryo UI" panose="020B0604030504040204" pitchFamily="50" charset="-128"/>
              </a:rPr>
              <a:t>2</a:t>
            </a:r>
            <a:r>
              <a:rPr lang="ja-JP" altLang="en-US" sz="900" b="1" dirty="0">
                <a:latin typeface="Meiryo UI" panose="020B0604030504040204" pitchFamily="50" charset="-128"/>
                <a:ea typeface="Meiryo UI" panose="020B0604030504040204" pitchFamily="50" charset="-128"/>
              </a:rPr>
              <a:t>年の推計値</a:t>
            </a:r>
            <a:endParaRPr lang="en-US" altLang="ja-JP" sz="900" b="1" dirty="0">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6680059" y="5851745"/>
            <a:ext cx="2018623" cy="261610"/>
          </a:xfrm>
          <a:prstGeom prst="rect">
            <a:avLst/>
          </a:prstGeom>
          <a:noFill/>
        </p:spPr>
        <p:txBody>
          <a:bodyPr wrap="square" rtlCol="0">
            <a:spAutoFit/>
          </a:bodyPr>
          <a:lstStyle/>
          <a:p>
            <a:pPr algn="ctr"/>
            <a:r>
              <a:rPr kumimoji="1" lang="ja-JP" altLang="en-US" sz="1100" b="1" dirty="0">
                <a:latin typeface="Meiryo UI" panose="020B0604030504040204" pitchFamily="50" charset="-128"/>
                <a:ea typeface="Meiryo UI" panose="020B0604030504040204" pitchFamily="50" charset="-128"/>
              </a:rPr>
              <a:t>耐震化率　</a:t>
            </a:r>
            <a:r>
              <a:rPr kumimoji="1" lang="ja-JP" altLang="en-US" sz="1100" b="1" dirty="0" smtClean="0">
                <a:latin typeface="Meiryo UI" panose="020B0604030504040204" pitchFamily="50" charset="-128"/>
                <a:ea typeface="Meiryo UI" panose="020B0604030504040204" pitchFamily="50" charset="-128"/>
              </a:rPr>
              <a:t>約</a:t>
            </a:r>
            <a:r>
              <a:rPr kumimoji="1" lang="en-US" altLang="ja-JP" sz="1100" b="1" dirty="0" smtClean="0">
                <a:latin typeface="Meiryo UI" panose="020B0604030504040204" pitchFamily="50" charset="-128"/>
                <a:ea typeface="Meiryo UI" panose="020B0604030504040204" pitchFamily="50" charset="-128"/>
              </a:rPr>
              <a:t>94</a:t>
            </a:r>
            <a:r>
              <a:rPr kumimoji="1" lang="ja-JP" altLang="en-US" sz="11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40" name="タイトル 1">
            <a:extLst>
              <a:ext uri="{FF2B5EF4-FFF2-40B4-BE49-F238E27FC236}">
                <a16:creationId xmlns:a16="http://schemas.microsoft.com/office/drawing/2014/main" id="{5F8EC7B8-7DF8-4D0E-8398-31B2A4587D05}"/>
              </a:ext>
            </a:extLst>
          </p:cNvPr>
          <p:cNvSpPr>
            <a:spLocks noGrp="1"/>
          </p:cNvSpPr>
          <p:nvPr>
            <p:ph type="title"/>
          </p:nvPr>
        </p:nvSpPr>
        <p:spPr>
          <a:xfrm>
            <a:off x="0" y="471050"/>
            <a:ext cx="7019925" cy="404813"/>
          </a:xfrm>
        </p:spPr>
        <p:txBody>
          <a:bodyPr/>
          <a:lstStyle/>
          <a:p>
            <a:r>
              <a:rPr kumimoji="1" lang="ja-JP" altLang="en-US" dirty="0"/>
              <a:t>住宅の耐震化の状況</a:t>
            </a:r>
          </a:p>
        </p:txBody>
      </p:sp>
      <p:sp>
        <p:nvSpPr>
          <p:cNvPr id="45" name="正方形/長方形 44">
            <a:extLst>
              <a:ext uri="{FF2B5EF4-FFF2-40B4-BE49-F238E27FC236}">
                <a16:creationId xmlns:a16="http://schemas.microsoft.com/office/drawing/2014/main" id="{C064ABA1-DC4D-489C-8566-65F9D4F93A1E}"/>
              </a:ext>
            </a:extLst>
          </p:cNvPr>
          <p:cNvSpPr/>
          <p:nvPr/>
        </p:nvSpPr>
        <p:spPr>
          <a:xfrm>
            <a:off x="172487" y="1918010"/>
            <a:ext cx="8833490" cy="46115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スライド番号プレースホルダー 3">
            <a:extLst>
              <a:ext uri="{FF2B5EF4-FFF2-40B4-BE49-F238E27FC236}">
                <a16:creationId xmlns:a16="http://schemas.microsoft.com/office/drawing/2014/main" id="{063315E9-8868-4EB9-8952-3653668C5BF3}"/>
              </a:ext>
            </a:extLst>
          </p:cNvPr>
          <p:cNvSpPr>
            <a:spLocks noGrp="1"/>
          </p:cNvSpPr>
          <p:nvPr>
            <p:ph type="sldNum" sz="quarter" idx="12"/>
          </p:nvPr>
        </p:nvSpPr>
        <p:spPr>
          <a:xfrm>
            <a:off x="6923063" y="6504498"/>
            <a:ext cx="2133600" cy="287337"/>
          </a:xfrm>
        </p:spPr>
        <p:txBody>
          <a:bodyPr/>
          <a:lstStyle/>
          <a:p>
            <a:pPr>
              <a:defRPr/>
            </a:pPr>
            <a:fld id="{09954CD4-AF95-4C78-B160-84012AB9CEDB}" type="slidenum">
              <a:rPr lang="en-US" altLang="ja-JP" smtClean="0">
                <a:solidFill>
                  <a:srgbClr val="000000"/>
                </a:solidFill>
              </a:rPr>
              <a:pPr>
                <a:defRPr/>
              </a:pPr>
              <a:t>6</a:t>
            </a:fld>
            <a:endParaRPr lang="en-US" altLang="ja-JP" dirty="0">
              <a:solidFill>
                <a:srgbClr val="000000"/>
              </a:solidFill>
            </a:endParaRPr>
          </a:p>
        </p:txBody>
      </p:sp>
      <p:sp>
        <p:nvSpPr>
          <p:cNvPr id="57" name="テキスト ボックス 2">
            <a:extLst>
              <a:ext uri="{FF2B5EF4-FFF2-40B4-BE49-F238E27FC236}">
                <a16:creationId xmlns:a16="http://schemas.microsoft.com/office/drawing/2014/main" id="{D4A0C368-2E05-4DF2-BD16-BE9EE12253E8}"/>
              </a:ext>
            </a:extLst>
          </p:cNvPr>
          <p:cNvSpPr txBox="1">
            <a:spLocks noChangeArrowheads="1"/>
          </p:cNvSpPr>
          <p:nvPr/>
        </p:nvSpPr>
        <p:spPr bwMode="auto">
          <a:xfrm>
            <a:off x="258741" y="1036987"/>
            <a:ext cx="8538990" cy="628859"/>
          </a:xfrm>
          <a:prstGeom prst="rect">
            <a:avLst/>
          </a:prstGeom>
          <a:solidFill>
            <a:schemeClr val="accent5"/>
          </a:solidFill>
          <a:ln>
            <a:noFill/>
          </a:ln>
        </p:spPr>
        <p:txBody>
          <a:bodyPr lIns="72000" tIns="72000" rIns="72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 既存住宅ストック（約</a:t>
            </a:r>
            <a:r>
              <a:rPr lang="en-US" altLang="ja-JP" sz="1600" dirty="0">
                <a:latin typeface="Meiryo UI" panose="020B0604030504040204" pitchFamily="50" charset="-128"/>
                <a:ea typeface="Meiryo UI" panose="020B0604030504040204" pitchFamily="50" charset="-128"/>
              </a:rPr>
              <a:t>398</a:t>
            </a:r>
            <a:r>
              <a:rPr lang="ja-JP" altLang="en-US" sz="1600" dirty="0">
                <a:latin typeface="Meiryo UI" panose="020B0604030504040204" pitchFamily="50" charset="-128"/>
                <a:ea typeface="Meiryo UI" panose="020B0604030504040204" pitchFamily="50" charset="-128"/>
              </a:rPr>
              <a:t>万戸）のうち、約</a:t>
            </a:r>
            <a:r>
              <a:rPr lang="en-US" altLang="ja-JP" sz="1600" dirty="0">
                <a:latin typeface="Meiryo UI" panose="020B0604030504040204" pitchFamily="50" charset="-128"/>
                <a:ea typeface="Meiryo UI" panose="020B0604030504040204" pitchFamily="50" charset="-128"/>
              </a:rPr>
              <a:t>11</a:t>
            </a:r>
            <a:r>
              <a:rPr lang="ja-JP" altLang="en-US" sz="1600" dirty="0">
                <a:latin typeface="Meiryo UI" panose="020B0604030504040204" pitchFamily="50" charset="-128"/>
                <a:ea typeface="Meiryo UI" panose="020B0604030504040204" pitchFamily="50" charset="-128"/>
              </a:rPr>
              <a:t>％にあたる約</a:t>
            </a:r>
            <a:r>
              <a:rPr lang="en-US" altLang="ja-JP" sz="1600" dirty="0">
                <a:latin typeface="Meiryo UI" panose="020B0604030504040204" pitchFamily="50" charset="-128"/>
                <a:ea typeface="Meiryo UI" panose="020B0604030504040204" pitchFamily="50" charset="-128"/>
              </a:rPr>
              <a:t>45</a:t>
            </a:r>
            <a:r>
              <a:rPr lang="ja-JP" altLang="en-US" sz="1600" dirty="0">
                <a:latin typeface="Meiryo UI" panose="020B0604030504040204" pitchFamily="50" charset="-128"/>
                <a:ea typeface="Meiryo UI" panose="020B0604030504040204" pitchFamily="50" charset="-128"/>
              </a:rPr>
              <a:t>万戸が耐震性不足（推計）。</a:t>
            </a:r>
            <a:endParaRPr lang="en-US" altLang="ja-JP" sz="1600" dirty="0">
              <a:latin typeface="Meiryo UI" panose="020B0604030504040204" pitchFamily="50" charset="-128"/>
              <a:ea typeface="Meiryo UI" panose="020B0604030504040204" pitchFamily="50" charset="-128"/>
            </a:endParaRPr>
          </a:p>
          <a:p>
            <a:pPr marL="0" indent="0" eaLnBrk="1" hangingPunct="1">
              <a:lnSpc>
                <a:spcPct val="125000"/>
              </a:lnSpc>
              <a:spcBef>
                <a:spcPct val="0"/>
              </a:spcBef>
              <a:buFontTx/>
              <a:buNone/>
            </a:pPr>
            <a:r>
              <a:rPr lang="ja-JP" altLang="en-US" sz="1600" smtClean="0">
                <a:latin typeface="Meiryo UI" panose="020B0604030504040204" pitchFamily="50" charset="-128"/>
                <a:ea typeface="Meiryo UI" panose="020B0604030504040204" pitchFamily="50" charset="-128"/>
              </a:rPr>
              <a:t>○ 木造</a:t>
            </a:r>
            <a:r>
              <a:rPr lang="ja-JP" altLang="en-US" sz="1600" dirty="0" smtClean="0">
                <a:latin typeface="Meiryo UI" panose="020B0604030504040204" pitchFamily="50" charset="-128"/>
                <a:ea typeface="Meiryo UI" panose="020B0604030504040204" pitchFamily="50" charset="-128"/>
              </a:rPr>
              <a:t>戸建て</a:t>
            </a:r>
            <a:r>
              <a:rPr lang="ja-JP" altLang="en-US" sz="1600" dirty="0">
                <a:latin typeface="Meiryo UI" panose="020B0604030504040204" pitchFamily="50" charset="-128"/>
                <a:ea typeface="Meiryo UI" panose="020B0604030504040204" pitchFamily="50" charset="-128"/>
              </a:rPr>
              <a:t>住宅では耐震性不足が約</a:t>
            </a:r>
            <a:r>
              <a:rPr lang="en-US" altLang="ja-JP" sz="1600" dirty="0" smtClean="0">
                <a:latin typeface="Meiryo UI" panose="020B0604030504040204" pitchFamily="50" charset="-128"/>
                <a:ea typeface="Meiryo UI" panose="020B0604030504040204" pitchFamily="50" charset="-128"/>
              </a:rPr>
              <a:t>28</a:t>
            </a:r>
            <a:r>
              <a:rPr lang="ja-JP" altLang="en-US" sz="1600" dirty="0" smtClean="0">
                <a:latin typeface="Meiryo UI" panose="020B0604030504040204" pitchFamily="50" charset="-128"/>
                <a:ea typeface="Meiryo UI" panose="020B0604030504040204" pitchFamily="50" charset="-128"/>
              </a:rPr>
              <a:t>万</a:t>
            </a:r>
            <a:r>
              <a:rPr lang="ja-JP" altLang="en-US" sz="1600" dirty="0">
                <a:latin typeface="Meiryo UI" panose="020B0604030504040204" pitchFamily="50" charset="-128"/>
                <a:ea typeface="Meiryo UI" panose="020B0604030504040204" pitchFamily="50" charset="-128"/>
              </a:rPr>
              <a:t>戸ある。</a:t>
            </a:r>
            <a:endParaRPr lang="en-US" altLang="ja-JP" sz="1600" dirty="0">
              <a:latin typeface="Meiryo UI" panose="020B0604030504040204" pitchFamily="50" charset="-128"/>
              <a:ea typeface="Meiryo UI" panose="020B0604030504040204" pitchFamily="50" charset="-128"/>
            </a:endParaRPr>
          </a:p>
        </p:txBody>
      </p:sp>
      <p:sp>
        <p:nvSpPr>
          <p:cNvPr id="58" name="正方形/長方形 57"/>
          <p:cNvSpPr/>
          <p:nvPr/>
        </p:nvSpPr>
        <p:spPr>
          <a:xfrm>
            <a:off x="859462" y="1736297"/>
            <a:ext cx="2114550" cy="406233"/>
          </a:xfrm>
          <a:prstGeom prst="rect">
            <a:avLst/>
          </a:prstGeom>
          <a:solidFill>
            <a:schemeClr val="bg1"/>
          </a:solidFill>
          <a:ln w="19050" cap="flat" cmpd="sng" algn="ctr">
            <a:solidFill>
              <a:sysClr val="windowText" lastClr="000000"/>
            </a:solidFill>
            <a:prstDash val="solid"/>
          </a:ln>
          <a:effectLst/>
        </p:spPr>
        <p:txBody>
          <a:bodyPr rot="0" spcFirstLastPara="0" vert="horz" wrap="square" lIns="72000" tIns="45720" rIns="72000" bIns="45720" numCol="1" spcCol="0" rtlCol="0" fromWordArt="0" anchor="b" anchorCtr="0" forceAA="0" compatLnSpc="1">
            <a:prstTxWarp prst="textNoShape">
              <a:avLst/>
            </a:prstTxWarp>
            <a:noAutofit/>
          </a:bodyPr>
          <a:lstStyle/>
          <a:p>
            <a:pPr algn="ctr">
              <a:lnSpc>
                <a:spcPts val="1200"/>
              </a:lnSpc>
              <a:spcAft>
                <a:spcPts val="0"/>
              </a:spcAft>
            </a:pP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令和</a:t>
            </a:r>
            <a:r>
              <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rPr>
              <a:t>2</a:t>
            </a:r>
            <a:r>
              <a:rPr lang="ja-JP" altLang="en-US" sz="1600" b="1" kern="100" dirty="0">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030697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テキスト ボックス 48">
            <a:extLst>
              <a:ext uri="{FF2B5EF4-FFF2-40B4-BE49-F238E27FC236}">
                <a16:creationId xmlns:a16="http://schemas.microsoft.com/office/drawing/2014/main" id="{B6E30381-B393-46C0-A3DB-9E669E0E762B}"/>
              </a:ext>
            </a:extLst>
          </p:cNvPr>
          <p:cNvSpPr txBox="1"/>
          <p:nvPr/>
        </p:nvSpPr>
        <p:spPr>
          <a:xfrm>
            <a:off x="437941" y="6007166"/>
            <a:ext cx="2301646" cy="351301"/>
          </a:xfrm>
          <a:prstGeom prst="rect">
            <a:avLst/>
          </a:prstGeom>
          <a:noFill/>
        </p:spPr>
        <p:txBody>
          <a:bodyPr wrap="square" rIns="72000" rtlCol="0">
            <a:normAutofit/>
          </a:bodyPr>
          <a:lstStyle/>
          <a:p>
            <a:pPr marL="85725" marR="967105" algn="r">
              <a:lnSpc>
                <a:spcPts val="1800"/>
              </a:lnSpc>
              <a:spcAft>
                <a:spcPts val="0"/>
              </a:spcAft>
              <a:tabLst>
                <a:tab pos="11791950" algn="l"/>
              </a:tabLst>
            </a:pPr>
            <a:r>
              <a:rPr kumimoji="1" lang="ja-JP" altLang="en-US" sz="2000" kern="1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000" kern="100" dirty="0">
                <a:latin typeface="Meiryo UI" panose="020B0604030504040204" pitchFamily="50" charset="-128"/>
                <a:ea typeface="Meiryo UI" panose="020B0604030504040204" pitchFamily="50" charset="-128"/>
                <a:cs typeface="Meiryo UI" panose="020B0604030504040204" pitchFamily="50" charset="-128"/>
              </a:rPr>
              <a:t>83%</a:t>
            </a:r>
            <a:endParaRPr kumimoji="1" lang="ja-JP" altLang="en-US" sz="2000" kern="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直線コネクタ 19">
            <a:extLst>
              <a:ext uri="{FF2B5EF4-FFF2-40B4-BE49-F238E27FC236}">
                <a16:creationId xmlns:a16="http://schemas.microsoft.com/office/drawing/2014/main" id="{5961A59B-E2B3-4EE6-923E-588E3258D342}"/>
              </a:ext>
            </a:extLst>
          </p:cNvPr>
          <p:cNvCxnSpPr/>
          <p:nvPr/>
        </p:nvCxnSpPr>
        <p:spPr>
          <a:xfrm>
            <a:off x="957943" y="1502229"/>
            <a:ext cx="518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54353653-98F6-49FC-B9C2-FC817DB27CA1}"/>
              </a:ext>
            </a:extLst>
          </p:cNvPr>
          <p:cNvCxnSpPr/>
          <p:nvPr/>
        </p:nvCxnSpPr>
        <p:spPr>
          <a:xfrm>
            <a:off x="957943" y="5540828"/>
            <a:ext cx="518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56AB043C-429A-4AC5-873F-9FC5EB35F7B7}"/>
              </a:ext>
            </a:extLst>
          </p:cNvPr>
          <p:cNvCxnSpPr/>
          <p:nvPr/>
        </p:nvCxnSpPr>
        <p:spPr>
          <a:xfrm>
            <a:off x="957943" y="3559629"/>
            <a:ext cx="518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E5B6BA44-4AC7-4AB8-A0D5-65FFC1B0DF9C}"/>
              </a:ext>
            </a:extLst>
          </p:cNvPr>
          <p:cNvCxnSpPr/>
          <p:nvPr/>
        </p:nvCxnSpPr>
        <p:spPr>
          <a:xfrm flipV="1">
            <a:off x="3586164" y="1349829"/>
            <a:ext cx="0" cy="50371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254C25AF-2584-486C-B13E-69ECAE3C92A8}"/>
              </a:ext>
            </a:extLst>
          </p:cNvPr>
          <p:cNvCxnSpPr/>
          <p:nvPr/>
        </p:nvCxnSpPr>
        <p:spPr>
          <a:xfrm flipV="1">
            <a:off x="1807029" y="1349829"/>
            <a:ext cx="0" cy="50371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46351595-3682-432E-8CE0-5EE7788588FE}"/>
              </a:ext>
            </a:extLst>
          </p:cNvPr>
          <p:cNvCxnSpPr/>
          <p:nvPr/>
        </p:nvCxnSpPr>
        <p:spPr>
          <a:xfrm flipV="1">
            <a:off x="5366657" y="1225220"/>
            <a:ext cx="0" cy="50371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114D7049-6B6E-4BE9-B6FC-87810F2E67F6}"/>
              </a:ext>
            </a:extLst>
          </p:cNvPr>
          <p:cNvSpPr>
            <a:spLocks noGrp="1"/>
          </p:cNvSpPr>
          <p:nvPr>
            <p:ph type="title"/>
          </p:nvPr>
        </p:nvSpPr>
        <p:spPr/>
        <p:txBody>
          <a:bodyPr/>
          <a:lstStyle/>
          <a:p>
            <a:r>
              <a:rPr lang="ja-JP" altLang="en-US" dirty="0"/>
              <a:t>耐震化率達成の見込み</a:t>
            </a:r>
            <a:endParaRPr kumimoji="1" lang="ja-JP" altLang="en-US" dirty="0"/>
          </a:p>
        </p:txBody>
      </p:sp>
      <p:sp>
        <p:nvSpPr>
          <p:cNvPr id="4" name="スライド番号プレースホルダー 3">
            <a:extLst>
              <a:ext uri="{FF2B5EF4-FFF2-40B4-BE49-F238E27FC236}">
                <a16:creationId xmlns:a16="http://schemas.microsoft.com/office/drawing/2014/main" id="{3C6FA13E-D053-4EC8-B27A-9B2B9C0E0D7E}"/>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7</a:t>
            </a:fld>
            <a:endParaRPr lang="en-US" altLang="ja-JP">
              <a:solidFill>
                <a:srgbClr val="000000"/>
              </a:solidFill>
            </a:endParaRPr>
          </a:p>
        </p:txBody>
      </p:sp>
      <p:cxnSp>
        <p:nvCxnSpPr>
          <p:cNvPr id="9" name="直線矢印コネクタ 8">
            <a:extLst>
              <a:ext uri="{FF2B5EF4-FFF2-40B4-BE49-F238E27FC236}">
                <a16:creationId xmlns:a16="http://schemas.microsoft.com/office/drawing/2014/main" id="{22A233ED-CC62-4987-8314-DC4347830A5C}"/>
              </a:ext>
            </a:extLst>
          </p:cNvPr>
          <p:cNvCxnSpPr/>
          <p:nvPr/>
        </p:nvCxnSpPr>
        <p:spPr>
          <a:xfrm flipV="1">
            <a:off x="1807029" y="1502229"/>
            <a:ext cx="3559628" cy="464820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6" name="直線矢印コネクタ 15">
            <a:extLst>
              <a:ext uri="{FF2B5EF4-FFF2-40B4-BE49-F238E27FC236}">
                <a16:creationId xmlns:a16="http://schemas.microsoft.com/office/drawing/2014/main" id="{1319EDBA-8AF8-49DA-85F4-92B3377B2585}"/>
              </a:ext>
            </a:extLst>
          </p:cNvPr>
          <p:cNvCxnSpPr/>
          <p:nvPr/>
        </p:nvCxnSpPr>
        <p:spPr>
          <a:xfrm flipV="1">
            <a:off x="1807029" y="2035629"/>
            <a:ext cx="3559628" cy="4114800"/>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611D13AA-D49C-45F9-B6C2-B1339A7A495A}"/>
              </a:ext>
            </a:extLst>
          </p:cNvPr>
          <p:cNvCxnSpPr/>
          <p:nvPr/>
        </p:nvCxnSpPr>
        <p:spPr>
          <a:xfrm flipV="1">
            <a:off x="1807029" y="2950029"/>
            <a:ext cx="3559628" cy="3200400"/>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楕円 26">
            <a:extLst>
              <a:ext uri="{FF2B5EF4-FFF2-40B4-BE49-F238E27FC236}">
                <a16:creationId xmlns:a16="http://schemas.microsoft.com/office/drawing/2014/main" id="{E24FAED0-EFF5-432E-AE38-84193B7A9548}"/>
              </a:ext>
            </a:extLst>
          </p:cNvPr>
          <p:cNvSpPr/>
          <p:nvPr/>
        </p:nvSpPr>
        <p:spPr>
          <a:xfrm>
            <a:off x="1759131" y="607917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6FC2459C-2AA7-4376-97B8-1CDD5DC50515}"/>
              </a:ext>
            </a:extLst>
          </p:cNvPr>
          <p:cNvSpPr txBox="1"/>
          <p:nvPr/>
        </p:nvSpPr>
        <p:spPr>
          <a:xfrm>
            <a:off x="-163071" y="1297974"/>
            <a:ext cx="2301646" cy="351301"/>
          </a:xfrm>
          <a:prstGeom prst="rect">
            <a:avLst/>
          </a:prstGeom>
          <a:noFill/>
        </p:spPr>
        <p:txBody>
          <a:bodyPr wrap="square" rIns="72000" rtlCol="0">
            <a:normAutofit/>
          </a:bodyPr>
          <a:lstStyle/>
          <a:p>
            <a:pPr marL="85725" marR="967105" algn="r">
              <a:lnSpc>
                <a:spcPts val="1800"/>
              </a:lnSpc>
              <a:spcAft>
                <a:spcPts val="0"/>
              </a:spcAft>
              <a:tabLst>
                <a:tab pos="11791950" algn="l"/>
              </a:tabLst>
            </a:pPr>
            <a:r>
              <a:rPr kumimoji="1" lang="en-US" altLang="ja-JP" sz="1600" kern="100" dirty="0">
                <a:latin typeface="Meiryo UI" panose="020B0604030504040204" pitchFamily="50" charset="-128"/>
                <a:ea typeface="Meiryo UI" panose="020B0604030504040204" pitchFamily="50" charset="-128"/>
                <a:cs typeface="Meiryo UI" panose="020B0604030504040204" pitchFamily="50" charset="-128"/>
              </a:rPr>
              <a:t>95.0%</a:t>
            </a:r>
            <a:endParaRPr kumimoji="1" lang="ja-JP" altLang="en-US" sz="16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a:extLst>
              <a:ext uri="{FF2B5EF4-FFF2-40B4-BE49-F238E27FC236}">
                <a16:creationId xmlns:a16="http://schemas.microsoft.com/office/drawing/2014/main" id="{C679D1DD-1ED3-4C9C-BBE5-B290D67879A6}"/>
              </a:ext>
            </a:extLst>
          </p:cNvPr>
          <p:cNvSpPr txBox="1"/>
          <p:nvPr/>
        </p:nvSpPr>
        <p:spPr>
          <a:xfrm>
            <a:off x="-86871" y="3355399"/>
            <a:ext cx="2301646" cy="351301"/>
          </a:xfrm>
          <a:prstGeom prst="rect">
            <a:avLst/>
          </a:prstGeom>
          <a:noFill/>
        </p:spPr>
        <p:txBody>
          <a:bodyPr wrap="square" rIns="72000" rtlCol="0">
            <a:normAutofit/>
          </a:bodyPr>
          <a:lstStyle/>
          <a:p>
            <a:pPr marL="85725" marR="967105" algn="r">
              <a:lnSpc>
                <a:spcPts val="1800"/>
              </a:lnSpc>
              <a:spcAft>
                <a:spcPts val="0"/>
              </a:spcAft>
              <a:tabLst>
                <a:tab pos="11791950" algn="l"/>
              </a:tabLst>
            </a:pPr>
            <a:r>
              <a:rPr kumimoji="1" lang="en-US" altLang="ja-JP" sz="1600" kern="100" dirty="0">
                <a:latin typeface="Meiryo UI" panose="020B0604030504040204" pitchFamily="50" charset="-128"/>
                <a:ea typeface="Meiryo UI" panose="020B0604030504040204" pitchFamily="50" charset="-128"/>
                <a:cs typeface="Meiryo UI" panose="020B0604030504040204" pitchFamily="50" charset="-128"/>
              </a:rPr>
              <a:t>90.0%</a:t>
            </a:r>
            <a:endParaRPr kumimoji="1" lang="ja-JP" altLang="en-US" sz="16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72DD3E8B-5BDF-4C94-8DAB-6640A0714D05}"/>
              </a:ext>
            </a:extLst>
          </p:cNvPr>
          <p:cNvSpPr txBox="1"/>
          <p:nvPr/>
        </p:nvSpPr>
        <p:spPr>
          <a:xfrm>
            <a:off x="-43754" y="5302001"/>
            <a:ext cx="2301646" cy="351301"/>
          </a:xfrm>
          <a:prstGeom prst="rect">
            <a:avLst/>
          </a:prstGeom>
          <a:noFill/>
        </p:spPr>
        <p:txBody>
          <a:bodyPr wrap="square" rIns="72000" rtlCol="0">
            <a:normAutofit/>
          </a:bodyPr>
          <a:lstStyle/>
          <a:p>
            <a:pPr marL="85725" marR="967105" algn="r">
              <a:lnSpc>
                <a:spcPts val="1800"/>
              </a:lnSpc>
              <a:spcAft>
                <a:spcPts val="0"/>
              </a:spcAft>
              <a:tabLst>
                <a:tab pos="11791950" algn="l"/>
              </a:tabLst>
            </a:pPr>
            <a:r>
              <a:rPr lang="en-US" altLang="ja-JP" sz="1600" kern="100" dirty="0">
                <a:latin typeface="Meiryo UI" panose="020B0604030504040204" pitchFamily="50" charset="-128"/>
                <a:ea typeface="Meiryo UI" panose="020B0604030504040204" pitchFamily="50" charset="-128"/>
                <a:cs typeface="Meiryo UI" panose="020B0604030504040204" pitchFamily="50" charset="-128"/>
              </a:rPr>
              <a:t>85</a:t>
            </a:r>
            <a:r>
              <a:rPr kumimoji="1" lang="en-US" altLang="ja-JP" sz="1600" kern="100" dirty="0">
                <a:latin typeface="Meiryo UI" panose="020B0604030504040204" pitchFamily="50" charset="-128"/>
                <a:ea typeface="Meiryo UI" panose="020B0604030504040204" pitchFamily="50" charset="-128"/>
                <a:cs typeface="Meiryo UI" panose="020B0604030504040204" pitchFamily="50" charset="-128"/>
              </a:rPr>
              <a:t>.0%</a:t>
            </a:r>
            <a:endParaRPr kumimoji="1" lang="ja-JP" altLang="en-US" sz="1600" kern="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矢印コネクタ 10">
            <a:extLst>
              <a:ext uri="{FF2B5EF4-FFF2-40B4-BE49-F238E27FC236}">
                <a16:creationId xmlns:a16="http://schemas.microsoft.com/office/drawing/2014/main" id="{C18279D5-5EC7-4678-B033-7DD1900FE449}"/>
              </a:ext>
            </a:extLst>
          </p:cNvPr>
          <p:cNvCxnSpPr>
            <a:cxnSpLocks/>
          </p:cNvCxnSpPr>
          <p:nvPr/>
        </p:nvCxnSpPr>
        <p:spPr>
          <a:xfrm flipV="1">
            <a:off x="1807029" y="1959429"/>
            <a:ext cx="3559628" cy="419100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32" name="テキスト ボックス 31">
            <a:extLst>
              <a:ext uri="{FF2B5EF4-FFF2-40B4-BE49-F238E27FC236}">
                <a16:creationId xmlns:a16="http://schemas.microsoft.com/office/drawing/2014/main" id="{15E4904A-D995-42C6-93BA-A0C76AA797C0}"/>
              </a:ext>
            </a:extLst>
          </p:cNvPr>
          <p:cNvSpPr txBox="1"/>
          <p:nvPr/>
        </p:nvSpPr>
        <p:spPr>
          <a:xfrm>
            <a:off x="1349878" y="6354684"/>
            <a:ext cx="911588" cy="369332"/>
          </a:xfrm>
          <a:prstGeom prst="rect">
            <a:avLst/>
          </a:prstGeom>
          <a:noFill/>
        </p:spPr>
        <p:txBody>
          <a:bodyPr wrap="square" rIns="0" rtlCol="0">
            <a:spAutoFit/>
          </a:bodyPr>
          <a:lstStyle/>
          <a:p>
            <a:pPr algn="ctr"/>
            <a:r>
              <a:rPr kumimoji="1" lang="en-US" altLang="ja-JP" dirty="0">
                <a:latin typeface="Meiryo UI" panose="020B0604030504040204" pitchFamily="50" charset="-128"/>
                <a:ea typeface="Meiryo UI" panose="020B0604030504040204" pitchFamily="50" charset="-128"/>
              </a:rPr>
              <a:t>H27</a:t>
            </a:r>
            <a:endParaRPr kumimoji="1" lang="ja-JP" altLang="en-US"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91D1082A-CDFB-47B0-A549-C21652AE4753}"/>
              </a:ext>
            </a:extLst>
          </p:cNvPr>
          <p:cNvSpPr txBox="1"/>
          <p:nvPr/>
        </p:nvSpPr>
        <p:spPr>
          <a:xfrm>
            <a:off x="3110552" y="6328466"/>
            <a:ext cx="911588" cy="369332"/>
          </a:xfrm>
          <a:prstGeom prst="rect">
            <a:avLst/>
          </a:prstGeom>
          <a:noFill/>
        </p:spPr>
        <p:txBody>
          <a:bodyPr wrap="square" rIns="0" rtlCol="0">
            <a:spAutoFit/>
          </a:bodyPr>
          <a:lstStyle/>
          <a:p>
            <a:pPr algn="ctr"/>
            <a:r>
              <a:rPr kumimoji="1" lang="en-US" altLang="ja-JP" dirty="0">
                <a:latin typeface="Meiryo UI" panose="020B0604030504040204" pitchFamily="50" charset="-128"/>
                <a:ea typeface="Meiryo UI" panose="020B0604030504040204" pitchFamily="50" charset="-128"/>
              </a:rPr>
              <a:t>R</a:t>
            </a:r>
            <a:r>
              <a:rPr kumimoji="1" lang="ja-JP" altLang="en-US" dirty="0">
                <a:latin typeface="Meiryo UI" panose="020B0604030504040204" pitchFamily="50" charset="-128"/>
                <a:ea typeface="Meiryo UI" panose="020B0604030504040204" pitchFamily="50" charset="-128"/>
              </a:rPr>
              <a:t>２</a:t>
            </a:r>
          </a:p>
        </p:txBody>
      </p:sp>
      <p:sp>
        <p:nvSpPr>
          <p:cNvPr id="34" name="テキスト ボックス 33">
            <a:extLst>
              <a:ext uri="{FF2B5EF4-FFF2-40B4-BE49-F238E27FC236}">
                <a16:creationId xmlns:a16="http://schemas.microsoft.com/office/drawing/2014/main" id="{F2B2B0AD-2BBA-4133-ACF1-B5FF9E340432}"/>
              </a:ext>
            </a:extLst>
          </p:cNvPr>
          <p:cNvSpPr txBox="1"/>
          <p:nvPr/>
        </p:nvSpPr>
        <p:spPr>
          <a:xfrm>
            <a:off x="4916769" y="6323555"/>
            <a:ext cx="911588" cy="369332"/>
          </a:xfrm>
          <a:prstGeom prst="rect">
            <a:avLst/>
          </a:prstGeom>
          <a:noFill/>
        </p:spPr>
        <p:txBody>
          <a:bodyPr wrap="square" rIns="0" rtlCol="0">
            <a:spAutoFit/>
          </a:bodyPr>
          <a:lstStyle/>
          <a:p>
            <a:pPr algn="ctr"/>
            <a:r>
              <a:rPr kumimoji="1" lang="en-US" altLang="ja-JP" dirty="0">
                <a:latin typeface="Meiryo UI" panose="020B0604030504040204" pitchFamily="50" charset="-128"/>
                <a:ea typeface="Meiryo UI" panose="020B0604030504040204" pitchFamily="50" charset="-128"/>
              </a:rPr>
              <a:t>R</a:t>
            </a:r>
            <a:r>
              <a:rPr kumimoji="1" lang="ja-JP" altLang="en-US" dirty="0">
                <a:latin typeface="Meiryo UI" panose="020B0604030504040204" pitchFamily="50" charset="-128"/>
                <a:ea typeface="Meiryo UI" panose="020B0604030504040204" pitchFamily="50" charset="-128"/>
              </a:rPr>
              <a:t>７</a:t>
            </a:r>
          </a:p>
        </p:txBody>
      </p:sp>
      <p:sp>
        <p:nvSpPr>
          <p:cNvPr id="35" name="正方形/長方形 34">
            <a:extLst>
              <a:ext uri="{FF2B5EF4-FFF2-40B4-BE49-F238E27FC236}">
                <a16:creationId xmlns:a16="http://schemas.microsoft.com/office/drawing/2014/main" id="{EB660890-CFAD-415D-841A-37CD44B3D173}"/>
              </a:ext>
            </a:extLst>
          </p:cNvPr>
          <p:cNvSpPr/>
          <p:nvPr/>
        </p:nvSpPr>
        <p:spPr>
          <a:xfrm>
            <a:off x="6213234" y="2404362"/>
            <a:ext cx="1631741" cy="404813"/>
          </a:xfrm>
          <a:prstGeom prst="rect">
            <a:avLst/>
          </a:prstGeom>
          <a:solidFill>
            <a:sysClr val="window" lastClr="FFFFFF"/>
          </a:solidFill>
          <a:ln w="19050" cap="flat" cmpd="sng" algn="ctr">
            <a:solidFill>
              <a:srgbClr val="FF0000"/>
            </a:solidFill>
            <a:prstDash val="sysDash"/>
          </a:ln>
          <a:effectLst/>
        </p:spPr>
        <p:txBody>
          <a:bodyPr rot="0" spcFirstLastPara="0" vert="horz" wrap="square" lIns="72000" tIns="45720" rIns="72000" bIns="45720" numCol="1" spcCol="0" rtlCol="0" fromWordArt="0" anchor="ctr" anchorCtr="0" forceAA="0" compatLnSpc="1">
            <a:prstTxWarp prst="textNoShape">
              <a:avLst/>
            </a:prstTxWarp>
            <a:noAutofit/>
          </a:bodyPr>
          <a:lstStyle/>
          <a:p>
            <a:pPr algn="l">
              <a:lnSpc>
                <a:spcPts val="1200"/>
              </a:lnSpc>
              <a:spcAft>
                <a:spcPts val="0"/>
              </a:spcAft>
            </a:pPr>
            <a:r>
              <a:rPr lang="en-US" sz="1000" b="1" kern="100" dirty="0">
                <a:effectLst/>
                <a:latin typeface="Meiryo UI" panose="020B0604030504040204" pitchFamily="50" charset="-128"/>
                <a:ea typeface="Meiryo UI" panose="020B0604030504040204" pitchFamily="50" charset="-128"/>
                <a:cs typeface="Meiryo UI" panose="020B0604030504040204" pitchFamily="50" charset="-128"/>
              </a:rPr>
              <a:t>93.8%</a:t>
            </a:r>
            <a:r>
              <a:rPr lang="ja-JP" sz="1000" b="1"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【中位目標】</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ts val="12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H18</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27</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の</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10</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年間のトレンド</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6" name="正方形/長方形 35">
            <a:extLst>
              <a:ext uri="{FF2B5EF4-FFF2-40B4-BE49-F238E27FC236}">
                <a16:creationId xmlns:a16="http://schemas.microsoft.com/office/drawing/2014/main" id="{AC06D275-AAEE-4A9B-9D73-48C7D5F3BE1B}"/>
              </a:ext>
            </a:extLst>
          </p:cNvPr>
          <p:cNvSpPr/>
          <p:nvPr/>
        </p:nvSpPr>
        <p:spPr>
          <a:xfrm>
            <a:off x="6193974" y="1142702"/>
            <a:ext cx="2389411" cy="657225"/>
          </a:xfrm>
          <a:prstGeom prst="rect">
            <a:avLst/>
          </a:prstGeom>
          <a:solidFill>
            <a:sysClr val="window" lastClr="FFFFFF"/>
          </a:solidFill>
          <a:ln w="19050" cap="flat" cmpd="sng" algn="ctr">
            <a:solidFill>
              <a:srgbClr val="FF0000"/>
            </a:solidFill>
            <a:prstDash val="solid"/>
          </a:ln>
          <a:effectLst/>
        </p:spPr>
        <p:txBody>
          <a:bodyPr rot="0" spcFirstLastPara="0" vert="horz" wrap="square" lIns="72000" tIns="45720" rIns="72000" bIns="45720" numCol="1" spcCol="0" rtlCol="0" fromWordArt="0" anchor="ctr" anchorCtr="0" forceAA="0" compatLnSpc="1">
            <a:prstTxWarp prst="textNoShape">
              <a:avLst/>
            </a:prstTxWarp>
            <a:noAutofit/>
          </a:bodyPr>
          <a:lstStyle/>
          <a:p>
            <a:pPr algn="l">
              <a:lnSpc>
                <a:spcPts val="1200"/>
              </a:lnSpc>
              <a:spcAft>
                <a:spcPts val="0"/>
              </a:spcAft>
            </a:pPr>
            <a:r>
              <a:rPr lang="en-US" sz="1000" b="1" kern="100" dirty="0">
                <a:effectLst/>
                <a:latin typeface="Meiryo UI" panose="020B0604030504040204" pitchFamily="50" charset="-128"/>
                <a:ea typeface="Meiryo UI" panose="020B0604030504040204" pitchFamily="50" charset="-128"/>
                <a:cs typeface="Meiryo UI" panose="020B0604030504040204" pitchFamily="50" charset="-128"/>
              </a:rPr>
              <a:t>95%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ts val="12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中位目標をベースに、今後の取り組みを加味し、</a:t>
            </a:r>
            <a:endParaRPr lang="en-US" alt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府民にわかりやすい数値を設定</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正方形/長方形 36">
            <a:extLst>
              <a:ext uri="{FF2B5EF4-FFF2-40B4-BE49-F238E27FC236}">
                <a16:creationId xmlns:a16="http://schemas.microsoft.com/office/drawing/2014/main" id="{5DFED95F-68C9-4D84-82FF-55281857F353}"/>
              </a:ext>
            </a:extLst>
          </p:cNvPr>
          <p:cNvSpPr/>
          <p:nvPr/>
        </p:nvSpPr>
        <p:spPr>
          <a:xfrm>
            <a:off x="6223997" y="2950029"/>
            <a:ext cx="1631741" cy="450215"/>
          </a:xfrm>
          <a:prstGeom prst="rect">
            <a:avLst/>
          </a:prstGeom>
          <a:solidFill>
            <a:sysClr val="window" lastClr="FFFFFF"/>
          </a:solidFill>
          <a:ln w="19050" cap="flat" cmpd="sng" algn="ctr">
            <a:solidFill>
              <a:srgbClr val="FF0000"/>
            </a:solidFill>
            <a:prstDash val="sysDash"/>
          </a:ln>
          <a:effectLst/>
        </p:spPr>
        <p:txBody>
          <a:bodyPr rot="0" spcFirstLastPara="0" vert="horz" wrap="square" lIns="72000" tIns="45720" rIns="72000" bIns="45720" numCol="1" spcCol="0" rtlCol="0" fromWordArt="0" anchor="ctr" anchorCtr="0" forceAA="0" compatLnSpc="1">
            <a:prstTxWarp prst="textNoShape">
              <a:avLst/>
            </a:prstTxWarp>
            <a:noAutofit/>
          </a:bodyPr>
          <a:lstStyle/>
          <a:p>
            <a:pPr algn="l">
              <a:lnSpc>
                <a:spcPts val="1200"/>
              </a:lnSpc>
              <a:spcAft>
                <a:spcPts val="0"/>
              </a:spcAft>
            </a:pPr>
            <a:r>
              <a:rPr lang="en-US" sz="1000" b="1" kern="100" dirty="0">
                <a:effectLst/>
                <a:latin typeface="Meiryo UI" panose="020B0604030504040204" pitchFamily="50" charset="-128"/>
                <a:ea typeface="Meiryo UI" panose="020B0604030504040204" pitchFamily="50" charset="-128"/>
                <a:cs typeface="Meiryo UI" panose="020B0604030504040204" pitchFamily="50" charset="-128"/>
              </a:rPr>
              <a:t>9</a:t>
            </a:r>
            <a:r>
              <a:rPr lang="en-US" altLang="ja-JP" sz="1000" b="1" kern="100" dirty="0">
                <a:effectLst/>
                <a:latin typeface="Meiryo UI" panose="020B0604030504040204" pitchFamily="50" charset="-128"/>
                <a:ea typeface="Meiryo UI" panose="020B0604030504040204" pitchFamily="50" charset="-128"/>
                <a:cs typeface="Meiryo UI" panose="020B0604030504040204" pitchFamily="50" charset="-128"/>
              </a:rPr>
              <a:t>1.4</a:t>
            </a:r>
            <a:r>
              <a:rPr lang="en-US" sz="1000" b="1"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000" b="1"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a:effectLst/>
                <a:latin typeface="Meiryo UI" panose="020B0604030504040204" pitchFamily="50" charset="-128"/>
                <a:ea typeface="Meiryo UI" panose="020B0604030504040204" pitchFamily="50" charset="-128"/>
                <a:cs typeface="Meiryo UI" panose="020B0604030504040204" pitchFamily="50" charset="-128"/>
              </a:rPr>
              <a:t>下</a:t>
            </a:r>
            <a:r>
              <a:rPr lang="ja-JP" sz="900" b="1" kern="100" dirty="0">
                <a:effectLst/>
                <a:latin typeface="Meiryo UI" panose="020B0604030504040204" pitchFamily="50" charset="-128"/>
                <a:ea typeface="Meiryo UI" panose="020B0604030504040204" pitchFamily="50" charset="-128"/>
                <a:cs typeface="Meiryo UI" panose="020B0604030504040204" pitchFamily="50" charset="-128"/>
              </a:rPr>
              <a:t>位目標】</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ts val="12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H18</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27</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900" kern="100" dirty="0">
                <a:effectLst/>
                <a:latin typeface="Meiryo UI" panose="020B0604030504040204" pitchFamily="50" charset="-128"/>
                <a:ea typeface="Meiryo UI" panose="020B0604030504040204" pitchFamily="50" charset="-128"/>
                <a:cs typeface="Meiryo UI" panose="020B0604030504040204" pitchFamily="50" charset="-128"/>
              </a:rPr>
              <a:t>間で一番落ち込んだ年の</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トレンド</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楕円 11">
            <a:extLst>
              <a:ext uri="{FF2B5EF4-FFF2-40B4-BE49-F238E27FC236}">
                <a16:creationId xmlns:a16="http://schemas.microsoft.com/office/drawing/2014/main" id="{A0119028-F334-4B60-8F1F-2DAB08435B00}"/>
              </a:ext>
            </a:extLst>
          </p:cNvPr>
          <p:cNvSpPr/>
          <p:nvPr/>
        </p:nvSpPr>
        <p:spPr>
          <a:xfrm>
            <a:off x="3531733" y="399806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9348B92E-57C2-4789-A871-21CB39F87196}"/>
              </a:ext>
            </a:extLst>
          </p:cNvPr>
          <p:cNvSpPr txBox="1"/>
          <p:nvPr/>
        </p:nvSpPr>
        <p:spPr>
          <a:xfrm>
            <a:off x="8022771" y="2834980"/>
            <a:ext cx="1121229" cy="600164"/>
          </a:xfrm>
          <a:prstGeom prst="rect">
            <a:avLst/>
          </a:prstGeom>
          <a:noFill/>
        </p:spPr>
        <p:txBody>
          <a:bodyPr wrap="square" rIns="0" rtlCol="0">
            <a:spAutoFit/>
          </a:bodyPr>
          <a:lstStyle/>
          <a:p>
            <a:r>
              <a:rPr kumimoji="1" lang="en-US" altLang="ja-JP" sz="1100" dirty="0">
                <a:latin typeface="Meiryo UI" panose="020B0604030504040204" pitchFamily="50" charset="-128"/>
                <a:ea typeface="Meiryo UI" panose="020B0604030504040204" pitchFamily="50" charset="-128"/>
              </a:rPr>
              <a:t>H27.8.21</a:t>
            </a:r>
          </a:p>
          <a:p>
            <a:r>
              <a:rPr kumimoji="1" lang="ja-JP" altLang="en-US" sz="1100" dirty="0">
                <a:latin typeface="Meiryo UI" panose="020B0604030504040204" pitchFamily="50" charset="-128"/>
                <a:ea typeface="Meiryo UI" panose="020B0604030504040204" pitchFamily="50" charset="-128"/>
              </a:rPr>
              <a:t>第</a:t>
            </a:r>
            <a:r>
              <a:rPr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回審議会で提示した推計値</a:t>
            </a:r>
          </a:p>
        </p:txBody>
      </p:sp>
      <p:sp>
        <p:nvSpPr>
          <p:cNvPr id="39" name="矢印: 上 38">
            <a:extLst>
              <a:ext uri="{FF2B5EF4-FFF2-40B4-BE49-F238E27FC236}">
                <a16:creationId xmlns:a16="http://schemas.microsoft.com/office/drawing/2014/main" id="{CA2413D3-86C1-47BA-ACF9-B78CC5DADF3F}"/>
              </a:ext>
            </a:extLst>
          </p:cNvPr>
          <p:cNvSpPr/>
          <p:nvPr/>
        </p:nvSpPr>
        <p:spPr>
          <a:xfrm>
            <a:off x="5231050" y="1639235"/>
            <a:ext cx="261253" cy="288000"/>
          </a:xfrm>
          <a:prstGeom prst="up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0" name="右中かっこ 39">
            <a:extLst>
              <a:ext uri="{FF2B5EF4-FFF2-40B4-BE49-F238E27FC236}">
                <a16:creationId xmlns:a16="http://schemas.microsoft.com/office/drawing/2014/main" id="{58E0B623-A62C-4F2F-BC12-E74C07224A59}"/>
              </a:ext>
            </a:extLst>
          </p:cNvPr>
          <p:cNvSpPr/>
          <p:nvPr/>
        </p:nvSpPr>
        <p:spPr>
          <a:xfrm>
            <a:off x="7866502" y="2404363"/>
            <a:ext cx="210666" cy="1024638"/>
          </a:xfrm>
          <a:prstGeom prst="rightBrace">
            <a:avLst>
              <a:gd name="adj1" fmla="val 4497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B32BA98C-3F0B-434B-9D2F-92E45A58E6A0}"/>
              </a:ext>
            </a:extLst>
          </p:cNvPr>
          <p:cNvSpPr txBox="1"/>
          <p:nvPr/>
        </p:nvSpPr>
        <p:spPr>
          <a:xfrm>
            <a:off x="5967669" y="4498156"/>
            <a:ext cx="3005498" cy="1641576"/>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108000" bIns="108000">
            <a:spAutoFit/>
          </a:bodyPr>
          <a:lstStyle/>
          <a:p>
            <a:pPr marL="174625" indent="-174625">
              <a:lnSpc>
                <a:spcPct val="125000"/>
              </a:lnSpc>
              <a:spcAft>
                <a:spcPts val="600"/>
              </a:spcAft>
              <a:defRPr/>
            </a:pP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○目標設定時に検討した中位目標とほぼ同じ進捗。</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ct val="125000"/>
              </a:lnSpc>
              <a:spcAft>
                <a:spcPts val="600"/>
              </a:spcAft>
              <a:defRPr/>
            </a:pP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H27</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から</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R2</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の５年間のトレンドで見た場合、</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R7</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は</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93.9</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％となり、目標達成まで</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ポイントの上昇が必要。</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a:extLst>
              <a:ext uri="{FF2B5EF4-FFF2-40B4-BE49-F238E27FC236}">
                <a16:creationId xmlns:a16="http://schemas.microsoft.com/office/drawing/2014/main" id="{CE8BE96E-EE34-4D7C-A039-B783FFC8359D}"/>
              </a:ext>
            </a:extLst>
          </p:cNvPr>
          <p:cNvSpPr txBox="1"/>
          <p:nvPr/>
        </p:nvSpPr>
        <p:spPr>
          <a:xfrm>
            <a:off x="1701235" y="3239852"/>
            <a:ext cx="2301646" cy="351301"/>
          </a:xfrm>
          <a:prstGeom prst="rect">
            <a:avLst/>
          </a:prstGeom>
          <a:noFill/>
        </p:spPr>
        <p:txBody>
          <a:bodyPr wrap="square" rIns="72000" rtlCol="0">
            <a:normAutofit/>
          </a:bodyPr>
          <a:lstStyle/>
          <a:p>
            <a:pPr marL="85725" marR="967105" algn="r">
              <a:lnSpc>
                <a:spcPts val="1800"/>
              </a:lnSpc>
              <a:spcAft>
                <a:spcPts val="0"/>
              </a:spcAft>
              <a:tabLst>
                <a:tab pos="11791950" algn="l"/>
              </a:tabLst>
            </a:pPr>
            <a:r>
              <a:rPr kumimoji="1" lang="ja-JP" altLang="en-US" sz="2000" kern="1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000" kern="100" dirty="0">
                <a:latin typeface="Meiryo UI" panose="020B0604030504040204" pitchFamily="50" charset="-128"/>
                <a:ea typeface="Meiryo UI" panose="020B0604030504040204" pitchFamily="50" charset="-128"/>
                <a:cs typeface="Meiryo UI" panose="020B0604030504040204" pitchFamily="50" charset="-128"/>
              </a:rPr>
              <a:t>89%</a:t>
            </a:r>
            <a:endParaRPr kumimoji="1" lang="ja-JP" altLang="en-US" sz="2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フリーフォーム: 図形 46">
            <a:extLst>
              <a:ext uri="{FF2B5EF4-FFF2-40B4-BE49-F238E27FC236}">
                <a16:creationId xmlns:a16="http://schemas.microsoft.com/office/drawing/2014/main" id="{5B902490-1D37-4831-8878-E2DC67D9354B}"/>
              </a:ext>
            </a:extLst>
          </p:cNvPr>
          <p:cNvSpPr/>
          <p:nvPr/>
        </p:nvSpPr>
        <p:spPr>
          <a:xfrm>
            <a:off x="2070346" y="3482446"/>
            <a:ext cx="1515816" cy="534408"/>
          </a:xfrm>
          <a:custGeom>
            <a:avLst/>
            <a:gdLst>
              <a:gd name="connsiteX0" fmla="*/ 0 w 1311216"/>
              <a:gd name="connsiteY0" fmla="*/ 0 h 465827"/>
              <a:gd name="connsiteX1" fmla="*/ 845389 w 1311216"/>
              <a:gd name="connsiteY1" fmla="*/ 0 h 465827"/>
              <a:gd name="connsiteX2" fmla="*/ 1311216 w 1311216"/>
              <a:gd name="connsiteY2" fmla="*/ 465827 h 465827"/>
            </a:gdLst>
            <a:ahLst/>
            <a:cxnLst>
              <a:cxn ang="0">
                <a:pos x="connsiteX0" y="connsiteY0"/>
              </a:cxn>
              <a:cxn ang="0">
                <a:pos x="connsiteX1" y="connsiteY1"/>
              </a:cxn>
              <a:cxn ang="0">
                <a:pos x="connsiteX2" y="connsiteY2"/>
              </a:cxn>
            </a:cxnLst>
            <a:rect l="l" t="t" r="r" b="b"/>
            <a:pathLst>
              <a:path w="1311216" h="465827">
                <a:moveTo>
                  <a:pt x="0" y="0"/>
                </a:moveTo>
                <a:lnTo>
                  <a:pt x="845389" y="0"/>
                </a:lnTo>
                <a:lnTo>
                  <a:pt x="1311216" y="46582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8" name="正方形/長方形 47">
            <a:extLst>
              <a:ext uri="{FF2B5EF4-FFF2-40B4-BE49-F238E27FC236}">
                <a16:creationId xmlns:a16="http://schemas.microsoft.com/office/drawing/2014/main" id="{D4DAE2E7-2703-4E0D-B366-E3B2FE8BC02F}"/>
              </a:ext>
            </a:extLst>
          </p:cNvPr>
          <p:cNvSpPr/>
          <p:nvPr/>
        </p:nvSpPr>
        <p:spPr>
          <a:xfrm>
            <a:off x="6202392" y="1877564"/>
            <a:ext cx="1631741" cy="404813"/>
          </a:xfrm>
          <a:prstGeom prst="rect">
            <a:avLst/>
          </a:prstGeom>
          <a:solidFill>
            <a:sysClr val="window" lastClr="FFFFFF"/>
          </a:solidFill>
          <a:ln w="19050" cap="flat" cmpd="sng" algn="ctr">
            <a:solidFill>
              <a:sysClr val="windowText" lastClr="000000"/>
            </a:solidFill>
            <a:prstDash val="solid"/>
          </a:ln>
          <a:effectLst/>
        </p:spPr>
        <p:txBody>
          <a:bodyPr rot="0" spcFirstLastPara="0" vert="horz" wrap="square" lIns="72000" tIns="45720" rIns="72000" bIns="45720" numCol="1" spcCol="0" rtlCol="0" fromWordArt="0" anchor="ctr" anchorCtr="0" forceAA="0" compatLnSpc="1">
            <a:prstTxWarp prst="textNoShape">
              <a:avLst/>
            </a:prstTxWarp>
            <a:noAutofit/>
          </a:bodyPr>
          <a:lstStyle/>
          <a:p>
            <a:pPr algn="l">
              <a:lnSpc>
                <a:spcPts val="1200"/>
              </a:lnSpc>
              <a:spcAft>
                <a:spcPts val="0"/>
              </a:spcAft>
            </a:pPr>
            <a:r>
              <a:rPr lang="en-US" sz="1000" b="1" kern="100" dirty="0">
                <a:effectLst/>
                <a:latin typeface="Meiryo UI" panose="020B0604030504040204" pitchFamily="50" charset="-128"/>
                <a:ea typeface="Meiryo UI" panose="020B0604030504040204" pitchFamily="50" charset="-128"/>
                <a:cs typeface="Meiryo UI" panose="020B0604030504040204" pitchFamily="50" charset="-128"/>
              </a:rPr>
              <a:t>93.</a:t>
            </a:r>
            <a:r>
              <a:rPr lang="en-US" altLang="ja-JP" sz="1000" b="1" kern="100" dirty="0">
                <a:effectLst/>
                <a:latin typeface="Meiryo UI" panose="020B0604030504040204" pitchFamily="50" charset="-128"/>
                <a:ea typeface="Meiryo UI" panose="020B0604030504040204" pitchFamily="50" charset="-128"/>
                <a:cs typeface="Meiryo UI" panose="020B0604030504040204" pitchFamily="50" charset="-128"/>
              </a:rPr>
              <a:t>9</a:t>
            </a:r>
            <a:r>
              <a:rPr lang="en-US" sz="1000" b="1"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000" b="1"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ts val="12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H</a:t>
            </a:r>
            <a:r>
              <a:rPr lang="en-US" altLang="ja-JP" sz="900" kern="100" dirty="0">
                <a:latin typeface="Meiryo UI" panose="020B0604030504040204" pitchFamily="50" charset="-128"/>
                <a:ea typeface="Meiryo UI" panose="020B0604030504040204" pitchFamily="50" charset="-128"/>
                <a:cs typeface="Meiryo UI" panose="020B0604030504040204" pitchFamily="50" charset="-128"/>
              </a:rPr>
              <a:t>27</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latin typeface="Meiryo UI" panose="020B0604030504040204" pitchFamily="50" charset="-128"/>
                <a:ea typeface="Meiryo UI" panose="020B0604030504040204" pitchFamily="50" charset="-128"/>
                <a:cs typeface="Meiryo UI" panose="020B0604030504040204" pitchFamily="50" charset="-128"/>
              </a:rPr>
              <a:t>R</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２</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５</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年間のトレンド</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0" name="正方形/長方形 49">
            <a:extLst>
              <a:ext uri="{FF2B5EF4-FFF2-40B4-BE49-F238E27FC236}">
                <a16:creationId xmlns:a16="http://schemas.microsoft.com/office/drawing/2014/main" id="{183501AC-4EF2-4A0F-B26F-6533EA00924D}"/>
              </a:ext>
            </a:extLst>
          </p:cNvPr>
          <p:cNvSpPr/>
          <p:nvPr/>
        </p:nvSpPr>
        <p:spPr>
          <a:xfrm>
            <a:off x="-20147" y="988743"/>
            <a:ext cx="1328180" cy="376481"/>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500"/>
              </a:lnSpc>
              <a:spcAft>
                <a:spcPts val="0"/>
              </a:spcAft>
            </a:pPr>
            <a:r>
              <a:rPr lang="en-US"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耐震化率</a:t>
            </a:r>
            <a:r>
              <a:rPr lang="en-US" sz="105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1" name="矢印: 下 50">
            <a:extLst>
              <a:ext uri="{FF2B5EF4-FFF2-40B4-BE49-F238E27FC236}">
                <a16:creationId xmlns:a16="http://schemas.microsoft.com/office/drawing/2014/main" id="{C929AB03-F9BA-4DE0-9DA2-13B87EDB721D}"/>
              </a:ext>
            </a:extLst>
          </p:cNvPr>
          <p:cNvSpPr/>
          <p:nvPr/>
        </p:nvSpPr>
        <p:spPr>
          <a:xfrm>
            <a:off x="6262675" y="3939845"/>
            <a:ext cx="2320710" cy="255479"/>
          </a:xfrm>
          <a:prstGeom prst="downArrow">
            <a:avLst>
              <a:gd name="adj1" fmla="val 50000"/>
              <a:gd name="adj2"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 name="フリーフォーム: 図形 2">
            <a:extLst>
              <a:ext uri="{FF2B5EF4-FFF2-40B4-BE49-F238E27FC236}">
                <a16:creationId xmlns:a16="http://schemas.microsoft.com/office/drawing/2014/main" id="{F4A08C60-E27B-4DC7-B7BE-BB1F0FFE0EFD}"/>
              </a:ext>
            </a:extLst>
          </p:cNvPr>
          <p:cNvSpPr/>
          <p:nvPr/>
        </p:nvSpPr>
        <p:spPr>
          <a:xfrm>
            <a:off x="5374257" y="1483539"/>
            <a:ext cx="819509" cy="8626"/>
          </a:xfrm>
          <a:custGeom>
            <a:avLst/>
            <a:gdLst>
              <a:gd name="connsiteX0" fmla="*/ 0 w 819509"/>
              <a:gd name="connsiteY0" fmla="*/ 8626 h 8626"/>
              <a:gd name="connsiteX1" fmla="*/ 819509 w 819509"/>
              <a:gd name="connsiteY1" fmla="*/ 8626 h 8626"/>
              <a:gd name="connsiteX2" fmla="*/ 819509 w 819509"/>
              <a:gd name="connsiteY2" fmla="*/ 0 h 8626"/>
            </a:gdLst>
            <a:ahLst/>
            <a:cxnLst>
              <a:cxn ang="0">
                <a:pos x="connsiteX0" y="connsiteY0"/>
              </a:cxn>
              <a:cxn ang="0">
                <a:pos x="connsiteX1" y="connsiteY1"/>
              </a:cxn>
              <a:cxn ang="0">
                <a:pos x="connsiteX2" y="connsiteY2"/>
              </a:cxn>
            </a:cxnLst>
            <a:rect l="l" t="t" r="r" b="b"/>
            <a:pathLst>
              <a:path w="819509" h="8626">
                <a:moveTo>
                  <a:pt x="0" y="8626"/>
                </a:moveTo>
                <a:lnTo>
                  <a:pt x="819509" y="8626"/>
                </a:lnTo>
                <a:lnTo>
                  <a:pt x="819509" y="0"/>
                </a:lnTo>
              </a:path>
            </a:pathLst>
          </a:cu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 name="フリーフォーム: 図形 5">
            <a:extLst>
              <a:ext uri="{FF2B5EF4-FFF2-40B4-BE49-F238E27FC236}">
                <a16:creationId xmlns:a16="http://schemas.microsoft.com/office/drawing/2014/main" id="{3F02B9FB-B0B4-41EB-A1FF-DF69DE095D92}"/>
              </a:ext>
            </a:extLst>
          </p:cNvPr>
          <p:cNvSpPr/>
          <p:nvPr/>
        </p:nvSpPr>
        <p:spPr>
          <a:xfrm>
            <a:off x="5357004" y="2044460"/>
            <a:ext cx="845388" cy="474453"/>
          </a:xfrm>
          <a:custGeom>
            <a:avLst/>
            <a:gdLst>
              <a:gd name="connsiteX0" fmla="*/ 0 w 845388"/>
              <a:gd name="connsiteY0" fmla="*/ 0 h 474453"/>
              <a:gd name="connsiteX1" fmla="*/ 664234 w 845388"/>
              <a:gd name="connsiteY1" fmla="*/ 0 h 474453"/>
              <a:gd name="connsiteX2" fmla="*/ 664234 w 845388"/>
              <a:gd name="connsiteY2" fmla="*/ 474453 h 474453"/>
              <a:gd name="connsiteX3" fmla="*/ 845388 w 845388"/>
              <a:gd name="connsiteY3" fmla="*/ 474453 h 474453"/>
            </a:gdLst>
            <a:ahLst/>
            <a:cxnLst>
              <a:cxn ang="0">
                <a:pos x="connsiteX0" y="connsiteY0"/>
              </a:cxn>
              <a:cxn ang="0">
                <a:pos x="connsiteX1" y="connsiteY1"/>
              </a:cxn>
              <a:cxn ang="0">
                <a:pos x="connsiteX2" y="connsiteY2"/>
              </a:cxn>
              <a:cxn ang="0">
                <a:pos x="connsiteX3" y="connsiteY3"/>
              </a:cxn>
            </a:cxnLst>
            <a:rect l="l" t="t" r="r" b="b"/>
            <a:pathLst>
              <a:path w="845388" h="474453">
                <a:moveTo>
                  <a:pt x="0" y="0"/>
                </a:moveTo>
                <a:lnTo>
                  <a:pt x="664234" y="0"/>
                </a:lnTo>
                <a:lnTo>
                  <a:pt x="664234" y="474453"/>
                </a:lnTo>
                <a:lnTo>
                  <a:pt x="845388" y="474453"/>
                </a:lnTo>
              </a:path>
            </a:pathLst>
          </a:cu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フリーフォーム: 図形 6">
            <a:extLst>
              <a:ext uri="{FF2B5EF4-FFF2-40B4-BE49-F238E27FC236}">
                <a16:creationId xmlns:a16="http://schemas.microsoft.com/office/drawing/2014/main" id="{21FFBEC2-A7F8-4F4B-89D3-0DE316629794}"/>
              </a:ext>
            </a:extLst>
          </p:cNvPr>
          <p:cNvSpPr/>
          <p:nvPr/>
        </p:nvSpPr>
        <p:spPr>
          <a:xfrm>
            <a:off x="5365630" y="2958860"/>
            <a:ext cx="862642" cy="163902"/>
          </a:xfrm>
          <a:custGeom>
            <a:avLst/>
            <a:gdLst>
              <a:gd name="connsiteX0" fmla="*/ 0 w 862642"/>
              <a:gd name="connsiteY0" fmla="*/ 0 h 163902"/>
              <a:gd name="connsiteX1" fmla="*/ 655608 w 862642"/>
              <a:gd name="connsiteY1" fmla="*/ 0 h 163902"/>
              <a:gd name="connsiteX2" fmla="*/ 655608 w 862642"/>
              <a:gd name="connsiteY2" fmla="*/ 163902 h 163902"/>
              <a:gd name="connsiteX3" fmla="*/ 862642 w 862642"/>
              <a:gd name="connsiteY3" fmla="*/ 163902 h 163902"/>
            </a:gdLst>
            <a:ahLst/>
            <a:cxnLst>
              <a:cxn ang="0">
                <a:pos x="connsiteX0" y="connsiteY0"/>
              </a:cxn>
              <a:cxn ang="0">
                <a:pos x="connsiteX1" y="connsiteY1"/>
              </a:cxn>
              <a:cxn ang="0">
                <a:pos x="connsiteX2" y="connsiteY2"/>
              </a:cxn>
              <a:cxn ang="0">
                <a:pos x="connsiteX3" y="connsiteY3"/>
              </a:cxn>
            </a:cxnLst>
            <a:rect l="l" t="t" r="r" b="b"/>
            <a:pathLst>
              <a:path w="862642" h="163902">
                <a:moveTo>
                  <a:pt x="0" y="0"/>
                </a:moveTo>
                <a:lnTo>
                  <a:pt x="655608" y="0"/>
                </a:lnTo>
                <a:lnTo>
                  <a:pt x="655608" y="163902"/>
                </a:lnTo>
                <a:lnTo>
                  <a:pt x="862642" y="163902"/>
                </a:lnTo>
              </a:path>
            </a:pathLst>
          </a:cu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 name="フリーフォーム: 図形 7">
            <a:extLst>
              <a:ext uri="{FF2B5EF4-FFF2-40B4-BE49-F238E27FC236}">
                <a16:creationId xmlns:a16="http://schemas.microsoft.com/office/drawing/2014/main" id="{2CDFF5A6-9225-4CEB-BA45-003B531A402A}"/>
              </a:ext>
            </a:extLst>
          </p:cNvPr>
          <p:cNvSpPr/>
          <p:nvPr/>
        </p:nvSpPr>
        <p:spPr>
          <a:xfrm>
            <a:off x="5357004" y="1966823"/>
            <a:ext cx="836762" cy="0"/>
          </a:xfrm>
          <a:custGeom>
            <a:avLst/>
            <a:gdLst>
              <a:gd name="connsiteX0" fmla="*/ 0 w 836762"/>
              <a:gd name="connsiteY0" fmla="*/ 0 h 0"/>
              <a:gd name="connsiteX1" fmla="*/ 836762 w 836762"/>
              <a:gd name="connsiteY1" fmla="*/ 0 h 0"/>
            </a:gdLst>
            <a:ahLst/>
            <a:cxnLst>
              <a:cxn ang="0">
                <a:pos x="connsiteX0" y="connsiteY0"/>
              </a:cxn>
              <a:cxn ang="0">
                <a:pos x="connsiteX1" y="connsiteY1"/>
              </a:cxn>
            </a:cxnLst>
            <a:rect l="l" t="t" r="r" b="b"/>
            <a:pathLst>
              <a:path w="836762">
                <a:moveTo>
                  <a:pt x="0" y="0"/>
                </a:moveTo>
                <a:lnTo>
                  <a:pt x="836762"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32974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558336" y="2636390"/>
            <a:ext cx="3670110" cy="3554276"/>
          </a:xfrm>
          <a:prstGeom prst="rect">
            <a:avLst/>
          </a:prstGeom>
        </p:spPr>
      </p:pic>
      <p:pic>
        <p:nvPicPr>
          <p:cNvPr id="6" name="図 5"/>
          <p:cNvPicPr>
            <a:picLocks noChangeAspect="1"/>
          </p:cNvPicPr>
          <p:nvPr/>
        </p:nvPicPr>
        <p:blipFill>
          <a:blip r:embed="rId3"/>
          <a:stretch>
            <a:fillRect/>
          </a:stretch>
        </p:blipFill>
        <p:spPr>
          <a:xfrm>
            <a:off x="4790351" y="2672969"/>
            <a:ext cx="3798137" cy="3517697"/>
          </a:xfrm>
          <a:prstGeom prst="rect">
            <a:avLst/>
          </a:prstGeom>
        </p:spPr>
      </p:pic>
      <p:sp>
        <p:nvSpPr>
          <p:cNvPr id="2" name="タイトル 1"/>
          <p:cNvSpPr>
            <a:spLocks noGrp="1"/>
          </p:cNvSpPr>
          <p:nvPr>
            <p:ph type="title"/>
          </p:nvPr>
        </p:nvSpPr>
        <p:spPr/>
        <p:txBody>
          <a:bodyPr/>
          <a:lstStyle/>
          <a:p>
            <a:r>
              <a:rPr kumimoji="1" lang="ja-JP" altLang="en-US" dirty="0"/>
              <a:t>住宅の建設時期別戸数</a:t>
            </a:r>
          </a:p>
        </p:txBody>
      </p:sp>
      <p:sp>
        <p:nvSpPr>
          <p:cNvPr id="4" name="スライド番号プレースホルダー 3"/>
          <p:cNvSpPr>
            <a:spLocks noGrp="1"/>
          </p:cNvSpPr>
          <p:nvPr>
            <p:ph type="sldNum" sz="quarter" idx="12"/>
          </p:nvPr>
        </p:nvSpPr>
        <p:spPr/>
        <p:txBody>
          <a:bodyPr/>
          <a:lstStyle/>
          <a:p>
            <a:pPr defTabSz="844083">
              <a:defRPr/>
            </a:pPr>
            <a:fld id="{09954CD4-AF95-4C78-B160-84012AB9CEDB}" type="slidenum">
              <a:rPr kumimoji="1" lang="en-US" altLang="ja-JP">
                <a:solidFill>
                  <a:srgbClr val="000000"/>
                </a:solidFill>
              </a:rPr>
              <a:pPr defTabSz="844083">
                <a:defRPr/>
              </a:pPr>
              <a:t>8</a:t>
            </a:fld>
            <a:endParaRPr kumimoji="1" lang="en-US" altLang="ja-JP">
              <a:solidFill>
                <a:srgbClr val="000000"/>
              </a:solidFill>
            </a:endParaRPr>
          </a:p>
        </p:txBody>
      </p:sp>
      <p:sp>
        <p:nvSpPr>
          <p:cNvPr id="5" name="テキスト ボックス 4"/>
          <p:cNvSpPr txBox="1"/>
          <p:nvPr/>
        </p:nvSpPr>
        <p:spPr>
          <a:xfrm>
            <a:off x="186950" y="1040497"/>
            <a:ext cx="8815536" cy="1092607"/>
          </a:xfrm>
          <a:prstGeom prst="rect">
            <a:avLst/>
          </a:prstGeom>
          <a:solidFill>
            <a:schemeClr val="accent5"/>
          </a:solidFill>
        </p:spPr>
        <p:txBody>
          <a:bodyPr wrap="square" rtlCol="0">
            <a:spAutoFit/>
          </a:bodyPr>
          <a:lstStyle/>
          <a:p>
            <a:pPr marL="241300" indent="-307975" defTabSz="844083">
              <a:lnSpc>
                <a:spcPct val="125000"/>
              </a:lnSpc>
              <a:spcAft>
                <a:spcPts val="554"/>
              </a:spcAft>
              <a:defRPr/>
            </a:pPr>
            <a:r>
              <a:rPr lang="ja-JP" altLang="en-US"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耐震化率は伸びているが、実数を建設時期で見ると、築年数の古い住宅が多く残っており、</a:t>
            </a:r>
            <a:r>
              <a:rPr lang="en-US" altLang="ja-JP"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年前と比べ、築</a:t>
            </a:r>
            <a:r>
              <a:rPr lang="en-US" altLang="ja-JP"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6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以上</a:t>
            </a:r>
            <a:r>
              <a:rPr lang="ja-JP" altLang="en-US" sz="16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の住宅が増えて</a:t>
            </a:r>
            <a:r>
              <a:rPr lang="ja-JP" altLang="en-US"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いる。</a:t>
            </a:r>
            <a:endParaRPr lang="en-US" altLang="ja-JP"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28606" indent="-296015" defTabSz="844083">
              <a:lnSpc>
                <a:spcPct val="125000"/>
              </a:lnSpc>
              <a:spcAft>
                <a:spcPts val="554"/>
              </a:spcAft>
              <a:defRPr/>
            </a:pPr>
            <a:r>
              <a:rPr lang="ja-JP" altLang="en-US"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旧耐震基準で建てられた住宅についても築</a:t>
            </a:r>
            <a:r>
              <a:rPr lang="en-US" altLang="ja-JP"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6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年以上が</a:t>
            </a:r>
            <a:r>
              <a:rPr lang="ja-JP" altLang="en-US"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経過しており、耐震化が急がれる。</a:t>
            </a:r>
            <a:endParaRPr lang="en-US" altLang="ja-JP"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5173176" y="4415916"/>
            <a:ext cx="1729643" cy="1410064"/>
          </a:xfrm>
          <a:prstGeom prst="round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5" name="二等辺三角形 14"/>
          <p:cNvSpPr/>
          <p:nvPr/>
        </p:nvSpPr>
        <p:spPr>
          <a:xfrm rot="5400000">
            <a:off x="3997910" y="4232475"/>
            <a:ext cx="1418130" cy="366882"/>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9" name="正方形/長方形 18"/>
          <p:cNvSpPr/>
          <p:nvPr/>
        </p:nvSpPr>
        <p:spPr>
          <a:xfrm>
            <a:off x="1579463" y="2529144"/>
            <a:ext cx="1445433" cy="20644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92" dirty="0">
                <a:solidFill>
                  <a:schemeClr val="tx1"/>
                </a:solidFill>
                <a:latin typeface="Meiryo UI" panose="020B0604030504040204" pitchFamily="50" charset="-128"/>
                <a:ea typeface="Meiryo UI" panose="020B0604030504040204" pitchFamily="50" charset="-128"/>
              </a:rPr>
              <a:t>【H20</a:t>
            </a:r>
            <a:r>
              <a:rPr lang="ja-JP" altLang="en-US" sz="1292" dirty="0">
                <a:solidFill>
                  <a:schemeClr val="tx1"/>
                </a:solidFill>
                <a:latin typeface="Meiryo UI" panose="020B0604030504040204" pitchFamily="50" charset="-128"/>
                <a:ea typeface="Meiryo UI" panose="020B0604030504040204" pitchFamily="50" charset="-128"/>
              </a:rPr>
              <a:t>年時点</a:t>
            </a:r>
            <a:r>
              <a:rPr lang="en-US" altLang="ja-JP" sz="1292" dirty="0">
                <a:solidFill>
                  <a:schemeClr val="tx1"/>
                </a:solidFill>
                <a:latin typeface="Meiryo UI" panose="020B0604030504040204" pitchFamily="50" charset="-128"/>
                <a:ea typeface="Meiryo UI" panose="020B0604030504040204" pitchFamily="50" charset="-128"/>
              </a:rPr>
              <a:t>】</a:t>
            </a:r>
            <a:endParaRPr lang="ja-JP" altLang="en-US" sz="1292"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6022300" y="2556294"/>
            <a:ext cx="1445433" cy="20644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92" dirty="0">
                <a:solidFill>
                  <a:schemeClr val="tx1"/>
                </a:solidFill>
                <a:latin typeface="Meiryo UI" panose="020B0604030504040204" pitchFamily="50" charset="-128"/>
                <a:ea typeface="Meiryo UI" panose="020B0604030504040204" pitchFamily="50" charset="-128"/>
              </a:rPr>
              <a:t>【H30</a:t>
            </a:r>
            <a:r>
              <a:rPr lang="ja-JP" altLang="en-US" sz="1292" dirty="0">
                <a:solidFill>
                  <a:schemeClr val="tx1"/>
                </a:solidFill>
                <a:latin typeface="Meiryo UI" panose="020B0604030504040204" pitchFamily="50" charset="-128"/>
                <a:ea typeface="Meiryo UI" panose="020B0604030504040204" pitchFamily="50" charset="-128"/>
              </a:rPr>
              <a:t>年時点</a:t>
            </a:r>
            <a:r>
              <a:rPr lang="en-US" altLang="ja-JP" sz="1292" dirty="0">
                <a:solidFill>
                  <a:schemeClr val="tx1"/>
                </a:solidFill>
                <a:latin typeface="Meiryo UI" panose="020B0604030504040204" pitchFamily="50" charset="-128"/>
                <a:ea typeface="Meiryo UI" panose="020B0604030504040204" pitchFamily="50" charset="-128"/>
              </a:rPr>
              <a:t>】</a:t>
            </a:r>
            <a:endParaRPr lang="ja-JP" altLang="en-US" sz="1292" dirty="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87374" y="2284832"/>
            <a:ext cx="797101" cy="43776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dirty="0">
                <a:solidFill>
                  <a:schemeClr val="tx1"/>
                </a:solidFill>
                <a:latin typeface="Meiryo UI" panose="020B0604030504040204" pitchFamily="50" charset="-128"/>
                <a:ea typeface="Meiryo UI" panose="020B0604030504040204" pitchFamily="50" charset="-128"/>
              </a:rPr>
              <a:t>（万戸）</a:t>
            </a:r>
          </a:p>
        </p:txBody>
      </p:sp>
      <p:sp>
        <p:nvSpPr>
          <p:cNvPr id="23" name="四角形吹き出し 1">
            <a:extLst>
              <a:ext uri="{FF2B5EF4-FFF2-40B4-BE49-F238E27FC236}">
                <a16:creationId xmlns:a16="http://schemas.microsoft.com/office/drawing/2014/main" id="{FB3E511B-8073-487B-B74D-C0EEB0C54150}"/>
              </a:ext>
            </a:extLst>
          </p:cNvPr>
          <p:cNvSpPr/>
          <p:nvPr/>
        </p:nvSpPr>
        <p:spPr>
          <a:xfrm>
            <a:off x="5149477" y="3795642"/>
            <a:ext cx="1481851" cy="525464"/>
          </a:xfrm>
          <a:prstGeom prst="wedgeRectCallout">
            <a:avLst>
              <a:gd name="adj1" fmla="val 11851"/>
              <a:gd name="adj2" fmla="val 94207"/>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築</a:t>
            </a:r>
            <a:r>
              <a:rPr kumimoji="1" lang="en-US" altLang="ja-JP" sz="1200" dirty="0">
                <a:solidFill>
                  <a:schemeClr val="tx1"/>
                </a:solidFill>
                <a:latin typeface="Meiryo UI" panose="020B0604030504040204" pitchFamily="50" charset="-128"/>
                <a:ea typeface="Meiryo UI" panose="020B0604030504040204" pitchFamily="50" charset="-128"/>
              </a:rPr>
              <a:t>60</a:t>
            </a:r>
            <a:r>
              <a:rPr kumimoji="1" lang="ja-JP" altLang="en-US" sz="1200" dirty="0">
                <a:solidFill>
                  <a:schemeClr val="tx1"/>
                </a:solidFill>
                <a:latin typeface="Meiryo UI" panose="020B0604030504040204" pitchFamily="50" charset="-128"/>
                <a:ea typeface="Meiryo UI" panose="020B0604030504040204" pitchFamily="50" charset="-128"/>
              </a:rPr>
              <a:t>年以上の住宅</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b="1" u="sng" dirty="0">
                <a:solidFill>
                  <a:schemeClr val="tx1"/>
                </a:solidFill>
                <a:latin typeface="Meiryo UI" panose="020B0604030504040204" pitchFamily="50" charset="-128"/>
                <a:ea typeface="Meiryo UI" panose="020B0604030504040204" pitchFamily="50" charset="-128"/>
              </a:rPr>
              <a:t>約</a:t>
            </a:r>
            <a:r>
              <a:rPr kumimoji="1" lang="en-US" altLang="ja-JP" sz="1200" b="1" u="sng" dirty="0">
                <a:solidFill>
                  <a:schemeClr val="tx1"/>
                </a:solidFill>
                <a:latin typeface="Meiryo UI" panose="020B0604030504040204" pitchFamily="50" charset="-128"/>
                <a:ea typeface="Meiryo UI" panose="020B0604030504040204" pitchFamily="50" charset="-128"/>
              </a:rPr>
              <a:t>13.9</a:t>
            </a:r>
            <a:r>
              <a:rPr kumimoji="1" lang="ja-JP" altLang="en-US" sz="1200" b="1" u="sng" dirty="0">
                <a:solidFill>
                  <a:schemeClr val="tx1"/>
                </a:solidFill>
                <a:latin typeface="Meiryo UI" panose="020B0604030504040204" pitchFamily="50" charset="-128"/>
                <a:ea typeface="Meiryo UI" panose="020B0604030504040204" pitchFamily="50" charset="-128"/>
              </a:rPr>
              <a:t>万戸</a:t>
            </a:r>
          </a:p>
        </p:txBody>
      </p:sp>
      <p:sp>
        <p:nvSpPr>
          <p:cNvPr id="24" name="角丸四角形 9">
            <a:extLst>
              <a:ext uri="{FF2B5EF4-FFF2-40B4-BE49-F238E27FC236}">
                <a16:creationId xmlns:a16="http://schemas.microsoft.com/office/drawing/2014/main" id="{4205529D-1268-4A9A-AFBE-13D96B952B81}"/>
              </a:ext>
            </a:extLst>
          </p:cNvPr>
          <p:cNvSpPr/>
          <p:nvPr/>
        </p:nvSpPr>
        <p:spPr>
          <a:xfrm>
            <a:off x="884475" y="4415916"/>
            <a:ext cx="895834" cy="1378491"/>
          </a:xfrm>
          <a:prstGeom prst="round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5" name="四角形吹き出し 1">
            <a:extLst>
              <a:ext uri="{FF2B5EF4-FFF2-40B4-BE49-F238E27FC236}">
                <a16:creationId xmlns:a16="http://schemas.microsoft.com/office/drawing/2014/main" id="{308E0CA8-5810-4FBB-8661-83D2C661EF22}"/>
              </a:ext>
            </a:extLst>
          </p:cNvPr>
          <p:cNvSpPr/>
          <p:nvPr/>
        </p:nvSpPr>
        <p:spPr>
          <a:xfrm>
            <a:off x="911540" y="3795642"/>
            <a:ext cx="1481851" cy="525464"/>
          </a:xfrm>
          <a:prstGeom prst="wedgeRectCallout">
            <a:avLst>
              <a:gd name="adj1" fmla="val -23410"/>
              <a:gd name="adj2" fmla="val 83849"/>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築</a:t>
            </a:r>
            <a:r>
              <a:rPr kumimoji="1" lang="en-US" altLang="ja-JP" sz="1200" dirty="0">
                <a:solidFill>
                  <a:schemeClr val="tx1"/>
                </a:solidFill>
                <a:latin typeface="Meiryo UI" panose="020B0604030504040204" pitchFamily="50" charset="-128"/>
                <a:ea typeface="Meiryo UI" panose="020B0604030504040204" pitchFamily="50" charset="-128"/>
              </a:rPr>
              <a:t>60</a:t>
            </a:r>
            <a:r>
              <a:rPr kumimoji="1" lang="ja-JP" altLang="en-US" sz="1200" dirty="0">
                <a:solidFill>
                  <a:schemeClr val="tx1"/>
                </a:solidFill>
                <a:latin typeface="Meiryo UI" panose="020B0604030504040204" pitchFamily="50" charset="-128"/>
                <a:ea typeface="Meiryo UI" panose="020B0604030504040204" pitchFamily="50" charset="-128"/>
              </a:rPr>
              <a:t>年以上の住宅</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b="1" u="sng" dirty="0">
                <a:solidFill>
                  <a:schemeClr val="tx1"/>
                </a:solidFill>
                <a:latin typeface="Meiryo UI" panose="020B0604030504040204" pitchFamily="50" charset="-128"/>
                <a:ea typeface="Meiryo UI" panose="020B0604030504040204" pitchFamily="50" charset="-128"/>
              </a:rPr>
              <a:t>約</a:t>
            </a:r>
            <a:r>
              <a:rPr kumimoji="1" lang="en-US" altLang="ja-JP" sz="1200" b="1" u="sng" dirty="0">
                <a:solidFill>
                  <a:schemeClr val="tx1"/>
                </a:solidFill>
                <a:latin typeface="Meiryo UI" panose="020B0604030504040204" pitchFamily="50" charset="-128"/>
                <a:ea typeface="Meiryo UI" panose="020B0604030504040204" pitchFamily="50" charset="-128"/>
              </a:rPr>
              <a:t>12.5</a:t>
            </a:r>
            <a:r>
              <a:rPr kumimoji="1" lang="ja-JP" altLang="en-US" sz="1200" b="1" u="sng" dirty="0">
                <a:solidFill>
                  <a:schemeClr val="tx1"/>
                </a:solidFill>
                <a:latin typeface="Meiryo UI" panose="020B0604030504040204" pitchFamily="50" charset="-128"/>
                <a:ea typeface="Meiryo UI" panose="020B0604030504040204" pitchFamily="50" charset="-128"/>
              </a:rPr>
              <a:t>万戸</a:t>
            </a:r>
          </a:p>
        </p:txBody>
      </p:sp>
      <p:sp>
        <p:nvSpPr>
          <p:cNvPr id="26" name="四角形吹き出し 1">
            <a:extLst>
              <a:ext uri="{FF2B5EF4-FFF2-40B4-BE49-F238E27FC236}">
                <a16:creationId xmlns:a16="http://schemas.microsoft.com/office/drawing/2014/main" id="{21F2689F-04B6-4084-A981-25BA6298CF68}"/>
              </a:ext>
            </a:extLst>
          </p:cNvPr>
          <p:cNvSpPr/>
          <p:nvPr/>
        </p:nvSpPr>
        <p:spPr>
          <a:xfrm>
            <a:off x="587148" y="6217597"/>
            <a:ext cx="3815328" cy="52546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旧耐震基準で建てられた住宅（築</a:t>
            </a:r>
            <a:r>
              <a:rPr kumimoji="1" lang="en-US" altLang="ja-JP" sz="1200" dirty="0">
                <a:solidFill>
                  <a:schemeClr val="tx1"/>
                </a:solidFill>
                <a:latin typeface="Meiryo UI" panose="020B0604030504040204" pitchFamily="50" charset="-128"/>
                <a:ea typeface="Meiryo UI" panose="020B0604030504040204" pitchFamily="50" charset="-128"/>
              </a:rPr>
              <a:t>30</a:t>
            </a:r>
            <a:r>
              <a:rPr kumimoji="1" lang="ja-JP" altLang="en-US" sz="1200" dirty="0" smtClean="0">
                <a:solidFill>
                  <a:schemeClr val="tx1"/>
                </a:solidFill>
                <a:latin typeface="Meiryo UI" panose="020B0604030504040204" pitchFamily="50" charset="-128"/>
                <a:ea typeface="Meiryo UI" panose="020B0604030504040204" pitchFamily="50" charset="-128"/>
              </a:rPr>
              <a:t>年以上）</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lnSpc>
                <a:spcPct val="150000"/>
              </a:lnSpc>
            </a:pPr>
            <a:r>
              <a:rPr lang="ja-JP" altLang="en-US" sz="1200" dirty="0">
                <a:solidFill>
                  <a:schemeClr val="tx1"/>
                </a:solidFill>
                <a:latin typeface="Meiryo UI" panose="020B0604030504040204" pitchFamily="50" charset="-128"/>
                <a:ea typeface="Meiryo UI" panose="020B0604030504040204" pitchFamily="50" charset="-128"/>
              </a:rPr>
              <a:t>　約</a:t>
            </a:r>
            <a:r>
              <a:rPr lang="en-US" altLang="ja-JP" sz="1200" dirty="0">
                <a:solidFill>
                  <a:schemeClr val="tx1"/>
                </a:solidFill>
                <a:latin typeface="Meiryo UI" panose="020B0604030504040204" pitchFamily="50" charset="-128"/>
                <a:ea typeface="Meiryo UI" panose="020B0604030504040204" pitchFamily="50" charset="-128"/>
              </a:rPr>
              <a:t>135</a:t>
            </a:r>
            <a:r>
              <a:rPr lang="ja-JP" altLang="en-US" sz="1200" dirty="0">
                <a:solidFill>
                  <a:schemeClr val="tx1"/>
                </a:solidFill>
                <a:latin typeface="Meiryo UI" panose="020B0604030504040204" pitchFamily="50" charset="-128"/>
                <a:ea typeface="Meiryo UI" panose="020B0604030504040204" pitchFamily="50" charset="-128"/>
              </a:rPr>
              <a:t>万戸</a:t>
            </a:r>
            <a:r>
              <a:rPr lang="ja-JP" altLang="en-US" dirty="0">
                <a:solidFill>
                  <a:schemeClr val="tx1"/>
                </a:solidFill>
                <a:latin typeface="Meiryo UI" panose="020B0604030504040204" pitchFamily="50" charset="-128"/>
                <a:ea typeface="Meiryo UI" panose="020B0604030504040204" pitchFamily="50" charset="-128"/>
              </a:rPr>
              <a:t>（木造戸建て約</a:t>
            </a:r>
            <a:r>
              <a:rPr lang="en-US" altLang="ja-JP" dirty="0">
                <a:solidFill>
                  <a:schemeClr val="tx1"/>
                </a:solidFill>
                <a:latin typeface="Meiryo UI" panose="020B0604030504040204" pitchFamily="50" charset="-128"/>
                <a:ea typeface="Meiryo UI" panose="020B0604030504040204" pitchFamily="50" charset="-128"/>
              </a:rPr>
              <a:t>55</a:t>
            </a:r>
            <a:r>
              <a:rPr lang="ja-JP" altLang="en-US" dirty="0">
                <a:solidFill>
                  <a:schemeClr val="tx1"/>
                </a:solidFill>
                <a:latin typeface="Meiryo UI" panose="020B0604030504040204" pitchFamily="50" charset="-128"/>
                <a:ea typeface="Meiryo UI" panose="020B0604030504040204" pitchFamily="50" charset="-128"/>
              </a:rPr>
              <a:t>万戸、共同住宅等約</a:t>
            </a:r>
            <a:r>
              <a:rPr lang="en-US" altLang="ja-JP" dirty="0">
                <a:solidFill>
                  <a:schemeClr val="tx1"/>
                </a:solidFill>
                <a:latin typeface="Meiryo UI" panose="020B0604030504040204" pitchFamily="50" charset="-128"/>
                <a:ea typeface="Meiryo UI" panose="020B0604030504040204" pitchFamily="50" charset="-128"/>
              </a:rPr>
              <a:t>80</a:t>
            </a:r>
            <a:r>
              <a:rPr lang="ja-JP" altLang="en-US" dirty="0">
                <a:solidFill>
                  <a:schemeClr val="tx1"/>
                </a:solidFill>
                <a:latin typeface="Meiryo UI" panose="020B0604030504040204" pitchFamily="50" charset="-128"/>
                <a:ea typeface="Meiryo UI" panose="020B0604030504040204" pitchFamily="50" charset="-128"/>
              </a:rPr>
              <a:t>万戸）</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7" name="四角形吹き出し 1">
            <a:extLst>
              <a:ext uri="{FF2B5EF4-FFF2-40B4-BE49-F238E27FC236}">
                <a16:creationId xmlns:a16="http://schemas.microsoft.com/office/drawing/2014/main" id="{82B458EF-25BC-451C-94F2-0DE7FA35F449}"/>
              </a:ext>
            </a:extLst>
          </p:cNvPr>
          <p:cNvSpPr/>
          <p:nvPr/>
        </p:nvSpPr>
        <p:spPr>
          <a:xfrm>
            <a:off x="4995155" y="6217597"/>
            <a:ext cx="3815328" cy="52546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旧耐震基準で建てられた住宅（築</a:t>
            </a:r>
            <a:r>
              <a:rPr kumimoji="1" lang="en-US" altLang="ja-JP" sz="1200" dirty="0">
                <a:solidFill>
                  <a:schemeClr val="tx1"/>
                </a:solidFill>
                <a:latin typeface="Meiryo UI" panose="020B0604030504040204" pitchFamily="50" charset="-128"/>
                <a:ea typeface="Meiryo UI" panose="020B0604030504040204" pitchFamily="50" charset="-128"/>
              </a:rPr>
              <a:t>40</a:t>
            </a:r>
            <a:r>
              <a:rPr kumimoji="1" lang="ja-JP" altLang="en-US" sz="1200" dirty="0" smtClean="0">
                <a:solidFill>
                  <a:schemeClr val="tx1"/>
                </a:solidFill>
                <a:latin typeface="Meiryo UI" panose="020B0604030504040204" pitchFamily="50" charset="-128"/>
                <a:ea typeface="Meiryo UI" panose="020B0604030504040204" pitchFamily="50" charset="-128"/>
              </a:rPr>
              <a:t>年以上）</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lnSpc>
                <a:spcPct val="150000"/>
              </a:lnSpc>
            </a:pPr>
            <a:r>
              <a:rPr lang="ja-JP" altLang="en-US" sz="1200" dirty="0">
                <a:solidFill>
                  <a:schemeClr val="tx1"/>
                </a:solidFill>
                <a:latin typeface="Meiryo UI" panose="020B0604030504040204" pitchFamily="50" charset="-128"/>
                <a:ea typeface="Meiryo UI" panose="020B0604030504040204" pitchFamily="50" charset="-128"/>
              </a:rPr>
              <a:t>　約</a:t>
            </a:r>
            <a:r>
              <a:rPr lang="en-US" altLang="ja-JP" sz="1200" dirty="0">
                <a:solidFill>
                  <a:schemeClr val="tx1"/>
                </a:solidFill>
                <a:latin typeface="Meiryo UI" panose="020B0604030504040204" pitchFamily="50" charset="-128"/>
                <a:ea typeface="Meiryo UI" panose="020B0604030504040204" pitchFamily="50" charset="-128"/>
              </a:rPr>
              <a:t>105</a:t>
            </a:r>
            <a:r>
              <a:rPr lang="ja-JP" altLang="en-US" sz="1200" dirty="0">
                <a:solidFill>
                  <a:schemeClr val="tx1"/>
                </a:solidFill>
                <a:latin typeface="Meiryo UI" panose="020B0604030504040204" pitchFamily="50" charset="-128"/>
                <a:ea typeface="Meiryo UI" panose="020B0604030504040204" pitchFamily="50" charset="-128"/>
              </a:rPr>
              <a:t>万戸</a:t>
            </a:r>
            <a:r>
              <a:rPr lang="ja-JP" altLang="en-US" dirty="0">
                <a:solidFill>
                  <a:schemeClr val="tx1"/>
                </a:solidFill>
                <a:latin typeface="Meiryo UI" panose="020B0604030504040204" pitchFamily="50" charset="-128"/>
                <a:ea typeface="Meiryo UI" panose="020B0604030504040204" pitchFamily="50" charset="-128"/>
              </a:rPr>
              <a:t>（木造戸建て約</a:t>
            </a:r>
            <a:r>
              <a:rPr lang="en-US" altLang="ja-JP" dirty="0">
                <a:solidFill>
                  <a:schemeClr val="tx1"/>
                </a:solidFill>
                <a:latin typeface="Meiryo UI" panose="020B0604030504040204" pitchFamily="50" charset="-128"/>
                <a:ea typeface="Meiryo UI" panose="020B0604030504040204" pitchFamily="50" charset="-128"/>
              </a:rPr>
              <a:t>46</a:t>
            </a:r>
            <a:r>
              <a:rPr lang="ja-JP" altLang="en-US" dirty="0">
                <a:solidFill>
                  <a:schemeClr val="tx1"/>
                </a:solidFill>
                <a:latin typeface="Meiryo UI" panose="020B0604030504040204" pitchFamily="50" charset="-128"/>
                <a:ea typeface="Meiryo UI" panose="020B0604030504040204" pitchFamily="50" charset="-128"/>
              </a:rPr>
              <a:t>万戸、共同住宅等約</a:t>
            </a:r>
            <a:r>
              <a:rPr lang="en-US" altLang="ja-JP" dirty="0">
                <a:solidFill>
                  <a:schemeClr val="tx1"/>
                </a:solidFill>
                <a:latin typeface="Meiryo UI" panose="020B0604030504040204" pitchFamily="50" charset="-128"/>
                <a:ea typeface="Meiryo UI" panose="020B0604030504040204" pitchFamily="50" charset="-128"/>
              </a:rPr>
              <a:t>59</a:t>
            </a:r>
            <a:r>
              <a:rPr lang="ja-JP" altLang="en-US" dirty="0">
                <a:solidFill>
                  <a:schemeClr val="tx1"/>
                </a:solidFill>
                <a:latin typeface="Meiryo UI" panose="020B0604030504040204" pitchFamily="50" charset="-128"/>
                <a:ea typeface="Meiryo UI" panose="020B0604030504040204" pitchFamily="50" charset="-128"/>
              </a:rPr>
              <a:t>万戸）</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9" name="四角形吹き出し 1">
            <a:extLst>
              <a:ext uri="{FF2B5EF4-FFF2-40B4-BE49-F238E27FC236}">
                <a16:creationId xmlns:a16="http://schemas.microsoft.com/office/drawing/2014/main" id="{B941F4F9-BACB-42E3-9CC4-CD163B78CD85}"/>
              </a:ext>
            </a:extLst>
          </p:cNvPr>
          <p:cNvSpPr/>
          <p:nvPr/>
        </p:nvSpPr>
        <p:spPr>
          <a:xfrm>
            <a:off x="2430748" y="2030830"/>
            <a:ext cx="4472071" cy="5254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dirty="0">
                <a:solidFill>
                  <a:schemeClr val="tx1"/>
                </a:solidFill>
                <a:latin typeface="Meiryo UI" panose="020B0604030504040204" pitchFamily="50" charset="-128"/>
                <a:ea typeface="Meiryo UI" panose="020B0604030504040204" pitchFamily="50" charset="-128"/>
              </a:rPr>
              <a:t>建設時期別住宅戸数（</a:t>
            </a:r>
            <a:r>
              <a:rPr lang="en-US" altLang="ja-JP" sz="1200" dirty="0">
                <a:solidFill>
                  <a:schemeClr val="tx1"/>
                </a:solidFill>
                <a:latin typeface="Meiryo UI" panose="020B0604030504040204" pitchFamily="50" charset="-128"/>
                <a:ea typeface="Meiryo UI" panose="020B0604030504040204" pitchFamily="50" charset="-128"/>
              </a:rPr>
              <a:t>S55</a:t>
            </a:r>
            <a:r>
              <a:rPr lang="ja-JP" altLang="en-US" sz="1200" dirty="0">
                <a:solidFill>
                  <a:schemeClr val="tx1"/>
                </a:solidFill>
                <a:latin typeface="Meiryo UI" panose="020B0604030504040204" pitchFamily="50" charset="-128"/>
                <a:ea typeface="Meiryo UI" panose="020B0604030504040204" pitchFamily="50" charset="-128"/>
              </a:rPr>
              <a:t>以前建設、木造戸建て・共同住宅別）</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8" name="四角形吹き出し 1">
            <a:extLst>
              <a:ext uri="{FF2B5EF4-FFF2-40B4-BE49-F238E27FC236}">
                <a16:creationId xmlns:a16="http://schemas.microsoft.com/office/drawing/2014/main" id="{21F2689F-04B6-4084-A981-25BA6298CF68}"/>
              </a:ext>
            </a:extLst>
          </p:cNvPr>
          <p:cNvSpPr/>
          <p:nvPr/>
        </p:nvSpPr>
        <p:spPr>
          <a:xfrm>
            <a:off x="21571" y="5567083"/>
            <a:ext cx="955599" cy="3827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建設時期</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30" name="四角形吹き出し 1">
            <a:extLst>
              <a:ext uri="{FF2B5EF4-FFF2-40B4-BE49-F238E27FC236}">
                <a16:creationId xmlns:a16="http://schemas.microsoft.com/office/drawing/2014/main" id="{21F2689F-04B6-4084-A981-25BA6298CF68}"/>
              </a:ext>
            </a:extLst>
          </p:cNvPr>
          <p:cNvSpPr/>
          <p:nvPr/>
        </p:nvSpPr>
        <p:spPr>
          <a:xfrm>
            <a:off x="186950" y="5769485"/>
            <a:ext cx="4232015" cy="3827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200" dirty="0" smtClean="0">
                <a:solidFill>
                  <a:schemeClr val="tx1"/>
                </a:solidFill>
                <a:latin typeface="Meiryo UI" panose="020B0604030504040204" pitchFamily="50" charset="-128"/>
                <a:ea typeface="Meiryo UI" panose="020B0604030504040204" pitchFamily="50" charset="-128"/>
              </a:rPr>
              <a:t>築年数　　　</a:t>
            </a:r>
            <a:r>
              <a:rPr kumimoji="1" lang="ja-JP" altLang="en-US" sz="1050" dirty="0" smtClean="0">
                <a:solidFill>
                  <a:schemeClr val="tx1"/>
                </a:solidFill>
                <a:latin typeface="Meiryo UI" panose="020B0604030504040204" pitchFamily="50" charset="-128"/>
                <a:ea typeface="Meiryo UI" panose="020B0604030504040204" pitchFamily="50" charset="-128"/>
              </a:rPr>
              <a:t>築</a:t>
            </a:r>
            <a:r>
              <a:rPr kumimoji="1" lang="en-US" altLang="ja-JP" sz="1050" dirty="0" smtClean="0">
                <a:solidFill>
                  <a:schemeClr val="tx1"/>
                </a:solidFill>
                <a:latin typeface="Meiryo UI" panose="020B0604030504040204" pitchFamily="50" charset="-128"/>
                <a:ea typeface="Meiryo UI" panose="020B0604030504040204" pitchFamily="50" charset="-128"/>
              </a:rPr>
              <a:t>60</a:t>
            </a:r>
            <a:r>
              <a:rPr lang="ja-JP" altLang="en-US" sz="1050" dirty="0" smtClean="0">
                <a:solidFill>
                  <a:schemeClr val="tx1"/>
                </a:solidFill>
                <a:latin typeface="Meiryo UI" panose="020B0604030504040204" pitchFamily="50" charset="-128"/>
                <a:ea typeface="Meiryo UI" panose="020B0604030504040204" pitchFamily="50" charset="-128"/>
              </a:rPr>
              <a:t>年以上　　築</a:t>
            </a:r>
            <a:r>
              <a:rPr lang="en-US" altLang="ja-JP" sz="1050" dirty="0" smtClean="0">
                <a:solidFill>
                  <a:schemeClr val="tx1"/>
                </a:solidFill>
                <a:latin typeface="Meiryo UI" panose="020B0604030504040204" pitchFamily="50" charset="-128"/>
                <a:ea typeface="Meiryo UI" panose="020B0604030504040204" pitchFamily="50" charset="-128"/>
              </a:rPr>
              <a:t>50</a:t>
            </a:r>
            <a:r>
              <a:rPr lang="ja-JP" altLang="en-US" sz="1050" dirty="0" smtClean="0">
                <a:solidFill>
                  <a:schemeClr val="tx1"/>
                </a:solidFill>
                <a:latin typeface="Meiryo UI" panose="020B0604030504040204" pitchFamily="50" charset="-128"/>
                <a:ea typeface="Meiryo UI" panose="020B0604030504040204" pitchFamily="50" charset="-128"/>
              </a:rPr>
              <a:t>年以上　　築</a:t>
            </a:r>
            <a:r>
              <a:rPr lang="en-US" altLang="ja-JP" sz="1050" dirty="0" smtClean="0">
                <a:solidFill>
                  <a:schemeClr val="tx1"/>
                </a:solidFill>
                <a:latin typeface="Meiryo UI" panose="020B0604030504040204" pitchFamily="50" charset="-128"/>
                <a:ea typeface="Meiryo UI" panose="020B0604030504040204" pitchFamily="50" charset="-128"/>
              </a:rPr>
              <a:t>40</a:t>
            </a:r>
            <a:r>
              <a:rPr lang="ja-JP" altLang="en-US" sz="1050" dirty="0" smtClean="0">
                <a:solidFill>
                  <a:schemeClr val="tx1"/>
                </a:solidFill>
                <a:latin typeface="Meiryo UI" panose="020B0604030504040204" pitchFamily="50" charset="-128"/>
                <a:ea typeface="Meiryo UI" panose="020B0604030504040204" pitchFamily="50" charset="-128"/>
              </a:rPr>
              <a:t>年以上　築</a:t>
            </a:r>
            <a:r>
              <a:rPr lang="en-US" altLang="ja-JP" sz="1050" dirty="0" smtClean="0">
                <a:solidFill>
                  <a:schemeClr val="tx1"/>
                </a:solidFill>
                <a:latin typeface="Meiryo UI" panose="020B0604030504040204" pitchFamily="50" charset="-128"/>
                <a:ea typeface="Meiryo UI" panose="020B0604030504040204" pitchFamily="50" charset="-128"/>
              </a:rPr>
              <a:t>30</a:t>
            </a:r>
            <a:r>
              <a:rPr lang="ja-JP" altLang="en-US" sz="1050" dirty="0" smtClean="0">
                <a:solidFill>
                  <a:schemeClr val="tx1"/>
                </a:solidFill>
                <a:latin typeface="Meiryo UI" panose="020B0604030504040204" pitchFamily="50" charset="-128"/>
                <a:ea typeface="Meiryo UI" panose="020B0604030504040204" pitchFamily="50" charset="-128"/>
              </a:rPr>
              <a:t>年以上</a:t>
            </a: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31" name="四角形吹き出し 1">
            <a:extLst>
              <a:ext uri="{FF2B5EF4-FFF2-40B4-BE49-F238E27FC236}">
                <a16:creationId xmlns:a16="http://schemas.microsoft.com/office/drawing/2014/main" id="{21F2689F-04B6-4084-A981-25BA6298CF68}"/>
              </a:ext>
            </a:extLst>
          </p:cNvPr>
          <p:cNvSpPr/>
          <p:nvPr/>
        </p:nvSpPr>
        <p:spPr>
          <a:xfrm>
            <a:off x="5149477" y="5769485"/>
            <a:ext cx="4232015" cy="3827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200" dirty="0" smtClean="0">
                <a:solidFill>
                  <a:schemeClr val="tx1"/>
                </a:solidFill>
                <a:latin typeface="Meiryo UI" panose="020B0604030504040204" pitchFamily="50" charset="-128"/>
                <a:ea typeface="Meiryo UI" panose="020B0604030504040204" pitchFamily="50" charset="-128"/>
              </a:rPr>
              <a:t>　　</a:t>
            </a:r>
            <a:r>
              <a:rPr kumimoji="1" lang="ja-JP" altLang="en-US" sz="1050" dirty="0" smtClean="0">
                <a:solidFill>
                  <a:schemeClr val="tx1"/>
                </a:solidFill>
                <a:latin typeface="Meiryo UI" panose="020B0604030504040204" pitchFamily="50" charset="-128"/>
                <a:ea typeface="Meiryo UI" panose="020B0604030504040204" pitchFamily="50" charset="-128"/>
              </a:rPr>
              <a:t>築</a:t>
            </a:r>
            <a:r>
              <a:rPr kumimoji="1" lang="en-US" altLang="ja-JP" sz="1050" dirty="0" smtClean="0">
                <a:solidFill>
                  <a:schemeClr val="tx1"/>
                </a:solidFill>
                <a:latin typeface="Meiryo UI" panose="020B0604030504040204" pitchFamily="50" charset="-128"/>
                <a:ea typeface="Meiryo UI" panose="020B0604030504040204" pitchFamily="50" charset="-128"/>
              </a:rPr>
              <a:t>70</a:t>
            </a:r>
            <a:r>
              <a:rPr lang="ja-JP" altLang="en-US" sz="1050" dirty="0" smtClean="0">
                <a:solidFill>
                  <a:schemeClr val="tx1"/>
                </a:solidFill>
                <a:latin typeface="Meiryo UI" panose="020B0604030504040204" pitchFamily="50" charset="-128"/>
                <a:ea typeface="Meiryo UI" panose="020B0604030504040204" pitchFamily="50" charset="-128"/>
              </a:rPr>
              <a:t>年以上　　築</a:t>
            </a:r>
            <a:r>
              <a:rPr lang="en-US" altLang="ja-JP" sz="1050" dirty="0">
                <a:solidFill>
                  <a:schemeClr val="tx1"/>
                </a:solidFill>
                <a:latin typeface="Meiryo UI" panose="020B0604030504040204" pitchFamily="50" charset="-128"/>
                <a:ea typeface="Meiryo UI" panose="020B0604030504040204" pitchFamily="50" charset="-128"/>
              </a:rPr>
              <a:t>6</a:t>
            </a:r>
            <a:r>
              <a:rPr lang="en-US" altLang="ja-JP" sz="1050" dirty="0" smtClean="0">
                <a:solidFill>
                  <a:schemeClr val="tx1"/>
                </a:solidFill>
                <a:latin typeface="Meiryo UI" panose="020B0604030504040204" pitchFamily="50" charset="-128"/>
                <a:ea typeface="Meiryo UI" panose="020B0604030504040204" pitchFamily="50" charset="-128"/>
              </a:rPr>
              <a:t>0</a:t>
            </a:r>
            <a:r>
              <a:rPr lang="ja-JP" altLang="en-US" sz="1050" dirty="0" smtClean="0">
                <a:solidFill>
                  <a:schemeClr val="tx1"/>
                </a:solidFill>
                <a:latin typeface="Meiryo UI" panose="020B0604030504040204" pitchFamily="50" charset="-128"/>
                <a:ea typeface="Meiryo UI" panose="020B0604030504040204" pitchFamily="50" charset="-128"/>
              </a:rPr>
              <a:t>年以上　　築</a:t>
            </a:r>
            <a:r>
              <a:rPr lang="en-US" altLang="ja-JP" sz="1050" dirty="0">
                <a:solidFill>
                  <a:schemeClr val="tx1"/>
                </a:solidFill>
                <a:latin typeface="Meiryo UI" panose="020B0604030504040204" pitchFamily="50" charset="-128"/>
                <a:ea typeface="Meiryo UI" panose="020B0604030504040204" pitchFamily="50" charset="-128"/>
              </a:rPr>
              <a:t>5</a:t>
            </a:r>
            <a:r>
              <a:rPr lang="en-US" altLang="ja-JP" sz="1050" dirty="0" smtClean="0">
                <a:solidFill>
                  <a:schemeClr val="tx1"/>
                </a:solidFill>
                <a:latin typeface="Meiryo UI" panose="020B0604030504040204" pitchFamily="50" charset="-128"/>
                <a:ea typeface="Meiryo UI" panose="020B0604030504040204" pitchFamily="50" charset="-128"/>
              </a:rPr>
              <a:t>0</a:t>
            </a:r>
            <a:r>
              <a:rPr lang="ja-JP" altLang="en-US" sz="1050" dirty="0" smtClean="0">
                <a:solidFill>
                  <a:schemeClr val="tx1"/>
                </a:solidFill>
                <a:latin typeface="Meiryo UI" panose="020B0604030504040204" pitchFamily="50" charset="-128"/>
                <a:ea typeface="Meiryo UI" panose="020B0604030504040204" pitchFamily="50" charset="-128"/>
              </a:rPr>
              <a:t>年以上　築</a:t>
            </a:r>
            <a:r>
              <a:rPr lang="en-US" altLang="ja-JP" sz="1050" dirty="0">
                <a:solidFill>
                  <a:schemeClr val="tx1"/>
                </a:solidFill>
                <a:latin typeface="Meiryo UI" panose="020B0604030504040204" pitchFamily="50" charset="-128"/>
                <a:ea typeface="Meiryo UI" panose="020B0604030504040204" pitchFamily="50" charset="-128"/>
              </a:rPr>
              <a:t>4</a:t>
            </a:r>
            <a:r>
              <a:rPr lang="en-US" altLang="ja-JP" sz="1050" dirty="0" smtClean="0">
                <a:solidFill>
                  <a:schemeClr val="tx1"/>
                </a:solidFill>
                <a:latin typeface="Meiryo UI" panose="020B0604030504040204" pitchFamily="50" charset="-128"/>
                <a:ea typeface="Meiryo UI" panose="020B0604030504040204" pitchFamily="50" charset="-128"/>
              </a:rPr>
              <a:t>0</a:t>
            </a:r>
            <a:r>
              <a:rPr lang="ja-JP" altLang="en-US" sz="1050" dirty="0" smtClean="0">
                <a:solidFill>
                  <a:schemeClr val="tx1"/>
                </a:solidFill>
                <a:latin typeface="Meiryo UI" panose="020B0604030504040204" pitchFamily="50" charset="-128"/>
                <a:ea typeface="Meiryo UI" panose="020B0604030504040204" pitchFamily="50" charset="-128"/>
              </a:rPr>
              <a:t>年以上</a:t>
            </a:r>
            <a:endParaRPr lang="en-US" altLang="ja-JP" sz="105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84059832"/>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5"/>
        </a:solidFill>
        <a:ln w="6350">
          <a:noFill/>
        </a:ln>
        <a:effectLst/>
      </a:spPr>
      <a:bodyPr wrap="square" tIns="108000" bIns="108000">
        <a:spAutoFit/>
      </a:bodyPr>
      <a:lstStyle>
        <a:defPPr marL="85725" marR="967105" algn="l">
          <a:tabLst>
            <a:tab pos="11791950" algn="l"/>
          </a:tabLst>
          <a:defRPr sz="1600" dirty="0">
            <a:latin typeface="Meiryo UI" panose="020B0604030504040204" pitchFamily="50" charset="-128"/>
            <a:ea typeface="Meiryo UI" panose="020B0604030504040204" pitchFamily="50" charset="-128"/>
          </a:defRPr>
        </a:defPPr>
      </a:lstStyle>
      <a:style>
        <a:lnRef idx="2">
          <a:schemeClr val="accent2"/>
        </a:lnRef>
        <a:fillRef idx="1">
          <a:schemeClr val="lt1"/>
        </a:fillRef>
        <a:effectRef idx="0">
          <a:schemeClr val="accent2"/>
        </a:effectRef>
        <a:fontRef idx="minor">
          <a:schemeClr val="dk1"/>
        </a:fontRef>
      </a: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12549</Words>
  <Application>Microsoft Office PowerPoint</Application>
  <PresentationFormat>画面に合わせる (4:3)</PresentationFormat>
  <Paragraphs>1765</Paragraphs>
  <Slides>60</Slides>
  <Notes>7</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60</vt:i4>
      </vt:variant>
    </vt:vector>
  </HeadingPairs>
  <TitlesOfParts>
    <vt:vector size="71" baseType="lpstr">
      <vt:lpstr>HGP創英角ｺﾞｼｯｸUB</vt:lpstr>
      <vt:lpstr>Meiryo UI</vt:lpstr>
      <vt:lpstr>ＭＳ Ｐゴシック</vt:lpstr>
      <vt:lpstr>ＭＳ ゴシック</vt:lpstr>
      <vt:lpstr>ＭＳ 明朝</vt:lpstr>
      <vt:lpstr>游明朝</vt:lpstr>
      <vt:lpstr>Arial</vt:lpstr>
      <vt:lpstr>Calibri</vt:lpstr>
      <vt:lpstr>Century</vt:lpstr>
      <vt:lpstr>Times New Roman</vt:lpstr>
      <vt:lpstr>標準デザイン</vt:lpstr>
      <vt:lpstr>「住宅建築物耐震10ヵ年戦略・大阪」 中間検証　説明資料</vt:lpstr>
      <vt:lpstr>住宅建築物耐震10ヵ年戦略・大阪　目標</vt:lpstr>
      <vt:lpstr>目標２の取組み：「支援策の方向性」による整理</vt:lpstr>
      <vt:lpstr>計画期間前半（H28～R2）の状況</vt:lpstr>
      <vt:lpstr>目標１　耐震化率（府民みんなでめざそう値） 進捗状況</vt:lpstr>
      <vt:lpstr>住宅の耐震化率の達成状況</vt:lpstr>
      <vt:lpstr>住宅の耐震化の状況</vt:lpstr>
      <vt:lpstr>耐震化率達成の見込み</vt:lpstr>
      <vt:lpstr>住宅の建設時期別戸数</vt:lpstr>
      <vt:lpstr>評価・課題・今後の方向性（案）</vt:lpstr>
      <vt:lpstr>多数の者が利用する建築物の耐震化率の達成状況</vt:lpstr>
      <vt:lpstr>多数の者が利用する建築物の耐震化率の達成状況（機能別）</vt:lpstr>
      <vt:lpstr>建築物の耐震化率の推計と目標　（国　研究会）</vt:lpstr>
      <vt:lpstr>各施設の耐震化の状況</vt:lpstr>
      <vt:lpstr>義務付け建築物の耐震化率（進捗率）</vt:lpstr>
      <vt:lpstr>PowerPoint プレゼンテーション</vt:lpstr>
      <vt:lpstr>今後の方向性（案）</vt:lpstr>
      <vt:lpstr>目標2　民間住宅・建築物の具体的な目標 進捗状況</vt:lpstr>
      <vt:lpstr>木造住宅耐震化の主な取組み</vt:lpstr>
      <vt:lpstr>【社会的機運の醸成】　イベント実施・情報発信</vt:lpstr>
      <vt:lpstr>【きっかけづくり・具体化】　ダイレクトメール</vt:lpstr>
      <vt:lpstr>【きっかけづくり・具体化】　個別訪問</vt:lpstr>
      <vt:lpstr>【きっかけづくり・具体化】　モデル地区</vt:lpstr>
      <vt:lpstr>【きっかけづくり・具体化】　住まい手・建物に合った耐震化</vt:lpstr>
      <vt:lpstr>【きっかけづくり・具体化】　パッケージ診断・耐震バンク</vt:lpstr>
      <vt:lpstr>【きっかけづくり・具体化】　リフォーム事業者との連携等</vt:lpstr>
      <vt:lpstr>【きっかけづくり・具体化】　耐震改修実施に関する課題</vt:lpstr>
      <vt:lpstr>【耐震化のきっかけづくり・具体化】　耐震改修実施に関する課題</vt:lpstr>
      <vt:lpstr>【負担軽減の支援】　補助制度</vt:lpstr>
      <vt:lpstr>【負担軽減の支援】　補助制度</vt:lpstr>
      <vt:lpstr>【負担軽減の支援】　部分改修への補助</vt:lpstr>
      <vt:lpstr>【負担軽減の支援】　改修工事費の状況</vt:lpstr>
      <vt:lpstr>【社会的機運の醸成】　評価・課題・今後の方向性（案）</vt:lpstr>
      <vt:lpstr>【きっかけづくり・具体化】　評価・課題・今後の方向性（案）</vt:lpstr>
      <vt:lpstr>【負担軽減の支援】　　評価・課題・今後の方向性（案）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大規模建築物の耐震化の概要</vt:lpstr>
      <vt:lpstr>多数の者が利用する建築物と大規模建築物の用途と規模</vt:lpstr>
      <vt:lpstr>大規模建築物耐震化の取組み</vt:lpstr>
      <vt:lpstr>補助制度の概要と実績</vt:lpstr>
      <vt:lpstr>大規模建築物（民間）の状況</vt:lpstr>
      <vt:lpstr>用途別の状況</vt:lpstr>
      <vt:lpstr>病院・物販店舗の耐震化の推移</vt:lpstr>
      <vt:lpstr>評価・課題・今後の方向性（案）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今後の方向性（案）　まとめ</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2020-07-20T07:55:17Z</dcterms:created>
  <dcterms:modified xsi:type="dcterms:W3CDTF">2021-01-22T08:25:28Z</dcterms:modified>
</cp:coreProperties>
</file>