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8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2493030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083582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068544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679094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660267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894816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781658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704028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2466249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232809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6131F7-59DA-44B9-9691-29043B12267C}" type="datetimeFigureOut">
              <a:rPr kumimoji="1" lang="ja-JP" altLang="en-US" smtClean="0"/>
              <a:t>2020/7/20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527905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276131F7-59DA-44B9-9691-29043B12267C}" type="datetimeFigureOut">
              <a:rPr kumimoji="1" lang="ja-JP" altLang="en-US" smtClean="0"/>
              <a:t>2020/7/20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E7255C1D-4AAC-41FB-A077-FD9292E0DF6E}" type="slidenum">
              <a:rPr kumimoji="1" lang="ja-JP" altLang="en-US" smtClean="0"/>
              <a:t>‹#›</a:t>
            </a:fld>
            <a:endParaRPr kumimoji="1" lang="ja-JP" altLang="en-US"/>
          </a:p>
        </p:txBody>
      </p:sp>
    </p:spTree>
    <p:extLst>
      <p:ext uri="{BB962C8B-B14F-4D97-AF65-F5344CB8AC3E}">
        <p14:creationId xmlns:p14="http://schemas.microsoft.com/office/powerpoint/2010/main" val="32972659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F3457D9-F3F5-45DB-8719-284D4D98B7E3}"/>
              </a:ext>
            </a:extLst>
          </p:cNvPr>
          <p:cNvSpPr/>
          <p:nvPr/>
        </p:nvSpPr>
        <p:spPr>
          <a:xfrm>
            <a:off x="309654" y="800500"/>
            <a:ext cx="4053989" cy="85600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00"/>
          </a:p>
        </p:txBody>
      </p:sp>
      <p:sp>
        <p:nvSpPr>
          <p:cNvPr id="7" name="テキスト ボックス 6">
            <a:extLst>
              <a:ext uri="{FF2B5EF4-FFF2-40B4-BE49-F238E27FC236}">
                <a16:creationId xmlns:a16="http://schemas.microsoft.com/office/drawing/2014/main" id="{63E47091-7A87-4025-A3AC-B0A119A1FDEE}"/>
              </a:ext>
            </a:extLst>
          </p:cNvPr>
          <p:cNvSpPr txBox="1"/>
          <p:nvPr/>
        </p:nvSpPr>
        <p:spPr>
          <a:xfrm>
            <a:off x="418747" y="1474701"/>
            <a:ext cx="3861784" cy="738664"/>
          </a:xfrm>
          <a:prstGeom prst="rect">
            <a:avLst/>
          </a:prstGeom>
          <a:noFill/>
          <a:ln>
            <a:solidFill>
              <a:schemeClr val="tx2"/>
            </a:solidFill>
          </a:ln>
        </p:spPr>
        <p:txBody>
          <a:bodyPr wrap="square" rIns="0" rtlCol="0">
            <a:spAutoFit/>
          </a:bodyPr>
          <a:lstStyle/>
          <a:p>
            <a:pPr eaLnBrk="0" fontAlgn="base" hangingPunct="0">
              <a:spcBef>
                <a:spcPct val="0"/>
              </a:spcBef>
              <a:spcAft>
                <a:spcPct val="0"/>
              </a:spcAft>
              <a:tabLst>
                <a:tab pos="7560945" algn="l"/>
              </a:tabLst>
            </a:pPr>
            <a:r>
              <a:rPr lang="ja-JP" altLang="ja-JP" sz="1050" dirty="0"/>
              <a:t>住宅の耐震化率：</a:t>
            </a:r>
            <a:r>
              <a:rPr lang="ja-JP" altLang="en-US" sz="1050" dirty="0"/>
              <a:t>令和７</a:t>
            </a:r>
            <a:r>
              <a:rPr lang="ja-JP" altLang="ja-JP" sz="1050" dirty="0"/>
              <a:t>年までに　</a:t>
            </a:r>
            <a:r>
              <a:rPr lang="en-US" altLang="ja-JP" sz="1050" dirty="0"/>
              <a:t>95%</a:t>
            </a:r>
          </a:p>
          <a:p>
            <a:pPr eaLnBrk="0" fontAlgn="base" hangingPunct="0">
              <a:spcBef>
                <a:spcPct val="0"/>
              </a:spcBef>
              <a:spcAft>
                <a:spcPct val="0"/>
              </a:spcAft>
              <a:tabLst>
                <a:tab pos="7560945" algn="l"/>
              </a:tabLst>
            </a:pPr>
            <a:r>
              <a:rPr lang="ja-JP" altLang="ja-JP" sz="1050" dirty="0"/>
              <a:t>多数の者が利用する建築物の耐震化率</a:t>
            </a:r>
            <a:r>
              <a:rPr lang="en-US" altLang="ja-JP" sz="1050" dirty="0"/>
              <a:t>:</a:t>
            </a:r>
            <a:r>
              <a:rPr lang="ja-JP" altLang="en-US" sz="1050" dirty="0"/>
              <a:t>令和２</a:t>
            </a:r>
            <a:r>
              <a:rPr lang="ja-JP" altLang="ja-JP" sz="1050" dirty="0"/>
              <a:t>年までに　</a:t>
            </a:r>
            <a:r>
              <a:rPr lang="en-US" altLang="ja-JP" sz="1050" dirty="0"/>
              <a:t>95% </a:t>
            </a:r>
          </a:p>
          <a:p>
            <a:pPr eaLnBrk="0" fontAlgn="base" hangingPunct="0">
              <a:spcBef>
                <a:spcPct val="0"/>
              </a:spcBef>
              <a:spcAft>
                <a:spcPct val="0"/>
              </a:spcAft>
              <a:tabLst>
                <a:tab pos="7560945" algn="l"/>
              </a:tabLst>
            </a:pPr>
            <a:r>
              <a:rPr lang="ja-JP" altLang="en-US" sz="1050" dirty="0"/>
              <a:t>大規模建築物：令和７</a:t>
            </a:r>
            <a:r>
              <a:rPr lang="ja-JP" altLang="ja-JP" sz="1050" dirty="0"/>
              <a:t>年</a:t>
            </a:r>
            <a:r>
              <a:rPr lang="ja-JP" altLang="en-US" sz="1050" dirty="0"/>
              <a:t>を目途におおむね解消 </a:t>
            </a:r>
            <a:endParaRPr lang="en-US" altLang="ja-JP" sz="1050" dirty="0"/>
          </a:p>
          <a:p>
            <a:pPr eaLnBrk="0" fontAlgn="base" hangingPunct="0">
              <a:spcBef>
                <a:spcPct val="0"/>
              </a:spcBef>
              <a:spcAft>
                <a:spcPct val="0"/>
              </a:spcAft>
              <a:tabLst>
                <a:tab pos="7560945" algn="l"/>
              </a:tabLst>
            </a:pPr>
            <a:r>
              <a:rPr lang="ja-JP" altLang="en-US" sz="1050" dirty="0"/>
              <a:t>広域緊急交通路沿道建築物：令和７</a:t>
            </a:r>
            <a:r>
              <a:rPr lang="ja-JP" altLang="ja-JP" sz="1050" dirty="0"/>
              <a:t>年</a:t>
            </a:r>
            <a:r>
              <a:rPr lang="ja-JP" altLang="en-US" sz="1050" dirty="0"/>
              <a:t>を目途におおむね解消</a:t>
            </a:r>
            <a:endParaRPr lang="en-US" altLang="ja-JP" sz="1050" dirty="0"/>
          </a:p>
        </p:txBody>
      </p:sp>
      <p:sp>
        <p:nvSpPr>
          <p:cNvPr id="8" name="正方形/長方形 7">
            <a:extLst>
              <a:ext uri="{FF2B5EF4-FFF2-40B4-BE49-F238E27FC236}">
                <a16:creationId xmlns:a16="http://schemas.microsoft.com/office/drawing/2014/main" id="{C1D7AB66-BE13-4435-8987-05BA5F9CEDD4}"/>
              </a:ext>
            </a:extLst>
          </p:cNvPr>
          <p:cNvSpPr/>
          <p:nvPr/>
        </p:nvSpPr>
        <p:spPr>
          <a:xfrm>
            <a:off x="4436796" y="800499"/>
            <a:ext cx="5313455" cy="852670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p>
        </p:txBody>
      </p:sp>
      <p:sp>
        <p:nvSpPr>
          <p:cNvPr id="9" name="正方形/長方形 8">
            <a:extLst>
              <a:ext uri="{FF2B5EF4-FFF2-40B4-BE49-F238E27FC236}">
                <a16:creationId xmlns:a16="http://schemas.microsoft.com/office/drawing/2014/main" id="{378649A1-14FE-4E61-AD9E-BC075588A6F0}"/>
              </a:ext>
            </a:extLst>
          </p:cNvPr>
          <p:cNvSpPr/>
          <p:nvPr/>
        </p:nvSpPr>
        <p:spPr>
          <a:xfrm>
            <a:off x="9788919" y="800500"/>
            <a:ext cx="2955295" cy="852670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00"/>
          </a:p>
        </p:txBody>
      </p:sp>
      <p:sp>
        <p:nvSpPr>
          <p:cNvPr id="10" name="テキスト ボックス 9">
            <a:extLst>
              <a:ext uri="{FF2B5EF4-FFF2-40B4-BE49-F238E27FC236}">
                <a16:creationId xmlns:a16="http://schemas.microsoft.com/office/drawing/2014/main" id="{70B50FB0-1177-449A-BCFF-2E6A79EC9535}"/>
              </a:ext>
            </a:extLst>
          </p:cNvPr>
          <p:cNvSpPr txBox="1"/>
          <p:nvPr/>
        </p:nvSpPr>
        <p:spPr>
          <a:xfrm>
            <a:off x="4505142" y="2796602"/>
            <a:ext cx="2431621" cy="1646605"/>
          </a:xfrm>
          <a:prstGeom prst="rect">
            <a:avLst/>
          </a:prstGeom>
          <a:solidFill>
            <a:schemeClr val="bg1"/>
          </a:solidFill>
          <a:ln>
            <a:solidFill>
              <a:schemeClr val="accent1"/>
            </a:solidFill>
          </a:ln>
        </p:spPr>
        <p:txBody>
          <a:bodyPr wrap="square" rIns="0" rtlCol="0">
            <a:spAutoFit/>
          </a:bodyPr>
          <a:lstStyle/>
          <a:p>
            <a:r>
              <a:rPr lang="ja-JP" altLang="ja-JP" sz="1050" b="1" dirty="0"/>
              <a:t>木造住宅の取組み状況</a:t>
            </a:r>
            <a:r>
              <a:rPr lang="en-US" altLang="ja-JP" sz="1100" b="1" dirty="0"/>
              <a:t> </a:t>
            </a:r>
            <a:r>
              <a:rPr lang="ja-JP" altLang="en-US" sz="1100" b="1" dirty="0"/>
              <a:t>　　</a:t>
            </a:r>
            <a:r>
              <a:rPr lang="ja-JP" altLang="en-US" sz="900" b="1" dirty="0"/>
              <a:t>（</a:t>
            </a:r>
            <a:r>
              <a:rPr lang="en-US" altLang="ja-JP" sz="900" b="1" dirty="0"/>
              <a:t>H28</a:t>
            </a:r>
            <a:r>
              <a:rPr lang="ja-JP" altLang="en-US" sz="900" b="1" dirty="0"/>
              <a:t>～</a:t>
            </a:r>
            <a:r>
              <a:rPr lang="en-US" altLang="ja-JP" sz="900" b="1" dirty="0"/>
              <a:t>R1</a:t>
            </a:r>
            <a:r>
              <a:rPr lang="ja-JP" altLang="en-US" sz="900" b="1" dirty="0"/>
              <a:t>）</a:t>
            </a:r>
            <a:endParaRPr lang="ja-JP" altLang="ja-JP" sz="1050" dirty="0"/>
          </a:p>
          <a:p>
            <a:r>
              <a:rPr lang="ja-JP" altLang="ja-JP" sz="1000" dirty="0"/>
              <a:t>○</a:t>
            </a:r>
            <a:r>
              <a:rPr lang="ja-JP" altLang="en-US" sz="1000" dirty="0"/>
              <a:t>　講演会等、イベントの実施</a:t>
            </a:r>
            <a:endParaRPr lang="ja-JP" altLang="ja-JP" sz="1000" dirty="0"/>
          </a:p>
          <a:p>
            <a:r>
              <a:rPr lang="ja-JP" altLang="en-US" sz="1000" dirty="0"/>
              <a:t>○　広報誌等による情報発信</a:t>
            </a:r>
            <a:endParaRPr lang="en-US" altLang="ja-JP" sz="1000" dirty="0"/>
          </a:p>
          <a:p>
            <a:r>
              <a:rPr lang="ja-JP" altLang="ja-JP" sz="1000" dirty="0"/>
              <a:t>○</a:t>
            </a:r>
            <a:r>
              <a:rPr lang="ja-JP" altLang="en-US" sz="1000" dirty="0"/>
              <a:t>　ダイレクトメール　約</a:t>
            </a:r>
            <a:r>
              <a:rPr lang="en-US" altLang="ja-JP" sz="1000" dirty="0"/>
              <a:t>27</a:t>
            </a:r>
            <a:r>
              <a:rPr lang="ja-JP" altLang="en-US" sz="1000" dirty="0"/>
              <a:t>万件</a:t>
            </a:r>
            <a:endParaRPr lang="en-US" altLang="ja-JP" sz="1000" dirty="0"/>
          </a:p>
          <a:p>
            <a:r>
              <a:rPr lang="ja-JP" altLang="en-US" sz="1000" dirty="0"/>
              <a:t>　　個別訪問　約</a:t>
            </a:r>
            <a:r>
              <a:rPr lang="en-US" altLang="ja-JP" sz="1000" dirty="0"/>
              <a:t>7</a:t>
            </a:r>
            <a:r>
              <a:rPr lang="ja-JP" altLang="en-US" sz="1000" dirty="0"/>
              <a:t>万件</a:t>
            </a:r>
            <a:endParaRPr lang="en-US" altLang="ja-JP" sz="1000" dirty="0"/>
          </a:p>
          <a:p>
            <a:r>
              <a:rPr lang="ja-JP" altLang="en-US" sz="1000" dirty="0"/>
              <a:t>○　モデル地区でのワークショップ等</a:t>
            </a:r>
            <a:endParaRPr lang="en-US" altLang="ja-JP" sz="1000" dirty="0"/>
          </a:p>
          <a:p>
            <a:r>
              <a:rPr lang="ja-JP" altLang="en-US" sz="1000" dirty="0"/>
              <a:t>○　相談窓口の設置等</a:t>
            </a:r>
            <a:endParaRPr lang="en-US" altLang="ja-JP" sz="1000" dirty="0"/>
          </a:p>
          <a:p>
            <a:r>
              <a:rPr lang="ja-JP" altLang="ja-JP" sz="1000" dirty="0"/>
              <a:t>○</a:t>
            </a:r>
            <a:r>
              <a:rPr lang="ja-JP" altLang="en-US" sz="1000" dirty="0"/>
              <a:t>　リフォームの機会をとらえ普及啓発</a:t>
            </a:r>
            <a:endParaRPr lang="ja-JP" altLang="ja-JP" sz="1000" dirty="0"/>
          </a:p>
          <a:p>
            <a:r>
              <a:rPr lang="ja-JP" altLang="ja-JP" sz="1000" dirty="0"/>
              <a:t>○</a:t>
            </a:r>
            <a:r>
              <a:rPr lang="ja-JP" altLang="en-US" sz="1000" dirty="0"/>
              <a:t>　診断補助</a:t>
            </a:r>
            <a:r>
              <a:rPr lang="en-US" altLang="ja-JP" sz="1000" dirty="0"/>
              <a:t>7,371</a:t>
            </a:r>
            <a:r>
              <a:rPr lang="ja-JP" altLang="en-US" sz="1000" dirty="0"/>
              <a:t>戸、改修補助</a:t>
            </a:r>
            <a:r>
              <a:rPr lang="en-US" altLang="ja-JP" sz="1000" dirty="0"/>
              <a:t>2,032</a:t>
            </a:r>
            <a:r>
              <a:rPr lang="ja-JP" altLang="en-US" sz="1000" dirty="0"/>
              <a:t>戸</a:t>
            </a:r>
            <a:endParaRPr lang="en-US" altLang="ja-JP" sz="1000" dirty="0"/>
          </a:p>
          <a:p>
            <a:r>
              <a:rPr lang="ja-JP" altLang="en-US" sz="1000" dirty="0"/>
              <a:t>○　部分改修への補助</a:t>
            </a:r>
            <a:endParaRPr lang="en-US" altLang="ja-JP" sz="1000" dirty="0"/>
          </a:p>
        </p:txBody>
      </p:sp>
      <p:sp>
        <p:nvSpPr>
          <p:cNvPr id="13" name="テキスト ボックス 12">
            <a:extLst>
              <a:ext uri="{FF2B5EF4-FFF2-40B4-BE49-F238E27FC236}">
                <a16:creationId xmlns:a16="http://schemas.microsoft.com/office/drawing/2014/main" id="{1DA99DE2-F706-46D3-A895-7EA388D78A2B}"/>
              </a:ext>
            </a:extLst>
          </p:cNvPr>
          <p:cNvSpPr txBox="1"/>
          <p:nvPr/>
        </p:nvSpPr>
        <p:spPr>
          <a:xfrm>
            <a:off x="5898927" y="657625"/>
            <a:ext cx="2262713" cy="261610"/>
          </a:xfrm>
          <a:prstGeom prst="rect">
            <a:avLst/>
          </a:prstGeom>
          <a:solidFill>
            <a:schemeClr val="accent1">
              <a:lumMod val="75000"/>
            </a:schemeClr>
          </a:solidFill>
          <a:ln>
            <a:solidFill>
              <a:schemeClr val="accent1">
                <a:lumMod val="75000"/>
              </a:schemeClr>
            </a:solidFill>
          </a:ln>
        </p:spPr>
        <p:txBody>
          <a:bodyPr wrap="square" rtlCol="0">
            <a:spAutoFit/>
          </a:bodyPr>
          <a:lstStyle/>
          <a:p>
            <a:pPr algn="ctr" eaLnBrk="0" fontAlgn="base" hangingPunct="0">
              <a:spcBef>
                <a:spcPct val="0"/>
              </a:spcBef>
              <a:spcAft>
                <a:spcPct val="0"/>
              </a:spcAft>
              <a:tabLst>
                <a:tab pos="7560945" algn="l"/>
              </a:tabLst>
            </a:pPr>
            <a:r>
              <a:rPr lang="ja-JP" altLang="en-US" sz="1100" b="1" dirty="0">
                <a:solidFill>
                  <a:schemeClr val="bg1"/>
                </a:solidFill>
                <a:latin typeface="+mn-ea"/>
                <a:cs typeface="Meiryo UI" panose="020B0604030504040204" pitchFamily="50" charset="-128"/>
              </a:rPr>
              <a:t>取組み・評価</a:t>
            </a:r>
            <a:endParaRPr lang="en-US" altLang="ja-JP" sz="1100" dirty="0">
              <a:solidFill>
                <a:schemeClr val="bg1"/>
              </a:solidFill>
              <a:latin typeface="+mn-ea"/>
            </a:endParaRPr>
          </a:p>
        </p:txBody>
      </p:sp>
      <p:sp>
        <p:nvSpPr>
          <p:cNvPr id="16" name="テキスト ボックス 15">
            <a:extLst>
              <a:ext uri="{FF2B5EF4-FFF2-40B4-BE49-F238E27FC236}">
                <a16:creationId xmlns:a16="http://schemas.microsoft.com/office/drawing/2014/main" id="{C6A00BC4-6592-4632-B8AC-F7832B80B638}"/>
              </a:ext>
            </a:extLst>
          </p:cNvPr>
          <p:cNvSpPr txBox="1"/>
          <p:nvPr/>
        </p:nvSpPr>
        <p:spPr>
          <a:xfrm>
            <a:off x="9853362" y="953199"/>
            <a:ext cx="2844000" cy="1806067"/>
          </a:xfrm>
          <a:prstGeom prst="rect">
            <a:avLst/>
          </a:prstGeom>
          <a:solidFill>
            <a:schemeClr val="bg1"/>
          </a:solidFill>
          <a:ln>
            <a:solidFill>
              <a:schemeClr val="accent1"/>
            </a:solidFill>
          </a:ln>
        </p:spPr>
        <p:txBody>
          <a:bodyPr wrap="square" tIns="18000" rIns="36000" bIns="18000" rtlCol="0">
            <a:spAutoFit/>
          </a:bodyPr>
          <a:lstStyle/>
          <a:p>
            <a:pPr marL="252000" indent="-252000">
              <a:defRPr/>
            </a:pPr>
            <a:r>
              <a:rPr lang="ja-JP" altLang="en-US" sz="1000" dirty="0">
                <a:latin typeface="+mn-ea"/>
                <a:cs typeface="Meiryo UI" panose="020B0604030504040204" pitchFamily="50" charset="-128"/>
              </a:rPr>
              <a:t>○　目標達成のためには、さらなるスピードアップが必要</a:t>
            </a:r>
            <a:r>
              <a:rPr lang="ja-JP" altLang="en-US" sz="1000" dirty="0" smtClean="0">
                <a:latin typeface="+mn-ea"/>
                <a:cs typeface="Meiryo UI" panose="020B0604030504040204" pitchFamily="50" charset="-128"/>
              </a:rPr>
              <a:t>。</a:t>
            </a:r>
            <a:endParaRPr lang="en-US" altLang="ja-JP" sz="1000" dirty="0" smtClean="0">
              <a:latin typeface="+mn-ea"/>
              <a:cs typeface="Meiryo UI" panose="020B0604030504040204" pitchFamily="50" charset="-128"/>
            </a:endParaRPr>
          </a:p>
          <a:p>
            <a:pPr marL="252000" indent="-252000">
              <a:defRPr/>
            </a:pPr>
            <a:r>
              <a:rPr lang="ja-JP" altLang="en-US" sz="1000" dirty="0" smtClean="0">
                <a:latin typeface="+mn-ea"/>
                <a:cs typeface="Meiryo UI" panose="020B0604030504040204" pitchFamily="50" charset="-128"/>
              </a:rPr>
              <a:t>〇　住宅の経年を意識した危機感をも</a:t>
            </a:r>
            <a:r>
              <a:rPr lang="ja-JP" altLang="en-US" sz="1000" dirty="0">
                <a:latin typeface="+mn-ea"/>
                <a:cs typeface="Meiryo UI" panose="020B0604030504040204" pitchFamily="50" charset="-128"/>
              </a:rPr>
              <a:t>った</a:t>
            </a:r>
            <a:r>
              <a:rPr lang="ja-JP" altLang="en-US" sz="1000" dirty="0" smtClean="0">
                <a:latin typeface="+mn-ea"/>
                <a:cs typeface="Meiryo UI" panose="020B0604030504040204" pitchFamily="50" charset="-128"/>
              </a:rPr>
              <a:t>対応が必要。</a:t>
            </a:r>
            <a:endParaRPr lang="en-US" altLang="ja-JP" sz="1000" dirty="0">
              <a:latin typeface="+mn-ea"/>
              <a:cs typeface="Meiryo UI" panose="020B0604030504040204" pitchFamily="50" charset="-128"/>
            </a:endParaRPr>
          </a:p>
          <a:p>
            <a:pPr marL="266700" indent="-266700">
              <a:spcBef>
                <a:spcPts val="600"/>
              </a:spcBef>
            </a:pPr>
            <a:r>
              <a:rPr lang="ja-JP" altLang="en-US" sz="1000" dirty="0">
                <a:latin typeface="+mn-ea"/>
              </a:rPr>
              <a:t>○　建築物は、</a:t>
            </a:r>
            <a:r>
              <a:rPr lang="ja-JP" altLang="en-US" sz="1000" dirty="0">
                <a:latin typeface="+mn-ea"/>
                <a:cs typeface="Meiryo UI" panose="020B0604030504040204" pitchFamily="50" charset="-128"/>
              </a:rPr>
              <a:t>用途によって進捗にばらつきがあり、用途ごとに個別の対応が必要。</a:t>
            </a:r>
            <a:endParaRPr lang="en-US" altLang="ja-JP" sz="1000" dirty="0">
              <a:latin typeface="+mn-ea"/>
              <a:cs typeface="Meiryo UI" panose="020B0604030504040204" pitchFamily="50" charset="-128"/>
            </a:endParaRPr>
          </a:p>
          <a:p>
            <a:pPr marL="252000" indent="-252000">
              <a:defRPr/>
            </a:pPr>
            <a:r>
              <a:rPr lang="ja-JP" altLang="en-US" sz="1000" dirty="0">
                <a:latin typeface="+mn-ea"/>
                <a:cs typeface="Meiryo UI" panose="020B0604030504040204" pitchFamily="50" charset="-128"/>
              </a:rPr>
              <a:t>○　今後の建築物の耐震化率の示し方、目標設定が必要。</a:t>
            </a:r>
            <a:endParaRPr lang="en-US" altLang="ja-JP" sz="1000" dirty="0">
              <a:latin typeface="+mn-ea"/>
              <a:cs typeface="Meiryo UI" panose="020B0604030504040204" pitchFamily="50" charset="-128"/>
            </a:endParaRPr>
          </a:p>
          <a:p>
            <a:pPr marL="252000" indent="-252000">
              <a:defRPr/>
            </a:pPr>
            <a:r>
              <a:rPr lang="ja-JP" altLang="en-US" sz="1000" dirty="0">
                <a:latin typeface="+mn-ea"/>
                <a:cs typeface="Meiryo UI" panose="020B0604030504040204" pitchFamily="50" charset="-128"/>
              </a:rPr>
              <a:t>○　耐震化率（進捗率）が低い広域緊急交通路の「令和</a:t>
            </a:r>
            <a:r>
              <a:rPr lang="en-US" altLang="ja-JP" sz="1000" dirty="0">
                <a:latin typeface="+mn-ea"/>
                <a:cs typeface="Meiryo UI" panose="020B0604030504040204" pitchFamily="50" charset="-128"/>
              </a:rPr>
              <a:t>7</a:t>
            </a:r>
            <a:r>
              <a:rPr lang="ja-JP" altLang="en-US" sz="1000" dirty="0">
                <a:latin typeface="+mn-ea"/>
                <a:cs typeface="Meiryo UI" panose="020B0604030504040204" pitchFamily="50" charset="-128"/>
              </a:rPr>
              <a:t>年までにおおむね解消」という目標のままでよいか</a:t>
            </a:r>
            <a:r>
              <a:rPr lang="ja-JP" altLang="en-US" sz="1000" dirty="0" smtClean="0">
                <a:latin typeface="+mn-ea"/>
                <a:cs typeface="Meiryo UI" panose="020B0604030504040204" pitchFamily="50" charset="-128"/>
              </a:rPr>
              <a:t>。</a:t>
            </a:r>
            <a:endParaRPr lang="en-US" altLang="ja-JP" sz="1000" dirty="0">
              <a:latin typeface="+mn-ea"/>
            </a:endParaRPr>
          </a:p>
        </p:txBody>
      </p:sp>
      <p:sp>
        <p:nvSpPr>
          <p:cNvPr id="17" name="テキスト ボックス 16">
            <a:extLst>
              <a:ext uri="{FF2B5EF4-FFF2-40B4-BE49-F238E27FC236}">
                <a16:creationId xmlns:a16="http://schemas.microsoft.com/office/drawing/2014/main" id="{C985BCAD-4C21-4DB6-B6FF-C7804904AB17}"/>
              </a:ext>
            </a:extLst>
          </p:cNvPr>
          <p:cNvSpPr txBox="1"/>
          <p:nvPr/>
        </p:nvSpPr>
        <p:spPr>
          <a:xfrm>
            <a:off x="4523491" y="953199"/>
            <a:ext cx="2426208" cy="1782984"/>
          </a:xfrm>
          <a:prstGeom prst="rect">
            <a:avLst/>
          </a:prstGeom>
          <a:solidFill>
            <a:schemeClr val="bg1"/>
          </a:solidFill>
          <a:ln>
            <a:solidFill>
              <a:schemeClr val="accent1"/>
            </a:solidFill>
          </a:ln>
        </p:spPr>
        <p:txBody>
          <a:bodyPr wrap="square" tIns="18000" bIns="18000" rtlCol="0">
            <a:spAutoFit/>
          </a:bodyPr>
          <a:lstStyle/>
          <a:p>
            <a:r>
              <a:rPr lang="ja-JP" altLang="en-US" sz="1050" b="1" dirty="0">
                <a:latin typeface="Meiryo UI" panose="020B0604030504040204" pitchFamily="50" charset="-128"/>
                <a:ea typeface="Meiryo UI" panose="020B0604030504040204" pitchFamily="50" charset="-128"/>
              </a:rPr>
              <a:t>耐震化率</a:t>
            </a:r>
            <a:endParaRPr lang="ja-JP" altLang="ja-JP" sz="1050" dirty="0">
              <a:latin typeface="Meiryo UI" panose="020B0604030504040204" pitchFamily="50" charset="-128"/>
              <a:ea typeface="Meiryo UI" panose="020B0604030504040204" pitchFamily="50" charset="-128"/>
            </a:endParaRPr>
          </a:p>
          <a:p>
            <a:r>
              <a:rPr lang="ja-JP" altLang="ja-JP" sz="1000" dirty="0">
                <a:latin typeface="+mn-ea"/>
              </a:rPr>
              <a:t>○</a:t>
            </a:r>
            <a:r>
              <a:rPr lang="ja-JP" altLang="en-US" sz="1000" dirty="0">
                <a:latin typeface="+mn-ea"/>
              </a:rPr>
              <a:t>　</a:t>
            </a:r>
            <a:r>
              <a:rPr lang="ja-JP" altLang="ja-JP" sz="1000" dirty="0">
                <a:latin typeface="+mn-ea"/>
              </a:rPr>
              <a:t>住宅</a:t>
            </a:r>
            <a:r>
              <a:rPr lang="ja-JP" altLang="en-US" sz="1000" dirty="0">
                <a:latin typeface="+mn-ea"/>
              </a:rPr>
              <a:t>　　</a:t>
            </a:r>
            <a:r>
              <a:rPr lang="ja-JP" altLang="ja-JP" sz="1000" dirty="0">
                <a:latin typeface="+mn-ea"/>
              </a:rPr>
              <a:t>　</a:t>
            </a:r>
            <a:r>
              <a:rPr lang="ja-JP" altLang="en-US" sz="1000" dirty="0">
                <a:latin typeface="+mn-ea"/>
              </a:rPr>
              <a:t>　　　　　　     </a:t>
            </a:r>
            <a:r>
              <a:rPr lang="ja-JP" altLang="en-US" sz="1000" b="1" dirty="0">
                <a:latin typeface="+mn-ea"/>
              </a:rPr>
              <a:t>約</a:t>
            </a:r>
            <a:r>
              <a:rPr lang="en-US" altLang="ja-JP" sz="1000" b="1" dirty="0">
                <a:latin typeface="+mn-ea"/>
              </a:rPr>
              <a:t>89%</a:t>
            </a:r>
            <a:r>
              <a:rPr lang="ja-JP" altLang="ja-JP" sz="1000" b="1" dirty="0">
                <a:latin typeface="+mn-ea"/>
              </a:rPr>
              <a:t> </a:t>
            </a:r>
          </a:p>
          <a:p>
            <a:r>
              <a:rPr lang="ja-JP" altLang="ja-JP" sz="1000" dirty="0">
                <a:latin typeface="+mn-ea"/>
              </a:rPr>
              <a:t>○</a:t>
            </a:r>
            <a:r>
              <a:rPr lang="ja-JP" altLang="en-US" sz="1000" dirty="0">
                <a:latin typeface="+mn-ea"/>
              </a:rPr>
              <a:t>　多数の者が利用する</a:t>
            </a:r>
            <a:r>
              <a:rPr lang="ja-JP" altLang="en-US" sz="1000" dirty="0" smtClean="0">
                <a:latin typeface="+mn-ea"/>
              </a:rPr>
              <a:t>建築物  </a:t>
            </a:r>
            <a:r>
              <a:rPr lang="ja-JP" altLang="en-US" sz="1000" b="1" dirty="0" smtClean="0">
                <a:latin typeface="+mn-ea"/>
              </a:rPr>
              <a:t>約</a:t>
            </a:r>
            <a:r>
              <a:rPr lang="en-US" altLang="ja-JP" sz="1000" b="1" dirty="0" smtClean="0">
                <a:latin typeface="+mn-ea"/>
              </a:rPr>
              <a:t>94%</a:t>
            </a:r>
            <a:r>
              <a:rPr lang="ja-JP" altLang="ja-JP" sz="1000" dirty="0">
                <a:latin typeface="+mn-ea"/>
              </a:rPr>
              <a:t>　</a:t>
            </a:r>
          </a:p>
          <a:p>
            <a:endParaRPr lang="en-US" altLang="ja-JP" sz="1000" dirty="0">
              <a:latin typeface="+mn-ea"/>
            </a:endParaRPr>
          </a:p>
          <a:p>
            <a:r>
              <a:rPr lang="ja-JP" altLang="en-US" sz="1000" dirty="0">
                <a:latin typeface="+mn-ea"/>
              </a:rPr>
              <a:t>○　大規模建築物</a:t>
            </a:r>
            <a:r>
              <a:rPr lang="en-US" altLang="ja-JP" sz="1000" dirty="0">
                <a:latin typeface="+mn-ea"/>
              </a:rPr>
              <a:t>       </a:t>
            </a:r>
            <a:r>
              <a:rPr lang="ja-JP" altLang="en-US" sz="1000" dirty="0">
                <a:latin typeface="+mn-ea"/>
              </a:rPr>
              <a:t>耐震性不足</a:t>
            </a:r>
            <a:r>
              <a:rPr lang="en-US" altLang="ja-JP" sz="1000" dirty="0">
                <a:latin typeface="+mn-ea"/>
              </a:rPr>
              <a:t>105</a:t>
            </a:r>
            <a:r>
              <a:rPr lang="ja-JP" altLang="en-US" sz="1000" dirty="0">
                <a:latin typeface="+mn-ea"/>
              </a:rPr>
              <a:t>棟</a:t>
            </a:r>
            <a:endParaRPr lang="en-US" altLang="ja-JP" sz="1000" dirty="0">
              <a:latin typeface="+mn-ea"/>
            </a:endParaRPr>
          </a:p>
          <a:p>
            <a:r>
              <a:rPr lang="ja-JP" altLang="en-US" sz="1000" dirty="0">
                <a:latin typeface="+mn-ea"/>
              </a:rPr>
              <a:t>○　広域緊急交通路沿道建築物</a:t>
            </a:r>
            <a:endParaRPr lang="en-US" altLang="ja-JP" sz="1000" dirty="0">
              <a:latin typeface="+mn-ea"/>
            </a:endParaRPr>
          </a:p>
          <a:p>
            <a:r>
              <a:rPr lang="ja-JP" altLang="en-US" sz="1000" dirty="0">
                <a:latin typeface="+mn-ea"/>
              </a:rPr>
              <a:t>　　　　　　　　</a:t>
            </a:r>
            <a:r>
              <a:rPr lang="en-US" altLang="ja-JP" sz="1000" dirty="0">
                <a:latin typeface="+mn-ea"/>
              </a:rPr>
              <a:t>      </a:t>
            </a:r>
            <a:r>
              <a:rPr lang="ja-JP" altLang="en-US" sz="1000" dirty="0">
                <a:latin typeface="+mn-ea"/>
              </a:rPr>
              <a:t>耐震性不足</a:t>
            </a:r>
            <a:r>
              <a:rPr lang="en-US" altLang="ja-JP" sz="1000" dirty="0">
                <a:latin typeface="+mn-ea"/>
              </a:rPr>
              <a:t>214</a:t>
            </a:r>
            <a:r>
              <a:rPr lang="ja-JP" altLang="en-US" sz="1000" dirty="0">
                <a:latin typeface="+mn-ea"/>
              </a:rPr>
              <a:t>棟</a:t>
            </a:r>
            <a:endParaRPr lang="en-US" altLang="ja-JP" sz="1000" dirty="0">
              <a:latin typeface="+mn-ea"/>
            </a:endParaRPr>
          </a:p>
          <a:p>
            <a:pPr algn="r">
              <a:spcBef>
                <a:spcPts val="600"/>
              </a:spcBef>
            </a:pPr>
            <a:r>
              <a:rPr lang="ja-JP" altLang="en-US" sz="800" dirty="0">
                <a:latin typeface="+mn-ea"/>
              </a:rPr>
              <a:t>（</a:t>
            </a:r>
            <a:r>
              <a:rPr lang="en-US" altLang="ja-JP" sz="800" dirty="0">
                <a:latin typeface="+mn-ea"/>
              </a:rPr>
              <a:t>R2.4</a:t>
            </a:r>
            <a:r>
              <a:rPr lang="ja-JP" altLang="en-US" sz="800" dirty="0">
                <a:latin typeface="+mn-ea"/>
              </a:rPr>
              <a:t>時点</a:t>
            </a:r>
            <a:r>
              <a:rPr lang="ja-JP" altLang="en-US" sz="800" dirty="0" smtClean="0">
                <a:latin typeface="+mn-ea"/>
              </a:rPr>
              <a:t>）</a:t>
            </a:r>
            <a:endParaRPr lang="en-US" altLang="ja-JP" sz="800" dirty="0" smtClean="0">
              <a:latin typeface="+mn-ea"/>
            </a:endParaRPr>
          </a:p>
          <a:p>
            <a:pPr algn="r"/>
            <a:endParaRPr lang="en-US" altLang="ja-JP" sz="1000" dirty="0" smtClean="0">
              <a:latin typeface="+mn-ea"/>
            </a:endParaRPr>
          </a:p>
          <a:p>
            <a:pPr algn="r"/>
            <a:endParaRPr lang="en-US" altLang="ja-JP" sz="1000" dirty="0">
              <a:latin typeface="+mn-ea"/>
            </a:endParaRPr>
          </a:p>
          <a:p>
            <a:endParaRPr lang="ja-JP" altLang="ja-JP" sz="1000" dirty="0">
              <a:latin typeface="+mn-ea"/>
            </a:endParaRPr>
          </a:p>
        </p:txBody>
      </p:sp>
      <p:sp>
        <p:nvSpPr>
          <p:cNvPr id="18" name="テキスト ボックス 17">
            <a:extLst>
              <a:ext uri="{FF2B5EF4-FFF2-40B4-BE49-F238E27FC236}">
                <a16:creationId xmlns:a16="http://schemas.microsoft.com/office/drawing/2014/main" id="{284043B0-C854-4512-BE0B-0AEDC96FD27C}"/>
              </a:ext>
            </a:extLst>
          </p:cNvPr>
          <p:cNvSpPr txBox="1"/>
          <p:nvPr/>
        </p:nvSpPr>
        <p:spPr>
          <a:xfrm>
            <a:off x="7029210" y="953198"/>
            <a:ext cx="2637544" cy="1806067"/>
          </a:xfrm>
          <a:prstGeom prst="rect">
            <a:avLst/>
          </a:prstGeom>
          <a:solidFill>
            <a:schemeClr val="bg1"/>
          </a:solidFill>
          <a:ln>
            <a:solidFill>
              <a:schemeClr val="accent1"/>
            </a:solidFill>
          </a:ln>
        </p:spPr>
        <p:txBody>
          <a:bodyPr wrap="square" tIns="18000" rIns="0" bIns="18000" rtlCol="0" anchor="ctr">
            <a:spAutoFit/>
          </a:bodyPr>
          <a:lstStyle/>
          <a:p>
            <a:pPr marL="266700" indent="-266700"/>
            <a:r>
              <a:rPr lang="ja-JP" altLang="en-US" sz="1000" dirty="0">
                <a:latin typeface="+mn-ea"/>
              </a:rPr>
              <a:t>○　住宅の耐震化率のスピードはこれまでと同程度。このままでは目標にはやや届かない見込み。</a:t>
            </a:r>
            <a:endParaRPr lang="en-US" altLang="ja-JP" sz="1000" dirty="0">
              <a:latin typeface="+mn-ea"/>
            </a:endParaRPr>
          </a:p>
          <a:p>
            <a:pPr marL="266700" indent="-266700"/>
            <a:r>
              <a:rPr lang="ja-JP" altLang="en-US" sz="1000" dirty="0">
                <a:latin typeface="+mn-ea"/>
              </a:rPr>
              <a:t>○　</a:t>
            </a:r>
            <a:r>
              <a:rPr lang="ja-JP" altLang="en-US" sz="1000" dirty="0" smtClean="0">
                <a:latin typeface="+mn-ea"/>
              </a:rPr>
              <a:t>築</a:t>
            </a:r>
            <a:r>
              <a:rPr lang="ja-JP" altLang="en-US" sz="1000" dirty="0">
                <a:latin typeface="+mn-ea"/>
              </a:rPr>
              <a:t>年数の古い住宅が多く残っており</a:t>
            </a:r>
            <a:r>
              <a:rPr lang="ja-JP" altLang="en-US" sz="1000" dirty="0" smtClean="0">
                <a:latin typeface="+mn-ea"/>
              </a:rPr>
              <a:t>、築</a:t>
            </a:r>
            <a:r>
              <a:rPr lang="en-US" altLang="ja-JP" sz="1000" dirty="0">
                <a:latin typeface="+mn-ea"/>
              </a:rPr>
              <a:t>60</a:t>
            </a:r>
            <a:r>
              <a:rPr lang="ja-JP" altLang="en-US" sz="1000" dirty="0">
                <a:latin typeface="+mn-ea"/>
              </a:rPr>
              <a:t>年以上の住宅が増えている</a:t>
            </a:r>
            <a:r>
              <a:rPr lang="ja-JP" altLang="en-US" sz="1000" dirty="0" smtClean="0">
                <a:latin typeface="+mn-ea"/>
              </a:rPr>
              <a:t>。</a:t>
            </a:r>
            <a:endParaRPr lang="en-US" altLang="ja-JP" sz="1000" dirty="0">
              <a:latin typeface="+mn-ea"/>
            </a:endParaRPr>
          </a:p>
          <a:p>
            <a:pPr marL="266700" indent="-266700"/>
            <a:endParaRPr lang="en-US" altLang="ja-JP" sz="1000" dirty="0">
              <a:latin typeface="+mn-ea"/>
            </a:endParaRPr>
          </a:p>
          <a:p>
            <a:pPr marL="266700" indent="-266700">
              <a:defRPr/>
            </a:pPr>
            <a:r>
              <a:rPr lang="ja-JP" altLang="en-US" sz="1000" dirty="0">
                <a:latin typeface="+mn-ea"/>
                <a:cs typeface="Meiryo UI" panose="020B0604030504040204" pitchFamily="50" charset="-128"/>
              </a:rPr>
              <a:t>○　多数の者が利用する建築物の令和</a:t>
            </a:r>
            <a:r>
              <a:rPr lang="en-US" altLang="ja-JP" sz="1000" dirty="0">
                <a:latin typeface="+mn-ea"/>
                <a:cs typeface="Meiryo UI" panose="020B0604030504040204" pitchFamily="50" charset="-128"/>
              </a:rPr>
              <a:t>2</a:t>
            </a:r>
            <a:r>
              <a:rPr lang="ja-JP" altLang="en-US" sz="1000" dirty="0">
                <a:latin typeface="+mn-ea"/>
                <a:cs typeface="Meiryo UI" panose="020B0604030504040204" pitchFamily="50" charset="-128"/>
              </a:rPr>
              <a:t>年の耐震化率の目標</a:t>
            </a:r>
            <a:r>
              <a:rPr lang="en-US" altLang="ja-JP" sz="1000" dirty="0">
                <a:latin typeface="+mn-ea"/>
                <a:cs typeface="Meiryo UI" panose="020B0604030504040204" pitchFamily="50" charset="-128"/>
              </a:rPr>
              <a:t>95%</a:t>
            </a:r>
            <a:r>
              <a:rPr lang="ja-JP" altLang="en-US" sz="1000" dirty="0" err="1">
                <a:latin typeface="+mn-ea"/>
                <a:cs typeface="Meiryo UI" panose="020B0604030504040204" pitchFamily="50" charset="-128"/>
              </a:rPr>
              <a:t>には未</a:t>
            </a:r>
            <a:r>
              <a:rPr lang="ja-JP" altLang="en-US" sz="1000" dirty="0">
                <a:latin typeface="+mn-ea"/>
                <a:cs typeface="Meiryo UI" panose="020B0604030504040204" pitchFamily="50" charset="-128"/>
              </a:rPr>
              <a:t>達。</a:t>
            </a:r>
            <a:endParaRPr lang="en-US" altLang="ja-JP" sz="1000" dirty="0">
              <a:latin typeface="+mn-ea"/>
              <a:cs typeface="Meiryo UI" panose="020B0604030504040204" pitchFamily="50" charset="-128"/>
            </a:endParaRPr>
          </a:p>
          <a:p>
            <a:pPr marL="266700" indent="-266700">
              <a:spcBef>
                <a:spcPts val="600"/>
              </a:spcBef>
              <a:defRPr/>
            </a:pPr>
            <a:r>
              <a:rPr lang="ja-JP" altLang="en-US" sz="1000" dirty="0">
                <a:latin typeface="+mn-ea"/>
                <a:cs typeface="Meiryo UI" panose="020B0604030504040204" pitchFamily="50" charset="-128"/>
              </a:rPr>
              <a:t>○　病院、福祉施設等の建築物の耐震化が進んでいない</a:t>
            </a:r>
            <a:r>
              <a:rPr lang="ja-JP" altLang="en-US" sz="1000" dirty="0" smtClean="0">
                <a:latin typeface="+mn-ea"/>
                <a:cs typeface="Meiryo UI" panose="020B0604030504040204" pitchFamily="50" charset="-128"/>
              </a:rPr>
              <a:t>。</a:t>
            </a:r>
            <a:endParaRPr lang="en-US" altLang="ja-JP" sz="1000" dirty="0" smtClean="0">
              <a:latin typeface="+mn-ea"/>
              <a:cs typeface="Meiryo UI" panose="020B0604030504040204" pitchFamily="50" charset="-128"/>
            </a:endParaRPr>
          </a:p>
          <a:p>
            <a:pPr marL="266700" indent="-266700">
              <a:defRPr/>
            </a:pPr>
            <a:endParaRPr lang="en-US" altLang="ja-JP" sz="1000" dirty="0" smtClean="0">
              <a:latin typeface="+mn-ea"/>
              <a:cs typeface="Meiryo UI" panose="020B0604030504040204" pitchFamily="50" charset="-128"/>
            </a:endParaRPr>
          </a:p>
        </p:txBody>
      </p:sp>
      <p:sp>
        <p:nvSpPr>
          <p:cNvPr id="27" name="テキスト ボックス 26">
            <a:extLst>
              <a:ext uri="{FF2B5EF4-FFF2-40B4-BE49-F238E27FC236}">
                <a16:creationId xmlns:a16="http://schemas.microsoft.com/office/drawing/2014/main" id="{FEA07299-EA2C-4E8B-A071-589CC3D9B818}"/>
              </a:ext>
            </a:extLst>
          </p:cNvPr>
          <p:cNvSpPr txBox="1"/>
          <p:nvPr/>
        </p:nvSpPr>
        <p:spPr>
          <a:xfrm>
            <a:off x="309654" y="240632"/>
            <a:ext cx="12434560" cy="369332"/>
          </a:xfrm>
          <a:prstGeom prst="rect">
            <a:avLst/>
          </a:prstGeom>
          <a:solidFill>
            <a:schemeClr val="accent1">
              <a:lumMod val="75000"/>
            </a:schemeClr>
          </a:solidFill>
        </p:spPr>
        <p:txBody>
          <a:bodyPr wrap="square" rtlCol="0">
            <a:spAutoFit/>
          </a:bodyPr>
          <a:lstStyle/>
          <a:p>
            <a:r>
              <a:rPr kumimoji="1" lang="ja-JP" altLang="en-US" b="1" dirty="0">
                <a:solidFill>
                  <a:schemeClr val="bg1"/>
                </a:solidFill>
              </a:rPr>
              <a:t>住宅建築物耐震</a:t>
            </a:r>
            <a:r>
              <a:rPr kumimoji="1" lang="en-US" altLang="ja-JP" b="1" dirty="0">
                <a:solidFill>
                  <a:schemeClr val="bg1"/>
                </a:solidFill>
              </a:rPr>
              <a:t>10</a:t>
            </a:r>
            <a:r>
              <a:rPr kumimoji="1" lang="ja-JP" altLang="en-US" b="1" dirty="0">
                <a:solidFill>
                  <a:schemeClr val="bg1"/>
                </a:solidFill>
              </a:rPr>
              <a:t>ヵ年戦略・大阪（</a:t>
            </a:r>
            <a:r>
              <a:rPr kumimoji="1" lang="en-US" altLang="ja-JP" b="1" dirty="0">
                <a:solidFill>
                  <a:schemeClr val="bg1"/>
                </a:solidFill>
              </a:rPr>
              <a:t>H28</a:t>
            </a:r>
            <a:r>
              <a:rPr kumimoji="1" lang="ja-JP" altLang="en-US" b="1" dirty="0">
                <a:solidFill>
                  <a:schemeClr val="bg1"/>
                </a:solidFill>
              </a:rPr>
              <a:t>～</a:t>
            </a:r>
            <a:r>
              <a:rPr kumimoji="1" lang="en-US" altLang="ja-JP" b="1" dirty="0">
                <a:solidFill>
                  <a:schemeClr val="bg1"/>
                </a:solidFill>
              </a:rPr>
              <a:t>R7</a:t>
            </a:r>
            <a:r>
              <a:rPr kumimoji="1" lang="ja-JP" altLang="en-US" b="1" dirty="0">
                <a:solidFill>
                  <a:schemeClr val="bg1"/>
                </a:solidFill>
              </a:rPr>
              <a:t>）　中間検証（案）</a:t>
            </a:r>
          </a:p>
        </p:txBody>
      </p:sp>
      <p:sp>
        <p:nvSpPr>
          <p:cNvPr id="28" name="テキスト ボックス 27">
            <a:extLst>
              <a:ext uri="{FF2B5EF4-FFF2-40B4-BE49-F238E27FC236}">
                <a16:creationId xmlns:a16="http://schemas.microsoft.com/office/drawing/2014/main" id="{82B84C59-BC76-4CBD-AD09-F7A785027DD8}"/>
              </a:ext>
            </a:extLst>
          </p:cNvPr>
          <p:cNvSpPr txBox="1"/>
          <p:nvPr/>
        </p:nvSpPr>
        <p:spPr>
          <a:xfrm>
            <a:off x="10144006" y="654029"/>
            <a:ext cx="2262713" cy="261610"/>
          </a:xfrm>
          <a:prstGeom prst="rect">
            <a:avLst/>
          </a:prstGeom>
          <a:solidFill>
            <a:schemeClr val="accent1">
              <a:lumMod val="75000"/>
            </a:schemeClr>
          </a:solidFill>
          <a:ln>
            <a:solidFill>
              <a:schemeClr val="accent1">
                <a:lumMod val="75000"/>
              </a:schemeClr>
            </a:solidFill>
          </a:ln>
        </p:spPr>
        <p:txBody>
          <a:bodyPr wrap="square" rtlCol="0">
            <a:spAutoFit/>
          </a:bodyPr>
          <a:lstStyle/>
          <a:p>
            <a:pPr algn="ctr" eaLnBrk="0" fontAlgn="base" hangingPunct="0">
              <a:spcBef>
                <a:spcPct val="0"/>
              </a:spcBef>
              <a:spcAft>
                <a:spcPct val="0"/>
              </a:spcAft>
              <a:tabLst>
                <a:tab pos="7560945" algn="l"/>
              </a:tabLst>
            </a:pPr>
            <a:r>
              <a:rPr lang="ja-JP" altLang="en-US" sz="1100" b="1" dirty="0">
                <a:solidFill>
                  <a:schemeClr val="bg1"/>
                </a:solidFill>
                <a:latin typeface="+mn-ea"/>
                <a:cs typeface="Meiryo UI" panose="020B0604030504040204" pitchFamily="50" charset="-128"/>
              </a:rPr>
              <a:t>課題</a:t>
            </a:r>
            <a:endParaRPr lang="en-US" altLang="ja-JP" sz="1100" dirty="0">
              <a:solidFill>
                <a:schemeClr val="bg1"/>
              </a:solidFill>
              <a:latin typeface="+mn-ea"/>
            </a:endParaRPr>
          </a:p>
        </p:txBody>
      </p:sp>
      <p:sp>
        <p:nvSpPr>
          <p:cNvPr id="29" name="テキスト ボックス 28">
            <a:extLst>
              <a:ext uri="{FF2B5EF4-FFF2-40B4-BE49-F238E27FC236}">
                <a16:creationId xmlns:a16="http://schemas.microsoft.com/office/drawing/2014/main" id="{A14474CA-D49B-422E-BFA1-A8847D54B0EE}"/>
              </a:ext>
            </a:extLst>
          </p:cNvPr>
          <p:cNvSpPr txBox="1"/>
          <p:nvPr/>
        </p:nvSpPr>
        <p:spPr>
          <a:xfrm>
            <a:off x="1143840" y="709590"/>
            <a:ext cx="2262713" cy="261610"/>
          </a:xfrm>
          <a:prstGeom prst="rect">
            <a:avLst/>
          </a:prstGeom>
          <a:solidFill>
            <a:schemeClr val="accent1">
              <a:lumMod val="75000"/>
            </a:schemeClr>
          </a:solidFill>
          <a:ln>
            <a:solidFill>
              <a:schemeClr val="accent1">
                <a:lumMod val="75000"/>
              </a:schemeClr>
            </a:solidFill>
          </a:ln>
        </p:spPr>
        <p:txBody>
          <a:bodyPr wrap="square" rtlCol="0">
            <a:spAutoFit/>
          </a:bodyPr>
          <a:lstStyle/>
          <a:p>
            <a:pPr algn="ctr" eaLnBrk="0" fontAlgn="base" hangingPunct="0">
              <a:spcBef>
                <a:spcPct val="0"/>
              </a:spcBef>
              <a:spcAft>
                <a:spcPct val="0"/>
              </a:spcAft>
              <a:tabLst>
                <a:tab pos="7560945" algn="l"/>
              </a:tabLst>
            </a:pPr>
            <a:r>
              <a:rPr lang="en-US" altLang="ja-JP" sz="1100" b="1" dirty="0">
                <a:solidFill>
                  <a:schemeClr val="bg1"/>
                </a:solidFill>
                <a:latin typeface="+mn-ea"/>
                <a:cs typeface="Meiryo UI" panose="020B0604030504040204" pitchFamily="50" charset="-128"/>
              </a:rPr>
              <a:t>10</a:t>
            </a:r>
            <a:r>
              <a:rPr lang="ja-JP" altLang="en-US" sz="1100" b="1" dirty="0">
                <a:solidFill>
                  <a:schemeClr val="bg1"/>
                </a:solidFill>
                <a:latin typeface="+mn-ea"/>
                <a:cs typeface="Meiryo UI" panose="020B0604030504040204" pitchFamily="50" charset="-128"/>
              </a:rPr>
              <a:t>ヵ年戦略　目標</a:t>
            </a:r>
            <a:endParaRPr lang="en-US" altLang="ja-JP" sz="1100" dirty="0">
              <a:solidFill>
                <a:schemeClr val="bg1"/>
              </a:solidFill>
              <a:latin typeface="+mn-ea"/>
            </a:endParaRPr>
          </a:p>
        </p:txBody>
      </p:sp>
      <p:sp>
        <p:nvSpPr>
          <p:cNvPr id="30" name="テキスト ボックス 29">
            <a:extLst>
              <a:ext uri="{FF2B5EF4-FFF2-40B4-BE49-F238E27FC236}">
                <a16:creationId xmlns:a16="http://schemas.microsoft.com/office/drawing/2014/main" id="{BD34ABAE-6F7D-4A96-BE43-DCF3F44E0449}"/>
              </a:ext>
            </a:extLst>
          </p:cNvPr>
          <p:cNvSpPr txBox="1"/>
          <p:nvPr/>
        </p:nvSpPr>
        <p:spPr>
          <a:xfrm>
            <a:off x="7030283" y="2818921"/>
            <a:ext cx="2637544" cy="1631216"/>
          </a:xfrm>
          <a:prstGeom prst="rect">
            <a:avLst/>
          </a:prstGeom>
          <a:solidFill>
            <a:schemeClr val="bg1"/>
          </a:solidFill>
          <a:ln>
            <a:solidFill>
              <a:schemeClr val="accent1"/>
            </a:solidFill>
          </a:ln>
        </p:spPr>
        <p:txBody>
          <a:bodyPr wrap="square" rIns="72000" rtlCol="0">
            <a:spAutoFit/>
          </a:bodyPr>
          <a:lstStyle/>
          <a:p>
            <a:pPr marL="261938" indent="-261938">
              <a:buClr>
                <a:schemeClr val="tx1"/>
              </a:buClr>
              <a:buNone/>
            </a:pPr>
            <a:r>
              <a:rPr lang="ja-JP" altLang="en-US" sz="1000" dirty="0">
                <a:latin typeface="+mn-ea"/>
                <a:cs typeface="Meiryo UI" panose="020B0604030504040204" pitchFamily="50" charset="-128"/>
              </a:rPr>
              <a:t>○　イベント実施、広報誌等による情報発信は耐震診断実施に効果を上げている。</a:t>
            </a:r>
            <a:endParaRPr lang="en-US" altLang="ja-JP" sz="100" dirty="0">
              <a:latin typeface="+mn-ea"/>
              <a:cs typeface="Meiryo UI" panose="020B0604030504040204" pitchFamily="50" charset="-128"/>
            </a:endParaRPr>
          </a:p>
          <a:p>
            <a:pPr marL="261938" indent="-261938">
              <a:buClr>
                <a:schemeClr val="tx1"/>
              </a:buClr>
              <a:buNone/>
            </a:pPr>
            <a:r>
              <a:rPr lang="ja-JP" altLang="en-US" sz="1000" dirty="0">
                <a:latin typeface="+mn-ea"/>
                <a:cs typeface="Meiryo UI" panose="020B0604030504040204" pitchFamily="50" charset="-128"/>
              </a:rPr>
              <a:t>○　</a:t>
            </a:r>
            <a:r>
              <a:rPr lang="ja-JP" altLang="en-US" sz="1000" dirty="0">
                <a:latin typeface="+mn-ea"/>
              </a:rPr>
              <a:t>ダイレクトメールや個別訪問等、所有者への直接的な働きかけは耐震診断補助実績につながっている。</a:t>
            </a:r>
            <a:endParaRPr lang="en-US" altLang="ja-JP" sz="1000" dirty="0">
              <a:latin typeface="+mn-ea"/>
            </a:endParaRPr>
          </a:p>
          <a:p>
            <a:pPr marL="261938" indent="-261938">
              <a:buClr>
                <a:schemeClr val="tx1"/>
              </a:buClr>
              <a:buNone/>
            </a:pPr>
            <a:r>
              <a:rPr lang="ja-JP" altLang="en-US" sz="1000" dirty="0">
                <a:latin typeface="+mn-ea"/>
                <a:cs typeface="Meiryo UI" panose="020B0604030504040204" pitchFamily="50" charset="-128"/>
              </a:rPr>
              <a:t>○　モデル地区は地区の特性により効果が異なる。</a:t>
            </a:r>
            <a:endParaRPr lang="en-US" altLang="ja-JP" sz="1000" dirty="0">
              <a:latin typeface="+mn-ea"/>
              <a:cs typeface="Meiryo UI" panose="020B0604030504040204" pitchFamily="50" charset="-128"/>
            </a:endParaRPr>
          </a:p>
          <a:p>
            <a:pPr marL="261938" indent="-261938">
              <a:buClr>
                <a:schemeClr val="tx1"/>
              </a:buClr>
              <a:buNone/>
            </a:pPr>
            <a:r>
              <a:rPr lang="ja-JP" altLang="en-US" sz="1000" dirty="0">
                <a:latin typeface="+mn-ea"/>
                <a:cs typeface="Meiryo UI" panose="020B0604030504040204" pitchFamily="50" charset="-128"/>
              </a:rPr>
              <a:t>○　補助制度があることがきっかけになる。</a:t>
            </a:r>
            <a:endParaRPr lang="en-US" altLang="ja-JP" sz="1000" dirty="0">
              <a:latin typeface="+mn-ea"/>
              <a:cs typeface="Meiryo UI" panose="020B0604030504040204" pitchFamily="50" charset="-128"/>
            </a:endParaRPr>
          </a:p>
          <a:p>
            <a:pPr marL="261938" indent="-261938">
              <a:buClr>
                <a:schemeClr val="tx1"/>
              </a:buClr>
              <a:buNone/>
            </a:pPr>
            <a:r>
              <a:rPr lang="ja-JP" altLang="en-US" sz="1000" dirty="0">
                <a:latin typeface="+mn-ea"/>
                <a:cs typeface="Meiryo UI" panose="020B0604030504040204" pitchFamily="50" charset="-128"/>
              </a:rPr>
              <a:t>○　部分改修等へ補助を行っている市町村では補助を受ける所有者が増えている。</a:t>
            </a:r>
            <a:endParaRPr lang="en-US" altLang="ja-JP" sz="1000" dirty="0">
              <a:latin typeface="+mn-ea"/>
              <a:cs typeface="Meiryo UI" panose="020B0604030504040204" pitchFamily="50" charset="-128"/>
            </a:endParaRPr>
          </a:p>
        </p:txBody>
      </p:sp>
      <p:sp>
        <p:nvSpPr>
          <p:cNvPr id="34" name="テキスト ボックス 33">
            <a:extLst>
              <a:ext uri="{FF2B5EF4-FFF2-40B4-BE49-F238E27FC236}">
                <a16:creationId xmlns:a16="http://schemas.microsoft.com/office/drawing/2014/main" id="{A095ECF1-5D37-4743-A52D-48AA24076FA3}"/>
              </a:ext>
            </a:extLst>
          </p:cNvPr>
          <p:cNvSpPr txBox="1"/>
          <p:nvPr/>
        </p:nvSpPr>
        <p:spPr>
          <a:xfrm>
            <a:off x="4505142" y="6066989"/>
            <a:ext cx="2431621" cy="1631216"/>
          </a:xfrm>
          <a:prstGeom prst="rect">
            <a:avLst/>
          </a:prstGeom>
          <a:solidFill>
            <a:schemeClr val="bg1"/>
          </a:solidFill>
          <a:ln>
            <a:solidFill>
              <a:schemeClr val="accent1"/>
            </a:solidFill>
          </a:ln>
        </p:spPr>
        <p:txBody>
          <a:bodyPr wrap="square" rIns="0" rtlCol="0">
            <a:spAutoFit/>
          </a:bodyPr>
          <a:lstStyle/>
          <a:p>
            <a:r>
              <a:rPr lang="ja-JP" altLang="en-US" sz="1000" b="1" dirty="0"/>
              <a:t>多数の者が利用する建築物・大規模</a:t>
            </a:r>
            <a:endParaRPr lang="en-US" altLang="ja-JP" sz="1000" b="1" dirty="0"/>
          </a:p>
          <a:p>
            <a:r>
              <a:rPr lang="ja-JP" altLang="en-US" sz="1000" b="1" dirty="0"/>
              <a:t>建築物</a:t>
            </a:r>
            <a:r>
              <a:rPr lang="ja-JP" altLang="ja-JP" sz="1000" b="1" dirty="0"/>
              <a:t>の取組み状況</a:t>
            </a:r>
            <a:r>
              <a:rPr lang="ja-JP" altLang="en-US" sz="1000" b="1" dirty="0"/>
              <a:t>　　　　</a:t>
            </a:r>
            <a:r>
              <a:rPr lang="ja-JP" altLang="en-US" sz="900" b="1" dirty="0"/>
              <a:t>（</a:t>
            </a:r>
            <a:r>
              <a:rPr lang="en-US" altLang="ja-JP" sz="900" b="1" dirty="0"/>
              <a:t>H28</a:t>
            </a:r>
            <a:r>
              <a:rPr lang="ja-JP" altLang="en-US" sz="900" b="1" dirty="0"/>
              <a:t>～</a:t>
            </a:r>
            <a:r>
              <a:rPr lang="en-US" altLang="ja-JP" sz="900" b="1" dirty="0"/>
              <a:t>R1</a:t>
            </a:r>
            <a:r>
              <a:rPr lang="ja-JP" altLang="en-US" sz="900" b="1" dirty="0"/>
              <a:t>）</a:t>
            </a:r>
            <a:endParaRPr lang="ja-JP" altLang="ja-JP" sz="900" dirty="0"/>
          </a:p>
          <a:p>
            <a:r>
              <a:rPr lang="ja-JP" altLang="ja-JP" sz="1000" dirty="0"/>
              <a:t>○</a:t>
            </a:r>
            <a:r>
              <a:rPr lang="ja-JP" altLang="en-US" sz="1000" dirty="0"/>
              <a:t>　アンケート　</a:t>
            </a:r>
            <a:r>
              <a:rPr lang="en-US" altLang="ja-JP" sz="1000" dirty="0" smtClean="0"/>
              <a:t>827</a:t>
            </a:r>
            <a:r>
              <a:rPr lang="ja-JP" altLang="en-US" sz="1000" dirty="0" smtClean="0"/>
              <a:t>件</a:t>
            </a:r>
            <a:endParaRPr lang="en-US" altLang="ja-JP" sz="1000" dirty="0"/>
          </a:p>
          <a:p>
            <a:pPr marL="266700" indent="-266700"/>
            <a:r>
              <a:rPr lang="ja-JP" altLang="ja-JP" sz="1000" dirty="0"/>
              <a:t>○</a:t>
            </a:r>
            <a:r>
              <a:rPr lang="ja-JP" altLang="en-US" sz="1000" dirty="0"/>
              <a:t>　所有者向け説明会、病院関係者向けセミナーでの説明</a:t>
            </a:r>
            <a:endParaRPr lang="en-US" altLang="ja-JP" sz="1000" dirty="0"/>
          </a:p>
          <a:p>
            <a:r>
              <a:rPr lang="ja-JP" altLang="en-US" sz="1000" dirty="0"/>
              <a:t>○　認定制度の活用（</a:t>
            </a:r>
            <a:r>
              <a:rPr lang="en-US" altLang="ja-JP" sz="1000" dirty="0"/>
              <a:t>H27</a:t>
            </a:r>
            <a:r>
              <a:rPr lang="ja-JP" altLang="en-US" sz="1000" dirty="0"/>
              <a:t>～実績）</a:t>
            </a:r>
            <a:endParaRPr lang="en-US" altLang="ja-JP" sz="1000" dirty="0"/>
          </a:p>
          <a:p>
            <a:r>
              <a:rPr lang="ja-JP" altLang="en-US" sz="1000" dirty="0"/>
              <a:t>　　　</a:t>
            </a:r>
            <a:r>
              <a:rPr lang="en-US" altLang="ja-JP" sz="1000" dirty="0"/>
              <a:t>17</a:t>
            </a:r>
            <a:r>
              <a:rPr lang="ja-JP" altLang="en-US" sz="1000" dirty="0"/>
              <a:t>条認定</a:t>
            </a:r>
            <a:r>
              <a:rPr lang="en-US" altLang="ja-JP" sz="1000" dirty="0"/>
              <a:t>9</a:t>
            </a:r>
            <a:r>
              <a:rPr lang="ja-JP" altLang="en-US" sz="1000" dirty="0"/>
              <a:t>件、</a:t>
            </a:r>
            <a:r>
              <a:rPr lang="en-US" altLang="ja-JP" sz="1000" dirty="0"/>
              <a:t>22</a:t>
            </a:r>
            <a:r>
              <a:rPr lang="ja-JP" altLang="en-US" sz="1000" dirty="0"/>
              <a:t>条認定</a:t>
            </a:r>
            <a:r>
              <a:rPr lang="en-US" altLang="ja-JP" sz="1000" dirty="0"/>
              <a:t>7</a:t>
            </a:r>
            <a:r>
              <a:rPr lang="ja-JP" altLang="en-US" sz="1000" dirty="0"/>
              <a:t>件</a:t>
            </a:r>
            <a:endParaRPr lang="en-US" altLang="ja-JP" sz="1000" dirty="0"/>
          </a:p>
          <a:p>
            <a:r>
              <a:rPr lang="ja-JP" altLang="en-US" sz="1000" dirty="0"/>
              <a:t>○　改修補助　４棟</a:t>
            </a:r>
            <a:endParaRPr lang="en-US" altLang="ja-JP" sz="1000" dirty="0"/>
          </a:p>
          <a:p>
            <a:r>
              <a:rPr lang="ja-JP" altLang="en-US" sz="1000" dirty="0"/>
              <a:t>○　段階的改修の補助承認</a:t>
            </a:r>
            <a:endParaRPr lang="en-US" altLang="ja-JP" sz="1000" dirty="0"/>
          </a:p>
          <a:p>
            <a:endParaRPr lang="ja-JP" altLang="ja-JP" sz="1000" dirty="0"/>
          </a:p>
        </p:txBody>
      </p:sp>
      <p:sp>
        <p:nvSpPr>
          <p:cNvPr id="35" name="テキスト ボックス 34">
            <a:extLst>
              <a:ext uri="{FF2B5EF4-FFF2-40B4-BE49-F238E27FC236}">
                <a16:creationId xmlns:a16="http://schemas.microsoft.com/office/drawing/2014/main" id="{44262764-73D4-474B-899F-C065467EE219}"/>
              </a:ext>
            </a:extLst>
          </p:cNvPr>
          <p:cNvSpPr txBox="1"/>
          <p:nvPr/>
        </p:nvSpPr>
        <p:spPr>
          <a:xfrm>
            <a:off x="9843772" y="4530757"/>
            <a:ext cx="2826494" cy="1323439"/>
          </a:xfrm>
          <a:prstGeom prst="rect">
            <a:avLst/>
          </a:prstGeom>
          <a:solidFill>
            <a:schemeClr val="bg1"/>
          </a:solidFill>
          <a:ln>
            <a:solidFill>
              <a:schemeClr val="accent1"/>
            </a:solidFill>
          </a:ln>
        </p:spPr>
        <p:txBody>
          <a:bodyPr wrap="square" rIns="36000" rtlCol="0" anchor="ctr">
            <a:spAutoFit/>
          </a:bodyPr>
          <a:lstStyle/>
          <a:p>
            <a:pPr marL="252000" indent="-252000">
              <a:defRPr/>
            </a:pPr>
            <a:r>
              <a:rPr lang="ja-JP" altLang="en-US" sz="1000" dirty="0">
                <a:latin typeface="+mn-ea"/>
                <a:cs typeface="Meiryo UI" panose="020B0604030504040204" pitchFamily="50" charset="-128"/>
              </a:rPr>
              <a:t>○　所有者の</a:t>
            </a:r>
            <a:r>
              <a:rPr lang="ja-JP" altLang="en-US" sz="1000" dirty="0" smtClean="0">
                <a:latin typeface="+mn-ea"/>
                <a:cs typeface="Meiryo UI" panose="020B0604030504040204" pitchFamily="50" charset="-128"/>
              </a:rPr>
              <a:t>意識が低く</a:t>
            </a:r>
            <a:r>
              <a:rPr lang="ja-JP" altLang="en-US" sz="1000" dirty="0">
                <a:latin typeface="+mn-ea"/>
                <a:cs typeface="Meiryo UI" panose="020B0604030504040204" pitchFamily="50" charset="-128"/>
              </a:rPr>
              <a:t>、効果的な働きかけが必要。</a:t>
            </a:r>
            <a:endParaRPr lang="en-US" altLang="ja-JP" sz="1000" dirty="0">
              <a:latin typeface="+mn-ea"/>
              <a:cs typeface="Meiryo UI" panose="020B0604030504040204" pitchFamily="50" charset="-128"/>
            </a:endParaRPr>
          </a:p>
          <a:p>
            <a:pPr marL="252000" indent="-252000">
              <a:defRPr/>
            </a:pPr>
            <a:r>
              <a:rPr lang="ja-JP" altLang="en-US" sz="1000" dirty="0">
                <a:latin typeface="+mn-ea"/>
                <a:cs typeface="Meiryo UI" panose="020B0604030504040204" pitchFamily="50" charset="-128"/>
              </a:rPr>
              <a:t>○　アドバイザー派遣やサポート事業者の情報提供については、さらなる周知が必要。</a:t>
            </a:r>
            <a:endParaRPr lang="en-US" altLang="ja-JP" sz="1000" dirty="0">
              <a:latin typeface="+mn-ea"/>
              <a:cs typeface="Meiryo UI" panose="020B0604030504040204" pitchFamily="50" charset="-128"/>
            </a:endParaRPr>
          </a:p>
          <a:p>
            <a:pPr marL="252000" indent="-252000">
              <a:defRPr/>
            </a:pPr>
            <a:r>
              <a:rPr lang="ja-JP" altLang="en-US" sz="1000" dirty="0">
                <a:latin typeface="+mn-ea"/>
                <a:cs typeface="Meiryo UI" panose="020B0604030504040204" pitchFamily="50" charset="-128"/>
              </a:rPr>
              <a:t>○　所有者の高齢化、合意形成等、様々な課題が多く、総合的な対応が必要。</a:t>
            </a:r>
            <a:endParaRPr lang="en-US" altLang="ja-JP" sz="1000" dirty="0">
              <a:latin typeface="+mn-ea"/>
              <a:cs typeface="Meiryo UI" panose="020B0604030504040204" pitchFamily="50" charset="-128"/>
            </a:endParaRPr>
          </a:p>
          <a:p>
            <a:pPr marL="252000" indent="-252000">
              <a:defRPr/>
            </a:pPr>
            <a:r>
              <a:rPr lang="ja-JP" altLang="en-US" sz="1000" dirty="0">
                <a:latin typeface="+mn-ea"/>
                <a:cs typeface="Meiryo UI" panose="020B0604030504040204" pitchFamily="50" charset="-128"/>
              </a:rPr>
              <a:t>○　所在するマンションの状況に応じて補助制度の創設等、市町への働きかけが必要。</a:t>
            </a:r>
          </a:p>
        </p:txBody>
      </p:sp>
      <p:sp>
        <p:nvSpPr>
          <p:cNvPr id="36" name="テキスト ボックス 35">
            <a:extLst>
              <a:ext uri="{FF2B5EF4-FFF2-40B4-BE49-F238E27FC236}">
                <a16:creationId xmlns:a16="http://schemas.microsoft.com/office/drawing/2014/main" id="{39CCEBAF-3CAE-407E-8319-202E7E6050EB}"/>
              </a:ext>
            </a:extLst>
          </p:cNvPr>
          <p:cNvSpPr txBox="1"/>
          <p:nvPr/>
        </p:nvSpPr>
        <p:spPr>
          <a:xfrm>
            <a:off x="4505141" y="4530757"/>
            <a:ext cx="2431621" cy="1323439"/>
          </a:xfrm>
          <a:prstGeom prst="rect">
            <a:avLst/>
          </a:prstGeom>
          <a:solidFill>
            <a:schemeClr val="bg1"/>
          </a:solidFill>
          <a:ln>
            <a:solidFill>
              <a:schemeClr val="accent1"/>
            </a:solidFill>
          </a:ln>
        </p:spPr>
        <p:txBody>
          <a:bodyPr wrap="square" rIns="0" rtlCol="0">
            <a:spAutoFit/>
          </a:bodyPr>
          <a:lstStyle/>
          <a:p>
            <a:r>
              <a:rPr lang="ja-JP" altLang="en-US" sz="1000" b="1" dirty="0"/>
              <a:t>分譲マンション</a:t>
            </a:r>
            <a:r>
              <a:rPr lang="ja-JP" altLang="ja-JP" sz="1000" b="1" dirty="0"/>
              <a:t>の取組み状況</a:t>
            </a:r>
            <a:r>
              <a:rPr lang="ja-JP" altLang="en-US" sz="900" b="1" dirty="0"/>
              <a:t>（</a:t>
            </a:r>
            <a:r>
              <a:rPr lang="en-US" altLang="ja-JP" sz="900" b="1" dirty="0"/>
              <a:t>H30</a:t>
            </a:r>
            <a:r>
              <a:rPr lang="ja-JP" altLang="en-US" sz="900" b="1" dirty="0"/>
              <a:t>～</a:t>
            </a:r>
            <a:r>
              <a:rPr lang="en-US" altLang="ja-JP" sz="900" b="1" dirty="0"/>
              <a:t>R1</a:t>
            </a:r>
            <a:r>
              <a:rPr lang="ja-JP" altLang="en-US" sz="900" b="1" dirty="0"/>
              <a:t>）</a:t>
            </a:r>
            <a:endParaRPr lang="ja-JP" altLang="ja-JP" sz="600" dirty="0"/>
          </a:p>
          <a:p>
            <a:r>
              <a:rPr lang="ja-JP" altLang="ja-JP" sz="1000" dirty="0"/>
              <a:t>○</a:t>
            </a:r>
            <a:r>
              <a:rPr lang="ja-JP" altLang="en-US" sz="1000" dirty="0"/>
              <a:t>　ダイレクトメール　</a:t>
            </a:r>
            <a:r>
              <a:rPr lang="en-US" altLang="ja-JP" sz="1000" dirty="0"/>
              <a:t>2,000</a:t>
            </a:r>
            <a:r>
              <a:rPr lang="ja-JP" altLang="en-US" sz="1000" dirty="0"/>
              <a:t>件</a:t>
            </a:r>
            <a:endParaRPr lang="en-US" altLang="ja-JP" sz="1000" dirty="0"/>
          </a:p>
          <a:p>
            <a:r>
              <a:rPr lang="ja-JP" altLang="en-US" sz="1000" dirty="0"/>
              <a:t>　　個別訪問等　</a:t>
            </a:r>
            <a:r>
              <a:rPr lang="en-US" altLang="ja-JP" sz="1000" dirty="0"/>
              <a:t>15</a:t>
            </a:r>
            <a:r>
              <a:rPr lang="ja-JP" altLang="en-US" sz="1000" dirty="0"/>
              <a:t>件</a:t>
            </a:r>
            <a:endParaRPr lang="ja-JP" altLang="ja-JP" sz="1000" dirty="0"/>
          </a:p>
          <a:p>
            <a:r>
              <a:rPr lang="ja-JP" altLang="ja-JP" sz="1000" dirty="0"/>
              <a:t>○</a:t>
            </a:r>
            <a:r>
              <a:rPr lang="ja-JP" altLang="en-US" sz="1000" dirty="0"/>
              <a:t>　セミナーでの周知　</a:t>
            </a:r>
            <a:r>
              <a:rPr lang="en-US" altLang="ja-JP" sz="1000" dirty="0"/>
              <a:t>5</a:t>
            </a:r>
            <a:r>
              <a:rPr lang="ja-JP" altLang="en-US" sz="1000" dirty="0"/>
              <a:t>市で実施</a:t>
            </a:r>
            <a:endParaRPr lang="en-US" altLang="ja-JP" sz="1000" dirty="0"/>
          </a:p>
          <a:p>
            <a:r>
              <a:rPr lang="ja-JP" altLang="en-US" sz="1000" dirty="0"/>
              <a:t>○　アドバイザー派遣　耐震の派遣なし</a:t>
            </a:r>
            <a:endParaRPr lang="en-US" altLang="ja-JP" sz="1000" dirty="0"/>
          </a:p>
          <a:p>
            <a:r>
              <a:rPr lang="ja-JP" altLang="en-US" sz="1000" dirty="0"/>
              <a:t>○　サポート事業者登録　</a:t>
            </a:r>
            <a:r>
              <a:rPr lang="en-US" altLang="ja-JP" sz="1000" dirty="0"/>
              <a:t>12</a:t>
            </a:r>
            <a:r>
              <a:rPr lang="ja-JP" altLang="en-US" sz="1000" dirty="0"/>
              <a:t>事業者登録</a:t>
            </a:r>
            <a:endParaRPr lang="ja-JP" altLang="ja-JP" sz="1000" dirty="0"/>
          </a:p>
          <a:p>
            <a:r>
              <a:rPr lang="ja-JP" altLang="ja-JP" sz="1000" dirty="0"/>
              <a:t>○</a:t>
            </a:r>
            <a:r>
              <a:rPr lang="ja-JP" altLang="en-US" sz="1000" dirty="0"/>
              <a:t>　診断補助</a:t>
            </a:r>
            <a:r>
              <a:rPr lang="en-US" altLang="ja-JP" sz="1000" dirty="0"/>
              <a:t>35</a:t>
            </a:r>
            <a:r>
              <a:rPr lang="ja-JP" altLang="en-US" sz="1000" dirty="0"/>
              <a:t>棟、設計補助</a:t>
            </a:r>
            <a:r>
              <a:rPr lang="en-US" altLang="ja-JP" sz="1000" dirty="0"/>
              <a:t>3</a:t>
            </a:r>
            <a:r>
              <a:rPr lang="ja-JP" altLang="en-US" sz="1000" dirty="0"/>
              <a:t>棟</a:t>
            </a:r>
            <a:endParaRPr lang="en-US" altLang="ja-JP" sz="1000" dirty="0"/>
          </a:p>
          <a:p>
            <a:endParaRPr lang="en-US" altLang="ja-JP" sz="1000" dirty="0"/>
          </a:p>
        </p:txBody>
      </p:sp>
      <p:sp>
        <p:nvSpPr>
          <p:cNvPr id="37" name="テキスト ボックス 36">
            <a:extLst>
              <a:ext uri="{FF2B5EF4-FFF2-40B4-BE49-F238E27FC236}">
                <a16:creationId xmlns:a16="http://schemas.microsoft.com/office/drawing/2014/main" id="{AD949C71-4BBF-4080-B4CB-2F028355E145}"/>
              </a:ext>
            </a:extLst>
          </p:cNvPr>
          <p:cNvSpPr txBox="1"/>
          <p:nvPr/>
        </p:nvSpPr>
        <p:spPr>
          <a:xfrm>
            <a:off x="7030283" y="6063761"/>
            <a:ext cx="2637544" cy="1631216"/>
          </a:xfrm>
          <a:prstGeom prst="rect">
            <a:avLst/>
          </a:prstGeom>
          <a:solidFill>
            <a:schemeClr val="bg1"/>
          </a:solidFill>
          <a:ln>
            <a:solidFill>
              <a:schemeClr val="accent1"/>
            </a:solidFill>
          </a:ln>
        </p:spPr>
        <p:txBody>
          <a:bodyPr wrap="square" rtlCol="0" anchor="ctr">
            <a:spAutoFit/>
          </a:bodyPr>
          <a:lstStyle/>
          <a:p>
            <a:pPr marL="177800" indent="-177800">
              <a:lnSpc>
                <a:spcPct val="125000"/>
              </a:lnSpc>
              <a:spcBef>
                <a:spcPct val="0"/>
              </a:spcBef>
            </a:pPr>
            <a:r>
              <a:rPr lang="ja-JP" altLang="en-US" sz="1000" dirty="0">
                <a:latin typeface="+mn-ea"/>
              </a:rPr>
              <a:t>○　義務である耐震診断はほぼ完了、結果の公表等を行っているが、次の段階である設計・改修につながっていない。</a:t>
            </a:r>
            <a:endParaRPr lang="en-US" altLang="ja-JP" sz="1000" dirty="0">
              <a:latin typeface="+mn-ea"/>
            </a:endParaRPr>
          </a:p>
          <a:p>
            <a:pPr marL="252000" indent="-252000">
              <a:lnSpc>
                <a:spcPct val="125000"/>
              </a:lnSpc>
              <a:defRPr/>
            </a:pPr>
            <a:r>
              <a:rPr lang="ja-JP" altLang="en-US" sz="1000" dirty="0">
                <a:latin typeface="+mn-ea"/>
                <a:cs typeface="Meiryo UI" panose="020B0604030504040204" pitchFamily="50" charset="-128"/>
              </a:rPr>
              <a:t>○　改修</a:t>
            </a:r>
            <a:r>
              <a:rPr lang="ja-JP" altLang="en-US" sz="1000" dirty="0" smtClean="0">
                <a:latin typeface="+mn-ea"/>
                <a:cs typeface="Meiryo UI" panose="020B0604030504040204" pitchFamily="50" charset="-128"/>
              </a:rPr>
              <a:t>の</a:t>
            </a:r>
            <a:r>
              <a:rPr lang="ja-JP" altLang="en-US" sz="1000" dirty="0">
                <a:latin typeface="+mn-ea"/>
                <a:cs typeface="Meiryo UI" panose="020B0604030504040204" pitchFamily="50" charset="-128"/>
              </a:rPr>
              <a:t>補助実績は伸びていない。</a:t>
            </a:r>
            <a:endParaRPr lang="en-US" altLang="ja-JP" sz="1000" dirty="0">
              <a:latin typeface="+mn-ea"/>
              <a:cs typeface="Meiryo UI" panose="020B0604030504040204" pitchFamily="50" charset="-128"/>
            </a:endParaRPr>
          </a:p>
          <a:p>
            <a:pPr marL="252000" indent="-252000">
              <a:lnSpc>
                <a:spcPct val="125000"/>
              </a:lnSpc>
              <a:defRPr/>
            </a:pPr>
            <a:r>
              <a:rPr lang="ja-JP" altLang="en-US" sz="1000" dirty="0">
                <a:latin typeface="+mn-ea"/>
                <a:cs typeface="Meiryo UI" panose="020B0604030504040204" pitchFamily="50" charset="-128"/>
              </a:rPr>
              <a:t>○　進捗は用途によってばらつきがある。特に病院については耐震化が進んでいない。</a:t>
            </a:r>
            <a:endParaRPr lang="en-US" altLang="ja-JP" sz="1000" dirty="0">
              <a:latin typeface="+mn-ea"/>
              <a:cs typeface="Meiryo UI" panose="020B0604030504040204" pitchFamily="50" charset="-128"/>
            </a:endParaRPr>
          </a:p>
          <a:p>
            <a:pPr marL="252000" indent="-252000">
              <a:lnSpc>
                <a:spcPct val="125000"/>
              </a:lnSpc>
              <a:defRPr/>
            </a:pPr>
            <a:endParaRPr lang="ja-JP" altLang="en-US" sz="1000" dirty="0">
              <a:latin typeface="+mn-ea"/>
              <a:cs typeface="Meiryo UI" panose="020B0604030504040204" pitchFamily="50" charset="-128"/>
            </a:endParaRPr>
          </a:p>
        </p:txBody>
      </p:sp>
      <p:sp>
        <p:nvSpPr>
          <p:cNvPr id="40" name="テキスト ボックス 39">
            <a:extLst>
              <a:ext uri="{FF2B5EF4-FFF2-40B4-BE49-F238E27FC236}">
                <a16:creationId xmlns:a16="http://schemas.microsoft.com/office/drawing/2014/main" id="{A4662CDF-8103-4191-9036-9B2110B688E3}"/>
              </a:ext>
            </a:extLst>
          </p:cNvPr>
          <p:cNvSpPr txBox="1"/>
          <p:nvPr/>
        </p:nvSpPr>
        <p:spPr>
          <a:xfrm>
            <a:off x="4505141" y="7863209"/>
            <a:ext cx="2431621" cy="1260000"/>
          </a:xfrm>
          <a:prstGeom prst="rect">
            <a:avLst/>
          </a:prstGeom>
          <a:solidFill>
            <a:schemeClr val="bg1"/>
          </a:solidFill>
          <a:ln>
            <a:solidFill>
              <a:schemeClr val="accent1"/>
            </a:solidFill>
          </a:ln>
        </p:spPr>
        <p:txBody>
          <a:bodyPr wrap="square" rIns="0" rtlCol="0">
            <a:spAutoFit/>
          </a:bodyPr>
          <a:lstStyle/>
          <a:p>
            <a:r>
              <a:rPr lang="ja-JP" altLang="en-US" sz="1000" b="1" dirty="0"/>
              <a:t>広域緊急交通路沿道建築物</a:t>
            </a:r>
            <a:r>
              <a:rPr lang="ja-JP" altLang="ja-JP" sz="1000" b="1" dirty="0"/>
              <a:t>の取組み状況</a:t>
            </a:r>
            <a:endParaRPr lang="ja-JP" altLang="ja-JP" sz="1000" dirty="0"/>
          </a:p>
          <a:p>
            <a:pPr algn="r"/>
            <a:r>
              <a:rPr lang="en-US" altLang="ja-JP" sz="1000" b="1" dirty="0"/>
              <a:t> </a:t>
            </a:r>
            <a:r>
              <a:rPr lang="ja-JP" altLang="en-US" sz="900" b="1" dirty="0"/>
              <a:t>（</a:t>
            </a:r>
            <a:r>
              <a:rPr lang="en-US" altLang="ja-JP" sz="900" b="1" dirty="0"/>
              <a:t>H28</a:t>
            </a:r>
            <a:r>
              <a:rPr lang="ja-JP" altLang="en-US" sz="900" b="1" dirty="0"/>
              <a:t>～</a:t>
            </a:r>
            <a:r>
              <a:rPr lang="en-US" altLang="ja-JP" sz="900" b="1" dirty="0"/>
              <a:t>R1</a:t>
            </a:r>
            <a:r>
              <a:rPr lang="ja-JP" altLang="en-US" sz="900" b="1" dirty="0"/>
              <a:t>）</a:t>
            </a:r>
            <a:endParaRPr lang="en-US" altLang="ja-JP" sz="900" dirty="0"/>
          </a:p>
          <a:p>
            <a:r>
              <a:rPr lang="ja-JP" altLang="ja-JP" sz="1000" dirty="0"/>
              <a:t>○</a:t>
            </a:r>
            <a:r>
              <a:rPr lang="ja-JP" altLang="en-US" sz="1000" dirty="0"/>
              <a:t>　アンケート実施　</a:t>
            </a:r>
            <a:r>
              <a:rPr lang="en-US" altLang="ja-JP" sz="1000" dirty="0"/>
              <a:t>187</a:t>
            </a:r>
            <a:r>
              <a:rPr lang="ja-JP" altLang="en-US" sz="1000" dirty="0"/>
              <a:t>件</a:t>
            </a:r>
            <a:endParaRPr lang="ja-JP" altLang="ja-JP" sz="1000" dirty="0"/>
          </a:p>
          <a:p>
            <a:pPr marL="266700" indent="-266700"/>
            <a:r>
              <a:rPr lang="ja-JP" altLang="ja-JP" sz="1000" dirty="0"/>
              <a:t>○</a:t>
            </a:r>
            <a:r>
              <a:rPr lang="ja-JP" altLang="en-US" sz="1000" dirty="0"/>
              <a:t>　耐震化の専門家を同行したヒアリング等　</a:t>
            </a:r>
            <a:r>
              <a:rPr lang="en-US" altLang="ja-JP" sz="1000" dirty="0"/>
              <a:t>87</a:t>
            </a:r>
            <a:r>
              <a:rPr lang="ja-JP" altLang="en-US" sz="1000" dirty="0"/>
              <a:t>件　　　　　　　　　　　　　</a:t>
            </a:r>
            <a:endParaRPr lang="en-US" altLang="ja-JP" sz="1000" dirty="0"/>
          </a:p>
          <a:p>
            <a:r>
              <a:rPr lang="ja-JP" altLang="ja-JP" sz="1000" dirty="0"/>
              <a:t>○</a:t>
            </a:r>
            <a:r>
              <a:rPr lang="ja-JP" altLang="en-US" sz="1000" dirty="0"/>
              <a:t>　改修等補助　</a:t>
            </a:r>
            <a:r>
              <a:rPr lang="en-US" altLang="ja-JP" sz="1000" dirty="0"/>
              <a:t>21</a:t>
            </a:r>
            <a:r>
              <a:rPr lang="ja-JP" altLang="en-US" sz="1000" dirty="0"/>
              <a:t>棟</a:t>
            </a:r>
            <a:endParaRPr lang="en-US" altLang="ja-JP" sz="1000" dirty="0"/>
          </a:p>
          <a:p>
            <a:r>
              <a:rPr lang="ja-JP" altLang="ja-JP" sz="1000" dirty="0"/>
              <a:t>○</a:t>
            </a:r>
            <a:r>
              <a:rPr lang="ja-JP" altLang="en-US" sz="1000" dirty="0"/>
              <a:t>　実効力のある支援策の検討</a:t>
            </a:r>
            <a:endParaRPr lang="en-US" altLang="ja-JP" sz="1000" dirty="0"/>
          </a:p>
        </p:txBody>
      </p:sp>
      <p:sp>
        <p:nvSpPr>
          <p:cNvPr id="41" name="テキスト ボックス 40">
            <a:extLst>
              <a:ext uri="{FF2B5EF4-FFF2-40B4-BE49-F238E27FC236}">
                <a16:creationId xmlns:a16="http://schemas.microsoft.com/office/drawing/2014/main" id="{4C808812-BAA7-47C8-8D6D-D211C23B2715}"/>
              </a:ext>
            </a:extLst>
          </p:cNvPr>
          <p:cNvSpPr txBox="1"/>
          <p:nvPr/>
        </p:nvSpPr>
        <p:spPr>
          <a:xfrm>
            <a:off x="7048695" y="7863524"/>
            <a:ext cx="2637544" cy="1260000"/>
          </a:xfrm>
          <a:prstGeom prst="rect">
            <a:avLst/>
          </a:prstGeom>
          <a:solidFill>
            <a:schemeClr val="bg1"/>
          </a:solidFill>
          <a:ln>
            <a:solidFill>
              <a:schemeClr val="accent1"/>
            </a:solidFill>
          </a:ln>
        </p:spPr>
        <p:txBody>
          <a:bodyPr wrap="square" rIns="72000" rtlCol="0">
            <a:spAutoFit/>
          </a:bodyPr>
          <a:lstStyle/>
          <a:p>
            <a:pPr marL="177800" indent="-177800">
              <a:lnSpc>
                <a:spcPct val="125000"/>
              </a:lnSpc>
              <a:spcBef>
                <a:spcPct val="0"/>
              </a:spcBef>
            </a:pPr>
            <a:r>
              <a:rPr lang="ja-JP" altLang="en-US" sz="1000" dirty="0">
                <a:latin typeface="+mn-ea"/>
              </a:rPr>
              <a:t>○　義務である耐震診断はほぼ完了、結果の公表等を行っているが、次の段階である設計・改修につながっていない。</a:t>
            </a:r>
            <a:endParaRPr lang="en-US" altLang="ja-JP" sz="1000" dirty="0">
              <a:latin typeface="+mn-ea"/>
            </a:endParaRPr>
          </a:p>
          <a:p>
            <a:pPr marL="177800" indent="-177800">
              <a:lnSpc>
                <a:spcPct val="125000"/>
              </a:lnSpc>
              <a:spcBef>
                <a:spcPct val="0"/>
              </a:spcBef>
            </a:pPr>
            <a:r>
              <a:rPr lang="ja-JP" altLang="en-US" sz="1000" dirty="0">
                <a:latin typeface="+mn-ea"/>
              </a:rPr>
              <a:t>○　診断結果の公表後は補助実績がやや上がっており、公表が一定の動機付けになっている。</a:t>
            </a:r>
            <a:endParaRPr lang="en-US" altLang="ja-JP" sz="1000" dirty="0">
              <a:latin typeface="+mn-ea"/>
            </a:endParaRPr>
          </a:p>
        </p:txBody>
      </p:sp>
      <p:sp>
        <p:nvSpPr>
          <p:cNvPr id="24" name="テキスト ボックス 23">
            <a:extLst>
              <a:ext uri="{FF2B5EF4-FFF2-40B4-BE49-F238E27FC236}">
                <a16:creationId xmlns:a16="http://schemas.microsoft.com/office/drawing/2014/main" id="{A433AA64-A075-4A84-847A-DAA413ECE90C}"/>
              </a:ext>
            </a:extLst>
          </p:cNvPr>
          <p:cNvSpPr txBox="1"/>
          <p:nvPr/>
        </p:nvSpPr>
        <p:spPr>
          <a:xfrm>
            <a:off x="9835813" y="2818572"/>
            <a:ext cx="2844000" cy="1646605"/>
          </a:xfrm>
          <a:prstGeom prst="rect">
            <a:avLst/>
          </a:prstGeom>
          <a:solidFill>
            <a:schemeClr val="bg1"/>
          </a:solidFill>
          <a:ln>
            <a:solidFill>
              <a:schemeClr val="accent1"/>
            </a:solidFill>
          </a:ln>
        </p:spPr>
        <p:txBody>
          <a:bodyPr wrap="square" rIns="36000" rtlCol="0">
            <a:spAutoFit/>
          </a:bodyPr>
          <a:lstStyle/>
          <a:p>
            <a:pPr marL="266700" indent="-266700">
              <a:buClr>
                <a:schemeClr val="tx1"/>
              </a:buClr>
              <a:buNone/>
              <a:tabLst>
                <a:tab pos="266700" algn="l"/>
              </a:tabLst>
            </a:pPr>
            <a:r>
              <a:rPr lang="ja-JP" altLang="ja-JP" sz="1000" dirty="0">
                <a:latin typeface="+mn-ea"/>
              </a:rPr>
              <a:t>○</a:t>
            </a:r>
            <a:r>
              <a:rPr lang="ja-JP" altLang="en-US" sz="1000" dirty="0">
                <a:latin typeface="+mn-ea"/>
                <a:cs typeface="Meiryo UI" panose="020B0604030504040204" pitchFamily="50" charset="-128"/>
              </a:rPr>
              <a:t>　認知度が低い啓発活動もある。</a:t>
            </a:r>
          </a:p>
          <a:p>
            <a:pPr marL="266700" indent="-266700">
              <a:buClr>
                <a:schemeClr val="tx1"/>
              </a:buClr>
              <a:buNone/>
              <a:tabLst>
                <a:tab pos="266700" algn="l"/>
              </a:tabLst>
            </a:pPr>
            <a:r>
              <a:rPr lang="ja-JP" altLang="en-US" sz="1000" dirty="0">
                <a:latin typeface="+mn-ea"/>
                <a:cs typeface="Meiryo UI" panose="020B0604030504040204" pitchFamily="50" charset="-128"/>
              </a:rPr>
              <a:t>○　さらなる啓発をするには労力が不足するという市町村が多い。</a:t>
            </a:r>
          </a:p>
          <a:p>
            <a:pPr marL="266700" indent="-266700">
              <a:buClr>
                <a:schemeClr val="tx1"/>
              </a:buClr>
              <a:tabLst>
                <a:tab pos="266700" algn="l"/>
              </a:tabLst>
            </a:pPr>
            <a:r>
              <a:rPr lang="ja-JP" altLang="en-US" sz="1000" dirty="0">
                <a:latin typeface="+mn-ea"/>
                <a:cs typeface="Meiryo UI" panose="020B0604030504040204" pitchFamily="50" charset="-128"/>
              </a:rPr>
              <a:t>○　モデル地区については、地区の選定等、実施方法の再検討が必要。</a:t>
            </a:r>
          </a:p>
          <a:p>
            <a:pPr marL="266700" indent="-266700">
              <a:buClr>
                <a:schemeClr val="tx1"/>
              </a:buClr>
              <a:buNone/>
              <a:tabLst>
                <a:tab pos="266700" algn="l"/>
              </a:tabLst>
            </a:pPr>
            <a:r>
              <a:rPr lang="ja-JP" altLang="en-US" sz="1000" dirty="0">
                <a:latin typeface="+mn-ea"/>
                <a:cs typeface="Meiryo UI" panose="020B0604030504040204" pitchFamily="50" charset="-128"/>
              </a:rPr>
              <a:t>○　耐震診断を実施しても改修工事を行わない所有者が多い。 </a:t>
            </a:r>
            <a:endParaRPr lang="en-US" altLang="ja-JP" sz="1000" dirty="0">
              <a:latin typeface="+mn-ea"/>
              <a:cs typeface="Meiryo UI" panose="020B0604030504040204" pitchFamily="50" charset="-128"/>
            </a:endParaRPr>
          </a:p>
          <a:p>
            <a:pPr marL="266700" indent="-266700">
              <a:buClr>
                <a:schemeClr val="tx1"/>
              </a:buClr>
              <a:buNone/>
              <a:tabLst>
                <a:tab pos="266700" algn="l"/>
              </a:tabLst>
            </a:pPr>
            <a:endParaRPr lang="en-US" altLang="ja-JP" sz="100" dirty="0">
              <a:latin typeface="+mn-ea"/>
              <a:cs typeface="Meiryo UI" panose="020B0604030504040204" pitchFamily="50" charset="-128"/>
            </a:endParaRPr>
          </a:p>
          <a:p>
            <a:pPr marL="266700" indent="-266700">
              <a:buClr>
                <a:schemeClr val="tx1"/>
              </a:buClr>
              <a:buNone/>
              <a:tabLst>
                <a:tab pos="266700" algn="l"/>
              </a:tabLst>
            </a:pPr>
            <a:r>
              <a:rPr lang="ja-JP" altLang="en-US" sz="1000" dirty="0">
                <a:latin typeface="+mn-ea"/>
                <a:cs typeface="Meiryo UI" panose="020B0604030504040204" pitchFamily="50" charset="-128"/>
              </a:rPr>
              <a:t>○　所有者は費用負担に対する課題意識が高い。</a:t>
            </a:r>
          </a:p>
          <a:p>
            <a:pPr marL="266700" indent="-266700">
              <a:buClr>
                <a:schemeClr val="tx1"/>
              </a:buClr>
              <a:buNone/>
              <a:tabLst>
                <a:tab pos="266700" algn="l"/>
              </a:tabLst>
            </a:pPr>
            <a:r>
              <a:rPr lang="ja-JP" altLang="en-US" sz="1000" dirty="0">
                <a:latin typeface="+mn-ea"/>
                <a:cs typeface="Meiryo UI" panose="020B0604030504040204" pitchFamily="50" charset="-128"/>
              </a:rPr>
              <a:t>○　所有者が部分改修を正しく理解していない可能性がある。</a:t>
            </a:r>
            <a:endParaRPr lang="en-US" altLang="ja-JP" sz="1000" dirty="0">
              <a:latin typeface="+mn-ea"/>
            </a:endParaRPr>
          </a:p>
        </p:txBody>
      </p:sp>
      <p:sp>
        <p:nvSpPr>
          <p:cNvPr id="25" name="テキスト ボックス 24">
            <a:extLst>
              <a:ext uri="{FF2B5EF4-FFF2-40B4-BE49-F238E27FC236}">
                <a16:creationId xmlns:a16="http://schemas.microsoft.com/office/drawing/2014/main" id="{4FD327BC-E8CE-49B4-B69D-9C6E44BF0026}"/>
              </a:ext>
            </a:extLst>
          </p:cNvPr>
          <p:cNvSpPr txBox="1"/>
          <p:nvPr/>
        </p:nvSpPr>
        <p:spPr>
          <a:xfrm>
            <a:off x="7030283" y="4530757"/>
            <a:ext cx="2659972" cy="1323439"/>
          </a:xfrm>
          <a:prstGeom prst="rect">
            <a:avLst/>
          </a:prstGeom>
          <a:solidFill>
            <a:schemeClr val="bg1"/>
          </a:solidFill>
          <a:ln>
            <a:solidFill>
              <a:schemeClr val="accent1"/>
            </a:solidFill>
          </a:ln>
        </p:spPr>
        <p:txBody>
          <a:bodyPr wrap="square" rtlCol="0">
            <a:spAutoFit/>
          </a:bodyPr>
          <a:lstStyle/>
          <a:p>
            <a:pPr marL="252000" indent="-252000">
              <a:defRPr/>
            </a:pPr>
            <a:r>
              <a:rPr lang="ja-JP" altLang="en-US" sz="1000" dirty="0">
                <a:latin typeface="+mn-ea"/>
                <a:cs typeface="Meiryo UI" panose="020B0604030504040204" pitchFamily="50" charset="-128"/>
              </a:rPr>
              <a:t>○　これまで</a:t>
            </a:r>
            <a:r>
              <a:rPr lang="en-US" altLang="ja-JP" sz="1000" dirty="0">
                <a:latin typeface="+mn-ea"/>
                <a:cs typeface="Meiryo UI" panose="020B0604030504040204" pitchFamily="50" charset="-128"/>
              </a:rPr>
              <a:t>2</a:t>
            </a:r>
            <a:r>
              <a:rPr lang="ja-JP" altLang="en-US" sz="1000" dirty="0">
                <a:latin typeface="+mn-ea"/>
                <a:cs typeface="Meiryo UI" panose="020B0604030504040204" pitchFamily="50" charset="-128"/>
              </a:rPr>
              <a:t>か年の取組みについては、あまり実績が上がっていない。特に、アドバイザー派遣やサポート事業者の情報提供については、まだ活用されていない。</a:t>
            </a:r>
            <a:endParaRPr lang="en-US" altLang="ja-JP" sz="1000" dirty="0">
              <a:latin typeface="+mn-ea"/>
              <a:cs typeface="Meiryo UI" panose="020B0604030504040204" pitchFamily="50" charset="-128"/>
            </a:endParaRPr>
          </a:p>
          <a:p>
            <a:pPr marL="252000" indent="-252000">
              <a:defRPr/>
            </a:pPr>
            <a:r>
              <a:rPr lang="ja-JP" altLang="en-US" sz="1000" dirty="0">
                <a:latin typeface="+mn-ea"/>
                <a:cs typeface="Meiryo UI" panose="020B0604030504040204" pitchFamily="50" charset="-128"/>
              </a:rPr>
              <a:t>○　改修までの補助制度を創設している市町が少ない。</a:t>
            </a:r>
            <a:endParaRPr lang="en-US" altLang="ja-JP" sz="1000" dirty="0">
              <a:latin typeface="+mn-ea"/>
              <a:cs typeface="Meiryo UI" panose="020B0604030504040204" pitchFamily="50" charset="-128"/>
            </a:endParaRPr>
          </a:p>
          <a:p>
            <a:pPr marL="252000" indent="-252000">
              <a:defRPr/>
            </a:pPr>
            <a:r>
              <a:rPr lang="ja-JP" altLang="en-US" sz="1000" dirty="0">
                <a:latin typeface="+mn-ea"/>
                <a:cs typeface="Meiryo UI" panose="020B0604030504040204" pitchFamily="50" charset="-128"/>
              </a:rPr>
              <a:t>　</a:t>
            </a:r>
            <a:endParaRPr lang="en-US" altLang="ja-JP" sz="1000" dirty="0">
              <a:latin typeface="+mn-ea"/>
              <a:cs typeface="Meiryo UI" panose="020B0604030504040204" pitchFamily="50" charset="-128"/>
            </a:endParaRPr>
          </a:p>
        </p:txBody>
      </p:sp>
      <p:sp>
        <p:nvSpPr>
          <p:cNvPr id="26" name="テキスト ボックス 25">
            <a:extLst>
              <a:ext uri="{FF2B5EF4-FFF2-40B4-BE49-F238E27FC236}">
                <a16:creationId xmlns:a16="http://schemas.microsoft.com/office/drawing/2014/main" id="{D58FE9F7-8FA8-4D7F-BE32-9A26B586E4BB}"/>
              </a:ext>
            </a:extLst>
          </p:cNvPr>
          <p:cNvSpPr txBox="1"/>
          <p:nvPr/>
        </p:nvSpPr>
        <p:spPr>
          <a:xfrm>
            <a:off x="9844566" y="6063761"/>
            <a:ext cx="2844000" cy="1631216"/>
          </a:xfrm>
          <a:prstGeom prst="rect">
            <a:avLst/>
          </a:prstGeom>
          <a:solidFill>
            <a:schemeClr val="bg1"/>
          </a:solidFill>
          <a:ln>
            <a:solidFill>
              <a:schemeClr val="accent1"/>
            </a:solidFill>
          </a:ln>
        </p:spPr>
        <p:txBody>
          <a:bodyPr wrap="square" rIns="36000" rtlCol="0" anchor="ctr">
            <a:spAutoFit/>
          </a:bodyPr>
          <a:lstStyle/>
          <a:p>
            <a:pPr marL="252000" indent="-252000">
              <a:defRPr/>
            </a:pPr>
            <a:r>
              <a:rPr lang="ja-JP" altLang="en-US" sz="1000" dirty="0">
                <a:latin typeface="+mn-ea"/>
                <a:cs typeface="Meiryo UI" panose="020B0604030504040204" pitchFamily="50" charset="-128"/>
              </a:rPr>
              <a:t>○　病院等、災害時に重要な役割を果たす施設でもあり、早急に耐震化を進めていく必要がある。</a:t>
            </a:r>
            <a:endParaRPr lang="en-US" altLang="ja-JP" sz="1000" dirty="0">
              <a:latin typeface="+mn-ea"/>
              <a:cs typeface="Meiryo UI" panose="020B0604030504040204" pitchFamily="50" charset="-128"/>
            </a:endParaRPr>
          </a:p>
          <a:p>
            <a:pPr marL="252000" indent="-252000">
              <a:defRPr/>
            </a:pPr>
            <a:r>
              <a:rPr lang="ja-JP" altLang="en-US" sz="1000" dirty="0">
                <a:latin typeface="+mn-ea"/>
                <a:cs typeface="Meiryo UI" panose="020B0604030504040204" pitchFamily="50" charset="-128"/>
              </a:rPr>
              <a:t>○　認定制度の周知の他、インセンティブとなりえる支援を検討する必要がある。</a:t>
            </a:r>
            <a:endParaRPr lang="en-US" altLang="ja-JP" sz="1000" dirty="0">
              <a:latin typeface="+mn-ea"/>
              <a:cs typeface="Meiryo UI" panose="020B0604030504040204" pitchFamily="50" charset="-128"/>
            </a:endParaRPr>
          </a:p>
          <a:p>
            <a:pPr marL="252000" indent="-252000">
              <a:defRPr/>
            </a:pPr>
            <a:endParaRPr lang="en-US" altLang="ja-JP" sz="1000" dirty="0">
              <a:latin typeface="+mn-ea"/>
              <a:cs typeface="Meiryo UI" panose="020B0604030504040204" pitchFamily="50" charset="-128"/>
            </a:endParaRPr>
          </a:p>
          <a:p>
            <a:pPr marL="252000" indent="-252000">
              <a:defRPr/>
            </a:pPr>
            <a:endParaRPr lang="en-US" altLang="ja-JP" sz="1000" dirty="0">
              <a:latin typeface="+mn-ea"/>
              <a:cs typeface="Meiryo UI" panose="020B0604030504040204" pitchFamily="50" charset="-128"/>
            </a:endParaRPr>
          </a:p>
          <a:p>
            <a:pPr marL="252000" indent="-252000">
              <a:defRPr/>
            </a:pPr>
            <a:endParaRPr lang="en-US" altLang="ja-JP" sz="1000" dirty="0">
              <a:latin typeface="+mn-ea"/>
              <a:cs typeface="Meiryo UI" panose="020B0604030504040204" pitchFamily="50" charset="-128"/>
            </a:endParaRPr>
          </a:p>
          <a:p>
            <a:pPr marL="252000" indent="-252000">
              <a:defRPr/>
            </a:pPr>
            <a:endParaRPr lang="en-US" altLang="ja-JP" sz="1000" dirty="0">
              <a:latin typeface="+mn-ea"/>
              <a:cs typeface="Meiryo UI" panose="020B0604030504040204" pitchFamily="50" charset="-128"/>
            </a:endParaRPr>
          </a:p>
          <a:p>
            <a:pPr marL="252000" indent="-252000">
              <a:defRPr/>
            </a:pPr>
            <a:endParaRPr lang="en-US" altLang="ja-JP" sz="1000" dirty="0">
              <a:latin typeface="+mn-ea"/>
              <a:cs typeface="Meiryo UI" panose="020B0604030504040204" pitchFamily="50" charset="-128"/>
            </a:endParaRPr>
          </a:p>
        </p:txBody>
      </p:sp>
      <p:sp>
        <p:nvSpPr>
          <p:cNvPr id="32" name="テキスト ボックス 31">
            <a:extLst>
              <a:ext uri="{FF2B5EF4-FFF2-40B4-BE49-F238E27FC236}">
                <a16:creationId xmlns:a16="http://schemas.microsoft.com/office/drawing/2014/main" id="{5D3A35EE-DC3A-456B-BA8E-9AA6682929D2}"/>
              </a:ext>
            </a:extLst>
          </p:cNvPr>
          <p:cNvSpPr txBox="1"/>
          <p:nvPr/>
        </p:nvSpPr>
        <p:spPr>
          <a:xfrm>
            <a:off x="9844566" y="7863524"/>
            <a:ext cx="2844000" cy="1234505"/>
          </a:xfrm>
          <a:prstGeom prst="rect">
            <a:avLst/>
          </a:prstGeom>
          <a:solidFill>
            <a:schemeClr val="bg1"/>
          </a:solidFill>
          <a:ln>
            <a:solidFill>
              <a:schemeClr val="accent1"/>
            </a:solidFill>
          </a:ln>
        </p:spPr>
        <p:txBody>
          <a:bodyPr wrap="square" rIns="72000" rtlCol="0">
            <a:spAutoFit/>
          </a:bodyPr>
          <a:lstStyle/>
          <a:p>
            <a:pPr marL="266700" indent="-266700">
              <a:lnSpc>
                <a:spcPct val="125000"/>
              </a:lnSpc>
              <a:spcBef>
                <a:spcPct val="0"/>
              </a:spcBef>
            </a:pPr>
            <a:r>
              <a:rPr lang="ja-JP" altLang="en-US" sz="1000" dirty="0">
                <a:latin typeface="+mn-ea"/>
              </a:rPr>
              <a:t>○　</a:t>
            </a:r>
            <a:r>
              <a:rPr lang="ja-JP" altLang="en-US" sz="1000" dirty="0" smtClean="0">
                <a:latin typeface="+mn-ea"/>
              </a:rPr>
              <a:t>耐震性が不足するもの</a:t>
            </a:r>
            <a:r>
              <a:rPr lang="ja-JP" altLang="en-US" sz="1000" dirty="0">
                <a:latin typeface="+mn-ea"/>
              </a:rPr>
              <a:t>が</a:t>
            </a:r>
            <a:r>
              <a:rPr lang="ja-JP" altLang="en-US" sz="1000" dirty="0" smtClean="0">
                <a:latin typeface="+mn-ea"/>
              </a:rPr>
              <a:t>まだまだ多く</a:t>
            </a:r>
            <a:r>
              <a:rPr lang="ja-JP" altLang="en-US" sz="1000" dirty="0">
                <a:latin typeface="+mn-ea"/>
              </a:rPr>
              <a:t>ある。路線によって</a:t>
            </a:r>
            <a:r>
              <a:rPr lang="ja-JP" altLang="en-US" sz="1000" dirty="0" smtClean="0">
                <a:latin typeface="+mn-ea"/>
              </a:rPr>
              <a:t>偏りがある状態であり、</a:t>
            </a:r>
            <a:r>
              <a:rPr lang="ja-JP" altLang="en-US" sz="1000" dirty="0">
                <a:latin typeface="+mn-ea"/>
              </a:rPr>
              <a:t>広域緊急交通路の機能確保のため、早急に耐震化を進める必要がある。</a:t>
            </a:r>
            <a:endParaRPr lang="en-US" altLang="ja-JP" sz="1000" dirty="0">
              <a:latin typeface="+mn-ea"/>
            </a:endParaRPr>
          </a:p>
          <a:p>
            <a:pPr marL="266700" indent="-266700">
              <a:lnSpc>
                <a:spcPct val="125000"/>
              </a:lnSpc>
              <a:spcBef>
                <a:spcPct val="0"/>
              </a:spcBef>
            </a:pPr>
            <a:r>
              <a:rPr lang="ja-JP" altLang="en-US" sz="1000" dirty="0">
                <a:latin typeface="+mn-ea"/>
              </a:rPr>
              <a:t>○　所有者の費用面での課題は大きく、負担軽減の支援策を引き続き検討する必要がある。</a:t>
            </a:r>
            <a:endParaRPr lang="en-US" altLang="ja-JP" sz="1000" dirty="0">
              <a:latin typeface="+mn-ea"/>
            </a:endParaRPr>
          </a:p>
        </p:txBody>
      </p:sp>
      <p:sp>
        <p:nvSpPr>
          <p:cNvPr id="33" name="角丸四角形 21">
            <a:extLst>
              <a:ext uri="{FF2B5EF4-FFF2-40B4-BE49-F238E27FC236}">
                <a16:creationId xmlns:a16="http://schemas.microsoft.com/office/drawing/2014/main" id="{A766872A-BB7C-4383-8C95-7D803D04B716}"/>
              </a:ext>
            </a:extLst>
          </p:cNvPr>
          <p:cNvSpPr/>
          <p:nvPr/>
        </p:nvSpPr>
        <p:spPr>
          <a:xfrm>
            <a:off x="408963" y="2788131"/>
            <a:ext cx="3861784" cy="1439545"/>
          </a:xfrm>
          <a:prstGeom prst="roundRect">
            <a:avLst>
              <a:gd name="adj" fmla="val 4863"/>
            </a:avLst>
          </a:prstGeom>
          <a:ln w="1905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gn="just">
              <a:spcAft>
                <a:spcPts val="0"/>
              </a:spcAft>
            </a:pPr>
            <a:r>
              <a:rPr lang="ja-JP" sz="1050" b="1" kern="100" dirty="0">
                <a:effectLst/>
                <a:latin typeface="+mn-ea"/>
                <a:cs typeface="Times New Roman" panose="02020603050405020304" pitchFamily="18" charset="0"/>
              </a:rPr>
              <a:t>１－１．木造住宅</a:t>
            </a:r>
            <a:endParaRPr lang="ja-JP" sz="1050" kern="100" dirty="0">
              <a:effectLst/>
              <a:latin typeface="+mn-ea"/>
              <a:cs typeface="Times New Roman" panose="02020603050405020304" pitchFamily="18" charset="0"/>
            </a:endParaRPr>
          </a:p>
          <a:p>
            <a:pPr marL="66675" indent="-66675" algn="just">
              <a:spcAft>
                <a:spcPts val="0"/>
              </a:spcAft>
            </a:pPr>
            <a:r>
              <a:rPr lang="ja-JP" sz="1050" kern="100" dirty="0">
                <a:effectLst/>
                <a:latin typeface="+mn-ea"/>
                <a:cs typeface="Times New Roman" panose="02020603050405020304" pitchFamily="18" charset="0"/>
              </a:rPr>
              <a:t>・着実に危険な住宅を減らすため、耐震化の遅れている木造戸建住宅約</a:t>
            </a:r>
            <a:r>
              <a:rPr lang="en-US" sz="1050" kern="100" dirty="0">
                <a:effectLst/>
                <a:latin typeface="+mn-ea"/>
                <a:cs typeface="Times New Roman" panose="02020603050405020304" pitchFamily="18" charset="0"/>
              </a:rPr>
              <a:t>39</a:t>
            </a:r>
            <a:r>
              <a:rPr lang="ja-JP" sz="1050" kern="100" dirty="0">
                <a:effectLst/>
                <a:latin typeface="+mn-ea"/>
                <a:cs typeface="Times New Roman" panose="02020603050405020304" pitchFamily="18" charset="0"/>
              </a:rPr>
              <a:t>万戸、全てを対象に確実な普及啓発を行うとともに、耐震化への意識が高い所有者の木造戸建住宅約</a:t>
            </a:r>
            <a:r>
              <a:rPr lang="en-US" sz="1050" kern="100" dirty="0">
                <a:effectLst/>
                <a:latin typeface="+mn-ea"/>
                <a:cs typeface="Times New Roman" panose="02020603050405020304" pitchFamily="18" charset="0"/>
              </a:rPr>
              <a:t>5</a:t>
            </a:r>
            <a:r>
              <a:rPr lang="ja-JP" sz="1050" kern="100" dirty="0">
                <a:effectLst/>
                <a:latin typeface="+mn-ea"/>
                <a:cs typeface="Times New Roman" panose="02020603050405020304" pitchFamily="18" charset="0"/>
              </a:rPr>
              <a:t>万戸を中心に重点的な耐震化を促進する。</a:t>
            </a:r>
          </a:p>
          <a:p>
            <a:pPr marL="78740" indent="-78740" algn="just">
              <a:spcAft>
                <a:spcPts val="0"/>
              </a:spcAft>
            </a:pPr>
            <a:r>
              <a:rPr lang="ja-JP" sz="1050" kern="100" dirty="0">
                <a:effectLst/>
                <a:latin typeface="+mn-ea"/>
                <a:cs typeface="Times New Roman" panose="02020603050405020304" pitchFamily="18" charset="0"/>
              </a:rPr>
              <a:t>・昭和</a:t>
            </a:r>
            <a:r>
              <a:rPr lang="en-US" sz="1050" kern="100" dirty="0">
                <a:effectLst/>
                <a:latin typeface="+mn-ea"/>
                <a:cs typeface="Times New Roman" panose="02020603050405020304" pitchFamily="18" charset="0"/>
              </a:rPr>
              <a:t>56</a:t>
            </a:r>
            <a:r>
              <a:rPr lang="ja-JP" sz="1050" kern="100" dirty="0">
                <a:effectLst/>
                <a:latin typeface="+mn-ea"/>
                <a:cs typeface="Times New Roman" panose="02020603050405020304" pitchFamily="18" charset="0"/>
              </a:rPr>
              <a:t>年以前の開発団地や密集市街地など耐震性の低い住宅が集中する地区をモデルに選定してさまざまな取組みを実施し、その成果を他へ</a:t>
            </a:r>
            <a:r>
              <a:rPr lang="ja-JP" sz="1050" kern="0" dirty="0">
                <a:effectLst/>
                <a:latin typeface="+mn-ea"/>
                <a:cs typeface="Times New Roman" panose="02020603050405020304" pitchFamily="18" charset="0"/>
              </a:rPr>
              <a:t>広げるなど効果的な取組みを行う。</a:t>
            </a:r>
            <a:endParaRPr lang="ja-JP" sz="1050" kern="100" dirty="0">
              <a:effectLst/>
              <a:latin typeface="+mn-ea"/>
              <a:cs typeface="Times New Roman" panose="02020603050405020304" pitchFamily="18" charset="0"/>
            </a:endParaRPr>
          </a:p>
        </p:txBody>
      </p:sp>
      <p:sp>
        <p:nvSpPr>
          <p:cNvPr id="42" name="角丸四角形 22">
            <a:extLst>
              <a:ext uri="{FF2B5EF4-FFF2-40B4-BE49-F238E27FC236}">
                <a16:creationId xmlns:a16="http://schemas.microsoft.com/office/drawing/2014/main" id="{028C9425-A6D3-4A52-A1ED-587F73054742}"/>
              </a:ext>
            </a:extLst>
          </p:cNvPr>
          <p:cNvSpPr/>
          <p:nvPr/>
        </p:nvSpPr>
        <p:spPr>
          <a:xfrm>
            <a:off x="418747" y="5524501"/>
            <a:ext cx="3852000" cy="2294301"/>
          </a:xfrm>
          <a:prstGeom prst="roundRect">
            <a:avLst>
              <a:gd name="adj" fmla="val 2253"/>
            </a:avLst>
          </a:prstGeom>
          <a:ln w="1905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0" rIns="36000" bIns="0" numCol="1" spcCol="0" rtlCol="0" fromWordArt="0" anchor="t" anchorCtr="0" forceAA="0" compatLnSpc="1">
            <a:prstTxWarp prst="textNoShape">
              <a:avLst/>
            </a:prstTxWarp>
            <a:noAutofit/>
          </a:bodyPr>
          <a:lstStyle/>
          <a:p>
            <a:pPr marL="133350" indent="-133350" algn="just">
              <a:spcBef>
                <a:spcPts val="1200"/>
              </a:spcBef>
              <a:spcAft>
                <a:spcPts val="0"/>
              </a:spcAft>
            </a:pPr>
            <a:endParaRPr lang="en-US" altLang="ja-JP" sz="600" b="1" kern="100" dirty="0">
              <a:latin typeface="+mn-ea"/>
              <a:cs typeface="Times New Roman" panose="02020603050405020304" pitchFamily="18" charset="0"/>
            </a:endParaRPr>
          </a:p>
          <a:p>
            <a:pPr marL="133350" indent="-133350" algn="just">
              <a:spcAft>
                <a:spcPts val="0"/>
              </a:spcAft>
            </a:pPr>
            <a:r>
              <a:rPr lang="ja-JP" sz="1050" b="1" kern="100" dirty="0">
                <a:effectLst/>
                <a:latin typeface="+mn-ea"/>
                <a:cs typeface="Times New Roman" panose="02020603050405020304" pitchFamily="18" charset="0"/>
              </a:rPr>
              <a:t>２．多数の者が利用する建築物</a:t>
            </a:r>
            <a:endParaRPr lang="ja-JP" sz="1050" kern="100" dirty="0">
              <a:effectLst/>
              <a:latin typeface="+mn-ea"/>
              <a:cs typeface="Times New Roman" panose="02020603050405020304" pitchFamily="18" charset="0"/>
            </a:endParaRPr>
          </a:p>
          <a:p>
            <a:pPr marL="66675" indent="-66675" algn="just">
              <a:spcAft>
                <a:spcPts val="0"/>
              </a:spcAft>
            </a:pPr>
            <a:r>
              <a:rPr lang="ja-JP" sz="1050" kern="100" dirty="0">
                <a:effectLst/>
                <a:latin typeface="+mn-ea"/>
                <a:cs typeface="Times New Roman" panose="02020603050405020304" pitchFamily="18" charset="0"/>
              </a:rPr>
              <a:t>・</a:t>
            </a:r>
            <a:r>
              <a:rPr lang="ja-JP" sz="1050" kern="0" dirty="0">
                <a:effectLst/>
                <a:latin typeface="+mn-ea"/>
                <a:cs typeface="Times New Roman" panose="02020603050405020304" pitchFamily="18" charset="0"/>
              </a:rPr>
              <a:t>耐震性が不足する全ての建築物約５千棟を対象に確実な普及啓発を行う。</a:t>
            </a:r>
            <a:endParaRPr lang="ja-JP" sz="1050" kern="100" dirty="0">
              <a:effectLst/>
              <a:latin typeface="+mn-ea"/>
              <a:cs typeface="Times New Roman" panose="02020603050405020304" pitchFamily="18" charset="0"/>
            </a:endParaRPr>
          </a:p>
          <a:p>
            <a:pPr marL="66675" marR="2540" indent="-66675" algn="just">
              <a:spcAft>
                <a:spcPts val="0"/>
              </a:spcAft>
              <a:tabLst>
                <a:tab pos="5311140" algn="l"/>
              </a:tabLst>
            </a:pPr>
            <a:r>
              <a:rPr lang="ja-JP" sz="1050" kern="100" dirty="0">
                <a:effectLst/>
                <a:latin typeface="+mn-ea"/>
                <a:cs typeface="Times New Roman" panose="02020603050405020304" pitchFamily="18" charset="0"/>
              </a:rPr>
              <a:t>・耐震診断が義務となる大規模な建築</a:t>
            </a:r>
            <a:r>
              <a:rPr lang="ja-JP" sz="1050" kern="100" dirty="0">
                <a:solidFill>
                  <a:srgbClr val="000000"/>
                </a:solidFill>
                <a:effectLst/>
                <a:latin typeface="+mn-ea"/>
                <a:cs typeface="Times New Roman" panose="02020603050405020304" pitchFamily="18" charset="0"/>
              </a:rPr>
              <a:t>物</a:t>
            </a:r>
            <a:r>
              <a:rPr lang="ja-JP" sz="1050" kern="100" dirty="0">
                <a:effectLst/>
                <a:latin typeface="+mn-ea"/>
                <a:cs typeface="Times New Roman" panose="02020603050405020304" pitchFamily="18" charset="0"/>
              </a:rPr>
              <a:t>を優先して耐震化を促進する。</a:t>
            </a:r>
            <a:endParaRPr lang="en-US" altLang="ja-JP" sz="1050" kern="100" dirty="0">
              <a:effectLst/>
              <a:latin typeface="+mn-ea"/>
              <a:cs typeface="Times New Roman" panose="02020603050405020304" pitchFamily="18" charset="0"/>
            </a:endParaRPr>
          </a:p>
          <a:p>
            <a:pPr marL="66675" marR="2540" indent="-66675" algn="just">
              <a:spcAft>
                <a:spcPts val="0"/>
              </a:spcAft>
              <a:tabLst>
                <a:tab pos="5311140" algn="l"/>
              </a:tabLst>
            </a:pPr>
            <a:endParaRPr lang="en-US" altLang="ja-JP" sz="1050" kern="100" dirty="0">
              <a:latin typeface="+mn-ea"/>
              <a:cs typeface="Times New Roman" panose="02020603050405020304" pitchFamily="18" charset="0"/>
            </a:endParaRPr>
          </a:p>
          <a:p>
            <a:pPr marL="66675" marR="2540" indent="-66675" algn="just">
              <a:spcAft>
                <a:spcPts val="0"/>
              </a:spcAft>
              <a:tabLst>
                <a:tab pos="5311140" algn="l"/>
              </a:tabLst>
            </a:pPr>
            <a:endParaRPr lang="ja-JP" sz="1050" kern="100" dirty="0">
              <a:effectLst/>
              <a:latin typeface="+mn-ea"/>
              <a:cs typeface="Times New Roman" panose="02020603050405020304" pitchFamily="18" charset="0"/>
            </a:endParaRPr>
          </a:p>
          <a:p>
            <a:pPr marL="66675" marR="2540" indent="-66675" algn="just">
              <a:spcAft>
                <a:spcPts val="0"/>
              </a:spcAft>
              <a:tabLst>
                <a:tab pos="5311140" algn="l"/>
              </a:tabLst>
            </a:pPr>
            <a:r>
              <a:rPr lang="en-US" sz="1050" kern="100" dirty="0">
                <a:effectLst/>
                <a:latin typeface="+mn-ea"/>
                <a:cs typeface="Times New Roman" panose="02020603050405020304" pitchFamily="18" charset="0"/>
              </a:rPr>
              <a:t> </a:t>
            </a:r>
            <a:endParaRPr lang="ja-JP" sz="1050" kern="100" dirty="0">
              <a:effectLst/>
              <a:latin typeface="+mn-ea"/>
              <a:cs typeface="Times New Roman" panose="02020603050405020304" pitchFamily="18" charset="0"/>
            </a:endParaRPr>
          </a:p>
          <a:p>
            <a:pPr marL="66675" marR="2540" indent="-66675" algn="just">
              <a:spcAft>
                <a:spcPts val="0"/>
              </a:spcAft>
              <a:tabLst>
                <a:tab pos="5311140" algn="l"/>
              </a:tabLst>
            </a:pPr>
            <a:r>
              <a:rPr lang="en-US" sz="1050" kern="100" dirty="0">
                <a:effectLst/>
                <a:latin typeface="+mn-ea"/>
                <a:cs typeface="Times New Roman" panose="02020603050405020304" pitchFamily="18" charset="0"/>
              </a:rPr>
              <a:t> </a:t>
            </a:r>
            <a:endParaRPr lang="ja-JP" sz="1050" kern="100" dirty="0">
              <a:effectLst/>
              <a:latin typeface="+mn-ea"/>
              <a:cs typeface="Times New Roman" panose="02020603050405020304" pitchFamily="18" charset="0"/>
            </a:endParaRPr>
          </a:p>
          <a:p>
            <a:pPr marL="66675" marR="2540" indent="-66675" algn="just">
              <a:spcAft>
                <a:spcPts val="0"/>
              </a:spcAft>
              <a:tabLst>
                <a:tab pos="5311140" algn="l"/>
              </a:tabLst>
            </a:pPr>
            <a:r>
              <a:rPr lang="en-US" sz="1050" kern="100" dirty="0">
                <a:effectLst/>
                <a:latin typeface="+mn-ea"/>
                <a:cs typeface="Times New Roman" panose="02020603050405020304" pitchFamily="18" charset="0"/>
              </a:rPr>
              <a:t> </a:t>
            </a:r>
            <a:endParaRPr lang="ja-JP" sz="1050" kern="100" dirty="0">
              <a:effectLst/>
              <a:latin typeface="+mn-ea"/>
              <a:cs typeface="Times New Roman" panose="02020603050405020304" pitchFamily="18" charset="0"/>
            </a:endParaRPr>
          </a:p>
          <a:p>
            <a:pPr marL="66675" marR="2540" indent="-66675" algn="just">
              <a:spcAft>
                <a:spcPts val="0"/>
              </a:spcAft>
              <a:tabLst>
                <a:tab pos="5311140" algn="l"/>
              </a:tabLst>
            </a:pPr>
            <a:r>
              <a:rPr lang="en-US" sz="1050" kern="100" dirty="0">
                <a:effectLst/>
                <a:latin typeface="+mn-ea"/>
                <a:cs typeface="Times New Roman" panose="02020603050405020304" pitchFamily="18" charset="0"/>
              </a:rPr>
              <a:t> </a:t>
            </a:r>
            <a:endParaRPr lang="ja-JP" sz="1050" kern="100" dirty="0">
              <a:effectLst/>
              <a:latin typeface="+mn-ea"/>
              <a:cs typeface="Times New Roman" panose="02020603050405020304" pitchFamily="18" charset="0"/>
            </a:endParaRPr>
          </a:p>
          <a:p>
            <a:pPr marL="66675" marR="2540" indent="-66675" algn="just">
              <a:spcAft>
                <a:spcPts val="0"/>
              </a:spcAft>
              <a:tabLst>
                <a:tab pos="5311140" algn="l"/>
              </a:tabLst>
            </a:pPr>
            <a:r>
              <a:rPr lang="en-US" sz="1050" kern="100" dirty="0">
                <a:effectLst/>
                <a:latin typeface="+mn-ea"/>
                <a:cs typeface="Times New Roman" panose="02020603050405020304" pitchFamily="18" charset="0"/>
              </a:rPr>
              <a:t> </a:t>
            </a:r>
            <a:endParaRPr lang="ja-JP" sz="1050" kern="100" dirty="0">
              <a:effectLst/>
              <a:latin typeface="+mn-ea"/>
              <a:cs typeface="Times New Roman" panose="02020603050405020304" pitchFamily="18" charset="0"/>
            </a:endParaRPr>
          </a:p>
        </p:txBody>
      </p:sp>
      <p:sp>
        <p:nvSpPr>
          <p:cNvPr id="43" name="角丸四角形 26">
            <a:extLst>
              <a:ext uri="{FF2B5EF4-FFF2-40B4-BE49-F238E27FC236}">
                <a16:creationId xmlns:a16="http://schemas.microsoft.com/office/drawing/2014/main" id="{0A854716-2B4C-440D-B2D0-C2C2C1AEB390}"/>
              </a:ext>
            </a:extLst>
          </p:cNvPr>
          <p:cNvSpPr/>
          <p:nvPr/>
        </p:nvSpPr>
        <p:spPr>
          <a:xfrm>
            <a:off x="408963" y="7886849"/>
            <a:ext cx="3852000" cy="1404884"/>
          </a:xfrm>
          <a:prstGeom prst="roundRect">
            <a:avLst>
              <a:gd name="adj" fmla="val 7283"/>
            </a:avLst>
          </a:prstGeom>
          <a:ln w="1905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marL="66675" indent="-66675" algn="just">
              <a:spcAft>
                <a:spcPts val="0"/>
              </a:spcAft>
            </a:pPr>
            <a:r>
              <a:rPr lang="ja-JP" sz="1050" b="1" kern="100" dirty="0">
                <a:effectLst/>
                <a:latin typeface="+mn-ea"/>
                <a:cs typeface="Times New Roman" panose="02020603050405020304" pitchFamily="18" charset="0"/>
              </a:rPr>
              <a:t>３．広域緊急交通路沿道建築物</a:t>
            </a:r>
            <a:endParaRPr lang="en-US" altLang="ja-JP" sz="1050" b="1" kern="100" dirty="0">
              <a:effectLst/>
              <a:latin typeface="+mn-ea"/>
              <a:cs typeface="Times New Roman" panose="02020603050405020304" pitchFamily="18" charset="0"/>
            </a:endParaRPr>
          </a:p>
          <a:p>
            <a:pPr marL="66675" indent="-66675" algn="just">
              <a:spcAft>
                <a:spcPts val="0"/>
              </a:spcAft>
            </a:pPr>
            <a:r>
              <a:rPr lang="ja-JP" sz="1050" kern="100" dirty="0">
                <a:effectLst/>
                <a:latin typeface="+mn-ea"/>
                <a:cs typeface="Times New Roman" panose="02020603050405020304" pitchFamily="18" charset="0"/>
              </a:rPr>
              <a:t>・</a:t>
            </a:r>
            <a:r>
              <a:rPr lang="ja-JP" altLang="en-US" sz="1050" kern="100" dirty="0">
                <a:effectLst/>
                <a:latin typeface="+mn-ea"/>
                <a:cs typeface="Times New Roman" panose="02020603050405020304" pitchFamily="18" charset="0"/>
              </a:rPr>
              <a:t>災害時の道路機能を確保するため、</a:t>
            </a:r>
            <a:r>
              <a:rPr lang="ja-JP" sz="1050" kern="100" dirty="0">
                <a:effectLst/>
                <a:latin typeface="+mn-ea"/>
                <a:cs typeface="Times New Roman" panose="02020603050405020304" pitchFamily="18" charset="0"/>
              </a:rPr>
              <a:t>耐震性が不足する全ての建物を対象に、所有者が具体的にイメージできる事業化の方法や耐震改修工法を提示するといった効果的な働きかけを行う。</a:t>
            </a:r>
            <a:endParaRPr lang="en-US" altLang="ja-JP" sz="1050" kern="100" dirty="0">
              <a:effectLst/>
              <a:latin typeface="+mn-ea"/>
              <a:cs typeface="Times New Roman" panose="02020603050405020304" pitchFamily="18" charset="0"/>
            </a:endParaRPr>
          </a:p>
          <a:p>
            <a:pPr marL="66675" indent="-66675" algn="just">
              <a:spcAft>
                <a:spcPts val="0"/>
              </a:spcAft>
            </a:pPr>
            <a:r>
              <a:rPr lang="ja-JP" sz="1050" kern="100" dirty="0">
                <a:solidFill>
                  <a:srgbClr val="0D0D0D"/>
                </a:solidFill>
                <a:effectLst/>
                <a:latin typeface="+mn-ea"/>
                <a:cs typeface="Times New Roman" panose="02020603050405020304" pitchFamily="18" charset="0"/>
              </a:rPr>
              <a:t>・耐震性の特に低い建築物と、対象建物の集積状況や災害時における府内各地への物資等の輸送を考慮した特に優先すべき路線の沿道にある建築物を優先して耐震化を促進する。</a:t>
            </a:r>
            <a:endParaRPr lang="ja-JP" sz="1050" kern="100" dirty="0">
              <a:effectLst/>
              <a:latin typeface="+mn-ea"/>
              <a:cs typeface="Times New Roman" panose="02020603050405020304" pitchFamily="18" charset="0"/>
            </a:endParaRPr>
          </a:p>
        </p:txBody>
      </p:sp>
      <p:sp>
        <p:nvSpPr>
          <p:cNvPr id="44" name="角丸四角形 28704">
            <a:extLst>
              <a:ext uri="{FF2B5EF4-FFF2-40B4-BE49-F238E27FC236}">
                <a16:creationId xmlns:a16="http://schemas.microsoft.com/office/drawing/2014/main" id="{94B5992C-1C4B-4C8F-BE43-635D982774BB}"/>
              </a:ext>
            </a:extLst>
          </p:cNvPr>
          <p:cNvSpPr/>
          <p:nvPr/>
        </p:nvSpPr>
        <p:spPr>
          <a:xfrm>
            <a:off x="408963" y="4383888"/>
            <a:ext cx="3852000" cy="1024889"/>
          </a:xfrm>
          <a:prstGeom prst="roundRect">
            <a:avLst>
              <a:gd name="adj" fmla="val 4863"/>
            </a:avLst>
          </a:prstGeom>
          <a:ln w="19050">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gn="just">
              <a:spcAft>
                <a:spcPts val="0"/>
              </a:spcAft>
            </a:pPr>
            <a:r>
              <a:rPr lang="ja-JP" sz="1050" b="1" kern="100" dirty="0">
                <a:effectLst/>
                <a:latin typeface="+mn-ea"/>
                <a:cs typeface="Times New Roman" panose="02020603050405020304" pitchFamily="18" charset="0"/>
              </a:rPr>
              <a:t>１－２．分譲マンション</a:t>
            </a:r>
            <a:endParaRPr lang="ja-JP" sz="1050" kern="100" dirty="0">
              <a:effectLst/>
              <a:latin typeface="+mn-ea"/>
              <a:cs typeface="Times New Roman" panose="02020603050405020304" pitchFamily="18" charset="0"/>
            </a:endParaRPr>
          </a:p>
          <a:p>
            <a:pPr marL="66675" indent="-66675" algn="just">
              <a:spcAft>
                <a:spcPts val="0"/>
              </a:spcAft>
            </a:pPr>
            <a:r>
              <a:rPr lang="ja-JP" sz="1050" kern="100" dirty="0">
                <a:effectLst/>
                <a:latin typeface="+mn-ea"/>
                <a:cs typeface="Times New Roman" panose="02020603050405020304" pitchFamily="18" charset="0"/>
              </a:rPr>
              <a:t>・区分所有者間の合意形成など多くの課題を有する分譲マンション約</a:t>
            </a:r>
            <a:r>
              <a:rPr lang="en-US" sz="1050" kern="100" dirty="0">
                <a:effectLst/>
                <a:latin typeface="+mn-ea"/>
                <a:cs typeface="Times New Roman" panose="02020603050405020304" pitchFamily="18" charset="0"/>
              </a:rPr>
              <a:t>15</a:t>
            </a:r>
            <a:r>
              <a:rPr lang="ja-JP" sz="1050" kern="100" dirty="0">
                <a:effectLst/>
                <a:latin typeface="+mn-ea"/>
                <a:cs typeface="Times New Roman" panose="02020603050405020304" pitchFamily="18" charset="0"/>
              </a:rPr>
              <a:t>万戸、全てを対象に確実な普及啓発を行うとともに、耐震化が見込まれる約</a:t>
            </a:r>
            <a:r>
              <a:rPr lang="en-US" sz="1050" kern="100" dirty="0">
                <a:effectLst/>
                <a:latin typeface="+mn-ea"/>
                <a:cs typeface="Times New Roman" panose="02020603050405020304" pitchFamily="18" charset="0"/>
              </a:rPr>
              <a:t>12,000</a:t>
            </a:r>
            <a:r>
              <a:rPr lang="ja-JP" sz="1050" kern="100" dirty="0">
                <a:effectLst/>
                <a:latin typeface="+mn-ea"/>
                <a:cs typeface="Times New Roman" panose="02020603050405020304" pitchFamily="18" charset="0"/>
              </a:rPr>
              <a:t>戸を中心に建替えなどを含めた耐震化を促進する</a:t>
            </a:r>
            <a:r>
              <a:rPr lang="ja-JP" sz="1050" kern="0" dirty="0">
                <a:effectLst/>
                <a:latin typeface="+mn-ea"/>
                <a:cs typeface="Times New Roman" panose="02020603050405020304" pitchFamily="18" charset="0"/>
              </a:rPr>
              <a:t>。</a:t>
            </a:r>
            <a:endParaRPr lang="ja-JP" sz="1050" kern="100" dirty="0">
              <a:effectLst/>
              <a:latin typeface="+mn-ea"/>
              <a:cs typeface="Times New Roman" panose="02020603050405020304" pitchFamily="18" charset="0"/>
            </a:endParaRPr>
          </a:p>
        </p:txBody>
      </p:sp>
      <p:sp>
        <p:nvSpPr>
          <p:cNvPr id="45" name="角丸四角形 108">
            <a:extLst>
              <a:ext uri="{FF2B5EF4-FFF2-40B4-BE49-F238E27FC236}">
                <a16:creationId xmlns:a16="http://schemas.microsoft.com/office/drawing/2014/main" id="{1AB9B525-D942-430F-A377-921A61E23ECC}"/>
              </a:ext>
            </a:extLst>
          </p:cNvPr>
          <p:cNvSpPr/>
          <p:nvPr/>
        </p:nvSpPr>
        <p:spPr>
          <a:xfrm>
            <a:off x="472075" y="6451938"/>
            <a:ext cx="3721430" cy="1320968"/>
          </a:xfrm>
          <a:prstGeom prst="roundRect">
            <a:avLst>
              <a:gd name="adj" fmla="val 669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0" rIns="72000" bIns="0" numCol="1" spcCol="0" rtlCol="0" fromWordArt="0" anchor="ctr" anchorCtr="0" forceAA="0" compatLnSpc="1">
            <a:prstTxWarp prst="textNoShape">
              <a:avLst/>
            </a:prstTxWarp>
            <a:noAutofit/>
          </a:bodyPr>
          <a:lstStyle/>
          <a:p>
            <a:pPr algn="l">
              <a:spcAft>
                <a:spcPts val="0"/>
              </a:spcAft>
            </a:pPr>
            <a:r>
              <a:rPr lang="ja-JP" sz="1050" b="1" kern="100" dirty="0">
                <a:solidFill>
                  <a:srgbClr val="0D0D0D"/>
                </a:solidFill>
                <a:effectLst/>
                <a:latin typeface="+mn-ea"/>
                <a:cs typeface="Times New Roman" panose="02020603050405020304" pitchFamily="18" charset="0"/>
              </a:rPr>
              <a:t>２－１　大規模建築物</a:t>
            </a:r>
            <a:endParaRPr lang="ja-JP" sz="1050" kern="100" dirty="0">
              <a:effectLst/>
              <a:latin typeface="+mn-ea"/>
              <a:cs typeface="Times New Roman" panose="02020603050405020304" pitchFamily="18" charset="0"/>
            </a:endParaRPr>
          </a:p>
          <a:p>
            <a:pPr marL="133350" indent="-66675" algn="l">
              <a:spcAft>
                <a:spcPts val="0"/>
              </a:spcAft>
            </a:pPr>
            <a:r>
              <a:rPr lang="ja-JP" sz="1050" kern="100" dirty="0">
                <a:solidFill>
                  <a:srgbClr val="0D0D0D"/>
                </a:solidFill>
                <a:effectLst/>
                <a:latin typeface="+mn-ea"/>
                <a:cs typeface="Times New Roman" panose="02020603050405020304" pitchFamily="18" charset="0"/>
              </a:rPr>
              <a:t>・耐震性が不足する全ての建築物を対象に、所有者が具体的にイメージできる事業化の方法や耐震改修工法を提示するといった効果的な働きかけを行う。</a:t>
            </a:r>
            <a:endParaRPr lang="ja-JP" sz="1050" kern="100" dirty="0">
              <a:effectLst/>
              <a:latin typeface="+mn-ea"/>
              <a:cs typeface="Times New Roman" panose="02020603050405020304" pitchFamily="18" charset="0"/>
            </a:endParaRPr>
          </a:p>
          <a:p>
            <a:pPr marL="133350" indent="-66675" algn="l">
              <a:spcAft>
                <a:spcPts val="0"/>
              </a:spcAft>
            </a:pPr>
            <a:r>
              <a:rPr lang="ja-JP" sz="1050" kern="100" dirty="0">
                <a:solidFill>
                  <a:srgbClr val="0D0D0D"/>
                </a:solidFill>
                <a:effectLst/>
                <a:latin typeface="+mn-ea"/>
                <a:cs typeface="Times New Roman" panose="02020603050405020304" pitchFamily="18" charset="0"/>
              </a:rPr>
              <a:t>・病院や学校などの特に公共性の高いものや災害時に避難場所として利用することが可能なホテル、旅館などは、特に優先して耐震化を促進する。</a:t>
            </a:r>
            <a:endParaRPr lang="ja-JP" sz="1050" kern="100" dirty="0">
              <a:effectLst/>
              <a:latin typeface="+mn-ea"/>
              <a:cs typeface="Times New Roman" panose="02020603050405020304" pitchFamily="18" charset="0"/>
            </a:endParaRPr>
          </a:p>
        </p:txBody>
      </p:sp>
      <p:sp>
        <p:nvSpPr>
          <p:cNvPr id="46" name="テキスト ボックス 45">
            <a:extLst>
              <a:ext uri="{FF2B5EF4-FFF2-40B4-BE49-F238E27FC236}">
                <a16:creationId xmlns:a16="http://schemas.microsoft.com/office/drawing/2014/main" id="{36D9B6FA-F816-4C06-9B2B-4DDB10B07E68}"/>
              </a:ext>
            </a:extLst>
          </p:cNvPr>
          <p:cNvSpPr txBox="1"/>
          <p:nvPr/>
        </p:nvSpPr>
        <p:spPr>
          <a:xfrm>
            <a:off x="408963" y="2472527"/>
            <a:ext cx="3852000" cy="261610"/>
          </a:xfrm>
          <a:prstGeom prst="rect">
            <a:avLst/>
          </a:prstGeom>
          <a:solidFill>
            <a:schemeClr val="accent1">
              <a:lumMod val="75000"/>
            </a:schemeClr>
          </a:solidFill>
          <a:ln>
            <a:solidFill>
              <a:schemeClr val="accent1">
                <a:lumMod val="75000"/>
              </a:schemeClr>
            </a:solidFill>
          </a:ln>
        </p:spPr>
        <p:txBody>
          <a:bodyPr wrap="square" rtlCol="0">
            <a:spAutoFit/>
          </a:bodyPr>
          <a:lstStyle/>
          <a:p>
            <a:pPr algn="ctr" eaLnBrk="0" fontAlgn="base" hangingPunct="0">
              <a:spcBef>
                <a:spcPct val="0"/>
              </a:spcBef>
              <a:spcAft>
                <a:spcPct val="0"/>
              </a:spcAft>
              <a:tabLst>
                <a:tab pos="7560945" algn="l"/>
              </a:tabLst>
            </a:pPr>
            <a:r>
              <a:rPr lang="ja-JP" altLang="en-US" sz="1100" b="1" dirty="0">
                <a:solidFill>
                  <a:schemeClr val="bg1"/>
                </a:solidFill>
                <a:latin typeface="+mn-ea"/>
              </a:rPr>
              <a:t>目標２　民間住宅・建築物の具体的な目標</a:t>
            </a:r>
            <a:endParaRPr lang="en-US" altLang="ja-JP" sz="1100" dirty="0">
              <a:solidFill>
                <a:schemeClr val="bg1"/>
              </a:solidFill>
              <a:latin typeface="+mn-ea"/>
            </a:endParaRPr>
          </a:p>
        </p:txBody>
      </p:sp>
      <p:sp>
        <p:nvSpPr>
          <p:cNvPr id="47" name="テキスト ボックス 46">
            <a:extLst>
              <a:ext uri="{FF2B5EF4-FFF2-40B4-BE49-F238E27FC236}">
                <a16:creationId xmlns:a16="http://schemas.microsoft.com/office/drawing/2014/main" id="{0545E084-4891-4D00-99F3-CCAD0CA24C9A}"/>
              </a:ext>
            </a:extLst>
          </p:cNvPr>
          <p:cNvSpPr txBox="1"/>
          <p:nvPr/>
        </p:nvSpPr>
        <p:spPr>
          <a:xfrm>
            <a:off x="443381" y="1115511"/>
            <a:ext cx="3852000" cy="261610"/>
          </a:xfrm>
          <a:prstGeom prst="rect">
            <a:avLst/>
          </a:prstGeom>
          <a:solidFill>
            <a:schemeClr val="accent1">
              <a:lumMod val="75000"/>
            </a:schemeClr>
          </a:solidFill>
          <a:ln>
            <a:solidFill>
              <a:schemeClr val="accent1">
                <a:lumMod val="75000"/>
              </a:schemeClr>
            </a:solidFill>
          </a:ln>
        </p:spPr>
        <p:txBody>
          <a:bodyPr wrap="square" rtlCol="0">
            <a:spAutoFit/>
          </a:bodyPr>
          <a:lstStyle/>
          <a:p>
            <a:pPr algn="ctr" eaLnBrk="0" fontAlgn="base" hangingPunct="0">
              <a:spcBef>
                <a:spcPct val="0"/>
              </a:spcBef>
              <a:spcAft>
                <a:spcPct val="0"/>
              </a:spcAft>
              <a:tabLst>
                <a:tab pos="7560945" algn="l"/>
              </a:tabLst>
            </a:pPr>
            <a:r>
              <a:rPr lang="ja-JP" altLang="en-US" sz="1100" b="1" dirty="0">
                <a:solidFill>
                  <a:schemeClr val="bg1"/>
                </a:solidFill>
                <a:latin typeface="+mn-ea"/>
              </a:rPr>
              <a:t>目標</a:t>
            </a:r>
            <a:r>
              <a:rPr lang="en-US" altLang="ja-JP" sz="1100" b="1" dirty="0">
                <a:solidFill>
                  <a:schemeClr val="bg1"/>
                </a:solidFill>
                <a:latin typeface="+mn-ea"/>
              </a:rPr>
              <a:t>1</a:t>
            </a:r>
            <a:r>
              <a:rPr lang="ja-JP" altLang="en-US" sz="1100" b="1" dirty="0">
                <a:solidFill>
                  <a:schemeClr val="bg1"/>
                </a:solidFill>
                <a:latin typeface="+mn-ea"/>
              </a:rPr>
              <a:t>　</a:t>
            </a:r>
            <a:r>
              <a:rPr lang="ja-JP" altLang="ja-JP" sz="1100" b="1" dirty="0">
                <a:solidFill>
                  <a:schemeClr val="bg1"/>
                </a:solidFill>
                <a:latin typeface="+mn-ea"/>
                <a:cs typeface="Meiryo UI" panose="020B0604030504040204" pitchFamily="50" charset="-128"/>
              </a:rPr>
              <a:t>耐震化率（府民みんなでめざそう値）</a:t>
            </a:r>
            <a:endParaRPr lang="en-US" altLang="ja-JP" sz="1100" b="1" dirty="0">
              <a:solidFill>
                <a:schemeClr val="bg1"/>
              </a:solidFill>
              <a:latin typeface="+mn-ea"/>
              <a:cs typeface="Meiryo UI" panose="020B0604030504040204" pitchFamily="50" charset="-128"/>
            </a:endParaRPr>
          </a:p>
        </p:txBody>
      </p:sp>
      <p:sp>
        <p:nvSpPr>
          <p:cNvPr id="38" name="タイトル 1">
            <a:extLst>
              <a:ext uri="{FF2B5EF4-FFF2-40B4-BE49-F238E27FC236}">
                <a16:creationId xmlns:a16="http://schemas.microsoft.com/office/drawing/2014/main" id="{DA266D73-D998-4C4A-BA45-705438428228}"/>
              </a:ext>
            </a:extLst>
          </p:cNvPr>
          <p:cNvSpPr txBox="1">
            <a:spLocks/>
          </p:cNvSpPr>
          <p:nvPr/>
        </p:nvSpPr>
        <p:spPr>
          <a:xfrm>
            <a:off x="11359034" y="32800"/>
            <a:ext cx="1320779" cy="457172"/>
          </a:xfrm>
          <a:prstGeom prst="rect">
            <a:avLst/>
          </a:prstGeom>
          <a:solidFill>
            <a:schemeClr val="bg1"/>
          </a:solidFill>
          <a:ln w="19050">
            <a:solidFill>
              <a:schemeClr val="tx1"/>
            </a:solidFill>
          </a:ln>
        </p:spPr>
        <p:txBody>
          <a:bodyPr vert="horz" lIns="0" tIns="0" rIns="0" bIns="0" rtlCol="0" anchor="ctr">
            <a:noAutofit/>
          </a:bodyPr>
          <a:lstStyle>
            <a:lvl1pPr algn="ctr" defTabSz="914389" rtl="0" eaLnBrk="1" latinLnBrk="0" hangingPunct="1">
              <a:spcBef>
                <a:spcPct val="0"/>
              </a:spcBef>
              <a:buNone/>
              <a:defRPr kumimoji="1" sz="4400" kern="1200">
                <a:solidFill>
                  <a:schemeClr val="tx1"/>
                </a:solidFill>
                <a:latin typeface="+mj-lt"/>
                <a:ea typeface="+mj-ea"/>
                <a:cs typeface="+mj-cs"/>
              </a:defRPr>
            </a:lvl1pPr>
          </a:lstStyle>
          <a:p>
            <a:r>
              <a:rPr lang="ja-JP" altLang="en-US" sz="2217" dirty="0">
                <a:latin typeface="Meiryo UI" panose="020B0604030504040204" pitchFamily="50" charset="-128"/>
                <a:ea typeface="Meiryo UI" panose="020B0604030504040204" pitchFamily="50" charset="-128"/>
              </a:rPr>
              <a:t>資料３</a:t>
            </a:r>
          </a:p>
        </p:txBody>
      </p:sp>
      <p:sp>
        <p:nvSpPr>
          <p:cNvPr id="54" name="矢印: 五方向 53">
            <a:extLst>
              <a:ext uri="{FF2B5EF4-FFF2-40B4-BE49-F238E27FC236}">
                <a16:creationId xmlns:a16="http://schemas.microsoft.com/office/drawing/2014/main" id="{9D7ADAF4-EDA0-4B3D-B8C6-D29E85FE5E73}"/>
              </a:ext>
            </a:extLst>
          </p:cNvPr>
          <p:cNvSpPr/>
          <p:nvPr/>
        </p:nvSpPr>
        <p:spPr>
          <a:xfrm>
            <a:off x="9703330" y="1446482"/>
            <a:ext cx="180071" cy="913875"/>
          </a:xfrm>
          <a:prstGeom prst="homePlate">
            <a:avLst>
              <a:gd name="adj" fmla="val 1009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矢印: 五方向 54">
            <a:extLst>
              <a:ext uri="{FF2B5EF4-FFF2-40B4-BE49-F238E27FC236}">
                <a16:creationId xmlns:a16="http://schemas.microsoft.com/office/drawing/2014/main" id="{D3BA1C9B-3277-419F-8A42-5B65E040DDA7}"/>
              </a:ext>
            </a:extLst>
          </p:cNvPr>
          <p:cNvSpPr/>
          <p:nvPr/>
        </p:nvSpPr>
        <p:spPr>
          <a:xfrm>
            <a:off x="9686190" y="3261331"/>
            <a:ext cx="180071" cy="913875"/>
          </a:xfrm>
          <a:prstGeom prst="homePlate">
            <a:avLst>
              <a:gd name="adj" fmla="val 1009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矢印: 五方向 55">
            <a:extLst>
              <a:ext uri="{FF2B5EF4-FFF2-40B4-BE49-F238E27FC236}">
                <a16:creationId xmlns:a16="http://schemas.microsoft.com/office/drawing/2014/main" id="{29AE7A6E-2081-4210-A702-063E8B4B53A1}"/>
              </a:ext>
            </a:extLst>
          </p:cNvPr>
          <p:cNvSpPr/>
          <p:nvPr/>
        </p:nvSpPr>
        <p:spPr>
          <a:xfrm>
            <a:off x="9698418" y="4735538"/>
            <a:ext cx="180071" cy="913875"/>
          </a:xfrm>
          <a:prstGeom prst="homePlate">
            <a:avLst>
              <a:gd name="adj" fmla="val 1009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矢印: 五方向 56">
            <a:extLst>
              <a:ext uri="{FF2B5EF4-FFF2-40B4-BE49-F238E27FC236}">
                <a16:creationId xmlns:a16="http://schemas.microsoft.com/office/drawing/2014/main" id="{276A9C67-97B7-4CDF-A7E7-1E9F7A2AA7BA}"/>
              </a:ext>
            </a:extLst>
          </p:cNvPr>
          <p:cNvSpPr/>
          <p:nvPr/>
        </p:nvSpPr>
        <p:spPr>
          <a:xfrm>
            <a:off x="9686190" y="6459150"/>
            <a:ext cx="180071" cy="913875"/>
          </a:xfrm>
          <a:prstGeom prst="homePlate">
            <a:avLst>
              <a:gd name="adj" fmla="val 1009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矢印: 五方向 57">
            <a:extLst>
              <a:ext uri="{FF2B5EF4-FFF2-40B4-BE49-F238E27FC236}">
                <a16:creationId xmlns:a16="http://schemas.microsoft.com/office/drawing/2014/main" id="{87B04919-F30D-4CFB-B236-C60E07F78AB2}"/>
              </a:ext>
            </a:extLst>
          </p:cNvPr>
          <p:cNvSpPr/>
          <p:nvPr/>
        </p:nvSpPr>
        <p:spPr>
          <a:xfrm>
            <a:off x="9698614" y="8025340"/>
            <a:ext cx="180071" cy="913875"/>
          </a:xfrm>
          <a:prstGeom prst="homePlate">
            <a:avLst>
              <a:gd name="adj" fmla="val 1009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733360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1599</Words>
  <Application>Microsoft Office PowerPoint</Application>
  <PresentationFormat>A3 297x420 mm</PresentationFormat>
  <Paragraphs>114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2020-07-20T07:33:59Z</dcterms:created>
  <dcterms:modified xsi:type="dcterms:W3CDTF">2020-07-20T07:34:03Z</dcterms:modified>
</cp:coreProperties>
</file>