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9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902" y="472085"/>
            <a:ext cx="8229600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4"/>
          <p:cNvGrpSpPr>
            <a:grpSpLocks/>
          </p:cNvGrpSpPr>
          <p:nvPr userDrawn="1"/>
        </p:nvGrpSpPr>
        <p:grpSpPr bwMode="auto">
          <a:xfrm>
            <a:off x="8110913" y="501650"/>
            <a:ext cx="1079500" cy="361950"/>
            <a:chOff x="7164536" y="392474"/>
            <a:chExt cx="1079872" cy="361316"/>
          </a:xfrm>
        </p:grpSpPr>
        <p:pic>
          <p:nvPicPr>
            <p:cNvPr id="8" name="図 14" descr="C:\Users\fujiiyu\AppData\Local\Microsoft\Windows\Temporary Internet Files\Content.Word\fusho_03.gif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536" y="392475"/>
              <a:ext cx="490855" cy="36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テキスト ボックス 23"/>
            <p:cNvSpPr txBox="1"/>
            <p:nvPr userDrawn="1"/>
          </p:nvSpPr>
          <p:spPr>
            <a:xfrm>
              <a:off x="7596485" y="392474"/>
              <a:ext cx="647923" cy="3422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b"/>
            <a:lstStyle/>
            <a:p>
              <a:pPr>
                <a:spcAft>
                  <a:spcPts val="0"/>
                </a:spcAft>
                <a:defRPr/>
              </a:pPr>
              <a:r>
                <a:rPr lang="ja-JP" sz="1200" b="1" kern="100" dirty="0">
                  <a:solidFill>
                    <a:srgbClr val="002E8A"/>
                  </a:solidFill>
                  <a:ea typeface="ＭＳ ゴシック"/>
                  <a:cs typeface="Times New Roman"/>
                </a:rPr>
                <a:t>大阪府</a:t>
              </a:r>
              <a:endParaRPr lang="ja-JP" sz="1050" kern="100" dirty="0">
                <a:ea typeface="ＭＳ 明朝"/>
                <a:cs typeface="Times New Roman"/>
              </a:endParaRPr>
            </a:p>
          </p:txBody>
        </p:sp>
      </p:grpSp>
      <p:cxnSp>
        <p:nvCxnSpPr>
          <p:cNvPr id="10" name="直線コネクタ 9"/>
          <p:cNvCxnSpPr/>
          <p:nvPr userDrawn="1"/>
        </p:nvCxnSpPr>
        <p:spPr>
          <a:xfrm>
            <a:off x="-2132" y="931863"/>
            <a:ext cx="9144000" cy="0"/>
          </a:xfrm>
          <a:prstGeom prst="line">
            <a:avLst/>
          </a:prstGeom>
          <a:ln w="6350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-2132" y="893763"/>
            <a:ext cx="9144000" cy="0"/>
          </a:xfrm>
          <a:prstGeom prst="line">
            <a:avLst/>
          </a:prstGeom>
          <a:ln w="38100">
            <a:solidFill>
              <a:srgbClr val="327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ja-JP" altLang="en-US" sz="2400" kern="1200">
          <a:solidFill>
            <a:srgbClr val="1F497D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31F3CC-994B-4D2A-9E68-2667CED9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/>
              <a:t>今後の</a:t>
            </a:r>
            <a:r>
              <a:rPr kumimoji="1" lang="ja-JP" altLang="en-US" dirty="0" smtClean="0"/>
              <a:t>スケジュール</a:t>
            </a:r>
            <a:r>
              <a:rPr kumimoji="1" lang="ja-JP" altLang="en-US" smtClean="0"/>
              <a:t>（案</a:t>
            </a:r>
            <a:r>
              <a:rPr lang="ja-JP" altLang="en-US"/>
              <a:t>）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61823DE-3FB9-4E63-88E7-01E9D7C35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71546"/>
              </p:ext>
            </p:extLst>
          </p:nvPr>
        </p:nvGraphicFramePr>
        <p:xfrm>
          <a:off x="101600" y="1041484"/>
          <a:ext cx="8904397" cy="425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>
                      <a16:colId xmlns:a16="http://schemas.microsoft.com/office/drawing/2014/main" val="4172492903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375159951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273560675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2939250045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729295150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847255346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1637798353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578601101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1909197362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1258209747"/>
                    </a:ext>
                  </a:extLst>
                </a:gridCol>
                <a:gridCol w="809108">
                  <a:extLst>
                    <a:ext uri="{9D8B030D-6E8A-4147-A177-3AD203B41FA5}">
                      <a16:colId xmlns:a16="http://schemas.microsoft.com/office/drawing/2014/main" val="771343188"/>
                    </a:ext>
                  </a:extLst>
                </a:gridCol>
              </a:tblGrid>
              <a:tr h="34955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510547"/>
                  </a:ext>
                </a:extLst>
              </a:tr>
              <a:tr h="349553">
                <a:tc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1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32655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694722"/>
                  </a:ext>
                </a:extLst>
              </a:tr>
              <a:tr h="17131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</a:t>
                      </a:r>
                      <a:endParaRPr kumimoji="1" lang="en-US" altLang="ja-JP" sz="15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5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改定</a:t>
                      </a:r>
                      <a:endParaRPr kumimoji="1" lang="ja-JP" altLang="en-US" sz="15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39979"/>
                  </a:ext>
                </a:extLst>
              </a:tr>
              <a:tr h="18476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</a:t>
                      </a:r>
                    </a:p>
                  </a:txBody>
                  <a:tcPr marL="82944" marR="82944" marT="41472" marB="4147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lnSpc>
                          <a:spcPts val="15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32655" marR="32655" marT="32655" marB="3265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40792"/>
                  </a:ext>
                </a:extLst>
              </a:tr>
            </a:tbl>
          </a:graphicData>
        </a:graphic>
      </p:graphicFrame>
      <p:sp>
        <p:nvSpPr>
          <p:cNvPr id="17" name="右矢印 16"/>
          <p:cNvSpPr/>
          <p:nvPr/>
        </p:nvSpPr>
        <p:spPr>
          <a:xfrm>
            <a:off x="3513441" y="4331347"/>
            <a:ext cx="3134025" cy="326822"/>
          </a:xfrm>
          <a:prstGeom prst="rightArrow">
            <a:avLst>
              <a:gd name="adj1" fmla="val 50000"/>
              <a:gd name="adj2" fmla="val 65544"/>
            </a:avLst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346659-739C-4ECC-A22A-070EB78284DD}"/>
              </a:ext>
            </a:extLst>
          </p:cNvPr>
          <p:cNvSpPr/>
          <p:nvPr/>
        </p:nvSpPr>
        <p:spPr>
          <a:xfrm>
            <a:off x="1552656" y="5421903"/>
            <a:ext cx="1801328" cy="129368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回審議会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・諮問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・現状分析、取組み検証、課題抽出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・今後の方向性（案）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3407420" y="5421086"/>
            <a:ext cx="1801328" cy="1294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回審議会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・中間とりまとめ案</a:t>
            </a:r>
          </a:p>
          <a:p>
            <a:pPr algn="ctr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・新たな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729E52C0-E4C4-4BBA-A85D-5A26B894B27B}"/>
              </a:ext>
            </a:extLst>
          </p:cNvPr>
          <p:cNvSpPr/>
          <p:nvPr/>
        </p:nvSpPr>
        <p:spPr>
          <a:xfrm>
            <a:off x="2083354" y="3826353"/>
            <a:ext cx="163276" cy="1632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7593B59-4DE4-449C-BB0A-6BF25356C22C}"/>
              </a:ext>
            </a:extLst>
          </p:cNvPr>
          <p:cNvSpPr/>
          <p:nvPr/>
        </p:nvSpPr>
        <p:spPr>
          <a:xfrm>
            <a:off x="2792749" y="3827908"/>
            <a:ext cx="163276" cy="1632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4F9D1D2B-B13B-4872-B2B9-6487087EB493}"/>
              </a:ext>
            </a:extLst>
          </p:cNvPr>
          <p:cNvSpPr/>
          <p:nvPr/>
        </p:nvSpPr>
        <p:spPr>
          <a:xfrm>
            <a:off x="6140450" y="3803991"/>
            <a:ext cx="163276" cy="1632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D2B206A-6727-4AFD-A5D7-AD749B2E33C5}"/>
              </a:ext>
            </a:extLst>
          </p:cNvPr>
          <p:cNvSpPr/>
          <p:nvPr/>
        </p:nvSpPr>
        <p:spPr>
          <a:xfrm>
            <a:off x="3184103" y="3669769"/>
            <a:ext cx="298188" cy="14682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0" rIns="36000" b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中間とりまとめ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BD3A7BC-F161-441B-8C86-F824EBCC9A4B}"/>
              </a:ext>
            </a:extLst>
          </p:cNvPr>
          <p:cNvSpPr/>
          <p:nvPr/>
        </p:nvSpPr>
        <p:spPr>
          <a:xfrm>
            <a:off x="6993124" y="1889520"/>
            <a:ext cx="298188" cy="14682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0" r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改定案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7593B6-C63F-4610-9B3B-05E89E6345D9}"/>
              </a:ext>
            </a:extLst>
          </p:cNvPr>
          <p:cNvSpPr/>
          <p:nvPr/>
        </p:nvSpPr>
        <p:spPr>
          <a:xfrm>
            <a:off x="8671488" y="1889520"/>
            <a:ext cx="298188" cy="14682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0" rIns="36000" bIns="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改定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E13088A-A670-4631-A108-1EF40A03A4EF}"/>
              </a:ext>
            </a:extLst>
          </p:cNvPr>
          <p:cNvSpPr/>
          <p:nvPr/>
        </p:nvSpPr>
        <p:spPr>
          <a:xfrm>
            <a:off x="5437847" y="5437489"/>
            <a:ext cx="1801328" cy="12780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回審議会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・答申案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・府議会、予算要求状況報告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72000"/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743929D-3DF5-4C3A-8F97-B664473464EC}"/>
              </a:ext>
            </a:extLst>
          </p:cNvPr>
          <p:cNvCxnSpPr/>
          <p:nvPr/>
        </p:nvCxnSpPr>
        <p:spPr>
          <a:xfrm>
            <a:off x="6253506" y="4302945"/>
            <a:ext cx="0" cy="1134544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2F8EBD3-CF4D-4F69-9407-2623C1BF8C71}"/>
              </a:ext>
            </a:extLst>
          </p:cNvPr>
          <p:cNvSpPr/>
          <p:nvPr/>
        </p:nvSpPr>
        <p:spPr>
          <a:xfrm>
            <a:off x="1825214" y="4036113"/>
            <a:ext cx="612697" cy="2647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7/17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C533B5F-42B0-404E-9291-6372912B7B12}"/>
              </a:ext>
            </a:extLst>
          </p:cNvPr>
          <p:cNvSpPr/>
          <p:nvPr/>
        </p:nvSpPr>
        <p:spPr>
          <a:xfrm>
            <a:off x="2571406" y="4016918"/>
            <a:ext cx="612697" cy="2647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8/17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17895F2-308C-49A7-BB4E-17F7583C64AA}"/>
              </a:ext>
            </a:extLst>
          </p:cNvPr>
          <p:cNvCxnSpPr>
            <a:cxnSpLocks/>
          </p:cNvCxnSpPr>
          <p:nvPr/>
        </p:nvCxnSpPr>
        <p:spPr>
          <a:xfrm>
            <a:off x="2083354" y="4297662"/>
            <a:ext cx="0" cy="1123424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C006E2F5-DF78-44EA-B7D2-D7B715D7AAA9}"/>
              </a:ext>
            </a:extLst>
          </p:cNvPr>
          <p:cNvSpPr/>
          <p:nvPr/>
        </p:nvSpPr>
        <p:spPr>
          <a:xfrm>
            <a:off x="2847279" y="4299857"/>
            <a:ext cx="782408" cy="1121229"/>
          </a:xfrm>
          <a:custGeom>
            <a:avLst/>
            <a:gdLst>
              <a:gd name="connsiteX0" fmla="*/ 370114 w 370114"/>
              <a:gd name="connsiteY0" fmla="*/ 1121229 h 1121229"/>
              <a:gd name="connsiteX1" fmla="*/ 370114 w 370114"/>
              <a:gd name="connsiteY1" fmla="*/ 936172 h 1121229"/>
              <a:gd name="connsiteX2" fmla="*/ 0 w 370114"/>
              <a:gd name="connsiteY2" fmla="*/ 936172 h 1121229"/>
              <a:gd name="connsiteX3" fmla="*/ 0 w 370114"/>
              <a:gd name="connsiteY3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114" h="1121229">
                <a:moveTo>
                  <a:pt x="370114" y="1121229"/>
                </a:moveTo>
                <a:lnTo>
                  <a:pt x="370114" y="936172"/>
                </a:lnTo>
                <a:lnTo>
                  <a:pt x="0" y="936172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A266D73-D998-4C4A-BA45-705438428228}"/>
              </a:ext>
            </a:extLst>
          </p:cNvPr>
          <p:cNvSpPr txBox="1">
            <a:spLocks/>
          </p:cNvSpPr>
          <p:nvPr/>
        </p:nvSpPr>
        <p:spPr>
          <a:xfrm>
            <a:off x="7813319" y="14912"/>
            <a:ext cx="1320779" cy="45717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0" tIns="0" rIns="0" bIns="0" rtlCol="0" anchor="ctr">
            <a:noAutofit/>
          </a:bodyPr>
          <a:lstStyle>
            <a:lvl1pPr algn="ctr" defTabSz="914389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17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C533B5F-42B0-404E-9291-6372912B7B12}"/>
              </a:ext>
            </a:extLst>
          </p:cNvPr>
          <p:cNvSpPr/>
          <p:nvPr/>
        </p:nvSpPr>
        <p:spPr>
          <a:xfrm>
            <a:off x="5859147" y="4016918"/>
            <a:ext cx="612697" cy="2647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未定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" name="ホームベース 2"/>
          <p:cNvSpPr/>
          <p:nvPr/>
        </p:nvSpPr>
        <p:spPr>
          <a:xfrm>
            <a:off x="890745" y="1800619"/>
            <a:ext cx="900000" cy="345600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546482" y="3058550"/>
            <a:ext cx="1563126" cy="75087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現状把握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取組み検証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ホームベース 34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3407420" y="1858818"/>
            <a:ext cx="3064424" cy="644048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月議会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ホームベース 35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3421575" y="2713757"/>
            <a:ext cx="3064424" cy="644048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予算要求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ホームベース 36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7444645" y="1856759"/>
            <a:ext cx="1186397" cy="644048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月議会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ホームベース 37">
            <a:extLst>
              <a:ext uri="{FF2B5EF4-FFF2-40B4-BE49-F238E27FC236}">
                <a16:creationId xmlns:a16="http://schemas.microsoft.com/office/drawing/2014/main" id="{F26F9445-BB66-49F3-8A0B-1A1100FCE517}"/>
              </a:ext>
            </a:extLst>
          </p:cNvPr>
          <p:cNvSpPr/>
          <p:nvPr/>
        </p:nvSpPr>
        <p:spPr>
          <a:xfrm>
            <a:off x="7429610" y="2713757"/>
            <a:ext cx="1186397" cy="545007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パブコメ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屈折矢印 3"/>
          <p:cNvSpPr/>
          <p:nvPr/>
        </p:nvSpPr>
        <p:spPr>
          <a:xfrm>
            <a:off x="6879958" y="3357804"/>
            <a:ext cx="418307" cy="1217936"/>
          </a:xfrm>
          <a:prstGeom prst="bentUpArrow">
            <a:avLst>
              <a:gd name="adj1" fmla="val 32071"/>
              <a:gd name="adj2" fmla="val 29554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3709E7-BD1F-4655-B0CD-943478CF9F72}"/>
              </a:ext>
            </a:extLst>
          </p:cNvPr>
          <p:cNvSpPr/>
          <p:nvPr/>
        </p:nvSpPr>
        <p:spPr>
          <a:xfrm>
            <a:off x="6647466" y="3669769"/>
            <a:ext cx="298188" cy="146828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0" rIns="36000" bIns="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答　申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8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テーマ</vt:lpstr>
      <vt:lpstr>今後のスケジュール（案）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2020-07-20T07:33:38Z</dcterms:created>
  <dcterms:modified xsi:type="dcterms:W3CDTF">2020-07-20T07:58:03Z</dcterms:modified>
</cp:coreProperties>
</file>