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62" r:id="rId5"/>
    <p:sldId id="272" r:id="rId6"/>
    <p:sldId id="284" r:id="rId7"/>
    <p:sldId id="281" r:id="rId8"/>
    <p:sldId id="282" r:id="rId9"/>
    <p:sldId id="267" r:id="rId10"/>
    <p:sldId id="268" r:id="rId11"/>
    <p:sldId id="283" r:id="rId12"/>
    <p:sldId id="275" r:id="rId1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2CE"/>
    <a:srgbClr val="000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62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2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F0A48-941F-4454-BF28-218308CE0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8D7FF9B-8B7A-494A-BDD2-37E1B7F62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170BC7-E410-41A7-BA93-0ABB767AB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6E869F-D179-4B68-90AC-D7C7C107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4C375B-AC65-42F3-8D0E-45C86E6E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96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4B8-6C5D-4199-B421-04B62064A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4837694-286A-4025-8678-5F61EB537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FA77BD-0CE9-4E31-9DC0-7D9DDDA9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34EB10-0F68-496C-A055-57442598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64EC44-C3EF-44C3-BC83-5A1F6302A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4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AFE89C-CC07-42D6-A45A-964DDA927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67CB85-6454-4620-9965-1771E6309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A4E6DE-1BF3-41FC-93C9-E853A725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4FCDDF-335B-48E0-BCFE-3D99E4AC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0E56FB-5E99-455E-8B96-66EC0A97D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28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E6DB75-C5A5-483A-9B21-AD366654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C02914-7DD6-49DF-9AC8-E6129679C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C567B2-CED5-4488-8CC3-CE8991A7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06633F-19FE-4507-8258-DA31EC71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4409BF-48A0-49C6-93D1-C2944C1E8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97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AC729E-0D51-4437-B46B-8803C52B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B9385A-9547-473D-9586-E64C8D13A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0A3183-4EAE-438A-B88D-C81099E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F1D3D1-7A24-44C4-B5AE-FB17E120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F60198-5C31-47B2-87D9-8E896A29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23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0538AC-C169-46C9-BB56-7D83ADB0E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5521-7011-4D9E-AF68-7DE5F6BB7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065F56-8441-47C6-8407-7ECA73B49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23C93B-0668-4E02-81D6-6B764B8B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4657DC-3FEF-44FF-9A70-8BB7EE13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599C63-410E-4133-9718-8032CF7C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04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711B54-C03E-4B72-8FB6-B86147840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02D9C8-7D28-4441-9D08-AAF277045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6F3D9E-C964-4E5E-8816-EE4994C7C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A9B095-DB24-4647-8299-4C46711C7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653354-B3FE-4DB5-A4F6-9381C6D71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83F53A-EBEA-4B06-A170-2B86A67C0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2B952B-7005-4C99-A8C6-9B63152B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A6609A-FCF0-48C2-A1B1-25FAD06A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36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BA413-11B1-4B44-86B4-85EDF7342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F9956D-A21A-4DFF-9FF3-9A646560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4305FE-A8B5-4461-84FB-41138A09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1D490B-B5DF-4EAE-A050-CCE0C690C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75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428D4F6-67A5-4269-8E04-5F55092C7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9EFD3A-DA64-431A-A834-AC96BAFF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0D70E6-5AB6-45D7-886A-E63250B2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58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078CE-C54A-456D-BDF2-3CA239505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9E35E-9A66-4F09-BB68-4379F9854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E6639A-8B6B-483A-A4D5-731C35700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D56D39-331C-4999-B20D-E0457606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F334DE-540D-4A0F-B579-4F5D7519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17939A-BEF7-468D-ADE9-BF556879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9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564CF-235D-4B3A-AE8F-0F47C4CDD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541569-02EA-4B67-AB11-BB6CF90BA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43425F-B326-44BD-A544-0F2A86627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26824C-F3C2-4897-80AA-324735D7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7ED807-AEE5-40CF-8733-F72C5927A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E532BB-3A00-4912-9F96-6A337D61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56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805F55-6A29-4662-AE04-94E0DB323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F69846-115B-49D2-8648-FFE2E2D8D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51D6F4-1415-4D21-8381-C90EBDD28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51D70-6557-4EDB-AD9D-213B0B934710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2987DC-CE18-4C9A-BEE4-F17137D66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74E213-73B5-4B14-881D-4D4084F14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6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wasteinfo.nies.go.jp/cd/practice/guide_2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wasteinfo.nies.go.jp/cd/practice/guide_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wasteinfo.nies.go.jp/cd/practice/guide_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FA174D6-28AE-4E37-A14A-265D51E30A16}"/>
              </a:ext>
            </a:extLst>
          </p:cNvPr>
          <p:cNvSpPr/>
          <p:nvPr/>
        </p:nvSpPr>
        <p:spPr>
          <a:xfrm>
            <a:off x="256310" y="2508069"/>
            <a:ext cx="11707090" cy="812797"/>
          </a:xfrm>
          <a:prstGeom prst="rect">
            <a:avLst/>
          </a:prstGeom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研修の</a:t>
            </a:r>
            <a:r>
              <a:rPr kumimoji="1" lang="ja-JP" altLang="en-US" sz="28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目的と進め方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526312" y="161841"/>
            <a:ext cx="9144000" cy="425988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令和元年度大阪府災害廃棄物対策研修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34050" y="4456510"/>
            <a:ext cx="6229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大阪府循環型社会推進室資源循環課</a:t>
            </a:r>
            <a:endParaRPr kumimoji="1"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日時</a:t>
            </a:r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令和元年１１月５日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86098" y="6469488"/>
            <a:ext cx="1477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令和元年</a:t>
            </a:r>
            <a:r>
              <a:rPr kumimoji="1" lang="en-US" altLang="ja-JP" sz="12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kumimoji="1" lang="ja-JP" altLang="en-US" sz="12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月５日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0791825" y="257175"/>
            <a:ext cx="1171575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</a:t>
            </a:r>
          </a:p>
        </p:txBody>
      </p:sp>
    </p:spTree>
    <p:extLst>
      <p:ext uri="{BB962C8B-B14F-4D97-AF65-F5344CB8AC3E}">
        <p14:creationId xmlns:p14="http://schemas.microsoft.com/office/powerpoint/2010/main" val="3109596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グループでの課題の共有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２５分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3183" y="814496"/>
            <a:ext cx="11707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indent="-720725"/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２．付箋に書いた課題を、最初のうちは１人１枚ずつ、一言説明を添えて模造紙に貼り付けてください。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400300" y="3096490"/>
            <a:ext cx="7419109" cy="2826327"/>
            <a:chOff x="2400300" y="3096490"/>
            <a:chExt cx="7419109" cy="2826327"/>
          </a:xfrm>
        </p:grpSpPr>
        <p:sp>
          <p:nvSpPr>
            <p:cNvPr id="3" name="正方形/長方形 2"/>
            <p:cNvSpPr/>
            <p:nvPr/>
          </p:nvSpPr>
          <p:spPr>
            <a:xfrm>
              <a:off x="2400300" y="3096490"/>
              <a:ext cx="7419109" cy="2826327"/>
            </a:xfrm>
            <a:prstGeom prst="rect">
              <a:avLst/>
            </a:prstGeom>
            <a:solidFill>
              <a:srgbClr val="000090"/>
            </a:solidFill>
            <a:ln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687041" y="3425534"/>
              <a:ext cx="4679373" cy="216823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7" name="四角形吹き出し 16"/>
          <p:cNvSpPr/>
          <p:nvPr/>
        </p:nvSpPr>
        <p:spPr>
          <a:xfrm>
            <a:off x="3998776" y="356061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二等辺三角形 4"/>
          <p:cNvSpPr/>
          <p:nvPr/>
        </p:nvSpPr>
        <p:spPr>
          <a:xfrm>
            <a:off x="4546024" y="6089073"/>
            <a:ext cx="509154" cy="644236"/>
          </a:xfrm>
          <a:prstGeom prst="triangle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4556415" y="5817177"/>
            <a:ext cx="498763" cy="543791"/>
          </a:xfrm>
          <a:prstGeom prst="ellipse">
            <a:avLst/>
          </a:prstGeom>
          <a:solidFill>
            <a:srgbClr val="00009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976511" y="5817177"/>
            <a:ext cx="509154" cy="916132"/>
            <a:chOff x="5394621" y="5844885"/>
            <a:chExt cx="509154" cy="916132"/>
          </a:xfrm>
        </p:grpSpPr>
        <p:sp>
          <p:nvSpPr>
            <p:cNvPr id="32" name="二等辺三角形 31"/>
            <p:cNvSpPr/>
            <p:nvPr/>
          </p:nvSpPr>
          <p:spPr>
            <a:xfrm>
              <a:off x="5394621" y="611678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5405012" y="584488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7406994" y="5811114"/>
            <a:ext cx="509154" cy="916132"/>
            <a:chOff x="5394621" y="5844885"/>
            <a:chExt cx="509154" cy="916132"/>
          </a:xfrm>
        </p:grpSpPr>
        <p:sp>
          <p:nvSpPr>
            <p:cNvPr id="35" name="二等辺三角形 34"/>
            <p:cNvSpPr/>
            <p:nvPr/>
          </p:nvSpPr>
          <p:spPr>
            <a:xfrm>
              <a:off x="5394621" y="611678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5405012" y="584488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37" name="二等辺三角形 36"/>
          <p:cNvSpPr/>
          <p:nvPr/>
        </p:nvSpPr>
        <p:spPr>
          <a:xfrm>
            <a:off x="4055927" y="2324101"/>
            <a:ext cx="509154" cy="644236"/>
          </a:xfrm>
          <a:prstGeom prst="triangle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4066318" y="2052205"/>
            <a:ext cx="498763" cy="543791"/>
          </a:xfrm>
          <a:prstGeom prst="ellipse">
            <a:avLst/>
          </a:prstGeom>
          <a:solidFill>
            <a:srgbClr val="00009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5486414" y="2052205"/>
            <a:ext cx="509154" cy="916132"/>
            <a:chOff x="5394621" y="5844885"/>
            <a:chExt cx="509154" cy="916132"/>
          </a:xfrm>
        </p:grpSpPr>
        <p:sp>
          <p:nvSpPr>
            <p:cNvPr id="40" name="二等辺三角形 39"/>
            <p:cNvSpPr/>
            <p:nvPr/>
          </p:nvSpPr>
          <p:spPr>
            <a:xfrm>
              <a:off x="5394621" y="611678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5405012" y="584488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6916897" y="2046142"/>
            <a:ext cx="509154" cy="916132"/>
            <a:chOff x="5394621" y="5844885"/>
            <a:chExt cx="509154" cy="916132"/>
          </a:xfrm>
        </p:grpSpPr>
        <p:sp>
          <p:nvSpPr>
            <p:cNvPr id="43" name="二等辺三角形 42"/>
            <p:cNvSpPr/>
            <p:nvPr/>
          </p:nvSpPr>
          <p:spPr>
            <a:xfrm>
              <a:off x="5394621" y="611678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5405012" y="584488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45" name="四角形吹き出し 44"/>
          <p:cNvSpPr/>
          <p:nvPr/>
        </p:nvSpPr>
        <p:spPr>
          <a:xfrm>
            <a:off x="4275868" y="371301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4552960" y="3906982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5276871" y="416328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8" name="四角形吹き出し 47"/>
          <p:cNvSpPr/>
          <p:nvPr/>
        </p:nvSpPr>
        <p:spPr>
          <a:xfrm>
            <a:off x="4246417" y="4700155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4523509" y="4852555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0" name="四角形吹き出し 49"/>
          <p:cNvSpPr/>
          <p:nvPr/>
        </p:nvSpPr>
        <p:spPr>
          <a:xfrm>
            <a:off x="4800601" y="5046519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1" name="四角形吹き出し 50"/>
          <p:cNvSpPr/>
          <p:nvPr/>
        </p:nvSpPr>
        <p:spPr>
          <a:xfrm>
            <a:off x="5875196" y="4166752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2" name="四角形吹き出し 51"/>
          <p:cNvSpPr/>
          <p:nvPr/>
        </p:nvSpPr>
        <p:spPr>
          <a:xfrm>
            <a:off x="5429271" y="431568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3" name="四角形吹き出し 52"/>
          <p:cNvSpPr/>
          <p:nvPr/>
        </p:nvSpPr>
        <p:spPr>
          <a:xfrm>
            <a:off x="6027596" y="4319152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4" name="四角形吹き出し 53"/>
          <p:cNvSpPr/>
          <p:nvPr/>
        </p:nvSpPr>
        <p:spPr>
          <a:xfrm>
            <a:off x="5581671" y="446808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5" name="四角形吹き出し 54"/>
          <p:cNvSpPr/>
          <p:nvPr/>
        </p:nvSpPr>
        <p:spPr>
          <a:xfrm>
            <a:off x="6179996" y="4471552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6" name="四角形吹き出し 55"/>
          <p:cNvSpPr/>
          <p:nvPr/>
        </p:nvSpPr>
        <p:spPr>
          <a:xfrm>
            <a:off x="7309141" y="3719943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7" name="四角形吹き出し 56"/>
          <p:cNvSpPr/>
          <p:nvPr/>
        </p:nvSpPr>
        <p:spPr>
          <a:xfrm>
            <a:off x="7326458" y="4236028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8" name="四角形吹き出し 57"/>
          <p:cNvSpPr/>
          <p:nvPr/>
        </p:nvSpPr>
        <p:spPr>
          <a:xfrm>
            <a:off x="7343775" y="4783286"/>
            <a:ext cx="469315" cy="367146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4021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グループでの課題の整理と対応の検討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３０</a:t>
            </a:r>
            <a:r>
              <a:rPr kumimoji="1" lang="ja-JP" altLang="ja-JP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6773" y="800853"/>
            <a:ext cx="117070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３．課題をグループ化し、整理してください。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４．整理が終わればグループ毎に対応について検討してください。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20725" indent="-720725"/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５．検討結果を</a:t>
            </a:r>
            <a:r>
              <a:rPr lang="ja-JP" altLang="en-US" sz="28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ピンクの付箋　　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に書いて、わかりやすいように貼り付けてください。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６．検討結果が貼り終れば、発表者を決定し発表の準備をしてください。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8D5E895-D05B-4695-8416-E9536766F2A2}"/>
              </a:ext>
            </a:extLst>
          </p:cNvPr>
          <p:cNvSpPr txBox="1"/>
          <p:nvPr/>
        </p:nvSpPr>
        <p:spPr>
          <a:xfrm>
            <a:off x="1319080" y="6238151"/>
            <a:ext cx="10995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（参考）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国立環境研究所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災害廃棄物に関する研修ガイドブック ワークショップ型研修編２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3ADCCA1-2DEE-4D05-BCDD-42F14DFA3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3162" y="3193268"/>
            <a:ext cx="4506335" cy="2899237"/>
          </a:xfrm>
          <a:prstGeom prst="rect">
            <a:avLst/>
          </a:prstGeom>
        </p:spPr>
      </p:pic>
      <p:sp>
        <p:nvSpPr>
          <p:cNvPr id="42" name="四角形吹き出し 25">
            <a:extLst>
              <a:ext uri="{FF2B5EF4-FFF2-40B4-BE49-F238E27FC236}">
                <a16:creationId xmlns:a16="http://schemas.microsoft.com/office/drawing/2014/main" id="{8E997AEF-C825-43E3-8FC9-46226BBFB04B}"/>
              </a:ext>
            </a:extLst>
          </p:cNvPr>
          <p:cNvSpPr/>
          <p:nvPr/>
        </p:nvSpPr>
        <p:spPr>
          <a:xfrm>
            <a:off x="5017966" y="1771123"/>
            <a:ext cx="342442" cy="306228"/>
          </a:xfrm>
          <a:prstGeom prst="wedgeRectCallout">
            <a:avLst/>
          </a:prstGeom>
          <a:solidFill>
            <a:srgbClr val="FF62C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1766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>
            <a:extLst>
              <a:ext uri="{FF2B5EF4-FFF2-40B4-BE49-F238E27FC236}">
                <a16:creationId xmlns:a16="http://schemas.microsoft.com/office/drawing/2014/main" id="{F3ADCCA1-2DEE-4D05-BCDD-42F14DFA3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0400" y="2149302"/>
            <a:ext cx="4506335" cy="2899237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各５</a:t>
            </a:r>
            <a:r>
              <a:rPr kumimoji="1" lang="ja-JP" altLang="ja-JP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、全体で１５分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2191129" y="2832782"/>
            <a:ext cx="953382" cy="1795896"/>
            <a:chOff x="4055927" y="2052205"/>
            <a:chExt cx="509154" cy="916132"/>
          </a:xfrm>
        </p:grpSpPr>
        <p:sp>
          <p:nvSpPr>
            <p:cNvPr id="5" name="二等辺三角形 4"/>
            <p:cNvSpPr/>
            <p:nvPr/>
          </p:nvSpPr>
          <p:spPr>
            <a:xfrm>
              <a:off x="4055927" y="232410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4066318" y="205220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8182354" y="2852911"/>
            <a:ext cx="953382" cy="1795896"/>
            <a:chOff x="4055927" y="2052205"/>
            <a:chExt cx="509154" cy="916132"/>
          </a:xfrm>
        </p:grpSpPr>
        <p:sp>
          <p:nvSpPr>
            <p:cNvPr id="16" name="二等辺三角形 15"/>
            <p:cNvSpPr/>
            <p:nvPr/>
          </p:nvSpPr>
          <p:spPr>
            <a:xfrm>
              <a:off x="4055927" y="232410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4066318" y="205220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7182540" y="4465352"/>
            <a:ext cx="953382" cy="1795896"/>
            <a:chOff x="4055927" y="2052205"/>
            <a:chExt cx="509154" cy="916132"/>
          </a:xfrm>
        </p:grpSpPr>
        <p:sp>
          <p:nvSpPr>
            <p:cNvPr id="19" name="二等辺三角形 18"/>
            <p:cNvSpPr/>
            <p:nvPr/>
          </p:nvSpPr>
          <p:spPr>
            <a:xfrm>
              <a:off x="4055927" y="2324101"/>
              <a:ext cx="509154" cy="644236"/>
            </a:xfrm>
            <a:prstGeom prst="triangle">
              <a:avLst/>
            </a:prstGeom>
            <a:solidFill>
              <a:schemeClr val="bg1"/>
            </a:solidFill>
            <a:ln w="38100">
              <a:solidFill>
                <a:srgbClr val="0000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4066318" y="2052205"/>
              <a:ext cx="498763" cy="543791"/>
            </a:xfrm>
            <a:prstGeom prst="ellipse">
              <a:avLst/>
            </a:prstGeom>
            <a:solidFill>
              <a:srgbClr val="0000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173183" y="814496"/>
            <a:ext cx="11707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グループワークごとに３グループに発表をしてもらいます。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説明者１名・補助者数名で、５分程度の発表をお願いします。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発表しないグループは席で内容を聞いてください。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036413" y="6307266"/>
            <a:ext cx="130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16224" y="4736740"/>
            <a:ext cx="130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補助者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201811" y="4736740"/>
            <a:ext cx="130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補助者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636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50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zh-TW" altLang="en-US" sz="2400" kern="1200" dirty="0">
                <a:effectLst/>
                <a:latin typeface="ＭＳ ゴシック"/>
                <a:ea typeface="ＭＳ ゴシック"/>
                <a:cs typeface="+mn-cs"/>
              </a:rPr>
              <a:t>研修</a:t>
            </a:r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の目的と内容</a:t>
            </a:r>
            <a:endParaRPr lang="ja-JP" altLang="ja-JP" dirty="0">
              <a:effectLst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2104" y="891710"/>
            <a:ext cx="117070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令和元年度大阪府災害廃棄物対策研修</a:t>
            </a:r>
            <a:endParaRPr kumimoji="1" lang="en-US" altLang="ja-JP" sz="2800" b="1" u="sng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第１部</a:t>
            </a:r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：市町村向け基礎研修（令和元年８月２７日実施済）</a:t>
            </a: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第２部：ワークショップ型研修（図上演習に向けて）</a:t>
            </a:r>
            <a:endParaRPr lang="en-US" altLang="ja-JP" sz="28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第３部：図上演習（令和元年１２月９日実施予定）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第２部の目的</a:t>
            </a:r>
            <a:endParaRPr lang="en-US" altLang="ja-JP" sz="2800" b="1" u="sng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発災から一次仮置場の設置について、課題を抽出し、対策について検討することで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災害廃棄物処理に関する理解を深める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第２部の内容</a:t>
            </a:r>
            <a:endParaRPr lang="en-US" altLang="ja-JP" sz="2800" b="1" u="sng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中規模程度の地震災害を想定し、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を通じて、災害廃棄物処理に関する課題を抽出するとともに、具体的な対策について検討、議論を行います。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272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第２部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のプログラム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1574"/>
              </p:ext>
            </p:extLst>
          </p:nvPr>
        </p:nvGraphicFramePr>
        <p:xfrm>
          <a:off x="923290" y="666750"/>
          <a:ext cx="10373360" cy="5595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2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00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時間</a:t>
                      </a:r>
                      <a:endParaRPr lang="ja-JP" sz="1800" b="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プログラム</a:t>
                      </a:r>
                      <a:endParaRPr lang="ja-JP" sz="1800" b="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r>
                        <a:rPr 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研修の目的と進め方</a:t>
                      </a:r>
                      <a:endParaRPr lang="en-US" alt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○仮置場の基本について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アイスブレイクと役割決定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2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85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○１回目グループワーク（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「発災から一次仮置場の選定まで」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○発表（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0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○２回目グループワーク（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70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「一次仮置場運営から災害廃棄物の処理まで」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○発表（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15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○全体を含む講評（５分）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8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動画</a:t>
                      </a:r>
                      <a:r>
                        <a:rPr lang="en-US" altLang="ja-JP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r>
                        <a:rPr lang="ja-JP" altLang="en-US" sz="1800" b="0" kern="100" dirty="0">
                          <a:solidFill>
                            <a:srgbClr val="00009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これでわかった災害廃棄物処理対応型図上演習（環境省近畿地方環境事務所作成）</a:t>
                      </a:r>
                      <a:endParaRPr lang="ja-JP" sz="1800" b="0" kern="100" dirty="0">
                        <a:solidFill>
                          <a:srgbClr val="00009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98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グループワークの方法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2455" y="1012954"/>
            <a:ext cx="117070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グループワークの方法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ワークショップ型研修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で行います。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ワークショップとは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kumimoji="1"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幅広い分野で問題解決や合意形成等のツールとして活用</a:t>
            </a:r>
            <a:endParaRPr kumimoji="1"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課題や対策の整理結果とともに新しい気づきを得ることが可能</a:t>
            </a:r>
            <a:endParaRPr kumimoji="1"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ワークショップ型研修とは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参加者間の意見や経験を効率的に共有が可能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自ら参加することでやる気が向上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参加者同士、顔を合わることでネットワークの醸成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D41DE7D-5E3D-4BB5-8838-E52FB3170674}"/>
              </a:ext>
            </a:extLst>
          </p:cNvPr>
          <p:cNvSpPr txBox="1"/>
          <p:nvPr/>
        </p:nvSpPr>
        <p:spPr>
          <a:xfrm>
            <a:off x="852055" y="6066013"/>
            <a:ext cx="10532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（参考）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国立環境研究所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災害廃棄物に関する研修ガイドブック ワークショップ型研修編２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２、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16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心構えとルール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2455" y="945125"/>
            <a:ext cx="11707090" cy="5147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皆さんが主役です。ファシリテーターに頼ってはダメです。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楽しく議論しましょう。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１人がしゃべりすぎないようにしましょう。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他人の話をよく聞きましょう。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相手を批判してはいけません。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肩書きは捨て、自由にしゃべりましょう。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多くの意見、アイデアを出しましょう。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86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グループワークのテーマ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2455" y="1165243"/>
            <a:ext cx="11707090" cy="4408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グループワーク１のテーマ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発災から一次仮置場の選定の具体的手順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を整理する。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ct val="150000"/>
              </a:lnSpc>
            </a:pP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グループワーク２のテーマ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一次仮置場の運営から災害廃棄物の処理に係る課題と対応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を整理する。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641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AD61545-E16C-4BF7-BB45-2241F4CE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400" kern="12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グループワークの前提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FF4647-ADAB-433D-9ACF-74DB3EB03941}"/>
              </a:ext>
            </a:extLst>
          </p:cNvPr>
          <p:cNvSpPr txBox="1"/>
          <p:nvPr/>
        </p:nvSpPr>
        <p:spPr>
          <a:xfrm>
            <a:off x="173183" y="814496"/>
            <a:ext cx="117070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皆さんは中規模程度地震災害の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被害にあった自治体職員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一次仮置場の候補地は平時に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リスト化済み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市町村・一部事務組合で各地域に災害時の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廃棄物処理協定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を締結しています。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大阪府が民間団体と締結している、災害廃棄物の収集・運搬・処分・仮置場の管理等に関する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協定に基づき、府に協力要請し、当該団体に協力を得ることができます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5239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C18A278-3995-4FA4-9118-6825869E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進め方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3F4EF6A-9B6C-4F66-8098-8D501CE02308}"/>
              </a:ext>
            </a:extLst>
          </p:cNvPr>
          <p:cNvSpPr/>
          <p:nvPr/>
        </p:nvSpPr>
        <p:spPr>
          <a:xfrm>
            <a:off x="242455" y="914400"/>
            <a:ext cx="11707090" cy="812797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各人による課題の抽出</a:t>
            </a:r>
            <a:r>
              <a:rPr kumimoji="1" lang="ja-JP" altLang="en-US" sz="2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（１５分）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6D909C-D6B1-4523-8B79-5E85A9420953}"/>
              </a:ext>
            </a:extLst>
          </p:cNvPr>
          <p:cNvSpPr/>
          <p:nvPr/>
        </p:nvSpPr>
        <p:spPr>
          <a:xfrm>
            <a:off x="242455" y="2442754"/>
            <a:ext cx="11707090" cy="812797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グループでの課題の共有（２５分）</a:t>
            </a:r>
            <a:endParaRPr kumimoji="1" lang="ja-JP" altLang="en-US" sz="2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368E92-F184-4250-B3EC-F4041B61E3FC}"/>
              </a:ext>
            </a:extLst>
          </p:cNvPr>
          <p:cNvSpPr/>
          <p:nvPr/>
        </p:nvSpPr>
        <p:spPr>
          <a:xfrm>
            <a:off x="242455" y="3971108"/>
            <a:ext cx="11707090" cy="812797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グループでの課題の整理と対応の検討（３０分）</a:t>
            </a:r>
            <a:endParaRPr kumimoji="1" lang="ja-JP" altLang="en-US" sz="2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18C0B5-FF0B-4CD7-9C07-781BA0C55B65}"/>
              </a:ext>
            </a:extLst>
          </p:cNvPr>
          <p:cNvSpPr/>
          <p:nvPr/>
        </p:nvSpPr>
        <p:spPr>
          <a:xfrm>
            <a:off x="242455" y="5441401"/>
            <a:ext cx="11707090" cy="812797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発表（各５分、全体で１５分）</a:t>
            </a:r>
            <a:endParaRPr kumimoji="1" lang="ja-JP" altLang="en-US" sz="2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3A644BE8-6843-412A-AA60-2610A9F013F8}"/>
              </a:ext>
            </a:extLst>
          </p:cNvPr>
          <p:cNvSpPr/>
          <p:nvPr/>
        </p:nvSpPr>
        <p:spPr>
          <a:xfrm rot="10800000">
            <a:off x="5233850" y="1727197"/>
            <a:ext cx="1105989" cy="409303"/>
          </a:xfrm>
          <a:prstGeom prst="triangle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960F7E31-AF89-4DB8-BC10-7A2AAC1D21A8}"/>
              </a:ext>
            </a:extLst>
          </p:cNvPr>
          <p:cNvSpPr/>
          <p:nvPr/>
        </p:nvSpPr>
        <p:spPr>
          <a:xfrm rot="10800000">
            <a:off x="5233850" y="3261520"/>
            <a:ext cx="1105989" cy="409303"/>
          </a:xfrm>
          <a:prstGeom prst="triangle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C6B0B494-FB83-48BB-BC70-77FB7D0685A5}"/>
              </a:ext>
            </a:extLst>
          </p:cNvPr>
          <p:cNvSpPr/>
          <p:nvPr/>
        </p:nvSpPr>
        <p:spPr>
          <a:xfrm rot="10800000">
            <a:off x="5233850" y="4783905"/>
            <a:ext cx="1105989" cy="409303"/>
          </a:xfrm>
          <a:prstGeom prst="triangle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9466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各人による</a:t>
            </a:r>
            <a:r>
              <a:rPr kumimoji="1"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課題の抽出（１５分）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0892" y="664279"/>
            <a:ext cx="1170709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indent="-720725"/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lang="ja-JP" altLang="en-US" sz="28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発災から一次仮置場の</a:t>
            </a:r>
            <a:r>
              <a:rPr lang="ja-JP" altLang="en-US" sz="2800" u="sng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選定の過程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発生する課題を</a:t>
            </a:r>
            <a:r>
              <a:rPr lang="ja-JP" altLang="en-US" sz="28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黄色の付箋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に１人５つ以上書いて　ください。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記入のルール</a:t>
            </a:r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１枚の付箋に１つの課題を書いてください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簡潔にわかりやすく書きましょう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ただし、単語だけでは伝わりません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主語・述語も書いてください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四角形吹き出し 1"/>
          <p:cNvSpPr/>
          <p:nvPr/>
        </p:nvSpPr>
        <p:spPr>
          <a:xfrm>
            <a:off x="987136" y="4214069"/>
            <a:ext cx="2223655" cy="1496291"/>
          </a:xfrm>
          <a:prstGeom prst="wedgeRectCallou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ごみの出し方</a:t>
            </a:r>
            <a:endParaRPr kumimoji="1" lang="ja-JP" altLang="en-US" sz="2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四角形吹き出し 6"/>
          <p:cNvSpPr/>
          <p:nvPr/>
        </p:nvSpPr>
        <p:spPr>
          <a:xfrm>
            <a:off x="3830782" y="4214069"/>
            <a:ext cx="2223655" cy="1496291"/>
          </a:xfrm>
          <a:prstGeom prst="wedgeRectCallou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</a:t>
            </a:r>
            <a:r>
              <a:rPr lang="ja-JP" altLang="en-US" sz="2400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ごみ</a:t>
            </a:r>
            <a:r>
              <a:rPr lang="ja-JP" altLang="en-US" sz="240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1" lang="ja-JP" altLang="en-US" sz="2400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出し方</a:t>
            </a:r>
            <a:r>
              <a:rPr kumimoji="1" lang="ja-JP" altLang="en-US" sz="2400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の周知方法</a:t>
            </a:r>
            <a:endParaRPr kumimoji="1" lang="ja-JP" altLang="en-US" sz="2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6594763" y="2849668"/>
            <a:ext cx="2223655" cy="2320366"/>
          </a:xfrm>
          <a:prstGeom prst="wedgeRectCallou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災害ごみの出し方の周知方法を検討し、生活ごみも同様に検討する。</a:t>
            </a:r>
            <a:endParaRPr kumimoji="1" lang="ja-JP" altLang="en-US" sz="2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四角形吹き出し 8"/>
          <p:cNvSpPr/>
          <p:nvPr/>
        </p:nvSpPr>
        <p:spPr>
          <a:xfrm>
            <a:off x="9279081" y="4636633"/>
            <a:ext cx="2223655" cy="1496291"/>
          </a:xfrm>
          <a:prstGeom prst="wedgeRectCallou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生活ごみの出し方の周知方法の検討</a:t>
            </a:r>
            <a:endParaRPr kumimoji="1" lang="ja-JP" altLang="en-US" sz="2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四角形吹き出し 9"/>
          <p:cNvSpPr/>
          <p:nvPr/>
        </p:nvSpPr>
        <p:spPr>
          <a:xfrm>
            <a:off x="9279081" y="2458140"/>
            <a:ext cx="2223655" cy="1496291"/>
          </a:xfrm>
          <a:prstGeom prst="wedgeRectCallout">
            <a:avLst/>
          </a:prstGeom>
          <a:noFill/>
          <a:ln w="381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災害ごみの出し方の周知方法を検討</a:t>
            </a:r>
            <a:endParaRPr kumimoji="1" lang="ja-JP" altLang="en-US" sz="2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64B980D8-C7B5-4B9D-8599-B8F49180C527}"/>
              </a:ext>
            </a:extLst>
          </p:cNvPr>
          <p:cNvSpPr/>
          <p:nvPr/>
        </p:nvSpPr>
        <p:spPr>
          <a:xfrm rot="5400000">
            <a:off x="2621847" y="4834394"/>
            <a:ext cx="1496290" cy="293879"/>
          </a:xfrm>
          <a:prstGeom prst="triangle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5" name="カギ線コネクタ 14"/>
          <p:cNvCxnSpPr>
            <a:stCxn id="8" idx="3"/>
            <a:endCxn id="10" idx="1"/>
          </p:cNvCxnSpPr>
          <p:nvPr/>
        </p:nvCxnSpPr>
        <p:spPr>
          <a:xfrm flipV="1">
            <a:off x="8818418" y="3206286"/>
            <a:ext cx="460663" cy="803565"/>
          </a:xfrm>
          <a:prstGeom prst="bentConnector3">
            <a:avLst>
              <a:gd name="adj1" fmla="val 50000"/>
            </a:avLst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カギ線コネクタ 21"/>
          <p:cNvCxnSpPr>
            <a:stCxn id="8" idx="3"/>
            <a:endCxn id="9" idx="1"/>
          </p:cNvCxnSpPr>
          <p:nvPr/>
        </p:nvCxnSpPr>
        <p:spPr>
          <a:xfrm>
            <a:off x="8818418" y="4009851"/>
            <a:ext cx="460663" cy="1374928"/>
          </a:xfrm>
          <a:prstGeom prst="bentConnector3">
            <a:avLst>
              <a:gd name="adj1" fmla="val 50000"/>
            </a:avLst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ドーナツ 24"/>
          <p:cNvSpPr/>
          <p:nvPr/>
        </p:nvSpPr>
        <p:spPr>
          <a:xfrm>
            <a:off x="3503468" y="3872968"/>
            <a:ext cx="654628" cy="68220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ドーナツ 25"/>
          <p:cNvSpPr/>
          <p:nvPr/>
        </p:nvSpPr>
        <p:spPr>
          <a:xfrm>
            <a:off x="8951767" y="2117039"/>
            <a:ext cx="654628" cy="68220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ドーナツ 26"/>
          <p:cNvSpPr/>
          <p:nvPr/>
        </p:nvSpPr>
        <p:spPr>
          <a:xfrm>
            <a:off x="8865177" y="4233188"/>
            <a:ext cx="654628" cy="682202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乗算記号 27"/>
          <p:cNvSpPr/>
          <p:nvPr/>
        </p:nvSpPr>
        <p:spPr>
          <a:xfrm>
            <a:off x="498762" y="3789844"/>
            <a:ext cx="789709" cy="85371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乗算記号 28"/>
          <p:cNvSpPr/>
          <p:nvPr/>
        </p:nvSpPr>
        <p:spPr>
          <a:xfrm>
            <a:off x="6075216" y="3349925"/>
            <a:ext cx="789709" cy="85371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73B705A-C8F3-43F6-A805-5D5389BEC79E}"/>
              </a:ext>
            </a:extLst>
          </p:cNvPr>
          <p:cNvSpPr txBox="1"/>
          <p:nvPr/>
        </p:nvSpPr>
        <p:spPr>
          <a:xfrm>
            <a:off x="42611" y="6113805"/>
            <a:ext cx="1038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（参考）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国立環境研究所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災害廃棄物に関する研修ガイドブック ワークショップ型研修編２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754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871</Words>
  <PresentationFormat>ワイド画面</PresentationFormat>
  <Paragraphs>102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ＭＳ ゴシック</vt:lpstr>
      <vt:lpstr>游ゴシック</vt:lpstr>
      <vt:lpstr>游ゴシック Light</vt:lpstr>
      <vt:lpstr>Arial</vt:lpstr>
      <vt:lpstr>Times New Roman</vt:lpstr>
      <vt:lpstr>Wingdings</vt:lpstr>
      <vt:lpstr>Office テーマ</vt:lpstr>
      <vt:lpstr>令和元年度大阪府災害廃棄物対策研修</vt:lpstr>
      <vt:lpstr>研修の目的と内容</vt:lpstr>
      <vt:lpstr>第２部のプログラム</vt:lpstr>
      <vt:lpstr>グループワークの方法</vt:lpstr>
      <vt:lpstr>心構えとルール</vt:lpstr>
      <vt:lpstr>グループワークのテーマ</vt:lpstr>
      <vt:lpstr>グループワークの前提</vt:lpstr>
      <vt:lpstr>進め方</vt:lpstr>
      <vt:lpstr>各人による課題の抽出（１５分）</vt:lpstr>
      <vt:lpstr>グループでの課題の共有（２５分）</vt:lpstr>
      <vt:lpstr>グループでの課題の整理と対応の検討（３０分）</vt:lpstr>
      <vt:lpstr>発表（各５分、全体で１５分）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2019-11-01T06:40:50Z</cp:lastPrinted>
  <dcterms:created xsi:type="dcterms:W3CDTF">2018-05-17T13:01:58Z</dcterms:created>
  <dcterms:modified xsi:type="dcterms:W3CDTF">2019-11-01T06:49:51Z</dcterms:modified>
</cp:coreProperties>
</file>