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2019/12/6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直線矢印コネクタ 26"/>
          <p:cNvCxnSpPr/>
          <p:nvPr/>
        </p:nvCxnSpPr>
        <p:spPr>
          <a:xfrm>
            <a:off x="2627784" y="4205776"/>
            <a:ext cx="0" cy="1855934"/>
          </a:xfrm>
          <a:prstGeom prst="straightConnector1">
            <a:avLst/>
          </a:prstGeom>
          <a:ln w="3810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タイトル 9"/>
          <p:cNvSpPr>
            <a:spLocks noGrp="1"/>
          </p:cNvSpPr>
          <p:nvPr>
            <p:ph type="title"/>
          </p:nvPr>
        </p:nvSpPr>
        <p:spPr>
          <a:xfrm>
            <a:off x="628650" y="171450"/>
            <a:ext cx="7886700" cy="438150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2400" kern="1200" dirty="0" smtClean="0">
                <a:effectLst/>
                <a:latin typeface="ＭＳ ゴシック"/>
                <a:ea typeface="ＭＳ ゴシック"/>
                <a:cs typeface="+mn-cs"/>
              </a:rPr>
              <a:t>府と被災市、国等の関係図</a:t>
            </a:r>
            <a:endParaRPr lang="ja-JP" altLang="ja-JP" dirty="0">
              <a:effectLst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17815" y="1686685"/>
            <a:ext cx="8446673" cy="1486811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24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17814" y="1686685"/>
            <a:ext cx="1383723" cy="608409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146022" y="2403218"/>
            <a:ext cx="3866285" cy="692743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◎災害廃棄物担当職員</a:t>
            </a:r>
            <a:endParaRPr kumimoji="1" lang="ja-JP" altLang="en-US" sz="24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694504" y="2400903"/>
            <a:ext cx="1892012" cy="692743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府災害対策本部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691680" y="775849"/>
            <a:ext cx="2391947" cy="74931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環境省近畿地方環境事務所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363316" y="775849"/>
            <a:ext cx="1612323" cy="74931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民間団体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791439" y="3334174"/>
            <a:ext cx="7173049" cy="2637129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24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794902" y="3335235"/>
            <a:ext cx="1383723" cy="608409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被災市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6997580" y="3471465"/>
            <a:ext cx="1892012" cy="692743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市災害対策本部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6071430" y="5041599"/>
            <a:ext cx="2818162" cy="814948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収集担当職員</a:t>
            </a:r>
            <a:endParaRPr kumimoji="1" lang="en-US" altLang="ja-JP" sz="24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400" dirty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仮置場の</a:t>
            </a:r>
            <a:r>
              <a:rPr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職員</a:t>
            </a:r>
            <a:endParaRPr lang="ja-JP" altLang="en-US" sz="2400" dirty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079164" y="6050763"/>
            <a:ext cx="2465267" cy="74931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民間団体</a:t>
            </a:r>
            <a:endParaRPr kumimoji="1" lang="en-US" altLang="ja-JP" sz="24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社会福祉協議会</a:t>
            </a:r>
            <a:endParaRPr kumimoji="1" lang="ja-JP" altLang="en-US" sz="2400" dirty="0" smtClean="0">
              <a:solidFill>
                <a:srgbClr val="00009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636940" y="6055575"/>
            <a:ext cx="2109355" cy="74931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住民</a:t>
            </a:r>
          </a:p>
        </p:txBody>
      </p:sp>
      <p:cxnSp>
        <p:nvCxnSpPr>
          <p:cNvPr id="20" name="直線矢印コネクタ 19"/>
          <p:cNvCxnSpPr/>
          <p:nvPr/>
        </p:nvCxnSpPr>
        <p:spPr>
          <a:xfrm flipV="1">
            <a:off x="2979325" y="1493131"/>
            <a:ext cx="7649" cy="875740"/>
          </a:xfrm>
          <a:prstGeom prst="straightConnector1">
            <a:avLst/>
          </a:prstGeom>
          <a:ln w="3810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V="1">
            <a:off x="4572000" y="1557968"/>
            <a:ext cx="0" cy="842934"/>
          </a:xfrm>
          <a:prstGeom prst="straightConnector1">
            <a:avLst/>
          </a:prstGeom>
          <a:ln w="3810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4608673" y="4199641"/>
            <a:ext cx="0" cy="1855934"/>
          </a:xfrm>
          <a:prstGeom prst="straightConnector1">
            <a:avLst/>
          </a:prstGeom>
          <a:ln w="3810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5716460" y="4171909"/>
            <a:ext cx="0" cy="1883667"/>
          </a:xfrm>
          <a:prstGeom prst="straightConnector1">
            <a:avLst/>
          </a:prstGeom>
          <a:ln w="3810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>
            <a:stCxn id="7" idx="3"/>
            <a:endCxn id="8" idx="1"/>
          </p:cNvCxnSpPr>
          <p:nvPr/>
        </p:nvCxnSpPr>
        <p:spPr>
          <a:xfrm flipV="1">
            <a:off x="5012307" y="2747275"/>
            <a:ext cx="1682197" cy="2315"/>
          </a:xfrm>
          <a:prstGeom prst="straightConnector1">
            <a:avLst/>
          </a:prstGeom>
          <a:ln w="38100">
            <a:solidFill>
              <a:srgbClr val="00009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stCxn id="13" idx="3"/>
            <a:endCxn id="14" idx="1"/>
          </p:cNvCxnSpPr>
          <p:nvPr/>
        </p:nvCxnSpPr>
        <p:spPr>
          <a:xfrm flipV="1">
            <a:off x="6297629" y="3817837"/>
            <a:ext cx="699951" cy="551857"/>
          </a:xfrm>
          <a:prstGeom prst="straightConnector1">
            <a:avLst/>
          </a:prstGeom>
          <a:ln w="38100">
            <a:solidFill>
              <a:srgbClr val="00009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>
            <a:off x="5902858" y="4311315"/>
            <a:ext cx="613358" cy="730284"/>
          </a:xfrm>
          <a:prstGeom prst="straightConnector1">
            <a:avLst/>
          </a:prstGeom>
          <a:ln w="38100">
            <a:solidFill>
              <a:srgbClr val="00009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flipV="1">
            <a:off x="3818529" y="3130307"/>
            <a:ext cx="0" cy="893015"/>
          </a:xfrm>
          <a:prstGeom prst="straightConnector1">
            <a:avLst/>
          </a:prstGeom>
          <a:ln w="3810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853249" y="6061710"/>
            <a:ext cx="2152070" cy="74931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一部事務組合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487809" y="3422596"/>
            <a:ext cx="655785" cy="2548706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近隣市</a:t>
            </a:r>
          </a:p>
        </p:txBody>
      </p:sp>
      <p:cxnSp>
        <p:nvCxnSpPr>
          <p:cNvPr id="50" name="直線矢印コネクタ 49"/>
          <p:cNvCxnSpPr>
            <a:stCxn id="13" idx="1"/>
          </p:cNvCxnSpPr>
          <p:nvPr/>
        </p:nvCxnSpPr>
        <p:spPr>
          <a:xfrm flipH="1" flipV="1">
            <a:off x="1150160" y="4369693"/>
            <a:ext cx="1281183" cy="1"/>
          </a:xfrm>
          <a:prstGeom prst="straightConnector1">
            <a:avLst/>
          </a:prstGeom>
          <a:ln w="38100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/>
          <p:cNvSpPr/>
          <p:nvPr/>
        </p:nvSpPr>
        <p:spPr>
          <a:xfrm>
            <a:off x="7000468" y="4264584"/>
            <a:ext cx="1892012" cy="692743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9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環境規制部局</a:t>
            </a:r>
          </a:p>
        </p:txBody>
      </p:sp>
      <p:cxnSp>
        <p:nvCxnSpPr>
          <p:cNvPr id="31" name="直線矢印コネクタ 30"/>
          <p:cNvCxnSpPr>
            <a:stCxn id="13" idx="3"/>
            <a:endCxn id="29" idx="1"/>
          </p:cNvCxnSpPr>
          <p:nvPr/>
        </p:nvCxnSpPr>
        <p:spPr>
          <a:xfrm>
            <a:off x="6297629" y="4369694"/>
            <a:ext cx="702839" cy="241262"/>
          </a:xfrm>
          <a:prstGeom prst="straightConnector1">
            <a:avLst/>
          </a:prstGeom>
          <a:ln w="38100">
            <a:solidFill>
              <a:srgbClr val="00009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2431344" y="4023322"/>
            <a:ext cx="3866285" cy="692743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◎災害廃棄物担当職員</a:t>
            </a:r>
            <a:endParaRPr kumimoji="1" lang="ja-JP" altLang="en-US" sz="24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775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32768" y="925736"/>
            <a:ext cx="1836204" cy="1044116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200" dirty="0" smtClean="0">
                <a:solidFill>
                  <a:schemeClr val="bg1"/>
                </a:solidFill>
              </a:rPr>
              <a:t>【</a:t>
            </a:r>
            <a:r>
              <a:rPr lang="ja-JP" altLang="en-US" sz="1200" dirty="0" smtClean="0">
                <a:solidFill>
                  <a:schemeClr val="bg1"/>
                </a:solidFill>
              </a:rPr>
              <a:t>開始</a:t>
            </a:r>
            <a:r>
              <a:rPr lang="en-US" altLang="ja-JP" sz="1200" dirty="0" smtClean="0">
                <a:solidFill>
                  <a:schemeClr val="bg1"/>
                </a:solidFill>
              </a:rPr>
              <a:t>】</a:t>
            </a:r>
            <a:r>
              <a:rPr lang="ja-JP" altLang="en-US" sz="1200" dirty="0" smtClean="0">
                <a:solidFill>
                  <a:schemeClr val="bg1"/>
                </a:solidFill>
              </a:rPr>
              <a:t>収集担当職員</a:t>
            </a:r>
            <a:endParaRPr lang="en-US" altLang="ja-JP" sz="1200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 smtClean="0">
                <a:solidFill>
                  <a:schemeClr val="bg1"/>
                </a:solidFill>
              </a:rPr>
              <a:t>不足パッカー車　４台</a:t>
            </a:r>
            <a:endParaRPr kumimoji="1" lang="en-US" altLang="ja-JP" sz="1200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solidFill>
                  <a:schemeClr val="bg1"/>
                </a:solidFill>
              </a:rPr>
              <a:t>不足平ボディ車　１台</a:t>
            </a:r>
            <a:endParaRPr kumimoji="1" lang="en-US" altLang="ja-JP" sz="1200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solidFill>
                  <a:schemeClr val="bg1"/>
                </a:solidFill>
              </a:rPr>
              <a:t>不足人員　</a:t>
            </a:r>
            <a:r>
              <a:rPr lang="en-US" altLang="ja-JP" sz="1200" dirty="0" smtClean="0">
                <a:solidFill>
                  <a:schemeClr val="bg1"/>
                </a:solidFill>
              </a:rPr>
              <a:t>10</a:t>
            </a:r>
            <a:r>
              <a:rPr lang="ja-JP" altLang="en-US" sz="1200" dirty="0" smtClean="0">
                <a:solidFill>
                  <a:schemeClr val="bg1"/>
                </a:solidFill>
              </a:rPr>
              <a:t>人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025742" y="1123758"/>
            <a:ext cx="1296144" cy="64807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/>
              <a:t>市ごみ担当</a:t>
            </a:r>
            <a:endParaRPr kumimoji="1" lang="ja-JP" altLang="en-US" sz="1200" dirty="0"/>
          </a:p>
        </p:txBody>
      </p:sp>
      <p:sp>
        <p:nvSpPr>
          <p:cNvPr id="6" name="正方形/長方形 5"/>
          <p:cNvSpPr/>
          <p:nvPr/>
        </p:nvSpPr>
        <p:spPr>
          <a:xfrm>
            <a:off x="232768" y="188640"/>
            <a:ext cx="8659712" cy="64807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/>
              <a:t>①収集人員の不足</a:t>
            </a:r>
            <a:endParaRPr kumimoji="1" lang="ja-JP" altLang="en-US" sz="2800" dirty="0"/>
          </a:p>
        </p:txBody>
      </p:sp>
      <p:cxnSp>
        <p:nvCxnSpPr>
          <p:cNvPr id="8" name="直線矢印コネクタ 7"/>
          <p:cNvCxnSpPr>
            <a:stCxn id="4" idx="3"/>
            <a:endCxn id="5" idx="1"/>
          </p:cNvCxnSpPr>
          <p:nvPr/>
        </p:nvCxnSpPr>
        <p:spPr>
          <a:xfrm>
            <a:off x="2068972" y="1447794"/>
            <a:ext cx="956770" cy="0"/>
          </a:xfrm>
          <a:prstGeom prst="straightConnector1">
            <a:avLst/>
          </a:prstGeom>
          <a:ln w="28575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>
            <a:stCxn id="5" idx="3"/>
            <a:endCxn id="12" idx="1"/>
          </p:cNvCxnSpPr>
          <p:nvPr/>
        </p:nvCxnSpPr>
        <p:spPr>
          <a:xfrm flipV="1">
            <a:off x="4321886" y="1444588"/>
            <a:ext cx="843680" cy="3206"/>
          </a:xfrm>
          <a:prstGeom prst="straightConnector1">
            <a:avLst/>
          </a:prstGeom>
          <a:ln w="28575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/>
          <p:cNvSpPr/>
          <p:nvPr/>
        </p:nvSpPr>
        <p:spPr>
          <a:xfrm>
            <a:off x="5165566" y="1019086"/>
            <a:ext cx="3852428" cy="851004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/>
              <a:t>■</a:t>
            </a:r>
            <a:r>
              <a:rPr lang="ja-JP" altLang="en-US" sz="1200" dirty="0" smtClean="0"/>
              <a:t>一部事務組合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/>
              <a:t>不足パッカー車　０</a:t>
            </a:r>
            <a:r>
              <a:rPr lang="ja-JP" altLang="en-US" sz="1200" dirty="0" smtClean="0"/>
              <a:t>台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smtClean="0"/>
              <a:t>支援平</a:t>
            </a:r>
            <a:r>
              <a:rPr lang="ja-JP" altLang="en-US" sz="1200" dirty="0" smtClean="0"/>
              <a:t>ボディ車　１台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smtClean="0"/>
              <a:t>支援人員</a:t>
            </a:r>
            <a:r>
              <a:rPr lang="ja-JP" altLang="en-US" sz="1200" dirty="0" smtClean="0"/>
              <a:t>　２人</a:t>
            </a:r>
            <a:r>
              <a:rPr lang="en-US" altLang="ja-JP" sz="1200" dirty="0" smtClean="0"/>
              <a:t>	</a:t>
            </a:r>
          </a:p>
        </p:txBody>
      </p:sp>
      <p:grpSp>
        <p:nvGrpSpPr>
          <p:cNvPr id="19" name="グループ化 18"/>
          <p:cNvGrpSpPr/>
          <p:nvPr/>
        </p:nvGrpSpPr>
        <p:grpSpPr>
          <a:xfrm>
            <a:off x="7741333" y="1076366"/>
            <a:ext cx="1144135" cy="736445"/>
            <a:chOff x="5875334" y="2186862"/>
            <a:chExt cx="1144135" cy="810090"/>
          </a:xfrm>
        </p:grpSpPr>
        <p:sp>
          <p:nvSpPr>
            <p:cNvPr id="16" name="正方形/長方形 15"/>
            <p:cNvSpPr/>
            <p:nvPr/>
          </p:nvSpPr>
          <p:spPr>
            <a:xfrm>
              <a:off x="5875334" y="2186862"/>
              <a:ext cx="1144135" cy="324036"/>
            </a:xfrm>
            <a:prstGeom prst="rect">
              <a:avLst/>
            </a:prstGeom>
            <a:noFill/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/>
                <a:t>対応チェック</a:t>
              </a:r>
              <a:endParaRPr kumimoji="1" lang="ja-JP" altLang="en-US" sz="1200" dirty="0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5875334" y="2515794"/>
              <a:ext cx="1144135" cy="4811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/>
            </a:p>
          </p:txBody>
        </p:sp>
      </p:grpSp>
      <p:sp>
        <p:nvSpPr>
          <p:cNvPr id="22" name="正方形/長方形 21"/>
          <p:cNvSpPr/>
          <p:nvPr/>
        </p:nvSpPr>
        <p:spPr>
          <a:xfrm>
            <a:off x="5165567" y="2052675"/>
            <a:ext cx="3855876" cy="936104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/>
              <a:t>■市災害対策本部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/>
              <a:t>不足パッカー車　</a:t>
            </a:r>
            <a:r>
              <a:rPr lang="ja-JP" altLang="en-US" sz="1200" dirty="0" smtClean="0"/>
              <a:t>０台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smtClean="0"/>
              <a:t>支援平</a:t>
            </a:r>
            <a:r>
              <a:rPr lang="ja-JP" altLang="en-US" sz="1200" dirty="0" smtClean="0"/>
              <a:t>ボディ車　１台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smtClean="0"/>
              <a:t>支援人員</a:t>
            </a:r>
            <a:r>
              <a:rPr lang="ja-JP" altLang="en-US" sz="1200" dirty="0" smtClean="0"/>
              <a:t>　２人</a:t>
            </a:r>
            <a:r>
              <a:rPr lang="en-US" altLang="ja-JP" sz="1200" dirty="0" smtClean="0"/>
              <a:t>	</a:t>
            </a:r>
          </a:p>
        </p:txBody>
      </p:sp>
      <p:grpSp>
        <p:nvGrpSpPr>
          <p:cNvPr id="23" name="グループ化 22"/>
          <p:cNvGrpSpPr/>
          <p:nvPr/>
        </p:nvGrpSpPr>
        <p:grpSpPr>
          <a:xfrm>
            <a:off x="7741333" y="2152485"/>
            <a:ext cx="1144135" cy="736445"/>
            <a:chOff x="5875334" y="2186862"/>
            <a:chExt cx="1144135" cy="810090"/>
          </a:xfrm>
        </p:grpSpPr>
        <p:sp>
          <p:nvSpPr>
            <p:cNvPr id="24" name="正方形/長方形 23"/>
            <p:cNvSpPr/>
            <p:nvPr/>
          </p:nvSpPr>
          <p:spPr>
            <a:xfrm>
              <a:off x="5875334" y="2186862"/>
              <a:ext cx="1144135" cy="324036"/>
            </a:xfrm>
            <a:prstGeom prst="rect">
              <a:avLst/>
            </a:prstGeom>
            <a:noFill/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/>
                <a:t>対応チェック</a:t>
              </a:r>
              <a:endParaRPr kumimoji="1" lang="ja-JP" altLang="en-US" sz="1200" dirty="0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5875334" y="2515794"/>
              <a:ext cx="1144135" cy="4811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/>
            </a:p>
          </p:txBody>
        </p:sp>
      </p:grpSp>
      <p:sp>
        <p:nvSpPr>
          <p:cNvPr id="26" name="正方形/長方形 25"/>
          <p:cNvSpPr/>
          <p:nvPr/>
        </p:nvSpPr>
        <p:spPr>
          <a:xfrm>
            <a:off x="5165567" y="3123583"/>
            <a:ext cx="3874255" cy="936104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/>
              <a:t>■</a:t>
            </a:r>
            <a:r>
              <a:rPr lang="ja-JP" altLang="en-US" sz="1200" dirty="0" smtClean="0"/>
              <a:t>近隣市（Ｈ、</a:t>
            </a:r>
            <a:r>
              <a:rPr lang="en-US" altLang="ja-JP" sz="1200" dirty="0" smtClean="0"/>
              <a:t>Ⅰ</a:t>
            </a:r>
            <a:r>
              <a:rPr lang="ja-JP" altLang="en-US" sz="1200" dirty="0" err="1" smtClean="0"/>
              <a:t>、</a:t>
            </a:r>
            <a:r>
              <a:rPr lang="ja-JP" altLang="en-US" sz="1200" dirty="0" smtClean="0"/>
              <a:t>Ｊ市）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/>
              <a:t>不足パッカー車　</a:t>
            </a:r>
            <a:r>
              <a:rPr lang="ja-JP" altLang="en-US" sz="1200" dirty="0" smtClean="0"/>
              <a:t>２台</a:t>
            </a:r>
            <a:endParaRPr lang="en-US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支援平ボディ車　０台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支援人員　４人</a:t>
            </a:r>
            <a:r>
              <a:rPr lang="en-US" altLang="ja-JP" sz="1200" dirty="0" smtClean="0"/>
              <a:t>	</a:t>
            </a:r>
          </a:p>
        </p:txBody>
      </p:sp>
      <p:grpSp>
        <p:nvGrpSpPr>
          <p:cNvPr id="31" name="グループ化 30"/>
          <p:cNvGrpSpPr/>
          <p:nvPr/>
        </p:nvGrpSpPr>
        <p:grpSpPr>
          <a:xfrm>
            <a:off x="7741333" y="3222920"/>
            <a:ext cx="1144135" cy="736445"/>
            <a:chOff x="5875334" y="2186862"/>
            <a:chExt cx="1144135" cy="810090"/>
          </a:xfrm>
        </p:grpSpPr>
        <p:sp>
          <p:nvSpPr>
            <p:cNvPr id="32" name="正方形/長方形 31"/>
            <p:cNvSpPr/>
            <p:nvPr/>
          </p:nvSpPr>
          <p:spPr>
            <a:xfrm>
              <a:off x="5875334" y="2186862"/>
              <a:ext cx="1144135" cy="324036"/>
            </a:xfrm>
            <a:prstGeom prst="rect">
              <a:avLst/>
            </a:prstGeom>
            <a:noFill/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/>
                <a:t>対応チェック</a:t>
              </a:r>
              <a:endParaRPr kumimoji="1" lang="ja-JP" altLang="en-US" sz="1200" dirty="0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5875334" y="2515794"/>
              <a:ext cx="1144135" cy="4811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/>
            </a:p>
          </p:txBody>
        </p:sp>
      </p:grpSp>
      <p:sp>
        <p:nvSpPr>
          <p:cNvPr id="34" name="正方形/長方形 33"/>
          <p:cNvSpPr/>
          <p:nvPr/>
        </p:nvSpPr>
        <p:spPr>
          <a:xfrm>
            <a:off x="5165567" y="4212087"/>
            <a:ext cx="3874255" cy="936104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/>
              <a:t>■市委託収集運搬会社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/>
              <a:t>不足パッカー車　</a:t>
            </a:r>
            <a:r>
              <a:rPr lang="ja-JP" altLang="en-US" sz="1200" dirty="0" smtClean="0"/>
              <a:t>２台</a:t>
            </a:r>
            <a:endParaRPr lang="en-US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smtClean="0"/>
              <a:t>支援平</a:t>
            </a:r>
            <a:r>
              <a:rPr lang="ja-JP" altLang="en-US" sz="1200" dirty="0" smtClean="0"/>
              <a:t>ボディ車　０台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smtClean="0"/>
              <a:t>支援人員</a:t>
            </a:r>
            <a:r>
              <a:rPr lang="ja-JP" altLang="en-US" sz="1200" dirty="0" smtClean="0"/>
              <a:t>　４人</a:t>
            </a:r>
            <a:r>
              <a:rPr lang="en-US" altLang="ja-JP" sz="1200" dirty="0" smtClean="0"/>
              <a:t>	</a:t>
            </a:r>
          </a:p>
        </p:txBody>
      </p:sp>
      <p:grpSp>
        <p:nvGrpSpPr>
          <p:cNvPr id="35" name="グループ化 34"/>
          <p:cNvGrpSpPr/>
          <p:nvPr/>
        </p:nvGrpSpPr>
        <p:grpSpPr>
          <a:xfrm>
            <a:off x="7741333" y="4311424"/>
            <a:ext cx="1144135" cy="736445"/>
            <a:chOff x="5875334" y="2186862"/>
            <a:chExt cx="1144135" cy="810090"/>
          </a:xfrm>
        </p:grpSpPr>
        <p:sp>
          <p:nvSpPr>
            <p:cNvPr id="36" name="正方形/長方形 35"/>
            <p:cNvSpPr/>
            <p:nvPr/>
          </p:nvSpPr>
          <p:spPr>
            <a:xfrm>
              <a:off x="5875334" y="2186862"/>
              <a:ext cx="1144135" cy="324036"/>
            </a:xfrm>
            <a:prstGeom prst="rect">
              <a:avLst/>
            </a:prstGeom>
            <a:noFill/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/>
                <a:t>対応チェック</a:t>
              </a:r>
              <a:endParaRPr kumimoji="1" lang="ja-JP" altLang="en-US" sz="1200" dirty="0"/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5875334" y="2515794"/>
              <a:ext cx="1144135" cy="4811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/>
            </a:p>
          </p:txBody>
        </p:sp>
      </p:grpSp>
      <p:grpSp>
        <p:nvGrpSpPr>
          <p:cNvPr id="56" name="グループ化 55"/>
          <p:cNvGrpSpPr/>
          <p:nvPr/>
        </p:nvGrpSpPr>
        <p:grpSpPr>
          <a:xfrm>
            <a:off x="3025742" y="2617360"/>
            <a:ext cx="1296144" cy="1156937"/>
            <a:chOff x="3131840" y="4288287"/>
            <a:chExt cx="1296144" cy="1156937"/>
          </a:xfrm>
        </p:grpSpPr>
        <p:sp>
          <p:nvSpPr>
            <p:cNvPr id="38" name="正方形/長方形 37"/>
            <p:cNvSpPr/>
            <p:nvPr/>
          </p:nvSpPr>
          <p:spPr>
            <a:xfrm>
              <a:off x="3131840" y="4288287"/>
              <a:ext cx="1296144" cy="1156937"/>
            </a:xfrm>
            <a:prstGeom prst="rect">
              <a:avLst/>
            </a:prstGeom>
            <a:noFill/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kumimoji="1" lang="ja-JP" altLang="en-US" sz="1200" dirty="0" smtClean="0"/>
                <a:t>大阪府</a:t>
              </a:r>
              <a:endParaRPr kumimoji="1" lang="ja-JP" altLang="en-US" sz="1200" dirty="0"/>
            </a:p>
          </p:txBody>
        </p:sp>
        <p:grpSp>
          <p:nvGrpSpPr>
            <p:cNvPr id="39" name="グループ化 38"/>
            <p:cNvGrpSpPr/>
            <p:nvPr/>
          </p:nvGrpSpPr>
          <p:grpSpPr>
            <a:xfrm>
              <a:off x="3207844" y="4569659"/>
              <a:ext cx="1144135" cy="810090"/>
              <a:chOff x="5875334" y="2186862"/>
              <a:chExt cx="1144135" cy="810090"/>
            </a:xfrm>
          </p:grpSpPr>
          <p:sp>
            <p:nvSpPr>
              <p:cNvPr id="40" name="正方形/長方形 39"/>
              <p:cNvSpPr/>
              <p:nvPr/>
            </p:nvSpPr>
            <p:spPr>
              <a:xfrm>
                <a:off x="5875334" y="2186862"/>
                <a:ext cx="1144135" cy="324036"/>
              </a:xfrm>
              <a:prstGeom prst="rect">
                <a:avLst/>
              </a:prstGeom>
              <a:noFill/>
              <a:ln>
                <a:solidFill>
                  <a:srgbClr val="00009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dirty="0" smtClean="0"/>
                  <a:t>対応チェック</a:t>
                </a:r>
                <a:endParaRPr kumimoji="1" lang="ja-JP" altLang="en-US" sz="1200" dirty="0"/>
              </a:p>
            </p:txBody>
          </p:sp>
          <p:sp>
            <p:nvSpPr>
              <p:cNvPr id="41" name="正方形/長方形 40"/>
              <p:cNvSpPr/>
              <p:nvPr/>
            </p:nvSpPr>
            <p:spPr>
              <a:xfrm>
                <a:off x="5875334" y="2515794"/>
                <a:ext cx="1144135" cy="4811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rgbClr val="00009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200" dirty="0"/>
              </a:p>
            </p:txBody>
          </p:sp>
        </p:grpSp>
      </p:grpSp>
      <p:sp>
        <p:nvSpPr>
          <p:cNvPr id="42" name="正方形/長方形 41"/>
          <p:cNvSpPr/>
          <p:nvPr/>
        </p:nvSpPr>
        <p:spPr>
          <a:xfrm>
            <a:off x="5148064" y="5246216"/>
            <a:ext cx="3874255" cy="936104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/>
              <a:t>■環境省（</a:t>
            </a:r>
            <a:r>
              <a:rPr lang="ja-JP" altLang="en-US" sz="1200" smtClean="0"/>
              <a:t>奈良県より支援）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/>
              <a:t>不足パッカー車　</a:t>
            </a:r>
            <a:r>
              <a:rPr lang="ja-JP" altLang="en-US" sz="1200" dirty="0" smtClean="0"/>
              <a:t>１台</a:t>
            </a:r>
            <a:endParaRPr lang="en-US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smtClean="0"/>
              <a:t>支援平</a:t>
            </a:r>
            <a:r>
              <a:rPr lang="ja-JP" altLang="en-US" sz="1200" dirty="0" smtClean="0"/>
              <a:t>ボディ車　１台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smtClean="0"/>
              <a:t>支援人員</a:t>
            </a:r>
            <a:r>
              <a:rPr lang="ja-JP" altLang="en-US" sz="1200" dirty="0" smtClean="0"/>
              <a:t>　４人</a:t>
            </a:r>
            <a:r>
              <a:rPr lang="en-US" altLang="ja-JP" sz="1200" dirty="0" smtClean="0"/>
              <a:t>	</a:t>
            </a:r>
          </a:p>
        </p:txBody>
      </p:sp>
      <p:grpSp>
        <p:nvGrpSpPr>
          <p:cNvPr id="43" name="グループ化 42"/>
          <p:cNvGrpSpPr/>
          <p:nvPr/>
        </p:nvGrpSpPr>
        <p:grpSpPr>
          <a:xfrm>
            <a:off x="7741333" y="5296030"/>
            <a:ext cx="1144135" cy="810090"/>
            <a:chOff x="5875334" y="2186862"/>
            <a:chExt cx="1144135" cy="810090"/>
          </a:xfrm>
        </p:grpSpPr>
        <p:sp>
          <p:nvSpPr>
            <p:cNvPr id="44" name="正方形/長方形 43"/>
            <p:cNvSpPr/>
            <p:nvPr/>
          </p:nvSpPr>
          <p:spPr>
            <a:xfrm>
              <a:off x="5875334" y="2186862"/>
              <a:ext cx="1144135" cy="324036"/>
            </a:xfrm>
            <a:prstGeom prst="rect">
              <a:avLst/>
            </a:prstGeom>
            <a:noFill/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/>
                <a:t>対応チェック</a:t>
              </a:r>
              <a:endParaRPr kumimoji="1" lang="ja-JP" altLang="en-US" sz="1200" dirty="0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5875334" y="2515794"/>
              <a:ext cx="1144135" cy="4811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/>
            </a:p>
          </p:txBody>
        </p:sp>
      </p:grpSp>
      <p:sp>
        <p:nvSpPr>
          <p:cNvPr id="46" name="正方形/長方形 45"/>
          <p:cNvSpPr/>
          <p:nvPr/>
        </p:nvSpPr>
        <p:spPr>
          <a:xfrm>
            <a:off x="371626" y="5246216"/>
            <a:ext cx="3874255" cy="936104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/>
              <a:t>■大清連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/>
              <a:t>不足パッカー車　</a:t>
            </a:r>
            <a:r>
              <a:rPr lang="ja-JP" altLang="en-US" sz="1200" dirty="0" smtClean="0"/>
              <a:t>２台</a:t>
            </a:r>
            <a:endParaRPr lang="en-US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smtClean="0"/>
              <a:t>支援平</a:t>
            </a:r>
            <a:r>
              <a:rPr lang="ja-JP" altLang="en-US" sz="1200" dirty="0" smtClean="0"/>
              <a:t>ボディ車　２台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smtClean="0"/>
              <a:t>支援人員</a:t>
            </a:r>
            <a:r>
              <a:rPr lang="ja-JP" altLang="en-US" sz="1200" dirty="0" smtClean="0"/>
              <a:t>　８人</a:t>
            </a:r>
            <a:r>
              <a:rPr lang="en-US" altLang="ja-JP" sz="1200" dirty="0" smtClean="0"/>
              <a:t>	</a:t>
            </a:r>
          </a:p>
        </p:txBody>
      </p:sp>
      <p:grpSp>
        <p:nvGrpSpPr>
          <p:cNvPr id="47" name="グループ化 46"/>
          <p:cNvGrpSpPr/>
          <p:nvPr/>
        </p:nvGrpSpPr>
        <p:grpSpPr>
          <a:xfrm>
            <a:off x="2964895" y="5296030"/>
            <a:ext cx="1144135" cy="810090"/>
            <a:chOff x="5875334" y="2186862"/>
            <a:chExt cx="1144135" cy="810090"/>
          </a:xfrm>
        </p:grpSpPr>
        <p:sp>
          <p:nvSpPr>
            <p:cNvPr id="48" name="正方形/長方形 47"/>
            <p:cNvSpPr/>
            <p:nvPr/>
          </p:nvSpPr>
          <p:spPr>
            <a:xfrm>
              <a:off x="5875334" y="2186862"/>
              <a:ext cx="1144135" cy="324036"/>
            </a:xfrm>
            <a:prstGeom prst="rect">
              <a:avLst/>
            </a:prstGeom>
            <a:noFill/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/>
                <a:t>対応チェック</a:t>
              </a:r>
              <a:endParaRPr kumimoji="1" lang="ja-JP" altLang="en-US" sz="1200" dirty="0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5875334" y="2515794"/>
              <a:ext cx="1144135" cy="4811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/>
            </a:p>
          </p:txBody>
        </p:sp>
      </p:grpSp>
      <p:cxnSp>
        <p:nvCxnSpPr>
          <p:cNvPr id="57" name="直線矢印コネクタ 56"/>
          <p:cNvCxnSpPr>
            <a:stCxn id="5" idx="2"/>
            <a:endCxn id="38" idx="0"/>
          </p:cNvCxnSpPr>
          <p:nvPr/>
        </p:nvCxnSpPr>
        <p:spPr>
          <a:xfrm>
            <a:off x="3673814" y="1771830"/>
            <a:ext cx="0" cy="845530"/>
          </a:xfrm>
          <a:prstGeom prst="straightConnector1">
            <a:avLst/>
          </a:prstGeom>
          <a:ln w="28575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>
            <a:stCxn id="38" idx="2"/>
            <a:endCxn id="46" idx="0"/>
          </p:cNvCxnSpPr>
          <p:nvPr/>
        </p:nvCxnSpPr>
        <p:spPr>
          <a:xfrm flipH="1">
            <a:off x="2308754" y="3774297"/>
            <a:ext cx="1365060" cy="1471919"/>
          </a:xfrm>
          <a:prstGeom prst="straightConnector1">
            <a:avLst/>
          </a:prstGeom>
          <a:ln w="28575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>
            <a:stCxn id="38" idx="2"/>
            <a:endCxn id="42" idx="1"/>
          </p:cNvCxnSpPr>
          <p:nvPr/>
        </p:nvCxnSpPr>
        <p:spPr>
          <a:xfrm>
            <a:off x="3673814" y="3774297"/>
            <a:ext cx="1474250" cy="1939971"/>
          </a:xfrm>
          <a:prstGeom prst="straightConnector1">
            <a:avLst/>
          </a:prstGeom>
          <a:ln w="28575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>
            <a:stCxn id="5" idx="3"/>
            <a:endCxn id="22" idx="1"/>
          </p:cNvCxnSpPr>
          <p:nvPr/>
        </p:nvCxnSpPr>
        <p:spPr>
          <a:xfrm>
            <a:off x="4321886" y="1447794"/>
            <a:ext cx="843681" cy="1072933"/>
          </a:xfrm>
          <a:prstGeom prst="straightConnector1">
            <a:avLst/>
          </a:prstGeom>
          <a:ln w="28575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>
            <a:stCxn id="5" idx="3"/>
            <a:endCxn id="26" idx="1"/>
          </p:cNvCxnSpPr>
          <p:nvPr/>
        </p:nvCxnSpPr>
        <p:spPr>
          <a:xfrm>
            <a:off x="4321886" y="1447794"/>
            <a:ext cx="843681" cy="2143841"/>
          </a:xfrm>
          <a:prstGeom prst="straightConnector1">
            <a:avLst/>
          </a:prstGeom>
          <a:ln w="28575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>
            <a:stCxn id="5" idx="3"/>
            <a:endCxn id="34" idx="1"/>
          </p:cNvCxnSpPr>
          <p:nvPr/>
        </p:nvCxnSpPr>
        <p:spPr>
          <a:xfrm>
            <a:off x="4321886" y="1447794"/>
            <a:ext cx="843681" cy="3232345"/>
          </a:xfrm>
          <a:prstGeom prst="straightConnector1">
            <a:avLst/>
          </a:prstGeom>
          <a:ln w="28575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正方形/長方形 78"/>
          <p:cNvSpPr/>
          <p:nvPr/>
        </p:nvSpPr>
        <p:spPr>
          <a:xfrm>
            <a:off x="232768" y="2641874"/>
            <a:ext cx="1836204" cy="1097546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u="sng" dirty="0" smtClean="0"/>
              <a:t>実線以外</a:t>
            </a:r>
            <a:r>
              <a:rPr kumimoji="1" lang="ja-JP" altLang="en-US" sz="1200" dirty="0" smtClean="0"/>
              <a:t>の依頼があった場合は全て不可</a:t>
            </a:r>
            <a:endParaRPr kumimoji="1"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/>
              <a:t>不足パッカー車　</a:t>
            </a:r>
            <a:r>
              <a:rPr lang="ja-JP" altLang="en-US" sz="1200" dirty="0" smtClean="0"/>
              <a:t>０台</a:t>
            </a:r>
            <a:endParaRPr lang="en-US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/>
              <a:t>不足平ボディ車　</a:t>
            </a:r>
            <a:r>
              <a:rPr lang="ja-JP" altLang="en-US" sz="1200" dirty="0" smtClean="0"/>
              <a:t>０台</a:t>
            </a:r>
            <a:endParaRPr lang="en-US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/>
              <a:t>不足人員　</a:t>
            </a:r>
            <a:r>
              <a:rPr lang="ja-JP" altLang="en-US" sz="1200" dirty="0" smtClean="0"/>
              <a:t>０人</a:t>
            </a:r>
            <a:endParaRPr lang="ja-JP" altLang="en-US" sz="1200" dirty="0"/>
          </a:p>
        </p:txBody>
      </p:sp>
      <p:cxnSp>
        <p:nvCxnSpPr>
          <p:cNvPr id="80" name="直線矢印コネクタ 79"/>
          <p:cNvCxnSpPr>
            <a:stCxn id="5" idx="2"/>
            <a:endCxn id="79" idx="3"/>
          </p:cNvCxnSpPr>
          <p:nvPr/>
        </p:nvCxnSpPr>
        <p:spPr>
          <a:xfrm flipH="1">
            <a:off x="2068972" y="1771830"/>
            <a:ext cx="1604842" cy="1418817"/>
          </a:xfrm>
          <a:prstGeom prst="straightConnector1">
            <a:avLst/>
          </a:prstGeom>
          <a:ln w="28575">
            <a:solidFill>
              <a:srgbClr val="00009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>
            <a:stCxn id="38" idx="1"/>
            <a:endCxn id="79" idx="3"/>
          </p:cNvCxnSpPr>
          <p:nvPr/>
        </p:nvCxnSpPr>
        <p:spPr>
          <a:xfrm flipH="1" flipV="1">
            <a:off x="2068972" y="3190647"/>
            <a:ext cx="956770" cy="5182"/>
          </a:xfrm>
          <a:prstGeom prst="straightConnector1">
            <a:avLst/>
          </a:prstGeom>
          <a:ln w="28575">
            <a:solidFill>
              <a:srgbClr val="00009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正方形/長方形 85"/>
          <p:cNvSpPr/>
          <p:nvPr/>
        </p:nvSpPr>
        <p:spPr>
          <a:xfrm>
            <a:off x="371626" y="6309320"/>
            <a:ext cx="8646368" cy="552636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メモ</a:t>
            </a:r>
            <a:r>
              <a:rPr kumimoji="1" lang="en-US" altLang="ja-JP" sz="1200" dirty="0" smtClean="0"/>
              <a:t>】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9802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32768" y="925736"/>
            <a:ext cx="1836204" cy="1374038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200" dirty="0" smtClean="0">
                <a:solidFill>
                  <a:schemeClr val="bg1"/>
                </a:solidFill>
              </a:rPr>
              <a:t>【</a:t>
            </a:r>
            <a:r>
              <a:rPr lang="ja-JP" altLang="en-US" sz="1200" dirty="0" smtClean="0">
                <a:solidFill>
                  <a:schemeClr val="bg1"/>
                </a:solidFill>
              </a:rPr>
              <a:t>開始</a:t>
            </a:r>
            <a:r>
              <a:rPr lang="en-US" altLang="ja-JP" sz="1200" dirty="0" smtClean="0">
                <a:solidFill>
                  <a:schemeClr val="bg1"/>
                </a:solidFill>
              </a:rPr>
              <a:t>】</a:t>
            </a:r>
            <a:r>
              <a:rPr lang="ja-JP" altLang="en-US" sz="1200" dirty="0" smtClean="0">
                <a:solidFill>
                  <a:schemeClr val="bg1"/>
                </a:solidFill>
              </a:rPr>
              <a:t>仮置場の人員</a:t>
            </a:r>
            <a:endParaRPr lang="en-US" altLang="ja-JP" sz="1200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 smtClean="0">
                <a:solidFill>
                  <a:schemeClr val="bg1"/>
                </a:solidFill>
              </a:rPr>
              <a:t>不足重機操縦員　２人</a:t>
            </a:r>
            <a:endParaRPr kumimoji="1" lang="en-US" altLang="ja-JP" sz="1200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 smtClean="0">
                <a:solidFill>
                  <a:schemeClr val="bg1"/>
                </a:solidFill>
              </a:rPr>
              <a:t>不足場内誘導員　２人</a:t>
            </a:r>
            <a:endParaRPr kumimoji="1" lang="en-US" altLang="ja-JP" sz="1200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solidFill>
                  <a:schemeClr val="bg1"/>
                </a:solidFill>
              </a:rPr>
              <a:t>不足場内作業員　２人</a:t>
            </a:r>
            <a:endParaRPr lang="en-US" altLang="ja-JP" sz="1200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solidFill>
                  <a:schemeClr val="bg1"/>
                </a:solidFill>
              </a:rPr>
              <a:t>不足場内受付員　２人</a:t>
            </a:r>
            <a:endParaRPr lang="en-US" altLang="ja-JP" sz="1200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 smtClean="0">
                <a:solidFill>
                  <a:schemeClr val="bg1"/>
                </a:solidFill>
              </a:rPr>
              <a:t>不足ユンボ　２台</a:t>
            </a:r>
            <a:endParaRPr kumimoji="1" lang="en-US" altLang="ja-JP" sz="1200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solidFill>
                  <a:schemeClr val="bg1"/>
                </a:solidFill>
              </a:rPr>
              <a:t>不足鉄板　</a:t>
            </a:r>
            <a:r>
              <a:rPr lang="en-US" altLang="ja-JP" sz="1200" dirty="0" smtClean="0">
                <a:solidFill>
                  <a:schemeClr val="bg1"/>
                </a:solidFill>
              </a:rPr>
              <a:t>10</a:t>
            </a:r>
            <a:r>
              <a:rPr lang="ja-JP" altLang="en-US" sz="1200" dirty="0" smtClean="0">
                <a:solidFill>
                  <a:schemeClr val="bg1"/>
                </a:solidFill>
              </a:rPr>
              <a:t>枚</a:t>
            </a: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025742" y="1123758"/>
            <a:ext cx="1296144" cy="64807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/>
              <a:t>市ごみ担当</a:t>
            </a:r>
            <a:endParaRPr kumimoji="1" lang="ja-JP" altLang="en-US" sz="1200" dirty="0"/>
          </a:p>
        </p:txBody>
      </p:sp>
      <p:sp>
        <p:nvSpPr>
          <p:cNvPr id="6" name="正方形/長方形 5"/>
          <p:cNvSpPr/>
          <p:nvPr/>
        </p:nvSpPr>
        <p:spPr>
          <a:xfrm>
            <a:off x="232768" y="188640"/>
            <a:ext cx="8659712" cy="64807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②仮置場の人員・機材の不足</a:t>
            </a:r>
            <a:endParaRPr kumimoji="1" lang="ja-JP" altLang="en-US" sz="2800" dirty="0"/>
          </a:p>
        </p:txBody>
      </p:sp>
      <p:cxnSp>
        <p:nvCxnSpPr>
          <p:cNvPr id="8" name="直線矢印コネクタ 7"/>
          <p:cNvCxnSpPr>
            <a:stCxn id="4" idx="3"/>
            <a:endCxn id="5" idx="1"/>
          </p:cNvCxnSpPr>
          <p:nvPr/>
        </p:nvCxnSpPr>
        <p:spPr>
          <a:xfrm flipV="1">
            <a:off x="2068972" y="1447794"/>
            <a:ext cx="956770" cy="164961"/>
          </a:xfrm>
          <a:prstGeom prst="straightConnector1">
            <a:avLst/>
          </a:prstGeom>
          <a:ln w="28575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>
            <a:stCxn id="5" idx="3"/>
            <a:endCxn id="12" idx="1"/>
          </p:cNvCxnSpPr>
          <p:nvPr/>
        </p:nvCxnSpPr>
        <p:spPr>
          <a:xfrm flipV="1">
            <a:off x="4321886" y="1444588"/>
            <a:ext cx="843680" cy="3206"/>
          </a:xfrm>
          <a:prstGeom prst="straightConnector1">
            <a:avLst/>
          </a:prstGeom>
          <a:ln w="28575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/>
          <p:cNvSpPr/>
          <p:nvPr/>
        </p:nvSpPr>
        <p:spPr>
          <a:xfrm>
            <a:off x="5165566" y="1019086"/>
            <a:ext cx="3852428" cy="851004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/>
              <a:t>■</a:t>
            </a:r>
            <a:r>
              <a:rPr lang="ja-JP" altLang="en-US" sz="1200" dirty="0" smtClean="0"/>
              <a:t>一部事務組合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smtClean="0"/>
              <a:t>支援人員</a:t>
            </a:r>
            <a:r>
              <a:rPr lang="ja-JP" altLang="en-US" sz="1200" dirty="0" smtClean="0"/>
              <a:t>　２人</a:t>
            </a:r>
            <a:r>
              <a:rPr lang="en-US" altLang="ja-JP" sz="1200" dirty="0" smtClean="0"/>
              <a:t>	</a:t>
            </a:r>
          </a:p>
        </p:txBody>
      </p:sp>
      <p:grpSp>
        <p:nvGrpSpPr>
          <p:cNvPr id="19" name="グループ化 18"/>
          <p:cNvGrpSpPr/>
          <p:nvPr/>
        </p:nvGrpSpPr>
        <p:grpSpPr>
          <a:xfrm>
            <a:off x="7748343" y="1076366"/>
            <a:ext cx="1144135" cy="736445"/>
            <a:chOff x="5875334" y="2186862"/>
            <a:chExt cx="1144135" cy="810090"/>
          </a:xfrm>
        </p:grpSpPr>
        <p:sp>
          <p:nvSpPr>
            <p:cNvPr id="16" name="正方形/長方形 15"/>
            <p:cNvSpPr/>
            <p:nvPr/>
          </p:nvSpPr>
          <p:spPr>
            <a:xfrm>
              <a:off x="5875334" y="2186862"/>
              <a:ext cx="1144135" cy="324036"/>
            </a:xfrm>
            <a:prstGeom prst="rect">
              <a:avLst/>
            </a:prstGeom>
            <a:noFill/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/>
                <a:t>対応チェック</a:t>
              </a:r>
              <a:endParaRPr kumimoji="1" lang="ja-JP" altLang="en-US" sz="1200" dirty="0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5875334" y="2515794"/>
              <a:ext cx="1144135" cy="4811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/>
            </a:p>
          </p:txBody>
        </p:sp>
      </p:grpSp>
      <p:sp>
        <p:nvSpPr>
          <p:cNvPr id="22" name="正方形/長方形 21"/>
          <p:cNvSpPr/>
          <p:nvPr/>
        </p:nvSpPr>
        <p:spPr>
          <a:xfrm>
            <a:off x="5165567" y="2052675"/>
            <a:ext cx="3855876" cy="936104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/>
              <a:t>■市災害対策本部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smtClean="0"/>
              <a:t>支援人員</a:t>
            </a:r>
            <a:r>
              <a:rPr lang="ja-JP" altLang="en-US" sz="1200" dirty="0" smtClean="0"/>
              <a:t>　３人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重機操縦員　１人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ユンボ１台</a:t>
            </a:r>
            <a:r>
              <a:rPr lang="en-US" altLang="ja-JP" sz="1200" dirty="0" smtClean="0"/>
              <a:t>	</a:t>
            </a:r>
          </a:p>
        </p:txBody>
      </p:sp>
      <p:grpSp>
        <p:nvGrpSpPr>
          <p:cNvPr id="23" name="グループ化 22"/>
          <p:cNvGrpSpPr/>
          <p:nvPr/>
        </p:nvGrpSpPr>
        <p:grpSpPr>
          <a:xfrm>
            <a:off x="7748343" y="3304687"/>
            <a:ext cx="1144135" cy="736445"/>
            <a:chOff x="5875334" y="2186862"/>
            <a:chExt cx="1144135" cy="810090"/>
          </a:xfrm>
        </p:grpSpPr>
        <p:sp>
          <p:nvSpPr>
            <p:cNvPr id="24" name="正方形/長方形 23"/>
            <p:cNvSpPr/>
            <p:nvPr/>
          </p:nvSpPr>
          <p:spPr>
            <a:xfrm>
              <a:off x="5875334" y="2186862"/>
              <a:ext cx="1144135" cy="324036"/>
            </a:xfrm>
            <a:prstGeom prst="rect">
              <a:avLst/>
            </a:prstGeom>
            <a:noFill/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/>
                <a:t>対応チェック</a:t>
              </a:r>
              <a:endParaRPr kumimoji="1" lang="ja-JP" altLang="en-US" sz="1200" dirty="0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5875334" y="2515794"/>
              <a:ext cx="1144135" cy="4811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/>
            </a:p>
          </p:txBody>
        </p:sp>
      </p:grpSp>
      <p:grpSp>
        <p:nvGrpSpPr>
          <p:cNvPr id="56" name="グループ化 55"/>
          <p:cNvGrpSpPr/>
          <p:nvPr/>
        </p:nvGrpSpPr>
        <p:grpSpPr>
          <a:xfrm>
            <a:off x="3071743" y="4754901"/>
            <a:ext cx="1296144" cy="1156937"/>
            <a:chOff x="3131840" y="4288287"/>
            <a:chExt cx="1296144" cy="1156937"/>
          </a:xfrm>
        </p:grpSpPr>
        <p:sp>
          <p:nvSpPr>
            <p:cNvPr id="38" name="正方形/長方形 37"/>
            <p:cNvSpPr/>
            <p:nvPr/>
          </p:nvSpPr>
          <p:spPr>
            <a:xfrm>
              <a:off x="3131840" y="4288287"/>
              <a:ext cx="1296144" cy="1156937"/>
            </a:xfrm>
            <a:prstGeom prst="rect">
              <a:avLst/>
            </a:prstGeom>
            <a:noFill/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kumimoji="1" lang="ja-JP" altLang="en-US" sz="1200" dirty="0" smtClean="0"/>
                <a:t>大阪府</a:t>
              </a:r>
              <a:endParaRPr kumimoji="1" lang="ja-JP" altLang="en-US" sz="1200" dirty="0"/>
            </a:p>
          </p:txBody>
        </p:sp>
        <p:grpSp>
          <p:nvGrpSpPr>
            <p:cNvPr id="39" name="グループ化 38"/>
            <p:cNvGrpSpPr/>
            <p:nvPr/>
          </p:nvGrpSpPr>
          <p:grpSpPr>
            <a:xfrm>
              <a:off x="3207844" y="4569659"/>
              <a:ext cx="1144135" cy="810090"/>
              <a:chOff x="5875334" y="2186862"/>
              <a:chExt cx="1144135" cy="810090"/>
            </a:xfrm>
          </p:grpSpPr>
          <p:sp>
            <p:nvSpPr>
              <p:cNvPr id="40" name="正方形/長方形 39"/>
              <p:cNvSpPr/>
              <p:nvPr/>
            </p:nvSpPr>
            <p:spPr>
              <a:xfrm>
                <a:off x="5875334" y="2186862"/>
                <a:ext cx="1144135" cy="324036"/>
              </a:xfrm>
              <a:prstGeom prst="rect">
                <a:avLst/>
              </a:prstGeom>
              <a:noFill/>
              <a:ln>
                <a:solidFill>
                  <a:srgbClr val="00009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dirty="0" smtClean="0"/>
                  <a:t>対応チェック</a:t>
                </a:r>
                <a:endParaRPr kumimoji="1" lang="ja-JP" altLang="en-US" sz="1200" dirty="0"/>
              </a:p>
            </p:txBody>
          </p:sp>
          <p:sp>
            <p:nvSpPr>
              <p:cNvPr id="41" name="正方形/長方形 40"/>
              <p:cNvSpPr/>
              <p:nvPr/>
            </p:nvSpPr>
            <p:spPr>
              <a:xfrm>
                <a:off x="5875334" y="2515794"/>
                <a:ext cx="1144135" cy="4811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rgbClr val="00009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200" dirty="0"/>
              </a:p>
            </p:txBody>
          </p:sp>
        </p:grpSp>
      </p:grpSp>
      <p:sp>
        <p:nvSpPr>
          <p:cNvPr id="46" name="正方形/長方形 45"/>
          <p:cNvSpPr/>
          <p:nvPr/>
        </p:nvSpPr>
        <p:spPr>
          <a:xfrm>
            <a:off x="5143739" y="4866100"/>
            <a:ext cx="3874255" cy="936104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/>
              <a:t>■産資協会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支援人員　８人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重機操縦員　１人</a:t>
            </a:r>
            <a:endParaRPr lang="en-US" altLang="ja-JP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ユンボ　２台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鉄板</a:t>
            </a:r>
            <a:r>
              <a:rPr lang="ja-JP" altLang="en-US" sz="1200" dirty="0"/>
              <a:t>　</a:t>
            </a:r>
            <a:r>
              <a:rPr lang="en-US" altLang="ja-JP" sz="1200" dirty="0" smtClean="0"/>
              <a:t>10</a:t>
            </a:r>
            <a:r>
              <a:rPr lang="ja-JP" altLang="en-US" sz="1200" dirty="0" smtClean="0"/>
              <a:t>枚</a:t>
            </a:r>
            <a:r>
              <a:rPr lang="en-US" altLang="ja-JP" sz="1200" dirty="0" smtClean="0"/>
              <a:t>	</a:t>
            </a:r>
          </a:p>
        </p:txBody>
      </p:sp>
      <p:grpSp>
        <p:nvGrpSpPr>
          <p:cNvPr id="47" name="グループ化 46"/>
          <p:cNvGrpSpPr/>
          <p:nvPr/>
        </p:nvGrpSpPr>
        <p:grpSpPr>
          <a:xfrm>
            <a:off x="7748343" y="4929107"/>
            <a:ext cx="1144135" cy="810090"/>
            <a:chOff x="5875334" y="2186862"/>
            <a:chExt cx="1144135" cy="810090"/>
          </a:xfrm>
        </p:grpSpPr>
        <p:sp>
          <p:nvSpPr>
            <p:cNvPr id="48" name="正方形/長方形 47"/>
            <p:cNvSpPr/>
            <p:nvPr/>
          </p:nvSpPr>
          <p:spPr>
            <a:xfrm>
              <a:off x="5875334" y="2186862"/>
              <a:ext cx="1144135" cy="324036"/>
            </a:xfrm>
            <a:prstGeom prst="rect">
              <a:avLst/>
            </a:prstGeom>
            <a:noFill/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/>
                <a:t>対応チェック</a:t>
              </a:r>
              <a:endParaRPr kumimoji="1" lang="ja-JP" altLang="en-US" sz="1200" dirty="0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5875334" y="2515794"/>
              <a:ext cx="1144135" cy="4811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/>
            </a:p>
          </p:txBody>
        </p:sp>
      </p:grpSp>
      <p:cxnSp>
        <p:nvCxnSpPr>
          <p:cNvPr id="57" name="直線矢印コネクタ 56"/>
          <p:cNvCxnSpPr>
            <a:stCxn id="5" idx="2"/>
            <a:endCxn id="38" idx="0"/>
          </p:cNvCxnSpPr>
          <p:nvPr/>
        </p:nvCxnSpPr>
        <p:spPr>
          <a:xfrm>
            <a:off x="3673814" y="1771830"/>
            <a:ext cx="46001" cy="2983071"/>
          </a:xfrm>
          <a:prstGeom prst="straightConnector1">
            <a:avLst/>
          </a:prstGeom>
          <a:ln w="28575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>
            <a:stCxn id="38" idx="3"/>
            <a:endCxn id="46" idx="1"/>
          </p:cNvCxnSpPr>
          <p:nvPr/>
        </p:nvCxnSpPr>
        <p:spPr>
          <a:xfrm>
            <a:off x="4367887" y="5333370"/>
            <a:ext cx="775852" cy="782"/>
          </a:xfrm>
          <a:prstGeom prst="straightConnector1">
            <a:avLst/>
          </a:prstGeom>
          <a:ln w="28575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>
            <a:stCxn id="5" idx="3"/>
            <a:endCxn id="22" idx="1"/>
          </p:cNvCxnSpPr>
          <p:nvPr/>
        </p:nvCxnSpPr>
        <p:spPr>
          <a:xfrm>
            <a:off x="4321886" y="1447794"/>
            <a:ext cx="843681" cy="1072933"/>
          </a:xfrm>
          <a:prstGeom prst="straightConnector1">
            <a:avLst/>
          </a:prstGeom>
          <a:ln w="28575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正方形/長方形 78"/>
          <p:cNvSpPr/>
          <p:nvPr/>
        </p:nvSpPr>
        <p:spPr>
          <a:xfrm>
            <a:off x="232768" y="3409220"/>
            <a:ext cx="1836204" cy="1097546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u="sng" dirty="0" smtClean="0"/>
              <a:t>実線以外</a:t>
            </a:r>
            <a:r>
              <a:rPr kumimoji="1" lang="ja-JP" altLang="en-US" sz="1200" dirty="0" smtClean="0"/>
              <a:t>の依頼があった場合は全て不可</a:t>
            </a:r>
            <a:endParaRPr kumimoji="1" lang="en-US" altLang="ja-JP" sz="1200" dirty="0" smtClean="0"/>
          </a:p>
        </p:txBody>
      </p:sp>
      <p:cxnSp>
        <p:nvCxnSpPr>
          <p:cNvPr id="80" name="直線矢印コネクタ 79"/>
          <p:cNvCxnSpPr>
            <a:stCxn id="5" idx="2"/>
            <a:endCxn id="79" idx="3"/>
          </p:cNvCxnSpPr>
          <p:nvPr/>
        </p:nvCxnSpPr>
        <p:spPr>
          <a:xfrm flipH="1">
            <a:off x="2068972" y="1771830"/>
            <a:ext cx="1604842" cy="2186163"/>
          </a:xfrm>
          <a:prstGeom prst="straightConnector1">
            <a:avLst/>
          </a:prstGeom>
          <a:ln w="28575">
            <a:solidFill>
              <a:srgbClr val="00009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>
            <a:stCxn id="38" idx="1"/>
            <a:endCxn id="79" idx="3"/>
          </p:cNvCxnSpPr>
          <p:nvPr/>
        </p:nvCxnSpPr>
        <p:spPr>
          <a:xfrm flipH="1" flipV="1">
            <a:off x="2068972" y="3957993"/>
            <a:ext cx="1002771" cy="1375377"/>
          </a:xfrm>
          <a:prstGeom prst="straightConnector1">
            <a:avLst/>
          </a:prstGeom>
          <a:ln w="28575">
            <a:solidFill>
              <a:srgbClr val="00009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正方形/長方形 85"/>
          <p:cNvSpPr/>
          <p:nvPr/>
        </p:nvSpPr>
        <p:spPr>
          <a:xfrm>
            <a:off x="371626" y="6093296"/>
            <a:ext cx="8646368" cy="768660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メモ</a:t>
            </a:r>
            <a:r>
              <a:rPr kumimoji="1" lang="en-US" altLang="ja-JP" sz="1200" dirty="0" smtClean="0"/>
              <a:t>】</a:t>
            </a:r>
            <a:endParaRPr kumimoji="1" lang="ja-JP" altLang="en-US" sz="1200" dirty="0"/>
          </a:p>
        </p:txBody>
      </p:sp>
      <p:sp>
        <p:nvSpPr>
          <p:cNvPr id="50" name="正方形/長方形 49"/>
          <p:cNvSpPr/>
          <p:nvPr/>
        </p:nvSpPr>
        <p:spPr>
          <a:xfrm>
            <a:off x="5165567" y="3190647"/>
            <a:ext cx="3855876" cy="936104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/>
              <a:t>■市内建設業協会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smtClean="0"/>
              <a:t>支援人員</a:t>
            </a:r>
            <a:r>
              <a:rPr lang="ja-JP" altLang="en-US" sz="1200" dirty="0" smtClean="0"/>
              <a:t>　３人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重機操縦員　１人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ユンボ　１台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鉄板　</a:t>
            </a:r>
            <a:r>
              <a:rPr lang="en-US" altLang="ja-JP" sz="1200" dirty="0" smtClean="0"/>
              <a:t>10</a:t>
            </a:r>
            <a:r>
              <a:rPr lang="ja-JP" altLang="en-US" sz="1200" dirty="0" smtClean="0"/>
              <a:t>枚</a:t>
            </a:r>
            <a:r>
              <a:rPr lang="en-US" altLang="ja-JP" sz="1200" dirty="0" smtClean="0"/>
              <a:t>	</a:t>
            </a:r>
          </a:p>
        </p:txBody>
      </p:sp>
      <p:cxnSp>
        <p:nvCxnSpPr>
          <p:cNvPr id="51" name="直線矢印コネクタ 50"/>
          <p:cNvCxnSpPr>
            <a:stCxn id="5" idx="3"/>
            <a:endCxn id="50" idx="1"/>
          </p:cNvCxnSpPr>
          <p:nvPr/>
        </p:nvCxnSpPr>
        <p:spPr>
          <a:xfrm>
            <a:off x="4321886" y="1447794"/>
            <a:ext cx="843681" cy="2210905"/>
          </a:xfrm>
          <a:prstGeom prst="straightConnector1">
            <a:avLst/>
          </a:prstGeom>
          <a:ln w="28575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グループ化 61"/>
          <p:cNvGrpSpPr/>
          <p:nvPr/>
        </p:nvGrpSpPr>
        <p:grpSpPr>
          <a:xfrm>
            <a:off x="7748343" y="2152504"/>
            <a:ext cx="1144135" cy="736445"/>
            <a:chOff x="5875334" y="2186862"/>
            <a:chExt cx="1144135" cy="810090"/>
          </a:xfrm>
        </p:grpSpPr>
        <p:sp>
          <p:nvSpPr>
            <p:cNvPr id="64" name="正方形/長方形 63"/>
            <p:cNvSpPr/>
            <p:nvPr/>
          </p:nvSpPr>
          <p:spPr>
            <a:xfrm>
              <a:off x="5875334" y="2186862"/>
              <a:ext cx="1144135" cy="324036"/>
            </a:xfrm>
            <a:prstGeom prst="rect">
              <a:avLst/>
            </a:prstGeom>
            <a:noFill/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/>
                <a:t>対応チェック</a:t>
              </a:r>
              <a:endParaRPr kumimoji="1" lang="ja-JP" altLang="en-US" sz="1200" dirty="0"/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5875334" y="2515794"/>
              <a:ext cx="1144135" cy="4811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4202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32768" y="925735"/>
            <a:ext cx="1836204" cy="1268859"/>
          </a:xfrm>
          <a:prstGeom prst="rect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200" dirty="0" smtClean="0">
                <a:solidFill>
                  <a:schemeClr val="bg1"/>
                </a:solidFill>
              </a:rPr>
              <a:t>【</a:t>
            </a:r>
            <a:r>
              <a:rPr lang="ja-JP" altLang="en-US" sz="1200" dirty="0" smtClean="0">
                <a:solidFill>
                  <a:schemeClr val="bg1"/>
                </a:solidFill>
              </a:rPr>
              <a:t>開始</a:t>
            </a:r>
            <a:r>
              <a:rPr lang="en-US" altLang="ja-JP" sz="1200" dirty="0" smtClean="0">
                <a:solidFill>
                  <a:schemeClr val="bg1"/>
                </a:solidFill>
              </a:rPr>
              <a:t>】</a:t>
            </a:r>
            <a:r>
              <a:rPr lang="ja-JP" altLang="en-US" sz="1200" dirty="0" smtClean="0">
                <a:solidFill>
                  <a:schemeClr val="bg1"/>
                </a:solidFill>
              </a:rPr>
              <a:t>市災害対策本部</a:t>
            </a:r>
            <a:endParaRPr lang="en-US" altLang="ja-JP" sz="1200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solidFill>
                  <a:schemeClr val="bg1"/>
                </a:solidFill>
              </a:rPr>
              <a:t>瓦・ブロック</a:t>
            </a:r>
            <a:endParaRPr lang="en-US" altLang="ja-JP" sz="1200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solidFill>
                  <a:schemeClr val="bg1"/>
                </a:solidFill>
              </a:rPr>
              <a:t>石綿含有スレート</a:t>
            </a:r>
            <a:endParaRPr lang="en-US" altLang="ja-JP" sz="1200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>
                <a:solidFill>
                  <a:schemeClr val="bg1"/>
                </a:solidFill>
              </a:rPr>
              <a:t>処理しきれない可燃物</a:t>
            </a:r>
            <a:endParaRPr lang="en-US" altLang="ja-JP" sz="1200" dirty="0" smtClean="0">
              <a:solidFill>
                <a:schemeClr val="bg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025742" y="1238058"/>
            <a:ext cx="1296144" cy="64807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/>
              <a:t>市ごみ担当</a:t>
            </a:r>
            <a:endParaRPr kumimoji="1" lang="ja-JP" altLang="en-US" sz="1200" dirty="0"/>
          </a:p>
        </p:txBody>
      </p:sp>
      <p:sp>
        <p:nvSpPr>
          <p:cNvPr id="6" name="正方形/長方形 5"/>
          <p:cNvSpPr/>
          <p:nvPr/>
        </p:nvSpPr>
        <p:spPr>
          <a:xfrm>
            <a:off x="232768" y="188640"/>
            <a:ext cx="8659712" cy="648072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③災害廃棄物の処理先の選定</a:t>
            </a:r>
            <a:endParaRPr kumimoji="1" lang="ja-JP" altLang="en-US" sz="2800" dirty="0"/>
          </a:p>
        </p:txBody>
      </p:sp>
      <p:cxnSp>
        <p:nvCxnSpPr>
          <p:cNvPr id="8" name="直線矢印コネクタ 7"/>
          <p:cNvCxnSpPr>
            <a:stCxn id="4" idx="3"/>
            <a:endCxn id="5" idx="1"/>
          </p:cNvCxnSpPr>
          <p:nvPr/>
        </p:nvCxnSpPr>
        <p:spPr>
          <a:xfrm>
            <a:off x="2068972" y="1560165"/>
            <a:ext cx="956770" cy="1929"/>
          </a:xfrm>
          <a:prstGeom prst="straightConnector1">
            <a:avLst/>
          </a:prstGeom>
          <a:ln w="28575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>
            <a:stCxn id="5" idx="3"/>
            <a:endCxn id="12" idx="1"/>
          </p:cNvCxnSpPr>
          <p:nvPr/>
        </p:nvCxnSpPr>
        <p:spPr>
          <a:xfrm flipV="1">
            <a:off x="4321886" y="1444588"/>
            <a:ext cx="843680" cy="117506"/>
          </a:xfrm>
          <a:prstGeom prst="straightConnector1">
            <a:avLst/>
          </a:prstGeom>
          <a:ln w="28575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/>
          <p:cNvSpPr/>
          <p:nvPr/>
        </p:nvSpPr>
        <p:spPr>
          <a:xfrm>
            <a:off x="5165566" y="1019086"/>
            <a:ext cx="3852428" cy="851004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/>
              <a:t>■</a:t>
            </a:r>
            <a:r>
              <a:rPr lang="ja-JP" altLang="en-US" sz="1200" dirty="0"/>
              <a:t>フェニックス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瓦・ブロック</a:t>
            </a:r>
            <a:r>
              <a:rPr lang="en-US" altLang="ja-JP" sz="1200" dirty="0" smtClean="0"/>
              <a:t>	</a:t>
            </a:r>
          </a:p>
        </p:txBody>
      </p:sp>
      <p:grpSp>
        <p:nvGrpSpPr>
          <p:cNvPr id="19" name="グループ化 18"/>
          <p:cNvGrpSpPr/>
          <p:nvPr/>
        </p:nvGrpSpPr>
        <p:grpSpPr>
          <a:xfrm>
            <a:off x="7724856" y="1076366"/>
            <a:ext cx="1144135" cy="736445"/>
            <a:chOff x="5875334" y="2186862"/>
            <a:chExt cx="1144135" cy="810090"/>
          </a:xfrm>
        </p:grpSpPr>
        <p:sp>
          <p:nvSpPr>
            <p:cNvPr id="16" name="正方形/長方形 15"/>
            <p:cNvSpPr/>
            <p:nvPr/>
          </p:nvSpPr>
          <p:spPr>
            <a:xfrm>
              <a:off x="5875334" y="2186862"/>
              <a:ext cx="1144135" cy="324036"/>
            </a:xfrm>
            <a:prstGeom prst="rect">
              <a:avLst/>
            </a:prstGeom>
            <a:noFill/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/>
                <a:t>対応チェック</a:t>
              </a:r>
              <a:endParaRPr kumimoji="1" lang="ja-JP" altLang="en-US" sz="1200" dirty="0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5875334" y="2515794"/>
              <a:ext cx="1144135" cy="4811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/>
            </a:p>
          </p:txBody>
        </p:sp>
      </p:grpSp>
      <p:sp>
        <p:nvSpPr>
          <p:cNvPr id="22" name="正方形/長方形 21"/>
          <p:cNvSpPr/>
          <p:nvPr/>
        </p:nvSpPr>
        <p:spPr>
          <a:xfrm>
            <a:off x="5165567" y="2052675"/>
            <a:ext cx="3855876" cy="936104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/>
              <a:t>■</a:t>
            </a:r>
            <a:r>
              <a:rPr lang="en-US" altLang="ja-JP" sz="1200" dirty="0" smtClean="0">
                <a:latin typeface="+mn-ea"/>
              </a:rPr>
              <a:t>H</a:t>
            </a:r>
            <a:r>
              <a:rPr lang="ja-JP" altLang="en-US" sz="1200" dirty="0" err="1" smtClean="0"/>
              <a:t>、</a:t>
            </a:r>
            <a:r>
              <a:rPr lang="en-US" altLang="ja-JP" sz="1200" dirty="0" smtClean="0"/>
              <a:t>Ⅰ</a:t>
            </a:r>
            <a:r>
              <a:rPr lang="ja-JP" altLang="en-US" sz="1200" dirty="0" smtClean="0"/>
              <a:t>市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処理しきれない可燃物</a:t>
            </a:r>
            <a:r>
              <a:rPr lang="en-US" altLang="ja-JP" sz="1200" dirty="0" smtClean="0"/>
              <a:t>	</a:t>
            </a:r>
          </a:p>
        </p:txBody>
      </p:sp>
      <p:grpSp>
        <p:nvGrpSpPr>
          <p:cNvPr id="23" name="グループ化 22"/>
          <p:cNvGrpSpPr/>
          <p:nvPr/>
        </p:nvGrpSpPr>
        <p:grpSpPr>
          <a:xfrm>
            <a:off x="7724856" y="2152485"/>
            <a:ext cx="1144135" cy="736445"/>
            <a:chOff x="5875334" y="2186862"/>
            <a:chExt cx="1144135" cy="810090"/>
          </a:xfrm>
        </p:grpSpPr>
        <p:sp>
          <p:nvSpPr>
            <p:cNvPr id="24" name="正方形/長方形 23"/>
            <p:cNvSpPr/>
            <p:nvPr/>
          </p:nvSpPr>
          <p:spPr>
            <a:xfrm>
              <a:off x="5875334" y="2186862"/>
              <a:ext cx="1144135" cy="324036"/>
            </a:xfrm>
            <a:prstGeom prst="rect">
              <a:avLst/>
            </a:prstGeom>
            <a:noFill/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/>
                <a:t>対応チェック</a:t>
              </a:r>
              <a:endParaRPr kumimoji="1" lang="ja-JP" altLang="en-US" sz="1200" dirty="0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5875334" y="2515794"/>
              <a:ext cx="1144135" cy="4811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/>
            </a:p>
          </p:txBody>
        </p:sp>
      </p:grpSp>
      <p:grpSp>
        <p:nvGrpSpPr>
          <p:cNvPr id="56" name="グループ化 55"/>
          <p:cNvGrpSpPr/>
          <p:nvPr/>
        </p:nvGrpSpPr>
        <p:grpSpPr>
          <a:xfrm>
            <a:off x="3025742" y="2617360"/>
            <a:ext cx="1296144" cy="1156937"/>
            <a:chOff x="3131840" y="4288287"/>
            <a:chExt cx="1296144" cy="1156937"/>
          </a:xfrm>
        </p:grpSpPr>
        <p:sp>
          <p:nvSpPr>
            <p:cNvPr id="38" name="正方形/長方形 37"/>
            <p:cNvSpPr/>
            <p:nvPr/>
          </p:nvSpPr>
          <p:spPr>
            <a:xfrm>
              <a:off x="3131840" y="4288287"/>
              <a:ext cx="1296144" cy="1156937"/>
            </a:xfrm>
            <a:prstGeom prst="rect">
              <a:avLst/>
            </a:prstGeom>
            <a:noFill/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kumimoji="1" lang="ja-JP" altLang="en-US" sz="1200" dirty="0" smtClean="0"/>
                <a:t>大阪府</a:t>
              </a:r>
              <a:endParaRPr kumimoji="1" lang="ja-JP" altLang="en-US" sz="1200" dirty="0"/>
            </a:p>
          </p:txBody>
        </p:sp>
        <p:grpSp>
          <p:nvGrpSpPr>
            <p:cNvPr id="39" name="グループ化 38"/>
            <p:cNvGrpSpPr/>
            <p:nvPr/>
          </p:nvGrpSpPr>
          <p:grpSpPr>
            <a:xfrm>
              <a:off x="3207844" y="4569659"/>
              <a:ext cx="1144135" cy="810090"/>
              <a:chOff x="5875334" y="2186862"/>
              <a:chExt cx="1144135" cy="810090"/>
            </a:xfrm>
          </p:grpSpPr>
          <p:sp>
            <p:nvSpPr>
              <p:cNvPr id="40" name="正方形/長方形 39"/>
              <p:cNvSpPr/>
              <p:nvPr/>
            </p:nvSpPr>
            <p:spPr>
              <a:xfrm>
                <a:off x="5875334" y="2186862"/>
                <a:ext cx="1144135" cy="324036"/>
              </a:xfrm>
              <a:prstGeom prst="rect">
                <a:avLst/>
              </a:prstGeom>
              <a:noFill/>
              <a:ln>
                <a:solidFill>
                  <a:srgbClr val="00009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dirty="0" smtClean="0"/>
                  <a:t>対応チェック</a:t>
                </a:r>
                <a:endParaRPr kumimoji="1" lang="ja-JP" altLang="en-US" sz="1200" dirty="0"/>
              </a:p>
            </p:txBody>
          </p:sp>
          <p:sp>
            <p:nvSpPr>
              <p:cNvPr id="41" name="正方形/長方形 40"/>
              <p:cNvSpPr/>
              <p:nvPr/>
            </p:nvSpPr>
            <p:spPr>
              <a:xfrm>
                <a:off x="5875334" y="2515794"/>
                <a:ext cx="1144135" cy="4811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rgbClr val="00009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200" dirty="0"/>
              </a:p>
            </p:txBody>
          </p:sp>
        </p:grpSp>
      </p:grpSp>
      <p:sp>
        <p:nvSpPr>
          <p:cNvPr id="42" name="正方形/長方形 41"/>
          <p:cNvSpPr/>
          <p:nvPr/>
        </p:nvSpPr>
        <p:spPr>
          <a:xfrm>
            <a:off x="5143739" y="4724248"/>
            <a:ext cx="3874255" cy="936104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/>
              <a:t>■環境省（兵庫県より支援）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処理しきれない可燃物</a:t>
            </a:r>
            <a:endParaRPr lang="en-US" altLang="ja-JP" sz="1200" dirty="0" smtClean="0"/>
          </a:p>
        </p:txBody>
      </p:sp>
      <p:grpSp>
        <p:nvGrpSpPr>
          <p:cNvPr id="43" name="グループ化 42"/>
          <p:cNvGrpSpPr/>
          <p:nvPr/>
        </p:nvGrpSpPr>
        <p:grpSpPr>
          <a:xfrm>
            <a:off x="7724856" y="4787255"/>
            <a:ext cx="1144135" cy="810090"/>
            <a:chOff x="5875334" y="2186862"/>
            <a:chExt cx="1144135" cy="810090"/>
          </a:xfrm>
        </p:grpSpPr>
        <p:sp>
          <p:nvSpPr>
            <p:cNvPr id="44" name="正方形/長方形 43"/>
            <p:cNvSpPr/>
            <p:nvPr/>
          </p:nvSpPr>
          <p:spPr>
            <a:xfrm>
              <a:off x="5875334" y="2186862"/>
              <a:ext cx="1144135" cy="324036"/>
            </a:xfrm>
            <a:prstGeom prst="rect">
              <a:avLst/>
            </a:prstGeom>
            <a:noFill/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/>
                <a:t>対応チェック</a:t>
              </a:r>
              <a:endParaRPr kumimoji="1" lang="ja-JP" altLang="en-US" sz="1200" dirty="0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5875334" y="2515794"/>
              <a:ext cx="1144135" cy="4811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/>
            </a:p>
          </p:txBody>
        </p:sp>
      </p:grpSp>
      <p:sp>
        <p:nvSpPr>
          <p:cNvPr id="46" name="正方形/長方形 45"/>
          <p:cNvSpPr/>
          <p:nvPr/>
        </p:nvSpPr>
        <p:spPr>
          <a:xfrm>
            <a:off x="371626" y="4437112"/>
            <a:ext cx="3874255" cy="1745208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200" dirty="0" smtClean="0"/>
              <a:t>■産資協会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石綿含有スレート可能。ただし、府内</a:t>
            </a:r>
            <a:r>
              <a:rPr lang="en-US" altLang="ja-JP" sz="1200" dirty="0" smtClean="0"/>
              <a:t>V</a:t>
            </a:r>
            <a:r>
              <a:rPr lang="ja-JP" altLang="en-US" sz="1200" dirty="0" smtClean="0"/>
              <a:t>市のため、大阪府に相談し、法令上の手続きを行った上で、再度、要請すること。</a:t>
            </a:r>
            <a:endParaRPr lang="en-US" altLang="ja-JP" sz="1200" dirty="0" smtClean="0"/>
          </a:p>
        </p:txBody>
      </p:sp>
      <p:grpSp>
        <p:nvGrpSpPr>
          <p:cNvPr id="47" name="グループ化 46"/>
          <p:cNvGrpSpPr/>
          <p:nvPr/>
        </p:nvGrpSpPr>
        <p:grpSpPr>
          <a:xfrm>
            <a:off x="1740578" y="5309716"/>
            <a:ext cx="1144135" cy="810090"/>
            <a:chOff x="5875334" y="2186862"/>
            <a:chExt cx="1144135" cy="810090"/>
          </a:xfrm>
        </p:grpSpPr>
        <p:sp>
          <p:nvSpPr>
            <p:cNvPr id="48" name="正方形/長方形 47"/>
            <p:cNvSpPr/>
            <p:nvPr/>
          </p:nvSpPr>
          <p:spPr>
            <a:xfrm>
              <a:off x="5875334" y="2186862"/>
              <a:ext cx="1144135" cy="324036"/>
            </a:xfrm>
            <a:prstGeom prst="rect">
              <a:avLst/>
            </a:prstGeom>
            <a:noFill/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/>
                <a:t>対応チェック</a:t>
              </a:r>
              <a:endParaRPr kumimoji="1" lang="ja-JP" altLang="en-US" sz="1200" dirty="0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5875334" y="2515794"/>
              <a:ext cx="1144135" cy="4811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/>
            </a:p>
          </p:txBody>
        </p:sp>
      </p:grpSp>
      <p:cxnSp>
        <p:nvCxnSpPr>
          <p:cNvPr id="57" name="直線矢印コネクタ 56"/>
          <p:cNvCxnSpPr>
            <a:stCxn id="5" idx="2"/>
            <a:endCxn id="38" idx="0"/>
          </p:cNvCxnSpPr>
          <p:nvPr/>
        </p:nvCxnSpPr>
        <p:spPr>
          <a:xfrm>
            <a:off x="3673814" y="1886130"/>
            <a:ext cx="0" cy="731230"/>
          </a:xfrm>
          <a:prstGeom prst="straightConnector1">
            <a:avLst/>
          </a:prstGeom>
          <a:ln w="28575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>
            <a:stCxn id="38" idx="2"/>
            <a:endCxn id="46" idx="0"/>
          </p:cNvCxnSpPr>
          <p:nvPr/>
        </p:nvCxnSpPr>
        <p:spPr>
          <a:xfrm flipH="1">
            <a:off x="2308754" y="3774297"/>
            <a:ext cx="1365060" cy="662815"/>
          </a:xfrm>
          <a:prstGeom prst="straightConnector1">
            <a:avLst/>
          </a:prstGeom>
          <a:ln w="28575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>
            <a:stCxn id="38" idx="2"/>
            <a:endCxn id="42" idx="1"/>
          </p:cNvCxnSpPr>
          <p:nvPr/>
        </p:nvCxnSpPr>
        <p:spPr>
          <a:xfrm>
            <a:off x="3673814" y="3774297"/>
            <a:ext cx="1469925" cy="1418003"/>
          </a:xfrm>
          <a:prstGeom prst="straightConnector1">
            <a:avLst/>
          </a:prstGeom>
          <a:ln w="28575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>
            <a:stCxn id="5" idx="3"/>
            <a:endCxn id="22" idx="1"/>
          </p:cNvCxnSpPr>
          <p:nvPr/>
        </p:nvCxnSpPr>
        <p:spPr>
          <a:xfrm>
            <a:off x="4321886" y="1562094"/>
            <a:ext cx="843681" cy="958633"/>
          </a:xfrm>
          <a:prstGeom prst="straightConnector1">
            <a:avLst/>
          </a:prstGeom>
          <a:ln w="28575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正方形/長方形 78"/>
          <p:cNvSpPr/>
          <p:nvPr/>
        </p:nvSpPr>
        <p:spPr>
          <a:xfrm>
            <a:off x="232768" y="2641874"/>
            <a:ext cx="1836204" cy="1097546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u="sng" dirty="0" smtClean="0"/>
              <a:t>実線以外</a:t>
            </a:r>
            <a:r>
              <a:rPr kumimoji="1" lang="ja-JP" altLang="en-US" sz="1200" dirty="0" smtClean="0"/>
              <a:t>の依頼があった場合は全て不可</a:t>
            </a:r>
            <a:endParaRPr kumimoji="1" lang="en-US" altLang="ja-JP" sz="1200" dirty="0" smtClean="0"/>
          </a:p>
        </p:txBody>
      </p:sp>
      <p:cxnSp>
        <p:nvCxnSpPr>
          <p:cNvPr id="80" name="直線矢印コネクタ 79"/>
          <p:cNvCxnSpPr>
            <a:stCxn id="5" idx="2"/>
            <a:endCxn id="79" idx="3"/>
          </p:cNvCxnSpPr>
          <p:nvPr/>
        </p:nvCxnSpPr>
        <p:spPr>
          <a:xfrm flipH="1">
            <a:off x="2068972" y="1886130"/>
            <a:ext cx="1604842" cy="1304517"/>
          </a:xfrm>
          <a:prstGeom prst="straightConnector1">
            <a:avLst/>
          </a:prstGeom>
          <a:ln w="28575">
            <a:solidFill>
              <a:srgbClr val="00009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>
            <a:stCxn id="38" idx="1"/>
            <a:endCxn id="79" idx="3"/>
          </p:cNvCxnSpPr>
          <p:nvPr/>
        </p:nvCxnSpPr>
        <p:spPr>
          <a:xfrm flipH="1" flipV="1">
            <a:off x="2068972" y="3190647"/>
            <a:ext cx="956770" cy="5182"/>
          </a:xfrm>
          <a:prstGeom prst="straightConnector1">
            <a:avLst/>
          </a:prstGeom>
          <a:ln w="28575">
            <a:solidFill>
              <a:srgbClr val="00009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正方形/長方形 85"/>
          <p:cNvSpPr/>
          <p:nvPr/>
        </p:nvSpPr>
        <p:spPr>
          <a:xfrm>
            <a:off x="371626" y="6309320"/>
            <a:ext cx="8646368" cy="552636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メモ</a:t>
            </a:r>
            <a:r>
              <a:rPr kumimoji="1" lang="en-US" altLang="ja-JP" sz="1200" dirty="0" smtClean="0"/>
              <a:t>】</a:t>
            </a:r>
            <a:endParaRPr kumimoji="1" lang="ja-JP" altLang="en-US" sz="1200" dirty="0"/>
          </a:p>
        </p:txBody>
      </p:sp>
      <p:sp>
        <p:nvSpPr>
          <p:cNvPr id="52" name="正方形/長方形 51"/>
          <p:cNvSpPr/>
          <p:nvPr/>
        </p:nvSpPr>
        <p:spPr>
          <a:xfrm>
            <a:off x="5165567" y="3222768"/>
            <a:ext cx="3855876" cy="936104"/>
          </a:xfrm>
          <a:prstGeom prst="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/>
              <a:t>■</a:t>
            </a:r>
            <a:r>
              <a:rPr lang="en-US" altLang="ja-JP" sz="1200" dirty="0" smtClean="0"/>
              <a:t>J</a:t>
            </a:r>
            <a:r>
              <a:rPr lang="ja-JP" altLang="en-US" sz="1200" dirty="0" smtClean="0"/>
              <a:t>市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瓦・ブロック</a:t>
            </a:r>
            <a:r>
              <a:rPr lang="en-US" altLang="ja-JP" sz="1200" dirty="0" smtClean="0"/>
              <a:t>	</a:t>
            </a:r>
          </a:p>
        </p:txBody>
      </p:sp>
      <p:cxnSp>
        <p:nvCxnSpPr>
          <p:cNvPr id="53" name="直線矢印コネクタ 52"/>
          <p:cNvCxnSpPr>
            <a:stCxn id="5" idx="3"/>
            <a:endCxn id="52" idx="1"/>
          </p:cNvCxnSpPr>
          <p:nvPr/>
        </p:nvCxnSpPr>
        <p:spPr>
          <a:xfrm>
            <a:off x="4321886" y="1562094"/>
            <a:ext cx="843681" cy="2128726"/>
          </a:xfrm>
          <a:prstGeom prst="straightConnector1">
            <a:avLst/>
          </a:prstGeom>
          <a:ln w="28575">
            <a:solidFill>
              <a:srgbClr val="00009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/>
          <p:cNvGrpSpPr/>
          <p:nvPr/>
        </p:nvGrpSpPr>
        <p:grpSpPr>
          <a:xfrm>
            <a:off x="7724856" y="3285775"/>
            <a:ext cx="1144135" cy="810090"/>
            <a:chOff x="5875334" y="2186862"/>
            <a:chExt cx="1144135" cy="810090"/>
          </a:xfrm>
        </p:grpSpPr>
        <p:sp>
          <p:nvSpPr>
            <p:cNvPr id="59" name="正方形/長方形 58"/>
            <p:cNvSpPr/>
            <p:nvPr/>
          </p:nvSpPr>
          <p:spPr>
            <a:xfrm>
              <a:off x="5875334" y="2186862"/>
              <a:ext cx="1144135" cy="324036"/>
            </a:xfrm>
            <a:prstGeom prst="rect">
              <a:avLst/>
            </a:prstGeom>
            <a:noFill/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/>
                <a:t>対応チェック</a:t>
              </a:r>
              <a:endParaRPr kumimoji="1" lang="ja-JP" altLang="en-US" sz="1200" dirty="0"/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5875334" y="2515794"/>
              <a:ext cx="1144135" cy="4811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9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360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332</Words>
  <PresentationFormat>画面に合わせる (4:3)</PresentationFormat>
  <Paragraphs>118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ＭＳ ゴシック</vt:lpstr>
      <vt:lpstr>Arial</vt:lpstr>
      <vt:lpstr>Calibri</vt:lpstr>
      <vt:lpstr>Office テーマ</vt:lpstr>
      <vt:lpstr>府と被災市、国等の関係図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2019-12-06T02:42:51Z</cp:lastPrinted>
  <dcterms:created xsi:type="dcterms:W3CDTF">2019-11-23T04:38:38Z</dcterms:created>
  <dcterms:modified xsi:type="dcterms:W3CDTF">2019-12-06T02:50:21Z</dcterms:modified>
</cp:coreProperties>
</file>