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62" r:id="rId5"/>
    <p:sldId id="272" r:id="rId6"/>
    <p:sldId id="284" r:id="rId7"/>
    <p:sldId id="281" r:id="rId8"/>
    <p:sldId id="282" r:id="rId9"/>
    <p:sldId id="267" r:id="rId10"/>
    <p:sldId id="268" r:id="rId11"/>
    <p:sldId id="283" r:id="rId12"/>
    <p:sldId id="275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2CE"/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2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-52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2018/10/31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wasteinfo.nies.go.jp/cd/practice/guide_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7FA174D6-28AE-4E37-A14A-265D51E30A16}"/>
              </a:ext>
            </a:extLst>
          </p:cNvPr>
          <p:cNvSpPr/>
          <p:nvPr/>
        </p:nvSpPr>
        <p:spPr>
          <a:xfrm>
            <a:off x="256310" y="2508069"/>
            <a:ext cx="11707090" cy="812797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研修の</a:t>
            </a:r>
            <a:r>
              <a:rPr kumimoji="1"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目的と進め方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6312" y="161841"/>
            <a:ext cx="9144000" cy="425988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zh-TW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年度大阪府災害廃棄物対策研修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50" y="4456510"/>
            <a:ext cx="62293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大阪府循環型社会推進室資源循環課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平成３０年１１月１日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</a:t>
            </a:r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大阪府咲洲庁舎４１階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共用会議室⑧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86098" y="6469488"/>
            <a:ext cx="1477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kumimoji="1" lang="en-US" altLang="ja-JP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1200" b="1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200" b="1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1200" b="1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月１日</a:t>
            </a:r>
            <a:endParaRPr kumimoji="1" lang="ja-JP" altLang="en-US" sz="12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791825" y="257175"/>
            <a:ext cx="117157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310959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グループでの課題の共有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２５分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3183" y="814496"/>
            <a:ext cx="11707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２．付箋に書いた課題を、最初のうちは１人１枚ずつ、一言説明を添えて模造紙に貼り付けてください。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400300" y="3096490"/>
            <a:ext cx="7419109" cy="2826327"/>
            <a:chOff x="2400300" y="3096490"/>
            <a:chExt cx="7419109" cy="2826327"/>
          </a:xfrm>
        </p:grpSpPr>
        <p:sp>
          <p:nvSpPr>
            <p:cNvPr id="3" name="正方形/長方形 2"/>
            <p:cNvSpPr/>
            <p:nvPr/>
          </p:nvSpPr>
          <p:spPr>
            <a:xfrm>
              <a:off x="2400300" y="3096490"/>
              <a:ext cx="7419109" cy="2826327"/>
            </a:xfrm>
            <a:prstGeom prst="rect">
              <a:avLst/>
            </a:prstGeom>
            <a:solidFill>
              <a:srgbClr val="000090"/>
            </a:solidFill>
            <a:ln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687041" y="3425534"/>
              <a:ext cx="4679373" cy="216823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7" name="四角形吹き出し 16"/>
          <p:cNvSpPr/>
          <p:nvPr/>
        </p:nvSpPr>
        <p:spPr>
          <a:xfrm>
            <a:off x="3998776" y="356061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>
            <a:off x="4546024" y="6089073"/>
            <a:ext cx="509154" cy="644236"/>
          </a:xfrm>
          <a:prstGeom prst="triangle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4556415" y="5817177"/>
            <a:ext cx="498763" cy="543791"/>
          </a:xfrm>
          <a:prstGeom prst="ellipse">
            <a:avLst/>
          </a:prstGeom>
          <a:solidFill>
            <a:srgbClr val="00009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976511" y="5817177"/>
            <a:ext cx="509154" cy="916132"/>
            <a:chOff x="5394621" y="5844885"/>
            <a:chExt cx="509154" cy="916132"/>
          </a:xfrm>
        </p:grpSpPr>
        <p:sp>
          <p:nvSpPr>
            <p:cNvPr id="32" name="二等辺三角形 31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7406994" y="5811114"/>
            <a:ext cx="509154" cy="916132"/>
            <a:chOff x="5394621" y="5844885"/>
            <a:chExt cx="509154" cy="916132"/>
          </a:xfrm>
        </p:grpSpPr>
        <p:sp>
          <p:nvSpPr>
            <p:cNvPr id="35" name="二等辺三角形 34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7" name="二等辺三角形 36"/>
          <p:cNvSpPr/>
          <p:nvPr/>
        </p:nvSpPr>
        <p:spPr>
          <a:xfrm>
            <a:off x="4055927" y="2324101"/>
            <a:ext cx="509154" cy="644236"/>
          </a:xfrm>
          <a:prstGeom prst="triangle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066318" y="2052205"/>
            <a:ext cx="498763" cy="543791"/>
          </a:xfrm>
          <a:prstGeom prst="ellipse">
            <a:avLst/>
          </a:prstGeom>
          <a:solidFill>
            <a:srgbClr val="00009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5486414" y="2052205"/>
            <a:ext cx="509154" cy="916132"/>
            <a:chOff x="5394621" y="5844885"/>
            <a:chExt cx="509154" cy="916132"/>
          </a:xfrm>
        </p:grpSpPr>
        <p:sp>
          <p:nvSpPr>
            <p:cNvPr id="40" name="二等辺三角形 39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6916897" y="2046142"/>
            <a:ext cx="509154" cy="916132"/>
            <a:chOff x="5394621" y="5844885"/>
            <a:chExt cx="509154" cy="916132"/>
          </a:xfrm>
        </p:grpSpPr>
        <p:sp>
          <p:nvSpPr>
            <p:cNvPr id="43" name="二等辺三角形 42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45" name="四角形吹き出し 44"/>
          <p:cNvSpPr/>
          <p:nvPr/>
        </p:nvSpPr>
        <p:spPr>
          <a:xfrm>
            <a:off x="4275868" y="371301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4552960" y="390698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5276871" y="41632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8" name="四角形吹き出し 47"/>
          <p:cNvSpPr/>
          <p:nvPr/>
        </p:nvSpPr>
        <p:spPr>
          <a:xfrm>
            <a:off x="4246417" y="4700155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4523509" y="4852555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4800601" y="5046519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1" name="四角形吹き出し 50"/>
          <p:cNvSpPr/>
          <p:nvPr/>
        </p:nvSpPr>
        <p:spPr>
          <a:xfrm>
            <a:off x="5875196" y="41667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四角形吹き出し 51"/>
          <p:cNvSpPr/>
          <p:nvPr/>
        </p:nvSpPr>
        <p:spPr>
          <a:xfrm>
            <a:off x="5429271" y="43156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3" name="四角形吹き出し 52"/>
          <p:cNvSpPr/>
          <p:nvPr/>
        </p:nvSpPr>
        <p:spPr>
          <a:xfrm>
            <a:off x="6027596" y="43191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四角形吹き出し 53"/>
          <p:cNvSpPr/>
          <p:nvPr/>
        </p:nvSpPr>
        <p:spPr>
          <a:xfrm>
            <a:off x="5581671" y="44680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四角形吹き出し 54"/>
          <p:cNvSpPr/>
          <p:nvPr/>
        </p:nvSpPr>
        <p:spPr>
          <a:xfrm>
            <a:off x="6179996" y="44715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四角形吹き出し 55"/>
          <p:cNvSpPr/>
          <p:nvPr/>
        </p:nvSpPr>
        <p:spPr>
          <a:xfrm>
            <a:off x="7309141" y="3719943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四角形吹き出し 56"/>
          <p:cNvSpPr/>
          <p:nvPr/>
        </p:nvSpPr>
        <p:spPr>
          <a:xfrm>
            <a:off x="7326458" y="423602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四角形吹き出し 57"/>
          <p:cNvSpPr/>
          <p:nvPr/>
        </p:nvSpPr>
        <p:spPr>
          <a:xfrm>
            <a:off x="7343775" y="4783286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02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グループでの課題の整理と対応の検討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３０</a:t>
            </a:r>
            <a:r>
              <a:rPr kumimoji="1" lang="ja-JP" altLang="ja-JP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773" y="800853"/>
            <a:ext cx="11707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３．課題をグループ化し、整理してください。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４．整理が終わればグループ毎に対応について検討してください。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５．検討結果を</a:t>
            </a: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ピンクの付箋　　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に書いて、わかりやすいように貼り付けてください。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６．検討結果が貼り終れば、発表者を決定し発表の準備をしてください。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9CE60F06-A424-4D83-88B7-8358745E3B83}"/>
              </a:ext>
            </a:extLst>
          </p:cNvPr>
          <p:cNvGrpSpPr/>
          <p:nvPr/>
        </p:nvGrpSpPr>
        <p:grpSpPr>
          <a:xfrm>
            <a:off x="6816871" y="3308137"/>
            <a:ext cx="5228356" cy="2796905"/>
            <a:chOff x="311727" y="3426220"/>
            <a:chExt cx="5036992" cy="261382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727" y="3426220"/>
              <a:ext cx="5036992" cy="2613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四角形吹き出し 25"/>
            <p:cNvSpPr/>
            <p:nvPr/>
          </p:nvSpPr>
          <p:spPr>
            <a:xfrm>
              <a:off x="3180485" y="4268314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四角形吹き出し 26"/>
            <p:cNvSpPr/>
            <p:nvPr/>
          </p:nvSpPr>
          <p:spPr>
            <a:xfrm>
              <a:off x="3218585" y="5011698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四角形吹き出し 27"/>
            <p:cNvSpPr/>
            <p:nvPr/>
          </p:nvSpPr>
          <p:spPr>
            <a:xfrm>
              <a:off x="3275735" y="5440323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" name="四角形吹き出し 28"/>
            <p:cNvSpPr/>
            <p:nvPr/>
          </p:nvSpPr>
          <p:spPr>
            <a:xfrm>
              <a:off x="3132860" y="5630823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" name="四角形吹き出し 29"/>
            <p:cNvSpPr/>
            <p:nvPr/>
          </p:nvSpPr>
          <p:spPr>
            <a:xfrm>
              <a:off x="4637810" y="4268314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四角形吹き出し 30"/>
            <p:cNvSpPr/>
            <p:nvPr/>
          </p:nvSpPr>
          <p:spPr>
            <a:xfrm>
              <a:off x="4637810" y="4868606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" name="四角形吹き出し 31"/>
            <p:cNvSpPr/>
            <p:nvPr/>
          </p:nvSpPr>
          <p:spPr>
            <a:xfrm>
              <a:off x="4568106" y="5440323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" name="四角形吹き出し 32"/>
            <p:cNvSpPr/>
            <p:nvPr/>
          </p:nvSpPr>
          <p:spPr>
            <a:xfrm>
              <a:off x="4746052" y="5592723"/>
              <a:ext cx="329908" cy="286183"/>
            </a:xfrm>
            <a:prstGeom prst="wedgeRectCallout">
              <a:avLst/>
            </a:prstGeom>
            <a:solidFill>
              <a:srgbClr val="FF62CE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28D5E895-D05B-4695-8416-E9536766F2A2}"/>
              </a:ext>
            </a:extLst>
          </p:cNvPr>
          <p:cNvSpPr txBox="1"/>
          <p:nvPr/>
        </p:nvSpPr>
        <p:spPr>
          <a:xfrm>
            <a:off x="1319080" y="6238151"/>
            <a:ext cx="1099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F3ADCCA1-2DEE-4D05-BCDD-42F14DFA3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534" y="3293543"/>
            <a:ext cx="4506335" cy="2899237"/>
          </a:xfrm>
          <a:prstGeom prst="rect">
            <a:avLst/>
          </a:prstGeom>
        </p:spPr>
      </p:pic>
      <p:sp>
        <p:nvSpPr>
          <p:cNvPr id="42" name="四角形吹き出し 25">
            <a:extLst>
              <a:ext uri="{FF2B5EF4-FFF2-40B4-BE49-F238E27FC236}">
                <a16:creationId xmlns:a16="http://schemas.microsoft.com/office/drawing/2014/main" xmlns="" id="{8E997AEF-C825-43E3-8FC9-46226BBFB04B}"/>
              </a:ext>
            </a:extLst>
          </p:cNvPr>
          <p:cNvSpPr/>
          <p:nvPr/>
        </p:nvSpPr>
        <p:spPr>
          <a:xfrm>
            <a:off x="5017966" y="1771123"/>
            <a:ext cx="342442" cy="306228"/>
          </a:xfrm>
          <a:prstGeom prst="wedgeRectCallout">
            <a:avLst/>
          </a:prstGeom>
          <a:solidFill>
            <a:srgbClr val="FF62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766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各５</a:t>
            </a:r>
            <a:r>
              <a:rPr kumimoji="1" lang="ja-JP" altLang="ja-JP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、全体で１５分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191129" y="2832782"/>
            <a:ext cx="953382" cy="1795896"/>
            <a:chOff x="4055927" y="2052205"/>
            <a:chExt cx="509154" cy="916132"/>
          </a:xfrm>
        </p:grpSpPr>
        <p:sp>
          <p:nvSpPr>
            <p:cNvPr id="5" name="二等辺三角形 4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638" y="2425761"/>
            <a:ext cx="4786530" cy="2502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グループ化 14"/>
          <p:cNvGrpSpPr/>
          <p:nvPr/>
        </p:nvGrpSpPr>
        <p:grpSpPr>
          <a:xfrm>
            <a:off x="8182354" y="2852911"/>
            <a:ext cx="953382" cy="1795896"/>
            <a:chOff x="4055927" y="2052205"/>
            <a:chExt cx="509154" cy="916132"/>
          </a:xfrm>
        </p:grpSpPr>
        <p:sp>
          <p:nvSpPr>
            <p:cNvPr id="16" name="二等辺三角形 15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7182540" y="4465352"/>
            <a:ext cx="953382" cy="1795896"/>
            <a:chOff x="4055927" y="2052205"/>
            <a:chExt cx="509154" cy="916132"/>
          </a:xfrm>
        </p:grpSpPr>
        <p:sp>
          <p:nvSpPr>
            <p:cNvPr id="19" name="二等辺三角形 18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173183" y="814496"/>
            <a:ext cx="11707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グループワークごとに３グループに発表をしてもらいます。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説明者１名・補助者数名で、５分程度の発表をお願いします。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発表しないグループは席で内容を聞いてください。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36413" y="6307266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16224" y="4736740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01811" y="4736740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四角形吹き出し 24"/>
          <p:cNvSpPr/>
          <p:nvPr/>
        </p:nvSpPr>
        <p:spPr>
          <a:xfrm>
            <a:off x="6026728" y="3360801"/>
            <a:ext cx="329908" cy="286183"/>
          </a:xfrm>
          <a:prstGeom prst="wedgeRectCallout">
            <a:avLst/>
          </a:prstGeom>
          <a:solidFill>
            <a:srgbClr val="FF62CE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6026728" y="3874266"/>
            <a:ext cx="329908" cy="286183"/>
          </a:xfrm>
          <a:prstGeom prst="wedgeRectCallout">
            <a:avLst/>
          </a:prstGeom>
          <a:solidFill>
            <a:srgbClr val="FF62CE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7" name="四角形吹き出し 26"/>
          <p:cNvSpPr/>
          <p:nvPr/>
        </p:nvSpPr>
        <p:spPr>
          <a:xfrm>
            <a:off x="6026728" y="4429314"/>
            <a:ext cx="329908" cy="286183"/>
          </a:xfrm>
          <a:prstGeom prst="wedgeRectCallout">
            <a:avLst/>
          </a:prstGeom>
          <a:solidFill>
            <a:srgbClr val="FF62CE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7523055" y="3217709"/>
            <a:ext cx="329908" cy="286183"/>
          </a:xfrm>
          <a:prstGeom prst="wedgeRectCallout">
            <a:avLst/>
          </a:prstGeom>
          <a:solidFill>
            <a:srgbClr val="FF62CE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9" name="四角形吹き出し 28"/>
          <p:cNvSpPr/>
          <p:nvPr/>
        </p:nvSpPr>
        <p:spPr>
          <a:xfrm>
            <a:off x="7533914" y="3825116"/>
            <a:ext cx="329908" cy="286183"/>
          </a:xfrm>
          <a:prstGeom prst="wedgeRectCallout">
            <a:avLst/>
          </a:prstGeom>
          <a:solidFill>
            <a:srgbClr val="FF62CE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6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zh-TW" altLang="en-US" sz="2400" kern="1200" dirty="0">
                <a:effectLst/>
                <a:latin typeface="ＭＳ ゴシック"/>
                <a:ea typeface="ＭＳ ゴシック"/>
                <a:cs typeface="+mn-cs"/>
              </a:rPr>
              <a:t>研修</a:t>
            </a:r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の目的と内容</a:t>
            </a:r>
            <a:endParaRPr lang="ja-JP" altLang="ja-JP" dirty="0">
              <a:effectLst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2104" y="891710"/>
            <a:ext cx="117070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zh-TW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zh-TW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年度大阪府災害廃棄物対策研修</a:t>
            </a:r>
            <a:endParaRPr kumimoji="1"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第１部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：市町村向け基礎研修（平成３０年８月２４日実施済）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第２部：ワークショップ型研修（図上演習に向けて）</a:t>
            </a:r>
            <a:endParaRPr lang="en-US" altLang="ja-JP" sz="2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第３部：図上演習（平成３０年１２月５日実施予定）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第２部の目的</a:t>
            </a:r>
            <a:endParaRPr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一次仮置場の設置・運用及び災害廃棄物処理について、課題を抽出し、対策について検討することで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災害廃棄物処理に関する理解を深める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第２部の内容</a:t>
            </a:r>
            <a:endParaRPr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中規模程度の地震災害を想定し、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を通じて、災害廃棄物処理に関する課題を抽出するとともに、具体的な対策について検討、議論を行います。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2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のプログラム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79704"/>
              </p:ext>
            </p:extLst>
          </p:nvPr>
        </p:nvGraphicFramePr>
        <p:xfrm>
          <a:off x="923290" y="666750"/>
          <a:ext cx="10373360" cy="4925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24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00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時間</a:t>
                      </a:r>
                      <a:endParaRPr lang="ja-JP" sz="1800" b="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プログラム</a:t>
                      </a:r>
                      <a:endParaRPr lang="ja-JP" sz="1800" b="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開会のあいさつ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3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研修の目的と進め方</a:t>
                      </a:r>
                      <a:endParaRPr lang="en-US" alt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○仮置場の基本について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lang="ja-JP" sz="1800" b="0" kern="100" dirty="0" smtClean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アイスブレイク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3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○１回目グループワーク（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「一次仮置場の設置・運用について」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○発表（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○講評（５分）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休憩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78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○２回目グループワーク（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災害廃棄物の処分について（二次仮置場を含む）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○発表（</a:t>
                      </a:r>
                      <a:r>
                        <a:rPr 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○全体を含む講評（５分）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グループワークの方法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1012954"/>
            <a:ext cx="117070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グループワークの方法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ワークショップ型研修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で行います。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幅広い分野で問題解決や合意形成等のツールとして活用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課題や対策の整理結果とともに新しい気づきを得ることが可能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ワークショップ型研修とは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参加者間の意見や経験を効率的に共有が可能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自ら参加することでやる気が向上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参加者同士、顔を合わることでネットワークの醸成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ED41DE7D-5E3D-4BB5-8838-E52FB3170674}"/>
              </a:ext>
            </a:extLst>
          </p:cNvPr>
          <p:cNvSpPr txBox="1"/>
          <p:nvPr/>
        </p:nvSpPr>
        <p:spPr>
          <a:xfrm>
            <a:off x="852055" y="6066013"/>
            <a:ext cx="1053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16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心構えとルール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945125"/>
            <a:ext cx="11707090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皆さんが主役です。ファシリテーターに頼ってはダメです。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楽しく議論しましょう。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１人がしゃべりすぎないようにしましょう。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他人の話をよく聞きましょう。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相手を批判してはいけません。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肩書きは捨て、自由にしゃべりましょう。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多くの意見、アイデアを出しましょう。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6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グループワークのテーマ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2455" y="1165243"/>
            <a:ext cx="117070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グループワーク１のテーマ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一次仮置場の設置・運用の具体的手順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を整理する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50000"/>
              </a:lnSpc>
            </a:pP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グループワーク２のテーマ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災害廃棄物の処分に係る課題と対応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を整理する。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41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4AD61545-E16C-4BF7-BB45-2241F4CE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グループワークの前提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CDFF4647-ADAB-433D-9ACF-74DB3EB03941}"/>
              </a:ext>
            </a:extLst>
          </p:cNvPr>
          <p:cNvSpPr txBox="1"/>
          <p:nvPr/>
        </p:nvSpPr>
        <p:spPr>
          <a:xfrm>
            <a:off x="173183" y="814496"/>
            <a:ext cx="117070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皆さんは中規模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程度地震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被害にあった自治体職員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一次仮置場の候補地は平時に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リスト化済み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市町村・一部事務組合でエリア毎に災害時の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廃棄物処理協定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を締結しています。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大阪府が民間団体と締結している、災害廃棄物の収集・運搬・処分・仮置場の管理等に関する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協定に基づき、府に協力要請し、当該団体に協力を得ることができます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23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DC18A278-3995-4FA4-9118-6825869E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D3F4EF6A-9B6C-4F66-8098-8D501CE02308}"/>
              </a:ext>
            </a:extLst>
          </p:cNvPr>
          <p:cNvSpPr/>
          <p:nvPr/>
        </p:nvSpPr>
        <p:spPr>
          <a:xfrm>
            <a:off x="242455" y="914400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各人による課題の抽出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（１５分）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B6D909C-D6B1-4523-8B79-5E85A9420953}"/>
              </a:ext>
            </a:extLst>
          </p:cNvPr>
          <p:cNvSpPr/>
          <p:nvPr/>
        </p:nvSpPr>
        <p:spPr>
          <a:xfrm>
            <a:off x="242455" y="2442754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グループでの課題の共有（２５分）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61368E92-F184-4250-B3EC-F4041B61E3FC}"/>
              </a:ext>
            </a:extLst>
          </p:cNvPr>
          <p:cNvSpPr/>
          <p:nvPr/>
        </p:nvSpPr>
        <p:spPr>
          <a:xfrm>
            <a:off x="242455" y="3971108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グループでの課題の整理と対応の検討（３０分）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2D18C0B5-FF0B-4CD7-9C07-781BA0C55B65}"/>
              </a:ext>
            </a:extLst>
          </p:cNvPr>
          <p:cNvSpPr/>
          <p:nvPr/>
        </p:nvSpPr>
        <p:spPr>
          <a:xfrm>
            <a:off x="242455" y="5441401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発表（各５分、全体で１５分）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xmlns="" id="{3A644BE8-6843-412A-AA60-2610A9F013F8}"/>
              </a:ext>
            </a:extLst>
          </p:cNvPr>
          <p:cNvSpPr/>
          <p:nvPr/>
        </p:nvSpPr>
        <p:spPr>
          <a:xfrm rot="10800000">
            <a:off x="5233850" y="1727197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xmlns="" id="{960F7E31-AF89-4DB8-BC10-7A2AAC1D21A8}"/>
              </a:ext>
            </a:extLst>
          </p:cNvPr>
          <p:cNvSpPr/>
          <p:nvPr/>
        </p:nvSpPr>
        <p:spPr>
          <a:xfrm rot="10800000">
            <a:off x="5233850" y="3261520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xmlns="" id="{C6B0B494-FB83-48BB-BC70-77FB7D0685A5}"/>
              </a:ext>
            </a:extLst>
          </p:cNvPr>
          <p:cNvSpPr/>
          <p:nvPr/>
        </p:nvSpPr>
        <p:spPr>
          <a:xfrm rot="10800000">
            <a:off x="5233850" y="4783905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46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各人による</a:t>
            </a:r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課題の抽出（１５分）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892" y="664279"/>
            <a:ext cx="117070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１．発災後に仮置場で発生する課題を</a:t>
            </a: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黄色の付箋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に１人５つ以上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書いて　ください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記入のルール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１枚の付箋に１つの課題を書いてください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簡潔にわかりやすく書きましょう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ただし、単語だけでは伝わりません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主語・述語も書いてください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987136" y="4214069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人員不足</a:t>
            </a:r>
            <a:endParaRPr kumimoji="1" lang="ja-JP" altLang="en-US" sz="32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3830782" y="4214069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仮置場の作業人員が不足している。</a:t>
            </a:r>
            <a:endParaRPr kumimoji="1" lang="ja-JP" altLang="en-US" sz="32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6594763" y="3673742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仮置場の人員が不足し、交通渋滞が発生する</a:t>
            </a:r>
          </a:p>
        </p:txBody>
      </p:sp>
      <p:sp>
        <p:nvSpPr>
          <p:cNvPr id="9" name="四角形吹き出し 8"/>
          <p:cNvSpPr/>
          <p:nvPr/>
        </p:nvSpPr>
        <p:spPr>
          <a:xfrm>
            <a:off x="9279081" y="4636633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仮置場の周辺道路で、交通渋滞が発生している。</a:t>
            </a:r>
          </a:p>
        </p:txBody>
      </p:sp>
      <p:sp>
        <p:nvSpPr>
          <p:cNvPr id="10" name="四角形吹き出し 9"/>
          <p:cNvSpPr/>
          <p:nvPr/>
        </p:nvSpPr>
        <p:spPr>
          <a:xfrm>
            <a:off x="9279081" y="2458140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仮置場の人員が不足している。</a:t>
            </a: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xmlns="" id="{64B980D8-C7B5-4B9D-8599-B8F49180C527}"/>
              </a:ext>
            </a:extLst>
          </p:cNvPr>
          <p:cNvSpPr/>
          <p:nvPr/>
        </p:nvSpPr>
        <p:spPr>
          <a:xfrm rot="5400000">
            <a:off x="2621847" y="4834394"/>
            <a:ext cx="1496290" cy="293879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5" name="カギ線コネクタ 14"/>
          <p:cNvCxnSpPr>
            <a:stCxn id="8" idx="3"/>
            <a:endCxn id="10" idx="1"/>
          </p:cNvCxnSpPr>
          <p:nvPr/>
        </p:nvCxnSpPr>
        <p:spPr>
          <a:xfrm flipV="1">
            <a:off x="8818418" y="3206286"/>
            <a:ext cx="460663" cy="1215602"/>
          </a:xfrm>
          <a:prstGeom prst="bentConnector3">
            <a:avLst>
              <a:gd name="adj1" fmla="val 50000"/>
            </a:avLst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8" idx="3"/>
            <a:endCxn id="9" idx="1"/>
          </p:cNvCxnSpPr>
          <p:nvPr/>
        </p:nvCxnSpPr>
        <p:spPr>
          <a:xfrm>
            <a:off x="8818418" y="4421888"/>
            <a:ext cx="460663" cy="962891"/>
          </a:xfrm>
          <a:prstGeom prst="bentConnector3">
            <a:avLst>
              <a:gd name="adj1" fmla="val 50000"/>
            </a:avLst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ドーナツ 24"/>
          <p:cNvSpPr/>
          <p:nvPr/>
        </p:nvSpPr>
        <p:spPr>
          <a:xfrm>
            <a:off x="3503468" y="3872968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ドーナツ 25"/>
          <p:cNvSpPr/>
          <p:nvPr/>
        </p:nvSpPr>
        <p:spPr>
          <a:xfrm>
            <a:off x="8951767" y="2117039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ドーナツ 26"/>
          <p:cNvSpPr/>
          <p:nvPr/>
        </p:nvSpPr>
        <p:spPr>
          <a:xfrm>
            <a:off x="8865177" y="4233188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乗算記号 27"/>
          <p:cNvSpPr/>
          <p:nvPr/>
        </p:nvSpPr>
        <p:spPr>
          <a:xfrm>
            <a:off x="498762" y="3789844"/>
            <a:ext cx="789709" cy="85371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乗算記号 28"/>
          <p:cNvSpPr/>
          <p:nvPr/>
        </p:nvSpPr>
        <p:spPr>
          <a:xfrm>
            <a:off x="6075216" y="3349925"/>
            <a:ext cx="789709" cy="85371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A73B705A-C8F3-43F6-A805-5D5389BEC79E}"/>
              </a:ext>
            </a:extLst>
          </p:cNvPr>
          <p:cNvSpPr txBox="1"/>
          <p:nvPr/>
        </p:nvSpPr>
        <p:spPr>
          <a:xfrm>
            <a:off x="42611" y="6113805"/>
            <a:ext cx="103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754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874</Words>
  <Application>Microsoft Office PowerPoint</Application>
  <PresentationFormat>ユーザー設定</PresentationFormat>
  <Paragraphs>107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平成30年度大阪府災害廃棄物対策研修</vt:lpstr>
      <vt:lpstr>研修の目的と内容</vt:lpstr>
      <vt:lpstr>第２部のプログラム</vt:lpstr>
      <vt:lpstr>グループワークの方法</vt:lpstr>
      <vt:lpstr>心構えとルール</vt:lpstr>
      <vt:lpstr>グループワークのテーマ</vt:lpstr>
      <vt:lpstr>グループワークの前提</vt:lpstr>
      <vt:lpstr>進め方</vt:lpstr>
      <vt:lpstr>各人による課題の抽出（１５分）</vt:lpstr>
      <vt:lpstr>グループでの課題の共有（２５分）</vt:lpstr>
      <vt:lpstr>グループでの課題の整理と対応の検討（３０分）</vt:lpstr>
      <vt:lpstr>発表（各５分、全体で１５分）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2018-05-28T05:17:44Z</cp:lastPrinted>
  <dcterms:created xsi:type="dcterms:W3CDTF">2018-05-17T13:01:58Z</dcterms:created>
  <dcterms:modified xsi:type="dcterms:W3CDTF">2018-10-31T01:27:25Z</dcterms:modified>
</cp:coreProperties>
</file>