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80" r:id="rId3"/>
    <p:sldId id="281" r:id="rId4"/>
  </p:sldIdLst>
  <p:sldSz cx="12192000" cy="6858000"/>
  <p:notesSz cx="9939338" cy="143684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0"/>
    <a:srgbClr val="FF6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38" autoAdjust="0"/>
    <p:restoredTop sz="94660" autoAdjust="0"/>
  </p:normalViewPr>
  <p:slideViewPr>
    <p:cSldViewPr snapToGrid="0">
      <p:cViewPr varScale="1">
        <p:scale>
          <a:sx n="61" d="100"/>
          <a:sy n="61" d="100"/>
        </p:scale>
        <p:origin x="-858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582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489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07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86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43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965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693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51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81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069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89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01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A4B15935-E7AB-4B0B-A827-273ED56868F8}"/>
              </a:ext>
            </a:extLst>
          </p:cNvPr>
          <p:cNvSpPr/>
          <p:nvPr/>
        </p:nvSpPr>
        <p:spPr>
          <a:xfrm>
            <a:off x="415636" y="2030046"/>
            <a:ext cx="11346873" cy="2192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収集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人員等の不足に対する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対応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42950" indent="-74295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一次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仮置場周辺住民への周知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方法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42950" indent="-74295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一次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仮置場の運営・管理の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方法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xmlns="" id="{790F5012-ED9F-4B16-BAFC-D6080C373802}"/>
              </a:ext>
            </a:extLst>
          </p:cNvPr>
          <p:cNvSpPr/>
          <p:nvPr/>
        </p:nvSpPr>
        <p:spPr>
          <a:xfrm>
            <a:off x="415636" y="287779"/>
            <a:ext cx="11346873" cy="957547"/>
          </a:xfrm>
          <a:prstGeom prst="rect">
            <a:avLst/>
          </a:prstGeom>
          <a:noFill/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 smtClean="0">
                <a:solidFill>
                  <a:srgbClr val="000090"/>
                </a:solidFill>
                <a:latin typeface="MS ゴシック"/>
              </a:rPr>
              <a:t>１回目災害対策本部への発表</a:t>
            </a:r>
            <a:endParaRPr kumimoji="1" lang="ja-JP" altLang="en-US" sz="4000" dirty="0">
              <a:solidFill>
                <a:srgbClr val="000090"/>
              </a:solidFill>
              <a:latin typeface="MS 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943620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A4B15935-E7AB-4B0B-A827-273ED56868F8}"/>
              </a:ext>
            </a:extLst>
          </p:cNvPr>
          <p:cNvSpPr/>
          <p:nvPr/>
        </p:nvSpPr>
        <p:spPr>
          <a:xfrm>
            <a:off x="415636" y="1401396"/>
            <a:ext cx="1134687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被災市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200150" lvl="1" indent="-74295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廃棄物の種類ごとの処理方法の検討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結果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200150" lvl="1" indent="-74295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最終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処分場の受入制限に関する対応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結果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200150" lvl="1" indent="-74295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仮置場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の選定・設置に関する助言の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内容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200150" lvl="1" indent="-74295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仮置場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の運営・管理の助言の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内容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200150" lvl="1" indent="-74295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一次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仮置場不足に対する対応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結果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xmlns="" id="{790F5012-ED9F-4B16-BAFC-D6080C373802}"/>
              </a:ext>
            </a:extLst>
          </p:cNvPr>
          <p:cNvSpPr/>
          <p:nvPr/>
        </p:nvSpPr>
        <p:spPr>
          <a:xfrm>
            <a:off x="415636" y="287779"/>
            <a:ext cx="11346873" cy="957547"/>
          </a:xfrm>
          <a:prstGeom prst="rect">
            <a:avLst/>
          </a:prstGeom>
          <a:noFill/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 smtClean="0">
                <a:solidFill>
                  <a:srgbClr val="000090"/>
                </a:solidFill>
                <a:latin typeface="MS ゴシック"/>
              </a:rPr>
              <a:t>２回目災害対策本部への発表</a:t>
            </a:r>
            <a:endParaRPr kumimoji="1" lang="ja-JP" altLang="en-US" sz="4000" dirty="0">
              <a:solidFill>
                <a:srgbClr val="000090"/>
              </a:solidFill>
              <a:latin typeface="MS 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30192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xmlns="" id="{417CE5F0-462F-4815-BA63-4F30C4466522}"/>
              </a:ext>
            </a:extLst>
          </p:cNvPr>
          <p:cNvSpPr/>
          <p:nvPr/>
        </p:nvSpPr>
        <p:spPr>
          <a:xfrm>
            <a:off x="415636" y="1409700"/>
            <a:ext cx="11346873" cy="5238750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3600" b="1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xmlns="" id="{790F5012-ED9F-4B16-BAFC-D6080C373802}"/>
              </a:ext>
            </a:extLst>
          </p:cNvPr>
          <p:cNvSpPr/>
          <p:nvPr/>
        </p:nvSpPr>
        <p:spPr>
          <a:xfrm>
            <a:off x="415636" y="287779"/>
            <a:ext cx="11346873" cy="957547"/>
          </a:xfrm>
          <a:prstGeom prst="rect">
            <a:avLst/>
          </a:prstGeom>
          <a:noFill/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rgbClr val="000090"/>
                </a:solidFill>
                <a:latin typeface="MS ゴシック"/>
              </a:rPr>
              <a:t>振り返りを模造紙と付箋で「カタチ」にしてください</a:t>
            </a:r>
            <a:endParaRPr kumimoji="1" lang="ja-JP" altLang="en-US" sz="4000" dirty="0">
              <a:solidFill>
                <a:srgbClr val="000090"/>
              </a:solidFill>
              <a:latin typeface="MS ゴシック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417CE5F0-462F-4815-BA63-4F30C4466522}"/>
              </a:ext>
            </a:extLst>
          </p:cNvPr>
          <p:cNvSpPr/>
          <p:nvPr/>
        </p:nvSpPr>
        <p:spPr>
          <a:xfrm>
            <a:off x="415635" y="1409700"/>
            <a:ext cx="11346873" cy="971550"/>
          </a:xfrm>
          <a:prstGeom prst="rect">
            <a:avLst/>
          </a:prstGeom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3600" b="1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xmlns="" id="{417CE5F0-462F-4815-BA63-4F30C4466522}"/>
              </a:ext>
            </a:extLst>
          </p:cNvPr>
          <p:cNvSpPr/>
          <p:nvPr/>
        </p:nvSpPr>
        <p:spPr>
          <a:xfrm>
            <a:off x="910935" y="1571625"/>
            <a:ext cx="1832265" cy="647700"/>
          </a:xfrm>
          <a:prstGeom prst="rect">
            <a:avLst/>
          </a:prstGeom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項目</a:t>
            </a:r>
            <a:endParaRPr lang="ja-JP" altLang="en-US" sz="2800" b="1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xmlns="" id="{417CE5F0-462F-4815-BA63-4F30C4466522}"/>
              </a:ext>
            </a:extLst>
          </p:cNvPr>
          <p:cNvSpPr/>
          <p:nvPr/>
        </p:nvSpPr>
        <p:spPr>
          <a:xfrm>
            <a:off x="8312726" y="1571625"/>
            <a:ext cx="1832265" cy="647700"/>
          </a:xfrm>
          <a:prstGeom prst="rect">
            <a:avLst/>
          </a:prstGeom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気づき</a:t>
            </a:r>
            <a:endParaRPr lang="ja-JP" altLang="en-US" sz="2800" b="1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xmlns="" id="{A4B15935-E7AB-4B0B-A827-273ED56868F8}"/>
              </a:ext>
            </a:extLst>
          </p:cNvPr>
          <p:cNvSpPr/>
          <p:nvPr/>
        </p:nvSpPr>
        <p:spPr>
          <a:xfrm>
            <a:off x="415635" y="2431824"/>
            <a:ext cx="567343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被災市</a:t>
            </a:r>
            <a:r>
              <a:rPr lang="en-US" altLang="ja-JP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marL="360363" indent="-360363">
              <a:lnSpc>
                <a:spcPct val="150000"/>
              </a:lnSpc>
              <a:buFont typeface="+mj-ea"/>
              <a:buAutoNum type="circleNumDbPlain"/>
            </a:pPr>
            <a:r>
              <a:rPr lang="ja-JP" altLang="en-US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収集</a:t>
            </a:r>
            <a:r>
              <a:rPr lang="ja-JP" altLang="en-US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人員等の不足に対する</a:t>
            </a:r>
            <a:r>
              <a:rPr lang="ja-JP" altLang="en-US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対応</a:t>
            </a:r>
            <a:endParaRPr lang="en-US" altLang="ja-JP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60363" indent="-360363">
              <a:lnSpc>
                <a:spcPct val="150000"/>
              </a:lnSpc>
              <a:buFont typeface="+mj-ea"/>
              <a:buAutoNum type="circleNumDbPlain"/>
            </a:pPr>
            <a:r>
              <a:rPr lang="ja-JP" altLang="en-US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一次</a:t>
            </a:r>
            <a:r>
              <a:rPr lang="ja-JP" altLang="en-US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仮置場周辺住民への周知</a:t>
            </a:r>
            <a:r>
              <a:rPr lang="ja-JP" altLang="en-US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方法</a:t>
            </a:r>
            <a:endParaRPr lang="en-US" altLang="ja-JP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60363" indent="-360363">
              <a:lnSpc>
                <a:spcPct val="150000"/>
              </a:lnSpc>
              <a:buFont typeface="+mj-ea"/>
              <a:buAutoNum type="circleNumDbPlain"/>
            </a:pPr>
            <a:r>
              <a:rPr lang="ja-JP" altLang="en-US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一次</a:t>
            </a:r>
            <a:r>
              <a:rPr lang="ja-JP" altLang="en-US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仮置場の運営・管理の</a:t>
            </a:r>
            <a:r>
              <a:rPr lang="ja-JP" altLang="en-US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方法</a:t>
            </a:r>
            <a:endParaRPr lang="en-US" altLang="ja-JP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60363" indent="-360363">
              <a:lnSpc>
                <a:spcPct val="150000"/>
              </a:lnSpc>
              <a:buFont typeface="+mj-ea"/>
              <a:buAutoNum type="circleNumDbPlain"/>
            </a:pPr>
            <a:r>
              <a:rPr lang="ja-JP" altLang="en-US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災害廃棄物の種類ごとの処理方法の検討結果</a:t>
            </a:r>
          </a:p>
          <a:p>
            <a:pPr marL="360363" indent="-360363">
              <a:lnSpc>
                <a:spcPct val="150000"/>
              </a:lnSpc>
              <a:buFont typeface="+mj-ea"/>
              <a:buAutoNum type="circleNumDbPlain"/>
            </a:pPr>
            <a:r>
              <a:rPr lang="ja-JP" altLang="en-US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最終処分場の受入制限に関する対応</a:t>
            </a:r>
            <a:r>
              <a:rPr lang="ja-JP" altLang="en-US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結果</a:t>
            </a:r>
            <a:endParaRPr lang="en-US" altLang="ja-JP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en-US" altLang="ja-JP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</a:t>
            </a:r>
            <a:r>
              <a:rPr lang="en-US" altLang="ja-JP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marL="360363" indent="-360363">
              <a:lnSpc>
                <a:spcPct val="150000"/>
              </a:lnSpc>
              <a:buFont typeface="+mj-ea"/>
              <a:buAutoNum type="circleNumDbPlain"/>
            </a:pPr>
            <a:r>
              <a:rPr lang="ja-JP" altLang="en-US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仮置場の選定・設置に関する助言の内容</a:t>
            </a:r>
            <a:endParaRPr lang="en-US" altLang="ja-JP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60363" indent="-360363">
              <a:lnSpc>
                <a:spcPct val="150000"/>
              </a:lnSpc>
              <a:buFont typeface="+mj-ea"/>
              <a:buAutoNum type="circleNumDbPlain"/>
            </a:pPr>
            <a:r>
              <a:rPr lang="ja-JP" altLang="en-US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仮置場の運営・管理の助言の内容</a:t>
            </a:r>
            <a:endParaRPr lang="en-US" altLang="ja-JP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60363" indent="-360363">
              <a:lnSpc>
                <a:spcPct val="150000"/>
              </a:lnSpc>
              <a:buFont typeface="+mj-ea"/>
              <a:buAutoNum type="circleNumDbPlain"/>
            </a:pPr>
            <a:r>
              <a:rPr lang="ja-JP" altLang="en-US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一次仮置場不足に対する対応</a:t>
            </a:r>
            <a:r>
              <a:rPr lang="ja-JP" altLang="en-US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結果</a:t>
            </a:r>
            <a:endParaRPr lang="en-US" altLang="ja-JP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5400000">
            <a:off x="4488873" y="4310362"/>
            <a:ext cx="3297381" cy="678873"/>
          </a:xfrm>
          <a:prstGeom prst="triangle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xmlns="" id="{A4B15935-E7AB-4B0B-A827-273ED56868F8}"/>
              </a:ext>
            </a:extLst>
          </p:cNvPr>
          <p:cNvSpPr/>
          <p:nvPr/>
        </p:nvSpPr>
        <p:spPr>
          <a:xfrm>
            <a:off x="6906492" y="2584224"/>
            <a:ext cx="48560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例</a:t>
            </a:r>
            <a:r>
              <a:rPr lang="en-US" altLang="ja-JP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災害廃棄物を全て処理することができたのは、協定があったからだ</a:t>
            </a:r>
            <a:endParaRPr lang="en-US" altLang="ja-JP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周知</a:t>
            </a:r>
            <a:r>
              <a:rPr lang="ja-JP" altLang="en-US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方法について課題が出た。適切な方法は日ごろも検討する必要がある</a:t>
            </a:r>
            <a:endParaRPr lang="en-US" altLang="ja-JP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研修では一次仮置場のリストがあったが、本市であるのか確認をしたい</a:t>
            </a:r>
            <a:endParaRPr lang="en-US" altLang="ja-JP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関係部局との連絡の重要性がわかった。定期的に最大廃棄物に関する意見交換を行いたい</a:t>
            </a:r>
            <a:endParaRPr lang="en-US" altLang="ja-JP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770745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1564</TotalTime>
  <Words>256</Words>
  <Application>Microsoft Office PowerPoint</Application>
  <PresentationFormat>ユーザー設定</PresentationFormat>
  <Paragraphs>30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1_Office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悠平</dc:creator>
  <cp:lastModifiedBy>髙島　悠平</cp:lastModifiedBy>
  <cp:revision>92</cp:revision>
  <cp:lastPrinted>2018-12-04T06:06:13Z</cp:lastPrinted>
  <dcterms:created xsi:type="dcterms:W3CDTF">2018-05-17T13:01:58Z</dcterms:created>
  <dcterms:modified xsi:type="dcterms:W3CDTF">2018-12-27T03:06:25Z</dcterms:modified>
</cp:coreProperties>
</file>