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3" r:id="rId2"/>
    <p:sldId id="307" r:id="rId3"/>
    <p:sldId id="310" r:id="rId4"/>
    <p:sldId id="308" r:id="rId5"/>
    <p:sldId id="309" r:id="rId6"/>
    <p:sldId id="311" r:id="rId7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0"/>
    <a:srgbClr val="FF62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62" autoAdjust="0"/>
    <p:restoredTop sz="94660" autoAdjust="0"/>
  </p:normalViewPr>
  <p:slideViewPr>
    <p:cSldViewPr snapToGrid="0">
      <p:cViewPr>
        <p:scale>
          <a:sx n="77" d="100"/>
          <a:sy n="77" d="100"/>
        </p:scale>
        <p:origin x="-72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FDCF0A48-941F-4454-BF28-218308CE0E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C8D7FF9B-8B7A-494A-BDD2-37E1B7F623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45170BC7-E410-41A7-BA93-0ABB767AB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2018/12/27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C86E869F-D179-4B68-90AC-D7C7C107A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EC4C375B-AC65-42F3-8D0E-45C86E6EF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2965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815654B8-6C5D-4199-B421-04B62064A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54837694-286A-4025-8678-5F61EB5376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72FA77BD-0CE9-4E31-9DC0-7D9DDDA9B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2018/12/27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9934EB10-0F68-496C-A055-574425988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4664EC44-C3EF-44C3-BC83-5A1F6302A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347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xmlns="" id="{49AFE89C-CC07-42D6-A45A-964DDA927C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7467CB85-6454-4620-9965-1771E6309E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3AA4E6DE-1BF3-41FC-93C9-E853A725C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2018/12/27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6B4FCDDF-335B-48E0-BCFE-3D99E4ACA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8C0E56FB-5E99-455E-8B96-66EC0A97D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1288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D2E6DB75-C5A5-483A-9B21-AD3666542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E3C02914-7DD6-49DF-9AC8-E6129679CF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62C567B2-CED5-4488-8CC3-CE8991A70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2018/12/27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ED06633F-19FE-4507-8258-DA31EC719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814409BF-48A0-49C6-93D1-C2944C1E8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3975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59AC729E-0D51-4437-B46B-8803C52BF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B6B9385A-9547-473D-9586-E64C8D13A4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E20A3183-4EAE-438A-B88D-C81099ECA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2018/12/27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66F1D3D1-7A24-44C4-B5AE-FB17E1203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78F60198-5C31-47B2-87D9-8E896A293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9238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150538AC-C169-46C9-BB56-7D83ADB0E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B6CB5521-7011-4D9E-AF68-7DE5F6BB7B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D3065F56-8441-47C6-8407-7ECA73B491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FC23C93B-0668-4E02-81D6-6B764B8BD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2018/12/27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CB4657DC-3FEF-44FF-9A70-8BB7EE13E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2E599C63-410E-4133-9718-8032CF7C7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9048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E7711B54-C03E-4B72-8FB6-B86147840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9D02D9C8-7D28-4441-9D08-AAF2770455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B06F3D9E-C964-4E5E-8816-EE4994C7C6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xmlns="" id="{25A9B095-DB24-4647-8299-4C46711C74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xmlns="" id="{B7653354-B3FE-4DB5-A4F6-9381C6D71C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xmlns="" id="{3683F53A-EBEA-4B06-A170-2B86A67C0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2018/12/27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xmlns="" id="{CD2B952B-7005-4C99-A8C6-9B63152B4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xmlns="" id="{30A6609A-FCF0-48C2-A1B1-25FAD06A5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360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BDBA413-11B1-4B44-86B4-85EDF7342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44F9956D-A21A-4DFF-9FF3-9A6465606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2018/12/27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FE4305FE-A8B5-4461-84FB-41138A09A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861D490B-B5DF-4EAE-A050-CCE0C690C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754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xmlns="" id="{F428D4F6-67A5-4269-8E04-5F55092C7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2018/12/27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089EFD3A-DA64-431A-A834-AC96BAFF0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C70D70E6-5AB6-45D7-886A-E63250B2E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5584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F94078CE-C54A-456D-BDF2-3CA239505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A239E35E-9A66-4F09-BB68-4379F9854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0CE6639A-8B6B-483A-A4D5-731C357009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D8D56D39-331C-4999-B20D-E04576061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2018/12/27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68F334DE-540D-4A0F-B579-4F5D7519B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3F17939A-BEF7-468D-ADE9-BF5568790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192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88B564CF-235D-4B3A-AE8F-0F47C4CDD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xmlns="" id="{91541569-02EA-4B67-AB11-BB6CF90BA1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2443425F-B326-44BD-A544-0F2A86627B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3426824C-F3C2-4897-80AA-324735D76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2018/12/27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117ED807-AEE5-40CF-8733-F72C5927A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21E532BB-3A00-4912-9F96-6A337D61D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1568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xmlns="" id="{F4805F55-6A29-4662-AE04-94E0DB323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21F69846-115B-49D2-8648-FFE2E2D8D8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8B51D6F4-1415-4D21-8381-C90EBDD283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51D70-6557-4EDB-AD9D-213B0B934710}" type="datetimeFigureOut">
              <a:rPr kumimoji="1" lang="ja-JP" altLang="en-US" smtClean="0"/>
              <a:t>2018/12/27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982987DC-CE18-4C9A-BEE4-F17137D66A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8874E213-73B5-4B14-881D-4D4084F14F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0269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sv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8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xmlns="" id="{65523C2D-8726-4EFA-8713-0D2DDCDBF1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637322"/>
              </p:ext>
            </p:extLst>
          </p:nvPr>
        </p:nvGraphicFramePr>
        <p:xfrm>
          <a:off x="1463040" y="791400"/>
          <a:ext cx="9265920" cy="5275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0491">
                  <a:extLst>
                    <a:ext uri="{9D8B030D-6E8A-4147-A177-3AD203B41FA5}">
                      <a16:colId xmlns:a16="http://schemas.microsoft.com/office/drawing/2014/main" xmlns="" val="724962596"/>
                    </a:ext>
                  </a:extLst>
                </a:gridCol>
                <a:gridCol w="2343561">
                  <a:extLst>
                    <a:ext uri="{9D8B030D-6E8A-4147-A177-3AD203B41FA5}">
                      <a16:colId xmlns:a16="http://schemas.microsoft.com/office/drawing/2014/main" xmlns="" val="1853941418"/>
                    </a:ext>
                  </a:extLst>
                </a:gridCol>
                <a:gridCol w="1681828">
                  <a:extLst>
                    <a:ext uri="{9D8B030D-6E8A-4147-A177-3AD203B41FA5}">
                      <a16:colId xmlns:a16="http://schemas.microsoft.com/office/drawing/2014/main" xmlns="" val="676293362"/>
                    </a:ext>
                  </a:extLst>
                </a:gridCol>
                <a:gridCol w="2348212">
                  <a:extLst>
                    <a:ext uri="{9D8B030D-6E8A-4147-A177-3AD203B41FA5}">
                      <a16:colId xmlns:a16="http://schemas.microsoft.com/office/drawing/2014/main" xmlns="" val="55196907"/>
                    </a:ext>
                  </a:extLst>
                </a:gridCol>
                <a:gridCol w="1681828">
                  <a:extLst>
                    <a:ext uri="{9D8B030D-6E8A-4147-A177-3AD203B41FA5}">
                      <a16:colId xmlns:a16="http://schemas.microsoft.com/office/drawing/2014/main" xmlns="" val="31188026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番号</a:t>
                      </a:r>
                      <a:endParaRPr lang="ja-JP" alt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名前</a:t>
                      </a:r>
                      <a:endParaRPr lang="ja-JP" alt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用途</a:t>
                      </a:r>
                      <a:endParaRPr lang="ja-JP" alt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面積（ｍ２）</a:t>
                      </a:r>
                      <a:endParaRPr lang="zh-TW" altLang="en-US" sz="2000" b="0" i="0" u="none" strike="noStrike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管理者</a:t>
                      </a:r>
                      <a:endParaRPr lang="ja-JP" alt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0884203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大阪小学校</a:t>
                      </a:r>
                      <a:endParaRPr lang="ja-JP" altLang="en-US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小学校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10,000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市管理課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6125039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  <a:endParaRPr lang="en-US" altLang="ja-JP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森林公園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公園</a:t>
                      </a:r>
                      <a:endParaRPr lang="ja-JP" altLang="en-US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10,000</a:t>
                      </a:r>
                      <a:endParaRPr lang="en-US" altLang="ja-JP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府管理課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8458777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市最終処分場</a:t>
                      </a:r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跡</a:t>
                      </a:r>
                      <a:r>
                        <a:rPr lang="zh-TW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地</a:t>
                      </a:r>
                      <a:endParaRPr lang="zh-TW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広場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8,000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市管理課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8423701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工場跡地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工場跡地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5,000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民間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1944881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</a:t>
                      </a:r>
                      <a:endParaRPr lang="en-US" altLang="ja-JP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市民グラウンド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グラウンド</a:t>
                      </a:r>
                      <a:endParaRPr lang="ja-JP" altLang="en-US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5,000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市管理課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9461369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A</a:t>
                      </a:r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公園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公園</a:t>
                      </a:r>
                      <a:endParaRPr lang="ja-JP" altLang="en-US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3,000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市管理課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0914546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市民駐車場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駐車場</a:t>
                      </a:r>
                      <a:endParaRPr lang="ja-JP" altLang="en-US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3,000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市管理課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8689119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</a:t>
                      </a:r>
                      <a:endParaRPr lang="en-US" altLang="ja-JP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B</a:t>
                      </a:r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公園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公園</a:t>
                      </a:r>
                      <a:endParaRPr lang="ja-JP" altLang="en-US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3,000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市管理課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851177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</a:t>
                      </a:r>
                      <a:endParaRPr lang="en-US" altLang="ja-JP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C</a:t>
                      </a:r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公園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公園</a:t>
                      </a:r>
                      <a:endParaRPr lang="ja-JP" altLang="en-US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3,000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府管理課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2799136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</a:t>
                      </a:r>
                      <a:endParaRPr lang="en-US" altLang="ja-JP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球場駐車場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駐車場</a:t>
                      </a:r>
                      <a:endParaRPr lang="ja-JP" altLang="en-US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3,000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民間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638302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焼却施設駐車場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駐車場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2,000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市管理課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8271815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12</a:t>
                      </a:r>
                      <a:endParaRPr lang="en-US" altLang="ja-JP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D</a:t>
                      </a:r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公園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公園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1,000</a:t>
                      </a:r>
                      <a:endParaRPr lang="en-US" altLang="ja-JP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市管理課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3030718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E</a:t>
                      </a:r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公園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公園</a:t>
                      </a:r>
                      <a:endParaRPr lang="ja-JP" altLang="en-US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1,000</a:t>
                      </a:r>
                      <a:endParaRPr lang="en-US" altLang="ja-JP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市管理課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91437943"/>
                  </a:ext>
                </a:extLst>
              </a:tr>
            </a:tbl>
          </a:graphicData>
        </a:graphic>
      </p:graphicFrame>
      <p:sp>
        <p:nvSpPr>
          <p:cNvPr id="5" name="タイトル 3">
            <a:extLst>
              <a:ext uri="{FF2B5EF4-FFF2-40B4-BE49-F238E27FC236}">
                <a16:creationId xmlns:a16="http://schemas.microsoft.com/office/drawing/2014/main" xmlns="" id="{7C24E5CF-4B64-4CE4-BB1F-808D959198D2}"/>
              </a:ext>
            </a:extLst>
          </p:cNvPr>
          <p:cNvSpPr txBox="1">
            <a:spLocks/>
          </p:cNvSpPr>
          <p:nvPr/>
        </p:nvSpPr>
        <p:spPr>
          <a:xfrm>
            <a:off x="838200" y="180490"/>
            <a:ext cx="10515600" cy="4245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一次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仮置場リスト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9012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グラフィックス 2" descr="工場">
            <a:extLst>
              <a:ext uri="{FF2B5EF4-FFF2-40B4-BE49-F238E27FC236}">
                <a16:creationId xmlns:a16="http://schemas.microsoft.com/office/drawing/2014/main" xmlns="" id="{41FD8D29-02F3-498C-B724-9E1BF537FE9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86686" y="2523246"/>
            <a:ext cx="707572" cy="707572"/>
          </a:xfrm>
          <a:prstGeom prst="rect">
            <a:avLst/>
          </a:prstGeom>
        </p:spPr>
      </p:pic>
      <p:pic>
        <p:nvPicPr>
          <p:cNvPr id="6" name="グラフィックス 8" descr="医療">
            <a:extLst>
              <a:ext uri="{FF2B5EF4-FFF2-40B4-BE49-F238E27FC236}">
                <a16:creationId xmlns:a16="http://schemas.microsoft.com/office/drawing/2014/main" xmlns="" id="{5D17846D-D644-4EFF-A5F6-676AF835348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35671" y="4343558"/>
            <a:ext cx="609601" cy="609601"/>
          </a:xfrm>
          <a:prstGeom prst="rect">
            <a:avLst/>
          </a:prstGeom>
        </p:spPr>
      </p:pic>
      <p:pic>
        <p:nvPicPr>
          <p:cNvPr id="7" name="グラフィックス 10" descr="校舎">
            <a:extLst>
              <a:ext uri="{FF2B5EF4-FFF2-40B4-BE49-F238E27FC236}">
                <a16:creationId xmlns:a16="http://schemas.microsoft.com/office/drawing/2014/main" xmlns="" id="{980FD2EB-81B1-49C0-865D-7C73F0FFA62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350668" y="1547132"/>
            <a:ext cx="707572" cy="707572"/>
          </a:xfrm>
          <a:prstGeom prst="rect">
            <a:avLst/>
          </a:prstGeom>
        </p:spPr>
      </p:pic>
      <p:pic>
        <p:nvPicPr>
          <p:cNvPr id="8" name="グラフィックス 12" descr="鉛筆">
            <a:extLst>
              <a:ext uri="{FF2B5EF4-FFF2-40B4-BE49-F238E27FC236}">
                <a16:creationId xmlns:a16="http://schemas.microsoft.com/office/drawing/2014/main" xmlns="" id="{49BD1A06-1549-463B-B24F-D48B87A9224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499786" y="3546502"/>
            <a:ext cx="481372" cy="481372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xmlns="" id="{5EF70B68-2300-40B2-BDD7-273BB1A8A2DD}"/>
              </a:ext>
            </a:extLst>
          </p:cNvPr>
          <p:cNvSpPr/>
          <p:nvPr/>
        </p:nvSpPr>
        <p:spPr>
          <a:xfrm>
            <a:off x="10253092" y="1558838"/>
            <a:ext cx="1261884" cy="6376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市役所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xmlns="" id="{8DCCBB24-BE4C-4DF1-8386-A68F613E6CF5}"/>
              </a:ext>
            </a:extLst>
          </p:cNvPr>
          <p:cNvSpPr/>
          <p:nvPr/>
        </p:nvSpPr>
        <p:spPr>
          <a:xfrm>
            <a:off x="10253092" y="2499875"/>
            <a:ext cx="1620957" cy="6376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焼却施設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xmlns="" id="{7DE976E3-7EB4-4A29-A754-3297CDA567E5}"/>
              </a:ext>
            </a:extLst>
          </p:cNvPr>
          <p:cNvSpPr/>
          <p:nvPr/>
        </p:nvSpPr>
        <p:spPr>
          <a:xfrm>
            <a:off x="10271901" y="3353381"/>
            <a:ext cx="902811" cy="6376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学校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xmlns="" id="{564590D0-7590-4CC1-AE05-9C0A47BCA1F3}"/>
              </a:ext>
            </a:extLst>
          </p:cNvPr>
          <p:cNvSpPr/>
          <p:nvPr/>
        </p:nvSpPr>
        <p:spPr>
          <a:xfrm>
            <a:off x="10303595" y="4252890"/>
            <a:ext cx="902811" cy="6376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病院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タイトル 3">
            <a:extLst>
              <a:ext uri="{FF2B5EF4-FFF2-40B4-BE49-F238E27FC236}">
                <a16:creationId xmlns:a16="http://schemas.microsoft.com/office/drawing/2014/main" xmlns="" id="{8FE0A35E-0C88-4AC6-9BF3-AC813CF518EC}"/>
              </a:ext>
            </a:extLst>
          </p:cNvPr>
          <p:cNvSpPr txBox="1">
            <a:spLocks/>
          </p:cNvSpPr>
          <p:nvPr/>
        </p:nvSpPr>
        <p:spPr>
          <a:xfrm>
            <a:off x="838200" y="180490"/>
            <a:ext cx="10515600" cy="4245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一次仮置場位置図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番号は仮置場リスト番号を示す）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xmlns="" id="{CAF7A6E4-CA20-4DC6-BB86-432D09FDB67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70494" y="856441"/>
            <a:ext cx="8998714" cy="524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5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756011"/>
              </p:ext>
            </p:extLst>
          </p:nvPr>
        </p:nvGraphicFramePr>
        <p:xfrm>
          <a:off x="2417617" y="1172009"/>
          <a:ext cx="7654637" cy="46053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54637"/>
              </a:tblGrid>
              <a:tr h="74742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収集運搬業一覧</a:t>
                      </a:r>
                      <a:endParaRPr lang="ja-JP" alt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</a:tr>
              <a:tr h="642985">
                <a:tc>
                  <a:txBody>
                    <a:bodyPr/>
                    <a:lstStyle/>
                    <a:p>
                      <a:r>
                        <a:rPr lang="ja-JP" altLang="en-US" sz="2400" dirty="0" smtClean="0">
                          <a:solidFill>
                            <a:srgbClr val="00009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Ａ清掃株式会社</a:t>
                      </a:r>
                      <a:endParaRPr lang="ja-JP" altLang="en-US" sz="2400" dirty="0">
                        <a:solidFill>
                          <a:srgbClr val="00009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145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2985">
                <a:tc>
                  <a:txBody>
                    <a:bodyPr/>
                    <a:lstStyle/>
                    <a:p>
                      <a:r>
                        <a:rPr lang="ja-JP" altLang="en-US" sz="2400" dirty="0" smtClean="0">
                          <a:solidFill>
                            <a:srgbClr val="00009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クリーンＢ株式会社</a:t>
                      </a:r>
                      <a:endParaRPr lang="ja-JP" altLang="en-US" sz="2400" dirty="0">
                        <a:solidFill>
                          <a:srgbClr val="00009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145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2985">
                <a:tc>
                  <a:txBody>
                    <a:bodyPr/>
                    <a:lstStyle/>
                    <a:p>
                      <a:r>
                        <a:rPr lang="ja-JP" altLang="en-US" sz="2400" dirty="0" smtClean="0">
                          <a:solidFill>
                            <a:srgbClr val="00009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Ｃ有限会社</a:t>
                      </a:r>
                      <a:endParaRPr lang="ja-JP" altLang="en-US" sz="2400" dirty="0">
                        <a:solidFill>
                          <a:srgbClr val="00009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145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2985">
                <a:tc>
                  <a:txBody>
                    <a:bodyPr/>
                    <a:lstStyle/>
                    <a:p>
                      <a:r>
                        <a:rPr lang="ja-JP" altLang="en-US" sz="2400" dirty="0" smtClean="0">
                          <a:solidFill>
                            <a:srgbClr val="00009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Ｄ株式会社</a:t>
                      </a:r>
                      <a:endParaRPr lang="ja-JP" altLang="en-US" sz="2400" dirty="0">
                        <a:solidFill>
                          <a:srgbClr val="00009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145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2985">
                <a:tc>
                  <a:txBody>
                    <a:bodyPr/>
                    <a:lstStyle/>
                    <a:p>
                      <a:r>
                        <a:rPr lang="ja-JP" altLang="en-US" sz="2400" dirty="0" smtClean="0">
                          <a:solidFill>
                            <a:srgbClr val="00009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Ｅリサイクル収集株式会社</a:t>
                      </a:r>
                      <a:endParaRPr lang="ja-JP" altLang="en-US" sz="2400" dirty="0">
                        <a:solidFill>
                          <a:srgbClr val="00009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145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2985">
                <a:tc>
                  <a:txBody>
                    <a:bodyPr/>
                    <a:lstStyle/>
                    <a:p>
                      <a:r>
                        <a:rPr lang="ja-JP" altLang="en-US" sz="2400" dirty="0" smtClean="0">
                          <a:solidFill>
                            <a:srgbClr val="00009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Ｆリサイクルクリーン有限会社</a:t>
                      </a:r>
                      <a:endParaRPr lang="ja-JP" altLang="en-US" sz="2400" dirty="0">
                        <a:solidFill>
                          <a:srgbClr val="00009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145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タイトル 3">
            <a:extLst>
              <a:ext uri="{FF2B5EF4-FFF2-40B4-BE49-F238E27FC236}">
                <a16:creationId xmlns:a16="http://schemas.microsoft.com/office/drawing/2014/main" xmlns="" id="{8FE0A35E-0C88-4AC6-9BF3-AC813CF518EC}"/>
              </a:ext>
            </a:extLst>
          </p:cNvPr>
          <p:cNvSpPr txBox="1">
            <a:spLocks/>
          </p:cNvSpPr>
          <p:nvPr/>
        </p:nvSpPr>
        <p:spPr>
          <a:xfrm>
            <a:off x="838200" y="180490"/>
            <a:ext cx="10515600" cy="4245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収集運搬業者一覧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7704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501611"/>
              </p:ext>
            </p:extLst>
          </p:nvPr>
        </p:nvGraphicFramePr>
        <p:xfrm>
          <a:off x="381000" y="742518"/>
          <a:ext cx="11430000" cy="56158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10000"/>
                <a:gridCol w="3810000"/>
                <a:gridCol w="3810000"/>
              </a:tblGrid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処分業社名</a:t>
                      </a:r>
                      <a:endParaRPr lang="ja-JP" alt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処理品目</a:t>
                      </a:r>
                      <a:endParaRPr lang="ja-JP" altLang="en-US" sz="2000" b="0" i="0" u="none" strike="noStrike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処理方法・能力</a:t>
                      </a:r>
                      <a:endParaRPr lang="ja-JP" alt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A</a:t>
                      </a:r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株式会社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145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がれき類、ガラスくず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破砕：</a:t>
                      </a:r>
                      <a:r>
                        <a:rPr lang="en-US" altLang="ja-JP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300</a:t>
                      </a:r>
                      <a:r>
                        <a:rPr 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ｔ／</a:t>
                      </a:r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B</a:t>
                      </a:r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株式会社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145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がれき類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破砕：</a:t>
                      </a:r>
                      <a:r>
                        <a:rPr lang="en-US" altLang="ja-JP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450</a:t>
                      </a:r>
                      <a:r>
                        <a:rPr 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ｔ／</a:t>
                      </a:r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C</a:t>
                      </a:r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有限会社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145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がれき類、ガラスくず、鉱さい</a:t>
                      </a:r>
                      <a:endParaRPr lang="ja-JP" altLang="en-US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破砕：</a:t>
                      </a:r>
                      <a:r>
                        <a:rPr lang="en-US" altLang="ja-JP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90</a:t>
                      </a:r>
                      <a:r>
                        <a:rPr 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ｔ／</a:t>
                      </a:r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D</a:t>
                      </a:r>
                      <a:r>
                        <a:rPr lang="ja-JP" altLang="en-US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工務店</a:t>
                      </a:r>
                      <a:endParaRPr lang="ja-JP" altLang="en-US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145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がれき類、ガラスくず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破砕：</a:t>
                      </a:r>
                      <a:r>
                        <a:rPr lang="en-US" altLang="ja-JP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400</a:t>
                      </a:r>
                      <a:r>
                        <a:rPr lang="en-US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ｔ／</a:t>
                      </a:r>
                      <a:r>
                        <a:rPr lang="ja-JP" altLang="en-US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  <a:endParaRPr lang="ja-JP" altLang="en-US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E</a:t>
                      </a:r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開発株式会社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145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がれき類、ガラスくず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破砕：</a:t>
                      </a:r>
                      <a:r>
                        <a:rPr lang="en-US" altLang="ja-JP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</a:t>
                      </a:r>
                      <a:r>
                        <a:rPr 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ｔ／</a:t>
                      </a:r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株式会社</a:t>
                      </a:r>
                      <a:r>
                        <a:rPr lang="en-US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</a:t>
                      </a:r>
                      <a:endParaRPr lang="en-US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145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木くず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破砕：</a:t>
                      </a:r>
                      <a:r>
                        <a:rPr lang="en-US" altLang="ja-JP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300</a:t>
                      </a:r>
                      <a:r>
                        <a:rPr 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ｔ／</a:t>
                      </a:r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G</a:t>
                      </a:r>
                      <a:r>
                        <a:rPr lang="ja-JP" altLang="en-US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興業</a:t>
                      </a:r>
                      <a:endParaRPr lang="ja-JP" altLang="en-US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145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木くず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破砕：</a:t>
                      </a:r>
                      <a:r>
                        <a:rPr lang="en-US" altLang="ja-JP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</a:t>
                      </a:r>
                      <a:r>
                        <a:rPr 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ｔ／</a:t>
                      </a:r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H</a:t>
                      </a:r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株式会社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145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木くず</a:t>
                      </a:r>
                      <a:endParaRPr lang="ja-JP" altLang="en-US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破砕：</a:t>
                      </a:r>
                      <a:r>
                        <a:rPr lang="en-US" altLang="ja-JP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132</a:t>
                      </a:r>
                      <a:r>
                        <a:rPr 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ｔ／</a:t>
                      </a:r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Ｉ興産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145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木くず</a:t>
                      </a:r>
                      <a:endParaRPr lang="ja-JP" altLang="en-US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破砕：</a:t>
                      </a:r>
                      <a:r>
                        <a:rPr lang="en-US" altLang="ja-JP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360</a:t>
                      </a:r>
                      <a:r>
                        <a:rPr 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t／</a:t>
                      </a:r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J</a:t>
                      </a:r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工業株式会社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145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燃え殻、汚泥、廃油、廃酸、廃アルカリ、 廃プラ、紙くず、木くず、繊維くず、 動植物性残渣、ゴムくず、金属くず、ガラス くず、 </a:t>
                      </a:r>
                      <a:r>
                        <a:rPr lang="ja-JP" altLang="en-US" sz="2000" u="none" strike="noStrike" dirty="0" err="1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がれき類、ばいじん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焼却：</a:t>
                      </a:r>
                      <a:r>
                        <a:rPr lang="en-US" altLang="zh-CN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95</a:t>
                      </a:r>
                      <a:r>
                        <a:rPr lang="zh-CN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ｔ／日</a:t>
                      </a:r>
                      <a:endParaRPr lang="zh-CN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有限会社</a:t>
                      </a:r>
                      <a:r>
                        <a:rPr 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K</a:t>
                      </a:r>
                      <a:endParaRPr 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145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紙くず、木くず、繊維くず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焼却：</a:t>
                      </a:r>
                      <a:r>
                        <a:rPr lang="en-US" altLang="zh-CN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4.8</a:t>
                      </a:r>
                      <a:r>
                        <a:rPr lang="zh-CN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ｔ／日</a:t>
                      </a:r>
                      <a:endParaRPr lang="zh-CN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タイトル 3">
            <a:extLst>
              <a:ext uri="{FF2B5EF4-FFF2-40B4-BE49-F238E27FC236}">
                <a16:creationId xmlns:a16="http://schemas.microsoft.com/office/drawing/2014/main" xmlns="" id="{8FE0A35E-0C88-4AC6-9BF3-AC813CF518EC}"/>
              </a:ext>
            </a:extLst>
          </p:cNvPr>
          <p:cNvSpPr txBox="1">
            <a:spLocks/>
          </p:cNvSpPr>
          <p:nvPr/>
        </p:nvSpPr>
        <p:spPr>
          <a:xfrm>
            <a:off x="838200" y="180490"/>
            <a:ext cx="10515600" cy="4245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処分業者一覧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240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321074"/>
              </p:ext>
            </p:extLst>
          </p:nvPr>
        </p:nvGraphicFramePr>
        <p:xfrm>
          <a:off x="838200" y="980641"/>
          <a:ext cx="10626438" cy="36329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1602"/>
                <a:gridCol w="2840182"/>
                <a:gridCol w="2743200"/>
                <a:gridCol w="1704109"/>
                <a:gridCol w="1967345"/>
              </a:tblGrid>
              <a:tr h="54895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市名</a:t>
                      </a:r>
                      <a:endParaRPr lang="ja-JP" alt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施設名</a:t>
                      </a:r>
                      <a:endParaRPr lang="ja-JP" alt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埋立対象廃棄物</a:t>
                      </a:r>
                      <a:endParaRPr lang="zh-TW" altLang="en-US" sz="2000" b="0" i="0" u="none" strike="noStrike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全体容量</a:t>
                      </a:r>
                      <a:r>
                        <a:rPr lang="en-US" altLang="ja-JP" sz="200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m3)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残余容量</a:t>
                      </a:r>
                      <a:r>
                        <a:rPr lang="en-US" altLang="ja-JP" sz="200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m3)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</a:tr>
              <a:tr h="99302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Ｖ市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Ｖ市クリーンセンター最終処分場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焼却残渣・不燃ごみ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200,000 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50,000 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9302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Ｗ市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Ｗ市一般廃棄物最終処分場</a:t>
                      </a:r>
                      <a:endParaRPr lang="zh-TW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埋立ごみ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60,000 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10,000 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895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Ｘ市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Ｘ</a:t>
                      </a:r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市残灰処理場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焼却残渣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50,000 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3,000 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89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Ｙ</a:t>
                      </a:r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市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Ｙ市最終処分場</a:t>
                      </a:r>
                      <a:endParaRPr lang="zh-TW" altLang="en-US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焼却残渣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400,000 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150,000 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タイトル 3">
            <a:extLst>
              <a:ext uri="{FF2B5EF4-FFF2-40B4-BE49-F238E27FC236}">
                <a16:creationId xmlns:a16="http://schemas.microsoft.com/office/drawing/2014/main" xmlns="" id="{8FE0A35E-0C88-4AC6-9BF3-AC813CF518EC}"/>
              </a:ext>
            </a:extLst>
          </p:cNvPr>
          <p:cNvSpPr txBox="1">
            <a:spLocks/>
          </p:cNvSpPr>
          <p:nvPr/>
        </p:nvSpPr>
        <p:spPr>
          <a:xfrm>
            <a:off x="838200" y="374460"/>
            <a:ext cx="10515600" cy="4245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一般廃棄物最終処分場一覧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8286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xmlns="" id="{65523C2D-8726-4EFA-8713-0D2DDCDBF1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935051"/>
              </p:ext>
            </p:extLst>
          </p:nvPr>
        </p:nvGraphicFramePr>
        <p:xfrm>
          <a:off x="1463040" y="791400"/>
          <a:ext cx="9265920" cy="414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0491">
                  <a:extLst>
                    <a:ext uri="{9D8B030D-6E8A-4147-A177-3AD203B41FA5}">
                      <a16:colId xmlns:a16="http://schemas.microsoft.com/office/drawing/2014/main" xmlns="" val="724962596"/>
                    </a:ext>
                  </a:extLst>
                </a:gridCol>
                <a:gridCol w="2343561">
                  <a:extLst>
                    <a:ext uri="{9D8B030D-6E8A-4147-A177-3AD203B41FA5}">
                      <a16:colId xmlns:a16="http://schemas.microsoft.com/office/drawing/2014/main" xmlns="" val="1853941418"/>
                    </a:ext>
                  </a:extLst>
                </a:gridCol>
                <a:gridCol w="1681828">
                  <a:extLst>
                    <a:ext uri="{9D8B030D-6E8A-4147-A177-3AD203B41FA5}">
                      <a16:colId xmlns:a16="http://schemas.microsoft.com/office/drawing/2014/main" xmlns="" val="676293362"/>
                    </a:ext>
                  </a:extLst>
                </a:gridCol>
                <a:gridCol w="2348212">
                  <a:extLst>
                    <a:ext uri="{9D8B030D-6E8A-4147-A177-3AD203B41FA5}">
                      <a16:colId xmlns:a16="http://schemas.microsoft.com/office/drawing/2014/main" xmlns="" val="55196907"/>
                    </a:ext>
                  </a:extLst>
                </a:gridCol>
                <a:gridCol w="1681828">
                  <a:extLst>
                    <a:ext uri="{9D8B030D-6E8A-4147-A177-3AD203B41FA5}">
                      <a16:colId xmlns:a16="http://schemas.microsoft.com/office/drawing/2014/main" xmlns="" val="31188026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番号</a:t>
                      </a:r>
                      <a:endParaRPr lang="ja-JP" alt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名前</a:t>
                      </a:r>
                      <a:endParaRPr lang="ja-JP" alt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用途</a:t>
                      </a:r>
                      <a:endParaRPr lang="ja-JP" alt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面積（ｍ２）</a:t>
                      </a:r>
                      <a:endParaRPr lang="zh-TW" alt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管理者</a:t>
                      </a:r>
                      <a:endParaRPr lang="ja-JP" alt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0884203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Ａ工場跡地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工場跡地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100,000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民間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6125039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  <a:endParaRPr lang="en-US" altLang="ja-JP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山間地公園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公園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100,000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府管理課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8458777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市民広場</a:t>
                      </a:r>
                      <a:endParaRPr lang="zh-TW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広場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80,000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市管理課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8423701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Ｂ工場</a:t>
                      </a:r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跡地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工場跡地</a:t>
                      </a:r>
                      <a:endParaRPr lang="ja-JP" altLang="en-US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50,000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民間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1944881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</a:t>
                      </a:r>
                      <a:endParaRPr lang="en-US" altLang="ja-JP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市民グラウンド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グラウンド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50,000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市管理課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9461369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記念公園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公園</a:t>
                      </a:r>
                      <a:endParaRPr lang="ja-JP" altLang="en-US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30,000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市管理課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0914546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市民駐車場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駐車場</a:t>
                      </a:r>
                      <a:endParaRPr lang="ja-JP" altLang="en-US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30,000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市管理課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8689119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</a:t>
                      </a:r>
                      <a:endParaRPr lang="en-US" altLang="ja-JP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市営</a:t>
                      </a:r>
                      <a:r>
                        <a:rPr lang="ja-JP" altLang="en-US" sz="200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公園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公園</a:t>
                      </a:r>
                      <a:endParaRPr lang="ja-JP" altLang="en-US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30,000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市管理課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851177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</a:t>
                      </a:r>
                      <a:endParaRPr lang="en-US" altLang="ja-JP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府営公園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公園</a:t>
                      </a:r>
                      <a:endParaRPr lang="ja-JP" altLang="en-US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30,000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府管理課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2799136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</a:t>
                      </a:r>
                      <a:endParaRPr lang="en-US" altLang="ja-JP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民間駐車場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駐車場</a:t>
                      </a:r>
                      <a:endParaRPr lang="ja-JP" altLang="en-US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30,000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民間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63830200"/>
                  </a:ext>
                </a:extLst>
              </a:tr>
            </a:tbl>
          </a:graphicData>
        </a:graphic>
      </p:graphicFrame>
      <p:sp>
        <p:nvSpPr>
          <p:cNvPr id="5" name="タイトル 3">
            <a:extLst>
              <a:ext uri="{FF2B5EF4-FFF2-40B4-BE49-F238E27FC236}">
                <a16:creationId xmlns:a16="http://schemas.microsoft.com/office/drawing/2014/main" xmlns="" id="{7C24E5CF-4B64-4CE4-BB1F-808D959198D2}"/>
              </a:ext>
            </a:extLst>
          </p:cNvPr>
          <p:cNvSpPr txBox="1">
            <a:spLocks/>
          </p:cNvSpPr>
          <p:nvPr/>
        </p:nvSpPr>
        <p:spPr>
          <a:xfrm>
            <a:off x="838200" y="180490"/>
            <a:ext cx="10515600" cy="4245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二次仮置場リスト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5762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1887</TotalTime>
  <Words>505</Words>
  <Application>Microsoft Office PowerPoint</Application>
  <PresentationFormat>ユーザー設定</PresentationFormat>
  <Paragraphs>203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2018-12-04T05:49:50Z</cp:lastPrinted>
  <dcterms:created xsi:type="dcterms:W3CDTF">2018-05-17T13:01:58Z</dcterms:created>
  <dcterms:modified xsi:type="dcterms:W3CDTF">2018-12-27T03:06:48Z</dcterms:modified>
</cp:coreProperties>
</file>