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94" r:id="rId5"/>
    <p:sldId id="285" r:id="rId6"/>
    <p:sldId id="286" r:id="rId7"/>
    <p:sldId id="308" r:id="rId8"/>
    <p:sldId id="293" r:id="rId9"/>
    <p:sldId id="287" r:id="rId10"/>
    <p:sldId id="289" r:id="rId11"/>
    <p:sldId id="292" r:id="rId12"/>
    <p:sldId id="291" r:id="rId13"/>
    <p:sldId id="274" r:id="rId14"/>
    <p:sldId id="302" r:id="rId15"/>
    <p:sldId id="290" r:id="rId16"/>
    <p:sldId id="281" r:id="rId17"/>
    <p:sldId id="295" r:id="rId18"/>
    <p:sldId id="307" r:id="rId1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F6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62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4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F0A48-941F-4454-BF28-218308CE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D7FF9B-8B7A-494A-BDD2-37E1B7F62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170BC7-E410-41A7-BA93-0ABB767A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6E869F-D179-4B68-90AC-D7C7C107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4C375B-AC65-42F3-8D0E-45C86E6E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4B8-6C5D-4199-B421-04B62064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4837694-286A-4025-8678-5F61EB537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FA77BD-0CE9-4E31-9DC0-7D9DDDA9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34EB10-0F68-496C-A055-57442598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4EC44-C3EF-44C3-BC83-5A1F6302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3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AFE89C-CC07-42D6-A45A-964DDA927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67CB85-6454-4620-9965-1771E6309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4E6DE-1BF3-41FC-93C9-E853A725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FCDDF-335B-48E0-BCFE-3D99E4AC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E56FB-5E99-455E-8B96-66EC0A97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8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6DB75-C5A5-483A-9B21-AD3666542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02914-7DD6-49DF-9AC8-E6129679C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C567B2-CED5-4488-8CC3-CE8991A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06633F-19FE-4507-8258-DA31EC719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4409BF-48A0-49C6-93D1-C2944C1E8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7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AC729E-0D51-4437-B46B-8803C52B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9385A-9547-473D-9586-E64C8D13A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A3183-4EAE-438A-B88D-C81099E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F1D3D1-7A24-44C4-B5AE-FB17E120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F60198-5C31-47B2-87D9-8E896A29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3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538AC-C169-46C9-BB56-7D83ADB0E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5521-7011-4D9E-AF68-7DE5F6BB7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065F56-8441-47C6-8407-7ECA73B49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23C93B-0668-4E02-81D6-6B764B8B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657DC-3FEF-44FF-9A70-8BB7EE13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599C63-410E-4133-9718-8032CF7C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711B54-C03E-4B72-8FB6-B86147840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02D9C8-7D28-4441-9D08-AAF27704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6F3D9E-C964-4E5E-8816-EE4994C7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A9B095-DB24-4647-8299-4C46711C7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653354-B3FE-4DB5-A4F6-9381C6D71C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3F53A-EBEA-4B06-A170-2B86A67C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2B952B-7005-4C99-A8C6-9B63152B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A6609A-FCF0-48C2-A1B1-25FAD06A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BA413-11B1-4B44-86B4-85EDF7342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F9956D-A21A-4DFF-9FF3-9A646560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4305FE-A8B5-4461-84FB-41138A09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1D490B-B5DF-4EAE-A050-CCE0C690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7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28D4F6-67A5-4269-8E04-5F55092C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9EFD3A-DA64-431A-A834-AC96BAF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0D70E6-5AB6-45D7-886A-E63250B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58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078CE-C54A-456D-BDF2-3CA239505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E35E-9A66-4F09-BB68-4379F985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E6639A-8B6B-483A-A4D5-731C35700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D56D39-331C-4999-B20D-E0457606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F334DE-540D-4A0F-B579-4F5D7519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17939A-BEF7-468D-ADE9-BF556879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1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564CF-235D-4B3A-AE8F-0F47C4CD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41569-02EA-4B67-AB11-BB6CF90BA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3425F-B326-44BD-A544-0F2A86627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26824C-F3C2-4897-80AA-324735D7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ED807-AEE5-40CF-8733-F72C5927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E532BB-3A00-4912-9F96-6A337D61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56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805F55-6A29-4662-AE04-94E0DB323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F69846-115B-49D2-8648-FFE2E2D8D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51D6F4-1415-4D21-8381-C90EBDD28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51D70-6557-4EDB-AD9D-213B0B934710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987DC-CE18-4C9A-BEE4-F17137D66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74E213-73B5-4B14-881D-4D4084F1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8363-F50A-4491-A6CB-4E010404C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wasteinfo.nies.go.jp/cd/practice/guide_3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FA174D6-28AE-4E37-A14A-265D51E30A16}"/>
              </a:ext>
            </a:extLst>
          </p:cNvPr>
          <p:cNvSpPr/>
          <p:nvPr/>
        </p:nvSpPr>
        <p:spPr>
          <a:xfrm>
            <a:off x="256310" y="2508069"/>
            <a:ext cx="11707090" cy="812797"/>
          </a:xfrm>
          <a:prstGeom prst="rect">
            <a:avLst/>
          </a:prstGeom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図上演習の実施方法について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526312" y="161841"/>
            <a:ext cx="9144000" cy="425988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zh-TW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zh-TW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年度大阪府災害廃棄物対策</a:t>
            </a:r>
            <a:r>
              <a:rPr lang="zh-TW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50" y="4456510"/>
            <a:ext cx="62293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大阪府循環型社会推進室資源循環課</a:t>
            </a:r>
            <a:endParaRPr kumimoji="1"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平成３０年１２月５日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</a:t>
            </a:r>
            <a:r>
              <a:rPr kumimoji="1"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大阪府咲洲庁舎４４階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大会議室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86098" y="6469488"/>
            <a:ext cx="1477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kumimoji="1" lang="en-US" altLang="ja-JP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kumimoji="1" lang="ja-JP" altLang="en-US" sz="1200" b="1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月５日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791825" y="257175"/>
            <a:ext cx="1171575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59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17" y="731261"/>
            <a:ext cx="8704199" cy="548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図上演習の進め方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25364" y="731261"/>
            <a:ext cx="9475158" cy="5603278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989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AF23B19-9CED-421D-AAEF-B6E78F1DD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68" y="307780"/>
            <a:ext cx="8773284" cy="6369090"/>
          </a:xfrm>
          <a:prstGeom prst="rect">
            <a:avLst/>
          </a:prstGeom>
        </p:spPr>
      </p:pic>
      <p:sp>
        <p:nvSpPr>
          <p:cNvPr id="5" name="タイトル 3">
            <a:extLst>
              <a:ext uri="{FF2B5EF4-FFF2-40B4-BE49-F238E27FC236}">
                <a16:creationId xmlns:a16="http://schemas.microsoft.com/office/drawing/2014/main" id="{BD265A3E-82D1-4B7D-B9C7-6810B539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具体的な流れについて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0801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作戦タイムにつ</a:t>
            </a: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いて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848" y="380802"/>
            <a:ext cx="117070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作戦時間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者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が自分の役割を自覚し、積極的に模擬災害対応にあたることが重要です。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グループ内の役割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分担を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決めておきましょう。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（必須役割）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リーダー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、メモ係（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分ごとに交代）、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発表係（リーダー以外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演習手順・資料の確認をしっかりしましょう。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32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第３部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のプログラム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613226"/>
              </p:ext>
            </p:extLst>
          </p:nvPr>
        </p:nvGraphicFramePr>
        <p:xfrm>
          <a:off x="872837" y="1176168"/>
          <a:ext cx="10363201" cy="154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2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0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午前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プログラム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図上演習の実施方法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作戦タイム（役割決定、資料の読み込み等）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329566"/>
              </p:ext>
            </p:extLst>
          </p:nvPr>
        </p:nvGraphicFramePr>
        <p:xfrm>
          <a:off x="859414" y="3221803"/>
          <a:ext cx="10348913" cy="3262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8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午後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プログラム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130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「一次仮置場の設置・運用について」（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○発表（災害対策本部への報告を想定）（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被災市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休憩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70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：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lang="en-US" alt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「災害廃棄物の処分について（二次仮置場を含む）」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○発表（災害対策本部への報告を想定）（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被災市２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r>
                        <a:rPr lang="ja-JP" alt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、大阪府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○振り返り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○全体を含む講評（</a:t>
                      </a:r>
                      <a:r>
                        <a:rPr lang="en-US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sz="2000" kern="100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</a:t>
                      </a:r>
                      <a:r>
                        <a:rPr lang="ja-JP" sz="2000" kern="1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ja-JP" sz="2000" kern="100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33870" y="2778326"/>
            <a:ext cx="103328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 dirty="0">
                <a:ln>
                  <a:noFill/>
                </a:ln>
                <a:solidFill>
                  <a:srgbClr val="00009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昼食休憩</a:t>
            </a: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rgbClr val="00009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11:40</a:t>
            </a:r>
            <a:r>
              <a:rPr kumimoji="1" lang="ja-JP" altLang="en-US" sz="2000" b="1" i="0" u="none" strike="noStrike" cap="none" normalizeH="0" baseline="0" dirty="0">
                <a:ln>
                  <a:noFill/>
                </a:ln>
                <a:solidFill>
                  <a:srgbClr val="00009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～</a:t>
            </a: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rgbClr val="00009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12:40</a:t>
            </a:r>
            <a:endParaRPr kumimoji="1" lang="en-US" altLang="ja-JP" sz="2000" b="1" i="0" u="none" strike="noStrike" cap="none" normalizeH="0" baseline="0" dirty="0">
              <a:ln>
                <a:noFill/>
              </a:ln>
              <a:solidFill>
                <a:srgbClr val="00009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3986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被害の状況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6350" y="855218"/>
            <a:ext cx="104113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地震の被害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府内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中部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発生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最大震度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６強の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地震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８月６日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（月）発生１日目　天気：晴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８月９日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（水）発生３日目　天気：曇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８月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（月）発生７日目　天気：曇時々雨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８月</a:t>
            </a:r>
            <a:r>
              <a:rPr lang="en-US" altLang="ja-JP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（月）発生</a:t>
            </a:r>
            <a:r>
              <a:rPr lang="en-US" altLang="ja-JP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日目　天気：晴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3554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8546" y="775064"/>
            <a:ext cx="11251896" cy="5902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</a:t>
            </a: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市について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基礎情報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周辺自治体：Ｖ市、Ｗ市と隣接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一日の生活ごみの排出量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20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300</a:t>
            </a:r>
            <a:r>
              <a:rPr lang="ja-JP" altLang="en-US" sz="320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トン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収集体制：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直営：委託＝２：８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2"/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パッカー</a:t>
            </a:r>
            <a:r>
              <a:rPr kumimoji="1"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台、２トン</a:t>
            </a: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トラック２台、人員：</a:t>
            </a:r>
            <a:r>
              <a:rPr kumimoji="1"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焼却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／日</a:t>
            </a:r>
            <a:r>
              <a:rPr lang="en-US" altLang="ja-JP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２炉、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破砕施設：</a:t>
            </a:r>
            <a:r>
              <a:rPr lang="ja-JP" altLang="en-US" sz="3200" dirty="0" err="1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無し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被害状況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全壊（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木造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非木造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半壊（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木造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非木造</a:t>
            </a:r>
            <a:r>
              <a:rPr lang="en-US" altLang="ja-JP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E82E645B-27E7-44D8-97CE-C44FB4E57AC6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被災市の状況（１／２）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577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FF4647-ADAB-433D-9ACF-74DB3EB03941}"/>
              </a:ext>
            </a:extLst>
          </p:cNvPr>
          <p:cNvSpPr txBox="1"/>
          <p:nvPr/>
        </p:nvSpPr>
        <p:spPr>
          <a:xfrm>
            <a:off x="173183" y="814496"/>
            <a:ext cx="1170709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事前の災害廃棄物対策</a:t>
            </a: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市の災害廃棄物処理計画は未策定</a:t>
            </a: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の候補地は平時に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リスト化済み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市町村・一部事務組合でエリア毎に災害時の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廃棄物処理協定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を締結済み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大阪府が民間団体と締結している、災害廃棄物の収集・運搬・処分・仮置場の管理等に関する</a:t>
            </a:r>
            <a:r>
              <a:rPr lang="ja-JP" altLang="en-US" sz="3200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協定に基づき、府に協力要請し、当該団体に協力を得ること可能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タイトル 3">
            <a:extLst>
              <a:ext uri="{FF2B5EF4-FFF2-40B4-BE49-F238E27FC236}">
                <a16:creationId xmlns:a16="http://schemas.microsoft.com/office/drawing/2014/main" id="{ED9895B3-5CFC-400B-B78E-F0F1A302F024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被災市の状況（２／２）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239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943B0D1-5A9D-4EC7-A36B-08A00E3F0E80}"/>
              </a:ext>
            </a:extLst>
          </p:cNvPr>
          <p:cNvSpPr txBox="1">
            <a:spLocks/>
          </p:cNvSpPr>
          <p:nvPr/>
        </p:nvSpPr>
        <p:spPr>
          <a:xfrm>
            <a:off x="838200" y="180490"/>
            <a:ext cx="10515600" cy="4245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それでは一度やって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みましょう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483960E-0C7F-4E3B-8053-4EAA3DEEE9D5}"/>
              </a:ext>
            </a:extLst>
          </p:cNvPr>
          <p:cNvSpPr/>
          <p:nvPr/>
        </p:nvSpPr>
        <p:spPr>
          <a:xfrm>
            <a:off x="829268" y="4029933"/>
            <a:ext cx="10561173" cy="254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四角形: 1 つの角を切り取る 6">
            <a:extLst>
              <a:ext uri="{FF2B5EF4-FFF2-40B4-BE49-F238E27FC236}">
                <a16:creationId xmlns:a16="http://schemas.microsoft.com/office/drawing/2014/main" id="{6AE6201F-1B8C-4952-86CA-B4A218551B0E}"/>
              </a:ext>
            </a:extLst>
          </p:cNvPr>
          <p:cNvSpPr/>
          <p:nvPr/>
        </p:nvSpPr>
        <p:spPr>
          <a:xfrm>
            <a:off x="785651" y="1768856"/>
            <a:ext cx="10648406" cy="3042041"/>
          </a:xfrm>
          <a:prstGeom prst="snip1Rect">
            <a:avLst/>
          </a:prstGeom>
          <a:noFill/>
          <a:ln w="28575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状況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付与</a:t>
            </a:r>
            <a:r>
              <a:rPr lang="en-US" altLang="ja-JP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Ｔ　　</a:t>
            </a:r>
            <a:r>
              <a:rPr lang="en-US" altLang="ja-JP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О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：被災市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ＦＲＯＭ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：焼却施設の職員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　　容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：施設が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破損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し、当面稼働できる見込みが立たない。　　</a:t>
            </a:r>
            <a:endParaRPr lang="en-US" altLang="ja-JP" sz="28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府内の他市等にごみの受入れが可能か、大阪府に問</a:t>
            </a:r>
            <a:endParaRPr lang="en-US" altLang="ja-JP" sz="28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い合わせをしてほしい。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091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41DE7D-5E3D-4BB5-8838-E52FB3170674}"/>
              </a:ext>
            </a:extLst>
          </p:cNvPr>
          <p:cNvSpPr txBox="1"/>
          <p:nvPr/>
        </p:nvSpPr>
        <p:spPr>
          <a:xfrm>
            <a:off x="0" y="1775995"/>
            <a:ext cx="1219200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参考資料）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国立開発研究法人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国立環境研究所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災害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廃棄物に関する研修ガイドブック 対応型図上演習編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３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863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zh-TW" altLang="en-US" sz="2400" kern="1200" dirty="0">
                <a:effectLst/>
                <a:latin typeface="ＭＳ ゴシック"/>
                <a:ea typeface="ＭＳ ゴシック"/>
                <a:cs typeface="+mn-cs"/>
              </a:rPr>
              <a:t>研修</a:t>
            </a:r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の目的</a:t>
            </a:r>
            <a:endParaRPr lang="ja-JP" altLang="ja-JP" dirty="0">
              <a:effectLst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5526" y="1028113"/>
            <a:ext cx="115408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災害状況に身を置くことで、発生する様々な課題に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対応することにより、自治体職員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の災害廃棄物処理の対応力を向上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研修で得た経験や知識を基に災害廃棄物処理計画の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策定や組織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の災害廃棄物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処理体制の強化を図る。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272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52055" y="145656"/>
            <a:ext cx="10515600" cy="424584"/>
          </a:xfrm>
        </p:spPr>
        <p:txBody>
          <a:bodyPr/>
          <a:lstStyle/>
          <a:p>
            <a:pPr algn="ctr"/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図上演習の利点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455" y="1012954"/>
            <a:ext cx="117070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図上演習の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利点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時の廃棄物処理業務のイメージが醸成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廃棄物処理の手順や課題を</a:t>
            </a: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理解し、次に取り組むべきことが明確に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連携の必要性が確認できる。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災害対応に必要な人的ネットワークを醸成</a:t>
            </a: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できる。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040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49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図上演習について</a:t>
            </a:r>
            <a:endParaRPr lang="ja-JP" altLang="ja-JP" dirty="0">
              <a:effectLst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5526" y="1028113"/>
            <a:ext cx="115408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図上演習と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endParaRPr lang="en-US" altLang="ja-JP" sz="28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広義の図上演習にはワークショップ形式の「討論型図上演習」も含まれることがあります。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今回は「対応型」の図上演習です。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「対応型」は、模擬的な災害状況に身を置き、その中で発生する様々な課題（例：住民から「ごみの出し方が分からない」という問い合わせ） に机上で対応します。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具体的には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800" b="1" u="sng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コントローラー」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から発出される課題や災害状況（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「状況付与」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）に対し、研修参加者（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「プレイヤー」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 がグループで対応を協議し、その結果をコントローラーに返すことを繰り返します。</a:t>
            </a:r>
          </a:p>
        </p:txBody>
      </p:sp>
    </p:spTree>
    <p:extLst>
      <p:ext uri="{BB962C8B-B14F-4D97-AF65-F5344CB8AC3E}">
        <p14:creationId xmlns:p14="http://schemas.microsoft.com/office/powerpoint/2010/main" val="113842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図上演習のイメージ</a:t>
            </a:r>
            <a:endParaRPr lang="ja-JP" altLang="ja-JP" dirty="0">
              <a:effectLst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23" y="481546"/>
            <a:ext cx="10537215" cy="595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995045" y="5153879"/>
            <a:ext cx="2881746" cy="401781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827809" y="4876790"/>
            <a:ext cx="2881746" cy="678870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232125" y="2008897"/>
            <a:ext cx="2025175" cy="1870362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219537" y="3879258"/>
            <a:ext cx="2025175" cy="1676401"/>
          </a:xfrm>
          <a:prstGeom prst="rect">
            <a:avLst/>
          </a:prstGeom>
          <a:noFill/>
          <a:ln w="76200"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3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プレーヤー・コントローラーについて</a:t>
            </a:r>
            <a:endParaRPr lang="ja-JP" altLang="ja-JP" dirty="0">
              <a:effectLst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35526" y="740229"/>
            <a:ext cx="115408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プレーヤーとは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研修の参加者です。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仮想災害状況の中で、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庁舎内の災害廃棄物担当部局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として災害廃棄物対応にあたります。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机上で行うという図上演習の性質上、災害廃棄物担当職員のうち、</a:t>
            </a:r>
            <a:r>
              <a:rPr lang="ja-JP" altLang="en-US" sz="2800" b="1" u="sng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庁舎内で業務にあたっているもののみ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がプレイヤーに相当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コントローラーとは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仮想災害の世界において、庁舎内の災害廃棄物担当部局以外の全ての役割を演じます。</a:t>
            </a:r>
            <a:endParaRPr lang="en-US" altLang="ja-JP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例えば、「住民」、「仮置場担当職員」、「危機管理室」、「環境省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近畿地方環境</a:t>
            </a:r>
            <a:r>
              <a:rPr lang="ja-JP" altLang="en-US" sz="28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事務所</a:t>
            </a:r>
            <a:r>
              <a:rPr lang="ja-JP" altLang="en-US" sz="28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」、「民間機関」等</a:t>
            </a:r>
            <a:endParaRPr lang="ja-JP" altLang="en-US" sz="28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17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 smtClean="0">
                <a:effectLst/>
                <a:latin typeface="ＭＳ ゴシック"/>
                <a:ea typeface="ＭＳ ゴシック"/>
                <a:cs typeface="+mn-cs"/>
              </a:rPr>
              <a:t>府と被災市、国等の関係図</a:t>
            </a:r>
            <a:endParaRPr lang="ja-JP" altLang="ja-JP" dirty="0">
              <a:effectLst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90419" y="1759505"/>
            <a:ext cx="11002817" cy="117765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95036" y="1759505"/>
            <a:ext cx="1844964" cy="60840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97462" y="2008887"/>
            <a:ext cx="5155047" cy="69274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◎災害廃棄物担当職員</a:t>
            </a:r>
            <a:endParaRPr kumimoji="1" lang="ja-JP" altLang="en-US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630236" y="2008887"/>
            <a:ext cx="252268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府災害対策本部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797462" y="775849"/>
            <a:ext cx="2647374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環境省近畿地方環境事務所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817754" y="775849"/>
            <a:ext cx="2149764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民間団体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90419" y="3269638"/>
            <a:ext cx="11002817" cy="270166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95036" y="3269638"/>
            <a:ext cx="1844964" cy="60840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797462" y="3519020"/>
            <a:ext cx="5155047" cy="69274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◎災害廃棄物担当職員</a:t>
            </a:r>
            <a:endParaRPr kumimoji="1" lang="ja-JP" altLang="en-US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8630236" y="3519020"/>
            <a:ext cx="252268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市災害対策本部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817754" y="4350296"/>
            <a:ext cx="2149764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仮置場の職員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444836" y="5167734"/>
            <a:ext cx="252268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収集担当職員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617519" y="6054426"/>
            <a:ext cx="2802082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民間事業者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570267" y="6067697"/>
            <a:ext cx="3382241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</a:t>
            </a:r>
          </a:p>
        </p:txBody>
      </p:sp>
      <p:cxnSp>
        <p:nvCxnSpPr>
          <p:cNvPr id="20" name="直線矢印コネクタ 19"/>
          <p:cNvCxnSpPr>
            <a:endCxn id="9" idx="2"/>
          </p:cNvCxnSpPr>
          <p:nvPr/>
        </p:nvCxnSpPr>
        <p:spPr>
          <a:xfrm flipV="1">
            <a:off x="4121149" y="1525161"/>
            <a:ext cx="0" cy="483726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6871276" y="1517642"/>
            <a:ext cx="0" cy="483726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3379931" y="4211763"/>
            <a:ext cx="0" cy="1855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5000913" y="4184030"/>
            <a:ext cx="0" cy="1883667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7" idx="3"/>
            <a:endCxn id="8" idx="1"/>
          </p:cNvCxnSpPr>
          <p:nvPr/>
        </p:nvCxnSpPr>
        <p:spPr>
          <a:xfrm>
            <a:off x="7952509" y="2355259"/>
            <a:ext cx="677727" cy="0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3" idx="3"/>
            <a:endCxn id="14" idx="1"/>
          </p:cNvCxnSpPr>
          <p:nvPr/>
        </p:nvCxnSpPr>
        <p:spPr>
          <a:xfrm>
            <a:off x="7952509" y="3865392"/>
            <a:ext cx="677727" cy="0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6892636" y="4211764"/>
            <a:ext cx="0" cy="138532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5611091" y="4211764"/>
            <a:ext cx="1" cy="955970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3" idx="0"/>
            <a:endCxn id="7" idx="2"/>
          </p:cNvCxnSpPr>
          <p:nvPr/>
        </p:nvCxnSpPr>
        <p:spPr>
          <a:xfrm flipV="1">
            <a:off x="5374986" y="2701630"/>
            <a:ext cx="0" cy="817390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74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7450F19-9119-4C18-8683-BE5368E0E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062" y="891709"/>
            <a:ext cx="11387381" cy="5535596"/>
          </a:xfrm>
          <a:prstGeom prst="rect">
            <a:avLst/>
          </a:prstGeom>
        </p:spPr>
      </p:pic>
      <p:sp>
        <p:nvSpPr>
          <p:cNvPr id="5" name="タイトル 3">
            <a:extLst>
              <a:ext uri="{FF2B5EF4-FFF2-40B4-BE49-F238E27FC236}">
                <a16:creationId xmlns:a16="http://schemas.microsoft.com/office/drawing/2014/main" id="{36EA30A3-9F8F-4B5A-B5B9-85654ABE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055" y="344439"/>
            <a:ext cx="10515600" cy="424584"/>
          </a:xfrm>
        </p:spPr>
        <p:txBody>
          <a:bodyPr/>
          <a:lstStyle/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状況付与を受けたプレーヤーに求められること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29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2"/>
          <p:cNvSpPr txBox="1">
            <a:spLocks/>
          </p:cNvSpPr>
          <p:nvPr/>
        </p:nvSpPr>
        <p:spPr>
          <a:xfrm>
            <a:off x="1526312" y="171450"/>
            <a:ext cx="9144000" cy="56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38150"/>
          </a:xfrm>
        </p:spPr>
        <p:txBody>
          <a:bodyPr/>
          <a:lstStyle/>
          <a:p>
            <a:pPr algn="ctr"/>
            <a:r>
              <a:rPr kumimoji="1" lang="ja-JP" altLang="en-US" sz="2400" kern="1200" dirty="0">
                <a:effectLst/>
                <a:latin typeface="ＭＳ ゴシック"/>
                <a:ea typeface="ＭＳ ゴシック"/>
                <a:cs typeface="+mn-cs"/>
              </a:rPr>
              <a:t>コントローラーについて</a:t>
            </a:r>
            <a:endParaRPr lang="ja-JP" altLang="ja-JP" dirty="0">
              <a:effectLst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90420" y="4336473"/>
            <a:ext cx="5144643" cy="2216725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市危機管理室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市収集担当者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仮置場の職員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</a:t>
            </a:r>
            <a:endParaRPr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90416" y="878776"/>
            <a:ext cx="5144643" cy="320831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大阪府産業資源循環協会</a:t>
            </a:r>
            <a:endParaRPr kumimoji="1"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大阪府清掃事業連合会</a:t>
            </a:r>
            <a:endParaRPr lang="en-US" altLang="ja-JP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大阪湾広域臨海環境整備</a:t>
            </a:r>
            <a:r>
              <a:rPr kumimoji="1"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センター</a:t>
            </a:r>
            <a:endParaRPr kumimoji="1" lang="en-US" altLang="ja-JP" sz="32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環境省近畿環境事務所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奈良県</a:t>
            </a:r>
            <a:endParaRPr lang="ja-JP" altLang="en-US" sz="32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67042" y="4336474"/>
            <a:ext cx="4934530" cy="221672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大阪府コントローラが担当</a:t>
            </a:r>
            <a:endParaRPr kumimoji="1" lang="ja-JP" altLang="en-US" sz="3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567042" y="740229"/>
            <a:ext cx="4934530" cy="334686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各組織がコントローラーになり担当</a:t>
            </a:r>
            <a:endParaRPr kumimoji="1" lang="ja-JP" altLang="en-US" sz="3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3A644BE8-6843-412A-AA60-2610A9F013F8}"/>
              </a:ext>
            </a:extLst>
          </p:cNvPr>
          <p:cNvSpPr/>
          <p:nvPr/>
        </p:nvSpPr>
        <p:spPr>
          <a:xfrm rot="5400000">
            <a:off x="5092689" y="5078848"/>
            <a:ext cx="2216725" cy="731979"/>
          </a:xfrm>
          <a:prstGeom prst="triangle">
            <a:avLst>
              <a:gd name="adj" fmla="val 51379"/>
            </a:avLst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3A644BE8-6843-412A-AA60-2610A9F013F8}"/>
              </a:ext>
            </a:extLst>
          </p:cNvPr>
          <p:cNvSpPr/>
          <p:nvPr/>
        </p:nvSpPr>
        <p:spPr>
          <a:xfrm rot="5400000">
            <a:off x="4596890" y="2116944"/>
            <a:ext cx="3208316" cy="731979"/>
          </a:xfrm>
          <a:prstGeom prst="triangle">
            <a:avLst>
              <a:gd name="adj" fmla="val 51379"/>
            </a:avLst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91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935</Words>
  <PresentationFormat>ワイド画面</PresentationFormat>
  <Paragraphs>131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6" baseType="lpstr">
      <vt:lpstr>ＭＳ Ｐゴシック</vt:lpstr>
      <vt:lpstr>ＭＳ ゴシック</vt:lpstr>
      <vt:lpstr>游ゴシック</vt:lpstr>
      <vt:lpstr>游ゴシック Light</vt:lpstr>
      <vt:lpstr>Arial</vt:lpstr>
      <vt:lpstr>Times New Roman</vt:lpstr>
      <vt:lpstr>Wingdings</vt:lpstr>
      <vt:lpstr>Office テーマ</vt:lpstr>
      <vt:lpstr>平成30年度大阪府災害廃棄物対策研修</vt:lpstr>
      <vt:lpstr>研修の目的</vt:lpstr>
      <vt:lpstr>図上演習の利点</vt:lpstr>
      <vt:lpstr>図上演習について</vt:lpstr>
      <vt:lpstr>図上演習のイメージ</vt:lpstr>
      <vt:lpstr>プレーヤー・コントローラーについて</vt:lpstr>
      <vt:lpstr>府と被災市、国等の関係図</vt:lpstr>
      <vt:lpstr>状況付与を受けたプレーヤーに求められること</vt:lpstr>
      <vt:lpstr>コントローラーについて</vt:lpstr>
      <vt:lpstr>図上演習の進め方</vt:lpstr>
      <vt:lpstr>具体的な流れについて</vt:lpstr>
      <vt:lpstr>作戦タイムについて</vt:lpstr>
      <vt:lpstr>第３部のプログラム</vt:lpstr>
      <vt:lpstr>被害の状況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2018-05-28T05:17:44Z</cp:lastPrinted>
  <dcterms:created xsi:type="dcterms:W3CDTF">2018-05-17T13:01:58Z</dcterms:created>
  <dcterms:modified xsi:type="dcterms:W3CDTF">2019-01-09T08:53:26Z</dcterms:modified>
</cp:coreProperties>
</file>