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08" r:id="rId1"/>
  </p:sldMasterIdLst>
  <p:notesMasterIdLst>
    <p:notesMasterId r:id="rId24"/>
  </p:notesMasterIdLst>
  <p:handoutMasterIdLst>
    <p:handoutMasterId r:id="rId25"/>
  </p:handoutMasterIdLst>
  <p:sldIdLst>
    <p:sldId id="256" r:id="rId2"/>
    <p:sldId id="287" r:id="rId3"/>
    <p:sldId id="292" r:id="rId4"/>
    <p:sldId id="293" r:id="rId5"/>
    <p:sldId id="294" r:id="rId6"/>
    <p:sldId id="295" r:id="rId7"/>
    <p:sldId id="296" r:id="rId8"/>
    <p:sldId id="298" r:id="rId9"/>
    <p:sldId id="306" r:id="rId10"/>
    <p:sldId id="307" r:id="rId11"/>
    <p:sldId id="300" r:id="rId12"/>
    <p:sldId id="310" r:id="rId13"/>
    <p:sldId id="311" r:id="rId14"/>
    <p:sldId id="299" r:id="rId15"/>
    <p:sldId id="301" r:id="rId16"/>
    <p:sldId id="308" r:id="rId17"/>
    <p:sldId id="309" r:id="rId18"/>
    <p:sldId id="302" r:id="rId19"/>
    <p:sldId id="312" r:id="rId20"/>
    <p:sldId id="304" r:id="rId21"/>
    <p:sldId id="303" r:id="rId22"/>
    <p:sldId id="305" r:id="rId23"/>
  </p:sldIdLst>
  <p:sldSz cx="9144000" cy="6858000" type="screen4x3"/>
  <p:notesSz cx="6807200" cy="9939338"/>
  <p:defaultTextStyle>
    <a:defPPr>
      <a:defRPr lang="ja-JP"/>
    </a:defPPr>
    <a:lvl1pPr marL="0" algn="l" defTabSz="914274" rtl="0" eaLnBrk="1" latinLnBrk="0" hangingPunct="1">
      <a:defRPr kumimoji="1" sz="1800" kern="1200">
        <a:solidFill>
          <a:schemeClr val="tx1"/>
        </a:solidFill>
        <a:latin typeface="+mn-lt"/>
        <a:ea typeface="+mn-ea"/>
        <a:cs typeface="+mn-cs"/>
      </a:defRPr>
    </a:lvl1pPr>
    <a:lvl2pPr marL="457137" algn="l" defTabSz="914274" rtl="0" eaLnBrk="1" latinLnBrk="0" hangingPunct="1">
      <a:defRPr kumimoji="1" sz="1800" kern="1200">
        <a:solidFill>
          <a:schemeClr val="tx1"/>
        </a:solidFill>
        <a:latin typeface="+mn-lt"/>
        <a:ea typeface="+mn-ea"/>
        <a:cs typeface="+mn-cs"/>
      </a:defRPr>
    </a:lvl2pPr>
    <a:lvl3pPr marL="914274" algn="l" defTabSz="914274" rtl="0" eaLnBrk="1" latinLnBrk="0" hangingPunct="1">
      <a:defRPr kumimoji="1" sz="1800" kern="1200">
        <a:solidFill>
          <a:schemeClr val="tx1"/>
        </a:solidFill>
        <a:latin typeface="+mn-lt"/>
        <a:ea typeface="+mn-ea"/>
        <a:cs typeface="+mn-cs"/>
      </a:defRPr>
    </a:lvl3pPr>
    <a:lvl4pPr marL="1371410" algn="l" defTabSz="914274" rtl="0" eaLnBrk="1" latinLnBrk="0" hangingPunct="1">
      <a:defRPr kumimoji="1" sz="1800" kern="1200">
        <a:solidFill>
          <a:schemeClr val="tx1"/>
        </a:solidFill>
        <a:latin typeface="+mn-lt"/>
        <a:ea typeface="+mn-ea"/>
        <a:cs typeface="+mn-cs"/>
      </a:defRPr>
    </a:lvl4pPr>
    <a:lvl5pPr marL="1828547" algn="l" defTabSz="914274" rtl="0" eaLnBrk="1" latinLnBrk="0" hangingPunct="1">
      <a:defRPr kumimoji="1" sz="1800" kern="1200">
        <a:solidFill>
          <a:schemeClr val="tx1"/>
        </a:solidFill>
        <a:latin typeface="+mn-lt"/>
        <a:ea typeface="+mn-ea"/>
        <a:cs typeface="+mn-cs"/>
      </a:defRPr>
    </a:lvl5pPr>
    <a:lvl6pPr marL="2285684" algn="l" defTabSz="914274" rtl="0" eaLnBrk="1" latinLnBrk="0" hangingPunct="1">
      <a:defRPr kumimoji="1" sz="1800" kern="1200">
        <a:solidFill>
          <a:schemeClr val="tx1"/>
        </a:solidFill>
        <a:latin typeface="+mn-lt"/>
        <a:ea typeface="+mn-ea"/>
        <a:cs typeface="+mn-cs"/>
      </a:defRPr>
    </a:lvl6pPr>
    <a:lvl7pPr marL="2742821" algn="l" defTabSz="914274" rtl="0" eaLnBrk="1" latinLnBrk="0" hangingPunct="1">
      <a:defRPr kumimoji="1" sz="1800" kern="1200">
        <a:solidFill>
          <a:schemeClr val="tx1"/>
        </a:solidFill>
        <a:latin typeface="+mn-lt"/>
        <a:ea typeface="+mn-ea"/>
        <a:cs typeface="+mn-cs"/>
      </a:defRPr>
    </a:lvl7pPr>
    <a:lvl8pPr marL="3199957" algn="l" defTabSz="914274" rtl="0" eaLnBrk="1" latinLnBrk="0" hangingPunct="1">
      <a:defRPr kumimoji="1" sz="1800" kern="1200">
        <a:solidFill>
          <a:schemeClr val="tx1"/>
        </a:solidFill>
        <a:latin typeface="+mn-lt"/>
        <a:ea typeface="+mn-ea"/>
        <a:cs typeface="+mn-cs"/>
      </a:defRPr>
    </a:lvl8pPr>
    <a:lvl9pPr marL="3657093" algn="l" defTabSz="914274"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1987"/>
    <a:srgbClr val="0B1357"/>
    <a:srgbClr val="000066"/>
    <a:srgbClr val="003399"/>
    <a:srgbClr val="000099"/>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2" autoAdjust="0"/>
    <p:restoredTop sz="39029" autoAdjust="0"/>
  </p:normalViewPr>
  <p:slideViewPr>
    <p:cSldViewPr showGuides="1">
      <p:cViewPr varScale="1">
        <p:scale>
          <a:sx n="69" d="100"/>
          <a:sy n="69" d="100"/>
        </p:scale>
        <p:origin x="-132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F2445F43-77FC-42CB-A6A9-87E0368AC5FA}" type="datetimeFigureOut">
              <a:rPr kumimoji="1" lang="ja-JP" altLang="en-US" smtClean="0"/>
              <a:t>2018/12/3</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F62AC6C7-939C-4985-A035-BA96C9C6EF80}" type="slidenum">
              <a:rPr kumimoji="1" lang="ja-JP" altLang="en-US" smtClean="0"/>
              <a:t>‹#›</a:t>
            </a:fld>
            <a:endParaRPr kumimoji="1" lang="ja-JP" altLang="en-US"/>
          </a:p>
        </p:txBody>
      </p:sp>
    </p:spTree>
    <p:extLst>
      <p:ext uri="{BB962C8B-B14F-4D97-AF65-F5344CB8AC3E}">
        <p14:creationId xmlns:p14="http://schemas.microsoft.com/office/powerpoint/2010/main" val="3037553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4F310774-28F9-4F9B-9668-F263BD70C017}" type="datetimeFigureOut">
              <a:rPr kumimoji="1" lang="ja-JP" altLang="en-US" smtClean="0"/>
              <a:t>2018/12/3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67FAA14F-D4B8-4FAD-8C38-DB5B92F8CCA5}" type="slidenum">
              <a:rPr kumimoji="1" lang="ja-JP" altLang="en-US" smtClean="0"/>
              <a:t>‹#›</a:t>
            </a:fld>
            <a:endParaRPr kumimoji="1" lang="ja-JP" altLang="en-US"/>
          </a:p>
        </p:txBody>
      </p:sp>
    </p:spTree>
    <p:extLst>
      <p:ext uri="{BB962C8B-B14F-4D97-AF65-F5344CB8AC3E}">
        <p14:creationId xmlns:p14="http://schemas.microsoft.com/office/powerpoint/2010/main" val="824586528"/>
      </p:ext>
    </p:extLst>
  </p:cSld>
  <p:clrMap bg1="lt1" tx1="dk1" bg2="lt2" tx2="dk2" accent1="accent1" accent2="accent2" accent3="accent3" accent4="accent4" accent5="accent5" accent6="accent6" hlink="hlink" folHlink="folHlink"/>
  <p:notesStyle>
    <a:lvl1pPr marL="0" algn="l" defTabSz="914274" rtl="0" eaLnBrk="1" latinLnBrk="0" hangingPunct="1">
      <a:defRPr kumimoji="1" sz="1200" kern="1200">
        <a:solidFill>
          <a:schemeClr val="tx1"/>
        </a:solidFill>
        <a:latin typeface="+mn-lt"/>
        <a:ea typeface="+mn-ea"/>
        <a:cs typeface="+mn-cs"/>
      </a:defRPr>
    </a:lvl1pPr>
    <a:lvl2pPr marL="457137" algn="l" defTabSz="914274" rtl="0" eaLnBrk="1" latinLnBrk="0" hangingPunct="1">
      <a:defRPr kumimoji="1" sz="1200" kern="1200">
        <a:solidFill>
          <a:schemeClr val="tx1"/>
        </a:solidFill>
        <a:latin typeface="+mn-lt"/>
        <a:ea typeface="+mn-ea"/>
        <a:cs typeface="+mn-cs"/>
      </a:defRPr>
    </a:lvl2pPr>
    <a:lvl3pPr marL="914274" algn="l" defTabSz="914274" rtl="0" eaLnBrk="1" latinLnBrk="0" hangingPunct="1">
      <a:defRPr kumimoji="1" sz="1200" kern="1200">
        <a:solidFill>
          <a:schemeClr val="tx1"/>
        </a:solidFill>
        <a:latin typeface="+mn-lt"/>
        <a:ea typeface="+mn-ea"/>
        <a:cs typeface="+mn-cs"/>
      </a:defRPr>
    </a:lvl3pPr>
    <a:lvl4pPr marL="1371410" algn="l" defTabSz="914274" rtl="0" eaLnBrk="1" latinLnBrk="0" hangingPunct="1">
      <a:defRPr kumimoji="1" sz="1200" kern="1200">
        <a:solidFill>
          <a:schemeClr val="tx1"/>
        </a:solidFill>
        <a:latin typeface="+mn-lt"/>
        <a:ea typeface="+mn-ea"/>
        <a:cs typeface="+mn-cs"/>
      </a:defRPr>
    </a:lvl4pPr>
    <a:lvl5pPr marL="1828547" algn="l" defTabSz="914274" rtl="0" eaLnBrk="1" latinLnBrk="0" hangingPunct="1">
      <a:defRPr kumimoji="1" sz="1200" kern="1200">
        <a:solidFill>
          <a:schemeClr val="tx1"/>
        </a:solidFill>
        <a:latin typeface="+mn-lt"/>
        <a:ea typeface="+mn-ea"/>
        <a:cs typeface="+mn-cs"/>
      </a:defRPr>
    </a:lvl5pPr>
    <a:lvl6pPr marL="2285684" algn="l" defTabSz="914274" rtl="0" eaLnBrk="1" latinLnBrk="0" hangingPunct="1">
      <a:defRPr kumimoji="1" sz="1200" kern="1200">
        <a:solidFill>
          <a:schemeClr val="tx1"/>
        </a:solidFill>
        <a:latin typeface="+mn-lt"/>
        <a:ea typeface="+mn-ea"/>
        <a:cs typeface="+mn-cs"/>
      </a:defRPr>
    </a:lvl6pPr>
    <a:lvl7pPr marL="2742821" algn="l" defTabSz="914274" rtl="0" eaLnBrk="1" latinLnBrk="0" hangingPunct="1">
      <a:defRPr kumimoji="1" sz="1200" kern="1200">
        <a:solidFill>
          <a:schemeClr val="tx1"/>
        </a:solidFill>
        <a:latin typeface="+mn-lt"/>
        <a:ea typeface="+mn-ea"/>
        <a:cs typeface="+mn-cs"/>
      </a:defRPr>
    </a:lvl7pPr>
    <a:lvl8pPr marL="3199957" algn="l" defTabSz="914274" rtl="0" eaLnBrk="1" latinLnBrk="0" hangingPunct="1">
      <a:defRPr kumimoji="1" sz="1200" kern="1200">
        <a:solidFill>
          <a:schemeClr val="tx1"/>
        </a:solidFill>
        <a:latin typeface="+mn-lt"/>
        <a:ea typeface="+mn-ea"/>
        <a:cs typeface="+mn-cs"/>
      </a:defRPr>
    </a:lvl8pPr>
    <a:lvl9pPr marL="3657093" algn="l" defTabSz="914274"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7FAA14F-D4B8-4FAD-8C38-DB5B92F8CCA5}" type="slidenum">
              <a:rPr kumimoji="1" lang="ja-JP" altLang="en-US" smtClean="0"/>
              <a:t>0</a:t>
            </a:fld>
            <a:endParaRPr kumimoji="1" lang="ja-JP" altLang="en-US"/>
          </a:p>
        </p:txBody>
      </p:sp>
    </p:spTree>
    <p:extLst>
      <p:ext uri="{BB962C8B-B14F-4D97-AF65-F5344CB8AC3E}">
        <p14:creationId xmlns:p14="http://schemas.microsoft.com/office/powerpoint/2010/main" val="28570506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7FAA14F-D4B8-4FAD-8C38-DB5B92F8CCA5}" type="slidenum">
              <a:rPr kumimoji="1" lang="ja-JP" altLang="en-US" smtClean="0"/>
              <a:t>9</a:t>
            </a:fld>
            <a:endParaRPr kumimoji="1" lang="ja-JP" altLang="en-US"/>
          </a:p>
        </p:txBody>
      </p:sp>
    </p:spTree>
    <p:extLst>
      <p:ext uri="{BB962C8B-B14F-4D97-AF65-F5344CB8AC3E}">
        <p14:creationId xmlns:p14="http://schemas.microsoft.com/office/powerpoint/2010/main" val="18803023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7FAA14F-D4B8-4FAD-8C38-DB5B92F8CCA5}" type="slidenum">
              <a:rPr kumimoji="1" lang="ja-JP" altLang="en-US" smtClean="0"/>
              <a:t>10</a:t>
            </a:fld>
            <a:endParaRPr kumimoji="1" lang="ja-JP" altLang="en-US"/>
          </a:p>
        </p:txBody>
      </p:sp>
    </p:spTree>
    <p:extLst>
      <p:ext uri="{BB962C8B-B14F-4D97-AF65-F5344CB8AC3E}">
        <p14:creationId xmlns:p14="http://schemas.microsoft.com/office/powerpoint/2010/main" val="18803023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7FAA14F-D4B8-4FAD-8C38-DB5B92F8CCA5}" type="slidenum">
              <a:rPr kumimoji="1" lang="ja-JP" altLang="en-US" smtClean="0"/>
              <a:t>11</a:t>
            </a:fld>
            <a:endParaRPr kumimoji="1" lang="ja-JP" altLang="en-US"/>
          </a:p>
        </p:txBody>
      </p:sp>
    </p:spTree>
    <p:extLst>
      <p:ext uri="{BB962C8B-B14F-4D97-AF65-F5344CB8AC3E}">
        <p14:creationId xmlns:p14="http://schemas.microsoft.com/office/powerpoint/2010/main" val="18803023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7FAA14F-D4B8-4FAD-8C38-DB5B92F8CCA5}" type="slidenum">
              <a:rPr kumimoji="1" lang="ja-JP" altLang="en-US" smtClean="0"/>
              <a:t>12</a:t>
            </a:fld>
            <a:endParaRPr kumimoji="1" lang="ja-JP" altLang="en-US"/>
          </a:p>
        </p:txBody>
      </p:sp>
    </p:spTree>
    <p:extLst>
      <p:ext uri="{BB962C8B-B14F-4D97-AF65-F5344CB8AC3E}">
        <p14:creationId xmlns:p14="http://schemas.microsoft.com/office/powerpoint/2010/main" val="18803023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7FAA14F-D4B8-4FAD-8C38-DB5B92F8CCA5}" type="slidenum">
              <a:rPr kumimoji="1" lang="ja-JP" altLang="en-US" smtClean="0"/>
              <a:t>13</a:t>
            </a:fld>
            <a:endParaRPr kumimoji="1" lang="ja-JP" altLang="en-US"/>
          </a:p>
        </p:txBody>
      </p:sp>
    </p:spTree>
    <p:extLst>
      <p:ext uri="{BB962C8B-B14F-4D97-AF65-F5344CB8AC3E}">
        <p14:creationId xmlns:p14="http://schemas.microsoft.com/office/powerpoint/2010/main" val="18803023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7FAA14F-D4B8-4FAD-8C38-DB5B92F8CCA5}" type="slidenum">
              <a:rPr kumimoji="1" lang="ja-JP" altLang="en-US" smtClean="0"/>
              <a:t>14</a:t>
            </a:fld>
            <a:endParaRPr kumimoji="1" lang="ja-JP" altLang="en-US"/>
          </a:p>
        </p:txBody>
      </p:sp>
    </p:spTree>
    <p:extLst>
      <p:ext uri="{BB962C8B-B14F-4D97-AF65-F5344CB8AC3E}">
        <p14:creationId xmlns:p14="http://schemas.microsoft.com/office/powerpoint/2010/main" val="18803023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7FAA14F-D4B8-4FAD-8C38-DB5B92F8CCA5}" type="slidenum">
              <a:rPr kumimoji="1" lang="ja-JP" altLang="en-US" smtClean="0"/>
              <a:t>15</a:t>
            </a:fld>
            <a:endParaRPr kumimoji="1" lang="ja-JP" altLang="en-US"/>
          </a:p>
        </p:txBody>
      </p:sp>
    </p:spTree>
    <p:extLst>
      <p:ext uri="{BB962C8B-B14F-4D97-AF65-F5344CB8AC3E}">
        <p14:creationId xmlns:p14="http://schemas.microsoft.com/office/powerpoint/2010/main" val="18803023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7FAA14F-D4B8-4FAD-8C38-DB5B92F8CCA5}" type="slidenum">
              <a:rPr kumimoji="1" lang="ja-JP" altLang="en-US" smtClean="0"/>
              <a:t>16</a:t>
            </a:fld>
            <a:endParaRPr kumimoji="1" lang="ja-JP" altLang="en-US"/>
          </a:p>
        </p:txBody>
      </p:sp>
    </p:spTree>
    <p:extLst>
      <p:ext uri="{BB962C8B-B14F-4D97-AF65-F5344CB8AC3E}">
        <p14:creationId xmlns:p14="http://schemas.microsoft.com/office/powerpoint/2010/main" val="18803023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7FAA14F-D4B8-4FAD-8C38-DB5B92F8CCA5}" type="slidenum">
              <a:rPr kumimoji="1" lang="ja-JP" altLang="en-US" smtClean="0"/>
              <a:t>17</a:t>
            </a:fld>
            <a:endParaRPr kumimoji="1" lang="ja-JP" altLang="en-US"/>
          </a:p>
        </p:txBody>
      </p:sp>
    </p:spTree>
    <p:extLst>
      <p:ext uri="{BB962C8B-B14F-4D97-AF65-F5344CB8AC3E}">
        <p14:creationId xmlns:p14="http://schemas.microsoft.com/office/powerpoint/2010/main" val="18803023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7FAA14F-D4B8-4FAD-8C38-DB5B92F8CCA5}" type="slidenum">
              <a:rPr kumimoji="1" lang="ja-JP" altLang="en-US" smtClean="0"/>
              <a:t>18</a:t>
            </a:fld>
            <a:endParaRPr kumimoji="1" lang="ja-JP" altLang="en-US"/>
          </a:p>
        </p:txBody>
      </p:sp>
    </p:spTree>
    <p:extLst>
      <p:ext uri="{BB962C8B-B14F-4D97-AF65-F5344CB8AC3E}">
        <p14:creationId xmlns:p14="http://schemas.microsoft.com/office/powerpoint/2010/main" val="1880302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7FAA14F-D4B8-4FAD-8C38-DB5B92F8CCA5}" type="slidenum">
              <a:rPr kumimoji="1" lang="ja-JP" altLang="en-US" smtClean="0"/>
              <a:t>1</a:t>
            </a:fld>
            <a:endParaRPr kumimoji="1" lang="ja-JP" altLang="en-US"/>
          </a:p>
        </p:txBody>
      </p:sp>
    </p:spTree>
    <p:extLst>
      <p:ext uri="{BB962C8B-B14F-4D97-AF65-F5344CB8AC3E}">
        <p14:creationId xmlns:p14="http://schemas.microsoft.com/office/powerpoint/2010/main" val="2732546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7FAA14F-D4B8-4FAD-8C38-DB5B92F8CCA5}" type="slidenum">
              <a:rPr kumimoji="1" lang="ja-JP" altLang="en-US" smtClean="0"/>
              <a:t>19</a:t>
            </a:fld>
            <a:endParaRPr kumimoji="1" lang="ja-JP" altLang="en-US"/>
          </a:p>
        </p:txBody>
      </p:sp>
    </p:spTree>
    <p:extLst>
      <p:ext uri="{BB962C8B-B14F-4D97-AF65-F5344CB8AC3E}">
        <p14:creationId xmlns:p14="http://schemas.microsoft.com/office/powerpoint/2010/main" val="2732546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7FAA14F-D4B8-4FAD-8C38-DB5B92F8CCA5}" type="slidenum">
              <a:rPr kumimoji="1" lang="ja-JP" altLang="en-US" smtClean="0"/>
              <a:t>20</a:t>
            </a:fld>
            <a:endParaRPr kumimoji="1" lang="ja-JP" altLang="en-US"/>
          </a:p>
        </p:txBody>
      </p:sp>
    </p:spTree>
    <p:extLst>
      <p:ext uri="{BB962C8B-B14F-4D97-AF65-F5344CB8AC3E}">
        <p14:creationId xmlns:p14="http://schemas.microsoft.com/office/powerpoint/2010/main" val="18803023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7FAA14F-D4B8-4FAD-8C38-DB5B92F8CCA5}" type="slidenum">
              <a:rPr kumimoji="1" lang="ja-JP" altLang="en-US" smtClean="0"/>
              <a:t>21</a:t>
            </a:fld>
            <a:endParaRPr kumimoji="1" lang="ja-JP" altLang="en-US"/>
          </a:p>
        </p:txBody>
      </p:sp>
    </p:spTree>
    <p:extLst>
      <p:ext uri="{BB962C8B-B14F-4D97-AF65-F5344CB8AC3E}">
        <p14:creationId xmlns:p14="http://schemas.microsoft.com/office/powerpoint/2010/main" val="18803023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7FAA14F-D4B8-4FAD-8C38-DB5B92F8CCA5}" type="slidenum">
              <a:rPr kumimoji="1" lang="ja-JP" altLang="en-US" smtClean="0"/>
              <a:t>2</a:t>
            </a:fld>
            <a:endParaRPr kumimoji="1" lang="ja-JP" altLang="en-US"/>
          </a:p>
        </p:txBody>
      </p:sp>
    </p:spTree>
    <p:extLst>
      <p:ext uri="{BB962C8B-B14F-4D97-AF65-F5344CB8AC3E}">
        <p14:creationId xmlns:p14="http://schemas.microsoft.com/office/powerpoint/2010/main" val="1880302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7FAA14F-D4B8-4FAD-8C38-DB5B92F8CCA5}" type="slidenum">
              <a:rPr kumimoji="1" lang="ja-JP" altLang="en-US" smtClean="0"/>
              <a:t>3</a:t>
            </a:fld>
            <a:endParaRPr kumimoji="1" lang="ja-JP" altLang="en-US"/>
          </a:p>
        </p:txBody>
      </p:sp>
    </p:spTree>
    <p:extLst>
      <p:ext uri="{BB962C8B-B14F-4D97-AF65-F5344CB8AC3E}">
        <p14:creationId xmlns:p14="http://schemas.microsoft.com/office/powerpoint/2010/main" val="1880302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7FAA14F-D4B8-4FAD-8C38-DB5B92F8CCA5}" type="slidenum">
              <a:rPr kumimoji="1" lang="ja-JP" altLang="en-US" smtClean="0"/>
              <a:t>4</a:t>
            </a:fld>
            <a:endParaRPr kumimoji="1" lang="ja-JP" altLang="en-US"/>
          </a:p>
        </p:txBody>
      </p:sp>
    </p:spTree>
    <p:extLst>
      <p:ext uri="{BB962C8B-B14F-4D97-AF65-F5344CB8AC3E}">
        <p14:creationId xmlns:p14="http://schemas.microsoft.com/office/powerpoint/2010/main" val="2732546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7FAA14F-D4B8-4FAD-8C38-DB5B92F8CCA5}" type="slidenum">
              <a:rPr kumimoji="1" lang="ja-JP" altLang="en-US" smtClean="0"/>
              <a:t>5</a:t>
            </a:fld>
            <a:endParaRPr kumimoji="1" lang="ja-JP" altLang="en-US"/>
          </a:p>
        </p:txBody>
      </p:sp>
    </p:spTree>
    <p:extLst>
      <p:ext uri="{BB962C8B-B14F-4D97-AF65-F5344CB8AC3E}">
        <p14:creationId xmlns:p14="http://schemas.microsoft.com/office/powerpoint/2010/main" val="1880302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7FAA14F-D4B8-4FAD-8C38-DB5B92F8CCA5}" type="slidenum">
              <a:rPr kumimoji="1" lang="ja-JP" altLang="en-US" smtClean="0"/>
              <a:t>6</a:t>
            </a:fld>
            <a:endParaRPr kumimoji="1" lang="ja-JP" altLang="en-US"/>
          </a:p>
        </p:txBody>
      </p:sp>
    </p:spTree>
    <p:extLst>
      <p:ext uri="{BB962C8B-B14F-4D97-AF65-F5344CB8AC3E}">
        <p14:creationId xmlns:p14="http://schemas.microsoft.com/office/powerpoint/2010/main" val="18803023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7FAA14F-D4B8-4FAD-8C38-DB5B92F8CCA5}" type="slidenum">
              <a:rPr kumimoji="1" lang="ja-JP" altLang="en-US" smtClean="0"/>
              <a:t>7</a:t>
            </a:fld>
            <a:endParaRPr kumimoji="1" lang="ja-JP" altLang="en-US"/>
          </a:p>
        </p:txBody>
      </p:sp>
    </p:spTree>
    <p:extLst>
      <p:ext uri="{BB962C8B-B14F-4D97-AF65-F5344CB8AC3E}">
        <p14:creationId xmlns:p14="http://schemas.microsoft.com/office/powerpoint/2010/main" val="18803023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7FAA14F-D4B8-4FAD-8C38-DB5B92F8CCA5}" type="slidenum">
              <a:rPr kumimoji="1" lang="ja-JP" altLang="en-US" smtClean="0"/>
              <a:t>8</a:t>
            </a:fld>
            <a:endParaRPr kumimoji="1" lang="ja-JP" altLang="en-US"/>
          </a:p>
        </p:txBody>
      </p:sp>
    </p:spTree>
    <p:extLst>
      <p:ext uri="{BB962C8B-B14F-4D97-AF65-F5344CB8AC3E}">
        <p14:creationId xmlns:p14="http://schemas.microsoft.com/office/powerpoint/2010/main" val="1880302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1" y="2130426"/>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1" y="3886200"/>
            <a:ext cx="6400800" cy="1752600"/>
          </a:xfrm>
        </p:spPr>
        <p:txBody>
          <a:bodyPr/>
          <a:lstStyle>
            <a:lvl1pPr marL="0" indent="0" algn="ctr">
              <a:buNone/>
              <a:defRPr>
                <a:solidFill>
                  <a:schemeClr val="tx1">
                    <a:tint val="75000"/>
                  </a:schemeClr>
                </a:solidFill>
              </a:defRPr>
            </a:lvl1pPr>
            <a:lvl2pPr marL="457137" indent="0" algn="ctr">
              <a:buNone/>
              <a:defRPr>
                <a:solidFill>
                  <a:schemeClr val="tx1">
                    <a:tint val="75000"/>
                  </a:schemeClr>
                </a:solidFill>
              </a:defRPr>
            </a:lvl2pPr>
            <a:lvl3pPr marL="914274" indent="0" algn="ctr">
              <a:buNone/>
              <a:defRPr>
                <a:solidFill>
                  <a:schemeClr val="tx1">
                    <a:tint val="75000"/>
                  </a:schemeClr>
                </a:solidFill>
              </a:defRPr>
            </a:lvl3pPr>
            <a:lvl4pPr marL="1371410" indent="0" algn="ctr">
              <a:buNone/>
              <a:defRPr>
                <a:solidFill>
                  <a:schemeClr val="tx1">
                    <a:tint val="75000"/>
                  </a:schemeClr>
                </a:solidFill>
              </a:defRPr>
            </a:lvl4pPr>
            <a:lvl5pPr marL="1828547" indent="0" algn="ctr">
              <a:buNone/>
              <a:defRPr>
                <a:solidFill>
                  <a:schemeClr val="tx1">
                    <a:tint val="75000"/>
                  </a:schemeClr>
                </a:solidFill>
              </a:defRPr>
            </a:lvl5pPr>
            <a:lvl6pPr marL="2285684" indent="0" algn="ctr">
              <a:buNone/>
              <a:defRPr>
                <a:solidFill>
                  <a:schemeClr val="tx1">
                    <a:tint val="75000"/>
                  </a:schemeClr>
                </a:solidFill>
              </a:defRPr>
            </a:lvl6pPr>
            <a:lvl7pPr marL="2742821" indent="0" algn="ctr">
              <a:buNone/>
              <a:defRPr>
                <a:solidFill>
                  <a:schemeClr val="tx1">
                    <a:tint val="75000"/>
                  </a:schemeClr>
                </a:solidFill>
              </a:defRPr>
            </a:lvl7pPr>
            <a:lvl8pPr marL="3199957" indent="0" algn="ctr">
              <a:buNone/>
              <a:defRPr>
                <a:solidFill>
                  <a:schemeClr val="tx1">
                    <a:tint val="75000"/>
                  </a:schemeClr>
                </a:solidFill>
              </a:defRPr>
            </a:lvl8pPr>
            <a:lvl9pPr marL="365709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C99C7F9-F65F-4DC7-8399-A666CDD3BD2D}" type="datetime1">
              <a:rPr kumimoji="1" lang="ja-JP" altLang="en-US" smtClean="0"/>
              <a:t>2018/12/3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0BFD7D3-87B8-472A-985F-570FE245FC23}" type="slidenum">
              <a:rPr kumimoji="1" lang="ja-JP" altLang="en-US" smtClean="0"/>
              <a:t>‹#›</a:t>
            </a:fld>
            <a:endParaRPr kumimoji="1" lang="ja-JP" altLang="en-US"/>
          </a:p>
        </p:txBody>
      </p:sp>
    </p:spTree>
    <p:extLst>
      <p:ext uri="{BB962C8B-B14F-4D97-AF65-F5344CB8AC3E}">
        <p14:creationId xmlns:p14="http://schemas.microsoft.com/office/powerpoint/2010/main" val="765409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72D748C-0522-4BAA-A9AC-B0013B0429C3}" type="datetime1">
              <a:rPr kumimoji="1" lang="ja-JP" altLang="en-US" smtClean="0"/>
              <a:t>2018/12/3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0BFD7D3-87B8-472A-985F-570FE245FC23}" type="slidenum">
              <a:rPr kumimoji="1" lang="ja-JP" altLang="en-US" smtClean="0"/>
              <a:t>‹#›</a:t>
            </a:fld>
            <a:endParaRPr kumimoji="1" lang="ja-JP" altLang="en-US"/>
          </a:p>
        </p:txBody>
      </p:sp>
    </p:spTree>
    <p:extLst>
      <p:ext uri="{BB962C8B-B14F-4D97-AF65-F5344CB8AC3E}">
        <p14:creationId xmlns:p14="http://schemas.microsoft.com/office/powerpoint/2010/main" val="1430053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8197DA-65C6-49AC-A531-185317B07E0C}" type="datetime1">
              <a:rPr kumimoji="1" lang="ja-JP" altLang="en-US" smtClean="0"/>
              <a:t>2018/12/3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0BFD7D3-87B8-472A-985F-570FE245FC23}" type="slidenum">
              <a:rPr kumimoji="1" lang="ja-JP" altLang="en-US" smtClean="0"/>
              <a:t>‹#›</a:t>
            </a:fld>
            <a:endParaRPr kumimoji="1" lang="ja-JP" altLang="en-US"/>
          </a:p>
        </p:txBody>
      </p:sp>
    </p:spTree>
    <p:extLst>
      <p:ext uri="{BB962C8B-B14F-4D97-AF65-F5344CB8AC3E}">
        <p14:creationId xmlns:p14="http://schemas.microsoft.com/office/powerpoint/2010/main" val="1428823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0F5383F-29DC-4E71-A2D3-EA6C2DA9BA5E}" type="datetime1">
              <a:rPr kumimoji="1" lang="ja-JP" altLang="en-US" smtClean="0"/>
              <a:t>2018/12/3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0BFD7D3-87B8-472A-985F-570FE245FC23}" type="slidenum">
              <a:rPr kumimoji="1" lang="ja-JP" altLang="en-US" smtClean="0"/>
              <a:t>‹#›</a:t>
            </a:fld>
            <a:endParaRPr kumimoji="1" lang="ja-JP" altLang="en-US"/>
          </a:p>
        </p:txBody>
      </p:sp>
    </p:spTree>
    <p:extLst>
      <p:ext uri="{BB962C8B-B14F-4D97-AF65-F5344CB8AC3E}">
        <p14:creationId xmlns:p14="http://schemas.microsoft.com/office/powerpoint/2010/main" val="2737588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1"/>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137" indent="0">
              <a:buNone/>
              <a:defRPr sz="1800">
                <a:solidFill>
                  <a:schemeClr val="tx1">
                    <a:tint val="75000"/>
                  </a:schemeClr>
                </a:solidFill>
              </a:defRPr>
            </a:lvl2pPr>
            <a:lvl3pPr marL="914274" indent="0">
              <a:buNone/>
              <a:defRPr sz="1600">
                <a:solidFill>
                  <a:schemeClr val="tx1">
                    <a:tint val="75000"/>
                  </a:schemeClr>
                </a:solidFill>
              </a:defRPr>
            </a:lvl3pPr>
            <a:lvl4pPr marL="1371410" indent="0">
              <a:buNone/>
              <a:defRPr sz="1400">
                <a:solidFill>
                  <a:schemeClr val="tx1">
                    <a:tint val="75000"/>
                  </a:schemeClr>
                </a:solidFill>
              </a:defRPr>
            </a:lvl4pPr>
            <a:lvl5pPr marL="1828547" indent="0">
              <a:buNone/>
              <a:defRPr sz="1400">
                <a:solidFill>
                  <a:schemeClr val="tx1">
                    <a:tint val="75000"/>
                  </a:schemeClr>
                </a:solidFill>
              </a:defRPr>
            </a:lvl5pPr>
            <a:lvl6pPr marL="2285684" indent="0">
              <a:buNone/>
              <a:defRPr sz="1400">
                <a:solidFill>
                  <a:schemeClr val="tx1">
                    <a:tint val="75000"/>
                  </a:schemeClr>
                </a:solidFill>
              </a:defRPr>
            </a:lvl6pPr>
            <a:lvl7pPr marL="2742821" indent="0">
              <a:buNone/>
              <a:defRPr sz="1400">
                <a:solidFill>
                  <a:schemeClr val="tx1">
                    <a:tint val="75000"/>
                  </a:schemeClr>
                </a:solidFill>
              </a:defRPr>
            </a:lvl7pPr>
            <a:lvl8pPr marL="3199957" indent="0">
              <a:buNone/>
              <a:defRPr sz="1400">
                <a:solidFill>
                  <a:schemeClr val="tx1">
                    <a:tint val="75000"/>
                  </a:schemeClr>
                </a:solidFill>
              </a:defRPr>
            </a:lvl8pPr>
            <a:lvl9pPr marL="3657093"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A7EE254-DE98-473A-A134-C7BDC3252341}" type="datetime1">
              <a:rPr kumimoji="1" lang="ja-JP" altLang="en-US" smtClean="0"/>
              <a:t>2018/12/3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0BFD7D3-87B8-472A-985F-570FE245FC23}" type="slidenum">
              <a:rPr kumimoji="1" lang="ja-JP" altLang="en-US" smtClean="0"/>
              <a:t>‹#›</a:t>
            </a:fld>
            <a:endParaRPr kumimoji="1" lang="ja-JP" altLang="en-US"/>
          </a:p>
        </p:txBody>
      </p:sp>
    </p:spTree>
    <p:extLst>
      <p:ext uri="{BB962C8B-B14F-4D97-AF65-F5344CB8AC3E}">
        <p14:creationId xmlns:p14="http://schemas.microsoft.com/office/powerpoint/2010/main" val="16471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7320B5B-D853-49E9-A0D9-8D9446511421}" type="datetime1">
              <a:rPr kumimoji="1" lang="ja-JP" altLang="en-US" smtClean="0"/>
              <a:t>2018/12/3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0BFD7D3-87B8-472A-985F-570FE245FC23}" type="slidenum">
              <a:rPr kumimoji="1" lang="ja-JP" altLang="en-US" smtClean="0"/>
              <a:t>‹#›</a:t>
            </a:fld>
            <a:endParaRPr kumimoji="1" lang="ja-JP" altLang="en-US"/>
          </a:p>
        </p:txBody>
      </p:sp>
    </p:spTree>
    <p:extLst>
      <p:ext uri="{BB962C8B-B14F-4D97-AF65-F5344CB8AC3E}">
        <p14:creationId xmlns:p14="http://schemas.microsoft.com/office/powerpoint/2010/main" val="3652110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137" indent="0">
              <a:buNone/>
              <a:defRPr sz="2000" b="1"/>
            </a:lvl2pPr>
            <a:lvl3pPr marL="914274" indent="0">
              <a:buNone/>
              <a:defRPr sz="1800" b="1"/>
            </a:lvl3pPr>
            <a:lvl4pPr marL="1371410" indent="0">
              <a:buNone/>
              <a:defRPr sz="1600" b="1"/>
            </a:lvl4pPr>
            <a:lvl5pPr marL="1828547" indent="0">
              <a:buNone/>
              <a:defRPr sz="1600" b="1"/>
            </a:lvl5pPr>
            <a:lvl6pPr marL="2285684" indent="0">
              <a:buNone/>
              <a:defRPr sz="1600" b="1"/>
            </a:lvl6pPr>
            <a:lvl7pPr marL="2742821" indent="0">
              <a:buNone/>
              <a:defRPr sz="1600" b="1"/>
            </a:lvl7pPr>
            <a:lvl8pPr marL="3199957" indent="0">
              <a:buNone/>
              <a:defRPr sz="1600" b="1"/>
            </a:lvl8pPr>
            <a:lvl9pPr marL="3657093"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137" indent="0">
              <a:buNone/>
              <a:defRPr sz="2000" b="1"/>
            </a:lvl2pPr>
            <a:lvl3pPr marL="914274" indent="0">
              <a:buNone/>
              <a:defRPr sz="1800" b="1"/>
            </a:lvl3pPr>
            <a:lvl4pPr marL="1371410" indent="0">
              <a:buNone/>
              <a:defRPr sz="1600" b="1"/>
            </a:lvl4pPr>
            <a:lvl5pPr marL="1828547" indent="0">
              <a:buNone/>
              <a:defRPr sz="1600" b="1"/>
            </a:lvl5pPr>
            <a:lvl6pPr marL="2285684" indent="0">
              <a:buNone/>
              <a:defRPr sz="1600" b="1"/>
            </a:lvl6pPr>
            <a:lvl7pPr marL="2742821" indent="0">
              <a:buNone/>
              <a:defRPr sz="1600" b="1"/>
            </a:lvl7pPr>
            <a:lvl8pPr marL="3199957" indent="0">
              <a:buNone/>
              <a:defRPr sz="1600" b="1"/>
            </a:lvl8pPr>
            <a:lvl9pPr marL="3657093"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88291D5-FFB2-4047-94F1-BF04BC3F4C4B}" type="datetime1">
              <a:rPr kumimoji="1" lang="ja-JP" altLang="en-US" smtClean="0"/>
              <a:t>2018/12/3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0BFD7D3-87B8-472A-985F-570FE245FC23}" type="slidenum">
              <a:rPr kumimoji="1" lang="ja-JP" altLang="en-US" smtClean="0"/>
              <a:t>‹#›</a:t>
            </a:fld>
            <a:endParaRPr kumimoji="1" lang="ja-JP" altLang="en-US"/>
          </a:p>
        </p:txBody>
      </p:sp>
    </p:spTree>
    <p:extLst>
      <p:ext uri="{BB962C8B-B14F-4D97-AF65-F5344CB8AC3E}">
        <p14:creationId xmlns:p14="http://schemas.microsoft.com/office/powerpoint/2010/main" val="2589819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89CBB0F-3F6E-468C-B3D9-C1BF4D714842}" type="datetime1">
              <a:rPr kumimoji="1" lang="ja-JP" altLang="en-US" smtClean="0"/>
              <a:t>2018/12/3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0BFD7D3-87B8-472A-985F-570FE245FC23}" type="slidenum">
              <a:rPr kumimoji="1" lang="ja-JP" altLang="en-US" smtClean="0"/>
              <a:t>‹#›</a:t>
            </a:fld>
            <a:endParaRPr kumimoji="1" lang="ja-JP" altLang="en-US"/>
          </a:p>
        </p:txBody>
      </p:sp>
    </p:spTree>
    <p:extLst>
      <p:ext uri="{BB962C8B-B14F-4D97-AF65-F5344CB8AC3E}">
        <p14:creationId xmlns:p14="http://schemas.microsoft.com/office/powerpoint/2010/main" val="1808935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65AC633-24AC-47E2-A531-C90DBD9B6CC6}" type="datetime1">
              <a:rPr kumimoji="1" lang="ja-JP" altLang="en-US" smtClean="0"/>
              <a:t>2018/12/3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0BFD7D3-87B8-472A-985F-570FE245FC23}" type="slidenum">
              <a:rPr kumimoji="1" lang="ja-JP" altLang="en-US" smtClean="0"/>
              <a:t>‹#›</a:t>
            </a:fld>
            <a:endParaRPr kumimoji="1" lang="ja-JP" altLang="en-US"/>
          </a:p>
        </p:txBody>
      </p:sp>
    </p:spTree>
    <p:extLst>
      <p:ext uri="{BB962C8B-B14F-4D97-AF65-F5344CB8AC3E}">
        <p14:creationId xmlns:p14="http://schemas.microsoft.com/office/powerpoint/2010/main" val="1136124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1" y="1435100"/>
            <a:ext cx="3008313" cy="4691063"/>
          </a:xfrm>
        </p:spPr>
        <p:txBody>
          <a:bodyPr/>
          <a:lstStyle>
            <a:lvl1pPr marL="0" indent="0">
              <a:buNone/>
              <a:defRPr sz="1400"/>
            </a:lvl1pPr>
            <a:lvl2pPr marL="457137" indent="0">
              <a:buNone/>
              <a:defRPr sz="1200"/>
            </a:lvl2pPr>
            <a:lvl3pPr marL="914274" indent="0">
              <a:buNone/>
              <a:defRPr sz="1000"/>
            </a:lvl3pPr>
            <a:lvl4pPr marL="1371410" indent="0">
              <a:buNone/>
              <a:defRPr sz="900"/>
            </a:lvl4pPr>
            <a:lvl5pPr marL="1828547" indent="0">
              <a:buNone/>
              <a:defRPr sz="900"/>
            </a:lvl5pPr>
            <a:lvl6pPr marL="2285684" indent="0">
              <a:buNone/>
              <a:defRPr sz="900"/>
            </a:lvl6pPr>
            <a:lvl7pPr marL="2742821" indent="0">
              <a:buNone/>
              <a:defRPr sz="900"/>
            </a:lvl7pPr>
            <a:lvl8pPr marL="3199957" indent="0">
              <a:buNone/>
              <a:defRPr sz="900"/>
            </a:lvl8pPr>
            <a:lvl9pPr marL="3657093"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262BF4D-A27A-41CA-8515-1D7A318E5D18}" type="datetime1">
              <a:rPr kumimoji="1" lang="ja-JP" altLang="en-US" smtClean="0"/>
              <a:t>2018/12/3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0BFD7D3-87B8-472A-985F-570FE245FC23}" type="slidenum">
              <a:rPr kumimoji="1" lang="ja-JP" altLang="en-US" smtClean="0"/>
              <a:t>‹#›</a:t>
            </a:fld>
            <a:endParaRPr kumimoji="1" lang="ja-JP" altLang="en-US"/>
          </a:p>
        </p:txBody>
      </p:sp>
    </p:spTree>
    <p:extLst>
      <p:ext uri="{BB962C8B-B14F-4D97-AF65-F5344CB8AC3E}">
        <p14:creationId xmlns:p14="http://schemas.microsoft.com/office/powerpoint/2010/main" val="66644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137" indent="0">
              <a:buNone/>
              <a:defRPr sz="2800"/>
            </a:lvl2pPr>
            <a:lvl3pPr marL="914274" indent="0">
              <a:buNone/>
              <a:defRPr sz="2400"/>
            </a:lvl3pPr>
            <a:lvl4pPr marL="1371410" indent="0">
              <a:buNone/>
              <a:defRPr sz="2000"/>
            </a:lvl4pPr>
            <a:lvl5pPr marL="1828547" indent="0">
              <a:buNone/>
              <a:defRPr sz="2000"/>
            </a:lvl5pPr>
            <a:lvl6pPr marL="2285684" indent="0">
              <a:buNone/>
              <a:defRPr sz="2000"/>
            </a:lvl6pPr>
            <a:lvl7pPr marL="2742821" indent="0">
              <a:buNone/>
              <a:defRPr sz="2000"/>
            </a:lvl7pPr>
            <a:lvl8pPr marL="3199957" indent="0">
              <a:buNone/>
              <a:defRPr sz="2000"/>
            </a:lvl8pPr>
            <a:lvl9pPr marL="3657093"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137" indent="0">
              <a:buNone/>
              <a:defRPr sz="1200"/>
            </a:lvl2pPr>
            <a:lvl3pPr marL="914274" indent="0">
              <a:buNone/>
              <a:defRPr sz="1000"/>
            </a:lvl3pPr>
            <a:lvl4pPr marL="1371410" indent="0">
              <a:buNone/>
              <a:defRPr sz="900"/>
            </a:lvl4pPr>
            <a:lvl5pPr marL="1828547" indent="0">
              <a:buNone/>
              <a:defRPr sz="900"/>
            </a:lvl5pPr>
            <a:lvl6pPr marL="2285684" indent="0">
              <a:buNone/>
              <a:defRPr sz="900"/>
            </a:lvl6pPr>
            <a:lvl7pPr marL="2742821" indent="0">
              <a:buNone/>
              <a:defRPr sz="900"/>
            </a:lvl7pPr>
            <a:lvl8pPr marL="3199957" indent="0">
              <a:buNone/>
              <a:defRPr sz="900"/>
            </a:lvl8pPr>
            <a:lvl9pPr marL="3657093"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A4569C2-23BE-4159-9446-DEAB4559B920}" type="datetime1">
              <a:rPr kumimoji="1" lang="ja-JP" altLang="en-US" smtClean="0"/>
              <a:t>2018/12/3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0BFD7D3-87B8-472A-985F-570FE245FC23}" type="slidenum">
              <a:rPr kumimoji="1" lang="ja-JP" altLang="en-US" smtClean="0"/>
              <a:t>‹#›</a:t>
            </a:fld>
            <a:endParaRPr kumimoji="1" lang="ja-JP" altLang="en-US"/>
          </a:p>
        </p:txBody>
      </p:sp>
    </p:spTree>
    <p:extLst>
      <p:ext uri="{BB962C8B-B14F-4D97-AF65-F5344CB8AC3E}">
        <p14:creationId xmlns:p14="http://schemas.microsoft.com/office/powerpoint/2010/main" val="3487899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27" tIns="45714" rIns="91427" bIns="45714"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27" tIns="45714" rIns="91427" bIns="45714"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1" y="6356350"/>
            <a:ext cx="2133600" cy="365125"/>
          </a:xfrm>
          <a:prstGeom prst="rect">
            <a:avLst/>
          </a:prstGeom>
        </p:spPr>
        <p:txBody>
          <a:bodyPr vert="horz" lIns="91427" tIns="45714" rIns="91427" bIns="45714" rtlCol="0" anchor="ctr"/>
          <a:lstStyle>
            <a:lvl1pPr algn="l">
              <a:defRPr sz="1200">
                <a:solidFill>
                  <a:schemeClr val="tx1">
                    <a:tint val="75000"/>
                  </a:schemeClr>
                </a:solidFill>
              </a:defRPr>
            </a:lvl1pPr>
          </a:lstStyle>
          <a:p>
            <a:fld id="{4353AC62-E7AF-4AEC-AAF0-3DC8A30A3C46}" type="datetime1">
              <a:rPr kumimoji="1" lang="ja-JP" altLang="en-US" smtClean="0"/>
              <a:t>2018/12/3</a:t>
            </a:fld>
            <a:endParaRPr kumimoji="1" lang="ja-JP" altLang="en-US"/>
          </a:p>
        </p:txBody>
      </p:sp>
      <p:sp>
        <p:nvSpPr>
          <p:cNvPr id="5" name="フッター プレースホルダー 4"/>
          <p:cNvSpPr>
            <a:spLocks noGrp="1"/>
          </p:cNvSpPr>
          <p:nvPr>
            <p:ph type="ftr" sz="quarter" idx="3"/>
          </p:nvPr>
        </p:nvSpPr>
        <p:spPr>
          <a:xfrm>
            <a:off x="3124201" y="6356350"/>
            <a:ext cx="2895600" cy="365125"/>
          </a:xfrm>
          <a:prstGeom prst="rect">
            <a:avLst/>
          </a:prstGeom>
        </p:spPr>
        <p:txBody>
          <a:bodyPr vert="horz" lIns="91427" tIns="45714" rIns="91427" bIns="45714"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27" tIns="45714" rIns="91427" bIns="45714" rtlCol="0" anchor="ctr"/>
          <a:lstStyle>
            <a:lvl1pPr algn="r">
              <a:defRPr sz="1200">
                <a:solidFill>
                  <a:schemeClr val="tx1">
                    <a:tint val="75000"/>
                  </a:schemeClr>
                </a:solidFill>
              </a:defRPr>
            </a:lvl1pPr>
          </a:lstStyle>
          <a:p>
            <a:fld id="{B0BFD7D3-87B8-472A-985F-570FE245FC23}" type="slidenum">
              <a:rPr kumimoji="1" lang="ja-JP" altLang="en-US" smtClean="0"/>
              <a:t>‹#›</a:t>
            </a:fld>
            <a:endParaRPr kumimoji="1" lang="ja-JP" altLang="en-US"/>
          </a:p>
        </p:txBody>
      </p:sp>
    </p:spTree>
    <p:extLst>
      <p:ext uri="{BB962C8B-B14F-4D97-AF65-F5344CB8AC3E}">
        <p14:creationId xmlns:p14="http://schemas.microsoft.com/office/powerpoint/2010/main" val="203346668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ctr" defTabSz="914274" rtl="0" eaLnBrk="1" latinLnBrk="0" hangingPunct="1">
        <a:spcBef>
          <a:spcPct val="0"/>
        </a:spcBef>
        <a:buNone/>
        <a:defRPr kumimoji="1" sz="4400" kern="1200">
          <a:solidFill>
            <a:schemeClr val="tx1"/>
          </a:solidFill>
          <a:latin typeface="+mj-lt"/>
          <a:ea typeface="+mj-ea"/>
          <a:cs typeface="+mj-cs"/>
        </a:defRPr>
      </a:lvl1pPr>
    </p:titleStyle>
    <p:bodyStyle>
      <a:lvl1pPr marL="342852" indent="-342852" algn="l" defTabSz="914274"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848" indent="-285711" algn="l" defTabSz="914274"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842" indent="-228568" algn="l" defTabSz="914274"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599979" indent="-228568" algn="l" defTabSz="914274"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116" indent="-228568" algn="l" defTabSz="914274"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252" indent="-228568" algn="l" defTabSz="914274"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388" indent="-228568" algn="l" defTabSz="914274"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525" indent="-228568" algn="l" defTabSz="914274"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5662" indent="-228568" algn="l" defTabSz="914274"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274" rtl="0" eaLnBrk="1" latinLnBrk="0" hangingPunct="1">
        <a:defRPr kumimoji="1" sz="1800" kern="1200">
          <a:solidFill>
            <a:schemeClr val="tx1"/>
          </a:solidFill>
          <a:latin typeface="+mn-lt"/>
          <a:ea typeface="+mn-ea"/>
          <a:cs typeface="+mn-cs"/>
        </a:defRPr>
      </a:lvl1pPr>
      <a:lvl2pPr marL="457137" algn="l" defTabSz="914274" rtl="0" eaLnBrk="1" latinLnBrk="0" hangingPunct="1">
        <a:defRPr kumimoji="1" sz="1800" kern="1200">
          <a:solidFill>
            <a:schemeClr val="tx1"/>
          </a:solidFill>
          <a:latin typeface="+mn-lt"/>
          <a:ea typeface="+mn-ea"/>
          <a:cs typeface="+mn-cs"/>
        </a:defRPr>
      </a:lvl2pPr>
      <a:lvl3pPr marL="914274" algn="l" defTabSz="914274" rtl="0" eaLnBrk="1" latinLnBrk="0" hangingPunct="1">
        <a:defRPr kumimoji="1" sz="1800" kern="1200">
          <a:solidFill>
            <a:schemeClr val="tx1"/>
          </a:solidFill>
          <a:latin typeface="+mn-lt"/>
          <a:ea typeface="+mn-ea"/>
          <a:cs typeface="+mn-cs"/>
        </a:defRPr>
      </a:lvl3pPr>
      <a:lvl4pPr marL="1371410" algn="l" defTabSz="914274" rtl="0" eaLnBrk="1" latinLnBrk="0" hangingPunct="1">
        <a:defRPr kumimoji="1" sz="1800" kern="1200">
          <a:solidFill>
            <a:schemeClr val="tx1"/>
          </a:solidFill>
          <a:latin typeface="+mn-lt"/>
          <a:ea typeface="+mn-ea"/>
          <a:cs typeface="+mn-cs"/>
        </a:defRPr>
      </a:lvl4pPr>
      <a:lvl5pPr marL="1828547" algn="l" defTabSz="914274" rtl="0" eaLnBrk="1" latinLnBrk="0" hangingPunct="1">
        <a:defRPr kumimoji="1" sz="1800" kern="1200">
          <a:solidFill>
            <a:schemeClr val="tx1"/>
          </a:solidFill>
          <a:latin typeface="+mn-lt"/>
          <a:ea typeface="+mn-ea"/>
          <a:cs typeface="+mn-cs"/>
        </a:defRPr>
      </a:lvl5pPr>
      <a:lvl6pPr marL="2285684" algn="l" defTabSz="914274" rtl="0" eaLnBrk="1" latinLnBrk="0" hangingPunct="1">
        <a:defRPr kumimoji="1" sz="1800" kern="1200">
          <a:solidFill>
            <a:schemeClr val="tx1"/>
          </a:solidFill>
          <a:latin typeface="+mn-lt"/>
          <a:ea typeface="+mn-ea"/>
          <a:cs typeface="+mn-cs"/>
        </a:defRPr>
      </a:lvl6pPr>
      <a:lvl7pPr marL="2742821" algn="l" defTabSz="914274" rtl="0" eaLnBrk="1" latinLnBrk="0" hangingPunct="1">
        <a:defRPr kumimoji="1" sz="1800" kern="1200">
          <a:solidFill>
            <a:schemeClr val="tx1"/>
          </a:solidFill>
          <a:latin typeface="+mn-lt"/>
          <a:ea typeface="+mn-ea"/>
          <a:cs typeface="+mn-cs"/>
        </a:defRPr>
      </a:lvl7pPr>
      <a:lvl8pPr marL="3199957" algn="l" defTabSz="914274" rtl="0" eaLnBrk="1" latinLnBrk="0" hangingPunct="1">
        <a:defRPr kumimoji="1" sz="1800" kern="1200">
          <a:solidFill>
            <a:schemeClr val="tx1"/>
          </a:solidFill>
          <a:latin typeface="+mn-lt"/>
          <a:ea typeface="+mn-ea"/>
          <a:cs typeface="+mn-cs"/>
        </a:defRPr>
      </a:lvl8pPr>
      <a:lvl9pPr marL="3657093" algn="l" defTabSz="914274"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2016" y="980564"/>
            <a:ext cx="8639970" cy="1470025"/>
          </a:xfrm>
        </p:spPr>
        <p:txBody>
          <a:bodyPr>
            <a:noAutofit/>
          </a:bodyPr>
          <a:lstStyle/>
          <a:p>
            <a:r>
              <a:rPr kumimoji="1" lang="ja-JP" altLang="en-US" sz="3200" dirty="0"/>
              <a:t>大阪府災害</a:t>
            </a:r>
            <a:r>
              <a:rPr kumimoji="1" lang="ja-JP" altLang="en-US" sz="3200" dirty="0" smtClean="0"/>
              <a:t>廃棄物対策研修</a:t>
            </a:r>
            <a:r>
              <a:rPr kumimoji="1" lang="en-US" altLang="ja-JP" sz="3200" dirty="0" smtClean="0"/>
              <a:t/>
            </a:r>
            <a:br>
              <a:rPr kumimoji="1" lang="en-US" altLang="ja-JP" sz="3200" dirty="0" smtClean="0"/>
            </a:br>
            <a:r>
              <a:rPr lang="ja-JP" altLang="en-US" sz="3200" dirty="0"/>
              <a:t>ワークショップ型研修（第２部）</a:t>
            </a:r>
            <a:r>
              <a:rPr lang="ja-JP" altLang="en-US" sz="3200" dirty="0" smtClean="0"/>
              <a:t>の振り返り</a:t>
            </a:r>
            <a:endParaRPr kumimoji="1" lang="ja-JP" altLang="en-US" sz="3200" dirty="0"/>
          </a:p>
        </p:txBody>
      </p:sp>
      <p:sp>
        <p:nvSpPr>
          <p:cNvPr id="3" name="サブタイトル 2"/>
          <p:cNvSpPr>
            <a:spLocks noGrp="1"/>
          </p:cNvSpPr>
          <p:nvPr>
            <p:ph type="subTitle" idx="1"/>
          </p:nvPr>
        </p:nvSpPr>
        <p:spPr>
          <a:xfrm>
            <a:off x="1371601" y="4797152"/>
            <a:ext cx="6400800" cy="1752600"/>
          </a:xfrm>
        </p:spPr>
        <p:txBody>
          <a:bodyPr>
            <a:normAutofit/>
          </a:bodyPr>
          <a:lstStyle/>
          <a:p>
            <a:endParaRPr kumimoji="1" lang="en-US" altLang="ja-JP" dirty="0">
              <a:solidFill>
                <a:schemeClr val="tx1"/>
              </a:solidFill>
              <a:latin typeface="ＭＳ ゴシック" panose="020B0609070205080204" pitchFamily="49" charset="-128"/>
              <a:ea typeface="ＭＳ ゴシック" panose="020B0609070205080204" pitchFamily="49" charset="-128"/>
            </a:endParaRPr>
          </a:p>
          <a:p>
            <a:r>
              <a:rPr kumimoji="1" lang="ja-JP" altLang="en-US" dirty="0">
                <a:solidFill>
                  <a:schemeClr val="tx1"/>
                </a:solidFill>
                <a:latin typeface="ＭＳ ゴシック" panose="020B0609070205080204" pitchFamily="49" charset="-128"/>
                <a:ea typeface="ＭＳ ゴシック" panose="020B0609070205080204" pitchFamily="49" charset="-128"/>
              </a:rPr>
              <a:t>大阪府環境農林水産部</a:t>
            </a:r>
            <a:endParaRPr kumimoji="1" lang="en-US" altLang="ja-JP" dirty="0">
              <a:solidFill>
                <a:schemeClr val="tx1"/>
              </a:solidFill>
              <a:latin typeface="ＭＳ ゴシック" panose="020B0609070205080204" pitchFamily="49" charset="-128"/>
              <a:ea typeface="ＭＳ ゴシック" panose="020B0609070205080204" pitchFamily="49" charset="-128"/>
            </a:endParaRPr>
          </a:p>
          <a:p>
            <a:r>
              <a:rPr kumimoji="1" lang="ja-JP" altLang="en-US" dirty="0">
                <a:solidFill>
                  <a:schemeClr val="tx1"/>
                </a:solidFill>
                <a:latin typeface="ＭＳ ゴシック" panose="020B0609070205080204" pitchFamily="49" charset="-128"/>
                <a:ea typeface="ＭＳ ゴシック" panose="020B0609070205080204" pitchFamily="49" charset="-128"/>
              </a:rPr>
              <a:t>循環型社会推進室資源循環課</a:t>
            </a:r>
            <a:endParaRPr kumimoji="1" lang="en-US" altLang="ja-JP" dirty="0">
              <a:solidFill>
                <a:schemeClr val="tx1"/>
              </a:solidFill>
              <a:latin typeface="ＭＳ ゴシック" panose="020B0609070205080204" pitchFamily="49" charset="-128"/>
              <a:ea typeface="ＭＳ ゴシック" panose="020B0609070205080204" pitchFamily="49" charset="-128"/>
            </a:endParaRPr>
          </a:p>
        </p:txBody>
      </p:sp>
      <p:pic>
        <p:nvPicPr>
          <p:cNvPr id="4" name="Picture 2" descr="D:\ShichiK\My Documents\★仮置場\名刺\prefosakaLogo.gif"/>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l="8483" t="15890" r="6690" b="16823"/>
          <a:stretch/>
        </p:blipFill>
        <p:spPr bwMode="auto">
          <a:xfrm>
            <a:off x="251520" y="260648"/>
            <a:ext cx="2159746" cy="71991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T1412ss0027\lib\施設整備G\02_5一般廃棄物（災害廃棄物対策）\71_災害時等対応\10_研修・訓練・会議等\H30市町村向け研修\第２部\03写真\PB010061.JPG"/>
          <p:cNvPicPr>
            <a:picLocks noChangeAspect="1" noChangeArrowheads="1"/>
          </p:cNvPicPr>
          <p:nvPr/>
        </p:nvPicPr>
        <p:blipFill rotWithShape="1">
          <a:blip r:embed="rId4" cstate="screen">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a:ext>
            </a:extLst>
          </a:blip>
          <a:srcRect/>
          <a:stretch/>
        </p:blipFill>
        <p:spPr bwMode="auto">
          <a:xfrm>
            <a:off x="1589089" y="2420888"/>
            <a:ext cx="5964236" cy="2880000"/>
          </a:xfrm>
          <a:prstGeom prst="rect">
            <a:avLst/>
          </a:prstGeom>
          <a:noFill/>
          <a:effectLst>
            <a:softEdge rad="63500"/>
          </a:effectLst>
          <a:extLst>
            <a:ext uri="{909E8E84-426E-40DD-AFC4-6F175D3DCCD1}">
              <a14:hiddenFill xmlns:a14="http://schemas.microsoft.com/office/drawing/2010/main">
                <a:solidFill>
                  <a:srgbClr val="FFFFFF"/>
                </a:solidFill>
              </a14:hiddenFill>
            </a:ext>
          </a:extLst>
        </p:spPr>
      </p:pic>
      <p:sp>
        <p:nvSpPr>
          <p:cNvPr id="6" name="テキスト ボックス 5"/>
          <p:cNvSpPr txBox="1"/>
          <p:nvPr/>
        </p:nvSpPr>
        <p:spPr>
          <a:xfrm>
            <a:off x="7553325" y="260648"/>
            <a:ext cx="1339154" cy="442035"/>
          </a:xfrm>
          <a:prstGeom prst="rect">
            <a:avLst/>
          </a:prstGeom>
          <a:noFill/>
          <a:ln w="19050">
            <a:solidFill>
              <a:schemeClr val="tx1"/>
            </a:solidFill>
          </a:ln>
        </p:spPr>
        <p:txBody>
          <a:bodyPr wrap="square" tIns="36000" bIns="36000" rtlCol="0" anchor="ctr" anchorCtr="0">
            <a:spAutoFit/>
          </a:bodyPr>
          <a:lstStyle/>
          <a:p>
            <a:pPr algn="ctr"/>
            <a:r>
              <a:rPr kumimoji="1" lang="ja-JP" altLang="en-US" sz="2400" dirty="0" smtClean="0">
                <a:latin typeface="ＭＳ ゴシック" panose="020B0609070205080204" pitchFamily="49" charset="-128"/>
                <a:ea typeface="ＭＳ ゴシック" panose="020B0609070205080204" pitchFamily="49" charset="-128"/>
                <a:cs typeface="メイリオ" panose="020B0604030504040204" pitchFamily="50" charset="-128"/>
              </a:rPr>
              <a:t>資料１</a:t>
            </a:r>
          </a:p>
        </p:txBody>
      </p:sp>
    </p:spTree>
    <p:extLst>
      <p:ext uri="{BB962C8B-B14F-4D97-AF65-F5344CB8AC3E}">
        <p14:creationId xmlns:p14="http://schemas.microsoft.com/office/powerpoint/2010/main" val="3874859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460432" y="6381328"/>
            <a:ext cx="576064" cy="360040"/>
          </a:xfrm>
        </p:spPr>
        <p:txBody>
          <a:bodyPr/>
          <a:lstStyle/>
          <a:p>
            <a:fld id="{E2DD16B7-C142-49D8-9651-A62882B1B205}" type="slidenum">
              <a:rPr lang="ja-JP" altLang="en-US" sz="2000">
                <a:latin typeface="メイリオ" panose="020B0604030504040204" pitchFamily="50" charset="-128"/>
                <a:ea typeface="メイリオ" panose="020B0604030504040204" pitchFamily="50" charset="-128"/>
                <a:cs typeface="メイリオ" panose="020B0604030504040204" pitchFamily="50" charset="-128"/>
              </a:rPr>
              <a:t>9</a:t>
            </a:fld>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bwMode="auto">
          <a:xfrm>
            <a:off x="107504" y="692696"/>
            <a:ext cx="8928992" cy="6048672"/>
          </a:xfrm>
          <a:prstGeom prst="roundRect">
            <a:avLst>
              <a:gd name="adj" fmla="val 0"/>
            </a:avLst>
          </a:prstGeom>
          <a:noFill/>
          <a:ln w="19050">
            <a:solidFill>
              <a:srgbClr val="111987"/>
            </a:solidFill>
            <a:miter lim="800000"/>
          </a:ln>
          <a:effectLst/>
          <a:extLst/>
        </p:spPr>
        <p:style>
          <a:lnRef idx="1">
            <a:schemeClr val="accent2"/>
          </a:lnRef>
          <a:fillRef idx="2">
            <a:schemeClr val="accent2"/>
          </a:fillRef>
          <a:effectRef idx="1">
            <a:schemeClr val="accent2"/>
          </a:effectRef>
          <a:fontRef idx="minor">
            <a:schemeClr val="dk1"/>
          </a:fontRef>
        </p:style>
        <p:txBody>
          <a:bodyPr wrap="square" lIns="91384" tIns="89988" rIns="91384" bIns="89988" anchor="t">
            <a:noAutofit/>
          </a:bodyPr>
          <a:lstStyle/>
          <a:p>
            <a:pPr lvl="0">
              <a:lnSpc>
                <a:spcPct val="150000"/>
              </a:lnSpc>
              <a:defRPr/>
            </a:pPr>
            <a:endParaRPr lang="ja-JP" altLang="en-US"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lvl="0" indent="-442913">
              <a:spcBef>
                <a:spcPts val="600"/>
              </a:spcBef>
              <a:spcAft>
                <a:spcPts val="600"/>
              </a:spcAft>
              <a:buFont typeface="Wingdings" panose="05000000000000000000" pitchFamily="2" charset="2"/>
              <a:buChar char="u"/>
              <a:defRPr/>
            </a:pPr>
            <a:r>
              <a:rPr lang="ja-JP" altLang="en-US" sz="20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環境対策</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：排ガス、粉</a:t>
            </a:r>
            <a:r>
              <a:rPr lang="ja-JP" altLang="en-US" sz="2000" dirty="0" err="1"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じん</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、悪臭、騒音、搬入出車両のタイヤ洗浄</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アスベストの飛散防止、</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有害物の</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漏洩防止、環境モニタリングの実施の検討、害虫、野良猫、カラス</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lvl="0" indent="-442913">
              <a:spcBef>
                <a:spcPts val="600"/>
              </a:spcBef>
              <a:spcAft>
                <a:spcPts val="600"/>
              </a:spcAft>
              <a:buFont typeface="Wingdings" panose="05000000000000000000" pitchFamily="2" charset="2"/>
              <a:buChar char="u"/>
              <a:defRPr/>
            </a:pPr>
            <a:r>
              <a:rPr lang="ja-JP" altLang="en-US" sz="20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安全</a:t>
            </a:r>
            <a:r>
              <a:rPr lang="ja-JP" altLang="en-US" sz="20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対策</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：搬入者の安全、作業員の安全、場内誘導の不足、危険物の</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管理</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、作業員の休憩室・トイレの確保、</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ガラス破片</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、台風による飛散防止</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lvl="0" indent="-442913">
              <a:spcBef>
                <a:spcPts val="600"/>
              </a:spcBef>
              <a:spcAft>
                <a:spcPts val="600"/>
              </a:spcAft>
              <a:buFont typeface="Wingdings" panose="05000000000000000000" pitchFamily="2" charset="2"/>
              <a:buChar char="u"/>
              <a:defRPr/>
            </a:pPr>
            <a:r>
              <a:rPr lang="ja-JP" altLang="en-US" sz="20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不法投棄</a:t>
            </a:r>
            <a:r>
              <a:rPr lang="ja-JP" altLang="en-US" sz="20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対策</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：行為者の特定が困難、夜間に周辺に置き去られる</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、監視の実施</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、有価物（金属くず等）の持去り</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lvl="0" indent="-442913">
              <a:spcBef>
                <a:spcPts val="600"/>
              </a:spcBef>
              <a:spcAft>
                <a:spcPts val="600"/>
              </a:spcAft>
              <a:buFont typeface="Wingdings" panose="05000000000000000000" pitchFamily="2" charset="2"/>
              <a:buChar char="u"/>
              <a:defRPr/>
            </a:pPr>
            <a:r>
              <a:rPr lang="ja-JP" altLang="en-US" sz="20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搬出・処分</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：混合状態で処分先の確保が困難、近隣に処分先がない、再生処理・熱回収可能な処理先の確保、搬入と搬出の調整</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lvl="0" indent="-442913">
              <a:spcBef>
                <a:spcPts val="600"/>
              </a:spcBef>
              <a:spcAft>
                <a:spcPts val="600"/>
              </a:spcAft>
              <a:buFont typeface="Wingdings" panose="05000000000000000000" pitchFamily="2" charset="2"/>
              <a:buChar char="u"/>
              <a:defRPr/>
            </a:pPr>
            <a:r>
              <a:rPr lang="ja-JP" altLang="en-US" sz="20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閉鎖</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：閉鎖時期検討、清掃、土壌汚染対策、原状回復</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107504" y="692696"/>
            <a:ext cx="8928992" cy="514738"/>
          </a:xfrm>
          <a:prstGeom prst="rect">
            <a:avLst/>
          </a:prstGeom>
          <a:solidFill>
            <a:schemeClr val="bg2">
              <a:lumMod val="90000"/>
            </a:schemeClr>
          </a:solidFill>
          <a:ln w="19050">
            <a:solidFill>
              <a:srgbClr val="111987"/>
            </a:solidFill>
          </a:ln>
        </p:spPr>
        <p:txBody>
          <a:bodyPr wrap="square" tIns="108000" bIns="36000" rtlCol="0" anchor="ctr" anchorCtr="0">
            <a:spAutoFit/>
          </a:bodyPr>
          <a:lstStyle/>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（２）主な</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課題・対策（</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3/3</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タイトル 1"/>
          <p:cNvSpPr txBox="1">
            <a:spLocks/>
          </p:cNvSpPr>
          <p:nvPr/>
        </p:nvSpPr>
        <p:spPr>
          <a:xfrm>
            <a:off x="0" y="0"/>
            <a:ext cx="9144000" cy="620688"/>
          </a:xfrm>
          <a:prstGeom prst="rect">
            <a:avLst/>
          </a:prstGeom>
          <a:solidFill>
            <a:srgbClr val="111987"/>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chemeClr val="bg1"/>
                </a:solidFill>
              </a:rPr>
              <a:t>２）テーマ①</a:t>
            </a:r>
            <a:r>
              <a:rPr lang="ja-JP" altLang="en-US" sz="2400" dirty="0" smtClean="0">
                <a:solidFill>
                  <a:schemeClr val="bg1"/>
                </a:solidFill>
              </a:rPr>
              <a:t>：「一次</a:t>
            </a:r>
            <a:r>
              <a:rPr lang="ja-JP" altLang="en-US" sz="2400" dirty="0">
                <a:solidFill>
                  <a:schemeClr val="bg1"/>
                </a:solidFill>
              </a:rPr>
              <a:t>仮置場の設置・</a:t>
            </a:r>
            <a:r>
              <a:rPr lang="ja-JP" altLang="en-US" sz="2400" dirty="0" smtClean="0">
                <a:solidFill>
                  <a:schemeClr val="bg1"/>
                </a:solidFill>
              </a:rPr>
              <a:t>運用」について</a:t>
            </a:r>
            <a:endParaRPr lang="ja-JP" altLang="en-US" sz="2400" dirty="0">
              <a:solidFill>
                <a:schemeClr val="bg1"/>
              </a:solidFill>
            </a:endParaRPr>
          </a:p>
        </p:txBody>
      </p:sp>
    </p:spTree>
    <p:extLst>
      <p:ext uri="{BB962C8B-B14F-4D97-AF65-F5344CB8AC3E}">
        <p14:creationId xmlns:p14="http://schemas.microsoft.com/office/powerpoint/2010/main" val="971091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460432" y="6381328"/>
            <a:ext cx="576064" cy="360040"/>
          </a:xfrm>
        </p:spPr>
        <p:txBody>
          <a:bodyPr/>
          <a:lstStyle/>
          <a:p>
            <a:fld id="{E2DD16B7-C142-49D8-9651-A62882B1B205}" type="slidenum">
              <a:rPr lang="ja-JP" altLang="en-US" sz="2000">
                <a:latin typeface="メイリオ" panose="020B0604030504040204" pitchFamily="50" charset="-128"/>
                <a:ea typeface="メイリオ" panose="020B0604030504040204" pitchFamily="50" charset="-128"/>
                <a:cs typeface="メイリオ" panose="020B0604030504040204" pitchFamily="50" charset="-128"/>
              </a:rPr>
              <a:t>10</a:t>
            </a:fld>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bwMode="auto">
          <a:xfrm>
            <a:off x="107504" y="692696"/>
            <a:ext cx="8928992" cy="6048672"/>
          </a:xfrm>
          <a:prstGeom prst="roundRect">
            <a:avLst>
              <a:gd name="adj" fmla="val 0"/>
            </a:avLst>
          </a:prstGeom>
          <a:noFill/>
          <a:ln w="19050">
            <a:solidFill>
              <a:srgbClr val="111987"/>
            </a:solidFill>
            <a:miter lim="800000"/>
          </a:ln>
          <a:effectLst/>
          <a:extLst/>
        </p:spPr>
        <p:style>
          <a:lnRef idx="1">
            <a:schemeClr val="accent2"/>
          </a:lnRef>
          <a:fillRef idx="2">
            <a:schemeClr val="accent2"/>
          </a:fillRef>
          <a:effectRef idx="1">
            <a:schemeClr val="accent2"/>
          </a:effectRef>
          <a:fontRef idx="minor">
            <a:schemeClr val="dk1"/>
          </a:fontRef>
        </p:style>
        <p:txBody>
          <a:bodyPr wrap="square" lIns="91384" tIns="89988" rIns="91384" bIns="89988" anchor="t">
            <a:noAutofit/>
          </a:bodyPr>
          <a:lstStyle/>
          <a:p>
            <a:pPr lvl="0">
              <a:lnSpc>
                <a:spcPct val="150000"/>
              </a:lnSpc>
              <a:defRPr/>
            </a:pPr>
            <a:endParaRPr lang="ja-JP" altLang="en-US"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defRPr/>
            </a:pPr>
            <a:r>
              <a:rPr lang="ja-JP" altLang="en-US" sz="24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ａ．設置</a:t>
            </a:r>
            <a:r>
              <a:rPr lang="ja-JP" altLang="en-US" sz="24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計画</a:t>
            </a:r>
            <a:endParaRPr lang="ja-JP" altLang="en-US" sz="24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spcBef>
                <a:spcPts val="1200"/>
              </a:spcBef>
              <a:spcAft>
                <a:spcPts val="600"/>
              </a:spcAft>
              <a:buFont typeface="Wingdings" panose="05000000000000000000" pitchFamily="2" charset="2"/>
              <a:buChar char="Ø"/>
              <a:defRPr/>
            </a:pPr>
            <a:r>
              <a:rPr lang="ja-JP" altLang="en-US" sz="2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準備</a:t>
            </a:r>
            <a:r>
              <a:rPr lang="ja-JP" altLang="en-US" sz="2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を整えた上で、早期に設置する</a:t>
            </a:r>
            <a:r>
              <a:rPr lang="ja-JP" altLang="en-US" sz="2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800037" lvl="1" indent="-342900">
              <a:spcBef>
                <a:spcPts val="600"/>
              </a:spcBef>
              <a:buFont typeface="Wingdings" panose="05000000000000000000" pitchFamily="2" charset="2"/>
              <a:buChar char="ü"/>
              <a:defRPr/>
            </a:pPr>
            <a:r>
              <a:rPr lang="ja-JP" altLang="en-US" sz="2000" b="1" u="sng" dirty="0" smtClean="0">
                <a:latin typeface="メイリオ" panose="020B0604030504040204" pitchFamily="50" charset="-128"/>
                <a:ea typeface="メイリオ" panose="020B0604030504040204" pitchFamily="50" charset="-128"/>
                <a:cs typeface="メイリオ" panose="020B0604030504040204" pitchFamily="50" charset="-128"/>
              </a:rPr>
              <a:t>災害廃棄物の発生量を想定し、仮置場の必要面積を推計</a:t>
            </a:r>
          </a:p>
          <a:p>
            <a:pPr marL="1257174" lvl="2" indent="-342900">
              <a:spcBef>
                <a:spcPts val="600"/>
              </a:spcBef>
              <a:buFont typeface="メイリオ" panose="020B0604030504040204" pitchFamily="50" charset="-128"/>
              <a:buChar char="⇒"/>
              <a:defRPr/>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必要</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面積の算定方法は</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800037" lvl="1" indent="-342900">
              <a:spcBef>
                <a:spcPts val="600"/>
              </a:spcBef>
              <a:buFont typeface="Wingdings" panose="05000000000000000000" pitchFamily="2" charset="2"/>
              <a:buChar char="ü"/>
              <a:defRPr/>
            </a:pPr>
            <a:r>
              <a:rPr lang="ja-JP" altLang="en-US" sz="2000" b="1" u="sng" dirty="0" smtClean="0">
                <a:latin typeface="メイリオ" panose="020B0604030504040204" pitchFamily="50" charset="-128"/>
                <a:ea typeface="メイリオ" panose="020B0604030504040204" pitchFamily="50" charset="-128"/>
                <a:cs typeface="メイリオ" panose="020B0604030504040204" pitchFamily="50" charset="-128"/>
              </a:rPr>
              <a:t>仮置場</a:t>
            </a:r>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に適した土地を探し、必要なだけ選定</a:t>
            </a:r>
          </a:p>
          <a:p>
            <a:pPr marL="1257174" lvl="2" indent="-342900">
              <a:spcBef>
                <a:spcPts val="600"/>
              </a:spcBef>
              <a:buFont typeface="メイリオ" panose="020B0604030504040204" pitchFamily="50" charset="-128"/>
              <a:buChar char="⇒"/>
              <a:defRPr/>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適地</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の条件は</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長期間使用できる、二次災害の心配がない、周辺影響の心配がない、搬入出しやすい</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、広大</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なほうがいい、他の用途と被らない）</a:t>
            </a:r>
          </a:p>
          <a:p>
            <a:pPr marL="800037" lvl="1" indent="-342900">
              <a:spcBef>
                <a:spcPts val="600"/>
              </a:spcBef>
              <a:buFont typeface="Wingdings" panose="05000000000000000000" pitchFamily="2" charset="2"/>
              <a:buChar char="ü"/>
              <a:defRPr/>
            </a:pPr>
            <a:r>
              <a:rPr lang="ja-JP" altLang="en-US" sz="2000" b="1" u="sng" dirty="0" smtClean="0">
                <a:latin typeface="メイリオ" panose="020B0604030504040204" pitchFamily="50" charset="-128"/>
                <a:ea typeface="メイリオ" panose="020B0604030504040204" pitchFamily="50" charset="-128"/>
                <a:cs typeface="メイリオ" panose="020B0604030504040204" pitchFamily="50" charset="-128"/>
              </a:rPr>
              <a:t>あらかじめ</a:t>
            </a:r>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、分別区分、レイアウト、場内動線などを検討</a:t>
            </a:r>
          </a:p>
          <a:p>
            <a:pPr marL="1257174" lvl="2" indent="-342900">
              <a:spcBef>
                <a:spcPts val="600"/>
              </a:spcBef>
              <a:buFont typeface="メイリオ" panose="020B0604030504040204" pitchFamily="50" charset="-128"/>
              <a:buChar char="⇒"/>
              <a:defRPr/>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災害</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廃棄物の種類ごとの処理フローは</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257174" lvl="2" indent="-342900">
              <a:spcBef>
                <a:spcPts val="600"/>
              </a:spcBef>
              <a:buFont typeface="メイリオ" panose="020B0604030504040204" pitchFamily="50" charset="-128"/>
              <a:buChar char="⇒"/>
              <a:defRPr/>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運営</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管理しやすい仮置場とは</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107504" y="692696"/>
            <a:ext cx="8928992" cy="514738"/>
          </a:xfrm>
          <a:prstGeom prst="rect">
            <a:avLst/>
          </a:prstGeom>
          <a:solidFill>
            <a:schemeClr val="bg2">
              <a:lumMod val="90000"/>
            </a:schemeClr>
          </a:solidFill>
          <a:ln w="19050">
            <a:solidFill>
              <a:srgbClr val="111987"/>
            </a:solidFill>
          </a:ln>
        </p:spPr>
        <p:txBody>
          <a:bodyPr wrap="square" tIns="108000" bIns="36000" rtlCol="0" anchor="ctr" anchorCtr="0">
            <a:spAutoFit/>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（３）災害時の対応のポイント（図上演習に向けて）</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タイトル 1"/>
          <p:cNvSpPr txBox="1">
            <a:spLocks/>
          </p:cNvSpPr>
          <p:nvPr/>
        </p:nvSpPr>
        <p:spPr>
          <a:xfrm>
            <a:off x="0" y="0"/>
            <a:ext cx="9144000" cy="620688"/>
          </a:xfrm>
          <a:prstGeom prst="rect">
            <a:avLst/>
          </a:prstGeom>
          <a:solidFill>
            <a:srgbClr val="111987"/>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chemeClr val="bg1"/>
                </a:solidFill>
              </a:rPr>
              <a:t>２）テーマ①</a:t>
            </a:r>
            <a:r>
              <a:rPr lang="ja-JP" altLang="en-US" sz="2400" dirty="0" smtClean="0">
                <a:solidFill>
                  <a:schemeClr val="bg1"/>
                </a:solidFill>
              </a:rPr>
              <a:t>：「一次</a:t>
            </a:r>
            <a:r>
              <a:rPr lang="ja-JP" altLang="en-US" sz="2400" dirty="0">
                <a:solidFill>
                  <a:schemeClr val="bg1"/>
                </a:solidFill>
              </a:rPr>
              <a:t>仮置場の設置・</a:t>
            </a:r>
            <a:r>
              <a:rPr lang="ja-JP" altLang="en-US" sz="2400" dirty="0" smtClean="0">
                <a:solidFill>
                  <a:schemeClr val="bg1"/>
                </a:solidFill>
              </a:rPr>
              <a:t>運用」について</a:t>
            </a:r>
            <a:endParaRPr lang="ja-JP" altLang="en-US" sz="2400" dirty="0">
              <a:solidFill>
                <a:schemeClr val="bg1"/>
              </a:solidFill>
            </a:endParaRPr>
          </a:p>
        </p:txBody>
      </p:sp>
    </p:spTree>
    <p:extLst>
      <p:ext uri="{BB962C8B-B14F-4D97-AF65-F5344CB8AC3E}">
        <p14:creationId xmlns:p14="http://schemas.microsoft.com/office/powerpoint/2010/main" val="671525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460432" y="6381328"/>
            <a:ext cx="576064" cy="360040"/>
          </a:xfrm>
        </p:spPr>
        <p:txBody>
          <a:bodyPr/>
          <a:lstStyle/>
          <a:p>
            <a:fld id="{E2DD16B7-C142-49D8-9651-A62882B1B205}" type="slidenum">
              <a:rPr lang="ja-JP" altLang="en-US" sz="2000">
                <a:latin typeface="メイリオ" panose="020B0604030504040204" pitchFamily="50" charset="-128"/>
                <a:ea typeface="メイリオ" panose="020B0604030504040204" pitchFamily="50" charset="-128"/>
                <a:cs typeface="メイリオ" panose="020B0604030504040204" pitchFamily="50" charset="-128"/>
              </a:rPr>
              <a:t>11</a:t>
            </a:fld>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bwMode="auto">
          <a:xfrm>
            <a:off x="107504" y="692696"/>
            <a:ext cx="8928992" cy="6048672"/>
          </a:xfrm>
          <a:prstGeom prst="roundRect">
            <a:avLst>
              <a:gd name="adj" fmla="val 0"/>
            </a:avLst>
          </a:prstGeom>
          <a:noFill/>
          <a:ln w="19050">
            <a:solidFill>
              <a:srgbClr val="111987"/>
            </a:solidFill>
            <a:miter lim="800000"/>
          </a:ln>
          <a:effectLst/>
          <a:extLst/>
        </p:spPr>
        <p:style>
          <a:lnRef idx="1">
            <a:schemeClr val="accent2"/>
          </a:lnRef>
          <a:fillRef idx="2">
            <a:schemeClr val="accent2"/>
          </a:fillRef>
          <a:effectRef idx="1">
            <a:schemeClr val="accent2"/>
          </a:effectRef>
          <a:fontRef idx="minor">
            <a:schemeClr val="dk1"/>
          </a:fontRef>
        </p:style>
        <p:txBody>
          <a:bodyPr wrap="square" lIns="91384" tIns="89988" rIns="91384" bIns="89988" anchor="t">
            <a:noAutofit/>
          </a:bodyPr>
          <a:lstStyle/>
          <a:p>
            <a:pPr lvl="0">
              <a:lnSpc>
                <a:spcPct val="150000"/>
              </a:lnSpc>
              <a:defRPr/>
            </a:pPr>
            <a:endPar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defRPr/>
            </a:pPr>
            <a:r>
              <a:rPr lang="ja-JP" altLang="en-US" sz="24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ｂ．広報</a:t>
            </a:r>
            <a:endParaRPr lang="ja-JP" altLang="en-US" sz="24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spcBef>
                <a:spcPts val="1200"/>
              </a:spcBef>
              <a:spcAft>
                <a:spcPts val="600"/>
              </a:spcAft>
              <a:buFont typeface="Wingdings" panose="05000000000000000000" pitchFamily="2" charset="2"/>
              <a:buChar char="Ø"/>
              <a:defRPr/>
            </a:pPr>
            <a:r>
              <a:rPr lang="ja-JP" altLang="en-US" sz="2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必要な情報を早く決め、複数の手段で広報する</a:t>
            </a:r>
            <a:r>
              <a:rPr lang="ja-JP" altLang="en-US" sz="2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800037" lvl="1" indent="-342900">
              <a:spcBef>
                <a:spcPts val="600"/>
              </a:spcBef>
              <a:buFont typeface="Wingdings" panose="05000000000000000000" pitchFamily="2" charset="2"/>
              <a:buChar char="ü"/>
              <a:defRPr/>
            </a:pPr>
            <a:r>
              <a:rPr lang="ja-JP" altLang="en-US" sz="20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災害廃棄物の分別・排出の方法を決定</a:t>
            </a:r>
          </a:p>
          <a:p>
            <a:pPr marL="1257174" lvl="2" indent="-342900">
              <a:spcBef>
                <a:spcPts val="600"/>
              </a:spcBef>
              <a:buFont typeface="メイリオ" panose="020B0604030504040204" pitchFamily="50" charset="-128"/>
              <a:buChar char="⇒"/>
              <a:defRPr/>
            </a:pPr>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住民</a:t>
            </a:r>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に何が伝われば、協力が得られ、混乱を避けられるか？</a:t>
            </a:r>
          </a:p>
          <a:p>
            <a:pPr marL="800037" lvl="1" indent="-342900">
              <a:spcBef>
                <a:spcPts val="600"/>
              </a:spcBef>
              <a:buFont typeface="Wingdings" panose="05000000000000000000" pitchFamily="2" charset="2"/>
              <a:buChar char="ü"/>
              <a:defRPr/>
            </a:pPr>
            <a:r>
              <a:rPr lang="ja-JP" altLang="en-US" sz="20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利用可能な広報手段を検討</a:t>
            </a:r>
          </a:p>
          <a:p>
            <a:pPr marL="1257174" lvl="2" indent="-342900">
              <a:spcBef>
                <a:spcPts val="600"/>
              </a:spcBef>
              <a:buFont typeface="メイリオ" panose="020B0604030504040204" pitchFamily="50" charset="-128"/>
              <a:buChar char="⇒"/>
              <a:defRPr/>
            </a:pPr>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混乱の代償を</a:t>
            </a:r>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考慮すれば、あらゆる手段を検討すべき</a:t>
            </a:r>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defRPr/>
            </a:pPr>
            <a:r>
              <a:rPr lang="ja-JP" altLang="en-US" sz="24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ｃ．運営管理</a:t>
            </a:r>
            <a:endParaRPr lang="ja-JP" altLang="en-US" sz="24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spcBef>
                <a:spcPts val="1200"/>
              </a:spcBef>
              <a:spcAft>
                <a:spcPts val="600"/>
              </a:spcAft>
              <a:buFont typeface="Wingdings" panose="05000000000000000000" pitchFamily="2" charset="2"/>
              <a:buChar char="Ø"/>
              <a:defRPr/>
            </a:pPr>
            <a:r>
              <a:rPr lang="ja-JP" altLang="en-US" sz="2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未然の対応と継続的な管理を！</a:t>
            </a:r>
            <a:endPar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800037" lvl="1" indent="-342900">
              <a:spcBef>
                <a:spcPts val="600"/>
              </a:spcBef>
              <a:buFont typeface="Wingdings" panose="05000000000000000000" pitchFamily="2" charset="2"/>
              <a:buChar char="ü"/>
              <a:defRPr/>
            </a:pPr>
            <a:r>
              <a:rPr lang="ja-JP" altLang="en-US" sz="20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持ち込まれたくないごみは入口で阻止</a:t>
            </a:r>
            <a:endParaRPr lang="ja-JP" altLang="en-US" sz="20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257174" lvl="2" indent="-342900">
              <a:spcBef>
                <a:spcPts val="600"/>
              </a:spcBef>
              <a:buFont typeface="メイリオ" panose="020B0604030504040204" pitchFamily="50" charset="-128"/>
              <a:buChar char="⇒"/>
              <a:defRPr/>
            </a:pPr>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持ち込まれたくないごみとは？どうすれば阻止できるか？</a:t>
            </a:r>
            <a:endPar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00037" lvl="1" indent="-342900">
              <a:spcBef>
                <a:spcPts val="600"/>
              </a:spcBef>
              <a:buFont typeface="Wingdings" panose="05000000000000000000" pitchFamily="2" charset="2"/>
              <a:buChar char="ü"/>
              <a:defRPr/>
            </a:pPr>
            <a:r>
              <a:rPr lang="ja-JP" altLang="en-US" sz="20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混合廃棄物</a:t>
            </a:r>
            <a:r>
              <a:rPr lang="ja-JP" altLang="en-US" sz="20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化をできるだけ回避</a:t>
            </a:r>
            <a:endParaRPr lang="ja-JP" altLang="en-US" sz="20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257174" lvl="2" indent="-342900">
              <a:spcBef>
                <a:spcPts val="600"/>
              </a:spcBef>
              <a:buFont typeface="メイリオ" panose="020B0604030504040204" pitchFamily="50" charset="-128"/>
              <a:buChar char="⇒"/>
              <a:defRPr/>
            </a:pPr>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継続的な管理が重要。それでも混合廃棄物化してしまったら？</a:t>
            </a:r>
            <a:endPar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107504" y="692696"/>
            <a:ext cx="8928992" cy="514738"/>
          </a:xfrm>
          <a:prstGeom prst="rect">
            <a:avLst/>
          </a:prstGeom>
          <a:solidFill>
            <a:schemeClr val="bg2">
              <a:lumMod val="90000"/>
            </a:schemeClr>
          </a:solidFill>
          <a:ln w="19050">
            <a:solidFill>
              <a:srgbClr val="111987"/>
            </a:solidFill>
          </a:ln>
        </p:spPr>
        <p:txBody>
          <a:bodyPr wrap="square" tIns="108000" bIns="36000" rtlCol="0" anchor="ctr" anchorCtr="0">
            <a:spAutoFit/>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（３）災害時の対応のポイント（図上演習に向けて）</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タイトル 1"/>
          <p:cNvSpPr txBox="1">
            <a:spLocks/>
          </p:cNvSpPr>
          <p:nvPr/>
        </p:nvSpPr>
        <p:spPr>
          <a:xfrm>
            <a:off x="0" y="0"/>
            <a:ext cx="9144000" cy="620688"/>
          </a:xfrm>
          <a:prstGeom prst="rect">
            <a:avLst/>
          </a:prstGeom>
          <a:solidFill>
            <a:srgbClr val="111987"/>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chemeClr val="bg1"/>
                </a:solidFill>
              </a:rPr>
              <a:t>２）テーマ①</a:t>
            </a:r>
            <a:r>
              <a:rPr lang="ja-JP" altLang="en-US" sz="2400" dirty="0" smtClean="0">
                <a:solidFill>
                  <a:schemeClr val="bg1"/>
                </a:solidFill>
              </a:rPr>
              <a:t>：「一次</a:t>
            </a:r>
            <a:r>
              <a:rPr lang="ja-JP" altLang="en-US" sz="2400" dirty="0">
                <a:solidFill>
                  <a:schemeClr val="bg1"/>
                </a:solidFill>
              </a:rPr>
              <a:t>仮置場の設置・</a:t>
            </a:r>
            <a:r>
              <a:rPr lang="ja-JP" altLang="en-US" sz="2400" dirty="0" smtClean="0">
                <a:solidFill>
                  <a:schemeClr val="bg1"/>
                </a:solidFill>
              </a:rPr>
              <a:t>運用」について</a:t>
            </a:r>
            <a:endParaRPr lang="ja-JP" altLang="en-US" sz="2400" dirty="0">
              <a:solidFill>
                <a:schemeClr val="bg1"/>
              </a:solidFill>
            </a:endParaRPr>
          </a:p>
        </p:txBody>
      </p:sp>
    </p:spTree>
    <p:extLst>
      <p:ext uri="{BB962C8B-B14F-4D97-AF65-F5344CB8AC3E}">
        <p14:creationId xmlns:p14="http://schemas.microsoft.com/office/powerpoint/2010/main" val="2000264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460432" y="6381328"/>
            <a:ext cx="576064" cy="360040"/>
          </a:xfrm>
        </p:spPr>
        <p:txBody>
          <a:bodyPr/>
          <a:lstStyle/>
          <a:p>
            <a:fld id="{E2DD16B7-C142-49D8-9651-A62882B1B205}" type="slidenum">
              <a:rPr lang="ja-JP" altLang="en-US" sz="2000">
                <a:latin typeface="メイリオ" panose="020B0604030504040204" pitchFamily="50" charset="-128"/>
                <a:ea typeface="メイリオ" panose="020B0604030504040204" pitchFamily="50" charset="-128"/>
                <a:cs typeface="メイリオ" panose="020B0604030504040204" pitchFamily="50" charset="-128"/>
              </a:rPr>
              <a:t>12</a:t>
            </a:fld>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bwMode="auto">
          <a:xfrm>
            <a:off x="107504" y="692696"/>
            <a:ext cx="8928992" cy="6048672"/>
          </a:xfrm>
          <a:prstGeom prst="roundRect">
            <a:avLst>
              <a:gd name="adj" fmla="val 0"/>
            </a:avLst>
          </a:prstGeom>
          <a:noFill/>
          <a:ln w="19050">
            <a:solidFill>
              <a:srgbClr val="111987"/>
            </a:solidFill>
            <a:miter lim="800000"/>
          </a:ln>
          <a:effectLst/>
          <a:extLst/>
        </p:spPr>
        <p:style>
          <a:lnRef idx="1">
            <a:schemeClr val="accent2"/>
          </a:lnRef>
          <a:fillRef idx="2">
            <a:schemeClr val="accent2"/>
          </a:fillRef>
          <a:effectRef idx="1">
            <a:schemeClr val="accent2"/>
          </a:effectRef>
          <a:fontRef idx="minor">
            <a:schemeClr val="dk1"/>
          </a:fontRef>
        </p:style>
        <p:txBody>
          <a:bodyPr wrap="square" lIns="91384" tIns="89988" rIns="91384" bIns="89988" anchor="t">
            <a:noAutofit/>
          </a:bodyPr>
          <a:lstStyle/>
          <a:p>
            <a:pPr lvl="0">
              <a:lnSpc>
                <a:spcPct val="150000"/>
              </a:lnSpc>
              <a:defRPr/>
            </a:pPr>
            <a:endParaRPr lang="ja-JP" altLang="en-US"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defRPr/>
            </a:pPr>
            <a:r>
              <a:rPr lang="ja-JP" altLang="en-US" sz="24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ｄ．人員確保</a:t>
            </a:r>
            <a:endParaRPr lang="ja-JP" altLang="en-US" sz="24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spcBef>
                <a:spcPts val="1200"/>
              </a:spcBef>
              <a:spcAft>
                <a:spcPts val="600"/>
              </a:spcAft>
              <a:buFont typeface="Wingdings" panose="05000000000000000000" pitchFamily="2" charset="2"/>
              <a:buChar char="Ø"/>
              <a:defRPr/>
            </a:pPr>
            <a:r>
              <a:rPr lang="ja-JP" altLang="en-US" sz="2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必要な人員を整理し、何とか確保に努める！</a:t>
            </a:r>
            <a:endPar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800037" lvl="1" indent="-342900">
              <a:spcBef>
                <a:spcPts val="600"/>
              </a:spcBef>
              <a:buFont typeface="Wingdings" panose="05000000000000000000" pitchFamily="2" charset="2"/>
              <a:buChar char="ü"/>
              <a:defRPr/>
            </a:pPr>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どのような人員が必要か整理</a:t>
            </a:r>
            <a:endParaRPr lang="ja-JP" altLang="en-US" sz="20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257174" lvl="2" indent="-342900">
              <a:spcBef>
                <a:spcPts val="600"/>
              </a:spcBef>
              <a:buFont typeface="メイリオ" panose="020B0604030504040204" pitchFamily="50" charset="-128"/>
              <a:buChar char="⇒"/>
              <a:defRPr/>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住民トラブルを避け、処理を円滑に進めるためには？</a:t>
            </a:r>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p>
            <a:pPr marL="800037" lvl="1" indent="-342900">
              <a:spcBef>
                <a:spcPts val="600"/>
              </a:spcBef>
              <a:buFont typeface="Wingdings" panose="05000000000000000000" pitchFamily="2" charset="2"/>
              <a:buChar char="ü"/>
              <a:defRPr/>
            </a:pPr>
            <a:r>
              <a:rPr lang="ja-JP" altLang="en-US" sz="2000" b="1" u="sng" dirty="0" smtClean="0">
                <a:latin typeface="メイリオ" panose="020B0604030504040204" pitchFamily="50" charset="-128"/>
                <a:ea typeface="メイリオ" panose="020B0604030504040204" pitchFamily="50" charset="-128"/>
                <a:cs typeface="メイリオ" panose="020B0604030504040204" pitchFamily="50" charset="-128"/>
              </a:rPr>
              <a:t>多方面に粘り強く要望</a:t>
            </a:r>
            <a:endPar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endParaRPr>
          </a:p>
          <a:p>
            <a:pPr marL="1257174" lvl="2" indent="-342900">
              <a:spcBef>
                <a:spcPts val="600"/>
              </a:spcBef>
              <a:buFont typeface="メイリオ" panose="020B0604030504040204" pitchFamily="50" charset="-128"/>
              <a:buChar char="⇒"/>
              <a:defRPr/>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業務内容によって</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は職員以外の確保手段も？</a:t>
            </a:r>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defRPr/>
            </a:pPr>
            <a:r>
              <a:rPr lang="ja-JP" altLang="en-US" sz="24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ｅ．満杯対応</a:t>
            </a:r>
            <a:endParaRPr lang="ja-JP" altLang="en-US" sz="24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spcBef>
                <a:spcPts val="1200"/>
              </a:spcBef>
              <a:spcAft>
                <a:spcPts val="600"/>
              </a:spcAft>
              <a:buFont typeface="Wingdings" panose="05000000000000000000" pitchFamily="2" charset="2"/>
              <a:buChar char="Ø"/>
              <a:defRPr/>
            </a:pPr>
            <a:r>
              <a:rPr lang="ja-JP" altLang="en-US" sz="2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パンクさせないよう、先手の対応を！</a:t>
            </a:r>
            <a:endPar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800037" lvl="1" indent="-342900">
              <a:spcBef>
                <a:spcPts val="600"/>
              </a:spcBef>
              <a:buFont typeface="Wingdings" panose="05000000000000000000" pitchFamily="2" charset="2"/>
              <a:buChar char="ü"/>
              <a:defRPr/>
            </a:pPr>
            <a:r>
              <a:rPr lang="ja-JP" altLang="en-US" sz="2000" b="1" u="sng" dirty="0" smtClean="0">
                <a:latin typeface="メイリオ" panose="020B0604030504040204" pitchFamily="50" charset="-128"/>
                <a:ea typeface="メイリオ" panose="020B0604030504040204" pitchFamily="50" charset="-128"/>
                <a:cs typeface="メイリオ" panose="020B0604030504040204" pitchFamily="50" charset="-128"/>
              </a:rPr>
              <a:t>容量確保の対応を計画的に実施</a:t>
            </a:r>
            <a:endPar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endParaRPr>
          </a:p>
          <a:p>
            <a:pPr marL="1257174" lvl="2" indent="-342900">
              <a:spcBef>
                <a:spcPts val="600"/>
              </a:spcBef>
              <a:buFont typeface="メイリオ" panose="020B0604030504040204" pitchFamily="50" charset="-128"/>
              <a:buChar char="⇒"/>
              <a:defRPr/>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容量確保</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の手段は？（場内</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整理、搬出</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加速）</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257174" lvl="2" indent="-342900">
              <a:spcBef>
                <a:spcPts val="600"/>
              </a:spcBef>
              <a:buFont typeface="メイリオ" panose="020B0604030504040204" pitchFamily="50" charset="-128"/>
              <a:buChar char="⇒"/>
              <a:defRPr/>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仮置場を追加で確保する必要があるか？</a:t>
            </a:r>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107504" y="692696"/>
            <a:ext cx="8928992" cy="514738"/>
          </a:xfrm>
          <a:prstGeom prst="rect">
            <a:avLst/>
          </a:prstGeom>
          <a:solidFill>
            <a:schemeClr val="bg2">
              <a:lumMod val="90000"/>
            </a:schemeClr>
          </a:solidFill>
          <a:ln w="19050">
            <a:solidFill>
              <a:srgbClr val="111987"/>
            </a:solidFill>
          </a:ln>
        </p:spPr>
        <p:txBody>
          <a:bodyPr wrap="square" tIns="108000" bIns="36000" rtlCol="0" anchor="ctr" anchorCtr="0">
            <a:spAutoFit/>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（３）災害時の対応のポイント（図上演習に向けて）</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タイトル 1"/>
          <p:cNvSpPr txBox="1">
            <a:spLocks/>
          </p:cNvSpPr>
          <p:nvPr/>
        </p:nvSpPr>
        <p:spPr>
          <a:xfrm>
            <a:off x="0" y="0"/>
            <a:ext cx="9144000" cy="620688"/>
          </a:xfrm>
          <a:prstGeom prst="rect">
            <a:avLst/>
          </a:prstGeom>
          <a:solidFill>
            <a:srgbClr val="111987"/>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chemeClr val="bg1"/>
                </a:solidFill>
              </a:rPr>
              <a:t>２）テーマ①</a:t>
            </a:r>
            <a:r>
              <a:rPr lang="ja-JP" altLang="en-US" sz="2400" dirty="0" smtClean="0">
                <a:solidFill>
                  <a:schemeClr val="bg1"/>
                </a:solidFill>
              </a:rPr>
              <a:t>：「一次</a:t>
            </a:r>
            <a:r>
              <a:rPr lang="ja-JP" altLang="en-US" sz="2400" dirty="0">
                <a:solidFill>
                  <a:schemeClr val="bg1"/>
                </a:solidFill>
              </a:rPr>
              <a:t>仮置場の設置・</a:t>
            </a:r>
            <a:r>
              <a:rPr lang="ja-JP" altLang="en-US" sz="2400" dirty="0" smtClean="0">
                <a:solidFill>
                  <a:schemeClr val="bg1"/>
                </a:solidFill>
              </a:rPr>
              <a:t>運用」について</a:t>
            </a:r>
            <a:endParaRPr lang="ja-JP" altLang="en-US" sz="2400" dirty="0">
              <a:solidFill>
                <a:schemeClr val="bg1"/>
              </a:solidFill>
            </a:endParaRPr>
          </a:p>
        </p:txBody>
      </p:sp>
    </p:spTree>
    <p:extLst>
      <p:ext uri="{BB962C8B-B14F-4D97-AF65-F5344CB8AC3E}">
        <p14:creationId xmlns:p14="http://schemas.microsoft.com/office/powerpoint/2010/main" val="3743510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460432" y="6381328"/>
            <a:ext cx="576064" cy="360040"/>
          </a:xfrm>
        </p:spPr>
        <p:txBody>
          <a:bodyPr/>
          <a:lstStyle/>
          <a:p>
            <a:fld id="{E2DD16B7-C142-49D8-9651-A62882B1B205}" type="slidenum">
              <a:rPr lang="ja-JP" altLang="en-US" sz="2000">
                <a:latin typeface="メイリオ" panose="020B0604030504040204" pitchFamily="50" charset="-128"/>
                <a:ea typeface="メイリオ" panose="020B0604030504040204" pitchFamily="50" charset="-128"/>
                <a:cs typeface="メイリオ" panose="020B0604030504040204" pitchFamily="50" charset="-128"/>
              </a:rPr>
              <a:t>13</a:t>
            </a:fld>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bwMode="auto">
          <a:xfrm>
            <a:off x="107504" y="692696"/>
            <a:ext cx="8928992" cy="6048672"/>
          </a:xfrm>
          <a:prstGeom prst="roundRect">
            <a:avLst>
              <a:gd name="adj" fmla="val 0"/>
            </a:avLst>
          </a:prstGeom>
          <a:noFill/>
          <a:ln w="19050">
            <a:solidFill>
              <a:srgbClr val="111987"/>
            </a:solidFill>
            <a:miter lim="800000"/>
          </a:ln>
          <a:effectLst/>
          <a:extLst/>
        </p:spPr>
        <p:style>
          <a:lnRef idx="1">
            <a:schemeClr val="accent2"/>
          </a:lnRef>
          <a:fillRef idx="2">
            <a:schemeClr val="accent2"/>
          </a:fillRef>
          <a:effectRef idx="1">
            <a:schemeClr val="accent2"/>
          </a:effectRef>
          <a:fontRef idx="minor">
            <a:schemeClr val="dk1"/>
          </a:fontRef>
        </p:style>
        <p:txBody>
          <a:bodyPr wrap="square" lIns="91384" tIns="89988" rIns="91384" bIns="89988" anchor="t">
            <a:noAutofit/>
          </a:bodyPr>
          <a:lstStyle/>
          <a:p>
            <a:pPr>
              <a:lnSpc>
                <a:spcPct val="150000"/>
              </a:lnSpc>
              <a:defRPr/>
            </a:pPr>
            <a:endParaRPr lang="en-US" altLang="ja-JP" sz="2000" dirty="0" smtClean="0">
              <a:solidFill>
                <a:schemeClr val="tx2">
                  <a:lumMod val="60000"/>
                  <a:lumOff val="4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50000"/>
              </a:lnSpc>
              <a:defRPr/>
            </a:pPr>
            <a:r>
              <a:rPr lang="ja-JP" altLang="en-US" sz="2000" dirty="0" smtClean="0">
                <a:solidFill>
                  <a:schemeClr val="tx2">
                    <a:lumMod val="60000"/>
                    <a:lumOff val="40000"/>
                  </a:schemeClr>
                </a:solidFill>
                <a:latin typeface="メイリオ" panose="020B0604030504040204" pitchFamily="50" charset="-128"/>
                <a:ea typeface="メイリオ" panose="020B0604030504040204" pitchFamily="50" charset="-128"/>
                <a:cs typeface="メイリオ" panose="020B0604030504040204" pitchFamily="50" charset="-128"/>
              </a:rPr>
              <a:t>（平常時）　　　　　　　　　　　（発災時）</a:t>
            </a:r>
            <a:endParaRPr lang="en-US" altLang="ja-JP" sz="2000" dirty="0" smtClean="0">
              <a:solidFill>
                <a:schemeClr val="tx2">
                  <a:lumMod val="60000"/>
                  <a:lumOff val="4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107504" y="692696"/>
            <a:ext cx="8928992" cy="514738"/>
          </a:xfrm>
          <a:prstGeom prst="rect">
            <a:avLst/>
          </a:prstGeom>
          <a:solidFill>
            <a:schemeClr val="bg2">
              <a:lumMod val="90000"/>
            </a:schemeClr>
          </a:solidFill>
          <a:ln w="19050">
            <a:solidFill>
              <a:srgbClr val="111987"/>
            </a:solidFill>
          </a:ln>
        </p:spPr>
        <p:txBody>
          <a:bodyPr wrap="square" tIns="108000" bIns="36000" rtlCol="0" anchor="ctr" anchorCtr="0">
            <a:spAutoFit/>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（１）課題の整理（分類ラベリングの一例／</a:t>
            </a:r>
            <a:r>
              <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14</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分類）</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 name="直線コネクタ 3"/>
          <p:cNvCxnSpPr/>
          <p:nvPr/>
        </p:nvCxnSpPr>
        <p:spPr>
          <a:xfrm>
            <a:off x="251520" y="1700808"/>
            <a:ext cx="8640960" cy="0"/>
          </a:xfrm>
          <a:prstGeom prst="lin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8" name="タイトル 1"/>
          <p:cNvSpPr txBox="1">
            <a:spLocks/>
          </p:cNvSpPr>
          <p:nvPr/>
        </p:nvSpPr>
        <p:spPr>
          <a:xfrm>
            <a:off x="0" y="0"/>
            <a:ext cx="9144000" cy="620688"/>
          </a:xfrm>
          <a:prstGeom prst="rect">
            <a:avLst/>
          </a:prstGeom>
          <a:solidFill>
            <a:srgbClr val="111987"/>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smtClean="0">
                <a:solidFill>
                  <a:schemeClr val="bg1"/>
                </a:solidFill>
              </a:rPr>
              <a:t>３）テーマ②</a:t>
            </a:r>
            <a:r>
              <a:rPr lang="ja-JP" altLang="en-US" sz="2400" dirty="0">
                <a:solidFill>
                  <a:schemeClr val="bg1"/>
                </a:solidFill>
              </a:rPr>
              <a:t>：「災害廃棄物の処分」について</a:t>
            </a:r>
          </a:p>
        </p:txBody>
      </p:sp>
      <p:sp>
        <p:nvSpPr>
          <p:cNvPr id="9" name="メモ 8"/>
          <p:cNvSpPr/>
          <p:nvPr/>
        </p:nvSpPr>
        <p:spPr>
          <a:xfrm>
            <a:off x="4932040" y="1895366"/>
            <a:ext cx="1512168" cy="720080"/>
          </a:xfrm>
          <a:prstGeom prst="foldedCorner">
            <a:avLst/>
          </a:prstGeom>
          <a:solidFill>
            <a:schemeClr val="accent5">
              <a:lumMod val="40000"/>
              <a:lumOff val="6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36000" tIns="180000" rIns="36000" bIns="0"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分別</a:t>
            </a:r>
            <a:endPar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メモ 9"/>
          <p:cNvSpPr/>
          <p:nvPr/>
        </p:nvSpPr>
        <p:spPr>
          <a:xfrm>
            <a:off x="7092280" y="1895366"/>
            <a:ext cx="1512168" cy="720080"/>
          </a:xfrm>
          <a:prstGeom prst="foldedCorner">
            <a:avLst/>
          </a:prstGeom>
          <a:solidFill>
            <a:schemeClr val="accent5">
              <a:lumMod val="40000"/>
              <a:lumOff val="6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36000" tIns="180000" rIns="36000" bIns="0"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処理困難物</a:t>
            </a:r>
            <a:endParaRPr kumimoji="1"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・危険物</a:t>
            </a:r>
            <a:endPar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メモ 10"/>
          <p:cNvSpPr/>
          <p:nvPr/>
        </p:nvSpPr>
        <p:spPr>
          <a:xfrm>
            <a:off x="1628947" y="3027395"/>
            <a:ext cx="1512168" cy="720080"/>
          </a:xfrm>
          <a:prstGeom prst="foldedCorner">
            <a:avLst/>
          </a:prstGeom>
          <a:solidFill>
            <a:schemeClr val="accent5">
              <a:lumMod val="40000"/>
              <a:lumOff val="6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36000" tIns="180000" rIns="36000" bIns="0"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専門知識・</a:t>
            </a:r>
            <a:endParaRPr kumimoji="1"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ノウハウ</a:t>
            </a:r>
            <a:endPar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メモ 11"/>
          <p:cNvSpPr/>
          <p:nvPr/>
        </p:nvSpPr>
        <p:spPr>
          <a:xfrm>
            <a:off x="7092280" y="2829418"/>
            <a:ext cx="1512168" cy="720080"/>
          </a:xfrm>
          <a:prstGeom prst="foldedCorner">
            <a:avLst/>
          </a:prstGeom>
          <a:solidFill>
            <a:schemeClr val="accent5">
              <a:lumMod val="40000"/>
              <a:lumOff val="6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36000" tIns="180000" rIns="36000" bIns="0"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仮置場閉鎖</a:t>
            </a:r>
            <a:endPar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メモ 13"/>
          <p:cNvSpPr/>
          <p:nvPr/>
        </p:nvSpPr>
        <p:spPr>
          <a:xfrm>
            <a:off x="2843808" y="3943631"/>
            <a:ext cx="1512168" cy="720080"/>
          </a:xfrm>
          <a:prstGeom prst="foldedCorner">
            <a:avLst/>
          </a:prstGeom>
          <a:solidFill>
            <a:schemeClr val="accent5">
              <a:lumMod val="40000"/>
              <a:lumOff val="6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36000" tIns="180000" rIns="36000" bIns="0"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a:t>
            </a:r>
            <a:endParaRPr kumimoji="1"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補助金</a:t>
            </a:r>
            <a:endPar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メモ 14"/>
          <p:cNvSpPr/>
          <p:nvPr/>
        </p:nvSpPr>
        <p:spPr>
          <a:xfrm>
            <a:off x="2843808" y="4910868"/>
            <a:ext cx="1512168" cy="720080"/>
          </a:xfrm>
          <a:prstGeom prst="foldedCorner">
            <a:avLst/>
          </a:prstGeom>
          <a:solidFill>
            <a:schemeClr val="accent5">
              <a:lumMod val="40000"/>
              <a:lumOff val="6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36000" tIns="180000" rIns="36000" bIns="0"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業者選定・</a:t>
            </a:r>
            <a:endParaRPr kumimoji="1"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契約</a:t>
            </a:r>
            <a:endPar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メモ 15"/>
          <p:cNvSpPr/>
          <p:nvPr/>
        </p:nvSpPr>
        <p:spPr>
          <a:xfrm>
            <a:off x="4932040" y="3434114"/>
            <a:ext cx="1512168" cy="720080"/>
          </a:xfrm>
          <a:prstGeom prst="foldedCorner">
            <a:avLst/>
          </a:prstGeom>
          <a:solidFill>
            <a:schemeClr val="accent5">
              <a:lumMod val="40000"/>
              <a:lumOff val="6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36000" tIns="180000" rIns="36000" bIns="0"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運搬車両</a:t>
            </a:r>
            <a:endParaRPr kumimoji="1"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確保</a:t>
            </a:r>
            <a:endPar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メモ 16"/>
          <p:cNvSpPr/>
          <p:nvPr/>
        </p:nvSpPr>
        <p:spPr>
          <a:xfrm>
            <a:off x="539552" y="5267249"/>
            <a:ext cx="1512168" cy="720080"/>
          </a:xfrm>
          <a:prstGeom prst="foldedCorner">
            <a:avLst/>
          </a:prstGeom>
          <a:solidFill>
            <a:schemeClr val="accent5">
              <a:lumMod val="40000"/>
              <a:lumOff val="6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36000" tIns="180000" rIns="36000" bIns="0"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広域連携</a:t>
            </a:r>
            <a:endPar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メモ 17"/>
          <p:cNvSpPr/>
          <p:nvPr/>
        </p:nvSpPr>
        <p:spPr>
          <a:xfrm>
            <a:off x="7092280" y="5627289"/>
            <a:ext cx="1512168" cy="720080"/>
          </a:xfrm>
          <a:prstGeom prst="foldedCorner">
            <a:avLst/>
          </a:prstGeom>
          <a:solidFill>
            <a:schemeClr val="accent5">
              <a:lumMod val="40000"/>
              <a:lumOff val="6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36000" tIns="180000" rIns="36000" bIns="0"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再生利用・</a:t>
            </a:r>
            <a:endParaRPr kumimoji="1"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熱</a:t>
            </a:r>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回収</a:t>
            </a:r>
            <a:endPar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メモ 18"/>
          <p:cNvSpPr/>
          <p:nvPr/>
        </p:nvSpPr>
        <p:spPr>
          <a:xfrm>
            <a:off x="4932040" y="4739332"/>
            <a:ext cx="1512168" cy="720080"/>
          </a:xfrm>
          <a:prstGeom prst="foldedCorner">
            <a:avLst/>
          </a:prstGeom>
          <a:solidFill>
            <a:schemeClr val="accent5">
              <a:lumMod val="40000"/>
              <a:lumOff val="6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36000" tIns="180000" rIns="36000" bIns="0"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自前処理</a:t>
            </a:r>
            <a:endPar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メモ 19"/>
          <p:cNvSpPr/>
          <p:nvPr/>
        </p:nvSpPr>
        <p:spPr>
          <a:xfrm>
            <a:off x="539552" y="4120927"/>
            <a:ext cx="1512168" cy="720080"/>
          </a:xfrm>
          <a:prstGeom prst="foldedCorner">
            <a:avLst/>
          </a:prstGeom>
          <a:solidFill>
            <a:schemeClr val="accent5">
              <a:lumMod val="40000"/>
              <a:lumOff val="6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36000" tIns="180000" rIns="36000" bIns="0"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協定</a:t>
            </a:r>
            <a:endPar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メモ 21"/>
          <p:cNvSpPr/>
          <p:nvPr/>
        </p:nvSpPr>
        <p:spPr>
          <a:xfrm>
            <a:off x="4932040" y="5733256"/>
            <a:ext cx="1512168" cy="720080"/>
          </a:xfrm>
          <a:prstGeom prst="foldedCorner">
            <a:avLst/>
          </a:prstGeom>
          <a:solidFill>
            <a:schemeClr val="accent5">
              <a:lumMod val="40000"/>
              <a:lumOff val="6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36000" tIns="180000" rIns="36000" bIns="0"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最終処分先</a:t>
            </a:r>
            <a:endParaRPr kumimoji="1"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確保</a:t>
            </a:r>
            <a:endPar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メモ 26"/>
          <p:cNvSpPr/>
          <p:nvPr/>
        </p:nvSpPr>
        <p:spPr>
          <a:xfrm>
            <a:off x="539552" y="1895366"/>
            <a:ext cx="1512168" cy="720080"/>
          </a:xfrm>
          <a:prstGeom prst="foldedCorner">
            <a:avLst/>
          </a:prstGeom>
          <a:solidFill>
            <a:schemeClr val="accent5">
              <a:lumMod val="40000"/>
              <a:lumOff val="6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36000" tIns="180000" rIns="36000" bIns="0"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計画</a:t>
            </a:r>
            <a:endPar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メモ 27"/>
          <p:cNvSpPr/>
          <p:nvPr/>
        </p:nvSpPr>
        <p:spPr>
          <a:xfrm>
            <a:off x="7085740" y="4739332"/>
            <a:ext cx="1512168" cy="720080"/>
          </a:xfrm>
          <a:prstGeom prst="foldedCorner">
            <a:avLst/>
          </a:prstGeom>
          <a:solidFill>
            <a:schemeClr val="accent5">
              <a:lumMod val="40000"/>
              <a:lumOff val="6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36000" tIns="180000" rIns="36000" bIns="0"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中間処理先</a:t>
            </a:r>
            <a:endParaRPr kumimoji="1"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確保</a:t>
            </a:r>
            <a:endPar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874529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460432" y="6381328"/>
            <a:ext cx="576064" cy="360040"/>
          </a:xfrm>
        </p:spPr>
        <p:txBody>
          <a:bodyPr/>
          <a:lstStyle/>
          <a:p>
            <a:fld id="{E2DD16B7-C142-49D8-9651-A62882B1B205}" type="slidenum">
              <a:rPr lang="ja-JP" altLang="en-US" sz="2000">
                <a:latin typeface="メイリオ" panose="020B0604030504040204" pitchFamily="50" charset="-128"/>
                <a:ea typeface="メイリオ" panose="020B0604030504040204" pitchFamily="50" charset="-128"/>
                <a:cs typeface="メイリオ" panose="020B0604030504040204" pitchFamily="50" charset="-128"/>
              </a:rPr>
              <a:t>14</a:t>
            </a:fld>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タイトル 1"/>
          <p:cNvSpPr txBox="1">
            <a:spLocks/>
          </p:cNvSpPr>
          <p:nvPr/>
        </p:nvSpPr>
        <p:spPr>
          <a:xfrm>
            <a:off x="0" y="0"/>
            <a:ext cx="9144000" cy="620688"/>
          </a:xfrm>
          <a:prstGeom prst="rect">
            <a:avLst/>
          </a:prstGeom>
          <a:solidFill>
            <a:srgbClr val="111987"/>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smtClean="0">
                <a:solidFill>
                  <a:schemeClr val="bg1"/>
                </a:solidFill>
              </a:rPr>
              <a:t>３）テーマ②</a:t>
            </a:r>
            <a:r>
              <a:rPr lang="ja-JP" altLang="en-US" sz="2400" dirty="0">
                <a:solidFill>
                  <a:schemeClr val="bg1"/>
                </a:solidFill>
              </a:rPr>
              <a:t>：「災害廃棄物の処分」について</a:t>
            </a:r>
          </a:p>
        </p:txBody>
      </p:sp>
      <p:sp>
        <p:nvSpPr>
          <p:cNvPr id="8" name="角丸四角形 7"/>
          <p:cNvSpPr/>
          <p:nvPr/>
        </p:nvSpPr>
        <p:spPr bwMode="auto">
          <a:xfrm>
            <a:off x="107504" y="692696"/>
            <a:ext cx="8928992" cy="6048672"/>
          </a:xfrm>
          <a:prstGeom prst="roundRect">
            <a:avLst>
              <a:gd name="adj" fmla="val 0"/>
            </a:avLst>
          </a:prstGeom>
          <a:noFill/>
          <a:ln w="19050">
            <a:solidFill>
              <a:srgbClr val="111987"/>
            </a:solidFill>
            <a:miter lim="800000"/>
          </a:ln>
          <a:effectLst/>
          <a:extLst/>
        </p:spPr>
        <p:style>
          <a:lnRef idx="1">
            <a:schemeClr val="accent2"/>
          </a:lnRef>
          <a:fillRef idx="2">
            <a:schemeClr val="accent2"/>
          </a:fillRef>
          <a:effectRef idx="1">
            <a:schemeClr val="accent2"/>
          </a:effectRef>
          <a:fontRef idx="minor">
            <a:schemeClr val="dk1"/>
          </a:fontRef>
        </p:style>
        <p:txBody>
          <a:bodyPr wrap="square" lIns="91384" tIns="89988" rIns="91384" bIns="89988" anchor="t">
            <a:noAutofit/>
          </a:bodyPr>
          <a:lstStyle/>
          <a:p>
            <a:pPr lvl="0">
              <a:lnSpc>
                <a:spcPct val="150000"/>
              </a:lnSpc>
              <a:defRPr/>
            </a:pPr>
            <a:endParaRPr lang="ja-JP" altLang="en-US"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indent="-442913">
              <a:spcBef>
                <a:spcPts val="600"/>
              </a:spcBef>
              <a:spcAft>
                <a:spcPts val="600"/>
              </a:spcAft>
              <a:buFont typeface="Wingdings" panose="05000000000000000000" pitchFamily="2" charset="2"/>
              <a:buChar char="u"/>
              <a:defRPr/>
            </a:pPr>
            <a:r>
              <a:rPr lang="ja-JP" altLang="en-US" sz="20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計画</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：発生量推計が困難、処理期間検討、処理</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フローの作成</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、現行処理体制で処理可能か判断が困難、</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仮設処理施設の設置の検討、</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仮置場搬出</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計画の策定</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、処分の優先順位の決定、処理実行計画の策定・見直し</a:t>
            </a:r>
            <a:endPar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lvl="0" indent="-442913">
              <a:spcBef>
                <a:spcPts val="600"/>
              </a:spcBef>
              <a:spcAft>
                <a:spcPts val="600"/>
              </a:spcAft>
              <a:buFont typeface="Wingdings" panose="05000000000000000000" pitchFamily="2" charset="2"/>
              <a:buChar char="u"/>
              <a:defRPr/>
            </a:pPr>
            <a:r>
              <a:rPr lang="ja-JP" altLang="en-US" sz="20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協定</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：民間業者との連携体制の確保、収集運搬業者の迅速な選定、処分先の迅速な選定、他市町村との相互支援協定の締結</a:t>
            </a:r>
            <a:endPar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lvl="0" indent="-442913">
              <a:spcBef>
                <a:spcPts val="600"/>
              </a:spcBef>
              <a:spcAft>
                <a:spcPts val="600"/>
              </a:spcAft>
              <a:buFont typeface="Wingdings" panose="05000000000000000000" pitchFamily="2" charset="2"/>
              <a:buChar char="u"/>
              <a:defRPr/>
            </a:pPr>
            <a:r>
              <a:rPr lang="ja-JP" altLang="en-US" sz="20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広域連携</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：大規模災害時の広域処理の必要性、近隣自治体との協力体制の確保、広域処理を依頼するタイミング、他市町村の民間業者への委託にあたっての協議</a:t>
            </a:r>
            <a:endPar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indent="-442913">
              <a:spcBef>
                <a:spcPts val="600"/>
              </a:spcBef>
              <a:spcAft>
                <a:spcPts val="600"/>
              </a:spcAft>
              <a:buFont typeface="Wingdings" panose="05000000000000000000" pitchFamily="2" charset="2"/>
              <a:buChar char="u"/>
              <a:defRPr/>
            </a:pPr>
            <a:r>
              <a:rPr lang="ja-JP" altLang="en-US" sz="20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専門知識・ノウハウ</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：災害廃棄物処理経験者の確保、有害物</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・危険物の判別が困難、有害物・危険物の処理についての知識の不足、石綿含有がれきの処理方法、再生利用可能物の処理方法、環境モニタリングの方法が未定</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107504" y="692696"/>
            <a:ext cx="8928992" cy="514738"/>
          </a:xfrm>
          <a:prstGeom prst="rect">
            <a:avLst/>
          </a:prstGeom>
          <a:solidFill>
            <a:schemeClr val="bg2">
              <a:lumMod val="90000"/>
            </a:schemeClr>
          </a:solidFill>
          <a:ln w="19050">
            <a:solidFill>
              <a:srgbClr val="111987"/>
            </a:solidFill>
          </a:ln>
        </p:spPr>
        <p:txBody>
          <a:bodyPr wrap="square" tIns="108000" bIns="36000" rtlCol="0" anchor="ctr" anchorCtr="0">
            <a:spAutoFit/>
          </a:bodyPr>
          <a:lstStyle/>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（２）主な</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課題・対策（</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1/3</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0920714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460432" y="6381328"/>
            <a:ext cx="576064" cy="360040"/>
          </a:xfrm>
        </p:spPr>
        <p:txBody>
          <a:bodyPr/>
          <a:lstStyle/>
          <a:p>
            <a:fld id="{E2DD16B7-C142-49D8-9651-A62882B1B205}" type="slidenum">
              <a:rPr lang="ja-JP" altLang="en-US" sz="2000">
                <a:latin typeface="メイリオ" panose="020B0604030504040204" pitchFamily="50" charset="-128"/>
                <a:ea typeface="メイリオ" panose="020B0604030504040204" pitchFamily="50" charset="-128"/>
                <a:cs typeface="メイリオ" panose="020B0604030504040204" pitchFamily="50" charset="-128"/>
              </a:rPr>
              <a:t>15</a:t>
            </a:fld>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タイトル 1"/>
          <p:cNvSpPr txBox="1">
            <a:spLocks/>
          </p:cNvSpPr>
          <p:nvPr/>
        </p:nvSpPr>
        <p:spPr>
          <a:xfrm>
            <a:off x="0" y="0"/>
            <a:ext cx="9144000" cy="620688"/>
          </a:xfrm>
          <a:prstGeom prst="rect">
            <a:avLst/>
          </a:prstGeom>
          <a:solidFill>
            <a:srgbClr val="111987"/>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smtClean="0">
                <a:solidFill>
                  <a:schemeClr val="bg1"/>
                </a:solidFill>
              </a:rPr>
              <a:t>３）テーマ②</a:t>
            </a:r>
            <a:r>
              <a:rPr lang="ja-JP" altLang="en-US" sz="2400" dirty="0">
                <a:solidFill>
                  <a:schemeClr val="bg1"/>
                </a:solidFill>
              </a:rPr>
              <a:t>：「災害廃棄物の処分」について</a:t>
            </a:r>
          </a:p>
        </p:txBody>
      </p:sp>
      <p:sp>
        <p:nvSpPr>
          <p:cNvPr id="8" name="角丸四角形 7"/>
          <p:cNvSpPr/>
          <p:nvPr/>
        </p:nvSpPr>
        <p:spPr bwMode="auto">
          <a:xfrm>
            <a:off x="107504" y="692696"/>
            <a:ext cx="8928992" cy="6048672"/>
          </a:xfrm>
          <a:prstGeom prst="roundRect">
            <a:avLst>
              <a:gd name="adj" fmla="val 0"/>
            </a:avLst>
          </a:prstGeom>
          <a:noFill/>
          <a:ln w="19050">
            <a:solidFill>
              <a:srgbClr val="111987"/>
            </a:solidFill>
            <a:miter lim="800000"/>
          </a:ln>
          <a:effectLst/>
          <a:extLst/>
        </p:spPr>
        <p:style>
          <a:lnRef idx="1">
            <a:schemeClr val="accent2"/>
          </a:lnRef>
          <a:fillRef idx="2">
            <a:schemeClr val="accent2"/>
          </a:fillRef>
          <a:effectRef idx="1">
            <a:schemeClr val="accent2"/>
          </a:effectRef>
          <a:fontRef idx="minor">
            <a:schemeClr val="dk1"/>
          </a:fontRef>
        </p:style>
        <p:txBody>
          <a:bodyPr wrap="square" lIns="91384" tIns="89988" rIns="91384" bIns="89988" anchor="t">
            <a:noAutofit/>
          </a:bodyPr>
          <a:lstStyle/>
          <a:p>
            <a:pPr lvl="0">
              <a:lnSpc>
                <a:spcPct val="150000"/>
              </a:lnSpc>
              <a:defRPr/>
            </a:pPr>
            <a:endParaRPr lang="ja-JP" altLang="en-US"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lvl="0" indent="-442913">
              <a:spcBef>
                <a:spcPts val="600"/>
              </a:spcBef>
              <a:spcAft>
                <a:spcPts val="600"/>
              </a:spcAft>
              <a:buFont typeface="Wingdings" panose="05000000000000000000" pitchFamily="2" charset="2"/>
              <a:buChar char="u"/>
              <a:defRPr/>
            </a:pPr>
            <a:r>
              <a:rPr lang="ja-JP" altLang="en-US" sz="20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予算</a:t>
            </a:r>
            <a:r>
              <a:rPr lang="ja-JP" altLang="en-US" sz="20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・補助金</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：予算の早期見積り・確保、委託処理費用の見当がつかない</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、どの</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補助金を活用するか関係部局との調整</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補助金申請のための根拠資料作成、</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補助</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金の対象範囲の仕分け</a:t>
            </a:r>
            <a:endPar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lvl="0" indent="-442913">
              <a:spcBef>
                <a:spcPts val="600"/>
              </a:spcBef>
              <a:spcAft>
                <a:spcPts val="600"/>
              </a:spcAft>
              <a:buFont typeface="Wingdings" panose="05000000000000000000" pitchFamily="2" charset="2"/>
              <a:buChar char="u"/>
              <a:defRPr/>
            </a:pPr>
            <a:r>
              <a:rPr lang="ja-JP" altLang="en-US" sz="20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業者選定・契約</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：関係法令に不慣れ</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、入札</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・見積り合せが困難、契約単価の基準が不明</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、できるだけ</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安価に処理</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したい、普段付き合いのない業者</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との契約事務に時間が</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かかる、</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災害ごみの種類ごとの契約は困難</a:t>
            </a:r>
            <a:endPar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indent="-442913">
              <a:spcBef>
                <a:spcPts val="600"/>
              </a:spcBef>
              <a:spcAft>
                <a:spcPts val="600"/>
              </a:spcAft>
              <a:buFont typeface="Wingdings" panose="05000000000000000000" pitchFamily="2" charset="2"/>
              <a:buChar char="u"/>
              <a:defRPr/>
            </a:pPr>
            <a:r>
              <a:rPr lang="ja-JP" altLang="en-US" sz="20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分別</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：処理フローに応じた分別、処分先の受入れ条件に応じた分別、分別精度とスピード感のバランス、混合</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廃棄物</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の分</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別、木</a:t>
            </a:r>
            <a:r>
              <a:rPr lang="ja-JP" altLang="en-US" sz="2000" dirty="0" err="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くず</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等と土砂の</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分離、分別作業のための人員・重機の確保、</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有価物</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の選別・売却</a:t>
            </a:r>
            <a:endPar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indent="-442913">
              <a:spcBef>
                <a:spcPts val="600"/>
              </a:spcBef>
              <a:spcAft>
                <a:spcPts val="600"/>
              </a:spcAft>
              <a:buFont typeface="Wingdings" panose="05000000000000000000" pitchFamily="2" charset="2"/>
              <a:buChar char="u"/>
              <a:defRPr/>
            </a:pPr>
            <a:r>
              <a:rPr lang="ja-JP" altLang="en-US" sz="20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処理困難物・危険物</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：有害物・危険物の処分先の検討、不法投棄物の処分先の</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検討、倒木の処分、大型</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看板の処分、太陽光パネルの処分、石綿含有がれきの取扱い</a:t>
            </a:r>
            <a:endPar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107504" y="692696"/>
            <a:ext cx="8928992" cy="514738"/>
          </a:xfrm>
          <a:prstGeom prst="rect">
            <a:avLst/>
          </a:prstGeom>
          <a:solidFill>
            <a:schemeClr val="bg2">
              <a:lumMod val="90000"/>
            </a:schemeClr>
          </a:solidFill>
          <a:ln w="19050">
            <a:solidFill>
              <a:srgbClr val="111987"/>
            </a:solidFill>
          </a:ln>
        </p:spPr>
        <p:txBody>
          <a:bodyPr wrap="square" tIns="108000" bIns="36000" rtlCol="0" anchor="ctr" anchorCtr="0">
            <a:spAutoFit/>
          </a:bodyPr>
          <a:lstStyle/>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（２）主な</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課題・対策（</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2/3</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4435163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460432" y="6381328"/>
            <a:ext cx="576064" cy="360040"/>
          </a:xfrm>
        </p:spPr>
        <p:txBody>
          <a:bodyPr/>
          <a:lstStyle/>
          <a:p>
            <a:fld id="{E2DD16B7-C142-49D8-9651-A62882B1B205}" type="slidenum">
              <a:rPr lang="ja-JP" altLang="en-US" sz="2000">
                <a:latin typeface="メイリオ" panose="020B0604030504040204" pitchFamily="50" charset="-128"/>
                <a:ea typeface="メイリオ" panose="020B0604030504040204" pitchFamily="50" charset="-128"/>
                <a:cs typeface="メイリオ" panose="020B0604030504040204" pitchFamily="50" charset="-128"/>
              </a:rPr>
              <a:t>16</a:t>
            </a:fld>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タイトル 1"/>
          <p:cNvSpPr txBox="1">
            <a:spLocks/>
          </p:cNvSpPr>
          <p:nvPr/>
        </p:nvSpPr>
        <p:spPr>
          <a:xfrm>
            <a:off x="0" y="0"/>
            <a:ext cx="9144000" cy="620688"/>
          </a:xfrm>
          <a:prstGeom prst="rect">
            <a:avLst/>
          </a:prstGeom>
          <a:solidFill>
            <a:srgbClr val="111987"/>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smtClean="0">
                <a:solidFill>
                  <a:schemeClr val="bg1"/>
                </a:solidFill>
              </a:rPr>
              <a:t>３）テーマ②</a:t>
            </a:r>
            <a:r>
              <a:rPr lang="ja-JP" altLang="en-US" sz="2400" dirty="0">
                <a:solidFill>
                  <a:schemeClr val="bg1"/>
                </a:solidFill>
              </a:rPr>
              <a:t>：「災害廃棄物の処分」について</a:t>
            </a:r>
          </a:p>
        </p:txBody>
      </p:sp>
      <p:sp>
        <p:nvSpPr>
          <p:cNvPr id="8" name="角丸四角形 7"/>
          <p:cNvSpPr/>
          <p:nvPr/>
        </p:nvSpPr>
        <p:spPr bwMode="auto">
          <a:xfrm>
            <a:off x="107504" y="692696"/>
            <a:ext cx="8928992" cy="6048672"/>
          </a:xfrm>
          <a:prstGeom prst="roundRect">
            <a:avLst>
              <a:gd name="adj" fmla="val 0"/>
            </a:avLst>
          </a:prstGeom>
          <a:noFill/>
          <a:ln w="19050">
            <a:solidFill>
              <a:srgbClr val="111987"/>
            </a:solidFill>
            <a:miter lim="800000"/>
          </a:ln>
          <a:effectLst/>
          <a:extLst/>
        </p:spPr>
        <p:style>
          <a:lnRef idx="1">
            <a:schemeClr val="accent2"/>
          </a:lnRef>
          <a:fillRef idx="2">
            <a:schemeClr val="accent2"/>
          </a:fillRef>
          <a:effectRef idx="1">
            <a:schemeClr val="accent2"/>
          </a:effectRef>
          <a:fontRef idx="minor">
            <a:schemeClr val="dk1"/>
          </a:fontRef>
        </p:style>
        <p:txBody>
          <a:bodyPr wrap="square" lIns="91384" tIns="89988" rIns="91384" bIns="89988" anchor="t">
            <a:noAutofit/>
          </a:bodyPr>
          <a:lstStyle/>
          <a:p>
            <a:pPr lvl="0">
              <a:lnSpc>
                <a:spcPct val="150000"/>
              </a:lnSpc>
              <a:defRPr/>
            </a:pPr>
            <a:endParaRPr lang="ja-JP" altLang="en-US"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indent="-442913">
              <a:spcBef>
                <a:spcPts val="600"/>
              </a:spcBef>
              <a:spcAft>
                <a:spcPts val="600"/>
              </a:spcAft>
              <a:buFont typeface="Wingdings" panose="05000000000000000000" pitchFamily="2" charset="2"/>
              <a:buChar char="u"/>
              <a:defRPr/>
            </a:pPr>
            <a:r>
              <a:rPr lang="ja-JP" altLang="en-US" sz="20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仮置場閉鎖</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：跡地利用検討、土壌調査、環境モニタリング、原状復旧、不法投棄対策</a:t>
            </a:r>
            <a:endPar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indent="-442913">
              <a:spcBef>
                <a:spcPts val="600"/>
              </a:spcBef>
              <a:spcAft>
                <a:spcPts val="600"/>
              </a:spcAft>
              <a:buFont typeface="Wingdings" panose="05000000000000000000" pitchFamily="2" charset="2"/>
              <a:buChar char="u"/>
              <a:defRPr/>
            </a:pPr>
            <a:r>
              <a:rPr lang="ja-JP" altLang="en-US" sz="20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運搬車両確保</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：運搬車両の不足、運搬経路の支障除去、積込み・搬出作業の安全確保</a:t>
            </a:r>
            <a:endPar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indent="-442913">
              <a:spcBef>
                <a:spcPts val="600"/>
              </a:spcBef>
              <a:spcAft>
                <a:spcPts val="600"/>
              </a:spcAft>
              <a:buFont typeface="Wingdings" panose="05000000000000000000" pitchFamily="2" charset="2"/>
              <a:buChar char="u"/>
              <a:defRPr/>
            </a:pPr>
            <a:r>
              <a:rPr lang="ja-JP" altLang="en-US" sz="20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自前処理</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：ごみ処理</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施設の</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被災・復旧、</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焼却施設の運転計画の調整、</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処理能力の不足、焼却</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施設の資材の確保</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生活ごみと並行の処理</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、焼却</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施設の受入基準緩和の検討</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混合廃棄物の選別</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施設設置の検討</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indent="-442913">
              <a:spcBef>
                <a:spcPts val="600"/>
              </a:spcBef>
              <a:spcAft>
                <a:spcPts val="600"/>
              </a:spcAft>
              <a:buFont typeface="Wingdings" panose="05000000000000000000" pitchFamily="2" charset="2"/>
              <a:buChar char="u"/>
              <a:defRPr/>
            </a:pPr>
            <a:r>
              <a:rPr lang="ja-JP" altLang="en-US" sz="20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中間処理先確保</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：中間処理先の検討</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、処分可能業者の情報がない、民間</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業者の</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活用</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、処理</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能力の逼迫、中間</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処理先の都合による搬入量の調整、混合廃棄物の処分先の確保が困難、適正処理の確認</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lvl="0" indent="-442913">
              <a:spcBef>
                <a:spcPts val="600"/>
              </a:spcBef>
              <a:spcAft>
                <a:spcPts val="600"/>
              </a:spcAft>
              <a:buFont typeface="Wingdings" panose="05000000000000000000" pitchFamily="2" charset="2"/>
              <a:buChar char="u"/>
              <a:defRPr/>
            </a:pPr>
            <a:r>
              <a:rPr lang="ja-JP" altLang="en-US" sz="20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再生利用・熱回収</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：再生利用のための前処理、再生利用・熱回収のための処分先の検討、再生利用とスピード感のバランス</a:t>
            </a:r>
            <a:endPar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indent="-442913">
              <a:spcBef>
                <a:spcPts val="600"/>
              </a:spcBef>
              <a:spcAft>
                <a:spcPts val="600"/>
              </a:spcAft>
              <a:buFont typeface="Wingdings" panose="05000000000000000000" pitchFamily="2" charset="2"/>
              <a:buChar char="u"/>
              <a:defRPr/>
            </a:pPr>
            <a:r>
              <a:rPr lang="ja-JP" altLang="en-US" sz="20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最終処分先確保</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：最終処分先の検討、処分可能業者の情報</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がない、民間業者の活用</a:t>
            </a:r>
            <a:endPar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107504" y="692696"/>
            <a:ext cx="8928992" cy="514738"/>
          </a:xfrm>
          <a:prstGeom prst="rect">
            <a:avLst/>
          </a:prstGeom>
          <a:solidFill>
            <a:schemeClr val="bg2">
              <a:lumMod val="90000"/>
            </a:schemeClr>
          </a:solidFill>
          <a:ln w="19050">
            <a:solidFill>
              <a:srgbClr val="111987"/>
            </a:solidFill>
          </a:ln>
        </p:spPr>
        <p:txBody>
          <a:bodyPr wrap="square" tIns="108000" bIns="36000" rtlCol="0" anchor="ctr" anchorCtr="0">
            <a:spAutoFit/>
          </a:bodyPr>
          <a:lstStyle/>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（２）主な</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課題・対策（</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3/3</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3739914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bwMode="auto">
          <a:xfrm>
            <a:off x="107504" y="692696"/>
            <a:ext cx="8928992" cy="6048672"/>
          </a:xfrm>
          <a:prstGeom prst="roundRect">
            <a:avLst>
              <a:gd name="adj" fmla="val 0"/>
            </a:avLst>
          </a:prstGeom>
          <a:noFill/>
          <a:ln w="19050">
            <a:solidFill>
              <a:srgbClr val="111987"/>
            </a:solidFill>
            <a:miter lim="800000"/>
          </a:ln>
          <a:effectLst/>
          <a:extLst/>
        </p:spPr>
        <p:style>
          <a:lnRef idx="1">
            <a:schemeClr val="accent2"/>
          </a:lnRef>
          <a:fillRef idx="2">
            <a:schemeClr val="accent2"/>
          </a:fillRef>
          <a:effectRef idx="1">
            <a:schemeClr val="accent2"/>
          </a:effectRef>
          <a:fontRef idx="minor">
            <a:schemeClr val="dk1"/>
          </a:fontRef>
        </p:style>
        <p:txBody>
          <a:bodyPr wrap="square" lIns="91384" tIns="89988" rIns="91384" bIns="89988" anchor="t">
            <a:noAutofit/>
          </a:bodyPr>
          <a:lstStyle/>
          <a:p>
            <a:pPr lvl="0">
              <a:lnSpc>
                <a:spcPct val="150000"/>
              </a:lnSpc>
              <a:defRPr/>
            </a:pPr>
            <a:endParaRPr lang="ja-JP" altLang="en-US"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defRPr/>
            </a:pPr>
            <a:r>
              <a:rPr lang="ja-JP" altLang="en-US" sz="24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ａ．連携・連絡体制</a:t>
            </a:r>
          </a:p>
          <a:p>
            <a:pPr marL="342900" indent="-342900">
              <a:spcBef>
                <a:spcPts val="1200"/>
              </a:spcBef>
              <a:spcAft>
                <a:spcPts val="600"/>
              </a:spcAft>
              <a:buFont typeface="Wingdings" panose="05000000000000000000" pitchFamily="2" charset="2"/>
              <a:buChar char="Ø"/>
              <a:defRPr/>
            </a:pPr>
            <a:r>
              <a:rPr lang="ja-JP" altLang="en-US" sz="2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平常時からの連携・連絡体制をフル</a:t>
            </a:r>
            <a:r>
              <a:rPr lang="ja-JP" altLang="en-US" sz="2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活用！</a:t>
            </a:r>
            <a:endParaRPr lang="ja-JP" altLang="en-US" sz="2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800037" lvl="1" indent="-342900">
              <a:spcBef>
                <a:spcPts val="600"/>
              </a:spcBef>
              <a:buFont typeface="Wingdings" panose="05000000000000000000" pitchFamily="2" charset="2"/>
              <a:buChar char="ü"/>
              <a:defRPr/>
            </a:pPr>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発災時の廃棄物処理に必要な情報を収集・</a:t>
            </a:r>
            <a:r>
              <a:rPr lang="ja-JP" altLang="en-US" sz="2000" b="1" u="sng" dirty="0" smtClean="0">
                <a:latin typeface="メイリオ" panose="020B0604030504040204" pitchFamily="50" charset="-128"/>
                <a:ea typeface="メイリオ" panose="020B0604030504040204" pitchFamily="50" charset="-128"/>
                <a:cs typeface="メイリオ" panose="020B0604030504040204" pitchFamily="50" charset="-128"/>
              </a:rPr>
              <a:t>共有</a:t>
            </a:r>
          </a:p>
          <a:p>
            <a:pPr marL="1257174" lvl="2" indent="-342900">
              <a:spcBef>
                <a:spcPts val="600"/>
              </a:spcBef>
              <a:buFont typeface="メイリオ" panose="020B0604030504040204" pitchFamily="50" charset="-128"/>
              <a:buChar char="⇒"/>
              <a:defRPr/>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連携は不可欠。どのような情報をどこから収集・</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共有すべきか？</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800037" lvl="1" indent="-342900">
              <a:spcBef>
                <a:spcPts val="600"/>
              </a:spcBef>
              <a:buFont typeface="Wingdings" panose="05000000000000000000" pitchFamily="2" charset="2"/>
              <a:buChar char="ü"/>
              <a:defRPr/>
            </a:pPr>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協力・支援が必要となれば、迅速</a:t>
            </a:r>
            <a:r>
              <a:rPr lang="ja-JP" altLang="en-US" sz="2000" b="1" u="sng" dirty="0" smtClean="0">
                <a:latin typeface="メイリオ" panose="020B0604030504040204" pitchFamily="50" charset="-128"/>
                <a:ea typeface="メイリオ" panose="020B0604030504040204" pitchFamily="50" charset="-128"/>
                <a:cs typeface="メイリオ" panose="020B0604030504040204" pitchFamily="50" charset="-128"/>
              </a:rPr>
              <a:t>に連絡</a:t>
            </a:r>
            <a:endPar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endParaRPr>
          </a:p>
          <a:p>
            <a:pPr marL="1257174" lvl="2" indent="-342900">
              <a:spcBef>
                <a:spcPts val="600"/>
              </a:spcBef>
              <a:buFont typeface="メイリオ" panose="020B0604030504040204" pitchFamily="50" charset="-128"/>
              <a:buChar char="⇒"/>
              <a:defRPr/>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必ず協力・支援を求めなければならなくなるときがある。直ちに動けるか？</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（民間</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業者、近隣市町村、府、国、専門機関等</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defRPr/>
            </a:pPr>
            <a:r>
              <a:rPr lang="ja-JP" altLang="en-US" sz="24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ｂ．</a:t>
            </a:r>
            <a:r>
              <a:rPr lang="ja-JP" altLang="en-US" sz="24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被災施設の早期</a:t>
            </a:r>
            <a:r>
              <a:rPr lang="ja-JP" altLang="en-US" sz="24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復旧</a:t>
            </a:r>
            <a:endParaRPr lang="ja-JP" altLang="en-US" sz="24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spcBef>
                <a:spcPts val="1200"/>
              </a:spcBef>
              <a:spcAft>
                <a:spcPts val="600"/>
              </a:spcAft>
              <a:buFont typeface="Wingdings" panose="05000000000000000000" pitchFamily="2" charset="2"/>
              <a:buChar char="Ø"/>
              <a:defRPr/>
            </a:pPr>
            <a:r>
              <a:rPr lang="ja-JP" altLang="en-US" sz="2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復旧時期を見極め、廃棄物処理体制を確保</a:t>
            </a:r>
            <a:r>
              <a:rPr lang="ja-JP" altLang="en-US" sz="2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する！</a:t>
            </a:r>
            <a:endPar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800037" lvl="1" indent="-342900">
              <a:spcBef>
                <a:spcPts val="600"/>
              </a:spcBef>
              <a:buFont typeface="Wingdings" panose="05000000000000000000" pitchFamily="2" charset="2"/>
              <a:buChar char="ü"/>
              <a:defRPr/>
            </a:pPr>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廃棄物処理体制の復旧時期を見極め</a:t>
            </a:r>
          </a:p>
          <a:p>
            <a:pPr marL="1257174" lvl="2" indent="-342900">
              <a:spcBef>
                <a:spcPts val="600"/>
              </a:spcBef>
              <a:buFont typeface="メイリオ" panose="020B0604030504040204" pitchFamily="50" charset="-128"/>
              <a:buChar char="⇒"/>
              <a:defRPr/>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被災施設の復旧時期は</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？資材</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の確保は？焼却灰の処分先は</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pPr marL="800037" lvl="1" indent="-342900">
              <a:spcBef>
                <a:spcPts val="600"/>
              </a:spcBef>
              <a:buFont typeface="Wingdings" panose="05000000000000000000" pitchFamily="2" charset="2"/>
              <a:buChar char="ü"/>
              <a:defRPr/>
            </a:pPr>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被災施設の復旧までの廃棄物処理体制を確保</a:t>
            </a:r>
          </a:p>
          <a:p>
            <a:pPr marL="1257174" lvl="2" indent="-342900">
              <a:spcBef>
                <a:spcPts val="600"/>
              </a:spcBef>
              <a:buFont typeface="メイリオ" panose="020B0604030504040204" pitchFamily="50" charset="-128"/>
              <a:buChar char="⇒"/>
              <a:defRPr/>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どのような対応が必要か</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a:xfrm>
            <a:off x="8460432" y="6381328"/>
            <a:ext cx="576064" cy="360040"/>
          </a:xfrm>
        </p:spPr>
        <p:txBody>
          <a:bodyPr/>
          <a:lstStyle/>
          <a:p>
            <a:fld id="{E2DD16B7-C142-49D8-9651-A62882B1B205}" type="slidenum">
              <a:rPr lang="ja-JP" altLang="en-US" sz="2000">
                <a:latin typeface="メイリオ" panose="020B0604030504040204" pitchFamily="50" charset="-128"/>
                <a:ea typeface="メイリオ" panose="020B0604030504040204" pitchFamily="50" charset="-128"/>
                <a:cs typeface="メイリオ" panose="020B0604030504040204" pitchFamily="50" charset="-128"/>
              </a:rPr>
              <a:t>17</a:t>
            </a:fld>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107504" y="692696"/>
            <a:ext cx="8928992" cy="514738"/>
          </a:xfrm>
          <a:prstGeom prst="rect">
            <a:avLst/>
          </a:prstGeom>
          <a:solidFill>
            <a:schemeClr val="bg2">
              <a:lumMod val="90000"/>
            </a:schemeClr>
          </a:solidFill>
          <a:ln w="19050">
            <a:solidFill>
              <a:srgbClr val="111987"/>
            </a:solidFill>
          </a:ln>
        </p:spPr>
        <p:txBody>
          <a:bodyPr wrap="square" tIns="108000" bIns="36000" rtlCol="0" anchor="ctr" anchorCtr="0">
            <a:spAutoFit/>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（３）災害時の対応のポイント（図上演習に向けて）</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タイトル 1"/>
          <p:cNvSpPr txBox="1">
            <a:spLocks/>
          </p:cNvSpPr>
          <p:nvPr/>
        </p:nvSpPr>
        <p:spPr>
          <a:xfrm>
            <a:off x="0" y="0"/>
            <a:ext cx="9144000" cy="620688"/>
          </a:xfrm>
          <a:prstGeom prst="rect">
            <a:avLst/>
          </a:prstGeom>
          <a:solidFill>
            <a:srgbClr val="111987"/>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smtClean="0">
                <a:solidFill>
                  <a:schemeClr val="bg1"/>
                </a:solidFill>
              </a:rPr>
              <a:t>３）テーマ②</a:t>
            </a:r>
            <a:r>
              <a:rPr lang="ja-JP" altLang="en-US" sz="2400" dirty="0">
                <a:solidFill>
                  <a:schemeClr val="bg1"/>
                </a:solidFill>
              </a:rPr>
              <a:t>：「災害廃棄物の処分」について</a:t>
            </a:r>
          </a:p>
        </p:txBody>
      </p:sp>
    </p:spTree>
    <p:extLst>
      <p:ext uri="{BB962C8B-B14F-4D97-AF65-F5344CB8AC3E}">
        <p14:creationId xmlns:p14="http://schemas.microsoft.com/office/powerpoint/2010/main" val="21328282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bwMode="auto">
          <a:xfrm>
            <a:off x="107504" y="692696"/>
            <a:ext cx="8928992" cy="6048672"/>
          </a:xfrm>
          <a:prstGeom prst="roundRect">
            <a:avLst>
              <a:gd name="adj" fmla="val 0"/>
            </a:avLst>
          </a:prstGeom>
          <a:noFill/>
          <a:ln w="19050">
            <a:solidFill>
              <a:srgbClr val="111987"/>
            </a:solidFill>
            <a:miter lim="800000"/>
          </a:ln>
          <a:effectLst/>
          <a:extLst/>
        </p:spPr>
        <p:style>
          <a:lnRef idx="1">
            <a:schemeClr val="accent2"/>
          </a:lnRef>
          <a:fillRef idx="2">
            <a:schemeClr val="accent2"/>
          </a:fillRef>
          <a:effectRef idx="1">
            <a:schemeClr val="accent2"/>
          </a:effectRef>
          <a:fontRef idx="minor">
            <a:schemeClr val="dk1"/>
          </a:fontRef>
        </p:style>
        <p:txBody>
          <a:bodyPr wrap="square" lIns="91384" tIns="89988" rIns="91384" bIns="89988" anchor="t">
            <a:noAutofit/>
          </a:bodyPr>
          <a:lstStyle/>
          <a:p>
            <a:pPr lvl="0">
              <a:lnSpc>
                <a:spcPct val="150000"/>
              </a:lnSpc>
              <a:defRPr/>
            </a:pPr>
            <a:endParaRPr lang="ja-JP" altLang="en-US"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defRPr/>
            </a:pPr>
            <a:r>
              <a:rPr lang="ja-JP" altLang="en-US" sz="24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ｃ．処理方針の</a:t>
            </a:r>
            <a:r>
              <a:rPr lang="ja-JP" altLang="en-US" sz="24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決定</a:t>
            </a:r>
            <a:endParaRPr lang="ja-JP" altLang="en-US" sz="24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spcBef>
                <a:spcPts val="1200"/>
              </a:spcBef>
              <a:spcAft>
                <a:spcPts val="600"/>
              </a:spcAft>
              <a:buFont typeface="Wingdings" panose="05000000000000000000" pitchFamily="2" charset="2"/>
              <a:buChar char="Ø"/>
              <a:defRPr/>
            </a:pPr>
            <a:r>
              <a:rPr lang="ja-JP" altLang="en-US" sz="2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安全・スピード・費用に配慮しつつ</a:t>
            </a:r>
            <a:r>
              <a:rPr lang="ja-JP" altLang="en-US" sz="2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、処理</a:t>
            </a:r>
            <a:r>
              <a:rPr lang="ja-JP" altLang="en-US" sz="2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方針を早急に検討</a:t>
            </a:r>
            <a:r>
              <a:rPr lang="ja-JP" altLang="en-US" sz="2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する！</a:t>
            </a:r>
            <a:endParaRPr lang="ja-JP" altLang="en-US" sz="2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800037" lvl="1" indent="-342900">
              <a:spcBef>
                <a:spcPts val="600"/>
              </a:spcBef>
              <a:buFont typeface="Wingdings" panose="05000000000000000000" pitchFamily="2" charset="2"/>
              <a:buChar char="ü"/>
              <a:defRPr/>
            </a:pPr>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災害廃棄物の種類ごとに処理期間や処理体制を</a:t>
            </a:r>
            <a:r>
              <a:rPr lang="ja-JP" altLang="en-US" sz="2000" b="1" u="sng" dirty="0" smtClean="0">
                <a:latin typeface="メイリオ" panose="020B0604030504040204" pitchFamily="50" charset="-128"/>
                <a:ea typeface="メイリオ" panose="020B0604030504040204" pitchFamily="50" charset="-128"/>
                <a:cs typeface="メイリオ" panose="020B0604030504040204" pitchFamily="50" charset="-128"/>
              </a:rPr>
              <a:t>検討</a:t>
            </a:r>
          </a:p>
          <a:p>
            <a:pPr marL="1257174" lvl="2" indent="-342900">
              <a:spcBef>
                <a:spcPts val="600"/>
              </a:spcBef>
              <a:buFont typeface="メイリオ" panose="020B0604030504040204" pitchFamily="50" charset="-128"/>
              <a:buChar char="⇒"/>
              <a:defRPr/>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既存施設を最大限活用した上で広域処理や仮設施設の設置は必要</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か？</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257174" lvl="2" indent="-342900">
              <a:spcBef>
                <a:spcPts val="600"/>
              </a:spcBef>
              <a:buFont typeface="メイリオ" panose="020B0604030504040204" pitchFamily="50" charset="-128"/>
              <a:buChar char="⇒"/>
              <a:defRPr/>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関係法令に基づく手続は？</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800037" lvl="1" indent="-342900">
              <a:spcBef>
                <a:spcPts val="600"/>
              </a:spcBef>
              <a:buFont typeface="Wingdings" panose="05000000000000000000" pitchFamily="2" charset="2"/>
              <a:buChar char="ü"/>
              <a:defRPr/>
            </a:pPr>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安全・スピード・費用に</a:t>
            </a:r>
            <a:r>
              <a:rPr lang="ja-JP" altLang="en-US" sz="2000" b="1" u="sng" dirty="0" smtClean="0">
                <a:latin typeface="メイリオ" panose="020B0604030504040204" pitchFamily="50" charset="-128"/>
                <a:ea typeface="メイリオ" panose="020B0604030504040204" pitchFamily="50" charset="-128"/>
                <a:cs typeface="メイリオ" panose="020B0604030504040204" pitchFamily="50" charset="-128"/>
              </a:rPr>
              <a:t>配慮</a:t>
            </a:r>
            <a:endPar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endParaRPr>
          </a:p>
          <a:p>
            <a:pPr marL="1257174" lvl="2" indent="-342900">
              <a:spcBef>
                <a:spcPts val="600"/>
              </a:spcBef>
              <a:buFont typeface="メイリオ" panose="020B0604030504040204" pitchFamily="50" charset="-128"/>
              <a:buChar char="⇒"/>
              <a:defRPr/>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被災住民の生活・衛生環境や安全の確保が最優先。安全</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・スピード・費用負担の改善につながる分別・リサイクルは</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a:xfrm>
            <a:off x="8460432" y="6381328"/>
            <a:ext cx="576064" cy="360040"/>
          </a:xfrm>
        </p:spPr>
        <p:txBody>
          <a:bodyPr/>
          <a:lstStyle/>
          <a:p>
            <a:fld id="{E2DD16B7-C142-49D8-9651-A62882B1B205}" type="slidenum">
              <a:rPr lang="ja-JP" altLang="en-US" sz="2000">
                <a:latin typeface="メイリオ" panose="020B0604030504040204" pitchFamily="50" charset="-128"/>
                <a:ea typeface="メイリオ" panose="020B0604030504040204" pitchFamily="50" charset="-128"/>
                <a:cs typeface="メイリオ" panose="020B0604030504040204" pitchFamily="50" charset="-128"/>
              </a:rPr>
              <a:t>18</a:t>
            </a:fld>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107504" y="692696"/>
            <a:ext cx="8928992" cy="514738"/>
          </a:xfrm>
          <a:prstGeom prst="rect">
            <a:avLst/>
          </a:prstGeom>
          <a:solidFill>
            <a:schemeClr val="bg2">
              <a:lumMod val="90000"/>
            </a:schemeClr>
          </a:solidFill>
          <a:ln w="19050">
            <a:solidFill>
              <a:srgbClr val="111987"/>
            </a:solidFill>
          </a:ln>
        </p:spPr>
        <p:txBody>
          <a:bodyPr wrap="square" tIns="108000" bIns="36000" rtlCol="0" anchor="ctr" anchorCtr="0">
            <a:spAutoFit/>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（３）災害時の対応のポイント（図上演習に向けて）</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タイトル 1"/>
          <p:cNvSpPr txBox="1">
            <a:spLocks/>
          </p:cNvSpPr>
          <p:nvPr/>
        </p:nvSpPr>
        <p:spPr>
          <a:xfrm>
            <a:off x="0" y="0"/>
            <a:ext cx="9144000" cy="620688"/>
          </a:xfrm>
          <a:prstGeom prst="rect">
            <a:avLst/>
          </a:prstGeom>
          <a:solidFill>
            <a:srgbClr val="111987"/>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smtClean="0">
                <a:solidFill>
                  <a:schemeClr val="bg1"/>
                </a:solidFill>
              </a:rPr>
              <a:t>３）テーマ②</a:t>
            </a:r>
            <a:r>
              <a:rPr lang="ja-JP" altLang="en-US" sz="2400" dirty="0">
                <a:solidFill>
                  <a:schemeClr val="bg1"/>
                </a:solidFill>
              </a:rPr>
              <a:t>：「災害廃棄物の処分」について</a:t>
            </a:r>
          </a:p>
        </p:txBody>
      </p:sp>
    </p:spTree>
    <p:extLst>
      <p:ext uri="{BB962C8B-B14F-4D97-AF65-F5344CB8AC3E}">
        <p14:creationId xmlns:p14="http://schemas.microsoft.com/office/powerpoint/2010/main" val="252922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2708920"/>
            <a:ext cx="9144000" cy="1440160"/>
          </a:xfrm>
          <a:prstGeom prst="rect">
            <a:avLst/>
          </a:prstGeom>
          <a:solidFill>
            <a:srgbClr val="111987"/>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a:solidFill>
                  <a:schemeClr val="bg1"/>
                </a:solidFill>
              </a:rPr>
              <a:t>１</a:t>
            </a:r>
            <a:r>
              <a:rPr lang="ja-JP" altLang="en-US" sz="3200" dirty="0" smtClean="0">
                <a:solidFill>
                  <a:schemeClr val="bg1"/>
                </a:solidFill>
              </a:rPr>
              <a:t>．今年度の災害廃棄物対策研修の全体像</a:t>
            </a:r>
            <a:endParaRPr lang="ja-JP" altLang="en-US" sz="3200" dirty="0">
              <a:solidFill>
                <a:schemeClr val="bg1"/>
              </a:solidFill>
            </a:endParaRPr>
          </a:p>
        </p:txBody>
      </p:sp>
      <p:sp>
        <p:nvSpPr>
          <p:cNvPr id="5" name="スライド番号プレースホルダー 1"/>
          <p:cNvSpPr>
            <a:spLocks noGrp="1"/>
          </p:cNvSpPr>
          <p:nvPr>
            <p:ph type="sldNum" sz="quarter" idx="12"/>
          </p:nvPr>
        </p:nvSpPr>
        <p:spPr>
          <a:xfrm>
            <a:off x="8460432" y="6381328"/>
            <a:ext cx="576064" cy="360040"/>
          </a:xfrm>
        </p:spPr>
        <p:txBody>
          <a:bodyPr/>
          <a:lstStyle/>
          <a:p>
            <a:fld id="{E2DD16B7-C142-49D8-9651-A62882B1B205}" type="slidenum">
              <a:rPr lang="ja-JP" altLang="en-US" sz="2000">
                <a:latin typeface="メイリオ" panose="020B0604030504040204" pitchFamily="50" charset="-128"/>
                <a:ea typeface="メイリオ" panose="020B0604030504040204" pitchFamily="50" charset="-128"/>
                <a:cs typeface="メイリオ" panose="020B0604030504040204" pitchFamily="50" charset="-128"/>
              </a:rPr>
              <a:t>1</a:t>
            </a:fld>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754003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2708920"/>
            <a:ext cx="9144000" cy="1440160"/>
          </a:xfrm>
          <a:prstGeom prst="rect">
            <a:avLst/>
          </a:prstGeom>
          <a:solidFill>
            <a:srgbClr val="111987"/>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smtClean="0">
                <a:solidFill>
                  <a:schemeClr val="bg1"/>
                </a:solidFill>
              </a:rPr>
              <a:t>３．図上演習にあたって</a:t>
            </a:r>
            <a:endParaRPr lang="ja-JP" altLang="en-US" sz="3200" dirty="0">
              <a:solidFill>
                <a:schemeClr val="bg1"/>
              </a:solidFill>
            </a:endParaRPr>
          </a:p>
        </p:txBody>
      </p:sp>
      <p:sp>
        <p:nvSpPr>
          <p:cNvPr id="5" name="スライド番号プレースホルダー 1"/>
          <p:cNvSpPr>
            <a:spLocks noGrp="1"/>
          </p:cNvSpPr>
          <p:nvPr>
            <p:ph type="sldNum" sz="quarter" idx="12"/>
          </p:nvPr>
        </p:nvSpPr>
        <p:spPr>
          <a:xfrm>
            <a:off x="8460432" y="6381328"/>
            <a:ext cx="576064" cy="360040"/>
          </a:xfrm>
        </p:spPr>
        <p:txBody>
          <a:bodyPr/>
          <a:lstStyle/>
          <a:p>
            <a:fld id="{E2DD16B7-C142-49D8-9651-A62882B1B205}" type="slidenum">
              <a:rPr lang="ja-JP" altLang="en-US" sz="2000">
                <a:latin typeface="メイリオ" panose="020B0604030504040204" pitchFamily="50" charset="-128"/>
                <a:ea typeface="メイリオ" panose="020B0604030504040204" pitchFamily="50" charset="-128"/>
                <a:cs typeface="メイリオ" panose="020B0604030504040204" pitchFamily="50" charset="-128"/>
              </a:rPr>
              <a:t>19</a:t>
            </a:fld>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953699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bwMode="auto">
          <a:xfrm>
            <a:off x="107504" y="692696"/>
            <a:ext cx="8928992" cy="6048672"/>
          </a:xfrm>
          <a:prstGeom prst="roundRect">
            <a:avLst>
              <a:gd name="adj" fmla="val 0"/>
            </a:avLst>
          </a:prstGeom>
          <a:noFill/>
          <a:ln w="19050">
            <a:solidFill>
              <a:srgbClr val="111987"/>
            </a:solidFill>
            <a:miter lim="800000"/>
          </a:ln>
          <a:effectLst/>
          <a:extLst/>
        </p:spPr>
        <p:style>
          <a:lnRef idx="1">
            <a:schemeClr val="accent2"/>
          </a:lnRef>
          <a:fillRef idx="2">
            <a:schemeClr val="accent2"/>
          </a:fillRef>
          <a:effectRef idx="1">
            <a:schemeClr val="accent2"/>
          </a:effectRef>
          <a:fontRef idx="minor">
            <a:schemeClr val="dk1"/>
          </a:fontRef>
        </p:style>
        <p:txBody>
          <a:bodyPr wrap="square" lIns="91384" tIns="89988" rIns="91384" bIns="89988" anchor="t">
            <a:noAutofit/>
          </a:bodyPr>
          <a:lstStyle/>
          <a:p>
            <a:pPr>
              <a:lnSpc>
                <a:spcPct val="150000"/>
              </a:lnSpc>
              <a:defRPr/>
            </a:pPr>
            <a:endParaRPr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タイトル 1"/>
          <p:cNvSpPr txBox="1">
            <a:spLocks/>
          </p:cNvSpPr>
          <p:nvPr/>
        </p:nvSpPr>
        <p:spPr>
          <a:xfrm>
            <a:off x="0" y="0"/>
            <a:ext cx="9144000" cy="620688"/>
          </a:xfrm>
          <a:prstGeom prst="rect">
            <a:avLst/>
          </a:prstGeom>
          <a:solidFill>
            <a:srgbClr val="111987"/>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smtClean="0">
                <a:solidFill>
                  <a:schemeClr val="bg1"/>
                </a:solidFill>
              </a:rPr>
              <a:t>１）「図上演習」のねらい</a:t>
            </a:r>
            <a:endParaRPr lang="ja-JP" altLang="en-US" sz="2400" dirty="0">
              <a:solidFill>
                <a:schemeClr val="bg1"/>
              </a:solidFill>
            </a:endParaRPr>
          </a:p>
        </p:txBody>
      </p:sp>
      <p:sp>
        <p:nvSpPr>
          <p:cNvPr id="2" name="スライド番号プレースホルダー 1"/>
          <p:cNvSpPr>
            <a:spLocks noGrp="1"/>
          </p:cNvSpPr>
          <p:nvPr>
            <p:ph type="sldNum" sz="quarter" idx="12"/>
          </p:nvPr>
        </p:nvSpPr>
        <p:spPr>
          <a:xfrm>
            <a:off x="8460432" y="6381328"/>
            <a:ext cx="576064" cy="360040"/>
          </a:xfrm>
        </p:spPr>
        <p:txBody>
          <a:bodyPr/>
          <a:lstStyle/>
          <a:p>
            <a:fld id="{E2DD16B7-C142-49D8-9651-A62882B1B205}" type="slidenum">
              <a:rPr lang="ja-JP" altLang="en-US" sz="2000">
                <a:latin typeface="メイリオ" panose="020B0604030504040204" pitchFamily="50" charset="-128"/>
                <a:ea typeface="メイリオ" panose="020B0604030504040204" pitchFamily="50" charset="-128"/>
                <a:cs typeface="メイリオ" panose="020B0604030504040204" pitchFamily="50" charset="-128"/>
              </a:rPr>
              <a:t>20</a:t>
            </a:fld>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下矢印 8"/>
          <p:cNvSpPr/>
          <p:nvPr/>
        </p:nvSpPr>
        <p:spPr>
          <a:xfrm>
            <a:off x="3785383" y="2276872"/>
            <a:ext cx="1584176" cy="388502"/>
          </a:xfrm>
          <a:prstGeom prst="downArrow">
            <a:avLst/>
          </a:prstGeom>
          <a:solidFill>
            <a:srgbClr val="1119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467544" y="2682118"/>
            <a:ext cx="8208912" cy="635876"/>
          </a:xfrm>
          <a:prstGeom prst="roundRect">
            <a:avLst/>
          </a:prstGeom>
          <a:solidFill>
            <a:schemeClr val="bg1"/>
          </a:solidFill>
          <a:ln w="76200" cmpd="thickThin">
            <a:solidFill>
              <a:srgbClr val="111987"/>
            </a:solidFill>
          </a:ln>
        </p:spPr>
        <p:style>
          <a:lnRef idx="2">
            <a:schemeClr val="accent1">
              <a:shade val="50000"/>
            </a:schemeClr>
          </a:lnRef>
          <a:fillRef idx="1">
            <a:schemeClr val="accent1"/>
          </a:fillRef>
          <a:effectRef idx="0">
            <a:schemeClr val="accent1"/>
          </a:effectRef>
          <a:fontRef idx="minor">
            <a:schemeClr val="lt1"/>
          </a:fontRef>
        </p:style>
        <p:txBody>
          <a:bodyPr tIns="46800" bIns="0" rtlCol="0" anchor="ctr"/>
          <a:lstStyle/>
          <a:p>
            <a:pPr algn="ctr"/>
            <a:r>
              <a:rPr lang="ja-JP" altLang="en-US"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課題と対応・対策を整理し、対応のポイントをチェック！</a:t>
            </a:r>
            <a:endParaRPr lang="en-US" altLang="ja-JP"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角丸四角形 2"/>
          <p:cNvSpPr/>
          <p:nvPr/>
        </p:nvSpPr>
        <p:spPr>
          <a:xfrm>
            <a:off x="251520" y="836711"/>
            <a:ext cx="8640960" cy="1440161"/>
          </a:xfrm>
          <a:prstGeom prst="roundRect">
            <a:avLst/>
          </a:prstGeom>
          <a:solidFill>
            <a:schemeClr val="bg2">
              <a:lumMod val="90000"/>
            </a:schemeClr>
          </a:solidFill>
          <a:ln w="19050">
            <a:solidFill>
              <a:srgbClr val="1119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24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ワークショップ型</a:t>
            </a:r>
            <a:r>
              <a:rPr lang="ja-JP" altLang="en-US" sz="24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研修</a:t>
            </a:r>
          </a:p>
          <a:p>
            <a:pPr marL="442913" lvl="0" indent="-442913">
              <a:spcBef>
                <a:spcPts val="600"/>
              </a:spcBef>
              <a:buFont typeface="Wingdings" panose="05000000000000000000" pitchFamily="2" charset="2"/>
              <a:buChar char="Ø"/>
              <a:defRPr/>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災害</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廃棄物処理に関する課題や対策に</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ついて得られた様々</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な「気づき</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」をもとに、</a:t>
            </a:r>
            <a:endPar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下矢印 10"/>
          <p:cNvSpPr/>
          <p:nvPr/>
        </p:nvSpPr>
        <p:spPr>
          <a:xfrm>
            <a:off x="3785383" y="3354426"/>
            <a:ext cx="1584176" cy="388502"/>
          </a:xfrm>
          <a:prstGeom prst="downArrow">
            <a:avLst/>
          </a:prstGeom>
          <a:solidFill>
            <a:srgbClr val="1119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11"/>
          <p:cNvSpPr/>
          <p:nvPr/>
        </p:nvSpPr>
        <p:spPr>
          <a:xfrm>
            <a:off x="251520" y="3742928"/>
            <a:ext cx="8640960" cy="1440161"/>
          </a:xfrm>
          <a:prstGeom prst="roundRect">
            <a:avLst/>
          </a:prstGeom>
          <a:solidFill>
            <a:schemeClr val="bg2">
              <a:lumMod val="90000"/>
            </a:schemeClr>
          </a:solidFill>
          <a:ln w="19050">
            <a:solidFill>
              <a:srgbClr val="1119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24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図上演習</a:t>
            </a:r>
            <a:endPar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lvl="0" indent="-442913">
              <a:spcBef>
                <a:spcPts val="600"/>
              </a:spcBef>
              <a:buFont typeface="Wingdings" panose="05000000000000000000" pitchFamily="2" charset="2"/>
              <a:buChar char="Ø"/>
              <a:defRPr/>
            </a:pPr>
            <a:r>
              <a:rPr lang="ja-JP" altLang="en-US"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災害</a:t>
            </a:r>
            <a:r>
              <a:rPr lang="ja-JP" altLang="en-US"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対応の疑似体験</a:t>
            </a:r>
            <a:r>
              <a:rPr lang="ja-JP" altLang="en-US"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を通して、災害廃棄物処理が円滑に進むか確認する。</a:t>
            </a:r>
            <a:endParaRPr lang="en-US" altLang="ja-JP"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下矢印 18"/>
          <p:cNvSpPr/>
          <p:nvPr/>
        </p:nvSpPr>
        <p:spPr>
          <a:xfrm>
            <a:off x="3785383" y="5183089"/>
            <a:ext cx="1584176" cy="388502"/>
          </a:xfrm>
          <a:prstGeom prst="downArrow">
            <a:avLst/>
          </a:prstGeom>
          <a:solidFill>
            <a:srgbClr val="1119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p:nvPr/>
        </p:nvSpPr>
        <p:spPr>
          <a:xfrm>
            <a:off x="467544" y="5588335"/>
            <a:ext cx="8208912" cy="635876"/>
          </a:xfrm>
          <a:prstGeom prst="roundRect">
            <a:avLst/>
          </a:prstGeom>
          <a:solidFill>
            <a:schemeClr val="bg1"/>
          </a:solidFill>
          <a:ln w="76200" cmpd="thickThin">
            <a:solidFill>
              <a:srgbClr val="111987"/>
            </a:solidFill>
          </a:ln>
        </p:spPr>
        <p:style>
          <a:lnRef idx="2">
            <a:schemeClr val="accent1">
              <a:shade val="50000"/>
            </a:schemeClr>
          </a:lnRef>
          <a:fillRef idx="1">
            <a:schemeClr val="accent1"/>
          </a:fillRef>
          <a:effectRef idx="0">
            <a:schemeClr val="accent1"/>
          </a:effectRef>
          <a:fontRef idx="minor">
            <a:schemeClr val="lt1"/>
          </a:fontRef>
        </p:style>
        <p:txBody>
          <a:bodyPr tIns="46800" bIns="0" rtlCol="0" anchor="ctr"/>
          <a:lstStyle/>
          <a:p>
            <a:pPr algn="ctr"/>
            <a:r>
              <a:rPr lang="ja-JP" altLang="en-US"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災害時の業務のイメージを醸成し、災害対応力の向上を！</a:t>
            </a:r>
            <a:endParaRPr lang="en-US" altLang="ja-JP"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091191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bwMode="auto">
          <a:xfrm>
            <a:off x="107504" y="692696"/>
            <a:ext cx="8928992" cy="6048672"/>
          </a:xfrm>
          <a:prstGeom prst="roundRect">
            <a:avLst>
              <a:gd name="adj" fmla="val 0"/>
            </a:avLst>
          </a:prstGeom>
          <a:noFill/>
          <a:ln w="19050">
            <a:solidFill>
              <a:srgbClr val="111987"/>
            </a:solidFill>
            <a:miter lim="800000"/>
          </a:ln>
          <a:effectLst/>
          <a:extLst/>
        </p:spPr>
        <p:style>
          <a:lnRef idx="1">
            <a:schemeClr val="accent2"/>
          </a:lnRef>
          <a:fillRef idx="2">
            <a:schemeClr val="accent2"/>
          </a:fillRef>
          <a:effectRef idx="1">
            <a:schemeClr val="accent2"/>
          </a:effectRef>
          <a:fontRef idx="minor">
            <a:schemeClr val="dk1"/>
          </a:fontRef>
        </p:style>
        <p:txBody>
          <a:bodyPr wrap="square" lIns="91384" tIns="89988" rIns="91384" bIns="89988" anchor="t">
            <a:noAutofit/>
          </a:bodyPr>
          <a:lstStyle/>
          <a:p>
            <a:pPr lvl="0">
              <a:lnSpc>
                <a:spcPct val="150000"/>
              </a:lnSpc>
              <a:defRPr/>
            </a:pPr>
            <a:endPar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indent="-442913">
              <a:spcBef>
                <a:spcPts val="600"/>
              </a:spcBef>
              <a:buFont typeface="Wingdings" panose="05000000000000000000" pitchFamily="2" charset="2"/>
              <a:buChar char="Ø"/>
              <a:defRPr/>
            </a:pPr>
            <a:r>
              <a:rPr lang="ja-JP" altLang="en-US" sz="2000" b="1" u="sng" dirty="0" smtClean="0">
                <a:latin typeface="メイリオ" panose="020B0604030504040204" pitchFamily="50" charset="-128"/>
                <a:ea typeface="メイリオ" panose="020B0604030504040204" pitchFamily="50" charset="-128"/>
                <a:cs typeface="メイリオ" panose="020B0604030504040204" pitchFamily="50" charset="-128"/>
              </a:rPr>
              <a:t>災害状況をイメージ</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しながら、</a:t>
            </a:r>
            <a:r>
              <a:rPr lang="ja-JP" altLang="en-US" sz="2000" b="1" u="sng" dirty="0" smtClean="0">
                <a:latin typeface="メイリオ" panose="020B0604030504040204" pitchFamily="50" charset="-128"/>
                <a:ea typeface="メイリオ" panose="020B0604030504040204" pitchFamily="50" charset="-128"/>
                <a:cs typeface="メイリオ" panose="020B0604030504040204" pitchFamily="50" charset="-128"/>
              </a:rPr>
              <a:t>リアリティのある対応</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を心がけましょう。</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442913" indent="-442913">
              <a:spcBef>
                <a:spcPts val="600"/>
              </a:spcBef>
              <a:buFont typeface="Wingdings" panose="05000000000000000000" pitchFamily="2" charset="2"/>
              <a:buChar char="Ø"/>
              <a:defRPr/>
            </a:pP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442913" indent="-442913">
              <a:spcBef>
                <a:spcPts val="600"/>
              </a:spcBef>
              <a:buFont typeface="Wingdings" panose="05000000000000000000" pitchFamily="2" charset="2"/>
              <a:buChar char="Ø"/>
              <a:defRPr/>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各参加者</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自分の役割を自覚</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し、</a:t>
            </a:r>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積極的に模擬災害対応</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あたりましょう。</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900050" lvl="1" indent="-442913">
              <a:spcBef>
                <a:spcPts val="600"/>
              </a:spcBef>
              <a:buFont typeface="メイリオ" panose="020B0604030504040204" pitchFamily="50" charset="-128"/>
              <a:buChar char="※"/>
              <a:defRPr/>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それぞれの役割分担を理解し、意見交換をしっかりした（他人の話をよく聞いた）上で判断し、具体的にアクション（対応）を取っていってください。</a:t>
            </a:r>
            <a:endPar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defRPr/>
            </a:pP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タイトル 1"/>
          <p:cNvSpPr txBox="1">
            <a:spLocks/>
          </p:cNvSpPr>
          <p:nvPr/>
        </p:nvSpPr>
        <p:spPr>
          <a:xfrm>
            <a:off x="0" y="0"/>
            <a:ext cx="9144000" cy="620688"/>
          </a:xfrm>
          <a:prstGeom prst="rect">
            <a:avLst/>
          </a:prstGeom>
          <a:solidFill>
            <a:srgbClr val="111987"/>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smtClean="0">
                <a:solidFill>
                  <a:schemeClr val="bg1"/>
                </a:solidFill>
              </a:rPr>
              <a:t>２）効果的な「図上演習」とするために</a:t>
            </a:r>
            <a:endParaRPr lang="ja-JP" altLang="en-US" sz="2400" dirty="0">
              <a:solidFill>
                <a:schemeClr val="bg1"/>
              </a:solidFill>
            </a:endParaRPr>
          </a:p>
        </p:txBody>
      </p:sp>
      <p:sp>
        <p:nvSpPr>
          <p:cNvPr id="2" name="スライド番号プレースホルダー 1"/>
          <p:cNvSpPr>
            <a:spLocks noGrp="1"/>
          </p:cNvSpPr>
          <p:nvPr>
            <p:ph type="sldNum" sz="quarter" idx="12"/>
          </p:nvPr>
        </p:nvSpPr>
        <p:spPr>
          <a:xfrm>
            <a:off x="8460432" y="6381328"/>
            <a:ext cx="576064" cy="360040"/>
          </a:xfrm>
        </p:spPr>
        <p:txBody>
          <a:bodyPr/>
          <a:lstStyle/>
          <a:p>
            <a:fld id="{E2DD16B7-C142-49D8-9651-A62882B1B205}" type="slidenum">
              <a:rPr lang="ja-JP" altLang="en-US" sz="2000">
                <a:latin typeface="メイリオ" panose="020B0604030504040204" pitchFamily="50" charset="-128"/>
                <a:ea typeface="メイリオ" panose="020B0604030504040204" pitchFamily="50" charset="-128"/>
                <a:cs typeface="メイリオ" panose="020B0604030504040204" pitchFamily="50" charset="-128"/>
              </a:rPr>
              <a:t>21</a:t>
            </a:fld>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a:xfrm>
            <a:off x="467544" y="4753597"/>
            <a:ext cx="8208912" cy="923003"/>
          </a:xfrm>
          <a:prstGeom prst="roundRect">
            <a:avLst/>
          </a:prstGeom>
          <a:solidFill>
            <a:schemeClr val="bg1"/>
          </a:solidFill>
          <a:ln w="76200" cmpd="thickThin">
            <a:solidFill>
              <a:srgbClr val="111987"/>
            </a:solidFill>
          </a:ln>
        </p:spPr>
        <p:style>
          <a:lnRef idx="2">
            <a:schemeClr val="accent1">
              <a:shade val="50000"/>
            </a:schemeClr>
          </a:lnRef>
          <a:fillRef idx="1">
            <a:schemeClr val="accent1"/>
          </a:fillRef>
          <a:effectRef idx="0">
            <a:schemeClr val="accent1"/>
          </a:effectRef>
          <a:fontRef idx="minor">
            <a:schemeClr val="lt1"/>
          </a:fontRef>
        </p:style>
        <p:txBody>
          <a:bodyPr tIns="46800" bIns="0" rtlCol="0" anchor="ctr"/>
          <a:lstStyle/>
          <a:p>
            <a:pPr algn="ctr"/>
            <a:r>
              <a:rPr lang="ja-JP" altLang="en-US"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みなさんの災害対応力の向上につながるように、</a:t>
            </a:r>
            <a:endParaRPr lang="en-US" altLang="ja-JP"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前向きに、楽しく、取り組んでいただくようお願いします！</a:t>
            </a:r>
            <a:endParaRPr lang="en-US" altLang="ja-JP"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107504" y="692696"/>
            <a:ext cx="8928992" cy="514738"/>
          </a:xfrm>
          <a:prstGeom prst="rect">
            <a:avLst/>
          </a:prstGeom>
          <a:solidFill>
            <a:schemeClr val="bg2">
              <a:lumMod val="90000"/>
            </a:schemeClr>
          </a:solidFill>
          <a:ln w="19050">
            <a:solidFill>
              <a:srgbClr val="111987"/>
            </a:solidFill>
          </a:ln>
        </p:spPr>
        <p:txBody>
          <a:bodyPr wrap="square" tIns="108000" bIns="36000" rtlCol="0" anchor="ctr" anchorCtr="0">
            <a:spAutoFit/>
          </a:bodyPr>
          <a:lstStyle/>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図上</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演習</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参加</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の留意点として</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650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bwMode="auto">
          <a:xfrm>
            <a:off x="107504" y="692696"/>
            <a:ext cx="8928992" cy="6048672"/>
          </a:xfrm>
          <a:prstGeom prst="roundRect">
            <a:avLst>
              <a:gd name="adj" fmla="val 0"/>
            </a:avLst>
          </a:prstGeom>
          <a:noFill/>
          <a:ln w="19050">
            <a:solidFill>
              <a:srgbClr val="111987"/>
            </a:solidFill>
            <a:miter lim="800000"/>
          </a:ln>
          <a:effectLst/>
          <a:extLst/>
        </p:spPr>
        <p:style>
          <a:lnRef idx="1">
            <a:schemeClr val="accent2"/>
          </a:lnRef>
          <a:fillRef idx="2">
            <a:schemeClr val="accent2"/>
          </a:fillRef>
          <a:effectRef idx="1">
            <a:schemeClr val="accent2"/>
          </a:effectRef>
          <a:fontRef idx="minor">
            <a:schemeClr val="dk1"/>
          </a:fontRef>
        </p:style>
        <p:txBody>
          <a:bodyPr wrap="square" lIns="91384" tIns="89988" rIns="91384" bIns="89988" anchor="t">
            <a:noAutofit/>
          </a:bodyPr>
          <a:lstStyle/>
          <a:p>
            <a:pPr>
              <a:lnSpc>
                <a:spcPct val="150000"/>
              </a:lnSpc>
              <a:defRPr/>
            </a:pPr>
            <a:endParaRPr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a:p>
            <a:pPr marL="442913" indent="-442913">
              <a:spcBef>
                <a:spcPts val="600"/>
              </a:spcBef>
              <a:buFont typeface="Wingdings" panose="05000000000000000000" pitchFamily="2" charset="2"/>
              <a:buChar char="Ø"/>
              <a:defRPr/>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災害廃棄物対策指針の改定のポイント、市町村の災害廃棄物処理計画災害廃棄物策定にあたっての基本的な考え方、市町村による災害廃棄物処理計画策定の事例等について説明。</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また、</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大阪府北部地震における対応や課題等についても紹介。</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defRPr/>
            </a:pP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defRPr/>
            </a:pP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442913" indent="-442913">
              <a:spcBef>
                <a:spcPts val="600"/>
              </a:spcBef>
              <a:buFont typeface="Wingdings" panose="05000000000000000000" pitchFamily="2" charset="2"/>
              <a:buChar char="Ø"/>
              <a:defRPr/>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中規模程度の地震災害を想定し、グループワークを通じて、災害廃棄物処理に関する課題を抽出するとともに、具体的な対策について検討・議論。</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defRPr/>
            </a:pP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defRPr/>
            </a:pP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pPr marL="442913" indent="-442913">
              <a:spcBef>
                <a:spcPts val="600"/>
              </a:spcBef>
              <a:buFont typeface="Wingdings" panose="05000000000000000000" pitchFamily="2" charset="2"/>
              <a:buChar char="Ø"/>
              <a:defRPr/>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中規模程度の</a:t>
            </a:r>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地震</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災害を想定した模擬的な災害状況に身をおき、その中で発生する様々な課題に対応することにより、災害廃棄物処理に対する職員の対応力の向上を図る。</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タイトル 1"/>
          <p:cNvSpPr txBox="1">
            <a:spLocks/>
          </p:cNvSpPr>
          <p:nvPr/>
        </p:nvSpPr>
        <p:spPr>
          <a:xfrm>
            <a:off x="0" y="0"/>
            <a:ext cx="9144000" cy="620688"/>
          </a:xfrm>
          <a:prstGeom prst="rect">
            <a:avLst/>
          </a:prstGeom>
          <a:solidFill>
            <a:srgbClr val="111987"/>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smtClean="0">
                <a:solidFill>
                  <a:schemeClr val="bg1"/>
                </a:solidFill>
              </a:rPr>
              <a:t>１）平成３０年度大阪府災害</a:t>
            </a:r>
            <a:r>
              <a:rPr lang="ja-JP" altLang="en-US" sz="2400" dirty="0">
                <a:solidFill>
                  <a:schemeClr val="bg1"/>
                </a:solidFill>
              </a:rPr>
              <a:t>廃棄物対策研修</a:t>
            </a:r>
            <a:r>
              <a:rPr lang="ja-JP" altLang="en-US" sz="2400" dirty="0" smtClean="0">
                <a:solidFill>
                  <a:schemeClr val="bg1"/>
                </a:solidFill>
              </a:rPr>
              <a:t>の全体像</a:t>
            </a:r>
            <a:endParaRPr lang="ja-JP" altLang="en-US" sz="2400" dirty="0">
              <a:solidFill>
                <a:schemeClr val="bg1"/>
              </a:solidFill>
            </a:endParaRPr>
          </a:p>
        </p:txBody>
      </p:sp>
      <p:sp>
        <p:nvSpPr>
          <p:cNvPr id="2" name="スライド番号プレースホルダー 1"/>
          <p:cNvSpPr>
            <a:spLocks noGrp="1"/>
          </p:cNvSpPr>
          <p:nvPr>
            <p:ph type="sldNum" sz="quarter" idx="12"/>
          </p:nvPr>
        </p:nvSpPr>
        <p:spPr>
          <a:xfrm>
            <a:off x="8460432" y="6381328"/>
            <a:ext cx="576064" cy="360040"/>
          </a:xfrm>
        </p:spPr>
        <p:txBody>
          <a:bodyPr/>
          <a:lstStyle/>
          <a:p>
            <a:fld id="{E2DD16B7-C142-49D8-9651-A62882B1B205}" type="slidenum">
              <a:rPr lang="ja-JP" altLang="en-US" sz="2000">
                <a:latin typeface="メイリオ" panose="020B0604030504040204" pitchFamily="50" charset="-128"/>
                <a:ea typeface="メイリオ" panose="020B0604030504040204" pitchFamily="50" charset="-128"/>
                <a:cs typeface="メイリオ" panose="020B0604030504040204" pitchFamily="50" charset="-128"/>
              </a:rPr>
              <a:t>2</a:t>
            </a:fld>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107504" y="692696"/>
            <a:ext cx="8928992" cy="514738"/>
          </a:xfrm>
          <a:prstGeom prst="rect">
            <a:avLst/>
          </a:prstGeom>
          <a:solidFill>
            <a:schemeClr val="bg2">
              <a:lumMod val="90000"/>
            </a:schemeClr>
          </a:solidFill>
          <a:ln w="19050">
            <a:solidFill>
              <a:srgbClr val="111987"/>
            </a:solidFill>
          </a:ln>
        </p:spPr>
        <p:txBody>
          <a:bodyPr wrap="square" tIns="108000" bIns="36000" rtlCol="0" anchor="ctr" anchorCtr="0">
            <a:spAutoFit/>
          </a:bodyPr>
          <a:lstStyle/>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第１部：市町村向け基礎研修（</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8/24</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107504" y="2755728"/>
            <a:ext cx="8928992" cy="514738"/>
          </a:xfrm>
          <a:prstGeom prst="rect">
            <a:avLst/>
          </a:prstGeom>
          <a:solidFill>
            <a:schemeClr val="bg2">
              <a:lumMod val="90000"/>
            </a:schemeClr>
          </a:solidFill>
          <a:ln w="19050">
            <a:solidFill>
              <a:srgbClr val="111987"/>
            </a:solidFill>
          </a:ln>
        </p:spPr>
        <p:txBody>
          <a:bodyPr wrap="square" tIns="108000" bIns="36000" rtlCol="0" anchor="ctr" anchorCtr="0">
            <a:spAutoFit/>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第２部：ワークショップ型研修（図上演習に向けて）（</a:t>
            </a:r>
            <a:r>
              <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11/1</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107504" y="4498438"/>
            <a:ext cx="8928992" cy="514738"/>
          </a:xfrm>
          <a:prstGeom prst="rect">
            <a:avLst/>
          </a:prstGeom>
          <a:solidFill>
            <a:schemeClr val="bg2">
              <a:lumMod val="90000"/>
            </a:schemeClr>
          </a:solidFill>
          <a:ln w="19050">
            <a:solidFill>
              <a:srgbClr val="111987"/>
            </a:solidFill>
          </a:ln>
        </p:spPr>
        <p:txBody>
          <a:bodyPr wrap="square" tIns="108000" bIns="36000" rtlCol="0" anchor="ctr" anchorCtr="0">
            <a:spAutoFit/>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第３部：図上演習（</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12/5</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973850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bwMode="auto">
          <a:xfrm>
            <a:off x="107504" y="692696"/>
            <a:ext cx="8928992" cy="6048672"/>
          </a:xfrm>
          <a:prstGeom prst="roundRect">
            <a:avLst>
              <a:gd name="adj" fmla="val 0"/>
            </a:avLst>
          </a:prstGeom>
          <a:noFill/>
          <a:ln w="19050">
            <a:solidFill>
              <a:srgbClr val="111987"/>
            </a:solidFill>
            <a:miter lim="800000"/>
          </a:ln>
          <a:effectLst/>
          <a:extLst/>
        </p:spPr>
        <p:style>
          <a:lnRef idx="1">
            <a:schemeClr val="accent2"/>
          </a:lnRef>
          <a:fillRef idx="2">
            <a:schemeClr val="accent2"/>
          </a:fillRef>
          <a:effectRef idx="1">
            <a:schemeClr val="accent2"/>
          </a:effectRef>
          <a:fontRef idx="minor">
            <a:schemeClr val="dk1"/>
          </a:fontRef>
        </p:style>
        <p:txBody>
          <a:bodyPr wrap="square" lIns="91384" tIns="89988" rIns="91384" bIns="89988" anchor="t">
            <a:noAutofit/>
          </a:bodyPr>
          <a:lstStyle/>
          <a:p>
            <a:pPr>
              <a:lnSpc>
                <a:spcPct val="150000"/>
              </a:lnSpc>
              <a:defRPr/>
            </a:pPr>
            <a:endParaRPr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タイトル 1"/>
          <p:cNvSpPr txBox="1">
            <a:spLocks/>
          </p:cNvSpPr>
          <p:nvPr/>
        </p:nvSpPr>
        <p:spPr>
          <a:xfrm>
            <a:off x="0" y="0"/>
            <a:ext cx="9144000" cy="620688"/>
          </a:xfrm>
          <a:prstGeom prst="rect">
            <a:avLst/>
          </a:prstGeom>
          <a:solidFill>
            <a:srgbClr val="111987"/>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smtClean="0">
                <a:solidFill>
                  <a:schemeClr val="bg1"/>
                </a:solidFill>
              </a:rPr>
              <a:t>２）「ワークショップ型研修」と「図上演習」の位置付け</a:t>
            </a:r>
            <a:endParaRPr lang="ja-JP" altLang="en-US" sz="2400" dirty="0">
              <a:solidFill>
                <a:schemeClr val="bg1"/>
              </a:solidFill>
            </a:endParaRPr>
          </a:p>
        </p:txBody>
      </p:sp>
      <p:sp>
        <p:nvSpPr>
          <p:cNvPr id="2" name="スライド番号プレースホルダー 1"/>
          <p:cNvSpPr>
            <a:spLocks noGrp="1"/>
          </p:cNvSpPr>
          <p:nvPr>
            <p:ph type="sldNum" sz="quarter" idx="12"/>
          </p:nvPr>
        </p:nvSpPr>
        <p:spPr>
          <a:xfrm>
            <a:off x="8460432" y="6381328"/>
            <a:ext cx="576064" cy="360040"/>
          </a:xfrm>
        </p:spPr>
        <p:txBody>
          <a:bodyPr/>
          <a:lstStyle/>
          <a:p>
            <a:fld id="{E2DD16B7-C142-49D8-9651-A62882B1B205}" type="slidenum">
              <a:rPr lang="ja-JP" altLang="en-US" sz="2000">
                <a:latin typeface="メイリオ" panose="020B0604030504040204" pitchFamily="50" charset="-128"/>
                <a:ea typeface="メイリオ" panose="020B0604030504040204" pitchFamily="50" charset="-128"/>
                <a:cs typeface="メイリオ" panose="020B0604030504040204" pitchFamily="50" charset="-128"/>
              </a:rPr>
              <a:t>3</a:t>
            </a:fld>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下矢印 8"/>
          <p:cNvSpPr/>
          <p:nvPr/>
        </p:nvSpPr>
        <p:spPr>
          <a:xfrm>
            <a:off x="3785383" y="3616563"/>
            <a:ext cx="1584176" cy="388502"/>
          </a:xfrm>
          <a:prstGeom prst="downArrow">
            <a:avLst/>
          </a:prstGeom>
          <a:solidFill>
            <a:srgbClr val="1119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467544" y="6021288"/>
            <a:ext cx="8208912" cy="576064"/>
          </a:xfrm>
          <a:prstGeom prst="roundRect">
            <a:avLst/>
          </a:prstGeom>
          <a:solidFill>
            <a:schemeClr val="bg1"/>
          </a:solidFill>
          <a:ln w="76200" cmpd="thickThin">
            <a:solidFill>
              <a:srgbClr val="111987"/>
            </a:solidFill>
          </a:ln>
        </p:spPr>
        <p:style>
          <a:lnRef idx="2">
            <a:schemeClr val="accent1">
              <a:shade val="50000"/>
            </a:schemeClr>
          </a:lnRef>
          <a:fillRef idx="1">
            <a:schemeClr val="accent1"/>
          </a:fillRef>
          <a:effectRef idx="0">
            <a:schemeClr val="accent1"/>
          </a:effectRef>
          <a:fontRef idx="minor">
            <a:schemeClr val="lt1"/>
          </a:fontRef>
        </p:style>
        <p:txBody>
          <a:bodyPr tIns="46800" bIns="0" rtlCol="0" anchor="ctr"/>
          <a:lstStyle/>
          <a:p>
            <a:pPr algn="ctr"/>
            <a:r>
              <a:rPr lang="ja-JP" altLang="en-US"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ワークショップ型研修で得られた「気づき」を振り返りましょう！</a:t>
            </a:r>
            <a:endParaRPr kumimoji="1" lang="ja-JP" altLang="en-US" sz="2000" dirty="0"/>
          </a:p>
        </p:txBody>
      </p:sp>
      <p:sp>
        <p:nvSpPr>
          <p:cNvPr id="3" name="角丸四角形 2"/>
          <p:cNvSpPr/>
          <p:nvPr/>
        </p:nvSpPr>
        <p:spPr>
          <a:xfrm>
            <a:off x="251520" y="836711"/>
            <a:ext cx="8640960" cy="2779851"/>
          </a:xfrm>
          <a:prstGeom prst="roundRect">
            <a:avLst/>
          </a:prstGeom>
          <a:solidFill>
            <a:schemeClr val="bg2">
              <a:lumMod val="90000"/>
            </a:schemeClr>
          </a:solidFill>
          <a:ln w="19050">
            <a:solidFill>
              <a:srgbClr val="1119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24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ワークショップ型</a:t>
            </a:r>
            <a:r>
              <a:rPr lang="ja-JP" altLang="en-US" sz="24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研修</a:t>
            </a:r>
          </a:p>
          <a:p>
            <a:pPr marL="442913" lvl="0" indent="-442913">
              <a:spcBef>
                <a:spcPts val="600"/>
              </a:spcBef>
              <a:buFont typeface="Wingdings" panose="05000000000000000000" pitchFamily="2" charset="2"/>
              <a:buChar char="Ø"/>
              <a:defRPr/>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グループワーク</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により、異なる立場や経験を持つ人同士で検討・議論することを通じて、</a:t>
            </a:r>
            <a:endPar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lvl="0" indent="-442913">
              <a:spcBef>
                <a:spcPts val="600"/>
              </a:spcBef>
              <a:buFont typeface="Wingdings" panose="05000000000000000000" pitchFamily="2" charset="2"/>
              <a:buChar char="Ø"/>
              <a:defRPr/>
            </a:pP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一人で考えていても生まれないアイデアが生まれたり、それぞれの経験に基づく様々な経験知が共有されたりしたことで、</a:t>
            </a:r>
            <a:endPar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lvl="0" indent="-442913">
              <a:spcBef>
                <a:spcPts val="600"/>
              </a:spcBef>
              <a:buFont typeface="Wingdings" panose="05000000000000000000" pitchFamily="2" charset="2"/>
              <a:buChar char="Ø"/>
              <a:defRPr/>
            </a:pP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災害廃棄物処理に関する課題や対策について、様々な「気づき」が得られたはず</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角丸四角形 9"/>
          <p:cNvSpPr/>
          <p:nvPr/>
        </p:nvSpPr>
        <p:spPr>
          <a:xfrm>
            <a:off x="251520" y="4005064"/>
            <a:ext cx="8640960" cy="1805768"/>
          </a:xfrm>
          <a:prstGeom prst="roundRect">
            <a:avLst/>
          </a:prstGeom>
          <a:solidFill>
            <a:schemeClr val="bg2">
              <a:lumMod val="90000"/>
            </a:schemeClr>
          </a:solidFill>
          <a:ln w="19050">
            <a:solidFill>
              <a:srgbClr val="1119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24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図上演習</a:t>
            </a:r>
            <a:endPar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lvl="0" indent="-442913">
              <a:spcBef>
                <a:spcPts val="600"/>
              </a:spcBef>
              <a:buFont typeface="Wingdings" panose="05000000000000000000" pitchFamily="2" charset="2"/>
              <a:buChar char="Ø"/>
              <a:defRPr/>
            </a:pP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模擬的な災害状況に身をおき</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、その</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中で発生する様々な課題</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に対応</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するという災害対応の疑似体験を行うことで、</a:t>
            </a:r>
            <a:endPar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lvl="0" indent="-442913">
              <a:spcBef>
                <a:spcPts val="600"/>
              </a:spcBef>
              <a:buFont typeface="Wingdings" panose="05000000000000000000" pitchFamily="2" charset="2"/>
              <a:buChar char="Ø"/>
              <a:defRPr/>
            </a:pP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災害時の業務のイメージを醸成し、</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災害対応力の向上を図る。</a:t>
            </a:r>
            <a:endPar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49495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2708920"/>
            <a:ext cx="9144000" cy="1440160"/>
          </a:xfrm>
          <a:prstGeom prst="rect">
            <a:avLst/>
          </a:prstGeom>
          <a:solidFill>
            <a:srgbClr val="111987"/>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a:solidFill>
                  <a:schemeClr val="bg1"/>
                </a:solidFill>
              </a:rPr>
              <a:t>２．ワークショップ型</a:t>
            </a:r>
            <a:r>
              <a:rPr lang="ja-JP" altLang="en-US" sz="3200" dirty="0" smtClean="0">
                <a:solidFill>
                  <a:schemeClr val="bg1"/>
                </a:solidFill>
              </a:rPr>
              <a:t>研修の振り返り</a:t>
            </a:r>
            <a:endParaRPr lang="ja-JP" altLang="en-US" sz="3200" dirty="0">
              <a:solidFill>
                <a:schemeClr val="bg1"/>
              </a:solidFill>
            </a:endParaRPr>
          </a:p>
        </p:txBody>
      </p:sp>
      <p:sp>
        <p:nvSpPr>
          <p:cNvPr id="5" name="スライド番号プレースホルダー 1"/>
          <p:cNvSpPr>
            <a:spLocks noGrp="1"/>
          </p:cNvSpPr>
          <p:nvPr>
            <p:ph type="sldNum" sz="quarter" idx="12"/>
          </p:nvPr>
        </p:nvSpPr>
        <p:spPr>
          <a:xfrm>
            <a:off x="8460432" y="6381328"/>
            <a:ext cx="576064" cy="360040"/>
          </a:xfrm>
        </p:spPr>
        <p:txBody>
          <a:bodyPr/>
          <a:lstStyle/>
          <a:p>
            <a:fld id="{E2DD16B7-C142-49D8-9651-A62882B1B205}" type="slidenum">
              <a:rPr lang="ja-JP" altLang="en-US" sz="2000">
                <a:latin typeface="メイリオ" panose="020B0604030504040204" pitchFamily="50" charset="-128"/>
                <a:ea typeface="メイリオ" panose="020B0604030504040204" pitchFamily="50" charset="-128"/>
                <a:cs typeface="メイリオ" panose="020B0604030504040204" pitchFamily="50" charset="-128"/>
              </a:rPr>
              <a:t>4</a:t>
            </a:fld>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825206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0"/>
            <a:ext cx="9144000" cy="620688"/>
          </a:xfrm>
          <a:prstGeom prst="rect">
            <a:avLst/>
          </a:prstGeom>
          <a:solidFill>
            <a:srgbClr val="111987"/>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smtClean="0">
                <a:solidFill>
                  <a:schemeClr val="bg1"/>
                </a:solidFill>
              </a:rPr>
              <a:t>１）グループワークのテーマ</a:t>
            </a:r>
            <a:endParaRPr lang="ja-JP" altLang="en-US" sz="2400" dirty="0">
              <a:solidFill>
                <a:schemeClr val="bg1"/>
              </a:solidFill>
            </a:endParaRPr>
          </a:p>
        </p:txBody>
      </p:sp>
      <p:sp>
        <p:nvSpPr>
          <p:cNvPr id="2" name="スライド番号プレースホルダー 1"/>
          <p:cNvSpPr>
            <a:spLocks noGrp="1"/>
          </p:cNvSpPr>
          <p:nvPr>
            <p:ph type="sldNum" sz="quarter" idx="12"/>
          </p:nvPr>
        </p:nvSpPr>
        <p:spPr>
          <a:xfrm>
            <a:off x="8460432" y="6381328"/>
            <a:ext cx="576064" cy="360040"/>
          </a:xfrm>
        </p:spPr>
        <p:txBody>
          <a:bodyPr/>
          <a:lstStyle/>
          <a:p>
            <a:fld id="{E2DD16B7-C142-49D8-9651-A62882B1B205}" type="slidenum">
              <a:rPr lang="ja-JP" altLang="en-US" sz="2000">
                <a:latin typeface="メイリオ" panose="020B0604030504040204" pitchFamily="50" charset="-128"/>
                <a:ea typeface="メイリオ" panose="020B0604030504040204" pitchFamily="50" charset="-128"/>
                <a:cs typeface="メイリオ" panose="020B0604030504040204" pitchFamily="50" charset="-128"/>
              </a:rPr>
              <a:t>5</a:t>
            </a:fld>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bwMode="auto">
          <a:xfrm>
            <a:off x="107504" y="692696"/>
            <a:ext cx="8928992" cy="6048672"/>
          </a:xfrm>
          <a:prstGeom prst="roundRect">
            <a:avLst>
              <a:gd name="adj" fmla="val 0"/>
            </a:avLst>
          </a:prstGeom>
          <a:noFill/>
          <a:ln w="19050">
            <a:solidFill>
              <a:srgbClr val="111987"/>
            </a:solidFill>
            <a:miter lim="800000"/>
          </a:ln>
          <a:effectLst/>
          <a:extLst/>
        </p:spPr>
        <p:style>
          <a:lnRef idx="1">
            <a:schemeClr val="accent2"/>
          </a:lnRef>
          <a:fillRef idx="2">
            <a:schemeClr val="accent2"/>
          </a:fillRef>
          <a:effectRef idx="1">
            <a:schemeClr val="accent2"/>
          </a:effectRef>
          <a:fontRef idx="minor">
            <a:schemeClr val="dk1"/>
          </a:fontRef>
        </p:style>
        <p:txBody>
          <a:bodyPr wrap="square" lIns="91384" tIns="89988" rIns="91384" bIns="89988" anchor="t">
            <a:noAutofit/>
          </a:bodyPr>
          <a:lstStyle/>
          <a:p>
            <a:pPr>
              <a:lnSpc>
                <a:spcPct val="150000"/>
              </a:lnSpc>
              <a:defRPr/>
            </a:pPr>
            <a:endPar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defRPr/>
            </a:pPr>
            <a:r>
              <a:rPr lang="ja-JP" altLang="en-US" sz="2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テーマ①：</a:t>
            </a:r>
            <a:r>
              <a:rPr lang="ja-JP" altLang="en-US" sz="24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一次仮置場の設置・運用の具体的手順</a:t>
            </a:r>
            <a:r>
              <a:rPr lang="ja-JP" altLang="en-US" sz="2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を整理する。</a:t>
            </a:r>
            <a:endParaRPr lang="en-US" altLang="ja-JP" sz="2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indent="-442913">
              <a:spcBef>
                <a:spcPts val="600"/>
              </a:spcBef>
              <a:buFont typeface="Wingdings" panose="05000000000000000000" pitchFamily="2" charset="2"/>
              <a:buChar char="Ø"/>
              <a:defRPr/>
            </a:pPr>
            <a:r>
              <a:rPr lang="ja-JP" altLang="en-US" sz="2000" b="1" u="sng" dirty="0" smtClean="0">
                <a:latin typeface="メイリオ" panose="020B0604030504040204" pitchFamily="50" charset="-128"/>
                <a:ea typeface="メイリオ" panose="020B0604030504040204" pitchFamily="50" charset="-128"/>
                <a:cs typeface="メイリオ" panose="020B0604030504040204" pitchFamily="50" charset="-128"/>
              </a:rPr>
              <a:t>一次仮置場</a:t>
            </a:r>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2000" b="1" u="sng" dirty="0" smtClean="0">
                <a:latin typeface="メイリオ" panose="020B0604030504040204" pitchFamily="50" charset="-128"/>
                <a:ea typeface="メイリオ" panose="020B0604030504040204" pitchFamily="50" charset="-128"/>
                <a:cs typeface="メイリオ" panose="020B0604030504040204" pitchFamily="50" charset="-128"/>
              </a:rPr>
              <a:t>設置・運営に関する課題</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を整理した上で、</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442913" indent="-442913">
              <a:spcBef>
                <a:spcPts val="600"/>
              </a:spcBef>
              <a:buFont typeface="Wingdings" panose="05000000000000000000" pitchFamily="2" charset="2"/>
              <a:buChar char="Ø"/>
              <a:defRPr/>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課題</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に対する</a:t>
            </a:r>
            <a:r>
              <a:rPr lang="ja-JP" altLang="en-US" sz="2000" b="1" u="sng" dirty="0" smtClean="0">
                <a:latin typeface="メイリオ" panose="020B0604030504040204" pitchFamily="50" charset="-128"/>
                <a:ea typeface="メイリオ" panose="020B0604030504040204" pitchFamily="50" charset="-128"/>
                <a:cs typeface="メイリオ" panose="020B0604030504040204" pitchFamily="50" charset="-128"/>
              </a:rPr>
              <a:t>対応・対策</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について議論していただきました！</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defRPr/>
            </a:pP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defRPr/>
            </a:pP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defRPr/>
            </a:pP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defRPr/>
            </a:pP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defRPr/>
            </a:pPr>
            <a:r>
              <a:rPr lang="ja-JP" altLang="en-US" sz="2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テーマ②：</a:t>
            </a:r>
            <a:r>
              <a:rPr lang="ja-JP" altLang="en-US" sz="24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災害廃棄物の処分に係る課題と対応</a:t>
            </a:r>
            <a:r>
              <a:rPr lang="ja-JP" altLang="en-US" sz="2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を整理する。</a:t>
            </a:r>
          </a:p>
          <a:p>
            <a:pPr marL="442913" indent="-442913">
              <a:spcBef>
                <a:spcPts val="600"/>
              </a:spcBef>
              <a:buFont typeface="Wingdings" panose="05000000000000000000" pitchFamily="2" charset="2"/>
              <a:buChar char="Ø"/>
              <a:defRPr/>
            </a:pPr>
            <a:r>
              <a:rPr lang="ja-JP" altLang="en-US" sz="2000" b="1" u="sng" dirty="0" smtClean="0">
                <a:latin typeface="メイリオ" panose="020B0604030504040204" pitchFamily="50" charset="-128"/>
                <a:ea typeface="メイリオ" panose="020B0604030504040204" pitchFamily="50" charset="-128"/>
                <a:cs typeface="メイリオ" panose="020B0604030504040204" pitchFamily="50" charset="-128"/>
              </a:rPr>
              <a:t>一次仮置場に置かれた災害廃棄物を処理する際の課題</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を整理し</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た</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上で、</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442913" indent="-442913">
              <a:spcBef>
                <a:spcPts val="600"/>
              </a:spcBef>
              <a:buFont typeface="Wingdings" panose="05000000000000000000" pitchFamily="2" charset="2"/>
              <a:buChar char="Ø"/>
              <a:defRPr/>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課題に</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対する</a:t>
            </a:r>
            <a:r>
              <a:rPr lang="ja-JP" altLang="en-US" sz="2000" b="1" u="sng" dirty="0" smtClean="0">
                <a:latin typeface="メイリオ" panose="020B0604030504040204" pitchFamily="50" charset="-128"/>
                <a:ea typeface="メイリオ" panose="020B0604030504040204" pitchFamily="50" charset="-128"/>
                <a:cs typeface="メイリオ" panose="020B0604030504040204" pitchFamily="50" charset="-128"/>
              </a:rPr>
              <a:t>対応・対策</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について議論していただきました！</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defRPr/>
            </a:pP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107504" y="692696"/>
            <a:ext cx="8928992" cy="514738"/>
          </a:xfrm>
          <a:prstGeom prst="rect">
            <a:avLst/>
          </a:prstGeom>
          <a:solidFill>
            <a:schemeClr val="bg2">
              <a:lumMod val="90000"/>
            </a:schemeClr>
          </a:solidFill>
          <a:ln w="19050">
            <a:solidFill>
              <a:srgbClr val="111987"/>
            </a:solidFill>
          </a:ln>
        </p:spPr>
        <p:txBody>
          <a:bodyPr wrap="square" tIns="108000" bIns="36000" rtlCol="0" anchor="ctr" anchorCtr="0">
            <a:spAutoFit/>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グループワーク１</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107504" y="3356992"/>
            <a:ext cx="8928992" cy="514738"/>
          </a:xfrm>
          <a:prstGeom prst="rect">
            <a:avLst/>
          </a:prstGeom>
          <a:solidFill>
            <a:schemeClr val="bg2">
              <a:lumMod val="90000"/>
            </a:schemeClr>
          </a:solidFill>
          <a:ln w="19050">
            <a:solidFill>
              <a:srgbClr val="111987"/>
            </a:solidFill>
          </a:ln>
        </p:spPr>
        <p:txBody>
          <a:bodyPr wrap="square" tIns="108000" bIns="36000" rtlCol="0" anchor="ctr" anchorCtr="0">
            <a:spAutoFit/>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グループワーク２</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角丸四角形 8"/>
          <p:cNvSpPr/>
          <p:nvPr/>
        </p:nvSpPr>
        <p:spPr>
          <a:xfrm>
            <a:off x="467544" y="6021288"/>
            <a:ext cx="8208912" cy="576064"/>
          </a:xfrm>
          <a:prstGeom prst="roundRect">
            <a:avLst/>
          </a:prstGeom>
          <a:solidFill>
            <a:schemeClr val="bg1"/>
          </a:solidFill>
          <a:ln w="76200" cmpd="thickThin">
            <a:solidFill>
              <a:srgbClr val="111987"/>
            </a:solidFill>
          </a:ln>
        </p:spPr>
        <p:style>
          <a:lnRef idx="2">
            <a:schemeClr val="accent1">
              <a:shade val="50000"/>
            </a:schemeClr>
          </a:lnRef>
          <a:fillRef idx="1">
            <a:schemeClr val="accent1"/>
          </a:fillRef>
          <a:effectRef idx="0">
            <a:schemeClr val="accent1"/>
          </a:effectRef>
          <a:fontRef idx="minor">
            <a:schemeClr val="lt1"/>
          </a:fontRef>
        </p:style>
        <p:txBody>
          <a:bodyPr tIns="46800" bIns="0" rtlCol="0" anchor="ctr"/>
          <a:lstStyle/>
          <a:p>
            <a:pPr algn="ctr"/>
            <a:r>
              <a:rPr lang="ja-JP" altLang="en-US"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テーマごとに、課題と対応・対策を整理してみました！</a:t>
            </a:r>
            <a:endParaRPr kumimoji="1" lang="ja-JP" altLang="en-US" sz="2000" dirty="0"/>
          </a:p>
        </p:txBody>
      </p:sp>
    </p:spTree>
    <p:extLst>
      <p:ext uri="{BB962C8B-B14F-4D97-AF65-F5344CB8AC3E}">
        <p14:creationId xmlns:p14="http://schemas.microsoft.com/office/powerpoint/2010/main" val="1517988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0"/>
            <a:ext cx="9144000" cy="620688"/>
          </a:xfrm>
          <a:prstGeom prst="rect">
            <a:avLst/>
          </a:prstGeom>
          <a:solidFill>
            <a:srgbClr val="111987"/>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chemeClr val="bg1"/>
                </a:solidFill>
              </a:rPr>
              <a:t>２）テーマ①</a:t>
            </a:r>
            <a:r>
              <a:rPr lang="ja-JP" altLang="en-US" sz="2400" dirty="0" smtClean="0">
                <a:solidFill>
                  <a:schemeClr val="bg1"/>
                </a:solidFill>
              </a:rPr>
              <a:t>：「一次</a:t>
            </a:r>
            <a:r>
              <a:rPr lang="ja-JP" altLang="en-US" sz="2400" dirty="0">
                <a:solidFill>
                  <a:schemeClr val="bg1"/>
                </a:solidFill>
              </a:rPr>
              <a:t>仮置場の設置・</a:t>
            </a:r>
            <a:r>
              <a:rPr lang="ja-JP" altLang="en-US" sz="2400" dirty="0" smtClean="0">
                <a:solidFill>
                  <a:schemeClr val="bg1"/>
                </a:solidFill>
              </a:rPr>
              <a:t>運用」について</a:t>
            </a:r>
            <a:endParaRPr lang="ja-JP" altLang="en-US" sz="2400" dirty="0">
              <a:solidFill>
                <a:schemeClr val="bg1"/>
              </a:solidFill>
            </a:endParaRPr>
          </a:p>
        </p:txBody>
      </p:sp>
      <p:sp>
        <p:nvSpPr>
          <p:cNvPr id="2" name="スライド番号プレースホルダー 1"/>
          <p:cNvSpPr>
            <a:spLocks noGrp="1"/>
          </p:cNvSpPr>
          <p:nvPr>
            <p:ph type="sldNum" sz="quarter" idx="12"/>
          </p:nvPr>
        </p:nvSpPr>
        <p:spPr>
          <a:xfrm>
            <a:off x="8460432" y="6381328"/>
            <a:ext cx="576064" cy="360040"/>
          </a:xfrm>
        </p:spPr>
        <p:txBody>
          <a:bodyPr/>
          <a:lstStyle/>
          <a:p>
            <a:fld id="{E2DD16B7-C142-49D8-9651-A62882B1B205}" type="slidenum">
              <a:rPr lang="ja-JP" altLang="en-US" sz="2000">
                <a:latin typeface="メイリオ" panose="020B0604030504040204" pitchFamily="50" charset="-128"/>
                <a:ea typeface="メイリオ" panose="020B0604030504040204" pitchFamily="50" charset="-128"/>
                <a:cs typeface="メイリオ" panose="020B0604030504040204" pitchFamily="50" charset="-128"/>
              </a:rPr>
              <a:t>6</a:t>
            </a:fld>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bwMode="auto">
          <a:xfrm>
            <a:off x="107504" y="692696"/>
            <a:ext cx="8928992" cy="6048672"/>
          </a:xfrm>
          <a:prstGeom prst="roundRect">
            <a:avLst>
              <a:gd name="adj" fmla="val 0"/>
            </a:avLst>
          </a:prstGeom>
          <a:noFill/>
          <a:ln w="19050">
            <a:solidFill>
              <a:srgbClr val="111987"/>
            </a:solidFill>
            <a:miter lim="800000"/>
          </a:ln>
          <a:effectLst/>
          <a:extLst/>
        </p:spPr>
        <p:style>
          <a:lnRef idx="1">
            <a:schemeClr val="accent2"/>
          </a:lnRef>
          <a:fillRef idx="2">
            <a:schemeClr val="accent2"/>
          </a:fillRef>
          <a:effectRef idx="1">
            <a:schemeClr val="accent2"/>
          </a:effectRef>
          <a:fontRef idx="minor">
            <a:schemeClr val="dk1"/>
          </a:fontRef>
        </p:style>
        <p:txBody>
          <a:bodyPr wrap="square" lIns="91384" tIns="89988" rIns="91384" bIns="89988" anchor="t">
            <a:noAutofit/>
          </a:bodyPr>
          <a:lstStyle/>
          <a:p>
            <a:pPr>
              <a:lnSpc>
                <a:spcPct val="150000"/>
              </a:lnSpc>
              <a:defRPr/>
            </a:pPr>
            <a:endParaRPr lang="en-US" altLang="ja-JP" sz="2000" dirty="0" smtClean="0">
              <a:solidFill>
                <a:schemeClr val="tx2">
                  <a:lumMod val="60000"/>
                  <a:lumOff val="4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50000"/>
              </a:lnSpc>
              <a:defRPr/>
            </a:pPr>
            <a:r>
              <a:rPr lang="ja-JP" altLang="en-US" sz="2000" dirty="0" smtClean="0">
                <a:solidFill>
                  <a:schemeClr val="tx2">
                    <a:lumMod val="60000"/>
                    <a:lumOff val="40000"/>
                  </a:schemeClr>
                </a:solidFill>
                <a:latin typeface="メイリオ" panose="020B0604030504040204" pitchFamily="50" charset="-128"/>
                <a:ea typeface="メイリオ" panose="020B0604030504040204" pitchFamily="50" charset="-128"/>
                <a:cs typeface="メイリオ" panose="020B0604030504040204" pitchFamily="50" charset="-128"/>
              </a:rPr>
              <a:t>（事前）　　　　　（設置）　　　　　　　（運用）　　　　　（事後）</a:t>
            </a:r>
            <a:endParaRPr lang="en-US" altLang="ja-JP" sz="2000" dirty="0">
              <a:solidFill>
                <a:schemeClr val="tx2">
                  <a:lumMod val="60000"/>
                  <a:lumOff val="4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107504" y="692696"/>
            <a:ext cx="8928992" cy="514738"/>
          </a:xfrm>
          <a:prstGeom prst="rect">
            <a:avLst/>
          </a:prstGeom>
          <a:solidFill>
            <a:schemeClr val="bg2">
              <a:lumMod val="90000"/>
            </a:schemeClr>
          </a:solidFill>
          <a:ln w="19050">
            <a:solidFill>
              <a:srgbClr val="111987"/>
            </a:solidFill>
          </a:ln>
        </p:spPr>
        <p:txBody>
          <a:bodyPr wrap="square" tIns="108000" bIns="36000" rtlCol="0" anchor="ctr" anchorCtr="0">
            <a:spAutoFit/>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（１）課題の整理（分類ラベリングの一例／</a:t>
            </a:r>
            <a:r>
              <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15</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分類）</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 name="直線コネクタ 3"/>
          <p:cNvCxnSpPr/>
          <p:nvPr/>
        </p:nvCxnSpPr>
        <p:spPr>
          <a:xfrm>
            <a:off x="251520" y="1700808"/>
            <a:ext cx="8640960" cy="0"/>
          </a:xfrm>
          <a:prstGeom prst="lin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6" name="メモ 5"/>
          <p:cNvSpPr/>
          <p:nvPr/>
        </p:nvSpPr>
        <p:spPr>
          <a:xfrm>
            <a:off x="443728" y="1988840"/>
            <a:ext cx="1512168" cy="720080"/>
          </a:xfrm>
          <a:prstGeom prst="foldedCorner">
            <a:avLst/>
          </a:prstGeom>
          <a:solidFill>
            <a:schemeClr val="accent3">
              <a:lumMod val="40000"/>
              <a:lumOff val="6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36000" tIns="180000" rIns="36000" bIns="0"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計画</a:t>
            </a:r>
            <a:endPar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メモ 8"/>
          <p:cNvSpPr/>
          <p:nvPr/>
        </p:nvSpPr>
        <p:spPr>
          <a:xfrm>
            <a:off x="443728" y="3744741"/>
            <a:ext cx="1512168" cy="720080"/>
          </a:xfrm>
          <a:prstGeom prst="foldedCorner">
            <a:avLst/>
          </a:prstGeom>
          <a:solidFill>
            <a:schemeClr val="accent3">
              <a:lumMod val="40000"/>
              <a:lumOff val="6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36000" tIns="180000" rIns="36000" bIns="0"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事前調整</a:t>
            </a:r>
            <a:endPar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メモ 9"/>
          <p:cNvSpPr/>
          <p:nvPr/>
        </p:nvSpPr>
        <p:spPr>
          <a:xfrm>
            <a:off x="1547664" y="2865690"/>
            <a:ext cx="1512168" cy="720080"/>
          </a:xfrm>
          <a:prstGeom prst="foldedCorner">
            <a:avLst/>
          </a:prstGeom>
          <a:solidFill>
            <a:schemeClr val="accent3">
              <a:lumMod val="40000"/>
              <a:lumOff val="6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36000" tIns="180000" rIns="36000" bIns="0"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広報</a:t>
            </a:r>
            <a:endPar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メモ 10"/>
          <p:cNvSpPr/>
          <p:nvPr/>
        </p:nvSpPr>
        <p:spPr>
          <a:xfrm>
            <a:off x="1547664" y="4725144"/>
            <a:ext cx="1512168" cy="720080"/>
          </a:xfrm>
          <a:prstGeom prst="foldedCorner">
            <a:avLst/>
          </a:prstGeom>
          <a:solidFill>
            <a:schemeClr val="accent3">
              <a:lumMod val="40000"/>
              <a:lumOff val="6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36000" tIns="180000" rIns="36000" bIns="0" rtlCol="0" anchor="ctr"/>
          <a:lstStyle/>
          <a:p>
            <a:pPr algn="ctr"/>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収集・搬入</a:t>
            </a:r>
            <a:endPar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メモ 11"/>
          <p:cNvSpPr/>
          <p:nvPr/>
        </p:nvSpPr>
        <p:spPr>
          <a:xfrm>
            <a:off x="2843808" y="1989584"/>
            <a:ext cx="1512168" cy="720080"/>
          </a:xfrm>
          <a:prstGeom prst="foldedCorner">
            <a:avLst/>
          </a:prstGeom>
          <a:solidFill>
            <a:schemeClr val="accent3">
              <a:lumMod val="40000"/>
              <a:lumOff val="6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36000" tIns="180000" rIns="36000" bIns="0"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人員確保</a:t>
            </a:r>
            <a:endPar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メモ 13"/>
          <p:cNvSpPr/>
          <p:nvPr/>
        </p:nvSpPr>
        <p:spPr>
          <a:xfrm>
            <a:off x="2843808" y="3744741"/>
            <a:ext cx="1512168" cy="720080"/>
          </a:xfrm>
          <a:prstGeom prst="foldedCorner">
            <a:avLst/>
          </a:prstGeom>
          <a:solidFill>
            <a:schemeClr val="accent3">
              <a:lumMod val="40000"/>
              <a:lumOff val="6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36000" tIns="180000" rIns="36000" bIns="0"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資機材確保</a:t>
            </a:r>
            <a:endPar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メモ 14"/>
          <p:cNvSpPr/>
          <p:nvPr/>
        </p:nvSpPr>
        <p:spPr>
          <a:xfrm>
            <a:off x="4211960" y="2865690"/>
            <a:ext cx="1512168" cy="720080"/>
          </a:xfrm>
          <a:prstGeom prst="foldedCorner">
            <a:avLst/>
          </a:prstGeom>
          <a:solidFill>
            <a:schemeClr val="accent3">
              <a:lumMod val="40000"/>
              <a:lumOff val="6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36000" tIns="180000" rIns="36000" bIns="0"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誘導・警備</a:t>
            </a:r>
            <a:endPar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メモ 15"/>
          <p:cNvSpPr/>
          <p:nvPr/>
        </p:nvSpPr>
        <p:spPr>
          <a:xfrm>
            <a:off x="3815916" y="4725144"/>
            <a:ext cx="1512168" cy="720080"/>
          </a:xfrm>
          <a:prstGeom prst="foldedCorner">
            <a:avLst/>
          </a:prstGeom>
          <a:solidFill>
            <a:schemeClr val="accent3">
              <a:lumMod val="40000"/>
              <a:lumOff val="6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36000" tIns="180000" rIns="36000" bIns="0" rtlCol="0" anchor="ctr"/>
          <a:lstStyle/>
          <a:p>
            <a:pPr algn="ctr"/>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分別</a:t>
            </a:r>
            <a:endPar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メモ 16"/>
          <p:cNvSpPr/>
          <p:nvPr/>
        </p:nvSpPr>
        <p:spPr>
          <a:xfrm>
            <a:off x="5556804" y="3744741"/>
            <a:ext cx="1512168" cy="720080"/>
          </a:xfrm>
          <a:prstGeom prst="foldedCorner">
            <a:avLst/>
          </a:prstGeom>
          <a:solidFill>
            <a:schemeClr val="accent3">
              <a:lumMod val="40000"/>
              <a:lumOff val="6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36000" tIns="180000" rIns="36000" bIns="0"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安全対策</a:t>
            </a:r>
            <a:endPar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メモ 17"/>
          <p:cNvSpPr/>
          <p:nvPr/>
        </p:nvSpPr>
        <p:spPr>
          <a:xfrm>
            <a:off x="5556804" y="1989584"/>
            <a:ext cx="1512168" cy="720080"/>
          </a:xfrm>
          <a:prstGeom prst="foldedCorner">
            <a:avLst/>
          </a:prstGeom>
          <a:solidFill>
            <a:schemeClr val="accent3">
              <a:lumMod val="40000"/>
              <a:lumOff val="6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36000" tIns="180000" rIns="36000" bIns="0"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環境対策</a:t>
            </a:r>
            <a:endPar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メモ 18"/>
          <p:cNvSpPr/>
          <p:nvPr/>
        </p:nvSpPr>
        <p:spPr>
          <a:xfrm>
            <a:off x="4211960" y="5805264"/>
            <a:ext cx="1512168" cy="720080"/>
          </a:xfrm>
          <a:prstGeom prst="foldedCorner">
            <a:avLst/>
          </a:prstGeom>
          <a:solidFill>
            <a:schemeClr val="accent3">
              <a:lumMod val="40000"/>
              <a:lumOff val="6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36000" tIns="180000" rIns="36000" bIns="0"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便乗ごみ</a:t>
            </a:r>
            <a:endParaRPr kumimoji="1"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対策</a:t>
            </a:r>
            <a:endPar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メモ 19"/>
          <p:cNvSpPr/>
          <p:nvPr/>
        </p:nvSpPr>
        <p:spPr>
          <a:xfrm>
            <a:off x="5985226" y="5805264"/>
            <a:ext cx="1512168" cy="720080"/>
          </a:xfrm>
          <a:prstGeom prst="foldedCorner">
            <a:avLst/>
          </a:prstGeom>
          <a:solidFill>
            <a:schemeClr val="accent3">
              <a:lumMod val="40000"/>
              <a:lumOff val="6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36000" tIns="180000" rIns="36000" bIns="0"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不法投棄</a:t>
            </a:r>
            <a:endParaRPr kumimoji="1"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対策</a:t>
            </a:r>
            <a:endPar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メモ 20"/>
          <p:cNvSpPr/>
          <p:nvPr/>
        </p:nvSpPr>
        <p:spPr>
          <a:xfrm>
            <a:off x="6741310" y="2865690"/>
            <a:ext cx="1512168" cy="720080"/>
          </a:xfrm>
          <a:prstGeom prst="foldedCorner">
            <a:avLst/>
          </a:prstGeom>
          <a:solidFill>
            <a:schemeClr val="accent3">
              <a:lumMod val="40000"/>
              <a:lumOff val="6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36000" tIns="180000" rIns="36000" bIns="0"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搬出・処分</a:t>
            </a:r>
            <a:endPar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メモ 21"/>
          <p:cNvSpPr/>
          <p:nvPr/>
        </p:nvSpPr>
        <p:spPr>
          <a:xfrm>
            <a:off x="7098971" y="4725144"/>
            <a:ext cx="1512168" cy="720080"/>
          </a:xfrm>
          <a:prstGeom prst="foldedCorner">
            <a:avLst/>
          </a:prstGeom>
          <a:solidFill>
            <a:schemeClr val="accent3">
              <a:lumMod val="40000"/>
              <a:lumOff val="6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36000" tIns="180000" rIns="36000" bIns="0"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閉鎖</a:t>
            </a:r>
            <a:endPar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メモ 22"/>
          <p:cNvSpPr/>
          <p:nvPr/>
        </p:nvSpPr>
        <p:spPr>
          <a:xfrm>
            <a:off x="2071847" y="5805264"/>
            <a:ext cx="1512168" cy="720080"/>
          </a:xfrm>
          <a:prstGeom prst="foldedCorner">
            <a:avLst/>
          </a:prstGeom>
          <a:solidFill>
            <a:schemeClr val="accent3">
              <a:lumMod val="40000"/>
              <a:lumOff val="6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36000" tIns="180000" rIns="36000" bIns="0"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住民対応</a:t>
            </a:r>
            <a:endPar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016073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460432" y="6381328"/>
            <a:ext cx="576064" cy="360040"/>
          </a:xfrm>
        </p:spPr>
        <p:txBody>
          <a:bodyPr/>
          <a:lstStyle/>
          <a:p>
            <a:fld id="{E2DD16B7-C142-49D8-9651-A62882B1B205}" type="slidenum">
              <a:rPr lang="ja-JP" altLang="en-US" sz="2000">
                <a:latin typeface="メイリオ" panose="020B0604030504040204" pitchFamily="50" charset="-128"/>
                <a:ea typeface="メイリオ" panose="020B0604030504040204" pitchFamily="50" charset="-128"/>
                <a:cs typeface="メイリオ" panose="020B0604030504040204" pitchFamily="50" charset="-128"/>
              </a:rPr>
              <a:t>7</a:t>
            </a:fld>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bwMode="auto">
          <a:xfrm>
            <a:off x="107504" y="692696"/>
            <a:ext cx="8928992" cy="6048672"/>
          </a:xfrm>
          <a:prstGeom prst="roundRect">
            <a:avLst>
              <a:gd name="adj" fmla="val 0"/>
            </a:avLst>
          </a:prstGeom>
          <a:noFill/>
          <a:ln w="19050">
            <a:solidFill>
              <a:srgbClr val="111987"/>
            </a:solidFill>
            <a:miter lim="800000"/>
          </a:ln>
          <a:effectLst/>
          <a:extLst/>
        </p:spPr>
        <p:style>
          <a:lnRef idx="1">
            <a:schemeClr val="accent2"/>
          </a:lnRef>
          <a:fillRef idx="2">
            <a:schemeClr val="accent2"/>
          </a:fillRef>
          <a:effectRef idx="1">
            <a:schemeClr val="accent2"/>
          </a:effectRef>
          <a:fontRef idx="minor">
            <a:schemeClr val="dk1"/>
          </a:fontRef>
        </p:style>
        <p:txBody>
          <a:bodyPr wrap="square" lIns="91384" tIns="89988" rIns="91384" bIns="89988" anchor="t">
            <a:noAutofit/>
          </a:bodyPr>
          <a:lstStyle/>
          <a:p>
            <a:pPr lvl="0">
              <a:lnSpc>
                <a:spcPct val="150000"/>
              </a:lnSpc>
              <a:defRPr/>
            </a:pPr>
            <a:endParaRPr lang="ja-JP" altLang="en-US"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lvl="0" indent="-442913">
              <a:spcBef>
                <a:spcPts val="600"/>
              </a:spcBef>
              <a:spcAft>
                <a:spcPts val="600"/>
              </a:spcAft>
              <a:buFont typeface="Wingdings" panose="05000000000000000000" pitchFamily="2" charset="2"/>
              <a:buChar char="u"/>
              <a:defRPr/>
            </a:pPr>
            <a:r>
              <a:rPr lang="ja-JP" altLang="en-US" sz="20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計画</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：候補地の選定、十分な面積の確保、迅速な</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設置</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、搬入量の正確な把握・予測、</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処理</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フローを</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早く</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決める、</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運営マニュアルの</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作成、設置期間検討、開場時間検討</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lvl="0" indent="-442913">
              <a:spcBef>
                <a:spcPts val="600"/>
              </a:spcBef>
              <a:spcAft>
                <a:spcPts val="600"/>
              </a:spcAft>
              <a:buFont typeface="Wingdings" panose="05000000000000000000" pitchFamily="2" charset="2"/>
              <a:buChar char="u"/>
              <a:defRPr/>
            </a:pPr>
            <a:r>
              <a:rPr lang="ja-JP" altLang="en-US" sz="20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事前調整</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：関係部署との調整、近隣住民との交渉</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lvl="0" indent="-442913">
              <a:spcBef>
                <a:spcPts val="600"/>
              </a:spcBef>
              <a:spcAft>
                <a:spcPts val="600"/>
              </a:spcAft>
              <a:buFont typeface="Wingdings" panose="05000000000000000000" pitchFamily="2" charset="2"/>
              <a:buChar char="u"/>
              <a:defRPr/>
            </a:pPr>
            <a:r>
              <a:rPr lang="ja-JP" altLang="en-US" sz="20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広報</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：広報の手段が未確立、広報内容を早く決める、迅速な周知、複数の手段を用いても伝わらない住民がいる</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lvl="0" indent="-442913">
              <a:spcBef>
                <a:spcPts val="600"/>
              </a:spcBef>
              <a:spcAft>
                <a:spcPts val="600"/>
              </a:spcAft>
              <a:buFont typeface="Wingdings" panose="05000000000000000000" pitchFamily="2" charset="2"/>
              <a:buChar char="u"/>
              <a:defRPr/>
            </a:pPr>
            <a:r>
              <a:rPr lang="ja-JP" altLang="en-US" sz="20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収集・搬入</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：収集</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しきれない</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、道路被災情報の早期把握、搬入経路の調整・指定、高齢者など搬入困難な住民への</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対応、仮置場レイアウトの設定</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、荷降ろし動線の設定</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indent="-442913">
              <a:spcBef>
                <a:spcPts val="600"/>
              </a:spcBef>
              <a:spcAft>
                <a:spcPts val="600"/>
              </a:spcAft>
              <a:buFont typeface="Wingdings" panose="05000000000000000000" pitchFamily="2" charset="2"/>
              <a:buChar char="u"/>
              <a:defRPr/>
            </a:pPr>
            <a:r>
              <a:rPr lang="ja-JP" altLang="en-US" sz="20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住民対応</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：仮置場</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設置への反対、収集の遅れに対する苦情、問合せの殺到、対応職員の不足、排ガス・粉</a:t>
            </a:r>
            <a:r>
              <a:rPr lang="ja-JP" altLang="en-US" sz="2000" dirty="0" err="1"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じん</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・騒音・交通渋滞に対する苦情、アスベスト</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飛散への懸念</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、近隣</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市町村</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との対応の違いに対するクレーム</a:t>
            </a:r>
            <a:endPar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107504" y="692696"/>
            <a:ext cx="8928992" cy="514738"/>
          </a:xfrm>
          <a:prstGeom prst="rect">
            <a:avLst/>
          </a:prstGeom>
          <a:solidFill>
            <a:schemeClr val="bg2">
              <a:lumMod val="90000"/>
            </a:schemeClr>
          </a:solidFill>
          <a:ln w="19050">
            <a:solidFill>
              <a:srgbClr val="111987"/>
            </a:solidFill>
          </a:ln>
        </p:spPr>
        <p:txBody>
          <a:bodyPr wrap="square" tIns="108000" bIns="36000" rtlCol="0" anchor="ctr" anchorCtr="0">
            <a:spAutoFit/>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（２）主な課題・対策（</a:t>
            </a:r>
            <a:r>
              <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1/3</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タイトル 1"/>
          <p:cNvSpPr txBox="1">
            <a:spLocks/>
          </p:cNvSpPr>
          <p:nvPr/>
        </p:nvSpPr>
        <p:spPr>
          <a:xfrm>
            <a:off x="0" y="0"/>
            <a:ext cx="9144000" cy="620688"/>
          </a:xfrm>
          <a:prstGeom prst="rect">
            <a:avLst/>
          </a:prstGeom>
          <a:solidFill>
            <a:srgbClr val="111987"/>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chemeClr val="bg1"/>
                </a:solidFill>
              </a:rPr>
              <a:t>２）テーマ①</a:t>
            </a:r>
            <a:r>
              <a:rPr lang="ja-JP" altLang="en-US" sz="2400" dirty="0" smtClean="0">
                <a:solidFill>
                  <a:schemeClr val="bg1"/>
                </a:solidFill>
              </a:rPr>
              <a:t>：「一次</a:t>
            </a:r>
            <a:r>
              <a:rPr lang="ja-JP" altLang="en-US" sz="2400" dirty="0">
                <a:solidFill>
                  <a:schemeClr val="bg1"/>
                </a:solidFill>
              </a:rPr>
              <a:t>仮置場の設置・</a:t>
            </a:r>
            <a:r>
              <a:rPr lang="ja-JP" altLang="en-US" sz="2400" dirty="0" smtClean="0">
                <a:solidFill>
                  <a:schemeClr val="bg1"/>
                </a:solidFill>
              </a:rPr>
              <a:t>運用」について</a:t>
            </a:r>
            <a:endParaRPr lang="ja-JP" altLang="en-US" sz="2400" dirty="0">
              <a:solidFill>
                <a:schemeClr val="bg1"/>
              </a:solidFill>
            </a:endParaRPr>
          </a:p>
        </p:txBody>
      </p:sp>
    </p:spTree>
    <p:extLst>
      <p:ext uri="{BB962C8B-B14F-4D97-AF65-F5344CB8AC3E}">
        <p14:creationId xmlns:p14="http://schemas.microsoft.com/office/powerpoint/2010/main" val="4183026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460432" y="6381328"/>
            <a:ext cx="576064" cy="360040"/>
          </a:xfrm>
        </p:spPr>
        <p:txBody>
          <a:bodyPr/>
          <a:lstStyle/>
          <a:p>
            <a:fld id="{E2DD16B7-C142-49D8-9651-A62882B1B205}" type="slidenum">
              <a:rPr lang="ja-JP" altLang="en-US" sz="2000">
                <a:latin typeface="メイリオ" panose="020B0604030504040204" pitchFamily="50" charset="-128"/>
                <a:ea typeface="メイリオ" panose="020B0604030504040204" pitchFamily="50" charset="-128"/>
                <a:cs typeface="メイリオ" panose="020B0604030504040204" pitchFamily="50" charset="-128"/>
              </a:rPr>
              <a:t>8</a:t>
            </a:fld>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bwMode="auto">
          <a:xfrm>
            <a:off x="107504" y="692696"/>
            <a:ext cx="8928992" cy="6048672"/>
          </a:xfrm>
          <a:prstGeom prst="roundRect">
            <a:avLst>
              <a:gd name="adj" fmla="val 0"/>
            </a:avLst>
          </a:prstGeom>
          <a:noFill/>
          <a:ln w="19050">
            <a:solidFill>
              <a:srgbClr val="111987"/>
            </a:solidFill>
            <a:miter lim="800000"/>
          </a:ln>
          <a:effectLst/>
          <a:extLst/>
        </p:spPr>
        <p:style>
          <a:lnRef idx="1">
            <a:schemeClr val="accent2"/>
          </a:lnRef>
          <a:fillRef idx="2">
            <a:schemeClr val="accent2"/>
          </a:fillRef>
          <a:effectRef idx="1">
            <a:schemeClr val="accent2"/>
          </a:effectRef>
          <a:fontRef idx="minor">
            <a:schemeClr val="dk1"/>
          </a:fontRef>
        </p:style>
        <p:txBody>
          <a:bodyPr wrap="square" lIns="91384" tIns="89988" rIns="91384" bIns="89988" anchor="t">
            <a:noAutofit/>
          </a:bodyPr>
          <a:lstStyle/>
          <a:p>
            <a:pPr lvl="0">
              <a:lnSpc>
                <a:spcPct val="150000"/>
              </a:lnSpc>
              <a:defRPr/>
            </a:pPr>
            <a:endParaRPr lang="ja-JP" altLang="en-US"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lvl="0" indent="-442913">
              <a:spcBef>
                <a:spcPts val="600"/>
              </a:spcBef>
              <a:spcAft>
                <a:spcPts val="600"/>
              </a:spcAft>
              <a:buFont typeface="Wingdings" panose="05000000000000000000" pitchFamily="2" charset="2"/>
              <a:buChar char="u"/>
              <a:defRPr/>
            </a:pPr>
            <a:r>
              <a:rPr lang="ja-JP" altLang="en-US" sz="20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人員</a:t>
            </a:r>
            <a:r>
              <a:rPr lang="ja-JP" altLang="en-US" sz="20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確保</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：交通整理・受付・場内誘導・荷降ろし補助・重機オペなど人員の不足、現場職員の知識不足、管理能力のある職員の不在、住民対応職員の確保、応援人員の宿泊先の確保</a:t>
            </a:r>
            <a:endPar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lvl="0" indent="-442913">
              <a:spcBef>
                <a:spcPts val="600"/>
              </a:spcBef>
              <a:spcAft>
                <a:spcPts val="600"/>
              </a:spcAft>
              <a:buFont typeface="Wingdings" panose="05000000000000000000" pitchFamily="2" charset="2"/>
              <a:buChar char="u"/>
              <a:defRPr/>
            </a:pPr>
            <a:r>
              <a:rPr lang="ja-JP" altLang="en-US" sz="20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資機材確保</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：重機がない、看板・標識の設置、鉄板の敷設</a:t>
            </a:r>
            <a:endPar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indent="-442913">
              <a:spcBef>
                <a:spcPts val="600"/>
              </a:spcBef>
              <a:spcAft>
                <a:spcPts val="600"/>
              </a:spcAft>
              <a:buFont typeface="Wingdings" panose="05000000000000000000" pitchFamily="2" charset="2"/>
              <a:buChar char="u"/>
              <a:defRPr/>
            </a:pPr>
            <a:r>
              <a:rPr lang="ja-JP" altLang="en-US" sz="20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分別</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：分別区分の周知が行き届かない、住民理解の不足、分別不徹底、</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混合状態で持ち込まれる</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、生活ごみ（生ごみ等）の混在、分別指導に手が回らない、産業廃棄物の区別が困難、分別作業スペース</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がない</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、石綿含有スレート</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の分別</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、職員により対応に差が出る</a:t>
            </a:r>
            <a:endPar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lvl="0" indent="-442913">
              <a:spcBef>
                <a:spcPts val="600"/>
              </a:spcBef>
              <a:spcAft>
                <a:spcPts val="600"/>
              </a:spcAft>
              <a:buFont typeface="Wingdings" panose="05000000000000000000" pitchFamily="2" charset="2"/>
              <a:buChar char="u"/>
              <a:defRPr/>
            </a:pPr>
            <a:r>
              <a:rPr lang="ja-JP" altLang="en-US" sz="20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誘導</a:t>
            </a:r>
            <a:r>
              <a:rPr lang="ja-JP" altLang="en-US" sz="20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・警備</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：場内</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誘導人員の</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確保</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、図面がないとわかりにくい、夜間警備人員の確保、</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夜間の</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侵入防止策</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2913" lvl="0" indent="-442913">
              <a:spcBef>
                <a:spcPts val="600"/>
              </a:spcBef>
              <a:spcAft>
                <a:spcPts val="600"/>
              </a:spcAft>
              <a:buFont typeface="Wingdings" panose="05000000000000000000" pitchFamily="2" charset="2"/>
              <a:buChar char="u"/>
              <a:defRPr/>
            </a:pPr>
            <a:r>
              <a:rPr lang="ja-JP" altLang="en-US" sz="2000"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便乗ごみ対策</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：災害ごみと一般ごみの混載による搬入、住民に持ち込まれると指導しにくい、</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大量の便乗</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ごみ、他市町村からの持込み</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107504" y="692696"/>
            <a:ext cx="8928992" cy="514738"/>
          </a:xfrm>
          <a:prstGeom prst="rect">
            <a:avLst/>
          </a:prstGeom>
          <a:solidFill>
            <a:schemeClr val="bg2">
              <a:lumMod val="90000"/>
            </a:schemeClr>
          </a:solidFill>
          <a:ln w="19050">
            <a:solidFill>
              <a:srgbClr val="111987"/>
            </a:solidFill>
          </a:ln>
        </p:spPr>
        <p:txBody>
          <a:bodyPr wrap="square" tIns="108000" bIns="36000" rtlCol="0" anchor="ctr" anchorCtr="0">
            <a:spAutoFit/>
          </a:bodyPr>
          <a:lstStyle/>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（２）主な</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課題・対策（</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2/3</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タイトル 1"/>
          <p:cNvSpPr txBox="1">
            <a:spLocks/>
          </p:cNvSpPr>
          <p:nvPr/>
        </p:nvSpPr>
        <p:spPr>
          <a:xfrm>
            <a:off x="0" y="0"/>
            <a:ext cx="9144000" cy="620688"/>
          </a:xfrm>
          <a:prstGeom prst="rect">
            <a:avLst/>
          </a:prstGeom>
          <a:solidFill>
            <a:srgbClr val="111987"/>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chemeClr val="bg1"/>
                </a:solidFill>
              </a:rPr>
              <a:t>２）テーマ①</a:t>
            </a:r>
            <a:r>
              <a:rPr lang="ja-JP" altLang="en-US" sz="2400" dirty="0" smtClean="0">
                <a:solidFill>
                  <a:schemeClr val="bg1"/>
                </a:solidFill>
              </a:rPr>
              <a:t>：「一次</a:t>
            </a:r>
            <a:r>
              <a:rPr lang="ja-JP" altLang="en-US" sz="2400" dirty="0">
                <a:solidFill>
                  <a:schemeClr val="bg1"/>
                </a:solidFill>
              </a:rPr>
              <a:t>仮置場の設置・</a:t>
            </a:r>
            <a:r>
              <a:rPr lang="ja-JP" altLang="en-US" sz="2400" dirty="0" smtClean="0">
                <a:solidFill>
                  <a:schemeClr val="bg1"/>
                </a:solidFill>
              </a:rPr>
              <a:t>運用」について</a:t>
            </a:r>
            <a:endParaRPr lang="ja-JP" altLang="en-US" sz="2400" dirty="0">
              <a:solidFill>
                <a:schemeClr val="bg1"/>
              </a:solidFill>
            </a:endParaRPr>
          </a:p>
        </p:txBody>
      </p:sp>
    </p:spTree>
    <p:extLst>
      <p:ext uri="{BB962C8B-B14F-4D97-AF65-F5344CB8AC3E}">
        <p14:creationId xmlns:p14="http://schemas.microsoft.com/office/powerpoint/2010/main" val="3849919427"/>
      </p:ext>
    </p:extLst>
  </p:cSld>
  <p:clrMapOvr>
    <a:masterClrMapping/>
  </p:clrMapOvr>
</p:sld>
</file>

<file path=ppt/theme/theme1.xml><?xml version="1.0" encoding="utf-8"?>
<a:theme xmlns:a="http://schemas.openxmlformats.org/drawingml/2006/main" name="Office ​​テーマ">
  <a:themeElements>
    <a:clrScheme name="エグゼクティブ">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アングル">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11987"/>
        </a:solidFill>
        <a:ln>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txDef>
      <a:spPr>
        <a:solidFill>
          <a:schemeClr val="bg2">
            <a:lumMod val="90000"/>
          </a:schemeClr>
        </a:solidFill>
        <a:ln w="19050">
          <a:solidFill>
            <a:srgbClr val="111987"/>
          </a:solidFill>
        </a:ln>
      </a:spPr>
      <a:bodyPr wrap="square" tIns="108000" bIns="36000" rtlCol="0" anchor="ctr" anchorCtr="0">
        <a:spAutoFit/>
      </a:bodyPr>
      <a:lstStyle>
        <a:defPPr algn="ctr">
          <a:defRPr kumimoji="1" sz="2400" dirty="0" smtClean="0">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1825</TotalTime>
  <Words>2816</Words>
  <Application>Microsoft Office PowerPoint</Application>
  <PresentationFormat>画面に合わせる (4:3)</PresentationFormat>
  <Paragraphs>263</Paragraphs>
  <Slides>22</Slides>
  <Notes>22</Notes>
  <HiddenSlides>0</HiddenSlides>
  <MMClips>0</MMClips>
  <ScaleCrop>false</ScaleCrop>
  <HeadingPairs>
    <vt:vector size="4" baseType="variant">
      <vt:variant>
        <vt:lpstr>テーマ</vt:lpstr>
      </vt:variant>
      <vt:variant>
        <vt:i4>1</vt:i4>
      </vt:variant>
      <vt:variant>
        <vt:lpstr>スライド タイトル</vt:lpstr>
      </vt:variant>
      <vt:variant>
        <vt:i4>22</vt:i4>
      </vt:variant>
    </vt:vector>
  </HeadingPairs>
  <TitlesOfParts>
    <vt:vector size="23" baseType="lpstr">
      <vt:lpstr>Office ​​テーマ</vt:lpstr>
      <vt:lpstr>大阪府災害廃棄物対策研修 ワークショップ型研修（第２部）の振り返り</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2018-11-27T12:09:40Z</cp:lastPrinted>
  <dcterms:created xsi:type="dcterms:W3CDTF">2017-04-27T03:40:35Z</dcterms:created>
  <dcterms:modified xsi:type="dcterms:W3CDTF">2018-12-03T09:00:46Z</dcterms:modified>
</cp:coreProperties>
</file>