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434" autoAdjust="0"/>
  </p:normalViewPr>
  <p:slideViewPr>
    <p:cSldViewPr snapToGrid="0">
      <p:cViewPr varScale="1">
        <p:scale>
          <a:sx n="72" d="100"/>
          <a:sy n="72" d="100"/>
        </p:scale>
        <p:origin x="13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5B9BD5">
                  <a:lumMod val="60000"/>
                  <a:lumOff val="40000"/>
                </a:srgbClr>
              </a:solidFill>
              <a:ln w="19050">
                <a:solidFill>
                  <a:schemeClr val="lt1"/>
                </a:solidFill>
              </a:ln>
              <a:effectLst/>
            </c:spPr>
            <c:extLst>
              <c:ext xmlns:c16="http://schemas.microsoft.com/office/drawing/2014/chart" uri="{C3380CC4-5D6E-409C-BE32-E72D297353CC}">
                <c16:uniqueId val="{00000001-58A7-4994-BA5A-E31DB82F3A18}"/>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58A7-4994-BA5A-E31DB82F3A18}"/>
              </c:ext>
            </c:extLst>
          </c:dPt>
          <c:val>
            <c:numRef>
              <c:f>'３'!$F$13:$G$13</c:f>
              <c:numCache>
                <c:formatCode>General</c:formatCode>
                <c:ptCount val="2"/>
                <c:pt idx="0">
                  <c:v>787</c:v>
                </c:pt>
                <c:pt idx="1">
                  <c:v>302</c:v>
                </c:pt>
              </c:numCache>
            </c:numRef>
          </c:val>
          <c:extLst>
            <c:ext xmlns:c16="http://schemas.microsoft.com/office/drawing/2014/chart" uri="{C3380CC4-5D6E-409C-BE32-E72D297353CC}">
              <c16:uniqueId val="{00000004-58A7-4994-BA5A-E31DB82F3A1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0269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77477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95197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09491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5059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7981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6916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51808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2183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49300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23AC23-5AF0-4DFD-BE04-EF5B3EE6EF1A}" type="datetimeFigureOut">
              <a:rPr kumimoji="1" lang="ja-JP" altLang="en-US" smtClean="0"/>
              <a:t>2020/10/5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8204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6223AC23-5AF0-4DFD-BE04-EF5B3EE6EF1A}" type="datetimeFigureOut">
              <a:rPr kumimoji="1" lang="ja-JP" altLang="en-US" smtClean="0"/>
              <a:t>2020/10/5</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703068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 Box 1233">
            <a:extLst>
              <a:ext uri="{FF2B5EF4-FFF2-40B4-BE49-F238E27FC236}">
                <a16:creationId xmlns:a16="http://schemas.microsoft.com/office/drawing/2014/main" id="{9222EA52-67CC-4154-BE99-18E36C32DFDE}"/>
              </a:ext>
            </a:extLst>
          </p:cNvPr>
          <p:cNvSpPr txBox="1">
            <a:spLocks noChangeArrowheads="1"/>
          </p:cNvSpPr>
          <p:nvPr/>
        </p:nvSpPr>
        <p:spPr bwMode="auto">
          <a:xfrm>
            <a:off x="8124072" y="777069"/>
            <a:ext cx="6764743" cy="1555106"/>
          </a:xfrm>
          <a:prstGeom prst="rect">
            <a:avLst/>
          </a:prstGeom>
          <a:solidFill>
            <a:srgbClr val="333399">
              <a:lumMod val="20000"/>
              <a:lumOff val="80000"/>
            </a:srgbClr>
          </a:solidFill>
          <a:ln w="9525" cap="flat" cmpd="sng" algn="ctr">
            <a:noFill/>
            <a:prstDash val="solid"/>
            <a:headEnd/>
            <a:tailEnd/>
          </a:ln>
          <a:effectLst>
            <a:outerShdw blurRad="40000" dist="23000" dir="5400000" rotWithShape="0">
              <a:srgbClr val="000000">
                <a:alpha val="35000"/>
              </a:srgbClr>
            </a:outerShdw>
          </a:effectLst>
        </p:spPr>
        <p:txBody>
          <a:bodyPr wrap="square" lIns="36000" tIns="31717" rIns="36000" bIns="31717">
            <a:noAutofit/>
          </a:bodyPr>
          <a:lstStyle/>
          <a:p>
            <a:pPr marL="0" marR="0" lvl="0" indent="0" defTabSz="617378" eaLnBrk="1" fontAlgn="auto" latinLnBrk="0" hangingPunct="1">
              <a:lnSpc>
                <a:spcPct val="100000"/>
              </a:lnSpc>
              <a:spcBef>
                <a:spcPct val="50000"/>
              </a:spcBef>
              <a:spcAft>
                <a:spcPts val="0"/>
              </a:spcAft>
              <a:buClrTx/>
              <a:buSzTx/>
              <a:buFontTx/>
              <a:buNone/>
              <a:tabLst/>
              <a:defRPr/>
            </a:pPr>
            <a:r>
              <a:rPr kumimoji="1"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「支援策の</a:t>
            </a:r>
            <a:r>
              <a:rPr kumimoji="1" lang="ja-JP" altLang="en-US" sz="1400" b="1" i="1"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方向性」</a:t>
            </a:r>
            <a:r>
              <a:rPr kumimoji="1" lang="ja-JP" altLang="en-US" sz="1400" b="1" i="1" kern="0" dirty="0">
                <a:solidFill>
                  <a:srgbClr val="000000"/>
                </a:solidFill>
                <a:latin typeface="Meiryo UI" panose="020B0604030504040204" pitchFamily="50" charset="-128"/>
                <a:ea typeface="Meiryo UI" panose="020B0604030504040204" pitchFamily="50" charset="-128"/>
              </a:rPr>
              <a:t>・・・・３つの方向性で取組みを再編成</a:t>
            </a:r>
            <a:endParaRPr kumimoji="1" lang="en-US" altLang="ja-JP" sz="1400" b="1" i="1" u="none" strike="noStrike" kern="0" cap="none" spc="-11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19" name="正方形/長方形 118"/>
          <p:cNvSpPr/>
          <p:nvPr/>
        </p:nvSpPr>
        <p:spPr>
          <a:xfrm>
            <a:off x="4894992" y="9543751"/>
            <a:ext cx="9988121" cy="115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90" name="正方形/長方形 89"/>
          <p:cNvSpPr/>
          <p:nvPr/>
        </p:nvSpPr>
        <p:spPr>
          <a:xfrm>
            <a:off x="5004181" y="9838087"/>
            <a:ext cx="1312292" cy="3143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88" name="正方形/長方形 87"/>
          <p:cNvSpPr/>
          <p:nvPr/>
        </p:nvSpPr>
        <p:spPr>
          <a:xfrm>
            <a:off x="5004181" y="10204216"/>
            <a:ext cx="1312292" cy="3699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47" name="正方形/長方形 46"/>
          <p:cNvSpPr/>
          <p:nvPr/>
        </p:nvSpPr>
        <p:spPr>
          <a:xfrm>
            <a:off x="4923788" y="2424404"/>
            <a:ext cx="9959325" cy="70432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2" name="正方形/長方形 1"/>
          <p:cNvSpPr/>
          <p:nvPr/>
        </p:nvSpPr>
        <p:spPr>
          <a:xfrm>
            <a:off x="5627206" y="2780599"/>
            <a:ext cx="2458800" cy="2311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2" name="正方形/長方形 31"/>
          <p:cNvSpPr/>
          <p:nvPr/>
        </p:nvSpPr>
        <p:spPr>
          <a:xfrm>
            <a:off x="8196950" y="2780599"/>
            <a:ext cx="6591600" cy="2311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3" name="正方形/長方形 32"/>
          <p:cNvSpPr/>
          <p:nvPr/>
        </p:nvSpPr>
        <p:spPr>
          <a:xfrm>
            <a:off x="5627206" y="5185102"/>
            <a:ext cx="2458800" cy="1281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4" name="正方形/長方形 33"/>
          <p:cNvSpPr/>
          <p:nvPr/>
        </p:nvSpPr>
        <p:spPr>
          <a:xfrm>
            <a:off x="8196950" y="5185102"/>
            <a:ext cx="6591600" cy="1281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6" name="正方形/長方形 35"/>
          <p:cNvSpPr/>
          <p:nvPr/>
        </p:nvSpPr>
        <p:spPr>
          <a:xfrm>
            <a:off x="8196950" y="6560005"/>
            <a:ext cx="6591600" cy="140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7" name="正方形/長方形 36"/>
          <p:cNvSpPr/>
          <p:nvPr/>
        </p:nvSpPr>
        <p:spPr>
          <a:xfrm>
            <a:off x="5627206" y="8057309"/>
            <a:ext cx="2458800" cy="136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38" name="正方形/長方形 37"/>
          <p:cNvSpPr/>
          <p:nvPr/>
        </p:nvSpPr>
        <p:spPr>
          <a:xfrm>
            <a:off x="8196950" y="8057309"/>
            <a:ext cx="6591600" cy="136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6" name="正方形/長方形 45"/>
          <p:cNvSpPr/>
          <p:nvPr/>
        </p:nvSpPr>
        <p:spPr>
          <a:xfrm>
            <a:off x="159027" y="2427073"/>
            <a:ext cx="4646032" cy="8264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0" name="正方形/長方形 39"/>
          <p:cNvSpPr/>
          <p:nvPr/>
        </p:nvSpPr>
        <p:spPr>
          <a:xfrm>
            <a:off x="271824" y="2771719"/>
            <a:ext cx="4420845" cy="78113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p>
        </p:txBody>
      </p:sp>
      <p:sp>
        <p:nvSpPr>
          <p:cNvPr id="3" name="正方形/長方形 2"/>
          <p:cNvSpPr/>
          <p:nvPr/>
        </p:nvSpPr>
        <p:spPr>
          <a:xfrm>
            <a:off x="380575" y="8988900"/>
            <a:ext cx="4248000" cy="1505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 name="テキスト ボックス 3">
            <a:extLst>
              <a:ext uri="{FF2B5EF4-FFF2-40B4-BE49-F238E27FC236}">
                <a16:creationId xmlns:a16="http://schemas.microsoft.com/office/drawing/2014/main" id="{7384406B-133F-438E-9917-EAB629BBC8F9}"/>
              </a:ext>
            </a:extLst>
          </p:cNvPr>
          <p:cNvSpPr txBox="1"/>
          <p:nvPr/>
        </p:nvSpPr>
        <p:spPr>
          <a:xfrm>
            <a:off x="159026" y="286237"/>
            <a:ext cx="14729791" cy="369332"/>
          </a:xfrm>
          <a:prstGeom prst="rect">
            <a:avLst/>
          </a:prstGeom>
          <a:solidFill>
            <a:schemeClr val="accent1">
              <a:lumMod val="75000"/>
            </a:schemeClr>
          </a:solidFill>
        </p:spPr>
        <p:txBody>
          <a:bodyPr wrap="square" rtlCol="0" anchor="ctr">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「住宅建築物耐震</a:t>
            </a:r>
            <a:r>
              <a:rPr kumimoji="1" lang="en-US" altLang="ja-JP" b="1" dirty="0">
                <a:solidFill>
                  <a:schemeClr val="bg1"/>
                </a:solidFill>
                <a:latin typeface="Meiryo UI" panose="020B0604030504040204" pitchFamily="50" charset="-128"/>
                <a:ea typeface="Meiryo UI" panose="020B0604030504040204" pitchFamily="50" charset="-128"/>
              </a:rPr>
              <a:t>10</a:t>
            </a:r>
            <a:r>
              <a:rPr kumimoji="1" lang="ja-JP" altLang="en-US" b="1" dirty="0">
                <a:solidFill>
                  <a:schemeClr val="bg1"/>
                </a:solidFill>
                <a:latin typeface="Meiryo UI" panose="020B0604030504040204" pitchFamily="50" charset="-128"/>
                <a:ea typeface="Meiryo UI" panose="020B0604030504040204" pitchFamily="50" charset="-128"/>
              </a:rPr>
              <a:t>ヵ年戦略・大阪」に基づく今後の耐震化の取組みについて　中間とりまとめ　（概要）　　　　　　　　　　　</a:t>
            </a:r>
            <a:r>
              <a:rPr kumimoji="1" lang="ja-JP" altLang="en-US" sz="1600" b="1" dirty="0">
                <a:solidFill>
                  <a:schemeClr val="bg1"/>
                </a:solidFill>
                <a:latin typeface="Meiryo UI" panose="020B0604030504040204" pitchFamily="50" charset="-128"/>
                <a:ea typeface="Meiryo UI" panose="020B0604030504040204" pitchFamily="50" charset="-128"/>
              </a:rPr>
              <a:t>大阪府耐震改修促進計画審議会</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A0299994-AD0E-4173-9F73-56CB8B7FF190}"/>
              </a:ext>
            </a:extLst>
          </p:cNvPr>
          <p:cNvSpPr txBox="1"/>
          <p:nvPr/>
        </p:nvSpPr>
        <p:spPr>
          <a:xfrm>
            <a:off x="116086" y="727704"/>
            <a:ext cx="8087415" cy="1613262"/>
          </a:xfrm>
          <a:prstGeom prst="rect">
            <a:avLst/>
          </a:prstGeom>
          <a:noFill/>
        </p:spPr>
        <p:txBody>
          <a:bodyPr wrap="square" rtlCol="0">
            <a:spAutoFit/>
          </a:bodyPr>
          <a:lstStyle/>
          <a:p>
            <a:pPr>
              <a:lnSpc>
                <a:spcPts val="2100"/>
              </a:lnSpc>
            </a:pPr>
            <a:r>
              <a:rPr lang="ja-JP" altLang="en-US" sz="1400" b="1" dirty="0">
                <a:latin typeface="Meiryo UI" panose="020B0604030504040204" pitchFamily="50" charset="-128"/>
                <a:ea typeface="Meiryo UI" panose="020B0604030504040204" pitchFamily="50" charset="-128"/>
              </a:rPr>
              <a:t>基本方針</a:t>
            </a:r>
            <a:endParaRPr lang="en-US" altLang="ja-JP" sz="1400" b="1" dirty="0">
              <a:latin typeface="Meiryo UI" panose="020B0604030504040204" pitchFamily="50" charset="-128"/>
              <a:ea typeface="Meiryo UI" panose="020B0604030504040204" pitchFamily="50" charset="-128"/>
            </a:endParaRPr>
          </a:p>
          <a:p>
            <a:pPr>
              <a:lnSpc>
                <a:spcPts val="2227"/>
              </a:lnSpc>
            </a:pPr>
            <a:r>
              <a:rPr lang="ja-JP" altLang="en-US" sz="160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地震の切迫性など厳しい状況のもと、危機感を強く持ち、効率的・効果的な施策展開により</a:t>
            </a:r>
            <a:endParaRPr lang="en-US" altLang="ja-JP" sz="1600" b="1" dirty="0">
              <a:latin typeface="Meiryo UI" panose="020B0604030504040204" pitchFamily="50" charset="-128"/>
              <a:ea typeface="Meiryo UI" panose="020B0604030504040204" pitchFamily="50" charset="-128"/>
            </a:endParaRPr>
          </a:p>
          <a:p>
            <a:pPr marL="266700">
              <a:lnSpc>
                <a:spcPts val="2227"/>
              </a:lnSpc>
            </a:pPr>
            <a:r>
              <a:rPr lang="ja-JP" altLang="en-US" sz="1600" b="1" dirty="0">
                <a:latin typeface="Meiryo UI" panose="020B0604030504040204" pitchFamily="50" charset="-128"/>
                <a:ea typeface="Meiryo UI" panose="020B0604030504040204" pitchFamily="50" charset="-128"/>
              </a:rPr>
              <a:t>耐震化をスピードアップ</a:t>
            </a:r>
            <a:endParaRPr lang="en-US" altLang="ja-JP" sz="1600" b="1" dirty="0">
              <a:latin typeface="Meiryo UI" panose="020B0604030504040204" pitchFamily="50" charset="-128"/>
              <a:ea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endParaRPr>
          </a:p>
          <a:p>
            <a:pPr marL="265113" indent="-265113">
              <a:lnSpc>
                <a:spcPts val="2227"/>
              </a:lnSpc>
            </a:pPr>
            <a:r>
              <a:rPr lang="ja-JP" altLang="en-US" sz="1600" b="1" dirty="0">
                <a:solidFill>
                  <a:prstClr val="black"/>
                </a:solidFill>
                <a:latin typeface="Meiryo UI" panose="020B0604030504040204" pitchFamily="50" charset="-128"/>
                <a:ea typeface="Meiryo UI" panose="020B0604030504040204" pitchFamily="50" charset="-128"/>
              </a:rPr>
              <a:t>○</a:t>
            </a:r>
            <a:r>
              <a:rPr lang="ja-JP" altLang="en-US" sz="10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リフォーム、住替え、マンションなど他施策、関係団体等と連携を強化し、多様なアプローチにより府民の耐震化意欲を喚起</a:t>
            </a:r>
            <a:endParaRPr lang="en-US" altLang="ja-JP" sz="1600" b="1" dirty="0">
              <a:solidFill>
                <a:prstClr val="black"/>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59026" y="777068"/>
            <a:ext cx="7882721" cy="156839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0" name="テキスト ボックス 9">
            <a:extLst>
              <a:ext uri="{FF2B5EF4-FFF2-40B4-BE49-F238E27FC236}">
                <a16:creationId xmlns:a16="http://schemas.microsoft.com/office/drawing/2014/main" id="{A0299994-AD0E-4173-9F73-56CB8B7FF190}"/>
              </a:ext>
            </a:extLst>
          </p:cNvPr>
          <p:cNvSpPr txBox="1"/>
          <p:nvPr/>
        </p:nvSpPr>
        <p:spPr>
          <a:xfrm>
            <a:off x="252673" y="2749989"/>
            <a:ext cx="3303965"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住宅</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A0299994-AD0E-4173-9F73-56CB8B7FF190}"/>
              </a:ext>
            </a:extLst>
          </p:cNvPr>
          <p:cNvSpPr txBox="1"/>
          <p:nvPr/>
        </p:nvSpPr>
        <p:spPr>
          <a:xfrm>
            <a:off x="278954" y="5929955"/>
            <a:ext cx="3367187"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多数の者が利用する建築物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0299994-AD0E-4173-9F73-56CB8B7FF190}"/>
              </a:ext>
            </a:extLst>
          </p:cNvPr>
          <p:cNvSpPr txBox="1"/>
          <p:nvPr/>
        </p:nvSpPr>
        <p:spPr>
          <a:xfrm>
            <a:off x="278954" y="6886806"/>
            <a:ext cx="3367187"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大規模建築物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0299994-AD0E-4173-9F73-56CB8B7FF190}"/>
              </a:ext>
            </a:extLst>
          </p:cNvPr>
          <p:cNvSpPr txBox="1"/>
          <p:nvPr/>
        </p:nvSpPr>
        <p:spPr>
          <a:xfrm>
            <a:off x="278953" y="7891247"/>
            <a:ext cx="3367187"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広域緊急交通路沿道建築物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0299994-AD0E-4173-9F73-56CB8B7FF190}"/>
              </a:ext>
            </a:extLst>
          </p:cNvPr>
          <p:cNvSpPr txBox="1"/>
          <p:nvPr/>
        </p:nvSpPr>
        <p:spPr>
          <a:xfrm>
            <a:off x="371539" y="8939424"/>
            <a:ext cx="4385450" cy="1572225"/>
          </a:xfrm>
          <a:prstGeom prst="rect">
            <a:avLst/>
          </a:prstGeom>
          <a:noFill/>
          <a:ln>
            <a:noFill/>
          </a:ln>
        </p:spPr>
        <p:txBody>
          <a:bodyPr wrap="square" rtlCol="0">
            <a:spAutoFit/>
          </a:bodyPr>
          <a:lstStyle/>
          <a:p>
            <a:pPr defTabSz="509138">
              <a:lnSpc>
                <a:spcPts val="2227"/>
              </a:lnSpc>
            </a:pPr>
            <a:r>
              <a:rPr lang="ja-JP" altLang="en-US" sz="1200" b="1" dirty="0">
                <a:solidFill>
                  <a:prstClr val="black"/>
                </a:solidFill>
                <a:latin typeface="Meiryo UI" panose="020B0604030504040204" pitchFamily="50" charset="-128"/>
                <a:ea typeface="Meiryo UI" panose="020B0604030504040204" pitchFamily="50" charset="-128"/>
              </a:rPr>
              <a:t>今後の方向性</a:t>
            </a:r>
            <a:endParaRPr lang="en-US" altLang="ja-JP" sz="1200" b="1" dirty="0">
              <a:solidFill>
                <a:prstClr val="black"/>
              </a:solidFill>
              <a:latin typeface="Meiryo UI" panose="020B0604030504040204" pitchFamily="50" charset="-128"/>
              <a:ea typeface="Meiryo UI" panose="020B0604030504040204" pitchFamily="50" charset="-128"/>
            </a:endParaRPr>
          </a:p>
          <a:p>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多数の者が利用する建築物</a:t>
            </a:r>
            <a:r>
              <a:rPr lang="en-US" altLang="ja-JP" sz="1200" dirty="0">
                <a:solidFill>
                  <a:prstClr val="black"/>
                </a:solidFill>
                <a:latin typeface="Meiryo UI" panose="020B0604030504040204" pitchFamily="50" charset="-128"/>
                <a:ea typeface="Meiryo UI" panose="020B0604030504040204" pitchFamily="50" charset="-128"/>
              </a:rPr>
              <a:t>】</a:t>
            </a:r>
          </a:p>
          <a:p>
            <a:pPr marL="201534" indent="-201534"/>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用途ごとの目標・現状値の公表が個別に進む</a:t>
            </a:r>
            <a:endParaRPr lang="en-US" altLang="ja-JP" sz="1200" dirty="0">
              <a:solidFill>
                <a:prstClr val="black"/>
              </a:solidFill>
              <a:latin typeface="Meiryo UI" panose="020B0604030504040204" pitchFamily="50" charset="-128"/>
              <a:ea typeface="Meiryo UI" panose="020B0604030504040204" pitchFamily="50" charset="-128"/>
            </a:endParaRPr>
          </a:p>
          <a:p>
            <a:pPr marL="201534" indent="-201534"/>
            <a:r>
              <a:rPr lang="ja-JP" altLang="en-US" sz="1200" dirty="0">
                <a:solidFill>
                  <a:prstClr val="black"/>
                </a:solidFill>
                <a:latin typeface="Meiryo UI" panose="020B0604030504040204" pitchFamily="50" charset="-128"/>
                <a:ea typeface="Meiryo UI" panose="020B0604030504040204" pitchFamily="50" charset="-128"/>
              </a:rPr>
              <a:t>　　　⇒　病院、福祉施設等、関係団体等の公表結果を把握、発信</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668"/>
              </a:spcBef>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大規模建築物</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広域緊急交通路沿道建築物</a:t>
            </a:r>
            <a:r>
              <a:rPr lang="en-US" altLang="ja-JP" sz="1200" dirty="0">
                <a:solidFill>
                  <a:prstClr val="black"/>
                </a:solidFill>
                <a:latin typeface="Meiryo UI" panose="020B0604030504040204" pitchFamily="50" charset="-128"/>
                <a:ea typeface="Meiryo UI" panose="020B0604030504040204" pitchFamily="50" charset="-128"/>
              </a:rPr>
              <a:t>】</a:t>
            </a:r>
          </a:p>
          <a:p>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目標「</a:t>
            </a:r>
            <a:r>
              <a:rPr lang="en-US" altLang="ja-JP" sz="1200" dirty="0">
                <a:solidFill>
                  <a:prstClr val="black"/>
                </a:solidFill>
                <a:latin typeface="Meiryo UI" panose="020B0604030504040204" pitchFamily="50" charset="-128"/>
                <a:ea typeface="Meiryo UI" panose="020B0604030504040204" pitchFamily="50" charset="-128"/>
              </a:rPr>
              <a:t>R</a:t>
            </a:r>
            <a:r>
              <a:rPr lang="ja-JP" altLang="en-US" sz="1200" dirty="0">
                <a:solidFill>
                  <a:prstClr val="black"/>
                </a:solidFill>
                <a:latin typeface="Meiryo UI" panose="020B0604030504040204" pitchFamily="50" charset="-128"/>
                <a:ea typeface="Meiryo UI" panose="020B0604030504040204" pitchFamily="50" charset="-128"/>
              </a:rPr>
              <a:t>７までにおおむね解消」は変更なし　</a:t>
            </a:r>
          </a:p>
          <a:p>
            <a:r>
              <a:rPr lang="ja-JP" altLang="en-US" sz="1200" dirty="0">
                <a:solidFill>
                  <a:prstClr val="black"/>
                </a:solidFill>
                <a:latin typeface="Meiryo UI" panose="020B0604030504040204" pitchFamily="50" charset="-128"/>
                <a:ea typeface="Meiryo UI" panose="020B0604030504040204" pitchFamily="50" charset="-128"/>
              </a:rPr>
              <a:t>○ 耐震化率（進捗率）を確認、公表</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A0299994-AD0E-4173-9F73-56CB8B7FF190}"/>
              </a:ext>
            </a:extLst>
          </p:cNvPr>
          <p:cNvSpPr txBox="1"/>
          <p:nvPr/>
        </p:nvSpPr>
        <p:spPr>
          <a:xfrm>
            <a:off x="8152284" y="2798895"/>
            <a:ext cx="2328912" cy="1738938"/>
          </a:xfrm>
          <a:prstGeom prst="rect">
            <a:avLst/>
          </a:prstGeom>
          <a:noFill/>
        </p:spPr>
        <p:txBody>
          <a:bodyPr wrap="square" rtlCol="0">
            <a:spAutoFit/>
          </a:bodyPr>
          <a:lstStyle/>
          <a:p>
            <a:pPr marL="266700" indent="-266700" defTabSz="509138"/>
            <a:r>
              <a:rPr lang="ja-JP" altLang="en-US" sz="1200" b="1" dirty="0">
                <a:solidFill>
                  <a:prstClr val="black"/>
                </a:solidFill>
                <a:latin typeface="Meiryo UI" panose="020B0604030504040204" pitchFamily="50" charset="-128"/>
                <a:ea typeface="Meiryo UI" panose="020B0604030504040204" pitchFamily="50" charset="-128"/>
              </a:rPr>
              <a:t>○イベント実施</a:t>
            </a:r>
            <a:endParaRPr lang="en-US" altLang="ja-JP" sz="1200" b="1" dirty="0">
              <a:solidFill>
                <a:prstClr val="black"/>
              </a:solidFill>
              <a:latin typeface="Meiryo UI" panose="020B0604030504040204" pitchFamily="50" charset="-128"/>
              <a:ea typeface="Meiryo UI" panose="020B0604030504040204" pitchFamily="50" charset="-128"/>
            </a:endParaRPr>
          </a:p>
          <a:p>
            <a:pPr marL="180975" indent="-180975" defTabSz="509138">
              <a:lnSpc>
                <a:spcPts val="1200"/>
              </a:lnSpc>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・講習会等、効果的な取組みを優先実施</a:t>
            </a:r>
            <a:endParaRPr lang="en-US" altLang="ja-JP" sz="1050" dirty="0">
              <a:solidFill>
                <a:prstClr val="black"/>
              </a:solidFill>
              <a:latin typeface="Meiryo UI" panose="020B0604030504040204" pitchFamily="50" charset="-128"/>
              <a:ea typeface="Meiryo UI" panose="020B0604030504040204" pitchFamily="50" charset="-128"/>
            </a:endParaRPr>
          </a:p>
          <a:p>
            <a:pPr marL="266700" indent="-266700" defTabSz="509138"/>
            <a:endParaRPr lang="en-US" altLang="ja-JP" sz="8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200" b="1" dirty="0">
                <a:solidFill>
                  <a:prstClr val="black"/>
                </a:solidFill>
                <a:latin typeface="Meiryo UI" panose="020B0604030504040204" pitchFamily="50" charset="-128"/>
                <a:ea typeface="Meiryo UI" panose="020B0604030504040204" pitchFamily="50" charset="-128"/>
              </a:rPr>
              <a:t>○支援体制づくり</a:t>
            </a:r>
            <a:endParaRPr lang="en-US" altLang="ja-JP" sz="1200" b="1" dirty="0">
              <a:solidFill>
                <a:prstClr val="black"/>
              </a:solidFill>
              <a:latin typeface="Meiryo UI" panose="020B0604030504040204" pitchFamily="50" charset="-128"/>
              <a:ea typeface="Meiryo UI" panose="020B0604030504040204" pitchFamily="50" charset="-128"/>
            </a:endParaRPr>
          </a:p>
          <a:p>
            <a:pPr marL="182563" indent="-182563" defTabSz="509138">
              <a:lnSpc>
                <a:spcPts val="1200"/>
              </a:lnSpc>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・府登録事業者等と連携し、市町村の人的支援につながる体制づくり</a:t>
            </a:r>
            <a:endParaRPr lang="en-US" altLang="ja-JP" sz="1050" dirty="0">
              <a:solidFill>
                <a:prstClr val="black"/>
              </a:solidFill>
              <a:latin typeface="Meiryo UI" panose="020B0604030504040204" pitchFamily="50" charset="-128"/>
              <a:ea typeface="Meiryo UI" panose="020B0604030504040204" pitchFamily="50" charset="-128"/>
            </a:endParaRPr>
          </a:p>
          <a:p>
            <a:pPr marL="85725" indent="-85725" defTabSz="509138"/>
            <a:endParaRPr lang="en-US" altLang="ja-JP" sz="1100" b="1" dirty="0">
              <a:solidFill>
                <a:prstClr val="black"/>
              </a:solidFill>
              <a:latin typeface="Meiryo UI" panose="020B0604030504040204" pitchFamily="50" charset="-128"/>
              <a:ea typeface="Meiryo UI" panose="020B0604030504040204" pitchFamily="50" charset="-128"/>
            </a:endParaRPr>
          </a:p>
          <a:p>
            <a:pPr marL="92075" indent="-92075" defTabSz="509138"/>
            <a:r>
              <a:rPr lang="ja-JP" altLang="en-US" sz="1050" b="1" dirty="0">
                <a:solidFill>
                  <a:prstClr val="black"/>
                </a:solidFill>
                <a:latin typeface="Meiryo UI" panose="020B0604030504040204" pitchFamily="50" charset="-128"/>
                <a:ea typeface="Meiryo UI" panose="020B0604030504040204" pitchFamily="50" charset="-128"/>
              </a:rPr>
              <a:t>○昭和</a:t>
            </a:r>
            <a:r>
              <a:rPr lang="en-US" altLang="ja-JP" sz="1050" b="1" dirty="0">
                <a:solidFill>
                  <a:prstClr val="black"/>
                </a:solidFill>
                <a:latin typeface="Meiryo UI" panose="020B0604030504040204" pitchFamily="50" charset="-128"/>
                <a:ea typeface="Meiryo UI" panose="020B0604030504040204" pitchFamily="50" charset="-128"/>
              </a:rPr>
              <a:t>56</a:t>
            </a:r>
            <a:r>
              <a:rPr lang="ja-JP" altLang="en-US" sz="1050" b="1" dirty="0">
                <a:solidFill>
                  <a:prstClr val="black"/>
                </a:solidFill>
                <a:latin typeface="Meiryo UI" panose="020B0604030504040204" pitchFamily="50" charset="-128"/>
                <a:ea typeface="Meiryo UI" panose="020B0604030504040204" pitchFamily="50" charset="-128"/>
              </a:rPr>
              <a:t>年以降の木造住宅の</a:t>
            </a:r>
            <a:endParaRPr lang="en-US" altLang="ja-JP" sz="1050" b="1" dirty="0">
              <a:solidFill>
                <a:prstClr val="black"/>
              </a:solidFill>
              <a:latin typeface="Meiryo UI" panose="020B0604030504040204" pitchFamily="50" charset="-128"/>
              <a:ea typeface="Meiryo UI" panose="020B0604030504040204" pitchFamily="50" charset="-128"/>
            </a:endParaRPr>
          </a:p>
          <a:p>
            <a:pPr marL="92075" indent="-92075" defTabSz="509138"/>
            <a:r>
              <a:rPr lang="en-US" altLang="ja-JP" sz="1050" b="1" dirty="0">
                <a:solidFill>
                  <a:prstClr val="black"/>
                </a:solidFill>
                <a:latin typeface="Meiryo UI" panose="020B0604030504040204" pitchFamily="50" charset="-128"/>
                <a:ea typeface="Meiryo UI" panose="020B0604030504040204" pitchFamily="50" charset="-128"/>
              </a:rPr>
              <a:t>   </a:t>
            </a:r>
            <a:r>
              <a:rPr lang="ja-JP" altLang="en-US" sz="1050" b="1" dirty="0">
                <a:solidFill>
                  <a:prstClr val="black"/>
                </a:solidFill>
                <a:latin typeface="Meiryo UI" panose="020B0604030504040204" pitchFamily="50" charset="-128"/>
                <a:ea typeface="Meiryo UI" panose="020B0604030504040204" pitchFamily="50" charset="-128"/>
              </a:rPr>
              <a:t>耐震化等の普及啓発</a:t>
            </a: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5627206" y="6560005"/>
            <a:ext cx="2458800" cy="140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29" name="テキスト ボックス 28">
            <a:extLst>
              <a:ext uri="{FF2B5EF4-FFF2-40B4-BE49-F238E27FC236}">
                <a16:creationId xmlns:a16="http://schemas.microsoft.com/office/drawing/2014/main" id="{A0299994-AD0E-4173-9F73-56CB8B7FF190}"/>
              </a:ext>
            </a:extLst>
          </p:cNvPr>
          <p:cNvSpPr txBox="1"/>
          <p:nvPr/>
        </p:nvSpPr>
        <p:spPr>
          <a:xfrm>
            <a:off x="5549321" y="6546047"/>
            <a:ext cx="2588962" cy="1461939"/>
          </a:xfrm>
          <a:prstGeom prst="rect">
            <a:avLst/>
          </a:prstGeom>
          <a:noFill/>
        </p:spPr>
        <p:txBody>
          <a:bodyPr wrap="square" rtlCol="0">
            <a:spAutoFit/>
          </a:bodyPr>
          <a:lstStyle/>
          <a:p>
            <a:pPr>
              <a:spcBef>
                <a:spcPts val="334"/>
              </a:spcBef>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目標</a:t>
            </a:r>
            <a:r>
              <a:rPr lang="en-US" altLang="ja-JP" sz="1200" dirty="0">
                <a:latin typeface="Meiryo UI" panose="020B0604030504040204" pitchFamily="50" charset="-128"/>
                <a:ea typeface="Meiryo UI" panose="020B0604030504040204" pitchFamily="50" charset="-128"/>
              </a:rPr>
              <a:t>〕</a:t>
            </a:r>
          </a:p>
          <a:p>
            <a:pPr>
              <a:lnSpc>
                <a:spcPts val="1200"/>
              </a:lnSpc>
              <a:spcBef>
                <a:spcPts val="334"/>
              </a:spcBef>
            </a:pPr>
            <a:r>
              <a:rPr lang="ja-JP" altLang="en-US" sz="1050" dirty="0">
                <a:latin typeface="Meiryo UI" panose="020B0604030504040204" pitchFamily="50" charset="-128"/>
                <a:ea typeface="Meiryo UI" panose="020B0604030504040204" pitchFamily="50" charset="-128"/>
              </a:rPr>
              <a:t>（多数の者が利用する建築物）</a:t>
            </a:r>
          </a:p>
          <a:p>
            <a:pPr marL="88900" indent="-88900">
              <a:lnSpc>
                <a:spcPts val="1200"/>
              </a:lnSpc>
            </a:pPr>
            <a:r>
              <a:rPr lang="ja-JP" altLang="en-US" sz="12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耐震性が不足する約</a:t>
            </a:r>
            <a:r>
              <a:rPr lang="en-US" altLang="ja-JP" sz="1050" dirty="0">
                <a:latin typeface="Meiryo UI" panose="020B0604030504040204" pitchFamily="50" charset="-128"/>
                <a:ea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rPr>
              <a:t>千棟を対象に確実な普及啓発</a:t>
            </a:r>
            <a:endParaRPr lang="en-US" altLang="ja-JP" sz="1050" dirty="0">
              <a:latin typeface="Meiryo UI" panose="020B0604030504040204" pitchFamily="50" charset="-128"/>
              <a:ea typeface="Meiryo UI" panose="020B0604030504040204" pitchFamily="50" charset="-128"/>
            </a:endParaRPr>
          </a:p>
          <a:p>
            <a:pPr marL="88900" indent="-88900"/>
            <a:endParaRPr lang="en-US" altLang="ja-JP" sz="400" dirty="0">
              <a:latin typeface="Meiryo UI" panose="020B0604030504040204" pitchFamily="50" charset="-128"/>
              <a:ea typeface="Meiryo UI" panose="020B0604030504040204" pitchFamily="50" charset="-128"/>
            </a:endParaRPr>
          </a:p>
          <a:p>
            <a:pPr marL="88900" indent="-88900">
              <a:lnSpc>
                <a:spcPts val="1200"/>
              </a:lnSpc>
            </a:pPr>
            <a:r>
              <a:rPr lang="ja-JP" altLang="en-US" sz="110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大規模建築物）</a:t>
            </a:r>
            <a:endParaRPr lang="en-US" altLang="ja-JP" sz="1050" dirty="0">
              <a:latin typeface="Meiryo UI" panose="020B0604030504040204" pitchFamily="50" charset="-128"/>
              <a:ea typeface="Meiryo UI" panose="020B0604030504040204" pitchFamily="50" charset="-128"/>
            </a:endParaRPr>
          </a:p>
          <a:p>
            <a:pPr marL="88900" indent="-88900">
              <a:lnSpc>
                <a:spcPts val="1200"/>
              </a:lnSpc>
            </a:pPr>
            <a:r>
              <a:rPr lang="ja-JP" altLang="en-US" sz="1050" dirty="0">
                <a:latin typeface="Meiryo UI" panose="020B0604030504040204" pitchFamily="50" charset="-128"/>
                <a:ea typeface="Meiryo UI" panose="020B0604030504040204" pitchFamily="50" charset="-128"/>
              </a:rPr>
              <a:t>  耐震性が不足する全ての建物に効果的な働きかけ</a:t>
            </a:r>
            <a:endParaRPr lang="en-US" altLang="ja-JP" sz="600" dirty="0">
              <a:solidFill>
                <a:prstClr val="black"/>
              </a:solidFill>
              <a:latin typeface="Meiryo UI" panose="020B0604030504040204" pitchFamily="50" charset="-128"/>
              <a:ea typeface="Meiryo UI" panose="020B0604030504040204" pitchFamily="50" charset="-128"/>
            </a:endParaRPr>
          </a:p>
          <a:p>
            <a:pPr marL="88900" indent="-88900"/>
            <a:r>
              <a:rPr lang="ja-JP" altLang="en-US" sz="1050" dirty="0">
                <a:solidFill>
                  <a:prstClr val="black"/>
                </a:solidFill>
                <a:latin typeface="Meiryo UI" panose="020B0604030504040204" pitchFamily="50" charset="-128"/>
                <a:ea typeface="Meiryo UI" panose="020B0604030504040204" pitchFamily="50" charset="-128"/>
              </a:rPr>
              <a:t>▶　耐震性不足が多い病院を重点化</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A0299994-AD0E-4173-9F73-56CB8B7FF190}"/>
              </a:ext>
            </a:extLst>
          </p:cNvPr>
          <p:cNvSpPr txBox="1"/>
          <p:nvPr/>
        </p:nvSpPr>
        <p:spPr>
          <a:xfrm>
            <a:off x="5549321" y="5170326"/>
            <a:ext cx="2593169" cy="1261884"/>
          </a:xfrm>
          <a:prstGeom prst="rect">
            <a:avLst/>
          </a:prstGeom>
          <a:noFill/>
        </p:spPr>
        <p:txBody>
          <a:bodyPr wrap="square" rtlCol="0">
            <a:spAutoFit/>
          </a:bodyPr>
          <a:lstStyle/>
          <a:p>
            <a:pPr>
              <a:spcBef>
                <a:spcPts val="334"/>
              </a:spcBef>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目標</a:t>
            </a:r>
            <a:r>
              <a:rPr lang="en-US" altLang="ja-JP" sz="1200" dirty="0">
                <a:latin typeface="Meiryo UI" panose="020B0604030504040204" pitchFamily="50" charset="-128"/>
                <a:ea typeface="Meiryo UI" panose="020B0604030504040204" pitchFamily="50" charset="-128"/>
              </a:rPr>
              <a:t>〕</a:t>
            </a:r>
          </a:p>
          <a:p>
            <a:pPr marL="88900" indent="-88900">
              <a:spcBef>
                <a:spcPts val="334"/>
              </a:spcBef>
            </a:pPr>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旧耐震基準の約</a:t>
            </a:r>
            <a:r>
              <a:rPr lang="en-US" altLang="ja-JP" sz="1100" dirty="0">
                <a:latin typeface="Meiryo UI" panose="020B0604030504040204" pitchFamily="50" charset="-128"/>
                <a:ea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rPr>
              <a:t>万戸、全てを対象に確実な普及啓発</a:t>
            </a:r>
            <a:endParaRPr lang="en-US" altLang="ja-JP" sz="1100" dirty="0">
              <a:latin typeface="Meiryo UI" panose="020B0604030504040204" pitchFamily="50" charset="-128"/>
              <a:ea typeface="Meiryo UI" panose="020B0604030504040204" pitchFamily="50" charset="-128"/>
            </a:endParaRPr>
          </a:p>
          <a:p>
            <a:pPr marL="88900" indent="-88900">
              <a:spcBef>
                <a:spcPts val="334"/>
              </a:spcBef>
            </a:pPr>
            <a:r>
              <a:rPr lang="ja-JP" altLang="en-US" sz="1050" dirty="0">
                <a:latin typeface="Meiryo UI" panose="020B0604030504040204" pitchFamily="50" charset="-128"/>
                <a:ea typeface="Meiryo UI" panose="020B0604030504040204" pitchFamily="50" charset="-128"/>
              </a:rPr>
              <a:t>▶　耐震だけではなく総合的なアプローチ</a:t>
            </a:r>
            <a:endParaRPr lang="en-US" altLang="ja-JP" sz="1050" dirty="0">
              <a:latin typeface="Meiryo UI" panose="020B0604030504040204" pitchFamily="50" charset="-128"/>
              <a:ea typeface="Meiryo UI" panose="020B0604030504040204" pitchFamily="50" charset="-128"/>
            </a:endParaRPr>
          </a:p>
          <a:p>
            <a:pPr marL="174625" indent="-174625">
              <a:spcBef>
                <a:spcPts val="334"/>
              </a:spcBef>
            </a:pPr>
            <a:r>
              <a:rPr lang="ja-JP" altLang="en-US" sz="1050" dirty="0">
                <a:latin typeface="Meiryo UI" panose="020B0604030504040204" pitchFamily="50" charset="-128"/>
                <a:ea typeface="Meiryo UI" panose="020B0604030504040204" pitchFamily="50" charset="-128"/>
              </a:rPr>
              <a:t>▶　事業者・管理会社等と連携し、きめ</a:t>
            </a:r>
            <a:endParaRPr lang="en-US" altLang="ja-JP" sz="1050" dirty="0">
              <a:latin typeface="Meiryo UI" panose="020B0604030504040204" pitchFamily="50" charset="-128"/>
              <a:ea typeface="Meiryo UI" panose="020B0604030504040204" pitchFamily="50" charset="-128"/>
            </a:endParaRPr>
          </a:p>
          <a:p>
            <a:pPr marL="174625" indent="-174625">
              <a:spcBef>
                <a:spcPts val="334"/>
              </a:spcBef>
            </a:pPr>
            <a:r>
              <a:rPr lang="ja-JP" altLang="en-US" sz="1050" dirty="0">
                <a:latin typeface="Meiryo UI" panose="020B0604030504040204" pitchFamily="50" charset="-128"/>
                <a:ea typeface="Meiryo UI" panose="020B0604030504040204" pitchFamily="50" charset="-128"/>
              </a:rPr>
              <a:t>　　 細かな管理組合への対応</a:t>
            </a:r>
            <a:endParaRPr lang="en-US" altLang="ja-JP" sz="105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A0299994-AD0E-4173-9F73-56CB8B7FF190}"/>
              </a:ext>
            </a:extLst>
          </p:cNvPr>
          <p:cNvSpPr txBox="1"/>
          <p:nvPr/>
        </p:nvSpPr>
        <p:spPr>
          <a:xfrm>
            <a:off x="5549321" y="2797301"/>
            <a:ext cx="2626754" cy="2054409"/>
          </a:xfrm>
          <a:prstGeom prst="rect">
            <a:avLst/>
          </a:prstGeom>
          <a:noFill/>
        </p:spPr>
        <p:txBody>
          <a:bodyPr wrap="square" rtlCol="0">
            <a:spAutoFit/>
          </a:bodyPr>
          <a:lstStyle/>
          <a:p>
            <a:pPr>
              <a:spcBef>
                <a:spcPts val="334"/>
              </a:spcBef>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目標</a:t>
            </a:r>
            <a:r>
              <a:rPr lang="en-US" altLang="ja-JP" sz="1200" dirty="0">
                <a:latin typeface="Meiryo UI" panose="020B0604030504040204" pitchFamily="50" charset="-128"/>
                <a:ea typeface="Meiryo UI" panose="020B0604030504040204" pitchFamily="50" charset="-128"/>
              </a:rPr>
              <a:t>〕</a:t>
            </a:r>
          </a:p>
          <a:p>
            <a:pPr marL="88900" indent="-88900">
              <a:spcBef>
                <a:spcPts val="334"/>
              </a:spcBef>
            </a:pPr>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耐震性が不足する約</a:t>
            </a:r>
            <a:r>
              <a:rPr lang="en-US" altLang="ja-JP" sz="1100" dirty="0">
                <a:latin typeface="Meiryo UI" panose="020B0604030504040204" pitchFamily="50" charset="-128"/>
                <a:ea typeface="Meiryo UI" panose="020B0604030504040204" pitchFamily="50" charset="-128"/>
              </a:rPr>
              <a:t>39</a:t>
            </a:r>
            <a:r>
              <a:rPr lang="ja-JP" altLang="en-US" sz="1100" dirty="0">
                <a:latin typeface="Meiryo UI" panose="020B0604030504040204" pitchFamily="50" charset="-128"/>
                <a:ea typeface="Meiryo UI" panose="020B0604030504040204" pitchFamily="50" charset="-128"/>
              </a:rPr>
              <a:t>万戸、全てを　　対象に確実な普及啓発　</a:t>
            </a:r>
            <a:endParaRPr lang="en-US" altLang="ja-JP" sz="1100" dirty="0">
              <a:latin typeface="Meiryo UI" panose="020B0604030504040204" pitchFamily="50" charset="-128"/>
              <a:ea typeface="Meiryo UI" panose="020B0604030504040204" pitchFamily="50" charset="-128"/>
            </a:endParaRPr>
          </a:p>
          <a:p>
            <a:pPr>
              <a:spcBef>
                <a:spcPts val="334"/>
              </a:spcBef>
            </a:pPr>
            <a:endParaRPr lang="en-US" altLang="ja-JP" sz="1200" dirty="0">
              <a:latin typeface="Meiryo UI" panose="020B0604030504040204" pitchFamily="50" charset="-128"/>
              <a:ea typeface="Meiryo UI" panose="020B0604030504040204" pitchFamily="50" charset="-128"/>
            </a:endParaRPr>
          </a:p>
          <a:p>
            <a:pPr>
              <a:spcBef>
                <a:spcPts val="334"/>
              </a:spcBef>
            </a:pPr>
            <a:r>
              <a:rPr lang="ja-JP" altLang="en-US" sz="1050" dirty="0">
                <a:latin typeface="Meiryo UI" panose="020B0604030504040204" pitchFamily="50" charset="-128"/>
                <a:ea typeface="Meiryo UI" panose="020B0604030504040204" pitchFamily="50" charset="-128"/>
              </a:rPr>
              <a:t>▶　個別に状況把握し、働きかけを強化</a:t>
            </a:r>
            <a:endParaRPr lang="en-US" altLang="ja-JP" sz="1050" dirty="0">
              <a:latin typeface="Meiryo UI" panose="020B0604030504040204" pitchFamily="50" charset="-128"/>
              <a:ea typeface="Meiryo UI" panose="020B0604030504040204" pitchFamily="50" charset="-128"/>
            </a:endParaRPr>
          </a:p>
          <a:p>
            <a:pPr marL="261938" indent="-261938">
              <a:spcBef>
                <a:spcPts val="334"/>
              </a:spcBef>
            </a:pPr>
            <a:r>
              <a:rPr lang="ja-JP" altLang="en-US" sz="1050" dirty="0">
                <a:latin typeface="Meiryo UI" panose="020B0604030504040204" pitchFamily="50" charset="-128"/>
                <a:ea typeface="Meiryo UI" panose="020B0604030504040204" pitchFamily="50" charset="-128"/>
              </a:rPr>
              <a:t>▶　他施策、関係団体等と連携し、機会を捉えた普及啓発</a:t>
            </a:r>
            <a:endParaRPr lang="en-US" altLang="ja-JP" sz="1050" dirty="0">
              <a:latin typeface="Meiryo UI" panose="020B0604030504040204" pitchFamily="50" charset="-128"/>
              <a:ea typeface="Meiryo UI" panose="020B0604030504040204" pitchFamily="50" charset="-128"/>
            </a:endParaRPr>
          </a:p>
          <a:p>
            <a:pPr marL="261938" indent="-261938">
              <a:spcBef>
                <a:spcPts val="334"/>
              </a:spcBef>
            </a:pPr>
            <a:r>
              <a:rPr lang="ja-JP" altLang="en-US" sz="1050" dirty="0">
                <a:latin typeface="Meiryo UI" panose="020B0604030504040204" pitchFamily="50" charset="-128"/>
                <a:ea typeface="Meiryo UI" panose="020B0604030504040204" pitchFamily="50" charset="-128"/>
              </a:rPr>
              <a:t>▶　建替え、除却、住替えなど、様々な施策</a:t>
            </a:r>
            <a:endParaRPr lang="en-US" altLang="ja-JP" sz="1050" dirty="0">
              <a:latin typeface="Meiryo UI" panose="020B0604030504040204" pitchFamily="50" charset="-128"/>
              <a:ea typeface="Meiryo UI" panose="020B0604030504040204" pitchFamily="50" charset="-128"/>
            </a:endParaRPr>
          </a:p>
          <a:p>
            <a:pPr marL="261938" indent="-261938">
              <a:spcBef>
                <a:spcPts val="334"/>
              </a:spcBef>
            </a:pPr>
            <a:r>
              <a:rPr lang="ja-JP" altLang="en-US" sz="1050" dirty="0">
                <a:latin typeface="Meiryo UI" panose="020B0604030504040204" pitchFamily="50" charset="-128"/>
                <a:ea typeface="Meiryo UI" panose="020B0604030504040204" pitchFamily="50" charset="-128"/>
              </a:rPr>
              <a:t>　　 について部局を越え、総合的に取り組む</a:t>
            </a:r>
            <a:endParaRPr lang="en-US" altLang="ja-JP" sz="1050" dirty="0">
              <a:latin typeface="Meiryo UI" panose="020B0604030504040204" pitchFamily="50" charset="-128"/>
              <a:ea typeface="Meiryo UI" panose="020B0604030504040204" pitchFamily="50" charset="-128"/>
            </a:endParaRPr>
          </a:p>
          <a:p>
            <a:pPr marL="261938" indent="-261938">
              <a:spcBef>
                <a:spcPts val="334"/>
              </a:spcBef>
            </a:pPr>
            <a:endParaRPr lang="en-US" altLang="ja-JP" sz="105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A0299994-AD0E-4173-9F73-56CB8B7FF190}"/>
              </a:ext>
            </a:extLst>
          </p:cNvPr>
          <p:cNvSpPr txBox="1"/>
          <p:nvPr/>
        </p:nvSpPr>
        <p:spPr>
          <a:xfrm>
            <a:off x="-38688" y="2422609"/>
            <a:ext cx="4232196"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r>
              <a:rPr lang="ja-JP" altLang="en-US" dirty="0">
                <a:solidFill>
                  <a:schemeClr val="tx1"/>
                </a:solidFill>
              </a:rPr>
              <a:t>目標１：耐震化率</a:t>
            </a:r>
            <a:r>
              <a:rPr lang="ja-JP" altLang="en-US" sz="1400" dirty="0">
                <a:solidFill>
                  <a:schemeClr val="tx1"/>
                </a:solidFill>
              </a:rPr>
              <a:t>（府民みんなでめざそう値）</a:t>
            </a:r>
            <a:endParaRPr lang="en-US" altLang="ja-JP" sz="1400" dirty="0">
              <a:solidFill>
                <a:schemeClr val="tx1"/>
              </a:solidFill>
            </a:endParaRPr>
          </a:p>
        </p:txBody>
      </p:sp>
      <p:sp>
        <p:nvSpPr>
          <p:cNvPr id="43" name="テキスト ボックス 42">
            <a:extLst>
              <a:ext uri="{FF2B5EF4-FFF2-40B4-BE49-F238E27FC236}">
                <a16:creationId xmlns:a16="http://schemas.microsoft.com/office/drawing/2014/main" id="{A0299994-AD0E-4173-9F73-56CB8B7FF190}"/>
              </a:ext>
            </a:extLst>
          </p:cNvPr>
          <p:cNvSpPr txBox="1"/>
          <p:nvPr/>
        </p:nvSpPr>
        <p:spPr>
          <a:xfrm>
            <a:off x="8132490" y="5161568"/>
            <a:ext cx="2328913" cy="1254189"/>
          </a:xfrm>
          <a:prstGeom prst="rect">
            <a:avLst/>
          </a:prstGeom>
          <a:noFill/>
        </p:spPr>
        <p:txBody>
          <a:bodyPr wrap="square" rtlCol="0">
            <a:spAutoFit/>
          </a:bodyPr>
          <a:lstStyle/>
          <a:p>
            <a:pPr marL="265113" indent="-265113"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総合的なアプローチ</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85725" defTabSz="1425586" fontAlgn="t">
              <a:tabLst>
                <a:tab pos="197998" algn="l"/>
              </a:tabLs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・関係部局との連携を強化し、耐震</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85725" defTabSz="1425586" fontAlgn="t">
              <a:tabLst>
                <a:tab pos="197998" algn="l"/>
              </a:tabLs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だけではない総合的なアプローチ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265113" indent="-265113" defTabSz="1425586" fontAlgn="t">
              <a:tabLst>
                <a:tab pos="197998" algn="l"/>
              </a:tabLst>
              <a:defRPr/>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265113" indent="-265113"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管理会社との連携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85725" indent="-85725" defTabSz="1425586" fontAlgn="t">
              <a:tabLst>
                <a:tab pos="197998" algn="l"/>
              </a:tabLs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・管理会社を通じた効果的な働きかけ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85725" indent="-85725" defTabSz="1425586" fontAlgn="t">
              <a:tabLst>
                <a:tab pos="197998" algn="l"/>
              </a:tabLs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380575" y="5012934"/>
            <a:ext cx="4248000" cy="920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9" name="テキスト ボックス 48">
            <a:extLst>
              <a:ext uri="{FF2B5EF4-FFF2-40B4-BE49-F238E27FC236}">
                <a16:creationId xmlns:a16="http://schemas.microsoft.com/office/drawing/2014/main" id="{A0299994-AD0E-4173-9F73-56CB8B7FF190}"/>
              </a:ext>
            </a:extLst>
          </p:cNvPr>
          <p:cNvSpPr txBox="1"/>
          <p:nvPr/>
        </p:nvSpPr>
        <p:spPr>
          <a:xfrm>
            <a:off x="385583" y="4965837"/>
            <a:ext cx="3725543" cy="928459"/>
          </a:xfrm>
          <a:prstGeom prst="rect">
            <a:avLst/>
          </a:prstGeom>
          <a:noFill/>
          <a:ln>
            <a:noFill/>
          </a:ln>
        </p:spPr>
        <p:txBody>
          <a:bodyPr wrap="square" rtlCol="0">
            <a:spAutoFit/>
          </a:bodyPr>
          <a:lstStyle/>
          <a:p>
            <a:pPr defTabSz="509138">
              <a:lnSpc>
                <a:spcPts val="2227"/>
              </a:lnSpc>
            </a:pPr>
            <a:r>
              <a:rPr lang="ja-JP" altLang="en-US" sz="1200" b="1" dirty="0">
                <a:solidFill>
                  <a:prstClr val="black"/>
                </a:solidFill>
                <a:latin typeface="Meiryo UI" panose="020B0604030504040204" pitchFamily="50" charset="-128"/>
                <a:ea typeface="Meiryo UI" panose="020B0604030504040204" pitchFamily="50" charset="-128"/>
              </a:rPr>
              <a:t>今後の方向性</a:t>
            </a:r>
            <a:endParaRPr lang="en-US" altLang="ja-JP" sz="1200" b="1" dirty="0">
              <a:solidFill>
                <a:prstClr val="black"/>
              </a:solidFill>
              <a:latin typeface="Meiryo UI" panose="020B0604030504040204" pitchFamily="50" charset="-128"/>
              <a:ea typeface="Meiryo UI" panose="020B0604030504040204" pitchFamily="50" charset="-128"/>
            </a:endParaRPr>
          </a:p>
          <a:p>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住宅</a:t>
            </a:r>
            <a:r>
              <a:rPr lang="en-US" altLang="ja-JP" sz="1200" dirty="0">
                <a:solidFill>
                  <a:prstClr val="black"/>
                </a:solidFill>
                <a:latin typeface="Meiryo UI" panose="020B0604030504040204" pitchFamily="50" charset="-128"/>
                <a:ea typeface="Meiryo UI" panose="020B0604030504040204" pitchFamily="50" charset="-128"/>
              </a:rPr>
              <a:t>】</a:t>
            </a:r>
          </a:p>
          <a:p>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目標「</a:t>
            </a:r>
            <a:r>
              <a:rPr lang="en-US" altLang="ja-JP" sz="1200" dirty="0">
                <a:solidFill>
                  <a:prstClr val="black"/>
                </a:solidFill>
                <a:latin typeface="Meiryo UI" panose="020B0604030504040204" pitchFamily="50" charset="-128"/>
                <a:ea typeface="Meiryo UI" panose="020B0604030504040204" pitchFamily="50" charset="-128"/>
              </a:rPr>
              <a:t>R</a:t>
            </a:r>
            <a:r>
              <a:rPr lang="ja-JP" altLang="en-US" sz="1200" dirty="0">
                <a:solidFill>
                  <a:prstClr val="black"/>
                </a:solidFill>
                <a:latin typeface="Meiryo UI" panose="020B0604030504040204" pitchFamily="50" charset="-128"/>
                <a:ea typeface="Meiryo UI" panose="020B0604030504040204" pitchFamily="50" charset="-128"/>
              </a:rPr>
              <a:t>７までに</a:t>
            </a:r>
            <a:r>
              <a:rPr lang="en-US" altLang="ja-JP" sz="1200" dirty="0">
                <a:solidFill>
                  <a:prstClr val="black"/>
                </a:solidFill>
                <a:latin typeface="Meiryo UI" panose="020B0604030504040204" pitchFamily="50" charset="-128"/>
                <a:ea typeface="Meiryo UI" panose="020B0604030504040204" pitchFamily="50" charset="-128"/>
              </a:rPr>
              <a:t>95%</a:t>
            </a:r>
            <a:r>
              <a:rPr lang="ja-JP" altLang="en-US" sz="1200" dirty="0">
                <a:solidFill>
                  <a:prstClr val="black"/>
                </a:solidFill>
                <a:latin typeface="Meiryo UI" panose="020B0604030504040204" pitchFamily="50" charset="-128"/>
                <a:ea typeface="Meiryo UI" panose="020B0604030504040204" pitchFamily="50" charset="-128"/>
              </a:rPr>
              <a:t>」は変更なし</a:t>
            </a:r>
            <a:endParaRPr lang="en-US" altLang="ja-JP" sz="1200" dirty="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率の上昇だけではなく、築年数を意識した進捗確認</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A0299994-AD0E-4173-9F73-56CB8B7FF190}"/>
              </a:ext>
            </a:extLst>
          </p:cNvPr>
          <p:cNvSpPr txBox="1"/>
          <p:nvPr/>
        </p:nvSpPr>
        <p:spPr>
          <a:xfrm>
            <a:off x="4875362" y="2436054"/>
            <a:ext cx="4348347"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pPr algn="l"/>
            <a:r>
              <a:rPr lang="ja-JP" altLang="en-US" dirty="0">
                <a:solidFill>
                  <a:schemeClr val="tx1"/>
                </a:solidFill>
              </a:rPr>
              <a:t>目標２</a:t>
            </a:r>
            <a:r>
              <a:rPr lang="en-US" altLang="ja-JP" dirty="0">
                <a:solidFill>
                  <a:schemeClr val="tx1"/>
                </a:solidFill>
              </a:rPr>
              <a:t>-1</a:t>
            </a:r>
            <a:r>
              <a:rPr lang="ja-JP" altLang="en-US" dirty="0">
                <a:solidFill>
                  <a:schemeClr val="tx1"/>
                </a:solidFill>
              </a:rPr>
              <a:t>：民間住宅・建築物の具体的な目標</a:t>
            </a:r>
            <a:endParaRPr lang="en-US" altLang="ja-JP" dirty="0">
              <a:solidFill>
                <a:schemeClr val="tx1"/>
              </a:solidFill>
            </a:endParaRPr>
          </a:p>
        </p:txBody>
      </p:sp>
      <p:sp>
        <p:nvSpPr>
          <p:cNvPr id="51" name="テキスト ボックス 50">
            <a:extLst>
              <a:ext uri="{FF2B5EF4-FFF2-40B4-BE49-F238E27FC236}">
                <a16:creationId xmlns:a16="http://schemas.microsoft.com/office/drawing/2014/main" id="{A0299994-AD0E-4173-9F73-56CB8B7FF190}"/>
              </a:ext>
            </a:extLst>
          </p:cNvPr>
          <p:cNvSpPr txBox="1"/>
          <p:nvPr/>
        </p:nvSpPr>
        <p:spPr>
          <a:xfrm>
            <a:off x="301595" y="6139082"/>
            <a:ext cx="4350322" cy="825867"/>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２までに</a:t>
            </a:r>
            <a:r>
              <a:rPr kumimoji="1" lang="en-US" altLang="ja-JP" sz="1200" dirty="0">
                <a:latin typeface="Meiryo UI" panose="020B0604030504040204" pitchFamily="50" charset="-128"/>
                <a:ea typeface="Meiryo UI" panose="020B0604030504040204" pitchFamily="50" charset="-128"/>
              </a:rPr>
              <a:t>95</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H27</a:t>
            </a:r>
            <a:r>
              <a:rPr kumimoji="1" lang="ja-JP" altLang="en-US" sz="1200" dirty="0">
                <a:latin typeface="Meiryo UI" panose="020B0604030504040204" pitchFamily="50" charset="-128"/>
                <a:ea typeface="Meiryo UI" panose="020B0604030504040204" pitchFamily="50" charset="-128"/>
              </a:rPr>
              <a:t>：約</a:t>
            </a:r>
            <a:r>
              <a:rPr kumimoji="1" lang="en-US" altLang="ja-JP" sz="1200" dirty="0">
                <a:latin typeface="Meiryo UI" panose="020B0604030504040204" pitchFamily="50" charset="-128"/>
                <a:ea typeface="Meiryo UI" panose="020B0604030504040204" pitchFamily="50" charset="-128"/>
              </a:rPr>
              <a:t>90</a:t>
            </a:r>
            <a:r>
              <a:rPr kumimoji="1" lang="ja-JP" altLang="en-US" sz="1200" dirty="0">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 ⇒ </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R2</a:t>
            </a:r>
            <a:r>
              <a:rPr kumimoji="1" lang="ja-JP" altLang="en-US" sz="1200" dirty="0">
                <a:latin typeface="Meiryo UI" panose="020B0604030504040204" pitchFamily="50" charset="-128"/>
                <a:ea typeface="Meiryo UI" panose="020B0604030504040204" pitchFamily="50" charset="-128"/>
              </a:rPr>
              <a:t>：約</a:t>
            </a:r>
            <a:r>
              <a:rPr kumimoji="1" lang="en-US" altLang="ja-JP" sz="1200" dirty="0">
                <a:latin typeface="Meiryo UI" panose="020B0604030504040204" pitchFamily="50" charset="-128"/>
                <a:ea typeface="Meiryo UI" panose="020B0604030504040204" pitchFamily="50" charset="-128"/>
              </a:rPr>
              <a:t>94</a:t>
            </a:r>
            <a:r>
              <a:rPr kumimoji="1" lang="ja-JP" altLang="en-US" sz="12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（目標には未達）</a:t>
            </a:r>
            <a:endParaRPr kumimoji="1" lang="en-US" altLang="ja-JP" sz="1100" dirty="0">
              <a:latin typeface="Meiryo UI" panose="020B0604030504040204" pitchFamily="50" charset="-128"/>
              <a:ea typeface="Meiryo UI" panose="020B0604030504040204" pitchFamily="50" charset="-128"/>
            </a:endParaRPr>
          </a:p>
          <a:p>
            <a:pPr defTabSz="1425586">
              <a:defRPr/>
            </a:pPr>
            <a:r>
              <a:rPr kumimoji="1" lang="ja-JP" altLang="en-US" sz="1100" dirty="0">
                <a:latin typeface="Meiryo UI" panose="020B0604030504040204" pitchFamily="50" charset="-128"/>
                <a:ea typeface="Meiryo UI" panose="020B0604030504040204" pitchFamily="50" charset="-128"/>
              </a:rPr>
              <a:t>　・病院、福祉施設等の耐震化率が低い（病院の耐震化率　</a:t>
            </a:r>
            <a:r>
              <a:rPr kumimoji="1" lang="en-US" altLang="ja-JP" sz="1100" dirty="0">
                <a:latin typeface="Meiryo UI" panose="020B0604030504040204" pitchFamily="50" charset="-128"/>
                <a:ea typeface="Meiryo UI" panose="020B0604030504040204" pitchFamily="50" charset="-128"/>
              </a:rPr>
              <a:t>66.9%</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A0299994-AD0E-4173-9F73-56CB8B7FF190}"/>
              </a:ext>
            </a:extLst>
          </p:cNvPr>
          <p:cNvSpPr txBox="1"/>
          <p:nvPr/>
        </p:nvSpPr>
        <p:spPr>
          <a:xfrm>
            <a:off x="309203" y="7084560"/>
            <a:ext cx="3014449" cy="841256"/>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p>
          <a:p>
            <a:pPr>
              <a:lnSpc>
                <a:spcPts val="2227"/>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耐震性不足（未報告含む）</a:t>
            </a:r>
            <a:r>
              <a:rPr kumimoji="1" lang="en-US" altLang="ja-JP" sz="1200" dirty="0">
                <a:latin typeface="Meiryo UI" panose="020B0604030504040204" pitchFamily="50" charset="-128"/>
                <a:ea typeface="Meiryo UI" panose="020B0604030504040204" pitchFamily="50" charset="-128"/>
              </a:rPr>
              <a:t>105</a:t>
            </a:r>
            <a:r>
              <a:rPr kumimoji="1" lang="ja-JP" altLang="en-US" sz="1200" dirty="0">
                <a:latin typeface="Meiryo UI" panose="020B0604030504040204" pitchFamily="50" charset="-128"/>
                <a:ea typeface="Meiryo UI" panose="020B0604030504040204" pitchFamily="50" charset="-128"/>
              </a:rPr>
              <a:t>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進捗率　</a:t>
            </a:r>
            <a:r>
              <a:rPr kumimoji="1" lang="en-US" altLang="ja-JP" sz="1100" dirty="0">
                <a:latin typeface="Meiryo UI" panose="020B0604030504040204" pitchFamily="50" charset="-128"/>
                <a:ea typeface="Meiryo UI" panose="020B0604030504040204" pitchFamily="50" charset="-128"/>
              </a:rPr>
              <a:t>87.2%</a:t>
            </a:r>
            <a:endParaRPr kumimoji="1" lang="ja-JP" altLang="en-US" sz="1100"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A0299994-AD0E-4173-9F73-56CB8B7FF190}"/>
              </a:ext>
            </a:extLst>
          </p:cNvPr>
          <p:cNvSpPr txBox="1"/>
          <p:nvPr/>
        </p:nvSpPr>
        <p:spPr>
          <a:xfrm>
            <a:off x="285407" y="8104971"/>
            <a:ext cx="4113551" cy="841256"/>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p>
          <a:p>
            <a:pPr>
              <a:lnSpc>
                <a:spcPts val="2227"/>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耐震性不足（未報告含む）</a:t>
            </a:r>
            <a:r>
              <a:rPr kumimoji="1" lang="en-US" altLang="ja-JP" sz="1200" dirty="0">
                <a:latin typeface="Meiryo UI" panose="020B0604030504040204" pitchFamily="50" charset="-128"/>
                <a:ea typeface="Meiryo UI" panose="020B0604030504040204" pitchFamily="50" charset="-128"/>
              </a:rPr>
              <a:t>214</a:t>
            </a:r>
            <a:r>
              <a:rPr kumimoji="1" lang="ja-JP" altLang="en-US" sz="1200" dirty="0">
                <a:latin typeface="Meiryo UI" panose="020B0604030504040204" pitchFamily="50" charset="-128"/>
                <a:ea typeface="Meiryo UI" panose="020B0604030504040204" pitchFamily="50" charset="-128"/>
              </a:rPr>
              <a:t>棟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進捗率　</a:t>
            </a:r>
            <a:r>
              <a:rPr kumimoji="1" lang="en-US" altLang="ja-JP" sz="1100" dirty="0">
                <a:latin typeface="Meiryo UI" panose="020B0604030504040204" pitchFamily="50" charset="-128"/>
                <a:ea typeface="Meiryo UI" panose="020B0604030504040204" pitchFamily="50" charset="-128"/>
              </a:rPr>
              <a:t>28.4%</a:t>
            </a:r>
            <a:endParaRPr kumimoji="1" lang="ja-JP" altLang="en-US" sz="1100" dirty="0">
              <a:latin typeface="Meiryo UI" panose="020B0604030504040204" pitchFamily="50" charset="-128"/>
              <a:ea typeface="Meiryo UI" panose="020B0604030504040204" pitchFamily="50" charset="-128"/>
            </a:endParaRPr>
          </a:p>
        </p:txBody>
      </p:sp>
      <p:sp>
        <p:nvSpPr>
          <p:cNvPr id="61" name="正方形/長方形 60"/>
          <p:cNvSpPr/>
          <p:nvPr/>
        </p:nvSpPr>
        <p:spPr>
          <a:xfrm>
            <a:off x="6423504" y="9844576"/>
            <a:ext cx="2884652" cy="7326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62" name="正方形/長方形 61"/>
          <p:cNvSpPr/>
          <p:nvPr/>
        </p:nvSpPr>
        <p:spPr>
          <a:xfrm>
            <a:off x="9377909" y="9844576"/>
            <a:ext cx="5396035" cy="7384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A0299994-AD0E-4173-9F73-56CB8B7FF190}"/>
              </a:ext>
            </a:extLst>
          </p:cNvPr>
          <p:cNvSpPr txBox="1"/>
          <p:nvPr/>
        </p:nvSpPr>
        <p:spPr>
          <a:xfrm>
            <a:off x="6353465" y="9850917"/>
            <a:ext cx="3008469" cy="600164"/>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目標</a:t>
            </a:r>
            <a:r>
              <a:rPr lang="en-US" altLang="ja-JP" sz="1100" dirty="0">
                <a:latin typeface="Meiryo UI" panose="020B0604030504040204" pitchFamily="50" charset="-128"/>
                <a:ea typeface="Meiryo UI" panose="020B0604030504040204" pitchFamily="50" charset="-128"/>
              </a:rPr>
              <a:t>〕</a:t>
            </a:r>
          </a:p>
          <a:p>
            <a:pPr marL="85725"/>
            <a:r>
              <a:rPr kumimoji="1" lang="ja-JP" altLang="en-US" sz="1050" dirty="0">
                <a:latin typeface="Meiryo UI" panose="020B0604030504040204" pitchFamily="50" charset="-128"/>
                <a:ea typeface="Meiryo UI" panose="020B0604030504040204" pitchFamily="50" charset="-128"/>
              </a:rPr>
              <a:t>府有建築物の耐震化の方針、府公社賃貸住宅の耐震化の方針に基づき、積極的に取り組む</a:t>
            </a:r>
            <a:endParaRPr kumimoji="1" lang="en-US" altLang="ja-JP" sz="1050" dirty="0">
              <a:latin typeface="Meiryo UI" panose="020B0604030504040204" pitchFamily="50" charset="-128"/>
              <a:ea typeface="Meiryo UI" panose="020B0604030504040204" pitchFamily="50" charset="-128"/>
            </a:endParaRPr>
          </a:p>
        </p:txBody>
      </p:sp>
      <p:sp>
        <p:nvSpPr>
          <p:cNvPr id="70" name="楕円 69">
            <a:extLst>
              <a:ext uri="{FF2B5EF4-FFF2-40B4-BE49-F238E27FC236}">
                <a16:creationId xmlns:a16="http://schemas.microsoft.com/office/drawing/2014/main" id="{B9DC1EA1-3473-4BFF-B862-17E4367F19BF}"/>
              </a:ext>
            </a:extLst>
          </p:cNvPr>
          <p:cNvSpPr/>
          <p:nvPr/>
        </p:nvSpPr>
        <p:spPr>
          <a:xfrm>
            <a:off x="8234561" y="1223406"/>
            <a:ext cx="2322030" cy="1010559"/>
          </a:xfrm>
          <a:prstGeom prst="ellipse">
            <a:avLst/>
          </a:prstGeom>
          <a:solidFill>
            <a:srgbClr val="FFFFFF"/>
          </a:solidFill>
          <a:ln w="57150" cap="flat" cmpd="sng" algn="ctr">
            <a:noFill/>
            <a:prstDash val="solid"/>
          </a:ln>
          <a:effectLst/>
        </p:spPr>
        <p:txBody>
          <a:bodyPr lIns="0" tIns="0" rIns="36000" bIns="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1" name="楕円 70">
            <a:extLst>
              <a:ext uri="{FF2B5EF4-FFF2-40B4-BE49-F238E27FC236}">
                <a16:creationId xmlns:a16="http://schemas.microsoft.com/office/drawing/2014/main" id="{5D8CB0AA-1572-41DD-A8F7-D89AD015F731}"/>
              </a:ext>
            </a:extLst>
          </p:cNvPr>
          <p:cNvSpPr/>
          <p:nvPr/>
        </p:nvSpPr>
        <p:spPr>
          <a:xfrm>
            <a:off x="10297316" y="1245407"/>
            <a:ext cx="2421560" cy="1010559"/>
          </a:xfrm>
          <a:prstGeom prst="ellipse">
            <a:avLst/>
          </a:prstGeom>
          <a:solidFill>
            <a:srgbClr val="FFFFFF"/>
          </a:solidFill>
          <a:ln w="57150" cap="flat" cmpd="sng" algn="ctr">
            <a:noFill/>
            <a:prstDash val="solid"/>
          </a:ln>
          <a:effectLst/>
        </p:spPr>
        <p:txBody>
          <a:bodyPr lIns="0" tIns="0" rIns="108000" bIns="0" rtlCol="0" anchor="t" anchorCtr="0"/>
          <a:lstStyle/>
          <a:p>
            <a:pPr marL="0" marR="0" lvl="0" indent="0" algn="ctr" defTabSz="914400" eaLnBrk="1" fontAlgn="auto" latinLnBrk="0" hangingPunct="1">
              <a:lnSpc>
                <a:spcPts val="800"/>
              </a:lnSpc>
              <a:spcBef>
                <a:spcPts val="0"/>
              </a:spcBef>
              <a:spcAft>
                <a:spcPts val="0"/>
              </a:spcAft>
              <a:buClrTx/>
              <a:buSzTx/>
              <a:buFontTx/>
              <a:buNone/>
              <a:tabLst/>
              <a:defRPr/>
            </a:pPr>
            <a:endParaRPr kumimoji="1" lang="en-US" altLang="ja-JP"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2" name="楕円 71">
            <a:extLst>
              <a:ext uri="{FF2B5EF4-FFF2-40B4-BE49-F238E27FC236}">
                <a16:creationId xmlns:a16="http://schemas.microsoft.com/office/drawing/2014/main" id="{F373B66A-BB0A-4373-8D8D-75CD6EE1A42D}"/>
              </a:ext>
            </a:extLst>
          </p:cNvPr>
          <p:cNvSpPr/>
          <p:nvPr/>
        </p:nvSpPr>
        <p:spPr>
          <a:xfrm>
            <a:off x="12456623" y="1231879"/>
            <a:ext cx="2362847" cy="1010560"/>
          </a:xfrm>
          <a:prstGeom prst="ellipse">
            <a:avLst/>
          </a:prstGeom>
          <a:solidFill>
            <a:srgbClr val="FFFFFF"/>
          </a:solidFill>
          <a:ln w="57150" cap="flat" cmpd="sng" algn="ctr">
            <a:noFill/>
            <a:prstDash val="solid"/>
          </a:ln>
          <a:effectLst/>
        </p:spPr>
        <p:txBody>
          <a:bodyPr lIns="0" tIns="0" rIns="0" bIns="0" rtlCol="0" anchor="t" anchorCtr="0"/>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en-US" altLang="ja-JP" sz="105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12653486" y="1417411"/>
            <a:ext cx="1974711" cy="668430"/>
          </a:xfrm>
          <a:prstGeom prst="rect">
            <a:avLst/>
          </a:prstGeom>
          <a:noFill/>
        </p:spPr>
        <p:txBody>
          <a:bodyPr wrap="square" rtlCol="0">
            <a:spAutoFit/>
          </a:bodyPr>
          <a:lstStyle/>
          <a:p>
            <a:pPr lvl="0" algn="ctr" defTabSz="914400">
              <a:defRPr/>
            </a:pPr>
            <a:r>
              <a:rPr kumimoji="1" lang="ja-JP" altLang="en-US" sz="1400" b="1" kern="0" dirty="0">
                <a:solidFill>
                  <a:srgbClr val="000000"/>
                </a:solidFill>
                <a:latin typeface="Meiryo UI" panose="020B0604030504040204" pitchFamily="50" charset="-128"/>
                <a:ea typeface="Meiryo UI" panose="020B0604030504040204" pitchFamily="50" charset="-128"/>
              </a:rPr>
              <a:t>負担軽減の支援</a:t>
            </a:r>
            <a:endParaRPr kumimoji="1" lang="en-US" altLang="ja-JP" sz="1400" b="1" kern="0" dirty="0">
              <a:solidFill>
                <a:srgbClr val="000000"/>
              </a:solidFill>
              <a:latin typeface="Meiryo UI" panose="020B0604030504040204" pitchFamily="50" charset="-128"/>
              <a:ea typeface="Meiryo UI" panose="020B0604030504040204" pitchFamily="50" charset="-128"/>
            </a:endParaRPr>
          </a:p>
          <a:p>
            <a:pPr marL="180975" lvl="0" defTabSz="984250">
              <a:spcBef>
                <a:spcPts val="300"/>
              </a:spcBef>
              <a:defRPr/>
            </a:pPr>
            <a:r>
              <a:rPr kumimoji="1" lang="ja-JP" altLang="en-US" sz="900" kern="0" dirty="0">
                <a:solidFill>
                  <a:srgbClr val="000000"/>
                </a:solidFill>
                <a:latin typeface="Meiryo UI" panose="020B0604030504040204" pitchFamily="50" charset="-128"/>
                <a:ea typeface="Meiryo UI" panose="020B0604030504040204" pitchFamily="50" charset="-128"/>
              </a:rPr>
              <a:t>負担軽減のために可能な限りの</a:t>
            </a:r>
            <a:endParaRPr kumimoji="1" lang="en-US" altLang="ja-JP" sz="900" kern="0" dirty="0">
              <a:solidFill>
                <a:srgbClr val="000000"/>
              </a:solidFill>
              <a:latin typeface="Meiryo UI" panose="020B0604030504040204" pitchFamily="50" charset="-128"/>
              <a:ea typeface="Meiryo UI" panose="020B0604030504040204" pitchFamily="50" charset="-128"/>
            </a:endParaRPr>
          </a:p>
          <a:p>
            <a:pPr marL="180975" lvl="0" defTabSz="914400">
              <a:spcBef>
                <a:spcPts val="300"/>
              </a:spcBef>
              <a:defRPr/>
            </a:pPr>
            <a:r>
              <a:rPr kumimoji="1" lang="ja-JP" altLang="en-US" sz="900" kern="0" dirty="0">
                <a:solidFill>
                  <a:srgbClr val="000000"/>
                </a:solidFill>
                <a:latin typeface="Meiryo UI" panose="020B0604030504040204" pitchFamily="50" charset="-128"/>
                <a:ea typeface="Meiryo UI" panose="020B0604030504040204" pitchFamily="50" charset="-128"/>
              </a:rPr>
              <a:t>支援を行い、耐震化の実現を図る</a:t>
            </a:r>
          </a:p>
        </p:txBody>
      </p:sp>
      <p:sp>
        <p:nvSpPr>
          <p:cNvPr id="76" name="テキスト ボックス 75"/>
          <p:cNvSpPr txBox="1"/>
          <p:nvPr/>
        </p:nvSpPr>
        <p:spPr>
          <a:xfrm>
            <a:off x="10577160" y="1305713"/>
            <a:ext cx="1845215" cy="856645"/>
          </a:xfrm>
          <a:prstGeom prst="rect">
            <a:avLst/>
          </a:prstGeom>
          <a:noFill/>
        </p:spPr>
        <p:txBody>
          <a:bodyPr wrap="square" rtlCol="0">
            <a:spAutoFit/>
          </a:bodyPr>
          <a:lstStyle/>
          <a:p>
            <a:pPr lvl="0" algn="ctr" defTabSz="914400">
              <a:lnSpc>
                <a:spcPts val="800"/>
              </a:lnSpc>
              <a:defRPr/>
            </a:pPr>
            <a:endParaRPr kumimoji="1" lang="en-US" altLang="ja-JP" sz="1400" b="1" kern="0" dirty="0">
              <a:solidFill>
                <a:srgbClr val="000000"/>
              </a:solidFill>
              <a:latin typeface="Meiryo UI" panose="020B0604030504040204" pitchFamily="50" charset="-128"/>
              <a:ea typeface="Meiryo UI" panose="020B0604030504040204" pitchFamily="50" charset="-128"/>
            </a:endParaRPr>
          </a:p>
          <a:p>
            <a:pPr lvl="0" algn="ctr" defTabSz="914400">
              <a:lnSpc>
                <a:spcPts val="800"/>
              </a:lnSpc>
              <a:defRPr/>
            </a:pPr>
            <a:r>
              <a:rPr kumimoji="1" lang="ja-JP" altLang="en-US" sz="1400" b="1" kern="0" dirty="0">
                <a:solidFill>
                  <a:srgbClr val="000000"/>
                </a:solidFill>
                <a:latin typeface="Meiryo UI" panose="020B0604030504040204" pitchFamily="50" charset="-128"/>
                <a:ea typeface="Meiryo UI" panose="020B0604030504040204" pitchFamily="50" charset="-128"/>
              </a:rPr>
              <a:t>耐震化の</a:t>
            </a:r>
            <a:endParaRPr kumimoji="1" lang="en-US" altLang="ja-JP" sz="1400" b="1" kern="0" dirty="0">
              <a:solidFill>
                <a:srgbClr val="000000"/>
              </a:solidFill>
              <a:latin typeface="Meiryo UI" panose="020B0604030504040204" pitchFamily="50" charset="-128"/>
              <a:ea typeface="Meiryo UI" panose="020B0604030504040204" pitchFamily="50" charset="-128"/>
            </a:endParaRPr>
          </a:p>
          <a:p>
            <a:pPr lvl="0" algn="ctr" defTabSz="914400">
              <a:lnSpc>
                <a:spcPts val="1800"/>
              </a:lnSpc>
              <a:defRPr/>
            </a:pPr>
            <a:r>
              <a:rPr kumimoji="1" lang="ja-JP" altLang="en-US" sz="1400" b="1" kern="0" dirty="0">
                <a:solidFill>
                  <a:srgbClr val="000000"/>
                </a:solidFill>
                <a:latin typeface="Meiryo UI" panose="020B0604030504040204" pitchFamily="50" charset="-128"/>
                <a:ea typeface="Meiryo UI" panose="020B0604030504040204" pitchFamily="50" charset="-128"/>
              </a:rPr>
              <a:t>きっかけづくり・具体化</a:t>
            </a:r>
          </a:p>
          <a:p>
            <a:pPr marL="85725" lvl="0" defTabSz="914400">
              <a:spcBef>
                <a:spcPts val="200"/>
              </a:spcBef>
              <a:defRPr/>
            </a:pPr>
            <a:r>
              <a:rPr kumimoji="1" lang="ja-JP" altLang="en-US" sz="900" kern="0" dirty="0">
                <a:solidFill>
                  <a:srgbClr val="000000"/>
                </a:solidFill>
                <a:latin typeface="Meiryo UI" panose="020B0604030504040204" pitchFamily="50" charset="-128"/>
                <a:ea typeface="Meiryo UI" panose="020B0604030504040204" pitchFamily="50" charset="-128"/>
              </a:rPr>
              <a:t>所有者の検討のきっかけづくりと</a:t>
            </a:r>
            <a:endParaRPr kumimoji="1" lang="en-US" altLang="ja-JP" sz="900" kern="0" dirty="0">
              <a:solidFill>
                <a:srgbClr val="000000"/>
              </a:solidFill>
              <a:latin typeface="Meiryo UI" panose="020B0604030504040204" pitchFamily="50" charset="-128"/>
              <a:ea typeface="Meiryo UI" panose="020B0604030504040204" pitchFamily="50" charset="-128"/>
            </a:endParaRPr>
          </a:p>
          <a:p>
            <a:pPr marL="85725" lvl="0" defTabSz="914400">
              <a:spcBef>
                <a:spcPts val="200"/>
              </a:spcBef>
              <a:defRPr/>
            </a:pPr>
            <a:r>
              <a:rPr kumimoji="1" lang="ja-JP" altLang="en-US" sz="900" kern="0" dirty="0">
                <a:solidFill>
                  <a:srgbClr val="000000"/>
                </a:solidFill>
                <a:latin typeface="Meiryo UI" panose="020B0604030504040204" pitchFamily="50" charset="-128"/>
                <a:ea typeface="Meiryo UI" panose="020B0604030504040204" pitchFamily="50" charset="-128"/>
              </a:rPr>
              <a:t>事業の具体化を図る</a:t>
            </a:r>
          </a:p>
        </p:txBody>
      </p:sp>
      <p:sp>
        <p:nvSpPr>
          <p:cNvPr id="77" name="テキスト ボックス 76"/>
          <p:cNvSpPr txBox="1"/>
          <p:nvPr/>
        </p:nvSpPr>
        <p:spPr>
          <a:xfrm>
            <a:off x="8507246" y="1454558"/>
            <a:ext cx="1659418" cy="668430"/>
          </a:xfrm>
          <a:prstGeom prst="rect">
            <a:avLst/>
          </a:prstGeom>
          <a:noFill/>
        </p:spPr>
        <p:txBody>
          <a:bodyPr wrap="square" rtlCol="0">
            <a:spAutoFit/>
          </a:bodyPr>
          <a:lstStyle/>
          <a:p>
            <a:pPr lvl="0" algn="ctr" defTabSz="914400">
              <a:defRPr/>
            </a:pPr>
            <a:r>
              <a:rPr kumimoji="1" lang="ja-JP" altLang="en-US" sz="1400" b="1" kern="0" dirty="0">
                <a:solidFill>
                  <a:srgbClr val="000000"/>
                </a:solidFill>
                <a:latin typeface="Meiryo UI" panose="020B0604030504040204" pitchFamily="50" charset="-128"/>
                <a:ea typeface="Meiryo UI" panose="020B0604030504040204" pitchFamily="50" charset="-128"/>
              </a:rPr>
              <a:t>社会的機運の醸成</a:t>
            </a:r>
            <a:endParaRPr kumimoji="1" lang="en-US" altLang="ja-JP" sz="1400" kern="0" dirty="0">
              <a:solidFill>
                <a:srgbClr val="000000"/>
              </a:solidFill>
              <a:latin typeface="Meiryo UI" panose="020B0604030504040204" pitchFamily="50" charset="-128"/>
              <a:ea typeface="Meiryo UI" panose="020B0604030504040204" pitchFamily="50" charset="-128"/>
            </a:endParaRPr>
          </a:p>
          <a:p>
            <a:pPr marL="88900" lvl="0" defTabSz="914400">
              <a:spcBef>
                <a:spcPts val="300"/>
              </a:spcBef>
              <a:defRPr/>
            </a:pPr>
            <a:r>
              <a:rPr kumimoji="1" lang="ja-JP" altLang="en-US" sz="900" kern="0" dirty="0">
                <a:solidFill>
                  <a:srgbClr val="000000"/>
                </a:solidFill>
                <a:latin typeface="Meiryo UI" panose="020B0604030504040204" pitchFamily="50" charset="-128"/>
                <a:ea typeface="Meiryo UI" panose="020B0604030504040204" pitchFamily="50" charset="-128"/>
              </a:rPr>
              <a:t>府民・地域・所有者などの</a:t>
            </a:r>
            <a:endParaRPr kumimoji="1" lang="en-US" altLang="ja-JP" sz="900" kern="0" dirty="0">
              <a:solidFill>
                <a:srgbClr val="000000"/>
              </a:solidFill>
              <a:latin typeface="Meiryo UI" panose="020B0604030504040204" pitchFamily="50" charset="-128"/>
              <a:ea typeface="Meiryo UI" panose="020B0604030504040204" pitchFamily="50" charset="-128"/>
            </a:endParaRPr>
          </a:p>
          <a:p>
            <a:pPr marL="88900" lvl="0" defTabSz="914400">
              <a:spcBef>
                <a:spcPts val="300"/>
              </a:spcBef>
              <a:defRPr/>
            </a:pPr>
            <a:r>
              <a:rPr kumimoji="1" lang="ja-JP" altLang="en-US" sz="900" kern="0" dirty="0">
                <a:solidFill>
                  <a:srgbClr val="000000"/>
                </a:solidFill>
                <a:latin typeface="Meiryo UI" panose="020B0604030504040204" pitchFamily="50" charset="-128"/>
                <a:ea typeface="Meiryo UI" panose="020B0604030504040204" pitchFamily="50" charset="-128"/>
              </a:rPr>
              <a:t>認識を広げる</a:t>
            </a:r>
          </a:p>
        </p:txBody>
      </p:sp>
      <p:sp>
        <p:nvSpPr>
          <p:cNvPr id="73" name="楕円 72">
            <a:extLst>
              <a:ext uri="{FF2B5EF4-FFF2-40B4-BE49-F238E27FC236}">
                <a16:creationId xmlns:a16="http://schemas.microsoft.com/office/drawing/2014/main" id="{4EC5D001-8970-416A-92CA-B6F95FE3B5D1}"/>
              </a:ext>
            </a:extLst>
          </p:cNvPr>
          <p:cNvSpPr/>
          <p:nvPr/>
        </p:nvSpPr>
        <p:spPr>
          <a:xfrm>
            <a:off x="8200377" y="1231879"/>
            <a:ext cx="2322030" cy="1010559"/>
          </a:xfrm>
          <a:prstGeom prst="ellipse">
            <a:avLst/>
          </a:prstGeom>
          <a:noFill/>
          <a:ln w="57150" cap="flat" cmpd="sng" algn="ctr">
            <a:solidFill>
              <a:srgbClr val="BBE0E3">
                <a:shade val="50000"/>
              </a:srgbClr>
            </a:solidFill>
            <a:prstDash val="solid"/>
          </a:ln>
          <a:effectLst/>
        </p:spPr>
        <p:txBody>
          <a:bodyPr lIns="0" tIns="0" rIns="36000" bIns="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5" name="楕円 74">
            <a:extLst>
              <a:ext uri="{FF2B5EF4-FFF2-40B4-BE49-F238E27FC236}">
                <a16:creationId xmlns:a16="http://schemas.microsoft.com/office/drawing/2014/main" id="{90EE6F72-7E45-4139-8ABD-C316E18983EF}"/>
              </a:ext>
            </a:extLst>
          </p:cNvPr>
          <p:cNvSpPr/>
          <p:nvPr/>
        </p:nvSpPr>
        <p:spPr>
          <a:xfrm>
            <a:off x="12474873" y="1223274"/>
            <a:ext cx="2338893" cy="1006774"/>
          </a:xfrm>
          <a:prstGeom prst="ellipse">
            <a:avLst/>
          </a:prstGeom>
          <a:noFill/>
          <a:ln w="57150" cap="flat" cmpd="sng" algn="ctr">
            <a:solidFill>
              <a:srgbClr val="BBE0E3">
                <a:shade val="50000"/>
              </a:srgbClr>
            </a:solidFill>
            <a:prstDash val="solid"/>
          </a:ln>
          <a:effectLst/>
        </p:spPr>
        <p:txBody>
          <a:bodyPr lIns="0" tIns="0" rIns="36000" bIns="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4" name="楕円 73">
            <a:extLst>
              <a:ext uri="{FF2B5EF4-FFF2-40B4-BE49-F238E27FC236}">
                <a16:creationId xmlns:a16="http://schemas.microsoft.com/office/drawing/2014/main" id="{85345066-58AB-42B2-9727-4187F70014FE}"/>
              </a:ext>
            </a:extLst>
          </p:cNvPr>
          <p:cNvSpPr/>
          <p:nvPr/>
        </p:nvSpPr>
        <p:spPr>
          <a:xfrm>
            <a:off x="10271678" y="1255094"/>
            <a:ext cx="2438654" cy="1010559"/>
          </a:xfrm>
          <a:prstGeom prst="ellipse">
            <a:avLst/>
          </a:prstGeom>
          <a:noFill/>
          <a:ln w="57150" cap="flat" cmpd="sng" algn="ctr">
            <a:solidFill>
              <a:srgbClr val="BBE0E3">
                <a:shade val="50000"/>
              </a:srgbClr>
            </a:solidFill>
            <a:prstDash val="solid"/>
          </a:ln>
          <a:effectLst/>
        </p:spPr>
        <p:txBody>
          <a:bodyPr lIns="0" tIns="0" rIns="36000" bIns="0"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8" name="テキスト ボックス 77">
            <a:extLst>
              <a:ext uri="{FF2B5EF4-FFF2-40B4-BE49-F238E27FC236}">
                <a16:creationId xmlns:a16="http://schemas.microsoft.com/office/drawing/2014/main" id="{A0299994-AD0E-4173-9F73-56CB8B7FF190}"/>
              </a:ext>
            </a:extLst>
          </p:cNvPr>
          <p:cNvSpPr txBox="1"/>
          <p:nvPr/>
        </p:nvSpPr>
        <p:spPr>
          <a:xfrm>
            <a:off x="10291566" y="2758750"/>
            <a:ext cx="2606527" cy="2394695"/>
          </a:xfrm>
          <a:prstGeom prst="rect">
            <a:avLst/>
          </a:prstGeom>
          <a:noFill/>
        </p:spPr>
        <p:txBody>
          <a:bodyPr wrap="square" rtlCol="0">
            <a:spAutoFit/>
          </a:bodyPr>
          <a:lstStyle/>
          <a:p>
            <a:pPr marL="177800" indent="-177800" defTabSz="509138"/>
            <a:r>
              <a:rPr lang="ja-JP" altLang="en-US" sz="1200" b="1" dirty="0">
                <a:solidFill>
                  <a:prstClr val="black"/>
                </a:solidFill>
                <a:latin typeface="Meiryo UI" panose="020B0604030504040204" pitchFamily="50" charset="-128"/>
                <a:ea typeface="Meiryo UI" panose="020B0604030504040204" pitchFamily="50" charset="-128"/>
              </a:rPr>
              <a:t>○個別訪問・ダイレクトメール</a:t>
            </a:r>
            <a:endParaRPr lang="en-US" altLang="ja-JP" sz="1200" b="1" dirty="0">
              <a:solidFill>
                <a:prstClr val="black"/>
              </a:solidFill>
              <a:latin typeface="Meiryo UI" panose="020B0604030504040204" pitchFamily="50" charset="-128"/>
              <a:ea typeface="Meiryo UI" panose="020B0604030504040204" pitchFamily="50" charset="-128"/>
            </a:endParaRPr>
          </a:p>
          <a:p>
            <a:pPr marL="177800" indent="-177800" defTabSz="509138">
              <a:lnSpc>
                <a:spcPts val="1200"/>
              </a:lnSpc>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・直接的な働きかけを効果的に実施</a:t>
            </a:r>
            <a:endParaRPr lang="en-US" altLang="ja-JP" sz="1050" dirty="0">
              <a:solidFill>
                <a:prstClr val="black"/>
              </a:solidFill>
              <a:latin typeface="Meiryo UI" panose="020B0604030504040204" pitchFamily="50" charset="-128"/>
              <a:ea typeface="Meiryo UI" panose="020B0604030504040204" pitchFamily="50" charset="-128"/>
            </a:endParaRPr>
          </a:p>
          <a:p>
            <a:pPr marL="177800" indent="-177800" defTabSz="509138"/>
            <a:endParaRPr lang="en-US" altLang="ja-JP" sz="8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200" b="1" dirty="0">
                <a:solidFill>
                  <a:prstClr val="black"/>
                </a:solidFill>
                <a:latin typeface="Meiryo UI" panose="020B0604030504040204" pitchFamily="50" charset="-128"/>
                <a:ea typeface="Meiryo UI" panose="020B0604030504040204" pitchFamily="50" charset="-128"/>
              </a:rPr>
              <a:t>○リフォーム等</a:t>
            </a:r>
            <a:r>
              <a:rPr lang="ja-JP" altLang="en-US" sz="1000" b="1" dirty="0">
                <a:solidFill>
                  <a:prstClr val="black"/>
                </a:solidFill>
                <a:latin typeface="Meiryo UI" panose="020B0604030504040204" pitchFamily="50" charset="-128"/>
                <a:ea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rPr>
              <a:t>機会を捉えた耐震化</a:t>
            </a:r>
            <a:endParaRPr lang="en-US" altLang="ja-JP" sz="12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・リフォーム事業者や不動産業者と連携し</a:t>
            </a:r>
            <a:endParaRPr lang="en-US" altLang="ja-JP" sz="105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050" dirty="0">
                <a:solidFill>
                  <a:prstClr val="black"/>
                </a:solidFill>
                <a:latin typeface="Meiryo UI" panose="020B0604030504040204" pitchFamily="50" charset="-128"/>
                <a:ea typeface="Meiryo UI" panose="020B0604030504040204" pitchFamily="50" charset="-128"/>
              </a:rPr>
              <a:t>　　リフォームや中古住宅売買時等を捉えた</a:t>
            </a:r>
            <a:endParaRPr lang="en-US" altLang="ja-JP" sz="105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050" dirty="0">
                <a:solidFill>
                  <a:prstClr val="black"/>
                </a:solidFill>
                <a:latin typeface="Meiryo UI" panose="020B0604030504040204" pitchFamily="50" charset="-128"/>
                <a:ea typeface="Meiryo UI" panose="020B0604030504040204" pitchFamily="50" charset="-128"/>
              </a:rPr>
              <a:t>　　取組みを強化</a:t>
            </a:r>
            <a:endParaRPr lang="en-US" altLang="ja-JP" sz="1050" dirty="0">
              <a:solidFill>
                <a:prstClr val="black"/>
              </a:solidFill>
              <a:latin typeface="Meiryo UI" panose="020B0604030504040204" pitchFamily="50" charset="-128"/>
              <a:ea typeface="Meiryo UI" panose="020B0604030504040204" pitchFamily="50" charset="-128"/>
            </a:endParaRPr>
          </a:p>
          <a:p>
            <a:pPr marL="180975" indent="-180975" defTabSz="509138">
              <a:lnSpc>
                <a:spcPts val="1200"/>
              </a:lnSpc>
            </a:pPr>
            <a:r>
              <a:rPr lang="ja-JP" altLang="en-US" sz="1050" dirty="0">
                <a:solidFill>
                  <a:prstClr val="black"/>
                </a:solidFill>
                <a:latin typeface="Meiryo UI" panose="020B0604030504040204" pitchFamily="50" charset="-128"/>
                <a:ea typeface="Meiryo UI" panose="020B0604030504040204" pitchFamily="50" charset="-128"/>
              </a:rPr>
              <a:t>　・講習会や技術者紹介など、リフォーム</a:t>
            </a:r>
            <a:endParaRPr lang="en-US" altLang="ja-JP" sz="1050" dirty="0">
              <a:solidFill>
                <a:prstClr val="black"/>
              </a:solidFill>
              <a:latin typeface="Meiryo UI" panose="020B0604030504040204" pitchFamily="50" charset="-128"/>
              <a:ea typeface="Meiryo UI" panose="020B0604030504040204" pitchFamily="50" charset="-128"/>
            </a:endParaRPr>
          </a:p>
          <a:p>
            <a:pPr marL="180975" indent="-180975" defTabSz="509138">
              <a:lnSpc>
                <a:spcPts val="1200"/>
              </a:lnSpc>
            </a:pPr>
            <a:r>
              <a:rPr lang="ja-JP" altLang="en-US" sz="1050" dirty="0">
                <a:solidFill>
                  <a:prstClr val="black"/>
                </a:solidFill>
                <a:latin typeface="Meiryo UI" panose="020B0604030504040204" pitchFamily="50" charset="-128"/>
                <a:ea typeface="Meiryo UI" panose="020B0604030504040204" pitchFamily="50" charset="-128"/>
              </a:rPr>
              <a:t>　  事業者等を支援</a:t>
            </a:r>
            <a:endParaRPr lang="en-US" altLang="ja-JP" sz="1050" dirty="0">
              <a:solidFill>
                <a:prstClr val="black"/>
              </a:solidFill>
              <a:latin typeface="Meiryo UI" panose="020B0604030504040204" pitchFamily="50" charset="-128"/>
              <a:ea typeface="Meiryo UI" panose="020B0604030504040204" pitchFamily="50" charset="-128"/>
            </a:endParaRPr>
          </a:p>
          <a:p>
            <a:pPr marL="85725" indent="-85725" defTabSz="509138"/>
            <a:endParaRPr lang="en-US" altLang="ja-JP" sz="700" b="1" dirty="0">
              <a:latin typeface="Meiryo UI" panose="020B0604030504040204" pitchFamily="50" charset="-128"/>
              <a:ea typeface="Meiryo UI" panose="020B0604030504040204" pitchFamily="50" charset="-128"/>
            </a:endParaRPr>
          </a:p>
          <a:p>
            <a:pPr marL="85725" indent="-85725" defTabSz="509138">
              <a:lnSpc>
                <a:spcPts val="1500"/>
              </a:lnSpc>
            </a:pPr>
            <a:r>
              <a:rPr lang="ja-JP" altLang="en-US" sz="1050" b="1" dirty="0">
                <a:latin typeface="Meiryo UI" panose="020B0604030504040204" pitchFamily="50" charset="-128"/>
                <a:ea typeface="Meiryo UI" panose="020B0604030504040204" pitchFamily="50" charset="-128"/>
              </a:rPr>
              <a:t>○住まい手に合った耐震化</a:t>
            </a:r>
            <a:endParaRPr lang="en-US" altLang="ja-JP" sz="1050" b="1" dirty="0">
              <a:latin typeface="Meiryo UI" panose="020B0604030504040204" pitchFamily="50" charset="-128"/>
              <a:ea typeface="Meiryo UI" panose="020B0604030504040204" pitchFamily="50" charset="-128"/>
            </a:endParaRPr>
          </a:p>
          <a:p>
            <a:pPr marL="85725" indent="-85725" defTabSz="509138">
              <a:lnSpc>
                <a:spcPts val="1500"/>
              </a:lnSpc>
            </a:pPr>
            <a:r>
              <a:rPr lang="ja-JP" altLang="en-US" sz="1050" b="1" dirty="0">
                <a:latin typeface="Meiryo UI" panose="020B0604030504040204" pitchFamily="50" charset="-128"/>
                <a:ea typeface="Meiryo UI" panose="020B0604030504040204" pitchFamily="50" charset="-128"/>
              </a:rPr>
              <a:t>○建物に合った耐震化</a:t>
            </a:r>
            <a:endParaRPr lang="en-US" altLang="ja-JP" sz="1050" b="1" dirty="0">
              <a:latin typeface="Meiryo UI" panose="020B0604030504040204" pitchFamily="50" charset="-128"/>
              <a:ea typeface="Meiryo UI" panose="020B0604030504040204" pitchFamily="50" charset="-128"/>
            </a:endParaRPr>
          </a:p>
          <a:p>
            <a:pPr marL="85725" indent="-85725" defTabSz="509138">
              <a:lnSpc>
                <a:spcPts val="1500"/>
              </a:lnSpc>
            </a:pPr>
            <a:r>
              <a:rPr lang="ja-JP" altLang="en-US" sz="1050" b="1" dirty="0">
                <a:latin typeface="Meiryo UI" panose="020B0604030504040204" pitchFamily="50" charset="-128"/>
                <a:ea typeface="Meiryo UI" panose="020B0604030504040204" pitchFamily="50" charset="-128"/>
              </a:rPr>
              <a:t>○住替えや建替え促進</a:t>
            </a:r>
            <a:endParaRPr lang="en-US" altLang="ja-JP" sz="1050" b="1" dirty="0">
              <a:latin typeface="Meiryo UI" panose="020B0604030504040204" pitchFamily="50" charset="-128"/>
              <a:ea typeface="Meiryo UI" panose="020B0604030504040204" pitchFamily="50" charset="-128"/>
            </a:endParaRPr>
          </a:p>
          <a:p>
            <a:pPr marL="85725" indent="-85725" defTabSz="509138">
              <a:lnSpc>
                <a:spcPts val="1500"/>
              </a:lnSpc>
            </a:pPr>
            <a:r>
              <a:rPr lang="ja-JP" altLang="en-US" sz="1050" b="1" dirty="0">
                <a:latin typeface="Meiryo UI" panose="020B0604030504040204" pitchFamily="50" charset="-128"/>
                <a:ea typeface="Meiryo UI" panose="020B0604030504040204" pitchFamily="50" charset="-128"/>
              </a:rPr>
              <a:t>○密集市街地に対する施策</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79" name="テキスト ボックス 78">
            <a:extLst>
              <a:ext uri="{FF2B5EF4-FFF2-40B4-BE49-F238E27FC236}">
                <a16:creationId xmlns:a16="http://schemas.microsoft.com/office/drawing/2014/main" id="{A0299994-AD0E-4173-9F73-56CB8B7FF190}"/>
              </a:ext>
            </a:extLst>
          </p:cNvPr>
          <p:cNvSpPr txBox="1"/>
          <p:nvPr/>
        </p:nvSpPr>
        <p:spPr>
          <a:xfrm>
            <a:off x="12620581" y="2766087"/>
            <a:ext cx="2391797" cy="2400657"/>
          </a:xfrm>
          <a:prstGeom prst="rect">
            <a:avLst/>
          </a:prstGeom>
          <a:noFill/>
        </p:spPr>
        <p:txBody>
          <a:bodyPr wrap="square" rtlCol="0">
            <a:spAutoFit/>
          </a:bodyPr>
          <a:lstStyle/>
          <a:p>
            <a:pPr marL="265113" indent="-265113"/>
            <a:r>
              <a:rPr lang="ja-JP" altLang="en-US" sz="1200" b="1" dirty="0">
                <a:solidFill>
                  <a:prstClr val="black"/>
                </a:solidFill>
                <a:latin typeface="Meiryo UI" panose="020B0604030504040204" pitchFamily="50" charset="-128"/>
                <a:ea typeface="Meiryo UI" panose="020B0604030504040204" pitchFamily="50" charset="-128"/>
              </a:rPr>
              <a:t>○「生命</a:t>
            </a:r>
            <a:r>
              <a:rPr lang="ja-JP" altLang="en-US" sz="1200" b="1" dirty="0">
                <a:latin typeface="Meiryo UI" panose="020B0604030504040204" pitchFamily="50" charset="-128"/>
                <a:ea typeface="Meiryo UI" panose="020B0604030504040204" pitchFamily="50" charset="-128"/>
              </a:rPr>
              <a:t>重視型」</a:t>
            </a:r>
            <a:r>
              <a:rPr lang="en-US" altLang="ja-JP" sz="1100" b="1" baseline="300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改修</a:t>
            </a:r>
            <a:endParaRPr lang="en-US" altLang="ja-JP" sz="1200" b="1" dirty="0">
              <a:latin typeface="Meiryo UI" panose="020B0604030504040204" pitchFamily="50" charset="-128"/>
              <a:ea typeface="Meiryo UI" panose="020B0604030504040204" pitchFamily="50" charset="-128"/>
            </a:endParaRPr>
          </a:p>
          <a:p>
            <a:pPr marL="92075" indent="-92075">
              <a:lnSpc>
                <a:spcPts val="1200"/>
              </a:lnSpc>
            </a:pPr>
            <a:r>
              <a:rPr lang="ja-JP" altLang="en-US" sz="1200" b="1"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必要に応じて進め、その正しい内容 </a:t>
            </a:r>
            <a:endParaRPr lang="en-US" altLang="ja-JP" sz="1050" dirty="0">
              <a:latin typeface="Meiryo UI" panose="020B0604030504040204" pitchFamily="50" charset="-128"/>
              <a:ea typeface="Meiryo UI" panose="020B0604030504040204" pitchFamily="50" charset="-128"/>
            </a:endParaRPr>
          </a:p>
          <a:p>
            <a:pPr marL="92075" indent="-92075">
              <a:lnSpc>
                <a:spcPts val="1200"/>
              </a:lnSpc>
            </a:pP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を周知</a:t>
            </a:r>
            <a:endParaRPr lang="en-US" altLang="ja-JP" sz="1050" dirty="0">
              <a:latin typeface="Meiryo UI" panose="020B0604030504040204" pitchFamily="50" charset="-128"/>
              <a:ea typeface="Meiryo UI" panose="020B0604030504040204" pitchFamily="50" charset="-128"/>
            </a:endParaRPr>
          </a:p>
          <a:p>
            <a:pPr marL="266700" indent="-266700" defTabSz="509138"/>
            <a:endParaRPr lang="en-US" altLang="ja-JP" sz="100" dirty="0">
              <a:latin typeface="Meiryo UI" panose="020B0604030504040204" pitchFamily="50" charset="-128"/>
              <a:ea typeface="Meiryo UI" panose="020B0604030504040204" pitchFamily="50" charset="-128"/>
            </a:endParaRPr>
          </a:p>
          <a:p>
            <a:pPr marL="182563" indent="-182563" defTabSz="509138"/>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耐震改修後の上部構造評点が</a:t>
            </a:r>
            <a:r>
              <a:rPr lang="en-US" altLang="ja-JP" sz="800" dirty="0">
                <a:latin typeface="Meiryo UI" panose="020B0604030504040204" pitchFamily="50" charset="-128"/>
                <a:ea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rPr>
              <a:t>未満と　　　なる改修</a:t>
            </a:r>
            <a:endParaRPr lang="en-US" altLang="ja-JP" sz="800" dirty="0">
              <a:latin typeface="Meiryo UI" panose="020B0604030504040204" pitchFamily="50" charset="-128"/>
              <a:ea typeface="Meiryo UI" panose="020B0604030504040204" pitchFamily="50" charset="-128"/>
            </a:endParaRPr>
          </a:p>
          <a:p>
            <a:pPr marL="182563" indent="-182563" defTabSz="509138"/>
            <a:endParaRPr lang="en-US" altLang="ja-JP" sz="700" b="1" dirty="0">
              <a:latin typeface="Meiryo UI" panose="020B0604030504040204" pitchFamily="50" charset="-128"/>
              <a:ea typeface="Meiryo UI" panose="020B0604030504040204" pitchFamily="50" charset="-128"/>
            </a:endParaRPr>
          </a:p>
          <a:p>
            <a:pPr marL="265113" indent="-265113"/>
            <a:r>
              <a:rPr lang="ja-JP" altLang="en-US" sz="1200" b="1" dirty="0">
                <a:latin typeface="Meiryo UI" panose="020B0604030504040204" pitchFamily="50" charset="-128"/>
                <a:ea typeface="Meiryo UI" panose="020B0604030504040204" pitchFamily="50" charset="-128"/>
              </a:rPr>
              <a:t>○必要な情報の一括周知</a:t>
            </a:r>
            <a:endParaRPr lang="en-US" altLang="ja-JP" sz="1200" b="1" dirty="0">
              <a:latin typeface="Meiryo UI" panose="020B0604030504040204" pitchFamily="50" charset="-128"/>
              <a:ea typeface="Meiryo UI" panose="020B0604030504040204" pitchFamily="50" charset="-128"/>
            </a:endParaRPr>
          </a:p>
          <a:p>
            <a:pPr marL="177800" indent="-177800">
              <a:lnSpc>
                <a:spcPts val="1200"/>
              </a:lnSpc>
            </a:pPr>
            <a:r>
              <a:rPr lang="ja-JP" altLang="en-US" sz="1050" dirty="0">
                <a:latin typeface="Meiryo UI" panose="020B0604030504040204" pitchFamily="50" charset="-128"/>
                <a:ea typeface="Meiryo UI" panose="020B0604030504040204" pitchFamily="50" charset="-128"/>
              </a:rPr>
              <a:t>　・他補助</a:t>
            </a:r>
            <a:r>
              <a:rPr lang="ja-JP" altLang="en-US" sz="80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融資</a:t>
            </a:r>
            <a:r>
              <a:rPr lang="ja-JP" altLang="en-US" sz="90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税制等</a:t>
            </a:r>
            <a:r>
              <a:rPr lang="ja-JP" altLang="en-US" sz="90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既存制度　　も含め</a:t>
            </a:r>
            <a:r>
              <a:rPr lang="ja-JP" altLang="en-US" sz="90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所有者の費用</a:t>
            </a:r>
            <a:r>
              <a:rPr lang="ja-JP" altLang="en-US" sz="1050" dirty="0">
                <a:solidFill>
                  <a:prstClr val="black"/>
                </a:solidFill>
                <a:latin typeface="Meiryo UI" panose="020B0604030504040204" pitchFamily="50" charset="-128"/>
                <a:ea typeface="Meiryo UI" panose="020B0604030504040204" pitchFamily="50" charset="-128"/>
              </a:rPr>
              <a:t>負担意識を</a:t>
            </a:r>
            <a:endParaRPr lang="en-US" altLang="ja-JP" sz="1050" dirty="0">
              <a:solidFill>
                <a:prstClr val="black"/>
              </a:solidFill>
              <a:latin typeface="Meiryo UI" panose="020B0604030504040204" pitchFamily="50" charset="-128"/>
              <a:ea typeface="Meiryo UI" panose="020B0604030504040204" pitchFamily="50" charset="-128"/>
            </a:endParaRPr>
          </a:p>
          <a:p>
            <a:pPr marL="177800" indent="-177800">
              <a:lnSpc>
                <a:spcPts val="1200"/>
              </a:lnSpc>
            </a:pPr>
            <a:r>
              <a:rPr lang="ja-JP" altLang="en-US" sz="1050" dirty="0">
                <a:solidFill>
                  <a:prstClr val="black"/>
                </a:solidFill>
                <a:latin typeface="Meiryo UI" panose="020B0604030504040204" pitchFamily="50" charset="-128"/>
                <a:ea typeface="Meiryo UI" panose="020B0604030504040204" pitchFamily="50" charset="-128"/>
              </a:rPr>
              <a:t>　　軽減</a:t>
            </a:r>
            <a:endParaRPr lang="en-US" altLang="ja-JP" sz="1050" dirty="0">
              <a:solidFill>
                <a:prstClr val="black"/>
              </a:solidFill>
              <a:latin typeface="Meiryo UI" panose="020B0604030504040204" pitchFamily="50" charset="-128"/>
              <a:ea typeface="Meiryo UI" panose="020B0604030504040204" pitchFamily="50" charset="-128"/>
            </a:endParaRPr>
          </a:p>
          <a:p>
            <a:pPr marL="177800" indent="-177800"/>
            <a:endParaRPr lang="en-US" altLang="ja-JP" sz="600" dirty="0">
              <a:solidFill>
                <a:prstClr val="black"/>
              </a:solidFill>
              <a:latin typeface="Meiryo UI" panose="020B0604030504040204" pitchFamily="50" charset="-128"/>
              <a:ea typeface="Meiryo UI" panose="020B0604030504040204" pitchFamily="50" charset="-128"/>
            </a:endParaRPr>
          </a:p>
          <a:p>
            <a:pPr marL="265113" indent="-265113"/>
            <a:r>
              <a:rPr lang="ja-JP" altLang="en-US" sz="1200" b="1" dirty="0">
                <a:solidFill>
                  <a:prstClr val="black"/>
                </a:solidFill>
                <a:latin typeface="Meiryo UI" panose="020B0604030504040204" pitchFamily="50" charset="-128"/>
                <a:ea typeface="Meiryo UI" panose="020B0604030504040204" pitchFamily="50" charset="-128"/>
              </a:rPr>
              <a:t>○新たな施策の調査研究</a:t>
            </a:r>
            <a:endParaRPr lang="en-US" altLang="ja-JP" sz="1200" b="1" dirty="0">
              <a:solidFill>
                <a:prstClr val="black"/>
              </a:solidFill>
              <a:latin typeface="Meiryo UI" panose="020B0604030504040204" pitchFamily="50" charset="-128"/>
              <a:ea typeface="Meiryo UI" panose="020B0604030504040204" pitchFamily="50" charset="-128"/>
            </a:endParaRPr>
          </a:p>
          <a:p>
            <a:pPr marL="180975" indent="-180975"/>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・築年数の古い住宅が増えていく等、</a:t>
            </a:r>
            <a:endParaRPr lang="en-US" altLang="ja-JP" sz="1050" dirty="0">
              <a:solidFill>
                <a:prstClr val="black"/>
              </a:solidFill>
              <a:latin typeface="Meiryo UI" panose="020B0604030504040204" pitchFamily="50" charset="-128"/>
              <a:ea typeface="Meiryo UI" panose="020B0604030504040204" pitchFamily="50" charset="-128"/>
            </a:endParaRPr>
          </a:p>
          <a:p>
            <a:pPr marL="180975" indent="-180975"/>
            <a:r>
              <a:rPr lang="ja-JP" altLang="en-US" sz="1050" dirty="0">
                <a:solidFill>
                  <a:prstClr val="black"/>
                </a:solidFill>
                <a:latin typeface="Meiryo UI" panose="020B0604030504040204" pitchFamily="50" charset="-128"/>
                <a:ea typeface="Meiryo UI" panose="020B0604030504040204" pitchFamily="50" charset="-128"/>
              </a:rPr>
              <a:t>　　今後、大阪の特性に応じた施策を</a:t>
            </a:r>
            <a:endParaRPr lang="en-US" altLang="ja-JP" sz="1050" dirty="0">
              <a:solidFill>
                <a:prstClr val="black"/>
              </a:solidFill>
              <a:latin typeface="Meiryo UI" panose="020B0604030504040204" pitchFamily="50" charset="-128"/>
              <a:ea typeface="Meiryo UI" panose="020B0604030504040204" pitchFamily="50" charset="-128"/>
            </a:endParaRPr>
          </a:p>
          <a:p>
            <a:pPr marL="180975" indent="-180975"/>
            <a:r>
              <a:rPr lang="ja-JP" altLang="en-US" sz="1050" dirty="0">
                <a:solidFill>
                  <a:prstClr val="black"/>
                </a:solidFill>
                <a:latin typeface="Meiryo UI" panose="020B0604030504040204" pitchFamily="50" charset="-128"/>
                <a:ea typeface="Meiryo UI" panose="020B0604030504040204" pitchFamily="50" charset="-128"/>
              </a:rPr>
              <a:t>　　研究</a:t>
            </a:r>
            <a:endParaRPr lang="en-US" altLang="ja-JP" sz="1050" dirty="0">
              <a:solidFill>
                <a:prstClr val="black"/>
              </a:solidFill>
              <a:latin typeface="Meiryo UI" panose="020B0604030504040204" pitchFamily="50" charset="-128"/>
              <a:ea typeface="Meiryo UI" panose="020B0604030504040204" pitchFamily="50" charset="-128"/>
            </a:endParaRPr>
          </a:p>
        </p:txBody>
      </p:sp>
      <p:cxnSp>
        <p:nvCxnSpPr>
          <p:cNvPr id="21" name="直線コネクタ 20"/>
          <p:cNvCxnSpPr/>
          <p:nvPr/>
        </p:nvCxnSpPr>
        <p:spPr>
          <a:xfrm>
            <a:off x="10366858" y="2095804"/>
            <a:ext cx="0" cy="7263674"/>
          </a:xfrm>
          <a:prstGeom prst="line">
            <a:avLst/>
          </a:prstGeom>
          <a:noFill/>
          <a:ln w="28575" cap="flat" cmpd="sng" algn="ctr">
            <a:solidFill>
              <a:srgbClr val="BBE0E3">
                <a:shade val="50000"/>
              </a:srgbClr>
            </a:solidFill>
            <a:prstDash val="sysDot"/>
          </a:ln>
          <a:effectLst/>
        </p:spPr>
      </p:cxnSp>
      <p:cxnSp>
        <p:nvCxnSpPr>
          <p:cNvPr id="80" name="直線コネクタ 79"/>
          <p:cNvCxnSpPr/>
          <p:nvPr/>
        </p:nvCxnSpPr>
        <p:spPr>
          <a:xfrm>
            <a:off x="12670818" y="2095804"/>
            <a:ext cx="0" cy="7263674"/>
          </a:xfrm>
          <a:prstGeom prst="line">
            <a:avLst/>
          </a:prstGeom>
          <a:noFill/>
          <a:ln w="28575" cap="flat" cmpd="sng" algn="ctr">
            <a:solidFill>
              <a:srgbClr val="BBE0E3">
                <a:shade val="50000"/>
              </a:srgbClr>
            </a:solidFill>
            <a:prstDash val="sysDot"/>
          </a:ln>
          <a:effectLst/>
        </p:spPr>
      </p:cxnSp>
      <p:sp>
        <p:nvSpPr>
          <p:cNvPr id="81" name="テキスト ボックス 80">
            <a:extLst>
              <a:ext uri="{FF2B5EF4-FFF2-40B4-BE49-F238E27FC236}">
                <a16:creationId xmlns:a16="http://schemas.microsoft.com/office/drawing/2014/main" id="{A0299994-AD0E-4173-9F73-56CB8B7FF190}"/>
              </a:ext>
            </a:extLst>
          </p:cNvPr>
          <p:cNvSpPr txBox="1"/>
          <p:nvPr/>
        </p:nvSpPr>
        <p:spPr>
          <a:xfrm>
            <a:off x="10323789" y="5207344"/>
            <a:ext cx="2453084" cy="1369606"/>
          </a:xfrm>
          <a:prstGeom prst="rect">
            <a:avLst/>
          </a:prstGeom>
          <a:noFill/>
        </p:spPr>
        <p:txBody>
          <a:bodyPr wrap="square" rtlCol="0">
            <a:spAutoFit/>
          </a:bodyPr>
          <a:lstStyle/>
          <a:p>
            <a:pPr marL="266700" indent="-266700" defTabSz="509138">
              <a:lnSpc>
                <a:spcPts val="1200"/>
              </a:lnSpc>
            </a:pPr>
            <a:r>
              <a:rPr lang="ja-JP" altLang="en-US" sz="1200" b="1" dirty="0">
                <a:solidFill>
                  <a:prstClr val="black"/>
                </a:solidFill>
                <a:latin typeface="Meiryo UI" panose="020B0604030504040204" pitchFamily="50" charset="-128"/>
                <a:ea typeface="Meiryo UI" panose="020B0604030504040204" pitchFamily="50" charset="-128"/>
              </a:rPr>
              <a:t>○耐震化サポート事業者</a:t>
            </a:r>
            <a:r>
              <a:rPr lang="en-US" altLang="ja-JP" sz="1100" b="1" baseline="30000" dirty="0">
                <a:solidFill>
                  <a:prstClr val="black"/>
                </a:solidFill>
                <a:latin typeface="Meiryo UI" panose="020B0604030504040204" pitchFamily="50" charset="-128"/>
                <a:ea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rPr>
              <a:t>との連携</a:t>
            </a:r>
            <a:endParaRPr lang="en-US" altLang="ja-JP" sz="1200" b="1" dirty="0">
              <a:solidFill>
                <a:prstClr val="black"/>
              </a:solidFill>
              <a:latin typeface="Meiryo UI" panose="020B0604030504040204" pitchFamily="50" charset="-128"/>
              <a:ea typeface="Meiryo UI" panose="020B0604030504040204" pitchFamily="50" charset="-128"/>
            </a:endParaRPr>
          </a:p>
          <a:p>
            <a:pPr marL="85725" indent="-85725" defTabSz="509138">
              <a:lnSpc>
                <a:spcPts val="1200"/>
              </a:lnSpc>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・情報共有等、連携を強化し、管理</a:t>
            </a:r>
            <a:endParaRPr lang="en-US" altLang="ja-JP" sz="1050" dirty="0">
              <a:solidFill>
                <a:prstClr val="black"/>
              </a:solidFill>
              <a:latin typeface="Meiryo UI" panose="020B0604030504040204" pitchFamily="50" charset="-128"/>
              <a:ea typeface="Meiryo UI" panose="020B0604030504040204" pitchFamily="50" charset="-128"/>
            </a:endParaRPr>
          </a:p>
          <a:p>
            <a:pPr marL="85725" indent="-85725" defTabSz="509138">
              <a:lnSpc>
                <a:spcPts val="1200"/>
              </a:lnSpc>
            </a:pPr>
            <a:r>
              <a:rPr lang="ja-JP" altLang="en-US" sz="1050" dirty="0">
                <a:solidFill>
                  <a:prstClr val="black"/>
                </a:solidFill>
                <a:latin typeface="Meiryo UI" panose="020B0604030504040204" pitchFamily="50" charset="-128"/>
                <a:ea typeface="Meiryo UI" panose="020B0604030504040204" pitchFamily="50" charset="-128"/>
              </a:rPr>
              <a:t>　　組合に必要な情報を提示</a:t>
            </a:r>
            <a:endParaRPr lang="en-US" altLang="ja-JP" sz="1050" dirty="0">
              <a:solidFill>
                <a:prstClr val="black"/>
              </a:solidFill>
              <a:latin typeface="Meiryo UI" panose="020B0604030504040204" pitchFamily="50" charset="-128"/>
              <a:ea typeface="Meiryo UI" panose="020B0604030504040204" pitchFamily="50" charset="-128"/>
            </a:endParaRPr>
          </a:p>
          <a:p>
            <a:pPr marL="266700" indent="-266700" defTabSz="509138"/>
            <a:endParaRPr lang="en-US" altLang="ja-JP" sz="500" dirty="0">
              <a:solidFill>
                <a:prstClr val="black"/>
              </a:solidFill>
              <a:latin typeface="Meiryo UI" panose="020B0604030504040204" pitchFamily="50" charset="-128"/>
              <a:ea typeface="Meiryo UI" panose="020B0604030504040204" pitchFamily="50" charset="-128"/>
            </a:endParaRPr>
          </a:p>
          <a:p>
            <a:pPr marL="182563" indent="-182563" defTabSz="509138"/>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マンションの耐震化実績があり、府</a:t>
            </a:r>
            <a:r>
              <a:rPr lang="en-US" altLang="ja-JP" sz="900" dirty="0">
                <a:solidFill>
                  <a:prstClr val="black"/>
                </a:solidFill>
                <a:latin typeface="Meiryo UI" panose="020B0604030504040204" pitchFamily="50" charset="-128"/>
                <a:ea typeface="Meiryo UI" panose="020B0604030504040204" pitchFamily="50" charset="-128"/>
              </a:rPr>
              <a:t>HP</a:t>
            </a:r>
            <a:r>
              <a:rPr lang="ja-JP" altLang="en-US" sz="900" dirty="0">
                <a:solidFill>
                  <a:prstClr val="black"/>
                </a:solidFill>
                <a:latin typeface="Meiryo UI" panose="020B0604030504040204" pitchFamily="50" charset="-128"/>
                <a:ea typeface="Meiryo UI" panose="020B0604030504040204" pitchFamily="50" charset="-128"/>
              </a:rPr>
              <a:t>で</a:t>
            </a:r>
            <a:endParaRPr lang="en-US" altLang="ja-JP" sz="900" dirty="0">
              <a:solidFill>
                <a:prstClr val="black"/>
              </a:solidFill>
              <a:latin typeface="Meiryo UI" panose="020B0604030504040204" pitchFamily="50" charset="-128"/>
              <a:ea typeface="Meiryo UI" panose="020B0604030504040204" pitchFamily="50" charset="-128"/>
            </a:endParaRPr>
          </a:p>
          <a:p>
            <a:pPr marL="182563" indent="-182563" defTabSz="509138"/>
            <a:r>
              <a:rPr lang="ja-JP" altLang="en-US" sz="900" dirty="0">
                <a:solidFill>
                  <a:prstClr val="black"/>
                </a:solidFill>
                <a:latin typeface="Meiryo UI" panose="020B0604030504040204" pitchFamily="50" charset="-128"/>
                <a:ea typeface="Meiryo UI" panose="020B0604030504040204" pitchFamily="50" charset="-128"/>
              </a:rPr>
              <a:t>　　　 情報提供を行っている事業者</a:t>
            </a:r>
            <a:endParaRPr lang="en-US" altLang="ja-JP" sz="900" dirty="0">
              <a:solidFill>
                <a:prstClr val="black"/>
              </a:solidFill>
              <a:latin typeface="Meiryo UI" panose="020B0604030504040204" pitchFamily="50" charset="-128"/>
              <a:ea typeface="Meiryo UI" panose="020B0604030504040204" pitchFamily="50" charset="-128"/>
            </a:endParaRPr>
          </a:p>
          <a:p>
            <a:pPr marL="266700" indent="-266700" defTabSz="509138">
              <a:lnSpc>
                <a:spcPts val="1200"/>
              </a:lnSpc>
            </a:pPr>
            <a:endParaRPr lang="en-US" altLang="ja-JP" sz="1050" dirty="0">
              <a:solidFill>
                <a:prstClr val="black"/>
              </a:solidFill>
              <a:latin typeface="Meiryo UI" panose="020B0604030504040204" pitchFamily="50" charset="-128"/>
              <a:ea typeface="Meiryo UI" panose="020B0604030504040204" pitchFamily="50" charset="-128"/>
            </a:endParaRPr>
          </a:p>
          <a:p>
            <a:pPr marL="266700" indent="-266700" defTabSz="509138">
              <a:lnSpc>
                <a:spcPts val="1200"/>
              </a:lnSpc>
            </a:pPr>
            <a:r>
              <a:rPr lang="ja-JP" altLang="en-US" sz="1050" b="1" dirty="0">
                <a:solidFill>
                  <a:prstClr val="black"/>
                </a:solidFill>
                <a:latin typeface="Meiryo UI" panose="020B0604030504040204" pitchFamily="50" charset="-128"/>
                <a:ea typeface="Meiryo UI" panose="020B0604030504040204" pitchFamily="50" charset="-128"/>
              </a:rPr>
              <a:t>○各種認定による耐震化促進</a:t>
            </a:r>
            <a:endParaRPr lang="en-US" altLang="ja-JP" sz="1050" b="1" dirty="0">
              <a:solidFill>
                <a:prstClr val="black"/>
              </a:solidFill>
              <a:latin typeface="Meiryo UI" panose="020B0604030504040204" pitchFamily="50" charset="-128"/>
              <a:ea typeface="Meiryo UI" panose="020B0604030504040204" pitchFamily="50" charset="-128"/>
            </a:endParaRPr>
          </a:p>
          <a:p>
            <a:pPr marL="266700" indent="-266700" defTabSz="509138">
              <a:lnSpc>
                <a:spcPts val="1200"/>
              </a:lnSpc>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A0299994-AD0E-4173-9F73-56CB8B7FF190}"/>
              </a:ext>
            </a:extLst>
          </p:cNvPr>
          <p:cNvSpPr txBox="1"/>
          <p:nvPr/>
        </p:nvSpPr>
        <p:spPr>
          <a:xfrm>
            <a:off x="12607470" y="5163314"/>
            <a:ext cx="2268460" cy="784830"/>
          </a:xfrm>
          <a:prstGeom prst="rect">
            <a:avLst/>
          </a:prstGeom>
          <a:noFill/>
        </p:spPr>
        <p:txBody>
          <a:bodyPr wrap="square" rtlCol="0">
            <a:spAutoFit/>
          </a:bodyPr>
          <a:lstStyle/>
          <a:p>
            <a:pPr marL="265113" indent="-265113" defTabSz="509138"/>
            <a:r>
              <a:rPr lang="ja-JP" altLang="en-US" sz="1200" b="1" dirty="0">
                <a:solidFill>
                  <a:prstClr val="black"/>
                </a:solidFill>
                <a:latin typeface="Meiryo UI" panose="020B0604030504040204" pitchFamily="50" charset="-128"/>
                <a:ea typeface="Meiryo UI" panose="020B0604030504040204" pitchFamily="50" charset="-128"/>
              </a:rPr>
              <a:t>○モデルづくり</a:t>
            </a:r>
            <a:endParaRPr lang="en-US" altLang="ja-JP" sz="1200" b="1" dirty="0">
              <a:solidFill>
                <a:prstClr val="black"/>
              </a:solidFill>
              <a:latin typeface="Meiryo UI" panose="020B0604030504040204" pitchFamily="50" charset="-128"/>
              <a:ea typeface="Meiryo UI" panose="020B0604030504040204" pitchFamily="50" charset="-128"/>
            </a:endParaRPr>
          </a:p>
          <a:p>
            <a:pPr marL="180975" indent="-180975" defTabSz="509138"/>
            <a:r>
              <a:rPr lang="ja-JP" altLang="en-US" sz="1200" b="1">
                <a:solidFill>
                  <a:prstClr val="black"/>
                </a:solidFill>
                <a:latin typeface="Meiryo UI" panose="020B0604030504040204" pitchFamily="50" charset="-128"/>
                <a:ea typeface="Meiryo UI" panose="020B0604030504040204" pitchFamily="50" charset="-128"/>
              </a:rPr>
              <a:t>　</a:t>
            </a:r>
            <a:r>
              <a:rPr lang="ja-JP" altLang="en-US" sz="1050">
                <a:solidFill>
                  <a:prstClr val="black"/>
                </a:solidFill>
                <a:latin typeface="Meiryo UI" panose="020B0604030504040204" pitchFamily="50" charset="-128"/>
                <a:ea typeface="Meiryo UI" panose="020B0604030504040204" pitchFamily="50" charset="-128"/>
              </a:rPr>
              <a:t>・立地的に他への普及効果が見込まれる広域</a:t>
            </a:r>
            <a:r>
              <a:rPr lang="ja-JP" altLang="en-US" sz="1050" dirty="0">
                <a:solidFill>
                  <a:prstClr val="black"/>
                </a:solidFill>
                <a:latin typeface="Meiryo UI" panose="020B0604030504040204" pitchFamily="50" charset="-128"/>
                <a:ea typeface="Meiryo UI" panose="020B0604030504040204" pitchFamily="50" charset="-128"/>
              </a:rPr>
              <a:t>緊急交通路沿道建築物でのモデルづくり</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A0299994-AD0E-4173-9F73-56CB8B7FF190}"/>
              </a:ext>
            </a:extLst>
          </p:cNvPr>
          <p:cNvSpPr txBox="1"/>
          <p:nvPr/>
        </p:nvSpPr>
        <p:spPr>
          <a:xfrm>
            <a:off x="8998550" y="2538389"/>
            <a:ext cx="5078437" cy="297517"/>
          </a:xfrm>
          <a:prstGeom prst="rect">
            <a:avLst/>
          </a:prstGeom>
          <a:noFill/>
          <a:ln w="6350">
            <a:noFill/>
          </a:ln>
        </p:spPr>
        <p:txBody>
          <a:bodyPr wrap="square" rtlCol="0">
            <a:spAutoFit/>
          </a:bodyPr>
          <a:lstStyle/>
          <a:p>
            <a:pPr algn="ctr" defTabSz="509138">
              <a:lnSpc>
                <a:spcPts val="1600"/>
              </a:lnSpc>
            </a:pPr>
            <a:r>
              <a:rPr lang="ja-JP" altLang="en-US" sz="1600" b="1" dirty="0">
                <a:latin typeface="Meiryo UI" panose="020B0604030504040204" pitchFamily="50" charset="-128"/>
                <a:ea typeface="Meiryo UI" panose="020B0604030504040204" pitchFamily="50" charset="-128"/>
              </a:rPr>
              <a:t>今後の取組みの方向性</a:t>
            </a:r>
            <a:endParaRPr lang="en-US" altLang="ja-JP" sz="1600" b="1"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A0299994-AD0E-4173-9F73-56CB8B7FF190}"/>
              </a:ext>
            </a:extLst>
          </p:cNvPr>
          <p:cNvSpPr txBox="1"/>
          <p:nvPr/>
        </p:nvSpPr>
        <p:spPr>
          <a:xfrm>
            <a:off x="10321380" y="6554581"/>
            <a:ext cx="2432778" cy="923330"/>
          </a:xfrm>
          <a:prstGeom prst="rect">
            <a:avLst/>
          </a:prstGeom>
          <a:noFill/>
        </p:spPr>
        <p:txBody>
          <a:bodyPr wrap="square" rtlCol="0">
            <a:spAutoFit/>
          </a:bodyPr>
          <a:lstStyle/>
          <a:p>
            <a:pPr marL="98999" indent="-98999"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○病院への働きかけを重点化</a:t>
            </a:r>
            <a:endParaRPr lang="en-US" altLang="ja-JP" sz="1200" b="1" dirty="0">
              <a:solidFill>
                <a:prstClr val="black"/>
              </a:solidFill>
              <a:latin typeface="Meiryo UI" panose="020B0604030504040204" pitchFamily="50" charset="-128"/>
              <a:ea typeface="Meiryo UI" panose="020B0604030504040204" pitchFamily="50" charset="-128"/>
            </a:endParaRPr>
          </a:p>
          <a:p>
            <a:pPr marL="98999" indent="-98999"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・施設所管部局等と連携し、課題把握、</a:t>
            </a:r>
            <a:endParaRPr lang="en-US" altLang="ja-JP" sz="1000" dirty="0">
              <a:solidFill>
                <a:prstClr val="black"/>
              </a:solidFill>
              <a:latin typeface="Meiryo UI" panose="020B0604030504040204" pitchFamily="50" charset="-128"/>
              <a:ea typeface="Meiryo UI" panose="020B0604030504040204" pitchFamily="50" charset="-128"/>
            </a:endParaRPr>
          </a:p>
          <a:p>
            <a:pPr marL="85725" defTabSz="1425586" fontAlgn="t">
              <a:tabLst>
                <a:tab pos="180975" algn="l"/>
              </a:tabLst>
              <a:defRPr/>
            </a:pPr>
            <a:r>
              <a:rPr lang="ja-JP" altLang="en-US" sz="1000" dirty="0">
                <a:solidFill>
                  <a:prstClr val="black"/>
                </a:solidFill>
                <a:latin typeface="Meiryo UI" panose="020B0604030504040204" pitchFamily="50" charset="-128"/>
                <a:ea typeface="Meiryo UI" panose="020B0604030504040204" pitchFamily="50" charset="-128"/>
              </a:rPr>
              <a:t>  事業化に向けた取組み検討</a:t>
            </a:r>
            <a:endParaRPr lang="en-US" altLang="ja-JP" sz="1000" dirty="0">
              <a:solidFill>
                <a:prstClr val="black"/>
              </a:solidFill>
              <a:latin typeface="Meiryo UI" panose="020B0604030504040204" pitchFamily="50" charset="-128"/>
              <a:ea typeface="Meiryo UI" panose="020B0604030504040204" pitchFamily="50" charset="-128"/>
            </a:endParaRPr>
          </a:p>
          <a:p>
            <a:pPr marL="266700" indent="-266700" defTabSz="509138">
              <a:lnSpc>
                <a:spcPts val="1200"/>
              </a:lnSpc>
            </a:pPr>
            <a:endParaRPr lang="en-US" altLang="ja-JP" sz="800" dirty="0">
              <a:solidFill>
                <a:prstClr val="black"/>
              </a:solidFill>
              <a:latin typeface="Meiryo UI" panose="020B0604030504040204" pitchFamily="50" charset="-128"/>
              <a:ea typeface="Meiryo UI" panose="020B0604030504040204" pitchFamily="50" charset="-128"/>
            </a:endParaRPr>
          </a:p>
          <a:p>
            <a:pPr marL="266700" indent="-266700" defTabSz="509138">
              <a:lnSpc>
                <a:spcPts val="1200"/>
              </a:lnSpc>
            </a:pPr>
            <a:r>
              <a:rPr lang="ja-JP" altLang="en-US" sz="1050" b="1" dirty="0">
                <a:solidFill>
                  <a:prstClr val="black"/>
                </a:solidFill>
                <a:latin typeface="Meiryo UI" panose="020B0604030504040204" pitchFamily="50" charset="-128"/>
                <a:ea typeface="Meiryo UI" panose="020B0604030504040204" pitchFamily="50" charset="-128"/>
              </a:rPr>
              <a:t>○各種認定による耐震化促進</a:t>
            </a: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107" name="テキスト ボックス 106">
            <a:extLst>
              <a:ext uri="{FF2B5EF4-FFF2-40B4-BE49-F238E27FC236}">
                <a16:creationId xmlns:a16="http://schemas.microsoft.com/office/drawing/2014/main" id="{A0299994-AD0E-4173-9F73-56CB8B7FF190}"/>
              </a:ext>
            </a:extLst>
          </p:cNvPr>
          <p:cNvSpPr txBox="1"/>
          <p:nvPr/>
        </p:nvSpPr>
        <p:spPr>
          <a:xfrm>
            <a:off x="10343280" y="8016376"/>
            <a:ext cx="2362750" cy="1369606"/>
          </a:xfrm>
          <a:prstGeom prst="rect">
            <a:avLst/>
          </a:prstGeom>
          <a:noFill/>
        </p:spPr>
        <p:txBody>
          <a:bodyPr wrap="square" rtlCol="0">
            <a:spAutoFit/>
          </a:bodyPr>
          <a:lstStyle/>
          <a:p>
            <a:pPr marL="265113" indent="-265113"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○対象の重点化</a:t>
            </a:r>
            <a:endParaRPr lang="en-US" altLang="ja-JP" sz="1200" b="1" dirty="0">
              <a:solidFill>
                <a:prstClr val="black"/>
              </a:solidFill>
              <a:latin typeface="Meiryo UI" panose="020B0604030504040204" pitchFamily="50" charset="-128"/>
              <a:ea typeface="Meiryo UI" panose="020B0604030504040204" pitchFamily="50" charset="-128"/>
            </a:endParaRPr>
          </a:p>
          <a:p>
            <a:pPr marL="265113" indent="-265113" defTabSz="1425586" fontAlgn="t">
              <a:lnSpc>
                <a:spcPts val="1200"/>
              </a:lnSpc>
              <a:tabLst>
                <a:tab pos="197998" algn="l"/>
              </a:tabLst>
              <a:defRPr/>
            </a:pPr>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・優先すべき路線と重点化対象を絞り</a:t>
            </a:r>
            <a:endParaRPr lang="en-US" altLang="ja-JP" sz="1050" dirty="0">
              <a:solidFill>
                <a:prstClr val="black"/>
              </a:solidFill>
              <a:latin typeface="Meiryo UI" panose="020B0604030504040204" pitchFamily="50" charset="-128"/>
              <a:ea typeface="Meiryo UI" panose="020B0604030504040204" pitchFamily="50" charset="-128"/>
            </a:endParaRPr>
          </a:p>
          <a:p>
            <a:pPr marL="265113" indent="-265113" defTabSz="1425586" fontAlgn="t">
              <a:lnSpc>
                <a:spcPts val="1200"/>
              </a:lnSpc>
              <a:tabLst>
                <a:tab pos="197998" algn="l"/>
              </a:tabLst>
              <a:defRPr/>
            </a:pPr>
            <a:r>
              <a:rPr lang="ja-JP" altLang="en-US" sz="1050" dirty="0">
                <a:solidFill>
                  <a:prstClr val="black"/>
                </a:solidFill>
                <a:latin typeface="Meiryo UI" panose="020B0604030504040204" pitchFamily="50" charset="-128"/>
                <a:ea typeface="Meiryo UI" panose="020B0604030504040204" pitchFamily="50" charset="-128"/>
              </a:rPr>
              <a:t>　　込み、取組みを強化</a:t>
            </a:r>
            <a:endParaRPr lang="en-US" altLang="ja-JP" sz="1050"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endParaRPr lang="en-US" altLang="ja-JP" sz="400"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○耐震コーディネーターの活用</a:t>
            </a:r>
            <a:endParaRPr lang="en-US" altLang="ja-JP" sz="1200" b="1" dirty="0">
              <a:solidFill>
                <a:prstClr val="black"/>
              </a:solidFill>
              <a:latin typeface="Meiryo UI" panose="020B0604030504040204" pitchFamily="50" charset="-128"/>
              <a:ea typeface="Meiryo UI" panose="020B0604030504040204" pitchFamily="50" charset="-128"/>
            </a:endParaRPr>
          </a:p>
          <a:p>
            <a:pPr marL="265113" indent="-265113" defTabSz="1425586" fontAlgn="t">
              <a:lnSpc>
                <a:spcPts val="1200"/>
              </a:lnSpc>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・専門家派遣を活用し所有者の課題</a:t>
            </a:r>
            <a:endParaRPr lang="en-US" altLang="ja-JP" sz="1050" dirty="0">
              <a:solidFill>
                <a:prstClr val="black"/>
              </a:solidFill>
              <a:latin typeface="Meiryo UI" panose="020B0604030504040204" pitchFamily="50" charset="-128"/>
              <a:ea typeface="Meiryo UI" panose="020B0604030504040204" pitchFamily="50" charset="-128"/>
            </a:endParaRPr>
          </a:p>
          <a:p>
            <a:pPr marL="265113" indent="-265113" defTabSz="1425586" fontAlgn="t">
              <a:lnSpc>
                <a:spcPts val="1200"/>
              </a:lnSpc>
              <a:tabLst>
                <a:tab pos="197998" algn="l"/>
              </a:tabLst>
              <a:defRPr/>
            </a:pPr>
            <a:r>
              <a:rPr lang="ja-JP" altLang="en-US" sz="1050" dirty="0">
                <a:solidFill>
                  <a:prstClr val="black"/>
                </a:solidFill>
                <a:latin typeface="Meiryo UI" panose="020B0604030504040204" pitchFamily="50" charset="-128"/>
                <a:ea typeface="Meiryo UI" panose="020B0604030504040204" pitchFamily="50" charset="-128"/>
              </a:rPr>
              <a:t>　　解決を支援</a:t>
            </a:r>
            <a:endParaRPr lang="en-US" altLang="ja-JP" sz="1050" dirty="0">
              <a:solidFill>
                <a:prstClr val="black"/>
              </a:solidFill>
              <a:latin typeface="Meiryo UI" panose="020B0604030504040204" pitchFamily="50" charset="-128"/>
              <a:ea typeface="Meiryo UI" panose="020B0604030504040204" pitchFamily="50" charset="-128"/>
            </a:endParaRPr>
          </a:p>
          <a:p>
            <a:pPr marL="266700" indent="-266700" defTabSz="509138"/>
            <a:endParaRPr lang="en-US" altLang="ja-JP" sz="500" dirty="0">
              <a:solidFill>
                <a:prstClr val="black"/>
              </a:solidFill>
              <a:latin typeface="Meiryo UI" panose="020B0604030504040204" pitchFamily="50" charset="-128"/>
              <a:ea typeface="Meiryo UI" panose="020B0604030504040204" pitchFamily="50" charset="-128"/>
            </a:endParaRPr>
          </a:p>
          <a:p>
            <a:pPr marL="266700" indent="-266700" defTabSz="509138">
              <a:lnSpc>
                <a:spcPts val="1200"/>
              </a:lnSpc>
            </a:pPr>
            <a:r>
              <a:rPr lang="ja-JP" altLang="en-US" sz="1050" b="1" dirty="0">
                <a:solidFill>
                  <a:prstClr val="black"/>
                </a:solidFill>
                <a:latin typeface="Meiryo UI" panose="020B0604030504040204" pitchFamily="50" charset="-128"/>
                <a:ea typeface="Meiryo UI" panose="020B0604030504040204" pitchFamily="50" charset="-128"/>
              </a:rPr>
              <a:t>○各種認定による耐震化促進</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5017520" y="9861968"/>
            <a:ext cx="1300076" cy="276999"/>
          </a:xfrm>
          <a:prstGeom prst="rect">
            <a:avLst/>
          </a:prstGeom>
          <a:noFill/>
          <a:ln>
            <a:noFill/>
          </a:ln>
        </p:spPr>
        <p:txBody>
          <a:bodyPr vert="horz" wrap="square" rtlCol="0" anchor="ctr">
            <a:spAutoFit/>
          </a:bodyPr>
          <a:lstStyle>
            <a:defPPr>
              <a:defRPr lang="en-US"/>
            </a:defPPr>
            <a:lvl1pPr algn="ctr">
              <a:defRPr kumimoji="1" sz="1400" b="1">
                <a:latin typeface="Meiryo UI" panose="020B0604030504040204" pitchFamily="50" charset="-128"/>
                <a:ea typeface="Meiryo UI" panose="020B0604030504040204" pitchFamily="50" charset="-128"/>
              </a:defRPr>
            </a:lvl1pPr>
          </a:lstStyle>
          <a:p>
            <a:r>
              <a:rPr lang="ja-JP" altLang="en-US" sz="1200" dirty="0"/>
              <a:t>府有建築物</a:t>
            </a:r>
            <a:endParaRPr lang="en-US" altLang="ja-JP" sz="1200" dirty="0"/>
          </a:p>
        </p:txBody>
      </p:sp>
      <p:sp>
        <p:nvSpPr>
          <p:cNvPr id="60" name="テキスト ボックス 59"/>
          <p:cNvSpPr txBox="1"/>
          <p:nvPr/>
        </p:nvSpPr>
        <p:spPr>
          <a:xfrm>
            <a:off x="4950367" y="10175303"/>
            <a:ext cx="1423479" cy="430887"/>
          </a:xfrm>
          <a:prstGeom prst="rect">
            <a:avLst/>
          </a:prstGeom>
          <a:noFill/>
          <a:ln>
            <a:noFill/>
          </a:ln>
        </p:spPr>
        <p:txBody>
          <a:bodyPr vert="horz" wrap="square" rtlCol="0" anchor="ctr">
            <a:spAutoFit/>
          </a:bodyPr>
          <a:lstStyle>
            <a:defPPr>
              <a:defRPr lang="en-US"/>
            </a:defPPr>
            <a:lvl1pPr algn="ctr">
              <a:defRPr kumimoji="1" sz="1400" b="1">
                <a:latin typeface="Meiryo UI" panose="020B0604030504040204" pitchFamily="50" charset="-128"/>
                <a:ea typeface="Meiryo UI" panose="020B0604030504040204" pitchFamily="50" charset="-128"/>
              </a:defRPr>
            </a:lvl1pPr>
          </a:lstStyle>
          <a:p>
            <a:r>
              <a:rPr lang="ja-JP" altLang="en-US" sz="1050" dirty="0"/>
              <a:t>大阪府</a:t>
            </a:r>
            <a:endParaRPr lang="en-US" altLang="ja-JP" sz="1050" dirty="0"/>
          </a:p>
          <a:p>
            <a:r>
              <a:rPr lang="ja-JP" altLang="en-US" sz="1050" dirty="0"/>
              <a:t>住宅供給公社住宅</a:t>
            </a:r>
          </a:p>
        </p:txBody>
      </p:sp>
      <p:sp>
        <p:nvSpPr>
          <p:cNvPr id="125" name="正方形/長方形 124"/>
          <p:cNvSpPr/>
          <p:nvPr/>
        </p:nvSpPr>
        <p:spPr>
          <a:xfrm>
            <a:off x="5017520" y="6560005"/>
            <a:ext cx="536400" cy="140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5" name="テキスト ボックス 54"/>
          <p:cNvSpPr txBox="1"/>
          <p:nvPr/>
        </p:nvSpPr>
        <p:spPr>
          <a:xfrm>
            <a:off x="5018659" y="6537767"/>
            <a:ext cx="415498" cy="1403232"/>
          </a:xfrm>
          <a:prstGeom prst="rect">
            <a:avLst/>
          </a:prstGeom>
          <a:noFill/>
          <a:ln>
            <a:noFill/>
          </a:ln>
        </p:spPr>
        <p:txBody>
          <a:bodyPr vert="eaVert" wrap="square" lIns="0" tIns="0" rIns="0" bIns="0" rtlCol="0" anchor="t">
            <a:spAutoFit/>
          </a:bodyPr>
          <a:lstStyle/>
          <a:p>
            <a:pPr algn="ctr"/>
            <a:r>
              <a:rPr kumimoji="1" lang="ja-JP" altLang="en-US" sz="1000" b="1" dirty="0">
                <a:latin typeface="Meiryo UI" panose="020B0604030504040204" pitchFamily="50" charset="-128"/>
                <a:ea typeface="Meiryo UI" panose="020B0604030504040204" pitchFamily="50" charset="-128"/>
              </a:rPr>
              <a:t>大規模建築物</a:t>
            </a:r>
            <a:endParaRPr kumimoji="1" lang="en-US" altLang="ja-JP" sz="1000" b="1" dirty="0">
              <a:latin typeface="Meiryo UI" panose="020B0604030504040204" pitchFamily="50" charset="-128"/>
              <a:ea typeface="Meiryo UI" panose="020B0604030504040204" pitchFamily="50" charset="-128"/>
            </a:endParaRPr>
          </a:p>
          <a:p>
            <a:pPr algn="ctr"/>
            <a:r>
              <a:rPr kumimoji="1" lang="ja-JP" altLang="en-US" sz="800" b="1" dirty="0">
                <a:latin typeface="Meiryo UI" panose="020B0604030504040204" pitchFamily="50" charset="-128"/>
                <a:ea typeface="Meiryo UI" panose="020B0604030504040204" pitchFamily="50" charset="-128"/>
              </a:rPr>
              <a:t>多数の者が利用する建築物</a:t>
            </a:r>
          </a:p>
          <a:p>
            <a:r>
              <a:rPr kumimoji="1" lang="ja-JP" altLang="en-US" sz="900" b="1" dirty="0">
                <a:latin typeface="Meiryo UI" panose="020B0604030504040204" pitchFamily="50" charset="-128"/>
                <a:ea typeface="Meiryo UI" panose="020B0604030504040204" pitchFamily="50" charset="-128"/>
              </a:rPr>
              <a:t>　　</a:t>
            </a:r>
            <a:endParaRPr kumimoji="1" lang="ja-JP" altLang="en-US" sz="700" b="1" dirty="0">
              <a:latin typeface="Meiryo UI" panose="020B0604030504040204" pitchFamily="50" charset="-128"/>
              <a:ea typeface="Meiryo UI" panose="020B0604030504040204" pitchFamily="50" charset="-128"/>
            </a:endParaRPr>
          </a:p>
        </p:txBody>
      </p:sp>
      <p:sp>
        <p:nvSpPr>
          <p:cNvPr id="126" name="正方形/長方形 125"/>
          <p:cNvSpPr/>
          <p:nvPr/>
        </p:nvSpPr>
        <p:spPr>
          <a:xfrm>
            <a:off x="5017520" y="8057309"/>
            <a:ext cx="536400" cy="136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7" name="テキスト ボックス 56"/>
          <p:cNvSpPr txBox="1"/>
          <p:nvPr/>
        </p:nvSpPr>
        <p:spPr>
          <a:xfrm>
            <a:off x="5035308" y="8107606"/>
            <a:ext cx="492443" cy="1379287"/>
          </a:xfrm>
          <a:prstGeom prst="rect">
            <a:avLst/>
          </a:prstGeom>
          <a:noFill/>
          <a:ln>
            <a:noFill/>
          </a:ln>
        </p:spPr>
        <p:txBody>
          <a:bodyPr vert="eaVert" wrap="square" rtlCol="0" anchor="ctr">
            <a:spAutoFit/>
          </a:bodyPr>
          <a:lstStyle/>
          <a:p>
            <a:r>
              <a:rPr kumimoji="1" lang="ja-JP" altLang="en-US" sz="1000" b="1" dirty="0">
                <a:latin typeface="Meiryo UI" panose="020B0604030504040204" pitchFamily="50" charset="-128"/>
                <a:ea typeface="Meiryo UI" panose="020B0604030504040204" pitchFamily="50" charset="-128"/>
              </a:rPr>
              <a:t>     　　 沿道建築物</a:t>
            </a:r>
          </a:p>
          <a:p>
            <a:r>
              <a:rPr kumimoji="1" lang="ja-JP" altLang="en-US" sz="1000" b="1" dirty="0">
                <a:latin typeface="Meiryo UI" panose="020B0604030504040204" pitchFamily="50" charset="-128"/>
                <a:ea typeface="Meiryo UI" panose="020B0604030504040204" pitchFamily="50" charset="-128"/>
              </a:rPr>
              <a:t>広域緊急交通路</a:t>
            </a:r>
            <a:endParaRPr kumimoji="1" lang="en-US" altLang="ja-JP" sz="1000" b="1" dirty="0">
              <a:latin typeface="Meiryo UI" panose="020B0604030504040204" pitchFamily="50" charset="-128"/>
              <a:ea typeface="Meiryo UI" panose="020B0604030504040204" pitchFamily="50" charset="-128"/>
            </a:endParaRPr>
          </a:p>
        </p:txBody>
      </p:sp>
      <p:sp>
        <p:nvSpPr>
          <p:cNvPr id="127" name="正方形/長方形 126"/>
          <p:cNvSpPr/>
          <p:nvPr/>
        </p:nvSpPr>
        <p:spPr>
          <a:xfrm>
            <a:off x="5017520" y="5185102"/>
            <a:ext cx="536400" cy="1281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28" name="テキスト ボックス 127"/>
          <p:cNvSpPr txBox="1"/>
          <p:nvPr/>
        </p:nvSpPr>
        <p:spPr>
          <a:xfrm>
            <a:off x="5110520" y="5236619"/>
            <a:ext cx="369332" cy="1223816"/>
          </a:xfrm>
          <a:prstGeom prst="rect">
            <a:avLst/>
          </a:prstGeom>
          <a:noFill/>
          <a:ln>
            <a:noFill/>
          </a:ln>
        </p:spPr>
        <p:txBody>
          <a:bodyPr vert="eaVert"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rPr>
              <a:t>分譲マンション</a:t>
            </a:r>
            <a:endParaRPr kumimoji="1" lang="en-US" altLang="ja-JP" sz="1200" b="1" dirty="0">
              <a:latin typeface="Meiryo UI" panose="020B0604030504040204" pitchFamily="50" charset="-128"/>
              <a:ea typeface="Meiryo UI" panose="020B0604030504040204" pitchFamily="50" charset="-128"/>
            </a:endParaRPr>
          </a:p>
        </p:txBody>
      </p:sp>
      <p:sp>
        <p:nvSpPr>
          <p:cNvPr id="129" name="正方形/長方形 128"/>
          <p:cNvSpPr/>
          <p:nvPr/>
        </p:nvSpPr>
        <p:spPr>
          <a:xfrm>
            <a:off x="5017520" y="2780599"/>
            <a:ext cx="536400" cy="2311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30" name="テキスト ボックス 129"/>
          <p:cNvSpPr txBox="1"/>
          <p:nvPr/>
        </p:nvSpPr>
        <p:spPr>
          <a:xfrm>
            <a:off x="5109163" y="2810105"/>
            <a:ext cx="369332" cy="2242319"/>
          </a:xfrm>
          <a:prstGeom prst="rect">
            <a:avLst/>
          </a:prstGeom>
          <a:noFill/>
          <a:ln>
            <a:noFill/>
          </a:ln>
        </p:spPr>
        <p:txBody>
          <a:bodyPr vert="eaVert"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rPr>
              <a:t>木造住宅</a:t>
            </a:r>
            <a:endParaRPr kumimoji="1" lang="en-US" altLang="ja-JP" sz="1200" b="1" dirty="0">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45555D0F-1152-4B69-B557-8898A8E504B3}"/>
              </a:ext>
            </a:extLst>
          </p:cNvPr>
          <p:cNvSpPr txBox="1"/>
          <p:nvPr/>
        </p:nvSpPr>
        <p:spPr>
          <a:xfrm>
            <a:off x="4856779" y="9505050"/>
            <a:ext cx="4348347"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pPr algn="l"/>
            <a:r>
              <a:rPr lang="ja-JP" altLang="en-US" dirty="0">
                <a:solidFill>
                  <a:schemeClr val="tx1"/>
                </a:solidFill>
              </a:rPr>
              <a:t>目標２</a:t>
            </a:r>
            <a:r>
              <a:rPr lang="en-US" altLang="ja-JP" dirty="0">
                <a:solidFill>
                  <a:schemeClr val="tx1"/>
                </a:solidFill>
              </a:rPr>
              <a:t>-</a:t>
            </a:r>
            <a:r>
              <a:rPr lang="ja-JP" altLang="en-US" dirty="0">
                <a:solidFill>
                  <a:schemeClr val="tx1"/>
                </a:solidFill>
              </a:rPr>
              <a:t>２：公共建築物等の具体的な目標</a:t>
            </a:r>
            <a:endParaRPr lang="en-US" altLang="ja-JP" dirty="0">
              <a:solidFill>
                <a:schemeClr val="tx1"/>
              </a:solidFill>
            </a:endParaRPr>
          </a:p>
        </p:txBody>
      </p:sp>
      <p:sp>
        <p:nvSpPr>
          <p:cNvPr id="84" name="テキスト ボックス 83">
            <a:extLst>
              <a:ext uri="{FF2B5EF4-FFF2-40B4-BE49-F238E27FC236}">
                <a16:creationId xmlns:a16="http://schemas.microsoft.com/office/drawing/2014/main" id="{4C47B9C2-4FA6-44CA-BB74-3EC2DBD390FB}"/>
              </a:ext>
            </a:extLst>
          </p:cNvPr>
          <p:cNvSpPr txBox="1"/>
          <p:nvPr/>
        </p:nvSpPr>
        <p:spPr>
          <a:xfrm>
            <a:off x="9915992" y="9541508"/>
            <a:ext cx="3303965" cy="344646"/>
          </a:xfrm>
          <a:prstGeom prst="rect">
            <a:avLst/>
          </a:prstGeom>
          <a:noFill/>
          <a:ln w="6350">
            <a:noFill/>
          </a:ln>
        </p:spPr>
        <p:txBody>
          <a:bodyPr wrap="square" rtlCol="0">
            <a:spAutoFit/>
          </a:bodyPr>
          <a:lstStyle/>
          <a:p>
            <a:pPr algn="ctr" defTabSz="509138">
              <a:lnSpc>
                <a:spcPts val="2227"/>
              </a:lnSpc>
            </a:pPr>
            <a:r>
              <a:rPr lang="ja-JP" altLang="en-US" sz="1600" b="1" dirty="0">
                <a:latin typeface="Meiryo UI" panose="020B0604030504040204" pitchFamily="50" charset="-128"/>
                <a:ea typeface="Meiryo UI" panose="020B0604030504040204" pitchFamily="50" charset="-128"/>
              </a:rPr>
              <a:t>今後の取組みの方向性</a:t>
            </a:r>
            <a:endParaRPr lang="en-US" altLang="ja-JP" sz="1600" b="1" dirty="0">
              <a:latin typeface="Meiryo UI" panose="020B0604030504040204" pitchFamily="50" charset="-128"/>
              <a:ea typeface="Meiryo UI" panose="020B0604030504040204" pitchFamily="50" charset="-128"/>
            </a:endParaRPr>
          </a:p>
        </p:txBody>
      </p:sp>
      <p:sp>
        <p:nvSpPr>
          <p:cNvPr id="85" name="テキスト ボックス 84">
            <a:extLst>
              <a:ext uri="{FF2B5EF4-FFF2-40B4-BE49-F238E27FC236}">
                <a16:creationId xmlns:a16="http://schemas.microsoft.com/office/drawing/2014/main" id="{C6F5E650-E40B-4261-8FBD-F2BC50210DC2}"/>
              </a:ext>
            </a:extLst>
          </p:cNvPr>
          <p:cNvSpPr txBox="1"/>
          <p:nvPr/>
        </p:nvSpPr>
        <p:spPr>
          <a:xfrm>
            <a:off x="12621463" y="6554544"/>
            <a:ext cx="2259138" cy="761747"/>
          </a:xfrm>
          <a:prstGeom prst="rect">
            <a:avLst/>
          </a:prstGeom>
          <a:noFill/>
        </p:spPr>
        <p:txBody>
          <a:bodyPr wrap="square" rtlCol="0">
            <a:spAutoFit/>
          </a:bodyPr>
          <a:lstStyle/>
          <a:p>
            <a:pPr marL="265113" indent="-265113"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○必要な情報の一括周知</a:t>
            </a:r>
            <a:endParaRPr lang="en-US" altLang="ja-JP" sz="1200" b="1" dirty="0">
              <a:solidFill>
                <a:prstClr val="black"/>
              </a:solidFill>
              <a:latin typeface="Meiryo UI" panose="020B0604030504040204" pitchFamily="50" charset="-128"/>
              <a:ea typeface="Meiryo UI" panose="020B0604030504040204" pitchFamily="50" charset="-128"/>
            </a:endParaRPr>
          </a:p>
          <a:p>
            <a:pPr marL="182563" indent="-182563" defTabSz="1425586" fontAlgn="t">
              <a:tabLst>
                <a:tab pos="197998" algn="l"/>
              </a:tabLst>
              <a:defRPr/>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・他補助、融資、税制等、既存制度も含めた幅広い支援策の周知</a:t>
            </a:r>
            <a:endParaRPr lang="en-US" altLang="ja-JP" sz="1050" dirty="0">
              <a:solidFill>
                <a:prstClr val="black"/>
              </a:solidFill>
              <a:latin typeface="Meiryo UI" panose="020B0604030504040204" pitchFamily="50" charset="-128"/>
              <a:ea typeface="Meiryo UI" panose="020B0604030504040204" pitchFamily="50" charset="-128"/>
            </a:endParaRPr>
          </a:p>
          <a:p>
            <a:pPr marL="98999" indent="-98999" defTabSz="1425586" fontAlgn="t">
              <a:tabLst>
                <a:tab pos="197998" algn="l"/>
              </a:tabLst>
              <a:defRPr/>
            </a:pPr>
            <a:r>
              <a:rPr lang="ja-JP" altLang="en-US" sz="1050" dirty="0">
                <a:solidFill>
                  <a:prstClr val="black"/>
                </a:solidFill>
                <a:latin typeface="Meiryo UI" panose="020B0604030504040204" pitchFamily="50" charset="-128"/>
                <a:ea typeface="Meiryo UI" panose="020B0604030504040204" pitchFamily="50" charset="-128"/>
              </a:rPr>
              <a:t>　</a:t>
            </a: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93" name="テキスト ボックス 92">
            <a:extLst>
              <a:ext uri="{FF2B5EF4-FFF2-40B4-BE49-F238E27FC236}">
                <a16:creationId xmlns:a16="http://schemas.microsoft.com/office/drawing/2014/main" id="{37EE9892-5358-4E93-8CB1-D80355751D09}"/>
              </a:ext>
            </a:extLst>
          </p:cNvPr>
          <p:cNvSpPr txBox="1"/>
          <p:nvPr/>
        </p:nvSpPr>
        <p:spPr>
          <a:xfrm>
            <a:off x="8156084" y="6553280"/>
            <a:ext cx="2246310" cy="754053"/>
          </a:xfrm>
          <a:prstGeom prst="rect">
            <a:avLst/>
          </a:prstGeom>
          <a:noFill/>
        </p:spPr>
        <p:txBody>
          <a:bodyPr wrap="square" rtlCol="0">
            <a:spAutoFit/>
          </a:bodyPr>
          <a:lstStyle/>
          <a:p>
            <a:pPr marL="265113" indent="-265113"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○確実な普及啓発</a:t>
            </a:r>
            <a:endParaRPr lang="en-US" altLang="ja-JP" sz="1200" b="1" dirty="0">
              <a:solidFill>
                <a:prstClr val="black"/>
              </a:solidFill>
              <a:latin typeface="Meiryo UI" panose="020B0604030504040204" pitchFamily="50" charset="-128"/>
              <a:ea typeface="Meiryo UI" panose="020B0604030504040204" pitchFamily="50" charset="-128"/>
            </a:endParaRPr>
          </a:p>
          <a:p>
            <a:pPr marL="87313" defTabSz="1425586" fontAlgn="t">
              <a:tabLst>
                <a:tab pos="87313" algn="l"/>
              </a:tabLst>
              <a:defRPr/>
            </a:pPr>
            <a:r>
              <a:rPr lang="ja-JP" altLang="en-US" sz="1000" dirty="0">
                <a:solidFill>
                  <a:prstClr val="black"/>
                </a:solidFill>
                <a:latin typeface="Meiryo UI" panose="020B0604030504040204" pitchFamily="50" charset="-128"/>
                <a:ea typeface="Meiryo UI" panose="020B0604030504040204" pitchFamily="50" charset="-128"/>
              </a:rPr>
              <a:t>・関係部局・市町村と連携し、説明会　</a:t>
            </a:r>
            <a:endParaRPr lang="en-US" altLang="ja-JP" sz="1000" dirty="0">
              <a:solidFill>
                <a:prstClr val="black"/>
              </a:solidFill>
              <a:latin typeface="Meiryo UI" panose="020B0604030504040204" pitchFamily="50" charset="-128"/>
              <a:ea typeface="Meiryo UI" panose="020B0604030504040204" pitchFamily="50" charset="-128"/>
            </a:endParaRPr>
          </a:p>
          <a:p>
            <a:pPr marL="87313" defTabSz="1425586" fontAlgn="t">
              <a:tabLst>
                <a:tab pos="87313" algn="l"/>
              </a:tabLst>
              <a:defRPr/>
            </a:pPr>
            <a:r>
              <a:rPr lang="ja-JP" altLang="en-US" sz="1000" dirty="0">
                <a:solidFill>
                  <a:prstClr val="black"/>
                </a:solidFill>
                <a:latin typeface="Meiryo UI" panose="020B0604030504040204" pitchFamily="50" charset="-128"/>
                <a:ea typeface="Meiryo UI" panose="020B0604030504040204" pitchFamily="50" charset="-128"/>
              </a:rPr>
              <a:t>　や個別訪問等により、働きかけ強化</a:t>
            </a:r>
            <a:endParaRPr lang="en-US" altLang="ja-JP" sz="1000" dirty="0">
              <a:solidFill>
                <a:prstClr val="black"/>
              </a:solidFill>
              <a:latin typeface="Meiryo UI" panose="020B0604030504040204" pitchFamily="50" charset="-128"/>
              <a:ea typeface="Meiryo UI" panose="020B0604030504040204" pitchFamily="50" charset="-128"/>
            </a:endParaRPr>
          </a:p>
          <a:p>
            <a:pPr marL="265113" indent="-265113" defTabSz="1425586" fontAlgn="t">
              <a:tabLst>
                <a:tab pos="197998" algn="l"/>
              </a:tabLst>
              <a:defRPr/>
            </a:pP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94" name="テキスト ボックス 93">
            <a:extLst>
              <a:ext uri="{FF2B5EF4-FFF2-40B4-BE49-F238E27FC236}">
                <a16:creationId xmlns:a16="http://schemas.microsoft.com/office/drawing/2014/main" id="{AFF22A82-9797-43CE-89B6-AE50C5F0D75D}"/>
              </a:ext>
            </a:extLst>
          </p:cNvPr>
          <p:cNvSpPr txBox="1"/>
          <p:nvPr/>
        </p:nvSpPr>
        <p:spPr>
          <a:xfrm>
            <a:off x="8136750" y="8030417"/>
            <a:ext cx="2302453" cy="584775"/>
          </a:xfrm>
          <a:prstGeom prst="rect">
            <a:avLst/>
          </a:prstGeom>
          <a:noFill/>
        </p:spPr>
        <p:txBody>
          <a:bodyPr wrap="square" rtlCol="0">
            <a:spAutoFit/>
          </a:bodyPr>
          <a:lstStyle/>
          <a:p>
            <a:pPr marL="265113" indent="-265113" defTabSz="1974850"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○地域住民への働きかけ</a:t>
            </a:r>
            <a:endParaRPr lang="en-US" altLang="ja-JP" sz="1200" b="1" dirty="0">
              <a:solidFill>
                <a:prstClr val="black"/>
              </a:solidFill>
              <a:latin typeface="Meiryo UI" panose="020B0604030504040204" pitchFamily="50" charset="-128"/>
              <a:ea typeface="Meiryo UI" panose="020B0604030504040204" pitchFamily="50" charset="-128"/>
            </a:endParaRPr>
          </a:p>
          <a:p>
            <a:pPr marL="185738" indent="-185738" defTabSz="1425586">
              <a:lnSpc>
                <a:spcPts val="1200"/>
              </a:lnSpc>
              <a:tabLst>
                <a:tab pos="92075" algn="l"/>
              </a:tabLst>
              <a:defRPr/>
            </a:pPr>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・所有者だけでなく、地域住民に様々な機会を捉えて働きかけ</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5087FD7B-4FF5-4BF2-A1FF-60C18FE0A9F2}"/>
              </a:ext>
            </a:extLst>
          </p:cNvPr>
          <p:cNvSpPr txBox="1"/>
          <p:nvPr/>
        </p:nvSpPr>
        <p:spPr>
          <a:xfrm>
            <a:off x="3357232" y="7138214"/>
            <a:ext cx="1372546" cy="495108"/>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tIns="108000" bIns="108000">
            <a:spAutoFit/>
          </a:bodyPr>
          <a:lstStyle/>
          <a:p>
            <a:pPr algn="ctr">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義務付け建築物</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進捗率　約</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72</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a:extLst>
              <a:ext uri="{FF2B5EF4-FFF2-40B4-BE49-F238E27FC236}">
                <a16:creationId xmlns:a16="http://schemas.microsoft.com/office/drawing/2014/main" id="{A0299994-AD0E-4173-9F73-56CB8B7FF190}"/>
              </a:ext>
            </a:extLst>
          </p:cNvPr>
          <p:cNvSpPr txBox="1"/>
          <p:nvPr/>
        </p:nvSpPr>
        <p:spPr>
          <a:xfrm>
            <a:off x="9337022" y="9893516"/>
            <a:ext cx="5414548" cy="738664"/>
          </a:xfrm>
          <a:prstGeom prst="rect">
            <a:avLst/>
          </a:prstGeom>
          <a:noFill/>
        </p:spPr>
        <p:txBody>
          <a:bodyPr wrap="square" rtlCol="0">
            <a:spAutoFit/>
          </a:bodyPr>
          <a:lstStyle/>
          <a:p>
            <a:pPr marL="180975" indent="-180975"/>
            <a:r>
              <a:rPr lang="ja-JP" altLang="en-US" sz="1050" dirty="0">
                <a:latin typeface="Meiryo UI" panose="020B0604030504040204" pitchFamily="50" charset="-128"/>
                <a:ea typeface="Meiryo UI" panose="020B0604030504040204" pitchFamily="50" charset="-128"/>
              </a:rPr>
              <a:t>○　府有建築物のうち、災害時に重要な機能を果たす建築物、府立学校は耐震化完了。残りは個別に進捗管理を行い、早期の完了をめざす</a:t>
            </a:r>
            <a:endParaRPr lang="en-US" altLang="ja-JP" sz="1050" dirty="0">
              <a:latin typeface="Meiryo UI" panose="020B0604030504040204" pitchFamily="50" charset="-128"/>
              <a:ea typeface="Meiryo UI" panose="020B0604030504040204" pitchFamily="50" charset="-128"/>
            </a:endParaRPr>
          </a:p>
          <a:p>
            <a:pPr marL="180975" indent="-180975"/>
            <a:r>
              <a:rPr kumimoji="1" lang="ja-JP" altLang="en-US" sz="1050" dirty="0">
                <a:latin typeface="Meiryo UI" panose="020B0604030504040204" pitchFamily="50" charset="-128"/>
                <a:ea typeface="Meiryo UI" panose="020B0604030504040204" pitchFamily="50" charset="-128"/>
              </a:rPr>
              <a:t>○　府公社賃貸住宅は引き続き、建替えや耐震改修等により、居住者に配慮しながら、計画的</a:t>
            </a:r>
            <a:r>
              <a:rPr kumimoji="1" lang="ja-JP" altLang="en-US" sz="1050">
                <a:latin typeface="Meiryo UI" panose="020B0604030504040204" pitchFamily="50" charset="-128"/>
                <a:ea typeface="Meiryo UI" panose="020B0604030504040204" pitchFamily="50" charset="-128"/>
              </a:rPr>
              <a:t>に耐震化</a:t>
            </a:r>
            <a:r>
              <a:rPr kumimoji="1" lang="ja-JP" altLang="en-US" sz="1050" dirty="0">
                <a:latin typeface="Meiryo UI" panose="020B0604030504040204" pitchFamily="50" charset="-128"/>
                <a:ea typeface="Meiryo UI" panose="020B0604030504040204" pitchFamily="50" charset="-128"/>
              </a:rPr>
              <a:t>を図る　</a:t>
            </a:r>
          </a:p>
        </p:txBody>
      </p:sp>
      <p:sp>
        <p:nvSpPr>
          <p:cNvPr id="87" name="テキスト ボックス 86">
            <a:extLst>
              <a:ext uri="{FF2B5EF4-FFF2-40B4-BE49-F238E27FC236}">
                <a16:creationId xmlns:a16="http://schemas.microsoft.com/office/drawing/2014/main" id="{A0299994-AD0E-4173-9F73-56CB8B7FF190}"/>
              </a:ext>
            </a:extLst>
          </p:cNvPr>
          <p:cNvSpPr txBox="1"/>
          <p:nvPr/>
        </p:nvSpPr>
        <p:spPr>
          <a:xfrm>
            <a:off x="5549321" y="8003147"/>
            <a:ext cx="2528098" cy="99257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目標</a:t>
            </a:r>
            <a:r>
              <a:rPr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全ての建物を対象に、効果的な働きかけ</a:t>
            </a:r>
            <a:endParaRPr kumimoji="1" lang="en-US" altLang="ja-JP" sz="105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174625" indent="-174625"/>
            <a:r>
              <a:rPr kumimoji="1" lang="ja-JP" altLang="en-US" sz="1050" dirty="0">
                <a:latin typeface="Meiryo UI" panose="020B0604030504040204" pitchFamily="50" charset="-128"/>
                <a:ea typeface="Meiryo UI" panose="020B0604030504040204" pitchFamily="50" charset="-128"/>
              </a:rPr>
              <a:t>▶　緊急交通路機能確保のため、対象を絞　</a:t>
            </a:r>
            <a:endParaRPr kumimoji="1" lang="en-US" altLang="ja-JP" sz="1050" dirty="0">
              <a:latin typeface="Meiryo UI" panose="020B0604030504040204" pitchFamily="50" charset="-128"/>
              <a:ea typeface="Meiryo UI" panose="020B0604030504040204" pitchFamily="50" charset="-128"/>
            </a:endParaRPr>
          </a:p>
          <a:p>
            <a:pPr marL="174625" indent="-174625"/>
            <a:r>
              <a:rPr kumimoji="1" lang="ja-JP" altLang="en-US" sz="1050" dirty="0">
                <a:latin typeface="Meiryo UI" panose="020B0604030504040204" pitchFamily="50" charset="-128"/>
                <a:ea typeface="Meiryo UI" panose="020B0604030504040204" pitchFamily="50" charset="-128"/>
              </a:rPr>
              <a:t>　　 </a:t>
            </a:r>
            <a:r>
              <a:rPr kumimoji="1" lang="ja-JP" altLang="en-US" sz="1050" dirty="0" err="1">
                <a:latin typeface="Meiryo UI" panose="020B0604030504040204" pitchFamily="50" charset="-128"/>
                <a:ea typeface="Meiryo UI" panose="020B0604030504040204" pitchFamily="50" charset="-128"/>
              </a:rPr>
              <a:t>り</a:t>
            </a:r>
            <a:r>
              <a:rPr kumimoji="1" lang="ja-JP" altLang="en-US" sz="1050" dirty="0">
                <a:latin typeface="Meiryo UI" panose="020B0604030504040204" pitchFamily="50" charset="-128"/>
                <a:ea typeface="Meiryo UI" panose="020B0604030504040204" pitchFamily="50" charset="-128"/>
              </a:rPr>
              <a:t>込み</a:t>
            </a:r>
            <a:r>
              <a:rPr kumimoji="1" lang="ja-JP" altLang="en-US" sz="1050">
                <a:latin typeface="Meiryo UI" panose="020B0604030504040204" pitchFamily="50" charset="-128"/>
                <a:ea typeface="Meiryo UI" panose="020B0604030504040204" pitchFamily="50" charset="-128"/>
              </a:rPr>
              <a:t>重点的に取り組む</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C6F5E650-E40B-4261-8FBD-F2BC50210DC2}"/>
              </a:ext>
            </a:extLst>
          </p:cNvPr>
          <p:cNvSpPr txBox="1"/>
          <p:nvPr/>
        </p:nvSpPr>
        <p:spPr>
          <a:xfrm>
            <a:off x="12621463" y="8005957"/>
            <a:ext cx="2259138" cy="761747"/>
          </a:xfrm>
          <a:prstGeom prst="rect">
            <a:avLst/>
          </a:prstGeom>
          <a:noFill/>
        </p:spPr>
        <p:txBody>
          <a:bodyPr wrap="square" rtlCol="0">
            <a:spAutoFit/>
          </a:bodyPr>
          <a:lstStyle/>
          <a:p>
            <a:pPr marL="265113" indent="-265113" defTabSz="1425586" fontAlgn="t">
              <a:tabLst>
                <a:tab pos="197998" algn="l"/>
              </a:tabLst>
              <a:defRPr/>
            </a:pPr>
            <a:r>
              <a:rPr lang="ja-JP" altLang="en-US" sz="1200" b="1" dirty="0">
                <a:solidFill>
                  <a:prstClr val="black"/>
                </a:solidFill>
                <a:latin typeface="Meiryo UI" panose="020B0604030504040204" pitchFamily="50" charset="-128"/>
                <a:ea typeface="Meiryo UI" panose="020B0604030504040204" pitchFamily="50" charset="-128"/>
              </a:rPr>
              <a:t>○必要な情報の一括周知</a:t>
            </a:r>
            <a:endParaRPr lang="en-US" altLang="ja-JP" sz="1200" b="1" dirty="0">
              <a:solidFill>
                <a:prstClr val="black"/>
              </a:solidFill>
              <a:latin typeface="Meiryo UI" panose="020B0604030504040204" pitchFamily="50" charset="-128"/>
              <a:ea typeface="Meiryo UI" panose="020B0604030504040204" pitchFamily="50" charset="-128"/>
            </a:endParaRPr>
          </a:p>
          <a:p>
            <a:pPr marL="182563" indent="-182563" defTabSz="1425586" fontAlgn="t">
              <a:tabLst>
                <a:tab pos="197998" algn="l"/>
              </a:tabLst>
              <a:defRPr/>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・他補助、融資、税制等、既存制度も含めた幅広い支援策の周知</a:t>
            </a:r>
            <a:endParaRPr lang="en-US" altLang="ja-JP" sz="1050" dirty="0">
              <a:solidFill>
                <a:prstClr val="black"/>
              </a:solidFill>
              <a:latin typeface="Meiryo UI" panose="020B0604030504040204" pitchFamily="50" charset="-128"/>
              <a:ea typeface="Meiryo UI" panose="020B0604030504040204" pitchFamily="50" charset="-128"/>
            </a:endParaRPr>
          </a:p>
          <a:p>
            <a:pPr marL="98999" indent="-98999" defTabSz="1425586" fontAlgn="t">
              <a:tabLst>
                <a:tab pos="197998" algn="l"/>
              </a:tabLst>
              <a:defRPr/>
            </a:pPr>
            <a:r>
              <a:rPr lang="ja-JP" altLang="en-US" sz="1050" dirty="0">
                <a:solidFill>
                  <a:prstClr val="black"/>
                </a:solidFill>
                <a:latin typeface="Meiryo UI" panose="020B0604030504040204" pitchFamily="50" charset="-128"/>
                <a:ea typeface="Meiryo UI" panose="020B0604030504040204" pitchFamily="50" charset="-128"/>
              </a:rPr>
              <a:t>　</a:t>
            </a: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2165613" y="6604840"/>
            <a:ext cx="583507" cy="230832"/>
          </a:xfrm>
          <a:prstGeom prst="rect">
            <a:avLst/>
          </a:prstGeom>
          <a:noFill/>
        </p:spPr>
        <p:txBody>
          <a:bodyPr wrap="square" rtlCol="0">
            <a:spAutoFit/>
          </a:bodyPr>
          <a:lstStyle/>
          <a:p>
            <a:r>
              <a:rPr lang="en-US" altLang="ja-JP" sz="700" b="1" dirty="0">
                <a:solidFill>
                  <a:prstClr val="black"/>
                </a:solidFill>
                <a:latin typeface="Meiryo UI" panose="020B0604030504040204" pitchFamily="50" charset="-128"/>
                <a:ea typeface="Meiryo UI" panose="020B0604030504040204" pitchFamily="50" charset="-128"/>
              </a:rPr>
              <a:t>(</a:t>
            </a:r>
            <a:r>
              <a:rPr lang="ja-JP" altLang="en-US" sz="700" b="1" dirty="0">
                <a:solidFill>
                  <a:prstClr val="black"/>
                </a:solidFill>
                <a:latin typeface="Meiryo UI" panose="020B0604030504040204" pitchFamily="50" charset="-128"/>
                <a:ea typeface="Meiryo UI" panose="020B0604030504040204" pitchFamily="50" charset="-128"/>
              </a:rPr>
              <a:t>大規模</a:t>
            </a:r>
            <a:r>
              <a:rPr lang="en-US" altLang="ja-JP" sz="700" b="1" dirty="0">
                <a:solidFill>
                  <a:prstClr val="black"/>
                </a:solidFill>
                <a:latin typeface="Meiryo UI" panose="020B0604030504040204" pitchFamily="50" charset="-128"/>
                <a:ea typeface="Meiryo UI" panose="020B0604030504040204" pitchFamily="50" charset="-128"/>
              </a:rPr>
              <a:t>)</a:t>
            </a:r>
            <a:endParaRPr lang="en-US" altLang="ja-JP" sz="1100" b="1" dirty="0">
              <a:solidFill>
                <a:prstClr val="black"/>
              </a:solidFill>
              <a:latin typeface="Meiryo UI" panose="020B0604030504040204" pitchFamily="50" charset="-128"/>
              <a:ea typeface="Meiryo UI" panose="020B0604030504040204" pitchFamily="50" charset="-128"/>
            </a:endParaRPr>
          </a:p>
          <a:p>
            <a:endParaRPr kumimoji="1" lang="ja-JP" altLang="en-US" sz="200" dirty="0"/>
          </a:p>
        </p:txBody>
      </p:sp>
      <p:grpSp>
        <p:nvGrpSpPr>
          <p:cNvPr id="103" name="グループ化 102">
            <a:extLst>
              <a:ext uri="{FF2B5EF4-FFF2-40B4-BE49-F238E27FC236}">
                <a16:creationId xmlns:a16="http://schemas.microsoft.com/office/drawing/2014/main" id="{C80F135B-FC07-4E45-8510-0C3C15018350}"/>
              </a:ext>
            </a:extLst>
          </p:cNvPr>
          <p:cNvGrpSpPr/>
          <p:nvPr/>
        </p:nvGrpSpPr>
        <p:grpSpPr>
          <a:xfrm>
            <a:off x="3111656" y="7521590"/>
            <a:ext cx="1691527" cy="1543066"/>
            <a:chOff x="3131138" y="7503548"/>
            <a:chExt cx="1691527" cy="1543066"/>
          </a:xfrm>
        </p:grpSpPr>
        <p:graphicFrame>
          <p:nvGraphicFramePr>
            <p:cNvPr id="104" name="グラフ 103">
              <a:extLst>
                <a:ext uri="{FF2B5EF4-FFF2-40B4-BE49-F238E27FC236}">
                  <a16:creationId xmlns:a16="http://schemas.microsoft.com/office/drawing/2014/main" id="{C8EE0210-72BD-405B-B00B-4E3683C1F104}"/>
                </a:ext>
              </a:extLst>
            </p:cNvPr>
            <p:cNvGraphicFramePr>
              <a:graphicFrameLocks/>
            </p:cNvGraphicFramePr>
            <p:nvPr>
              <p:extLst>
                <p:ext uri="{D42A27DB-BD31-4B8C-83A1-F6EECF244321}">
                  <p14:modId xmlns:p14="http://schemas.microsoft.com/office/powerpoint/2010/main" val="2486692170"/>
                </p:ext>
              </p:extLst>
            </p:nvPr>
          </p:nvGraphicFramePr>
          <p:xfrm>
            <a:off x="3266525" y="7503548"/>
            <a:ext cx="1556140" cy="1543066"/>
          </p:xfrm>
          <a:graphic>
            <a:graphicData uri="http://schemas.openxmlformats.org/drawingml/2006/chart">
              <c:chart xmlns:c="http://schemas.openxmlformats.org/drawingml/2006/chart" xmlns:r="http://schemas.openxmlformats.org/officeDocument/2006/relationships" r:id="rId2"/>
            </a:graphicData>
          </a:graphic>
        </p:graphicFrame>
        <p:sp>
          <p:nvSpPr>
            <p:cNvPr id="105" name="テキスト ボックス 41">
              <a:extLst>
                <a:ext uri="{FF2B5EF4-FFF2-40B4-BE49-F238E27FC236}">
                  <a16:creationId xmlns:a16="http://schemas.microsoft.com/office/drawing/2014/main" id="{54E3821A-930B-43DD-93DB-48024F3C49F5}"/>
                </a:ext>
              </a:extLst>
            </p:cNvPr>
            <p:cNvSpPr txBox="1"/>
            <p:nvPr/>
          </p:nvSpPr>
          <p:spPr>
            <a:xfrm>
              <a:off x="3131138" y="7713490"/>
              <a:ext cx="942276" cy="564257"/>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lIns="0" tIns="0" rIns="0" bIns="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耐震性不足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312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・大規模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85725" algn="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・広域沿道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214</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（重複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テキスト ボックス 43">
              <a:extLst>
                <a:ext uri="{FF2B5EF4-FFF2-40B4-BE49-F238E27FC236}">
                  <a16:creationId xmlns:a16="http://schemas.microsoft.com/office/drawing/2014/main" id="{E4EBD8D7-DCEB-40E3-8A7E-EF3A9ADCF209}"/>
                </a:ext>
              </a:extLst>
            </p:cNvPr>
            <p:cNvSpPr txBox="1"/>
            <p:nvPr/>
          </p:nvSpPr>
          <p:spPr>
            <a:xfrm>
              <a:off x="3435309" y="8351167"/>
              <a:ext cx="1053356" cy="512961"/>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lIns="0" tIns="0" rIns="0" bIns="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耐震性あり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792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・大規模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715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・広域沿道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85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（重複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2" name="グループ化 91">
            <a:extLst>
              <a:ext uri="{FF2B5EF4-FFF2-40B4-BE49-F238E27FC236}">
                <a16:creationId xmlns:a16="http://schemas.microsoft.com/office/drawing/2014/main" id="{F5C16195-1EE7-4AF9-BC38-F2D210CF3FDF}"/>
              </a:ext>
            </a:extLst>
          </p:cNvPr>
          <p:cNvGrpSpPr/>
          <p:nvPr/>
        </p:nvGrpSpPr>
        <p:grpSpPr>
          <a:xfrm>
            <a:off x="3204844" y="2726563"/>
            <a:ext cx="1508832" cy="1506139"/>
            <a:chOff x="3016937" y="3986706"/>
            <a:chExt cx="1751280" cy="1748155"/>
          </a:xfrm>
        </p:grpSpPr>
        <p:pic>
          <p:nvPicPr>
            <p:cNvPr id="97" name="図 96">
              <a:extLst>
                <a:ext uri="{FF2B5EF4-FFF2-40B4-BE49-F238E27FC236}">
                  <a16:creationId xmlns:a16="http://schemas.microsoft.com/office/drawing/2014/main" id="{BBC75A53-8B6D-42DC-A38E-212DC0CE904E}"/>
                </a:ext>
              </a:extLst>
            </p:cNvPr>
            <p:cNvPicPr/>
            <p:nvPr/>
          </p:nvPicPr>
          <p:blipFill>
            <a:blip r:embed="rId3"/>
            <a:stretch>
              <a:fillRect/>
            </a:stretch>
          </p:blipFill>
          <p:spPr>
            <a:xfrm>
              <a:off x="3068322" y="3986706"/>
              <a:ext cx="1699895" cy="1748155"/>
            </a:xfrm>
            <a:prstGeom prst="rect">
              <a:avLst/>
            </a:prstGeom>
          </p:spPr>
        </p:pic>
        <p:sp>
          <p:nvSpPr>
            <p:cNvPr id="98" name="テキスト ボックス 21">
              <a:extLst>
                <a:ext uri="{FF2B5EF4-FFF2-40B4-BE49-F238E27FC236}">
                  <a16:creationId xmlns:a16="http://schemas.microsoft.com/office/drawing/2014/main" id="{89A5E5AF-493B-4A22-9750-B8E4B9A58C0B}"/>
                </a:ext>
              </a:extLst>
            </p:cNvPr>
            <p:cNvSpPr txBox="1"/>
            <p:nvPr/>
          </p:nvSpPr>
          <p:spPr>
            <a:xfrm>
              <a:off x="3263488" y="4063475"/>
              <a:ext cx="955675" cy="46440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耐震性不足</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sz="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45</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9" name="テキスト ボックス 22">
              <a:extLst>
                <a:ext uri="{FF2B5EF4-FFF2-40B4-BE49-F238E27FC236}">
                  <a16:creationId xmlns:a16="http://schemas.microsoft.com/office/drawing/2014/main" id="{ED9DFF8B-49DA-46EF-9DF7-6EE9B0DF52AB}"/>
                </a:ext>
              </a:extLst>
            </p:cNvPr>
            <p:cNvSpPr txBox="1"/>
            <p:nvPr/>
          </p:nvSpPr>
          <p:spPr>
            <a:xfrm>
              <a:off x="3016937" y="4459075"/>
              <a:ext cx="610870" cy="357233"/>
            </a:xfrm>
            <a:prstGeom prst="rect">
              <a:avLst/>
            </a:prstGeom>
            <a:no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耐震性あり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sz="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52</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0" name="テキスト ボックス 41">
              <a:extLst>
                <a:ext uri="{FF2B5EF4-FFF2-40B4-BE49-F238E27FC236}">
                  <a16:creationId xmlns:a16="http://schemas.microsoft.com/office/drawing/2014/main" id="{23B253B9-E688-4B2E-86CC-BFB624075E7B}"/>
                </a:ext>
              </a:extLst>
            </p:cNvPr>
            <p:cNvSpPr txBox="1"/>
            <p:nvPr/>
          </p:nvSpPr>
          <p:spPr>
            <a:xfrm>
              <a:off x="3615057" y="4577256"/>
              <a:ext cx="306070" cy="332740"/>
            </a:xfrm>
            <a:prstGeom prst="rect">
              <a:avLst/>
            </a:prstGeom>
            <a:noFill/>
          </p:spPr>
          <p:txBody>
            <a:bodyPr wrap="square" lIns="0" tIns="0" rIns="0" bIns="0" rtlCol="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000"/>
                </a:lnSpc>
              </a:pPr>
              <a:r>
                <a:rPr lang="en-US" sz="800" kern="12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S56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0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以前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1" name="テキスト ボックス 20">
              <a:extLst>
                <a:ext uri="{FF2B5EF4-FFF2-40B4-BE49-F238E27FC236}">
                  <a16:creationId xmlns:a16="http://schemas.microsoft.com/office/drawing/2014/main" id="{5DAEA77F-FFC2-4594-8303-14C6D453D648}"/>
                </a:ext>
              </a:extLst>
            </p:cNvPr>
            <p:cNvSpPr txBox="1"/>
            <p:nvPr/>
          </p:nvSpPr>
          <p:spPr>
            <a:xfrm>
              <a:off x="3849372" y="4861736"/>
              <a:ext cx="290195" cy="254000"/>
            </a:xfrm>
            <a:prstGeom prst="rect">
              <a:avLst/>
            </a:prstGeom>
            <a:no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000"/>
                </a:lnSpc>
              </a:pPr>
              <a:r>
                <a:rPr lang="en-US" sz="800" kern="120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S57</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0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以降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2" name="テキスト ボックス 23">
              <a:extLst>
                <a:ext uri="{FF2B5EF4-FFF2-40B4-BE49-F238E27FC236}">
                  <a16:creationId xmlns:a16="http://schemas.microsoft.com/office/drawing/2014/main" id="{6280D2DC-FAAC-4F3F-BDEA-292BAA3CF258}"/>
                </a:ext>
              </a:extLst>
            </p:cNvPr>
            <p:cNvSpPr txBox="1"/>
            <p:nvPr/>
          </p:nvSpPr>
          <p:spPr>
            <a:xfrm>
              <a:off x="3569336" y="5108534"/>
              <a:ext cx="762000" cy="464402"/>
            </a:xfrm>
            <a:prstGeom prst="rect">
              <a:avLst/>
            </a:prstGeom>
            <a:noFill/>
          </p:spPr>
          <p:txBody>
            <a:bodyPr wrap="square" rtlCol="0" anchor="b">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耐震性あり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sz="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301</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24" name="テキスト ボックス 23">
            <a:extLst>
              <a:ext uri="{FF2B5EF4-FFF2-40B4-BE49-F238E27FC236}">
                <a16:creationId xmlns:a16="http://schemas.microsoft.com/office/drawing/2014/main" id="{A0299994-AD0E-4173-9F73-56CB8B7FF190}"/>
              </a:ext>
            </a:extLst>
          </p:cNvPr>
          <p:cNvSpPr txBox="1"/>
          <p:nvPr/>
        </p:nvSpPr>
        <p:spPr>
          <a:xfrm>
            <a:off x="303363" y="2985191"/>
            <a:ext cx="4418370" cy="2067233"/>
          </a:xfrm>
          <a:prstGeom prst="rect">
            <a:avLst/>
          </a:prstGeom>
          <a:noFill/>
          <a:ln>
            <a:noFill/>
          </a:ln>
        </p:spPr>
        <p:txBody>
          <a:bodyPr wrap="square" rtlCol="0">
            <a:spAutoFit/>
          </a:bodyPr>
          <a:lstStyle/>
          <a:p>
            <a:pPr defTabSz="509138">
              <a:lnSpc>
                <a:spcPts val="2227"/>
              </a:lnSpc>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目標</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R7</a:t>
            </a:r>
            <a:r>
              <a:rPr lang="ja-JP" altLang="en-US" sz="1200" dirty="0" err="1">
                <a:solidFill>
                  <a:prstClr val="black"/>
                </a:solidFill>
                <a:latin typeface="Meiryo UI" panose="020B0604030504040204" pitchFamily="50" charset="-128"/>
                <a:ea typeface="Meiryo UI" panose="020B0604030504040204" pitchFamily="50" charset="-128"/>
              </a:rPr>
              <a:t>までに</a:t>
            </a:r>
            <a:r>
              <a:rPr lang="en-US" altLang="ja-JP" sz="1200" dirty="0">
                <a:solidFill>
                  <a:prstClr val="black"/>
                </a:solidFill>
                <a:latin typeface="Meiryo UI" panose="020B0604030504040204" pitchFamily="50" charset="-128"/>
                <a:ea typeface="Meiryo UI" panose="020B0604030504040204" pitchFamily="50" charset="-128"/>
              </a:rPr>
              <a:t>95%</a:t>
            </a:r>
          </a:p>
          <a:p>
            <a:pPr>
              <a:lnSpc>
                <a:spcPts val="2227"/>
              </a:lnSpc>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現状</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H27</a:t>
            </a:r>
            <a:r>
              <a:rPr lang="ja-JP" altLang="en-US" sz="1200" dirty="0">
                <a:solidFill>
                  <a:prstClr val="black"/>
                </a:solidFill>
                <a:latin typeface="Meiryo UI" panose="020B0604030504040204" pitchFamily="50" charset="-128"/>
                <a:ea typeface="Meiryo UI" panose="020B0604030504040204" pitchFamily="50" charset="-128"/>
              </a:rPr>
              <a:t>：約</a:t>
            </a:r>
            <a:r>
              <a:rPr lang="en-US" altLang="ja-JP" sz="1200" dirty="0">
                <a:solidFill>
                  <a:prstClr val="black"/>
                </a:solidFill>
                <a:latin typeface="Meiryo UI" panose="020B0604030504040204" pitchFamily="50" charset="-128"/>
                <a:ea typeface="Meiryo UI" panose="020B0604030504040204" pitchFamily="50" charset="-128"/>
              </a:rPr>
              <a:t>83</a:t>
            </a:r>
            <a:r>
              <a:rPr lang="ja-JP" altLang="en-US" sz="1200" dirty="0">
                <a:solidFill>
                  <a:prstClr val="black"/>
                </a:solidFill>
                <a:latin typeface="Meiryo UI" panose="020B0604030504040204" pitchFamily="50" charset="-128"/>
                <a:ea typeface="Meiryo UI" panose="020B0604030504040204" pitchFamily="50" charset="-128"/>
              </a:rPr>
              <a:t>％　⇒　</a:t>
            </a:r>
            <a:r>
              <a:rPr lang="en-US" altLang="ja-JP" sz="1200" dirty="0">
                <a:solidFill>
                  <a:prstClr val="black"/>
                </a:solidFill>
                <a:latin typeface="Meiryo UI" panose="020B0604030504040204" pitchFamily="50" charset="-128"/>
                <a:ea typeface="Meiryo UI" panose="020B0604030504040204" pitchFamily="50" charset="-128"/>
              </a:rPr>
              <a:t>R</a:t>
            </a:r>
            <a:r>
              <a:rPr lang="ja-JP" altLang="en-US" sz="1200" dirty="0">
                <a:solidFill>
                  <a:prstClr val="black"/>
                </a:solidFill>
                <a:latin typeface="Meiryo UI" panose="020B0604030504040204" pitchFamily="50" charset="-128"/>
                <a:ea typeface="Meiryo UI" panose="020B0604030504040204" pitchFamily="50" charset="-128"/>
              </a:rPr>
              <a:t>２：約</a:t>
            </a:r>
            <a:r>
              <a:rPr lang="en-US" altLang="ja-JP" sz="1200" dirty="0">
                <a:solidFill>
                  <a:prstClr val="black"/>
                </a:solidFill>
                <a:latin typeface="Meiryo UI" panose="020B0604030504040204" pitchFamily="50" charset="-128"/>
                <a:ea typeface="Meiryo UI" panose="020B0604030504040204" pitchFamily="50" charset="-128"/>
              </a:rPr>
              <a:t>89%</a:t>
            </a:r>
            <a:endParaRPr lang="en-US" altLang="ja-JP" sz="1100" dirty="0">
              <a:solidFill>
                <a:prstClr val="black"/>
              </a:solidFill>
              <a:latin typeface="Meiryo UI" panose="020B0604030504040204" pitchFamily="50" charset="-128"/>
              <a:ea typeface="Meiryo UI" panose="020B0604030504040204" pitchFamily="50" charset="-128"/>
            </a:endParaRPr>
          </a:p>
          <a:p>
            <a:pPr defTabSz="509138">
              <a:lnSpc>
                <a:spcPts val="2227"/>
              </a:lnSpc>
            </a:pPr>
            <a:r>
              <a:rPr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木造戸建住宅　</a:t>
            </a:r>
            <a:r>
              <a:rPr kumimoji="1" lang="en-US" altLang="ja-JP" sz="1100" dirty="0">
                <a:latin typeface="Meiryo UI" panose="020B0604030504040204" pitchFamily="50" charset="-128"/>
                <a:ea typeface="Meiryo UI" panose="020B0604030504040204" pitchFamily="50" charset="-128"/>
              </a:rPr>
              <a:t>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71.4</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：約</a:t>
            </a:r>
            <a:r>
              <a:rPr kumimoji="1" lang="en-US" altLang="ja-JP" sz="1100" dirty="0">
                <a:latin typeface="Meiryo UI" panose="020B0604030504040204" pitchFamily="50" charset="-128"/>
                <a:ea typeface="Meiryo UI" panose="020B0604030504040204" pitchFamily="50" charset="-128"/>
              </a:rPr>
              <a:t>80</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defTabSz="1425586">
              <a:defRPr/>
            </a:pPr>
            <a:r>
              <a:rPr kumimoji="1" lang="ja-JP" altLang="en-US" sz="1100" dirty="0">
                <a:latin typeface="Meiryo UI" panose="020B0604030504040204" pitchFamily="50" charset="-128"/>
                <a:ea typeface="Meiryo UI" panose="020B0604030504040204" pitchFamily="50" charset="-128"/>
              </a:rPr>
              <a:t>　共同住宅等　　</a:t>
            </a:r>
            <a:r>
              <a:rPr kumimoji="1" lang="en-US" altLang="ja-JP" sz="1100" dirty="0">
                <a:latin typeface="Meiryo UI" panose="020B0604030504040204" pitchFamily="50" charset="-128"/>
                <a:ea typeface="Meiryo UI" panose="020B0604030504040204" pitchFamily="50" charset="-128"/>
              </a:rPr>
              <a:t> 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91.2</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：約</a:t>
            </a:r>
            <a:r>
              <a:rPr kumimoji="1" lang="en-US" altLang="ja-JP" sz="1100" dirty="0">
                <a:latin typeface="Meiryo UI" panose="020B0604030504040204" pitchFamily="50" charset="-128"/>
                <a:ea typeface="Meiryo UI" panose="020B0604030504040204" pitchFamily="50" charset="-128"/>
              </a:rPr>
              <a:t>94</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defTabSz="509138">
              <a:lnSpc>
                <a:spcPts val="2227"/>
              </a:lnSpc>
            </a:pPr>
            <a:r>
              <a:rPr lang="ja-JP" altLang="en-US" sz="1100" dirty="0">
                <a:solidFill>
                  <a:prstClr val="black"/>
                </a:solidFill>
                <a:latin typeface="Meiryo UI" panose="020B0604030504040204" pitchFamily="50" charset="-128"/>
                <a:ea typeface="Meiryo UI" panose="020B0604030504040204" pitchFamily="50" charset="-128"/>
              </a:rPr>
              <a:t>　・木造戸建住宅の耐震化率が大幅に</a:t>
            </a:r>
            <a:r>
              <a:rPr lang="en-US" altLang="ja-JP" sz="1100" dirty="0">
                <a:solidFill>
                  <a:prstClr val="black"/>
                </a:solidFill>
                <a:latin typeface="Meiryo UI" panose="020B0604030504040204" pitchFamily="50" charset="-128"/>
                <a:ea typeface="Meiryo UI" panose="020B0604030504040204" pitchFamily="50" charset="-128"/>
              </a:rPr>
              <a:t>up</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defTabSz="509138"/>
            <a:r>
              <a:rPr lang="ja-JP" altLang="en-US" sz="1100" dirty="0">
                <a:solidFill>
                  <a:prstClr val="black"/>
                </a:solidFill>
                <a:latin typeface="Meiryo UI" panose="020B0604030504040204" pitchFamily="50" charset="-128"/>
                <a:ea typeface="Meiryo UI" panose="020B0604030504040204" pitchFamily="50" charset="-128"/>
              </a:rPr>
              <a:t>　　　　　　　　　　（旧耐震のものが大幅減）</a:t>
            </a:r>
            <a:endParaRPr kumimoji="1" lang="en-US" altLang="ja-JP" sz="1100" dirty="0">
              <a:latin typeface="Meiryo UI" panose="020B0604030504040204" pitchFamily="50" charset="-128"/>
              <a:ea typeface="Meiryo UI" panose="020B0604030504040204" pitchFamily="50" charset="-128"/>
            </a:endParaRPr>
          </a:p>
          <a:p>
            <a:pPr defTabSz="1425586">
              <a:defRPr/>
            </a:pPr>
            <a:endParaRPr kumimoji="1" lang="en-US" altLang="ja-JP" sz="1100" dirty="0">
              <a:latin typeface="Meiryo UI" panose="020B0604030504040204" pitchFamily="50" charset="-128"/>
              <a:ea typeface="Meiryo UI" panose="020B0604030504040204" pitchFamily="50" charset="-128"/>
            </a:endParaRPr>
          </a:p>
          <a:p>
            <a:pPr marL="291694" indent="-291694" defTabSz="1425586">
              <a:defRPr/>
            </a:pPr>
            <a:r>
              <a:rPr kumimoji="1" lang="ja-JP" altLang="en-US" sz="1100" dirty="0">
                <a:latin typeface="Meiryo UI" panose="020B0604030504040204" pitchFamily="50" charset="-128"/>
                <a:ea typeface="Meiryo UI" panose="020B0604030504040204" pitchFamily="50" charset="-128"/>
              </a:rPr>
              <a:t>　・着実に耐震化率は上昇しているが、築年数でみれば古い住宅が増加</a:t>
            </a:r>
            <a:endParaRPr kumimoji="1" lang="en-US" altLang="ja-JP" sz="1100" dirty="0">
              <a:latin typeface="Meiryo UI" panose="020B0604030504040204" pitchFamily="50" charset="-128"/>
              <a:ea typeface="Meiryo UI" panose="020B0604030504040204" pitchFamily="50" charset="-128"/>
            </a:endParaRPr>
          </a:p>
          <a:p>
            <a:pPr marL="291694" indent="-291694" defTabSz="1425586">
              <a:defRPr/>
            </a:pPr>
            <a:r>
              <a:rPr kumimoji="1" lang="ja-JP" altLang="en-US" sz="1100" dirty="0">
                <a:latin typeface="Meiryo UI" panose="020B0604030504040204" pitchFamily="50" charset="-128"/>
                <a:ea typeface="Meiryo UI" panose="020B0604030504040204" pitchFamily="50" charset="-128"/>
              </a:rPr>
              <a:t>　　　　築</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年以上　</a:t>
            </a:r>
            <a:r>
              <a:rPr kumimoji="1" lang="en-US" altLang="ja-JP" sz="1100" dirty="0">
                <a:latin typeface="Meiryo UI" panose="020B0604030504040204" pitchFamily="50" charset="-128"/>
                <a:ea typeface="Meiryo UI" panose="020B0604030504040204" pitchFamily="50" charset="-128"/>
              </a:rPr>
              <a:t>H20</a:t>
            </a:r>
            <a:r>
              <a:rPr kumimoji="1" lang="ja-JP" altLang="en-US" sz="1100" dirty="0">
                <a:latin typeface="Meiryo UI" panose="020B0604030504040204" pitchFamily="50" charset="-128"/>
                <a:ea typeface="Meiryo UI" panose="020B0604030504040204" pitchFamily="50" charset="-128"/>
              </a:rPr>
              <a:t>：約</a:t>
            </a:r>
            <a:r>
              <a:rPr kumimoji="1" lang="en-US" altLang="ja-JP" sz="1100" dirty="0">
                <a:latin typeface="Meiryo UI" panose="020B0604030504040204" pitchFamily="50" charset="-128"/>
                <a:ea typeface="Meiryo UI" panose="020B0604030504040204" pitchFamily="50" charset="-128"/>
              </a:rPr>
              <a:t>12.5</a:t>
            </a:r>
            <a:r>
              <a:rPr kumimoji="1" lang="ja-JP" altLang="en-US" sz="1100" dirty="0">
                <a:latin typeface="Meiryo UI" panose="020B0604030504040204" pitchFamily="50" charset="-128"/>
                <a:ea typeface="Meiryo UI" panose="020B0604030504040204" pitchFamily="50" charset="-128"/>
              </a:rPr>
              <a:t>万戸　⇒　</a:t>
            </a:r>
            <a:r>
              <a:rPr kumimoji="1" lang="en-US" altLang="ja-JP" sz="1100" dirty="0">
                <a:latin typeface="Meiryo UI" panose="020B0604030504040204" pitchFamily="50" charset="-128"/>
                <a:ea typeface="Meiryo UI" panose="020B0604030504040204" pitchFamily="50" charset="-128"/>
              </a:rPr>
              <a:t>H30</a:t>
            </a:r>
            <a:r>
              <a:rPr kumimoji="1" lang="ja-JP" altLang="en-US" sz="1100" dirty="0">
                <a:latin typeface="Meiryo UI" panose="020B0604030504040204" pitchFamily="50" charset="-128"/>
                <a:ea typeface="Meiryo UI" panose="020B0604030504040204" pitchFamily="50" charset="-128"/>
              </a:rPr>
              <a:t>：約</a:t>
            </a:r>
            <a:r>
              <a:rPr kumimoji="1" lang="en-US" altLang="ja-JP" sz="1100" dirty="0">
                <a:latin typeface="Meiryo UI" panose="020B0604030504040204" pitchFamily="50" charset="-128"/>
                <a:ea typeface="Meiryo UI" panose="020B0604030504040204" pitchFamily="50" charset="-128"/>
              </a:rPr>
              <a:t>13.9</a:t>
            </a:r>
            <a:r>
              <a:rPr kumimoji="1" lang="ja-JP" altLang="en-US" sz="1100" dirty="0">
                <a:latin typeface="Meiryo UI" panose="020B0604030504040204" pitchFamily="50" charset="-128"/>
                <a:ea typeface="Meiryo UI" panose="020B0604030504040204" pitchFamily="50" charset="-128"/>
              </a:rPr>
              <a:t>万戸</a:t>
            </a:r>
          </a:p>
        </p:txBody>
      </p:sp>
      <p:sp>
        <p:nvSpPr>
          <p:cNvPr id="5" name="テキスト ボックス 4"/>
          <p:cNvSpPr txBox="1"/>
          <p:nvPr/>
        </p:nvSpPr>
        <p:spPr>
          <a:xfrm>
            <a:off x="9910195" y="979318"/>
            <a:ext cx="4243971" cy="246221"/>
          </a:xfrm>
          <a:prstGeom prst="rect">
            <a:avLst/>
          </a:prstGeom>
          <a:noFill/>
        </p:spPr>
        <p:txBody>
          <a:bodyPr wrap="square" rtlCol="0">
            <a:spAutoFit/>
          </a:bodyPr>
          <a:lstStyle/>
          <a:p>
            <a:r>
              <a:rPr lang="ja-JP" altLang="ja-JP" sz="1000" dirty="0"/>
              <a:t>所有者の意識の変化を踏まえた切れ目のない支援策を戦略的に実施</a:t>
            </a:r>
            <a:endParaRPr kumimoji="1" lang="ja-JP" altLang="en-US" sz="1000" dirty="0"/>
          </a:p>
        </p:txBody>
      </p:sp>
    </p:spTree>
    <p:extLst>
      <p:ext uri="{BB962C8B-B14F-4D97-AF65-F5344CB8AC3E}">
        <p14:creationId xmlns:p14="http://schemas.microsoft.com/office/powerpoint/2010/main" val="29021834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3020</TotalTime>
  <Words>1506</Words>
  <Application>Microsoft Office PowerPoint</Application>
  <PresentationFormat>ユーザー設定</PresentationFormat>
  <Paragraphs>195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榊　泰輔</dc:creator>
  <cp:lastModifiedBy>榊 泰輔</cp:lastModifiedBy>
  <cp:revision>174</cp:revision>
  <cp:lastPrinted>2020-09-30T03:28:18Z</cp:lastPrinted>
  <dcterms:created xsi:type="dcterms:W3CDTF">2020-07-30T11:08:09Z</dcterms:created>
  <dcterms:modified xsi:type="dcterms:W3CDTF">2020-10-05T02:18:27Z</dcterms:modified>
</cp:coreProperties>
</file>