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9"/>
  </p:notesMasterIdLst>
  <p:sldIdLst>
    <p:sldId id="716" r:id="rId2"/>
    <p:sldId id="619" r:id="rId3"/>
    <p:sldId id="696" r:id="rId4"/>
    <p:sldId id="888" r:id="rId5"/>
    <p:sldId id="890" r:id="rId6"/>
    <p:sldId id="898" r:id="rId7"/>
    <p:sldId id="900" r:id="rId8"/>
    <p:sldId id="897" r:id="rId9"/>
    <p:sldId id="899" r:id="rId10"/>
    <p:sldId id="902" r:id="rId11"/>
    <p:sldId id="623" r:id="rId12"/>
    <p:sldId id="904" r:id="rId13"/>
    <p:sldId id="894" r:id="rId14"/>
    <p:sldId id="892" r:id="rId15"/>
    <p:sldId id="895" r:id="rId16"/>
    <p:sldId id="907" r:id="rId17"/>
    <p:sldId id="901" r:id="rId18"/>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3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72"/>
    <a:srgbClr val="E46C0A"/>
    <a:srgbClr val="DAEDEF"/>
    <a:srgbClr val="FFDCB9"/>
    <a:srgbClr val="8DC7CD"/>
    <a:srgbClr val="CDCDEF"/>
    <a:srgbClr val="1F497D"/>
    <a:srgbClr val="436692"/>
    <a:srgbClr val="FFCB97"/>
    <a:srgbClr val="EDE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p:scale>
          <a:sx n="100" d="100"/>
          <a:sy n="100" d="100"/>
        </p:scale>
        <p:origin x="216" y="-120"/>
      </p:cViewPr>
      <p:guideLst>
        <p:guide orient="horz" pos="1911"/>
        <p:guide pos="33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4" y="0"/>
            <a:ext cx="2880101" cy="488793"/>
          </a:xfrm>
          <a:prstGeom prst="rect">
            <a:avLst/>
          </a:prstGeom>
        </p:spPr>
        <p:txBody>
          <a:bodyPr vert="horz" lIns="90220" tIns="45108" rIns="90220" bIns="451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27" y="0"/>
            <a:ext cx="2880101" cy="488793"/>
          </a:xfrm>
          <a:prstGeom prst="rect">
            <a:avLst/>
          </a:prstGeom>
        </p:spPr>
        <p:txBody>
          <a:bodyPr vert="horz" lIns="90220" tIns="45108" rIns="90220" bIns="45108" rtlCol="0"/>
          <a:lstStyle>
            <a:lvl1pPr algn="r">
              <a:defRPr sz="1200"/>
            </a:lvl1pPr>
          </a:lstStyle>
          <a:p>
            <a:fld id="{EECBB802-390E-416A-9078-047B5A3BFBEC}" type="datetimeFigureOut">
              <a:rPr kumimoji="1" lang="ja-JP" altLang="en-US" smtClean="0"/>
              <a:t>2022/10/19</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90220" tIns="45108" rIns="90220" bIns="45108" rtlCol="0" anchor="ctr"/>
          <a:lstStyle/>
          <a:p>
            <a:endParaRPr lang="ja-JP" altLang="en-US"/>
          </a:p>
        </p:txBody>
      </p:sp>
      <p:sp>
        <p:nvSpPr>
          <p:cNvPr id="5" name="ノート プレースホルダー 4"/>
          <p:cNvSpPr>
            <a:spLocks noGrp="1"/>
          </p:cNvSpPr>
          <p:nvPr>
            <p:ph type="body" sz="quarter" idx="3"/>
          </p:nvPr>
        </p:nvSpPr>
        <p:spPr>
          <a:xfrm>
            <a:off x="664997" y="4644313"/>
            <a:ext cx="5316870" cy="4399133"/>
          </a:xfrm>
          <a:prstGeom prst="rect">
            <a:avLst/>
          </a:prstGeom>
        </p:spPr>
        <p:txBody>
          <a:bodyPr vert="horz" lIns="90220" tIns="45108" rIns="90220" bIns="451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4" y="9287061"/>
            <a:ext cx="2880101" cy="488792"/>
          </a:xfrm>
          <a:prstGeom prst="rect">
            <a:avLst/>
          </a:prstGeom>
        </p:spPr>
        <p:txBody>
          <a:bodyPr vert="horz" lIns="90220" tIns="45108" rIns="90220" bIns="451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27" y="9287061"/>
            <a:ext cx="2880101" cy="488792"/>
          </a:xfrm>
          <a:prstGeom prst="rect">
            <a:avLst/>
          </a:prstGeom>
        </p:spPr>
        <p:txBody>
          <a:bodyPr vert="horz" lIns="90220" tIns="45108" rIns="90220" bIns="45108" rtlCol="0" anchor="b"/>
          <a:lstStyle>
            <a:lvl1pPr algn="r">
              <a:defRPr sz="1200"/>
            </a:lvl1pPr>
          </a:lstStyle>
          <a:p>
            <a:fld id="{F951BCA7-131D-4984-B463-78DB2CA777CC}" type="slidenum">
              <a:rPr kumimoji="1" lang="ja-JP" altLang="en-US" smtClean="0"/>
              <a:t>‹#›</a:t>
            </a:fld>
            <a:endParaRPr kumimoji="1" lang="ja-JP" altLang="en-US"/>
          </a:p>
        </p:txBody>
      </p:sp>
    </p:spTree>
    <p:extLst>
      <p:ext uri="{BB962C8B-B14F-4D97-AF65-F5344CB8AC3E}">
        <p14:creationId xmlns:p14="http://schemas.microsoft.com/office/powerpoint/2010/main" val="1460224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4</a:t>
            </a:fld>
            <a:endParaRPr lang="ja-JP" altLang="en-US"/>
          </a:p>
        </p:txBody>
      </p:sp>
    </p:spTree>
    <p:extLst>
      <p:ext uri="{BB962C8B-B14F-4D97-AF65-F5344CB8AC3E}">
        <p14:creationId xmlns:p14="http://schemas.microsoft.com/office/powerpoint/2010/main" val="152601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6</a:t>
            </a:fld>
            <a:endParaRPr lang="ja-JP" altLang="en-US"/>
          </a:p>
        </p:txBody>
      </p:sp>
    </p:spTree>
    <p:extLst>
      <p:ext uri="{BB962C8B-B14F-4D97-AF65-F5344CB8AC3E}">
        <p14:creationId xmlns:p14="http://schemas.microsoft.com/office/powerpoint/2010/main" val="170453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377949" y="3284538"/>
            <a:ext cx="7776000"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p>
            <a:pPr fontAlgn="base">
              <a:spcBef>
                <a:spcPct val="0"/>
              </a:spcBef>
              <a:spcAft>
                <a:spcPct val="0"/>
              </a:spcAft>
            </a:pPr>
            <a:endParaRPr lang="ja-JP" altLang="en-US">
              <a:solidFill>
                <a:srgbClr val="000000"/>
              </a:solidFill>
            </a:endParaRPr>
          </a:p>
        </p:txBody>
      </p:sp>
      <p:sp>
        <p:nvSpPr>
          <p:cNvPr id="3074" name="Rectangle 2"/>
          <p:cNvSpPr>
            <a:spLocks noGrp="1" noChangeArrowheads="1"/>
          </p:cNvSpPr>
          <p:nvPr>
            <p:ph type="ctrTitle"/>
          </p:nvPr>
        </p:nvSpPr>
        <p:spPr>
          <a:xfrm>
            <a:off x="1377949" y="2133619"/>
            <a:ext cx="7766051" cy="1470025"/>
          </a:xfrm>
        </p:spPr>
        <p:txBody>
          <a:bodyPr/>
          <a:lstStyle>
            <a:lvl1pPr>
              <a:defRPr sz="4000"/>
            </a:lvl1pPr>
          </a:lstStyle>
          <a:p>
            <a:r>
              <a:rPr lang="ja-JP" altLang="en-US" dirty="0"/>
              <a:t>マスタ タイトルの書式設定</a:t>
            </a:r>
          </a:p>
        </p:txBody>
      </p:sp>
      <p:sp>
        <p:nvSpPr>
          <p:cNvPr id="3075" name="Rectangle 3"/>
          <p:cNvSpPr>
            <a:spLocks noGrp="1" noChangeArrowheads="1"/>
          </p:cNvSpPr>
          <p:nvPr>
            <p:ph type="subTitle" idx="1"/>
          </p:nvPr>
        </p:nvSpPr>
        <p:spPr>
          <a:xfrm>
            <a:off x="1371601" y="3886200"/>
            <a:ext cx="6400800" cy="1752600"/>
          </a:xfrm>
        </p:spPr>
        <p:txBody>
          <a:bodyPr/>
          <a:lstStyle>
            <a:lvl1pPr marL="0" indent="0" algn="ctr">
              <a:buFontTx/>
              <a:buNone/>
              <a:defRPr/>
            </a:lvl1pPr>
          </a:lstStyle>
          <a:p>
            <a:r>
              <a:rPr lang="ja-JP" altLang="en-US"/>
              <a:t>マスタ サブタイトルの書式設定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7010400" y="6578600"/>
            <a:ext cx="2133600" cy="279400"/>
          </a:xfrm>
        </p:spPr>
        <p:txBody>
          <a:bodyPr/>
          <a:lstStyle>
            <a:lvl1pPr>
              <a:defRPr/>
            </a:lvl1pPr>
          </a:lstStyle>
          <a:p>
            <a:pPr>
              <a:defRPr/>
            </a:pPr>
            <a:fld id="{1C940F4F-E466-4ABE-BC94-D68CEE825521}" type="slidenum">
              <a:rPr lang="en-US" altLang="ja-JP">
                <a:solidFill>
                  <a:srgbClr val="000000"/>
                </a:solidFill>
              </a:rPr>
              <a:pPr>
                <a:defRPr/>
              </a:pPr>
              <a:t>‹#›</a:t>
            </a:fld>
            <a:endParaRPr lang="en-US" altLang="ja-JP">
              <a:solidFill>
                <a:srgbClr val="000000"/>
              </a:solidFill>
            </a:endParaRPr>
          </a:p>
        </p:txBody>
      </p:sp>
      <p:grpSp>
        <p:nvGrpSpPr>
          <p:cNvPr id="8" name="グループ化 4"/>
          <p:cNvGrpSpPr>
            <a:grpSpLocks/>
          </p:cNvGrpSpPr>
          <p:nvPr userDrawn="1"/>
        </p:nvGrpSpPr>
        <p:grpSpPr bwMode="auto">
          <a:xfrm>
            <a:off x="0" y="6426382"/>
            <a:ext cx="1079500" cy="361950"/>
            <a:chOff x="7164536" y="392474"/>
            <a:chExt cx="1079872" cy="361316"/>
          </a:xfrm>
        </p:grpSpPr>
        <p:pic>
          <p:nvPicPr>
            <p:cNvPr id="9" name="図 14" descr="C:\Users\fujiiyu\AppData\Local\Microsoft\Windows\Temporary Internet Files\Content.Word\fusho_03.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1" name="直線コネクタ 10"/>
          <p:cNvCxnSpPr/>
          <p:nvPr userDrawn="1"/>
        </p:nvCxnSpPr>
        <p:spPr>
          <a:xfrm>
            <a:off x="0" y="6788332"/>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6841497"/>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A7E7FC-A139-4248-B9DA-2FF2B1CF20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056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 y="1"/>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97826D-5910-4254-867C-7E2ECFB477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7315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Meiryo UI" panose="020B0604030504040204" pitchFamily="50" charset="-128"/>
                <a:ea typeface="Meiryo UI" panose="020B0604030504040204" pitchFamily="50" charset="-128"/>
              </a:defRPr>
            </a:lvl1pPr>
          </a:lstStyle>
          <a:p>
            <a:pPr>
              <a:defRPr/>
            </a:pPr>
            <a:fld id="{09954CD4-AF95-4C78-B160-84012AB9CEDB}"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3568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1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lvl1pPr>
            <a:lvl2pPr marL="457139" indent="0">
              <a:buNone/>
              <a:defRPr sz="1800"/>
            </a:lvl2pPr>
            <a:lvl3pPr marL="914278" indent="0">
              <a:buNone/>
              <a:defRPr sz="1600"/>
            </a:lvl3pPr>
            <a:lvl4pPr marL="1371417" indent="0">
              <a:buNone/>
              <a:defRPr sz="1400"/>
            </a:lvl4pPr>
            <a:lvl5pPr marL="1828555" indent="0">
              <a:buNone/>
              <a:defRPr sz="1400"/>
            </a:lvl5pPr>
            <a:lvl6pPr marL="2285694" indent="0">
              <a:buNone/>
              <a:defRPr sz="1400"/>
            </a:lvl6pPr>
            <a:lvl7pPr marL="2742833" indent="0">
              <a:buNone/>
              <a:defRPr sz="1400"/>
            </a:lvl7pPr>
            <a:lvl8pPr marL="3199972" indent="0">
              <a:buNone/>
              <a:defRPr sz="1400"/>
            </a:lvl8pPr>
            <a:lvl9pPr marL="3657111"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AC889-3670-44DC-89A2-5E6DA9CE2B8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981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BFE767-6E0E-4DA7-89ED-88A462D61EC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558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393700"/>
            <a:ext cx="8229600" cy="4191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F4B267-970C-4D0F-AFA5-AA45FD1E102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82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03200" y="471050"/>
            <a:ext cx="7019925" cy="404813"/>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2ED30A-551E-4436-A5B2-8E8C0EE186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1700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DB6D7F-53AA-4455-8AD0-F9E52A4623C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102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31803" y="1098550"/>
            <a:ext cx="3008313" cy="1162050"/>
          </a:xfrm>
        </p:spPr>
        <p:txBody>
          <a:bodyPr anchor="b"/>
          <a:lstStyle>
            <a:lvl1pPr algn="l">
              <a:defRPr sz="2000" b="1"/>
            </a:lvl1pPr>
          </a:lstStyle>
          <a:p>
            <a:r>
              <a:rPr lang="ja-JP" altLang="en-US" dirty="0"/>
              <a:t>マスタ タイトルの書式設定</a:t>
            </a:r>
          </a:p>
        </p:txBody>
      </p:sp>
      <p:sp>
        <p:nvSpPr>
          <p:cNvPr id="3" name="コンテンツ プレースホルダ 2"/>
          <p:cNvSpPr>
            <a:spLocks noGrp="1"/>
          </p:cNvSpPr>
          <p:nvPr>
            <p:ph idx="1"/>
          </p:nvPr>
        </p:nvSpPr>
        <p:spPr>
          <a:xfrm>
            <a:off x="3575054" y="1066800"/>
            <a:ext cx="5111750" cy="5059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3" y="2374900"/>
            <a:ext cx="3008313" cy="3759200"/>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A1C153-0189-4D41-9401-CE0A43E58F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1455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1054099"/>
            <a:ext cx="5486400" cy="3673475"/>
          </a:xfrm>
        </p:spPr>
        <p:txBody>
          <a:bodyPr/>
          <a:lstStyle>
            <a:lvl1pPr marL="0" indent="0">
              <a:buNone/>
              <a:defRPr sz="3200"/>
            </a:lvl1pPr>
            <a:lvl2pPr marL="457139" indent="0">
              <a:buNone/>
              <a:defRPr sz="2800"/>
            </a:lvl2pPr>
            <a:lvl3pPr marL="914278" indent="0">
              <a:buNone/>
              <a:defRPr sz="2400"/>
            </a:lvl3pPr>
            <a:lvl4pPr marL="1371417" indent="0">
              <a:buNone/>
              <a:defRPr sz="2000"/>
            </a:lvl4pPr>
            <a:lvl5pPr marL="1828555" indent="0">
              <a:buNone/>
              <a:defRPr sz="2000"/>
            </a:lvl5pPr>
            <a:lvl6pPr marL="2285694" indent="0">
              <a:buNone/>
              <a:defRPr sz="2000"/>
            </a:lvl6pPr>
            <a:lvl7pPr marL="2742833" indent="0">
              <a:buNone/>
              <a:defRPr sz="2000"/>
            </a:lvl7pPr>
            <a:lvl8pPr marL="3199972" indent="0">
              <a:buNone/>
              <a:defRPr sz="2000"/>
            </a:lvl8pPr>
            <a:lvl9pPr marL="365711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DE435C-7C34-4913-9A23-6BB1FBD71D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851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5367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575425"/>
            <a:ext cx="2133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575425"/>
            <a:ext cx="2895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ct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433376"/>
            <a:ext cx="2133600" cy="287337"/>
          </a:xfrm>
          <a:prstGeom prst="rect">
            <a:avLst/>
          </a:prstGeom>
          <a:noFill/>
          <a:ln w="9525">
            <a:noFill/>
            <a:miter lim="800000"/>
            <a:headEnd/>
            <a:tailEnd/>
          </a:ln>
          <a:effectLst/>
        </p:spPr>
        <p:txBody>
          <a:bodyPr vert="horz" wrap="square" lIns="72000" tIns="36000" rIns="0" bIns="36000" numCol="1" anchor="ctr" anchorCtr="0" compatLnSpc="1">
            <a:prstTxWarp prst="textNoShape">
              <a:avLst/>
            </a:prstTxWarp>
          </a:bodyPr>
          <a:lstStyle>
            <a:lvl1pPr algn="r">
              <a:defRPr sz="1100" smtClean="0">
                <a:ea typeface="ＭＳ Ｐゴシック" pitchFamily="50" charset="-128"/>
              </a:defRPr>
            </a:lvl1pPr>
          </a:lstStyle>
          <a:p>
            <a:pPr fontAlgn="base">
              <a:spcBef>
                <a:spcPct val="0"/>
              </a:spcBef>
              <a:spcAft>
                <a:spcPct val="0"/>
              </a:spcAft>
              <a:defRPr/>
            </a:pPr>
            <a:fld id="{CAE3EE41-3415-4202-BC91-CCBF9140DD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2" name="Rectangle 2"/>
          <p:cNvSpPr>
            <a:spLocks noGrp="1" noChangeArrowheads="1"/>
          </p:cNvSpPr>
          <p:nvPr userDrawn="1">
            <p:ph type="title"/>
          </p:nvPr>
        </p:nvSpPr>
        <p:spPr bwMode="auto">
          <a:xfrm>
            <a:off x="0" y="471050"/>
            <a:ext cx="70199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ja-JP" altLang="en-US"/>
              <a:t>マスタ タイトルの書式設定</a:t>
            </a:r>
          </a:p>
        </p:txBody>
      </p:sp>
      <p:grpSp>
        <p:nvGrpSpPr>
          <p:cNvPr id="12" name="グループ化 4"/>
          <p:cNvGrpSpPr>
            <a:grpSpLocks/>
          </p:cNvGrpSpPr>
          <p:nvPr userDrawn="1"/>
        </p:nvGrpSpPr>
        <p:grpSpPr bwMode="auto">
          <a:xfrm>
            <a:off x="8110913" y="501650"/>
            <a:ext cx="1079500" cy="361950"/>
            <a:chOff x="7164536" y="392474"/>
            <a:chExt cx="1079872" cy="361316"/>
          </a:xfrm>
        </p:grpSpPr>
        <p:pic>
          <p:nvPicPr>
            <p:cNvPr id="13" name="図 14" descr="C:\Users\fujiiyu\AppData\Local\Microsoft\Windows\Temporary Internet Files\Content.Word\fusho_03.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5" name="直線コネクタ 14"/>
          <p:cNvCxnSpPr/>
          <p:nvPr userDrawn="1"/>
        </p:nvCxnSpPr>
        <p:spPr>
          <a:xfrm>
            <a:off x="-1975" y="931863"/>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userDrawn="1"/>
        </p:nvCxnSpPr>
        <p:spPr>
          <a:xfrm>
            <a:off x="-1975" y="893763"/>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78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78" rtl="0" eaLnBrk="1" latinLnBrk="0" hangingPunct="1">
        <a:defRPr kumimoji="1" sz="1800" kern="1200">
          <a:solidFill>
            <a:schemeClr val="tx1"/>
          </a:solidFill>
          <a:latin typeface="+mn-lt"/>
          <a:ea typeface="+mn-ea"/>
          <a:cs typeface="+mn-cs"/>
        </a:defRPr>
      </a:lvl1pPr>
      <a:lvl2pPr marL="457139" algn="l" defTabSz="914278" rtl="0" eaLnBrk="1" latinLnBrk="0" hangingPunct="1">
        <a:defRPr kumimoji="1" sz="1800" kern="1200">
          <a:solidFill>
            <a:schemeClr val="tx1"/>
          </a:solidFill>
          <a:latin typeface="+mn-lt"/>
          <a:ea typeface="+mn-ea"/>
          <a:cs typeface="+mn-cs"/>
        </a:defRPr>
      </a:lvl2pPr>
      <a:lvl3pPr marL="914278" algn="l" defTabSz="914278" rtl="0" eaLnBrk="1" latinLnBrk="0" hangingPunct="1">
        <a:defRPr kumimoji="1" sz="1800" kern="1200">
          <a:solidFill>
            <a:schemeClr val="tx1"/>
          </a:solidFill>
          <a:latin typeface="+mn-lt"/>
          <a:ea typeface="+mn-ea"/>
          <a:cs typeface="+mn-cs"/>
        </a:defRPr>
      </a:lvl3pPr>
      <a:lvl4pPr marL="1371417" algn="l" defTabSz="914278" rtl="0" eaLnBrk="1" latinLnBrk="0" hangingPunct="1">
        <a:defRPr kumimoji="1" sz="1800" kern="1200">
          <a:solidFill>
            <a:schemeClr val="tx1"/>
          </a:solidFill>
          <a:latin typeface="+mn-lt"/>
          <a:ea typeface="+mn-ea"/>
          <a:cs typeface="+mn-cs"/>
        </a:defRPr>
      </a:lvl4pPr>
      <a:lvl5pPr marL="1828555" algn="l" defTabSz="914278" rtl="0" eaLnBrk="1" latinLnBrk="0" hangingPunct="1">
        <a:defRPr kumimoji="1" sz="1800" kern="1200">
          <a:solidFill>
            <a:schemeClr val="tx1"/>
          </a:solidFill>
          <a:latin typeface="+mn-lt"/>
          <a:ea typeface="+mn-ea"/>
          <a:cs typeface="+mn-cs"/>
        </a:defRPr>
      </a:lvl5pPr>
      <a:lvl6pPr marL="2285694" algn="l" defTabSz="914278" rtl="0" eaLnBrk="1" latinLnBrk="0" hangingPunct="1">
        <a:defRPr kumimoji="1" sz="1800" kern="1200">
          <a:solidFill>
            <a:schemeClr val="tx1"/>
          </a:solidFill>
          <a:latin typeface="+mn-lt"/>
          <a:ea typeface="+mn-ea"/>
          <a:cs typeface="+mn-cs"/>
        </a:defRPr>
      </a:lvl6pPr>
      <a:lvl7pPr marL="2742833" algn="l" defTabSz="914278" rtl="0" eaLnBrk="1" latinLnBrk="0" hangingPunct="1">
        <a:defRPr kumimoji="1" sz="1800" kern="1200">
          <a:solidFill>
            <a:schemeClr val="tx1"/>
          </a:solidFill>
          <a:latin typeface="+mn-lt"/>
          <a:ea typeface="+mn-ea"/>
          <a:cs typeface="+mn-cs"/>
        </a:defRPr>
      </a:lvl7pPr>
      <a:lvl8pPr marL="3199972" algn="l" defTabSz="914278" rtl="0" eaLnBrk="1" latinLnBrk="0" hangingPunct="1">
        <a:defRPr kumimoji="1" sz="1800" kern="1200">
          <a:solidFill>
            <a:schemeClr val="tx1"/>
          </a:solidFill>
          <a:latin typeface="+mn-lt"/>
          <a:ea typeface="+mn-ea"/>
          <a:cs typeface="+mn-cs"/>
        </a:defRPr>
      </a:lvl8pPr>
      <a:lvl9pPr marL="3657111" algn="l" defTabSz="9142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490780" y="1223684"/>
            <a:ext cx="8277564" cy="2077664"/>
          </a:xfrm>
        </p:spPr>
        <p:txBody>
          <a:bodyPr/>
          <a:lstStyle/>
          <a:p>
            <a:r>
              <a:rPr lang="ja-JP" altLang="en-US" sz="3200" dirty="0"/>
              <a:t>建築物の耐震改修の促進に関する法律</a:t>
            </a:r>
            <a:r>
              <a:rPr lang="en-US" altLang="ja-JP" sz="3200" dirty="0"/>
              <a:t/>
            </a:r>
            <a:br>
              <a:rPr lang="en-US" altLang="ja-JP" sz="3200" dirty="0"/>
            </a:br>
            <a:r>
              <a:rPr lang="ja-JP" altLang="en-US" sz="3200" dirty="0"/>
              <a:t>に基づく基本的な方針の改正への</a:t>
            </a:r>
            <a:r>
              <a:rPr lang="en-US" altLang="ja-JP" sz="3200" dirty="0"/>
              <a:t/>
            </a:r>
            <a:br>
              <a:rPr lang="en-US" altLang="ja-JP" sz="3200" dirty="0"/>
            </a:br>
            <a:r>
              <a:rPr lang="ja-JP" altLang="en-US" sz="3200" dirty="0"/>
              <a:t>対応について</a:t>
            </a:r>
            <a:r>
              <a:rPr lang="en-US" altLang="ja-JP" sz="3200" dirty="0"/>
              <a:t/>
            </a:r>
            <a:br>
              <a:rPr lang="en-US" altLang="ja-JP" sz="3200" dirty="0"/>
            </a:br>
            <a:r>
              <a:rPr lang="ja-JP" altLang="en-US" sz="3200" dirty="0"/>
              <a:t>（ブロック塀等の安全対策）</a:t>
            </a:r>
          </a:p>
        </p:txBody>
      </p:sp>
      <p:sp>
        <p:nvSpPr>
          <p:cNvPr id="5" name="正方形/長方形 4"/>
          <p:cNvSpPr/>
          <p:nvPr/>
        </p:nvSpPr>
        <p:spPr>
          <a:xfrm>
            <a:off x="7140388" y="493824"/>
            <a:ext cx="1501253" cy="584775"/>
          </a:xfrm>
          <a:prstGeom prst="rect">
            <a:avLst/>
          </a:prstGeom>
          <a:noFill/>
          <a:ln w="28575">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ctr" anchorCtr="0" compatLnSpc="1">
            <a:prstTxWarp prst="textNoShape">
              <a:avLst/>
            </a:prstTxWarp>
          </a:bodyPr>
          <a:lstStyle/>
          <a:p>
            <a:pPr algn="ctr" eaLnBrk="0" hangingPunct="0"/>
            <a:r>
              <a:rPr lang="ja-JP" altLang="en-US" sz="3200" dirty="0">
                <a:solidFill>
                  <a:srgbClr val="1F497D"/>
                </a:solidFill>
                <a:latin typeface="+mj-lt"/>
                <a:ea typeface="+mj-ea"/>
                <a:cs typeface="+mj-cs"/>
              </a:rPr>
              <a:t>資料５</a:t>
            </a:r>
          </a:p>
        </p:txBody>
      </p:sp>
    </p:spTree>
    <p:extLst>
      <p:ext uri="{BB962C8B-B14F-4D97-AF65-F5344CB8AC3E}">
        <p14:creationId xmlns:p14="http://schemas.microsoft.com/office/powerpoint/2010/main" val="184014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9</a:t>
            </a:fld>
            <a:endParaRPr lang="en-US" altLang="ja-JP" dirty="0">
              <a:solidFill>
                <a:srgbClr val="000000"/>
              </a:solidFill>
            </a:endParaRPr>
          </a:p>
        </p:txBody>
      </p:sp>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これまでのブロック塀等の安全対策の取組状況</a:t>
            </a:r>
            <a:endParaRPr lang="ja-JP" altLang="ja-JP" sz="1200" b="1" kern="0" dirty="0">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4DC757A9-7019-436B-994F-4A2BD08228FC}"/>
              </a:ext>
            </a:extLst>
          </p:cNvPr>
          <p:cNvGraphicFramePr>
            <a:graphicFrameLocks noGrp="1"/>
          </p:cNvGraphicFramePr>
          <p:nvPr>
            <p:extLst>
              <p:ext uri="{D42A27DB-BD31-4B8C-83A1-F6EECF244321}">
                <p14:modId xmlns:p14="http://schemas.microsoft.com/office/powerpoint/2010/main" val="2915032939"/>
              </p:ext>
            </p:extLst>
          </p:nvPr>
        </p:nvGraphicFramePr>
        <p:xfrm>
          <a:off x="190250" y="1333502"/>
          <a:ext cx="8725152" cy="4940299"/>
        </p:xfrm>
        <a:graphic>
          <a:graphicData uri="http://schemas.openxmlformats.org/drawingml/2006/table">
            <a:tbl>
              <a:tblPr firstCol="1">
                <a:tableStyleId>{85BE263C-DBD7-4A20-BB59-AAB30ACAA65A}</a:tableStyleId>
              </a:tblPr>
              <a:tblGrid>
                <a:gridCol w="2181288">
                  <a:extLst>
                    <a:ext uri="{9D8B030D-6E8A-4147-A177-3AD203B41FA5}">
                      <a16:colId xmlns:a16="http://schemas.microsoft.com/office/drawing/2014/main" val="3373791282"/>
                    </a:ext>
                  </a:extLst>
                </a:gridCol>
                <a:gridCol w="2181288">
                  <a:extLst>
                    <a:ext uri="{9D8B030D-6E8A-4147-A177-3AD203B41FA5}">
                      <a16:colId xmlns:a16="http://schemas.microsoft.com/office/drawing/2014/main" val="4171385472"/>
                    </a:ext>
                  </a:extLst>
                </a:gridCol>
                <a:gridCol w="2181288">
                  <a:extLst>
                    <a:ext uri="{9D8B030D-6E8A-4147-A177-3AD203B41FA5}">
                      <a16:colId xmlns:a16="http://schemas.microsoft.com/office/drawing/2014/main" val="2379047793"/>
                    </a:ext>
                  </a:extLst>
                </a:gridCol>
                <a:gridCol w="2181288">
                  <a:extLst>
                    <a:ext uri="{9D8B030D-6E8A-4147-A177-3AD203B41FA5}">
                      <a16:colId xmlns:a16="http://schemas.microsoft.com/office/drawing/2014/main" val="194001629"/>
                    </a:ext>
                  </a:extLst>
                </a:gridCol>
              </a:tblGrid>
              <a:tr h="1079327">
                <a:tc rowSpan="3">
                  <a:txBody>
                    <a:bodyPr/>
                    <a:lstStyle/>
                    <a:p>
                      <a:pPr marL="0" algn="ctr" defTabSz="914278" rtl="0" eaLnBrk="1" latinLnBrk="0" hangingPunct="1">
                        <a:lnSpc>
                          <a:spcPct val="100000"/>
                        </a:lnSpc>
                        <a:spcAft>
                          <a:spcPts val="0"/>
                        </a:spcAft>
                      </a:pPr>
                      <a:r>
                        <a:rPr kumimoji="1" lang="ja-JP" altLang="en-US" sz="1800" kern="100" dirty="0">
                          <a:solidFill>
                            <a:schemeClr val="bg1"/>
                          </a:solidFill>
                          <a:effectLst/>
                          <a:latin typeface="Meiryo UI" panose="020B0604030504040204" pitchFamily="50" charset="-128"/>
                          <a:ea typeface="Meiryo UI" panose="020B0604030504040204" pitchFamily="50" charset="-128"/>
                          <a:cs typeface="+mn-cs"/>
                        </a:rPr>
                        <a:t>緊急輸送道路や</a:t>
                      </a:r>
                      <a:endParaRPr kumimoji="1" lang="en-US" altLang="ja-JP" sz="1800" kern="100" dirty="0">
                        <a:solidFill>
                          <a:schemeClr val="bg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1800" kern="100" dirty="0">
                          <a:solidFill>
                            <a:schemeClr val="bg1"/>
                          </a:solidFill>
                          <a:effectLst/>
                          <a:latin typeface="Meiryo UI" panose="020B0604030504040204" pitchFamily="50" charset="-128"/>
                          <a:ea typeface="Meiryo UI" panose="020B0604030504040204" pitchFamily="50" charset="-128"/>
                          <a:cs typeface="+mn-cs"/>
                        </a:rPr>
                        <a:t>避難路等</a:t>
                      </a:r>
                      <a:endParaRPr kumimoji="1" lang="en-US" altLang="ja-JP" sz="18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l"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広域緊急交通路</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gridSpan="2">
                  <a:txBody>
                    <a:bodyPr/>
                    <a:lstStyle/>
                    <a:p>
                      <a:pPr marL="0" algn="l"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府において、</a:t>
                      </a:r>
                      <a:r>
                        <a:rPr kumimoji="1" lang="zh-TW" altLang="en-US" sz="1600" kern="100" dirty="0">
                          <a:solidFill>
                            <a:schemeClr val="dk1"/>
                          </a:solidFill>
                          <a:effectLst/>
                          <a:latin typeface="Meiryo UI" panose="020B0604030504040204" pitchFamily="50" charset="-128"/>
                          <a:ea typeface="Meiryo UI" panose="020B0604030504040204" pitchFamily="50" charset="-128"/>
                          <a:cs typeface="+mn-cs"/>
                        </a:rPr>
                        <a:t>広域緊急交通路</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のうち、</a:t>
                      </a:r>
                      <a:endParaRPr kumimoji="1" lang="zh-TW" altLang="en-US" sz="1600" kern="100" dirty="0">
                        <a:solidFill>
                          <a:schemeClr val="dk1"/>
                        </a:solidFill>
                        <a:effectLst/>
                        <a:latin typeface="Meiryo UI" panose="020B0604030504040204" pitchFamily="50" charset="-128"/>
                        <a:ea typeface="Meiryo UI" panose="020B0604030504040204" pitchFamily="50" charset="-128"/>
                        <a:cs typeface="+mn-cs"/>
                      </a:endParaRPr>
                    </a:p>
                    <a:p>
                      <a:pPr marL="0" algn="l"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優先して沿道建築物の耐震化に取り組む路線を</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marL="0" algn="l"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診断義務付け路線として指定し耐震化を促進</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0" algn="ctr" defTabSz="914278" rtl="0" eaLnBrk="1" latinLnBrk="0" hangingPunct="1">
                        <a:lnSpc>
                          <a:spcPct val="100000"/>
                        </a:lnSpc>
                        <a:spcAft>
                          <a:spcPts val="0"/>
                        </a:spcAft>
                      </a:pP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2736924091"/>
                  </a:ext>
                </a:extLst>
              </a:tr>
              <a:tr h="1079327">
                <a:tc vMerge="1">
                  <a:txBody>
                    <a:bodyPr/>
                    <a:lstStyle/>
                    <a:p>
                      <a:pPr marL="0" algn="ctr" defTabSz="914278" rtl="0" eaLnBrk="1" latinLnBrk="0" hangingPunct="1">
                        <a:lnSpc>
                          <a:spcPct val="100000"/>
                        </a:lnSpc>
                        <a:spcAft>
                          <a:spcPts val="0"/>
                        </a:spcAft>
                      </a:pPr>
                      <a:endParaRPr kumimoji="1" lang="en-US" altLang="ja-JP" sz="16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l"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地域緊急交通路</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3600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rowSpan="2" gridSpan="2">
                  <a:txBody>
                    <a:bodyPr/>
                    <a:lstStyle/>
                    <a:p>
                      <a:pPr marL="0" algn="l"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市において、災害拠点施設を連絡する道路であり、災害時における多数の者の円滑な避難、緊急車両等の通行等の観点から重要な道路について、沿道建築物の耐震化に取り組む路線を診断義務付け路線として指定し耐震化を促進</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marL="0" algn="l" defTabSz="914278" rtl="0" eaLnBrk="1" latinLnBrk="0" hangingPunct="1">
                        <a:lnSpc>
                          <a:spcPct val="100000"/>
                        </a:lnSpc>
                        <a:spcAft>
                          <a:spcPts val="0"/>
                        </a:spcAft>
                      </a:pP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rowSpan="2" hMerge="1">
                  <a:txBody>
                    <a:bodyPr/>
                    <a:lstStyle/>
                    <a:p>
                      <a:pPr marL="0" algn="l" defTabSz="914278" rtl="0" eaLnBrk="1" latinLnBrk="0" hangingPunct="1">
                        <a:lnSpc>
                          <a:spcPct val="100000"/>
                        </a:lnSpc>
                        <a:spcAft>
                          <a:spcPts val="0"/>
                        </a:spcAft>
                      </a:pP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3350979371"/>
                  </a:ext>
                </a:extLst>
              </a:tr>
              <a:tr h="1079327">
                <a:tc vMerge="1">
                  <a:txBody>
                    <a:bodyPr/>
                    <a:lstStyle/>
                    <a:p>
                      <a:pPr marL="0" algn="ctr" defTabSz="914278" rtl="0" eaLnBrk="1" latinLnBrk="0" hangingPunct="1">
                        <a:lnSpc>
                          <a:spcPct val="100000"/>
                        </a:lnSpc>
                        <a:spcAft>
                          <a:spcPts val="0"/>
                        </a:spcAft>
                      </a:pPr>
                      <a:endParaRPr kumimoji="1" lang="en-US" altLang="ja-JP" sz="16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避難路等</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gridSpan="2" vMerge="1">
                  <a:txBody>
                    <a:bodyPr/>
                    <a:lstStyle/>
                    <a:p>
                      <a:endParaRPr kumimoji="1" lang="ja-JP" altLang="en-US"/>
                    </a:p>
                  </a:txBody>
                  <a:tcPr/>
                </a:tc>
                <a:tc hMerge="1" vMerge="1">
                  <a:txBody>
                    <a:bodyPr/>
                    <a:lstStyle/>
                    <a:p>
                      <a:pPr marL="0" algn="l" defTabSz="914278" rtl="0" eaLnBrk="1" latinLnBrk="0" hangingPunct="1">
                        <a:lnSpc>
                          <a:spcPct val="100000"/>
                        </a:lnSpc>
                        <a:spcAft>
                          <a:spcPts val="0"/>
                        </a:spcAft>
                      </a:pP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875655667"/>
                  </a:ext>
                </a:extLst>
              </a:tr>
              <a:tr h="721398">
                <a:tc rowSpan="2">
                  <a:txBody>
                    <a:bodyPr/>
                    <a:lstStyle/>
                    <a:p>
                      <a:pPr marL="0" algn="ctr" defTabSz="914278" rtl="0" eaLnBrk="1" latinLnBrk="0" hangingPunct="1">
                        <a:lnSpc>
                          <a:spcPct val="100000"/>
                        </a:lnSpc>
                        <a:spcAft>
                          <a:spcPts val="0"/>
                        </a:spcAft>
                      </a:pPr>
                      <a:r>
                        <a:rPr kumimoji="1" lang="ja-JP" altLang="en-US" sz="1800" kern="100" dirty="0">
                          <a:solidFill>
                            <a:schemeClr val="bg1"/>
                          </a:solidFill>
                          <a:effectLst/>
                          <a:latin typeface="Meiryo UI" panose="020B0604030504040204" pitchFamily="50" charset="-128"/>
                          <a:ea typeface="Meiryo UI" panose="020B0604030504040204" pitchFamily="50" charset="-128"/>
                        </a:rPr>
                        <a:t>上記以外の道路の</a:t>
                      </a:r>
                      <a:endParaRPr kumimoji="1" lang="en-US" altLang="ja-JP" sz="1800" kern="100" dirty="0">
                        <a:solidFill>
                          <a:schemeClr val="bg1"/>
                        </a:solidFill>
                        <a:effectLst/>
                        <a:latin typeface="Meiryo UI" panose="020B0604030504040204" pitchFamily="50" charset="-128"/>
                        <a:ea typeface="Meiryo UI" panose="020B0604030504040204" pitchFamily="50" charset="-128"/>
                      </a:endParaRPr>
                    </a:p>
                    <a:p>
                      <a:pPr marL="0" algn="ctr" defTabSz="914278" rtl="0" eaLnBrk="1" latinLnBrk="0" hangingPunct="1">
                        <a:lnSpc>
                          <a:spcPct val="100000"/>
                        </a:lnSpc>
                        <a:spcAft>
                          <a:spcPts val="0"/>
                        </a:spcAft>
                      </a:pPr>
                      <a:r>
                        <a:rPr kumimoji="1" lang="ja-JP" altLang="en-US" sz="1800" kern="100" dirty="0">
                          <a:solidFill>
                            <a:schemeClr val="bg1"/>
                          </a:solidFill>
                          <a:effectLst/>
                          <a:latin typeface="Meiryo UI" panose="020B0604030504040204" pitchFamily="50" charset="-128"/>
                          <a:ea typeface="Meiryo UI" panose="020B0604030504040204" pitchFamily="50" charset="-128"/>
                        </a:rPr>
                        <a:t>うち、通学路等</a:t>
                      </a:r>
                      <a:endParaRPr kumimoji="1" lang="ja-JP" sz="1800" kern="100" dirty="0">
                        <a:solidFill>
                          <a:schemeClr val="bg1"/>
                        </a:solidFill>
                        <a:effectLst/>
                        <a:latin typeface="Meiryo UI" panose="020B0604030504040204" pitchFamily="50" charset="-128"/>
                        <a:ea typeface="Meiryo UI" panose="020B0604030504040204" pitchFamily="50" charset="-128"/>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rowSpan="2">
                  <a:txBody>
                    <a:bodyPr/>
                    <a:lstStyle/>
                    <a:p>
                      <a:pPr marL="0" algn="l"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沿道の建築物の倒壊によって緊急車両の通行や住民の避難の妨げになるおそれがある通学路等の道路</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危険性を把握した</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ブロック塀等</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algn="ctr"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左記以外の</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ブロック塀等</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46596289"/>
                  </a:ext>
                </a:extLst>
              </a:tr>
              <a:tr h="980920">
                <a:tc vMerge="1">
                  <a:txBody>
                    <a:bodyPr/>
                    <a:lstStyle/>
                    <a:p>
                      <a:endParaRPr kumimoji="1" lang="ja-JP" altLang="en-US"/>
                    </a:p>
                  </a:txBody>
                  <a:tcPr/>
                </a:tc>
                <a:tc vMerge="1">
                  <a:txBody>
                    <a:bodyPr/>
                    <a:lstStyle/>
                    <a:p>
                      <a:endParaRPr kumimoji="1" lang="ja-JP" altLang="en-US"/>
                    </a:p>
                  </a:txBody>
                  <a:tcPr/>
                </a:tc>
                <a:tc>
                  <a:txBody>
                    <a:bodyPr/>
                    <a:lstStyle/>
                    <a:p>
                      <a:pPr marL="0" algn="l"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除却補助制度により</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marL="0" algn="l"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耐震化を促進</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l"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所有者への普及啓発</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marL="0" algn="l"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一定の実態把握</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2056158373"/>
                  </a:ext>
                </a:extLst>
              </a:tr>
            </a:tbl>
          </a:graphicData>
        </a:graphic>
      </p:graphicFrame>
      <p:sp>
        <p:nvSpPr>
          <p:cNvPr id="3" name="正方形/長方形 2"/>
          <p:cNvSpPr/>
          <p:nvPr/>
        </p:nvSpPr>
        <p:spPr>
          <a:xfrm>
            <a:off x="6705602" y="4559299"/>
            <a:ext cx="2209800" cy="1714501"/>
          </a:xfrm>
          <a:prstGeom prst="rect">
            <a:avLst/>
          </a:prstGeom>
          <a:noFill/>
          <a:ln w="76200">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246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490780" y="1547447"/>
            <a:ext cx="8277564" cy="1982500"/>
          </a:xfrm>
        </p:spPr>
        <p:txBody>
          <a:bodyPr/>
          <a:lstStyle/>
          <a:p>
            <a:r>
              <a:rPr lang="ja-JP" altLang="en-US" sz="3200" dirty="0"/>
              <a:t>３．通学路等の沿道のブロック塀等の実態</a:t>
            </a:r>
            <a:r>
              <a:rPr lang="en-US" altLang="ja-JP" sz="3200" dirty="0"/>
              <a:t/>
            </a:r>
            <a:br>
              <a:rPr lang="en-US" altLang="ja-JP" sz="3200" dirty="0"/>
            </a:br>
            <a:r>
              <a:rPr lang="ja-JP" altLang="en-US" sz="3200" dirty="0"/>
              <a:t>　　把握および耐震診断義務付けに係る</a:t>
            </a:r>
            <a:r>
              <a:rPr lang="en-US" altLang="ja-JP" sz="3200" dirty="0"/>
              <a:t/>
            </a:r>
            <a:br>
              <a:rPr lang="en-US" altLang="ja-JP" sz="3200" dirty="0"/>
            </a:br>
            <a:r>
              <a:rPr lang="ja-JP" altLang="en-US" sz="3200" dirty="0"/>
              <a:t>　　アンケート結果</a:t>
            </a:r>
          </a:p>
        </p:txBody>
      </p:sp>
    </p:spTree>
    <p:extLst>
      <p:ext uri="{BB962C8B-B14F-4D97-AF65-F5344CB8AC3E}">
        <p14:creationId xmlns:p14="http://schemas.microsoft.com/office/powerpoint/2010/main" val="3288395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7DA1600-052F-4B4C-BCBF-F84C94E97756}"/>
              </a:ext>
            </a:extLst>
          </p:cNvPr>
          <p:cNvPicPr>
            <a:picLocks noChangeAspect="1"/>
          </p:cNvPicPr>
          <p:nvPr/>
        </p:nvPicPr>
        <p:blipFill>
          <a:blip r:embed="rId2"/>
          <a:stretch>
            <a:fillRect/>
          </a:stretch>
        </p:blipFill>
        <p:spPr>
          <a:xfrm>
            <a:off x="135450" y="1546949"/>
            <a:ext cx="4189778" cy="2694370"/>
          </a:xfrm>
          <a:prstGeom prst="rect">
            <a:avLst/>
          </a:prstGeom>
        </p:spPr>
      </p:pic>
      <p:sp>
        <p:nvSpPr>
          <p:cNvPr id="5" name="タイトル 4"/>
          <p:cNvSpPr>
            <a:spLocks noGrp="1"/>
          </p:cNvSpPr>
          <p:nvPr>
            <p:ph type="title"/>
          </p:nvPr>
        </p:nvSpPr>
        <p:spPr>
          <a:xfrm>
            <a:off x="203200" y="365025"/>
            <a:ext cx="7019925" cy="510838"/>
          </a:xfrm>
        </p:spPr>
        <p:txBody>
          <a:bodyPr/>
          <a:lstStyle/>
          <a:p>
            <a:r>
              <a:rPr lang="ja-JP" altLang="en-US" dirty="0"/>
              <a:t>実態把握に関する取組状況</a:t>
            </a:r>
            <a:endParaRPr kumimoji="1" lang="ja-JP" altLang="en-US" dirty="0"/>
          </a:p>
        </p:txBody>
      </p:sp>
      <p:sp>
        <p:nvSpPr>
          <p:cNvPr id="4" name="スライド番号プレースホルダー 3"/>
          <p:cNvSpPr>
            <a:spLocks noGrp="1"/>
          </p:cNvSpPr>
          <p:nvPr>
            <p:ph type="sldNum" sz="quarter" idx="12"/>
          </p:nvPr>
        </p:nvSpPr>
        <p:spPr>
          <a:xfrm>
            <a:off x="6955099" y="6433376"/>
            <a:ext cx="2133600" cy="287337"/>
          </a:xfrm>
        </p:spPr>
        <p:txBody>
          <a:bodyPr/>
          <a:lstStyle/>
          <a:p>
            <a:pPr>
              <a:defRPr/>
            </a:pPr>
            <a:fld id="{09954CD4-AF95-4C78-B160-84012AB9CEDB}" type="slidenum">
              <a:rPr lang="en-US" altLang="ja-JP" smtClean="0">
                <a:solidFill>
                  <a:srgbClr val="000000"/>
                </a:solidFill>
              </a:rPr>
              <a:pPr>
                <a:defRPr/>
              </a:pPr>
              <a:t>11</a:t>
            </a:fld>
            <a:endParaRPr lang="en-US" altLang="ja-JP" dirty="0">
              <a:solidFill>
                <a:srgbClr val="000000"/>
              </a:solidFill>
            </a:endParaRPr>
          </a:p>
        </p:txBody>
      </p:sp>
      <p:sp>
        <p:nvSpPr>
          <p:cNvPr id="10" name="Text Box 1233">
            <a:extLst>
              <a:ext uri="{FF2B5EF4-FFF2-40B4-BE49-F238E27FC236}">
                <a16:creationId xmlns:a16="http://schemas.microsoft.com/office/drawing/2014/main" id="{A7168BE2-5936-4219-B57A-E62AB45B190D}"/>
              </a:ext>
            </a:extLst>
          </p:cNvPr>
          <p:cNvSpPr txBox="1">
            <a:spLocks noChangeArrowheads="1"/>
          </p:cNvSpPr>
          <p:nvPr/>
        </p:nvSpPr>
        <p:spPr bwMode="auto">
          <a:xfrm>
            <a:off x="90656" y="1205627"/>
            <a:ext cx="4235636"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府内市町村</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E1DBE393-7DD0-434F-9D04-6E7E9B0DE78C}"/>
              </a:ext>
            </a:extLst>
          </p:cNvPr>
          <p:cNvSpPr txBox="1"/>
          <p:nvPr/>
        </p:nvSpPr>
        <p:spPr>
          <a:xfrm>
            <a:off x="210428" y="4190550"/>
            <a:ext cx="4216400" cy="540000"/>
          </a:xfrm>
          <a:prstGeom prst="rect">
            <a:avLst/>
          </a:prstGeom>
          <a:solidFill>
            <a:srgbClr val="FFCB97"/>
          </a:solid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毎年、通学路一斉点検の</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結果を教育部局と共有（予定含む）</a:t>
            </a:r>
          </a:p>
        </p:txBody>
      </p:sp>
      <p:sp>
        <p:nvSpPr>
          <p:cNvPr id="31" name="正方形/長方形 30">
            <a:extLst>
              <a:ext uri="{FF2B5EF4-FFF2-40B4-BE49-F238E27FC236}">
                <a16:creationId xmlns:a16="http://schemas.microsoft.com/office/drawing/2014/main" id="{721C4FF9-701C-4FA9-8D18-58B8ED5E7384}"/>
              </a:ext>
            </a:extLst>
          </p:cNvPr>
          <p:cNvSpPr/>
          <p:nvPr/>
        </p:nvSpPr>
        <p:spPr>
          <a:xfrm>
            <a:off x="3328720" y="4264504"/>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a:solidFill>
                  <a:srgbClr val="E46C0A"/>
                </a:solidFill>
                <a:latin typeface="Meiryo UI" panose="020B0604030504040204" pitchFamily="50" charset="-128"/>
                <a:ea typeface="Meiryo UI" panose="020B0604030504040204" pitchFamily="50" charset="-128"/>
              </a:rPr>
              <a:t>2</a:t>
            </a:r>
            <a:endParaRPr kumimoji="1" lang="en-US" altLang="ja-JP" b="1" dirty="0">
              <a:solidFill>
                <a:srgbClr val="E46C0A"/>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C2B937C4-67D9-4B63-B78B-C5027E7CC54E}"/>
              </a:ext>
            </a:extLst>
          </p:cNvPr>
          <p:cNvSpPr txBox="1"/>
          <p:nvPr/>
        </p:nvSpPr>
        <p:spPr>
          <a:xfrm>
            <a:off x="210428" y="5181260"/>
            <a:ext cx="4216400" cy="540000"/>
          </a:xfrm>
          <a:prstGeom prst="rect">
            <a:avLst/>
          </a:prstGeom>
          <a:noFill/>
        </p:spPr>
        <p:txBody>
          <a:bodyPr wrap="square" rtlCol="0" anchor="ctr">
            <a:noAutofit/>
          </a:bodyPr>
          <a:lstStyle/>
          <a:p>
            <a:pPr>
              <a:spcBef>
                <a:spcPts val="300"/>
              </a:spcBef>
            </a:pPr>
            <a:r>
              <a:rPr lang="en-US" altLang="ja-JP" sz="1200" dirty="0">
                <a:latin typeface="Meiryo UI" panose="020B0604030504040204" pitchFamily="50" charset="-128"/>
                <a:ea typeface="Meiryo UI" panose="020B0604030504040204" pitchFamily="50" charset="-128"/>
              </a:rPr>
              <a:t>H30</a:t>
            </a:r>
            <a:r>
              <a:rPr lang="ja-JP" altLang="en-US" sz="1200" dirty="0">
                <a:latin typeface="Meiryo UI" panose="020B0604030504040204" pitchFamily="50" charset="-128"/>
                <a:ea typeface="Meiryo UI" panose="020B0604030504040204" pitchFamily="50" charset="-128"/>
              </a:rPr>
              <a:t>年大阪北部地震を契機に調査を実施</a:t>
            </a:r>
          </a:p>
        </p:txBody>
      </p:sp>
      <p:sp>
        <p:nvSpPr>
          <p:cNvPr id="33" name="正方形/長方形 32">
            <a:extLst>
              <a:ext uri="{FF2B5EF4-FFF2-40B4-BE49-F238E27FC236}">
                <a16:creationId xmlns:a16="http://schemas.microsoft.com/office/drawing/2014/main" id="{391452FB-74C3-4328-BFDB-E71BB7C3AB93}"/>
              </a:ext>
            </a:extLst>
          </p:cNvPr>
          <p:cNvSpPr/>
          <p:nvPr/>
        </p:nvSpPr>
        <p:spPr>
          <a:xfrm>
            <a:off x="3328720" y="5227631"/>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a:solidFill>
                  <a:schemeClr val="tx1">
                    <a:lumMod val="65000"/>
                    <a:lumOff val="35000"/>
                  </a:schemeClr>
                </a:solidFill>
                <a:latin typeface="Meiryo UI" panose="020B0604030504040204" pitchFamily="50" charset="-128"/>
                <a:ea typeface="Meiryo UI" panose="020B0604030504040204" pitchFamily="50" charset="-128"/>
              </a:rPr>
              <a:t>40</a:t>
            </a:r>
            <a:endPar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C2B937C4-67D9-4B63-B78B-C5027E7CC54E}"/>
              </a:ext>
            </a:extLst>
          </p:cNvPr>
          <p:cNvSpPr txBox="1"/>
          <p:nvPr/>
        </p:nvSpPr>
        <p:spPr>
          <a:xfrm>
            <a:off x="210428" y="4740247"/>
            <a:ext cx="4216400" cy="540000"/>
          </a:xfrm>
          <a:prstGeom prst="rect">
            <a:avLst/>
          </a:prstGeom>
          <a:noFill/>
        </p:spPr>
        <p:txBody>
          <a:bodyPr wrap="square" rtlCol="0" anchor="ctr">
            <a:noAutofit/>
          </a:bodyPr>
          <a:lstStyle/>
          <a:p>
            <a:pPr>
              <a:spcBef>
                <a:spcPts val="300"/>
              </a:spcBef>
            </a:pPr>
            <a:r>
              <a:rPr lang="en-US" altLang="ja-JP" sz="1200" dirty="0">
                <a:latin typeface="Meiryo UI" panose="020B0604030504040204" pitchFamily="50" charset="-128"/>
                <a:ea typeface="Meiryo UI" panose="020B0604030504040204" pitchFamily="50" charset="-128"/>
              </a:rPr>
              <a:t>H30</a:t>
            </a:r>
            <a:r>
              <a:rPr lang="ja-JP" altLang="en-US" sz="1200" dirty="0">
                <a:latin typeface="Meiryo UI" panose="020B0604030504040204" pitchFamily="50" charset="-128"/>
                <a:ea typeface="Meiryo UI" panose="020B0604030504040204" pitchFamily="50" charset="-128"/>
              </a:rPr>
              <a:t>年大阪北部地震を契機に実施した</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調査結果を元に経過観察</a:t>
            </a:r>
          </a:p>
        </p:txBody>
      </p:sp>
      <p:sp>
        <p:nvSpPr>
          <p:cNvPr id="24" name="正方形/長方形 23">
            <a:extLst>
              <a:ext uri="{FF2B5EF4-FFF2-40B4-BE49-F238E27FC236}">
                <a16:creationId xmlns:a16="http://schemas.microsoft.com/office/drawing/2014/main" id="{391452FB-74C3-4328-BFDB-E71BB7C3AB93}"/>
              </a:ext>
            </a:extLst>
          </p:cNvPr>
          <p:cNvSpPr/>
          <p:nvPr/>
        </p:nvSpPr>
        <p:spPr>
          <a:xfrm>
            <a:off x="3328720" y="4755816"/>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１</a:t>
            </a:r>
            <a:endPar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9F082E3E-4488-467F-A8FA-72D45E3E775B}"/>
              </a:ext>
            </a:extLst>
          </p:cNvPr>
          <p:cNvSpPr txBox="1"/>
          <p:nvPr/>
        </p:nvSpPr>
        <p:spPr>
          <a:xfrm>
            <a:off x="4800600" y="4202967"/>
            <a:ext cx="4216400" cy="540000"/>
          </a:xfrm>
          <a:prstGeom prst="rect">
            <a:avLst/>
          </a:prstGeom>
          <a:solidFill>
            <a:srgbClr val="FFCB97"/>
          </a:solid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実態把握実施済み</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実態把握実施中</a:t>
            </a:r>
            <a:endParaRPr lang="en-US" altLang="ja-JP" sz="12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2B402D1-9852-40C5-88B1-6B73ECDD7B40}"/>
              </a:ext>
            </a:extLst>
          </p:cNvPr>
          <p:cNvSpPr/>
          <p:nvPr/>
        </p:nvSpPr>
        <p:spPr>
          <a:xfrm>
            <a:off x="7918892" y="4283949"/>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b="1" dirty="0">
                <a:solidFill>
                  <a:srgbClr val="E46C0A"/>
                </a:solidFill>
                <a:latin typeface="Meiryo UI" panose="020B0604030504040204" pitchFamily="50" charset="-128"/>
                <a:ea typeface="Meiryo UI" panose="020B0604030504040204" pitchFamily="50" charset="-128"/>
              </a:rPr>
              <a:t>８</a:t>
            </a:r>
            <a:endParaRPr kumimoji="1" lang="en-US" altLang="ja-JP" b="1" dirty="0">
              <a:solidFill>
                <a:srgbClr val="E46C0A"/>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A84108A-4839-4485-B3AF-9EE263CF9D7C}"/>
              </a:ext>
            </a:extLst>
          </p:cNvPr>
          <p:cNvSpPr txBox="1"/>
          <p:nvPr/>
        </p:nvSpPr>
        <p:spPr>
          <a:xfrm>
            <a:off x="4800600" y="4749928"/>
            <a:ext cx="4216400" cy="540000"/>
          </a:xfrm>
          <a:prstGeom prst="rect">
            <a:avLst/>
          </a:prstGeom>
          <a:no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市町村が取り組むべきと考える</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市町村へ働きかけている</a:t>
            </a:r>
          </a:p>
        </p:txBody>
      </p:sp>
      <p:sp>
        <p:nvSpPr>
          <p:cNvPr id="17" name="正方形/長方形 16">
            <a:extLst>
              <a:ext uri="{FF2B5EF4-FFF2-40B4-BE49-F238E27FC236}">
                <a16:creationId xmlns:a16="http://schemas.microsoft.com/office/drawing/2014/main" id="{A8FBB004-17DE-4138-AB18-61ACCE0C0DF9}"/>
              </a:ext>
            </a:extLst>
          </p:cNvPr>
          <p:cNvSpPr/>
          <p:nvPr/>
        </p:nvSpPr>
        <p:spPr>
          <a:xfrm>
            <a:off x="7918892" y="4807426"/>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rPr>
              <a:t>５</a:t>
            </a:r>
            <a:endPar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E659D7CD-7D93-4777-99C4-9831EF025C69}"/>
              </a:ext>
            </a:extLst>
          </p:cNvPr>
          <p:cNvSpPr txBox="1"/>
          <p:nvPr/>
        </p:nvSpPr>
        <p:spPr>
          <a:xfrm>
            <a:off x="4800600" y="5184345"/>
            <a:ext cx="4216400" cy="540000"/>
          </a:xfrm>
          <a:prstGeom prst="rect">
            <a:avLst/>
          </a:prstGeom>
          <a:no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他の自治体の動向を情報収集検討中</a:t>
            </a:r>
          </a:p>
        </p:txBody>
      </p:sp>
      <p:sp>
        <p:nvSpPr>
          <p:cNvPr id="19" name="正方形/長方形 18">
            <a:extLst>
              <a:ext uri="{FF2B5EF4-FFF2-40B4-BE49-F238E27FC236}">
                <a16:creationId xmlns:a16="http://schemas.microsoft.com/office/drawing/2014/main" id="{49713A6E-360B-4AAE-B282-2192DD809771}"/>
              </a:ext>
            </a:extLst>
          </p:cNvPr>
          <p:cNvSpPr/>
          <p:nvPr/>
        </p:nvSpPr>
        <p:spPr>
          <a:xfrm>
            <a:off x="7918892" y="5241843"/>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altLang="ja-JP" b="1" dirty="0">
                <a:solidFill>
                  <a:schemeClr val="tx1">
                    <a:lumMod val="65000"/>
                    <a:lumOff val="35000"/>
                  </a:schemeClr>
                </a:solidFill>
                <a:latin typeface="Meiryo UI" panose="020B0604030504040204" pitchFamily="50" charset="-128"/>
                <a:ea typeface="Meiryo UI" panose="020B0604030504040204" pitchFamily="50" charset="-128"/>
              </a:rPr>
              <a:t>13</a:t>
            </a:r>
            <a:endPar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E0B0FF9-3AA0-4827-97D4-75BFF3561334}"/>
              </a:ext>
            </a:extLst>
          </p:cNvPr>
          <p:cNvSpPr txBox="1"/>
          <p:nvPr/>
        </p:nvSpPr>
        <p:spPr>
          <a:xfrm>
            <a:off x="4800600" y="5544072"/>
            <a:ext cx="4216400" cy="540000"/>
          </a:xfrm>
          <a:prstGeom prst="rect">
            <a:avLst/>
          </a:prstGeom>
          <a:no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未検討・検討予定</a:t>
            </a:r>
            <a:endParaRPr lang="en-US" altLang="ja-JP" sz="12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A41CA7FD-53A4-4B52-BA6D-BE553F19048A}"/>
              </a:ext>
            </a:extLst>
          </p:cNvPr>
          <p:cNvSpPr/>
          <p:nvPr/>
        </p:nvSpPr>
        <p:spPr>
          <a:xfrm>
            <a:off x="7918892" y="5671910"/>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５</a:t>
            </a:r>
            <a:endPar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88BCAA2-9DA7-408C-9345-8757BEF736A7}"/>
              </a:ext>
            </a:extLst>
          </p:cNvPr>
          <p:cNvSpPr txBox="1"/>
          <p:nvPr/>
        </p:nvSpPr>
        <p:spPr>
          <a:xfrm>
            <a:off x="4832138" y="5952975"/>
            <a:ext cx="4216400" cy="540000"/>
          </a:xfrm>
          <a:prstGeom prst="rect">
            <a:avLst/>
          </a:prstGeom>
          <a:no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実施しない</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3C54561-5BC3-4335-B306-1D2EDA9F1EA3}"/>
              </a:ext>
            </a:extLst>
          </p:cNvPr>
          <p:cNvSpPr txBox="1"/>
          <p:nvPr/>
        </p:nvSpPr>
        <p:spPr>
          <a:xfrm>
            <a:off x="4832138" y="6310688"/>
            <a:ext cx="4216400" cy="540000"/>
          </a:xfrm>
          <a:prstGeom prst="rect">
            <a:avLst/>
          </a:prstGeom>
          <a:no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未回答</a:t>
            </a:r>
            <a:endParaRPr lang="en-US" altLang="ja-JP" sz="12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35B9A8C5-D95F-4E7A-B9AF-3641FDB8CC18}"/>
              </a:ext>
            </a:extLst>
          </p:cNvPr>
          <p:cNvSpPr/>
          <p:nvPr/>
        </p:nvSpPr>
        <p:spPr>
          <a:xfrm>
            <a:off x="7936362" y="6438516"/>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５</a:t>
            </a:r>
            <a:endPar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7D0F0878-83B4-447C-8D37-FC5B1E7F8C43}"/>
              </a:ext>
            </a:extLst>
          </p:cNvPr>
          <p:cNvSpPr/>
          <p:nvPr/>
        </p:nvSpPr>
        <p:spPr>
          <a:xfrm>
            <a:off x="7922294" y="6038609"/>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rPr>
              <a:t>11</a:t>
            </a:r>
          </a:p>
        </p:txBody>
      </p:sp>
      <p:cxnSp>
        <p:nvCxnSpPr>
          <p:cNvPr id="35" name="直線コネクタ 34">
            <a:extLst>
              <a:ext uri="{FF2B5EF4-FFF2-40B4-BE49-F238E27FC236}">
                <a16:creationId xmlns:a16="http://schemas.microsoft.com/office/drawing/2014/main" id="{729F1BC7-9AAA-47BB-9659-72C5F91494A6}"/>
              </a:ext>
            </a:extLst>
          </p:cNvPr>
          <p:cNvCxnSpPr/>
          <p:nvPr/>
        </p:nvCxnSpPr>
        <p:spPr>
          <a:xfrm>
            <a:off x="2064997" y="2175156"/>
            <a:ext cx="468965" cy="320208"/>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34" name="直線コネクタ 33">
            <a:extLst>
              <a:ext uri="{FF2B5EF4-FFF2-40B4-BE49-F238E27FC236}">
                <a16:creationId xmlns:a16="http://schemas.microsoft.com/office/drawing/2014/main" id="{729F1BC7-9AAA-47BB-9659-72C5F91494A6}"/>
              </a:ext>
            </a:extLst>
          </p:cNvPr>
          <p:cNvCxnSpPr/>
          <p:nvPr/>
        </p:nvCxnSpPr>
        <p:spPr>
          <a:xfrm flipV="1">
            <a:off x="1861797" y="2175156"/>
            <a:ext cx="203200" cy="75592"/>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pic>
        <p:nvPicPr>
          <p:cNvPr id="7" name="図 6"/>
          <p:cNvPicPr>
            <a:picLocks noChangeAspect="1"/>
          </p:cNvPicPr>
          <p:nvPr/>
        </p:nvPicPr>
        <p:blipFill>
          <a:blip r:embed="rId3"/>
          <a:stretch>
            <a:fillRect/>
          </a:stretch>
        </p:blipFill>
        <p:spPr>
          <a:xfrm>
            <a:off x="4784735" y="1446350"/>
            <a:ext cx="4340728" cy="2706859"/>
          </a:xfrm>
          <a:prstGeom prst="rect">
            <a:avLst/>
          </a:prstGeom>
        </p:spPr>
      </p:pic>
      <p:sp>
        <p:nvSpPr>
          <p:cNvPr id="12" name="Text Box 1233">
            <a:extLst>
              <a:ext uri="{FF2B5EF4-FFF2-40B4-BE49-F238E27FC236}">
                <a16:creationId xmlns:a16="http://schemas.microsoft.com/office/drawing/2014/main" id="{A7168BE2-5936-4219-B57A-E62AB45B190D}"/>
              </a:ext>
            </a:extLst>
          </p:cNvPr>
          <p:cNvSpPr txBox="1">
            <a:spLocks noChangeArrowheads="1"/>
          </p:cNvSpPr>
          <p:nvPr/>
        </p:nvSpPr>
        <p:spPr bwMode="auto">
          <a:xfrm>
            <a:off x="4837281" y="1205627"/>
            <a:ext cx="4235636"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都道府県</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648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3200" y="335862"/>
            <a:ext cx="7404100" cy="540001"/>
          </a:xfrm>
        </p:spPr>
        <p:txBody>
          <a:bodyPr/>
          <a:lstStyle/>
          <a:p>
            <a:r>
              <a:rPr lang="ja-JP" altLang="en-US" dirty="0"/>
              <a:t>診断義務付けに関する検討状況</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12</a:t>
            </a:fld>
            <a:endParaRPr lang="en-US" altLang="ja-JP">
              <a:solidFill>
                <a:srgbClr val="000000"/>
              </a:solidFill>
            </a:endParaRPr>
          </a:p>
        </p:txBody>
      </p:sp>
      <p:sp>
        <p:nvSpPr>
          <p:cNvPr id="30" name="テキスト ボックス 29">
            <a:extLst>
              <a:ext uri="{FF2B5EF4-FFF2-40B4-BE49-F238E27FC236}">
                <a16:creationId xmlns:a16="http://schemas.microsoft.com/office/drawing/2014/main" id="{E1DBE393-7DD0-434F-9D04-6E7E9B0DE78C}"/>
              </a:ext>
            </a:extLst>
          </p:cNvPr>
          <p:cNvSpPr txBox="1"/>
          <p:nvPr/>
        </p:nvSpPr>
        <p:spPr>
          <a:xfrm>
            <a:off x="355600" y="4144195"/>
            <a:ext cx="4216400" cy="505985"/>
          </a:xfrm>
          <a:prstGeom prst="rect">
            <a:avLst/>
          </a:prstGeom>
          <a:solidFill>
            <a:srgbClr val="FFCB97"/>
          </a:solid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診断義務付けに向けて検討中</a:t>
            </a:r>
          </a:p>
        </p:txBody>
      </p:sp>
      <p:sp>
        <p:nvSpPr>
          <p:cNvPr id="31" name="正方形/長方形 30">
            <a:extLst>
              <a:ext uri="{FF2B5EF4-FFF2-40B4-BE49-F238E27FC236}">
                <a16:creationId xmlns:a16="http://schemas.microsoft.com/office/drawing/2014/main" id="{721C4FF9-701C-4FA9-8D18-58B8ED5E7384}"/>
              </a:ext>
            </a:extLst>
          </p:cNvPr>
          <p:cNvSpPr/>
          <p:nvPr/>
        </p:nvSpPr>
        <p:spPr>
          <a:xfrm>
            <a:off x="3473892" y="4182843"/>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rgbClr val="E46C0A"/>
                </a:solidFill>
                <a:latin typeface="Meiryo UI" panose="020B0604030504040204" pitchFamily="50" charset="-128"/>
                <a:ea typeface="Meiryo UI" panose="020B0604030504040204" pitchFamily="50" charset="-128"/>
              </a:rPr>
              <a:t>０</a:t>
            </a:r>
            <a:endParaRPr kumimoji="1" lang="en-US" altLang="ja-JP" b="1" dirty="0">
              <a:solidFill>
                <a:srgbClr val="E46C0A"/>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C2B937C4-67D9-4B63-B78B-C5027E7CC54E}"/>
              </a:ext>
            </a:extLst>
          </p:cNvPr>
          <p:cNvSpPr txBox="1"/>
          <p:nvPr/>
        </p:nvSpPr>
        <p:spPr>
          <a:xfrm>
            <a:off x="355600" y="4694432"/>
            <a:ext cx="4216400" cy="276999"/>
          </a:xfrm>
          <a:prstGeom prst="rect">
            <a:avLst/>
          </a:prstGeom>
          <a:noFill/>
        </p:spPr>
        <p:txBody>
          <a:bodyPr wrap="square" rtlCol="0">
            <a:spAutoFit/>
          </a:bodyPr>
          <a:lstStyle/>
          <a:p>
            <a:pPr>
              <a:spcBef>
                <a:spcPts val="300"/>
              </a:spcBef>
            </a:pPr>
            <a:r>
              <a:rPr lang="ja-JP" altLang="en-US" sz="1200" dirty="0">
                <a:latin typeface="Meiryo UI" panose="020B0604030504040204" pitchFamily="50" charset="-128"/>
                <a:ea typeface="Meiryo UI" panose="020B0604030504040204" pitchFamily="50" charset="-128"/>
              </a:rPr>
              <a:t>他の自治体の取組状況を情報収集</a:t>
            </a:r>
          </a:p>
        </p:txBody>
      </p:sp>
      <p:sp>
        <p:nvSpPr>
          <p:cNvPr id="33" name="正方形/長方形 32">
            <a:extLst>
              <a:ext uri="{FF2B5EF4-FFF2-40B4-BE49-F238E27FC236}">
                <a16:creationId xmlns:a16="http://schemas.microsoft.com/office/drawing/2014/main" id="{391452FB-74C3-4328-BFDB-E71BB7C3AB93}"/>
              </a:ext>
            </a:extLst>
          </p:cNvPr>
          <p:cNvSpPr/>
          <p:nvPr/>
        </p:nvSpPr>
        <p:spPr>
          <a:xfrm>
            <a:off x="3473892" y="4651207"/>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rPr>
              <a:t>５</a:t>
            </a:r>
            <a:endPar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CE8F7577-5DA2-4073-BED9-2A96A36BE76A}"/>
              </a:ext>
            </a:extLst>
          </p:cNvPr>
          <p:cNvSpPr txBox="1"/>
          <p:nvPr/>
        </p:nvSpPr>
        <p:spPr>
          <a:xfrm>
            <a:off x="355600" y="5050048"/>
            <a:ext cx="4216400" cy="500137"/>
          </a:xfrm>
          <a:prstGeom prst="rect">
            <a:avLst/>
          </a:prstGeom>
          <a:noFill/>
        </p:spPr>
        <p:txBody>
          <a:bodyPr wrap="square" rtlCol="0">
            <a:spAutoFit/>
          </a:bodyPr>
          <a:lstStyle/>
          <a:p>
            <a:pPr>
              <a:spcBef>
                <a:spcPts val="300"/>
              </a:spcBef>
            </a:pPr>
            <a:r>
              <a:rPr lang="ja-JP" altLang="en-US" sz="1200" dirty="0">
                <a:latin typeface="Meiryo UI" panose="020B0604030504040204" pitchFamily="50" charset="-128"/>
                <a:ea typeface="Meiryo UI" panose="020B0604030504040204" pitchFamily="50" charset="-128"/>
              </a:rPr>
              <a:t>診断義務付けを検討していない</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対象となる路線がない　など</a:t>
            </a:r>
          </a:p>
        </p:txBody>
      </p:sp>
      <p:sp>
        <p:nvSpPr>
          <p:cNvPr id="35" name="正方形/長方形 34">
            <a:extLst>
              <a:ext uri="{FF2B5EF4-FFF2-40B4-BE49-F238E27FC236}">
                <a16:creationId xmlns:a16="http://schemas.microsoft.com/office/drawing/2014/main" id="{22FDB67E-A7BA-4F74-8CBA-8B6EC0286153}"/>
              </a:ext>
            </a:extLst>
          </p:cNvPr>
          <p:cNvSpPr/>
          <p:nvPr/>
        </p:nvSpPr>
        <p:spPr>
          <a:xfrm>
            <a:off x="3473892" y="5131030"/>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rPr>
              <a:t>38</a:t>
            </a:r>
          </a:p>
        </p:txBody>
      </p:sp>
      <p:sp>
        <p:nvSpPr>
          <p:cNvPr id="13" name="テキスト ボックス 12">
            <a:extLst>
              <a:ext uri="{FF2B5EF4-FFF2-40B4-BE49-F238E27FC236}">
                <a16:creationId xmlns:a16="http://schemas.microsoft.com/office/drawing/2014/main" id="{6932D42C-55B8-4DD9-B9C3-94C1645E2CBF}"/>
              </a:ext>
            </a:extLst>
          </p:cNvPr>
          <p:cNvSpPr txBox="1"/>
          <p:nvPr/>
        </p:nvSpPr>
        <p:spPr>
          <a:xfrm>
            <a:off x="4816475" y="4144195"/>
            <a:ext cx="4216400" cy="540000"/>
          </a:xfrm>
          <a:prstGeom prst="rect">
            <a:avLst/>
          </a:prstGeom>
          <a:solidFill>
            <a:srgbClr val="FFCB97"/>
          </a:solid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診断義務付けに向けて検討中</a:t>
            </a:r>
          </a:p>
        </p:txBody>
      </p:sp>
      <p:sp>
        <p:nvSpPr>
          <p:cNvPr id="14" name="正方形/長方形 13">
            <a:extLst>
              <a:ext uri="{FF2B5EF4-FFF2-40B4-BE49-F238E27FC236}">
                <a16:creationId xmlns:a16="http://schemas.microsoft.com/office/drawing/2014/main" id="{BEE952E1-0D9A-4062-840E-5F0A67720D32}"/>
              </a:ext>
            </a:extLst>
          </p:cNvPr>
          <p:cNvSpPr/>
          <p:nvPr/>
        </p:nvSpPr>
        <p:spPr>
          <a:xfrm>
            <a:off x="7934767" y="4218149"/>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rgbClr val="E46C0A"/>
                </a:solidFill>
                <a:latin typeface="Meiryo UI" panose="020B0604030504040204" pitchFamily="50" charset="-128"/>
                <a:ea typeface="Meiryo UI" panose="020B0604030504040204" pitchFamily="50" charset="-128"/>
              </a:rPr>
              <a:t>０</a:t>
            </a:r>
            <a:endParaRPr kumimoji="1" lang="en-US" altLang="ja-JP" b="1" dirty="0">
              <a:solidFill>
                <a:srgbClr val="E46C0A"/>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6417BED2-28C5-427B-AA50-6FD19D9D7E65}"/>
              </a:ext>
            </a:extLst>
          </p:cNvPr>
          <p:cNvSpPr txBox="1"/>
          <p:nvPr/>
        </p:nvSpPr>
        <p:spPr>
          <a:xfrm>
            <a:off x="4816475" y="5113231"/>
            <a:ext cx="4216400" cy="540000"/>
          </a:xfrm>
          <a:prstGeom prst="rect">
            <a:avLst/>
          </a:prstGeom>
          <a:no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診断義務付けの要否含め検討中</a:t>
            </a:r>
          </a:p>
        </p:txBody>
      </p:sp>
      <p:sp>
        <p:nvSpPr>
          <p:cNvPr id="16" name="正方形/長方形 15">
            <a:extLst>
              <a:ext uri="{FF2B5EF4-FFF2-40B4-BE49-F238E27FC236}">
                <a16:creationId xmlns:a16="http://schemas.microsoft.com/office/drawing/2014/main" id="{3954C9E1-190F-42F8-82C0-CDFBDD161331}"/>
              </a:ext>
            </a:extLst>
          </p:cNvPr>
          <p:cNvSpPr/>
          <p:nvPr/>
        </p:nvSpPr>
        <p:spPr>
          <a:xfrm>
            <a:off x="7934767" y="5145534"/>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４</a:t>
            </a:r>
            <a:endPar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D29ACE07-0CBD-401C-B01E-47E60A1CFEF4}"/>
              </a:ext>
            </a:extLst>
          </p:cNvPr>
          <p:cNvSpPr txBox="1"/>
          <p:nvPr/>
        </p:nvSpPr>
        <p:spPr>
          <a:xfrm>
            <a:off x="4816475" y="5467077"/>
            <a:ext cx="4216400" cy="540000"/>
          </a:xfrm>
          <a:prstGeom prst="rect">
            <a:avLst/>
          </a:prstGeom>
          <a:no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診断義務付けの予定なし</a:t>
            </a:r>
            <a:endParaRPr lang="en-US" altLang="ja-JP" sz="12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55A9F062-CB15-43EF-9C1F-BFE6E2CB35DC}"/>
              </a:ext>
            </a:extLst>
          </p:cNvPr>
          <p:cNvSpPr/>
          <p:nvPr/>
        </p:nvSpPr>
        <p:spPr>
          <a:xfrm>
            <a:off x="7934767" y="5524301"/>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a:solidFill>
                  <a:schemeClr val="tx1">
                    <a:lumMod val="65000"/>
                    <a:lumOff val="35000"/>
                  </a:schemeClr>
                </a:solidFill>
                <a:latin typeface="Meiryo UI" panose="020B0604030504040204" pitchFamily="50" charset="-128"/>
                <a:ea typeface="Meiryo UI" panose="020B0604030504040204" pitchFamily="50" charset="-128"/>
              </a:rPr>
              <a:t>25</a:t>
            </a:r>
            <a:endPar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A7E52282-1962-49FD-A265-D21CA9340009}"/>
              </a:ext>
            </a:extLst>
          </p:cNvPr>
          <p:cNvSpPr txBox="1"/>
          <p:nvPr/>
        </p:nvSpPr>
        <p:spPr>
          <a:xfrm>
            <a:off x="4816475" y="6241162"/>
            <a:ext cx="4049297" cy="646331"/>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200" dirty="0">
                <a:solidFill>
                  <a:schemeClr val="tx1"/>
                </a:solidFill>
                <a:latin typeface="Meiryo UI" panose="020B0604030504040204" pitchFamily="50" charset="-128"/>
                <a:ea typeface="Meiryo UI" panose="020B0604030504040204" pitchFamily="50" charset="-128"/>
              </a:rPr>
              <a:t>上記の他、管内市町村において、通学路等の沿道のブロック塀等の診断義務付け実施、または、義務付けへ向けて検討している都道府県もなし</a:t>
            </a:r>
          </a:p>
        </p:txBody>
      </p:sp>
      <p:sp>
        <p:nvSpPr>
          <p:cNvPr id="25" name="テキスト ボックス 24">
            <a:extLst>
              <a:ext uri="{FF2B5EF4-FFF2-40B4-BE49-F238E27FC236}">
                <a16:creationId xmlns:a16="http://schemas.microsoft.com/office/drawing/2014/main" id="{0BFD91DC-19A3-4B8B-A51B-67B6ECDC4867}"/>
              </a:ext>
            </a:extLst>
          </p:cNvPr>
          <p:cNvSpPr txBox="1"/>
          <p:nvPr/>
        </p:nvSpPr>
        <p:spPr>
          <a:xfrm>
            <a:off x="4816475" y="4695755"/>
            <a:ext cx="4216400" cy="540000"/>
          </a:xfrm>
          <a:prstGeom prst="rect">
            <a:avLst/>
          </a:prstGeom>
          <a:no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市町村が取り組むべきと考える</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市町村へ働きかけている</a:t>
            </a:r>
          </a:p>
        </p:txBody>
      </p:sp>
      <p:sp>
        <p:nvSpPr>
          <p:cNvPr id="26" name="正方形/長方形 25">
            <a:extLst>
              <a:ext uri="{FF2B5EF4-FFF2-40B4-BE49-F238E27FC236}">
                <a16:creationId xmlns:a16="http://schemas.microsoft.com/office/drawing/2014/main" id="{F791A532-43E5-48D9-B8D3-381882182B64}"/>
              </a:ext>
            </a:extLst>
          </p:cNvPr>
          <p:cNvSpPr/>
          <p:nvPr/>
        </p:nvSpPr>
        <p:spPr>
          <a:xfrm>
            <a:off x="7934767" y="4753528"/>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６</a:t>
            </a:r>
            <a:endPar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B2C021F-FCBA-4850-BB2D-F977779E3DFA}"/>
              </a:ext>
            </a:extLst>
          </p:cNvPr>
          <p:cNvSpPr txBox="1"/>
          <p:nvPr/>
        </p:nvSpPr>
        <p:spPr>
          <a:xfrm>
            <a:off x="4816475" y="5797755"/>
            <a:ext cx="4216400" cy="540000"/>
          </a:xfrm>
          <a:prstGeom prst="rect">
            <a:avLst/>
          </a:prstGeom>
          <a:noFill/>
        </p:spPr>
        <p:txBody>
          <a:bodyPr wrap="square" rtlCol="0" anchor="ctr">
            <a:noAutofit/>
          </a:bodyPr>
          <a:lstStyle/>
          <a:p>
            <a:pPr>
              <a:spcBef>
                <a:spcPts val="300"/>
              </a:spcBef>
            </a:pPr>
            <a:r>
              <a:rPr lang="ja-JP" altLang="en-US" sz="1200" dirty="0">
                <a:latin typeface="Meiryo UI" panose="020B0604030504040204" pitchFamily="50" charset="-128"/>
                <a:ea typeface="Meiryo UI" panose="020B0604030504040204" pitchFamily="50" charset="-128"/>
              </a:rPr>
              <a:t>未回答</a:t>
            </a:r>
            <a:endParaRPr lang="en-US" altLang="ja-JP" sz="12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8711E0C5-E07D-4934-8ADF-D3DF6B4EAFF8}"/>
              </a:ext>
            </a:extLst>
          </p:cNvPr>
          <p:cNvSpPr/>
          <p:nvPr/>
        </p:nvSpPr>
        <p:spPr>
          <a:xfrm>
            <a:off x="7934767" y="5854979"/>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a:solidFill>
                  <a:schemeClr val="tx1">
                    <a:lumMod val="65000"/>
                    <a:lumOff val="35000"/>
                  </a:schemeClr>
                </a:solidFill>
                <a:latin typeface="Meiryo UI" panose="020B0604030504040204" pitchFamily="50" charset="-128"/>
                <a:ea typeface="Meiryo UI" panose="020B0604030504040204" pitchFamily="50" charset="-128"/>
              </a:rPr>
              <a:t>11</a:t>
            </a:r>
            <a:endPar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8" name="Text Box 1233">
            <a:extLst>
              <a:ext uri="{FF2B5EF4-FFF2-40B4-BE49-F238E27FC236}">
                <a16:creationId xmlns:a16="http://schemas.microsoft.com/office/drawing/2014/main" id="{1F0A7EB6-480C-47A4-A18D-44DA9D663C9B}"/>
              </a:ext>
            </a:extLst>
          </p:cNvPr>
          <p:cNvSpPr txBox="1">
            <a:spLocks noChangeArrowheads="1"/>
          </p:cNvSpPr>
          <p:nvPr/>
        </p:nvSpPr>
        <p:spPr bwMode="auto">
          <a:xfrm>
            <a:off x="90656" y="1205627"/>
            <a:ext cx="4235636"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府内市町村</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sp>
        <p:nvSpPr>
          <p:cNvPr id="39" name="Text Box 1233">
            <a:extLst>
              <a:ext uri="{FF2B5EF4-FFF2-40B4-BE49-F238E27FC236}">
                <a16:creationId xmlns:a16="http://schemas.microsoft.com/office/drawing/2014/main" id="{7EA46EB7-2452-465F-B52A-AEF4C0CCF0FC}"/>
              </a:ext>
            </a:extLst>
          </p:cNvPr>
          <p:cNvSpPr txBox="1">
            <a:spLocks noChangeArrowheads="1"/>
          </p:cNvSpPr>
          <p:nvPr/>
        </p:nvSpPr>
        <p:spPr bwMode="auto">
          <a:xfrm>
            <a:off x="4837281" y="1205627"/>
            <a:ext cx="4235636"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都道府県</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pic>
        <p:nvPicPr>
          <p:cNvPr id="43" name="図 42">
            <a:extLst>
              <a:ext uri="{FF2B5EF4-FFF2-40B4-BE49-F238E27FC236}">
                <a16:creationId xmlns:a16="http://schemas.microsoft.com/office/drawing/2014/main" id="{D595E565-3AB2-460A-9FAB-E2051AF50E23}"/>
              </a:ext>
            </a:extLst>
          </p:cNvPr>
          <p:cNvPicPr>
            <a:picLocks noChangeAspect="1"/>
          </p:cNvPicPr>
          <p:nvPr/>
        </p:nvPicPr>
        <p:blipFill>
          <a:blip r:embed="rId2"/>
          <a:stretch>
            <a:fillRect/>
          </a:stretch>
        </p:blipFill>
        <p:spPr>
          <a:xfrm>
            <a:off x="4863409" y="1499392"/>
            <a:ext cx="4164148" cy="2627046"/>
          </a:xfrm>
          <a:prstGeom prst="rect">
            <a:avLst/>
          </a:prstGeom>
        </p:spPr>
      </p:pic>
      <p:pic>
        <p:nvPicPr>
          <p:cNvPr id="44" name="図 43">
            <a:extLst>
              <a:ext uri="{FF2B5EF4-FFF2-40B4-BE49-F238E27FC236}">
                <a16:creationId xmlns:a16="http://schemas.microsoft.com/office/drawing/2014/main" id="{5F33191C-8194-4F23-AF03-8ABEF063B28A}"/>
              </a:ext>
            </a:extLst>
          </p:cNvPr>
          <p:cNvPicPr>
            <a:picLocks noChangeAspect="1"/>
          </p:cNvPicPr>
          <p:nvPr/>
        </p:nvPicPr>
        <p:blipFill>
          <a:blip r:embed="rId3"/>
          <a:stretch>
            <a:fillRect/>
          </a:stretch>
        </p:blipFill>
        <p:spPr>
          <a:xfrm>
            <a:off x="90656" y="1538925"/>
            <a:ext cx="4216400" cy="2599681"/>
          </a:xfrm>
          <a:prstGeom prst="rect">
            <a:avLst/>
          </a:prstGeom>
        </p:spPr>
      </p:pic>
    </p:spTree>
    <p:extLst>
      <p:ext uri="{BB962C8B-B14F-4D97-AF65-F5344CB8AC3E}">
        <p14:creationId xmlns:p14="http://schemas.microsoft.com/office/powerpoint/2010/main" val="367568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アンケート結果まとめ</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13</a:t>
            </a:fld>
            <a:endParaRPr lang="en-US" altLang="ja-JP" dirty="0">
              <a:solidFill>
                <a:srgbClr val="000000"/>
              </a:solidFill>
            </a:endParaRPr>
          </a:p>
        </p:txBody>
      </p:sp>
      <p:sp>
        <p:nvSpPr>
          <p:cNvPr id="10" name="Text Box 1233">
            <a:extLst>
              <a:ext uri="{FF2B5EF4-FFF2-40B4-BE49-F238E27FC236}">
                <a16:creationId xmlns:a16="http://schemas.microsoft.com/office/drawing/2014/main" id="{A7168BE2-5936-4219-B57A-E62AB45B190D}"/>
              </a:ext>
            </a:extLst>
          </p:cNvPr>
          <p:cNvSpPr txBox="1">
            <a:spLocks noChangeArrowheads="1"/>
          </p:cNvSpPr>
          <p:nvPr/>
        </p:nvSpPr>
        <p:spPr bwMode="auto">
          <a:xfrm>
            <a:off x="203199" y="1205627"/>
            <a:ext cx="4191001" cy="329060"/>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lnSpc>
                <a:spcPts val="1900"/>
              </a:lnSpc>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実態把握に関する取組状況</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C2B937C4-67D9-4B63-B78B-C5027E7CC54E}"/>
              </a:ext>
            </a:extLst>
          </p:cNvPr>
          <p:cNvSpPr txBox="1"/>
          <p:nvPr/>
        </p:nvSpPr>
        <p:spPr>
          <a:xfrm>
            <a:off x="203198" y="1879600"/>
            <a:ext cx="4191002" cy="1414928"/>
          </a:xfrm>
          <a:prstGeom prst="rect">
            <a:avLst/>
          </a:prstGeom>
          <a:noFill/>
        </p:spPr>
        <p:txBody>
          <a:bodyPr wrap="square" rtlCol="0" anchor="t">
            <a:noAutofit/>
          </a:bodyPr>
          <a:lstStyle/>
          <a:p>
            <a:pPr>
              <a:spcBef>
                <a:spcPts val="3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大阪府</a:t>
            </a:r>
            <a:r>
              <a:rPr lang="en-US" altLang="ja-JP" sz="1400" dirty="0">
                <a:latin typeface="Meiryo UI" panose="020B0604030504040204" pitchFamily="50" charset="-128"/>
                <a:ea typeface="Meiryo UI" panose="020B0604030504040204" pitchFamily="50" charset="-128"/>
              </a:rPr>
              <a:t>】</a:t>
            </a:r>
          </a:p>
          <a:p>
            <a:pPr marL="177800" indent="-177800">
              <a:spcBef>
                <a:spcPts val="300"/>
              </a:spcBef>
            </a:pP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H30</a:t>
            </a:r>
            <a:r>
              <a:rPr lang="ja-JP" altLang="en-US" sz="1400" dirty="0">
                <a:latin typeface="Meiryo UI" panose="020B0604030504040204" pitchFamily="50" charset="-128"/>
                <a:ea typeface="Meiryo UI" panose="020B0604030504040204" pitchFamily="50" charset="-128"/>
              </a:rPr>
              <a:t>年大阪北部地震を契機に通学路の調査を</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市町村において実施</a:t>
            </a:r>
            <a:endParaRPr lang="en-US" altLang="ja-JP" sz="1400" dirty="0">
              <a:latin typeface="Meiryo UI" panose="020B0604030504040204" pitchFamily="50" charset="-128"/>
              <a:ea typeface="Meiryo UI" panose="020B0604030504040204" pitchFamily="50" charset="-128"/>
            </a:endParaRPr>
          </a:p>
          <a:p>
            <a:pPr marL="177800" indent="-177800">
              <a:spcBef>
                <a:spcPts val="300"/>
              </a:spcBef>
            </a:pPr>
            <a:r>
              <a:rPr lang="ja-JP" altLang="en-US" sz="1400" dirty="0">
                <a:latin typeface="Meiryo UI" panose="020B0604030504040204" pitchFamily="50" charset="-128"/>
                <a:ea typeface="Meiryo UI" panose="020B0604030504040204" pitchFamily="50" charset="-128"/>
              </a:rPr>
              <a:t>○その後のフォローアップの実施は、市町村によって</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対応が異なる</a:t>
            </a:r>
            <a:endParaRPr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2B937C4-67D9-4B63-B78B-C5027E7CC54E}"/>
              </a:ext>
            </a:extLst>
          </p:cNvPr>
          <p:cNvSpPr txBox="1"/>
          <p:nvPr/>
        </p:nvSpPr>
        <p:spPr>
          <a:xfrm>
            <a:off x="203198" y="3392488"/>
            <a:ext cx="3283394" cy="1343196"/>
          </a:xfrm>
          <a:prstGeom prst="rect">
            <a:avLst/>
          </a:prstGeom>
          <a:noFill/>
        </p:spPr>
        <p:txBody>
          <a:bodyPr wrap="square" rtlCol="0" anchor="t">
            <a:noAutofit/>
          </a:bodyPr>
          <a:lstStyle/>
          <a:p>
            <a:pPr>
              <a:spcBef>
                <a:spcPts val="3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全国</a:t>
            </a:r>
            <a:r>
              <a:rPr lang="en-US" altLang="ja-JP" sz="1400" dirty="0">
                <a:latin typeface="Meiryo UI" panose="020B0604030504040204" pitchFamily="50" charset="-128"/>
                <a:ea typeface="Meiryo UI" panose="020B0604030504040204" pitchFamily="50" charset="-128"/>
              </a:rPr>
              <a:t>】</a:t>
            </a:r>
          </a:p>
          <a:p>
            <a:pPr>
              <a:spcBef>
                <a:spcPts val="300"/>
              </a:spcBef>
            </a:pPr>
            <a:r>
              <a:rPr lang="ja-JP" altLang="en-US" sz="1400" dirty="0">
                <a:latin typeface="Meiryo UI" panose="020B0604030504040204" pitchFamily="50" charset="-128"/>
                <a:ea typeface="Meiryo UI" panose="020B0604030504040204" pitchFamily="50" charset="-128"/>
              </a:rPr>
              <a:t>実態把握を実施済、または、実施中の</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都道府県</a:t>
            </a:r>
            <a:endParaRPr lang="en-US" altLang="ja-JP" sz="1400" dirty="0">
              <a:latin typeface="Meiryo UI" panose="020B0604030504040204" pitchFamily="50" charset="-128"/>
              <a:ea typeface="Meiryo UI" panose="020B0604030504040204" pitchFamily="50" charset="-128"/>
            </a:endParaRPr>
          </a:p>
          <a:p>
            <a:pPr>
              <a:spcBef>
                <a:spcPts val="300"/>
              </a:spcBef>
            </a:pPr>
            <a:endParaRPr lang="en-US" altLang="ja-JP" sz="1400" dirty="0">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他の自治体の動向を情報収集・検討中</a:t>
            </a:r>
          </a:p>
          <a:p>
            <a:pPr>
              <a:spcBef>
                <a:spcPts val="300"/>
              </a:spcBef>
            </a:pPr>
            <a:endParaRPr lang="en-US" altLang="ja-JP" sz="140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721C4FF9-701C-4FA9-8D18-58B8ED5E7384}"/>
              </a:ext>
            </a:extLst>
          </p:cNvPr>
          <p:cNvSpPr/>
          <p:nvPr/>
        </p:nvSpPr>
        <p:spPr>
          <a:xfrm>
            <a:off x="3432838" y="3590103"/>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E46C0A"/>
                </a:solidFill>
                <a:latin typeface="Meiryo UI" panose="020B0604030504040204" pitchFamily="50" charset="-128"/>
                <a:ea typeface="Meiryo UI" panose="020B0604030504040204" pitchFamily="50" charset="-128"/>
              </a:rPr>
              <a:t>８自治体</a:t>
            </a:r>
            <a:endParaRPr kumimoji="1" lang="en-US" altLang="ja-JP" sz="1600" b="1" dirty="0">
              <a:solidFill>
                <a:srgbClr val="E46C0A"/>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721C4FF9-701C-4FA9-8D18-58B8ED5E7384}"/>
              </a:ext>
            </a:extLst>
          </p:cNvPr>
          <p:cNvSpPr/>
          <p:nvPr/>
        </p:nvSpPr>
        <p:spPr>
          <a:xfrm>
            <a:off x="3302000" y="4310681"/>
            <a:ext cx="1143000"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b="1" dirty="0">
                <a:solidFill>
                  <a:srgbClr val="E46C0A"/>
                </a:solidFill>
                <a:latin typeface="Meiryo UI" panose="020B0604030504040204" pitchFamily="50" charset="-128"/>
                <a:ea typeface="Meiryo UI" panose="020B0604030504040204" pitchFamily="50" charset="-128"/>
              </a:rPr>
              <a:t>13</a:t>
            </a:r>
            <a:r>
              <a:rPr lang="ja-JP" altLang="en-US" sz="1600" b="1" dirty="0">
                <a:solidFill>
                  <a:srgbClr val="E46C0A"/>
                </a:solidFill>
                <a:latin typeface="Meiryo UI" panose="020B0604030504040204" pitchFamily="50" charset="-128"/>
                <a:ea typeface="Meiryo UI" panose="020B0604030504040204" pitchFamily="50" charset="-128"/>
              </a:rPr>
              <a:t>自治体</a:t>
            </a:r>
            <a:endParaRPr kumimoji="1" lang="en-US" altLang="ja-JP" sz="1600" b="1" dirty="0">
              <a:solidFill>
                <a:srgbClr val="E46C0A"/>
              </a:solidFill>
              <a:latin typeface="Meiryo UI" panose="020B0604030504040204" pitchFamily="50" charset="-128"/>
              <a:ea typeface="Meiryo UI" panose="020B0604030504040204" pitchFamily="50" charset="-128"/>
            </a:endParaRPr>
          </a:p>
        </p:txBody>
      </p:sp>
      <p:sp>
        <p:nvSpPr>
          <p:cNvPr id="37" name="Text Box 1233">
            <a:extLst>
              <a:ext uri="{FF2B5EF4-FFF2-40B4-BE49-F238E27FC236}">
                <a16:creationId xmlns:a16="http://schemas.microsoft.com/office/drawing/2014/main" id="{A7168BE2-5936-4219-B57A-E62AB45B190D}"/>
              </a:ext>
            </a:extLst>
          </p:cNvPr>
          <p:cNvSpPr txBox="1">
            <a:spLocks noChangeArrowheads="1"/>
          </p:cNvSpPr>
          <p:nvPr/>
        </p:nvSpPr>
        <p:spPr bwMode="auto">
          <a:xfrm>
            <a:off x="4845049" y="1206856"/>
            <a:ext cx="4191001"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診断義務付けに関する検討状況</a:t>
            </a:r>
          </a:p>
        </p:txBody>
      </p:sp>
      <p:sp>
        <p:nvSpPr>
          <p:cNvPr id="43" name="テキスト ボックス 42">
            <a:extLst>
              <a:ext uri="{FF2B5EF4-FFF2-40B4-BE49-F238E27FC236}">
                <a16:creationId xmlns:a16="http://schemas.microsoft.com/office/drawing/2014/main" id="{C2B937C4-67D9-4B63-B78B-C5027E7CC54E}"/>
              </a:ext>
            </a:extLst>
          </p:cNvPr>
          <p:cNvSpPr txBox="1"/>
          <p:nvPr/>
        </p:nvSpPr>
        <p:spPr>
          <a:xfrm>
            <a:off x="4899465" y="1822130"/>
            <a:ext cx="3098802" cy="1067498"/>
          </a:xfrm>
          <a:prstGeom prst="rect">
            <a:avLst/>
          </a:prstGeom>
          <a:noFill/>
        </p:spPr>
        <p:txBody>
          <a:bodyPr wrap="square" rtlCol="0" anchor="t">
            <a:noAutofit/>
          </a:bodyPr>
          <a:lstStyle/>
          <a:p>
            <a:pPr>
              <a:spcBef>
                <a:spcPts val="3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大阪府</a:t>
            </a:r>
            <a:r>
              <a:rPr lang="en-US" altLang="ja-JP" sz="1400" dirty="0">
                <a:latin typeface="Meiryo UI" panose="020B0604030504040204" pitchFamily="50" charset="-128"/>
                <a:ea typeface="Meiryo UI" panose="020B0604030504040204" pitchFamily="50" charset="-128"/>
              </a:rPr>
              <a:t>】</a:t>
            </a:r>
          </a:p>
          <a:p>
            <a:pPr marL="177800" indent="-177800">
              <a:spcBef>
                <a:spcPts val="300"/>
              </a:spcBef>
            </a:pPr>
            <a:r>
              <a:rPr lang="ja-JP" altLang="en-US" sz="1400" dirty="0">
                <a:latin typeface="Meiryo UI" panose="020B0604030504040204" pitchFamily="50" charset="-128"/>
                <a:ea typeface="Meiryo UI" panose="020B0604030504040204" pitchFamily="50" charset="-128"/>
              </a:rPr>
              <a:t>○通学路等の沿道のブロック塀等の診断義務付けへ向けて検討している市町村</a:t>
            </a:r>
            <a:endParaRPr lang="en-US" altLang="ja-JP" sz="1400" dirty="0">
              <a:latin typeface="Meiryo UI" panose="020B0604030504040204" pitchFamily="50" charset="-128"/>
              <a:ea typeface="Meiryo UI" panose="020B0604030504040204" pitchFamily="50" charset="-128"/>
            </a:endParaRPr>
          </a:p>
          <a:p>
            <a:pPr>
              <a:spcBef>
                <a:spcPts val="300"/>
              </a:spcBef>
            </a:pPr>
            <a:endParaRPr lang="en-US" altLang="ja-JP" sz="1400" dirty="0">
              <a:latin typeface="Meiryo UI" panose="020B0604030504040204" pitchFamily="50" charset="-128"/>
              <a:ea typeface="Meiryo UI" panose="020B0604030504040204" pitchFamily="50" charset="-128"/>
            </a:endParaRPr>
          </a:p>
          <a:p>
            <a:pPr>
              <a:spcBef>
                <a:spcPts val="300"/>
              </a:spcBef>
            </a:pPr>
            <a:endParaRPr lang="en-US" altLang="ja-JP" sz="1400" dirty="0">
              <a:latin typeface="Meiryo UI" panose="020B0604030504040204" pitchFamily="50" charset="-128"/>
              <a:ea typeface="Meiryo UI" panose="020B0604030504040204" pitchFamily="50" charset="-128"/>
            </a:endParaRPr>
          </a:p>
          <a:p>
            <a:pPr>
              <a:spcBef>
                <a:spcPts val="300"/>
              </a:spcBef>
            </a:pPr>
            <a:endParaRPr lang="en-US" altLang="ja-JP" sz="14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C2B937C4-67D9-4B63-B78B-C5027E7CC54E}"/>
              </a:ext>
            </a:extLst>
          </p:cNvPr>
          <p:cNvSpPr txBox="1"/>
          <p:nvPr/>
        </p:nvSpPr>
        <p:spPr>
          <a:xfrm>
            <a:off x="4845048" y="3398494"/>
            <a:ext cx="3283394" cy="2632936"/>
          </a:xfrm>
          <a:prstGeom prst="rect">
            <a:avLst/>
          </a:prstGeom>
          <a:noFill/>
        </p:spPr>
        <p:txBody>
          <a:bodyPr wrap="square" rtlCol="0" anchor="t">
            <a:noAutofit/>
          </a:bodyPr>
          <a:lstStyle/>
          <a:p>
            <a:pPr>
              <a:spcBef>
                <a:spcPts val="3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全国</a:t>
            </a:r>
            <a:r>
              <a:rPr lang="en-US" altLang="ja-JP" sz="1400" dirty="0">
                <a:latin typeface="Meiryo UI" panose="020B0604030504040204" pitchFamily="50" charset="-128"/>
                <a:ea typeface="Meiryo UI" panose="020B0604030504040204" pitchFamily="50" charset="-128"/>
              </a:rPr>
              <a:t>】</a:t>
            </a:r>
          </a:p>
          <a:p>
            <a:pPr marL="177800" indent="-177800">
              <a:spcBef>
                <a:spcPts val="300"/>
              </a:spcBef>
            </a:pPr>
            <a:r>
              <a:rPr lang="ja-JP" altLang="en-US" sz="1400" dirty="0">
                <a:latin typeface="Meiryo UI" panose="020B0604030504040204" pitchFamily="50" charset="-128"/>
                <a:ea typeface="Meiryo UI" panose="020B0604030504040204" pitchFamily="50" charset="-128"/>
              </a:rPr>
              <a:t>○都道府県において、通学路等の沿道のブロック塀等の診断義務付け実施、または、義務付けへ向けて検討</a:t>
            </a:r>
            <a:endParaRPr lang="en-US" altLang="ja-JP" sz="1400" dirty="0">
              <a:latin typeface="Meiryo UI" panose="020B0604030504040204" pitchFamily="50" charset="-128"/>
              <a:ea typeface="Meiryo UI" panose="020B0604030504040204" pitchFamily="50" charset="-128"/>
            </a:endParaRPr>
          </a:p>
          <a:p>
            <a:pPr>
              <a:spcBef>
                <a:spcPts val="300"/>
              </a:spcBef>
            </a:pPr>
            <a:endParaRPr lang="en-US" altLang="ja-JP" sz="1400" dirty="0">
              <a:latin typeface="Meiryo UI" panose="020B0604030504040204" pitchFamily="50" charset="-128"/>
              <a:ea typeface="Meiryo UI" panose="020B0604030504040204" pitchFamily="50" charset="-128"/>
            </a:endParaRPr>
          </a:p>
          <a:p>
            <a:pPr marL="177800" indent="-177800">
              <a:spcBef>
                <a:spcPts val="300"/>
              </a:spcBef>
            </a:pPr>
            <a:r>
              <a:rPr lang="ja-JP" altLang="en-US" sz="1400" dirty="0">
                <a:latin typeface="Meiryo UI" panose="020B0604030504040204" pitchFamily="50" charset="-128"/>
                <a:ea typeface="Meiryo UI" panose="020B0604030504040204" pitchFamily="50" charset="-128"/>
              </a:rPr>
              <a:t>○都道府県において、診断義務付けの予定なし</a:t>
            </a:r>
            <a:endParaRPr lang="en-US" altLang="ja-JP" sz="1400" dirty="0">
              <a:latin typeface="Meiryo UI" panose="020B0604030504040204" pitchFamily="50" charset="-128"/>
              <a:ea typeface="Meiryo UI" panose="020B0604030504040204" pitchFamily="50" charset="-128"/>
            </a:endParaRPr>
          </a:p>
          <a:p>
            <a:pPr marL="177800" indent="-177800">
              <a:spcBef>
                <a:spcPts val="300"/>
              </a:spcBef>
            </a:pPr>
            <a:endParaRPr lang="en-US" altLang="ja-JP" sz="1400" dirty="0">
              <a:latin typeface="Meiryo UI" panose="020B0604030504040204" pitchFamily="50" charset="-128"/>
              <a:ea typeface="Meiryo UI" panose="020B0604030504040204" pitchFamily="50" charset="-128"/>
            </a:endParaRPr>
          </a:p>
          <a:p>
            <a:pPr marL="177800" indent="-177800">
              <a:spcBef>
                <a:spcPts val="300"/>
              </a:spcBef>
            </a:pPr>
            <a:r>
              <a:rPr lang="ja-JP" altLang="en-US" sz="1400" dirty="0">
                <a:latin typeface="Meiryo UI" panose="020B0604030504040204" pitchFamily="50" charset="-128"/>
                <a:ea typeface="Meiryo UI" panose="020B0604030504040204" pitchFamily="50" charset="-128"/>
              </a:rPr>
              <a:t>○管内市町村において、通学路等の沿道のブロック塀等の診断義務付け実施、または、義務付けへ向けて検討</a:t>
            </a:r>
            <a:endParaRPr lang="en-US" altLang="ja-JP" sz="1400" dirty="0">
              <a:latin typeface="Meiryo UI" panose="020B0604030504040204" pitchFamily="50" charset="-128"/>
              <a:ea typeface="Meiryo UI" panose="020B0604030504040204" pitchFamily="50" charset="-128"/>
            </a:endParaRPr>
          </a:p>
          <a:p>
            <a:pPr>
              <a:spcBef>
                <a:spcPts val="300"/>
              </a:spcBef>
            </a:pPr>
            <a:endParaRPr lang="ja-JP" altLang="en-US" sz="1400" dirty="0">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721C4FF9-701C-4FA9-8D18-58B8ED5E7384}"/>
              </a:ext>
            </a:extLst>
          </p:cNvPr>
          <p:cNvSpPr/>
          <p:nvPr/>
        </p:nvSpPr>
        <p:spPr>
          <a:xfrm>
            <a:off x="8074688" y="3596110"/>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E46C0A"/>
                </a:solidFill>
                <a:latin typeface="Meiryo UI" panose="020B0604030504040204" pitchFamily="50" charset="-128"/>
                <a:ea typeface="Meiryo UI" panose="020B0604030504040204" pitchFamily="50" charset="-128"/>
              </a:rPr>
              <a:t>０自治体</a:t>
            </a:r>
            <a:endParaRPr kumimoji="1" lang="en-US" altLang="ja-JP" sz="1600" b="1" dirty="0">
              <a:solidFill>
                <a:srgbClr val="E46C0A"/>
              </a:solidFill>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721C4FF9-701C-4FA9-8D18-58B8ED5E7384}"/>
              </a:ext>
            </a:extLst>
          </p:cNvPr>
          <p:cNvSpPr/>
          <p:nvPr/>
        </p:nvSpPr>
        <p:spPr>
          <a:xfrm>
            <a:off x="7943850" y="4528357"/>
            <a:ext cx="1143000"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b="1" dirty="0">
                <a:solidFill>
                  <a:srgbClr val="E46C0A"/>
                </a:solidFill>
                <a:latin typeface="Meiryo UI" panose="020B0604030504040204" pitchFamily="50" charset="-128"/>
                <a:ea typeface="Meiryo UI" panose="020B0604030504040204" pitchFamily="50" charset="-128"/>
              </a:rPr>
              <a:t>25</a:t>
            </a:r>
            <a:r>
              <a:rPr lang="ja-JP" altLang="en-US" sz="1600" b="1" dirty="0">
                <a:solidFill>
                  <a:srgbClr val="E46C0A"/>
                </a:solidFill>
                <a:latin typeface="Meiryo UI" panose="020B0604030504040204" pitchFamily="50" charset="-128"/>
                <a:ea typeface="Meiryo UI" panose="020B0604030504040204" pitchFamily="50" charset="-128"/>
              </a:rPr>
              <a:t>自治体</a:t>
            </a:r>
            <a:endParaRPr kumimoji="1" lang="en-US" altLang="ja-JP" sz="1600" b="1" dirty="0">
              <a:solidFill>
                <a:srgbClr val="E46C0A"/>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721C4FF9-701C-4FA9-8D18-58B8ED5E7384}"/>
              </a:ext>
            </a:extLst>
          </p:cNvPr>
          <p:cNvSpPr/>
          <p:nvPr/>
        </p:nvSpPr>
        <p:spPr>
          <a:xfrm>
            <a:off x="8039542" y="2134745"/>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E46C0A"/>
                </a:solidFill>
                <a:latin typeface="Meiryo UI" panose="020B0604030504040204" pitchFamily="50" charset="-128"/>
                <a:ea typeface="Meiryo UI" panose="020B0604030504040204" pitchFamily="50" charset="-128"/>
              </a:rPr>
              <a:t>０市町村</a:t>
            </a:r>
            <a:endParaRPr kumimoji="1" lang="en-US" altLang="ja-JP" sz="1600" b="1" dirty="0">
              <a:solidFill>
                <a:srgbClr val="E46C0A"/>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721C4FF9-701C-4FA9-8D18-58B8ED5E7384}"/>
              </a:ext>
            </a:extLst>
          </p:cNvPr>
          <p:cNvSpPr/>
          <p:nvPr/>
        </p:nvSpPr>
        <p:spPr>
          <a:xfrm>
            <a:off x="8039542" y="5441027"/>
            <a:ext cx="996508" cy="425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rgbClr val="E46C0A"/>
                </a:solidFill>
                <a:latin typeface="Meiryo UI" panose="020B0604030504040204" pitchFamily="50" charset="-128"/>
                <a:ea typeface="Meiryo UI" panose="020B0604030504040204" pitchFamily="50" charset="-128"/>
              </a:rPr>
              <a:t>０自治体</a:t>
            </a:r>
            <a:endParaRPr kumimoji="1" lang="en-US" altLang="ja-JP" sz="1600" b="1" dirty="0">
              <a:solidFill>
                <a:srgbClr val="E46C0A"/>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877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490780" y="2059921"/>
            <a:ext cx="8277564" cy="1470025"/>
          </a:xfrm>
        </p:spPr>
        <p:txBody>
          <a:bodyPr/>
          <a:lstStyle/>
          <a:p>
            <a:r>
              <a:rPr lang="ja-JP" altLang="en-US" sz="3200" dirty="0"/>
              <a:t>４．通学路等の沿道のブロック塀等の</a:t>
            </a:r>
            <a:r>
              <a:rPr lang="en-US" altLang="ja-JP" sz="3200" dirty="0"/>
              <a:t/>
            </a:r>
            <a:br>
              <a:rPr lang="en-US" altLang="ja-JP" sz="3200" dirty="0"/>
            </a:br>
            <a:r>
              <a:rPr lang="ja-JP" altLang="en-US" sz="3200" dirty="0"/>
              <a:t>　　安全対策に係る検討</a:t>
            </a:r>
          </a:p>
        </p:txBody>
      </p:sp>
    </p:spTree>
    <p:extLst>
      <p:ext uri="{BB962C8B-B14F-4D97-AF65-F5344CB8AC3E}">
        <p14:creationId xmlns:p14="http://schemas.microsoft.com/office/powerpoint/2010/main" val="1782596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3331414"/>
            <a:ext cx="9153516" cy="22510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1632" y="1206526"/>
            <a:ext cx="9145630" cy="1107328"/>
          </a:xfrm>
          <a:prstGeom prst="rect">
            <a:avLst/>
          </a:prstGeom>
          <a:solidFill>
            <a:srgbClr val="FFD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a:xfrm>
            <a:off x="7008768" y="6569151"/>
            <a:ext cx="2133600" cy="287337"/>
          </a:xfrm>
        </p:spPr>
        <p:txBody>
          <a:bodyPr/>
          <a:lstStyle/>
          <a:p>
            <a:pPr>
              <a:defRPr/>
            </a:pPr>
            <a:fld id="{09954CD4-AF95-4C78-B160-84012AB9CEDB}" type="slidenum">
              <a:rPr lang="en-US" altLang="ja-JP" smtClean="0">
                <a:solidFill>
                  <a:srgbClr val="000000"/>
                </a:solidFill>
              </a:rPr>
              <a:pPr>
                <a:defRPr/>
              </a:pPr>
              <a:t>15</a:t>
            </a:fld>
            <a:endParaRPr lang="en-US" altLang="ja-JP">
              <a:solidFill>
                <a:srgbClr val="000000"/>
              </a:solidFill>
            </a:endParaRPr>
          </a:p>
        </p:txBody>
      </p:sp>
      <p:sp>
        <p:nvSpPr>
          <p:cNvPr id="2" name="タイトル 1"/>
          <p:cNvSpPr>
            <a:spLocks noGrp="1"/>
          </p:cNvSpPr>
          <p:nvPr>
            <p:ph type="title"/>
          </p:nvPr>
        </p:nvSpPr>
        <p:spPr>
          <a:xfrm>
            <a:off x="203200" y="442475"/>
            <a:ext cx="7848600" cy="465494"/>
          </a:xfrm>
        </p:spPr>
        <p:txBody>
          <a:bodyPr/>
          <a:lstStyle/>
          <a:p>
            <a:r>
              <a:rPr lang="ja-JP" altLang="en-US" dirty="0"/>
              <a:t>通学路等の沿道のブロック塀等の耐震診断義務付けの検討</a:t>
            </a:r>
            <a:endParaRPr kumimoji="1" lang="ja-JP" altLang="en-US" dirty="0"/>
          </a:p>
        </p:txBody>
      </p:sp>
      <p:sp>
        <p:nvSpPr>
          <p:cNvPr id="13" name="正方形/長方形 12"/>
          <p:cNvSpPr/>
          <p:nvPr/>
        </p:nvSpPr>
        <p:spPr>
          <a:xfrm>
            <a:off x="672354" y="6016564"/>
            <a:ext cx="8068234"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ja-JP" altLang="en-US" sz="2000" b="1" dirty="0">
                <a:solidFill>
                  <a:srgbClr val="242472"/>
                </a:solidFill>
                <a:latin typeface="Meiryo UI" panose="020B0604030504040204" pitchFamily="50" charset="-128"/>
                <a:ea typeface="Meiryo UI" panose="020B0604030504040204" pitchFamily="50" charset="-128"/>
              </a:rPr>
              <a:t>通学路等の沿道のブロック塀等については、実態把握を着実に行うとともに、</a:t>
            </a:r>
            <a:endParaRPr lang="en-US" altLang="ja-JP" sz="2000" b="1" dirty="0">
              <a:solidFill>
                <a:srgbClr val="242472"/>
              </a:solidFill>
              <a:latin typeface="Meiryo UI" panose="020B0604030504040204" pitchFamily="50" charset="-128"/>
              <a:ea typeface="Meiryo UI" panose="020B0604030504040204" pitchFamily="50" charset="-128"/>
            </a:endParaRPr>
          </a:p>
          <a:p>
            <a:pPr algn="ctr"/>
            <a:r>
              <a:rPr lang="ja-JP" altLang="en-US" sz="2000" b="1" dirty="0">
                <a:solidFill>
                  <a:srgbClr val="242472"/>
                </a:solidFill>
                <a:latin typeface="Meiryo UI" panose="020B0604030504040204" pitchFamily="50" charset="-128"/>
                <a:ea typeface="Meiryo UI" panose="020B0604030504040204" pitchFamily="50" charset="-128"/>
              </a:rPr>
              <a:t>別の手法により安全対策を進めることとし、診断義務付けは行わない</a:t>
            </a:r>
            <a:endParaRPr lang="en-US" altLang="ja-JP" sz="2000" b="1" dirty="0">
              <a:solidFill>
                <a:srgbClr val="242472"/>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470676" y="1806882"/>
            <a:ext cx="7682842" cy="492443"/>
          </a:xfrm>
          <a:prstGeom prst="rect">
            <a:avLst/>
          </a:prstGeom>
        </p:spPr>
        <p:txBody>
          <a:bodyPr wrap="square">
            <a:spAutoFit/>
          </a:bodyPr>
          <a:lstStyle/>
          <a:p>
            <a:r>
              <a:rPr lang="ja-JP" altLang="en-US" sz="1400" b="1" dirty="0">
                <a:solidFill>
                  <a:srgbClr val="E46C0A"/>
                </a:solidFill>
                <a:latin typeface="Meiryo UI" panose="020B0604030504040204" pitchFamily="50" charset="-128"/>
                <a:ea typeface="Meiryo UI" panose="020B0604030504040204" pitchFamily="50" charset="-128"/>
              </a:rPr>
              <a:t>２．</a:t>
            </a:r>
            <a:r>
              <a:rPr lang="ja-JP" altLang="en-US" sz="1400" b="1" spc="-150" dirty="0">
                <a:solidFill>
                  <a:srgbClr val="E46C0A"/>
                </a:solidFill>
                <a:latin typeface="Meiryo UI" panose="020B0604030504040204" pitchFamily="50" charset="-128"/>
                <a:ea typeface="Meiryo UI" panose="020B0604030504040204" pitchFamily="50" charset="-128"/>
              </a:rPr>
              <a:t>広域緊急交通路等の沿道建築物（建物およびブロック塀等）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地方自治体が指定</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地震による建築物の倒壊等により、緊急車両の通行や物資輸送等を困難とすることを防止</a:t>
            </a:r>
            <a:endParaRPr lang="en-US" altLang="ja-JP"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1470676" y="1210568"/>
            <a:ext cx="7682842" cy="492443"/>
          </a:xfrm>
          <a:prstGeom prst="rect">
            <a:avLst/>
          </a:prstGeom>
        </p:spPr>
        <p:txBody>
          <a:bodyPr wrap="square">
            <a:spAutoFit/>
          </a:bodyPr>
          <a:lstStyle/>
          <a:p>
            <a:r>
              <a:rPr lang="ja-JP" altLang="en-US" sz="1400" b="1" dirty="0">
                <a:solidFill>
                  <a:srgbClr val="E46C0A"/>
                </a:solidFill>
                <a:latin typeface="Meiryo UI" panose="020B0604030504040204" pitchFamily="50" charset="-128"/>
                <a:ea typeface="Meiryo UI" panose="020B0604030504040204" pitchFamily="50" charset="-128"/>
              </a:rPr>
              <a:t>１．大規模建築物（建物）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国が法律で指定</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不特定</a:t>
            </a:r>
            <a:r>
              <a:rPr lang="ja-JP" altLang="en-US" sz="1200" dirty="0" smtClean="0">
                <a:latin typeface="Meiryo UI" panose="020B0604030504040204" pitchFamily="50" charset="-128"/>
                <a:ea typeface="Meiryo UI" panose="020B0604030504040204" pitchFamily="50" charset="-128"/>
              </a:rPr>
              <a:t>多数の者が利用する大規模建築物及び大規模</a:t>
            </a:r>
            <a:r>
              <a:rPr lang="ja-JP" altLang="en-US" sz="1200" dirty="0">
                <a:latin typeface="Meiryo UI" panose="020B0604030504040204" pitchFamily="50" charset="-128"/>
                <a:ea typeface="Meiryo UI" panose="020B0604030504040204" pitchFamily="50" charset="-128"/>
              </a:rPr>
              <a:t>な地震時の利用が公益上必要</a:t>
            </a:r>
            <a:r>
              <a:rPr lang="ja-JP" altLang="en-US" sz="1200" dirty="0" smtClean="0">
                <a:latin typeface="Meiryo UI" panose="020B0604030504040204" pitchFamily="50" charset="-128"/>
                <a:ea typeface="Meiryo UI" panose="020B0604030504040204" pitchFamily="50" charset="-128"/>
              </a:rPr>
              <a:t>な建築物の</a:t>
            </a:r>
            <a:r>
              <a:rPr lang="ja-JP" altLang="en-US" sz="1200" dirty="0">
                <a:latin typeface="Meiryo UI" panose="020B0604030504040204" pitchFamily="50" charset="-128"/>
                <a:ea typeface="Meiryo UI" panose="020B0604030504040204" pitchFamily="50" charset="-128"/>
              </a:rPr>
              <a:t>耐震性を確保</a:t>
            </a:r>
            <a:endParaRPr lang="en-US" altLang="ja-JP" sz="1200" dirty="0">
              <a:latin typeface="Meiryo UI" panose="020B0604030504040204" pitchFamily="50" charset="-128"/>
              <a:ea typeface="Meiryo UI" panose="020B0604030504040204" pitchFamily="50" charset="-128"/>
            </a:endParaRPr>
          </a:p>
        </p:txBody>
      </p:sp>
      <p:sp>
        <p:nvSpPr>
          <p:cNvPr id="26" name="正方形/長方形 25"/>
          <p:cNvSpPr/>
          <p:nvPr/>
        </p:nvSpPr>
        <p:spPr>
          <a:xfrm>
            <a:off x="1474289" y="4177324"/>
            <a:ext cx="4475267" cy="461665"/>
          </a:xfrm>
          <a:prstGeom prst="rect">
            <a:avLst/>
          </a:prstGeom>
        </p:spPr>
        <p:txBody>
          <a:bodyPr wrap="square">
            <a:spAutoFit/>
          </a:bodyPr>
          <a:lstStyle/>
          <a:p>
            <a:r>
              <a:rPr lang="ja-JP" altLang="en-US" sz="1200" b="1" spc="-110" dirty="0">
                <a:solidFill>
                  <a:srgbClr val="242472"/>
                </a:solidFill>
                <a:latin typeface="Meiryo UI" panose="020B0604030504040204" pitchFamily="50" charset="-128"/>
                <a:ea typeface="Meiryo UI" panose="020B0604030504040204" pitchFamily="50" charset="-128"/>
              </a:rPr>
              <a:t>◆一定の要件を満たす建物とブロック塀等がそれぞれ診断義務付けとなる</a:t>
            </a:r>
            <a:endParaRPr lang="en-US" altLang="ja-JP" sz="1200" b="1" spc="-110" dirty="0">
              <a:solidFill>
                <a:srgbClr val="242472"/>
              </a:solidFill>
              <a:latin typeface="Meiryo UI" panose="020B0604030504040204" pitchFamily="50" charset="-128"/>
              <a:ea typeface="Meiryo UI" panose="020B0604030504040204" pitchFamily="50" charset="-128"/>
            </a:endParaRPr>
          </a:p>
          <a:p>
            <a:pPr marL="85725"/>
            <a:r>
              <a:rPr lang="ja-JP" altLang="en-US" sz="1200" spc="-30" dirty="0">
                <a:latin typeface="Meiryo UI" panose="020B0604030504040204" pitchFamily="50" charset="-128"/>
                <a:ea typeface="Meiryo UI" panose="020B0604030504040204" pitchFamily="50" charset="-128"/>
              </a:rPr>
              <a:t>（報告期限については建物とブロック塀等を別に設定することは可能）</a:t>
            </a:r>
          </a:p>
        </p:txBody>
      </p:sp>
      <p:sp>
        <p:nvSpPr>
          <p:cNvPr id="16" name="正方形/長方形 15"/>
          <p:cNvSpPr/>
          <p:nvPr/>
        </p:nvSpPr>
        <p:spPr>
          <a:xfrm>
            <a:off x="1" y="1210006"/>
            <a:ext cx="1463040" cy="1107329"/>
          </a:xfrm>
          <a:prstGeom prst="rect">
            <a:avLst/>
          </a:prstGeom>
          <a:solidFill>
            <a:srgbClr val="E46C0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600" b="1" spc="-100" dirty="0">
                <a:latin typeface="BIZ UDPゴシック" panose="020B0400000000000000" pitchFamily="50" charset="-128"/>
                <a:ea typeface="BIZ UDPゴシック" panose="020B0400000000000000" pitchFamily="50" charset="-128"/>
              </a:rPr>
              <a:t>現在の</a:t>
            </a:r>
            <a:endParaRPr lang="en-US" altLang="ja-JP" sz="1600" b="1" spc="-100" dirty="0">
              <a:latin typeface="BIZ UDPゴシック" panose="020B0400000000000000" pitchFamily="50" charset="-128"/>
              <a:ea typeface="BIZ UDPゴシック" panose="020B0400000000000000" pitchFamily="50" charset="-128"/>
            </a:endParaRPr>
          </a:p>
          <a:p>
            <a:r>
              <a:rPr lang="ja-JP" altLang="en-US" sz="1600" b="1" spc="-100" dirty="0">
                <a:latin typeface="BIZ UDPゴシック" panose="020B0400000000000000" pitchFamily="50" charset="-128"/>
                <a:ea typeface="BIZ UDPゴシック" panose="020B0400000000000000" pitchFamily="50" charset="-128"/>
              </a:rPr>
              <a:t>診断義務付け</a:t>
            </a:r>
            <a:endParaRPr lang="en-US" altLang="ja-JP" sz="1600" b="1" spc="-100" dirty="0">
              <a:latin typeface="BIZ UDPゴシック" panose="020B0400000000000000" pitchFamily="50" charset="-128"/>
              <a:ea typeface="BIZ UDPゴシック" panose="020B0400000000000000" pitchFamily="50" charset="-128"/>
            </a:endParaRPr>
          </a:p>
          <a:p>
            <a:r>
              <a:rPr lang="ja-JP" altLang="en-US" sz="1600" b="1" spc="-100" dirty="0">
                <a:latin typeface="BIZ UDPゴシック" panose="020B0400000000000000" pitchFamily="50" charset="-128"/>
                <a:ea typeface="BIZ UDPゴシック" panose="020B0400000000000000" pitchFamily="50" charset="-128"/>
              </a:rPr>
              <a:t>対象建築物</a:t>
            </a:r>
          </a:p>
        </p:txBody>
      </p:sp>
      <p:sp>
        <p:nvSpPr>
          <p:cNvPr id="35" name="正方形/長方形 34"/>
          <p:cNvSpPr/>
          <p:nvPr/>
        </p:nvSpPr>
        <p:spPr>
          <a:xfrm>
            <a:off x="5895768" y="4177709"/>
            <a:ext cx="4043989" cy="869469"/>
          </a:xfrm>
          <a:prstGeom prst="rect">
            <a:avLst/>
          </a:prstGeom>
        </p:spPr>
        <p:txBody>
          <a:bodyPr wrap="square">
            <a:spAutoFit/>
          </a:bodyPr>
          <a:lstStyle/>
          <a:p>
            <a:r>
              <a:rPr lang="ja-JP" altLang="en-US" sz="1200" b="1" dirty="0">
                <a:solidFill>
                  <a:srgbClr val="242472"/>
                </a:solidFill>
                <a:latin typeface="Meiryo UI" panose="020B0604030504040204" pitchFamily="50" charset="-128"/>
                <a:ea typeface="Meiryo UI" panose="020B0604030504040204" pitchFamily="50" charset="-128"/>
              </a:rPr>
              <a:t>◆所有者の負担  </a:t>
            </a:r>
            <a:endParaRPr lang="en-US" altLang="ja-JP" sz="1200" b="1" dirty="0">
              <a:solidFill>
                <a:srgbClr val="242472"/>
              </a:solidFill>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①所有する建物またはブロック塀等の診断を実施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②所管行政庁へ診断結果を報告</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③行政が診断結果を公表</a:t>
            </a:r>
            <a:endParaRPr lang="en-US" altLang="ja-JP" sz="1200" dirty="0">
              <a:latin typeface="Meiryo UI" panose="020B0604030504040204" pitchFamily="50" charset="-128"/>
              <a:ea typeface="Meiryo UI" panose="020B0604030504040204" pitchFamily="50" charset="-128"/>
            </a:endParaRPr>
          </a:p>
        </p:txBody>
      </p:sp>
      <p:sp>
        <p:nvSpPr>
          <p:cNvPr id="36" name="正方形/長方形 35"/>
          <p:cNvSpPr/>
          <p:nvPr/>
        </p:nvSpPr>
        <p:spPr>
          <a:xfrm>
            <a:off x="1463040" y="2542105"/>
            <a:ext cx="7690477" cy="554574"/>
          </a:xfrm>
          <a:prstGeom prst="rect">
            <a:avLst/>
          </a:prstGeom>
          <a:solidFill>
            <a:srgbClr val="DAEDE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600" b="1" spc="-100" dirty="0">
                <a:solidFill>
                  <a:srgbClr val="242472"/>
                </a:solidFill>
                <a:latin typeface="BIZ UDPゴシック" panose="020B0400000000000000" pitchFamily="50" charset="-128"/>
                <a:ea typeface="BIZ UDPゴシック" panose="020B0400000000000000" pitchFamily="50" charset="-128"/>
              </a:rPr>
              <a:t>通学路</a:t>
            </a:r>
            <a:r>
              <a:rPr lang="ja-JP" altLang="en-US" sz="1600" b="1" spc="-100" dirty="0" smtClean="0">
                <a:solidFill>
                  <a:srgbClr val="242472"/>
                </a:solidFill>
                <a:latin typeface="BIZ UDPゴシック" panose="020B0400000000000000" pitchFamily="50" charset="-128"/>
                <a:ea typeface="BIZ UDPゴシック" panose="020B0400000000000000" pitchFamily="50" charset="-128"/>
              </a:rPr>
              <a:t>等の沿道</a:t>
            </a:r>
            <a:r>
              <a:rPr lang="ja-JP" altLang="en-US" sz="1600" b="1" spc="-100" dirty="0">
                <a:solidFill>
                  <a:srgbClr val="242472"/>
                </a:solidFill>
                <a:latin typeface="BIZ UDPゴシック" panose="020B0400000000000000" pitchFamily="50" charset="-128"/>
                <a:ea typeface="BIZ UDPゴシック" panose="020B0400000000000000" pitchFamily="50" charset="-128"/>
              </a:rPr>
              <a:t>のブロック塀等の耐震診断の義務付けについて</a:t>
            </a:r>
            <a:endParaRPr lang="en-US" altLang="ja-JP" sz="1600" b="1" spc="-100" dirty="0">
              <a:solidFill>
                <a:srgbClr val="242472"/>
              </a:solidFill>
              <a:latin typeface="BIZ UDPゴシック" panose="020B0400000000000000" pitchFamily="50" charset="-128"/>
              <a:ea typeface="BIZ UDPゴシック" panose="020B0400000000000000" pitchFamily="50" charset="-128"/>
            </a:endParaRPr>
          </a:p>
          <a:p>
            <a:r>
              <a:rPr lang="ja-JP" altLang="en-US" sz="1600" b="1" spc="-100" dirty="0">
                <a:solidFill>
                  <a:srgbClr val="242472"/>
                </a:solidFill>
                <a:latin typeface="BIZ UDPゴシック" panose="020B0400000000000000" pitchFamily="50" charset="-128"/>
                <a:ea typeface="BIZ UDPゴシック" panose="020B0400000000000000" pitchFamily="50" charset="-128"/>
              </a:rPr>
              <a:t>（耐震改修促進計画での路線指定による義務付け）</a:t>
            </a:r>
            <a:endParaRPr kumimoji="1" lang="en-US" altLang="ja-JP" sz="1600" b="1" spc="-100" dirty="0">
              <a:solidFill>
                <a:srgbClr val="242472"/>
              </a:solidFill>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1" y="3338365"/>
            <a:ext cx="1470676" cy="2213958"/>
          </a:xfrm>
          <a:prstGeom prst="rect">
            <a:avLst/>
          </a:prstGeom>
          <a:solidFill>
            <a:srgbClr val="24247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7800" indent="-177800" algn="ctr"/>
            <a:r>
              <a:rPr lang="ja-JP" altLang="en-US" sz="1600" b="1" dirty="0">
                <a:latin typeface="BIZ UDPゴシック" panose="020B0400000000000000" pitchFamily="50" charset="-128"/>
                <a:ea typeface="BIZ UDPゴシック" panose="020B0400000000000000" pitchFamily="50" charset="-128"/>
              </a:rPr>
              <a:t>課題</a:t>
            </a:r>
            <a:endParaRPr lang="en-US" altLang="ja-JP" sz="1600" b="1"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292FC3EA-9F59-476A-9114-CF4C00BA5161}"/>
              </a:ext>
            </a:extLst>
          </p:cNvPr>
          <p:cNvSpPr/>
          <p:nvPr/>
        </p:nvSpPr>
        <p:spPr>
          <a:xfrm>
            <a:off x="1463040" y="3215595"/>
            <a:ext cx="7679327" cy="692497"/>
          </a:xfrm>
          <a:prstGeom prst="rect">
            <a:avLst/>
          </a:prstGeom>
        </p:spPr>
        <p:txBody>
          <a:bodyPr wrap="square">
            <a:spAutoFit/>
          </a:bodyPr>
          <a:lstStyle/>
          <a:p>
            <a:pPr marL="182563" indent="-182563"/>
            <a:endParaRPr lang="en-US" altLang="ja-JP" sz="1100" b="1" dirty="0">
              <a:solidFill>
                <a:srgbClr val="242472"/>
              </a:solidFill>
              <a:latin typeface="Meiryo UI" panose="020B0604030504040204" pitchFamily="50" charset="-128"/>
              <a:ea typeface="Meiryo UI" panose="020B0604030504040204" pitchFamily="50" charset="-128"/>
            </a:endParaRPr>
          </a:p>
          <a:p>
            <a:r>
              <a:rPr lang="ja-JP" altLang="en-US" sz="1400" b="1" dirty="0">
                <a:solidFill>
                  <a:srgbClr val="242472"/>
                </a:solidFill>
                <a:latin typeface="Meiryo UI" panose="020B0604030504040204" pitchFamily="50" charset="-128"/>
                <a:ea typeface="Meiryo UI" panose="020B0604030504040204" pitchFamily="50" charset="-128"/>
              </a:rPr>
              <a:t>耐震改修促進計画に沿道の建築物の耐震化を図ることが必要な道路として定めると、ブロック塀等だけでなく、建物に対しても診断が義務付けされるため、建物所有者へも負担を課すことになる。</a:t>
            </a:r>
            <a:endParaRPr lang="en-US" altLang="ja-JP" sz="12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8DB64B71-1DFF-4D66-860A-A0B7CCA5C0F8}"/>
              </a:ext>
            </a:extLst>
          </p:cNvPr>
          <p:cNvSpPr/>
          <p:nvPr/>
        </p:nvSpPr>
        <p:spPr>
          <a:xfrm>
            <a:off x="-7636" y="2542106"/>
            <a:ext cx="1470676" cy="547623"/>
          </a:xfrm>
          <a:prstGeom prst="rect">
            <a:avLst/>
          </a:prstGeom>
          <a:solidFill>
            <a:srgbClr val="24247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検討事項</a:t>
            </a:r>
            <a:endParaRPr kumimoji="1" lang="en-US" altLang="ja-JP" sz="1600" b="1" spc="-100" dirty="0">
              <a:latin typeface="BIZ UDPゴシック" panose="020B0400000000000000" pitchFamily="50" charset="-128"/>
              <a:ea typeface="BIZ UDPゴシック" panose="020B0400000000000000" pitchFamily="50" charset="-128"/>
            </a:endParaRPr>
          </a:p>
        </p:txBody>
      </p:sp>
      <p:sp>
        <p:nvSpPr>
          <p:cNvPr id="49" name="二等辺三角形 48">
            <a:extLst>
              <a:ext uri="{FF2B5EF4-FFF2-40B4-BE49-F238E27FC236}">
                <a16:creationId xmlns:a16="http://schemas.microsoft.com/office/drawing/2014/main" id="{975A2E68-BA3D-4940-9C10-501FA173D208}"/>
              </a:ext>
            </a:extLst>
          </p:cNvPr>
          <p:cNvSpPr/>
          <p:nvPr/>
        </p:nvSpPr>
        <p:spPr>
          <a:xfrm rot="10800000">
            <a:off x="3296130" y="5649698"/>
            <a:ext cx="2548467" cy="288000"/>
          </a:xfrm>
          <a:prstGeom prst="triangle">
            <a:avLst/>
          </a:prstGeom>
          <a:solidFill>
            <a:srgbClr val="242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82115D22-FF7A-41C5-B5AF-213E272EF5B8}"/>
              </a:ext>
            </a:extLst>
          </p:cNvPr>
          <p:cNvSpPr/>
          <p:nvPr/>
        </p:nvSpPr>
        <p:spPr>
          <a:xfrm>
            <a:off x="1675269" y="4536660"/>
            <a:ext cx="4233946" cy="1015663"/>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診断が義務となる要件</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建物：昭和</a:t>
            </a:r>
            <a:r>
              <a:rPr lang="en-US" altLang="ja-JP" sz="1200" dirty="0">
                <a:latin typeface="Meiryo UI" panose="020B0604030504040204" pitchFamily="50" charset="-128"/>
                <a:ea typeface="Meiryo UI" panose="020B0604030504040204" pitchFamily="50" charset="-128"/>
              </a:rPr>
              <a:t>56</a:t>
            </a:r>
            <a:r>
              <a:rPr lang="ja-JP" altLang="en-US" sz="1200" dirty="0">
                <a:latin typeface="Meiryo UI" panose="020B0604030504040204" pitchFamily="50" charset="-128"/>
                <a:ea typeface="Meiryo UI" panose="020B0604030504040204" pitchFamily="50" charset="-128"/>
              </a:rPr>
              <a:t>年以前に建築され、道路幅と建物高さの要件を</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満たすもの</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ブロック塀等：昭和</a:t>
            </a:r>
            <a:r>
              <a:rPr lang="en-US" altLang="ja-JP" sz="1200" dirty="0">
                <a:latin typeface="Meiryo UI" panose="020B0604030504040204" pitchFamily="50" charset="-128"/>
                <a:ea typeface="Meiryo UI" panose="020B0604030504040204" pitchFamily="50" charset="-128"/>
              </a:rPr>
              <a:t>56</a:t>
            </a:r>
            <a:r>
              <a:rPr lang="ja-JP" altLang="en-US" sz="1200" dirty="0">
                <a:latin typeface="Meiryo UI" panose="020B0604030504040204" pitchFamily="50" charset="-128"/>
                <a:ea typeface="Meiryo UI" panose="020B0604030504040204" pitchFamily="50" charset="-128"/>
              </a:rPr>
              <a:t>年以前に築造され、ブロック塀長さと高さ</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の要件を満たすもの</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6153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16</a:t>
            </a:fld>
            <a:endParaRPr lang="en-US" altLang="ja-JP">
              <a:solidFill>
                <a:srgbClr val="000000"/>
              </a:solidFill>
            </a:endParaRPr>
          </a:p>
        </p:txBody>
      </p:sp>
      <p:sp>
        <p:nvSpPr>
          <p:cNvPr id="16" name="正方形/長方形 15"/>
          <p:cNvSpPr/>
          <p:nvPr/>
        </p:nvSpPr>
        <p:spPr>
          <a:xfrm>
            <a:off x="95250" y="984952"/>
            <a:ext cx="8938683" cy="1061829"/>
          </a:xfrm>
          <a:prstGeom prst="rect">
            <a:avLst/>
          </a:prstGeom>
        </p:spPr>
        <p:txBody>
          <a:bodyPr wrap="square">
            <a:spAutoFit/>
          </a:bodyPr>
          <a:lstStyle/>
          <a:p>
            <a:pPr>
              <a:lnSpc>
                <a:spcPct val="150000"/>
              </a:lnSpc>
            </a:pPr>
            <a:r>
              <a:rPr lang="ja-JP" altLang="en-US" sz="1400" dirty="0">
                <a:latin typeface="Meiryo UI" panose="020B0604030504040204" pitchFamily="50" charset="-128"/>
                <a:ea typeface="Meiryo UI" panose="020B0604030504040204" pitchFamily="50" charset="-128"/>
              </a:rPr>
              <a:t>通学路等の沿道のブロック塀等の</a:t>
            </a:r>
            <a:r>
              <a:rPr lang="ja-JP" altLang="en-US" sz="1400" b="1" dirty="0">
                <a:solidFill>
                  <a:srgbClr val="242472"/>
                </a:solidFill>
                <a:latin typeface="Meiryo UI" panose="020B0604030504040204" pitchFamily="50" charset="-128"/>
                <a:ea typeface="Meiryo UI" panose="020B0604030504040204" pitchFamily="50" charset="-128"/>
              </a:rPr>
              <a:t>実態把握</a:t>
            </a:r>
            <a:r>
              <a:rPr lang="ja-JP" altLang="en-US" sz="1400" dirty="0">
                <a:latin typeface="Meiryo UI" panose="020B0604030504040204" pitchFamily="50" charset="-128"/>
                <a:ea typeface="Meiryo UI" panose="020B0604030504040204" pitchFamily="50" charset="-128"/>
              </a:rPr>
              <a:t>を進めるとともに、住民の避難等の妨げとなるおそれの高い道路の沿道の</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b="1" dirty="0">
                <a:solidFill>
                  <a:srgbClr val="242472"/>
                </a:solidFill>
                <a:latin typeface="Meiryo UI" panose="020B0604030504040204" pitchFamily="50" charset="-128"/>
                <a:ea typeface="Meiryo UI" panose="020B0604030504040204" pitchFamily="50" charset="-128"/>
              </a:rPr>
              <a:t>ブロック塀等の安全対策を図るため、市町村と連携</a:t>
            </a:r>
            <a:r>
              <a:rPr lang="ja-JP" altLang="en-US" sz="1400" b="1">
                <a:solidFill>
                  <a:srgbClr val="242472"/>
                </a:solidFill>
                <a:latin typeface="Meiryo UI" panose="020B0604030504040204" pitchFamily="50" charset="-128"/>
                <a:ea typeface="Meiryo UI" panose="020B0604030504040204" pitchFamily="50" charset="-128"/>
              </a:rPr>
              <a:t>した取組</a:t>
            </a:r>
            <a:r>
              <a:rPr lang="ja-JP" altLang="en-US" sz="1400">
                <a:latin typeface="Meiryo UI" panose="020B0604030504040204" pitchFamily="50" charset="-128"/>
                <a:ea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rPr>
              <a:t>検討する。</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以下に例として記載したものを含め、</a:t>
            </a:r>
            <a:r>
              <a:rPr lang="ja-JP" altLang="en-US" sz="1400" b="1" dirty="0">
                <a:solidFill>
                  <a:srgbClr val="242472"/>
                </a:solidFill>
                <a:latin typeface="Meiryo UI" panose="020B0604030504040204" pitchFamily="50" charset="-128"/>
                <a:ea typeface="Meiryo UI" panose="020B0604030504040204" pitchFamily="50" charset="-128"/>
              </a:rPr>
              <a:t>様々な手法により安全対策への取り組む</a:t>
            </a:r>
            <a:r>
              <a:rPr lang="ja-JP" altLang="en-US" sz="1400" dirty="0">
                <a:latin typeface="Meiryo UI" panose="020B0604030504040204" pitchFamily="50" charset="-128"/>
                <a:ea typeface="Meiryo UI" panose="020B0604030504040204" pitchFamily="50" charset="-128"/>
              </a:rPr>
              <a:t>ため、市町村と協議を行う。</a:t>
            </a:r>
            <a:endParaRPr lang="en-US" altLang="ja-JP" sz="1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203200" y="161925"/>
            <a:ext cx="7848600" cy="713938"/>
          </a:xfrm>
        </p:spPr>
        <p:txBody>
          <a:bodyPr/>
          <a:lstStyle/>
          <a:p>
            <a:r>
              <a:rPr lang="ja-JP" altLang="en-US" dirty="0"/>
              <a:t>（参考）</a:t>
            </a:r>
            <a:r>
              <a:rPr lang="en-US" altLang="ja-JP" dirty="0"/>
              <a:t/>
            </a:r>
            <a:br>
              <a:rPr lang="en-US" altLang="ja-JP" dirty="0"/>
            </a:br>
            <a:r>
              <a:rPr lang="ja-JP" altLang="en-US" dirty="0"/>
              <a:t>通学路等の沿道のブロック塀等の安全対策に係る検討</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732282666"/>
              </p:ext>
            </p:extLst>
          </p:nvPr>
        </p:nvGraphicFramePr>
        <p:xfrm>
          <a:off x="95250" y="2155871"/>
          <a:ext cx="8938683" cy="4277505"/>
        </p:xfrm>
        <a:graphic>
          <a:graphicData uri="http://schemas.openxmlformats.org/drawingml/2006/table">
            <a:tbl>
              <a:tblPr firstRow="1" firstCol="1" bandRow="1">
                <a:tableStyleId>{21E4AEA4-8DFA-4A89-87EB-49C32662AFE0}</a:tableStyleId>
              </a:tblPr>
              <a:tblGrid>
                <a:gridCol w="1128451">
                  <a:extLst>
                    <a:ext uri="{9D8B030D-6E8A-4147-A177-3AD203B41FA5}">
                      <a16:colId xmlns:a16="http://schemas.microsoft.com/office/drawing/2014/main" val="1130704685"/>
                    </a:ext>
                  </a:extLst>
                </a:gridCol>
                <a:gridCol w="7810232">
                  <a:extLst>
                    <a:ext uri="{9D8B030D-6E8A-4147-A177-3AD203B41FA5}">
                      <a16:colId xmlns:a16="http://schemas.microsoft.com/office/drawing/2014/main" val="2705159648"/>
                    </a:ext>
                  </a:extLst>
                </a:gridCol>
              </a:tblGrid>
              <a:tr h="403572">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rPr>
                        <a:t>取組例</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2762233216"/>
                  </a:ext>
                </a:extLst>
              </a:tr>
              <a:tr h="2400159">
                <a:tc>
                  <a:txBody>
                    <a:bodyPr/>
                    <a:lstStyle/>
                    <a:p>
                      <a:r>
                        <a:rPr kumimoji="1" lang="ja-JP" altLang="en-US" sz="1600" dirty="0">
                          <a:latin typeface="Meiryo UI" panose="020B0604030504040204" pitchFamily="50" charset="-128"/>
                          <a:ea typeface="Meiryo UI" panose="020B0604030504040204" pitchFamily="50" charset="-128"/>
                        </a:rPr>
                        <a:t>継続した</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実態把握</a:t>
                      </a: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spcBef>
                          <a:spcPts val="0"/>
                        </a:spcBef>
                        <a:spcAft>
                          <a:spcPts val="0"/>
                        </a:spcAft>
                      </a:pPr>
                      <a:r>
                        <a:rPr kumimoji="1" lang="en-US" altLang="ja-JP" sz="1400" b="1" kern="1200" dirty="0">
                          <a:solidFill>
                            <a:srgbClr val="242472"/>
                          </a:solidFill>
                          <a:latin typeface="Meiryo UI" panose="020B0604030504040204" pitchFamily="50" charset="-128"/>
                          <a:ea typeface="Meiryo UI" panose="020B0604030504040204" pitchFamily="50" charset="-128"/>
                          <a:cs typeface="+mn-cs"/>
                        </a:rPr>
                        <a:t>【</a:t>
                      </a:r>
                      <a:r>
                        <a:rPr kumimoji="1" lang="ja-JP" altLang="en-US" sz="1400" b="1" kern="1200" dirty="0">
                          <a:solidFill>
                            <a:srgbClr val="242472"/>
                          </a:solidFill>
                          <a:latin typeface="Meiryo UI" panose="020B0604030504040204" pitchFamily="50" charset="-128"/>
                          <a:ea typeface="Meiryo UI" panose="020B0604030504040204" pitchFamily="50" charset="-128"/>
                          <a:cs typeface="+mn-cs"/>
                        </a:rPr>
                        <a:t>大阪北部地震を契機に実施した調査のフォローアップにより、ブロック塀等について継続した実態把握</a:t>
                      </a:r>
                      <a:r>
                        <a:rPr kumimoji="1" lang="en-US" altLang="ja-JP" sz="1400" b="1" kern="1200" dirty="0">
                          <a:solidFill>
                            <a:srgbClr val="242472"/>
                          </a:solidFill>
                          <a:latin typeface="Meiryo UI" panose="020B0604030504040204" pitchFamily="50" charset="-128"/>
                          <a:ea typeface="Meiryo UI" panose="020B0604030504040204" pitchFamily="50" charset="-128"/>
                          <a:cs typeface="+mn-cs"/>
                        </a:rPr>
                        <a:t>】</a:t>
                      </a:r>
                    </a:p>
                    <a:p>
                      <a:pPr>
                        <a:spcBef>
                          <a:spcPts val="0"/>
                        </a:spcBef>
                        <a:spcAft>
                          <a:spcPts val="0"/>
                        </a:spcAft>
                      </a:pPr>
                      <a:endParaRPr kumimoji="1" lang="en-US" altLang="ja-JP" sz="1400" b="1" dirty="0">
                        <a:solidFill>
                          <a:srgbClr val="242472"/>
                        </a:solidFill>
                        <a:latin typeface="Meiryo UI" panose="020B0604030504040204" pitchFamily="50" charset="-128"/>
                        <a:ea typeface="Meiryo UI" panose="020B0604030504040204" pitchFamily="50" charset="-128"/>
                      </a:endParaRPr>
                    </a:p>
                    <a:p>
                      <a:pPr>
                        <a:spcBef>
                          <a:spcPts val="0"/>
                        </a:spcBef>
                        <a:spcAft>
                          <a:spcPts val="0"/>
                        </a:spcAft>
                      </a:pPr>
                      <a:r>
                        <a:rPr kumimoji="1" lang="ja-JP" altLang="en-US" sz="1400" b="1" dirty="0">
                          <a:solidFill>
                            <a:srgbClr val="242472"/>
                          </a:solidFill>
                          <a:latin typeface="Meiryo UI" panose="020B0604030504040204" pitchFamily="50" charset="-128"/>
                          <a:ea typeface="Meiryo UI" panose="020B0604030504040204" pitchFamily="50" charset="-128"/>
                        </a:rPr>
                        <a:t>○調査委託により把握</a:t>
                      </a:r>
                      <a:endParaRPr kumimoji="1" lang="en-US" altLang="ja-JP" sz="1400" b="1" dirty="0">
                        <a:solidFill>
                          <a:srgbClr val="242472"/>
                        </a:solidFill>
                        <a:latin typeface="Meiryo UI" panose="020B0604030504040204" pitchFamily="50" charset="-128"/>
                        <a:ea typeface="Meiryo UI" panose="020B0604030504040204" pitchFamily="50" charset="-128"/>
                      </a:endParaRPr>
                    </a:p>
                    <a:p>
                      <a:pPr>
                        <a:spcBef>
                          <a:spcPts val="0"/>
                        </a:spcBef>
                        <a:spcAft>
                          <a:spcPts val="0"/>
                        </a:spcAft>
                      </a:pPr>
                      <a:r>
                        <a:rPr kumimoji="1" lang="en-US" altLang="ja-JP" sz="1400" dirty="0">
                          <a:latin typeface="Meiryo UI" panose="020B0604030504040204" pitchFamily="50" charset="-128"/>
                          <a:ea typeface="Meiryo UI" panose="020B0604030504040204" pitchFamily="50" charset="-128"/>
                        </a:rPr>
                        <a:t/>
                      </a:r>
                      <a:br>
                        <a:rPr kumimoji="1" lang="en-US" altLang="ja-JP" sz="1400" dirty="0">
                          <a:latin typeface="Meiryo UI" panose="020B0604030504040204" pitchFamily="50" charset="-128"/>
                          <a:ea typeface="Meiryo UI" panose="020B0604030504040204" pitchFamily="50" charset="-128"/>
                        </a:rPr>
                      </a:br>
                      <a:r>
                        <a:rPr kumimoji="1" lang="ja-JP" altLang="en-US" sz="1400" b="1" kern="1200" dirty="0">
                          <a:solidFill>
                            <a:srgbClr val="242472"/>
                          </a:solidFill>
                          <a:latin typeface="Meiryo UI" panose="020B0604030504040204" pitchFamily="50" charset="-128"/>
                          <a:ea typeface="Meiryo UI" panose="020B0604030504040204" pitchFamily="50" charset="-128"/>
                          <a:cs typeface="+mn-cs"/>
                        </a:rPr>
                        <a:t>○自治会（自主防災組織等）と連携して把握</a:t>
                      </a:r>
                      <a:endParaRPr kumimoji="1" lang="en-US" altLang="ja-JP" sz="1400" b="1" kern="1200" dirty="0">
                        <a:solidFill>
                          <a:srgbClr val="242472"/>
                        </a:solidFill>
                        <a:latin typeface="Meiryo UI" panose="020B0604030504040204" pitchFamily="50" charset="-128"/>
                        <a:ea typeface="Meiryo UI" panose="020B0604030504040204" pitchFamily="50" charset="-128"/>
                        <a:cs typeface="+mn-cs"/>
                      </a:endParaRPr>
                    </a:p>
                    <a:p>
                      <a:pPr>
                        <a:spcBef>
                          <a:spcPts val="0"/>
                        </a:spcBef>
                        <a:spcAft>
                          <a:spcPts val="0"/>
                        </a:spcAft>
                      </a:pPr>
                      <a:endParaRPr kumimoji="1" lang="en-US" altLang="ja-JP" sz="1400" b="1" kern="1200" dirty="0">
                        <a:solidFill>
                          <a:srgbClr val="242472"/>
                        </a:solidFill>
                        <a:latin typeface="Meiryo UI" panose="020B0604030504040204" pitchFamily="50" charset="-128"/>
                        <a:ea typeface="Meiryo UI" panose="020B0604030504040204" pitchFamily="50" charset="-128"/>
                        <a:cs typeface="+mn-cs"/>
                      </a:endParaRPr>
                    </a:p>
                    <a:p>
                      <a:pPr>
                        <a:spcBef>
                          <a:spcPts val="0"/>
                        </a:spcBef>
                        <a:spcAft>
                          <a:spcPts val="0"/>
                        </a:spcAft>
                      </a:pPr>
                      <a:r>
                        <a:rPr kumimoji="1" lang="ja-JP" altLang="en-US" sz="1400" b="1" kern="1200" dirty="0">
                          <a:solidFill>
                            <a:srgbClr val="242472"/>
                          </a:solidFill>
                          <a:latin typeface="Meiryo UI" panose="020B0604030504040204" pitchFamily="50" charset="-128"/>
                          <a:ea typeface="Meiryo UI" panose="020B0604030504040204" pitchFamily="50" charset="-128"/>
                          <a:cs typeface="+mn-cs"/>
                        </a:rPr>
                        <a:t>○教育関係部局と連携して把握（通学路の安全確保の取組との連携）</a:t>
                      </a:r>
                      <a:endParaRPr kumimoji="1" lang="en-US" altLang="ja-JP" sz="1400" b="1" kern="1200" dirty="0">
                        <a:solidFill>
                          <a:srgbClr val="242472"/>
                        </a:solidFill>
                        <a:latin typeface="Meiryo UI" panose="020B0604030504040204" pitchFamily="50" charset="-128"/>
                        <a:ea typeface="Meiryo UI" panose="020B0604030504040204" pitchFamily="50" charset="-128"/>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　　</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400" kern="1200" dirty="0">
                          <a:solidFill>
                            <a:schemeClr val="dk1"/>
                          </a:solidFill>
                          <a:latin typeface="Meiryo UI" panose="020B0604030504040204" pitchFamily="50" charset="-128"/>
                          <a:ea typeface="Meiryo UI" panose="020B0604030504040204" pitchFamily="50" charset="-128"/>
                          <a:cs typeface="+mn-cs"/>
                        </a:rPr>
                        <a:t>実態把握を進める優先順位の考え方（対象路線・対象とする塀の高さや長さ等）も整理</a:t>
                      </a:r>
                      <a:endParaRPr kumimoji="1" lang="en-US" altLang="ja-JP" sz="1400" b="1" kern="1200" dirty="0">
                        <a:solidFill>
                          <a:srgbClr val="242472"/>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20000343"/>
                  </a:ext>
                </a:extLst>
              </a:tr>
              <a:tr h="1473774">
                <a:tc>
                  <a:txBody>
                    <a:bodyPr/>
                    <a:lstStyle/>
                    <a:p>
                      <a:r>
                        <a:rPr kumimoji="1" lang="ja-JP" altLang="en-US" sz="1600" dirty="0">
                          <a:latin typeface="Meiryo UI" panose="020B0604030504040204" pitchFamily="50" charset="-128"/>
                          <a:ea typeface="Meiryo UI" panose="020B0604030504040204" pitchFamily="50" charset="-128"/>
                        </a:rPr>
                        <a:t>普及啓発</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l" defTabSz="914278" rtl="0" eaLnBrk="1" latinLnBrk="0" hangingPunct="1">
                        <a:spcBef>
                          <a:spcPts val="0"/>
                        </a:spcBef>
                        <a:spcAft>
                          <a:spcPts val="0"/>
                        </a:spcAft>
                      </a:pPr>
                      <a:r>
                        <a:rPr kumimoji="1" lang="ja-JP" altLang="en-US" sz="1400" b="1" kern="1200" dirty="0">
                          <a:solidFill>
                            <a:srgbClr val="242472"/>
                          </a:solidFill>
                          <a:latin typeface="Meiryo UI" panose="020B0604030504040204" pitchFamily="50" charset="-128"/>
                          <a:ea typeface="Meiryo UI" panose="020B0604030504040204" pitchFamily="50" charset="-128"/>
                          <a:cs typeface="+mn-cs"/>
                        </a:rPr>
                        <a:t>○実態把握により判明した安全対策が必要なブロック塀等について、所有者へ働きかけ</a:t>
                      </a:r>
                      <a:endParaRPr kumimoji="1" lang="en-US" altLang="ja-JP" sz="1400" b="1" kern="1200" dirty="0">
                        <a:solidFill>
                          <a:srgbClr val="242472"/>
                        </a:solidFill>
                        <a:latin typeface="Meiryo UI" panose="020B0604030504040204" pitchFamily="50" charset="-128"/>
                        <a:ea typeface="Meiryo UI" panose="020B0604030504040204" pitchFamily="50" charset="-128"/>
                        <a:cs typeface="+mn-cs"/>
                      </a:endParaRPr>
                    </a:p>
                    <a:p>
                      <a:pPr>
                        <a:spcBef>
                          <a:spcPts val="0"/>
                        </a:spcBef>
                        <a:spcAft>
                          <a:spcPts val="0"/>
                        </a:spcAft>
                      </a:pPr>
                      <a:endParaRPr kumimoji="1" lang="en-US" altLang="ja-JP" sz="1400" b="0" kern="1200" dirty="0">
                        <a:solidFill>
                          <a:schemeClr val="dk1"/>
                        </a:solidFill>
                        <a:latin typeface="Meiryo UI" panose="020B0604030504040204" pitchFamily="50" charset="-128"/>
                        <a:ea typeface="Meiryo UI" panose="020B0604030504040204" pitchFamily="50" charset="-128"/>
                        <a:cs typeface="+mn-cs"/>
                      </a:endParaRPr>
                    </a:p>
                    <a:p>
                      <a:pPr>
                        <a:spcBef>
                          <a:spcPts val="0"/>
                        </a:spcBef>
                        <a:spcAft>
                          <a:spcPts val="0"/>
                        </a:spcAft>
                      </a:pPr>
                      <a:r>
                        <a:rPr kumimoji="1" lang="ja-JP" altLang="en-US" sz="1400" b="1" kern="1200" dirty="0">
                          <a:solidFill>
                            <a:srgbClr val="242472"/>
                          </a:solidFill>
                          <a:latin typeface="Meiryo UI" panose="020B0604030504040204" pitchFamily="50" charset="-128"/>
                          <a:ea typeface="Meiryo UI" panose="020B0604030504040204" pitchFamily="50" charset="-128"/>
                          <a:cs typeface="+mn-cs"/>
                        </a:rPr>
                        <a:t>○ブロック塀等の適切な維持管理について、広く府民へ周知啓発（広報・</a:t>
                      </a:r>
                      <a:r>
                        <a:rPr kumimoji="1" lang="en-US" altLang="ja-JP" sz="1400" b="1" kern="1200" dirty="0">
                          <a:solidFill>
                            <a:srgbClr val="242472"/>
                          </a:solidFill>
                          <a:latin typeface="Meiryo UI" panose="020B0604030504040204" pitchFamily="50" charset="-128"/>
                          <a:ea typeface="Meiryo UI" panose="020B0604030504040204" pitchFamily="50" charset="-128"/>
                          <a:cs typeface="+mn-cs"/>
                        </a:rPr>
                        <a:t>HP</a:t>
                      </a:r>
                      <a:r>
                        <a:rPr kumimoji="1" lang="ja-JP" altLang="en-US" sz="1400" b="1" kern="1200" dirty="0">
                          <a:solidFill>
                            <a:srgbClr val="242472"/>
                          </a:solidFill>
                          <a:latin typeface="Meiryo UI" panose="020B0604030504040204" pitchFamily="50" charset="-128"/>
                          <a:ea typeface="Meiryo UI" panose="020B0604030504040204" pitchFamily="50" charset="-128"/>
                          <a:cs typeface="+mn-cs"/>
                        </a:rPr>
                        <a:t>・チラシ配布等）</a:t>
                      </a:r>
                      <a:endParaRPr kumimoji="1" lang="en-US" altLang="ja-JP" sz="1400" b="1" kern="1200" dirty="0">
                        <a:solidFill>
                          <a:srgbClr val="242472"/>
                        </a:solidFill>
                        <a:latin typeface="Meiryo UI" panose="020B0604030504040204" pitchFamily="50" charset="-128"/>
                        <a:ea typeface="Meiryo UI" panose="020B0604030504040204" pitchFamily="50" charset="-128"/>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p>
                      <a:pPr marL="0" marR="0" lvl="0" indent="0" algn="l" defTabSz="914278"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400" kern="1200" dirty="0">
                          <a:solidFill>
                            <a:schemeClr val="dk1"/>
                          </a:solidFill>
                          <a:latin typeface="Meiryo UI" panose="020B0604030504040204" pitchFamily="50" charset="-128"/>
                          <a:ea typeface="Meiryo UI" panose="020B0604030504040204" pitchFamily="50" charset="-128"/>
                          <a:cs typeface="+mn-cs"/>
                        </a:rPr>
                        <a:t>より確実に安全対策を進めていくため、支援制度の立上げについても検討</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　　（制度立上げに際しては、広域自治体における役割の観点より、府内全市町村での制度実施が求められる。）</a:t>
                      </a:r>
                      <a:endParaRPr kumimoji="1" lang="en-US" altLang="ja-JP" sz="120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258740681"/>
                  </a:ext>
                </a:extLst>
              </a:tr>
            </a:tbl>
          </a:graphicData>
        </a:graphic>
      </p:graphicFrame>
    </p:spTree>
    <p:extLst>
      <p:ext uri="{BB962C8B-B14F-4D97-AF65-F5344CB8AC3E}">
        <p14:creationId xmlns:p14="http://schemas.microsoft.com/office/powerpoint/2010/main" val="402576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490780" y="2059921"/>
            <a:ext cx="8277564" cy="1470025"/>
          </a:xfrm>
        </p:spPr>
        <p:txBody>
          <a:bodyPr/>
          <a:lstStyle/>
          <a:p>
            <a:r>
              <a:rPr lang="ja-JP" altLang="en-US" sz="3200" dirty="0"/>
              <a:t>１．国の基本方針　改正内容</a:t>
            </a:r>
          </a:p>
        </p:txBody>
      </p:sp>
    </p:spTree>
    <p:extLst>
      <p:ext uri="{BB962C8B-B14F-4D97-AF65-F5344CB8AC3E}">
        <p14:creationId xmlns:p14="http://schemas.microsoft.com/office/powerpoint/2010/main" val="245644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4F784F-54E0-4958-83D6-C139E6A21D91}"/>
              </a:ext>
            </a:extLst>
          </p:cNvPr>
          <p:cNvSpPr>
            <a:spLocks noGrp="1"/>
          </p:cNvSpPr>
          <p:nvPr>
            <p:ph type="title"/>
          </p:nvPr>
        </p:nvSpPr>
        <p:spPr/>
        <p:txBody>
          <a:bodyPr/>
          <a:lstStyle/>
          <a:p>
            <a:r>
              <a:rPr lang="ja-JP" altLang="en-US" dirty="0"/>
              <a:t>　国の基本方針　改正内容</a:t>
            </a:r>
            <a:endParaRPr kumimoji="1" lang="ja-JP" altLang="en-US" dirty="0"/>
          </a:p>
        </p:txBody>
      </p:sp>
      <p:sp>
        <p:nvSpPr>
          <p:cNvPr id="4" name="スライド番号プレースホルダー 3">
            <a:extLst>
              <a:ext uri="{FF2B5EF4-FFF2-40B4-BE49-F238E27FC236}">
                <a16:creationId xmlns:a16="http://schemas.microsoft.com/office/drawing/2014/main" id="{3CBA8186-02C9-489F-9538-FB75583A595E}"/>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a:t>
            </a:fld>
            <a:endParaRPr lang="en-US" altLang="ja-JP">
              <a:solidFill>
                <a:srgbClr val="000000"/>
              </a:solidFill>
            </a:endParaRPr>
          </a:p>
        </p:txBody>
      </p:sp>
      <p:sp>
        <p:nvSpPr>
          <p:cNvPr id="43" name="テキスト ボックス 2">
            <a:extLst>
              <a:ext uri="{FF2B5EF4-FFF2-40B4-BE49-F238E27FC236}">
                <a16:creationId xmlns:a16="http://schemas.microsoft.com/office/drawing/2014/main" id="{A45A019F-46C7-4E70-B337-6012556245AE}"/>
              </a:ext>
            </a:extLst>
          </p:cNvPr>
          <p:cNvSpPr txBox="1">
            <a:spLocks noChangeArrowheads="1"/>
          </p:cNvSpPr>
          <p:nvPr/>
        </p:nvSpPr>
        <p:spPr bwMode="auto">
          <a:xfrm>
            <a:off x="121024" y="1018217"/>
            <a:ext cx="7574004" cy="5297712"/>
          </a:xfrm>
          <a:prstGeom prst="rect">
            <a:avLst/>
          </a:prstGeom>
          <a:no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8288" indent="-268288" eaLnBrk="1" hangingPunct="1">
              <a:lnSpc>
                <a:spcPct val="125000"/>
              </a:lnSpc>
              <a:spcBef>
                <a:spcPct val="0"/>
              </a:spcBef>
              <a:buFontTx/>
              <a:buNone/>
            </a:pPr>
            <a:r>
              <a:rPr lang="en-US" altLang="ja-JP" sz="1600" b="1" dirty="0">
                <a:solidFill>
                  <a:srgbClr val="242472"/>
                </a:solidFill>
                <a:latin typeface="Meiryo UI" panose="020B0604030504040204" pitchFamily="50" charset="-128"/>
                <a:ea typeface="Meiryo UI" panose="020B0604030504040204" pitchFamily="50" charset="-128"/>
              </a:rPr>
              <a:t>【</a:t>
            </a:r>
            <a:r>
              <a:rPr lang="ja-JP" altLang="en-US" sz="1600" b="1" dirty="0">
                <a:solidFill>
                  <a:srgbClr val="242472"/>
                </a:solidFill>
                <a:latin typeface="Meiryo UI" panose="020B0604030504040204" pitchFamily="50" charset="-128"/>
                <a:ea typeface="Meiryo UI" panose="020B0604030504040204" pitchFamily="50" charset="-128"/>
              </a:rPr>
              <a:t>建築物の耐震診断および耐震改修の促進を図るための基本的な方針（抜粋）</a:t>
            </a:r>
            <a:r>
              <a:rPr lang="en-US" altLang="ja-JP" sz="1600" b="1" dirty="0">
                <a:solidFill>
                  <a:srgbClr val="242472"/>
                </a:solidFill>
                <a:latin typeface="Meiryo UI" panose="020B0604030504040204" pitchFamily="50" charset="-128"/>
                <a:ea typeface="Meiryo UI" panose="020B0604030504040204" pitchFamily="50" charset="-128"/>
              </a:rPr>
              <a:t>】</a:t>
            </a:r>
          </a:p>
          <a:p>
            <a:pPr marL="0" indent="174625"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法第五条第三項第二号又は第三号の規定に基づき定めるべき道路は、沿道の建築物の倒壊によって緊急車両の通行や住民の避難の妨げになるおそれがある道路であるが、例えば緊急輸送道路、避難路、通学路等避難場所と連絡する道路その他密集市街地内の道路等を定めることが考えられる。特に緊急輸送道路のうち、市町村の区域を越えて、災害時の拠点施設を連絡する道路であり、災害時における多数の者の円滑な避難、救急・消防活動の実施、避難者への緊急物資の輸送等の観点から重要な道路については、沿道の建築物の耐震化を図ることが必要な道路として定めるべきである。</a:t>
            </a:r>
          </a:p>
          <a:p>
            <a:pPr marL="0" indent="174625"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このうち、現に相当数の建築物が集合し、又は集合することが確実と見込まれる地域を通過する道路、公園や学校等の重要な避難場所と連絡する道路その他の地域の防災上の観点から重要な道路については、同項第二号の規定に基づき早期に通行障害建築物の耐震診断を行わせ、耐震化を図ることが必要な道路として定めることが考えられる。</a:t>
            </a:r>
          </a:p>
          <a:p>
            <a:pPr marL="0" indent="174625" eaLnBrk="1" hangingPunct="1">
              <a:lnSpc>
                <a:spcPct val="125000"/>
              </a:lnSpc>
              <a:spcBef>
                <a:spcPct val="0"/>
              </a:spcBef>
              <a:buFontTx/>
              <a:buNone/>
            </a:pPr>
            <a:r>
              <a:rPr lang="ja-JP" altLang="en-US" sz="1600" b="1" u="sng" dirty="0">
                <a:solidFill>
                  <a:schemeClr val="accent6">
                    <a:lumMod val="75000"/>
                  </a:schemeClr>
                </a:solidFill>
                <a:latin typeface="Meiryo UI" panose="020B0604030504040204" pitchFamily="50" charset="-128"/>
                <a:ea typeface="Meiryo UI" panose="020B0604030504040204" pitchFamily="50" charset="-128"/>
              </a:rPr>
              <a:t>また、通学路等の沿道のブロック塀等の実態把握を進め、住民の避難等の妨げとなるおそれの高い道路についても、沿道のブロック塀等の耐震化を図ることが必要な道路として定めるべきである。</a:t>
            </a:r>
            <a:endParaRPr lang="en-US" altLang="ja-JP" sz="1600" b="1" u="sng" dirty="0">
              <a:solidFill>
                <a:schemeClr val="accent6">
                  <a:lumMod val="75000"/>
                </a:schemeClr>
              </a:solidFill>
              <a:latin typeface="Meiryo UI" panose="020B0604030504040204" pitchFamily="50" charset="-128"/>
              <a:ea typeface="Meiryo UI" panose="020B0604030504040204" pitchFamily="50" charset="-128"/>
            </a:endParaRPr>
          </a:p>
        </p:txBody>
      </p:sp>
      <p:sp>
        <p:nvSpPr>
          <p:cNvPr id="5" name="右大かっこ 4"/>
          <p:cNvSpPr/>
          <p:nvPr/>
        </p:nvSpPr>
        <p:spPr>
          <a:xfrm>
            <a:off x="7671946" y="4708408"/>
            <a:ext cx="225349" cy="904601"/>
          </a:xfrm>
          <a:prstGeom prst="rightBracket">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5" name="テキスト ボックス 2">
            <a:extLst>
              <a:ext uri="{FF2B5EF4-FFF2-40B4-BE49-F238E27FC236}">
                <a16:creationId xmlns:a16="http://schemas.microsoft.com/office/drawing/2014/main" id="{A45A019F-46C7-4E70-B337-6012556245AE}"/>
              </a:ext>
            </a:extLst>
          </p:cNvPr>
          <p:cNvSpPr txBox="1">
            <a:spLocks noChangeArrowheads="1"/>
          </p:cNvSpPr>
          <p:nvPr/>
        </p:nvSpPr>
        <p:spPr bwMode="auto">
          <a:xfrm>
            <a:off x="7897295" y="4597408"/>
            <a:ext cx="1246705" cy="744588"/>
          </a:xfrm>
          <a:prstGeom prst="rect">
            <a:avLst/>
          </a:prstGeom>
          <a:no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改正により</a:t>
            </a:r>
            <a:endParaRPr lang="en-US" altLang="ja-JP" sz="1600" dirty="0">
              <a:latin typeface="Meiryo UI" panose="020B0604030504040204" pitchFamily="50" charset="-128"/>
              <a:ea typeface="Meiryo UI" panose="020B0604030504040204" pitchFamily="50" charset="-128"/>
            </a:endParaRPr>
          </a:p>
          <a:p>
            <a:pPr marL="0" indent="0"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追加された</a:t>
            </a:r>
            <a:endParaRPr lang="en-US" altLang="ja-JP" sz="1600" dirty="0">
              <a:latin typeface="Meiryo UI" panose="020B0604030504040204" pitchFamily="50" charset="-128"/>
              <a:ea typeface="Meiryo UI" panose="020B0604030504040204" pitchFamily="50" charset="-128"/>
            </a:endParaRPr>
          </a:p>
          <a:p>
            <a:pPr marL="0" indent="0"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部分</a:t>
            </a:r>
            <a:endParaRPr lang="ja-JP" altLang="en-US" sz="1600" b="1" u="sng" dirty="0">
              <a:solidFill>
                <a:schemeClr val="accent6">
                  <a:lumMod val="7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648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490780" y="2059921"/>
            <a:ext cx="8277564" cy="1470025"/>
          </a:xfrm>
        </p:spPr>
        <p:txBody>
          <a:bodyPr/>
          <a:lstStyle/>
          <a:p>
            <a:r>
              <a:rPr lang="ja-JP" altLang="en-US" sz="3200" dirty="0"/>
              <a:t>２．ブロック塀等の安全対策の取組状況</a:t>
            </a:r>
          </a:p>
        </p:txBody>
      </p:sp>
    </p:spTree>
    <p:extLst>
      <p:ext uri="{BB962C8B-B14F-4D97-AF65-F5344CB8AC3E}">
        <p14:creationId xmlns:p14="http://schemas.microsoft.com/office/powerpoint/2010/main" val="236601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66900" y="1604717"/>
            <a:ext cx="3914828" cy="5140318"/>
          </a:xfrm>
          <a:prstGeom prst="rect">
            <a:avLst/>
          </a:prstGeom>
        </p:spPr>
      </p:pic>
      <p:sp>
        <p:nvSpPr>
          <p:cNvPr id="6146" name="タイトル 1"/>
          <p:cNvSpPr>
            <a:spLocks noGrp="1"/>
          </p:cNvSpPr>
          <p:nvPr>
            <p:ph type="title"/>
          </p:nvPr>
        </p:nvSpPr>
        <p:spPr>
          <a:xfrm>
            <a:off x="-71888" y="43747"/>
            <a:ext cx="7791450" cy="404813"/>
          </a:xfrm>
        </p:spPr>
        <p:txBody>
          <a:bodyPr/>
          <a:lstStyle/>
          <a:p>
            <a:r>
              <a:rPr lang="ja-JP" altLang="en-US" dirty="0"/>
              <a:t>　（１）</a:t>
            </a:r>
            <a:r>
              <a:rPr lang="zh-TW" altLang="en-US" dirty="0"/>
              <a:t>広域緊急交通路沿道</a:t>
            </a:r>
            <a:r>
              <a:rPr lang="ja-JP" altLang="en-US" dirty="0"/>
              <a:t>ブロック塀等の耐震化について</a:t>
            </a:r>
          </a:p>
        </p:txBody>
      </p:sp>
      <p:sp>
        <p:nvSpPr>
          <p:cNvPr id="2" name="スライド番号プレースホルダー 1"/>
          <p:cNvSpPr>
            <a:spLocks noGrp="1"/>
          </p:cNvSpPr>
          <p:nvPr>
            <p:ph type="sldNum" sz="quarter" idx="12"/>
          </p:nvPr>
        </p:nvSpPr>
        <p:spPr/>
        <p:txBody>
          <a:bodyPr/>
          <a:lstStyle/>
          <a:p>
            <a:pPr>
              <a:defRPr/>
            </a:pPr>
            <a:fld id="{09954CD4-AF95-4C78-B160-84012AB9CEDB}" type="slidenum">
              <a:rPr lang="en-US" altLang="ja-JP" smtClean="0"/>
              <a:pPr>
                <a:defRPr/>
              </a:pPr>
              <a:t>4</a:t>
            </a:fld>
            <a:endParaRPr lang="en-US" altLang="ja-JP"/>
          </a:p>
        </p:txBody>
      </p:sp>
      <p:sp>
        <p:nvSpPr>
          <p:cNvPr id="10" name="テキスト ボックス 2"/>
          <p:cNvSpPr txBox="1">
            <a:spLocks noChangeArrowheads="1"/>
          </p:cNvSpPr>
          <p:nvPr/>
        </p:nvSpPr>
        <p:spPr bwMode="auto">
          <a:xfrm>
            <a:off x="223837" y="6175594"/>
            <a:ext cx="4060825" cy="58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indent="-20638" eaLnBrk="1" hangingPunct="1">
              <a:spcBef>
                <a:spcPct val="0"/>
              </a:spcBef>
              <a:buNone/>
              <a:defRPr/>
            </a:pPr>
            <a:r>
              <a:rPr lang="ja-JP" altLang="en-US" sz="1600" spc="-100" dirty="0">
                <a:solidFill>
                  <a:srgbClr val="000000"/>
                </a:solidFill>
                <a:latin typeface="Meiryo UI" pitchFamily="50" charset="-128"/>
                <a:ea typeface="Meiryo UI" pitchFamily="50" charset="-128"/>
                <a:cs typeface="Meiryo UI" panose="020B0604030504040204" pitchFamily="50" charset="-128"/>
              </a:rPr>
              <a:t>報告期限　　　令和４年９月</a:t>
            </a:r>
            <a:r>
              <a:rPr lang="en-US" altLang="ja-JP" sz="1600" spc="-100" dirty="0">
                <a:solidFill>
                  <a:srgbClr val="000000"/>
                </a:solidFill>
                <a:latin typeface="Meiryo UI" pitchFamily="50" charset="-128"/>
                <a:ea typeface="Meiryo UI" pitchFamily="50" charset="-128"/>
                <a:cs typeface="Meiryo UI" panose="020B0604030504040204" pitchFamily="50" charset="-128"/>
              </a:rPr>
              <a:t>30</a:t>
            </a:r>
            <a:r>
              <a:rPr lang="ja-JP" altLang="en-US" sz="1600" spc="-100" dirty="0">
                <a:solidFill>
                  <a:srgbClr val="000000"/>
                </a:solidFill>
                <a:latin typeface="Meiryo UI" pitchFamily="50" charset="-128"/>
                <a:ea typeface="Meiryo UI" pitchFamily="50" charset="-128"/>
                <a:cs typeface="Meiryo UI" panose="020B0604030504040204" pitchFamily="50" charset="-128"/>
              </a:rPr>
              <a:t>日</a:t>
            </a:r>
            <a:endParaRPr lang="en-US" altLang="ja-JP" sz="1600" spc="-100" dirty="0">
              <a:solidFill>
                <a:srgbClr val="000000"/>
              </a:solidFill>
              <a:latin typeface="Meiryo UI" pitchFamily="50" charset="-128"/>
              <a:ea typeface="Meiryo UI" pitchFamily="50" charset="-128"/>
              <a:cs typeface="Meiryo UI" panose="020B0604030504040204" pitchFamily="50" charset="-128"/>
            </a:endParaRPr>
          </a:p>
          <a:p>
            <a:pPr indent="-20638" eaLnBrk="1" hangingPunct="1">
              <a:spcBef>
                <a:spcPct val="0"/>
              </a:spcBef>
              <a:buNone/>
              <a:defRPr/>
            </a:pPr>
            <a:r>
              <a:rPr lang="ja-JP" altLang="en-US" sz="1600" spc="-100" dirty="0">
                <a:solidFill>
                  <a:srgbClr val="000000"/>
                </a:solidFill>
                <a:latin typeface="Meiryo UI" pitchFamily="50" charset="-128"/>
                <a:ea typeface="Meiryo UI" pitchFamily="50" charset="-128"/>
                <a:cs typeface="Meiryo UI" panose="020B0604030504040204" pitchFamily="50" charset="-128"/>
              </a:rPr>
              <a:t>公表　　　　　　未定</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A8B164E5-3BB9-4D35-9FFF-CC7A56E29654}"/>
              </a:ext>
            </a:extLst>
          </p:cNvPr>
          <p:cNvSpPr txBox="1"/>
          <p:nvPr/>
        </p:nvSpPr>
        <p:spPr>
          <a:xfrm>
            <a:off x="147638" y="1019942"/>
            <a:ext cx="8996362" cy="584775"/>
          </a:xfrm>
          <a:prstGeom prst="rect">
            <a:avLst/>
          </a:prstGeom>
          <a:noFill/>
        </p:spPr>
        <p:txBody>
          <a:bodyPr wrap="square" rtlCol="0">
            <a:spAutoFit/>
          </a:bodyPr>
          <a:lstStyle/>
          <a:p>
            <a:pPr>
              <a:spcBef>
                <a:spcPts val="300"/>
              </a:spcBef>
            </a:pPr>
            <a:r>
              <a:rPr lang="ja-JP" altLang="en-US" sz="1600" dirty="0">
                <a:latin typeface="Meiryo UI" panose="020B0604030504040204" pitchFamily="50" charset="-128"/>
                <a:ea typeface="Meiryo UI" panose="020B0604030504040204" pitchFamily="50" charset="-128"/>
              </a:rPr>
              <a:t>都道府県等が耐震改修促進計画に記載する避難路の沿道にある既存耐震不適格のブロック塀等</a:t>
            </a:r>
            <a:r>
              <a:rPr lang="ja-JP" altLang="en-US" sz="1400" dirty="0">
                <a:latin typeface="Meiryo UI" panose="020B0604030504040204" pitchFamily="50" charset="-128"/>
                <a:ea typeface="Meiryo UI" panose="020B0604030504040204" pitchFamily="50" charset="-128"/>
              </a:rPr>
              <a:t>（下記に記載の規模以上）</a:t>
            </a:r>
            <a:r>
              <a:rPr lang="ja-JP" altLang="en-US" sz="1600" dirty="0">
                <a:latin typeface="Meiryo UI" panose="020B0604030504040204" pitchFamily="50" charset="-128"/>
                <a:ea typeface="Meiryo UI" panose="020B0604030504040204" pitchFamily="50" charset="-128"/>
              </a:rPr>
              <a:t>に対し、耐震診断を義務付けるなどして耐震化を促進</a:t>
            </a:r>
          </a:p>
        </p:txBody>
      </p:sp>
      <p:sp>
        <p:nvSpPr>
          <p:cNvPr id="18" name="Text Box 1233">
            <a:extLst>
              <a:ext uri="{FF2B5EF4-FFF2-40B4-BE49-F238E27FC236}">
                <a16:creationId xmlns:a16="http://schemas.microsoft.com/office/drawing/2014/main" id="{B45C4BF1-EB7A-446A-BF16-A3C196FE6E2E}"/>
              </a:ext>
            </a:extLst>
          </p:cNvPr>
          <p:cNvSpPr txBox="1">
            <a:spLocks noChangeArrowheads="1"/>
          </p:cNvSpPr>
          <p:nvPr/>
        </p:nvSpPr>
        <p:spPr bwMode="auto">
          <a:xfrm>
            <a:off x="223837" y="5837456"/>
            <a:ext cx="3600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診断結果の報告期限・公表</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sp>
        <p:nvSpPr>
          <p:cNvPr id="19" name="Text Box 1233">
            <a:extLst>
              <a:ext uri="{FF2B5EF4-FFF2-40B4-BE49-F238E27FC236}">
                <a16:creationId xmlns:a16="http://schemas.microsoft.com/office/drawing/2014/main" id="{B03F85D5-3DE2-423E-BE36-539A1517374A}"/>
              </a:ext>
            </a:extLst>
          </p:cNvPr>
          <p:cNvSpPr txBox="1">
            <a:spLocks noChangeArrowheads="1"/>
          </p:cNvSpPr>
          <p:nvPr/>
        </p:nvSpPr>
        <p:spPr bwMode="auto">
          <a:xfrm>
            <a:off x="223837" y="1820217"/>
            <a:ext cx="3600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対象となるブロック塀等</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223837" y="2249419"/>
            <a:ext cx="6456363" cy="2325101"/>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既存不適格の以下の規模のブロック塀（建物に附属しないもの含む）を耐震化の対象とする。なお、義務付け対象は建物に附属するものに限る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5" indent="-457209">
              <a:spcBef>
                <a:spcPts val="600"/>
              </a:spcBef>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長さ</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すべて</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107950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うち義務付け対象・・・知事が設定可能な下限の長さである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８ｍ超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で設定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5" indent="-457209">
              <a:spcBef>
                <a:spcPts val="600"/>
              </a:spcBef>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高さ</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道路面からの高さが</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0.8m</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を超えるもの</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51063" indent="-1789113"/>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うち義務付け対象・・・知事が設定可能な下限の高さである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敷地面から</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0.8m</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で設定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257768" y="3537178"/>
            <a:ext cx="1902849" cy="529200"/>
          </a:xfrm>
          <a:prstGeom prst="homePlate">
            <a:avLst>
              <a:gd name="adj" fmla="val 0"/>
            </a:avLst>
          </a:prstGeom>
          <a:solidFill>
            <a:schemeClr val="accent2">
              <a:lumMod val="60000"/>
              <a:lumOff val="40000"/>
            </a:schemeClr>
          </a:solidFill>
          <a:ln w="38100">
            <a:solidFill>
              <a:schemeClr val="tx1">
                <a:alpha val="97000"/>
              </a:schemeClr>
            </a:solidFill>
          </a:ln>
        </p:spPr>
        <p:txBody>
          <a:bodyPr wrap="square" lIns="36000" tIns="0" rIns="36000" bIns="0" rtlCol="0" anchor="ctr" anchorCtr="0">
            <a:noAutofit/>
          </a:bodyPr>
          <a:lstStyle/>
          <a:p>
            <a:pPr algn="ctr"/>
            <a:r>
              <a:rPr lang="en-US" altLang="ja-JP" sz="1400" dirty="0"/>
              <a:t>25m</a:t>
            </a:r>
            <a:r>
              <a:rPr lang="ja-JP" altLang="en-US" sz="1400" dirty="0"/>
              <a:t>を超えるもの</a:t>
            </a:r>
            <a:endParaRPr kumimoji="1" lang="ja-JP" altLang="en-US" sz="1400" dirty="0"/>
          </a:p>
        </p:txBody>
      </p:sp>
      <p:sp>
        <p:nvSpPr>
          <p:cNvPr id="16" name="テキスト ボックス 15"/>
          <p:cNvSpPr txBox="1"/>
          <p:nvPr/>
        </p:nvSpPr>
        <p:spPr>
          <a:xfrm>
            <a:off x="2114825" y="3537178"/>
            <a:ext cx="2154163" cy="528139"/>
          </a:xfrm>
          <a:prstGeom prst="rect">
            <a:avLst/>
          </a:prstGeom>
          <a:solidFill>
            <a:schemeClr val="accent6">
              <a:lumMod val="20000"/>
              <a:lumOff val="80000"/>
            </a:schemeClr>
          </a:solidFill>
          <a:ln w="38100">
            <a:solidFill>
              <a:schemeClr val="tx1"/>
            </a:solidFill>
          </a:ln>
        </p:spPr>
        <p:txBody>
          <a:bodyPr wrap="square" lIns="36000" tIns="0" rIns="36000" bIns="0" rtlCol="0" anchor="ctr" anchorCtr="0">
            <a:noAutofit/>
          </a:bodyPr>
          <a:lstStyle/>
          <a:p>
            <a:pPr algn="ctr"/>
            <a:r>
              <a:rPr lang="ja-JP" altLang="en-US" sz="1200" dirty="0">
                <a:latin typeface="Meiryo UI" panose="020B0604030504040204" pitchFamily="50" charset="-128"/>
                <a:ea typeface="Meiryo UI" panose="020B0604030504040204" pitchFamily="50" charset="-128"/>
              </a:rPr>
              <a:t>８</a:t>
            </a:r>
            <a:r>
              <a:rPr lang="en-US" altLang="ja-JP" sz="1200" dirty="0">
                <a:latin typeface="Meiryo UI" panose="020B0604030504040204" pitchFamily="50" charset="-128"/>
                <a:ea typeface="Meiryo UI" panose="020B0604030504040204" pitchFamily="50" charset="-128"/>
              </a:rPr>
              <a:t>m</a:t>
            </a:r>
            <a:r>
              <a:rPr lang="ja-JP" altLang="en-US" sz="1200" dirty="0">
                <a:latin typeface="Meiryo UI" panose="020B0604030504040204" pitchFamily="50" charset="-128"/>
                <a:ea typeface="Meiryo UI" panose="020B0604030504040204" pitchFamily="50" charset="-128"/>
              </a:rPr>
              <a:t>超</a:t>
            </a:r>
            <a:r>
              <a:rPr lang="en-US" altLang="ja-JP" sz="1200" dirty="0">
                <a:latin typeface="Meiryo UI" panose="020B0604030504040204" pitchFamily="50" charset="-128"/>
                <a:ea typeface="Meiryo UI" panose="020B0604030504040204" pitchFamily="50" charset="-128"/>
              </a:rPr>
              <a:t>25m</a:t>
            </a:r>
            <a:r>
              <a:rPr lang="ja-JP" altLang="en-US" sz="1200" dirty="0">
                <a:latin typeface="Meiryo UI" panose="020B0604030504040204" pitchFamily="50" charset="-128"/>
                <a:ea typeface="Meiryo UI" panose="020B0604030504040204" pitchFamily="50" charset="-128"/>
              </a:rPr>
              <a:t>以下</a:t>
            </a:r>
            <a:endParaRPr kumimoji="1" lang="ja-JP" altLang="en-US" sz="1200" dirty="0">
              <a:latin typeface="Meiryo UI" panose="020B0604030504040204" pitchFamily="50" charset="-128"/>
              <a:ea typeface="Meiryo UI" panose="020B0604030504040204" pitchFamily="50" charset="-128"/>
            </a:endParaRPr>
          </a:p>
        </p:txBody>
      </p:sp>
      <p:sp>
        <p:nvSpPr>
          <p:cNvPr id="23" name="正方形/長方形 22"/>
          <p:cNvSpPr/>
          <p:nvPr/>
        </p:nvSpPr>
        <p:spPr>
          <a:xfrm>
            <a:off x="3079838" y="3580352"/>
            <a:ext cx="1779801"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878089" y="3266026"/>
            <a:ext cx="552787"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８</a:t>
            </a:r>
            <a:r>
              <a:rPr lang="en-US" altLang="ja-JP" sz="1400" dirty="0">
                <a:latin typeface="Meiryo UI" panose="020B0604030504040204" pitchFamily="50" charset="-128"/>
                <a:ea typeface="Meiryo UI" panose="020B0604030504040204" pitchFamily="50" charset="-128"/>
              </a:rPr>
              <a:t>m</a:t>
            </a:r>
            <a:endParaRPr lang="ja-JP" altLang="en-US"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038207" y="3537178"/>
            <a:ext cx="1076618" cy="529200"/>
          </a:xfrm>
          <a:prstGeom prst="rect">
            <a:avLst/>
          </a:prstGeom>
          <a:solidFill>
            <a:schemeClr val="bg1"/>
          </a:solidFill>
          <a:ln w="38100">
            <a:solidFill>
              <a:schemeClr val="tx1"/>
            </a:solidFill>
          </a:ln>
        </p:spPr>
        <p:txBody>
          <a:bodyPr wrap="square" lIns="36000" tIns="0" rIns="36000" bIns="0" rtlCol="0" anchor="ctr" anchorCtr="0">
            <a:noAutofit/>
          </a:bodyPr>
          <a:lstStyle/>
          <a:p>
            <a:pPr algn="ctr"/>
            <a:r>
              <a:rPr lang="ja-JP" altLang="en-US" sz="1400" dirty="0">
                <a:latin typeface="Meiryo UI" panose="020B0604030504040204" pitchFamily="50" charset="-128"/>
                <a:ea typeface="Meiryo UI" panose="020B0604030504040204" pitchFamily="50" charset="-128"/>
              </a:rPr>
              <a:t>８</a:t>
            </a:r>
            <a:r>
              <a:rPr lang="en-US" altLang="ja-JP" sz="1400" dirty="0">
                <a:latin typeface="Meiryo UI" panose="020B0604030504040204" pitchFamily="50" charset="-128"/>
                <a:ea typeface="Meiryo UI" panose="020B0604030504040204" pitchFamily="50" charset="-128"/>
              </a:rPr>
              <a:t>m</a:t>
            </a:r>
            <a:r>
              <a:rPr lang="ja-JP" altLang="en-US" sz="1400" dirty="0">
                <a:latin typeface="Meiryo UI" panose="020B0604030504040204" pitchFamily="50" charset="-128"/>
                <a:ea typeface="Meiryo UI" panose="020B0604030504040204" pitchFamily="50" charset="-128"/>
              </a:rPr>
              <a:t>以下</a:t>
            </a:r>
            <a:endParaRPr kumimoji="1" lang="ja-JP" altLang="en-US" sz="14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4249898" y="4091532"/>
            <a:ext cx="1925752"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義務付け対象とな</a:t>
            </a:r>
            <a:r>
              <a:rPr lang="ja-JP" altLang="en-US" sz="1100" dirty="0">
                <a:latin typeface="Meiryo UI" panose="020B0604030504040204" pitchFamily="50" charset="-128"/>
                <a:ea typeface="Meiryo UI" panose="020B0604030504040204" pitchFamily="50" charset="-128"/>
              </a:rPr>
              <a:t>る</a:t>
            </a:r>
            <a:endParaRPr kumimoji="1" lang="ja-JP" altLang="en-US" sz="11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072193" y="4091532"/>
            <a:ext cx="1084507" cy="425758"/>
          </a:xfrm>
          <a:prstGeom prst="rect">
            <a:avLst/>
          </a:prstGeom>
          <a:noFill/>
        </p:spPr>
        <p:txBody>
          <a:bodyPr wrap="square" rtlCol="0">
            <a:spAutoFit/>
          </a:bodyPr>
          <a:lstStyle/>
          <a:p>
            <a:pPr>
              <a:lnSpc>
                <a:spcPts val="1300"/>
              </a:lnSpc>
            </a:pPr>
            <a:r>
              <a:rPr kumimoji="1" lang="ja-JP" altLang="en-US" sz="1100" dirty="0">
                <a:latin typeface="Meiryo UI" panose="020B0604030504040204" pitchFamily="50" charset="-128"/>
                <a:ea typeface="Meiryo UI" panose="020B0604030504040204" pitchFamily="50" charset="-128"/>
              </a:rPr>
              <a:t>義務付け対象にできない</a:t>
            </a:r>
          </a:p>
        </p:txBody>
      </p:sp>
      <p:sp>
        <p:nvSpPr>
          <p:cNvPr id="30" name="テキスト ボックス 29"/>
          <p:cNvSpPr txBox="1"/>
          <p:nvPr/>
        </p:nvSpPr>
        <p:spPr>
          <a:xfrm>
            <a:off x="3883490" y="3274628"/>
            <a:ext cx="792759" cy="307777"/>
          </a:xfrm>
          <a:prstGeom prst="rect">
            <a:avLst/>
          </a:prstGeom>
          <a:noFill/>
        </p:spPr>
        <p:txBody>
          <a:bodyPr wrap="square" rtlCol="0">
            <a:spAutoFit/>
          </a:bodyPr>
          <a:lstStyle/>
          <a:p>
            <a:pPr algn="ctr"/>
            <a:r>
              <a:rPr lang="en-US" altLang="ja-JP" sz="1400" dirty="0"/>
              <a:t>25m</a:t>
            </a:r>
            <a:endParaRPr lang="ja-JP" altLang="en-US" sz="1400" dirty="0"/>
          </a:p>
        </p:txBody>
      </p:sp>
      <p:sp>
        <p:nvSpPr>
          <p:cNvPr id="31" name="テキスト ボックス 30"/>
          <p:cNvSpPr txBox="1"/>
          <p:nvPr/>
        </p:nvSpPr>
        <p:spPr>
          <a:xfrm>
            <a:off x="2105565" y="4119781"/>
            <a:ext cx="2179097" cy="338554"/>
          </a:xfrm>
          <a:prstGeom prst="rect">
            <a:avLst/>
          </a:prstGeom>
          <a:noFill/>
        </p:spPr>
        <p:txBody>
          <a:bodyPr wrap="square" tIns="0" bIns="0" rtlCol="0">
            <a:spAutoFit/>
          </a:bodyPr>
          <a:lstStyle/>
          <a:p>
            <a:pPr algn="ctr"/>
            <a:r>
              <a:rPr lang="ja-JP" altLang="en-US" sz="1100" dirty="0">
                <a:latin typeface="Meiryo UI" panose="020B0604030504040204" pitchFamily="50" charset="-128"/>
                <a:ea typeface="Meiryo UI" panose="020B0604030504040204" pitchFamily="50" charset="-128"/>
              </a:rPr>
              <a:t>義務付け対象とすることができる</a:t>
            </a:r>
            <a:endParaRPr lang="en-US" altLang="ja-JP" sz="110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（知事が規則で定めた場合）</a:t>
            </a:r>
          </a:p>
        </p:txBody>
      </p:sp>
      <p:cxnSp>
        <p:nvCxnSpPr>
          <p:cNvPr id="32" name="直線コネクタ 31"/>
          <p:cNvCxnSpPr/>
          <p:nvPr/>
        </p:nvCxnSpPr>
        <p:spPr>
          <a:xfrm>
            <a:off x="2114825" y="4059481"/>
            <a:ext cx="0" cy="468000"/>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038207" y="4092699"/>
            <a:ext cx="0" cy="468000"/>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272323" y="4078445"/>
            <a:ext cx="0" cy="468000"/>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122714" y="4477687"/>
            <a:ext cx="4057954" cy="288000"/>
          </a:xfrm>
          <a:prstGeom prst="leftRightArrow">
            <a:avLst>
              <a:gd name="adj1" fmla="val 100000"/>
              <a:gd name="adj2" fmla="val 36771"/>
            </a:avLst>
          </a:prstGeom>
          <a:solidFill>
            <a:srgbClr val="0070C0"/>
          </a:solidFill>
          <a:ln>
            <a:solidFill>
              <a:srgbClr val="002060"/>
            </a:solidFill>
          </a:ln>
        </p:spPr>
        <p:txBody>
          <a:bodyPr wrap="square" lIns="0" rIns="0" rtlCol="0" anchor="ctr" anchorCtr="0">
            <a:noAutofit/>
          </a:bodyPr>
          <a:lstStyle>
            <a:defPPr>
              <a:defRPr lang="ja-JP"/>
            </a:defPPr>
            <a:lvl1pPr>
              <a:defRPr sz="1200"/>
            </a:lvl1pPr>
          </a:lstStyle>
          <a:p>
            <a:pPr algn="ctr"/>
            <a:r>
              <a:rPr lang="ja-JP" altLang="en-US" b="1" dirty="0">
                <a:solidFill>
                  <a:schemeClr val="bg1"/>
                </a:solidFill>
              </a:rPr>
              <a:t>「診断義務付け」及び「費用補助」</a:t>
            </a:r>
          </a:p>
        </p:txBody>
      </p:sp>
      <p:sp>
        <p:nvSpPr>
          <p:cNvPr id="36" name="テキスト ボックス 35"/>
          <p:cNvSpPr txBox="1"/>
          <p:nvPr/>
        </p:nvSpPr>
        <p:spPr>
          <a:xfrm>
            <a:off x="1047467" y="4477687"/>
            <a:ext cx="1067358" cy="288000"/>
          </a:xfrm>
          <a:prstGeom prst="leftRightArrow">
            <a:avLst>
              <a:gd name="adj1" fmla="val 100000"/>
              <a:gd name="adj2" fmla="val 34901"/>
            </a:avLst>
          </a:prstGeom>
          <a:solidFill>
            <a:srgbClr val="0070C0"/>
          </a:solidFill>
          <a:ln>
            <a:solidFill>
              <a:srgbClr val="002060"/>
            </a:solidFill>
          </a:ln>
        </p:spPr>
        <p:txBody>
          <a:bodyPr wrap="square" lIns="0" rIns="0" rtlCol="0" anchor="ctr" anchorCtr="0">
            <a:noAutofit/>
          </a:bodyPr>
          <a:lstStyle>
            <a:defPPr>
              <a:defRPr lang="ja-JP"/>
            </a:defPPr>
            <a:lvl1pPr>
              <a:defRPr sz="1200"/>
            </a:lvl1pPr>
          </a:lstStyle>
          <a:p>
            <a:pPr algn="ctr"/>
            <a:r>
              <a:rPr lang="ja-JP" altLang="en-US" b="1" dirty="0">
                <a:solidFill>
                  <a:schemeClr val="bg1"/>
                </a:solidFill>
              </a:rPr>
              <a:t>「費用補助」</a:t>
            </a:r>
          </a:p>
        </p:txBody>
      </p:sp>
      <p:sp>
        <p:nvSpPr>
          <p:cNvPr id="38" name="テキスト ボックス 2">
            <a:extLst>
              <a:ext uri="{FF2B5EF4-FFF2-40B4-BE49-F238E27FC236}">
                <a16:creationId xmlns:a16="http://schemas.microsoft.com/office/drawing/2014/main" id="{2B39B22B-C916-451A-9C6A-50972FD49BDE}"/>
              </a:ext>
            </a:extLst>
          </p:cNvPr>
          <p:cNvSpPr txBox="1">
            <a:spLocks noChangeArrowheads="1"/>
          </p:cNvSpPr>
          <p:nvPr/>
        </p:nvSpPr>
        <p:spPr bwMode="auto">
          <a:xfrm>
            <a:off x="5819662" y="6375379"/>
            <a:ext cx="2880108" cy="48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indent="-20638" eaLnBrk="1" hangingPunct="1">
              <a:spcBef>
                <a:spcPct val="0"/>
              </a:spcBef>
              <a:buNone/>
              <a:defRPr/>
            </a:pPr>
            <a:r>
              <a:rPr lang="ja-JP" altLang="en-US" sz="1100" spc="-100" dirty="0">
                <a:solidFill>
                  <a:schemeClr val="tx1">
                    <a:lumMod val="65000"/>
                    <a:lumOff val="35000"/>
                  </a:schemeClr>
                </a:solidFill>
                <a:latin typeface="Meiryo UI" pitchFamily="50" charset="-128"/>
                <a:ea typeface="Meiryo UI" pitchFamily="50" charset="-128"/>
                <a:cs typeface="Meiryo UI" panose="020B0604030504040204" pitchFamily="50" charset="-128"/>
              </a:rPr>
              <a:t>指定する路線は広域緊急交通路のうち、</a:t>
            </a:r>
            <a:endParaRPr lang="en-US" altLang="ja-JP" sz="1100" spc="-100" dirty="0">
              <a:solidFill>
                <a:schemeClr val="tx1">
                  <a:lumMod val="65000"/>
                  <a:lumOff val="35000"/>
                </a:schemeClr>
              </a:solidFill>
              <a:latin typeface="Meiryo UI" pitchFamily="50" charset="-128"/>
              <a:ea typeface="Meiryo UI" pitchFamily="50" charset="-128"/>
              <a:cs typeface="Meiryo UI" panose="020B0604030504040204" pitchFamily="50" charset="-128"/>
            </a:endParaRPr>
          </a:p>
          <a:p>
            <a:pPr indent="-20638" eaLnBrk="1" hangingPunct="1">
              <a:spcBef>
                <a:spcPct val="0"/>
              </a:spcBef>
              <a:buNone/>
              <a:defRPr/>
            </a:pPr>
            <a:r>
              <a:rPr lang="ja-JP" altLang="en-US" sz="1100" spc="-100" dirty="0">
                <a:solidFill>
                  <a:schemeClr val="tx1">
                    <a:lumMod val="65000"/>
                    <a:lumOff val="35000"/>
                  </a:schemeClr>
                </a:solidFill>
                <a:latin typeface="Meiryo UI" pitchFamily="50" charset="-128"/>
                <a:ea typeface="Meiryo UI" pitchFamily="50" charset="-128"/>
                <a:cs typeface="Meiryo UI" panose="020B0604030504040204" pitchFamily="50" charset="-128"/>
              </a:rPr>
              <a:t>優先して沿道建築物の耐震化に取り組む路線</a:t>
            </a:r>
            <a:endParaRPr lang="ja-JP" altLang="ja-JP" sz="1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2">
            <a:extLst>
              <a:ext uri="{FF2B5EF4-FFF2-40B4-BE49-F238E27FC236}">
                <a16:creationId xmlns:a16="http://schemas.microsoft.com/office/drawing/2014/main" id="{9E01D5B0-4417-4E6E-BFC9-AFB92EADA9DD}"/>
              </a:ext>
            </a:extLst>
          </p:cNvPr>
          <p:cNvSpPr txBox="1">
            <a:spLocks/>
          </p:cNvSpPr>
          <p:nvPr/>
        </p:nvSpPr>
        <p:spPr bwMode="auto">
          <a:xfrm>
            <a:off x="0" y="407264"/>
            <a:ext cx="8782050" cy="54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ア．対象となるブロック塀等</a:t>
            </a:r>
            <a:endParaRPr lang="ja-JP" altLang="ja-JP" b="1" kern="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898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5</a:t>
            </a:fld>
            <a:endParaRPr lang="en-US" altLang="ja-JP" dirty="0">
              <a:solidFill>
                <a:srgbClr val="000000"/>
              </a:solidFill>
            </a:endParaRPr>
          </a:p>
        </p:txBody>
      </p:sp>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365760" y="232299"/>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イ．補助制度</a:t>
            </a:r>
            <a:endParaRPr lang="ja-JP" altLang="ja-JP" b="1" kern="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FB865425-A4AD-46B6-9CC8-94F9DA683BC4}"/>
              </a:ext>
            </a:extLst>
          </p:cNvPr>
          <p:cNvGraphicFramePr>
            <a:graphicFrameLocks noGrp="1"/>
          </p:cNvGraphicFramePr>
          <p:nvPr>
            <p:extLst>
              <p:ext uri="{D42A27DB-BD31-4B8C-83A1-F6EECF244321}">
                <p14:modId xmlns:p14="http://schemas.microsoft.com/office/powerpoint/2010/main" val="1598744619"/>
              </p:ext>
            </p:extLst>
          </p:nvPr>
        </p:nvGraphicFramePr>
        <p:xfrm>
          <a:off x="365760" y="1522727"/>
          <a:ext cx="8553156" cy="3724315"/>
        </p:xfrm>
        <a:graphic>
          <a:graphicData uri="http://schemas.openxmlformats.org/drawingml/2006/table">
            <a:tbl>
              <a:tblPr firstRow="1" firstCol="1">
                <a:tableStyleId>{85BE263C-DBD7-4A20-BB59-AAB30ACAA65A}</a:tableStyleId>
              </a:tblPr>
              <a:tblGrid>
                <a:gridCol w="1209822">
                  <a:extLst>
                    <a:ext uri="{9D8B030D-6E8A-4147-A177-3AD203B41FA5}">
                      <a16:colId xmlns:a16="http://schemas.microsoft.com/office/drawing/2014/main" val="3373791282"/>
                    </a:ext>
                  </a:extLst>
                </a:gridCol>
                <a:gridCol w="2447778">
                  <a:extLst>
                    <a:ext uri="{9D8B030D-6E8A-4147-A177-3AD203B41FA5}">
                      <a16:colId xmlns:a16="http://schemas.microsoft.com/office/drawing/2014/main" val="4171385472"/>
                    </a:ext>
                  </a:extLst>
                </a:gridCol>
                <a:gridCol w="2447778">
                  <a:extLst>
                    <a:ext uri="{9D8B030D-6E8A-4147-A177-3AD203B41FA5}">
                      <a16:colId xmlns:a16="http://schemas.microsoft.com/office/drawing/2014/main" val="2029519386"/>
                    </a:ext>
                  </a:extLst>
                </a:gridCol>
                <a:gridCol w="2447778">
                  <a:extLst>
                    <a:ext uri="{9D8B030D-6E8A-4147-A177-3AD203B41FA5}">
                      <a16:colId xmlns:a16="http://schemas.microsoft.com/office/drawing/2014/main" val="1313424371"/>
                    </a:ext>
                  </a:extLst>
                </a:gridCol>
              </a:tblGrid>
              <a:tr h="266030">
                <a:tc>
                  <a:txBody>
                    <a:bodyPr/>
                    <a:lstStyle/>
                    <a:p>
                      <a:pPr marL="0" algn="ct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 </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診　断</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600" kern="100" dirty="0">
                          <a:solidFill>
                            <a:schemeClr val="lt1"/>
                          </a:solidFill>
                          <a:effectLst/>
                          <a:latin typeface="Meiryo UI" panose="020B0604030504040204" pitchFamily="50" charset="-128"/>
                          <a:ea typeface="Meiryo UI" panose="020B0604030504040204" pitchFamily="50" charset="-128"/>
                          <a:cs typeface="+mn-cs"/>
                        </a:rPr>
                        <a:t>除　却　</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改　修</a:t>
                      </a:r>
                      <a:r>
                        <a:rPr kumimoji="1" lang="ja-JP" altLang="en-US" sz="1600" kern="100" dirty="0">
                          <a:effectLst/>
                          <a:latin typeface="Meiryo UI" panose="020B0604030504040204" pitchFamily="50" charset="-128"/>
                          <a:ea typeface="Meiryo UI" panose="020B0604030504040204" pitchFamily="50" charset="-128"/>
                        </a:rPr>
                        <a:t>　等</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3761007960"/>
                  </a:ext>
                </a:extLst>
              </a:tr>
              <a:tr h="631714">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補助対象</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gridSpan="3">
                  <a:txBody>
                    <a:bodyPr/>
                    <a:lstStyle/>
                    <a:p>
                      <a:pPr marL="0" algn="l"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○昭和</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56</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年</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5</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月末以前に築造されたブロック塀等</a:t>
                      </a:r>
                      <a:endParaRPr kumimoji="1" lang="en-US" altLang="zh-TW" sz="1400" kern="100" dirty="0">
                        <a:solidFill>
                          <a:schemeClr val="dk1"/>
                        </a:solidFill>
                        <a:effectLst/>
                        <a:latin typeface="Meiryo UI" panose="020B0604030504040204" pitchFamily="50" charset="-128"/>
                        <a:ea typeface="Meiryo UI" panose="020B0604030504040204" pitchFamily="50" charset="-128"/>
                        <a:cs typeface="+mn-cs"/>
                      </a:endParaRPr>
                    </a:p>
                    <a:p>
                      <a:pPr marL="90488" indent="0" algn="l" defTabSz="914278" rtl="0" eaLnBrk="1" latinLnBrk="0" hangingPunct="1">
                        <a:lnSpc>
                          <a:spcPct val="100000"/>
                        </a:lnSpc>
                        <a:spcAft>
                          <a:spcPts val="0"/>
                        </a:spcAft>
                      </a:pPr>
                      <a:r>
                        <a:rPr kumimoji="1" lang="zh-TW" altLang="en-US" sz="1400" kern="100" dirty="0">
                          <a:solidFill>
                            <a:schemeClr val="dk1"/>
                          </a:solidFill>
                          <a:effectLst/>
                          <a:latin typeface="Meiryo UI" panose="020B0604030504040204" pitchFamily="50" charset="-128"/>
                          <a:ea typeface="Meiryo UI" panose="020B0604030504040204" pitchFamily="50" charset="-128"/>
                          <a:cs typeface="+mn-cs"/>
                        </a:rPr>
                        <a:t>①</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　</a:t>
                      </a:r>
                      <a:r>
                        <a:rPr kumimoji="1" lang="zh-TW" altLang="en-US" sz="1400" kern="100" dirty="0">
                          <a:solidFill>
                            <a:schemeClr val="dk1"/>
                          </a:solidFill>
                          <a:effectLst/>
                          <a:latin typeface="Meiryo UI" panose="020B0604030504040204" pitchFamily="50" charset="-128"/>
                          <a:ea typeface="Meiryo UI" panose="020B0604030504040204" pitchFamily="50" charset="-128"/>
                          <a:cs typeface="+mn-cs"/>
                        </a:rPr>
                        <a:t>要安全確認</a:t>
                      </a:r>
                      <a:r>
                        <a:rPr kumimoji="1" lang="zh-TW" altLang="en-US" sz="1400" b="1" kern="100" dirty="0">
                          <a:solidFill>
                            <a:srgbClr val="FF0000"/>
                          </a:solidFill>
                          <a:effectLst/>
                          <a:latin typeface="Meiryo UI" panose="020B0604030504040204" pitchFamily="50" charset="-128"/>
                          <a:ea typeface="Meiryo UI" panose="020B0604030504040204" pitchFamily="50" charset="-128"/>
                          <a:cs typeface="+mn-cs"/>
                        </a:rPr>
                        <a:t>（</a:t>
                      </a:r>
                      <a:r>
                        <a:rPr kumimoji="1" lang="ja-JP" altLang="en-US" sz="1400" b="1" kern="100" dirty="0">
                          <a:solidFill>
                            <a:srgbClr val="FF0000"/>
                          </a:solidFill>
                          <a:effectLst/>
                          <a:latin typeface="Meiryo UI" panose="020B0604030504040204" pitchFamily="50" charset="-128"/>
                          <a:ea typeface="Meiryo UI" panose="020B0604030504040204" pitchFamily="50" charset="-128"/>
                          <a:cs typeface="+mn-cs"/>
                        </a:rPr>
                        <a:t>耐震診断義務付け対象</a:t>
                      </a:r>
                      <a:r>
                        <a:rPr kumimoji="1" lang="zh-TW" altLang="en-US" sz="1400" b="1" kern="100" dirty="0">
                          <a:solidFill>
                            <a:srgbClr val="FF0000"/>
                          </a:solidFill>
                          <a:effectLst/>
                          <a:latin typeface="Meiryo UI" panose="020B0604030504040204" pitchFamily="50" charset="-128"/>
                          <a:ea typeface="Meiryo UI" panose="020B0604030504040204" pitchFamily="50" charset="-128"/>
                          <a:cs typeface="+mn-cs"/>
                        </a:rPr>
                        <a:t>）</a:t>
                      </a:r>
                      <a:endParaRPr kumimoji="1" lang="en-US" altLang="zh-TW" sz="1400" b="1" kern="100" dirty="0">
                        <a:solidFill>
                          <a:srgbClr val="FF0000"/>
                        </a:solidFill>
                        <a:effectLst/>
                        <a:latin typeface="Meiryo UI" panose="020B0604030504040204" pitchFamily="50" charset="-128"/>
                        <a:ea typeface="Meiryo UI" panose="020B0604030504040204" pitchFamily="50" charset="-128"/>
                        <a:cs typeface="+mn-cs"/>
                      </a:endParaRPr>
                    </a:p>
                    <a:p>
                      <a:pPr marL="179388" indent="0" algn="l" defTabSz="914278" rtl="0" eaLnBrk="1" latinLnBrk="0" hangingPunct="1">
                        <a:lnSpc>
                          <a:spcPct val="100000"/>
                        </a:lnSpc>
                        <a:spcAft>
                          <a:spcPts val="0"/>
                        </a:spcAft>
                        <a:tabLst>
                          <a:tab pos="269875" algn="l"/>
                        </a:tabLs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　・敷地面から高さ</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80cm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超、かつ長さ８</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超の塀</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179388" indent="0" algn="l" defTabSz="914278" rtl="0" eaLnBrk="1" latinLnBrk="0" hangingPunct="1">
                        <a:lnSpc>
                          <a:spcPct val="100000"/>
                        </a:lnSpc>
                        <a:spcAft>
                          <a:spcPts val="0"/>
                        </a:spcAft>
                        <a:tabLst>
                          <a:tab pos="269875" algn="l"/>
                        </a:tabLst>
                      </a:pP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     </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（ただし、建築物に附属する塀に限る）</a:t>
                      </a:r>
                    </a:p>
                    <a:p>
                      <a:pPr marL="90488" marR="0" lvl="0" indent="0" algn="l" defTabSz="914278" rtl="0" eaLnBrk="1" fontAlgn="auto" latinLnBrk="0" hangingPunct="1">
                        <a:lnSpc>
                          <a:spcPct val="100000"/>
                        </a:lnSpc>
                        <a:spcBef>
                          <a:spcPts val="600"/>
                        </a:spcBef>
                        <a:spcAft>
                          <a:spcPts val="0"/>
                        </a:spcAft>
                        <a:buClrTx/>
                        <a:buSzTx/>
                        <a:buFontTx/>
                        <a:buNone/>
                        <a:tabLst/>
                        <a:defRPr/>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②　要安全確認</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179388" indent="0" algn="l"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　・敷地面から高さ</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80cm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超及び道路面から</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80cm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超にある塀、</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179388" indent="0" algn="l" defTabSz="914278" rtl="0" eaLnBrk="1" latinLnBrk="0" hangingPunct="1">
                        <a:lnSpc>
                          <a:spcPct val="100000"/>
                        </a:lnSpc>
                        <a:spcAft>
                          <a:spcPts val="0"/>
                        </a:spcAft>
                      </a:pP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   </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かつ長さ</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以下の塀</a:t>
                      </a:r>
                    </a:p>
                    <a:p>
                      <a:pPr marL="179388" indent="0" algn="l"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　・</a:t>
                      </a:r>
                      <a:r>
                        <a:rPr kumimoji="1" lang="ja-JP" altLang="en-US" sz="1400" kern="100" spc="-20" baseline="0" dirty="0">
                          <a:solidFill>
                            <a:schemeClr val="dk1"/>
                          </a:solidFill>
                          <a:effectLst/>
                          <a:latin typeface="Meiryo UI" panose="020B0604030504040204" pitchFamily="50" charset="-128"/>
                          <a:ea typeface="Meiryo UI" panose="020B0604030504040204" pitchFamily="50" charset="-128"/>
                          <a:cs typeface="+mn-cs"/>
                        </a:rPr>
                        <a:t>敷地面から高さ</a:t>
                      </a:r>
                      <a:r>
                        <a:rPr kumimoji="1" lang="en-US" altLang="ja-JP" sz="1400" kern="100" spc="-20" baseline="0" dirty="0">
                          <a:solidFill>
                            <a:schemeClr val="dk1"/>
                          </a:solidFill>
                          <a:effectLst/>
                          <a:latin typeface="Meiryo UI" panose="020B0604030504040204" pitchFamily="50" charset="-128"/>
                          <a:ea typeface="Meiryo UI" panose="020B0604030504040204" pitchFamily="50" charset="-128"/>
                          <a:cs typeface="+mn-cs"/>
                        </a:rPr>
                        <a:t>80cm</a:t>
                      </a:r>
                      <a:r>
                        <a:rPr kumimoji="1" lang="ja-JP" altLang="en-US" sz="1400" kern="100" spc="-20" baseline="0" dirty="0">
                          <a:solidFill>
                            <a:schemeClr val="dk1"/>
                          </a:solidFill>
                          <a:effectLst/>
                          <a:latin typeface="Meiryo UI" panose="020B0604030504040204" pitchFamily="50" charset="-128"/>
                          <a:ea typeface="Meiryo UI" panose="020B0604030504040204" pitchFamily="50" charset="-128"/>
                          <a:cs typeface="+mn-cs"/>
                        </a:rPr>
                        <a:t>以下で、道路面から</a:t>
                      </a:r>
                      <a:r>
                        <a:rPr kumimoji="1" lang="en-US" altLang="ja-JP" sz="1400" kern="100" spc="-20" baseline="0" dirty="0">
                          <a:solidFill>
                            <a:schemeClr val="dk1"/>
                          </a:solidFill>
                          <a:effectLst/>
                          <a:latin typeface="Meiryo UI" panose="020B0604030504040204" pitchFamily="50" charset="-128"/>
                          <a:ea typeface="Meiryo UI" panose="020B0604030504040204" pitchFamily="50" charset="-128"/>
                          <a:cs typeface="+mn-cs"/>
                        </a:rPr>
                        <a:t>80cm</a:t>
                      </a:r>
                      <a:r>
                        <a:rPr kumimoji="1" lang="ja-JP" altLang="en-US" sz="1400" kern="100" spc="-20" baseline="0" dirty="0">
                          <a:solidFill>
                            <a:schemeClr val="dk1"/>
                          </a:solidFill>
                          <a:effectLst/>
                          <a:latin typeface="Meiryo UI" panose="020B0604030504040204" pitchFamily="50" charset="-128"/>
                          <a:ea typeface="Meiryo UI" panose="020B0604030504040204" pitchFamily="50" charset="-128"/>
                          <a:cs typeface="+mn-cs"/>
                        </a:rPr>
                        <a:t>超にある塀</a:t>
                      </a:r>
                      <a:endParaRPr kumimoji="1" lang="en-US" altLang="ja-JP" sz="1400" kern="100" spc="-20" baseline="0" dirty="0">
                        <a:solidFill>
                          <a:schemeClr val="dk1"/>
                        </a:solidFill>
                        <a:effectLst/>
                        <a:latin typeface="Meiryo UI" panose="020B0604030504040204" pitchFamily="50" charset="-128"/>
                        <a:ea typeface="Meiryo UI" panose="020B0604030504040204" pitchFamily="50" charset="-128"/>
                        <a:cs typeface="+mn-cs"/>
                      </a:endParaRPr>
                    </a:p>
                    <a:p>
                      <a:pPr marL="179388" indent="0" algn="l"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　・道路面から</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80cm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超で建築物に附属しない塀</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endParaRPr kumimoji="1" lang="ja-JP" altLang="en-US" dirty="0"/>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0" algn="ctr" defTabSz="914278" rtl="0" eaLnBrk="1" latinLnBrk="0" hangingPunct="1">
                        <a:lnSpc>
                          <a:spcPct val="100000"/>
                        </a:lnSpc>
                        <a:spcAft>
                          <a:spcPts val="0"/>
                        </a:spcAft>
                      </a:pP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2736924091"/>
                  </a:ext>
                </a:extLst>
              </a:tr>
              <a:tr h="608405">
                <a:tc>
                  <a:txBody>
                    <a:bodyPr/>
                    <a:lstStyle/>
                    <a:p>
                      <a:pPr marL="0" algn="ctr" defTabSz="914278" rtl="0" eaLnBrk="1" latinLnBrk="0" hangingPunct="1">
                        <a:lnSpc>
                          <a:spcPct val="100000"/>
                        </a:lnSpc>
                        <a:spcAft>
                          <a:spcPts val="0"/>
                        </a:spcAft>
                      </a:pPr>
                      <a:r>
                        <a:rPr kumimoji="1" lang="ja-JP" sz="1600" kern="100">
                          <a:effectLst/>
                          <a:latin typeface="Meiryo UI" panose="020B0604030504040204" pitchFamily="50" charset="-128"/>
                          <a:ea typeface="Meiryo UI" panose="020B0604030504040204" pitchFamily="50" charset="-128"/>
                        </a:rPr>
                        <a:t>補助率</a:t>
                      </a:r>
                      <a:endParaRPr kumimoji="1" lang="ja-JP" sz="1600" kern="10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l" defTabSz="914278" rtl="0" eaLnBrk="1" latinLnBrk="0" hangingPunct="1">
                        <a:lnSpc>
                          <a:spcPct val="100000"/>
                        </a:lnSpc>
                        <a:spcBef>
                          <a:spcPts val="600"/>
                        </a:spcBef>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①</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10/10(</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1/2</a:t>
                      </a:r>
                      <a:r>
                        <a:rPr kumimoji="1" lang="ja-JP" altLang="en-US" sz="140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1/2)</a:t>
                      </a:r>
                    </a:p>
                    <a:p>
                      <a:pPr marL="0" algn="l" defTabSz="914278" rtl="0" eaLnBrk="1" latinLnBrk="0" hangingPunct="1">
                        <a:lnSpc>
                          <a:spcPct val="100000"/>
                        </a:lnSpc>
                        <a:spcBef>
                          <a:spcPts val="600"/>
                        </a:spcBef>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②  </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2/3</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1/3</a:t>
                      </a:r>
                      <a:r>
                        <a:rPr kumimoji="1" lang="ja-JP" altLang="en-US" sz="140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1/3)</a:t>
                      </a:r>
                      <a:endParaRPr kumimoji="1" 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lvl="0" indent="0" algn="l" defTabSz="914278" rtl="0" eaLnBrk="1" fontAlgn="auto" latinLnBrk="0" hangingPunct="1">
                        <a:lnSpc>
                          <a:spcPct val="100000"/>
                        </a:lnSpc>
                        <a:spcBef>
                          <a:spcPts val="600"/>
                        </a:spcBef>
                        <a:spcAft>
                          <a:spcPts val="0"/>
                        </a:spcAft>
                        <a:buClrTx/>
                        <a:buSzTx/>
                        <a:buFontTx/>
                        <a:buNone/>
                        <a:tabLst/>
                        <a:defRPr/>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①　</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4/5</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2/5</a:t>
                      </a:r>
                      <a:r>
                        <a:rPr kumimoji="1" lang="ja-JP" altLang="en-US" sz="140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2/5)</a:t>
                      </a:r>
                    </a:p>
                    <a:p>
                      <a:pPr marL="0" marR="0" lvl="0" indent="0" algn="l" defTabSz="914278" rtl="0" eaLnBrk="1" fontAlgn="auto" latinLnBrk="0" hangingPunct="1">
                        <a:lnSpc>
                          <a:spcPct val="100000"/>
                        </a:lnSpc>
                        <a:spcBef>
                          <a:spcPts val="600"/>
                        </a:spcBef>
                        <a:spcAft>
                          <a:spcPts val="0"/>
                        </a:spcAft>
                        <a:buClrTx/>
                        <a:buSzTx/>
                        <a:buFontTx/>
                        <a:buNone/>
                        <a:tabLst/>
                        <a:defRPr/>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②  </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2/3</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1/3</a:t>
                      </a:r>
                      <a:r>
                        <a:rPr kumimoji="1" lang="ja-JP" altLang="en-US" sz="140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1/3)</a:t>
                      </a:r>
                      <a:endParaRPr kumimoji="1" lang="ja-JP" alt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lvl="0" indent="0" algn="l" defTabSz="914278" rtl="0" eaLnBrk="1" fontAlgn="auto" latinLnBrk="0" hangingPunct="1">
                        <a:lnSpc>
                          <a:spcPct val="100000"/>
                        </a:lnSpc>
                        <a:spcBef>
                          <a:spcPts val="600"/>
                        </a:spcBef>
                        <a:spcAft>
                          <a:spcPts val="0"/>
                        </a:spcAft>
                        <a:buClrTx/>
                        <a:buSzTx/>
                        <a:buFontTx/>
                        <a:buNone/>
                        <a:tabLst/>
                        <a:defRPr/>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①　</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4/5</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2/5</a:t>
                      </a:r>
                      <a:r>
                        <a:rPr kumimoji="1" lang="ja-JP" altLang="en-US" sz="140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2/5)</a:t>
                      </a:r>
                      <a:endParaRPr kumimoji="1" lang="ja-JP" altLang="ja-JP" sz="1400" kern="100" dirty="0">
                        <a:solidFill>
                          <a:schemeClr val="dk1"/>
                        </a:solidFill>
                        <a:effectLst/>
                        <a:latin typeface="Meiryo UI" panose="020B0604030504040204" pitchFamily="50" charset="-128"/>
                        <a:ea typeface="Meiryo UI" panose="020B0604030504040204" pitchFamily="50" charset="-128"/>
                        <a:cs typeface="+mn-cs"/>
                      </a:endParaRPr>
                    </a:p>
                    <a:p>
                      <a:pPr algn="l">
                        <a:lnSpc>
                          <a:spcPct val="100000"/>
                        </a:lnSpc>
                        <a:spcBef>
                          <a:spcPts val="600"/>
                        </a:spcBef>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②  </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2/3</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1/3</a:t>
                      </a:r>
                      <a:r>
                        <a:rPr kumimoji="1" lang="ja-JP" altLang="en-US" sz="140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1/3)</a:t>
                      </a:r>
                      <a:endParaRPr lang="ja-JP" alt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4240464754"/>
                  </a:ext>
                </a:extLst>
              </a:tr>
              <a:tr h="365760">
                <a:tc rowSpan="2">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限度額</a:t>
                      </a:r>
                    </a:p>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（事業費</a:t>
                      </a:r>
                      <a:r>
                        <a:rPr kumimoji="1" lang="ja-JP" altLang="en-US" sz="1600" kern="100" dirty="0">
                          <a:effectLst/>
                          <a:latin typeface="Meiryo UI" panose="020B0604030504040204" pitchFamily="50" charset="-128"/>
                          <a:ea typeface="Meiryo UI" panose="020B0604030504040204" pitchFamily="50" charset="-128"/>
                        </a:rPr>
                        <a:t>・円</a:t>
                      </a:r>
                      <a:r>
                        <a:rPr kumimoji="1" lang="ja-JP" sz="1600" kern="100" dirty="0">
                          <a:effectLst/>
                          <a:latin typeface="Meiryo UI" panose="020B0604030504040204" pitchFamily="50" charset="-128"/>
                          <a:ea typeface="Meiryo UI" panose="020B0604030504040204" pitchFamily="50" charset="-128"/>
                        </a:rPr>
                        <a:t>）</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塀の長さが</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10m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未満</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5,100×</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長さ（ｍ）</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rowSpan="2">
                  <a:txBody>
                    <a:bodyPr/>
                    <a:lstStyle/>
                    <a:p>
                      <a:pPr algn="ctr">
                        <a:lnSpc>
                          <a:spcPts val="1400"/>
                        </a:lnSpc>
                        <a:spcAft>
                          <a:spcPts val="0"/>
                        </a:spcAft>
                      </a:pPr>
                      <a:r>
                        <a:rPr lang="en-US" alt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31,000×</a:t>
                      </a:r>
                      <a:r>
                        <a:rPr lang="ja-JP" altLang="en-US"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長さ（ｍ）</a:t>
                      </a:r>
                      <a:endParaRPr lang="ja-JP" alt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rowSpan="2">
                  <a:txBody>
                    <a:bodyPr/>
                    <a:lstStyle/>
                    <a:p>
                      <a:pPr algn="r">
                        <a:lnSpc>
                          <a:spcPts val="1400"/>
                        </a:lnSpc>
                        <a:spcAft>
                          <a:spcPts val="0"/>
                        </a:spcAft>
                      </a:pPr>
                      <a:r>
                        <a:rPr lang="en-US" alt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43,900×</a:t>
                      </a:r>
                      <a:r>
                        <a:rPr lang="ja-JP" altLang="en-US"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長さ（ｍ）</a:t>
                      </a:r>
                      <a:endParaRPr lang="ja-JP" alt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546596289"/>
                  </a:ext>
                </a:extLst>
              </a:tr>
              <a:tr h="365760">
                <a:tc vMerge="1">
                  <a:txBody>
                    <a:bodyPr/>
                    <a:lstStyle/>
                    <a:p>
                      <a:endParaRPr kumimoji="1" lang="ja-JP" altLang="en-US"/>
                    </a:p>
                  </a:txBody>
                  <a:tcPr/>
                </a:tc>
                <a:tc>
                  <a:txBody>
                    <a:bodyPr/>
                    <a:lstStyle/>
                    <a:p>
                      <a:pPr marL="0" algn="ctr"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塀の長さが</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10m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48,960</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204×</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長さ（ｍ）</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52685030"/>
                  </a:ext>
                </a:extLst>
              </a:tr>
            </a:tbl>
          </a:graphicData>
        </a:graphic>
      </p:graphicFrame>
      <p:sp>
        <p:nvSpPr>
          <p:cNvPr id="9" name="Text Box 1233">
            <a:extLst>
              <a:ext uri="{FF2B5EF4-FFF2-40B4-BE49-F238E27FC236}">
                <a16:creationId xmlns:a16="http://schemas.microsoft.com/office/drawing/2014/main" id="{39C6306C-FCC7-4CFE-9BDF-B865796C23A0}"/>
              </a:ext>
            </a:extLst>
          </p:cNvPr>
          <p:cNvSpPr txBox="1">
            <a:spLocks noChangeArrowheads="1"/>
          </p:cNvSpPr>
          <p:nvPr/>
        </p:nvSpPr>
        <p:spPr bwMode="auto">
          <a:xfrm>
            <a:off x="190250" y="5270136"/>
            <a:ext cx="1759625"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補助実績の推移</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sp>
        <p:nvSpPr>
          <p:cNvPr id="10" name="Text Box 1233">
            <a:extLst>
              <a:ext uri="{FF2B5EF4-FFF2-40B4-BE49-F238E27FC236}">
                <a16:creationId xmlns:a16="http://schemas.microsoft.com/office/drawing/2014/main" id="{360A6F79-AC9B-490E-8356-BF2B7EBA6D5F}"/>
              </a:ext>
            </a:extLst>
          </p:cNvPr>
          <p:cNvSpPr txBox="1">
            <a:spLocks noChangeArrowheads="1"/>
          </p:cNvSpPr>
          <p:nvPr/>
        </p:nvSpPr>
        <p:spPr bwMode="auto">
          <a:xfrm>
            <a:off x="190250" y="1081986"/>
            <a:ext cx="1800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補助制度</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9C79B134-18BD-4B2A-83C3-B45823BAEB0B}"/>
              </a:ext>
            </a:extLst>
          </p:cNvPr>
          <p:cNvGraphicFramePr>
            <a:graphicFrameLocks noGrp="1"/>
          </p:cNvGraphicFramePr>
          <p:nvPr>
            <p:extLst>
              <p:ext uri="{D42A27DB-BD31-4B8C-83A1-F6EECF244321}">
                <p14:modId xmlns:p14="http://schemas.microsoft.com/office/powerpoint/2010/main" val="1990677520"/>
              </p:ext>
            </p:extLst>
          </p:nvPr>
        </p:nvGraphicFramePr>
        <p:xfrm>
          <a:off x="2395972" y="5382880"/>
          <a:ext cx="6522944" cy="1337833"/>
        </p:xfrm>
        <a:graphic>
          <a:graphicData uri="http://schemas.openxmlformats.org/drawingml/2006/table">
            <a:tbl>
              <a:tblPr firstRow="1">
                <a:tableStyleId>{85BE263C-DBD7-4A20-BB59-AAB30ACAA65A}</a:tableStyleId>
              </a:tblPr>
              <a:tblGrid>
                <a:gridCol w="1439380">
                  <a:extLst>
                    <a:ext uri="{9D8B030D-6E8A-4147-A177-3AD203B41FA5}">
                      <a16:colId xmlns:a16="http://schemas.microsoft.com/office/drawing/2014/main" val="807392043"/>
                    </a:ext>
                  </a:extLst>
                </a:gridCol>
                <a:gridCol w="1270891">
                  <a:extLst>
                    <a:ext uri="{9D8B030D-6E8A-4147-A177-3AD203B41FA5}">
                      <a16:colId xmlns:a16="http://schemas.microsoft.com/office/drawing/2014/main" val="344234542"/>
                    </a:ext>
                  </a:extLst>
                </a:gridCol>
                <a:gridCol w="1270891">
                  <a:extLst>
                    <a:ext uri="{9D8B030D-6E8A-4147-A177-3AD203B41FA5}">
                      <a16:colId xmlns:a16="http://schemas.microsoft.com/office/drawing/2014/main" val="1817503531"/>
                    </a:ext>
                  </a:extLst>
                </a:gridCol>
                <a:gridCol w="1270891">
                  <a:extLst>
                    <a:ext uri="{9D8B030D-6E8A-4147-A177-3AD203B41FA5}">
                      <a16:colId xmlns:a16="http://schemas.microsoft.com/office/drawing/2014/main" val="900423384"/>
                    </a:ext>
                  </a:extLst>
                </a:gridCol>
                <a:gridCol w="1270891">
                  <a:extLst>
                    <a:ext uri="{9D8B030D-6E8A-4147-A177-3AD203B41FA5}">
                      <a16:colId xmlns:a16="http://schemas.microsoft.com/office/drawing/2014/main" val="3384394809"/>
                    </a:ext>
                  </a:extLst>
                </a:gridCol>
              </a:tblGrid>
              <a:tr h="511390">
                <a:tc rowSpan="2">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gridSpan="2">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①要安全確認</a:t>
                      </a:r>
                      <a:br>
                        <a:rPr lang="ja-JP" altLang="en-US" sz="1400" u="none" strike="noStrike" dirty="0">
                          <a:effectLst/>
                          <a:latin typeface="Meiryo UI" panose="020B0604030504040204" pitchFamily="50" charset="-128"/>
                          <a:ea typeface="Meiryo UI" panose="020B0604030504040204" pitchFamily="50" charset="-128"/>
                        </a:rPr>
                      </a:br>
                      <a:r>
                        <a:rPr lang="ja-JP" altLang="en-US" sz="1400" u="none" strike="noStrike" dirty="0">
                          <a:effectLst/>
                          <a:latin typeface="Meiryo UI" panose="020B0604030504040204" pitchFamily="50" charset="-128"/>
                          <a:ea typeface="Meiryo UI" panose="020B0604030504040204" pitchFamily="50" charset="-128"/>
                        </a:rPr>
                        <a:t>（耐震診断義務付け対象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②要安全確認</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98745820"/>
                  </a:ext>
                </a:extLst>
              </a:tr>
              <a:tr h="255695">
                <a:tc vMerge="1">
                  <a:txBody>
                    <a:bodyPr/>
                    <a:lstStyle/>
                    <a:p>
                      <a:endParaRPr kumimoji="1" lang="ja-JP" altLang="en-US"/>
                    </a:p>
                  </a:txBody>
                  <a:tcPr/>
                </a:tc>
                <a:tc>
                  <a:txBody>
                    <a:bodyPr/>
                    <a:lstStyle/>
                    <a:p>
                      <a:pPr algn="ctr" fontAlgn="ctr"/>
                      <a:r>
                        <a:rPr lang="ja-JP" altLang="en-US" sz="1400" u="none" strike="noStrike" dirty="0">
                          <a:solidFill>
                            <a:schemeClr val="bg1"/>
                          </a:solidFill>
                          <a:effectLst/>
                          <a:latin typeface="Meiryo UI" panose="020B0604030504040204" pitchFamily="50" charset="-128"/>
                          <a:ea typeface="Meiryo UI" panose="020B0604030504040204" pitchFamily="50" charset="-128"/>
                        </a:rPr>
                        <a:t>耐震診断</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2903B5"/>
                    </a:solidFill>
                  </a:tcPr>
                </a:tc>
                <a:tc>
                  <a:txBody>
                    <a:bodyPr/>
                    <a:lstStyle/>
                    <a:p>
                      <a:pPr algn="ctr" fontAlgn="ctr"/>
                      <a:r>
                        <a:rPr lang="ja-JP" altLang="en-US" sz="1400" u="none" strike="noStrike" dirty="0">
                          <a:solidFill>
                            <a:schemeClr val="bg1"/>
                          </a:solidFill>
                          <a:effectLst/>
                          <a:latin typeface="Meiryo UI" panose="020B0604030504040204" pitchFamily="50" charset="-128"/>
                          <a:ea typeface="Meiryo UI" panose="020B0604030504040204" pitchFamily="50" charset="-128"/>
                        </a:rPr>
                        <a:t>除却等</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2903B5"/>
                    </a:solidFill>
                  </a:tcPr>
                </a:tc>
                <a:tc>
                  <a:txBody>
                    <a:bodyPr/>
                    <a:lstStyle/>
                    <a:p>
                      <a:pPr algn="ctr" fontAlgn="ctr"/>
                      <a:r>
                        <a:rPr lang="ja-JP" altLang="en-US" sz="1400" u="none" strike="noStrike" dirty="0">
                          <a:solidFill>
                            <a:schemeClr val="bg1"/>
                          </a:solidFill>
                          <a:effectLst/>
                          <a:latin typeface="Meiryo UI" panose="020B0604030504040204" pitchFamily="50" charset="-128"/>
                          <a:ea typeface="Meiryo UI" panose="020B0604030504040204" pitchFamily="50" charset="-128"/>
                        </a:rPr>
                        <a:t>耐震診断</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2903B5"/>
                    </a:solidFill>
                  </a:tcPr>
                </a:tc>
                <a:tc>
                  <a:txBody>
                    <a:bodyPr/>
                    <a:lstStyle/>
                    <a:p>
                      <a:pPr algn="ctr" fontAlgn="ctr"/>
                      <a:r>
                        <a:rPr lang="ja-JP" altLang="en-US" sz="1400" u="none" strike="noStrike" dirty="0">
                          <a:solidFill>
                            <a:schemeClr val="bg1"/>
                          </a:solidFill>
                          <a:effectLst/>
                          <a:latin typeface="Meiryo UI" panose="020B0604030504040204" pitchFamily="50" charset="-128"/>
                          <a:ea typeface="Meiryo UI" panose="020B0604030504040204" pitchFamily="50" charset="-128"/>
                        </a:rPr>
                        <a:t>除却等</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rgbClr val="2903B5"/>
                    </a:solidFill>
                  </a:tcPr>
                </a:tc>
                <a:extLst>
                  <a:ext uri="{0D108BD9-81ED-4DB2-BD59-A6C34878D82A}">
                    <a16:rowId xmlns:a16="http://schemas.microsoft.com/office/drawing/2014/main" val="2495843070"/>
                  </a:ext>
                </a:extLst>
              </a:tr>
              <a:tr h="285374">
                <a:tc>
                  <a:txBody>
                    <a:bodyPr/>
                    <a:lstStyle/>
                    <a:p>
                      <a:pPr algn="l" fontAlgn="b"/>
                      <a:r>
                        <a:rPr lang="ja-JP" altLang="en-US" sz="1400" u="none" strike="noStrike">
                          <a:effectLst/>
                          <a:latin typeface="Meiryo UI" panose="020B0604030504040204" pitchFamily="50" charset="-128"/>
                          <a:ea typeface="Meiryo UI" panose="020B0604030504040204" pitchFamily="50" charset="-128"/>
                        </a:rPr>
                        <a:t>令和２年度</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36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796782128"/>
                  </a:ext>
                </a:extLst>
              </a:tr>
              <a:tr h="285374">
                <a:tc>
                  <a:txBody>
                    <a:bodyPr/>
                    <a:lstStyle/>
                    <a:p>
                      <a:pPr algn="l" fontAlgn="b"/>
                      <a:r>
                        <a:rPr lang="ja-JP" altLang="en-US" sz="1400" u="none" strike="noStrike">
                          <a:effectLst/>
                          <a:latin typeface="Meiryo UI" panose="020B0604030504040204" pitchFamily="50" charset="-128"/>
                          <a:ea typeface="Meiryo UI" panose="020B0604030504040204" pitchFamily="50" charset="-128"/>
                        </a:rPr>
                        <a:t>令和３年度</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28</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28</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89786069"/>
                  </a:ext>
                </a:extLst>
              </a:tr>
            </a:tbl>
          </a:graphicData>
        </a:graphic>
      </p:graphicFrame>
      <p:grpSp>
        <p:nvGrpSpPr>
          <p:cNvPr id="3" name="グループ化 2"/>
          <p:cNvGrpSpPr/>
          <p:nvPr/>
        </p:nvGrpSpPr>
        <p:grpSpPr>
          <a:xfrm>
            <a:off x="6122517" y="1913276"/>
            <a:ext cx="2836740" cy="1813217"/>
            <a:chOff x="6307260" y="1899829"/>
            <a:chExt cx="2836740" cy="1813217"/>
          </a:xfrm>
        </p:grpSpPr>
        <p:grpSp>
          <p:nvGrpSpPr>
            <p:cNvPr id="13" name="グループ化 12">
              <a:extLst>
                <a:ext uri="{FF2B5EF4-FFF2-40B4-BE49-F238E27FC236}">
                  <a16:creationId xmlns:a16="http://schemas.microsoft.com/office/drawing/2014/main" id="{AAFFFC35-24C8-4DBE-AE96-2F0D05834FDC}"/>
                </a:ext>
              </a:extLst>
            </p:cNvPr>
            <p:cNvGrpSpPr/>
            <p:nvPr/>
          </p:nvGrpSpPr>
          <p:grpSpPr>
            <a:xfrm>
              <a:off x="6307260" y="2014939"/>
              <a:ext cx="2836740" cy="1698107"/>
              <a:chOff x="9394862" y="2013913"/>
              <a:chExt cx="2817459" cy="1698107"/>
            </a:xfrm>
          </p:grpSpPr>
          <p:sp>
            <p:nvSpPr>
              <p:cNvPr id="15" name="フリーフォーム 8">
                <a:extLst>
                  <a:ext uri="{FF2B5EF4-FFF2-40B4-BE49-F238E27FC236}">
                    <a16:creationId xmlns:a16="http://schemas.microsoft.com/office/drawing/2014/main" id="{3726D78F-6C29-40D5-9D2F-781AFE71A7EC}"/>
                  </a:ext>
                </a:extLst>
              </p:cNvPr>
              <p:cNvSpPr/>
              <p:nvPr/>
            </p:nvSpPr>
            <p:spPr>
              <a:xfrm>
                <a:off x="10163555" y="3294049"/>
                <a:ext cx="1306286" cy="315809"/>
              </a:xfrm>
              <a:custGeom>
                <a:avLst/>
                <a:gdLst>
                  <a:gd name="connsiteX0" fmla="*/ 0 w 1306286"/>
                  <a:gd name="connsiteY0" fmla="*/ 377372 h 377372"/>
                  <a:gd name="connsiteX1" fmla="*/ 595086 w 1306286"/>
                  <a:gd name="connsiteY1" fmla="*/ 377372 h 377372"/>
                  <a:gd name="connsiteX2" fmla="*/ 711200 w 1306286"/>
                  <a:gd name="connsiteY2" fmla="*/ 0 h 377372"/>
                  <a:gd name="connsiteX3" fmla="*/ 1306286 w 1306286"/>
                  <a:gd name="connsiteY3" fmla="*/ 0 h 377372"/>
                  <a:gd name="connsiteX4" fmla="*/ 1291772 w 1306286"/>
                  <a:gd name="connsiteY4" fmla="*/ 14515 h 37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86" h="377372">
                    <a:moveTo>
                      <a:pt x="0" y="377372"/>
                    </a:moveTo>
                    <a:lnTo>
                      <a:pt x="595086" y="377372"/>
                    </a:lnTo>
                    <a:lnTo>
                      <a:pt x="711200" y="0"/>
                    </a:lnTo>
                    <a:lnTo>
                      <a:pt x="1306286" y="0"/>
                    </a:lnTo>
                    <a:lnTo>
                      <a:pt x="1291772" y="1451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7" name="直線コネクタ 16">
                <a:extLst>
                  <a:ext uri="{FF2B5EF4-FFF2-40B4-BE49-F238E27FC236}">
                    <a16:creationId xmlns:a16="http://schemas.microsoft.com/office/drawing/2014/main" id="{7DB22269-231C-4686-935C-73F35539F13A}"/>
                  </a:ext>
                </a:extLst>
              </p:cNvPr>
              <p:cNvCxnSpPr/>
              <p:nvPr/>
            </p:nvCxnSpPr>
            <p:spPr>
              <a:xfrm flipH="1">
                <a:off x="10512625" y="2785140"/>
                <a:ext cx="893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6BA5D2D6-869F-4385-92DB-B6F5829D801A}"/>
                  </a:ext>
                </a:extLst>
              </p:cNvPr>
              <p:cNvCxnSpPr/>
              <p:nvPr/>
            </p:nvCxnSpPr>
            <p:spPr>
              <a:xfrm flipH="1">
                <a:off x="10645475" y="2785140"/>
                <a:ext cx="0" cy="798353"/>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8553226A-6088-4FBB-83CD-884BAEFFD186}"/>
                  </a:ext>
                </a:extLst>
              </p:cNvPr>
              <p:cNvSpPr txBox="1"/>
              <p:nvPr/>
            </p:nvSpPr>
            <p:spPr>
              <a:xfrm>
                <a:off x="9578473" y="3022578"/>
                <a:ext cx="1142549" cy="276999"/>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rPr>
                  <a:t>高さ</a:t>
                </a:r>
                <a:r>
                  <a:rPr kumimoji="1" lang="en-US" altLang="ja-JP" sz="1200" dirty="0">
                    <a:latin typeface="メイリオ" panose="020B0604030504040204" pitchFamily="50" charset="-128"/>
                    <a:ea typeface="メイリオ" panose="020B0604030504040204" pitchFamily="50" charset="-128"/>
                  </a:rPr>
                  <a:t>80</a:t>
                </a:r>
                <a:r>
                  <a:rPr kumimoji="1" lang="ja-JP" altLang="en-US" sz="1200" dirty="0">
                    <a:latin typeface="メイリオ" panose="020B0604030504040204" pitchFamily="50" charset="-128"/>
                    <a:ea typeface="メイリオ" panose="020B0604030504040204" pitchFamily="50" charset="-128"/>
                  </a:rPr>
                  <a:t>㎝超</a:t>
                </a:r>
                <a:endParaRPr kumimoji="1" lang="en-US" altLang="ja-JP" sz="12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BA3666B-E18A-4EB9-BC8B-F8C2C95BD851}"/>
                  </a:ext>
                </a:extLst>
              </p:cNvPr>
              <p:cNvSpPr txBox="1"/>
              <p:nvPr/>
            </p:nvSpPr>
            <p:spPr>
              <a:xfrm>
                <a:off x="9574122" y="3435021"/>
                <a:ext cx="787406"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道路</a:t>
                </a:r>
              </a:p>
            </p:txBody>
          </p:sp>
          <p:sp>
            <p:nvSpPr>
              <p:cNvPr id="21" name="テキスト ボックス 20">
                <a:extLst>
                  <a:ext uri="{FF2B5EF4-FFF2-40B4-BE49-F238E27FC236}">
                    <a16:creationId xmlns:a16="http://schemas.microsoft.com/office/drawing/2014/main" id="{4E25B11E-B873-4FEF-9309-B045C2B4C368}"/>
                  </a:ext>
                </a:extLst>
              </p:cNvPr>
              <p:cNvSpPr txBox="1"/>
              <p:nvPr/>
            </p:nvSpPr>
            <p:spPr>
              <a:xfrm>
                <a:off x="11268167" y="3015990"/>
                <a:ext cx="68359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敷地</a:t>
                </a:r>
              </a:p>
            </p:txBody>
          </p:sp>
          <p:pic>
            <p:nvPicPr>
              <p:cNvPr id="22" name="図 21">
                <a:extLst>
                  <a:ext uri="{FF2B5EF4-FFF2-40B4-BE49-F238E27FC236}">
                    <a16:creationId xmlns:a16="http://schemas.microsoft.com/office/drawing/2014/main" id="{5BE4A7E7-B19C-4FA6-9E2D-5049C2CC182D}"/>
                  </a:ext>
                </a:extLst>
              </p:cNvPr>
              <p:cNvPicPr>
                <a:picLocks noChangeAspect="1"/>
              </p:cNvPicPr>
              <p:nvPr/>
            </p:nvPicPr>
            <p:blipFill>
              <a:blip r:embed="rId2"/>
              <a:stretch>
                <a:fillRect/>
              </a:stretch>
            </p:blipFill>
            <p:spPr>
              <a:xfrm>
                <a:off x="10867458" y="2788209"/>
                <a:ext cx="85200" cy="504000"/>
              </a:xfrm>
              <a:prstGeom prst="rect">
                <a:avLst/>
              </a:prstGeom>
            </p:spPr>
          </p:pic>
          <p:sp>
            <p:nvSpPr>
              <p:cNvPr id="23" name="1 つの角を切り取った四角形 16">
                <a:extLst>
                  <a:ext uri="{FF2B5EF4-FFF2-40B4-BE49-F238E27FC236}">
                    <a16:creationId xmlns:a16="http://schemas.microsoft.com/office/drawing/2014/main" id="{5B73F98D-FAB8-4233-ABD5-31B4B6FF2ADB}"/>
                  </a:ext>
                </a:extLst>
              </p:cNvPr>
              <p:cNvSpPr/>
              <p:nvPr/>
            </p:nvSpPr>
            <p:spPr>
              <a:xfrm>
                <a:off x="10163556" y="3579139"/>
                <a:ext cx="597252" cy="64516"/>
              </a:xfrm>
              <a:prstGeom prst="snip1Rect">
                <a:avLst>
                  <a:gd name="adj" fmla="val 50000"/>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正方形/長方形 23">
                <a:extLst>
                  <a:ext uri="{FF2B5EF4-FFF2-40B4-BE49-F238E27FC236}">
                    <a16:creationId xmlns:a16="http://schemas.microsoft.com/office/drawing/2014/main" id="{69E7A02D-0E0E-4092-84E0-1EEF8545CED7}"/>
                  </a:ext>
                </a:extLst>
              </p:cNvPr>
              <p:cNvSpPr/>
              <p:nvPr/>
            </p:nvSpPr>
            <p:spPr>
              <a:xfrm>
                <a:off x="10867458" y="3290126"/>
                <a:ext cx="670801"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テキスト ボックス 24">
                <a:extLst>
                  <a:ext uri="{FF2B5EF4-FFF2-40B4-BE49-F238E27FC236}">
                    <a16:creationId xmlns:a16="http://schemas.microsoft.com/office/drawing/2014/main" id="{2D34BEC8-1FD8-4CBA-B6DA-1CB770A6132B}"/>
                  </a:ext>
                </a:extLst>
              </p:cNvPr>
              <p:cNvSpPr txBox="1"/>
              <p:nvPr/>
            </p:nvSpPr>
            <p:spPr>
              <a:xfrm>
                <a:off x="9394862" y="2388099"/>
                <a:ext cx="1479264" cy="461665"/>
              </a:xfrm>
              <a:prstGeom prst="rect">
                <a:avLst/>
              </a:prstGeom>
              <a:noFill/>
            </p:spPr>
            <p:txBody>
              <a:bodyPr wrap="square" rtlCol="0">
                <a:spAutoFit/>
              </a:bodyPr>
              <a:lstStyle/>
              <a:p>
                <a:pPr algn="r"/>
                <a:r>
                  <a:rPr lang="ja-JP" altLang="en-US" sz="1200" dirty="0">
                    <a:latin typeface="メイリオ" panose="020B0604030504040204" pitchFamily="50" charset="-128"/>
                    <a:ea typeface="メイリオ" panose="020B0604030504040204" pitchFamily="50" charset="-128"/>
                  </a:rPr>
                  <a:t>道路面から</a:t>
                </a:r>
                <a:endParaRPr lang="en-US" altLang="ja-JP" sz="1200" dirty="0">
                  <a:latin typeface="メイリオ" panose="020B0604030504040204" pitchFamily="50" charset="-128"/>
                  <a:ea typeface="メイリオ" panose="020B0604030504040204" pitchFamily="50" charset="-128"/>
                </a:endParaRPr>
              </a:p>
              <a:p>
                <a:pPr algn="r"/>
                <a:r>
                  <a:rPr lang="en-US" altLang="ja-JP" sz="1200" dirty="0">
                    <a:latin typeface="メイリオ" panose="020B0604030504040204" pitchFamily="50" charset="-128"/>
                    <a:ea typeface="メイリオ" panose="020B0604030504040204" pitchFamily="50" charset="-128"/>
                  </a:rPr>
                  <a:t>80</a:t>
                </a:r>
                <a:r>
                  <a:rPr lang="ja-JP" altLang="en-US" sz="1200" dirty="0">
                    <a:latin typeface="メイリオ" panose="020B0604030504040204" pitchFamily="50" charset="-128"/>
                    <a:ea typeface="メイリオ" panose="020B0604030504040204" pitchFamily="50" charset="-128"/>
                  </a:rPr>
                  <a:t>ｃｍ超</a:t>
                </a:r>
                <a:endParaRPr kumimoji="1" lang="en-US" altLang="ja-JP" sz="12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7DCC4E32-5FEF-4463-A45C-A78BB39372C0}"/>
                  </a:ext>
                </a:extLst>
              </p:cNvPr>
              <p:cNvSpPr txBox="1"/>
              <p:nvPr/>
            </p:nvSpPr>
            <p:spPr>
              <a:xfrm>
                <a:off x="10802225" y="2388099"/>
                <a:ext cx="1410096"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高さ</a:t>
                </a:r>
                <a:r>
                  <a:rPr lang="en-US" altLang="ja-JP" sz="1200" dirty="0">
                    <a:latin typeface="メイリオ" panose="020B0604030504040204" pitchFamily="50" charset="-128"/>
                    <a:ea typeface="メイリオ" panose="020B0604030504040204" pitchFamily="50" charset="-128"/>
                  </a:rPr>
                  <a:t>80cm</a:t>
                </a:r>
                <a:r>
                  <a:rPr lang="ja-JP" altLang="en-US" sz="1200" dirty="0">
                    <a:latin typeface="メイリオ" panose="020B0604030504040204" pitchFamily="50" charset="-128"/>
                    <a:ea typeface="メイリオ" panose="020B0604030504040204" pitchFamily="50" charset="-128"/>
                  </a:rPr>
                  <a:t>超：</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敷地面からの高さ</a:t>
                </a:r>
                <a:endParaRPr kumimoji="1" lang="en-US" altLang="ja-JP" sz="1200" dirty="0">
                  <a:latin typeface="メイリオ" panose="020B0604030504040204" pitchFamily="50" charset="-128"/>
                  <a:ea typeface="メイリオ" panose="020B0604030504040204" pitchFamily="50" charset="-128"/>
                </a:endParaRPr>
              </a:p>
            </p:txBody>
          </p:sp>
          <p:cxnSp>
            <p:nvCxnSpPr>
              <p:cNvPr id="27" name="直線コネクタ 26">
                <a:extLst>
                  <a:ext uri="{FF2B5EF4-FFF2-40B4-BE49-F238E27FC236}">
                    <a16:creationId xmlns:a16="http://schemas.microsoft.com/office/drawing/2014/main" id="{5809D6B0-CDB3-49C3-ABFE-96AC27701906}"/>
                  </a:ext>
                </a:extLst>
              </p:cNvPr>
              <p:cNvCxnSpPr>
                <a:endCxn id="24" idx="0"/>
              </p:cNvCxnSpPr>
              <p:nvPr/>
            </p:nvCxnSpPr>
            <p:spPr>
              <a:xfrm>
                <a:off x="11153720" y="2785140"/>
                <a:ext cx="0" cy="504986"/>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EDE3B741-53DC-4FD5-A03D-F62FED0DF252}"/>
                  </a:ext>
                </a:extLst>
              </p:cNvPr>
              <p:cNvSpPr txBox="1"/>
              <p:nvPr/>
            </p:nvSpPr>
            <p:spPr>
              <a:xfrm>
                <a:off x="9715970" y="2013913"/>
                <a:ext cx="2089676" cy="276999"/>
              </a:xfrm>
              <a:prstGeom prst="rect">
                <a:avLst/>
              </a:prstGeom>
              <a:noFill/>
            </p:spPr>
            <p:txBody>
              <a:bodyPr wrap="square" rtlCol="0">
                <a:spAutoFit/>
              </a:bodyPr>
              <a:lstStyle/>
              <a:p>
                <a:pPr algn="r"/>
                <a:r>
                  <a:rPr lang="ja-JP" altLang="en-US" sz="1200" dirty="0">
                    <a:latin typeface="メイリオ" panose="020B0604030504040204" pitchFamily="50" charset="-128"/>
                    <a:ea typeface="メイリオ" panose="020B0604030504040204" pitchFamily="50" charset="-128"/>
                  </a:rPr>
                  <a:t>参考：高さの考え方</a:t>
                </a:r>
                <a:endParaRPr lang="en-US" altLang="ja-JP" sz="1200" dirty="0">
                  <a:latin typeface="メイリオ" panose="020B0604030504040204" pitchFamily="50" charset="-128"/>
                  <a:ea typeface="メイリオ" panose="020B0604030504040204" pitchFamily="50" charset="-128"/>
                </a:endParaRPr>
              </a:p>
            </p:txBody>
          </p:sp>
        </p:grpSp>
        <p:sp>
          <p:nvSpPr>
            <p:cNvPr id="14" name="正方形/長方形 13">
              <a:extLst>
                <a:ext uri="{FF2B5EF4-FFF2-40B4-BE49-F238E27FC236}">
                  <a16:creationId xmlns:a16="http://schemas.microsoft.com/office/drawing/2014/main" id="{9981B95F-962E-40CF-BE26-49A5EC1C19F2}"/>
                </a:ext>
              </a:extLst>
            </p:cNvPr>
            <p:cNvSpPr/>
            <p:nvPr/>
          </p:nvSpPr>
          <p:spPr>
            <a:xfrm>
              <a:off x="6548718" y="1899829"/>
              <a:ext cx="2501154" cy="1813217"/>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2558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0" y="123825"/>
            <a:ext cx="8331200" cy="740163"/>
          </a:xfrm>
        </p:spPr>
        <p:txBody>
          <a:bodyPr/>
          <a:lstStyle/>
          <a:p>
            <a:r>
              <a:rPr lang="ja-JP" altLang="en-US" dirty="0"/>
              <a:t>　（参考）</a:t>
            </a:r>
            <a:r>
              <a:rPr lang="en-US" altLang="ja-JP" dirty="0"/>
              <a:t/>
            </a:r>
            <a:br>
              <a:rPr lang="en-US" altLang="ja-JP" dirty="0"/>
            </a:br>
            <a:r>
              <a:rPr lang="ja-JP" altLang="en-US" dirty="0"/>
              <a:t>　市が指定する道路の</a:t>
            </a:r>
            <a:r>
              <a:rPr lang="zh-TW" altLang="en-US" dirty="0"/>
              <a:t>沿道</a:t>
            </a:r>
            <a:r>
              <a:rPr lang="ja-JP" altLang="en-US" dirty="0"/>
              <a:t>ブロック塀等の</a:t>
            </a:r>
            <a:r>
              <a:rPr lang="zh-TW" altLang="en-US" dirty="0"/>
              <a:t>耐震</a:t>
            </a:r>
            <a:r>
              <a:rPr lang="ja-JP" altLang="en-US" dirty="0"/>
              <a:t>診断義務付け</a:t>
            </a:r>
          </a:p>
        </p:txBody>
      </p:sp>
      <p:sp>
        <p:nvSpPr>
          <p:cNvPr id="2" name="スライド番号プレースホルダー 1"/>
          <p:cNvSpPr>
            <a:spLocks noGrp="1"/>
          </p:cNvSpPr>
          <p:nvPr>
            <p:ph type="sldNum" sz="quarter" idx="12"/>
          </p:nvPr>
        </p:nvSpPr>
        <p:spPr/>
        <p:txBody>
          <a:bodyPr/>
          <a:lstStyle/>
          <a:p>
            <a:pPr>
              <a:defRPr/>
            </a:pPr>
            <a:fld id="{09954CD4-AF95-4C78-B160-84012AB9CEDB}" type="slidenum">
              <a:rPr lang="en-US" altLang="ja-JP" smtClean="0"/>
              <a:pPr>
                <a:defRPr/>
              </a:pPr>
              <a:t>6</a:t>
            </a:fld>
            <a:endParaRPr lang="en-US" altLang="ja-JP"/>
          </a:p>
        </p:txBody>
      </p:sp>
      <p:sp>
        <p:nvSpPr>
          <p:cNvPr id="17" name="テキスト ボックス 16">
            <a:extLst>
              <a:ext uri="{FF2B5EF4-FFF2-40B4-BE49-F238E27FC236}">
                <a16:creationId xmlns:a16="http://schemas.microsoft.com/office/drawing/2014/main" id="{A8B164E5-3BB9-4D35-9FFF-CC7A56E29654}"/>
              </a:ext>
            </a:extLst>
          </p:cNvPr>
          <p:cNvSpPr txBox="1"/>
          <p:nvPr/>
        </p:nvSpPr>
        <p:spPr>
          <a:xfrm>
            <a:off x="147638" y="1019942"/>
            <a:ext cx="8996362" cy="584775"/>
          </a:xfrm>
          <a:prstGeom prst="rect">
            <a:avLst/>
          </a:prstGeom>
          <a:noFill/>
        </p:spPr>
        <p:txBody>
          <a:bodyPr wrap="square" rtlCol="0">
            <a:spAutoFit/>
          </a:bodyPr>
          <a:lstStyle/>
          <a:p>
            <a:pPr>
              <a:spcBef>
                <a:spcPts val="300"/>
              </a:spcBef>
            </a:pPr>
            <a:r>
              <a:rPr lang="ja-JP" altLang="en-US" sz="1600" dirty="0">
                <a:latin typeface="Meiryo UI" panose="020B0604030504040204" pitchFamily="50" charset="-128"/>
                <a:ea typeface="Meiryo UI" panose="020B0604030504040204" pitchFamily="50" charset="-128"/>
              </a:rPr>
              <a:t>府が耐震診断義務付け対象路線として指定する</a:t>
            </a:r>
            <a:r>
              <a:rPr lang="zh-TW" altLang="en-US" sz="1600" dirty="0">
                <a:latin typeface="Meiryo UI" panose="020B0604030504040204" pitchFamily="50" charset="-128"/>
                <a:ea typeface="Meiryo UI" panose="020B0604030504040204" pitchFamily="50" charset="-128"/>
              </a:rPr>
              <a:t>広域緊急交通路沿道</a:t>
            </a:r>
            <a:r>
              <a:rPr lang="ja-JP" altLang="en-US" sz="1600" dirty="0">
                <a:latin typeface="Meiryo UI" panose="020B0604030504040204" pitchFamily="50" charset="-128"/>
                <a:ea typeface="Meiryo UI" panose="020B0604030504040204" pitchFamily="50" charset="-128"/>
              </a:rPr>
              <a:t>のほかに、府内２市（茨木市・堺市）において、独自に耐震診断を義務付け対象路線を指定して耐震化を促進</a:t>
            </a:r>
          </a:p>
        </p:txBody>
      </p:sp>
      <p:sp>
        <p:nvSpPr>
          <p:cNvPr id="19" name="Text Box 1233">
            <a:extLst>
              <a:ext uri="{FF2B5EF4-FFF2-40B4-BE49-F238E27FC236}">
                <a16:creationId xmlns:a16="http://schemas.microsoft.com/office/drawing/2014/main" id="{B03F85D5-3DE2-423E-BE36-539A1517374A}"/>
              </a:ext>
            </a:extLst>
          </p:cNvPr>
          <p:cNvSpPr txBox="1">
            <a:spLocks noChangeArrowheads="1"/>
          </p:cNvSpPr>
          <p:nvPr/>
        </p:nvSpPr>
        <p:spPr bwMode="auto">
          <a:xfrm>
            <a:off x="223837" y="1718617"/>
            <a:ext cx="4164084"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茨木市における指定路線</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sp>
        <p:nvSpPr>
          <p:cNvPr id="41" name="Text Box 1233">
            <a:extLst>
              <a:ext uri="{FF2B5EF4-FFF2-40B4-BE49-F238E27FC236}">
                <a16:creationId xmlns:a16="http://schemas.microsoft.com/office/drawing/2014/main" id="{8348DF37-B9EC-41BC-8294-C66459FCF6C2}"/>
              </a:ext>
            </a:extLst>
          </p:cNvPr>
          <p:cNvSpPr txBox="1">
            <a:spLocks noChangeArrowheads="1"/>
          </p:cNvSpPr>
          <p:nvPr/>
        </p:nvSpPr>
        <p:spPr bwMode="auto">
          <a:xfrm>
            <a:off x="4756079" y="1718616"/>
            <a:ext cx="4164083"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堺市における指定路線</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sp>
        <p:nvSpPr>
          <p:cNvPr id="42" name="テキスト ボックス 2">
            <a:extLst>
              <a:ext uri="{FF2B5EF4-FFF2-40B4-BE49-F238E27FC236}">
                <a16:creationId xmlns:a16="http://schemas.microsoft.com/office/drawing/2014/main" id="{2B3F49ED-9F0F-4406-BBA2-88658A9F275B}"/>
              </a:ext>
            </a:extLst>
          </p:cNvPr>
          <p:cNvSpPr txBox="1">
            <a:spLocks noChangeArrowheads="1"/>
          </p:cNvSpPr>
          <p:nvPr/>
        </p:nvSpPr>
        <p:spPr bwMode="auto">
          <a:xfrm>
            <a:off x="162185" y="6335733"/>
            <a:ext cx="4430277" cy="48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indent="-20638" algn="ctr" eaLnBrk="1" hangingPunct="1">
              <a:spcBef>
                <a:spcPct val="0"/>
              </a:spcBef>
              <a:buNone/>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耐震診断結果の報告期限：令和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p>
        </p:txBody>
      </p:sp>
      <p:sp>
        <p:nvSpPr>
          <p:cNvPr id="43" name="テキスト ボックス 2">
            <a:extLst>
              <a:ext uri="{FF2B5EF4-FFF2-40B4-BE49-F238E27FC236}">
                <a16:creationId xmlns:a16="http://schemas.microsoft.com/office/drawing/2014/main" id="{A2E68037-E914-40E4-93F3-DE2D2464DF5F}"/>
              </a:ext>
            </a:extLst>
          </p:cNvPr>
          <p:cNvSpPr txBox="1">
            <a:spLocks noChangeArrowheads="1"/>
          </p:cNvSpPr>
          <p:nvPr/>
        </p:nvSpPr>
        <p:spPr bwMode="auto">
          <a:xfrm>
            <a:off x="4551538" y="6335733"/>
            <a:ext cx="4430277" cy="48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indent="-20638" algn="ctr" eaLnBrk="1" hangingPunct="1">
              <a:spcBef>
                <a:spcPct val="0"/>
              </a:spcBef>
              <a:buNone/>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耐震診断結果の報告期限：令和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397" y="2215467"/>
            <a:ext cx="4778687" cy="4115249"/>
          </a:xfrm>
          <a:prstGeom prst="rect">
            <a:avLst/>
          </a:prstGeom>
        </p:spPr>
      </p:pic>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20037" y="2058613"/>
            <a:ext cx="3908660" cy="3509841"/>
          </a:xfrm>
          <a:prstGeom prst="rect">
            <a:avLst/>
          </a:prstGeom>
        </p:spPr>
      </p:pic>
      <p:grpSp>
        <p:nvGrpSpPr>
          <p:cNvPr id="5" name="グループ化 4"/>
          <p:cNvGrpSpPr/>
          <p:nvPr/>
        </p:nvGrpSpPr>
        <p:grpSpPr>
          <a:xfrm>
            <a:off x="3484715" y="5215741"/>
            <a:ext cx="2299400" cy="1145392"/>
            <a:chOff x="3606801" y="5092700"/>
            <a:chExt cx="2070099" cy="1145392"/>
          </a:xfrm>
        </p:grpSpPr>
        <p:sp>
          <p:nvSpPr>
            <p:cNvPr id="29" name="テキスト ボックス 2">
              <a:extLst>
                <a:ext uri="{FF2B5EF4-FFF2-40B4-BE49-F238E27FC236}">
                  <a16:creationId xmlns:a16="http://schemas.microsoft.com/office/drawing/2014/main" id="{A2E68037-E914-40E4-93F3-DE2D2464DF5F}"/>
                </a:ext>
              </a:extLst>
            </p:cNvPr>
            <p:cNvSpPr txBox="1">
              <a:spLocks noChangeArrowheads="1"/>
            </p:cNvSpPr>
            <p:nvPr/>
          </p:nvSpPr>
          <p:spPr bwMode="auto">
            <a:xfrm>
              <a:off x="3606801" y="5092700"/>
              <a:ext cx="2070099" cy="1145392"/>
            </a:xfrm>
            <a:prstGeom prst="rect">
              <a:avLst/>
            </a:prstGeom>
            <a:solidFill>
              <a:schemeClr val="bg1"/>
            </a:solidFill>
            <a:ln w="12700">
              <a:solidFill>
                <a:srgbClr val="000000"/>
              </a:solidFill>
              <a:miter lim="800000"/>
              <a:headEnd/>
              <a:tailEnd/>
            </a:ln>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20638" indent="-20638" algn="ctr" eaLnBrk="1" hangingPunct="1">
                <a:spcBef>
                  <a:spcPts val="0"/>
                </a:spcBef>
                <a:spcAft>
                  <a:spcPts val="600"/>
                </a:spcAft>
                <a:buNone/>
                <a:defRPr/>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凡例</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pPr marL="901700" indent="-20638" eaLnBrk="1" hangingPunct="1">
                <a:spcBef>
                  <a:spcPts val="0"/>
                </a:spcBef>
                <a:buNone/>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府が義務付け対象と</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901700" indent="-20638" eaLnBrk="1" hangingPunct="1">
                <a:spcBef>
                  <a:spcPts val="0"/>
                </a:spcBef>
                <a:buNone/>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して指定している道路</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901700" indent="-20638" eaLnBrk="1" hangingPunct="1">
                <a:spcBef>
                  <a:spcPts val="600"/>
                </a:spcBef>
                <a:buNone/>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市が義務付け対象と</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901700" indent="-20638" eaLnBrk="1" hangingPunct="1">
                <a:spcBef>
                  <a:spcPts val="0"/>
                </a:spcBef>
                <a:buNone/>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して指定している道路</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444500" indent="-20638" eaLnBrk="1" hangingPunct="1">
                <a:spcBef>
                  <a:spcPct val="0"/>
                </a:spcBef>
                <a:buNone/>
                <a:defRPr/>
              </a:pP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3815658" y="5543054"/>
              <a:ext cx="420742" cy="0"/>
            </a:xfrm>
            <a:prstGeom prst="line">
              <a:avLst/>
            </a:prstGeom>
            <a:ln w="57150">
              <a:solidFill>
                <a:srgbClr val="E46C0A"/>
              </a:solidFill>
            </a:ln>
          </p:spPr>
          <p:style>
            <a:lnRef idx="1">
              <a:schemeClr val="accent1"/>
            </a:lnRef>
            <a:fillRef idx="0">
              <a:schemeClr val="accent1"/>
            </a:fillRef>
            <a:effectRef idx="0">
              <a:schemeClr val="accent1"/>
            </a:effectRef>
            <a:fontRef idx="minor">
              <a:schemeClr val="tx1"/>
            </a:fontRef>
          </p:style>
        </p:cxnSp>
        <p:sp>
          <p:nvSpPr>
            <p:cNvPr id="30" name="テキスト ボックス 2">
              <a:extLst>
                <a:ext uri="{FF2B5EF4-FFF2-40B4-BE49-F238E27FC236}">
                  <a16:creationId xmlns:a16="http://schemas.microsoft.com/office/drawing/2014/main" id="{A2E68037-E914-40E4-93F3-DE2D2464DF5F}"/>
                </a:ext>
              </a:extLst>
            </p:cNvPr>
            <p:cNvSpPr txBox="1">
              <a:spLocks noChangeArrowheads="1"/>
            </p:cNvSpPr>
            <p:nvPr/>
          </p:nvSpPr>
          <p:spPr bwMode="auto">
            <a:xfrm>
              <a:off x="3680991" y="5753100"/>
              <a:ext cx="701398" cy="402908"/>
            </a:xfrm>
            <a:prstGeom prst="bracketPair">
              <a:avLst/>
            </a:prstGeom>
            <a:noFill/>
            <a:ln w="12700">
              <a:solidFill>
                <a:schemeClr val="bg1">
                  <a:lumMod val="50000"/>
                </a:schemeClr>
              </a:solidFill>
              <a:miter lim="800000"/>
              <a:headEnd/>
              <a:tailEnd/>
            </a:ln>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20638" indent="-20638" algn="ctr" eaLnBrk="1" hangingPunct="1">
                <a:lnSpc>
                  <a:spcPts val="1000"/>
                </a:lnSpc>
                <a:spcBef>
                  <a:spcPts val="0"/>
                </a:spcBef>
                <a:buNone/>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上記以外</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444500" indent="-20638" eaLnBrk="1" hangingPunct="1">
                <a:lnSpc>
                  <a:spcPts val="1000"/>
                </a:lnSpc>
                <a:spcBef>
                  <a:spcPct val="0"/>
                </a:spcBef>
                <a:buNone/>
                <a:defRPr/>
              </a:pP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テキスト ボックス 6"/>
          <p:cNvSpPr txBox="1"/>
          <p:nvPr/>
        </p:nvSpPr>
        <p:spPr>
          <a:xfrm>
            <a:off x="5873749" y="5487628"/>
            <a:ext cx="3270251" cy="864440"/>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lIns="36000" tIns="108000" rIns="0" bIns="108000" rtlCol="0">
            <a:noAutofit/>
          </a:bodyPr>
          <a:lstStyle/>
          <a:p>
            <a:pPr marL="85725" marR="967105">
              <a:tabLst>
                <a:tab pos="11791950" algn="l"/>
              </a:tabLst>
            </a:pPr>
            <a:r>
              <a:rPr lang="ja-JP" altLang="en-US" sz="1050" dirty="0">
                <a:latin typeface="Meiryo UI" panose="020B0604030504040204" pitchFamily="50" charset="-128"/>
                <a:ea typeface="Meiryo UI" panose="020B0604030504040204" pitchFamily="50" charset="-128"/>
              </a:rPr>
              <a:t>図示した道路に加え、次の道路</a:t>
            </a:r>
            <a:endParaRPr lang="en-US" altLang="ja-JP" sz="1050" dirty="0">
              <a:latin typeface="Meiryo UI" panose="020B0604030504040204" pitchFamily="50" charset="-128"/>
              <a:ea typeface="Meiryo UI" panose="020B0604030504040204" pitchFamily="50" charset="-128"/>
            </a:endParaRPr>
          </a:p>
          <a:p>
            <a:pPr marL="85725" marR="967105">
              <a:tabLst>
                <a:tab pos="11791950" algn="l"/>
              </a:tabLst>
            </a:pPr>
            <a:r>
              <a:rPr lang="ja-JP" altLang="en-US" sz="1050" dirty="0">
                <a:latin typeface="Meiryo UI" panose="020B0604030504040204" pitchFamily="50" charset="-128"/>
                <a:ea typeface="Meiryo UI" panose="020B0604030504040204" pitchFamily="50" charset="-128"/>
              </a:rPr>
              <a:t>・当該道路から災害医療協力病院へ通じる道路</a:t>
            </a:r>
          </a:p>
          <a:p>
            <a:pPr marL="85725" marR="967105">
              <a:tabLst>
                <a:tab pos="11791950" algn="l"/>
              </a:tabLst>
            </a:pPr>
            <a:r>
              <a:rPr lang="ja-JP" altLang="en-US" sz="1050" dirty="0">
                <a:latin typeface="Meiryo UI" panose="020B0604030504040204" pitchFamily="50" charset="-128"/>
                <a:ea typeface="Meiryo UI" panose="020B0604030504040204" pitchFamily="50" charset="-128"/>
              </a:rPr>
              <a:t>・当該道路から広域避難地へ通じる道路</a:t>
            </a:r>
          </a:p>
          <a:p>
            <a:pPr marL="85725" marR="967105">
              <a:tabLst>
                <a:tab pos="11791950" algn="l"/>
              </a:tabLst>
            </a:pPr>
            <a:r>
              <a:rPr lang="ja-JP" altLang="en-US" sz="1050" dirty="0">
                <a:latin typeface="Meiryo UI" panose="020B0604030504040204" pitchFamily="50" charset="-128"/>
                <a:ea typeface="Meiryo UI" panose="020B0604030504040204" pitchFamily="50" charset="-128"/>
              </a:rPr>
              <a:t>・当該道路からライフライン関連拠点施設へ通じる道路</a:t>
            </a:r>
          </a:p>
        </p:txBody>
      </p:sp>
      <p:cxnSp>
        <p:nvCxnSpPr>
          <p:cNvPr id="9" name="直線コネクタ 8"/>
          <p:cNvCxnSpPr/>
          <p:nvPr/>
        </p:nvCxnSpPr>
        <p:spPr>
          <a:xfrm>
            <a:off x="4578206" y="1760671"/>
            <a:ext cx="0" cy="345507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0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7</a:t>
            </a:fld>
            <a:endParaRPr lang="en-US" altLang="ja-JP" dirty="0">
              <a:solidFill>
                <a:srgbClr val="000000"/>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533815196"/>
              </p:ext>
            </p:extLst>
          </p:nvPr>
        </p:nvGraphicFramePr>
        <p:xfrm>
          <a:off x="365760" y="1968243"/>
          <a:ext cx="8553156" cy="1799324"/>
        </p:xfrm>
        <a:graphic>
          <a:graphicData uri="http://schemas.openxmlformats.org/drawingml/2006/table">
            <a:tbl>
              <a:tblPr firstRow="1" firstCol="1">
                <a:tableStyleId>{85BE263C-DBD7-4A20-BB59-AAB30ACAA65A}</a:tableStyleId>
              </a:tblPr>
              <a:tblGrid>
                <a:gridCol w="1209822">
                  <a:extLst>
                    <a:ext uri="{9D8B030D-6E8A-4147-A177-3AD203B41FA5}">
                      <a16:colId xmlns:a16="http://schemas.microsoft.com/office/drawing/2014/main" val="3373791282"/>
                    </a:ext>
                  </a:extLst>
                </a:gridCol>
                <a:gridCol w="7343334">
                  <a:extLst>
                    <a:ext uri="{9D8B030D-6E8A-4147-A177-3AD203B41FA5}">
                      <a16:colId xmlns:a16="http://schemas.microsoft.com/office/drawing/2014/main" val="4171385472"/>
                    </a:ext>
                  </a:extLst>
                </a:gridCol>
              </a:tblGrid>
              <a:tr h="310515">
                <a:tc>
                  <a:txBody>
                    <a:bodyPr/>
                    <a:lstStyle/>
                    <a:p>
                      <a:pPr marL="0" algn="ct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 </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600" kern="100" dirty="0">
                          <a:solidFill>
                            <a:schemeClr val="lt1"/>
                          </a:solidFill>
                          <a:effectLst/>
                          <a:latin typeface="Meiryo UI" panose="020B0604030504040204" pitchFamily="50" charset="-128"/>
                          <a:ea typeface="Meiryo UI" panose="020B0604030504040204" pitchFamily="50" charset="-128"/>
                          <a:cs typeface="+mn-cs"/>
                        </a:rPr>
                        <a:t>除　却</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3761007960"/>
                  </a:ext>
                </a:extLst>
              </a:tr>
              <a:tr h="870842">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補助対象</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l"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補助対象：危険性のある民間のブロック塀等</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l" defTabSz="914278" rtl="0" eaLnBrk="1" latinLnBrk="0" hangingPunct="1">
                        <a:lnSpc>
                          <a:spcPct val="100000"/>
                        </a:lnSpc>
                        <a:spcAft>
                          <a:spcPts val="0"/>
                        </a:spcAft>
                      </a:pP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l"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補助対象経費  </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 </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道路、公園又は広場に面するブロック塀等の除却に要する経費</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2736924091"/>
                  </a:ext>
                </a:extLst>
              </a:tr>
              <a:tr h="617967">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限度額</a:t>
                      </a:r>
                    </a:p>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（事業費）</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l"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補助基本額 </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 </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１件（一敷地）あたり</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15</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万円（上限）</a:t>
                      </a:r>
                    </a:p>
                    <a:p>
                      <a:pPr marL="0" algn="l" defTabSz="914278" rtl="0" eaLnBrk="1" latinLnBrk="0" hangingPunct="1">
                        <a:lnSpc>
                          <a:spcPct val="100000"/>
                        </a:lnSpc>
                        <a:spcAft>
                          <a:spcPts val="0"/>
                        </a:spcAft>
                      </a:pP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補助基本額の</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1/4</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以内かつ市町村が補助する額（国費を除く）の</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1/2</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以内</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546596289"/>
                  </a:ext>
                </a:extLst>
              </a:tr>
            </a:tbl>
          </a:graphicData>
        </a:graphic>
      </p:graphicFrame>
      <p:sp>
        <p:nvSpPr>
          <p:cNvPr id="5" name="Text Box 1233">
            <a:extLst>
              <a:ext uri="{FF2B5EF4-FFF2-40B4-BE49-F238E27FC236}">
                <a16:creationId xmlns:a16="http://schemas.microsoft.com/office/drawing/2014/main" id="{B45C4BF1-EB7A-446A-BF16-A3C196FE6E2E}"/>
              </a:ext>
            </a:extLst>
          </p:cNvPr>
          <p:cNvSpPr txBox="1">
            <a:spLocks noChangeArrowheads="1"/>
          </p:cNvSpPr>
          <p:nvPr/>
        </p:nvSpPr>
        <p:spPr bwMode="auto">
          <a:xfrm>
            <a:off x="190250" y="4291448"/>
            <a:ext cx="1759625" cy="331629"/>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補助実績の推移</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sp>
        <p:nvSpPr>
          <p:cNvPr id="6" name="Text Box 1233">
            <a:extLst>
              <a:ext uri="{FF2B5EF4-FFF2-40B4-BE49-F238E27FC236}">
                <a16:creationId xmlns:a16="http://schemas.microsoft.com/office/drawing/2014/main" id="{B03F85D5-3DE2-423E-BE36-539A1517374A}"/>
              </a:ext>
            </a:extLst>
          </p:cNvPr>
          <p:cNvSpPr txBox="1">
            <a:spLocks noChangeArrowheads="1"/>
          </p:cNvSpPr>
          <p:nvPr/>
        </p:nvSpPr>
        <p:spPr bwMode="auto">
          <a:xfrm>
            <a:off x="190249" y="1081986"/>
            <a:ext cx="4239137"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補助制度</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sp>
        <p:nvSpPr>
          <p:cNvPr id="7" name="正方形/長方形 6"/>
          <p:cNvSpPr/>
          <p:nvPr/>
        </p:nvSpPr>
        <p:spPr>
          <a:xfrm>
            <a:off x="365760" y="1413611"/>
            <a:ext cx="8553156"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大阪府北部を震源とする地震（以下、「大阪北部地震」）を契機に、危険性のある民間のブロック塀等を早急に除却することを目的に、期限を限定した補助制度を創設（平成</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年度から令和３年度）</a:t>
            </a:r>
          </a:p>
        </p:txBody>
      </p:sp>
      <p:sp>
        <p:nvSpPr>
          <p:cNvPr id="9" name="正方形/長方形 8"/>
          <p:cNvSpPr/>
          <p:nvPr/>
        </p:nvSpPr>
        <p:spPr>
          <a:xfrm>
            <a:off x="365760" y="3837535"/>
            <a:ext cx="8553156" cy="307777"/>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ブロック塀等の所有者へは、補助要件（対象経費・補助率・上限額等）を市町村が各々設定し、補助を実施</a:t>
            </a:r>
            <a:endParaRPr lang="en-US" altLang="ja-JP" sz="14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392348372"/>
              </p:ext>
            </p:extLst>
          </p:nvPr>
        </p:nvGraphicFramePr>
        <p:xfrm>
          <a:off x="365759" y="4778519"/>
          <a:ext cx="4206242" cy="1681170"/>
        </p:xfrm>
        <a:graphic>
          <a:graphicData uri="http://schemas.openxmlformats.org/drawingml/2006/table">
            <a:tbl>
              <a:tblPr firstRow="1" firstCol="1">
                <a:tableStyleId>{5C22544A-7EE6-4342-B048-85BDC9FD1C3A}</a:tableStyleId>
              </a:tblPr>
              <a:tblGrid>
                <a:gridCol w="1217508">
                  <a:extLst>
                    <a:ext uri="{9D8B030D-6E8A-4147-A177-3AD203B41FA5}">
                      <a16:colId xmlns:a16="http://schemas.microsoft.com/office/drawing/2014/main" val="3373791282"/>
                    </a:ext>
                  </a:extLst>
                </a:gridCol>
                <a:gridCol w="1494367">
                  <a:extLst>
                    <a:ext uri="{9D8B030D-6E8A-4147-A177-3AD203B41FA5}">
                      <a16:colId xmlns:a16="http://schemas.microsoft.com/office/drawing/2014/main" val="4171385472"/>
                    </a:ext>
                  </a:extLst>
                </a:gridCol>
                <a:gridCol w="1494367">
                  <a:extLst>
                    <a:ext uri="{9D8B030D-6E8A-4147-A177-3AD203B41FA5}">
                      <a16:colId xmlns:a16="http://schemas.microsoft.com/office/drawing/2014/main" val="2224443565"/>
                    </a:ext>
                  </a:extLst>
                </a:gridCol>
              </a:tblGrid>
              <a:tr h="279959">
                <a:tc>
                  <a:txBody>
                    <a:bodyPr/>
                    <a:lstStyle/>
                    <a:p>
                      <a:pPr marL="0" algn="ctr" defTabSz="914278" rtl="0" eaLnBrk="1" latinLnBrk="0" hangingPunct="1">
                        <a:lnSpc>
                          <a:spcPct val="100000"/>
                        </a:lnSpc>
                        <a:spcAft>
                          <a:spcPts val="0"/>
                        </a:spcAft>
                      </a:pPr>
                      <a:r>
                        <a:rPr kumimoji="1" lang="en-US" sz="1400" b="0" kern="100" dirty="0">
                          <a:solidFill>
                            <a:schemeClr val="lt1"/>
                          </a:solidFill>
                          <a:effectLst/>
                          <a:latin typeface="Meiryo UI" panose="020B0604030504040204" pitchFamily="50" charset="-128"/>
                          <a:ea typeface="Meiryo UI" panose="020B0604030504040204" pitchFamily="50" charset="-128"/>
                          <a:cs typeface="+mn-cs"/>
                        </a:rPr>
                        <a:t> </a:t>
                      </a:r>
                      <a:endParaRPr kumimoji="1" lang="ja-JP" sz="1400" b="0" kern="100" dirty="0">
                        <a:solidFill>
                          <a:schemeClr val="lt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333399"/>
                    </a:solidFill>
                  </a:tcPr>
                </a:tc>
                <a:tc>
                  <a:txBody>
                    <a:bodyPr/>
                    <a:lstStyle/>
                    <a:p>
                      <a:pPr marL="0" algn="ctr" defTabSz="914278" rtl="0" eaLnBrk="1" latinLnBrk="0" hangingPunct="1">
                        <a:lnSpc>
                          <a:spcPct val="100000"/>
                        </a:lnSpc>
                        <a:spcAft>
                          <a:spcPts val="0"/>
                        </a:spcAft>
                      </a:pPr>
                      <a:r>
                        <a:rPr kumimoji="1" lang="ja-JP" altLang="en-US" sz="1400" b="0" kern="100" dirty="0">
                          <a:solidFill>
                            <a:schemeClr val="lt1"/>
                          </a:solidFill>
                          <a:effectLst/>
                          <a:latin typeface="Meiryo UI" panose="020B0604030504040204" pitchFamily="50" charset="-128"/>
                          <a:ea typeface="Meiryo UI" panose="020B0604030504040204" pitchFamily="50" charset="-128"/>
                          <a:cs typeface="+mn-cs"/>
                        </a:rPr>
                        <a:t>補助件数</a:t>
                      </a:r>
                      <a:endParaRPr kumimoji="1" lang="ja-JP" sz="1400" b="0" kern="100" dirty="0">
                        <a:solidFill>
                          <a:schemeClr val="lt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333399"/>
                    </a:solidFill>
                  </a:tcPr>
                </a:tc>
                <a:tc>
                  <a:txBody>
                    <a:bodyPr/>
                    <a:lstStyle/>
                    <a:p>
                      <a:pPr marL="0" algn="ctr" defTabSz="914278" rtl="0" eaLnBrk="1" latinLnBrk="0" hangingPunct="1">
                        <a:lnSpc>
                          <a:spcPct val="100000"/>
                        </a:lnSpc>
                        <a:spcAft>
                          <a:spcPts val="0"/>
                        </a:spcAft>
                      </a:pPr>
                      <a:r>
                        <a:rPr kumimoji="1" lang="ja-JP" altLang="en-US" sz="1400" b="0" kern="100" dirty="0">
                          <a:solidFill>
                            <a:schemeClr val="lt1"/>
                          </a:solidFill>
                          <a:effectLst/>
                          <a:latin typeface="Meiryo UI" panose="020B0604030504040204" pitchFamily="50" charset="-128"/>
                          <a:ea typeface="Meiryo UI" panose="020B0604030504040204" pitchFamily="50" charset="-128"/>
                          <a:cs typeface="+mn-cs"/>
                        </a:rPr>
                        <a:t>事業費</a:t>
                      </a:r>
                      <a:endParaRPr kumimoji="1" lang="ja-JP" altLang="ja-JP" sz="1400" b="0" kern="100" dirty="0">
                        <a:solidFill>
                          <a:schemeClr val="lt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333399"/>
                    </a:solidFill>
                  </a:tcPr>
                </a:tc>
                <a:extLst>
                  <a:ext uri="{0D108BD9-81ED-4DB2-BD59-A6C34878D82A}">
                    <a16:rowId xmlns:a16="http://schemas.microsoft.com/office/drawing/2014/main" val="3761007960"/>
                  </a:ext>
                </a:extLst>
              </a:tr>
              <a:tr h="279959">
                <a:tc>
                  <a:txBody>
                    <a:bodyPr/>
                    <a:lstStyle/>
                    <a:p>
                      <a:pPr marL="0" algn="ctr" defTabSz="914278" rtl="0" eaLnBrk="1" latinLnBrk="0" hangingPunct="1">
                        <a:lnSpc>
                          <a:spcPct val="100000"/>
                        </a:lnSpc>
                        <a:spcAft>
                          <a:spcPts val="0"/>
                        </a:spcAft>
                      </a:pPr>
                      <a:r>
                        <a:rPr kumimoji="1" lang="ja-JP" altLang="en-US" sz="1400" b="0" kern="100" dirty="0">
                          <a:solidFill>
                            <a:schemeClr val="lt1"/>
                          </a:solidFill>
                          <a:effectLst/>
                          <a:latin typeface="Meiryo UI" panose="020B0604030504040204" pitchFamily="50" charset="-128"/>
                          <a:ea typeface="Meiryo UI" panose="020B0604030504040204" pitchFamily="50" charset="-128"/>
                          <a:cs typeface="+mn-cs"/>
                        </a:rPr>
                        <a:t>平成</a:t>
                      </a:r>
                      <a:r>
                        <a:rPr kumimoji="1" lang="en-US" altLang="ja-JP" sz="1400" b="0" kern="100" dirty="0">
                          <a:solidFill>
                            <a:schemeClr val="lt1"/>
                          </a:solidFill>
                          <a:effectLst/>
                          <a:latin typeface="Meiryo UI" panose="020B0604030504040204" pitchFamily="50" charset="-128"/>
                          <a:ea typeface="Meiryo UI" panose="020B0604030504040204" pitchFamily="50" charset="-128"/>
                          <a:cs typeface="+mn-cs"/>
                        </a:rPr>
                        <a:t>30</a:t>
                      </a:r>
                      <a:r>
                        <a:rPr kumimoji="1" lang="ja-JP" altLang="en-US" sz="1400" b="0" kern="100" dirty="0">
                          <a:solidFill>
                            <a:schemeClr val="lt1"/>
                          </a:solidFill>
                          <a:effectLst/>
                          <a:latin typeface="Meiryo UI" panose="020B0604030504040204" pitchFamily="50" charset="-128"/>
                          <a:ea typeface="Meiryo UI" panose="020B0604030504040204" pitchFamily="50" charset="-128"/>
                          <a:cs typeface="+mn-cs"/>
                        </a:rPr>
                        <a:t>年度</a:t>
                      </a:r>
                      <a:endParaRPr kumimoji="1" lang="ja-JP" sz="1400" b="0" kern="100" dirty="0">
                        <a:solidFill>
                          <a:schemeClr val="lt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333399"/>
                    </a:solidFill>
                  </a:tcPr>
                </a:tc>
                <a:tc>
                  <a:txBody>
                    <a:bodyPr/>
                    <a:lstStyle/>
                    <a:p>
                      <a:pPr marL="0" indent="0" algn="r" defTabSz="914278" rtl="0" eaLnBrk="1" latinLnBrk="0" hangingPunct="1">
                        <a:lnSpc>
                          <a:spcPct val="100000"/>
                        </a:lnSpc>
                        <a:spcAft>
                          <a:spcPts val="0"/>
                        </a:spcAft>
                        <a:tabLst/>
                      </a:pPr>
                      <a:r>
                        <a:rPr kumimoji="1" lang="en-US" altLang="ja-JP" sz="1100" kern="100" dirty="0">
                          <a:solidFill>
                            <a:schemeClr val="dk1"/>
                          </a:solidFill>
                          <a:effectLst/>
                          <a:latin typeface="Meiryo UI" panose="020B0604030504040204" pitchFamily="50" charset="-128"/>
                          <a:ea typeface="Meiryo UI" panose="020B0604030504040204" pitchFamily="50" charset="-128"/>
                          <a:cs typeface="+mn-cs"/>
                        </a:rPr>
                        <a:t>1,781</a:t>
                      </a:r>
                      <a:r>
                        <a:rPr kumimoji="1" lang="ja-JP" altLang="en-US" sz="1100" kern="100" dirty="0">
                          <a:solidFill>
                            <a:schemeClr val="dk1"/>
                          </a:solidFill>
                          <a:effectLst/>
                          <a:latin typeface="Meiryo UI" panose="020B0604030504040204" pitchFamily="50" charset="-128"/>
                          <a:ea typeface="Meiryo UI" panose="020B0604030504040204" pitchFamily="50" charset="-128"/>
                          <a:cs typeface="+mn-cs"/>
                        </a:rPr>
                        <a:t>件</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278" rtl="0" eaLnBrk="1" latinLnBrk="0" hangingPunct="1">
                        <a:lnSpc>
                          <a:spcPct val="100000"/>
                        </a:lnSpc>
                        <a:spcAft>
                          <a:spcPts val="0"/>
                        </a:spcAft>
                      </a:pPr>
                      <a:r>
                        <a:rPr kumimoji="1" lang="en-US" altLang="ja-JP" sz="1100" kern="100" dirty="0">
                          <a:solidFill>
                            <a:schemeClr val="dk1"/>
                          </a:solidFill>
                          <a:effectLst/>
                          <a:latin typeface="Meiryo UI" panose="020B0604030504040204" pitchFamily="50" charset="-128"/>
                          <a:ea typeface="Meiryo UI" panose="020B0604030504040204" pitchFamily="50" charset="-128"/>
                          <a:cs typeface="+mn-cs"/>
                        </a:rPr>
                        <a:t>51,265</a:t>
                      </a:r>
                      <a:r>
                        <a:rPr kumimoji="1" lang="ja-JP" altLang="en-US" sz="1100" kern="100" dirty="0">
                          <a:solidFill>
                            <a:schemeClr val="dk1"/>
                          </a:solidFill>
                          <a:effectLst/>
                          <a:latin typeface="Meiryo UI" panose="020B0604030504040204" pitchFamily="50" charset="-128"/>
                          <a:ea typeface="Meiryo UI" panose="020B0604030504040204" pitchFamily="50" charset="-128"/>
                          <a:cs typeface="+mn-cs"/>
                        </a:rPr>
                        <a:t>千円</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36924091"/>
                  </a:ext>
                </a:extLst>
              </a:tr>
              <a:tr h="280313">
                <a:tc>
                  <a:txBody>
                    <a:bodyPr/>
                    <a:lstStyle/>
                    <a:p>
                      <a:pPr marL="0" algn="ctr" defTabSz="914278" rtl="0" eaLnBrk="1" latinLnBrk="0" hangingPunct="1">
                        <a:lnSpc>
                          <a:spcPct val="100000"/>
                        </a:lnSpc>
                        <a:spcAft>
                          <a:spcPts val="0"/>
                        </a:spcAft>
                      </a:pPr>
                      <a:r>
                        <a:rPr kumimoji="1" lang="ja-JP" altLang="en-US" sz="1400" b="0" kern="100" dirty="0">
                          <a:solidFill>
                            <a:schemeClr val="lt1"/>
                          </a:solidFill>
                          <a:effectLst/>
                          <a:latin typeface="Meiryo UI" panose="020B0604030504040204" pitchFamily="50" charset="-128"/>
                          <a:ea typeface="Meiryo UI" panose="020B0604030504040204" pitchFamily="50" charset="-128"/>
                          <a:cs typeface="+mn-cs"/>
                        </a:rPr>
                        <a:t>令和元年度</a:t>
                      </a:r>
                      <a:endParaRPr kumimoji="1" lang="ja-JP" sz="1400" b="0" kern="100" dirty="0">
                        <a:solidFill>
                          <a:schemeClr val="lt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333399"/>
                    </a:solidFill>
                  </a:tcPr>
                </a:tc>
                <a:tc>
                  <a:txBody>
                    <a:bodyPr/>
                    <a:lstStyle/>
                    <a:p>
                      <a:pPr marL="0" algn="r" defTabSz="914278" rtl="0" eaLnBrk="1" latinLnBrk="0" hangingPunct="1">
                        <a:lnSpc>
                          <a:spcPct val="100000"/>
                        </a:lnSpc>
                        <a:spcAft>
                          <a:spcPts val="0"/>
                        </a:spcAft>
                      </a:pPr>
                      <a:r>
                        <a:rPr kumimoji="1" lang="en-US" altLang="ja-JP" sz="1100" kern="100" dirty="0">
                          <a:solidFill>
                            <a:schemeClr val="dk1"/>
                          </a:solidFill>
                          <a:effectLst/>
                          <a:latin typeface="Meiryo UI" panose="020B0604030504040204" pitchFamily="50" charset="-128"/>
                          <a:ea typeface="Meiryo UI" panose="020B0604030504040204" pitchFamily="50" charset="-128"/>
                          <a:cs typeface="+mn-cs"/>
                        </a:rPr>
                        <a:t>1,091</a:t>
                      </a:r>
                      <a:r>
                        <a:rPr kumimoji="1" lang="ja-JP" altLang="en-US" sz="1100" kern="100" dirty="0">
                          <a:solidFill>
                            <a:schemeClr val="dk1"/>
                          </a:solidFill>
                          <a:effectLst/>
                          <a:latin typeface="Meiryo UI" panose="020B0604030504040204" pitchFamily="50" charset="-128"/>
                          <a:ea typeface="Meiryo UI" panose="020B0604030504040204" pitchFamily="50" charset="-128"/>
                          <a:cs typeface="+mn-cs"/>
                        </a:rPr>
                        <a:t>件</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278" rtl="0" eaLnBrk="1" latinLnBrk="0" hangingPunct="1">
                        <a:lnSpc>
                          <a:spcPct val="100000"/>
                        </a:lnSpc>
                        <a:spcAft>
                          <a:spcPts val="0"/>
                        </a:spcAft>
                      </a:pPr>
                      <a:r>
                        <a:rPr kumimoji="1" lang="en-US" altLang="ja-JP" sz="1100" kern="100" dirty="0">
                          <a:solidFill>
                            <a:schemeClr val="dk1"/>
                          </a:solidFill>
                          <a:effectLst/>
                          <a:latin typeface="Meiryo UI" panose="020B0604030504040204" pitchFamily="50" charset="-128"/>
                          <a:ea typeface="Meiryo UI" panose="020B0604030504040204" pitchFamily="50" charset="-128"/>
                          <a:cs typeface="+mn-cs"/>
                        </a:rPr>
                        <a:t>32,308</a:t>
                      </a:r>
                      <a:r>
                        <a:rPr kumimoji="1" lang="ja-JP" altLang="en-US" sz="1100" kern="100" dirty="0">
                          <a:solidFill>
                            <a:schemeClr val="dk1"/>
                          </a:solidFill>
                          <a:effectLst/>
                          <a:latin typeface="Meiryo UI" panose="020B0604030504040204" pitchFamily="50" charset="-128"/>
                          <a:ea typeface="Meiryo UI" panose="020B0604030504040204" pitchFamily="50" charset="-128"/>
                          <a:cs typeface="+mn-cs"/>
                        </a:rPr>
                        <a:t>千円</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46596289"/>
                  </a:ext>
                </a:extLst>
              </a:tr>
              <a:tr h="280313">
                <a:tc>
                  <a:txBody>
                    <a:bodyPr/>
                    <a:lstStyle/>
                    <a:p>
                      <a:pPr marL="0" algn="ctr" defTabSz="914278" rtl="0" eaLnBrk="1" latinLnBrk="0" hangingPunct="1">
                        <a:lnSpc>
                          <a:spcPct val="100000"/>
                        </a:lnSpc>
                        <a:spcAft>
                          <a:spcPts val="0"/>
                        </a:spcAft>
                      </a:pPr>
                      <a:r>
                        <a:rPr kumimoji="1" lang="ja-JP" altLang="en-US" sz="1400" b="0" kern="100" dirty="0">
                          <a:solidFill>
                            <a:schemeClr val="lt1"/>
                          </a:solidFill>
                          <a:effectLst/>
                          <a:latin typeface="Meiryo UI" panose="020B0604030504040204" pitchFamily="50" charset="-128"/>
                          <a:ea typeface="Meiryo UI" panose="020B0604030504040204" pitchFamily="50" charset="-128"/>
                          <a:cs typeface="+mn-cs"/>
                        </a:rPr>
                        <a:t>令和２年度</a:t>
                      </a:r>
                      <a:endParaRPr kumimoji="1" lang="ja-JP" sz="1400" b="0" kern="100" dirty="0">
                        <a:solidFill>
                          <a:schemeClr val="lt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333399"/>
                    </a:solidFill>
                  </a:tcPr>
                </a:tc>
                <a:tc>
                  <a:txBody>
                    <a:bodyPr/>
                    <a:lstStyle/>
                    <a:p>
                      <a:pPr marL="0" algn="r" defTabSz="914278" rtl="0" eaLnBrk="1" latinLnBrk="0" hangingPunct="1">
                        <a:lnSpc>
                          <a:spcPct val="100000"/>
                        </a:lnSpc>
                        <a:spcAft>
                          <a:spcPts val="0"/>
                        </a:spcAft>
                      </a:pPr>
                      <a:r>
                        <a:rPr kumimoji="1" lang="en-US" altLang="ja-JP" sz="1100" kern="100" dirty="0">
                          <a:solidFill>
                            <a:schemeClr val="dk1"/>
                          </a:solidFill>
                          <a:effectLst/>
                          <a:latin typeface="Meiryo UI" panose="020B0604030504040204" pitchFamily="50" charset="-128"/>
                          <a:ea typeface="Meiryo UI" panose="020B0604030504040204" pitchFamily="50" charset="-128"/>
                          <a:cs typeface="+mn-cs"/>
                        </a:rPr>
                        <a:t>719</a:t>
                      </a:r>
                      <a:r>
                        <a:rPr kumimoji="1" lang="ja-JP" altLang="en-US" sz="1100" kern="100" dirty="0">
                          <a:solidFill>
                            <a:schemeClr val="dk1"/>
                          </a:solidFill>
                          <a:effectLst/>
                          <a:latin typeface="Meiryo UI" panose="020B0604030504040204" pitchFamily="50" charset="-128"/>
                          <a:ea typeface="Meiryo UI" panose="020B0604030504040204" pitchFamily="50" charset="-128"/>
                          <a:cs typeface="+mn-cs"/>
                        </a:rPr>
                        <a:t>件</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278" rtl="0" eaLnBrk="1" latinLnBrk="0" hangingPunct="1">
                        <a:lnSpc>
                          <a:spcPct val="100000"/>
                        </a:lnSpc>
                        <a:spcAft>
                          <a:spcPts val="0"/>
                        </a:spcAft>
                      </a:pPr>
                      <a:r>
                        <a:rPr kumimoji="1" lang="en-US" altLang="ja-JP" sz="1100" kern="100" dirty="0">
                          <a:solidFill>
                            <a:schemeClr val="dk1"/>
                          </a:solidFill>
                          <a:effectLst/>
                          <a:latin typeface="Meiryo UI" panose="020B0604030504040204" pitchFamily="50" charset="-128"/>
                          <a:ea typeface="Meiryo UI" panose="020B0604030504040204" pitchFamily="50" charset="-128"/>
                          <a:cs typeface="+mn-cs"/>
                        </a:rPr>
                        <a:t>21,150</a:t>
                      </a:r>
                      <a:r>
                        <a:rPr kumimoji="1" lang="ja-JP" altLang="en-US" sz="1100" kern="100" dirty="0">
                          <a:solidFill>
                            <a:schemeClr val="dk1"/>
                          </a:solidFill>
                          <a:effectLst/>
                          <a:latin typeface="Meiryo UI" panose="020B0604030504040204" pitchFamily="50" charset="-128"/>
                          <a:ea typeface="Meiryo UI" panose="020B0604030504040204" pitchFamily="50" charset="-128"/>
                          <a:cs typeface="+mn-cs"/>
                        </a:rPr>
                        <a:t>千円</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8147551"/>
                  </a:ext>
                </a:extLst>
              </a:tr>
              <a:tr h="280313">
                <a:tc>
                  <a:txBody>
                    <a:bodyPr/>
                    <a:lstStyle/>
                    <a:p>
                      <a:pPr marL="0" algn="ctr" defTabSz="914278" rtl="0" eaLnBrk="1" latinLnBrk="0" hangingPunct="1">
                        <a:lnSpc>
                          <a:spcPct val="100000"/>
                        </a:lnSpc>
                        <a:spcAft>
                          <a:spcPts val="0"/>
                        </a:spcAft>
                      </a:pPr>
                      <a:r>
                        <a:rPr kumimoji="1" lang="ja-JP" altLang="en-US" sz="1400" b="0" kern="100" dirty="0">
                          <a:solidFill>
                            <a:schemeClr val="lt1"/>
                          </a:solidFill>
                          <a:effectLst/>
                          <a:latin typeface="Meiryo UI" panose="020B0604030504040204" pitchFamily="50" charset="-128"/>
                          <a:ea typeface="Meiryo UI" panose="020B0604030504040204" pitchFamily="50" charset="-128"/>
                          <a:cs typeface="+mn-cs"/>
                        </a:rPr>
                        <a:t>令和３年度</a:t>
                      </a:r>
                      <a:endParaRPr kumimoji="1" lang="ja-JP" sz="1400" b="0" kern="100" dirty="0">
                        <a:solidFill>
                          <a:schemeClr val="lt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333399"/>
                    </a:solidFill>
                  </a:tcPr>
                </a:tc>
                <a:tc>
                  <a:txBody>
                    <a:bodyPr/>
                    <a:lstStyle/>
                    <a:p>
                      <a:pPr marL="0" algn="r" defTabSz="914278" rtl="0" eaLnBrk="1" latinLnBrk="0" hangingPunct="1">
                        <a:lnSpc>
                          <a:spcPct val="100000"/>
                        </a:lnSpc>
                        <a:spcAft>
                          <a:spcPts val="0"/>
                        </a:spcAft>
                      </a:pPr>
                      <a:r>
                        <a:rPr kumimoji="1" lang="en-US" altLang="ja-JP" sz="1100" kern="100" dirty="0">
                          <a:solidFill>
                            <a:schemeClr val="dk1"/>
                          </a:solidFill>
                          <a:effectLst/>
                          <a:latin typeface="Meiryo UI" panose="020B0604030504040204" pitchFamily="50" charset="-128"/>
                          <a:ea typeface="Meiryo UI" panose="020B0604030504040204" pitchFamily="50" charset="-128"/>
                          <a:cs typeface="+mn-cs"/>
                        </a:rPr>
                        <a:t>580</a:t>
                      </a:r>
                      <a:r>
                        <a:rPr kumimoji="1" lang="ja-JP" altLang="en-US" sz="1100" kern="100" dirty="0">
                          <a:solidFill>
                            <a:schemeClr val="dk1"/>
                          </a:solidFill>
                          <a:effectLst/>
                          <a:latin typeface="Meiryo UI" panose="020B0604030504040204" pitchFamily="50" charset="-128"/>
                          <a:ea typeface="Meiryo UI" panose="020B0604030504040204" pitchFamily="50" charset="-128"/>
                          <a:cs typeface="+mn-cs"/>
                        </a:rPr>
                        <a:t>件</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278" rtl="0" eaLnBrk="1" latinLnBrk="0" hangingPunct="1">
                        <a:lnSpc>
                          <a:spcPct val="100000"/>
                        </a:lnSpc>
                        <a:spcAft>
                          <a:spcPts val="0"/>
                        </a:spcAft>
                      </a:pPr>
                      <a:r>
                        <a:rPr kumimoji="1" lang="en-US" altLang="ja-JP" sz="1100" kern="100" dirty="0">
                          <a:solidFill>
                            <a:schemeClr val="dk1"/>
                          </a:solidFill>
                          <a:effectLst/>
                          <a:latin typeface="Meiryo UI" panose="020B0604030504040204" pitchFamily="50" charset="-128"/>
                          <a:ea typeface="Meiryo UI" panose="020B0604030504040204" pitchFamily="50" charset="-128"/>
                          <a:cs typeface="+mn-cs"/>
                        </a:rPr>
                        <a:t>15,995</a:t>
                      </a:r>
                      <a:r>
                        <a:rPr kumimoji="1" lang="ja-JP" altLang="en-US" sz="1100" kern="100" dirty="0">
                          <a:solidFill>
                            <a:schemeClr val="dk1"/>
                          </a:solidFill>
                          <a:effectLst/>
                          <a:latin typeface="Meiryo UI" panose="020B0604030504040204" pitchFamily="50" charset="-128"/>
                          <a:ea typeface="Meiryo UI" panose="020B0604030504040204" pitchFamily="50" charset="-128"/>
                          <a:cs typeface="+mn-cs"/>
                        </a:rPr>
                        <a:t>千円</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71397329"/>
                  </a:ext>
                </a:extLst>
              </a:tr>
              <a:tr h="280313">
                <a:tc>
                  <a:txBody>
                    <a:bodyPr/>
                    <a:lstStyle/>
                    <a:p>
                      <a:pPr marL="0" algn="ctr" defTabSz="914278" rtl="0" eaLnBrk="1" latinLnBrk="0" hangingPunct="1">
                        <a:lnSpc>
                          <a:spcPct val="100000"/>
                        </a:lnSpc>
                        <a:spcAft>
                          <a:spcPts val="0"/>
                        </a:spcAft>
                      </a:pPr>
                      <a:r>
                        <a:rPr kumimoji="1" lang="ja-JP" altLang="en-US" sz="1400" b="0" kern="100" dirty="0">
                          <a:solidFill>
                            <a:schemeClr val="lt1"/>
                          </a:solidFill>
                          <a:effectLst/>
                          <a:latin typeface="Meiryo UI" panose="020B0604030504040204" pitchFamily="50" charset="-128"/>
                          <a:ea typeface="Meiryo UI" panose="020B0604030504040204" pitchFamily="50" charset="-128"/>
                          <a:cs typeface="+mn-cs"/>
                        </a:rPr>
                        <a:t>計</a:t>
                      </a:r>
                      <a:endParaRPr kumimoji="1" lang="ja-JP" sz="1400" b="0" kern="100" dirty="0">
                        <a:solidFill>
                          <a:schemeClr val="lt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333399"/>
                    </a:solidFill>
                  </a:tcPr>
                </a:tc>
                <a:tc>
                  <a:txBody>
                    <a:bodyPr/>
                    <a:lstStyle/>
                    <a:p>
                      <a:pPr marL="0" algn="r" defTabSz="914278" rtl="0" eaLnBrk="1" latinLnBrk="0" hangingPunct="1">
                        <a:lnSpc>
                          <a:spcPct val="100000"/>
                        </a:lnSpc>
                        <a:spcAft>
                          <a:spcPts val="0"/>
                        </a:spcAft>
                      </a:pPr>
                      <a:r>
                        <a:rPr kumimoji="1" lang="ja-JP" altLang="en-US" sz="1100" kern="1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100" kern="1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100" kern="1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100" kern="100" dirty="0">
                          <a:solidFill>
                            <a:schemeClr val="dk1"/>
                          </a:solidFill>
                          <a:effectLst/>
                          <a:latin typeface="Meiryo UI" panose="020B0604030504040204" pitchFamily="50" charset="-128"/>
                          <a:ea typeface="Meiryo UI" panose="020B0604030504040204" pitchFamily="50" charset="-128"/>
                          <a:cs typeface="+mn-cs"/>
                        </a:rPr>
                        <a:t>4,171</a:t>
                      </a:r>
                      <a:r>
                        <a:rPr kumimoji="1" lang="ja-JP" altLang="en-US" sz="1100" kern="100" dirty="0">
                          <a:solidFill>
                            <a:schemeClr val="dk1"/>
                          </a:solidFill>
                          <a:effectLst/>
                          <a:latin typeface="Meiryo UI" panose="020B0604030504040204" pitchFamily="50" charset="-128"/>
                          <a:ea typeface="Meiryo UI" panose="020B0604030504040204" pitchFamily="50" charset="-128"/>
                          <a:cs typeface="+mn-cs"/>
                        </a:rPr>
                        <a:t>件</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278" rtl="0" eaLnBrk="1" latinLnBrk="0" hangingPunct="1">
                        <a:lnSpc>
                          <a:spcPct val="100000"/>
                        </a:lnSpc>
                        <a:spcAft>
                          <a:spcPts val="0"/>
                        </a:spcAft>
                      </a:pPr>
                      <a:r>
                        <a:rPr kumimoji="1" lang="en-US" altLang="ja-JP" sz="1100" kern="100" dirty="0">
                          <a:solidFill>
                            <a:schemeClr val="dk1"/>
                          </a:solidFill>
                          <a:effectLst/>
                          <a:latin typeface="Meiryo UI" panose="020B0604030504040204" pitchFamily="50" charset="-128"/>
                          <a:ea typeface="Meiryo UI" panose="020B0604030504040204" pitchFamily="50" charset="-128"/>
                          <a:cs typeface="+mn-cs"/>
                        </a:rPr>
                        <a:t>120,718</a:t>
                      </a:r>
                      <a:r>
                        <a:rPr kumimoji="1" lang="ja-JP" altLang="en-US" sz="1100" kern="100" dirty="0">
                          <a:solidFill>
                            <a:schemeClr val="dk1"/>
                          </a:solidFill>
                          <a:effectLst/>
                          <a:latin typeface="Meiryo UI" panose="020B0604030504040204" pitchFamily="50" charset="-128"/>
                          <a:ea typeface="Meiryo UI" panose="020B0604030504040204" pitchFamily="50" charset="-128"/>
                          <a:cs typeface="+mn-cs"/>
                        </a:rPr>
                        <a:t>千円</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331112"/>
                  </a:ext>
                </a:extLst>
              </a:tr>
            </a:tbl>
          </a:graphicData>
        </a:graphic>
      </p:graphicFrame>
      <p:sp>
        <p:nvSpPr>
          <p:cNvPr id="3" name="テキスト ボックス 2"/>
          <p:cNvSpPr txBox="1"/>
          <p:nvPr/>
        </p:nvSpPr>
        <p:spPr>
          <a:xfrm>
            <a:off x="1485900" y="6433376"/>
            <a:ext cx="4003340" cy="402775"/>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tIns="108000" bIns="108000" rtlCol="0">
            <a:spAutoFit/>
          </a:bodyPr>
          <a:lstStyle/>
          <a:p>
            <a:pPr marL="85725" marR="967105" algn="l">
              <a:tabLst>
                <a:tab pos="11791950" algn="l"/>
              </a:tabLst>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当初の補助対象見込み件数　</a:t>
            </a:r>
            <a:r>
              <a:rPr kumimoji="1" lang="en-US" altLang="ja-JP" sz="1200" dirty="0">
                <a:latin typeface="Meiryo UI" panose="020B0604030504040204" pitchFamily="50" charset="-128"/>
                <a:ea typeface="Meiryo UI" panose="020B0604030504040204" pitchFamily="50" charset="-128"/>
              </a:rPr>
              <a:t>3,966</a:t>
            </a:r>
            <a:r>
              <a:rPr kumimoji="1" lang="ja-JP" altLang="en-US" sz="1200" dirty="0">
                <a:latin typeface="Meiryo UI" panose="020B0604030504040204" pitchFamily="50" charset="-128"/>
                <a:ea typeface="Meiryo UI" panose="020B0604030504040204" pitchFamily="50" charset="-128"/>
              </a:rPr>
              <a:t>件</a:t>
            </a:r>
          </a:p>
        </p:txBody>
      </p:sp>
      <p:sp>
        <p:nvSpPr>
          <p:cNvPr id="11" name="タイトル 1">
            <a:extLst>
              <a:ext uri="{FF2B5EF4-FFF2-40B4-BE49-F238E27FC236}">
                <a16:creationId xmlns:a16="http://schemas.microsoft.com/office/drawing/2014/main" id="{05B9ACD1-61D9-4C5C-AB5D-BC5DC810DED3}"/>
              </a:ext>
            </a:extLst>
          </p:cNvPr>
          <p:cNvSpPr txBox="1">
            <a:spLocks/>
          </p:cNvSpPr>
          <p:nvPr/>
        </p:nvSpPr>
        <p:spPr>
          <a:xfrm>
            <a:off x="-71888" y="261861"/>
            <a:ext cx="7791450" cy="404813"/>
          </a:xfrm>
          <a:prstGeom prst="rect">
            <a:avLst/>
          </a:prstGeom>
        </p:spPr>
        <p:txBody>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kern="0" dirty="0"/>
              <a:t>　（２）危険なブロック塀等の除却について</a:t>
            </a:r>
          </a:p>
        </p:txBody>
      </p:sp>
      <p:sp>
        <p:nvSpPr>
          <p:cNvPr id="14" name="テキスト ボックス 13">
            <a:extLst>
              <a:ext uri="{FF2B5EF4-FFF2-40B4-BE49-F238E27FC236}">
                <a16:creationId xmlns:a16="http://schemas.microsoft.com/office/drawing/2014/main" id="{1DDFE3B1-746A-4F44-8896-C38B96397194}"/>
              </a:ext>
            </a:extLst>
          </p:cNvPr>
          <p:cNvSpPr txBox="1"/>
          <p:nvPr/>
        </p:nvSpPr>
        <p:spPr>
          <a:xfrm>
            <a:off x="962465" y="1113398"/>
            <a:ext cx="4651694" cy="276999"/>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spAutoFit/>
          </a:bodyPr>
          <a:lstStyle/>
          <a:p>
            <a:r>
              <a:rPr kumimoji="0" lang="ja-JP" altLang="en-US" sz="1200" b="1" kern="0" dirty="0">
                <a:solidFill>
                  <a:sysClr val="window" lastClr="FFFFFF"/>
                </a:solidFill>
                <a:latin typeface="Meiryo UI" panose="020B0604030504040204" pitchFamily="50" charset="-128"/>
                <a:ea typeface="Meiryo UI" panose="020B0604030504040204" pitchFamily="50" charset="-128"/>
              </a:rPr>
              <a:t>（危険なブロック塀等の除却緊急促進事業）</a:t>
            </a:r>
          </a:p>
        </p:txBody>
      </p:sp>
    </p:spTree>
    <p:extLst>
      <p:ext uri="{BB962C8B-B14F-4D97-AF65-F5344CB8AC3E}">
        <p14:creationId xmlns:p14="http://schemas.microsoft.com/office/powerpoint/2010/main" val="206150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8</a:t>
            </a:fld>
            <a:endParaRPr lang="en-US" altLang="ja-JP" dirty="0">
              <a:solidFill>
                <a:srgbClr val="000000"/>
              </a:solidFill>
            </a:endParaRPr>
          </a:p>
        </p:txBody>
      </p:sp>
      <p:sp>
        <p:nvSpPr>
          <p:cNvPr id="5" name="Text Box 1233">
            <a:extLst>
              <a:ext uri="{FF2B5EF4-FFF2-40B4-BE49-F238E27FC236}">
                <a16:creationId xmlns:a16="http://schemas.microsoft.com/office/drawing/2014/main" id="{B45C4BF1-EB7A-446A-BF16-A3C196FE6E2E}"/>
              </a:ext>
            </a:extLst>
          </p:cNvPr>
          <p:cNvSpPr txBox="1">
            <a:spLocks noChangeArrowheads="1"/>
          </p:cNvSpPr>
          <p:nvPr/>
        </p:nvSpPr>
        <p:spPr bwMode="auto">
          <a:xfrm>
            <a:off x="190250" y="4876930"/>
            <a:ext cx="4381750" cy="331629"/>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ブロック塀等の実態把握の取組状況</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95422" y="1549083"/>
            <a:ext cx="855315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ブロック塀等の危険性や安全対策について、市町村と連携して所有者への普及啓発を実施</a:t>
            </a:r>
            <a:endParaRPr lang="en-US" altLang="ja-JP" sz="14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99533" y="2153279"/>
            <a:ext cx="1773587" cy="2517406"/>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3704" y="2153279"/>
            <a:ext cx="1780604" cy="2517406"/>
          </a:xfrm>
          <a:prstGeom prst="rect">
            <a:avLst/>
          </a:prstGeom>
        </p:spPr>
      </p:pic>
      <p:sp>
        <p:nvSpPr>
          <p:cNvPr id="14" name="正方形/長方形 13"/>
          <p:cNvSpPr/>
          <p:nvPr/>
        </p:nvSpPr>
        <p:spPr>
          <a:xfrm>
            <a:off x="295422" y="1851181"/>
            <a:ext cx="4276578" cy="307777"/>
          </a:xfrm>
          <a:prstGeom prst="rect">
            <a:avLst/>
          </a:prstGeom>
        </p:spPr>
        <p:txBody>
          <a:bodyPr wrap="square">
            <a:spAutoFit/>
          </a:bodyPr>
          <a:lstStyle/>
          <a:p>
            <a:r>
              <a:rPr lang="ja-JP" altLang="en-US" sz="1400" b="1" dirty="0">
                <a:solidFill>
                  <a:srgbClr val="333399"/>
                </a:solidFill>
                <a:latin typeface="Meiryo UI" panose="020B0604030504040204" pitchFamily="50" charset="-128"/>
                <a:ea typeface="Meiryo UI" panose="020B0604030504040204" pitchFamily="50" charset="-128"/>
              </a:rPr>
              <a:t>■普及啓発のためのチラシ</a:t>
            </a:r>
            <a:endParaRPr lang="en-US" altLang="ja-JP" sz="1400" b="1" dirty="0">
              <a:solidFill>
                <a:srgbClr val="333399"/>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572000" y="1851181"/>
            <a:ext cx="4399470" cy="307777"/>
          </a:xfrm>
          <a:prstGeom prst="rect">
            <a:avLst/>
          </a:prstGeom>
        </p:spPr>
        <p:txBody>
          <a:bodyPr wrap="square">
            <a:spAutoFit/>
          </a:bodyPr>
          <a:lstStyle/>
          <a:p>
            <a:r>
              <a:rPr lang="ja-JP" altLang="en-US" sz="1400" b="1" dirty="0">
                <a:solidFill>
                  <a:srgbClr val="333399"/>
                </a:solidFill>
                <a:latin typeface="Meiryo UI" panose="020B0604030504040204" pitchFamily="50" charset="-128"/>
                <a:ea typeface="Meiryo UI" panose="020B0604030504040204" pitchFamily="50" charset="-128"/>
              </a:rPr>
              <a:t>■普及啓発の手法</a:t>
            </a:r>
            <a:endParaRPr lang="en-US" altLang="ja-JP" sz="1400" b="1" dirty="0">
              <a:solidFill>
                <a:srgbClr val="333399"/>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4694891" y="2153279"/>
            <a:ext cx="4449109" cy="2677656"/>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○チラシの配布・ポスター掲示</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・防災訓練等のイベントでの配布</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・市役所や府民情報プラザ等へのポスター掲示・チラシ配架</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・業界団体、ローソンやイオン等の店舗へのチラシ配架</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○個別訪問やダイレクトメールによる啓発</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・通学路等に面するブロック塀等の所有者へ個別訪問</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・固定資産税の納税通知書と併せて補助制度を周知</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○自治会回覧・掲示板を通じた啓発</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○市町村広報・ホームページ・</a:t>
            </a:r>
            <a:r>
              <a:rPr lang="en-US" altLang="ja-JP" sz="1400" dirty="0">
                <a:latin typeface="Meiryo UI" panose="020B0604030504040204" pitchFamily="50" charset="-128"/>
                <a:ea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rPr>
              <a:t>を利用した啓発</a:t>
            </a:r>
            <a:endParaRPr lang="en-US" altLang="ja-JP" sz="1400" dirty="0">
              <a:latin typeface="Meiryo UI" panose="020B0604030504040204" pitchFamily="50" charset="-128"/>
              <a:ea typeface="Meiryo UI" panose="020B0604030504040204" pitchFamily="50" charset="-128"/>
            </a:endParaRPr>
          </a:p>
        </p:txBody>
      </p:sp>
      <p:sp>
        <p:nvSpPr>
          <p:cNvPr id="18" name="正方形/長方形 17"/>
          <p:cNvSpPr/>
          <p:nvPr/>
        </p:nvSpPr>
        <p:spPr>
          <a:xfrm>
            <a:off x="190250" y="5267274"/>
            <a:ext cx="8781220" cy="126188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通学路等の沿道のブロック塀等の実態把握については、大阪北部地震の際、通学路一斉点検により実施。</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また、自治会と連携した実態把握についても取組事例あり。</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（一財）日本建築防災協会より、令和３年４月発行「ブロック塀の安全性確保にかかる地方公共団体の取組事例集」が発行されている。</a:t>
            </a:r>
            <a:endParaRPr lang="en-US" altLang="ja-JP" sz="1200" dirty="0">
              <a:latin typeface="Meiryo UI" panose="020B0604030504040204" pitchFamily="50" charset="-128"/>
              <a:ea typeface="Meiryo UI" panose="020B0604030504040204" pitchFamily="50" charset="-128"/>
            </a:endParaRPr>
          </a:p>
          <a:p>
            <a:pPr marL="896938" indent="-625475"/>
            <a:r>
              <a:rPr lang="ja-JP" altLang="en-US" sz="1200" dirty="0">
                <a:latin typeface="Meiryo UI" panose="020B0604030504040204" pitchFamily="50" charset="-128"/>
                <a:ea typeface="Meiryo UI" panose="020B0604030504040204" pitchFamily="50" charset="-128"/>
              </a:rPr>
              <a:t>（概要）</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地域の安全確保モデル事業（国土交通省）</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において、行政、学校関係者、地域住民（自治会）が連携し、通学路等の点検、危険なブロック塀等の注意喚起、安全な通学ルートの紹介など、地域の安全確保のための先進的かつ総合的な取組を支援。当該事業に採択された取組を紹介する事例集。（大阪府内では高槻市の事例が掲載されている。） </a:t>
            </a:r>
            <a:endParaRPr lang="en-US" altLang="ja-JP" sz="1200" dirty="0">
              <a:latin typeface="Meiryo UI" panose="020B0604030504040204" pitchFamily="50" charset="-128"/>
              <a:ea typeface="Meiryo UI" panose="020B0604030504040204" pitchFamily="50" charset="-128"/>
            </a:endParaRPr>
          </a:p>
        </p:txBody>
      </p:sp>
      <p:sp>
        <p:nvSpPr>
          <p:cNvPr id="19" name="Text Box 1233">
            <a:extLst>
              <a:ext uri="{FF2B5EF4-FFF2-40B4-BE49-F238E27FC236}">
                <a16:creationId xmlns:a16="http://schemas.microsoft.com/office/drawing/2014/main" id="{A7168BE2-5936-4219-B57A-E62AB45B190D}"/>
              </a:ext>
            </a:extLst>
          </p:cNvPr>
          <p:cNvSpPr txBox="1">
            <a:spLocks noChangeArrowheads="1"/>
          </p:cNvSpPr>
          <p:nvPr/>
        </p:nvSpPr>
        <p:spPr bwMode="auto">
          <a:xfrm>
            <a:off x="203199" y="1205627"/>
            <a:ext cx="6078331"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a:spcBef>
                <a:spcPct val="50000"/>
              </a:spcBef>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ブロック塀等の所有者への普及啓発の取組状況</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sp>
        <p:nvSpPr>
          <p:cNvPr id="15" name="タイトル 1">
            <a:extLst>
              <a:ext uri="{FF2B5EF4-FFF2-40B4-BE49-F238E27FC236}">
                <a16:creationId xmlns:a16="http://schemas.microsoft.com/office/drawing/2014/main" id="{EAD4D076-B761-40C4-BCD1-7BBFF53688DC}"/>
              </a:ext>
            </a:extLst>
          </p:cNvPr>
          <p:cNvSpPr txBox="1">
            <a:spLocks/>
          </p:cNvSpPr>
          <p:nvPr/>
        </p:nvSpPr>
        <p:spPr>
          <a:xfrm>
            <a:off x="-71888" y="261861"/>
            <a:ext cx="7791450" cy="404813"/>
          </a:xfrm>
          <a:prstGeom prst="rect">
            <a:avLst/>
          </a:prstGeom>
        </p:spPr>
        <p:txBody>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kern="0" dirty="0"/>
              <a:t>　（３）所有者への普及啓発等について</a:t>
            </a:r>
          </a:p>
        </p:txBody>
      </p:sp>
    </p:spTree>
    <p:extLst>
      <p:ext uri="{BB962C8B-B14F-4D97-AF65-F5344CB8AC3E}">
        <p14:creationId xmlns:p14="http://schemas.microsoft.com/office/powerpoint/2010/main" val="1084068396"/>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5"/>
        </a:solidFill>
        <a:ln w="6350">
          <a:noFill/>
        </a:ln>
        <a:effectLst/>
      </a:spPr>
      <a:bodyPr wrap="square" tIns="108000" bIns="108000">
        <a:spAutoFit/>
      </a:bodyPr>
      <a:lstStyle>
        <a:defPPr marL="85725" marR="967105" algn="l">
          <a:tabLst>
            <a:tab pos="11791950" algn="l"/>
          </a:tabLst>
          <a:defRPr sz="1600" dirty="0">
            <a:latin typeface="Meiryo UI" panose="020B0604030504040204" pitchFamily="50" charset="-128"/>
            <a:ea typeface="Meiryo UI" panose="020B0604030504040204" pitchFamily="50" charset="-128"/>
          </a:defRPr>
        </a:defPPr>
      </a:lstStyle>
      <a:style>
        <a:lnRef idx="2">
          <a:schemeClr val="accent2"/>
        </a:lnRef>
        <a:fillRef idx="1">
          <a:schemeClr val="lt1"/>
        </a:fillRef>
        <a:effectRef idx="0">
          <a:schemeClr val="accent2"/>
        </a:effectRef>
        <a:fontRef idx="minor">
          <a:schemeClr val="dk1"/>
        </a:fontRef>
      </a: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3005</Words>
  <Application>Microsoft Office PowerPoint</Application>
  <PresentationFormat>画面に合わせる (4:3)</PresentationFormat>
  <Paragraphs>330</Paragraphs>
  <Slides>17</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BIZ UDPゴシック</vt:lpstr>
      <vt:lpstr>HGP創英角ｺﾞｼｯｸUB</vt:lpstr>
      <vt:lpstr>Meiryo UI</vt:lpstr>
      <vt:lpstr>ＭＳ Ｐゴシック</vt:lpstr>
      <vt:lpstr>ＭＳ ゴシック</vt:lpstr>
      <vt:lpstr>ＭＳ 明朝</vt:lpstr>
      <vt:lpstr>メイリオ</vt:lpstr>
      <vt:lpstr>Arial</vt:lpstr>
      <vt:lpstr>Calibri</vt:lpstr>
      <vt:lpstr>Times New Roman</vt:lpstr>
      <vt:lpstr>標準デザイン</vt:lpstr>
      <vt:lpstr>建築物の耐震改修の促進に関する法律 に基づく基本的な方針の改正への 対応について （ブロック塀等の安全対策）</vt:lpstr>
      <vt:lpstr>１．国の基本方針　改正内容</vt:lpstr>
      <vt:lpstr>　国の基本方針　改正内容</vt:lpstr>
      <vt:lpstr>２．ブロック塀等の安全対策の取組状況</vt:lpstr>
      <vt:lpstr>　（１）広域緊急交通路沿道ブロック塀等の耐震化について</vt:lpstr>
      <vt:lpstr>PowerPoint プレゼンテーション</vt:lpstr>
      <vt:lpstr>　（参考） 　市が指定する道路の沿道ブロック塀等の耐震診断義務付け</vt:lpstr>
      <vt:lpstr>PowerPoint プレゼンテーション</vt:lpstr>
      <vt:lpstr>PowerPoint プレゼンテーション</vt:lpstr>
      <vt:lpstr>PowerPoint プレゼンテーション</vt:lpstr>
      <vt:lpstr>３．通学路等の沿道のブロック塀等の実態 　　把握および耐震診断義務付けに係る 　　アンケート結果</vt:lpstr>
      <vt:lpstr>実態把握に関する取組状況</vt:lpstr>
      <vt:lpstr>診断義務付けに関する検討状況</vt:lpstr>
      <vt:lpstr>アンケート結果まとめ</vt:lpstr>
      <vt:lpstr>４．通学路等の沿道のブロック塀等の 　　安全対策に係る検討</vt:lpstr>
      <vt:lpstr>通学路等の沿道のブロック塀等の耐震診断義務付けの検討</vt:lpstr>
      <vt:lpstr>（参考） 通学路等の沿道のブロック塀等の安全対策に係る検討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2022-09-13T05:57:08Z</dcterms:created>
  <dcterms:modified xsi:type="dcterms:W3CDTF">2022-10-19T10:59:38Z</dcterms:modified>
</cp:coreProperties>
</file>