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63"/>
  </p:notesMasterIdLst>
  <p:sldIdLst>
    <p:sldId id="716" r:id="rId2"/>
    <p:sldId id="770" r:id="rId3"/>
    <p:sldId id="913" r:id="rId4"/>
    <p:sldId id="914" r:id="rId5"/>
    <p:sldId id="915" r:id="rId6"/>
    <p:sldId id="916" r:id="rId7"/>
    <p:sldId id="917" r:id="rId8"/>
    <p:sldId id="918" r:id="rId9"/>
    <p:sldId id="925" r:id="rId10"/>
    <p:sldId id="950" r:id="rId11"/>
    <p:sldId id="951" r:id="rId12"/>
    <p:sldId id="952" r:id="rId13"/>
    <p:sldId id="954" r:id="rId14"/>
    <p:sldId id="953" r:id="rId15"/>
    <p:sldId id="958" r:id="rId16"/>
    <p:sldId id="957" r:id="rId17"/>
    <p:sldId id="721" r:id="rId18"/>
    <p:sldId id="866" r:id="rId19"/>
    <p:sldId id="867" r:id="rId20"/>
    <p:sldId id="868" r:id="rId21"/>
    <p:sldId id="869" r:id="rId22"/>
    <p:sldId id="926" r:id="rId23"/>
    <p:sldId id="912" r:id="rId24"/>
    <p:sldId id="871" r:id="rId25"/>
    <p:sldId id="940" r:id="rId26"/>
    <p:sldId id="960" r:id="rId27"/>
    <p:sldId id="731" r:id="rId28"/>
    <p:sldId id="814" r:id="rId29"/>
    <p:sldId id="815" r:id="rId30"/>
    <p:sldId id="928" r:id="rId31"/>
    <p:sldId id="816" r:id="rId32"/>
    <p:sldId id="817" r:id="rId33"/>
    <p:sldId id="943" r:id="rId34"/>
    <p:sldId id="929" r:id="rId35"/>
    <p:sldId id="858" r:id="rId36"/>
    <p:sldId id="941" r:id="rId37"/>
    <p:sldId id="942" r:id="rId38"/>
    <p:sldId id="860" r:id="rId39"/>
    <p:sldId id="743" r:id="rId40"/>
    <p:sldId id="875" r:id="rId41"/>
    <p:sldId id="876" r:id="rId42"/>
    <p:sldId id="877" r:id="rId43"/>
    <p:sldId id="878" r:id="rId44"/>
    <p:sldId id="879" r:id="rId45"/>
    <p:sldId id="880" r:id="rId46"/>
    <p:sldId id="881" r:id="rId47"/>
    <p:sldId id="927" r:id="rId48"/>
    <p:sldId id="882" r:id="rId49"/>
    <p:sldId id="948" r:id="rId50"/>
    <p:sldId id="946" r:id="rId51"/>
    <p:sldId id="947" r:id="rId52"/>
    <p:sldId id="786" r:id="rId53"/>
    <p:sldId id="753" r:id="rId54"/>
    <p:sldId id="844" r:id="rId55"/>
    <p:sldId id="933" r:id="rId56"/>
    <p:sldId id="855" r:id="rId57"/>
    <p:sldId id="840" r:id="rId58"/>
    <p:sldId id="861" r:id="rId59"/>
    <p:sldId id="862" r:id="rId60"/>
    <p:sldId id="934" r:id="rId61"/>
    <p:sldId id="959" r:id="rId62"/>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33CC"/>
    <a:srgbClr val="FF0066"/>
    <a:srgbClr val="FF99FF"/>
    <a:srgbClr val="2903B5"/>
    <a:srgbClr val="FF9933"/>
    <a:srgbClr val="333399"/>
    <a:srgbClr val="FF33CC"/>
    <a:srgbClr val="BBE0E3"/>
    <a:srgbClr val="F0F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0" autoAdjust="0"/>
    <p:restoredTop sz="94434" autoAdjust="0"/>
  </p:normalViewPr>
  <p:slideViewPr>
    <p:cSldViewPr snapToGrid="0">
      <p:cViewPr varScale="1">
        <p:scale>
          <a:sx n="75" d="100"/>
          <a:sy n="75" d="100"/>
        </p:scale>
        <p:origin x="75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5" y="0"/>
            <a:ext cx="2880101" cy="488793"/>
          </a:xfrm>
          <a:prstGeom prst="rect">
            <a:avLst/>
          </a:prstGeom>
        </p:spPr>
        <p:txBody>
          <a:bodyPr vert="horz" lIns="90214" tIns="45105" rIns="90214" bIns="451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28" y="0"/>
            <a:ext cx="2880101" cy="488793"/>
          </a:xfrm>
          <a:prstGeom prst="rect">
            <a:avLst/>
          </a:prstGeom>
        </p:spPr>
        <p:txBody>
          <a:bodyPr vert="horz" lIns="90214" tIns="45105" rIns="90214" bIns="45105" rtlCol="0"/>
          <a:lstStyle>
            <a:lvl1pPr algn="r">
              <a:defRPr sz="1200"/>
            </a:lvl1pPr>
          </a:lstStyle>
          <a:p>
            <a:fld id="{EECBB802-390E-416A-9078-047B5A3BFBEC}" type="datetimeFigureOut">
              <a:rPr kumimoji="1" lang="ja-JP" altLang="en-US" smtClean="0"/>
              <a:t>2022/10/19</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90214" tIns="45105" rIns="90214" bIns="45105" rtlCol="0" anchor="ctr"/>
          <a:lstStyle/>
          <a:p>
            <a:endParaRPr lang="ja-JP" altLang="en-US"/>
          </a:p>
        </p:txBody>
      </p:sp>
      <p:sp>
        <p:nvSpPr>
          <p:cNvPr id="5" name="ノート プレースホルダー 4"/>
          <p:cNvSpPr>
            <a:spLocks noGrp="1"/>
          </p:cNvSpPr>
          <p:nvPr>
            <p:ph type="body" sz="quarter" idx="3"/>
          </p:nvPr>
        </p:nvSpPr>
        <p:spPr>
          <a:xfrm>
            <a:off x="664997" y="4644313"/>
            <a:ext cx="5316870" cy="4399133"/>
          </a:xfrm>
          <a:prstGeom prst="rect">
            <a:avLst/>
          </a:prstGeom>
        </p:spPr>
        <p:txBody>
          <a:bodyPr vert="horz" lIns="90214" tIns="45105" rIns="90214" bIns="451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5" y="9287062"/>
            <a:ext cx="2880101" cy="488792"/>
          </a:xfrm>
          <a:prstGeom prst="rect">
            <a:avLst/>
          </a:prstGeom>
        </p:spPr>
        <p:txBody>
          <a:bodyPr vert="horz" lIns="90214" tIns="45105" rIns="90214" bIns="451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28" y="9287062"/>
            <a:ext cx="2880101" cy="488792"/>
          </a:xfrm>
          <a:prstGeom prst="rect">
            <a:avLst/>
          </a:prstGeom>
        </p:spPr>
        <p:txBody>
          <a:bodyPr vert="horz" lIns="90214" tIns="45105" rIns="90214" bIns="45105" rtlCol="0" anchor="b"/>
          <a:lstStyle>
            <a:lvl1pPr algn="r">
              <a:defRPr sz="1200"/>
            </a:lvl1pPr>
          </a:lstStyle>
          <a:p>
            <a:fld id="{F951BCA7-131D-4984-B463-78DB2CA777CC}" type="slidenum">
              <a:rPr kumimoji="1" lang="ja-JP" altLang="en-US" smtClean="0"/>
              <a:t>‹#›</a:t>
            </a:fld>
            <a:endParaRPr kumimoji="1" lang="ja-JP" altLang="en-US"/>
          </a:p>
        </p:txBody>
      </p:sp>
    </p:spTree>
    <p:extLst>
      <p:ext uri="{BB962C8B-B14F-4D97-AF65-F5344CB8AC3E}">
        <p14:creationId xmlns:p14="http://schemas.microsoft.com/office/powerpoint/2010/main" val="1460224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51BCA7-131D-4984-B463-78DB2CA777CC}" type="slidenum">
              <a:rPr kumimoji="1" lang="ja-JP" altLang="en-US" smtClean="0"/>
              <a:t>7</a:t>
            </a:fld>
            <a:endParaRPr kumimoji="1" lang="ja-JP" altLang="en-US"/>
          </a:p>
        </p:txBody>
      </p:sp>
    </p:spTree>
    <p:extLst>
      <p:ext uri="{BB962C8B-B14F-4D97-AF65-F5344CB8AC3E}">
        <p14:creationId xmlns:p14="http://schemas.microsoft.com/office/powerpoint/2010/main" val="370070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51BCA7-131D-4984-B463-78DB2CA777CC}" type="slidenum">
              <a:rPr kumimoji="1" lang="ja-JP" altLang="en-US" smtClean="0"/>
              <a:t>15</a:t>
            </a:fld>
            <a:endParaRPr kumimoji="1" lang="ja-JP" altLang="en-US"/>
          </a:p>
        </p:txBody>
      </p:sp>
    </p:spTree>
    <p:extLst>
      <p:ext uri="{BB962C8B-B14F-4D97-AF65-F5344CB8AC3E}">
        <p14:creationId xmlns:p14="http://schemas.microsoft.com/office/powerpoint/2010/main" val="263557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133913-553B-4B04-9738-EE24D3001AFE}" type="slidenum">
              <a:rPr lang="ja-JP" altLang="en-US" smtClean="0"/>
              <a:pPr>
                <a:defRPr/>
              </a:pPr>
              <a:t>27</a:t>
            </a:fld>
            <a:endParaRPr lang="ja-JP" altLang="en-US"/>
          </a:p>
        </p:txBody>
      </p:sp>
    </p:spTree>
    <p:extLst>
      <p:ext uri="{BB962C8B-B14F-4D97-AF65-F5344CB8AC3E}">
        <p14:creationId xmlns:p14="http://schemas.microsoft.com/office/powerpoint/2010/main" val="2925911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133913-553B-4B04-9738-EE24D3001AFE}" type="slidenum">
              <a:rPr lang="ja-JP" altLang="en-US" smtClean="0"/>
              <a:pPr>
                <a:defRPr/>
              </a:pPr>
              <a:t>28</a:t>
            </a:fld>
            <a:endParaRPr lang="ja-JP" altLang="en-US"/>
          </a:p>
        </p:txBody>
      </p:sp>
    </p:spTree>
    <p:extLst>
      <p:ext uri="{BB962C8B-B14F-4D97-AF65-F5344CB8AC3E}">
        <p14:creationId xmlns:p14="http://schemas.microsoft.com/office/powerpoint/2010/main" val="1022214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133913-553B-4B04-9738-EE24D3001AFE}" type="slidenum">
              <a:rPr lang="ja-JP" altLang="en-US" smtClean="0"/>
              <a:pPr>
                <a:defRPr/>
              </a:pPr>
              <a:t>29</a:t>
            </a:fld>
            <a:endParaRPr lang="ja-JP" altLang="en-US"/>
          </a:p>
        </p:txBody>
      </p:sp>
    </p:spTree>
    <p:extLst>
      <p:ext uri="{BB962C8B-B14F-4D97-AF65-F5344CB8AC3E}">
        <p14:creationId xmlns:p14="http://schemas.microsoft.com/office/powerpoint/2010/main" val="95138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51BCA7-131D-4984-B463-78DB2CA777CC}" type="slidenum">
              <a:rPr kumimoji="1" lang="ja-JP" altLang="en-US" smtClean="0"/>
              <a:t>45</a:t>
            </a:fld>
            <a:endParaRPr kumimoji="1" lang="ja-JP" altLang="en-US"/>
          </a:p>
        </p:txBody>
      </p:sp>
    </p:spTree>
    <p:extLst>
      <p:ext uri="{BB962C8B-B14F-4D97-AF65-F5344CB8AC3E}">
        <p14:creationId xmlns:p14="http://schemas.microsoft.com/office/powerpoint/2010/main" val="197347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7D133913-553B-4B04-9738-EE24D3001AFE}" type="slidenum">
              <a:rPr lang="ja-JP" altLang="en-US" smtClean="0"/>
              <a:pPr>
                <a:defRPr/>
              </a:pPr>
              <a:t>52</a:t>
            </a:fld>
            <a:endParaRPr lang="ja-JP" altLang="en-US"/>
          </a:p>
        </p:txBody>
      </p:sp>
    </p:spTree>
    <p:extLst>
      <p:ext uri="{BB962C8B-B14F-4D97-AF65-F5344CB8AC3E}">
        <p14:creationId xmlns:p14="http://schemas.microsoft.com/office/powerpoint/2010/main" val="3730949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377949" y="3284538"/>
            <a:ext cx="7776000"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p>
            <a:pPr fontAlgn="base">
              <a:spcBef>
                <a:spcPct val="0"/>
              </a:spcBef>
              <a:spcAft>
                <a:spcPct val="0"/>
              </a:spcAft>
            </a:pPr>
            <a:endParaRPr lang="ja-JP" altLang="en-US">
              <a:solidFill>
                <a:srgbClr val="000000"/>
              </a:solidFill>
            </a:endParaRPr>
          </a:p>
        </p:txBody>
      </p:sp>
      <p:sp>
        <p:nvSpPr>
          <p:cNvPr id="3074" name="Rectangle 2"/>
          <p:cNvSpPr>
            <a:spLocks noGrp="1" noChangeArrowheads="1"/>
          </p:cNvSpPr>
          <p:nvPr>
            <p:ph type="ctrTitle"/>
          </p:nvPr>
        </p:nvSpPr>
        <p:spPr>
          <a:xfrm>
            <a:off x="1377949" y="2133619"/>
            <a:ext cx="7766051" cy="1470025"/>
          </a:xfrm>
        </p:spPr>
        <p:txBody>
          <a:bodyPr/>
          <a:lstStyle>
            <a:lvl1pPr>
              <a:defRPr sz="4000"/>
            </a:lvl1pPr>
          </a:lstStyle>
          <a:p>
            <a:r>
              <a:rPr lang="ja-JP" altLang="en-US" dirty="0"/>
              <a:t>マスタ タイトルの書式設定</a:t>
            </a:r>
          </a:p>
        </p:txBody>
      </p:sp>
      <p:sp>
        <p:nvSpPr>
          <p:cNvPr id="3075" name="Rectangle 3"/>
          <p:cNvSpPr>
            <a:spLocks noGrp="1" noChangeArrowheads="1"/>
          </p:cNvSpPr>
          <p:nvPr>
            <p:ph type="subTitle" idx="1"/>
          </p:nvPr>
        </p:nvSpPr>
        <p:spPr>
          <a:xfrm>
            <a:off x="1371601" y="3886200"/>
            <a:ext cx="6400800" cy="1752600"/>
          </a:xfrm>
        </p:spPr>
        <p:txBody>
          <a:bodyPr/>
          <a:lstStyle>
            <a:lvl1pPr marL="0" indent="0" algn="ctr">
              <a:buFontTx/>
              <a:buNone/>
              <a:defRPr/>
            </a:lvl1pPr>
          </a:lstStyle>
          <a:p>
            <a:r>
              <a:rPr lang="ja-JP" altLang="en-US"/>
              <a:t>マスタ サブタイトルの書式設定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7010400" y="6578600"/>
            <a:ext cx="2133600" cy="279400"/>
          </a:xfrm>
        </p:spPr>
        <p:txBody>
          <a:bodyPr/>
          <a:lstStyle>
            <a:lvl1pPr>
              <a:defRPr/>
            </a:lvl1pPr>
          </a:lstStyle>
          <a:p>
            <a:pPr>
              <a:defRPr/>
            </a:pPr>
            <a:fld id="{1C940F4F-E466-4ABE-BC94-D68CEE825521}" type="slidenum">
              <a:rPr lang="en-US" altLang="ja-JP">
                <a:solidFill>
                  <a:srgbClr val="000000"/>
                </a:solidFill>
              </a:rPr>
              <a:pPr>
                <a:defRPr/>
              </a:pPr>
              <a:t>‹#›</a:t>
            </a:fld>
            <a:endParaRPr lang="en-US" altLang="ja-JP">
              <a:solidFill>
                <a:srgbClr val="000000"/>
              </a:solidFill>
            </a:endParaRPr>
          </a:p>
        </p:txBody>
      </p:sp>
      <p:grpSp>
        <p:nvGrpSpPr>
          <p:cNvPr id="8" name="グループ化 4"/>
          <p:cNvGrpSpPr>
            <a:grpSpLocks/>
          </p:cNvGrpSpPr>
          <p:nvPr userDrawn="1"/>
        </p:nvGrpSpPr>
        <p:grpSpPr bwMode="auto">
          <a:xfrm>
            <a:off x="0" y="6426382"/>
            <a:ext cx="1079500" cy="361950"/>
            <a:chOff x="7164536" y="392474"/>
            <a:chExt cx="1079872" cy="361316"/>
          </a:xfrm>
        </p:grpSpPr>
        <p:pic>
          <p:nvPicPr>
            <p:cNvPr id="9" name="図 14" descr="C:\Users\fujiiyu\AppData\Local\Microsoft\Windows\Temporary Internet Files\Content.Word\fusho_03.g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1" name="直線コネクタ 10"/>
          <p:cNvCxnSpPr/>
          <p:nvPr userDrawn="1"/>
        </p:nvCxnSpPr>
        <p:spPr>
          <a:xfrm>
            <a:off x="0" y="6788332"/>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0" y="6841497"/>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A7E7FC-A139-4248-B9DA-2FF2B1CF20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056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1"/>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 y="1"/>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97826D-5910-4254-867C-7E2ECFB477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7315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Meiryo UI" panose="020B0604030504040204" pitchFamily="50" charset="-128"/>
                <a:ea typeface="Meiryo UI" panose="020B0604030504040204" pitchFamily="50" charset="-128"/>
              </a:defRPr>
            </a:lvl1pPr>
          </a:lstStyle>
          <a:p>
            <a:pPr>
              <a:defRPr/>
            </a:pPr>
            <a:fld id="{09954CD4-AF95-4C78-B160-84012AB9CEDB}"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3568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1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lvl1pPr>
            <a:lvl2pPr marL="457139" indent="0">
              <a:buNone/>
              <a:defRPr sz="1800"/>
            </a:lvl2pPr>
            <a:lvl3pPr marL="914278" indent="0">
              <a:buNone/>
              <a:defRPr sz="1600"/>
            </a:lvl3pPr>
            <a:lvl4pPr marL="1371417" indent="0">
              <a:buNone/>
              <a:defRPr sz="1400"/>
            </a:lvl4pPr>
            <a:lvl5pPr marL="1828555" indent="0">
              <a:buNone/>
              <a:defRPr sz="1400"/>
            </a:lvl5pPr>
            <a:lvl6pPr marL="2285694" indent="0">
              <a:buNone/>
              <a:defRPr sz="1400"/>
            </a:lvl6pPr>
            <a:lvl7pPr marL="2742833" indent="0">
              <a:buNone/>
              <a:defRPr sz="1400"/>
            </a:lvl7pPr>
            <a:lvl8pPr marL="3199972" indent="0">
              <a:buNone/>
              <a:defRPr sz="1400"/>
            </a:lvl8pPr>
            <a:lvl9pPr marL="3657111"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AC889-3670-44DC-89A2-5E6DA9CE2B8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981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BFE767-6E0E-4DA7-89ED-88A462D61EC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558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393700"/>
            <a:ext cx="8229600" cy="4191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F4B267-970C-4D0F-AFA5-AA45FD1E102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82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03200" y="471050"/>
            <a:ext cx="7019925" cy="404813"/>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2ED30A-551E-4436-A5B2-8E8C0EE186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1700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BDB6D7F-53AA-4455-8AD0-F9E52A4623C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102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31803" y="1098550"/>
            <a:ext cx="3008313" cy="1162050"/>
          </a:xfrm>
        </p:spPr>
        <p:txBody>
          <a:bodyPr anchor="b"/>
          <a:lstStyle>
            <a:lvl1pPr algn="l">
              <a:defRPr sz="2000" b="1"/>
            </a:lvl1pPr>
          </a:lstStyle>
          <a:p>
            <a:r>
              <a:rPr lang="ja-JP" altLang="en-US" dirty="0"/>
              <a:t>マスタ タイトルの書式設定</a:t>
            </a:r>
          </a:p>
        </p:txBody>
      </p:sp>
      <p:sp>
        <p:nvSpPr>
          <p:cNvPr id="3" name="コンテンツ プレースホルダ 2"/>
          <p:cNvSpPr>
            <a:spLocks noGrp="1"/>
          </p:cNvSpPr>
          <p:nvPr>
            <p:ph idx="1"/>
          </p:nvPr>
        </p:nvSpPr>
        <p:spPr>
          <a:xfrm>
            <a:off x="3575054" y="1066800"/>
            <a:ext cx="5111750" cy="5059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3" y="2374900"/>
            <a:ext cx="3008313" cy="3759200"/>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A1C153-0189-4D41-9401-CE0A43E58F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1455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1054099"/>
            <a:ext cx="5486400" cy="3673475"/>
          </a:xfrm>
        </p:spPr>
        <p:txBody>
          <a:bodyPr/>
          <a:lstStyle>
            <a:lvl1pPr marL="0" indent="0">
              <a:buNone/>
              <a:defRPr sz="3200"/>
            </a:lvl1pPr>
            <a:lvl2pPr marL="457139" indent="0">
              <a:buNone/>
              <a:defRPr sz="2800"/>
            </a:lvl2pPr>
            <a:lvl3pPr marL="914278" indent="0">
              <a:buNone/>
              <a:defRPr sz="2400"/>
            </a:lvl3pPr>
            <a:lvl4pPr marL="1371417" indent="0">
              <a:buNone/>
              <a:defRPr sz="2000"/>
            </a:lvl4pPr>
            <a:lvl5pPr marL="1828555" indent="0">
              <a:buNone/>
              <a:defRPr sz="2000"/>
            </a:lvl5pPr>
            <a:lvl6pPr marL="2285694" indent="0">
              <a:buNone/>
              <a:defRPr sz="2000"/>
            </a:lvl6pPr>
            <a:lvl7pPr marL="2742833" indent="0">
              <a:buNone/>
              <a:defRPr sz="2000"/>
            </a:lvl7pPr>
            <a:lvl8pPr marL="3199972" indent="0">
              <a:buNone/>
              <a:defRPr sz="2000"/>
            </a:lvl8pPr>
            <a:lvl9pPr marL="365711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DE435C-7C34-4913-9A23-6BB1FBD71D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851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5367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575425"/>
            <a:ext cx="2133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575425"/>
            <a:ext cx="2895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lgn="ct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433376"/>
            <a:ext cx="2133600" cy="287337"/>
          </a:xfrm>
          <a:prstGeom prst="rect">
            <a:avLst/>
          </a:prstGeom>
          <a:noFill/>
          <a:ln w="9525">
            <a:noFill/>
            <a:miter lim="800000"/>
            <a:headEnd/>
            <a:tailEnd/>
          </a:ln>
          <a:effectLst/>
        </p:spPr>
        <p:txBody>
          <a:bodyPr vert="horz" wrap="square" lIns="72000" tIns="36000" rIns="0" bIns="36000" numCol="1" anchor="ctr" anchorCtr="0" compatLnSpc="1">
            <a:prstTxWarp prst="textNoShape">
              <a:avLst/>
            </a:prstTxWarp>
          </a:bodyPr>
          <a:lstStyle>
            <a:lvl1pPr algn="r">
              <a:defRPr sz="1100" smtClean="0">
                <a:ea typeface="ＭＳ Ｐゴシック" pitchFamily="50" charset="-128"/>
              </a:defRPr>
            </a:lvl1pPr>
          </a:lstStyle>
          <a:p>
            <a:pPr fontAlgn="base">
              <a:spcBef>
                <a:spcPct val="0"/>
              </a:spcBef>
              <a:spcAft>
                <a:spcPct val="0"/>
              </a:spcAft>
              <a:defRPr/>
            </a:pPr>
            <a:fld id="{CAE3EE41-3415-4202-BC91-CCBF9140DDB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2" name="Rectangle 2"/>
          <p:cNvSpPr>
            <a:spLocks noGrp="1" noChangeArrowheads="1"/>
          </p:cNvSpPr>
          <p:nvPr userDrawn="1">
            <p:ph type="title"/>
          </p:nvPr>
        </p:nvSpPr>
        <p:spPr bwMode="auto">
          <a:xfrm>
            <a:off x="0" y="471050"/>
            <a:ext cx="70199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ja-JP" altLang="en-US"/>
              <a:t>マスタ タイトルの書式設定</a:t>
            </a:r>
          </a:p>
        </p:txBody>
      </p:sp>
      <p:grpSp>
        <p:nvGrpSpPr>
          <p:cNvPr id="12" name="グループ化 4"/>
          <p:cNvGrpSpPr>
            <a:grpSpLocks/>
          </p:cNvGrpSpPr>
          <p:nvPr userDrawn="1"/>
        </p:nvGrpSpPr>
        <p:grpSpPr bwMode="auto">
          <a:xfrm>
            <a:off x="8110913" y="501650"/>
            <a:ext cx="1079500" cy="361950"/>
            <a:chOff x="7164536" y="392474"/>
            <a:chExt cx="1079872" cy="361316"/>
          </a:xfrm>
        </p:grpSpPr>
        <p:pic>
          <p:nvPicPr>
            <p:cNvPr id="13" name="図 14" descr="C:\Users\fujiiyu\AppData\Local\Microsoft\Windows\Temporary Internet Files\Content.Word\fusho_03.gif"/>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5" name="直線コネクタ 14"/>
          <p:cNvCxnSpPr/>
          <p:nvPr userDrawn="1"/>
        </p:nvCxnSpPr>
        <p:spPr>
          <a:xfrm>
            <a:off x="-1975" y="931863"/>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userDrawn="1"/>
        </p:nvCxnSpPr>
        <p:spPr>
          <a:xfrm>
            <a:off x="-1975" y="893763"/>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78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78" rtl="0" eaLnBrk="1" latinLnBrk="0" hangingPunct="1">
        <a:defRPr kumimoji="1" sz="1800" kern="1200">
          <a:solidFill>
            <a:schemeClr val="tx1"/>
          </a:solidFill>
          <a:latin typeface="+mn-lt"/>
          <a:ea typeface="+mn-ea"/>
          <a:cs typeface="+mn-cs"/>
        </a:defRPr>
      </a:lvl1pPr>
      <a:lvl2pPr marL="457139" algn="l" defTabSz="914278" rtl="0" eaLnBrk="1" latinLnBrk="0" hangingPunct="1">
        <a:defRPr kumimoji="1" sz="1800" kern="1200">
          <a:solidFill>
            <a:schemeClr val="tx1"/>
          </a:solidFill>
          <a:latin typeface="+mn-lt"/>
          <a:ea typeface="+mn-ea"/>
          <a:cs typeface="+mn-cs"/>
        </a:defRPr>
      </a:lvl2pPr>
      <a:lvl3pPr marL="914278" algn="l" defTabSz="914278" rtl="0" eaLnBrk="1" latinLnBrk="0" hangingPunct="1">
        <a:defRPr kumimoji="1" sz="1800" kern="1200">
          <a:solidFill>
            <a:schemeClr val="tx1"/>
          </a:solidFill>
          <a:latin typeface="+mn-lt"/>
          <a:ea typeface="+mn-ea"/>
          <a:cs typeface="+mn-cs"/>
        </a:defRPr>
      </a:lvl3pPr>
      <a:lvl4pPr marL="1371417" algn="l" defTabSz="914278" rtl="0" eaLnBrk="1" latinLnBrk="0" hangingPunct="1">
        <a:defRPr kumimoji="1" sz="1800" kern="1200">
          <a:solidFill>
            <a:schemeClr val="tx1"/>
          </a:solidFill>
          <a:latin typeface="+mn-lt"/>
          <a:ea typeface="+mn-ea"/>
          <a:cs typeface="+mn-cs"/>
        </a:defRPr>
      </a:lvl4pPr>
      <a:lvl5pPr marL="1828555" algn="l" defTabSz="914278" rtl="0" eaLnBrk="1" latinLnBrk="0" hangingPunct="1">
        <a:defRPr kumimoji="1" sz="1800" kern="1200">
          <a:solidFill>
            <a:schemeClr val="tx1"/>
          </a:solidFill>
          <a:latin typeface="+mn-lt"/>
          <a:ea typeface="+mn-ea"/>
          <a:cs typeface="+mn-cs"/>
        </a:defRPr>
      </a:lvl5pPr>
      <a:lvl6pPr marL="2285694" algn="l" defTabSz="914278" rtl="0" eaLnBrk="1" latinLnBrk="0" hangingPunct="1">
        <a:defRPr kumimoji="1" sz="1800" kern="1200">
          <a:solidFill>
            <a:schemeClr val="tx1"/>
          </a:solidFill>
          <a:latin typeface="+mn-lt"/>
          <a:ea typeface="+mn-ea"/>
          <a:cs typeface="+mn-cs"/>
        </a:defRPr>
      </a:lvl6pPr>
      <a:lvl7pPr marL="2742833" algn="l" defTabSz="914278" rtl="0" eaLnBrk="1" latinLnBrk="0" hangingPunct="1">
        <a:defRPr kumimoji="1" sz="1800" kern="1200">
          <a:solidFill>
            <a:schemeClr val="tx1"/>
          </a:solidFill>
          <a:latin typeface="+mn-lt"/>
          <a:ea typeface="+mn-ea"/>
          <a:cs typeface="+mn-cs"/>
        </a:defRPr>
      </a:lvl7pPr>
      <a:lvl8pPr marL="3199972" algn="l" defTabSz="914278" rtl="0" eaLnBrk="1" latinLnBrk="0" hangingPunct="1">
        <a:defRPr kumimoji="1" sz="1800" kern="1200">
          <a:solidFill>
            <a:schemeClr val="tx1"/>
          </a:solidFill>
          <a:latin typeface="+mn-lt"/>
          <a:ea typeface="+mn-ea"/>
          <a:cs typeface="+mn-cs"/>
        </a:defRPr>
      </a:lvl8pPr>
      <a:lvl9pPr marL="3657111" algn="l" defTabSz="91427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866436" y="1983721"/>
            <a:ext cx="8277564" cy="1470025"/>
          </a:xfrm>
        </p:spPr>
        <p:txBody>
          <a:bodyPr/>
          <a:lstStyle/>
          <a:p>
            <a:pPr algn="r"/>
            <a:r>
              <a:rPr lang="ja-JP" altLang="en-US" sz="3200" dirty="0"/>
              <a:t>「住宅建築物耐震</a:t>
            </a:r>
            <a:r>
              <a:rPr lang="en-US" altLang="ja-JP" sz="3200" dirty="0"/>
              <a:t>10</a:t>
            </a:r>
            <a:r>
              <a:rPr lang="ja-JP" altLang="en-US" sz="3200" dirty="0"/>
              <a:t>ヵ年戦略・大阪」進捗状況</a:t>
            </a:r>
            <a:r>
              <a:rPr lang="en-US" altLang="ja-JP" sz="3200" dirty="0"/>
              <a:t/>
            </a:r>
            <a:br>
              <a:rPr lang="en-US" altLang="ja-JP" sz="3200" dirty="0"/>
            </a:br>
            <a:r>
              <a:rPr lang="en-US" altLang="ja-JP" sz="3200" dirty="0"/>
              <a:t>【</a:t>
            </a:r>
            <a:r>
              <a:rPr lang="ja-JP" altLang="en-US" sz="3200" dirty="0"/>
              <a:t>資料編</a:t>
            </a:r>
            <a:r>
              <a:rPr lang="en-US" altLang="ja-JP" sz="3200" dirty="0"/>
              <a:t>】</a:t>
            </a:r>
            <a:endParaRPr lang="ja-JP" altLang="en-US" sz="3200" dirty="0"/>
          </a:p>
        </p:txBody>
      </p:sp>
      <p:sp>
        <p:nvSpPr>
          <p:cNvPr id="5" name="正方形/長方形 4"/>
          <p:cNvSpPr/>
          <p:nvPr/>
        </p:nvSpPr>
        <p:spPr>
          <a:xfrm>
            <a:off x="7140388" y="493824"/>
            <a:ext cx="1501253" cy="584775"/>
          </a:xfrm>
          <a:prstGeom prst="rect">
            <a:avLst/>
          </a:prstGeom>
          <a:noFill/>
          <a:ln w="28575">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ctr" anchorCtr="0" compatLnSpc="1">
            <a:prstTxWarp prst="textNoShape">
              <a:avLst/>
            </a:prstTxWarp>
          </a:bodyPr>
          <a:lstStyle/>
          <a:p>
            <a:pPr algn="ctr" eaLnBrk="0" hangingPunct="0"/>
            <a:r>
              <a:rPr lang="ja-JP" altLang="en-US" sz="3200" dirty="0">
                <a:solidFill>
                  <a:srgbClr val="1F497D"/>
                </a:solidFill>
                <a:latin typeface="+mj-lt"/>
                <a:ea typeface="+mj-ea"/>
                <a:cs typeface="+mj-cs"/>
              </a:rPr>
              <a:t>資料４</a:t>
            </a:r>
          </a:p>
        </p:txBody>
      </p:sp>
    </p:spTree>
    <p:extLst>
      <p:ext uri="{BB962C8B-B14F-4D97-AF65-F5344CB8AC3E}">
        <p14:creationId xmlns:p14="http://schemas.microsoft.com/office/powerpoint/2010/main" val="184014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412" y="2611840"/>
            <a:ext cx="7907197" cy="3188484"/>
          </a:xfrm>
          <a:prstGeom prst="rect">
            <a:avLst/>
          </a:prstGeom>
        </p:spPr>
      </p:pic>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a:xfrm>
            <a:off x="0" y="137160"/>
            <a:ext cx="7019925" cy="738703"/>
          </a:xfrm>
        </p:spPr>
        <p:txBody>
          <a:bodyPr/>
          <a:lstStyle/>
          <a:p>
            <a:r>
              <a:rPr lang="ja-JP" altLang="en-US" dirty="0"/>
              <a:t>　（４）課題の検証</a:t>
            </a:r>
            <a:r>
              <a:rPr lang="en-US" altLang="ja-JP" dirty="0"/>
              <a:t/>
            </a:r>
            <a:br>
              <a:rPr lang="en-US" altLang="ja-JP" dirty="0"/>
            </a:br>
            <a:r>
              <a:rPr lang="ja-JP" altLang="en-US" dirty="0"/>
              <a:t>　　ア</a:t>
            </a:r>
            <a:r>
              <a:rPr lang="en-US" altLang="ja-JP" dirty="0"/>
              <a:t>‐</a:t>
            </a:r>
            <a:r>
              <a:rPr lang="ja-JP" altLang="en-US" dirty="0"/>
              <a:t>１．コロナ禍の影響</a:t>
            </a:r>
            <a:r>
              <a:rPr lang="en-US" altLang="ja-JP" dirty="0"/>
              <a:t>【</a:t>
            </a:r>
            <a:r>
              <a:rPr lang="ja-JP" altLang="en-US" dirty="0"/>
              <a:t>補助件数について</a:t>
            </a:r>
            <a:r>
              <a:rPr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9</a:t>
            </a:fld>
            <a:endParaRPr lang="en-US" altLang="ja-JP">
              <a:solidFill>
                <a:srgbClr val="000000"/>
              </a:solidFill>
            </a:endParaRPr>
          </a:p>
        </p:txBody>
      </p:sp>
      <p:sp>
        <p:nvSpPr>
          <p:cNvPr id="26" name="テキスト ボックス 25">
            <a:extLst>
              <a:ext uri="{FF2B5EF4-FFF2-40B4-BE49-F238E27FC236}">
                <a16:creationId xmlns:a16="http://schemas.microsoft.com/office/drawing/2014/main" id="{53F670EA-60A0-4F80-8504-E5080457FC50}"/>
              </a:ext>
            </a:extLst>
          </p:cNvPr>
          <p:cNvSpPr txBox="1"/>
          <p:nvPr/>
        </p:nvSpPr>
        <p:spPr>
          <a:xfrm>
            <a:off x="162718" y="993175"/>
            <a:ext cx="8804548" cy="1257643"/>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16000" indent="-216000">
              <a:spcBef>
                <a:spcPts val="600"/>
              </a:spcBef>
            </a:pPr>
            <a:r>
              <a:rPr lang="ja-JP" altLang="en-US" dirty="0">
                <a:latin typeface="Meiryo UI" panose="020B0604030504040204" pitchFamily="50" charset="-128"/>
                <a:ea typeface="Meiryo UI" panose="020B0604030504040204" pitchFamily="50" charset="-128"/>
              </a:rPr>
              <a:t>○令和２年度、令和３年度の改修補助実績について、コロナ禍前の令和元年度の実績と比較して減少している都道府県が多い</a:t>
            </a:r>
            <a:endParaRPr lang="en-US" altLang="ja-JP" dirty="0">
              <a:latin typeface="Meiryo UI" panose="020B0604030504040204" pitchFamily="50" charset="-128"/>
              <a:ea typeface="Meiryo UI" panose="020B0604030504040204" pitchFamily="50" charset="-128"/>
            </a:endParaRPr>
          </a:p>
          <a:p>
            <a:pPr marL="174625" lvl="0" indent="-174625" defTabSz="1280160">
              <a:spcBef>
                <a:spcPts val="600"/>
              </a:spcBef>
              <a:defRPr/>
            </a:pPr>
            <a:r>
              <a:rPr lang="ja-JP" altLang="en-US" dirty="0">
                <a:latin typeface="Meiryo UI" panose="020B0604030504040204" pitchFamily="50" charset="-128"/>
                <a:ea typeface="Meiryo UI" panose="020B0604030504040204" pitchFamily="50" charset="-128"/>
              </a:rPr>
              <a:t>○減少の理由として、コロナ禍で対面での普及啓発・説明ができなかったことや、資材高騰や資材不足等の影響が考えられる</a:t>
            </a:r>
          </a:p>
        </p:txBody>
      </p:sp>
      <p:sp>
        <p:nvSpPr>
          <p:cNvPr id="9" name="正方形/長方形 8"/>
          <p:cNvSpPr/>
          <p:nvPr/>
        </p:nvSpPr>
        <p:spPr>
          <a:xfrm>
            <a:off x="2872911" y="2321035"/>
            <a:ext cx="3704770" cy="288147"/>
          </a:xfrm>
          <a:prstGeom prst="rect">
            <a:avLst/>
          </a:prstGeom>
        </p:spPr>
        <p:txBody>
          <a:bodyPr wrap="square" lIns="0" tIns="36000" rIns="0" bIns="36000">
            <a:spAutoFit/>
          </a:bodyPr>
          <a:lstStyle/>
          <a:p>
            <a:pPr marR="152400" algn="ctr">
              <a:spcAft>
                <a:spcPts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都道府県の令和元年度との改修補助実績比較</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304934" y="5813319"/>
            <a:ext cx="5548239" cy="626701"/>
          </a:xfrm>
          <a:prstGeom prst="rect">
            <a:avLst/>
          </a:prstGeom>
        </p:spPr>
        <p:txBody>
          <a:bodyPr wrap="square" lIns="0" tIns="36000" rIns="0" bIns="36000">
            <a:spAutoFit/>
          </a:bodyPr>
          <a:lstStyle/>
          <a:p>
            <a:pPr marR="152400" algn="ct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年度：補助制度無、補助実績なしの５都道府県除く</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R="152400" algn="ct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年度：補助制度無、補助実績なしの６都道府県除く</a:t>
            </a:r>
          </a:p>
          <a:p>
            <a:pPr marR="152400" algn="ctr">
              <a:spcAft>
                <a:spcPts val="0"/>
              </a:spcAft>
            </a:pP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6024903" y="6324695"/>
            <a:ext cx="3237637" cy="257369"/>
          </a:xfrm>
          <a:prstGeom prst="rect">
            <a:avLst/>
          </a:prstGeom>
        </p:spPr>
        <p:txBody>
          <a:bodyPr wrap="square" lIns="0" tIns="36000" rIns="0" bIns="36000">
            <a:spAutoFit/>
          </a:bodyPr>
          <a:lstStyle/>
          <a:p>
            <a:pPr marR="152400" algn="ct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令和４年度大阪府実施アンケート　ほか</a:t>
            </a:r>
          </a:p>
        </p:txBody>
      </p:sp>
      <p:sp>
        <p:nvSpPr>
          <p:cNvPr id="3" name="四角形吹き出し 2"/>
          <p:cNvSpPr/>
          <p:nvPr/>
        </p:nvSpPr>
        <p:spPr>
          <a:xfrm>
            <a:off x="8077200" y="3122818"/>
            <a:ext cx="854819" cy="359602"/>
          </a:xfrm>
          <a:prstGeom prst="wedgeRectCallout">
            <a:avLst>
              <a:gd name="adj1" fmla="val -64163"/>
              <a:gd name="adj2" fmla="val 8152"/>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rPr>
              <a:t>都道府県数</a:t>
            </a:r>
          </a:p>
        </p:txBody>
      </p:sp>
    </p:spTree>
    <p:extLst>
      <p:ext uri="{BB962C8B-B14F-4D97-AF65-F5344CB8AC3E}">
        <p14:creationId xmlns:p14="http://schemas.microsoft.com/office/powerpoint/2010/main" val="111554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a:xfrm>
            <a:off x="0" y="0"/>
            <a:ext cx="7019925" cy="875863"/>
          </a:xfrm>
        </p:spPr>
        <p:txBody>
          <a:bodyPr/>
          <a:lstStyle/>
          <a:p>
            <a:r>
              <a:rPr lang="ja-JP" altLang="en-US" dirty="0"/>
              <a:t>　（４）課題の検証</a:t>
            </a:r>
            <a:r>
              <a:rPr lang="en-US" altLang="ja-JP" dirty="0"/>
              <a:t/>
            </a:r>
            <a:br>
              <a:rPr lang="en-US" altLang="ja-JP" dirty="0"/>
            </a:br>
            <a:r>
              <a:rPr lang="ja-JP" altLang="en-US" dirty="0"/>
              <a:t>　　ア</a:t>
            </a:r>
            <a:r>
              <a:rPr lang="en-US" altLang="ja-JP" dirty="0"/>
              <a:t>‐</a:t>
            </a:r>
            <a:r>
              <a:rPr lang="ja-JP" altLang="en-US" dirty="0"/>
              <a:t>２．コロナ禍の影響</a:t>
            </a:r>
            <a:r>
              <a:rPr lang="en-US" altLang="ja-JP" dirty="0"/>
              <a:t>【</a:t>
            </a:r>
            <a:r>
              <a:rPr lang="ja-JP" altLang="en-US" dirty="0"/>
              <a:t>資材の高騰について</a:t>
            </a:r>
            <a:r>
              <a:rPr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10</a:t>
            </a:fld>
            <a:endParaRPr lang="en-US" altLang="ja-JP">
              <a:solidFill>
                <a:srgbClr val="000000"/>
              </a:solidFill>
            </a:endParaRPr>
          </a:p>
        </p:txBody>
      </p:sp>
      <p:sp>
        <p:nvSpPr>
          <p:cNvPr id="9" name="正方形/長方形 8"/>
          <p:cNvSpPr/>
          <p:nvPr/>
        </p:nvSpPr>
        <p:spPr>
          <a:xfrm>
            <a:off x="5597760" y="1138137"/>
            <a:ext cx="2825280" cy="288147"/>
          </a:xfrm>
          <a:prstGeom prst="rect">
            <a:avLst/>
          </a:prstGeom>
        </p:spPr>
        <p:txBody>
          <a:bodyPr wrap="square" lIns="0" tIns="36000" rIns="0" bIns="36000">
            <a:spAutoFit/>
          </a:bodyPr>
          <a:lstStyle/>
          <a:p>
            <a:pPr marR="152400" algn="ct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大阪の建設資材の動向について</a:t>
            </a:r>
          </a:p>
        </p:txBody>
      </p:sp>
      <p:sp>
        <p:nvSpPr>
          <p:cNvPr id="11" name="正方形/長方形 10"/>
          <p:cNvSpPr/>
          <p:nvPr/>
        </p:nvSpPr>
        <p:spPr>
          <a:xfrm>
            <a:off x="4625234" y="1110556"/>
            <a:ext cx="184666" cy="3484902"/>
          </a:xfrm>
          <a:prstGeom prst="rect">
            <a:avLst/>
          </a:prstGeom>
        </p:spPr>
        <p:txBody>
          <a:bodyPr vert="eaVert" wrap="square" lIns="0" tIns="36000" rIns="0" bIns="36000">
            <a:spAutoFit/>
          </a:bodyPr>
          <a:lstStyle/>
          <a:p>
            <a:pPr marR="152400" algn="ct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指数（２０１１年＝１００）</a:t>
            </a:r>
          </a:p>
        </p:txBody>
      </p:sp>
      <p:sp>
        <p:nvSpPr>
          <p:cNvPr id="12" name="正方形/長方形 11"/>
          <p:cNvSpPr/>
          <p:nvPr/>
        </p:nvSpPr>
        <p:spPr>
          <a:xfrm>
            <a:off x="4822758" y="4254048"/>
            <a:ext cx="4422005" cy="442035"/>
          </a:xfrm>
          <a:prstGeom prst="rect">
            <a:avLst/>
          </a:prstGeom>
        </p:spPr>
        <p:txBody>
          <a:bodyPr wrap="square" lIns="0" tIns="36000" rIns="0" bIns="36000">
            <a:spAutoFit/>
          </a:bodyPr>
          <a:lstStyle/>
          <a:p>
            <a:pPr marR="152400">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建設資材物価指数　</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建築部門</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（建設物価調査会）より</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R="152400">
              <a:spcAft>
                <a:spcPts val="0"/>
              </a:spcAft>
            </a:pP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年の値は、</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月時点のものを使用。</a:t>
            </a:r>
          </a:p>
        </p:txBody>
      </p:sp>
      <p:sp>
        <p:nvSpPr>
          <p:cNvPr id="15" name="正方形/長方形 14"/>
          <p:cNvSpPr/>
          <p:nvPr/>
        </p:nvSpPr>
        <p:spPr>
          <a:xfrm>
            <a:off x="355988" y="4469425"/>
            <a:ext cx="4269246" cy="1273032"/>
          </a:xfrm>
          <a:prstGeom prst="rect">
            <a:avLst/>
          </a:prstGeom>
        </p:spPr>
        <p:txBody>
          <a:bodyPr wrap="square" lIns="0" tIns="36000" rIns="0" bIns="36000">
            <a:spAutoFit/>
          </a:bodyPr>
          <a:lstStyle/>
          <a:p>
            <a:pPr marR="152400">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日経アーキテクチュア</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日号より作成</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174625" marR="152400">
              <a:spcAft>
                <a:spcPts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建築費指数は「東京・事務所・鉄骨造」の工事原価を使用（建設物価調査会）。労務単価は国土交通省の公共工事設計労務単価（東京）。資材費は建設資材物価指数（建設物価調査会）。資材費の</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年の値は</a:t>
            </a:r>
            <a:r>
              <a:rPr lang="en-US" altLang="ja-JP" sz="1050" kern="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月時点のものを使用している。</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marR="152400">
              <a:spcAft>
                <a:spcPts val="0"/>
              </a:spcAft>
            </a:pP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R="152400">
              <a:spcAft>
                <a:spcPts val="0"/>
              </a:spcAft>
            </a:pPr>
            <a:endParaRPr lang="ja-JP" altLang="en-US"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53F670EA-60A0-4F80-8504-E5080457FC50}"/>
              </a:ext>
            </a:extLst>
          </p:cNvPr>
          <p:cNvSpPr txBox="1"/>
          <p:nvPr/>
        </p:nvSpPr>
        <p:spPr>
          <a:xfrm>
            <a:off x="146809" y="5478726"/>
            <a:ext cx="4350287" cy="1109918"/>
          </a:xfrm>
          <a:prstGeom prst="roundRect">
            <a:avLst/>
          </a:prstGeom>
          <a:no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algn="ctr" defTabSz="326578" fontAlgn="auto">
              <a:spcBef>
                <a:spcPts val="0"/>
              </a:spcBef>
              <a:spcAft>
                <a:spcPts val="0"/>
              </a:spcAft>
              <a:defRPr sz="1286">
                <a:solidFill>
                  <a:prstClr val="white"/>
                </a:solidFill>
                <a:latin typeface="Calibri" panose="020F0502020204030204"/>
                <a:ea typeface="游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975" indent="-180975" algn="l"/>
            <a:r>
              <a:rPr lang="ja-JP" altLang="en-US" sz="1600" dirty="0">
                <a:solidFill>
                  <a:schemeClr val="dk1"/>
                </a:solidFill>
                <a:latin typeface="Meiryo UI" panose="020B0604030504040204" pitchFamily="50" charset="-128"/>
                <a:ea typeface="Meiryo UI" panose="020B0604030504040204" pitchFamily="50" charset="-128"/>
              </a:rPr>
              <a:t>○資材費は上昇傾向にあり、</a:t>
            </a:r>
            <a:r>
              <a:rPr lang="en-US" altLang="ja-JP" sz="1600" dirty="0">
                <a:solidFill>
                  <a:schemeClr val="dk1"/>
                </a:solidFill>
                <a:latin typeface="Meiryo UI" panose="020B0604030504040204" pitchFamily="50" charset="-128"/>
                <a:ea typeface="Meiryo UI" panose="020B0604030504040204" pitchFamily="50" charset="-128"/>
              </a:rPr>
              <a:t>2022</a:t>
            </a:r>
            <a:r>
              <a:rPr lang="ja-JP" altLang="en-US" sz="1600" dirty="0">
                <a:solidFill>
                  <a:schemeClr val="dk1"/>
                </a:solidFill>
                <a:latin typeface="Meiryo UI" panose="020B0604030504040204" pitchFamily="50" charset="-128"/>
                <a:ea typeface="Meiryo UI" panose="020B0604030504040204" pitchFamily="50" charset="-128"/>
              </a:rPr>
              <a:t>年も上昇を続けると予想されている</a:t>
            </a:r>
            <a:endParaRPr lang="en-US" altLang="ja-JP" sz="1600" dirty="0">
              <a:solidFill>
                <a:schemeClr val="dk1"/>
              </a:solidFill>
              <a:latin typeface="Meiryo UI" panose="020B0604030504040204" pitchFamily="50" charset="-128"/>
              <a:ea typeface="Meiryo UI" panose="020B0604030504040204" pitchFamily="50" charset="-128"/>
            </a:endParaRPr>
          </a:p>
          <a:p>
            <a:pPr marL="180975" indent="-180975" algn="l"/>
            <a:r>
              <a:rPr lang="ja-JP" altLang="en-US" sz="1600" dirty="0">
                <a:solidFill>
                  <a:schemeClr val="dk1"/>
                </a:solidFill>
                <a:latin typeface="Meiryo UI" panose="020B0604030504040204" pitchFamily="50" charset="-128"/>
                <a:ea typeface="Meiryo UI" panose="020B0604030504040204" pitchFamily="50" charset="-128"/>
              </a:rPr>
              <a:t>○労務費も上昇を続けており、建築費の上昇が続くと予想されている</a:t>
            </a:r>
            <a:endParaRPr lang="en-US" altLang="ja-JP" sz="1600" dirty="0">
              <a:solidFill>
                <a:schemeClr val="dk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3669833" y="1510261"/>
            <a:ext cx="261257" cy="1661973"/>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p:nvPr/>
        </p:nvCxnSpPr>
        <p:spPr>
          <a:xfrm>
            <a:off x="3167127" y="1617658"/>
            <a:ext cx="522514" cy="0"/>
          </a:xfrm>
          <a:prstGeom prst="straightConnector1">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2720474" y="1609225"/>
            <a:ext cx="690106" cy="257369"/>
          </a:xfrm>
          <a:prstGeom prst="rect">
            <a:avLst/>
          </a:prstGeom>
        </p:spPr>
        <p:txBody>
          <a:bodyPr wrap="square" lIns="0" tIns="36000" rIns="0" bIns="36000">
            <a:spAutoFit/>
          </a:bodyPr>
          <a:lstStyle/>
          <a:p>
            <a:pPr marR="152400" algn="ct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コロナ禍</a:t>
            </a:r>
          </a:p>
        </p:txBody>
      </p:sp>
      <p:cxnSp>
        <p:nvCxnSpPr>
          <p:cNvPr id="31" name="直線矢印コネクタ 30"/>
          <p:cNvCxnSpPr/>
          <p:nvPr/>
        </p:nvCxnSpPr>
        <p:spPr>
          <a:xfrm>
            <a:off x="3689641" y="1737909"/>
            <a:ext cx="261257" cy="0"/>
          </a:xfrm>
          <a:prstGeom prst="straightConnector1">
            <a:avLst/>
          </a:prstGeom>
          <a:ln w="381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3558859" y="1781994"/>
            <a:ext cx="690106" cy="234286"/>
          </a:xfrm>
          <a:prstGeom prst="rect">
            <a:avLst/>
          </a:prstGeom>
        </p:spPr>
        <p:txBody>
          <a:bodyPr wrap="square" lIns="0" tIns="36000" rIns="0" bIns="36000">
            <a:spAutoFit/>
          </a:bodyPr>
          <a:lstStyle/>
          <a:p>
            <a:pPr marR="152400" algn="ctr">
              <a:spcAft>
                <a:spcPts val="0"/>
              </a:spcAft>
            </a:pPr>
            <a:r>
              <a:rPr lang="ja-JP" altLang="en-US" sz="1050" kern="100" dirty="0">
                <a:solidFill>
                  <a:srgbClr val="0033CC"/>
                </a:solidFill>
                <a:latin typeface="Meiryo UI" panose="020B0604030504040204" pitchFamily="50" charset="-128"/>
                <a:ea typeface="Meiryo UI" panose="020B0604030504040204" pitchFamily="50" charset="-128"/>
                <a:cs typeface="Meiryo UI" panose="020B0604030504040204" pitchFamily="50" charset="-128"/>
              </a:rPr>
              <a:t>予測</a:t>
            </a:r>
          </a:p>
        </p:txBody>
      </p:sp>
      <p:sp>
        <p:nvSpPr>
          <p:cNvPr id="34" name="正方形/長方形 33"/>
          <p:cNvSpPr/>
          <p:nvPr/>
        </p:nvSpPr>
        <p:spPr>
          <a:xfrm>
            <a:off x="291755" y="1085512"/>
            <a:ext cx="184666" cy="3484902"/>
          </a:xfrm>
          <a:prstGeom prst="rect">
            <a:avLst/>
          </a:prstGeom>
        </p:spPr>
        <p:txBody>
          <a:bodyPr vert="eaVert" wrap="square" lIns="0" tIns="36000" rIns="0" bIns="36000">
            <a:spAutoFit/>
          </a:bodyPr>
          <a:lstStyle/>
          <a:p>
            <a:pPr marR="152400" algn="ct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指数（２０１１年＝１００）</a:t>
            </a:r>
          </a:p>
        </p:txBody>
      </p:sp>
      <p:sp>
        <p:nvSpPr>
          <p:cNvPr id="36" name="正方形/長方形 35"/>
          <p:cNvSpPr/>
          <p:nvPr/>
        </p:nvSpPr>
        <p:spPr>
          <a:xfrm>
            <a:off x="1160023" y="1176775"/>
            <a:ext cx="2640438" cy="288147"/>
          </a:xfrm>
          <a:prstGeom prst="rect">
            <a:avLst/>
          </a:prstGeom>
        </p:spPr>
        <p:txBody>
          <a:bodyPr wrap="square" lIns="0" tIns="36000" rIns="0" bIns="36000">
            <a:spAutoFit/>
          </a:bodyPr>
          <a:lstStyle/>
          <a:p>
            <a:pPr marR="152400" algn="ctr">
              <a:spcAft>
                <a:spcPts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東京の材工の上昇率について</a:t>
            </a:r>
          </a:p>
        </p:txBody>
      </p:sp>
      <p:sp>
        <p:nvSpPr>
          <p:cNvPr id="38" name="テキスト ボックス 37">
            <a:extLst>
              <a:ext uri="{FF2B5EF4-FFF2-40B4-BE49-F238E27FC236}">
                <a16:creationId xmlns:a16="http://schemas.microsoft.com/office/drawing/2014/main" id="{53F670EA-60A0-4F80-8504-E5080457FC50}"/>
              </a:ext>
            </a:extLst>
          </p:cNvPr>
          <p:cNvSpPr txBox="1"/>
          <p:nvPr/>
        </p:nvSpPr>
        <p:spPr>
          <a:xfrm>
            <a:off x="4636784" y="5478726"/>
            <a:ext cx="4350287" cy="1109918"/>
          </a:xfrm>
          <a:prstGeom prst="roundRect">
            <a:avLst/>
          </a:prstGeom>
          <a:no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algn="ctr" defTabSz="326578" fontAlgn="auto">
              <a:spcBef>
                <a:spcPts val="0"/>
              </a:spcBef>
              <a:spcAft>
                <a:spcPts val="0"/>
              </a:spcAft>
              <a:defRPr sz="1286">
                <a:solidFill>
                  <a:prstClr val="white"/>
                </a:solidFill>
                <a:latin typeface="Calibri" panose="020F0502020204030204"/>
                <a:ea typeface="游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975" indent="-180975" algn="l"/>
            <a:r>
              <a:rPr lang="ja-JP" altLang="en-US" sz="1600" dirty="0">
                <a:solidFill>
                  <a:schemeClr val="dk1"/>
                </a:solidFill>
                <a:latin typeface="Meiryo UI" panose="020B0604030504040204" pitchFamily="50" charset="-128"/>
                <a:ea typeface="Meiryo UI" panose="020B0604030504040204" pitchFamily="50" charset="-128"/>
              </a:rPr>
              <a:t>○大阪の資材費の上昇の傾向は東京と同じ傾向である</a:t>
            </a:r>
            <a:endParaRPr lang="en-US" altLang="ja-JP" sz="1600" dirty="0">
              <a:solidFill>
                <a:schemeClr val="dk1"/>
              </a:solidFill>
              <a:latin typeface="Meiryo UI" panose="020B0604030504040204" pitchFamily="50" charset="-128"/>
              <a:ea typeface="Meiryo UI" panose="020B0604030504040204" pitchFamily="50" charset="-128"/>
            </a:endParaRPr>
          </a:p>
          <a:p>
            <a:pPr marL="180975" indent="-180975" algn="l"/>
            <a:r>
              <a:rPr lang="ja-JP" altLang="en-US" sz="1600" dirty="0">
                <a:solidFill>
                  <a:schemeClr val="dk1"/>
                </a:solidFill>
                <a:latin typeface="Meiryo UI" panose="020B0604030504040204" pitchFamily="50" charset="-128"/>
                <a:ea typeface="Meiryo UI" panose="020B0604030504040204" pitchFamily="50" charset="-128"/>
              </a:rPr>
              <a:t>○製材や合板などの木材は、コロナ禍で２倍近くとなるなど、特に著しい上昇がみられる</a:t>
            </a:r>
            <a:endParaRPr lang="en-US" altLang="ja-JP" sz="1600" dirty="0">
              <a:solidFill>
                <a:schemeClr val="dk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2100" y="1464922"/>
            <a:ext cx="3798137" cy="3060457"/>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0764" y="1449573"/>
            <a:ext cx="4109060" cy="2743438"/>
          </a:xfrm>
          <a:prstGeom prst="rect">
            <a:avLst/>
          </a:prstGeom>
        </p:spPr>
      </p:pic>
    </p:spTree>
    <p:extLst>
      <p:ext uri="{BB962C8B-B14F-4D97-AF65-F5344CB8AC3E}">
        <p14:creationId xmlns:p14="http://schemas.microsoft.com/office/powerpoint/2010/main" val="327069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a:xfrm>
            <a:off x="0" y="106680"/>
            <a:ext cx="7019925" cy="769183"/>
          </a:xfrm>
        </p:spPr>
        <p:txBody>
          <a:bodyPr/>
          <a:lstStyle/>
          <a:p>
            <a:r>
              <a:rPr lang="ja-JP" altLang="en-US" dirty="0"/>
              <a:t>　（４）課題の検証</a:t>
            </a:r>
            <a:r>
              <a:rPr lang="en-US" altLang="ja-JP" dirty="0"/>
              <a:t/>
            </a:r>
            <a:br>
              <a:rPr lang="en-US" altLang="ja-JP" dirty="0"/>
            </a:br>
            <a:r>
              <a:rPr lang="ja-JP" altLang="en-US" dirty="0"/>
              <a:t>　　イー１．住宅市場の動向について</a:t>
            </a:r>
            <a:r>
              <a:rPr lang="en-US" altLang="ja-JP" dirty="0"/>
              <a:t>【</a:t>
            </a:r>
            <a:r>
              <a:rPr lang="ja-JP" altLang="en-US" dirty="0"/>
              <a:t>実績と予測</a:t>
            </a:r>
            <a:r>
              <a:rPr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11</a:t>
            </a:fld>
            <a:endParaRPr lang="en-US" altLang="ja-JP">
              <a:solidFill>
                <a:srgbClr val="000000"/>
              </a:solidFill>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780" y="1212841"/>
            <a:ext cx="4318913" cy="2345753"/>
          </a:xfrm>
          <a:prstGeom prst="rect">
            <a:avLst/>
          </a:prstGeom>
        </p:spPr>
      </p:pic>
      <p:sp>
        <p:nvSpPr>
          <p:cNvPr id="9" name="正方形/長方形 8"/>
          <p:cNvSpPr/>
          <p:nvPr/>
        </p:nvSpPr>
        <p:spPr>
          <a:xfrm>
            <a:off x="453306" y="1004548"/>
            <a:ext cx="4030387" cy="257369"/>
          </a:xfrm>
          <a:prstGeom prst="rect">
            <a:avLst/>
          </a:prstGeom>
        </p:spPr>
        <p:txBody>
          <a:bodyPr wrap="square" lIns="0" tIns="36000" rIns="0" bIns="36000">
            <a:spAutoFit/>
          </a:bodyPr>
          <a:lstStyle/>
          <a:p>
            <a:pPr marR="152400" algn="ct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①新設住宅着工戸数の実績と予測結果</a:t>
            </a: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08047" y="3952580"/>
            <a:ext cx="4555185" cy="2496417"/>
          </a:xfrm>
          <a:prstGeom prst="rect">
            <a:avLst/>
          </a:prstGeom>
        </p:spPr>
      </p:pic>
      <p:sp>
        <p:nvSpPr>
          <p:cNvPr id="12" name="正方形/長方形 11"/>
          <p:cNvSpPr/>
          <p:nvPr/>
        </p:nvSpPr>
        <p:spPr>
          <a:xfrm>
            <a:off x="4483693" y="3710832"/>
            <a:ext cx="4576872" cy="257369"/>
          </a:xfrm>
          <a:prstGeom prst="rect">
            <a:avLst/>
          </a:prstGeom>
        </p:spPr>
        <p:txBody>
          <a:bodyPr wrap="square" lIns="0" tIns="36000" rIns="0" bIns="36000">
            <a:spAutoFit/>
          </a:bodyPr>
          <a:lstStyle/>
          <a:p>
            <a:pPr marR="152400" algn="ct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④既存住宅流通量、既存住宅を購入した世帯比率の実績と予測結果</a:t>
            </a:r>
          </a:p>
        </p:txBody>
      </p:sp>
      <p:sp>
        <p:nvSpPr>
          <p:cNvPr id="8" name="正方形/長方形 7"/>
          <p:cNvSpPr/>
          <p:nvPr/>
        </p:nvSpPr>
        <p:spPr>
          <a:xfrm>
            <a:off x="4749094" y="6363838"/>
            <a:ext cx="4046069" cy="442035"/>
          </a:xfrm>
          <a:prstGeom prst="rect">
            <a:avLst/>
          </a:prstGeom>
        </p:spPr>
        <p:txBody>
          <a:bodyPr wrap="square" lIns="0" tIns="36000" rIns="0" bIns="36000">
            <a:spAutoFit/>
          </a:bodyPr>
          <a:lstStyle/>
          <a:p>
            <a:pPr marR="152400">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①、③、④出典：株式会社野村総合研究所ニュースリリース</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R="152400" algn="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年６月９日）</a:t>
            </a:r>
          </a:p>
        </p:txBody>
      </p:sp>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036756"/>
            <a:ext cx="4608047" cy="2396620"/>
          </a:xfrm>
          <a:prstGeom prst="rect">
            <a:avLst/>
          </a:prstGeom>
        </p:spPr>
      </p:pic>
      <p:sp>
        <p:nvSpPr>
          <p:cNvPr id="15" name="正方形/長方形 14"/>
          <p:cNvSpPr/>
          <p:nvPr/>
        </p:nvSpPr>
        <p:spPr>
          <a:xfrm>
            <a:off x="-57665" y="3656547"/>
            <a:ext cx="5052327" cy="257369"/>
          </a:xfrm>
          <a:prstGeom prst="rect">
            <a:avLst/>
          </a:prstGeom>
        </p:spPr>
        <p:txBody>
          <a:bodyPr wrap="square" lIns="0" tIns="36000" rIns="0" bIns="36000">
            <a:spAutoFit/>
          </a:bodyPr>
          <a:lstStyle/>
          <a:p>
            <a:pPr marR="152400" algn="ct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③リフォーム市場規模の実績と予測</a:t>
            </a:r>
          </a:p>
        </p:txBody>
      </p:sp>
      <p:sp>
        <p:nvSpPr>
          <p:cNvPr id="14" name="正方形/長方形 13"/>
          <p:cNvSpPr/>
          <p:nvPr/>
        </p:nvSpPr>
        <p:spPr>
          <a:xfrm>
            <a:off x="4870445" y="1004548"/>
            <a:ext cx="4030387" cy="257369"/>
          </a:xfrm>
          <a:prstGeom prst="rect">
            <a:avLst/>
          </a:prstGeom>
        </p:spPr>
        <p:txBody>
          <a:bodyPr wrap="square" lIns="0" tIns="36000" rIns="0" bIns="36000">
            <a:spAutoFit/>
          </a:bodyPr>
          <a:lstStyle/>
          <a:p>
            <a:pPr marR="152400" algn="ct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②除却住宅戸数の実績</a:t>
            </a:r>
          </a:p>
        </p:txBody>
      </p:sp>
      <p:sp>
        <p:nvSpPr>
          <p:cNvPr id="17" name="正方形/長方形 16"/>
          <p:cNvSpPr/>
          <p:nvPr/>
        </p:nvSpPr>
        <p:spPr>
          <a:xfrm>
            <a:off x="4608047" y="1074454"/>
            <a:ext cx="441146"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千戸</a:t>
            </a:r>
          </a:p>
        </p:txBody>
      </p:sp>
      <p:sp>
        <p:nvSpPr>
          <p:cNvPr id="18" name="正方形/長方形 17"/>
          <p:cNvSpPr/>
          <p:nvPr/>
        </p:nvSpPr>
        <p:spPr>
          <a:xfrm>
            <a:off x="6721463" y="3439116"/>
            <a:ext cx="2339102" cy="253916"/>
          </a:xfrm>
          <a:prstGeom prst="rect">
            <a:avLst/>
          </a:prstGeom>
        </p:spPr>
        <p:txBody>
          <a:bodyPr wrap="none">
            <a:spAutoFit/>
          </a:bodyPr>
          <a:lstStyle/>
          <a:p>
            <a:r>
              <a:rPr lang="zh-TW" altLang="en-US" sz="1050" dirty="0">
                <a:latin typeface="Meiryo UI" panose="020B0604030504040204" pitchFamily="50" charset="-128"/>
                <a:ea typeface="Meiryo UI" panose="020B0604030504040204" pitchFamily="50" charset="-128"/>
              </a:rPr>
              <a:t>建築物滅失統計調査</a:t>
            </a:r>
            <a:r>
              <a:rPr lang="ja-JP" altLang="en-US" sz="1050" dirty="0">
                <a:latin typeface="Meiryo UI" panose="020B0604030504040204" pitchFamily="50" charset="-128"/>
                <a:ea typeface="Meiryo UI" panose="020B0604030504040204" pitchFamily="50" charset="-128"/>
              </a:rPr>
              <a:t>（国土交通省）</a:t>
            </a:r>
          </a:p>
        </p:txBody>
      </p:sp>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5646" y="1212841"/>
            <a:ext cx="4419983" cy="2206943"/>
          </a:xfrm>
          <a:prstGeom prst="rect">
            <a:avLst/>
          </a:prstGeom>
        </p:spPr>
      </p:pic>
    </p:spTree>
    <p:extLst>
      <p:ext uri="{BB962C8B-B14F-4D97-AF65-F5344CB8AC3E}">
        <p14:creationId xmlns:p14="http://schemas.microsoft.com/office/powerpoint/2010/main" val="147329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a:xfrm>
            <a:off x="0" y="92470"/>
            <a:ext cx="7711440" cy="783393"/>
          </a:xfrm>
        </p:spPr>
        <p:txBody>
          <a:bodyPr/>
          <a:lstStyle/>
          <a:p>
            <a:r>
              <a:rPr lang="ja-JP" altLang="en-US" dirty="0"/>
              <a:t>　（４）課題の検証</a:t>
            </a:r>
            <a:r>
              <a:rPr lang="en-US" altLang="ja-JP" dirty="0"/>
              <a:t/>
            </a:r>
            <a:br>
              <a:rPr lang="en-US" altLang="ja-JP" dirty="0"/>
            </a:br>
            <a:r>
              <a:rPr lang="ja-JP" altLang="en-US" dirty="0"/>
              <a:t>　　イー２．住宅市場の動向について</a:t>
            </a:r>
            <a:r>
              <a:rPr lang="en-US" altLang="ja-JP" dirty="0"/>
              <a:t>【</a:t>
            </a:r>
            <a:r>
              <a:rPr lang="ja-JP" altLang="en-US" dirty="0"/>
              <a:t>全国と大阪の比較</a:t>
            </a:r>
            <a:r>
              <a:rPr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12</a:t>
            </a:fld>
            <a:endParaRPr lang="en-US" altLang="ja-JP">
              <a:solidFill>
                <a:srgbClr val="000000"/>
              </a:solidFill>
            </a:endParaRPr>
          </a:p>
        </p:txBody>
      </p:sp>
      <p:sp>
        <p:nvSpPr>
          <p:cNvPr id="3" name="正方形/長方形 2"/>
          <p:cNvSpPr/>
          <p:nvPr/>
        </p:nvSpPr>
        <p:spPr>
          <a:xfrm>
            <a:off x="203832" y="6508808"/>
            <a:ext cx="2937022" cy="253916"/>
          </a:xfrm>
          <a:prstGeom prst="rect">
            <a:avLst/>
          </a:prstGeom>
        </p:spPr>
        <p:txBody>
          <a:bodyPr wrap="none">
            <a:spAutoFit/>
          </a:bodyPr>
          <a:lstStyle/>
          <a:p>
            <a:r>
              <a:rPr lang="ja-JP" altLang="en-US" sz="1050" dirty="0">
                <a:latin typeface="Meiryo UI" panose="020B0604030504040204" pitchFamily="50" charset="-128"/>
                <a:ea typeface="Meiryo UI" panose="020B0604030504040204" pitchFamily="50" charset="-128"/>
              </a:rPr>
              <a:t>建築物リフォーム・リニューアル調査（国土交通省）</a:t>
            </a:r>
          </a:p>
        </p:txBody>
      </p:sp>
      <p:sp>
        <p:nvSpPr>
          <p:cNvPr id="7" name="正方形/長方形 6"/>
          <p:cNvSpPr/>
          <p:nvPr/>
        </p:nvSpPr>
        <p:spPr>
          <a:xfrm>
            <a:off x="1229254" y="980909"/>
            <a:ext cx="2310248"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新設住宅の戸数（単位：千戸）</a:t>
            </a:r>
          </a:p>
        </p:txBody>
      </p:sp>
      <p:sp>
        <p:nvSpPr>
          <p:cNvPr id="8" name="正方形/長方形 7"/>
          <p:cNvSpPr/>
          <p:nvPr/>
        </p:nvSpPr>
        <p:spPr>
          <a:xfrm>
            <a:off x="418398" y="3862469"/>
            <a:ext cx="4580100" cy="461665"/>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建築物リフォーム・リニューアル調査・受注高の推移</a:t>
            </a:r>
            <a:r>
              <a:rPr lang="zh-TW" altLang="en-US" sz="1200" dirty="0">
                <a:latin typeface="Meiryo UI" panose="020B0604030504040204" pitchFamily="50" charset="-128"/>
                <a:ea typeface="Meiryo UI" panose="020B0604030504040204" pitchFamily="50" charset="-128"/>
              </a:rPr>
              <a:t>（単位：</a:t>
            </a:r>
            <a:r>
              <a:rPr lang="ja-JP" altLang="en-US" sz="1200" dirty="0">
                <a:latin typeface="Meiryo UI" panose="020B0604030504040204" pitchFamily="50" charset="-128"/>
                <a:ea typeface="Meiryo UI" panose="020B0604030504040204" pitchFamily="50" charset="-128"/>
              </a:rPr>
              <a:t>千</a:t>
            </a:r>
            <a:r>
              <a:rPr lang="zh-TW" altLang="en-US" sz="1200" dirty="0">
                <a:latin typeface="Meiryo UI" panose="020B0604030504040204" pitchFamily="50" charset="-128"/>
                <a:ea typeface="Meiryo UI" panose="020B0604030504040204" pitchFamily="50" charset="-128"/>
              </a:rPr>
              <a:t>億円）</a:t>
            </a:r>
          </a:p>
          <a:p>
            <a:endParaRPr lang="ja-JP" altLang="en-US" sz="1200" dirty="0">
              <a:latin typeface="Meiryo UI" panose="020B0604030504040204" pitchFamily="50" charset="-128"/>
              <a:ea typeface="Meiryo UI" panose="020B0604030504040204" pitchFamily="50" charset="-128"/>
            </a:endParaRPr>
          </a:p>
        </p:txBody>
      </p:sp>
      <p:sp>
        <p:nvSpPr>
          <p:cNvPr id="9" name="正方形/長方形 8"/>
          <p:cNvSpPr/>
          <p:nvPr/>
        </p:nvSpPr>
        <p:spPr>
          <a:xfrm>
            <a:off x="126681" y="3552017"/>
            <a:ext cx="2204450" cy="253916"/>
          </a:xfrm>
          <a:prstGeom prst="rect">
            <a:avLst/>
          </a:prstGeom>
        </p:spPr>
        <p:txBody>
          <a:bodyPr wrap="none">
            <a:spAutoFit/>
          </a:bodyPr>
          <a:lstStyle/>
          <a:p>
            <a:r>
              <a:rPr lang="zh-TW" altLang="en-US" sz="1050" dirty="0">
                <a:latin typeface="Meiryo UI" panose="020B0604030504040204" pitchFamily="50" charset="-128"/>
                <a:ea typeface="Meiryo UI" panose="020B0604030504040204" pitchFamily="50" charset="-128"/>
              </a:rPr>
              <a:t>建築着工統計調査</a:t>
            </a:r>
            <a:r>
              <a:rPr lang="ja-JP" altLang="en-US" sz="1050" dirty="0">
                <a:latin typeface="Meiryo UI" panose="020B0604030504040204" pitchFamily="50" charset="-128"/>
                <a:ea typeface="Meiryo UI" panose="020B0604030504040204" pitchFamily="50" charset="-128"/>
              </a:rPr>
              <a:t>（国土交通省）</a:t>
            </a:r>
          </a:p>
        </p:txBody>
      </p:sp>
      <p:sp>
        <p:nvSpPr>
          <p:cNvPr id="10" name="テキスト ボックス 9">
            <a:extLst>
              <a:ext uri="{FF2B5EF4-FFF2-40B4-BE49-F238E27FC236}">
                <a16:creationId xmlns:a16="http://schemas.microsoft.com/office/drawing/2014/main" id="{53F670EA-60A0-4F80-8504-E5080457FC50}"/>
              </a:ext>
            </a:extLst>
          </p:cNvPr>
          <p:cNvSpPr txBox="1"/>
          <p:nvPr/>
        </p:nvSpPr>
        <p:spPr>
          <a:xfrm>
            <a:off x="4533841" y="6345379"/>
            <a:ext cx="4355253" cy="457423"/>
          </a:xfrm>
          <a:prstGeom prst="roundRect">
            <a:avLst/>
          </a:prstGeom>
          <a:no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ja-JP"/>
            </a:defPPr>
            <a:lvl1pPr marL="180975" indent="-180975" defTabSz="326578" fontAlgn="auto">
              <a:spcBef>
                <a:spcPts val="0"/>
              </a:spcBef>
              <a:spcAft>
                <a:spcPts val="0"/>
              </a:spcAft>
              <a:defRPr sz="1600">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tx1"/>
                </a:solidFill>
              </a:rPr>
              <a:t>○全国と大阪府は、ほぼ同じような推移となっている</a:t>
            </a:r>
            <a:endParaRPr lang="en-US" altLang="ja-JP" dirty="0">
              <a:solidFill>
                <a:schemeClr val="tx1"/>
              </a:solidFill>
            </a:endParaRPr>
          </a:p>
        </p:txBody>
      </p:sp>
      <p:sp>
        <p:nvSpPr>
          <p:cNvPr id="11" name="正方形/長方形 10"/>
          <p:cNvSpPr/>
          <p:nvPr/>
        </p:nvSpPr>
        <p:spPr>
          <a:xfrm>
            <a:off x="90991" y="3970192"/>
            <a:ext cx="441146"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全国</a:t>
            </a:r>
          </a:p>
        </p:txBody>
      </p:sp>
      <p:sp>
        <p:nvSpPr>
          <p:cNvPr id="12" name="正方形/長方形 11"/>
          <p:cNvSpPr/>
          <p:nvPr/>
        </p:nvSpPr>
        <p:spPr>
          <a:xfrm>
            <a:off x="4145380" y="4031666"/>
            <a:ext cx="569387"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大阪府</a:t>
            </a:r>
          </a:p>
        </p:txBody>
      </p:sp>
      <p:sp>
        <p:nvSpPr>
          <p:cNvPr id="13" name="正方形/長方形 12"/>
          <p:cNvSpPr/>
          <p:nvPr/>
        </p:nvSpPr>
        <p:spPr>
          <a:xfrm>
            <a:off x="261253" y="1134798"/>
            <a:ext cx="441146"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全国</a:t>
            </a:r>
          </a:p>
        </p:txBody>
      </p:sp>
      <p:sp>
        <p:nvSpPr>
          <p:cNvPr id="15" name="正方形/長方形 14"/>
          <p:cNvSpPr/>
          <p:nvPr/>
        </p:nvSpPr>
        <p:spPr>
          <a:xfrm>
            <a:off x="3995466" y="1169964"/>
            <a:ext cx="569387"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大阪府</a:t>
            </a:r>
          </a:p>
        </p:txBody>
      </p:sp>
      <p:sp>
        <p:nvSpPr>
          <p:cNvPr id="17" name="正方形/長方形 16"/>
          <p:cNvSpPr/>
          <p:nvPr/>
        </p:nvSpPr>
        <p:spPr>
          <a:xfrm>
            <a:off x="5052280" y="3341264"/>
            <a:ext cx="441146"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千戸</a:t>
            </a:r>
          </a:p>
        </p:txBody>
      </p:sp>
      <p:sp>
        <p:nvSpPr>
          <p:cNvPr id="18" name="正方形/長方形 17"/>
          <p:cNvSpPr/>
          <p:nvPr/>
        </p:nvSpPr>
        <p:spPr>
          <a:xfrm>
            <a:off x="8469489" y="3283219"/>
            <a:ext cx="312906"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a:t>
            </a:r>
          </a:p>
        </p:txBody>
      </p:sp>
      <p:sp>
        <p:nvSpPr>
          <p:cNvPr id="19" name="正方形/長方形 18"/>
          <p:cNvSpPr/>
          <p:nvPr/>
        </p:nvSpPr>
        <p:spPr>
          <a:xfrm>
            <a:off x="6139123" y="3309578"/>
            <a:ext cx="1569660"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既存住宅流通推計量</a:t>
            </a:r>
          </a:p>
        </p:txBody>
      </p:sp>
      <p:sp>
        <p:nvSpPr>
          <p:cNvPr id="20" name="正方形/長方形 19"/>
          <p:cNvSpPr/>
          <p:nvPr/>
        </p:nvSpPr>
        <p:spPr>
          <a:xfrm>
            <a:off x="6468700" y="5971137"/>
            <a:ext cx="2480166" cy="415498"/>
          </a:xfrm>
          <a:prstGeom prst="rect">
            <a:avLst/>
          </a:prstGeom>
        </p:spPr>
        <p:txBody>
          <a:bodyPr wrap="none">
            <a:spAutoFit/>
          </a:bodyPr>
          <a:lstStyle/>
          <a:p>
            <a:r>
              <a:rPr lang="ja-JP" altLang="en-US" sz="1050" dirty="0">
                <a:latin typeface="Meiryo UI" panose="020B0604030504040204" pitchFamily="50" charset="-128"/>
                <a:ea typeface="Meiryo UI" panose="020B0604030504040204" pitchFamily="50" charset="-128"/>
              </a:rPr>
              <a:t>既存住宅流通量の地域別推計について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zh-TW" altLang="en-US" sz="1050" dirty="0">
                <a:latin typeface="Meiryo UI" panose="020B0604030504040204" pitchFamily="50" charset="-128"/>
                <a:ea typeface="Meiryo UI" panose="020B0604030504040204" pitchFamily="50" charset="-128"/>
              </a:rPr>
              <a:t>一社</a:t>
            </a:r>
            <a:r>
              <a:rPr lang="ja-JP" altLang="en-US" sz="1050" dirty="0">
                <a:latin typeface="Meiryo UI" panose="020B0604030504040204" pitchFamily="50" charset="-128"/>
                <a:ea typeface="Meiryo UI" panose="020B0604030504040204" pitchFamily="50" charset="-128"/>
              </a:rPr>
              <a:t>）</a:t>
            </a:r>
            <a:r>
              <a:rPr lang="zh-TW" altLang="en-US" sz="1050" dirty="0">
                <a:latin typeface="Meiryo UI" panose="020B0604030504040204" pitchFamily="50" charset="-128"/>
                <a:ea typeface="Meiryo UI" panose="020B0604030504040204" pitchFamily="50" charset="-128"/>
              </a:rPr>
              <a:t>不動産流通経営協会</a:t>
            </a:r>
            <a:r>
              <a:rPr lang="ja-JP" altLang="en-US" sz="1050" dirty="0">
                <a:latin typeface="Meiryo UI" panose="020B0604030504040204" pitchFamily="50" charset="-128"/>
                <a:ea typeface="Meiryo UI" panose="020B0604030504040204" pitchFamily="50" charset="-128"/>
              </a:rPr>
              <a:t>）より</a:t>
            </a:r>
          </a:p>
        </p:txBody>
      </p:sp>
      <p:sp>
        <p:nvSpPr>
          <p:cNvPr id="23" name="正方形/長方形 22"/>
          <p:cNvSpPr/>
          <p:nvPr/>
        </p:nvSpPr>
        <p:spPr>
          <a:xfrm>
            <a:off x="4882742" y="1104909"/>
            <a:ext cx="441146"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千戸</a:t>
            </a:r>
          </a:p>
        </p:txBody>
      </p:sp>
      <p:sp>
        <p:nvSpPr>
          <p:cNvPr id="24" name="正方形/長方形 23"/>
          <p:cNvSpPr/>
          <p:nvPr/>
        </p:nvSpPr>
        <p:spPr>
          <a:xfrm>
            <a:off x="5974037" y="971292"/>
            <a:ext cx="1540806"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木造住宅の滅失戸数</a:t>
            </a:r>
          </a:p>
        </p:txBody>
      </p:sp>
      <p:sp>
        <p:nvSpPr>
          <p:cNvPr id="25" name="正方形/長方形 24"/>
          <p:cNvSpPr/>
          <p:nvPr/>
        </p:nvSpPr>
        <p:spPr>
          <a:xfrm>
            <a:off x="6713332" y="3095733"/>
            <a:ext cx="2339102" cy="253916"/>
          </a:xfrm>
          <a:prstGeom prst="rect">
            <a:avLst/>
          </a:prstGeom>
        </p:spPr>
        <p:txBody>
          <a:bodyPr wrap="none">
            <a:spAutoFit/>
          </a:bodyPr>
          <a:lstStyle/>
          <a:p>
            <a:r>
              <a:rPr lang="zh-TW" altLang="en-US" sz="1050" dirty="0">
                <a:latin typeface="Meiryo UI" panose="020B0604030504040204" pitchFamily="50" charset="-128"/>
                <a:ea typeface="Meiryo UI" panose="020B0604030504040204" pitchFamily="50" charset="-128"/>
              </a:rPr>
              <a:t>建築物滅失統計調査</a:t>
            </a:r>
            <a:r>
              <a:rPr lang="ja-JP" altLang="en-US" sz="1050" dirty="0">
                <a:latin typeface="Meiryo UI" panose="020B0604030504040204" pitchFamily="50" charset="-128"/>
                <a:ea typeface="Meiryo UI" panose="020B0604030504040204" pitchFamily="50" charset="-128"/>
              </a:rPr>
              <a:t>（国土交通省）</a:t>
            </a:r>
          </a:p>
        </p:txBody>
      </p:sp>
      <p:sp>
        <p:nvSpPr>
          <p:cNvPr id="26" name="正方形/長方形 25"/>
          <p:cNvSpPr/>
          <p:nvPr/>
        </p:nvSpPr>
        <p:spPr>
          <a:xfrm>
            <a:off x="8329952" y="1088512"/>
            <a:ext cx="312906"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戸</a:t>
            </a:r>
          </a:p>
        </p:txBody>
      </p:sp>
      <p:sp>
        <p:nvSpPr>
          <p:cNvPr id="27" name="正方形/長方形 26"/>
          <p:cNvSpPr/>
          <p:nvPr/>
        </p:nvSpPr>
        <p:spPr>
          <a:xfrm>
            <a:off x="4880366" y="945555"/>
            <a:ext cx="441146"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全国</a:t>
            </a:r>
          </a:p>
        </p:txBody>
      </p:sp>
      <p:sp>
        <p:nvSpPr>
          <p:cNvPr id="28" name="正方形/長方形 27"/>
          <p:cNvSpPr/>
          <p:nvPr/>
        </p:nvSpPr>
        <p:spPr>
          <a:xfrm>
            <a:off x="8213008" y="906716"/>
            <a:ext cx="569387" cy="246221"/>
          </a:xfrm>
          <a:prstGeom prst="rect">
            <a:avLst/>
          </a:prstGeom>
        </p:spPr>
        <p:txBody>
          <a:bodyPr wrap="none">
            <a:spAutoFit/>
          </a:bodyPr>
          <a:lstStyle/>
          <a:p>
            <a:r>
              <a:rPr lang="ja-JP" altLang="en-US" sz="1000" dirty="0">
                <a:latin typeface="Meiryo UI" panose="020B0604030504040204" pitchFamily="50" charset="-128"/>
                <a:ea typeface="Meiryo UI" panose="020B0604030504040204" pitchFamily="50" charset="-128"/>
              </a:rPr>
              <a:t>大阪府</a:t>
            </a:r>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305" y="1039459"/>
            <a:ext cx="4480948" cy="2578832"/>
          </a:xfrm>
          <a:prstGeom prst="rect">
            <a:avLst/>
          </a:prstGeom>
        </p:spPr>
      </p:pic>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5114" y="1243692"/>
            <a:ext cx="3901778" cy="1975275"/>
          </a:xfrm>
          <a:prstGeom prst="rect">
            <a:avLst/>
          </a:prstGeom>
        </p:spPr>
      </p:pic>
      <p:pic>
        <p:nvPicPr>
          <p:cNvPr id="29" name="図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151" y="4182700"/>
            <a:ext cx="4474852" cy="2420322"/>
          </a:xfrm>
          <a:prstGeom prst="rect">
            <a:avLst/>
          </a:prstGeom>
        </p:spPr>
      </p:pic>
      <p:pic>
        <p:nvPicPr>
          <p:cNvPr id="30" name="図 2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0939" y="3513634"/>
            <a:ext cx="3889585" cy="2548349"/>
          </a:xfrm>
          <a:prstGeom prst="rect">
            <a:avLst/>
          </a:prstGeom>
        </p:spPr>
      </p:pic>
    </p:spTree>
    <p:extLst>
      <p:ext uri="{BB962C8B-B14F-4D97-AF65-F5344CB8AC3E}">
        <p14:creationId xmlns:p14="http://schemas.microsoft.com/office/powerpoint/2010/main" val="160257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a:xfrm>
            <a:off x="0" y="196210"/>
            <a:ext cx="7019925" cy="679653"/>
          </a:xfrm>
        </p:spPr>
        <p:txBody>
          <a:bodyPr/>
          <a:lstStyle/>
          <a:p>
            <a:r>
              <a:rPr lang="ja-JP" altLang="en-US" dirty="0"/>
              <a:t>　（４）課題の検証</a:t>
            </a:r>
            <a:r>
              <a:rPr lang="en-US" altLang="ja-JP" dirty="0"/>
              <a:t/>
            </a:r>
            <a:br>
              <a:rPr lang="en-US" altLang="ja-JP" dirty="0"/>
            </a:br>
            <a:r>
              <a:rPr lang="ja-JP" altLang="en-US" dirty="0"/>
              <a:t>　　ウ．まとめ</a:t>
            </a:r>
            <a:endParaRPr kumimoji="1" lang="ja-JP" altLang="en-US" dirty="0"/>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13</a:t>
            </a:fld>
            <a:endParaRPr lang="en-US" altLang="ja-JP">
              <a:solidFill>
                <a:srgbClr val="000000"/>
              </a:solidFill>
            </a:endParaRPr>
          </a:p>
        </p:txBody>
      </p:sp>
      <p:sp>
        <p:nvSpPr>
          <p:cNvPr id="9" name="正方形/長方形 8"/>
          <p:cNvSpPr/>
          <p:nvPr/>
        </p:nvSpPr>
        <p:spPr>
          <a:xfrm>
            <a:off x="4114639" y="2456812"/>
            <a:ext cx="5029361" cy="257369"/>
          </a:xfrm>
          <a:prstGeom prst="rect">
            <a:avLst/>
          </a:prstGeom>
        </p:spPr>
        <p:txBody>
          <a:bodyPr wrap="square" lIns="0" tIns="36000" rIns="0" bIns="36000">
            <a:spAutoFit/>
          </a:bodyPr>
          <a:lstStyle/>
          <a:p>
            <a:pPr marR="152400" algn="ct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新設住宅着工戸数の実績と予測結果（利用関係別、供給制約なしの場合）</a:t>
            </a:r>
          </a:p>
        </p:txBody>
      </p:sp>
      <p:sp>
        <p:nvSpPr>
          <p:cNvPr id="11" name="テキスト ボックス 10">
            <a:extLst>
              <a:ext uri="{FF2B5EF4-FFF2-40B4-BE49-F238E27FC236}">
                <a16:creationId xmlns:a16="http://schemas.microsoft.com/office/drawing/2014/main" id="{53F670EA-60A0-4F80-8504-E5080457FC50}"/>
              </a:ext>
            </a:extLst>
          </p:cNvPr>
          <p:cNvSpPr txBox="1"/>
          <p:nvPr/>
        </p:nvSpPr>
        <p:spPr>
          <a:xfrm>
            <a:off x="121024" y="1064600"/>
            <a:ext cx="8846242" cy="1919363"/>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16000" indent="-216000">
              <a:spcBef>
                <a:spcPts val="1200"/>
              </a:spcBef>
            </a:pPr>
            <a:r>
              <a:rPr lang="ja-JP" altLang="en-US" dirty="0">
                <a:latin typeface="Meiryo UI" panose="020B0604030504040204" pitchFamily="50" charset="-128"/>
                <a:ea typeface="Meiryo UI" panose="020B0604030504040204" pitchFamily="50" charset="-128"/>
              </a:rPr>
              <a:t>○建築資材、特に木材について資材費が高騰している</a:t>
            </a:r>
            <a:endParaRPr lang="en-US" altLang="ja-JP" dirty="0">
              <a:latin typeface="Meiryo UI" panose="020B0604030504040204" pitchFamily="50" charset="-128"/>
              <a:ea typeface="Meiryo UI" panose="020B0604030504040204" pitchFamily="50" charset="-128"/>
            </a:endParaRPr>
          </a:p>
          <a:p>
            <a:pPr marL="216000" indent="-216000">
              <a:spcBef>
                <a:spcPts val="1200"/>
              </a:spcBef>
            </a:pPr>
            <a:r>
              <a:rPr lang="ja-JP" altLang="en-US" dirty="0">
                <a:latin typeface="Meiryo UI" panose="020B0604030504040204" pitchFamily="50" charset="-128"/>
                <a:ea typeface="Meiryo UI" panose="020B0604030504040204" pitchFamily="50" charset="-128"/>
              </a:rPr>
              <a:t>○新設住宅着工戸数は長期的に減少していくことが予想されている</a:t>
            </a:r>
            <a:r>
              <a:rPr lang="en-US" altLang="ja-JP" sz="1200" dirty="0">
                <a:latin typeface="Meiryo UI" panose="020B0604030504040204" pitchFamily="50" charset="-128"/>
                <a:ea typeface="Meiryo UI" panose="020B0604030504040204" pitchFamily="50" charset="-128"/>
              </a:rPr>
              <a:t>※</a:t>
            </a:r>
          </a:p>
          <a:p>
            <a:pPr marL="216000" indent="-216000">
              <a:spcBef>
                <a:spcPts val="1200"/>
              </a:spcBef>
            </a:pPr>
            <a:r>
              <a:rPr lang="ja-JP" altLang="en-US" dirty="0">
                <a:latin typeface="Meiryo UI" panose="020B0604030504040204" pitchFamily="50" charset="-128"/>
                <a:ea typeface="Meiryo UI" panose="020B0604030504040204" pitchFamily="50" charset="-128"/>
              </a:rPr>
              <a:t>○除却戸数はコロナ禍において大幅に落ち込み、直近は増加しているものの、長期的には減少することが予測される</a:t>
            </a:r>
            <a:endParaRPr lang="en-US" altLang="ja-JP" dirty="0">
              <a:latin typeface="Meiryo UI" panose="020B0604030504040204" pitchFamily="50" charset="-128"/>
              <a:ea typeface="Meiryo UI" panose="020B0604030504040204" pitchFamily="50" charset="-128"/>
            </a:endParaRPr>
          </a:p>
          <a:p>
            <a:pPr marL="216000" indent="-216000">
              <a:spcBef>
                <a:spcPts val="1200"/>
              </a:spcBef>
            </a:pPr>
            <a:r>
              <a:rPr lang="ja-JP" altLang="en-US" dirty="0">
                <a:latin typeface="Meiryo UI" panose="020B0604030504040204" pitchFamily="50" charset="-128"/>
                <a:ea typeface="Meiryo UI" panose="020B0604030504040204" pitchFamily="50" charset="-128"/>
              </a:rPr>
              <a:t>○リフォーム市場規模、既存住宅流通量は今後、増加することが予想されている</a:t>
            </a:r>
            <a:r>
              <a:rPr lang="en-US" altLang="ja-JP" sz="1200" dirty="0">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53F670EA-60A0-4F80-8504-E5080457FC50}"/>
              </a:ext>
            </a:extLst>
          </p:cNvPr>
          <p:cNvSpPr txBox="1"/>
          <p:nvPr/>
        </p:nvSpPr>
        <p:spPr>
          <a:xfrm>
            <a:off x="233353" y="3941452"/>
            <a:ext cx="8733913" cy="1735118"/>
          </a:xfrm>
          <a:prstGeom prst="roundRect">
            <a:avLst>
              <a:gd name="adj" fmla="val 5630"/>
            </a:avLst>
          </a:prstGeom>
          <a:no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algn="ctr" defTabSz="326578" fontAlgn="auto">
              <a:spcBef>
                <a:spcPts val="0"/>
              </a:spcBef>
              <a:spcAft>
                <a:spcPts val="0"/>
              </a:spcAft>
              <a:defRPr sz="1286">
                <a:solidFill>
                  <a:prstClr val="white"/>
                </a:solidFill>
                <a:latin typeface="Calibri" panose="020F0502020204030204"/>
                <a:ea typeface="游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975" indent="-180975" algn="l">
              <a:spcBef>
                <a:spcPts val="1200"/>
              </a:spcBef>
            </a:pPr>
            <a:r>
              <a:rPr lang="ja-JP" altLang="en-US" sz="1800" dirty="0">
                <a:solidFill>
                  <a:schemeClr val="dk1"/>
                </a:solidFill>
                <a:latin typeface="Meiryo UI" panose="020B0604030504040204" pitchFamily="50" charset="-128"/>
                <a:ea typeface="Meiryo UI" panose="020B0604030504040204" pitchFamily="50" charset="-128"/>
              </a:rPr>
              <a:t>○所有者の費用負担に対する課題意識が一層高くなること、また耐震性の不足する築年数の古い住宅が除却や建替えされずに残ることが予想されるため、補助制度の拡充等、負担軽減の支援強化が必要</a:t>
            </a:r>
          </a:p>
          <a:p>
            <a:pPr marL="180975" indent="-180975" algn="l">
              <a:spcBef>
                <a:spcPts val="1200"/>
              </a:spcBef>
            </a:pPr>
            <a:r>
              <a:rPr lang="ja-JP" altLang="en-US" sz="1800" dirty="0">
                <a:solidFill>
                  <a:schemeClr val="dk1"/>
                </a:solidFill>
                <a:latin typeface="Meiryo UI" panose="020B0604030504040204" pitchFamily="50" charset="-128"/>
                <a:ea typeface="Meiryo UI" panose="020B0604030504040204" pitchFamily="50" charset="-128"/>
              </a:rPr>
              <a:t>○売買の機会や、代替わりの機会を捉えるなど、既存住宅の流通に合わせた耐震化、リフォームと合わせた耐震化の取組強化が必要</a:t>
            </a:r>
            <a:endParaRPr lang="en-US" altLang="ja-JP" sz="1800" dirty="0">
              <a:solidFill>
                <a:schemeClr val="dk1"/>
              </a:solidFill>
              <a:latin typeface="Meiryo UI" panose="020B0604030504040204" pitchFamily="50" charset="-128"/>
              <a:ea typeface="Meiryo UI" panose="020B0604030504040204" pitchFamily="50" charset="-128"/>
            </a:endParaRPr>
          </a:p>
        </p:txBody>
      </p:sp>
      <p:sp>
        <p:nvSpPr>
          <p:cNvPr id="5" name="下矢印 4"/>
          <p:cNvSpPr/>
          <p:nvPr/>
        </p:nvSpPr>
        <p:spPr>
          <a:xfrm>
            <a:off x="4544145" y="3275188"/>
            <a:ext cx="457200" cy="431032"/>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192060" y="3028952"/>
            <a:ext cx="4046069" cy="442035"/>
          </a:xfrm>
          <a:prstGeom prst="rect">
            <a:avLst/>
          </a:prstGeom>
        </p:spPr>
        <p:txBody>
          <a:bodyPr wrap="square" lIns="0" tIns="36000" rIns="0" bIns="36000">
            <a:spAutoFit/>
          </a:bodyPr>
          <a:lstStyle/>
          <a:p>
            <a:pPr marR="152400">
              <a:spcAft>
                <a:spcPts val="0"/>
              </a:spcAft>
            </a:pP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出典：株式会社野村総合研究所ニュースリリース</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R="152400" algn="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日）</a:t>
            </a:r>
          </a:p>
        </p:txBody>
      </p:sp>
    </p:spTree>
    <p:extLst>
      <p:ext uri="{BB962C8B-B14F-4D97-AF65-F5344CB8AC3E}">
        <p14:creationId xmlns:p14="http://schemas.microsoft.com/office/powerpoint/2010/main" val="2079771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a:xfrm>
            <a:off x="0" y="121920"/>
            <a:ext cx="7019925" cy="753943"/>
          </a:xfrm>
        </p:spPr>
        <p:txBody>
          <a:bodyPr/>
          <a:lstStyle/>
          <a:p>
            <a:r>
              <a:rPr lang="ja-JP" altLang="en-US" dirty="0"/>
              <a:t>　（５）令和４年度の木造住宅の取組</a:t>
            </a:r>
            <a:r>
              <a:rPr lang="en-US" altLang="ja-JP" dirty="0"/>
              <a:t/>
            </a:r>
            <a:br>
              <a:rPr lang="en-US" altLang="ja-JP" dirty="0"/>
            </a:br>
            <a:r>
              <a:rPr lang="ja-JP" altLang="en-US" dirty="0"/>
              <a:t>　　ア．リフォーム事業者との連携</a:t>
            </a:r>
            <a:endParaRPr kumimoji="1" lang="ja-JP" altLang="en-US" dirty="0"/>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14</a:t>
            </a:fld>
            <a:endParaRPr lang="en-US" altLang="ja-JP" dirty="0">
              <a:solidFill>
                <a:srgbClr val="000000"/>
              </a:solidFill>
            </a:endParaRPr>
          </a:p>
        </p:txBody>
      </p:sp>
      <p:sp>
        <p:nvSpPr>
          <p:cNvPr id="53" name="正方形/長方形 52"/>
          <p:cNvSpPr/>
          <p:nvPr/>
        </p:nvSpPr>
        <p:spPr>
          <a:xfrm>
            <a:off x="162718" y="1170577"/>
            <a:ext cx="8820000" cy="980644"/>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16000" indent="-216000"/>
            <a:r>
              <a:rPr lang="ja-JP" altLang="en-US"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○リフォーム工事を受注した事業者に耐震技術力がないため、耐震化の機会を逸失</a:t>
            </a:r>
            <a:endParaRPr lang="en-US" altLang="ja-JP"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216000" indent="-216000">
              <a:spcBef>
                <a:spcPts val="3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〇</a:t>
            </a:r>
            <a:r>
              <a:rPr lang="ja-JP" altLang="en-US"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リフォーム事業者と連携できる耐震</a:t>
            </a:r>
            <a:r>
              <a:rPr lang="ja-JP" altLang="en-US" dirty="0">
                <a:latin typeface="Meiryo UI" panose="020B0604030504040204" pitchFamily="50" charset="-128"/>
                <a:ea typeface="Meiryo UI" panose="020B0604030504040204" pitchFamily="50" charset="-128"/>
                <a:cs typeface="Meiryo UI" panose="020B0604030504040204" pitchFamily="50" charset="-128"/>
              </a:rPr>
              <a:t>診断技術者</a:t>
            </a:r>
            <a:r>
              <a:rPr lang="ja-JP" altLang="en-US"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a:latin typeface="Meiryo UI" panose="020B0604030504040204" pitchFamily="50" charset="-128"/>
                <a:ea typeface="Meiryo UI" panose="020B0604030504040204" pitchFamily="50" charset="-128"/>
                <a:cs typeface="Meiryo UI" panose="020B0604030504040204" pitchFamily="50" charset="-128"/>
              </a:rPr>
              <a:t>紹介する制度を創設</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16000" indent="-216000">
              <a:spcBef>
                <a:spcPts val="3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（現在運用中の耐震診断技術者紹介制度を拡充</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正方形/長方形 9"/>
          <p:cNvSpPr/>
          <p:nvPr/>
        </p:nvSpPr>
        <p:spPr>
          <a:xfrm>
            <a:off x="5629101" y="2323863"/>
            <a:ext cx="1930854" cy="415499"/>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none" tIns="108000" bIns="108000" rtlCol="0">
            <a:noAutofit/>
          </a:bodyPr>
          <a:lstStyle/>
          <a:p>
            <a:pPr marL="85725" marR="967105">
              <a:tabLst>
                <a:tab pos="11791950" algn="l"/>
              </a:tabLst>
            </a:pPr>
            <a:r>
              <a:rPr lang="ja-JP" altLang="en-US" sz="1600" b="1" u="sng" dirty="0">
                <a:solidFill>
                  <a:srgbClr val="0033CC"/>
                </a:solidFill>
                <a:latin typeface="Meiryo UI" panose="020B0604030504040204" pitchFamily="50" charset="-128"/>
                <a:ea typeface="Meiryo UI" panose="020B0604030504040204" pitchFamily="50" charset="-128"/>
              </a:rPr>
              <a:t>紹介フロー</a:t>
            </a:r>
            <a:endParaRPr lang="en-US" altLang="ja-JP" sz="1600" b="1" u="sng" dirty="0">
              <a:solidFill>
                <a:srgbClr val="0033CC"/>
              </a:solidFill>
              <a:latin typeface="Meiryo UI" panose="020B0604030504040204" pitchFamily="50" charset="-128"/>
              <a:ea typeface="Meiryo UI" panose="020B0604030504040204" pitchFamily="50" charset="-128"/>
            </a:endParaRPr>
          </a:p>
        </p:txBody>
      </p:sp>
      <p:sp>
        <p:nvSpPr>
          <p:cNvPr id="11" name="角丸四角形 10"/>
          <p:cNvSpPr/>
          <p:nvPr/>
        </p:nvSpPr>
        <p:spPr>
          <a:xfrm>
            <a:off x="162718" y="2323863"/>
            <a:ext cx="8820000" cy="4396850"/>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808888" y="2983591"/>
            <a:ext cx="2708019" cy="369332"/>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所有者</a:t>
            </a:r>
          </a:p>
        </p:txBody>
      </p:sp>
      <p:sp>
        <p:nvSpPr>
          <p:cNvPr id="13" name="テキスト ボックス 12"/>
          <p:cNvSpPr txBox="1"/>
          <p:nvPr/>
        </p:nvSpPr>
        <p:spPr>
          <a:xfrm>
            <a:off x="4808888" y="3703991"/>
            <a:ext cx="2250104"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市町村</a:t>
            </a:r>
          </a:p>
        </p:txBody>
      </p:sp>
      <p:sp>
        <p:nvSpPr>
          <p:cNvPr id="14" name="下矢印 13"/>
          <p:cNvSpPr/>
          <p:nvPr/>
        </p:nvSpPr>
        <p:spPr>
          <a:xfrm>
            <a:off x="5118680" y="3422721"/>
            <a:ext cx="322163" cy="27974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808888" y="4333075"/>
            <a:ext cx="2263477" cy="369332"/>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大阪建築防災センター</a:t>
            </a:r>
          </a:p>
        </p:txBody>
      </p:sp>
      <p:sp>
        <p:nvSpPr>
          <p:cNvPr id="16" name="テキスト ボックス 15"/>
          <p:cNvSpPr txBox="1"/>
          <p:nvPr/>
        </p:nvSpPr>
        <p:spPr>
          <a:xfrm>
            <a:off x="4808888" y="4954614"/>
            <a:ext cx="2250104" cy="369332"/>
          </a:xfrm>
          <a:prstGeom prst="rect">
            <a:avLst/>
          </a:prstGeom>
          <a:solidFill>
            <a:sysClr val="window" lastClr="FFFFFF"/>
          </a:solidFill>
          <a:ln w="12700" cap="flat" cmpd="sng" algn="ctr">
            <a:solidFill>
              <a:sysClr val="windowText" lastClr="000000"/>
            </a:solidFill>
            <a:prstDash val="solid"/>
            <a:miter lim="800000"/>
          </a:ln>
          <a:effectLst/>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kern="0" noProof="0" dirty="0">
                <a:solidFill>
                  <a:prstClr val="black"/>
                </a:solidFill>
                <a:latin typeface="Meiryo UI" panose="020B0604030504040204" pitchFamily="50" charset="-128"/>
                <a:ea typeface="Meiryo UI" panose="020B0604030504040204" pitchFamily="50" charset="-128"/>
              </a:rPr>
              <a:t>耐震協力</a:t>
            </a:r>
            <a:r>
              <a:rPr kumimoji="0" lang="ja-JP" altLang="ja-JP"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団体</a:t>
            </a:r>
            <a:r>
              <a:rPr kumimoji="0" lang="en-US" altLang="ja-JP" sz="11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a:t>
            </a:r>
          </a:p>
        </p:txBody>
      </p:sp>
      <p:sp>
        <p:nvSpPr>
          <p:cNvPr id="17" name="テキスト ボックス 16"/>
          <p:cNvSpPr txBox="1"/>
          <p:nvPr/>
        </p:nvSpPr>
        <p:spPr>
          <a:xfrm>
            <a:off x="4793460" y="5595378"/>
            <a:ext cx="4038066"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kern="0" dirty="0">
                <a:solidFill>
                  <a:prstClr val="black"/>
                </a:solidFill>
                <a:latin typeface="Meiryo UI" panose="020B0604030504040204" pitchFamily="50" charset="-128"/>
                <a:ea typeface="Meiryo UI" panose="020B0604030504040204" pitchFamily="50" charset="-128"/>
              </a:rPr>
              <a:t>耐震診断技術者</a:t>
            </a:r>
            <a:endParaRPr kumimoji="0" lang="ja-JP" altLang="en-US"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下矢印 17"/>
          <p:cNvSpPr/>
          <p:nvPr/>
        </p:nvSpPr>
        <p:spPr>
          <a:xfrm>
            <a:off x="5118680" y="4149108"/>
            <a:ext cx="322163" cy="151683"/>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19" name="下矢印 18"/>
          <p:cNvSpPr/>
          <p:nvPr/>
        </p:nvSpPr>
        <p:spPr>
          <a:xfrm>
            <a:off x="5118681" y="4753757"/>
            <a:ext cx="322162" cy="151683"/>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0" name="下矢印 19"/>
          <p:cNvSpPr/>
          <p:nvPr/>
        </p:nvSpPr>
        <p:spPr>
          <a:xfrm>
            <a:off x="5140037" y="5379078"/>
            <a:ext cx="322162" cy="151683"/>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1" name="上矢印 20"/>
          <p:cNvSpPr/>
          <p:nvPr/>
        </p:nvSpPr>
        <p:spPr>
          <a:xfrm>
            <a:off x="6265489" y="5379077"/>
            <a:ext cx="368738" cy="151683"/>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2" name="上矢印 21"/>
          <p:cNvSpPr/>
          <p:nvPr/>
        </p:nvSpPr>
        <p:spPr>
          <a:xfrm>
            <a:off x="6253492" y="4757187"/>
            <a:ext cx="368738" cy="151683"/>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3" name="上矢印 22"/>
          <p:cNvSpPr/>
          <p:nvPr/>
        </p:nvSpPr>
        <p:spPr>
          <a:xfrm>
            <a:off x="6261529" y="4140024"/>
            <a:ext cx="368738" cy="151683"/>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4" name="上矢印 23"/>
          <p:cNvSpPr/>
          <p:nvPr/>
        </p:nvSpPr>
        <p:spPr>
          <a:xfrm>
            <a:off x="7161550" y="3489568"/>
            <a:ext cx="346501" cy="1993914"/>
          </a:xfrm>
          <a:prstGeom prst="up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651299" y="3468591"/>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申込</a:t>
            </a:r>
          </a:p>
        </p:txBody>
      </p:sp>
      <p:sp>
        <p:nvSpPr>
          <p:cNvPr id="27" name="テキスト ボックス 26"/>
          <p:cNvSpPr txBox="1"/>
          <p:nvPr/>
        </p:nvSpPr>
        <p:spPr>
          <a:xfrm>
            <a:off x="4666601" y="5330314"/>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依頼</a:t>
            </a:r>
          </a:p>
        </p:txBody>
      </p:sp>
      <p:sp>
        <p:nvSpPr>
          <p:cNvPr id="28" name="テキスト ボックス 27"/>
          <p:cNvSpPr txBox="1"/>
          <p:nvPr/>
        </p:nvSpPr>
        <p:spPr>
          <a:xfrm>
            <a:off x="4651299" y="4727361"/>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依頼</a:t>
            </a:r>
          </a:p>
        </p:txBody>
      </p:sp>
      <p:sp>
        <p:nvSpPr>
          <p:cNvPr id="29" name="テキスト ボックス 28"/>
          <p:cNvSpPr txBox="1"/>
          <p:nvPr/>
        </p:nvSpPr>
        <p:spPr>
          <a:xfrm>
            <a:off x="4651299" y="4079310"/>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依頼</a:t>
            </a:r>
          </a:p>
        </p:txBody>
      </p:sp>
      <p:sp>
        <p:nvSpPr>
          <p:cNvPr id="30" name="テキスト ボックス 29"/>
          <p:cNvSpPr txBox="1"/>
          <p:nvPr/>
        </p:nvSpPr>
        <p:spPr>
          <a:xfrm>
            <a:off x="6622230" y="5330314"/>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回答</a:t>
            </a:r>
          </a:p>
        </p:txBody>
      </p:sp>
      <p:sp>
        <p:nvSpPr>
          <p:cNvPr id="31" name="テキスト ボックス 30"/>
          <p:cNvSpPr txBox="1"/>
          <p:nvPr/>
        </p:nvSpPr>
        <p:spPr>
          <a:xfrm>
            <a:off x="6571885" y="4719681"/>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回答</a:t>
            </a:r>
          </a:p>
        </p:txBody>
      </p:sp>
      <p:sp>
        <p:nvSpPr>
          <p:cNvPr id="32" name="テキスト ボックス 31"/>
          <p:cNvSpPr txBox="1"/>
          <p:nvPr/>
        </p:nvSpPr>
        <p:spPr>
          <a:xfrm>
            <a:off x="6579922" y="4099023"/>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回答</a:t>
            </a:r>
          </a:p>
        </p:txBody>
      </p:sp>
      <p:sp>
        <p:nvSpPr>
          <p:cNvPr id="33" name="テキスト ボックス 32"/>
          <p:cNvSpPr txBox="1"/>
          <p:nvPr/>
        </p:nvSpPr>
        <p:spPr>
          <a:xfrm>
            <a:off x="6579922" y="3450261"/>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回答</a:t>
            </a:r>
          </a:p>
        </p:txBody>
      </p:sp>
      <p:sp>
        <p:nvSpPr>
          <p:cNvPr id="34" name="テキスト ボックス 33"/>
          <p:cNvSpPr txBox="1"/>
          <p:nvPr/>
        </p:nvSpPr>
        <p:spPr>
          <a:xfrm>
            <a:off x="7350398" y="4185158"/>
            <a:ext cx="646331" cy="461665"/>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日程</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調整等</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4705814" y="6124522"/>
            <a:ext cx="4125712" cy="261610"/>
          </a:xfrm>
          <a:prstGeom prst="rect">
            <a:avLst/>
          </a:prstGeom>
        </p:spPr>
        <p:txBody>
          <a:bodyPr wrap="square">
            <a:spAutoFit/>
          </a:bodyPr>
          <a:lstStyle/>
          <a:p>
            <a:pPr marL="261938" indent="-261938"/>
            <a:r>
              <a:rPr lang="en-US" altLang="ja-JP" sz="1100" dirty="0">
                <a:solidFill>
                  <a:prstClr val="black"/>
                </a:solidFill>
                <a:latin typeface="Meiryo UI" panose="020B0604030504040204" pitchFamily="50" charset="-128"/>
                <a:ea typeface="Meiryo UI" panose="020B0604030504040204" pitchFamily="50" charset="-128"/>
              </a:rPr>
              <a:t>※2 </a:t>
            </a:r>
            <a:r>
              <a:rPr lang="ja-JP" altLang="en-US" sz="1100" dirty="0">
                <a:solidFill>
                  <a:prstClr val="black"/>
                </a:solidFill>
                <a:latin typeface="Meiryo UI" panose="020B0604030504040204" pitchFamily="50" charset="-128"/>
                <a:ea typeface="Meiryo UI" panose="020B0604030504040204" pitchFamily="50" charset="-128"/>
              </a:rPr>
              <a:t>リフォーム事業者との連携に同意した耐震協力団体に依頼予定</a:t>
            </a:r>
          </a:p>
        </p:txBody>
      </p:sp>
      <p:sp>
        <p:nvSpPr>
          <p:cNvPr id="37" name="正方形/長方形 36"/>
          <p:cNvSpPr/>
          <p:nvPr/>
        </p:nvSpPr>
        <p:spPr>
          <a:xfrm>
            <a:off x="292482" y="2308338"/>
            <a:ext cx="2645165" cy="415499"/>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none" tIns="108000" bIns="108000" rtlCol="0">
            <a:noAutofit/>
          </a:bodyPr>
          <a:lstStyle/>
          <a:p>
            <a:pPr marL="85725" marR="967105">
              <a:tabLst>
                <a:tab pos="11791950" algn="l"/>
              </a:tabLst>
            </a:pPr>
            <a:r>
              <a:rPr lang="ja-JP" altLang="en-US" sz="1600" b="1" u="sng" dirty="0">
                <a:solidFill>
                  <a:srgbClr val="0033CC"/>
                </a:solidFill>
                <a:latin typeface="Meiryo UI" panose="020B0604030504040204" pitchFamily="50" charset="-128"/>
                <a:ea typeface="Meiryo UI" panose="020B0604030504040204" pitchFamily="50" charset="-128"/>
              </a:rPr>
              <a:t>耐震診断技術者紹介制度</a:t>
            </a:r>
            <a:endParaRPr lang="en-US" altLang="ja-JP" sz="1600" b="1" u="sng" dirty="0">
              <a:solidFill>
                <a:srgbClr val="0033CC"/>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53F670EA-60A0-4F80-8504-E5080457FC50}"/>
              </a:ext>
            </a:extLst>
          </p:cNvPr>
          <p:cNvSpPr txBox="1"/>
          <p:nvPr/>
        </p:nvSpPr>
        <p:spPr>
          <a:xfrm>
            <a:off x="219729" y="2737841"/>
            <a:ext cx="4353235" cy="1625891"/>
          </a:xfrm>
          <a:prstGeom prst="roundRect">
            <a:avLst>
              <a:gd name="adj" fmla="val 563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algn="ctr" defTabSz="326578" fontAlgn="auto">
              <a:spcBef>
                <a:spcPts val="0"/>
              </a:spcBef>
              <a:spcAft>
                <a:spcPts val="0"/>
              </a:spcAft>
              <a:defRPr sz="1286">
                <a:solidFill>
                  <a:prstClr val="white"/>
                </a:solidFill>
                <a:latin typeface="Calibri" panose="020F0502020204030204"/>
                <a:ea typeface="游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975" indent="-180975" algn="l">
              <a:spcBef>
                <a:spcPts val="1200"/>
              </a:spcBef>
            </a:pPr>
            <a:r>
              <a:rPr lang="ja-JP" altLang="en-US" sz="1800" dirty="0">
                <a:solidFill>
                  <a:schemeClr val="dk1"/>
                </a:solidFill>
                <a:latin typeface="Meiryo UI" panose="020B0604030504040204" pitchFamily="50" charset="-128"/>
                <a:ea typeface="Meiryo UI" panose="020B0604030504040204" pitchFamily="50" charset="-128"/>
              </a:rPr>
              <a:t>　大阪建築物震災対策推進協議会</a:t>
            </a:r>
            <a:r>
              <a:rPr lang="ja-JP" altLang="en-US" sz="1000" dirty="0">
                <a:solidFill>
                  <a:schemeClr val="dk1"/>
                </a:solidFill>
                <a:latin typeface="Meiryo UI" panose="020B0604030504040204" pitchFamily="50" charset="-128"/>
                <a:ea typeface="Meiryo UI" panose="020B0604030504040204" pitchFamily="50" charset="-128"/>
              </a:rPr>
              <a:t>（</a:t>
            </a:r>
            <a:r>
              <a:rPr lang="en-US" altLang="ja-JP" sz="1000" dirty="0">
                <a:solidFill>
                  <a:schemeClr val="dk1"/>
                </a:solidFill>
                <a:latin typeface="Meiryo UI" panose="020B0604030504040204" pitchFamily="50" charset="-128"/>
                <a:ea typeface="Meiryo UI" panose="020B0604030504040204" pitchFamily="50" charset="-128"/>
              </a:rPr>
              <a:t>※1</a:t>
            </a:r>
            <a:r>
              <a:rPr lang="ja-JP" altLang="en-US" sz="1000" dirty="0">
                <a:solidFill>
                  <a:schemeClr val="dk1"/>
                </a:solidFill>
                <a:latin typeface="Meiryo UI" panose="020B0604030504040204" pitchFamily="50" charset="-128"/>
                <a:ea typeface="Meiryo UI" panose="020B0604030504040204" pitchFamily="50" charset="-128"/>
              </a:rPr>
              <a:t>）</a:t>
            </a:r>
            <a:r>
              <a:rPr lang="ja-JP" altLang="en-US" sz="1800" dirty="0">
                <a:solidFill>
                  <a:schemeClr val="dk1"/>
                </a:solidFill>
                <a:latin typeface="Meiryo UI" panose="020B0604030504040204" pitchFamily="50" charset="-128"/>
                <a:ea typeface="Meiryo UI" panose="020B0604030504040204" pitchFamily="50" charset="-128"/>
              </a:rPr>
              <a:t>において、所有者に耐震診断技術者を紹介することで、木造住宅の耐震化を推進することを目的とした制度</a:t>
            </a:r>
            <a:endParaRPr lang="en-US" altLang="ja-JP" sz="1800" dirty="0">
              <a:solidFill>
                <a:schemeClr val="dk1"/>
              </a:solidFill>
              <a:latin typeface="Meiryo UI" panose="020B0604030504040204" pitchFamily="50" charset="-128"/>
              <a:ea typeface="Meiryo UI" panose="020B0604030504040204" pitchFamily="50" charset="-128"/>
            </a:endParaRPr>
          </a:p>
          <a:p>
            <a:pPr marL="180975" indent="-180975" algn="l">
              <a:spcBef>
                <a:spcPts val="300"/>
              </a:spcBef>
            </a:pPr>
            <a:r>
              <a:rPr lang="ja-JP" altLang="en-US" sz="1800" dirty="0">
                <a:solidFill>
                  <a:schemeClr val="dk1"/>
                </a:solidFill>
                <a:latin typeface="Meiryo UI" panose="020B0604030504040204" pitchFamily="50" charset="-128"/>
                <a:ea typeface="Meiryo UI" panose="020B0604030504040204" pitchFamily="50" charset="-128"/>
              </a:rPr>
              <a:t>　</a:t>
            </a:r>
            <a:r>
              <a:rPr lang="en-US" altLang="ja-JP" sz="1200" dirty="0">
                <a:solidFill>
                  <a:schemeClr val="dk1"/>
                </a:solidFill>
                <a:latin typeface="Meiryo UI" panose="020B0604030504040204" pitchFamily="50" charset="-128"/>
                <a:ea typeface="Meiryo UI" panose="020B0604030504040204" pitchFamily="50" charset="-128"/>
              </a:rPr>
              <a:t>※1 </a:t>
            </a:r>
            <a:r>
              <a:rPr lang="ja-JP" altLang="en-US" sz="1200" dirty="0">
                <a:solidFill>
                  <a:schemeClr val="dk1"/>
                </a:solidFill>
                <a:latin typeface="Meiryo UI" panose="020B0604030504040204" pitchFamily="50" charset="-128"/>
                <a:ea typeface="Meiryo UI" panose="020B0604030504040204" pitchFamily="50" charset="-128"/>
              </a:rPr>
              <a:t>大阪府及び府内市町村、関係団体等で構成された協議会</a:t>
            </a:r>
            <a:endParaRPr lang="en-US" altLang="ja-JP" sz="1800" dirty="0">
              <a:solidFill>
                <a:schemeClr val="dk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92482" y="4258074"/>
            <a:ext cx="2645165" cy="415499"/>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none" tIns="108000" bIns="108000" rtlCol="0">
            <a:noAutofit/>
          </a:bodyPr>
          <a:lstStyle/>
          <a:p>
            <a:pPr marL="85725" marR="967105">
              <a:tabLst>
                <a:tab pos="11791950" algn="l"/>
              </a:tabLst>
            </a:pPr>
            <a:r>
              <a:rPr lang="ja-JP" altLang="en-US" sz="1600" b="1" u="sng" dirty="0">
                <a:solidFill>
                  <a:srgbClr val="0033CC"/>
                </a:solidFill>
                <a:latin typeface="Meiryo UI" panose="020B0604030504040204" pitchFamily="50" charset="-128"/>
                <a:ea typeface="Meiryo UI" panose="020B0604030504040204" pitchFamily="50" charset="-128"/>
              </a:rPr>
              <a:t>拡充内容</a:t>
            </a:r>
            <a:endParaRPr lang="en-US" altLang="ja-JP" sz="1600" b="1" u="sng" dirty="0">
              <a:solidFill>
                <a:srgbClr val="0033CC"/>
              </a:solidFill>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53F670EA-60A0-4F80-8504-E5080457FC50}"/>
              </a:ext>
            </a:extLst>
          </p:cNvPr>
          <p:cNvSpPr txBox="1"/>
          <p:nvPr/>
        </p:nvSpPr>
        <p:spPr>
          <a:xfrm>
            <a:off x="319857" y="4626341"/>
            <a:ext cx="4442154" cy="2094372"/>
          </a:xfrm>
          <a:prstGeom prst="roundRect">
            <a:avLst>
              <a:gd name="adj" fmla="val 563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algn="ctr" defTabSz="326578" fontAlgn="auto">
              <a:spcBef>
                <a:spcPts val="0"/>
              </a:spcBef>
              <a:spcAft>
                <a:spcPts val="0"/>
              </a:spcAft>
              <a:defRPr sz="1286">
                <a:solidFill>
                  <a:prstClr val="white"/>
                </a:solidFill>
                <a:latin typeface="Calibri" panose="020F0502020204030204"/>
                <a:ea typeface="游ゴシック" panose="020B04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623888" indent="-623888" algn="l"/>
            <a:r>
              <a:rPr lang="en-US" altLang="ja-JP" sz="1800" dirty="0">
                <a:solidFill>
                  <a:schemeClr val="dk1"/>
                </a:solidFill>
                <a:latin typeface="Meiryo UI" panose="020B0604030504040204" pitchFamily="50" charset="-128"/>
                <a:ea typeface="Meiryo UI" panose="020B0604030504040204" pitchFamily="50" charset="-128"/>
              </a:rPr>
              <a:t>【</a:t>
            </a:r>
            <a:r>
              <a:rPr lang="ja-JP" altLang="en-US" sz="1800" dirty="0">
                <a:solidFill>
                  <a:schemeClr val="dk1"/>
                </a:solidFill>
                <a:latin typeface="Meiryo UI" panose="020B0604030504040204" pitchFamily="50" charset="-128"/>
                <a:ea typeface="Meiryo UI" panose="020B0604030504040204" pitchFamily="50" charset="-128"/>
              </a:rPr>
              <a:t>従来</a:t>
            </a:r>
            <a:r>
              <a:rPr lang="en-US" altLang="ja-JP" sz="1800" dirty="0">
                <a:solidFill>
                  <a:schemeClr val="dk1"/>
                </a:solidFill>
                <a:latin typeface="Meiryo UI" panose="020B0604030504040204" pitchFamily="50" charset="-128"/>
                <a:ea typeface="Meiryo UI" panose="020B0604030504040204" pitchFamily="50" charset="-128"/>
              </a:rPr>
              <a:t>】</a:t>
            </a:r>
            <a:r>
              <a:rPr lang="ja-JP" altLang="en-US" sz="1800" dirty="0">
                <a:solidFill>
                  <a:schemeClr val="dk1"/>
                </a:solidFill>
                <a:latin typeface="Meiryo UI" panose="020B0604030504040204" pitchFamily="50" charset="-128"/>
                <a:ea typeface="Meiryo UI" panose="020B0604030504040204" pitchFamily="50" charset="-128"/>
              </a:rPr>
              <a:t>耐震診断技術者</a:t>
            </a:r>
            <a:r>
              <a:rPr lang="ja-JP" altLang="en-US" sz="1400" dirty="0">
                <a:solidFill>
                  <a:schemeClr val="dk1"/>
                </a:solidFill>
                <a:latin typeface="Meiryo UI" panose="020B0604030504040204" pitchFamily="50" charset="-128"/>
                <a:ea typeface="Meiryo UI" panose="020B0604030504040204" pitchFamily="50" charset="-128"/>
              </a:rPr>
              <a:t>（耐震協力団体）</a:t>
            </a:r>
            <a:r>
              <a:rPr lang="ja-JP" altLang="en-US" sz="1800" dirty="0">
                <a:solidFill>
                  <a:schemeClr val="dk1"/>
                </a:solidFill>
                <a:latin typeface="Meiryo UI" panose="020B0604030504040204" pitchFamily="50" charset="-128"/>
                <a:ea typeface="Meiryo UI" panose="020B0604030504040204" pitchFamily="50" charset="-128"/>
              </a:rPr>
              <a:t>が</a:t>
            </a:r>
            <a:endParaRPr lang="en-US" altLang="ja-JP" sz="1800" dirty="0">
              <a:solidFill>
                <a:schemeClr val="dk1"/>
              </a:solidFill>
              <a:latin typeface="Meiryo UI" panose="020B0604030504040204" pitchFamily="50" charset="-128"/>
              <a:ea typeface="Meiryo UI" panose="020B0604030504040204" pitchFamily="50" charset="-128"/>
            </a:endParaRPr>
          </a:p>
          <a:p>
            <a:pPr marL="623888" indent="-623888" algn="l"/>
            <a:r>
              <a:rPr lang="ja-JP" altLang="en-US" sz="1800" dirty="0">
                <a:solidFill>
                  <a:schemeClr val="dk1"/>
                </a:solidFill>
                <a:latin typeface="Meiryo UI" panose="020B0604030504040204" pitchFamily="50" charset="-128"/>
                <a:ea typeface="Meiryo UI" panose="020B0604030504040204" pitchFamily="50" charset="-128"/>
              </a:rPr>
              <a:t>　　　　 耐震改修工事やリフォーム工事を実施</a:t>
            </a:r>
            <a:endParaRPr lang="en-US" altLang="ja-JP" sz="1800" dirty="0">
              <a:solidFill>
                <a:schemeClr val="dk1"/>
              </a:solidFill>
              <a:latin typeface="Meiryo UI" panose="020B0604030504040204" pitchFamily="50" charset="-128"/>
              <a:ea typeface="Meiryo UI" panose="020B0604030504040204" pitchFamily="50" charset="-128"/>
            </a:endParaRPr>
          </a:p>
          <a:p>
            <a:pPr marL="180975" indent="-180975" algn="l"/>
            <a:endParaRPr lang="en-US" altLang="ja-JP" sz="1800" dirty="0">
              <a:solidFill>
                <a:schemeClr val="dk1"/>
              </a:solidFill>
              <a:latin typeface="Meiryo UI" panose="020B0604030504040204" pitchFamily="50" charset="-128"/>
              <a:ea typeface="Meiryo UI" panose="020B0604030504040204" pitchFamily="50" charset="-128"/>
            </a:endParaRPr>
          </a:p>
          <a:p>
            <a:pPr marL="631825" indent="-631825" algn="l"/>
            <a:r>
              <a:rPr lang="en-US" altLang="ja-JP" sz="1800" dirty="0">
                <a:solidFill>
                  <a:schemeClr val="dk1"/>
                </a:solidFill>
                <a:latin typeface="Meiryo UI" panose="020B0604030504040204" pitchFamily="50" charset="-128"/>
                <a:ea typeface="Meiryo UI" panose="020B0604030504040204" pitchFamily="50" charset="-128"/>
              </a:rPr>
              <a:t>【</a:t>
            </a:r>
            <a:r>
              <a:rPr lang="ja-JP" altLang="en-US" sz="1800" dirty="0">
                <a:solidFill>
                  <a:schemeClr val="dk1"/>
                </a:solidFill>
                <a:latin typeface="Meiryo UI" panose="020B0604030504040204" pitchFamily="50" charset="-128"/>
                <a:ea typeface="Meiryo UI" panose="020B0604030504040204" pitchFamily="50" charset="-128"/>
              </a:rPr>
              <a:t>拡充</a:t>
            </a:r>
            <a:r>
              <a:rPr lang="en-US" altLang="ja-JP" sz="1800" dirty="0">
                <a:solidFill>
                  <a:schemeClr val="dk1"/>
                </a:solidFill>
                <a:latin typeface="Meiryo UI" panose="020B0604030504040204" pitchFamily="50" charset="-128"/>
                <a:ea typeface="Meiryo UI" panose="020B0604030504040204" pitchFamily="50" charset="-128"/>
              </a:rPr>
              <a:t>】</a:t>
            </a:r>
            <a:r>
              <a:rPr lang="ja-JP" altLang="en-US" sz="18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耐震技術力がない</a:t>
            </a:r>
            <a:r>
              <a:rPr lang="ja-JP" altLang="en-US" sz="1800" dirty="0">
                <a:solidFill>
                  <a:schemeClr val="dk1"/>
                </a:solidFill>
                <a:latin typeface="Meiryo UI" panose="020B0604030504040204" pitchFamily="50" charset="-128"/>
                <a:ea typeface="Meiryo UI" panose="020B0604030504040204" pitchFamily="50" charset="-128"/>
              </a:rPr>
              <a:t>リフォーム事業者が耐震改修工事やリフォーム工事を実施できるよう、耐震診断、設計等ができる診断技術者</a:t>
            </a:r>
            <a:r>
              <a:rPr lang="ja-JP" altLang="en-US" sz="1050" dirty="0">
                <a:solidFill>
                  <a:schemeClr val="dk1"/>
                </a:solidFill>
                <a:latin typeface="Meiryo UI" panose="020B0604030504040204" pitchFamily="50" charset="-128"/>
                <a:ea typeface="Meiryo UI" panose="020B0604030504040204" pitchFamily="50" charset="-128"/>
              </a:rPr>
              <a:t>（耐震協力団体）</a:t>
            </a:r>
            <a:r>
              <a:rPr lang="en-US" altLang="ja-JP" sz="1050" dirty="0">
                <a:solidFill>
                  <a:schemeClr val="dk1"/>
                </a:solidFill>
                <a:latin typeface="Meiryo UI" panose="020B0604030504040204" pitchFamily="50" charset="-128"/>
                <a:ea typeface="Meiryo UI" panose="020B0604030504040204" pitchFamily="50" charset="-128"/>
              </a:rPr>
              <a:t>(※</a:t>
            </a:r>
            <a:r>
              <a:rPr lang="ja-JP" altLang="en-US" sz="1050" dirty="0">
                <a:solidFill>
                  <a:schemeClr val="dk1"/>
                </a:solidFill>
                <a:latin typeface="Meiryo UI" panose="020B0604030504040204" pitchFamily="50" charset="-128"/>
                <a:ea typeface="Meiryo UI" panose="020B0604030504040204" pitchFamily="50" charset="-128"/>
              </a:rPr>
              <a:t>２</a:t>
            </a:r>
            <a:r>
              <a:rPr lang="en-US" altLang="ja-JP" sz="1050" dirty="0">
                <a:solidFill>
                  <a:schemeClr val="dk1"/>
                </a:solidFill>
                <a:latin typeface="Meiryo UI" panose="020B0604030504040204" pitchFamily="50" charset="-128"/>
                <a:ea typeface="Meiryo UI" panose="020B0604030504040204" pitchFamily="50" charset="-128"/>
              </a:rPr>
              <a:t>)</a:t>
            </a:r>
            <a:r>
              <a:rPr lang="ja-JP" altLang="en-US" sz="1800" dirty="0">
                <a:solidFill>
                  <a:schemeClr val="dk1"/>
                </a:solidFill>
                <a:latin typeface="Meiryo UI" panose="020B0604030504040204" pitchFamily="50" charset="-128"/>
                <a:ea typeface="Meiryo UI" panose="020B0604030504040204" pitchFamily="50" charset="-128"/>
              </a:rPr>
              <a:t> を紹介</a:t>
            </a:r>
            <a:endParaRPr lang="en-US" altLang="ja-JP" sz="1400" dirty="0">
              <a:solidFill>
                <a:schemeClr val="dk1"/>
              </a:solidFill>
              <a:latin typeface="Meiryo UI" panose="020B0604030504040204" pitchFamily="50" charset="-128"/>
              <a:ea typeface="Meiryo UI" panose="020B0604030504040204" pitchFamily="50" charset="-128"/>
            </a:endParaRPr>
          </a:p>
        </p:txBody>
      </p:sp>
      <p:sp>
        <p:nvSpPr>
          <p:cNvPr id="41" name="下矢印 40"/>
          <p:cNvSpPr/>
          <p:nvPr/>
        </p:nvSpPr>
        <p:spPr>
          <a:xfrm>
            <a:off x="2358848" y="5265407"/>
            <a:ext cx="257564" cy="200446"/>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6" name="下矢印 35"/>
          <p:cNvSpPr/>
          <p:nvPr/>
        </p:nvSpPr>
        <p:spPr>
          <a:xfrm flipV="1">
            <a:off x="6272707" y="3401210"/>
            <a:ext cx="322163" cy="27974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59967" y="2874590"/>
            <a:ext cx="947857"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リフォーム</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事業者</a:t>
            </a:r>
            <a:endParaRPr kumimoji="0"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左右矢印 2"/>
          <p:cNvSpPr/>
          <p:nvPr/>
        </p:nvSpPr>
        <p:spPr>
          <a:xfrm rot="16200000">
            <a:off x="7380342" y="4334144"/>
            <a:ext cx="1990577" cy="404457"/>
          </a:xfrm>
          <a:prstGeom prst="leftRightArrow">
            <a:avLst>
              <a:gd name="adj1" fmla="val 43811"/>
              <a:gd name="adj2" fmla="val 38727"/>
            </a:avLst>
          </a:prstGeom>
          <a:solidFill>
            <a:srgbClr val="5B9BD5"/>
          </a:solidFill>
          <a:ln w="12700" cap="sq" cmpd="sng" algn="ctr">
            <a:solidFill>
              <a:srgbClr val="5B9BD5">
                <a:shade val="50000"/>
              </a:srgbClr>
            </a:solidFill>
            <a:prstDash val="solid"/>
            <a:miter lim="800000"/>
          </a:ln>
          <a:effectLst/>
        </p:spPr>
        <p:txBody>
          <a:bodyPr rtlCol="0" anchor="ctr"/>
          <a:lstStyle/>
          <a:p>
            <a:pPr algn="ctr"/>
            <a:endParaRPr kumimoji="0" lang="ja-JP" altLang="en-US" sz="1400" kern="0">
              <a:solidFill>
                <a:prstClr val="white"/>
              </a:solidFill>
              <a:latin typeface="Meiryo UI" panose="020B0604030504040204" pitchFamily="50" charset="-128"/>
              <a:ea typeface="Meiryo UI" panose="020B0604030504040204" pitchFamily="50" charset="-128"/>
            </a:endParaRPr>
          </a:p>
        </p:txBody>
      </p:sp>
      <p:sp>
        <p:nvSpPr>
          <p:cNvPr id="45" name="左右矢印 44"/>
          <p:cNvSpPr/>
          <p:nvPr/>
        </p:nvSpPr>
        <p:spPr>
          <a:xfrm>
            <a:off x="7503459" y="3007875"/>
            <a:ext cx="365325" cy="350975"/>
          </a:xfrm>
          <a:prstGeom prst="leftRightArrow">
            <a:avLst>
              <a:gd name="adj1" fmla="val 43811"/>
              <a:gd name="adj2" fmla="val 38727"/>
            </a:avLst>
          </a:prstGeom>
          <a:solidFill>
            <a:srgbClr val="5B9BD5"/>
          </a:solidFill>
          <a:ln w="12700" cap="sq" cmpd="sng" algn="ctr">
            <a:solidFill>
              <a:srgbClr val="5B9BD5">
                <a:shade val="50000"/>
              </a:srgbClr>
            </a:solidFill>
            <a:prstDash val="solid"/>
            <a:miter lim="800000"/>
          </a:ln>
          <a:effectLst/>
        </p:spPr>
        <p:txBody>
          <a:bodyPr rtlCol="0" anchor="ctr"/>
          <a:lstStyle/>
          <a:p>
            <a:pPr algn="ctr"/>
            <a:endParaRPr kumimoji="0" lang="ja-JP" altLang="en-US" sz="1400" kern="0">
              <a:solidFill>
                <a:prstClr val="white"/>
              </a:solidFill>
              <a:latin typeface="Meiryo UI" panose="020B0604030504040204" pitchFamily="50" charset="-128"/>
              <a:ea typeface="Meiryo UI" panose="020B0604030504040204" pitchFamily="50" charset="-128"/>
            </a:endParaRPr>
          </a:p>
        </p:txBody>
      </p:sp>
      <p:sp>
        <p:nvSpPr>
          <p:cNvPr id="5" name="角丸四角形 4"/>
          <p:cNvSpPr/>
          <p:nvPr/>
        </p:nvSpPr>
        <p:spPr>
          <a:xfrm>
            <a:off x="7820502" y="2754886"/>
            <a:ext cx="1099205" cy="3369635"/>
          </a:xfrm>
          <a:prstGeom prst="round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8416119" y="4301203"/>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連携</a:t>
            </a:r>
          </a:p>
        </p:txBody>
      </p:sp>
      <p:sp>
        <p:nvSpPr>
          <p:cNvPr id="48" name="テキスト ボックス 47"/>
          <p:cNvSpPr txBox="1"/>
          <p:nvPr/>
        </p:nvSpPr>
        <p:spPr>
          <a:xfrm>
            <a:off x="8265785" y="2435652"/>
            <a:ext cx="716933" cy="338554"/>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rPr>
              <a:t>拡充</a:t>
            </a:r>
          </a:p>
        </p:txBody>
      </p:sp>
    </p:spTree>
    <p:extLst>
      <p:ext uri="{BB962C8B-B14F-4D97-AF65-F5344CB8AC3E}">
        <p14:creationId xmlns:p14="http://schemas.microsoft.com/office/powerpoint/2010/main" val="277780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3">
            <a:extLst>
              <a:ext uri="{FF2B5EF4-FFF2-40B4-BE49-F238E27FC236}">
                <a16:creationId xmlns:a16="http://schemas.microsoft.com/office/drawing/2014/main" id="{D58693C6-449B-4A31-94C2-D768B425DF43}"/>
              </a:ext>
            </a:extLst>
          </p:cNvPr>
          <p:cNvSpPr txBox="1">
            <a:spLocks/>
          </p:cNvSpPr>
          <p:nvPr/>
        </p:nvSpPr>
        <p:spPr bwMode="auto">
          <a:xfrm>
            <a:off x="7010400" y="6433376"/>
            <a:ext cx="2133600" cy="287337"/>
          </a:xfrm>
          <a:prstGeom prst="rect">
            <a:avLst/>
          </a:prstGeom>
          <a:noFill/>
          <a:ln w="9525">
            <a:noFill/>
            <a:miter lim="800000"/>
            <a:headEnd/>
            <a:tailEnd/>
          </a:ln>
          <a:effectLst/>
        </p:spPr>
        <p:txBody>
          <a:bodyPr vert="horz" wrap="square" lIns="72000" tIns="36000" rIns="0" bIns="36000" numCol="1" anchor="ctr" anchorCtr="0" compatLnSpc="1">
            <a:prstTxWarp prst="textNoShape">
              <a:avLst/>
            </a:prstTxWarp>
          </a:bodyPr>
          <a:lstStyle>
            <a:defPPr>
              <a:defRPr lang="ja-JP"/>
            </a:defPPr>
            <a:lvl1pPr marL="0" algn="r" defTabSz="914400" rtl="0" eaLnBrk="1" latinLnBrk="0" hangingPunct="1">
              <a:defRPr kumimoji="1" sz="11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09954CD4-AF95-4C78-B160-84012AB9CEDB}" type="slidenum">
              <a:rPr lang="en-US" altLang="ja-JP" smtClean="0">
                <a:solidFill>
                  <a:srgbClr val="000000"/>
                </a:solidFill>
              </a:rPr>
              <a:pPr>
                <a:defRPr/>
              </a:pPr>
              <a:t>15</a:t>
            </a:fld>
            <a:endParaRPr lang="en-US" altLang="ja-JP" dirty="0">
              <a:solidFill>
                <a:srgbClr val="000000"/>
              </a:solidFill>
            </a:endParaRPr>
          </a:p>
        </p:txBody>
      </p:sp>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a:xfrm>
            <a:off x="0" y="121920"/>
            <a:ext cx="7019925" cy="753943"/>
          </a:xfrm>
        </p:spPr>
        <p:txBody>
          <a:bodyPr/>
          <a:lstStyle/>
          <a:p>
            <a:r>
              <a:rPr lang="ja-JP" altLang="en-US" dirty="0"/>
              <a:t>　（５）令和４年度の木造住宅の取組</a:t>
            </a:r>
            <a:r>
              <a:rPr lang="en-US" altLang="ja-JP" dirty="0"/>
              <a:t/>
            </a:r>
            <a:br>
              <a:rPr lang="en-US" altLang="ja-JP" dirty="0"/>
            </a:br>
            <a:r>
              <a:rPr lang="ja-JP" altLang="en-US" dirty="0"/>
              <a:t>　　イ．補助制度拡充に向けた検討</a:t>
            </a:r>
          </a:p>
        </p:txBody>
      </p:sp>
      <p:graphicFrame>
        <p:nvGraphicFramePr>
          <p:cNvPr id="26" name="表 25"/>
          <p:cNvGraphicFramePr>
            <a:graphicFrameLocks noGrp="1"/>
          </p:cNvGraphicFramePr>
          <p:nvPr>
            <p:extLst>
              <p:ext uri="{D42A27DB-BD31-4B8C-83A1-F6EECF244321}">
                <p14:modId xmlns:p14="http://schemas.microsoft.com/office/powerpoint/2010/main" val="1362165240"/>
              </p:ext>
            </p:extLst>
          </p:nvPr>
        </p:nvGraphicFramePr>
        <p:xfrm>
          <a:off x="374620" y="2473761"/>
          <a:ext cx="5286585" cy="2606040"/>
        </p:xfrm>
        <a:graphic>
          <a:graphicData uri="http://schemas.openxmlformats.org/drawingml/2006/table">
            <a:tbl>
              <a:tblPr firstRow="1" bandRow="1">
                <a:tableStyleId>{5C22544A-7EE6-4342-B048-85BDC9FD1C3A}</a:tableStyleId>
              </a:tblPr>
              <a:tblGrid>
                <a:gridCol w="2227483">
                  <a:extLst>
                    <a:ext uri="{9D8B030D-6E8A-4147-A177-3AD203B41FA5}">
                      <a16:colId xmlns:a16="http://schemas.microsoft.com/office/drawing/2014/main" val="860024489"/>
                    </a:ext>
                  </a:extLst>
                </a:gridCol>
                <a:gridCol w="1359214">
                  <a:extLst>
                    <a:ext uri="{9D8B030D-6E8A-4147-A177-3AD203B41FA5}">
                      <a16:colId xmlns:a16="http://schemas.microsoft.com/office/drawing/2014/main" val="3396070603"/>
                    </a:ext>
                  </a:extLst>
                </a:gridCol>
                <a:gridCol w="1699888">
                  <a:extLst>
                    <a:ext uri="{9D8B030D-6E8A-4147-A177-3AD203B41FA5}">
                      <a16:colId xmlns:a16="http://schemas.microsoft.com/office/drawing/2014/main" val="1922546208"/>
                    </a:ext>
                  </a:extLst>
                </a:gridCol>
              </a:tblGrid>
              <a:tr h="408693">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限度額</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府内</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市町村数</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都道府県数</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132787"/>
                  </a:ext>
                </a:extLst>
              </a:tr>
              <a:tr h="272462">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100</a:t>
                      </a:r>
                      <a:r>
                        <a:rPr kumimoji="1" lang="ja-JP" altLang="en-US" sz="1200" dirty="0">
                          <a:solidFill>
                            <a:schemeClr val="tx1"/>
                          </a:solidFill>
                          <a:latin typeface="Meiryo UI" panose="020B0604030504040204" pitchFamily="50" charset="-128"/>
                          <a:ea typeface="Meiryo UI" panose="020B0604030504040204" pitchFamily="50" charset="-128"/>
                        </a:rPr>
                        <a:t>万円超</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8</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7370154"/>
                  </a:ext>
                </a:extLst>
              </a:tr>
              <a:tr h="454103">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80</a:t>
                      </a:r>
                      <a:r>
                        <a:rPr kumimoji="1" lang="ja-JP" altLang="en-US" sz="1200" dirty="0">
                          <a:solidFill>
                            <a:schemeClr val="tx1"/>
                          </a:solidFill>
                          <a:latin typeface="Meiryo UI" panose="020B0604030504040204" pitchFamily="50" charset="-128"/>
                          <a:ea typeface="Meiryo UI" panose="020B0604030504040204" pitchFamily="50" charset="-128"/>
                        </a:rPr>
                        <a:t>万円を超え</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rPr>
                        <a:t>100</a:t>
                      </a:r>
                      <a:r>
                        <a:rPr kumimoji="1" lang="ja-JP" altLang="en-US" sz="1200" dirty="0">
                          <a:solidFill>
                            <a:schemeClr val="tx1"/>
                          </a:solidFill>
                          <a:latin typeface="Meiryo UI" panose="020B0604030504040204" pitchFamily="50" charset="-128"/>
                          <a:ea typeface="Meiryo UI" panose="020B0604030504040204" pitchFamily="50" charset="-128"/>
                        </a:rPr>
                        <a:t>万円以下</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8 </a:t>
                      </a:r>
                      <a:r>
                        <a:rPr kumimoji="1" lang="en-US" altLang="ja-JP" sz="900" dirty="0" smtClean="0">
                          <a:solidFill>
                            <a:schemeClr val="tx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rPr>
                        <a:t>２</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13 </a:t>
                      </a:r>
                      <a:r>
                        <a:rPr kumimoji="1" lang="en-US" altLang="ja-JP" sz="900" dirty="0" smtClean="0">
                          <a:solidFill>
                            <a:schemeClr val="tx1"/>
                          </a:solidFill>
                          <a:latin typeface="Meiryo UI" panose="020B0604030504040204" pitchFamily="50" charset="-128"/>
                          <a:ea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rPr>
                        <a:t>２</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4727032"/>
                  </a:ext>
                </a:extLst>
              </a:tr>
              <a:tr h="454103">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60</a:t>
                      </a:r>
                      <a:r>
                        <a:rPr kumimoji="1" lang="ja-JP" altLang="en-US" sz="1200" dirty="0">
                          <a:solidFill>
                            <a:schemeClr val="tx1"/>
                          </a:solidFill>
                          <a:latin typeface="Meiryo UI" panose="020B0604030504040204" pitchFamily="50" charset="-128"/>
                          <a:ea typeface="Meiryo UI" panose="020B0604030504040204" pitchFamily="50" charset="-128"/>
                        </a:rPr>
                        <a:t>万円を超え</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rPr>
                        <a:t>80</a:t>
                      </a:r>
                      <a:r>
                        <a:rPr kumimoji="1" lang="ja-JP" altLang="en-US" sz="1200" dirty="0">
                          <a:solidFill>
                            <a:schemeClr val="tx1"/>
                          </a:solidFill>
                          <a:latin typeface="Meiryo UI" panose="020B0604030504040204" pitchFamily="50" charset="-128"/>
                          <a:ea typeface="Meiryo UI" panose="020B0604030504040204" pitchFamily="50" charset="-128"/>
                        </a:rPr>
                        <a:t>万円以下</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4847580"/>
                  </a:ext>
                </a:extLst>
              </a:tr>
              <a:tr h="454103">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40</a:t>
                      </a:r>
                      <a:r>
                        <a:rPr kumimoji="1" lang="ja-JP" altLang="en-US" sz="1200" dirty="0">
                          <a:solidFill>
                            <a:schemeClr val="tx1"/>
                          </a:solidFill>
                          <a:latin typeface="Meiryo UI" panose="020B0604030504040204" pitchFamily="50" charset="-128"/>
                          <a:ea typeface="Meiryo UI" panose="020B0604030504040204" pitchFamily="50" charset="-128"/>
                        </a:rPr>
                        <a:t>万円を超え</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rPr>
                        <a:t>60</a:t>
                      </a:r>
                      <a:r>
                        <a:rPr kumimoji="1" lang="ja-JP" altLang="en-US" sz="1200" dirty="0">
                          <a:solidFill>
                            <a:schemeClr val="tx1"/>
                          </a:solidFill>
                          <a:latin typeface="Meiryo UI" panose="020B0604030504040204" pitchFamily="50" charset="-128"/>
                          <a:ea typeface="Meiryo UI" panose="020B0604030504040204" pitchFamily="50" charset="-128"/>
                        </a:rPr>
                        <a:t>万円以下</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0F0FA"/>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0F0FA"/>
                    </a:solidFill>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10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0F0FA"/>
                    </a:solidFill>
                  </a:tcPr>
                </a:tc>
                <a:extLst>
                  <a:ext uri="{0D108BD9-81ED-4DB2-BD59-A6C34878D82A}">
                    <a16:rowId xmlns:a16="http://schemas.microsoft.com/office/drawing/2014/main" val="2921999636"/>
                  </a:ext>
                </a:extLst>
              </a:tr>
              <a:tr h="272462">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40</a:t>
                      </a:r>
                      <a:r>
                        <a:rPr kumimoji="1" lang="ja-JP" altLang="en-US" sz="1200" dirty="0">
                          <a:solidFill>
                            <a:schemeClr val="tx1"/>
                          </a:solidFill>
                          <a:latin typeface="Meiryo UI" panose="020B0604030504040204" pitchFamily="50" charset="-128"/>
                          <a:ea typeface="Meiryo UI" panose="020B0604030504040204" pitchFamily="50" charset="-128"/>
                        </a:rPr>
                        <a:t>万円以下</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rPr>
                        <a:t>10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9884082"/>
                  </a:ext>
                </a:extLst>
              </a:tr>
              <a:tr h="272462">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なし</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０</a:t>
                      </a: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0969593"/>
                  </a:ext>
                </a:extLst>
              </a:tr>
            </a:tbl>
          </a:graphicData>
        </a:graphic>
      </p:graphicFrame>
      <p:sp>
        <p:nvSpPr>
          <p:cNvPr id="29" name="正方形/長方形 28"/>
          <p:cNvSpPr/>
          <p:nvPr/>
        </p:nvSpPr>
        <p:spPr>
          <a:xfrm>
            <a:off x="120838" y="1082555"/>
            <a:ext cx="8795208" cy="798386"/>
          </a:xfrm>
          <a:prstGeom prst="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rtlCol="0" anchor="t"/>
          <a:lstStyle/>
          <a:p>
            <a:pPr>
              <a:lnSpc>
                <a:spcPct val="125000"/>
              </a:lnSpc>
            </a:pPr>
            <a:r>
              <a:rPr lang="ja-JP" altLang="en-US" dirty="0">
                <a:latin typeface="Meiryo UI" panose="020B0604030504040204" pitchFamily="50" charset="-128"/>
                <a:ea typeface="Meiryo UI" panose="020B0604030504040204" pitchFamily="50" charset="-128"/>
              </a:rPr>
              <a:t>○木造戸建住宅の耐震化に補助を行う市町村に対して補助を実施</a:t>
            </a:r>
            <a:endParaRPr lang="en-US" altLang="ja-JP" dirty="0">
              <a:latin typeface="Meiryo UI" panose="020B0604030504040204" pitchFamily="50" charset="-128"/>
              <a:ea typeface="Meiryo UI" panose="020B0604030504040204" pitchFamily="50" charset="-128"/>
            </a:endParaRPr>
          </a:p>
          <a:p>
            <a:pPr marL="182563" indent="-182563">
              <a:lnSpc>
                <a:spcPct val="125000"/>
              </a:lnSpc>
            </a:pPr>
            <a:r>
              <a:rPr lang="ja-JP" altLang="en-US"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年度より、国の補助制度は地方負担分を合わせて定額</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万円の補助が可能</a:t>
            </a:r>
            <a:endParaRPr lang="en-US" altLang="ja-JP"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196215" y="5397134"/>
            <a:ext cx="3523755"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参考</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市町村で実施している除却補助制度</a:t>
            </a:r>
            <a:endParaRPr kumimoji="1" lang="en-US" altLang="ja-JP" sz="1400" b="1" dirty="0">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16F266C0-95CF-4F34-A8C0-4FB34B826BB3}"/>
              </a:ext>
            </a:extLst>
          </p:cNvPr>
          <p:cNvSpPr txBox="1"/>
          <p:nvPr/>
        </p:nvSpPr>
        <p:spPr>
          <a:xfrm>
            <a:off x="24698" y="5812579"/>
            <a:ext cx="4620639" cy="752944"/>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p>
            <a:pPr marL="182563" indent="-182563"/>
            <a:r>
              <a:rPr lang="ja-JP" altLang="en-US" sz="1400" dirty="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年の２カ年限定で府で除却補助を実施</a:t>
            </a:r>
            <a:endParaRPr lang="en-US" altLang="ja-JP" sz="1400" dirty="0">
              <a:latin typeface="Meiryo UI" panose="020B0604030504040204" pitchFamily="50" charset="-128"/>
              <a:ea typeface="Meiryo UI" panose="020B0604030504040204" pitchFamily="50" charset="-128"/>
            </a:endParaRPr>
          </a:p>
          <a:p>
            <a:pPr marL="182563" indent="-182563"/>
            <a:r>
              <a:rPr lang="ja-JP" altLang="en-US" sz="1400" dirty="0">
                <a:latin typeface="Meiryo UI" panose="020B0604030504040204" pitchFamily="50" charset="-128"/>
                <a:ea typeface="Meiryo UI" panose="020B0604030504040204" pitchFamily="50" charset="-128"/>
              </a:rPr>
              <a:t>　（定額</a:t>
            </a:r>
            <a:r>
              <a:rPr lang="en-US" altLang="ja-JP" sz="1400" dirty="0">
                <a:latin typeface="Meiryo UI" panose="020B0604030504040204" pitchFamily="50" charset="-128"/>
                <a:ea typeface="Meiryo UI" panose="020B0604030504040204" pitchFamily="50" charset="-128"/>
              </a:rPr>
              <a:t>40</a:t>
            </a:r>
            <a:r>
              <a:rPr lang="ja-JP" altLang="en-US" sz="1400" dirty="0">
                <a:latin typeface="Meiryo UI" panose="020B0604030504040204" pitchFamily="50" charset="-128"/>
                <a:ea typeface="Meiryo UI" panose="020B0604030504040204" pitchFamily="50" charset="-128"/>
              </a:rPr>
              <a:t>万円）</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○その後も継続する市町村が多い</a:t>
            </a:r>
            <a:r>
              <a:rPr lang="ja-JP" altLang="en-US" sz="1200" dirty="0">
                <a:latin typeface="Meiryo UI" panose="020B0604030504040204" pitchFamily="50" charset="-128"/>
                <a:ea typeface="Meiryo UI" panose="020B0604030504040204" pitchFamily="50" charset="-128"/>
              </a:rPr>
              <a:t>（令和４年度時点</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市町村）</a:t>
            </a:r>
          </a:p>
        </p:txBody>
      </p:sp>
      <p:sp>
        <p:nvSpPr>
          <p:cNvPr id="66" name="右中かっこ 65"/>
          <p:cNvSpPr/>
          <p:nvPr/>
        </p:nvSpPr>
        <p:spPr>
          <a:xfrm rot="5400000" flipH="1" flipV="1">
            <a:off x="5268568" y="5551817"/>
            <a:ext cx="112776" cy="672499"/>
          </a:xfrm>
          <a:prstGeom prst="rightBrace">
            <a:avLst>
              <a:gd name="adj1" fmla="val 4907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7" name="正方形/長方形 66"/>
          <p:cNvSpPr/>
          <p:nvPr/>
        </p:nvSpPr>
        <p:spPr>
          <a:xfrm>
            <a:off x="4803051" y="5328088"/>
            <a:ext cx="1323495" cy="503590"/>
          </a:xfrm>
          <a:prstGeom prst="rect">
            <a:avLst/>
          </a:prstGeom>
        </p:spPr>
        <p:txBody>
          <a:bodyPr wrap="square" lIns="0" tIns="36000" rIns="0" bIns="36000">
            <a:spAutoFit/>
          </a:bodyPr>
          <a:lstStyle/>
          <a:p>
            <a:pPr marR="152400" algn="ctr">
              <a:spcAft>
                <a:spcPts val="0"/>
              </a:spcAft>
            </a:pPr>
            <a:r>
              <a:rPr lang="ja-JP" altLang="en-US" sz="14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府が補助制度を実施</a:t>
            </a:r>
          </a:p>
        </p:txBody>
      </p:sp>
      <p:sp>
        <p:nvSpPr>
          <p:cNvPr id="60" name="テキスト ボックス 59"/>
          <p:cNvSpPr txBox="1"/>
          <p:nvPr/>
        </p:nvSpPr>
        <p:spPr>
          <a:xfrm>
            <a:off x="374620" y="2082899"/>
            <a:ext cx="4642917" cy="3077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参考</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府内市町村及び他</a:t>
            </a:r>
            <a:r>
              <a:rPr lang="ja-JP" altLang="en-US" sz="1400" b="1" dirty="0">
                <a:latin typeface="Meiryo UI" panose="020B0604030504040204" pitchFamily="50" charset="-128"/>
                <a:ea typeface="Meiryo UI" panose="020B0604030504040204" pitchFamily="50" charset="-128"/>
              </a:rPr>
              <a:t>の都道府県での補助上限額　</a:t>
            </a:r>
            <a:r>
              <a:rPr lang="en-US" altLang="ja-JP" sz="1000" b="1" dirty="0" smtClean="0">
                <a:latin typeface="Meiryo UI" panose="020B0604030504040204" pitchFamily="50" charset="-128"/>
                <a:ea typeface="Meiryo UI" panose="020B0604030504040204" pitchFamily="50" charset="-128"/>
              </a:rPr>
              <a:t>※1</a:t>
            </a:r>
            <a:endParaRPr kumimoji="1" lang="en-US" altLang="ja-JP" sz="10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5768781" y="4408595"/>
            <a:ext cx="3482795" cy="580534"/>
          </a:xfrm>
          <a:prstGeom prst="rect">
            <a:avLst/>
          </a:prstGeom>
        </p:spPr>
        <p:txBody>
          <a:bodyPr wrap="square" lIns="0" tIns="36000" rIns="0" bIns="36000">
            <a:spAutoFit/>
          </a:bodyPr>
          <a:lstStyle/>
          <a:p>
            <a:pPr marL="268288" marR="152400" indent="-268288">
              <a:spcAft>
                <a:spcPts val="0"/>
              </a:spcAft>
            </a:pP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複数メニュー</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がある</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場合、</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上限額が低い方で</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カウント</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68288" marR="152400" indent="-268288">
              <a:spcAft>
                <a:spcPts val="0"/>
              </a:spcAft>
            </a:pP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府内は</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自治体のうち</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自治体、他都道府県では</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自治体のうち</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自治体は</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万円が上限</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7708" y="5239257"/>
            <a:ext cx="4572396" cy="1481456"/>
          </a:xfrm>
          <a:prstGeom prst="rect">
            <a:avLst/>
          </a:prstGeom>
        </p:spPr>
      </p:pic>
    </p:spTree>
    <p:extLst>
      <p:ext uri="{BB962C8B-B14F-4D97-AF65-F5344CB8AC3E}">
        <p14:creationId xmlns:p14="http://schemas.microsoft.com/office/powerpoint/2010/main" val="654511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0" y="2716306"/>
            <a:ext cx="9144000" cy="819711"/>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0" tIns="42198" rIns="0" bIns="42198" rtlCol="0" anchor="ctr"/>
          <a:lstStyle/>
          <a:p>
            <a:pPr algn="ctr">
              <a:spcBef>
                <a:spcPts val="258"/>
              </a:spcBef>
            </a:pPr>
            <a:r>
              <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住宅</a:t>
            </a:r>
            <a:endPar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258"/>
              </a:spcBef>
            </a:pPr>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）分譲マンション</a:t>
            </a:r>
          </a:p>
        </p:txBody>
      </p:sp>
    </p:spTree>
    <p:extLst>
      <p:ext uri="{BB962C8B-B14F-4D97-AF65-F5344CB8AC3E}">
        <p14:creationId xmlns:p14="http://schemas.microsoft.com/office/powerpoint/2010/main" val="3466060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812" y="2457913"/>
            <a:ext cx="8724132" cy="3926164"/>
          </a:xfrm>
          <a:prstGeom prst="rect">
            <a:avLst/>
          </a:prstGeom>
        </p:spPr>
      </p:pic>
      <p:sp>
        <p:nvSpPr>
          <p:cNvPr id="2" name="スライド番号プレースホルダー 1">
            <a:extLst>
              <a:ext uri="{FF2B5EF4-FFF2-40B4-BE49-F238E27FC236}">
                <a16:creationId xmlns:a16="http://schemas.microsoft.com/office/drawing/2014/main" id="{DF228835-B838-4BF4-B9E3-E54EECB145C6}"/>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17</a:t>
            </a:fld>
            <a:endParaRPr lang="en-US" altLang="ja-JP" dirty="0">
              <a:solidFill>
                <a:srgbClr val="000000"/>
              </a:solidFill>
            </a:endParaRPr>
          </a:p>
        </p:txBody>
      </p:sp>
      <p:sp>
        <p:nvSpPr>
          <p:cNvPr id="16" name="タイトル 2">
            <a:extLst>
              <a:ext uri="{FF2B5EF4-FFF2-40B4-BE49-F238E27FC236}">
                <a16:creationId xmlns:a16="http://schemas.microsoft.com/office/drawing/2014/main" id="{590D41AC-8F0D-4F7F-A436-8E8B484253D6}"/>
              </a:ext>
            </a:extLst>
          </p:cNvPr>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（１）分譲マンションの耐震化の概要</a:t>
            </a:r>
            <a:endParaRPr lang="ja-JP" altLang="ja-JP" b="1" kern="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EBF80594-34B2-48C7-8EF3-675BBE66B33F}"/>
              </a:ext>
            </a:extLst>
          </p:cNvPr>
          <p:cNvSpPr txBox="1"/>
          <p:nvPr/>
        </p:nvSpPr>
        <p:spPr>
          <a:xfrm>
            <a:off x="500681" y="6346211"/>
            <a:ext cx="6315713" cy="461665"/>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ストック戸数は、新規供給戸数の累計等を基に、各年末時点の戸数を推計した</a:t>
            </a:r>
            <a:endParaRPr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ここでいうマンションとは、中高層（</a:t>
            </a:r>
            <a:r>
              <a:rPr lang="en-US" altLang="ja-JP" sz="800" dirty="0">
                <a:latin typeface="Meiryo UI" panose="020B0604030504040204" pitchFamily="50" charset="-128"/>
                <a:ea typeface="Meiryo UI" panose="020B0604030504040204" pitchFamily="50" charset="-128"/>
              </a:rPr>
              <a:t>3</a:t>
            </a:r>
            <a:r>
              <a:rPr lang="ja-JP" altLang="en-US" sz="800" dirty="0">
                <a:latin typeface="Meiryo UI" panose="020B0604030504040204" pitchFamily="50" charset="-128"/>
                <a:ea typeface="Meiryo UI" panose="020B0604030504040204" pitchFamily="50" charset="-128"/>
              </a:rPr>
              <a:t>階建て以上）・分譲・共同建てで、鉄筋コンクリート、鉄骨鉄筋コンクリートまたは鉄骨造の住宅をいう</a:t>
            </a:r>
            <a:endParaRPr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出典：国土交通省</a:t>
            </a:r>
            <a:r>
              <a:rPr kumimoji="1" lang="zh-TW" altLang="en-US" sz="800" dirty="0">
                <a:latin typeface="Meiryo UI" panose="020B0604030504040204" pitchFamily="50" charset="-128"/>
                <a:ea typeface="Meiryo UI" panose="020B0604030504040204" pitchFamily="50" charset="-128"/>
              </a:rPr>
              <a:t>「建築着工統計」、</a:t>
            </a:r>
            <a:r>
              <a:rPr kumimoji="1" lang="ja-JP" altLang="en-US" sz="800" dirty="0">
                <a:latin typeface="Meiryo UI" panose="020B0604030504040204" pitchFamily="50" charset="-128"/>
                <a:ea typeface="Meiryo UI" panose="020B0604030504040204" pitchFamily="50" charset="-128"/>
              </a:rPr>
              <a:t>国土交通省</a:t>
            </a:r>
            <a:r>
              <a:rPr kumimoji="1" lang="zh-TW" altLang="en-US" sz="800" dirty="0">
                <a:latin typeface="Meiryo UI" panose="020B0604030504040204" pitchFamily="50" charset="-128"/>
                <a:ea typeface="Meiryo UI" panose="020B0604030504040204" pitchFamily="50" charset="-128"/>
              </a:rPr>
              <a:t>「住宅着工統計」</a:t>
            </a:r>
            <a:r>
              <a:rPr kumimoji="1" lang="ja-JP" altLang="en-US" sz="800" dirty="0">
                <a:latin typeface="Meiryo UI" panose="020B0604030504040204" pitchFamily="50" charset="-128"/>
                <a:ea typeface="Meiryo UI" panose="020B0604030504040204" pitchFamily="50" charset="-128"/>
              </a:rPr>
              <a:t>をもとに</a:t>
            </a:r>
            <a:r>
              <a:rPr lang="ja-JP" altLang="en-US" sz="800" dirty="0">
                <a:latin typeface="Meiryo UI" panose="020B0604030504040204" pitchFamily="50" charset="-128"/>
                <a:ea typeface="Meiryo UI" panose="020B0604030504040204" pitchFamily="50" charset="-128"/>
              </a:rPr>
              <a:t>大阪府都市整備部住宅建築局居住企画課</a:t>
            </a:r>
            <a:r>
              <a:rPr kumimoji="1" lang="ja-JP" altLang="en-US" sz="800" dirty="0">
                <a:latin typeface="Meiryo UI" panose="020B0604030504040204" pitchFamily="50" charset="-128"/>
                <a:ea typeface="Meiryo UI" panose="020B0604030504040204" pitchFamily="50" charset="-128"/>
              </a:rPr>
              <a:t>作成</a:t>
            </a:r>
            <a:endParaRPr kumimoji="1" lang="en-US" altLang="ja-JP" sz="8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53F670EA-60A0-4F80-8504-E5080457FC50}"/>
              </a:ext>
            </a:extLst>
          </p:cNvPr>
          <p:cNvSpPr txBox="1"/>
          <p:nvPr/>
        </p:nvSpPr>
        <p:spPr>
          <a:xfrm>
            <a:off x="103356" y="1030676"/>
            <a:ext cx="8939044" cy="1611586"/>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52000" indent="-252000">
              <a:spcBef>
                <a:spcPts val="600"/>
              </a:spcBef>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○分譲マンションは府内に約</a:t>
            </a:r>
            <a:r>
              <a:rPr lang="en-US" altLang="ja-JP" dirty="0">
                <a:latin typeface="Meiryo UI" panose="020B0604030504040204" pitchFamily="50" charset="-128"/>
                <a:ea typeface="Meiryo UI" panose="020B0604030504040204" pitchFamily="50" charset="-128"/>
                <a:cs typeface="Meiryo UI" panose="020B0604030504040204" pitchFamily="50" charset="-128"/>
              </a:rPr>
              <a:t>80</a:t>
            </a:r>
            <a:r>
              <a:rPr lang="ja-JP" altLang="en-US" dirty="0">
                <a:latin typeface="Meiryo UI" panose="020B0604030504040204" pitchFamily="50" charset="-128"/>
                <a:ea typeface="Meiryo UI" panose="020B0604030504040204" pitchFamily="50" charset="-128"/>
                <a:cs typeface="Meiryo UI" panose="020B0604030504040204" pitchFamily="50" charset="-128"/>
              </a:rPr>
              <a:t>万戸あり、そのうち約</a:t>
            </a:r>
            <a:r>
              <a:rPr lang="en-US" altLang="ja-JP" dirty="0">
                <a:latin typeface="Meiryo UI" panose="020B0604030504040204" pitchFamily="50" charset="-128"/>
                <a:ea typeface="Meiryo UI" panose="020B0604030504040204" pitchFamily="50" charset="-128"/>
                <a:cs typeface="Meiryo UI" panose="020B0604030504040204" pitchFamily="50" charset="-128"/>
              </a:rPr>
              <a:t>15</a:t>
            </a:r>
            <a:r>
              <a:rPr lang="ja-JP" altLang="en-US" dirty="0">
                <a:latin typeface="Meiryo UI" panose="020B0604030504040204" pitchFamily="50" charset="-128"/>
                <a:ea typeface="Meiryo UI" panose="020B0604030504040204" pitchFamily="50" charset="-128"/>
                <a:cs typeface="Meiryo UI" panose="020B0604030504040204" pitchFamily="50" charset="-128"/>
              </a:rPr>
              <a:t>万戸が旧耐震基準で建てられたもの（令和３年時点、耐震性あり含む）である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spcBef>
                <a:spcPts val="600"/>
              </a:spcBef>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○府内では、</a:t>
            </a:r>
            <a:r>
              <a:rPr lang="en-US" altLang="ja-JP" dirty="0">
                <a:latin typeface="Meiryo UI" panose="020B0604030504040204" pitchFamily="50" charset="-128"/>
                <a:ea typeface="Meiryo UI" panose="020B0604030504040204" pitchFamily="50" charset="-128"/>
                <a:cs typeface="Meiryo UI" panose="020B0604030504040204" pitchFamily="50" charset="-128"/>
              </a:rPr>
              <a:t>32</a:t>
            </a:r>
            <a:r>
              <a:rPr lang="ja-JP" altLang="en-US" dirty="0">
                <a:latin typeface="Meiryo UI" panose="020B0604030504040204" pitchFamily="50" charset="-128"/>
                <a:ea typeface="Meiryo UI" panose="020B0604030504040204" pitchFamily="50" charset="-128"/>
                <a:cs typeface="Meiryo UI" panose="020B0604030504040204" pitchFamily="50" charset="-128"/>
              </a:rPr>
              <a:t>市町に旧耐震基準で建てられた分譲マンションがある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spcBef>
                <a:spcPts val="600"/>
              </a:spcBef>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マンションの老朽化等の課題もあることから、管理の適正化と再生の円滑化を一体的に進めるため、令和２年６月にマンション管理適正化法及びマンション建替円滑化法が改正された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Rectangle 4"/>
          <p:cNvSpPr>
            <a:spLocks noChangeArrowheads="1"/>
          </p:cNvSpPr>
          <p:nvPr/>
        </p:nvSpPr>
        <p:spPr bwMode="auto">
          <a:xfrm>
            <a:off x="1112570" y="3065626"/>
            <a:ext cx="1045051" cy="679060"/>
          </a:xfrm>
          <a:prstGeom prst="rect">
            <a:avLst/>
          </a:prstGeom>
          <a:solidFill>
            <a:srgbClr xmlns:mc="http://schemas.openxmlformats.org/markup-compatibility/2006" xmlns:a14="http://schemas.microsoft.com/office/drawing/2010/main" val="FFFF00" mc:Ignorable="a14" a14:legacySpreadsheetColorIndex="13"/>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45720"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1050" dirty="0">
                <a:solidFill>
                  <a:srgbClr val="000000"/>
                </a:solidFill>
                <a:latin typeface="Meiryo UI" panose="020B0604030504040204" pitchFamily="50" charset="-128"/>
                <a:ea typeface="Meiryo UI" panose="020B0604030504040204" pitchFamily="50" charset="-128"/>
              </a:rPr>
              <a:t>築</a:t>
            </a:r>
            <a:r>
              <a:rPr lang="en-US" altLang="ja-JP" sz="1050" dirty="0">
                <a:solidFill>
                  <a:srgbClr val="000000"/>
                </a:solidFill>
                <a:latin typeface="Meiryo UI" panose="020B0604030504040204" pitchFamily="50" charset="-128"/>
                <a:ea typeface="Meiryo UI" panose="020B0604030504040204" pitchFamily="50" charset="-128"/>
              </a:rPr>
              <a:t>40</a:t>
            </a:r>
            <a:r>
              <a:rPr lang="ja-JP" altLang="en-US" sz="1050" dirty="0">
                <a:solidFill>
                  <a:srgbClr val="000000"/>
                </a:solidFill>
                <a:latin typeface="Meiryo UI" panose="020B0604030504040204" pitchFamily="50" charset="-128"/>
                <a:ea typeface="Meiryo UI" panose="020B0604030504040204" pitchFamily="50" charset="-128"/>
              </a:rPr>
              <a:t>年以上・</a:t>
            </a:r>
            <a:endParaRPr lang="en-US" altLang="ja-JP" sz="1050" dirty="0">
              <a:solidFill>
                <a:srgbClr val="000000"/>
              </a:solidFill>
              <a:latin typeface="Meiryo UI" panose="020B0604030504040204" pitchFamily="50" charset="-128"/>
              <a:ea typeface="Meiryo UI" panose="020B0604030504040204" pitchFamily="50" charset="-128"/>
            </a:endParaRPr>
          </a:p>
          <a:p>
            <a:pPr>
              <a:defRPr sz="1000"/>
            </a:pPr>
            <a:r>
              <a:rPr lang="ja-JP" altLang="en-US" sz="1050" dirty="0">
                <a:solidFill>
                  <a:srgbClr val="000000"/>
                </a:solidFill>
                <a:latin typeface="Meiryo UI" panose="020B0604030504040204" pitchFamily="50" charset="-128"/>
                <a:ea typeface="Meiryo UI" panose="020B0604030504040204" pitchFamily="50" charset="-128"/>
              </a:rPr>
              <a:t>新耐震基準以前</a:t>
            </a:r>
            <a:endParaRPr lang="en-US" altLang="ja-JP" sz="1050" dirty="0">
              <a:solidFill>
                <a:srgbClr val="000000"/>
              </a:solidFill>
              <a:latin typeface="Meiryo UI" panose="020B0604030504040204" pitchFamily="50" charset="-128"/>
              <a:ea typeface="Meiryo UI" panose="020B0604030504040204" pitchFamily="50" charset="-128"/>
            </a:endParaRPr>
          </a:p>
          <a:p>
            <a:pPr algn="r">
              <a:defRPr sz="1000"/>
            </a:pPr>
            <a:r>
              <a:rPr lang="ja-JP" altLang="en-US" sz="1050" dirty="0">
                <a:solidFill>
                  <a:srgbClr val="000000"/>
                </a:solidFill>
                <a:latin typeface="Meiryo UI" panose="020B0604030504040204" pitchFamily="50" charset="-128"/>
                <a:ea typeface="Meiryo UI" panose="020B0604030504040204" pitchFamily="50" charset="-128"/>
              </a:rPr>
              <a:t>（～S5</a:t>
            </a:r>
            <a:r>
              <a:rPr lang="en-US" altLang="ja-JP" sz="1050" dirty="0">
                <a:solidFill>
                  <a:srgbClr val="000000"/>
                </a:solidFill>
                <a:latin typeface="Meiryo UI" panose="020B0604030504040204" pitchFamily="50" charset="-128"/>
                <a:ea typeface="Meiryo UI" panose="020B0604030504040204" pitchFamily="50" charset="-128"/>
              </a:rPr>
              <a:t>6</a:t>
            </a:r>
            <a:r>
              <a:rPr lang="ja-JP" altLang="en-US" sz="1050" dirty="0">
                <a:solidFill>
                  <a:srgbClr val="000000"/>
                </a:solidFill>
                <a:latin typeface="Meiryo UI" panose="020B0604030504040204" pitchFamily="50" charset="-128"/>
                <a:ea typeface="Meiryo UI" panose="020B0604030504040204" pitchFamily="50" charset="-128"/>
              </a:rPr>
              <a:t>）</a:t>
            </a:r>
            <a:endParaRPr lang="en-US" altLang="ja-JP" sz="1050" dirty="0">
              <a:solidFill>
                <a:srgbClr val="000000"/>
              </a:solidFill>
              <a:latin typeface="Meiryo UI" panose="020B0604030504040204" pitchFamily="50" charset="-128"/>
              <a:ea typeface="Meiryo UI" panose="020B0604030504040204" pitchFamily="50" charset="-128"/>
            </a:endParaRPr>
          </a:p>
          <a:p>
            <a:pPr algn="r">
              <a:defRPr sz="1000"/>
            </a:pPr>
            <a:r>
              <a:rPr lang="ja-JP" altLang="en-US" sz="1050" dirty="0">
                <a:solidFill>
                  <a:srgbClr val="000000"/>
                </a:solidFill>
                <a:latin typeface="Meiryo UI" panose="020B0604030504040204" pitchFamily="50" charset="-128"/>
                <a:ea typeface="Meiryo UI" panose="020B0604030504040204" pitchFamily="50" charset="-128"/>
              </a:rPr>
              <a:t>約</a:t>
            </a:r>
            <a:r>
              <a:rPr lang="en-US" altLang="ja-JP" sz="1050" dirty="0">
                <a:solidFill>
                  <a:srgbClr val="000000"/>
                </a:solidFill>
                <a:latin typeface="Meiryo UI" panose="020B0604030504040204" pitchFamily="50" charset="-128"/>
                <a:ea typeface="Meiryo UI" panose="020B0604030504040204" pitchFamily="50" charset="-128"/>
              </a:rPr>
              <a:t>15</a:t>
            </a:r>
            <a:r>
              <a:rPr lang="ja-JP" altLang="en-US" sz="1050" dirty="0">
                <a:solidFill>
                  <a:srgbClr val="000000"/>
                </a:solidFill>
                <a:latin typeface="Meiryo UI" panose="020B0604030504040204" pitchFamily="50" charset="-128"/>
                <a:ea typeface="Meiryo UI" panose="020B0604030504040204" pitchFamily="50" charset="-128"/>
              </a:rPr>
              <a:t>万戸</a:t>
            </a:r>
          </a:p>
        </p:txBody>
      </p:sp>
      <p:sp>
        <p:nvSpPr>
          <p:cNvPr id="29" name="Rectangle 4"/>
          <p:cNvSpPr>
            <a:spLocks noChangeArrowheads="1"/>
          </p:cNvSpPr>
          <p:nvPr/>
        </p:nvSpPr>
        <p:spPr bwMode="auto">
          <a:xfrm>
            <a:off x="2685575" y="5122919"/>
            <a:ext cx="348138" cy="165936"/>
          </a:xfrm>
          <a:prstGeom prst="wedgeRectCallout">
            <a:avLst>
              <a:gd name="adj1" fmla="val -46825"/>
              <a:gd name="adj2" fmla="val -124056"/>
            </a:avLst>
          </a:prstGeom>
          <a:solidFill>
            <a:srgbClr xmlns:mc="http://schemas.openxmlformats.org/markup-compatibility/2006" xmlns:a14="http://schemas.microsoft.com/office/drawing/2010/main" val="FFFF00" mc:Ignorable="a14" a14:legacySpreadsheetColorIndex="13"/>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altLang="ja-JP" sz="1050" b="1" dirty="0">
                <a:solidFill>
                  <a:srgbClr val="000000"/>
                </a:solidFill>
                <a:latin typeface="Meiryo UI" panose="020B0604030504040204" pitchFamily="50" charset="-128"/>
                <a:ea typeface="Meiryo UI" panose="020B0604030504040204" pitchFamily="50" charset="-128"/>
              </a:rPr>
              <a:t>14.9 </a:t>
            </a:r>
          </a:p>
          <a:p>
            <a:pPr>
              <a:defRPr sz="1000"/>
            </a:pPr>
            <a:endParaRPr lang="ja-JP" altLang="en-US" sz="1050" b="1" dirty="0">
              <a:solidFill>
                <a:srgbClr val="000000"/>
              </a:solidFill>
              <a:latin typeface="Meiryo UI" panose="020B0604030504040204" pitchFamily="50" charset="-128"/>
              <a:ea typeface="Meiryo UI" panose="020B0604030504040204" pitchFamily="50" charset="-128"/>
            </a:endParaRPr>
          </a:p>
        </p:txBody>
      </p:sp>
      <p:cxnSp>
        <p:nvCxnSpPr>
          <p:cNvPr id="30" name="直線コネクタ 29"/>
          <p:cNvCxnSpPr/>
          <p:nvPr/>
        </p:nvCxnSpPr>
        <p:spPr>
          <a:xfrm>
            <a:off x="2690338" y="3270764"/>
            <a:ext cx="0" cy="947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4054681" y="3270764"/>
            <a:ext cx="0" cy="947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4"/>
          <p:cNvSpPr>
            <a:spLocks noChangeArrowheads="1"/>
          </p:cNvSpPr>
          <p:nvPr/>
        </p:nvSpPr>
        <p:spPr bwMode="auto">
          <a:xfrm>
            <a:off x="2859644" y="3201764"/>
            <a:ext cx="767827" cy="460969"/>
          </a:xfrm>
          <a:prstGeom prst="rect">
            <a:avLst/>
          </a:prstGeom>
          <a:solidFill>
            <a:srgbClr xmlns:mc="http://schemas.openxmlformats.org/markup-compatibility/2006" xmlns:a14="http://schemas.microsoft.com/office/drawing/2010/main" val="FFFF00" mc:Ignorable="a14" a14:legacySpreadsheetColorIndex="13"/>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50" i="0" u="none" strike="noStrike" baseline="0" dirty="0">
                <a:solidFill>
                  <a:srgbClr val="000000"/>
                </a:solidFill>
                <a:latin typeface="Meiryo UI" panose="020B0604030504040204" pitchFamily="50" charset="-128"/>
                <a:ea typeface="Meiryo UI" panose="020B0604030504040204" pitchFamily="50" charset="-128"/>
              </a:rPr>
              <a:t>築30年以上</a:t>
            </a:r>
            <a:endParaRPr lang="en-US" altLang="ja-JP" sz="1050" i="0" u="none" strike="noStrike" baseline="0" dirty="0">
              <a:solidFill>
                <a:srgbClr val="000000"/>
              </a:solidFill>
              <a:latin typeface="Meiryo UI" panose="020B0604030504040204" pitchFamily="50" charset="-128"/>
              <a:ea typeface="Meiryo UI" panose="020B0604030504040204" pitchFamily="50" charset="-128"/>
            </a:endParaRPr>
          </a:p>
          <a:p>
            <a:pPr algn="r" rtl="0">
              <a:defRPr sz="1000"/>
            </a:pPr>
            <a:r>
              <a:rPr lang="ja-JP" altLang="en-US" sz="1050" i="0" u="none" strike="noStrike" baseline="0" dirty="0">
                <a:solidFill>
                  <a:srgbClr val="000000"/>
                </a:solidFill>
                <a:latin typeface="Meiryo UI" panose="020B0604030504040204" pitchFamily="50" charset="-128"/>
                <a:ea typeface="Meiryo UI" panose="020B0604030504040204" pitchFamily="50" charset="-128"/>
              </a:rPr>
              <a:t>（～</a:t>
            </a:r>
            <a:r>
              <a:rPr lang="en-US" altLang="ja-JP" sz="1050" i="0" u="none" strike="noStrike" baseline="0" dirty="0">
                <a:solidFill>
                  <a:srgbClr val="000000"/>
                </a:solidFill>
                <a:latin typeface="Meiryo UI" panose="020B0604030504040204" pitchFamily="50" charset="-128"/>
                <a:ea typeface="Meiryo UI" panose="020B0604030504040204" pitchFamily="50" charset="-128"/>
              </a:rPr>
              <a:t>H3</a:t>
            </a:r>
            <a:r>
              <a:rPr lang="ja-JP" altLang="en-US" sz="1050" i="0" u="none" strike="noStrike" baseline="0" dirty="0">
                <a:solidFill>
                  <a:srgbClr val="000000"/>
                </a:solidFill>
                <a:latin typeface="Meiryo UI" panose="020B0604030504040204" pitchFamily="50" charset="-128"/>
                <a:ea typeface="Meiryo UI" panose="020B0604030504040204" pitchFamily="50" charset="-128"/>
              </a:rPr>
              <a:t>）</a:t>
            </a:r>
            <a:endParaRPr lang="en-US" altLang="ja-JP" sz="1050" i="0" u="none" strike="noStrike" baseline="0" dirty="0">
              <a:solidFill>
                <a:srgbClr val="000000"/>
              </a:solidFill>
              <a:latin typeface="Meiryo UI" panose="020B0604030504040204" pitchFamily="50" charset="-128"/>
              <a:ea typeface="Meiryo UI" panose="020B0604030504040204" pitchFamily="50" charset="-128"/>
            </a:endParaRPr>
          </a:p>
          <a:p>
            <a:pPr algn="r" rtl="0">
              <a:defRPr sz="1000"/>
            </a:pPr>
            <a:r>
              <a:rPr lang="ja-JP" altLang="en-US" sz="1050" i="0" u="none" strike="noStrike" baseline="0" dirty="0">
                <a:solidFill>
                  <a:srgbClr val="000000"/>
                </a:solidFill>
                <a:latin typeface="Meiryo UI" panose="020B0604030504040204" pitchFamily="50" charset="-128"/>
                <a:ea typeface="Meiryo UI" panose="020B0604030504040204" pitchFamily="50" charset="-128"/>
              </a:rPr>
              <a:t>約</a:t>
            </a:r>
            <a:r>
              <a:rPr lang="en-US" altLang="ja-JP" sz="1050" i="0" u="none" strike="noStrike" baseline="0" dirty="0">
                <a:solidFill>
                  <a:srgbClr val="000000"/>
                </a:solidFill>
                <a:latin typeface="Meiryo UI" panose="020B0604030504040204" pitchFamily="50" charset="-128"/>
                <a:ea typeface="Meiryo UI" panose="020B0604030504040204" pitchFamily="50" charset="-128"/>
              </a:rPr>
              <a:t>28</a:t>
            </a:r>
            <a:r>
              <a:rPr lang="ja-JP" altLang="en-US" sz="1050" i="0" u="none" strike="noStrike" baseline="0" dirty="0">
                <a:solidFill>
                  <a:srgbClr val="000000"/>
                </a:solidFill>
                <a:latin typeface="Meiryo UI" panose="020B0604030504040204" pitchFamily="50" charset="-128"/>
                <a:ea typeface="Meiryo UI" panose="020B0604030504040204" pitchFamily="50" charset="-128"/>
              </a:rPr>
              <a:t>万戸</a:t>
            </a:r>
          </a:p>
        </p:txBody>
      </p:sp>
      <p:sp>
        <p:nvSpPr>
          <p:cNvPr id="34" name="Rectangle 4"/>
          <p:cNvSpPr>
            <a:spLocks noChangeArrowheads="1"/>
          </p:cNvSpPr>
          <p:nvPr/>
        </p:nvSpPr>
        <p:spPr bwMode="auto">
          <a:xfrm>
            <a:off x="4054681" y="5013278"/>
            <a:ext cx="348138" cy="165936"/>
          </a:xfrm>
          <a:prstGeom prst="wedgeRectCallout">
            <a:avLst>
              <a:gd name="adj1" fmla="val -46825"/>
              <a:gd name="adj2" fmla="val -272754"/>
            </a:avLst>
          </a:prstGeom>
          <a:solidFill>
            <a:srgbClr xmlns:mc="http://schemas.openxmlformats.org/markup-compatibility/2006" xmlns:a14="http://schemas.microsoft.com/office/drawing/2010/main" val="FFFF00" mc:Ignorable="a14" a14:legacySpreadsheetColorIndex="13"/>
          </a:solidFill>
          <a:ln w="9525">
            <a:solidFill>
              <a:srgbClr xmlns:mc="http://schemas.openxmlformats.org/markup-compatibility/2006" xmlns:a14="http://schemas.microsoft.com/office/drawing/2010/main" val="000000" mc:Ignorable="a14" a14:legacySpreadsheetColorIndex="64"/>
            </a:solidFill>
            <a:miter lim="800000"/>
            <a:headEnd/>
            <a:tailEnd/>
          </a:ln>
        </p:spPr>
        <p:txBody>
          <a:bodyPr wrap="square" lIns="0" tIns="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altLang="ja-JP" sz="1050" b="1" dirty="0">
                <a:solidFill>
                  <a:srgbClr val="000000"/>
                </a:solidFill>
                <a:latin typeface="Meiryo UI" panose="020B0604030504040204" pitchFamily="50" charset="-128"/>
                <a:ea typeface="Meiryo UI" panose="020B0604030504040204" pitchFamily="50" charset="-128"/>
              </a:rPr>
              <a:t>28.0 </a:t>
            </a:r>
          </a:p>
          <a:p>
            <a:pPr>
              <a:defRPr sz="1000"/>
            </a:pPr>
            <a:endParaRPr lang="ja-JP" altLang="en-US" sz="1050" b="1" dirty="0">
              <a:solidFill>
                <a:srgbClr val="000000"/>
              </a:solidFill>
              <a:latin typeface="Meiryo UI" panose="020B0604030504040204" pitchFamily="50" charset="-128"/>
              <a:ea typeface="Meiryo UI" panose="020B0604030504040204" pitchFamily="50" charset="-128"/>
            </a:endParaRPr>
          </a:p>
        </p:txBody>
      </p:sp>
      <p:sp>
        <p:nvSpPr>
          <p:cNvPr id="35" name="左矢印 34"/>
          <p:cNvSpPr/>
          <p:nvPr/>
        </p:nvSpPr>
        <p:spPr>
          <a:xfrm>
            <a:off x="2294196" y="3386989"/>
            <a:ext cx="334261" cy="139605"/>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a:off x="3658538" y="3386989"/>
            <a:ext cx="334261" cy="139605"/>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089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228835-B838-4BF4-B9E3-E54EECB145C6}"/>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18</a:t>
            </a:fld>
            <a:endParaRPr lang="en-US" altLang="ja-JP" dirty="0">
              <a:solidFill>
                <a:srgbClr val="000000"/>
              </a:solidFill>
            </a:endParaRPr>
          </a:p>
        </p:txBody>
      </p:sp>
      <p:sp>
        <p:nvSpPr>
          <p:cNvPr id="16" name="タイトル 2">
            <a:extLst>
              <a:ext uri="{FF2B5EF4-FFF2-40B4-BE49-F238E27FC236}">
                <a16:creationId xmlns:a16="http://schemas.microsoft.com/office/drawing/2014/main" id="{590D41AC-8F0D-4F7F-A436-8E8B484253D6}"/>
              </a:ext>
            </a:extLst>
          </p:cNvPr>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（２）分譲マンションの補助制度</a:t>
            </a:r>
            <a:endParaRPr lang="ja-JP" altLang="ja-JP" b="1" kern="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893502151"/>
              </p:ext>
            </p:extLst>
          </p:nvPr>
        </p:nvGraphicFramePr>
        <p:xfrm>
          <a:off x="149875" y="1455592"/>
          <a:ext cx="8834469" cy="2840638"/>
        </p:xfrm>
        <a:graphic>
          <a:graphicData uri="http://schemas.openxmlformats.org/drawingml/2006/table">
            <a:tbl>
              <a:tblPr firstRow="1" firstCol="1">
                <a:tableStyleId>{85BE263C-DBD7-4A20-BB59-AAB30ACAA65A}</a:tableStyleId>
              </a:tblPr>
              <a:tblGrid>
                <a:gridCol w="1477219">
                  <a:extLst>
                    <a:ext uri="{9D8B030D-6E8A-4147-A177-3AD203B41FA5}">
                      <a16:colId xmlns:a16="http://schemas.microsoft.com/office/drawing/2014/main" val="3373791282"/>
                    </a:ext>
                  </a:extLst>
                </a:gridCol>
                <a:gridCol w="1962955">
                  <a:extLst>
                    <a:ext uri="{9D8B030D-6E8A-4147-A177-3AD203B41FA5}">
                      <a16:colId xmlns:a16="http://schemas.microsoft.com/office/drawing/2014/main" val="4171385472"/>
                    </a:ext>
                  </a:extLst>
                </a:gridCol>
                <a:gridCol w="1997951">
                  <a:extLst>
                    <a:ext uri="{9D8B030D-6E8A-4147-A177-3AD203B41FA5}">
                      <a16:colId xmlns:a16="http://schemas.microsoft.com/office/drawing/2014/main" val="2278615806"/>
                    </a:ext>
                  </a:extLst>
                </a:gridCol>
                <a:gridCol w="3396344">
                  <a:extLst>
                    <a:ext uri="{9D8B030D-6E8A-4147-A177-3AD203B41FA5}">
                      <a16:colId xmlns:a16="http://schemas.microsoft.com/office/drawing/2014/main" val="1313424371"/>
                    </a:ext>
                  </a:extLst>
                </a:gridCol>
              </a:tblGrid>
              <a:tr h="266030">
                <a:tc>
                  <a:txBody>
                    <a:bodyPr/>
                    <a:lstStyle/>
                    <a:p>
                      <a:pPr marL="0" algn="ctr" defTabSz="914278" rtl="0" eaLnBrk="1" latinLnBrk="0" hangingPunct="1">
                        <a:lnSpc>
                          <a:spcPct val="100000"/>
                        </a:lnSpc>
                        <a:spcAft>
                          <a:spcPts val="0"/>
                        </a:spcAft>
                      </a:pPr>
                      <a:r>
                        <a:rPr kumimoji="1" lang="en-US" sz="1600" kern="100" dirty="0">
                          <a:effectLst/>
                          <a:latin typeface="Meiryo UI" panose="020B0604030504040204" pitchFamily="50" charset="-128"/>
                          <a:ea typeface="Meiryo UI" panose="020B0604030504040204" pitchFamily="50" charset="-128"/>
                        </a:rPr>
                        <a:t> </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診　断</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設　計</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改　修</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761007960"/>
                  </a:ext>
                </a:extLst>
              </a:tr>
              <a:tr h="529435">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補助対象</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algn="ctr" defTabSz="914278" rtl="0" eaLnBrk="1" latinLnBrk="0" hangingPunct="1">
                        <a:lnSpc>
                          <a:spcPct val="100000"/>
                        </a:lnSpc>
                        <a:spcAft>
                          <a:spcPts val="0"/>
                        </a:spcAft>
                      </a:pPr>
                      <a:r>
                        <a:rPr kumimoji="1" lang="en-US" sz="1600" kern="100" dirty="0">
                          <a:effectLst/>
                          <a:latin typeface="Meiryo UI" panose="020B0604030504040204" pitchFamily="50" charset="-128"/>
                          <a:ea typeface="Meiryo UI" panose="020B0604030504040204" pitchFamily="50" charset="-128"/>
                        </a:rPr>
                        <a:t>S56</a:t>
                      </a:r>
                      <a:r>
                        <a:rPr kumimoji="1" lang="ja-JP" sz="1600" kern="100" dirty="0">
                          <a:effectLst/>
                          <a:latin typeface="Meiryo UI" panose="020B0604030504040204" pitchFamily="50" charset="-128"/>
                          <a:ea typeface="Meiryo UI" panose="020B0604030504040204" pitchFamily="50" charset="-128"/>
                        </a:rPr>
                        <a:t>以前に建築された、３階かつ</a:t>
                      </a:r>
                    </a:p>
                    <a:p>
                      <a:pPr marL="0" algn="ctr" defTabSz="914278" rtl="0" eaLnBrk="1" latinLnBrk="0" hangingPunct="1">
                        <a:lnSpc>
                          <a:spcPct val="100000"/>
                        </a:lnSpc>
                        <a:spcAft>
                          <a:spcPts val="0"/>
                        </a:spcAft>
                      </a:pPr>
                      <a:r>
                        <a:rPr kumimoji="1" lang="en-US" sz="1600" kern="100" dirty="0">
                          <a:effectLst/>
                          <a:latin typeface="Meiryo UI" panose="020B0604030504040204" pitchFamily="50" charset="-128"/>
                          <a:ea typeface="Meiryo UI" panose="020B0604030504040204" pitchFamily="50" charset="-128"/>
                        </a:rPr>
                        <a:t>1,000</a:t>
                      </a:r>
                      <a:r>
                        <a:rPr kumimoji="1" lang="ja-JP" sz="1600" kern="100" dirty="0">
                          <a:effectLst/>
                          <a:latin typeface="Meiryo UI" panose="020B0604030504040204" pitchFamily="50" charset="-128"/>
                          <a:ea typeface="Meiryo UI" panose="020B0604030504040204" pitchFamily="50" charset="-128"/>
                        </a:rPr>
                        <a:t>㎡以上の分譲マンション</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hMerge="1">
                  <a:txBody>
                    <a:bodyPr/>
                    <a:lstStyle/>
                    <a:p>
                      <a:endParaRPr kumimoji="1" lang="ja-JP" altLang="en-US"/>
                    </a:p>
                  </a:txBody>
                  <a:tcPr/>
                </a:tc>
                <a:tc>
                  <a:txBody>
                    <a:bodyPr/>
                    <a:lstStyle/>
                    <a:p>
                      <a:pPr marL="0" algn="ctr" defTabSz="914278" rtl="0" eaLnBrk="1" latinLnBrk="0" hangingPunct="1">
                        <a:lnSpc>
                          <a:spcPct val="100000"/>
                        </a:lnSpc>
                        <a:spcAft>
                          <a:spcPts val="0"/>
                        </a:spcAft>
                      </a:pPr>
                      <a:r>
                        <a:rPr kumimoji="1" lang="ja-JP" sz="1600" kern="100">
                          <a:effectLst/>
                          <a:latin typeface="Meiryo UI" panose="020B0604030504040204" pitchFamily="50" charset="-128"/>
                          <a:ea typeface="Meiryo UI" panose="020B0604030504040204" pitchFamily="50" charset="-128"/>
                        </a:rPr>
                        <a:t>左記かつ大規模災害時に徒歩帰宅者等に対し支援を行う分譲マンション</a:t>
                      </a:r>
                      <a:endParaRPr kumimoji="1" lang="ja-JP" sz="1600" kern="10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2736924091"/>
                  </a:ext>
                </a:extLst>
              </a:tr>
              <a:tr h="529435">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補助率</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algn="ctr" defTabSz="914278" rtl="0" eaLnBrk="1" latinLnBrk="0" hangingPunct="1">
                        <a:lnSpc>
                          <a:spcPct val="100000"/>
                        </a:lnSpc>
                        <a:spcAft>
                          <a:spcPts val="0"/>
                        </a:spcAft>
                      </a:pPr>
                      <a:r>
                        <a:rPr kumimoji="1" lang="ja-JP" altLang="en-US" sz="1600" kern="100" dirty="0">
                          <a:effectLst/>
                          <a:latin typeface="Meiryo UI" panose="020B0604030504040204" pitchFamily="50" charset="-128"/>
                          <a:ea typeface="Meiryo UI" panose="020B0604030504040204" pitchFamily="50" charset="-128"/>
                        </a:rPr>
                        <a:t>事業費の</a:t>
                      </a:r>
                      <a:r>
                        <a:rPr kumimoji="1" lang="en-US" sz="1600" kern="100" dirty="0">
                          <a:effectLst/>
                          <a:latin typeface="Meiryo UI" panose="020B0604030504040204" pitchFamily="50" charset="-128"/>
                          <a:ea typeface="Meiryo UI" panose="020B0604030504040204" pitchFamily="50" charset="-128"/>
                        </a:rPr>
                        <a:t>2/3</a:t>
                      </a:r>
                      <a:endParaRPr kumimoji="1" lang="ja-JP" sz="1600" kern="100" dirty="0">
                        <a:effectLst/>
                        <a:latin typeface="Meiryo UI" panose="020B0604030504040204" pitchFamily="50" charset="-128"/>
                        <a:ea typeface="Meiryo UI" panose="020B0604030504040204" pitchFamily="50" charset="-128"/>
                      </a:endParaRPr>
                    </a:p>
                    <a:p>
                      <a:pPr marL="0" algn="ctr" defTabSz="914278" rtl="0" eaLnBrk="1" latinLnBrk="0" hangingPunct="1">
                        <a:lnSpc>
                          <a:spcPct val="100000"/>
                        </a:lnSpc>
                        <a:spcAft>
                          <a:spcPts val="0"/>
                        </a:spcAft>
                      </a:pPr>
                      <a:r>
                        <a:rPr kumimoji="1" lang="ja-JP" altLang="en-US" sz="1600" kern="100" dirty="0">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国</a:t>
                      </a:r>
                      <a:r>
                        <a:rPr kumimoji="1" lang="en-US" sz="1600" kern="100" dirty="0">
                          <a:effectLst/>
                          <a:latin typeface="Meiryo UI" panose="020B0604030504040204" pitchFamily="50" charset="-128"/>
                          <a:ea typeface="Meiryo UI" panose="020B0604030504040204" pitchFamily="50" charset="-128"/>
                        </a:rPr>
                        <a:t>1/3</a:t>
                      </a:r>
                      <a:r>
                        <a:rPr kumimoji="1" lang="ja-JP" sz="1600" kern="100" dirty="0" err="1">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府</a:t>
                      </a:r>
                      <a:r>
                        <a:rPr kumimoji="1" lang="en-US" sz="1600" kern="100" dirty="0">
                          <a:effectLst/>
                          <a:latin typeface="Meiryo UI" panose="020B0604030504040204" pitchFamily="50" charset="-128"/>
                          <a:ea typeface="Meiryo UI" panose="020B0604030504040204" pitchFamily="50" charset="-128"/>
                        </a:rPr>
                        <a:t>1/6</a:t>
                      </a:r>
                      <a:r>
                        <a:rPr kumimoji="1" lang="ja-JP" sz="1600" kern="100" dirty="0" err="1">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市</a:t>
                      </a:r>
                      <a:r>
                        <a:rPr kumimoji="1" lang="en-US" sz="1600" kern="100" dirty="0">
                          <a:effectLst/>
                          <a:latin typeface="Meiryo UI" panose="020B0604030504040204" pitchFamily="50" charset="-128"/>
                          <a:ea typeface="Meiryo UI" panose="020B0604030504040204" pitchFamily="50" charset="-128"/>
                        </a:rPr>
                        <a:t>1/6</a:t>
                      </a:r>
                      <a:r>
                        <a:rPr kumimoji="1" lang="ja-JP" altLang="en-US" sz="1600" kern="100" dirty="0">
                          <a:effectLst/>
                          <a:latin typeface="Meiryo UI" panose="020B0604030504040204" pitchFamily="50" charset="-128"/>
                          <a:ea typeface="Meiryo UI" panose="020B0604030504040204" pitchFamily="50" charset="-128"/>
                        </a:rPr>
                        <a:t>）</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hMerge="1">
                  <a:txBody>
                    <a:bodyPr/>
                    <a:lstStyle/>
                    <a:p>
                      <a:endParaRPr kumimoji="1" lang="ja-JP" altLang="en-US"/>
                    </a:p>
                  </a:txBody>
                  <a:tcPr/>
                </a:tc>
                <a:tc>
                  <a:txBody>
                    <a:bodyPr/>
                    <a:lstStyle/>
                    <a:p>
                      <a:pPr marL="0" algn="ctr" defTabSz="914278" rtl="0" eaLnBrk="1" latinLnBrk="0" hangingPunct="1">
                        <a:lnSpc>
                          <a:spcPct val="100000"/>
                        </a:lnSpc>
                        <a:spcAft>
                          <a:spcPts val="0"/>
                        </a:spcAft>
                      </a:pPr>
                      <a:r>
                        <a:rPr kumimoji="1" lang="ja-JP" altLang="en-US" sz="1600" kern="100" dirty="0">
                          <a:effectLst/>
                          <a:latin typeface="Meiryo UI" panose="020B0604030504040204" pitchFamily="50" charset="-128"/>
                          <a:ea typeface="Meiryo UI" panose="020B0604030504040204" pitchFamily="50" charset="-128"/>
                        </a:rPr>
                        <a:t>事業費の</a:t>
                      </a:r>
                      <a:r>
                        <a:rPr kumimoji="1" lang="en-US" sz="1600" kern="100" dirty="0">
                          <a:effectLst/>
                          <a:latin typeface="Meiryo UI" panose="020B0604030504040204" pitchFamily="50" charset="-128"/>
                          <a:ea typeface="Meiryo UI" panose="020B0604030504040204" pitchFamily="50" charset="-128"/>
                        </a:rPr>
                        <a:t>1/3</a:t>
                      </a:r>
                    </a:p>
                    <a:p>
                      <a:pPr marL="0" algn="ctr" defTabSz="914278" rtl="0" eaLnBrk="1" latinLnBrk="0" hangingPunct="1">
                        <a:lnSpc>
                          <a:spcPct val="100000"/>
                        </a:lnSpc>
                        <a:spcAft>
                          <a:spcPts val="0"/>
                        </a:spcAft>
                      </a:pPr>
                      <a:r>
                        <a:rPr kumimoji="1" lang="ja-JP" altLang="en-US" sz="1600" kern="100" dirty="0">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国</a:t>
                      </a:r>
                      <a:r>
                        <a:rPr kumimoji="1" lang="en-US" sz="1600" kern="100" dirty="0">
                          <a:effectLst/>
                          <a:latin typeface="Meiryo UI" panose="020B0604030504040204" pitchFamily="50" charset="-128"/>
                          <a:ea typeface="Meiryo UI" panose="020B0604030504040204" pitchFamily="50" charset="-128"/>
                        </a:rPr>
                        <a:t>1/6</a:t>
                      </a:r>
                      <a:r>
                        <a:rPr kumimoji="1" lang="ja-JP" sz="1600" kern="100" dirty="0" err="1">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府</a:t>
                      </a:r>
                      <a:r>
                        <a:rPr kumimoji="1" lang="en-US" sz="1600" kern="100" dirty="0">
                          <a:effectLst/>
                          <a:latin typeface="Meiryo UI" panose="020B0604030504040204" pitchFamily="50" charset="-128"/>
                          <a:ea typeface="Meiryo UI" panose="020B0604030504040204" pitchFamily="50" charset="-128"/>
                        </a:rPr>
                        <a:t>1/12</a:t>
                      </a:r>
                      <a:r>
                        <a:rPr kumimoji="1" lang="ja-JP" sz="1600" kern="100" dirty="0" err="1">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市</a:t>
                      </a:r>
                      <a:r>
                        <a:rPr kumimoji="1" lang="en-US" sz="1600" kern="100" dirty="0">
                          <a:effectLst/>
                          <a:latin typeface="Meiryo UI" panose="020B0604030504040204" pitchFamily="50" charset="-128"/>
                          <a:ea typeface="Meiryo UI" panose="020B0604030504040204" pitchFamily="50" charset="-128"/>
                        </a:rPr>
                        <a:t>1/12</a:t>
                      </a:r>
                      <a:r>
                        <a:rPr kumimoji="1" lang="ja-JP" altLang="en-US" sz="1600" kern="100" dirty="0">
                          <a:effectLst/>
                          <a:latin typeface="Meiryo UI" panose="020B0604030504040204" pitchFamily="50" charset="-128"/>
                          <a:ea typeface="Meiryo UI" panose="020B0604030504040204" pitchFamily="50" charset="-128"/>
                        </a:rPr>
                        <a:t>）</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4240464754"/>
                  </a:ext>
                </a:extLst>
              </a:tr>
              <a:tr h="505246">
                <a:tc rowSpan="3">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限度額</a:t>
                      </a:r>
                    </a:p>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（事業費）</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sz="1600" kern="100" dirty="0">
                          <a:effectLst/>
                          <a:latin typeface="Meiryo UI" panose="020B0604030504040204" pitchFamily="50" charset="-128"/>
                          <a:ea typeface="Meiryo UI" panose="020B0604030504040204" pitchFamily="50" charset="-128"/>
                        </a:rPr>
                        <a:t>1,000</a:t>
                      </a:r>
                      <a:r>
                        <a:rPr kumimoji="1" lang="ja-JP" sz="1600" kern="100" dirty="0">
                          <a:effectLst/>
                          <a:latin typeface="Meiryo UI" panose="020B0604030504040204" pitchFamily="50" charset="-128"/>
                          <a:ea typeface="Meiryo UI" panose="020B0604030504040204" pitchFamily="50" charset="-128"/>
                        </a:rPr>
                        <a:t>㎡以内の部分</a:t>
                      </a:r>
                      <a:endParaRPr kumimoji="1" lang="en-US" altLang="ja-JP" sz="1600" kern="100" dirty="0">
                        <a:effectLst/>
                        <a:latin typeface="Meiryo UI" panose="020B0604030504040204" pitchFamily="50" charset="-128"/>
                        <a:ea typeface="Meiryo UI" panose="020B0604030504040204" pitchFamily="50" charset="-128"/>
                      </a:endParaRPr>
                    </a:p>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kern="100" dirty="0">
                          <a:effectLst/>
                          <a:latin typeface="Meiryo UI" panose="020B0604030504040204" pitchFamily="50" charset="-128"/>
                          <a:ea typeface="Meiryo UI" panose="020B0604030504040204" pitchFamily="50" charset="-128"/>
                        </a:rPr>
                        <a:t>3,670</a:t>
                      </a:r>
                      <a:r>
                        <a:rPr kumimoji="1" lang="ja-JP" altLang="ja-JP" sz="1600" kern="100" dirty="0">
                          <a:effectLst/>
                          <a:latin typeface="Meiryo UI" panose="020B0604030504040204" pitchFamily="50" charset="-128"/>
                          <a:ea typeface="Meiryo UI" panose="020B0604030504040204" pitchFamily="50" charset="-128"/>
                        </a:rPr>
                        <a:t>円</a:t>
                      </a:r>
                      <a:r>
                        <a:rPr kumimoji="1" lang="en-US" altLang="ja-JP" sz="1600" kern="100" dirty="0">
                          <a:effectLst/>
                          <a:latin typeface="Meiryo UI" panose="020B0604030504040204" pitchFamily="50" charset="-128"/>
                          <a:ea typeface="Meiryo UI" panose="020B0604030504040204" pitchFamily="50" charset="-128"/>
                        </a:rPr>
                        <a:t>/</a:t>
                      </a:r>
                      <a:r>
                        <a:rPr kumimoji="1" lang="ja-JP" altLang="ja-JP" sz="1600" kern="100" dirty="0">
                          <a:effectLst/>
                          <a:latin typeface="Meiryo UI" panose="020B0604030504040204" pitchFamily="50" charset="-128"/>
                          <a:ea typeface="Meiryo UI" panose="020B0604030504040204" pitchFamily="50" charset="-128"/>
                        </a:rPr>
                        <a:t>㎡</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ysDot"/>
                      <a:round/>
                      <a:headEnd type="none" w="med" len="med"/>
                      <a:tailEnd type="none" w="med" len="med"/>
                    </a:lnB>
                    <a:solidFill>
                      <a:schemeClr val="bg1"/>
                    </a:solidFill>
                  </a:tcPr>
                </a:tc>
                <a:tc hMerge="1">
                  <a:txBody>
                    <a:bodyPr/>
                    <a:lstStyle/>
                    <a:p>
                      <a:endParaRPr kumimoji="1" lang="ja-JP" altLang="en-US"/>
                    </a:p>
                  </a:txBody>
                  <a:tcPr/>
                </a:tc>
                <a:tc rowSpan="3">
                  <a:txBody>
                    <a:bodyPr/>
                    <a:lstStyle/>
                    <a:p>
                      <a:pPr marL="0" algn="ctr" defTabSz="914278" rtl="0" eaLnBrk="1" latinLnBrk="0" hangingPunct="1">
                        <a:lnSpc>
                          <a:spcPct val="100000"/>
                        </a:lnSpc>
                        <a:spcAft>
                          <a:spcPts val="0"/>
                        </a:spcAft>
                      </a:pPr>
                      <a:r>
                        <a:rPr kumimoji="1" lang="en-US" sz="1600" kern="100" dirty="0">
                          <a:effectLst/>
                          <a:latin typeface="Meiryo UI" panose="020B0604030504040204" pitchFamily="50" charset="-128"/>
                          <a:ea typeface="Meiryo UI" panose="020B0604030504040204" pitchFamily="50" charset="-128"/>
                        </a:rPr>
                        <a:t>50,200</a:t>
                      </a:r>
                      <a:r>
                        <a:rPr kumimoji="1" lang="ja-JP" sz="1600" kern="100" dirty="0">
                          <a:effectLst/>
                          <a:latin typeface="Meiryo UI" panose="020B0604030504040204" pitchFamily="50" charset="-128"/>
                          <a:ea typeface="Meiryo UI" panose="020B0604030504040204" pitchFamily="50" charset="-128"/>
                        </a:rPr>
                        <a:t>円</a:t>
                      </a:r>
                      <a:r>
                        <a:rPr kumimoji="1" lang="en-US" sz="1600" kern="100" dirty="0">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a:t>
                      </a:r>
                    </a:p>
                    <a:p>
                      <a:pPr marL="0" algn="ctr" defTabSz="914278" rtl="0" eaLnBrk="1" latinLnBrk="0" hangingPunct="1">
                        <a:lnSpc>
                          <a:spcPct val="100000"/>
                        </a:lnSpc>
                        <a:spcAft>
                          <a:spcPts val="0"/>
                        </a:spcAft>
                      </a:pPr>
                      <a:r>
                        <a:rPr kumimoji="1" lang="en-US" sz="1600" kern="100" dirty="0">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免震等の特殊工法の場合：</a:t>
                      </a:r>
                      <a:endParaRPr kumimoji="1" lang="en-US" altLang="ja-JP" sz="1600" kern="100" dirty="0">
                        <a:effectLst/>
                        <a:latin typeface="Meiryo UI" panose="020B0604030504040204" pitchFamily="50" charset="-128"/>
                        <a:ea typeface="Meiryo UI" panose="020B0604030504040204" pitchFamily="50" charset="-128"/>
                      </a:endParaRPr>
                    </a:p>
                    <a:p>
                      <a:pPr marL="0" algn="r" defTabSz="914278" rtl="0" eaLnBrk="1" latinLnBrk="0" hangingPunct="1">
                        <a:lnSpc>
                          <a:spcPct val="100000"/>
                        </a:lnSpc>
                        <a:spcAft>
                          <a:spcPts val="0"/>
                        </a:spcAft>
                      </a:pPr>
                      <a:r>
                        <a:rPr kumimoji="1" lang="en-US" sz="1600" kern="100" dirty="0">
                          <a:effectLst/>
                          <a:latin typeface="Meiryo UI" panose="020B0604030504040204" pitchFamily="50" charset="-128"/>
                          <a:ea typeface="Meiryo UI" panose="020B0604030504040204" pitchFamily="50" charset="-128"/>
                        </a:rPr>
                        <a:t>83,800</a:t>
                      </a:r>
                      <a:r>
                        <a:rPr kumimoji="1" lang="ja-JP" sz="1600" kern="100" dirty="0">
                          <a:effectLst/>
                          <a:latin typeface="Meiryo UI" panose="020B0604030504040204" pitchFamily="50" charset="-128"/>
                          <a:ea typeface="Meiryo UI" panose="020B0604030504040204" pitchFamily="50" charset="-128"/>
                        </a:rPr>
                        <a:t>円</a:t>
                      </a:r>
                      <a:r>
                        <a:rPr kumimoji="1" lang="en-US" altLang="ja-JP" sz="1600" kern="100" dirty="0">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a:t>
                      </a:r>
                    </a:p>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a:t>
                      </a:r>
                      <a:r>
                        <a:rPr kumimoji="1" lang="en-US" sz="1600" kern="100" dirty="0">
                          <a:effectLst/>
                          <a:latin typeface="Meiryo UI" panose="020B0604030504040204" pitchFamily="50" charset="-128"/>
                          <a:ea typeface="Meiryo UI" panose="020B0604030504040204" pitchFamily="50" charset="-128"/>
                        </a:rPr>
                        <a:t>IS</a:t>
                      </a:r>
                      <a:r>
                        <a:rPr kumimoji="1" lang="ja-JP" sz="1600" kern="100" dirty="0">
                          <a:effectLst/>
                          <a:latin typeface="Meiryo UI" panose="020B0604030504040204" pitchFamily="50" charset="-128"/>
                          <a:ea typeface="Meiryo UI" panose="020B0604030504040204" pitchFamily="50" charset="-128"/>
                        </a:rPr>
                        <a:t>値</a:t>
                      </a:r>
                      <a:r>
                        <a:rPr kumimoji="1" lang="en-US" sz="1600" kern="100" dirty="0">
                          <a:effectLst/>
                          <a:latin typeface="Meiryo UI" panose="020B0604030504040204" pitchFamily="50" charset="-128"/>
                          <a:ea typeface="Meiryo UI" panose="020B0604030504040204" pitchFamily="50" charset="-128"/>
                        </a:rPr>
                        <a:t>0.3</a:t>
                      </a:r>
                      <a:r>
                        <a:rPr kumimoji="1" lang="ja-JP" sz="1600" kern="100" dirty="0">
                          <a:effectLst/>
                          <a:latin typeface="Meiryo UI" panose="020B0604030504040204" pitchFamily="50" charset="-128"/>
                          <a:ea typeface="Meiryo UI" panose="020B0604030504040204" pitchFamily="50" charset="-128"/>
                        </a:rPr>
                        <a:t>未満　</a:t>
                      </a:r>
                      <a:r>
                        <a:rPr kumimoji="1" lang="en-US" sz="1600" kern="100" dirty="0">
                          <a:effectLst/>
                          <a:latin typeface="Meiryo UI" panose="020B0604030504040204" pitchFamily="50" charset="-128"/>
                          <a:ea typeface="Meiryo UI" panose="020B0604030504040204" pitchFamily="50" charset="-128"/>
                        </a:rPr>
                        <a:t>55,200</a:t>
                      </a:r>
                      <a:r>
                        <a:rPr kumimoji="1" lang="ja-JP" sz="1600" kern="100" dirty="0">
                          <a:effectLst/>
                          <a:latin typeface="Meiryo UI" panose="020B0604030504040204" pitchFamily="50" charset="-128"/>
                          <a:ea typeface="Meiryo UI" panose="020B0604030504040204" pitchFamily="50" charset="-128"/>
                        </a:rPr>
                        <a:t>円</a:t>
                      </a:r>
                      <a:r>
                        <a:rPr kumimoji="1" lang="en-US" sz="1600" kern="100" dirty="0">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546596289"/>
                  </a:ext>
                </a:extLst>
              </a:tr>
              <a:tr h="505246">
                <a:tc vMerge="1">
                  <a:txBody>
                    <a:bodyPr/>
                    <a:lstStyle/>
                    <a:p>
                      <a:endParaRPr kumimoji="1" lang="ja-JP" altLang="en-US"/>
                    </a:p>
                  </a:txBody>
                  <a:tcPr/>
                </a:tc>
                <a:tc gridSpan="2">
                  <a:txBody>
                    <a:bodyPr/>
                    <a:lstStyle/>
                    <a:p>
                      <a:pPr marL="0" algn="ctr" defTabSz="914278" rtl="0" eaLnBrk="1" latinLnBrk="0" hangingPunct="1">
                        <a:lnSpc>
                          <a:spcPct val="100000"/>
                        </a:lnSpc>
                        <a:spcAft>
                          <a:spcPts val="0"/>
                        </a:spcAft>
                      </a:pPr>
                      <a:r>
                        <a:rPr kumimoji="1" lang="en-US" sz="1600" kern="100" dirty="0">
                          <a:effectLst/>
                          <a:latin typeface="Meiryo UI" panose="020B0604030504040204" pitchFamily="50" charset="-128"/>
                          <a:ea typeface="Meiryo UI" panose="020B0604030504040204" pitchFamily="50" charset="-128"/>
                        </a:rPr>
                        <a:t>1,000</a:t>
                      </a:r>
                      <a:r>
                        <a:rPr kumimoji="1" lang="ja-JP" sz="1600" kern="100" dirty="0">
                          <a:effectLst/>
                          <a:latin typeface="Meiryo UI" panose="020B0604030504040204" pitchFamily="50" charset="-128"/>
                          <a:ea typeface="Meiryo UI" panose="020B0604030504040204" pitchFamily="50" charset="-128"/>
                        </a:rPr>
                        <a:t>㎡超</a:t>
                      </a:r>
                      <a:r>
                        <a:rPr kumimoji="1" lang="en-US" sz="1600" kern="100" dirty="0">
                          <a:effectLst/>
                          <a:latin typeface="Meiryo UI" panose="020B0604030504040204" pitchFamily="50" charset="-128"/>
                          <a:ea typeface="Meiryo UI" panose="020B0604030504040204" pitchFamily="50" charset="-128"/>
                        </a:rPr>
                        <a:t>2,000</a:t>
                      </a:r>
                      <a:r>
                        <a:rPr kumimoji="1" lang="ja-JP" sz="1600" kern="100" dirty="0">
                          <a:effectLst/>
                          <a:latin typeface="Meiryo UI" panose="020B0604030504040204" pitchFamily="50" charset="-128"/>
                          <a:ea typeface="Meiryo UI" panose="020B0604030504040204" pitchFamily="50" charset="-128"/>
                        </a:rPr>
                        <a:t>㎡以内の部分</a:t>
                      </a:r>
                      <a:endParaRPr kumimoji="1" lang="en-US" altLang="ja-JP" sz="1600" kern="100" dirty="0">
                        <a:effectLst/>
                        <a:latin typeface="Meiryo UI" panose="020B0604030504040204" pitchFamily="50" charset="-128"/>
                        <a:ea typeface="Meiryo UI" panose="020B0604030504040204" pitchFamily="50" charset="-128"/>
                      </a:endParaRPr>
                    </a:p>
                    <a:p>
                      <a:pPr marL="0" algn="ctr" defTabSz="914278" rtl="0" eaLnBrk="1" latinLnBrk="0" hangingPunct="1">
                        <a:lnSpc>
                          <a:spcPct val="100000"/>
                        </a:lnSpc>
                        <a:spcAft>
                          <a:spcPts val="0"/>
                        </a:spcAft>
                      </a:pPr>
                      <a:r>
                        <a:rPr kumimoji="1" lang="en-US" altLang="ja-JP" sz="1600" kern="100" dirty="0">
                          <a:effectLst/>
                          <a:latin typeface="Meiryo UI" panose="020B0604030504040204" pitchFamily="50" charset="-128"/>
                          <a:ea typeface="Meiryo UI" panose="020B0604030504040204" pitchFamily="50" charset="-128"/>
                        </a:rPr>
                        <a:t>1,570</a:t>
                      </a:r>
                      <a:r>
                        <a:rPr kumimoji="1" lang="ja-JP" altLang="ja-JP" sz="1600" kern="100" dirty="0">
                          <a:effectLst/>
                          <a:latin typeface="Meiryo UI" panose="020B0604030504040204" pitchFamily="50" charset="-128"/>
                          <a:ea typeface="Meiryo UI" panose="020B0604030504040204" pitchFamily="50" charset="-128"/>
                        </a:rPr>
                        <a:t>円</a:t>
                      </a:r>
                      <a:r>
                        <a:rPr kumimoji="1" lang="en-US" altLang="ja-JP" sz="1600" kern="100" dirty="0">
                          <a:effectLst/>
                          <a:latin typeface="Meiryo UI" panose="020B0604030504040204" pitchFamily="50" charset="-128"/>
                          <a:ea typeface="Meiryo UI" panose="020B0604030504040204" pitchFamily="50" charset="-128"/>
                        </a:rPr>
                        <a:t>/</a:t>
                      </a:r>
                      <a:r>
                        <a:rPr kumimoji="1" lang="ja-JP" altLang="ja-JP" sz="1600" kern="100" dirty="0">
                          <a:effectLst/>
                          <a:latin typeface="Meiryo UI" panose="020B0604030504040204" pitchFamily="50" charset="-128"/>
                          <a:ea typeface="Meiryo UI" panose="020B0604030504040204" pitchFamily="50" charset="-128"/>
                        </a:rPr>
                        <a:t>㎡</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ysDot"/>
                      <a:round/>
                      <a:headEnd type="none" w="med" len="med"/>
                      <a:tailEnd type="none" w="med" len="med"/>
                    </a:lnT>
                    <a:lnB w="12700" cap="flat" cmpd="sng" algn="ctr">
                      <a:solidFill>
                        <a:srgbClr val="0033CC"/>
                      </a:solidFill>
                      <a:prstDash val="sysDot"/>
                      <a:round/>
                      <a:headEnd type="none" w="med" len="med"/>
                      <a:tailEnd type="none" w="med" len="med"/>
                    </a:lnB>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76920066"/>
                  </a:ext>
                </a:extLst>
              </a:tr>
              <a:tr h="505246">
                <a:tc vMerge="1">
                  <a:txBody>
                    <a:bodyPr/>
                    <a:lstStyle/>
                    <a:p>
                      <a:endParaRPr kumimoji="1" lang="ja-JP" altLang="en-US"/>
                    </a:p>
                  </a:txBody>
                  <a:tcPr/>
                </a:tc>
                <a:tc gridSpan="2">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sz="1600" kern="100" dirty="0">
                          <a:solidFill>
                            <a:schemeClr val="dk1"/>
                          </a:solidFill>
                          <a:effectLst/>
                          <a:latin typeface="Meiryo UI" panose="020B0604030504040204" pitchFamily="50" charset="-128"/>
                          <a:ea typeface="Meiryo UI" panose="020B0604030504040204" pitchFamily="50" charset="-128"/>
                          <a:cs typeface="+mn-cs"/>
                        </a:rPr>
                        <a:t>2,000</a:t>
                      </a:r>
                      <a:r>
                        <a:rPr kumimoji="1" lang="ja-JP" sz="1600" kern="100" dirty="0">
                          <a:solidFill>
                            <a:schemeClr val="dk1"/>
                          </a:solidFill>
                          <a:effectLst/>
                          <a:latin typeface="Meiryo UI" panose="020B0604030504040204" pitchFamily="50" charset="-128"/>
                          <a:ea typeface="Meiryo UI" panose="020B0604030504040204" pitchFamily="50" charset="-128"/>
                          <a:cs typeface="+mn-cs"/>
                        </a:rPr>
                        <a:t>㎡超の部分</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1,050</a:t>
                      </a:r>
                      <a:r>
                        <a:rPr kumimoji="1" lang="ja-JP" altLang="ja-JP" sz="1600" kern="100" dirty="0">
                          <a:solidFill>
                            <a:schemeClr val="dk1"/>
                          </a:solidFill>
                          <a:effectLst/>
                          <a:latin typeface="Meiryo UI" panose="020B0604030504040204" pitchFamily="50" charset="-128"/>
                          <a:ea typeface="Meiryo UI" panose="020B0604030504040204" pitchFamily="50" charset="-128"/>
                          <a:cs typeface="+mn-cs"/>
                        </a:rPr>
                        <a:t>円</a:t>
                      </a: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600" kern="100" dirty="0">
                          <a:solidFill>
                            <a:schemeClr val="dk1"/>
                          </a:solidFill>
                          <a:effectLst/>
                          <a:latin typeface="Meiryo UI" panose="020B0604030504040204" pitchFamily="50" charset="-128"/>
                          <a:ea typeface="Meiryo UI" panose="020B0604030504040204" pitchFamily="50" charset="-128"/>
                          <a:cs typeface="+mn-cs"/>
                        </a:rPr>
                        <a:t>㎡</a:t>
                      </a: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ysDot"/>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53609632"/>
                  </a:ext>
                </a:extLst>
              </a:tr>
            </a:tbl>
          </a:graphicData>
        </a:graphic>
      </p:graphicFrame>
      <p:sp>
        <p:nvSpPr>
          <p:cNvPr id="6" name="Text Box 1233">
            <a:extLst>
              <a:ext uri="{FF2B5EF4-FFF2-40B4-BE49-F238E27FC236}">
                <a16:creationId xmlns:a16="http://schemas.microsoft.com/office/drawing/2014/main" id="{B45C4BF1-EB7A-446A-BF16-A3C196FE6E2E}"/>
              </a:ext>
            </a:extLst>
          </p:cNvPr>
          <p:cNvSpPr txBox="1">
            <a:spLocks noChangeArrowheads="1"/>
          </p:cNvSpPr>
          <p:nvPr/>
        </p:nvSpPr>
        <p:spPr bwMode="auto">
          <a:xfrm>
            <a:off x="149875" y="4840430"/>
            <a:ext cx="1759625"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sz="1600" b="1" kern="0" spc="-100" dirty="0">
                <a:solidFill>
                  <a:sysClr val="window" lastClr="FFFFFF"/>
                </a:solidFill>
                <a:latin typeface="Meiryo UI" panose="020B0604030504040204" pitchFamily="50" charset="-128"/>
                <a:ea typeface="Meiryo UI" panose="020B0604030504040204" pitchFamily="50" charset="-128"/>
              </a:rPr>
              <a:t>補助実績の推移</a:t>
            </a:r>
            <a:endParaRPr kumimoji="0" lang="en-US" altLang="ja-JP" sz="1600" b="1" kern="0" spc="-100" dirty="0">
              <a:solidFill>
                <a:sysClr val="window" lastClr="FFFFFF"/>
              </a:solidFill>
              <a:latin typeface="Meiryo UI" panose="020B0604030504040204" pitchFamily="50" charset="-128"/>
              <a:ea typeface="Meiryo UI" panose="020B0604030504040204" pitchFamily="50" charset="-128"/>
            </a:endParaRPr>
          </a:p>
        </p:txBody>
      </p:sp>
      <p:sp>
        <p:nvSpPr>
          <p:cNvPr id="7" name="Text Box 1233">
            <a:extLst>
              <a:ext uri="{FF2B5EF4-FFF2-40B4-BE49-F238E27FC236}">
                <a16:creationId xmlns:a16="http://schemas.microsoft.com/office/drawing/2014/main" id="{B03F85D5-3DE2-423E-BE36-539A1517374A}"/>
              </a:ext>
            </a:extLst>
          </p:cNvPr>
          <p:cNvSpPr txBox="1">
            <a:spLocks noChangeArrowheads="1"/>
          </p:cNvSpPr>
          <p:nvPr/>
        </p:nvSpPr>
        <p:spPr bwMode="auto">
          <a:xfrm>
            <a:off x="149875" y="1025289"/>
            <a:ext cx="1800000"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補助制度</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645775725"/>
              </p:ext>
            </p:extLst>
          </p:nvPr>
        </p:nvGraphicFramePr>
        <p:xfrm>
          <a:off x="498218" y="5218484"/>
          <a:ext cx="5157070" cy="1371600"/>
        </p:xfrm>
        <a:graphic>
          <a:graphicData uri="http://schemas.openxmlformats.org/drawingml/2006/table">
            <a:tbl>
              <a:tblPr firstRow="1" bandRow="1">
                <a:tableStyleId>{5C22544A-7EE6-4342-B048-85BDC9FD1C3A}</a:tableStyleId>
              </a:tblPr>
              <a:tblGrid>
                <a:gridCol w="1031414">
                  <a:extLst>
                    <a:ext uri="{9D8B030D-6E8A-4147-A177-3AD203B41FA5}">
                      <a16:colId xmlns:a16="http://schemas.microsoft.com/office/drawing/2014/main" val="3460696748"/>
                    </a:ext>
                  </a:extLst>
                </a:gridCol>
                <a:gridCol w="1031414">
                  <a:extLst>
                    <a:ext uri="{9D8B030D-6E8A-4147-A177-3AD203B41FA5}">
                      <a16:colId xmlns:a16="http://schemas.microsoft.com/office/drawing/2014/main" val="3679502442"/>
                    </a:ext>
                  </a:extLst>
                </a:gridCol>
                <a:gridCol w="1031414">
                  <a:extLst>
                    <a:ext uri="{9D8B030D-6E8A-4147-A177-3AD203B41FA5}">
                      <a16:colId xmlns:a16="http://schemas.microsoft.com/office/drawing/2014/main" val="1175791373"/>
                    </a:ext>
                  </a:extLst>
                </a:gridCol>
                <a:gridCol w="1031414">
                  <a:extLst>
                    <a:ext uri="{9D8B030D-6E8A-4147-A177-3AD203B41FA5}">
                      <a16:colId xmlns:a16="http://schemas.microsoft.com/office/drawing/2014/main" val="2475484504"/>
                    </a:ext>
                  </a:extLst>
                </a:gridCol>
                <a:gridCol w="1031414">
                  <a:extLst>
                    <a:ext uri="{9D8B030D-6E8A-4147-A177-3AD203B41FA5}">
                      <a16:colId xmlns:a16="http://schemas.microsoft.com/office/drawing/2014/main" val="347064763"/>
                    </a:ext>
                  </a:extLst>
                </a:gridCol>
              </a:tblGrid>
              <a:tr h="311978">
                <a:tc>
                  <a:txBody>
                    <a:bodyPr/>
                    <a:lstStyle/>
                    <a:p>
                      <a:endParaRPr kumimoji="1" lang="ja-JP" altLang="en-US" dirty="0"/>
                    </a:p>
                  </a:txBody>
                  <a:tcPr>
                    <a:lnL w="12700" cap="flat" cmpd="sng" algn="ctr">
                      <a:solidFill>
                        <a:srgbClr val="0033C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H30</a:t>
                      </a:r>
                      <a:endPar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accent2"/>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R1</a:t>
                      </a:r>
                      <a:endPar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accent2"/>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R2</a:t>
                      </a:r>
                      <a:endPar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accent2"/>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R3</a:t>
                      </a:r>
                      <a:endPar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txBody>
                  <a:tcPr>
                    <a:lnL w="12700" cap="flat" cmpd="sng" algn="ctr">
                      <a:solidFill>
                        <a:schemeClr val="bg1"/>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accent2"/>
                    </a:solidFill>
                  </a:tcPr>
                </a:tc>
                <a:extLst>
                  <a:ext uri="{0D108BD9-81ED-4DB2-BD59-A6C34878D82A}">
                    <a16:rowId xmlns:a16="http://schemas.microsoft.com/office/drawing/2014/main" val="1993981439"/>
                  </a:ext>
                </a:extLst>
              </a:tr>
              <a:tr h="285980">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診断</a:t>
                      </a: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r"/>
                      <a:r>
                        <a:rPr kumimoji="1" lang="en-US" altLang="ja-JP" sz="1600" dirty="0">
                          <a:solidFill>
                            <a:schemeClr val="tx1"/>
                          </a:solidFill>
                          <a:latin typeface="Meiryo UI" panose="020B0604030504040204" pitchFamily="50" charset="-128"/>
                          <a:ea typeface="Meiryo UI" panose="020B0604030504040204" pitchFamily="50" charset="-128"/>
                        </a:rPr>
                        <a:t>21</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tc>
                  <a:txBody>
                    <a:bodyPr/>
                    <a:lstStyle/>
                    <a:p>
                      <a:pPr algn="r"/>
                      <a:r>
                        <a:rPr kumimoji="1" lang="en-US" altLang="ja-JP" sz="1600" dirty="0">
                          <a:solidFill>
                            <a:schemeClr val="tx1"/>
                          </a:solidFill>
                          <a:latin typeface="Meiryo UI" panose="020B0604030504040204" pitchFamily="50" charset="-128"/>
                          <a:ea typeface="Meiryo UI" panose="020B0604030504040204" pitchFamily="50" charset="-128"/>
                        </a:rPr>
                        <a:t>14</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tc>
                  <a:txBody>
                    <a:bodyPr/>
                    <a:lstStyle/>
                    <a:p>
                      <a:pPr algn="r"/>
                      <a:r>
                        <a:rPr kumimoji="1" lang="en-US" altLang="ja-JP" sz="1600" dirty="0">
                          <a:solidFill>
                            <a:schemeClr val="tx1"/>
                          </a:solidFill>
                          <a:latin typeface="Meiryo UI" panose="020B0604030504040204" pitchFamily="50" charset="-128"/>
                          <a:ea typeface="Meiryo UI" panose="020B0604030504040204" pitchFamily="50" charset="-128"/>
                        </a:rPr>
                        <a:t>15</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tc>
                  <a:txBody>
                    <a:bodyPr/>
                    <a:lstStyle/>
                    <a:p>
                      <a:pPr algn="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extLst>
                  <a:ext uri="{0D108BD9-81ED-4DB2-BD59-A6C34878D82A}">
                    <a16:rowId xmlns:a16="http://schemas.microsoft.com/office/drawing/2014/main" val="83451491"/>
                  </a:ext>
                </a:extLst>
              </a:tr>
              <a:tr h="285980">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設計</a:t>
                      </a: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tc>
                  <a:txBody>
                    <a:bodyPr/>
                    <a:lstStyle/>
                    <a:p>
                      <a:pPr algn="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tc>
                  <a:txBody>
                    <a:bodyPr/>
                    <a:lstStyle/>
                    <a:p>
                      <a:pPr algn="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tc>
                  <a:txBody>
                    <a:bodyPr/>
                    <a:lstStyle/>
                    <a:p>
                      <a:pPr algn="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extLst>
                  <a:ext uri="{0D108BD9-81ED-4DB2-BD59-A6C34878D82A}">
                    <a16:rowId xmlns:a16="http://schemas.microsoft.com/office/drawing/2014/main" val="169201312"/>
                  </a:ext>
                </a:extLst>
              </a:tr>
              <a:tr h="285980">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改修</a:t>
                      </a: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accent2"/>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extLst>
                  <a:ext uri="{0D108BD9-81ED-4DB2-BD59-A6C34878D82A}">
                    <a16:rowId xmlns:a16="http://schemas.microsoft.com/office/drawing/2014/main" val="205490427"/>
                  </a:ext>
                </a:extLst>
              </a:tr>
            </a:tbl>
          </a:graphicData>
        </a:graphic>
      </p:graphicFrame>
    </p:spTree>
    <p:extLst>
      <p:ext uri="{BB962C8B-B14F-4D97-AF65-F5344CB8AC3E}">
        <p14:creationId xmlns:p14="http://schemas.microsoft.com/office/powerpoint/2010/main" val="10977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0" y="2716306"/>
            <a:ext cx="9144000" cy="819711"/>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0" tIns="42198" rIns="0" bIns="42198" rtlCol="0" anchor="ctr"/>
          <a:lstStyle/>
          <a:p>
            <a:pPr algn="ctr">
              <a:spcBef>
                <a:spcPts val="258"/>
              </a:spcBef>
            </a:pPr>
            <a:r>
              <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住宅</a:t>
            </a:r>
            <a:endPar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258"/>
              </a:spcBef>
            </a:pPr>
            <a:r>
              <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）木造住宅</a:t>
            </a:r>
          </a:p>
        </p:txBody>
      </p:sp>
    </p:spTree>
    <p:extLst>
      <p:ext uri="{BB962C8B-B14F-4D97-AF65-F5344CB8AC3E}">
        <p14:creationId xmlns:p14="http://schemas.microsoft.com/office/powerpoint/2010/main" val="1070089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（３）令和３年度の分譲マンションの取組</a:t>
            </a:r>
          </a:p>
        </p:txBody>
      </p:sp>
      <p:sp>
        <p:nvSpPr>
          <p:cNvPr id="2" name="スライド番号プレースホルダー 1"/>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19</a:t>
            </a:fld>
            <a:endParaRPr lang="en-US" altLang="ja-JP">
              <a:solidFill>
                <a:srgbClr val="000000"/>
              </a:solidFill>
            </a:endParaRPr>
          </a:p>
        </p:txBody>
      </p:sp>
      <p:sp>
        <p:nvSpPr>
          <p:cNvPr id="3" name="Text Box 1233">
            <a:extLst>
              <a:ext uri="{FF2B5EF4-FFF2-40B4-BE49-F238E27FC236}">
                <a16:creationId xmlns:a16="http://schemas.microsoft.com/office/drawing/2014/main" id="{6BCB9C2F-FA04-483E-A766-6B09EB92370F}"/>
              </a:ext>
            </a:extLst>
          </p:cNvPr>
          <p:cNvSpPr txBox="1">
            <a:spLocks noChangeArrowheads="1"/>
          </p:cNvSpPr>
          <p:nvPr/>
        </p:nvSpPr>
        <p:spPr bwMode="auto">
          <a:xfrm>
            <a:off x="162719" y="1044529"/>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「住宅建築物耐震</a:t>
            </a:r>
            <a:r>
              <a:rPr kumimoji="0" lang="en-US" altLang="ja-JP" b="1" kern="0" dirty="0">
                <a:solidFill>
                  <a:sysClr val="window" lastClr="FFFFFF"/>
                </a:solidFill>
                <a:latin typeface="Meiryo UI" panose="020B0604030504040204" pitchFamily="50" charset="-128"/>
                <a:ea typeface="Meiryo UI" panose="020B0604030504040204" pitchFamily="50" charset="-128"/>
              </a:rPr>
              <a:t>10</a:t>
            </a:r>
            <a:r>
              <a:rPr kumimoji="0" lang="ja-JP" altLang="en-US" b="1" kern="0" dirty="0">
                <a:solidFill>
                  <a:sysClr val="window" lastClr="FFFFFF"/>
                </a:solidFill>
                <a:latin typeface="Meiryo UI" panose="020B0604030504040204" pitchFamily="50" charset="-128"/>
                <a:ea typeface="Meiryo UI" panose="020B0604030504040204" pitchFamily="50" charset="-128"/>
              </a:rPr>
              <a:t>ヵ年戦略・大阪」目標達成へ向けた具体的な取組（再掲）</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4" name="Text Box 1233">
            <a:extLst>
              <a:ext uri="{FF2B5EF4-FFF2-40B4-BE49-F238E27FC236}">
                <a16:creationId xmlns:a16="http://schemas.microsoft.com/office/drawing/2014/main" id="{FC998D63-B911-4FC3-B916-2FB0378397C7}"/>
              </a:ext>
            </a:extLst>
          </p:cNvPr>
          <p:cNvSpPr txBox="1">
            <a:spLocks noChangeArrowheads="1"/>
          </p:cNvSpPr>
          <p:nvPr/>
        </p:nvSpPr>
        <p:spPr bwMode="auto">
          <a:xfrm>
            <a:off x="162719" y="4263951"/>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主な取組</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nvGraphicFramePr>
        <p:xfrm>
          <a:off x="162718" y="1479802"/>
          <a:ext cx="8820000" cy="1737360"/>
        </p:xfrm>
        <a:graphic>
          <a:graphicData uri="http://schemas.openxmlformats.org/drawingml/2006/table">
            <a:tbl>
              <a:tblPr firstCol="1">
                <a:tableStyleId>{93296810-A885-4BE3-A3E7-6D5BEEA58F35}</a:tableStyleId>
              </a:tblPr>
              <a:tblGrid>
                <a:gridCol w="2397302">
                  <a:extLst>
                    <a:ext uri="{9D8B030D-6E8A-4147-A177-3AD203B41FA5}">
                      <a16:colId xmlns:a16="http://schemas.microsoft.com/office/drawing/2014/main" val="1595077199"/>
                    </a:ext>
                  </a:extLst>
                </a:gridCol>
                <a:gridCol w="6422698">
                  <a:extLst>
                    <a:ext uri="{9D8B030D-6E8A-4147-A177-3AD203B41FA5}">
                      <a16:colId xmlns:a16="http://schemas.microsoft.com/office/drawing/2014/main" val="2434031656"/>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社会的機運の醸成</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●関係部局と連携強化し、総合的なアプローチ</a:t>
                      </a:r>
                    </a:p>
                    <a:p>
                      <a:r>
                        <a:rPr kumimoji="1" lang="ja-JP" altLang="en-US" sz="1600" dirty="0">
                          <a:latin typeface="Meiryo UI" panose="020B0604030504040204" pitchFamily="50" charset="-128"/>
                          <a:ea typeface="Meiryo UI" panose="020B0604030504040204" pitchFamily="50" charset="-128"/>
                        </a:rPr>
                        <a:t>●管理会社を通じた効果的な働きかけ</a:t>
                      </a:r>
                    </a:p>
                  </a:txBody>
                  <a:tcPr/>
                </a:tc>
                <a:extLst>
                  <a:ext uri="{0D108BD9-81ED-4DB2-BD59-A6C34878D82A}">
                    <a16:rowId xmlns:a16="http://schemas.microsoft.com/office/drawing/2014/main" val="3208287665"/>
                  </a:ext>
                </a:extLst>
              </a:tr>
              <a:tr h="370840">
                <a:tc>
                  <a:txBody>
                    <a:bodyPr/>
                    <a:lstStyle/>
                    <a:p>
                      <a:r>
                        <a:rPr kumimoji="1" lang="ja-JP" altLang="en-US" sz="1600" dirty="0">
                          <a:latin typeface="Meiryo UI" panose="020B0604030504040204" pitchFamily="50" charset="-128"/>
                          <a:ea typeface="Meiryo UI" panose="020B0604030504040204" pitchFamily="50" charset="-128"/>
                        </a:rPr>
                        <a:t>耐震化の</a:t>
                      </a:r>
                    </a:p>
                    <a:p>
                      <a:r>
                        <a:rPr kumimoji="1" lang="ja-JP" altLang="en-US" sz="1600" dirty="0">
                          <a:latin typeface="Meiryo UI" panose="020B0604030504040204" pitchFamily="50" charset="-128"/>
                          <a:ea typeface="Meiryo UI" panose="020B0604030504040204" pitchFamily="50" charset="-128"/>
                        </a:rPr>
                        <a:t>きっかけづくり・具体化</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●個別訪問等による働きかけ</a:t>
                      </a:r>
                    </a:p>
                    <a:p>
                      <a:r>
                        <a:rPr kumimoji="1" lang="ja-JP" altLang="en-US" sz="1600" dirty="0">
                          <a:latin typeface="Meiryo UI" panose="020B0604030504040204" pitchFamily="50" charset="-128"/>
                          <a:ea typeface="Meiryo UI" panose="020B0604030504040204" pitchFamily="50" charset="-128"/>
                        </a:rPr>
                        <a:t>●耐震化サポート事業者との連携</a:t>
                      </a:r>
                    </a:p>
                  </a:txBody>
                  <a:tcPr/>
                </a:tc>
                <a:extLst>
                  <a:ext uri="{0D108BD9-81ED-4DB2-BD59-A6C34878D82A}">
                    <a16:rowId xmlns:a16="http://schemas.microsoft.com/office/drawing/2014/main" val="3301812015"/>
                  </a:ext>
                </a:extLst>
              </a:tr>
              <a:tr h="370840">
                <a:tc>
                  <a:txBody>
                    <a:bodyPr/>
                    <a:lstStyle/>
                    <a:p>
                      <a:r>
                        <a:rPr kumimoji="1" lang="ja-JP" altLang="en-US" sz="1600" dirty="0">
                          <a:latin typeface="Meiryo UI" panose="020B0604030504040204" pitchFamily="50" charset="-128"/>
                          <a:ea typeface="Meiryo UI" panose="020B0604030504040204" pitchFamily="50" charset="-128"/>
                        </a:rPr>
                        <a:t>負担軽減の支援</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●市町への補助制度創設の働きかけ</a:t>
                      </a:r>
                    </a:p>
                    <a:p>
                      <a:r>
                        <a:rPr kumimoji="1" lang="ja-JP" altLang="en-US" sz="1600" dirty="0">
                          <a:latin typeface="Meiryo UI" panose="020B0604030504040204" pitchFamily="50" charset="-128"/>
                          <a:ea typeface="Meiryo UI" panose="020B0604030504040204" pitchFamily="50" charset="-128"/>
                        </a:rPr>
                        <a:t>●広域緊急交通路沿道の分譲マンションでのモデルづくり</a:t>
                      </a:r>
                    </a:p>
                  </a:txBody>
                  <a:tcPr/>
                </a:tc>
                <a:extLst>
                  <a:ext uri="{0D108BD9-81ED-4DB2-BD59-A6C34878D82A}">
                    <a16:rowId xmlns:a16="http://schemas.microsoft.com/office/drawing/2014/main" val="230902645"/>
                  </a:ext>
                </a:extLst>
              </a:tr>
            </a:tbl>
          </a:graphicData>
        </a:graphic>
      </p:graphicFrame>
      <p:sp>
        <p:nvSpPr>
          <p:cNvPr id="7" name="テキスト ボックス 6">
            <a:extLst>
              <a:ext uri="{FF2B5EF4-FFF2-40B4-BE49-F238E27FC236}">
                <a16:creationId xmlns:a16="http://schemas.microsoft.com/office/drawing/2014/main" id="{53F670EA-60A0-4F80-8504-E5080457FC50}"/>
              </a:ext>
            </a:extLst>
          </p:cNvPr>
          <p:cNvSpPr txBox="1"/>
          <p:nvPr/>
        </p:nvSpPr>
        <p:spPr>
          <a:xfrm>
            <a:off x="162718" y="4727376"/>
            <a:ext cx="8820000" cy="1705833"/>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72000" bIns="72000">
            <a:spAutoFit/>
          </a:bodyPr>
          <a:lstStyle>
            <a:defPPr>
              <a:defRPr lang="ja-JP"/>
            </a:defPPr>
            <a:lvl1pPr marL="250825" indent="11113">
              <a:lnSpc>
                <a:spcPct val="120000"/>
              </a:lnSpc>
              <a:spcAft>
                <a:spcPts val="600"/>
              </a:spcAft>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ア．建築基準法第</a:t>
            </a:r>
            <a:r>
              <a:rPr lang="en-US" altLang="ja-JP" dirty="0"/>
              <a:t>12</a:t>
            </a:r>
            <a:r>
              <a:rPr lang="ja-JP" altLang="en-US" dirty="0"/>
              <a:t>条に基づく定期報告制度を活用した普及啓発</a:t>
            </a:r>
            <a:endParaRPr lang="en-US" altLang="ja-JP" dirty="0"/>
          </a:p>
          <a:p>
            <a:r>
              <a:rPr lang="ja-JP" altLang="en-US" dirty="0"/>
              <a:t>イ．府・市共催耐震化フォーラム、耐震化</a:t>
            </a:r>
            <a:r>
              <a:rPr lang="en-US" altLang="ja-JP" dirty="0"/>
              <a:t>WEB</a:t>
            </a:r>
            <a:r>
              <a:rPr lang="ja-JP" altLang="en-US" dirty="0"/>
              <a:t>セミナーの開催</a:t>
            </a:r>
            <a:endParaRPr lang="en-US" altLang="ja-JP" dirty="0"/>
          </a:p>
          <a:p>
            <a:r>
              <a:rPr lang="ja-JP" altLang="en-US" dirty="0"/>
              <a:t>ウ．大阪府分譲マンション耐震化サポート事業者との連携</a:t>
            </a:r>
            <a:endParaRPr lang="en-US" altLang="ja-JP" dirty="0"/>
          </a:p>
          <a:p>
            <a:r>
              <a:rPr lang="ja-JP" altLang="en-US" dirty="0"/>
              <a:t>エ．補助制度創設の働きかけ</a:t>
            </a:r>
          </a:p>
        </p:txBody>
      </p:sp>
    </p:spTree>
    <p:extLst>
      <p:ext uri="{BB962C8B-B14F-4D97-AF65-F5344CB8AC3E}">
        <p14:creationId xmlns:p14="http://schemas.microsoft.com/office/powerpoint/2010/main" val="3607305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79827" y="121920"/>
            <a:ext cx="8500056" cy="717683"/>
          </a:xfrm>
        </p:spPr>
        <p:txBody>
          <a:bodyPr/>
          <a:lstStyle/>
          <a:p>
            <a:r>
              <a:rPr lang="ja-JP" altLang="en-US" dirty="0"/>
              <a:t>　（３）令和３年度の分譲マンションの取組　</a:t>
            </a:r>
            <a:r>
              <a:rPr lang="en-US" altLang="ja-JP" dirty="0"/>
              <a:t/>
            </a:r>
            <a:br>
              <a:rPr lang="en-US" altLang="ja-JP" dirty="0"/>
            </a:br>
            <a:r>
              <a:rPr lang="ja-JP" altLang="en-US" dirty="0"/>
              <a:t>　　ア．</a:t>
            </a:r>
            <a:r>
              <a:rPr lang="ja-JP" altLang="en-US" sz="2100" dirty="0"/>
              <a:t>建築基準法第</a:t>
            </a:r>
            <a:r>
              <a:rPr lang="en-US" altLang="ja-JP" sz="2100" dirty="0"/>
              <a:t>12</a:t>
            </a:r>
            <a:r>
              <a:rPr lang="ja-JP" altLang="en-US" sz="2100" dirty="0"/>
              <a:t>条に基づく定期報告制度を活用した普及啓発</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20</a:t>
            </a:fld>
            <a:endParaRPr lang="en-US" altLang="ja-JP" dirty="0">
              <a:solidFill>
                <a:srgbClr val="000000"/>
              </a:solidFill>
            </a:endParaRPr>
          </a:p>
        </p:txBody>
      </p:sp>
      <p:sp>
        <p:nvSpPr>
          <p:cNvPr id="55" name="テキスト ボックス 54">
            <a:extLst>
              <a:ext uri="{FF2B5EF4-FFF2-40B4-BE49-F238E27FC236}">
                <a16:creationId xmlns:a16="http://schemas.microsoft.com/office/drawing/2014/main" id="{53F670EA-60A0-4F80-8504-E5080457FC50}"/>
              </a:ext>
            </a:extLst>
          </p:cNvPr>
          <p:cNvSpPr txBox="1"/>
          <p:nvPr/>
        </p:nvSpPr>
        <p:spPr>
          <a:xfrm>
            <a:off x="111203" y="1095534"/>
            <a:ext cx="8945460" cy="700183"/>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16000" indent="-216000">
              <a:lnSpc>
                <a:spcPct val="120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○建築指導部局</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と連携し、建築基準法第</a:t>
            </a:r>
            <a:r>
              <a:rPr lang="en-US" altLang="ja-JP" dirty="0">
                <a:latin typeface="Meiryo UI" panose="020B0604030504040204" pitchFamily="50" charset="-128"/>
                <a:ea typeface="Meiryo UI" panose="020B0604030504040204" pitchFamily="50" charset="-128"/>
                <a:cs typeface="Meiryo UI" panose="020B0604030504040204" pitchFamily="50" charset="-128"/>
              </a:rPr>
              <a:t>12</a:t>
            </a:r>
            <a:r>
              <a:rPr lang="ja-JP" altLang="en-US" dirty="0">
                <a:latin typeface="Meiryo UI" panose="020B0604030504040204" pitchFamily="50" charset="-128"/>
                <a:ea typeface="Meiryo UI" panose="020B0604030504040204" pitchFamily="50" charset="-128"/>
                <a:cs typeface="Meiryo UI" panose="020B0604030504040204" pitchFamily="50" charset="-128"/>
              </a:rPr>
              <a:t>条に基づく定期報告の指導文書の送付に合わせ、耐震化を啓発するチラシを管理組合あて送付（約</a:t>
            </a:r>
            <a:r>
              <a:rPr lang="en-US" altLang="ja-JP" dirty="0">
                <a:latin typeface="Meiryo UI" panose="020B0604030504040204" pitchFamily="50" charset="-128"/>
                <a:ea typeface="Meiryo UI" panose="020B0604030504040204" pitchFamily="50" charset="-128"/>
                <a:cs typeface="Meiryo UI" panose="020B0604030504040204" pitchFamily="50" charset="-128"/>
              </a:rPr>
              <a:t>2,700</a:t>
            </a:r>
            <a:r>
              <a:rPr lang="ja-JP" altLang="en-US" dirty="0">
                <a:latin typeface="Meiryo UI" panose="020B0604030504040204" pitchFamily="50" charset="-128"/>
                <a:ea typeface="Meiryo UI" panose="020B0604030504040204" pitchFamily="50" charset="-128"/>
                <a:cs typeface="Meiryo UI" panose="020B0604030504040204" pitchFamily="50" charset="-128"/>
              </a:rPr>
              <a:t>件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新耐震の分譲マンションも含む</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4209143" y="1833035"/>
            <a:ext cx="5216204" cy="350865"/>
          </a:xfrm>
          <a:prstGeom prst="rect">
            <a:avLst/>
          </a:prstGeom>
        </p:spPr>
        <p:txBody>
          <a:bodyPr wrap="square">
            <a:spAutoFit/>
          </a:bodyPr>
          <a:lstStyle/>
          <a:p>
            <a:pPr marL="252000" indent="-252000">
              <a:lnSpc>
                <a:spcPct val="120000"/>
              </a:lnSpc>
              <a:spcAft>
                <a:spcPts val="600"/>
              </a:spcAft>
              <a:defRPr/>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定期報告制度の所管は、住宅建築局建築指導室建築安全課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図 56">
            <a:extLst>
              <a:ext uri="{FF2B5EF4-FFF2-40B4-BE49-F238E27FC236}">
                <a16:creationId xmlns:a16="http://schemas.microsoft.com/office/drawing/2014/main" id="{294AE64C-91AE-4149-A9D3-C7C40D73D9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1566" y="2218070"/>
            <a:ext cx="3285836" cy="4252257"/>
          </a:xfrm>
          <a:prstGeom prst="rect">
            <a:avLst/>
          </a:prstGeom>
          <a:ln>
            <a:solidFill>
              <a:schemeClr val="tx1">
                <a:lumMod val="50000"/>
                <a:lumOff val="50000"/>
              </a:schemeClr>
            </a:solidFill>
          </a:ln>
        </p:spPr>
      </p:pic>
      <p:sp>
        <p:nvSpPr>
          <p:cNvPr id="59" name="正方形/長方形 58"/>
          <p:cNvSpPr/>
          <p:nvPr/>
        </p:nvSpPr>
        <p:spPr>
          <a:xfrm>
            <a:off x="6070145" y="6428233"/>
            <a:ext cx="2768678" cy="4116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　送付したチラシ</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76747" y="2221681"/>
            <a:ext cx="4240657" cy="426449"/>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none" tIns="108000" bIns="108000" rtlCol="0">
            <a:noAutofit/>
          </a:bodyPr>
          <a:lstStyle/>
          <a:p>
            <a:pPr marL="85725" marR="967105" algn="l">
              <a:tabLst>
                <a:tab pos="11791950" algn="l"/>
              </a:tabLst>
            </a:pPr>
            <a:r>
              <a:rPr kumimoji="1" lang="ja-JP" altLang="en-US" sz="1600" b="1" u="sng" dirty="0">
                <a:solidFill>
                  <a:srgbClr val="0033CC"/>
                </a:solidFill>
                <a:latin typeface="Meiryo UI" panose="020B0604030504040204" pitchFamily="50" charset="-128"/>
                <a:ea typeface="Meiryo UI" panose="020B0604030504040204" pitchFamily="50" charset="-128"/>
              </a:rPr>
              <a:t>定期報告制度</a:t>
            </a:r>
          </a:p>
        </p:txBody>
      </p:sp>
      <p:sp>
        <p:nvSpPr>
          <p:cNvPr id="11" name="角丸四角形 10"/>
          <p:cNvSpPr/>
          <p:nvPr/>
        </p:nvSpPr>
        <p:spPr>
          <a:xfrm>
            <a:off x="176747" y="2264188"/>
            <a:ext cx="5512854" cy="4122095"/>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12" name="テキスト ボックス 11"/>
          <p:cNvSpPr txBox="1"/>
          <p:nvPr/>
        </p:nvSpPr>
        <p:spPr>
          <a:xfrm>
            <a:off x="176747" y="2661368"/>
            <a:ext cx="5344576" cy="3383329"/>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a:defRPr sz="1400"/>
            </a:lvl1pPr>
          </a:lstStyle>
          <a:p>
            <a:pPr marL="261938" indent="-174625">
              <a:spcBef>
                <a:spcPts val="300"/>
              </a:spcBef>
            </a:pPr>
            <a:r>
              <a:rPr lang="ja-JP" altLang="en-US" sz="1600" dirty="0">
                <a:latin typeface="Meiryo UI" panose="020B0604030504040204" pitchFamily="50" charset="-128"/>
                <a:ea typeface="Meiryo UI" panose="020B0604030504040204" pitchFamily="50" charset="-128"/>
              </a:rPr>
              <a:t>○多数の者が利用する一定規模以上の建築物の所有者等が、専門知識を有する資格者に建築物等について定期的に調査させ、その結果を特定行政庁に報告する制度</a:t>
            </a:r>
            <a:endParaRPr lang="en-US" altLang="ja-JP" sz="1600" dirty="0">
              <a:latin typeface="Meiryo UI" panose="020B0604030504040204" pitchFamily="50" charset="-128"/>
              <a:ea typeface="Meiryo UI" panose="020B0604030504040204" pitchFamily="50" charset="-128"/>
            </a:endParaRPr>
          </a:p>
          <a:p>
            <a:pPr marL="261938" indent="-174625">
              <a:spcBef>
                <a:spcPts val="300"/>
              </a:spcBef>
            </a:pPr>
            <a:endParaRPr lang="en-US" altLang="ja-JP" sz="1600" dirty="0">
              <a:latin typeface="Meiryo UI" panose="020B0604030504040204" pitchFamily="50" charset="-128"/>
              <a:ea typeface="Meiryo UI" panose="020B0604030504040204" pitchFamily="50" charset="-128"/>
            </a:endParaRPr>
          </a:p>
          <a:p>
            <a:pPr marL="261938" indent="-174625">
              <a:spcBef>
                <a:spcPts val="300"/>
              </a:spcBef>
            </a:pPr>
            <a:r>
              <a:rPr lang="ja-JP" altLang="en-US" sz="1600" dirty="0">
                <a:latin typeface="Meiryo UI" panose="020B0604030504040204" pitchFamily="50" charset="-128"/>
                <a:ea typeface="Meiryo UI" panose="020B0604030504040204" pitchFamily="50" charset="-128"/>
              </a:rPr>
              <a:t>○建築物について３年に１度報告が必要であり、府内の共同住宅は令和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年度が報告時期となっていた</a:t>
            </a:r>
            <a:endParaRPr lang="en-US" altLang="ja-JP" sz="1600" dirty="0">
              <a:latin typeface="Meiryo UI" panose="020B0604030504040204" pitchFamily="50" charset="-128"/>
              <a:ea typeface="Meiryo UI" panose="020B0604030504040204" pitchFamily="50" charset="-128"/>
            </a:endParaRPr>
          </a:p>
          <a:p>
            <a:pPr marL="719138" lvl="1" indent="-355600">
              <a:spcBef>
                <a:spcPts val="300"/>
              </a:spcBef>
            </a:pPr>
            <a:r>
              <a:rPr lang="ja-JP" altLang="en-US" sz="1600" dirty="0">
                <a:latin typeface="Meiryo UI" panose="020B0604030504040204" pitchFamily="50" charset="-128"/>
                <a:ea typeface="Meiryo UI" panose="020B0604030504040204" pitchFamily="50" charset="-128"/>
              </a:rPr>
              <a:t>・対象となる　共同住宅</a:t>
            </a:r>
            <a:endParaRPr lang="en-US" altLang="ja-JP" sz="1600" dirty="0">
              <a:latin typeface="Meiryo UI" panose="020B0604030504040204" pitchFamily="50" charset="-128"/>
              <a:ea typeface="Meiryo UI" panose="020B0604030504040204" pitchFamily="50" charset="-128"/>
            </a:endParaRPr>
          </a:p>
          <a:p>
            <a:pPr marL="987425" lvl="1" indent="-450850">
              <a:spcBef>
                <a:spcPts val="300"/>
              </a:spcBef>
            </a:pPr>
            <a:r>
              <a:rPr lang="ja-JP" altLang="en-US" sz="1600" dirty="0">
                <a:latin typeface="Meiryo UI" panose="020B0604030504040204" pitchFamily="50" charset="-128"/>
                <a:ea typeface="Meiryo UI" panose="020B0604030504040204" pitchFamily="50" charset="-128"/>
              </a:rPr>
              <a:t>１．３階以上に対象用途があり、</a:t>
            </a:r>
            <a:r>
              <a:rPr lang="en-US" altLang="ja-JP" sz="1600" dirty="0">
                <a:latin typeface="Meiryo UI" panose="020B0604030504040204" pitchFamily="50" charset="-128"/>
                <a:ea typeface="Meiryo UI" panose="020B0604030504040204" pitchFamily="50" charset="-128"/>
              </a:rPr>
              <a:t>1,000</a:t>
            </a:r>
            <a:r>
              <a:rPr lang="ja-JP" altLang="en-US" sz="1600" dirty="0">
                <a:latin typeface="Meiryo UI" panose="020B0604030504040204" pitchFamily="50" charset="-128"/>
                <a:ea typeface="Meiryo UI" panose="020B0604030504040204" pitchFamily="50" charset="-128"/>
              </a:rPr>
              <a:t>㎡以上のもの</a:t>
            </a:r>
          </a:p>
          <a:p>
            <a:pPr marL="987425" lvl="1" indent="-450850">
              <a:spcBef>
                <a:spcPts val="300"/>
              </a:spcBef>
            </a:pPr>
            <a:r>
              <a:rPr lang="ja-JP" altLang="en-US" sz="1600" dirty="0">
                <a:latin typeface="Meiryo UI" panose="020B0604030504040204" pitchFamily="50" charset="-128"/>
                <a:ea typeface="Meiryo UI" panose="020B0604030504040204" pitchFamily="50" charset="-128"/>
              </a:rPr>
              <a:t>２．５階以上に対象用途があり、</a:t>
            </a:r>
            <a:r>
              <a:rPr lang="en-US" altLang="ja-JP" sz="1600" dirty="0">
                <a:latin typeface="Meiryo UI" panose="020B0604030504040204" pitchFamily="50" charset="-128"/>
                <a:ea typeface="Meiryo UI" panose="020B0604030504040204" pitchFamily="50" charset="-128"/>
              </a:rPr>
              <a:t>500</a:t>
            </a:r>
            <a:r>
              <a:rPr lang="ja-JP" altLang="en-US" sz="1600" dirty="0">
                <a:latin typeface="Meiryo UI" panose="020B0604030504040204" pitchFamily="50" charset="-128"/>
                <a:ea typeface="Meiryo UI" panose="020B0604030504040204" pitchFamily="50" charset="-128"/>
              </a:rPr>
              <a:t>㎡以上のもの</a:t>
            </a:r>
            <a:endParaRPr lang="en-US" altLang="ja-JP" sz="1600" dirty="0">
              <a:latin typeface="Meiryo UI" panose="020B0604030504040204" pitchFamily="50" charset="-128"/>
              <a:ea typeface="Meiryo UI" panose="020B0604030504040204" pitchFamily="50" charset="-128"/>
            </a:endParaRPr>
          </a:p>
          <a:p>
            <a:pPr marL="987425" lvl="1" indent="-450850">
              <a:spcBef>
                <a:spcPts val="600"/>
              </a:spcBef>
            </a:pPr>
            <a:r>
              <a:rPr lang="ja-JP" altLang="en-US" sz="1600" dirty="0">
                <a:latin typeface="Meiryo UI" panose="020B0604030504040204" pitchFamily="50" charset="-128"/>
                <a:ea typeface="Meiryo UI" panose="020B0604030504040204" pitchFamily="50" charset="-128"/>
              </a:rPr>
              <a:t>他、一定の要件を満たすサービス付高齢者向け住宅</a:t>
            </a:r>
          </a:p>
        </p:txBody>
      </p:sp>
    </p:spTree>
    <p:extLst>
      <p:ext uri="{BB962C8B-B14F-4D97-AF65-F5344CB8AC3E}">
        <p14:creationId xmlns:p14="http://schemas.microsoft.com/office/powerpoint/2010/main" val="839251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106680"/>
            <a:ext cx="8577943" cy="769183"/>
          </a:xfrm>
        </p:spPr>
        <p:txBody>
          <a:bodyPr/>
          <a:lstStyle/>
          <a:p>
            <a:r>
              <a:rPr lang="ja-JP" altLang="en-US" dirty="0"/>
              <a:t>　（３）令和３年度の分譲マンションの取組　</a:t>
            </a:r>
            <a:r>
              <a:rPr lang="en-US" altLang="ja-JP" dirty="0"/>
              <a:t/>
            </a:r>
            <a:br>
              <a:rPr lang="en-US" altLang="ja-JP" dirty="0"/>
            </a:br>
            <a:r>
              <a:rPr lang="ja-JP" altLang="en-US" dirty="0"/>
              <a:t>　　イ．府・市共催耐震化フォーラム、耐震化</a:t>
            </a:r>
            <a:r>
              <a:rPr lang="en-US" altLang="ja-JP" dirty="0"/>
              <a:t>WEB</a:t>
            </a:r>
            <a:r>
              <a:rPr lang="ja-JP" altLang="en-US" dirty="0"/>
              <a:t>セミナーの開催</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21</a:t>
            </a:fld>
            <a:endParaRPr lang="en-US" altLang="ja-JP" dirty="0">
              <a:solidFill>
                <a:srgbClr val="000000"/>
              </a:solidFill>
            </a:endParaRPr>
          </a:p>
        </p:txBody>
      </p:sp>
      <p:sp>
        <p:nvSpPr>
          <p:cNvPr id="4" name="テキスト ボックス 3">
            <a:extLst>
              <a:ext uri="{FF2B5EF4-FFF2-40B4-BE49-F238E27FC236}">
                <a16:creationId xmlns:a16="http://schemas.microsoft.com/office/drawing/2014/main" id="{53F670EA-60A0-4F80-8504-E5080457FC50}"/>
              </a:ext>
            </a:extLst>
          </p:cNvPr>
          <p:cNvSpPr txBox="1"/>
          <p:nvPr/>
        </p:nvSpPr>
        <p:spPr>
          <a:xfrm>
            <a:off x="111203" y="1029511"/>
            <a:ext cx="8945460" cy="1980918"/>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○府・市共催で耐震化に特化したフォーラム、個別相談会を開催（</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名参加）</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・分譲マンション耐震化サポート事業者から建替えの実例について講演</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16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○コロナ禍の状況を踏まえ、府公式</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YouTube</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（マンション管理者への限定公開）を活用し</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セミナーを実施（</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R3.12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R4.3</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約</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名視聴）</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・耐震改修編と建替え編の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部構成。内容を項目ごとに細分化し、いつでもどこでも視聴できるものとした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・公開期間は約３か月（年末年始含む）</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58" y="3014990"/>
            <a:ext cx="2449828" cy="3582951"/>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2814" y="3066975"/>
            <a:ext cx="2511871" cy="3595589"/>
          </a:xfrm>
          <a:prstGeom prst="rect">
            <a:avLst/>
          </a:prstGeom>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3226" y="3090102"/>
            <a:ext cx="2840831" cy="3626595"/>
          </a:xfrm>
          <a:prstGeom prst="rect">
            <a:avLst/>
          </a:prstGeom>
        </p:spPr>
      </p:pic>
      <p:sp>
        <p:nvSpPr>
          <p:cNvPr id="11" name="正方形/長方形 10"/>
          <p:cNvSpPr/>
          <p:nvPr/>
        </p:nvSpPr>
        <p:spPr>
          <a:xfrm>
            <a:off x="81618" y="6500051"/>
            <a:ext cx="2977276" cy="4116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　府・市共催耐震化フォーラム</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3167435" y="6550139"/>
            <a:ext cx="2977276" cy="4116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セミナー</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82628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0"/>
            <a:ext cx="8113486" cy="875863"/>
          </a:xfrm>
        </p:spPr>
        <p:txBody>
          <a:bodyPr/>
          <a:lstStyle/>
          <a:p>
            <a:r>
              <a:rPr lang="ja-JP" altLang="en-US" dirty="0"/>
              <a:t>　（３）令和３年度の分譲マンションの取組</a:t>
            </a:r>
            <a:r>
              <a:rPr lang="en-US" altLang="ja-JP" dirty="0"/>
              <a:t/>
            </a:r>
            <a:br>
              <a:rPr lang="en-US" altLang="ja-JP" dirty="0"/>
            </a:br>
            <a:r>
              <a:rPr lang="ja-JP" altLang="en-US" dirty="0"/>
              <a:t>　　ウ．大阪府分譲マンション耐震化サポート事業者との連携</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22</a:t>
            </a:fld>
            <a:endParaRPr lang="en-US" altLang="ja-JP" dirty="0">
              <a:solidFill>
                <a:srgbClr val="000000"/>
              </a:solidFill>
            </a:endParaRPr>
          </a:p>
        </p:txBody>
      </p:sp>
      <p:sp>
        <p:nvSpPr>
          <p:cNvPr id="4" name="テキスト ボックス 3">
            <a:extLst>
              <a:ext uri="{FF2B5EF4-FFF2-40B4-BE49-F238E27FC236}">
                <a16:creationId xmlns:a16="http://schemas.microsoft.com/office/drawing/2014/main" id="{53F670EA-60A0-4F80-8504-E5080457FC50}"/>
              </a:ext>
            </a:extLst>
          </p:cNvPr>
          <p:cNvSpPr txBox="1"/>
          <p:nvPr/>
        </p:nvSpPr>
        <p:spPr>
          <a:xfrm>
            <a:off x="111203" y="1029511"/>
            <a:ext cx="8945460" cy="1888585"/>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○サポート事業者との意見交換会を実施し、補助制度、普及啓発（定期報告チラシ、実例集、</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セミナー）などの議題で意見交換を実施</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○分譲マンション耐震化サポート事業者の耐震化の実績例をまとめた実例集を作成し、管理組合へ送付（</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約</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○広域緊急交通路沿道建築物でのモデル事業として、大阪市内の物件において、オンラインで事業者による個別相談を</a:t>
            </a:r>
            <a:r>
              <a:rPr lang="ja-JP" altLang="en-US" dirty="0">
                <a:latin typeface="Meiryo UI" panose="020B0604030504040204" pitchFamily="50" charset="-128"/>
                <a:ea typeface="Meiryo UI" panose="020B0604030504040204" pitchFamily="50" charset="-128"/>
                <a:cs typeface="Meiryo UI" panose="020B0604030504040204" pitchFamily="50" charset="-128"/>
              </a:rPr>
              <a:t>実施（９月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５事業者</a:t>
            </a:r>
            <a:r>
              <a:rPr lang="ja-JP" altLang="en-US" dirty="0">
                <a:latin typeface="Meiryo UI" panose="020B0604030504040204" pitchFamily="50" charset="-128"/>
                <a:ea typeface="Meiryo UI" panose="020B0604030504040204" pitchFamily="50" charset="-128"/>
                <a:cs typeface="Meiryo UI" panose="020B0604030504040204" pitchFamily="50" charset="-128"/>
              </a:rPr>
              <a:t>参加</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986D8826-ED2D-4A8D-B962-2F93F74D1F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88970" y="2971908"/>
            <a:ext cx="2531028" cy="3585523"/>
          </a:xfrm>
          <a:prstGeom prst="rect">
            <a:avLst/>
          </a:prstGeom>
          <a:ln>
            <a:solidFill>
              <a:schemeClr val="bg1">
                <a:lumMod val="85000"/>
              </a:schemeClr>
            </a:solidFill>
          </a:ln>
        </p:spPr>
      </p:pic>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76446" y="4414196"/>
            <a:ext cx="2393320" cy="1752252"/>
          </a:xfrm>
          <a:prstGeom prst="rect">
            <a:avLst/>
          </a:prstGeom>
        </p:spPr>
      </p:pic>
      <p:sp>
        <p:nvSpPr>
          <p:cNvPr id="13" name="正方形/長方形 12"/>
          <p:cNvSpPr/>
          <p:nvPr/>
        </p:nvSpPr>
        <p:spPr>
          <a:xfrm>
            <a:off x="6375322" y="6480034"/>
            <a:ext cx="2768678" cy="4116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　実例集</a:t>
            </a:r>
            <a:endParaRPr lang="en-US" altLang="ja-JP" sz="16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32449" y="2968277"/>
            <a:ext cx="4240657" cy="426449"/>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none" tIns="108000" bIns="108000" rtlCol="0">
            <a:noAutofit/>
          </a:bodyPr>
          <a:lstStyle/>
          <a:p>
            <a:pPr marL="85725" marR="967105" algn="l">
              <a:tabLst>
                <a:tab pos="11791950" algn="l"/>
              </a:tabLst>
            </a:pPr>
            <a:r>
              <a:rPr kumimoji="1" lang="ja-JP" altLang="en-US" sz="1600" b="1" u="sng" dirty="0">
                <a:solidFill>
                  <a:srgbClr val="0033CC"/>
                </a:solidFill>
                <a:latin typeface="Meiryo UI" panose="020B0604030504040204" pitchFamily="50" charset="-128"/>
                <a:ea typeface="Meiryo UI" panose="020B0604030504040204" pitchFamily="50" charset="-128"/>
              </a:rPr>
              <a:t>モデル事業</a:t>
            </a:r>
          </a:p>
        </p:txBody>
      </p:sp>
      <p:sp>
        <p:nvSpPr>
          <p:cNvPr id="16" name="角丸四角形 15"/>
          <p:cNvSpPr/>
          <p:nvPr/>
        </p:nvSpPr>
        <p:spPr>
          <a:xfrm>
            <a:off x="132449" y="3010784"/>
            <a:ext cx="5512854" cy="3720091"/>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17" name="テキスト ボックス 16"/>
          <p:cNvSpPr txBox="1"/>
          <p:nvPr/>
        </p:nvSpPr>
        <p:spPr>
          <a:xfrm>
            <a:off x="111203" y="3314011"/>
            <a:ext cx="5512854" cy="871510"/>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a:defRPr sz="1400"/>
            </a:lvl1pPr>
          </a:lstStyle>
          <a:p>
            <a:pPr marL="261938" indent="101600">
              <a:spcBef>
                <a:spcPts val="300"/>
              </a:spcBef>
            </a:pPr>
            <a:r>
              <a:rPr lang="ja-JP" altLang="en-US" sz="1600" dirty="0">
                <a:latin typeface="Meiryo UI" panose="020B0604030504040204" pitchFamily="50" charset="-128"/>
                <a:ea typeface="Meiryo UI" panose="020B0604030504040204" pitchFamily="50" charset="-128"/>
              </a:rPr>
              <a:t>区分所有者や管理組合の課題意識を軽減するため、耐震化の方法や合意形成の手法などについて、耐震改修実施事例を共有する仕組みをつくり、ほかへの普及を図るもの</a:t>
            </a:r>
            <a:endParaRPr lang="en-US" altLang="ja-JP" sz="16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5883" y="4088602"/>
            <a:ext cx="3212329" cy="2743617"/>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a:defRPr sz="1400"/>
            </a:lvl1pPr>
          </a:lstStyle>
          <a:p>
            <a:pPr marL="261938" indent="-174625">
              <a:spcBef>
                <a:spcPts val="300"/>
              </a:spcBef>
            </a:pPr>
            <a:r>
              <a:rPr lang="ja-JP" altLang="en-US" sz="1600" b="1" dirty="0">
                <a:latin typeface="Meiryo UI" panose="020B0604030504040204" pitchFamily="50" charset="-128"/>
                <a:ea typeface="Meiryo UI" panose="020B0604030504040204" pitchFamily="50" charset="-128"/>
              </a:rPr>
              <a:t>○大阪市内の物件の個別相談会</a:t>
            </a:r>
            <a:endParaRPr lang="en-US" altLang="ja-JP" sz="1600" b="1" dirty="0">
              <a:latin typeface="Meiryo UI" panose="020B0604030504040204" pitchFamily="50" charset="-128"/>
              <a:ea typeface="Meiryo UI" panose="020B0604030504040204" pitchFamily="50" charset="-128"/>
            </a:endParaRPr>
          </a:p>
          <a:p>
            <a:pPr marL="363538" indent="-95250">
              <a:spcBef>
                <a:spcPts val="300"/>
              </a:spcBef>
            </a:pPr>
            <a:r>
              <a:rPr lang="ja-JP" altLang="en-US" sz="1600" dirty="0">
                <a:latin typeface="Meiryo UI" panose="020B0604030504040204" pitchFamily="50" charset="-128"/>
                <a:ea typeface="Meiryo UI" panose="020B0604030504040204" pitchFamily="50" charset="-128"/>
              </a:rPr>
              <a:t>・耐震化にかかる疑問点について、事業者が分かりやすく回答</a:t>
            </a:r>
            <a:r>
              <a:rPr lang="en-US" altLang="ja-JP" sz="1600" dirty="0">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参加事業者：５事業者</a:t>
            </a:r>
            <a:r>
              <a:rPr lang="en-US" altLang="ja-JP" sz="1600" dirty="0">
                <a:solidFill>
                  <a:schemeClr val="tx1"/>
                </a:solidFill>
                <a:latin typeface="Meiryo UI" panose="020B0604030504040204" pitchFamily="50" charset="-128"/>
                <a:ea typeface="Meiryo UI" panose="020B0604030504040204" pitchFamily="50" charset="-128"/>
              </a:rPr>
              <a:t>)</a:t>
            </a:r>
          </a:p>
          <a:p>
            <a:pPr marL="623888" indent="-355600">
              <a:spcBef>
                <a:spcPts val="300"/>
              </a:spcBef>
            </a:pP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相談会の事例共有のため、オブザーバーとして</a:t>
            </a:r>
            <a:r>
              <a:rPr lang="en-US" altLang="ja-JP" sz="1200" dirty="0">
                <a:solidFill>
                  <a:schemeClr val="tx1"/>
                </a:solidFill>
                <a:latin typeface="Meiryo UI" panose="020B0604030504040204" pitchFamily="50" charset="-128"/>
                <a:ea typeface="Meiryo UI" panose="020B0604030504040204" pitchFamily="50" charset="-128"/>
              </a:rPr>
              <a:t>15</a:t>
            </a:r>
            <a:r>
              <a:rPr lang="ja-JP" altLang="en-US" sz="1200" dirty="0">
                <a:solidFill>
                  <a:schemeClr val="tx1"/>
                </a:solidFill>
                <a:latin typeface="Meiryo UI" panose="020B0604030504040204" pitchFamily="50" charset="-128"/>
                <a:ea typeface="Meiryo UI" panose="020B0604030504040204" pitchFamily="50" charset="-128"/>
              </a:rPr>
              <a:t>市の耐震事業担当者が参加</a:t>
            </a:r>
            <a:endParaRPr lang="en-US" altLang="ja-JP" dirty="0">
              <a:solidFill>
                <a:schemeClr val="tx1"/>
              </a:solidFill>
              <a:latin typeface="Meiryo UI" panose="020B0604030504040204" pitchFamily="50" charset="-128"/>
              <a:ea typeface="Meiryo UI" panose="020B0604030504040204" pitchFamily="50" charset="-128"/>
            </a:endParaRPr>
          </a:p>
          <a:p>
            <a:pPr marL="449263" indent="-187325">
              <a:spcBef>
                <a:spcPts val="1200"/>
              </a:spcBef>
            </a:pPr>
            <a:r>
              <a:rPr lang="ja-JP" altLang="en-US" dirty="0">
                <a:solidFill>
                  <a:schemeClr val="tx1"/>
                </a:solidFill>
                <a:latin typeface="Meiryo UI" panose="020B0604030504040204" pitchFamily="50" charset="-128"/>
                <a:ea typeface="Meiryo UI" panose="020B0604030504040204" pitchFamily="50" charset="-128"/>
              </a:rPr>
              <a:t>→個別相談会後、組合臨時総会を経て、耐震化（建替え）に向け、</a:t>
            </a:r>
            <a:r>
              <a:rPr lang="ja-JP" altLang="en-US" dirty="0">
                <a:latin typeface="Meiryo UI" panose="020B0604030504040204" pitchFamily="50" charset="-128"/>
                <a:ea typeface="Meiryo UI" panose="020B0604030504040204" pitchFamily="50" charset="-128"/>
              </a:rPr>
              <a:t>アンケート調査の実施など、合意形成へ向けた取組に着手</a:t>
            </a:r>
          </a:p>
        </p:txBody>
      </p:sp>
      <p:sp>
        <p:nvSpPr>
          <p:cNvPr id="19" name="正方形/長方形 18"/>
          <p:cNvSpPr/>
          <p:nvPr/>
        </p:nvSpPr>
        <p:spPr>
          <a:xfrm>
            <a:off x="2745614" y="6123945"/>
            <a:ext cx="3068021" cy="4116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r"/>
            <a:r>
              <a:rPr lang="ja-JP" altLang="en-US" sz="1200" dirty="0">
                <a:solidFill>
                  <a:schemeClr val="tx1"/>
                </a:solidFill>
                <a:latin typeface="Meiryo UI" panose="020B0604030504040204" pitchFamily="50" charset="-128"/>
                <a:ea typeface="Meiryo UI" panose="020B0604030504040204" pitchFamily="50" charset="-128"/>
              </a:rPr>
              <a:t>▲　個別相談会の状況（府・市が参加）</a:t>
            </a:r>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6135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166888"/>
            <a:ext cx="8049296" cy="708975"/>
          </a:xfrm>
        </p:spPr>
        <p:txBody>
          <a:bodyPr/>
          <a:lstStyle/>
          <a:p>
            <a:r>
              <a:rPr lang="ja-JP" altLang="en-US" dirty="0"/>
              <a:t>　（３）令和３年度の分譲マンションの取組</a:t>
            </a:r>
            <a:r>
              <a:rPr lang="en-US" altLang="ja-JP" dirty="0"/>
              <a:t/>
            </a:r>
            <a:br>
              <a:rPr lang="en-US" altLang="ja-JP" dirty="0"/>
            </a:br>
            <a:r>
              <a:rPr lang="ja-JP" altLang="en-US" dirty="0"/>
              <a:t>　　エ．補助制度創設の働きかけ</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23</a:t>
            </a:fld>
            <a:endParaRPr lang="en-US" altLang="ja-JP" dirty="0">
              <a:solidFill>
                <a:srgbClr val="000000"/>
              </a:solidFill>
            </a:endParaRPr>
          </a:p>
        </p:txBody>
      </p:sp>
      <p:sp>
        <p:nvSpPr>
          <p:cNvPr id="4" name="テキスト ボックス 3">
            <a:extLst>
              <a:ext uri="{FF2B5EF4-FFF2-40B4-BE49-F238E27FC236}">
                <a16:creationId xmlns:a16="http://schemas.microsoft.com/office/drawing/2014/main" id="{53F670EA-60A0-4F80-8504-E5080457FC50}"/>
              </a:ext>
            </a:extLst>
          </p:cNvPr>
          <p:cNvSpPr txBox="1"/>
          <p:nvPr/>
        </p:nvSpPr>
        <p:spPr>
          <a:xfrm>
            <a:off x="140590" y="1178970"/>
            <a:ext cx="8820000" cy="405102"/>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52000" indent="-252000">
              <a:lnSpc>
                <a:spcPct val="120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○補助制度のない市町へ、市町村会議や個別協議などで補助制度創設について働きかけ</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53F670EA-60A0-4F80-8504-E5080457FC50}"/>
              </a:ext>
            </a:extLst>
          </p:cNvPr>
          <p:cNvSpPr txBox="1"/>
          <p:nvPr/>
        </p:nvSpPr>
        <p:spPr>
          <a:xfrm>
            <a:off x="267571" y="6131703"/>
            <a:ext cx="8566038" cy="92758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261938" indent="101600">
              <a:spcBef>
                <a:spcPts val="300"/>
              </a:spcBef>
              <a:defRPr sz="1600">
                <a:latin typeface="Meiryo UI" panose="020B0604030504040204" pitchFamily="50" charset="-128"/>
                <a:ea typeface="Meiryo UI" panose="020B0604030504040204" pitchFamily="50" charset="-128"/>
              </a:defRPr>
            </a:lvl1pPr>
          </a:lstStyle>
          <a:p>
            <a:pPr marL="180000" indent="-180000"/>
            <a:r>
              <a:rPr lang="ja-JP" altLang="en-US" dirty="0">
                <a:solidFill>
                  <a:schemeClr val="tx1"/>
                </a:solidFill>
              </a:rPr>
              <a:t>○耐震診断の補助制度はほとんどの市町で創設済みであるが、設計、改修を行うには所有者の高齢化、合意形成、費用負担等の課題を解決する必要があるため、補助制度の創設を見送る市町が多い</a:t>
            </a:r>
            <a:endParaRPr lang="en-US" altLang="ja-JP" dirty="0">
              <a:solidFill>
                <a:schemeClr val="tx1"/>
              </a:solidFill>
            </a:endParaRPr>
          </a:p>
        </p:txBody>
      </p:sp>
      <p:graphicFrame>
        <p:nvGraphicFramePr>
          <p:cNvPr id="9" name="表 8"/>
          <p:cNvGraphicFramePr>
            <a:graphicFrameLocks noGrp="1"/>
          </p:cNvGraphicFramePr>
          <p:nvPr>
            <p:extLst>
              <p:ext uri="{D42A27DB-BD31-4B8C-83A1-F6EECF244321}">
                <p14:modId xmlns:p14="http://schemas.microsoft.com/office/powerpoint/2010/main" val="954129332"/>
              </p:ext>
            </p:extLst>
          </p:nvPr>
        </p:nvGraphicFramePr>
        <p:xfrm>
          <a:off x="1054768" y="2340621"/>
          <a:ext cx="6991644" cy="1991580"/>
        </p:xfrm>
        <a:graphic>
          <a:graphicData uri="http://schemas.openxmlformats.org/drawingml/2006/table">
            <a:tbl>
              <a:tblPr firstRow="1" firstCol="1">
                <a:tableStyleId>{85BE263C-DBD7-4A20-BB59-AAB30ACAA65A}</a:tableStyleId>
              </a:tblPr>
              <a:tblGrid>
                <a:gridCol w="1747911">
                  <a:extLst>
                    <a:ext uri="{9D8B030D-6E8A-4147-A177-3AD203B41FA5}">
                      <a16:colId xmlns:a16="http://schemas.microsoft.com/office/drawing/2014/main" val="3373791282"/>
                    </a:ext>
                  </a:extLst>
                </a:gridCol>
                <a:gridCol w="1747911">
                  <a:extLst>
                    <a:ext uri="{9D8B030D-6E8A-4147-A177-3AD203B41FA5}">
                      <a16:colId xmlns:a16="http://schemas.microsoft.com/office/drawing/2014/main" val="4171385472"/>
                    </a:ext>
                  </a:extLst>
                </a:gridCol>
                <a:gridCol w="1747911">
                  <a:extLst>
                    <a:ext uri="{9D8B030D-6E8A-4147-A177-3AD203B41FA5}">
                      <a16:colId xmlns:a16="http://schemas.microsoft.com/office/drawing/2014/main" val="2278615806"/>
                    </a:ext>
                  </a:extLst>
                </a:gridCol>
                <a:gridCol w="1747911">
                  <a:extLst>
                    <a:ext uri="{9D8B030D-6E8A-4147-A177-3AD203B41FA5}">
                      <a16:colId xmlns:a16="http://schemas.microsoft.com/office/drawing/2014/main" val="1313424371"/>
                    </a:ext>
                  </a:extLst>
                </a:gridCol>
              </a:tblGrid>
              <a:tr h="0">
                <a:tc>
                  <a:txBody>
                    <a:bodyPr/>
                    <a:lstStyle/>
                    <a:p>
                      <a:pPr marL="0" algn="ctr" defTabSz="914278" rtl="0" eaLnBrk="1" latinLnBrk="0" hangingPunct="1">
                        <a:lnSpc>
                          <a:spcPct val="100000"/>
                        </a:lnSpc>
                        <a:spcAft>
                          <a:spcPts val="0"/>
                        </a:spcAft>
                      </a:pPr>
                      <a:r>
                        <a:rPr kumimoji="1" lang="ja-JP" altLang="en-US" sz="1600" kern="100" dirty="0">
                          <a:effectLst/>
                          <a:latin typeface="Meiryo UI" panose="020B0604030504040204" pitchFamily="50" charset="-128"/>
                          <a:ea typeface="Meiryo UI" panose="020B0604030504040204" pitchFamily="50" charset="-128"/>
                        </a:rPr>
                        <a:t>導入市町村数</a:t>
                      </a:r>
                      <a:r>
                        <a:rPr kumimoji="1" lang="en-US" sz="1600" kern="100" dirty="0">
                          <a:effectLst/>
                          <a:latin typeface="Meiryo UI" panose="020B0604030504040204" pitchFamily="50" charset="-128"/>
                          <a:ea typeface="Meiryo UI" panose="020B0604030504040204" pitchFamily="50" charset="-128"/>
                        </a:rPr>
                        <a:t> </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診　断</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設　計</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改　修</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761007960"/>
                  </a:ext>
                </a:extLst>
              </a:tr>
              <a:tr h="349548">
                <a:tc>
                  <a:txBody>
                    <a:bodyPr/>
                    <a:lstStyle/>
                    <a:p>
                      <a:pPr marL="0" algn="ctr" defTabSz="914278" rtl="0" eaLnBrk="1" latinLnBrk="0" hangingPunct="1">
                        <a:lnSpc>
                          <a:spcPct val="100000"/>
                        </a:lnSpc>
                        <a:spcAft>
                          <a:spcPts val="0"/>
                        </a:spcAft>
                      </a:pPr>
                      <a:r>
                        <a:rPr kumimoji="1" lang="en-US" altLang="ja-JP" sz="1600" kern="100" dirty="0">
                          <a:solidFill>
                            <a:schemeClr val="bg1"/>
                          </a:solidFill>
                          <a:effectLst/>
                          <a:latin typeface="Meiryo UI" panose="020B0604030504040204" pitchFamily="50" charset="-128"/>
                          <a:ea typeface="Meiryo UI" panose="020B0604030504040204" pitchFamily="50" charset="-128"/>
                          <a:cs typeface="+mn-cs"/>
                        </a:rPr>
                        <a:t>H30</a:t>
                      </a:r>
                      <a:endParaRPr kumimoji="1" lang="ja-JP" sz="16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solidFill>
                            <a:schemeClr val="tx1"/>
                          </a:solidFill>
                          <a:effectLst/>
                          <a:latin typeface="Meiryo UI" panose="020B0604030504040204" pitchFamily="50" charset="-128"/>
                          <a:ea typeface="Meiryo UI" panose="020B0604030504040204" pitchFamily="50" charset="-128"/>
                          <a:cs typeface="+mn-cs"/>
                        </a:rPr>
                        <a:t>28</a:t>
                      </a:r>
                      <a:r>
                        <a:rPr kumimoji="1" lang="ja-JP" altLang="en-US" sz="1600" kern="100" dirty="0">
                          <a:solidFill>
                            <a:schemeClr val="tx1"/>
                          </a:solidFill>
                          <a:effectLst/>
                          <a:latin typeface="Meiryo UI" panose="020B0604030504040204" pitchFamily="50" charset="-128"/>
                          <a:ea typeface="Meiryo UI" panose="020B0604030504040204" pitchFamily="50" charset="-128"/>
                          <a:cs typeface="+mn-cs"/>
                        </a:rPr>
                        <a:t>市町</a:t>
                      </a:r>
                      <a:endParaRPr kumimoji="1" lang="ja-JP" sz="16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solidFill>
                            <a:schemeClr val="tx1"/>
                          </a:solidFill>
                          <a:effectLst/>
                          <a:latin typeface="Meiryo UI" panose="020B0604030504040204" pitchFamily="50" charset="-128"/>
                          <a:ea typeface="Meiryo UI" panose="020B0604030504040204" pitchFamily="50" charset="-128"/>
                          <a:cs typeface="+mn-cs"/>
                        </a:rPr>
                        <a:t>4</a:t>
                      </a:r>
                      <a:r>
                        <a:rPr kumimoji="1" lang="ja-JP" altLang="en-US" sz="1600" kern="100" dirty="0">
                          <a:solidFill>
                            <a:schemeClr val="tx1"/>
                          </a:solidFill>
                          <a:effectLst/>
                          <a:latin typeface="Meiryo UI" panose="020B0604030504040204" pitchFamily="50" charset="-128"/>
                          <a:ea typeface="Meiryo UI" panose="020B0604030504040204" pitchFamily="50" charset="-128"/>
                          <a:cs typeface="+mn-cs"/>
                        </a:rPr>
                        <a:t>市</a:t>
                      </a:r>
                      <a:endParaRPr kumimoji="1" lang="ja-JP" sz="16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solidFill>
                            <a:schemeClr val="tx1"/>
                          </a:solidFill>
                          <a:effectLst/>
                          <a:latin typeface="Meiryo UI" panose="020B0604030504040204" pitchFamily="50" charset="-128"/>
                          <a:ea typeface="Meiryo UI" panose="020B0604030504040204" pitchFamily="50" charset="-128"/>
                          <a:cs typeface="+mn-cs"/>
                        </a:rPr>
                        <a:t>5</a:t>
                      </a:r>
                      <a:r>
                        <a:rPr kumimoji="1" lang="ja-JP" altLang="en-US" sz="1600" kern="100" dirty="0">
                          <a:solidFill>
                            <a:schemeClr val="tx1"/>
                          </a:solidFill>
                          <a:effectLst/>
                          <a:latin typeface="Meiryo UI" panose="020B0604030504040204" pitchFamily="50" charset="-128"/>
                          <a:ea typeface="Meiryo UI" panose="020B0604030504040204" pitchFamily="50" charset="-128"/>
                          <a:cs typeface="+mn-cs"/>
                        </a:rPr>
                        <a:t>市</a:t>
                      </a:r>
                      <a:endParaRPr kumimoji="1" lang="ja-JP" sz="16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868621111"/>
                  </a:ext>
                </a:extLst>
              </a:tr>
              <a:tr h="349548">
                <a:tc>
                  <a:txBody>
                    <a:bodyPr/>
                    <a:lstStyle/>
                    <a:p>
                      <a:pPr marL="0" algn="ctr" defTabSz="914278" rtl="0" eaLnBrk="1" latinLnBrk="0" hangingPunct="1">
                        <a:lnSpc>
                          <a:spcPct val="100000"/>
                        </a:lnSpc>
                        <a:spcAft>
                          <a:spcPts val="0"/>
                        </a:spcAft>
                      </a:pPr>
                      <a:r>
                        <a:rPr kumimoji="1" lang="en-US" altLang="ja-JP" sz="1600" kern="100" dirty="0">
                          <a:solidFill>
                            <a:schemeClr val="bg1"/>
                          </a:solidFill>
                          <a:effectLst/>
                          <a:latin typeface="Meiryo UI" panose="020B0604030504040204" pitchFamily="50" charset="-128"/>
                          <a:ea typeface="Meiryo UI" panose="020B0604030504040204" pitchFamily="50" charset="-128"/>
                          <a:cs typeface="+mn-cs"/>
                        </a:rPr>
                        <a:t>R1</a:t>
                      </a:r>
                      <a:endParaRPr kumimoji="1" lang="ja-JP" sz="16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solidFill>
                            <a:schemeClr val="tx1"/>
                          </a:solidFill>
                          <a:effectLst/>
                          <a:latin typeface="Meiryo UI" panose="020B0604030504040204" pitchFamily="50" charset="-128"/>
                          <a:ea typeface="Meiryo UI" panose="020B0604030504040204" pitchFamily="50" charset="-128"/>
                          <a:cs typeface="+mn-cs"/>
                        </a:rPr>
                        <a:t>28</a:t>
                      </a:r>
                      <a:r>
                        <a:rPr kumimoji="1" lang="ja-JP" altLang="en-US" sz="1600" kern="100" dirty="0">
                          <a:solidFill>
                            <a:schemeClr val="tx1"/>
                          </a:solidFill>
                          <a:effectLst/>
                          <a:latin typeface="Meiryo UI" panose="020B0604030504040204" pitchFamily="50" charset="-128"/>
                          <a:ea typeface="Meiryo UI" panose="020B0604030504040204" pitchFamily="50" charset="-128"/>
                          <a:cs typeface="+mn-cs"/>
                        </a:rPr>
                        <a:t>市町</a:t>
                      </a:r>
                      <a:endParaRPr kumimoji="1" lang="ja-JP" sz="16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solidFill>
                            <a:schemeClr val="tx1"/>
                          </a:solidFill>
                          <a:effectLst/>
                          <a:latin typeface="Meiryo UI" panose="020B0604030504040204" pitchFamily="50" charset="-128"/>
                          <a:ea typeface="Meiryo UI" panose="020B0604030504040204" pitchFamily="50" charset="-128"/>
                          <a:cs typeface="+mn-cs"/>
                        </a:rPr>
                        <a:t>5</a:t>
                      </a:r>
                      <a:r>
                        <a:rPr kumimoji="1" lang="ja-JP" altLang="en-US" sz="1600" kern="100" dirty="0">
                          <a:solidFill>
                            <a:schemeClr val="tx1"/>
                          </a:solidFill>
                          <a:effectLst/>
                          <a:latin typeface="Meiryo UI" panose="020B0604030504040204" pitchFamily="50" charset="-128"/>
                          <a:ea typeface="Meiryo UI" panose="020B0604030504040204" pitchFamily="50" charset="-128"/>
                          <a:cs typeface="+mn-cs"/>
                        </a:rPr>
                        <a:t>市</a:t>
                      </a:r>
                      <a:endParaRPr kumimoji="1" lang="ja-JP" sz="12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kern="100" dirty="0">
                          <a:solidFill>
                            <a:schemeClr val="tx1"/>
                          </a:solidFill>
                          <a:effectLst/>
                          <a:latin typeface="Meiryo UI" panose="020B0604030504040204" pitchFamily="50" charset="-128"/>
                          <a:ea typeface="Meiryo UI" panose="020B0604030504040204" pitchFamily="50" charset="-128"/>
                          <a:cs typeface="+mn-cs"/>
                        </a:rPr>
                        <a:t>6</a:t>
                      </a:r>
                      <a:r>
                        <a:rPr kumimoji="1" lang="ja-JP" altLang="en-US" sz="1600" kern="100" dirty="0">
                          <a:solidFill>
                            <a:schemeClr val="tx1"/>
                          </a:solidFill>
                          <a:effectLst/>
                          <a:latin typeface="Meiryo UI" panose="020B0604030504040204" pitchFamily="50" charset="-128"/>
                          <a:ea typeface="Meiryo UI" panose="020B0604030504040204" pitchFamily="50" charset="-128"/>
                          <a:cs typeface="+mn-cs"/>
                        </a:rPr>
                        <a:t>市</a:t>
                      </a:r>
                      <a:endParaRPr kumimoji="1" lang="ja-JP" altLang="ja-JP" sz="12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4195208097"/>
                  </a:ext>
                </a:extLst>
              </a:tr>
              <a:tr h="349548">
                <a:tc>
                  <a:txBody>
                    <a:bodyPr/>
                    <a:lstStyle/>
                    <a:p>
                      <a:pPr marL="0" algn="ctr" defTabSz="914278" rtl="0" eaLnBrk="1" latinLnBrk="0" hangingPunct="1">
                        <a:lnSpc>
                          <a:spcPct val="100000"/>
                        </a:lnSpc>
                        <a:spcAft>
                          <a:spcPts val="0"/>
                        </a:spcAft>
                      </a:pPr>
                      <a:r>
                        <a:rPr kumimoji="1" lang="en-US" altLang="ja-JP" sz="1600" kern="100" dirty="0">
                          <a:solidFill>
                            <a:schemeClr val="bg1"/>
                          </a:solidFill>
                          <a:effectLst/>
                          <a:latin typeface="Meiryo UI" panose="020B0604030504040204" pitchFamily="50" charset="-128"/>
                          <a:ea typeface="Meiryo UI" panose="020B0604030504040204" pitchFamily="50" charset="-128"/>
                          <a:cs typeface="+mn-cs"/>
                        </a:rPr>
                        <a:t>R2</a:t>
                      </a:r>
                      <a:endParaRPr kumimoji="1" lang="ja-JP" sz="16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solidFill>
                            <a:schemeClr val="tx1"/>
                          </a:solidFill>
                          <a:effectLst/>
                          <a:latin typeface="Meiryo UI" panose="020B0604030504040204" pitchFamily="50" charset="-128"/>
                          <a:ea typeface="Meiryo UI" panose="020B0604030504040204" pitchFamily="50" charset="-128"/>
                          <a:cs typeface="+mn-cs"/>
                        </a:rPr>
                        <a:t>28</a:t>
                      </a:r>
                      <a:r>
                        <a:rPr kumimoji="1" lang="ja-JP" altLang="en-US" sz="1600" kern="100" dirty="0">
                          <a:solidFill>
                            <a:schemeClr val="tx1"/>
                          </a:solidFill>
                          <a:effectLst/>
                          <a:latin typeface="Meiryo UI" panose="020B0604030504040204" pitchFamily="50" charset="-128"/>
                          <a:ea typeface="Meiryo UI" panose="020B0604030504040204" pitchFamily="50" charset="-128"/>
                          <a:cs typeface="+mn-cs"/>
                        </a:rPr>
                        <a:t>市町</a:t>
                      </a:r>
                      <a:endParaRPr kumimoji="1" lang="ja-JP" sz="16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solidFill>
                            <a:schemeClr val="tx1"/>
                          </a:solidFill>
                          <a:effectLst/>
                          <a:latin typeface="Meiryo UI" panose="020B0604030504040204" pitchFamily="50" charset="-128"/>
                          <a:ea typeface="Meiryo UI" panose="020B0604030504040204" pitchFamily="50" charset="-128"/>
                          <a:cs typeface="+mn-cs"/>
                        </a:rPr>
                        <a:t>5</a:t>
                      </a:r>
                      <a:r>
                        <a:rPr kumimoji="1" lang="ja-JP" altLang="en-US" sz="1600" kern="100" dirty="0">
                          <a:solidFill>
                            <a:schemeClr val="tx1"/>
                          </a:solidFill>
                          <a:effectLst/>
                          <a:latin typeface="Meiryo UI" panose="020B0604030504040204" pitchFamily="50" charset="-128"/>
                          <a:ea typeface="Meiryo UI" panose="020B0604030504040204" pitchFamily="50" charset="-128"/>
                          <a:cs typeface="+mn-cs"/>
                        </a:rPr>
                        <a:t>市</a:t>
                      </a:r>
                      <a:endParaRPr kumimoji="1" lang="ja-JP" sz="16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solidFill>
                            <a:schemeClr val="tx1"/>
                          </a:solidFill>
                          <a:effectLst/>
                          <a:latin typeface="Meiryo UI" panose="020B0604030504040204" pitchFamily="50" charset="-128"/>
                          <a:ea typeface="Meiryo UI" panose="020B0604030504040204" pitchFamily="50" charset="-128"/>
                          <a:cs typeface="+mn-cs"/>
                        </a:rPr>
                        <a:t>6</a:t>
                      </a:r>
                      <a:r>
                        <a:rPr kumimoji="1" lang="ja-JP" altLang="en-US" sz="1600" kern="100" dirty="0">
                          <a:solidFill>
                            <a:schemeClr val="tx1"/>
                          </a:solidFill>
                          <a:effectLst/>
                          <a:latin typeface="Meiryo UI" panose="020B0604030504040204" pitchFamily="50" charset="-128"/>
                          <a:ea typeface="Meiryo UI" panose="020B0604030504040204" pitchFamily="50" charset="-128"/>
                          <a:cs typeface="+mn-cs"/>
                        </a:rPr>
                        <a:t>市</a:t>
                      </a:r>
                      <a:endParaRPr kumimoji="1" lang="ja-JP" sz="16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431509745"/>
                  </a:ext>
                </a:extLst>
              </a:tr>
              <a:tr h="349548">
                <a:tc>
                  <a:txBody>
                    <a:bodyPr/>
                    <a:lstStyle/>
                    <a:p>
                      <a:pPr marL="0" algn="ctr" defTabSz="914278" rtl="0" eaLnBrk="1" latinLnBrk="0" hangingPunct="1">
                        <a:lnSpc>
                          <a:spcPct val="100000"/>
                        </a:lnSpc>
                        <a:spcAft>
                          <a:spcPts val="0"/>
                        </a:spcAft>
                      </a:pPr>
                      <a:r>
                        <a:rPr kumimoji="1" lang="en-US" altLang="ja-JP" sz="1600" kern="100" dirty="0">
                          <a:solidFill>
                            <a:schemeClr val="bg1"/>
                          </a:solidFill>
                          <a:effectLst/>
                          <a:latin typeface="Meiryo UI" panose="020B0604030504040204" pitchFamily="50" charset="-128"/>
                          <a:ea typeface="Meiryo UI" panose="020B0604030504040204" pitchFamily="50" charset="-128"/>
                          <a:cs typeface="+mn-cs"/>
                        </a:rPr>
                        <a:t>R3</a:t>
                      </a:r>
                      <a:endParaRPr kumimoji="1" lang="ja-JP" sz="16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solidFill>
                            <a:schemeClr val="tx1"/>
                          </a:solidFill>
                          <a:effectLst/>
                          <a:latin typeface="Meiryo UI" panose="020B0604030504040204" pitchFamily="50" charset="-128"/>
                          <a:ea typeface="Meiryo UI" panose="020B0604030504040204" pitchFamily="50" charset="-128"/>
                          <a:cs typeface="+mn-cs"/>
                        </a:rPr>
                        <a:t>27</a:t>
                      </a:r>
                      <a:r>
                        <a:rPr kumimoji="1" lang="ja-JP" altLang="en-US" sz="1600" kern="100" dirty="0">
                          <a:solidFill>
                            <a:schemeClr val="tx1"/>
                          </a:solidFill>
                          <a:effectLst/>
                          <a:latin typeface="Meiryo UI" panose="020B0604030504040204" pitchFamily="50" charset="-128"/>
                          <a:ea typeface="Meiryo UI" panose="020B0604030504040204" pitchFamily="50" charset="-128"/>
                          <a:cs typeface="+mn-cs"/>
                        </a:rPr>
                        <a:t>市町</a:t>
                      </a:r>
                      <a:endParaRPr kumimoji="1" lang="ja-JP" sz="12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solidFill>
                            <a:schemeClr val="tx1"/>
                          </a:solidFill>
                          <a:effectLst/>
                          <a:latin typeface="Meiryo UI" panose="020B0604030504040204" pitchFamily="50" charset="-128"/>
                          <a:ea typeface="Meiryo UI" panose="020B0604030504040204" pitchFamily="50" charset="-128"/>
                          <a:cs typeface="+mn-cs"/>
                        </a:rPr>
                        <a:t>5</a:t>
                      </a:r>
                      <a:r>
                        <a:rPr kumimoji="1" lang="ja-JP" altLang="en-US" sz="1600" kern="100" dirty="0">
                          <a:solidFill>
                            <a:schemeClr val="tx1"/>
                          </a:solidFill>
                          <a:effectLst/>
                          <a:latin typeface="Meiryo UI" panose="020B0604030504040204" pitchFamily="50" charset="-128"/>
                          <a:ea typeface="Meiryo UI" panose="020B0604030504040204" pitchFamily="50" charset="-128"/>
                          <a:cs typeface="+mn-cs"/>
                        </a:rPr>
                        <a:t>市</a:t>
                      </a:r>
                      <a:endParaRPr kumimoji="1" lang="ja-JP" sz="16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solidFill>
                            <a:schemeClr val="tx1"/>
                          </a:solidFill>
                          <a:effectLst/>
                          <a:latin typeface="Meiryo UI" panose="020B0604030504040204" pitchFamily="50" charset="-128"/>
                          <a:ea typeface="Meiryo UI" panose="020B0604030504040204" pitchFamily="50" charset="-128"/>
                          <a:cs typeface="+mn-cs"/>
                        </a:rPr>
                        <a:t>6</a:t>
                      </a:r>
                      <a:r>
                        <a:rPr kumimoji="1" lang="ja-JP" altLang="en-US" sz="1600" kern="100" dirty="0">
                          <a:solidFill>
                            <a:schemeClr val="tx1"/>
                          </a:solidFill>
                          <a:effectLst/>
                          <a:latin typeface="Meiryo UI" panose="020B0604030504040204" pitchFamily="50" charset="-128"/>
                          <a:ea typeface="Meiryo UI" panose="020B0604030504040204" pitchFamily="50" charset="-128"/>
                          <a:cs typeface="+mn-cs"/>
                        </a:rPr>
                        <a:t>市</a:t>
                      </a:r>
                      <a:endParaRPr kumimoji="1" lang="ja-JP" sz="16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801101946"/>
                  </a:ext>
                </a:extLst>
              </a:tr>
              <a:tr h="349548">
                <a:tc>
                  <a:txBody>
                    <a:bodyPr/>
                    <a:lstStyle/>
                    <a:p>
                      <a:pPr algn="ctr">
                        <a:lnSpc>
                          <a:spcPct val="100000"/>
                        </a:lnSpc>
                        <a:spcAft>
                          <a:spcPts val="0"/>
                        </a:spcAft>
                      </a:pPr>
                      <a:r>
                        <a:rPr lang="en-US" alt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R4</a:t>
                      </a:r>
                      <a:endParaRPr lang="ja-JP" alt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27</a:t>
                      </a:r>
                      <a:r>
                        <a:rPr lang="ja-JP" altLang="en-US"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市町</a:t>
                      </a:r>
                      <a:endParaRPr lang="ja-JP"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r>
                        <a:rPr lang="ja-JP" altLang="en-US"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市</a:t>
                      </a:r>
                      <a:endParaRPr 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solidFill>
                            <a:schemeClr val="tx1"/>
                          </a:solidFill>
                          <a:effectLst/>
                          <a:latin typeface="Meiryo UI" panose="020B0604030504040204" pitchFamily="50" charset="-128"/>
                          <a:ea typeface="Meiryo UI" panose="020B0604030504040204" pitchFamily="50" charset="-128"/>
                          <a:cs typeface="+mn-cs"/>
                        </a:rPr>
                        <a:t>6</a:t>
                      </a:r>
                      <a:r>
                        <a:rPr kumimoji="1" lang="ja-JP" altLang="en-US" sz="1600" kern="100" dirty="0">
                          <a:solidFill>
                            <a:schemeClr val="tx1"/>
                          </a:solidFill>
                          <a:effectLst/>
                          <a:latin typeface="Meiryo UI" panose="020B0604030504040204" pitchFamily="50" charset="-128"/>
                          <a:ea typeface="Meiryo UI" panose="020B0604030504040204" pitchFamily="50" charset="-128"/>
                          <a:cs typeface="+mn-cs"/>
                        </a:rPr>
                        <a:t>市</a:t>
                      </a:r>
                      <a:endParaRPr kumimoji="1" lang="ja-JP" sz="1600" kern="1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46735587"/>
                  </a:ext>
                </a:extLst>
              </a:tr>
            </a:tbl>
          </a:graphicData>
        </a:graphic>
      </p:graphicFrame>
      <p:sp>
        <p:nvSpPr>
          <p:cNvPr id="10" name="正方形/長方形 9"/>
          <p:cNvSpPr/>
          <p:nvPr/>
        </p:nvSpPr>
        <p:spPr>
          <a:xfrm>
            <a:off x="3796695" y="5431270"/>
            <a:ext cx="5036914" cy="600164"/>
          </a:xfrm>
          <a:prstGeom prst="rect">
            <a:avLst/>
          </a:prstGeom>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府内で、旧耐震基準で建てられた分譲マンションがあるのは</a:t>
            </a:r>
            <a:r>
              <a:rPr lang="en-US" altLang="ja-JP" sz="1400" dirty="0">
                <a:latin typeface="Meiryo UI" panose="020B0604030504040204" pitchFamily="50" charset="-128"/>
                <a:ea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rPr>
              <a:t>市町</a:t>
            </a:r>
            <a:endParaRPr lang="en-US" altLang="ja-JP" sz="1400" dirty="0">
              <a:latin typeface="Meiryo UI" panose="020B0604030504040204" pitchFamily="50" charset="-128"/>
              <a:ea typeface="Meiryo UI" panose="020B0604030504040204" pitchFamily="50" charset="-128"/>
            </a:endParaRPr>
          </a:p>
          <a:p>
            <a:pPr marL="174625" indent="-174625">
              <a:spcBef>
                <a:spcPts val="6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今年度、</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市が設計、改修補助制度の創設に向け検討中</a:t>
            </a:r>
          </a:p>
        </p:txBody>
      </p:sp>
      <p:sp>
        <p:nvSpPr>
          <p:cNvPr id="11" name="テキスト ボックス 10">
            <a:extLst>
              <a:ext uri="{FF2B5EF4-FFF2-40B4-BE49-F238E27FC236}">
                <a16:creationId xmlns:a16="http://schemas.microsoft.com/office/drawing/2014/main" id="{FA96CE26-4D9F-4B18-9F97-9A628AF82013}"/>
              </a:ext>
            </a:extLst>
          </p:cNvPr>
          <p:cNvSpPr txBox="1"/>
          <p:nvPr/>
        </p:nvSpPr>
        <p:spPr>
          <a:xfrm>
            <a:off x="437940" y="1971289"/>
            <a:ext cx="2882900" cy="369332"/>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85725" indent="-85725">
              <a:defRPr sz="1400">
                <a:latin typeface="Meiryo UI" panose="020B0604030504040204" pitchFamily="50" charset="-128"/>
                <a:ea typeface="Meiryo UI" panose="020B0604030504040204" pitchFamily="50" charset="-128"/>
              </a:defRPr>
            </a:lvl1pPr>
          </a:lstStyle>
          <a:p>
            <a:r>
              <a:rPr lang="ja-JP" altLang="en-US" sz="1800" dirty="0"/>
              <a:t>□補助制度導入の状況</a:t>
            </a:r>
          </a:p>
        </p:txBody>
      </p:sp>
      <p:sp>
        <p:nvSpPr>
          <p:cNvPr id="3" name="正方形/長方形 2"/>
          <p:cNvSpPr/>
          <p:nvPr/>
        </p:nvSpPr>
        <p:spPr>
          <a:xfrm>
            <a:off x="1054767" y="4357136"/>
            <a:ext cx="8001895" cy="646331"/>
          </a:xfrm>
          <a:prstGeom prst="rect">
            <a:avLst/>
          </a:prstGeom>
        </p:spPr>
        <p:txBody>
          <a:bodyPr wrap="square">
            <a:spAutoFit/>
          </a:bodyPr>
          <a:lstStyle/>
          <a:p>
            <a:r>
              <a:rPr lang="ja-JP" altLang="en-US" sz="1200" dirty="0">
                <a:solidFill>
                  <a:srgbClr val="2903B5"/>
                </a:solidFill>
                <a:latin typeface="Meiryo UI" panose="020B0604030504040204" pitchFamily="50" charset="-128"/>
                <a:ea typeface="Meiryo UI" panose="020B0604030504040204" pitchFamily="50" charset="-128"/>
              </a:rPr>
              <a:t>診断の補助制度がある市町</a:t>
            </a:r>
            <a:endParaRPr lang="en-US" altLang="zh-TW" sz="1200" dirty="0">
              <a:solidFill>
                <a:srgbClr val="2903B5"/>
              </a:solidFill>
              <a:latin typeface="Meiryo UI" panose="020B0604030504040204" pitchFamily="50" charset="-128"/>
              <a:ea typeface="Meiryo UI" panose="020B0604030504040204" pitchFamily="50" charset="-128"/>
            </a:endParaRPr>
          </a:p>
          <a:p>
            <a:pPr marL="174625"/>
            <a:r>
              <a:rPr lang="zh-TW" altLang="en-US" sz="1200" dirty="0">
                <a:latin typeface="Meiryo UI" panose="020B0604030504040204" pitchFamily="50" charset="-128"/>
                <a:ea typeface="Meiryo UI" panose="020B0604030504040204" pitchFamily="50" charset="-128"/>
              </a:rPr>
              <a:t>箕面市、摂津市、島本町、守口市、枚方市、寝屋川市、大東市、門真市、四條畷市、八尾市、柏原市、東大阪市、</a:t>
            </a:r>
            <a:endParaRPr lang="en-US" altLang="zh-TW" sz="1200" dirty="0">
              <a:latin typeface="Meiryo UI" panose="020B0604030504040204" pitchFamily="50" charset="-128"/>
              <a:ea typeface="Meiryo UI" panose="020B0604030504040204" pitchFamily="50" charset="-128"/>
            </a:endParaRPr>
          </a:p>
          <a:p>
            <a:pPr marL="174625"/>
            <a:r>
              <a:rPr lang="zh-TW" altLang="en-US" sz="1200" dirty="0">
                <a:latin typeface="Meiryo UI" panose="020B0604030504040204" pitchFamily="50" charset="-128"/>
                <a:ea typeface="Meiryo UI" panose="020B0604030504040204" pitchFamily="50" charset="-128"/>
              </a:rPr>
              <a:t>富田林市、松原市、羽曳野市、藤井寺市、大阪狭山市、和泉市、岸和田市、貝塚市、泉南市</a:t>
            </a:r>
          </a:p>
        </p:txBody>
      </p:sp>
      <p:sp>
        <p:nvSpPr>
          <p:cNvPr id="5" name="正方形/長方形 4"/>
          <p:cNvSpPr/>
          <p:nvPr/>
        </p:nvSpPr>
        <p:spPr>
          <a:xfrm>
            <a:off x="1054767" y="4942153"/>
            <a:ext cx="4835960" cy="461665"/>
          </a:xfrm>
          <a:prstGeom prst="rect">
            <a:avLst/>
          </a:prstGeom>
        </p:spPr>
        <p:txBody>
          <a:bodyPr wrap="square">
            <a:spAutoFit/>
          </a:bodyPr>
          <a:lstStyle/>
          <a:p>
            <a:r>
              <a:rPr lang="ja-JP" altLang="en-US" sz="1200" dirty="0">
                <a:solidFill>
                  <a:srgbClr val="2903B5"/>
                </a:solidFill>
                <a:latin typeface="Meiryo UI" panose="020B0604030504040204" pitchFamily="50" charset="-128"/>
                <a:ea typeface="Meiryo UI" panose="020B0604030504040204" pitchFamily="50" charset="-128"/>
              </a:rPr>
              <a:t>診断・設計・改修の補助制度がある市</a:t>
            </a:r>
            <a:endParaRPr lang="en-US" altLang="ja-JP" sz="1200" dirty="0">
              <a:solidFill>
                <a:srgbClr val="2903B5"/>
              </a:solidFill>
              <a:latin typeface="Meiryo UI" panose="020B0604030504040204" pitchFamily="50" charset="-128"/>
              <a:ea typeface="Meiryo UI" panose="020B0604030504040204" pitchFamily="50" charset="-128"/>
            </a:endParaRPr>
          </a:p>
          <a:p>
            <a:pPr marL="174625"/>
            <a:r>
              <a:rPr lang="zh-TW" altLang="en-US" sz="1200" dirty="0">
                <a:latin typeface="Meiryo UI" panose="020B0604030504040204" pitchFamily="50" charset="-128"/>
                <a:ea typeface="Meiryo UI" panose="020B0604030504040204" pitchFamily="50" charset="-128"/>
              </a:rPr>
              <a:t>大阪市、堺市、豊中市、高槻市</a:t>
            </a:r>
            <a:r>
              <a:rPr lang="ja-JP" altLang="en-US" sz="1200" dirty="0" err="1">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茨木市、吹田市</a:t>
            </a:r>
            <a:endParaRPr lang="zh-TW"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9895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p:txBody>
          <a:bodyPr/>
          <a:lstStyle/>
          <a:p>
            <a:r>
              <a:rPr lang="ja-JP" altLang="en-US" dirty="0"/>
              <a:t>　（４）管理組合の耐震化の意向等について</a:t>
            </a:r>
            <a:endParaRPr kumimoji="1" lang="ja-JP" altLang="en-US" dirty="0"/>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24</a:t>
            </a:fld>
            <a:endParaRPr lang="en-US" altLang="ja-JP">
              <a:solidFill>
                <a:srgbClr val="000000"/>
              </a:solidFill>
            </a:endParaRPr>
          </a:p>
        </p:txBody>
      </p:sp>
      <p:sp>
        <p:nvSpPr>
          <p:cNvPr id="19" name="テキスト ボックス 18">
            <a:extLst>
              <a:ext uri="{FF2B5EF4-FFF2-40B4-BE49-F238E27FC236}">
                <a16:creationId xmlns:a16="http://schemas.microsoft.com/office/drawing/2014/main" id="{53F670EA-60A0-4F80-8504-E5080457FC50}"/>
              </a:ext>
            </a:extLst>
          </p:cNvPr>
          <p:cNvSpPr txBox="1"/>
          <p:nvPr/>
        </p:nvSpPr>
        <p:spPr>
          <a:xfrm>
            <a:off x="111203" y="1029511"/>
            <a:ext cx="8945460" cy="1184940"/>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0" bIns="0">
            <a:spAutoFit/>
          </a:bodyPr>
          <a:lstStyle/>
          <a:p>
            <a:pPr marL="216000" indent="-216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○マンションの耐震化への興味は、組合単位で４割強、個人的を含めると８割強が「すでに検討を行っている」「興味がある」と答えているが、セミナー出席までの意向は少ない</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16000" indent="-216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○耐震化の状況については費用面での課題が最も多い。また、管理組合の役員交代などにより情報が引き継がれていない場合などがある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Text Box 1233">
            <a:extLst>
              <a:ext uri="{FF2B5EF4-FFF2-40B4-BE49-F238E27FC236}">
                <a16:creationId xmlns:a16="http://schemas.microsoft.com/office/drawing/2014/main" id="{CC26BA21-DBBE-4CC4-82E1-4F4337C7C6ED}"/>
              </a:ext>
            </a:extLst>
          </p:cNvPr>
          <p:cNvSpPr txBox="1">
            <a:spLocks noChangeArrowheads="1"/>
          </p:cNvSpPr>
          <p:nvPr/>
        </p:nvSpPr>
        <p:spPr bwMode="auto">
          <a:xfrm>
            <a:off x="256858" y="2560998"/>
            <a:ext cx="3811437" cy="35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defPPr>
              <a:defRPr lang="ja-JP"/>
            </a:defPPr>
            <a:lvl1pPr indent="0">
              <a:spcBef>
                <a:spcPct val="0"/>
              </a:spcBef>
              <a:buFontTx/>
              <a:buNone/>
              <a:defRPr sz="1400">
                <a:solidFill>
                  <a:srgbClr val="000000"/>
                </a:solidFill>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r>
              <a:rPr lang="ja-JP" altLang="en-US" b="1" dirty="0">
                <a:solidFill>
                  <a:schemeClr val="tx1"/>
                </a:solidFill>
              </a:rPr>
              <a:t>マンションの耐震化</a:t>
            </a:r>
            <a:r>
              <a:rPr lang="en-US" altLang="ja-JP" b="1" dirty="0">
                <a:solidFill>
                  <a:schemeClr val="tx1"/>
                </a:solidFill>
              </a:rPr>
              <a:t>(</a:t>
            </a:r>
            <a:r>
              <a:rPr lang="ja-JP" altLang="en-US" b="1" dirty="0">
                <a:solidFill>
                  <a:schemeClr val="tx1"/>
                </a:solidFill>
              </a:rPr>
              <a:t>建替え含む</a:t>
            </a:r>
            <a:r>
              <a:rPr lang="en-US" altLang="ja-JP" b="1" dirty="0">
                <a:solidFill>
                  <a:schemeClr val="tx1"/>
                </a:solidFill>
              </a:rPr>
              <a:t>)</a:t>
            </a:r>
            <a:r>
              <a:rPr lang="ja-JP" altLang="en-US" b="1" dirty="0" err="1">
                <a:solidFill>
                  <a:schemeClr val="tx1"/>
                </a:solidFill>
              </a:rPr>
              <a:t>への</a:t>
            </a:r>
            <a:r>
              <a:rPr lang="ja-JP" altLang="en-US" b="1" dirty="0">
                <a:solidFill>
                  <a:schemeClr val="tx1"/>
                </a:solidFill>
              </a:rPr>
              <a:t>興味について</a:t>
            </a:r>
            <a:endParaRPr lang="en-US" altLang="ja-JP" dirty="0">
              <a:solidFill>
                <a:schemeClr val="tx1"/>
              </a:solidFill>
            </a:endParaRPr>
          </a:p>
        </p:txBody>
      </p:sp>
      <p:sp>
        <p:nvSpPr>
          <p:cNvPr id="23" name="Text Box 1233">
            <a:extLst>
              <a:ext uri="{FF2B5EF4-FFF2-40B4-BE49-F238E27FC236}">
                <a16:creationId xmlns:a16="http://schemas.microsoft.com/office/drawing/2014/main" id="{CC26BA21-DBBE-4CC4-82E1-4F4337C7C6ED}"/>
              </a:ext>
            </a:extLst>
          </p:cNvPr>
          <p:cNvSpPr txBox="1">
            <a:spLocks noChangeArrowheads="1"/>
          </p:cNvSpPr>
          <p:nvPr/>
        </p:nvSpPr>
        <p:spPr bwMode="auto">
          <a:xfrm>
            <a:off x="256858" y="2304831"/>
            <a:ext cx="3811437" cy="11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defPPr>
              <a:defRPr lang="ja-JP"/>
            </a:defPPr>
            <a:lvl1pPr indent="0">
              <a:spcBef>
                <a:spcPct val="0"/>
              </a:spcBef>
              <a:buFontTx/>
              <a:buNone/>
              <a:defRPr sz="1400">
                <a:solidFill>
                  <a:srgbClr val="000000"/>
                </a:solidFill>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r>
              <a:rPr lang="ja-JP" altLang="en-US" dirty="0">
                <a:solidFill>
                  <a:schemeClr val="tx1"/>
                </a:solidFill>
              </a:rPr>
              <a:t>令和２年実施アンケートより（</a:t>
            </a:r>
            <a:r>
              <a:rPr lang="en-US" altLang="ja-JP" dirty="0">
                <a:solidFill>
                  <a:schemeClr val="tx1"/>
                </a:solidFill>
              </a:rPr>
              <a:t>175</a:t>
            </a:r>
            <a:r>
              <a:rPr lang="ja-JP" altLang="en-US" dirty="0">
                <a:solidFill>
                  <a:schemeClr val="tx1"/>
                </a:solidFill>
              </a:rPr>
              <a:t>件回答）</a:t>
            </a:r>
            <a:endParaRPr lang="en-US" altLang="ja-JP" dirty="0">
              <a:solidFill>
                <a:schemeClr val="tx1"/>
              </a:solidFill>
            </a:endParaRPr>
          </a:p>
        </p:txBody>
      </p:sp>
      <p:sp>
        <p:nvSpPr>
          <p:cNvPr id="24" name="角丸四角形 23"/>
          <p:cNvSpPr/>
          <p:nvPr/>
        </p:nvSpPr>
        <p:spPr>
          <a:xfrm>
            <a:off x="256859" y="2283284"/>
            <a:ext cx="3893155" cy="4437429"/>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27" name="Text Box 1233">
            <a:extLst>
              <a:ext uri="{FF2B5EF4-FFF2-40B4-BE49-F238E27FC236}">
                <a16:creationId xmlns:a16="http://schemas.microsoft.com/office/drawing/2014/main" id="{CC26BA21-DBBE-4CC4-82E1-4F4337C7C6ED}"/>
              </a:ext>
            </a:extLst>
          </p:cNvPr>
          <p:cNvSpPr txBox="1">
            <a:spLocks noChangeArrowheads="1"/>
          </p:cNvSpPr>
          <p:nvPr/>
        </p:nvSpPr>
        <p:spPr bwMode="auto">
          <a:xfrm>
            <a:off x="4296743" y="2892280"/>
            <a:ext cx="3811437" cy="35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defPPr>
              <a:defRPr lang="ja-JP"/>
            </a:defPPr>
            <a:lvl1pPr indent="0">
              <a:spcBef>
                <a:spcPct val="0"/>
              </a:spcBef>
              <a:buFontTx/>
              <a:buNone/>
              <a:defRPr sz="1400">
                <a:solidFill>
                  <a:srgbClr val="000000"/>
                </a:solidFill>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r>
              <a:rPr lang="ja-JP" altLang="en-US" b="1" dirty="0">
                <a:solidFill>
                  <a:schemeClr val="tx1"/>
                </a:solidFill>
              </a:rPr>
              <a:t>耐震化の状況について</a:t>
            </a:r>
            <a:endParaRPr lang="en-US" altLang="ja-JP" dirty="0">
              <a:solidFill>
                <a:schemeClr val="tx1"/>
              </a:solidFill>
            </a:endParaRPr>
          </a:p>
        </p:txBody>
      </p:sp>
      <p:sp>
        <p:nvSpPr>
          <p:cNvPr id="28" name="Text Box 1233">
            <a:extLst>
              <a:ext uri="{FF2B5EF4-FFF2-40B4-BE49-F238E27FC236}">
                <a16:creationId xmlns:a16="http://schemas.microsoft.com/office/drawing/2014/main" id="{CC26BA21-DBBE-4CC4-82E1-4F4337C7C6ED}"/>
              </a:ext>
            </a:extLst>
          </p:cNvPr>
          <p:cNvSpPr txBox="1">
            <a:spLocks noChangeArrowheads="1"/>
          </p:cNvSpPr>
          <p:nvPr/>
        </p:nvSpPr>
        <p:spPr bwMode="auto">
          <a:xfrm>
            <a:off x="4313453" y="2319622"/>
            <a:ext cx="4523397" cy="28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defPPr>
              <a:defRPr lang="ja-JP"/>
            </a:defPPr>
            <a:lvl1pPr indent="0">
              <a:spcBef>
                <a:spcPct val="0"/>
              </a:spcBef>
              <a:buFontTx/>
              <a:buNone/>
              <a:defRPr sz="1400">
                <a:solidFill>
                  <a:srgbClr val="000000"/>
                </a:solidFill>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r>
              <a:rPr lang="ja-JP" altLang="en-US" dirty="0">
                <a:solidFill>
                  <a:schemeClr val="tx1"/>
                </a:solidFill>
              </a:rPr>
              <a:t>令和３年実施ヒアリングより（</a:t>
            </a:r>
            <a:r>
              <a:rPr lang="en-US" altLang="ja-JP" dirty="0">
                <a:solidFill>
                  <a:schemeClr val="tx1"/>
                </a:solidFill>
              </a:rPr>
              <a:t>54</a:t>
            </a:r>
            <a:r>
              <a:rPr lang="ja-JP" altLang="en-US" dirty="0">
                <a:solidFill>
                  <a:schemeClr val="tx1"/>
                </a:solidFill>
              </a:rPr>
              <a:t>件）</a:t>
            </a:r>
            <a:endParaRPr lang="en-US" altLang="ja-JP" dirty="0">
              <a:solidFill>
                <a:schemeClr val="tx1"/>
              </a:solidFill>
            </a:endParaRPr>
          </a:p>
          <a:p>
            <a:pPr marL="363538" indent="-174625"/>
            <a:r>
              <a:rPr lang="en-US" altLang="ja-JP" sz="1200" dirty="0">
                <a:solidFill>
                  <a:schemeClr val="tx1"/>
                </a:solidFill>
              </a:rPr>
              <a:t>※</a:t>
            </a:r>
            <a:r>
              <a:rPr lang="ja-JP" altLang="en-US" sz="1200" dirty="0">
                <a:solidFill>
                  <a:schemeClr val="tx1"/>
                </a:solidFill>
              </a:rPr>
              <a:t>令和</a:t>
            </a:r>
            <a:r>
              <a:rPr lang="en-US" altLang="ja-JP" sz="1200" dirty="0">
                <a:solidFill>
                  <a:schemeClr val="tx1"/>
                </a:solidFill>
              </a:rPr>
              <a:t>2</a:t>
            </a:r>
            <a:r>
              <a:rPr lang="ja-JP" altLang="en-US" sz="1200" dirty="0">
                <a:solidFill>
                  <a:schemeClr val="tx1"/>
                </a:solidFill>
              </a:rPr>
              <a:t>年に実施したアンケートで、耐震化に関心があるという管理組合へヒアリング</a:t>
            </a:r>
            <a:endParaRPr lang="en-US" altLang="ja-JP" sz="1200" dirty="0">
              <a:solidFill>
                <a:schemeClr val="tx1"/>
              </a:solidFill>
            </a:endParaRPr>
          </a:p>
        </p:txBody>
      </p:sp>
      <p:sp>
        <p:nvSpPr>
          <p:cNvPr id="29" name="角丸四角形 28"/>
          <p:cNvSpPr/>
          <p:nvPr/>
        </p:nvSpPr>
        <p:spPr>
          <a:xfrm>
            <a:off x="4231735" y="2302605"/>
            <a:ext cx="4637008" cy="4418108"/>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31" name="Text Box 1233">
            <a:extLst>
              <a:ext uri="{FF2B5EF4-FFF2-40B4-BE49-F238E27FC236}">
                <a16:creationId xmlns:a16="http://schemas.microsoft.com/office/drawing/2014/main" id="{CC26BA21-DBBE-4CC4-82E1-4F4337C7C6ED}"/>
              </a:ext>
            </a:extLst>
          </p:cNvPr>
          <p:cNvSpPr txBox="1">
            <a:spLocks noChangeArrowheads="1"/>
          </p:cNvSpPr>
          <p:nvPr/>
        </p:nvSpPr>
        <p:spPr bwMode="auto">
          <a:xfrm>
            <a:off x="4346906" y="5098214"/>
            <a:ext cx="4553729" cy="163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defPPr>
              <a:defRPr lang="ja-JP"/>
            </a:defPPr>
            <a:lvl1pPr indent="0">
              <a:spcBef>
                <a:spcPct val="0"/>
              </a:spcBef>
              <a:buFontTx/>
              <a:buNone/>
              <a:defRPr sz="1400">
                <a:solidFill>
                  <a:srgbClr val="000000"/>
                </a:solidFill>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pPr marL="87313" indent="-87313"/>
            <a:r>
              <a:rPr lang="en-US" altLang="ja-JP" sz="1200" dirty="0">
                <a:solidFill>
                  <a:schemeClr val="tx1"/>
                </a:solidFill>
              </a:rPr>
              <a:t>※</a:t>
            </a:r>
            <a:r>
              <a:rPr lang="ja-JP" altLang="en-US" sz="1200" dirty="0">
                <a:solidFill>
                  <a:schemeClr val="tx1"/>
                </a:solidFill>
              </a:rPr>
              <a:t>関心なしは、管理組合の役員が変わっている場合など、アンケート時から変化があったもの</a:t>
            </a:r>
            <a:endParaRPr lang="en-US" altLang="ja-JP" sz="1200" dirty="0">
              <a:solidFill>
                <a:schemeClr val="tx1"/>
              </a:solidFill>
            </a:endParaRPr>
          </a:p>
          <a:p>
            <a:pPr>
              <a:spcBef>
                <a:spcPts val="300"/>
              </a:spcBef>
            </a:pPr>
            <a:r>
              <a:rPr lang="en-US" altLang="ja-JP" sz="1200" dirty="0">
                <a:solidFill>
                  <a:schemeClr val="tx1"/>
                </a:solidFill>
              </a:rPr>
              <a:t>※</a:t>
            </a:r>
            <a:r>
              <a:rPr lang="ja-JP" altLang="en-US" sz="1200" dirty="0">
                <a:solidFill>
                  <a:schemeClr val="tx1"/>
                </a:solidFill>
              </a:rPr>
              <a:t>技術的な課題は次の内容</a:t>
            </a:r>
            <a:endParaRPr lang="en-US" altLang="ja-JP" sz="1200" dirty="0">
              <a:solidFill>
                <a:schemeClr val="tx1"/>
              </a:solidFill>
            </a:endParaRPr>
          </a:p>
          <a:p>
            <a:pPr marL="174625"/>
            <a:r>
              <a:rPr lang="ja-JP" altLang="en-US" sz="1200" dirty="0">
                <a:solidFill>
                  <a:schemeClr val="tx1"/>
                </a:solidFill>
              </a:rPr>
              <a:t>・図面がない</a:t>
            </a:r>
            <a:endParaRPr lang="en-US" altLang="ja-JP" sz="1200" dirty="0">
              <a:solidFill>
                <a:schemeClr val="tx1"/>
              </a:solidFill>
            </a:endParaRPr>
          </a:p>
          <a:p>
            <a:pPr marL="174625"/>
            <a:r>
              <a:rPr lang="ja-JP" altLang="en-US" sz="1200" dirty="0">
                <a:solidFill>
                  <a:schemeClr val="tx1"/>
                </a:solidFill>
              </a:rPr>
              <a:t>・共用部のみでは改修ができず、専用部の改修に抵抗がある</a:t>
            </a:r>
          </a:p>
          <a:p>
            <a:pPr marL="174625"/>
            <a:r>
              <a:rPr lang="ja-JP" altLang="en-US" sz="1200" dirty="0">
                <a:solidFill>
                  <a:schemeClr val="tx1"/>
                </a:solidFill>
              </a:rPr>
              <a:t>・立地的な問題で工事が困難だと言われた</a:t>
            </a:r>
          </a:p>
          <a:p>
            <a:pPr marL="174625" indent="-174625">
              <a:spcBef>
                <a:spcPts val="300"/>
              </a:spcBef>
            </a:pPr>
            <a:r>
              <a:rPr lang="en-US" altLang="ja-JP" sz="1200" dirty="0">
                <a:solidFill>
                  <a:schemeClr val="tx1"/>
                </a:solidFill>
              </a:rPr>
              <a:t>※</a:t>
            </a:r>
            <a:r>
              <a:rPr lang="ja-JP" altLang="en-US" sz="1200" dirty="0">
                <a:solidFill>
                  <a:schemeClr val="tx1"/>
                </a:solidFill>
              </a:rPr>
              <a:t>不明は、管理組合の代表が変わった、管理会社に任せているなど、管理組合の代表者から意向が確認できなかったもの</a:t>
            </a:r>
            <a:endParaRPr lang="en-US" altLang="ja-JP" sz="1200" dirty="0">
              <a:solidFill>
                <a:schemeClr val="tx1"/>
              </a:solidFill>
            </a:endParaRPr>
          </a:p>
        </p:txBody>
      </p:sp>
      <p:sp>
        <p:nvSpPr>
          <p:cNvPr id="5" name="正方形/長方形 4"/>
          <p:cNvSpPr/>
          <p:nvPr/>
        </p:nvSpPr>
        <p:spPr>
          <a:xfrm>
            <a:off x="259558" y="4568298"/>
            <a:ext cx="2359581" cy="34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p>
            <a:pPr>
              <a:spcBef>
                <a:spcPct val="0"/>
              </a:spcBef>
            </a:pPr>
            <a:r>
              <a:rPr lang="ja-JP" altLang="en-US" sz="1400" b="1" dirty="0">
                <a:latin typeface="Meiryo UI" panose="020B0604030504040204" pitchFamily="50" charset="-128"/>
                <a:ea typeface="Meiryo UI" panose="020B0604030504040204" pitchFamily="50" charset="-128"/>
              </a:rPr>
              <a:t>セミナーへの出席について</a:t>
            </a: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5258" y="3070080"/>
            <a:ext cx="4578493" cy="2298391"/>
          </a:xfrm>
          <a:prstGeom prst="rect">
            <a:avLst/>
          </a:prstGeom>
        </p:spPr>
      </p:pic>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034" y="2939064"/>
            <a:ext cx="3724979" cy="1847248"/>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720" y="4810447"/>
            <a:ext cx="3651821" cy="1914310"/>
          </a:xfrm>
          <a:prstGeom prst="rect">
            <a:avLst/>
          </a:prstGeom>
        </p:spPr>
      </p:pic>
    </p:spTree>
    <p:extLst>
      <p:ext uri="{BB962C8B-B14F-4D97-AF65-F5344CB8AC3E}">
        <p14:creationId xmlns:p14="http://schemas.microsoft.com/office/powerpoint/2010/main" val="3290791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p:txBody>
          <a:bodyPr/>
          <a:lstStyle/>
          <a:p>
            <a:r>
              <a:rPr lang="ja-JP" altLang="en-US"/>
              <a:t>　（５）</a:t>
            </a:r>
            <a:r>
              <a:rPr lang="ja-JP" altLang="en-US" dirty="0"/>
              <a:t>令和４年度の分譲マンションの取組</a:t>
            </a:r>
            <a:endParaRPr kumimoji="1" lang="ja-JP" altLang="en-US" dirty="0"/>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25</a:t>
            </a:fld>
            <a:endParaRPr lang="en-US" altLang="ja-JP">
              <a:solidFill>
                <a:srgbClr val="000000"/>
              </a:solidFill>
            </a:endParaRPr>
          </a:p>
        </p:txBody>
      </p:sp>
      <p:sp>
        <p:nvSpPr>
          <p:cNvPr id="14" name="テキスト ボックス 13">
            <a:extLst>
              <a:ext uri="{FF2B5EF4-FFF2-40B4-BE49-F238E27FC236}">
                <a16:creationId xmlns:a16="http://schemas.microsoft.com/office/drawing/2014/main" id="{53F670EA-60A0-4F80-8504-E5080457FC50}"/>
              </a:ext>
            </a:extLst>
          </p:cNvPr>
          <p:cNvSpPr txBox="1"/>
          <p:nvPr/>
        </p:nvSpPr>
        <p:spPr>
          <a:xfrm>
            <a:off x="209171" y="2260333"/>
            <a:ext cx="5567515" cy="2873470"/>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a:spcAft>
                <a:spcPts val="600"/>
              </a:spcAft>
              <a:defRPr/>
            </a:pPr>
            <a:r>
              <a:rPr lang="ja-JP" altLang="en-US" b="1" dirty="0">
                <a:solidFill>
                  <a:srgbClr val="2903B5"/>
                </a:solidFill>
                <a:latin typeface="Meiryo UI" panose="020B0604030504040204" pitchFamily="50" charset="-128"/>
                <a:ea typeface="Meiryo UI" panose="020B0604030504040204" pitchFamily="50" charset="-128"/>
                <a:cs typeface="Meiryo UI" panose="020B0604030504040204" pitchFamily="50" charset="-128"/>
              </a:rPr>
              <a:t>大阪府分譲マンション耐震化サポート事業者との連携</a:t>
            </a:r>
          </a:p>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○大阪府分譲マンション耐震化サポート事業者に関する情報提供の活用について周知</a:t>
            </a:r>
          </a:p>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セミナーを開催</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昨年の視聴期間は３か月であったが、半年程度に延長</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52000" indent="-252000">
              <a:spcAft>
                <a:spcPts val="600"/>
              </a:spcAft>
              <a:defRPr/>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耐震化フォーラムについて、２市合同開催など対象地域を拡大して開催</a:t>
            </a:r>
          </a:p>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○所有者の費用面、技術的な課題に対して、必要に応じて相談会の実施</a:t>
            </a:r>
          </a:p>
        </p:txBody>
      </p:sp>
      <p:sp>
        <p:nvSpPr>
          <p:cNvPr id="10" name="テキスト ボックス 9">
            <a:extLst>
              <a:ext uri="{FF2B5EF4-FFF2-40B4-BE49-F238E27FC236}">
                <a16:creationId xmlns:a16="http://schemas.microsoft.com/office/drawing/2014/main" id="{53F670EA-60A0-4F80-8504-E5080457FC50}"/>
              </a:ext>
            </a:extLst>
          </p:cNvPr>
          <p:cNvSpPr txBox="1"/>
          <p:nvPr/>
        </p:nvSpPr>
        <p:spPr>
          <a:xfrm>
            <a:off x="137886" y="1125989"/>
            <a:ext cx="8820000" cy="814445"/>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52000" indent="-252000">
              <a:lnSpc>
                <a:spcPct val="120000"/>
              </a:lnSpc>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○大阪府分譲マンション耐震化サポート事業者との連携</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lnSpc>
                <a:spcPct val="120000"/>
              </a:lnSpc>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○広域緊急交通路沿道にある分譲マンションでのモデル事業の推進</a:t>
            </a:r>
          </a:p>
        </p:txBody>
      </p:sp>
      <p:sp>
        <p:nvSpPr>
          <p:cNvPr id="12" name="角丸四角形 11"/>
          <p:cNvSpPr/>
          <p:nvPr/>
        </p:nvSpPr>
        <p:spPr>
          <a:xfrm>
            <a:off x="137886" y="2190560"/>
            <a:ext cx="8819999" cy="2943243"/>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53F670EA-60A0-4F80-8504-E5080457FC50}"/>
              </a:ext>
            </a:extLst>
          </p:cNvPr>
          <p:cNvSpPr txBox="1"/>
          <p:nvPr/>
        </p:nvSpPr>
        <p:spPr>
          <a:xfrm>
            <a:off x="209171" y="5314904"/>
            <a:ext cx="8484886" cy="133458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a:spcAft>
                <a:spcPts val="600"/>
              </a:spcAft>
              <a:defRPr/>
            </a:pPr>
            <a:r>
              <a:rPr lang="ja-JP" altLang="en-US" b="1" dirty="0">
                <a:solidFill>
                  <a:srgbClr val="2903B5"/>
                </a:solidFill>
                <a:latin typeface="Meiryo UI" panose="020B0604030504040204" pitchFamily="50" charset="-128"/>
                <a:ea typeface="Meiryo UI" panose="020B0604030504040204" pitchFamily="50" charset="-128"/>
                <a:cs typeface="Meiryo UI" panose="020B0604030504040204" pitchFamily="50" charset="-128"/>
              </a:rPr>
              <a:t>広域緊急交通路沿道にある分譲マンションでのモデル事業の推進</a:t>
            </a:r>
          </a:p>
          <a:p>
            <a:pPr marL="216000" indent="-216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○現在進捗中のモデル事業の推進</a:t>
            </a:r>
          </a:p>
          <a:p>
            <a:pPr marL="216000" indent="-216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○新たなモデル事業実施に向け、管理組合、管理会社あてにダイレクトメール送付等により働きかけるとともに、アンケート等により意向を確認</a:t>
            </a:r>
          </a:p>
        </p:txBody>
      </p:sp>
      <p:sp>
        <p:nvSpPr>
          <p:cNvPr id="20" name="角丸四角形 19"/>
          <p:cNvSpPr/>
          <p:nvPr/>
        </p:nvSpPr>
        <p:spPr>
          <a:xfrm>
            <a:off x="137885" y="5278968"/>
            <a:ext cx="8819999" cy="1470774"/>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3803" y="2237095"/>
            <a:ext cx="1842691" cy="2661665"/>
          </a:xfrm>
          <a:prstGeom prst="rect">
            <a:avLst/>
          </a:prstGeom>
          <a:ln>
            <a:solidFill>
              <a:schemeClr val="bg1">
                <a:lumMod val="75000"/>
              </a:schemeClr>
            </a:solidFill>
          </a:ln>
        </p:spPr>
      </p:pic>
      <p:sp>
        <p:nvSpPr>
          <p:cNvPr id="11" name="正方形/長方形 10"/>
          <p:cNvSpPr/>
          <p:nvPr/>
        </p:nvSpPr>
        <p:spPr>
          <a:xfrm>
            <a:off x="6413803" y="4849388"/>
            <a:ext cx="2977276" cy="4116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WEB</a:t>
            </a:r>
            <a:r>
              <a:rPr lang="ja-JP" altLang="en-US" sz="1600" dirty="0">
                <a:latin typeface="Meiryo UI" panose="020B0604030504040204" pitchFamily="50" charset="-128"/>
                <a:ea typeface="Meiryo UI" panose="020B0604030504040204" pitchFamily="50" charset="-128"/>
              </a:rPr>
              <a:t>セミナー</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418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0" y="2913875"/>
            <a:ext cx="9144000" cy="622142"/>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0" tIns="42198" rIns="0" bIns="42198" rtlCol="0" anchor="ctr"/>
          <a:lstStyle/>
          <a:p>
            <a:pPr algn="ctr">
              <a:spcBef>
                <a:spcPts val="258"/>
              </a:spcBef>
            </a:pPr>
            <a:r>
              <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大規模建築物</a:t>
            </a:r>
          </a:p>
        </p:txBody>
      </p:sp>
    </p:spTree>
    <p:extLst>
      <p:ext uri="{BB962C8B-B14F-4D97-AF65-F5344CB8AC3E}">
        <p14:creationId xmlns:p14="http://schemas.microsoft.com/office/powerpoint/2010/main" val="3193820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0" y="111267"/>
            <a:ext cx="7791450" cy="752722"/>
          </a:xfrm>
        </p:spPr>
        <p:txBody>
          <a:bodyPr/>
          <a:lstStyle/>
          <a:p>
            <a:r>
              <a:rPr lang="ja-JP" altLang="en-US" dirty="0"/>
              <a:t>　（１）大規模</a:t>
            </a:r>
            <a:r>
              <a:rPr lang="zh-TW" altLang="en-US" dirty="0"/>
              <a:t>建築物</a:t>
            </a:r>
            <a:r>
              <a:rPr lang="ja-JP" altLang="en-US" dirty="0"/>
              <a:t>の</a:t>
            </a:r>
            <a:r>
              <a:rPr lang="zh-TW" altLang="en-US" dirty="0"/>
              <a:t>耐震化</a:t>
            </a:r>
            <a:r>
              <a:rPr lang="ja-JP" altLang="en-US" dirty="0"/>
              <a:t>の概要</a:t>
            </a:r>
            <a:r>
              <a:rPr lang="en-US" altLang="ja-JP" dirty="0"/>
              <a:t/>
            </a:r>
            <a:br>
              <a:rPr lang="en-US" altLang="ja-JP" dirty="0"/>
            </a:br>
            <a:r>
              <a:rPr lang="ja-JP" altLang="en-US" dirty="0"/>
              <a:t>　　ア．対象建築物、診断結果</a:t>
            </a:r>
          </a:p>
        </p:txBody>
      </p:sp>
      <p:sp>
        <p:nvSpPr>
          <p:cNvPr id="2" name="スライド番号プレースホルダー 1"/>
          <p:cNvSpPr>
            <a:spLocks noGrp="1"/>
          </p:cNvSpPr>
          <p:nvPr>
            <p:ph type="sldNum" sz="quarter" idx="12"/>
          </p:nvPr>
        </p:nvSpPr>
        <p:spPr/>
        <p:txBody>
          <a:bodyPr/>
          <a:lstStyle/>
          <a:p>
            <a:pPr>
              <a:defRPr/>
            </a:pPr>
            <a:fld id="{09954CD4-AF95-4C78-B160-84012AB9CEDB}" type="slidenum">
              <a:rPr lang="en-US" altLang="ja-JP" smtClean="0"/>
              <a:pPr>
                <a:defRPr/>
              </a:pPr>
              <a:t>27</a:t>
            </a:fld>
            <a:endParaRPr lang="en-US" altLang="ja-JP"/>
          </a:p>
        </p:txBody>
      </p:sp>
      <p:sp>
        <p:nvSpPr>
          <p:cNvPr id="10" name="テキスト ボックス 2"/>
          <p:cNvSpPr txBox="1">
            <a:spLocks noChangeArrowheads="1"/>
          </p:cNvSpPr>
          <p:nvPr/>
        </p:nvSpPr>
        <p:spPr bwMode="auto">
          <a:xfrm>
            <a:off x="223837" y="3312225"/>
            <a:ext cx="4060825" cy="58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defRPr/>
            </a:pPr>
            <a:r>
              <a:rPr lang="ja-JP" altLang="en-US" sz="1800" spc="-100" dirty="0">
                <a:solidFill>
                  <a:srgbClr val="000000"/>
                </a:solidFill>
                <a:latin typeface="Meiryo UI" pitchFamily="50" charset="-128"/>
                <a:ea typeface="Meiryo UI" pitchFamily="50" charset="-128"/>
              </a:rPr>
              <a:t>報告期限　　　</a:t>
            </a:r>
            <a:r>
              <a:rPr lang="ja-JP" altLang="en-US" sz="1800" spc="-100" dirty="0">
                <a:solidFill>
                  <a:srgbClr val="000000"/>
                </a:solidFill>
                <a:latin typeface="Meiryo UI" pitchFamily="50" charset="-128"/>
                <a:ea typeface="Meiryo UI" pitchFamily="50" charset="-128"/>
                <a:cs typeface="Meiryo UI" panose="020B0604030504040204" pitchFamily="50" charset="-128"/>
              </a:rPr>
              <a:t>平成</a:t>
            </a:r>
            <a:r>
              <a:rPr lang="en-US" altLang="ja-JP" sz="1800" spc="-100" dirty="0">
                <a:solidFill>
                  <a:srgbClr val="000000"/>
                </a:solidFill>
                <a:latin typeface="Meiryo UI" pitchFamily="50" charset="-128"/>
                <a:ea typeface="Meiryo UI" pitchFamily="50" charset="-128"/>
                <a:cs typeface="Meiryo UI" panose="020B0604030504040204" pitchFamily="50" charset="-128"/>
              </a:rPr>
              <a:t>27</a:t>
            </a:r>
            <a:r>
              <a:rPr lang="ja-JP" altLang="en-US" sz="1800" spc="-100" dirty="0">
                <a:solidFill>
                  <a:srgbClr val="000000"/>
                </a:solidFill>
                <a:latin typeface="Meiryo UI" pitchFamily="50" charset="-128"/>
                <a:ea typeface="Meiryo UI" pitchFamily="50" charset="-128"/>
                <a:cs typeface="Meiryo UI" panose="020B0604030504040204" pitchFamily="50" charset="-128"/>
              </a:rPr>
              <a:t>年</a:t>
            </a:r>
            <a:r>
              <a:rPr lang="en-US" altLang="ja-JP" sz="1800" spc="-100" dirty="0">
                <a:solidFill>
                  <a:srgbClr val="000000"/>
                </a:solidFill>
                <a:latin typeface="Meiryo UI" pitchFamily="50" charset="-128"/>
                <a:ea typeface="Meiryo UI" pitchFamily="50" charset="-128"/>
                <a:cs typeface="Meiryo UI" panose="020B0604030504040204" pitchFamily="50" charset="-128"/>
              </a:rPr>
              <a:t>12</a:t>
            </a:r>
            <a:r>
              <a:rPr lang="ja-JP" altLang="en-US" sz="1800" spc="-100" dirty="0">
                <a:solidFill>
                  <a:srgbClr val="000000"/>
                </a:solidFill>
                <a:latin typeface="Meiryo UI" pitchFamily="50" charset="-128"/>
                <a:ea typeface="Meiryo UI" pitchFamily="50" charset="-128"/>
                <a:cs typeface="Meiryo UI" panose="020B0604030504040204" pitchFamily="50" charset="-128"/>
              </a:rPr>
              <a:t>月</a:t>
            </a:r>
            <a:r>
              <a:rPr lang="en-US" altLang="ja-JP" sz="1800" spc="-100" dirty="0">
                <a:solidFill>
                  <a:srgbClr val="000000"/>
                </a:solidFill>
                <a:latin typeface="Meiryo UI" pitchFamily="50" charset="-128"/>
                <a:ea typeface="Meiryo UI" pitchFamily="50" charset="-128"/>
                <a:cs typeface="Meiryo UI" panose="020B0604030504040204" pitchFamily="50" charset="-128"/>
              </a:rPr>
              <a:t>31</a:t>
            </a:r>
            <a:r>
              <a:rPr lang="ja-JP" altLang="en-US" sz="1800" spc="-100" dirty="0">
                <a:solidFill>
                  <a:srgbClr val="000000"/>
                </a:solidFill>
                <a:latin typeface="Meiryo UI" pitchFamily="50" charset="-128"/>
                <a:ea typeface="Meiryo UI" pitchFamily="50" charset="-128"/>
                <a:cs typeface="Meiryo UI" panose="020B0604030504040204" pitchFamily="50" charset="-128"/>
              </a:rPr>
              <a:t>日</a:t>
            </a:r>
            <a:endParaRPr lang="en-US" altLang="ja-JP" sz="1800" spc="-100" dirty="0">
              <a:solidFill>
                <a:srgbClr val="000000"/>
              </a:solidFill>
              <a:latin typeface="Meiryo UI" pitchFamily="50" charset="-128"/>
              <a:ea typeface="Meiryo UI" pitchFamily="50" charset="-128"/>
              <a:cs typeface="Meiryo UI" panose="020B0604030504040204" pitchFamily="50" charset="-128"/>
            </a:endParaRPr>
          </a:p>
          <a:p>
            <a:pPr eaLnBrk="1" hangingPunct="1">
              <a:spcBef>
                <a:spcPct val="0"/>
              </a:spcBef>
              <a:buNone/>
              <a:defRPr/>
            </a:pPr>
            <a:r>
              <a:rPr lang="ja-JP" altLang="en-US" sz="1800" spc="-100" dirty="0">
                <a:solidFill>
                  <a:srgbClr val="000000"/>
                </a:solidFill>
                <a:latin typeface="Meiryo UI" pitchFamily="50" charset="-128"/>
                <a:ea typeface="Meiryo UI" pitchFamily="50" charset="-128"/>
                <a:cs typeface="Meiryo UI" panose="020B0604030504040204" pitchFamily="50" charset="-128"/>
              </a:rPr>
              <a:t>公表　　　　　　平成</a:t>
            </a:r>
            <a:r>
              <a:rPr lang="en-US" altLang="ja-JP" sz="1800" spc="-100" dirty="0">
                <a:solidFill>
                  <a:srgbClr val="000000"/>
                </a:solidFill>
                <a:latin typeface="Meiryo UI" pitchFamily="50" charset="-128"/>
                <a:ea typeface="Meiryo UI" pitchFamily="50" charset="-128"/>
                <a:cs typeface="Meiryo UI" panose="020B0604030504040204" pitchFamily="50" charset="-128"/>
              </a:rPr>
              <a:t>29</a:t>
            </a:r>
            <a:r>
              <a:rPr lang="ja-JP" altLang="en-US" sz="1800" spc="-100" dirty="0">
                <a:solidFill>
                  <a:srgbClr val="000000"/>
                </a:solidFill>
                <a:latin typeface="Meiryo UI" pitchFamily="50" charset="-128"/>
                <a:ea typeface="Meiryo UI" pitchFamily="50" charset="-128"/>
                <a:cs typeface="Meiryo UI" panose="020B0604030504040204" pitchFamily="50" charset="-128"/>
              </a:rPr>
              <a:t>年３月</a:t>
            </a:r>
            <a:r>
              <a:rPr lang="en-US" altLang="ja-JP" sz="1800" spc="-100" dirty="0">
                <a:solidFill>
                  <a:srgbClr val="000000"/>
                </a:solidFill>
                <a:latin typeface="Meiryo UI" pitchFamily="50" charset="-128"/>
                <a:ea typeface="Meiryo UI" pitchFamily="50" charset="-128"/>
                <a:cs typeface="Meiryo UI" panose="020B0604030504040204" pitchFamily="50" charset="-128"/>
              </a:rPr>
              <a:t>29</a:t>
            </a:r>
            <a:r>
              <a:rPr lang="ja-JP" altLang="en-US" sz="1800" spc="-100" dirty="0">
                <a:solidFill>
                  <a:srgbClr val="000000"/>
                </a:solidFill>
                <a:latin typeface="Meiryo UI" pitchFamily="50" charset="-128"/>
                <a:ea typeface="Meiryo UI" pitchFamily="50" charset="-128"/>
                <a:cs typeface="Meiryo UI" panose="020B0604030504040204" pitchFamily="50" charset="-128"/>
              </a:rPr>
              <a:t>日</a:t>
            </a:r>
            <a:endParaRPr lang="ja-JP"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2"/>
          <p:cNvSpPr txBox="1">
            <a:spLocks noChangeArrowheads="1"/>
          </p:cNvSpPr>
          <p:nvPr/>
        </p:nvSpPr>
        <p:spPr bwMode="auto">
          <a:xfrm>
            <a:off x="201859" y="2279891"/>
            <a:ext cx="8538729"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eaLnBrk="1" hangingPunct="1">
              <a:lnSpc>
                <a:spcPts val="2200"/>
              </a:lnSpc>
              <a:spcBef>
                <a:spcPct val="0"/>
              </a:spcBef>
              <a:buNone/>
              <a:defRPr/>
            </a:pPr>
            <a:r>
              <a:rPr lang="ja-JP" altLang="ja-JP" sz="1800" dirty="0">
                <a:latin typeface="Meiryo UI" panose="020B0604030504040204" pitchFamily="50" charset="-128"/>
                <a:ea typeface="Meiryo UI" panose="020B0604030504040204" pitchFamily="50" charset="-128"/>
                <a:cs typeface="Meiryo UI" panose="020B0604030504040204" pitchFamily="50" charset="-128"/>
              </a:rPr>
              <a:t>病院、店舗、ホテル・旅館等の</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不特定多数の</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者が利用する建築物や</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学校、老人ホーム等の</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避難に配慮を要する者が利用する建築物の</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うち</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一定</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規模</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以上の大規模建築物</a:t>
            </a:r>
          </a:p>
        </p:txBody>
      </p:sp>
      <p:sp>
        <p:nvSpPr>
          <p:cNvPr id="17" name="テキスト ボックス 16">
            <a:extLst>
              <a:ext uri="{FF2B5EF4-FFF2-40B4-BE49-F238E27FC236}">
                <a16:creationId xmlns:a16="http://schemas.microsoft.com/office/drawing/2014/main" id="{A8B164E5-3BB9-4D35-9FFF-CC7A56E29654}"/>
              </a:ext>
            </a:extLst>
          </p:cNvPr>
          <p:cNvSpPr txBox="1"/>
          <p:nvPr/>
        </p:nvSpPr>
        <p:spPr>
          <a:xfrm>
            <a:off x="147638" y="1019942"/>
            <a:ext cx="8826746" cy="923330"/>
          </a:xfrm>
          <a:prstGeom prst="rect">
            <a:avLst/>
          </a:prstGeom>
          <a:noFill/>
        </p:spPr>
        <p:txBody>
          <a:bodyPr wrap="square" rtlCol="0">
            <a:spAutoFit/>
          </a:bodyPr>
          <a:lstStyle/>
          <a:p>
            <a:pPr>
              <a:spcBef>
                <a:spcPts val="300"/>
              </a:spcBef>
            </a:pPr>
            <a:r>
              <a:rPr lang="ja-JP" altLang="ja-JP"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25</a:t>
            </a:r>
            <a:r>
              <a:rPr lang="ja-JP" altLang="ja-JP"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11</a:t>
            </a:r>
            <a:r>
              <a:rPr lang="ja-JP" altLang="ja-JP" dirty="0">
                <a:latin typeface="Meiryo UI" panose="020B0604030504040204" pitchFamily="50" charset="-128"/>
                <a:ea typeface="Meiryo UI" panose="020B0604030504040204" pitchFamily="50" charset="-128"/>
              </a:rPr>
              <a:t>月の耐震改修促進法の改正により、</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ja-JP"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地震で被害が生じた場合に利用者等へ与える影響が大きい</a:t>
            </a:r>
            <a:r>
              <a:rPr lang="ja-JP" altLang="en-US" b="0" i="0" dirty="0">
                <a:solidFill>
                  <a:srgbClr val="000000"/>
                </a:solidFill>
                <a:effectLst/>
                <a:latin typeface="Meiryo UI" panose="020B0604030504040204" pitchFamily="50" charset="-128"/>
                <a:ea typeface="Meiryo UI" panose="020B0604030504040204" pitchFamily="50" charset="-128"/>
              </a:rPr>
              <a:t>大規模建築物の所有者は、耐震診断の結果を所管行政庁に報告することが義務付けられた。</a:t>
            </a:r>
            <a:endParaRPr lang="en-US" altLang="ja-JP" dirty="0">
              <a:latin typeface="Meiryo UI" panose="020B0604030504040204" pitchFamily="50" charset="-128"/>
              <a:ea typeface="Meiryo UI" panose="020B0604030504040204" pitchFamily="50" charset="-128"/>
            </a:endParaRPr>
          </a:p>
        </p:txBody>
      </p:sp>
      <p:sp>
        <p:nvSpPr>
          <p:cNvPr id="18" name="Text Box 1233">
            <a:extLst>
              <a:ext uri="{FF2B5EF4-FFF2-40B4-BE49-F238E27FC236}">
                <a16:creationId xmlns:a16="http://schemas.microsoft.com/office/drawing/2014/main" id="{B45C4BF1-EB7A-446A-BF16-A3C196FE6E2E}"/>
              </a:ext>
            </a:extLst>
          </p:cNvPr>
          <p:cNvSpPr txBox="1">
            <a:spLocks noChangeArrowheads="1"/>
          </p:cNvSpPr>
          <p:nvPr/>
        </p:nvSpPr>
        <p:spPr bwMode="auto">
          <a:xfrm>
            <a:off x="201859" y="2963170"/>
            <a:ext cx="360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b="1" kern="0" spc="-100" dirty="0">
                <a:solidFill>
                  <a:sysClr val="window" lastClr="FFFFFF"/>
                </a:solidFill>
                <a:latin typeface="Meiryo UI" panose="020B0604030504040204" pitchFamily="50" charset="-128"/>
                <a:ea typeface="Meiryo UI" panose="020B0604030504040204" pitchFamily="50" charset="-128"/>
              </a:rPr>
              <a:t>診断結果の報告期限・公表</a:t>
            </a:r>
            <a:endParaRPr kumimoji="0" lang="en-US" altLang="ja-JP" b="1" kern="0" spc="-100" dirty="0">
              <a:solidFill>
                <a:sysClr val="window" lastClr="FFFFFF"/>
              </a:solidFill>
              <a:latin typeface="Meiryo UI" panose="020B0604030504040204" pitchFamily="50" charset="-128"/>
              <a:ea typeface="Meiryo UI" panose="020B0604030504040204" pitchFamily="50" charset="-128"/>
            </a:endParaRPr>
          </a:p>
        </p:txBody>
      </p:sp>
      <p:sp>
        <p:nvSpPr>
          <p:cNvPr id="19" name="Text Box 1233">
            <a:extLst>
              <a:ext uri="{FF2B5EF4-FFF2-40B4-BE49-F238E27FC236}">
                <a16:creationId xmlns:a16="http://schemas.microsoft.com/office/drawing/2014/main" id="{B03F85D5-3DE2-423E-BE36-539A1517374A}"/>
              </a:ext>
            </a:extLst>
          </p:cNvPr>
          <p:cNvSpPr txBox="1">
            <a:spLocks noChangeArrowheads="1"/>
          </p:cNvSpPr>
          <p:nvPr/>
        </p:nvSpPr>
        <p:spPr bwMode="auto">
          <a:xfrm>
            <a:off x="201859" y="1919007"/>
            <a:ext cx="360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対象建築物</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20" name="表 5">
            <a:extLst>
              <a:ext uri="{FF2B5EF4-FFF2-40B4-BE49-F238E27FC236}">
                <a16:creationId xmlns:a16="http://schemas.microsoft.com/office/drawing/2014/main" id="{032A69A7-C0FD-4878-BE23-7009F440AC59}"/>
              </a:ext>
            </a:extLst>
          </p:cNvPr>
          <p:cNvGraphicFramePr>
            <a:graphicFrameLocks noGrp="1"/>
          </p:cNvGraphicFramePr>
          <p:nvPr>
            <p:extLst>
              <p:ext uri="{D42A27DB-BD31-4B8C-83A1-F6EECF244321}">
                <p14:modId xmlns:p14="http://schemas.microsoft.com/office/powerpoint/2010/main" val="4243425313"/>
              </p:ext>
            </p:extLst>
          </p:nvPr>
        </p:nvGraphicFramePr>
        <p:xfrm>
          <a:off x="201859" y="5016517"/>
          <a:ext cx="8708344" cy="1704196"/>
        </p:xfrm>
        <a:graphic>
          <a:graphicData uri="http://schemas.openxmlformats.org/drawingml/2006/table">
            <a:tbl>
              <a:tblPr firstRow="1" bandRow="1">
                <a:tableStyleId>{5C22544A-7EE6-4342-B048-85BDC9FD1C3A}</a:tableStyleId>
              </a:tblPr>
              <a:tblGrid>
                <a:gridCol w="1389380">
                  <a:extLst>
                    <a:ext uri="{9D8B030D-6E8A-4147-A177-3AD203B41FA5}">
                      <a16:colId xmlns:a16="http://schemas.microsoft.com/office/drawing/2014/main" val="103743302"/>
                    </a:ext>
                  </a:extLst>
                </a:gridCol>
                <a:gridCol w="1982279">
                  <a:extLst>
                    <a:ext uri="{9D8B030D-6E8A-4147-A177-3AD203B41FA5}">
                      <a16:colId xmlns:a16="http://schemas.microsoft.com/office/drawing/2014/main" val="1272848650"/>
                    </a:ext>
                  </a:extLst>
                </a:gridCol>
                <a:gridCol w="1997393">
                  <a:extLst>
                    <a:ext uri="{9D8B030D-6E8A-4147-A177-3AD203B41FA5}">
                      <a16:colId xmlns:a16="http://schemas.microsoft.com/office/drawing/2014/main" val="2489953696"/>
                    </a:ext>
                  </a:extLst>
                </a:gridCol>
                <a:gridCol w="1669646">
                  <a:extLst>
                    <a:ext uri="{9D8B030D-6E8A-4147-A177-3AD203B41FA5}">
                      <a16:colId xmlns:a16="http://schemas.microsoft.com/office/drawing/2014/main" val="4104424032"/>
                    </a:ext>
                  </a:extLst>
                </a:gridCol>
                <a:gridCol w="1669646">
                  <a:extLst>
                    <a:ext uri="{9D8B030D-6E8A-4147-A177-3AD203B41FA5}">
                      <a16:colId xmlns:a16="http://schemas.microsoft.com/office/drawing/2014/main" val="1660009572"/>
                    </a:ext>
                  </a:extLst>
                </a:gridCol>
              </a:tblGrid>
              <a:tr h="426049">
                <a:tc>
                  <a:txBody>
                    <a:bodyPr/>
                    <a:lstStyle/>
                    <a:p>
                      <a:endParaRPr kumimoji="1" lang="ja-JP" altLang="en-US" dirty="0">
                        <a:latin typeface="Meiryo UI" panose="020B0604030504040204" pitchFamily="50" charset="-128"/>
                        <a:ea typeface="Meiryo UI" panose="020B0604030504040204" pitchFamily="50" charset="-128"/>
                      </a:endParaRPr>
                    </a:p>
                  </a:txBody>
                  <a:tcPr>
                    <a:solidFill>
                      <a:srgbClr val="002060"/>
                    </a:solidFill>
                  </a:tcPr>
                </a:tc>
                <a:tc>
                  <a:txBody>
                    <a:bodyPr/>
                    <a:lstStyle/>
                    <a:p>
                      <a:pPr algn="ctr"/>
                      <a:r>
                        <a:rPr kumimoji="1" lang="ja-JP" altLang="en-US" dirty="0">
                          <a:latin typeface="Meiryo UI" panose="020B0604030504040204" pitchFamily="50" charset="-128"/>
                          <a:ea typeface="Meiryo UI" panose="020B0604030504040204" pitchFamily="50" charset="-128"/>
                        </a:rPr>
                        <a:t>総数</a:t>
                      </a:r>
                    </a:p>
                  </a:txBody>
                  <a:tcPr>
                    <a:solidFill>
                      <a:srgbClr val="002060"/>
                    </a:solidFill>
                  </a:tcPr>
                </a:tc>
                <a:tc>
                  <a:txBody>
                    <a:bodyPr/>
                    <a:lstStyle/>
                    <a:p>
                      <a:pPr algn="ctr"/>
                      <a:r>
                        <a:rPr kumimoji="1" lang="ja-JP" altLang="en-US" dirty="0">
                          <a:latin typeface="Meiryo UI" panose="020B0604030504040204" pitchFamily="50" charset="-128"/>
                          <a:ea typeface="Meiryo UI" panose="020B0604030504040204" pitchFamily="50" charset="-128"/>
                        </a:rPr>
                        <a:t>耐震性あり</a:t>
                      </a:r>
                    </a:p>
                  </a:txBody>
                  <a:tcPr>
                    <a:solidFill>
                      <a:srgbClr val="002060"/>
                    </a:solidFill>
                  </a:tcPr>
                </a:tc>
                <a:tc>
                  <a:txBody>
                    <a:bodyPr/>
                    <a:lstStyle/>
                    <a:p>
                      <a:pPr algn="ctr"/>
                      <a:r>
                        <a:rPr kumimoji="1" lang="ja-JP" altLang="en-US" dirty="0">
                          <a:latin typeface="Meiryo UI" panose="020B0604030504040204" pitchFamily="50" charset="-128"/>
                          <a:ea typeface="Meiryo UI" panose="020B0604030504040204" pitchFamily="50" charset="-128"/>
                        </a:rPr>
                        <a:t>耐震性不足</a:t>
                      </a:r>
                    </a:p>
                  </a:txBody>
                  <a:tcPr>
                    <a:solidFill>
                      <a:srgbClr val="002060"/>
                    </a:solidFill>
                  </a:tcPr>
                </a:tc>
                <a:tc>
                  <a:txBody>
                    <a:bodyPr/>
                    <a:lstStyle/>
                    <a:p>
                      <a:pPr algn="ctr"/>
                      <a:r>
                        <a:rPr kumimoji="1" lang="ja-JP" altLang="en-US" dirty="0">
                          <a:latin typeface="Meiryo UI" panose="020B0604030504040204" pitchFamily="50" charset="-128"/>
                          <a:ea typeface="Meiryo UI" panose="020B0604030504040204" pitchFamily="50" charset="-128"/>
                        </a:rPr>
                        <a:t>未報告</a:t>
                      </a:r>
                    </a:p>
                  </a:txBody>
                  <a:tcPr>
                    <a:solidFill>
                      <a:srgbClr val="002060"/>
                    </a:solidFill>
                  </a:tcPr>
                </a:tc>
                <a:extLst>
                  <a:ext uri="{0D108BD9-81ED-4DB2-BD59-A6C34878D82A}">
                    <a16:rowId xmlns:a16="http://schemas.microsoft.com/office/drawing/2014/main" val="1090681381"/>
                  </a:ext>
                </a:extLst>
              </a:tr>
              <a:tr h="426049">
                <a:tc>
                  <a:txBody>
                    <a:bodyPr/>
                    <a:lstStyle/>
                    <a:p>
                      <a:r>
                        <a:rPr kumimoji="1" lang="ja-JP" altLang="en-US" dirty="0">
                          <a:latin typeface="Meiryo UI" panose="020B0604030504040204" pitchFamily="50" charset="-128"/>
                          <a:ea typeface="Meiryo UI" panose="020B0604030504040204" pitchFamily="50" charset="-128"/>
                        </a:rPr>
                        <a:t>公共建築物</a:t>
                      </a:r>
                    </a:p>
                  </a:txBody>
                  <a:tcPr>
                    <a:solidFill>
                      <a:schemeClr val="accent5"/>
                    </a:solidFill>
                  </a:tcP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611</a:t>
                      </a:r>
                      <a:r>
                        <a:rPr kumimoji="1" lang="ja-JP" altLang="en-US" sz="1800" b="0" dirty="0">
                          <a:solidFill>
                            <a:schemeClr val="tx1"/>
                          </a:solidFill>
                          <a:latin typeface="Meiryo UI" panose="020B0604030504040204" pitchFamily="50" charset="-128"/>
                          <a:ea typeface="Meiryo UI" panose="020B0604030504040204" pitchFamily="50" charset="-128"/>
                        </a:rPr>
                        <a:t>　▶　</a:t>
                      </a:r>
                      <a:r>
                        <a:rPr kumimoji="1" lang="en-US" altLang="ja-JP" sz="1800" b="0" dirty="0">
                          <a:solidFill>
                            <a:schemeClr val="tx1"/>
                          </a:solidFill>
                          <a:latin typeface="Meiryo UI" panose="020B0604030504040204" pitchFamily="50" charset="-128"/>
                          <a:ea typeface="Meiryo UI" panose="020B0604030504040204" pitchFamily="50" charset="-128"/>
                        </a:rPr>
                        <a:t>608</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solidFill>
                      <a:schemeClr val="accent5"/>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594</a:t>
                      </a:r>
                      <a:r>
                        <a:rPr kumimoji="1" lang="ja-JP" altLang="en-US" sz="1800" b="0" dirty="0">
                          <a:solidFill>
                            <a:schemeClr val="tx1"/>
                          </a:solidFill>
                          <a:latin typeface="Meiryo UI" panose="020B0604030504040204" pitchFamily="50" charset="-128"/>
                          <a:ea typeface="Meiryo UI" panose="020B0604030504040204" pitchFamily="50" charset="-128"/>
                        </a:rPr>
                        <a:t>　▶  </a:t>
                      </a:r>
                      <a:r>
                        <a:rPr kumimoji="1" lang="en-US" altLang="ja-JP" sz="1800" b="0" dirty="0">
                          <a:solidFill>
                            <a:schemeClr val="tx1"/>
                          </a:solidFill>
                          <a:latin typeface="Meiryo UI" panose="020B0604030504040204" pitchFamily="50" charset="-128"/>
                          <a:ea typeface="Meiryo UI" panose="020B0604030504040204" pitchFamily="50" charset="-128"/>
                        </a:rPr>
                        <a:t>597</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solidFill>
                      <a:schemeClr val="accent5"/>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eiryo UI" panose="020B0604030504040204" pitchFamily="50" charset="-128"/>
                          <a:ea typeface="Meiryo UI" panose="020B0604030504040204" pitchFamily="50" charset="-128"/>
                        </a:rPr>
                        <a:t>17</a:t>
                      </a:r>
                      <a:r>
                        <a:rPr kumimoji="1" lang="ja-JP" altLang="en-US" sz="1800" b="0" dirty="0">
                          <a:solidFill>
                            <a:schemeClr val="tx1"/>
                          </a:solidFill>
                          <a:latin typeface="Meiryo UI" panose="020B0604030504040204" pitchFamily="50" charset="-128"/>
                          <a:ea typeface="Meiryo UI" panose="020B0604030504040204" pitchFamily="50" charset="-128"/>
                        </a:rPr>
                        <a:t>　▶　</a:t>
                      </a:r>
                      <a:r>
                        <a:rPr kumimoji="1" lang="en-US" altLang="ja-JP" sz="1800" b="0" dirty="0">
                          <a:solidFill>
                            <a:schemeClr val="tx1"/>
                          </a:solidFill>
                          <a:latin typeface="Meiryo UI" panose="020B0604030504040204" pitchFamily="50" charset="-128"/>
                          <a:ea typeface="Meiryo UI" panose="020B0604030504040204" pitchFamily="50" charset="-128"/>
                        </a:rPr>
                        <a:t>11</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solidFill>
                      <a:schemeClr val="accent5"/>
                    </a:solidFill>
                  </a:tcPr>
                </a:tc>
                <a:tc>
                  <a:txBody>
                    <a:bodyPr/>
                    <a:lstStyle/>
                    <a:p>
                      <a:pPr algn="ctr"/>
                      <a:r>
                        <a:rPr kumimoji="1" lang="en-US" altLang="ja-JP" sz="1800" b="0" dirty="0">
                          <a:solidFill>
                            <a:schemeClr val="tx1"/>
                          </a:solidFill>
                          <a:latin typeface="Meiryo UI" panose="020B0604030504040204" pitchFamily="50" charset="-128"/>
                          <a:ea typeface="Meiryo UI" panose="020B0604030504040204" pitchFamily="50" charset="-128"/>
                        </a:rPr>
                        <a:t>-</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solidFill>
                      <a:schemeClr val="accent5"/>
                    </a:solidFill>
                  </a:tcPr>
                </a:tc>
                <a:extLst>
                  <a:ext uri="{0D108BD9-81ED-4DB2-BD59-A6C34878D82A}">
                    <a16:rowId xmlns:a16="http://schemas.microsoft.com/office/drawing/2014/main" val="4109322374"/>
                  </a:ext>
                </a:extLst>
              </a:tr>
              <a:tr h="426049">
                <a:tc>
                  <a:txBody>
                    <a:bodyPr/>
                    <a:lstStyle/>
                    <a:p>
                      <a:r>
                        <a:rPr kumimoji="1" lang="ja-JP" altLang="en-US" dirty="0">
                          <a:latin typeface="Meiryo UI" panose="020B0604030504040204" pitchFamily="50" charset="-128"/>
                          <a:ea typeface="Meiryo UI" panose="020B0604030504040204" pitchFamily="50" charset="-128"/>
                        </a:rPr>
                        <a:t>民間建築物</a:t>
                      </a:r>
                    </a:p>
                  </a:txBody>
                  <a:tcPr>
                    <a:solidFill>
                      <a:schemeClr val="accent5"/>
                    </a:solidFill>
                  </a:tcP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233</a:t>
                      </a:r>
                      <a:r>
                        <a:rPr kumimoji="1" lang="ja-JP" altLang="en-US" sz="1800" b="0" dirty="0">
                          <a:solidFill>
                            <a:schemeClr val="tx1"/>
                          </a:solidFill>
                          <a:latin typeface="Meiryo UI" panose="020B0604030504040204" pitchFamily="50" charset="-128"/>
                          <a:ea typeface="Meiryo UI" panose="020B0604030504040204" pitchFamily="50" charset="-128"/>
                        </a:rPr>
                        <a:t>　▶　</a:t>
                      </a:r>
                      <a:r>
                        <a:rPr kumimoji="1" lang="en-US" altLang="ja-JP" sz="1800" b="0" dirty="0">
                          <a:solidFill>
                            <a:schemeClr val="tx1"/>
                          </a:solidFill>
                          <a:latin typeface="Meiryo UI" panose="020B0604030504040204" pitchFamily="50" charset="-128"/>
                          <a:ea typeface="Meiryo UI" panose="020B0604030504040204" pitchFamily="50" charset="-128"/>
                        </a:rPr>
                        <a:t>205</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solidFill>
                      <a:schemeClr val="accent5"/>
                    </a:solidFill>
                  </a:tcP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111</a:t>
                      </a:r>
                      <a:r>
                        <a:rPr kumimoji="1" lang="ja-JP" altLang="en-US" sz="1800" b="0" dirty="0">
                          <a:solidFill>
                            <a:schemeClr val="tx1"/>
                          </a:solidFill>
                          <a:latin typeface="Meiryo UI" panose="020B0604030504040204" pitchFamily="50" charset="-128"/>
                          <a:ea typeface="Meiryo UI" panose="020B0604030504040204" pitchFamily="50" charset="-128"/>
                        </a:rPr>
                        <a:t>　▶　</a:t>
                      </a:r>
                      <a:r>
                        <a:rPr kumimoji="1" lang="en-US" altLang="ja-JP" sz="1800" b="0" dirty="0">
                          <a:solidFill>
                            <a:schemeClr val="tx1"/>
                          </a:solidFill>
                          <a:latin typeface="Meiryo UI" panose="020B0604030504040204" pitchFamily="50" charset="-128"/>
                          <a:ea typeface="Meiryo UI" panose="020B0604030504040204" pitchFamily="50" charset="-128"/>
                        </a:rPr>
                        <a:t>126</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solidFill>
                      <a:schemeClr val="accent5"/>
                    </a:solidFill>
                  </a:tcP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111</a:t>
                      </a:r>
                      <a:r>
                        <a:rPr kumimoji="1" lang="ja-JP" altLang="en-US" sz="1800" b="0" dirty="0">
                          <a:solidFill>
                            <a:schemeClr val="tx1"/>
                          </a:solidFill>
                          <a:latin typeface="Meiryo UI" panose="020B0604030504040204" pitchFamily="50" charset="-128"/>
                          <a:ea typeface="Meiryo UI" panose="020B0604030504040204" pitchFamily="50" charset="-128"/>
                        </a:rPr>
                        <a:t>　▶　</a:t>
                      </a:r>
                      <a:r>
                        <a:rPr kumimoji="1" lang="en-US" altLang="ja-JP" sz="1800" b="0" dirty="0">
                          <a:solidFill>
                            <a:schemeClr val="tx1"/>
                          </a:solidFill>
                          <a:latin typeface="Meiryo UI" panose="020B0604030504040204" pitchFamily="50" charset="-128"/>
                          <a:ea typeface="Meiryo UI" panose="020B0604030504040204" pitchFamily="50" charset="-128"/>
                        </a:rPr>
                        <a:t>74</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solidFill>
                      <a:schemeClr val="accent5"/>
                    </a:solidFill>
                  </a:tcP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11</a:t>
                      </a:r>
                      <a:r>
                        <a:rPr kumimoji="1" lang="ja-JP" altLang="en-US" sz="1800" b="0" dirty="0">
                          <a:solidFill>
                            <a:schemeClr val="tx1"/>
                          </a:solidFill>
                          <a:latin typeface="Meiryo UI" panose="020B0604030504040204" pitchFamily="50" charset="-128"/>
                          <a:ea typeface="Meiryo UI" panose="020B0604030504040204" pitchFamily="50" charset="-128"/>
                        </a:rPr>
                        <a:t>　▶　</a:t>
                      </a:r>
                      <a:r>
                        <a:rPr kumimoji="1" lang="en-US" altLang="ja-JP" sz="1800" b="0" dirty="0">
                          <a:solidFill>
                            <a:schemeClr val="tx1"/>
                          </a:solidFill>
                          <a:latin typeface="Meiryo UI" panose="020B0604030504040204" pitchFamily="50" charset="-128"/>
                          <a:ea typeface="Meiryo UI" panose="020B0604030504040204" pitchFamily="50" charset="-128"/>
                        </a:rPr>
                        <a:t>5</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solidFill>
                      <a:schemeClr val="accent5"/>
                    </a:solidFill>
                  </a:tcPr>
                </a:tc>
                <a:extLst>
                  <a:ext uri="{0D108BD9-81ED-4DB2-BD59-A6C34878D82A}">
                    <a16:rowId xmlns:a16="http://schemas.microsoft.com/office/drawing/2014/main" val="515128918"/>
                  </a:ext>
                </a:extLst>
              </a:tr>
              <a:tr h="426049">
                <a:tc>
                  <a:txBody>
                    <a:bodyPr/>
                    <a:lstStyle/>
                    <a:p>
                      <a:pPr algn="ctr"/>
                      <a:r>
                        <a:rPr kumimoji="1" lang="ja-JP" altLang="en-US" dirty="0">
                          <a:latin typeface="Meiryo UI" panose="020B0604030504040204" pitchFamily="50" charset="-128"/>
                          <a:ea typeface="Meiryo UI" panose="020B0604030504040204" pitchFamily="50" charset="-128"/>
                        </a:rPr>
                        <a:t>計</a:t>
                      </a:r>
                    </a:p>
                  </a:txBody>
                  <a:tcPr>
                    <a:solidFill>
                      <a:schemeClr val="accent5"/>
                    </a:solidFill>
                  </a:tcP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844</a:t>
                      </a:r>
                      <a:r>
                        <a:rPr kumimoji="1" lang="ja-JP" altLang="en-US" sz="1800" b="0" dirty="0">
                          <a:solidFill>
                            <a:schemeClr val="tx1"/>
                          </a:solidFill>
                          <a:latin typeface="Meiryo UI" panose="020B0604030504040204" pitchFamily="50" charset="-128"/>
                          <a:ea typeface="Meiryo UI" panose="020B0604030504040204" pitchFamily="50" charset="-128"/>
                        </a:rPr>
                        <a:t>　▶　</a:t>
                      </a:r>
                      <a:r>
                        <a:rPr kumimoji="1" lang="en-US" altLang="ja-JP" sz="1800" b="0" dirty="0">
                          <a:solidFill>
                            <a:schemeClr val="tx1"/>
                          </a:solidFill>
                          <a:latin typeface="Meiryo UI" panose="020B0604030504040204" pitchFamily="50" charset="-128"/>
                          <a:ea typeface="Meiryo UI" panose="020B0604030504040204" pitchFamily="50" charset="-128"/>
                        </a:rPr>
                        <a:t>813</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solidFill>
                      <a:schemeClr val="accent5"/>
                    </a:solidFill>
                  </a:tcP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705</a:t>
                      </a:r>
                      <a:r>
                        <a:rPr kumimoji="1" lang="ja-JP" altLang="en-US" sz="1800" b="0" dirty="0">
                          <a:solidFill>
                            <a:schemeClr val="tx1"/>
                          </a:solidFill>
                          <a:latin typeface="Meiryo UI" panose="020B0604030504040204" pitchFamily="50" charset="-128"/>
                          <a:ea typeface="Meiryo UI" panose="020B0604030504040204" pitchFamily="50" charset="-128"/>
                        </a:rPr>
                        <a:t>　▶　</a:t>
                      </a:r>
                      <a:r>
                        <a:rPr kumimoji="1" lang="en-US" altLang="ja-JP" sz="1800" b="0" dirty="0">
                          <a:solidFill>
                            <a:schemeClr val="tx1"/>
                          </a:solidFill>
                          <a:latin typeface="Meiryo UI" panose="020B0604030504040204" pitchFamily="50" charset="-128"/>
                          <a:ea typeface="Meiryo UI" panose="020B0604030504040204" pitchFamily="50" charset="-128"/>
                        </a:rPr>
                        <a:t>723</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solidFill>
                      <a:schemeClr val="accent5"/>
                    </a:solidFill>
                  </a:tcP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128</a:t>
                      </a:r>
                      <a:r>
                        <a:rPr kumimoji="1" lang="ja-JP" altLang="en-US" sz="1800" b="0" dirty="0">
                          <a:solidFill>
                            <a:schemeClr val="tx1"/>
                          </a:solidFill>
                          <a:latin typeface="Meiryo UI" panose="020B0604030504040204" pitchFamily="50" charset="-128"/>
                          <a:ea typeface="Meiryo UI" panose="020B0604030504040204" pitchFamily="50" charset="-128"/>
                        </a:rPr>
                        <a:t>　▶　</a:t>
                      </a:r>
                      <a:r>
                        <a:rPr kumimoji="1" lang="en-US" altLang="ja-JP" sz="1800" b="0" dirty="0">
                          <a:solidFill>
                            <a:schemeClr val="tx1"/>
                          </a:solidFill>
                          <a:latin typeface="Meiryo UI" panose="020B0604030504040204" pitchFamily="50" charset="-128"/>
                          <a:ea typeface="Meiryo UI" panose="020B0604030504040204" pitchFamily="50" charset="-128"/>
                        </a:rPr>
                        <a:t>85</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solidFill>
                      <a:schemeClr val="accent5"/>
                    </a:solidFill>
                  </a:tcP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11</a:t>
                      </a:r>
                      <a:r>
                        <a:rPr kumimoji="1" lang="ja-JP" altLang="en-US" sz="1800" b="0" dirty="0">
                          <a:solidFill>
                            <a:schemeClr val="tx1"/>
                          </a:solidFill>
                          <a:latin typeface="Meiryo UI" panose="020B0604030504040204" pitchFamily="50" charset="-128"/>
                          <a:ea typeface="Meiryo UI" panose="020B0604030504040204" pitchFamily="50" charset="-128"/>
                        </a:rPr>
                        <a:t>　▶　</a:t>
                      </a:r>
                      <a:r>
                        <a:rPr kumimoji="1" lang="en-US" altLang="ja-JP" sz="1800" b="0" dirty="0">
                          <a:solidFill>
                            <a:schemeClr val="tx1"/>
                          </a:solidFill>
                          <a:latin typeface="Meiryo UI" panose="020B0604030504040204" pitchFamily="50" charset="-128"/>
                          <a:ea typeface="Meiryo UI" panose="020B0604030504040204" pitchFamily="50" charset="-128"/>
                        </a:rPr>
                        <a:t>5</a:t>
                      </a:r>
                      <a:endParaRPr kumimoji="1" lang="ja-JP" altLang="en-US" sz="1800" b="0" dirty="0">
                        <a:solidFill>
                          <a:schemeClr val="tx1"/>
                        </a:solidFill>
                        <a:latin typeface="Meiryo UI" panose="020B0604030504040204" pitchFamily="50" charset="-128"/>
                        <a:ea typeface="Meiryo UI" panose="020B0604030504040204" pitchFamily="50" charset="-128"/>
                      </a:endParaRPr>
                    </a:p>
                  </a:txBody>
                  <a:tcPr>
                    <a:solidFill>
                      <a:schemeClr val="accent5"/>
                    </a:solidFill>
                  </a:tcPr>
                </a:tc>
                <a:extLst>
                  <a:ext uri="{0D108BD9-81ED-4DB2-BD59-A6C34878D82A}">
                    <a16:rowId xmlns:a16="http://schemas.microsoft.com/office/drawing/2014/main" val="546153342"/>
                  </a:ext>
                </a:extLst>
              </a:tr>
            </a:tbl>
          </a:graphicData>
        </a:graphic>
      </p:graphicFrame>
      <p:sp>
        <p:nvSpPr>
          <p:cNvPr id="21" name="Text Box 1233">
            <a:extLst>
              <a:ext uri="{FF2B5EF4-FFF2-40B4-BE49-F238E27FC236}">
                <a16:creationId xmlns:a16="http://schemas.microsoft.com/office/drawing/2014/main" id="{3A4E7A4D-F138-43B7-B982-FD5C0767F87D}"/>
              </a:ext>
            </a:extLst>
          </p:cNvPr>
          <p:cNvSpPr txBox="1">
            <a:spLocks noChangeArrowheads="1"/>
          </p:cNvSpPr>
          <p:nvPr/>
        </p:nvSpPr>
        <p:spPr bwMode="auto">
          <a:xfrm>
            <a:off x="223837" y="3951486"/>
            <a:ext cx="360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b="1" kern="0" spc="-100" dirty="0">
                <a:solidFill>
                  <a:sysClr val="window" lastClr="FFFFFF"/>
                </a:solidFill>
                <a:latin typeface="Meiryo UI" panose="020B0604030504040204" pitchFamily="50" charset="-128"/>
                <a:ea typeface="Meiryo UI" panose="020B0604030504040204" pitchFamily="50" charset="-128"/>
              </a:rPr>
              <a:t>診断結果</a:t>
            </a:r>
            <a:endParaRPr kumimoji="0" lang="en-US" altLang="ja-JP" b="1" kern="0" spc="-100" dirty="0">
              <a:solidFill>
                <a:sysClr val="window" lastClr="FFFFFF"/>
              </a:solidFill>
              <a:latin typeface="Meiryo UI" panose="020B0604030504040204" pitchFamily="50" charset="-128"/>
              <a:ea typeface="Meiryo UI" panose="020B0604030504040204" pitchFamily="50" charset="-128"/>
            </a:endParaRPr>
          </a:p>
        </p:txBody>
      </p:sp>
      <p:sp>
        <p:nvSpPr>
          <p:cNvPr id="22" name="テキスト ボックス 2">
            <a:extLst>
              <a:ext uri="{FF2B5EF4-FFF2-40B4-BE49-F238E27FC236}">
                <a16:creationId xmlns:a16="http://schemas.microsoft.com/office/drawing/2014/main" id="{C57CF970-DE29-4BB0-A74C-593E88DE4850}"/>
              </a:ext>
            </a:extLst>
          </p:cNvPr>
          <p:cNvSpPr txBox="1">
            <a:spLocks noChangeArrowheads="1"/>
          </p:cNvSpPr>
          <p:nvPr/>
        </p:nvSpPr>
        <p:spPr bwMode="auto">
          <a:xfrm>
            <a:off x="371475" y="4280231"/>
            <a:ext cx="8369113"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eaLnBrk="1" hangingPunct="1">
              <a:lnSpc>
                <a:spcPts val="2200"/>
              </a:lnSpc>
              <a:spcBef>
                <a:spcPct val="0"/>
              </a:spcBef>
              <a:buNone/>
              <a:defRP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診断結果は所管行政庁により公表され、随時更新</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lgn="r" eaLnBrk="1" hangingPunct="1">
              <a:lnSpc>
                <a:spcPts val="2200"/>
              </a:lnSpc>
              <a:spcBef>
                <a:spcPct val="0"/>
              </a:spcBef>
              <a:buNone/>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（下表は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年３月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　▶　令和４年３月時点の棟数）　　</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38215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6F0CEB44-C846-4698-AB5A-EDD7E3BE42C8}"/>
              </a:ext>
            </a:extLst>
          </p:cNvPr>
          <p:cNvGraphicFramePr>
            <a:graphicFrameLocks noGrp="1"/>
          </p:cNvGraphicFramePr>
          <p:nvPr>
            <p:extLst>
              <p:ext uri="{D42A27DB-BD31-4B8C-83A1-F6EECF244321}">
                <p14:modId xmlns:p14="http://schemas.microsoft.com/office/powerpoint/2010/main" val="4283532821"/>
              </p:ext>
            </p:extLst>
          </p:nvPr>
        </p:nvGraphicFramePr>
        <p:xfrm>
          <a:off x="426047" y="1135407"/>
          <a:ext cx="8291903" cy="5631153"/>
        </p:xfrm>
        <a:graphic>
          <a:graphicData uri="http://schemas.openxmlformats.org/drawingml/2006/table">
            <a:tbl>
              <a:tblPr>
                <a:tableStyleId>{5C22544A-7EE6-4342-B048-85BDC9FD1C3A}</a:tableStyleId>
              </a:tblPr>
              <a:tblGrid>
                <a:gridCol w="2454619">
                  <a:extLst>
                    <a:ext uri="{9D8B030D-6E8A-4147-A177-3AD203B41FA5}">
                      <a16:colId xmlns:a16="http://schemas.microsoft.com/office/drawing/2014/main" val="20000"/>
                    </a:ext>
                  </a:extLst>
                </a:gridCol>
                <a:gridCol w="1459321">
                  <a:extLst>
                    <a:ext uri="{9D8B030D-6E8A-4147-A177-3AD203B41FA5}">
                      <a16:colId xmlns:a16="http://schemas.microsoft.com/office/drawing/2014/main" val="20001"/>
                    </a:ext>
                  </a:extLst>
                </a:gridCol>
                <a:gridCol w="1459321">
                  <a:extLst>
                    <a:ext uri="{9D8B030D-6E8A-4147-A177-3AD203B41FA5}">
                      <a16:colId xmlns:a16="http://schemas.microsoft.com/office/drawing/2014/main" val="20002"/>
                    </a:ext>
                  </a:extLst>
                </a:gridCol>
                <a:gridCol w="1459321">
                  <a:extLst>
                    <a:ext uri="{9D8B030D-6E8A-4147-A177-3AD203B41FA5}">
                      <a16:colId xmlns:a16="http://schemas.microsoft.com/office/drawing/2014/main" val="20003"/>
                    </a:ext>
                  </a:extLst>
                </a:gridCol>
                <a:gridCol w="1459321">
                  <a:extLst>
                    <a:ext uri="{9D8B030D-6E8A-4147-A177-3AD203B41FA5}">
                      <a16:colId xmlns:a16="http://schemas.microsoft.com/office/drawing/2014/main" val="20004"/>
                    </a:ext>
                  </a:extLst>
                </a:gridCol>
              </a:tblGrid>
              <a:tr h="177720">
                <a:tc rowSpan="2">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rPr>
                        <a:t>建築物の用途</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5" marB="0" anchor="ctr">
                    <a:lnL w="19050" cap="flat" cmpd="sng" algn="ctr">
                      <a:solidFill>
                        <a:srgbClr val="1F497D"/>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rowSpan="2">
                  <a:txBody>
                    <a:bodyPr/>
                    <a:lstStyle/>
                    <a:p>
                      <a:pPr algn="l"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rPr>
                        <a:t>         棟数</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5" marB="0" anchor="ctr">
                    <a:lnL w="19050" cap="flat" cmpd="sng" algn="ctr">
                      <a:solidFill>
                        <a:schemeClr val="bg1"/>
                      </a:solidFill>
                      <a:prstDash val="solid"/>
                      <a:round/>
                      <a:headEnd type="none" w="med" len="med"/>
                      <a:tailEnd type="none" w="med" len="med"/>
                    </a:lnL>
                    <a:lnR w="12700" cap="flat" cmpd="sng" algn="ctr">
                      <a:solidFill>
                        <a:srgbClr val="1F497D"/>
                      </a:solidFill>
                      <a:prstDash val="solid"/>
                      <a:round/>
                      <a:headEnd type="none" w="med" len="med"/>
                      <a:tailEnd type="none" w="med" len="med"/>
                    </a:lnR>
                    <a:lnT w="190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gridSpan="3">
                  <a:txBody>
                    <a:bodyPr/>
                    <a:lstStyle/>
                    <a:p>
                      <a:pPr algn="l" fontAlgn="ctr"/>
                      <a:endParaRPr lang="ja-JP" altLang="en-US" sz="105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5" marB="0" anchor="ctr">
                    <a:lnL w="1270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9050" cap="flat" cmpd="sng" algn="ctr">
                      <a:solidFill>
                        <a:srgbClr val="1F497D"/>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F497D"/>
                    </a:solidFill>
                  </a:tcPr>
                </a:tc>
                <a:tc hMerge="1">
                  <a:txBody>
                    <a:bodyPr/>
                    <a:lstStyle/>
                    <a:p>
                      <a:pPr algn="ctr" fontAlgn="ct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7184" marR="7184" marT="7184" marB="0" anchor="ctr"/>
                </a:tc>
                <a:tc hMerge="1">
                  <a:txBody>
                    <a:bodyPr/>
                    <a:lstStyle/>
                    <a:p>
                      <a:pPr algn="ctr" fontAlgn="ctr"/>
                      <a:endParaRPr lang="ja-JP" altLang="en-US" sz="1400" b="1" i="0" u="none" strike="noStrike">
                        <a:solidFill>
                          <a:srgbClr val="000000"/>
                        </a:solidFill>
                        <a:effectLst/>
                        <a:latin typeface="Meiryo UI" panose="020B0604030504040204" pitchFamily="50" charset="-128"/>
                        <a:ea typeface="Meiryo UI" panose="020B0604030504040204" pitchFamily="50" charset="-128"/>
                      </a:endParaRPr>
                    </a:p>
                  </a:txBody>
                  <a:tcPr marL="7184" marR="7184" marT="7184" marB="0" anchor="ctr"/>
                </a:tc>
                <a:extLst>
                  <a:ext uri="{0D108BD9-81ED-4DB2-BD59-A6C34878D82A}">
                    <a16:rowId xmlns:a16="http://schemas.microsoft.com/office/drawing/2014/main" val="10000"/>
                  </a:ext>
                </a:extLst>
              </a:tr>
              <a:tr h="270933">
                <a:tc vMerge="1">
                  <a:txBody>
                    <a:bodyPr/>
                    <a:lstStyle/>
                    <a:p>
                      <a:endParaRPr kumimoji="1" lang="ja-JP" altLang="en-US"/>
                    </a:p>
                  </a:txBody>
                  <a:tcPr/>
                </a:tc>
                <a:tc vMerge="1">
                  <a:txBody>
                    <a:bodyPr/>
                    <a:lstStyle/>
                    <a:p>
                      <a:pPr algn="ctr" fontAlgn="ctr"/>
                      <a:endParaRPr lang="ja-JP"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4" marB="0"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rgbClr val="1F497D"/>
                    </a:solidFill>
                  </a:tcPr>
                </a:tc>
                <a:tc>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rPr>
                        <a:t>耐震性あり</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rPr>
                        <a:t>耐震性なし</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tc>
                  <a:txBody>
                    <a:bodyPr/>
                    <a:lstStyle/>
                    <a:p>
                      <a:pPr algn="ctr" fontAlgn="ctr"/>
                      <a:r>
                        <a:rPr lang="ja-JP" altLang="en-US" sz="1400" b="1" u="none" strike="noStrike" dirty="0">
                          <a:solidFill>
                            <a:schemeClr val="bg1"/>
                          </a:solidFill>
                          <a:effectLst/>
                          <a:latin typeface="Meiryo UI" panose="020B0604030504040204" pitchFamily="50" charset="-128"/>
                          <a:ea typeface="Meiryo UI" panose="020B0604030504040204" pitchFamily="50" charset="-128"/>
                        </a:rPr>
                        <a:t>未診断・不明</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7184" marR="7184" marT="7185" marB="0" anchor="ctr">
                    <a:lnL w="19050" cap="flat" cmpd="sng" algn="ctr">
                      <a:solidFill>
                        <a:schemeClr val="bg1"/>
                      </a:solidFill>
                      <a:prstDash val="solid"/>
                      <a:round/>
                      <a:headEnd type="none" w="med" len="med"/>
                      <a:tailEnd type="none" w="med" len="med"/>
                    </a:lnL>
                    <a:lnR w="19050" cap="flat" cmpd="sng" algn="ctr">
                      <a:solidFill>
                        <a:srgbClr val="1F497D"/>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97D"/>
                    </a:solidFill>
                  </a:tcPr>
                </a:tc>
                <a:extLst>
                  <a:ext uri="{0D108BD9-81ED-4DB2-BD59-A6C34878D82A}">
                    <a16:rowId xmlns:a16="http://schemas.microsoft.com/office/drawing/2014/main" val="10001"/>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小中学校等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2700" cap="flat" cmpd="sng" algn="ctr">
                      <a:solidFill>
                        <a:schemeClr val="tx1"/>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14</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11</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13</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3</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保育所</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2700" cap="flat" cmpd="sng" algn="ctr">
                      <a:solidFill>
                        <a:schemeClr val="tx1"/>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0</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幼稚園</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2700" cap="flat" cmpd="sng" algn="ctr">
                      <a:solidFill>
                        <a:schemeClr val="tx1"/>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lang="en-US" altLang="ja-JP" sz="1400" b="0" u="none" strike="noStrike" dirty="0">
                          <a:solidFill>
                            <a:schemeClr val="tx1"/>
                          </a:solidFill>
                          <a:effectLst/>
                          <a:latin typeface="Meiryo UI" panose="020B0604030504040204" pitchFamily="50" charset="-128"/>
                          <a:ea typeface="Meiryo UI" panose="020B0604030504040204" pitchFamily="50" charset="-128"/>
                        </a:rPr>
                        <a:t>22</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19</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18</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17</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ja-JP" altLang="en-US" sz="1400" b="0" u="none" strike="noStrike" dirty="0">
                          <a:solidFill>
                            <a:schemeClr val="tx1"/>
                          </a:solidFill>
                          <a:effectLst/>
                          <a:latin typeface="Meiryo UI" panose="020B0604030504040204" pitchFamily="50" charset="-128"/>
                          <a:ea typeface="Meiryo UI" panose="020B0604030504040204" pitchFamily="50" charset="-128"/>
                        </a:rPr>
                        <a:t>４</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2</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病院</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2700" cap="flat" cmpd="sng" algn="ctr">
                      <a:solidFill>
                        <a:schemeClr val="tx1"/>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39</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i="0" u="none" strike="noStrike" dirty="0">
                          <a:solidFill>
                            <a:schemeClr val="tx1"/>
                          </a:solidFill>
                          <a:effectLst/>
                          <a:latin typeface="Meiryo UI" panose="020B0604030504040204" pitchFamily="50" charset="-128"/>
                          <a:ea typeface="Meiryo UI" panose="020B0604030504040204" pitchFamily="50" charset="-128"/>
                        </a:rPr>
                        <a:t>32</a:t>
                      </a: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8</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10</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25</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20</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lang="en-US" altLang="ja-JP" sz="1400" b="0" u="none" strike="noStrike" dirty="0">
                          <a:solidFill>
                            <a:schemeClr val="tx1"/>
                          </a:solidFill>
                          <a:effectLst/>
                          <a:latin typeface="Meiryo UI" panose="020B0604030504040204" pitchFamily="50" charset="-128"/>
                          <a:ea typeface="Meiryo UI" panose="020B0604030504040204" pitchFamily="50" charset="-128"/>
                        </a:rPr>
                        <a:t>6</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2</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5"/>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老人福祉センター等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2700" cap="flat" cmpd="sng" algn="ctr">
                      <a:solidFill>
                        <a:schemeClr val="tx1"/>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0</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6"/>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ホテル・旅館</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2700" cap="flat" cmpd="sng" algn="ctr">
                      <a:solidFill>
                        <a:schemeClr val="tx1"/>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24</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23</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16</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19</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7</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3</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飲食店等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9</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3</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5</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6</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4</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8"/>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物販店舗</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75</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63</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39</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40</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33</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22</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3</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9"/>
                  </a:ext>
                </a:extLst>
              </a:tr>
              <a:tr h="270933">
                <a:tc>
                  <a:txBody>
                    <a:bodyPr/>
                    <a:lstStyle/>
                    <a:p>
                      <a:pPr algn="l" fontAlgn="ctr"/>
                      <a:r>
                        <a:rPr lang="zh-TW" altLang="en-US" sz="1400" u="none" strike="noStrike" dirty="0">
                          <a:effectLst/>
                          <a:latin typeface="Meiryo UI" panose="020B0604030504040204" pitchFamily="50" charset="-128"/>
                          <a:ea typeface="Meiryo UI" panose="020B0604030504040204" pitchFamily="50" charset="-128"/>
                        </a:rPr>
                        <a:t>劇場、映画館等</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4</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4</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0</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lang="en-US" altLang="ja-JP" sz="1800" b="0" u="none" strike="noStrike" dirty="0">
                          <a:solidFill>
                            <a:schemeClr val="tx1"/>
                          </a:solidFill>
                          <a:effectLst/>
                          <a:latin typeface="Meiryo UI" panose="020B0604030504040204" pitchFamily="50" charset="-128"/>
                          <a:ea typeface="Meiryo UI" panose="020B0604030504040204" pitchFamily="50" charset="-128"/>
                        </a:rPr>
                        <a:t>―</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0"/>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サービス業店舗</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3</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2</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1"/>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ボーリング場等の運動施設</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4</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0</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4</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3</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2"/>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公衆浴場</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0</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3"/>
                  </a:ext>
                </a:extLst>
              </a:tr>
              <a:tr h="270933">
                <a:tc>
                  <a:txBody>
                    <a:bodyPr/>
                    <a:lstStyle/>
                    <a:p>
                      <a:pPr algn="l" fontAlgn="ctr"/>
                      <a:r>
                        <a:rPr lang="zh-CN" altLang="en-US" sz="1400" u="none" strike="noStrike" dirty="0">
                          <a:effectLst/>
                          <a:latin typeface="Meiryo UI" panose="020B0604030504040204" pitchFamily="50" charset="-128"/>
                          <a:ea typeface="Meiryo UI" panose="020B0604030504040204" pitchFamily="50" charset="-128"/>
                        </a:rPr>
                        <a:t>集会場、公会堂</a:t>
                      </a:r>
                      <a:endParaRPr lang="zh-CN"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7</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2</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3</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5</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4</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4"/>
                  </a:ext>
                </a:extLst>
              </a:tr>
              <a:tr h="396915">
                <a:tc>
                  <a:txBody>
                    <a:bodyPr/>
                    <a:lstStyle/>
                    <a:p>
                      <a:pPr algn="l" fontAlgn="ctr"/>
                      <a:r>
                        <a:rPr lang="zh-TW" altLang="en-US" sz="1400" u="none" strike="noStrike" dirty="0">
                          <a:effectLst/>
                          <a:latin typeface="Meiryo UI" panose="020B0604030504040204" pitchFamily="50" charset="-128"/>
                          <a:ea typeface="Meiryo UI" panose="020B0604030504040204" pitchFamily="50" charset="-128"/>
                        </a:rPr>
                        <a:t>体育館（一般公共）</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a:solidFill>
                            <a:schemeClr val="tx1"/>
                          </a:solidFill>
                          <a:effectLst/>
                          <a:latin typeface="Meiryo UI" panose="020B0604030504040204" pitchFamily="50" charset="-128"/>
                          <a:ea typeface="Meiryo UI" panose="020B0604030504040204" pitchFamily="50" charset="-128"/>
                        </a:rPr>
                        <a:t>1</a:t>
                      </a:r>
                      <a:endParaRPr lang="en-US" altLang="ja-JP" sz="1800" b="0" i="0" u="none" strike="noStrike">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0</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5"/>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遊技場</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lang="en-US" altLang="ja-JP" sz="1400" b="0" u="none" strike="noStrike" dirty="0">
                          <a:solidFill>
                            <a:schemeClr val="tx1"/>
                          </a:solidFill>
                          <a:effectLst/>
                          <a:latin typeface="Meiryo UI" panose="020B0604030504040204" pitchFamily="50" charset="-128"/>
                          <a:ea typeface="Meiryo UI" panose="020B0604030504040204" pitchFamily="50" charset="-128"/>
                        </a:rPr>
                        <a:t>3</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2</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0</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2</a:t>
                      </a:r>
                      <a:r>
                        <a:rPr lang="ja-JP" altLang="en-US" sz="140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1</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7"/>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自動車車庫等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10</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6</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6</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4</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0</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18"/>
                  </a:ext>
                </a:extLst>
              </a:tr>
              <a:tr h="270933">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一定量以上の危険物貯蔵場等</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15</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0</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4</a:t>
                      </a:r>
                      <a:endParaRPr lang="ja-JP" altLang="en-US"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15</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11</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fontAlgn="ctr"/>
                      <a:r>
                        <a:rPr lang="en-US" altLang="ja-JP" sz="1800" b="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20704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総計</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1" marR="0" marT="7185" marB="0" anchor="ctr">
                    <a:lnL w="190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233</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205</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111</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126</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111</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74</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ctr" fontAlgn="ctr"/>
                      <a:r>
                        <a:rPr lang="en-US" altLang="ja-JP" sz="1400" b="0" u="none" strike="noStrike" dirty="0">
                          <a:solidFill>
                            <a:schemeClr val="tx1"/>
                          </a:solidFill>
                          <a:effectLst/>
                          <a:latin typeface="Meiryo UI" panose="020B0604030504040204" pitchFamily="50" charset="-128"/>
                          <a:ea typeface="Meiryo UI" panose="020B0604030504040204" pitchFamily="50" charset="-128"/>
                        </a:rPr>
                        <a:t>11</a:t>
                      </a:r>
                      <a:r>
                        <a:rPr lang="ja-JP" altLang="en-US" sz="1800" b="0" u="none" strike="noStrike" dirty="0">
                          <a:solidFill>
                            <a:schemeClr val="tx1"/>
                          </a:solidFill>
                          <a:effectLst/>
                          <a:latin typeface="Meiryo UI" panose="020B0604030504040204" pitchFamily="50" charset="-128"/>
                          <a:ea typeface="Meiryo UI" panose="020B0604030504040204" pitchFamily="50" charset="-128"/>
                        </a:rPr>
                        <a:t>　▶　</a:t>
                      </a:r>
                      <a:r>
                        <a:rPr lang="en-US" altLang="ja-JP" sz="1800" b="0" u="none" strike="noStrike" dirty="0">
                          <a:solidFill>
                            <a:schemeClr val="tx1"/>
                          </a:solidFill>
                          <a:effectLst/>
                          <a:latin typeface="Meiryo UI" panose="020B0604030504040204" pitchFamily="50" charset="-128"/>
                          <a:ea typeface="Meiryo UI" panose="020B0604030504040204" pitchFamily="50" charset="-128"/>
                        </a:rPr>
                        <a:t>5</a:t>
                      </a:r>
                      <a:endParaRPr lang="en-US" altLang="ja-JP" sz="1800" b="0" i="0" u="none" strike="noStrike" dirty="0">
                        <a:solidFill>
                          <a:schemeClr val="tx1"/>
                        </a:solidFill>
                        <a:effectLst/>
                        <a:latin typeface="Meiryo UI" panose="020B0604030504040204" pitchFamily="50" charset="-128"/>
                        <a:ea typeface="Meiryo UI" panose="020B0604030504040204" pitchFamily="50" charset="-128"/>
                      </a:endParaRPr>
                    </a:p>
                  </a:txBody>
                  <a:tcPr marL="7184" marR="7184" marT="7185" marB="0" anchor="ctr">
                    <a:lnL w="6350" cap="flat" cmpd="sng" algn="ctr">
                      <a:solidFill>
                        <a:srgbClr val="1F497D"/>
                      </a:solidFill>
                      <a:prstDash val="solid"/>
                      <a:round/>
                      <a:headEnd type="none" w="med" len="med"/>
                      <a:tailEnd type="none" w="med" len="med"/>
                    </a:lnL>
                    <a:lnR w="19050" cap="flat" cmpd="sng" algn="ctr">
                      <a:solidFill>
                        <a:srgbClr val="1F497D"/>
                      </a:solidFill>
                      <a:prstDash val="solid"/>
                      <a:round/>
                      <a:headEnd type="none" w="med" len="med"/>
                      <a:tailEnd type="none" w="med" len="med"/>
                    </a:lnR>
                    <a:lnT w="57150" cap="flat" cmpd="sng" algn="ctr">
                      <a:solidFill>
                        <a:schemeClr val="tx1"/>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25737" name="タイトル 1">
            <a:extLst>
              <a:ext uri="{FF2B5EF4-FFF2-40B4-BE49-F238E27FC236}">
                <a16:creationId xmlns:a16="http://schemas.microsoft.com/office/drawing/2014/main" id="{F9A0D16D-257C-44AB-8189-1BED8C3E9C91}"/>
              </a:ext>
            </a:extLst>
          </p:cNvPr>
          <p:cNvSpPr>
            <a:spLocks noGrp="1"/>
          </p:cNvSpPr>
          <p:nvPr>
            <p:ph type="title"/>
          </p:nvPr>
        </p:nvSpPr>
        <p:spPr>
          <a:xfrm>
            <a:off x="33890" y="0"/>
            <a:ext cx="7848600" cy="858203"/>
          </a:xfrm>
        </p:spPr>
        <p:txBody>
          <a:bodyPr/>
          <a:lstStyle/>
          <a:p>
            <a:r>
              <a:rPr lang="ja-JP" altLang="en-US" dirty="0"/>
              <a:t>　（１）大規模</a:t>
            </a:r>
            <a:r>
              <a:rPr lang="zh-TW" altLang="en-US" dirty="0"/>
              <a:t>建築物</a:t>
            </a:r>
            <a:r>
              <a:rPr lang="ja-JP" altLang="en-US" dirty="0"/>
              <a:t>の</a:t>
            </a:r>
            <a:r>
              <a:rPr lang="zh-TW" altLang="en-US" dirty="0"/>
              <a:t>耐震化</a:t>
            </a:r>
            <a:r>
              <a:rPr lang="ja-JP" altLang="en-US" dirty="0"/>
              <a:t>の概要</a:t>
            </a:r>
            <a:r>
              <a:rPr lang="en-US" altLang="ja-JP" dirty="0"/>
              <a:t/>
            </a:r>
            <a:br>
              <a:rPr lang="en-US" altLang="ja-JP" dirty="0"/>
            </a:br>
            <a:r>
              <a:rPr lang="ja-JP" altLang="en-US" dirty="0"/>
              <a:t>　　イ．大規模建築物（民間）の状況</a:t>
            </a:r>
          </a:p>
        </p:txBody>
      </p:sp>
      <p:sp>
        <p:nvSpPr>
          <p:cNvPr id="13" name="テキスト ボックス 2">
            <a:extLst>
              <a:ext uri="{FF2B5EF4-FFF2-40B4-BE49-F238E27FC236}">
                <a16:creationId xmlns:a16="http://schemas.microsoft.com/office/drawing/2014/main" id="{2F739018-D92F-4C25-8F9C-30ABAC0ACE90}"/>
              </a:ext>
            </a:extLst>
          </p:cNvPr>
          <p:cNvSpPr txBox="1">
            <a:spLocks noChangeArrowheads="1"/>
          </p:cNvSpPr>
          <p:nvPr/>
        </p:nvSpPr>
        <p:spPr bwMode="auto">
          <a:xfrm>
            <a:off x="2599510" y="809639"/>
            <a:ext cx="6290436"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algn="r" eaLnBrk="1" hangingPunct="1">
              <a:lnSpc>
                <a:spcPts val="2200"/>
              </a:lnSpc>
              <a:spcBef>
                <a:spcPct val="0"/>
              </a:spcBef>
              <a:buNone/>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年３月</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日時点　▶　令和４年３月時点の棟数）</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a:extLst>
              <a:ext uri="{FF2B5EF4-FFF2-40B4-BE49-F238E27FC236}">
                <a16:creationId xmlns:a16="http://schemas.microsoft.com/office/drawing/2014/main" id="{8CF6F4D0-8ACF-4565-9CCB-BC1808C1834D}"/>
              </a:ext>
            </a:extLst>
          </p:cNvPr>
          <p:cNvSpPr>
            <a:spLocks noGrp="1"/>
          </p:cNvSpPr>
          <p:nvPr>
            <p:ph type="sldNum" sz="quarter" idx="12"/>
          </p:nvPr>
        </p:nvSpPr>
        <p:spPr>
          <a:xfrm>
            <a:off x="6916270" y="6479223"/>
            <a:ext cx="2133600" cy="287337"/>
          </a:xfrm>
        </p:spPr>
        <p:txBody>
          <a:bodyPr/>
          <a:lstStyle/>
          <a:p>
            <a:pPr>
              <a:defRPr/>
            </a:pPr>
            <a:fld id="{09954CD4-AF95-4C78-B160-84012AB9CEDB}" type="slidenum">
              <a:rPr lang="en-US" altLang="ja-JP" smtClean="0"/>
              <a:pPr>
                <a:defRPr/>
              </a:pPr>
              <a:t>28</a:t>
            </a:fld>
            <a:endParaRPr lang="en-US" altLang="ja-JP" dirty="0"/>
          </a:p>
        </p:txBody>
      </p:sp>
    </p:spTree>
    <p:extLst>
      <p:ext uri="{BB962C8B-B14F-4D97-AF65-F5344CB8AC3E}">
        <p14:creationId xmlns:p14="http://schemas.microsoft.com/office/powerpoint/2010/main" val="269608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2">
            <a:extLst>
              <a:ext uri="{FF2B5EF4-FFF2-40B4-BE49-F238E27FC236}">
                <a16:creationId xmlns:a16="http://schemas.microsoft.com/office/drawing/2014/main" id="{590D41AC-8F0D-4F7F-A436-8E8B484253D6}"/>
              </a:ext>
            </a:extLst>
          </p:cNvPr>
          <p:cNvSpPr txBox="1">
            <a:spLocks/>
          </p:cNvSpPr>
          <p:nvPr/>
        </p:nvSpPr>
        <p:spPr bwMode="auto">
          <a:xfrm>
            <a:off x="0" y="44581"/>
            <a:ext cx="8782050" cy="103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（１）木造住宅の耐震化の概要</a:t>
            </a:r>
            <a:endParaRPr lang="en-US" altLang="ja-JP" dirty="0"/>
          </a:p>
          <a:p>
            <a:r>
              <a:rPr lang="ja-JP" altLang="en-US" dirty="0"/>
              <a:t>　　ア</a:t>
            </a:r>
            <a:r>
              <a:rPr lang="en-US" altLang="ja-JP" dirty="0"/>
              <a:t>.</a:t>
            </a:r>
            <a:r>
              <a:rPr lang="ja-JP" altLang="en-US" dirty="0"/>
              <a:t>耐震性が不足する住宅戸数</a:t>
            </a:r>
            <a:endParaRPr lang="ja-JP" altLang="ja-JP" b="1" kern="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AF810C7B-4473-49E1-97A1-3A86C6277D6B}"/>
              </a:ext>
            </a:extLst>
          </p:cNvPr>
          <p:cNvSpPr/>
          <p:nvPr/>
        </p:nvSpPr>
        <p:spPr>
          <a:xfrm>
            <a:off x="3912703" y="2270532"/>
            <a:ext cx="4990587" cy="390225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正方形/長方形 22">
            <a:extLst>
              <a:ext uri="{FF2B5EF4-FFF2-40B4-BE49-F238E27FC236}">
                <a16:creationId xmlns:a16="http://schemas.microsoft.com/office/drawing/2014/main" id="{E16B3B1F-DA6D-4335-B0FE-A69D99C03F16}"/>
              </a:ext>
            </a:extLst>
          </p:cNvPr>
          <p:cNvSpPr/>
          <p:nvPr/>
        </p:nvSpPr>
        <p:spPr>
          <a:xfrm>
            <a:off x="683064" y="5049007"/>
            <a:ext cx="2645274" cy="14215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lt1"/>
              </a:solidFill>
            </a:endParaRPr>
          </a:p>
        </p:txBody>
      </p:sp>
      <p:pic>
        <p:nvPicPr>
          <p:cNvPr id="24" name="図 23">
            <a:extLst>
              <a:ext uri="{FF2B5EF4-FFF2-40B4-BE49-F238E27FC236}">
                <a16:creationId xmlns:a16="http://schemas.microsoft.com/office/drawing/2014/main" id="{E83417C0-09B9-4122-A8FB-CF56C4DB2B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2902" y="2797598"/>
            <a:ext cx="2632282" cy="2364831"/>
          </a:xfrm>
          <a:prstGeom prst="rect">
            <a:avLst/>
          </a:prstGeom>
        </p:spPr>
      </p:pic>
      <p:pic>
        <p:nvPicPr>
          <p:cNvPr id="36" name="図 35">
            <a:extLst>
              <a:ext uri="{FF2B5EF4-FFF2-40B4-BE49-F238E27FC236}">
                <a16:creationId xmlns:a16="http://schemas.microsoft.com/office/drawing/2014/main" id="{9B4388EC-8A2C-4EB2-AA17-899046AF3B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5711" y="2688960"/>
            <a:ext cx="2286339" cy="2490135"/>
          </a:xfrm>
          <a:prstGeom prst="rect">
            <a:avLst/>
          </a:prstGeom>
        </p:spPr>
      </p:pic>
      <p:pic>
        <p:nvPicPr>
          <p:cNvPr id="37" name="図 36">
            <a:extLst>
              <a:ext uri="{FF2B5EF4-FFF2-40B4-BE49-F238E27FC236}">
                <a16:creationId xmlns:a16="http://schemas.microsoft.com/office/drawing/2014/main" id="{38F06D67-08A1-41B5-AC60-28276F0CEF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868" y="2136173"/>
            <a:ext cx="2971376" cy="3057845"/>
          </a:xfrm>
          <a:prstGeom prst="rect">
            <a:avLst/>
          </a:prstGeom>
        </p:spPr>
      </p:pic>
      <p:sp>
        <p:nvSpPr>
          <p:cNvPr id="38" name="テキスト ボックス 37">
            <a:extLst>
              <a:ext uri="{FF2B5EF4-FFF2-40B4-BE49-F238E27FC236}">
                <a16:creationId xmlns:a16="http://schemas.microsoft.com/office/drawing/2014/main" id="{044A595C-2BB9-48FC-95A4-8C69C2114E18}"/>
              </a:ext>
            </a:extLst>
          </p:cNvPr>
          <p:cNvSpPr txBox="1"/>
          <p:nvPr/>
        </p:nvSpPr>
        <p:spPr>
          <a:xfrm>
            <a:off x="805216" y="5129623"/>
            <a:ext cx="2369846" cy="1015663"/>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総戸数　　　　　</a:t>
            </a:r>
            <a:r>
              <a:rPr lang="ja-JP" altLang="en-US" sz="1200" b="1"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3</a:t>
            </a:r>
            <a:r>
              <a:rPr kumimoji="1" lang="en-US" altLang="ja-JP" sz="1200" b="1" dirty="0">
                <a:latin typeface="Meiryo UI" panose="020B0604030504040204" pitchFamily="50" charset="-128"/>
                <a:ea typeface="Meiryo UI" panose="020B0604030504040204" pitchFamily="50" charset="-128"/>
              </a:rPr>
              <a:t>98</a:t>
            </a:r>
            <a:r>
              <a:rPr kumimoji="1" lang="ja-JP" altLang="en-US" sz="1200" b="1" dirty="0">
                <a:latin typeface="Meiryo UI" panose="020B0604030504040204" pitchFamily="50" charset="-128"/>
                <a:ea typeface="Meiryo UI" panose="020B0604030504040204" pitchFamily="50" charset="-128"/>
              </a:rPr>
              <a:t>万戸</a:t>
            </a:r>
            <a:endParaRPr kumimoji="1"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耐震性あり　　約</a:t>
            </a:r>
            <a:r>
              <a:rPr lang="en-US" altLang="ja-JP" sz="1200" b="1" dirty="0">
                <a:latin typeface="Meiryo UI" panose="020B0604030504040204" pitchFamily="50" charset="-128"/>
                <a:ea typeface="Meiryo UI" panose="020B0604030504040204" pitchFamily="50" charset="-128"/>
              </a:rPr>
              <a:t>353</a:t>
            </a:r>
            <a:r>
              <a:rPr lang="ja-JP" altLang="en-US" sz="1200" b="1" dirty="0">
                <a:latin typeface="Meiryo UI" panose="020B0604030504040204" pitchFamily="50" charset="-128"/>
                <a:ea typeface="Meiryo UI" panose="020B0604030504040204" pitchFamily="50" charset="-128"/>
              </a:rPr>
              <a:t>万戸</a:t>
            </a:r>
            <a:endParaRPr lang="en-US" altLang="ja-JP" sz="1200" b="1" dirty="0">
              <a:latin typeface="Meiryo UI" panose="020B0604030504040204" pitchFamily="50" charset="-128"/>
              <a:ea typeface="Meiryo UI" panose="020B0604030504040204" pitchFamily="50" charset="-128"/>
            </a:endParaRPr>
          </a:p>
          <a:p>
            <a:pPr>
              <a:lnSpc>
                <a:spcPct val="150000"/>
              </a:lnSpc>
            </a:pPr>
            <a:r>
              <a:rPr kumimoji="1" lang="ja-JP" altLang="en-US" sz="1200" b="1" dirty="0">
                <a:latin typeface="Meiryo UI" panose="020B0604030504040204" pitchFamily="50" charset="-128"/>
                <a:ea typeface="Meiryo UI" panose="020B0604030504040204" pitchFamily="50" charset="-128"/>
              </a:rPr>
              <a:t>　耐震性なし　　約　</a:t>
            </a:r>
            <a:r>
              <a:rPr kumimoji="1" lang="en-US" altLang="ja-JP" sz="1200" b="1" dirty="0">
                <a:latin typeface="Meiryo UI" panose="020B0604030504040204" pitchFamily="50" charset="-128"/>
                <a:ea typeface="Meiryo UI" panose="020B0604030504040204" pitchFamily="50" charset="-128"/>
              </a:rPr>
              <a:t>45</a:t>
            </a:r>
            <a:r>
              <a:rPr kumimoji="1" lang="ja-JP" altLang="en-US" sz="1200" b="1" dirty="0">
                <a:latin typeface="Meiryo UI" panose="020B0604030504040204" pitchFamily="50" charset="-128"/>
                <a:ea typeface="Meiryo UI" panose="020B0604030504040204" pitchFamily="50" charset="-128"/>
              </a:rPr>
              <a:t>万戸</a:t>
            </a:r>
            <a:endParaRPr kumimoji="1" lang="en-US" altLang="ja-JP" sz="1200" b="1" dirty="0">
              <a:latin typeface="Meiryo UI" panose="020B0604030504040204" pitchFamily="50" charset="-128"/>
              <a:ea typeface="Meiryo UI" panose="020B0604030504040204" pitchFamily="50" charset="-128"/>
            </a:endParaRPr>
          </a:p>
          <a:p>
            <a:pPr>
              <a:lnSpc>
                <a:spcPct val="150000"/>
              </a:lnSpc>
            </a:pPr>
            <a:r>
              <a:rPr lang="ja-JP" altLang="en-US" sz="1200" b="1" dirty="0">
                <a:latin typeface="Meiryo UI" panose="020B0604030504040204" pitchFamily="50" charset="-128"/>
                <a:ea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令和</a:t>
            </a:r>
            <a:r>
              <a:rPr lang="en-US" altLang="ja-JP" sz="1200" b="1" dirty="0">
                <a:latin typeface="Meiryo UI" panose="020B0604030504040204" pitchFamily="50" charset="-128"/>
                <a:ea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rPr>
              <a:t>年の推計値</a:t>
            </a:r>
            <a:endParaRPr lang="en-US" altLang="ja-JP" sz="1200" b="1"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2153816-0C42-42B1-9FAB-09B1516A01A9}"/>
              </a:ext>
            </a:extLst>
          </p:cNvPr>
          <p:cNvSpPr txBox="1"/>
          <p:nvPr/>
        </p:nvSpPr>
        <p:spPr>
          <a:xfrm>
            <a:off x="1430363" y="3220135"/>
            <a:ext cx="671208" cy="461665"/>
          </a:xfrm>
          <a:prstGeom prst="rect">
            <a:avLst/>
          </a:prstGeom>
          <a:noFill/>
        </p:spPr>
        <p:txBody>
          <a:bodyPr wrap="square" rtlCol="0">
            <a:spAutoFit/>
          </a:bodyPr>
          <a:lstStyle/>
          <a:p>
            <a:pPr algn="ctr"/>
            <a:r>
              <a:rPr kumimoji="1" lang="en-US" altLang="ja-JP" sz="1200" b="1" dirty="0">
                <a:latin typeface="Meiryo UI" panose="020B0604030504040204" pitchFamily="50" charset="-128"/>
                <a:ea typeface="Meiryo UI" panose="020B0604030504040204" pitchFamily="50" charset="-128"/>
              </a:rPr>
              <a:t>S56</a:t>
            </a:r>
          </a:p>
          <a:p>
            <a:pPr algn="ctr"/>
            <a:r>
              <a:rPr kumimoji="1" lang="ja-JP" altLang="en-US" sz="1200" b="1" dirty="0">
                <a:latin typeface="Meiryo UI" panose="020B0604030504040204" pitchFamily="50" charset="-128"/>
                <a:ea typeface="Meiryo UI" panose="020B0604030504040204" pitchFamily="50" charset="-128"/>
              </a:rPr>
              <a:t>以前</a:t>
            </a:r>
          </a:p>
        </p:txBody>
      </p:sp>
      <p:sp>
        <p:nvSpPr>
          <p:cNvPr id="40" name="テキスト ボックス 39">
            <a:extLst>
              <a:ext uri="{FF2B5EF4-FFF2-40B4-BE49-F238E27FC236}">
                <a16:creationId xmlns:a16="http://schemas.microsoft.com/office/drawing/2014/main" id="{D7303400-5009-4E62-AD75-4650888DFCB6}"/>
              </a:ext>
            </a:extLst>
          </p:cNvPr>
          <p:cNvSpPr txBox="1"/>
          <p:nvPr/>
        </p:nvSpPr>
        <p:spPr>
          <a:xfrm>
            <a:off x="1937043" y="3681800"/>
            <a:ext cx="671208" cy="461665"/>
          </a:xfrm>
          <a:prstGeom prst="rect">
            <a:avLst/>
          </a:prstGeom>
          <a:noFill/>
        </p:spPr>
        <p:txBody>
          <a:bodyPr wrap="square" rtlCol="0">
            <a:spAutoFit/>
          </a:bodyPr>
          <a:lstStyle/>
          <a:p>
            <a:pPr algn="ctr"/>
            <a:r>
              <a:rPr kumimoji="1" lang="en-US" altLang="ja-JP" sz="1200" b="1" dirty="0">
                <a:latin typeface="Meiryo UI" panose="020B0604030504040204" pitchFamily="50" charset="-128"/>
                <a:ea typeface="Meiryo UI" panose="020B0604030504040204" pitchFamily="50" charset="-128"/>
              </a:rPr>
              <a:t>S57</a:t>
            </a:r>
          </a:p>
          <a:p>
            <a:pPr algn="ctr"/>
            <a:r>
              <a:rPr lang="ja-JP" altLang="en-US" sz="1200" b="1" dirty="0">
                <a:latin typeface="Meiryo UI" panose="020B0604030504040204" pitchFamily="50" charset="-128"/>
                <a:ea typeface="Meiryo UI" panose="020B0604030504040204" pitchFamily="50" charset="-128"/>
              </a:rPr>
              <a:t>以降</a:t>
            </a:r>
            <a:endParaRPr kumimoji="1" lang="ja-JP" altLang="en-US" sz="1200" b="1"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5D655944-D189-4A24-87DF-0F535F40EB37}"/>
              </a:ext>
            </a:extLst>
          </p:cNvPr>
          <p:cNvSpPr txBox="1"/>
          <p:nvPr/>
        </p:nvSpPr>
        <p:spPr>
          <a:xfrm>
            <a:off x="800435" y="2243027"/>
            <a:ext cx="965532" cy="461665"/>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耐震性不足</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45</a:t>
            </a:r>
            <a:r>
              <a:rPr lang="ja-JP" altLang="en-US" sz="1200" b="1" dirty="0">
                <a:latin typeface="Meiryo UI" panose="020B0604030504040204" pitchFamily="50" charset="-128"/>
                <a:ea typeface="Meiryo UI" panose="020B0604030504040204" pitchFamily="50" charset="-128"/>
              </a:rPr>
              <a:t>万戸</a:t>
            </a:r>
            <a:endParaRPr kumimoji="1" lang="ja-JP" altLang="en-US" sz="1200" b="1"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29A5B687-3383-4883-854A-B749F4BEB66E}"/>
              </a:ext>
            </a:extLst>
          </p:cNvPr>
          <p:cNvSpPr txBox="1"/>
          <p:nvPr/>
        </p:nvSpPr>
        <p:spPr>
          <a:xfrm>
            <a:off x="214831" y="3056251"/>
            <a:ext cx="965532" cy="461665"/>
          </a:xfrm>
          <a:prstGeom prst="rect">
            <a:avLst/>
          </a:prstGeom>
          <a:noFill/>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耐震性あり</a:t>
            </a:r>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52</a:t>
            </a:r>
            <a:r>
              <a:rPr lang="ja-JP" altLang="en-US" sz="1200" b="1" dirty="0">
                <a:latin typeface="Meiryo UI" panose="020B0604030504040204" pitchFamily="50" charset="-128"/>
                <a:ea typeface="Meiryo UI" panose="020B0604030504040204" pitchFamily="50" charset="-128"/>
              </a:rPr>
              <a:t>万戸</a:t>
            </a:r>
            <a:endParaRPr kumimoji="1" lang="ja-JP" altLang="en-US" sz="1200" b="1"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772EB64E-668F-4344-8108-702E78C7162C}"/>
              </a:ext>
            </a:extLst>
          </p:cNvPr>
          <p:cNvSpPr txBox="1"/>
          <p:nvPr/>
        </p:nvSpPr>
        <p:spPr>
          <a:xfrm>
            <a:off x="2406194" y="4288566"/>
            <a:ext cx="1135637" cy="646331"/>
          </a:xfrm>
          <a:prstGeom prst="rect">
            <a:avLst/>
          </a:prstGeom>
          <a:noFill/>
        </p:spPr>
        <p:txBody>
          <a:bodyPr wrap="square" rtlCol="0">
            <a:spAutoFit/>
          </a:bodyPr>
          <a:lstStyle/>
          <a:p>
            <a:pPr algn="ctr"/>
            <a:r>
              <a:rPr kumimoji="1" lang="en-US" altLang="ja-JP" sz="1200" b="1" dirty="0">
                <a:latin typeface="Meiryo UI" panose="020B0604030504040204" pitchFamily="50" charset="-128"/>
                <a:ea typeface="Meiryo UI" panose="020B0604030504040204" pitchFamily="50" charset="-128"/>
              </a:rPr>
              <a:t>S57</a:t>
            </a:r>
            <a:r>
              <a:rPr kumimoji="1" lang="ja-JP" altLang="en-US" sz="1200" b="1" dirty="0">
                <a:latin typeface="Meiryo UI" panose="020B0604030504040204" pitchFamily="50" charset="-128"/>
                <a:ea typeface="Meiryo UI" panose="020B0604030504040204" pitchFamily="50" charset="-128"/>
              </a:rPr>
              <a:t>以降</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耐震性あり</a:t>
            </a:r>
            <a:endParaRPr kumimoji="1" lang="en-US" altLang="ja-JP" sz="1200" b="1" dirty="0">
              <a:latin typeface="Meiryo UI" panose="020B0604030504040204" pitchFamily="50" charset="-128"/>
              <a:ea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rPr>
              <a:t>約</a:t>
            </a:r>
            <a:r>
              <a:rPr lang="en-US" altLang="ja-JP" sz="1200" b="1" dirty="0">
                <a:latin typeface="Meiryo UI" panose="020B0604030504040204" pitchFamily="50" charset="-128"/>
                <a:ea typeface="Meiryo UI" panose="020B0604030504040204" pitchFamily="50" charset="-128"/>
              </a:rPr>
              <a:t>301</a:t>
            </a:r>
            <a:r>
              <a:rPr lang="ja-JP" altLang="en-US" sz="1200" b="1" dirty="0">
                <a:latin typeface="Meiryo UI" panose="020B0604030504040204" pitchFamily="50" charset="-128"/>
                <a:ea typeface="Meiryo UI" panose="020B0604030504040204" pitchFamily="50" charset="-128"/>
              </a:rPr>
              <a:t>万戸</a:t>
            </a:r>
            <a:endParaRPr kumimoji="1" lang="ja-JP" altLang="en-US" sz="1200" b="1"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A59BEADA-F548-40AB-851D-ED6225A38D75}"/>
              </a:ext>
            </a:extLst>
          </p:cNvPr>
          <p:cNvSpPr txBox="1"/>
          <p:nvPr/>
        </p:nvSpPr>
        <p:spPr>
          <a:xfrm>
            <a:off x="1003688" y="6093476"/>
            <a:ext cx="2018623" cy="307777"/>
          </a:xfrm>
          <a:prstGeom prst="rect">
            <a:avLst/>
          </a:prstGeom>
          <a:no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耐震化率　約</a:t>
            </a:r>
            <a:r>
              <a:rPr kumimoji="1" lang="en-US" altLang="ja-JP" sz="1400" b="1" dirty="0">
                <a:latin typeface="Meiryo UI" panose="020B0604030504040204" pitchFamily="50" charset="-128"/>
                <a:ea typeface="Meiryo UI" panose="020B0604030504040204" pitchFamily="50" charset="-128"/>
              </a:rPr>
              <a:t>89</a:t>
            </a:r>
            <a:r>
              <a:rPr kumimoji="1" lang="ja-JP" altLang="en-US" sz="1400" b="1" dirty="0">
                <a:latin typeface="Meiryo UI" panose="020B0604030504040204" pitchFamily="50" charset="-128"/>
                <a:ea typeface="Meiryo UI" panose="020B0604030504040204" pitchFamily="50" charset="-128"/>
              </a:rPr>
              <a:t>％</a:t>
            </a:r>
          </a:p>
        </p:txBody>
      </p:sp>
      <p:sp>
        <p:nvSpPr>
          <p:cNvPr id="50" name="テキスト ボックス 49">
            <a:extLst>
              <a:ext uri="{FF2B5EF4-FFF2-40B4-BE49-F238E27FC236}">
                <a16:creationId xmlns:a16="http://schemas.microsoft.com/office/drawing/2014/main" id="{EC62E30D-66D5-418A-B111-96106ED21D4C}"/>
              </a:ext>
            </a:extLst>
          </p:cNvPr>
          <p:cNvSpPr txBox="1"/>
          <p:nvPr/>
        </p:nvSpPr>
        <p:spPr>
          <a:xfrm>
            <a:off x="4690731" y="3629500"/>
            <a:ext cx="671208" cy="369332"/>
          </a:xfrm>
          <a:prstGeom prst="rect">
            <a:avLst/>
          </a:prstGeom>
          <a:noFill/>
        </p:spPr>
        <p:txBody>
          <a:bodyPr wrap="square" rtlCol="0">
            <a:spAutoFit/>
          </a:bodyPr>
          <a:lstStyle/>
          <a:p>
            <a:pPr algn="ctr"/>
            <a:r>
              <a:rPr kumimoji="1" lang="en-US" altLang="ja-JP" sz="900" b="1" dirty="0">
                <a:latin typeface="Meiryo UI" panose="020B0604030504040204" pitchFamily="50" charset="-128"/>
                <a:ea typeface="Meiryo UI" panose="020B0604030504040204" pitchFamily="50" charset="-128"/>
              </a:rPr>
              <a:t>S56</a:t>
            </a:r>
          </a:p>
          <a:p>
            <a:pPr algn="ctr"/>
            <a:r>
              <a:rPr kumimoji="1" lang="ja-JP" altLang="en-US" sz="900" b="1" dirty="0">
                <a:latin typeface="Meiryo UI" panose="020B0604030504040204" pitchFamily="50" charset="-128"/>
                <a:ea typeface="Meiryo UI" panose="020B0604030504040204" pitchFamily="50" charset="-128"/>
              </a:rPr>
              <a:t>以前</a:t>
            </a:r>
          </a:p>
        </p:txBody>
      </p:sp>
      <p:sp>
        <p:nvSpPr>
          <p:cNvPr id="51" name="テキスト ボックス 50">
            <a:extLst>
              <a:ext uri="{FF2B5EF4-FFF2-40B4-BE49-F238E27FC236}">
                <a16:creationId xmlns:a16="http://schemas.microsoft.com/office/drawing/2014/main" id="{395F5841-502F-4D64-967E-65C3A81D58BA}"/>
              </a:ext>
            </a:extLst>
          </p:cNvPr>
          <p:cNvSpPr txBox="1"/>
          <p:nvPr/>
        </p:nvSpPr>
        <p:spPr>
          <a:xfrm>
            <a:off x="5061992" y="4017011"/>
            <a:ext cx="671208" cy="369332"/>
          </a:xfrm>
          <a:prstGeom prst="rect">
            <a:avLst/>
          </a:prstGeom>
          <a:noFill/>
        </p:spPr>
        <p:txBody>
          <a:bodyPr wrap="square" rtlCol="0">
            <a:spAutoFit/>
          </a:bodyPr>
          <a:lstStyle/>
          <a:p>
            <a:pPr algn="ctr"/>
            <a:r>
              <a:rPr kumimoji="1" lang="en-US" altLang="ja-JP" sz="900" b="1" dirty="0">
                <a:latin typeface="Meiryo UI" panose="020B0604030504040204" pitchFamily="50" charset="-128"/>
                <a:ea typeface="Meiryo UI" panose="020B0604030504040204" pitchFamily="50" charset="-128"/>
              </a:rPr>
              <a:t>S57</a:t>
            </a:r>
          </a:p>
          <a:p>
            <a:pPr algn="ctr"/>
            <a:r>
              <a:rPr lang="ja-JP" altLang="en-US" sz="900" b="1" dirty="0">
                <a:latin typeface="Meiryo UI" panose="020B0604030504040204" pitchFamily="50" charset="-128"/>
                <a:ea typeface="Meiryo UI" panose="020B0604030504040204" pitchFamily="50" charset="-128"/>
              </a:rPr>
              <a:t>以降</a:t>
            </a:r>
            <a:endParaRPr kumimoji="1" lang="ja-JP" altLang="en-US" sz="900" b="1" dirty="0">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A846B9AC-C4EA-44BB-A7B2-D52B07AAFB58}"/>
              </a:ext>
            </a:extLst>
          </p:cNvPr>
          <p:cNvSpPr txBox="1"/>
          <p:nvPr/>
        </p:nvSpPr>
        <p:spPr>
          <a:xfrm>
            <a:off x="4062950" y="2898012"/>
            <a:ext cx="965532" cy="369332"/>
          </a:xfrm>
          <a:prstGeom prst="rect">
            <a:avLst/>
          </a:prstGeom>
          <a:noFill/>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rPr>
              <a:t>耐震性不足</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約</a:t>
            </a:r>
            <a:r>
              <a:rPr lang="en-US" altLang="ja-JP" sz="900" b="1" dirty="0">
                <a:latin typeface="Meiryo UI" panose="020B0604030504040204" pitchFamily="50" charset="-128"/>
                <a:ea typeface="Meiryo UI" panose="020B0604030504040204" pitchFamily="50" charset="-128"/>
              </a:rPr>
              <a:t>28</a:t>
            </a:r>
            <a:r>
              <a:rPr lang="ja-JP" altLang="en-US" sz="900" b="1" dirty="0">
                <a:latin typeface="Meiryo UI" panose="020B0604030504040204" pitchFamily="50" charset="-128"/>
                <a:ea typeface="Meiryo UI" panose="020B0604030504040204" pitchFamily="50" charset="-128"/>
              </a:rPr>
              <a:t>万戸</a:t>
            </a:r>
            <a:endParaRPr kumimoji="1" lang="ja-JP" altLang="en-US" sz="900" b="1" dirty="0">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5D8056C0-1373-4661-84C7-0FAD93A5C56A}"/>
              </a:ext>
            </a:extLst>
          </p:cNvPr>
          <p:cNvSpPr txBox="1"/>
          <p:nvPr/>
        </p:nvSpPr>
        <p:spPr>
          <a:xfrm>
            <a:off x="3850374" y="3786555"/>
            <a:ext cx="965532" cy="369332"/>
          </a:xfrm>
          <a:prstGeom prst="rect">
            <a:avLst/>
          </a:prstGeom>
          <a:noFill/>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rPr>
              <a:t>耐震性あり</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約</a:t>
            </a:r>
            <a:r>
              <a:rPr lang="en-US" altLang="ja-JP" sz="900" b="1" dirty="0">
                <a:latin typeface="Meiryo UI" panose="020B0604030504040204" pitchFamily="50" charset="-128"/>
                <a:ea typeface="Meiryo UI" panose="020B0604030504040204" pitchFamily="50" charset="-128"/>
              </a:rPr>
              <a:t>15</a:t>
            </a:r>
            <a:r>
              <a:rPr lang="ja-JP" altLang="en-US" sz="900" b="1" dirty="0">
                <a:latin typeface="Meiryo UI" panose="020B0604030504040204" pitchFamily="50" charset="-128"/>
                <a:ea typeface="Meiryo UI" panose="020B0604030504040204" pitchFamily="50" charset="-128"/>
              </a:rPr>
              <a:t>万戸</a:t>
            </a:r>
            <a:endParaRPr kumimoji="1" lang="ja-JP" altLang="en-US" sz="900" b="1"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1C0A4036-C7AC-46E8-A85F-E3252ABD327B}"/>
              </a:ext>
            </a:extLst>
          </p:cNvPr>
          <p:cNvSpPr txBox="1"/>
          <p:nvPr/>
        </p:nvSpPr>
        <p:spPr>
          <a:xfrm>
            <a:off x="5285177" y="4457238"/>
            <a:ext cx="1135637" cy="507831"/>
          </a:xfrm>
          <a:prstGeom prst="rect">
            <a:avLst/>
          </a:prstGeom>
          <a:noFill/>
        </p:spPr>
        <p:txBody>
          <a:bodyPr wrap="square" rtlCol="0">
            <a:spAutoFit/>
          </a:bodyPr>
          <a:lstStyle/>
          <a:p>
            <a:pPr algn="ctr"/>
            <a:r>
              <a:rPr kumimoji="1" lang="en-US" altLang="ja-JP" sz="900" b="1" dirty="0">
                <a:latin typeface="Meiryo UI" panose="020B0604030504040204" pitchFamily="50" charset="-128"/>
                <a:ea typeface="Meiryo UI" panose="020B0604030504040204" pitchFamily="50" charset="-128"/>
              </a:rPr>
              <a:t>S</a:t>
            </a:r>
            <a:r>
              <a:rPr lang="en-US" altLang="ja-JP" sz="900" b="1" dirty="0">
                <a:latin typeface="Meiryo UI" panose="020B0604030504040204" pitchFamily="50" charset="-128"/>
                <a:ea typeface="Meiryo UI" panose="020B0604030504040204" pitchFamily="50" charset="-128"/>
              </a:rPr>
              <a:t>57</a:t>
            </a:r>
            <a:r>
              <a:rPr kumimoji="1" lang="ja-JP" altLang="en-US" sz="900" b="1" dirty="0">
                <a:latin typeface="Meiryo UI" panose="020B0604030504040204" pitchFamily="50" charset="-128"/>
                <a:ea typeface="Meiryo UI" panose="020B0604030504040204" pitchFamily="50" charset="-128"/>
              </a:rPr>
              <a:t>以降</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耐震性あり</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約</a:t>
            </a:r>
            <a:r>
              <a:rPr lang="en-US" altLang="ja-JP" sz="900" b="1" dirty="0">
                <a:latin typeface="Meiryo UI" panose="020B0604030504040204" pitchFamily="50" charset="-128"/>
                <a:ea typeface="Meiryo UI" panose="020B0604030504040204" pitchFamily="50" charset="-128"/>
              </a:rPr>
              <a:t>99</a:t>
            </a:r>
            <a:r>
              <a:rPr lang="ja-JP" altLang="en-US" sz="900" b="1" dirty="0">
                <a:latin typeface="Meiryo UI" panose="020B0604030504040204" pitchFamily="50" charset="-128"/>
                <a:ea typeface="Meiryo UI" panose="020B0604030504040204" pitchFamily="50" charset="-128"/>
              </a:rPr>
              <a:t>万戸</a:t>
            </a:r>
            <a:endParaRPr kumimoji="1" lang="ja-JP" altLang="en-US" sz="900" b="1"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27414EB3-651A-45EF-94BE-04C84C2D95E7}"/>
              </a:ext>
            </a:extLst>
          </p:cNvPr>
          <p:cNvSpPr txBox="1"/>
          <p:nvPr/>
        </p:nvSpPr>
        <p:spPr>
          <a:xfrm>
            <a:off x="4413447" y="5092673"/>
            <a:ext cx="1643788" cy="784830"/>
          </a:xfrm>
          <a:prstGeom prst="rect">
            <a:avLst/>
          </a:prstGeom>
          <a:noFill/>
        </p:spPr>
        <p:txBody>
          <a:bodyPr wrap="square" rtlCol="0">
            <a:spAutoFit/>
          </a:bodyPr>
          <a:lstStyle/>
          <a:p>
            <a:r>
              <a:rPr kumimoji="1" lang="ja-JP" altLang="en-US" sz="900" b="1" dirty="0">
                <a:latin typeface="Meiryo UI" panose="020B0604030504040204" pitchFamily="50" charset="-128"/>
                <a:ea typeface="Meiryo UI" panose="020B0604030504040204" pitchFamily="50" charset="-128"/>
              </a:rPr>
              <a:t>総戸数</a:t>
            </a:r>
            <a:r>
              <a:rPr lang="ja-JP" altLang="en-US" sz="900" b="1"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約</a:t>
            </a:r>
            <a:r>
              <a:rPr lang="en-US" altLang="ja-JP" sz="900" b="1" dirty="0">
                <a:latin typeface="Meiryo UI" panose="020B0604030504040204" pitchFamily="50" charset="-128"/>
                <a:ea typeface="Meiryo UI" panose="020B0604030504040204" pitchFamily="50" charset="-128"/>
              </a:rPr>
              <a:t>142</a:t>
            </a:r>
            <a:r>
              <a:rPr kumimoji="1" lang="ja-JP" altLang="en-US" sz="900" b="1" dirty="0">
                <a:latin typeface="Meiryo UI" panose="020B0604030504040204" pitchFamily="50" charset="-128"/>
                <a:ea typeface="Meiryo UI" panose="020B0604030504040204" pitchFamily="50" charset="-128"/>
              </a:rPr>
              <a:t>万戸</a:t>
            </a:r>
            <a:endParaRPr kumimoji="1"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　耐震性あり　 約</a:t>
            </a:r>
            <a:r>
              <a:rPr lang="en-US" altLang="ja-JP" sz="900" b="1" dirty="0">
                <a:latin typeface="Meiryo UI" panose="020B0604030504040204" pitchFamily="50" charset="-128"/>
                <a:ea typeface="Meiryo UI" panose="020B0604030504040204" pitchFamily="50" charset="-128"/>
              </a:rPr>
              <a:t>114</a:t>
            </a:r>
            <a:r>
              <a:rPr lang="ja-JP" altLang="en-US" sz="900" b="1" dirty="0">
                <a:latin typeface="Meiryo UI" panose="020B0604030504040204" pitchFamily="50" charset="-128"/>
                <a:ea typeface="Meiryo UI" panose="020B0604030504040204" pitchFamily="50" charset="-128"/>
              </a:rPr>
              <a:t>万戸</a:t>
            </a:r>
            <a:endParaRPr lang="en-US" altLang="ja-JP" sz="900" b="1" dirty="0">
              <a:latin typeface="Meiryo UI" panose="020B0604030504040204" pitchFamily="50" charset="-128"/>
              <a:ea typeface="Meiryo UI" panose="020B0604030504040204" pitchFamily="50" charset="-128"/>
            </a:endParaRPr>
          </a:p>
          <a:p>
            <a:pPr>
              <a:lnSpc>
                <a:spcPct val="150000"/>
              </a:lnSpc>
            </a:pPr>
            <a:r>
              <a:rPr kumimoji="1" lang="ja-JP" altLang="en-US" sz="900" b="1" dirty="0">
                <a:latin typeface="Meiryo UI" panose="020B0604030504040204" pitchFamily="50" charset="-128"/>
                <a:ea typeface="Meiryo UI" panose="020B0604030504040204" pitchFamily="50" charset="-128"/>
              </a:rPr>
              <a:t>　耐震性なし　</a:t>
            </a:r>
            <a:r>
              <a:rPr lang="en-US" altLang="ja-JP" sz="900" b="1"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約　</a:t>
            </a:r>
            <a:r>
              <a:rPr kumimoji="1" lang="en-US" altLang="ja-JP" sz="900" b="1" dirty="0">
                <a:latin typeface="Meiryo UI" panose="020B0604030504040204" pitchFamily="50" charset="-128"/>
                <a:ea typeface="Meiryo UI" panose="020B0604030504040204" pitchFamily="50" charset="-128"/>
              </a:rPr>
              <a:t>28</a:t>
            </a:r>
            <a:r>
              <a:rPr kumimoji="1" lang="ja-JP" altLang="en-US" sz="900" b="1" dirty="0">
                <a:latin typeface="Meiryo UI" panose="020B0604030504040204" pitchFamily="50" charset="-128"/>
                <a:ea typeface="Meiryo UI" panose="020B0604030504040204" pitchFamily="50" charset="-128"/>
              </a:rPr>
              <a:t>万戸</a:t>
            </a:r>
            <a:endParaRPr kumimoji="1" lang="en-US" altLang="ja-JP" sz="900" b="1" dirty="0">
              <a:latin typeface="Meiryo UI" panose="020B0604030504040204" pitchFamily="50" charset="-128"/>
              <a:ea typeface="Meiryo UI" panose="020B0604030504040204" pitchFamily="50" charset="-128"/>
            </a:endParaRPr>
          </a:p>
          <a:p>
            <a:pPr>
              <a:lnSpc>
                <a:spcPct val="150000"/>
              </a:lnSpc>
            </a:pPr>
            <a:r>
              <a:rPr lang="ja-JP" altLang="en-US" sz="900" b="1" dirty="0">
                <a:latin typeface="Meiryo UI" panose="020B0604030504040204" pitchFamily="50" charset="-128"/>
                <a:ea typeface="Meiryo UI" panose="020B0604030504040204" pitchFamily="50" charset="-128"/>
              </a:rPr>
              <a:t>　　　</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令和</a:t>
            </a:r>
            <a:r>
              <a:rPr lang="en-US" altLang="ja-JP" sz="900" b="1" dirty="0">
                <a:latin typeface="Meiryo UI" panose="020B0604030504040204" pitchFamily="50" charset="-128"/>
                <a:ea typeface="Meiryo UI" panose="020B0604030504040204" pitchFamily="50" charset="-128"/>
              </a:rPr>
              <a:t>2</a:t>
            </a:r>
            <a:r>
              <a:rPr lang="ja-JP" altLang="en-US" sz="900" b="1" dirty="0">
                <a:latin typeface="Meiryo UI" panose="020B0604030504040204" pitchFamily="50" charset="-128"/>
                <a:ea typeface="Meiryo UI" panose="020B0604030504040204" pitchFamily="50" charset="-128"/>
              </a:rPr>
              <a:t>年の推計値</a:t>
            </a:r>
            <a:endParaRPr lang="en-US" altLang="ja-JP" sz="900" b="1"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51281113-0BAD-46C3-AA2D-77B85E2DEF89}"/>
              </a:ext>
            </a:extLst>
          </p:cNvPr>
          <p:cNvSpPr txBox="1"/>
          <p:nvPr/>
        </p:nvSpPr>
        <p:spPr>
          <a:xfrm>
            <a:off x="4258189" y="5851745"/>
            <a:ext cx="2018623"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耐震化率　約</a:t>
            </a:r>
            <a:r>
              <a:rPr kumimoji="1" lang="en-US" altLang="ja-JP" sz="1100" b="1" dirty="0">
                <a:latin typeface="Meiryo UI" panose="020B0604030504040204" pitchFamily="50" charset="-128"/>
                <a:ea typeface="Meiryo UI" panose="020B0604030504040204" pitchFamily="50" charset="-128"/>
              </a:rPr>
              <a:t>80</a:t>
            </a:r>
            <a:r>
              <a:rPr kumimoji="1" lang="ja-JP" altLang="en-US" sz="1100" b="1" dirty="0">
                <a:latin typeface="Meiryo UI" panose="020B0604030504040204" pitchFamily="50" charset="-128"/>
                <a:ea typeface="Meiryo UI" panose="020B0604030504040204" pitchFamily="50" charset="-128"/>
              </a:rPr>
              <a:t>％</a:t>
            </a:r>
          </a:p>
        </p:txBody>
      </p:sp>
      <p:sp>
        <p:nvSpPr>
          <p:cNvPr id="57" name="テキスト ボックス 56">
            <a:extLst>
              <a:ext uri="{FF2B5EF4-FFF2-40B4-BE49-F238E27FC236}">
                <a16:creationId xmlns:a16="http://schemas.microsoft.com/office/drawing/2014/main" id="{1E9F2E70-9E2C-4A9A-82C6-2549462BE419}"/>
              </a:ext>
            </a:extLst>
          </p:cNvPr>
          <p:cNvSpPr txBox="1"/>
          <p:nvPr/>
        </p:nvSpPr>
        <p:spPr>
          <a:xfrm>
            <a:off x="7134281" y="3564696"/>
            <a:ext cx="671208" cy="369332"/>
          </a:xfrm>
          <a:prstGeom prst="rect">
            <a:avLst/>
          </a:prstGeom>
          <a:noFill/>
        </p:spPr>
        <p:txBody>
          <a:bodyPr wrap="square" rtlCol="0">
            <a:spAutoFit/>
          </a:bodyPr>
          <a:lstStyle/>
          <a:p>
            <a:pPr algn="ctr"/>
            <a:r>
              <a:rPr kumimoji="1" lang="en-US" altLang="ja-JP" sz="900" b="1" dirty="0">
                <a:latin typeface="Meiryo UI" panose="020B0604030504040204" pitchFamily="50" charset="-128"/>
                <a:ea typeface="Meiryo UI" panose="020B0604030504040204" pitchFamily="50" charset="-128"/>
              </a:rPr>
              <a:t>S56</a:t>
            </a:r>
          </a:p>
          <a:p>
            <a:pPr algn="ctr"/>
            <a:r>
              <a:rPr kumimoji="1" lang="ja-JP" altLang="en-US" sz="900" b="1" dirty="0">
                <a:latin typeface="Meiryo UI" panose="020B0604030504040204" pitchFamily="50" charset="-128"/>
                <a:ea typeface="Meiryo UI" panose="020B0604030504040204" pitchFamily="50" charset="-128"/>
              </a:rPr>
              <a:t>以前</a:t>
            </a:r>
          </a:p>
        </p:txBody>
      </p:sp>
      <p:sp>
        <p:nvSpPr>
          <p:cNvPr id="58" name="テキスト ボックス 57">
            <a:extLst>
              <a:ext uri="{FF2B5EF4-FFF2-40B4-BE49-F238E27FC236}">
                <a16:creationId xmlns:a16="http://schemas.microsoft.com/office/drawing/2014/main" id="{FB0A9B81-F927-49B8-9E48-98E8E9FB3BF9}"/>
              </a:ext>
            </a:extLst>
          </p:cNvPr>
          <p:cNvSpPr txBox="1"/>
          <p:nvPr/>
        </p:nvSpPr>
        <p:spPr>
          <a:xfrm>
            <a:off x="7478431" y="3954781"/>
            <a:ext cx="671208" cy="369332"/>
          </a:xfrm>
          <a:prstGeom prst="rect">
            <a:avLst/>
          </a:prstGeom>
          <a:noFill/>
        </p:spPr>
        <p:txBody>
          <a:bodyPr wrap="square" rtlCol="0">
            <a:spAutoFit/>
          </a:bodyPr>
          <a:lstStyle/>
          <a:p>
            <a:pPr algn="ctr"/>
            <a:r>
              <a:rPr kumimoji="1" lang="en-US" altLang="ja-JP" sz="900" b="1" dirty="0">
                <a:latin typeface="Meiryo UI" panose="020B0604030504040204" pitchFamily="50" charset="-128"/>
                <a:ea typeface="Meiryo UI" panose="020B0604030504040204" pitchFamily="50" charset="-128"/>
              </a:rPr>
              <a:t>S57</a:t>
            </a:r>
          </a:p>
          <a:p>
            <a:pPr algn="ctr"/>
            <a:r>
              <a:rPr lang="ja-JP" altLang="en-US" sz="900" b="1" dirty="0">
                <a:latin typeface="Meiryo UI" panose="020B0604030504040204" pitchFamily="50" charset="-128"/>
                <a:ea typeface="Meiryo UI" panose="020B0604030504040204" pitchFamily="50" charset="-128"/>
              </a:rPr>
              <a:t>以降</a:t>
            </a:r>
            <a:endParaRPr kumimoji="1" lang="ja-JP" altLang="en-US" sz="900" b="1"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1813C3BB-73D2-487A-B9EA-E54501ADEE7D}"/>
              </a:ext>
            </a:extLst>
          </p:cNvPr>
          <p:cNvSpPr txBox="1"/>
          <p:nvPr/>
        </p:nvSpPr>
        <p:spPr>
          <a:xfrm>
            <a:off x="6860791" y="2740994"/>
            <a:ext cx="965532" cy="369332"/>
          </a:xfrm>
          <a:prstGeom prst="rect">
            <a:avLst/>
          </a:prstGeom>
          <a:noFill/>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rPr>
              <a:t>耐震性不足</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約</a:t>
            </a:r>
            <a:r>
              <a:rPr lang="en-US" altLang="ja-JP" sz="900" b="1" dirty="0">
                <a:latin typeface="Meiryo UI" panose="020B0604030504040204" pitchFamily="50" charset="-128"/>
                <a:ea typeface="Meiryo UI" panose="020B0604030504040204" pitchFamily="50" charset="-128"/>
              </a:rPr>
              <a:t>17</a:t>
            </a:r>
            <a:r>
              <a:rPr lang="ja-JP" altLang="en-US" sz="900" b="1" dirty="0">
                <a:latin typeface="Meiryo UI" panose="020B0604030504040204" pitchFamily="50" charset="-128"/>
                <a:ea typeface="Meiryo UI" panose="020B0604030504040204" pitchFamily="50" charset="-128"/>
              </a:rPr>
              <a:t>万戸</a:t>
            </a:r>
            <a:endParaRPr kumimoji="1" lang="ja-JP" altLang="en-US" sz="900" b="1" dirty="0">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FC72E207-C0D3-4A9F-85CA-9F4D46C85657}"/>
              </a:ext>
            </a:extLst>
          </p:cNvPr>
          <p:cNvSpPr txBox="1"/>
          <p:nvPr/>
        </p:nvSpPr>
        <p:spPr>
          <a:xfrm>
            <a:off x="6297025" y="3158105"/>
            <a:ext cx="965532" cy="369332"/>
          </a:xfrm>
          <a:prstGeom prst="rect">
            <a:avLst/>
          </a:prstGeom>
          <a:noFill/>
        </p:spPr>
        <p:txBody>
          <a:bodyPr wrap="square" rtlCol="0">
            <a:spAutoFit/>
          </a:bodyPr>
          <a:lstStyle/>
          <a:p>
            <a:pPr algn="ctr"/>
            <a:r>
              <a:rPr kumimoji="1" lang="ja-JP" altLang="en-US" sz="900" b="1" dirty="0">
                <a:latin typeface="Meiryo UI" panose="020B0604030504040204" pitchFamily="50" charset="-128"/>
                <a:ea typeface="Meiryo UI" panose="020B0604030504040204" pitchFamily="50" charset="-128"/>
              </a:rPr>
              <a:t>耐震性あり</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約</a:t>
            </a:r>
            <a:r>
              <a:rPr lang="en-US" altLang="ja-JP" sz="900" b="1" dirty="0">
                <a:latin typeface="Meiryo UI" panose="020B0604030504040204" pitchFamily="50" charset="-128"/>
                <a:ea typeface="Meiryo UI" panose="020B0604030504040204" pitchFamily="50" charset="-128"/>
              </a:rPr>
              <a:t>37</a:t>
            </a:r>
            <a:r>
              <a:rPr lang="ja-JP" altLang="en-US" sz="900" b="1" dirty="0">
                <a:latin typeface="Meiryo UI" panose="020B0604030504040204" pitchFamily="50" charset="-128"/>
                <a:ea typeface="Meiryo UI" panose="020B0604030504040204" pitchFamily="50" charset="-128"/>
              </a:rPr>
              <a:t>万戸</a:t>
            </a:r>
            <a:endParaRPr kumimoji="1" lang="ja-JP" altLang="en-US" sz="900" b="1" dirty="0">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6BA9AA78-F8DC-4B39-88E6-631E5408C076}"/>
              </a:ext>
            </a:extLst>
          </p:cNvPr>
          <p:cNvSpPr txBox="1"/>
          <p:nvPr/>
        </p:nvSpPr>
        <p:spPr>
          <a:xfrm>
            <a:off x="7679431" y="4474379"/>
            <a:ext cx="1135637" cy="507831"/>
          </a:xfrm>
          <a:prstGeom prst="rect">
            <a:avLst/>
          </a:prstGeom>
          <a:noFill/>
        </p:spPr>
        <p:txBody>
          <a:bodyPr wrap="square" rtlCol="0">
            <a:spAutoFit/>
          </a:bodyPr>
          <a:lstStyle/>
          <a:p>
            <a:pPr algn="ctr"/>
            <a:r>
              <a:rPr kumimoji="1" lang="en-US" altLang="ja-JP" sz="900" b="1" dirty="0">
                <a:latin typeface="Meiryo UI" panose="020B0604030504040204" pitchFamily="50" charset="-128"/>
                <a:ea typeface="Meiryo UI" panose="020B0604030504040204" pitchFamily="50" charset="-128"/>
              </a:rPr>
              <a:t>S</a:t>
            </a:r>
            <a:r>
              <a:rPr lang="en-US" altLang="ja-JP" sz="900" b="1" dirty="0">
                <a:latin typeface="Meiryo UI" panose="020B0604030504040204" pitchFamily="50" charset="-128"/>
                <a:ea typeface="Meiryo UI" panose="020B0604030504040204" pitchFamily="50" charset="-128"/>
              </a:rPr>
              <a:t>57</a:t>
            </a:r>
            <a:r>
              <a:rPr kumimoji="1" lang="ja-JP" altLang="en-US" sz="900" b="1" dirty="0">
                <a:latin typeface="Meiryo UI" panose="020B0604030504040204" pitchFamily="50" charset="-128"/>
                <a:ea typeface="Meiryo UI" panose="020B0604030504040204" pitchFamily="50" charset="-128"/>
              </a:rPr>
              <a:t>以降</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耐震性あり</a:t>
            </a:r>
            <a:endParaRPr kumimoji="1" lang="en-US" altLang="ja-JP" sz="9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約</a:t>
            </a:r>
            <a:r>
              <a:rPr lang="en-US" altLang="ja-JP" sz="900" b="1" dirty="0">
                <a:latin typeface="Meiryo UI" panose="020B0604030504040204" pitchFamily="50" charset="-128"/>
                <a:ea typeface="Meiryo UI" panose="020B0604030504040204" pitchFamily="50" charset="-128"/>
              </a:rPr>
              <a:t>202</a:t>
            </a:r>
            <a:r>
              <a:rPr lang="ja-JP" altLang="en-US" sz="900" b="1" dirty="0">
                <a:latin typeface="Meiryo UI" panose="020B0604030504040204" pitchFamily="50" charset="-128"/>
                <a:ea typeface="Meiryo UI" panose="020B0604030504040204" pitchFamily="50" charset="-128"/>
              </a:rPr>
              <a:t>万戸</a:t>
            </a:r>
            <a:endParaRPr kumimoji="1" lang="ja-JP" altLang="en-US" sz="900" b="1" dirty="0">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B6BFF5BF-678F-4D6B-B8C8-CED13454BFC1}"/>
              </a:ext>
            </a:extLst>
          </p:cNvPr>
          <p:cNvSpPr/>
          <p:nvPr/>
        </p:nvSpPr>
        <p:spPr>
          <a:xfrm>
            <a:off x="4528236" y="2389055"/>
            <a:ext cx="1392885" cy="333245"/>
          </a:xfrm>
          <a:prstGeom prst="rect">
            <a:avLst/>
          </a:prstGeom>
          <a:solidFill>
            <a:sysClr val="window" lastClr="FFFFFF"/>
          </a:solidFill>
          <a:ln w="19050" cap="flat" cmpd="sng" algn="ctr">
            <a:solidFill>
              <a:sysClr val="windowText" lastClr="000000"/>
            </a:solidFill>
            <a:prstDash val="solid"/>
          </a:ln>
          <a:effectLst/>
        </p:spPr>
        <p:txBody>
          <a:bodyPr rot="0" spcFirstLastPara="0" vert="horz" wrap="square" lIns="72000" tIns="45720" rIns="72000" bIns="45720" numCol="1" spcCol="0" rtlCol="0" fromWordArt="0" anchor="ctr" anchorCtr="0" forceAA="0" compatLnSpc="1">
            <a:prstTxWarp prst="textNoShape">
              <a:avLst/>
            </a:prstTxWarp>
            <a:noAutofit/>
          </a:bodyPr>
          <a:lstStyle/>
          <a:p>
            <a:pPr algn="ctr">
              <a:lnSpc>
                <a:spcPts val="1200"/>
              </a:lnSpc>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木造戸建住宅</a:t>
            </a:r>
            <a:endParaRPr 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63" name="正方形/長方形 62">
            <a:extLst>
              <a:ext uri="{FF2B5EF4-FFF2-40B4-BE49-F238E27FC236}">
                <a16:creationId xmlns:a16="http://schemas.microsoft.com/office/drawing/2014/main" id="{543B4B5E-27F3-425F-8164-F1BAB3EF849D}"/>
              </a:ext>
            </a:extLst>
          </p:cNvPr>
          <p:cNvSpPr/>
          <p:nvPr/>
        </p:nvSpPr>
        <p:spPr>
          <a:xfrm>
            <a:off x="6960768" y="2374214"/>
            <a:ext cx="1392885" cy="333245"/>
          </a:xfrm>
          <a:prstGeom prst="rect">
            <a:avLst/>
          </a:prstGeom>
          <a:solidFill>
            <a:sysClr val="window" lastClr="FFFFFF"/>
          </a:solidFill>
          <a:ln w="19050" cap="flat" cmpd="sng" algn="ctr">
            <a:solidFill>
              <a:sysClr val="windowText" lastClr="000000"/>
            </a:solidFill>
            <a:prstDash val="solid"/>
          </a:ln>
          <a:effectLst/>
        </p:spPr>
        <p:txBody>
          <a:bodyPr rot="0" spcFirstLastPara="0" vert="horz" wrap="square" lIns="72000" tIns="45720" rIns="7200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200" b="1" kern="100" dirty="0">
                <a:effectLst/>
                <a:latin typeface="Meiryo UI" panose="020B0604030504040204" pitchFamily="50" charset="-128"/>
                <a:ea typeface="Meiryo UI" panose="020B0604030504040204" pitchFamily="50" charset="-128"/>
                <a:cs typeface="Times New Roman" panose="02020603050405020304" pitchFamily="18" charset="0"/>
              </a:rPr>
              <a:t>共同住宅等</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4" name="テキスト ボックス 63">
            <a:extLst>
              <a:ext uri="{FF2B5EF4-FFF2-40B4-BE49-F238E27FC236}">
                <a16:creationId xmlns:a16="http://schemas.microsoft.com/office/drawing/2014/main" id="{E21FADB6-D865-4E03-A4E8-5C3990813E75}"/>
              </a:ext>
            </a:extLst>
          </p:cNvPr>
          <p:cNvSpPr txBox="1"/>
          <p:nvPr/>
        </p:nvSpPr>
        <p:spPr>
          <a:xfrm>
            <a:off x="6835317" y="5092673"/>
            <a:ext cx="1643788" cy="784830"/>
          </a:xfrm>
          <a:prstGeom prst="rect">
            <a:avLst/>
          </a:prstGeom>
          <a:noFill/>
        </p:spPr>
        <p:txBody>
          <a:bodyPr wrap="square" rtlCol="0">
            <a:spAutoFit/>
          </a:bodyPr>
          <a:lstStyle/>
          <a:p>
            <a:r>
              <a:rPr kumimoji="1" lang="ja-JP" altLang="en-US" sz="900" b="1" dirty="0">
                <a:latin typeface="Meiryo UI" panose="020B0604030504040204" pitchFamily="50" charset="-128"/>
                <a:ea typeface="Meiryo UI" panose="020B0604030504040204" pitchFamily="50" charset="-128"/>
              </a:rPr>
              <a:t>総戸数</a:t>
            </a:r>
            <a:r>
              <a:rPr lang="ja-JP" altLang="en-US" sz="900" b="1"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約</a:t>
            </a:r>
            <a:r>
              <a:rPr kumimoji="1" lang="en-US" altLang="ja-JP" sz="900" b="1" dirty="0">
                <a:latin typeface="Meiryo UI" panose="020B0604030504040204" pitchFamily="50" charset="-128"/>
                <a:ea typeface="Meiryo UI" panose="020B0604030504040204" pitchFamily="50" charset="-128"/>
              </a:rPr>
              <a:t>256</a:t>
            </a:r>
            <a:r>
              <a:rPr kumimoji="1" lang="ja-JP" altLang="en-US" sz="900" b="1" dirty="0">
                <a:latin typeface="Meiryo UI" panose="020B0604030504040204" pitchFamily="50" charset="-128"/>
                <a:ea typeface="Meiryo UI" panose="020B0604030504040204" pitchFamily="50" charset="-128"/>
              </a:rPr>
              <a:t>万戸</a:t>
            </a:r>
            <a:endParaRPr kumimoji="1" lang="en-US" altLang="ja-JP" sz="900" b="1" dirty="0">
              <a:latin typeface="Meiryo UI" panose="020B0604030504040204" pitchFamily="50" charset="-128"/>
              <a:ea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rPr>
              <a:t>　耐震性あり　 約</a:t>
            </a:r>
            <a:r>
              <a:rPr lang="en-US" altLang="ja-JP" sz="900" b="1" dirty="0">
                <a:latin typeface="Meiryo UI" panose="020B0604030504040204" pitchFamily="50" charset="-128"/>
                <a:ea typeface="Meiryo UI" panose="020B0604030504040204" pitchFamily="50" charset="-128"/>
              </a:rPr>
              <a:t>239</a:t>
            </a:r>
            <a:r>
              <a:rPr lang="ja-JP" altLang="en-US" sz="900" b="1" dirty="0">
                <a:latin typeface="Meiryo UI" panose="020B0604030504040204" pitchFamily="50" charset="-128"/>
                <a:ea typeface="Meiryo UI" panose="020B0604030504040204" pitchFamily="50" charset="-128"/>
              </a:rPr>
              <a:t>万戸</a:t>
            </a:r>
            <a:endParaRPr lang="en-US" altLang="ja-JP" sz="900" b="1" dirty="0">
              <a:latin typeface="Meiryo UI" panose="020B0604030504040204" pitchFamily="50" charset="-128"/>
              <a:ea typeface="Meiryo UI" panose="020B0604030504040204" pitchFamily="50" charset="-128"/>
            </a:endParaRPr>
          </a:p>
          <a:p>
            <a:pPr>
              <a:lnSpc>
                <a:spcPct val="150000"/>
              </a:lnSpc>
            </a:pPr>
            <a:r>
              <a:rPr kumimoji="1" lang="ja-JP" altLang="en-US" sz="900" b="1" dirty="0">
                <a:latin typeface="Meiryo UI" panose="020B0604030504040204" pitchFamily="50" charset="-128"/>
                <a:ea typeface="Meiryo UI" panose="020B0604030504040204" pitchFamily="50" charset="-128"/>
              </a:rPr>
              <a:t>　耐震性なし　</a:t>
            </a:r>
            <a:r>
              <a:rPr lang="en-US" altLang="ja-JP" sz="900" b="1" dirty="0">
                <a:latin typeface="Meiryo UI" panose="020B0604030504040204" pitchFamily="50" charset="-128"/>
                <a:ea typeface="Meiryo UI" panose="020B0604030504040204" pitchFamily="50" charset="-128"/>
              </a:rPr>
              <a:t> </a:t>
            </a:r>
            <a:r>
              <a:rPr kumimoji="1" lang="ja-JP" altLang="en-US" sz="900" b="1" dirty="0">
                <a:latin typeface="Meiryo UI" panose="020B0604030504040204" pitchFamily="50" charset="-128"/>
                <a:ea typeface="Meiryo UI" panose="020B0604030504040204" pitchFamily="50" charset="-128"/>
              </a:rPr>
              <a:t>約　</a:t>
            </a:r>
            <a:r>
              <a:rPr kumimoji="1" lang="en-US" altLang="ja-JP" sz="900" b="1" dirty="0">
                <a:latin typeface="Meiryo UI" panose="020B0604030504040204" pitchFamily="50" charset="-128"/>
                <a:ea typeface="Meiryo UI" panose="020B0604030504040204" pitchFamily="50" charset="-128"/>
              </a:rPr>
              <a:t>17</a:t>
            </a:r>
            <a:r>
              <a:rPr kumimoji="1" lang="ja-JP" altLang="en-US" sz="900" b="1" dirty="0">
                <a:latin typeface="Meiryo UI" panose="020B0604030504040204" pitchFamily="50" charset="-128"/>
                <a:ea typeface="Meiryo UI" panose="020B0604030504040204" pitchFamily="50" charset="-128"/>
              </a:rPr>
              <a:t>万戸</a:t>
            </a:r>
            <a:endParaRPr kumimoji="1" lang="en-US" altLang="ja-JP" sz="900" b="1" dirty="0">
              <a:latin typeface="Meiryo UI" panose="020B0604030504040204" pitchFamily="50" charset="-128"/>
              <a:ea typeface="Meiryo UI" panose="020B0604030504040204" pitchFamily="50" charset="-128"/>
            </a:endParaRPr>
          </a:p>
          <a:p>
            <a:pPr>
              <a:lnSpc>
                <a:spcPct val="150000"/>
              </a:lnSpc>
            </a:pPr>
            <a:r>
              <a:rPr lang="ja-JP" altLang="en-US" sz="900" b="1" dirty="0">
                <a:latin typeface="Meiryo UI" panose="020B0604030504040204" pitchFamily="50" charset="-128"/>
                <a:ea typeface="Meiryo UI" panose="020B0604030504040204" pitchFamily="50" charset="-128"/>
              </a:rPr>
              <a:t>　　　</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令和</a:t>
            </a:r>
            <a:r>
              <a:rPr lang="en-US" altLang="ja-JP" sz="900" b="1" dirty="0">
                <a:latin typeface="Meiryo UI" panose="020B0604030504040204" pitchFamily="50" charset="-128"/>
                <a:ea typeface="Meiryo UI" panose="020B0604030504040204" pitchFamily="50" charset="-128"/>
              </a:rPr>
              <a:t>2</a:t>
            </a:r>
            <a:r>
              <a:rPr lang="ja-JP" altLang="en-US" sz="900" b="1" dirty="0">
                <a:latin typeface="Meiryo UI" panose="020B0604030504040204" pitchFamily="50" charset="-128"/>
                <a:ea typeface="Meiryo UI" panose="020B0604030504040204" pitchFamily="50" charset="-128"/>
              </a:rPr>
              <a:t>年の推計値</a:t>
            </a:r>
            <a:endParaRPr lang="en-US" altLang="ja-JP" sz="900" b="1" dirty="0">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521C1997-6A53-4FD4-B967-5414CD069388}"/>
              </a:ext>
            </a:extLst>
          </p:cNvPr>
          <p:cNvSpPr txBox="1"/>
          <p:nvPr/>
        </p:nvSpPr>
        <p:spPr>
          <a:xfrm>
            <a:off x="6680059" y="5851745"/>
            <a:ext cx="2018623"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耐震化率　約</a:t>
            </a:r>
            <a:r>
              <a:rPr kumimoji="1" lang="en-US" altLang="ja-JP" sz="1100" b="1" dirty="0">
                <a:latin typeface="Meiryo UI" panose="020B0604030504040204" pitchFamily="50" charset="-128"/>
                <a:ea typeface="Meiryo UI" panose="020B0604030504040204" pitchFamily="50" charset="-128"/>
              </a:rPr>
              <a:t>94</a:t>
            </a:r>
            <a:r>
              <a:rPr kumimoji="1" lang="ja-JP" altLang="en-US" sz="1100" b="1" dirty="0">
                <a:latin typeface="Meiryo UI" panose="020B0604030504040204" pitchFamily="50" charset="-128"/>
                <a:ea typeface="Meiryo UI" panose="020B0604030504040204" pitchFamily="50" charset="-128"/>
              </a:rPr>
              <a:t>％</a:t>
            </a:r>
          </a:p>
        </p:txBody>
      </p:sp>
      <p:sp>
        <p:nvSpPr>
          <p:cNvPr id="66" name="正方形/長方形 65">
            <a:extLst>
              <a:ext uri="{FF2B5EF4-FFF2-40B4-BE49-F238E27FC236}">
                <a16:creationId xmlns:a16="http://schemas.microsoft.com/office/drawing/2014/main" id="{304007A7-5BA2-4812-B29C-34D66466E520}"/>
              </a:ext>
            </a:extLst>
          </p:cNvPr>
          <p:cNvSpPr/>
          <p:nvPr/>
        </p:nvSpPr>
        <p:spPr>
          <a:xfrm>
            <a:off x="172487" y="1918010"/>
            <a:ext cx="8833490" cy="46115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スライド番号プレースホルダー 3">
            <a:extLst>
              <a:ext uri="{FF2B5EF4-FFF2-40B4-BE49-F238E27FC236}">
                <a16:creationId xmlns:a16="http://schemas.microsoft.com/office/drawing/2014/main" id="{5DC6B3CB-EB4F-431D-8F1F-574480DB2D8E}"/>
              </a:ext>
            </a:extLst>
          </p:cNvPr>
          <p:cNvSpPr txBox="1">
            <a:spLocks/>
          </p:cNvSpPr>
          <p:nvPr/>
        </p:nvSpPr>
        <p:spPr bwMode="auto">
          <a:xfrm>
            <a:off x="6923063" y="6504498"/>
            <a:ext cx="2133600" cy="287337"/>
          </a:xfrm>
          <a:prstGeom prst="rect">
            <a:avLst/>
          </a:prstGeom>
          <a:noFill/>
          <a:ln w="9525">
            <a:noFill/>
            <a:miter lim="800000"/>
            <a:headEnd/>
            <a:tailEnd/>
          </a:ln>
          <a:effectLst/>
        </p:spPr>
        <p:txBody>
          <a:bodyPr vert="horz" wrap="square" lIns="72000" tIns="36000" rIns="0" bIns="36000" numCol="1" anchor="ctr" anchorCtr="0" compatLnSpc="1">
            <a:prstTxWarp prst="textNoShape">
              <a:avLst/>
            </a:prstTxWarp>
          </a:bodyPr>
          <a:lstStyle>
            <a:defPPr>
              <a:defRPr lang="ja-JP"/>
            </a:defPPr>
            <a:lvl1pPr marL="0" algn="r" defTabSz="914400" rtl="0" eaLnBrk="1" latinLnBrk="0" hangingPunct="1">
              <a:defRPr kumimoji="1" sz="1100" kern="1200">
                <a:solidFill>
                  <a:schemeClr val="tx1"/>
                </a:solidFill>
                <a:latin typeface="+mn-lt"/>
                <a:ea typeface="ＭＳ Ｐゴシック"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09954CD4-AF95-4C78-B160-84012AB9CEDB}" type="slidenum">
              <a:rPr lang="en-US" altLang="ja-JP" smtClean="0">
                <a:solidFill>
                  <a:srgbClr val="000000"/>
                </a:solidFill>
              </a:rPr>
              <a:pPr>
                <a:defRPr/>
              </a:pPr>
              <a:t>2</a:t>
            </a:fld>
            <a:endParaRPr lang="en-US" altLang="ja-JP" dirty="0">
              <a:solidFill>
                <a:srgbClr val="000000"/>
              </a:solidFill>
            </a:endParaRPr>
          </a:p>
        </p:txBody>
      </p:sp>
      <p:sp>
        <p:nvSpPr>
          <p:cNvPr id="68" name="テキスト ボックス 2">
            <a:extLst>
              <a:ext uri="{FF2B5EF4-FFF2-40B4-BE49-F238E27FC236}">
                <a16:creationId xmlns:a16="http://schemas.microsoft.com/office/drawing/2014/main" id="{45DA5C80-E541-4E6A-8B74-71026339EA56}"/>
              </a:ext>
            </a:extLst>
          </p:cNvPr>
          <p:cNvSpPr txBox="1">
            <a:spLocks noChangeArrowheads="1"/>
          </p:cNvSpPr>
          <p:nvPr/>
        </p:nvSpPr>
        <p:spPr bwMode="auto">
          <a:xfrm>
            <a:off x="258741" y="1036987"/>
            <a:ext cx="8538990" cy="628859"/>
          </a:xfrm>
          <a:prstGeom prst="rect">
            <a:avLst/>
          </a:prstGeom>
          <a:solidFill>
            <a:schemeClr val="accent5"/>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○既存住宅ストック（約</a:t>
            </a:r>
            <a:r>
              <a:rPr lang="en-US" altLang="ja-JP" sz="1600" dirty="0">
                <a:latin typeface="Meiryo UI" panose="020B0604030504040204" pitchFamily="50" charset="-128"/>
                <a:ea typeface="Meiryo UI" panose="020B0604030504040204" pitchFamily="50" charset="-128"/>
              </a:rPr>
              <a:t>398</a:t>
            </a:r>
            <a:r>
              <a:rPr lang="ja-JP" altLang="en-US" sz="1600" dirty="0">
                <a:latin typeface="Meiryo UI" panose="020B0604030504040204" pitchFamily="50" charset="-128"/>
                <a:ea typeface="Meiryo UI" panose="020B0604030504040204" pitchFamily="50" charset="-128"/>
              </a:rPr>
              <a:t>万戸）のうち、約</a:t>
            </a:r>
            <a:r>
              <a:rPr lang="en-US" altLang="ja-JP" sz="1600" dirty="0">
                <a:latin typeface="Meiryo UI" panose="020B0604030504040204" pitchFamily="50" charset="-128"/>
                <a:ea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rPr>
              <a:t>％にあたる約</a:t>
            </a:r>
            <a:r>
              <a:rPr lang="en-US" altLang="ja-JP" sz="1600" dirty="0">
                <a:latin typeface="Meiryo UI" panose="020B0604030504040204" pitchFamily="50" charset="-128"/>
                <a:ea typeface="Meiryo UI" panose="020B0604030504040204" pitchFamily="50" charset="-128"/>
              </a:rPr>
              <a:t>45</a:t>
            </a:r>
            <a:r>
              <a:rPr lang="ja-JP" altLang="en-US" sz="1600" dirty="0">
                <a:latin typeface="Meiryo UI" panose="020B0604030504040204" pitchFamily="50" charset="-128"/>
                <a:ea typeface="Meiryo UI" panose="020B0604030504040204" pitchFamily="50" charset="-128"/>
              </a:rPr>
              <a:t>万戸が耐震性不足（推計）</a:t>
            </a:r>
            <a:endParaRPr lang="en-US" altLang="ja-JP" sz="1600" dirty="0">
              <a:latin typeface="Meiryo UI" panose="020B0604030504040204" pitchFamily="50" charset="-128"/>
              <a:ea typeface="Meiryo UI" panose="020B0604030504040204" pitchFamily="50" charset="-128"/>
            </a:endParaRPr>
          </a:p>
          <a:p>
            <a:pPr marL="0" indent="0"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○木造戸建住宅では耐震性不足が約</a:t>
            </a:r>
            <a:r>
              <a:rPr lang="en-US" altLang="ja-JP" sz="1600" dirty="0">
                <a:latin typeface="Meiryo UI" panose="020B0604030504040204" pitchFamily="50" charset="-128"/>
                <a:ea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rPr>
              <a:t>万戸</a:t>
            </a:r>
            <a:endParaRPr lang="en-US" altLang="ja-JP" sz="1600" dirty="0">
              <a:latin typeface="Meiryo UI" panose="020B0604030504040204" pitchFamily="50" charset="-128"/>
              <a:ea typeface="Meiryo UI" panose="020B0604030504040204" pitchFamily="50" charset="-128"/>
            </a:endParaRPr>
          </a:p>
        </p:txBody>
      </p:sp>
      <p:sp>
        <p:nvSpPr>
          <p:cNvPr id="69" name="正方形/長方形 68">
            <a:extLst>
              <a:ext uri="{FF2B5EF4-FFF2-40B4-BE49-F238E27FC236}">
                <a16:creationId xmlns:a16="http://schemas.microsoft.com/office/drawing/2014/main" id="{3D79B1BA-8B87-478E-AFF4-896D505E0730}"/>
              </a:ext>
            </a:extLst>
          </p:cNvPr>
          <p:cNvSpPr/>
          <p:nvPr/>
        </p:nvSpPr>
        <p:spPr>
          <a:xfrm>
            <a:off x="859462" y="1736297"/>
            <a:ext cx="2114550" cy="406233"/>
          </a:xfrm>
          <a:prstGeom prst="rect">
            <a:avLst/>
          </a:prstGeom>
          <a:solidFill>
            <a:schemeClr val="bg1"/>
          </a:solidFill>
          <a:ln w="19050" cap="flat" cmpd="sng" algn="ctr">
            <a:solidFill>
              <a:sysClr val="windowText" lastClr="000000"/>
            </a:solidFill>
            <a:prstDash val="solid"/>
          </a:ln>
          <a:effectLst/>
        </p:spPr>
        <p:txBody>
          <a:bodyPr rot="0" spcFirstLastPara="0" vert="horz" wrap="square" lIns="72000" tIns="45720" rIns="72000" bIns="45720" numCol="1" spcCol="0" rtlCol="0" fromWordArt="0" anchor="b" anchorCtr="0" forceAA="0" compatLnSpc="1">
            <a:prstTxWarp prst="textNoShape">
              <a:avLst/>
            </a:prstTxWarp>
            <a:noAutofit/>
          </a:bodyPr>
          <a:lstStyle/>
          <a:p>
            <a:pPr algn="ctr">
              <a:lnSpc>
                <a:spcPts val="1200"/>
              </a:lnSpc>
              <a:spcAft>
                <a:spcPts val="0"/>
              </a:spcAft>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2</a:t>
            </a:r>
            <a:r>
              <a:rPr lang="ja-JP" altLang="en-US" sz="1600" b="1" kern="100" dirty="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5" name="正方形/長方形 44"/>
          <p:cNvSpPr/>
          <p:nvPr/>
        </p:nvSpPr>
        <p:spPr>
          <a:xfrm>
            <a:off x="4384961" y="6528025"/>
            <a:ext cx="4046069" cy="257369"/>
          </a:xfrm>
          <a:prstGeom prst="rect">
            <a:avLst/>
          </a:prstGeom>
        </p:spPr>
        <p:txBody>
          <a:bodyPr wrap="square" lIns="0" tIns="36000" rIns="0" bIns="36000">
            <a:spAutoFit/>
          </a:bodyPr>
          <a:lstStyle/>
          <a:p>
            <a:pPr marR="152400" algn="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出典：住宅・土地統計調査（総務省）から推計</a:t>
            </a:r>
          </a:p>
        </p:txBody>
      </p:sp>
    </p:spTree>
    <p:extLst>
      <p:ext uri="{BB962C8B-B14F-4D97-AF65-F5344CB8AC3E}">
        <p14:creationId xmlns:p14="http://schemas.microsoft.com/office/powerpoint/2010/main" val="2575125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3">
            <a:extLst>
              <a:ext uri="{FF2B5EF4-FFF2-40B4-BE49-F238E27FC236}">
                <a16:creationId xmlns:a16="http://schemas.microsoft.com/office/drawing/2014/main" id="{8CF6F4D0-8ACF-4565-9CCB-BC1808C1834D}"/>
              </a:ext>
            </a:extLst>
          </p:cNvPr>
          <p:cNvSpPr>
            <a:spLocks noGrp="1"/>
          </p:cNvSpPr>
          <p:nvPr>
            <p:ph type="sldNum" sz="quarter" idx="12"/>
          </p:nvPr>
        </p:nvSpPr>
        <p:spPr>
          <a:xfrm>
            <a:off x="6903720" y="6514456"/>
            <a:ext cx="2133600" cy="287337"/>
          </a:xfrm>
        </p:spPr>
        <p:txBody>
          <a:bodyPr/>
          <a:lstStyle/>
          <a:p>
            <a:pPr>
              <a:defRPr/>
            </a:pPr>
            <a:fld id="{09954CD4-AF95-4C78-B160-84012AB9CEDB}" type="slidenum">
              <a:rPr lang="en-US" altLang="ja-JP" smtClean="0"/>
              <a:pPr>
                <a:defRPr/>
              </a:pPr>
              <a:t>29</a:t>
            </a:fld>
            <a:endParaRPr lang="en-US" altLang="ja-JP" dirty="0"/>
          </a:p>
        </p:txBody>
      </p:sp>
      <p:sp>
        <p:nvSpPr>
          <p:cNvPr id="2" name="タイトル 1"/>
          <p:cNvSpPr>
            <a:spLocks noGrp="1"/>
          </p:cNvSpPr>
          <p:nvPr>
            <p:ph type="title"/>
          </p:nvPr>
        </p:nvSpPr>
        <p:spPr>
          <a:xfrm>
            <a:off x="0" y="0"/>
            <a:ext cx="7019925" cy="875863"/>
          </a:xfrm>
        </p:spPr>
        <p:txBody>
          <a:bodyPr/>
          <a:lstStyle/>
          <a:p>
            <a:r>
              <a:rPr lang="ja-JP" altLang="en-US" dirty="0"/>
              <a:t>　（１）大規模</a:t>
            </a:r>
            <a:r>
              <a:rPr lang="zh-TW" altLang="en-US" dirty="0"/>
              <a:t>建築物</a:t>
            </a:r>
            <a:r>
              <a:rPr lang="ja-JP" altLang="en-US" dirty="0"/>
              <a:t>の</a:t>
            </a:r>
            <a:r>
              <a:rPr lang="zh-TW" altLang="en-US" dirty="0"/>
              <a:t>耐震化</a:t>
            </a:r>
            <a:r>
              <a:rPr lang="ja-JP" altLang="en-US" dirty="0"/>
              <a:t>の概要　</a:t>
            </a:r>
            <a:r>
              <a:rPr lang="en-US" altLang="ja-JP" dirty="0"/>
              <a:t/>
            </a:r>
            <a:br>
              <a:rPr lang="en-US" altLang="ja-JP" dirty="0"/>
            </a:br>
            <a:r>
              <a:rPr lang="ja-JP" altLang="en-US" dirty="0"/>
              <a:t>　　ウ．用途別の状況</a:t>
            </a:r>
            <a:endParaRPr kumimoji="1" lang="ja-JP" altLang="en-US" dirty="0"/>
          </a:p>
        </p:txBody>
      </p:sp>
      <p:sp>
        <p:nvSpPr>
          <p:cNvPr id="9" name="テキスト ボックス 8">
            <a:extLst>
              <a:ext uri="{FF2B5EF4-FFF2-40B4-BE49-F238E27FC236}">
                <a16:creationId xmlns:a16="http://schemas.microsoft.com/office/drawing/2014/main" id="{E1C81AB6-9CF2-42A2-A795-FA732EB3FC48}"/>
              </a:ext>
            </a:extLst>
          </p:cNvPr>
          <p:cNvSpPr txBox="1"/>
          <p:nvPr/>
        </p:nvSpPr>
        <p:spPr>
          <a:xfrm>
            <a:off x="167640" y="1184185"/>
            <a:ext cx="8869680" cy="5227173"/>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108000" bIns="108000">
            <a:spAutoFit/>
          </a:bodyPr>
          <a:lstStyle/>
          <a:p>
            <a:pPr marL="180000" indent="-180000">
              <a:spcBef>
                <a:spcPts val="600"/>
              </a:spcBef>
              <a:defRPr/>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物販店舗</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pPr marL="180000" indent="-180000">
              <a:spcBef>
                <a:spcPts val="6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○耐震性が不足するものは多いが、公表時点から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棟が除却され、耐震化が一定進んでいる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180000">
              <a:spcBef>
                <a:spcPts val="6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○除却された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棟の所有者はすべて単独の法人であり、スーパー等のチェーン店が９棟、企業ビルが２棟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180000">
              <a:spcBef>
                <a:spcPts val="6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残っているものでは、複数の所有者が存在するものがあり、権利者間の調整等が必要になってくるものがある。改修の年次計画を作成しているスーパー等のチェーン店や、現時点でも撤去工事を行っているものもあり、市場において一定の更新がなさ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180000">
              <a:spcBef>
                <a:spcPts val="600"/>
              </a:spcBef>
              <a:defRPr/>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80000" indent="-180000">
              <a:spcBef>
                <a:spcPts val="600"/>
              </a:spcBef>
              <a:defRPr/>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病院</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pPr marL="180000" indent="-180000">
              <a:spcBef>
                <a:spcPts val="6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○耐震性が不足するものは多く、耐震化があまり進んでいない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180000">
              <a:spcBef>
                <a:spcPts val="6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○業務を継続するために非現地での建替えを選ぶ場合が多い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180000">
              <a:spcBef>
                <a:spcPts val="600"/>
              </a:spcBef>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○多くが建替え等の具体的な耐震化の方針を示せていない。方針が示されている場合でも長期的な計画のものがある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180000">
              <a:spcBef>
                <a:spcPts val="600"/>
              </a:spcBef>
              <a:defRPr/>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80000" indent="-180000">
              <a:spcBef>
                <a:spcPts val="600"/>
              </a:spcBef>
              <a:defRPr/>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危険物貯蔵場等</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p>
          <a:p>
            <a:pPr marL="180000" indent="-180000">
              <a:spcBef>
                <a:spcPts val="600"/>
              </a:spcBef>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○耐震性が不足するもの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のうち、耐震改修工事完了及び工事中が３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、耐震改修工事予定が２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であり耐震化が進んでいる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indent="-180000">
              <a:spcBef>
                <a:spcPts val="600"/>
              </a:spcBef>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〇残っているもの６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については、耐震化手法について検討中が２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、耐震化未検討４</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33624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228835-B838-4BF4-B9E3-E54EECB145C6}"/>
              </a:ext>
            </a:extLst>
          </p:cNvPr>
          <p:cNvSpPr>
            <a:spLocks noGrp="1"/>
          </p:cNvSpPr>
          <p:nvPr>
            <p:ph type="sldNum" sz="quarter" idx="12"/>
          </p:nvPr>
        </p:nvSpPr>
        <p:spPr>
          <a:xfrm>
            <a:off x="6886575" y="6380229"/>
            <a:ext cx="2133600" cy="287337"/>
          </a:xfrm>
        </p:spPr>
        <p:txBody>
          <a:bodyPr/>
          <a:lstStyle/>
          <a:p>
            <a:pPr>
              <a:defRPr/>
            </a:pPr>
            <a:fld id="{1BDB6D7F-53AA-4455-8AD0-F9E52A4623CB}" type="slidenum">
              <a:rPr lang="en-US" altLang="ja-JP" smtClean="0">
                <a:solidFill>
                  <a:srgbClr val="000000"/>
                </a:solidFill>
              </a:rPr>
              <a:pPr>
                <a:defRPr/>
              </a:pPr>
              <a:t>30</a:t>
            </a:fld>
            <a:endParaRPr lang="en-US" altLang="ja-JP" dirty="0">
              <a:solidFill>
                <a:srgbClr val="000000"/>
              </a:solidFill>
            </a:endParaRPr>
          </a:p>
        </p:txBody>
      </p:sp>
      <p:sp>
        <p:nvSpPr>
          <p:cNvPr id="16" name="タイトル 2">
            <a:extLst>
              <a:ext uri="{FF2B5EF4-FFF2-40B4-BE49-F238E27FC236}">
                <a16:creationId xmlns:a16="http://schemas.microsoft.com/office/drawing/2014/main" id="{590D41AC-8F0D-4F7F-A436-8E8B484253D6}"/>
              </a:ext>
            </a:extLst>
          </p:cNvPr>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（２）大規模建築物の補助制度</a:t>
            </a:r>
            <a:endParaRPr lang="ja-JP" altLang="ja-JP" b="1" kern="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4215241712"/>
              </p:ext>
            </p:extLst>
          </p:nvPr>
        </p:nvGraphicFramePr>
        <p:xfrm>
          <a:off x="203539" y="1549097"/>
          <a:ext cx="8711861" cy="2680141"/>
        </p:xfrm>
        <a:graphic>
          <a:graphicData uri="http://schemas.openxmlformats.org/drawingml/2006/table">
            <a:tbl>
              <a:tblPr firstRow="1" firstCol="1">
                <a:tableStyleId>{85BE263C-DBD7-4A20-BB59-AAB30ACAA65A}</a:tableStyleId>
              </a:tblPr>
              <a:tblGrid>
                <a:gridCol w="1221423">
                  <a:extLst>
                    <a:ext uri="{9D8B030D-6E8A-4147-A177-3AD203B41FA5}">
                      <a16:colId xmlns:a16="http://schemas.microsoft.com/office/drawing/2014/main" val="3373791282"/>
                    </a:ext>
                  </a:extLst>
                </a:gridCol>
                <a:gridCol w="3678544">
                  <a:extLst>
                    <a:ext uri="{9D8B030D-6E8A-4147-A177-3AD203B41FA5}">
                      <a16:colId xmlns:a16="http://schemas.microsoft.com/office/drawing/2014/main" val="2029519386"/>
                    </a:ext>
                  </a:extLst>
                </a:gridCol>
                <a:gridCol w="3811894">
                  <a:extLst>
                    <a:ext uri="{9D8B030D-6E8A-4147-A177-3AD203B41FA5}">
                      <a16:colId xmlns:a16="http://schemas.microsoft.com/office/drawing/2014/main" val="1313424371"/>
                    </a:ext>
                  </a:extLst>
                </a:gridCol>
              </a:tblGrid>
              <a:tr h="366874">
                <a:tc>
                  <a:txBody>
                    <a:bodyPr/>
                    <a:lstStyle/>
                    <a:p>
                      <a:pPr marL="0" algn="ctr" defTabSz="914278" rtl="0" eaLnBrk="1" latinLnBrk="0" hangingPunct="1">
                        <a:lnSpc>
                          <a:spcPct val="100000"/>
                        </a:lnSpc>
                        <a:spcAft>
                          <a:spcPts val="0"/>
                        </a:spcAft>
                      </a:pPr>
                      <a:r>
                        <a:rPr kumimoji="1" lang="en-US" sz="1600" kern="100" dirty="0">
                          <a:effectLst/>
                          <a:latin typeface="Meiryo UI" panose="020B0604030504040204" pitchFamily="50" charset="-128"/>
                          <a:ea typeface="Meiryo UI" panose="020B0604030504040204" pitchFamily="50" charset="-128"/>
                        </a:rPr>
                        <a:t> </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600" kern="100" dirty="0">
                          <a:effectLst/>
                          <a:latin typeface="Meiryo UI" panose="020B0604030504040204" pitchFamily="50" charset="-128"/>
                          <a:ea typeface="Meiryo UI" panose="020B0604030504040204" pitchFamily="50" charset="-128"/>
                        </a:rPr>
                        <a:t>補　強　</a:t>
                      </a:r>
                      <a:r>
                        <a:rPr kumimoji="1" lang="ja-JP" sz="1600" kern="100" dirty="0">
                          <a:effectLst/>
                          <a:latin typeface="Meiryo UI" panose="020B0604030504040204" pitchFamily="50" charset="-128"/>
                          <a:ea typeface="Meiryo UI" panose="020B0604030504040204" pitchFamily="50" charset="-128"/>
                        </a:rPr>
                        <a:t>設　計</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600" kern="100" dirty="0">
                          <a:effectLst/>
                          <a:latin typeface="Meiryo UI" panose="020B0604030504040204" pitchFamily="50" charset="-128"/>
                          <a:ea typeface="Meiryo UI" panose="020B0604030504040204" pitchFamily="50" charset="-128"/>
                        </a:rPr>
                        <a:t>耐　震　</a:t>
                      </a:r>
                      <a:r>
                        <a:rPr kumimoji="1" lang="ja-JP" sz="1600" kern="100" dirty="0">
                          <a:effectLst/>
                          <a:latin typeface="Meiryo UI" panose="020B0604030504040204" pitchFamily="50" charset="-128"/>
                          <a:ea typeface="Meiryo UI" panose="020B0604030504040204" pitchFamily="50" charset="-128"/>
                        </a:rPr>
                        <a:t>改　修</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3761007960"/>
                  </a:ext>
                </a:extLst>
              </a:tr>
              <a:tr h="320792">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補助対象</a:t>
                      </a:r>
                      <a:r>
                        <a:rPr kumimoji="1" lang="en-US" altLang="ja-JP" sz="1600" kern="100" dirty="0">
                          <a:effectLst/>
                          <a:latin typeface="Meiryo UI" panose="020B0604030504040204" pitchFamily="50" charset="-128"/>
                          <a:ea typeface="Meiryo UI" panose="020B0604030504040204" pitchFamily="50" charset="-128"/>
                        </a:rPr>
                        <a:t>※</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gridSpan="2">
                  <a:txBody>
                    <a:bodyPr/>
                    <a:lstStyle/>
                    <a:p>
                      <a:pPr marL="0" algn="ctr" defTabSz="914278" rtl="0" eaLnBrk="1" latinLnBrk="0" hangingPunct="1">
                        <a:lnSpc>
                          <a:spcPct val="100000"/>
                        </a:lnSpc>
                        <a:spcAft>
                          <a:spcPts val="0"/>
                        </a:spcAft>
                      </a:pPr>
                      <a:r>
                        <a:rPr kumimoji="1" lang="ja-JP" altLang="en-US" sz="1600" kern="100" dirty="0">
                          <a:effectLst/>
                          <a:latin typeface="Meiryo UI" panose="020B0604030504040204" pitchFamily="50" charset="-128"/>
                          <a:ea typeface="Meiryo UI" panose="020B0604030504040204" pitchFamily="50" charset="-128"/>
                        </a:rPr>
                        <a:t>小中学校、幼稚園、保育所、福祉施設、病院、診療所、ホテル・旅館</a:t>
                      </a:r>
                      <a:r>
                        <a:rPr kumimoji="1" lang="en-US" altLang="ja-JP" sz="1200" kern="100" dirty="0">
                          <a:effectLst/>
                          <a:latin typeface="Meiryo UI" panose="020B0604030504040204" pitchFamily="50" charset="-128"/>
                          <a:ea typeface="Meiryo UI" panose="020B0604030504040204" pitchFamily="50" charset="-128"/>
                        </a:rPr>
                        <a:t>(</a:t>
                      </a:r>
                      <a:r>
                        <a:rPr kumimoji="1" lang="ja-JP" altLang="en-US" sz="1200" kern="100" dirty="0">
                          <a:effectLst/>
                          <a:latin typeface="Meiryo UI" panose="020B0604030504040204" pitchFamily="50" charset="-128"/>
                          <a:ea typeface="Meiryo UI" panose="020B0604030504040204" pitchFamily="50" charset="-128"/>
                        </a:rPr>
                        <a:t>中小企業・防災協定</a:t>
                      </a:r>
                      <a:r>
                        <a:rPr kumimoji="1" lang="en-US" altLang="ja-JP" sz="1200" kern="100" dirty="0">
                          <a:effectLst/>
                          <a:latin typeface="Meiryo UI" panose="020B0604030504040204" pitchFamily="50" charset="-128"/>
                          <a:ea typeface="Meiryo UI" panose="020B0604030504040204" pitchFamily="50" charset="-128"/>
                        </a:rPr>
                        <a:t>)</a:t>
                      </a:r>
                      <a:endParaRPr kumimoji="1" lang="ja-JP" sz="12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0" algn="ctr" defTabSz="914278" rtl="0" eaLnBrk="1" latinLnBrk="0" hangingPunct="1">
                        <a:lnSpc>
                          <a:spcPct val="100000"/>
                        </a:lnSpc>
                        <a:spcAft>
                          <a:spcPts val="0"/>
                        </a:spcAft>
                      </a:pP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2736924091"/>
                  </a:ext>
                </a:extLst>
              </a:tr>
              <a:tr h="529435">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補助率</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sz="1600" kern="100" dirty="0">
                          <a:effectLst/>
                          <a:latin typeface="Meiryo UI" panose="020B0604030504040204" pitchFamily="50" charset="-128"/>
                          <a:ea typeface="Meiryo UI" panose="020B0604030504040204" pitchFamily="50" charset="-128"/>
                        </a:rPr>
                        <a:t>5/6 </a:t>
                      </a:r>
                    </a:p>
                    <a:p>
                      <a:pPr marL="0" algn="ctr" defTabSz="914278" rtl="0" eaLnBrk="1" latinLnBrk="0" hangingPunct="1">
                        <a:lnSpc>
                          <a:spcPct val="100000"/>
                        </a:lnSpc>
                        <a:spcAft>
                          <a:spcPts val="0"/>
                        </a:spcAft>
                      </a:pPr>
                      <a:r>
                        <a:rPr kumimoji="1" lang="en-US" altLang="ja-JP" sz="1600" kern="100" dirty="0">
                          <a:effectLst/>
                          <a:latin typeface="Meiryo UI" panose="020B0604030504040204" pitchFamily="50" charset="-128"/>
                          <a:ea typeface="Meiryo UI" panose="020B0604030504040204" pitchFamily="50" charset="-128"/>
                        </a:rPr>
                        <a:t>(</a:t>
                      </a:r>
                      <a:r>
                        <a:rPr kumimoji="1" lang="ja-JP" altLang="en-US" sz="1600" kern="100" dirty="0">
                          <a:effectLst/>
                          <a:latin typeface="Meiryo UI" panose="020B0604030504040204" pitchFamily="50" charset="-128"/>
                          <a:ea typeface="Meiryo UI" panose="020B0604030504040204" pitchFamily="50" charset="-128"/>
                        </a:rPr>
                        <a:t>国</a:t>
                      </a:r>
                      <a:r>
                        <a:rPr kumimoji="1" lang="en-US" sz="1600" kern="100" dirty="0">
                          <a:effectLst/>
                          <a:latin typeface="Meiryo UI" panose="020B0604030504040204" pitchFamily="50" charset="-128"/>
                          <a:ea typeface="Meiryo UI" panose="020B0604030504040204" pitchFamily="50" charset="-128"/>
                        </a:rPr>
                        <a:t>1/</a:t>
                      </a:r>
                      <a:r>
                        <a:rPr kumimoji="1" lang="ja-JP" altLang="en-US" sz="1600" kern="100" dirty="0">
                          <a:effectLst/>
                          <a:latin typeface="Meiryo UI" panose="020B0604030504040204" pitchFamily="50" charset="-128"/>
                          <a:ea typeface="Meiryo UI" panose="020B0604030504040204" pitchFamily="50" charset="-128"/>
                        </a:rPr>
                        <a:t>２</a:t>
                      </a:r>
                      <a:r>
                        <a:rPr kumimoji="1" lang="ja-JP" sz="1600" kern="100" dirty="0">
                          <a:effectLst/>
                          <a:latin typeface="Meiryo UI" panose="020B0604030504040204" pitchFamily="50" charset="-128"/>
                          <a:ea typeface="Meiryo UI" panose="020B0604030504040204" pitchFamily="50" charset="-128"/>
                        </a:rPr>
                        <a:t>、府</a:t>
                      </a:r>
                      <a:r>
                        <a:rPr kumimoji="1" lang="en-US" sz="1600" kern="100" dirty="0">
                          <a:effectLst/>
                          <a:latin typeface="Meiryo UI" panose="020B0604030504040204" pitchFamily="50" charset="-128"/>
                          <a:ea typeface="Meiryo UI" panose="020B0604030504040204" pitchFamily="50" charset="-128"/>
                        </a:rPr>
                        <a:t>1/6</a:t>
                      </a:r>
                      <a:r>
                        <a:rPr kumimoji="1" lang="ja-JP" sz="1600" kern="100" dirty="0" err="1">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市</a:t>
                      </a:r>
                      <a:r>
                        <a:rPr kumimoji="1" lang="en-US" sz="1600" kern="100" dirty="0">
                          <a:effectLst/>
                          <a:latin typeface="Meiryo UI" panose="020B0604030504040204" pitchFamily="50" charset="-128"/>
                          <a:ea typeface="Meiryo UI" panose="020B0604030504040204" pitchFamily="50" charset="-128"/>
                        </a:rPr>
                        <a:t>1/6)</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effectLst/>
                          <a:latin typeface="Meiryo UI" panose="020B0604030504040204" pitchFamily="50" charset="-128"/>
                          <a:ea typeface="Meiryo UI" panose="020B0604030504040204" pitchFamily="50" charset="-128"/>
                        </a:rPr>
                        <a:t>45.8%</a:t>
                      </a:r>
                      <a:endParaRPr kumimoji="1" lang="ja-JP" sz="1600" kern="100" dirty="0">
                        <a:effectLst/>
                        <a:latin typeface="Meiryo UI" panose="020B0604030504040204" pitchFamily="50" charset="-128"/>
                        <a:ea typeface="Meiryo UI" panose="020B0604030504040204" pitchFamily="50" charset="-128"/>
                      </a:endParaRPr>
                    </a:p>
                    <a:p>
                      <a:pPr marL="0" algn="ctr" defTabSz="914278" rtl="0" eaLnBrk="1" latinLnBrk="0" hangingPunct="1">
                        <a:lnSpc>
                          <a:spcPct val="100000"/>
                        </a:lnSpc>
                        <a:spcAft>
                          <a:spcPts val="0"/>
                        </a:spcAft>
                      </a:pPr>
                      <a:r>
                        <a:rPr kumimoji="1" lang="en-US" altLang="ja-JP" sz="1600" kern="100" dirty="0">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国</a:t>
                      </a:r>
                      <a:r>
                        <a:rPr kumimoji="1" lang="en-US" sz="1600" kern="100" dirty="0">
                          <a:effectLst/>
                          <a:latin typeface="Meiryo UI" panose="020B0604030504040204" pitchFamily="50" charset="-128"/>
                          <a:ea typeface="Meiryo UI" panose="020B0604030504040204" pitchFamily="50" charset="-128"/>
                        </a:rPr>
                        <a:t>33.3%</a:t>
                      </a:r>
                      <a:r>
                        <a:rPr kumimoji="1" lang="ja-JP" sz="1600" kern="100" dirty="0" err="1">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府</a:t>
                      </a:r>
                      <a:r>
                        <a:rPr kumimoji="1" lang="en-US" altLang="ja-JP" sz="1600" kern="100" dirty="0">
                          <a:effectLst/>
                          <a:latin typeface="Meiryo UI" panose="020B0604030504040204" pitchFamily="50" charset="-128"/>
                          <a:ea typeface="Meiryo UI" panose="020B0604030504040204" pitchFamily="50" charset="-128"/>
                        </a:rPr>
                        <a:t>5.75%</a:t>
                      </a:r>
                      <a:r>
                        <a:rPr kumimoji="1" lang="ja-JP" sz="1600" kern="100" dirty="0" err="1">
                          <a:effectLst/>
                          <a:latin typeface="Meiryo UI" panose="020B0604030504040204" pitchFamily="50" charset="-128"/>
                          <a:ea typeface="Meiryo UI" panose="020B0604030504040204" pitchFamily="50" charset="-128"/>
                        </a:rPr>
                        <a:t>、</a:t>
                      </a:r>
                      <a:r>
                        <a:rPr kumimoji="1" lang="ja-JP" sz="1600" kern="100" dirty="0">
                          <a:effectLst/>
                          <a:latin typeface="Meiryo UI" panose="020B0604030504040204" pitchFamily="50" charset="-128"/>
                          <a:ea typeface="Meiryo UI" panose="020B0604030504040204" pitchFamily="50" charset="-128"/>
                        </a:rPr>
                        <a:t>市</a:t>
                      </a:r>
                      <a:r>
                        <a:rPr kumimoji="1" lang="en-US" altLang="ja-JP" sz="1600" kern="100" dirty="0">
                          <a:effectLst/>
                          <a:latin typeface="Meiryo UI" panose="020B0604030504040204" pitchFamily="50" charset="-128"/>
                          <a:ea typeface="Meiryo UI" panose="020B0604030504040204" pitchFamily="50" charset="-128"/>
                        </a:rPr>
                        <a:t>5.75%)</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4240464754"/>
                  </a:ext>
                </a:extLst>
              </a:tr>
              <a:tr h="294640">
                <a:tc rowSpan="3">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限度額</a:t>
                      </a:r>
                    </a:p>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（事業費）</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1,000㎡</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以内の部分</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3,670</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円</a:t>
                      </a: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　</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rowSpan="3">
                  <a:txBody>
                    <a:bodyPr/>
                    <a:lstStyle/>
                    <a:p>
                      <a:pPr marL="0" algn="ctr" defTabSz="914278" rtl="0" eaLnBrk="1" latinLnBrk="0" hangingPunct="1">
                        <a:lnSpc>
                          <a:spcPct val="100000"/>
                        </a:lnSpc>
                        <a:spcAft>
                          <a:spcPts val="0"/>
                        </a:spcAft>
                      </a:pP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51,200</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円</a:t>
                      </a: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a:t>
                      </a:r>
                    </a:p>
                    <a:p>
                      <a:pPr marL="0" algn="l" defTabSz="914278" rtl="0" eaLnBrk="1" latinLnBrk="0" hangingPunct="1">
                        <a:lnSpc>
                          <a:spcPct val="100000"/>
                        </a:lnSpc>
                        <a:spcAft>
                          <a:spcPts val="0"/>
                        </a:spcAft>
                      </a:pP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marL="0" algn="l" defTabSz="914278" rtl="0" eaLnBrk="1" latinLnBrk="0" hangingPunct="1">
                        <a:lnSpc>
                          <a:spcPct val="100000"/>
                        </a:lnSpc>
                        <a:spcAft>
                          <a:spcPts val="0"/>
                        </a:spcAft>
                      </a:pP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ただし、耐震診断の結果、倒壊の危険性が高い建物（</a:t>
                      </a: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Is</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の値が</a:t>
                      </a: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0.3</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未満）の場合は</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56,300</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円</a:t>
                      </a: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546596289"/>
                  </a:ext>
                </a:extLst>
              </a:tr>
              <a:tr h="345440">
                <a:tc vMerge="1">
                  <a:txBody>
                    <a:bodyPr/>
                    <a:lstStyle/>
                    <a:p>
                      <a:endParaRPr kumimoji="1" lang="ja-JP" altLang="en-US"/>
                    </a:p>
                  </a:txBody>
                  <a:tcPr/>
                </a:tc>
                <a:tc>
                  <a:txBody>
                    <a:bodyPr/>
                    <a:lstStyle/>
                    <a:p>
                      <a:pPr marL="0" algn="ctr" defTabSz="914278" rtl="0" eaLnBrk="1" latinLnBrk="0" hangingPunct="1">
                        <a:lnSpc>
                          <a:spcPct val="100000"/>
                        </a:lnSpc>
                        <a:spcAft>
                          <a:spcPts val="0"/>
                        </a:spcAft>
                      </a:pP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1,000㎡</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超</a:t>
                      </a: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2,000㎡</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以内の部分</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1,570</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円</a:t>
                      </a: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605879362"/>
                  </a:ext>
                </a:extLst>
              </a:tr>
              <a:tr h="294640">
                <a:tc vMerge="1">
                  <a:txBody>
                    <a:bodyPr/>
                    <a:lstStyle/>
                    <a:p>
                      <a:endParaRPr kumimoji="1" lang="ja-JP" altLang="en-US"/>
                    </a:p>
                  </a:txBody>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2,000㎡</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超の部分</a:t>
                      </a:r>
                      <a:endParaRPr kumimoji="1" lang="en-US" altLang="ja-JP" sz="1600" kern="1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1,050</a:t>
                      </a:r>
                      <a:r>
                        <a:rPr kumimoji="1" lang="ja-JP" altLang="en-US" sz="1600" kern="100" dirty="0">
                          <a:solidFill>
                            <a:schemeClr val="dk1"/>
                          </a:solidFill>
                          <a:effectLst/>
                          <a:latin typeface="Meiryo UI" panose="020B0604030504040204" pitchFamily="50" charset="-128"/>
                          <a:ea typeface="Meiryo UI" panose="020B0604030504040204" pitchFamily="50" charset="-128"/>
                          <a:cs typeface="+mn-cs"/>
                        </a:rPr>
                        <a:t>円</a:t>
                      </a:r>
                      <a:r>
                        <a:rPr kumimoji="1" lang="en-US" altLang="ja-JP" sz="1600" kern="100" dirty="0">
                          <a:solidFill>
                            <a:schemeClr val="dk1"/>
                          </a:solidFill>
                          <a:effectLst/>
                          <a:latin typeface="Meiryo UI" panose="020B0604030504040204" pitchFamily="50" charset="-128"/>
                          <a:ea typeface="Meiryo UI" panose="020B0604030504040204" pitchFamily="50" charset="-128"/>
                          <a:cs typeface="+mn-cs"/>
                        </a:rPr>
                        <a:t>/㎡</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600944066"/>
                  </a:ext>
                </a:extLst>
              </a:tr>
            </a:tbl>
          </a:graphicData>
        </a:graphic>
      </p:graphicFrame>
      <p:sp>
        <p:nvSpPr>
          <p:cNvPr id="5" name="Text Box 1233">
            <a:extLst>
              <a:ext uri="{FF2B5EF4-FFF2-40B4-BE49-F238E27FC236}">
                <a16:creationId xmlns:a16="http://schemas.microsoft.com/office/drawing/2014/main" id="{B45C4BF1-EB7A-446A-BF16-A3C196FE6E2E}"/>
              </a:ext>
            </a:extLst>
          </p:cNvPr>
          <p:cNvSpPr txBox="1">
            <a:spLocks noChangeArrowheads="1"/>
          </p:cNvSpPr>
          <p:nvPr/>
        </p:nvSpPr>
        <p:spPr bwMode="auto">
          <a:xfrm>
            <a:off x="4270520" y="4515147"/>
            <a:ext cx="1759625"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b="1" kern="0" spc="-100" dirty="0">
                <a:solidFill>
                  <a:sysClr val="window" lastClr="FFFFFF"/>
                </a:solidFill>
                <a:latin typeface="Meiryo UI" panose="020B0604030504040204" pitchFamily="50" charset="-128"/>
                <a:ea typeface="Meiryo UI" panose="020B0604030504040204" pitchFamily="50" charset="-128"/>
              </a:rPr>
              <a:t>補助実績の推移</a:t>
            </a:r>
            <a:endParaRPr kumimoji="0" lang="en-US" altLang="ja-JP" b="1" kern="0" spc="-100" dirty="0">
              <a:solidFill>
                <a:sysClr val="window" lastClr="FFFFFF"/>
              </a:solidFill>
              <a:latin typeface="Meiryo UI" panose="020B0604030504040204" pitchFamily="50" charset="-128"/>
              <a:ea typeface="Meiryo UI" panose="020B0604030504040204" pitchFamily="50" charset="-128"/>
            </a:endParaRPr>
          </a:p>
        </p:txBody>
      </p:sp>
      <p:sp>
        <p:nvSpPr>
          <p:cNvPr id="6" name="Text Box 1233">
            <a:extLst>
              <a:ext uri="{FF2B5EF4-FFF2-40B4-BE49-F238E27FC236}">
                <a16:creationId xmlns:a16="http://schemas.microsoft.com/office/drawing/2014/main" id="{B03F85D5-3DE2-423E-BE36-539A1517374A}"/>
              </a:ext>
            </a:extLst>
          </p:cNvPr>
          <p:cNvSpPr txBox="1">
            <a:spLocks noChangeArrowheads="1"/>
          </p:cNvSpPr>
          <p:nvPr/>
        </p:nvSpPr>
        <p:spPr bwMode="auto">
          <a:xfrm>
            <a:off x="190250" y="1025714"/>
            <a:ext cx="180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補助制度</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969926306"/>
              </p:ext>
            </p:extLst>
          </p:nvPr>
        </p:nvGraphicFramePr>
        <p:xfrm>
          <a:off x="338636" y="4723831"/>
          <a:ext cx="3764170" cy="1950720"/>
        </p:xfrm>
        <a:graphic>
          <a:graphicData uri="http://schemas.openxmlformats.org/drawingml/2006/table">
            <a:tbl>
              <a:tblPr firstRow="1" firstCol="1" bandRow="1"/>
              <a:tblGrid>
                <a:gridCol w="1534384">
                  <a:extLst>
                    <a:ext uri="{9D8B030D-6E8A-4147-A177-3AD203B41FA5}">
                      <a16:colId xmlns:a16="http://schemas.microsoft.com/office/drawing/2014/main" val="20000"/>
                    </a:ext>
                  </a:extLst>
                </a:gridCol>
                <a:gridCol w="2229786">
                  <a:extLst>
                    <a:ext uri="{9D8B030D-6E8A-4147-A177-3AD203B41FA5}">
                      <a16:colId xmlns:a16="http://schemas.microsoft.com/office/drawing/2014/main" val="20001"/>
                    </a:ext>
                  </a:extLst>
                </a:gridCol>
              </a:tblGrid>
              <a:tr h="149413">
                <a:tc>
                  <a:txBody>
                    <a:bodyPr/>
                    <a:lstStyle/>
                    <a:p>
                      <a:pPr algn="ctr">
                        <a:lnSpc>
                          <a:spcPct val="100000"/>
                        </a:lnSpc>
                        <a:spcAft>
                          <a:spcPts val="0"/>
                        </a:spcAft>
                        <a:tabLst>
                          <a:tab pos="2700020" algn="ctr"/>
                          <a:tab pos="5400040" algn="r"/>
                        </a:tabLst>
                      </a:pPr>
                      <a:r>
                        <a:rPr lang="ja-JP" sz="1400" b="1"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用途</a:t>
                      </a:r>
                      <a:endParaRPr lang="ja-JP" sz="14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tc>
                  <a:txBody>
                    <a:bodyPr/>
                    <a:lstStyle/>
                    <a:p>
                      <a:pPr algn="ctr">
                        <a:lnSpc>
                          <a:spcPct val="100000"/>
                        </a:lnSpc>
                        <a:spcAft>
                          <a:spcPts val="0"/>
                        </a:spcAft>
                        <a:tabLst>
                          <a:tab pos="2700020" algn="ctr"/>
                          <a:tab pos="5400040" algn="r"/>
                        </a:tabLst>
                      </a:pPr>
                      <a:r>
                        <a:rPr lang="ja-JP" sz="1400" b="1"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建物の規模</a:t>
                      </a:r>
                      <a:endParaRPr lang="ja-JP" sz="14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0"/>
                  </a:ext>
                </a:extLst>
              </a:tr>
              <a:tr h="365760">
                <a:tc>
                  <a:txBody>
                    <a:bodyPr/>
                    <a:lstStyle/>
                    <a:p>
                      <a:pPr algn="ctr">
                        <a:lnSpc>
                          <a:spcPct val="100000"/>
                        </a:lnSpc>
                        <a:spcAft>
                          <a:spcPts val="0"/>
                        </a:spcAft>
                        <a:tabLst>
                          <a:tab pos="2700020" algn="ctr"/>
                          <a:tab pos="5400040" algn="r"/>
                        </a:tabLst>
                      </a:pP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小中学校等</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700020" algn="ctr"/>
                          <a:tab pos="5400040" algn="r"/>
                        </a:tabLst>
                      </a:pPr>
                      <a:r>
                        <a:rPr lang="ja-JP" sz="1400" kern="10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階数</a:t>
                      </a:r>
                      <a:r>
                        <a:rPr lang="en-US" sz="1400" kern="10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0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以上かつ</a:t>
                      </a:r>
                      <a:r>
                        <a:rPr lang="en-US" sz="1400" kern="10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3,000</a:t>
                      </a:r>
                      <a:r>
                        <a:rPr lang="ja-JP" sz="1400" kern="10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㎡以上</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5760">
                <a:tc>
                  <a:txBody>
                    <a:bodyPr/>
                    <a:lstStyle/>
                    <a:p>
                      <a:pPr algn="ctr">
                        <a:lnSpc>
                          <a:spcPct val="100000"/>
                        </a:lnSpc>
                        <a:spcAft>
                          <a:spcPts val="0"/>
                        </a:spcAft>
                        <a:tabLst>
                          <a:tab pos="2700020" algn="ctr"/>
                          <a:tab pos="5400040" algn="r"/>
                        </a:tabLst>
                      </a:pP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幼稚園、保育所</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700020" algn="ctr"/>
                          <a:tab pos="5400040" algn="r"/>
                        </a:tabLst>
                      </a:pP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階数</a:t>
                      </a:r>
                      <a:r>
                        <a:rPr lang="en-US"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以上かつ</a:t>
                      </a:r>
                      <a:r>
                        <a:rPr lang="en-US"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1,500</a:t>
                      </a: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㎡以上</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5760">
                <a:tc>
                  <a:txBody>
                    <a:bodyPr/>
                    <a:lstStyle/>
                    <a:p>
                      <a:pPr algn="ctr">
                        <a:lnSpc>
                          <a:spcPct val="100000"/>
                        </a:lnSpc>
                        <a:spcAft>
                          <a:spcPts val="0"/>
                        </a:spcAft>
                        <a:tabLst>
                          <a:tab pos="2700020" algn="ctr"/>
                          <a:tab pos="5400040" algn="r"/>
                        </a:tabLst>
                      </a:pP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福祉施設</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700020" algn="ctr"/>
                          <a:tab pos="5400040" algn="r"/>
                        </a:tabLst>
                      </a:pP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階数</a:t>
                      </a:r>
                      <a:r>
                        <a:rPr lang="en-US"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以上かつ</a:t>
                      </a:r>
                      <a:r>
                        <a:rPr lang="en-US"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5,000</a:t>
                      </a: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㎡以上</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3957">
                <a:tc>
                  <a:txBody>
                    <a:bodyPr/>
                    <a:lstStyle/>
                    <a:p>
                      <a:pPr algn="ctr">
                        <a:lnSpc>
                          <a:spcPct val="100000"/>
                        </a:lnSpc>
                        <a:spcAft>
                          <a:spcPts val="0"/>
                        </a:spcAft>
                        <a:tabLst>
                          <a:tab pos="2700020" algn="ctr"/>
                          <a:tab pos="5400040" algn="r"/>
                        </a:tabLst>
                      </a:pP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病院、診療所</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tabLst>
                          <a:tab pos="2700020" algn="ctr"/>
                          <a:tab pos="5400040" algn="r"/>
                        </a:tabLst>
                      </a:pP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階数</a:t>
                      </a:r>
                      <a:r>
                        <a:rPr lang="en-US"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3</a:t>
                      </a: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以上かつ</a:t>
                      </a:r>
                      <a:r>
                        <a:rPr lang="en-US"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5,000</a:t>
                      </a: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㎡以上</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5760">
                <a:tc>
                  <a:txBody>
                    <a:bodyPr/>
                    <a:lstStyle/>
                    <a:p>
                      <a:pPr algn="ctr">
                        <a:lnSpc>
                          <a:spcPct val="100000"/>
                        </a:lnSpc>
                        <a:spcAft>
                          <a:spcPts val="0"/>
                        </a:spcAft>
                        <a:tabLst>
                          <a:tab pos="2700020" algn="ctr"/>
                          <a:tab pos="5400040" algn="r"/>
                        </a:tabLst>
                      </a:pPr>
                      <a:r>
                        <a:rPr lang="ja-JP" sz="1400" kern="10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ホテル・旅館</a:t>
                      </a:r>
                      <a:r>
                        <a:rPr lang="ja-JP" sz="1400" kern="100" spc="-100" baseline="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（中小企業・防災協定</a:t>
                      </a:r>
                      <a:r>
                        <a:rPr lang="en-US" altLang="ja-JP" sz="1400" kern="100" spc="-100" baseline="0" dirty="0">
                          <a:solidFill>
                            <a:srgbClr val="0D0D0D"/>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spc="-100" baseline="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5"/>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607170394"/>
              </p:ext>
            </p:extLst>
          </p:nvPr>
        </p:nvGraphicFramePr>
        <p:xfrm>
          <a:off x="4270520" y="5018154"/>
          <a:ext cx="4511530" cy="1362075"/>
        </p:xfrm>
        <a:graphic>
          <a:graphicData uri="http://schemas.openxmlformats.org/drawingml/2006/table">
            <a:tbl>
              <a:tblPr firstRow="1" firstCol="1">
                <a:tableStyleId>{85BE263C-DBD7-4A20-BB59-AAB30ACAA65A}</a:tableStyleId>
              </a:tblPr>
              <a:tblGrid>
                <a:gridCol w="470395">
                  <a:extLst>
                    <a:ext uri="{9D8B030D-6E8A-4147-A177-3AD203B41FA5}">
                      <a16:colId xmlns:a16="http://schemas.microsoft.com/office/drawing/2014/main" val="1731312818"/>
                    </a:ext>
                  </a:extLst>
                </a:gridCol>
                <a:gridCol w="577305">
                  <a:extLst>
                    <a:ext uri="{9D8B030D-6E8A-4147-A177-3AD203B41FA5}">
                      <a16:colId xmlns:a16="http://schemas.microsoft.com/office/drawing/2014/main" val="1057172874"/>
                    </a:ext>
                  </a:extLst>
                </a:gridCol>
                <a:gridCol w="577305">
                  <a:extLst>
                    <a:ext uri="{9D8B030D-6E8A-4147-A177-3AD203B41FA5}">
                      <a16:colId xmlns:a16="http://schemas.microsoft.com/office/drawing/2014/main" val="1006573719"/>
                    </a:ext>
                  </a:extLst>
                </a:gridCol>
                <a:gridCol w="577305">
                  <a:extLst>
                    <a:ext uri="{9D8B030D-6E8A-4147-A177-3AD203B41FA5}">
                      <a16:colId xmlns:a16="http://schemas.microsoft.com/office/drawing/2014/main" val="3410722902"/>
                    </a:ext>
                  </a:extLst>
                </a:gridCol>
                <a:gridCol w="577305">
                  <a:extLst>
                    <a:ext uri="{9D8B030D-6E8A-4147-A177-3AD203B41FA5}">
                      <a16:colId xmlns:a16="http://schemas.microsoft.com/office/drawing/2014/main" val="824207856"/>
                    </a:ext>
                  </a:extLst>
                </a:gridCol>
                <a:gridCol w="577305">
                  <a:extLst>
                    <a:ext uri="{9D8B030D-6E8A-4147-A177-3AD203B41FA5}">
                      <a16:colId xmlns:a16="http://schemas.microsoft.com/office/drawing/2014/main" val="3690916685"/>
                    </a:ext>
                  </a:extLst>
                </a:gridCol>
                <a:gridCol w="577305">
                  <a:extLst>
                    <a:ext uri="{9D8B030D-6E8A-4147-A177-3AD203B41FA5}">
                      <a16:colId xmlns:a16="http://schemas.microsoft.com/office/drawing/2014/main" val="1672081097"/>
                    </a:ext>
                  </a:extLst>
                </a:gridCol>
                <a:gridCol w="577305">
                  <a:extLst>
                    <a:ext uri="{9D8B030D-6E8A-4147-A177-3AD203B41FA5}">
                      <a16:colId xmlns:a16="http://schemas.microsoft.com/office/drawing/2014/main" val="3912926778"/>
                    </a:ext>
                  </a:extLst>
                </a:gridCol>
              </a:tblGrid>
              <a:tr h="276225">
                <a:tc>
                  <a:txBody>
                    <a:bodyPr/>
                    <a:lstStyle/>
                    <a:p>
                      <a:pPr algn="ctr" rtl="0" fontAlgn="ctr"/>
                      <a:r>
                        <a:rPr lang="ja-JP" altLang="en-US" sz="1600" u="none" strike="noStrike">
                          <a:effectLst/>
                          <a:latin typeface="Meiryo UI" panose="020B0604030504040204" pitchFamily="50" charset="-128"/>
                          <a:ea typeface="Meiryo UI" panose="020B0604030504040204" pitchFamily="50" charset="-128"/>
                        </a:rPr>
                        <a:t>　</a:t>
                      </a:r>
                      <a:endParaRPr lang="ja-JP" altLang="en-US" sz="1600" b="1" i="0" u="none" strike="noStrike">
                        <a:solidFill>
                          <a:srgbClr val="FFFF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600" u="none" strike="noStrike">
                          <a:effectLst/>
                          <a:latin typeface="Meiryo UI" panose="020B0604030504040204" pitchFamily="50" charset="-128"/>
                          <a:ea typeface="Meiryo UI" panose="020B0604030504040204" pitchFamily="50" charset="-128"/>
                        </a:rPr>
                        <a:t>H28</a:t>
                      </a:r>
                      <a:endParaRPr lang="en-US" sz="1600" b="1" i="0" u="none" strike="noStrike">
                        <a:solidFill>
                          <a:srgbClr val="FFFF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600" u="none" strike="noStrike">
                          <a:effectLst/>
                          <a:latin typeface="Meiryo UI" panose="020B0604030504040204" pitchFamily="50" charset="-128"/>
                          <a:ea typeface="Meiryo UI" panose="020B0604030504040204" pitchFamily="50" charset="-128"/>
                        </a:rPr>
                        <a:t>H29</a:t>
                      </a:r>
                      <a:endParaRPr lang="en-US" sz="1600" b="1" i="0" u="none" strike="noStrike">
                        <a:solidFill>
                          <a:srgbClr val="FFFF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600" u="none" strike="noStrike">
                          <a:effectLst/>
                          <a:latin typeface="Meiryo UI" panose="020B0604030504040204" pitchFamily="50" charset="-128"/>
                          <a:ea typeface="Meiryo UI" panose="020B0604030504040204" pitchFamily="50" charset="-128"/>
                        </a:rPr>
                        <a:t>H30</a:t>
                      </a:r>
                      <a:endParaRPr lang="en-US" sz="1600" b="1" i="0" u="none" strike="noStrike">
                        <a:solidFill>
                          <a:srgbClr val="FFFF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600" u="none" strike="noStrike">
                          <a:effectLst/>
                          <a:latin typeface="Meiryo UI" panose="020B0604030504040204" pitchFamily="50" charset="-128"/>
                          <a:ea typeface="Meiryo UI" panose="020B0604030504040204" pitchFamily="50" charset="-128"/>
                        </a:rPr>
                        <a:t>R1</a:t>
                      </a:r>
                      <a:endParaRPr lang="en-US" sz="1600" b="1" i="0" u="none" strike="noStrike">
                        <a:solidFill>
                          <a:srgbClr val="FFFF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600" u="none" strike="noStrike">
                          <a:effectLst/>
                          <a:latin typeface="Meiryo UI" panose="020B0604030504040204" pitchFamily="50" charset="-128"/>
                          <a:ea typeface="Meiryo UI" panose="020B0604030504040204" pitchFamily="50" charset="-128"/>
                        </a:rPr>
                        <a:t>R2</a:t>
                      </a:r>
                      <a:endParaRPr lang="en-US" sz="1600" b="1" i="0" u="none" strike="noStrike">
                        <a:solidFill>
                          <a:srgbClr val="FFFF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sz="1600" u="none" strike="noStrike">
                          <a:effectLst/>
                          <a:latin typeface="Meiryo UI" panose="020B0604030504040204" pitchFamily="50" charset="-128"/>
                          <a:ea typeface="Meiryo UI" panose="020B0604030504040204" pitchFamily="50" charset="-128"/>
                        </a:rPr>
                        <a:t>R3</a:t>
                      </a:r>
                      <a:endParaRPr lang="en-US" sz="1600" b="1" i="0" u="none" strike="noStrike">
                        <a:solidFill>
                          <a:srgbClr val="FFFF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ja-JP" altLang="en-US" sz="1600" u="none" strike="noStrike">
                          <a:effectLst/>
                          <a:latin typeface="Meiryo UI" panose="020B0604030504040204" pitchFamily="50" charset="-128"/>
                          <a:ea typeface="Meiryo UI" panose="020B0604030504040204" pitchFamily="50" charset="-128"/>
                        </a:rPr>
                        <a:t>合　計</a:t>
                      </a:r>
                      <a:endParaRPr lang="ja-JP" altLang="en-US" sz="1600" b="1" i="0" u="none" strike="noStrike">
                        <a:solidFill>
                          <a:srgbClr val="FFFF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8602994"/>
                  </a:ext>
                </a:extLst>
              </a:tr>
              <a:tr h="542925">
                <a:tc>
                  <a:txBody>
                    <a:bodyPr/>
                    <a:lstStyle/>
                    <a:p>
                      <a:pPr algn="ctr" rtl="0" fontAlgn="ctr"/>
                      <a:r>
                        <a:rPr lang="ja-JP" altLang="en-US" sz="1600" u="none" strike="noStrike" dirty="0">
                          <a:effectLst/>
                          <a:latin typeface="Meiryo UI" panose="020B0604030504040204" pitchFamily="50" charset="-128"/>
                          <a:ea typeface="Meiryo UI" panose="020B0604030504040204" pitchFamily="50" charset="-128"/>
                        </a:rPr>
                        <a:t>設計</a:t>
                      </a:r>
                      <a:endParaRPr lang="ja-JP" altLang="en-US" sz="1600" b="1" i="0" u="none" strike="noStrike" dirty="0">
                        <a:solidFill>
                          <a:srgbClr val="FFFF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1</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4</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1</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0</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0</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0</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6</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extLst>
                  <a:ext uri="{0D108BD9-81ED-4DB2-BD59-A6C34878D82A}">
                    <a16:rowId xmlns:a16="http://schemas.microsoft.com/office/drawing/2014/main" val="386260586"/>
                  </a:ext>
                </a:extLst>
              </a:tr>
              <a:tr h="542925">
                <a:tc>
                  <a:txBody>
                    <a:bodyPr/>
                    <a:lstStyle/>
                    <a:p>
                      <a:pPr algn="ctr" rtl="0" fontAlgn="ctr"/>
                      <a:r>
                        <a:rPr lang="ja-JP" altLang="en-US" sz="1600" u="none" strike="noStrike" dirty="0">
                          <a:effectLst/>
                          <a:latin typeface="Meiryo UI" panose="020B0604030504040204" pitchFamily="50" charset="-128"/>
                          <a:ea typeface="Meiryo UI" panose="020B0604030504040204" pitchFamily="50" charset="-128"/>
                        </a:rPr>
                        <a:t>改修</a:t>
                      </a:r>
                      <a:endParaRPr lang="ja-JP" altLang="en-US" sz="1600" b="1" i="0" u="none" strike="noStrike" dirty="0">
                        <a:solidFill>
                          <a:srgbClr val="FFFF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0</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1</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1</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2</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0</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0</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rtl="0" fontAlgn="ctr"/>
                      <a:r>
                        <a:rPr lang="en-US" altLang="ja-JP" sz="1600" u="none" strike="noStrike" dirty="0">
                          <a:effectLst/>
                          <a:latin typeface="Meiryo UI" panose="020B0604030504040204" pitchFamily="50" charset="-128"/>
                          <a:ea typeface="Meiryo UI" panose="020B0604030504040204" pitchFamily="50" charset="-128"/>
                        </a:rPr>
                        <a:t>4</a:t>
                      </a:r>
                      <a:r>
                        <a:rPr lang="ja-JP" altLang="en-US" sz="1600" u="none" strike="noStrike" dirty="0">
                          <a:effectLst/>
                          <a:latin typeface="Meiryo UI" panose="020B0604030504040204" pitchFamily="50" charset="-128"/>
                          <a:ea typeface="Meiryo UI" panose="020B0604030504040204" pitchFamily="50" charset="-128"/>
                        </a:rPr>
                        <a:t>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extLst>
                  <a:ext uri="{0D108BD9-81ED-4DB2-BD59-A6C34878D82A}">
                    <a16:rowId xmlns:a16="http://schemas.microsoft.com/office/drawing/2014/main" val="3183067302"/>
                  </a:ext>
                </a:extLst>
              </a:tr>
            </a:tbl>
          </a:graphicData>
        </a:graphic>
      </p:graphicFrame>
      <p:sp>
        <p:nvSpPr>
          <p:cNvPr id="11" name="Text Box 1233">
            <a:extLst>
              <a:ext uri="{FF2B5EF4-FFF2-40B4-BE49-F238E27FC236}">
                <a16:creationId xmlns:a16="http://schemas.microsoft.com/office/drawing/2014/main" id="{B45C4BF1-EB7A-446A-BF16-A3C196FE6E2E}"/>
              </a:ext>
            </a:extLst>
          </p:cNvPr>
          <p:cNvSpPr txBox="1">
            <a:spLocks noChangeArrowheads="1"/>
          </p:cNvSpPr>
          <p:nvPr/>
        </p:nvSpPr>
        <p:spPr bwMode="auto">
          <a:xfrm>
            <a:off x="81061" y="4311756"/>
            <a:ext cx="2018378" cy="824068"/>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none" tIns="108000" bIns="108000" rtlCol="0">
            <a:noAutofit/>
          </a:bodyPr>
          <a:lstStyle>
            <a:defPPr>
              <a:defRPr lang="ja-JP"/>
            </a:defPPr>
            <a:lvl1pPr marL="85725" marR="967105">
              <a:tabLst>
                <a:tab pos="11791950" algn="l"/>
              </a:tabLst>
              <a:defRPr sz="1600" b="1" u="sng">
                <a:solidFill>
                  <a:srgbClr val="0033CC"/>
                </a:solidFill>
                <a:latin typeface="Meiryo UI" panose="020B0604030504040204" pitchFamily="50" charset="-128"/>
                <a:ea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ja-JP" dirty="0"/>
              <a:t>※</a:t>
            </a:r>
            <a:r>
              <a:rPr lang="ja-JP" altLang="en-US" dirty="0"/>
              <a:t>補助対象の規模要件</a:t>
            </a:r>
            <a:endParaRPr lang="en-US" altLang="ja-JP" dirty="0"/>
          </a:p>
        </p:txBody>
      </p:sp>
    </p:spTree>
    <p:extLst>
      <p:ext uri="{BB962C8B-B14F-4D97-AF65-F5344CB8AC3E}">
        <p14:creationId xmlns:p14="http://schemas.microsoft.com/office/powerpoint/2010/main" val="179707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（３）令和</a:t>
            </a:r>
            <a:r>
              <a:rPr lang="ja-JP" altLang="en-US" dirty="0"/>
              <a:t>３</a:t>
            </a:r>
            <a:r>
              <a:rPr kumimoji="1" lang="ja-JP" altLang="en-US" dirty="0"/>
              <a:t>年度大規模建築物の取組</a:t>
            </a:r>
          </a:p>
        </p:txBody>
      </p:sp>
      <p:sp>
        <p:nvSpPr>
          <p:cNvPr id="2" name="スライド番号プレースホルダー 1"/>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31</a:t>
            </a:fld>
            <a:endParaRPr lang="en-US" altLang="ja-JP">
              <a:solidFill>
                <a:srgbClr val="000000"/>
              </a:solidFill>
            </a:endParaRPr>
          </a:p>
        </p:txBody>
      </p:sp>
      <p:sp>
        <p:nvSpPr>
          <p:cNvPr id="3" name="Text Box 1233">
            <a:extLst>
              <a:ext uri="{FF2B5EF4-FFF2-40B4-BE49-F238E27FC236}">
                <a16:creationId xmlns:a16="http://schemas.microsoft.com/office/drawing/2014/main" id="{6BCB9C2F-FA04-483E-A766-6B09EB92370F}"/>
              </a:ext>
            </a:extLst>
          </p:cNvPr>
          <p:cNvSpPr txBox="1">
            <a:spLocks noChangeArrowheads="1"/>
          </p:cNvSpPr>
          <p:nvPr/>
        </p:nvSpPr>
        <p:spPr bwMode="auto">
          <a:xfrm>
            <a:off x="162719" y="1044529"/>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「住宅建築物耐震</a:t>
            </a:r>
            <a:r>
              <a:rPr kumimoji="0" lang="en-US" altLang="ja-JP" b="1" kern="0" dirty="0">
                <a:solidFill>
                  <a:sysClr val="window" lastClr="FFFFFF"/>
                </a:solidFill>
                <a:latin typeface="Meiryo UI" panose="020B0604030504040204" pitchFamily="50" charset="-128"/>
                <a:ea typeface="Meiryo UI" panose="020B0604030504040204" pitchFamily="50" charset="-128"/>
              </a:rPr>
              <a:t>10</a:t>
            </a:r>
            <a:r>
              <a:rPr kumimoji="0" lang="ja-JP" altLang="en-US" b="1" kern="0" dirty="0">
                <a:solidFill>
                  <a:sysClr val="window" lastClr="FFFFFF"/>
                </a:solidFill>
                <a:latin typeface="Meiryo UI" panose="020B0604030504040204" pitchFamily="50" charset="-128"/>
                <a:ea typeface="Meiryo UI" panose="020B0604030504040204" pitchFamily="50" charset="-128"/>
              </a:rPr>
              <a:t>ヵ年戦略・大阪」目標達成へ向けた具体的な取組（再掲）</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4" name="Text Box 1233">
            <a:extLst>
              <a:ext uri="{FF2B5EF4-FFF2-40B4-BE49-F238E27FC236}">
                <a16:creationId xmlns:a16="http://schemas.microsoft.com/office/drawing/2014/main" id="{FC998D63-B911-4FC3-B916-2FB0378397C7}"/>
              </a:ext>
            </a:extLst>
          </p:cNvPr>
          <p:cNvSpPr txBox="1">
            <a:spLocks noChangeArrowheads="1"/>
          </p:cNvSpPr>
          <p:nvPr/>
        </p:nvSpPr>
        <p:spPr bwMode="auto">
          <a:xfrm>
            <a:off x="162719" y="4263951"/>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主な取組</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nvGraphicFramePr>
        <p:xfrm>
          <a:off x="240204" y="1478929"/>
          <a:ext cx="8665029" cy="1529080"/>
        </p:xfrm>
        <a:graphic>
          <a:graphicData uri="http://schemas.openxmlformats.org/drawingml/2006/table">
            <a:tbl>
              <a:tblPr firstCol="1">
                <a:tableStyleId>{93296810-A885-4BE3-A3E7-6D5BEEA58F35}</a:tableStyleId>
              </a:tblPr>
              <a:tblGrid>
                <a:gridCol w="2355180">
                  <a:extLst>
                    <a:ext uri="{9D8B030D-6E8A-4147-A177-3AD203B41FA5}">
                      <a16:colId xmlns:a16="http://schemas.microsoft.com/office/drawing/2014/main" val="1595077199"/>
                    </a:ext>
                  </a:extLst>
                </a:gridCol>
                <a:gridCol w="6309849">
                  <a:extLst>
                    <a:ext uri="{9D8B030D-6E8A-4147-A177-3AD203B41FA5}">
                      <a16:colId xmlns:a16="http://schemas.microsoft.com/office/drawing/2014/main" val="2434031656"/>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社会的機運の醸成</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●関係団体等と連携した説明会等、普及啓発</a:t>
                      </a:r>
                    </a:p>
                    <a:p>
                      <a:r>
                        <a:rPr kumimoji="1" lang="ja-JP" altLang="en-US" sz="1600" dirty="0">
                          <a:latin typeface="Meiryo UI" panose="020B0604030504040204" pitchFamily="50" charset="-128"/>
                          <a:ea typeface="Meiryo UI" panose="020B0604030504040204" pitchFamily="50" charset="-128"/>
                        </a:rPr>
                        <a:t>●施設利用者に分かりやすい　公表</a:t>
                      </a:r>
                    </a:p>
                  </a:txBody>
                  <a:tcPr/>
                </a:tc>
                <a:extLst>
                  <a:ext uri="{0D108BD9-81ED-4DB2-BD59-A6C34878D82A}">
                    <a16:rowId xmlns:a16="http://schemas.microsoft.com/office/drawing/2014/main" val="3208287665"/>
                  </a:ext>
                </a:extLst>
              </a:tr>
              <a:tr h="370840">
                <a:tc>
                  <a:txBody>
                    <a:bodyPr/>
                    <a:lstStyle/>
                    <a:p>
                      <a:r>
                        <a:rPr kumimoji="1" lang="ja-JP" altLang="en-US" sz="1600" dirty="0">
                          <a:latin typeface="Meiryo UI" panose="020B0604030504040204" pitchFamily="50" charset="-128"/>
                          <a:ea typeface="Meiryo UI" panose="020B0604030504040204" pitchFamily="50" charset="-128"/>
                        </a:rPr>
                        <a:t>耐震化の</a:t>
                      </a:r>
                    </a:p>
                    <a:p>
                      <a:r>
                        <a:rPr kumimoji="1" lang="ja-JP" altLang="en-US" sz="1600" dirty="0">
                          <a:latin typeface="Meiryo UI" panose="020B0604030504040204" pitchFamily="50" charset="-128"/>
                          <a:ea typeface="Meiryo UI" panose="020B0604030504040204" pitchFamily="50" charset="-128"/>
                        </a:rPr>
                        <a:t>きっかけづくり・具体化</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●個別訪問等による働きかけ</a:t>
                      </a:r>
                    </a:p>
                    <a:p>
                      <a:r>
                        <a:rPr kumimoji="1" lang="ja-JP" altLang="en-US" sz="1600" dirty="0">
                          <a:latin typeface="Meiryo UI" panose="020B0604030504040204" pitchFamily="50" charset="-128"/>
                          <a:ea typeface="Meiryo UI" panose="020B0604030504040204" pitchFamily="50" charset="-128"/>
                        </a:rPr>
                        <a:t>●病院への働きかけを重点化</a:t>
                      </a:r>
                    </a:p>
                  </a:txBody>
                  <a:tcPr/>
                </a:tc>
                <a:extLst>
                  <a:ext uri="{0D108BD9-81ED-4DB2-BD59-A6C34878D82A}">
                    <a16:rowId xmlns:a16="http://schemas.microsoft.com/office/drawing/2014/main" val="3301812015"/>
                  </a:ext>
                </a:extLst>
              </a:tr>
              <a:tr h="370840">
                <a:tc>
                  <a:txBody>
                    <a:bodyPr/>
                    <a:lstStyle/>
                    <a:p>
                      <a:r>
                        <a:rPr kumimoji="1" lang="ja-JP" altLang="en-US" sz="1600" dirty="0">
                          <a:latin typeface="Meiryo UI" panose="020B0604030504040204" pitchFamily="50" charset="-128"/>
                          <a:ea typeface="Meiryo UI" panose="020B0604030504040204" pitchFamily="50" charset="-128"/>
                        </a:rPr>
                        <a:t>負担軽減の支援</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●他補助・融資・税制等、必要な情報の一括周知</a:t>
                      </a:r>
                    </a:p>
                  </a:txBody>
                  <a:tcPr/>
                </a:tc>
                <a:extLst>
                  <a:ext uri="{0D108BD9-81ED-4DB2-BD59-A6C34878D82A}">
                    <a16:rowId xmlns:a16="http://schemas.microsoft.com/office/drawing/2014/main" val="230902645"/>
                  </a:ext>
                </a:extLst>
              </a:tr>
            </a:tbl>
          </a:graphicData>
        </a:graphic>
      </p:graphicFrame>
      <p:sp>
        <p:nvSpPr>
          <p:cNvPr id="7" name="テキスト ボックス 6">
            <a:extLst>
              <a:ext uri="{FF2B5EF4-FFF2-40B4-BE49-F238E27FC236}">
                <a16:creationId xmlns:a16="http://schemas.microsoft.com/office/drawing/2014/main" id="{53F670EA-60A0-4F80-8504-E5080457FC50}"/>
              </a:ext>
            </a:extLst>
          </p:cNvPr>
          <p:cNvSpPr txBox="1"/>
          <p:nvPr/>
        </p:nvSpPr>
        <p:spPr>
          <a:xfrm>
            <a:off x="162718" y="4727376"/>
            <a:ext cx="8820000" cy="1296491"/>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72000" bIns="72000">
            <a:spAutoFit/>
          </a:bodyPr>
          <a:lstStyle>
            <a:defPPr>
              <a:defRPr lang="ja-JP"/>
            </a:defPPr>
            <a:lvl1pPr marL="250825" indent="11113">
              <a:lnSpc>
                <a:spcPct val="120000"/>
              </a:lnSpc>
              <a:spcAft>
                <a:spcPts val="600"/>
              </a:spcAft>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ア．確実な普及啓発</a:t>
            </a:r>
            <a:endParaRPr lang="en-US" altLang="ja-JP" dirty="0"/>
          </a:p>
          <a:p>
            <a:r>
              <a:rPr lang="ja-JP" altLang="en-US" dirty="0"/>
              <a:t>イ．病院へ重点化した働きかけ</a:t>
            </a:r>
            <a:endParaRPr lang="en-US" altLang="ja-JP" dirty="0"/>
          </a:p>
          <a:p>
            <a:r>
              <a:rPr lang="ja-JP" altLang="en-US" dirty="0"/>
              <a:t>ウ．各種認定制度による耐震化促進</a:t>
            </a:r>
            <a:endParaRPr lang="en-US" altLang="ja-JP" dirty="0"/>
          </a:p>
        </p:txBody>
      </p:sp>
    </p:spTree>
    <p:extLst>
      <p:ext uri="{BB962C8B-B14F-4D97-AF65-F5344CB8AC3E}">
        <p14:creationId xmlns:p14="http://schemas.microsoft.com/office/powerpoint/2010/main" val="2688149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190876"/>
            <a:ext cx="7781925" cy="684988"/>
          </a:xfrm>
        </p:spPr>
        <p:txBody>
          <a:bodyPr/>
          <a:lstStyle/>
          <a:p>
            <a:r>
              <a:rPr lang="ja-JP" altLang="en-US" dirty="0"/>
              <a:t>　（３）令和３年度の大規模建築物の取組</a:t>
            </a:r>
            <a:r>
              <a:rPr lang="en-US" altLang="ja-JP" dirty="0"/>
              <a:t/>
            </a:r>
            <a:br>
              <a:rPr lang="en-US" altLang="ja-JP" dirty="0"/>
            </a:br>
            <a:r>
              <a:rPr lang="ja-JP" altLang="en-US" dirty="0"/>
              <a:t>　　ア．確実な普及啓発</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32</a:t>
            </a:fld>
            <a:endParaRPr lang="en-US" altLang="ja-JP" dirty="0">
              <a:solidFill>
                <a:srgbClr val="000000"/>
              </a:solidFill>
            </a:endParaRPr>
          </a:p>
        </p:txBody>
      </p:sp>
      <p:sp>
        <p:nvSpPr>
          <p:cNvPr id="23" name="テキスト ボックス 22">
            <a:extLst>
              <a:ext uri="{FF2B5EF4-FFF2-40B4-BE49-F238E27FC236}">
                <a16:creationId xmlns:a16="http://schemas.microsoft.com/office/drawing/2014/main" id="{53F670EA-60A0-4F80-8504-E5080457FC50}"/>
              </a:ext>
            </a:extLst>
          </p:cNvPr>
          <p:cNvSpPr txBox="1"/>
          <p:nvPr/>
        </p:nvSpPr>
        <p:spPr>
          <a:xfrm>
            <a:off x="111203" y="1084942"/>
            <a:ext cx="8945460" cy="980644"/>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74638" indent="-274638">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○「マンション・ビル等の耐震診断・耐震改修</a:t>
            </a:r>
            <a:r>
              <a:rPr lang="en-US" altLang="ja-JP" dirty="0">
                <a:latin typeface="Meiryo UI" panose="020B0604030504040204" pitchFamily="50" charset="-128"/>
                <a:ea typeface="Meiryo UI" panose="020B0604030504040204" pitchFamily="50" charset="-128"/>
                <a:cs typeface="Meiryo UI" panose="020B0604030504040204" pitchFamily="50" charset="-128"/>
              </a:rPr>
              <a:t>WEB</a:t>
            </a:r>
            <a:r>
              <a:rPr lang="ja-JP" altLang="en-US" dirty="0">
                <a:latin typeface="Meiryo UI" panose="020B0604030504040204" pitchFamily="50" charset="-128"/>
                <a:ea typeface="Meiryo UI" panose="020B0604030504040204" pitchFamily="50" charset="-128"/>
                <a:cs typeface="Meiryo UI" panose="020B0604030504040204" pitchFamily="50" charset="-128"/>
              </a:rPr>
              <a:t>説明会・相談会」（</a:t>
            </a:r>
            <a:r>
              <a:rPr lang="zh-TW" altLang="en-US" dirty="0">
                <a:latin typeface="Meiryo UI" panose="020B0604030504040204" pitchFamily="50" charset="-128"/>
                <a:ea typeface="Meiryo UI" panose="020B0604030504040204" pitchFamily="50" charset="-128"/>
                <a:cs typeface="Meiryo UI" panose="020B0604030504040204" pitchFamily="50" charset="-128"/>
              </a:rPr>
              <a:t>主催：大阪府建築物震災対策推進協議会</a:t>
            </a:r>
            <a:r>
              <a:rPr lang="ja-JP" altLang="en-US" dirty="0" err="1">
                <a:latin typeface="Meiryo UI" panose="020B0604030504040204" pitchFamily="50" charset="-128"/>
                <a:ea typeface="Meiryo UI" panose="020B0604030504040204" pitchFamily="50" charset="-128"/>
                <a:cs typeface="Meiryo UI" panose="020B0604030504040204" pitchFamily="50" charset="-128"/>
              </a:rPr>
              <a:t>、</a:t>
            </a:r>
            <a:r>
              <a:rPr lang="zh-TW" altLang="en-US" dirty="0">
                <a:latin typeface="Meiryo UI" panose="020B0604030504040204" pitchFamily="50" charset="-128"/>
                <a:ea typeface="Meiryo UI" panose="020B0604030504040204" pitchFamily="50" charset="-128"/>
                <a:cs typeface="Meiryo UI" panose="020B0604030504040204" pitchFamily="50" charset="-128"/>
              </a:rPr>
              <a:t>配信期間：</a:t>
            </a:r>
            <a:r>
              <a:rPr lang="en-US" altLang="zh-TW" dirty="0">
                <a:latin typeface="Meiryo UI" panose="020B0604030504040204" pitchFamily="50" charset="-128"/>
                <a:ea typeface="Meiryo UI" panose="020B0604030504040204" pitchFamily="50" charset="-128"/>
                <a:cs typeface="Meiryo UI" panose="020B0604030504040204" pitchFamily="50" charset="-128"/>
              </a:rPr>
              <a:t>R3.12.22</a:t>
            </a:r>
            <a:r>
              <a:rPr lang="zh-TW"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zh-TW" dirty="0">
                <a:latin typeface="Meiryo UI" panose="020B0604030504040204" pitchFamily="50" charset="-128"/>
                <a:ea typeface="Meiryo UI" panose="020B0604030504040204" pitchFamily="50" charset="-128"/>
                <a:cs typeface="Meiryo UI" panose="020B0604030504040204" pitchFamily="50" charset="-128"/>
              </a:rPr>
              <a:t>R4.2.28</a:t>
            </a:r>
            <a:r>
              <a:rPr lang="ja-JP" altLang="en-US" dirty="0">
                <a:latin typeface="Meiryo UI" panose="020B0604030504040204" pitchFamily="50" charset="-128"/>
                <a:ea typeface="Meiryo UI" panose="020B0604030504040204" pitchFamily="50" charset="-128"/>
                <a:cs typeface="Meiryo UI" panose="020B0604030504040204" pitchFamily="50" charset="-128"/>
              </a:rPr>
              <a:t>）の案内送付（</a:t>
            </a:r>
            <a:r>
              <a:rPr lang="en-US" altLang="ja-JP" dirty="0">
                <a:latin typeface="Meiryo UI" panose="020B0604030504040204" pitchFamily="50" charset="-128"/>
                <a:ea typeface="Meiryo UI" panose="020B0604030504040204" pitchFamily="50" charset="-128"/>
                <a:cs typeface="Meiryo UI" panose="020B0604030504040204" pitchFamily="50" charset="-128"/>
              </a:rPr>
              <a:t>12</a:t>
            </a:r>
            <a:r>
              <a:rPr lang="ja-JP" altLang="en-US" dirty="0">
                <a:latin typeface="Meiryo UI" panose="020B0604030504040204" pitchFamily="50" charset="-128"/>
                <a:ea typeface="Meiryo UI" panose="020B0604030504040204" pitchFamily="50" charset="-128"/>
                <a:cs typeface="Meiryo UI" panose="020B0604030504040204" pitchFamily="50" charset="-128"/>
              </a:rPr>
              <a:t>月 </a:t>
            </a:r>
            <a:r>
              <a:rPr lang="en-US" altLang="ja-JP" dirty="0">
                <a:latin typeface="Meiryo UI" panose="020B0604030504040204" pitchFamily="50" charset="-128"/>
                <a:ea typeface="Meiryo UI" panose="020B0604030504040204" pitchFamily="50" charset="-128"/>
                <a:cs typeface="Meiryo UI" panose="020B0604030504040204" pitchFamily="50" charset="-128"/>
              </a:rPr>
              <a:t>267</a:t>
            </a:r>
            <a:r>
              <a:rPr lang="ja-JP" altLang="en-US"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63538" indent="-363538">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○所有者へ電話によるヒアリングを実施</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71E258AC-8EF2-4EC2-9AE2-03A61CC28444}"/>
              </a:ext>
            </a:extLst>
          </p:cNvPr>
          <p:cNvSpPr txBox="1"/>
          <p:nvPr/>
        </p:nvSpPr>
        <p:spPr>
          <a:xfrm>
            <a:off x="0" y="2240154"/>
            <a:ext cx="5390172" cy="2240406"/>
          </a:xfrm>
          <a:prstGeom prst="round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261938" indent="-174625">
              <a:spcBef>
                <a:spcPts val="300"/>
              </a:spcBef>
              <a:defRPr sz="1600">
                <a:solidFill>
                  <a:schemeClr val="dk1"/>
                </a:solidFill>
                <a:latin typeface="Meiryo UI" panose="020B0604030504040204" pitchFamily="50" charset="-128"/>
                <a:ea typeface="Meiryo UI" panose="020B0604030504040204" pitchFamily="50" charset="-128"/>
              </a:defRPr>
            </a:lvl1pPr>
            <a:lvl2pPr marL="719138" lvl="1" indent="-355600">
              <a:spcBef>
                <a:spcPts val="300"/>
              </a:spcBef>
              <a:defRPr sz="1600">
                <a:solidFill>
                  <a:schemeClr val="dk1"/>
                </a:solidFill>
                <a:latin typeface="Meiryo UI" panose="020B0604030504040204" pitchFamily="50" charset="-128"/>
                <a:ea typeface="Meiryo UI" panose="020B0604030504040204" pitchFamily="50" charset="-128"/>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1800" b="1" dirty="0">
                <a:solidFill>
                  <a:srgbClr val="0033CC"/>
                </a:solidFill>
              </a:rPr>
              <a:t>「マンション・ビル等の耐震診断・耐震改修</a:t>
            </a:r>
            <a:endParaRPr lang="en-US" altLang="ja-JP" sz="1800" b="1" dirty="0">
              <a:solidFill>
                <a:srgbClr val="0033CC"/>
              </a:solidFill>
            </a:endParaRPr>
          </a:p>
          <a:p>
            <a:pPr algn="r"/>
            <a:r>
              <a:rPr lang="en-US" altLang="ja-JP" sz="1800" b="1" dirty="0">
                <a:solidFill>
                  <a:srgbClr val="0033CC"/>
                </a:solidFill>
              </a:rPr>
              <a:t>WEB</a:t>
            </a:r>
            <a:r>
              <a:rPr lang="ja-JP" altLang="en-US" sz="1800" b="1" dirty="0">
                <a:solidFill>
                  <a:srgbClr val="0033CC"/>
                </a:solidFill>
              </a:rPr>
              <a:t>説明会・相談会」</a:t>
            </a:r>
            <a:endParaRPr lang="en-US" altLang="ja-JP" sz="1800" b="1" dirty="0">
              <a:solidFill>
                <a:srgbClr val="0033CC"/>
              </a:solidFill>
            </a:endParaRPr>
          </a:p>
          <a:p>
            <a:pPr indent="2435225"/>
            <a:endParaRPr lang="en-US" altLang="ja-JP" sz="1800" b="1" dirty="0">
              <a:solidFill>
                <a:srgbClr val="0033CC"/>
              </a:solidFill>
            </a:endParaRPr>
          </a:p>
          <a:p>
            <a:pPr indent="2435225"/>
            <a:endParaRPr lang="en-US" altLang="ja-JP" sz="1800" b="1" dirty="0">
              <a:solidFill>
                <a:srgbClr val="0033CC"/>
              </a:solidFill>
            </a:endParaRPr>
          </a:p>
          <a:p>
            <a:pPr indent="2435225"/>
            <a:endParaRPr lang="en-US" altLang="ja-JP" sz="1800" b="1" dirty="0">
              <a:solidFill>
                <a:srgbClr val="0033CC"/>
              </a:solidFill>
            </a:endParaRPr>
          </a:p>
          <a:p>
            <a:pPr indent="2435225"/>
            <a:endParaRPr lang="ja-JP" altLang="en-US" sz="1800" b="1" dirty="0">
              <a:solidFill>
                <a:srgbClr val="0033CC"/>
              </a:solidFill>
            </a:endParaRPr>
          </a:p>
          <a:p>
            <a:pPr marL="3322638" lvl="1" indent="-625475"/>
            <a:endParaRPr lang="en-US" altLang="ja-JP" sz="1800" dirty="0"/>
          </a:p>
          <a:p>
            <a:pPr marL="3322638" lvl="1" indent="-625475"/>
            <a:endParaRPr lang="en-US" altLang="ja-JP" sz="1800" dirty="0"/>
          </a:p>
          <a:p>
            <a:pPr marL="3322638" lvl="1" indent="-625475"/>
            <a:r>
              <a:rPr lang="ja-JP" altLang="en-US" sz="1800" dirty="0"/>
              <a:t>主催：</a:t>
            </a:r>
            <a:endParaRPr lang="en-US" altLang="ja-JP" sz="1800" dirty="0"/>
          </a:p>
          <a:p>
            <a:pPr marL="3322638" lvl="1" indent="-625475" algn="r"/>
            <a:r>
              <a:rPr lang="ja-JP" altLang="en-US" sz="1800" dirty="0"/>
              <a:t>大阪府建築物震災対策推進協議会</a:t>
            </a:r>
            <a:endParaRPr lang="en-US" altLang="ja-JP" sz="1800" dirty="0"/>
          </a:p>
          <a:p>
            <a:pPr marL="3322638" lvl="1" indent="-625475"/>
            <a:r>
              <a:rPr lang="ja-JP" altLang="en-US" sz="1800" dirty="0"/>
              <a:t>配信期間：</a:t>
            </a:r>
            <a:endParaRPr lang="en-US" altLang="ja-JP" sz="1800" dirty="0"/>
          </a:p>
          <a:p>
            <a:pPr marL="3322638" lvl="1" indent="-625475" algn="r"/>
            <a:r>
              <a:rPr lang="en-US" altLang="ja-JP" sz="1800" dirty="0"/>
              <a:t>R3.12.22</a:t>
            </a:r>
            <a:r>
              <a:rPr lang="ja-JP" altLang="en-US" sz="1800" dirty="0"/>
              <a:t>～</a:t>
            </a:r>
            <a:r>
              <a:rPr lang="en-US" altLang="ja-JP" sz="1800" dirty="0"/>
              <a:t>R4.2.28</a:t>
            </a:r>
            <a:endParaRPr lang="ja-JP" altLang="en-US" sz="1800" dirty="0"/>
          </a:p>
        </p:txBody>
      </p:sp>
      <p:pic>
        <p:nvPicPr>
          <p:cNvPr id="15" name="図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3369" y="3846596"/>
            <a:ext cx="1704976" cy="2391035"/>
          </a:xfrm>
          <a:prstGeom prst="rect">
            <a:avLst/>
          </a:prstGeom>
          <a:ln>
            <a:solidFill>
              <a:schemeClr val="bg1">
                <a:lumMod val="85000"/>
              </a:schemeClr>
            </a:solidFill>
          </a:ln>
        </p:spPr>
      </p:pic>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2847" y="3817436"/>
            <a:ext cx="1727847" cy="2441924"/>
          </a:xfrm>
          <a:prstGeom prst="rect">
            <a:avLst/>
          </a:prstGeom>
          <a:ln>
            <a:solidFill>
              <a:schemeClr val="bg1">
                <a:lumMod val="85000"/>
              </a:schemeClr>
            </a:solidFill>
          </a:ln>
        </p:spPr>
      </p:pic>
      <p:sp>
        <p:nvSpPr>
          <p:cNvPr id="17" name="角丸四角形 16"/>
          <p:cNvSpPr/>
          <p:nvPr/>
        </p:nvSpPr>
        <p:spPr>
          <a:xfrm>
            <a:off x="143040" y="2214813"/>
            <a:ext cx="5299768" cy="4461594"/>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20" name="テキスト ボックス 19"/>
          <p:cNvSpPr txBox="1"/>
          <p:nvPr/>
        </p:nvSpPr>
        <p:spPr>
          <a:xfrm>
            <a:off x="5299013" y="2216066"/>
            <a:ext cx="3628093" cy="1652259"/>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a:defRPr sz="1400"/>
            </a:lvl1pPr>
          </a:lstStyle>
          <a:p>
            <a:pPr marL="261938" indent="-174625">
              <a:spcBef>
                <a:spcPts val="300"/>
              </a:spcBef>
            </a:pPr>
            <a:r>
              <a:rPr lang="ja-JP" altLang="en-US" sz="1600" dirty="0">
                <a:latin typeface="Meiryo UI" panose="020B0604030504040204" pitchFamily="50" charset="-128"/>
                <a:ea typeface="Meiryo UI" panose="020B0604030504040204" pitchFamily="50" charset="-128"/>
              </a:rPr>
              <a:t>○送付資料</a:t>
            </a:r>
            <a:endParaRPr lang="en-US" altLang="ja-JP" sz="1600" dirty="0">
              <a:latin typeface="Meiryo UI" panose="020B0604030504040204" pitchFamily="50" charset="-128"/>
              <a:ea typeface="Meiryo UI" panose="020B0604030504040204" pitchFamily="50" charset="-128"/>
            </a:endParaRPr>
          </a:p>
          <a:p>
            <a:pPr marL="363538" indent="-95250">
              <a:spcBef>
                <a:spcPts val="300"/>
              </a:spcBef>
            </a:pPr>
            <a:r>
              <a:rPr lang="ja-JP" altLang="en-US" sz="1600" dirty="0">
                <a:latin typeface="Meiryo UI" panose="020B0604030504040204" pitchFamily="50" charset="-128"/>
                <a:ea typeface="Meiryo UI" panose="020B0604030504040204" pitchFamily="50" charset="-128"/>
              </a:rPr>
              <a:t>・耐震化の費用負担を減らす税制等に関する資料</a:t>
            </a:r>
          </a:p>
          <a:p>
            <a:pPr marL="363538" indent="-95250">
              <a:spcBef>
                <a:spcPts val="300"/>
              </a:spcBef>
            </a:pPr>
            <a:r>
              <a:rPr lang="ja-JP" altLang="en-US" sz="1600" dirty="0">
                <a:latin typeface="Meiryo UI" panose="020B0604030504040204" pitchFamily="50" charset="-128"/>
                <a:ea typeface="Meiryo UI" panose="020B0604030504040204" pitchFamily="50" charset="-128"/>
              </a:rPr>
              <a:t>・住まいながら・営業しながら実施した建築物の耐震改修事例集</a:t>
            </a:r>
          </a:p>
        </p:txBody>
      </p:sp>
      <p:sp>
        <p:nvSpPr>
          <p:cNvPr id="21" name="正方形/長方形 20"/>
          <p:cNvSpPr/>
          <p:nvPr/>
        </p:nvSpPr>
        <p:spPr>
          <a:xfrm>
            <a:off x="5587600" y="6264795"/>
            <a:ext cx="3613855" cy="4116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一財</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日本建築防災協会資料</a:t>
            </a:r>
            <a:endParaRPr lang="en-US" altLang="ja-JP" sz="16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099" y="3042195"/>
            <a:ext cx="2470928" cy="3462303"/>
          </a:xfrm>
          <a:prstGeom prst="rect">
            <a:avLst/>
          </a:prstGeom>
        </p:spPr>
      </p:pic>
      <p:sp>
        <p:nvSpPr>
          <p:cNvPr id="3" name="正方形/長方形 2"/>
          <p:cNvSpPr/>
          <p:nvPr/>
        </p:nvSpPr>
        <p:spPr>
          <a:xfrm>
            <a:off x="2884063" y="3217271"/>
            <a:ext cx="2251914" cy="1200329"/>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広く周知するため、いつでもどこでも視聴できる</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説明会を約</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か月間公開した。</a:t>
            </a:r>
          </a:p>
        </p:txBody>
      </p:sp>
    </p:spTree>
    <p:extLst>
      <p:ext uri="{BB962C8B-B14F-4D97-AF65-F5344CB8AC3E}">
        <p14:creationId xmlns:p14="http://schemas.microsoft.com/office/powerpoint/2010/main" val="2898029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0"/>
            <a:ext cx="7781925" cy="875863"/>
          </a:xfrm>
        </p:spPr>
        <p:txBody>
          <a:bodyPr/>
          <a:lstStyle/>
          <a:p>
            <a:r>
              <a:rPr lang="ja-JP" altLang="en-US" dirty="0"/>
              <a:t>　（３）令和３年度の大規模建築物の取組</a:t>
            </a:r>
            <a:r>
              <a:rPr lang="en-US" altLang="ja-JP" dirty="0"/>
              <a:t/>
            </a:r>
            <a:br>
              <a:rPr lang="en-US" altLang="ja-JP" dirty="0"/>
            </a:br>
            <a:r>
              <a:rPr lang="ja-JP" altLang="en-US" dirty="0"/>
              <a:t>　　イ．病院へ重点化した働きかけ</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33</a:t>
            </a:fld>
            <a:endParaRPr lang="en-US" altLang="ja-JP" dirty="0">
              <a:solidFill>
                <a:srgbClr val="000000"/>
              </a:solidFill>
            </a:endParaRPr>
          </a:p>
        </p:txBody>
      </p:sp>
      <p:sp>
        <p:nvSpPr>
          <p:cNvPr id="12" name="テキスト ボックス 11">
            <a:extLst>
              <a:ext uri="{FF2B5EF4-FFF2-40B4-BE49-F238E27FC236}">
                <a16:creationId xmlns:a16="http://schemas.microsoft.com/office/drawing/2014/main" id="{53F670EA-60A0-4F80-8504-E5080457FC50}"/>
              </a:ext>
            </a:extLst>
          </p:cNvPr>
          <p:cNvSpPr txBox="1"/>
          <p:nvPr/>
        </p:nvSpPr>
        <p:spPr>
          <a:xfrm>
            <a:off x="111203" y="1084942"/>
            <a:ext cx="8945460" cy="700183"/>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174625" indent="-174625">
              <a:lnSpc>
                <a:spcPct val="120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○「大阪府救急・災害医療情報システムに係る説明会」にて、病院関係者に耐震化の重要性等を説明（１～２月　参加者</a:t>
            </a:r>
            <a:r>
              <a:rPr lang="en-US" altLang="ja-JP" dirty="0">
                <a:latin typeface="Meiryo UI" panose="020B0604030504040204" pitchFamily="50" charset="-128"/>
                <a:ea typeface="Meiryo UI" panose="020B0604030504040204" pitchFamily="50" charset="-128"/>
                <a:cs typeface="Meiryo UI" panose="020B0604030504040204" pitchFamily="50" charset="-128"/>
              </a:rPr>
              <a:t>286 </a:t>
            </a:r>
            <a:r>
              <a:rPr lang="ja-JP" altLang="en-US" dirty="0">
                <a:latin typeface="Meiryo UI" panose="020B0604030504040204" pitchFamily="50" charset="-128"/>
                <a:ea typeface="Meiryo UI" panose="020B0604030504040204" pitchFamily="50" charset="-128"/>
                <a:cs typeface="Meiryo UI" panose="020B0604030504040204" pitchFamily="50" charset="-128"/>
              </a:rPr>
              <a:t>機関）</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71E258AC-8EF2-4EC2-9AE2-03A61CC28444}"/>
              </a:ext>
            </a:extLst>
          </p:cNvPr>
          <p:cNvSpPr txBox="1"/>
          <p:nvPr/>
        </p:nvSpPr>
        <p:spPr>
          <a:xfrm>
            <a:off x="97381" y="1994205"/>
            <a:ext cx="5371644" cy="1434796"/>
          </a:xfrm>
          <a:prstGeom prst="round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261938" indent="-174625">
              <a:spcBef>
                <a:spcPts val="300"/>
              </a:spcBef>
              <a:defRPr sz="1600">
                <a:solidFill>
                  <a:schemeClr val="dk1"/>
                </a:solidFill>
                <a:latin typeface="Meiryo UI" panose="020B0604030504040204" pitchFamily="50" charset="-128"/>
                <a:ea typeface="Meiryo UI" panose="020B0604030504040204" pitchFamily="50" charset="-128"/>
              </a:defRPr>
            </a:lvl1pPr>
            <a:lvl2pPr marL="719138" lvl="1" indent="-355600">
              <a:spcBef>
                <a:spcPts val="300"/>
              </a:spcBef>
              <a:defRPr sz="1600">
                <a:solidFill>
                  <a:schemeClr val="dk1"/>
                </a:solidFill>
                <a:latin typeface="Meiryo UI" panose="020B0604030504040204" pitchFamily="50" charset="-128"/>
                <a:ea typeface="Meiryo UI" panose="020B0604030504040204" pitchFamily="50" charset="-128"/>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1800" b="1" dirty="0">
                <a:solidFill>
                  <a:srgbClr val="0033CC"/>
                </a:solidFill>
              </a:rPr>
              <a:t>「大阪府救急・災害医療情報システムに係る説明会」</a:t>
            </a:r>
          </a:p>
          <a:p>
            <a:pPr lvl="1"/>
            <a:endParaRPr lang="en-US" altLang="ja-JP" sz="1800" dirty="0"/>
          </a:p>
          <a:p>
            <a:pPr lvl="1"/>
            <a:r>
              <a:rPr lang="ja-JP" altLang="en-US" sz="1800" dirty="0"/>
              <a:t>主催：　　</a:t>
            </a:r>
            <a:r>
              <a:rPr lang="zh-TW" altLang="en-US" sz="1800" dirty="0"/>
              <a:t>健康医療部医療対策課</a:t>
            </a:r>
            <a:endParaRPr lang="en-US" altLang="zh-TW" sz="1800" dirty="0"/>
          </a:p>
          <a:p>
            <a:pPr lvl="1"/>
            <a:r>
              <a:rPr lang="ja-JP" altLang="en-US" sz="1800" dirty="0"/>
              <a:t>配信期間：</a:t>
            </a:r>
            <a:r>
              <a:rPr lang="en-US" altLang="ja-JP" sz="1800" dirty="0"/>
              <a:t>R4.1.27</a:t>
            </a:r>
            <a:r>
              <a:rPr lang="ja-JP" altLang="en-US" sz="1800" dirty="0"/>
              <a:t>～</a:t>
            </a:r>
            <a:r>
              <a:rPr lang="en-US" altLang="ja-JP" sz="1800" dirty="0"/>
              <a:t>R4.2.25</a:t>
            </a:r>
            <a:endParaRPr lang="ja-JP" altLang="en-US" sz="1800" dirty="0"/>
          </a:p>
          <a:p>
            <a:pPr marL="182563" indent="-95250"/>
            <a:endParaRPr lang="en-US" altLang="ja-JP" dirty="0"/>
          </a:p>
          <a:p>
            <a:pPr lvl="1"/>
            <a:endParaRPr lang="en-US" altLang="ja-JP" sz="1800" dirty="0"/>
          </a:p>
        </p:txBody>
      </p:sp>
      <p:pic>
        <p:nvPicPr>
          <p:cNvPr id="14" name="図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3119" y="3933088"/>
            <a:ext cx="1704976" cy="2391035"/>
          </a:xfrm>
          <a:prstGeom prst="rect">
            <a:avLst/>
          </a:prstGeom>
          <a:ln>
            <a:solidFill>
              <a:schemeClr val="bg1">
                <a:lumMod val="85000"/>
              </a:schemeClr>
            </a:solidFill>
          </a:ln>
        </p:spPr>
      </p:pic>
      <p:sp>
        <p:nvSpPr>
          <p:cNvPr id="15" name="角丸四角形 14"/>
          <p:cNvSpPr/>
          <p:nvPr/>
        </p:nvSpPr>
        <p:spPr>
          <a:xfrm>
            <a:off x="129218" y="1994045"/>
            <a:ext cx="5151512" cy="4282288"/>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17" name="テキスト ボックス 16"/>
          <p:cNvSpPr txBox="1"/>
          <p:nvPr/>
        </p:nvSpPr>
        <p:spPr>
          <a:xfrm>
            <a:off x="5285191" y="1987901"/>
            <a:ext cx="3771472" cy="1941296"/>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a:defRPr sz="1400"/>
            </a:lvl1pPr>
          </a:lstStyle>
          <a:p>
            <a:pPr marL="261938" indent="-174625">
              <a:spcBef>
                <a:spcPts val="300"/>
              </a:spcBef>
            </a:pPr>
            <a:r>
              <a:rPr lang="ja-JP" altLang="en-US" sz="1600" dirty="0">
                <a:latin typeface="Meiryo UI" panose="020B0604030504040204" pitchFamily="50" charset="-128"/>
                <a:ea typeface="Meiryo UI" panose="020B0604030504040204" pitchFamily="50" charset="-128"/>
              </a:rPr>
              <a:t>○説明内容</a:t>
            </a:r>
            <a:endParaRPr lang="en-US" altLang="ja-JP" sz="1600" dirty="0">
              <a:latin typeface="Meiryo UI" panose="020B0604030504040204" pitchFamily="50" charset="-128"/>
              <a:ea typeface="Meiryo UI" panose="020B0604030504040204" pitchFamily="50" charset="-128"/>
            </a:endParaRPr>
          </a:p>
          <a:p>
            <a:pPr marL="363538" indent="-101600">
              <a:spcBef>
                <a:spcPts val="300"/>
              </a:spcBef>
            </a:pPr>
            <a:r>
              <a:rPr lang="ja-JP" altLang="en-US" sz="1600" dirty="0">
                <a:latin typeface="Meiryo UI" panose="020B0604030504040204" pitchFamily="50" charset="-128"/>
                <a:ea typeface="Meiryo UI" panose="020B0604030504040204" pitchFamily="50" charset="-128"/>
              </a:rPr>
              <a:t>・府内の</a:t>
            </a:r>
            <a:r>
              <a:rPr lang="ja-JP" altLang="en-US" sz="1600" dirty="0">
                <a:solidFill>
                  <a:prstClr val="black"/>
                </a:solidFill>
                <a:latin typeface="Meiryo UI" panose="020B0604030504040204" pitchFamily="50" charset="-128"/>
                <a:ea typeface="Meiryo UI" panose="020B0604030504040204" pitchFamily="50" charset="-128"/>
              </a:rPr>
              <a:t>病院の耐震化の状況</a:t>
            </a:r>
            <a:endParaRPr lang="en-US" altLang="ja-JP" sz="1600" dirty="0">
              <a:solidFill>
                <a:prstClr val="black"/>
              </a:solidFill>
              <a:latin typeface="Meiryo UI" panose="020B0604030504040204" pitchFamily="50" charset="-128"/>
              <a:ea typeface="Meiryo UI" panose="020B0604030504040204" pitchFamily="50" charset="-128"/>
            </a:endParaRPr>
          </a:p>
          <a:p>
            <a:pPr marL="363538" indent="-101600">
              <a:spcBef>
                <a:spcPts val="300"/>
              </a:spcBef>
            </a:pPr>
            <a:r>
              <a:rPr lang="ja-JP" altLang="en-US" sz="1600" dirty="0">
                <a:latin typeface="Meiryo UI" panose="020B0604030504040204" pitchFamily="50" charset="-128"/>
                <a:ea typeface="Meiryo UI" panose="020B0604030504040204" pitchFamily="50" charset="-128"/>
              </a:rPr>
              <a:t>・耐震化の費用負担を減らす補助制度、税制度等について</a:t>
            </a:r>
            <a:endParaRPr lang="en-US" altLang="ja-JP" sz="1600" dirty="0">
              <a:latin typeface="Meiryo UI" panose="020B0604030504040204" pitchFamily="50" charset="-128"/>
              <a:ea typeface="Meiryo UI" panose="020B0604030504040204" pitchFamily="50" charset="-128"/>
            </a:endParaRPr>
          </a:p>
          <a:p>
            <a:pPr marL="363538" indent="-101600">
              <a:spcBef>
                <a:spcPts val="300"/>
              </a:spcBef>
            </a:pPr>
            <a:r>
              <a:rPr lang="ja-JP" altLang="en-US" sz="1600" dirty="0">
                <a:latin typeface="Meiryo UI" panose="020B0604030504040204" pitchFamily="50" charset="-128"/>
                <a:ea typeface="Meiryo UI" panose="020B0604030504040204" pitchFamily="50" charset="-128"/>
              </a:rPr>
              <a:t>・病院の耐震改修事例について</a:t>
            </a:r>
            <a:endParaRPr lang="en-US" altLang="ja-JP" sz="1600" dirty="0">
              <a:latin typeface="Meiryo UI" panose="020B0604030504040204" pitchFamily="50" charset="-128"/>
              <a:ea typeface="Meiryo UI" panose="020B0604030504040204" pitchFamily="50" charset="-128"/>
            </a:endParaRPr>
          </a:p>
          <a:p>
            <a:pPr marL="363538" indent="-101600">
              <a:spcBef>
                <a:spcPts val="300"/>
              </a:spcBef>
            </a:pPr>
            <a:r>
              <a:rPr lang="ja-JP" altLang="en-US" sz="1600" dirty="0">
                <a:latin typeface="Meiryo UI" panose="020B0604030504040204" pitchFamily="50" charset="-128"/>
                <a:ea typeface="Meiryo UI" panose="020B0604030504040204" pitchFamily="50" charset="-128"/>
              </a:rPr>
              <a:t>・運営しながら実施した建築物の耐震改修事例について</a:t>
            </a:r>
          </a:p>
        </p:txBody>
      </p:sp>
      <p:sp>
        <p:nvSpPr>
          <p:cNvPr id="18" name="正方形/長方形 17"/>
          <p:cNvSpPr/>
          <p:nvPr/>
        </p:nvSpPr>
        <p:spPr>
          <a:xfrm>
            <a:off x="5573778" y="6406505"/>
            <a:ext cx="3613855" cy="4116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一財</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日本建築防災協会資料</a:t>
            </a:r>
            <a:endParaRPr lang="en-US" altLang="ja-JP" sz="1600" dirty="0">
              <a:latin typeface="Meiryo UI" panose="020B0604030504040204" pitchFamily="50" charset="-128"/>
              <a:ea typeface="Meiryo UI" panose="020B0604030504040204" pitchFamily="50" charset="-128"/>
            </a:endParaRPr>
          </a:p>
        </p:txBody>
      </p:sp>
      <p:pic>
        <p:nvPicPr>
          <p:cNvPr id="19" name="Picture 2" descr="https://www.kenchiku-bosai.or.jp/files/2013/12/hos_panph.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72794" y="3955479"/>
            <a:ext cx="1713304" cy="2368643"/>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71E258AC-8EF2-4EC2-9AE2-03A61CC28444}"/>
              </a:ext>
            </a:extLst>
          </p:cNvPr>
          <p:cNvSpPr txBox="1"/>
          <p:nvPr/>
        </p:nvSpPr>
        <p:spPr>
          <a:xfrm>
            <a:off x="183325" y="3600603"/>
            <a:ext cx="5097405" cy="2617593"/>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261938" indent="-174625">
              <a:spcBef>
                <a:spcPts val="300"/>
              </a:spcBef>
              <a:defRPr sz="1600">
                <a:solidFill>
                  <a:schemeClr val="dk1"/>
                </a:solidFill>
                <a:latin typeface="Meiryo UI" panose="020B0604030504040204" pitchFamily="50" charset="-128"/>
                <a:ea typeface="Meiryo UI" panose="020B0604030504040204" pitchFamily="50" charset="-128"/>
              </a:defRPr>
            </a:lvl1pPr>
            <a:lvl2pPr marL="719138" lvl="1" indent="-355600">
              <a:spcBef>
                <a:spcPts val="300"/>
              </a:spcBef>
              <a:defRPr sz="1600">
                <a:solidFill>
                  <a:schemeClr val="dk1"/>
                </a:solidFill>
                <a:latin typeface="Meiryo UI" panose="020B0604030504040204" pitchFamily="50" charset="-128"/>
                <a:ea typeface="Meiryo UI" panose="020B0604030504040204" pitchFamily="50" charset="-128"/>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449263" indent="-361950"/>
            <a:r>
              <a:rPr lang="ja-JP" altLang="en-US" sz="1800" dirty="0"/>
              <a:t>〇大阪府救急告示医療機関の認定基準において、</a:t>
            </a:r>
            <a:r>
              <a:rPr lang="en-US" altLang="ja-JP" sz="1800" dirty="0"/>
              <a:t>『</a:t>
            </a:r>
            <a:r>
              <a:rPr lang="ja-JP" altLang="en-US" sz="1800" dirty="0"/>
              <a:t>参加すること</a:t>
            </a:r>
            <a:r>
              <a:rPr lang="en-US" altLang="ja-JP" sz="1800" dirty="0"/>
              <a:t>』</a:t>
            </a:r>
            <a:r>
              <a:rPr lang="ja-JP" altLang="en-US" sz="1800" dirty="0"/>
              <a:t>と位置付けられている説明会</a:t>
            </a:r>
            <a:endParaRPr lang="en-US" altLang="ja-JP" sz="1800" dirty="0"/>
          </a:p>
          <a:p>
            <a:pPr marL="449263" indent="-361950"/>
            <a:endParaRPr lang="en-US" altLang="ja-JP" sz="1800" dirty="0"/>
          </a:p>
          <a:p>
            <a:pPr marL="182563" indent="-95250"/>
            <a:r>
              <a:rPr lang="en-US" altLang="ja-JP" sz="1800" dirty="0"/>
              <a:t>【</a:t>
            </a:r>
            <a:r>
              <a:rPr lang="ja-JP" altLang="en-US" sz="1800" dirty="0"/>
              <a:t>出席者</a:t>
            </a:r>
            <a:r>
              <a:rPr lang="en-US" altLang="ja-JP" sz="1800" dirty="0"/>
              <a:t>】</a:t>
            </a:r>
          </a:p>
          <a:p>
            <a:pPr marL="182563" indent="-95250"/>
            <a:r>
              <a:rPr lang="ja-JP" altLang="en-US" sz="1800" dirty="0"/>
              <a:t>　救急告示医療機関　計</a:t>
            </a:r>
            <a:r>
              <a:rPr lang="en-US" altLang="ja-JP" sz="1800" dirty="0"/>
              <a:t>286</a:t>
            </a:r>
            <a:r>
              <a:rPr lang="ja-JP" altLang="en-US" sz="1800" dirty="0"/>
              <a:t>機関</a:t>
            </a:r>
          </a:p>
          <a:p>
            <a:pPr marL="182563" indent="258763"/>
            <a:r>
              <a:rPr lang="ja-JP" altLang="en-US" sz="1800" dirty="0"/>
              <a:t>（内訳）　</a:t>
            </a:r>
          </a:p>
          <a:p>
            <a:pPr marL="182563" indent="533400"/>
            <a:r>
              <a:rPr lang="ja-JP" altLang="en-US" sz="1800" dirty="0"/>
              <a:t>・民間：</a:t>
            </a:r>
            <a:r>
              <a:rPr lang="en-US" altLang="ja-JP" sz="1800" dirty="0"/>
              <a:t>174</a:t>
            </a:r>
            <a:r>
              <a:rPr lang="ja-JP" altLang="en-US" sz="1800" dirty="0"/>
              <a:t>機関</a:t>
            </a:r>
          </a:p>
          <a:p>
            <a:pPr marL="182563" indent="533400"/>
            <a:r>
              <a:rPr lang="ja-JP" altLang="en-US" sz="1800" dirty="0"/>
              <a:t>・公共：</a:t>
            </a:r>
            <a:r>
              <a:rPr lang="en-US" altLang="ja-JP" sz="1800" dirty="0"/>
              <a:t>112</a:t>
            </a:r>
            <a:r>
              <a:rPr lang="ja-JP" altLang="en-US" sz="1800" dirty="0"/>
              <a:t>機関</a:t>
            </a:r>
            <a:endParaRPr lang="en-US" altLang="ja-JP" sz="1800" dirty="0"/>
          </a:p>
          <a:p>
            <a:pPr lvl="1"/>
            <a:endParaRPr lang="en-US" altLang="ja-JP" sz="1800" dirty="0"/>
          </a:p>
        </p:txBody>
      </p:sp>
    </p:spTree>
    <p:extLst>
      <p:ext uri="{BB962C8B-B14F-4D97-AF65-F5344CB8AC3E}">
        <p14:creationId xmlns:p14="http://schemas.microsoft.com/office/powerpoint/2010/main" val="2299940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692" y="2285700"/>
            <a:ext cx="4828450" cy="4218798"/>
          </a:xfrm>
          <a:prstGeom prst="rect">
            <a:avLst/>
          </a:prstGeom>
        </p:spPr>
      </p:pic>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36532"/>
            <a:ext cx="7019925" cy="839332"/>
          </a:xfrm>
        </p:spPr>
        <p:txBody>
          <a:bodyPr/>
          <a:lstStyle/>
          <a:p>
            <a:r>
              <a:rPr lang="ja-JP" altLang="en-US" dirty="0"/>
              <a:t>　（３）令和３年度の大規模建築物の取組</a:t>
            </a:r>
            <a:r>
              <a:rPr lang="en-US" altLang="ja-JP" dirty="0"/>
              <a:t/>
            </a:r>
            <a:br>
              <a:rPr lang="en-US" altLang="ja-JP" dirty="0"/>
            </a:br>
            <a:r>
              <a:rPr lang="ja-JP" altLang="en-US" dirty="0"/>
              <a:t>　　ウ．各種認定制度による耐震化促進</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34</a:t>
            </a:fld>
            <a:endParaRPr lang="en-US" altLang="ja-JP" dirty="0">
              <a:solidFill>
                <a:srgbClr val="000000"/>
              </a:solidFill>
            </a:endParaRPr>
          </a:p>
        </p:txBody>
      </p:sp>
      <p:sp>
        <p:nvSpPr>
          <p:cNvPr id="14" name="テキスト ボックス 13">
            <a:extLst>
              <a:ext uri="{FF2B5EF4-FFF2-40B4-BE49-F238E27FC236}">
                <a16:creationId xmlns:a16="http://schemas.microsoft.com/office/drawing/2014/main" id="{53F670EA-60A0-4F80-8504-E5080457FC50}"/>
              </a:ext>
            </a:extLst>
          </p:cNvPr>
          <p:cNvSpPr txBox="1"/>
          <p:nvPr/>
        </p:nvSpPr>
        <p:spPr>
          <a:xfrm>
            <a:off x="111203" y="1084942"/>
            <a:ext cx="8945460" cy="405102"/>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defPPr>
              <a:defRPr lang="ja-JP"/>
            </a:defPPr>
            <a:lvl1pPr marL="363538" indent="-363538">
              <a:lnSpc>
                <a:spcPct val="120000"/>
              </a:lnSpc>
              <a:spcAft>
                <a:spcPts val="600"/>
              </a:spcAft>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○認定制度を紹介する府のホームページを更新</a:t>
            </a:r>
          </a:p>
        </p:txBody>
      </p:sp>
      <p:sp>
        <p:nvSpPr>
          <p:cNvPr id="15" name="テキスト ボックス 14">
            <a:extLst>
              <a:ext uri="{FF2B5EF4-FFF2-40B4-BE49-F238E27FC236}">
                <a16:creationId xmlns:a16="http://schemas.microsoft.com/office/drawing/2014/main" id="{71E258AC-8EF2-4EC2-9AE2-03A61CC28444}"/>
              </a:ext>
            </a:extLst>
          </p:cNvPr>
          <p:cNvSpPr txBox="1"/>
          <p:nvPr/>
        </p:nvSpPr>
        <p:spPr>
          <a:xfrm>
            <a:off x="79366" y="1428825"/>
            <a:ext cx="5371644" cy="1788109"/>
          </a:xfrm>
          <a:prstGeom prst="round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261938" indent="-174625">
              <a:spcBef>
                <a:spcPts val="300"/>
              </a:spcBef>
              <a:defRPr sz="1600">
                <a:solidFill>
                  <a:schemeClr val="dk1"/>
                </a:solidFill>
                <a:latin typeface="Meiryo UI" panose="020B0604030504040204" pitchFamily="50" charset="-128"/>
                <a:ea typeface="Meiryo UI" panose="020B0604030504040204" pitchFamily="50" charset="-128"/>
              </a:defRPr>
            </a:lvl1pPr>
            <a:lvl2pPr marL="719138" lvl="1" indent="-355600">
              <a:spcBef>
                <a:spcPts val="300"/>
              </a:spcBef>
              <a:defRPr sz="1600">
                <a:solidFill>
                  <a:schemeClr val="dk1"/>
                </a:solidFill>
                <a:latin typeface="Meiryo UI" panose="020B0604030504040204" pitchFamily="50" charset="-128"/>
                <a:ea typeface="Meiryo UI" panose="020B0604030504040204" pitchFamily="50" charset="-128"/>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1800" b="1" dirty="0">
                <a:solidFill>
                  <a:srgbClr val="0033CC"/>
                </a:solidFill>
              </a:rPr>
              <a:t>主な更新内容</a:t>
            </a:r>
            <a:endParaRPr lang="en-US" altLang="ja-JP" sz="1800" dirty="0"/>
          </a:p>
        </p:txBody>
      </p:sp>
      <p:sp>
        <p:nvSpPr>
          <p:cNvPr id="16" name="角丸四角形 15"/>
          <p:cNvSpPr/>
          <p:nvPr/>
        </p:nvSpPr>
        <p:spPr>
          <a:xfrm>
            <a:off x="111203" y="1506001"/>
            <a:ext cx="8754608" cy="5285833"/>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71E258AC-8EF2-4EC2-9AE2-03A61CC28444}"/>
              </a:ext>
            </a:extLst>
          </p:cNvPr>
          <p:cNvSpPr txBox="1"/>
          <p:nvPr/>
        </p:nvSpPr>
        <p:spPr>
          <a:xfrm>
            <a:off x="6796" y="1857194"/>
            <a:ext cx="4927429" cy="486287"/>
          </a:xfrm>
          <a:prstGeom prst="round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261938" indent="-174625">
              <a:spcBef>
                <a:spcPts val="300"/>
              </a:spcBef>
              <a:defRPr sz="1600">
                <a:solidFill>
                  <a:schemeClr val="dk1"/>
                </a:solidFill>
                <a:latin typeface="Meiryo UI" panose="020B0604030504040204" pitchFamily="50" charset="-128"/>
                <a:ea typeface="Meiryo UI" panose="020B0604030504040204" pitchFamily="50" charset="-128"/>
              </a:defRPr>
            </a:lvl1pPr>
            <a:lvl2pPr marL="719138" lvl="1" indent="-355600">
              <a:spcBef>
                <a:spcPts val="300"/>
              </a:spcBef>
              <a:defRPr sz="1600">
                <a:solidFill>
                  <a:schemeClr val="dk1"/>
                </a:solidFill>
                <a:latin typeface="Meiryo UI" panose="020B0604030504040204" pitchFamily="50" charset="-128"/>
                <a:ea typeface="Meiryo UI" panose="020B0604030504040204" pitchFamily="50" charset="-128"/>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1" indent="-719138"/>
            <a:r>
              <a:rPr lang="ja-JP" altLang="en-US" dirty="0"/>
              <a:t>○認定の概要の記載に併せて、メリットを分かりやすく記載</a:t>
            </a:r>
            <a:endParaRPr lang="en-US" altLang="ja-JP" dirty="0"/>
          </a:p>
        </p:txBody>
      </p:sp>
      <p:sp>
        <p:nvSpPr>
          <p:cNvPr id="9" name="テキスト ボックス 8"/>
          <p:cNvSpPr txBox="1"/>
          <p:nvPr/>
        </p:nvSpPr>
        <p:spPr>
          <a:xfrm>
            <a:off x="4734035" y="1889510"/>
            <a:ext cx="4426640" cy="907941"/>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261938" indent="-174625">
              <a:spcBef>
                <a:spcPts val="300"/>
              </a:spcBef>
              <a:defRPr sz="1600">
                <a:solidFill>
                  <a:schemeClr val="dk1"/>
                </a:solidFill>
                <a:latin typeface="Meiryo UI" panose="020B0604030504040204" pitchFamily="50" charset="-128"/>
                <a:ea typeface="Meiryo UI" panose="020B0604030504040204" pitchFamily="50" charset="-128"/>
              </a:defRPr>
            </a:lvl1pPr>
            <a:lvl2pPr marL="719138" lvl="1" indent="-719138">
              <a:spcBef>
                <a:spcPts val="300"/>
              </a:spcBef>
              <a:defRPr sz="1600">
                <a:solidFill>
                  <a:schemeClr val="dk1"/>
                </a:solidFill>
                <a:latin typeface="Meiryo UI" panose="020B0604030504040204" pitchFamily="50" charset="-128"/>
                <a:ea typeface="Meiryo UI" panose="020B0604030504040204" pitchFamily="50" charset="-128"/>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○書類について、必要な段階ごとに分割して掲載</a:t>
            </a:r>
          </a:p>
        </p:txBody>
      </p:sp>
      <p:sp>
        <p:nvSpPr>
          <p:cNvPr id="29" name="角丸四角形 28"/>
          <p:cNvSpPr/>
          <p:nvPr/>
        </p:nvSpPr>
        <p:spPr>
          <a:xfrm>
            <a:off x="177017" y="4087906"/>
            <a:ext cx="4829778" cy="497541"/>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61726" y="2214882"/>
            <a:ext cx="2667372" cy="4163006"/>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94419" y="5801537"/>
            <a:ext cx="2667372" cy="905788"/>
          </a:xfrm>
          <a:prstGeom prst="rect">
            <a:avLst/>
          </a:prstGeom>
        </p:spPr>
      </p:pic>
      <p:cxnSp>
        <p:nvCxnSpPr>
          <p:cNvPr id="13" name="直線コネクタ 12"/>
          <p:cNvCxnSpPr/>
          <p:nvPr/>
        </p:nvCxnSpPr>
        <p:spPr>
          <a:xfrm>
            <a:off x="5174039" y="5801538"/>
            <a:ext cx="3691771" cy="0"/>
          </a:xfrm>
          <a:prstGeom prst="line">
            <a:avLst/>
          </a:prstGeom>
          <a:ln w="57150">
            <a:solidFill>
              <a:srgbClr val="2903B5"/>
            </a:solidFill>
            <a:prstDash val="lgDashDotDot"/>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6937464" y="5857587"/>
            <a:ext cx="1745481" cy="289276"/>
          </a:xfrm>
          <a:prstGeom prst="rect">
            <a:avLst/>
          </a:prstGeom>
          <a:noFill/>
          <a:ln>
            <a:solidFill>
              <a:srgbClr val="FF0066"/>
            </a:solid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400" dirty="0">
                <a:solidFill>
                  <a:srgbClr val="FF0000"/>
                </a:solidFill>
                <a:latin typeface="Meiryo UI" panose="020B0604030504040204" pitchFamily="50" charset="-128"/>
                <a:ea typeface="Meiryo UI" panose="020B0604030504040204" pitchFamily="50" charset="-128"/>
              </a:rPr>
              <a:t>認定申請・工事段階</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7131524" y="3607522"/>
            <a:ext cx="1357362" cy="242830"/>
          </a:xfrm>
          <a:prstGeom prst="rect">
            <a:avLst/>
          </a:prstGeom>
          <a:noFill/>
          <a:ln w="9525">
            <a:solidFill>
              <a:srgbClr val="FF0066"/>
            </a:solid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400" dirty="0">
                <a:solidFill>
                  <a:srgbClr val="FF0000"/>
                </a:solidFill>
                <a:latin typeface="Meiryo UI" panose="020B0604030504040204" pitchFamily="50" charset="-128"/>
                <a:ea typeface="Meiryo UI" panose="020B0604030504040204" pitchFamily="50" charset="-128"/>
              </a:rPr>
              <a:t>事前協議段階</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6923063" y="5209001"/>
            <a:ext cx="1745481" cy="289276"/>
          </a:xfrm>
          <a:prstGeom prst="rect">
            <a:avLst/>
          </a:prstGeom>
          <a:noFill/>
          <a:ln w="9525">
            <a:solidFill>
              <a:srgbClr val="FF0066"/>
            </a:solid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400" dirty="0">
                <a:solidFill>
                  <a:srgbClr val="FF0000"/>
                </a:solidFill>
                <a:latin typeface="Meiryo UI" panose="020B0604030504040204" pitchFamily="50" charset="-128"/>
                <a:ea typeface="Meiryo UI" panose="020B0604030504040204" pitchFamily="50" charset="-128"/>
              </a:rPr>
              <a:t>認定申請・審査段階</a:t>
            </a:r>
            <a:endParaRPr lang="en-US" altLang="ja-JP" sz="14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9320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a:xfrm>
            <a:off x="0" y="471050"/>
            <a:ext cx="8164077" cy="404813"/>
          </a:xfrm>
        </p:spPr>
        <p:txBody>
          <a:bodyPr/>
          <a:lstStyle/>
          <a:p>
            <a:r>
              <a:rPr lang="ja-JP" altLang="en-US" dirty="0"/>
              <a:t>　（４）大規模建築物の耐震性が不足する建築物の取組状況</a:t>
            </a:r>
            <a:endParaRPr kumimoji="1" lang="ja-JP" altLang="en-US" dirty="0"/>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35</a:t>
            </a:fld>
            <a:endParaRPr lang="en-US" altLang="ja-JP">
              <a:solidFill>
                <a:srgbClr val="000000"/>
              </a:solidFill>
            </a:endParaRPr>
          </a:p>
        </p:txBody>
      </p:sp>
      <p:sp>
        <p:nvSpPr>
          <p:cNvPr id="14" name="正方形/長方形 13"/>
          <p:cNvSpPr/>
          <p:nvPr/>
        </p:nvSpPr>
        <p:spPr>
          <a:xfrm>
            <a:off x="106340" y="1118741"/>
            <a:ext cx="8526210" cy="719812"/>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noAutofit/>
          </a:bodyPr>
          <a:lstStyle/>
          <a:p>
            <a:pPr marL="252000" indent="-252000">
              <a:lnSpc>
                <a:spcPct val="120000"/>
              </a:lnSpc>
              <a:spcAft>
                <a:spcPts val="600"/>
              </a:spcAft>
            </a:pPr>
            <a:r>
              <a:rPr lang="ja-JP" altLang="en-US"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○耐震化が未定の所有者の多くは未検討となっており、耐震化の必要性についての周知が必要。特に、そのうち</a:t>
            </a:r>
            <a:r>
              <a:rPr lang="en-US" altLang="ja-JP"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棟が危険物貯蔵場等となっており、働きかけの強化が必要</a:t>
            </a:r>
          </a:p>
        </p:txBody>
      </p:sp>
      <p:sp>
        <p:nvSpPr>
          <p:cNvPr id="39" name="Text Box 1233">
            <a:extLst>
              <a:ext uri="{FF2B5EF4-FFF2-40B4-BE49-F238E27FC236}">
                <a16:creationId xmlns:a16="http://schemas.microsoft.com/office/drawing/2014/main" id="{CC26BA21-DBBE-4CC4-82E1-4F4337C7C6ED}"/>
              </a:ext>
            </a:extLst>
          </p:cNvPr>
          <p:cNvSpPr txBox="1">
            <a:spLocks noChangeArrowheads="1"/>
          </p:cNvSpPr>
          <p:nvPr/>
        </p:nvSpPr>
        <p:spPr bwMode="auto">
          <a:xfrm>
            <a:off x="202444" y="2169430"/>
            <a:ext cx="3811437" cy="13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defPPr>
              <a:defRPr lang="ja-JP"/>
            </a:defPPr>
            <a:lvl1pPr indent="0">
              <a:spcBef>
                <a:spcPct val="0"/>
              </a:spcBef>
              <a:buFontTx/>
              <a:buNone/>
              <a:defRPr sz="1400">
                <a:solidFill>
                  <a:srgbClr val="000000"/>
                </a:solidFill>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r>
              <a:rPr lang="ja-JP" altLang="en-US" sz="1800" b="1" dirty="0">
                <a:solidFill>
                  <a:srgbClr val="2903B5"/>
                </a:solidFill>
              </a:rPr>
              <a:t>大規模建築物（民間）の</a:t>
            </a:r>
            <a:endParaRPr lang="en-US" altLang="ja-JP" sz="1800" b="1" dirty="0">
              <a:solidFill>
                <a:srgbClr val="2903B5"/>
              </a:solidFill>
            </a:endParaRPr>
          </a:p>
          <a:p>
            <a:r>
              <a:rPr lang="ja-JP" altLang="en-US" sz="1800" b="1" dirty="0">
                <a:solidFill>
                  <a:srgbClr val="2903B5"/>
                </a:solidFill>
              </a:rPr>
              <a:t>耐震性が不足する建築物の取組状況</a:t>
            </a:r>
            <a:r>
              <a:rPr lang="ja-JP" altLang="en-US" dirty="0">
                <a:solidFill>
                  <a:schemeClr val="tx1"/>
                </a:solidFill>
              </a:rPr>
              <a:t>（令和４年３月末時点　ヒアリング結果より）</a:t>
            </a:r>
            <a:endParaRPr lang="en-US" altLang="ja-JP" dirty="0">
              <a:solidFill>
                <a:schemeClr val="tx1"/>
              </a:solidFill>
            </a:endParaRPr>
          </a:p>
        </p:txBody>
      </p:sp>
      <p:sp>
        <p:nvSpPr>
          <p:cNvPr id="48" name="角丸四角形 47"/>
          <p:cNvSpPr/>
          <p:nvPr/>
        </p:nvSpPr>
        <p:spPr>
          <a:xfrm>
            <a:off x="106340" y="2085983"/>
            <a:ext cx="8770373" cy="4517170"/>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49" name="Text Box 1233">
            <a:extLst>
              <a:ext uri="{FF2B5EF4-FFF2-40B4-BE49-F238E27FC236}">
                <a16:creationId xmlns:a16="http://schemas.microsoft.com/office/drawing/2014/main" id="{CC26BA21-DBBE-4CC4-82E1-4F4337C7C6ED}"/>
              </a:ext>
            </a:extLst>
          </p:cNvPr>
          <p:cNvSpPr txBox="1">
            <a:spLocks noChangeArrowheads="1"/>
          </p:cNvSpPr>
          <p:nvPr/>
        </p:nvSpPr>
        <p:spPr bwMode="auto">
          <a:xfrm>
            <a:off x="8243152" y="6004940"/>
            <a:ext cx="900848" cy="42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defPPr>
              <a:defRPr lang="ja-JP"/>
            </a:defPPr>
            <a:lvl1pPr indent="0">
              <a:spcBef>
                <a:spcPct val="0"/>
              </a:spcBef>
              <a:buFontTx/>
              <a:buNone/>
              <a:defRPr sz="1400">
                <a:solidFill>
                  <a:srgbClr val="000000"/>
                </a:solidFill>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r>
              <a:rPr lang="ja-JP" altLang="en-US" dirty="0"/>
              <a:t>件</a:t>
            </a:r>
            <a:endParaRPr lang="en-US" altLang="ja-JP" dirty="0"/>
          </a:p>
        </p:txBody>
      </p:sp>
      <p:sp>
        <p:nvSpPr>
          <p:cNvPr id="13" name="四角形吹き出し 12"/>
          <p:cNvSpPr/>
          <p:nvPr/>
        </p:nvSpPr>
        <p:spPr>
          <a:xfrm>
            <a:off x="4432501" y="2650859"/>
            <a:ext cx="4200049" cy="3796856"/>
          </a:xfrm>
          <a:prstGeom prst="wedgeRectCallout">
            <a:avLst>
              <a:gd name="adj1" fmla="val -63540"/>
              <a:gd name="adj2" fmla="val 69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6132" y="2992936"/>
            <a:ext cx="3712786" cy="3158002"/>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213" y="3142301"/>
            <a:ext cx="3310415" cy="2859272"/>
          </a:xfrm>
          <a:prstGeom prst="rect">
            <a:avLst/>
          </a:prstGeom>
        </p:spPr>
      </p:pic>
    </p:spTree>
    <p:extLst>
      <p:ext uri="{BB962C8B-B14F-4D97-AF65-F5344CB8AC3E}">
        <p14:creationId xmlns:p14="http://schemas.microsoft.com/office/powerpoint/2010/main" val="1772880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線コネクタ 76"/>
          <p:cNvCxnSpPr/>
          <p:nvPr/>
        </p:nvCxnSpPr>
        <p:spPr>
          <a:xfrm flipH="1">
            <a:off x="3161212" y="5133906"/>
            <a:ext cx="0" cy="118665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a:xfrm>
            <a:off x="0" y="0"/>
            <a:ext cx="7019925" cy="875863"/>
          </a:xfrm>
        </p:spPr>
        <p:txBody>
          <a:bodyPr/>
          <a:lstStyle/>
          <a:p>
            <a:r>
              <a:rPr lang="ja-JP" altLang="en-US" dirty="0"/>
              <a:t>　（５）</a:t>
            </a:r>
            <a:r>
              <a:rPr lang="en-US" altLang="ja-JP" dirty="0"/>
              <a:t> </a:t>
            </a:r>
            <a:r>
              <a:rPr lang="ja-JP" altLang="en-US" dirty="0"/>
              <a:t>令和４年度の大規模</a:t>
            </a:r>
            <a:r>
              <a:rPr lang="zh-TW" altLang="en-US" dirty="0"/>
              <a:t>建築物</a:t>
            </a:r>
            <a:r>
              <a:rPr lang="ja-JP" altLang="en-US" dirty="0"/>
              <a:t>の取組</a:t>
            </a:r>
            <a:r>
              <a:rPr lang="en-US" altLang="ja-JP" dirty="0"/>
              <a:t/>
            </a:r>
            <a:br>
              <a:rPr lang="en-US" altLang="ja-JP" dirty="0"/>
            </a:br>
            <a:r>
              <a:rPr lang="ja-JP" altLang="en-US" dirty="0"/>
              <a:t>　　専門家派遣制度の創設</a:t>
            </a:r>
            <a:endParaRPr kumimoji="1" lang="ja-JP" altLang="en-US" dirty="0"/>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36</a:t>
            </a:fld>
            <a:endParaRPr lang="en-US" altLang="ja-JP">
              <a:solidFill>
                <a:srgbClr val="000000"/>
              </a:solidFill>
            </a:endParaRPr>
          </a:p>
        </p:txBody>
      </p:sp>
      <p:sp>
        <p:nvSpPr>
          <p:cNvPr id="61" name="テキスト ボックス 60">
            <a:extLst>
              <a:ext uri="{FF2B5EF4-FFF2-40B4-BE49-F238E27FC236}">
                <a16:creationId xmlns:a16="http://schemas.microsoft.com/office/drawing/2014/main" id="{17ED8CF4-6E6C-4246-A667-2906BA277934}"/>
              </a:ext>
            </a:extLst>
          </p:cNvPr>
          <p:cNvSpPr txBox="1"/>
          <p:nvPr/>
        </p:nvSpPr>
        <p:spPr>
          <a:xfrm>
            <a:off x="132379" y="1064799"/>
            <a:ext cx="8820000" cy="903700"/>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棟でも多く耐震化が図られるよう年間約</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棟の解消を目指し、アンケート調査で所有者の耐震化の意向や課題を把握するとともに、所有者へ耐震化等のアドバイスを行う専門家派遣制度を創設</a:t>
            </a:r>
          </a:p>
        </p:txBody>
      </p:sp>
      <p:sp>
        <p:nvSpPr>
          <p:cNvPr id="68" name="Rectangle 3"/>
          <p:cNvSpPr>
            <a:spLocks noChangeArrowheads="1"/>
          </p:cNvSpPr>
          <p:nvPr/>
        </p:nvSpPr>
        <p:spPr bwMode="auto">
          <a:xfrm>
            <a:off x="521302" y="3076038"/>
            <a:ext cx="6702567"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eaLnBrk="0" hangingPunct="0"/>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改修検討中などの建物</a:t>
            </a: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14</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棟</a:t>
            </a: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H29</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から</a:t>
            </a: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R3</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の実績</a:t>
            </a: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49</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棟（うち除却</a:t>
            </a: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31</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棟改修</a:t>
            </a: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棟）</a:t>
            </a:r>
          </a:p>
          <a:p>
            <a:pPr lvl="0" eaLnBrk="0" hangingPunct="0"/>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14</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棟</a:t>
            </a: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年　　うち除却</a:t>
            </a: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棟（</a:t>
            </a: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14×31/49</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　うち改修</a:t>
            </a: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棟（</a:t>
            </a:r>
            <a:r>
              <a:rPr kumimoji="0" lang="en-US" altLang="ja-JP" sz="1200">
                <a:latin typeface="Meiryo UI" panose="020B0604030504040204" pitchFamily="50" charset="-128"/>
                <a:ea typeface="Meiryo UI" panose="020B0604030504040204" pitchFamily="50" charset="-128"/>
                <a:cs typeface="Meiryo UI" panose="020B0604030504040204" pitchFamily="50" charset="-128"/>
              </a:rPr>
              <a:t>14×18/49</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）として推計</a:t>
            </a:r>
          </a:p>
        </p:txBody>
      </p:sp>
      <p:graphicFrame>
        <p:nvGraphicFramePr>
          <p:cNvPr id="69" name="表 68"/>
          <p:cNvGraphicFramePr>
            <a:graphicFrameLocks noGrp="1"/>
          </p:cNvGraphicFramePr>
          <p:nvPr>
            <p:extLst>
              <p:ext uri="{D42A27DB-BD31-4B8C-83A1-F6EECF244321}">
                <p14:modId xmlns:p14="http://schemas.microsoft.com/office/powerpoint/2010/main" val="4228750969"/>
              </p:ext>
            </p:extLst>
          </p:nvPr>
        </p:nvGraphicFramePr>
        <p:xfrm>
          <a:off x="245881" y="2303771"/>
          <a:ext cx="6875965" cy="725597"/>
        </p:xfrm>
        <a:graphic>
          <a:graphicData uri="http://schemas.openxmlformats.org/drawingml/2006/table">
            <a:tbl>
              <a:tblPr firstRow="1">
                <a:tableStyleId>{85BE263C-DBD7-4A20-BB59-AAB30ACAA65A}</a:tableStyleId>
              </a:tblPr>
              <a:tblGrid>
                <a:gridCol w="1304125">
                  <a:extLst>
                    <a:ext uri="{9D8B030D-6E8A-4147-A177-3AD203B41FA5}">
                      <a16:colId xmlns:a16="http://schemas.microsoft.com/office/drawing/2014/main" val="1170931983"/>
                    </a:ext>
                  </a:extLst>
                </a:gridCol>
                <a:gridCol w="557184">
                  <a:extLst>
                    <a:ext uri="{9D8B030D-6E8A-4147-A177-3AD203B41FA5}">
                      <a16:colId xmlns:a16="http://schemas.microsoft.com/office/drawing/2014/main" val="4100240268"/>
                    </a:ext>
                  </a:extLst>
                </a:gridCol>
                <a:gridCol w="557184">
                  <a:extLst>
                    <a:ext uri="{9D8B030D-6E8A-4147-A177-3AD203B41FA5}">
                      <a16:colId xmlns:a16="http://schemas.microsoft.com/office/drawing/2014/main" val="3754707582"/>
                    </a:ext>
                  </a:extLst>
                </a:gridCol>
                <a:gridCol w="557184">
                  <a:extLst>
                    <a:ext uri="{9D8B030D-6E8A-4147-A177-3AD203B41FA5}">
                      <a16:colId xmlns:a16="http://schemas.microsoft.com/office/drawing/2014/main" val="38929485"/>
                    </a:ext>
                  </a:extLst>
                </a:gridCol>
                <a:gridCol w="557184">
                  <a:extLst>
                    <a:ext uri="{9D8B030D-6E8A-4147-A177-3AD203B41FA5}">
                      <a16:colId xmlns:a16="http://schemas.microsoft.com/office/drawing/2014/main" val="2077064179"/>
                    </a:ext>
                  </a:extLst>
                </a:gridCol>
                <a:gridCol w="557184">
                  <a:extLst>
                    <a:ext uri="{9D8B030D-6E8A-4147-A177-3AD203B41FA5}">
                      <a16:colId xmlns:a16="http://schemas.microsoft.com/office/drawing/2014/main" val="1635538485"/>
                    </a:ext>
                  </a:extLst>
                </a:gridCol>
                <a:gridCol w="557184">
                  <a:extLst>
                    <a:ext uri="{9D8B030D-6E8A-4147-A177-3AD203B41FA5}">
                      <a16:colId xmlns:a16="http://schemas.microsoft.com/office/drawing/2014/main" val="715722071"/>
                    </a:ext>
                  </a:extLst>
                </a:gridCol>
                <a:gridCol w="557184">
                  <a:extLst>
                    <a:ext uri="{9D8B030D-6E8A-4147-A177-3AD203B41FA5}">
                      <a16:colId xmlns:a16="http://schemas.microsoft.com/office/drawing/2014/main" val="2910120905"/>
                    </a:ext>
                  </a:extLst>
                </a:gridCol>
                <a:gridCol w="557184">
                  <a:extLst>
                    <a:ext uri="{9D8B030D-6E8A-4147-A177-3AD203B41FA5}">
                      <a16:colId xmlns:a16="http://schemas.microsoft.com/office/drawing/2014/main" val="3507531141"/>
                    </a:ext>
                  </a:extLst>
                </a:gridCol>
                <a:gridCol w="557184">
                  <a:extLst>
                    <a:ext uri="{9D8B030D-6E8A-4147-A177-3AD203B41FA5}">
                      <a16:colId xmlns:a16="http://schemas.microsoft.com/office/drawing/2014/main" val="716868199"/>
                    </a:ext>
                  </a:extLst>
                </a:gridCol>
                <a:gridCol w="557184">
                  <a:extLst>
                    <a:ext uri="{9D8B030D-6E8A-4147-A177-3AD203B41FA5}">
                      <a16:colId xmlns:a16="http://schemas.microsoft.com/office/drawing/2014/main" val="3759783971"/>
                    </a:ext>
                  </a:extLst>
                </a:gridCol>
              </a:tblGrid>
              <a:tr h="201947">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　</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u="none" strike="noStrike" dirty="0">
                          <a:effectLst/>
                          <a:latin typeface="Meiryo UI" panose="020B0604030504040204" pitchFamily="50" charset="-128"/>
                          <a:ea typeface="Meiryo UI" panose="020B0604030504040204" pitchFamily="50" charset="-128"/>
                        </a:rPr>
                        <a:t>H28</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u="none" strike="noStrike" dirty="0">
                          <a:effectLst/>
                          <a:latin typeface="Meiryo UI" panose="020B0604030504040204" pitchFamily="50" charset="-128"/>
                          <a:ea typeface="Meiryo UI" panose="020B0604030504040204" pitchFamily="50" charset="-128"/>
                        </a:rPr>
                        <a:t>H29</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u="none" strike="noStrike" dirty="0">
                          <a:effectLst/>
                          <a:latin typeface="Meiryo UI" panose="020B0604030504040204" pitchFamily="50" charset="-128"/>
                          <a:ea typeface="Meiryo UI" panose="020B0604030504040204" pitchFamily="50" charset="-128"/>
                        </a:rPr>
                        <a:t>H30</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u="none" strike="noStrike">
                          <a:effectLst/>
                          <a:latin typeface="Meiryo UI" panose="020B0604030504040204" pitchFamily="50" charset="-128"/>
                          <a:ea typeface="Meiryo UI" panose="020B0604030504040204" pitchFamily="50" charset="-128"/>
                        </a:rPr>
                        <a:t>R1</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u="none" strike="noStrike">
                          <a:effectLst/>
                          <a:latin typeface="Meiryo UI" panose="020B0604030504040204" pitchFamily="50" charset="-128"/>
                          <a:ea typeface="Meiryo UI" panose="020B0604030504040204" pitchFamily="50" charset="-128"/>
                        </a:rPr>
                        <a:t>R2</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u="none" strike="noStrike">
                          <a:effectLst/>
                          <a:latin typeface="Meiryo UI" panose="020B0604030504040204" pitchFamily="50" charset="-128"/>
                          <a:ea typeface="Meiryo UI" panose="020B0604030504040204" pitchFamily="50" charset="-128"/>
                        </a:rPr>
                        <a:t>R3</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u="none" strike="noStrike">
                          <a:effectLst/>
                          <a:latin typeface="Meiryo UI" panose="020B0604030504040204" pitchFamily="50" charset="-128"/>
                          <a:ea typeface="Meiryo UI" panose="020B0604030504040204" pitchFamily="50" charset="-128"/>
                        </a:rPr>
                        <a:t>R4</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u="none" strike="noStrike" dirty="0">
                          <a:effectLst/>
                          <a:latin typeface="Meiryo UI" panose="020B0604030504040204" pitchFamily="50" charset="-128"/>
                          <a:ea typeface="Meiryo UI" panose="020B0604030504040204" pitchFamily="50" charset="-128"/>
                        </a:rPr>
                        <a:t>R5</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u="none" strike="noStrike" dirty="0">
                          <a:effectLst/>
                          <a:latin typeface="Meiryo UI" panose="020B0604030504040204" pitchFamily="50" charset="-128"/>
                          <a:ea typeface="Meiryo UI" panose="020B0604030504040204" pitchFamily="50" charset="-128"/>
                        </a:rPr>
                        <a:t>R6</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u="none" strike="noStrike" dirty="0">
                          <a:effectLst/>
                          <a:latin typeface="Meiryo UI" panose="020B0604030504040204" pitchFamily="50" charset="-128"/>
                          <a:ea typeface="Meiryo UI" panose="020B0604030504040204" pitchFamily="50" charset="-128"/>
                        </a:rPr>
                        <a:t>R7</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0608605"/>
                  </a:ext>
                </a:extLst>
              </a:tr>
              <a:tr h="261825">
                <a:tc>
                  <a:txBody>
                    <a:bodyPr/>
                    <a:lstStyle/>
                    <a:p>
                      <a:pPr algn="l" rtl="0" fontAlgn="ctr"/>
                      <a:r>
                        <a:rPr lang="ja-JP" altLang="en-US" sz="1200" u="none" strike="noStrike" dirty="0">
                          <a:effectLst/>
                          <a:latin typeface="Meiryo UI" panose="020B0604030504040204" pitchFamily="50" charset="-128"/>
                          <a:ea typeface="Meiryo UI" panose="020B0604030504040204" pitchFamily="50" charset="-128"/>
                        </a:rPr>
                        <a:t>対象棟数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rPr>
                        <a:t>844</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rPr>
                        <a:t>840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rPr>
                        <a:t>832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rPr>
                        <a:t>820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rPr>
                        <a:t>819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rPr>
                        <a:t>813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278" rtl="0" eaLnBrk="1" fontAlgn="ctr" latinLnBrk="0" hangingPunct="1"/>
                      <a:r>
                        <a:rPr kumimoji="1" lang="en-US" altLang="ja-JP" sz="1200" u="none" strike="noStrike" kern="1200" dirty="0">
                          <a:solidFill>
                            <a:schemeClr val="dk1"/>
                          </a:solidFill>
                          <a:effectLst/>
                          <a:latin typeface="Meiryo UI" panose="020B0604030504040204" pitchFamily="50" charset="-128"/>
                          <a:ea typeface="Meiryo UI" panose="020B0604030504040204" pitchFamily="50" charset="-128"/>
                          <a:cs typeface="+mn-cs"/>
                        </a:rPr>
                        <a:t>804</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278" rtl="0" eaLnBrk="1" fontAlgn="ctr" latinLnBrk="0" hangingPunct="1"/>
                      <a:r>
                        <a:rPr kumimoji="1" lang="en-US" altLang="ja-JP" sz="1200" u="none" strike="noStrike" kern="1200" dirty="0">
                          <a:solidFill>
                            <a:schemeClr val="dk1"/>
                          </a:solidFill>
                          <a:effectLst/>
                          <a:latin typeface="Meiryo UI" panose="020B0604030504040204" pitchFamily="50" charset="-128"/>
                          <a:ea typeface="Meiryo UI" panose="020B0604030504040204" pitchFamily="50" charset="-128"/>
                          <a:cs typeface="+mn-cs"/>
                        </a:rPr>
                        <a:t>795</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278" rtl="0" eaLnBrk="1" fontAlgn="ctr" latinLnBrk="0" hangingPunct="1"/>
                      <a:r>
                        <a:rPr kumimoji="1" lang="en-US" altLang="ja-JP" sz="1200" u="none" strike="noStrike" kern="1200" dirty="0">
                          <a:solidFill>
                            <a:schemeClr val="dk1"/>
                          </a:solidFill>
                          <a:effectLst/>
                          <a:latin typeface="Meiryo UI" panose="020B0604030504040204" pitchFamily="50" charset="-128"/>
                          <a:ea typeface="Meiryo UI" panose="020B0604030504040204" pitchFamily="50" charset="-128"/>
                          <a:cs typeface="+mn-cs"/>
                        </a:rPr>
                        <a:t>786</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278" rtl="0" eaLnBrk="1" fontAlgn="ctr" latinLnBrk="0" hangingPunct="1"/>
                      <a:r>
                        <a:rPr kumimoji="1" lang="en-US" altLang="ja-JP" sz="1200" u="none" strike="noStrike" kern="1200" dirty="0">
                          <a:solidFill>
                            <a:schemeClr val="dk1"/>
                          </a:solidFill>
                          <a:effectLst/>
                          <a:latin typeface="Meiryo UI" panose="020B0604030504040204" pitchFamily="50" charset="-128"/>
                          <a:ea typeface="Meiryo UI" panose="020B0604030504040204" pitchFamily="50" charset="-128"/>
                          <a:cs typeface="+mn-cs"/>
                        </a:rPr>
                        <a:t>777</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0977480"/>
                  </a:ext>
                </a:extLst>
              </a:tr>
              <a:tr h="261825">
                <a:tc>
                  <a:txBody>
                    <a:bodyPr/>
                    <a:lstStyle/>
                    <a:p>
                      <a:pPr algn="r" fontAlgn="ctr"/>
                      <a:r>
                        <a:rPr lang="ja-JP" altLang="en-US" sz="1200" u="none" strike="noStrike" dirty="0">
                          <a:effectLst/>
                          <a:latin typeface="Meiryo UI" panose="020B0604030504040204" pitchFamily="50" charset="-128"/>
                          <a:ea typeface="Meiryo UI" panose="020B0604030504040204" pitchFamily="50" charset="-128"/>
                        </a:rPr>
                        <a:t>耐震性不足棟数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139</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133</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122</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105</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98</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rPr>
                        <a:t>90</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278" rtl="0" eaLnBrk="1" fontAlgn="ctr" latinLnBrk="0" hangingPunct="1"/>
                      <a:r>
                        <a:rPr kumimoji="1" lang="en-US" altLang="ja-JP" sz="1200" u="none" strike="noStrike" kern="1200" dirty="0">
                          <a:solidFill>
                            <a:schemeClr val="dk1"/>
                          </a:solidFill>
                          <a:effectLst/>
                          <a:latin typeface="Meiryo UI" panose="020B0604030504040204" pitchFamily="50" charset="-128"/>
                          <a:ea typeface="Meiryo UI" panose="020B0604030504040204" pitchFamily="50" charset="-128"/>
                          <a:cs typeface="+mn-cs"/>
                        </a:rPr>
                        <a:t>76</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278" rtl="0" eaLnBrk="1" fontAlgn="ctr" latinLnBrk="0" hangingPunct="1"/>
                      <a:r>
                        <a:rPr kumimoji="1" lang="en-US" altLang="ja-JP" sz="1200" u="none" strike="noStrike" kern="1200" dirty="0">
                          <a:solidFill>
                            <a:schemeClr val="dk1"/>
                          </a:solidFill>
                          <a:effectLst/>
                          <a:latin typeface="Meiryo UI" panose="020B0604030504040204" pitchFamily="50" charset="-128"/>
                          <a:ea typeface="Meiryo UI" panose="020B0604030504040204" pitchFamily="50" charset="-128"/>
                          <a:cs typeface="+mn-cs"/>
                        </a:rPr>
                        <a:t>62</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278" rtl="0" eaLnBrk="1" fontAlgn="ctr" latinLnBrk="0" hangingPunct="1"/>
                      <a:r>
                        <a:rPr kumimoji="1" lang="en-US" altLang="ja-JP" sz="1200" u="none" strike="noStrike" kern="1200" dirty="0">
                          <a:solidFill>
                            <a:schemeClr val="dk1"/>
                          </a:solidFill>
                          <a:effectLst/>
                          <a:latin typeface="Meiryo UI" panose="020B0604030504040204" pitchFamily="50" charset="-128"/>
                          <a:ea typeface="Meiryo UI" panose="020B0604030504040204" pitchFamily="50" charset="-128"/>
                          <a:cs typeface="+mn-cs"/>
                        </a:rPr>
                        <a:t>48</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278" rtl="0" eaLnBrk="1" fontAlgn="ctr" latinLnBrk="0" hangingPunct="1"/>
                      <a:r>
                        <a:rPr kumimoji="1" lang="en-US" altLang="ja-JP" sz="1200" u="none" strike="noStrike" kern="1200" dirty="0">
                          <a:solidFill>
                            <a:schemeClr val="dk1"/>
                          </a:solidFill>
                          <a:effectLst/>
                          <a:latin typeface="Meiryo UI" panose="020B0604030504040204" pitchFamily="50" charset="-128"/>
                          <a:ea typeface="Meiryo UI" panose="020B0604030504040204" pitchFamily="50" charset="-128"/>
                          <a:cs typeface="+mn-cs"/>
                        </a:rPr>
                        <a:t>34</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668570"/>
                  </a:ext>
                </a:extLst>
              </a:tr>
            </a:tbl>
          </a:graphicData>
        </a:graphic>
      </p:graphicFrame>
      <p:graphicFrame>
        <p:nvGraphicFramePr>
          <p:cNvPr id="70" name="表 69"/>
          <p:cNvGraphicFramePr>
            <a:graphicFrameLocks noGrp="1"/>
          </p:cNvGraphicFramePr>
          <p:nvPr>
            <p:extLst>
              <p:ext uri="{D42A27DB-BD31-4B8C-83A1-F6EECF244321}">
                <p14:modId xmlns:p14="http://schemas.microsoft.com/office/powerpoint/2010/main" val="1330835980"/>
              </p:ext>
            </p:extLst>
          </p:nvPr>
        </p:nvGraphicFramePr>
        <p:xfrm>
          <a:off x="279428" y="3810391"/>
          <a:ext cx="6875968" cy="855874"/>
        </p:xfrm>
        <a:graphic>
          <a:graphicData uri="http://schemas.openxmlformats.org/drawingml/2006/table">
            <a:tbl>
              <a:tblPr firstRow="1">
                <a:tableStyleId>{85BE263C-DBD7-4A20-BB59-AAB30ACAA65A}</a:tableStyleId>
              </a:tblPr>
              <a:tblGrid>
                <a:gridCol w="1292428">
                  <a:extLst>
                    <a:ext uri="{9D8B030D-6E8A-4147-A177-3AD203B41FA5}">
                      <a16:colId xmlns:a16="http://schemas.microsoft.com/office/drawing/2014/main" val="76646405"/>
                    </a:ext>
                  </a:extLst>
                </a:gridCol>
                <a:gridCol w="558354">
                  <a:extLst>
                    <a:ext uri="{9D8B030D-6E8A-4147-A177-3AD203B41FA5}">
                      <a16:colId xmlns:a16="http://schemas.microsoft.com/office/drawing/2014/main" val="452968187"/>
                    </a:ext>
                  </a:extLst>
                </a:gridCol>
                <a:gridCol w="558354">
                  <a:extLst>
                    <a:ext uri="{9D8B030D-6E8A-4147-A177-3AD203B41FA5}">
                      <a16:colId xmlns:a16="http://schemas.microsoft.com/office/drawing/2014/main" val="3634536244"/>
                    </a:ext>
                  </a:extLst>
                </a:gridCol>
                <a:gridCol w="558354">
                  <a:extLst>
                    <a:ext uri="{9D8B030D-6E8A-4147-A177-3AD203B41FA5}">
                      <a16:colId xmlns:a16="http://schemas.microsoft.com/office/drawing/2014/main" val="2779719694"/>
                    </a:ext>
                  </a:extLst>
                </a:gridCol>
                <a:gridCol w="558354">
                  <a:extLst>
                    <a:ext uri="{9D8B030D-6E8A-4147-A177-3AD203B41FA5}">
                      <a16:colId xmlns:a16="http://schemas.microsoft.com/office/drawing/2014/main" val="1436001396"/>
                    </a:ext>
                  </a:extLst>
                </a:gridCol>
                <a:gridCol w="558354">
                  <a:extLst>
                    <a:ext uri="{9D8B030D-6E8A-4147-A177-3AD203B41FA5}">
                      <a16:colId xmlns:a16="http://schemas.microsoft.com/office/drawing/2014/main" val="308172258"/>
                    </a:ext>
                  </a:extLst>
                </a:gridCol>
                <a:gridCol w="558354">
                  <a:extLst>
                    <a:ext uri="{9D8B030D-6E8A-4147-A177-3AD203B41FA5}">
                      <a16:colId xmlns:a16="http://schemas.microsoft.com/office/drawing/2014/main" val="1382021001"/>
                    </a:ext>
                  </a:extLst>
                </a:gridCol>
                <a:gridCol w="558354">
                  <a:extLst>
                    <a:ext uri="{9D8B030D-6E8A-4147-A177-3AD203B41FA5}">
                      <a16:colId xmlns:a16="http://schemas.microsoft.com/office/drawing/2014/main" val="4242867352"/>
                    </a:ext>
                  </a:extLst>
                </a:gridCol>
                <a:gridCol w="558354">
                  <a:extLst>
                    <a:ext uri="{9D8B030D-6E8A-4147-A177-3AD203B41FA5}">
                      <a16:colId xmlns:a16="http://schemas.microsoft.com/office/drawing/2014/main" val="2445433537"/>
                    </a:ext>
                  </a:extLst>
                </a:gridCol>
                <a:gridCol w="558354">
                  <a:extLst>
                    <a:ext uri="{9D8B030D-6E8A-4147-A177-3AD203B41FA5}">
                      <a16:colId xmlns:a16="http://schemas.microsoft.com/office/drawing/2014/main" val="1169697465"/>
                    </a:ext>
                  </a:extLst>
                </a:gridCol>
                <a:gridCol w="558354">
                  <a:extLst>
                    <a:ext uri="{9D8B030D-6E8A-4147-A177-3AD203B41FA5}">
                      <a16:colId xmlns:a16="http://schemas.microsoft.com/office/drawing/2014/main" val="2039551580"/>
                    </a:ext>
                  </a:extLst>
                </a:gridCol>
              </a:tblGrid>
              <a:tr h="325476">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sz="1400" u="none" strike="noStrike" dirty="0">
                          <a:effectLst/>
                          <a:latin typeface="Meiryo UI" panose="020B0604030504040204" pitchFamily="50" charset="-128"/>
                          <a:ea typeface="Meiryo UI" panose="020B0604030504040204" pitchFamily="50" charset="-128"/>
                        </a:rPr>
                        <a:t>H28</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sz="1400" u="none" strike="noStrike" dirty="0">
                          <a:effectLst/>
                          <a:latin typeface="Meiryo UI" panose="020B0604030504040204" pitchFamily="50" charset="-128"/>
                          <a:ea typeface="Meiryo UI" panose="020B0604030504040204" pitchFamily="50" charset="-128"/>
                        </a:rPr>
                        <a:t>H29</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sz="1400" u="none" strike="noStrike" dirty="0">
                          <a:effectLst/>
                          <a:latin typeface="Meiryo UI" panose="020B0604030504040204" pitchFamily="50" charset="-128"/>
                          <a:ea typeface="Meiryo UI" panose="020B0604030504040204" pitchFamily="50" charset="-128"/>
                        </a:rPr>
                        <a:t>H30</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sz="1400" u="none" strike="noStrike" dirty="0">
                          <a:effectLst/>
                          <a:latin typeface="Meiryo UI" panose="020B0604030504040204" pitchFamily="50" charset="-128"/>
                          <a:ea typeface="Meiryo UI" panose="020B0604030504040204" pitchFamily="50" charset="-128"/>
                        </a:rPr>
                        <a:t>R1</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sz="1400" u="none" strike="noStrike" dirty="0">
                          <a:effectLst/>
                          <a:latin typeface="Meiryo UI" panose="020B0604030504040204" pitchFamily="50" charset="-128"/>
                          <a:ea typeface="Meiryo UI" panose="020B0604030504040204" pitchFamily="50" charset="-128"/>
                        </a:rPr>
                        <a:t>R2</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sz="1400" u="none" strike="noStrike" dirty="0">
                          <a:effectLst/>
                          <a:latin typeface="Meiryo UI" panose="020B0604030504040204" pitchFamily="50" charset="-128"/>
                          <a:ea typeface="Meiryo UI" panose="020B0604030504040204" pitchFamily="50" charset="-128"/>
                        </a:rPr>
                        <a:t>R3</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sz="1400" u="none" strike="noStrike" dirty="0">
                          <a:effectLst/>
                          <a:latin typeface="Meiryo UI" panose="020B0604030504040204" pitchFamily="50" charset="-128"/>
                          <a:ea typeface="Meiryo UI" panose="020B0604030504040204" pitchFamily="50" charset="-128"/>
                        </a:rPr>
                        <a:t>R4</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sz="1400" u="none" strike="noStrike" dirty="0">
                          <a:effectLst/>
                          <a:latin typeface="Meiryo UI" panose="020B0604030504040204" pitchFamily="50" charset="-128"/>
                          <a:ea typeface="Meiryo UI" panose="020B0604030504040204" pitchFamily="50" charset="-128"/>
                        </a:rPr>
                        <a:t>R5</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sz="1400" u="none" strike="noStrike" dirty="0">
                          <a:effectLst/>
                          <a:latin typeface="Meiryo UI" panose="020B0604030504040204" pitchFamily="50" charset="-128"/>
                          <a:ea typeface="Meiryo UI" panose="020B0604030504040204" pitchFamily="50" charset="-128"/>
                        </a:rPr>
                        <a:t>R6</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sz="1400" u="none" strike="noStrike" dirty="0">
                          <a:effectLst/>
                          <a:latin typeface="Meiryo UI" panose="020B0604030504040204" pitchFamily="50" charset="-128"/>
                          <a:ea typeface="Meiryo UI" panose="020B0604030504040204" pitchFamily="50" charset="-128"/>
                        </a:rPr>
                        <a:t>R7</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bg1"/>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29780916"/>
                  </a:ext>
                </a:extLst>
              </a:tr>
              <a:tr h="265199">
                <a:tc>
                  <a:txBody>
                    <a:bodyPr/>
                    <a:lstStyle/>
                    <a:p>
                      <a:pPr algn="l" rtl="0" fontAlgn="ctr"/>
                      <a:r>
                        <a:rPr lang="ja-JP" altLang="en-US" sz="1400" u="none" strike="noStrike" dirty="0">
                          <a:effectLst/>
                          <a:latin typeface="Meiryo UI" panose="020B0604030504040204" pitchFamily="50" charset="-128"/>
                          <a:ea typeface="Meiryo UI" panose="020B0604030504040204" pitchFamily="50" charset="-128"/>
                        </a:rPr>
                        <a:t>対象棟数</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altLang="ja-JP" sz="1400" u="none" strike="noStrike" dirty="0">
                          <a:effectLst/>
                          <a:latin typeface="Meiryo UI" panose="020B0604030504040204" pitchFamily="50" charset="-128"/>
                          <a:ea typeface="Meiryo UI" panose="020B0604030504040204" pitchFamily="50" charset="-128"/>
                        </a:rPr>
                        <a:t>844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altLang="ja-JP" sz="1400" u="none" strike="noStrike" dirty="0">
                          <a:effectLst/>
                          <a:latin typeface="Meiryo UI" panose="020B0604030504040204" pitchFamily="50" charset="-128"/>
                          <a:ea typeface="Meiryo UI" panose="020B0604030504040204" pitchFamily="50" charset="-128"/>
                        </a:rPr>
                        <a:t>840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altLang="ja-JP" sz="1400" u="none" strike="noStrike" dirty="0">
                          <a:effectLst/>
                          <a:latin typeface="Meiryo UI" panose="020B0604030504040204" pitchFamily="50" charset="-128"/>
                          <a:ea typeface="Meiryo UI" panose="020B0604030504040204" pitchFamily="50" charset="-128"/>
                        </a:rPr>
                        <a:t>832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altLang="ja-JP" sz="1400" u="none" strike="noStrike">
                          <a:effectLst/>
                          <a:latin typeface="Meiryo UI" panose="020B0604030504040204" pitchFamily="50" charset="-128"/>
                          <a:ea typeface="Meiryo UI" panose="020B0604030504040204" pitchFamily="50" charset="-128"/>
                        </a:rPr>
                        <a:t>820</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altLang="ja-JP" sz="1400" u="none" strike="noStrike">
                          <a:effectLst/>
                          <a:latin typeface="Meiryo UI" panose="020B0604030504040204" pitchFamily="50" charset="-128"/>
                          <a:ea typeface="Meiryo UI" panose="020B0604030504040204" pitchFamily="50" charset="-128"/>
                        </a:rPr>
                        <a:t>819</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rtl="0" fontAlgn="ctr"/>
                      <a:r>
                        <a:rPr lang="en-US" altLang="ja-JP" sz="1400" u="none" strike="noStrike">
                          <a:effectLst/>
                          <a:latin typeface="Meiryo UI" panose="020B0604030504040204" pitchFamily="50" charset="-128"/>
                          <a:ea typeface="Meiryo UI" panose="020B0604030504040204" pitchFamily="50" charset="-128"/>
                        </a:rPr>
                        <a:t>813</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fontAlgn="ctr" latinLnBrk="0" hangingPunct="1"/>
                      <a:r>
                        <a:rPr kumimoji="1" lang="en-US" altLang="ja-JP" sz="1400" u="none" strike="noStrike" kern="1200" dirty="0">
                          <a:solidFill>
                            <a:schemeClr val="dk1"/>
                          </a:solidFill>
                          <a:effectLst/>
                          <a:latin typeface="Meiryo UI" panose="020B0604030504040204" pitchFamily="50" charset="-128"/>
                          <a:ea typeface="Meiryo UI" panose="020B0604030504040204" pitchFamily="50" charset="-128"/>
                          <a:cs typeface="+mn-cs"/>
                        </a:rPr>
                        <a:t>800</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fontAlgn="ctr" latinLnBrk="0" hangingPunct="1"/>
                      <a:r>
                        <a:rPr kumimoji="1" lang="en-US" altLang="ja-JP" sz="1400" u="none" strike="noStrike" kern="1200">
                          <a:solidFill>
                            <a:schemeClr val="dk1"/>
                          </a:solidFill>
                          <a:effectLst/>
                          <a:latin typeface="Meiryo UI" panose="020B0604030504040204" pitchFamily="50" charset="-128"/>
                          <a:ea typeface="Meiryo UI" panose="020B0604030504040204" pitchFamily="50" charset="-128"/>
                          <a:cs typeface="+mn-cs"/>
                        </a:rPr>
                        <a:t>787</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fontAlgn="ctr" latinLnBrk="0" hangingPunct="1"/>
                      <a:r>
                        <a:rPr kumimoji="1" lang="en-US" altLang="ja-JP" sz="1400" u="none" strike="noStrike" kern="1200">
                          <a:solidFill>
                            <a:schemeClr val="dk1"/>
                          </a:solidFill>
                          <a:effectLst/>
                          <a:latin typeface="Meiryo UI" panose="020B0604030504040204" pitchFamily="50" charset="-128"/>
                          <a:ea typeface="Meiryo UI" panose="020B0604030504040204" pitchFamily="50" charset="-128"/>
                          <a:cs typeface="+mn-cs"/>
                        </a:rPr>
                        <a:t>774</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fontAlgn="ctr" latinLnBrk="0" hangingPunct="1"/>
                      <a:r>
                        <a:rPr kumimoji="1" lang="en-US" altLang="ja-JP" sz="1400" u="none" strike="noStrike" kern="1200" dirty="0">
                          <a:solidFill>
                            <a:schemeClr val="dk1"/>
                          </a:solidFill>
                          <a:effectLst/>
                          <a:latin typeface="Meiryo UI" panose="020B0604030504040204" pitchFamily="50" charset="-128"/>
                          <a:ea typeface="Meiryo UI" panose="020B0604030504040204" pitchFamily="50" charset="-128"/>
                          <a:cs typeface="+mn-cs"/>
                        </a:rPr>
                        <a:t>765</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929172707"/>
                  </a:ext>
                </a:extLst>
              </a:tr>
              <a:tr h="265199">
                <a:tc>
                  <a:txBody>
                    <a:bodyPr/>
                    <a:lstStyle/>
                    <a:p>
                      <a:pPr algn="r" fontAlgn="ctr"/>
                      <a:r>
                        <a:rPr lang="ja-JP" altLang="en-US" sz="1400" u="none" strike="noStrike" dirty="0">
                          <a:effectLst/>
                          <a:latin typeface="Meiryo UI" panose="020B0604030504040204" pitchFamily="50" charset="-128"/>
                          <a:ea typeface="Meiryo UI" panose="020B0604030504040204" pitchFamily="50" charset="-128"/>
                        </a:rPr>
                        <a:t>耐震性不足棟数</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en-US" altLang="ja-JP" sz="1400" u="none" strike="noStrike">
                          <a:effectLst/>
                          <a:latin typeface="Meiryo UI" panose="020B0604030504040204" pitchFamily="50" charset="-128"/>
                          <a:ea typeface="Meiryo UI" panose="020B0604030504040204" pitchFamily="50" charset="-128"/>
                        </a:rPr>
                        <a:t>139</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133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122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105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98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90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fontAlgn="ctr" latinLnBrk="0" hangingPunct="1"/>
                      <a:r>
                        <a:rPr kumimoji="1" lang="en-US" altLang="ja-JP" sz="1400" u="none" strike="noStrike" kern="1200" dirty="0">
                          <a:solidFill>
                            <a:schemeClr val="dk1"/>
                          </a:solidFill>
                          <a:effectLst/>
                          <a:latin typeface="Meiryo UI" panose="020B0604030504040204" pitchFamily="50" charset="-128"/>
                          <a:ea typeface="Meiryo UI" panose="020B0604030504040204" pitchFamily="50" charset="-128"/>
                          <a:cs typeface="+mn-cs"/>
                        </a:rPr>
                        <a:t>70</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fontAlgn="ctr" latinLnBrk="0" hangingPunct="1"/>
                      <a:r>
                        <a:rPr kumimoji="1" lang="en-US" altLang="ja-JP" sz="1400" u="none" strike="noStrike" kern="1200" dirty="0">
                          <a:solidFill>
                            <a:schemeClr val="dk1"/>
                          </a:solidFill>
                          <a:effectLst/>
                          <a:latin typeface="Meiryo UI" panose="020B0604030504040204" pitchFamily="50" charset="-128"/>
                          <a:ea typeface="Meiryo UI" panose="020B0604030504040204" pitchFamily="50" charset="-128"/>
                          <a:cs typeface="+mn-cs"/>
                        </a:rPr>
                        <a:t>50</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fontAlgn="ctr" latinLnBrk="0" hangingPunct="1"/>
                      <a:r>
                        <a:rPr kumimoji="1" lang="en-US" altLang="ja-JP" sz="1400" u="none" strike="noStrike" kern="1200" dirty="0">
                          <a:solidFill>
                            <a:schemeClr val="dk1"/>
                          </a:solidFill>
                          <a:effectLst/>
                          <a:latin typeface="Meiryo UI" panose="020B0604030504040204" pitchFamily="50" charset="-128"/>
                          <a:ea typeface="Meiryo UI" panose="020B0604030504040204" pitchFamily="50" charset="-128"/>
                          <a:cs typeface="+mn-cs"/>
                        </a:rPr>
                        <a:t>30</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fontAlgn="ctr" latinLnBrk="0" hangingPunct="1"/>
                      <a:r>
                        <a:rPr kumimoji="1" lang="en-US" altLang="ja-JP" sz="1400" u="none" strike="noStrike" kern="1200" dirty="0">
                          <a:solidFill>
                            <a:schemeClr val="dk1"/>
                          </a:solidFill>
                          <a:effectLst/>
                          <a:latin typeface="Meiryo UI" panose="020B0604030504040204" pitchFamily="50" charset="-128"/>
                          <a:ea typeface="Meiryo UI" panose="020B0604030504040204" pitchFamily="50" charset="-128"/>
                          <a:cs typeface="+mn-cs"/>
                        </a:rPr>
                        <a:t>15</a:t>
                      </a: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707907605"/>
                  </a:ext>
                </a:extLst>
              </a:tr>
            </a:tbl>
          </a:graphicData>
        </a:graphic>
      </p:graphicFrame>
      <p:sp>
        <p:nvSpPr>
          <p:cNvPr id="71" name="正方形/長方形 70"/>
          <p:cNvSpPr/>
          <p:nvPr/>
        </p:nvSpPr>
        <p:spPr>
          <a:xfrm>
            <a:off x="0" y="1986184"/>
            <a:ext cx="8526210"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○これまでの実績をもとに推計（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）した耐震性が不足する建築物の棟数の推計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再掲</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72" name="四角形吹き出し 71">
            <a:extLst>
              <a:ext uri="{FF2B5EF4-FFF2-40B4-BE49-F238E27FC236}">
                <a16:creationId xmlns:a16="http://schemas.microsoft.com/office/drawing/2014/main" id="{D4DAE2E7-2703-4E0D-B366-E3B2FE8BC02F}"/>
              </a:ext>
            </a:extLst>
          </p:cNvPr>
          <p:cNvSpPr/>
          <p:nvPr/>
        </p:nvSpPr>
        <p:spPr>
          <a:xfrm>
            <a:off x="7325893" y="2141964"/>
            <a:ext cx="1749245" cy="985359"/>
          </a:xfrm>
          <a:prstGeom prst="wedgeRectCallout">
            <a:avLst>
              <a:gd name="adj1" fmla="val -60239"/>
              <a:gd name="adj2" fmla="val 31064"/>
            </a:avLst>
          </a:prstGeom>
          <a:solidFill>
            <a:sysClr val="window" lastClr="FFFFFF"/>
          </a:solidFill>
          <a:ln w="19050" cap="flat" cmpd="sng" algn="ctr">
            <a:solidFill>
              <a:schemeClr val="tx1"/>
            </a:solidFill>
            <a:prstDash val="solid"/>
          </a:ln>
          <a:effectLst/>
        </p:spPr>
        <p:txBody>
          <a:bodyPr rot="0" spcFirstLastPara="0" vert="horz" wrap="square" lIns="72000" tIns="45720" rIns="72000" bIns="45720" numCol="1" spcCol="0" rtlCol="0" fromWordArt="0" anchor="ctr" anchorCtr="0" forceAA="0" compatLnSpc="1">
            <a:prstTxWarp prst="textNoShape">
              <a:avLst/>
            </a:prstTxWarp>
            <a:noAutofit/>
          </a:bodyPr>
          <a:lstStyle/>
          <a:p>
            <a:r>
              <a:rPr lang="en-US" altLang="ja-JP" sz="1400" b="1" kern="100" dirty="0">
                <a:latin typeface="Meiryo UI" panose="020B0604030504040204" pitchFamily="50" charset="-128"/>
                <a:ea typeface="Meiryo UI" panose="020B0604030504040204" pitchFamily="50" charset="-128"/>
                <a:cs typeface="Meiryo UI" panose="020B0604030504040204" pitchFamily="50" charset="-128"/>
              </a:rPr>
              <a:t>R7</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耐震性不足棟数：</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r">
              <a:spcAft>
                <a:spcPts val="0"/>
              </a:spcAft>
            </a:pPr>
            <a:r>
              <a:rPr lang="en-US" altLang="ja-JP" sz="1400" b="1" kern="1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進捗率：</a:t>
            </a:r>
            <a:r>
              <a:rPr lang="en-US" altLang="ja-JP" sz="1400" b="1" kern="100" dirty="0">
                <a:latin typeface="Meiryo UI" panose="020B0604030504040204" pitchFamily="50" charset="-128"/>
                <a:ea typeface="Meiryo UI" panose="020B0604030504040204" pitchFamily="50" charset="-128"/>
                <a:cs typeface="Meiryo UI" panose="020B0604030504040204" pitchFamily="50" charset="-128"/>
              </a:rPr>
              <a:t>95.6%</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四角形吹き出し 72">
            <a:extLst>
              <a:ext uri="{FF2B5EF4-FFF2-40B4-BE49-F238E27FC236}">
                <a16:creationId xmlns:a16="http://schemas.microsoft.com/office/drawing/2014/main" id="{D4DAE2E7-2703-4E0D-B366-E3B2FE8BC02F}"/>
              </a:ext>
            </a:extLst>
          </p:cNvPr>
          <p:cNvSpPr/>
          <p:nvPr/>
        </p:nvSpPr>
        <p:spPr>
          <a:xfrm>
            <a:off x="7325893" y="3656138"/>
            <a:ext cx="1749245" cy="985359"/>
          </a:xfrm>
          <a:prstGeom prst="wedgeRectCallout">
            <a:avLst>
              <a:gd name="adj1" fmla="val -60239"/>
              <a:gd name="adj2" fmla="val 35158"/>
            </a:avLst>
          </a:prstGeom>
          <a:solidFill>
            <a:sysClr val="window" lastClr="FFFFFF"/>
          </a:solidFill>
          <a:ln w="19050" cap="flat" cmpd="sng" algn="ctr">
            <a:solidFill>
              <a:schemeClr val="tx1"/>
            </a:solidFill>
            <a:prstDash val="solid"/>
          </a:ln>
          <a:effectLst/>
        </p:spPr>
        <p:txBody>
          <a:bodyPr rot="0" spcFirstLastPara="0" vert="horz" wrap="square" lIns="72000" tIns="45720" rIns="72000" bIns="45720" numCol="1" spcCol="0" rtlCol="0" fromWordArt="0" anchor="ctr" anchorCtr="0" forceAA="0" compatLnSpc="1">
            <a:prstTxWarp prst="textNoShape">
              <a:avLst/>
            </a:prstTxWarp>
            <a:noAutofit/>
          </a:bodyPr>
          <a:lstStyle/>
          <a:p>
            <a:r>
              <a:rPr lang="en-US" altLang="ja-JP" sz="1400" b="1" kern="100" dirty="0">
                <a:latin typeface="Meiryo UI" panose="020B0604030504040204" pitchFamily="50" charset="-128"/>
                <a:ea typeface="Meiryo UI" panose="020B0604030504040204" pitchFamily="50" charset="-128"/>
                <a:cs typeface="Meiryo UI" panose="020B0604030504040204" pitchFamily="50" charset="-128"/>
              </a:rPr>
              <a:t>R7</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耐震性不足棟数：</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r">
              <a:spcAft>
                <a:spcPts val="0"/>
              </a:spcAft>
            </a:pPr>
            <a:r>
              <a:rPr lang="en-US" altLang="ja-JP" sz="1400" b="1" kern="1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棟</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進捗率：</a:t>
            </a:r>
            <a:r>
              <a:rPr lang="en-US" altLang="ja-JP" sz="1400" b="1" kern="100" dirty="0">
                <a:latin typeface="Meiryo UI" panose="020B0604030504040204" pitchFamily="50" charset="-128"/>
                <a:ea typeface="Meiryo UI" panose="020B0604030504040204" pitchFamily="50" charset="-128"/>
                <a:cs typeface="Meiryo UI" panose="020B0604030504040204" pitchFamily="50" charset="-128"/>
              </a:rPr>
              <a:t>98.0% </a:t>
            </a:r>
            <a:r>
              <a:rPr lang="ja-JP" sz="1400" b="1"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36231" y="3495251"/>
            <a:ext cx="8526210"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○毎年</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棟耐震性不足を解消した場合の耐震性が不足する建築物の棟数の推計</a:t>
            </a:r>
          </a:p>
        </p:txBody>
      </p:sp>
      <p:sp>
        <p:nvSpPr>
          <p:cNvPr id="75" name="矢印: 下 50">
            <a:extLst>
              <a:ext uri="{FF2B5EF4-FFF2-40B4-BE49-F238E27FC236}">
                <a16:creationId xmlns:a16="http://schemas.microsoft.com/office/drawing/2014/main" id="{C929AB03-F9BA-4DE0-9DA2-13B87EDB721D}"/>
              </a:ext>
            </a:extLst>
          </p:cNvPr>
          <p:cNvSpPr/>
          <p:nvPr/>
        </p:nvSpPr>
        <p:spPr>
          <a:xfrm>
            <a:off x="7888945" y="3194953"/>
            <a:ext cx="610371" cy="454074"/>
          </a:xfrm>
          <a:prstGeom prst="downArrow">
            <a:avLst>
              <a:gd name="adj1" fmla="val 48801"/>
              <a:gd name="adj2" fmla="val 4539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cxnSp>
        <p:nvCxnSpPr>
          <p:cNvPr id="78" name="直線コネクタ 77"/>
          <p:cNvCxnSpPr/>
          <p:nvPr/>
        </p:nvCxnSpPr>
        <p:spPr>
          <a:xfrm flipH="1">
            <a:off x="4912337" y="3824244"/>
            <a:ext cx="0" cy="8309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H="1">
            <a:off x="4886936" y="2303771"/>
            <a:ext cx="0" cy="7255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5226654" y="4885522"/>
            <a:ext cx="534906" cy="2502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226654" y="5320626"/>
            <a:ext cx="534906" cy="2502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6165026" y="4724457"/>
            <a:ext cx="2902938" cy="1628320"/>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defTabSz="326578" fontAlgn="auto">
              <a:lnSpc>
                <a:spcPts val="1500"/>
              </a:lnSpc>
              <a:spcBef>
                <a:spcPts val="0"/>
              </a:spcBef>
              <a:spcAft>
                <a:spcPts val="0"/>
              </a:spcAft>
            </a:pPr>
            <a:r>
              <a:rPr lang="ja-JP" altLang="en-US" sz="13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a:t>
            </a:r>
            <a:r>
              <a:rPr lang="en-US" altLang="ja-JP" sz="13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3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棟の考え方</a:t>
            </a:r>
            <a:endParaRPr lang="en-US" altLang="ja-JP" sz="13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326578" fontAlgn="auto">
              <a:lnSpc>
                <a:spcPts val="1500"/>
              </a:lnSpc>
              <a:spcBef>
                <a:spcPts val="0"/>
              </a:spcBef>
              <a:spcAft>
                <a:spcPts val="0"/>
              </a:spcAft>
            </a:pP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●改修検討中などの建物</a:t>
            </a:r>
          </a:p>
          <a:p>
            <a:pPr defTabSz="326578" fontAlgn="auto">
              <a:lnSpc>
                <a:spcPts val="1500"/>
              </a:lnSpc>
              <a:spcBef>
                <a:spcPts val="0"/>
              </a:spcBef>
              <a:spcAft>
                <a:spcPts val="0"/>
              </a:spcAft>
            </a:pP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・民間（改修中・検討中）　</a:t>
            </a: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p>
          <a:p>
            <a:pPr defTabSz="326578" fontAlgn="auto">
              <a:lnSpc>
                <a:spcPts val="1500"/>
              </a:lnSpc>
              <a:spcBef>
                <a:spcPts val="0"/>
              </a:spcBef>
              <a:spcAft>
                <a:spcPts val="0"/>
              </a:spcAft>
            </a:pP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・公共（未改修のもの全て）</a:t>
            </a: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p>
          <a:p>
            <a:pPr defTabSz="326578" fontAlgn="auto">
              <a:lnSpc>
                <a:spcPts val="1500"/>
              </a:lnSpc>
              <a:spcBef>
                <a:spcPts val="0"/>
              </a:spcBef>
              <a:spcAft>
                <a:spcPts val="0"/>
              </a:spcAft>
            </a:pP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44</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a:p>
            <a:pPr marL="174625" indent="-174625" defTabSz="326578" fontAlgn="auto">
              <a:lnSpc>
                <a:spcPts val="1500"/>
              </a:lnSpc>
              <a:spcBef>
                <a:spcPts val="600"/>
              </a:spcBef>
              <a:spcAft>
                <a:spcPts val="0"/>
              </a:spcAft>
            </a:pP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⇒他、民間の未検討の建物に年間</a:t>
            </a: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棟、強力に働きかけることにより年間</a:t>
            </a: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棟</a:t>
            </a: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の耐震化を目指す</a:t>
            </a:r>
          </a:p>
        </p:txBody>
      </p:sp>
      <p:sp>
        <p:nvSpPr>
          <p:cNvPr id="24" name="上矢印 23"/>
          <p:cNvSpPr/>
          <p:nvPr/>
        </p:nvSpPr>
        <p:spPr>
          <a:xfrm>
            <a:off x="5363000" y="5133906"/>
            <a:ext cx="262215" cy="158876"/>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48" y="4724457"/>
            <a:ext cx="8510754" cy="2048434"/>
          </a:xfrm>
          <a:prstGeom prst="rect">
            <a:avLst/>
          </a:prstGeom>
        </p:spPr>
      </p:pic>
    </p:spTree>
    <p:extLst>
      <p:ext uri="{BB962C8B-B14F-4D97-AF65-F5344CB8AC3E}">
        <p14:creationId xmlns:p14="http://schemas.microsoft.com/office/powerpoint/2010/main" val="1843853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a:xfrm>
            <a:off x="0" y="89882"/>
            <a:ext cx="7019925" cy="785982"/>
          </a:xfrm>
        </p:spPr>
        <p:txBody>
          <a:bodyPr/>
          <a:lstStyle/>
          <a:p>
            <a:r>
              <a:rPr lang="ja-JP" altLang="en-US" dirty="0"/>
              <a:t>　（５）</a:t>
            </a:r>
            <a:r>
              <a:rPr lang="en-US" altLang="ja-JP" dirty="0"/>
              <a:t> </a:t>
            </a:r>
            <a:r>
              <a:rPr lang="ja-JP" altLang="en-US" dirty="0"/>
              <a:t>令和４年度の大規模</a:t>
            </a:r>
            <a:r>
              <a:rPr lang="zh-TW" altLang="en-US" dirty="0"/>
              <a:t>建築物</a:t>
            </a:r>
            <a:r>
              <a:rPr lang="ja-JP" altLang="en-US" dirty="0"/>
              <a:t>の取組</a:t>
            </a:r>
            <a:r>
              <a:rPr lang="en-US" altLang="ja-JP" dirty="0"/>
              <a:t/>
            </a:r>
            <a:br>
              <a:rPr lang="en-US" altLang="ja-JP" dirty="0"/>
            </a:br>
            <a:r>
              <a:rPr lang="ja-JP" altLang="en-US" dirty="0"/>
              <a:t>　　専門家派遣制度の創設</a:t>
            </a:r>
            <a:endParaRPr kumimoji="1" lang="ja-JP" altLang="en-US" dirty="0"/>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37</a:t>
            </a:fld>
            <a:endParaRPr lang="en-US" altLang="ja-JP">
              <a:solidFill>
                <a:srgbClr val="000000"/>
              </a:solidFill>
            </a:endParaRPr>
          </a:p>
        </p:txBody>
      </p:sp>
      <p:sp>
        <p:nvSpPr>
          <p:cNvPr id="127" name="楕円 126"/>
          <p:cNvSpPr/>
          <p:nvPr/>
        </p:nvSpPr>
        <p:spPr>
          <a:xfrm>
            <a:off x="2817598" y="4970606"/>
            <a:ext cx="1079999" cy="590535"/>
          </a:xfrm>
          <a:prstGeom prst="ellipse">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rPr>
              <a:t>所有者</a:t>
            </a:r>
          </a:p>
        </p:txBody>
      </p:sp>
      <p:sp>
        <p:nvSpPr>
          <p:cNvPr id="128" name="正方形/長方形 127"/>
          <p:cNvSpPr/>
          <p:nvPr/>
        </p:nvSpPr>
        <p:spPr>
          <a:xfrm>
            <a:off x="3957540" y="5357123"/>
            <a:ext cx="1233401"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0" tIns="0" rIns="0" bIns="0" rtlCol="0" anchor="ctr">
            <a:spAutoFit/>
          </a:bodyPr>
          <a:lstStyle/>
          <a:p>
            <a:pPr algn="ctr"/>
            <a:r>
              <a:rPr lang="ja-JP" altLang="en-US" sz="1200" dirty="0">
                <a:latin typeface="Meiryo UI" panose="020B0604030504040204" pitchFamily="50" charset="-128"/>
                <a:ea typeface="Meiryo UI" panose="020B0604030504040204" pitchFamily="50" charset="-128"/>
              </a:rPr>
              <a:t>⑦専門家派遣</a:t>
            </a:r>
            <a:endParaRPr lang="en-US" altLang="ja-JP" sz="1200" dirty="0">
              <a:latin typeface="Meiryo UI" panose="020B0604030504040204" pitchFamily="50" charset="-128"/>
              <a:ea typeface="Meiryo UI" panose="020B0604030504040204" pitchFamily="50" charset="-128"/>
            </a:endParaRPr>
          </a:p>
          <a:p>
            <a:pPr algn="ctr"/>
            <a:endParaRPr lang="ja-JP" altLang="en-US" sz="1200" dirty="0">
              <a:latin typeface="Meiryo UI" panose="020B0604030504040204" pitchFamily="50" charset="-128"/>
              <a:ea typeface="Meiryo UI" panose="020B0604030504040204" pitchFamily="50" charset="-128"/>
            </a:endParaRPr>
          </a:p>
        </p:txBody>
      </p:sp>
      <p:sp>
        <p:nvSpPr>
          <p:cNvPr id="129" name="矢印: 左 7">
            <a:extLst>
              <a:ext uri="{FF2B5EF4-FFF2-40B4-BE49-F238E27FC236}">
                <a16:creationId xmlns:a16="http://schemas.microsoft.com/office/drawing/2014/main" id="{43613365-0577-4741-A396-2F7A40BDF6A3}"/>
              </a:ext>
            </a:extLst>
          </p:cNvPr>
          <p:cNvSpPr/>
          <p:nvPr/>
        </p:nvSpPr>
        <p:spPr>
          <a:xfrm rot="20229298">
            <a:off x="4088241" y="4900297"/>
            <a:ext cx="972000" cy="288000"/>
          </a:xfrm>
          <a:prstGeom prst="lef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a:latin typeface="Meiryo UI" panose="020B0604030504040204" pitchFamily="50" charset="-128"/>
              <a:ea typeface="Meiryo UI" panose="020B0604030504040204" pitchFamily="50" charset="-128"/>
            </a:endParaRPr>
          </a:p>
        </p:txBody>
      </p:sp>
      <p:sp>
        <p:nvSpPr>
          <p:cNvPr id="130" name="正方形/長方形 129"/>
          <p:cNvSpPr/>
          <p:nvPr/>
        </p:nvSpPr>
        <p:spPr>
          <a:xfrm>
            <a:off x="3573713" y="4554489"/>
            <a:ext cx="1231106" cy="1846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0" tIns="0" rIns="0" bIns="0" rtlCol="0" anchor="ctr">
            <a:spAutoFit/>
          </a:bodyPr>
          <a:lstStyle/>
          <a:p>
            <a:r>
              <a:rPr lang="ja-JP" altLang="en-US" sz="1200" dirty="0">
                <a:latin typeface="Meiryo UI" panose="020B0604030504040204" pitchFamily="50" charset="-128"/>
                <a:ea typeface="Meiryo UI" panose="020B0604030504040204" pitchFamily="50" charset="-128"/>
              </a:rPr>
              <a:t>⑥派遣</a:t>
            </a:r>
            <a:r>
              <a:rPr lang="zh-TW" altLang="en-US" sz="1200" dirty="0">
                <a:latin typeface="Meiryo UI" panose="020B0604030504040204" pitchFamily="50" charset="-128"/>
                <a:ea typeface="Meiryo UI" panose="020B0604030504040204" pitchFamily="50" charset="-128"/>
              </a:rPr>
              <a:t>専門家</a:t>
            </a:r>
            <a:r>
              <a:rPr lang="ja-JP" altLang="en-US" sz="1200" dirty="0">
                <a:latin typeface="Meiryo UI" panose="020B0604030504040204" pitchFamily="50" charset="-128"/>
                <a:ea typeface="Meiryo UI" panose="020B0604030504040204" pitchFamily="50" charset="-128"/>
              </a:rPr>
              <a:t>通知</a:t>
            </a:r>
          </a:p>
        </p:txBody>
      </p:sp>
      <p:cxnSp>
        <p:nvCxnSpPr>
          <p:cNvPr id="131" name="直線矢印コネクタ 130"/>
          <p:cNvCxnSpPr/>
          <p:nvPr/>
        </p:nvCxnSpPr>
        <p:spPr>
          <a:xfrm>
            <a:off x="4053626" y="3845991"/>
            <a:ext cx="97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正方形/長方形 131"/>
          <p:cNvSpPr/>
          <p:nvPr/>
        </p:nvSpPr>
        <p:spPr>
          <a:xfrm>
            <a:off x="4231850" y="3414202"/>
            <a:ext cx="615553"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0" tIns="0" rIns="0" bIns="0" rtlCol="0" anchor="ctr">
            <a:spAutoFit/>
          </a:bodyPr>
          <a:lstStyle/>
          <a:p>
            <a:pPr algn="ctr"/>
            <a:r>
              <a:rPr lang="ja-JP" altLang="en-US" sz="1200" dirty="0">
                <a:latin typeface="Meiryo UI" panose="020B0604030504040204" pitchFamily="50" charset="-128"/>
                <a:ea typeface="Meiryo UI" panose="020B0604030504040204" pitchFamily="50" charset="-128"/>
              </a:rPr>
              <a:t>③専門家</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選定要請</a:t>
            </a:r>
          </a:p>
        </p:txBody>
      </p:sp>
      <p:cxnSp>
        <p:nvCxnSpPr>
          <p:cNvPr id="133" name="直線矢印コネクタ 132"/>
          <p:cNvCxnSpPr/>
          <p:nvPr/>
        </p:nvCxnSpPr>
        <p:spPr>
          <a:xfrm flipH="1" flipV="1">
            <a:off x="4053626" y="4077688"/>
            <a:ext cx="97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正方形/長方形 133"/>
          <p:cNvSpPr/>
          <p:nvPr/>
        </p:nvSpPr>
        <p:spPr>
          <a:xfrm>
            <a:off x="4231852" y="4119325"/>
            <a:ext cx="615553"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0" tIns="0" rIns="0" bIns="0" rtlCol="0" anchor="ctr">
            <a:spAutoFit/>
          </a:bodyPr>
          <a:lstStyle/>
          <a:p>
            <a:pPr algn="ctr"/>
            <a:r>
              <a:rPr lang="ja-JP" altLang="en-US" sz="1200" dirty="0">
                <a:latin typeface="Meiryo UI" panose="020B0604030504040204" pitchFamily="50" charset="-128"/>
                <a:ea typeface="Meiryo UI" panose="020B0604030504040204" pitchFamily="50" charset="-128"/>
              </a:rPr>
              <a:t>⑤専門家</a:t>
            </a:r>
            <a:endParaRPr lang="en-US" altLang="ja-JP" sz="1200" dirty="0">
              <a:latin typeface="Meiryo UI" panose="020B0604030504040204" pitchFamily="50" charset="-128"/>
              <a:ea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rPr>
              <a:t>選定報告</a:t>
            </a:r>
          </a:p>
        </p:txBody>
      </p:sp>
      <p:cxnSp>
        <p:nvCxnSpPr>
          <p:cNvPr id="135" name="直線矢印コネクタ 134"/>
          <p:cNvCxnSpPr/>
          <p:nvPr/>
        </p:nvCxnSpPr>
        <p:spPr>
          <a:xfrm>
            <a:off x="3535634" y="4376823"/>
            <a:ext cx="0" cy="54000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6" name="直線矢印コネクタ 135"/>
          <p:cNvCxnSpPr/>
          <p:nvPr/>
        </p:nvCxnSpPr>
        <p:spPr>
          <a:xfrm flipV="1">
            <a:off x="2125192" y="5265869"/>
            <a:ext cx="540000"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7" name="角丸四角形 136"/>
          <p:cNvSpPr/>
          <p:nvPr/>
        </p:nvSpPr>
        <p:spPr>
          <a:xfrm>
            <a:off x="935285" y="4905870"/>
            <a:ext cx="1079999" cy="7199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horz"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所管行政庁</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38" name="角丸四角形 137"/>
          <p:cNvSpPr/>
          <p:nvPr/>
        </p:nvSpPr>
        <p:spPr>
          <a:xfrm>
            <a:off x="5396673" y="3585784"/>
            <a:ext cx="504988" cy="1980000"/>
          </a:xfrm>
          <a:prstGeom prst="roundRect">
            <a:avLst/>
          </a:prstGeom>
          <a:solidFill>
            <a:schemeClr val="accent5">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協力団体</a:t>
            </a:r>
          </a:p>
        </p:txBody>
      </p:sp>
      <p:sp>
        <p:nvSpPr>
          <p:cNvPr id="139" name="楕円 138"/>
          <p:cNvSpPr/>
          <p:nvPr/>
        </p:nvSpPr>
        <p:spPr>
          <a:xfrm>
            <a:off x="6603441" y="5231011"/>
            <a:ext cx="1601225" cy="3347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b="1" dirty="0">
                <a:solidFill>
                  <a:schemeClr val="tx1"/>
                </a:solidFill>
                <a:latin typeface="Meiryo UI" panose="020B0604030504040204" pitchFamily="50" charset="-128"/>
                <a:ea typeface="Meiryo UI" panose="020B0604030504040204" pitchFamily="50" charset="-128"/>
              </a:rPr>
              <a:t>FP</a:t>
            </a:r>
          </a:p>
        </p:txBody>
      </p:sp>
      <p:sp>
        <p:nvSpPr>
          <p:cNvPr id="140" name="正方形/長方形 139"/>
          <p:cNvSpPr/>
          <p:nvPr/>
        </p:nvSpPr>
        <p:spPr>
          <a:xfrm>
            <a:off x="6007904" y="3653630"/>
            <a:ext cx="461665" cy="1846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0" tIns="0" rIns="0" bIns="0" rtlCol="0" anchor="ctr">
            <a:spAutoFit/>
          </a:bodyPr>
          <a:lstStyle/>
          <a:p>
            <a:pPr algn="ctr"/>
            <a:r>
              <a:rPr lang="ja-JP" altLang="en-US" sz="1200" dirty="0">
                <a:latin typeface="Meiryo UI" panose="020B0604030504040204" pitchFamily="50" charset="-128"/>
                <a:ea typeface="Meiryo UI" panose="020B0604030504040204" pitchFamily="50" charset="-128"/>
              </a:rPr>
              <a:t>④選定</a:t>
            </a:r>
          </a:p>
        </p:txBody>
      </p:sp>
      <p:cxnSp>
        <p:nvCxnSpPr>
          <p:cNvPr id="141" name="直線コネクタ 140"/>
          <p:cNvCxnSpPr>
            <a:stCxn id="138" idx="3"/>
            <a:endCxn id="142" idx="2"/>
          </p:cNvCxnSpPr>
          <p:nvPr/>
        </p:nvCxnSpPr>
        <p:spPr>
          <a:xfrm flipV="1">
            <a:off x="5901661" y="3766647"/>
            <a:ext cx="701780" cy="809137"/>
          </a:xfrm>
          <a:prstGeom prst="line">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2" name="楕円 141">
            <a:extLst>
              <a:ext uri="{FF2B5EF4-FFF2-40B4-BE49-F238E27FC236}">
                <a16:creationId xmlns:a16="http://schemas.microsoft.com/office/drawing/2014/main" id="{370C6BE6-EFAC-4F12-BF30-FFF5ACEE81C7}"/>
              </a:ext>
            </a:extLst>
          </p:cNvPr>
          <p:cNvSpPr/>
          <p:nvPr/>
        </p:nvSpPr>
        <p:spPr>
          <a:xfrm>
            <a:off x="6603441" y="3585784"/>
            <a:ext cx="1601225" cy="3617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耐震プロデューサー</a:t>
            </a:r>
            <a:endParaRPr lang="en-US" altLang="ja-JP" sz="1200" b="1" dirty="0">
              <a:solidFill>
                <a:schemeClr val="tx1"/>
              </a:solidFill>
              <a:latin typeface="Meiryo UI" panose="020B0604030504040204" pitchFamily="50" charset="-128"/>
              <a:ea typeface="Meiryo UI" panose="020B0604030504040204" pitchFamily="50" charset="-128"/>
            </a:endParaRPr>
          </a:p>
        </p:txBody>
      </p:sp>
      <p:cxnSp>
        <p:nvCxnSpPr>
          <p:cNvPr id="143" name="直線コネクタ 142"/>
          <p:cNvCxnSpPr>
            <a:stCxn id="138" idx="3"/>
            <a:endCxn id="146" idx="2"/>
          </p:cNvCxnSpPr>
          <p:nvPr/>
        </p:nvCxnSpPr>
        <p:spPr>
          <a:xfrm flipV="1">
            <a:off x="5901661" y="4319549"/>
            <a:ext cx="701780" cy="256235"/>
          </a:xfrm>
          <a:prstGeom prst="line">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a:stCxn id="138" idx="3"/>
            <a:endCxn id="139" idx="2"/>
          </p:cNvCxnSpPr>
          <p:nvPr/>
        </p:nvCxnSpPr>
        <p:spPr>
          <a:xfrm>
            <a:off x="5901661" y="4575784"/>
            <a:ext cx="701780" cy="822614"/>
          </a:xfrm>
          <a:prstGeom prst="line">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角丸四角形 144"/>
          <p:cNvSpPr/>
          <p:nvPr/>
        </p:nvSpPr>
        <p:spPr>
          <a:xfrm>
            <a:off x="5224151" y="3398813"/>
            <a:ext cx="3161385" cy="2353943"/>
          </a:xfrm>
          <a:prstGeom prst="roundRect">
            <a:avLst>
              <a:gd name="adj" fmla="val 8523"/>
            </a:avLst>
          </a:prstGeom>
          <a:no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00">
              <a:latin typeface="Meiryo UI" panose="020B0604030504040204" pitchFamily="50" charset="-128"/>
              <a:ea typeface="Meiryo UI" panose="020B0604030504040204" pitchFamily="50" charset="-128"/>
            </a:endParaRPr>
          </a:p>
        </p:txBody>
      </p:sp>
      <p:sp>
        <p:nvSpPr>
          <p:cNvPr id="146" name="楕円 145"/>
          <p:cNvSpPr/>
          <p:nvPr/>
        </p:nvSpPr>
        <p:spPr>
          <a:xfrm>
            <a:off x="6603441" y="4152162"/>
            <a:ext cx="1601225" cy="3347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弁護士</a:t>
            </a:r>
          </a:p>
        </p:txBody>
      </p:sp>
      <p:sp>
        <p:nvSpPr>
          <p:cNvPr id="147" name="楕円 146"/>
          <p:cNvSpPr/>
          <p:nvPr/>
        </p:nvSpPr>
        <p:spPr>
          <a:xfrm>
            <a:off x="6603441" y="4691587"/>
            <a:ext cx="1601225" cy="33477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構造建築士</a:t>
            </a:r>
          </a:p>
        </p:txBody>
      </p:sp>
      <p:cxnSp>
        <p:nvCxnSpPr>
          <p:cNvPr id="148" name="直線コネクタ 147"/>
          <p:cNvCxnSpPr>
            <a:stCxn id="138" idx="3"/>
            <a:endCxn id="147" idx="2"/>
          </p:cNvCxnSpPr>
          <p:nvPr/>
        </p:nvCxnSpPr>
        <p:spPr>
          <a:xfrm>
            <a:off x="5901661" y="4575784"/>
            <a:ext cx="701780" cy="283190"/>
          </a:xfrm>
          <a:prstGeom prst="line">
            <a:avLst/>
          </a:prstGeom>
          <a:ln w="254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角丸四角形 148"/>
          <p:cNvSpPr/>
          <p:nvPr/>
        </p:nvSpPr>
        <p:spPr>
          <a:xfrm>
            <a:off x="2775102" y="3603041"/>
            <a:ext cx="1079999" cy="719999"/>
          </a:xfrm>
          <a:prstGeom prst="roundRect">
            <a:avLst/>
          </a:prstGeom>
          <a:solidFill>
            <a:schemeClr val="accent5">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300" b="1" dirty="0">
                <a:solidFill>
                  <a:schemeClr val="tx1"/>
                </a:solidFill>
                <a:latin typeface="Meiryo UI" panose="020B0604030504040204" pitchFamily="50" charset="-128"/>
                <a:ea typeface="Meiryo UI" panose="020B0604030504040204" pitchFamily="50" charset="-128"/>
              </a:rPr>
              <a:t>事務局</a:t>
            </a:r>
            <a:r>
              <a:rPr lang="en-US" altLang="ja-JP" sz="1300" b="1" dirty="0">
                <a:solidFill>
                  <a:schemeClr val="tx1"/>
                </a:solidFill>
                <a:latin typeface="Meiryo UI" panose="020B0604030504040204" pitchFamily="50" charset="-128"/>
                <a:ea typeface="Meiryo UI" panose="020B0604030504040204" pitchFamily="50" charset="-128"/>
              </a:rPr>
              <a:t>※</a:t>
            </a:r>
            <a:endParaRPr lang="ja-JP" altLang="en-US" sz="1300" b="1" dirty="0">
              <a:solidFill>
                <a:schemeClr val="tx1"/>
              </a:solidFill>
              <a:latin typeface="Meiryo UI" panose="020B0604030504040204" pitchFamily="50" charset="-128"/>
              <a:ea typeface="Meiryo UI" panose="020B0604030504040204" pitchFamily="50" charset="-128"/>
            </a:endParaRPr>
          </a:p>
        </p:txBody>
      </p:sp>
      <p:sp>
        <p:nvSpPr>
          <p:cNvPr id="150" name="角丸四角形 149"/>
          <p:cNvSpPr/>
          <p:nvPr/>
        </p:nvSpPr>
        <p:spPr>
          <a:xfrm>
            <a:off x="935285" y="3603041"/>
            <a:ext cx="1079999" cy="7199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horz" lIns="0" tIns="0" rIns="0" bIns="0"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大阪建築物</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震災対策</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推進協議会</a:t>
            </a:r>
          </a:p>
        </p:txBody>
      </p:sp>
      <p:cxnSp>
        <p:nvCxnSpPr>
          <p:cNvPr id="151" name="直線矢印コネクタ 150"/>
          <p:cNvCxnSpPr/>
          <p:nvPr/>
        </p:nvCxnSpPr>
        <p:spPr>
          <a:xfrm flipV="1">
            <a:off x="2125192" y="3845991"/>
            <a:ext cx="540000" cy="1273"/>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2" name="正方形/長方形 151"/>
          <p:cNvSpPr/>
          <p:nvPr/>
        </p:nvSpPr>
        <p:spPr>
          <a:xfrm>
            <a:off x="2241305" y="3594216"/>
            <a:ext cx="307777" cy="1846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0" tIns="0" rIns="0" bIns="0" rtlCol="0" anchor="ctr">
            <a:spAutoFit/>
          </a:bodyPr>
          <a:lstStyle/>
          <a:p>
            <a:pPr algn="ctr"/>
            <a:r>
              <a:rPr lang="ja-JP" altLang="en-US" sz="1200" dirty="0">
                <a:latin typeface="Meiryo UI" panose="020B0604030504040204" pitchFamily="50" charset="-128"/>
                <a:ea typeface="Meiryo UI" panose="020B0604030504040204" pitchFamily="50" charset="-128"/>
              </a:rPr>
              <a:t>委託</a:t>
            </a:r>
          </a:p>
        </p:txBody>
      </p:sp>
      <p:cxnSp>
        <p:nvCxnSpPr>
          <p:cNvPr id="153" name="直線矢印コネクタ 152"/>
          <p:cNvCxnSpPr/>
          <p:nvPr/>
        </p:nvCxnSpPr>
        <p:spPr>
          <a:xfrm flipH="1">
            <a:off x="2125192" y="4077687"/>
            <a:ext cx="540000" cy="0"/>
          </a:xfrm>
          <a:prstGeom prst="straightConnector1">
            <a:avLst/>
          </a:prstGeom>
          <a:ln w="952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4" name="正方形/長方形 153"/>
          <p:cNvSpPr/>
          <p:nvPr/>
        </p:nvSpPr>
        <p:spPr>
          <a:xfrm>
            <a:off x="2241305" y="4123977"/>
            <a:ext cx="307777" cy="1846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0" tIns="0" rIns="0" bIns="0" rtlCol="0" anchor="ctr">
            <a:spAutoFit/>
          </a:bodyPr>
          <a:lstStyle/>
          <a:p>
            <a:pPr algn="ctr"/>
            <a:r>
              <a:rPr lang="ja-JP" altLang="en-US" sz="1200" dirty="0">
                <a:latin typeface="Meiryo UI" panose="020B0604030504040204" pitchFamily="50" charset="-128"/>
                <a:ea typeface="Meiryo UI" panose="020B0604030504040204" pitchFamily="50" charset="-128"/>
              </a:rPr>
              <a:t>報告</a:t>
            </a:r>
          </a:p>
        </p:txBody>
      </p:sp>
      <p:sp>
        <p:nvSpPr>
          <p:cNvPr id="155" name="正方形/長方形 154"/>
          <p:cNvSpPr/>
          <p:nvPr/>
        </p:nvSpPr>
        <p:spPr>
          <a:xfrm>
            <a:off x="2059163" y="4998676"/>
            <a:ext cx="673261" cy="1846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0" tIns="0" rIns="0" bIns="0" rtlCol="0" anchor="ctr">
            <a:spAutoFit/>
          </a:bodyPr>
          <a:lstStyle/>
          <a:p>
            <a:pPr algn="ctr"/>
            <a:r>
              <a:rPr lang="ja-JP" altLang="en-US" sz="1200" dirty="0">
                <a:latin typeface="Meiryo UI" panose="020B0604030504040204" pitchFamily="50" charset="-128"/>
                <a:ea typeface="Meiryo UI" panose="020B0604030504040204" pitchFamily="50" charset="-128"/>
              </a:rPr>
              <a:t>①働きかけ</a:t>
            </a:r>
          </a:p>
        </p:txBody>
      </p:sp>
      <p:sp>
        <p:nvSpPr>
          <p:cNvPr id="156" name="テキスト ボックス 155"/>
          <p:cNvSpPr txBox="1"/>
          <p:nvPr/>
        </p:nvSpPr>
        <p:spPr>
          <a:xfrm>
            <a:off x="631295" y="2893852"/>
            <a:ext cx="2286553" cy="286173"/>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47521" tIns="47521" rIns="47521" bIns="47521" rtlCol="0" anchor="ctr" anchorCtr="0">
            <a:noAutofit/>
          </a:bodyPr>
          <a:lstStyle/>
          <a:p>
            <a:pPr algn="ctr"/>
            <a:r>
              <a:rPr lang="ja-JP" altLang="en-US" sz="1400" b="1" u="sng" dirty="0">
                <a:solidFill>
                  <a:srgbClr val="0033CC"/>
                </a:solidFill>
                <a:latin typeface="Meiryo UI" panose="020B0604030504040204" pitchFamily="50" charset="-128"/>
                <a:ea typeface="Meiryo UI" panose="020B0604030504040204" pitchFamily="50" charset="-128"/>
              </a:rPr>
              <a:t>専門家派遣制度イメージ（案）</a:t>
            </a:r>
          </a:p>
        </p:txBody>
      </p:sp>
      <p:sp>
        <p:nvSpPr>
          <p:cNvPr id="157" name="テキスト ボックス 156"/>
          <p:cNvSpPr txBox="1"/>
          <p:nvPr/>
        </p:nvSpPr>
        <p:spPr>
          <a:xfrm>
            <a:off x="935285" y="5752756"/>
            <a:ext cx="2255426" cy="161583"/>
          </a:xfrm>
          <a:prstGeom prst="rect">
            <a:avLst/>
          </a:prstGeom>
          <a:noFill/>
        </p:spPr>
        <p:txBody>
          <a:bodyPr wrap="none" lIns="0" tIns="0" rIns="0" bIns="0" rtlCol="0">
            <a:spAutoFit/>
          </a:bodyPr>
          <a:lstStyle/>
          <a:p>
            <a:pPr defTabSz="326578" fontAlgn="auto">
              <a:spcBef>
                <a:spcPts val="0"/>
              </a:spcBef>
              <a:spcAft>
                <a:spcPts val="0"/>
              </a:spcAft>
            </a:pP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　一般財団法人大阪建築防災センター</a:t>
            </a:r>
          </a:p>
        </p:txBody>
      </p:sp>
      <p:sp>
        <p:nvSpPr>
          <p:cNvPr id="158" name="テキスト ボックス 157">
            <a:extLst>
              <a:ext uri="{FF2B5EF4-FFF2-40B4-BE49-F238E27FC236}">
                <a16:creationId xmlns:a16="http://schemas.microsoft.com/office/drawing/2014/main" id="{17ED8CF4-6E6C-4246-A667-2906BA277934}"/>
              </a:ext>
            </a:extLst>
          </p:cNvPr>
          <p:cNvSpPr txBox="1"/>
          <p:nvPr/>
        </p:nvSpPr>
        <p:spPr>
          <a:xfrm>
            <a:off x="168758" y="1100434"/>
            <a:ext cx="8820000" cy="1211476"/>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52000" indent="-252000">
              <a:spcAft>
                <a:spcPts val="600"/>
              </a:spcAft>
              <a:defRP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○広域緊急交通路沿道建築物の耐震化に一定の効果がみられる、専門家派遣制度と同様の制度を創設</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専門家派遣制度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：耐震化事業に精通した建築士等を派遣し、所有者が抱える疑問や不安等を聞き取り、事業計画</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2000" indent="-252000">
              <a:spcAft>
                <a:spcPts val="600"/>
              </a:spcAft>
              <a:defRP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立案のための的確なアドバイス等を行う制度</a:t>
            </a:r>
          </a:p>
        </p:txBody>
      </p:sp>
      <p:sp>
        <p:nvSpPr>
          <p:cNvPr id="159" name="正方形/長方形 158"/>
          <p:cNvSpPr/>
          <p:nvPr/>
        </p:nvSpPr>
        <p:spPr>
          <a:xfrm>
            <a:off x="7173221" y="3119507"/>
            <a:ext cx="461665" cy="1846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0" tIns="0" rIns="0" bIns="0" rtlCol="0" anchor="ctr">
            <a:spAutoFit/>
          </a:bodyPr>
          <a:lstStyle/>
          <a:p>
            <a:pPr algn="ctr"/>
            <a:r>
              <a:rPr lang="ja-JP" altLang="en-US" sz="1200" dirty="0">
                <a:latin typeface="Meiryo UI" panose="020B0604030504040204" pitchFamily="50" charset="-128"/>
                <a:ea typeface="Meiryo UI" panose="020B0604030504040204" pitchFamily="50" charset="-128"/>
              </a:rPr>
              <a:t>専門家</a:t>
            </a:r>
          </a:p>
        </p:txBody>
      </p:sp>
      <p:sp>
        <p:nvSpPr>
          <p:cNvPr id="160" name="正方形/長方形 159"/>
          <p:cNvSpPr/>
          <p:nvPr/>
        </p:nvSpPr>
        <p:spPr>
          <a:xfrm>
            <a:off x="1936322" y="4554489"/>
            <a:ext cx="1154162" cy="18466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lIns="0" tIns="0" rIns="0" bIns="0" rtlCol="0" anchor="ctr">
            <a:spAutoFit/>
          </a:bodyPr>
          <a:lstStyle/>
          <a:p>
            <a:r>
              <a:rPr lang="ja-JP" altLang="en-US" sz="1200" dirty="0">
                <a:latin typeface="Meiryo UI" panose="020B0604030504040204" pitchFamily="50" charset="-128"/>
                <a:ea typeface="Meiryo UI" panose="020B0604030504040204" pitchFamily="50" charset="-128"/>
              </a:rPr>
              <a:t>②相談・派遣依頼</a:t>
            </a:r>
          </a:p>
        </p:txBody>
      </p:sp>
      <p:cxnSp>
        <p:nvCxnSpPr>
          <p:cNvPr id="161" name="直線矢印コネクタ 160"/>
          <p:cNvCxnSpPr/>
          <p:nvPr/>
        </p:nvCxnSpPr>
        <p:spPr>
          <a:xfrm flipV="1">
            <a:off x="3129991" y="4376823"/>
            <a:ext cx="0" cy="54000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9784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0" y="2716306"/>
            <a:ext cx="9144000" cy="819711"/>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0" tIns="42198" rIns="0" bIns="42198" rtlCol="0" anchor="ctr"/>
          <a:lstStyle/>
          <a:p>
            <a:pPr algn="ctr">
              <a:spcBef>
                <a:spcPts val="258"/>
              </a:spcBef>
            </a:pPr>
            <a:r>
              <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2585"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広域緊急交通路沿道建築物</a:t>
            </a:r>
          </a:p>
          <a:p>
            <a:pPr algn="ctr">
              <a:spcBef>
                <a:spcPts val="258"/>
              </a:spcBef>
            </a:pPr>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）建物</a:t>
            </a:r>
          </a:p>
        </p:txBody>
      </p:sp>
    </p:spTree>
    <p:extLst>
      <p:ext uri="{BB962C8B-B14F-4D97-AF65-F5344CB8AC3E}">
        <p14:creationId xmlns:p14="http://schemas.microsoft.com/office/powerpoint/2010/main" val="312141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4819895" y="2824995"/>
            <a:ext cx="3800475" cy="3514725"/>
          </a:xfrm>
          <a:prstGeom prst="rect">
            <a:avLst/>
          </a:prstGeom>
        </p:spPr>
      </p:pic>
      <p:pic>
        <p:nvPicPr>
          <p:cNvPr id="6" name="図 5"/>
          <p:cNvPicPr>
            <a:picLocks noChangeAspect="1"/>
          </p:cNvPicPr>
          <p:nvPr/>
        </p:nvPicPr>
        <p:blipFill>
          <a:blip r:embed="rId3"/>
          <a:stretch>
            <a:fillRect/>
          </a:stretch>
        </p:blipFill>
        <p:spPr>
          <a:xfrm>
            <a:off x="622104" y="2880637"/>
            <a:ext cx="3771900" cy="3295650"/>
          </a:xfrm>
          <a:prstGeom prst="rect">
            <a:avLst/>
          </a:prstGeom>
        </p:spPr>
      </p:pic>
      <p:sp>
        <p:nvSpPr>
          <p:cNvPr id="16" name="タイトル 2">
            <a:extLst>
              <a:ext uri="{FF2B5EF4-FFF2-40B4-BE49-F238E27FC236}">
                <a16:creationId xmlns:a16="http://schemas.microsoft.com/office/drawing/2014/main" id="{590D41AC-8F0D-4F7F-A436-8E8B484253D6}"/>
              </a:ext>
            </a:extLst>
          </p:cNvPr>
          <p:cNvSpPr txBox="1">
            <a:spLocks/>
          </p:cNvSpPr>
          <p:nvPr/>
        </p:nvSpPr>
        <p:spPr bwMode="auto">
          <a:xfrm>
            <a:off x="0" y="1"/>
            <a:ext cx="8782050" cy="108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（１）木造住宅の耐震化の概要</a:t>
            </a:r>
            <a:endParaRPr lang="en-US" altLang="ja-JP" dirty="0"/>
          </a:p>
          <a:p>
            <a:r>
              <a:rPr lang="ja-JP" altLang="en-US" dirty="0"/>
              <a:t>　　イ</a:t>
            </a:r>
            <a:r>
              <a:rPr lang="en-US" altLang="ja-JP" dirty="0"/>
              <a:t>.</a:t>
            </a:r>
            <a:r>
              <a:rPr lang="ja-JP" altLang="en-US" dirty="0"/>
              <a:t>木造住宅の築年数</a:t>
            </a:r>
            <a:endParaRPr lang="ja-JP" altLang="ja-JP" b="1" kern="0" dirty="0">
              <a:latin typeface="Meiryo UI" panose="020B0604030504040204" pitchFamily="50" charset="-128"/>
              <a:ea typeface="Meiryo UI" panose="020B0604030504040204" pitchFamily="50" charset="-128"/>
            </a:endParaRPr>
          </a:p>
        </p:txBody>
      </p:sp>
      <p:sp>
        <p:nvSpPr>
          <p:cNvPr id="47" name="スライド番号プレースホルダー 3">
            <a:extLst>
              <a:ext uri="{FF2B5EF4-FFF2-40B4-BE49-F238E27FC236}">
                <a16:creationId xmlns:a16="http://schemas.microsoft.com/office/drawing/2014/main" id="{F2DD975D-0619-4B5D-B301-FE081372CDC5}"/>
              </a:ext>
            </a:extLst>
          </p:cNvPr>
          <p:cNvSpPr>
            <a:spLocks noGrp="1"/>
          </p:cNvSpPr>
          <p:nvPr>
            <p:ph type="sldNum" sz="quarter" idx="12"/>
          </p:nvPr>
        </p:nvSpPr>
        <p:spPr>
          <a:xfrm>
            <a:off x="7010400" y="6433376"/>
            <a:ext cx="2133600" cy="287337"/>
          </a:xfrm>
        </p:spPr>
        <p:txBody>
          <a:bodyPr/>
          <a:lstStyle/>
          <a:p>
            <a:pPr defTabSz="844083">
              <a:defRPr/>
            </a:pPr>
            <a:fld id="{09954CD4-AF95-4C78-B160-84012AB9CEDB}" type="slidenum">
              <a:rPr kumimoji="1" lang="en-US" altLang="ja-JP">
                <a:solidFill>
                  <a:srgbClr val="000000"/>
                </a:solidFill>
              </a:rPr>
              <a:pPr defTabSz="844083">
                <a:defRPr/>
              </a:pPr>
              <a:t>3</a:t>
            </a:fld>
            <a:endParaRPr kumimoji="1" lang="en-US" altLang="ja-JP">
              <a:solidFill>
                <a:srgbClr val="000000"/>
              </a:solidFill>
            </a:endParaRPr>
          </a:p>
        </p:txBody>
      </p:sp>
      <p:sp>
        <p:nvSpPr>
          <p:cNvPr id="48" name="テキスト ボックス 47">
            <a:extLst>
              <a:ext uri="{FF2B5EF4-FFF2-40B4-BE49-F238E27FC236}">
                <a16:creationId xmlns:a16="http://schemas.microsoft.com/office/drawing/2014/main" id="{86EC04C1-E966-4CFB-B772-F776E34F6708}"/>
              </a:ext>
            </a:extLst>
          </p:cNvPr>
          <p:cNvSpPr txBox="1"/>
          <p:nvPr/>
        </p:nvSpPr>
        <p:spPr>
          <a:xfrm>
            <a:off x="186950" y="1040497"/>
            <a:ext cx="8815536" cy="1092607"/>
          </a:xfrm>
          <a:prstGeom prst="rect">
            <a:avLst/>
          </a:prstGeom>
          <a:solidFill>
            <a:schemeClr val="accent5"/>
          </a:solidFill>
        </p:spPr>
        <p:txBody>
          <a:bodyPr wrap="square" rtlCol="0">
            <a:spAutoFit/>
          </a:bodyPr>
          <a:lstStyle/>
          <a:p>
            <a:pPr marL="216000" indent="-216000" defTabSz="844083">
              <a:lnSpc>
                <a:spcPct val="125000"/>
              </a:lnSpc>
              <a:spcAft>
                <a:spcPts val="554"/>
              </a:spcAft>
              <a:defRPr/>
            </a:pP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○耐震化率は伸びているが、実数を建設時期で見ると、築年数の古い住宅が多く残っており、</a:t>
            </a:r>
            <a:r>
              <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年前と比べ、築</a:t>
            </a:r>
            <a:r>
              <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年以上の住宅が増えている</a:t>
            </a:r>
            <a:endPar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228606" indent="-296015" defTabSz="844083">
              <a:lnSpc>
                <a:spcPct val="125000"/>
              </a:lnSpc>
              <a:spcAft>
                <a:spcPts val="554"/>
              </a:spcAft>
              <a:defRPr/>
            </a:pP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○旧耐震基準で建てられた住宅についても築</a:t>
            </a:r>
            <a:r>
              <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年以上が経過しており、耐震化が急がれる</a:t>
            </a:r>
            <a:endParaRPr lang="en-US" altLang="ja-JP"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9">
            <a:extLst>
              <a:ext uri="{FF2B5EF4-FFF2-40B4-BE49-F238E27FC236}">
                <a16:creationId xmlns:a16="http://schemas.microsoft.com/office/drawing/2014/main" id="{578A5B12-8081-4A45-9E39-EB94915C1B30}"/>
              </a:ext>
            </a:extLst>
          </p:cNvPr>
          <p:cNvSpPr/>
          <p:nvPr/>
        </p:nvSpPr>
        <p:spPr>
          <a:xfrm>
            <a:off x="5173176" y="4677168"/>
            <a:ext cx="1729643" cy="1410064"/>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0" name="二等辺三角形 69">
            <a:extLst>
              <a:ext uri="{FF2B5EF4-FFF2-40B4-BE49-F238E27FC236}">
                <a16:creationId xmlns:a16="http://schemas.microsoft.com/office/drawing/2014/main" id="{E77A9901-D403-4831-A8B6-4A5B92802D25}"/>
              </a:ext>
            </a:extLst>
          </p:cNvPr>
          <p:cNvSpPr/>
          <p:nvPr/>
        </p:nvSpPr>
        <p:spPr>
          <a:xfrm rot="5400000">
            <a:off x="3997910" y="4359257"/>
            <a:ext cx="1418130" cy="36688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1" name="正方形/長方形 70">
            <a:extLst>
              <a:ext uri="{FF2B5EF4-FFF2-40B4-BE49-F238E27FC236}">
                <a16:creationId xmlns:a16="http://schemas.microsoft.com/office/drawing/2014/main" id="{785F8BF8-4425-4714-B599-EDB87D166877}"/>
              </a:ext>
            </a:extLst>
          </p:cNvPr>
          <p:cNvSpPr/>
          <p:nvPr/>
        </p:nvSpPr>
        <p:spPr>
          <a:xfrm>
            <a:off x="1579463" y="2655926"/>
            <a:ext cx="1445433" cy="2064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92" dirty="0">
                <a:solidFill>
                  <a:schemeClr val="tx1"/>
                </a:solidFill>
                <a:latin typeface="Meiryo UI" panose="020B0604030504040204" pitchFamily="50" charset="-128"/>
                <a:ea typeface="Meiryo UI" panose="020B0604030504040204" pitchFamily="50" charset="-128"/>
              </a:rPr>
              <a:t>【H20</a:t>
            </a:r>
            <a:r>
              <a:rPr lang="ja-JP" altLang="en-US" sz="1292" dirty="0">
                <a:solidFill>
                  <a:schemeClr val="tx1"/>
                </a:solidFill>
                <a:latin typeface="Meiryo UI" panose="020B0604030504040204" pitchFamily="50" charset="-128"/>
                <a:ea typeface="Meiryo UI" panose="020B0604030504040204" pitchFamily="50" charset="-128"/>
              </a:rPr>
              <a:t>年時点</a:t>
            </a:r>
            <a:r>
              <a:rPr lang="en-US" altLang="ja-JP" sz="1292" dirty="0">
                <a:solidFill>
                  <a:schemeClr val="tx1"/>
                </a:solidFill>
                <a:latin typeface="Meiryo UI" panose="020B0604030504040204" pitchFamily="50" charset="-128"/>
                <a:ea typeface="Meiryo UI" panose="020B0604030504040204" pitchFamily="50" charset="-128"/>
              </a:rPr>
              <a:t>】</a:t>
            </a:r>
            <a:endParaRPr lang="ja-JP" altLang="en-US" sz="1292" dirty="0">
              <a:solidFill>
                <a:schemeClr val="tx1"/>
              </a:solidFill>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C658B067-09A3-435C-AA9C-3AF7DF71B90B}"/>
              </a:ext>
            </a:extLst>
          </p:cNvPr>
          <p:cNvSpPr/>
          <p:nvPr/>
        </p:nvSpPr>
        <p:spPr>
          <a:xfrm>
            <a:off x="6037997" y="2655927"/>
            <a:ext cx="1445433" cy="2064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92" dirty="0">
                <a:solidFill>
                  <a:schemeClr val="tx1"/>
                </a:solidFill>
                <a:latin typeface="Meiryo UI" panose="020B0604030504040204" pitchFamily="50" charset="-128"/>
                <a:ea typeface="Meiryo UI" panose="020B0604030504040204" pitchFamily="50" charset="-128"/>
              </a:rPr>
              <a:t>【H30</a:t>
            </a:r>
            <a:r>
              <a:rPr lang="ja-JP" altLang="en-US" sz="1292" dirty="0">
                <a:solidFill>
                  <a:schemeClr val="tx1"/>
                </a:solidFill>
                <a:latin typeface="Meiryo UI" panose="020B0604030504040204" pitchFamily="50" charset="-128"/>
                <a:ea typeface="Meiryo UI" panose="020B0604030504040204" pitchFamily="50" charset="-128"/>
              </a:rPr>
              <a:t>年時点</a:t>
            </a:r>
            <a:r>
              <a:rPr lang="en-US" altLang="ja-JP" sz="1292" dirty="0">
                <a:solidFill>
                  <a:schemeClr val="tx1"/>
                </a:solidFill>
                <a:latin typeface="Meiryo UI" panose="020B0604030504040204" pitchFamily="50" charset="-128"/>
                <a:ea typeface="Meiryo UI" panose="020B0604030504040204" pitchFamily="50" charset="-128"/>
              </a:rPr>
              <a:t>】</a:t>
            </a:r>
            <a:endParaRPr lang="ja-JP" altLang="en-US" sz="1292" dirty="0">
              <a:solidFill>
                <a:schemeClr val="tx1"/>
              </a:solidFill>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942D9AEC-4E68-4089-805E-A0FB26D9EE38}"/>
              </a:ext>
            </a:extLst>
          </p:cNvPr>
          <p:cNvSpPr/>
          <p:nvPr/>
        </p:nvSpPr>
        <p:spPr>
          <a:xfrm>
            <a:off x="87374" y="2546084"/>
            <a:ext cx="797101" cy="43776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15" dirty="0">
                <a:solidFill>
                  <a:schemeClr val="tx1"/>
                </a:solidFill>
                <a:latin typeface="Meiryo UI" panose="020B0604030504040204" pitchFamily="50" charset="-128"/>
                <a:ea typeface="Meiryo UI" panose="020B0604030504040204" pitchFamily="50" charset="-128"/>
              </a:rPr>
              <a:t>（万戸）</a:t>
            </a:r>
          </a:p>
        </p:txBody>
      </p:sp>
      <p:sp>
        <p:nvSpPr>
          <p:cNvPr id="74" name="四角形吹き出し 1">
            <a:extLst>
              <a:ext uri="{FF2B5EF4-FFF2-40B4-BE49-F238E27FC236}">
                <a16:creationId xmlns:a16="http://schemas.microsoft.com/office/drawing/2014/main" id="{4FC81038-56C7-41D0-9567-9D0DC95025B5}"/>
              </a:ext>
            </a:extLst>
          </p:cNvPr>
          <p:cNvSpPr/>
          <p:nvPr/>
        </p:nvSpPr>
        <p:spPr>
          <a:xfrm>
            <a:off x="5149477" y="4056894"/>
            <a:ext cx="1481851" cy="525464"/>
          </a:xfrm>
          <a:prstGeom prst="wedgeRectCallout">
            <a:avLst>
              <a:gd name="adj1" fmla="val 11851"/>
              <a:gd name="adj2" fmla="val 94207"/>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築</a:t>
            </a:r>
            <a:r>
              <a:rPr kumimoji="1" lang="en-US" altLang="ja-JP" sz="1200" dirty="0">
                <a:solidFill>
                  <a:schemeClr val="tx1"/>
                </a:solidFill>
                <a:latin typeface="Meiryo UI" panose="020B0604030504040204" pitchFamily="50" charset="-128"/>
                <a:ea typeface="Meiryo UI" panose="020B0604030504040204" pitchFamily="50" charset="-128"/>
              </a:rPr>
              <a:t>60</a:t>
            </a:r>
            <a:r>
              <a:rPr kumimoji="1" lang="ja-JP" altLang="en-US" sz="1200" dirty="0">
                <a:solidFill>
                  <a:schemeClr val="tx1"/>
                </a:solidFill>
                <a:latin typeface="Meiryo UI" panose="020B0604030504040204" pitchFamily="50" charset="-128"/>
                <a:ea typeface="Meiryo UI" panose="020B0604030504040204" pitchFamily="50" charset="-128"/>
              </a:rPr>
              <a:t>年以上の住宅</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b="1" u="sng" dirty="0">
                <a:solidFill>
                  <a:schemeClr val="tx1"/>
                </a:solidFill>
                <a:latin typeface="Meiryo UI" panose="020B0604030504040204" pitchFamily="50" charset="-128"/>
                <a:ea typeface="Meiryo UI" panose="020B0604030504040204" pitchFamily="50" charset="-128"/>
              </a:rPr>
              <a:t>約</a:t>
            </a:r>
            <a:r>
              <a:rPr kumimoji="1" lang="en-US" altLang="ja-JP" sz="1200" b="1" u="sng" dirty="0">
                <a:solidFill>
                  <a:schemeClr val="tx1"/>
                </a:solidFill>
                <a:latin typeface="Meiryo UI" panose="020B0604030504040204" pitchFamily="50" charset="-128"/>
                <a:ea typeface="Meiryo UI" panose="020B0604030504040204" pitchFamily="50" charset="-128"/>
              </a:rPr>
              <a:t>13.9</a:t>
            </a:r>
            <a:r>
              <a:rPr kumimoji="1" lang="ja-JP" altLang="en-US" sz="1200" b="1" u="sng" dirty="0">
                <a:solidFill>
                  <a:schemeClr val="tx1"/>
                </a:solidFill>
                <a:latin typeface="Meiryo UI" panose="020B0604030504040204" pitchFamily="50" charset="-128"/>
                <a:ea typeface="Meiryo UI" panose="020B0604030504040204" pitchFamily="50" charset="-128"/>
              </a:rPr>
              <a:t>万戸</a:t>
            </a:r>
          </a:p>
        </p:txBody>
      </p:sp>
      <p:sp>
        <p:nvSpPr>
          <p:cNvPr id="75" name="角丸四角形 9">
            <a:extLst>
              <a:ext uri="{FF2B5EF4-FFF2-40B4-BE49-F238E27FC236}">
                <a16:creationId xmlns:a16="http://schemas.microsoft.com/office/drawing/2014/main" id="{99BDD68F-BCCE-49D4-8C75-54C7E949F2A8}"/>
              </a:ext>
            </a:extLst>
          </p:cNvPr>
          <p:cNvSpPr/>
          <p:nvPr/>
        </p:nvSpPr>
        <p:spPr>
          <a:xfrm>
            <a:off x="884475" y="4677168"/>
            <a:ext cx="895834" cy="1378491"/>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6" name="四角形吹き出し 1">
            <a:extLst>
              <a:ext uri="{FF2B5EF4-FFF2-40B4-BE49-F238E27FC236}">
                <a16:creationId xmlns:a16="http://schemas.microsoft.com/office/drawing/2014/main" id="{A381A445-A3B7-409C-85E4-048DCBD80D2A}"/>
              </a:ext>
            </a:extLst>
          </p:cNvPr>
          <p:cNvSpPr/>
          <p:nvPr/>
        </p:nvSpPr>
        <p:spPr>
          <a:xfrm>
            <a:off x="911540" y="4056894"/>
            <a:ext cx="1481851" cy="525464"/>
          </a:xfrm>
          <a:prstGeom prst="wedgeRectCallout">
            <a:avLst>
              <a:gd name="adj1" fmla="val -23410"/>
              <a:gd name="adj2" fmla="val 83849"/>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築</a:t>
            </a:r>
            <a:r>
              <a:rPr kumimoji="1" lang="en-US" altLang="ja-JP" sz="1200" dirty="0">
                <a:solidFill>
                  <a:schemeClr val="tx1"/>
                </a:solidFill>
                <a:latin typeface="Meiryo UI" panose="020B0604030504040204" pitchFamily="50" charset="-128"/>
                <a:ea typeface="Meiryo UI" panose="020B0604030504040204" pitchFamily="50" charset="-128"/>
              </a:rPr>
              <a:t>60</a:t>
            </a:r>
            <a:r>
              <a:rPr kumimoji="1" lang="ja-JP" altLang="en-US" sz="1200" dirty="0">
                <a:solidFill>
                  <a:schemeClr val="tx1"/>
                </a:solidFill>
                <a:latin typeface="Meiryo UI" panose="020B0604030504040204" pitchFamily="50" charset="-128"/>
                <a:ea typeface="Meiryo UI" panose="020B0604030504040204" pitchFamily="50" charset="-128"/>
              </a:rPr>
              <a:t>年以上の住宅</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b="1" u="sng" dirty="0">
                <a:solidFill>
                  <a:schemeClr val="tx1"/>
                </a:solidFill>
                <a:latin typeface="Meiryo UI" panose="020B0604030504040204" pitchFamily="50" charset="-128"/>
                <a:ea typeface="Meiryo UI" panose="020B0604030504040204" pitchFamily="50" charset="-128"/>
              </a:rPr>
              <a:t>約</a:t>
            </a:r>
            <a:r>
              <a:rPr kumimoji="1" lang="en-US" altLang="ja-JP" sz="1200" b="1" u="sng" dirty="0">
                <a:solidFill>
                  <a:schemeClr val="tx1"/>
                </a:solidFill>
                <a:latin typeface="Meiryo UI" panose="020B0604030504040204" pitchFamily="50" charset="-128"/>
                <a:ea typeface="Meiryo UI" panose="020B0604030504040204" pitchFamily="50" charset="-128"/>
              </a:rPr>
              <a:t>12.5</a:t>
            </a:r>
            <a:r>
              <a:rPr kumimoji="1" lang="ja-JP" altLang="en-US" sz="1200" b="1" u="sng" dirty="0">
                <a:solidFill>
                  <a:schemeClr val="tx1"/>
                </a:solidFill>
                <a:latin typeface="Meiryo UI" panose="020B0604030504040204" pitchFamily="50" charset="-128"/>
                <a:ea typeface="Meiryo UI" panose="020B0604030504040204" pitchFamily="50" charset="-128"/>
              </a:rPr>
              <a:t>万戸</a:t>
            </a:r>
          </a:p>
        </p:txBody>
      </p:sp>
      <p:sp>
        <p:nvSpPr>
          <p:cNvPr id="79" name="四角形吹き出し 1">
            <a:extLst>
              <a:ext uri="{FF2B5EF4-FFF2-40B4-BE49-F238E27FC236}">
                <a16:creationId xmlns:a16="http://schemas.microsoft.com/office/drawing/2014/main" id="{C610A6DA-40E8-46DD-B5C2-C823294836CA}"/>
              </a:ext>
            </a:extLst>
          </p:cNvPr>
          <p:cNvSpPr/>
          <p:nvPr/>
        </p:nvSpPr>
        <p:spPr>
          <a:xfrm>
            <a:off x="2302179" y="2162001"/>
            <a:ext cx="4472071" cy="5254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dirty="0">
                <a:solidFill>
                  <a:schemeClr val="tx1"/>
                </a:solidFill>
                <a:latin typeface="Meiryo UI" panose="020B0604030504040204" pitchFamily="50" charset="-128"/>
                <a:ea typeface="Meiryo UI" panose="020B0604030504040204" pitchFamily="50" charset="-128"/>
              </a:rPr>
              <a:t>建設時期別住宅戸数（</a:t>
            </a:r>
            <a:r>
              <a:rPr lang="en-US" altLang="ja-JP" sz="1200" dirty="0">
                <a:solidFill>
                  <a:schemeClr val="tx1"/>
                </a:solidFill>
                <a:latin typeface="Meiryo UI" panose="020B0604030504040204" pitchFamily="50" charset="-128"/>
                <a:ea typeface="Meiryo UI" panose="020B0604030504040204" pitchFamily="50" charset="-128"/>
              </a:rPr>
              <a:t>S55</a:t>
            </a:r>
            <a:r>
              <a:rPr lang="ja-JP" altLang="en-US" sz="1200" dirty="0">
                <a:solidFill>
                  <a:schemeClr val="tx1"/>
                </a:solidFill>
                <a:latin typeface="Meiryo UI" panose="020B0604030504040204" pitchFamily="50" charset="-128"/>
                <a:ea typeface="Meiryo UI" panose="020B0604030504040204" pitchFamily="50" charset="-128"/>
              </a:rPr>
              <a:t>以前建設、木造戸建・共同住宅別）</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80" name="四角形吹き出し 1">
            <a:extLst>
              <a:ext uri="{FF2B5EF4-FFF2-40B4-BE49-F238E27FC236}">
                <a16:creationId xmlns:a16="http://schemas.microsoft.com/office/drawing/2014/main" id="{25482E31-B277-4DBD-A3C5-0AC68AB9AD9A}"/>
              </a:ext>
            </a:extLst>
          </p:cNvPr>
          <p:cNvSpPr/>
          <p:nvPr/>
        </p:nvSpPr>
        <p:spPr>
          <a:xfrm>
            <a:off x="21571" y="5828335"/>
            <a:ext cx="955599" cy="3827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建設時期</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81" name="四角形吹き出し 1">
            <a:extLst>
              <a:ext uri="{FF2B5EF4-FFF2-40B4-BE49-F238E27FC236}">
                <a16:creationId xmlns:a16="http://schemas.microsoft.com/office/drawing/2014/main" id="{8D21EF39-066A-44E1-BAB4-F3180C5CFDB9}"/>
              </a:ext>
            </a:extLst>
          </p:cNvPr>
          <p:cNvSpPr/>
          <p:nvPr/>
        </p:nvSpPr>
        <p:spPr>
          <a:xfrm>
            <a:off x="186950" y="6030737"/>
            <a:ext cx="4232015" cy="3827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200" dirty="0">
                <a:solidFill>
                  <a:schemeClr val="tx1"/>
                </a:solidFill>
                <a:latin typeface="Meiryo UI" panose="020B0604030504040204" pitchFamily="50" charset="-128"/>
                <a:ea typeface="Meiryo UI" panose="020B0604030504040204" pitchFamily="50" charset="-128"/>
              </a:rPr>
              <a:t>築年数　　　</a:t>
            </a:r>
            <a:r>
              <a:rPr kumimoji="1" lang="ja-JP" altLang="en-US" sz="1050" dirty="0">
                <a:solidFill>
                  <a:schemeClr val="tx1"/>
                </a:solidFill>
                <a:latin typeface="Meiryo UI" panose="020B0604030504040204" pitchFamily="50" charset="-128"/>
                <a:ea typeface="Meiryo UI" panose="020B0604030504040204" pitchFamily="50" charset="-128"/>
              </a:rPr>
              <a:t>築</a:t>
            </a:r>
            <a:r>
              <a:rPr kumimoji="1" lang="en-US" altLang="ja-JP" sz="1050" dirty="0">
                <a:solidFill>
                  <a:schemeClr val="tx1"/>
                </a:solidFill>
                <a:latin typeface="Meiryo UI" panose="020B0604030504040204" pitchFamily="50" charset="-128"/>
                <a:ea typeface="Meiryo UI" panose="020B0604030504040204" pitchFamily="50" charset="-128"/>
              </a:rPr>
              <a:t>60</a:t>
            </a:r>
            <a:r>
              <a:rPr lang="ja-JP" altLang="en-US" sz="1050" dirty="0">
                <a:solidFill>
                  <a:schemeClr val="tx1"/>
                </a:solidFill>
                <a:latin typeface="Meiryo UI" panose="020B0604030504040204" pitchFamily="50" charset="-128"/>
                <a:ea typeface="Meiryo UI" panose="020B0604030504040204" pitchFamily="50" charset="-128"/>
              </a:rPr>
              <a:t>年以上　　築</a:t>
            </a:r>
            <a:r>
              <a:rPr lang="en-US" altLang="ja-JP" sz="1050" dirty="0">
                <a:solidFill>
                  <a:schemeClr val="tx1"/>
                </a:solidFill>
                <a:latin typeface="Meiryo UI" panose="020B0604030504040204" pitchFamily="50" charset="-128"/>
                <a:ea typeface="Meiryo UI" panose="020B0604030504040204" pitchFamily="50" charset="-128"/>
              </a:rPr>
              <a:t>50</a:t>
            </a:r>
            <a:r>
              <a:rPr lang="ja-JP" altLang="en-US" sz="1050" dirty="0">
                <a:solidFill>
                  <a:schemeClr val="tx1"/>
                </a:solidFill>
                <a:latin typeface="Meiryo UI" panose="020B0604030504040204" pitchFamily="50" charset="-128"/>
                <a:ea typeface="Meiryo UI" panose="020B0604030504040204" pitchFamily="50" charset="-128"/>
              </a:rPr>
              <a:t>年以上　　築</a:t>
            </a:r>
            <a:r>
              <a:rPr lang="en-US" altLang="ja-JP" sz="1050" dirty="0">
                <a:solidFill>
                  <a:schemeClr val="tx1"/>
                </a:solidFill>
                <a:latin typeface="Meiryo UI" panose="020B0604030504040204" pitchFamily="50" charset="-128"/>
                <a:ea typeface="Meiryo UI" panose="020B0604030504040204" pitchFamily="50" charset="-128"/>
              </a:rPr>
              <a:t>40</a:t>
            </a:r>
            <a:r>
              <a:rPr lang="ja-JP" altLang="en-US" sz="1050" dirty="0">
                <a:solidFill>
                  <a:schemeClr val="tx1"/>
                </a:solidFill>
                <a:latin typeface="Meiryo UI" panose="020B0604030504040204" pitchFamily="50" charset="-128"/>
                <a:ea typeface="Meiryo UI" panose="020B0604030504040204" pitchFamily="50" charset="-128"/>
              </a:rPr>
              <a:t>年以上　築</a:t>
            </a:r>
            <a:r>
              <a:rPr lang="en-US" altLang="ja-JP" sz="1050" dirty="0">
                <a:solidFill>
                  <a:schemeClr val="tx1"/>
                </a:solidFill>
                <a:latin typeface="Meiryo UI" panose="020B0604030504040204" pitchFamily="50" charset="-128"/>
                <a:ea typeface="Meiryo UI" panose="020B0604030504040204" pitchFamily="50" charset="-128"/>
              </a:rPr>
              <a:t>30</a:t>
            </a:r>
            <a:r>
              <a:rPr lang="ja-JP" altLang="en-US" sz="1050" dirty="0">
                <a:solidFill>
                  <a:schemeClr val="tx1"/>
                </a:solidFill>
                <a:latin typeface="Meiryo UI" panose="020B0604030504040204" pitchFamily="50" charset="-128"/>
                <a:ea typeface="Meiryo UI" panose="020B0604030504040204" pitchFamily="50" charset="-128"/>
              </a:rPr>
              <a:t>年以上</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82" name="四角形吹き出し 1">
            <a:extLst>
              <a:ext uri="{FF2B5EF4-FFF2-40B4-BE49-F238E27FC236}">
                <a16:creationId xmlns:a16="http://schemas.microsoft.com/office/drawing/2014/main" id="{BBDBDBBB-E7D0-4120-863C-3E634B14F5C4}"/>
              </a:ext>
            </a:extLst>
          </p:cNvPr>
          <p:cNvSpPr/>
          <p:nvPr/>
        </p:nvSpPr>
        <p:spPr>
          <a:xfrm>
            <a:off x="5149477" y="6030737"/>
            <a:ext cx="4232015" cy="3827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築</a:t>
            </a:r>
            <a:r>
              <a:rPr kumimoji="1" lang="en-US" altLang="ja-JP" sz="1050" dirty="0">
                <a:solidFill>
                  <a:schemeClr val="tx1"/>
                </a:solidFill>
                <a:latin typeface="Meiryo UI" panose="020B0604030504040204" pitchFamily="50" charset="-128"/>
                <a:ea typeface="Meiryo UI" panose="020B0604030504040204" pitchFamily="50" charset="-128"/>
              </a:rPr>
              <a:t>70</a:t>
            </a:r>
            <a:r>
              <a:rPr lang="ja-JP" altLang="en-US" sz="1050" dirty="0">
                <a:solidFill>
                  <a:schemeClr val="tx1"/>
                </a:solidFill>
                <a:latin typeface="Meiryo UI" panose="020B0604030504040204" pitchFamily="50" charset="-128"/>
                <a:ea typeface="Meiryo UI" panose="020B0604030504040204" pitchFamily="50" charset="-128"/>
              </a:rPr>
              <a:t>年以上　　築</a:t>
            </a:r>
            <a:r>
              <a:rPr lang="en-US" altLang="ja-JP" sz="1050" dirty="0">
                <a:solidFill>
                  <a:schemeClr val="tx1"/>
                </a:solidFill>
                <a:latin typeface="Meiryo UI" panose="020B0604030504040204" pitchFamily="50" charset="-128"/>
                <a:ea typeface="Meiryo UI" panose="020B0604030504040204" pitchFamily="50" charset="-128"/>
              </a:rPr>
              <a:t>60</a:t>
            </a:r>
            <a:r>
              <a:rPr lang="ja-JP" altLang="en-US" sz="1050" dirty="0">
                <a:solidFill>
                  <a:schemeClr val="tx1"/>
                </a:solidFill>
                <a:latin typeface="Meiryo UI" panose="020B0604030504040204" pitchFamily="50" charset="-128"/>
                <a:ea typeface="Meiryo UI" panose="020B0604030504040204" pitchFamily="50" charset="-128"/>
              </a:rPr>
              <a:t>年以上　　築</a:t>
            </a:r>
            <a:r>
              <a:rPr lang="en-US" altLang="ja-JP" sz="1050" dirty="0">
                <a:solidFill>
                  <a:schemeClr val="tx1"/>
                </a:solidFill>
                <a:latin typeface="Meiryo UI" panose="020B0604030504040204" pitchFamily="50" charset="-128"/>
                <a:ea typeface="Meiryo UI" panose="020B0604030504040204" pitchFamily="50" charset="-128"/>
              </a:rPr>
              <a:t>50</a:t>
            </a:r>
            <a:r>
              <a:rPr lang="ja-JP" altLang="en-US" sz="1050" dirty="0">
                <a:solidFill>
                  <a:schemeClr val="tx1"/>
                </a:solidFill>
                <a:latin typeface="Meiryo UI" panose="020B0604030504040204" pitchFamily="50" charset="-128"/>
                <a:ea typeface="Meiryo UI" panose="020B0604030504040204" pitchFamily="50" charset="-128"/>
              </a:rPr>
              <a:t>年以上　築</a:t>
            </a:r>
            <a:r>
              <a:rPr lang="en-US" altLang="ja-JP" sz="1050" dirty="0">
                <a:solidFill>
                  <a:schemeClr val="tx1"/>
                </a:solidFill>
                <a:latin typeface="Meiryo UI" panose="020B0604030504040204" pitchFamily="50" charset="-128"/>
                <a:ea typeface="Meiryo UI" panose="020B0604030504040204" pitchFamily="50" charset="-128"/>
              </a:rPr>
              <a:t>40</a:t>
            </a:r>
            <a:r>
              <a:rPr lang="ja-JP" altLang="en-US" sz="1050" dirty="0">
                <a:solidFill>
                  <a:schemeClr val="tx1"/>
                </a:solidFill>
                <a:latin typeface="Meiryo UI" panose="020B0604030504040204" pitchFamily="50" charset="-128"/>
                <a:ea typeface="Meiryo UI" panose="020B0604030504040204" pitchFamily="50" charset="-128"/>
              </a:rPr>
              <a:t>年以上</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4608293" y="6592968"/>
            <a:ext cx="4046069" cy="257369"/>
          </a:xfrm>
          <a:prstGeom prst="rect">
            <a:avLst/>
          </a:prstGeom>
        </p:spPr>
        <p:txBody>
          <a:bodyPr wrap="square" lIns="0" tIns="36000" rIns="0" bIns="36000">
            <a:spAutoFit/>
          </a:bodyPr>
          <a:lstStyle/>
          <a:p>
            <a:pPr marR="152400" algn="r">
              <a:spcAft>
                <a:spcPts val="0"/>
              </a:spcAft>
            </a:pP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出典：住宅・土地統計調査（総務省）</a:t>
            </a:r>
          </a:p>
        </p:txBody>
      </p:sp>
    </p:spTree>
    <p:extLst>
      <p:ext uri="{BB962C8B-B14F-4D97-AF65-F5344CB8AC3E}">
        <p14:creationId xmlns:p14="http://schemas.microsoft.com/office/powerpoint/2010/main" val="162334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39636" y="1003723"/>
            <a:ext cx="4458574" cy="5854278"/>
          </a:xfrm>
          <a:prstGeom prst="rect">
            <a:avLst/>
          </a:prstGeom>
        </p:spPr>
      </p:pic>
      <p:sp>
        <p:nvSpPr>
          <p:cNvPr id="2" name="スライド番号プレースホルダー 1">
            <a:extLst>
              <a:ext uri="{FF2B5EF4-FFF2-40B4-BE49-F238E27FC236}">
                <a16:creationId xmlns:a16="http://schemas.microsoft.com/office/drawing/2014/main" id="{DF228835-B838-4BF4-B9E3-E54EECB145C6}"/>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39</a:t>
            </a:fld>
            <a:endParaRPr lang="en-US" altLang="ja-JP" dirty="0">
              <a:solidFill>
                <a:srgbClr val="000000"/>
              </a:solidFill>
            </a:endParaRPr>
          </a:p>
        </p:txBody>
      </p:sp>
      <p:sp>
        <p:nvSpPr>
          <p:cNvPr id="7" name="テキスト ボックス 6">
            <a:extLst>
              <a:ext uri="{FF2B5EF4-FFF2-40B4-BE49-F238E27FC236}">
                <a16:creationId xmlns:a16="http://schemas.microsoft.com/office/drawing/2014/main" id="{5BE0D4CB-6A49-4B6D-82FA-7D3F4E6E4FAD}"/>
              </a:ext>
            </a:extLst>
          </p:cNvPr>
          <p:cNvSpPr txBox="1"/>
          <p:nvPr/>
        </p:nvSpPr>
        <p:spPr>
          <a:xfrm>
            <a:off x="45790" y="991672"/>
            <a:ext cx="5794575" cy="954107"/>
          </a:xfrm>
          <a:prstGeom prst="rect">
            <a:avLst/>
          </a:prstGeom>
          <a:noFill/>
        </p:spPr>
        <p:txBody>
          <a:bodyPr wrap="square" rtlCol="0">
            <a:spAutoFit/>
          </a:bodyPr>
          <a:lstStyle/>
          <a:p>
            <a:pPr>
              <a:spcBef>
                <a:spcPts val="300"/>
              </a:spcBef>
            </a:pPr>
            <a:r>
              <a:rPr lang="ja-JP" altLang="ja-JP" sz="1400" dirty="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25</a:t>
            </a:r>
            <a:r>
              <a:rPr lang="ja-JP" altLang="ja-JP"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11</a:t>
            </a:r>
            <a:r>
              <a:rPr lang="ja-JP" altLang="ja-JP" sz="1400" dirty="0">
                <a:latin typeface="Meiryo UI" panose="020B0604030504040204" pitchFamily="50" charset="-128"/>
                <a:ea typeface="Meiryo UI" panose="020B0604030504040204" pitchFamily="50" charset="-128"/>
              </a:rPr>
              <a:t>月の耐震改修促進法の改正により、緊急輸送道路等に敷地が接</a:t>
            </a:r>
            <a:r>
              <a:rPr lang="ja-JP" altLang="en-US" sz="1400" dirty="0">
                <a:latin typeface="Meiryo UI" panose="020B0604030504040204" pitchFamily="50" charset="-128"/>
                <a:ea typeface="Meiryo UI" panose="020B0604030504040204" pitchFamily="50" charset="-128"/>
              </a:rPr>
              <a:t>し</a:t>
            </a:r>
            <a:r>
              <a:rPr lang="ja-JP" altLang="ja-JP" sz="1400" dirty="0">
                <a:latin typeface="Meiryo UI" panose="020B0604030504040204" pitchFamily="50" charset="-128"/>
                <a:ea typeface="Meiryo UI" panose="020B0604030504040204" pitchFamily="50" charset="-128"/>
              </a:rPr>
              <a:t>、地震によって倒壊した場合に通行を妨げ</a:t>
            </a:r>
            <a:r>
              <a:rPr lang="ja-JP" altLang="en-US" sz="1400" dirty="0">
                <a:latin typeface="Meiryo UI" panose="020B0604030504040204" pitchFamily="50" charset="-128"/>
                <a:ea typeface="Meiryo UI" panose="020B0604030504040204" pitchFamily="50" charset="-128"/>
              </a:rPr>
              <a:t>る等の</a:t>
            </a:r>
            <a:r>
              <a:rPr lang="ja-JP" altLang="ja-JP" sz="1400" dirty="0">
                <a:latin typeface="Meiryo UI" panose="020B0604030504040204" pitchFamily="50" charset="-128"/>
                <a:ea typeface="Meiryo UI" panose="020B0604030504040204" pitchFamily="50" charset="-128"/>
              </a:rPr>
              <a:t>おそれのある</a:t>
            </a:r>
            <a:r>
              <a:rPr lang="ja-JP" altLang="en-US" sz="1400" dirty="0">
                <a:latin typeface="Meiryo UI" panose="020B0604030504040204" pitchFamily="50" charset="-128"/>
                <a:ea typeface="Meiryo UI" panose="020B0604030504040204" pitchFamily="50" charset="-128"/>
              </a:rPr>
              <a:t>建築物の所有者に対し</a:t>
            </a:r>
            <a:r>
              <a:rPr lang="ja-JP" altLang="ja-JP" sz="1400" dirty="0">
                <a:latin typeface="Meiryo UI" panose="020B0604030504040204" pitchFamily="50" charset="-128"/>
                <a:ea typeface="Meiryo UI" panose="020B0604030504040204" pitchFamily="50" charset="-128"/>
              </a:rPr>
              <a:t>、耐震診断を行い、その結果を所管行政庁に報告すること</a:t>
            </a:r>
            <a:r>
              <a:rPr lang="ja-JP" altLang="en-US" sz="1400" dirty="0">
                <a:latin typeface="Meiryo UI" panose="020B0604030504040204" pitchFamily="50" charset="-128"/>
                <a:ea typeface="Meiryo UI" panose="020B0604030504040204" pitchFamily="50" charset="-128"/>
              </a:rPr>
              <a:t>を</a:t>
            </a:r>
            <a:r>
              <a:rPr lang="ja-JP" altLang="ja-JP" sz="1400" dirty="0">
                <a:latin typeface="Meiryo UI" panose="020B0604030504040204" pitchFamily="50" charset="-128"/>
                <a:ea typeface="Meiryo UI" panose="020B0604030504040204" pitchFamily="50" charset="-128"/>
              </a:rPr>
              <a:t>義務付け</a:t>
            </a:r>
            <a:r>
              <a:rPr lang="ja-JP" altLang="en-US" sz="1400" dirty="0">
                <a:latin typeface="Meiryo UI" panose="020B0604030504040204" pitchFamily="50" charset="-128"/>
                <a:ea typeface="Meiryo UI" panose="020B0604030504040204" pitchFamily="50" charset="-128"/>
              </a:rPr>
              <a:t>ることが可能となった</a:t>
            </a:r>
            <a:endParaRPr lang="en-US" altLang="ja-JP" sz="1400" dirty="0">
              <a:latin typeface="Meiryo UI" panose="020B0604030504040204" pitchFamily="50" charset="-128"/>
              <a:ea typeface="Meiryo UI" panose="020B0604030504040204" pitchFamily="50" charset="-128"/>
            </a:endParaRPr>
          </a:p>
        </p:txBody>
      </p:sp>
      <p:sp>
        <p:nvSpPr>
          <p:cNvPr id="14" name="Text Box 1233">
            <a:extLst>
              <a:ext uri="{FF2B5EF4-FFF2-40B4-BE49-F238E27FC236}">
                <a16:creationId xmlns:a16="http://schemas.microsoft.com/office/drawing/2014/main" id="{531943E0-9FA1-452E-B4C7-9C26F108F674}"/>
              </a:ext>
            </a:extLst>
          </p:cNvPr>
          <p:cNvSpPr txBox="1">
            <a:spLocks noChangeArrowheads="1"/>
          </p:cNvSpPr>
          <p:nvPr/>
        </p:nvSpPr>
        <p:spPr bwMode="auto">
          <a:xfrm>
            <a:off x="78300" y="2028928"/>
            <a:ext cx="5583026"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路線の指定</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68893713-2A02-42FA-AFD1-036C3EFCC487}"/>
              </a:ext>
            </a:extLst>
          </p:cNvPr>
          <p:cNvSpPr txBox="1">
            <a:spLocks noChangeArrowheads="1"/>
          </p:cNvSpPr>
          <p:nvPr/>
        </p:nvSpPr>
        <p:spPr bwMode="auto">
          <a:xfrm>
            <a:off x="151565" y="2409330"/>
            <a:ext cx="5238337" cy="84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93663" indent="-93663" eaLnBrk="1" hangingPunct="1">
              <a:spcBef>
                <a:spcPct val="0"/>
              </a:spcBef>
              <a:buNone/>
              <a:defRPr/>
            </a:pPr>
            <a:r>
              <a:rPr lang="ja-JP" altLang="en-US" sz="1400" spc="-100" dirty="0">
                <a:solidFill>
                  <a:srgbClr val="000000"/>
                </a:solidFill>
                <a:latin typeface="Meiryo UI" pitchFamily="50" charset="-128"/>
                <a:ea typeface="Meiryo UI" pitchFamily="50" charset="-128"/>
              </a:rPr>
              <a:t>・大阪府では平成</a:t>
            </a:r>
            <a:r>
              <a:rPr lang="en-US" altLang="ja-JP" sz="1400" spc="-100" dirty="0">
                <a:solidFill>
                  <a:srgbClr val="000000"/>
                </a:solidFill>
                <a:latin typeface="Meiryo UI" pitchFamily="50" charset="-128"/>
                <a:ea typeface="Meiryo UI" pitchFamily="50" charset="-128"/>
              </a:rPr>
              <a:t>25</a:t>
            </a:r>
            <a:r>
              <a:rPr lang="ja-JP" altLang="en-US" sz="1400" spc="-100" dirty="0">
                <a:solidFill>
                  <a:srgbClr val="000000"/>
                </a:solidFill>
                <a:latin typeface="Meiryo UI" pitchFamily="50" charset="-128"/>
                <a:ea typeface="Meiryo UI" pitchFamily="50" charset="-128"/>
              </a:rPr>
              <a:t>年</a:t>
            </a:r>
            <a:r>
              <a:rPr lang="en-US" altLang="ja-JP" sz="1400" spc="-100" dirty="0">
                <a:solidFill>
                  <a:srgbClr val="000000"/>
                </a:solidFill>
                <a:latin typeface="Meiryo UI" pitchFamily="50" charset="-128"/>
                <a:ea typeface="Meiryo UI" pitchFamily="50" charset="-128"/>
              </a:rPr>
              <a:t>11</a:t>
            </a:r>
            <a:r>
              <a:rPr lang="ja-JP" altLang="en-US" sz="1400" spc="-100" dirty="0">
                <a:solidFill>
                  <a:srgbClr val="000000"/>
                </a:solidFill>
                <a:latin typeface="Meiryo UI" pitchFamily="50" charset="-128"/>
                <a:ea typeface="Meiryo UI" pitchFamily="50" charset="-128"/>
              </a:rPr>
              <a:t>月、広域緊急交通路のうち優先して耐震化に取り組む路線として約</a:t>
            </a:r>
            <a:r>
              <a:rPr lang="en-US" altLang="ja-JP" sz="1400" spc="-100" dirty="0">
                <a:solidFill>
                  <a:srgbClr val="000000"/>
                </a:solidFill>
                <a:latin typeface="Meiryo UI" pitchFamily="50" charset="-128"/>
                <a:ea typeface="Meiryo UI" pitchFamily="50" charset="-128"/>
              </a:rPr>
              <a:t>260</a:t>
            </a:r>
            <a:r>
              <a:rPr lang="ja-JP" altLang="en-US" sz="1400" spc="-100" dirty="0">
                <a:solidFill>
                  <a:srgbClr val="000000"/>
                </a:solidFill>
                <a:latin typeface="Meiryo UI" pitchFamily="50" charset="-128"/>
                <a:ea typeface="Meiryo UI" pitchFamily="50" charset="-128"/>
              </a:rPr>
              <a:t>㎞を指定</a:t>
            </a:r>
            <a:endParaRPr lang="en-US" altLang="ja-JP" sz="1400" spc="-100" dirty="0">
              <a:solidFill>
                <a:srgbClr val="000000"/>
              </a:solidFill>
              <a:latin typeface="Meiryo UI" pitchFamily="50" charset="-128"/>
              <a:ea typeface="Meiryo UI" pitchFamily="50" charset="-128"/>
            </a:endParaRPr>
          </a:p>
          <a:p>
            <a:pPr eaLnBrk="1" hangingPunct="1">
              <a:spcBef>
                <a:spcPct val="0"/>
              </a:spcBef>
              <a:buNone/>
              <a:defRPr/>
            </a:pPr>
            <a:r>
              <a:rPr lang="ja-JP" altLang="en-US" sz="1400" spc="-100" dirty="0">
                <a:solidFill>
                  <a:srgbClr val="000000"/>
                </a:solidFill>
                <a:latin typeface="Meiryo UI" pitchFamily="50" charset="-128"/>
                <a:ea typeface="Meiryo UI" pitchFamily="50" charset="-128"/>
                <a:cs typeface="Meiryo UI" panose="020B0604030504040204" pitchFamily="50" charset="-128"/>
              </a:rPr>
              <a:t>・さらに令和２年３月、帰宅困難者対策として約</a:t>
            </a:r>
            <a:r>
              <a:rPr lang="en-US" altLang="ja-JP" sz="1400" spc="-100" dirty="0">
                <a:solidFill>
                  <a:srgbClr val="000000"/>
                </a:solidFill>
                <a:latin typeface="Meiryo UI" pitchFamily="50" charset="-128"/>
                <a:ea typeface="Meiryo UI" pitchFamily="50" charset="-128"/>
                <a:cs typeface="Meiryo UI" panose="020B0604030504040204" pitchFamily="50" charset="-128"/>
              </a:rPr>
              <a:t>35</a:t>
            </a:r>
            <a:r>
              <a:rPr lang="ja-JP" altLang="en-US" sz="1400" spc="-100" dirty="0">
                <a:solidFill>
                  <a:srgbClr val="000000"/>
                </a:solidFill>
                <a:latin typeface="Meiryo UI" pitchFamily="50" charset="-128"/>
                <a:ea typeface="Meiryo UI" pitchFamily="50" charset="-128"/>
                <a:cs typeface="Meiryo UI" panose="020B0604030504040204" pitchFamily="50" charset="-128"/>
              </a:rPr>
              <a:t>㎞を追加指定</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タイトル 2">
            <a:extLst>
              <a:ext uri="{FF2B5EF4-FFF2-40B4-BE49-F238E27FC236}">
                <a16:creationId xmlns:a16="http://schemas.microsoft.com/office/drawing/2014/main" id="{590D41AC-8F0D-4F7F-A436-8E8B484253D6}"/>
              </a:ext>
            </a:extLst>
          </p:cNvPr>
          <p:cNvSpPr txBox="1">
            <a:spLocks/>
          </p:cNvSpPr>
          <p:nvPr/>
        </p:nvSpPr>
        <p:spPr bwMode="auto">
          <a:xfrm>
            <a:off x="0" y="1"/>
            <a:ext cx="8782050" cy="108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（１）広域緊急交通路沿道建築物</a:t>
            </a:r>
            <a:r>
              <a:rPr lang="en-US" altLang="ja-JP" dirty="0"/>
              <a:t>(</a:t>
            </a:r>
            <a:r>
              <a:rPr lang="ja-JP" altLang="en-US" dirty="0"/>
              <a:t>建物</a:t>
            </a:r>
            <a:r>
              <a:rPr lang="en-US" altLang="ja-JP" dirty="0"/>
              <a:t>)</a:t>
            </a:r>
            <a:r>
              <a:rPr lang="ja-JP" altLang="en-US" dirty="0"/>
              <a:t>の耐震化の概要</a:t>
            </a:r>
            <a:endParaRPr lang="en-US" altLang="ja-JP" dirty="0"/>
          </a:p>
          <a:p>
            <a:r>
              <a:rPr lang="ja-JP" altLang="en-US" b="1" kern="0" dirty="0">
                <a:latin typeface="Meiryo UI" panose="020B0604030504040204" pitchFamily="50" charset="-128"/>
                <a:ea typeface="Meiryo UI" panose="020B0604030504040204" pitchFamily="50" charset="-128"/>
              </a:rPr>
              <a:t>　　ア．対象建築物等</a:t>
            </a:r>
            <a:endParaRPr lang="ja-JP" altLang="ja-JP" b="1" kern="0" dirty="0">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B9F82AB3-F731-48A6-8BFF-2D11F67D5161}"/>
              </a:ext>
            </a:extLst>
          </p:cNvPr>
          <p:cNvGrpSpPr/>
          <p:nvPr/>
        </p:nvGrpSpPr>
        <p:grpSpPr>
          <a:xfrm>
            <a:off x="7446866" y="5911544"/>
            <a:ext cx="1651344" cy="946456"/>
            <a:chOff x="7520966" y="6042266"/>
            <a:chExt cx="1390770" cy="754682"/>
          </a:xfrm>
          <a:solidFill>
            <a:schemeClr val="bg1"/>
          </a:solidFill>
        </p:grpSpPr>
        <p:sp>
          <p:nvSpPr>
            <p:cNvPr id="20" name="テキスト ボックス 19"/>
            <p:cNvSpPr txBox="1"/>
            <p:nvPr/>
          </p:nvSpPr>
          <p:spPr>
            <a:xfrm>
              <a:off x="7678544" y="6042266"/>
              <a:ext cx="1233192" cy="184060"/>
            </a:xfrm>
            <a:prstGeom prst="rect">
              <a:avLst/>
            </a:prstGeom>
            <a:grp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広域緊急交通路</a:t>
              </a:r>
            </a:p>
          </p:txBody>
        </p:sp>
        <p:pic>
          <p:nvPicPr>
            <p:cNvPr id="17" name="図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4459" y="6391384"/>
              <a:ext cx="153014" cy="148190"/>
            </a:xfrm>
            <a:prstGeom prst="rect">
              <a:avLst/>
            </a:prstGeom>
            <a:grpFill/>
          </p:spPr>
        </p:pic>
        <p:pic>
          <p:nvPicPr>
            <p:cNvPr id="19" name="図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8041" y="6690774"/>
              <a:ext cx="105850" cy="106174"/>
            </a:xfrm>
            <a:prstGeom prst="rect">
              <a:avLst/>
            </a:prstGeom>
            <a:grpFill/>
          </p:spPr>
        </p:pic>
        <p:pic>
          <p:nvPicPr>
            <p:cNvPr id="21" name="図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8041" y="6553214"/>
              <a:ext cx="105850" cy="106174"/>
            </a:xfrm>
            <a:prstGeom prst="rect">
              <a:avLst/>
            </a:prstGeom>
            <a:grpFill/>
          </p:spPr>
        </p:pic>
        <p:sp>
          <p:nvSpPr>
            <p:cNvPr id="22" name="正方形/長方形 21"/>
            <p:cNvSpPr/>
            <p:nvPr/>
          </p:nvSpPr>
          <p:spPr>
            <a:xfrm>
              <a:off x="7698404" y="6332674"/>
              <a:ext cx="1024129" cy="139394"/>
            </a:xfrm>
            <a:prstGeom prst="rect">
              <a:avLst/>
            </a:prstGeom>
            <a:grpFill/>
          </p:spPr>
          <p:txBody>
            <a:bodyPr wrap="none">
              <a:spAutoFit/>
            </a:bodyPr>
            <a:lstStyle/>
            <a:p>
              <a:r>
                <a:rPr lang="ja-JP" altLang="en-US" sz="900" dirty="0">
                  <a:latin typeface="Meiryo UI" panose="020B0604030504040204" pitchFamily="50" charset="-128"/>
                  <a:ea typeface="Meiryo UI" panose="020B0604030504040204" pitchFamily="50" charset="-128"/>
                </a:rPr>
                <a:t>基幹的広域防災拠点</a:t>
              </a:r>
            </a:p>
          </p:txBody>
        </p:sp>
        <p:sp>
          <p:nvSpPr>
            <p:cNvPr id="23" name="正方形/長方形 22"/>
            <p:cNvSpPr/>
            <p:nvPr/>
          </p:nvSpPr>
          <p:spPr>
            <a:xfrm>
              <a:off x="7687473" y="6465479"/>
              <a:ext cx="734281" cy="139394"/>
            </a:xfrm>
            <a:prstGeom prst="rect">
              <a:avLst/>
            </a:prstGeom>
            <a:grpFill/>
          </p:spPr>
          <p:txBody>
            <a:bodyPr wrap="none">
              <a:spAutoFit/>
            </a:bodyPr>
            <a:lstStyle/>
            <a:p>
              <a:r>
                <a:rPr lang="ja-JP" altLang="en-US" sz="900" dirty="0">
                  <a:latin typeface="Meiryo UI" panose="020B0604030504040204" pitchFamily="50" charset="-128"/>
                  <a:ea typeface="Meiryo UI" panose="020B0604030504040204" pitchFamily="50" charset="-128"/>
                </a:rPr>
                <a:t>広域防災拠点</a:t>
              </a:r>
            </a:p>
          </p:txBody>
        </p:sp>
        <p:sp>
          <p:nvSpPr>
            <p:cNvPr id="24" name="正方形/長方形 23"/>
            <p:cNvSpPr/>
            <p:nvPr/>
          </p:nvSpPr>
          <p:spPr>
            <a:xfrm>
              <a:off x="7700966" y="6621077"/>
              <a:ext cx="927513" cy="139394"/>
            </a:xfrm>
            <a:prstGeom prst="rect">
              <a:avLst/>
            </a:prstGeom>
            <a:grpFill/>
          </p:spPr>
          <p:txBody>
            <a:bodyPr wrap="none">
              <a:spAutoFit/>
            </a:bodyPr>
            <a:lstStyle/>
            <a:p>
              <a:r>
                <a:rPr lang="ja-JP" altLang="en-US" sz="900" dirty="0">
                  <a:latin typeface="Meiryo UI" panose="020B0604030504040204" pitchFamily="50" charset="-128"/>
                  <a:ea typeface="Meiryo UI" panose="020B0604030504040204" pitchFamily="50" charset="-128"/>
                </a:rPr>
                <a:t>後方支援活動拠点</a:t>
              </a:r>
            </a:p>
          </p:txBody>
        </p:sp>
        <p:pic>
          <p:nvPicPr>
            <p:cNvPr id="25" name="図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7520966" y="6300830"/>
              <a:ext cx="180000" cy="24620"/>
            </a:xfrm>
            <a:prstGeom prst="rect">
              <a:avLst/>
            </a:prstGeom>
            <a:grpFill/>
          </p:spPr>
        </p:pic>
        <p:sp>
          <p:nvSpPr>
            <p:cNvPr id="27" name="正方形/長方形 26"/>
            <p:cNvSpPr/>
            <p:nvPr/>
          </p:nvSpPr>
          <p:spPr>
            <a:xfrm>
              <a:off x="7672905" y="6191275"/>
              <a:ext cx="1238831" cy="139394"/>
            </a:xfrm>
            <a:prstGeom prst="rect">
              <a:avLst/>
            </a:prstGeom>
            <a:grpFill/>
          </p:spPr>
          <p:txBody>
            <a:bodyPr wrap="none">
              <a:spAutoFit/>
            </a:bodyPr>
            <a:lstStyle/>
            <a:p>
              <a:r>
                <a:rPr lang="ja-JP" altLang="en-US" sz="900" dirty="0">
                  <a:latin typeface="Meiryo UI" panose="020B0604030504040204" pitchFamily="50" charset="-128"/>
                  <a:ea typeface="Meiryo UI" panose="020B0604030504040204" pitchFamily="50" charset="-128"/>
                </a:rPr>
                <a:t>うち耐震診断義務付け路線</a:t>
              </a:r>
            </a:p>
          </p:txBody>
        </p:sp>
        <p:pic>
          <p:nvPicPr>
            <p:cNvPr id="28" name="図 2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7520966" y="6131986"/>
              <a:ext cx="180000" cy="24620"/>
            </a:xfrm>
            <a:prstGeom prst="rect">
              <a:avLst/>
            </a:prstGeom>
            <a:grpFill/>
          </p:spPr>
        </p:pic>
        <p:pic>
          <p:nvPicPr>
            <p:cNvPr id="29" name="図 28"/>
            <p:cNvPicPr>
              <a:picLocks/>
            </p:cNvPicPr>
            <p:nvPr/>
          </p:nvPicPr>
          <p:blipFill>
            <a:blip r:embed="rId7" cstate="email">
              <a:extLst>
                <a:ext uri="{28A0092B-C50C-407E-A947-70E740481C1C}">
                  <a14:useLocalDpi xmlns:a14="http://schemas.microsoft.com/office/drawing/2010/main"/>
                </a:ext>
              </a:extLst>
            </a:blip>
            <a:stretch>
              <a:fillRect/>
            </a:stretch>
          </p:blipFill>
          <p:spPr>
            <a:xfrm flipV="1">
              <a:off x="7520966" y="6159960"/>
              <a:ext cx="180000" cy="25200"/>
            </a:xfrm>
            <a:prstGeom prst="rect">
              <a:avLst/>
            </a:prstGeom>
            <a:grpFill/>
          </p:spPr>
        </p:pic>
      </p:grpSp>
      <p:sp>
        <p:nvSpPr>
          <p:cNvPr id="26" name="正方形/長方形 25">
            <a:extLst>
              <a:ext uri="{FF2B5EF4-FFF2-40B4-BE49-F238E27FC236}">
                <a16:creationId xmlns:a16="http://schemas.microsoft.com/office/drawing/2014/main" id="{218D13A6-1B8C-4DD7-8F7B-FEC4AAD7F9C6}"/>
              </a:ext>
            </a:extLst>
          </p:cNvPr>
          <p:cNvSpPr/>
          <p:nvPr/>
        </p:nvSpPr>
        <p:spPr>
          <a:xfrm>
            <a:off x="-18567" y="3766126"/>
            <a:ext cx="4142327" cy="938719"/>
          </a:xfrm>
          <a:prstGeom prst="rect">
            <a:avLst/>
          </a:prstGeom>
        </p:spPr>
        <p:txBody>
          <a:bodyPr wrap="square">
            <a:spAutoFit/>
          </a:bodyPr>
          <a:lstStyle/>
          <a:p>
            <a:pPr marL="152400" marR="152400" indent="22225">
              <a:lnSpc>
                <a:spcPts val="2200"/>
              </a:lnSpc>
              <a:spcAft>
                <a:spcPts val="0"/>
              </a:spcAft>
            </a:pP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耐震診断義務</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付け対象路線の沿道にある昭和</a:t>
            </a:r>
            <a:r>
              <a:rPr lang="en-US"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56</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5</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31</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日以前に着工した建築物で、同法施行令第</a:t>
            </a:r>
            <a:r>
              <a:rPr lang="ja-JP" altLang="en-US"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４</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条第</a:t>
            </a:r>
            <a:r>
              <a:rPr lang="ja-JP" altLang="en-US"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１</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号で定める</a:t>
            </a:r>
            <a:r>
              <a:rPr lang="ja-JP" altLang="en-US"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ja-JP" sz="1400" kern="100" dirty="0">
                <a:solidFill>
                  <a:srgbClr val="0F243E"/>
                </a:solidFill>
                <a:latin typeface="Meiryo UI" panose="020B0604030504040204" pitchFamily="50" charset="-128"/>
                <a:ea typeface="Meiryo UI" panose="020B0604030504040204" pitchFamily="50" charset="-128"/>
                <a:cs typeface="Meiryo UI" panose="020B0604030504040204" pitchFamily="50" charset="-128"/>
              </a:rPr>
              <a:t>が対象となる</a:t>
            </a:r>
            <a:endParaRPr lang="ja-JP" alt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descr="道路幅員が12ｍを超える場合の対象となる建築物の高さの考え方が示されています。" title="道路幅員が12ｍを超える場合">
            <a:extLst>
              <a:ext uri="{FF2B5EF4-FFF2-40B4-BE49-F238E27FC236}">
                <a16:creationId xmlns:a16="http://schemas.microsoft.com/office/drawing/2014/main" id="{E0E42B62-377F-48B8-AC95-BEAE2FD87BD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3962811" y="3340190"/>
            <a:ext cx="2263178" cy="1883474"/>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31" name="Text Box 1233">
            <a:extLst>
              <a:ext uri="{FF2B5EF4-FFF2-40B4-BE49-F238E27FC236}">
                <a16:creationId xmlns:a16="http://schemas.microsoft.com/office/drawing/2014/main" id="{91D22AE0-B85C-4525-98AD-F210F234B5B4}"/>
              </a:ext>
            </a:extLst>
          </p:cNvPr>
          <p:cNvSpPr txBox="1">
            <a:spLocks noChangeArrowheads="1"/>
          </p:cNvSpPr>
          <p:nvPr/>
        </p:nvSpPr>
        <p:spPr bwMode="auto">
          <a:xfrm>
            <a:off x="78300" y="5008148"/>
            <a:ext cx="3852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b="1" kern="0" spc="-100" dirty="0">
                <a:solidFill>
                  <a:sysClr val="window" lastClr="FFFFFF"/>
                </a:solidFill>
                <a:latin typeface="Meiryo UI" panose="020B0604030504040204" pitchFamily="50" charset="-128"/>
                <a:ea typeface="Meiryo UI" panose="020B0604030504040204" pitchFamily="50" charset="-128"/>
              </a:rPr>
              <a:t>診断結果の報告期限・公表</a:t>
            </a:r>
            <a:endParaRPr kumimoji="0" lang="en-US" altLang="ja-JP" b="1" kern="0" spc="-100" dirty="0">
              <a:solidFill>
                <a:sysClr val="window" lastClr="FFFFFF"/>
              </a:solidFill>
              <a:latin typeface="Meiryo UI" panose="020B0604030504040204" pitchFamily="50" charset="-128"/>
              <a:ea typeface="Meiryo UI" panose="020B0604030504040204" pitchFamily="50" charset="-128"/>
            </a:endParaRPr>
          </a:p>
        </p:txBody>
      </p:sp>
      <p:sp>
        <p:nvSpPr>
          <p:cNvPr id="32" name="テキスト ボックス 2">
            <a:extLst>
              <a:ext uri="{FF2B5EF4-FFF2-40B4-BE49-F238E27FC236}">
                <a16:creationId xmlns:a16="http://schemas.microsoft.com/office/drawing/2014/main" id="{62033D11-1DD8-4772-843B-BEFF7405A8E4}"/>
              </a:ext>
            </a:extLst>
          </p:cNvPr>
          <p:cNvSpPr txBox="1">
            <a:spLocks noChangeArrowheads="1"/>
          </p:cNvSpPr>
          <p:nvPr/>
        </p:nvSpPr>
        <p:spPr bwMode="auto">
          <a:xfrm>
            <a:off x="45790" y="5337176"/>
            <a:ext cx="4330460" cy="140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indent="-20638" eaLnBrk="1" hangingPunct="1">
              <a:spcBef>
                <a:spcPct val="0"/>
              </a:spcBef>
              <a:buNone/>
              <a:defRPr/>
            </a:pPr>
            <a:r>
              <a:rPr lang="ja-JP" altLang="en-US" sz="1400" spc="-100" dirty="0">
                <a:solidFill>
                  <a:srgbClr val="000000"/>
                </a:solidFill>
                <a:latin typeface="Meiryo UI" pitchFamily="50" charset="-128"/>
                <a:ea typeface="Meiryo UI" pitchFamily="50" charset="-128"/>
              </a:rPr>
              <a:t>報告期限　　　</a:t>
            </a:r>
            <a:r>
              <a:rPr lang="ja-JP" altLang="en-US" sz="1400" spc="-100" dirty="0">
                <a:solidFill>
                  <a:srgbClr val="000000"/>
                </a:solidFill>
                <a:latin typeface="Meiryo UI" pitchFamily="50" charset="-128"/>
                <a:ea typeface="Meiryo UI" pitchFamily="50" charset="-128"/>
                <a:cs typeface="Meiryo UI" panose="020B0604030504040204" pitchFamily="50" charset="-128"/>
              </a:rPr>
              <a:t>平成</a:t>
            </a:r>
            <a:r>
              <a:rPr lang="en-US" altLang="ja-JP" sz="1400" spc="-100" dirty="0">
                <a:solidFill>
                  <a:srgbClr val="000000"/>
                </a:solidFill>
                <a:latin typeface="Meiryo UI" pitchFamily="50" charset="-128"/>
                <a:ea typeface="Meiryo UI" pitchFamily="50" charset="-128"/>
                <a:cs typeface="Meiryo UI" panose="020B0604030504040204" pitchFamily="50" charset="-128"/>
              </a:rPr>
              <a:t>28</a:t>
            </a:r>
            <a:r>
              <a:rPr lang="ja-JP" altLang="en-US" sz="1400" spc="-100" dirty="0">
                <a:solidFill>
                  <a:srgbClr val="000000"/>
                </a:solidFill>
                <a:latin typeface="Meiryo UI" pitchFamily="50" charset="-128"/>
                <a:ea typeface="Meiryo UI" pitchFamily="50" charset="-128"/>
                <a:cs typeface="Meiryo UI" panose="020B0604030504040204" pitchFamily="50" charset="-128"/>
              </a:rPr>
              <a:t>年</a:t>
            </a:r>
            <a:r>
              <a:rPr lang="en-US" altLang="ja-JP" sz="1400" spc="-100" dirty="0">
                <a:solidFill>
                  <a:srgbClr val="000000"/>
                </a:solidFill>
                <a:latin typeface="Meiryo UI" pitchFamily="50" charset="-128"/>
                <a:ea typeface="Meiryo UI" pitchFamily="50" charset="-128"/>
                <a:cs typeface="Meiryo UI" panose="020B0604030504040204" pitchFamily="50" charset="-128"/>
              </a:rPr>
              <a:t>12</a:t>
            </a:r>
            <a:r>
              <a:rPr lang="ja-JP" altLang="en-US" sz="1400" spc="-100" dirty="0">
                <a:solidFill>
                  <a:srgbClr val="000000"/>
                </a:solidFill>
                <a:latin typeface="Meiryo UI" pitchFamily="50" charset="-128"/>
                <a:ea typeface="Meiryo UI" pitchFamily="50" charset="-128"/>
                <a:cs typeface="Meiryo UI" panose="020B0604030504040204" pitchFamily="50" charset="-128"/>
              </a:rPr>
              <a:t>月</a:t>
            </a:r>
            <a:r>
              <a:rPr lang="en-US" altLang="ja-JP" sz="1400" spc="-100" dirty="0">
                <a:solidFill>
                  <a:srgbClr val="000000"/>
                </a:solidFill>
                <a:latin typeface="Meiryo UI" pitchFamily="50" charset="-128"/>
                <a:ea typeface="Meiryo UI" pitchFamily="50" charset="-128"/>
                <a:cs typeface="Meiryo UI" panose="020B0604030504040204" pitchFamily="50" charset="-128"/>
              </a:rPr>
              <a:t>31</a:t>
            </a:r>
            <a:r>
              <a:rPr lang="ja-JP" altLang="en-US" sz="1400" spc="-100" dirty="0">
                <a:solidFill>
                  <a:srgbClr val="000000"/>
                </a:solidFill>
                <a:latin typeface="Meiryo UI" pitchFamily="50" charset="-128"/>
                <a:ea typeface="Meiryo UI" pitchFamily="50" charset="-128"/>
                <a:cs typeface="Meiryo UI" panose="020B0604030504040204" pitchFamily="50" charset="-128"/>
              </a:rPr>
              <a:t>日</a:t>
            </a:r>
            <a:endParaRPr lang="en-US" altLang="ja-JP" sz="1400" spc="-100" dirty="0">
              <a:solidFill>
                <a:srgbClr val="000000"/>
              </a:solidFill>
              <a:latin typeface="Meiryo UI" pitchFamily="50" charset="-128"/>
              <a:ea typeface="Meiryo UI" pitchFamily="50" charset="-128"/>
              <a:cs typeface="Meiryo UI" panose="020B0604030504040204" pitchFamily="50" charset="-128"/>
            </a:endParaRPr>
          </a:p>
          <a:p>
            <a:pPr indent="-20638" eaLnBrk="1" hangingPunct="1">
              <a:spcBef>
                <a:spcPct val="0"/>
              </a:spcBef>
              <a:buNone/>
              <a:defRPr/>
            </a:pPr>
            <a:r>
              <a:rPr lang="ja-JP" altLang="en-US" sz="1400" spc="-100" dirty="0">
                <a:solidFill>
                  <a:srgbClr val="000000"/>
                </a:solidFill>
                <a:latin typeface="Meiryo UI" pitchFamily="50" charset="-128"/>
                <a:ea typeface="Meiryo UI" pitchFamily="50" charset="-128"/>
                <a:cs typeface="Meiryo UI" panose="020B0604030504040204" pitchFamily="50" charset="-128"/>
              </a:rPr>
              <a:t>公表　　　　　　平成</a:t>
            </a:r>
            <a:r>
              <a:rPr lang="en-US" altLang="ja-JP" sz="1400" spc="-100" dirty="0">
                <a:solidFill>
                  <a:srgbClr val="000000"/>
                </a:solidFill>
                <a:latin typeface="Meiryo UI" pitchFamily="50" charset="-128"/>
                <a:ea typeface="Meiryo UI" pitchFamily="50" charset="-128"/>
                <a:cs typeface="Meiryo UI" panose="020B0604030504040204" pitchFamily="50" charset="-128"/>
              </a:rPr>
              <a:t>30</a:t>
            </a:r>
            <a:r>
              <a:rPr lang="ja-JP" altLang="en-US" sz="1400" spc="-100" dirty="0">
                <a:solidFill>
                  <a:srgbClr val="000000"/>
                </a:solidFill>
                <a:latin typeface="Meiryo UI" pitchFamily="50" charset="-128"/>
                <a:ea typeface="Meiryo UI" pitchFamily="50" charset="-128"/>
                <a:cs typeface="Meiryo UI" panose="020B0604030504040204" pitchFamily="50" charset="-128"/>
              </a:rPr>
              <a:t>年 ３月</a:t>
            </a:r>
            <a:r>
              <a:rPr lang="en-US" altLang="ja-JP" sz="1400" spc="-100" dirty="0">
                <a:solidFill>
                  <a:srgbClr val="000000"/>
                </a:solidFill>
                <a:latin typeface="Meiryo UI" pitchFamily="50" charset="-128"/>
                <a:ea typeface="Meiryo UI" pitchFamily="50" charset="-128"/>
                <a:cs typeface="Meiryo UI" panose="020B0604030504040204" pitchFamily="50" charset="-128"/>
              </a:rPr>
              <a:t>28</a:t>
            </a:r>
            <a:r>
              <a:rPr lang="ja-JP" altLang="en-US" sz="1400" spc="-100" dirty="0">
                <a:solidFill>
                  <a:srgbClr val="000000"/>
                </a:solidFill>
                <a:latin typeface="Meiryo UI" pitchFamily="50" charset="-128"/>
                <a:ea typeface="Meiryo UI" pitchFamily="50" charset="-128"/>
                <a:cs typeface="Meiryo UI" panose="020B0604030504040204" pitchFamily="50" charset="-128"/>
              </a:rPr>
              <a:t>日</a:t>
            </a:r>
            <a:endParaRPr lang="en-US" altLang="ja-JP" sz="1400" spc="-100" dirty="0">
              <a:solidFill>
                <a:srgbClr val="000000"/>
              </a:solidFill>
              <a:latin typeface="Meiryo UI" pitchFamily="50" charset="-128"/>
              <a:ea typeface="Meiryo UI" pitchFamily="50" charset="-128"/>
              <a:cs typeface="Meiryo UI" panose="020B0604030504040204" pitchFamily="50" charset="-128"/>
            </a:endParaRPr>
          </a:p>
          <a:p>
            <a:pPr indent="-20638" eaLnBrk="1" hangingPunct="1">
              <a:spcBef>
                <a:spcPct val="0"/>
              </a:spcBef>
              <a:buNone/>
              <a:defRPr/>
            </a:pPr>
            <a:r>
              <a:rPr lang="ja-JP" altLang="en-US" sz="1400" spc="-100" dirty="0">
                <a:solidFill>
                  <a:srgbClr val="000000"/>
                </a:solidFill>
                <a:latin typeface="Meiryo UI" pitchFamily="50" charset="-128"/>
                <a:ea typeface="Meiryo UI" pitchFamily="50" charset="-128"/>
                <a:cs typeface="Meiryo UI" panose="020B0604030504040204" pitchFamily="50" charset="-128"/>
              </a:rPr>
              <a:t>　　　　　　　　（大阪市域　平成</a:t>
            </a:r>
            <a:r>
              <a:rPr lang="en-US" altLang="ja-JP" sz="1400" spc="-100" dirty="0">
                <a:solidFill>
                  <a:srgbClr val="000000"/>
                </a:solidFill>
                <a:latin typeface="Meiryo UI" pitchFamily="50" charset="-128"/>
                <a:ea typeface="Meiryo UI" pitchFamily="50" charset="-128"/>
                <a:cs typeface="Meiryo UI" panose="020B0604030504040204" pitchFamily="50" charset="-128"/>
              </a:rPr>
              <a:t>31</a:t>
            </a:r>
            <a:r>
              <a:rPr lang="ja-JP" altLang="en-US" sz="1400" spc="-100" dirty="0">
                <a:solidFill>
                  <a:srgbClr val="000000"/>
                </a:solidFill>
                <a:latin typeface="Meiryo UI" pitchFamily="50" charset="-128"/>
                <a:ea typeface="Meiryo UI" pitchFamily="50" charset="-128"/>
                <a:cs typeface="Meiryo UI" panose="020B0604030504040204" pitchFamily="50" charset="-128"/>
              </a:rPr>
              <a:t>年３月</a:t>
            </a:r>
            <a:r>
              <a:rPr lang="en-US" altLang="ja-JP" sz="1400" spc="-100" dirty="0">
                <a:solidFill>
                  <a:srgbClr val="000000"/>
                </a:solidFill>
                <a:latin typeface="Meiryo UI" pitchFamily="50" charset="-128"/>
                <a:ea typeface="Meiryo UI" pitchFamily="50" charset="-128"/>
                <a:cs typeface="Meiryo UI" panose="020B0604030504040204" pitchFamily="50" charset="-128"/>
              </a:rPr>
              <a:t>29</a:t>
            </a:r>
            <a:r>
              <a:rPr lang="ja-JP" altLang="en-US" sz="1400" spc="-100" dirty="0">
                <a:solidFill>
                  <a:srgbClr val="000000"/>
                </a:solidFill>
                <a:latin typeface="Meiryo UI" pitchFamily="50" charset="-128"/>
                <a:ea typeface="Meiryo UI" pitchFamily="50" charset="-128"/>
                <a:cs typeface="Meiryo UI" panose="020B0604030504040204" pitchFamily="50" charset="-128"/>
              </a:rPr>
              <a:t>日）</a:t>
            </a:r>
            <a:endParaRPr lang="en-US" altLang="ja-JP" sz="1400" spc="-100" dirty="0">
              <a:solidFill>
                <a:srgbClr val="000000"/>
              </a:solidFill>
              <a:latin typeface="Meiryo UI" pitchFamily="50" charset="-128"/>
              <a:ea typeface="Meiryo UI" pitchFamily="50" charset="-128"/>
              <a:cs typeface="Meiryo UI" panose="020B0604030504040204" pitchFamily="50" charset="-128"/>
            </a:endParaRPr>
          </a:p>
          <a:p>
            <a:pPr eaLnBrk="1" hangingPunct="1">
              <a:spcBef>
                <a:spcPct val="0"/>
              </a:spcBef>
              <a:buNone/>
              <a:defRPr/>
            </a:pPr>
            <a:r>
              <a:rPr lang="en-US" altLang="ja-JP" sz="1400" spc="-100" dirty="0">
                <a:solidFill>
                  <a:srgbClr val="000000"/>
                </a:solidFill>
                <a:latin typeface="Meiryo UI" pitchFamily="50" charset="-128"/>
                <a:ea typeface="Meiryo UI" pitchFamily="50" charset="-128"/>
                <a:cs typeface="Meiryo UI" panose="020B0604030504040204" pitchFamily="50" charset="-128"/>
              </a:rPr>
              <a:t>〔</a:t>
            </a:r>
            <a:r>
              <a:rPr lang="ja-JP" altLang="en-US" sz="1400" spc="-100" dirty="0">
                <a:solidFill>
                  <a:srgbClr val="000000"/>
                </a:solidFill>
                <a:latin typeface="Meiryo UI" pitchFamily="50" charset="-128"/>
                <a:ea typeface="Meiryo UI" pitchFamily="50" charset="-128"/>
                <a:cs typeface="Meiryo UI" panose="020B0604030504040204" pitchFamily="50" charset="-128"/>
              </a:rPr>
              <a:t>追加路線</a:t>
            </a:r>
            <a:r>
              <a:rPr lang="en-US" altLang="ja-JP" sz="1400" spc="-100" dirty="0">
                <a:solidFill>
                  <a:srgbClr val="000000"/>
                </a:solidFill>
                <a:latin typeface="Meiryo UI" pitchFamily="50" charset="-128"/>
                <a:ea typeface="Meiryo UI" pitchFamily="50" charset="-128"/>
                <a:cs typeface="Meiryo UI" panose="020B0604030504040204" pitchFamily="50" charset="-128"/>
              </a:rPr>
              <a:t>〕</a:t>
            </a:r>
          </a:p>
          <a:p>
            <a:pPr indent="-20638" eaLnBrk="1" hangingPunct="1">
              <a:spcBef>
                <a:spcPct val="0"/>
              </a:spcBef>
              <a:buNone/>
              <a:defRPr/>
            </a:pPr>
            <a:r>
              <a:rPr lang="ja-JP" altLang="en-US" sz="1400" spc="-100" dirty="0">
                <a:solidFill>
                  <a:srgbClr val="000000"/>
                </a:solidFill>
                <a:latin typeface="Meiryo UI" pitchFamily="50" charset="-128"/>
                <a:ea typeface="Meiryo UI" pitchFamily="50" charset="-128"/>
                <a:cs typeface="Meiryo UI" panose="020B0604030504040204" pitchFamily="50" charset="-128"/>
              </a:rPr>
              <a:t>報告期限　　　令和４年９月</a:t>
            </a:r>
            <a:r>
              <a:rPr lang="en-US" altLang="ja-JP" sz="1400" spc="-100" dirty="0">
                <a:solidFill>
                  <a:srgbClr val="000000"/>
                </a:solidFill>
                <a:latin typeface="Meiryo UI" pitchFamily="50" charset="-128"/>
                <a:ea typeface="Meiryo UI" pitchFamily="50" charset="-128"/>
                <a:cs typeface="Meiryo UI" panose="020B0604030504040204" pitchFamily="50" charset="-128"/>
              </a:rPr>
              <a:t>30</a:t>
            </a:r>
            <a:r>
              <a:rPr lang="ja-JP" altLang="en-US" sz="1400" spc="-100" dirty="0">
                <a:solidFill>
                  <a:srgbClr val="000000"/>
                </a:solidFill>
                <a:latin typeface="Meiryo UI" pitchFamily="50" charset="-128"/>
                <a:ea typeface="Meiryo UI" pitchFamily="50" charset="-128"/>
                <a:cs typeface="Meiryo UI" panose="020B0604030504040204" pitchFamily="50" charset="-128"/>
              </a:rPr>
              <a:t>日</a:t>
            </a:r>
            <a:endParaRPr lang="en-US" altLang="ja-JP" sz="1400" spc="-100" dirty="0">
              <a:solidFill>
                <a:srgbClr val="000000"/>
              </a:solidFill>
              <a:latin typeface="Meiryo UI" pitchFamily="50" charset="-128"/>
              <a:ea typeface="Meiryo UI" pitchFamily="50" charset="-128"/>
              <a:cs typeface="Meiryo UI" panose="020B0604030504040204" pitchFamily="50" charset="-128"/>
            </a:endParaRPr>
          </a:p>
          <a:p>
            <a:pPr indent="-20638" eaLnBrk="1" hangingPunct="1">
              <a:spcBef>
                <a:spcPct val="0"/>
              </a:spcBef>
              <a:buNone/>
              <a:defRPr/>
            </a:pPr>
            <a:r>
              <a:rPr lang="ja-JP" altLang="en-US" sz="1400" spc="-100" dirty="0">
                <a:solidFill>
                  <a:srgbClr val="000000"/>
                </a:solidFill>
                <a:latin typeface="Meiryo UI" pitchFamily="50" charset="-128"/>
                <a:ea typeface="Meiryo UI" pitchFamily="50" charset="-128"/>
                <a:cs typeface="Meiryo UI" panose="020B0604030504040204" pitchFamily="50" charset="-128"/>
              </a:rPr>
              <a:t>公表　　　　　　未定</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Text Box 1233">
            <a:extLst>
              <a:ext uri="{FF2B5EF4-FFF2-40B4-BE49-F238E27FC236}">
                <a16:creationId xmlns:a16="http://schemas.microsoft.com/office/drawing/2014/main" id="{C7780A97-5E11-4455-8578-60183B9D957F}"/>
              </a:ext>
            </a:extLst>
          </p:cNvPr>
          <p:cNvSpPr txBox="1">
            <a:spLocks noChangeArrowheads="1"/>
          </p:cNvSpPr>
          <p:nvPr/>
        </p:nvSpPr>
        <p:spPr bwMode="auto">
          <a:xfrm>
            <a:off x="78300" y="3341504"/>
            <a:ext cx="3852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対象建築物</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63877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E80317C-141C-458A-B3BC-A4DB9F22FAA1}"/>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40</a:t>
            </a:fld>
            <a:endParaRPr lang="en-US" altLang="ja-JP">
              <a:solidFill>
                <a:srgbClr val="000000"/>
              </a:solidFill>
            </a:endParaRPr>
          </a:p>
        </p:txBody>
      </p:sp>
      <p:sp>
        <p:nvSpPr>
          <p:cNvPr id="3" name="テキスト ボックス 2">
            <a:extLst>
              <a:ext uri="{FF2B5EF4-FFF2-40B4-BE49-F238E27FC236}">
                <a16:creationId xmlns:a16="http://schemas.microsoft.com/office/drawing/2014/main" id="{6A360D26-A81C-46CD-942C-54FEE4CDD316}"/>
              </a:ext>
            </a:extLst>
          </p:cNvPr>
          <p:cNvSpPr txBox="1">
            <a:spLocks noChangeArrowheads="1"/>
          </p:cNvSpPr>
          <p:nvPr/>
        </p:nvSpPr>
        <p:spPr bwMode="auto">
          <a:xfrm>
            <a:off x="67235" y="1020148"/>
            <a:ext cx="8991600" cy="998243"/>
          </a:xfrm>
          <a:prstGeom prst="rect">
            <a:avLst/>
          </a:prstGeom>
          <a:solidFill>
            <a:schemeClr val="accent5"/>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800" dirty="0">
                <a:latin typeface="Meiryo UI" panose="020B0604030504040204" pitchFamily="50" charset="-128"/>
                <a:ea typeface="Meiryo UI" panose="020B0604030504040204" pitchFamily="50" charset="-128"/>
              </a:rPr>
              <a:t>○耐震性が不足するものは、未報告含めて</a:t>
            </a:r>
            <a:r>
              <a:rPr lang="en-US" altLang="ja-JP" sz="1800" dirty="0">
                <a:latin typeface="Meiryo UI" panose="020B0604030504040204" pitchFamily="50" charset="-128"/>
                <a:ea typeface="Meiryo UI" panose="020B0604030504040204" pitchFamily="50" charset="-128"/>
              </a:rPr>
              <a:t>197</a:t>
            </a:r>
            <a:r>
              <a:rPr lang="ja-JP" altLang="en-US" sz="1800" dirty="0">
                <a:latin typeface="Meiryo UI" panose="020B0604030504040204" pitchFamily="50" charset="-128"/>
                <a:ea typeface="Meiryo UI" panose="020B0604030504040204" pitchFamily="50" charset="-128"/>
              </a:rPr>
              <a:t>棟</a:t>
            </a:r>
            <a:endParaRPr lang="en-US" altLang="ja-JP" sz="1800" dirty="0">
              <a:latin typeface="Meiryo UI" panose="020B0604030504040204" pitchFamily="50" charset="-128"/>
              <a:ea typeface="Meiryo UI" panose="020B0604030504040204" pitchFamily="50" charset="-128"/>
            </a:endParaRPr>
          </a:p>
          <a:p>
            <a:pPr marL="216000" indent="-216000" eaLnBrk="1" hangingPunct="1">
              <a:lnSpc>
                <a:spcPct val="125000"/>
              </a:lnSpc>
              <a:spcBef>
                <a:spcPct val="0"/>
              </a:spcBef>
              <a:buFontTx/>
              <a:buNone/>
            </a:pPr>
            <a:r>
              <a:rPr lang="ja-JP" altLang="en-US" sz="1800" dirty="0">
                <a:latin typeface="Meiryo UI" panose="020B0604030504040204" pitchFamily="50" charset="-128"/>
                <a:ea typeface="Meiryo UI" panose="020B0604030504040204" pitchFamily="50" charset="-128"/>
              </a:rPr>
              <a:t>○用途は分譲マンション、賃貸マンション、複合施設、事務所等が多く、規模</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総面積</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は</a:t>
            </a:r>
            <a:r>
              <a:rPr lang="en-US" altLang="ja-JP" sz="1800" dirty="0">
                <a:latin typeface="Meiryo UI" panose="020B0604030504040204" pitchFamily="50" charset="-128"/>
                <a:ea typeface="Meiryo UI" panose="020B0604030504040204" pitchFamily="50" charset="-128"/>
              </a:rPr>
              <a:t>5,000</a:t>
            </a:r>
            <a:r>
              <a:rPr lang="ja-JP" altLang="en-US" sz="1800" dirty="0">
                <a:latin typeface="Meiryo UI" panose="020B0604030504040204" pitchFamily="50" charset="-128"/>
                <a:ea typeface="Meiryo UI" panose="020B0604030504040204" pitchFamily="50" charset="-128"/>
              </a:rPr>
              <a:t>㎡以下のものが多い</a:t>
            </a:r>
            <a:endParaRPr lang="en-US" altLang="ja-JP" sz="1800" dirty="0">
              <a:latin typeface="Meiryo UI" panose="020B0604030504040204" pitchFamily="50" charset="-128"/>
              <a:ea typeface="Meiryo UI" panose="020B0604030504040204" pitchFamily="50" charset="-128"/>
            </a:endParaRPr>
          </a:p>
        </p:txBody>
      </p:sp>
      <p:sp>
        <p:nvSpPr>
          <p:cNvPr id="8" name="タイトル 2">
            <a:extLst>
              <a:ext uri="{FF2B5EF4-FFF2-40B4-BE49-F238E27FC236}">
                <a16:creationId xmlns:a16="http://schemas.microsoft.com/office/drawing/2014/main" id="{0D57D444-A656-46F2-9E02-568871EE2BE6}"/>
              </a:ext>
            </a:extLst>
          </p:cNvPr>
          <p:cNvSpPr txBox="1">
            <a:spLocks/>
          </p:cNvSpPr>
          <p:nvPr/>
        </p:nvSpPr>
        <p:spPr bwMode="auto">
          <a:xfrm>
            <a:off x="0" y="1"/>
            <a:ext cx="8782050" cy="108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（１）広域緊急交通路沿道建築物</a:t>
            </a:r>
            <a:r>
              <a:rPr lang="en-US" altLang="ja-JP" dirty="0"/>
              <a:t>(</a:t>
            </a:r>
            <a:r>
              <a:rPr lang="ja-JP" altLang="en-US" dirty="0"/>
              <a:t>建物</a:t>
            </a:r>
            <a:r>
              <a:rPr lang="en-US" altLang="ja-JP" dirty="0"/>
              <a:t>)</a:t>
            </a:r>
            <a:r>
              <a:rPr lang="ja-JP" altLang="en-US" dirty="0"/>
              <a:t>の耐震化の概要</a:t>
            </a:r>
            <a:endParaRPr lang="en-US" altLang="ja-JP" dirty="0"/>
          </a:p>
          <a:p>
            <a:r>
              <a:rPr lang="ja-JP" altLang="en-US" dirty="0"/>
              <a:t>　　イ．診断結果</a:t>
            </a:r>
            <a:endParaRPr lang="ja-JP" altLang="ja-JP" b="1" kern="0" dirty="0">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AA977E0E-46D9-4789-B41A-F00CA8438A86}"/>
              </a:ext>
            </a:extLst>
          </p:cNvPr>
          <p:cNvSpPr txBox="1">
            <a:spLocks noChangeArrowheads="1"/>
          </p:cNvSpPr>
          <p:nvPr/>
        </p:nvSpPr>
        <p:spPr bwMode="auto">
          <a:xfrm>
            <a:off x="115137" y="3699649"/>
            <a:ext cx="4804593" cy="36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eaLnBrk="1" hangingPunct="1">
              <a:spcBef>
                <a:spcPct val="0"/>
              </a:spcBef>
              <a:buFontTx/>
              <a:buNone/>
            </a:pPr>
            <a:r>
              <a:rPr lang="ja-JP" altLang="en-US" sz="1600" dirty="0">
                <a:solidFill>
                  <a:srgbClr val="000000"/>
                </a:solidFill>
                <a:latin typeface="Meiryo UI" panose="020B0604030504040204" pitchFamily="50" charset="-128"/>
                <a:ea typeface="Meiryo UI" panose="020B0604030504040204" pitchFamily="50" charset="-128"/>
              </a:rPr>
              <a:t>用途別・規模別 耐震性不足棟数（未報告含む）</a:t>
            </a:r>
            <a:endParaRPr lang="ja-JP" altLang="en-US" sz="1600" dirty="0">
              <a:solidFill>
                <a:srgbClr val="FF0000"/>
              </a:solidFill>
              <a:latin typeface="Meiryo UI" panose="020B0604030504040204" pitchFamily="50" charset="-128"/>
              <a:ea typeface="Meiryo UI" panose="020B0604030504040204" pitchFamily="50" charset="-128"/>
            </a:endParaRPr>
          </a:p>
        </p:txBody>
      </p:sp>
      <p:graphicFrame>
        <p:nvGraphicFramePr>
          <p:cNvPr id="11" name="表 5">
            <a:extLst>
              <a:ext uri="{FF2B5EF4-FFF2-40B4-BE49-F238E27FC236}">
                <a16:creationId xmlns:a16="http://schemas.microsoft.com/office/drawing/2014/main" id="{63153597-CFE6-4A38-9CA3-A2DD1AF04139}"/>
              </a:ext>
            </a:extLst>
          </p:cNvPr>
          <p:cNvGraphicFramePr>
            <a:graphicFrameLocks noGrp="1"/>
          </p:cNvGraphicFramePr>
          <p:nvPr>
            <p:extLst>
              <p:ext uri="{D42A27DB-BD31-4B8C-83A1-F6EECF244321}">
                <p14:modId xmlns:p14="http://schemas.microsoft.com/office/powerpoint/2010/main" val="1318016897"/>
              </p:ext>
            </p:extLst>
          </p:nvPr>
        </p:nvGraphicFramePr>
        <p:xfrm>
          <a:off x="289948" y="2576003"/>
          <a:ext cx="8527974" cy="1148881"/>
        </p:xfrm>
        <a:graphic>
          <a:graphicData uri="http://schemas.openxmlformats.org/drawingml/2006/table">
            <a:tbl>
              <a:tblPr firstRow="1" bandRow="1">
                <a:tableStyleId>{5C22544A-7EE6-4342-B048-85BDC9FD1C3A}</a:tableStyleId>
              </a:tblPr>
              <a:tblGrid>
                <a:gridCol w="995033">
                  <a:extLst>
                    <a:ext uri="{9D8B030D-6E8A-4147-A177-3AD203B41FA5}">
                      <a16:colId xmlns:a16="http://schemas.microsoft.com/office/drawing/2014/main" val="103743302"/>
                    </a:ext>
                  </a:extLst>
                </a:gridCol>
                <a:gridCol w="1441531">
                  <a:extLst>
                    <a:ext uri="{9D8B030D-6E8A-4147-A177-3AD203B41FA5}">
                      <a16:colId xmlns:a16="http://schemas.microsoft.com/office/drawing/2014/main" val="1272848650"/>
                    </a:ext>
                  </a:extLst>
                </a:gridCol>
                <a:gridCol w="1218282">
                  <a:extLst>
                    <a:ext uri="{9D8B030D-6E8A-4147-A177-3AD203B41FA5}">
                      <a16:colId xmlns:a16="http://schemas.microsoft.com/office/drawing/2014/main" val="2489953696"/>
                    </a:ext>
                  </a:extLst>
                </a:gridCol>
                <a:gridCol w="1218282">
                  <a:extLst>
                    <a:ext uri="{9D8B030D-6E8A-4147-A177-3AD203B41FA5}">
                      <a16:colId xmlns:a16="http://schemas.microsoft.com/office/drawing/2014/main" val="4104424032"/>
                    </a:ext>
                  </a:extLst>
                </a:gridCol>
                <a:gridCol w="1218282">
                  <a:extLst>
                    <a:ext uri="{9D8B030D-6E8A-4147-A177-3AD203B41FA5}">
                      <a16:colId xmlns:a16="http://schemas.microsoft.com/office/drawing/2014/main" val="3444371954"/>
                    </a:ext>
                  </a:extLst>
                </a:gridCol>
                <a:gridCol w="1218282">
                  <a:extLst>
                    <a:ext uri="{9D8B030D-6E8A-4147-A177-3AD203B41FA5}">
                      <a16:colId xmlns:a16="http://schemas.microsoft.com/office/drawing/2014/main" val="4217865898"/>
                    </a:ext>
                  </a:extLst>
                </a:gridCol>
                <a:gridCol w="1218282">
                  <a:extLst>
                    <a:ext uri="{9D8B030D-6E8A-4147-A177-3AD203B41FA5}">
                      <a16:colId xmlns:a16="http://schemas.microsoft.com/office/drawing/2014/main" val="1660009572"/>
                    </a:ext>
                  </a:extLst>
                </a:gridCol>
              </a:tblGrid>
              <a:tr h="246756">
                <a:tc rowSpan="2">
                  <a:txBody>
                    <a:bodyPr/>
                    <a:lstStyle/>
                    <a:p>
                      <a:endParaRPr kumimoji="1" lang="ja-JP" altLang="en-US" sz="1400" dirty="0">
                        <a:latin typeface="Meiryo UI" panose="020B0604030504040204" pitchFamily="50" charset="-128"/>
                        <a:ea typeface="Meiryo UI" panose="020B0604030504040204" pitchFamily="50" charset="-128"/>
                      </a:endParaRPr>
                    </a:p>
                  </a:txBody>
                  <a:tcPr>
                    <a:lnB w="28575" cap="flat" cmpd="sng" algn="ctr">
                      <a:solidFill>
                        <a:schemeClr val="bg1"/>
                      </a:solidFill>
                      <a:prstDash val="solid"/>
                      <a:round/>
                      <a:headEnd type="none" w="med" len="med"/>
                      <a:tailEnd type="none" w="med" len="med"/>
                    </a:lnB>
                    <a:solidFill>
                      <a:srgbClr val="002060"/>
                    </a:solidFill>
                  </a:tcPr>
                </a:tc>
                <a:tc rowSpan="2">
                  <a:txBody>
                    <a:bodyPr/>
                    <a:lstStyle/>
                    <a:p>
                      <a:pPr algn="ctr"/>
                      <a:r>
                        <a:rPr kumimoji="1" lang="ja-JP" altLang="en-US" sz="1400" b="1" dirty="0">
                          <a:latin typeface="Meiryo UI" panose="020B0604030504040204" pitchFamily="50" charset="-128"/>
                          <a:ea typeface="Meiryo UI" panose="020B0604030504040204" pitchFamily="50" charset="-128"/>
                        </a:rPr>
                        <a:t>総数</a:t>
                      </a:r>
                    </a:p>
                  </a:txBody>
                  <a:tcPr anchor="ctr">
                    <a:lnB w="28575" cap="flat" cmpd="sng" algn="ctr">
                      <a:solidFill>
                        <a:schemeClr val="bg1"/>
                      </a:solidFill>
                      <a:prstDash val="solid"/>
                      <a:round/>
                      <a:headEnd type="none" w="med" len="med"/>
                      <a:tailEnd type="none" w="med" len="med"/>
                    </a:lnB>
                    <a:solidFill>
                      <a:srgbClr val="002060"/>
                    </a:solidFill>
                  </a:tcPr>
                </a:tc>
                <a:tc rowSpan="2">
                  <a:txBody>
                    <a:bodyPr/>
                    <a:lstStyle/>
                    <a:p>
                      <a:pPr algn="ctr"/>
                      <a:r>
                        <a:rPr kumimoji="1" lang="ja-JP" altLang="en-US" sz="1400" b="1" dirty="0">
                          <a:latin typeface="Meiryo UI" panose="020B0604030504040204" pitchFamily="50" charset="-128"/>
                          <a:ea typeface="Meiryo UI" panose="020B0604030504040204" pitchFamily="50" charset="-128"/>
                        </a:rPr>
                        <a:t>耐震性あり</a:t>
                      </a:r>
                    </a:p>
                  </a:txBody>
                  <a:tcPr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2060"/>
                    </a:solidFill>
                  </a:tcPr>
                </a:tc>
                <a:tc gridSpan="3">
                  <a:txBody>
                    <a:bodyPr/>
                    <a:lstStyle/>
                    <a:p>
                      <a:pPr algn="ctr"/>
                      <a:r>
                        <a:rPr kumimoji="1" lang="ja-JP" altLang="en-US" sz="1400" dirty="0">
                          <a:latin typeface="Meiryo UI" panose="020B0604030504040204" pitchFamily="50" charset="-128"/>
                          <a:ea typeface="Meiryo UI" panose="020B0604030504040204" pitchFamily="50" charset="-128"/>
                        </a:rPr>
                        <a:t>耐震性不足</a:t>
                      </a:r>
                    </a:p>
                  </a:txBody>
                  <a:tcPr anchor="ct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rgbClr val="002060"/>
                    </a:solidFill>
                  </a:tcPr>
                </a:tc>
                <a:tc hMerge="1">
                  <a:txBody>
                    <a:bodyPr/>
                    <a:lstStyle/>
                    <a:p>
                      <a:pPr algn="ctr"/>
                      <a:endParaRPr kumimoji="1" lang="ja-JP" altLang="en-US" dirty="0"/>
                    </a:p>
                  </a:txBody>
                  <a:tcPr>
                    <a:solidFill>
                      <a:srgbClr val="002060"/>
                    </a:solidFill>
                  </a:tcPr>
                </a:tc>
                <a:tc hMerge="1">
                  <a:txBody>
                    <a:bodyPr/>
                    <a:lstStyle/>
                    <a:p>
                      <a:pPr algn="ctr"/>
                      <a:endParaRPr kumimoji="1" lang="ja-JP" altLang="en-US" dirty="0"/>
                    </a:p>
                  </a:txBody>
                  <a:tcPr>
                    <a:solidFill>
                      <a:srgbClr val="002060"/>
                    </a:solidFill>
                  </a:tcPr>
                </a:tc>
                <a:tc rowSpan="2">
                  <a:txBody>
                    <a:bodyPr/>
                    <a:lstStyle/>
                    <a:p>
                      <a:pPr algn="ctr"/>
                      <a:r>
                        <a:rPr kumimoji="1" lang="ja-JP" altLang="en-US" sz="1400" b="1" dirty="0">
                          <a:latin typeface="Meiryo UI" panose="020B0604030504040204" pitchFamily="50" charset="-128"/>
                          <a:ea typeface="Meiryo UI" panose="020B0604030504040204" pitchFamily="50" charset="-128"/>
                        </a:rPr>
                        <a:t>未報告</a:t>
                      </a:r>
                    </a:p>
                  </a:txBody>
                  <a:tcPr anchor="ctr">
                    <a:lnB w="2857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090681381"/>
                  </a:ext>
                </a:extLst>
              </a:tr>
              <a:tr h="2467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区分</a:t>
                      </a:r>
                      <a:r>
                        <a:rPr kumimoji="1" lang="en-US" altLang="ja-JP" sz="1400" b="1" dirty="0">
                          <a:solidFill>
                            <a:schemeClr val="bg1"/>
                          </a:solidFill>
                          <a:latin typeface="Meiryo UI" panose="020B0604030504040204" pitchFamily="50" charset="-128"/>
                          <a:ea typeface="Meiryo UI" panose="020B0604030504040204" pitchFamily="50" charset="-128"/>
                        </a:rPr>
                        <a:t>Ⅰ</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区分</a:t>
                      </a:r>
                      <a:r>
                        <a:rPr kumimoji="1" lang="en-US" altLang="ja-JP" sz="1400" b="1" dirty="0">
                          <a:solidFill>
                            <a:schemeClr val="bg1"/>
                          </a:solidFill>
                          <a:latin typeface="Meiryo UI" panose="020B0604030504040204" pitchFamily="50" charset="-128"/>
                          <a:ea typeface="Meiryo UI" panose="020B0604030504040204" pitchFamily="50" charset="-128"/>
                        </a:rPr>
                        <a:t>Ⅱ</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vMerge="1">
                  <a:txBody>
                    <a:bodyPr/>
                    <a:lstStyle/>
                    <a:p>
                      <a:endParaRPr kumimoji="1" lang="ja-JP" altLang="en-US"/>
                    </a:p>
                  </a:txBody>
                  <a:tcPr/>
                </a:tc>
                <a:extLst>
                  <a:ext uri="{0D108BD9-81ED-4DB2-BD59-A6C34878D82A}">
                    <a16:rowId xmlns:a16="http://schemas.microsoft.com/office/drawing/2014/main" val="2964451327"/>
                  </a:ext>
                </a:extLst>
              </a:tr>
              <a:tr h="539281">
                <a:tc>
                  <a:txBody>
                    <a:bodyPr/>
                    <a:lstStyle/>
                    <a:p>
                      <a:pPr algn="ctr"/>
                      <a:r>
                        <a:rPr kumimoji="1" lang="ja-JP" altLang="en-US" dirty="0">
                          <a:latin typeface="Meiryo UI" panose="020B0604030504040204" pitchFamily="50" charset="-128"/>
                          <a:ea typeface="Meiryo UI" panose="020B0604030504040204" pitchFamily="50" charset="-128"/>
                        </a:rPr>
                        <a:t>棟数</a:t>
                      </a:r>
                    </a:p>
                  </a:txBody>
                  <a:tcPr anchor="ctr">
                    <a:lnT w="28575" cap="flat" cmpd="sng" algn="ctr">
                      <a:solidFill>
                        <a:schemeClr val="bg1"/>
                      </a:solidFill>
                      <a:prstDash val="solid"/>
                      <a:round/>
                      <a:headEnd type="none" w="med" len="med"/>
                      <a:tailEnd type="none" w="med" len="med"/>
                    </a:lnT>
                    <a:solidFill>
                      <a:schemeClr val="accent5"/>
                    </a:solidFill>
                  </a:tcPr>
                </a:tc>
                <a:tc>
                  <a:txBody>
                    <a:bodyPr/>
                    <a:lstStyle/>
                    <a:p>
                      <a:pPr algn="ctr"/>
                      <a:r>
                        <a:rPr kumimoji="1" lang="en-US" altLang="ja-JP" sz="1400" dirty="0">
                          <a:solidFill>
                            <a:schemeClr val="tx1"/>
                          </a:solidFill>
                        </a:rPr>
                        <a:t>308</a:t>
                      </a:r>
                      <a:r>
                        <a:rPr kumimoji="1" lang="ja-JP" altLang="en-US" dirty="0">
                          <a:solidFill>
                            <a:schemeClr val="tx1"/>
                          </a:solidFill>
                        </a:rPr>
                        <a:t>　▶　</a:t>
                      </a:r>
                      <a:r>
                        <a:rPr kumimoji="1" lang="en-US" altLang="ja-JP" dirty="0">
                          <a:solidFill>
                            <a:schemeClr val="tx1"/>
                          </a:solidFill>
                        </a:rPr>
                        <a:t>283</a:t>
                      </a:r>
                      <a:endParaRPr kumimoji="1" lang="ja-JP" altLang="en-US" dirty="0">
                        <a:solidFill>
                          <a:schemeClr val="tx1"/>
                        </a:solidFill>
                      </a:endParaRPr>
                    </a:p>
                  </a:txBody>
                  <a:tcPr anchor="ctr">
                    <a:lnT w="28575" cap="flat" cmpd="sng" algn="ctr">
                      <a:solidFill>
                        <a:schemeClr val="bg1"/>
                      </a:solidFill>
                      <a:prstDash val="solid"/>
                      <a:round/>
                      <a:headEnd type="none" w="med" len="med"/>
                      <a:tailEnd type="none" w="med" len="med"/>
                    </a:lnT>
                    <a:solidFill>
                      <a:schemeClr val="accent5"/>
                    </a:solidFill>
                  </a:tcPr>
                </a:tc>
                <a:tc>
                  <a:txBody>
                    <a:bodyPr/>
                    <a:lstStyle/>
                    <a:p>
                      <a:pPr algn="ctr"/>
                      <a:r>
                        <a:rPr kumimoji="1" lang="en-US" altLang="ja-JP" sz="1400" dirty="0">
                          <a:solidFill>
                            <a:schemeClr val="tx1"/>
                          </a:solidFill>
                        </a:rPr>
                        <a:t>80</a:t>
                      </a:r>
                      <a:r>
                        <a:rPr kumimoji="1" lang="ja-JP" altLang="en-US" dirty="0">
                          <a:solidFill>
                            <a:schemeClr val="tx1"/>
                          </a:solidFill>
                        </a:rPr>
                        <a:t>　▶　</a:t>
                      </a:r>
                      <a:r>
                        <a:rPr kumimoji="1" lang="en-US" altLang="ja-JP" dirty="0">
                          <a:solidFill>
                            <a:schemeClr val="tx1"/>
                          </a:solidFill>
                        </a:rPr>
                        <a:t>86</a:t>
                      </a:r>
                      <a:endParaRPr kumimoji="1" lang="ja-JP" altLang="en-US" dirty="0">
                        <a:solidFill>
                          <a:schemeClr val="tx1"/>
                        </a:solidFill>
                      </a:endParaRPr>
                    </a:p>
                  </a:txBody>
                  <a:tcPr anchor="ctr">
                    <a:lnT w="28575" cap="flat" cmpd="sng" algn="ctr">
                      <a:solidFill>
                        <a:schemeClr val="bg1"/>
                      </a:solidFill>
                      <a:prstDash val="solid"/>
                      <a:round/>
                      <a:headEnd type="none" w="med" len="med"/>
                      <a:tailEnd type="none" w="med" len="med"/>
                    </a:lnT>
                    <a:solidFill>
                      <a:schemeClr val="accent5"/>
                    </a:solidFill>
                  </a:tcPr>
                </a:tc>
                <a:tc>
                  <a:txBody>
                    <a:bodyPr/>
                    <a:lstStyle/>
                    <a:p>
                      <a:pPr algn="ctr"/>
                      <a:r>
                        <a:rPr kumimoji="1" lang="en-US" altLang="ja-JP" sz="1400" dirty="0">
                          <a:solidFill>
                            <a:schemeClr val="tx1"/>
                          </a:solidFill>
                        </a:rPr>
                        <a:t>206</a:t>
                      </a:r>
                      <a:r>
                        <a:rPr kumimoji="1" lang="ja-JP" altLang="en-US" dirty="0">
                          <a:solidFill>
                            <a:schemeClr val="tx1"/>
                          </a:solidFill>
                        </a:rPr>
                        <a:t>　▶　</a:t>
                      </a:r>
                      <a:r>
                        <a:rPr kumimoji="1" lang="en-US" altLang="ja-JP" dirty="0">
                          <a:solidFill>
                            <a:schemeClr val="tx1"/>
                          </a:solidFill>
                        </a:rPr>
                        <a:t>185</a:t>
                      </a:r>
                      <a:endParaRPr kumimoji="1" lang="ja-JP" altLang="en-US" dirty="0">
                        <a:solidFill>
                          <a:schemeClr val="tx1"/>
                        </a:solidFill>
                      </a:endParaRPr>
                    </a:p>
                  </a:txBody>
                  <a:tcPr marL="0" marR="0" anchor="ctr">
                    <a:lnT w="28575" cap="flat" cmpd="sng" algn="ctr">
                      <a:solidFill>
                        <a:schemeClr val="bg1"/>
                      </a:solidFill>
                      <a:prstDash val="solid"/>
                      <a:round/>
                      <a:headEnd type="none" w="med" len="med"/>
                      <a:tailEnd type="none" w="med" len="med"/>
                    </a:lnT>
                    <a:solidFill>
                      <a:schemeClr val="accent5"/>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126</a:t>
                      </a:r>
                      <a:r>
                        <a:rPr kumimoji="1" lang="ja-JP" altLang="en-US" dirty="0">
                          <a:solidFill>
                            <a:schemeClr val="tx1"/>
                          </a:solidFill>
                        </a:rPr>
                        <a:t>　▶　</a:t>
                      </a:r>
                      <a:r>
                        <a:rPr kumimoji="1" lang="en-US" altLang="ja-JP" dirty="0">
                          <a:solidFill>
                            <a:schemeClr val="tx1"/>
                          </a:solidFill>
                        </a:rPr>
                        <a:t>116</a:t>
                      </a:r>
                      <a:endParaRPr kumimoji="1" lang="ja-JP" altLang="en-US" dirty="0">
                        <a:solidFill>
                          <a:schemeClr val="tx1"/>
                        </a:solidFill>
                      </a:endParaRPr>
                    </a:p>
                  </a:txBody>
                  <a:tcPr marL="0" marR="0" anchor="ctr">
                    <a:lnT w="28575" cap="flat" cmpd="sng" algn="ctr">
                      <a:solidFill>
                        <a:schemeClr val="bg1"/>
                      </a:solidFill>
                      <a:prstDash val="solid"/>
                      <a:round/>
                      <a:headEnd type="none" w="med" len="med"/>
                      <a:tailEnd type="none" w="med" len="med"/>
                    </a:lnT>
                    <a:solidFill>
                      <a:schemeClr val="accent5"/>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80</a:t>
                      </a:r>
                      <a:r>
                        <a:rPr kumimoji="1" lang="ja-JP" altLang="en-US" dirty="0">
                          <a:solidFill>
                            <a:schemeClr val="tx1"/>
                          </a:solidFill>
                        </a:rPr>
                        <a:t>　▶　</a:t>
                      </a:r>
                      <a:r>
                        <a:rPr kumimoji="1" lang="en-US" altLang="ja-JP" dirty="0">
                          <a:solidFill>
                            <a:schemeClr val="tx1"/>
                          </a:solidFill>
                        </a:rPr>
                        <a:t>69</a:t>
                      </a:r>
                      <a:endParaRPr kumimoji="1" lang="ja-JP" altLang="en-US" dirty="0">
                        <a:solidFill>
                          <a:schemeClr val="tx1"/>
                        </a:solidFill>
                      </a:endParaRPr>
                    </a:p>
                  </a:txBody>
                  <a:tcPr marL="0" marR="0" anchor="ctr">
                    <a:lnT w="28575" cap="flat" cmpd="sng" algn="ctr">
                      <a:solidFill>
                        <a:schemeClr val="bg1"/>
                      </a:solidFill>
                      <a:prstDash val="solid"/>
                      <a:round/>
                      <a:headEnd type="none" w="med" len="med"/>
                      <a:tailEnd type="none" w="med" len="med"/>
                    </a:lnT>
                    <a:solidFill>
                      <a:schemeClr val="accent5"/>
                    </a:solidFill>
                  </a:tcPr>
                </a:tc>
                <a:tc>
                  <a:txBody>
                    <a:bodyPr/>
                    <a:lstStyle/>
                    <a:p>
                      <a:pPr algn="ctr"/>
                      <a:r>
                        <a:rPr kumimoji="1" lang="en-US" altLang="ja-JP" sz="1400" dirty="0">
                          <a:solidFill>
                            <a:schemeClr val="tx1"/>
                          </a:solidFill>
                        </a:rPr>
                        <a:t>22</a:t>
                      </a:r>
                      <a:r>
                        <a:rPr kumimoji="1" lang="ja-JP" altLang="en-US" dirty="0">
                          <a:solidFill>
                            <a:schemeClr val="tx1"/>
                          </a:solidFill>
                        </a:rPr>
                        <a:t>　▶　</a:t>
                      </a:r>
                      <a:r>
                        <a:rPr kumimoji="1" lang="en-US" altLang="ja-JP" dirty="0">
                          <a:solidFill>
                            <a:schemeClr val="tx1"/>
                          </a:solidFill>
                        </a:rPr>
                        <a:t>12</a:t>
                      </a:r>
                      <a:endParaRPr kumimoji="1" lang="ja-JP" altLang="en-US" dirty="0">
                        <a:solidFill>
                          <a:schemeClr val="tx1"/>
                        </a:solidFill>
                      </a:endParaRPr>
                    </a:p>
                  </a:txBody>
                  <a:tcPr anchor="ctr">
                    <a:lnT w="28575"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4109322374"/>
                  </a:ext>
                </a:extLst>
              </a:tr>
            </a:tbl>
          </a:graphicData>
        </a:graphic>
      </p:graphicFrame>
      <p:sp>
        <p:nvSpPr>
          <p:cNvPr id="12" name="テキスト ボックス 2">
            <a:extLst>
              <a:ext uri="{FF2B5EF4-FFF2-40B4-BE49-F238E27FC236}">
                <a16:creationId xmlns:a16="http://schemas.microsoft.com/office/drawing/2014/main" id="{FBF7FD2F-0CEB-454B-B770-B37918D7C8A8}"/>
              </a:ext>
            </a:extLst>
          </p:cNvPr>
          <p:cNvSpPr txBox="1">
            <a:spLocks noChangeArrowheads="1"/>
          </p:cNvSpPr>
          <p:nvPr/>
        </p:nvSpPr>
        <p:spPr bwMode="auto">
          <a:xfrm>
            <a:off x="4935070" y="2319240"/>
            <a:ext cx="3882852" cy="36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r" eaLnBrk="1" hangingPunct="1">
              <a:spcBef>
                <a:spcPct val="0"/>
              </a:spcBef>
              <a:buFontTx/>
              <a:buNone/>
            </a:pPr>
            <a:r>
              <a:rPr lang="ja-JP" altLang="en-US" sz="1050" dirty="0">
                <a:latin typeface="Meiryo UI" panose="020B0604030504040204" pitchFamily="50" charset="-128"/>
                <a:ea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rPr>
              <a:t>31</a:t>
            </a:r>
            <a:r>
              <a:rPr lang="ja-JP" altLang="en-US" sz="1050" dirty="0">
                <a:latin typeface="Meiryo UI" panose="020B0604030504040204" pitchFamily="50" charset="-128"/>
                <a:ea typeface="Meiryo UI" panose="020B0604030504040204" pitchFamily="50" charset="-128"/>
              </a:rPr>
              <a:t>年３月</a:t>
            </a:r>
            <a:r>
              <a:rPr lang="en-US" altLang="ja-JP" sz="1050" dirty="0">
                <a:latin typeface="Meiryo UI" panose="020B0604030504040204" pitchFamily="50" charset="-128"/>
                <a:ea typeface="Meiryo UI" panose="020B0604030504040204" pitchFamily="50" charset="-128"/>
              </a:rPr>
              <a:t>29</a:t>
            </a:r>
            <a:r>
              <a:rPr lang="ja-JP" altLang="en-US" sz="1050" dirty="0">
                <a:latin typeface="Meiryo UI" panose="020B0604030504040204" pitchFamily="50" charset="-128"/>
                <a:ea typeface="Meiryo UI" panose="020B0604030504040204" pitchFamily="50" charset="-128"/>
              </a:rPr>
              <a:t>日時点　▶　令和４年３月時点の棟数）　　</a:t>
            </a:r>
          </a:p>
        </p:txBody>
      </p:sp>
      <p:sp>
        <p:nvSpPr>
          <p:cNvPr id="13" name="Text Box 1233">
            <a:extLst>
              <a:ext uri="{FF2B5EF4-FFF2-40B4-BE49-F238E27FC236}">
                <a16:creationId xmlns:a16="http://schemas.microsoft.com/office/drawing/2014/main" id="{3A4E7A4D-F138-43B7-B982-FD5C0767F87D}"/>
              </a:ext>
            </a:extLst>
          </p:cNvPr>
          <p:cNvSpPr txBox="1">
            <a:spLocks noChangeArrowheads="1"/>
          </p:cNvSpPr>
          <p:nvPr/>
        </p:nvSpPr>
        <p:spPr bwMode="auto">
          <a:xfrm>
            <a:off x="67235" y="2115996"/>
            <a:ext cx="3846601"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b="1" kern="0" spc="-100" dirty="0">
                <a:solidFill>
                  <a:sysClr val="window" lastClr="FFFFFF"/>
                </a:solidFill>
                <a:latin typeface="Meiryo UI" panose="020B0604030504040204" pitchFamily="50" charset="-128"/>
                <a:ea typeface="Meiryo UI" panose="020B0604030504040204" pitchFamily="50" charset="-128"/>
              </a:rPr>
              <a:t>診断結果</a:t>
            </a:r>
            <a:endParaRPr kumimoji="0" lang="en-US" altLang="ja-JP" b="1" kern="0" spc="-100"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617A06EA-2A9A-497C-A48D-FA947A86430F}"/>
              </a:ext>
            </a:extLst>
          </p:cNvPr>
          <p:cNvGraphicFramePr>
            <a:graphicFrameLocks noGrp="1"/>
          </p:cNvGraphicFramePr>
          <p:nvPr>
            <p:extLst>
              <p:ext uri="{D42A27DB-BD31-4B8C-83A1-F6EECF244321}">
                <p14:modId xmlns:p14="http://schemas.microsoft.com/office/powerpoint/2010/main" val="231397919"/>
              </p:ext>
            </p:extLst>
          </p:nvPr>
        </p:nvGraphicFramePr>
        <p:xfrm>
          <a:off x="254077" y="4089288"/>
          <a:ext cx="8689897" cy="2613778"/>
        </p:xfrm>
        <a:graphic>
          <a:graphicData uri="http://schemas.openxmlformats.org/drawingml/2006/table">
            <a:tbl>
              <a:tblPr>
                <a:tableStyleId>{5940675A-B579-460E-94D1-54222C63F5DA}</a:tableStyleId>
              </a:tblPr>
              <a:tblGrid>
                <a:gridCol w="2108267">
                  <a:extLst>
                    <a:ext uri="{9D8B030D-6E8A-4147-A177-3AD203B41FA5}">
                      <a16:colId xmlns:a16="http://schemas.microsoft.com/office/drawing/2014/main" val="888781944"/>
                    </a:ext>
                  </a:extLst>
                </a:gridCol>
                <a:gridCol w="1316326">
                  <a:extLst>
                    <a:ext uri="{9D8B030D-6E8A-4147-A177-3AD203B41FA5}">
                      <a16:colId xmlns:a16="http://schemas.microsoft.com/office/drawing/2014/main" val="313309675"/>
                    </a:ext>
                  </a:extLst>
                </a:gridCol>
                <a:gridCol w="1316326">
                  <a:extLst>
                    <a:ext uri="{9D8B030D-6E8A-4147-A177-3AD203B41FA5}">
                      <a16:colId xmlns:a16="http://schemas.microsoft.com/office/drawing/2014/main" val="606559330"/>
                    </a:ext>
                  </a:extLst>
                </a:gridCol>
                <a:gridCol w="1316326">
                  <a:extLst>
                    <a:ext uri="{9D8B030D-6E8A-4147-A177-3AD203B41FA5}">
                      <a16:colId xmlns:a16="http://schemas.microsoft.com/office/drawing/2014/main" val="438303284"/>
                    </a:ext>
                  </a:extLst>
                </a:gridCol>
                <a:gridCol w="1316326">
                  <a:extLst>
                    <a:ext uri="{9D8B030D-6E8A-4147-A177-3AD203B41FA5}">
                      <a16:colId xmlns:a16="http://schemas.microsoft.com/office/drawing/2014/main" val="995962577"/>
                    </a:ext>
                  </a:extLst>
                </a:gridCol>
                <a:gridCol w="1316326">
                  <a:extLst>
                    <a:ext uri="{9D8B030D-6E8A-4147-A177-3AD203B41FA5}">
                      <a16:colId xmlns:a16="http://schemas.microsoft.com/office/drawing/2014/main" val="3495218698"/>
                    </a:ext>
                  </a:extLst>
                </a:gridCol>
              </a:tblGrid>
              <a:tr h="281586">
                <a:tc>
                  <a:txBody>
                    <a:bodyPr/>
                    <a:lstStyle/>
                    <a:p>
                      <a:pPr algn="ctr"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a:t>
                      </a:r>
                      <a:r>
                        <a:rPr lang="en-US" altLang="ja-JP" sz="1600" u="none" strike="noStrike" dirty="0">
                          <a:effectLst/>
                          <a:latin typeface="Meiryo UI" panose="020B0604030504040204" pitchFamily="50" charset="-128"/>
                          <a:ea typeface="Meiryo UI" panose="020B0604030504040204" pitchFamily="50" charset="-128"/>
                        </a:rPr>
                        <a:t>5,000㎡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a:t>
                      </a:r>
                      <a:r>
                        <a:rPr lang="en-US" altLang="ja-JP" sz="1600" u="none" strike="noStrike" dirty="0">
                          <a:effectLst/>
                          <a:latin typeface="Meiryo UI" panose="020B0604030504040204" pitchFamily="50" charset="-128"/>
                          <a:ea typeface="Meiryo UI" panose="020B0604030504040204" pitchFamily="50" charset="-128"/>
                        </a:rPr>
                        <a:t>10,000㎡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a:t>
                      </a:r>
                      <a:r>
                        <a:rPr lang="en-US" altLang="ja-JP" sz="1600" u="none" strike="noStrike" dirty="0">
                          <a:effectLst/>
                          <a:latin typeface="Meiryo UI" panose="020B0604030504040204" pitchFamily="50" charset="-128"/>
                          <a:ea typeface="Meiryo UI" panose="020B0604030504040204" pitchFamily="50" charset="-128"/>
                        </a:rPr>
                        <a:t>15,000㎡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en-US" altLang="ja-JP" sz="1600" u="none" strike="noStrike" dirty="0">
                          <a:effectLst/>
                          <a:latin typeface="Meiryo UI" panose="020B0604030504040204" pitchFamily="50" charset="-128"/>
                          <a:ea typeface="Meiryo UI" panose="020B0604030504040204" pitchFamily="50" charset="-128"/>
                        </a:rPr>
                        <a:t>15,001㎡</a:t>
                      </a:r>
                      <a:r>
                        <a:rPr lang="ja-JP" altLang="en-US" sz="1600" u="none" strike="noStrike" dirty="0">
                          <a:effectLst/>
                          <a:latin typeface="Meiryo UI" panose="020B0604030504040204" pitchFamily="50" charset="-128"/>
                          <a:ea typeface="Meiryo UI" panose="020B0604030504040204" pitchFamily="50" charset="-128"/>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計</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extLst>
                  <a:ext uri="{0D108BD9-81ED-4DB2-BD59-A6C34878D82A}">
                    <a16:rowId xmlns:a16="http://schemas.microsoft.com/office/drawing/2014/main" val="4079464785"/>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分譲マンション</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lang="en-US" altLang="ja-JP" sz="1600" u="none" strike="noStrike" dirty="0">
                          <a:solidFill>
                            <a:schemeClr val="tx1"/>
                          </a:solidFill>
                          <a:effectLst/>
                          <a:latin typeface="Meiryo UI" panose="020B0604030504040204" pitchFamily="50" charset="-128"/>
                          <a:ea typeface="Meiryo UI" panose="020B0604030504040204" pitchFamily="50" charset="-128"/>
                        </a:rPr>
                        <a:t>22</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en-US" altLang="ja-JP" sz="1600" u="none" strike="noStrike" dirty="0">
                          <a:solidFill>
                            <a:schemeClr val="tx1"/>
                          </a:solidFill>
                          <a:effectLst/>
                          <a:latin typeface="Meiryo UI" panose="020B0604030504040204" pitchFamily="50" charset="-128"/>
                          <a:ea typeface="Meiryo UI" panose="020B0604030504040204" pitchFamily="50" charset="-128"/>
                        </a:rPr>
                        <a:t>20</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en-US" altLang="ja-JP" sz="1600" u="none" strike="noStrike" dirty="0">
                          <a:solidFill>
                            <a:schemeClr val="tx1"/>
                          </a:solidFill>
                          <a:effectLst/>
                          <a:latin typeface="Meiryo UI" panose="020B0604030504040204" pitchFamily="50" charset="-128"/>
                          <a:ea typeface="Meiryo UI" panose="020B0604030504040204" pitchFamily="50" charset="-128"/>
                        </a:rPr>
                        <a:t>8</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kumimoji="1" lang="ja-JP" altLang="en-US" sz="1400" dirty="0">
                          <a:solidFill>
                            <a:schemeClr val="tx1"/>
                          </a:solidFill>
                          <a:latin typeface="Meiryo UI" panose="020B0604030504040204" pitchFamily="50" charset="-128"/>
                          <a:ea typeface="Meiryo UI" panose="020B0604030504040204" pitchFamily="50" charset="-128"/>
                        </a:rPr>
                        <a:t>６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5</a:t>
                      </a: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56</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u="none" strike="noStrike" dirty="0">
                          <a:solidFill>
                            <a:schemeClr val="tx1"/>
                          </a:solidFill>
                          <a:effectLst/>
                          <a:latin typeface="Meiryo UI" panose="020B0604030504040204" pitchFamily="50" charset="-128"/>
                          <a:ea typeface="Meiryo UI" panose="020B0604030504040204" pitchFamily="50" charset="-128"/>
                        </a:rPr>
                        <a:t>55</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2039153651"/>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賃貸マンション</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39</a:t>
                      </a:r>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35</a:t>
                      </a: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8</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4</a:t>
                      </a:r>
                    </a:p>
                  </a:txBody>
                  <a:tcPr marL="0" marR="216000" marT="0" marB="0" anchor="ctr"/>
                </a:tc>
                <a:tc>
                  <a:txBody>
                    <a:bodyPr/>
                    <a:lstStyle/>
                    <a:p>
                      <a:pPr algn="ctr" fontAlgn="ctr"/>
                      <a:r>
                        <a:rPr lang="en-US" altLang="ja-JP" sz="1600" u="none" strike="noStrike" dirty="0">
                          <a:solidFill>
                            <a:schemeClr val="tx1"/>
                          </a:solidFill>
                          <a:effectLst/>
                          <a:latin typeface="Meiryo UI" panose="020B0604030504040204" pitchFamily="50" charset="-128"/>
                          <a:ea typeface="Meiryo UI" panose="020B0604030504040204" pitchFamily="50" charset="-128"/>
                        </a:rPr>
                        <a:t>3</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50</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42</a:t>
                      </a:r>
                    </a:p>
                  </a:txBody>
                  <a:tcPr marL="0" marR="216000" marT="0" marB="0" anchor="ctr"/>
                </a:tc>
                <a:extLst>
                  <a:ext uri="{0D108BD9-81ED-4DB2-BD59-A6C34878D82A}">
                    <a16:rowId xmlns:a16="http://schemas.microsoft.com/office/drawing/2014/main" val="3705626129"/>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複合施設</a:t>
                      </a:r>
                      <a:endParaRPr lang="en-US" altLang="ja-JP" sz="1600" u="none" strike="noStrike" dirty="0">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42</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u="none" strike="noStrike" dirty="0">
                          <a:solidFill>
                            <a:schemeClr val="tx1"/>
                          </a:solidFill>
                          <a:effectLst/>
                          <a:latin typeface="Meiryo UI" panose="020B0604030504040204" pitchFamily="50" charset="-128"/>
                          <a:ea typeface="Meiryo UI" panose="020B0604030504040204" pitchFamily="50" charset="-128"/>
                        </a:rPr>
                        <a:t>34</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u="none" strike="noStrike" dirty="0">
                          <a:solidFill>
                            <a:schemeClr val="tx1"/>
                          </a:solidFill>
                          <a:effectLst/>
                          <a:latin typeface="Meiryo UI" panose="020B0604030504040204" pitchFamily="50" charset="-128"/>
                          <a:ea typeface="Meiryo UI" panose="020B0604030504040204" pitchFamily="50" charset="-128"/>
                        </a:rPr>
                        <a:t>8</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a:t>
                      </a:r>
                    </a:p>
                  </a:txBody>
                  <a:tcPr marL="0" marR="216000" marT="0" marB="0" anchor="ctr"/>
                </a:tc>
                <a:tc>
                  <a:txBody>
                    <a:bodyPr/>
                    <a:lstStyle/>
                    <a:p>
                      <a:pPr algn="ctr" fontAlgn="ctr"/>
                      <a:r>
                        <a:rPr kumimoji="1" lang="ja-JP" altLang="en-US" sz="1400" dirty="0">
                          <a:solidFill>
                            <a:schemeClr val="tx1"/>
                          </a:solidFill>
                          <a:latin typeface="Meiryo UI" panose="020B0604030504040204" pitchFamily="50" charset="-128"/>
                          <a:ea typeface="Meiryo UI" panose="020B0604030504040204" pitchFamily="50" charset="-128"/>
                        </a:rPr>
                        <a:t>６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u="none" strike="noStrike" dirty="0">
                          <a:solidFill>
                            <a:schemeClr val="tx1"/>
                          </a:solidFill>
                          <a:effectLst/>
                          <a:latin typeface="Meiryo UI" panose="020B0604030504040204" pitchFamily="50" charset="-128"/>
                          <a:ea typeface="Meiryo UI" panose="020B0604030504040204" pitchFamily="50" charset="-128"/>
                        </a:rPr>
                        <a:t>5</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60</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48</a:t>
                      </a:r>
                    </a:p>
                  </a:txBody>
                  <a:tcPr marL="0" marR="216000" marT="0" marB="0" anchor="ctr"/>
                </a:tc>
                <a:extLst>
                  <a:ext uri="{0D108BD9-81ED-4DB2-BD59-A6C34878D82A}">
                    <a16:rowId xmlns:a16="http://schemas.microsoft.com/office/drawing/2014/main" val="2499785734"/>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事務所</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26</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21</a:t>
                      </a: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3</a:t>
                      </a:r>
                    </a:p>
                  </a:txBody>
                  <a:tcPr marL="0" marR="216000" marT="0" marB="0" anchor="ctr"/>
                </a:tc>
                <a:tc>
                  <a:txBody>
                    <a:bodyPr/>
                    <a:lstStyle/>
                    <a:p>
                      <a:pPr algn="ctr"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u="none" strike="noStrike" dirty="0" err="1">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24</a:t>
                      </a:r>
                    </a:p>
                  </a:txBody>
                  <a:tcPr marL="0" marR="216000" marT="0" marB="0" anchor="ctr"/>
                </a:tc>
                <a:extLst>
                  <a:ext uri="{0D108BD9-81ED-4DB2-BD59-A6C34878D82A}">
                    <a16:rowId xmlns:a16="http://schemas.microsoft.com/office/drawing/2014/main" val="2494373452"/>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店舗</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lang="en-US" altLang="ja-JP" sz="1600" u="none" strike="noStrike" dirty="0">
                          <a:solidFill>
                            <a:schemeClr val="tx1"/>
                          </a:solidFill>
                          <a:effectLst/>
                          <a:latin typeface="Meiryo UI" panose="020B0604030504040204" pitchFamily="50" charset="-128"/>
                          <a:ea typeface="Meiryo UI" panose="020B0604030504040204" pitchFamily="50" charset="-128"/>
                        </a:rPr>
                        <a:t>10</a:t>
                      </a:r>
                    </a:p>
                  </a:txBody>
                  <a:tcPr marL="0" marR="216000" marT="0" marB="0" anchor="ctr"/>
                </a:tc>
                <a:tc>
                  <a:txBody>
                    <a:bodyPr/>
                    <a:lstStyle/>
                    <a:p>
                      <a:pPr algn="ctr" fontAlgn="ctr"/>
                      <a:r>
                        <a:rPr lang="en-US" altLang="ja-JP" sz="1600" u="none" strike="noStrike" dirty="0">
                          <a:solidFill>
                            <a:schemeClr val="tx1"/>
                          </a:solidFill>
                          <a:effectLst/>
                          <a:latin typeface="Meiryo UI" panose="020B0604030504040204" pitchFamily="50" charset="-128"/>
                          <a:ea typeface="Meiryo UI" panose="020B0604030504040204" pitchFamily="50" charset="-128"/>
                        </a:rPr>
                        <a:t>3</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en-US" altLang="ja-JP" sz="1600" u="none" strike="noStrike" dirty="0">
                          <a:solidFill>
                            <a:schemeClr val="tx1"/>
                          </a:solidFill>
                          <a:effectLst/>
                          <a:latin typeface="Meiryo UI" panose="020B0604030504040204" pitchFamily="50" charset="-128"/>
                          <a:ea typeface="Meiryo UI" panose="020B0604030504040204" pitchFamily="50" charset="-128"/>
                        </a:rPr>
                        <a:t>1</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en-US" altLang="ja-JP" sz="1600" u="none" strike="noStrike" dirty="0">
                          <a:solidFill>
                            <a:schemeClr val="tx1"/>
                          </a:solidFill>
                          <a:effectLst/>
                          <a:latin typeface="Meiryo UI" panose="020B0604030504040204" pitchFamily="50" charset="-128"/>
                          <a:ea typeface="Meiryo UI" panose="020B0604030504040204" pitchFamily="50" charset="-128"/>
                        </a:rPr>
                        <a:t>14</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3991700162"/>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工場等</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u="none" strike="noStrike" dirty="0">
                          <a:solidFill>
                            <a:schemeClr val="tx1"/>
                          </a:solidFill>
                          <a:effectLst/>
                          <a:latin typeface="Meiryo UI" panose="020B0604030504040204" pitchFamily="50" charset="-128"/>
                          <a:ea typeface="Meiryo UI" panose="020B0604030504040204" pitchFamily="50" charset="-128"/>
                        </a:rPr>
                        <a:t>4</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u="none" strike="noStrike" dirty="0">
                          <a:solidFill>
                            <a:schemeClr val="tx1"/>
                          </a:solidFill>
                          <a:effectLst/>
                          <a:latin typeface="Meiryo UI" panose="020B0604030504040204" pitchFamily="50" charset="-128"/>
                          <a:ea typeface="Meiryo UI" panose="020B0604030504040204" pitchFamily="50" charset="-128"/>
                        </a:rPr>
                        <a:t>4</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3167057237"/>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その他</a:t>
                      </a:r>
                      <a:r>
                        <a:rPr lang="en-US" altLang="ja-JP" sz="14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学校・集会場等</a:t>
                      </a:r>
                      <a:r>
                        <a:rPr lang="en-US" altLang="ja-JP" sz="1400" u="none" strike="noStrike" dirty="0">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kumimoji="1" lang="ja-JP" altLang="en-US" sz="1400" dirty="0">
                          <a:solidFill>
                            <a:schemeClr val="tx1"/>
                          </a:solidFill>
                          <a:latin typeface="Meiryo UI" panose="020B0604030504040204" pitchFamily="50" charset="-128"/>
                          <a:ea typeface="Meiryo UI" panose="020B0604030504040204" pitchFamily="50" charset="-128"/>
                        </a:rPr>
                        <a:t>９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8</a:t>
                      </a:r>
                    </a:p>
                  </a:txBody>
                  <a:tcPr marL="0" marR="216000" marT="0" marB="0" anchor="ctr"/>
                </a:tc>
                <a:tc>
                  <a:txBody>
                    <a:bodyPr/>
                    <a:lstStyle/>
                    <a:p>
                      <a:pPr algn="ctr" fontAlgn="ctr"/>
                      <a:r>
                        <a:rPr kumimoji="1" lang="ja-JP" altLang="en-US" sz="1400" dirty="0">
                          <a:solidFill>
                            <a:schemeClr val="tx1"/>
                          </a:solidFill>
                          <a:latin typeface="Meiryo UI" panose="020B0604030504040204" pitchFamily="50" charset="-128"/>
                          <a:ea typeface="Meiryo UI" panose="020B0604030504040204" pitchFamily="50" charset="-128"/>
                        </a:rPr>
                        <a:t>４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u="none" strike="noStrike" dirty="0">
                          <a:solidFill>
                            <a:schemeClr val="tx1"/>
                          </a:solidFill>
                          <a:effectLst/>
                          <a:latin typeface="Meiryo UI" panose="020B0604030504040204" pitchFamily="50" charset="-128"/>
                          <a:ea typeface="Meiryo UI" panose="020B0604030504040204" pitchFamily="50" charset="-128"/>
                        </a:rPr>
                        <a:t>2</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u="none" strike="noStrike" dirty="0" err="1">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13</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10</a:t>
                      </a:r>
                    </a:p>
                  </a:txBody>
                  <a:tcPr marL="0" marR="216000" marT="0" marB="0" anchor="ctr"/>
                </a:tc>
                <a:extLst>
                  <a:ext uri="{0D108BD9-81ED-4DB2-BD59-A6C34878D82A}">
                    <a16:rowId xmlns:a16="http://schemas.microsoft.com/office/drawing/2014/main" val="2727260495"/>
                  </a:ext>
                </a:extLst>
              </a:tr>
              <a:tr h="291524">
                <a:tc>
                  <a:txBody>
                    <a:bodyPr/>
                    <a:lstStyle/>
                    <a:p>
                      <a:pPr marL="0" indent="0" algn="ctr" fontAlgn="ctr"/>
                      <a:r>
                        <a:rPr lang="ja-JP" altLang="en-US" sz="1600" u="none" strike="noStrike" dirty="0">
                          <a:effectLst/>
                          <a:latin typeface="Meiryo UI" panose="020B0604030504040204" pitchFamily="50" charset="-128"/>
                          <a:ea typeface="Meiryo UI" panose="020B0604030504040204" pitchFamily="50" charset="-128"/>
                        </a:rPr>
                        <a:t>計</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marL="0" indent="0" algn="ctr" fontAlgn="ctr"/>
                      <a:r>
                        <a:rPr kumimoji="1" lang="en-US" altLang="ja-JP" sz="1400" dirty="0">
                          <a:solidFill>
                            <a:schemeClr val="tx1"/>
                          </a:solidFill>
                          <a:latin typeface="Meiryo UI" panose="020B0604030504040204" pitchFamily="50" charset="-128"/>
                          <a:ea typeface="Meiryo UI" panose="020B0604030504040204" pitchFamily="50" charset="-128"/>
                        </a:rPr>
                        <a:t>153</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a:t>
                      </a:r>
                      <a:r>
                        <a:rPr kumimoji="1" lang="ja-JP" altLang="en-US" sz="1800" baseline="0" dirty="0">
                          <a:solidFill>
                            <a:schemeClr val="tx1"/>
                          </a:solidFill>
                          <a:latin typeface="Meiryo UI" panose="020B0604030504040204" pitchFamily="50" charset="-128"/>
                          <a:ea typeface="Meiryo UI" panose="020B0604030504040204" pitchFamily="50" charset="-128"/>
                        </a:rPr>
                        <a:t> </a:t>
                      </a:r>
                      <a:r>
                        <a:rPr lang="en-US" altLang="ja-JP" sz="1600" u="none" strike="noStrike" dirty="0">
                          <a:solidFill>
                            <a:schemeClr val="tx1"/>
                          </a:solidFill>
                          <a:effectLst/>
                          <a:latin typeface="Meiryo UI" panose="020B0604030504040204" pitchFamily="50" charset="-128"/>
                          <a:ea typeface="Meiryo UI" panose="020B0604030504040204" pitchFamily="50" charset="-128"/>
                        </a:rPr>
                        <a:t>134</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49</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u="none" strike="noStrike" dirty="0">
                          <a:solidFill>
                            <a:schemeClr val="tx1"/>
                          </a:solidFill>
                          <a:effectLst/>
                          <a:latin typeface="Meiryo UI" panose="020B0604030504040204" pitchFamily="50" charset="-128"/>
                          <a:ea typeface="Meiryo UI" panose="020B0604030504040204" pitchFamily="50" charset="-128"/>
                        </a:rPr>
                        <a:t>40</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14</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u="none" strike="noStrike" dirty="0">
                          <a:solidFill>
                            <a:schemeClr val="tx1"/>
                          </a:solidFill>
                          <a:effectLst/>
                          <a:latin typeface="Meiryo UI" panose="020B0604030504040204" pitchFamily="50" charset="-128"/>
                          <a:ea typeface="Meiryo UI" panose="020B0604030504040204" pitchFamily="50" charset="-128"/>
                        </a:rPr>
                        <a:t>13</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　</a:t>
                      </a:r>
                      <a:r>
                        <a:rPr lang="en-US" altLang="ja-JP" sz="1600" u="none" strike="noStrike" dirty="0">
                          <a:solidFill>
                            <a:schemeClr val="tx1"/>
                          </a:solidFill>
                          <a:effectLst/>
                          <a:latin typeface="Meiryo UI" panose="020B0604030504040204" pitchFamily="50" charset="-128"/>
                          <a:ea typeface="Meiryo UI" panose="020B0604030504040204" pitchFamily="50" charset="-128"/>
                        </a:rPr>
                        <a:t>10</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kumimoji="1" lang="en-US" altLang="ja-JP" sz="1400" dirty="0">
                          <a:solidFill>
                            <a:schemeClr val="tx1"/>
                          </a:solidFill>
                          <a:latin typeface="Meiryo UI" panose="020B0604030504040204" pitchFamily="50" charset="-128"/>
                          <a:ea typeface="Meiryo UI" panose="020B0604030504040204" pitchFamily="50" charset="-128"/>
                        </a:rPr>
                        <a:t>228</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800" dirty="0">
                          <a:solidFill>
                            <a:schemeClr val="tx1"/>
                          </a:solidFill>
                          <a:latin typeface="Meiryo UI" panose="020B0604030504040204" pitchFamily="50" charset="-128"/>
                          <a:ea typeface="Meiryo UI" panose="020B0604030504040204" pitchFamily="50" charset="-128"/>
                        </a:rPr>
                        <a:t>▶</a:t>
                      </a:r>
                      <a:r>
                        <a:rPr kumimoji="1" lang="ja-JP" altLang="en-US" sz="1800" baseline="0" dirty="0">
                          <a:solidFill>
                            <a:schemeClr val="tx1"/>
                          </a:solidFill>
                          <a:latin typeface="Meiryo UI" panose="020B0604030504040204" pitchFamily="50" charset="-128"/>
                          <a:ea typeface="Meiryo UI" panose="020B0604030504040204" pitchFamily="50" charset="-128"/>
                        </a:rPr>
                        <a:t> </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197</a:t>
                      </a:r>
                    </a:p>
                  </a:txBody>
                  <a:tcPr marL="0" marR="216000" marT="0" marB="0" anchor="ctr"/>
                </a:tc>
                <a:extLst>
                  <a:ext uri="{0D108BD9-81ED-4DB2-BD59-A6C34878D82A}">
                    <a16:rowId xmlns:a16="http://schemas.microsoft.com/office/drawing/2014/main" val="2060786054"/>
                  </a:ext>
                </a:extLst>
              </a:tr>
            </a:tbl>
          </a:graphicData>
        </a:graphic>
      </p:graphicFrame>
      <p:sp>
        <p:nvSpPr>
          <p:cNvPr id="16" name="テキスト ボックス 2">
            <a:extLst>
              <a:ext uri="{FF2B5EF4-FFF2-40B4-BE49-F238E27FC236}">
                <a16:creationId xmlns:a16="http://schemas.microsoft.com/office/drawing/2014/main" id="{FBF7FD2F-0CEB-454B-B770-B37918D7C8A8}"/>
              </a:ext>
            </a:extLst>
          </p:cNvPr>
          <p:cNvSpPr txBox="1">
            <a:spLocks noChangeArrowheads="1"/>
          </p:cNvSpPr>
          <p:nvPr/>
        </p:nvSpPr>
        <p:spPr bwMode="auto">
          <a:xfrm>
            <a:off x="5095875" y="3795097"/>
            <a:ext cx="3686175" cy="36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indent="0" algn="r" eaLnBrk="1" hangingPunct="1">
              <a:spcBef>
                <a:spcPct val="0"/>
              </a:spcBef>
              <a:buFontTx/>
              <a:buNone/>
            </a:pPr>
            <a:r>
              <a:rPr lang="ja-JP" altLang="en-US" sz="1050" dirty="0">
                <a:latin typeface="Meiryo UI" panose="020B0604030504040204" pitchFamily="50" charset="-128"/>
                <a:ea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rPr>
              <a:t>31</a:t>
            </a:r>
            <a:r>
              <a:rPr lang="ja-JP" altLang="en-US" sz="1050" dirty="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29</a:t>
            </a:r>
            <a:r>
              <a:rPr lang="ja-JP" altLang="en-US" sz="1050" dirty="0">
                <a:latin typeface="Meiryo UI" panose="020B0604030504040204" pitchFamily="50" charset="-128"/>
                <a:ea typeface="Meiryo UI" panose="020B0604030504040204" pitchFamily="50" charset="-128"/>
              </a:rPr>
              <a:t>日時点　▶　令和４年３月時点の棟数）　</a:t>
            </a:r>
          </a:p>
        </p:txBody>
      </p:sp>
    </p:spTree>
    <p:extLst>
      <p:ext uri="{BB962C8B-B14F-4D97-AF65-F5344CB8AC3E}">
        <p14:creationId xmlns:p14="http://schemas.microsoft.com/office/powerpoint/2010/main" val="1261855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DDB0C60-7118-42B7-A892-6733F19AFDFB}"/>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41</a:t>
            </a:fld>
            <a:endParaRPr lang="en-US" altLang="ja-JP">
              <a:solidFill>
                <a:srgbClr val="000000"/>
              </a:solidFill>
            </a:endParaRPr>
          </a:p>
        </p:txBody>
      </p:sp>
      <p:sp>
        <p:nvSpPr>
          <p:cNvPr id="6" name="テキスト ボックス 5">
            <a:extLst>
              <a:ext uri="{FF2B5EF4-FFF2-40B4-BE49-F238E27FC236}">
                <a16:creationId xmlns:a16="http://schemas.microsoft.com/office/drawing/2014/main" id="{49A59C1A-3B36-464D-A87E-56EC12CDEC35}"/>
              </a:ext>
            </a:extLst>
          </p:cNvPr>
          <p:cNvSpPr txBox="1">
            <a:spLocks noChangeArrowheads="1"/>
          </p:cNvSpPr>
          <p:nvPr/>
        </p:nvSpPr>
        <p:spPr bwMode="auto">
          <a:xfrm>
            <a:off x="126998" y="1059072"/>
            <a:ext cx="8890001" cy="797614"/>
          </a:xfrm>
          <a:prstGeom prst="rect">
            <a:avLst/>
          </a:prstGeom>
          <a:solidFill>
            <a:schemeClr val="accent5"/>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800" dirty="0">
                <a:latin typeface="Meiryo UI" panose="020B0604030504040204" pitchFamily="50" charset="-128"/>
                <a:ea typeface="Meiryo UI" panose="020B0604030504040204" pitchFamily="50" charset="-128"/>
              </a:rPr>
              <a:t>○路線別では、耐震性が不足する建築物がない路線もあれば、多い路線もあり、偏りがある</a:t>
            </a:r>
            <a:endParaRPr lang="en-US" altLang="ja-JP" sz="1800" dirty="0">
              <a:latin typeface="Meiryo UI" panose="020B0604030504040204" pitchFamily="50" charset="-128"/>
              <a:ea typeface="Meiryo UI" panose="020B0604030504040204" pitchFamily="50" charset="-128"/>
            </a:endParaRPr>
          </a:p>
          <a:p>
            <a:pPr eaLnBrk="1" hangingPunct="1">
              <a:lnSpc>
                <a:spcPct val="125000"/>
              </a:lnSpc>
              <a:spcBef>
                <a:spcPct val="0"/>
              </a:spcBef>
              <a:buFontTx/>
              <a:buNone/>
            </a:pPr>
            <a:r>
              <a:rPr lang="ja-JP" altLang="en-US" sz="1800" dirty="0">
                <a:latin typeface="Meiryo UI" panose="020B0604030504040204" pitchFamily="50" charset="-128"/>
                <a:ea typeface="Meiryo UI" panose="020B0604030504040204" pitchFamily="50" charset="-128"/>
              </a:rPr>
              <a:t>○幅員が狭い一部の路線は低層の建築物も義務付け対象となっている</a:t>
            </a:r>
            <a:endParaRPr lang="en-US" altLang="ja-JP" sz="1800" dirty="0">
              <a:latin typeface="Meiryo UI" panose="020B0604030504040204" pitchFamily="50" charset="-128"/>
              <a:ea typeface="Meiryo UI" panose="020B0604030504040204" pitchFamily="50" charset="-128"/>
            </a:endParaRPr>
          </a:p>
        </p:txBody>
      </p:sp>
      <p:sp>
        <p:nvSpPr>
          <p:cNvPr id="7" name="タイトル 2">
            <a:extLst>
              <a:ext uri="{FF2B5EF4-FFF2-40B4-BE49-F238E27FC236}">
                <a16:creationId xmlns:a16="http://schemas.microsoft.com/office/drawing/2014/main" id="{3AE42037-5455-43ED-8483-57AA1DF68EE1}"/>
              </a:ext>
            </a:extLst>
          </p:cNvPr>
          <p:cNvSpPr txBox="1">
            <a:spLocks/>
          </p:cNvSpPr>
          <p:nvPr/>
        </p:nvSpPr>
        <p:spPr bwMode="auto">
          <a:xfrm>
            <a:off x="0" y="1"/>
            <a:ext cx="8782050" cy="108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defPPr>
              <a:defRPr lang="ja-JP"/>
            </a:defPPr>
            <a:lvl1pPr eaLnBrk="0" fontAlgn="base" hangingPunct="0">
              <a:spcBef>
                <a:spcPct val="0"/>
              </a:spcBef>
              <a:spcAft>
                <a:spcPct val="0"/>
              </a:spcAft>
              <a:defRPr sz="2400">
                <a:solidFill>
                  <a:srgbClr val="1F497D"/>
                </a:solidFill>
                <a:latin typeface="+mj-lt"/>
                <a:ea typeface="+mj-ea"/>
                <a:cs typeface="+mj-cs"/>
              </a:defRPr>
            </a:lvl1pPr>
            <a:lvl2pPr eaLnBrk="0" fontAlgn="base" hangingPunct="0">
              <a:spcBef>
                <a:spcPct val="0"/>
              </a:spcBef>
              <a:spcAft>
                <a:spcPct val="0"/>
              </a:spcAft>
              <a:defRPr sz="2400">
                <a:solidFill>
                  <a:srgbClr val="1F497D"/>
                </a:solidFill>
                <a:latin typeface="HGP創英角ｺﾞｼｯｸUB" pitchFamily="50" charset="-128"/>
                <a:ea typeface="HGP創英角ｺﾞｼｯｸUB" pitchFamily="50" charset="-128"/>
              </a:defRPr>
            </a:lvl2pPr>
            <a:lvl3pPr eaLnBrk="0" fontAlgn="base" hangingPunct="0">
              <a:spcBef>
                <a:spcPct val="0"/>
              </a:spcBef>
              <a:spcAft>
                <a:spcPct val="0"/>
              </a:spcAft>
              <a:defRPr sz="2400">
                <a:solidFill>
                  <a:srgbClr val="1F497D"/>
                </a:solidFill>
                <a:latin typeface="HGP創英角ｺﾞｼｯｸUB" pitchFamily="50" charset="-128"/>
                <a:ea typeface="HGP創英角ｺﾞｼｯｸUB" pitchFamily="50" charset="-128"/>
              </a:defRPr>
            </a:lvl3pPr>
            <a:lvl4pPr eaLnBrk="0" fontAlgn="base" hangingPunct="0">
              <a:spcBef>
                <a:spcPct val="0"/>
              </a:spcBef>
              <a:spcAft>
                <a:spcPct val="0"/>
              </a:spcAft>
              <a:defRPr sz="2400">
                <a:solidFill>
                  <a:srgbClr val="1F497D"/>
                </a:solidFill>
                <a:latin typeface="HGP創英角ｺﾞｼｯｸUB" pitchFamily="50" charset="-128"/>
                <a:ea typeface="HGP創英角ｺﾞｼｯｸUB" pitchFamily="50" charset="-128"/>
              </a:defRPr>
            </a:lvl4pPr>
            <a:lvl5pPr eaLnBrk="0" fontAlgn="base" hangingPunct="0">
              <a:spcBef>
                <a:spcPct val="0"/>
              </a:spcBef>
              <a:spcAft>
                <a:spcPct val="0"/>
              </a:spcAft>
              <a:defRPr sz="2400">
                <a:solidFill>
                  <a:srgbClr val="1F497D"/>
                </a:solidFill>
                <a:latin typeface="HGP創英角ｺﾞｼｯｸUB" pitchFamily="50" charset="-128"/>
                <a:ea typeface="HGP創英角ｺﾞｼｯｸUB" pitchFamily="50" charset="-128"/>
              </a:defRPr>
            </a:lvl5pPr>
            <a:lvl6pPr marL="457139" fontAlgn="base">
              <a:spcBef>
                <a:spcPct val="0"/>
              </a:spcBef>
              <a:spcAft>
                <a:spcPct val="0"/>
              </a:spcAft>
              <a:defRPr sz="2800">
                <a:solidFill>
                  <a:srgbClr val="4087C8"/>
                </a:solidFill>
                <a:latin typeface="HGP創英角ｺﾞｼｯｸUB" pitchFamily="50" charset="-128"/>
                <a:ea typeface="HGP創英角ｺﾞｼｯｸUB" pitchFamily="50" charset="-128"/>
              </a:defRPr>
            </a:lvl6pPr>
            <a:lvl7pPr marL="914278" fontAlgn="base">
              <a:spcBef>
                <a:spcPct val="0"/>
              </a:spcBef>
              <a:spcAft>
                <a:spcPct val="0"/>
              </a:spcAft>
              <a:defRPr sz="2800">
                <a:solidFill>
                  <a:srgbClr val="4087C8"/>
                </a:solidFill>
                <a:latin typeface="HGP創英角ｺﾞｼｯｸUB" pitchFamily="50" charset="-128"/>
                <a:ea typeface="HGP創英角ｺﾞｼｯｸUB" pitchFamily="50" charset="-128"/>
              </a:defRPr>
            </a:lvl7pPr>
            <a:lvl8pPr marL="1371417" fontAlgn="base">
              <a:spcBef>
                <a:spcPct val="0"/>
              </a:spcBef>
              <a:spcAft>
                <a:spcPct val="0"/>
              </a:spcAft>
              <a:defRPr sz="2800">
                <a:solidFill>
                  <a:srgbClr val="4087C8"/>
                </a:solidFill>
                <a:latin typeface="HGP創英角ｺﾞｼｯｸUB" pitchFamily="50" charset="-128"/>
                <a:ea typeface="HGP創英角ｺﾞｼｯｸUB" pitchFamily="50" charset="-128"/>
              </a:defRPr>
            </a:lvl8pPr>
            <a:lvl9pPr marL="1828555" fontAlgn="base">
              <a:spcBef>
                <a:spcPct val="0"/>
              </a:spcBef>
              <a:spcAft>
                <a:spcPct val="0"/>
              </a:spcAft>
              <a:defRPr sz="2800">
                <a:solidFill>
                  <a:srgbClr val="4087C8"/>
                </a:solidFill>
                <a:latin typeface="HGP創英角ｺﾞｼｯｸUB" pitchFamily="50" charset="-128"/>
                <a:ea typeface="HGP創英角ｺﾞｼｯｸUB" pitchFamily="50" charset="-128"/>
              </a:defRPr>
            </a:lvl9pPr>
          </a:lstStyle>
          <a:p>
            <a:r>
              <a:rPr lang="ja-JP" altLang="en-US" dirty="0"/>
              <a:t>　（１）広域緊急交通路沿道建築物</a:t>
            </a:r>
            <a:r>
              <a:rPr lang="en-US" altLang="ja-JP" dirty="0"/>
              <a:t>(</a:t>
            </a:r>
            <a:r>
              <a:rPr lang="ja-JP" altLang="en-US" dirty="0"/>
              <a:t>建物</a:t>
            </a:r>
            <a:r>
              <a:rPr lang="en-US" altLang="ja-JP" dirty="0"/>
              <a:t>)</a:t>
            </a:r>
            <a:r>
              <a:rPr lang="ja-JP" altLang="en-US" dirty="0"/>
              <a:t>の耐震化の概要</a:t>
            </a:r>
            <a:endParaRPr lang="en-US" altLang="ja-JP" dirty="0"/>
          </a:p>
          <a:p>
            <a:r>
              <a:rPr lang="ja-JP" altLang="en-US" dirty="0"/>
              <a:t>　　　ウ．路線別の状況</a:t>
            </a:r>
            <a:endParaRPr lang="ja-JP" altLang="ja-JP" dirty="0"/>
          </a:p>
        </p:txBody>
      </p:sp>
      <p:sp>
        <p:nvSpPr>
          <p:cNvPr id="3" name="正方形/長方形 2"/>
          <p:cNvSpPr/>
          <p:nvPr/>
        </p:nvSpPr>
        <p:spPr>
          <a:xfrm>
            <a:off x="3495928" y="1878643"/>
            <a:ext cx="2307042" cy="338554"/>
          </a:xfrm>
          <a:prstGeom prst="rect">
            <a:avLst/>
          </a:prstGeom>
        </p:spPr>
        <p:txBody>
          <a:bodyPr wrap="none">
            <a:spAutoFit/>
          </a:bodyPr>
          <a:lstStyle/>
          <a:p>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路線別 耐震性不足棟数</a:t>
            </a:r>
            <a:endParaRPr lang="ja-JP" altLang="en-US" sz="1600" dirty="0">
              <a:latin typeface="Meiryo UI" panose="020B0604030504040204" pitchFamily="50" charset="-128"/>
              <a:ea typeface="Meiryo UI" panose="020B0604030504040204" pitchFamily="50" charset="-128"/>
            </a:endParaRPr>
          </a:p>
        </p:txBody>
      </p:sp>
      <p:sp>
        <p:nvSpPr>
          <p:cNvPr id="8" name="正方形/長方形 7"/>
          <p:cNvSpPr/>
          <p:nvPr/>
        </p:nvSpPr>
        <p:spPr>
          <a:xfrm>
            <a:off x="126998" y="1878643"/>
            <a:ext cx="389850" cy="338554"/>
          </a:xfrm>
          <a:prstGeom prst="rect">
            <a:avLst/>
          </a:prstGeom>
        </p:spPr>
        <p:txBody>
          <a:bodyPr wrap="none">
            <a:spAutoFit/>
          </a:bodyPr>
          <a:lstStyle/>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棟</a:t>
            </a:r>
            <a:endParaRPr lang="ja-JP" altLang="en-US" sz="16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4235" y="1941160"/>
            <a:ext cx="8577815" cy="4785775"/>
          </a:xfrm>
          <a:prstGeom prst="rect">
            <a:avLst/>
          </a:prstGeom>
        </p:spPr>
      </p:pic>
    </p:spTree>
    <p:extLst>
      <p:ext uri="{BB962C8B-B14F-4D97-AF65-F5344CB8AC3E}">
        <p14:creationId xmlns:p14="http://schemas.microsoft.com/office/powerpoint/2010/main" val="3326679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2532" y="3487099"/>
            <a:ext cx="2743438" cy="2164268"/>
          </a:xfrm>
          <a:prstGeom prst="rect">
            <a:avLst/>
          </a:prstGeom>
        </p:spPr>
      </p:pic>
      <p:sp>
        <p:nvSpPr>
          <p:cNvPr id="2" name="スライド番号プレースホルダー 1">
            <a:extLst>
              <a:ext uri="{FF2B5EF4-FFF2-40B4-BE49-F238E27FC236}">
                <a16:creationId xmlns:a16="http://schemas.microsoft.com/office/drawing/2014/main" id="{7DDB0C60-7118-42B7-A892-6733F19AFDFB}"/>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42</a:t>
            </a:fld>
            <a:endParaRPr lang="en-US" altLang="ja-JP">
              <a:solidFill>
                <a:srgbClr val="000000"/>
              </a:solidFill>
            </a:endParaRPr>
          </a:p>
        </p:txBody>
      </p:sp>
      <p:sp>
        <p:nvSpPr>
          <p:cNvPr id="7" name="タイトル 2">
            <a:extLst>
              <a:ext uri="{FF2B5EF4-FFF2-40B4-BE49-F238E27FC236}">
                <a16:creationId xmlns:a16="http://schemas.microsoft.com/office/drawing/2014/main" id="{3AE42037-5455-43ED-8483-57AA1DF68EE1}"/>
              </a:ext>
            </a:extLst>
          </p:cNvPr>
          <p:cNvSpPr txBox="1">
            <a:spLocks/>
          </p:cNvSpPr>
          <p:nvPr/>
        </p:nvSpPr>
        <p:spPr bwMode="auto">
          <a:xfrm>
            <a:off x="0" y="1"/>
            <a:ext cx="8782050" cy="108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（１）広域緊急交通路沿道建築物</a:t>
            </a:r>
            <a:r>
              <a:rPr lang="en-US" altLang="ja-JP" dirty="0"/>
              <a:t>(</a:t>
            </a:r>
            <a:r>
              <a:rPr lang="ja-JP" altLang="en-US" dirty="0"/>
              <a:t>建物</a:t>
            </a:r>
            <a:r>
              <a:rPr lang="en-US" altLang="ja-JP" dirty="0"/>
              <a:t>)</a:t>
            </a:r>
            <a:r>
              <a:rPr lang="ja-JP" altLang="en-US" dirty="0"/>
              <a:t>の耐震化の概要</a:t>
            </a:r>
            <a:endParaRPr lang="en-US" altLang="ja-JP" dirty="0"/>
          </a:p>
          <a:p>
            <a:r>
              <a:rPr lang="ja-JP" altLang="en-US" dirty="0"/>
              <a:t>　　エ．追加路線の状況</a:t>
            </a:r>
            <a:r>
              <a:rPr lang="ja-JP" altLang="en-US" sz="1600" dirty="0"/>
              <a:t>（建物）</a:t>
            </a:r>
            <a:endParaRPr lang="ja-JP" altLang="ja-JP" sz="1600" b="1" kern="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A360D26-A81C-46CD-942C-54FEE4CDD316}"/>
              </a:ext>
            </a:extLst>
          </p:cNvPr>
          <p:cNvSpPr txBox="1">
            <a:spLocks noChangeArrowheads="1"/>
          </p:cNvSpPr>
          <p:nvPr/>
        </p:nvSpPr>
        <p:spPr bwMode="auto">
          <a:xfrm>
            <a:off x="255494" y="1120396"/>
            <a:ext cx="8672606" cy="858815"/>
          </a:xfrm>
          <a:prstGeom prst="rect">
            <a:avLst/>
          </a:prstGeom>
          <a:solidFill>
            <a:schemeClr val="accent5"/>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None/>
            </a:pPr>
            <a:r>
              <a:rPr lang="ja-JP" altLang="en-US" sz="1800" dirty="0">
                <a:latin typeface="Meiryo UI" panose="020B0604030504040204" pitchFamily="50" charset="-128"/>
                <a:ea typeface="Meiryo UI" panose="020B0604030504040204" pitchFamily="50" charset="-128"/>
              </a:rPr>
              <a:t>○診断結果の報告期限は</a:t>
            </a:r>
            <a:r>
              <a:rPr lang="ja-JP" altLang="en-US" sz="1800" b="1" dirty="0">
                <a:latin typeface="Meiryo UI" panose="020B0604030504040204" pitchFamily="50" charset="-128"/>
                <a:ea typeface="Meiryo UI" panose="020B0604030504040204" pitchFamily="50" charset="-128"/>
              </a:rPr>
              <a:t>令和４年９月</a:t>
            </a:r>
            <a:r>
              <a:rPr lang="en-US" altLang="ja-JP" sz="1800" b="1" dirty="0">
                <a:latin typeface="Meiryo UI" panose="020B0604030504040204" pitchFamily="50" charset="-128"/>
                <a:ea typeface="Meiryo UI" panose="020B0604030504040204" pitchFamily="50" charset="-128"/>
              </a:rPr>
              <a:t>30</a:t>
            </a:r>
            <a:r>
              <a:rPr lang="ja-JP" altLang="en-US" sz="1800" b="1" dirty="0">
                <a:latin typeface="Meiryo UI" panose="020B0604030504040204" pitchFamily="50" charset="-128"/>
                <a:ea typeface="Meiryo UI" panose="020B0604030504040204" pitchFamily="50" charset="-128"/>
              </a:rPr>
              <a:t>日</a:t>
            </a:r>
            <a:r>
              <a:rPr lang="ja-JP" altLang="en-US" sz="1800" dirty="0">
                <a:latin typeface="Meiryo UI" panose="020B0604030504040204" pitchFamily="50" charset="-128"/>
                <a:ea typeface="Meiryo UI" panose="020B0604030504040204" pitchFamily="50" charset="-128"/>
              </a:rPr>
              <a:t>（公表時期は未定）</a:t>
            </a:r>
            <a:endParaRPr lang="en-US" altLang="ja-JP" sz="1800" dirty="0">
              <a:latin typeface="Meiryo UI" panose="020B0604030504040204" pitchFamily="50" charset="-128"/>
              <a:ea typeface="Meiryo UI" panose="020B0604030504040204" pitchFamily="50" charset="-128"/>
            </a:endParaRPr>
          </a:p>
          <a:p>
            <a:pPr eaLnBrk="1" hangingPunct="1">
              <a:lnSpc>
                <a:spcPct val="125000"/>
              </a:lnSpc>
              <a:spcBef>
                <a:spcPct val="0"/>
              </a:spcBef>
              <a:buFontTx/>
              <a:buNone/>
            </a:pPr>
            <a:r>
              <a:rPr lang="ja-JP" altLang="en-US" sz="1800" dirty="0">
                <a:latin typeface="Meiryo UI" panose="020B0604030504040204" pitchFamily="50" charset="-128"/>
                <a:ea typeface="Meiryo UI" panose="020B0604030504040204" pitchFamily="50" charset="-128"/>
              </a:rPr>
              <a:t>○対象となる建物がある市は河内長野市のみ（府が所管行政庁となる）</a:t>
            </a:r>
            <a:endParaRPr lang="en-US" altLang="ja-JP" sz="1800" dirty="0">
              <a:latin typeface="Meiryo UI" panose="020B0604030504040204" pitchFamily="50" charset="-128"/>
              <a:ea typeface="Meiryo UI" panose="020B0604030504040204" pitchFamily="50" charset="-128"/>
            </a:endParaRPr>
          </a:p>
        </p:txBody>
      </p:sp>
      <p:sp>
        <p:nvSpPr>
          <p:cNvPr id="6" name="Text Box 1233">
            <a:extLst>
              <a:ext uri="{FF2B5EF4-FFF2-40B4-BE49-F238E27FC236}">
                <a16:creationId xmlns:a16="http://schemas.microsoft.com/office/drawing/2014/main" id="{91D22AE0-B85C-4525-98AD-F210F234B5B4}"/>
              </a:ext>
            </a:extLst>
          </p:cNvPr>
          <p:cNvSpPr txBox="1">
            <a:spLocks noChangeArrowheads="1"/>
          </p:cNvSpPr>
          <p:nvPr/>
        </p:nvSpPr>
        <p:spPr bwMode="auto">
          <a:xfrm>
            <a:off x="255494" y="2148491"/>
            <a:ext cx="3852000" cy="36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defPPr>
              <a:defRPr lang="ja-JP"/>
            </a:defPPr>
            <a:lvl1pPr indent="0">
              <a:spcBef>
                <a:spcPct val="0"/>
              </a:spcBef>
              <a:buFontTx/>
              <a:buNone/>
              <a:defRPr b="1">
                <a:solidFill>
                  <a:srgbClr val="2903B5"/>
                </a:solidFill>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r>
              <a:rPr lang="ja-JP" altLang="en-US" dirty="0"/>
              <a:t>現状の進捗状況（耐震診断など）</a:t>
            </a:r>
            <a:endParaRPr lang="en-US" altLang="ja-JP" dirty="0"/>
          </a:p>
        </p:txBody>
      </p:sp>
      <p:sp>
        <p:nvSpPr>
          <p:cNvPr id="4" name="二等辺三角形 3"/>
          <p:cNvSpPr/>
          <p:nvPr/>
        </p:nvSpPr>
        <p:spPr>
          <a:xfrm rot="10800000">
            <a:off x="3577758" y="5905564"/>
            <a:ext cx="2028077" cy="406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A360D26-A81C-46CD-942C-54FEE4CDD316}"/>
              </a:ext>
            </a:extLst>
          </p:cNvPr>
          <p:cNvSpPr txBox="1">
            <a:spLocks noChangeArrowheads="1"/>
          </p:cNvSpPr>
          <p:nvPr/>
        </p:nvSpPr>
        <p:spPr bwMode="auto">
          <a:xfrm>
            <a:off x="471394" y="6256667"/>
            <a:ext cx="8672606" cy="583088"/>
          </a:xfrm>
          <a:prstGeom prst="rect">
            <a:avLst/>
          </a:prstGeom>
          <a:no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5000"/>
              </a:lnSpc>
              <a:spcBef>
                <a:spcPct val="0"/>
              </a:spcBef>
              <a:buFontTx/>
              <a:buNone/>
            </a:pPr>
            <a:r>
              <a:rPr lang="ja-JP" altLang="en-US" sz="1800" b="1" dirty="0">
                <a:latin typeface="Meiryo UI" panose="020B0604030504040204" pitchFamily="50" charset="-128"/>
                <a:ea typeface="Meiryo UI" panose="020B0604030504040204" pitchFamily="50" charset="-128"/>
              </a:rPr>
              <a:t>義務付け対象建物の全てについて、報告期限内に報告される見込み　</a:t>
            </a:r>
            <a:endParaRPr lang="en-US" altLang="ja-JP" sz="1800" b="1" dirty="0">
              <a:latin typeface="Meiryo UI" panose="020B0604030504040204" pitchFamily="50" charset="-128"/>
              <a:ea typeface="Meiryo UI" panose="020B0604030504040204" pitchFamily="50" charset="-128"/>
            </a:endParaRPr>
          </a:p>
        </p:txBody>
      </p:sp>
      <p:sp>
        <p:nvSpPr>
          <p:cNvPr id="11" name="角丸四角形 10"/>
          <p:cNvSpPr/>
          <p:nvPr/>
        </p:nvSpPr>
        <p:spPr>
          <a:xfrm>
            <a:off x="255494" y="2110925"/>
            <a:ext cx="8672606" cy="3707391"/>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6A360D26-A81C-46CD-942C-54FEE4CDD316}"/>
              </a:ext>
            </a:extLst>
          </p:cNvPr>
          <p:cNvSpPr txBox="1">
            <a:spLocks noChangeArrowheads="1"/>
          </p:cNvSpPr>
          <p:nvPr/>
        </p:nvSpPr>
        <p:spPr bwMode="auto">
          <a:xfrm>
            <a:off x="347065" y="2577200"/>
            <a:ext cx="5792657" cy="1860319"/>
          </a:xfrm>
          <a:prstGeom prst="rect">
            <a:avLst/>
          </a:prstGeom>
          <a:no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耐震診断</a:t>
            </a:r>
            <a:r>
              <a:rPr lang="en-US" altLang="ja-JP" sz="1800" dirty="0">
                <a:latin typeface="Meiryo UI" panose="020B0604030504040204" pitchFamily="50" charset="-128"/>
                <a:ea typeface="Meiryo UI" panose="020B0604030504040204" pitchFamily="50" charset="-128"/>
              </a:rPr>
              <a:t>】</a:t>
            </a:r>
          </a:p>
          <a:p>
            <a:pPr eaLnBrk="1" hangingPunct="1">
              <a:lnSpc>
                <a:spcPct val="125000"/>
              </a:lnSpc>
              <a:spcBef>
                <a:spcPct val="0"/>
              </a:spcBef>
              <a:buFontTx/>
              <a:buNone/>
            </a:pPr>
            <a:r>
              <a:rPr lang="ja-JP" altLang="en-US" sz="1800" dirty="0">
                <a:latin typeface="Meiryo UI" panose="020B0604030504040204" pitchFamily="50" charset="-128"/>
                <a:ea typeface="Meiryo UI" panose="020B0604030504040204" pitchFamily="50" charset="-128"/>
              </a:rPr>
              <a:t>・診断中　　 約</a:t>
            </a:r>
            <a:r>
              <a:rPr lang="en-US" altLang="ja-JP" sz="1800" dirty="0">
                <a:latin typeface="Meiryo UI" panose="020B0604030504040204" pitchFamily="50" charset="-128"/>
                <a:ea typeface="Meiryo UI" panose="020B0604030504040204" pitchFamily="50" charset="-128"/>
              </a:rPr>
              <a:t>25%</a:t>
            </a:r>
          </a:p>
          <a:p>
            <a:pPr lvl="1" indent="-479425" eaLnBrk="1" hangingPunct="1">
              <a:lnSpc>
                <a:spcPct val="125000"/>
              </a:lnSpc>
              <a:spcBef>
                <a:spcPct val="0"/>
              </a:spcBef>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全て報告期限内に報告予定</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eaLnBrk="1" hangingPunct="1">
              <a:lnSpc>
                <a:spcPct val="125000"/>
              </a:lnSpc>
              <a:spcBef>
                <a:spcPct val="0"/>
              </a:spcBef>
              <a:buFontTx/>
              <a:buNone/>
            </a:pPr>
            <a:r>
              <a:rPr lang="ja-JP" altLang="en-US" sz="1800" dirty="0">
                <a:latin typeface="Meiryo UI" panose="020B0604030504040204" pitchFamily="50" charset="-128"/>
                <a:ea typeface="Meiryo UI" panose="020B0604030504040204" pitchFamily="50" charset="-128"/>
              </a:rPr>
              <a:t>・診断完了　約</a:t>
            </a:r>
            <a:r>
              <a:rPr lang="en-US" altLang="ja-JP" sz="1800" dirty="0">
                <a:latin typeface="Meiryo UI" panose="020B0604030504040204" pitchFamily="50" charset="-128"/>
                <a:ea typeface="Meiryo UI" panose="020B0604030504040204" pitchFamily="50" charset="-128"/>
              </a:rPr>
              <a:t>75%</a:t>
            </a:r>
          </a:p>
          <a:p>
            <a:pPr eaLnBrk="1" hangingPunct="1">
              <a:lnSpc>
                <a:spcPct val="125000"/>
              </a:lnSpc>
              <a:spcBef>
                <a:spcPct val="0"/>
              </a:spcBef>
              <a:buFontTx/>
              <a:buNone/>
            </a:pPr>
            <a:endParaRPr lang="en-US" altLang="ja-JP" sz="18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A360D26-A81C-46CD-942C-54FEE4CDD316}"/>
              </a:ext>
            </a:extLst>
          </p:cNvPr>
          <p:cNvSpPr txBox="1">
            <a:spLocks noChangeArrowheads="1"/>
          </p:cNvSpPr>
          <p:nvPr/>
        </p:nvSpPr>
        <p:spPr bwMode="auto">
          <a:xfrm>
            <a:off x="6022054" y="3132217"/>
            <a:ext cx="2337155" cy="251389"/>
          </a:xfrm>
          <a:prstGeom prst="rect">
            <a:avLst/>
          </a:prstGeom>
          <a:no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400" dirty="0">
                <a:latin typeface="Meiryo UI" panose="020B0604030504040204" pitchFamily="50" charset="-128"/>
                <a:ea typeface="Meiryo UI" panose="020B0604030504040204" pitchFamily="50" charset="-128"/>
              </a:rPr>
              <a:t>耐震診断完了の建物</a:t>
            </a:r>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A360D26-A81C-46CD-942C-54FEE4CDD316}"/>
              </a:ext>
            </a:extLst>
          </p:cNvPr>
          <p:cNvSpPr txBox="1">
            <a:spLocks noChangeArrowheads="1"/>
          </p:cNvSpPr>
          <p:nvPr/>
        </p:nvSpPr>
        <p:spPr bwMode="auto">
          <a:xfrm>
            <a:off x="8020999" y="5069107"/>
            <a:ext cx="761051" cy="580670"/>
          </a:xfrm>
          <a:prstGeom prst="callout2">
            <a:avLst>
              <a:gd name="adj1" fmla="val 18750"/>
              <a:gd name="adj2" fmla="val -8333"/>
              <a:gd name="adj3" fmla="val 18750"/>
              <a:gd name="adj4" fmla="val -16667"/>
              <a:gd name="adj5" fmla="val -64969"/>
              <a:gd name="adj6" fmla="val -63831"/>
            </a:avLst>
          </a:prstGeom>
          <a:noFill/>
          <a:ln>
            <a:solidFill>
              <a:schemeClr val="tx1"/>
            </a:solid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200" dirty="0">
                <a:latin typeface="Meiryo UI" panose="020B0604030504040204" pitchFamily="50" charset="-128"/>
                <a:ea typeface="Meiryo UI" panose="020B0604030504040204" pitchFamily="50" charset="-128"/>
              </a:rPr>
              <a:t>診断後</a:t>
            </a:r>
            <a:endParaRPr lang="en-US" altLang="ja-JP" sz="1200" dirty="0">
              <a:latin typeface="Meiryo UI" panose="020B0604030504040204" pitchFamily="50" charset="-128"/>
              <a:ea typeface="Meiryo UI" panose="020B0604030504040204" pitchFamily="50" charset="-128"/>
            </a:endParaRPr>
          </a:p>
          <a:p>
            <a:pPr eaLnBrk="1" hangingPunct="1">
              <a:lnSpc>
                <a:spcPct val="125000"/>
              </a:lnSpc>
              <a:spcBef>
                <a:spcPct val="0"/>
              </a:spcBef>
              <a:buFontTx/>
              <a:buNone/>
            </a:pPr>
            <a:r>
              <a:rPr lang="ja-JP" altLang="en-US" sz="1200" dirty="0">
                <a:latin typeface="Meiryo UI" panose="020B0604030504040204" pitchFamily="50" charset="-128"/>
                <a:ea typeface="Meiryo UI" panose="020B0604030504040204" pitchFamily="50" charset="-128"/>
              </a:rPr>
              <a:t>改修済</a:t>
            </a:r>
            <a:endParaRPr lang="en-US" altLang="ja-JP" sz="12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6A360D26-A81C-46CD-942C-54FEE4CDD316}"/>
              </a:ext>
            </a:extLst>
          </p:cNvPr>
          <p:cNvSpPr txBox="1">
            <a:spLocks noChangeArrowheads="1"/>
          </p:cNvSpPr>
          <p:nvPr/>
        </p:nvSpPr>
        <p:spPr bwMode="auto">
          <a:xfrm>
            <a:off x="7155316" y="3832496"/>
            <a:ext cx="949664" cy="303098"/>
          </a:xfrm>
          <a:prstGeom prst="rect">
            <a:avLst/>
          </a:prstGeom>
          <a:no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200" dirty="0">
                <a:latin typeface="Meiryo UI" panose="020B0604030504040204" pitchFamily="50" charset="-128"/>
                <a:ea typeface="Meiryo UI" panose="020B0604030504040204" pitchFamily="50" charset="-128"/>
              </a:rPr>
              <a:t>耐震性あり</a:t>
            </a:r>
            <a:endParaRPr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A360D26-A81C-46CD-942C-54FEE4CDD316}"/>
              </a:ext>
            </a:extLst>
          </p:cNvPr>
          <p:cNvSpPr txBox="1">
            <a:spLocks noChangeArrowheads="1"/>
          </p:cNvSpPr>
          <p:nvPr/>
        </p:nvSpPr>
        <p:spPr bwMode="auto">
          <a:xfrm>
            <a:off x="6083064" y="4655235"/>
            <a:ext cx="887636" cy="495280"/>
          </a:xfrm>
          <a:prstGeom prst="rect">
            <a:avLst/>
          </a:prstGeom>
          <a:no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200" dirty="0">
                <a:latin typeface="Meiryo UI" panose="020B0604030504040204" pitchFamily="50" charset="-128"/>
                <a:ea typeface="Meiryo UI" panose="020B0604030504040204" pitchFamily="50" charset="-128"/>
              </a:rPr>
              <a:t>耐震性なし</a:t>
            </a:r>
            <a:endParaRPr lang="en-US" altLang="ja-JP" sz="1200" dirty="0">
              <a:latin typeface="Meiryo UI" panose="020B0604030504040204" pitchFamily="50" charset="-128"/>
              <a:ea typeface="Meiryo UI" panose="020B0604030504040204" pitchFamily="50" charset="-128"/>
            </a:endParaRPr>
          </a:p>
        </p:txBody>
      </p:sp>
      <p:sp>
        <p:nvSpPr>
          <p:cNvPr id="3" name="四角形吹き出し 2"/>
          <p:cNvSpPr/>
          <p:nvPr/>
        </p:nvSpPr>
        <p:spPr>
          <a:xfrm>
            <a:off x="5777307" y="2934002"/>
            <a:ext cx="3048884" cy="2726569"/>
          </a:xfrm>
          <a:prstGeom prst="wedgeRectCallout">
            <a:avLst>
              <a:gd name="adj1" fmla="val -83605"/>
              <a:gd name="adj2" fmla="val 317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8606" y="3449911"/>
            <a:ext cx="3218967" cy="2280102"/>
          </a:xfrm>
          <a:prstGeom prst="rect">
            <a:avLst/>
          </a:prstGeom>
        </p:spPr>
      </p:pic>
    </p:spTree>
    <p:extLst>
      <p:ext uri="{BB962C8B-B14F-4D97-AF65-F5344CB8AC3E}">
        <p14:creationId xmlns:p14="http://schemas.microsoft.com/office/powerpoint/2010/main" val="3893373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228835-B838-4BF4-B9E3-E54EECB145C6}"/>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43</a:t>
            </a:fld>
            <a:endParaRPr lang="en-US" altLang="ja-JP" dirty="0">
              <a:solidFill>
                <a:srgbClr val="000000"/>
              </a:solidFill>
            </a:endParaRPr>
          </a:p>
        </p:txBody>
      </p:sp>
      <p:sp>
        <p:nvSpPr>
          <p:cNvPr id="16" name="タイトル 2">
            <a:extLst>
              <a:ext uri="{FF2B5EF4-FFF2-40B4-BE49-F238E27FC236}">
                <a16:creationId xmlns:a16="http://schemas.microsoft.com/office/drawing/2014/main" id="{590D41AC-8F0D-4F7F-A436-8E8B484253D6}"/>
              </a:ext>
            </a:extLst>
          </p:cNvPr>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（２）広域緊急交通路沿道建築物</a:t>
            </a:r>
            <a:r>
              <a:rPr lang="en-US" altLang="ja-JP" dirty="0"/>
              <a:t>(</a:t>
            </a:r>
            <a:r>
              <a:rPr lang="ja-JP" altLang="en-US" dirty="0"/>
              <a:t>建物</a:t>
            </a:r>
            <a:r>
              <a:rPr lang="en-US" altLang="ja-JP" dirty="0"/>
              <a:t>)</a:t>
            </a:r>
            <a:r>
              <a:rPr lang="ja-JP" altLang="en-US" dirty="0"/>
              <a:t>の補助制度</a:t>
            </a:r>
            <a:endParaRPr lang="ja-JP" altLang="ja-JP" b="1" kern="0" dirty="0">
              <a:latin typeface="Meiryo UI" panose="020B0604030504040204" pitchFamily="50" charset="-128"/>
              <a:ea typeface="Meiryo UI" panose="020B0604030504040204" pitchFamily="50" charset="-128"/>
            </a:endParaRPr>
          </a:p>
        </p:txBody>
      </p:sp>
      <p:sp>
        <p:nvSpPr>
          <p:cNvPr id="7" name="Text Box 1233">
            <a:extLst>
              <a:ext uri="{FF2B5EF4-FFF2-40B4-BE49-F238E27FC236}">
                <a16:creationId xmlns:a16="http://schemas.microsoft.com/office/drawing/2014/main" id="{B45C4BF1-EB7A-446A-BF16-A3C196FE6E2E}"/>
              </a:ext>
            </a:extLst>
          </p:cNvPr>
          <p:cNvSpPr txBox="1">
            <a:spLocks noChangeArrowheads="1"/>
          </p:cNvSpPr>
          <p:nvPr/>
        </p:nvSpPr>
        <p:spPr bwMode="auto">
          <a:xfrm>
            <a:off x="142351" y="4543322"/>
            <a:ext cx="1482334"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sz="1600" b="1" kern="0" spc="-100" dirty="0">
                <a:solidFill>
                  <a:sysClr val="window" lastClr="FFFFFF"/>
                </a:solidFill>
                <a:latin typeface="Meiryo UI" panose="020B0604030504040204" pitchFamily="50" charset="-128"/>
                <a:ea typeface="Meiryo UI" panose="020B0604030504040204" pitchFamily="50" charset="-128"/>
              </a:rPr>
              <a:t>補助実績の推移</a:t>
            </a:r>
            <a:endParaRPr kumimoji="0" lang="en-US" altLang="ja-JP" sz="1600" b="1" kern="0" spc="-100" dirty="0">
              <a:solidFill>
                <a:sysClr val="window" lastClr="FFFFFF"/>
              </a:solidFill>
              <a:latin typeface="Meiryo UI" panose="020B0604030504040204" pitchFamily="50" charset="-128"/>
              <a:ea typeface="Meiryo UI" panose="020B0604030504040204" pitchFamily="50" charset="-128"/>
            </a:endParaRPr>
          </a:p>
        </p:txBody>
      </p:sp>
      <p:sp>
        <p:nvSpPr>
          <p:cNvPr id="8" name="Text Box 1233">
            <a:extLst>
              <a:ext uri="{FF2B5EF4-FFF2-40B4-BE49-F238E27FC236}">
                <a16:creationId xmlns:a16="http://schemas.microsoft.com/office/drawing/2014/main" id="{B03F85D5-3DE2-423E-BE36-539A1517374A}"/>
              </a:ext>
            </a:extLst>
          </p:cNvPr>
          <p:cNvSpPr txBox="1">
            <a:spLocks noChangeArrowheads="1"/>
          </p:cNvSpPr>
          <p:nvPr/>
        </p:nvSpPr>
        <p:spPr bwMode="auto">
          <a:xfrm>
            <a:off x="111114" y="1069256"/>
            <a:ext cx="1472889"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補助制度</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sp>
        <p:nvSpPr>
          <p:cNvPr id="18" name="テキスト ボックス 2">
            <a:extLst>
              <a:ext uri="{FF2B5EF4-FFF2-40B4-BE49-F238E27FC236}">
                <a16:creationId xmlns:a16="http://schemas.microsoft.com/office/drawing/2014/main" id="{084CED42-C19E-4B2D-8898-CEE15B475EEC}"/>
              </a:ext>
            </a:extLst>
          </p:cNvPr>
          <p:cNvSpPr txBox="1">
            <a:spLocks noChangeArrowheads="1"/>
          </p:cNvSpPr>
          <p:nvPr/>
        </p:nvSpPr>
        <p:spPr bwMode="auto">
          <a:xfrm>
            <a:off x="6921591" y="5328261"/>
            <a:ext cx="2135979" cy="110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lnSpc>
                <a:spcPts val="2200"/>
              </a:lnSpc>
              <a:spcBef>
                <a:spcPct val="0"/>
              </a:spcBef>
              <a:buNone/>
            </a:pPr>
            <a:r>
              <a:rPr lang="ja-JP" altLang="en-US" sz="1200" dirty="0">
                <a:solidFill>
                  <a:srgbClr val="000000"/>
                </a:solidFill>
                <a:latin typeface="Meiryo UI" pitchFamily="50" charset="-128"/>
                <a:ea typeface="Meiryo UI" pitchFamily="50" charset="-128"/>
                <a:cs typeface="Meiryo UI" pitchFamily="50" charset="-128"/>
              </a:rPr>
              <a:t>・（　）は除却の実績で内数</a:t>
            </a:r>
            <a:endParaRPr lang="en-US" altLang="ja-JP" sz="1200" dirty="0">
              <a:solidFill>
                <a:srgbClr val="000000"/>
              </a:solidFill>
              <a:latin typeface="Meiryo UI" pitchFamily="50" charset="-128"/>
              <a:ea typeface="Meiryo UI" pitchFamily="50" charset="-128"/>
              <a:cs typeface="Meiryo UI" pitchFamily="50" charset="-128"/>
            </a:endParaRPr>
          </a:p>
          <a:p>
            <a:pPr marL="0" indent="0" eaLnBrk="1" hangingPunct="1">
              <a:lnSpc>
                <a:spcPts val="2200"/>
              </a:lnSpc>
              <a:spcBef>
                <a:spcPct val="0"/>
              </a:spcBef>
              <a:buNone/>
            </a:pPr>
            <a:r>
              <a:rPr lang="ja-JP" altLang="en-US" sz="1200" dirty="0">
                <a:solidFill>
                  <a:srgbClr val="000000"/>
                </a:solidFill>
                <a:latin typeface="Meiryo UI" pitchFamily="50" charset="-128"/>
                <a:ea typeface="Meiryo UI" pitchFamily="50" charset="-128"/>
                <a:cs typeface="Meiryo UI" pitchFamily="50" charset="-128"/>
              </a:rPr>
              <a:t>・ </a:t>
            </a:r>
            <a:r>
              <a:rPr lang="en-US" altLang="ja-JP" sz="1200" dirty="0">
                <a:solidFill>
                  <a:srgbClr val="000000"/>
                </a:solidFill>
                <a:latin typeface="Meiryo UI" pitchFamily="50" charset="-128"/>
                <a:ea typeface="Meiryo UI" pitchFamily="50" charset="-128"/>
                <a:cs typeface="Meiryo UI" pitchFamily="50" charset="-128"/>
              </a:rPr>
              <a:t>R4</a:t>
            </a:r>
            <a:r>
              <a:rPr lang="ja-JP" altLang="en-US" sz="1200" dirty="0">
                <a:solidFill>
                  <a:srgbClr val="000000"/>
                </a:solidFill>
                <a:latin typeface="Meiryo UI" pitchFamily="50" charset="-128"/>
                <a:ea typeface="Meiryo UI" pitchFamily="50" charset="-128"/>
                <a:cs typeface="Meiryo UI" pitchFamily="50" charset="-128"/>
              </a:rPr>
              <a:t>（７月末現在）</a:t>
            </a:r>
            <a:r>
              <a:rPr lang="ja-JP" altLang="en-US" sz="1200" dirty="0">
                <a:solidFill>
                  <a:srgbClr val="000000"/>
                </a:solidFill>
                <a:latin typeface="Meiryo UI" pitchFamily="50" charset="-128"/>
                <a:ea typeface="Meiryo UI" pitchFamily="50" charset="-128"/>
              </a:rPr>
              <a:t>５件の　</a:t>
            </a:r>
            <a:endParaRPr lang="en-US" altLang="ja-JP" sz="1200" dirty="0">
              <a:solidFill>
                <a:srgbClr val="000000"/>
              </a:solidFill>
              <a:latin typeface="Meiryo UI" pitchFamily="50" charset="-128"/>
              <a:ea typeface="Meiryo UI" pitchFamily="50" charset="-128"/>
            </a:endParaRPr>
          </a:p>
          <a:p>
            <a:pPr marL="0" indent="0" eaLnBrk="1" hangingPunct="1">
              <a:lnSpc>
                <a:spcPts val="2200"/>
              </a:lnSpc>
              <a:spcBef>
                <a:spcPct val="0"/>
              </a:spcBef>
              <a:buNone/>
            </a:pPr>
            <a:r>
              <a:rPr lang="ja-JP" altLang="en-US" sz="1200" dirty="0">
                <a:solidFill>
                  <a:srgbClr val="000000"/>
                </a:solidFill>
                <a:latin typeface="Meiryo UI" pitchFamily="50" charset="-128"/>
                <a:ea typeface="Meiryo UI" pitchFamily="50" charset="-128"/>
              </a:rPr>
              <a:t>　改修・除却の補助申請あり</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19" name="テキスト ボックス 2">
            <a:extLst>
              <a:ext uri="{FF2B5EF4-FFF2-40B4-BE49-F238E27FC236}">
                <a16:creationId xmlns:a16="http://schemas.microsoft.com/office/drawing/2014/main" id="{E0CFB622-4F4B-4E07-8603-C47729122874}"/>
              </a:ext>
            </a:extLst>
          </p:cNvPr>
          <p:cNvSpPr txBox="1">
            <a:spLocks noChangeArrowheads="1"/>
          </p:cNvSpPr>
          <p:nvPr/>
        </p:nvSpPr>
        <p:spPr bwMode="auto">
          <a:xfrm>
            <a:off x="1584003" y="4507263"/>
            <a:ext cx="805361" cy="33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algn="ctr" eaLnBrk="1" hangingPunct="1">
              <a:lnSpc>
                <a:spcPts val="2200"/>
              </a:lnSpc>
              <a:spcBef>
                <a:spcPct val="0"/>
              </a:spcBef>
              <a:buNone/>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報告期限</a:t>
            </a:r>
            <a:endParaRPr lang="ja-JP" altLang="en-US" sz="900" dirty="0">
              <a:solidFill>
                <a:srgbClr val="FF0000"/>
              </a:solidFill>
              <a:latin typeface="Meiryo UI" panose="020B0604030504040204" pitchFamily="50" charset="-128"/>
              <a:ea typeface="Meiryo UI" panose="020B0604030504040204" pitchFamily="50" charset="-128"/>
            </a:endParaRPr>
          </a:p>
        </p:txBody>
      </p:sp>
      <p:sp>
        <p:nvSpPr>
          <p:cNvPr id="20" name="テキスト ボックス 2">
            <a:extLst>
              <a:ext uri="{FF2B5EF4-FFF2-40B4-BE49-F238E27FC236}">
                <a16:creationId xmlns:a16="http://schemas.microsoft.com/office/drawing/2014/main" id="{6D1C69CA-194E-43C7-B5FE-750A1E605DC1}"/>
              </a:ext>
            </a:extLst>
          </p:cNvPr>
          <p:cNvSpPr txBox="1">
            <a:spLocks noChangeArrowheads="1"/>
          </p:cNvSpPr>
          <p:nvPr/>
        </p:nvSpPr>
        <p:spPr bwMode="auto">
          <a:xfrm>
            <a:off x="2790353" y="4499394"/>
            <a:ext cx="507822" cy="33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algn="ctr" eaLnBrk="1" hangingPunct="1">
              <a:lnSpc>
                <a:spcPts val="2200"/>
              </a:lnSpc>
              <a:spcBef>
                <a:spcPct val="0"/>
              </a:spcBef>
              <a:buNone/>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公表</a:t>
            </a:r>
            <a:endParaRPr lang="ja-JP" altLang="en-US" sz="900" dirty="0">
              <a:solidFill>
                <a:srgbClr val="FF0000"/>
              </a:solidFill>
              <a:latin typeface="Meiryo UI" panose="020B0604030504040204" pitchFamily="50" charset="-128"/>
              <a:ea typeface="Meiryo UI" panose="020B0604030504040204" pitchFamily="50" charset="-128"/>
            </a:endParaRPr>
          </a:p>
        </p:txBody>
      </p:sp>
      <p:sp>
        <p:nvSpPr>
          <p:cNvPr id="21" name="テキスト ボックス 2">
            <a:extLst>
              <a:ext uri="{FF2B5EF4-FFF2-40B4-BE49-F238E27FC236}">
                <a16:creationId xmlns:a16="http://schemas.microsoft.com/office/drawing/2014/main" id="{1BDE0357-50E7-476B-B8D2-333F4BF37928}"/>
              </a:ext>
            </a:extLst>
          </p:cNvPr>
          <p:cNvSpPr txBox="1">
            <a:spLocks noChangeArrowheads="1"/>
          </p:cNvSpPr>
          <p:nvPr/>
        </p:nvSpPr>
        <p:spPr bwMode="auto">
          <a:xfrm>
            <a:off x="3479395" y="4493577"/>
            <a:ext cx="846364" cy="33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algn="ctr" eaLnBrk="1" hangingPunct="1">
              <a:spcBef>
                <a:spcPct val="0"/>
              </a:spcBef>
              <a:buNone/>
            </a:pPr>
            <a:r>
              <a:rPr lang="ja-JP" altLang="en-US" sz="900" dirty="0">
                <a:solidFill>
                  <a:srgbClr val="000000"/>
                </a:solidFill>
                <a:latin typeface="Meiryo UI" pitchFamily="50" charset="-128"/>
                <a:ea typeface="Meiryo UI" pitchFamily="50" charset="-128"/>
                <a:cs typeface="Meiryo UI" pitchFamily="50" charset="-128"/>
              </a:rPr>
              <a:t>公表</a:t>
            </a:r>
            <a:endParaRPr lang="en-US" altLang="ja-JP" sz="900" dirty="0">
              <a:solidFill>
                <a:srgbClr val="000000"/>
              </a:solidFill>
              <a:latin typeface="Meiryo UI" pitchFamily="50" charset="-128"/>
              <a:ea typeface="Meiryo UI" pitchFamily="50" charset="-128"/>
              <a:cs typeface="Meiryo UI" pitchFamily="50" charset="-128"/>
            </a:endParaRPr>
          </a:p>
          <a:p>
            <a:pPr marL="0" indent="0" algn="ctr" eaLnBrk="1" hangingPunct="1">
              <a:spcBef>
                <a:spcPct val="0"/>
              </a:spcBef>
              <a:buNone/>
            </a:pPr>
            <a:r>
              <a:rPr lang="ja-JP" altLang="en-US" sz="900" dirty="0">
                <a:solidFill>
                  <a:srgbClr val="000000"/>
                </a:solidFill>
                <a:latin typeface="Meiryo UI" pitchFamily="50" charset="-128"/>
                <a:ea typeface="Meiryo UI" pitchFamily="50" charset="-128"/>
              </a:rPr>
              <a:t>（大阪市域）</a:t>
            </a:r>
            <a:endParaRPr lang="ja-JP" altLang="en-US" sz="900" dirty="0">
              <a:solidFill>
                <a:srgbClr val="FF0000"/>
              </a:solidFill>
              <a:latin typeface="Meiryo UI" panose="020B0604030504040204" pitchFamily="50" charset="-128"/>
              <a:ea typeface="Meiryo UI" panose="020B0604030504040204" pitchFamily="50" charset="-128"/>
            </a:endParaRPr>
          </a:p>
        </p:txBody>
      </p:sp>
      <p:sp>
        <p:nvSpPr>
          <p:cNvPr id="22" name="矢印: 下 2">
            <a:extLst>
              <a:ext uri="{FF2B5EF4-FFF2-40B4-BE49-F238E27FC236}">
                <a16:creationId xmlns:a16="http://schemas.microsoft.com/office/drawing/2014/main" id="{9F71208B-27AB-4802-936D-7EC23EDBF75A}"/>
              </a:ext>
            </a:extLst>
          </p:cNvPr>
          <p:cNvSpPr/>
          <p:nvPr/>
        </p:nvSpPr>
        <p:spPr>
          <a:xfrm>
            <a:off x="1864626" y="4830614"/>
            <a:ext cx="234794" cy="132488"/>
          </a:xfrm>
          <a:prstGeom prst="downArrow">
            <a:avLst>
              <a:gd name="adj1" fmla="val 50000"/>
              <a:gd name="adj2"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3" name="矢印: 下 26">
            <a:extLst>
              <a:ext uri="{FF2B5EF4-FFF2-40B4-BE49-F238E27FC236}">
                <a16:creationId xmlns:a16="http://schemas.microsoft.com/office/drawing/2014/main" id="{BDA705E2-DE36-4A6D-BBE8-8EB2FF3D617E}"/>
              </a:ext>
            </a:extLst>
          </p:cNvPr>
          <p:cNvSpPr/>
          <p:nvPr/>
        </p:nvSpPr>
        <p:spPr>
          <a:xfrm>
            <a:off x="2925578" y="4825121"/>
            <a:ext cx="234794" cy="132488"/>
          </a:xfrm>
          <a:prstGeom prst="downArrow">
            <a:avLst>
              <a:gd name="adj1" fmla="val 50000"/>
              <a:gd name="adj2"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4" name="矢印: 下 27">
            <a:extLst>
              <a:ext uri="{FF2B5EF4-FFF2-40B4-BE49-F238E27FC236}">
                <a16:creationId xmlns:a16="http://schemas.microsoft.com/office/drawing/2014/main" id="{50F623C1-754A-4438-B3F2-13EC5D1B225E}"/>
              </a:ext>
            </a:extLst>
          </p:cNvPr>
          <p:cNvSpPr/>
          <p:nvPr/>
        </p:nvSpPr>
        <p:spPr>
          <a:xfrm>
            <a:off x="3831038" y="4833730"/>
            <a:ext cx="234794" cy="132488"/>
          </a:xfrm>
          <a:prstGeom prst="downArrow">
            <a:avLst>
              <a:gd name="adj1" fmla="val 50000"/>
              <a:gd name="adj2"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1869222"/>
              </p:ext>
            </p:extLst>
          </p:nvPr>
        </p:nvGraphicFramePr>
        <p:xfrm>
          <a:off x="197543" y="4962174"/>
          <a:ext cx="6653423" cy="1615440"/>
        </p:xfrm>
        <a:graphic>
          <a:graphicData uri="http://schemas.openxmlformats.org/drawingml/2006/table">
            <a:tbl>
              <a:tblPr firstRow="1" bandRow="1">
                <a:tableStyleId>{5C22544A-7EE6-4342-B048-85BDC9FD1C3A}</a:tableStyleId>
              </a:tblPr>
              <a:tblGrid>
                <a:gridCol w="950489">
                  <a:extLst>
                    <a:ext uri="{9D8B030D-6E8A-4147-A177-3AD203B41FA5}">
                      <a16:colId xmlns:a16="http://schemas.microsoft.com/office/drawing/2014/main" val="3460696748"/>
                    </a:ext>
                  </a:extLst>
                </a:gridCol>
                <a:gridCol w="950489">
                  <a:extLst>
                    <a:ext uri="{9D8B030D-6E8A-4147-A177-3AD203B41FA5}">
                      <a16:colId xmlns:a16="http://schemas.microsoft.com/office/drawing/2014/main" val="3679502442"/>
                    </a:ext>
                  </a:extLst>
                </a:gridCol>
                <a:gridCol w="950489">
                  <a:extLst>
                    <a:ext uri="{9D8B030D-6E8A-4147-A177-3AD203B41FA5}">
                      <a16:colId xmlns:a16="http://schemas.microsoft.com/office/drawing/2014/main" val="1175791373"/>
                    </a:ext>
                  </a:extLst>
                </a:gridCol>
                <a:gridCol w="950489">
                  <a:extLst>
                    <a:ext uri="{9D8B030D-6E8A-4147-A177-3AD203B41FA5}">
                      <a16:colId xmlns:a16="http://schemas.microsoft.com/office/drawing/2014/main" val="505584967"/>
                    </a:ext>
                  </a:extLst>
                </a:gridCol>
                <a:gridCol w="950489">
                  <a:extLst>
                    <a:ext uri="{9D8B030D-6E8A-4147-A177-3AD203B41FA5}">
                      <a16:colId xmlns:a16="http://schemas.microsoft.com/office/drawing/2014/main" val="4086556564"/>
                    </a:ext>
                  </a:extLst>
                </a:gridCol>
                <a:gridCol w="950489">
                  <a:extLst>
                    <a:ext uri="{9D8B030D-6E8A-4147-A177-3AD203B41FA5}">
                      <a16:colId xmlns:a16="http://schemas.microsoft.com/office/drawing/2014/main" val="2475484504"/>
                    </a:ext>
                  </a:extLst>
                </a:gridCol>
                <a:gridCol w="950489">
                  <a:extLst>
                    <a:ext uri="{9D8B030D-6E8A-4147-A177-3AD203B41FA5}">
                      <a16:colId xmlns:a16="http://schemas.microsoft.com/office/drawing/2014/main" val="347064763"/>
                    </a:ext>
                  </a:extLst>
                </a:gridCol>
              </a:tblGrid>
              <a:tr h="311978">
                <a:tc>
                  <a:txBody>
                    <a:bodyPr/>
                    <a:lstStyle/>
                    <a:p>
                      <a:endParaRPr kumimoji="1" lang="ja-JP" altLang="en-US" dirty="0"/>
                    </a:p>
                  </a:txBody>
                  <a:tcPr>
                    <a:lnL w="12700" cap="flat" cmpd="sng" algn="ctr">
                      <a:solidFill>
                        <a:schemeClr val="accent6">
                          <a:lumMod val="60000"/>
                          <a:lumOff val="40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H28</a:t>
                      </a:r>
                      <a:endPar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2"/>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H29</a:t>
                      </a:r>
                      <a:endPar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2"/>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H30</a:t>
                      </a:r>
                      <a:endPar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2"/>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R1</a:t>
                      </a:r>
                      <a:endPar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2"/>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R2</a:t>
                      </a:r>
                      <a:endPar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2"/>
                    </a:solidFill>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R3</a:t>
                      </a:r>
                      <a:endParaRPr kumimoji="1"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txBody>
                  <a:tcPr>
                    <a:lnL w="19050" cap="flat" cmpd="sng" algn="ctr">
                      <a:solidFill>
                        <a:schemeClr val="bg1"/>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993981439"/>
                  </a:ext>
                </a:extLst>
              </a:tr>
              <a:tr h="285980">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診断</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96</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10</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8</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0</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451491"/>
                  </a:ext>
                </a:extLst>
              </a:tr>
              <a:tr h="285980">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設計</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6</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0</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棟</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201312"/>
                  </a:ext>
                </a:extLst>
              </a:tr>
              <a:tr h="285980">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改修等</a:t>
                      </a:r>
                      <a:r>
                        <a:rPr kumimoji="1" lang="en-US" altLang="ja-JP" sz="1600" b="1" dirty="0">
                          <a:solidFill>
                            <a:schemeClr val="bg1"/>
                          </a:solidFill>
                          <a:latin typeface="Meiryo UI" panose="020B0604030504040204" pitchFamily="50" charset="-128"/>
                          <a:ea typeface="Meiryo UI" panose="020B0604030504040204" pitchFamily="50" charset="-128"/>
                        </a:rPr>
                        <a:t>※</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accent2"/>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棟</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0</a:t>
                      </a:r>
                      <a:r>
                        <a:rPr kumimoji="1" lang="ja-JP" altLang="en-US" sz="160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棟</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10</a:t>
                      </a:r>
                      <a:r>
                        <a:rPr kumimoji="1" lang="ja-JP" altLang="en-US" sz="1600" dirty="0">
                          <a:solidFill>
                            <a:schemeClr val="tx1"/>
                          </a:solidFill>
                          <a:latin typeface="Meiryo UI" panose="020B0604030504040204" pitchFamily="50" charset="-128"/>
                          <a:ea typeface="Meiryo UI" panose="020B0604030504040204" pitchFamily="50" charset="-128"/>
                        </a:rPr>
                        <a:t>棟</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6</a:t>
                      </a:r>
                      <a:r>
                        <a:rPr kumimoji="1" lang="ja-JP" altLang="en-US" sz="160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6</a:t>
                      </a:r>
                      <a:r>
                        <a:rPr kumimoji="1" lang="ja-JP" altLang="en-US" sz="1600" dirty="0">
                          <a:solidFill>
                            <a:schemeClr val="tx1"/>
                          </a:solidFill>
                          <a:latin typeface="Meiryo UI" panose="020B0604030504040204" pitchFamily="50" charset="-128"/>
                          <a:ea typeface="Meiryo UI" panose="020B0604030504040204" pitchFamily="50" charset="-128"/>
                        </a:rPr>
                        <a:t>棟</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6</a:t>
                      </a:r>
                      <a:r>
                        <a:rPr kumimoji="1" lang="ja-JP" altLang="en-US" sz="1600" dirty="0">
                          <a:solidFill>
                            <a:schemeClr val="tx1"/>
                          </a:solidFill>
                          <a:latin typeface="Meiryo UI" panose="020B0604030504040204" pitchFamily="50" charset="-128"/>
                          <a:ea typeface="Meiryo UI" panose="020B0604030504040204" pitchFamily="50" charset="-128"/>
                        </a:rPr>
                        <a:t>棟</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棟</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490427"/>
                  </a:ext>
                </a:extLst>
              </a:tr>
            </a:tbl>
          </a:graphicData>
        </a:graphic>
      </p:graphicFrame>
      <p:sp>
        <p:nvSpPr>
          <p:cNvPr id="26" name="テキスト ボックス 2">
            <a:extLst>
              <a:ext uri="{FF2B5EF4-FFF2-40B4-BE49-F238E27FC236}">
                <a16:creationId xmlns:a16="http://schemas.microsoft.com/office/drawing/2014/main" id="{084CED42-C19E-4B2D-8898-CEE15B475EEC}"/>
              </a:ext>
            </a:extLst>
          </p:cNvPr>
          <p:cNvSpPr txBox="1">
            <a:spLocks noChangeArrowheads="1"/>
          </p:cNvSpPr>
          <p:nvPr/>
        </p:nvSpPr>
        <p:spPr bwMode="auto">
          <a:xfrm>
            <a:off x="4584342" y="6433699"/>
            <a:ext cx="3231215" cy="33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charset="-128"/>
              </a:defRPr>
            </a:lvl1pPr>
            <a:lvl2pPr marL="741363" indent="-284163" eaLnBrk="0" hangingPunct="0">
              <a:spcBef>
                <a:spcPct val="20000"/>
              </a:spcBef>
              <a:buChar char="–"/>
              <a:defRPr kumimoji="1" sz="2800">
                <a:solidFill>
                  <a:schemeClr val="tx1"/>
                </a:solidFill>
                <a:latin typeface="Arial" charset="0"/>
                <a:ea typeface="ＭＳ Ｐゴシック" charset="-128"/>
              </a:defRPr>
            </a:lvl2pPr>
            <a:lvl3pPr marL="1141413" indent="-227013" eaLnBrk="0" hangingPunct="0">
              <a:spcBef>
                <a:spcPct val="20000"/>
              </a:spcBef>
              <a:buChar char="•"/>
              <a:defRPr kumimoji="1" sz="2400">
                <a:solidFill>
                  <a:schemeClr val="tx1"/>
                </a:solidFill>
                <a:latin typeface="Arial" charset="0"/>
                <a:ea typeface="ＭＳ Ｐゴシック" charset="-128"/>
              </a:defRPr>
            </a:lvl3pPr>
            <a:lvl4pPr marL="1598613" indent="-227013" eaLnBrk="0" hangingPunct="0">
              <a:spcBef>
                <a:spcPct val="20000"/>
              </a:spcBef>
              <a:buChar char="–"/>
              <a:defRPr kumimoji="1" sz="2000">
                <a:solidFill>
                  <a:schemeClr val="tx1"/>
                </a:solidFill>
                <a:latin typeface="Arial" charset="0"/>
                <a:ea typeface="ＭＳ Ｐゴシック" charset="-128"/>
              </a:defRPr>
            </a:lvl4pPr>
            <a:lvl5pPr marL="2055813" indent="-227013" eaLnBrk="0" hangingPunct="0">
              <a:spcBef>
                <a:spcPct val="20000"/>
              </a:spcBef>
              <a:buChar char="»"/>
              <a:defRPr kumimoji="1" sz="2000">
                <a:solidFill>
                  <a:schemeClr val="tx1"/>
                </a:solidFill>
                <a:latin typeface="Arial" charset="0"/>
                <a:ea typeface="ＭＳ Ｐゴシック"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lnSpc>
                <a:spcPts val="2200"/>
              </a:lnSpc>
              <a:spcBef>
                <a:spcPct val="0"/>
              </a:spcBef>
              <a:buNone/>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改修等・・・耐震改修と除却を示す</a:t>
            </a:r>
          </a:p>
        </p:txBody>
      </p:sp>
      <p:graphicFrame>
        <p:nvGraphicFramePr>
          <p:cNvPr id="28" name="表 27"/>
          <p:cNvGraphicFramePr>
            <a:graphicFrameLocks noGrp="1"/>
          </p:cNvGraphicFramePr>
          <p:nvPr>
            <p:extLst>
              <p:ext uri="{D42A27DB-BD31-4B8C-83A1-F6EECF244321}">
                <p14:modId xmlns:p14="http://schemas.microsoft.com/office/powerpoint/2010/main" val="3590171131"/>
              </p:ext>
            </p:extLst>
          </p:nvPr>
        </p:nvGraphicFramePr>
        <p:xfrm>
          <a:off x="111114" y="1505164"/>
          <a:ext cx="8946456" cy="2896795"/>
        </p:xfrm>
        <a:graphic>
          <a:graphicData uri="http://schemas.openxmlformats.org/drawingml/2006/table">
            <a:tbl>
              <a:tblPr firstRow="1" firstCol="1">
                <a:tableStyleId>{85BE263C-DBD7-4A20-BB59-AAB30ACAA65A}</a:tableStyleId>
              </a:tblPr>
              <a:tblGrid>
                <a:gridCol w="1483105">
                  <a:extLst>
                    <a:ext uri="{9D8B030D-6E8A-4147-A177-3AD203B41FA5}">
                      <a16:colId xmlns:a16="http://schemas.microsoft.com/office/drawing/2014/main" val="3373791282"/>
                    </a:ext>
                  </a:extLst>
                </a:gridCol>
                <a:gridCol w="1694139">
                  <a:extLst>
                    <a:ext uri="{9D8B030D-6E8A-4147-A177-3AD203B41FA5}">
                      <a16:colId xmlns:a16="http://schemas.microsoft.com/office/drawing/2014/main" val="4171385472"/>
                    </a:ext>
                  </a:extLst>
                </a:gridCol>
                <a:gridCol w="2247649">
                  <a:extLst>
                    <a:ext uri="{9D8B030D-6E8A-4147-A177-3AD203B41FA5}">
                      <a16:colId xmlns:a16="http://schemas.microsoft.com/office/drawing/2014/main" val="3301173368"/>
                    </a:ext>
                  </a:extLst>
                </a:gridCol>
                <a:gridCol w="3521563">
                  <a:extLst>
                    <a:ext uri="{9D8B030D-6E8A-4147-A177-3AD203B41FA5}">
                      <a16:colId xmlns:a16="http://schemas.microsoft.com/office/drawing/2014/main" val="1313424371"/>
                    </a:ext>
                  </a:extLst>
                </a:gridCol>
              </a:tblGrid>
              <a:tr h="266030">
                <a:tc>
                  <a:txBody>
                    <a:bodyPr/>
                    <a:lstStyle/>
                    <a:p>
                      <a:pPr marL="0" algn="ctr" defTabSz="914278" rtl="0" eaLnBrk="1" latinLnBrk="0" hangingPunct="1">
                        <a:lnSpc>
                          <a:spcPct val="100000"/>
                        </a:lnSpc>
                        <a:spcAft>
                          <a:spcPts val="0"/>
                        </a:spcAft>
                      </a:pPr>
                      <a:r>
                        <a:rPr kumimoji="1" lang="en-US" sz="1600" kern="100" dirty="0">
                          <a:effectLst/>
                          <a:latin typeface="Meiryo UI" panose="020B0604030504040204" pitchFamily="50" charset="-128"/>
                          <a:ea typeface="Meiryo UI" panose="020B0604030504040204" pitchFamily="50" charset="-128"/>
                        </a:rPr>
                        <a:t> </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診　断</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設　計</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改　修</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761007960"/>
                  </a:ext>
                </a:extLst>
              </a:tr>
              <a:tr h="688307">
                <a:tc rowSpan="2">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補助率</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rowSpan="2">
                  <a:txBody>
                    <a:bodyPr/>
                    <a:lstStyle/>
                    <a:p>
                      <a:pPr marL="0" algn="ctr" defTabSz="914278" rtl="0" eaLnBrk="1" latinLnBrk="0" hangingPunct="1">
                        <a:lnSpc>
                          <a:spcPct val="100000"/>
                        </a:lnSpc>
                        <a:spcAft>
                          <a:spcPts val="0"/>
                        </a:spcAft>
                      </a:pPr>
                      <a:r>
                        <a:rPr kumimoji="1" lang="en-US" altLang="ja-JP" sz="1400" b="1" kern="100" dirty="0">
                          <a:effectLst/>
                          <a:latin typeface="Meiryo UI" panose="020B0604030504040204" pitchFamily="50" charset="-128"/>
                          <a:ea typeface="Meiryo UI" panose="020B0604030504040204" pitchFamily="50" charset="-128"/>
                        </a:rPr>
                        <a:t>1/1</a:t>
                      </a:r>
                      <a:endParaRPr kumimoji="1" lang="ja-JP" altLang="ja-JP" sz="1400" b="1" kern="100" dirty="0">
                        <a:effectLst/>
                        <a:latin typeface="Meiryo UI" panose="020B0604030504040204" pitchFamily="50" charset="-128"/>
                        <a:ea typeface="Meiryo UI" panose="020B0604030504040204" pitchFamily="50" charset="-128"/>
                      </a:endParaRPr>
                    </a:p>
                    <a:p>
                      <a:pPr marL="0" algn="ctr" defTabSz="914278" rtl="0" eaLnBrk="1" latinLnBrk="0" hangingPunct="1">
                        <a:lnSpc>
                          <a:spcPct val="100000"/>
                        </a:lnSpc>
                        <a:spcAft>
                          <a:spcPts val="0"/>
                        </a:spcAft>
                      </a:pPr>
                      <a:r>
                        <a:rPr kumimoji="1" lang="ja-JP" altLang="ja-JP" sz="1400" kern="100" dirty="0">
                          <a:effectLst/>
                          <a:latin typeface="Meiryo UI" panose="020B0604030504040204" pitchFamily="50" charset="-128"/>
                          <a:ea typeface="Meiryo UI" panose="020B0604030504040204" pitchFamily="50" charset="-128"/>
                        </a:rPr>
                        <a:t>国</a:t>
                      </a:r>
                      <a:r>
                        <a:rPr kumimoji="1" lang="en-US" altLang="ja-JP" sz="1400" kern="100" dirty="0">
                          <a:effectLst/>
                          <a:latin typeface="Meiryo UI" panose="020B0604030504040204" pitchFamily="50" charset="-128"/>
                          <a:ea typeface="Meiryo UI" panose="020B0604030504040204" pitchFamily="50" charset="-128"/>
                        </a:rPr>
                        <a:t>1/2</a:t>
                      </a:r>
                      <a:r>
                        <a:rPr kumimoji="1" lang="ja-JP" altLang="ja-JP" sz="1400" kern="100" dirty="0" err="1">
                          <a:effectLst/>
                          <a:latin typeface="Meiryo UI" panose="020B0604030504040204" pitchFamily="50" charset="-128"/>
                          <a:ea typeface="Meiryo UI" panose="020B0604030504040204" pitchFamily="50" charset="-128"/>
                        </a:rPr>
                        <a:t>、</a:t>
                      </a:r>
                      <a:r>
                        <a:rPr kumimoji="1" lang="ja-JP" altLang="ja-JP" sz="1400" kern="100" dirty="0">
                          <a:effectLst/>
                          <a:latin typeface="Meiryo UI" panose="020B0604030504040204" pitchFamily="50" charset="-128"/>
                          <a:ea typeface="Meiryo UI" panose="020B0604030504040204" pitchFamily="50" charset="-128"/>
                        </a:rPr>
                        <a:t>府</a:t>
                      </a:r>
                      <a:r>
                        <a:rPr kumimoji="1" lang="en-US" altLang="ja-JP" sz="1400" kern="100" dirty="0">
                          <a:effectLst/>
                          <a:latin typeface="Meiryo UI" panose="020B0604030504040204" pitchFamily="50" charset="-128"/>
                          <a:ea typeface="Meiryo UI" panose="020B0604030504040204" pitchFamily="50" charset="-128"/>
                        </a:rPr>
                        <a:t>1/2</a:t>
                      </a:r>
                    </a:p>
                    <a:p>
                      <a:pPr marL="0" algn="ctr"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診断結果報告期限</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未達のもののみ</a:t>
                      </a:r>
                      <a:endParaRPr kumimoji="1" lang="ja-JP" alt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5,000</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㎡以下もしくは</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分譲マンション</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en-US" altLang="ja-JP" sz="1400" b="1" kern="100" dirty="0">
                          <a:solidFill>
                            <a:schemeClr val="dk1"/>
                          </a:solidFill>
                          <a:effectLst/>
                          <a:latin typeface="Meiryo UI" panose="020B0604030504040204" pitchFamily="50" charset="-128"/>
                          <a:ea typeface="Meiryo UI" panose="020B0604030504040204" pitchFamily="50" charset="-128"/>
                          <a:cs typeface="+mn-cs"/>
                        </a:rPr>
                        <a:t>5/12</a:t>
                      </a:r>
                      <a:r>
                        <a:rPr kumimoji="1" lang="ja-JP" altLang="en-US" sz="1400" b="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b="0" kern="100" dirty="0">
                          <a:solidFill>
                            <a:schemeClr val="dk1"/>
                          </a:solidFill>
                          <a:effectLst/>
                          <a:latin typeface="Meiryo UI" panose="020B0604030504040204" pitchFamily="50" charset="-128"/>
                          <a:ea typeface="Meiryo UI" panose="020B0604030504040204" pitchFamily="50" charset="-128"/>
                          <a:cs typeface="+mn-cs"/>
                        </a:rPr>
                        <a:t>1/4</a:t>
                      </a:r>
                      <a:r>
                        <a:rPr kumimoji="1" lang="ja-JP" altLang="en-US" sz="1400" b="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b="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b="0" kern="100" dirty="0">
                          <a:solidFill>
                            <a:schemeClr val="dk1"/>
                          </a:solidFill>
                          <a:effectLst/>
                          <a:latin typeface="Meiryo UI" panose="020B0604030504040204" pitchFamily="50" charset="-128"/>
                          <a:ea typeface="Meiryo UI" panose="020B0604030504040204" pitchFamily="50" charset="-128"/>
                          <a:cs typeface="+mn-cs"/>
                        </a:rPr>
                        <a:t>1/6</a:t>
                      </a:r>
                      <a:r>
                        <a:rPr kumimoji="1" lang="ja-JP" altLang="en-US" sz="1400" b="0" kern="100" dirty="0">
                          <a:solidFill>
                            <a:schemeClr val="dk1"/>
                          </a:solidFill>
                          <a:effectLst/>
                          <a:latin typeface="Meiryo UI" panose="020B0604030504040204" pitchFamily="50" charset="-128"/>
                          <a:ea typeface="Meiryo UI" panose="020B0604030504040204" pitchFamily="50" charset="-128"/>
                          <a:cs typeface="+mn-cs"/>
                        </a:rPr>
                        <a:t>）</a:t>
                      </a:r>
                      <a:endParaRPr kumimoji="1" lang="ja-JP" altLang="ja-JP" sz="1400" b="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5,000</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㎡以下もしくは</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分譲マンション</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en-US" altLang="ja-JP" sz="1400" b="1" kern="100" dirty="0">
                          <a:effectLst/>
                          <a:latin typeface="Meiryo UI" panose="020B0604030504040204" pitchFamily="50" charset="-128"/>
                          <a:ea typeface="Meiryo UI" panose="020B0604030504040204" pitchFamily="50" charset="-128"/>
                        </a:rPr>
                        <a:t>11/30</a:t>
                      </a:r>
                      <a:r>
                        <a:rPr kumimoji="1" lang="ja-JP" altLang="en-US" sz="1400" b="0" kern="100" dirty="0">
                          <a:effectLst/>
                          <a:latin typeface="Meiryo UI" panose="020B0604030504040204" pitchFamily="50" charset="-128"/>
                          <a:ea typeface="Meiryo UI" panose="020B0604030504040204" pitchFamily="50" charset="-128"/>
                        </a:rPr>
                        <a:t>（</a:t>
                      </a:r>
                      <a:r>
                        <a:rPr kumimoji="1" lang="ja-JP" altLang="ja-JP" sz="1400" b="0" kern="100" dirty="0">
                          <a:effectLst/>
                          <a:latin typeface="Meiryo UI" panose="020B0604030504040204" pitchFamily="50" charset="-128"/>
                          <a:ea typeface="Meiryo UI" panose="020B0604030504040204" pitchFamily="50" charset="-128"/>
                        </a:rPr>
                        <a:t>国</a:t>
                      </a:r>
                      <a:r>
                        <a:rPr kumimoji="1" lang="en-US" altLang="ja-JP" sz="1400" b="0" kern="100" dirty="0">
                          <a:effectLst/>
                          <a:latin typeface="Meiryo UI" panose="020B0604030504040204" pitchFamily="50" charset="-128"/>
                          <a:ea typeface="Meiryo UI" panose="020B0604030504040204" pitchFamily="50" charset="-128"/>
                        </a:rPr>
                        <a:t>1/5</a:t>
                      </a:r>
                      <a:r>
                        <a:rPr kumimoji="1" lang="ja-JP" altLang="ja-JP" sz="1400" b="0" kern="100" dirty="0" err="1">
                          <a:effectLst/>
                          <a:latin typeface="Meiryo UI" panose="020B0604030504040204" pitchFamily="50" charset="-128"/>
                          <a:ea typeface="Meiryo UI" panose="020B0604030504040204" pitchFamily="50" charset="-128"/>
                        </a:rPr>
                        <a:t>、</a:t>
                      </a:r>
                      <a:r>
                        <a:rPr kumimoji="1" lang="ja-JP" altLang="ja-JP" sz="1400" b="0" kern="100" dirty="0">
                          <a:effectLst/>
                          <a:latin typeface="Meiryo UI" panose="020B0604030504040204" pitchFamily="50" charset="-128"/>
                          <a:ea typeface="Meiryo UI" panose="020B0604030504040204" pitchFamily="50" charset="-128"/>
                        </a:rPr>
                        <a:t>府</a:t>
                      </a:r>
                      <a:r>
                        <a:rPr kumimoji="1" lang="en-US" altLang="ja-JP" sz="1400" b="0" kern="100" dirty="0">
                          <a:effectLst/>
                          <a:latin typeface="Meiryo UI" panose="020B0604030504040204" pitchFamily="50" charset="-128"/>
                          <a:ea typeface="Meiryo UI" panose="020B0604030504040204" pitchFamily="50" charset="-128"/>
                        </a:rPr>
                        <a:t>1/6</a:t>
                      </a:r>
                      <a:r>
                        <a:rPr kumimoji="1" lang="ja-JP" altLang="en-US" sz="1400" b="0" kern="100" dirty="0">
                          <a:effectLst/>
                          <a:latin typeface="Meiryo UI" panose="020B0604030504040204" pitchFamily="50" charset="-128"/>
                          <a:ea typeface="Meiryo UI" panose="020B0604030504040204" pitchFamily="50" charset="-128"/>
                        </a:rPr>
                        <a:t>）</a:t>
                      </a:r>
                      <a:endParaRPr kumimoji="1" lang="ja-JP" altLang="ja-JP" sz="1400" b="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4240464754"/>
                  </a:ext>
                </a:extLst>
              </a:tr>
              <a:tr h="0">
                <a:tc vMerge="1">
                  <a:txBody>
                    <a:bodyPr/>
                    <a:lstStyle/>
                    <a:p>
                      <a:endParaRPr kumimoji="1" lang="ja-JP" altLang="en-US"/>
                    </a:p>
                  </a:txBody>
                  <a:tcPr/>
                </a:tc>
                <a:tc vMerge="1">
                  <a:txBody>
                    <a:bodyPr/>
                    <a:lstStyle/>
                    <a:p>
                      <a:pPr marL="0" algn="ctr" defTabSz="914278" rtl="0" eaLnBrk="1" latinLnBrk="0" hangingPunct="1">
                        <a:lnSpc>
                          <a:spcPct val="100000"/>
                        </a:lnSpc>
                        <a:spcAft>
                          <a:spcPts val="0"/>
                        </a:spcAft>
                      </a:pP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5,000</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en-US" altLang="ja-JP" sz="1400" b="1" kern="100" dirty="0">
                          <a:solidFill>
                            <a:schemeClr val="dk1"/>
                          </a:solidFill>
                          <a:effectLst/>
                          <a:latin typeface="Meiryo UI" panose="020B0604030504040204" pitchFamily="50" charset="-128"/>
                          <a:ea typeface="Meiryo UI" panose="020B0604030504040204" pitchFamily="50" charset="-128"/>
                          <a:cs typeface="+mn-cs"/>
                        </a:rPr>
                        <a:t>5/24</a:t>
                      </a:r>
                      <a:r>
                        <a:rPr kumimoji="1" lang="ja-JP" altLang="en-US" sz="1400" b="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b="0" kern="100" dirty="0">
                          <a:solidFill>
                            <a:schemeClr val="dk1"/>
                          </a:solidFill>
                          <a:effectLst/>
                          <a:latin typeface="Meiryo UI" panose="020B0604030504040204" pitchFamily="50" charset="-128"/>
                          <a:ea typeface="Meiryo UI" panose="020B0604030504040204" pitchFamily="50" charset="-128"/>
                          <a:cs typeface="+mn-cs"/>
                        </a:rPr>
                        <a:t>1/8</a:t>
                      </a:r>
                      <a:r>
                        <a:rPr kumimoji="1" lang="ja-JP" altLang="en-US" sz="1400" b="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b="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b="0" kern="100" dirty="0">
                          <a:solidFill>
                            <a:schemeClr val="dk1"/>
                          </a:solidFill>
                          <a:effectLst/>
                          <a:latin typeface="Meiryo UI" panose="020B0604030504040204" pitchFamily="50" charset="-128"/>
                          <a:ea typeface="Meiryo UI" panose="020B0604030504040204" pitchFamily="50" charset="-128"/>
                          <a:cs typeface="+mn-cs"/>
                        </a:rPr>
                        <a:t>1/12</a:t>
                      </a:r>
                      <a:r>
                        <a:rPr kumimoji="1" lang="ja-JP" altLang="en-US" sz="1400" b="0" kern="100" dirty="0">
                          <a:solidFill>
                            <a:schemeClr val="dk1"/>
                          </a:solidFill>
                          <a:effectLst/>
                          <a:latin typeface="Meiryo UI" panose="020B0604030504040204" pitchFamily="50" charset="-128"/>
                          <a:ea typeface="Meiryo UI" panose="020B0604030504040204" pitchFamily="50" charset="-128"/>
                          <a:cs typeface="+mn-cs"/>
                        </a:rPr>
                        <a:t>）</a:t>
                      </a:r>
                      <a:endParaRPr kumimoji="1" lang="ja-JP" altLang="ja-JP" sz="1400" b="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5,000</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en-US" altLang="ja-JP" sz="1400" b="1" kern="100" dirty="0">
                          <a:effectLst/>
                          <a:latin typeface="Meiryo UI" panose="020B0604030504040204" pitchFamily="50" charset="-128"/>
                          <a:ea typeface="Meiryo UI" panose="020B0604030504040204" pitchFamily="50" charset="-128"/>
                        </a:rPr>
                        <a:t>11/60</a:t>
                      </a:r>
                      <a:r>
                        <a:rPr kumimoji="1" lang="ja-JP" altLang="en-US" sz="1400" b="0" kern="100" dirty="0">
                          <a:effectLst/>
                          <a:latin typeface="Meiryo UI" panose="020B0604030504040204" pitchFamily="50" charset="-128"/>
                          <a:ea typeface="Meiryo UI" panose="020B0604030504040204" pitchFamily="50" charset="-128"/>
                        </a:rPr>
                        <a:t>（</a:t>
                      </a:r>
                      <a:r>
                        <a:rPr kumimoji="1" lang="ja-JP" altLang="ja-JP" sz="1400" b="0" kern="100" dirty="0">
                          <a:effectLst/>
                          <a:latin typeface="Meiryo UI" panose="020B0604030504040204" pitchFamily="50" charset="-128"/>
                          <a:ea typeface="Meiryo UI" panose="020B0604030504040204" pitchFamily="50" charset="-128"/>
                        </a:rPr>
                        <a:t>国</a:t>
                      </a:r>
                      <a:r>
                        <a:rPr kumimoji="1" lang="en-US" altLang="ja-JP" sz="1400" b="0" kern="100" dirty="0">
                          <a:effectLst/>
                          <a:latin typeface="Meiryo UI" panose="020B0604030504040204" pitchFamily="50" charset="-128"/>
                          <a:ea typeface="Meiryo UI" panose="020B0604030504040204" pitchFamily="50" charset="-128"/>
                        </a:rPr>
                        <a:t>1/10</a:t>
                      </a:r>
                      <a:r>
                        <a:rPr kumimoji="1" lang="ja-JP" altLang="ja-JP" sz="1400" b="0" kern="100" dirty="0" err="1">
                          <a:effectLst/>
                          <a:latin typeface="Meiryo UI" panose="020B0604030504040204" pitchFamily="50" charset="-128"/>
                          <a:ea typeface="Meiryo UI" panose="020B0604030504040204" pitchFamily="50" charset="-128"/>
                        </a:rPr>
                        <a:t>、</a:t>
                      </a:r>
                      <a:r>
                        <a:rPr kumimoji="1" lang="ja-JP" altLang="ja-JP" sz="1400" b="0" kern="100" dirty="0">
                          <a:effectLst/>
                          <a:latin typeface="Meiryo UI" panose="020B0604030504040204" pitchFamily="50" charset="-128"/>
                          <a:ea typeface="Meiryo UI" panose="020B0604030504040204" pitchFamily="50" charset="-128"/>
                        </a:rPr>
                        <a:t>府</a:t>
                      </a:r>
                      <a:r>
                        <a:rPr kumimoji="1" lang="en-US" altLang="ja-JP" sz="1400" b="0" kern="100" dirty="0">
                          <a:effectLst/>
                          <a:latin typeface="Meiryo UI" panose="020B0604030504040204" pitchFamily="50" charset="-128"/>
                          <a:ea typeface="Meiryo UI" panose="020B0604030504040204" pitchFamily="50" charset="-128"/>
                        </a:rPr>
                        <a:t>1/12</a:t>
                      </a:r>
                      <a:r>
                        <a:rPr kumimoji="1" lang="ja-JP" altLang="en-US" sz="1400" b="0" kern="100" dirty="0">
                          <a:effectLst/>
                          <a:latin typeface="Meiryo UI" panose="020B0604030504040204" pitchFamily="50" charset="-128"/>
                          <a:ea typeface="Meiryo UI" panose="020B0604030504040204" pitchFamily="50" charset="-128"/>
                        </a:rPr>
                        <a:t>）</a:t>
                      </a:r>
                      <a:endParaRPr kumimoji="1" lang="ja-JP" altLang="ja-JP" sz="1400" b="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2836406868"/>
                  </a:ext>
                </a:extLst>
              </a:tr>
              <a:tr h="505246">
                <a:tc rowSpan="3">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限度額</a:t>
                      </a:r>
                    </a:p>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（事業費）</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sz="1400" kern="100" dirty="0">
                          <a:effectLst/>
                          <a:latin typeface="Meiryo UI" panose="020B0604030504040204" pitchFamily="50" charset="-128"/>
                          <a:ea typeface="Meiryo UI" panose="020B0604030504040204" pitchFamily="50" charset="-128"/>
                        </a:rPr>
                        <a:t>1,000</a:t>
                      </a:r>
                      <a:r>
                        <a:rPr kumimoji="1" lang="ja-JP" sz="1400" kern="100" dirty="0">
                          <a:effectLst/>
                          <a:latin typeface="Meiryo UI" panose="020B0604030504040204" pitchFamily="50" charset="-128"/>
                          <a:ea typeface="Meiryo UI" panose="020B0604030504040204" pitchFamily="50" charset="-128"/>
                        </a:rPr>
                        <a:t>㎡以内の部分</a:t>
                      </a:r>
                      <a:endParaRPr kumimoji="1" lang="en-US" altLang="ja-JP" sz="1400" kern="100" dirty="0">
                        <a:effectLst/>
                        <a:latin typeface="Meiryo UI" panose="020B0604030504040204" pitchFamily="50" charset="-128"/>
                        <a:ea typeface="Meiryo UI" panose="020B0604030504040204" pitchFamily="50" charset="-128"/>
                      </a:endParaRPr>
                    </a:p>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400" kern="100" dirty="0">
                          <a:effectLst/>
                          <a:latin typeface="Meiryo UI" panose="020B0604030504040204" pitchFamily="50" charset="-128"/>
                          <a:ea typeface="Meiryo UI" panose="020B0604030504040204" pitchFamily="50" charset="-128"/>
                        </a:rPr>
                        <a:t>3,670</a:t>
                      </a:r>
                      <a:r>
                        <a:rPr kumimoji="1" lang="ja-JP" altLang="ja-JP" sz="1400" kern="100" dirty="0">
                          <a:effectLst/>
                          <a:latin typeface="Meiryo UI" panose="020B0604030504040204" pitchFamily="50" charset="-128"/>
                          <a:ea typeface="Meiryo UI" panose="020B0604030504040204" pitchFamily="50" charset="-128"/>
                        </a:rPr>
                        <a:t>円</a:t>
                      </a:r>
                      <a:r>
                        <a:rPr kumimoji="1" lang="en-US" altLang="ja-JP" sz="1400" kern="100" dirty="0">
                          <a:effectLst/>
                          <a:latin typeface="Meiryo UI" panose="020B0604030504040204" pitchFamily="50" charset="-128"/>
                          <a:ea typeface="Meiryo UI" panose="020B0604030504040204" pitchFamily="50" charset="-128"/>
                        </a:rPr>
                        <a:t>/</a:t>
                      </a:r>
                      <a:r>
                        <a:rPr kumimoji="1" lang="ja-JP" altLang="ja-JP" sz="1400" kern="100" dirty="0">
                          <a:effectLst/>
                          <a:latin typeface="Meiryo UI" panose="020B0604030504040204" pitchFamily="50" charset="-128"/>
                          <a:ea typeface="Meiryo UI" panose="020B0604030504040204" pitchFamily="50" charset="-128"/>
                        </a:rPr>
                        <a:t>㎡</a:t>
                      </a:r>
                      <a:endParaRPr kumimoji="1" 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ysDot"/>
                      <a:round/>
                      <a:headEnd type="none" w="med" len="med"/>
                      <a:tailEnd type="none" w="med" len="med"/>
                    </a:lnB>
                    <a:solidFill>
                      <a:schemeClr val="bg1"/>
                    </a:solidFill>
                  </a:tcPr>
                </a:tc>
                <a:tc hMerge="1">
                  <a:txBody>
                    <a:bodyPr/>
                    <a:lstStyle/>
                    <a:p>
                      <a:endParaRPr kumimoji="1" lang="ja-JP" altLang="en-US"/>
                    </a:p>
                  </a:txBody>
                  <a:tcPr/>
                </a:tc>
                <a:tc rowSpan="3">
                  <a:txBody>
                    <a:bodyPr/>
                    <a:lstStyle/>
                    <a:p>
                      <a:pPr marL="0" algn="ctr" defTabSz="914278" rtl="0" eaLnBrk="1" latinLnBrk="0" hangingPunct="1">
                        <a:lnSpc>
                          <a:spcPct val="100000"/>
                        </a:lnSpc>
                        <a:spcAft>
                          <a:spcPts val="0"/>
                        </a:spcAft>
                      </a:pPr>
                      <a:r>
                        <a:rPr kumimoji="1" lang="ja-JP" altLang="en-US" sz="1400" kern="100" dirty="0">
                          <a:effectLst/>
                          <a:latin typeface="Meiryo UI" panose="020B0604030504040204" pitchFamily="50" charset="-128"/>
                          <a:ea typeface="Meiryo UI" panose="020B0604030504040204" pitchFamily="50" charset="-128"/>
                        </a:rPr>
                        <a:t>建築物：</a:t>
                      </a:r>
                      <a:r>
                        <a:rPr kumimoji="1" lang="en-US" altLang="ja-JP" sz="1400" kern="100" dirty="0">
                          <a:effectLst/>
                          <a:latin typeface="Meiryo UI" panose="020B0604030504040204" pitchFamily="50" charset="-128"/>
                          <a:ea typeface="Meiryo UI" panose="020B0604030504040204" pitchFamily="50" charset="-128"/>
                        </a:rPr>
                        <a:t>51,200</a:t>
                      </a:r>
                      <a:r>
                        <a:rPr kumimoji="1" lang="ja-JP" altLang="ja-JP" sz="1400" kern="100" dirty="0">
                          <a:effectLst/>
                          <a:latin typeface="Meiryo UI" panose="020B0604030504040204" pitchFamily="50" charset="-128"/>
                          <a:ea typeface="Meiryo UI" panose="020B0604030504040204" pitchFamily="50" charset="-128"/>
                        </a:rPr>
                        <a:t>円</a:t>
                      </a:r>
                      <a:r>
                        <a:rPr kumimoji="1" lang="en-US" altLang="ja-JP" sz="1400" kern="100" dirty="0">
                          <a:effectLst/>
                          <a:latin typeface="Meiryo UI" panose="020B0604030504040204" pitchFamily="50" charset="-128"/>
                          <a:ea typeface="Meiryo UI" panose="020B0604030504040204" pitchFamily="50" charset="-128"/>
                        </a:rPr>
                        <a:t>/</a:t>
                      </a:r>
                      <a:r>
                        <a:rPr kumimoji="1" lang="ja-JP" altLang="ja-JP" sz="1400" kern="100" dirty="0">
                          <a:effectLst/>
                          <a:latin typeface="Meiryo UI" panose="020B0604030504040204" pitchFamily="50" charset="-128"/>
                          <a:ea typeface="Meiryo UI" panose="020B0604030504040204" pitchFamily="50" charset="-128"/>
                        </a:rPr>
                        <a:t>㎡</a:t>
                      </a:r>
                    </a:p>
                    <a:p>
                      <a:pPr marL="0" algn="ctr" defTabSz="914278" rtl="0" eaLnBrk="1" latinLnBrk="0" hangingPunct="1">
                        <a:lnSpc>
                          <a:spcPct val="100000"/>
                        </a:lnSpc>
                        <a:spcAft>
                          <a:spcPts val="0"/>
                        </a:spcAft>
                      </a:pPr>
                      <a:r>
                        <a:rPr kumimoji="1" lang="en-US" altLang="ja-JP" sz="1400" kern="100" dirty="0">
                          <a:effectLst/>
                          <a:latin typeface="Meiryo UI" panose="020B0604030504040204" pitchFamily="50" charset="-128"/>
                          <a:ea typeface="Meiryo UI" panose="020B0604030504040204" pitchFamily="50" charset="-128"/>
                        </a:rPr>
                        <a:t>(</a:t>
                      </a:r>
                      <a:r>
                        <a:rPr kumimoji="1" lang="ja-JP" altLang="ja-JP" sz="1400" kern="100" dirty="0">
                          <a:effectLst/>
                          <a:latin typeface="Meiryo UI" panose="020B0604030504040204" pitchFamily="50" charset="-128"/>
                          <a:ea typeface="Meiryo UI" panose="020B0604030504040204" pitchFamily="50" charset="-128"/>
                        </a:rPr>
                        <a:t>免震等の特殊工法の場合：</a:t>
                      </a:r>
                      <a:r>
                        <a:rPr kumimoji="1" lang="en-US" altLang="ja-JP" sz="1400" kern="100" dirty="0">
                          <a:effectLst/>
                          <a:latin typeface="Meiryo UI" panose="020B0604030504040204" pitchFamily="50" charset="-128"/>
                          <a:ea typeface="Meiryo UI" panose="020B0604030504040204" pitchFamily="50" charset="-128"/>
                        </a:rPr>
                        <a:t>83,800</a:t>
                      </a:r>
                      <a:r>
                        <a:rPr kumimoji="1" lang="ja-JP" altLang="ja-JP" sz="1400" kern="100" dirty="0">
                          <a:effectLst/>
                          <a:latin typeface="Meiryo UI" panose="020B0604030504040204" pitchFamily="50" charset="-128"/>
                          <a:ea typeface="Meiryo UI" panose="020B0604030504040204" pitchFamily="50" charset="-128"/>
                        </a:rPr>
                        <a:t>円</a:t>
                      </a:r>
                      <a:r>
                        <a:rPr kumimoji="1" lang="en-US" altLang="ja-JP" sz="1400" kern="100" dirty="0">
                          <a:effectLst/>
                          <a:latin typeface="Meiryo UI" panose="020B0604030504040204" pitchFamily="50" charset="-128"/>
                          <a:ea typeface="Meiryo UI" panose="020B0604030504040204" pitchFamily="50" charset="-128"/>
                        </a:rPr>
                        <a:t>/</a:t>
                      </a:r>
                      <a:r>
                        <a:rPr kumimoji="1" lang="ja-JP" altLang="ja-JP" sz="1400" kern="100" dirty="0">
                          <a:effectLst/>
                          <a:latin typeface="Meiryo UI" panose="020B0604030504040204" pitchFamily="50" charset="-128"/>
                          <a:ea typeface="Meiryo UI" panose="020B0604030504040204" pitchFamily="50" charset="-128"/>
                        </a:rPr>
                        <a:t>㎡）</a:t>
                      </a:r>
                    </a:p>
                    <a:p>
                      <a:pPr marL="0" algn="ctr" defTabSz="914278" rtl="0" eaLnBrk="1" latinLnBrk="0" hangingPunct="1">
                        <a:lnSpc>
                          <a:spcPct val="100000"/>
                        </a:lnSpc>
                        <a:spcAft>
                          <a:spcPts val="0"/>
                        </a:spcAft>
                      </a:pPr>
                      <a:r>
                        <a:rPr kumimoji="1" lang="ja-JP" altLang="ja-JP" sz="1400" kern="100" dirty="0">
                          <a:effectLst/>
                          <a:latin typeface="Meiryo UI" panose="020B0604030504040204" pitchFamily="50" charset="-128"/>
                          <a:ea typeface="Meiryo UI" panose="020B0604030504040204" pitchFamily="50" charset="-128"/>
                        </a:rPr>
                        <a:t>※</a:t>
                      </a:r>
                      <a:r>
                        <a:rPr kumimoji="1" lang="en-US" altLang="ja-JP" sz="1400" kern="100" dirty="0">
                          <a:effectLst/>
                          <a:latin typeface="Meiryo UI" panose="020B0604030504040204" pitchFamily="50" charset="-128"/>
                          <a:ea typeface="Meiryo UI" panose="020B0604030504040204" pitchFamily="50" charset="-128"/>
                        </a:rPr>
                        <a:t>IS</a:t>
                      </a:r>
                      <a:r>
                        <a:rPr kumimoji="1" lang="ja-JP" altLang="ja-JP" sz="1400" kern="100" dirty="0">
                          <a:effectLst/>
                          <a:latin typeface="Meiryo UI" panose="020B0604030504040204" pitchFamily="50" charset="-128"/>
                          <a:ea typeface="Meiryo UI" panose="020B0604030504040204" pitchFamily="50" charset="-128"/>
                        </a:rPr>
                        <a:t>値</a:t>
                      </a:r>
                      <a:r>
                        <a:rPr kumimoji="1" lang="en-US" altLang="ja-JP" sz="1400" kern="100" dirty="0">
                          <a:effectLst/>
                          <a:latin typeface="Meiryo UI" panose="020B0604030504040204" pitchFamily="50" charset="-128"/>
                          <a:ea typeface="Meiryo UI" panose="020B0604030504040204" pitchFamily="50" charset="-128"/>
                        </a:rPr>
                        <a:t>0.3</a:t>
                      </a:r>
                      <a:r>
                        <a:rPr kumimoji="1" lang="ja-JP" altLang="ja-JP" sz="1400" kern="100" dirty="0">
                          <a:effectLst/>
                          <a:latin typeface="Meiryo UI" panose="020B0604030504040204" pitchFamily="50" charset="-128"/>
                          <a:ea typeface="Meiryo UI" panose="020B0604030504040204" pitchFamily="50" charset="-128"/>
                        </a:rPr>
                        <a:t>未満　</a:t>
                      </a:r>
                      <a:r>
                        <a:rPr kumimoji="1" lang="en-US" altLang="ja-JP" sz="1400" kern="100" dirty="0">
                          <a:effectLst/>
                          <a:latin typeface="Meiryo UI" panose="020B0604030504040204" pitchFamily="50" charset="-128"/>
                          <a:ea typeface="Meiryo UI" panose="020B0604030504040204" pitchFamily="50" charset="-128"/>
                        </a:rPr>
                        <a:t>56,300</a:t>
                      </a:r>
                      <a:r>
                        <a:rPr kumimoji="1" lang="ja-JP" altLang="ja-JP" sz="1400" kern="100" dirty="0">
                          <a:effectLst/>
                          <a:latin typeface="Meiryo UI" panose="020B0604030504040204" pitchFamily="50" charset="-128"/>
                          <a:ea typeface="Meiryo UI" panose="020B0604030504040204" pitchFamily="50" charset="-128"/>
                        </a:rPr>
                        <a:t>円</a:t>
                      </a:r>
                      <a:r>
                        <a:rPr kumimoji="1" lang="en-US" altLang="ja-JP" sz="1400" kern="100" dirty="0">
                          <a:effectLst/>
                          <a:latin typeface="Meiryo UI" panose="020B0604030504040204" pitchFamily="50" charset="-128"/>
                          <a:ea typeface="Meiryo UI" panose="020B0604030504040204" pitchFamily="50" charset="-128"/>
                        </a:rPr>
                        <a:t>/</a:t>
                      </a:r>
                      <a:r>
                        <a:rPr kumimoji="1" lang="ja-JP" altLang="ja-JP" sz="1400" kern="100" dirty="0">
                          <a:effectLst/>
                          <a:latin typeface="Meiryo UI" panose="020B0604030504040204" pitchFamily="50" charset="-128"/>
                          <a:ea typeface="Meiryo UI" panose="020B0604030504040204" pitchFamily="50" charset="-128"/>
                        </a:rPr>
                        <a:t>㎡</a:t>
                      </a:r>
                      <a:endParaRPr kumimoji="1" lang="ja-JP"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endParaRPr kumimoji="1" lang="en-US" altLang="ja-JP" sz="1400" kern="100" dirty="0">
                        <a:effectLst/>
                        <a:latin typeface="Meiryo UI" panose="020B0604030504040204" pitchFamily="50" charset="-128"/>
                        <a:ea typeface="Meiryo UI" panose="020B0604030504040204" pitchFamily="50" charset="-128"/>
                      </a:endParaRPr>
                    </a:p>
                    <a:p>
                      <a:pPr marL="0" algn="ctr" defTabSz="914278" rtl="0" eaLnBrk="1" latinLnBrk="0" hangingPunct="1">
                        <a:lnSpc>
                          <a:spcPct val="100000"/>
                        </a:lnSpc>
                        <a:spcAft>
                          <a:spcPts val="0"/>
                        </a:spcAft>
                      </a:pPr>
                      <a:r>
                        <a:rPr kumimoji="1" lang="ja-JP" altLang="en-US" sz="1400" kern="100" dirty="0">
                          <a:effectLst/>
                          <a:latin typeface="Meiryo UI" panose="020B0604030504040204" pitchFamily="50" charset="-128"/>
                          <a:ea typeface="Meiryo UI" panose="020B0604030504040204" pitchFamily="50" charset="-128"/>
                        </a:rPr>
                        <a:t>共同住宅：</a:t>
                      </a:r>
                      <a:r>
                        <a:rPr kumimoji="1" lang="en-US" altLang="ja-JP" sz="1400" kern="100" dirty="0">
                          <a:effectLst/>
                          <a:latin typeface="Meiryo UI" panose="020B0604030504040204" pitchFamily="50" charset="-128"/>
                          <a:ea typeface="Meiryo UI" panose="020B0604030504040204" pitchFamily="50" charset="-128"/>
                        </a:rPr>
                        <a:t>50,200</a:t>
                      </a:r>
                      <a:r>
                        <a:rPr kumimoji="1" lang="ja-JP" altLang="ja-JP" sz="1400" kern="100" dirty="0">
                          <a:effectLst/>
                          <a:latin typeface="Meiryo UI" panose="020B0604030504040204" pitchFamily="50" charset="-128"/>
                          <a:ea typeface="Meiryo UI" panose="020B0604030504040204" pitchFamily="50" charset="-128"/>
                        </a:rPr>
                        <a:t>円</a:t>
                      </a:r>
                      <a:r>
                        <a:rPr kumimoji="1" lang="en-US" altLang="ja-JP" sz="1400" kern="100" dirty="0">
                          <a:effectLst/>
                          <a:latin typeface="Meiryo UI" panose="020B0604030504040204" pitchFamily="50" charset="-128"/>
                          <a:ea typeface="Meiryo UI" panose="020B0604030504040204" pitchFamily="50" charset="-128"/>
                        </a:rPr>
                        <a:t>/</a:t>
                      </a:r>
                      <a:r>
                        <a:rPr kumimoji="1" lang="ja-JP" altLang="ja-JP" sz="1400" kern="100" dirty="0">
                          <a:effectLst/>
                          <a:latin typeface="Meiryo UI" panose="020B0604030504040204" pitchFamily="50" charset="-128"/>
                          <a:ea typeface="Meiryo UI" panose="020B0604030504040204" pitchFamily="50" charset="-128"/>
                        </a:rPr>
                        <a:t>㎡</a:t>
                      </a:r>
                    </a:p>
                    <a:p>
                      <a:pPr marL="0" algn="ctr" defTabSz="914278" rtl="0" eaLnBrk="1" latinLnBrk="0" hangingPunct="1">
                        <a:lnSpc>
                          <a:spcPct val="100000"/>
                        </a:lnSpc>
                        <a:spcAft>
                          <a:spcPts val="0"/>
                        </a:spcAft>
                      </a:pPr>
                      <a:r>
                        <a:rPr kumimoji="1" lang="en-US" altLang="ja-JP" sz="1400" kern="100" dirty="0">
                          <a:effectLst/>
                          <a:latin typeface="Meiryo UI" panose="020B0604030504040204" pitchFamily="50" charset="-128"/>
                          <a:ea typeface="Meiryo UI" panose="020B0604030504040204" pitchFamily="50" charset="-128"/>
                        </a:rPr>
                        <a:t>(</a:t>
                      </a:r>
                      <a:r>
                        <a:rPr kumimoji="1" lang="ja-JP" altLang="ja-JP" sz="1400" kern="100" dirty="0">
                          <a:effectLst/>
                          <a:latin typeface="Meiryo UI" panose="020B0604030504040204" pitchFamily="50" charset="-128"/>
                          <a:ea typeface="Meiryo UI" panose="020B0604030504040204" pitchFamily="50" charset="-128"/>
                        </a:rPr>
                        <a:t>免震等の特殊工法の場合：</a:t>
                      </a:r>
                      <a:r>
                        <a:rPr kumimoji="1" lang="en-US" altLang="ja-JP" sz="1400" kern="100" dirty="0">
                          <a:effectLst/>
                          <a:latin typeface="Meiryo UI" panose="020B0604030504040204" pitchFamily="50" charset="-128"/>
                          <a:ea typeface="Meiryo UI" panose="020B0604030504040204" pitchFamily="50" charset="-128"/>
                        </a:rPr>
                        <a:t>83,800</a:t>
                      </a:r>
                      <a:r>
                        <a:rPr kumimoji="1" lang="ja-JP" altLang="ja-JP" sz="1400" kern="100" dirty="0">
                          <a:effectLst/>
                          <a:latin typeface="Meiryo UI" panose="020B0604030504040204" pitchFamily="50" charset="-128"/>
                          <a:ea typeface="Meiryo UI" panose="020B0604030504040204" pitchFamily="50" charset="-128"/>
                        </a:rPr>
                        <a:t>円</a:t>
                      </a:r>
                      <a:r>
                        <a:rPr kumimoji="1" lang="en-US" altLang="ja-JP" sz="1400" kern="100" dirty="0">
                          <a:effectLst/>
                          <a:latin typeface="Meiryo UI" panose="020B0604030504040204" pitchFamily="50" charset="-128"/>
                          <a:ea typeface="Meiryo UI" panose="020B0604030504040204" pitchFamily="50" charset="-128"/>
                        </a:rPr>
                        <a:t>/</a:t>
                      </a:r>
                      <a:r>
                        <a:rPr kumimoji="1" lang="ja-JP" altLang="ja-JP" sz="1400" kern="100" dirty="0">
                          <a:effectLst/>
                          <a:latin typeface="Meiryo UI" panose="020B0604030504040204" pitchFamily="50" charset="-128"/>
                          <a:ea typeface="Meiryo UI" panose="020B0604030504040204" pitchFamily="50" charset="-128"/>
                        </a:rPr>
                        <a:t>㎡）</a:t>
                      </a:r>
                    </a:p>
                    <a:p>
                      <a:pPr marL="0" algn="ctr" defTabSz="914278" rtl="0" eaLnBrk="1" latinLnBrk="0" hangingPunct="1">
                        <a:lnSpc>
                          <a:spcPct val="100000"/>
                        </a:lnSpc>
                        <a:spcAft>
                          <a:spcPts val="0"/>
                        </a:spcAft>
                      </a:pPr>
                      <a:r>
                        <a:rPr kumimoji="1" lang="ja-JP" altLang="ja-JP" sz="1400" kern="100" dirty="0">
                          <a:effectLst/>
                          <a:latin typeface="Meiryo UI" panose="020B0604030504040204" pitchFamily="50" charset="-128"/>
                          <a:ea typeface="Meiryo UI" panose="020B0604030504040204" pitchFamily="50" charset="-128"/>
                        </a:rPr>
                        <a:t>※</a:t>
                      </a:r>
                      <a:r>
                        <a:rPr kumimoji="1" lang="en-US" altLang="ja-JP" sz="1400" kern="100" dirty="0">
                          <a:effectLst/>
                          <a:latin typeface="Meiryo UI" panose="020B0604030504040204" pitchFamily="50" charset="-128"/>
                          <a:ea typeface="Meiryo UI" panose="020B0604030504040204" pitchFamily="50" charset="-128"/>
                        </a:rPr>
                        <a:t>IS</a:t>
                      </a:r>
                      <a:r>
                        <a:rPr kumimoji="1" lang="ja-JP" altLang="ja-JP" sz="1400" kern="100" dirty="0">
                          <a:effectLst/>
                          <a:latin typeface="Meiryo UI" panose="020B0604030504040204" pitchFamily="50" charset="-128"/>
                          <a:ea typeface="Meiryo UI" panose="020B0604030504040204" pitchFamily="50" charset="-128"/>
                        </a:rPr>
                        <a:t>値</a:t>
                      </a:r>
                      <a:r>
                        <a:rPr kumimoji="1" lang="en-US" altLang="ja-JP" sz="1400" kern="100" dirty="0">
                          <a:effectLst/>
                          <a:latin typeface="Meiryo UI" panose="020B0604030504040204" pitchFamily="50" charset="-128"/>
                          <a:ea typeface="Meiryo UI" panose="020B0604030504040204" pitchFamily="50" charset="-128"/>
                        </a:rPr>
                        <a:t>0.3</a:t>
                      </a:r>
                      <a:r>
                        <a:rPr kumimoji="1" lang="ja-JP" altLang="ja-JP" sz="1400" kern="100" dirty="0">
                          <a:effectLst/>
                          <a:latin typeface="Meiryo UI" panose="020B0604030504040204" pitchFamily="50" charset="-128"/>
                          <a:ea typeface="Meiryo UI" panose="020B0604030504040204" pitchFamily="50" charset="-128"/>
                        </a:rPr>
                        <a:t>未満　</a:t>
                      </a:r>
                      <a:r>
                        <a:rPr kumimoji="1" lang="en-US" altLang="ja-JP" sz="1400" kern="100" dirty="0">
                          <a:effectLst/>
                          <a:latin typeface="Meiryo UI" panose="020B0604030504040204" pitchFamily="50" charset="-128"/>
                          <a:ea typeface="Meiryo UI" panose="020B0604030504040204" pitchFamily="50" charset="-128"/>
                        </a:rPr>
                        <a:t>55,200</a:t>
                      </a:r>
                      <a:r>
                        <a:rPr kumimoji="1" lang="ja-JP" altLang="ja-JP" sz="1400" kern="100" dirty="0">
                          <a:effectLst/>
                          <a:latin typeface="Meiryo UI" panose="020B0604030504040204" pitchFamily="50" charset="-128"/>
                          <a:ea typeface="Meiryo UI" panose="020B0604030504040204" pitchFamily="50" charset="-128"/>
                        </a:rPr>
                        <a:t>円</a:t>
                      </a:r>
                      <a:r>
                        <a:rPr kumimoji="1" lang="en-US" altLang="ja-JP" sz="1400" kern="100" dirty="0">
                          <a:effectLst/>
                          <a:latin typeface="Meiryo UI" panose="020B0604030504040204" pitchFamily="50" charset="-128"/>
                          <a:ea typeface="Meiryo UI" panose="020B0604030504040204" pitchFamily="50" charset="-128"/>
                        </a:rPr>
                        <a:t>/</a:t>
                      </a:r>
                      <a:r>
                        <a:rPr kumimoji="1" lang="ja-JP" altLang="ja-JP" sz="1400" kern="100" dirty="0">
                          <a:effectLst/>
                          <a:latin typeface="Meiryo UI" panose="020B0604030504040204" pitchFamily="50" charset="-128"/>
                          <a:ea typeface="Meiryo UI" panose="020B0604030504040204" pitchFamily="50" charset="-128"/>
                        </a:rPr>
                        <a:t>㎡</a:t>
                      </a:r>
                      <a:endParaRPr kumimoji="1" lang="ja-JP" alt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0" marR="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546596289"/>
                  </a:ext>
                </a:extLst>
              </a:tr>
              <a:tr h="505246">
                <a:tc vMerge="1">
                  <a:txBody>
                    <a:bodyPr/>
                    <a:lstStyle/>
                    <a:p>
                      <a:endParaRPr kumimoji="1" lang="ja-JP" altLang="en-US"/>
                    </a:p>
                  </a:txBody>
                  <a:tcPr/>
                </a:tc>
                <a:tc gridSpan="2">
                  <a:txBody>
                    <a:bodyPr/>
                    <a:lstStyle/>
                    <a:p>
                      <a:pPr marL="0" algn="ctr" defTabSz="914278" rtl="0" eaLnBrk="1" latinLnBrk="0" hangingPunct="1">
                        <a:lnSpc>
                          <a:spcPct val="100000"/>
                        </a:lnSpc>
                        <a:spcAft>
                          <a:spcPts val="0"/>
                        </a:spcAft>
                      </a:pPr>
                      <a:r>
                        <a:rPr kumimoji="1" lang="en-US" sz="1400" kern="100" dirty="0">
                          <a:effectLst/>
                          <a:latin typeface="Meiryo UI" panose="020B0604030504040204" pitchFamily="50" charset="-128"/>
                          <a:ea typeface="Meiryo UI" panose="020B0604030504040204" pitchFamily="50" charset="-128"/>
                        </a:rPr>
                        <a:t>1,000</a:t>
                      </a:r>
                      <a:r>
                        <a:rPr kumimoji="1" lang="ja-JP" sz="1400" kern="100" dirty="0">
                          <a:effectLst/>
                          <a:latin typeface="Meiryo UI" panose="020B0604030504040204" pitchFamily="50" charset="-128"/>
                          <a:ea typeface="Meiryo UI" panose="020B0604030504040204" pitchFamily="50" charset="-128"/>
                        </a:rPr>
                        <a:t>㎡超</a:t>
                      </a:r>
                      <a:r>
                        <a:rPr kumimoji="1" lang="en-US" sz="1400" kern="100" dirty="0">
                          <a:effectLst/>
                          <a:latin typeface="Meiryo UI" panose="020B0604030504040204" pitchFamily="50" charset="-128"/>
                          <a:ea typeface="Meiryo UI" panose="020B0604030504040204" pitchFamily="50" charset="-128"/>
                        </a:rPr>
                        <a:t>2,000</a:t>
                      </a:r>
                      <a:r>
                        <a:rPr kumimoji="1" lang="ja-JP" sz="1400" kern="100" dirty="0">
                          <a:effectLst/>
                          <a:latin typeface="Meiryo UI" panose="020B0604030504040204" pitchFamily="50" charset="-128"/>
                          <a:ea typeface="Meiryo UI" panose="020B0604030504040204" pitchFamily="50" charset="-128"/>
                        </a:rPr>
                        <a:t>㎡以内の部分</a:t>
                      </a:r>
                      <a:endParaRPr kumimoji="1" lang="en-US" altLang="ja-JP" sz="1400" kern="100" dirty="0">
                        <a:effectLst/>
                        <a:latin typeface="Meiryo UI" panose="020B0604030504040204" pitchFamily="50" charset="-128"/>
                        <a:ea typeface="Meiryo UI" panose="020B0604030504040204" pitchFamily="50" charset="-128"/>
                      </a:endParaRPr>
                    </a:p>
                    <a:p>
                      <a:pPr marL="0" algn="ctr" defTabSz="914278" rtl="0" eaLnBrk="1" latinLnBrk="0" hangingPunct="1">
                        <a:lnSpc>
                          <a:spcPct val="100000"/>
                        </a:lnSpc>
                        <a:spcAft>
                          <a:spcPts val="0"/>
                        </a:spcAft>
                      </a:pPr>
                      <a:r>
                        <a:rPr kumimoji="1" lang="en-US" altLang="ja-JP" sz="1400" kern="100" dirty="0">
                          <a:effectLst/>
                          <a:latin typeface="Meiryo UI" panose="020B0604030504040204" pitchFamily="50" charset="-128"/>
                          <a:ea typeface="Meiryo UI" panose="020B0604030504040204" pitchFamily="50" charset="-128"/>
                        </a:rPr>
                        <a:t>1,570</a:t>
                      </a:r>
                      <a:r>
                        <a:rPr kumimoji="1" lang="ja-JP" altLang="ja-JP" sz="1400" kern="100" dirty="0">
                          <a:effectLst/>
                          <a:latin typeface="Meiryo UI" panose="020B0604030504040204" pitchFamily="50" charset="-128"/>
                          <a:ea typeface="Meiryo UI" panose="020B0604030504040204" pitchFamily="50" charset="-128"/>
                        </a:rPr>
                        <a:t>円</a:t>
                      </a:r>
                      <a:r>
                        <a:rPr kumimoji="1" lang="en-US" altLang="ja-JP" sz="1400" kern="100" dirty="0">
                          <a:effectLst/>
                          <a:latin typeface="Meiryo UI" panose="020B0604030504040204" pitchFamily="50" charset="-128"/>
                          <a:ea typeface="Meiryo UI" panose="020B0604030504040204" pitchFamily="50" charset="-128"/>
                        </a:rPr>
                        <a:t>/</a:t>
                      </a:r>
                      <a:r>
                        <a:rPr kumimoji="1" lang="ja-JP" altLang="ja-JP" sz="1400" kern="100" dirty="0">
                          <a:effectLst/>
                          <a:latin typeface="Meiryo UI" panose="020B0604030504040204" pitchFamily="50" charset="-128"/>
                          <a:ea typeface="Meiryo UI" panose="020B0604030504040204" pitchFamily="50" charset="-128"/>
                        </a:rPr>
                        <a:t>㎡</a:t>
                      </a:r>
                      <a:endParaRPr kumimoji="1" 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ysDot"/>
                      <a:round/>
                      <a:headEnd type="none" w="med" len="med"/>
                      <a:tailEnd type="none" w="med" len="med"/>
                    </a:lnT>
                    <a:lnB w="12700" cap="flat" cmpd="sng" algn="ctr">
                      <a:solidFill>
                        <a:srgbClr val="0033CC"/>
                      </a:solidFill>
                      <a:prstDash val="sysDot"/>
                      <a:round/>
                      <a:headEnd type="none" w="med" len="med"/>
                      <a:tailEnd type="none" w="med" len="med"/>
                    </a:lnB>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476920066"/>
                  </a:ext>
                </a:extLst>
              </a:tr>
              <a:tr h="505246">
                <a:tc vMerge="1">
                  <a:txBody>
                    <a:bodyPr/>
                    <a:lstStyle/>
                    <a:p>
                      <a:endParaRPr kumimoji="1" lang="ja-JP" altLang="en-US"/>
                    </a:p>
                  </a:txBody>
                  <a:tcPr/>
                </a:tc>
                <a:tc gridSpan="2">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sz="1400" kern="100" dirty="0">
                          <a:solidFill>
                            <a:schemeClr val="dk1"/>
                          </a:solidFill>
                          <a:effectLst/>
                          <a:latin typeface="Meiryo UI" panose="020B0604030504040204" pitchFamily="50" charset="-128"/>
                          <a:ea typeface="Meiryo UI" panose="020B0604030504040204" pitchFamily="50" charset="-128"/>
                          <a:cs typeface="+mn-cs"/>
                        </a:rPr>
                        <a:t>2,000</a:t>
                      </a:r>
                      <a:r>
                        <a:rPr kumimoji="1" lang="ja-JP" sz="1400" kern="100" dirty="0">
                          <a:solidFill>
                            <a:schemeClr val="dk1"/>
                          </a:solidFill>
                          <a:effectLst/>
                          <a:latin typeface="Meiryo UI" panose="020B0604030504040204" pitchFamily="50" charset="-128"/>
                          <a:ea typeface="Meiryo UI" panose="020B0604030504040204" pitchFamily="50" charset="-128"/>
                          <a:cs typeface="+mn-cs"/>
                        </a:rPr>
                        <a:t>㎡超の部分</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ctr" defTabSz="914278" rtl="0" eaLnBrk="1" fontAlgn="auto" latinLnBrk="0" hangingPunct="1">
                        <a:lnSpc>
                          <a:spcPct val="100000"/>
                        </a:lnSpc>
                        <a:spcBef>
                          <a:spcPts val="0"/>
                        </a:spcBef>
                        <a:spcAft>
                          <a:spcPts val="0"/>
                        </a:spcAft>
                        <a:buClrTx/>
                        <a:buSzTx/>
                        <a:buFontTx/>
                        <a:buNone/>
                        <a:tabLst/>
                        <a:defRPr/>
                      </a:pP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1,050</a:t>
                      </a:r>
                      <a:r>
                        <a:rPr kumimoji="1" lang="ja-JP" altLang="ja-JP" sz="1400" kern="100" dirty="0">
                          <a:solidFill>
                            <a:schemeClr val="dk1"/>
                          </a:solidFill>
                          <a:effectLst/>
                          <a:latin typeface="Meiryo UI" panose="020B0604030504040204" pitchFamily="50" charset="-128"/>
                          <a:ea typeface="Meiryo UI" panose="020B0604030504040204" pitchFamily="50" charset="-128"/>
                          <a:cs typeface="+mn-cs"/>
                        </a:rPr>
                        <a:t>円</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400" kern="100" dirty="0">
                          <a:solidFill>
                            <a:schemeClr val="dk1"/>
                          </a:solidFill>
                          <a:effectLst/>
                          <a:latin typeface="Meiryo UI" panose="020B0604030504040204" pitchFamily="50" charset="-128"/>
                          <a:ea typeface="Meiryo UI" panose="020B0604030504040204" pitchFamily="50" charset="-128"/>
                          <a:cs typeface="+mn-cs"/>
                        </a:rPr>
                        <a:t>㎡</a:t>
                      </a: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ysDot"/>
                      <a:round/>
                      <a:headEnd type="none" w="med" len="med"/>
                      <a:tailEnd type="none" w="med" len="med"/>
                    </a:lnT>
                    <a:lnB w="12700" cap="flat" cmpd="sng" algn="ctr">
                      <a:solidFill>
                        <a:srgbClr val="0033CC"/>
                      </a:solidFill>
                      <a:prstDash val="solid"/>
                      <a:round/>
                      <a:headEnd type="none" w="med" len="med"/>
                      <a:tailEnd type="none" w="med" len="med"/>
                    </a:lnB>
                    <a:solidFill>
                      <a:schemeClr val="bg1"/>
                    </a:solidFill>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253609632"/>
                  </a:ext>
                </a:extLst>
              </a:tr>
            </a:tbl>
          </a:graphicData>
        </a:graphic>
      </p:graphicFrame>
    </p:spTree>
    <p:extLst>
      <p:ext uri="{BB962C8B-B14F-4D97-AF65-F5344CB8AC3E}">
        <p14:creationId xmlns:p14="http://schemas.microsoft.com/office/powerpoint/2010/main" val="2741534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3200" y="471050"/>
            <a:ext cx="8244114" cy="404813"/>
          </a:xfrm>
        </p:spPr>
        <p:txBody>
          <a:bodyPr/>
          <a:lstStyle/>
          <a:p>
            <a:r>
              <a:rPr lang="ja-JP" altLang="en-US" dirty="0"/>
              <a:t>（３）令和３年度の</a:t>
            </a:r>
            <a:r>
              <a:rPr lang="zh-TW" altLang="en-US" dirty="0"/>
              <a:t>広域緊急交通路沿道建築物</a:t>
            </a:r>
            <a:r>
              <a:rPr lang="en-US" altLang="ja-JP" dirty="0"/>
              <a:t>(</a:t>
            </a:r>
            <a:r>
              <a:rPr lang="ja-JP" altLang="en-US" dirty="0"/>
              <a:t>建物</a:t>
            </a:r>
            <a:r>
              <a:rPr lang="en-US" altLang="ja-JP" dirty="0"/>
              <a:t>)</a:t>
            </a:r>
            <a:r>
              <a:rPr kumimoji="1" lang="ja-JP" altLang="en-US" dirty="0"/>
              <a:t>の取組</a:t>
            </a:r>
          </a:p>
        </p:txBody>
      </p:sp>
      <p:sp>
        <p:nvSpPr>
          <p:cNvPr id="2" name="スライド番号プレースホルダー 1"/>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44</a:t>
            </a:fld>
            <a:endParaRPr lang="en-US" altLang="ja-JP">
              <a:solidFill>
                <a:srgbClr val="000000"/>
              </a:solidFill>
            </a:endParaRPr>
          </a:p>
        </p:txBody>
      </p:sp>
      <p:sp>
        <p:nvSpPr>
          <p:cNvPr id="3" name="Text Box 1233">
            <a:extLst>
              <a:ext uri="{FF2B5EF4-FFF2-40B4-BE49-F238E27FC236}">
                <a16:creationId xmlns:a16="http://schemas.microsoft.com/office/drawing/2014/main" id="{6BCB9C2F-FA04-483E-A766-6B09EB92370F}"/>
              </a:ext>
            </a:extLst>
          </p:cNvPr>
          <p:cNvSpPr txBox="1">
            <a:spLocks noChangeArrowheads="1"/>
          </p:cNvSpPr>
          <p:nvPr/>
        </p:nvSpPr>
        <p:spPr bwMode="auto">
          <a:xfrm>
            <a:off x="162719" y="1044529"/>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「住宅建築物耐震</a:t>
            </a:r>
            <a:r>
              <a:rPr kumimoji="0" lang="en-US" altLang="ja-JP" b="1" kern="0" dirty="0">
                <a:solidFill>
                  <a:sysClr val="window" lastClr="FFFFFF"/>
                </a:solidFill>
                <a:latin typeface="Meiryo UI" panose="020B0604030504040204" pitchFamily="50" charset="-128"/>
                <a:ea typeface="Meiryo UI" panose="020B0604030504040204" pitchFamily="50" charset="-128"/>
              </a:rPr>
              <a:t>10</a:t>
            </a:r>
            <a:r>
              <a:rPr kumimoji="0" lang="ja-JP" altLang="en-US" b="1" kern="0" dirty="0">
                <a:solidFill>
                  <a:sysClr val="window" lastClr="FFFFFF"/>
                </a:solidFill>
                <a:latin typeface="Meiryo UI" panose="020B0604030504040204" pitchFamily="50" charset="-128"/>
                <a:ea typeface="Meiryo UI" panose="020B0604030504040204" pitchFamily="50" charset="-128"/>
              </a:rPr>
              <a:t>ヵ年戦略・大阪」目標達成へ向けた具体的な取組（再掲）</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4" name="Text Box 1233">
            <a:extLst>
              <a:ext uri="{FF2B5EF4-FFF2-40B4-BE49-F238E27FC236}">
                <a16:creationId xmlns:a16="http://schemas.microsoft.com/office/drawing/2014/main" id="{FC998D63-B911-4FC3-B916-2FB0378397C7}"/>
              </a:ext>
            </a:extLst>
          </p:cNvPr>
          <p:cNvSpPr txBox="1">
            <a:spLocks noChangeArrowheads="1"/>
          </p:cNvSpPr>
          <p:nvPr/>
        </p:nvSpPr>
        <p:spPr bwMode="auto">
          <a:xfrm>
            <a:off x="162719" y="4263951"/>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主な取組</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nvGraphicFramePr>
        <p:xfrm>
          <a:off x="162718" y="1539832"/>
          <a:ext cx="8820000" cy="1529080"/>
        </p:xfrm>
        <a:graphic>
          <a:graphicData uri="http://schemas.openxmlformats.org/drawingml/2006/table">
            <a:tbl>
              <a:tblPr firstCol="1">
                <a:tableStyleId>{93296810-A885-4BE3-A3E7-6D5BEEA58F35}</a:tableStyleId>
              </a:tblPr>
              <a:tblGrid>
                <a:gridCol w="2397302">
                  <a:extLst>
                    <a:ext uri="{9D8B030D-6E8A-4147-A177-3AD203B41FA5}">
                      <a16:colId xmlns:a16="http://schemas.microsoft.com/office/drawing/2014/main" val="1595077199"/>
                    </a:ext>
                  </a:extLst>
                </a:gridCol>
                <a:gridCol w="6422698">
                  <a:extLst>
                    <a:ext uri="{9D8B030D-6E8A-4147-A177-3AD203B41FA5}">
                      <a16:colId xmlns:a16="http://schemas.microsoft.com/office/drawing/2014/main" val="2434031656"/>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社会的機運の醸成</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●地域住民への働きかけ</a:t>
                      </a:r>
                    </a:p>
                    <a:p>
                      <a:r>
                        <a:rPr kumimoji="1" lang="ja-JP" altLang="en-US" sz="1600" dirty="0">
                          <a:latin typeface="Meiryo UI" panose="020B0604030504040204" pitchFamily="50" charset="-128"/>
                          <a:ea typeface="Meiryo UI" panose="020B0604030504040204" pitchFamily="50" charset="-128"/>
                        </a:rPr>
                        <a:t>●地域住民に分かりやすい公表</a:t>
                      </a:r>
                    </a:p>
                  </a:txBody>
                  <a:tcPr/>
                </a:tc>
                <a:extLst>
                  <a:ext uri="{0D108BD9-81ED-4DB2-BD59-A6C34878D82A}">
                    <a16:rowId xmlns:a16="http://schemas.microsoft.com/office/drawing/2014/main" val="3208287665"/>
                  </a:ext>
                </a:extLst>
              </a:tr>
              <a:tr h="370840">
                <a:tc>
                  <a:txBody>
                    <a:bodyPr/>
                    <a:lstStyle/>
                    <a:p>
                      <a:r>
                        <a:rPr kumimoji="1" lang="ja-JP" altLang="en-US" sz="1600" dirty="0">
                          <a:latin typeface="Meiryo UI" panose="020B0604030504040204" pitchFamily="50" charset="-128"/>
                          <a:ea typeface="Meiryo UI" panose="020B0604030504040204" pitchFamily="50" charset="-128"/>
                        </a:rPr>
                        <a:t>耐震化の</a:t>
                      </a:r>
                    </a:p>
                    <a:p>
                      <a:r>
                        <a:rPr kumimoji="1" lang="ja-JP" altLang="en-US" sz="1600" dirty="0">
                          <a:latin typeface="Meiryo UI" panose="020B0604030504040204" pitchFamily="50" charset="-128"/>
                          <a:ea typeface="Meiryo UI" panose="020B0604030504040204" pitchFamily="50" charset="-128"/>
                        </a:rPr>
                        <a:t>きっかけづくり・具体化</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●専門家派遣制度の活用</a:t>
                      </a:r>
                    </a:p>
                    <a:p>
                      <a:r>
                        <a:rPr kumimoji="1" lang="ja-JP" altLang="en-US" sz="1600" dirty="0">
                          <a:latin typeface="Meiryo UI" panose="020B0604030504040204" pitchFamily="50" charset="-128"/>
                          <a:ea typeface="Meiryo UI" panose="020B0604030504040204" pitchFamily="50" charset="-128"/>
                        </a:rPr>
                        <a:t>●道路閉塞の可能性高い建物を重点化</a:t>
                      </a:r>
                    </a:p>
                  </a:txBody>
                  <a:tcPr/>
                </a:tc>
                <a:extLst>
                  <a:ext uri="{0D108BD9-81ED-4DB2-BD59-A6C34878D82A}">
                    <a16:rowId xmlns:a16="http://schemas.microsoft.com/office/drawing/2014/main" val="3301812015"/>
                  </a:ext>
                </a:extLst>
              </a:tr>
              <a:tr h="370840">
                <a:tc>
                  <a:txBody>
                    <a:bodyPr/>
                    <a:lstStyle/>
                    <a:p>
                      <a:r>
                        <a:rPr kumimoji="1" lang="ja-JP" altLang="en-US" sz="1600" dirty="0">
                          <a:latin typeface="Meiryo UI" panose="020B0604030504040204" pitchFamily="50" charset="-128"/>
                          <a:ea typeface="Meiryo UI" panose="020B0604030504040204" pitchFamily="50" charset="-128"/>
                        </a:rPr>
                        <a:t>負担軽減の支援</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●他補助・融資・税制等、必要な情報の一括周知</a:t>
                      </a:r>
                    </a:p>
                  </a:txBody>
                  <a:tcPr/>
                </a:tc>
                <a:extLst>
                  <a:ext uri="{0D108BD9-81ED-4DB2-BD59-A6C34878D82A}">
                    <a16:rowId xmlns:a16="http://schemas.microsoft.com/office/drawing/2014/main" val="230902645"/>
                  </a:ext>
                </a:extLst>
              </a:tr>
            </a:tbl>
          </a:graphicData>
        </a:graphic>
      </p:graphicFrame>
      <p:sp>
        <p:nvSpPr>
          <p:cNvPr id="8" name="テキスト ボックス 7">
            <a:extLst>
              <a:ext uri="{FF2B5EF4-FFF2-40B4-BE49-F238E27FC236}">
                <a16:creationId xmlns:a16="http://schemas.microsoft.com/office/drawing/2014/main" id="{53F670EA-60A0-4F80-8504-E5080457FC50}"/>
              </a:ext>
            </a:extLst>
          </p:cNvPr>
          <p:cNvSpPr txBox="1"/>
          <p:nvPr/>
        </p:nvSpPr>
        <p:spPr>
          <a:xfrm>
            <a:off x="162718" y="4727376"/>
            <a:ext cx="8820000" cy="1296491"/>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72000" bIns="72000">
            <a:spAutoFit/>
          </a:bodyPr>
          <a:lstStyle>
            <a:defPPr>
              <a:defRPr lang="ja-JP"/>
            </a:defPPr>
            <a:lvl1pPr marL="250825" indent="11113">
              <a:lnSpc>
                <a:spcPct val="120000"/>
              </a:lnSpc>
              <a:spcAft>
                <a:spcPts val="600"/>
              </a:spcAft>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ア．耐震性の状況が視覚的に分かる色分け地図を公表</a:t>
            </a:r>
            <a:endParaRPr lang="en-US" altLang="ja-JP" dirty="0"/>
          </a:p>
          <a:p>
            <a:r>
              <a:rPr lang="ja-JP" altLang="en-US" dirty="0"/>
              <a:t>イ．大阪府耐震プロデューサー派遣制度の実施</a:t>
            </a:r>
            <a:endParaRPr lang="en-US" altLang="ja-JP" dirty="0"/>
          </a:p>
          <a:p>
            <a:r>
              <a:rPr lang="ja-JP" altLang="en-US" dirty="0"/>
              <a:t>ウ．個別訪問の重点化</a:t>
            </a:r>
            <a:endParaRPr lang="en-US" altLang="ja-JP" dirty="0"/>
          </a:p>
        </p:txBody>
      </p:sp>
    </p:spTree>
    <p:extLst>
      <p:ext uri="{BB962C8B-B14F-4D97-AF65-F5344CB8AC3E}">
        <p14:creationId xmlns:p14="http://schemas.microsoft.com/office/powerpoint/2010/main" val="1143878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33468"/>
            <a:ext cx="9359900" cy="8423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r>
              <a:rPr lang="ja-JP" altLang="en-US" dirty="0"/>
              <a:t>　（３）令和３年度の</a:t>
            </a:r>
            <a:r>
              <a:rPr lang="zh-TW" altLang="en-US" dirty="0"/>
              <a:t>広域緊急交通路沿道建築物</a:t>
            </a:r>
            <a:r>
              <a:rPr lang="en-US" altLang="ja-JP" dirty="0"/>
              <a:t>(</a:t>
            </a:r>
            <a:r>
              <a:rPr lang="ja-JP" altLang="en-US" dirty="0"/>
              <a:t>建物</a:t>
            </a:r>
            <a:r>
              <a:rPr lang="en-US" altLang="ja-JP" dirty="0"/>
              <a:t>)</a:t>
            </a:r>
            <a:r>
              <a:rPr lang="ja-JP" altLang="en-US" dirty="0"/>
              <a:t>の取組　</a:t>
            </a:r>
            <a:r>
              <a:rPr lang="en-US" altLang="ja-JP" dirty="0"/>
              <a:t/>
            </a:r>
            <a:br>
              <a:rPr lang="en-US" altLang="ja-JP" dirty="0"/>
            </a:br>
            <a:r>
              <a:rPr lang="ja-JP" altLang="en-US" dirty="0"/>
              <a:t>　　ア．耐震性の状況が分かる色分け地図を公表</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45</a:t>
            </a:fld>
            <a:endParaRPr lang="en-US" altLang="ja-JP" dirty="0">
              <a:solidFill>
                <a:srgbClr val="000000"/>
              </a:solidFill>
            </a:endParaRPr>
          </a:p>
        </p:txBody>
      </p:sp>
      <p:sp>
        <p:nvSpPr>
          <p:cNvPr id="4" name="テキスト ボックス 3">
            <a:extLst>
              <a:ext uri="{FF2B5EF4-FFF2-40B4-BE49-F238E27FC236}">
                <a16:creationId xmlns:a16="http://schemas.microsoft.com/office/drawing/2014/main" id="{6A360D26-A81C-46CD-942C-54FEE4CDD316}"/>
              </a:ext>
            </a:extLst>
          </p:cNvPr>
          <p:cNvSpPr txBox="1">
            <a:spLocks noChangeArrowheads="1"/>
          </p:cNvSpPr>
          <p:nvPr/>
        </p:nvSpPr>
        <p:spPr bwMode="auto">
          <a:xfrm>
            <a:off x="146049" y="1107386"/>
            <a:ext cx="8860865" cy="971511"/>
          </a:xfrm>
          <a:prstGeom prst="rect">
            <a:avLst/>
          </a:prstGeom>
          <a:solidFill>
            <a:schemeClr val="accent5"/>
          </a:solid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16000" indent="-216000" eaLnBrk="1" hangingPunct="1">
              <a:spcBef>
                <a:spcPct val="0"/>
              </a:spcBef>
              <a:buFontTx/>
              <a:buNone/>
            </a:pPr>
            <a:r>
              <a:rPr lang="ja-JP" altLang="en-US" sz="1800" dirty="0">
                <a:latin typeface="Meiryo UI" panose="020B0604030504040204" pitchFamily="50" charset="-128"/>
                <a:ea typeface="Meiryo UI" panose="020B0604030504040204" pitchFamily="50" charset="-128"/>
              </a:rPr>
              <a:t>○各路線の耐震性が不足する建築物の分布状況について色分けで表示し、視覚的に分かりやすく公表することで、社会的機運の醸成を図り、耐震化を促進（大阪府のホームページに公表しているほか、府内所管行政庁のホームページでも公表）</a:t>
            </a:r>
            <a:endParaRPr lang="en-US" altLang="ja-JP" sz="18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64" y="2299447"/>
            <a:ext cx="3152561" cy="4450184"/>
          </a:xfrm>
          <a:prstGeom prst="rect">
            <a:avLst/>
          </a:prstGeom>
          <a:ln>
            <a:solidFill>
              <a:schemeClr val="bg2">
                <a:lumMod val="20000"/>
                <a:lumOff val="80000"/>
              </a:schemeClr>
            </a:solidFill>
          </a:ln>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2856" y="2354103"/>
            <a:ext cx="4639163" cy="3268992"/>
          </a:xfrm>
          <a:prstGeom prst="rect">
            <a:avLst/>
          </a:prstGeom>
          <a:ln>
            <a:solidFill>
              <a:schemeClr val="bg2">
                <a:lumMod val="20000"/>
                <a:lumOff val="80000"/>
              </a:schemeClr>
            </a:solidFill>
          </a:ln>
        </p:spPr>
      </p:pic>
      <p:sp>
        <p:nvSpPr>
          <p:cNvPr id="8" name="正方形/長方形 7"/>
          <p:cNvSpPr/>
          <p:nvPr/>
        </p:nvSpPr>
        <p:spPr>
          <a:xfrm>
            <a:off x="2013055" y="5441686"/>
            <a:ext cx="3152561" cy="234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latin typeface="Meiryo UI" panose="020B0604030504040204" pitchFamily="50" charset="-128"/>
                <a:ea typeface="Meiryo UI" panose="020B0604030504040204" pitchFamily="50" charset="-128"/>
              </a:rPr>
              <a:t>▲　路線拡大図（</a:t>
            </a:r>
            <a:r>
              <a:rPr lang="en-US" altLang="ja-JP" sz="1200" dirty="0">
                <a:solidFill>
                  <a:schemeClr val="tx1"/>
                </a:solidFill>
                <a:latin typeface="Meiryo UI" panose="020B0604030504040204" pitchFamily="50" charset="-128"/>
                <a:ea typeface="Meiryo UI" panose="020B0604030504040204" pitchFamily="50" charset="-128"/>
              </a:rPr>
              <a:t>HP</a:t>
            </a:r>
            <a:r>
              <a:rPr lang="ja-JP" altLang="en-US"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413323" y="6477910"/>
            <a:ext cx="3152561" cy="234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latin typeface="Meiryo UI" panose="020B0604030504040204" pitchFamily="50" charset="-128"/>
                <a:ea typeface="Meiryo UI" panose="020B0604030504040204" pitchFamily="50" charset="-128"/>
              </a:rPr>
              <a:t>▲　府内の色分け地図（</a:t>
            </a:r>
            <a:r>
              <a:rPr lang="en-US" altLang="ja-JP" sz="1200" dirty="0">
                <a:solidFill>
                  <a:schemeClr val="tx1"/>
                </a:solidFill>
                <a:latin typeface="Meiryo UI" panose="020B0604030504040204" pitchFamily="50" charset="-128"/>
                <a:ea typeface="Meiryo UI" panose="020B0604030504040204" pitchFamily="50" charset="-128"/>
              </a:rPr>
              <a:t>HP</a:t>
            </a:r>
            <a:r>
              <a:rPr lang="ja-JP" altLang="en-US"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6923063" y="6590891"/>
            <a:ext cx="1644341" cy="220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200" dirty="0">
                <a:solidFill>
                  <a:schemeClr val="tx1"/>
                </a:solidFill>
                <a:latin typeface="Meiryo UI" panose="020B0604030504040204" pitchFamily="50" charset="-128"/>
                <a:ea typeface="Meiryo UI" panose="020B0604030504040204" pitchFamily="50" charset="-128"/>
              </a:rPr>
              <a:t>▲　色分け図の凡例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5652968" y="2299447"/>
            <a:ext cx="3295024" cy="4614142"/>
            <a:chOff x="9564862" y="2011822"/>
            <a:chExt cx="3295024" cy="4614142"/>
          </a:xfrm>
        </p:grpSpPr>
        <p:sp>
          <p:nvSpPr>
            <p:cNvPr id="65" name="正方形/長方形 64"/>
            <p:cNvSpPr/>
            <p:nvPr/>
          </p:nvSpPr>
          <p:spPr>
            <a:xfrm>
              <a:off x="9614993" y="2011822"/>
              <a:ext cx="3160291" cy="426224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t>　</a:t>
              </a:r>
            </a:p>
          </p:txBody>
        </p:sp>
        <p:sp>
          <p:nvSpPr>
            <p:cNvPr id="66" name="正方形/長方形 65"/>
            <p:cNvSpPr/>
            <p:nvPr/>
          </p:nvSpPr>
          <p:spPr>
            <a:xfrm>
              <a:off x="9643881" y="2011822"/>
              <a:ext cx="302920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■耐震性不足の建物状況（未報告含む）　</a:t>
              </a:r>
            </a:p>
          </p:txBody>
        </p:sp>
        <p:cxnSp>
          <p:nvCxnSpPr>
            <p:cNvPr id="67" name="直線コネクタ 66"/>
            <p:cNvCxnSpPr/>
            <p:nvPr/>
          </p:nvCxnSpPr>
          <p:spPr>
            <a:xfrm flipV="1">
              <a:off x="9632837" y="2288821"/>
              <a:ext cx="2967537" cy="0"/>
            </a:xfrm>
            <a:prstGeom prst="line">
              <a:avLst/>
            </a:prstGeom>
            <a:ln w="25400"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9885438" y="4081622"/>
              <a:ext cx="545766" cy="0"/>
            </a:xfrm>
            <a:prstGeom prst="line">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9885438" y="3815740"/>
              <a:ext cx="545766" cy="0"/>
            </a:xfrm>
            <a:prstGeom prst="line">
              <a:avLst/>
            </a:prstGeom>
            <a:ln w="50800">
              <a:solidFill>
                <a:srgbClr val="FF66FF"/>
              </a:solidFill>
              <a:prstDash val="solid"/>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9885438" y="3532938"/>
              <a:ext cx="545766" cy="0"/>
            </a:xfrm>
            <a:prstGeom prst="line">
              <a:avLst/>
            </a:prstGeom>
            <a:ln w="50800">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9885438" y="3014614"/>
              <a:ext cx="545766" cy="0"/>
            </a:xfrm>
            <a:prstGeom prst="line">
              <a:avLst/>
            </a:prstGeom>
            <a:ln w="50800">
              <a:solidFill>
                <a:srgbClr val="00B0F0"/>
              </a:solidFill>
              <a:prstDash val="solid"/>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10560638" y="3918821"/>
              <a:ext cx="1933200" cy="276999"/>
            </a:xfrm>
            <a:prstGeom prst="rect">
              <a:avLst/>
            </a:prstGeom>
            <a:pattFill prst="pct5">
              <a:fgClr>
                <a:schemeClr val="accent1"/>
              </a:fgClr>
              <a:bgClr>
                <a:schemeClr val="bg1"/>
              </a:bgClr>
            </a:pattFill>
          </p:spPr>
          <p:txBody>
            <a:bodyPr wrap="square">
              <a:spAutoFit/>
            </a:bodyPr>
            <a:lstStyle/>
            <a:p>
              <a:r>
                <a:rPr lang="ja-JP" altLang="en-US" sz="1200" dirty="0">
                  <a:latin typeface="Meiryo UI" panose="020B0604030504040204" pitchFamily="50" charset="-128"/>
                  <a:ea typeface="Meiryo UI" panose="020B0604030504040204" pitchFamily="50" charset="-128"/>
                </a:rPr>
                <a:t>耐震性不足　</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棟以上</a:t>
              </a:r>
            </a:p>
          </p:txBody>
        </p:sp>
        <p:sp>
          <p:nvSpPr>
            <p:cNvPr id="73" name="正方形/長方形 72"/>
            <p:cNvSpPr/>
            <p:nvPr/>
          </p:nvSpPr>
          <p:spPr>
            <a:xfrm>
              <a:off x="10546860" y="2890415"/>
              <a:ext cx="1933200" cy="276999"/>
            </a:xfrm>
            <a:prstGeom prst="rect">
              <a:avLst/>
            </a:prstGeom>
            <a:pattFill prst="pct5">
              <a:fgClr>
                <a:schemeClr val="accent1"/>
              </a:fgClr>
              <a:bgClr>
                <a:schemeClr val="bg1"/>
              </a:bgClr>
            </a:pattFill>
          </p:spPr>
          <p:txBody>
            <a:bodyPr wrap="square">
              <a:spAutoFit/>
            </a:bodyPr>
            <a:lstStyle/>
            <a:p>
              <a:r>
                <a:rPr lang="ja-JP" altLang="en-US" sz="1200" dirty="0">
                  <a:latin typeface="Meiryo UI" panose="020B0604030504040204" pitchFamily="50" charset="-128"/>
                  <a:ea typeface="Meiryo UI" panose="020B0604030504040204" pitchFamily="50" charset="-128"/>
                </a:rPr>
                <a:t>耐震性不足　　０棟</a:t>
              </a:r>
            </a:p>
          </p:txBody>
        </p:sp>
        <p:sp>
          <p:nvSpPr>
            <p:cNvPr id="74" name="正方形/長方形 73"/>
            <p:cNvSpPr/>
            <p:nvPr/>
          </p:nvSpPr>
          <p:spPr>
            <a:xfrm>
              <a:off x="10546860" y="3147516"/>
              <a:ext cx="1933200" cy="276999"/>
            </a:xfrm>
            <a:prstGeom prst="rect">
              <a:avLst/>
            </a:prstGeom>
            <a:pattFill prst="pct5">
              <a:fgClr>
                <a:schemeClr val="accent1"/>
              </a:fgClr>
              <a:bgClr>
                <a:schemeClr val="bg1"/>
              </a:bgClr>
            </a:pattFill>
          </p:spPr>
          <p:txBody>
            <a:bodyPr wrap="square">
              <a:spAutoFit/>
            </a:bodyPr>
            <a:lstStyle/>
            <a:p>
              <a:r>
                <a:rPr lang="ja-JP" altLang="en-US" sz="1200" dirty="0">
                  <a:latin typeface="Meiryo UI" panose="020B0604030504040204" pitchFamily="50" charset="-128"/>
                  <a:ea typeface="Meiryo UI" panose="020B0604030504040204" pitchFamily="50" charset="-128"/>
                </a:rPr>
                <a:t>耐震性不足　　１棟～５棟</a:t>
              </a:r>
            </a:p>
          </p:txBody>
        </p:sp>
        <p:sp>
          <p:nvSpPr>
            <p:cNvPr id="75" name="正方形/長方形 74"/>
            <p:cNvSpPr/>
            <p:nvPr/>
          </p:nvSpPr>
          <p:spPr>
            <a:xfrm>
              <a:off x="10546860" y="3404617"/>
              <a:ext cx="1933200" cy="276999"/>
            </a:xfrm>
            <a:prstGeom prst="rect">
              <a:avLst/>
            </a:prstGeom>
            <a:pattFill prst="pct5">
              <a:fgClr>
                <a:schemeClr val="accent1"/>
              </a:fgClr>
              <a:bgClr>
                <a:schemeClr val="bg1"/>
              </a:bgClr>
            </a:pattFill>
          </p:spPr>
          <p:txBody>
            <a:bodyPr wrap="square">
              <a:spAutoFit/>
            </a:bodyPr>
            <a:lstStyle/>
            <a:p>
              <a:r>
                <a:rPr lang="ja-JP" altLang="en-US" sz="1200" dirty="0">
                  <a:latin typeface="Meiryo UI" panose="020B0604030504040204" pitchFamily="50" charset="-128"/>
                  <a:ea typeface="Meiryo UI" panose="020B0604030504040204" pitchFamily="50" charset="-128"/>
                </a:rPr>
                <a:t>耐震性不足　 ６棟～</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棟</a:t>
              </a:r>
            </a:p>
          </p:txBody>
        </p:sp>
        <p:sp>
          <p:nvSpPr>
            <p:cNvPr id="76" name="正方形/長方形 75"/>
            <p:cNvSpPr/>
            <p:nvPr/>
          </p:nvSpPr>
          <p:spPr>
            <a:xfrm>
              <a:off x="10546860" y="3661718"/>
              <a:ext cx="1933200" cy="276999"/>
            </a:xfrm>
            <a:prstGeom prst="rect">
              <a:avLst/>
            </a:prstGeom>
            <a:pattFill prst="pct5">
              <a:fgClr>
                <a:schemeClr val="accent1"/>
              </a:fgClr>
              <a:bgClr>
                <a:schemeClr val="bg1"/>
              </a:bgClr>
            </a:pattFill>
          </p:spPr>
          <p:txBody>
            <a:bodyPr wrap="square">
              <a:spAutoFit/>
            </a:bodyPr>
            <a:lstStyle/>
            <a:p>
              <a:r>
                <a:rPr lang="ja-JP" altLang="en-US" sz="1200" dirty="0">
                  <a:latin typeface="Meiryo UI" panose="020B0604030504040204" pitchFamily="50" charset="-128"/>
                  <a:ea typeface="Meiryo UI" panose="020B0604030504040204" pitchFamily="50" charset="-128"/>
                </a:rPr>
                <a:t>耐震性不足　</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棟～</a:t>
              </a: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棟</a:t>
              </a:r>
            </a:p>
          </p:txBody>
        </p:sp>
        <p:sp>
          <p:nvSpPr>
            <p:cNvPr id="77" name="楕円 76"/>
            <p:cNvSpPr/>
            <p:nvPr/>
          </p:nvSpPr>
          <p:spPr>
            <a:xfrm>
              <a:off x="9800688" y="2946056"/>
              <a:ext cx="123533" cy="123533"/>
            </a:xfrm>
            <a:prstGeom prst="ellipse">
              <a:avLst/>
            </a:prstGeom>
            <a:pattFill prst="pct5">
              <a:fgClr>
                <a:schemeClr val="accent1"/>
              </a:fgClr>
              <a:bgClr>
                <a:schemeClr val="bg1"/>
              </a:bgClr>
            </a:pattFill>
            <a:ln w="25400">
              <a:solidFill>
                <a:srgbClr val="002060"/>
              </a:solidFill>
            </a:ln>
            <a:scene3d>
              <a:camera prst="orthographicFront"/>
              <a:lightRig rig="threePt" dir="t"/>
            </a:scene3d>
            <a:sp3d prstMaterial="dkEdg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solidFill>
                  <a:srgbClr val="002060"/>
                </a:solidFill>
                <a:effectLst>
                  <a:glow rad="127000">
                    <a:schemeClr val="bg1"/>
                  </a:glow>
                </a:effectLst>
              </a:endParaRPr>
            </a:p>
          </p:txBody>
        </p:sp>
        <p:sp>
          <p:nvSpPr>
            <p:cNvPr id="78" name="楕円 77"/>
            <p:cNvSpPr/>
            <p:nvPr/>
          </p:nvSpPr>
          <p:spPr>
            <a:xfrm>
              <a:off x="10350757" y="2946056"/>
              <a:ext cx="123533" cy="123533"/>
            </a:xfrm>
            <a:prstGeom prst="ellipse">
              <a:avLst/>
            </a:prstGeom>
            <a:pattFill prst="pct5">
              <a:fgClr>
                <a:schemeClr val="accent1"/>
              </a:fgClr>
              <a:bgClr>
                <a:schemeClr val="bg1"/>
              </a:bgClr>
            </a:pattFill>
            <a:ln w="25400">
              <a:solidFill>
                <a:srgbClr val="002060"/>
              </a:solidFill>
            </a:ln>
            <a:scene3d>
              <a:camera prst="orthographicFront"/>
              <a:lightRig rig="threePt" dir="t"/>
            </a:scene3d>
            <a:sp3d prstMaterial="dkEdg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solidFill>
                  <a:srgbClr val="002060"/>
                </a:solidFill>
                <a:effectLst>
                  <a:glow rad="127000">
                    <a:schemeClr val="bg1"/>
                  </a:glow>
                </a:effectLst>
              </a:endParaRPr>
            </a:p>
          </p:txBody>
        </p:sp>
        <p:sp>
          <p:nvSpPr>
            <p:cNvPr id="79" name="楕円 78"/>
            <p:cNvSpPr/>
            <p:nvPr/>
          </p:nvSpPr>
          <p:spPr>
            <a:xfrm>
              <a:off x="9800688" y="3473273"/>
              <a:ext cx="123533" cy="123533"/>
            </a:xfrm>
            <a:prstGeom prst="ellipse">
              <a:avLst/>
            </a:prstGeom>
            <a:pattFill prst="pct5">
              <a:fgClr>
                <a:schemeClr val="accent1"/>
              </a:fgClr>
              <a:bgClr>
                <a:schemeClr val="bg1"/>
              </a:bgClr>
            </a:pattFill>
            <a:ln w="25400">
              <a:solidFill>
                <a:srgbClr val="002060"/>
              </a:solidFill>
            </a:ln>
            <a:scene3d>
              <a:camera prst="orthographicFront"/>
              <a:lightRig rig="threePt" dir="t"/>
            </a:scene3d>
            <a:sp3d prstMaterial="dkEdg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solidFill>
                  <a:srgbClr val="002060"/>
                </a:solidFill>
                <a:effectLst>
                  <a:glow rad="127000">
                    <a:schemeClr val="bg1"/>
                  </a:glow>
                </a:effectLst>
              </a:endParaRPr>
            </a:p>
          </p:txBody>
        </p:sp>
        <p:sp>
          <p:nvSpPr>
            <p:cNvPr id="80" name="楕円 79"/>
            <p:cNvSpPr/>
            <p:nvPr/>
          </p:nvSpPr>
          <p:spPr>
            <a:xfrm>
              <a:off x="10350757" y="3473273"/>
              <a:ext cx="123533" cy="123533"/>
            </a:xfrm>
            <a:prstGeom prst="ellipse">
              <a:avLst/>
            </a:prstGeom>
            <a:pattFill prst="pct5">
              <a:fgClr>
                <a:schemeClr val="accent1"/>
              </a:fgClr>
              <a:bgClr>
                <a:schemeClr val="bg1"/>
              </a:bgClr>
            </a:pattFill>
            <a:ln w="25400">
              <a:solidFill>
                <a:srgbClr val="002060"/>
              </a:solidFill>
            </a:ln>
            <a:scene3d>
              <a:camera prst="orthographicFront"/>
              <a:lightRig rig="threePt" dir="t"/>
            </a:scene3d>
            <a:sp3d prstMaterial="dkEdg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solidFill>
                  <a:srgbClr val="002060"/>
                </a:solidFill>
                <a:effectLst>
                  <a:glow rad="127000">
                    <a:schemeClr val="bg1"/>
                  </a:glow>
                </a:effectLst>
              </a:endParaRPr>
            </a:p>
          </p:txBody>
        </p:sp>
        <p:sp>
          <p:nvSpPr>
            <p:cNvPr id="81" name="楕円 80"/>
            <p:cNvSpPr/>
            <p:nvPr/>
          </p:nvSpPr>
          <p:spPr>
            <a:xfrm>
              <a:off x="9800688" y="3747272"/>
              <a:ext cx="123533" cy="123533"/>
            </a:xfrm>
            <a:prstGeom prst="ellipse">
              <a:avLst/>
            </a:prstGeom>
            <a:pattFill prst="pct5">
              <a:fgClr>
                <a:schemeClr val="accent1"/>
              </a:fgClr>
              <a:bgClr>
                <a:schemeClr val="bg1"/>
              </a:bgClr>
            </a:pattFill>
            <a:ln w="25400">
              <a:solidFill>
                <a:srgbClr val="002060"/>
              </a:solidFill>
            </a:ln>
            <a:scene3d>
              <a:camera prst="orthographicFront"/>
              <a:lightRig rig="threePt" dir="t"/>
            </a:scene3d>
            <a:sp3d prstMaterial="dkEdg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solidFill>
                  <a:srgbClr val="002060"/>
                </a:solidFill>
                <a:effectLst>
                  <a:glow rad="127000">
                    <a:schemeClr val="bg1"/>
                  </a:glow>
                </a:effectLst>
              </a:endParaRPr>
            </a:p>
          </p:txBody>
        </p:sp>
        <p:sp>
          <p:nvSpPr>
            <p:cNvPr id="82" name="楕円 81"/>
            <p:cNvSpPr/>
            <p:nvPr/>
          </p:nvSpPr>
          <p:spPr>
            <a:xfrm>
              <a:off x="10350757" y="3747272"/>
              <a:ext cx="123533" cy="123533"/>
            </a:xfrm>
            <a:prstGeom prst="ellipse">
              <a:avLst/>
            </a:prstGeom>
            <a:pattFill prst="pct5">
              <a:fgClr>
                <a:schemeClr val="accent1"/>
              </a:fgClr>
              <a:bgClr>
                <a:schemeClr val="bg1"/>
              </a:bgClr>
            </a:pattFill>
            <a:ln w="25400">
              <a:solidFill>
                <a:srgbClr val="002060"/>
              </a:solidFill>
            </a:ln>
            <a:scene3d>
              <a:camera prst="orthographicFront"/>
              <a:lightRig rig="threePt" dir="t"/>
            </a:scene3d>
            <a:sp3d prstMaterial="dkEdg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solidFill>
                  <a:srgbClr val="002060"/>
                </a:solidFill>
                <a:effectLst>
                  <a:glow rad="127000">
                    <a:schemeClr val="bg1"/>
                  </a:glow>
                </a:effectLst>
              </a:endParaRPr>
            </a:p>
          </p:txBody>
        </p:sp>
        <p:sp>
          <p:nvSpPr>
            <p:cNvPr id="83" name="楕円 82"/>
            <p:cNvSpPr/>
            <p:nvPr/>
          </p:nvSpPr>
          <p:spPr>
            <a:xfrm>
              <a:off x="9800688" y="4013953"/>
              <a:ext cx="123533" cy="123533"/>
            </a:xfrm>
            <a:prstGeom prst="ellipse">
              <a:avLst/>
            </a:prstGeom>
            <a:pattFill prst="pct5">
              <a:fgClr>
                <a:schemeClr val="accent1"/>
              </a:fgClr>
              <a:bgClr>
                <a:schemeClr val="bg1"/>
              </a:bgClr>
            </a:pattFill>
            <a:ln w="25400">
              <a:solidFill>
                <a:srgbClr val="002060"/>
              </a:solidFill>
            </a:ln>
            <a:scene3d>
              <a:camera prst="orthographicFront"/>
              <a:lightRig rig="threePt" dir="t"/>
            </a:scene3d>
            <a:sp3d prstMaterial="dkEdg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solidFill>
                  <a:srgbClr val="002060"/>
                </a:solidFill>
                <a:effectLst>
                  <a:glow rad="127000">
                    <a:schemeClr val="bg1"/>
                  </a:glow>
                </a:effectLst>
              </a:endParaRPr>
            </a:p>
          </p:txBody>
        </p:sp>
        <p:sp>
          <p:nvSpPr>
            <p:cNvPr id="84" name="楕円 83"/>
            <p:cNvSpPr/>
            <p:nvPr/>
          </p:nvSpPr>
          <p:spPr>
            <a:xfrm>
              <a:off x="10350757" y="4013953"/>
              <a:ext cx="123533" cy="123533"/>
            </a:xfrm>
            <a:prstGeom prst="ellipse">
              <a:avLst/>
            </a:prstGeom>
            <a:pattFill prst="pct5">
              <a:fgClr>
                <a:schemeClr val="accent1"/>
              </a:fgClr>
              <a:bgClr>
                <a:schemeClr val="bg1"/>
              </a:bgClr>
            </a:pattFill>
            <a:ln w="25400">
              <a:solidFill>
                <a:srgbClr val="002060"/>
              </a:solidFill>
            </a:ln>
            <a:scene3d>
              <a:camera prst="orthographicFront"/>
              <a:lightRig rig="threePt" dir="t"/>
            </a:scene3d>
            <a:sp3d prstMaterial="dkEdg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solidFill>
                  <a:srgbClr val="002060"/>
                </a:solidFill>
                <a:effectLst>
                  <a:glow rad="127000">
                    <a:schemeClr val="bg1"/>
                  </a:glow>
                </a:effectLst>
              </a:endParaRPr>
            </a:p>
          </p:txBody>
        </p:sp>
        <p:sp>
          <p:nvSpPr>
            <p:cNvPr id="92" name="正方形/長方形 91"/>
            <p:cNvSpPr/>
            <p:nvPr/>
          </p:nvSpPr>
          <p:spPr>
            <a:xfrm>
              <a:off x="9755715" y="4132974"/>
              <a:ext cx="2878845" cy="2492990"/>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rPr>
                <a:t>耐震性不足　総数</a:t>
              </a:r>
              <a:r>
                <a:rPr lang="en-US" altLang="ja-JP" sz="1200" b="1" dirty="0">
                  <a:latin typeface="Meiryo UI" panose="020B0604030504040204" pitchFamily="50" charset="-128"/>
                  <a:ea typeface="Meiryo UI" panose="020B0604030504040204" pitchFamily="50" charset="-128"/>
                </a:rPr>
                <a:t>197</a:t>
              </a:r>
              <a:r>
                <a:rPr lang="ja-JP" altLang="en-US" sz="1200" b="1" dirty="0">
                  <a:latin typeface="Meiryo UI" panose="020B0604030504040204" pitchFamily="50" charset="-128"/>
                  <a:ea typeface="Meiryo UI" panose="020B0604030504040204" pitchFamily="50" charset="-128"/>
                </a:rPr>
                <a:t>棟</a:t>
              </a:r>
              <a:endParaRPr lang="en-US" altLang="ja-JP" sz="1200" b="1" dirty="0">
                <a:latin typeface="Meiryo UI" panose="020B0604030504040204" pitchFamily="50" charset="-128"/>
                <a:ea typeface="Meiryo UI" panose="020B0604030504040204" pitchFamily="50" charset="-128"/>
              </a:endParaRPr>
            </a:p>
            <a:p>
              <a:pPr marL="363538" indent="-363538"/>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１　要緊急安全確認大規模建築物との重複物件を含む</a:t>
              </a:r>
              <a:endParaRPr lang="en-US" altLang="ja-JP" sz="1200" dirty="0">
                <a:latin typeface="Meiryo UI" panose="020B0604030504040204" pitchFamily="50" charset="-128"/>
                <a:ea typeface="Meiryo UI" panose="020B0604030504040204" pitchFamily="50" charset="-128"/>
              </a:endParaRPr>
            </a:p>
            <a:p>
              <a:pPr marL="363538" indent="-363538"/>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２　耐震性不足には、診断未報告の建物も含む</a:t>
              </a:r>
              <a:endParaRPr lang="en-US" altLang="ja-JP" sz="1200" dirty="0">
                <a:latin typeface="Meiryo UI" panose="020B0604030504040204" pitchFamily="50" charset="-128"/>
                <a:ea typeface="Meiryo UI" panose="020B0604030504040204" pitchFamily="50" charset="-128"/>
              </a:endParaRPr>
            </a:p>
            <a:p>
              <a:pPr marL="363538" indent="-363538"/>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３　国道</a:t>
              </a:r>
              <a:r>
                <a:rPr lang="en-US" altLang="ja-JP" sz="1200" dirty="0">
                  <a:latin typeface="Meiryo UI" panose="020B0604030504040204" pitchFamily="50" charset="-128"/>
                  <a:ea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rPr>
                <a:t>号は、他の区間より延長が長いため、約</a:t>
              </a:r>
              <a:r>
                <a:rPr lang="en-US" altLang="ja-JP" sz="1200" dirty="0">
                  <a:latin typeface="Meiryo UI" panose="020B0604030504040204" pitchFamily="50" charset="-128"/>
                  <a:ea typeface="Meiryo UI" panose="020B0604030504040204" pitchFamily="50" charset="-128"/>
                </a:rPr>
                <a:t>10km</a:t>
              </a:r>
              <a:r>
                <a:rPr lang="ja-JP" altLang="en-US" sz="1200" dirty="0">
                  <a:latin typeface="Meiryo UI" panose="020B0604030504040204" pitchFamily="50" charset="-128"/>
                  <a:ea typeface="Meiryo UI" panose="020B0604030504040204" pitchFamily="50" charset="-128"/>
                </a:rPr>
                <a:t>で区間を設定</a:t>
              </a:r>
              <a:endParaRPr lang="en-US" altLang="ja-JP" sz="1200" dirty="0">
                <a:latin typeface="Meiryo UI" panose="020B0604030504040204" pitchFamily="50" charset="-128"/>
                <a:ea typeface="Meiryo UI" panose="020B0604030504040204" pitchFamily="50" charset="-128"/>
              </a:endParaRPr>
            </a:p>
            <a:p>
              <a:pPr marL="363538" indent="-363538"/>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４　　　　　　　　　　は、令和４年９月</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日までに耐震診断結果を所管行政庁へ報告する路線</a:t>
              </a:r>
            </a:p>
            <a:p>
              <a:pPr marL="363538" indent="-363538"/>
              <a:endParaRPr lang="ja-JP" altLang="en-US" sz="1200" dirty="0">
                <a:latin typeface="Meiryo UI" panose="020B0604030504040204" pitchFamily="50" charset="-128"/>
                <a:ea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p:txBody>
        </p:sp>
        <p:sp>
          <p:nvSpPr>
            <p:cNvPr id="93" name="正方形/長方形 92"/>
            <p:cNvSpPr/>
            <p:nvPr/>
          </p:nvSpPr>
          <p:spPr>
            <a:xfrm>
              <a:off x="10691841" y="5997071"/>
              <a:ext cx="2168045" cy="276999"/>
            </a:xfrm>
            <a:prstGeom prst="rect">
              <a:avLst/>
            </a:prstGeom>
            <a:noFill/>
          </p:spPr>
          <p:txBody>
            <a:bodyPr wrap="square">
              <a:spAutoFit/>
            </a:bodyPr>
            <a:lstStyle/>
            <a:p>
              <a:pPr algn="r"/>
              <a:r>
                <a:rPr lang="ja-JP" altLang="en-US" sz="1200" dirty="0">
                  <a:latin typeface="Meiryo UI" panose="020B0604030504040204" pitchFamily="50" charset="-128"/>
                  <a:ea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rPr>
                <a:t>日時点）</a:t>
              </a:r>
            </a:p>
          </p:txBody>
        </p:sp>
        <p:sp>
          <p:nvSpPr>
            <p:cNvPr id="94" name="正方形/長方形 93"/>
            <p:cNvSpPr/>
            <p:nvPr/>
          </p:nvSpPr>
          <p:spPr>
            <a:xfrm>
              <a:off x="9564862" y="2283609"/>
              <a:ext cx="3071869" cy="646331"/>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 優先して耐震化に取組む路線として耐震診断</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を義務付ける路線</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rPr>
                <a:t>主要交差点間ごとに棟数を色分け</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p:txBody>
        </p:sp>
        <p:cxnSp>
          <p:nvCxnSpPr>
            <p:cNvPr id="95" name="直線コネクタ 94"/>
            <p:cNvCxnSpPr/>
            <p:nvPr/>
          </p:nvCxnSpPr>
          <p:spPr>
            <a:xfrm>
              <a:off x="9885438" y="3263734"/>
              <a:ext cx="545766" cy="0"/>
            </a:xfrm>
            <a:prstGeom prst="line">
              <a:avLst/>
            </a:prstGeom>
            <a:ln w="5080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96" name="楕円 95"/>
            <p:cNvSpPr/>
            <p:nvPr/>
          </p:nvSpPr>
          <p:spPr>
            <a:xfrm>
              <a:off x="9800688" y="3199961"/>
              <a:ext cx="123533" cy="123533"/>
            </a:xfrm>
            <a:prstGeom prst="ellipse">
              <a:avLst/>
            </a:prstGeom>
            <a:pattFill prst="pct5">
              <a:fgClr>
                <a:schemeClr val="accent1"/>
              </a:fgClr>
              <a:bgClr>
                <a:schemeClr val="bg1"/>
              </a:bgClr>
            </a:pattFill>
            <a:ln w="25400">
              <a:solidFill>
                <a:srgbClr val="002060"/>
              </a:solidFill>
            </a:ln>
            <a:scene3d>
              <a:camera prst="orthographicFront"/>
              <a:lightRig rig="threePt" dir="t"/>
            </a:scene3d>
            <a:sp3d prstMaterial="dkEdg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solidFill>
                  <a:srgbClr val="002060"/>
                </a:solidFill>
                <a:effectLst>
                  <a:glow rad="127000">
                    <a:schemeClr val="bg1"/>
                  </a:glow>
                </a:effectLst>
              </a:endParaRPr>
            </a:p>
          </p:txBody>
        </p:sp>
        <p:sp>
          <p:nvSpPr>
            <p:cNvPr id="97" name="楕円 96"/>
            <p:cNvSpPr/>
            <p:nvPr/>
          </p:nvSpPr>
          <p:spPr>
            <a:xfrm>
              <a:off x="10350757" y="3199961"/>
              <a:ext cx="123533" cy="123533"/>
            </a:xfrm>
            <a:prstGeom prst="ellipse">
              <a:avLst/>
            </a:prstGeom>
            <a:pattFill prst="pct5">
              <a:fgClr>
                <a:schemeClr val="accent1"/>
              </a:fgClr>
              <a:bgClr>
                <a:schemeClr val="bg1"/>
              </a:bgClr>
            </a:pattFill>
            <a:ln w="25400">
              <a:solidFill>
                <a:srgbClr val="002060"/>
              </a:solidFill>
            </a:ln>
            <a:scene3d>
              <a:camera prst="orthographicFront"/>
              <a:lightRig rig="threePt" dir="t"/>
            </a:scene3d>
            <a:sp3d prstMaterial="dkEdg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solidFill>
                  <a:srgbClr val="002060"/>
                </a:solidFill>
                <a:effectLst>
                  <a:glow rad="127000">
                    <a:schemeClr val="bg1"/>
                  </a:glow>
                </a:effectLst>
              </a:endParaRPr>
            </a:p>
          </p:txBody>
        </p:sp>
        <p:grpSp>
          <p:nvGrpSpPr>
            <p:cNvPr id="3" name="グループ化 2"/>
            <p:cNvGrpSpPr/>
            <p:nvPr/>
          </p:nvGrpSpPr>
          <p:grpSpPr>
            <a:xfrm>
              <a:off x="10360246" y="5497941"/>
              <a:ext cx="673602" cy="123533"/>
              <a:chOff x="11013091" y="6244685"/>
              <a:chExt cx="673602" cy="123533"/>
            </a:xfrm>
            <a:pattFill prst="pct5">
              <a:fgClr>
                <a:schemeClr val="accent1"/>
              </a:fgClr>
              <a:bgClr>
                <a:schemeClr val="bg1"/>
              </a:bgClr>
            </a:pattFill>
          </p:grpSpPr>
          <p:cxnSp>
            <p:nvCxnSpPr>
              <p:cNvPr id="98" name="直線コネクタ 97"/>
              <p:cNvCxnSpPr/>
              <p:nvPr/>
            </p:nvCxnSpPr>
            <p:spPr>
              <a:xfrm>
                <a:off x="11097841" y="6312354"/>
                <a:ext cx="545766" cy="0"/>
              </a:xfrm>
              <a:prstGeom prst="line">
                <a:avLst/>
              </a:prstGeom>
              <a:grpFill/>
              <a:ln w="50800">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cxnSp>
          <p:sp>
            <p:nvSpPr>
              <p:cNvPr id="99" name="楕円 98"/>
              <p:cNvSpPr/>
              <p:nvPr/>
            </p:nvSpPr>
            <p:spPr>
              <a:xfrm>
                <a:off x="11013091" y="6244685"/>
                <a:ext cx="123533" cy="123533"/>
              </a:xfrm>
              <a:prstGeom prst="ellipse">
                <a:avLst/>
              </a:prstGeom>
              <a:grpFill/>
              <a:ln w="25400">
                <a:solidFill>
                  <a:srgbClr val="002060"/>
                </a:solidFill>
              </a:ln>
              <a:scene3d>
                <a:camera prst="orthographicFront"/>
                <a:lightRig rig="threePt" dir="t"/>
              </a:scene3d>
              <a:sp3d prstMaterial="dkEdg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solidFill>
                    <a:srgbClr val="002060"/>
                  </a:solidFill>
                  <a:effectLst>
                    <a:glow rad="127000">
                      <a:schemeClr val="bg1"/>
                    </a:glow>
                  </a:effectLst>
                </a:endParaRPr>
              </a:p>
            </p:txBody>
          </p:sp>
          <p:sp>
            <p:nvSpPr>
              <p:cNvPr id="100" name="楕円 99"/>
              <p:cNvSpPr/>
              <p:nvPr/>
            </p:nvSpPr>
            <p:spPr>
              <a:xfrm>
                <a:off x="11563160" y="6244685"/>
                <a:ext cx="123533" cy="123533"/>
              </a:xfrm>
              <a:prstGeom prst="ellipse">
                <a:avLst/>
              </a:prstGeom>
              <a:grpFill/>
              <a:ln w="25400">
                <a:solidFill>
                  <a:srgbClr val="002060"/>
                </a:solidFill>
              </a:ln>
              <a:scene3d>
                <a:camera prst="orthographicFront"/>
                <a:lightRig rig="threePt" dir="t"/>
              </a:scene3d>
              <a:sp3d prstMaterial="dkEdge">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700">
                  <a:solidFill>
                    <a:srgbClr val="002060"/>
                  </a:solidFill>
                  <a:effectLst>
                    <a:glow rad="127000">
                      <a:schemeClr val="bg1"/>
                    </a:glow>
                  </a:effectLst>
                </a:endParaRPr>
              </a:p>
            </p:txBody>
          </p:sp>
        </p:grpSp>
      </p:grpSp>
    </p:spTree>
    <p:extLst>
      <p:ext uri="{BB962C8B-B14F-4D97-AF65-F5344CB8AC3E}">
        <p14:creationId xmlns:p14="http://schemas.microsoft.com/office/powerpoint/2010/main" val="99202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39798"/>
            <a:ext cx="8331200" cy="8360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r>
              <a:rPr lang="ja-JP" altLang="en-US" dirty="0"/>
              <a:t>　（３）令和３年度の</a:t>
            </a:r>
            <a:r>
              <a:rPr lang="zh-TW" altLang="en-US" dirty="0"/>
              <a:t>広域緊急交通路沿道建築物</a:t>
            </a:r>
            <a:r>
              <a:rPr lang="en-US" altLang="ja-JP" dirty="0"/>
              <a:t>(</a:t>
            </a:r>
            <a:r>
              <a:rPr lang="ja-JP" altLang="en-US" dirty="0"/>
              <a:t>建物</a:t>
            </a:r>
            <a:r>
              <a:rPr lang="en-US" altLang="ja-JP" dirty="0"/>
              <a:t>)</a:t>
            </a:r>
            <a:r>
              <a:rPr lang="ja-JP" altLang="en-US" dirty="0"/>
              <a:t>の取組</a:t>
            </a:r>
            <a:r>
              <a:rPr lang="en-US" altLang="ja-JP" dirty="0"/>
              <a:t/>
            </a:r>
            <a:br>
              <a:rPr lang="en-US" altLang="ja-JP" dirty="0"/>
            </a:br>
            <a:r>
              <a:rPr lang="ja-JP" altLang="en-US" dirty="0"/>
              <a:t>　　イ．大阪府耐震プロデューサー派遣制度の実施</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46</a:t>
            </a:fld>
            <a:endParaRPr lang="en-US" altLang="ja-JP" dirty="0">
              <a:solidFill>
                <a:srgbClr val="000000"/>
              </a:solidFill>
            </a:endParaRPr>
          </a:p>
        </p:txBody>
      </p:sp>
      <p:sp>
        <p:nvSpPr>
          <p:cNvPr id="4" name="テキスト ボックス 3">
            <a:extLst>
              <a:ext uri="{FF2B5EF4-FFF2-40B4-BE49-F238E27FC236}">
                <a16:creationId xmlns:a16="http://schemas.microsoft.com/office/drawing/2014/main" id="{6A360D26-A81C-46CD-942C-54FEE4CDD316}"/>
              </a:ext>
            </a:extLst>
          </p:cNvPr>
          <p:cNvSpPr txBox="1">
            <a:spLocks noChangeArrowheads="1"/>
          </p:cNvSpPr>
          <p:nvPr/>
        </p:nvSpPr>
        <p:spPr bwMode="auto">
          <a:xfrm>
            <a:off x="105335" y="1107386"/>
            <a:ext cx="8860865" cy="871314"/>
          </a:xfrm>
          <a:prstGeom prst="rect">
            <a:avLst/>
          </a:prstGeom>
          <a:solidFill>
            <a:schemeClr val="accent5"/>
          </a:solid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○耐震プロデューサー派遣制度を活用した働きかけを実施（</a:t>
            </a:r>
            <a:r>
              <a:rPr lang="en-US" altLang="ja-JP" sz="1800" dirty="0">
                <a:latin typeface="Meiryo UI" panose="020B0604030504040204" pitchFamily="50" charset="-128"/>
                <a:ea typeface="Meiryo UI" panose="020B0604030504040204" pitchFamily="50" charset="-128"/>
              </a:rPr>
              <a:t>10</a:t>
            </a:r>
            <a:r>
              <a:rPr lang="ja-JP" altLang="en-US" sz="1800" dirty="0">
                <a:latin typeface="Meiryo UI" panose="020B0604030504040204" pitchFamily="50" charset="-128"/>
                <a:ea typeface="Meiryo UI" panose="020B0604030504040204" pitchFamily="50" charset="-128"/>
              </a:rPr>
              <a:t>棟・</a:t>
            </a:r>
            <a:r>
              <a:rPr lang="en-US" altLang="ja-JP" sz="1800" dirty="0">
                <a:latin typeface="Meiryo UI" panose="020B0604030504040204" pitchFamily="50" charset="-128"/>
                <a:ea typeface="Meiryo UI" panose="020B0604030504040204" pitchFamily="50" charset="-128"/>
              </a:rPr>
              <a:t>21</a:t>
            </a:r>
            <a:r>
              <a:rPr lang="ja-JP" altLang="en-US" sz="1800" dirty="0">
                <a:latin typeface="Meiryo UI" panose="020B0604030504040204" pitchFamily="50" charset="-128"/>
                <a:ea typeface="Meiryo UI" panose="020B0604030504040204" pitchFamily="50" charset="-128"/>
              </a:rPr>
              <a:t>回）</a:t>
            </a:r>
            <a:endParaRPr lang="en-US" altLang="ja-JP" sz="1800" dirty="0">
              <a:latin typeface="Meiryo UI" panose="020B0604030504040204" pitchFamily="50" charset="-128"/>
              <a:ea typeface="Meiryo UI" panose="020B0604030504040204" pitchFamily="50" charset="-128"/>
            </a:endParaRPr>
          </a:p>
          <a:p>
            <a:pPr marL="174625" indent="-174625" eaLnBrk="1" hangingPunct="1">
              <a:spcBef>
                <a:spcPct val="0"/>
              </a:spcBef>
              <a:buFontTx/>
              <a:buNone/>
            </a:pPr>
            <a:r>
              <a:rPr lang="ja-JP" altLang="en-US" sz="1800" dirty="0">
                <a:latin typeface="Meiryo UI" panose="020B0604030504040204" pitchFamily="50" charset="-128"/>
                <a:ea typeface="Meiryo UI" panose="020B0604030504040204" pitchFamily="50" charset="-128"/>
              </a:rPr>
              <a:t>○耐震プロデューサー派遣制度を活用したが、その後進んでいない所有者等に対し、円滑が進むようヒアリングを実施</a:t>
            </a:r>
            <a:endParaRPr lang="en-US" altLang="ja-JP" sz="18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33296" y="4597328"/>
            <a:ext cx="1677621"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○フロー図</a:t>
            </a:r>
            <a:endParaRPr lang="en-US" altLang="ja-JP" sz="1400" b="1" dirty="0">
              <a:latin typeface="Meiryo UI" panose="020B0604030504040204" pitchFamily="50" charset="-128"/>
              <a:ea typeface="Meiryo UI" panose="020B0604030504040204" pitchFamily="50" charset="-128"/>
            </a:endParaRPr>
          </a:p>
        </p:txBody>
      </p:sp>
      <p:sp>
        <p:nvSpPr>
          <p:cNvPr id="55" name="角丸四角形 54"/>
          <p:cNvSpPr/>
          <p:nvPr/>
        </p:nvSpPr>
        <p:spPr>
          <a:xfrm>
            <a:off x="4412974" y="2928172"/>
            <a:ext cx="4451178" cy="3043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spcAft>
                <a:spcPts val="0"/>
              </a:spcAft>
            </a:pP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令和３</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年度派遣物件</a:t>
            </a:r>
            <a:r>
              <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棟・</a:t>
            </a:r>
            <a:r>
              <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21</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回</a:t>
            </a:r>
            <a:r>
              <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の状況</a:t>
            </a:r>
            <a:endParaRPr 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7" name="正方形/長方形 56"/>
          <p:cNvSpPr/>
          <p:nvPr/>
        </p:nvSpPr>
        <p:spPr>
          <a:xfrm>
            <a:off x="4412974" y="6487407"/>
            <a:ext cx="4370440" cy="315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棟</a:t>
            </a:r>
            <a:r>
              <a:rPr lang="ja-JP" altLang="en-US" sz="1400" dirty="0">
                <a:latin typeface="Meiryo UI" panose="020B0604030504040204" pitchFamily="50" charset="-128"/>
                <a:ea typeface="Meiryo UI" panose="020B0604030504040204" pitchFamily="50" charset="-128"/>
              </a:rPr>
              <a:t>中</a:t>
            </a:r>
            <a:r>
              <a:rPr lang="en-US" altLang="ja-JP" sz="1400" b="1" dirty="0">
                <a:latin typeface="Meiryo UI" panose="020B0604030504040204" pitchFamily="50" charset="-128"/>
                <a:ea typeface="Meiryo UI" panose="020B0604030504040204" pitchFamily="50" charset="-128"/>
              </a:rPr>
              <a:t>7</a:t>
            </a:r>
            <a:r>
              <a:rPr lang="ja-JP" altLang="en-US" sz="1400" b="1" dirty="0">
                <a:latin typeface="Meiryo UI" panose="020B0604030504040204" pitchFamily="50" charset="-128"/>
                <a:ea typeface="Meiryo UI" panose="020B0604030504040204" pitchFamily="50" charset="-128"/>
              </a:rPr>
              <a:t>棟</a:t>
            </a:r>
            <a:r>
              <a:rPr lang="ja-JP" altLang="en-US" sz="1400" dirty="0">
                <a:latin typeface="Meiryo UI" panose="020B0604030504040204" pitchFamily="50" charset="-128"/>
                <a:ea typeface="Meiryo UI" panose="020B0604030504040204" pitchFamily="50" charset="-128"/>
              </a:rPr>
              <a:t>が耐震化に向け具体的な取組を進めている</a:t>
            </a:r>
            <a:endParaRPr kumimoji="1" lang="ja-JP" altLang="en-US" sz="1400" dirty="0">
              <a:latin typeface="Meiryo UI" panose="020B0604030504040204" pitchFamily="50" charset="-128"/>
              <a:ea typeface="Meiryo UI" panose="020B0604030504040204" pitchFamily="50" charset="-128"/>
            </a:endParaRPr>
          </a:p>
        </p:txBody>
      </p:sp>
      <p:grpSp>
        <p:nvGrpSpPr>
          <p:cNvPr id="58" name="グループ化 57">
            <a:extLst>
              <a:ext uri="{FF2B5EF4-FFF2-40B4-BE49-F238E27FC236}">
                <a16:creationId xmlns:a16="http://schemas.microsoft.com/office/drawing/2014/main" id="{452C21F9-1B67-4A3F-947E-D5AEC2F920A1}"/>
              </a:ext>
            </a:extLst>
          </p:cNvPr>
          <p:cNvGrpSpPr/>
          <p:nvPr/>
        </p:nvGrpSpPr>
        <p:grpSpPr>
          <a:xfrm>
            <a:off x="-81326" y="4920322"/>
            <a:ext cx="4441679" cy="1614355"/>
            <a:chOff x="7262924" y="4791553"/>
            <a:chExt cx="5134555" cy="2679813"/>
          </a:xfrm>
        </p:grpSpPr>
        <p:sp>
          <p:nvSpPr>
            <p:cNvPr id="59" name="楕円 58">
              <a:extLst>
                <a:ext uri="{FF2B5EF4-FFF2-40B4-BE49-F238E27FC236}">
                  <a16:creationId xmlns:a16="http://schemas.microsoft.com/office/drawing/2014/main" id="{5E00513E-93DD-4679-B42B-2E249E8CF8AC}"/>
                </a:ext>
              </a:extLst>
            </p:cNvPr>
            <p:cNvSpPr/>
            <p:nvPr/>
          </p:nvSpPr>
          <p:spPr>
            <a:xfrm>
              <a:off x="8552535" y="6559281"/>
              <a:ext cx="799026" cy="5702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所有者</a:t>
              </a:r>
            </a:p>
          </p:txBody>
        </p:sp>
        <p:sp>
          <p:nvSpPr>
            <p:cNvPr id="60" name="角丸四角形 35">
              <a:extLst>
                <a:ext uri="{FF2B5EF4-FFF2-40B4-BE49-F238E27FC236}">
                  <a16:creationId xmlns:a16="http://schemas.microsoft.com/office/drawing/2014/main" id="{40E83335-31DB-47AA-95EC-0BF6B3DFC8FA}"/>
                </a:ext>
              </a:extLst>
            </p:cNvPr>
            <p:cNvSpPr/>
            <p:nvPr/>
          </p:nvSpPr>
          <p:spPr>
            <a:xfrm>
              <a:off x="10297986" y="5407246"/>
              <a:ext cx="354723" cy="18757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耐震</a:t>
              </a:r>
              <a:r>
                <a:rPr lang="ja-JP" altLang="en-US" sz="800" dirty="0">
                  <a:solidFill>
                    <a:schemeClr val="tx1"/>
                  </a:solidFill>
                  <a:latin typeface="Meiryo UI" panose="020B0604030504040204" pitchFamily="50" charset="-128"/>
                  <a:ea typeface="Meiryo UI" panose="020B0604030504040204" pitchFamily="50" charset="-128"/>
                </a:rPr>
                <a:t>プロデューサー</a:t>
              </a:r>
              <a:endParaRPr lang="ja-JP" altLang="en-US" sz="900" dirty="0">
                <a:solidFill>
                  <a:schemeClr val="tx1"/>
                </a:solidFill>
                <a:latin typeface="Meiryo UI" panose="020B0604030504040204" pitchFamily="50" charset="-128"/>
                <a:ea typeface="Meiryo UI" panose="020B0604030504040204" pitchFamily="50" charset="-128"/>
              </a:endParaRPr>
            </a:p>
          </p:txBody>
        </p:sp>
        <p:cxnSp>
          <p:nvCxnSpPr>
            <p:cNvPr id="61" name="直線矢印コネクタ 60">
              <a:extLst>
                <a:ext uri="{FF2B5EF4-FFF2-40B4-BE49-F238E27FC236}">
                  <a16:creationId xmlns:a16="http://schemas.microsoft.com/office/drawing/2014/main" id="{38CD77FB-9CD3-47E2-AB46-A742727BC3E5}"/>
                </a:ext>
              </a:extLst>
            </p:cNvPr>
            <p:cNvCxnSpPr>
              <a:stCxn id="59" idx="6"/>
            </p:cNvCxnSpPr>
            <p:nvPr/>
          </p:nvCxnSpPr>
          <p:spPr>
            <a:xfrm flipV="1">
              <a:off x="9351561" y="6842959"/>
              <a:ext cx="992038" cy="14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正方形/長方形 61">
              <a:extLst>
                <a:ext uri="{FF2B5EF4-FFF2-40B4-BE49-F238E27FC236}">
                  <a16:creationId xmlns:a16="http://schemas.microsoft.com/office/drawing/2014/main" id="{E250B1D7-086F-4F3C-B41C-BD91F1913746}"/>
                </a:ext>
              </a:extLst>
            </p:cNvPr>
            <p:cNvSpPr/>
            <p:nvPr/>
          </p:nvSpPr>
          <p:spPr>
            <a:xfrm>
              <a:off x="9253196" y="6450375"/>
              <a:ext cx="1078880" cy="4612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相談</a:t>
              </a:r>
            </a:p>
          </p:txBody>
        </p:sp>
        <p:sp>
          <p:nvSpPr>
            <p:cNvPr id="63" name="楕円 62">
              <a:extLst>
                <a:ext uri="{FF2B5EF4-FFF2-40B4-BE49-F238E27FC236}">
                  <a16:creationId xmlns:a16="http://schemas.microsoft.com/office/drawing/2014/main" id="{12A846A5-B4E1-4E8B-B784-3B0E072F26C4}"/>
                </a:ext>
              </a:extLst>
            </p:cNvPr>
            <p:cNvSpPr/>
            <p:nvPr/>
          </p:nvSpPr>
          <p:spPr>
            <a:xfrm>
              <a:off x="11162554" y="6398106"/>
              <a:ext cx="1124762" cy="380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900" dirty="0">
                  <a:solidFill>
                    <a:schemeClr val="tx1"/>
                  </a:solidFill>
                  <a:latin typeface="Meiryo UI" panose="020B0604030504040204" pitchFamily="50" charset="-128"/>
                  <a:ea typeface="Meiryo UI" panose="020B0604030504040204" pitchFamily="50" charset="-128"/>
                </a:rPr>
                <a:t>FP</a:t>
              </a:r>
            </a:p>
          </p:txBody>
        </p:sp>
        <p:sp>
          <p:nvSpPr>
            <p:cNvPr id="64" name="正方形/長方形 63">
              <a:extLst>
                <a:ext uri="{FF2B5EF4-FFF2-40B4-BE49-F238E27FC236}">
                  <a16:creationId xmlns:a16="http://schemas.microsoft.com/office/drawing/2014/main" id="{D16727C9-B822-44AA-BC86-44654341C5C5}"/>
                </a:ext>
              </a:extLst>
            </p:cNvPr>
            <p:cNvSpPr/>
            <p:nvPr/>
          </p:nvSpPr>
          <p:spPr>
            <a:xfrm>
              <a:off x="8742576" y="7010138"/>
              <a:ext cx="2144625" cy="4612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アドバイス</a:t>
              </a:r>
            </a:p>
          </p:txBody>
        </p:sp>
        <p:sp>
          <p:nvSpPr>
            <p:cNvPr id="65" name="正方形/長方形 64">
              <a:extLst>
                <a:ext uri="{FF2B5EF4-FFF2-40B4-BE49-F238E27FC236}">
                  <a16:creationId xmlns:a16="http://schemas.microsoft.com/office/drawing/2014/main" id="{32FEA0EF-D23F-4C16-8E04-D0F2FE363178}"/>
                </a:ext>
              </a:extLst>
            </p:cNvPr>
            <p:cNvSpPr/>
            <p:nvPr/>
          </p:nvSpPr>
          <p:spPr>
            <a:xfrm>
              <a:off x="10350680" y="5218756"/>
              <a:ext cx="1078880" cy="3485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連携</a:t>
              </a:r>
            </a:p>
          </p:txBody>
        </p:sp>
        <p:cxnSp>
          <p:nvCxnSpPr>
            <p:cNvPr id="66" name="直線コネクタ 65">
              <a:extLst>
                <a:ext uri="{FF2B5EF4-FFF2-40B4-BE49-F238E27FC236}">
                  <a16:creationId xmlns:a16="http://schemas.microsoft.com/office/drawing/2014/main" id="{11B268F5-1673-4841-9B86-4AF593D95247}"/>
                </a:ext>
              </a:extLst>
            </p:cNvPr>
            <p:cNvCxnSpPr/>
            <p:nvPr/>
          </p:nvCxnSpPr>
          <p:spPr>
            <a:xfrm flipV="1">
              <a:off x="10679226" y="5614415"/>
              <a:ext cx="421786" cy="0"/>
            </a:xfrm>
            <a:prstGeom prst="line">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矢印: 左 7">
              <a:extLst>
                <a:ext uri="{FF2B5EF4-FFF2-40B4-BE49-F238E27FC236}">
                  <a16:creationId xmlns:a16="http://schemas.microsoft.com/office/drawing/2014/main" id="{5C497B86-C8DC-48E2-9760-42C53E1CED51}"/>
                </a:ext>
              </a:extLst>
            </p:cNvPr>
            <p:cNvSpPr/>
            <p:nvPr/>
          </p:nvSpPr>
          <p:spPr>
            <a:xfrm>
              <a:off x="9362108" y="6924442"/>
              <a:ext cx="887420" cy="249188"/>
            </a:xfrm>
            <a:prstGeom prst="lef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a:latin typeface="Meiryo UI" panose="020B0604030504040204" pitchFamily="50" charset="-128"/>
                <a:ea typeface="Meiryo UI" panose="020B0604030504040204" pitchFamily="50" charset="-128"/>
              </a:endParaRPr>
            </a:p>
          </p:txBody>
        </p:sp>
        <p:sp>
          <p:nvSpPr>
            <p:cNvPr id="68" name="楕円 67">
              <a:extLst>
                <a:ext uri="{FF2B5EF4-FFF2-40B4-BE49-F238E27FC236}">
                  <a16:creationId xmlns:a16="http://schemas.microsoft.com/office/drawing/2014/main" id="{46425C24-2DB7-491F-A9C7-75D2144EB176}"/>
                </a:ext>
              </a:extLst>
            </p:cNvPr>
            <p:cNvSpPr/>
            <p:nvPr/>
          </p:nvSpPr>
          <p:spPr>
            <a:xfrm>
              <a:off x="11162554" y="6902995"/>
              <a:ext cx="1124762" cy="379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400" dirty="0">
                  <a:solidFill>
                    <a:schemeClr val="tx1"/>
                  </a:solidFill>
                  <a:latin typeface="Meiryo UI" panose="020B0604030504040204" pitchFamily="50" charset="-128"/>
                  <a:ea typeface="Meiryo UI" panose="020B0604030504040204" pitchFamily="50" charset="-128"/>
                </a:rPr>
                <a:t>・・・</a:t>
              </a:r>
              <a:endParaRPr lang="en-US" altLang="ja-JP" sz="400" dirty="0">
                <a:solidFill>
                  <a:schemeClr val="tx1"/>
                </a:solidFill>
                <a:latin typeface="Meiryo UI" panose="020B0604030504040204" pitchFamily="50" charset="-128"/>
                <a:ea typeface="Meiryo UI" panose="020B0604030504040204" pitchFamily="50" charset="-128"/>
              </a:endParaRPr>
            </a:p>
          </p:txBody>
        </p:sp>
        <p:cxnSp>
          <p:nvCxnSpPr>
            <p:cNvPr id="69" name="直線コネクタ 68">
              <a:extLst>
                <a:ext uri="{FF2B5EF4-FFF2-40B4-BE49-F238E27FC236}">
                  <a16:creationId xmlns:a16="http://schemas.microsoft.com/office/drawing/2014/main" id="{42452611-392D-416F-9EE4-ADD2663E15AC}"/>
                </a:ext>
              </a:extLst>
            </p:cNvPr>
            <p:cNvCxnSpPr/>
            <p:nvPr/>
          </p:nvCxnSpPr>
          <p:spPr>
            <a:xfrm flipV="1">
              <a:off x="10679227" y="6107292"/>
              <a:ext cx="421785" cy="0"/>
            </a:xfrm>
            <a:prstGeom prst="line">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6CA4A0BC-717B-485E-9840-F3198B4F0706}"/>
                </a:ext>
              </a:extLst>
            </p:cNvPr>
            <p:cNvCxnSpPr/>
            <p:nvPr/>
          </p:nvCxnSpPr>
          <p:spPr>
            <a:xfrm flipV="1">
              <a:off x="10679227" y="7092909"/>
              <a:ext cx="421785" cy="0"/>
            </a:xfrm>
            <a:prstGeom prst="line">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角丸四角形 46">
              <a:extLst>
                <a:ext uri="{FF2B5EF4-FFF2-40B4-BE49-F238E27FC236}">
                  <a16:creationId xmlns:a16="http://schemas.microsoft.com/office/drawing/2014/main" id="{EF2F2568-FE87-49ED-9F65-DD04BE006C66}"/>
                </a:ext>
              </a:extLst>
            </p:cNvPr>
            <p:cNvSpPr/>
            <p:nvPr/>
          </p:nvSpPr>
          <p:spPr>
            <a:xfrm>
              <a:off x="8473382" y="5424329"/>
              <a:ext cx="937302" cy="668358"/>
            </a:xfrm>
            <a:prstGeom prst="roundRect">
              <a:avLst/>
            </a:prstGeom>
            <a:solidFill>
              <a:srgbClr val="9C9CD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事務局</a:t>
              </a:r>
            </a:p>
          </p:txBody>
        </p:sp>
        <p:sp>
          <p:nvSpPr>
            <p:cNvPr id="72" name="角丸四角形 47">
              <a:extLst>
                <a:ext uri="{FF2B5EF4-FFF2-40B4-BE49-F238E27FC236}">
                  <a16:creationId xmlns:a16="http://schemas.microsoft.com/office/drawing/2014/main" id="{BBFC0201-59F9-477E-B8D2-0E91EAC60264}"/>
                </a:ext>
              </a:extLst>
            </p:cNvPr>
            <p:cNvSpPr/>
            <p:nvPr/>
          </p:nvSpPr>
          <p:spPr>
            <a:xfrm>
              <a:off x="7385038" y="5410364"/>
              <a:ext cx="656111" cy="66835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horz" lIns="0" tIns="0" rIns="0" bIns="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大阪府</a:t>
              </a:r>
            </a:p>
          </p:txBody>
        </p:sp>
        <p:sp>
          <p:nvSpPr>
            <p:cNvPr id="73" name="正方形/長方形 72">
              <a:extLst>
                <a:ext uri="{FF2B5EF4-FFF2-40B4-BE49-F238E27FC236}">
                  <a16:creationId xmlns:a16="http://schemas.microsoft.com/office/drawing/2014/main" id="{6DE785B8-4C39-4CE4-BEB9-6E38E95F694B}"/>
                </a:ext>
              </a:extLst>
            </p:cNvPr>
            <p:cNvSpPr/>
            <p:nvPr/>
          </p:nvSpPr>
          <p:spPr>
            <a:xfrm>
              <a:off x="8765202" y="6154944"/>
              <a:ext cx="945353" cy="46122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派遣依頼</a:t>
              </a:r>
            </a:p>
          </p:txBody>
        </p:sp>
        <p:cxnSp>
          <p:nvCxnSpPr>
            <p:cNvPr id="74" name="直線矢印コネクタ 73">
              <a:extLst>
                <a:ext uri="{FF2B5EF4-FFF2-40B4-BE49-F238E27FC236}">
                  <a16:creationId xmlns:a16="http://schemas.microsoft.com/office/drawing/2014/main" id="{CC10133B-4BC0-4A58-9BD0-7A018E6E96E8}"/>
                </a:ext>
              </a:extLst>
            </p:cNvPr>
            <p:cNvCxnSpPr/>
            <p:nvPr/>
          </p:nvCxnSpPr>
          <p:spPr>
            <a:xfrm flipV="1">
              <a:off x="8092766" y="5622923"/>
              <a:ext cx="331810" cy="144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5" name="正方形/長方形 74">
              <a:extLst>
                <a:ext uri="{FF2B5EF4-FFF2-40B4-BE49-F238E27FC236}">
                  <a16:creationId xmlns:a16="http://schemas.microsoft.com/office/drawing/2014/main" id="{9BF9D0E1-763C-4599-8D12-87C1B6F5576A}"/>
                </a:ext>
              </a:extLst>
            </p:cNvPr>
            <p:cNvSpPr/>
            <p:nvPr/>
          </p:nvSpPr>
          <p:spPr>
            <a:xfrm>
              <a:off x="7648253" y="5163142"/>
              <a:ext cx="1244418" cy="4041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委託</a:t>
              </a:r>
            </a:p>
          </p:txBody>
        </p:sp>
        <p:cxnSp>
          <p:nvCxnSpPr>
            <p:cNvPr id="76" name="直線矢印コネクタ 75">
              <a:extLst>
                <a:ext uri="{FF2B5EF4-FFF2-40B4-BE49-F238E27FC236}">
                  <a16:creationId xmlns:a16="http://schemas.microsoft.com/office/drawing/2014/main" id="{55F4C536-39EC-4436-94D2-DBB201E7276E}"/>
                </a:ext>
              </a:extLst>
            </p:cNvPr>
            <p:cNvCxnSpPr/>
            <p:nvPr/>
          </p:nvCxnSpPr>
          <p:spPr>
            <a:xfrm>
              <a:off x="9446866" y="5706952"/>
              <a:ext cx="802662" cy="55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903E9702-8E5E-4FFF-89C1-BCE200077963}"/>
                </a:ext>
              </a:extLst>
            </p:cNvPr>
            <p:cNvSpPr/>
            <p:nvPr/>
          </p:nvSpPr>
          <p:spPr>
            <a:xfrm>
              <a:off x="9181392" y="5324535"/>
              <a:ext cx="1244418" cy="3623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出動要請</a:t>
              </a:r>
            </a:p>
          </p:txBody>
        </p:sp>
        <p:sp>
          <p:nvSpPr>
            <p:cNvPr id="78" name="角丸四角形 53">
              <a:extLst>
                <a:ext uri="{FF2B5EF4-FFF2-40B4-BE49-F238E27FC236}">
                  <a16:creationId xmlns:a16="http://schemas.microsoft.com/office/drawing/2014/main" id="{F1F80C20-29F9-4598-93F5-BE73CC3D8FB8}"/>
                </a:ext>
              </a:extLst>
            </p:cNvPr>
            <p:cNvSpPr/>
            <p:nvPr/>
          </p:nvSpPr>
          <p:spPr>
            <a:xfrm>
              <a:off x="10127201" y="5252781"/>
              <a:ext cx="2270278" cy="2164994"/>
            </a:xfrm>
            <a:prstGeom prst="roundRect">
              <a:avLst/>
            </a:prstGeom>
            <a:no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900" dirty="0">
                <a:latin typeface="Meiryo UI" panose="020B0604030504040204" pitchFamily="50" charset="-128"/>
                <a:ea typeface="Meiryo UI" panose="020B0604030504040204" pitchFamily="50" charset="-128"/>
              </a:endParaRPr>
            </a:p>
          </p:txBody>
        </p:sp>
        <p:cxnSp>
          <p:nvCxnSpPr>
            <p:cNvPr id="79" name="直線コネクタ 78">
              <a:extLst>
                <a:ext uri="{FF2B5EF4-FFF2-40B4-BE49-F238E27FC236}">
                  <a16:creationId xmlns:a16="http://schemas.microsoft.com/office/drawing/2014/main" id="{D7CE26F1-BE04-4D41-B334-C2CC85775482}"/>
                </a:ext>
              </a:extLst>
            </p:cNvPr>
            <p:cNvCxnSpPr/>
            <p:nvPr/>
          </p:nvCxnSpPr>
          <p:spPr>
            <a:xfrm flipV="1">
              <a:off x="8924168" y="5118574"/>
              <a:ext cx="0" cy="303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C104D4DF-D364-4C30-BA24-A78493953D55}"/>
                </a:ext>
              </a:extLst>
            </p:cNvPr>
            <p:cNvCxnSpPr/>
            <p:nvPr/>
          </p:nvCxnSpPr>
          <p:spPr>
            <a:xfrm>
              <a:off x="8916117" y="5118574"/>
              <a:ext cx="2868616" cy="9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79D94A12-CAAE-47FD-9CD8-C11CD63B0227}"/>
                </a:ext>
              </a:extLst>
            </p:cNvPr>
            <p:cNvCxnSpPr>
              <a:cxnSpLocks/>
            </p:cNvCxnSpPr>
            <p:nvPr/>
          </p:nvCxnSpPr>
          <p:spPr>
            <a:xfrm>
              <a:off x="11773222" y="5128061"/>
              <a:ext cx="0" cy="27918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2" name="正方形/長方形 81">
              <a:extLst>
                <a:ext uri="{FF2B5EF4-FFF2-40B4-BE49-F238E27FC236}">
                  <a16:creationId xmlns:a16="http://schemas.microsoft.com/office/drawing/2014/main" id="{A7BD99E9-0FBD-4B2A-957F-14BFD50912B3}"/>
                </a:ext>
              </a:extLst>
            </p:cNvPr>
            <p:cNvSpPr/>
            <p:nvPr/>
          </p:nvSpPr>
          <p:spPr>
            <a:xfrm>
              <a:off x="9675229" y="4791553"/>
              <a:ext cx="1244418" cy="30769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派遣要請</a:t>
              </a:r>
            </a:p>
          </p:txBody>
        </p:sp>
        <p:cxnSp>
          <p:nvCxnSpPr>
            <p:cNvPr id="83" name="直線矢印コネクタ 82">
              <a:extLst>
                <a:ext uri="{FF2B5EF4-FFF2-40B4-BE49-F238E27FC236}">
                  <a16:creationId xmlns:a16="http://schemas.microsoft.com/office/drawing/2014/main" id="{693F129E-65DC-493E-94CA-68E892B666FE}"/>
                </a:ext>
              </a:extLst>
            </p:cNvPr>
            <p:cNvCxnSpPr/>
            <p:nvPr/>
          </p:nvCxnSpPr>
          <p:spPr>
            <a:xfrm flipH="1">
              <a:off x="8078698" y="5886040"/>
              <a:ext cx="359927" cy="3402"/>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4" name="正方形/長方形 83">
              <a:extLst>
                <a:ext uri="{FF2B5EF4-FFF2-40B4-BE49-F238E27FC236}">
                  <a16:creationId xmlns:a16="http://schemas.microsoft.com/office/drawing/2014/main" id="{77F64830-CDAD-48C9-8FBE-5710B89AD311}"/>
                </a:ext>
              </a:extLst>
            </p:cNvPr>
            <p:cNvSpPr/>
            <p:nvPr/>
          </p:nvSpPr>
          <p:spPr>
            <a:xfrm>
              <a:off x="7645611" y="5911607"/>
              <a:ext cx="1244418" cy="4612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報告</a:t>
              </a:r>
            </a:p>
          </p:txBody>
        </p:sp>
        <p:cxnSp>
          <p:nvCxnSpPr>
            <p:cNvPr id="85" name="直線矢印コネクタ 84">
              <a:extLst>
                <a:ext uri="{FF2B5EF4-FFF2-40B4-BE49-F238E27FC236}">
                  <a16:creationId xmlns:a16="http://schemas.microsoft.com/office/drawing/2014/main" id="{8EA6994F-FBC8-4A8A-A6CC-DC5FA4B8E899}"/>
                </a:ext>
              </a:extLst>
            </p:cNvPr>
            <p:cNvCxnSpPr/>
            <p:nvPr/>
          </p:nvCxnSpPr>
          <p:spPr>
            <a:xfrm flipH="1" flipV="1">
              <a:off x="9420758" y="5891745"/>
              <a:ext cx="830650" cy="73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正方形/長方形 85">
              <a:extLst>
                <a:ext uri="{FF2B5EF4-FFF2-40B4-BE49-F238E27FC236}">
                  <a16:creationId xmlns:a16="http://schemas.microsoft.com/office/drawing/2014/main" id="{2A67316E-D2A7-42D1-8223-50E3B7554645}"/>
                </a:ext>
              </a:extLst>
            </p:cNvPr>
            <p:cNvSpPr/>
            <p:nvPr/>
          </p:nvSpPr>
          <p:spPr>
            <a:xfrm>
              <a:off x="9249022" y="5817674"/>
              <a:ext cx="1244418" cy="4612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報告</a:t>
              </a:r>
            </a:p>
          </p:txBody>
        </p:sp>
        <p:cxnSp>
          <p:nvCxnSpPr>
            <p:cNvPr id="87" name="直線コネクタ 86">
              <a:extLst>
                <a:ext uri="{FF2B5EF4-FFF2-40B4-BE49-F238E27FC236}">
                  <a16:creationId xmlns:a16="http://schemas.microsoft.com/office/drawing/2014/main" id="{2770D000-C201-4CFF-A4C4-FFEE9C6D9CE3}"/>
                </a:ext>
              </a:extLst>
            </p:cNvPr>
            <p:cNvCxnSpPr/>
            <p:nvPr/>
          </p:nvCxnSpPr>
          <p:spPr>
            <a:xfrm flipH="1" flipV="1">
              <a:off x="7550125" y="6117155"/>
              <a:ext cx="2617" cy="7272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261090C5-BF42-4B2D-93A6-B5806D4EE7CA}"/>
                </a:ext>
              </a:extLst>
            </p:cNvPr>
            <p:cNvCxnSpPr>
              <a:endCxn id="59" idx="2"/>
            </p:cNvCxnSpPr>
            <p:nvPr/>
          </p:nvCxnSpPr>
          <p:spPr>
            <a:xfrm>
              <a:off x="7544576" y="6841510"/>
              <a:ext cx="1007961" cy="2898"/>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9" name="正方形/長方形 88">
              <a:extLst>
                <a:ext uri="{FF2B5EF4-FFF2-40B4-BE49-F238E27FC236}">
                  <a16:creationId xmlns:a16="http://schemas.microsoft.com/office/drawing/2014/main" id="{5D979275-5399-470D-AEED-01BBFBE89DFF}"/>
                </a:ext>
              </a:extLst>
            </p:cNvPr>
            <p:cNvSpPr/>
            <p:nvPr/>
          </p:nvSpPr>
          <p:spPr>
            <a:xfrm>
              <a:off x="7262924" y="6447892"/>
              <a:ext cx="1551066" cy="4612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latin typeface="Meiryo UI" panose="020B0604030504040204" pitchFamily="50" charset="-128"/>
                  <a:ea typeface="Meiryo UI" panose="020B0604030504040204" pitchFamily="50" charset="-128"/>
                </a:rPr>
                <a:t>働きかけ</a:t>
              </a:r>
            </a:p>
          </p:txBody>
        </p:sp>
        <p:sp>
          <p:nvSpPr>
            <p:cNvPr id="90" name="楕円 89">
              <a:extLst>
                <a:ext uri="{FF2B5EF4-FFF2-40B4-BE49-F238E27FC236}">
                  <a16:creationId xmlns:a16="http://schemas.microsoft.com/office/drawing/2014/main" id="{F9A1CF20-C776-41D9-B192-584C8443064D}"/>
                </a:ext>
              </a:extLst>
            </p:cNvPr>
            <p:cNvSpPr/>
            <p:nvPr/>
          </p:nvSpPr>
          <p:spPr>
            <a:xfrm>
              <a:off x="11162554" y="5424329"/>
              <a:ext cx="1124762" cy="380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弁護士</a:t>
              </a:r>
            </a:p>
          </p:txBody>
        </p:sp>
        <p:sp>
          <p:nvSpPr>
            <p:cNvPr id="91" name="楕円 90">
              <a:extLst>
                <a:ext uri="{FF2B5EF4-FFF2-40B4-BE49-F238E27FC236}">
                  <a16:creationId xmlns:a16="http://schemas.microsoft.com/office/drawing/2014/main" id="{3B983DB5-0A90-4236-8660-6738B5A05B72}"/>
                </a:ext>
              </a:extLst>
            </p:cNvPr>
            <p:cNvSpPr/>
            <p:nvPr/>
          </p:nvSpPr>
          <p:spPr>
            <a:xfrm>
              <a:off x="11162554" y="5917207"/>
              <a:ext cx="1124762" cy="380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構造建築士</a:t>
              </a:r>
            </a:p>
          </p:txBody>
        </p:sp>
        <p:cxnSp>
          <p:nvCxnSpPr>
            <p:cNvPr id="92" name="直線コネクタ 91">
              <a:extLst>
                <a:ext uri="{FF2B5EF4-FFF2-40B4-BE49-F238E27FC236}">
                  <a16:creationId xmlns:a16="http://schemas.microsoft.com/office/drawing/2014/main" id="{852E8C0F-707B-4CE3-B9A0-FB3472646415}"/>
                </a:ext>
              </a:extLst>
            </p:cNvPr>
            <p:cNvCxnSpPr/>
            <p:nvPr/>
          </p:nvCxnSpPr>
          <p:spPr>
            <a:xfrm>
              <a:off x="10679227" y="6588191"/>
              <a:ext cx="421785" cy="0"/>
            </a:xfrm>
            <a:prstGeom prst="line">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4018EBF7-9511-4428-B21E-9C5E64BE1F3F}"/>
                </a:ext>
              </a:extLst>
            </p:cNvPr>
            <p:cNvCxnSpPr/>
            <p:nvPr/>
          </p:nvCxnSpPr>
          <p:spPr>
            <a:xfrm flipV="1">
              <a:off x="8934840" y="6125604"/>
              <a:ext cx="0" cy="421476"/>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94" name="テキスト ボックス 93"/>
          <p:cNvSpPr txBox="1"/>
          <p:nvPr/>
        </p:nvSpPr>
        <p:spPr>
          <a:xfrm>
            <a:off x="91918" y="3210576"/>
            <a:ext cx="4321056" cy="1384995"/>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○アドバイス等の内容</a:t>
            </a:r>
            <a:endParaRPr lang="en-US" altLang="ja-JP" sz="1400" b="1" dirty="0">
              <a:latin typeface="Meiryo UI" panose="020B0604030504040204" pitchFamily="50" charset="-128"/>
              <a:ea typeface="Meiryo UI" panose="020B0604030504040204" pitchFamily="50" charset="-128"/>
            </a:endParaRPr>
          </a:p>
          <a:p>
            <a:pPr marL="174625"/>
            <a:r>
              <a:rPr lang="ja-JP" altLang="en-US" sz="1400" dirty="0">
                <a:latin typeface="Meiryo UI" panose="020B0604030504040204" pitchFamily="50" charset="-128"/>
                <a:ea typeface="Meiryo UI" panose="020B0604030504040204" pitchFamily="50" charset="-128"/>
              </a:rPr>
              <a:t>・耐震補強や建替えのイメージ案の提供</a:t>
            </a:r>
            <a:endParaRPr lang="en-US" altLang="ja-JP" sz="1400" dirty="0">
              <a:latin typeface="Meiryo UI" panose="020B0604030504040204" pitchFamily="50" charset="-128"/>
              <a:ea typeface="Meiryo UI" panose="020B0604030504040204" pitchFamily="50" charset="-128"/>
            </a:endParaRPr>
          </a:p>
          <a:p>
            <a:pPr marL="174625"/>
            <a:r>
              <a:rPr lang="ja-JP" altLang="en-US" sz="1400" dirty="0">
                <a:latin typeface="Meiryo UI" panose="020B0604030504040204" pitchFamily="50" charset="-128"/>
                <a:ea typeface="Meiryo UI" panose="020B0604030504040204" pitchFamily="50" charset="-128"/>
              </a:rPr>
              <a:t>・概算工事費等の算出</a:t>
            </a:r>
            <a:endParaRPr lang="en-US" altLang="ja-JP" sz="1400" dirty="0">
              <a:latin typeface="Meiryo UI" panose="020B0604030504040204" pitchFamily="50" charset="-128"/>
              <a:ea typeface="Meiryo UI" panose="020B0604030504040204" pitchFamily="50" charset="-128"/>
            </a:endParaRPr>
          </a:p>
          <a:p>
            <a:pPr marL="174625"/>
            <a:r>
              <a:rPr lang="ja-JP" altLang="en-US" sz="1400" dirty="0">
                <a:latin typeface="Meiryo UI" panose="020B0604030504040204" pitchFamily="50" charset="-128"/>
                <a:ea typeface="Meiryo UI" panose="020B0604030504040204" pitchFamily="50" charset="-128"/>
              </a:rPr>
              <a:t>・資金計画等についての情報提供</a:t>
            </a:r>
            <a:endParaRPr lang="en-US" altLang="ja-JP" sz="1400" dirty="0">
              <a:latin typeface="Meiryo UI" panose="020B0604030504040204" pitchFamily="50" charset="-128"/>
              <a:ea typeface="Meiryo UI" panose="020B0604030504040204" pitchFamily="50" charset="-128"/>
            </a:endParaRPr>
          </a:p>
          <a:p>
            <a:pPr marL="174625"/>
            <a:r>
              <a:rPr lang="ja-JP" altLang="en-US" sz="1400" dirty="0">
                <a:latin typeface="Meiryo UI" panose="020B0604030504040204" pitchFamily="50" charset="-128"/>
                <a:ea typeface="Meiryo UI" panose="020B0604030504040204" pitchFamily="50" charset="-128"/>
              </a:rPr>
              <a:t>・区分所有者、賃借人の権利関係についての法的解釈</a:t>
            </a:r>
            <a:endParaRPr lang="en-US" altLang="ja-JP" sz="1400" dirty="0">
              <a:latin typeface="Meiryo UI" panose="020B0604030504040204" pitchFamily="50" charset="-128"/>
              <a:ea typeface="Meiryo UI" panose="020B0604030504040204" pitchFamily="50" charset="-128"/>
            </a:endParaRPr>
          </a:p>
          <a:p>
            <a:pPr marL="174625" algn="r"/>
            <a:r>
              <a:rPr lang="ja-JP" altLang="en-US" sz="1400" dirty="0">
                <a:latin typeface="Meiryo UI" panose="020B0604030504040204" pitchFamily="50" charset="-128"/>
                <a:ea typeface="Meiryo UI" panose="020B0604030504040204" pitchFamily="50" charset="-128"/>
              </a:rPr>
              <a:t>　等　　　　　　　　　　　　　　　　　　　　　　　　　　　　　　　　　　　　　　　　　</a:t>
            </a:r>
            <a:endParaRPr kumimoji="1" lang="ja-JP" altLang="en-US" sz="1400" dirty="0">
              <a:latin typeface="Meiryo UI" panose="020B0604030504040204" pitchFamily="50" charset="-128"/>
              <a:ea typeface="Meiryo UI" panose="020B0604030504040204" pitchFamily="50" charset="-128"/>
            </a:endParaRPr>
          </a:p>
        </p:txBody>
      </p:sp>
      <p:sp>
        <p:nvSpPr>
          <p:cNvPr id="95" name="テキスト ボックス 94">
            <a:extLst>
              <a:ext uri="{FF2B5EF4-FFF2-40B4-BE49-F238E27FC236}">
                <a16:creationId xmlns:a16="http://schemas.microsoft.com/office/drawing/2014/main" id="{6FF154FD-879D-4D24-8F84-DF3CC0295B0D}"/>
              </a:ext>
            </a:extLst>
          </p:cNvPr>
          <p:cNvSpPr txBox="1"/>
          <p:nvPr/>
        </p:nvSpPr>
        <p:spPr>
          <a:xfrm>
            <a:off x="91918" y="2129724"/>
            <a:ext cx="8977669" cy="584775"/>
          </a:xfrm>
          <a:prstGeom prst="rect">
            <a:avLst/>
          </a:prstGeom>
          <a:noFill/>
          <a:ln w="12700">
            <a:noFill/>
          </a:ln>
        </p:spPr>
        <p:txBody>
          <a:bodyPr wrap="square" rtlCol="0">
            <a:spAutoFit/>
          </a:bodyPr>
          <a:lstStyle/>
          <a:p>
            <a:pPr>
              <a:spcBef>
                <a:spcPts val="396"/>
              </a:spcBef>
            </a:pPr>
            <a:r>
              <a:rPr lang="ja-JP" altLang="en-US" sz="1600" spc="-40" dirty="0">
                <a:latin typeface="Meiryo UI" panose="020B0604030504040204" pitchFamily="50" charset="-128"/>
                <a:ea typeface="Meiryo UI" panose="020B0604030504040204" pitchFamily="50" charset="-128"/>
                <a:cs typeface="メイリオ" panose="020B0604030504040204" pitchFamily="50" charset="-128"/>
              </a:rPr>
              <a:t>　耐震化事業に精通した建築士を耐震プロデューサーとして派遣し、所有者が抱える疑問や不安等を聞き取り、必要に応じて各種専門家と連携し事業計画立案のための的確なアドバイス等を行う</a:t>
            </a:r>
            <a:endParaRPr lang="en-US" altLang="ja-JP" sz="1600" spc="-40"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50" name="表 49">
            <a:extLst>
              <a:ext uri="{FF2B5EF4-FFF2-40B4-BE49-F238E27FC236}">
                <a16:creationId xmlns:a16="http://schemas.microsoft.com/office/drawing/2014/main" id="{F7573B99-458F-4DA5-9351-B0A0D53389BB}"/>
              </a:ext>
            </a:extLst>
          </p:cNvPr>
          <p:cNvGraphicFramePr>
            <a:graphicFrameLocks noGrp="1"/>
          </p:cNvGraphicFramePr>
          <p:nvPr>
            <p:extLst>
              <p:ext uri="{D42A27DB-BD31-4B8C-83A1-F6EECF244321}">
                <p14:modId xmlns:p14="http://schemas.microsoft.com/office/powerpoint/2010/main" val="2257869985"/>
              </p:ext>
            </p:extLst>
          </p:nvPr>
        </p:nvGraphicFramePr>
        <p:xfrm>
          <a:off x="4412974" y="3205091"/>
          <a:ext cx="4260298" cy="3257246"/>
        </p:xfrm>
        <a:graphic>
          <a:graphicData uri="http://schemas.openxmlformats.org/drawingml/2006/table">
            <a:tbl>
              <a:tblPr/>
              <a:tblGrid>
                <a:gridCol w="967948">
                  <a:extLst>
                    <a:ext uri="{9D8B030D-6E8A-4147-A177-3AD203B41FA5}">
                      <a16:colId xmlns:a16="http://schemas.microsoft.com/office/drawing/2014/main" val="1846804510"/>
                    </a:ext>
                  </a:extLst>
                </a:gridCol>
                <a:gridCol w="826337">
                  <a:extLst>
                    <a:ext uri="{9D8B030D-6E8A-4147-A177-3AD203B41FA5}">
                      <a16:colId xmlns:a16="http://schemas.microsoft.com/office/drawing/2014/main" val="3063125926"/>
                    </a:ext>
                  </a:extLst>
                </a:gridCol>
                <a:gridCol w="731298">
                  <a:extLst>
                    <a:ext uri="{9D8B030D-6E8A-4147-A177-3AD203B41FA5}">
                      <a16:colId xmlns:a16="http://schemas.microsoft.com/office/drawing/2014/main" val="2113165225"/>
                    </a:ext>
                  </a:extLst>
                </a:gridCol>
                <a:gridCol w="974394">
                  <a:extLst>
                    <a:ext uri="{9D8B030D-6E8A-4147-A177-3AD203B41FA5}">
                      <a16:colId xmlns:a16="http://schemas.microsoft.com/office/drawing/2014/main" val="2393473655"/>
                    </a:ext>
                  </a:extLst>
                </a:gridCol>
                <a:gridCol w="760321">
                  <a:extLst>
                    <a:ext uri="{9D8B030D-6E8A-4147-A177-3AD203B41FA5}">
                      <a16:colId xmlns:a16="http://schemas.microsoft.com/office/drawing/2014/main" val="2947702446"/>
                    </a:ext>
                  </a:extLst>
                </a:gridCol>
              </a:tblGrid>
              <a:tr h="344624">
                <a:tc>
                  <a:txBody>
                    <a:bodyPr/>
                    <a:lstStyle/>
                    <a:p>
                      <a:pPr algn="ctr" rtl="0" fontAlgn="ctr"/>
                      <a:r>
                        <a:rPr lang="ja-JP" altLang="en-US" sz="1050" b="1" i="0" u="none" strike="noStrike" dirty="0">
                          <a:solidFill>
                            <a:schemeClr val="tx1"/>
                          </a:solidFill>
                          <a:effectLst/>
                          <a:latin typeface="Meiryo UI" panose="020B0604030504040204" pitchFamily="50" charset="-128"/>
                          <a:ea typeface="Meiryo UI" panose="020B0604030504040204" pitchFamily="50" charset="-128"/>
                        </a:rPr>
                        <a:t>所在地</a:t>
                      </a:r>
                    </a:p>
                  </a:txBody>
                  <a:tcPr marL="95745" marR="95745" marT="47873" marB="47873" anchor="ctr">
                    <a:lnL w="12700" cap="flat" cmpd="sng" algn="ctr">
                      <a:solidFill>
                        <a:schemeClr val="accent1"/>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BBE0E3"/>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BBE0E3"/>
                    </a:solidFill>
                  </a:tcPr>
                </a:tc>
                <a:tc>
                  <a:txBody>
                    <a:bodyPr/>
                    <a:lstStyle/>
                    <a:p>
                      <a:pPr algn="ctr" rtl="0"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主用途</a:t>
                      </a:r>
                    </a:p>
                  </a:txBody>
                  <a:tcPr marL="95745" marR="95745" marT="47873" marB="47873"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BBE0E3"/>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BBE0E3"/>
                    </a:solidFill>
                  </a:tcPr>
                </a:tc>
                <a:tc>
                  <a:txBody>
                    <a:bodyPr/>
                    <a:lstStyle/>
                    <a:p>
                      <a:pPr algn="ctr" rtl="0"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派遣</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回数</a:t>
                      </a:r>
                    </a:p>
                  </a:txBody>
                  <a:tcPr marL="95745" marR="95745" marT="47873" marB="47873"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BBE0E3"/>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BBE0E3"/>
                    </a:solidFill>
                  </a:tcPr>
                </a:tc>
                <a:tc>
                  <a:txBody>
                    <a:bodyPr/>
                    <a:lstStyle/>
                    <a:p>
                      <a:pPr algn="ctr" rtl="0"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事業内容</a:t>
                      </a:r>
                    </a:p>
                  </a:txBody>
                  <a:tcPr marL="95745" marR="95745" marT="47873" marB="47873"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BBE0E3"/>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BBE0E3"/>
                    </a:solidFill>
                  </a:tcPr>
                </a:tc>
                <a:tc>
                  <a:txBody>
                    <a:bodyPr/>
                    <a:lstStyle/>
                    <a:p>
                      <a:pPr algn="ctr" rtl="0"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事業実施時期</a:t>
                      </a:r>
                    </a:p>
                  </a:txBody>
                  <a:tcPr marL="95745" marR="95745" marT="47873" marB="47873" anchor="ctr">
                    <a:lnL w="12700" cap="flat" cmpd="sng" algn="ctr">
                      <a:solidFill>
                        <a:srgbClr val="E8E8EF"/>
                      </a:solidFill>
                      <a:prstDash val="solid"/>
                      <a:round/>
                      <a:headEnd type="none" w="med" len="med"/>
                      <a:tailEnd type="none" w="med" len="med"/>
                    </a:lnL>
                    <a:lnR w="12700" cap="flat" cmpd="sng" algn="ctr">
                      <a:solidFill>
                        <a:srgbClr val="BBE0E3"/>
                      </a:solidFill>
                      <a:prstDash val="solid"/>
                      <a:round/>
                      <a:headEnd type="none" w="med" len="med"/>
                      <a:tailEnd type="none" w="med" len="med"/>
                    </a:lnR>
                    <a:lnT w="12700" cap="flat" cmpd="sng" algn="ctr">
                      <a:solidFill>
                        <a:srgbClr val="BBE0E3"/>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BBE0E3"/>
                    </a:solidFill>
                  </a:tcPr>
                </a:tc>
                <a:extLst>
                  <a:ext uri="{0D108BD9-81ED-4DB2-BD59-A6C34878D82A}">
                    <a16:rowId xmlns:a16="http://schemas.microsoft.com/office/drawing/2014/main" val="511376998"/>
                  </a:ext>
                </a:extLst>
              </a:tr>
              <a:tr h="282622">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0" marR="0" marT="0" marB="0" anchor="ctr">
                    <a:lnL w="12700" cap="flat" cmpd="sng" algn="ctr">
                      <a:solidFill>
                        <a:schemeClr val="accent1"/>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事務所・店舗</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補強設計</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４</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BBE0E3"/>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extLst>
                  <a:ext uri="{0D108BD9-81ED-4DB2-BD59-A6C34878D82A}">
                    <a16:rowId xmlns:a16="http://schemas.microsoft.com/office/drawing/2014/main" val="4044049219"/>
                  </a:ext>
                </a:extLst>
              </a:tr>
              <a:tr h="282622">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0" marR="0" marT="0" marB="0" anchor="ctr">
                    <a:lnL w="12700" cap="flat" cmpd="sng" algn="ctr">
                      <a:solidFill>
                        <a:schemeClr val="accent1"/>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分譲マンション</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管理組合内で検討</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BBE0E3"/>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extLst>
                  <a:ext uri="{0D108BD9-81ED-4DB2-BD59-A6C34878D82A}">
                    <a16:rowId xmlns:a16="http://schemas.microsoft.com/office/drawing/2014/main" val="2795133044"/>
                  </a:ext>
                </a:extLst>
              </a:tr>
              <a:tr h="282622">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0" marR="0" marT="0" marB="0" anchor="ctr">
                    <a:lnL w="12700" cap="flat" cmpd="sng" algn="ctr">
                      <a:solidFill>
                        <a:schemeClr val="accent1"/>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分譲マンション</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管理組合内で検討</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BBE0E3"/>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extLst>
                  <a:ext uri="{0D108BD9-81ED-4DB2-BD59-A6C34878D82A}">
                    <a16:rowId xmlns:a16="http://schemas.microsoft.com/office/drawing/2014/main" val="4064984883"/>
                  </a:ext>
                </a:extLst>
              </a:tr>
              <a:tr h="282622">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堺市</a:t>
                      </a:r>
                    </a:p>
                  </a:txBody>
                  <a:tcPr marL="0" marR="0" marT="0" marB="0" anchor="ctr">
                    <a:lnL w="12700" cap="flat" cmpd="sng" algn="ctr">
                      <a:solidFill>
                        <a:schemeClr val="accent1"/>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診療所・居宅</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補強設計</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４</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BBE0E3"/>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extLst>
                  <a:ext uri="{0D108BD9-81ED-4DB2-BD59-A6C34878D82A}">
                    <a16:rowId xmlns:a16="http://schemas.microsoft.com/office/drawing/2014/main" val="3368828097"/>
                  </a:ext>
                </a:extLst>
              </a:tr>
              <a:tr h="282622">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池田市</a:t>
                      </a:r>
                    </a:p>
                  </a:txBody>
                  <a:tcPr marL="0" marR="0" marT="0" marB="0" anchor="ctr">
                    <a:lnL w="12700" cap="flat" cmpd="sng" algn="ctr">
                      <a:solidFill>
                        <a:schemeClr val="accent1"/>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店舗</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補強設計</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４</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BBE0E3"/>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tcPr>
                </a:tc>
                <a:extLst>
                  <a:ext uri="{0D108BD9-81ED-4DB2-BD59-A6C34878D82A}">
                    <a16:rowId xmlns:a16="http://schemas.microsoft.com/office/drawing/2014/main" val="2096662613"/>
                  </a:ext>
                </a:extLst>
              </a:tr>
              <a:tr h="282622">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大東市</a:t>
                      </a:r>
                    </a:p>
                  </a:txBody>
                  <a:tcPr marL="0" marR="0" marT="0" marB="0" anchor="ctr">
                    <a:lnL w="12700" cap="flat" cmpd="sng" algn="ctr">
                      <a:solidFill>
                        <a:schemeClr val="accent1"/>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賃貸マンション</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3</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補強設計</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４</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BBE0E3"/>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solidFill>
                      <a:srgbClr val="F3F9FA"/>
                    </a:solidFill>
                  </a:tcPr>
                </a:tc>
                <a:extLst>
                  <a:ext uri="{0D108BD9-81ED-4DB2-BD59-A6C34878D82A}">
                    <a16:rowId xmlns:a16="http://schemas.microsoft.com/office/drawing/2014/main" val="843926304"/>
                  </a:ext>
                </a:extLst>
              </a:tr>
              <a:tr h="282622">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柏原市</a:t>
                      </a:r>
                    </a:p>
                  </a:txBody>
                  <a:tcPr marL="0" marR="0" marT="0" marB="0" anchor="ctr">
                    <a:lnL w="12700" cap="flat" cmpd="sng" algn="ctr">
                      <a:solidFill>
                        <a:schemeClr val="accent1"/>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複合施設</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補強設計</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R</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４</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BBE0E3"/>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extLst>
                  <a:ext uri="{0D108BD9-81ED-4DB2-BD59-A6C34878D82A}">
                    <a16:rowId xmlns:a16="http://schemas.microsoft.com/office/drawing/2014/main" val="4215860488"/>
                  </a:ext>
                </a:extLst>
              </a:tr>
              <a:tr h="282622">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大阪市</a:t>
                      </a:r>
                    </a:p>
                  </a:txBody>
                  <a:tcPr marL="0" marR="0" marT="0" marB="0" anchor="ctr">
                    <a:lnL w="12700" cap="flat" cmpd="sng" algn="ctr">
                      <a:solidFill>
                        <a:schemeClr val="accent1"/>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自社ビル</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BBE0E3"/>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extLst>
                  <a:ext uri="{0D108BD9-81ED-4DB2-BD59-A6C34878D82A}">
                    <a16:rowId xmlns:a16="http://schemas.microsoft.com/office/drawing/2014/main" val="1156119062"/>
                  </a:ext>
                </a:extLst>
              </a:tr>
              <a:tr h="282622">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堺市</a:t>
                      </a:r>
                    </a:p>
                  </a:txBody>
                  <a:tcPr marL="0" marR="0" marT="0" marB="0" anchor="ctr">
                    <a:lnL w="12700" cap="flat" cmpd="sng" algn="ctr">
                      <a:solidFill>
                        <a:schemeClr val="accent1"/>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専門学校</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BBE0E3"/>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extLst>
                  <a:ext uri="{0D108BD9-81ED-4DB2-BD59-A6C34878D82A}">
                    <a16:rowId xmlns:a16="http://schemas.microsoft.com/office/drawing/2014/main" val="2914079060"/>
                  </a:ext>
                </a:extLst>
              </a:tr>
              <a:tr h="282622">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大東市</a:t>
                      </a:r>
                    </a:p>
                  </a:txBody>
                  <a:tcPr marL="0" marR="0" marT="0" marB="0" anchor="ctr">
                    <a:lnL w="12700" cap="flat" cmpd="sng" algn="ctr">
                      <a:solidFill>
                        <a:schemeClr val="accent1"/>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賃貸マンション</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回</a:t>
                      </a: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E8E8EF"/>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tc>
                  <a:txBody>
                    <a:bodyPr/>
                    <a:lstStyle/>
                    <a:p>
                      <a:pPr algn="ctr" rtl="0"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E8E8EF"/>
                      </a:solidFill>
                      <a:prstDash val="solid"/>
                      <a:round/>
                      <a:headEnd type="none" w="med" len="med"/>
                      <a:tailEnd type="none" w="med" len="med"/>
                    </a:lnL>
                    <a:lnR w="12700" cap="flat" cmpd="sng" algn="ctr">
                      <a:solidFill>
                        <a:srgbClr val="BBE0E3"/>
                      </a:solidFill>
                      <a:prstDash val="solid"/>
                      <a:round/>
                      <a:headEnd type="none" w="med" len="med"/>
                      <a:tailEnd type="none" w="med" len="med"/>
                    </a:lnR>
                    <a:lnT w="12700" cap="flat" cmpd="sng" algn="ctr">
                      <a:solidFill>
                        <a:srgbClr val="E8E8EF"/>
                      </a:solidFill>
                      <a:prstDash val="solid"/>
                      <a:round/>
                      <a:headEnd type="none" w="med" len="med"/>
                      <a:tailEnd type="none" w="med" len="med"/>
                    </a:lnT>
                    <a:lnB w="12700" cap="flat" cmpd="sng" algn="ctr">
                      <a:solidFill>
                        <a:srgbClr val="E8E8EF"/>
                      </a:solidFill>
                      <a:prstDash val="solid"/>
                      <a:round/>
                      <a:headEnd type="none" w="med" len="med"/>
                      <a:tailEnd type="none" w="med" len="med"/>
                    </a:lnB>
                    <a:noFill/>
                  </a:tcPr>
                </a:tc>
                <a:extLst>
                  <a:ext uri="{0D108BD9-81ED-4DB2-BD59-A6C34878D82A}">
                    <a16:rowId xmlns:a16="http://schemas.microsoft.com/office/drawing/2014/main" val="390005579"/>
                  </a:ext>
                </a:extLst>
              </a:tr>
            </a:tbl>
          </a:graphicData>
        </a:graphic>
      </p:graphicFrame>
      <p:sp>
        <p:nvSpPr>
          <p:cNvPr id="51" name="角丸四角形 46">
            <a:extLst>
              <a:ext uri="{FF2B5EF4-FFF2-40B4-BE49-F238E27FC236}">
                <a16:creationId xmlns:a16="http://schemas.microsoft.com/office/drawing/2014/main" id="{EF2F2568-FE87-49ED-9F65-DD04BE006C66}"/>
              </a:ext>
            </a:extLst>
          </p:cNvPr>
          <p:cNvSpPr/>
          <p:nvPr/>
        </p:nvSpPr>
        <p:spPr>
          <a:xfrm>
            <a:off x="7108513" y="5977875"/>
            <a:ext cx="1439273" cy="362822"/>
          </a:xfrm>
          <a:prstGeom prst="roundRect">
            <a:avLst/>
          </a:prstGeom>
          <a:solidFill>
            <a:schemeClr val="accent5">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rPr>
              <a:t>R4</a:t>
            </a:r>
            <a:r>
              <a:rPr lang="ja-JP" altLang="en-US" sz="1200" dirty="0">
                <a:solidFill>
                  <a:schemeClr val="tx1"/>
                </a:solidFill>
                <a:latin typeface="Meiryo UI" panose="020B0604030504040204" pitchFamily="50" charset="-128"/>
                <a:ea typeface="Meiryo UI" panose="020B0604030504040204" pitchFamily="50" charset="-128"/>
              </a:rPr>
              <a:t>継続派遣中</a:t>
            </a:r>
          </a:p>
        </p:txBody>
      </p:sp>
      <p:sp>
        <p:nvSpPr>
          <p:cNvPr id="52" name="角丸四角形 46">
            <a:extLst>
              <a:ext uri="{FF2B5EF4-FFF2-40B4-BE49-F238E27FC236}">
                <a16:creationId xmlns:a16="http://schemas.microsoft.com/office/drawing/2014/main" id="{EF2F2568-FE87-49ED-9F65-DD04BE006C66}"/>
              </a:ext>
            </a:extLst>
          </p:cNvPr>
          <p:cNvSpPr/>
          <p:nvPr/>
        </p:nvSpPr>
        <p:spPr>
          <a:xfrm>
            <a:off x="7108513" y="5645744"/>
            <a:ext cx="1477598" cy="191806"/>
          </a:xfrm>
          <a:prstGeom prst="roundRect">
            <a:avLst/>
          </a:prstGeom>
          <a:solidFill>
            <a:schemeClr val="accent5">
              <a:lumMod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費用面、時期含め検討</a:t>
            </a:r>
          </a:p>
        </p:txBody>
      </p:sp>
    </p:spTree>
    <p:extLst>
      <p:ext uri="{BB962C8B-B14F-4D97-AF65-F5344CB8AC3E}">
        <p14:creationId xmlns:p14="http://schemas.microsoft.com/office/powerpoint/2010/main" val="2849658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1" y="0"/>
            <a:ext cx="8186057" cy="89037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r>
              <a:rPr lang="ja-JP" altLang="en-US" dirty="0"/>
              <a:t>　（３）令和３年度の</a:t>
            </a:r>
            <a:r>
              <a:rPr lang="zh-TW" altLang="en-US" dirty="0"/>
              <a:t>広域緊急交通路沿道建築物</a:t>
            </a:r>
            <a:r>
              <a:rPr lang="en-US" altLang="ja-JP" dirty="0"/>
              <a:t>(</a:t>
            </a:r>
            <a:r>
              <a:rPr lang="ja-JP" altLang="en-US" dirty="0"/>
              <a:t>建物</a:t>
            </a:r>
            <a:r>
              <a:rPr lang="en-US" altLang="ja-JP" dirty="0"/>
              <a:t>)</a:t>
            </a:r>
            <a:r>
              <a:rPr lang="ja-JP" altLang="en-US" dirty="0"/>
              <a:t>の取組</a:t>
            </a:r>
            <a:r>
              <a:rPr lang="en-US" altLang="ja-JP" dirty="0"/>
              <a:t/>
            </a:r>
            <a:br>
              <a:rPr lang="en-US" altLang="ja-JP" dirty="0"/>
            </a:br>
            <a:r>
              <a:rPr lang="ja-JP" altLang="en-US" dirty="0"/>
              <a:t>　　ウ</a:t>
            </a:r>
            <a:r>
              <a:rPr lang="en-US" altLang="ja-JP" dirty="0"/>
              <a:t>-</a:t>
            </a:r>
            <a:r>
              <a:rPr lang="ja-JP" altLang="en-US" dirty="0"/>
              <a:t>１．個別訪問の重点化</a:t>
            </a:r>
          </a:p>
        </p:txBody>
      </p:sp>
      <p:sp>
        <p:nvSpPr>
          <p:cNvPr id="4" name="テキスト ボックス 3">
            <a:extLst>
              <a:ext uri="{FF2B5EF4-FFF2-40B4-BE49-F238E27FC236}">
                <a16:creationId xmlns:a16="http://schemas.microsoft.com/office/drawing/2014/main" id="{6A360D26-A81C-46CD-942C-54FEE4CDD316}"/>
              </a:ext>
            </a:extLst>
          </p:cNvPr>
          <p:cNvSpPr txBox="1">
            <a:spLocks noChangeArrowheads="1"/>
          </p:cNvSpPr>
          <p:nvPr/>
        </p:nvSpPr>
        <p:spPr bwMode="auto">
          <a:xfrm>
            <a:off x="105335" y="1020301"/>
            <a:ext cx="8860865" cy="970489"/>
          </a:xfrm>
          <a:prstGeom prst="rect">
            <a:avLst/>
          </a:prstGeom>
          <a:solidFill>
            <a:schemeClr val="accent5"/>
          </a:solidFill>
          <a:ln>
            <a:noFill/>
          </a:ln>
        </p:spPr>
        <p:txBody>
          <a:bodyPr lIns="72000" tIns="0" rIns="72000" bIns="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ts val="300"/>
              </a:spcBef>
              <a:buFontTx/>
              <a:buNone/>
            </a:pPr>
            <a:r>
              <a:rPr lang="ja-JP" altLang="en-US" sz="1800" dirty="0">
                <a:latin typeface="Meiryo UI" panose="020B0604030504040204" pitchFamily="50" charset="-128"/>
                <a:ea typeface="Meiryo UI" panose="020B0604030504040204" pitchFamily="50" charset="-128"/>
              </a:rPr>
              <a:t>○耐震性不足の全所有者に対し、ダイレクトメールを送付（</a:t>
            </a:r>
            <a:r>
              <a:rPr lang="en-US" altLang="ja-JP" sz="1800" dirty="0">
                <a:latin typeface="Meiryo UI" panose="020B0604030504040204" pitchFamily="50" charset="-128"/>
                <a:ea typeface="Meiryo UI" panose="020B0604030504040204" pitchFamily="50" charset="-128"/>
              </a:rPr>
              <a:t>10</a:t>
            </a:r>
            <a:r>
              <a:rPr lang="ja-JP" altLang="en-US" sz="1800" dirty="0">
                <a:latin typeface="Meiryo UI" panose="020B0604030504040204" pitchFamily="50" charset="-128"/>
                <a:ea typeface="Meiryo UI" panose="020B0604030504040204" pitchFamily="50" charset="-128"/>
              </a:rPr>
              <a:t>月　</a:t>
            </a:r>
            <a:r>
              <a:rPr lang="en-US" altLang="ja-JP" sz="1800" dirty="0">
                <a:latin typeface="Meiryo UI" panose="020B0604030504040204" pitchFamily="50" charset="-128"/>
                <a:ea typeface="Meiryo UI" panose="020B0604030504040204" pitchFamily="50" charset="-128"/>
              </a:rPr>
              <a:t>192</a:t>
            </a:r>
            <a:r>
              <a:rPr lang="ja-JP" altLang="en-US" sz="1800" dirty="0">
                <a:latin typeface="Meiryo UI" panose="020B0604030504040204" pitchFamily="50" charset="-128"/>
                <a:ea typeface="Meiryo UI" panose="020B0604030504040204" pitchFamily="50" charset="-128"/>
              </a:rPr>
              <a:t>通）</a:t>
            </a:r>
            <a:endParaRPr lang="en-US" altLang="ja-JP" sz="1800" dirty="0">
              <a:latin typeface="Meiryo UI" panose="020B0604030504040204" pitchFamily="50" charset="-128"/>
              <a:ea typeface="Meiryo UI" panose="020B0604030504040204" pitchFamily="50" charset="-128"/>
            </a:endParaRPr>
          </a:p>
          <a:p>
            <a:pPr marL="0" eaLnBrk="1" hangingPunct="1">
              <a:spcBef>
                <a:spcPts val="300"/>
              </a:spcBef>
              <a:buFontTx/>
              <a:buNone/>
            </a:pPr>
            <a:r>
              <a:rPr lang="ja-JP" altLang="en-US" sz="1800" dirty="0">
                <a:latin typeface="Meiryo UI" panose="020B0604030504040204" pitchFamily="50" charset="-128"/>
                <a:ea typeface="Meiryo UI" panose="020B0604030504040204" pitchFamily="50" charset="-128"/>
              </a:rPr>
              <a:t>○重点化対象の所有者を優先に個別訪問を実施（</a:t>
            </a:r>
            <a:r>
              <a:rPr lang="en-US" altLang="ja-JP" sz="1800" dirty="0">
                <a:latin typeface="Meiryo UI" panose="020B0604030504040204" pitchFamily="50" charset="-128"/>
                <a:ea typeface="Meiryo UI" panose="020B0604030504040204" pitchFamily="50" charset="-128"/>
              </a:rPr>
              <a:t>32</a:t>
            </a:r>
            <a:r>
              <a:rPr lang="ja-JP" altLang="en-US" sz="1800" dirty="0">
                <a:latin typeface="Meiryo UI" panose="020B0604030504040204" pitchFamily="50" charset="-128"/>
                <a:ea typeface="Meiryo UI" panose="020B0604030504040204" pitchFamily="50" charset="-128"/>
              </a:rPr>
              <a:t>棟）</a:t>
            </a:r>
            <a:endParaRPr lang="en-US" altLang="ja-JP" sz="1800" dirty="0">
              <a:latin typeface="Meiryo UI" panose="020B0604030504040204" pitchFamily="50" charset="-128"/>
              <a:ea typeface="Meiryo UI" panose="020B0604030504040204" pitchFamily="50" charset="-128"/>
            </a:endParaRPr>
          </a:p>
          <a:p>
            <a:pPr eaLnBrk="1" hangingPunct="1">
              <a:spcBef>
                <a:spcPts val="300"/>
              </a:spcBef>
              <a:buFontTx/>
              <a:buNone/>
            </a:pPr>
            <a:r>
              <a:rPr lang="ja-JP" altLang="en-US" sz="1800" dirty="0">
                <a:latin typeface="Meiryo UI" panose="020B0604030504040204" pitchFamily="50" charset="-128"/>
                <a:ea typeface="Meiryo UI" panose="020B0604030504040204" pitchFamily="50" charset="-128"/>
              </a:rPr>
              <a:t>○重点化対象の所有者へ耐震プロデューサーを派遣（</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棟）</a:t>
            </a:r>
            <a:endParaRPr lang="en-US" altLang="ja-JP" sz="1800" dirty="0">
              <a:latin typeface="Meiryo UI" panose="020B0604030504040204" pitchFamily="50" charset="-128"/>
              <a:ea typeface="Meiryo UI" panose="020B0604030504040204" pitchFamily="50" charset="-128"/>
            </a:endParaRPr>
          </a:p>
        </p:txBody>
      </p:sp>
      <p:sp>
        <p:nvSpPr>
          <p:cNvPr id="45" name="Text Box 1233">
            <a:extLst>
              <a:ext uri="{FF2B5EF4-FFF2-40B4-BE49-F238E27FC236}">
                <a16:creationId xmlns:a16="http://schemas.microsoft.com/office/drawing/2014/main" id="{FC998D63-B911-4FC3-B916-2FB0378397C7}"/>
              </a:ext>
            </a:extLst>
          </p:cNvPr>
          <p:cNvSpPr txBox="1">
            <a:spLocks noChangeArrowheads="1"/>
          </p:cNvSpPr>
          <p:nvPr/>
        </p:nvSpPr>
        <p:spPr bwMode="auto">
          <a:xfrm>
            <a:off x="105335" y="2058243"/>
            <a:ext cx="8860865" cy="36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defPPr>
              <a:defRPr lang="ja-JP"/>
            </a:defPPr>
            <a:lvl1pPr indent="0">
              <a:spcBef>
                <a:spcPct val="0"/>
              </a:spcBef>
              <a:buFontTx/>
              <a:buNone/>
              <a:defRPr b="1">
                <a:solidFill>
                  <a:srgbClr val="2903B5"/>
                </a:solidFill>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r>
              <a:rPr lang="ja-JP" altLang="en-US" dirty="0"/>
              <a:t>重点化の考え方</a:t>
            </a:r>
            <a:endParaRPr lang="en-US" altLang="ja-JP" dirty="0"/>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6889" y="2773506"/>
            <a:ext cx="2819937" cy="3816604"/>
          </a:xfrm>
          <a:prstGeom prst="rect">
            <a:avLst/>
          </a:prstGeom>
        </p:spPr>
      </p:pic>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47</a:t>
            </a:fld>
            <a:endParaRPr lang="en-US" altLang="ja-JP" dirty="0">
              <a:solidFill>
                <a:srgbClr val="000000"/>
              </a:solidFill>
            </a:endParaRPr>
          </a:p>
        </p:txBody>
      </p:sp>
      <p:sp>
        <p:nvSpPr>
          <p:cNvPr id="22" name="テキスト ボックス 21">
            <a:extLst>
              <a:ext uri="{FF2B5EF4-FFF2-40B4-BE49-F238E27FC236}">
                <a16:creationId xmlns:a16="http://schemas.microsoft.com/office/drawing/2014/main" id="{2A343E94-2235-4207-A045-A6AD56B3B9FC}"/>
              </a:ext>
            </a:extLst>
          </p:cNvPr>
          <p:cNvSpPr txBox="1"/>
          <p:nvPr/>
        </p:nvSpPr>
        <p:spPr>
          <a:xfrm>
            <a:off x="105334" y="2420646"/>
            <a:ext cx="6309979" cy="3477875"/>
          </a:xfrm>
          <a:prstGeom prst="rect">
            <a:avLst/>
          </a:prstGeom>
          <a:noFill/>
        </p:spPr>
        <p:txBody>
          <a:bodyPr wrap="square" rtlCol="0">
            <a:spAutoFit/>
          </a:bodyPr>
          <a:lstStyle/>
          <a:p>
            <a:pPr marL="174625" indent="-174625"/>
            <a:r>
              <a:rPr lang="ja-JP" altLang="en-US" sz="1600" b="1" dirty="0">
                <a:latin typeface="Meiryo UI" panose="020B0604030504040204" pitchFamily="50" charset="-128"/>
                <a:ea typeface="Meiryo UI" panose="020B0604030504040204" pitchFamily="50" charset="-128"/>
              </a:rPr>
              <a:t>○倒壊する危険性が高く</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１</a:t>
            </a:r>
            <a:r>
              <a:rPr lang="en-US" altLang="ja-JP" sz="1400" b="1" dirty="0">
                <a:latin typeface="Meiryo UI" panose="020B0604030504040204" pitchFamily="50" charset="-128"/>
                <a:ea typeface="Meiryo UI" panose="020B0604030504040204" pitchFamily="50" charset="-128"/>
              </a:rPr>
              <a:t>)</a:t>
            </a:r>
            <a:r>
              <a:rPr lang="ja-JP" altLang="en-US" sz="1600" b="1" dirty="0" err="1">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道路を閉塞する</a:t>
            </a:r>
            <a:r>
              <a:rPr lang="en-US" altLang="ja-JP" sz="14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建物について、耐震プロデューサーを優先的に派遣するなど、所有者への働きかけを強化</a:t>
            </a:r>
            <a:endParaRPr lang="en-US" altLang="ja-JP" sz="1600" b="1" dirty="0">
              <a:latin typeface="Meiryo UI" panose="020B0604030504040204" pitchFamily="50" charset="-128"/>
              <a:ea typeface="Meiryo UI" panose="020B0604030504040204" pitchFamily="50" charset="-128"/>
            </a:endParaRPr>
          </a:p>
          <a:p>
            <a:pPr marL="174625">
              <a:spcBef>
                <a:spcPts val="600"/>
              </a:spcBef>
            </a:pP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　倒壊する危険性が高い建物</a:t>
            </a:r>
            <a:endParaRPr lang="en-US" altLang="ja-JP" sz="1400" b="1" dirty="0">
              <a:latin typeface="Meiryo UI" panose="020B0604030504040204" pitchFamily="50" charset="-128"/>
              <a:ea typeface="Meiryo UI" panose="020B0604030504040204" pitchFamily="50" charset="-128"/>
            </a:endParaRPr>
          </a:p>
          <a:p>
            <a:pPr marL="449263" indent="174625"/>
            <a:r>
              <a:rPr lang="ja-JP" altLang="en-US" sz="1400" dirty="0">
                <a:latin typeface="Meiryo UI" panose="020B0604030504040204" pitchFamily="50" charset="-128"/>
                <a:ea typeface="Meiryo UI" panose="020B0604030504040204" pitchFamily="50" charset="-128"/>
              </a:rPr>
              <a:t>大規模の地震の震動及び衝撃に対して、倒壊し、又は崩壊する危険性が高いもの</a:t>
            </a:r>
            <a:r>
              <a:rPr lang="ja-JP" altLang="en-US" sz="1400" b="1" u="sng" dirty="0">
                <a:solidFill>
                  <a:srgbClr val="FF0000"/>
                </a:solidFill>
                <a:latin typeface="Meiryo UI" panose="020B0604030504040204" pitchFamily="50" charset="-128"/>
                <a:ea typeface="Meiryo UI" panose="020B0604030504040204" pitchFamily="50" charset="-128"/>
              </a:rPr>
              <a:t>（</a:t>
            </a:r>
            <a:r>
              <a:rPr lang="en-US" altLang="ja-JP" sz="1400" b="1" u="sng" dirty="0">
                <a:solidFill>
                  <a:srgbClr val="FF0000"/>
                </a:solidFill>
                <a:latin typeface="Meiryo UI" panose="020B0604030504040204" pitchFamily="50" charset="-128"/>
                <a:ea typeface="Meiryo UI" panose="020B0604030504040204" pitchFamily="50" charset="-128"/>
              </a:rPr>
              <a:t>IS</a:t>
            </a:r>
            <a:r>
              <a:rPr lang="ja-JP" altLang="en-US" sz="1400" b="1" u="sng" dirty="0">
                <a:solidFill>
                  <a:srgbClr val="FF0000"/>
                </a:solidFill>
                <a:latin typeface="Meiryo UI" panose="020B0604030504040204" pitchFamily="50" charset="-128"/>
                <a:ea typeface="Meiryo UI" panose="020B0604030504040204" pitchFamily="50" charset="-128"/>
              </a:rPr>
              <a:t>値＜</a:t>
            </a:r>
            <a:r>
              <a:rPr lang="en-US" altLang="ja-JP" sz="1400" b="1" u="sng" dirty="0">
                <a:solidFill>
                  <a:srgbClr val="FF0000"/>
                </a:solidFill>
                <a:latin typeface="Meiryo UI" panose="020B0604030504040204" pitchFamily="50" charset="-128"/>
                <a:ea typeface="Meiryo UI" panose="020B0604030504040204" pitchFamily="50" charset="-128"/>
              </a:rPr>
              <a:t>0.3</a:t>
            </a:r>
            <a:r>
              <a:rPr lang="ja-JP" altLang="en-US" sz="1400" b="1" u="sng" dirty="0">
                <a:solidFill>
                  <a:srgbClr val="FF0000"/>
                </a:solidFill>
                <a:latin typeface="Meiryo UI" panose="020B0604030504040204" pitchFamily="50" charset="-128"/>
                <a:ea typeface="Meiryo UI" panose="020B0604030504040204" pitchFamily="50" charset="-128"/>
              </a:rPr>
              <a:t>　耐震区分</a:t>
            </a:r>
            <a:r>
              <a:rPr lang="en-US" altLang="ja-JP" sz="1400" b="1" u="sng" dirty="0">
                <a:solidFill>
                  <a:srgbClr val="FF0000"/>
                </a:solidFill>
                <a:latin typeface="Meiryo UI" panose="020B0604030504040204" pitchFamily="50" charset="-128"/>
                <a:ea typeface="Meiryo UI" panose="020B0604030504040204" pitchFamily="50" charset="-128"/>
              </a:rPr>
              <a:t>Ⅰ</a:t>
            </a:r>
            <a:r>
              <a:rPr lang="ja-JP" altLang="en-US" sz="1400" b="1" u="sng" dirty="0">
                <a:solidFill>
                  <a:srgbClr val="FF0000"/>
                </a:solidFill>
                <a:latin typeface="Meiryo UI" panose="020B0604030504040204" pitchFamily="50" charset="-128"/>
                <a:ea typeface="Meiryo UI" panose="020B0604030504040204" pitchFamily="50" charset="-128"/>
              </a:rPr>
              <a:t>）</a:t>
            </a:r>
            <a:endParaRPr lang="en-US" altLang="ja-JP" sz="1400" b="1" u="sng" dirty="0">
              <a:solidFill>
                <a:srgbClr val="FF0000"/>
              </a:solidFill>
              <a:latin typeface="Meiryo UI" panose="020B0604030504040204" pitchFamily="50" charset="-128"/>
              <a:ea typeface="Meiryo UI" panose="020B0604030504040204" pitchFamily="50" charset="-128"/>
            </a:endParaRPr>
          </a:p>
          <a:p>
            <a:pPr marL="1270000" lvl="2" indent="-558800"/>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耐震区分　</a:t>
            </a:r>
            <a:endParaRPr lang="en-US" altLang="ja-JP" sz="1400" dirty="0">
              <a:latin typeface="Meiryo UI" panose="020B0604030504040204" pitchFamily="50" charset="-128"/>
              <a:ea typeface="Meiryo UI" panose="020B0604030504040204" pitchFamily="50" charset="-128"/>
            </a:endParaRPr>
          </a:p>
          <a:p>
            <a:pPr marL="1727200" lvl="3" indent="-355600">
              <a:tabLst>
                <a:tab pos="2147888" algn="l"/>
              </a:tabLst>
            </a:pPr>
            <a:r>
              <a:rPr lang="ja-JP" altLang="en-US" sz="1200" dirty="0">
                <a:latin typeface="Meiryo UI" panose="020B0604030504040204" pitchFamily="50" charset="-128"/>
                <a:ea typeface="Meiryo UI" panose="020B0604030504040204" pitchFamily="50" charset="-128"/>
              </a:rPr>
              <a:t>　区分</a:t>
            </a:r>
            <a:r>
              <a:rPr lang="en-US" altLang="ja-JP" sz="1200" dirty="0">
                <a:latin typeface="Meiryo UI" panose="020B0604030504040204" pitchFamily="50" charset="-128"/>
                <a:ea typeface="Meiryo UI" panose="020B0604030504040204" pitchFamily="50" charset="-128"/>
              </a:rPr>
              <a:t>Ⅰ</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倒壊し、又は崩壊する危険性が高い（</a:t>
            </a:r>
            <a:r>
              <a:rPr lang="en-US" altLang="ja-JP" sz="1200" dirty="0">
                <a:latin typeface="Meiryo UI" panose="020B0604030504040204" pitchFamily="50" charset="-128"/>
                <a:ea typeface="Meiryo UI" panose="020B0604030504040204" pitchFamily="50" charset="-128"/>
              </a:rPr>
              <a:t>IS</a:t>
            </a:r>
            <a:r>
              <a:rPr lang="ja-JP" altLang="en-US" sz="1200" dirty="0">
                <a:latin typeface="Meiryo UI" panose="020B0604030504040204" pitchFamily="50" charset="-128"/>
                <a:ea typeface="Meiryo UI" panose="020B0604030504040204" pitchFamily="50" charset="-128"/>
              </a:rPr>
              <a:t>値＜</a:t>
            </a:r>
            <a:r>
              <a:rPr lang="en-US" altLang="ja-JP" sz="1200" dirty="0">
                <a:latin typeface="Meiryo UI" panose="020B0604030504040204" pitchFamily="50" charset="-128"/>
                <a:ea typeface="Meiryo UI" panose="020B0604030504040204" pitchFamily="50" charset="-128"/>
              </a:rPr>
              <a:t>0.3</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marL="1727200" lvl="3" indent="-355600">
              <a:tabLst>
                <a:tab pos="2147888" algn="l"/>
              </a:tabLst>
            </a:pPr>
            <a:r>
              <a:rPr lang="ja-JP" altLang="en-US" sz="1200" dirty="0">
                <a:latin typeface="Meiryo UI" panose="020B0604030504040204" pitchFamily="50" charset="-128"/>
                <a:ea typeface="Meiryo UI" panose="020B0604030504040204" pitchFamily="50" charset="-128"/>
              </a:rPr>
              <a:t>　区分</a:t>
            </a:r>
            <a:r>
              <a:rPr lang="en-US" altLang="ja-JP" sz="1200" dirty="0">
                <a:latin typeface="Meiryo UI" panose="020B0604030504040204" pitchFamily="50" charset="-128"/>
                <a:ea typeface="Meiryo UI" panose="020B0604030504040204" pitchFamily="50" charset="-128"/>
              </a:rPr>
              <a:t>II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倒壊し、又は崩壊する危険性がある（ </a:t>
            </a:r>
            <a:r>
              <a:rPr lang="en-US" altLang="ja-JP" sz="1200" dirty="0">
                <a:latin typeface="Meiryo UI" panose="020B0604030504040204" pitchFamily="50" charset="-128"/>
                <a:ea typeface="Meiryo UI" panose="020B0604030504040204" pitchFamily="50" charset="-128"/>
              </a:rPr>
              <a:t>0.3</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Is</a:t>
            </a:r>
            <a:r>
              <a:rPr lang="ja-JP" altLang="en-US" sz="1200" dirty="0">
                <a:latin typeface="Meiryo UI" panose="020B0604030504040204" pitchFamily="50" charset="-128"/>
                <a:ea typeface="Meiryo UI" panose="020B0604030504040204" pitchFamily="50" charset="-128"/>
              </a:rPr>
              <a:t>値＜</a:t>
            </a:r>
            <a:r>
              <a:rPr lang="en-US" altLang="ja-JP" sz="1200" dirty="0">
                <a:latin typeface="Meiryo UI" panose="020B0604030504040204" pitchFamily="50" charset="-128"/>
                <a:ea typeface="Meiryo UI" panose="020B0604030504040204" pitchFamily="50" charset="-128"/>
              </a:rPr>
              <a:t>0.6</a:t>
            </a:r>
            <a:r>
              <a:rPr lang="ja-JP" altLang="en-US" sz="1200" dirty="0">
                <a:latin typeface="Meiryo UI" panose="020B0604030504040204" pitchFamily="50" charset="-128"/>
                <a:ea typeface="Meiryo UI" panose="020B0604030504040204" pitchFamily="50" charset="-128"/>
              </a:rPr>
              <a:t>）</a:t>
            </a:r>
          </a:p>
          <a:p>
            <a:pPr marL="1727200" lvl="3" indent="-355600">
              <a:tabLst>
                <a:tab pos="2147888" algn="l"/>
              </a:tabLst>
            </a:pPr>
            <a:r>
              <a:rPr lang="ja-JP" altLang="en-US" sz="1200" dirty="0">
                <a:latin typeface="Meiryo UI" panose="020B0604030504040204" pitchFamily="50" charset="-128"/>
                <a:ea typeface="Meiryo UI" panose="020B0604030504040204" pitchFamily="50" charset="-128"/>
              </a:rPr>
              <a:t>　区分</a:t>
            </a:r>
            <a:r>
              <a:rPr lang="en-US" altLang="ja-JP" sz="1200" dirty="0">
                <a:latin typeface="Meiryo UI" panose="020B0604030504040204" pitchFamily="50" charset="-128"/>
                <a:ea typeface="Meiryo UI" panose="020B0604030504040204" pitchFamily="50" charset="-128"/>
              </a:rPr>
              <a:t>III</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倒壊し、又は崩壊する危険性が低い（ </a:t>
            </a:r>
            <a:r>
              <a:rPr lang="en-US" altLang="ja-JP" sz="1200" dirty="0">
                <a:latin typeface="Meiryo UI" panose="020B0604030504040204" pitchFamily="50" charset="-128"/>
                <a:ea typeface="Meiryo UI" panose="020B0604030504040204" pitchFamily="50" charset="-128"/>
              </a:rPr>
              <a:t>0.6</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Is</a:t>
            </a:r>
            <a:r>
              <a:rPr lang="ja-JP" altLang="en-US" sz="1200" dirty="0">
                <a:latin typeface="Meiryo UI" panose="020B0604030504040204" pitchFamily="50" charset="-128"/>
                <a:ea typeface="Meiryo UI" panose="020B0604030504040204" pitchFamily="50" charset="-128"/>
              </a:rPr>
              <a:t>値）</a:t>
            </a:r>
          </a:p>
          <a:p>
            <a:pPr marL="174625">
              <a:spcBef>
                <a:spcPts val="600"/>
              </a:spcBef>
            </a:pPr>
            <a:r>
              <a:rPr lang="en-US" altLang="ja-JP" sz="1400" b="1" dirty="0">
                <a:latin typeface="Meiryo UI" panose="020B0604030504040204" pitchFamily="50" charset="-128"/>
                <a:ea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rPr>
              <a:t>　道路を閉塞する建物</a:t>
            </a:r>
            <a:endParaRPr lang="en-US" altLang="ja-JP" sz="1400" b="1" dirty="0">
              <a:latin typeface="Meiryo UI" panose="020B0604030504040204" pitchFamily="50" charset="-128"/>
              <a:ea typeface="Meiryo UI" panose="020B0604030504040204" pitchFamily="50" charset="-128"/>
            </a:endParaRPr>
          </a:p>
          <a:p>
            <a:pPr marL="373063" indent="163513"/>
            <a:r>
              <a:rPr lang="ja-JP" altLang="en-US" sz="1400" b="1" u="sng" dirty="0">
                <a:solidFill>
                  <a:srgbClr val="FF0000"/>
                </a:solidFill>
                <a:latin typeface="Meiryo UI" panose="020B0604030504040204" pitchFamily="50" charset="-128"/>
                <a:ea typeface="Meiryo UI" panose="020B0604030504040204" pitchFamily="50" charset="-128"/>
              </a:rPr>
              <a:t>倒壊した場合、通行可能となる幅員（</a:t>
            </a:r>
            <a:r>
              <a:rPr lang="en-US" altLang="ja-JP" sz="1400" b="1" u="sng" dirty="0">
                <a:solidFill>
                  <a:srgbClr val="FF0000"/>
                </a:solidFill>
                <a:latin typeface="Meiryo UI" panose="020B0604030504040204" pitchFamily="50" charset="-128"/>
                <a:ea typeface="Meiryo UI" panose="020B0604030504040204" pitchFamily="50" charset="-128"/>
              </a:rPr>
              <a:t>3</a:t>
            </a:r>
            <a:r>
              <a:rPr lang="ja-JP" altLang="en-US" sz="1400" b="1" u="sng" dirty="0" err="1">
                <a:solidFill>
                  <a:srgbClr val="FF0000"/>
                </a:solidFill>
                <a:latin typeface="Meiryo UI" panose="020B0604030504040204" pitchFamily="50" charset="-128"/>
                <a:ea typeface="Meiryo UI" panose="020B0604030504040204" pitchFamily="50" charset="-128"/>
              </a:rPr>
              <a:t>ｍ</a:t>
            </a:r>
            <a:r>
              <a:rPr lang="ja-JP" altLang="en-US" sz="1400" b="1" u="sng" dirty="0">
                <a:solidFill>
                  <a:srgbClr val="FF0000"/>
                </a:solidFill>
                <a:latin typeface="Meiryo UI" panose="020B0604030504040204" pitchFamily="50" charset="-128"/>
                <a:ea typeface="Meiryo UI" panose="020B0604030504040204" pitchFamily="50" charset="-128"/>
              </a:rPr>
              <a:t>と設定）が残らない高さ</a:t>
            </a:r>
            <a:r>
              <a:rPr lang="ja-JP" altLang="en-US" sz="1400" dirty="0">
                <a:latin typeface="Meiryo UI" panose="020B0604030504040204" pitchFamily="50" charset="-128"/>
                <a:ea typeface="Meiryo UI" panose="020B0604030504040204" pitchFamily="50" charset="-128"/>
              </a:rPr>
              <a:t>の建物</a:t>
            </a:r>
            <a:endParaRPr lang="en-US" altLang="ja-JP" sz="1400" dirty="0">
              <a:latin typeface="Meiryo UI" panose="020B0604030504040204" pitchFamily="50" charset="-128"/>
              <a:ea typeface="Meiryo UI" panose="020B0604030504040204" pitchFamily="50" charset="-128"/>
            </a:endParaRPr>
          </a:p>
          <a:p>
            <a:pPr marL="216000" indent="-216000">
              <a:spcBef>
                <a:spcPts val="600"/>
              </a:spcBef>
            </a:pPr>
            <a:r>
              <a:rPr lang="ja-JP" altLang="en-US" sz="1600" dirty="0">
                <a:latin typeface="Meiryo UI" panose="020B0604030504040204" pitchFamily="50" charset="-128"/>
                <a:ea typeface="Meiryo UI" panose="020B0604030504040204" pitchFamily="50" charset="-128"/>
              </a:rPr>
              <a:t>○上記のうち、特に大きな被害が想定される区域を包囲し、広域防災拠点、後方支援活動拠点と接する路線を「重点環状</a:t>
            </a:r>
            <a:r>
              <a:rPr lang="en-US" altLang="ja-JP" sz="1600" dirty="0">
                <a:latin typeface="Meiryo UI" panose="020B0604030504040204" pitchFamily="50" charset="-128"/>
                <a:ea typeface="Meiryo UI" panose="020B0604030504040204" pitchFamily="50" charset="-128"/>
              </a:rPr>
              <a:t>Line</a:t>
            </a:r>
            <a:r>
              <a:rPr lang="en-US" altLang="ja-JP" sz="1400" dirty="0">
                <a:latin typeface="Meiryo UI" panose="020B0604030504040204" pitchFamily="50" charset="-128"/>
                <a:ea typeface="Meiryo UI" panose="020B0604030504040204" pitchFamily="50" charset="-128"/>
              </a:rPr>
              <a:t>(</a:t>
            </a:r>
            <a:r>
              <a:rPr lang="zh-TW" altLang="en-US" sz="1400" dirty="0">
                <a:latin typeface="Meiryo UI" panose="020B0604030504040204" pitchFamily="50" charset="-128"/>
                <a:ea typeface="Meiryo UI" panose="020B0604030504040204" pitchFamily="50" charset="-128"/>
              </a:rPr>
              <a:t>右図　赤線</a:t>
            </a:r>
            <a:r>
              <a:rPr lang="en-US" altLang="zh-TW" sz="14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」とし、その沿道の建物について最優先で取り組む</a:t>
            </a:r>
            <a:endParaRPr lang="en-US" altLang="ja-JP" sz="1400" dirty="0">
              <a:latin typeface="Meiryo UI" panose="020B0604030504040204" pitchFamily="50" charset="-128"/>
              <a:ea typeface="Meiryo UI" panose="020B0604030504040204" pitchFamily="50" charset="-128"/>
            </a:endParaRPr>
          </a:p>
        </p:txBody>
      </p:sp>
      <p:graphicFrame>
        <p:nvGraphicFramePr>
          <p:cNvPr id="23" name="表 5">
            <a:extLst>
              <a:ext uri="{FF2B5EF4-FFF2-40B4-BE49-F238E27FC236}">
                <a16:creationId xmlns:a16="http://schemas.microsoft.com/office/drawing/2014/main" id="{63153597-CFE6-4A38-9CA3-A2DD1AF04139}"/>
              </a:ext>
            </a:extLst>
          </p:cNvPr>
          <p:cNvGraphicFramePr>
            <a:graphicFrameLocks noGrp="1"/>
          </p:cNvGraphicFramePr>
          <p:nvPr>
            <p:extLst>
              <p:ext uri="{D42A27DB-BD31-4B8C-83A1-F6EECF244321}">
                <p14:modId xmlns:p14="http://schemas.microsoft.com/office/powerpoint/2010/main" val="4183075589"/>
              </p:ext>
            </p:extLst>
          </p:nvPr>
        </p:nvGraphicFramePr>
        <p:xfrm>
          <a:off x="454448" y="6064299"/>
          <a:ext cx="5822442" cy="674370"/>
        </p:xfrm>
        <a:graphic>
          <a:graphicData uri="http://schemas.openxmlformats.org/drawingml/2006/table">
            <a:tbl>
              <a:tblPr firstRow="1" bandRow="1">
                <a:tableStyleId>{5C22544A-7EE6-4342-B048-85BDC9FD1C3A}</a:tableStyleId>
              </a:tblPr>
              <a:tblGrid>
                <a:gridCol w="783389">
                  <a:extLst>
                    <a:ext uri="{9D8B030D-6E8A-4147-A177-3AD203B41FA5}">
                      <a16:colId xmlns:a16="http://schemas.microsoft.com/office/drawing/2014/main" val="103743302"/>
                    </a:ext>
                  </a:extLst>
                </a:gridCol>
                <a:gridCol w="1088105">
                  <a:extLst>
                    <a:ext uri="{9D8B030D-6E8A-4147-A177-3AD203B41FA5}">
                      <a16:colId xmlns:a16="http://schemas.microsoft.com/office/drawing/2014/main" val="1272848650"/>
                    </a:ext>
                  </a:extLst>
                </a:gridCol>
                <a:gridCol w="2076012">
                  <a:extLst>
                    <a:ext uri="{9D8B030D-6E8A-4147-A177-3AD203B41FA5}">
                      <a16:colId xmlns:a16="http://schemas.microsoft.com/office/drawing/2014/main" val="4104424032"/>
                    </a:ext>
                  </a:extLst>
                </a:gridCol>
                <a:gridCol w="1874936">
                  <a:extLst>
                    <a:ext uri="{9D8B030D-6E8A-4147-A177-3AD203B41FA5}">
                      <a16:colId xmlns:a16="http://schemas.microsoft.com/office/drawing/2014/main" val="3444371954"/>
                    </a:ext>
                  </a:extLst>
                </a:gridCol>
              </a:tblGrid>
              <a:tr h="0">
                <a:tc rowSpan="2">
                  <a:txBody>
                    <a:bodyPr/>
                    <a:lstStyle/>
                    <a:p>
                      <a:pPr>
                        <a:lnSpc>
                          <a:spcPct val="75000"/>
                        </a:lnSpc>
                      </a:pPr>
                      <a:endParaRPr kumimoji="1" lang="ja-JP" altLang="en-US" sz="1400" dirty="0">
                        <a:latin typeface="Meiryo UI" panose="020B0604030504040204" pitchFamily="50" charset="-128"/>
                        <a:ea typeface="Meiryo UI" panose="020B0604030504040204" pitchFamily="50" charset="-128"/>
                      </a:endParaRPr>
                    </a:p>
                  </a:txBody>
                  <a:tcPr>
                    <a:lnB w="28575" cap="flat" cmpd="sng" algn="ctr">
                      <a:solidFill>
                        <a:schemeClr val="bg1"/>
                      </a:solidFill>
                      <a:prstDash val="solid"/>
                      <a:round/>
                      <a:headEnd type="none" w="med" len="med"/>
                      <a:tailEnd type="none" w="med" len="med"/>
                    </a:lnB>
                    <a:solidFill>
                      <a:srgbClr val="002060"/>
                    </a:solidFill>
                  </a:tcPr>
                </a:tc>
                <a:tc rowSpan="2">
                  <a:txBody>
                    <a:bodyPr/>
                    <a:lstStyle/>
                    <a:p>
                      <a:pPr algn="ctr">
                        <a:lnSpc>
                          <a:spcPct val="75000"/>
                        </a:lnSpc>
                      </a:pPr>
                      <a:r>
                        <a:rPr kumimoji="1" lang="ja-JP" altLang="en-US" sz="1400" b="1" dirty="0">
                          <a:solidFill>
                            <a:schemeClr val="bg1"/>
                          </a:solidFill>
                          <a:latin typeface="Meiryo UI" panose="020B0604030504040204" pitchFamily="50" charset="-128"/>
                          <a:ea typeface="Meiryo UI" panose="020B0604030504040204" pitchFamily="50" charset="-128"/>
                        </a:rPr>
                        <a:t>重点化対象</a:t>
                      </a:r>
                    </a:p>
                  </a:txBody>
                  <a:tcPr anchor="ctr">
                    <a:lnR w="12700" cap="flat" cmpd="sng" algn="ctr">
                      <a:solidFill>
                        <a:srgbClr val="2903B5"/>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2060"/>
                    </a:solidFill>
                  </a:tcPr>
                </a:tc>
                <a:tc gridSpan="2">
                  <a:txBody>
                    <a:bodyPr/>
                    <a:lstStyle/>
                    <a:p>
                      <a:pPr algn="ctr">
                        <a:lnSpc>
                          <a:spcPct val="75000"/>
                        </a:lnSpc>
                      </a:pPr>
                      <a:endParaRPr kumimoji="1" lang="ja-JP" altLang="en-US" sz="30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rgbClr val="2903B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2060"/>
                    </a:solidFill>
                  </a:tcPr>
                </a:tc>
                <a:tc hMerge="1">
                  <a:txBody>
                    <a:bodyPr/>
                    <a:lstStyle/>
                    <a:p>
                      <a:pPr algn="ctr"/>
                      <a:endParaRPr kumimoji="1" lang="ja-JP" altLang="en-US" dirty="0"/>
                    </a:p>
                  </a:txBody>
                  <a:tcPr>
                    <a:solidFill>
                      <a:srgbClr val="002060"/>
                    </a:solidFill>
                  </a:tcPr>
                </a:tc>
                <a:extLst>
                  <a:ext uri="{0D108BD9-81ED-4DB2-BD59-A6C34878D82A}">
                    <a16:rowId xmlns:a16="http://schemas.microsoft.com/office/drawing/2014/main" val="1090681381"/>
                  </a:ext>
                </a:extLst>
              </a:tr>
              <a:tr h="174692">
                <a:tc vMerge="1">
                  <a:txBody>
                    <a:bodyPr/>
                    <a:lstStyle/>
                    <a:p>
                      <a:endParaRPr kumimoji="1" lang="ja-JP" altLang="en-US"/>
                    </a:p>
                  </a:txBody>
                  <a:tcPr/>
                </a:tc>
                <a:tc vMerge="1">
                  <a:txBody>
                    <a:bodyPr/>
                    <a:lstStyle/>
                    <a:p>
                      <a:endParaRPr kumimoji="1" lang="ja-JP" altLang="en-US"/>
                    </a:p>
                  </a:txBody>
                  <a:tcPr/>
                </a:tc>
                <a:tc>
                  <a:txBody>
                    <a:bodyPr/>
                    <a:lstStyle/>
                    <a:p>
                      <a:pPr algn="ctr">
                        <a:lnSpc>
                          <a:spcPct val="75000"/>
                        </a:lnSpc>
                      </a:pPr>
                      <a:r>
                        <a:rPr kumimoji="1" lang="ja-JP" altLang="en-US" sz="1400" b="1" dirty="0">
                          <a:solidFill>
                            <a:schemeClr val="bg1"/>
                          </a:solidFill>
                          <a:latin typeface="Meiryo UI" panose="020B0604030504040204" pitchFamily="50" charset="-128"/>
                          <a:ea typeface="Meiryo UI" panose="020B0604030504040204" pitchFamily="50" charset="-128"/>
                        </a:rPr>
                        <a:t>重点環状</a:t>
                      </a:r>
                      <a:r>
                        <a:rPr kumimoji="1" lang="en-US" altLang="ja-JP" sz="1400" b="1" dirty="0">
                          <a:solidFill>
                            <a:schemeClr val="bg1"/>
                          </a:solidFill>
                          <a:latin typeface="Meiryo UI" panose="020B0604030504040204" pitchFamily="50" charset="-128"/>
                          <a:ea typeface="Meiryo UI" panose="020B0604030504040204" pitchFamily="50" charset="-128"/>
                        </a:rPr>
                        <a:t>Line</a:t>
                      </a:r>
                      <a:r>
                        <a:rPr kumimoji="1" lang="ja-JP" altLang="en-US" sz="1400" b="1" dirty="0">
                          <a:solidFill>
                            <a:schemeClr val="bg1"/>
                          </a:solidFill>
                          <a:latin typeface="Meiryo UI" panose="020B0604030504040204" pitchFamily="50" charset="-128"/>
                          <a:ea typeface="Meiryo UI" panose="020B0604030504040204" pitchFamily="50" charset="-128"/>
                        </a:rPr>
                        <a:t>沿道</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a:txBody>
                    <a:bodyPr/>
                    <a:lstStyle/>
                    <a:p>
                      <a:pPr algn="ctr">
                        <a:lnSpc>
                          <a:spcPct val="75000"/>
                        </a:lnSpc>
                      </a:pPr>
                      <a:r>
                        <a:rPr kumimoji="1" lang="ja-JP" altLang="en-US" sz="1300" b="1" dirty="0">
                          <a:solidFill>
                            <a:schemeClr val="bg1"/>
                          </a:solidFill>
                          <a:latin typeface="Meiryo UI" panose="020B0604030504040204" pitchFamily="50" charset="-128"/>
                          <a:ea typeface="Meiryo UI" panose="020B0604030504040204" pitchFamily="50" charset="-128"/>
                        </a:rPr>
                        <a:t>重点環状</a:t>
                      </a:r>
                      <a:r>
                        <a:rPr kumimoji="1" lang="en-US" altLang="ja-JP" sz="1300" b="1" dirty="0">
                          <a:solidFill>
                            <a:schemeClr val="bg1"/>
                          </a:solidFill>
                          <a:latin typeface="Meiryo UI" panose="020B0604030504040204" pitchFamily="50" charset="-128"/>
                          <a:ea typeface="Meiryo UI" panose="020B0604030504040204" pitchFamily="50" charset="-128"/>
                        </a:rPr>
                        <a:t>Line</a:t>
                      </a:r>
                      <a:r>
                        <a:rPr kumimoji="1" lang="ja-JP" altLang="en-US" sz="1300" b="1" dirty="0">
                          <a:solidFill>
                            <a:schemeClr val="bg1"/>
                          </a:solidFill>
                          <a:latin typeface="Meiryo UI" panose="020B0604030504040204" pitchFamily="50" charset="-128"/>
                          <a:ea typeface="Meiryo UI" panose="020B0604030504040204" pitchFamily="50" charset="-128"/>
                        </a:rPr>
                        <a:t>沿道以外</a:t>
                      </a:r>
                    </a:p>
                  </a:txBody>
                  <a:tcPr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2964451327"/>
                  </a:ext>
                </a:extLst>
              </a:tr>
              <a:tr h="209630">
                <a:tc>
                  <a:txBody>
                    <a:bodyPr/>
                    <a:lstStyle/>
                    <a:p>
                      <a:pPr algn="ctr">
                        <a:lnSpc>
                          <a:spcPct val="75000"/>
                        </a:lnSpc>
                      </a:pPr>
                      <a:r>
                        <a:rPr kumimoji="1" lang="ja-JP" altLang="en-US" sz="1400" dirty="0">
                          <a:latin typeface="Meiryo UI" panose="020B0604030504040204" pitchFamily="50" charset="-128"/>
                          <a:ea typeface="Meiryo UI" panose="020B0604030504040204" pitchFamily="50" charset="-128"/>
                        </a:rPr>
                        <a:t>棟数</a:t>
                      </a:r>
                    </a:p>
                  </a:txBody>
                  <a:tcPr anchor="ctr">
                    <a:lnT w="28575" cap="flat" cmpd="sng" algn="ctr">
                      <a:solidFill>
                        <a:schemeClr val="bg1"/>
                      </a:solidFill>
                      <a:prstDash val="solid"/>
                      <a:round/>
                      <a:headEnd type="none" w="med" len="med"/>
                      <a:tailEnd type="none" w="med" len="med"/>
                    </a:lnT>
                    <a:solidFill>
                      <a:schemeClr val="accent5"/>
                    </a:solidFill>
                  </a:tcPr>
                </a:tc>
                <a:tc>
                  <a:txBody>
                    <a:bodyPr/>
                    <a:lstStyle/>
                    <a:p>
                      <a:pPr algn="ctr">
                        <a:lnSpc>
                          <a:spcPct val="75000"/>
                        </a:lnSpc>
                      </a:pPr>
                      <a:r>
                        <a:rPr kumimoji="1" lang="en-US" altLang="ja-JP" sz="1400" dirty="0">
                          <a:solidFill>
                            <a:schemeClr val="tx1"/>
                          </a:solidFill>
                        </a:rPr>
                        <a:t>35</a:t>
                      </a:r>
                      <a:r>
                        <a:rPr kumimoji="1" lang="ja-JP" altLang="en-US" dirty="0">
                          <a:solidFill>
                            <a:schemeClr val="tx1"/>
                          </a:solidFill>
                        </a:rPr>
                        <a:t>　▶　</a:t>
                      </a:r>
                      <a:r>
                        <a:rPr kumimoji="1" lang="en-US" altLang="ja-JP" dirty="0">
                          <a:solidFill>
                            <a:schemeClr val="tx1"/>
                          </a:solidFill>
                        </a:rPr>
                        <a:t>32</a:t>
                      </a:r>
                      <a:endParaRPr kumimoji="1" lang="ja-JP" altLang="en-US" dirty="0">
                        <a:solidFill>
                          <a:schemeClr val="tx1"/>
                        </a:solidFill>
                      </a:endParaRPr>
                    </a:p>
                  </a:txBody>
                  <a:tcPr anchor="ctr">
                    <a:lnT w="28575" cap="flat" cmpd="sng" algn="ctr">
                      <a:solidFill>
                        <a:schemeClr val="bg1"/>
                      </a:solidFill>
                      <a:prstDash val="solid"/>
                      <a:round/>
                      <a:headEnd type="none" w="med" len="med"/>
                      <a:tailEnd type="none" w="med" len="med"/>
                    </a:lnT>
                    <a:solidFill>
                      <a:schemeClr val="accent5"/>
                    </a:solidFill>
                  </a:tcPr>
                </a:tc>
                <a:tc>
                  <a:txBody>
                    <a:bodyPr/>
                    <a:lstStyle/>
                    <a:p>
                      <a:pPr algn="ctr">
                        <a:lnSpc>
                          <a:spcPct val="75000"/>
                        </a:lnSpc>
                      </a:pPr>
                      <a:r>
                        <a:rPr kumimoji="1" lang="en-US" altLang="ja-JP" sz="1400" dirty="0">
                          <a:solidFill>
                            <a:schemeClr val="tx1"/>
                          </a:solidFill>
                        </a:rPr>
                        <a:t>5</a:t>
                      </a:r>
                      <a:r>
                        <a:rPr kumimoji="1" lang="ja-JP" altLang="en-US" dirty="0">
                          <a:solidFill>
                            <a:schemeClr val="tx1"/>
                          </a:solidFill>
                        </a:rPr>
                        <a:t>　▶　</a:t>
                      </a:r>
                      <a:r>
                        <a:rPr kumimoji="1" lang="en-US" altLang="ja-JP" dirty="0">
                          <a:solidFill>
                            <a:schemeClr val="tx1"/>
                          </a:solidFill>
                        </a:rPr>
                        <a:t>5</a:t>
                      </a:r>
                    </a:p>
                  </a:txBody>
                  <a:tcPr marL="0" marR="0" anchor="ctr">
                    <a:lnT w="28575" cap="flat" cmpd="sng" algn="ctr">
                      <a:solidFill>
                        <a:schemeClr val="bg1"/>
                      </a:solidFill>
                      <a:prstDash val="solid"/>
                      <a:round/>
                      <a:headEnd type="none" w="med" len="med"/>
                      <a:tailEnd type="none" w="med" len="med"/>
                    </a:lnT>
                    <a:solidFill>
                      <a:schemeClr val="accent5"/>
                    </a:solidFill>
                  </a:tcPr>
                </a:tc>
                <a:tc>
                  <a:txBody>
                    <a:bodyPr/>
                    <a:lstStyle/>
                    <a:p>
                      <a:pPr marL="0" marR="0" lvl="0" indent="0" algn="ctr" defTabSz="914278" rtl="0" eaLnBrk="1" fontAlgn="auto" latinLnBrk="0" hangingPunct="1">
                        <a:lnSpc>
                          <a:spcPct val="75000"/>
                        </a:lnSpc>
                        <a:spcBef>
                          <a:spcPts val="0"/>
                        </a:spcBef>
                        <a:spcAft>
                          <a:spcPts val="0"/>
                        </a:spcAft>
                        <a:buClrTx/>
                        <a:buSzTx/>
                        <a:buFontTx/>
                        <a:buNone/>
                        <a:tabLst/>
                        <a:defRPr/>
                      </a:pPr>
                      <a:r>
                        <a:rPr kumimoji="1" lang="en-US" altLang="ja-JP" sz="1400" dirty="0">
                          <a:solidFill>
                            <a:schemeClr val="tx1"/>
                          </a:solidFill>
                        </a:rPr>
                        <a:t>30</a:t>
                      </a:r>
                      <a:r>
                        <a:rPr kumimoji="1" lang="ja-JP" altLang="en-US" dirty="0">
                          <a:solidFill>
                            <a:schemeClr val="tx1"/>
                          </a:solidFill>
                        </a:rPr>
                        <a:t>　▶　</a:t>
                      </a:r>
                      <a:r>
                        <a:rPr kumimoji="1" lang="en-US" altLang="ja-JP" dirty="0">
                          <a:solidFill>
                            <a:schemeClr val="tx1"/>
                          </a:solidFill>
                        </a:rPr>
                        <a:t>27</a:t>
                      </a:r>
                      <a:endParaRPr kumimoji="1" lang="ja-JP" altLang="en-US" dirty="0">
                        <a:solidFill>
                          <a:schemeClr val="tx1"/>
                        </a:solidFill>
                      </a:endParaRPr>
                    </a:p>
                  </a:txBody>
                  <a:tcPr marL="0" marR="0" anchor="ctr">
                    <a:lnT w="28575"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4109322374"/>
                  </a:ext>
                </a:extLst>
              </a:tr>
            </a:tbl>
          </a:graphicData>
        </a:graphic>
      </p:graphicFrame>
      <p:sp>
        <p:nvSpPr>
          <p:cNvPr id="25" name="テキスト ボックス 2">
            <a:extLst>
              <a:ext uri="{FF2B5EF4-FFF2-40B4-BE49-F238E27FC236}">
                <a16:creationId xmlns:a16="http://schemas.microsoft.com/office/drawing/2014/main" id="{2F739018-D92F-4C25-8F9C-30ABAC0ACE90}"/>
              </a:ext>
            </a:extLst>
          </p:cNvPr>
          <p:cNvSpPr txBox="1">
            <a:spLocks noChangeArrowheads="1"/>
          </p:cNvSpPr>
          <p:nvPr/>
        </p:nvSpPr>
        <p:spPr bwMode="auto">
          <a:xfrm>
            <a:off x="252063" y="5746825"/>
            <a:ext cx="676786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eaLnBrk="1" hangingPunct="1">
              <a:lnSpc>
                <a:spcPts val="2200"/>
              </a:lnSpc>
              <a:spcBef>
                <a:spcPct val="0"/>
              </a:spcBef>
              <a:buNone/>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重点化対象の耐震性が不足する建物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（令和３年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月時点▶令和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年３月時点の棟数）</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53116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168104"/>
            <a:ext cx="8215086" cy="72227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r>
              <a:rPr lang="ja-JP" altLang="en-US" dirty="0"/>
              <a:t>　（３）令和３年度の</a:t>
            </a:r>
            <a:r>
              <a:rPr lang="zh-TW" altLang="en-US" dirty="0"/>
              <a:t>広域緊急交通路沿道建築物</a:t>
            </a:r>
            <a:r>
              <a:rPr lang="en-US" altLang="ja-JP" dirty="0"/>
              <a:t>(</a:t>
            </a:r>
            <a:r>
              <a:rPr lang="ja-JP" altLang="en-US" dirty="0"/>
              <a:t>建物</a:t>
            </a:r>
            <a:r>
              <a:rPr lang="en-US" altLang="ja-JP" dirty="0"/>
              <a:t>)</a:t>
            </a:r>
            <a:r>
              <a:rPr lang="ja-JP" altLang="en-US" dirty="0"/>
              <a:t>の取組</a:t>
            </a:r>
            <a:r>
              <a:rPr lang="en-US" altLang="ja-JP" dirty="0"/>
              <a:t/>
            </a:r>
            <a:br>
              <a:rPr lang="en-US" altLang="ja-JP" dirty="0"/>
            </a:br>
            <a:r>
              <a:rPr lang="ja-JP" altLang="en-US" dirty="0"/>
              <a:t>　　ウ</a:t>
            </a:r>
            <a:r>
              <a:rPr lang="en-US" altLang="ja-JP" dirty="0"/>
              <a:t>-</a:t>
            </a:r>
            <a:r>
              <a:rPr lang="ja-JP" altLang="en-US" dirty="0"/>
              <a:t>２．重点化対象建物の用途・規模</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48</a:t>
            </a:fld>
            <a:endParaRPr lang="en-US" altLang="ja-JP" dirty="0">
              <a:solidFill>
                <a:srgbClr val="000000"/>
              </a:solidFill>
            </a:endParaRPr>
          </a:p>
        </p:txBody>
      </p:sp>
      <p:graphicFrame>
        <p:nvGraphicFramePr>
          <p:cNvPr id="15" name="表 14">
            <a:extLst>
              <a:ext uri="{FF2B5EF4-FFF2-40B4-BE49-F238E27FC236}">
                <a16:creationId xmlns:a16="http://schemas.microsoft.com/office/drawing/2014/main" id="{617A06EA-2A9A-497C-A48D-FA947A86430F}"/>
              </a:ext>
            </a:extLst>
          </p:cNvPr>
          <p:cNvGraphicFramePr>
            <a:graphicFrameLocks noGrp="1"/>
          </p:cNvGraphicFramePr>
          <p:nvPr>
            <p:extLst>
              <p:ext uri="{D42A27DB-BD31-4B8C-83A1-F6EECF244321}">
                <p14:modId xmlns:p14="http://schemas.microsoft.com/office/powerpoint/2010/main" val="687021426"/>
              </p:ext>
            </p:extLst>
          </p:nvPr>
        </p:nvGraphicFramePr>
        <p:xfrm>
          <a:off x="252063" y="2029412"/>
          <a:ext cx="8689897" cy="2613778"/>
        </p:xfrm>
        <a:graphic>
          <a:graphicData uri="http://schemas.openxmlformats.org/drawingml/2006/table">
            <a:tbl>
              <a:tblPr>
                <a:tableStyleId>{5940675A-B579-460E-94D1-54222C63F5DA}</a:tableStyleId>
              </a:tblPr>
              <a:tblGrid>
                <a:gridCol w="2108267">
                  <a:extLst>
                    <a:ext uri="{9D8B030D-6E8A-4147-A177-3AD203B41FA5}">
                      <a16:colId xmlns:a16="http://schemas.microsoft.com/office/drawing/2014/main" val="888781944"/>
                    </a:ext>
                  </a:extLst>
                </a:gridCol>
                <a:gridCol w="1316326">
                  <a:extLst>
                    <a:ext uri="{9D8B030D-6E8A-4147-A177-3AD203B41FA5}">
                      <a16:colId xmlns:a16="http://schemas.microsoft.com/office/drawing/2014/main" val="313309675"/>
                    </a:ext>
                  </a:extLst>
                </a:gridCol>
                <a:gridCol w="1316326">
                  <a:extLst>
                    <a:ext uri="{9D8B030D-6E8A-4147-A177-3AD203B41FA5}">
                      <a16:colId xmlns:a16="http://schemas.microsoft.com/office/drawing/2014/main" val="606559330"/>
                    </a:ext>
                  </a:extLst>
                </a:gridCol>
                <a:gridCol w="1316326">
                  <a:extLst>
                    <a:ext uri="{9D8B030D-6E8A-4147-A177-3AD203B41FA5}">
                      <a16:colId xmlns:a16="http://schemas.microsoft.com/office/drawing/2014/main" val="438303284"/>
                    </a:ext>
                  </a:extLst>
                </a:gridCol>
                <a:gridCol w="1316326">
                  <a:extLst>
                    <a:ext uri="{9D8B030D-6E8A-4147-A177-3AD203B41FA5}">
                      <a16:colId xmlns:a16="http://schemas.microsoft.com/office/drawing/2014/main" val="995962577"/>
                    </a:ext>
                  </a:extLst>
                </a:gridCol>
                <a:gridCol w="1316326">
                  <a:extLst>
                    <a:ext uri="{9D8B030D-6E8A-4147-A177-3AD203B41FA5}">
                      <a16:colId xmlns:a16="http://schemas.microsoft.com/office/drawing/2014/main" val="3495218698"/>
                    </a:ext>
                  </a:extLst>
                </a:gridCol>
              </a:tblGrid>
              <a:tr h="281586">
                <a:tc>
                  <a:txBody>
                    <a:bodyPr/>
                    <a:lstStyle/>
                    <a:p>
                      <a:pPr algn="ctr"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a:t>
                      </a:r>
                      <a:r>
                        <a:rPr lang="en-US" altLang="ja-JP" sz="1600" u="none" strike="noStrike" dirty="0">
                          <a:effectLst/>
                          <a:latin typeface="Meiryo UI" panose="020B0604030504040204" pitchFamily="50" charset="-128"/>
                          <a:ea typeface="Meiryo UI" panose="020B0604030504040204" pitchFamily="50" charset="-128"/>
                        </a:rPr>
                        <a:t>5,000㎡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a:t>
                      </a:r>
                      <a:r>
                        <a:rPr lang="en-US" altLang="ja-JP" sz="1600" u="none" strike="noStrike" dirty="0">
                          <a:effectLst/>
                          <a:latin typeface="Meiryo UI" panose="020B0604030504040204" pitchFamily="50" charset="-128"/>
                          <a:ea typeface="Meiryo UI" panose="020B0604030504040204" pitchFamily="50" charset="-128"/>
                        </a:rPr>
                        <a:t>10,000㎡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a:t>
                      </a:r>
                      <a:r>
                        <a:rPr lang="en-US" altLang="ja-JP" sz="1600" u="none" strike="noStrike" dirty="0">
                          <a:effectLst/>
                          <a:latin typeface="Meiryo UI" panose="020B0604030504040204" pitchFamily="50" charset="-128"/>
                          <a:ea typeface="Meiryo UI" panose="020B0604030504040204" pitchFamily="50" charset="-128"/>
                        </a:rPr>
                        <a:t>15,000㎡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en-US" altLang="ja-JP" sz="1600" u="none" strike="noStrike" dirty="0">
                          <a:effectLst/>
                          <a:latin typeface="Meiryo UI" panose="020B0604030504040204" pitchFamily="50" charset="-128"/>
                          <a:ea typeface="Meiryo UI" panose="020B0604030504040204" pitchFamily="50" charset="-128"/>
                        </a:rPr>
                        <a:t>15,001㎡</a:t>
                      </a:r>
                      <a:r>
                        <a:rPr lang="ja-JP" altLang="en-US" sz="1600" u="none" strike="noStrike" dirty="0">
                          <a:effectLst/>
                          <a:latin typeface="Meiryo UI" panose="020B0604030504040204" pitchFamily="50" charset="-128"/>
                          <a:ea typeface="Meiryo UI" panose="020B0604030504040204" pitchFamily="50" charset="-128"/>
                        </a:rPr>
                        <a:t>～</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計</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solidFill>
                      <a:schemeClr val="bg1">
                        <a:lumMod val="85000"/>
                      </a:schemeClr>
                    </a:solidFill>
                  </a:tcPr>
                </a:tc>
                <a:extLst>
                  <a:ext uri="{0D108BD9-81ED-4DB2-BD59-A6C34878D82A}">
                    <a16:rowId xmlns:a16="http://schemas.microsoft.com/office/drawing/2014/main" val="4079464785"/>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分譲マンション</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４</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１（１）</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２</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１</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８（１）</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2039153651"/>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賃貸マンション</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６</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err="1">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１（１）</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ー</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７（１）</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3705626129"/>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複合施設</a:t>
                      </a:r>
                      <a:endParaRPr lang="en-US" altLang="ja-JP" sz="1600" u="none" strike="noStrike" dirty="0">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４（１）</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err="1">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err="1">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ー</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４（１）</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2499785734"/>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事務所</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５</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１（１）</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err="1">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ー</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６（１）</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2494373452"/>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店舗</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lang="ja-JP" altLang="en-US" sz="1600" u="none" strike="noStrike" dirty="0" err="1">
                          <a:solidFill>
                            <a:schemeClr val="tx1"/>
                          </a:solidFill>
                          <a:effectLst/>
                          <a:latin typeface="Meiryo UI" panose="020B0604030504040204" pitchFamily="50" charset="-128"/>
                          <a:ea typeface="Meiryo UI" panose="020B0604030504040204" pitchFamily="50" charset="-128"/>
                        </a:rPr>
                        <a:t>３</a:t>
                      </a:r>
                      <a:endParaRPr lang="en-US" altLang="ja-JP" sz="160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１（１）</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err="1">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ー</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216000" marT="0" marB="0" anchor="ctr"/>
                </a:tc>
                <a:tc>
                  <a:txBody>
                    <a:bodyPr/>
                    <a:lstStyle/>
                    <a:p>
                      <a:pPr algn="ctr" fontAlgn="ctr"/>
                      <a:r>
                        <a:rPr lang="ja-JP" altLang="en-US" sz="1600" u="none" strike="noStrike" dirty="0">
                          <a:solidFill>
                            <a:schemeClr val="tx1"/>
                          </a:solidFill>
                          <a:effectLst/>
                          <a:latin typeface="Meiryo UI" panose="020B0604030504040204" pitchFamily="50" charset="-128"/>
                          <a:ea typeface="Meiryo UI" panose="020B0604030504040204" pitchFamily="50" charset="-128"/>
                        </a:rPr>
                        <a:t>４（１）</a:t>
                      </a:r>
                      <a:endParaRPr lang="en-US" altLang="ja-JP" sz="160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3991700162"/>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工場等</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lang="ja-JP" altLang="en-US" sz="1600" b="0" i="0" u="none" strike="noStrike" dirty="0" err="1">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err="1">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err="1">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ー</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216000" marT="0" marB="0" anchor="ctr"/>
                </a:tc>
                <a:tc>
                  <a:txBody>
                    <a:bodyPr/>
                    <a:lstStyle/>
                    <a:p>
                      <a:pPr algn="ctr" fontAlgn="ctr"/>
                      <a:r>
                        <a:rPr lang="ja-JP" altLang="en-US" sz="1600" b="0" i="0" u="none" strike="noStrike" dirty="0" err="1">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3167057237"/>
                  </a:ext>
                </a:extLst>
              </a:tr>
              <a:tr h="291524">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その他</a:t>
                      </a:r>
                      <a:r>
                        <a:rPr lang="en-US" altLang="ja-JP" sz="14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学校・集会場等</a:t>
                      </a:r>
                      <a:r>
                        <a:rPr lang="en-US" altLang="ja-JP" sz="1400" u="none" strike="noStrike" dirty="0">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err="1">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err="1">
                          <a:solidFill>
                            <a:schemeClr val="tx1"/>
                          </a:solidFill>
                          <a:effectLst/>
                          <a:latin typeface="Meiryo UI" panose="020B0604030504040204" pitchFamily="50" charset="-128"/>
                          <a:ea typeface="Meiryo UI" panose="020B0604030504040204" pitchFamily="50" charset="-128"/>
                        </a:rPr>
                        <a:t>ー</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ー</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2727260495"/>
                  </a:ext>
                </a:extLst>
              </a:tr>
              <a:tr h="291524">
                <a:tc>
                  <a:txBody>
                    <a:bodyPr/>
                    <a:lstStyle/>
                    <a:p>
                      <a:pPr marL="0" indent="0" algn="ctr" fontAlgn="ctr"/>
                      <a:r>
                        <a:rPr lang="ja-JP" altLang="en-US" sz="1600" u="none" strike="noStrike" dirty="0">
                          <a:effectLst/>
                          <a:latin typeface="Meiryo UI" panose="020B0604030504040204" pitchFamily="50" charset="-128"/>
                          <a:ea typeface="Meiryo UI" panose="020B0604030504040204" pitchFamily="50" charset="-128"/>
                        </a:rPr>
                        <a:t>計</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0" marB="0" anchor="ctr">
                    <a:solidFill>
                      <a:schemeClr val="bg1">
                        <a:lumMod val="85000"/>
                      </a:schemeClr>
                    </a:solidFill>
                  </a:tcPr>
                </a:tc>
                <a:tc>
                  <a:txBody>
                    <a:bodyPr/>
                    <a:lstStyle/>
                    <a:p>
                      <a:pPr marL="0" indent="0" algn="ctr"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25</a:t>
                      </a: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３（３）</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３（１）</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algn="ctr"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１</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tc>
                  <a:txBody>
                    <a:bodyPr/>
                    <a:lstStyle/>
                    <a:p>
                      <a:pPr marL="0" indent="0" algn="ctr" fontAlgn="ct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32</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（５）</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a:txBody>
                  <a:tcPr marL="0" marR="216000" marT="0" marB="0" anchor="ctr"/>
                </a:tc>
                <a:extLst>
                  <a:ext uri="{0D108BD9-81ED-4DB2-BD59-A6C34878D82A}">
                    <a16:rowId xmlns:a16="http://schemas.microsoft.com/office/drawing/2014/main" val="2060786054"/>
                  </a:ext>
                </a:extLst>
              </a:tr>
            </a:tbl>
          </a:graphicData>
        </a:graphic>
      </p:graphicFrame>
      <p:sp>
        <p:nvSpPr>
          <p:cNvPr id="17" name="テキスト ボックス 2">
            <a:extLst>
              <a:ext uri="{FF2B5EF4-FFF2-40B4-BE49-F238E27FC236}">
                <a16:creationId xmlns:a16="http://schemas.microsoft.com/office/drawing/2014/main" id="{2F739018-D92F-4C25-8F9C-30ABAC0ACE90}"/>
              </a:ext>
            </a:extLst>
          </p:cNvPr>
          <p:cNvSpPr txBox="1">
            <a:spLocks noChangeArrowheads="1"/>
          </p:cNvSpPr>
          <p:nvPr/>
        </p:nvSpPr>
        <p:spPr bwMode="auto">
          <a:xfrm>
            <a:off x="2980023" y="1618624"/>
            <a:ext cx="596193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algn="r" eaLnBrk="1" hangingPunct="1">
              <a:lnSpc>
                <a:spcPts val="2200"/>
              </a:lnSpc>
              <a:spcBef>
                <a:spcPct val="0"/>
              </a:spcBef>
              <a:buNone/>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年３月時点の棟数）</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2">
            <a:extLst>
              <a:ext uri="{FF2B5EF4-FFF2-40B4-BE49-F238E27FC236}">
                <a16:creationId xmlns:a16="http://schemas.microsoft.com/office/drawing/2014/main" id="{2F739018-D92F-4C25-8F9C-30ABAC0ACE90}"/>
              </a:ext>
            </a:extLst>
          </p:cNvPr>
          <p:cNvSpPr txBox="1">
            <a:spLocks noChangeArrowheads="1"/>
          </p:cNvSpPr>
          <p:nvPr/>
        </p:nvSpPr>
        <p:spPr bwMode="auto">
          <a:xfrm>
            <a:off x="4434840" y="5169030"/>
            <a:ext cx="4507119"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indent="0" algn="r" eaLnBrk="1" hangingPunct="1">
              <a:lnSpc>
                <a:spcPts val="2200"/>
              </a:lnSpc>
              <a:spcBef>
                <a:spcPct val="0"/>
              </a:spcBef>
              <a:buNone/>
              <a:defRPr/>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）内は</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重点環状</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Line</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沿道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にある建物（内数）</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8234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228835-B838-4BF4-B9E3-E54EECB145C6}"/>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4</a:t>
            </a:fld>
            <a:endParaRPr lang="en-US" altLang="ja-JP" dirty="0">
              <a:solidFill>
                <a:srgbClr val="000000"/>
              </a:solidFill>
            </a:endParaRPr>
          </a:p>
        </p:txBody>
      </p:sp>
      <p:sp>
        <p:nvSpPr>
          <p:cNvPr id="16" name="タイトル 2">
            <a:extLst>
              <a:ext uri="{FF2B5EF4-FFF2-40B4-BE49-F238E27FC236}">
                <a16:creationId xmlns:a16="http://schemas.microsoft.com/office/drawing/2014/main" id="{590D41AC-8F0D-4F7F-A436-8E8B484253D6}"/>
              </a:ext>
            </a:extLst>
          </p:cNvPr>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（２）木造住宅の補助制度</a:t>
            </a:r>
            <a:endParaRPr lang="ja-JP" altLang="ja-JP" b="1" kern="0" dirty="0">
              <a:latin typeface="Meiryo UI" panose="020B0604030504040204" pitchFamily="50" charset="-128"/>
              <a:ea typeface="Meiryo UI" panose="020B0604030504040204" pitchFamily="50" charset="-128"/>
            </a:endParaRPr>
          </a:p>
        </p:txBody>
      </p:sp>
      <p:sp>
        <p:nvSpPr>
          <p:cNvPr id="38" name="Text Box 1233">
            <a:extLst>
              <a:ext uri="{FF2B5EF4-FFF2-40B4-BE49-F238E27FC236}">
                <a16:creationId xmlns:a16="http://schemas.microsoft.com/office/drawing/2014/main" id="{B45C4BF1-EB7A-446A-BF16-A3C196FE6E2E}"/>
              </a:ext>
            </a:extLst>
          </p:cNvPr>
          <p:cNvSpPr txBox="1">
            <a:spLocks noChangeArrowheads="1"/>
          </p:cNvSpPr>
          <p:nvPr/>
        </p:nvSpPr>
        <p:spPr bwMode="auto">
          <a:xfrm>
            <a:off x="190250" y="3469807"/>
            <a:ext cx="1759625"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sz="1600" b="1" kern="0" spc="-100" dirty="0">
                <a:solidFill>
                  <a:sysClr val="window" lastClr="FFFFFF"/>
                </a:solidFill>
                <a:latin typeface="Meiryo UI" panose="020B0604030504040204" pitchFamily="50" charset="-128"/>
                <a:ea typeface="Meiryo UI" panose="020B0604030504040204" pitchFamily="50" charset="-128"/>
              </a:rPr>
              <a:t>補助実績の推移</a:t>
            </a:r>
            <a:endParaRPr kumimoji="0" lang="en-US" altLang="ja-JP" sz="1600" b="1" kern="0" spc="-100" dirty="0">
              <a:solidFill>
                <a:sysClr val="window" lastClr="FFFFFF"/>
              </a:solidFill>
              <a:latin typeface="Meiryo UI" panose="020B0604030504040204" pitchFamily="50" charset="-128"/>
              <a:ea typeface="Meiryo UI" panose="020B0604030504040204" pitchFamily="50" charset="-128"/>
            </a:endParaRPr>
          </a:p>
        </p:txBody>
      </p:sp>
      <p:sp>
        <p:nvSpPr>
          <p:cNvPr id="39" name="Text Box 1233">
            <a:extLst>
              <a:ext uri="{FF2B5EF4-FFF2-40B4-BE49-F238E27FC236}">
                <a16:creationId xmlns:a16="http://schemas.microsoft.com/office/drawing/2014/main" id="{B03F85D5-3DE2-423E-BE36-539A1517374A}"/>
              </a:ext>
            </a:extLst>
          </p:cNvPr>
          <p:cNvSpPr txBox="1">
            <a:spLocks noChangeArrowheads="1"/>
          </p:cNvSpPr>
          <p:nvPr/>
        </p:nvSpPr>
        <p:spPr bwMode="auto">
          <a:xfrm>
            <a:off x="190250" y="1018922"/>
            <a:ext cx="1800000"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補助制度</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218153434"/>
              </p:ext>
            </p:extLst>
          </p:nvPr>
        </p:nvGraphicFramePr>
        <p:xfrm>
          <a:off x="365760" y="1435388"/>
          <a:ext cx="8416290" cy="1953451"/>
        </p:xfrm>
        <a:graphic>
          <a:graphicData uri="http://schemas.openxmlformats.org/drawingml/2006/table">
            <a:tbl>
              <a:tblPr firstRow="1" firstCol="1">
                <a:tableStyleId>{85BE263C-DBD7-4A20-BB59-AAB30ACAA65A}</a:tableStyleId>
              </a:tblPr>
              <a:tblGrid>
                <a:gridCol w="1420839">
                  <a:extLst>
                    <a:ext uri="{9D8B030D-6E8A-4147-A177-3AD203B41FA5}">
                      <a16:colId xmlns:a16="http://schemas.microsoft.com/office/drawing/2014/main" val="1312257162"/>
                    </a:ext>
                  </a:extLst>
                </a:gridCol>
                <a:gridCol w="2331817">
                  <a:extLst>
                    <a:ext uri="{9D8B030D-6E8A-4147-A177-3AD203B41FA5}">
                      <a16:colId xmlns:a16="http://schemas.microsoft.com/office/drawing/2014/main" val="947424481"/>
                    </a:ext>
                  </a:extLst>
                </a:gridCol>
                <a:gridCol w="2331817">
                  <a:extLst>
                    <a:ext uri="{9D8B030D-6E8A-4147-A177-3AD203B41FA5}">
                      <a16:colId xmlns:a16="http://schemas.microsoft.com/office/drawing/2014/main" val="3109566869"/>
                    </a:ext>
                  </a:extLst>
                </a:gridCol>
                <a:gridCol w="2331817">
                  <a:extLst>
                    <a:ext uri="{9D8B030D-6E8A-4147-A177-3AD203B41FA5}">
                      <a16:colId xmlns:a16="http://schemas.microsoft.com/office/drawing/2014/main" val="3289548050"/>
                    </a:ext>
                  </a:extLst>
                </a:gridCol>
              </a:tblGrid>
              <a:tr h="238193">
                <a:tc>
                  <a:txBody>
                    <a:bodyPr/>
                    <a:lstStyle/>
                    <a:p>
                      <a:pPr algn="just">
                        <a:lnSpc>
                          <a:spcPct val="100000"/>
                        </a:lnSpc>
                        <a:spcAft>
                          <a:spcPts val="0"/>
                        </a:spcAft>
                      </a:pPr>
                      <a:r>
                        <a:rPr lang="en-US" sz="1600" kern="100" dirty="0">
                          <a:effectLst/>
                          <a:latin typeface="Meiryo UI" panose="020B0604030504040204" pitchFamily="50" charset="-128"/>
                          <a:ea typeface="Meiryo UI" panose="020B0604030504040204" pitchFamily="50" charset="-128"/>
                        </a:rPr>
                        <a:t> </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診　断</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設　計</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lnSpc>
                          <a:spcPct val="100000"/>
                        </a:lnSpc>
                        <a:spcAft>
                          <a:spcPts val="0"/>
                        </a:spcAft>
                      </a:pPr>
                      <a:r>
                        <a:rPr lang="ja-JP" sz="1600" kern="100">
                          <a:effectLst/>
                          <a:latin typeface="Meiryo UI" panose="020B0604030504040204" pitchFamily="50" charset="-128"/>
                          <a:ea typeface="Meiryo UI" panose="020B0604030504040204" pitchFamily="50" charset="-128"/>
                        </a:rPr>
                        <a:t>改　修</a:t>
                      </a:r>
                      <a:endParaRPr lang="ja-JP" sz="16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1092364226"/>
                  </a:ext>
                </a:extLst>
              </a:tr>
              <a:tr h="748660">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補助額等</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l">
                        <a:lnSpc>
                          <a:spcPct val="100000"/>
                        </a:lnSpc>
                        <a:spcAft>
                          <a:spcPts val="0"/>
                        </a:spcAft>
                      </a:pPr>
                      <a:r>
                        <a:rPr lang="ja-JP" sz="1600" kern="100" dirty="0">
                          <a:effectLst/>
                          <a:latin typeface="Meiryo UI" panose="020B0604030504040204" pitchFamily="50" charset="-128"/>
                          <a:ea typeface="Meiryo UI" panose="020B0604030504040204" pitchFamily="50" charset="-128"/>
                        </a:rPr>
                        <a:t>補助額</a:t>
                      </a:r>
                      <a:r>
                        <a:rPr lang="en-US" sz="1600" kern="100" dirty="0">
                          <a:effectLst/>
                          <a:latin typeface="Meiryo UI" panose="020B0604030504040204" pitchFamily="50" charset="-128"/>
                          <a:ea typeface="Meiryo UI" panose="020B0604030504040204" pitchFamily="50" charset="-128"/>
                        </a:rPr>
                        <a:t>5.0</a:t>
                      </a:r>
                      <a:r>
                        <a:rPr lang="ja-JP" sz="1600" kern="100" dirty="0">
                          <a:effectLst/>
                          <a:latin typeface="Meiryo UI" panose="020B0604030504040204" pitchFamily="50" charset="-128"/>
                          <a:ea typeface="Meiryo UI" panose="020B0604030504040204" pitchFamily="50" charset="-128"/>
                        </a:rPr>
                        <a:t>万円</a:t>
                      </a:r>
                      <a:r>
                        <a:rPr lang="en-US" sz="1600" kern="100" dirty="0">
                          <a:effectLst/>
                          <a:latin typeface="Meiryo UI" panose="020B0604030504040204" pitchFamily="50" charset="-128"/>
                          <a:ea typeface="Meiryo UI" panose="020B0604030504040204" pitchFamily="50" charset="-128"/>
                        </a:rPr>
                        <a:t>(</a:t>
                      </a:r>
                      <a:r>
                        <a:rPr lang="ja-JP" sz="1600" kern="100" dirty="0">
                          <a:effectLst/>
                          <a:latin typeface="Meiryo UI" panose="020B0604030504040204" pitchFamily="50" charset="-128"/>
                          <a:ea typeface="Meiryo UI" panose="020B0604030504040204" pitchFamily="50" charset="-128"/>
                        </a:rPr>
                        <a:t>定額</a:t>
                      </a:r>
                      <a:r>
                        <a:rPr lang="en-US"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endParaRPr>
                    </a:p>
                    <a:p>
                      <a:pPr algn="l">
                        <a:lnSpc>
                          <a:spcPct val="100000"/>
                        </a:lnSpc>
                        <a:spcAft>
                          <a:spcPts val="0"/>
                        </a:spcAft>
                      </a:pPr>
                      <a:r>
                        <a:rPr lang="ja-JP" sz="1600" kern="100" dirty="0">
                          <a:effectLst/>
                          <a:latin typeface="Meiryo UI" panose="020B0604030504040204" pitchFamily="50" charset="-128"/>
                          <a:ea typeface="Meiryo UI" panose="020B0604030504040204" pitchFamily="50" charset="-128"/>
                        </a:rPr>
                        <a:t>府民負担約５千円</a:t>
                      </a:r>
                      <a:endParaRPr lang="en-US" altLang="ja-JP" sz="1600" kern="100" dirty="0">
                        <a:effectLst/>
                        <a:latin typeface="Meiryo UI" panose="020B0604030504040204" pitchFamily="50" charset="-128"/>
                        <a:ea typeface="Meiryo UI" panose="020B0604030504040204" pitchFamily="50" charset="-128"/>
                      </a:endParaRPr>
                    </a:p>
                    <a:p>
                      <a:pPr algn="l">
                        <a:lnSpc>
                          <a:spcPct val="100000"/>
                        </a:lnSpc>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（国</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00" dirty="0" err="1">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府</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1/4</a:t>
                      </a:r>
                      <a:r>
                        <a:rPr lang="ja-JP" altLang="en-US" sz="1200" kern="100" dirty="0" err="1">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市町村</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1/4</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l">
                        <a:lnSpc>
                          <a:spcPct val="100000"/>
                        </a:lnSpc>
                        <a:spcAft>
                          <a:spcPts val="0"/>
                        </a:spcAft>
                      </a:pPr>
                      <a:r>
                        <a:rPr lang="ja-JP" sz="1600" kern="0" dirty="0">
                          <a:effectLst/>
                          <a:latin typeface="Meiryo UI" panose="020B0604030504040204" pitchFamily="50" charset="-128"/>
                          <a:ea typeface="Meiryo UI" panose="020B0604030504040204" pitchFamily="50" charset="-128"/>
                        </a:rPr>
                        <a:t>補助額</a:t>
                      </a:r>
                      <a:r>
                        <a:rPr lang="en-US" sz="1600" kern="0" dirty="0">
                          <a:effectLst/>
                          <a:latin typeface="Meiryo UI" panose="020B0604030504040204" pitchFamily="50" charset="-128"/>
                          <a:ea typeface="Meiryo UI" panose="020B0604030504040204" pitchFamily="50" charset="-128"/>
                        </a:rPr>
                        <a:t>10</a:t>
                      </a:r>
                      <a:r>
                        <a:rPr lang="ja-JP" sz="1600" kern="0" dirty="0">
                          <a:effectLst/>
                          <a:latin typeface="Meiryo UI" panose="020B0604030504040204" pitchFamily="50" charset="-128"/>
                          <a:ea typeface="Meiryo UI" panose="020B0604030504040204" pitchFamily="50" charset="-128"/>
                        </a:rPr>
                        <a:t>万円（定額）</a:t>
                      </a:r>
                      <a:endParaRPr lang="ja-JP" sz="1600" kern="100" dirty="0">
                        <a:effectLst/>
                        <a:latin typeface="Meiryo UI" panose="020B0604030504040204" pitchFamily="50" charset="-128"/>
                        <a:ea typeface="Meiryo UI" panose="020B0604030504040204" pitchFamily="50" charset="-128"/>
                      </a:endParaRPr>
                    </a:p>
                    <a:p>
                      <a:pPr marL="0" marR="0" lvl="0" indent="0" algn="l" defTabSz="914278" rtl="0" eaLnBrk="1" fontAlgn="auto" latinLnBrk="0" hangingPunct="1">
                        <a:lnSpc>
                          <a:spcPct val="100000"/>
                        </a:lnSpc>
                        <a:spcBef>
                          <a:spcPts val="0"/>
                        </a:spcBef>
                        <a:spcAft>
                          <a:spcPts val="0"/>
                        </a:spcAft>
                        <a:buClrTx/>
                        <a:buSzTx/>
                        <a:buFontTx/>
                        <a:buNone/>
                        <a:tabLst/>
                        <a:defRPr/>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（国</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00" dirty="0" err="1">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府</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1/4</a:t>
                      </a:r>
                      <a:r>
                        <a:rPr lang="ja-JP" altLang="en-US" sz="1200" kern="100" dirty="0" err="1">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市町村</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1/4</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l">
                        <a:lnSpc>
                          <a:spcPct val="100000"/>
                        </a:lnSpc>
                        <a:spcAft>
                          <a:spcPts val="0"/>
                        </a:spcAft>
                      </a:pPr>
                      <a:r>
                        <a:rPr lang="ja-JP" sz="1600" kern="0" dirty="0">
                          <a:effectLst/>
                          <a:latin typeface="Meiryo UI" panose="020B0604030504040204" pitchFamily="50" charset="-128"/>
                          <a:ea typeface="Meiryo UI" panose="020B0604030504040204" pitchFamily="50" charset="-128"/>
                        </a:rPr>
                        <a:t>補助額</a:t>
                      </a:r>
                      <a:r>
                        <a:rPr lang="en-US" sz="1600" kern="0" dirty="0">
                          <a:effectLst/>
                          <a:latin typeface="Meiryo UI" panose="020B0604030504040204" pitchFamily="50" charset="-128"/>
                          <a:ea typeface="Meiryo UI" panose="020B0604030504040204" pitchFamily="50" charset="-128"/>
                        </a:rPr>
                        <a:t>40</a:t>
                      </a:r>
                      <a:r>
                        <a:rPr lang="ja-JP" sz="1600" kern="0" dirty="0">
                          <a:effectLst/>
                          <a:latin typeface="Meiryo UI" panose="020B0604030504040204" pitchFamily="50" charset="-128"/>
                          <a:ea typeface="Meiryo UI" panose="020B0604030504040204" pitchFamily="50" charset="-128"/>
                        </a:rPr>
                        <a:t>万円（定額）</a:t>
                      </a:r>
                      <a:endParaRPr lang="ja-JP" sz="1600" kern="100" dirty="0">
                        <a:effectLst/>
                        <a:latin typeface="Meiryo UI" panose="020B0604030504040204" pitchFamily="50" charset="-128"/>
                        <a:ea typeface="Meiryo UI" panose="020B0604030504040204" pitchFamily="50" charset="-128"/>
                      </a:endParaRPr>
                    </a:p>
                    <a:p>
                      <a:pPr algn="l">
                        <a:lnSpc>
                          <a:spcPct val="100000"/>
                        </a:lnSpc>
                        <a:spcAft>
                          <a:spcPts val="0"/>
                        </a:spcAft>
                      </a:pPr>
                      <a:r>
                        <a:rPr lang="ja-JP" sz="1600" kern="0" dirty="0">
                          <a:effectLst/>
                          <a:latin typeface="Meiryo UI" panose="020B0604030504040204" pitchFamily="50" charset="-128"/>
                          <a:ea typeface="Meiryo UI" panose="020B0604030504040204" pitchFamily="50" charset="-128"/>
                        </a:rPr>
                        <a:t>（低所得者</a:t>
                      </a:r>
                      <a:r>
                        <a:rPr lang="en-US" sz="1600" kern="0" dirty="0">
                          <a:effectLst/>
                          <a:latin typeface="Meiryo UI" panose="020B0604030504040204" pitchFamily="50" charset="-128"/>
                          <a:ea typeface="Meiryo UI" panose="020B0604030504040204" pitchFamily="50" charset="-128"/>
                        </a:rPr>
                        <a:t>60</a:t>
                      </a:r>
                      <a:r>
                        <a:rPr lang="ja-JP" sz="1600" kern="0" dirty="0">
                          <a:effectLst/>
                          <a:latin typeface="Meiryo UI" panose="020B0604030504040204" pitchFamily="50" charset="-128"/>
                          <a:ea typeface="Meiryo UI" panose="020B0604030504040204" pitchFamily="50" charset="-128"/>
                        </a:rPr>
                        <a:t>万円）</a:t>
                      </a:r>
                      <a:endParaRPr lang="en-US" altLang="ja-JP" sz="1600" kern="0" dirty="0">
                        <a:effectLst/>
                        <a:latin typeface="Meiryo UI" panose="020B0604030504040204" pitchFamily="50" charset="-128"/>
                        <a:ea typeface="Meiryo UI" panose="020B0604030504040204" pitchFamily="50" charset="-128"/>
                      </a:endParaRPr>
                    </a:p>
                    <a:p>
                      <a:pPr marL="0" marR="0" lvl="0" indent="0" algn="l" defTabSz="914278" rtl="0" eaLnBrk="1" fontAlgn="auto" latinLnBrk="0" hangingPunct="1">
                        <a:lnSpc>
                          <a:spcPct val="100000"/>
                        </a:lnSpc>
                        <a:spcBef>
                          <a:spcPts val="0"/>
                        </a:spcBef>
                        <a:spcAft>
                          <a:spcPts val="0"/>
                        </a:spcAft>
                        <a:buClrTx/>
                        <a:buSzTx/>
                        <a:buFontTx/>
                        <a:buNone/>
                        <a:tabLst/>
                        <a:defRPr/>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（国</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kern="100" dirty="0" err="1">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府</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1/4</a:t>
                      </a:r>
                      <a:r>
                        <a:rPr lang="ja-JP" altLang="en-US" sz="1200" kern="100" dirty="0" err="1">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市町村</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1/4</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1788673072"/>
                  </a:ext>
                </a:extLst>
              </a:tr>
              <a:tr h="352420">
                <a:tc>
                  <a:txBody>
                    <a:bodyPr/>
                    <a:lstStyle/>
                    <a:p>
                      <a:pPr marL="0" algn="ctr" defTabSz="914278" rtl="0" eaLnBrk="1" latinLnBrk="0" hangingPunct="1">
                        <a:lnSpc>
                          <a:spcPct val="100000"/>
                        </a:lnSpc>
                        <a:spcAft>
                          <a:spcPts val="0"/>
                        </a:spcAft>
                      </a:pPr>
                      <a:r>
                        <a:rPr kumimoji="1" lang="ja-JP" altLang="ja-JP" sz="1600" kern="100" dirty="0">
                          <a:effectLst/>
                          <a:latin typeface="Meiryo UI" panose="020B0604030504040204" pitchFamily="50" charset="-128"/>
                          <a:ea typeface="Meiryo UI" panose="020B0604030504040204" pitchFamily="50" charset="-128"/>
                        </a:rPr>
                        <a:t>限度額</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1,100</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円</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事業費の</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割</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なし</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718088485"/>
                  </a:ext>
                </a:extLst>
              </a:tr>
              <a:tr h="608531">
                <a:tc>
                  <a:txBody>
                    <a:bodyPr/>
                    <a:lstStyle/>
                    <a:p>
                      <a:pPr algn="ctr">
                        <a:lnSpc>
                          <a:spcPct val="100000"/>
                        </a:lnSpc>
                        <a:spcAft>
                          <a:spcPts val="0"/>
                        </a:spcAft>
                      </a:pPr>
                      <a:r>
                        <a:rPr lang="ja-JP" sz="1600" kern="0" dirty="0">
                          <a:effectLst/>
                          <a:latin typeface="Meiryo UI" panose="020B0604030504040204" pitchFamily="50" charset="-128"/>
                          <a:ea typeface="Meiryo UI" panose="020B0604030504040204" pitchFamily="50" charset="-128"/>
                        </a:rPr>
                        <a:t>導入市町村</a:t>
                      </a:r>
                      <a:endParaRPr 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en-US" sz="1600" kern="0" dirty="0">
                          <a:effectLst/>
                          <a:latin typeface="Meiryo UI" panose="020B0604030504040204" pitchFamily="50" charset="-128"/>
                          <a:ea typeface="Meiryo UI" panose="020B0604030504040204" pitchFamily="50" charset="-128"/>
                        </a:rPr>
                        <a:t>R4.4</a:t>
                      </a:r>
                      <a:r>
                        <a:rPr lang="ja-JP" sz="1600" kern="0" dirty="0">
                          <a:effectLst/>
                          <a:latin typeface="Meiryo UI" panose="020B0604030504040204" pitchFamily="50" charset="-128"/>
                          <a:ea typeface="Meiryo UI" panose="020B0604030504040204" pitchFamily="50" charset="-128"/>
                        </a:rPr>
                        <a:t>末時点</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43</a:t>
                      </a:r>
                      <a:r>
                        <a:rPr lang="ja-JP" sz="1600" kern="100" dirty="0">
                          <a:effectLst/>
                          <a:latin typeface="Meiryo UI" panose="020B0604030504040204" pitchFamily="50" charset="-128"/>
                          <a:ea typeface="Meiryo UI" panose="020B0604030504040204" pitchFamily="50" charset="-128"/>
                        </a:rPr>
                        <a:t>市町村</a:t>
                      </a:r>
                    </a:p>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t>
                      </a:r>
                      <a:r>
                        <a:rPr lang="ja-JP" sz="1600" kern="100" dirty="0">
                          <a:effectLst/>
                          <a:latin typeface="Meiryo UI" panose="020B0604030504040204" pitchFamily="50" charset="-128"/>
                          <a:ea typeface="Meiryo UI" panose="020B0604030504040204" pitchFamily="50" charset="-128"/>
                        </a:rPr>
                        <a:t>うち</a:t>
                      </a:r>
                      <a:r>
                        <a:rPr lang="en-US" sz="1600" kern="100" dirty="0">
                          <a:effectLst/>
                          <a:latin typeface="Meiryo UI" panose="020B0604030504040204" pitchFamily="50" charset="-128"/>
                          <a:ea typeface="Meiryo UI" panose="020B0604030504040204" pitchFamily="50" charset="-128"/>
                        </a:rPr>
                        <a:t>1</a:t>
                      </a:r>
                      <a:r>
                        <a:rPr lang="ja-JP" sz="1600" kern="100" dirty="0">
                          <a:effectLst/>
                          <a:latin typeface="Meiryo UI" panose="020B0604030504040204" pitchFamily="50" charset="-128"/>
                          <a:ea typeface="Meiryo UI" panose="020B0604030504040204" pitchFamily="50" charset="-128"/>
                        </a:rPr>
                        <a:t>市は</a:t>
                      </a:r>
                      <a:r>
                        <a:rPr lang="en-US" sz="1600" kern="100" dirty="0">
                          <a:effectLst/>
                          <a:latin typeface="Meiryo UI" panose="020B0604030504040204" pitchFamily="50" charset="-128"/>
                          <a:ea typeface="Meiryo UI" panose="020B0604030504040204" pitchFamily="50" charset="-128"/>
                        </a:rPr>
                        <a:t>4.5</a:t>
                      </a:r>
                      <a:r>
                        <a:rPr lang="ja-JP" sz="1600" kern="100" dirty="0">
                          <a:effectLst/>
                          <a:latin typeface="Meiryo UI" panose="020B0604030504040204" pitchFamily="50" charset="-128"/>
                          <a:ea typeface="Meiryo UI" panose="020B0604030504040204" pitchFamily="50" charset="-128"/>
                        </a:rPr>
                        <a:t>万円</a:t>
                      </a:r>
                      <a:r>
                        <a:rPr lang="en-US"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39</a:t>
                      </a:r>
                      <a:r>
                        <a:rPr lang="ja-JP" sz="1600" kern="100" dirty="0">
                          <a:effectLst/>
                          <a:latin typeface="Meiryo UI" panose="020B0604030504040204" pitchFamily="50" charset="-128"/>
                          <a:ea typeface="Meiryo UI" panose="020B0604030504040204" pitchFamily="50" charset="-128"/>
                        </a:rPr>
                        <a:t>市町村</a:t>
                      </a:r>
                    </a:p>
                    <a:p>
                      <a:pPr algn="ctr">
                        <a:lnSpc>
                          <a:spcPct val="100000"/>
                        </a:lnSpc>
                        <a:spcAft>
                          <a:spcPts val="0"/>
                        </a:spcAft>
                      </a:pPr>
                      <a:r>
                        <a:rPr lang="en-US" sz="1200" kern="100" dirty="0">
                          <a:effectLst/>
                          <a:latin typeface="Meiryo UI" panose="020B0604030504040204" pitchFamily="50" charset="-128"/>
                          <a:ea typeface="Meiryo UI" panose="020B0604030504040204" pitchFamily="50" charset="-128"/>
                        </a:rPr>
                        <a:t>(</a:t>
                      </a:r>
                      <a:r>
                        <a:rPr lang="ja-JP" sz="1200" kern="100" dirty="0">
                          <a:effectLst/>
                          <a:latin typeface="Meiryo UI" panose="020B0604030504040204" pitchFamily="50" charset="-128"/>
                          <a:ea typeface="Meiryo UI" panose="020B0604030504040204" pitchFamily="50" charset="-128"/>
                        </a:rPr>
                        <a:t>うち</a:t>
                      </a:r>
                      <a:r>
                        <a:rPr lang="en-US" sz="1200" kern="100" dirty="0">
                          <a:effectLst/>
                          <a:latin typeface="Meiryo UI" panose="020B0604030504040204" pitchFamily="50" charset="-128"/>
                          <a:ea typeface="Meiryo UI" panose="020B0604030504040204" pitchFamily="50" charset="-128"/>
                        </a:rPr>
                        <a:t>7</a:t>
                      </a:r>
                      <a:r>
                        <a:rPr lang="ja-JP" sz="1200" kern="100" dirty="0">
                          <a:effectLst/>
                          <a:latin typeface="Meiryo UI" panose="020B0604030504040204" pitchFamily="50" charset="-128"/>
                          <a:ea typeface="Meiryo UI" panose="020B0604030504040204" pitchFamily="50" charset="-128"/>
                        </a:rPr>
                        <a:t>市町は改修補助に含む</a:t>
                      </a:r>
                      <a:r>
                        <a:rPr lang="en-US" sz="1200" kern="100" dirty="0">
                          <a:effectLst/>
                          <a:latin typeface="Meiryo UI" panose="020B0604030504040204" pitchFamily="50" charset="-128"/>
                          <a:ea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43</a:t>
                      </a:r>
                      <a:r>
                        <a:rPr lang="ja-JP" sz="1600" kern="100" dirty="0">
                          <a:effectLst/>
                          <a:latin typeface="Meiryo UI" panose="020B0604030504040204" pitchFamily="50" charset="-128"/>
                          <a:ea typeface="Meiryo UI" panose="020B0604030504040204" pitchFamily="50" charset="-128"/>
                        </a:rPr>
                        <a:t>市町村</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4176951534"/>
                  </a:ext>
                </a:extLst>
              </a:tr>
            </a:tbl>
          </a:graphicData>
        </a:graphic>
      </p:graphicFrame>
      <p:sp>
        <p:nvSpPr>
          <p:cNvPr id="40" name="正方形/長方形 39"/>
          <p:cNvSpPr/>
          <p:nvPr/>
        </p:nvSpPr>
        <p:spPr>
          <a:xfrm>
            <a:off x="2054181" y="1126687"/>
            <a:ext cx="7031762" cy="257369"/>
          </a:xfrm>
          <a:prstGeom prst="rect">
            <a:avLst/>
          </a:prstGeom>
        </p:spPr>
        <p:txBody>
          <a:bodyPr wrap="square" lIns="0" tIns="36000" rIns="0" bIns="36000">
            <a:spAutoFit/>
          </a:bodyPr>
          <a:lstStyle/>
          <a:p>
            <a:pPr marL="173038" marR="152400" indent="-173038">
              <a:spcAft>
                <a:spcPts val="0"/>
              </a:spcAft>
            </a:pP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府の補助制度の要件であり、市町村によって補助制度の有無、要件、補助上限額、補助率が異なる場合あり</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224477" y="6499695"/>
            <a:ext cx="4557573" cy="257369"/>
          </a:xfrm>
          <a:prstGeom prst="rect">
            <a:avLst/>
          </a:prstGeom>
        </p:spPr>
        <p:txBody>
          <a:bodyPr wrap="square" lIns="0" tIns="36000" rIns="0" bIns="36000">
            <a:spAutoFit/>
          </a:bodyPr>
          <a:lstStyle/>
          <a:p>
            <a:pPr marL="173038" marR="152400" indent="-173038" algn="r">
              <a:spcAft>
                <a:spcPts val="0"/>
              </a:spcAft>
            </a:pP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設計については平成</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年度から補助制度創設</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365" y="3903317"/>
            <a:ext cx="8266892" cy="2530059"/>
          </a:xfrm>
          <a:prstGeom prst="rect">
            <a:avLst/>
          </a:prstGeom>
        </p:spPr>
      </p:pic>
    </p:spTree>
    <p:extLst>
      <p:ext uri="{BB962C8B-B14F-4D97-AF65-F5344CB8AC3E}">
        <p14:creationId xmlns:p14="http://schemas.microsoft.com/office/powerpoint/2010/main" val="2720639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a:xfrm>
            <a:off x="-72113" y="167640"/>
            <a:ext cx="8475884" cy="659385"/>
          </a:xfrm>
        </p:spPr>
        <p:txBody>
          <a:bodyPr/>
          <a:lstStyle/>
          <a:p>
            <a:r>
              <a:rPr lang="ja-JP" altLang="en-US" dirty="0"/>
              <a:t>　（４）</a:t>
            </a:r>
            <a:r>
              <a:rPr lang="en-US" altLang="ja-JP" dirty="0"/>
              <a:t> </a:t>
            </a:r>
            <a:r>
              <a:rPr lang="ja-JP" altLang="en-US" dirty="0"/>
              <a:t>令和４年度の広域緊急交通路沿道建築物</a:t>
            </a:r>
            <a:r>
              <a:rPr lang="en-US" altLang="ja-JP" dirty="0"/>
              <a:t>(</a:t>
            </a:r>
            <a:r>
              <a:rPr lang="ja-JP" altLang="en-US" dirty="0"/>
              <a:t>建物</a:t>
            </a:r>
            <a:r>
              <a:rPr lang="en-US" altLang="ja-JP" dirty="0"/>
              <a:t>)</a:t>
            </a:r>
            <a:r>
              <a:rPr lang="ja-JP" altLang="en-US" dirty="0"/>
              <a:t>の取組　</a:t>
            </a:r>
            <a:r>
              <a:rPr lang="en-US" altLang="ja-JP" dirty="0"/>
              <a:t/>
            </a:r>
            <a:br>
              <a:rPr lang="en-US" altLang="ja-JP" dirty="0"/>
            </a:br>
            <a:r>
              <a:rPr lang="ja-JP" altLang="en-US" dirty="0"/>
              <a:t>　　ア．耐震プロデューサー派遣制度のさらなる活用</a:t>
            </a:r>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49</a:t>
            </a:fld>
            <a:endParaRPr lang="en-US" altLang="ja-JP">
              <a:solidFill>
                <a:srgbClr val="000000"/>
              </a:solidFill>
            </a:endParaRPr>
          </a:p>
        </p:txBody>
      </p:sp>
      <p:graphicFrame>
        <p:nvGraphicFramePr>
          <p:cNvPr id="19" name="表 18">
            <a:extLst>
              <a:ext uri="{FF2B5EF4-FFF2-40B4-BE49-F238E27FC236}">
                <a16:creationId xmlns:a16="http://schemas.microsoft.com/office/drawing/2014/main" id="{F7573B99-458F-4DA5-9351-B0A0D53389BB}"/>
              </a:ext>
            </a:extLst>
          </p:cNvPr>
          <p:cNvGraphicFramePr>
            <a:graphicFrameLocks noGrp="1"/>
          </p:cNvGraphicFramePr>
          <p:nvPr>
            <p:extLst>
              <p:ext uri="{D42A27DB-BD31-4B8C-83A1-F6EECF244321}">
                <p14:modId xmlns:p14="http://schemas.microsoft.com/office/powerpoint/2010/main" val="3838938079"/>
              </p:ext>
            </p:extLst>
          </p:nvPr>
        </p:nvGraphicFramePr>
        <p:xfrm>
          <a:off x="269171" y="2391123"/>
          <a:ext cx="3812893" cy="3854932"/>
        </p:xfrm>
        <a:graphic>
          <a:graphicData uri="http://schemas.openxmlformats.org/drawingml/2006/table">
            <a:tbl>
              <a:tblPr firstRow="1" bandRow="1">
                <a:tableStyleId>{FABFCF23-3B69-468F-B69F-88F6DE6A72F2}</a:tableStyleId>
              </a:tblPr>
              <a:tblGrid>
                <a:gridCol w="400286">
                  <a:extLst>
                    <a:ext uri="{9D8B030D-6E8A-4147-A177-3AD203B41FA5}">
                      <a16:colId xmlns:a16="http://schemas.microsoft.com/office/drawing/2014/main" val="618896420"/>
                    </a:ext>
                  </a:extLst>
                </a:gridCol>
                <a:gridCol w="656627">
                  <a:extLst>
                    <a:ext uri="{9D8B030D-6E8A-4147-A177-3AD203B41FA5}">
                      <a16:colId xmlns:a16="http://schemas.microsoft.com/office/drawing/2014/main" val="1846804510"/>
                    </a:ext>
                  </a:extLst>
                </a:gridCol>
                <a:gridCol w="825500">
                  <a:extLst>
                    <a:ext uri="{9D8B030D-6E8A-4147-A177-3AD203B41FA5}">
                      <a16:colId xmlns:a16="http://schemas.microsoft.com/office/drawing/2014/main" val="3063125926"/>
                    </a:ext>
                  </a:extLst>
                </a:gridCol>
                <a:gridCol w="516927">
                  <a:extLst>
                    <a:ext uri="{9D8B030D-6E8A-4147-A177-3AD203B41FA5}">
                      <a16:colId xmlns:a16="http://schemas.microsoft.com/office/drawing/2014/main" val="2113165225"/>
                    </a:ext>
                  </a:extLst>
                </a:gridCol>
                <a:gridCol w="793996">
                  <a:extLst>
                    <a:ext uri="{9D8B030D-6E8A-4147-A177-3AD203B41FA5}">
                      <a16:colId xmlns:a16="http://schemas.microsoft.com/office/drawing/2014/main" val="2393473655"/>
                    </a:ext>
                  </a:extLst>
                </a:gridCol>
                <a:gridCol w="619557">
                  <a:extLst>
                    <a:ext uri="{9D8B030D-6E8A-4147-A177-3AD203B41FA5}">
                      <a16:colId xmlns:a16="http://schemas.microsoft.com/office/drawing/2014/main" val="2947702446"/>
                    </a:ext>
                  </a:extLst>
                </a:gridCol>
              </a:tblGrid>
              <a:tr h="416057">
                <a:tc>
                  <a:txBody>
                    <a:bodyPr/>
                    <a:lstStyle/>
                    <a:p>
                      <a:pPr algn="ctr" rtl="0" fontAlgn="ctr">
                        <a:lnSpc>
                          <a:spcPct val="100000"/>
                        </a:lnSpc>
                      </a:pP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年度</a:t>
                      </a:r>
                    </a:p>
                  </a:txBody>
                  <a:tcPr marL="95745" marR="95745" marT="47873" marB="47873"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6">
                        <a:lumMod val="60000"/>
                        <a:lumOff val="40000"/>
                      </a:schemeClr>
                    </a:solidFill>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所在地</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745" marR="95745" marT="47873" marB="47873"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6">
                        <a:lumMod val="60000"/>
                        <a:lumOff val="40000"/>
                      </a:schemeClr>
                    </a:solidFill>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主用途</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745" marR="95745" marT="47873" marB="47873"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6">
                        <a:lumMod val="60000"/>
                        <a:lumOff val="40000"/>
                      </a:schemeClr>
                    </a:solidFill>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派遣</a:t>
                      </a:r>
                      <a:endParaRPr lang="en-US" altLang="ja-JP" sz="1100" u="none" strike="noStrike" dirty="0">
                        <a:effectLst/>
                        <a:latin typeface="Meiryo UI" panose="020B0604030504040204" pitchFamily="50" charset="-128"/>
                        <a:ea typeface="Meiryo UI" panose="020B0604030504040204" pitchFamily="50" charset="-128"/>
                      </a:endParaRPr>
                    </a:p>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回数</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5745" marR="95745" marT="47873" marB="47873"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6">
                        <a:lumMod val="60000"/>
                        <a:lumOff val="40000"/>
                      </a:schemeClr>
                    </a:solidFill>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事業内容</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745" marR="95745" marT="47873" marB="47873"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6">
                        <a:lumMod val="60000"/>
                        <a:lumOff val="40000"/>
                      </a:schemeClr>
                    </a:solidFill>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事業実施時期</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745" marR="95745" marT="47873" marB="47873"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511376998"/>
                  </a:ext>
                </a:extLst>
              </a:tr>
              <a:tr h="161818">
                <a:tc>
                  <a:txBody>
                    <a:bodyPr/>
                    <a:lstStyle/>
                    <a:p>
                      <a:pPr algn="ctr" rtl="0" fontAlgn="ctr">
                        <a:lnSpc>
                          <a:spcPct val="100000"/>
                        </a:lnSpc>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R2</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大阪市</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複合施設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2</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改修</a:t>
                      </a:r>
                      <a:r>
                        <a:rPr lang="en-US" altLang="ja-JP" sz="1100" u="none" strike="noStrike" dirty="0">
                          <a:effectLst/>
                          <a:latin typeface="Meiryo UI" panose="020B0604030504040204" pitchFamily="50" charset="-128"/>
                          <a:ea typeface="Meiryo UI" panose="020B0604030504040204" pitchFamily="50" charset="-128"/>
                        </a:rPr>
                        <a:t>or</a:t>
                      </a:r>
                      <a:r>
                        <a:rPr lang="ja-JP" altLang="en-US" sz="1100" u="none" strike="noStrike" dirty="0">
                          <a:effectLst/>
                          <a:latin typeface="Meiryo UI" panose="020B0604030504040204" pitchFamily="50" charset="-128"/>
                          <a:ea typeface="Meiryo UI" panose="020B0604030504040204" pitchFamily="50" charset="-128"/>
                        </a:rPr>
                        <a:t>除却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R5</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4044049219"/>
                  </a:ext>
                </a:extLst>
              </a:tr>
              <a:tr h="323636">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大阪市</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賃貸マンション</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3</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入居者移転交渉</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2795133044"/>
                  </a:ext>
                </a:extLst>
              </a:tr>
              <a:tr h="161818">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池田市</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事務所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2</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除却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R</a:t>
                      </a:r>
                      <a:r>
                        <a:rPr lang="ja-JP" altLang="en-US" sz="1100" u="none" strike="noStrike" dirty="0">
                          <a:effectLst/>
                          <a:latin typeface="Meiryo UI" panose="020B0604030504040204" pitchFamily="50" charset="-128"/>
                          <a:ea typeface="Meiryo UI" panose="020B0604030504040204" pitchFamily="50" charset="-128"/>
                        </a:rPr>
                        <a:t>４</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4064984883"/>
                  </a:ext>
                </a:extLst>
              </a:tr>
              <a:tr h="323636">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茨木市</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自社ビル</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2</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除却</a:t>
                      </a:r>
                      <a:r>
                        <a:rPr lang="en-US" altLang="ja-JP" sz="1100" u="none" strike="noStrike" dirty="0">
                          <a:effectLst/>
                          <a:latin typeface="Meiryo UI" panose="020B0604030504040204" pitchFamily="50" charset="-128"/>
                          <a:ea typeface="Meiryo UI" panose="020B0604030504040204" pitchFamily="50" charset="-128"/>
                        </a:rPr>
                        <a:t>(</a:t>
                      </a:r>
                      <a:r>
                        <a:rPr lang="ja-JP" altLang="en-US" sz="1100" u="none" strike="noStrike" dirty="0">
                          <a:effectLst/>
                          <a:latin typeface="Meiryo UI" panose="020B0604030504040204" pitchFamily="50" charset="-128"/>
                          <a:ea typeface="Meiryo UI" panose="020B0604030504040204" pitchFamily="50" charset="-128"/>
                        </a:rPr>
                        <a:t>非現地建替え</a:t>
                      </a:r>
                      <a:r>
                        <a:rPr lang="en-US" altLang="ja-JP"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R</a:t>
                      </a:r>
                      <a:r>
                        <a:rPr lang="ja-JP" altLang="en-US" sz="1100" u="none" strike="noStrike" dirty="0">
                          <a:effectLst/>
                          <a:latin typeface="Meiryo UI" panose="020B0604030504040204" pitchFamily="50" charset="-128"/>
                          <a:ea typeface="Meiryo UI" panose="020B0604030504040204" pitchFamily="50" charset="-128"/>
                        </a:rPr>
                        <a:t>３</a:t>
                      </a:r>
                      <a:endParaRPr lang="en-US" altLang="ja-JP" sz="1100" u="none" strike="noStrike" dirty="0">
                        <a:effectLst/>
                        <a:latin typeface="Meiryo UI" panose="020B0604030504040204" pitchFamily="50" charset="-128"/>
                        <a:ea typeface="Meiryo UI" panose="020B0604030504040204" pitchFamily="50" charset="-128"/>
                      </a:endParaRPr>
                    </a:p>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a:t>
                      </a:r>
                      <a:r>
                        <a:rPr lang="ja-JP" altLang="en-US" sz="1100" u="none" strike="noStrike" dirty="0">
                          <a:effectLst/>
                          <a:latin typeface="Meiryo UI" panose="020B0604030504040204" pitchFamily="50" charset="-128"/>
                          <a:ea typeface="Meiryo UI" panose="020B0604030504040204" pitchFamily="50" charset="-128"/>
                        </a:rPr>
                        <a:t>完了</a:t>
                      </a:r>
                      <a:r>
                        <a:rPr lang="en-US" altLang="ja-JP"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3368828097"/>
                  </a:ext>
                </a:extLst>
              </a:tr>
              <a:tr h="161818">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柏原市</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複合施設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1</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100" u="none" strike="noStrike" dirty="0">
                          <a:effectLst/>
                          <a:latin typeface="Meiryo UI" panose="020B0604030504040204" pitchFamily="50" charset="-128"/>
                          <a:ea typeface="Meiryo UI" panose="020B0604030504040204" pitchFamily="50" charset="-128"/>
                        </a:rPr>
                        <a:t>補強設計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R4</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2096662613"/>
                  </a:ext>
                </a:extLst>
              </a:tr>
              <a:tr h="161818">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大東市</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賃貸マンション</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2</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843926304"/>
                  </a:ext>
                </a:extLst>
              </a:tr>
              <a:tr h="161818">
                <a:tc>
                  <a:txBody>
                    <a:bodyPr/>
                    <a:lstStyle/>
                    <a:p>
                      <a:pPr algn="ctr" rtl="0" fontAlgn="ctr">
                        <a:lnSpc>
                          <a:spcPct val="100000"/>
                        </a:lnSpc>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R3</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大阪市</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事務所・店舗</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2</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補強設計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R</a:t>
                      </a:r>
                      <a:r>
                        <a:rPr lang="ja-JP" altLang="en-US" sz="1100" u="none" strike="noStrike" dirty="0">
                          <a:effectLst/>
                          <a:latin typeface="Meiryo UI" panose="020B0604030504040204" pitchFamily="50" charset="-128"/>
                          <a:ea typeface="Meiryo UI" panose="020B0604030504040204" pitchFamily="50" charset="-128"/>
                        </a:rPr>
                        <a:t>４</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4123968362"/>
                  </a:ext>
                </a:extLst>
              </a:tr>
              <a:tr h="323636">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大阪市</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分譲マンション</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4</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管理組合内で検討</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1617720876"/>
                  </a:ext>
                </a:extLst>
              </a:tr>
              <a:tr h="323636">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大阪市</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分譲マンション</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2</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管理組合内で検討</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2890026516"/>
                  </a:ext>
                </a:extLst>
              </a:tr>
              <a:tr h="177798">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堺市</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診療所・居宅</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2</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補強設計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R</a:t>
                      </a:r>
                      <a:r>
                        <a:rPr lang="ja-JP" altLang="en-US" sz="1100" u="none" strike="noStrike" dirty="0">
                          <a:effectLst/>
                          <a:latin typeface="Meiryo UI" panose="020B0604030504040204" pitchFamily="50" charset="-128"/>
                          <a:ea typeface="Meiryo UI" panose="020B0604030504040204" pitchFamily="50" charset="-128"/>
                        </a:rPr>
                        <a:t>４</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584590948"/>
                  </a:ext>
                </a:extLst>
              </a:tr>
              <a:tr h="177798">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池田市</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店舗</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a:effectLst/>
                          <a:latin typeface="Meiryo UI" panose="020B0604030504040204" pitchFamily="50" charset="-128"/>
                          <a:ea typeface="Meiryo UI" panose="020B0604030504040204" pitchFamily="50" charset="-128"/>
                        </a:rPr>
                        <a:t>2</a:t>
                      </a:r>
                      <a:r>
                        <a:rPr lang="ja-JP" altLang="en-US" sz="1100" u="none" strike="noStrike">
                          <a:effectLst/>
                          <a:latin typeface="Meiryo UI" panose="020B0604030504040204" pitchFamily="50" charset="-128"/>
                          <a:ea typeface="Meiryo UI" panose="020B0604030504040204" pitchFamily="50" charset="-128"/>
                        </a:rPr>
                        <a:t>回</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補強設計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R</a:t>
                      </a:r>
                      <a:r>
                        <a:rPr lang="ja-JP" altLang="en-US" sz="1100" u="none" strike="noStrike" dirty="0">
                          <a:effectLst/>
                          <a:latin typeface="Meiryo UI" panose="020B0604030504040204" pitchFamily="50" charset="-128"/>
                          <a:ea typeface="Meiryo UI" panose="020B0604030504040204" pitchFamily="50" charset="-128"/>
                        </a:rPr>
                        <a:t>４</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3009215508"/>
                  </a:ext>
                </a:extLst>
              </a:tr>
              <a:tr h="177798">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大東市</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100" u="none" strike="noStrike" dirty="0">
                          <a:effectLst/>
                          <a:latin typeface="Meiryo UI" panose="020B0604030504040204" pitchFamily="50" charset="-128"/>
                          <a:ea typeface="Meiryo UI" panose="020B0604030504040204" pitchFamily="50" charset="-128"/>
                        </a:rPr>
                        <a:t>賃貸マンション</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lang="en-US" altLang="ja-JP" sz="1100" u="none" strike="noStrike" dirty="0">
                          <a:effectLst/>
                          <a:latin typeface="Meiryo UI" panose="020B0604030504040204" pitchFamily="50" charset="-128"/>
                          <a:ea typeface="Meiryo UI" panose="020B0604030504040204" pitchFamily="50" charset="-128"/>
                        </a:rPr>
                        <a:t>3</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補強設計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R</a:t>
                      </a:r>
                      <a:r>
                        <a:rPr lang="ja-JP" altLang="en-US" sz="1100" u="none" strike="noStrike" dirty="0">
                          <a:effectLst/>
                          <a:latin typeface="Meiryo UI" panose="020B0604030504040204" pitchFamily="50" charset="-128"/>
                          <a:ea typeface="Meiryo UI" panose="020B0604030504040204" pitchFamily="50" charset="-128"/>
                        </a:rPr>
                        <a:t>４</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1754553118"/>
                  </a:ext>
                </a:extLst>
              </a:tr>
              <a:tr h="177798">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柏原市</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複合施設</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2</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補強設計</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R</a:t>
                      </a:r>
                      <a:r>
                        <a:rPr lang="ja-JP" altLang="en-US" sz="1100" u="none" strike="noStrike" dirty="0">
                          <a:effectLst/>
                          <a:latin typeface="Meiryo UI" panose="020B0604030504040204" pitchFamily="50" charset="-128"/>
                          <a:ea typeface="Meiryo UI" panose="020B0604030504040204" pitchFamily="50" charset="-128"/>
                        </a:rPr>
                        <a:t>４</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4185513419"/>
                  </a:ext>
                </a:extLst>
              </a:tr>
              <a:tr h="177798">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大阪市</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自社ビル</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2</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検討中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563843109"/>
                  </a:ext>
                </a:extLst>
              </a:tr>
              <a:tr h="177798">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堺市</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専門学校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1</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b="0" i="0" u="none" strike="noStrike" dirty="0">
                          <a:solidFill>
                            <a:schemeClr val="dk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継続派遣</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1010856484"/>
                  </a:ext>
                </a:extLst>
              </a:tr>
              <a:tr h="177798">
                <a:tc>
                  <a:txBody>
                    <a:bodyPr/>
                    <a:lstStyle/>
                    <a:p>
                      <a:pPr algn="ctr" rtl="0" fontAlgn="ctr">
                        <a:lnSpc>
                          <a:spcPct val="100000"/>
                        </a:lnSpc>
                      </a:pP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大東市</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賃貸マンション</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u="none" strike="noStrike" dirty="0">
                          <a:effectLst/>
                          <a:latin typeface="Meiryo UI" panose="020B0604030504040204" pitchFamily="50" charset="-128"/>
                          <a:ea typeface="Meiryo UI" panose="020B0604030504040204" pitchFamily="50" charset="-128"/>
                        </a:rPr>
                        <a:t>1</a:t>
                      </a:r>
                      <a:r>
                        <a:rPr lang="ja-JP" altLang="en-US" sz="1100" u="none" strike="noStrike" dirty="0">
                          <a:effectLst/>
                          <a:latin typeface="Meiryo UI" panose="020B0604030504040204" pitchFamily="50" charset="-128"/>
                          <a:ea typeface="Meiryo UI" panose="020B0604030504040204" pitchFamily="50" charset="-128"/>
                        </a:rPr>
                        <a:t>回</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en-US" altLang="ja-JP" sz="1100" b="0" i="0" u="none" strike="noStrike" dirty="0">
                          <a:solidFill>
                            <a:schemeClr val="dk1"/>
                          </a:solidFill>
                          <a:effectLst/>
                          <a:latin typeface="Meiryo UI" panose="020B0604030504040204" pitchFamily="50" charset="-128"/>
                          <a:ea typeface="Meiryo UI" panose="020B0604030504040204" pitchFamily="50" charset="-128"/>
                        </a:rPr>
                        <a:t>R4</a:t>
                      </a: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継続派遣</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ctr" rtl="0" fontAlgn="ctr">
                        <a:lnSpc>
                          <a:spcPct val="100000"/>
                        </a:lnSpc>
                      </a:pPr>
                      <a:r>
                        <a:rPr lang="ja-JP" altLang="en-US" sz="1100" u="none" strike="noStrike" dirty="0">
                          <a:effectLst/>
                          <a:latin typeface="Meiryo UI" panose="020B0604030504040204" pitchFamily="50" charset="-128"/>
                          <a:ea typeface="Meiryo UI" panose="020B0604030504040204" pitchFamily="50" charset="-128"/>
                        </a:rPr>
                        <a:t>ｰ</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3799959515"/>
                  </a:ext>
                </a:extLst>
              </a:tr>
            </a:tbl>
          </a:graphicData>
        </a:graphic>
      </p:graphicFrame>
      <p:sp>
        <p:nvSpPr>
          <p:cNvPr id="23" name="テキスト ボックス 22">
            <a:extLst>
              <a:ext uri="{FF2B5EF4-FFF2-40B4-BE49-F238E27FC236}">
                <a16:creationId xmlns:a16="http://schemas.microsoft.com/office/drawing/2014/main" id="{49A59C1A-3B36-464D-A87E-56EC12CDEC35}"/>
              </a:ext>
            </a:extLst>
          </p:cNvPr>
          <p:cNvSpPr txBox="1">
            <a:spLocks noChangeArrowheads="1"/>
          </p:cNvSpPr>
          <p:nvPr/>
        </p:nvSpPr>
        <p:spPr bwMode="auto">
          <a:xfrm>
            <a:off x="140084" y="994025"/>
            <a:ext cx="8890001" cy="793036"/>
          </a:xfrm>
          <a:prstGeom prst="rect">
            <a:avLst/>
          </a:prstGeom>
          <a:solidFill>
            <a:schemeClr val="accent5"/>
          </a:solid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16000" indent="-216000" eaLnBrk="1" hangingPunct="1">
              <a:spcBef>
                <a:spcPct val="0"/>
              </a:spcBef>
              <a:buFontTx/>
              <a:buNone/>
            </a:pPr>
            <a:r>
              <a:rPr lang="ja-JP" altLang="en-US" sz="1800" dirty="0">
                <a:latin typeface="Meiryo UI" panose="020B0604030504040204" pitchFamily="50" charset="-128"/>
                <a:ea typeface="Meiryo UI" panose="020B0604030504040204" pitchFamily="50" charset="-128"/>
              </a:rPr>
              <a:t>○耐震プロデューサー派遣制度は、これまでの実績の</a:t>
            </a:r>
            <a:r>
              <a:rPr lang="en-US" altLang="ja-JP" sz="1800" dirty="0">
                <a:latin typeface="Meiryo UI" panose="020B0604030504040204" pitchFamily="50" charset="-128"/>
                <a:ea typeface="Meiryo UI" panose="020B0604030504040204" pitchFamily="50" charset="-128"/>
              </a:rPr>
              <a:t>16</a:t>
            </a:r>
            <a:r>
              <a:rPr lang="ja-JP" altLang="en-US" sz="1800" dirty="0">
                <a:latin typeface="Meiryo UI" panose="020B0604030504040204" pitchFamily="50" charset="-128"/>
                <a:ea typeface="Meiryo UI" panose="020B0604030504040204" pitchFamily="50" charset="-128"/>
              </a:rPr>
              <a:t>棟のうち</a:t>
            </a:r>
            <a:r>
              <a:rPr lang="en-US" altLang="ja-JP" sz="1800" dirty="0">
                <a:latin typeface="Meiryo UI" panose="020B0604030504040204" pitchFamily="50" charset="-128"/>
                <a:ea typeface="Meiryo UI" panose="020B0604030504040204" pitchFamily="50" charset="-128"/>
              </a:rPr>
              <a:t>11</a:t>
            </a:r>
            <a:r>
              <a:rPr lang="ja-JP" altLang="en-US" sz="1800" dirty="0">
                <a:latin typeface="Meiryo UI" panose="020B0604030504040204" pitchFamily="50" charset="-128"/>
                <a:ea typeface="Meiryo UI" panose="020B0604030504040204" pitchFamily="50" charset="-128"/>
              </a:rPr>
              <a:t>棟（令和２年度４棟、令和３年度７棟）が補強設計等、具体的な取組に進んでいる</a:t>
            </a:r>
            <a:endParaRPr lang="en-US" altLang="ja-JP" sz="1800" dirty="0">
              <a:latin typeface="Meiryo UI" panose="020B0604030504040204" pitchFamily="50" charset="-128"/>
              <a:ea typeface="Meiryo UI" panose="020B0604030504040204" pitchFamily="50" charset="-128"/>
            </a:endParaRPr>
          </a:p>
        </p:txBody>
      </p:sp>
      <p:sp>
        <p:nvSpPr>
          <p:cNvPr id="24" name="角丸四角形 23"/>
          <p:cNvSpPr/>
          <p:nvPr/>
        </p:nvSpPr>
        <p:spPr>
          <a:xfrm>
            <a:off x="140084" y="1860331"/>
            <a:ext cx="8820000" cy="4860383"/>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25" name="Text Box 1233">
            <a:extLst>
              <a:ext uri="{FF2B5EF4-FFF2-40B4-BE49-F238E27FC236}">
                <a16:creationId xmlns:a16="http://schemas.microsoft.com/office/drawing/2014/main" id="{CC26BA21-DBBE-4CC4-82E1-4F4337C7C6ED}"/>
              </a:ext>
            </a:extLst>
          </p:cNvPr>
          <p:cNvSpPr txBox="1">
            <a:spLocks noChangeArrowheads="1"/>
          </p:cNvSpPr>
          <p:nvPr/>
        </p:nvSpPr>
        <p:spPr bwMode="auto">
          <a:xfrm>
            <a:off x="233610" y="1974382"/>
            <a:ext cx="3811437" cy="3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defPPr>
              <a:defRPr lang="ja-JP"/>
            </a:defPPr>
            <a:lvl1pPr indent="0">
              <a:spcBef>
                <a:spcPct val="0"/>
              </a:spcBef>
              <a:buFontTx/>
              <a:buNone/>
              <a:defRPr sz="1400">
                <a:solidFill>
                  <a:srgbClr val="000000"/>
                </a:solidFill>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r>
              <a:rPr lang="ja-JP" altLang="en-US" sz="1800" b="1" dirty="0">
                <a:solidFill>
                  <a:srgbClr val="2903B5"/>
                </a:solidFill>
              </a:rPr>
              <a:t>耐震プロデューサー派遣制度の実績等</a:t>
            </a:r>
            <a:endParaRPr lang="en-US" altLang="ja-JP" dirty="0">
              <a:solidFill>
                <a:schemeClr val="tx1"/>
              </a:solidFill>
            </a:endParaRPr>
          </a:p>
        </p:txBody>
      </p:sp>
      <p:sp>
        <p:nvSpPr>
          <p:cNvPr id="20" name="正方形/長方形 19"/>
          <p:cNvSpPr/>
          <p:nvPr/>
        </p:nvSpPr>
        <p:spPr>
          <a:xfrm>
            <a:off x="4093260" y="1833535"/>
            <a:ext cx="4791716" cy="48871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174625" indent="-174625">
              <a:spcBef>
                <a:spcPts val="600"/>
              </a:spcBef>
            </a:pPr>
            <a:r>
              <a:rPr lang="ja-JP" altLang="en-US" sz="1600" b="1" u="sng" dirty="0">
                <a:solidFill>
                  <a:schemeClr val="tx1"/>
                </a:solidFill>
                <a:latin typeface="Meiryo UI" panose="020B0604030504040204" pitchFamily="50" charset="-128"/>
                <a:ea typeface="Meiryo UI" panose="020B0604030504040204" pitchFamily="50" charset="-128"/>
              </a:rPr>
              <a:t>制度の利用者</a:t>
            </a:r>
            <a:endParaRPr lang="en-US" altLang="ja-JP" sz="1600" b="1" u="sng" dirty="0">
              <a:solidFill>
                <a:schemeClr val="tx1"/>
              </a:solidFill>
              <a:latin typeface="Meiryo UI" panose="020B0604030504040204" pitchFamily="50" charset="-128"/>
              <a:ea typeface="Meiryo UI" panose="020B0604030504040204" pitchFamily="50" charset="-128"/>
            </a:endParaRPr>
          </a:p>
          <a:p>
            <a:pPr marL="363538" indent="-188913">
              <a:spcBef>
                <a:spcPts val="600"/>
              </a:spcBef>
            </a:pPr>
            <a:r>
              <a:rPr lang="ja-JP" altLang="en-US" sz="1600" dirty="0">
                <a:solidFill>
                  <a:schemeClr val="tx1"/>
                </a:solidFill>
                <a:latin typeface="Meiryo UI" panose="020B0604030504040204" pitchFamily="50" charset="-128"/>
                <a:ea typeface="Meiryo UI" panose="020B0604030504040204" pitchFamily="50" charset="-128"/>
              </a:rPr>
              <a:t>○耐震プロデューサー派遣制度の利用者は、耐震化の意向を一定持っている所有者で、</a:t>
            </a:r>
            <a:r>
              <a:rPr lang="ja-JP" altLang="en-US" sz="1600" u="sng" dirty="0">
                <a:solidFill>
                  <a:srgbClr val="FF0000"/>
                </a:solidFill>
                <a:latin typeface="Meiryo UI" panose="020B0604030504040204" pitchFamily="50" charset="-128"/>
                <a:ea typeface="Meiryo UI" panose="020B0604030504040204" pitchFamily="50" charset="-128"/>
              </a:rPr>
              <a:t>分譲マンション以外は単独で所有されている所有者</a:t>
            </a:r>
            <a:r>
              <a:rPr lang="ja-JP" altLang="en-US" sz="1600" dirty="0">
                <a:solidFill>
                  <a:schemeClr val="tx1"/>
                </a:solidFill>
                <a:latin typeface="Meiryo UI" panose="020B0604030504040204" pitchFamily="50" charset="-128"/>
                <a:ea typeface="Meiryo UI" panose="020B0604030504040204" pitchFamily="50" charset="-128"/>
              </a:rPr>
              <a:t>であった</a:t>
            </a:r>
            <a:endParaRPr lang="en-US" altLang="ja-JP" sz="1600" b="1" u="sng" dirty="0">
              <a:solidFill>
                <a:schemeClr val="tx1"/>
              </a:solidFill>
              <a:latin typeface="Meiryo UI" panose="020B0604030504040204" pitchFamily="50" charset="-128"/>
              <a:ea typeface="Meiryo UI" panose="020B0604030504040204" pitchFamily="50" charset="-128"/>
            </a:endParaRPr>
          </a:p>
          <a:p>
            <a:pPr marL="174625" indent="-174625">
              <a:spcBef>
                <a:spcPts val="600"/>
              </a:spcBef>
            </a:pPr>
            <a:r>
              <a:rPr lang="ja-JP" altLang="en-US" sz="1600" b="1" u="sng" dirty="0">
                <a:solidFill>
                  <a:schemeClr val="tx1"/>
                </a:solidFill>
                <a:latin typeface="Meiryo UI" panose="020B0604030504040204" pitchFamily="50" charset="-128"/>
                <a:ea typeface="Meiryo UI" panose="020B0604030504040204" pitchFamily="50" charset="-128"/>
              </a:rPr>
              <a:t>具体的な取組に進んでいない理由等</a:t>
            </a:r>
            <a:endParaRPr lang="en-US" altLang="ja-JP" sz="1600" b="1" u="sng" dirty="0">
              <a:solidFill>
                <a:schemeClr val="tx1"/>
              </a:solidFill>
              <a:latin typeface="Meiryo UI" panose="020B0604030504040204" pitchFamily="50" charset="-128"/>
              <a:ea typeface="Meiryo UI" panose="020B0604030504040204" pitchFamily="50" charset="-128"/>
            </a:endParaRPr>
          </a:p>
          <a:p>
            <a:pPr marL="363538" indent="-174625">
              <a:spcBef>
                <a:spcPts val="600"/>
              </a:spcBef>
            </a:pPr>
            <a:r>
              <a:rPr lang="ja-JP" altLang="en-US" sz="1600" dirty="0">
                <a:solidFill>
                  <a:schemeClr val="tx1"/>
                </a:solidFill>
                <a:latin typeface="Meiryo UI" panose="020B0604030504040204" pitchFamily="50" charset="-128"/>
                <a:ea typeface="Meiryo UI" panose="020B0604030504040204" pitchFamily="50" charset="-128"/>
              </a:rPr>
              <a:t>○具体的な取組に進んでいないものについても、移転交渉や管理組合内での検討など、耐震化に向けた検討を継続しているところが多い</a:t>
            </a:r>
            <a:endParaRPr lang="en-US" altLang="ja-JP" sz="1600" dirty="0">
              <a:solidFill>
                <a:schemeClr val="tx1"/>
              </a:solidFill>
              <a:latin typeface="Meiryo UI" panose="020B0604030504040204" pitchFamily="50" charset="-128"/>
              <a:ea typeface="Meiryo UI" panose="020B0604030504040204" pitchFamily="50" charset="-128"/>
            </a:endParaRPr>
          </a:p>
          <a:p>
            <a:pPr marL="363538" indent="-174625">
              <a:spcBef>
                <a:spcPts val="600"/>
              </a:spcBef>
            </a:pPr>
            <a:r>
              <a:rPr kumimoji="1" lang="ja-JP" altLang="en-US" sz="1600" dirty="0">
                <a:solidFill>
                  <a:schemeClr val="tx1"/>
                </a:solidFill>
                <a:latin typeface="Meiryo UI" panose="020B0604030504040204" pitchFamily="50" charset="-128"/>
                <a:ea typeface="Meiryo UI" panose="020B0604030504040204" pitchFamily="50" charset="-128"/>
              </a:rPr>
              <a:t>○検討中の建物も含め、</a:t>
            </a:r>
            <a:r>
              <a:rPr lang="ja-JP" altLang="en-US" sz="1600" dirty="0">
                <a:solidFill>
                  <a:schemeClr val="tx1"/>
                </a:solidFill>
                <a:latin typeface="Meiryo UI" panose="020B0604030504040204" pitchFamily="50" charset="-128"/>
                <a:ea typeface="Meiryo UI" panose="020B0604030504040204" pitchFamily="50" charset="-128"/>
              </a:rPr>
              <a:t>耐震化に係る</a:t>
            </a:r>
            <a:r>
              <a:rPr lang="ja-JP" altLang="en-US" sz="1600" u="sng" dirty="0">
                <a:solidFill>
                  <a:srgbClr val="FF0000"/>
                </a:solidFill>
                <a:latin typeface="Meiryo UI" panose="020B0604030504040204" pitchFamily="50" charset="-128"/>
                <a:ea typeface="Meiryo UI" panose="020B0604030504040204" pitchFamily="50" charset="-128"/>
              </a:rPr>
              <a:t>費用面の課題が最も多くなっている。費用面の他には合意形成を課題にあげられている</a:t>
            </a:r>
            <a:endParaRPr lang="en-US" altLang="ja-JP" sz="1600" b="1" u="sng" dirty="0">
              <a:solidFill>
                <a:srgbClr val="FF0000"/>
              </a:solidFill>
              <a:latin typeface="Meiryo UI" panose="020B0604030504040204" pitchFamily="50" charset="-128"/>
              <a:ea typeface="Meiryo UI" panose="020B0604030504040204" pitchFamily="50" charset="-128"/>
            </a:endParaRPr>
          </a:p>
          <a:p>
            <a:pPr marL="363538" indent="-363538">
              <a:spcBef>
                <a:spcPts val="600"/>
              </a:spcBef>
            </a:pPr>
            <a:r>
              <a:rPr lang="ja-JP" altLang="en-US" sz="1600" b="1" u="sng" dirty="0">
                <a:solidFill>
                  <a:schemeClr val="tx1"/>
                </a:solidFill>
                <a:latin typeface="Meiryo UI" panose="020B0604030504040204" pitchFamily="50" charset="-128"/>
                <a:ea typeface="Meiryo UI" panose="020B0604030504040204" pitchFamily="50" charset="-128"/>
              </a:rPr>
              <a:t>制度の利点</a:t>
            </a:r>
            <a:r>
              <a:rPr lang="ja-JP" altLang="en-US" sz="1200" b="1" u="sng" dirty="0">
                <a:solidFill>
                  <a:schemeClr val="tx1"/>
                </a:solidFill>
                <a:latin typeface="Meiryo UI" panose="020B0604030504040204" pitchFamily="50" charset="-128"/>
                <a:ea typeface="Meiryo UI" panose="020B0604030504040204" pitchFamily="50" charset="-128"/>
              </a:rPr>
              <a:t>（利用者ヒアリングより）</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363538" indent="-174625">
              <a:spcBef>
                <a:spcPts val="600"/>
              </a:spcBef>
            </a:pPr>
            <a:r>
              <a:rPr kumimoji="1" lang="ja-JP" altLang="en-US"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制度を利用した所有者から制度の利点として以下の内容などがあげられており、好評である</a:t>
            </a:r>
            <a:endParaRPr lang="en-US" altLang="ja-JP" sz="1600" dirty="0">
              <a:solidFill>
                <a:schemeClr val="tx1"/>
              </a:solidFill>
              <a:latin typeface="Meiryo UI" panose="020B0604030504040204" pitchFamily="50" charset="-128"/>
              <a:ea typeface="Meiryo UI" panose="020B0604030504040204" pitchFamily="50" charset="-128"/>
            </a:endParaRPr>
          </a:p>
          <a:p>
            <a:pPr marL="536575" indent="-95250"/>
            <a:r>
              <a:rPr lang="ja-JP" altLang="en-US" sz="1600" dirty="0">
                <a:solidFill>
                  <a:schemeClr val="tx1"/>
                </a:solidFill>
                <a:latin typeface="Meiryo UI" panose="020B0604030504040204" pitchFamily="50" charset="-128"/>
                <a:ea typeface="Meiryo UI" panose="020B0604030504040204" pitchFamily="50" charset="-128"/>
              </a:rPr>
              <a:t>・耐震補強の工法や概算工事費などが分かり、耐震化に向け、前向きに検討できた</a:t>
            </a:r>
            <a:endParaRPr lang="en-US" altLang="ja-JP" sz="1600" dirty="0">
              <a:solidFill>
                <a:schemeClr val="tx1"/>
              </a:solidFill>
              <a:latin typeface="Meiryo UI" panose="020B0604030504040204" pitchFamily="50" charset="-128"/>
              <a:ea typeface="Meiryo UI" panose="020B0604030504040204" pitchFamily="50" charset="-128"/>
            </a:endParaRPr>
          </a:p>
          <a:p>
            <a:pPr marL="536575" indent="-95250"/>
            <a:r>
              <a:rPr lang="ja-JP" altLang="en-US" sz="1600" dirty="0">
                <a:solidFill>
                  <a:schemeClr val="tx1"/>
                </a:solidFill>
                <a:latin typeface="Meiryo UI" panose="020B0604030504040204" pitchFamily="50" charset="-128"/>
                <a:ea typeface="Meiryo UI" panose="020B0604030504040204" pitchFamily="50" charset="-128"/>
              </a:rPr>
              <a:t>・弁護士からの法的なアドバイスでより具体的に検討できた</a:t>
            </a:r>
            <a:endParaRPr lang="en-US" altLang="ja-JP" sz="1600" dirty="0">
              <a:solidFill>
                <a:schemeClr val="tx1"/>
              </a:solidFill>
              <a:latin typeface="Meiryo UI" panose="020B0604030504040204" pitchFamily="50" charset="-128"/>
              <a:ea typeface="Meiryo UI" panose="020B0604030504040204" pitchFamily="50" charset="-128"/>
            </a:endParaRPr>
          </a:p>
          <a:p>
            <a:pPr marL="174625" indent="-174625">
              <a:spcBef>
                <a:spcPts val="600"/>
              </a:spcBef>
            </a:pPr>
            <a:endParaRPr lang="en-US" altLang="ja-JP" sz="1600" dirty="0">
              <a:latin typeface="Meiryo UI" panose="020B0604030504040204" pitchFamily="50" charset="-128"/>
              <a:ea typeface="Meiryo UI" panose="020B0604030504040204" pitchFamily="50" charset="-128"/>
            </a:endParaRPr>
          </a:p>
          <a:p>
            <a:pPr marL="174625" indent="-174625">
              <a:spcBef>
                <a:spcPts val="600"/>
              </a:spcBef>
            </a:pP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087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09954CD4-AF95-4C78-B160-84012AB9CEDB}" type="slidenum">
              <a:rPr lang="en-US" altLang="ja-JP" smtClean="0"/>
              <a:pPr>
                <a:defRPr/>
              </a:pPr>
              <a:t>50</a:t>
            </a:fld>
            <a:endParaRPr lang="en-US" altLang="ja-JP" dirty="0"/>
          </a:p>
        </p:txBody>
      </p:sp>
      <p:sp>
        <p:nvSpPr>
          <p:cNvPr id="7" name="タイトル 1"/>
          <p:cNvSpPr txBox="1">
            <a:spLocks/>
          </p:cNvSpPr>
          <p:nvPr/>
        </p:nvSpPr>
        <p:spPr>
          <a:xfrm>
            <a:off x="0" y="126124"/>
            <a:ext cx="8519886" cy="750353"/>
          </a:xfrm>
          <a:prstGeom prst="rect">
            <a:avLst/>
          </a:prstGeom>
        </p:spPr>
        <p:txBody>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（４）</a:t>
            </a:r>
            <a:r>
              <a:rPr lang="en-US" altLang="ja-JP" dirty="0"/>
              <a:t> </a:t>
            </a:r>
            <a:r>
              <a:rPr lang="ja-JP" altLang="en-US" dirty="0"/>
              <a:t>令和４年度の広域緊急交通路沿道建築物</a:t>
            </a:r>
            <a:r>
              <a:rPr lang="en-US" altLang="ja-JP" dirty="0"/>
              <a:t>(</a:t>
            </a:r>
            <a:r>
              <a:rPr lang="ja-JP" altLang="en-US" dirty="0"/>
              <a:t>建物</a:t>
            </a:r>
            <a:r>
              <a:rPr lang="en-US" altLang="ja-JP" dirty="0"/>
              <a:t>)</a:t>
            </a:r>
            <a:r>
              <a:rPr lang="ja-JP" altLang="en-US" dirty="0"/>
              <a:t>の取組　</a:t>
            </a:r>
            <a:endParaRPr lang="en-US" altLang="ja-JP" dirty="0"/>
          </a:p>
          <a:p>
            <a:r>
              <a:rPr lang="ja-JP" altLang="en-US" dirty="0"/>
              <a:t>　　イ．補助制度拡充に向けた検討</a:t>
            </a:r>
          </a:p>
        </p:txBody>
      </p:sp>
      <p:sp>
        <p:nvSpPr>
          <p:cNvPr id="21" name="Text Box 1233"/>
          <p:cNvSpPr txBox="1">
            <a:spLocks noChangeArrowheads="1"/>
          </p:cNvSpPr>
          <p:nvPr/>
        </p:nvSpPr>
        <p:spPr bwMode="auto">
          <a:xfrm>
            <a:off x="215612" y="2261702"/>
            <a:ext cx="3173974" cy="3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defPPr>
              <a:defRPr lang="ja-JP"/>
            </a:defPPr>
            <a:lvl1pPr indent="0">
              <a:spcBef>
                <a:spcPct val="0"/>
              </a:spcBef>
              <a:buFontTx/>
              <a:buNone/>
              <a:defRPr b="1">
                <a:solidFill>
                  <a:srgbClr val="2903B5"/>
                </a:solidFill>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r>
              <a:rPr lang="ja-JP" altLang="en-US" dirty="0"/>
              <a:t>現状の補助率（耐震改修費）</a:t>
            </a:r>
          </a:p>
        </p:txBody>
      </p:sp>
      <p:grpSp>
        <p:nvGrpSpPr>
          <p:cNvPr id="34" name="グループ化 33"/>
          <p:cNvGrpSpPr/>
          <p:nvPr/>
        </p:nvGrpSpPr>
        <p:grpSpPr>
          <a:xfrm>
            <a:off x="270163" y="2582459"/>
            <a:ext cx="5390411" cy="403190"/>
            <a:chOff x="3426469" y="4386445"/>
            <a:chExt cx="7724571" cy="1044825"/>
          </a:xfrm>
        </p:grpSpPr>
        <p:sp>
          <p:nvSpPr>
            <p:cNvPr id="35" name="正方形/長方形 34"/>
            <p:cNvSpPr/>
            <p:nvPr/>
          </p:nvSpPr>
          <p:spPr bwMode="auto">
            <a:xfrm>
              <a:off x="3965740" y="4783270"/>
              <a:ext cx="2880000" cy="648000"/>
            </a:xfrm>
            <a:prstGeom prst="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２／５</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bwMode="auto">
            <a:xfrm>
              <a:off x="9243040" y="4783270"/>
              <a:ext cx="1908000" cy="648000"/>
            </a:xfrm>
            <a:prstGeom prst="rect">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所有者</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4/15</a:t>
              </a:r>
            </a:p>
          </p:txBody>
        </p:sp>
        <p:sp>
          <p:nvSpPr>
            <p:cNvPr id="37" name="正方形/長方形 36"/>
            <p:cNvSpPr/>
            <p:nvPr/>
          </p:nvSpPr>
          <p:spPr bwMode="auto">
            <a:xfrm>
              <a:off x="6865490" y="4783270"/>
              <a:ext cx="2376000" cy="648000"/>
            </a:xfrm>
            <a:prstGeom prst="rect">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１／３</a:t>
              </a:r>
            </a:p>
          </p:txBody>
        </p:sp>
        <p:sp>
          <p:nvSpPr>
            <p:cNvPr id="39" name="テキスト ボックス 38"/>
            <p:cNvSpPr txBox="1"/>
            <p:nvPr/>
          </p:nvSpPr>
          <p:spPr>
            <a:xfrm>
              <a:off x="3426469" y="4386445"/>
              <a:ext cx="485155" cy="726112"/>
            </a:xfrm>
            <a:prstGeom prst="rect">
              <a:avLst/>
            </a:prstGeom>
            <a:noFill/>
          </p:spPr>
          <p:txBody>
            <a:bodyPr wrap="none" rtlCol="0">
              <a:spAutoFit/>
            </a:bodyPr>
            <a:lstStyle/>
            <a:p>
              <a:r>
                <a:rPr kumimoji="1" lang="ja-JP" altLang="en-US" sz="1200" b="1" dirty="0"/>
                <a:t>国</a:t>
              </a:r>
              <a:endParaRPr kumimoji="1" lang="en-US" altLang="ja-JP" sz="1200" b="1" dirty="0"/>
            </a:p>
            <a:p>
              <a:r>
                <a:rPr kumimoji="1" lang="ja-JP" altLang="en-US" sz="1200" b="1" dirty="0"/>
                <a:t>制</a:t>
              </a:r>
              <a:endParaRPr kumimoji="1" lang="en-US" altLang="ja-JP" sz="1200" b="1" dirty="0"/>
            </a:p>
            <a:p>
              <a:r>
                <a:rPr kumimoji="1" lang="ja-JP" altLang="en-US" sz="1200" b="1" dirty="0"/>
                <a:t>度</a:t>
              </a:r>
            </a:p>
          </p:txBody>
        </p:sp>
      </p:grpSp>
      <p:grpSp>
        <p:nvGrpSpPr>
          <p:cNvPr id="41" name="グループ化 40"/>
          <p:cNvGrpSpPr/>
          <p:nvPr/>
        </p:nvGrpSpPr>
        <p:grpSpPr>
          <a:xfrm>
            <a:off x="608717" y="3029952"/>
            <a:ext cx="5076085" cy="482225"/>
            <a:chOff x="3885734" y="5480972"/>
            <a:chExt cx="7283505" cy="1148788"/>
          </a:xfrm>
        </p:grpSpPr>
        <p:sp>
          <p:nvSpPr>
            <p:cNvPr id="42" name="正方形/長方形 41"/>
            <p:cNvSpPr/>
            <p:nvPr/>
          </p:nvSpPr>
          <p:spPr bwMode="auto">
            <a:xfrm>
              <a:off x="3965740" y="5981760"/>
              <a:ext cx="1440000" cy="648000"/>
            </a:xfrm>
            <a:prstGeom prst="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国</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１／５</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885734" y="5480972"/>
              <a:ext cx="6614481" cy="308599"/>
            </a:xfrm>
            <a:prstGeom prst="rect">
              <a:avLst/>
            </a:prstGeom>
            <a:noFill/>
          </p:spPr>
          <p:txBody>
            <a:bodyPr wrap="square" rtlCol="0">
              <a:spAutoFit/>
            </a:bodyPr>
            <a:lstStyle/>
            <a:p>
              <a:r>
                <a:rPr kumimoji="1" lang="en-US" altLang="ja-JP" sz="1100" dirty="0"/>
                <a:t>5,000</a:t>
              </a:r>
              <a:r>
                <a:rPr kumimoji="1" lang="ja-JP" altLang="en-US" sz="1100" dirty="0"/>
                <a:t>㎡以下の建物</a:t>
              </a:r>
              <a:r>
                <a:rPr lang="ja-JP" altLang="en-US" sz="1100" dirty="0"/>
                <a:t>・分譲マンション</a:t>
              </a:r>
              <a:endParaRPr kumimoji="1" lang="en-US" altLang="ja-JP" sz="1100" dirty="0"/>
            </a:p>
          </p:txBody>
        </p:sp>
        <p:sp>
          <p:nvSpPr>
            <p:cNvPr id="45" name="正方形/長方形 44"/>
            <p:cNvSpPr/>
            <p:nvPr/>
          </p:nvSpPr>
          <p:spPr bwMode="auto">
            <a:xfrm>
              <a:off x="6597239" y="5981760"/>
              <a:ext cx="4572000" cy="648000"/>
            </a:xfrm>
            <a:prstGeom prst="rect">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所有者</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p:txBody>
        </p:sp>
        <p:sp>
          <p:nvSpPr>
            <p:cNvPr id="46" name="正方形/長方形 45"/>
            <p:cNvSpPr/>
            <p:nvPr/>
          </p:nvSpPr>
          <p:spPr bwMode="auto">
            <a:xfrm>
              <a:off x="5413026" y="5981760"/>
              <a:ext cx="1188000" cy="648000"/>
            </a:xfrm>
            <a:prstGeom prst="rect">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１／６</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685308" y="3724001"/>
            <a:ext cx="5028197" cy="271462"/>
            <a:chOff x="3968852" y="7160056"/>
            <a:chExt cx="7200387" cy="648000"/>
          </a:xfrm>
        </p:grpSpPr>
        <p:sp>
          <p:nvSpPr>
            <p:cNvPr id="50" name="正方形/長方形 49"/>
            <p:cNvSpPr/>
            <p:nvPr/>
          </p:nvSpPr>
          <p:spPr bwMode="auto">
            <a:xfrm>
              <a:off x="3968852" y="7160056"/>
              <a:ext cx="720000" cy="648000"/>
            </a:xfrm>
            <a:prstGeom prst="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ja-JP" altLang="en-US"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国</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p>
          </p:txBody>
        </p:sp>
        <p:sp>
          <p:nvSpPr>
            <p:cNvPr id="53" name="正方形/長方形 52"/>
            <p:cNvSpPr/>
            <p:nvPr/>
          </p:nvSpPr>
          <p:spPr bwMode="auto">
            <a:xfrm>
              <a:off x="5301239" y="7160056"/>
              <a:ext cx="5868000" cy="648000"/>
            </a:xfrm>
            <a:prstGeom prst="rect">
              <a:avLst/>
            </a:prstGeom>
            <a:noFill/>
            <a:ln w="1270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所有者</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p>
          </p:txBody>
        </p:sp>
        <p:sp>
          <p:nvSpPr>
            <p:cNvPr id="54" name="正方形/長方形 53"/>
            <p:cNvSpPr/>
            <p:nvPr/>
          </p:nvSpPr>
          <p:spPr bwMode="auto">
            <a:xfrm>
              <a:off x="4701764" y="7160056"/>
              <a:ext cx="612000" cy="648000"/>
            </a:xfrm>
            <a:prstGeom prst="rect">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p:txBody>
        </p:sp>
      </p:grpSp>
      <p:sp>
        <p:nvSpPr>
          <p:cNvPr id="68" name="Text Box 1233"/>
          <p:cNvSpPr txBox="1">
            <a:spLocks noChangeArrowheads="1"/>
          </p:cNvSpPr>
          <p:nvPr/>
        </p:nvSpPr>
        <p:spPr bwMode="auto">
          <a:xfrm>
            <a:off x="140084" y="4068289"/>
            <a:ext cx="8927509" cy="36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defPPr>
              <a:defRPr lang="ja-JP"/>
            </a:defPPr>
            <a:lvl1pPr indent="0">
              <a:spcBef>
                <a:spcPct val="0"/>
              </a:spcBef>
              <a:buFontTx/>
              <a:buNone/>
              <a:defRPr b="1">
                <a:solidFill>
                  <a:srgbClr val="2903B5"/>
                </a:solidFill>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r>
              <a:rPr lang="en-US" altLang="ja-JP" dirty="0"/>
              <a:t>【</a:t>
            </a:r>
            <a:r>
              <a:rPr lang="ja-JP" altLang="en-US" dirty="0"/>
              <a:t>参考</a:t>
            </a:r>
            <a:r>
              <a:rPr lang="en-US" altLang="ja-JP" dirty="0"/>
              <a:t>】</a:t>
            </a:r>
            <a:r>
              <a:rPr lang="ja-JP" altLang="en-US" dirty="0"/>
              <a:t>他都道府県の補助制度</a:t>
            </a:r>
            <a:endParaRPr lang="en-US" altLang="ja-JP" dirty="0"/>
          </a:p>
        </p:txBody>
      </p:sp>
      <p:graphicFrame>
        <p:nvGraphicFramePr>
          <p:cNvPr id="69" name="表 68"/>
          <p:cNvGraphicFramePr>
            <a:graphicFrameLocks noGrp="1"/>
          </p:cNvGraphicFramePr>
          <p:nvPr>
            <p:extLst>
              <p:ext uri="{D42A27DB-BD31-4B8C-83A1-F6EECF244321}">
                <p14:modId xmlns:p14="http://schemas.microsoft.com/office/powerpoint/2010/main" val="3253947019"/>
              </p:ext>
            </p:extLst>
          </p:nvPr>
        </p:nvGraphicFramePr>
        <p:xfrm>
          <a:off x="4346694" y="4816564"/>
          <a:ext cx="4481786" cy="1219200"/>
        </p:xfrm>
        <a:graphic>
          <a:graphicData uri="http://schemas.openxmlformats.org/drawingml/2006/table">
            <a:tbl>
              <a:tblPr firstRow="1" bandRow="1">
                <a:tableStyleId>{72833802-FEF1-4C79-8D5D-14CF1EAF98D9}</a:tableStyleId>
              </a:tblPr>
              <a:tblGrid>
                <a:gridCol w="1661445">
                  <a:extLst>
                    <a:ext uri="{9D8B030D-6E8A-4147-A177-3AD203B41FA5}">
                      <a16:colId xmlns:a16="http://schemas.microsoft.com/office/drawing/2014/main" val="2283730120"/>
                    </a:ext>
                  </a:extLst>
                </a:gridCol>
                <a:gridCol w="2820341">
                  <a:extLst>
                    <a:ext uri="{9D8B030D-6E8A-4147-A177-3AD203B41FA5}">
                      <a16:colId xmlns:a16="http://schemas.microsoft.com/office/drawing/2014/main" val="1950164874"/>
                    </a:ext>
                  </a:extLst>
                </a:gridCol>
              </a:tblGrid>
              <a:tr h="237319">
                <a:tc>
                  <a:txBody>
                    <a:bodyPr/>
                    <a:lstStyle/>
                    <a:p>
                      <a:pPr algn="ctr"/>
                      <a:r>
                        <a:rPr kumimoji="1" lang="ja-JP" altLang="en-US" sz="1400" dirty="0">
                          <a:latin typeface="Meiryo UI" panose="020B0604030504040204" pitchFamily="50" charset="-128"/>
                          <a:ea typeface="Meiryo UI" panose="020B0604030504040204" pitchFamily="50" charset="-128"/>
                        </a:rPr>
                        <a:t>補助率　</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自治体数</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extLst>
                  <a:ext uri="{0D108BD9-81ED-4DB2-BD59-A6C34878D82A}">
                    <a16:rowId xmlns:a16="http://schemas.microsoft.com/office/drawing/2014/main" val="3074635955"/>
                  </a:ext>
                </a:extLst>
              </a:tr>
              <a:tr h="263687">
                <a:tc>
                  <a:txBody>
                    <a:bodyPr/>
                    <a:lstStyle/>
                    <a:p>
                      <a:pPr algn="l"/>
                      <a:r>
                        <a:rPr kumimoji="1" lang="ja-JP" altLang="en-US" sz="1400" dirty="0">
                          <a:latin typeface="Meiryo UI" panose="020B0604030504040204" pitchFamily="50" charset="-128"/>
                          <a:ea typeface="Meiryo UI" panose="020B0604030504040204" pitchFamily="50" charset="-128"/>
                        </a:rPr>
                        <a:t>国制度の上限超</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a:r>
                        <a:rPr kumimoji="1" lang="en-US" altLang="ja-JP" sz="1400" u="none" dirty="0">
                          <a:latin typeface="Meiryo UI" panose="020B0604030504040204" pitchFamily="50" charset="-128"/>
                          <a:ea typeface="Meiryo UI" panose="020B0604030504040204" pitchFamily="50" charset="-128"/>
                        </a:rPr>
                        <a:t>3</a:t>
                      </a:r>
                      <a:r>
                        <a:rPr kumimoji="1" lang="ja-JP" altLang="en-US" sz="1200" u="none" dirty="0">
                          <a:latin typeface="Meiryo UI" panose="020B0604030504040204" pitchFamily="50" charset="-128"/>
                          <a:ea typeface="Meiryo UI" panose="020B0604030504040204" pitchFamily="50" charset="-128"/>
                        </a:rPr>
                        <a:t>（東京都・高知県・静岡県）</a:t>
                      </a:r>
                      <a:endParaRPr kumimoji="1" lang="ja-JP" altLang="en-US" sz="1200" b="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extLst>
                  <a:ext uri="{0D108BD9-81ED-4DB2-BD59-A6C34878D82A}">
                    <a16:rowId xmlns:a16="http://schemas.microsoft.com/office/drawing/2014/main" val="10001"/>
                  </a:ext>
                </a:extLst>
              </a:tr>
              <a:tr h="263687">
                <a:tc>
                  <a:txBody>
                    <a:bodyPr/>
                    <a:lstStyle/>
                    <a:p>
                      <a:pPr algn="l"/>
                      <a:r>
                        <a:rPr kumimoji="1" lang="ja-JP" altLang="en-US" sz="1400" dirty="0">
                          <a:latin typeface="Meiryo UI" panose="020B0604030504040204" pitchFamily="50" charset="-128"/>
                          <a:ea typeface="Meiryo UI" panose="020B0604030504040204" pitchFamily="50" charset="-128"/>
                        </a:rPr>
                        <a:t>国制度の上限どおり</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a:r>
                        <a:rPr kumimoji="1" lang="en-US" altLang="ja-JP" sz="1400" u="none" dirty="0">
                          <a:latin typeface="Meiryo UI" panose="020B0604030504040204" pitchFamily="50" charset="-128"/>
                          <a:ea typeface="Meiryo UI" panose="020B0604030504040204" pitchFamily="50" charset="-128"/>
                        </a:rPr>
                        <a:t>14</a:t>
                      </a:r>
                      <a:endParaRPr kumimoji="1" lang="ja-JP" altLang="en-US" sz="140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extLst>
                  <a:ext uri="{0D108BD9-81ED-4DB2-BD59-A6C34878D82A}">
                    <a16:rowId xmlns:a16="http://schemas.microsoft.com/office/drawing/2014/main" val="1239857482"/>
                  </a:ext>
                </a:extLst>
              </a:tr>
              <a:tr h="263687">
                <a:tc>
                  <a:txBody>
                    <a:bodyPr/>
                    <a:lstStyle/>
                    <a:p>
                      <a:pPr algn="l"/>
                      <a:r>
                        <a:rPr kumimoji="1" lang="ja-JP" altLang="en-US" sz="1400" dirty="0">
                          <a:latin typeface="Meiryo UI" panose="020B0604030504040204" pitchFamily="50" charset="-128"/>
                          <a:ea typeface="Meiryo UI" panose="020B0604030504040204" pitchFamily="50" charset="-128"/>
                        </a:rPr>
                        <a:t>国制度の上限未満</a:t>
                      </a:r>
                      <a:endParaRPr kumimoji="1" lang="en-US" altLang="ja-JP" sz="14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tc>
                  <a:txBody>
                    <a:bodyPr/>
                    <a:lstStyle/>
                    <a:p>
                      <a:pPr algn="ctr"/>
                      <a:r>
                        <a:rPr kumimoji="1" lang="en-US" altLang="ja-JP" sz="1400" u="none" dirty="0">
                          <a:latin typeface="Meiryo UI" panose="020B0604030504040204" pitchFamily="50" charset="-128"/>
                          <a:ea typeface="Meiryo UI" panose="020B0604030504040204" pitchFamily="50" charset="-128"/>
                        </a:rPr>
                        <a:t>4</a:t>
                      </a:r>
                      <a:r>
                        <a:rPr kumimoji="1" lang="ja-JP" altLang="en-US" sz="1200" u="none" dirty="0">
                          <a:latin typeface="Meiryo UI" panose="020B0604030504040204" pitchFamily="50" charset="-128"/>
                          <a:ea typeface="Meiryo UI" panose="020B0604030504040204" pitchFamily="50" charset="-128"/>
                        </a:rPr>
                        <a:t>（大阪府・三重県・滋賀県・和歌山県）</a:t>
                      </a:r>
                      <a:endParaRPr kumimoji="1" lang="ja-JP" altLang="en-US" sz="1200" b="0" u="none"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rgbClr val="2903B5"/>
                      </a:solidFill>
                      <a:prstDash val="solid"/>
                      <a:round/>
                      <a:headEnd type="none" w="med" len="med"/>
                      <a:tailEnd type="none" w="med" len="med"/>
                    </a:lnL>
                    <a:lnR w="12700" cap="flat" cmpd="sng" algn="ctr">
                      <a:solidFill>
                        <a:srgbClr val="2903B5"/>
                      </a:solidFill>
                      <a:prstDash val="solid"/>
                      <a:round/>
                      <a:headEnd type="none" w="med" len="med"/>
                      <a:tailEnd type="none" w="med" len="med"/>
                    </a:lnR>
                    <a:lnT w="12700" cap="flat" cmpd="sng" algn="ctr">
                      <a:solidFill>
                        <a:srgbClr val="2903B5"/>
                      </a:solidFill>
                      <a:prstDash val="solid"/>
                      <a:round/>
                      <a:headEnd type="none" w="med" len="med"/>
                      <a:tailEnd type="none" w="med" len="med"/>
                    </a:lnT>
                    <a:lnB w="12700" cap="flat" cmpd="sng" algn="ctr">
                      <a:solidFill>
                        <a:srgbClr val="2903B5"/>
                      </a:solidFill>
                      <a:prstDash val="solid"/>
                      <a:round/>
                      <a:headEnd type="none" w="med" len="med"/>
                      <a:tailEnd type="none" w="med" len="med"/>
                    </a:lnB>
                  </a:tcPr>
                </a:tc>
                <a:extLst>
                  <a:ext uri="{0D108BD9-81ED-4DB2-BD59-A6C34878D82A}">
                    <a16:rowId xmlns:a16="http://schemas.microsoft.com/office/drawing/2014/main" val="1693915758"/>
                  </a:ext>
                </a:extLst>
              </a:tr>
            </a:tbl>
          </a:graphicData>
        </a:graphic>
      </p:graphicFrame>
      <p:sp>
        <p:nvSpPr>
          <p:cNvPr id="48" name="正方形/長方形 47"/>
          <p:cNvSpPr/>
          <p:nvPr/>
        </p:nvSpPr>
        <p:spPr>
          <a:xfrm>
            <a:off x="5363425" y="2487584"/>
            <a:ext cx="3893809" cy="646331"/>
          </a:xfrm>
          <a:prstGeom prst="rect">
            <a:avLst/>
          </a:prstGeom>
        </p:spPr>
        <p:txBody>
          <a:bodyPr wrap="square">
            <a:spAutoFit/>
          </a:bodyPr>
          <a:lstStyle/>
          <a:p>
            <a:pPr marL="152400" marR="152400" indent="152400">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・対象事業：耐震改修、建替え、除却　　</a:t>
            </a: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52400" marR="152400" indent="152400">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・工事費の上限：</a:t>
            </a:r>
            <a:r>
              <a:rPr lang="en-US" altLang="ja-JP" sz="1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51,200</a:t>
            </a:r>
            <a:r>
              <a:rPr lang="ja-JP" altLang="en-US" sz="1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en-US" altLang="ja-JP"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2400" marR="152400" indent="152400">
              <a:spcAft>
                <a:spcPts val="0"/>
              </a:spcAft>
            </a:pPr>
            <a:r>
              <a:rPr lang="ja-JP" altLang="en-US"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IS</a:t>
            </a:r>
            <a:r>
              <a:rPr lang="ja-JP" altLang="en-US"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値が</a:t>
            </a:r>
            <a:r>
              <a:rPr lang="en-US" altLang="ja-JP"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0.3</a:t>
            </a:r>
            <a:r>
              <a:rPr lang="ja-JP" altLang="en-US"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未満相当の場合、</a:t>
            </a:r>
            <a:r>
              <a:rPr lang="en-US" altLang="ja-JP"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56,300</a:t>
            </a:r>
            <a:r>
              <a:rPr lang="ja-JP" altLang="en-US"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645896" y="3481737"/>
            <a:ext cx="4609823" cy="261610"/>
          </a:xfrm>
          <a:prstGeom prst="rect">
            <a:avLst/>
          </a:prstGeom>
          <a:noFill/>
        </p:spPr>
        <p:txBody>
          <a:bodyPr wrap="square" rtlCol="0">
            <a:spAutoFit/>
          </a:bodyPr>
          <a:lstStyle/>
          <a:p>
            <a:r>
              <a:rPr kumimoji="1" lang="en-US" altLang="ja-JP" sz="1100" dirty="0"/>
              <a:t>5,000</a:t>
            </a:r>
            <a:r>
              <a:rPr kumimoji="1" lang="ja-JP" altLang="en-US" sz="1100" dirty="0"/>
              <a:t>㎡超の建物</a:t>
            </a:r>
            <a:endParaRPr kumimoji="1" lang="en-US" altLang="ja-JP" sz="1100" dirty="0"/>
          </a:p>
        </p:txBody>
      </p:sp>
      <p:sp>
        <p:nvSpPr>
          <p:cNvPr id="57" name="テキスト ボックス 56"/>
          <p:cNvSpPr txBox="1"/>
          <p:nvPr/>
        </p:nvSpPr>
        <p:spPr>
          <a:xfrm>
            <a:off x="282908" y="3283820"/>
            <a:ext cx="338554" cy="646331"/>
          </a:xfrm>
          <a:prstGeom prst="rect">
            <a:avLst/>
          </a:prstGeom>
          <a:noFill/>
        </p:spPr>
        <p:txBody>
          <a:bodyPr wrap="none" rtlCol="0">
            <a:spAutoFit/>
          </a:bodyPr>
          <a:lstStyle/>
          <a:p>
            <a:r>
              <a:rPr lang="ja-JP" altLang="en-US" sz="1200" b="1" dirty="0"/>
              <a:t>大</a:t>
            </a:r>
            <a:endParaRPr lang="en-US" altLang="ja-JP" sz="1200" b="1" dirty="0"/>
          </a:p>
          <a:p>
            <a:r>
              <a:rPr lang="ja-JP" altLang="en-US" sz="1200" b="1" dirty="0"/>
              <a:t>阪</a:t>
            </a:r>
            <a:endParaRPr lang="en-US" altLang="ja-JP" sz="1200" b="1" dirty="0"/>
          </a:p>
          <a:p>
            <a:r>
              <a:rPr lang="ja-JP" altLang="en-US" sz="1200" b="1" dirty="0"/>
              <a:t>府</a:t>
            </a:r>
            <a:endParaRPr kumimoji="1" lang="en-US" altLang="ja-JP" sz="1200" b="1" dirty="0"/>
          </a:p>
        </p:txBody>
      </p:sp>
      <p:sp>
        <p:nvSpPr>
          <p:cNvPr id="40" name="テキスト ボックス 39">
            <a:extLst>
              <a:ext uri="{FF2B5EF4-FFF2-40B4-BE49-F238E27FC236}">
                <a16:creationId xmlns:a16="http://schemas.microsoft.com/office/drawing/2014/main" id="{6A360D26-A81C-46CD-942C-54FEE4CDD316}"/>
              </a:ext>
            </a:extLst>
          </p:cNvPr>
          <p:cNvSpPr txBox="1">
            <a:spLocks noChangeArrowheads="1"/>
          </p:cNvSpPr>
          <p:nvPr/>
        </p:nvSpPr>
        <p:spPr bwMode="auto">
          <a:xfrm>
            <a:off x="119651" y="990649"/>
            <a:ext cx="8860865" cy="1231106"/>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0" rIns="36000" bIns="0">
            <a:spAutoFit/>
          </a:bodyPr>
          <a:lstStyle>
            <a:defPPr>
              <a:defRPr lang="ja-JP"/>
            </a:defPPr>
            <a:lvl1pPr marL="252000" indent="-252000">
              <a:lnSpc>
                <a:spcPct val="120000"/>
              </a:lnSpc>
              <a:spcAft>
                <a:spcPts val="600"/>
              </a:spcAft>
              <a:defRPr>
                <a:solidFill>
                  <a:schemeClr val="dk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216000" indent="-216000">
              <a:lnSpc>
                <a:spcPct val="100000"/>
              </a:lnSpc>
              <a:spcAft>
                <a:spcPts val="0"/>
              </a:spcAft>
            </a:pPr>
            <a:r>
              <a:rPr lang="ja-JP" altLang="en-US" sz="1600" dirty="0"/>
              <a:t>○耐震改修工事の実施にあたっては、数千万から億単位の工事費になるため、費用負担に関する所有者の課題意識が高い</a:t>
            </a:r>
            <a:endParaRPr lang="en-US" altLang="ja-JP" sz="1600" dirty="0"/>
          </a:p>
          <a:p>
            <a:pPr marL="216000" indent="-216000">
              <a:lnSpc>
                <a:spcPct val="100000"/>
              </a:lnSpc>
              <a:spcAft>
                <a:spcPts val="0"/>
              </a:spcAft>
            </a:pPr>
            <a:r>
              <a:rPr lang="ja-JP" altLang="en-US" sz="1600" dirty="0"/>
              <a:t>○沿道建築物の診断義務付けを実施している都府県（</a:t>
            </a:r>
            <a:r>
              <a:rPr lang="en-US" altLang="ja-JP" sz="1600" dirty="0"/>
              <a:t>21</a:t>
            </a:r>
            <a:r>
              <a:rPr lang="ja-JP" altLang="en-US" sz="1600" dirty="0"/>
              <a:t>都府県）では、建替えを補助対象とする、国の補助金の上限額を超えるなど、耐震化に向けた制度が充実した都府県もある</a:t>
            </a:r>
            <a:endParaRPr lang="en-US" altLang="ja-JP" sz="1600" dirty="0"/>
          </a:p>
          <a:p>
            <a:pPr marL="216000" indent="-216000">
              <a:lnSpc>
                <a:spcPct val="100000"/>
              </a:lnSpc>
              <a:spcAft>
                <a:spcPts val="0"/>
              </a:spcAft>
            </a:pPr>
            <a:r>
              <a:rPr lang="ja-JP" altLang="en-US" sz="1600" dirty="0"/>
              <a:t>○補助制度の拡充や広域緊急交通路の機能確保のため、道路側へ倒壊させない様々な方策を検討</a:t>
            </a:r>
          </a:p>
        </p:txBody>
      </p:sp>
      <p:sp>
        <p:nvSpPr>
          <p:cNvPr id="44" name="正方形/長方形 43"/>
          <p:cNvSpPr/>
          <p:nvPr/>
        </p:nvSpPr>
        <p:spPr>
          <a:xfrm>
            <a:off x="5363425" y="3052464"/>
            <a:ext cx="3893809" cy="646331"/>
          </a:xfrm>
          <a:prstGeom prst="rect">
            <a:avLst/>
          </a:prstGeom>
        </p:spPr>
        <p:txBody>
          <a:bodyPr wrap="square">
            <a:spAutoFit/>
          </a:bodyPr>
          <a:lstStyle/>
          <a:p>
            <a:pPr marL="152400" marR="152400" indent="152400">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・対象事業：耐震改修、除却　　</a:t>
            </a: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152400" marR="152400" indent="152400">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・工事費の上限：</a:t>
            </a:r>
            <a:r>
              <a:rPr lang="en-US" altLang="ja-JP" sz="1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51,200</a:t>
            </a:r>
            <a:r>
              <a:rPr lang="ja-JP" altLang="en-US" sz="1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en-US" altLang="ja-JP"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2400" marR="152400" indent="152400">
              <a:spcAft>
                <a:spcPts val="0"/>
              </a:spcAft>
            </a:pPr>
            <a:r>
              <a:rPr lang="ja-JP" altLang="en-US"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IS</a:t>
            </a:r>
            <a:r>
              <a:rPr lang="ja-JP" altLang="en-US"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値が</a:t>
            </a:r>
            <a:r>
              <a:rPr lang="en-US" altLang="ja-JP"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0.3</a:t>
            </a:r>
            <a:r>
              <a:rPr lang="ja-JP" altLang="en-US"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未満相当の場合、</a:t>
            </a:r>
            <a:r>
              <a:rPr lang="en-US" altLang="ja-JP"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56,300</a:t>
            </a:r>
            <a:r>
              <a:rPr lang="ja-JP" altLang="en-US" sz="12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a:t>
            </a:r>
            <a:endParaRPr lang="ja-JP" altLang="ja-JP" sz="120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140084" y="2317522"/>
            <a:ext cx="8820000" cy="4403191"/>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graphicFrame>
        <p:nvGraphicFramePr>
          <p:cNvPr id="38" name="表 37"/>
          <p:cNvGraphicFramePr>
            <a:graphicFrameLocks noGrp="1"/>
          </p:cNvGraphicFramePr>
          <p:nvPr>
            <p:extLst>
              <p:ext uri="{D42A27DB-BD31-4B8C-83A1-F6EECF244321}">
                <p14:modId xmlns:p14="http://schemas.microsoft.com/office/powerpoint/2010/main" val="464837019"/>
              </p:ext>
            </p:extLst>
          </p:nvPr>
        </p:nvGraphicFramePr>
        <p:xfrm>
          <a:off x="591791" y="4797016"/>
          <a:ext cx="3335541" cy="1761480"/>
        </p:xfrm>
        <a:graphic>
          <a:graphicData uri="http://schemas.openxmlformats.org/drawingml/2006/table">
            <a:tbl>
              <a:tblPr firstRow="1" firstCol="1">
                <a:tableStyleId>{85BE263C-DBD7-4A20-BB59-AAB30ACAA65A}</a:tableStyleId>
              </a:tblPr>
              <a:tblGrid>
                <a:gridCol w="730823">
                  <a:extLst>
                    <a:ext uri="{9D8B030D-6E8A-4147-A177-3AD203B41FA5}">
                      <a16:colId xmlns:a16="http://schemas.microsoft.com/office/drawing/2014/main" val="3373791282"/>
                    </a:ext>
                  </a:extLst>
                </a:gridCol>
                <a:gridCol w="819466">
                  <a:extLst>
                    <a:ext uri="{9D8B030D-6E8A-4147-A177-3AD203B41FA5}">
                      <a16:colId xmlns:a16="http://schemas.microsoft.com/office/drawing/2014/main" val="3303810939"/>
                    </a:ext>
                  </a:extLst>
                </a:gridCol>
                <a:gridCol w="1785252">
                  <a:extLst>
                    <a:ext uri="{9D8B030D-6E8A-4147-A177-3AD203B41FA5}">
                      <a16:colId xmlns:a16="http://schemas.microsoft.com/office/drawing/2014/main" val="2278615806"/>
                    </a:ext>
                  </a:extLst>
                </a:gridCol>
              </a:tblGrid>
              <a:tr h="266946">
                <a:tc>
                  <a:txBody>
                    <a:bodyPr/>
                    <a:lstStyle/>
                    <a:p>
                      <a:pPr marL="0" algn="ctr" defTabSz="914278" rtl="0" eaLnBrk="1" latinLnBrk="0" hangingPunct="1">
                        <a:lnSpc>
                          <a:spcPct val="100000"/>
                        </a:lnSpc>
                        <a:spcAft>
                          <a:spcPts val="0"/>
                        </a:spcAft>
                      </a:pPr>
                      <a:r>
                        <a:rPr kumimoji="1" lang="ja-JP" altLang="en-US" sz="1200" kern="100" dirty="0">
                          <a:effectLst/>
                          <a:latin typeface="Meiryo UI" panose="020B0604030504040204" pitchFamily="50" charset="-128"/>
                          <a:ea typeface="Meiryo UI" panose="020B0604030504040204" pitchFamily="50" charset="-128"/>
                        </a:rPr>
                        <a:t>都府県</a:t>
                      </a:r>
                      <a:r>
                        <a:rPr kumimoji="1" lang="en-US" sz="1200" kern="100" dirty="0">
                          <a:effectLst/>
                          <a:latin typeface="Meiryo UI" panose="020B0604030504040204" pitchFamily="50" charset="-128"/>
                          <a:ea typeface="Meiryo UI" panose="020B0604030504040204" pitchFamily="50" charset="-128"/>
                        </a:rPr>
                        <a:t> </a:t>
                      </a:r>
                      <a:endParaRPr kumimoji="1" lang="ja-JP" sz="12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200" kern="100" dirty="0">
                          <a:effectLst/>
                          <a:latin typeface="Meiryo UI" panose="020B0604030504040204" pitchFamily="50" charset="-128"/>
                          <a:ea typeface="Meiryo UI" panose="020B0604030504040204" pitchFamily="50" charset="-128"/>
                        </a:rPr>
                        <a:t>補助率</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200" kern="100" dirty="0">
                          <a:effectLst/>
                          <a:latin typeface="Meiryo UI" panose="020B0604030504040204" pitchFamily="50" charset="-128"/>
                          <a:ea typeface="Meiryo UI" panose="020B0604030504040204" pitchFamily="50" charset="-128"/>
                        </a:rPr>
                        <a:t>改修工事補助メニュー</a:t>
                      </a:r>
                      <a:endParaRPr kumimoji="1" lang="en-US" altLang="ja-JP" sz="1200" kern="100" dirty="0">
                        <a:effectLst/>
                        <a:latin typeface="Meiryo UI" panose="020B0604030504040204" pitchFamily="50" charset="-128"/>
                        <a:ea typeface="Meiryo UI" panose="020B0604030504040204" pitchFamily="50" charset="-128"/>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761007960"/>
                  </a:ext>
                </a:extLst>
              </a:tr>
              <a:tr h="249089">
                <a:tc>
                  <a:txBody>
                    <a:bodyPr/>
                    <a:lstStyle/>
                    <a:p>
                      <a:pPr marL="0" algn="ctr" defTabSz="914278" rtl="0" eaLnBrk="1" latinLnBrk="0" hangingPunct="1">
                        <a:lnSpc>
                          <a:spcPct val="100000"/>
                        </a:lnSpc>
                        <a:spcAft>
                          <a:spcPts val="0"/>
                        </a:spcAft>
                      </a:pPr>
                      <a:r>
                        <a:rPr kumimoji="1" lang="ja-JP" altLang="en-US" sz="1200" kern="100" dirty="0">
                          <a:solidFill>
                            <a:schemeClr val="bg1"/>
                          </a:solidFill>
                          <a:effectLst/>
                          <a:latin typeface="Meiryo UI" panose="020B0604030504040204" pitchFamily="50" charset="-128"/>
                          <a:ea typeface="Meiryo UI" panose="020B0604030504040204" pitchFamily="50" charset="-128"/>
                          <a:cs typeface="+mn-cs"/>
                        </a:rPr>
                        <a:t>東京都</a:t>
                      </a:r>
                      <a:endParaRPr kumimoji="1" lang="ja-JP" sz="12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最大</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9/10</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耐震改修、建替え、除却</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868621111"/>
                  </a:ext>
                </a:extLst>
              </a:tr>
              <a:tr h="249089">
                <a:tc>
                  <a:txBody>
                    <a:bodyPr/>
                    <a:lstStyle/>
                    <a:p>
                      <a:pPr marL="0" algn="ctr" defTabSz="914278" rtl="0" eaLnBrk="1" latinLnBrk="0" hangingPunct="1">
                        <a:lnSpc>
                          <a:spcPct val="100000"/>
                        </a:lnSpc>
                        <a:spcAft>
                          <a:spcPts val="0"/>
                        </a:spcAft>
                      </a:pPr>
                      <a:r>
                        <a:rPr kumimoji="1" lang="ja-JP" altLang="en-US" sz="1200" kern="100" dirty="0">
                          <a:solidFill>
                            <a:schemeClr val="bg1"/>
                          </a:solidFill>
                          <a:effectLst/>
                          <a:latin typeface="Meiryo UI" panose="020B0604030504040204" pitchFamily="50" charset="-128"/>
                          <a:ea typeface="Meiryo UI" panose="020B0604030504040204" pitchFamily="50" charset="-128"/>
                          <a:cs typeface="+mn-cs"/>
                        </a:rPr>
                        <a:t>愛知県</a:t>
                      </a:r>
                      <a:endParaRPr kumimoji="1" lang="ja-JP" sz="12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11/15</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耐震改修、除却</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4195208097"/>
                  </a:ext>
                </a:extLst>
              </a:tr>
              <a:tr h="249089">
                <a:tc>
                  <a:txBody>
                    <a:bodyPr/>
                    <a:lstStyle/>
                    <a:p>
                      <a:pPr marL="0" algn="ctr" defTabSz="914278" rtl="0" eaLnBrk="1" latinLnBrk="0" hangingPunct="1">
                        <a:lnSpc>
                          <a:spcPct val="100000"/>
                        </a:lnSpc>
                        <a:spcAft>
                          <a:spcPts val="0"/>
                        </a:spcAft>
                      </a:pPr>
                      <a:r>
                        <a:rPr kumimoji="1" lang="ja-JP" altLang="en-US" sz="1200" kern="100" dirty="0">
                          <a:solidFill>
                            <a:schemeClr val="bg1"/>
                          </a:solidFill>
                          <a:effectLst/>
                          <a:latin typeface="Meiryo UI" panose="020B0604030504040204" pitchFamily="50" charset="-128"/>
                          <a:ea typeface="Meiryo UI" panose="020B0604030504040204" pitchFamily="50" charset="-128"/>
                          <a:cs typeface="+mn-cs"/>
                        </a:rPr>
                        <a:t>徳島県</a:t>
                      </a:r>
                      <a:endParaRPr kumimoji="1" lang="ja-JP" sz="12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11/15</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耐震改修、建替え</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431509745"/>
                  </a:ext>
                </a:extLst>
              </a:tr>
              <a:tr h="249089">
                <a:tc>
                  <a:txBody>
                    <a:bodyPr/>
                    <a:lstStyle/>
                    <a:p>
                      <a:pPr marL="0" algn="ctr" defTabSz="914278" rtl="0" eaLnBrk="1" latinLnBrk="0" hangingPunct="1">
                        <a:lnSpc>
                          <a:spcPct val="100000"/>
                        </a:lnSpc>
                        <a:spcAft>
                          <a:spcPts val="0"/>
                        </a:spcAft>
                      </a:pPr>
                      <a:r>
                        <a:rPr kumimoji="1" lang="ja-JP" altLang="en-US" sz="1200" kern="100" dirty="0">
                          <a:solidFill>
                            <a:schemeClr val="bg1"/>
                          </a:solidFill>
                          <a:effectLst/>
                          <a:latin typeface="Meiryo UI" panose="020B0604030504040204" pitchFamily="50" charset="-128"/>
                          <a:ea typeface="Meiryo UI" panose="020B0604030504040204" pitchFamily="50" charset="-128"/>
                          <a:cs typeface="+mn-cs"/>
                        </a:rPr>
                        <a:t>広島県</a:t>
                      </a:r>
                      <a:endParaRPr kumimoji="1" lang="ja-JP" sz="1200" kern="100" dirty="0">
                        <a:solidFill>
                          <a:schemeClr val="bg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11/15</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耐震改修、建替え、除却</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3801101946"/>
                  </a:ext>
                </a:extLst>
              </a:tr>
              <a:tr h="249089">
                <a:tc>
                  <a:txBody>
                    <a:bodyPr/>
                    <a:lstStyle/>
                    <a:p>
                      <a:pPr algn="ctr">
                        <a:lnSpc>
                          <a:spcPct val="100000"/>
                        </a:lnSpc>
                        <a:spcAft>
                          <a:spcPts val="0"/>
                        </a:spcAft>
                      </a:pPr>
                      <a:r>
                        <a:rPr lang="ja-JP" altLang="en-US"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岐阜県</a:t>
                      </a:r>
                      <a:endParaRPr lang="ja-JP" alt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11/15</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marL="0" marR="0" lvl="0" indent="0" algn="ctr" defTabSz="914278"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耐震改修、建替え、除却</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46735587"/>
                  </a:ext>
                </a:extLst>
              </a:tr>
              <a:tr h="249089">
                <a:tc>
                  <a:txBody>
                    <a:bodyPr/>
                    <a:lstStyle/>
                    <a:p>
                      <a:pPr algn="ctr">
                        <a:lnSpc>
                          <a:spcPct val="100000"/>
                        </a:lnSpc>
                        <a:spcAft>
                          <a:spcPts val="0"/>
                        </a:spcAft>
                      </a:pPr>
                      <a:r>
                        <a:rPr lang="ja-JP" altLang="en-US"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大阪府</a:t>
                      </a:r>
                      <a:endParaRPr lang="ja-JP" altLang="ja-JP" sz="12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最大</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11/30</a:t>
                      </a: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耐震改修、除却</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196628055"/>
                  </a:ext>
                </a:extLst>
              </a:tr>
            </a:tbl>
          </a:graphicData>
        </a:graphic>
      </p:graphicFrame>
      <p:sp>
        <p:nvSpPr>
          <p:cNvPr id="52" name="正方形/長方形 51"/>
          <p:cNvSpPr/>
          <p:nvPr/>
        </p:nvSpPr>
        <p:spPr>
          <a:xfrm>
            <a:off x="338451" y="4451339"/>
            <a:ext cx="3932421" cy="2664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latin typeface="Meiryo UI" panose="020B0604030504040204" pitchFamily="50" charset="-128"/>
                <a:ea typeface="Meiryo UI" panose="020B0604030504040204" pitchFamily="50" charset="-128"/>
              </a:rPr>
              <a:t>○　補助制度（診断結果公表済みのもの）</a:t>
            </a:r>
            <a:endParaRPr kumimoji="1" lang="ja-JP" altLang="en-US" sz="1400" dirty="0">
              <a:latin typeface="Meiryo UI" panose="020B0604030504040204" pitchFamily="50" charset="-128"/>
              <a:ea typeface="Meiryo UI" panose="020B0604030504040204" pitchFamily="50" charset="-128"/>
            </a:endParaRPr>
          </a:p>
        </p:txBody>
      </p:sp>
      <p:sp>
        <p:nvSpPr>
          <p:cNvPr id="55" name="正方形/長方形 54"/>
          <p:cNvSpPr/>
          <p:nvPr/>
        </p:nvSpPr>
        <p:spPr>
          <a:xfrm>
            <a:off x="4270872" y="4463302"/>
            <a:ext cx="3932421" cy="2664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latin typeface="Meiryo UI" panose="020B0604030504040204" pitchFamily="50" charset="-128"/>
                <a:ea typeface="Meiryo UI" panose="020B0604030504040204" pitchFamily="50" charset="-128"/>
              </a:rPr>
              <a:t>○　補助の上限について</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5885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0" y="2716306"/>
            <a:ext cx="9144000" cy="819711"/>
          </a:xfrm>
          <a:prstGeom prst="roundRect">
            <a:avLst>
              <a:gd name="adj" fmla="val 7429"/>
            </a:avLst>
          </a:prstGeom>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lIns="0" tIns="42198" rIns="0" bIns="42198" rtlCol="0" anchor="ctr"/>
          <a:lstStyle/>
          <a:p>
            <a:pPr algn="ctr">
              <a:spcBef>
                <a:spcPts val="258"/>
              </a:spcBef>
            </a:pPr>
            <a:r>
              <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2585"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広域緊急交通路沿道建築物</a:t>
            </a:r>
          </a:p>
          <a:p>
            <a:pPr algn="ctr">
              <a:spcBef>
                <a:spcPts val="258"/>
              </a:spcBef>
            </a:pPr>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）コンクリートブロック塀等</a:t>
            </a:r>
          </a:p>
        </p:txBody>
      </p:sp>
    </p:spTree>
    <p:extLst>
      <p:ext uri="{BB962C8B-B14F-4D97-AF65-F5344CB8AC3E}">
        <p14:creationId xmlns:p14="http://schemas.microsoft.com/office/powerpoint/2010/main" val="3099644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0" y="1"/>
            <a:ext cx="8244840" cy="863988"/>
          </a:xfrm>
        </p:spPr>
        <p:txBody>
          <a:bodyPr/>
          <a:lstStyle/>
          <a:p>
            <a:r>
              <a:rPr lang="ja-JP" altLang="en-US" dirty="0"/>
              <a:t>　（１）</a:t>
            </a:r>
            <a:r>
              <a:rPr lang="zh-TW" altLang="en-US" dirty="0"/>
              <a:t>広域緊急交通路沿道</a:t>
            </a:r>
            <a:r>
              <a:rPr lang="ja-JP" altLang="en-US" dirty="0"/>
              <a:t>ブロック塀等の</a:t>
            </a:r>
            <a:r>
              <a:rPr lang="zh-TW" altLang="en-US" dirty="0"/>
              <a:t>耐震化</a:t>
            </a:r>
            <a:r>
              <a:rPr lang="ja-JP" altLang="en-US" dirty="0"/>
              <a:t>の概要</a:t>
            </a:r>
            <a:r>
              <a:rPr lang="en-US" altLang="ja-JP" dirty="0"/>
              <a:t/>
            </a:r>
            <a:br>
              <a:rPr lang="en-US" altLang="ja-JP" dirty="0"/>
            </a:br>
            <a:r>
              <a:rPr lang="ja-JP" altLang="en-US" dirty="0"/>
              <a:t>　　ア．対象となるブロック塀等</a:t>
            </a:r>
          </a:p>
        </p:txBody>
      </p:sp>
      <p:sp>
        <p:nvSpPr>
          <p:cNvPr id="2" name="スライド番号プレースホルダー 1"/>
          <p:cNvSpPr>
            <a:spLocks noGrp="1"/>
          </p:cNvSpPr>
          <p:nvPr>
            <p:ph type="sldNum" sz="quarter" idx="12"/>
          </p:nvPr>
        </p:nvSpPr>
        <p:spPr/>
        <p:txBody>
          <a:bodyPr/>
          <a:lstStyle/>
          <a:p>
            <a:pPr>
              <a:defRPr/>
            </a:pPr>
            <a:fld id="{09954CD4-AF95-4C78-B160-84012AB9CEDB}" type="slidenum">
              <a:rPr lang="en-US" altLang="ja-JP" smtClean="0"/>
              <a:pPr>
                <a:defRPr/>
              </a:pPr>
              <a:t>52</a:t>
            </a:fld>
            <a:endParaRPr lang="en-US" altLang="ja-JP"/>
          </a:p>
        </p:txBody>
      </p:sp>
      <p:sp>
        <p:nvSpPr>
          <p:cNvPr id="10" name="テキスト ボックス 2"/>
          <p:cNvSpPr txBox="1">
            <a:spLocks noChangeArrowheads="1"/>
          </p:cNvSpPr>
          <p:nvPr/>
        </p:nvSpPr>
        <p:spPr bwMode="auto">
          <a:xfrm>
            <a:off x="223837" y="6175594"/>
            <a:ext cx="4060825" cy="58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eaLnBrk="0" hangingPunct="0">
              <a:spcBef>
                <a:spcPct val="20000"/>
              </a:spcBef>
              <a:buChar char="•"/>
              <a:defRPr kumimoji="1" sz="3200">
                <a:solidFill>
                  <a:schemeClr val="tx1"/>
                </a:solidFill>
                <a:latin typeface="Arial" charset="0"/>
                <a:ea typeface="ＭＳ Ｐゴシック" pitchFamily="50" charset="-128"/>
              </a:defRPr>
            </a:lvl1pPr>
            <a:lvl2pPr marL="741363" indent="-284163" eaLnBrk="0" hangingPunct="0">
              <a:spcBef>
                <a:spcPct val="20000"/>
              </a:spcBef>
              <a:buChar char="–"/>
              <a:defRPr kumimoji="1" sz="2800">
                <a:solidFill>
                  <a:schemeClr val="tx1"/>
                </a:solidFill>
                <a:latin typeface="Arial" charset="0"/>
                <a:ea typeface="ＭＳ Ｐゴシック" pitchFamily="50" charset="-128"/>
              </a:defRPr>
            </a:lvl2pPr>
            <a:lvl3pPr marL="1141413" indent="-227013" eaLnBrk="0" hangingPunct="0">
              <a:spcBef>
                <a:spcPct val="20000"/>
              </a:spcBef>
              <a:buChar char="•"/>
              <a:defRPr kumimoji="1" sz="2400">
                <a:solidFill>
                  <a:schemeClr val="tx1"/>
                </a:solidFill>
                <a:latin typeface="Arial" charset="0"/>
                <a:ea typeface="ＭＳ Ｐゴシック" pitchFamily="50" charset="-128"/>
              </a:defRPr>
            </a:lvl3pPr>
            <a:lvl4pPr marL="1598613" indent="-227013" eaLnBrk="0" hangingPunct="0">
              <a:spcBef>
                <a:spcPct val="20000"/>
              </a:spcBef>
              <a:buChar char="–"/>
              <a:defRPr kumimoji="1" sz="2000">
                <a:solidFill>
                  <a:schemeClr val="tx1"/>
                </a:solidFill>
                <a:latin typeface="Arial" charset="0"/>
                <a:ea typeface="ＭＳ Ｐゴシック" pitchFamily="50" charset="-128"/>
              </a:defRPr>
            </a:lvl4pPr>
            <a:lvl5pPr marL="2055813" indent="-227013" eaLnBrk="0" hangingPunct="0">
              <a:spcBef>
                <a:spcPct val="20000"/>
              </a:spcBef>
              <a:buChar char="»"/>
              <a:defRPr kumimoji="1" sz="2000">
                <a:solidFill>
                  <a:schemeClr val="tx1"/>
                </a:solidFill>
                <a:latin typeface="Arial" charset="0"/>
                <a:ea typeface="ＭＳ Ｐゴシック" pitchFamily="50" charset="-128"/>
              </a:defRPr>
            </a:lvl5pPr>
            <a:lvl6pPr marL="25130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02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74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4613" indent="-2270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indent="-20638" eaLnBrk="1" hangingPunct="1">
              <a:spcBef>
                <a:spcPct val="0"/>
              </a:spcBef>
              <a:buNone/>
              <a:defRPr/>
            </a:pPr>
            <a:r>
              <a:rPr lang="ja-JP" altLang="en-US" sz="1600" spc="-100" dirty="0">
                <a:solidFill>
                  <a:srgbClr val="000000"/>
                </a:solidFill>
                <a:latin typeface="Meiryo UI" pitchFamily="50" charset="-128"/>
                <a:ea typeface="Meiryo UI" pitchFamily="50" charset="-128"/>
                <a:cs typeface="Meiryo UI" panose="020B0604030504040204" pitchFamily="50" charset="-128"/>
              </a:rPr>
              <a:t>報告期限　　　令和４年９月</a:t>
            </a:r>
            <a:r>
              <a:rPr lang="en-US" altLang="ja-JP" sz="1600" spc="-100" dirty="0">
                <a:solidFill>
                  <a:srgbClr val="000000"/>
                </a:solidFill>
                <a:latin typeface="Meiryo UI" pitchFamily="50" charset="-128"/>
                <a:ea typeface="Meiryo UI" pitchFamily="50" charset="-128"/>
                <a:cs typeface="Meiryo UI" panose="020B0604030504040204" pitchFamily="50" charset="-128"/>
              </a:rPr>
              <a:t>30</a:t>
            </a:r>
            <a:r>
              <a:rPr lang="ja-JP" altLang="en-US" sz="1600" spc="-100" dirty="0">
                <a:solidFill>
                  <a:srgbClr val="000000"/>
                </a:solidFill>
                <a:latin typeface="Meiryo UI" pitchFamily="50" charset="-128"/>
                <a:ea typeface="Meiryo UI" pitchFamily="50" charset="-128"/>
                <a:cs typeface="Meiryo UI" panose="020B0604030504040204" pitchFamily="50" charset="-128"/>
              </a:rPr>
              <a:t>日</a:t>
            </a:r>
            <a:endParaRPr lang="en-US" altLang="ja-JP" sz="1600" spc="-100" dirty="0">
              <a:solidFill>
                <a:srgbClr val="000000"/>
              </a:solidFill>
              <a:latin typeface="Meiryo UI" pitchFamily="50" charset="-128"/>
              <a:ea typeface="Meiryo UI" pitchFamily="50" charset="-128"/>
              <a:cs typeface="Meiryo UI" panose="020B0604030504040204" pitchFamily="50" charset="-128"/>
            </a:endParaRPr>
          </a:p>
          <a:p>
            <a:pPr indent="-20638" eaLnBrk="1" hangingPunct="1">
              <a:spcBef>
                <a:spcPct val="0"/>
              </a:spcBef>
              <a:buNone/>
              <a:defRPr/>
            </a:pPr>
            <a:r>
              <a:rPr lang="ja-JP" altLang="en-US" sz="1600" spc="-100" dirty="0">
                <a:solidFill>
                  <a:srgbClr val="000000"/>
                </a:solidFill>
                <a:latin typeface="Meiryo UI" pitchFamily="50" charset="-128"/>
                <a:ea typeface="Meiryo UI" pitchFamily="50" charset="-128"/>
                <a:cs typeface="Meiryo UI" panose="020B0604030504040204" pitchFamily="50" charset="-128"/>
              </a:rPr>
              <a:t>公表　　　　　　未定</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A8B164E5-3BB9-4D35-9FFF-CC7A56E29654}"/>
              </a:ext>
            </a:extLst>
          </p:cNvPr>
          <p:cNvSpPr txBox="1"/>
          <p:nvPr/>
        </p:nvSpPr>
        <p:spPr>
          <a:xfrm>
            <a:off x="147638" y="1019942"/>
            <a:ext cx="8996362" cy="584775"/>
          </a:xfrm>
          <a:prstGeom prst="rect">
            <a:avLst/>
          </a:prstGeom>
          <a:noFill/>
        </p:spPr>
        <p:txBody>
          <a:bodyPr wrap="square" rtlCol="0">
            <a:spAutoFit/>
          </a:bodyPr>
          <a:lstStyle/>
          <a:p>
            <a:pPr>
              <a:spcBef>
                <a:spcPts val="300"/>
              </a:spcBef>
            </a:pPr>
            <a:r>
              <a:rPr lang="ja-JP" altLang="en-US" sz="1600" dirty="0">
                <a:latin typeface="Meiryo UI" panose="020B0604030504040204" pitchFamily="50" charset="-128"/>
                <a:ea typeface="Meiryo UI" panose="020B0604030504040204" pitchFamily="50" charset="-128"/>
              </a:rPr>
              <a:t>耐震改修促進法施行令改正（平成</a:t>
            </a:r>
            <a:r>
              <a:rPr lang="en-US" altLang="ja-JP" sz="1600" dirty="0">
                <a:latin typeface="Meiryo UI" panose="020B0604030504040204" pitchFamily="50" charset="-128"/>
                <a:ea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rPr>
              <a:t>年１月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により、都道府県等が耐震改修促進計画に記載する避難路の沿道にある一定規模以上の既存耐震不適格のブロック塀等の耐震診断義務付けが可能</a:t>
            </a:r>
            <a:r>
              <a:rPr lang="ja-JP" altLang="en-US" sz="1600">
                <a:latin typeface="Meiryo UI" panose="020B0604030504040204" pitchFamily="50" charset="-128"/>
                <a:ea typeface="Meiryo UI" panose="020B0604030504040204" pitchFamily="50" charset="-128"/>
              </a:rPr>
              <a:t>となった</a:t>
            </a:r>
            <a:endParaRPr lang="ja-JP" altLang="en-US" sz="1600" dirty="0">
              <a:latin typeface="Meiryo UI" panose="020B0604030504040204" pitchFamily="50" charset="-128"/>
              <a:ea typeface="Meiryo UI" panose="020B0604030504040204" pitchFamily="50" charset="-128"/>
            </a:endParaRPr>
          </a:p>
        </p:txBody>
      </p:sp>
      <p:sp>
        <p:nvSpPr>
          <p:cNvPr id="18" name="Text Box 1233">
            <a:extLst>
              <a:ext uri="{FF2B5EF4-FFF2-40B4-BE49-F238E27FC236}">
                <a16:creationId xmlns:a16="http://schemas.microsoft.com/office/drawing/2014/main" id="{B45C4BF1-EB7A-446A-BF16-A3C196FE6E2E}"/>
              </a:ext>
            </a:extLst>
          </p:cNvPr>
          <p:cNvSpPr txBox="1">
            <a:spLocks noChangeArrowheads="1"/>
          </p:cNvSpPr>
          <p:nvPr/>
        </p:nvSpPr>
        <p:spPr bwMode="auto">
          <a:xfrm>
            <a:off x="223837" y="5837456"/>
            <a:ext cx="3600000"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sz="1600" b="1" kern="0" spc="-100" dirty="0">
                <a:solidFill>
                  <a:sysClr val="window" lastClr="FFFFFF"/>
                </a:solidFill>
                <a:latin typeface="Meiryo UI" panose="020B0604030504040204" pitchFamily="50" charset="-128"/>
                <a:ea typeface="Meiryo UI" panose="020B0604030504040204" pitchFamily="50" charset="-128"/>
              </a:rPr>
              <a:t>診断結果の報告期限・公表</a:t>
            </a:r>
            <a:endParaRPr kumimoji="0" lang="en-US" altLang="ja-JP" sz="1600" b="1" kern="0" spc="-100" dirty="0">
              <a:solidFill>
                <a:sysClr val="window" lastClr="FFFFFF"/>
              </a:solidFill>
              <a:latin typeface="Meiryo UI" panose="020B0604030504040204" pitchFamily="50" charset="-128"/>
              <a:ea typeface="Meiryo UI" panose="020B0604030504040204" pitchFamily="50" charset="-128"/>
            </a:endParaRPr>
          </a:p>
        </p:txBody>
      </p:sp>
      <p:sp>
        <p:nvSpPr>
          <p:cNvPr id="19" name="Text Box 1233">
            <a:extLst>
              <a:ext uri="{FF2B5EF4-FFF2-40B4-BE49-F238E27FC236}">
                <a16:creationId xmlns:a16="http://schemas.microsoft.com/office/drawing/2014/main" id="{B03F85D5-3DE2-423E-BE36-539A1517374A}"/>
              </a:ext>
            </a:extLst>
          </p:cNvPr>
          <p:cNvSpPr txBox="1">
            <a:spLocks noChangeArrowheads="1"/>
          </p:cNvSpPr>
          <p:nvPr/>
        </p:nvSpPr>
        <p:spPr bwMode="auto">
          <a:xfrm>
            <a:off x="223837" y="1741609"/>
            <a:ext cx="3600000"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対象となるブロック塀等</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223837" y="2087585"/>
            <a:ext cx="8760506" cy="2208643"/>
          </a:xfrm>
          <a:prstGeom prst="rect">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既存不適格の以下の規模のブロック塀（建物に附属しないもの含む）を耐震化の対象とする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なお、義務付け対象は建物に附属するもの</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5" indent="-457209">
              <a:spcBef>
                <a:spcPts val="600"/>
              </a:spcBef>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長さ</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すべて</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54610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うち義務付け対象・・・知事が設定可能な下限の長さである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８ｍ超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で設定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895350"/>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52005" indent="-457209">
              <a:spcBef>
                <a:spcPts val="600"/>
              </a:spcBef>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高さ</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道路面からの高さが</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0.8m</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を超えるもの</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95350" indent="-809625"/>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0.8m</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は小学</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年生の胸の高さとなり危険）</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57300" indent="-54610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うち義務付け対象・・・知事が設定可能な下限の高さである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敷地面から</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0.8m</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超</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で設定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548072" y="3408629"/>
            <a:ext cx="2880000" cy="531584"/>
          </a:xfrm>
          <a:prstGeom prst="homePlate">
            <a:avLst>
              <a:gd name="adj" fmla="val 0"/>
            </a:avLst>
          </a:prstGeom>
          <a:solidFill>
            <a:schemeClr val="accent2">
              <a:lumMod val="60000"/>
              <a:lumOff val="40000"/>
            </a:schemeClr>
          </a:solidFill>
          <a:ln w="38100">
            <a:noFill/>
          </a:ln>
        </p:spPr>
        <p:txBody>
          <a:bodyPr wrap="square" lIns="36000" tIns="0" rIns="36000" bIns="0" rtlCol="0" anchor="ctr" anchorCtr="0">
            <a:noAutofit/>
          </a:bodyPr>
          <a:lstStyle/>
          <a:p>
            <a:pPr algn="ctr"/>
            <a:r>
              <a:rPr lang="en-US" altLang="ja-JP" sz="1400" dirty="0">
                <a:latin typeface="Meiryo UI" panose="020B0604030504040204" pitchFamily="50" charset="-128"/>
                <a:ea typeface="Meiryo UI" panose="020B0604030504040204" pitchFamily="50" charset="-128"/>
              </a:rPr>
              <a:t>25m</a:t>
            </a:r>
            <a:r>
              <a:rPr lang="ja-JP" altLang="en-US" sz="1400" dirty="0">
                <a:latin typeface="Meiryo UI" panose="020B0604030504040204" pitchFamily="50" charset="-128"/>
                <a:ea typeface="Meiryo UI" panose="020B0604030504040204" pitchFamily="50" charset="-128"/>
              </a:rPr>
              <a:t>を超えるもの</a:t>
            </a:r>
            <a:endParaRPr kumimoji="1" lang="ja-JP" altLang="en-US" sz="14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482923" y="3417909"/>
            <a:ext cx="3060000" cy="528139"/>
          </a:xfrm>
          <a:prstGeom prst="rect">
            <a:avLst/>
          </a:prstGeom>
          <a:solidFill>
            <a:schemeClr val="accent6">
              <a:lumMod val="20000"/>
              <a:lumOff val="80000"/>
            </a:schemeClr>
          </a:solidFill>
          <a:ln w="38100">
            <a:solidFill>
              <a:schemeClr val="tx1"/>
            </a:solidFill>
          </a:ln>
        </p:spPr>
        <p:txBody>
          <a:bodyPr wrap="square" lIns="36000" tIns="0" rIns="36000" bIns="0" rtlCol="0" anchor="ctr" anchorCtr="0">
            <a:noAutofit/>
          </a:bodyPr>
          <a:lstStyle/>
          <a:p>
            <a:pPr algn="ctr"/>
            <a:r>
              <a:rPr lang="ja-JP" altLang="en-US" sz="1200" dirty="0">
                <a:latin typeface="Meiryo UI" panose="020B0604030504040204" pitchFamily="50" charset="-128"/>
                <a:ea typeface="Meiryo UI" panose="020B0604030504040204" pitchFamily="50" charset="-128"/>
              </a:rPr>
              <a:t>８</a:t>
            </a:r>
            <a:r>
              <a:rPr lang="en-US" altLang="ja-JP" sz="1200" dirty="0">
                <a:latin typeface="Meiryo UI" panose="020B0604030504040204" pitchFamily="50" charset="-128"/>
                <a:ea typeface="Meiryo UI" panose="020B0604030504040204" pitchFamily="50" charset="-128"/>
              </a:rPr>
              <a:t>m</a:t>
            </a:r>
            <a:r>
              <a:rPr lang="ja-JP" altLang="en-US" sz="1200" dirty="0">
                <a:latin typeface="Meiryo UI" panose="020B0604030504040204" pitchFamily="50" charset="-128"/>
                <a:ea typeface="Meiryo UI" panose="020B0604030504040204" pitchFamily="50" charset="-128"/>
              </a:rPr>
              <a:t>超</a:t>
            </a:r>
            <a:r>
              <a:rPr lang="en-US" altLang="ja-JP" sz="1200" dirty="0">
                <a:latin typeface="Meiryo UI" panose="020B0604030504040204" pitchFamily="50" charset="-128"/>
                <a:ea typeface="Meiryo UI" panose="020B0604030504040204" pitchFamily="50" charset="-128"/>
              </a:rPr>
              <a:t>25m</a:t>
            </a:r>
            <a:r>
              <a:rPr lang="ja-JP" altLang="en-US" sz="1200" b="1" dirty="0">
                <a:latin typeface="Meiryo UI" panose="020B0604030504040204" pitchFamily="50" charset="-128"/>
                <a:ea typeface="Meiryo UI" panose="020B0604030504040204" pitchFamily="50" charset="-128"/>
              </a:rPr>
              <a:t>以下</a:t>
            </a:r>
            <a:endParaRPr kumimoji="1" lang="ja-JP" altLang="en-US" sz="12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3079838" y="3461084"/>
            <a:ext cx="1779801"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226235" y="3146758"/>
            <a:ext cx="552787" cy="307777"/>
          </a:xfrm>
          <a:prstGeom prst="rect">
            <a:avLst/>
          </a:prstGeom>
          <a:noFill/>
        </p:spPr>
        <p:txBody>
          <a:bodyPr wrap="square" rtlCol="0">
            <a:spAutoFit/>
          </a:bodyPr>
          <a:lstStyle/>
          <a:p>
            <a:pPr algn="ctr"/>
            <a:r>
              <a:rPr lang="en-US" altLang="ja-JP" sz="1400" dirty="0"/>
              <a:t>8m</a:t>
            </a:r>
            <a:endParaRPr lang="ja-JP" altLang="en-US" sz="1400" dirty="0"/>
          </a:p>
        </p:txBody>
      </p:sp>
      <p:cxnSp>
        <p:nvCxnSpPr>
          <p:cNvPr id="25" name="直線コネクタ 24"/>
          <p:cNvCxnSpPr/>
          <p:nvPr/>
        </p:nvCxnSpPr>
        <p:spPr>
          <a:xfrm>
            <a:off x="1047467" y="3417910"/>
            <a:ext cx="7416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47467" y="3948386"/>
            <a:ext cx="74160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038207" y="3417910"/>
            <a:ext cx="1440000" cy="531584"/>
          </a:xfrm>
          <a:prstGeom prst="rect">
            <a:avLst/>
          </a:prstGeom>
          <a:solidFill>
            <a:schemeClr val="bg1"/>
          </a:solidFill>
          <a:ln w="38100">
            <a:solidFill>
              <a:schemeClr val="tx1"/>
            </a:solidFill>
          </a:ln>
        </p:spPr>
        <p:txBody>
          <a:bodyPr wrap="square" lIns="36000" tIns="0" rIns="36000" bIns="0" rtlCol="0" anchor="ctr" anchorCtr="0">
            <a:noAutofit/>
          </a:bodyPr>
          <a:lstStyle/>
          <a:p>
            <a:pPr algn="ctr"/>
            <a:r>
              <a:rPr lang="ja-JP" altLang="en-US" sz="1400" dirty="0">
                <a:latin typeface="Meiryo UI" panose="020B0604030504040204" pitchFamily="50" charset="-128"/>
                <a:ea typeface="Meiryo UI" panose="020B0604030504040204" pitchFamily="50" charset="-128"/>
              </a:rPr>
              <a:t>８</a:t>
            </a:r>
            <a:r>
              <a:rPr lang="en-US" altLang="ja-JP" sz="1400" dirty="0">
                <a:latin typeface="Meiryo UI" panose="020B0604030504040204" pitchFamily="50" charset="-128"/>
                <a:ea typeface="Meiryo UI" panose="020B0604030504040204" pitchFamily="50" charset="-128"/>
              </a:rPr>
              <a:t>m</a:t>
            </a:r>
            <a:r>
              <a:rPr lang="ja-JP" altLang="en-US" sz="1400" dirty="0">
                <a:latin typeface="Meiryo UI" panose="020B0604030504040204" pitchFamily="50" charset="-128"/>
                <a:ea typeface="Meiryo UI" panose="020B0604030504040204" pitchFamily="50" charset="-128"/>
              </a:rPr>
              <a:t>以下</a:t>
            </a:r>
            <a:endParaRPr kumimoji="1" lang="ja-JP" altLang="en-US" sz="14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081164" y="3972264"/>
            <a:ext cx="173045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義務付け対象とな</a:t>
            </a:r>
            <a:r>
              <a:rPr lang="ja-JP" altLang="en-US" sz="1200" dirty="0">
                <a:latin typeface="Meiryo UI" panose="020B0604030504040204" pitchFamily="50" charset="-128"/>
                <a:ea typeface="Meiryo UI" panose="020B0604030504040204" pitchFamily="50" charset="-128"/>
              </a:rPr>
              <a:t>る</a:t>
            </a:r>
            <a:endParaRPr kumimoji="1"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162138" y="3957496"/>
            <a:ext cx="1322031" cy="425758"/>
          </a:xfrm>
          <a:prstGeom prst="rect">
            <a:avLst/>
          </a:prstGeom>
          <a:noFill/>
        </p:spPr>
        <p:txBody>
          <a:bodyPr wrap="square" rtlCol="0">
            <a:spAutoFit/>
          </a:bodyPr>
          <a:lstStyle/>
          <a:p>
            <a:pPr>
              <a:lnSpc>
                <a:spcPts val="1300"/>
              </a:lnSpc>
            </a:pPr>
            <a:r>
              <a:rPr kumimoji="1" lang="ja-JP" altLang="en-US" sz="1200" dirty="0">
                <a:latin typeface="Meiryo UI" panose="020B0604030504040204" pitchFamily="50" charset="-128"/>
                <a:ea typeface="Meiryo UI" panose="020B0604030504040204" pitchFamily="50" charset="-128"/>
              </a:rPr>
              <a:t>義務付け対象に</a:t>
            </a:r>
            <a:endParaRPr kumimoji="1" lang="en-US" altLang="ja-JP" sz="1200" dirty="0">
              <a:latin typeface="Meiryo UI" panose="020B0604030504040204" pitchFamily="50" charset="-128"/>
              <a:ea typeface="Meiryo UI" panose="020B0604030504040204" pitchFamily="50" charset="-128"/>
            </a:endParaRPr>
          </a:p>
          <a:p>
            <a:pPr>
              <a:lnSpc>
                <a:spcPts val="1300"/>
              </a:lnSpc>
            </a:pPr>
            <a:r>
              <a:rPr kumimoji="1" lang="ja-JP" altLang="en-US" sz="1200" dirty="0">
                <a:latin typeface="Meiryo UI" panose="020B0604030504040204" pitchFamily="50" charset="-128"/>
                <a:ea typeface="Meiryo UI" panose="020B0604030504040204" pitchFamily="50" charset="-128"/>
              </a:rPr>
              <a:t>できない</a:t>
            </a:r>
          </a:p>
        </p:txBody>
      </p:sp>
      <p:sp>
        <p:nvSpPr>
          <p:cNvPr id="30" name="テキスト ボックス 29"/>
          <p:cNvSpPr txBox="1"/>
          <p:nvPr/>
        </p:nvSpPr>
        <p:spPr>
          <a:xfrm>
            <a:off x="5162830" y="3146758"/>
            <a:ext cx="792759" cy="307777"/>
          </a:xfrm>
          <a:prstGeom prst="rect">
            <a:avLst/>
          </a:prstGeom>
          <a:noFill/>
        </p:spPr>
        <p:txBody>
          <a:bodyPr wrap="square" rtlCol="0">
            <a:spAutoFit/>
          </a:bodyPr>
          <a:lstStyle/>
          <a:p>
            <a:pPr algn="ctr"/>
            <a:r>
              <a:rPr lang="en-US" altLang="ja-JP" sz="1400" dirty="0"/>
              <a:t>25m</a:t>
            </a:r>
            <a:endParaRPr lang="ja-JP" altLang="en-US" sz="1400" dirty="0"/>
          </a:p>
        </p:txBody>
      </p:sp>
      <p:sp>
        <p:nvSpPr>
          <p:cNvPr id="31" name="テキスト ボックス 30"/>
          <p:cNvSpPr txBox="1"/>
          <p:nvPr/>
        </p:nvSpPr>
        <p:spPr>
          <a:xfrm>
            <a:off x="2533795" y="4000513"/>
            <a:ext cx="3024000" cy="353943"/>
          </a:xfrm>
          <a:prstGeom prst="rect">
            <a:avLst/>
          </a:prstGeom>
          <a:noFill/>
        </p:spPr>
        <p:txBody>
          <a:bodyPr wrap="square" tIns="0" bIns="0" rtlCol="0">
            <a:spAutoFit/>
          </a:bodyPr>
          <a:lstStyle/>
          <a:p>
            <a:pPr algn="ctr"/>
            <a:r>
              <a:rPr lang="ja-JP" altLang="en-US" sz="1200" dirty="0">
                <a:latin typeface="Meiryo UI" panose="020B0604030504040204" pitchFamily="50" charset="-128"/>
                <a:ea typeface="Meiryo UI" panose="020B0604030504040204" pitchFamily="50" charset="-128"/>
              </a:rPr>
              <a:t>義務付け対象とすることができる</a:t>
            </a:r>
            <a:endParaRPr lang="en-US" altLang="ja-JP" sz="12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（知事が規則で定めた場合）</a:t>
            </a:r>
          </a:p>
        </p:txBody>
      </p:sp>
      <p:cxnSp>
        <p:nvCxnSpPr>
          <p:cNvPr id="32" name="直線コネクタ 31"/>
          <p:cNvCxnSpPr/>
          <p:nvPr/>
        </p:nvCxnSpPr>
        <p:spPr>
          <a:xfrm>
            <a:off x="2502628" y="3940213"/>
            <a:ext cx="0" cy="468000"/>
          </a:xfrm>
          <a:prstGeom prst="line">
            <a:avLst/>
          </a:prstGeom>
          <a:ln>
            <a:solidFill>
              <a:srgbClr val="FF6600"/>
            </a:solidFill>
            <a:prstDash val="dash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038207" y="3973431"/>
            <a:ext cx="0" cy="468000"/>
          </a:xfrm>
          <a:prstGeom prst="line">
            <a:avLst/>
          </a:prstGeom>
          <a:ln>
            <a:solidFill>
              <a:srgbClr val="FF6600"/>
            </a:solidFill>
            <a:prstDash val="dash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542923" y="3959177"/>
            <a:ext cx="0" cy="468000"/>
          </a:xfrm>
          <a:prstGeom prst="line">
            <a:avLst/>
          </a:prstGeom>
          <a:ln>
            <a:solidFill>
              <a:srgbClr val="FF6600"/>
            </a:solidFill>
            <a:prstDash val="dashDot"/>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521088" y="4358419"/>
            <a:ext cx="5940973" cy="288000"/>
          </a:xfrm>
          <a:prstGeom prst="leftRightArrow">
            <a:avLst>
              <a:gd name="adj1" fmla="val 100000"/>
              <a:gd name="adj2" fmla="val 36771"/>
            </a:avLst>
          </a:prstGeom>
          <a:solidFill>
            <a:srgbClr val="0070C0"/>
          </a:solidFill>
          <a:ln>
            <a:solidFill>
              <a:srgbClr val="002060"/>
            </a:solidFill>
          </a:ln>
        </p:spPr>
        <p:txBody>
          <a:bodyPr wrap="square" lIns="0" rIns="0" rtlCol="0" anchor="ctr" anchorCtr="0">
            <a:noAutofit/>
          </a:bodyPr>
          <a:lstStyle>
            <a:defPPr>
              <a:defRPr lang="ja-JP"/>
            </a:defPPr>
            <a:lvl1pPr>
              <a:defRPr sz="1200"/>
            </a:lvl1pPr>
          </a:lstStyle>
          <a:p>
            <a:pPr algn="ctr"/>
            <a:r>
              <a:rPr lang="ja-JP" altLang="en-US" b="1" dirty="0">
                <a:solidFill>
                  <a:schemeClr val="bg1"/>
                </a:solidFill>
              </a:rPr>
              <a:t>「診断義務付け」及び「費用補助」</a:t>
            </a:r>
          </a:p>
        </p:txBody>
      </p:sp>
      <p:sp>
        <p:nvSpPr>
          <p:cNvPr id="36" name="テキスト ボックス 35"/>
          <p:cNvSpPr txBox="1"/>
          <p:nvPr/>
        </p:nvSpPr>
        <p:spPr>
          <a:xfrm>
            <a:off x="1047466" y="4358419"/>
            <a:ext cx="1440291" cy="288000"/>
          </a:xfrm>
          <a:prstGeom prst="leftRightArrow">
            <a:avLst>
              <a:gd name="adj1" fmla="val 100000"/>
              <a:gd name="adj2" fmla="val 34901"/>
            </a:avLst>
          </a:prstGeom>
          <a:solidFill>
            <a:srgbClr val="0070C0"/>
          </a:solidFill>
          <a:ln>
            <a:solidFill>
              <a:srgbClr val="002060"/>
            </a:solidFill>
          </a:ln>
        </p:spPr>
        <p:txBody>
          <a:bodyPr wrap="square" lIns="0" rIns="0" rtlCol="0" anchor="ctr" anchorCtr="0">
            <a:noAutofit/>
          </a:bodyPr>
          <a:lstStyle>
            <a:defPPr>
              <a:defRPr lang="ja-JP"/>
            </a:defPPr>
            <a:lvl1pPr>
              <a:defRPr sz="1200"/>
            </a:lvl1pPr>
          </a:lstStyle>
          <a:p>
            <a:pPr algn="ctr"/>
            <a:r>
              <a:rPr lang="ja-JP" altLang="en-US" b="1" dirty="0">
                <a:solidFill>
                  <a:schemeClr val="bg1"/>
                </a:solidFill>
              </a:rPr>
              <a:t>「費用補助」</a:t>
            </a:r>
          </a:p>
        </p:txBody>
      </p:sp>
      <p:cxnSp>
        <p:nvCxnSpPr>
          <p:cNvPr id="4" name="直線コネクタ 3">
            <a:extLst>
              <a:ext uri="{FF2B5EF4-FFF2-40B4-BE49-F238E27FC236}">
                <a16:creationId xmlns:a16="http://schemas.microsoft.com/office/drawing/2014/main" id="{DEA52DBD-66AE-48E5-BB89-11CF1FDF78D1}"/>
              </a:ext>
            </a:extLst>
          </p:cNvPr>
          <p:cNvCxnSpPr/>
          <p:nvPr/>
        </p:nvCxnSpPr>
        <p:spPr>
          <a:xfrm>
            <a:off x="8445283" y="3403833"/>
            <a:ext cx="0" cy="54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479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034" y="1349221"/>
            <a:ext cx="3816427" cy="5297883"/>
          </a:xfrm>
          <a:prstGeom prst="rect">
            <a:avLst/>
          </a:prstGeom>
        </p:spPr>
      </p:pic>
      <p:sp>
        <p:nvSpPr>
          <p:cNvPr id="2" name="スライド番号プレースホルダー 1">
            <a:extLst>
              <a:ext uri="{FF2B5EF4-FFF2-40B4-BE49-F238E27FC236}">
                <a16:creationId xmlns:a16="http://schemas.microsoft.com/office/drawing/2014/main" id="{DF228835-B838-4BF4-B9E3-E54EECB145C6}"/>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53</a:t>
            </a:fld>
            <a:endParaRPr lang="en-US" altLang="ja-JP" dirty="0">
              <a:solidFill>
                <a:srgbClr val="000000"/>
              </a:solidFill>
            </a:endParaRPr>
          </a:p>
        </p:txBody>
      </p:sp>
      <p:sp>
        <p:nvSpPr>
          <p:cNvPr id="16" name="タイトル 2">
            <a:extLst>
              <a:ext uri="{FF2B5EF4-FFF2-40B4-BE49-F238E27FC236}">
                <a16:creationId xmlns:a16="http://schemas.microsoft.com/office/drawing/2014/main" id="{590D41AC-8F0D-4F7F-A436-8E8B484253D6}"/>
              </a:ext>
            </a:extLst>
          </p:cNvPr>
          <p:cNvSpPr txBox="1">
            <a:spLocks/>
          </p:cNvSpPr>
          <p:nvPr/>
        </p:nvSpPr>
        <p:spPr bwMode="auto">
          <a:xfrm>
            <a:off x="0" y="-110151"/>
            <a:ext cx="8782050" cy="11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（１）</a:t>
            </a:r>
            <a:r>
              <a:rPr lang="zh-TW" altLang="en-US" dirty="0"/>
              <a:t>広域緊急交通路沿道</a:t>
            </a:r>
            <a:r>
              <a:rPr lang="ja-JP" altLang="en-US" dirty="0"/>
              <a:t>ブロック塀等の</a:t>
            </a:r>
            <a:r>
              <a:rPr lang="zh-TW" altLang="en-US" dirty="0"/>
              <a:t>耐震化</a:t>
            </a:r>
            <a:r>
              <a:rPr lang="ja-JP" altLang="en-US" dirty="0"/>
              <a:t>の概要</a:t>
            </a:r>
            <a:endParaRPr lang="en-US" altLang="ja-JP" dirty="0"/>
          </a:p>
          <a:p>
            <a:r>
              <a:rPr lang="ja-JP" altLang="en-US" dirty="0"/>
              <a:t>　　イ．広域緊急交通路・耐震診断義務付け対象路線図</a:t>
            </a:r>
          </a:p>
        </p:txBody>
      </p:sp>
      <p:sp>
        <p:nvSpPr>
          <p:cNvPr id="10" name="テキスト ボックス 9"/>
          <p:cNvSpPr txBox="1"/>
          <p:nvPr/>
        </p:nvSpPr>
        <p:spPr>
          <a:xfrm>
            <a:off x="5326124" y="1387593"/>
            <a:ext cx="3294743" cy="278836"/>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（府調査による。建設年度未確認の件数を含む）</a:t>
            </a:r>
          </a:p>
        </p:txBody>
      </p:sp>
      <p:sp>
        <p:nvSpPr>
          <p:cNvPr id="11" name="テキスト ボックス 10"/>
          <p:cNvSpPr txBox="1"/>
          <p:nvPr/>
        </p:nvSpPr>
        <p:spPr>
          <a:xfrm>
            <a:off x="8523026" y="1544490"/>
            <a:ext cx="590843" cy="318703"/>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none" lIns="0" tIns="0" rIns="0" bIns="0" rtlCol="0" anchor="ctr" anchorCtr="0">
            <a:normAutofit/>
          </a:bodyPr>
          <a:lstStyle/>
          <a:p>
            <a:pPr marL="85725" marR="967105" algn="l">
              <a:tabLst>
                <a:tab pos="11791950" algn="l"/>
              </a:tabLst>
            </a:pPr>
            <a:r>
              <a:rPr lang="ja-JP" altLang="en-US" sz="1000" dirty="0">
                <a:latin typeface="Meiryo UI" panose="020B0604030504040204" pitchFamily="50" charset="-128"/>
                <a:ea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endParaRPr>
          </a:p>
        </p:txBody>
      </p:sp>
      <p:sp>
        <p:nvSpPr>
          <p:cNvPr id="19" name="正方形/長方形 18"/>
          <p:cNvSpPr/>
          <p:nvPr/>
        </p:nvSpPr>
        <p:spPr>
          <a:xfrm>
            <a:off x="5417622" y="929700"/>
            <a:ext cx="3286477" cy="523220"/>
          </a:xfrm>
          <a:prstGeom prst="rect">
            <a:avLst/>
          </a:prstGeom>
        </p:spPr>
        <p:txBody>
          <a:bodyPr wrap="none">
            <a:spAutoFit/>
          </a:bodyPr>
          <a:lstStyle/>
          <a:p>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路線別 </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診断義務付け対象の概数</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algn="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（令和４年７月末時点）</a:t>
            </a:r>
            <a:endParaRPr lang="ja-JP" altLang="en-US" sz="1200"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584169" y="6544091"/>
            <a:ext cx="485775"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185191" y="6533736"/>
            <a:ext cx="48577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092724" y="6394057"/>
            <a:ext cx="1100550"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義務付け路線</a:t>
            </a:r>
          </a:p>
        </p:txBody>
      </p:sp>
      <p:sp>
        <p:nvSpPr>
          <p:cNvPr id="25" name="テキスト ボックス 24"/>
          <p:cNvSpPr txBox="1"/>
          <p:nvPr/>
        </p:nvSpPr>
        <p:spPr>
          <a:xfrm>
            <a:off x="2634935" y="6368275"/>
            <a:ext cx="1500029" cy="387798"/>
          </a:xfrm>
          <a:prstGeom prst="rect">
            <a:avLst/>
          </a:prstGeom>
          <a:noFill/>
        </p:spPr>
        <p:txBody>
          <a:bodyPr wrap="square" rtlCol="0">
            <a:spAutoFit/>
          </a:bodyPr>
          <a:lstStyle/>
          <a:p>
            <a:pPr>
              <a:lnSpc>
                <a:spcPct val="80000"/>
              </a:lnSpc>
            </a:pPr>
            <a:r>
              <a:rPr lang="ja-JP" altLang="en-US" sz="1200" dirty="0">
                <a:latin typeface="Meiryo UI" panose="020B0604030504040204" pitchFamily="50" charset="-128"/>
                <a:ea typeface="Meiryo UI" panose="020B0604030504040204" pitchFamily="50" charset="-128"/>
              </a:rPr>
              <a:t>徒歩帰宅ルートの</a:t>
            </a:r>
            <a:endParaRPr lang="en-US" altLang="ja-JP" sz="1200" dirty="0">
              <a:latin typeface="Meiryo UI" panose="020B0604030504040204" pitchFamily="50" charset="-128"/>
              <a:ea typeface="Meiryo UI" panose="020B0604030504040204" pitchFamily="50" charset="-128"/>
            </a:endParaRPr>
          </a:p>
          <a:p>
            <a:pPr>
              <a:lnSpc>
                <a:spcPct val="80000"/>
              </a:lnSpc>
            </a:pPr>
            <a:r>
              <a:rPr lang="ja-JP" altLang="en-US" sz="1200" dirty="0">
                <a:latin typeface="Meiryo UI" panose="020B0604030504040204" pitchFamily="50" charset="-128"/>
                <a:ea typeface="Meiryo UI" panose="020B0604030504040204" pitchFamily="50" charset="-128"/>
              </a:rPr>
              <a:t>候補路線</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案</a:t>
            </a:r>
            <a:r>
              <a:rPr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2780" y="6394057"/>
            <a:ext cx="873684"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凡例：</a:t>
            </a:r>
          </a:p>
        </p:txBody>
      </p:sp>
      <p:sp>
        <p:nvSpPr>
          <p:cNvPr id="29" name="正方形/長方形 28"/>
          <p:cNvSpPr/>
          <p:nvPr/>
        </p:nvSpPr>
        <p:spPr>
          <a:xfrm>
            <a:off x="1" y="6383040"/>
            <a:ext cx="5043488" cy="31084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30" name="正方形/長方形 29"/>
          <p:cNvSpPr/>
          <p:nvPr/>
        </p:nvSpPr>
        <p:spPr>
          <a:xfrm>
            <a:off x="4024960" y="6493067"/>
            <a:ext cx="82800" cy="837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111861" y="6402375"/>
            <a:ext cx="1082406"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折り返し駅</a:t>
            </a:r>
          </a:p>
        </p:txBody>
      </p:sp>
      <p:sp>
        <p:nvSpPr>
          <p:cNvPr id="33" name="正方形/長方形 32"/>
          <p:cNvSpPr/>
          <p:nvPr/>
        </p:nvSpPr>
        <p:spPr>
          <a:xfrm>
            <a:off x="2694583" y="4578732"/>
            <a:ext cx="82800" cy="837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34" name="正方形/長方形 33"/>
          <p:cNvSpPr/>
          <p:nvPr/>
        </p:nvSpPr>
        <p:spPr>
          <a:xfrm>
            <a:off x="2028515" y="4461409"/>
            <a:ext cx="82800" cy="837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35" name="正方形/長方形 34"/>
          <p:cNvSpPr/>
          <p:nvPr/>
        </p:nvSpPr>
        <p:spPr>
          <a:xfrm>
            <a:off x="1689575" y="4685031"/>
            <a:ext cx="82800" cy="837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36" name="正方形/長方形 35"/>
          <p:cNvSpPr/>
          <p:nvPr/>
        </p:nvSpPr>
        <p:spPr>
          <a:xfrm>
            <a:off x="3319296" y="4045230"/>
            <a:ext cx="82800" cy="837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37" name="正方形/長方形 36"/>
          <p:cNvSpPr/>
          <p:nvPr/>
        </p:nvSpPr>
        <p:spPr>
          <a:xfrm>
            <a:off x="3813469" y="4041369"/>
            <a:ext cx="82800" cy="837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38" name="正方形/長方形 37"/>
          <p:cNvSpPr/>
          <p:nvPr/>
        </p:nvSpPr>
        <p:spPr>
          <a:xfrm>
            <a:off x="3343550" y="3299165"/>
            <a:ext cx="82800" cy="837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39" name="正方形/長方形 38"/>
          <p:cNvSpPr/>
          <p:nvPr/>
        </p:nvSpPr>
        <p:spPr>
          <a:xfrm>
            <a:off x="3426350" y="3264580"/>
            <a:ext cx="82800" cy="837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40" name="正方形/長方形 39"/>
          <p:cNvSpPr/>
          <p:nvPr/>
        </p:nvSpPr>
        <p:spPr>
          <a:xfrm>
            <a:off x="2828102" y="2869292"/>
            <a:ext cx="82800" cy="837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41" name="正方形/長方形 40"/>
          <p:cNvSpPr/>
          <p:nvPr/>
        </p:nvSpPr>
        <p:spPr>
          <a:xfrm>
            <a:off x="1842267" y="2109160"/>
            <a:ext cx="82800" cy="837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42" name="正方形/長方形 41"/>
          <p:cNvSpPr/>
          <p:nvPr/>
        </p:nvSpPr>
        <p:spPr>
          <a:xfrm>
            <a:off x="2847154" y="2136921"/>
            <a:ext cx="82800" cy="837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43" name="正方形/長方形 42"/>
          <p:cNvSpPr/>
          <p:nvPr/>
        </p:nvSpPr>
        <p:spPr>
          <a:xfrm>
            <a:off x="3189091" y="1915487"/>
            <a:ext cx="82800" cy="837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sp>
        <p:nvSpPr>
          <p:cNvPr id="44" name="正方形/長方形 43"/>
          <p:cNvSpPr/>
          <p:nvPr/>
        </p:nvSpPr>
        <p:spPr>
          <a:xfrm>
            <a:off x="3924897" y="2067263"/>
            <a:ext cx="82800" cy="8379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Meiryo UI" panose="020B0604030504040204" pitchFamily="50" charset="-128"/>
              <a:ea typeface="Meiryo UI" panose="020B0604030504040204" pitchFamily="50" charset="-128"/>
            </a:endParaRPr>
          </a:p>
        </p:txBody>
      </p:sp>
      <p:cxnSp>
        <p:nvCxnSpPr>
          <p:cNvPr id="7" name="直線コネクタ 6"/>
          <p:cNvCxnSpPr/>
          <p:nvPr/>
        </p:nvCxnSpPr>
        <p:spPr>
          <a:xfrm flipH="1" flipV="1">
            <a:off x="1789831" y="3924507"/>
            <a:ext cx="317240" cy="20065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flipV="1">
            <a:off x="233045" y="5743575"/>
            <a:ext cx="317806" cy="2558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414063" y="4024835"/>
            <a:ext cx="1511004" cy="1869318"/>
          </a:xfrm>
          <a:prstGeom prst="straightConnector1">
            <a:avLst/>
          </a:prstGeom>
          <a:ln>
            <a:solidFill>
              <a:srgbClr val="0033CC"/>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2294342" y="4125163"/>
            <a:ext cx="74008" cy="3057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flipV="1">
            <a:off x="1651115" y="2151057"/>
            <a:ext cx="116231" cy="3638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1706655" y="2225691"/>
            <a:ext cx="1482780" cy="2132002"/>
            <a:chOff x="1706655" y="2225691"/>
            <a:chExt cx="1482780" cy="2132002"/>
          </a:xfrm>
        </p:grpSpPr>
        <p:cxnSp>
          <p:nvCxnSpPr>
            <p:cNvPr id="47" name="直線矢印コネクタ 46"/>
            <p:cNvCxnSpPr/>
            <p:nvPr/>
          </p:nvCxnSpPr>
          <p:spPr>
            <a:xfrm flipH="1" flipV="1">
              <a:off x="2327252" y="4279901"/>
              <a:ext cx="538585" cy="7779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48" name="グループ化 47"/>
            <p:cNvGrpSpPr/>
            <p:nvPr/>
          </p:nvGrpSpPr>
          <p:grpSpPr>
            <a:xfrm>
              <a:off x="1706655" y="2225691"/>
              <a:ext cx="1482780" cy="2132002"/>
              <a:chOff x="1706655" y="2225691"/>
              <a:chExt cx="1482780" cy="2132002"/>
            </a:xfrm>
          </p:grpSpPr>
          <p:cxnSp>
            <p:nvCxnSpPr>
              <p:cNvPr id="51" name="直線コネクタ 50"/>
              <p:cNvCxnSpPr/>
              <p:nvPr/>
            </p:nvCxnSpPr>
            <p:spPr>
              <a:xfrm flipH="1">
                <a:off x="2865837" y="3444596"/>
                <a:ext cx="323598" cy="91309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52" name="グループ化 51"/>
              <p:cNvGrpSpPr/>
              <p:nvPr/>
            </p:nvGrpSpPr>
            <p:grpSpPr>
              <a:xfrm>
                <a:off x="1706655" y="2225691"/>
                <a:ext cx="1479607" cy="1218860"/>
                <a:chOff x="1706655" y="2225691"/>
                <a:chExt cx="1479607" cy="1218860"/>
              </a:xfrm>
            </p:grpSpPr>
            <p:grpSp>
              <p:nvGrpSpPr>
                <p:cNvPr id="53" name="グループ化 52"/>
                <p:cNvGrpSpPr/>
                <p:nvPr/>
              </p:nvGrpSpPr>
              <p:grpSpPr>
                <a:xfrm>
                  <a:off x="1706655" y="2225691"/>
                  <a:ext cx="1279433" cy="186753"/>
                  <a:chOff x="1706655" y="2225691"/>
                  <a:chExt cx="1279433" cy="186753"/>
                </a:xfrm>
              </p:grpSpPr>
              <p:grpSp>
                <p:nvGrpSpPr>
                  <p:cNvPr id="55" name="グループ化 54"/>
                  <p:cNvGrpSpPr/>
                  <p:nvPr/>
                </p:nvGrpSpPr>
                <p:grpSpPr>
                  <a:xfrm>
                    <a:off x="1706655" y="2225691"/>
                    <a:ext cx="1080627" cy="124347"/>
                    <a:chOff x="1706655" y="2225691"/>
                    <a:chExt cx="1080627" cy="124347"/>
                  </a:xfrm>
                </p:grpSpPr>
                <p:cxnSp>
                  <p:nvCxnSpPr>
                    <p:cNvPr id="57" name="直線矢印コネクタ 56"/>
                    <p:cNvCxnSpPr/>
                    <p:nvPr/>
                  </p:nvCxnSpPr>
                  <p:spPr>
                    <a:xfrm flipH="1">
                      <a:off x="1706655" y="2270747"/>
                      <a:ext cx="434171" cy="7929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2129263" y="2225691"/>
                      <a:ext cx="658019" cy="4445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56" name="直線コネクタ 55"/>
                  <p:cNvCxnSpPr/>
                  <p:nvPr/>
                </p:nvCxnSpPr>
                <p:spPr>
                  <a:xfrm>
                    <a:off x="2797969" y="2227884"/>
                    <a:ext cx="188119" cy="18456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54" name="直線コネクタ 53"/>
                <p:cNvCxnSpPr/>
                <p:nvPr/>
              </p:nvCxnSpPr>
              <p:spPr>
                <a:xfrm>
                  <a:off x="2984906" y="2412444"/>
                  <a:ext cx="201356" cy="103210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grpSp>
      <p:pic>
        <p:nvPicPr>
          <p:cNvPr id="3" name="図 2"/>
          <p:cNvPicPr>
            <a:picLocks noChangeAspect="1"/>
          </p:cNvPicPr>
          <p:nvPr/>
        </p:nvPicPr>
        <p:blipFill>
          <a:blip r:embed="rId3"/>
          <a:stretch>
            <a:fillRect/>
          </a:stretch>
        </p:blipFill>
        <p:spPr>
          <a:xfrm>
            <a:off x="5300269" y="1715172"/>
            <a:ext cx="3572566" cy="5041829"/>
          </a:xfrm>
          <a:prstGeom prst="rect">
            <a:avLst/>
          </a:prstGeom>
        </p:spPr>
      </p:pic>
    </p:spTree>
    <p:extLst>
      <p:ext uri="{BB962C8B-B14F-4D97-AF65-F5344CB8AC3E}">
        <p14:creationId xmlns:p14="http://schemas.microsoft.com/office/powerpoint/2010/main" val="401191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DDB0C60-7118-42B7-A892-6733F19AFDFB}"/>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54</a:t>
            </a:fld>
            <a:endParaRPr lang="en-US" altLang="ja-JP">
              <a:solidFill>
                <a:srgbClr val="000000"/>
              </a:solidFill>
            </a:endParaRPr>
          </a:p>
        </p:txBody>
      </p:sp>
      <p:sp>
        <p:nvSpPr>
          <p:cNvPr id="7" name="タイトル 2">
            <a:extLst>
              <a:ext uri="{FF2B5EF4-FFF2-40B4-BE49-F238E27FC236}">
                <a16:creationId xmlns:a16="http://schemas.microsoft.com/office/drawing/2014/main" id="{3AE42037-5455-43ED-8483-57AA1DF68EE1}"/>
              </a:ext>
            </a:extLst>
          </p:cNvPr>
          <p:cNvSpPr txBox="1">
            <a:spLocks/>
          </p:cNvSpPr>
          <p:nvPr/>
        </p:nvSpPr>
        <p:spPr bwMode="auto">
          <a:xfrm>
            <a:off x="0" y="1"/>
            <a:ext cx="8782050" cy="108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（１）</a:t>
            </a:r>
            <a:r>
              <a:rPr lang="zh-TW" altLang="en-US" dirty="0"/>
              <a:t>広域緊急交通路沿道</a:t>
            </a:r>
            <a:r>
              <a:rPr lang="ja-JP" altLang="en-US" dirty="0"/>
              <a:t>ブロック塀等の</a:t>
            </a:r>
            <a:r>
              <a:rPr lang="zh-TW" altLang="en-US" dirty="0"/>
              <a:t>耐震化</a:t>
            </a:r>
            <a:r>
              <a:rPr lang="ja-JP" altLang="en-US" dirty="0"/>
              <a:t>の概要</a:t>
            </a:r>
            <a:endParaRPr lang="en-US" altLang="ja-JP" dirty="0"/>
          </a:p>
          <a:p>
            <a:r>
              <a:rPr lang="ja-JP" altLang="en-US" dirty="0"/>
              <a:t>　　ウ．広域緊急交通路沿道ブロック塀等の状況</a:t>
            </a:r>
            <a:endParaRPr lang="ja-JP" altLang="ja-JP" b="1" kern="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A360D26-A81C-46CD-942C-54FEE4CDD316}"/>
              </a:ext>
            </a:extLst>
          </p:cNvPr>
          <p:cNvSpPr txBox="1">
            <a:spLocks noChangeArrowheads="1"/>
          </p:cNvSpPr>
          <p:nvPr/>
        </p:nvSpPr>
        <p:spPr bwMode="auto">
          <a:xfrm>
            <a:off x="255494" y="1120396"/>
            <a:ext cx="8672606" cy="466999"/>
          </a:xfrm>
          <a:prstGeom prst="rect">
            <a:avLst/>
          </a:prstGeom>
          <a:solidFill>
            <a:schemeClr val="accent5"/>
          </a:solid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None/>
            </a:pPr>
            <a:r>
              <a:rPr lang="ja-JP" altLang="en-US" sz="1800" dirty="0">
                <a:latin typeface="Meiryo UI" panose="020B0604030504040204" pitchFamily="50" charset="-128"/>
                <a:ea typeface="Meiryo UI" panose="020B0604030504040204" pitchFamily="50" charset="-128"/>
              </a:rPr>
              <a:t>○　診断結果の報告期限は</a:t>
            </a:r>
            <a:r>
              <a:rPr lang="ja-JP" altLang="en-US" sz="1800" b="1" dirty="0">
                <a:latin typeface="Meiryo UI" panose="020B0604030504040204" pitchFamily="50" charset="-128"/>
                <a:ea typeface="Meiryo UI" panose="020B0604030504040204" pitchFamily="50" charset="-128"/>
              </a:rPr>
              <a:t>令和４年９月</a:t>
            </a:r>
            <a:r>
              <a:rPr lang="en-US" altLang="ja-JP" sz="1800" b="1" dirty="0">
                <a:latin typeface="Meiryo UI" panose="020B0604030504040204" pitchFamily="50" charset="-128"/>
                <a:ea typeface="Meiryo UI" panose="020B0604030504040204" pitchFamily="50" charset="-128"/>
              </a:rPr>
              <a:t>30</a:t>
            </a:r>
            <a:r>
              <a:rPr lang="ja-JP" altLang="en-US" sz="1800" b="1" dirty="0">
                <a:latin typeface="Meiryo UI" panose="020B0604030504040204" pitchFamily="50" charset="-128"/>
                <a:ea typeface="Meiryo UI" panose="020B0604030504040204" pitchFamily="50" charset="-128"/>
              </a:rPr>
              <a:t>日</a:t>
            </a:r>
            <a:r>
              <a:rPr lang="ja-JP" altLang="en-US" sz="1800" dirty="0">
                <a:latin typeface="Meiryo UI" panose="020B0604030504040204" pitchFamily="50" charset="-128"/>
                <a:ea typeface="Meiryo UI" panose="020B0604030504040204" pitchFamily="50" charset="-128"/>
              </a:rPr>
              <a:t>（公表時期は未定）</a:t>
            </a:r>
            <a:endParaRPr lang="en-US" altLang="ja-JP" sz="1800" dirty="0">
              <a:latin typeface="Meiryo UI" panose="020B0604030504040204" pitchFamily="50" charset="-128"/>
              <a:ea typeface="Meiryo UI" panose="020B0604030504040204" pitchFamily="50" charset="-128"/>
            </a:endParaRPr>
          </a:p>
        </p:txBody>
      </p:sp>
      <p:sp>
        <p:nvSpPr>
          <p:cNvPr id="6" name="Text Box 1233">
            <a:extLst>
              <a:ext uri="{FF2B5EF4-FFF2-40B4-BE49-F238E27FC236}">
                <a16:creationId xmlns:a16="http://schemas.microsoft.com/office/drawing/2014/main" id="{91D22AE0-B85C-4525-98AD-F210F234B5B4}"/>
              </a:ext>
            </a:extLst>
          </p:cNvPr>
          <p:cNvSpPr txBox="1">
            <a:spLocks noChangeArrowheads="1"/>
          </p:cNvSpPr>
          <p:nvPr/>
        </p:nvSpPr>
        <p:spPr bwMode="auto">
          <a:xfrm>
            <a:off x="302441" y="1944245"/>
            <a:ext cx="3852000" cy="36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defPPr>
              <a:defRPr lang="ja-JP"/>
            </a:defPPr>
            <a:lvl1pPr indent="0">
              <a:spcBef>
                <a:spcPct val="0"/>
              </a:spcBef>
              <a:buFontTx/>
              <a:buNone/>
              <a:defRPr b="1">
                <a:solidFill>
                  <a:srgbClr val="2903B5"/>
                </a:solidFill>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r>
              <a:rPr lang="ja-JP" altLang="en-US" dirty="0"/>
              <a:t>現状の進捗状況</a:t>
            </a:r>
            <a:endParaRPr lang="en-US" altLang="ja-JP" dirty="0"/>
          </a:p>
        </p:txBody>
      </p:sp>
      <p:sp>
        <p:nvSpPr>
          <p:cNvPr id="4" name="二等辺三角形 3"/>
          <p:cNvSpPr/>
          <p:nvPr/>
        </p:nvSpPr>
        <p:spPr>
          <a:xfrm rot="10800000">
            <a:off x="3532352" y="5548251"/>
            <a:ext cx="2028077" cy="4064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A360D26-A81C-46CD-942C-54FEE4CDD316}"/>
              </a:ext>
            </a:extLst>
          </p:cNvPr>
          <p:cNvSpPr txBox="1">
            <a:spLocks noChangeArrowheads="1"/>
          </p:cNvSpPr>
          <p:nvPr/>
        </p:nvSpPr>
        <p:spPr bwMode="auto">
          <a:xfrm>
            <a:off x="53008" y="6028953"/>
            <a:ext cx="9090992" cy="808845"/>
          </a:xfrm>
          <a:prstGeom prst="rect">
            <a:avLst/>
          </a:prstGeom>
          <a:noFill/>
          <a:ln>
            <a:noFill/>
          </a:ln>
        </p:spPr>
        <p:txBody>
          <a:bodyPr lIns="72000" tIns="72000" rIns="72000" bIns="72000" anchor="t"/>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5000"/>
              </a:lnSpc>
              <a:spcBef>
                <a:spcPct val="0"/>
              </a:spcBef>
              <a:buFontTx/>
              <a:buNone/>
            </a:pPr>
            <a:r>
              <a:rPr lang="ja-JP" altLang="en-US" sz="1800" b="1" dirty="0">
                <a:latin typeface="Meiryo UI" panose="020B0604030504040204" pitchFamily="50" charset="-128"/>
                <a:ea typeface="Meiryo UI" panose="020B0604030504040204" pitchFamily="50" charset="-128"/>
              </a:rPr>
              <a:t>耐震診断義務付けの対象であるか確定ができていないもの、耐震診断が未定のものがある状態</a:t>
            </a:r>
            <a:endParaRPr lang="en-US" altLang="ja-JP" sz="1800" b="1" dirty="0">
              <a:latin typeface="Meiryo UI" panose="020B0604030504040204" pitchFamily="50" charset="-128"/>
              <a:ea typeface="Meiryo UI" panose="020B0604030504040204" pitchFamily="50" charset="-128"/>
            </a:endParaRPr>
          </a:p>
        </p:txBody>
      </p:sp>
      <p:sp>
        <p:nvSpPr>
          <p:cNvPr id="11" name="角丸四角形 10"/>
          <p:cNvSpPr/>
          <p:nvPr/>
        </p:nvSpPr>
        <p:spPr>
          <a:xfrm>
            <a:off x="255494" y="1792694"/>
            <a:ext cx="8672606" cy="3685975"/>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3" name="線吹き出し 3 (枠付き) 2"/>
          <p:cNvSpPr/>
          <p:nvPr/>
        </p:nvSpPr>
        <p:spPr>
          <a:xfrm>
            <a:off x="478441" y="2435473"/>
            <a:ext cx="2683669" cy="2952707"/>
          </a:xfrm>
          <a:prstGeom prst="borderCallout3">
            <a:avLst>
              <a:gd name="adj1" fmla="val 59282"/>
              <a:gd name="adj2" fmla="val 98896"/>
              <a:gd name="adj3" fmla="val 69301"/>
              <a:gd name="adj4" fmla="val 114614"/>
              <a:gd name="adj5" fmla="val 69033"/>
              <a:gd name="adj6" fmla="val 176746"/>
              <a:gd name="adj7" fmla="val 57858"/>
              <a:gd name="adj8" fmla="val 1800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6A360D26-A81C-46CD-942C-54FEE4CDD316}"/>
              </a:ext>
            </a:extLst>
          </p:cNvPr>
          <p:cNvSpPr txBox="1">
            <a:spLocks noChangeArrowheads="1"/>
          </p:cNvSpPr>
          <p:nvPr/>
        </p:nvSpPr>
        <p:spPr bwMode="auto">
          <a:xfrm>
            <a:off x="4865246" y="2016281"/>
            <a:ext cx="3916804" cy="583088"/>
          </a:xfrm>
          <a:prstGeom prst="rect">
            <a:avLst/>
          </a:prstGeom>
          <a:no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義務付け対象となるブロック塀等の件数の変化</a:t>
            </a:r>
            <a:endParaRPr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6A360D26-A81C-46CD-942C-54FEE4CDD316}"/>
              </a:ext>
            </a:extLst>
          </p:cNvPr>
          <p:cNvSpPr txBox="1">
            <a:spLocks noChangeArrowheads="1"/>
          </p:cNvSpPr>
          <p:nvPr/>
        </p:nvSpPr>
        <p:spPr bwMode="auto">
          <a:xfrm>
            <a:off x="1226793" y="2312660"/>
            <a:ext cx="1186964" cy="583088"/>
          </a:xfrm>
          <a:prstGeom prst="rect">
            <a:avLst/>
          </a:prstGeom>
          <a:no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進捗状況</a:t>
            </a:r>
            <a:endParaRPr lang="en-US" altLang="ja-JP" sz="16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900636"/>
            <a:ext cx="3755461" cy="2853175"/>
          </a:xfrm>
          <a:prstGeom prst="rect">
            <a:avLst/>
          </a:prstGeom>
        </p:spPr>
      </p:pic>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3409" y="2435473"/>
            <a:ext cx="5560034" cy="2816596"/>
          </a:xfrm>
          <a:prstGeom prst="rect">
            <a:avLst/>
          </a:prstGeom>
        </p:spPr>
      </p:pic>
    </p:spTree>
    <p:extLst>
      <p:ext uri="{BB962C8B-B14F-4D97-AF65-F5344CB8AC3E}">
        <p14:creationId xmlns:p14="http://schemas.microsoft.com/office/powerpoint/2010/main" val="2191473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228835-B838-4BF4-B9E3-E54EECB145C6}"/>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55</a:t>
            </a:fld>
            <a:endParaRPr lang="en-US" altLang="ja-JP" dirty="0">
              <a:solidFill>
                <a:srgbClr val="000000"/>
              </a:solidFill>
            </a:endParaRPr>
          </a:p>
        </p:txBody>
      </p:sp>
      <p:sp>
        <p:nvSpPr>
          <p:cNvPr id="16" name="タイトル 2">
            <a:extLst>
              <a:ext uri="{FF2B5EF4-FFF2-40B4-BE49-F238E27FC236}">
                <a16:creationId xmlns:a16="http://schemas.microsoft.com/office/drawing/2014/main" id="{590D41AC-8F0D-4F7F-A436-8E8B484253D6}"/>
              </a:ext>
            </a:extLst>
          </p:cNvPr>
          <p:cNvSpPr txBox="1">
            <a:spLocks/>
          </p:cNvSpPr>
          <p:nvPr/>
        </p:nvSpPr>
        <p:spPr bwMode="auto">
          <a:xfrm>
            <a:off x="0" y="234261"/>
            <a:ext cx="8782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dirty="0"/>
              <a:t>　（２）広域緊急交通路沿道ブロック塀等の補助制度</a:t>
            </a:r>
            <a:endParaRPr lang="ja-JP" altLang="ja-JP" b="1" kern="0"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780304846"/>
              </p:ext>
            </p:extLst>
          </p:nvPr>
        </p:nvGraphicFramePr>
        <p:xfrm>
          <a:off x="365760" y="1522727"/>
          <a:ext cx="8553156" cy="3724315"/>
        </p:xfrm>
        <a:graphic>
          <a:graphicData uri="http://schemas.openxmlformats.org/drawingml/2006/table">
            <a:tbl>
              <a:tblPr firstRow="1" firstCol="1">
                <a:tableStyleId>{85BE263C-DBD7-4A20-BB59-AAB30ACAA65A}</a:tableStyleId>
              </a:tblPr>
              <a:tblGrid>
                <a:gridCol w="1209822">
                  <a:extLst>
                    <a:ext uri="{9D8B030D-6E8A-4147-A177-3AD203B41FA5}">
                      <a16:colId xmlns:a16="http://schemas.microsoft.com/office/drawing/2014/main" val="3373791282"/>
                    </a:ext>
                  </a:extLst>
                </a:gridCol>
                <a:gridCol w="2447778">
                  <a:extLst>
                    <a:ext uri="{9D8B030D-6E8A-4147-A177-3AD203B41FA5}">
                      <a16:colId xmlns:a16="http://schemas.microsoft.com/office/drawing/2014/main" val="4171385472"/>
                    </a:ext>
                  </a:extLst>
                </a:gridCol>
                <a:gridCol w="2447778">
                  <a:extLst>
                    <a:ext uri="{9D8B030D-6E8A-4147-A177-3AD203B41FA5}">
                      <a16:colId xmlns:a16="http://schemas.microsoft.com/office/drawing/2014/main" val="2029519386"/>
                    </a:ext>
                  </a:extLst>
                </a:gridCol>
                <a:gridCol w="2447778">
                  <a:extLst>
                    <a:ext uri="{9D8B030D-6E8A-4147-A177-3AD203B41FA5}">
                      <a16:colId xmlns:a16="http://schemas.microsoft.com/office/drawing/2014/main" val="1313424371"/>
                    </a:ext>
                  </a:extLst>
                </a:gridCol>
              </a:tblGrid>
              <a:tr h="266030">
                <a:tc>
                  <a:txBody>
                    <a:bodyPr/>
                    <a:lstStyle/>
                    <a:p>
                      <a:pPr marL="0" algn="ctr" defTabSz="914278" rtl="0" eaLnBrk="1" latinLnBrk="0" hangingPunct="1">
                        <a:lnSpc>
                          <a:spcPct val="100000"/>
                        </a:lnSpc>
                        <a:spcAft>
                          <a:spcPts val="0"/>
                        </a:spcAft>
                      </a:pPr>
                      <a:r>
                        <a:rPr kumimoji="1" lang="en-US" sz="1600" kern="100" dirty="0">
                          <a:effectLst/>
                          <a:latin typeface="Meiryo UI" panose="020B0604030504040204" pitchFamily="50" charset="-128"/>
                          <a:ea typeface="Meiryo UI" panose="020B0604030504040204" pitchFamily="50" charset="-128"/>
                        </a:rPr>
                        <a:t> </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診　断</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600" kern="100" dirty="0">
                          <a:solidFill>
                            <a:schemeClr val="lt1"/>
                          </a:solidFill>
                          <a:effectLst/>
                          <a:latin typeface="Meiryo UI" panose="020B0604030504040204" pitchFamily="50" charset="-128"/>
                          <a:ea typeface="Meiryo UI" panose="020B0604030504040204" pitchFamily="50" charset="-128"/>
                          <a:cs typeface="+mn-cs"/>
                        </a:rPr>
                        <a:t>除　却　</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改　修</a:t>
                      </a:r>
                      <a:r>
                        <a:rPr kumimoji="1" lang="ja-JP" altLang="en-US" sz="1600" kern="100" dirty="0">
                          <a:effectLst/>
                          <a:latin typeface="Meiryo UI" panose="020B0604030504040204" pitchFamily="50" charset="-128"/>
                          <a:ea typeface="Meiryo UI" panose="020B0604030504040204" pitchFamily="50" charset="-128"/>
                        </a:rPr>
                        <a:t>　等</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3761007960"/>
                  </a:ext>
                </a:extLst>
              </a:tr>
              <a:tr h="631714">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補助対象</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gridSpan="3">
                  <a:txBody>
                    <a:bodyPr/>
                    <a:lstStyle/>
                    <a:p>
                      <a:pPr marL="0" algn="l"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○昭和</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56</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年</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5</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月末以前に築造されたブロック塀等</a:t>
                      </a:r>
                      <a:endParaRPr kumimoji="1" lang="en-US" altLang="zh-TW" sz="1400" kern="100" dirty="0">
                        <a:solidFill>
                          <a:schemeClr val="dk1"/>
                        </a:solidFill>
                        <a:effectLst/>
                        <a:latin typeface="Meiryo UI" panose="020B0604030504040204" pitchFamily="50" charset="-128"/>
                        <a:ea typeface="Meiryo UI" panose="020B0604030504040204" pitchFamily="50" charset="-128"/>
                        <a:cs typeface="+mn-cs"/>
                      </a:endParaRPr>
                    </a:p>
                    <a:p>
                      <a:pPr marL="90488" indent="0" algn="l" defTabSz="914278" rtl="0" eaLnBrk="1" latinLnBrk="0" hangingPunct="1">
                        <a:lnSpc>
                          <a:spcPct val="100000"/>
                        </a:lnSpc>
                        <a:spcAft>
                          <a:spcPts val="0"/>
                        </a:spcAft>
                      </a:pPr>
                      <a:r>
                        <a:rPr kumimoji="1" lang="zh-TW" altLang="en-US" sz="1400" kern="100" dirty="0">
                          <a:solidFill>
                            <a:schemeClr val="dk1"/>
                          </a:solidFill>
                          <a:effectLst/>
                          <a:latin typeface="Meiryo UI" panose="020B0604030504040204" pitchFamily="50" charset="-128"/>
                          <a:ea typeface="Meiryo UI" panose="020B0604030504040204" pitchFamily="50" charset="-128"/>
                          <a:cs typeface="+mn-cs"/>
                        </a:rPr>
                        <a:t>①</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　</a:t>
                      </a:r>
                      <a:r>
                        <a:rPr kumimoji="1" lang="zh-TW" altLang="en-US" sz="1400" kern="100" dirty="0">
                          <a:solidFill>
                            <a:schemeClr val="dk1"/>
                          </a:solidFill>
                          <a:effectLst/>
                          <a:latin typeface="Meiryo UI" panose="020B0604030504040204" pitchFamily="50" charset="-128"/>
                          <a:ea typeface="Meiryo UI" panose="020B0604030504040204" pitchFamily="50" charset="-128"/>
                          <a:cs typeface="+mn-cs"/>
                        </a:rPr>
                        <a:t>要安全確認</a:t>
                      </a:r>
                      <a:r>
                        <a:rPr kumimoji="1" lang="zh-TW" altLang="en-US" sz="1400" b="1" kern="100" dirty="0">
                          <a:solidFill>
                            <a:srgbClr val="FF0000"/>
                          </a:solidFill>
                          <a:effectLst/>
                          <a:latin typeface="Meiryo UI" panose="020B0604030504040204" pitchFamily="50" charset="-128"/>
                          <a:ea typeface="Meiryo UI" panose="020B0604030504040204" pitchFamily="50" charset="-128"/>
                          <a:cs typeface="+mn-cs"/>
                        </a:rPr>
                        <a:t>（</a:t>
                      </a:r>
                      <a:r>
                        <a:rPr kumimoji="1" lang="ja-JP" altLang="en-US" sz="1400" b="1" kern="100" dirty="0">
                          <a:solidFill>
                            <a:srgbClr val="FF0000"/>
                          </a:solidFill>
                          <a:effectLst/>
                          <a:latin typeface="Meiryo UI" panose="020B0604030504040204" pitchFamily="50" charset="-128"/>
                          <a:ea typeface="Meiryo UI" panose="020B0604030504040204" pitchFamily="50" charset="-128"/>
                          <a:cs typeface="+mn-cs"/>
                        </a:rPr>
                        <a:t>耐震診断義務付け対象</a:t>
                      </a:r>
                      <a:r>
                        <a:rPr kumimoji="1" lang="zh-TW" altLang="en-US" sz="1400" b="1" kern="100" dirty="0">
                          <a:solidFill>
                            <a:srgbClr val="FF0000"/>
                          </a:solidFill>
                          <a:effectLst/>
                          <a:latin typeface="Meiryo UI" panose="020B0604030504040204" pitchFamily="50" charset="-128"/>
                          <a:ea typeface="Meiryo UI" panose="020B0604030504040204" pitchFamily="50" charset="-128"/>
                          <a:cs typeface="+mn-cs"/>
                        </a:rPr>
                        <a:t>）</a:t>
                      </a:r>
                      <a:endParaRPr kumimoji="1" lang="en-US" altLang="zh-TW" sz="1400" b="1" kern="100" dirty="0">
                        <a:solidFill>
                          <a:srgbClr val="FF0000"/>
                        </a:solidFill>
                        <a:effectLst/>
                        <a:latin typeface="Meiryo UI" panose="020B0604030504040204" pitchFamily="50" charset="-128"/>
                        <a:ea typeface="Meiryo UI" panose="020B0604030504040204" pitchFamily="50" charset="-128"/>
                        <a:cs typeface="+mn-cs"/>
                      </a:endParaRPr>
                    </a:p>
                    <a:p>
                      <a:pPr marL="179388" indent="0" algn="l" defTabSz="914278" rtl="0" eaLnBrk="1" latinLnBrk="0" hangingPunct="1">
                        <a:lnSpc>
                          <a:spcPct val="100000"/>
                        </a:lnSpc>
                        <a:spcAft>
                          <a:spcPts val="0"/>
                        </a:spcAft>
                        <a:tabLst>
                          <a:tab pos="269875" algn="l"/>
                        </a:tabLs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　・敷地面から高さ</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80cm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超、かつ長さ</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8m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超の塀</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179388" indent="0" algn="l" defTabSz="914278" rtl="0" eaLnBrk="1" latinLnBrk="0" hangingPunct="1">
                        <a:lnSpc>
                          <a:spcPct val="100000"/>
                        </a:lnSpc>
                        <a:spcAft>
                          <a:spcPts val="0"/>
                        </a:spcAft>
                        <a:tabLst>
                          <a:tab pos="269875" algn="l"/>
                        </a:tabLst>
                      </a:pP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     </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（ただし、建築物に附属する塀に限る）</a:t>
                      </a:r>
                    </a:p>
                    <a:p>
                      <a:pPr marL="90488" marR="0" lvl="0" indent="0" algn="l" defTabSz="914278" rtl="0" eaLnBrk="1" fontAlgn="auto" latinLnBrk="0" hangingPunct="1">
                        <a:lnSpc>
                          <a:spcPct val="100000"/>
                        </a:lnSpc>
                        <a:spcBef>
                          <a:spcPts val="600"/>
                        </a:spcBef>
                        <a:spcAft>
                          <a:spcPts val="0"/>
                        </a:spcAft>
                        <a:buClrTx/>
                        <a:buSzTx/>
                        <a:buFontTx/>
                        <a:buNone/>
                        <a:tabLst/>
                        <a:defRPr/>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②　要安全確認</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179388" indent="0" algn="l"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　・敷地面から高さ</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80cm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超及び道路面から</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80cm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超にある塀、</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179388" indent="0" algn="l" defTabSz="914278" rtl="0" eaLnBrk="1" latinLnBrk="0" hangingPunct="1">
                        <a:lnSpc>
                          <a:spcPct val="100000"/>
                        </a:lnSpc>
                        <a:spcAft>
                          <a:spcPts val="0"/>
                        </a:spcAft>
                      </a:pP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   </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かつ長さ</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8m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以下の塀</a:t>
                      </a:r>
                    </a:p>
                    <a:p>
                      <a:pPr marL="179388" indent="0" algn="l"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　・敷地面から高さ</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80cm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以下で、道路面から</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80cm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超にある塀</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179388" indent="0" algn="l"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　・道路面から</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80cm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超で建築物に附属しない塀</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endParaRPr kumimoji="1" lang="ja-JP" altLang="en-US" dirty="0"/>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hMerge="1">
                  <a:txBody>
                    <a:bodyPr/>
                    <a:lstStyle/>
                    <a:p>
                      <a:pPr marL="0" algn="ctr" defTabSz="914278" rtl="0" eaLnBrk="1" latinLnBrk="0" hangingPunct="1">
                        <a:lnSpc>
                          <a:spcPct val="100000"/>
                        </a:lnSpc>
                        <a:spcAft>
                          <a:spcPts val="0"/>
                        </a:spcAft>
                      </a:pP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2736924091"/>
                  </a:ext>
                </a:extLst>
              </a:tr>
              <a:tr h="608405">
                <a:tc>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補助率</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l" defTabSz="914278" rtl="0" eaLnBrk="1" latinLnBrk="0" hangingPunct="1">
                        <a:lnSpc>
                          <a:spcPct val="100000"/>
                        </a:lnSpc>
                        <a:spcBef>
                          <a:spcPts val="600"/>
                        </a:spcBef>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①</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10/10(</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1/2</a:t>
                      </a:r>
                      <a:r>
                        <a:rPr kumimoji="1" lang="ja-JP" altLang="en-US" sz="140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1/2)</a:t>
                      </a:r>
                    </a:p>
                    <a:p>
                      <a:pPr marL="0" algn="l" defTabSz="914278" rtl="0" eaLnBrk="1" latinLnBrk="0" hangingPunct="1">
                        <a:lnSpc>
                          <a:spcPct val="100000"/>
                        </a:lnSpc>
                        <a:spcBef>
                          <a:spcPts val="600"/>
                        </a:spcBef>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②  </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2/3</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1/3</a:t>
                      </a:r>
                      <a:r>
                        <a:rPr kumimoji="1" lang="ja-JP" altLang="en-US" sz="140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1/3)</a:t>
                      </a:r>
                      <a:endParaRPr kumimoji="1" 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lvl="0" indent="0" algn="l" defTabSz="914278" rtl="0" eaLnBrk="1" fontAlgn="auto" latinLnBrk="0" hangingPunct="1">
                        <a:lnSpc>
                          <a:spcPct val="100000"/>
                        </a:lnSpc>
                        <a:spcBef>
                          <a:spcPts val="600"/>
                        </a:spcBef>
                        <a:spcAft>
                          <a:spcPts val="0"/>
                        </a:spcAft>
                        <a:buClrTx/>
                        <a:buSzTx/>
                        <a:buFontTx/>
                        <a:buNone/>
                        <a:tabLst/>
                        <a:defRPr/>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①　</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4/5</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2/5</a:t>
                      </a:r>
                      <a:r>
                        <a:rPr kumimoji="1" lang="ja-JP" altLang="en-US" sz="140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2/5)</a:t>
                      </a:r>
                    </a:p>
                    <a:p>
                      <a:pPr marL="0" marR="0" lvl="0" indent="0" algn="l" defTabSz="914278" rtl="0" eaLnBrk="1" fontAlgn="auto" latinLnBrk="0" hangingPunct="1">
                        <a:lnSpc>
                          <a:spcPct val="100000"/>
                        </a:lnSpc>
                        <a:spcBef>
                          <a:spcPts val="600"/>
                        </a:spcBef>
                        <a:spcAft>
                          <a:spcPts val="0"/>
                        </a:spcAft>
                        <a:buClrTx/>
                        <a:buSzTx/>
                        <a:buFontTx/>
                        <a:buNone/>
                        <a:tabLst/>
                        <a:defRPr/>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②  </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2/3</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1/3</a:t>
                      </a:r>
                      <a:r>
                        <a:rPr kumimoji="1" lang="ja-JP" altLang="en-US" sz="140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1/3)</a:t>
                      </a:r>
                      <a:endParaRPr kumimoji="1" lang="ja-JP" alt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marR="0" lvl="0" indent="0" algn="l" defTabSz="914278" rtl="0" eaLnBrk="1" fontAlgn="auto" latinLnBrk="0" hangingPunct="1">
                        <a:lnSpc>
                          <a:spcPct val="100000"/>
                        </a:lnSpc>
                        <a:spcBef>
                          <a:spcPts val="600"/>
                        </a:spcBef>
                        <a:spcAft>
                          <a:spcPts val="0"/>
                        </a:spcAft>
                        <a:buClrTx/>
                        <a:buSzTx/>
                        <a:buFontTx/>
                        <a:buNone/>
                        <a:tabLst/>
                        <a:defRPr/>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①　</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4/5</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2/5</a:t>
                      </a:r>
                      <a:r>
                        <a:rPr kumimoji="1" lang="ja-JP" altLang="en-US" sz="140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2/5)</a:t>
                      </a:r>
                      <a:endParaRPr kumimoji="1" lang="ja-JP" altLang="ja-JP" sz="1400" kern="100" dirty="0">
                        <a:solidFill>
                          <a:schemeClr val="dk1"/>
                        </a:solidFill>
                        <a:effectLst/>
                        <a:latin typeface="Meiryo UI" panose="020B0604030504040204" pitchFamily="50" charset="-128"/>
                        <a:ea typeface="Meiryo UI" panose="020B0604030504040204" pitchFamily="50" charset="-128"/>
                        <a:cs typeface="+mn-cs"/>
                      </a:endParaRPr>
                    </a:p>
                    <a:p>
                      <a:pPr algn="l">
                        <a:lnSpc>
                          <a:spcPct val="100000"/>
                        </a:lnSpc>
                        <a:spcBef>
                          <a:spcPts val="600"/>
                        </a:spcBef>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②  </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2/3</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（国</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1/3</a:t>
                      </a:r>
                      <a:r>
                        <a:rPr kumimoji="1" lang="ja-JP" altLang="en-US" sz="1400" kern="100" dirty="0" err="1">
                          <a:solidFill>
                            <a:schemeClr val="dk1"/>
                          </a:solidFill>
                          <a:effectLst/>
                          <a:latin typeface="Meiryo UI" panose="020B0604030504040204" pitchFamily="50" charset="-128"/>
                          <a:ea typeface="Meiryo UI" panose="020B0604030504040204" pitchFamily="50" charset="-128"/>
                          <a:cs typeface="+mn-cs"/>
                        </a:rPr>
                        <a:t>、</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府</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1/3)</a:t>
                      </a:r>
                      <a:endParaRPr lang="ja-JP" alt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4240464754"/>
                  </a:ext>
                </a:extLst>
              </a:tr>
              <a:tr h="365760">
                <a:tc rowSpan="2">
                  <a:txBody>
                    <a:bodyPr/>
                    <a:lstStyle/>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限度額</a:t>
                      </a:r>
                    </a:p>
                    <a:p>
                      <a:pPr marL="0" algn="ctr" defTabSz="914278" rtl="0" eaLnBrk="1" latinLnBrk="0" hangingPunct="1">
                        <a:lnSpc>
                          <a:spcPct val="100000"/>
                        </a:lnSpc>
                        <a:spcAft>
                          <a:spcPts val="0"/>
                        </a:spcAft>
                      </a:pPr>
                      <a:r>
                        <a:rPr kumimoji="1" lang="ja-JP" sz="1600" kern="100" dirty="0">
                          <a:effectLst/>
                          <a:latin typeface="Meiryo UI" panose="020B0604030504040204" pitchFamily="50" charset="-128"/>
                          <a:ea typeface="Meiryo UI" panose="020B0604030504040204" pitchFamily="50" charset="-128"/>
                        </a:rPr>
                        <a:t>（事業費</a:t>
                      </a:r>
                      <a:r>
                        <a:rPr kumimoji="1" lang="ja-JP" altLang="en-US" sz="1600" kern="100" dirty="0">
                          <a:effectLst/>
                          <a:latin typeface="Meiryo UI" panose="020B0604030504040204" pitchFamily="50" charset="-128"/>
                          <a:ea typeface="Meiryo UI" panose="020B0604030504040204" pitchFamily="50" charset="-128"/>
                        </a:rPr>
                        <a:t>・円</a:t>
                      </a:r>
                      <a:r>
                        <a:rPr kumimoji="1" lang="ja-JP" sz="1600" kern="100" dirty="0">
                          <a:effectLst/>
                          <a:latin typeface="Meiryo UI" panose="020B0604030504040204" pitchFamily="50" charset="-128"/>
                          <a:ea typeface="Meiryo UI" panose="020B0604030504040204" pitchFamily="50" charset="-128"/>
                        </a:rPr>
                        <a:t>）</a:t>
                      </a:r>
                      <a:endParaRPr kumimoji="1" lang="ja-JP" sz="16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a:txBody>
                    <a:bodyPr/>
                    <a:lstStyle/>
                    <a:p>
                      <a:pPr marL="0" algn="ctr"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塀の長さが</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10m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未満</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5,100×</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長さ（ｍ）</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rowSpan="2">
                  <a:txBody>
                    <a:bodyPr/>
                    <a:lstStyle/>
                    <a:p>
                      <a:pPr algn="ctr">
                        <a:lnSpc>
                          <a:spcPts val="1400"/>
                        </a:lnSpc>
                        <a:spcAft>
                          <a:spcPts val="0"/>
                        </a:spcAft>
                      </a:pPr>
                      <a:r>
                        <a:rPr lang="en-US" alt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31,000×</a:t>
                      </a:r>
                      <a:r>
                        <a:rPr lang="ja-JP" altLang="en-US"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長さ（ｍ）</a:t>
                      </a:r>
                      <a:endParaRPr lang="ja-JP" alt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rowSpan="2">
                  <a:txBody>
                    <a:bodyPr/>
                    <a:lstStyle/>
                    <a:p>
                      <a:pPr algn="r">
                        <a:lnSpc>
                          <a:spcPts val="1400"/>
                        </a:lnSpc>
                        <a:spcAft>
                          <a:spcPts val="0"/>
                        </a:spcAft>
                      </a:pPr>
                      <a:r>
                        <a:rPr lang="en-US" alt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43,900×</a:t>
                      </a:r>
                      <a:r>
                        <a:rPr lang="ja-JP" altLang="en-US"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rPr>
                        <a:t>長さ（ｍ）</a:t>
                      </a:r>
                      <a:endParaRPr lang="ja-JP" altLang="ja-JP" sz="1400" kern="100" dirty="0">
                        <a:solidFill>
                          <a:schemeClr val="accent2">
                            <a:lumMod val="50000"/>
                          </a:schemeClr>
                        </a:solidFill>
                        <a:effectLst/>
                        <a:latin typeface="Meiryo UI" panose="020B0604030504040204" pitchFamily="50" charset="-128"/>
                        <a:ea typeface="Meiryo UI" panose="020B0604030504040204" pitchFamily="50" charset="-128"/>
                        <a:cs typeface="Times New Roman"/>
                      </a:endParaRP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extLst>
                  <a:ext uri="{0D108BD9-81ED-4DB2-BD59-A6C34878D82A}">
                    <a16:rowId xmlns:a16="http://schemas.microsoft.com/office/drawing/2014/main" val="546596289"/>
                  </a:ext>
                </a:extLst>
              </a:tr>
              <a:tr h="365760">
                <a:tc vMerge="1">
                  <a:txBody>
                    <a:bodyPr/>
                    <a:lstStyle/>
                    <a:p>
                      <a:endParaRPr kumimoji="1" lang="ja-JP" altLang="en-US"/>
                    </a:p>
                  </a:txBody>
                  <a:tcPr/>
                </a:tc>
                <a:tc>
                  <a:txBody>
                    <a:bodyPr/>
                    <a:lstStyle/>
                    <a:p>
                      <a:pPr marL="0" algn="ctr" defTabSz="914278" rtl="0" eaLnBrk="1" latinLnBrk="0" hangingPunct="1">
                        <a:lnSpc>
                          <a:spcPct val="100000"/>
                        </a:lnSpc>
                        <a:spcAft>
                          <a:spcPts val="0"/>
                        </a:spcAft>
                      </a:pP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塀の長さが</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10m</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超</a:t>
                      </a:r>
                      <a:endParaRPr kumimoji="1" lang="en-US" altLang="ja-JP" sz="1400" kern="100" dirty="0">
                        <a:solidFill>
                          <a:schemeClr val="dk1"/>
                        </a:solidFill>
                        <a:effectLst/>
                        <a:latin typeface="Meiryo UI" panose="020B0604030504040204" pitchFamily="50" charset="-128"/>
                        <a:ea typeface="Meiryo UI" panose="020B0604030504040204" pitchFamily="50" charset="-128"/>
                        <a:cs typeface="+mn-cs"/>
                      </a:endParaRPr>
                    </a:p>
                    <a:p>
                      <a:pPr marL="0" algn="ctr" defTabSz="914278" rtl="0" eaLnBrk="1" latinLnBrk="0" hangingPunct="1">
                        <a:lnSpc>
                          <a:spcPct val="100000"/>
                        </a:lnSpc>
                        <a:spcAft>
                          <a:spcPts val="0"/>
                        </a:spcAft>
                      </a:pP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48,960</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400" kern="100" dirty="0">
                          <a:solidFill>
                            <a:schemeClr val="dk1"/>
                          </a:solidFill>
                          <a:effectLst/>
                          <a:latin typeface="Meiryo UI" panose="020B0604030504040204" pitchFamily="50" charset="-128"/>
                          <a:ea typeface="Meiryo UI" panose="020B0604030504040204" pitchFamily="50" charset="-128"/>
                          <a:cs typeface="+mn-cs"/>
                        </a:rPr>
                        <a:t>204×</a:t>
                      </a:r>
                      <a:r>
                        <a:rPr kumimoji="1" lang="ja-JP" altLang="en-US" sz="1400" kern="100" dirty="0">
                          <a:solidFill>
                            <a:schemeClr val="dk1"/>
                          </a:solidFill>
                          <a:effectLst/>
                          <a:latin typeface="Meiryo UI" panose="020B0604030504040204" pitchFamily="50" charset="-128"/>
                          <a:ea typeface="Meiryo UI" panose="020B0604030504040204" pitchFamily="50" charset="-128"/>
                          <a:cs typeface="+mn-cs"/>
                        </a:rPr>
                        <a:t>長さ（ｍ）</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52685030"/>
                  </a:ext>
                </a:extLst>
              </a:tr>
            </a:tbl>
          </a:graphicData>
        </a:graphic>
      </p:graphicFrame>
      <p:sp>
        <p:nvSpPr>
          <p:cNvPr id="5" name="Text Box 1233">
            <a:extLst>
              <a:ext uri="{FF2B5EF4-FFF2-40B4-BE49-F238E27FC236}">
                <a16:creationId xmlns:a16="http://schemas.microsoft.com/office/drawing/2014/main" id="{B45C4BF1-EB7A-446A-BF16-A3C196FE6E2E}"/>
              </a:ext>
            </a:extLst>
          </p:cNvPr>
          <p:cNvSpPr txBox="1">
            <a:spLocks noChangeArrowheads="1"/>
          </p:cNvSpPr>
          <p:nvPr/>
        </p:nvSpPr>
        <p:spPr bwMode="auto">
          <a:xfrm>
            <a:off x="190250" y="5270136"/>
            <a:ext cx="1759625"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0" bIns="42289">
            <a:spAutoFit/>
          </a:bodyPr>
          <a:lstStyle/>
          <a:p>
            <a:pPr defTabSz="823170" fontAlgn="auto">
              <a:spcBef>
                <a:spcPct val="50000"/>
              </a:spcBef>
              <a:spcAft>
                <a:spcPts val="0"/>
              </a:spcAft>
              <a:defRPr/>
            </a:pPr>
            <a:r>
              <a:rPr kumimoji="0" lang="ja-JP" altLang="en-US" sz="1600" b="1" kern="0" spc="-100" dirty="0">
                <a:solidFill>
                  <a:sysClr val="window" lastClr="FFFFFF"/>
                </a:solidFill>
                <a:latin typeface="Meiryo UI" panose="020B0604030504040204" pitchFamily="50" charset="-128"/>
                <a:ea typeface="Meiryo UI" panose="020B0604030504040204" pitchFamily="50" charset="-128"/>
              </a:rPr>
              <a:t>補助実績の推移</a:t>
            </a:r>
            <a:endParaRPr kumimoji="0" lang="en-US" altLang="ja-JP" sz="1600" b="1" kern="0" spc="-100" dirty="0">
              <a:solidFill>
                <a:sysClr val="window" lastClr="FFFFFF"/>
              </a:solidFill>
              <a:latin typeface="Meiryo UI" panose="020B0604030504040204" pitchFamily="50" charset="-128"/>
              <a:ea typeface="Meiryo UI" panose="020B0604030504040204" pitchFamily="50" charset="-128"/>
            </a:endParaRPr>
          </a:p>
        </p:txBody>
      </p:sp>
      <p:sp>
        <p:nvSpPr>
          <p:cNvPr id="6" name="Text Box 1233">
            <a:extLst>
              <a:ext uri="{FF2B5EF4-FFF2-40B4-BE49-F238E27FC236}">
                <a16:creationId xmlns:a16="http://schemas.microsoft.com/office/drawing/2014/main" id="{B03F85D5-3DE2-423E-BE36-539A1517374A}"/>
              </a:ext>
            </a:extLst>
          </p:cNvPr>
          <p:cNvSpPr txBox="1">
            <a:spLocks noChangeArrowheads="1"/>
          </p:cNvSpPr>
          <p:nvPr/>
        </p:nvSpPr>
        <p:spPr bwMode="auto">
          <a:xfrm>
            <a:off x="190250" y="1081986"/>
            <a:ext cx="1800000" cy="331625"/>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sz="1600" b="1" kern="0" dirty="0">
                <a:solidFill>
                  <a:sysClr val="window" lastClr="FFFFFF"/>
                </a:solidFill>
                <a:latin typeface="Meiryo UI" panose="020B0604030504040204" pitchFamily="50" charset="-128"/>
                <a:ea typeface="Meiryo UI" panose="020B0604030504040204" pitchFamily="50" charset="-128"/>
              </a:rPr>
              <a:t>補助制度</a:t>
            </a:r>
            <a:endParaRPr kumimoji="0" lang="en-US" altLang="ja-JP" sz="1600" b="1" kern="0"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357418630"/>
              </p:ext>
            </p:extLst>
          </p:nvPr>
        </p:nvGraphicFramePr>
        <p:xfrm>
          <a:off x="2395972" y="5382880"/>
          <a:ext cx="6522944" cy="1337833"/>
        </p:xfrm>
        <a:graphic>
          <a:graphicData uri="http://schemas.openxmlformats.org/drawingml/2006/table">
            <a:tbl>
              <a:tblPr firstRow="1">
                <a:tableStyleId>{85BE263C-DBD7-4A20-BB59-AAB30ACAA65A}</a:tableStyleId>
              </a:tblPr>
              <a:tblGrid>
                <a:gridCol w="1439380">
                  <a:extLst>
                    <a:ext uri="{9D8B030D-6E8A-4147-A177-3AD203B41FA5}">
                      <a16:colId xmlns:a16="http://schemas.microsoft.com/office/drawing/2014/main" val="807392043"/>
                    </a:ext>
                  </a:extLst>
                </a:gridCol>
                <a:gridCol w="1270891">
                  <a:extLst>
                    <a:ext uri="{9D8B030D-6E8A-4147-A177-3AD203B41FA5}">
                      <a16:colId xmlns:a16="http://schemas.microsoft.com/office/drawing/2014/main" val="344234542"/>
                    </a:ext>
                  </a:extLst>
                </a:gridCol>
                <a:gridCol w="1270891">
                  <a:extLst>
                    <a:ext uri="{9D8B030D-6E8A-4147-A177-3AD203B41FA5}">
                      <a16:colId xmlns:a16="http://schemas.microsoft.com/office/drawing/2014/main" val="1817503531"/>
                    </a:ext>
                  </a:extLst>
                </a:gridCol>
                <a:gridCol w="1270891">
                  <a:extLst>
                    <a:ext uri="{9D8B030D-6E8A-4147-A177-3AD203B41FA5}">
                      <a16:colId xmlns:a16="http://schemas.microsoft.com/office/drawing/2014/main" val="900423384"/>
                    </a:ext>
                  </a:extLst>
                </a:gridCol>
                <a:gridCol w="1270891">
                  <a:extLst>
                    <a:ext uri="{9D8B030D-6E8A-4147-A177-3AD203B41FA5}">
                      <a16:colId xmlns:a16="http://schemas.microsoft.com/office/drawing/2014/main" val="3384394809"/>
                    </a:ext>
                  </a:extLst>
                </a:gridCol>
              </a:tblGrid>
              <a:tr h="511390">
                <a:tc rowSpan="2">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rgbClr val="3333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333399"/>
                    </a:solidFill>
                  </a:tcPr>
                </a:tc>
                <a:tc gridSpan="2">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①要安全確認</a:t>
                      </a:r>
                      <a:br>
                        <a:rPr lang="ja-JP" altLang="en-US" sz="1400" u="none" strike="noStrike" dirty="0">
                          <a:effectLst/>
                          <a:latin typeface="Meiryo UI" panose="020B0604030504040204" pitchFamily="50" charset="-128"/>
                          <a:ea typeface="Meiryo UI" panose="020B0604030504040204" pitchFamily="50" charset="-128"/>
                        </a:rPr>
                      </a:br>
                      <a:r>
                        <a:rPr lang="ja-JP" altLang="en-US" sz="1400" u="none" strike="noStrike" dirty="0">
                          <a:effectLst/>
                          <a:latin typeface="Meiryo UI" panose="020B0604030504040204" pitchFamily="50" charset="-128"/>
                          <a:ea typeface="Meiryo UI" panose="020B0604030504040204" pitchFamily="50" charset="-128"/>
                        </a:rPr>
                        <a:t>（耐震診断義務付け対象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②要安全確認</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498745820"/>
                  </a:ext>
                </a:extLst>
              </a:tr>
              <a:tr h="255695">
                <a:tc vMerge="1">
                  <a:txBody>
                    <a:bodyPr/>
                    <a:lstStyle/>
                    <a:p>
                      <a:endParaRPr kumimoji="1" lang="ja-JP" altLang="en-US"/>
                    </a:p>
                  </a:txBody>
                  <a:tcPr/>
                </a:tc>
                <a:tc>
                  <a:txBody>
                    <a:bodyPr/>
                    <a:lstStyle/>
                    <a:p>
                      <a:pPr algn="ctr" fontAlgn="ctr"/>
                      <a:r>
                        <a:rPr lang="ja-JP" altLang="en-US" sz="1400" u="none" strike="noStrike" dirty="0">
                          <a:solidFill>
                            <a:schemeClr val="bg1"/>
                          </a:solidFill>
                          <a:effectLst/>
                          <a:latin typeface="Meiryo UI" panose="020B0604030504040204" pitchFamily="50" charset="-128"/>
                          <a:ea typeface="Meiryo UI" panose="020B0604030504040204" pitchFamily="50" charset="-128"/>
                        </a:rPr>
                        <a:t>耐震診断</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333399"/>
                    </a:solidFill>
                  </a:tcPr>
                </a:tc>
                <a:tc>
                  <a:txBody>
                    <a:bodyPr/>
                    <a:lstStyle/>
                    <a:p>
                      <a:pPr algn="ctr" fontAlgn="ctr"/>
                      <a:r>
                        <a:rPr lang="ja-JP" altLang="en-US" sz="1400" u="none" strike="noStrike" dirty="0">
                          <a:solidFill>
                            <a:schemeClr val="bg1"/>
                          </a:solidFill>
                          <a:effectLst/>
                          <a:latin typeface="Meiryo UI" panose="020B0604030504040204" pitchFamily="50" charset="-128"/>
                          <a:ea typeface="Meiryo UI" panose="020B0604030504040204" pitchFamily="50" charset="-128"/>
                        </a:rPr>
                        <a:t>除却等</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333399"/>
                    </a:solidFill>
                  </a:tcPr>
                </a:tc>
                <a:tc>
                  <a:txBody>
                    <a:bodyPr/>
                    <a:lstStyle/>
                    <a:p>
                      <a:pPr algn="ctr" fontAlgn="ctr"/>
                      <a:r>
                        <a:rPr lang="ja-JP" altLang="en-US" sz="1400" u="none" strike="noStrike" dirty="0">
                          <a:solidFill>
                            <a:schemeClr val="bg1"/>
                          </a:solidFill>
                          <a:effectLst/>
                          <a:latin typeface="Meiryo UI" panose="020B0604030504040204" pitchFamily="50" charset="-128"/>
                          <a:ea typeface="Meiryo UI" panose="020B0604030504040204" pitchFamily="50" charset="-128"/>
                        </a:rPr>
                        <a:t>耐震診断</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333399"/>
                    </a:solidFill>
                  </a:tcPr>
                </a:tc>
                <a:tc>
                  <a:txBody>
                    <a:bodyPr/>
                    <a:lstStyle/>
                    <a:p>
                      <a:pPr algn="ctr" fontAlgn="ctr"/>
                      <a:r>
                        <a:rPr lang="ja-JP" altLang="en-US" sz="1400" u="none" strike="noStrike" dirty="0">
                          <a:solidFill>
                            <a:schemeClr val="bg1"/>
                          </a:solidFill>
                          <a:effectLst/>
                          <a:latin typeface="Meiryo UI" panose="020B0604030504040204" pitchFamily="50" charset="-128"/>
                          <a:ea typeface="Meiryo UI" panose="020B0604030504040204" pitchFamily="50" charset="-128"/>
                        </a:rPr>
                        <a:t>除却等</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333399"/>
                    </a:solidFill>
                  </a:tcPr>
                </a:tc>
                <a:extLst>
                  <a:ext uri="{0D108BD9-81ED-4DB2-BD59-A6C34878D82A}">
                    <a16:rowId xmlns:a16="http://schemas.microsoft.com/office/drawing/2014/main" val="2495843070"/>
                  </a:ext>
                </a:extLst>
              </a:tr>
              <a:tr h="285374">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令和２年度</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b"/>
                      <a:r>
                        <a:rPr lang="en-US" altLang="ja-JP" sz="1400" u="none" strike="noStrike" dirty="0">
                          <a:effectLst/>
                          <a:latin typeface="Meiryo UI" panose="020B0604030504040204" pitchFamily="50" charset="-128"/>
                          <a:ea typeface="Meiryo UI" panose="020B0604030504040204" pitchFamily="50" charset="-128"/>
                        </a:rPr>
                        <a:t>36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b"/>
                      <a:r>
                        <a:rPr lang="en-US" altLang="ja-JP" sz="1400" u="none" strike="noStrike" dirty="0">
                          <a:effectLst/>
                          <a:latin typeface="Meiryo UI" panose="020B0604030504040204" pitchFamily="50" charset="-128"/>
                          <a:ea typeface="Meiryo UI" panose="020B0604030504040204" pitchFamily="50" charset="-128"/>
                        </a:rPr>
                        <a:t>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b"/>
                      <a:r>
                        <a:rPr lang="en-US" altLang="ja-JP" sz="1400" u="none" strike="noStrike" dirty="0">
                          <a:effectLst/>
                          <a:latin typeface="Meiryo UI" panose="020B0604030504040204" pitchFamily="50" charset="-128"/>
                          <a:ea typeface="Meiryo UI" panose="020B0604030504040204" pitchFamily="50" charset="-128"/>
                        </a:rPr>
                        <a:t>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b"/>
                      <a:r>
                        <a:rPr lang="en-US" altLang="ja-JP" sz="1400" u="none" strike="noStrike">
                          <a:effectLst/>
                          <a:latin typeface="Meiryo UI" panose="020B0604030504040204" pitchFamily="50" charset="-128"/>
                          <a:ea typeface="Meiryo UI" panose="020B0604030504040204" pitchFamily="50" charset="-128"/>
                        </a:rPr>
                        <a:t>2</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1796782128"/>
                  </a:ext>
                </a:extLst>
              </a:tr>
              <a:tr h="285374">
                <a:tc>
                  <a:txBody>
                    <a:bodyPr/>
                    <a:lstStyle/>
                    <a:p>
                      <a:pPr algn="ctr" fontAlgn="b"/>
                      <a:r>
                        <a:rPr lang="ja-JP" altLang="en-US" sz="1400" u="none" strike="noStrike" dirty="0">
                          <a:effectLst/>
                          <a:latin typeface="Meiryo UI" panose="020B0604030504040204" pitchFamily="50" charset="-128"/>
                          <a:ea typeface="Meiryo UI" panose="020B0604030504040204" pitchFamily="50" charset="-128"/>
                        </a:rPr>
                        <a:t>令和３年度</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b"/>
                      <a:r>
                        <a:rPr lang="en-US" altLang="ja-JP" sz="1400" u="none" strike="noStrike" dirty="0">
                          <a:effectLst/>
                          <a:latin typeface="Meiryo UI" panose="020B0604030504040204" pitchFamily="50" charset="-128"/>
                          <a:ea typeface="Meiryo UI" panose="020B0604030504040204" pitchFamily="50" charset="-128"/>
                        </a:rPr>
                        <a:t>28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b"/>
                      <a:r>
                        <a:rPr lang="en-US" altLang="ja-JP" sz="1400" u="none" strike="noStrike" dirty="0">
                          <a:effectLst/>
                          <a:latin typeface="Meiryo UI" panose="020B0604030504040204" pitchFamily="50" charset="-128"/>
                          <a:ea typeface="Meiryo UI" panose="020B0604030504040204" pitchFamily="50" charset="-128"/>
                        </a:rPr>
                        <a:t>28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b"/>
                      <a:r>
                        <a:rPr lang="en-US" altLang="ja-JP" sz="1400" u="none" strike="noStrike" dirty="0">
                          <a:effectLst/>
                          <a:latin typeface="Meiryo UI" panose="020B0604030504040204" pitchFamily="50" charset="-128"/>
                          <a:ea typeface="Meiryo UI" panose="020B0604030504040204" pitchFamily="50" charset="-128"/>
                        </a:rPr>
                        <a:t>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tc>
                  <a:txBody>
                    <a:bodyPr/>
                    <a:lstStyle/>
                    <a:p>
                      <a:pPr algn="ctr" fontAlgn="b"/>
                      <a:r>
                        <a:rPr lang="en-US" altLang="ja-JP" sz="1400" u="none" strike="noStrike" dirty="0">
                          <a:effectLst/>
                          <a:latin typeface="Meiryo UI" panose="020B0604030504040204" pitchFamily="50" charset="-128"/>
                          <a:ea typeface="Meiryo UI" panose="020B0604030504040204" pitchFamily="50" charset="-128"/>
                        </a:rPr>
                        <a:t>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tcPr>
                </a:tc>
                <a:extLst>
                  <a:ext uri="{0D108BD9-81ED-4DB2-BD59-A6C34878D82A}">
                    <a16:rowId xmlns:a16="http://schemas.microsoft.com/office/drawing/2014/main" val="489786069"/>
                  </a:ext>
                </a:extLst>
              </a:tr>
            </a:tbl>
          </a:graphicData>
        </a:graphic>
      </p:graphicFrame>
      <p:grpSp>
        <p:nvGrpSpPr>
          <p:cNvPr id="29" name="グループ化 28"/>
          <p:cNvGrpSpPr/>
          <p:nvPr/>
        </p:nvGrpSpPr>
        <p:grpSpPr>
          <a:xfrm>
            <a:off x="6063424" y="1903751"/>
            <a:ext cx="2884238" cy="1813217"/>
            <a:chOff x="6029556" y="1903751"/>
            <a:chExt cx="2884238" cy="1813217"/>
          </a:xfrm>
        </p:grpSpPr>
        <p:grpSp>
          <p:nvGrpSpPr>
            <p:cNvPr id="25" name="グループ化 24"/>
            <p:cNvGrpSpPr/>
            <p:nvPr/>
          </p:nvGrpSpPr>
          <p:grpSpPr>
            <a:xfrm>
              <a:off x="6029556" y="1994202"/>
              <a:ext cx="2884238" cy="1696438"/>
              <a:chOff x="9394862" y="1989254"/>
              <a:chExt cx="2884238" cy="1696438"/>
            </a:xfrm>
          </p:grpSpPr>
          <p:sp>
            <p:nvSpPr>
              <p:cNvPr id="9" name="フリーフォーム 8"/>
              <p:cNvSpPr/>
              <p:nvPr/>
            </p:nvSpPr>
            <p:spPr>
              <a:xfrm>
                <a:off x="10163555" y="3294049"/>
                <a:ext cx="1306286" cy="315809"/>
              </a:xfrm>
              <a:custGeom>
                <a:avLst/>
                <a:gdLst>
                  <a:gd name="connsiteX0" fmla="*/ 0 w 1306286"/>
                  <a:gd name="connsiteY0" fmla="*/ 377372 h 377372"/>
                  <a:gd name="connsiteX1" fmla="*/ 595086 w 1306286"/>
                  <a:gd name="connsiteY1" fmla="*/ 377372 h 377372"/>
                  <a:gd name="connsiteX2" fmla="*/ 711200 w 1306286"/>
                  <a:gd name="connsiteY2" fmla="*/ 0 h 377372"/>
                  <a:gd name="connsiteX3" fmla="*/ 1306286 w 1306286"/>
                  <a:gd name="connsiteY3" fmla="*/ 0 h 377372"/>
                  <a:gd name="connsiteX4" fmla="*/ 1291772 w 1306286"/>
                  <a:gd name="connsiteY4" fmla="*/ 14515 h 37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6286" h="377372">
                    <a:moveTo>
                      <a:pt x="0" y="377372"/>
                    </a:moveTo>
                    <a:lnTo>
                      <a:pt x="595086" y="377372"/>
                    </a:lnTo>
                    <a:lnTo>
                      <a:pt x="711200" y="0"/>
                    </a:lnTo>
                    <a:lnTo>
                      <a:pt x="1306286" y="0"/>
                    </a:lnTo>
                    <a:lnTo>
                      <a:pt x="1291772" y="1451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0" name="直線コネクタ 9"/>
              <p:cNvCxnSpPr/>
              <p:nvPr/>
            </p:nvCxnSpPr>
            <p:spPr>
              <a:xfrm flipH="1">
                <a:off x="10512625" y="2785140"/>
                <a:ext cx="893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10645475" y="2785140"/>
                <a:ext cx="0" cy="798353"/>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9648024" y="3022606"/>
                <a:ext cx="1142549" cy="276999"/>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rPr>
                  <a:t>高さ</a:t>
                </a:r>
                <a:r>
                  <a:rPr kumimoji="1" lang="en-US" altLang="ja-JP" sz="1200" dirty="0">
                    <a:latin typeface="メイリオ" panose="020B0604030504040204" pitchFamily="50" charset="-128"/>
                    <a:ea typeface="メイリオ" panose="020B0604030504040204" pitchFamily="50" charset="-128"/>
                  </a:rPr>
                  <a:t>80</a:t>
                </a:r>
                <a:r>
                  <a:rPr kumimoji="1" lang="ja-JP" altLang="en-US" sz="1200" dirty="0">
                    <a:latin typeface="メイリオ" panose="020B0604030504040204" pitchFamily="50" charset="-128"/>
                    <a:ea typeface="メイリオ" panose="020B0604030504040204" pitchFamily="50" charset="-128"/>
                  </a:rPr>
                  <a:t>㎝超</a:t>
                </a:r>
                <a:endParaRPr kumimoji="1" lang="en-US" altLang="ja-JP" sz="12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9713074" y="3408693"/>
                <a:ext cx="787406"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道路</a:t>
                </a:r>
              </a:p>
            </p:txBody>
          </p:sp>
          <p:sp>
            <p:nvSpPr>
              <p:cNvPr id="14" name="テキスト ボックス 13"/>
              <p:cNvSpPr txBox="1"/>
              <p:nvPr/>
            </p:nvSpPr>
            <p:spPr>
              <a:xfrm>
                <a:off x="11449151" y="3072514"/>
                <a:ext cx="683594"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敷地</a:t>
                </a:r>
              </a:p>
            </p:txBody>
          </p:sp>
          <p:pic>
            <p:nvPicPr>
              <p:cNvPr id="15" name="図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67458" y="2788209"/>
                <a:ext cx="85200" cy="504000"/>
              </a:xfrm>
              <a:prstGeom prst="rect">
                <a:avLst/>
              </a:prstGeom>
            </p:spPr>
          </p:pic>
          <p:sp>
            <p:nvSpPr>
              <p:cNvPr id="17" name="1 つの角を切り取った四角形 16"/>
              <p:cNvSpPr/>
              <p:nvPr/>
            </p:nvSpPr>
            <p:spPr>
              <a:xfrm>
                <a:off x="10163556" y="3579139"/>
                <a:ext cx="597252" cy="64516"/>
              </a:xfrm>
              <a:prstGeom prst="snip1Rect">
                <a:avLst>
                  <a:gd name="adj" fmla="val 50000"/>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正方形/長方形 17"/>
              <p:cNvSpPr/>
              <p:nvPr/>
            </p:nvSpPr>
            <p:spPr>
              <a:xfrm>
                <a:off x="10867458" y="3290126"/>
                <a:ext cx="670801"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9" name="テキスト ボックス 18"/>
              <p:cNvSpPr txBox="1"/>
              <p:nvPr/>
            </p:nvSpPr>
            <p:spPr>
              <a:xfrm>
                <a:off x="9394862" y="2388099"/>
                <a:ext cx="1479264" cy="461665"/>
              </a:xfrm>
              <a:prstGeom prst="rect">
                <a:avLst/>
              </a:prstGeom>
              <a:noFill/>
            </p:spPr>
            <p:txBody>
              <a:bodyPr wrap="square" rtlCol="0">
                <a:spAutoFit/>
              </a:bodyPr>
              <a:lstStyle/>
              <a:p>
                <a:pPr algn="r"/>
                <a:r>
                  <a:rPr lang="ja-JP" altLang="en-US" sz="1200" dirty="0">
                    <a:latin typeface="メイリオ" panose="020B0604030504040204" pitchFamily="50" charset="-128"/>
                    <a:ea typeface="メイリオ" panose="020B0604030504040204" pitchFamily="50" charset="-128"/>
                  </a:rPr>
                  <a:t>道路面から</a:t>
                </a:r>
                <a:endParaRPr lang="en-US" altLang="ja-JP" sz="1200" dirty="0">
                  <a:latin typeface="メイリオ" panose="020B0604030504040204" pitchFamily="50" charset="-128"/>
                  <a:ea typeface="メイリオ" panose="020B0604030504040204" pitchFamily="50" charset="-128"/>
                </a:endParaRPr>
              </a:p>
              <a:p>
                <a:pPr algn="r"/>
                <a:r>
                  <a:rPr lang="en-US" altLang="ja-JP" sz="1200" dirty="0">
                    <a:latin typeface="メイリオ" panose="020B0604030504040204" pitchFamily="50" charset="-128"/>
                    <a:ea typeface="メイリオ" panose="020B0604030504040204" pitchFamily="50" charset="-128"/>
                  </a:rPr>
                  <a:t>80</a:t>
                </a:r>
                <a:r>
                  <a:rPr lang="ja-JP" altLang="en-US" sz="1200" dirty="0">
                    <a:latin typeface="メイリオ" panose="020B0604030504040204" pitchFamily="50" charset="-128"/>
                    <a:ea typeface="メイリオ" panose="020B0604030504040204" pitchFamily="50" charset="-128"/>
                  </a:rPr>
                  <a:t>ｃｍ超</a:t>
                </a:r>
                <a:endParaRPr kumimoji="1" lang="en-US" altLang="ja-JP" sz="12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10860895" y="2388099"/>
                <a:ext cx="1418205"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高さ</a:t>
                </a:r>
                <a:r>
                  <a:rPr lang="en-US" altLang="ja-JP" sz="1200" dirty="0">
                    <a:latin typeface="メイリオ" panose="020B0604030504040204" pitchFamily="50" charset="-128"/>
                    <a:ea typeface="メイリオ" panose="020B0604030504040204" pitchFamily="50" charset="-128"/>
                  </a:rPr>
                  <a:t>80cm</a:t>
                </a:r>
                <a:r>
                  <a:rPr lang="ja-JP" altLang="en-US" sz="1200" dirty="0">
                    <a:latin typeface="メイリオ" panose="020B0604030504040204" pitchFamily="50" charset="-128"/>
                    <a:ea typeface="メイリオ" panose="020B0604030504040204" pitchFamily="50" charset="-128"/>
                  </a:rPr>
                  <a:t>超：</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敷地面からの高さ</a:t>
                </a:r>
                <a:endParaRPr kumimoji="1" lang="en-US" altLang="ja-JP" sz="1200" dirty="0">
                  <a:latin typeface="メイリオ" panose="020B0604030504040204" pitchFamily="50" charset="-128"/>
                  <a:ea typeface="メイリオ" panose="020B0604030504040204" pitchFamily="50" charset="-128"/>
                </a:endParaRPr>
              </a:p>
            </p:txBody>
          </p:sp>
          <p:cxnSp>
            <p:nvCxnSpPr>
              <p:cNvPr id="21" name="直線コネクタ 20"/>
              <p:cNvCxnSpPr>
                <a:endCxn id="18" idx="0"/>
              </p:cNvCxnSpPr>
              <p:nvPr/>
            </p:nvCxnSpPr>
            <p:spPr>
              <a:xfrm>
                <a:off x="11153720" y="2785140"/>
                <a:ext cx="0" cy="504986"/>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9730959" y="1989254"/>
                <a:ext cx="2089676" cy="276999"/>
              </a:xfrm>
              <a:prstGeom prst="rect">
                <a:avLst/>
              </a:prstGeom>
              <a:noFill/>
            </p:spPr>
            <p:txBody>
              <a:bodyPr wrap="square" rtlCol="0">
                <a:spAutoFit/>
              </a:bodyPr>
              <a:lstStyle/>
              <a:p>
                <a:pPr algn="r"/>
                <a:r>
                  <a:rPr lang="ja-JP" altLang="en-US" sz="1200" dirty="0">
                    <a:latin typeface="メイリオ" panose="020B0604030504040204" pitchFamily="50" charset="-128"/>
                    <a:ea typeface="メイリオ" panose="020B0604030504040204" pitchFamily="50" charset="-128"/>
                  </a:rPr>
                  <a:t>参考：高さの考え方</a:t>
                </a:r>
                <a:endParaRPr lang="en-US" altLang="ja-JP" sz="1200" dirty="0">
                  <a:latin typeface="メイリオ" panose="020B0604030504040204" pitchFamily="50" charset="-128"/>
                  <a:ea typeface="メイリオ" panose="020B0604030504040204" pitchFamily="50" charset="-128"/>
                </a:endParaRPr>
              </a:p>
            </p:txBody>
          </p:sp>
        </p:grpSp>
        <p:sp>
          <p:nvSpPr>
            <p:cNvPr id="26" name="正方形/長方形 25"/>
            <p:cNvSpPr/>
            <p:nvPr/>
          </p:nvSpPr>
          <p:spPr>
            <a:xfrm>
              <a:off x="6350663" y="1903751"/>
              <a:ext cx="2480070" cy="1813217"/>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68007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03200" y="471050"/>
            <a:ext cx="7721600" cy="404813"/>
          </a:xfrm>
        </p:spPr>
        <p:txBody>
          <a:bodyPr/>
          <a:lstStyle/>
          <a:p>
            <a:r>
              <a:rPr lang="ja-JP" altLang="en-US" dirty="0"/>
              <a:t>（３）令和３年度の広域緊急交通路沿道ブロック塀等</a:t>
            </a:r>
            <a:r>
              <a:rPr kumimoji="1" lang="ja-JP" altLang="en-US" dirty="0"/>
              <a:t>の取組</a:t>
            </a:r>
          </a:p>
        </p:txBody>
      </p:sp>
      <p:sp>
        <p:nvSpPr>
          <p:cNvPr id="2" name="スライド番号プレースホルダー 1"/>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56</a:t>
            </a:fld>
            <a:endParaRPr lang="en-US" altLang="ja-JP">
              <a:solidFill>
                <a:srgbClr val="000000"/>
              </a:solidFill>
            </a:endParaRPr>
          </a:p>
        </p:txBody>
      </p:sp>
      <p:sp>
        <p:nvSpPr>
          <p:cNvPr id="3" name="Text Box 1233">
            <a:extLst>
              <a:ext uri="{FF2B5EF4-FFF2-40B4-BE49-F238E27FC236}">
                <a16:creationId xmlns:a16="http://schemas.microsoft.com/office/drawing/2014/main" id="{6BCB9C2F-FA04-483E-A766-6B09EB92370F}"/>
              </a:ext>
            </a:extLst>
          </p:cNvPr>
          <p:cNvSpPr txBox="1">
            <a:spLocks noChangeArrowheads="1"/>
          </p:cNvSpPr>
          <p:nvPr/>
        </p:nvSpPr>
        <p:spPr bwMode="auto">
          <a:xfrm>
            <a:off x="162719" y="1044529"/>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「住宅建築物耐震</a:t>
            </a:r>
            <a:r>
              <a:rPr kumimoji="0" lang="en-US" altLang="ja-JP" b="1" kern="0" dirty="0">
                <a:solidFill>
                  <a:sysClr val="window" lastClr="FFFFFF"/>
                </a:solidFill>
                <a:latin typeface="Meiryo UI" panose="020B0604030504040204" pitchFamily="50" charset="-128"/>
                <a:ea typeface="Meiryo UI" panose="020B0604030504040204" pitchFamily="50" charset="-128"/>
              </a:rPr>
              <a:t>10</a:t>
            </a:r>
            <a:r>
              <a:rPr kumimoji="0" lang="ja-JP" altLang="en-US" b="1" kern="0" dirty="0">
                <a:solidFill>
                  <a:sysClr val="window" lastClr="FFFFFF"/>
                </a:solidFill>
                <a:latin typeface="Meiryo UI" panose="020B0604030504040204" pitchFamily="50" charset="-128"/>
                <a:ea typeface="Meiryo UI" panose="020B0604030504040204" pitchFamily="50" charset="-128"/>
              </a:rPr>
              <a:t>ヵ年戦略・大阪」目標達成へ向けた具体的な取組</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4" name="Text Box 1233">
            <a:extLst>
              <a:ext uri="{FF2B5EF4-FFF2-40B4-BE49-F238E27FC236}">
                <a16:creationId xmlns:a16="http://schemas.microsoft.com/office/drawing/2014/main" id="{FC998D63-B911-4FC3-B916-2FB0378397C7}"/>
              </a:ext>
            </a:extLst>
          </p:cNvPr>
          <p:cNvSpPr txBox="1">
            <a:spLocks noChangeArrowheads="1"/>
          </p:cNvSpPr>
          <p:nvPr/>
        </p:nvSpPr>
        <p:spPr bwMode="auto">
          <a:xfrm>
            <a:off x="162719" y="4263951"/>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主な取組</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3F670EA-60A0-4F80-8504-E5080457FC50}"/>
              </a:ext>
            </a:extLst>
          </p:cNvPr>
          <p:cNvSpPr txBox="1"/>
          <p:nvPr/>
        </p:nvSpPr>
        <p:spPr>
          <a:xfrm>
            <a:off x="162718" y="4727376"/>
            <a:ext cx="8820000" cy="887148"/>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72000" bIns="72000">
            <a:spAutoFit/>
          </a:bodyPr>
          <a:lstStyle>
            <a:defPPr>
              <a:defRPr lang="ja-JP"/>
            </a:defPPr>
            <a:lvl1pPr marL="250825" indent="11113">
              <a:lnSpc>
                <a:spcPct val="120000"/>
              </a:lnSpc>
              <a:spcAft>
                <a:spcPts val="600"/>
              </a:spcAft>
              <a:defRPr>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dirty="0"/>
              <a:t>ア．所有者への働きかけ</a:t>
            </a:r>
            <a:endParaRPr lang="en-US" altLang="ja-JP" dirty="0"/>
          </a:p>
          <a:p>
            <a:r>
              <a:rPr lang="ja-JP" altLang="en-US" dirty="0"/>
              <a:t>イ．耐震評価機関の創設</a:t>
            </a:r>
            <a:endParaRPr lang="en-US" altLang="ja-JP" dirty="0"/>
          </a:p>
        </p:txBody>
      </p:sp>
      <p:graphicFrame>
        <p:nvGraphicFramePr>
          <p:cNvPr id="8" name="表 7"/>
          <p:cNvGraphicFramePr>
            <a:graphicFrameLocks noGrp="1"/>
          </p:cNvGraphicFramePr>
          <p:nvPr>
            <p:extLst>
              <p:ext uri="{D42A27DB-BD31-4B8C-83A1-F6EECF244321}">
                <p14:modId xmlns:p14="http://schemas.microsoft.com/office/powerpoint/2010/main" val="2917644166"/>
              </p:ext>
            </p:extLst>
          </p:nvPr>
        </p:nvGraphicFramePr>
        <p:xfrm>
          <a:off x="240204" y="1478929"/>
          <a:ext cx="8665029" cy="1320800"/>
        </p:xfrm>
        <a:graphic>
          <a:graphicData uri="http://schemas.openxmlformats.org/drawingml/2006/table">
            <a:tbl>
              <a:tblPr firstCol="1">
                <a:tableStyleId>{93296810-A885-4BE3-A3E7-6D5BEEA58F35}</a:tableStyleId>
              </a:tblPr>
              <a:tblGrid>
                <a:gridCol w="2355180">
                  <a:extLst>
                    <a:ext uri="{9D8B030D-6E8A-4147-A177-3AD203B41FA5}">
                      <a16:colId xmlns:a16="http://schemas.microsoft.com/office/drawing/2014/main" val="1595077199"/>
                    </a:ext>
                  </a:extLst>
                </a:gridCol>
                <a:gridCol w="6309849">
                  <a:extLst>
                    <a:ext uri="{9D8B030D-6E8A-4147-A177-3AD203B41FA5}">
                      <a16:colId xmlns:a16="http://schemas.microsoft.com/office/drawing/2014/main" val="2434031656"/>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社会的機運の醸成</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地域住民</a:t>
                      </a:r>
                      <a:r>
                        <a:rPr kumimoji="1" lang="ja-JP" altLang="en-US" sz="1600" dirty="0">
                          <a:latin typeface="Meiryo UI" panose="020B0604030504040204" pitchFamily="50" charset="-128"/>
                          <a:ea typeface="Meiryo UI" panose="020B0604030504040204" pitchFamily="50" charset="-128"/>
                        </a:rPr>
                        <a:t>への働きかけ</a:t>
                      </a:r>
                      <a:endParaRPr kumimoji="1" lang="ja-JP" altLang="en-US" sz="1600"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08287665"/>
                  </a:ext>
                </a:extLst>
              </a:tr>
              <a:tr h="370840">
                <a:tc>
                  <a:txBody>
                    <a:bodyPr/>
                    <a:lstStyle/>
                    <a:p>
                      <a:r>
                        <a:rPr kumimoji="1" lang="ja-JP" altLang="en-US" sz="1600" dirty="0">
                          <a:latin typeface="Meiryo UI" panose="020B0604030504040204" pitchFamily="50" charset="-128"/>
                          <a:ea typeface="Meiryo UI" panose="020B0604030504040204" pitchFamily="50" charset="-128"/>
                        </a:rPr>
                        <a:t>耐震化の</a:t>
                      </a:r>
                    </a:p>
                    <a:p>
                      <a:r>
                        <a:rPr kumimoji="1" lang="ja-JP" altLang="en-US" sz="1600" dirty="0">
                          <a:latin typeface="Meiryo UI" panose="020B0604030504040204" pitchFamily="50" charset="-128"/>
                          <a:ea typeface="Meiryo UI" panose="020B0604030504040204" pitchFamily="50" charset="-128"/>
                        </a:rPr>
                        <a:t>きっかけづくり・具体化</a:t>
                      </a:r>
                    </a:p>
                  </a:txBody>
                  <a:tcPr anchor="ctr"/>
                </a:tc>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●耐震診断等補助制度の案内</a:t>
                      </a:r>
                    </a:p>
                  </a:txBody>
                  <a:tcPr anchor="ctr"/>
                </a:tc>
                <a:extLst>
                  <a:ext uri="{0D108BD9-81ED-4DB2-BD59-A6C34878D82A}">
                    <a16:rowId xmlns:a16="http://schemas.microsoft.com/office/drawing/2014/main" val="3301812015"/>
                  </a:ext>
                </a:extLst>
              </a:tr>
              <a:tr h="370840">
                <a:tc>
                  <a:txBody>
                    <a:bodyPr/>
                    <a:lstStyle/>
                    <a:p>
                      <a:r>
                        <a:rPr kumimoji="1" lang="ja-JP" altLang="en-US" sz="1600" dirty="0">
                          <a:latin typeface="Meiryo UI" panose="020B0604030504040204" pitchFamily="50" charset="-128"/>
                          <a:ea typeface="Meiryo UI" panose="020B0604030504040204" pitchFamily="50" charset="-128"/>
                        </a:rPr>
                        <a:t>負担軽減の支援</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●補助制度等による支援</a:t>
                      </a:r>
                    </a:p>
                  </a:txBody>
                  <a:tcPr anchor="ctr"/>
                </a:tc>
                <a:extLst>
                  <a:ext uri="{0D108BD9-81ED-4DB2-BD59-A6C34878D82A}">
                    <a16:rowId xmlns:a16="http://schemas.microsoft.com/office/drawing/2014/main" val="230902645"/>
                  </a:ext>
                </a:extLst>
              </a:tr>
            </a:tbl>
          </a:graphicData>
        </a:graphic>
      </p:graphicFrame>
    </p:spTree>
    <p:extLst>
      <p:ext uri="{BB962C8B-B14F-4D97-AF65-F5344CB8AC3E}">
        <p14:creationId xmlns:p14="http://schemas.microsoft.com/office/powerpoint/2010/main" val="2957518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121920"/>
            <a:ext cx="7989863" cy="753943"/>
          </a:xfrm>
        </p:spPr>
        <p:txBody>
          <a:bodyPr/>
          <a:lstStyle/>
          <a:p>
            <a:r>
              <a:rPr lang="ja-JP" altLang="en-US" dirty="0"/>
              <a:t>　（３）令和３年度の広域緊急交通路沿道ブロック塀等の取組</a:t>
            </a:r>
            <a:r>
              <a:rPr lang="en-US" altLang="ja-JP" dirty="0"/>
              <a:t/>
            </a:r>
            <a:br>
              <a:rPr lang="en-US" altLang="ja-JP" dirty="0"/>
            </a:br>
            <a:r>
              <a:rPr lang="ja-JP" altLang="en-US" dirty="0"/>
              <a:t>　　ア．所有者への働きかけ　</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57</a:t>
            </a:fld>
            <a:endParaRPr lang="en-US" altLang="ja-JP" dirty="0">
              <a:solidFill>
                <a:srgbClr val="000000"/>
              </a:solidFill>
            </a:endParaRPr>
          </a:p>
        </p:txBody>
      </p:sp>
      <p:sp>
        <p:nvSpPr>
          <p:cNvPr id="23" name="Text Box 1233">
            <a:extLst>
              <a:ext uri="{FF2B5EF4-FFF2-40B4-BE49-F238E27FC236}">
                <a16:creationId xmlns:a16="http://schemas.microsoft.com/office/drawing/2014/main" id="{FC998D63-B911-4FC3-B916-2FB0378397C7}"/>
              </a:ext>
            </a:extLst>
          </p:cNvPr>
          <p:cNvSpPr txBox="1">
            <a:spLocks noChangeArrowheads="1"/>
          </p:cNvSpPr>
          <p:nvPr/>
        </p:nvSpPr>
        <p:spPr bwMode="auto">
          <a:xfrm>
            <a:off x="115409" y="1059239"/>
            <a:ext cx="8941254" cy="2616423"/>
          </a:xfrm>
          <a:prstGeom prst="rect">
            <a:avLst/>
          </a:prstGeom>
          <a:solidFill>
            <a:schemeClr val="accent5"/>
          </a:solidFill>
          <a:ln>
            <a:noFill/>
          </a:ln>
        </p:spPr>
        <p:txBody>
          <a:bodyPr lIns="72000" tIns="0" rIns="72000" bIns="0" anchor="t"/>
          <a:lstStyle>
            <a:defPPr>
              <a:defRPr lang="ja-JP"/>
            </a:defPPr>
            <a:lvl1pPr marL="287338" indent="-287338">
              <a:lnSpc>
                <a:spcPct val="125000"/>
              </a:lnSpc>
              <a:spcBef>
                <a:spcPct val="0"/>
              </a:spcBef>
              <a:buNone/>
              <a:defRPr>
                <a:latin typeface="Meiryo UI" panose="020B0604030504040204" pitchFamily="50" charset="-128"/>
                <a:ea typeface="Meiryo UI" panose="020B0604030504040204" pitchFamily="50" charset="-128"/>
              </a:defRPr>
            </a:lvl1pPr>
            <a:lvl2pPr marL="741363" indent="-284163" eaLnBrk="0" hangingPunct="0">
              <a:spcBef>
                <a:spcPct val="20000"/>
              </a:spcBef>
              <a:buChar char="–"/>
              <a:defRPr sz="2800">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sz="2400">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sz="2000">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sz="2000">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pPr marL="216000" indent="-216000"/>
            <a:r>
              <a:rPr lang="ja-JP" altLang="en-US"/>
              <a:t>○所管行</a:t>
            </a:r>
            <a:r>
              <a:rPr lang="ja-JP" altLang="en-US" dirty="0"/>
              <a:t>政庁と連携し、個別訪問、ダイレクトメール送付等により、沿道のブロック塀等の耐震化及び補助制度等について周知</a:t>
            </a:r>
            <a:endParaRPr lang="en-US" altLang="ja-JP" dirty="0"/>
          </a:p>
          <a:p>
            <a:pPr marL="261938" indent="-9525"/>
            <a:r>
              <a:rPr lang="ja-JP" altLang="en-US" dirty="0"/>
              <a:t>・義務付け対象未確定物件へ個別訪問 ６月～８月</a:t>
            </a:r>
            <a:r>
              <a:rPr lang="en-US" altLang="ja-JP" dirty="0"/>
              <a:t>(</a:t>
            </a:r>
            <a:r>
              <a:rPr lang="ja-JP" altLang="en-US" dirty="0"/>
              <a:t>約</a:t>
            </a:r>
            <a:r>
              <a:rPr lang="en-US" altLang="ja-JP" dirty="0"/>
              <a:t>130</a:t>
            </a:r>
            <a:r>
              <a:rPr lang="ja-JP" altLang="en-US" dirty="0"/>
              <a:t>件</a:t>
            </a:r>
            <a:r>
              <a:rPr lang="en-US" altLang="ja-JP" dirty="0"/>
              <a:t>)</a:t>
            </a:r>
            <a:r>
              <a:rPr lang="ja-JP" altLang="en-US" dirty="0" err="1"/>
              <a:t>、</a:t>
            </a:r>
            <a:r>
              <a:rPr lang="en-US" altLang="ja-JP" dirty="0"/>
              <a:t>10</a:t>
            </a:r>
            <a:r>
              <a:rPr lang="ja-JP" altLang="en-US" dirty="0"/>
              <a:t>月～</a:t>
            </a:r>
            <a:r>
              <a:rPr lang="en-US" altLang="ja-JP" dirty="0"/>
              <a:t>12</a:t>
            </a:r>
            <a:r>
              <a:rPr lang="ja-JP" altLang="en-US" dirty="0"/>
              <a:t>月</a:t>
            </a:r>
            <a:r>
              <a:rPr lang="en-US" altLang="ja-JP" dirty="0"/>
              <a:t>(</a:t>
            </a:r>
            <a:r>
              <a:rPr lang="ja-JP" altLang="en-US" dirty="0"/>
              <a:t>約</a:t>
            </a:r>
            <a:r>
              <a:rPr lang="en-US" altLang="ja-JP" dirty="0"/>
              <a:t>180</a:t>
            </a:r>
            <a:r>
              <a:rPr lang="ja-JP" altLang="en-US" dirty="0"/>
              <a:t>件</a:t>
            </a:r>
            <a:r>
              <a:rPr lang="en-US" altLang="ja-JP" dirty="0"/>
              <a:t>)</a:t>
            </a:r>
          </a:p>
          <a:p>
            <a:pPr marL="993775" indent="-190500"/>
            <a:r>
              <a:rPr lang="en-US" altLang="ja-JP" sz="1600" dirty="0"/>
              <a:t>※</a:t>
            </a:r>
            <a:r>
              <a:rPr lang="ja-JP" altLang="en-US" sz="1600" dirty="0"/>
              <a:t>空家と判明しているブロック塀等について、空家対策を所管する市町が所有者を特定してる場合は、空家対策を所管する市町で制度周知を依頼</a:t>
            </a:r>
            <a:endParaRPr lang="en-US" altLang="ja-JP" sz="1600" dirty="0"/>
          </a:p>
          <a:p>
            <a:pPr marL="261938" indent="-7938"/>
            <a:r>
              <a:rPr lang="ja-JP" altLang="en-US" dirty="0"/>
              <a:t>・義務付け対象の物件へ電話で働きかけ ６月～８月、</a:t>
            </a:r>
            <a:r>
              <a:rPr lang="en-US" altLang="ja-JP" dirty="0"/>
              <a:t>10</a:t>
            </a:r>
            <a:r>
              <a:rPr lang="ja-JP" altLang="en-US" dirty="0"/>
              <a:t>～</a:t>
            </a:r>
            <a:r>
              <a:rPr lang="en-US" altLang="ja-JP" dirty="0"/>
              <a:t>12</a:t>
            </a:r>
            <a:r>
              <a:rPr lang="ja-JP" altLang="en-US" dirty="0"/>
              <a:t>月</a:t>
            </a:r>
            <a:endParaRPr lang="en-US" altLang="ja-JP" dirty="0"/>
          </a:p>
          <a:p>
            <a:pPr marL="261938" indent="-7938"/>
            <a:r>
              <a:rPr lang="ja-JP" altLang="en-US" dirty="0"/>
              <a:t>・ダイレクトメール　令和３年３月末（義務付け対象未確定の物件含む全対象　約</a:t>
            </a:r>
            <a:r>
              <a:rPr lang="en-US" altLang="ja-JP" dirty="0"/>
              <a:t>300</a:t>
            </a:r>
            <a:r>
              <a:rPr lang="ja-JP" altLang="en-US" dirty="0"/>
              <a:t>件）</a:t>
            </a:r>
            <a:endParaRPr lang="en-US" altLang="ja-JP" dirty="0"/>
          </a:p>
          <a:p>
            <a:pPr marL="182563" indent="-87313"/>
            <a:r>
              <a:rPr lang="en-US" altLang="ja-JP" dirty="0"/>
              <a:t>                     </a:t>
            </a:r>
            <a:r>
              <a:rPr lang="ja-JP" altLang="en-US" dirty="0"/>
              <a:t>１月（義務付け対象未確定の物件　約</a:t>
            </a:r>
            <a:r>
              <a:rPr lang="en-US" altLang="ja-JP" dirty="0"/>
              <a:t>50</a:t>
            </a:r>
            <a:r>
              <a:rPr lang="ja-JP" altLang="en-US" dirty="0"/>
              <a:t>件）</a:t>
            </a:r>
            <a:endParaRPr lang="en-US" altLang="ja-JP" dirty="0"/>
          </a:p>
          <a:p>
            <a:pPr marL="182563" indent="268288"/>
            <a:endParaRPr lang="en-US" altLang="ja-JP" dirty="0"/>
          </a:p>
        </p:txBody>
      </p:sp>
      <p:pic>
        <p:nvPicPr>
          <p:cNvPr id="25" name="図 2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2746" y="4000627"/>
            <a:ext cx="1968165" cy="2793587"/>
          </a:xfrm>
          <a:prstGeom prst="rect">
            <a:avLst/>
          </a:prstGeom>
        </p:spPr>
      </p:pic>
      <p:pic>
        <p:nvPicPr>
          <p:cNvPr id="26" name="図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6177" y="4000627"/>
            <a:ext cx="1975951" cy="2793587"/>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12746" y="4019271"/>
            <a:ext cx="1921114" cy="2774943"/>
          </a:xfrm>
          <a:prstGeom prst="rect">
            <a:avLst/>
          </a:prstGeom>
          <a:ln>
            <a:solidFill>
              <a:schemeClr val="bg1">
                <a:lumMod val="75000"/>
              </a:schemeClr>
            </a:solidFill>
          </a:ln>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70077" y="4019271"/>
            <a:ext cx="1921114" cy="2774943"/>
          </a:xfrm>
          <a:prstGeom prst="rect">
            <a:avLst/>
          </a:prstGeom>
          <a:ln>
            <a:solidFill>
              <a:schemeClr val="bg1">
                <a:lumMod val="75000"/>
              </a:schemeClr>
            </a:solidFill>
          </a:ln>
        </p:spPr>
      </p:pic>
      <p:sp>
        <p:nvSpPr>
          <p:cNvPr id="28" name="正方形/長方形 27"/>
          <p:cNvSpPr/>
          <p:nvPr/>
        </p:nvSpPr>
        <p:spPr>
          <a:xfrm>
            <a:off x="512302" y="3678041"/>
            <a:ext cx="3462485" cy="4116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400" b="1" dirty="0">
                <a:solidFill>
                  <a:srgbClr val="2903B5"/>
                </a:solidFill>
                <a:latin typeface="Meiryo UI" panose="020B0604030504040204" pitchFamily="50" charset="-128"/>
                <a:ea typeface="Meiryo UI" panose="020B0604030504040204" pitchFamily="50" charset="-128"/>
              </a:rPr>
              <a:t>普及啓発用チラシ</a:t>
            </a:r>
            <a:r>
              <a:rPr lang="en-US" altLang="ja-JP" sz="1400" b="1" dirty="0">
                <a:solidFill>
                  <a:srgbClr val="2903B5"/>
                </a:solidFill>
                <a:latin typeface="Meiryo UI" panose="020B0604030504040204" pitchFamily="50" charset="-128"/>
                <a:ea typeface="Meiryo UI" panose="020B0604030504040204" pitchFamily="50" charset="-128"/>
              </a:rPr>
              <a:t>【</a:t>
            </a:r>
            <a:r>
              <a:rPr lang="ja-JP" altLang="en-US" sz="1400" b="1" dirty="0">
                <a:solidFill>
                  <a:srgbClr val="2903B5"/>
                </a:solidFill>
                <a:latin typeface="Meiryo UI" panose="020B0604030504040204" pitchFamily="50" charset="-128"/>
                <a:ea typeface="Meiryo UI" panose="020B0604030504040204" pitchFamily="50" charset="-128"/>
              </a:rPr>
              <a:t>安心なブロック塀に</a:t>
            </a:r>
            <a:r>
              <a:rPr lang="en-US" altLang="ja-JP" sz="1400" b="1" dirty="0">
                <a:solidFill>
                  <a:srgbClr val="2903B5"/>
                </a:solidFill>
                <a:latin typeface="Meiryo UI" panose="020B0604030504040204" pitchFamily="50" charset="-128"/>
                <a:ea typeface="Meiryo UI" panose="020B0604030504040204" pitchFamily="50" charset="-128"/>
              </a:rPr>
              <a:t>】</a:t>
            </a:r>
          </a:p>
        </p:txBody>
      </p:sp>
      <p:sp>
        <p:nvSpPr>
          <p:cNvPr id="29" name="正方形/長方形 28"/>
          <p:cNvSpPr/>
          <p:nvPr/>
        </p:nvSpPr>
        <p:spPr>
          <a:xfrm>
            <a:off x="5663762" y="3689716"/>
            <a:ext cx="2326101" cy="41161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400" b="1" dirty="0">
                <a:solidFill>
                  <a:srgbClr val="2903B5"/>
                </a:solidFill>
                <a:latin typeface="Meiryo UI" panose="020B0604030504040204" pitchFamily="50" charset="-128"/>
                <a:ea typeface="Meiryo UI" panose="020B0604030504040204" pitchFamily="50" charset="-128"/>
              </a:rPr>
              <a:t>補助制度の案内用チラシ</a:t>
            </a:r>
            <a:endParaRPr lang="en-US" altLang="ja-JP" sz="1400" b="1" dirty="0">
              <a:solidFill>
                <a:srgbClr val="2903B5"/>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55184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167640"/>
            <a:ext cx="8098971" cy="708223"/>
          </a:xfrm>
        </p:spPr>
        <p:txBody>
          <a:bodyPr/>
          <a:lstStyle/>
          <a:p>
            <a:r>
              <a:rPr lang="ja-JP" altLang="en-US" dirty="0"/>
              <a:t>　（３）令和３年度の広域緊急交通路沿道ブロック塀等の取組</a:t>
            </a:r>
            <a:r>
              <a:rPr lang="en-US" altLang="ja-JP" dirty="0"/>
              <a:t/>
            </a:r>
            <a:br>
              <a:rPr lang="en-US" altLang="ja-JP" dirty="0"/>
            </a:br>
            <a:r>
              <a:rPr lang="ja-JP" altLang="en-US" dirty="0"/>
              <a:t>　　イ．耐震評価機関の公表</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76851" y="6504498"/>
            <a:ext cx="2133600" cy="287337"/>
          </a:xfrm>
        </p:spPr>
        <p:txBody>
          <a:bodyPr/>
          <a:lstStyle/>
          <a:p>
            <a:pPr>
              <a:defRPr/>
            </a:pPr>
            <a:fld id="{09954CD4-AF95-4C78-B160-84012AB9CEDB}" type="slidenum">
              <a:rPr lang="en-US" altLang="ja-JP" smtClean="0">
                <a:solidFill>
                  <a:srgbClr val="000000"/>
                </a:solidFill>
              </a:rPr>
              <a:pPr>
                <a:defRPr/>
              </a:pPr>
              <a:t>58</a:t>
            </a:fld>
            <a:endParaRPr lang="en-US" altLang="ja-JP" dirty="0">
              <a:solidFill>
                <a:srgbClr val="000000"/>
              </a:solidFill>
            </a:endParaRPr>
          </a:p>
        </p:txBody>
      </p:sp>
      <p:sp>
        <p:nvSpPr>
          <p:cNvPr id="16" name="Text Box 1233">
            <a:extLst>
              <a:ext uri="{FF2B5EF4-FFF2-40B4-BE49-F238E27FC236}">
                <a16:creationId xmlns:a16="http://schemas.microsoft.com/office/drawing/2014/main" id="{FC998D63-B911-4FC3-B916-2FB0378397C7}"/>
              </a:ext>
            </a:extLst>
          </p:cNvPr>
          <p:cNvSpPr txBox="1">
            <a:spLocks noChangeArrowheads="1"/>
          </p:cNvSpPr>
          <p:nvPr/>
        </p:nvSpPr>
        <p:spPr bwMode="auto">
          <a:xfrm>
            <a:off x="236663" y="1107799"/>
            <a:ext cx="8820000" cy="814445"/>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defPPr>
              <a:defRPr lang="ja-JP"/>
            </a:defPPr>
            <a:lvl1pPr marL="252000" indent="-252000">
              <a:lnSpc>
                <a:spcPct val="120000"/>
              </a:lnSpc>
              <a:spcAft>
                <a:spcPts val="600"/>
              </a:spcAft>
              <a:defRPr>
                <a:solidFill>
                  <a:schemeClr val="dk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○ブロック塀等の耐震改修の補助金における耐震評価機関を定め、ホームページで公表</a:t>
            </a:r>
            <a:endParaRPr lang="en-US" altLang="ja-JP" dirty="0"/>
          </a:p>
          <a:p>
            <a:pPr algn="r"/>
            <a:r>
              <a:rPr lang="ja-JP" altLang="en-US" dirty="0"/>
              <a:t>（６月１日　７機関）</a:t>
            </a:r>
            <a:endParaRPr lang="en-US" altLang="ja-JP" dirty="0"/>
          </a:p>
        </p:txBody>
      </p:sp>
      <p:sp>
        <p:nvSpPr>
          <p:cNvPr id="17" name="角丸四角形 16"/>
          <p:cNvSpPr/>
          <p:nvPr/>
        </p:nvSpPr>
        <p:spPr>
          <a:xfrm>
            <a:off x="236663" y="1990733"/>
            <a:ext cx="8672606" cy="4801101"/>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18" name="テキスト ボックス 17"/>
          <p:cNvSpPr txBox="1"/>
          <p:nvPr/>
        </p:nvSpPr>
        <p:spPr>
          <a:xfrm>
            <a:off x="392241" y="1986573"/>
            <a:ext cx="8351894" cy="4770537"/>
          </a:xfrm>
          <a:prstGeom prst="rect">
            <a:avLst/>
          </a:prstGeom>
          <a:noFill/>
        </p:spPr>
        <p:txBody>
          <a:bodyPr wrap="square" rtlCol="0">
            <a:spAutoFit/>
          </a:bodyPr>
          <a:lstStyle/>
          <a:p>
            <a:pPr defTabSz="326578" fontAlgn="auto">
              <a:spcBef>
                <a:spcPts val="0"/>
              </a:spcBef>
              <a:spcAft>
                <a:spcPts val="0"/>
              </a:spcAft>
            </a:pPr>
            <a:r>
              <a:rPr lang="ja-JP" altLang="en-US" sz="1600" b="1" dirty="0">
                <a:solidFill>
                  <a:srgbClr val="2903B5"/>
                </a:solidFill>
              </a:rPr>
              <a:t>耐震評価機関</a:t>
            </a:r>
            <a:endParaRPr lang="en-US" altLang="ja-JP" sz="1600" b="1" dirty="0">
              <a:solidFill>
                <a:srgbClr val="2903B5"/>
              </a:solidFill>
              <a:latin typeface="Meiryo UI" panose="020B0604030504040204" pitchFamily="50" charset="-128"/>
              <a:ea typeface="Meiryo UI" panose="020B0604030504040204" pitchFamily="50" charset="-128"/>
            </a:endParaRPr>
          </a:p>
          <a:p>
            <a:pPr marL="95250" indent="-95250" defTabSz="326578" fontAlgn="auto">
              <a:spcBef>
                <a:spcPts val="0"/>
              </a:spcBef>
              <a:spcAft>
                <a:spcPts val="0"/>
              </a:spcAft>
            </a:pPr>
            <a:r>
              <a:rPr lang="ja-JP" altLang="en-US" sz="1600" dirty="0">
                <a:latin typeface="Meiryo UI" panose="020B0604030504040204" pitchFamily="50" charset="-128"/>
                <a:ea typeface="Meiryo UI" panose="020B0604030504040204" pitchFamily="50" charset="-128"/>
              </a:rPr>
              <a:t>・耐震診断が義務付けられた沿道ブロック塀等の耐震改修については、補助要件に府が認めた耐震評価機関の評価書の取得を義務付け</a:t>
            </a:r>
            <a:endParaRPr lang="en-US" altLang="ja-JP" sz="1600" dirty="0">
              <a:latin typeface="Meiryo UI" panose="020B0604030504040204" pitchFamily="50" charset="-128"/>
              <a:ea typeface="Meiryo UI" panose="020B0604030504040204" pitchFamily="50" charset="-128"/>
            </a:endParaRPr>
          </a:p>
          <a:p>
            <a:pPr marL="95250" indent="-95250" defTabSz="326578" fontAlgn="auto">
              <a:spcBef>
                <a:spcPts val="0"/>
              </a:spcBef>
              <a:spcAft>
                <a:spcPts val="0"/>
              </a:spcAft>
            </a:pPr>
            <a:endParaRPr lang="en-US" altLang="ja-JP" sz="1600" dirty="0">
              <a:latin typeface="Meiryo UI" panose="020B0604030504040204" pitchFamily="50" charset="-128"/>
              <a:ea typeface="Meiryo UI" panose="020B0604030504040204" pitchFamily="50" charset="-128"/>
            </a:endParaRPr>
          </a:p>
          <a:p>
            <a:pPr defTabSz="326578" fontAlgn="auto">
              <a:spcBef>
                <a:spcPts val="0"/>
              </a:spcBef>
              <a:spcAft>
                <a:spcPts val="0"/>
              </a:spcAft>
            </a:pPr>
            <a:r>
              <a:rPr lang="ja-JP" altLang="en-US" sz="1600" b="1" dirty="0">
                <a:solidFill>
                  <a:srgbClr val="2903B5"/>
                </a:solidFill>
                <a:latin typeface="Meiryo UI" panose="020B0604030504040204" pitchFamily="50" charset="-128"/>
                <a:ea typeface="Meiryo UI" panose="020B0604030504040204" pitchFamily="50" charset="-128"/>
              </a:rPr>
              <a:t>認定要件</a:t>
            </a:r>
            <a:endParaRPr lang="en-US" altLang="ja-JP" sz="1600" b="1" dirty="0">
              <a:solidFill>
                <a:srgbClr val="2903B5"/>
              </a:solidFill>
              <a:latin typeface="Meiryo UI" panose="020B0604030504040204" pitchFamily="50" charset="-128"/>
              <a:ea typeface="Meiryo UI" panose="020B0604030504040204" pitchFamily="50" charset="-128"/>
            </a:endParaRPr>
          </a:p>
          <a:p>
            <a:pPr defTabSz="326578" fontAlgn="auto">
              <a:spcBef>
                <a:spcPts val="0"/>
              </a:spcBef>
              <a:spcAft>
                <a:spcPts val="0"/>
              </a:spcAft>
            </a:pPr>
            <a:r>
              <a:rPr lang="ja-JP" altLang="en-US" sz="1600" dirty="0">
                <a:latin typeface="Meiryo UI" panose="020B0604030504040204" pitchFamily="50" charset="-128"/>
                <a:ea typeface="Meiryo UI" panose="020B0604030504040204" pitchFamily="50" charset="-128"/>
              </a:rPr>
              <a:t>　１．「既存建築物耐震診断・改修等推進全国ネットワーク委員会」に属していること</a:t>
            </a:r>
            <a:endParaRPr lang="en-US" altLang="ja-JP" sz="1600" dirty="0">
              <a:latin typeface="Meiryo UI" panose="020B0604030504040204" pitchFamily="50" charset="-128"/>
              <a:ea typeface="Meiryo UI" panose="020B0604030504040204" pitchFamily="50" charset="-128"/>
            </a:endParaRPr>
          </a:p>
          <a:p>
            <a:pPr marL="441325" indent="-441325" defTabSz="326578" fontAlgn="auto">
              <a:spcBef>
                <a:spcPts val="0"/>
              </a:spcBef>
              <a:spcAft>
                <a:spcPts val="0"/>
              </a:spcAft>
            </a:pPr>
            <a:r>
              <a:rPr lang="ja-JP" altLang="en-US" sz="1600" dirty="0">
                <a:latin typeface="Meiryo UI" panose="020B0604030504040204" pitchFamily="50" charset="-128"/>
                <a:ea typeface="Meiryo UI" panose="020B0604030504040204" pitchFamily="50" charset="-128"/>
              </a:rPr>
              <a:t>　２．「既存建築物耐震診断・改修等推進全国ネットワーク委員会規約」により耐震判定委員会を設置し、既存建築物耐震診断・改修等推進全国ネットワーク委員会に登録していること（耐震判定委員会は、学識経験者３名かつ建築構造に精通する建築技術者２名以上の委員で構成すること）</a:t>
            </a:r>
            <a:endParaRPr lang="en-US" altLang="ja-JP" sz="1600" dirty="0">
              <a:latin typeface="Meiryo UI" panose="020B0604030504040204" pitchFamily="50" charset="-128"/>
              <a:ea typeface="Meiryo UI" panose="020B0604030504040204" pitchFamily="50" charset="-128"/>
            </a:endParaRPr>
          </a:p>
          <a:p>
            <a:pPr marL="441325" indent="-441325" algn="r" defTabSz="326578" fontAlgn="auto">
              <a:spcBef>
                <a:spcPts val="0"/>
              </a:spcBef>
              <a:spcAft>
                <a:spcPts val="0"/>
              </a:spcAft>
            </a:pPr>
            <a:r>
              <a:rPr lang="ja-JP" altLang="en-US" sz="1600" dirty="0">
                <a:latin typeface="Meiryo UI" panose="020B0604030504040204" pitchFamily="50" charset="-128"/>
                <a:ea typeface="Meiryo UI" panose="020B0604030504040204" pitchFamily="50" charset="-128"/>
              </a:rPr>
              <a:t>ほか</a:t>
            </a:r>
            <a:endParaRPr lang="en-US" altLang="ja-JP" sz="1600" dirty="0">
              <a:latin typeface="Meiryo UI" panose="020B0604030504040204" pitchFamily="50" charset="-128"/>
              <a:ea typeface="Meiryo UI" panose="020B0604030504040204" pitchFamily="50" charset="-128"/>
            </a:endParaRPr>
          </a:p>
          <a:p>
            <a:pPr marL="441325" indent="-441325" defTabSz="326578"/>
            <a:r>
              <a:rPr lang="ja-JP" altLang="en-US" sz="1600" b="1" dirty="0">
                <a:solidFill>
                  <a:srgbClr val="2903B5"/>
                </a:solidFill>
                <a:latin typeface="Meiryo UI" panose="020B0604030504040204" pitchFamily="50" charset="-128"/>
                <a:ea typeface="Meiryo UI" panose="020B0604030504040204" pitchFamily="50" charset="-128"/>
              </a:rPr>
              <a:t>認定機関</a:t>
            </a:r>
            <a:endParaRPr lang="en-US" altLang="ja-JP" sz="1600" b="1" dirty="0">
              <a:solidFill>
                <a:srgbClr val="2903B5"/>
              </a:solidFill>
              <a:latin typeface="Meiryo UI" panose="020B0604030504040204" pitchFamily="50" charset="-128"/>
              <a:ea typeface="Meiryo UI" panose="020B0604030504040204" pitchFamily="50" charset="-128"/>
            </a:endParaRPr>
          </a:p>
          <a:p>
            <a:pPr marL="441325" indent="-173038" defTabSz="326578"/>
            <a:r>
              <a:rPr lang="ja-JP" altLang="en-US" sz="1600" dirty="0">
                <a:latin typeface="Meiryo UI" panose="020B0604030504040204" pitchFamily="50" charset="-128"/>
                <a:ea typeface="Meiryo UI" panose="020B0604030504040204" pitchFamily="50" charset="-128"/>
              </a:rPr>
              <a:t>一般社団法人　大阪府建築士事務所協会</a:t>
            </a:r>
          </a:p>
          <a:p>
            <a:pPr marL="441325" indent="-173038" defTabSz="326578" fontAlgn="auto">
              <a:spcBef>
                <a:spcPts val="0"/>
              </a:spcBef>
              <a:spcAft>
                <a:spcPts val="0"/>
              </a:spcAft>
            </a:pPr>
            <a:r>
              <a:rPr lang="ja-JP" altLang="en-US" sz="1600" dirty="0">
                <a:latin typeface="Meiryo UI" panose="020B0604030504040204" pitchFamily="50" charset="-128"/>
                <a:ea typeface="Meiryo UI" panose="020B0604030504040204" pitchFamily="50" charset="-128"/>
              </a:rPr>
              <a:t>一般財団法人　日本建築総合試験所</a:t>
            </a:r>
          </a:p>
          <a:p>
            <a:pPr marL="441325" indent="-173038" defTabSz="326578" fontAlgn="auto">
              <a:spcBef>
                <a:spcPts val="0"/>
              </a:spcBef>
              <a:spcAft>
                <a:spcPts val="0"/>
              </a:spcAft>
            </a:pPr>
            <a:r>
              <a:rPr lang="ja-JP" altLang="en-US" sz="1600" dirty="0">
                <a:latin typeface="Meiryo UI" panose="020B0604030504040204" pitchFamily="50" charset="-128"/>
                <a:ea typeface="Meiryo UI" panose="020B0604030504040204" pitchFamily="50" charset="-128"/>
              </a:rPr>
              <a:t>公益社団法人　大阪府建築士会</a:t>
            </a:r>
          </a:p>
          <a:p>
            <a:pPr marL="441325" indent="-173038" defTabSz="326578" fontAlgn="auto">
              <a:spcBef>
                <a:spcPts val="0"/>
              </a:spcBef>
              <a:spcAft>
                <a:spcPts val="0"/>
              </a:spcAft>
            </a:pPr>
            <a:r>
              <a:rPr lang="ja-JP" altLang="en-US" sz="1600" dirty="0">
                <a:latin typeface="Meiryo UI" panose="020B0604030504040204" pitchFamily="50" charset="-128"/>
                <a:ea typeface="Meiryo UI" panose="020B0604030504040204" pitchFamily="50" charset="-128"/>
              </a:rPr>
              <a:t>一般社団法人　日本建築構造技術者協会関西支部</a:t>
            </a:r>
          </a:p>
          <a:p>
            <a:pPr marL="441325" indent="-173038" defTabSz="326578" fontAlgn="auto">
              <a:spcBef>
                <a:spcPts val="0"/>
              </a:spcBef>
              <a:spcAft>
                <a:spcPts val="0"/>
              </a:spcAft>
            </a:pPr>
            <a:r>
              <a:rPr lang="ja-JP" altLang="en-US" sz="1600" dirty="0">
                <a:latin typeface="Meiryo UI" panose="020B0604030504040204" pitchFamily="50" charset="-128"/>
                <a:ea typeface="Meiryo UI" panose="020B0604030504040204" pitchFamily="50" charset="-128"/>
              </a:rPr>
              <a:t>日本</a:t>
            </a:r>
            <a:r>
              <a:rPr lang="en-US" altLang="ja-JP" sz="1600" dirty="0">
                <a:latin typeface="Meiryo UI" panose="020B0604030504040204" pitchFamily="50" charset="-128"/>
                <a:ea typeface="Meiryo UI" panose="020B0604030504040204" pitchFamily="50" charset="-128"/>
              </a:rPr>
              <a:t>E R I </a:t>
            </a:r>
            <a:r>
              <a:rPr lang="ja-JP" altLang="en-US" sz="1600" dirty="0">
                <a:latin typeface="Meiryo UI" panose="020B0604030504040204" pitchFamily="50" charset="-128"/>
                <a:ea typeface="Meiryo UI" panose="020B0604030504040204" pitchFamily="50" charset="-128"/>
              </a:rPr>
              <a:t>株式会社</a:t>
            </a:r>
          </a:p>
          <a:p>
            <a:pPr marL="441325" indent="-173038" defTabSz="326578" fontAlgn="auto">
              <a:spcBef>
                <a:spcPts val="0"/>
              </a:spcBef>
              <a:spcAft>
                <a:spcPts val="0"/>
              </a:spcAft>
            </a:pPr>
            <a:r>
              <a:rPr lang="ja-JP" altLang="en-US" sz="1600" dirty="0">
                <a:latin typeface="Meiryo UI" panose="020B0604030504040204" pitchFamily="50" charset="-128"/>
                <a:ea typeface="Meiryo UI" panose="020B0604030504040204" pitchFamily="50" charset="-128"/>
              </a:rPr>
              <a:t>ビューローベリタスジャパン株式会社</a:t>
            </a:r>
          </a:p>
          <a:p>
            <a:pPr marL="441325" indent="-173038" defTabSz="326578" fontAlgn="auto">
              <a:spcBef>
                <a:spcPts val="0"/>
              </a:spcBef>
              <a:spcAft>
                <a:spcPts val="0"/>
              </a:spcAft>
            </a:pPr>
            <a:r>
              <a:rPr lang="ja-JP" altLang="en-US" sz="1600" dirty="0">
                <a:latin typeface="Meiryo UI" panose="020B0604030504040204" pitchFamily="50" charset="-128"/>
                <a:ea typeface="Meiryo UI" panose="020B0604030504040204" pitchFamily="50" charset="-128"/>
              </a:rPr>
              <a:t>一般社団法人　中四国構造コンサルティング協会</a:t>
            </a:r>
          </a:p>
        </p:txBody>
      </p:sp>
    </p:spTree>
    <p:extLst>
      <p:ext uri="{BB962C8B-B14F-4D97-AF65-F5344CB8AC3E}">
        <p14:creationId xmlns:p14="http://schemas.microsoft.com/office/powerpoint/2010/main" val="160638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（３）</a:t>
            </a:r>
            <a:r>
              <a:rPr lang="ja-JP" altLang="en-US" dirty="0"/>
              <a:t>令和３年度の</a:t>
            </a:r>
            <a:r>
              <a:rPr kumimoji="1" lang="ja-JP" altLang="en-US" dirty="0"/>
              <a:t>木造住宅の取組</a:t>
            </a:r>
          </a:p>
        </p:txBody>
      </p:sp>
      <p:sp>
        <p:nvSpPr>
          <p:cNvPr id="2" name="スライド番号プレースホルダー 1"/>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5</a:t>
            </a:fld>
            <a:endParaRPr lang="en-US" altLang="ja-JP">
              <a:solidFill>
                <a:srgbClr val="000000"/>
              </a:solidFill>
            </a:endParaRPr>
          </a:p>
        </p:txBody>
      </p:sp>
      <p:sp>
        <p:nvSpPr>
          <p:cNvPr id="3" name="Text Box 1233">
            <a:extLst>
              <a:ext uri="{FF2B5EF4-FFF2-40B4-BE49-F238E27FC236}">
                <a16:creationId xmlns:a16="http://schemas.microsoft.com/office/drawing/2014/main" id="{6BCB9C2F-FA04-483E-A766-6B09EB92370F}"/>
              </a:ext>
            </a:extLst>
          </p:cNvPr>
          <p:cNvSpPr txBox="1">
            <a:spLocks noChangeArrowheads="1"/>
          </p:cNvSpPr>
          <p:nvPr/>
        </p:nvSpPr>
        <p:spPr bwMode="auto">
          <a:xfrm>
            <a:off x="162719" y="1044529"/>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「住宅建築物耐震</a:t>
            </a:r>
            <a:r>
              <a:rPr kumimoji="0" lang="en-US" altLang="ja-JP" b="1" kern="0" dirty="0">
                <a:solidFill>
                  <a:sysClr val="window" lastClr="FFFFFF"/>
                </a:solidFill>
                <a:latin typeface="Meiryo UI" panose="020B0604030504040204" pitchFamily="50" charset="-128"/>
                <a:ea typeface="Meiryo UI" panose="020B0604030504040204" pitchFamily="50" charset="-128"/>
              </a:rPr>
              <a:t>10</a:t>
            </a:r>
            <a:r>
              <a:rPr kumimoji="0" lang="ja-JP" altLang="en-US" b="1" kern="0" dirty="0">
                <a:solidFill>
                  <a:sysClr val="window" lastClr="FFFFFF"/>
                </a:solidFill>
                <a:latin typeface="Meiryo UI" panose="020B0604030504040204" pitchFamily="50" charset="-128"/>
                <a:ea typeface="Meiryo UI" panose="020B0604030504040204" pitchFamily="50" charset="-128"/>
              </a:rPr>
              <a:t>ヵ年戦略・大阪」目標達成へ向けた具体的な取組</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sp>
        <p:nvSpPr>
          <p:cNvPr id="4" name="Text Box 1233">
            <a:extLst>
              <a:ext uri="{FF2B5EF4-FFF2-40B4-BE49-F238E27FC236}">
                <a16:creationId xmlns:a16="http://schemas.microsoft.com/office/drawing/2014/main" id="{FC998D63-B911-4FC3-B916-2FB0378397C7}"/>
              </a:ext>
            </a:extLst>
          </p:cNvPr>
          <p:cNvSpPr txBox="1">
            <a:spLocks noChangeArrowheads="1"/>
          </p:cNvSpPr>
          <p:nvPr/>
        </p:nvSpPr>
        <p:spPr bwMode="auto">
          <a:xfrm>
            <a:off x="162719" y="4452633"/>
            <a:ext cx="8820000" cy="362403"/>
          </a:xfrm>
          <a:prstGeom prst="rect">
            <a:avLst/>
          </a:prstGeom>
          <a:solidFill>
            <a:srgbClr val="E46C0A"/>
          </a:solidFill>
          <a:ln w="9525" cap="flat" cmpd="sng" algn="ctr">
            <a:noFill/>
            <a:prstDash val="solid"/>
            <a:headEnd/>
            <a:tailEnd/>
          </a:ln>
          <a:effectLst>
            <a:outerShdw blurRad="40000" dist="23000" dir="5400000" rotWithShape="0">
              <a:srgbClr val="000000">
                <a:alpha val="35000"/>
              </a:srgbClr>
            </a:outerShdw>
          </a:effectLst>
        </p:spPr>
        <p:txBody>
          <a:bodyPr wrap="square" lIns="84579" tIns="42289" rIns="84579" bIns="42289">
            <a:spAutoFit/>
          </a:bodyPr>
          <a:lstStyle/>
          <a:p>
            <a:pPr defTabSz="823170" fontAlgn="auto">
              <a:spcBef>
                <a:spcPct val="50000"/>
              </a:spcBef>
              <a:spcAft>
                <a:spcPts val="0"/>
              </a:spcAft>
              <a:defRPr/>
            </a:pPr>
            <a:r>
              <a:rPr kumimoji="0" lang="ja-JP" altLang="en-US" b="1" kern="0" dirty="0">
                <a:solidFill>
                  <a:sysClr val="window" lastClr="FFFFFF"/>
                </a:solidFill>
                <a:latin typeface="Meiryo UI" panose="020B0604030504040204" pitchFamily="50" charset="-128"/>
                <a:ea typeface="Meiryo UI" panose="020B0604030504040204" pitchFamily="50" charset="-128"/>
              </a:rPr>
              <a:t>主な取組</a:t>
            </a:r>
            <a:endParaRPr kumimoji="0" lang="en-US" altLang="ja-JP" b="1" kern="0" dirty="0">
              <a:solidFill>
                <a:sysClr val="window" lastClr="FFFFFF"/>
              </a:solidFill>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239084924"/>
              </p:ext>
            </p:extLst>
          </p:nvPr>
        </p:nvGraphicFramePr>
        <p:xfrm>
          <a:off x="240204" y="1478929"/>
          <a:ext cx="8665029" cy="2788920"/>
        </p:xfrm>
        <a:graphic>
          <a:graphicData uri="http://schemas.openxmlformats.org/drawingml/2006/table">
            <a:tbl>
              <a:tblPr firstCol="1">
                <a:tableStyleId>{93296810-A885-4BE3-A3E7-6D5BEEA58F35}</a:tableStyleId>
              </a:tblPr>
              <a:tblGrid>
                <a:gridCol w="2355180">
                  <a:extLst>
                    <a:ext uri="{9D8B030D-6E8A-4147-A177-3AD203B41FA5}">
                      <a16:colId xmlns:a16="http://schemas.microsoft.com/office/drawing/2014/main" val="1595077199"/>
                    </a:ext>
                  </a:extLst>
                </a:gridCol>
                <a:gridCol w="6309849">
                  <a:extLst>
                    <a:ext uri="{9D8B030D-6E8A-4147-A177-3AD203B41FA5}">
                      <a16:colId xmlns:a16="http://schemas.microsoft.com/office/drawing/2014/main" val="2434031656"/>
                    </a:ext>
                  </a:extLst>
                </a:gridCol>
              </a:tblGrid>
              <a:tr h="370840">
                <a:tc>
                  <a:txBody>
                    <a:bodyPr/>
                    <a:lstStyle/>
                    <a:p>
                      <a:r>
                        <a:rPr kumimoji="1" lang="ja-JP" altLang="en-US" sz="1600" dirty="0">
                          <a:latin typeface="Meiryo UI" panose="020B0604030504040204" pitchFamily="50" charset="-128"/>
                          <a:ea typeface="Meiryo UI" panose="020B0604030504040204" pitchFamily="50" charset="-128"/>
                        </a:rPr>
                        <a:t>社会的機運の醸成</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●講習会等、効果的な取組みを優先・効果検証</a:t>
                      </a:r>
                    </a:p>
                    <a:p>
                      <a:r>
                        <a:rPr kumimoji="1" lang="ja-JP" altLang="en-US" sz="1600" dirty="0">
                          <a:latin typeface="Meiryo UI" panose="020B0604030504040204" pitchFamily="50" charset="-128"/>
                          <a:ea typeface="Meiryo UI" panose="020B0604030504040204" pitchFamily="50" charset="-128"/>
                        </a:rPr>
                        <a:t>●事業者との連携による市町村の支援</a:t>
                      </a:r>
                    </a:p>
                    <a:p>
                      <a:r>
                        <a:rPr kumimoji="1" lang="ja-JP" altLang="en-US" sz="1600" dirty="0">
                          <a:latin typeface="Meiryo UI" panose="020B0604030504040204" pitchFamily="50" charset="-128"/>
                          <a:ea typeface="Meiryo UI" panose="020B0604030504040204" pitchFamily="50" charset="-128"/>
                        </a:rPr>
                        <a:t>●昭和</a:t>
                      </a:r>
                      <a:r>
                        <a:rPr kumimoji="1" lang="en-US" altLang="ja-JP" sz="1600" dirty="0">
                          <a:latin typeface="Meiryo UI" panose="020B0604030504040204" pitchFamily="50" charset="-128"/>
                          <a:ea typeface="Meiryo UI" panose="020B0604030504040204" pitchFamily="50" charset="-128"/>
                        </a:rPr>
                        <a:t>56</a:t>
                      </a:r>
                      <a:r>
                        <a:rPr kumimoji="1" lang="ja-JP" altLang="en-US" sz="1600" dirty="0">
                          <a:latin typeface="Meiryo UI" panose="020B0604030504040204" pitchFamily="50" charset="-128"/>
                          <a:ea typeface="Meiryo UI" panose="020B0604030504040204" pitchFamily="50" charset="-128"/>
                        </a:rPr>
                        <a:t>年以降建設含め、全てにメンテナンスの必要性周知</a:t>
                      </a:r>
                    </a:p>
                  </a:txBody>
                  <a:tcPr/>
                </a:tc>
                <a:extLst>
                  <a:ext uri="{0D108BD9-81ED-4DB2-BD59-A6C34878D82A}">
                    <a16:rowId xmlns:a16="http://schemas.microsoft.com/office/drawing/2014/main" val="3208287665"/>
                  </a:ext>
                </a:extLst>
              </a:tr>
              <a:tr h="370840">
                <a:tc>
                  <a:txBody>
                    <a:bodyPr/>
                    <a:lstStyle/>
                    <a:p>
                      <a:r>
                        <a:rPr kumimoji="1" lang="ja-JP" altLang="en-US" sz="1600" dirty="0">
                          <a:latin typeface="Meiryo UI" panose="020B0604030504040204" pitchFamily="50" charset="-128"/>
                          <a:ea typeface="Meiryo UI" panose="020B0604030504040204" pitchFamily="50" charset="-128"/>
                        </a:rPr>
                        <a:t>耐震化の</a:t>
                      </a:r>
                    </a:p>
                    <a:p>
                      <a:r>
                        <a:rPr kumimoji="1" lang="ja-JP" altLang="en-US" sz="1600" dirty="0">
                          <a:latin typeface="Meiryo UI" panose="020B0604030504040204" pitchFamily="50" charset="-128"/>
                          <a:ea typeface="Meiryo UI" panose="020B0604030504040204" pitchFamily="50" charset="-128"/>
                        </a:rPr>
                        <a:t>きっかけづくり・具体化</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●個別訪問、ダイレクトメール送付による働きかけ・効果検証</a:t>
                      </a:r>
                    </a:p>
                    <a:p>
                      <a:r>
                        <a:rPr kumimoji="1" lang="ja-JP" altLang="en-US" sz="1600" dirty="0">
                          <a:latin typeface="Meiryo UI" panose="020B0604030504040204" pitchFamily="50" charset="-128"/>
                          <a:ea typeface="Meiryo UI" panose="020B0604030504040204" pitchFamily="50" charset="-128"/>
                        </a:rPr>
                        <a:t>●リフォーム事業者等との連携、支援</a:t>
                      </a:r>
                    </a:p>
                    <a:p>
                      <a:r>
                        <a:rPr kumimoji="1" lang="ja-JP" altLang="en-US" sz="1600" dirty="0">
                          <a:latin typeface="Meiryo UI" panose="020B0604030504040204" pitchFamily="50" charset="-128"/>
                          <a:ea typeface="Meiryo UI" panose="020B0604030504040204" pitchFamily="50" charset="-128"/>
                        </a:rPr>
                        <a:t>●住まい手に合った耐震化方策</a:t>
                      </a:r>
                    </a:p>
                  </a:txBody>
                  <a:tcPr/>
                </a:tc>
                <a:extLst>
                  <a:ext uri="{0D108BD9-81ED-4DB2-BD59-A6C34878D82A}">
                    <a16:rowId xmlns:a16="http://schemas.microsoft.com/office/drawing/2014/main" val="3301812015"/>
                  </a:ext>
                </a:extLst>
              </a:tr>
              <a:tr h="370840">
                <a:tc>
                  <a:txBody>
                    <a:bodyPr/>
                    <a:lstStyle/>
                    <a:p>
                      <a:r>
                        <a:rPr kumimoji="1" lang="ja-JP" altLang="en-US" sz="1600" dirty="0">
                          <a:latin typeface="Meiryo UI" panose="020B0604030504040204" pitchFamily="50" charset="-128"/>
                          <a:ea typeface="Meiryo UI" panose="020B0604030504040204" pitchFamily="50" charset="-128"/>
                        </a:rPr>
                        <a:t>負担軽減の支援</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 「生命重視型」</a:t>
                      </a:r>
                      <a:r>
                        <a:rPr kumimoji="1" lang="en-US" altLang="ja-JP" sz="9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改修の正しい内容周知</a:t>
                      </a:r>
                    </a:p>
                    <a:p>
                      <a:pPr>
                        <a:spcAft>
                          <a:spcPts val="600"/>
                        </a:spcAft>
                      </a:pPr>
                      <a:r>
                        <a:rPr kumimoji="1" lang="ja-JP" altLang="en-US" sz="16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倒壊の可能性は残るが少しでもリスクを減らす改修</a:t>
                      </a:r>
                    </a:p>
                    <a:p>
                      <a:r>
                        <a:rPr kumimoji="1" lang="ja-JP" altLang="en-US" sz="1600" dirty="0">
                          <a:latin typeface="Meiryo UI" panose="020B0604030504040204" pitchFamily="50" charset="-128"/>
                          <a:ea typeface="Meiryo UI" panose="020B0604030504040204" pitchFamily="50" charset="-128"/>
                        </a:rPr>
                        <a:t>●他補助・融資・税制等、所有者の負担意識軽減</a:t>
                      </a:r>
                    </a:p>
                    <a:p>
                      <a:r>
                        <a:rPr kumimoji="1" lang="ja-JP" altLang="en-US" sz="1600" dirty="0">
                          <a:latin typeface="Meiryo UI" panose="020B0604030504040204" pitchFamily="50" charset="-128"/>
                          <a:ea typeface="Meiryo UI" panose="020B0604030504040204" pitchFamily="50" charset="-128"/>
                        </a:rPr>
                        <a:t>●新たな施策の調査研究</a:t>
                      </a:r>
                    </a:p>
                  </a:txBody>
                  <a:tcPr/>
                </a:tc>
                <a:extLst>
                  <a:ext uri="{0D108BD9-81ED-4DB2-BD59-A6C34878D82A}">
                    <a16:rowId xmlns:a16="http://schemas.microsoft.com/office/drawing/2014/main" val="230902645"/>
                  </a:ext>
                </a:extLst>
              </a:tr>
            </a:tbl>
          </a:graphicData>
        </a:graphic>
      </p:graphicFrame>
      <p:sp>
        <p:nvSpPr>
          <p:cNvPr id="7" name="テキスト ボックス 6">
            <a:extLst>
              <a:ext uri="{FF2B5EF4-FFF2-40B4-BE49-F238E27FC236}">
                <a16:creationId xmlns:a16="http://schemas.microsoft.com/office/drawing/2014/main" id="{53F670EA-60A0-4F80-8504-E5080457FC50}"/>
              </a:ext>
            </a:extLst>
          </p:cNvPr>
          <p:cNvSpPr txBox="1"/>
          <p:nvPr/>
        </p:nvSpPr>
        <p:spPr>
          <a:xfrm>
            <a:off x="162718" y="4916058"/>
            <a:ext cx="8820000" cy="1296491"/>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72000" bIns="72000">
            <a:spAutoFit/>
          </a:bodyPr>
          <a:lstStyle/>
          <a:p>
            <a:pPr marL="250825" indent="11113">
              <a:lnSpc>
                <a:spcPct val="120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ア．講習会や相談会、イベント等の実施</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50825" indent="11113">
              <a:lnSpc>
                <a:spcPct val="120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イ．個別訪問・ダイレクトメール送付等による働きかけ</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50825" indent="11113">
              <a:lnSpc>
                <a:spcPct val="120000"/>
              </a:lnSpc>
              <a:spcAft>
                <a:spcPts val="600"/>
              </a:spcAft>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ウ．所有者の負担軽減支援のための各種取組</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737553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8640" y="3243758"/>
            <a:ext cx="4865030" cy="3401863"/>
          </a:xfrm>
          <a:prstGeom prst="rect">
            <a:avLst/>
          </a:prstGeom>
        </p:spPr>
      </p:pic>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p:txBody>
          <a:bodyPr/>
          <a:lstStyle/>
          <a:p>
            <a:r>
              <a:rPr lang="ja-JP" altLang="en-US" dirty="0"/>
              <a:t>　（４）耐震診断未定の理由等</a:t>
            </a:r>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59</a:t>
            </a:fld>
            <a:endParaRPr lang="en-US" altLang="ja-JP">
              <a:solidFill>
                <a:srgbClr val="000000"/>
              </a:solidFill>
            </a:endParaRPr>
          </a:p>
        </p:txBody>
      </p:sp>
      <p:sp>
        <p:nvSpPr>
          <p:cNvPr id="21" name="テキスト ボックス 20">
            <a:extLst>
              <a:ext uri="{FF2B5EF4-FFF2-40B4-BE49-F238E27FC236}">
                <a16:creationId xmlns:a16="http://schemas.microsoft.com/office/drawing/2014/main" id="{6A360D26-A81C-46CD-942C-54FEE4CDD316}"/>
              </a:ext>
            </a:extLst>
          </p:cNvPr>
          <p:cNvSpPr txBox="1">
            <a:spLocks noChangeArrowheads="1"/>
          </p:cNvSpPr>
          <p:nvPr/>
        </p:nvSpPr>
        <p:spPr bwMode="auto">
          <a:xfrm>
            <a:off x="311319" y="1969268"/>
            <a:ext cx="2249328" cy="583088"/>
          </a:xfrm>
          <a:prstGeom prst="rect">
            <a:avLst/>
          </a:prstGeom>
          <a:no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25000"/>
              </a:lnSpc>
              <a:spcBef>
                <a:spcPct val="0"/>
              </a:spcBef>
              <a:buFontTx/>
              <a:buNone/>
            </a:pPr>
            <a:r>
              <a:rPr lang="ja-JP" altLang="en-US" sz="1600" dirty="0">
                <a:latin typeface="Meiryo UI" panose="020B0604030504040204" pitchFamily="50" charset="-128"/>
                <a:ea typeface="Meiryo UI" panose="020B0604030504040204" pitchFamily="50" charset="-128"/>
              </a:rPr>
              <a:t>進捗状況</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再掲</a:t>
            </a:r>
            <a:r>
              <a:rPr lang="en-US" altLang="ja-JP" sz="1600" dirty="0">
                <a:latin typeface="Meiryo UI" panose="020B0604030504040204" pitchFamily="50" charset="-128"/>
                <a:ea typeface="Meiryo UI" panose="020B0604030504040204" pitchFamily="50" charset="-128"/>
              </a:rPr>
              <a:t>】</a:t>
            </a:r>
          </a:p>
        </p:txBody>
      </p:sp>
      <p:sp>
        <p:nvSpPr>
          <p:cNvPr id="22" name="テキスト ボックス 21">
            <a:extLst>
              <a:ext uri="{FF2B5EF4-FFF2-40B4-BE49-F238E27FC236}">
                <a16:creationId xmlns:a16="http://schemas.microsoft.com/office/drawing/2014/main" id="{6A360D26-A81C-46CD-942C-54FEE4CDD316}"/>
              </a:ext>
            </a:extLst>
          </p:cNvPr>
          <p:cNvSpPr txBox="1">
            <a:spLocks noChangeArrowheads="1"/>
          </p:cNvSpPr>
          <p:nvPr/>
        </p:nvSpPr>
        <p:spPr bwMode="auto">
          <a:xfrm>
            <a:off x="5360434" y="2651536"/>
            <a:ext cx="1713405" cy="583088"/>
          </a:xfrm>
          <a:prstGeom prst="rect">
            <a:avLst/>
          </a:prstGeom>
          <a:noFill/>
          <a:ln>
            <a:noFill/>
          </a:ln>
        </p:spPr>
        <p:txBody>
          <a:bodyPr lIns="72000" tIns="72000" rIns="72000" bIns="72000" anchor="ctr"/>
          <a:lstStyle>
            <a:lvl1pPr marL="287338" indent="-287338"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25000"/>
              </a:lnSpc>
              <a:spcBef>
                <a:spcPct val="0"/>
              </a:spcBef>
              <a:buFontTx/>
              <a:buNone/>
            </a:pPr>
            <a:r>
              <a:rPr lang="ja-JP" altLang="en-US" sz="1600" b="1" dirty="0">
                <a:latin typeface="Meiryo UI" panose="020B0604030504040204" pitchFamily="50" charset="-128"/>
                <a:ea typeface="Meiryo UI" panose="020B0604030504040204" pitchFamily="50" charset="-128"/>
              </a:rPr>
              <a:t>未定の理由等</a:t>
            </a:r>
            <a:endParaRPr lang="en-US" altLang="ja-JP" sz="16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04801" y="1102870"/>
            <a:ext cx="8606970" cy="814445"/>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defPPr>
              <a:defRPr lang="ja-JP"/>
            </a:defPPr>
            <a:lvl1pPr marL="252000" indent="-252000">
              <a:lnSpc>
                <a:spcPct val="120000"/>
              </a:lnSpc>
              <a:spcAft>
                <a:spcPts val="600"/>
              </a:spcAft>
              <a:defRPr>
                <a:solidFill>
                  <a:schemeClr val="dk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○診断未定のものについて、診断士等、業者と調整中等、診断の意思はあるものが多い</a:t>
            </a:r>
            <a:endParaRPr lang="en-US" altLang="ja-JP" dirty="0"/>
          </a:p>
          <a:p>
            <a:r>
              <a:rPr lang="ja-JP" altLang="en-US" dirty="0"/>
              <a:t>○診断の意思がない場合も、近い将来に解体等を予定している場合が多い</a:t>
            </a:r>
          </a:p>
        </p:txBody>
      </p:sp>
      <p:grpSp>
        <p:nvGrpSpPr>
          <p:cNvPr id="3" name="グループ化 2"/>
          <p:cNvGrpSpPr/>
          <p:nvPr/>
        </p:nvGrpSpPr>
        <p:grpSpPr>
          <a:xfrm>
            <a:off x="3501404" y="2727646"/>
            <a:ext cx="5220425" cy="3993067"/>
            <a:chOff x="-5052616" y="1444871"/>
            <a:chExt cx="5220425" cy="3993067"/>
          </a:xfrm>
        </p:grpSpPr>
        <p:sp>
          <p:nvSpPr>
            <p:cNvPr id="29" name="正方形/長方形 28"/>
            <p:cNvSpPr/>
            <p:nvPr/>
          </p:nvSpPr>
          <p:spPr>
            <a:xfrm>
              <a:off x="-2661496" y="3765496"/>
              <a:ext cx="590017" cy="79741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ja-JP" altLang="en-US" sz="1200" b="1" dirty="0">
                  <a:latin typeface="Meiryo UI" panose="020B0604030504040204" pitchFamily="50" charset="-128"/>
                  <a:ea typeface="Meiryo UI" panose="020B0604030504040204" pitchFamily="50" charset="-128"/>
                </a:rPr>
                <a:t>診断の意思あり</a:t>
              </a:r>
              <a:endParaRPr kumimoji="1" lang="ja-JP" altLang="en-US" sz="1200"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3116631" y="2425659"/>
              <a:ext cx="590017" cy="79741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診断の意思なし</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1" name="線吹き出し 2 30"/>
            <p:cNvSpPr/>
            <p:nvPr/>
          </p:nvSpPr>
          <p:spPr>
            <a:xfrm>
              <a:off x="-1001267" y="2124099"/>
              <a:ext cx="1169076" cy="797412"/>
            </a:xfrm>
            <a:prstGeom prst="callout2">
              <a:avLst>
                <a:gd name="adj1" fmla="val 36667"/>
                <a:gd name="adj2" fmla="val -5482"/>
                <a:gd name="adj3" fmla="val 48612"/>
                <a:gd name="adj4" fmla="val -24270"/>
                <a:gd name="adj5" fmla="val 69498"/>
                <a:gd name="adj6" fmla="val -42593"/>
              </a:avLst>
            </a:prstGeom>
            <a:no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r>
                <a:rPr lang="ja-JP" altLang="en-US" sz="1200" dirty="0">
                  <a:solidFill>
                    <a:schemeClr val="tx1"/>
                  </a:solidFill>
                  <a:latin typeface="Meiryo UI" panose="020B0604030504040204" pitchFamily="50" charset="-128"/>
                  <a:ea typeface="Meiryo UI" panose="020B0604030504040204" pitchFamily="50" charset="-128"/>
                </a:rPr>
                <a:t>耐震診断士等、</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業者と調整中等</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2" name="線吹き出し 2 31"/>
            <p:cNvSpPr/>
            <p:nvPr/>
          </p:nvSpPr>
          <p:spPr>
            <a:xfrm>
              <a:off x="-5052616" y="4640526"/>
              <a:ext cx="1169076" cy="797412"/>
            </a:xfrm>
            <a:prstGeom prst="callout2">
              <a:avLst>
                <a:gd name="adj1" fmla="val 11583"/>
                <a:gd name="adj2" fmla="val 64586"/>
                <a:gd name="adj3" fmla="val -18279"/>
                <a:gd name="adj4" fmla="val 71055"/>
                <a:gd name="adj5" fmla="val -55013"/>
                <a:gd name="adj6" fmla="val 122762"/>
              </a:avLst>
            </a:prstGeom>
            <a:no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r>
                <a:rPr lang="ja-JP" altLang="en-US" sz="1200" dirty="0">
                  <a:solidFill>
                    <a:schemeClr val="tx1"/>
                  </a:solidFill>
                  <a:latin typeface="Meiryo UI" panose="020B0604030504040204" pitchFamily="50" charset="-128"/>
                  <a:ea typeface="Meiryo UI" panose="020B0604030504040204" pitchFamily="50" charset="-128"/>
                </a:rPr>
                <a:t>権利者間の合意形成の調整等に時間を要している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3" name="線吹き出し 2 32"/>
            <p:cNvSpPr/>
            <p:nvPr/>
          </p:nvSpPr>
          <p:spPr>
            <a:xfrm>
              <a:off x="-5033537" y="3605734"/>
              <a:ext cx="1169076" cy="797412"/>
            </a:xfrm>
            <a:prstGeom prst="callout2">
              <a:avLst>
                <a:gd name="adj1" fmla="val 11583"/>
                <a:gd name="adj2" fmla="val 64586"/>
                <a:gd name="adj3" fmla="val -18279"/>
                <a:gd name="adj4" fmla="val 71055"/>
                <a:gd name="adj5" fmla="val -24070"/>
                <a:gd name="adj6" fmla="val 111588"/>
              </a:avLst>
            </a:prstGeom>
            <a:no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r>
                <a:rPr lang="ja-JP" altLang="en-US" sz="1200" dirty="0">
                  <a:solidFill>
                    <a:schemeClr val="tx1"/>
                  </a:solidFill>
                  <a:latin typeface="Meiryo UI" panose="020B0604030504040204" pitchFamily="50" charset="-128"/>
                  <a:ea typeface="Meiryo UI" panose="020B0604030504040204" pitchFamily="50" charset="-128"/>
                </a:rPr>
                <a:t>コロナ禍で、業者との接触は避けていたため</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4" name="線吹き出し 2 33"/>
            <p:cNvSpPr/>
            <p:nvPr/>
          </p:nvSpPr>
          <p:spPr>
            <a:xfrm>
              <a:off x="-4861497" y="2215077"/>
              <a:ext cx="1169076" cy="797412"/>
            </a:xfrm>
            <a:prstGeom prst="callout2">
              <a:avLst>
                <a:gd name="adj1" fmla="val 31889"/>
                <a:gd name="adj2" fmla="val 97991"/>
                <a:gd name="adj3" fmla="val 33084"/>
                <a:gd name="adj4" fmla="val 110163"/>
                <a:gd name="adj5" fmla="val 46803"/>
                <a:gd name="adj6" fmla="val 138281"/>
              </a:avLst>
            </a:prstGeom>
            <a:no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r>
                <a:rPr lang="ja-JP" altLang="en-US" sz="1200" dirty="0">
                  <a:solidFill>
                    <a:schemeClr val="tx1"/>
                  </a:solidFill>
                  <a:latin typeface="Meiryo UI" panose="020B0604030504040204" pitchFamily="50" charset="-128"/>
                  <a:ea typeface="Meiryo UI" panose="020B0604030504040204" pitchFamily="50" charset="-128"/>
                </a:rPr>
                <a:t>近い将来に解体等を予定しており、実施の意思がない</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5" name="線吹き出し 2 34"/>
            <p:cNvSpPr/>
            <p:nvPr/>
          </p:nvSpPr>
          <p:spPr>
            <a:xfrm>
              <a:off x="-4448999" y="1444871"/>
              <a:ext cx="1169076" cy="797412"/>
            </a:xfrm>
            <a:prstGeom prst="callout2">
              <a:avLst>
                <a:gd name="adj1" fmla="val 31889"/>
                <a:gd name="adj2" fmla="val 97991"/>
                <a:gd name="adj3" fmla="val 33084"/>
                <a:gd name="adj4" fmla="val 110163"/>
                <a:gd name="adj5" fmla="val 80761"/>
                <a:gd name="adj6" fmla="val 165051"/>
              </a:avLst>
            </a:prstGeom>
            <a:no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r>
                <a:rPr lang="ja-JP" altLang="en-US" sz="1200" dirty="0">
                  <a:solidFill>
                    <a:schemeClr val="tx1"/>
                  </a:solidFill>
                  <a:latin typeface="Meiryo UI" panose="020B0604030504040204" pitchFamily="50" charset="-128"/>
                  <a:ea typeface="Meiryo UI" panose="020B0604030504040204" pitchFamily="50" charset="-128"/>
                </a:rPr>
                <a:t> 制度は理解しているが、実施の意思がない</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grpSp>
      <p:cxnSp>
        <p:nvCxnSpPr>
          <p:cNvPr id="7" name="直線コネクタ 6"/>
          <p:cNvCxnSpPr/>
          <p:nvPr/>
        </p:nvCxnSpPr>
        <p:spPr>
          <a:xfrm>
            <a:off x="4670480" y="4579388"/>
            <a:ext cx="993720" cy="1027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121156" y="3243758"/>
            <a:ext cx="0" cy="9945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四角形吹き出し 5"/>
          <p:cNvSpPr/>
          <p:nvPr/>
        </p:nvSpPr>
        <p:spPr>
          <a:xfrm>
            <a:off x="3250839" y="2817578"/>
            <a:ext cx="5553134" cy="3881947"/>
          </a:xfrm>
          <a:prstGeom prst="wedgeRectCallout">
            <a:avLst>
              <a:gd name="adj1" fmla="val -58283"/>
              <a:gd name="adj2" fmla="val 10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831" y="2928053"/>
            <a:ext cx="2761727" cy="3029975"/>
          </a:xfrm>
          <a:prstGeom prst="rect">
            <a:avLst/>
          </a:prstGeom>
        </p:spPr>
      </p:pic>
    </p:spTree>
    <p:extLst>
      <p:ext uri="{BB962C8B-B14F-4D97-AF65-F5344CB8AC3E}">
        <p14:creationId xmlns:p14="http://schemas.microsoft.com/office/powerpoint/2010/main" val="2312875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14665-C14D-4EEF-9E1F-852F6FE5B4C6}"/>
              </a:ext>
            </a:extLst>
          </p:cNvPr>
          <p:cNvSpPr>
            <a:spLocks noGrp="1"/>
          </p:cNvSpPr>
          <p:nvPr>
            <p:ph type="title"/>
          </p:nvPr>
        </p:nvSpPr>
        <p:spPr>
          <a:xfrm>
            <a:off x="0" y="609530"/>
            <a:ext cx="8215086" cy="404813"/>
          </a:xfrm>
        </p:spPr>
        <p:txBody>
          <a:bodyPr/>
          <a:lstStyle/>
          <a:p>
            <a:r>
              <a:rPr lang="ja-JP" altLang="en-US" dirty="0"/>
              <a:t>　（５）令和４年度の広域緊急交通路沿道ブロック塀等の取組</a:t>
            </a:r>
            <a:r>
              <a:rPr lang="en-US" altLang="ja-JP" dirty="0"/>
              <a:t/>
            </a:r>
            <a:br>
              <a:rPr lang="en-US" altLang="ja-JP" dirty="0"/>
            </a:br>
            <a:endParaRPr kumimoji="1" lang="ja-JP" altLang="en-US" dirty="0"/>
          </a:p>
        </p:txBody>
      </p:sp>
      <p:sp>
        <p:nvSpPr>
          <p:cNvPr id="4" name="スライド番号プレースホルダー 3">
            <a:extLst>
              <a:ext uri="{FF2B5EF4-FFF2-40B4-BE49-F238E27FC236}">
                <a16:creationId xmlns:a16="http://schemas.microsoft.com/office/drawing/2014/main" id="{D58693C6-449B-4A31-94C2-D768B425DF4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60</a:t>
            </a:fld>
            <a:endParaRPr lang="en-US" altLang="ja-JP">
              <a:solidFill>
                <a:srgbClr val="000000"/>
              </a:solidFill>
            </a:endParaRPr>
          </a:p>
        </p:txBody>
      </p:sp>
      <p:sp>
        <p:nvSpPr>
          <p:cNvPr id="9" name="テキスト ボックス 8"/>
          <p:cNvSpPr txBox="1"/>
          <p:nvPr/>
        </p:nvSpPr>
        <p:spPr>
          <a:xfrm>
            <a:off x="307862" y="2650694"/>
            <a:ext cx="3799681" cy="3039669"/>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defPPr>
              <a:defRPr lang="ja-JP"/>
            </a:defPPr>
            <a:lvl1pPr marL="252000" indent="-252000">
              <a:lnSpc>
                <a:spcPct val="120000"/>
              </a:lnSpc>
              <a:spcAft>
                <a:spcPts val="600"/>
              </a:spcAft>
              <a:defRPr>
                <a:solidFill>
                  <a:schemeClr val="dk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b="1" dirty="0">
                <a:solidFill>
                  <a:srgbClr val="2903B5"/>
                </a:solidFill>
              </a:rPr>
              <a:t>確実な普及啓発</a:t>
            </a:r>
            <a:endParaRPr lang="en-US" altLang="ja-JP" dirty="0"/>
          </a:p>
          <a:p>
            <a:pPr>
              <a:spcAft>
                <a:spcPts val="1800"/>
              </a:spcAft>
            </a:pPr>
            <a:r>
              <a:rPr lang="ja-JP" altLang="en-US" dirty="0"/>
              <a:t>○令和４年９月</a:t>
            </a:r>
            <a:r>
              <a:rPr lang="en-US" altLang="ja-JP" dirty="0"/>
              <a:t>30</a:t>
            </a:r>
            <a:r>
              <a:rPr lang="ja-JP" altLang="en-US" dirty="0"/>
              <a:t>日の報告期限に向けて、義務付け対象ブロック塀等の所有者へ耐震診断結果報告書の提出を所管行政庁と共に働きかけ</a:t>
            </a:r>
            <a:endParaRPr lang="en-US" altLang="ja-JP" dirty="0"/>
          </a:p>
          <a:p>
            <a:r>
              <a:rPr lang="ja-JP" altLang="en-US" dirty="0"/>
              <a:t>○義務付け対象のブロック塀等の所有者へ、ダイレクトメールや電話等により耐震化の働きかけ</a:t>
            </a:r>
            <a:endParaRPr lang="en-US" altLang="ja-JP" dirty="0"/>
          </a:p>
        </p:txBody>
      </p:sp>
      <p:sp>
        <p:nvSpPr>
          <p:cNvPr id="13" name="テキスト ボックス 12"/>
          <p:cNvSpPr txBox="1"/>
          <p:nvPr/>
        </p:nvSpPr>
        <p:spPr>
          <a:xfrm>
            <a:off x="4773576" y="2650694"/>
            <a:ext cx="4209143" cy="3821037"/>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defPPr>
              <a:defRPr lang="ja-JP"/>
            </a:defPPr>
            <a:lvl1pPr marL="252000" indent="-252000">
              <a:lnSpc>
                <a:spcPct val="120000"/>
              </a:lnSpc>
              <a:spcAft>
                <a:spcPts val="600"/>
              </a:spcAft>
              <a:defRPr b="1">
                <a:solidFill>
                  <a:srgbClr val="2903B5"/>
                </a:solidFill>
                <a:latin typeface="Meiryo UI" panose="020B0604030504040204" pitchFamily="50" charset="-128"/>
                <a:ea typeface="Meiryo UI" panose="020B0604030504040204" pitchFamily="50" charset="-128"/>
                <a:cs typeface="Meiryo UI" panose="020B0604030504040204" pitchFamily="50" charset="-128"/>
              </a:defRPr>
            </a:lvl1pPr>
          </a:lstStyle>
          <a:p>
            <a:pPr>
              <a:spcAft>
                <a:spcPts val="1200"/>
              </a:spcAft>
            </a:pPr>
            <a:r>
              <a:rPr lang="ja-JP" altLang="en-US" dirty="0"/>
              <a:t>所管行政庁との連携</a:t>
            </a:r>
          </a:p>
          <a:p>
            <a:pPr>
              <a:spcAft>
                <a:spcPts val="1200"/>
              </a:spcAft>
            </a:pPr>
            <a:r>
              <a:rPr lang="ja-JP" altLang="en-US" b="0" dirty="0">
                <a:solidFill>
                  <a:schemeClr val="dk1"/>
                </a:solidFill>
              </a:rPr>
              <a:t>○義務付け対象未確定のブロック塀等の所有者について、個別訪問により、義務付け対象の確定及び、耐震診断の実施を働きかけ</a:t>
            </a:r>
            <a:endParaRPr lang="en-US" altLang="ja-JP" b="0" dirty="0">
              <a:solidFill>
                <a:schemeClr val="dk1"/>
              </a:solidFill>
            </a:endParaRPr>
          </a:p>
          <a:p>
            <a:pPr>
              <a:spcAft>
                <a:spcPts val="1200"/>
              </a:spcAft>
            </a:pPr>
            <a:r>
              <a:rPr lang="ja-JP" altLang="en-US" b="0" dirty="0">
                <a:solidFill>
                  <a:schemeClr val="dk1"/>
                </a:solidFill>
              </a:rPr>
              <a:t>○義務付け対象ブロック塀等の所有者の状況を共有し、確実な普及啓発</a:t>
            </a:r>
            <a:endParaRPr lang="en-US" altLang="ja-JP" b="0" dirty="0">
              <a:solidFill>
                <a:schemeClr val="dk1"/>
              </a:solidFill>
            </a:endParaRPr>
          </a:p>
          <a:p>
            <a:pPr>
              <a:spcAft>
                <a:spcPts val="1200"/>
              </a:spcAft>
            </a:pPr>
            <a:r>
              <a:rPr lang="ja-JP" altLang="en-US" b="0" dirty="0">
                <a:solidFill>
                  <a:schemeClr val="dk1"/>
                </a:solidFill>
              </a:rPr>
              <a:t>○耐震診断結果報告の公表に向けて、所管行政庁と公表内容や時期等について調整</a:t>
            </a:r>
            <a:endParaRPr lang="en-US" altLang="ja-JP" b="0" dirty="0">
              <a:solidFill>
                <a:schemeClr val="dk1"/>
              </a:solidFill>
            </a:endParaRPr>
          </a:p>
        </p:txBody>
      </p:sp>
      <p:sp>
        <p:nvSpPr>
          <p:cNvPr id="8" name="テキスト ボックス 7"/>
          <p:cNvSpPr txBox="1"/>
          <p:nvPr/>
        </p:nvSpPr>
        <p:spPr>
          <a:xfrm>
            <a:off x="162719" y="1216673"/>
            <a:ext cx="8820000" cy="814445"/>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defPPr>
              <a:defRPr lang="ja-JP"/>
            </a:defPPr>
            <a:lvl1pPr marL="252000" indent="-252000">
              <a:lnSpc>
                <a:spcPct val="120000"/>
              </a:lnSpc>
              <a:spcAft>
                <a:spcPts val="600"/>
              </a:spcAft>
              <a:defRPr>
                <a:solidFill>
                  <a:schemeClr val="dk1"/>
                </a:solidFill>
                <a:latin typeface="Meiryo UI" panose="020B0604030504040204" pitchFamily="50" charset="-128"/>
                <a:ea typeface="Meiryo UI" panose="020B0604030504040204" pitchFamily="50" charset="-128"/>
                <a:cs typeface="Meiryo UI"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dirty="0"/>
              <a:t>○確実な普及啓発</a:t>
            </a:r>
            <a:endParaRPr lang="en-US" altLang="ja-JP" dirty="0"/>
          </a:p>
          <a:p>
            <a:r>
              <a:rPr lang="ja-JP" altLang="en-US" dirty="0"/>
              <a:t>○所管行政庁との連携</a:t>
            </a:r>
            <a:endParaRPr lang="en-US" altLang="ja-JP" dirty="0"/>
          </a:p>
        </p:txBody>
      </p:sp>
      <p:sp>
        <p:nvSpPr>
          <p:cNvPr id="11" name="角丸四角形 10"/>
          <p:cNvSpPr/>
          <p:nvPr/>
        </p:nvSpPr>
        <p:spPr>
          <a:xfrm>
            <a:off x="162719" y="2495534"/>
            <a:ext cx="4264138" cy="3937842"/>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14" name="角丸四角形 13"/>
          <p:cNvSpPr/>
          <p:nvPr/>
        </p:nvSpPr>
        <p:spPr>
          <a:xfrm>
            <a:off x="4718581" y="2509125"/>
            <a:ext cx="4264138" cy="3937842"/>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81999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105401"/>
            <a:ext cx="7019925" cy="794468"/>
          </a:xfrm>
        </p:spPr>
        <p:txBody>
          <a:bodyPr/>
          <a:lstStyle/>
          <a:p>
            <a:r>
              <a:rPr lang="ja-JP" altLang="en-US" dirty="0"/>
              <a:t>　（３）令和３年度の木造住宅の取組　</a:t>
            </a:r>
            <a:r>
              <a:rPr lang="en-US" altLang="ja-JP" dirty="0"/>
              <a:t/>
            </a:r>
            <a:br>
              <a:rPr lang="en-US" altLang="ja-JP" dirty="0"/>
            </a:br>
            <a:r>
              <a:rPr lang="ja-JP" altLang="en-US" dirty="0"/>
              <a:t>　　ア．講習会やイベント等の実施</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04498"/>
            <a:ext cx="2133600" cy="287337"/>
          </a:xfrm>
        </p:spPr>
        <p:txBody>
          <a:bodyPr/>
          <a:lstStyle/>
          <a:p>
            <a:pPr>
              <a:defRPr/>
            </a:pPr>
            <a:fld id="{09954CD4-AF95-4C78-B160-84012AB9CEDB}" type="slidenum">
              <a:rPr lang="en-US" altLang="ja-JP" smtClean="0">
                <a:solidFill>
                  <a:srgbClr val="000000"/>
                </a:solidFill>
              </a:rPr>
              <a:pPr>
                <a:defRPr/>
              </a:pPr>
              <a:t>6</a:t>
            </a:fld>
            <a:endParaRPr lang="en-US" altLang="ja-JP" dirty="0">
              <a:solidFill>
                <a:srgbClr val="000000"/>
              </a:solidFill>
            </a:endParaRPr>
          </a:p>
        </p:txBody>
      </p:sp>
      <p:sp>
        <p:nvSpPr>
          <p:cNvPr id="8" name="テキスト ボックス 7">
            <a:extLst>
              <a:ext uri="{FF2B5EF4-FFF2-40B4-BE49-F238E27FC236}">
                <a16:creationId xmlns:a16="http://schemas.microsoft.com/office/drawing/2014/main" id="{53F670EA-60A0-4F80-8504-E5080457FC50}"/>
              </a:ext>
            </a:extLst>
          </p:cNvPr>
          <p:cNvSpPr txBox="1"/>
          <p:nvPr/>
        </p:nvSpPr>
        <p:spPr>
          <a:xfrm>
            <a:off x="162718" y="1059435"/>
            <a:ext cx="8820000" cy="1457698"/>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r>
              <a:rPr lang="ja-JP" altLang="en-US" dirty="0">
                <a:latin typeface="Meiryo UI" panose="020B0604030504040204" pitchFamily="50" charset="-128"/>
                <a:ea typeface="Meiryo UI" panose="020B0604030504040204" pitchFamily="50" charset="-128"/>
              </a:rPr>
              <a:t>○講習会や相談会、展示会等のイベントによる普及啓発を実施（</a:t>
            </a:r>
            <a:r>
              <a:rPr lang="en-US" altLang="ja-JP" dirty="0">
                <a:latin typeface="Meiryo UI" panose="020B0604030504040204" pitchFamily="50" charset="-128"/>
                <a:ea typeface="Meiryo UI" panose="020B0604030504040204" pitchFamily="50" charset="-128"/>
              </a:rPr>
              <a:t>50</a:t>
            </a:r>
            <a:r>
              <a:rPr lang="ja-JP" altLang="en-US" dirty="0">
                <a:latin typeface="Meiryo UI" panose="020B0604030504040204" pitchFamily="50" charset="-128"/>
                <a:ea typeface="Meiryo UI" panose="020B0604030504040204" pitchFamily="50" charset="-128"/>
              </a:rPr>
              <a:t>回）　</a:t>
            </a:r>
          </a:p>
          <a:p>
            <a:pPr marL="180975"/>
            <a:r>
              <a:rPr lang="ja-JP" altLang="en-US" dirty="0">
                <a:latin typeface="Meiryo UI" panose="020B0604030504040204" pitchFamily="50" charset="-128"/>
                <a:ea typeface="Meiryo UI" panose="020B0604030504040204" pitchFamily="50" charset="-128"/>
              </a:rPr>
              <a:t>・コロナ禍での対応として、講習会の代わりに、個別相談会を開催する市町村が増加</a:t>
            </a:r>
            <a:endParaRPr lang="en-US" altLang="ja-JP" dirty="0">
              <a:latin typeface="Meiryo UI" panose="020B0604030504040204" pitchFamily="50" charset="-128"/>
              <a:ea typeface="Meiryo UI" panose="020B0604030504040204" pitchFamily="50" charset="-128"/>
            </a:endParaRPr>
          </a:p>
          <a:p>
            <a:pPr marL="216000" indent="-216000"/>
            <a:r>
              <a:rPr lang="ja-JP" altLang="en-US" dirty="0">
                <a:latin typeface="Meiryo UI" panose="020B0604030504040204" pitchFamily="50" charset="-128"/>
                <a:ea typeface="Meiryo UI" panose="020B0604030504040204" pitchFamily="50" charset="-128"/>
              </a:rPr>
              <a:t>○市町村の広報誌への掲載、回覧板でのチラシ配布（約</a:t>
            </a:r>
            <a:r>
              <a:rPr lang="en-US" altLang="ja-JP" dirty="0">
                <a:latin typeface="Meiryo UI" panose="020B0604030504040204" pitchFamily="50" charset="-128"/>
                <a:ea typeface="Meiryo UI" panose="020B0604030504040204" pitchFamily="50" charset="-128"/>
              </a:rPr>
              <a:t>14</a:t>
            </a:r>
            <a:r>
              <a:rPr lang="ja-JP" altLang="en-US" dirty="0">
                <a:latin typeface="Meiryo UI" panose="020B0604030504040204" pitchFamily="50" charset="-128"/>
                <a:ea typeface="Meiryo UI" panose="020B0604030504040204" pitchFamily="50" charset="-128"/>
              </a:rPr>
              <a:t>万戸</a:t>
            </a:r>
            <a:r>
              <a:rPr lang="ja-JP" altLang="en-US" dirty="0">
                <a:solidFill>
                  <a:schemeClr val="tx1"/>
                </a:solidFill>
                <a:latin typeface="Meiryo UI" panose="020B0604030504040204" pitchFamily="50" charset="-128"/>
                <a:ea typeface="Meiryo UI" panose="020B0604030504040204" pitchFamily="50" charset="-128"/>
              </a:rPr>
              <a:t>）等による周知</a:t>
            </a:r>
            <a:endParaRPr lang="en-US" altLang="ja-JP" dirty="0">
              <a:solidFill>
                <a:schemeClr val="tx1"/>
              </a:solidFill>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○関係部局と連携し、リフォーム事業者向け講習会において、耐震改修事例等について説明（１月　</a:t>
            </a:r>
            <a:r>
              <a:rPr lang="en-US" altLang="ja-JP" dirty="0">
                <a:solidFill>
                  <a:schemeClr val="tx1"/>
                </a:solidFill>
                <a:latin typeface="Meiryo UI" panose="020B0604030504040204" pitchFamily="50" charset="-128"/>
                <a:ea typeface="Meiryo UI" panose="020B0604030504040204" pitchFamily="50" charset="-128"/>
              </a:rPr>
              <a:t>36</a:t>
            </a:r>
            <a:r>
              <a:rPr lang="ja-JP" altLang="en-US" dirty="0">
                <a:solidFill>
                  <a:schemeClr val="tx1"/>
                </a:solidFill>
                <a:latin typeface="Meiryo UI" panose="020B0604030504040204" pitchFamily="50" charset="-128"/>
                <a:ea typeface="Meiryo UI" panose="020B0604030504040204" pitchFamily="50" charset="-128"/>
              </a:rPr>
              <a:t>名受講）</a:t>
            </a:r>
          </a:p>
        </p:txBody>
      </p:sp>
      <p:sp>
        <p:nvSpPr>
          <p:cNvPr id="15" name="テキスト ボックス 14"/>
          <p:cNvSpPr txBox="1"/>
          <p:nvPr/>
        </p:nvSpPr>
        <p:spPr>
          <a:xfrm>
            <a:off x="4705447" y="4774164"/>
            <a:ext cx="1031355" cy="292918"/>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85725" indent="-85725">
              <a:defRPr sz="1400">
                <a:latin typeface="Meiryo UI" panose="020B0604030504040204" pitchFamily="50" charset="-128"/>
                <a:ea typeface="Meiryo UI" panose="020B0604030504040204" pitchFamily="50" charset="-128"/>
              </a:defRPr>
            </a:lvl1pPr>
          </a:lstStyle>
          <a:p>
            <a:r>
              <a:rPr lang="ja-JP" altLang="en-US" dirty="0"/>
              <a:t>□展示会</a:t>
            </a:r>
          </a:p>
        </p:txBody>
      </p:sp>
      <p:sp>
        <p:nvSpPr>
          <p:cNvPr id="18" name="テキスト ボックス 17"/>
          <p:cNvSpPr txBox="1"/>
          <p:nvPr/>
        </p:nvSpPr>
        <p:spPr>
          <a:xfrm>
            <a:off x="87337" y="2480662"/>
            <a:ext cx="4240657" cy="426449"/>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none" tIns="108000" bIns="108000" rtlCol="0">
            <a:noAutofit/>
          </a:bodyPr>
          <a:lstStyle/>
          <a:p>
            <a:pPr marL="85725" marR="967105" algn="l">
              <a:tabLst>
                <a:tab pos="11791950" algn="l"/>
              </a:tabLst>
            </a:pPr>
            <a:r>
              <a:rPr kumimoji="1" lang="ja-JP" altLang="en-US" sz="1600" b="1" u="sng" dirty="0">
                <a:solidFill>
                  <a:srgbClr val="0033CC"/>
                </a:solidFill>
                <a:latin typeface="Meiryo UI" panose="020B0604030504040204" pitchFamily="50" charset="-128"/>
                <a:ea typeface="Meiryo UI" panose="020B0604030504040204" pitchFamily="50" charset="-128"/>
              </a:rPr>
              <a:t>個別相談会</a:t>
            </a:r>
          </a:p>
        </p:txBody>
      </p:sp>
      <p:pic>
        <p:nvPicPr>
          <p:cNvPr id="3" name="図 2" descr="人, 屋内, 民衆, グループ が含まれている画像&#10;&#10;自動的に生成された説明">
            <a:extLst>
              <a:ext uri="{FF2B5EF4-FFF2-40B4-BE49-F238E27FC236}">
                <a16:creationId xmlns:a16="http://schemas.microsoft.com/office/drawing/2014/main" id="{A099649B-1ADB-47E1-8D51-6CAE125D04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5014" y="5067081"/>
            <a:ext cx="2372944" cy="1724753"/>
          </a:xfrm>
          <a:prstGeom prst="rect">
            <a:avLst/>
          </a:prstGeom>
        </p:spPr>
      </p:pic>
      <p:sp>
        <p:nvSpPr>
          <p:cNvPr id="10" name="テキスト ボックス 9">
            <a:extLst>
              <a:ext uri="{FF2B5EF4-FFF2-40B4-BE49-F238E27FC236}">
                <a16:creationId xmlns:a16="http://schemas.microsoft.com/office/drawing/2014/main" id="{2F635320-64B3-4992-B9E6-7E2A9226A684}"/>
              </a:ext>
            </a:extLst>
          </p:cNvPr>
          <p:cNvSpPr txBox="1"/>
          <p:nvPr/>
        </p:nvSpPr>
        <p:spPr>
          <a:xfrm>
            <a:off x="7395064" y="5186048"/>
            <a:ext cx="1661599" cy="1243897"/>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85725" indent="-85725">
              <a:defRPr sz="1400">
                <a:latin typeface="Meiryo UI" panose="020B0604030504040204" pitchFamily="50" charset="-128"/>
                <a:ea typeface="Meiryo UI" panose="020B0604030504040204" pitchFamily="50" charset="-128"/>
              </a:defRPr>
            </a:lvl1pPr>
          </a:lstStyle>
          <a:p>
            <a:r>
              <a:rPr lang="ja-JP" altLang="en-US" sz="1200" dirty="0"/>
              <a:t>・住宅の耐震化に関する啓発パネルの展示</a:t>
            </a:r>
            <a:endParaRPr lang="en-US" altLang="ja-JP" sz="1200" dirty="0"/>
          </a:p>
          <a:p>
            <a:endParaRPr lang="en-US" altLang="ja-JP" sz="1200" dirty="0"/>
          </a:p>
          <a:p>
            <a:r>
              <a:rPr lang="ja-JP" altLang="en-US" sz="1200" dirty="0"/>
              <a:t>・木造住宅倒壊模型（ピノキオぶるる）の</a:t>
            </a:r>
            <a:endParaRPr lang="en-US" altLang="ja-JP" sz="1200" dirty="0"/>
          </a:p>
          <a:p>
            <a:r>
              <a:rPr lang="ja-JP" altLang="en-US" sz="1200" dirty="0"/>
              <a:t>　展示・実演</a:t>
            </a:r>
          </a:p>
        </p:txBody>
      </p:sp>
      <p:sp>
        <p:nvSpPr>
          <p:cNvPr id="16" name="テキスト ボックス 15">
            <a:extLst>
              <a:ext uri="{FF2B5EF4-FFF2-40B4-BE49-F238E27FC236}">
                <a16:creationId xmlns:a16="http://schemas.microsoft.com/office/drawing/2014/main" id="{E19D365B-1CC4-4AE8-8648-1771CC44D42A}"/>
              </a:ext>
            </a:extLst>
          </p:cNvPr>
          <p:cNvSpPr txBox="1"/>
          <p:nvPr/>
        </p:nvSpPr>
        <p:spPr>
          <a:xfrm>
            <a:off x="5075014" y="2410568"/>
            <a:ext cx="4640100" cy="426449"/>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none" tIns="108000" bIns="108000" rtlCol="0">
            <a:noAutofit/>
          </a:bodyPr>
          <a:lstStyle/>
          <a:p>
            <a:pPr marL="85725" marR="967105" algn="ctr">
              <a:tabLst>
                <a:tab pos="11791950" algn="l"/>
              </a:tabLst>
            </a:pPr>
            <a:r>
              <a:rPr kumimoji="1" lang="ja-JP" altLang="en-US" sz="1200" dirty="0">
                <a:latin typeface="Meiryo UI" panose="020B0604030504040204" pitchFamily="50" charset="-128"/>
                <a:ea typeface="Meiryo UI" panose="020B0604030504040204" pitchFamily="50" charset="-128"/>
              </a:rPr>
              <a:t>年間補助件数に対する個別相談会での補助申請の割合</a:t>
            </a:r>
          </a:p>
        </p:txBody>
      </p:sp>
      <p:sp>
        <p:nvSpPr>
          <p:cNvPr id="17" name="テキスト ボックス 16">
            <a:extLst>
              <a:ext uri="{FF2B5EF4-FFF2-40B4-BE49-F238E27FC236}">
                <a16:creationId xmlns:a16="http://schemas.microsoft.com/office/drawing/2014/main" id="{83A659C9-8C88-4236-8292-DE7C2B68AFF7}"/>
              </a:ext>
            </a:extLst>
          </p:cNvPr>
          <p:cNvSpPr txBox="1"/>
          <p:nvPr/>
        </p:nvSpPr>
        <p:spPr>
          <a:xfrm>
            <a:off x="7845809" y="4130351"/>
            <a:ext cx="936635" cy="426449"/>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none" tIns="108000" bIns="108000" rtlCol="0">
            <a:noAutofit/>
          </a:bodyPr>
          <a:lstStyle/>
          <a:p>
            <a:pPr marL="85725" marR="967105" algn="l">
              <a:tabLst>
                <a:tab pos="11791950" algn="l"/>
              </a:tabLst>
            </a:pPr>
            <a:r>
              <a:rPr kumimoji="1" lang="ja-JP" altLang="en-US" sz="1000" dirty="0">
                <a:latin typeface="Meiryo UI" panose="020B0604030504040204" pitchFamily="50" charset="-128"/>
                <a:ea typeface="Meiryo UI" panose="020B0604030504040204" pitchFamily="50" charset="-128"/>
              </a:rPr>
              <a:t>（件数）</a:t>
            </a:r>
          </a:p>
        </p:txBody>
      </p:sp>
      <p:sp>
        <p:nvSpPr>
          <p:cNvPr id="20" name="角丸四角形 19"/>
          <p:cNvSpPr/>
          <p:nvPr/>
        </p:nvSpPr>
        <p:spPr>
          <a:xfrm>
            <a:off x="213963" y="2520693"/>
            <a:ext cx="4200387" cy="2253471"/>
          </a:xfrm>
          <a:prstGeom prst="roundRect">
            <a:avLst>
              <a:gd name="adj" fmla="val 3577"/>
            </a:avLst>
          </a:prstGeom>
          <a:noFill/>
          <a:ln w="1270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5" name="テキスト ボックス 4"/>
          <p:cNvSpPr txBox="1"/>
          <p:nvPr/>
        </p:nvSpPr>
        <p:spPr>
          <a:xfrm>
            <a:off x="210488" y="2801397"/>
            <a:ext cx="4200356" cy="1972767"/>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a:defRPr sz="1400"/>
            </a:lvl1pPr>
          </a:lstStyle>
          <a:p>
            <a:pPr marL="85725" indent="-85725">
              <a:spcBef>
                <a:spcPts val="300"/>
              </a:spcBef>
            </a:pPr>
            <a:r>
              <a:rPr lang="ja-JP" altLang="en-US" dirty="0">
                <a:latin typeface="Meiryo UI" panose="020B0604030504040204" pitchFamily="50" charset="-128"/>
                <a:ea typeface="Meiryo UI" panose="020B0604030504040204" pitchFamily="50" charset="-128"/>
              </a:rPr>
              <a:t>・事前申込制（当日受付も可）で、建築士・市町村職員が個別に対応（おおよそ</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分程度）</a:t>
            </a:r>
            <a:endParaRPr lang="en-US" altLang="ja-JP" dirty="0">
              <a:latin typeface="Meiryo UI" panose="020B0604030504040204" pitchFamily="50" charset="-128"/>
              <a:ea typeface="Meiryo UI" panose="020B0604030504040204" pitchFamily="50" charset="-128"/>
            </a:endParaRPr>
          </a:p>
          <a:p>
            <a:pPr marL="85725" indent="-85725">
              <a:spcBef>
                <a:spcPts val="300"/>
              </a:spcBef>
            </a:pPr>
            <a:r>
              <a:rPr lang="ja-JP" altLang="en-US" dirty="0">
                <a:latin typeface="Meiryo UI" panose="020B0604030504040204" pitchFamily="50" charset="-128"/>
                <a:ea typeface="Meiryo UI" panose="020B0604030504040204" pitchFamily="50" charset="-128"/>
              </a:rPr>
              <a:t>・当日に補助申請の申込可（その後、対象であるかなど確認の上、受付）</a:t>
            </a:r>
            <a:endParaRPr lang="en-US" altLang="ja-JP" dirty="0">
              <a:latin typeface="Meiryo UI" panose="020B0604030504040204" pitchFamily="50" charset="-128"/>
              <a:ea typeface="Meiryo UI" panose="020B0604030504040204" pitchFamily="50" charset="-128"/>
            </a:endParaRPr>
          </a:p>
          <a:p>
            <a:pPr marL="85725" indent="-85725">
              <a:spcBef>
                <a:spcPts val="300"/>
              </a:spcBef>
            </a:pPr>
            <a:r>
              <a:rPr lang="ja-JP" altLang="en-US" dirty="0">
                <a:latin typeface="Meiryo UI" panose="020B0604030504040204" pitchFamily="50" charset="-128"/>
                <a:ea typeface="Meiryo UI" panose="020B0604030504040204" pitchFamily="50" charset="-128"/>
              </a:rPr>
              <a:t>・相談会に併せ、展示会による啓発を実施</a:t>
            </a:r>
            <a:endParaRPr lang="en-US" altLang="ja-JP" dirty="0">
              <a:latin typeface="Meiryo UI" panose="020B0604030504040204" pitchFamily="50" charset="-128"/>
              <a:ea typeface="Meiryo UI" panose="020B0604030504040204" pitchFamily="50" charset="-128"/>
            </a:endParaRPr>
          </a:p>
          <a:p>
            <a:pPr>
              <a:spcBef>
                <a:spcPts val="300"/>
              </a:spcBef>
            </a:pPr>
            <a:r>
              <a:rPr lang="ja-JP" altLang="en-US" dirty="0">
                <a:latin typeface="Meiryo UI" panose="020B0604030504040204" pitchFamily="50" charset="-128"/>
                <a:ea typeface="Meiryo UI" panose="020B0604030504040204" pitchFamily="50" charset="-128"/>
              </a:rPr>
              <a:t>・実施市町村数：</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市町</a:t>
            </a:r>
            <a:endParaRPr lang="en-US" altLang="ja-JP" dirty="0">
              <a:latin typeface="Meiryo UI" panose="020B0604030504040204" pitchFamily="50" charset="-128"/>
              <a:ea typeface="Meiryo UI" panose="020B0604030504040204" pitchFamily="50" charset="-128"/>
            </a:endParaRPr>
          </a:p>
          <a:p>
            <a:pPr>
              <a:spcBef>
                <a:spcPts val="300"/>
              </a:spcBef>
            </a:pPr>
            <a:r>
              <a:rPr lang="ja-JP" altLang="en-US" dirty="0">
                <a:latin typeface="Meiryo UI" panose="020B0604030504040204" pitchFamily="50" charset="-128"/>
                <a:ea typeface="Meiryo UI" panose="020B0604030504040204" pitchFamily="50" charset="-128"/>
              </a:rPr>
              <a:t>　　→耐震診断補助申請に至った件数：</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件</a:t>
            </a:r>
            <a:endParaRPr lang="en-US" altLang="ja-JP" dirty="0">
              <a:latin typeface="Meiryo UI" panose="020B0604030504040204" pitchFamily="50" charset="-128"/>
              <a:ea typeface="Meiryo UI" panose="020B0604030504040204" pitchFamily="50" charset="-128"/>
            </a:endParaRPr>
          </a:p>
          <a:p>
            <a:pPr>
              <a:spcBef>
                <a:spcPts val="300"/>
              </a:spcBef>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※9</a:t>
            </a:r>
            <a:r>
              <a:rPr lang="ja-JP" altLang="en-US" dirty="0">
                <a:latin typeface="Meiryo UI" panose="020B0604030504040204" pitchFamily="50" charset="-128"/>
                <a:ea typeface="Meiryo UI" panose="020B0604030504040204" pitchFamily="50" charset="-128"/>
              </a:rPr>
              <a:t>市で年間補助申請件数の</a:t>
            </a:r>
            <a:r>
              <a:rPr lang="en-US" altLang="ja-JP" dirty="0">
                <a:latin typeface="Meiryo UI" panose="020B0604030504040204" pitchFamily="50" charset="-128"/>
                <a:ea typeface="Meiryo UI" panose="020B0604030504040204" pitchFamily="50" charset="-128"/>
              </a:rPr>
              <a:t>50</a:t>
            </a:r>
            <a:r>
              <a:rPr lang="ja-JP" altLang="en-US" dirty="0">
                <a:latin typeface="Meiryo UI" panose="020B0604030504040204" pitchFamily="50" charset="-128"/>
                <a:ea typeface="Meiryo UI" panose="020B0604030504040204" pitchFamily="50" charset="-128"/>
              </a:rPr>
              <a:t>％以上を受付</a:t>
            </a:r>
          </a:p>
        </p:txBody>
      </p:sp>
      <p:sp>
        <p:nvSpPr>
          <p:cNvPr id="22" name="テキスト ボックス 21"/>
          <p:cNvSpPr txBox="1"/>
          <p:nvPr/>
        </p:nvSpPr>
        <p:spPr>
          <a:xfrm>
            <a:off x="210488" y="4801981"/>
            <a:ext cx="1405952" cy="292918"/>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85725" indent="-85725">
              <a:defRPr sz="1400">
                <a:latin typeface="Meiryo UI" panose="020B0604030504040204" pitchFamily="50" charset="-128"/>
                <a:ea typeface="Meiryo UI" panose="020B0604030504040204" pitchFamily="50" charset="-128"/>
              </a:defRPr>
            </a:lvl1pPr>
          </a:lstStyle>
          <a:p>
            <a:r>
              <a:rPr lang="ja-JP" altLang="en-US" dirty="0"/>
              <a:t>□個別相談会</a:t>
            </a:r>
          </a:p>
        </p:txBody>
      </p:sp>
      <p:sp>
        <p:nvSpPr>
          <p:cNvPr id="19" name="テキスト ボックス 18">
            <a:extLst>
              <a:ext uri="{FF2B5EF4-FFF2-40B4-BE49-F238E27FC236}">
                <a16:creationId xmlns:a16="http://schemas.microsoft.com/office/drawing/2014/main" id="{83A659C9-8C88-4236-8292-DE7C2B68AFF7}"/>
              </a:ext>
            </a:extLst>
          </p:cNvPr>
          <p:cNvSpPr txBox="1"/>
          <p:nvPr/>
        </p:nvSpPr>
        <p:spPr>
          <a:xfrm>
            <a:off x="4962172" y="4274434"/>
            <a:ext cx="4465924" cy="426449"/>
          </a:xfrm>
          <a:prstGeom prst="rect">
            <a:avLst/>
          </a:prstGeom>
          <a:noFill/>
          <a:ln w="6350">
            <a:noFill/>
          </a:ln>
          <a:effectLst/>
        </p:spPr>
        <p:style>
          <a:lnRef idx="2">
            <a:schemeClr val="accent2"/>
          </a:lnRef>
          <a:fillRef idx="1">
            <a:schemeClr val="lt1"/>
          </a:fillRef>
          <a:effectRef idx="0">
            <a:schemeClr val="accent2"/>
          </a:effectRef>
          <a:fontRef idx="minor">
            <a:schemeClr val="dk1"/>
          </a:fontRef>
        </p:style>
        <p:txBody>
          <a:bodyPr wrap="none" tIns="108000" bIns="108000" rtlCol="0">
            <a:noAutofit/>
          </a:bodyPr>
          <a:lstStyle/>
          <a:p>
            <a:pPr marL="85725" marR="967105" algn="l">
              <a:tabLst>
                <a:tab pos="11791950" algn="l"/>
              </a:tabLst>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割合が少ない市町村は、相談会の参加組数が少ない</a:t>
            </a:r>
            <a:endParaRPr kumimoji="1" lang="en-US" altLang="ja-JP" sz="1200" dirty="0">
              <a:latin typeface="Meiryo UI" panose="020B0604030504040204" pitchFamily="50" charset="-128"/>
              <a:ea typeface="Meiryo UI" panose="020B0604030504040204" pitchFamily="50" charset="-128"/>
            </a:endParaRPr>
          </a:p>
          <a:p>
            <a:pPr marL="85725" marR="967105" algn="l">
              <a:tabLst>
                <a:tab pos="11791950" algn="l"/>
              </a:tabLst>
            </a:pPr>
            <a:r>
              <a:rPr lang="ja-JP" altLang="en-US" sz="1200" dirty="0">
                <a:latin typeface="Meiryo UI" panose="020B0604030504040204" pitchFamily="50" charset="-128"/>
                <a:ea typeface="Meiryo UI" panose="020B0604030504040204" pitchFamily="50" charset="-128"/>
              </a:rPr>
              <a:t>　　　　　（参加組数に対する補助申請割合は</a:t>
            </a:r>
            <a:r>
              <a:rPr lang="en-US" altLang="ja-JP" sz="1200" dirty="0">
                <a:latin typeface="Meiryo UI" panose="020B0604030504040204" pitchFamily="50" charset="-128"/>
                <a:ea typeface="Meiryo UI" panose="020B0604030504040204" pitchFamily="50" charset="-128"/>
              </a:rPr>
              <a:t>39</a:t>
            </a:r>
            <a:r>
              <a:rPr lang="ja-JP" altLang="en-US"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3995" y="2645427"/>
            <a:ext cx="4389500" cy="1828959"/>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230" y="5063750"/>
            <a:ext cx="3298222" cy="1731414"/>
          </a:xfrm>
          <a:prstGeom prst="rect">
            <a:avLst/>
          </a:prstGeom>
        </p:spPr>
      </p:pic>
    </p:spTree>
    <p:extLst>
      <p:ext uri="{BB962C8B-B14F-4D97-AF65-F5344CB8AC3E}">
        <p14:creationId xmlns:p14="http://schemas.microsoft.com/office/powerpoint/2010/main" val="12751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4267" y="3864053"/>
            <a:ext cx="4572396" cy="2743438"/>
          </a:xfrm>
          <a:prstGeom prst="rect">
            <a:avLst/>
          </a:prstGeom>
        </p:spPr>
      </p:pic>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642" y="3870715"/>
            <a:ext cx="4572396" cy="2749534"/>
          </a:xfrm>
          <a:prstGeom prst="rect">
            <a:avLst/>
          </a:prstGeom>
        </p:spPr>
      </p:pic>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0"/>
            <a:ext cx="7341704" cy="875863"/>
          </a:xfrm>
        </p:spPr>
        <p:txBody>
          <a:bodyPr/>
          <a:lstStyle/>
          <a:p>
            <a:r>
              <a:rPr lang="ja-JP" altLang="en-US" dirty="0"/>
              <a:t>　（３）令和３年度の木造住宅の取組　　</a:t>
            </a:r>
            <a:r>
              <a:rPr lang="en-US" altLang="ja-JP" dirty="0"/>
              <a:t/>
            </a:r>
            <a:br>
              <a:rPr lang="en-US" altLang="ja-JP" dirty="0"/>
            </a:br>
            <a:r>
              <a:rPr lang="ja-JP" altLang="en-US" dirty="0"/>
              <a:t>　　イ．</a:t>
            </a:r>
            <a:r>
              <a:rPr lang="ja-JP" altLang="en-US" dirty="0">
                <a:latin typeface="+mn-ea"/>
              </a:rPr>
              <a:t>個別訪問・ダイレクトメール送付等による働きかけ</a:t>
            </a:r>
            <a:endParaRPr lang="ja-JP" altLang="en-US" dirty="0"/>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52411"/>
            <a:ext cx="2133600" cy="287337"/>
          </a:xfrm>
        </p:spPr>
        <p:txBody>
          <a:bodyPr/>
          <a:lstStyle/>
          <a:p>
            <a:pPr>
              <a:defRPr/>
            </a:pPr>
            <a:fld id="{09954CD4-AF95-4C78-B160-84012AB9CEDB}" type="slidenum">
              <a:rPr lang="en-US" altLang="ja-JP" smtClean="0">
                <a:solidFill>
                  <a:srgbClr val="000000"/>
                </a:solidFill>
              </a:rPr>
              <a:pPr>
                <a:defRPr/>
              </a:pPr>
              <a:t>7</a:t>
            </a:fld>
            <a:endParaRPr lang="en-US" altLang="ja-JP" dirty="0">
              <a:solidFill>
                <a:srgbClr val="000000"/>
              </a:solidFill>
            </a:endParaRPr>
          </a:p>
        </p:txBody>
      </p:sp>
      <p:sp>
        <p:nvSpPr>
          <p:cNvPr id="9" name="テキスト ボックス 8">
            <a:extLst>
              <a:ext uri="{FF2B5EF4-FFF2-40B4-BE49-F238E27FC236}">
                <a16:creationId xmlns:a16="http://schemas.microsoft.com/office/drawing/2014/main" id="{53F670EA-60A0-4F80-8504-E5080457FC50}"/>
              </a:ext>
            </a:extLst>
          </p:cNvPr>
          <p:cNvSpPr txBox="1"/>
          <p:nvPr/>
        </p:nvSpPr>
        <p:spPr>
          <a:xfrm>
            <a:off x="133689" y="1059435"/>
            <a:ext cx="8893945" cy="2442583"/>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defPPr>
              <a:defRPr lang="ja-JP"/>
            </a:defPPr>
            <a:lvl1pPr>
              <a:defRPr>
                <a:latin typeface="Meiryo UI" panose="020B0604030504040204" pitchFamily="50" charset="-128"/>
                <a:ea typeface="Meiryo UI" panose="020B0604030504040204" pitchFamily="50" charset="-128"/>
              </a:defRPr>
            </a:lvl1pPr>
          </a:lstStyle>
          <a:p>
            <a:pPr marL="216000" indent="-216000"/>
            <a:r>
              <a:rPr lang="ja-JP" altLang="en-US" dirty="0"/>
              <a:t>○個別訪問による働きかけ（</a:t>
            </a:r>
            <a:r>
              <a:rPr lang="en-US" altLang="ja-JP" dirty="0"/>
              <a:t>6,403</a:t>
            </a:r>
            <a:r>
              <a:rPr lang="ja-JP" altLang="en-US" dirty="0"/>
              <a:t>戸）</a:t>
            </a:r>
            <a:r>
              <a:rPr lang="en-US" altLang="ja-JP" sz="1400" dirty="0"/>
              <a:t>【</a:t>
            </a:r>
            <a:r>
              <a:rPr lang="ja-JP" altLang="en-US" sz="1400" dirty="0"/>
              <a:t>参考</a:t>
            </a:r>
            <a:r>
              <a:rPr lang="en-US" altLang="ja-JP" sz="1400" dirty="0"/>
              <a:t>H28</a:t>
            </a:r>
            <a:r>
              <a:rPr lang="ja-JP" altLang="en-US" sz="1400" dirty="0"/>
              <a:t>～</a:t>
            </a:r>
            <a:r>
              <a:rPr lang="en-US" altLang="ja-JP" sz="1400" dirty="0"/>
              <a:t>R2</a:t>
            </a:r>
            <a:r>
              <a:rPr lang="ja-JP" altLang="en-US" sz="1400" dirty="0"/>
              <a:t>　</a:t>
            </a:r>
            <a:r>
              <a:rPr lang="en-US" altLang="ja-JP" sz="1400" dirty="0"/>
              <a:t>82,319</a:t>
            </a:r>
            <a:r>
              <a:rPr lang="ja-JP" altLang="en-US" sz="1400" dirty="0"/>
              <a:t>戸　</a:t>
            </a:r>
            <a:r>
              <a:rPr lang="en-US" altLang="ja-JP" sz="1400" dirty="0"/>
              <a:t>16,000/</a:t>
            </a:r>
            <a:r>
              <a:rPr lang="ja-JP" altLang="en-US" sz="1400" dirty="0"/>
              <a:t>年実施</a:t>
            </a:r>
            <a:r>
              <a:rPr lang="en-US" altLang="ja-JP" sz="1400" dirty="0"/>
              <a:t>】</a:t>
            </a:r>
          </a:p>
          <a:p>
            <a:pPr marL="216000" indent="-216000"/>
            <a:r>
              <a:rPr lang="ja-JP" altLang="en-US" dirty="0"/>
              <a:t>　　　市町村職員、もしくは大阪府まちまるごと耐震化支援事業登録事業者による訪問　</a:t>
            </a:r>
            <a:endParaRPr lang="en-US" altLang="ja-JP" dirty="0"/>
          </a:p>
          <a:p>
            <a:pPr marL="216000" indent="-216000" algn="r"/>
            <a:r>
              <a:rPr lang="ja-JP" altLang="en-US" dirty="0"/>
              <a:t>（大阪府まちまるごと耐震化支援事業：５市町で実施　</a:t>
            </a:r>
            <a:r>
              <a:rPr lang="en-US" altLang="ja-JP" dirty="0"/>
              <a:t>1,926</a:t>
            </a:r>
            <a:r>
              <a:rPr lang="ja-JP" altLang="en-US" dirty="0"/>
              <a:t>戸）</a:t>
            </a:r>
            <a:endParaRPr lang="en-US" altLang="ja-JP" dirty="0"/>
          </a:p>
          <a:p>
            <a:pPr marL="216000" indent="-216000">
              <a:spcBef>
                <a:spcPts val="600"/>
              </a:spcBef>
            </a:pPr>
            <a:r>
              <a:rPr lang="ja-JP" altLang="en-US" dirty="0"/>
              <a:t>○ダイレクトメール送付による働きかけ（</a:t>
            </a:r>
            <a:r>
              <a:rPr lang="en-US" altLang="ja-JP" dirty="0"/>
              <a:t>164,110</a:t>
            </a:r>
            <a:r>
              <a:rPr lang="ja-JP" altLang="en-US" dirty="0"/>
              <a:t>戸</a:t>
            </a:r>
            <a:r>
              <a:rPr lang="ja-JP" altLang="en-US" sz="1400" dirty="0"/>
              <a:t>）</a:t>
            </a:r>
            <a:r>
              <a:rPr lang="en-US" altLang="ja-JP" sz="1400" dirty="0"/>
              <a:t>【</a:t>
            </a:r>
            <a:r>
              <a:rPr lang="ja-JP" altLang="en-US" sz="1400" dirty="0"/>
              <a:t>参考</a:t>
            </a:r>
            <a:r>
              <a:rPr lang="en-US" altLang="ja-JP" sz="1400" dirty="0"/>
              <a:t>H28</a:t>
            </a:r>
            <a:r>
              <a:rPr lang="ja-JP" altLang="en-US" sz="1400" dirty="0"/>
              <a:t>～</a:t>
            </a:r>
            <a:r>
              <a:rPr lang="en-US" altLang="ja-JP" sz="1400" dirty="0"/>
              <a:t>R2</a:t>
            </a:r>
            <a:r>
              <a:rPr lang="ja-JP" altLang="en-US" sz="1400" dirty="0"/>
              <a:t>　約</a:t>
            </a:r>
            <a:r>
              <a:rPr lang="en-US" altLang="ja-JP" sz="1400" dirty="0"/>
              <a:t>45</a:t>
            </a:r>
            <a:r>
              <a:rPr lang="ja-JP" altLang="en-US" sz="1400" dirty="0"/>
              <a:t>万戸　</a:t>
            </a:r>
            <a:r>
              <a:rPr lang="en-US" altLang="ja-JP" sz="1400" dirty="0"/>
              <a:t>9</a:t>
            </a:r>
            <a:r>
              <a:rPr lang="ja-JP" altLang="en-US" sz="1400" dirty="0"/>
              <a:t>万戸</a:t>
            </a:r>
            <a:r>
              <a:rPr lang="en-US" altLang="ja-JP" sz="1400" dirty="0"/>
              <a:t>/</a:t>
            </a:r>
            <a:r>
              <a:rPr lang="ja-JP" altLang="en-US" sz="1400" dirty="0"/>
              <a:t>年実施</a:t>
            </a:r>
            <a:r>
              <a:rPr lang="en-US" altLang="ja-JP" sz="1400" dirty="0"/>
              <a:t>】</a:t>
            </a:r>
            <a:endParaRPr lang="ja-JP" altLang="en-US" dirty="0"/>
          </a:p>
          <a:p>
            <a:pPr marL="216000" indent="-216000"/>
            <a:r>
              <a:rPr lang="ja-JP" altLang="en-US" dirty="0"/>
              <a:t>　　　所有者宛のダイレクトメールの他、固定資産税の納税通知書に同封する等により送付</a:t>
            </a:r>
            <a:endParaRPr lang="en-US" altLang="ja-JP" dirty="0"/>
          </a:p>
          <a:p>
            <a:pPr marL="216000" indent="-216000">
              <a:spcBef>
                <a:spcPts val="600"/>
              </a:spcBef>
            </a:pPr>
            <a:r>
              <a:rPr lang="ja-JP" altLang="en-US" dirty="0"/>
              <a:t>○所有者の状況に応じた直接的な働きかけを継続して行うために、所有者の問い合わせ記録の保管など基本フォーマットを作成し、所有者の個別の状況について、台帳管理するよう市町村へ要請</a:t>
            </a:r>
            <a:endParaRPr lang="en-US" altLang="ja-JP" dirty="0"/>
          </a:p>
        </p:txBody>
      </p:sp>
      <p:sp>
        <p:nvSpPr>
          <p:cNvPr id="8" name="テキスト ボックス 7">
            <a:extLst>
              <a:ext uri="{FF2B5EF4-FFF2-40B4-BE49-F238E27FC236}">
                <a16:creationId xmlns:a16="http://schemas.microsoft.com/office/drawing/2014/main" id="{FA96CE26-4D9F-4B18-9F97-9A628AF82013}"/>
              </a:ext>
            </a:extLst>
          </p:cNvPr>
          <p:cNvSpPr txBox="1"/>
          <p:nvPr/>
        </p:nvSpPr>
        <p:spPr>
          <a:xfrm>
            <a:off x="155552" y="3508680"/>
            <a:ext cx="2882900" cy="369332"/>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85725" indent="-85725">
              <a:defRPr sz="1400">
                <a:latin typeface="Meiryo UI" panose="020B0604030504040204" pitchFamily="50" charset="-128"/>
                <a:ea typeface="Meiryo UI" panose="020B0604030504040204" pitchFamily="50" charset="-128"/>
              </a:defRPr>
            </a:lvl1pPr>
          </a:lstStyle>
          <a:p>
            <a:r>
              <a:rPr lang="ja-JP" altLang="en-US" dirty="0"/>
              <a:t>□個別訪問</a:t>
            </a:r>
          </a:p>
        </p:txBody>
      </p:sp>
      <p:sp>
        <p:nvSpPr>
          <p:cNvPr id="10" name="テキスト ボックス 9">
            <a:extLst>
              <a:ext uri="{FF2B5EF4-FFF2-40B4-BE49-F238E27FC236}">
                <a16:creationId xmlns:a16="http://schemas.microsoft.com/office/drawing/2014/main" id="{D83632F1-45A2-4FE0-A539-26138863A390}"/>
              </a:ext>
            </a:extLst>
          </p:cNvPr>
          <p:cNvSpPr txBox="1"/>
          <p:nvPr/>
        </p:nvSpPr>
        <p:spPr>
          <a:xfrm>
            <a:off x="4649768" y="3508680"/>
            <a:ext cx="2882900" cy="369332"/>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85725" indent="-85725">
              <a:defRPr sz="1400">
                <a:latin typeface="Meiryo UI" panose="020B0604030504040204" pitchFamily="50" charset="-128"/>
                <a:ea typeface="Meiryo UI" panose="020B0604030504040204" pitchFamily="50" charset="-128"/>
              </a:defRPr>
            </a:lvl1pPr>
          </a:lstStyle>
          <a:p>
            <a:r>
              <a:rPr lang="ja-JP" altLang="en-US" dirty="0"/>
              <a:t>□ダイレクトメールの送付</a:t>
            </a:r>
          </a:p>
        </p:txBody>
      </p:sp>
      <p:sp>
        <p:nvSpPr>
          <p:cNvPr id="3" name="右矢印 2"/>
          <p:cNvSpPr/>
          <p:nvPr/>
        </p:nvSpPr>
        <p:spPr>
          <a:xfrm rot="1794382">
            <a:off x="2241012" y="4966615"/>
            <a:ext cx="1736539" cy="411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007081C2-8067-4506-95BB-4895AB2A755C}"/>
              </a:ext>
            </a:extLst>
          </p:cNvPr>
          <p:cNvSpPr txBox="1"/>
          <p:nvPr/>
        </p:nvSpPr>
        <p:spPr>
          <a:xfrm>
            <a:off x="2433673" y="3668923"/>
            <a:ext cx="2833579" cy="369332"/>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a:noAutofit/>
          </a:bodyP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コロナ禍で個別訪問が減少</a:t>
            </a:r>
          </a:p>
        </p:txBody>
      </p:sp>
      <p:sp>
        <p:nvSpPr>
          <p:cNvPr id="12" name="右矢印 11"/>
          <p:cNvSpPr/>
          <p:nvPr/>
        </p:nvSpPr>
        <p:spPr>
          <a:xfrm rot="19614866">
            <a:off x="6646777" y="4641440"/>
            <a:ext cx="1736539" cy="411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07081C2-8067-4506-95BB-4895AB2A755C}"/>
              </a:ext>
            </a:extLst>
          </p:cNvPr>
          <p:cNvSpPr txBox="1"/>
          <p:nvPr/>
        </p:nvSpPr>
        <p:spPr>
          <a:xfrm>
            <a:off x="6430049" y="3668923"/>
            <a:ext cx="2833579" cy="369332"/>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a:noAutofit/>
          </a:bodyP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コロナ禍でダイレクトメールが増加</a:t>
            </a:r>
          </a:p>
        </p:txBody>
      </p:sp>
    </p:spTree>
    <p:extLst>
      <p:ext uri="{BB962C8B-B14F-4D97-AF65-F5344CB8AC3E}">
        <p14:creationId xmlns:p14="http://schemas.microsoft.com/office/powerpoint/2010/main" val="25108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2DE8B6DF-8BAB-4F77-9402-D4EF8AF27CB1}"/>
              </a:ext>
            </a:extLst>
          </p:cNvPr>
          <p:cNvSpPr>
            <a:spLocks noGrp="1"/>
          </p:cNvSpPr>
          <p:nvPr>
            <p:ph type="title"/>
          </p:nvPr>
        </p:nvSpPr>
        <p:spPr>
          <a:xfrm>
            <a:off x="0" y="78993"/>
            <a:ext cx="7341704" cy="770416"/>
          </a:xfrm>
        </p:spPr>
        <p:txBody>
          <a:bodyPr/>
          <a:lstStyle/>
          <a:p>
            <a:r>
              <a:rPr lang="ja-JP" altLang="en-US" dirty="0"/>
              <a:t>　（３）令和３年度の木造住宅の取組　</a:t>
            </a:r>
            <a:r>
              <a:rPr lang="en-US" altLang="ja-JP" dirty="0"/>
              <a:t/>
            </a:r>
            <a:br>
              <a:rPr lang="en-US" altLang="ja-JP" dirty="0"/>
            </a:br>
            <a:r>
              <a:rPr lang="ja-JP" altLang="en-US" dirty="0"/>
              <a:t>　　ウ．</a:t>
            </a:r>
            <a:r>
              <a:rPr lang="ja-JP" altLang="en-US" dirty="0">
                <a:latin typeface="+mn-ea"/>
              </a:rPr>
              <a:t>所有者の負担軽減支援のための各種取組</a:t>
            </a:r>
          </a:p>
        </p:txBody>
      </p:sp>
      <p:sp>
        <p:nvSpPr>
          <p:cNvPr id="24" name="スライド番号プレースホルダー 3">
            <a:extLst>
              <a:ext uri="{FF2B5EF4-FFF2-40B4-BE49-F238E27FC236}">
                <a16:creationId xmlns:a16="http://schemas.microsoft.com/office/drawing/2014/main" id="{063315E9-8868-4EB9-8952-3653668C5BF3}"/>
              </a:ext>
            </a:extLst>
          </p:cNvPr>
          <p:cNvSpPr>
            <a:spLocks noGrp="1"/>
          </p:cNvSpPr>
          <p:nvPr>
            <p:ph type="sldNum" sz="quarter" idx="12"/>
          </p:nvPr>
        </p:nvSpPr>
        <p:spPr>
          <a:xfrm>
            <a:off x="6923063" y="6552411"/>
            <a:ext cx="2133600" cy="287337"/>
          </a:xfrm>
        </p:spPr>
        <p:txBody>
          <a:bodyPr/>
          <a:lstStyle/>
          <a:p>
            <a:pPr>
              <a:defRPr/>
            </a:pPr>
            <a:fld id="{09954CD4-AF95-4C78-B160-84012AB9CEDB}" type="slidenum">
              <a:rPr lang="en-US" altLang="ja-JP" smtClean="0">
                <a:solidFill>
                  <a:srgbClr val="000000"/>
                </a:solidFill>
              </a:rPr>
              <a:pPr>
                <a:defRPr/>
              </a:pPr>
              <a:t>8</a:t>
            </a:fld>
            <a:endParaRPr lang="en-US" altLang="ja-JP" dirty="0">
              <a:solidFill>
                <a:srgbClr val="000000"/>
              </a:solidFill>
            </a:endParaRPr>
          </a:p>
        </p:txBody>
      </p:sp>
      <p:sp>
        <p:nvSpPr>
          <p:cNvPr id="18" name="テキスト ボックス 17">
            <a:extLst>
              <a:ext uri="{FF2B5EF4-FFF2-40B4-BE49-F238E27FC236}">
                <a16:creationId xmlns:a16="http://schemas.microsoft.com/office/drawing/2014/main" id="{53F670EA-60A0-4F80-8504-E5080457FC50}"/>
              </a:ext>
            </a:extLst>
          </p:cNvPr>
          <p:cNvSpPr txBox="1"/>
          <p:nvPr/>
        </p:nvSpPr>
        <p:spPr>
          <a:xfrm>
            <a:off x="162718" y="993175"/>
            <a:ext cx="8804548" cy="1734697"/>
          </a:xfrm>
          <a:prstGeom prst="rect">
            <a:avLst/>
          </a:prstGeom>
          <a:solidFill>
            <a:schemeClr val="accent5"/>
          </a:solidFill>
          <a:ln w="6350">
            <a:noFill/>
          </a:ln>
          <a:effectLst/>
        </p:spPr>
        <p:style>
          <a:lnRef idx="2">
            <a:schemeClr val="accent2"/>
          </a:lnRef>
          <a:fillRef idx="1">
            <a:schemeClr val="lt1"/>
          </a:fillRef>
          <a:effectRef idx="0">
            <a:schemeClr val="accent2"/>
          </a:effectRef>
          <a:fontRef idx="minor">
            <a:schemeClr val="dk1"/>
          </a:fontRef>
        </p:style>
        <p:txBody>
          <a:bodyPr wrap="square" tIns="36000" bIns="36000">
            <a:spAutoFit/>
          </a:bodyPr>
          <a:lstStyle/>
          <a:p>
            <a:pPr marL="216000" indent="-216000"/>
            <a:r>
              <a:rPr lang="ja-JP" altLang="en-US" dirty="0">
                <a:latin typeface="Meiryo UI" panose="020B0604030504040204" pitchFamily="50" charset="-128"/>
                <a:ea typeface="Meiryo UI" panose="020B0604030504040204" pitchFamily="50" charset="-128"/>
              </a:rPr>
              <a:t>○耐震改修事業者向け講習会をオンラインで開催し、所有者の費用負担の軽減につながるよう、経済設計やコストの低減を図る耐震改修工法などについて周知（</a:t>
            </a:r>
            <a:r>
              <a:rPr lang="en-US" altLang="ja-JP" dirty="0">
                <a:latin typeface="Meiryo UI" panose="020B0604030504040204" pitchFamily="50" charset="-128"/>
                <a:ea typeface="Meiryo UI" panose="020B0604030504040204" pitchFamily="50" charset="-128"/>
              </a:rPr>
              <a:t>11</a:t>
            </a:r>
            <a:r>
              <a:rPr lang="ja-JP" altLang="en-US" dirty="0">
                <a:latin typeface="Meiryo UI" panose="020B0604030504040204" pitchFamily="50" charset="-128"/>
                <a:ea typeface="Meiryo UI" panose="020B0604030504040204" pitchFamily="50" charset="-128"/>
              </a:rPr>
              <a:t>月　</a:t>
            </a:r>
            <a:r>
              <a:rPr lang="en-US" altLang="ja-JP" dirty="0">
                <a:latin typeface="Meiryo UI" panose="020B0604030504040204" pitchFamily="50" charset="-128"/>
                <a:ea typeface="Meiryo UI" panose="020B0604030504040204" pitchFamily="50" charset="-128"/>
              </a:rPr>
              <a:t>133</a:t>
            </a:r>
            <a:r>
              <a:rPr lang="ja-JP" altLang="en-US" dirty="0">
                <a:latin typeface="Meiryo UI" panose="020B0604030504040204" pitchFamily="50" charset="-128"/>
                <a:ea typeface="Meiryo UI" panose="020B0604030504040204" pitchFamily="50" charset="-128"/>
              </a:rPr>
              <a:t>名受講）</a:t>
            </a:r>
            <a:endParaRPr lang="en-US" altLang="ja-JP" dirty="0">
              <a:latin typeface="Meiryo UI" panose="020B0604030504040204" pitchFamily="50" charset="-128"/>
              <a:ea typeface="Meiryo UI" panose="020B0604030504040204" pitchFamily="50" charset="-128"/>
            </a:endParaRPr>
          </a:p>
          <a:p>
            <a:pPr marL="174625" lvl="0" indent="-174625" defTabSz="1280160">
              <a:defRPr/>
            </a:pPr>
            <a:endParaRPr lang="en-US" altLang="ja-JP" dirty="0">
              <a:latin typeface="Meiryo UI" panose="020B0604030504040204" pitchFamily="50" charset="-128"/>
              <a:ea typeface="Meiryo UI" panose="020B0604030504040204" pitchFamily="50" charset="-128"/>
            </a:endParaRPr>
          </a:p>
          <a:p>
            <a:pPr marL="174625" lvl="0" indent="-174625" defTabSz="1280160">
              <a:defRPr/>
            </a:pPr>
            <a:r>
              <a:rPr lang="ja-JP" altLang="en-US" dirty="0">
                <a:latin typeface="Meiryo UI" panose="020B0604030504040204" pitchFamily="50" charset="-128"/>
                <a:ea typeface="Meiryo UI" panose="020B0604030504040204" pitchFamily="50" charset="-128"/>
              </a:rPr>
              <a:t>○市町村会議や行政職員向け研修会において、代理受領制度や手続きの簡素化、生命重視型改修等について、制度を導入している市町村の職員による事例紹介を実施し、未導入市町村へ働きかけ（</a:t>
            </a:r>
            <a:r>
              <a:rPr lang="en-US" altLang="ja-JP" dirty="0">
                <a:latin typeface="Meiryo UI" panose="020B0604030504040204" pitchFamily="50" charset="-128"/>
                <a:ea typeface="Meiryo UI" panose="020B0604030504040204" pitchFamily="50" charset="-128"/>
              </a:rPr>
              <a:t>11</a:t>
            </a:r>
            <a:r>
              <a:rPr lang="ja-JP" altLang="en-US" dirty="0">
                <a:latin typeface="Meiryo UI" panose="020B0604030504040204" pitchFamily="50" charset="-128"/>
                <a:ea typeface="Meiryo UI" panose="020B0604030504040204" pitchFamily="50" charset="-128"/>
              </a:rPr>
              <a:t>月）</a:t>
            </a:r>
            <a:endParaRPr lang="en-US" altLang="ja-JP"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53F670EA-60A0-4F80-8504-E5080457FC50}"/>
              </a:ext>
            </a:extLst>
          </p:cNvPr>
          <p:cNvSpPr txBox="1"/>
          <p:nvPr/>
        </p:nvSpPr>
        <p:spPr>
          <a:xfrm>
            <a:off x="275770" y="2768577"/>
            <a:ext cx="8609869" cy="4089423"/>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defPPr>
              <a:defRPr lang="ja-JP"/>
            </a:defPPr>
            <a:lvl1pPr marL="85725" indent="-85725">
              <a:spcBef>
                <a:spcPts val="300"/>
              </a:spcBef>
              <a:defRPr sz="1400">
                <a:latin typeface="Meiryo UI" panose="020B0604030504040204" pitchFamily="50" charset="-128"/>
                <a:ea typeface="Meiryo UI" panose="020B0604030504040204" pitchFamily="50" charset="-128"/>
              </a:defRPr>
            </a:lvl1pPr>
          </a:lstStyle>
          <a:p>
            <a:r>
              <a:rPr lang="ja-JP" altLang="en-US" sz="1600" b="1" u="sng" dirty="0">
                <a:solidFill>
                  <a:srgbClr val="0033CC"/>
                </a:solidFill>
              </a:rPr>
              <a:t>各種制度の導入状況</a:t>
            </a:r>
            <a:r>
              <a:rPr lang="en-US" altLang="ja-JP" sz="1600" b="1" u="sng" dirty="0">
                <a:solidFill>
                  <a:srgbClr val="0033CC"/>
                </a:solidFill>
              </a:rPr>
              <a:t>【</a:t>
            </a:r>
            <a:r>
              <a:rPr lang="ja-JP" altLang="en-US" sz="1600" b="1" u="sng" dirty="0">
                <a:solidFill>
                  <a:srgbClr val="0033CC"/>
                </a:solidFill>
              </a:rPr>
              <a:t>令和</a:t>
            </a:r>
            <a:r>
              <a:rPr lang="en-US" altLang="ja-JP" sz="1600" b="1" u="sng" dirty="0">
                <a:solidFill>
                  <a:srgbClr val="0033CC"/>
                </a:solidFill>
              </a:rPr>
              <a:t>4</a:t>
            </a:r>
            <a:r>
              <a:rPr lang="ja-JP" altLang="en-US" sz="1600" b="1" u="sng" dirty="0">
                <a:solidFill>
                  <a:srgbClr val="0033CC"/>
                </a:solidFill>
              </a:rPr>
              <a:t>年</a:t>
            </a:r>
            <a:r>
              <a:rPr lang="en-US" altLang="ja-JP" sz="1600" b="1" u="sng" dirty="0">
                <a:solidFill>
                  <a:srgbClr val="0033CC"/>
                </a:solidFill>
              </a:rPr>
              <a:t>4</a:t>
            </a:r>
            <a:r>
              <a:rPr lang="ja-JP" altLang="en-US" sz="1600" b="1" u="sng" dirty="0">
                <a:solidFill>
                  <a:srgbClr val="0033CC"/>
                </a:solidFill>
              </a:rPr>
              <a:t>月時点</a:t>
            </a:r>
            <a:r>
              <a:rPr lang="en-US" altLang="ja-JP" sz="1600" b="1" u="sng" dirty="0">
                <a:solidFill>
                  <a:srgbClr val="0033CC"/>
                </a:solidFill>
              </a:rPr>
              <a:t>】</a:t>
            </a:r>
          </a:p>
          <a:p>
            <a:r>
              <a:rPr lang="ja-JP" altLang="en-US" sz="1600" b="1" dirty="0"/>
              <a:t>○代理受領制度</a:t>
            </a:r>
            <a:endParaRPr lang="en-US" altLang="ja-JP" sz="1600" b="1" dirty="0"/>
          </a:p>
          <a:p>
            <a:pPr marL="363538" indent="85725"/>
            <a:r>
              <a:rPr lang="ja-JP" altLang="en-US" sz="1600" dirty="0"/>
              <a:t>自治体が工事業者に直接補助金を支払うことで、所有者は耐震改修等にかかった費用から補助金額を差し引いた金額を支払う制度で、所有者の一時的な負担費用をなくすことができる</a:t>
            </a:r>
            <a:endParaRPr lang="en-US" altLang="ja-JP" sz="1600" dirty="0"/>
          </a:p>
          <a:p>
            <a:pPr marL="363538" indent="85725"/>
            <a:r>
              <a:rPr lang="ja-JP" altLang="en-US" sz="1600" dirty="0"/>
              <a:t>・代理受領制度：</a:t>
            </a:r>
            <a:r>
              <a:rPr lang="en-US" altLang="ja-JP" sz="1600" dirty="0"/>
              <a:t>24</a:t>
            </a:r>
            <a:r>
              <a:rPr lang="ja-JP" altLang="en-US" sz="1600" dirty="0"/>
              <a:t>市町</a:t>
            </a:r>
            <a:endParaRPr lang="en-US" altLang="ja-JP" sz="1000" dirty="0"/>
          </a:p>
          <a:p>
            <a:pPr>
              <a:spcBef>
                <a:spcPts val="600"/>
              </a:spcBef>
            </a:pPr>
            <a:r>
              <a:rPr lang="ja-JP" altLang="en-US" sz="1600" b="1" dirty="0"/>
              <a:t>○補助メニューのパッケージ化による手続きの簡素化</a:t>
            </a:r>
            <a:endParaRPr lang="en-US" altLang="ja-JP" sz="1600" b="1" dirty="0"/>
          </a:p>
          <a:p>
            <a:pPr indent="277813"/>
            <a:r>
              <a:rPr lang="ja-JP" altLang="en-US" sz="1600" dirty="0"/>
              <a:t>申請をパッケージ化することで、手続きの回数を減らし、所有者の負担を少なくすることができる</a:t>
            </a:r>
            <a:endParaRPr lang="en-US" altLang="ja-JP" sz="1600" dirty="0"/>
          </a:p>
          <a:p>
            <a:pPr marL="363538" indent="85725"/>
            <a:r>
              <a:rPr lang="ja-JP" altLang="en-US" sz="1600" dirty="0"/>
              <a:t>・診断・設計パッケージ：</a:t>
            </a:r>
            <a:r>
              <a:rPr lang="en-US" altLang="ja-JP" sz="1600" dirty="0"/>
              <a:t>2</a:t>
            </a:r>
            <a:r>
              <a:rPr lang="ja-JP" altLang="en-US" sz="1600" dirty="0"/>
              <a:t>市　　　</a:t>
            </a:r>
            <a:endParaRPr lang="en-US" altLang="ja-JP" sz="1600" dirty="0"/>
          </a:p>
          <a:p>
            <a:pPr marL="363538" indent="85725"/>
            <a:r>
              <a:rPr lang="ja-JP" altLang="en-US" sz="1600" dirty="0">
                <a:latin typeface="Meiryo UI" panose="020B0604030504040204" pitchFamily="50" charset="-128"/>
                <a:ea typeface="Meiryo UI" panose="020B0604030504040204" pitchFamily="50" charset="-128"/>
              </a:rPr>
              <a:t>・設計・工事パッケージ：</a:t>
            </a:r>
            <a:r>
              <a:rPr lang="en-US" altLang="ja-JP" sz="1600" dirty="0">
                <a:latin typeface="Meiryo UI" panose="020B0604030504040204" pitchFamily="50" charset="-128"/>
                <a:ea typeface="Meiryo UI" panose="020B0604030504040204" pitchFamily="50" charset="-128"/>
              </a:rPr>
              <a:t>34</a:t>
            </a:r>
            <a:r>
              <a:rPr lang="ja-JP" altLang="en-US" sz="1600" dirty="0">
                <a:latin typeface="Meiryo UI" panose="020B0604030504040204" pitchFamily="50" charset="-128"/>
                <a:ea typeface="Meiryo UI" panose="020B0604030504040204" pitchFamily="50" charset="-128"/>
              </a:rPr>
              <a:t>市町村　　</a:t>
            </a:r>
            <a:endParaRPr lang="en-US" altLang="ja-JP" sz="1000" dirty="0"/>
          </a:p>
          <a:p>
            <a:pPr>
              <a:spcBef>
                <a:spcPts val="600"/>
              </a:spcBef>
            </a:pPr>
            <a:r>
              <a:rPr lang="ja-JP" altLang="en-US" sz="1600" b="1" dirty="0"/>
              <a:t>○生命重視型改修</a:t>
            </a:r>
            <a:endParaRPr lang="en-US" altLang="ja-JP" sz="1600" b="1" dirty="0"/>
          </a:p>
          <a:p>
            <a:pPr indent="363538"/>
            <a:r>
              <a:rPr lang="ja-JP" altLang="en-US" sz="1600" dirty="0"/>
              <a:t>建物全体の改修が困難な所有者が少しでもリスクを減らすことができる</a:t>
            </a:r>
            <a:endParaRPr lang="en-US" altLang="ja-JP" sz="1600" dirty="0"/>
          </a:p>
          <a:p>
            <a:pPr indent="363538">
              <a:tabLst>
                <a:tab pos="4397375" algn="l"/>
              </a:tabLst>
            </a:pPr>
            <a:r>
              <a:rPr lang="ja-JP" altLang="en-US" sz="1600" dirty="0"/>
              <a:t>・</a:t>
            </a:r>
            <a:r>
              <a:rPr lang="ja-JP" altLang="ja-JP" sz="1600" dirty="0"/>
              <a:t>上部構造評点</a:t>
            </a:r>
            <a:r>
              <a:rPr lang="en-US" altLang="ja-JP" sz="1600" dirty="0"/>
              <a:t>0.7</a:t>
            </a:r>
            <a:r>
              <a:rPr lang="ja-JP" altLang="en-US" sz="1600" dirty="0"/>
              <a:t>以上</a:t>
            </a:r>
            <a:r>
              <a:rPr lang="en-US" altLang="ja-JP" sz="1600" dirty="0"/>
              <a:t>1.0</a:t>
            </a:r>
            <a:r>
              <a:rPr lang="ja-JP" altLang="ja-JP" sz="1600" dirty="0"/>
              <a:t>未満</a:t>
            </a:r>
            <a:r>
              <a:rPr lang="ja-JP" altLang="en-US" sz="1600" dirty="0"/>
              <a:t>を補助対象</a:t>
            </a:r>
            <a:r>
              <a:rPr lang="en-US" altLang="ja-JP" sz="1600" dirty="0"/>
              <a:t>	</a:t>
            </a:r>
            <a:r>
              <a:rPr lang="ja-JP" altLang="ja-JP" sz="1600" dirty="0"/>
              <a:t>：</a:t>
            </a:r>
            <a:r>
              <a:rPr lang="en-US" altLang="ja-JP" sz="1600" dirty="0"/>
              <a:t>19</a:t>
            </a:r>
            <a:r>
              <a:rPr lang="ja-JP" altLang="ja-JP" sz="1600" dirty="0"/>
              <a:t>市町</a:t>
            </a:r>
          </a:p>
          <a:p>
            <a:pPr indent="363538">
              <a:tabLst>
                <a:tab pos="4397375" algn="l"/>
              </a:tabLst>
            </a:pPr>
            <a:r>
              <a:rPr lang="ja-JP" altLang="en-US" sz="1600" dirty="0"/>
              <a:t>　　　　　　　　　　</a:t>
            </a:r>
            <a:r>
              <a:rPr lang="en-US" altLang="ja-JP" sz="1600" dirty="0"/>
              <a:t>1</a:t>
            </a:r>
            <a:r>
              <a:rPr lang="ja-JP" altLang="ja-JP" sz="1600" dirty="0"/>
              <a:t>階のみ</a:t>
            </a:r>
            <a:r>
              <a:rPr lang="en-US" altLang="ja-JP" sz="1600" dirty="0"/>
              <a:t>1.0</a:t>
            </a:r>
            <a:r>
              <a:rPr lang="ja-JP" altLang="ja-JP" sz="1600" dirty="0"/>
              <a:t>以上</a:t>
            </a:r>
            <a:r>
              <a:rPr lang="ja-JP" altLang="en-US" sz="1600" dirty="0"/>
              <a:t>を補助対象</a:t>
            </a:r>
            <a:r>
              <a:rPr lang="en-US" altLang="ja-JP" sz="1600" dirty="0"/>
              <a:t>	</a:t>
            </a:r>
            <a:r>
              <a:rPr lang="ja-JP" altLang="ja-JP" sz="1600" dirty="0"/>
              <a:t>：</a:t>
            </a:r>
            <a:r>
              <a:rPr lang="en-US" altLang="ja-JP" sz="1600" dirty="0"/>
              <a:t>13</a:t>
            </a:r>
            <a:r>
              <a:rPr lang="ja-JP" altLang="ja-JP" sz="1600" dirty="0"/>
              <a:t>市町</a:t>
            </a:r>
            <a:endParaRPr lang="en-US" altLang="ja-JP" sz="1600" dirty="0"/>
          </a:p>
          <a:p>
            <a:pPr indent="363538">
              <a:tabLst>
                <a:tab pos="4397375" algn="l"/>
              </a:tabLst>
            </a:pPr>
            <a:r>
              <a:rPr lang="ja-JP" altLang="en-US" sz="1600" dirty="0"/>
              <a:t>・</a:t>
            </a:r>
            <a:r>
              <a:rPr lang="ja-JP" altLang="ja-JP" sz="1600" dirty="0"/>
              <a:t>耐震シェルター</a:t>
            </a:r>
            <a:r>
              <a:rPr lang="ja-JP" altLang="en-US" sz="1600" dirty="0"/>
              <a:t>を補助対象</a:t>
            </a:r>
            <a:r>
              <a:rPr lang="en-US" altLang="ja-JP" sz="1600" dirty="0"/>
              <a:t>	</a:t>
            </a:r>
            <a:r>
              <a:rPr lang="ja-JP" altLang="ja-JP" sz="1600" dirty="0"/>
              <a:t>：</a:t>
            </a:r>
            <a:r>
              <a:rPr lang="en-US" altLang="ja-JP" sz="1600" dirty="0"/>
              <a:t>35</a:t>
            </a:r>
            <a:r>
              <a:rPr lang="ja-JP" altLang="ja-JP" sz="1600" dirty="0"/>
              <a:t>市町</a:t>
            </a:r>
          </a:p>
        </p:txBody>
      </p:sp>
      <p:sp>
        <p:nvSpPr>
          <p:cNvPr id="33" name="角丸四角形 32"/>
          <p:cNvSpPr/>
          <p:nvPr/>
        </p:nvSpPr>
        <p:spPr>
          <a:xfrm>
            <a:off x="162718" y="2768577"/>
            <a:ext cx="8722921" cy="4024109"/>
          </a:xfrm>
          <a:prstGeom prst="roundRect">
            <a:avLst>
              <a:gd name="adj" fmla="val 3577"/>
            </a:avLst>
          </a:prstGeom>
          <a:no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fontAlgn="auto">
              <a:spcBef>
                <a:spcPts val="0"/>
              </a:spcBef>
              <a:spcAft>
                <a:spcPts val="0"/>
              </a:spcAft>
            </a:pPr>
            <a:endParaRPr lang="ja-JP" altLang="en-US" sz="1286">
              <a:solidFill>
                <a:prstClr val="white"/>
              </a:solidFill>
              <a:latin typeface="Calibri" panose="020F0502020204030204"/>
              <a:ea typeface="游ゴシック" panose="020B0400000000000000" pitchFamily="50" charset="-128"/>
            </a:endParaRPr>
          </a:p>
        </p:txBody>
      </p:sp>
      <p:sp>
        <p:nvSpPr>
          <p:cNvPr id="10" name="正方形/長方形 9"/>
          <p:cNvSpPr/>
          <p:nvPr/>
        </p:nvSpPr>
        <p:spPr>
          <a:xfrm>
            <a:off x="6437038" y="5885263"/>
            <a:ext cx="1423533" cy="948613"/>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p>
            <a:pPr marL="85725" indent="-85725">
              <a:spcBef>
                <a:spcPts val="300"/>
              </a:spcBef>
            </a:pPr>
            <a:r>
              <a:rPr lang="ja-JP" altLang="en-US" sz="1600" dirty="0">
                <a:solidFill>
                  <a:schemeClr val="dk1"/>
                </a:solidFill>
                <a:latin typeface="Meiryo UI" panose="020B0604030504040204" pitchFamily="50" charset="-128"/>
                <a:ea typeface="Meiryo UI" panose="020B0604030504040204" pitchFamily="50" charset="-128"/>
              </a:rPr>
              <a:t>　</a:t>
            </a:r>
            <a:r>
              <a:rPr lang="en-US" altLang="ja-JP" sz="1600" dirty="0">
                <a:solidFill>
                  <a:schemeClr val="dk1"/>
                </a:solidFill>
                <a:latin typeface="Meiryo UI" panose="020B0604030504040204" pitchFamily="50" charset="-128"/>
                <a:ea typeface="Meiryo UI" panose="020B0604030504040204" pitchFamily="50" charset="-128"/>
              </a:rPr>
              <a:t>…</a:t>
            </a:r>
            <a:r>
              <a:rPr lang="ja-JP" altLang="en-US" sz="1600" dirty="0">
                <a:solidFill>
                  <a:schemeClr val="dk1"/>
                </a:solidFill>
                <a:latin typeface="Meiryo UI" panose="020B0604030504040204" pitchFamily="50" charset="-128"/>
                <a:ea typeface="Meiryo UI" panose="020B0604030504040204" pitchFamily="50" charset="-128"/>
              </a:rPr>
              <a:t>　</a:t>
            </a:r>
            <a:r>
              <a:rPr lang="en-US" altLang="ja-JP" sz="1600" dirty="0">
                <a:solidFill>
                  <a:schemeClr val="dk1"/>
                </a:solidFill>
                <a:latin typeface="Meiryo UI" panose="020B0604030504040204" pitchFamily="50" charset="-128"/>
                <a:ea typeface="Meiryo UI" panose="020B0604030504040204" pitchFamily="50" charset="-128"/>
              </a:rPr>
              <a:t>109</a:t>
            </a:r>
            <a:r>
              <a:rPr lang="ja-JP" altLang="en-US" sz="1600" dirty="0">
                <a:solidFill>
                  <a:schemeClr val="dk1"/>
                </a:solidFill>
                <a:latin typeface="Meiryo UI" panose="020B0604030504040204" pitchFamily="50" charset="-128"/>
                <a:ea typeface="Meiryo UI" panose="020B0604030504040204" pitchFamily="50" charset="-128"/>
              </a:rPr>
              <a:t>戸</a:t>
            </a:r>
            <a:endParaRPr lang="en-US" altLang="ja-JP" sz="1600" dirty="0">
              <a:solidFill>
                <a:schemeClr val="dk1"/>
              </a:solidFill>
              <a:latin typeface="Meiryo UI" panose="020B0604030504040204" pitchFamily="50" charset="-128"/>
              <a:ea typeface="Meiryo UI" panose="020B0604030504040204" pitchFamily="50" charset="-128"/>
            </a:endParaRPr>
          </a:p>
          <a:p>
            <a:pPr marL="85725" indent="-85725">
              <a:spcBef>
                <a:spcPts val="300"/>
              </a:spcBef>
            </a:pPr>
            <a:r>
              <a:rPr lang="ja-JP" altLang="en-US" sz="1600" dirty="0">
                <a:solidFill>
                  <a:schemeClr val="dk1"/>
                </a:solidFill>
                <a:latin typeface="Meiryo UI" panose="020B0604030504040204" pitchFamily="50" charset="-128"/>
                <a:ea typeface="Meiryo UI" panose="020B0604030504040204" pitchFamily="50" charset="-128"/>
              </a:rPr>
              <a:t>　</a:t>
            </a:r>
            <a:r>
              <a:rPr lang="en-US" altLang="ja-JP" sz="1600" dirty="0">
                <a:solidFill>
                  <a:schemeClr val="dk1"/>
                </a:solidFill>
                <a:latin typeface="Meiryo UI" panose="020B0604030504040204" pitchFamily="50" charset="-128"/>
                <a:ea typeface="Meiryo UI" panose="020B0604030504040204" pitchFamily="50" charset="-128"/>
              </a:rPr>
              <a:t>…</a:t>
            </a:r>
            <a:r>
              <a:rPr lang="ja-JP" altLang="en-US" sz="1600" dirty="0">
                <a:solidFill>
                  <a:schemeClr val="dk1"/>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rPr>
              <a:t>戸</a:t>
            </a:r>
            <a:endParaRPr lang="en-US" altLang="ja-JP" sz="1600" dirty="0">
              <a:latin typeface="Meiryo UI" panose="020B0604030504040204" pitchFamily="50" charset="-128"/>
              <a:ea typeface="Meiryo UI" panose="020B0604030504040204" pitchFamily="50" charset="-128"/>
            </a:endParaRPr>
          </a:p>
          <a:p>
            <a:pPr marL="85725" indent="-85725">
              <a:spcBef>
                <a:spcPts val="300"/>
              </a:spcBef>
            </a:pPr>
            <a:r>
              <a:rPr lang="ja-JP" altLang="en-US" sz="1600" dirty="0">
                <a:solidFill>
                  <a:schemeClr val="dk1"/>
                </a:solidFill>
                <a:latin typeface="Meiryo UI" panose="020B0604030504040204" pitchFamily="50" charset="-128"/>
                <a:ea typeface="Meiryo UI" panose="020B0604030504040204" pitchFamily="50" charset="-128"/>
              </a:rPr>
              <a:t>　</a:t>
            </a:r>
            <a:r>
              <a:rPr lang="en-US" altLang="ja-JP" sz="1600" dirty="0">
                <a:solidFill>
                  <a:schemeClr val="dk1"/>
                </a:solidFill>
                <a:latin typeface="Meiryo UI" panose="020B0604030504040204" pitchFamily="50" charset="-128"/>
                <a:ea typeface="Meiryo UI" panose="020B0604030504040204" pitchFamily="50" charset="-128"/>
              </a:rPr>
              <a:t>…</a:t>
            </a:r>
            <a:r>
              <a:rPr lang="ja-JP" altLang="en-US" sz="1600" dirty="0">
                <a:solidFill>
                  <a:schemeClr val="dk1"/>
                </a:solidFill>
                <a:latin typeface="Meiryo UI" panose="020B0604030504040204" pitchFamily="50" charset="-128"/>
                <a:ea typeface="Meiryo UI" panose="020B0604030504040204" pitchFamily="50" charset="-128"/>
              </a:rPr>
              <a:t>　　　</a:t>
            </a:r>
            <a:r>
              <a:rPr lang="en-US" altLang="ja-JP" sz="1600" dirty="0">
                <a:solidFill>
                  <a:schemeClr val="dk1"/>
                </a:solidFill>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戸</a:t>
            </a:r>
            <a:endParaRPr lang="en-US" altLang="ja-JP" sz="1600" dirty="0">
              <a:solidFill>
                <a:schemeClr val="dk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6531397" y="5661421"/>
            <a:ext cx="2354242" cy="391262"/>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p>
            <a:pPr marL="85725" indent="-85725">
              <a:spcBef>
                <a:spcPts val="300"/>
              </a:spcBef>
            </a:pPr>
            <a:r>
              <a:rPr lang="ja-JP" altLang="en-US" sz="1400" u="sng" dirty="0">
                <a:solidFill>
                  <a:schemeClr val="dk1"/>
                </a:solidFill>
                <a:latin typeface="Meiryo UI" panose="020B0604030504040204" pitchFamily="50" charset="-128"/>
                <a:ea typeface="Meiryo UI" panose="020B0604030504040204" pitchFamily="50" charset="-128"/>
              </a:rPr>
              <a:t>補助実績（令和</a:t>
            </a:r>
            <a:r>
              <a:rPr lang="en-US" altLang="ja-JP" sz="1400" u="sng" dirty="0">
                <a:solidFill>
                  <a:schemeClr val="dk1"/>
                </a:solidFill>
                <a:latin typeface="Meiryo UI" panose="020B0604030504040204" pitchFamily="50" charset="-128"/>
                <a:ea typeface="Meiryo UI" panose="020B0604030504040204" pitchFamily="50" charset="-128"/>
              </a:rPr>
              <a:t>3</a:t>
            </a:r>
            <a:r>
              <a:rPr lang="ja-JP" altLang="en-US" sz="1400" u="sng" dirty="0">
                <a:solidFill>
                  <a:schemeClr val="dk1"/>
                </a:solidFill>
                <a:latin typeface="Meiryo UI" panose="020B0604030504040204" pitchFamily="50" charset="-128"/>
                <a:ea typeface="Meiryo UI" panose="020B0604030504040204" pitchFamily="50" charset="-128"/>
              </a:rPr>
              <a:t>年度）</a:t>
            </a:r>
            <a:endParaRPr lang="en-US" altLang="ja-JP" sz="1400" u="sng" dirty="0">
              <a:solidFill>
                <a:schemeClr val="dk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0593669"/>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6350" cap="flat" cmpd="sng" algn="ctr">
          <a:noFill/>
          <a:prstDash val="solid"/>
        </a:ln>
        <a:effectLst/>
      </a:spPr>
      <a:bodyPr wrap="square">
        <a:noAutofit/>
      </a:bodyPr>
      <a:lstStyle>
        <a:defPPr>
          <a:defRPr dirty="0"/>
        </a:defPPr>
      </a:lstStyle>
      <a:style>
        <a:lnRef idx="2">
          <a:schemeClr val="accent2"/>
        </a:lnRef>
        <a:fillRef idx="1">
          <a:schemeClr val="lt1"/>
        </a:fillRef>
        <a:effectRef idx="0">
          <a:schemeClr val="accent2"/>
        </a:effectRef>
        <a:fontRef idx="minor">
          <a:schemeClr val="dk1"/>
        </a:fontRef>
      </a: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11824</Words>
  <Application>Microsoft Office PowerPoint</Application>
  <PresentationFormat>画面に合わせる (4:3)</PresentationFormat>
  <Paragraphs>1669</Paragraphs>
  <Slides>61</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61</vt:i4>
      </vt:variant>
    </vt:vector>
  </HeadingPairs>
  <TitlesOfParts>
    <vt:vector size="72" baseType="lpstr">
      <vt:lpstr>HGP創英角ｺﾞｼｯｸUB</vt:lpstr>
      <vt:lpstr>Meiryo UI</vt:lpstr>
      <vt:lpstr>ＭＳ Ｐゴシック</vt:lpstr>
      <vt:lpstr>ＭＳ ゴシック</vt:lpstr>
      <vt:lpstr>ＭＳ 明朝</vt:lpstr>
      <vt:lpstr>メイリオ</vt:lpstr>
      <vt:lpstr>游ゴシック</vt:lpstr>
      <vt:lpstr>Arial</vt:lpstr>
      <vt:lpstr>Calibri</vt:lpstr>
      <vt:lpstr>Times New Roman</vt:lpstr>
      <vt:lpstr>標準デザイン</vt:lpstr>
      <vt:lpstr>「住宅建築物耐震10ヵ年戦略・大阪」進捗状況 【資料編】</vt:lpstr>
      <vt:lpstr>PowerPoint プレゼンテーション</vt:lpstr>
      <vt:lpstr>PowerPoint プレゼンテーション</vt:lpstr>
      <vt:lpstr>PowerPoint プレゼンテーション</vt:lpstr>
      <vt:lpstr>PowerPoint プレゼンテーション</vt:lpstr>
      <vt:lpstr>（３）令和３年度の木造住宅の取組</vt:lpstr>
      <vt:lpstr>　（３）令和３年度の木造住宅の取組　 　　ア．講習会やイベント等の実施</vt:lpstr>
      <vt:lpstr>　（３）令和３年度の木造住宅の取組　　 　　イ．個別訪問・ダイレクトメール送付等による働きかけ</vt:lpstr>
      <vt:lpstr>　（３）令和３年度の木造住宅の取組　 　　ウ．所有者の負担軽減支援のための各種取組</vt:lpstr>
      <vt:lpstr>　（４）課題の検証 　　ア‐１．コロナ禍の影響【補助件数について】</vt:lpstr>
      <vt:lpstr>　（４）課題の検証 　　ア‐２．コロナ禍の影響【資材の高騰について】</vt:lpstr>
      <vt:lpstr>　（４）課題の検証 　　イー１．住宅市場の動向について【実績と予測】</vt:lpstr>
      <vt:lpstr>　（４）課題の検証 　　イー２．住宅市場の動向について【全国と大阪の比較】</vt:lpstr>
      <vt:lpstr>　（４）課題の検証 　　ウ．まとめ</vt:lpstr>
      <vt:lpstr>　（５）令和４年度の木造住宅の取組 　　ア．リフォーム事業者との連携</vt:lpstr>
      <vt:lpstr>　（５）令和４年度の木造住宅の取組 　　イ．補助制度拡充に向けた検討</vt:lpstr>
      <vt:lpstr>PowerPoint プレゼンテーション</vt:lpstr>
      <vt:lpstr>PowerPoint プレゼンテーション</vt:lpstr>
      <vt:lpstr>PowerPoint プレゼンテーション</vt:lpstr>
      <vt:lpstr>（３）令和３年度の分譲マンションの取組</vt:lpstr>
      <vt:lpstr>　（３）令和３年度の分譲マンションの取組　 　　ア．建築基準法第12条に基づく定期報告制度を活用した普及啓発</vt:lpstr>
      <vt:lpstr>　（３）令和３年度の分譲マンションの取組　 　　イ．府・市共催耐震化フォーラム、耐震化WEBセミナーの開催</vt:lpstr>
      <vt:lpstr>　（３）令和３年度の分譲マンションの取組 　　ウ．大阪府分譲マンション耐震化サポート事業者との連携</vt:lpstr>
      <vt:lpstr>　（３）令和３年度の分譲マンションの取組 　　エ．補助制度創設の働きかけ</vt:lpstr>
      <vt:lpstr>　（４）管理組合の耐震化の意向等について</vt:lpstr>
      <vt:lpstr>　（５）令和４年度の分譲マンションの取組</vt:lpstr>
      <vt:lpstr>PowerPoint プレゼンテーション</vt:lpstr>
      <vt:lpstr>　（１）大規模建築物の耐震化の概要 　　ア．対象建築物、診断結果</vt:lpstr>
      <vt:lpstr>　（１）大規模建築物の耐震化の概要 　　イ．大規模建築物（民間）の状況</vt:lpstr>
      <vt:lpstr>　（１）大規模建築物の耐震化の概要　 　　ウ．用途別の状況</vt:lpstr>
      <vt:lpstr>PowerPoint プレゼンテーション</vt:lpstr>
      <vt:lpstr>（３）令和３年度大規模建築物の取組</vt:lpstr>
      <vt:lpstr>　（３）令和３年度の大規模建築物の取組 　　ア．確実な普及啓発</vt:lpstr>
      <vt:lpstr>　（３）令和３年度の大規模建築物の取組 　　イ．病院へ重点化した働きかけ</vt:lpstr>
      <vt:lpstr>　（３）令和３年度の大規模建築物の取組 　　ウ．各種認定制度による耐震化促進</vt:lpstr>
      <vt:lpstr>　（４）大規模建築物の耐震性が不足する建築物の取組状況</vt:lpstr>
      <vt:lpstr>　（５） 令和４年度の大規模建築物の取組 　　専門家派遣制度の創設</vt:lpstr>
      <vt:lpstr>　（５） 令和４年度の大規模建築物の取組 　　専門家派遣制度の創設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（３）令和３年度の広域緊急交通路沿道建築物(建物)の取組</vt:lpstr>
      <vt:lpstr>　（３）令和３年度の広域緊急交通路沿道建築物(建物)の取組　 　　ア．耐震性の状況が分かる色分け地図を公表</vt:lpstr>
      <vt:lpstr>　（３）令和３年度の広域緊急交通路沿道建築物(建物)の取組 　　イ．大阪府耐震プロデューサー派遣制度の実施</vt:lpstr>
      <vt:lpstr>　（３）令和３年度の広域緊急交通路沿道建築物(建物)の取組 　　ウ-１．個別訪問の重点化</vt:lpstr>
      <vt:lpstr>　（３）令和３年度の広域緊急交通路沿道建築物(建物)の取組 　　ウ-２．重点化対象建物の用途・規模</vt:lpstr>
      <vt:lpstr>　（４） 令和４年度の広域緊急交通路沿道建築物(建物)の取組　 　　ア．耐震プロデューサー派遣制度のさらなる活用</vt:lpstr>
      <vt:lpstr>PowerPoint プレゼンテーション</vt:lpstr>
      <vt:lpstr>PowerPoint プレゼンテーション</vt:lpstr>
      <vt:lpstr>　（１）広域緊急交通路沿道ブロック塀等の耐震化の概要 　　ア．対象となるブロック塀等</vt:lpstr>
      <vt:lpstr>PowerPoint プレゼンテーション</vt:lpstr>
      <vt:lpstr>PowerPoint プレゼンテーション</vt:lpstr>
      <vt:lpstr>PowerPoint プレゼンテーション</vt:lpstr>
      <vt:lpstr>（３）令和３年度の広域緊急交通路沿道ブロック塀等の取組</vt:lpstr>
      <vt:lpstr>　（３）令和３年度の広域緊急交通路沿道ブロック塀等の取組 　　ア．所有者への働きかけ　</vt:lpstr>
      <vt:lpstr>　（３）令和３年度の広域緊急交通路沿道ブロック塀等の取組 　　イ．耐震評価機関の公表</vt:lpstr>
      <vt:lpstr>　（４）耐震診断未定の理由等</vt:lpstr>
      <vt:lpstr>　（５）令和４年度の広域緊急交通路沿道ブロック塀等の取組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2022-09-13T06:13:56Z</dcterms:created>
  <dcterms:modified xsi:type="dcterms:W3CDTF">2022-10-19T12:11:16Z</dcterms:modified>
</cp:coreProperties>
</file>