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36"/>
  </p:notesMasterIdLst>
  <p:sldIdLst>
    <p:sldId id="716" r:id="rId2"/>
    <p:sldId id="619" r:id="rId3"/>
    <p:sldId id="695" r:id="rId4"/>
    <p:sldId id="856" r:id="rId5"/>
    <p:sldId id="623" r:id="rId6"/>
    <p:sldId id="713" r:id="rId7"/>
    <p:sldId id="955" r:id="rId8"/>
    <p:sldId id="939" r:id="rId9"/>
    <p:sldId id="936" r:id="rId10"/>
    <p:sldId id="831" r:id="rId11"/>
    <p:sldId id="715" r:id="rId12"/>
    <p:sldId id="770" r:id="rId13"/>
    <p:sldId id="916" r:id="rId14"/>
    <p:sldId id="923" r:id="rId15"/>
    <p:sldId id="721" r:id="rId16"/>
    <p:sldId id="868" r:id="rId17"/>
    <p:sldId id="874" r:id="rId18"/>
    <p:sldId id="731" r:id="rId19"/>
    <p:sldId id="817" r:id="rId20"/>
    <p:sldId id="942" r:id="rId21"/>
    <p:sldId id="743" r:id="rId22"/>
    <p:sldId id="880" r:id="rId23"/>
    <p:sldId id="886" r:id="rId24"/>
    <p:sldId id="786" r:id="rId25"/>
    <p:sldId id="840" r:id="rId26"/>
    <p:sldId id="864" r:id="rId27"/>
    <p:sldId id="958" r:id="rId28"/>
    <p:sldId id="967" r:id="rId29"/>
    <p:sldId id="963" r:id="rId30"/>
    <p:sldId id="969" r:id="rId31"/>
    <p:sldId id="966" r:id="rId32"/>
    <p:sldId id="965" r:id="rId33"/>
    <p:sldId id="968" r:id="rId34"/>
    <p:sldId id="961" r:id="rId35"/>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03B5"/>
    <a:srgbClr val="C93838"/>
    <a:srgbClr val="D26D6D"/>
    <a:srgbClr val="E6E6E6"/>
    <a:srgbClr val="0033CC"/>
    <a:srgbClr val="FF0000"/>
    <a:srgbClr val="333399"/>
    <a:srgbClr val="E341B9"/>
    <a:srgbClr val="FF9900"/>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08" autoAdjust="0"/>
    <p:restoredTop sz="89767" autoAdjust="0"/>
  </p:normalViewPr>
  <p:slideViewPr>
    <p:cSldViewPr snapToGrid="0">
      <p:cViewPr varScale="1">
        <p:scale>
          <a:sx n="63" d="100"/>
          <a:sy n="63"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5" y="0"/>
            <a:ext cx="2880101" cy="488793"/>
          </a:xfrm>
          <a:prstGeom prst="rect">
            <a:avLst/>
          </a:prstGeom>
        </p:spPr>
        <p:txBody>
          <a:bodyPr vert="horz" lIns="90213" tIns="45104" rIns="90213" bIns="451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28" y="0"/>
            <a:ext cx="2880101" cy="488793"/>
          </a:xfrm>
          <a:prstGeom prst="rect">
            <a:avLst/>
          </a:prstGeom>
        </p:spPr>
        <p:txBody>
          <a:bodyPr vert="horz" lIns="90213" tIns="45104" rIns="90213" bIns="45104" rtlCol="0"/>
          <a:lstStyle>
            <a:lvl1pPr algn="r">
              <a:defRPr sz="1200"/>
            </a:lvl1pPr>
          </a:lstStyle>
          <a:p>
            <a:fld id="{EECBB802-390E-416A-9078-047B5A3BFBEC}" type="datetimeFigureOut">
              <a:rPr kumimoji="1" lang="ja-JP" altLang="en-US" smtClean="0"/>
              <a:t>2022/10/19</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90213" tIns="45104" rIns="90213" bIns="45104" rtlCol="0" anchor="ctr"/>
          <a:lstStyle/>
          <a:p>
            <a:endParaRPr lang="ja-JP" altLang="en-US"/>
          </a:p>
        </p:txBody>
      </p:sp>
      <p:sp>
        <p:nvSpPr>
          <p:cNvPr id="5" name="ノート プレースホルダー 4"/>
          <p:cNvSpPr>
            <a:spLocks noGrp="1"/>
          </p:cNvSpPr>
          <p:nvPr>
            <p:ph type="body" sz="quarter" idx="3"/>
          </p:nvPr>
        </p:nvSpPr>
        <p:spPr>
          <a:xfrm>
            <a:off x="664997" y="4644313"/>
            <a:ext cx="5316870" cy="4399133"/>
          </a:xfrm>
          <a:prstGeom prst="rect">
            <a:avLst/>
          </a:prstGeom>
        </p:spPr>
        <p:txBody>
          <a:bodyPr vert="horz" lIns="90213" tIns="45104" rIns="90213" bIns="451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5" y="9287061"/>
            <a:ext cx="2880101" cy="488792"/>
          </a:xfrm>
          <a:prstGeom prst="rect">
            <a:avLst/>
          </a:prstGeom>
        </p:spPr>
        <p:txBody>
          <a:bodyPr vert="horz" lIns="90213" tIns="45104" rIns="90213" bIns="451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28" y="9287061"/>
            <a:ext cx="2880101" cy="488792"/>
          </a:xfrm>
          <a:prstGeom prst="rect">
            <a:avLst/>
          </a:prstGeom>
        </p:spPr>
        <p:txBody>
          <a:bodyPr vert="horz" lIns="90213" tIns="45104" rIns="90213" bIns="45104"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51BCA7-131D-4984-B463-78DB2CA777CC}" type="slidenum">
              <a:rPr kumimoji="1" lang="ja-JP" altLang="en-US" smtClean="0"/>
              <a:t>28</a:t>
            </a:fld>
            <a:endParaRPr kumimoji="1" lang="ja-JP" altLang="en-US"/>
          </a:p>
        </p:txBody>
      </p:sp>
    </p:spTree>
    <p:extLst>
      <p:ext uri="{BB962C8B-B14F-4D97-AF65-F5344CB8AC3E}">
        <p14:creationId xmlns:p14="http://schemas.microsoft.com/office/powerpoint/2010/main" val="788536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51BCA7-131D-4984-B463-78DB2CA777CC}" type="slidenum">
              <a:rPr kumimoji="1" lang="ja-JP" altLang="en-US" smtClean="0"/>
              <a:t>29</a:t>
            </a:fld>
            <a:endParaRPr kumimoji="1" lang="ja-JP" altLang="en-US"/>
          </a:p>
        </p:txBody>
      </p:sp>
    </p:spTree>
    <p:extLst>
      <p:ext uri="{BB962C8B-B14F-4D97-AF65-F5344CB8AC3E}">
        <p14:creationId xmlns:p14="http://schemas.microsoft.com/office/powerpoint/2010/main" val="2304067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51BCA7-131D-4984-B463-78DB2CA777CC}" type="slidenum">
              <a:rPr kumimoji="1" lang="ja-JP" altLang="en-US" smtClean="0"/>
              <a:t>31</a:t>
            </a:fld>
            <a:endParaRPr kumimoji="1" lang="ja-JP" altLang="en-US"/>
          </a:p>
        </p:txBody>
      </p:sp>
    </p:spTree>
    <p:extLst>
      <p:ext uri="{BB962C8B-B14F-4D97-AF65-F5344CB8AC3E}">
        <p14:creationId xmlns:p14="http://schemas.microsoft.com/office/powerpoint/2010/main" val="1488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51BCA7-131D-4984-B463-78DB2CA777CC}" type="slidenum">
              <a:rPr kumimoji="1" lang="ja-JP" altLang="en-US" smtClean="0"/>
              <a:t>33</a:t>
            </a:fld>
            <a:endParaRPr kumimoji="1" lang="ja-JP" altLang="en-US"/>
          </a:p>
        </p:txBody>
      </p:sp>
    </p:spTree>
    <p:extLst>
      <p:ext uri="{BB962C8B-B14F-4D97-AF65-F5344CB8AC3E}">
        <p14:creationId xmlns:p14="http://schemas.microsoft.com/office/powerpoint/2010/main" val="113315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Meiryo UI" panose="020B0604030504040204" pitchFamily="50" charset="-128"/>
                <a:ea typeface="Meiryo UI" panose="020B0604030504040204" pitchFamily="50" charset="-128"/>
              </a:defRPr>
            </a:lvl1pPr>
          </a:lstStyle>
          <a:p>
            <a:pPr>
              <a:defRPr/>
            </a:pPr>
            <a:fld id="{09954CD4-AF95-4C78-B160-84012AB9CEDB}"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a:t>マスタ タイトルの書式設定</a:t>
            </a:r>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4333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033580" y="2059921"/>
            <a:ext cx="8277564" cy="1470025"/>
          </a:xfrm>
        </p:spPr>
        <p:txBody>
          <a:bodyPr/>
          <a:lstStyle/>
          <a:p>
            <a:r>
              <a:rPr lang="ja-JP" altLang="en-US" sz="3200" dirty="0"/>
              <a:t>「住宅建築物耐震</a:t>
            </a:r>
            <a:r>
              <a:rPr lang="en-US" altLang="ja-JP" sz="3200" dirty="0"/>
              <a:t>10</a:t>
            </a:r>
            <a:r>
              <a:rPr lang="ja-JP" altLang="en-US" sz="3200" dirty="0"/>
              <a:t>ヵ年戦略・大阪</a:t>
            </a:r>
            <a:r>
              <a:rPr lang="ja-JP" altLang="en-US" sz="3200" dirty="0" smtClean="0"/>
              <a:t>」進捗</a:t>
            </a:r>
            <a:r>
              <a:rPr lang="ja-JP" altLang="en-US" sz="3200" dirty="0"/>
              <a:t>状況</a:t>
            </a:r>
          </a:p>
        </p:txBody>
      </p:sp>
      <p:sp>
        <p:nvSpPr>
          <p:cNvPr id="5" name="正方形/長方形 4"/>
          <p:cNvSpPr/>
          <p:nvPr/>
        </p:nvSpPr>
        <p:spPr>
          <a:xfrm>
            <a:off x="7140388" y="493824"/>
            <a:ext cx="1501253"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dirty="0" smtClean="0">
                <a:solidFill>
                  <a:srgbClr val="1F497D"/>
                </a:solidFill>
                <a:latin typeface="+mj-lt"/>
                <a:ea typeface="+mj-ea"/>
                <a:cs typeface="+mj-cs"/>
              </a:rPr>
              <a:t>資料</a:t>
            </a:r>
            <a:r>
              <a:rPr lang="ja-JP" altLang="en-US" sz="3200" dirty="0">
                <a:solidFill>
                  <a:srgbClr val="1F497D"/>
                </a:solidFill>
                <a:latin typeface="+mj-lt"/>
                <a:ea typeface="+mj-ea"/>
                <a:cs typeface="+mj-cs"/>
              </a:rPr>
              <a:t>３</a:t>
            </a:r>
            <a:endParaRPr lang="en-US" altLang="ja-JP" sz="3200" dirty="0" smtClean="0">
              <a:solidFill>
                <a:srgbClr val="1F497D"/>
              </a:solidFill>
              <a:latin typeface="+mj-lt"/>
              <a:ea typeface="+mj-ea"/>
              <a:cs typeface="+mj-cs"/>
            </a:endParaRPr>
          </a:p>
        </p:txBody>
      </p:sp>
    </p:spTree>
    <p:extLst>
      <p:ext uri="{BB962C8B-B14F-4D97-AF65-F5344CB8AC3E}">
        <p14:creationId xmlns:p14="http://schemas.microsoft.com/office/powerpoint/2010/main" val="184014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40CE07-E48A-46FD-864B-F45E89F4A648}"/>
              </a:ext>
            </a:extLst>
          </p:cNvPr>
          <p:cNvSpPr>
            <a:spLocks noGrp="1"/>
          </p:cNvSpPr>
          <p:nvPr>
            <p:ph type="title"/>
          </p:nvPr>
        </p:nvSpPr>
        <p:spPr/>
        <p:txBody>
          <a:bodyPr/>
          <a:lstStyle/>
          <a:p>
            <a:r>
              <a:rPr lang="ja-JP" altLang="en-US" dirty="0"/>
              <a:t>　</a:t>
            </a:r>
            <a:r>
              <a:rPr lang="ja-JP" altLang="en-US" dirty="0" smtClean="0"/>
              <a:t>（５）多数</a:t>
            </a:r>
            <a:r>
              <a:rPr lang="ja-JP" altLang="en-US" dirty="0"/>
              <a:t>の者が利用する建築物の</a:t>
            </a:r>
            <a:r>
              <a:rPr kumimoji="1" lang="ja-JP" altLang="en-US" dirty="0"/>
              <a:t>耐震化の状況</a:t>
            </a:r>
          </a:p>
        </p:txBody>
      </p:sp>
      <p:sp>
        <p:nvSpPr>
          <p:cNvPr id="4" name="スライド番号プレースホルダー 3">
            <a:extLst>
              <a:ext uri="{FF2B5EF4-FFF2-40B4-BE49-F238E27FC236}">
                <a16:creationId xmlns:a16="http://schemas.microsoft.com/office/drawing/2014/main" id="{B0EDE03B-070D-449B-A8D6-B653740A58B1}"/>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9</a:t>
            </a:fld>
            <a:endParaRPr lang="en-US" altLang="ja-JP">
              <a:solidFill>
                <a:srgbClr val="000000"/>
              </a:solidFill>
            </a:endParaRPr>
          </a:p>
        </p:txBody>
      </p:sp>
      <p:graphicFrame>
        <p:nvGraphicFramePr>
          <p:cNvPr id="7" name="表 5">
            <a:extLst>
              <a:ext uri="{FF2B5EF4-FFF2-40B4-BE49-F238E27FC236}">
                <a16:creationId xmlns:a16="http://schemas.microsoft.com/office/drawing/2014/main" id="{97393399-425E-4567-B16A-1F856F8DECD7}"/>
              </a:ext>
            </a:extLst>
          </p:cNvPr>
          <p:cNvGraphicFramePr>
            <a:graphicFrameLocks noGrp="1"/>
          </p:cNvGraphicFramePr>
          <p:nvPr>
            <p:extLst>
              <p:ext uri="{D42A27DB-BD31-4B8C-83A1-F6EECF244321}">
                <p14:modId xmlns:p14="http://schemas.microsoft.com/office/powerpoint/2010/main" val="3711228673"/>
              </p:ext>
            </p:extLst>
          </p:nvPr>
        </p:nvGraphicFramePr>
        <p:xfrm>
          <a:off x="170176" y="1358891"/>
          <a:ext cx="8839199" cy="3017520"/>
        </p:xfrm>
        <a:graphic>
          <a:graphicData uri="http://schemas.openxmlformats.org/drawingml/2006/table">
            <a:tbl>
              <a:tblPr firstRow="1">
                <a:tableStyleId>{85BE263C-DBD7-4A20-BB59-AAB30ACAA65A}</a:tableStyleId>
              </a:tblPr>
              <a:tblGrid>
                <a:gridCol w="1229999">
                  <a:extLst>
                    <a:ext uri="{9D8B030D-6E8A-4147-A177-3AD203B41FA5}">
                      <a16:colId xmlns:a16="http://schemas.microsoft.com/office/drawing/2014/main" val="2772216486"/>
                    </a:ext>
                  </a:extLst>
                </a:gridCol>
                <a:gridCol w="3819525">
                  <a:extLst>
                    <a:ext uri="{9D8B030D-6E8A-4147-A177-3AD203B41FA5}">
                      <a16:colId xmlns:a16="http://schemas.microsoft.com/office/drawing/2014/main" val="2541060592"/>
                    </a:ext>
                  </a:extLst>
                </a:gridCol>
                <a:gridCol w="1232006">
                  <a:extLst>
                    <a:ext uri="{9D8B030D-6E8A-4147-A177-3AD203B41FA5}">
                      <a16:colId xmlns:a16="http://schemas.microsoft.com/office/drawing/2014/main" val="1644189818"/>
                    </a:ext>
                  </a:extLst>
                </a:gridCol>
                <a:gridCol w="1298129">
                  <a:extLst>
                    <a:ext uri="{9D8B030D-6E8A-4147-A177-3AD203B41FA5}">
                      <a16:colId xmlns:a16="http://schemas.microsoft.com/office/drawing/2014/main" val="2329366746"/>
                    </a:ext>
                  </a:extLst>
                </a:gridCol>
                <a:gridCol w="1259540">
                  <a:extLst>
                    <a:ext uri="{9D8B030D-6E8A-4147-A177-3AD203B41FA5}">
                      <a16:colId xmlns:a16="http://schemas.microsoft.com/office/drawing/2014/main" val="1737089461"/>
                    </a:ext>
                  </a:extLst>
                </a:gridCol>
              </a:tblGrid>
              <a:tr h="245487">
                <a:tc>
                  <a:txBody>
                    <a:bodyPr/>
                    <a:lstStyle/>
                    <a:p>
                      <a:pPr algn="ctr"/>
                      <a:r>
                        <a:rPr kumimoji="1" lang="ja-JP" altLang="en-US" sz="1600" dirty="0">
                          <a:latin typeface="Meiryo UI" panose="020B0604030504040204" pitchFamily="50" charset="-128"/>
                          <a:ea typeface="Meiryo UI" panose="020B0604030504040204" pitchFamily="50" charset="-128"/>
                        </a:rPr>
                        <a:t>所管省庁</a:t>
                      </a:r>
                    </a:p>
                  </a:txBody>
                  <a:tcPr anchor="ctr">
                    <a:lnL w="63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指標名</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全国</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大阪府</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600" dirty="0" smtClean="0">
                          <a:latin typeface="Meiryo UI" panose="020B0604030504040204" pitchFamily="50" charset="-128"/>
                          <a:ea typeface="Meiryo UI" panose="020B0604030504040204" pitchFamily="50" charset="-128"/>
                        </a:rPr>
                        <a:t>時点（年）</a:t>
                      </a:r>
                      <a:endParaRPr kumimoji="1" lang="ja-JP" altLang="en-US" sz="16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4619021"/>
                  </a:ext>
                </a:extLst>
              </a:tr>
              <a:tr h="244431">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文部科学省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公立小中学校施設の構造体の耐震化率</a:t>
                      </a: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99.6</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99.7</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2021</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3930722920"/>
                  </a:ext>
                </a:extLst>
              </a:tr>
              <a:tr h="244431">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Meiryo UI" panose="020B0604030504040204" pitchFamily="50" charset="-128"/>
                          <a:ea typeface="Meiryo UI" panose="020B0604030504040204" pitchFamily="50" charset="-128"/>
                        </a:rPr>
                        <a:t>文部科学省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私立学校施設の耐震化率（高校等以下）</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92.3</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92.8%</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1078789531"/>
                  </a:ext>
                </a:extLst>
              </a:tr>
              <a:tr h="244431">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strike="noStrike" dirty="0" smtClean="0">
                          <a:latin typeface="Meiryo UI" panose="020B0604030504040204" pitchFamily="50" charset="-128"/>
                          <a:ea typeface="Meiryo UI" panose="020B0604030504040204" pitchFamily="50" charset="-128"/>
                        </a:rPr>
                        <a:t>総務省</a:t>
                      </a:r>
                      <a:endParaRPr kumimoji="1" lang="ja-JP" altLang="en-US" sz="1600" strike="noStrik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防災拠点となる体育館の耐震化率</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88.1</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94.0</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949525389"/>
                  </a:ext>
                </a:extLst>
              </a:tr>
              <a:tr h="244431">
                <a:tc>
                  <a:txBody>
                    <a:bodyPr/>
                    <a:lstStyle/>
                    <a:p>
                      <a:pPr algn="ctr"/>
                      <a:r>
                        <a:rPr kumimoji="1" lang="ja-JP" altLang="en-US" sz="1600" dirty="0" smtClean="0">
                          <a:latin typeface="Meiryo UI" panose="020B0604030504040204" pitchFamily="50" charset="-128"/>
                          <a:ea typeface="Meiryo UI" panose="020B0604030504040204" pitchFamily="50" charset="-128"/>
                        </a:rPr>
                        <a:t>厚生労働省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社会福祉施設等の耐震化率</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89.6</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86.1%</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2016</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3155492638"/>
                  </a:ext>
                </a:extLst>
              </a:tr>
              <a:tr h="244431">
                <a:tc>
                  <a:txBody>
                    <a:bodyPr/>
                    <a:lstStyle/>
                    <a:p>
                      <a:pPr algn="ctr"/>
                      <a:r>
                        <a:rPr kumimoji="1" lang="ja-JP" altLang="en-US" sz="1600" dirty="0" smtClean="0">
                          <a:latin typeface="Meiryo UI" panose="020B0604030504040204" pitchFamily="50" charset="-128"/>
                          <a:ea typeface="Meiryo UI" panose="020B0604030504040204" pitchFamily="50" charset="-128"/>
                        </a:rPr>
                        <a:t>厚生労働省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病院全体の耐震化率</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77.3</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69.6</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28433731"/>
                  </a:ext>
                </a:extLst>
              </a:tr>
              <a:tr h="244431">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dirty="0" smtClean="0">
                          <a:latin typeface="Meiryo UI" panose="020B0604030504040204" pitchFamily="50" charset="-128"/>
                          <a:ea typeface="Meiryo UI" panose="020B0604030504040204" pitchFamily="50" charset="-128"/>
                        </a:rPr>
                        <a:t>警察庁</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警察本部及び警察署の耐震化率</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97</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100%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261858274"/>
                  </a:ext>
                </a:extLst>
              </a:tr>
              <a:tr h="244431">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strike="noStrike" dirty="0" smtClean="0">
                          <a:latin typeface="Meiryo UI" panose="020B0604030504040204" pitchFamily="50" charset="-128"/>
                          <a:ea typeface="Meiryo UI" panose="020B0604030504040204" pitchFamily="50" charset="-128"/>
                        </a:rPr>
                        <a:t>総務省</a:t>
                      </a:r>
                      <a:endParaRPr kumimoji="1" lang="ja-JP" altLang="en-US" sz="1600" strike="noStrik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消防庁舎の耐震化率</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93.9</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97.2%</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4083081913"/>
                  </a:ext>
                </a:extLst>
              </a:tr>
              <a:tr h="311428">
                <a:tc>
                  <a:txBody>
                    <a:bodyPr/>
                    <a:lstStyle/>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600" strike="noStrike" dirty="0" smtClean="0">
                          <a:latin typeface="Meiryo UI" panose="020B0604030504040204" pitchFamily="50" charset="-128"/>
                          <a:ea typeface="Meiryo UI" panose="020B0604030504040204" pitchFamily="50" charset="-128"/>
                        </a:rPr>
                        <a:t>総務省</a:t>
                      </a:r>
                      <a:endParaRPr kumimoji="1" lang="ja-JP" altLang="en-US" sz="1600" strike="noStrike"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r>
                        <a:rPr kumimoji="1" lang="ja-JP" altLang="en-US" sz="1600" dirty="0">
                          <a:latin typeface="Meiryo UI" panose="020B0604030504040204" pitchFamily="50" charset="-128"/>
                          <a:ea typeface="Meiryo UI" panose="020B0604030504040204" pitchFamily="50" charset="-128"/>
                        </a:rPr>
                        <a:t>防災拠点となる公共施設等の耐震化率</a:t>
                      </a: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95.1</a:t>
                      </a:r>
                      <a:r>
                        <a:rPr kumimoji="1" lang="ja-JP" altLang="en-US" sz="1600" dirty="0">
                          <a:latin typeface="Meiryo UI" panose="020B0604030504040204" pitchFamily="50" charset="-128"/>
                          <a:ea typeface="Meiryo UI" panose="020B0604030504040204" pitchFamily="50" charset="-128"/>
                        </a:rPr>
                        <a:t>％</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98.2%</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tc>
                  <a:txBody>
                    <a:bodyPr/>
                    <a:lstStyle/>
                    <a:p>
                      <a:pPr algn="ctr"/>
                      <a:r>
                        <a:rPr kumimoji="1" lang="en-US" altLang="ja-JP" sz="1600" dirty="0">
                          <a:latin typeface="Meiryo UI" panose="020B0604030504040204" pitchFamily="50" charset="-128"/>
                          <a:ea typeface="Meiryo UI" panose="020B0604030504040204" pitchFamily="50" charset="-128"/>
                        </a:rPr>
                        <a:t>2020</a:t>
                      </a:r>
                      <a:endParaRPr kumimoji="1" lang="ja-JP" altLang="en-US" sz="1600"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rgbClr val="212B47"/>
                      </a:solidFill>
                      <a:prstDash val="solid"/>
                      <a:round/>
                      <a:headEnd type="none" w="med" len="med"/>
                      <a:tailEnd type="none" w="med" len="med"/>
                    </a:lnL>
                    <a:lnR w="6350" cap="flat" cmpd="sng" algn="ctr">
                      <a:solidFill>
                        <a:srgbClr val="212B47"/>
                      </a:solidFill>
                      <a:prstDash val="solid"/>
                      <a:round/>
                      <a:headEnd type="none" w="med" len="med"/>
                      <a:tailEnd type="none" w="med" len="med"/>
                    </a:lnR>
                    <a:lnT w="6350" cap="flat" cmpd="sng" algn="ctr">
                      <a:solidFill>
                        <a:srgbClr val="212B47"/>
                      </a:solidFill>
                      <a:prstDash val="solid"/>
                      <a:round/>
                      <a:headEnd type="none" w="med" len="med"/>
                      <a:tailEnd type="none" w="med" len="med"/>
                    </a:lnT>
                    <a:lnB w="6350" cap="flat" cmpd="sng" algn="ctr">
                      <a:solidFill>
                        <a:srgbClr val="212B47"/>
                      </a:solidFill>
                      <a:prstDash val="solid"/>
                      <a:round/>
                      <a:headEnd type="none" w="med" len="med"/>
                      <a:tailEnd type="none" w="med" len="med"/>
                    </a:lnB>
                  </a:tcPr>
                </a:tc>
                <a:extLst>
                  <a:ext uri="{0D108BD9-81ED-4DB2-BD59-A6C34878D82A}">
                    <a16:rowId xmlns:a16="http://schemas.microsoft.com/office/drawing/2014/main" val="1504993058"/>
                  </a:ext>
                </a:extLst>
              </a:tr>
            </a:tbl>
          </a:graphicData>
        </a:graphic>
      </p:graphicFrame>
      <p:graphicFrame>
        <p:nvGraphicFramePr>
          <p:cNvPr id="3" name="表 4">
            <a:extLst>
              <a:ext uri="{FF2B5EF4-FFF2-40B4-BE49-F238E27FC236}">
                <a16:creationId xmlns:a16="http://schemas.microsoft.com/office/drawing/2014/main" id="{4907F1E2-967A-4FC2-8661-EB7D89628D2A}"/>
              </a:ext>
            </a:extLst>
          </p:cNvPr>
          <p:cNvGraphicFramePr>
            <a:graphicFrameLocks noGrp="1"/>
          </p:cNvGraphicFramePr>
          <p:nvPr>
            <p:extLst>
              <p:ext uri="{D42A27DB-BD31-4B8C-83A1-F6EECF244321}">
                <p14:modId xmlns:p14="http://schemas.microsoft.com/office/powerpoint/2010/main" val="3182042309"/>
              </p:ext>
            </p:extLst>
          </p:nvPr>
        </p:nvGraphicFramePr>
        <p:xfrm>
          <a:off x="1105232" y="4932008"/>
          <a:ext cx="6771286" cy="1373892"/>
        </p:xfrm>
        <a:graphic>
          <a:graphicData uri="http://schemas.openxmlformats.org/drawingml/2006/table">
            <a:tbl>
              <a:tblPr firstRow="1" bandRow="1">
                <a:tableStyleId>{5940675A-B579-460E-94D1-54222C63F5DA}</a:tableStyleId>
              </a:tblPr>
              <a:tblGrid>
                <a:gridCol w="3131389">
                  <a:extLst>
                    <a:ext uri="{9D8B030D-6E8A-4147-A177-3AD203B41FA5}">
                      <a16:colId xmlns:a16="http://schemas.microsoft.com/office/drawing/2014/main" val="705500564"/>
                    </a:ext>
                  </a:extLst>
                </a:gridCol>
                <a:gridCol w="1216324">
                  <a:extLst>
                    <a:ext uri="{9D8B030D-6E8A-4147-A177-3AD203B41FA5}">
                      <a16:colId xmlns:a16="http://schemas.microsoft.com/office/drawing/2014/main" val="4258695576"/>
                    </a:ext>
                  </a:extLst>
                </a:gridCol>
                <a:gridCol w="1232136">
                  <a:extLst>
                    <a:ext uri="{9D8B030D-6E8A-4147-A177-3AD203B41FA5}">
                      <a16:colId xmlns:a16="http://schemas.microsoft.com/office/drawing/2014/main" val="2353187453"/>
                    </a:ext>
                  </a:extLst>
                </a:gridCol>
                <a:gridCol w="1191437">
                  <a:extLst>
                    <a:ext uri="{9D8B030D-6E8A-4147-A177-3AD203B41FA5}">
                      <a16:colId xmlns:a16="http://schemas.microsoft.com/office/drawing/2014/main" val="726914926"/>
                    </a:ext>
                  </a:extLst>
                </a:gridCol>
              </a:tblGrid>
              <a:tr h="158152">
                <a:tc rowSpan="2">
                  <a:txBody>
                    <a:bodyPr/>
                    <a:lstStyle/>
                    <a:p>
                      <a:endParaRPr kumimoji="1" lang="ja-JP" altLang="en-US" sz="1600" dirty="0">
                        <a:latin typeface="Meiryo UI" panose="020B0604030504040204" pitchFamily="50" charset="-128"/>
                        <a:ea typeface="Meiryo UI" panose="020B0604030504040204" pitchFamily="50" charset="-128"/>
                      </a:endParaRPr>
                    </a:p>
                  </a:txBody>
                  <a:tcPr marR="0">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rowSpan="2">
                  <a:txBody>
                    <a:bodyPr/>
                    <a:lstStyle/>
                    <a:p>
                      <a:pPr algn="ctr"/>
                      <a:r>
                        <a:rPr kumimoji="1" lang="ja-JP" altLang="en-US" sz="1600" dirty="0">
                          <a:latin typeface="Meiryo UI" panose="020B0604030504040204" pitchFamily="50" charset="-128"/>
                          <a:ea typeface="Meiryo UI" panose="020B0604030504040204" pitchFamily="50" charset="-128"/>
                        </a:rPr>
                        <a:t>大阪府</a:t>
                      </a:r>
                    </a:p>
                  </a:txBody>
                  <a:tcPr marR="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B w="6350" cap="flat" cmpd="sng" algn="ctr">
                      <a:solidFill>
                        <a:schemeClr val="tx1"/>
                      </a:solidFill>
                      <a:prstDash val="solid"/>
                      <a:round/>
                      <a:headEnd type="none" w="med" len="med"/>
                      <a:tailEnd type="none" w="med" len="med"/>
                    </a:lnB>
                  </a:tcPr>
                </a:tc>
                <a:tc gridSpan="2">
                  <a:txBody>
                    <a:bodyPr/>
                    <a:lstStyle/>
                    <a:p>
                      <a:endParaRPr kumimoji="1" lang="ja-JP" altLang="en-US" sz="1050" dirty="0">
                        <a:latin typeface="Meiryo UI" panose="020B0604030504040204" pitchFamily="50" charset="-128"/>
                        <a:ea typeface="Meiryo UI" panose="020B0604030504040204" pitchFamily="50" charset="-128"/>
                      </a:endParaRPr>
                    </a:p>
                  </a:txBody>
                  <a:tcPr marR="0" anchor="ctr">
                    <a:lnL w="6350" cap="flat" cmpd="sng" algn="ctr">
                      <a:noFill/>
                      <a:prstDash val="solid"/>
                      <a:round/>
                      <a:headEnd type="none" w="med" len="med"/>
                      <a:tailEnd type="none" w="med" len="med"/>
                    </a:lnL>
                    <a:lnB w="6350" cap="flat" cmpd="sng" algn="ctr">
                      <a:solidFill>
                        <a:schemeClr val="tx1"/>
                      </a:solidFill>
                      <a:prstDash val="solid"/>
                      <a:round/>
                      <a:headEnd type="none" w="med" len="med"/>
                      <a:tailEnd type="none" w="med" len="med"/>
                    </a:lnB>
                  </a:tcPr>
                </a:tc>
                <a:tc hMerge="1">
                  <a:txBody>
                    <a:bodyPr/>
                    <a:lstStyle/>
                    <a:p>
                      <a:endParaRPr kumimoji="1" lang="ja-JP" altLang="en-US" sz="600" dirty="0"/>
                    </a:p>
                  </a:txBody>
                  <a:tcPr/>
                </a:tc>
                <a:extLst>
                  <a:ext uri="{0D108BD9-81ED-4DB2-BD59-A6C34878D82A}">
                    <a16:rowId xmlns:a16="http://schemas.microsoft.com/office/drawing/2014/main" val="2189088733"/>
                  </a:ext>
                </a:extLst>
              </a:tr>
              <a:tr h="333412">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lnSpc>
                          <a:spcPts val="1100"/>
                        </a:lnSpc>
                      </a:pPr>
                      <a:r>
                        <a:rPr kumimoji="1" lang="ja-JP" altLang="en-US" sz="1600" dirty="0">
                          <a:latin typeface="Meiryo UI" panose="020B0604030504040204" pitchFamily="50" charset="-128"/>
                          <a:ea typeface="Meiryo UI" panose="020B0604030504040204" pitchFamily="50" charset="-128"/>
                        </a:rPr>
                        <a:t>公共</a:t>
                      </a: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ts val="1100"/>
                        </a:lnSpc>
                      </a:pPr>
                      <a:r>
                        <a:rPr kumimoji="1" lang="ja-JP" altLang="en-US" sz="1600" dirty="0">
                          <a:latin typeface="Meiryo UI" panose="020B0604030504040204" pitchFamily="50" charset="-128"/>
                          <a:ea typeface="Meiryo UI" panose="020B0604030504040204" pitchFamily="50" charset="-128"/>
                        </a:rPr>
                        <a:t>民間</a:t>
                      </a:r>
                    </a:p>
                  </a:txBody>
                  <a:tcPr marR="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2813038"/>
                  </a:ext>
                </a:extLst>
              </a:tr>
              <a:tr h="394510">
                <a:tc>
                  <a:txBody>
                    <a:bodyPr/>
                    <a:lstStyle/>
                    <a:p>
                      <a:pPr marL="0" marR="0" lvl="0" indent="0" algn="l" defTabSz="91427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社会福祉施設等の</a:t>
                      </a:r>
                      <a:r>
                        <a:rPr kumimoji="1" lang="ja-JP" altLang="en-US" sz="1600" dirty="0" smtClean="0">
                          <a:solidFill>
                            <a:schemeClr val="tx1"/>
                          </a:solidFill>
                          <a:latin typeface="Meiryo UI" panose="020B0604030504040204" pitchFamily="50" charset="-128"/>
                          <a:ea typeface="Meiryo UI" panose="020B0604030504040204" pitchFamily="50" charset="-128"/>
                        </a:rPr>
                        <a:t>耐震化率</a:t>
                      </a:r>
                      <a:r>
                        <a:rPr kumimoji="1" lang="en-US" altLang="ja-JP" sz="1600" baseline="30000" dirty="0" smtClean="0">
                          <a:solidFill>
                            <a:schemeClr val="tx1"/>
                          </a:solidFill>
                          <a:latin typeface="Meiryo UI" panose="020B0604030504040204" pitchFamily="50" charset="-128"/>
                          <a:ea typeface="Meiryo UI" panose="020B0604030504040204" pitchFamily="50" charset="-128"/>
                        </a:rPr>
                        <a:t>※1</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86.1</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88.0%</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85.8%</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9792786"/>
                  </a:ext>
                </a:extLst>
              </a:tr>
              <a:tr h="394510">
                <a:tc>
                  <a:txBody>
                    <a:bodyPr/>
                    <a:lstStyle/>
                    <a:p>
                      <a:pPr marL="0" marR="0" lvl="0" indent="0" algn="l" defTabSz="914278"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Meiryo UI" panose="020B0604030504040204" pitchFamily="50" charset="-128"/>
                          <a:ea typeface="Meiryo UI" panose="020B0604030504040204" pitchFamily="50" charset="-128"/>
                        </a:rPr>
                        <a:t>病院全体の</a:t>
                      </a:r>
                      <a:r>
                        <a:rPr kumimoji="1" lang="ja-JP" altLang="en-US" sz="1600" dirty="0" smtClean="0">
                          <a:solidFill>
                            <a:schemeClr val="tx1"/>
                          </a:solidFill>
                          <a:latin typeface="Meiryo UI" panose="020B0604030504040204" pitchFamily="50" charset="-128"/>
                          <a:ea typeface="Meiryo UI" panose="020B0604030504040204" pitchFamily="50" charset="-128"/>
                        </a:rPr>
                        <a:t>耐震化率</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en-US" altLang="ja-JP" sz="1600" baseline="30000" dirty="0" smtClean="0">
                          <a:solidFill>
                            <a:schemeClr val="tx1"/>
                          </a:solidFill>
                          <a:latin typeface="Meiryo UI" panose="020B0604030504040204" pitchFamily="50" charset="-128"/>
                          <a:ea typeface="Meiryo UI" panose="020B0604030504040204" pitchFamily="50" charset="-128"/>
                        </a:rPr>
                        <a:t>※2</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69.6%</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94.6</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en-US" altLang="ja-JP" sz="1600" baseline="30000" dirty="0" smtClean="0">
                          <a:solidFill>
                            <a:schemeClr val="tx1"/>
                          </a:solidFill>
                          <a:latin typeface="Meiryo UI" panose="020B0604030504040204" pitchFamily="50" charset="-128"/>
                          <a:ea typeface="Meiryo UI" panose="020B0604030504040204" pitchFamily="50" charset="-128"/>
                        </a:rPr>
                        <a:t>※3</a:t>
                      </a:r>
                      <a:endParaRPr kumimoji="1" lang="ja-JP" altLang="en-US" sz="1600" baseline="30000" dirty="0">
                        <a:solidFill>
                          <a:schemeClr val="tx1"/>
                        </a:solidFill>
                        <a:latin typeface="Meiryo UI" panose="020B0604030504040204" pitchFamily="50" charset="-128"/>
                        <a:ea typeface="Meiryo UI" panose="020B0604030504040204" pitchFamily="50" charset="-128"/>
                      </a:endParaRP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tcPr>
                </a:tc>
                <a:tc>
                  <a:txBody>
                    <a:bodyPr/>
                    <a:lstStyle/>
                    <a:p>
                      <a:pPr algn="ctr"/>
                      <a:r>
                        <a:rPr kumimoji="1" lang="en-US" altLang="ja-JP" sz="1600" dirty="0" smtClean="0">
                          <a:solidFill>
                            <a:schemeClr val="tx1"/>
                          </a:solidFill>
                          <a:latin typeface="Meiryo UI" panose="020B0604030504040204" pitchFamily="50" charset="-128"/>
                          <a:ea typeface="Meiryo UI" panose="020B0604030504040204" pitchFamily="50" charset="-128"/>
                        </a:rPr>
                        <a:t>67.7%</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marR="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53006756"/>
                  </a:ext>
                </a:extLst>
              </a:tr>
            </a:tbl>
          </a:graphicData>
        </a:graphic>
      </p:graphicFrame>
      <p:sp>
        <p:nvSpPr>
          <p:cNvPr id="15" name="四角形吹き出し 1">
            <a:extLst>
              <a:ext uri="{FF2B5EF4-FFF2-40B4-BE49-F238E27FC236}">
                <a16:creationId xmlns:a16="http://schemas.microsoft.com/office/drawing/2014/main" id="{71707475-E052-4054-B23C-ACFB986D261C}"/>
              </a:ext>
            </a:extLst>
          </p:cNvPr>
          <p:cNvSpPr/>
          <p:nvPr/>
        </p:nvSpPr>
        <p:spPr>
          <a:xfrm>
            <a:off x="233489" y="4684794"/>
            <a:ext cx="871743" cy="23947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参 考 </a:t>
            </a:r>
            <a:r>
              <a:rPr lang="en-US" altLang="ja-JP" sz="1600" dirty="0">
                <a:solidFill>
                  <a:schemeClr val="tx1"/>
                </a:solidFill>
                <a:latin typeface="Meiryo UI" panose="020B0604030504040204" pitchFamily="50" charset="-128"/>
                <a:ea typeface="Meiryo UI" panose="020B0604030504040204" pitchFamily="50" charset="-128"/>
              </a:rPr>
              <a:t>】</a:t>
            </a:r>
          </a:p>
        </p:txBody>
      </p:sp>
      <p:sp>
        <p:nvSpPr>
          <p:cNvPr id="10" name="テキスト ボックス 9">
            <a:extLst>
              <a:ext uri="{FF2B5EF4-FFF2-40B4-BE49-F238E27FC236}">
                <a16:creationId xmlns:a16="http://schemas.microsoft.com/office/drawing/2014/main" id="{5FC66992-F4CB-4F78-93DD-596D30155248}"/>
              </a:ext>
            </a:extLst>
          </p:cNvPr>
          <p:cNvSpPr txBox="1"/>
          <p:nvPr/>
        </p:nvSpPr>
        <p:spPr>
          <a:xfrm>
            <a:off x="3924964" y="6206530"/>
            <a:ext cx="4123993" cy="679774"/>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tIns="108000" bIns="108000">
            <a:spAutoFit/>
          </a:bodyPr>
          <a:lstStyle/>
          <a:p>
            <a:pPr marL="174625" indent="-174625">
              <a:defRPr/>
            </a:pP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月末時点（厚生労働省　平成</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日）より推計</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defRPr/>
            </a:pP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日時点（厚生労働省　令和３年</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日）より推計</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国立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、独立行政法人、国立大学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法人は民間に含む</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5FC66992-F4CB-4F78-93DD-596D30155248}"/>
              </a:ext>
            </a:extLst>
          </p:cNvPr>
          <p:cNvSpPr txBox="1"/>
          <p:nvPr/>
        </p:nvSpPr>
        <p:spPr>
          <a:xfrm>
            <a:off x="7582232" y="4333164"/>
            <a:ext cx="1561768" cy="371998"/>
          </a:xfrm>
          <a:prstGeom prst="rect">
            <a:avLst/>
          </a:prstGeom>
          <a:noFill/>
          <a:ln w="6350">
            <a:noFill/>
          </a:ln>
          <a:effectLst/>
        </p:spPr>
        <p:style>
          <a:lnRef idx="2">
            <a:schemeClr val="accent2"/>
          </a:lnRef>
          <a:fillRef idx="1">
            <a:schemeClr val="lt1"/>
          </a:fillRef>
          <a:effectRef idx="0">
            <a:schemeClr val="accent2"/>
          </a:effectRef>
          <a:fontRef idx="minor">
            <a:schemeClr val="dk1"/>
          </a:fontRef>
        </p:style>
        <p:txBody>
          <a:bodyPr wrap="square" tIns="108000" bIns="108000">
            <a:spAutoFit/>
          </a:bodyPr>
          <a:lstStyle/>
          <a:p>
            <a:pPr marL="174625" indent="-174625">
              <a:defRPr/>
            </a:pP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各省庁の発表資料より</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35534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8277564" cy="1470025"/>
          </a:xfrm>
        </p:spPr>
        <p:txBody>
          <a:bodyPr/>
          <a:lstStyle/>
          <a:p>
            <a:r>
              <a:rPr lang="ja-JP" altLang="en-US" sz="3200" dirty="0"/>
              <a:t>３．目標達成のための具体的な取組</a:t>
            </a:r>
          </a:p>
        </p:txBody>
      </p:sp>
    </p:spTree>
    <p:extLst>
      <p:ext uri="{BB962C8B-B14F-4D97-AF65-F5344CB8AC3E}">
        <p14:creationId xmlns:p14="http://schemas.microsoft.com/office/powerpoint/2010/main" val="3740127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2716306"/>
            <a:ext cx="9144000" cy="819711"/>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2198" rIns="0" bIns="42198" rtlCol="0" anchor="ctr"/>
          <a:lstStyle/>
          <a:p>
            <a:pPr algn="ctr">
              <a:spcBef>
                <a:spcPts val="258"/>
              </a:spcBef>
            </a:pP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住宅</a:t>
            </a:r>
            <a:endParaRPr lang="en-US" altLang="ja-JP"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58"/>
              </a:spcBef>
            </a:pP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）木造</a:t>
            </a:r>
            <a:r>
              <a:rPr lang="ja-JP"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住宅</a:t>
            </a:r>
          </a:p>
        </p:txBody>
      </p:sp>
    </p:spTree>
    <p:extLst>
      <p:ext uri="{BB962C8B-B14F-4D97-AF65-F5344CB8AC3E}">
        <p14:creationId xmlns:p14="http://schemas.microsoft.com/office/powerpoint/2010/main" val="1070089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（１）令和３年度の木造</a:t>
            </a:r>
            <a:r>
              <a:rPr kumimoji="1" lang="ja-JP" altLang="en-US" dirty="0"/>
              <a:t>住宅の</a:t>
            </a:r>
            <a:r>
              <a:rPr kumimoji="1" lang="ja-JP" altLang="en-US" dirty="0" smtClean="0"/>
              <a:t>取組について</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solidFill>
                  <a:srgbClr val="000000"/>
                </a:solidFill>
              </a:rPr>
              <a:pPr>
                <a:defRPr/>
              </a:pPr>
              <a:t>12</a:t>
            </a:fld>
            <a:endParaRPr lang="en-US" altLang="ja-JP">
              <a:solidFill>
                <a:srgbClr val="000000"/>
              </a:solidFill>
            </a:endParaRPr>
          </a:p>
        </p:txBody>
      </p:sp>
      <p:sp>
        <p:nvSpPr>
          <p:cNvPr id="4" name="Text Box 1233">
            <a:extLst>
              <a:ext uri="{FF2B5EF4-FFF2-40B4-BE49-F238E27FC236}">
                <a16:creationId xmlns:a16="http://schemas.microsoft.com/office/drawing/2014/main" id="{FC998D63-B911-4FC3-B916-2FB0378397C7}"/>
              </a:ext>
            </a:extLst>
          </p:cNvPr>
          <p:cNvSpPr txBox="1">
            <a:spLocks noChangeArrowheads="1"/>
          </p:cNvSpPr>
          <p:nvPr/>
        </p:nvSpPr>
        <p:spPr bwMode="auto">
          <a:xfrm>
            <a:off x="203201" y="1012750"/>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主</a:t>
            </a:r>
            <a:r>
              <a:rPr kumimoji="0" lang="ja-JP" altLang="en-US" b="1" kern="0" dirty="0">
                <a:solidFill>
                  <a:sysClr val="window" lastClr="FFFFFF"/>
                </a:solidFill>
                <a:latin typeface="Meiryo UI" panose="020B0604030504040204" pitchFamily="50" charset="-128"/>
                <a:ea typeface="Meiryo UI" panose="020B0604030504040204" pitchFamily="50" charset="-128"/>
              </a:rPr>
              <a:t>な取組</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3F670EA-60A0-4F80-8504-E5080457FC50}"/>
              </a:ext>
            </a:extLst>
          </p:cNvPr>
          <p:cNvSpPr txBox="1"/>
          <p:nvPr/>
        </p:nvSpPr>
        <p:spPr>
          <a:xfrm>
            <a:off x="203200" y="1447147"/>
            <a:ext cx="8820000" cy="1130291"/>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72000" bIns="72000">
            <a:spAutoFit/>
          </a:bodyPr>
          <a:lstStyle/>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○講習会や相談会、イベント等の</a:t>
            </a:r>
            <a:r>
              <a:rPr lang="ja-JP" altLang="en-US" dirty="0">
                <a:latin typeface="Meiryo UI" panose="020B0604030504040204" pitchFamily="50" charset="-128"/>
                <a:ea typeface="Meiryo UI" panose="020B0604030504040204" pitchFamily="50" charset="-128"/>
                <a:cs typeface="Meiryo UI" panose="020B0604030504040204" pitchFamily="50" charset="-128"/>
              </a:rPr>
              <a:t>実施（</a:t>
            </a:r>
            <a:r>
              <a:rPr lang="en-US" altLang="ja-JP" dirty="0">
                <a:latin typeface="Meiryo UI" panose="020B0604030504040204" pitchFamily="50" charset="-128"/>
                <a:ea typeface="Meiryo UI" panose="020B0604030504040204" pitchFamily="50" charset="-128"/>
                <a:cs typeface="Meiryo UI" panose="020B0604030504040204" pitchFamily="50" charset="-128"/>
              </a:rPr>
              <a:t>50</a:t>
            </a:r>
            <a:r>
              <a:rPr lang="ja-JP" altLang="en-US"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○所有者への働きかけ（個別訪問</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6,403</a:t>
            </a:r>
            <a:r>
              <a:rPr lang="ja-JP" altLang="en-US" dirty="0">
                <a:latin typeface="Meiryo UI" panose="020B0604030504040204" pitchFamily="50" charset="-128"/>
                <a:ea typeface="Meiryo UI" panose="020B0604030504040204" pitchFamily="50" charset="-128"/>
                <a:cs typeface="Meiryo UI" panose="020B0604030504040204" pitchFamily="50" charset="-128"/>
              </a:rPr>
              <a:t>戸、ダイレクトメール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164,110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戸）</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○所有者の負担軽減支援のための各種取組</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17ED8CF4-6E6C-4246-A667-2906BA277934}"/>
              </a:ext>
            </a:extLst>
          </p:cNvPr>
          <p:cNvSpPr txBox="1"/>
          <p:nvPr/>
        </p:nvSpPr>
        <p:spPr>
          <a:xfrm>
            <a:off x="203200" y="3172730"/>
            <a:ext cx="8820000" cy="1965529"/>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○令和２年度以降、補助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申請件数が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減少</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元：</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632</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287</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232</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52000" indent="-252000">
              <a:spcAft>
                <a:spcPts val="600"/>
              </a:spcAft>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○令和２年度以降のコロナ禍において、</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DM</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の送付が大きく増えた一方、講習会・セミナー開催による普及啓発や、個別訪問による働きかけは十分に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できなかった</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○講習会・セミナーの代わりに実施した個別相談会が、耐震</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の補助申請に効果があった</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○リフォーム事業者等との連携、</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事業者向け</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講習会の開催や、所有者への説明資料を提供するなどしてきたが、十分な連携がとれているとは言えない</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203200" y="2722002"/>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評価</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3F670EA-60A0-4F80-8504-E5080457FC50}"/>
              </a:ext>
            </a:extLst>
          </p:cNvPr>
          <p:cNvSpPr txBox="1"/>
          <p:nvPr/>
        </p:nvSpPr>
        <p:spPr>
          <a:xfrm>
            <a:off x="203200" y="5736005"/>
            <a:ext cx="8820000" cy="1057588"/>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補助申請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件数の減少の原因を検証し、増加へ向けた取組が必要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○コロナ禍における有効な</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啓発方法の</a:t>
            </a:r>
            <a:r>
              <a:rPr lang="ja-JP" altLang="en-US" dirty="0">
                <a:latin typeface="Meiryo UI" panose="020B0604030504040204" pitchFamily="50" charset="-128"/>
                <a:ea typeface="Meiryo UI" panose="020B0604030504040204" pitchFamily="50" charset="-128"/>
                <a:cs typeface="Meiryo UI" panose="020B0604030504040204" pitchFamily="50" charset="-128"/>
              </a:rPr>
              <a:t>検討が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リフォーム事業者等との連携、支援の強化が必要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Text Box 1233">
            <a:extLst>
              <a:ext uri="{FF2B5EF4-FFF2-40B4-BE49-F238E27FC236}">
                <a16:creationId xmlns:a16="http://schemas.microsoft.com/office/drawing/2014/main" id="{9086EB58-2778-4592-9FA5-177C1BD1C541}"/>
              </a:ext>
            </a:extLst>
          </p:cNvPr>
          <p:cNvSpPr txBox="1">
            <a:spLocks noChangeArrowheads="1"/>
          </p:cNvSpPr>
          <p:nvPr/>
        </p:nvSpPr>
        <p:spPr bwMode="auto">
          <a:xfrm>
            <a:off x="203200" y="5300385"/>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課題</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3755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p:txBody>
          <a:bodyPr/>
          <a:lstStyle/>
          <a:p>
            <a:r>
              <a:rPr lang="ja-JP" altLang="en-US" dirty="0"/>
              <a:t>　</a:t>
            </a:r>
            <a:r>
              <a:rPr lang="ja-JP" altLang="en-US" dirty="0" smtClean="0"/>
              <a:t>（２）令和４年度の</a:t>
            </a:r>
            <a:r>
              <a:rPr lang="ja-JP" altLang="en-US" dirty="0"/>
              <a:t>木造住宅の</a:t>
            </a:r>
            <a:r>
              <a:rPr lang="ja-JP" altLang="en-US" dirty="0" smtClean="0"/>
              <a:t>取組</a:t>
            </a:r>
            <a:endParaRPr kumimoji="1" lang="ja-JP" altLang="en-US"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13</a:t>
            </a:fld>
            <a:endParaRPr lang="en-US" altLang="ja-JP">
              <a:solidFill>
                <a:srgbClr val="000000"/>
              </a:solidFill>
            </a:endParaRPr>
          </a:p>
        </p:txBody>
      </p:sp>
      <p:sp>
        <p:nvSpPr>
          <p:cNvPr id="5" name="テキスト ボックス 4">
            <a:extLst>
              <a:ext uri="{FF2B5EF4-FFF2-40B4-BE49-F238E27FC236}">
                <a16:creationId xmlns:a16="http://schemas.microsoft.com/office/drawing/2014/main" id="{17ED8CF4-6E6C-4246-A667-2906BA277934}"/>
              </a:ext>
            </a:extLst>
          </p:cNvPr>
          <p:cNvSpPr txBox="1"/>
          <p:nvPr/>
        </p:nvSpPr>
        <p:spPr>
          <a:xfrm>
            <a:off x="162719" y="1495257"/>
            <a:ext cx="8820000" cy="422405"/>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72000" bIns="72000">
            <a:spAutoFit/>
          </a:bodyPr>
          <a:lstStyle>
            <a:defPPr>
              <a:defRPr lang="ja-JP"/>
            </a:defPPr>
            <a:lvl1pPr indent="11113">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○講習会や相談会、イベント</a:t>
            </a:r>
            <a:r>
              <a:rPr lang="ja-JP" altLang="en-US" dirty="0" smtClean="0"/>
              <a:t>等を実施</a:t>
            </a:r>
            <a:endParaRPr lang="en-US" altLang="ja-JP" dirty="0"/>
          </a:p>
        </p:txBody>
      </p:sp>
      <p:sp>
        <p:nvSpPr>
          <p:cNvPr id="8"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9" y="1044529"/>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講習会や相談会、イベント等の実施</a:t>
            </a:r>
          </a:p>
        </p:txBody>
      </p:sp>
      <p:sp>
        <p:nvSpPr>
          <p:cNvPr id="6" name="テキスト ボックス 5">
            <a:extLst>
              <a:ext uri="{FF2B5EF4-FFF2-40B4-BE49-F238E27FC236}">
                <a16:creationId xmlns:a16="http://schemas.microsoft.com/office/drawing/2014/main" id="{17ED8CF4-6E6C-4246-A667-2906BA277934}"/>
              </a:ext>
            </a:extLst>
          </p:cNvPr>
          <p:cNvSpPr txBox="1"/>
          <p:nvPr/>
        </p:nvSpPr>
        <p:spPr>
          <a:xfrm>
            <a:off x="162719" y="2501702"/>
            <a:ext cx="8820000" cy="422405"/>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72000" bIns="72000">
            <a:spAutoFit/>
          </a:bodyPr>
          <a:lstStyle>
            <a:defPPr>
              <a:defRPr lang="ja-JP"/>
            </a:defPPr>
            <a:lvl1pPr indent="11113">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○個別訪問・ダイレクトメール送付等による</a:t>
            </a:r>
            <a:r>
              <a:rPr lang="ja-JP" altLang="en-US" dirty="0" smtClean="0"/>
              <a:t>働きかけ</a:t>
            </a:r>
            <a:endParaRPr lang="en-US" altLang="ja-JP" dirty="0"/>
          </a:p>
        </p:txBody>
      </p:sp>
      <p:sp>
        <p:nvSpPr>
          <p:cNvPr id="7"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9" y="2050974"/>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直接的な働きかけ</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15"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9" y="4385132"/>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費用負担軽減へ向けた取組</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17ED8CF4-6E6C-4246-A667-2906BA277934}"/>
              </a:ext>
            </a:extLst>
          </p:cNvPr>
          <p:cNvSpPr txBox="1"/>
          <p:nvPr/>
        </p:nvSpPr>
        <p:spPr>
          <a:xfrm>
            <a:off x="162718" y="4825419"/>
            <a:ext cx="8820001" cy="1223787"/>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rIns="0" bIns="36000">
            <a:spAutoFit/>
          </a:bodyPr>
          <a:lstStyle/>
          <a:p>
            <a:pPr marL="252000" indent="-252000">
              <a:lnSpc>
                <a:spcPct val="1200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pc="-30" dirty="0" smtClean="0">
                <a:latin typeface="Meiryo UI" panose="020B0604030504040204" pitchFamily="50" charset="-128"/>
                <a:ea typeface="Meiryo UI" panose="020B0604030504040204" pitchFamily="50" charset="-128"/>
                <a:cs typeface="Meiryo UI" panose="020B0604030504040204" pitchFamily="50" charset="-128"/>
              </a:rPr>
              <a:t>経済</a:t>
            </a:r>
            <a:r>
              <a:rPr lang="ja-JP" altLang="en-US" spc="-30" dirty="0">
                <a:latin typeface="Meiryo UI" panose="020B0604030504040204" pitchFamily="50" charset="-128"/>
                <a:ea typeface="Meiryo UI" panose="020B0604030504040204" pitchFamily="50" charset="-128"/>
                <a:cs typeface="Meiryo UI" panose="020B0604030504040204" pitchFamily="50" charset="-128"/>
              </a:rPr>
              <a:t>設計やコストの低減を図ることができる耐震改修工法</a:t>
            </a:r>
            <a:r>
              <a:rPr lang="ja-JP" altLang="en-US" spc="-30" dirty="0" smtClean="0">
                <a:latin typeface="Meiryo UI" panose="020B0604030504040204" pitchFamily="50" charset="-128"/>
                <a:ea typeface="Meiryo UI" panose="020B0604030504040204" pitchFamily="50" charset="-128"/>
                <a:cs typeface="Meiryo UI" panose="020B0604030504040204" pitchFamily="50" charset="-128"/>
              </a:rPr>
              <a:t>などを周知する工務店</a:t>
            </a:r>
            <a:r>
              <a:rPr lang="ja-JP" altLang="en-US" spc="-30" dirty="0">
                <a:latin typeface="Meiryo UI" panose="020B0604030504040204" pitchFamily="50" charset="-128"/>
                <a:ea typeface="Meiryo UI" panose="020B0604030504040204" pitchFamily="50" charset="-128"/>
                <a:cs typeface="Meiryo UI" panose="020B0604030504040204" pitchFamily="50" charset="-128"/>
              </a:rPr>
              <a:t>講習会の</a:t>
            </a:r>
            <a:r>
              <a:rPr lang="ja-JP" altLang="en-US" spc="-30" dirty="0" smtClean="0">
                <a:latin typeface="Meiryo UI" panose="020B0604030504040204" pitchFamily="50" charset="-128"/>
                <a:ea typeface="Meiryo UI" panose="020B0604030504040204" pitchFamily="50" charset="-128"/>
                <a:cs typeface="Meiryo UI" panose="020B0604030504040204" pitchFamily="50" charset="-128"/>
              </a:rPr>
              <a:t>開催</a:t>
            </a:r>
            <a:endParaRPr lang="en-US" altLang="ja-JP" spc="-3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lnSpc>
                <a:spcPct val="1200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○補助</a:t>
            </a:r>
            <a:r>
              <a:rPr lang="ja-JP" altLang="en-US" dirty="0">
                <a:latin typeface="Meiryo UI" panose="020B0604030504040204" pitchFamily="50" charset="-128"/>
                <a:ea typeface="Meiryo UI" panose="020B0604030504040204" pitchFamily="50" charset="-128"/>
                <a:cs typeface="Meiryo UI" panose="020B0604030504040204" pitchFamily="50" charset="-128"/>
              </a:rPr>
              <a:t>、融資、税制など</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、耐震化の情報</a:t>
            </a:r>
            <a:r>
              <a:rPr lang="ja-JP" altLang="en-US" dirty="0">
                <a:latin typeface="Meiryo UI" panose="020B0604030504040204" pitchFamily="50" charset="-128"/>
                <a:ea typeface="Meiryo UI" panose="020B0604030504040204" pitchFamily="50" charset="-128"/>
                <a:cs typeface="Meiryo UI" panose="020B0604030504040204" pitchFamily="50" charset="-128"/>
              </a:rPr>
              <a:t>を体系的に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周知するリーフレットの作成</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lnSpc>
                <a:spcPct val="1200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○所有者</a:t>
            </a:r>
            <a:r>
              <a:rPr lang="ja-JP" altLang="en-US" dirty="0">
                <a:latin typeface="Meiryo UI" panose="020B0604030504040204" pitchFamily="50" charset="-128"/>
                <a:ea typeface="Meiryo UI" panose="020B0604030504040204" pitchFamily="50" charset="-128"/>
                <a:cs typeface="Meiryo UI" panose="020B0604030504040204" pitchFamily="50" charset="-128"/>
              </a:rPr>
              <a:t>の負担</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軽減策</a:t>
            </a:r>
            <a:r>
              <a:rPr lang="ja-JP" altLang="en-US" dirty="0">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検討</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17ED8CF4-6E6C-4246-A667-2906BA277934}"/>
              </a:ext>
            </a:extLst>
          </p:cNvPr>
          <p:cNvSpPr txBox="1"/>
          <p:nvPr/>
        </p:nvSpPr>
        <p:spPr>
          <a:xfrm>
            <a:off x="162719" y="3514585"/>
            <a:ext cx="8820000" cy="699404"/>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72000" bIns="72000">
            <a:spAutoFit/>
          </a:bodyPr>
          <a:lstStyle>
            <a:defPPr>
              <a:defRPr lang="ja-JP"/>
            </a:defPPr>
            <a:lvl1pPr indent="11113">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r>
              <a:rPr lang="ja-JP" altLang="en-US" dirty="0" smtClean="0"/>
              <a:t>○令和４年度</a:t>
            </a:r>
            <a:r>
              <a:rPr lang="ja-JP" altLang="en-US" dirty="0"/>
              <a:t>から、リフォームを予定している所有者に対し、耐震改修のノウハウを有し、かつ耐震化に不慣れなリフォーム業者と連携して耐震化に</a:t>
            </a:r>
            <a:r>
              <a:rPr lang="ja-JP" altLang="en-US" dirty="0" smtClean="0"/>
              <a:t>取り組</a:t>
            </a:r>
            <a:r>
              <a:rPr lang="ja-JP" altLang="en-US" dirty="0"/>
              <a:t>むことのできる</a:t>
            </a:r>
            <a:r>
              <a:rPr lang="ja-JP" altLang="en-US" dirty="0" smtClean="0"/>
              <a:t>団体</a:t>
            </a:r>
            <a:r>
              <a:rPr lang="ja-JP" altLang="en-US" dirty="0"/>
              <a:t>を</a:t>
            </a:r>
            <a:r>
              <a:rPr lang="ja-JP" altLang="en-US" dirty="0" smtClean="0"/>
              <a:t>紹介</a:t>
            </a:r>
            <a:endParaRPr lang="en-US" altLang="ja-JP" dirty="0"/>
          </a:p>
        </p:txBody>
      </p:sp>
      <p:sp>
        <p:nvSpPr>
          <p:cNvPr id="18"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9" y="3063857"/>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リフォーム事業者との連携</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35364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0" y="2716306"/>
            <a:ext cx="9144000" cy="819711"/>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2198" rIns="0" bIns="42198" rtlCol="0" anchor="ctr"/>
          <a:lstStyle/>
          <a:p>
            <a:pPr algn="ctr">
              <a:spcBef>
                <a:spcPts val="258"/>
              </a:spcBef>
            </a:pP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住宅</a:t>
            </a:r>
            <a:endParaRPr lang="en-US" altLang="ja-JP"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258"/>
              </a:spcBef>
            </a:pP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）分譲</a:t>
            </a:r>
            <a:r>
              <a:rPr lang="ja-JP"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マンション</a:t>
            </a:r>
          </a:p>
        </p:txBody>
      </p:sp>
    </p:spTree>
    <p:extLst>
      <p:ext uri="{BB962C8B-B14F-4D97-AF65-F5344CB8AC3E}">
        <p14:creationId xmlns:p14="http://schemas.microsoft.com/office/powerpoint/2010/main" val="3466060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a:t>
            </a:r>
            <a:r>
              <a:rPr lang="ja-JP" altLang="en-US" dirty="0"/>
              <a:t>１</a:t>
            </a:r>
            <a:r>
              <a:rPr lang="ja-JP" altLang="en-US" dirty="0" smtClean="0"/>
              <a:t>）令和３年度</a:t>
            </a:r>
            <a:r>
              <a:rPr lang="ja-JP" altLang="en-US" dirty="0"/>
              <a:t>の分譲</a:t>
            </a:r>
            <a:r>
              <a:rPr kumimoji="1" lang="ja-JP" altLang="en-US" dirty="0"/>
              <a:t>マンションの</a:t>
            </a:r>
            <a:r>
              <a:rPr kumimoji="1" lang="ja-JP" altLang="en-US" dirty="0" smtClean="0"/>
              <a:t>取組について</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solidFill>
                  <a:srgbClr val="000000"/>
                </a:solidFill>
              </a:rPr>
              <a:pPr>
                <a:defRPr/>
              </a:pPr>
              <a:t>15</a:t>
            </a:fld>
            <a:endParaRPr lang="en-US" altLang="ja-JP">
              <a:solidFill>
                <a:srgbClr val="000000"/>
              </a:solidFill>
            </a:endParaRPr>
          </a:p>
        </p:txBody>
      </p:sp>
      <p:sp>
        <p:nvSpPr>
          <p:cNvPr id="4" name="Text Box 1233">
            <a:extLst>
              <a:ext uri="{FF2B5EF4-FFF2-40B4-BE49-F238E27FC236}">
                <a16:creationId xmlns:a16="http://schemas.microsoft.com/office/drawing/2014/main" id="{FC998D63-B911-4FC3-B916-2FB0378397C7}"/>
              </a:ext>
            </a:extLst>
          </p:cNvPr>
          <p:cNvSpPr txBox="1">
            <a:spLocks noChangeArrowheads="1"/>
          </p:cNvSpPr>
          <p:nvPr/>
        </p:nvSpPr>
        <p:spPr bwMode="auto">
          <a:xfrm>
            <a:off x="203200" y="1012751"/>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主</a:t>
            </a:r>
            <a:r>
              <a:rPr kumimoji="0" lang="ja-JP" altLang="en-US" b="1" kern="0" dirty="0">
                <a:solidFill>
                  <a:sysClr val="window" lastClr="FFFFFF"/>
                </a:solidFill>
                <a:latin typeface="Meiryo UI" panose="020B0604030504040204" pitchFamily="50" charset="-128"/>
                <a:ea typeface="Meiryo UI" panose="020B0604030504040204" pitchFamily="50" charset="-128"/>
              </a:rPr>
              <a:t>な取組</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3F670EA-60A0-4F80-8504-E5080457FC50}"/>
              </a:ext>
            </a:extLst>
          </p:cNvPr>
          <p:cNvSpPr txBox="1"/>
          <p:nvPr/>
        </p:nvSpPr>
        <p:spPr>
          <a:xfrm>
            <a:off x="203199" y="1437551"/>
            <a:ext cx="8820000" cy="1384995"/>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defPPr>
              <a:defRPr lang="ja-JP"/>
            </a:defPPr>
            <a:lvl1pPr marL="250825" indent="11113">
              <a:lnSpc>
                <a:spcPct val="120000"/>
              </a:lnSpc>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lnSpc>
                <a:spcPct val="100000"/>
              </a:lnSpc>
              <a:spcAft>
                <a:spcPts val="0"/>
              </a:spcAft>
            </a:pPr>
            <a:r>
              <a:rPr lang="ja-JP" altLang="en-US" dirty="0"/>
              <a:t>○</a:t>
            </a:r>
            <a:r>
              <a:rPr lang="ja-JP" altLang="en-US" dirty="0" smtClean="0"/>
              <a:t>建築</a:t>
            </a:r>
            <a:r>
              <a:rPr lang="ja-JP" altLang="en-US" dirty="0"/>
              <a:t>基準法第</a:t>
            </a:r>
            <a:r>
              <a:rPr lang="en-US" altLang="ja-JP" dirty="0"/>
              <a:t>12</a:t>
            </a:r>
            <a:r>
              <a:rPr lang="ja-JP" altLang="en-US" dirty="0"/>
              <a:t>条に基づく定期報告制度を活用した普及</a:t>
            </a:r>
            <a:r>
              <a:rPr lang="ja-JP" altLang="en-US" dirty="0" smtClean="0"/>
              <a:t>啓発</a:t>
            </a:r>
            <a:r>
              <a:rPr lang="ja-JP" altLang="en-US" dirty="0"/>
              <a:t>（約</a:t>
            </a:r>
            <a:r>
              <a:rPr lang="en-US" altLang="ja-JP" dirty="0"/>
              <a:t>2,700</a:t>
            </a:r>
            <a:r>
              <a:rPr lang="ja-JP" altLang="en-US" dirty="0" smtClean="0"/>
              <a:t>件）</a:t>
            </a:r>
            <a:endParaRPr lang="en-US" altLang="ja-JP" dirty="0"/>
          </a:p>
          <a:p>
            <a:pPr marL="252000" indent="-252000">
              <a:lnSpc>
                <a:spcPct val="100000"/>
              </a:lnSpc>
              <a:spcAft>
                <a:spcPts val="0"/>
              </a:spcAft>
            </a:pPr>
            <a:r>
              <a:rPr lang="ja-JP" altLang="en-US" dirty="0"/>
              <a:t>○府・市</a:t>
            </a:r>
            <a:r>
              <a:rPr lang="ja-JP" altLang="en-US" dirty="0" smtClean="0"/>
              <a:t>共催での耐震化フォーラムの開催（</a:t>
            </a:r>
            <a:r>
              <a:rPr lang="en-US" altLang="ja-JP" dirty="0"/>
              <a:t>11</a:t>
            </a:r>
            <a:r>
              <a:rPr lang="ja-JP" altLang="en-US" dirty="0" smtClean="0"/>
              <a:t>月：</a:t>
            </a:r>
            <a:r>
              <a:rPr lang="en-US" altLang="ja-JP" dirty="0" smtClean="0"/>
              <a:t>10</a:t>
            </a:r>
            <a:r>
              <a:rPr lang="ja-JP" altLang="en-US" dirty="0"/>
              <a:t>名</a:t>
            </a:r>
            <a:r>
              <a:rPr lang="ja-JP" altLang="en-US" dirty="0" smtClean="0"/>
              <a:t>参加</a:t>
            </a:r>
            <a:r>
              <a:rPr lang="ja-JP" altLang="en-US" dirty="0"/>
              <a:t>）</a:t>
            </a:r>
          </a:p>
          <a:p>
            <a:pPr marL="252000" indent="-252000">
              <a:lnSpc>
                <a:spcPct val="100000"/>
              </a:lnSpc>
              <a:spcAft>
                <a:spcPts val="0"/>
              </a:spcAft>
            </a:pPr>
            <a:r>
              <a:rPr lang="ja-JP" altLang="en-US" dirty="0"/>
              <a:t>○耐震化</a:t>
            </a:r>
            <a:r>
              <a:rPr lang="en-US" altLang="ja-JP" dirty="0"/>
              <a:t>WEB</a:t>
            </a:r>
            <a:r>
              <a:rPr lang="ja-JP" altLang="en-US" dirty="0"/>
              <a:t>セミナーの開催（</a:t>
            </a:r>
            <a:r>
              <a:rPr lang="en-US" altLang="ja-JP" dirty="0"/>
              <a:t>R3.12</a:t>
            </a:r>
            <a:r>
              <a:rPr lang="ja-JP" altLang="en-US" dirty="0"/>
              <a:t>～</a:t>
            </a:r>
            <a:r>
              <a:rPr lang="en-US" altLang="ja-JP" dirty="0" smtClean="0"/>
              <a:t>R4.3</a:t>
            </a:r>
            <a:r>
              <a:rPr lang="ja-JP" altLang="en-US" dirty="0" smtClean="0"/>
              <a:t>：約</a:t>
            </a:r>
            <a:r>
              <a:rPr lang="en-US" altLang="ja-JP" dirty="0" smtClean="0"/>
              <a:t>450</a:t>
            </a:r>
            <a:r>
              <a:rPr lang="ja-JP" altLang="en-US" dirty="0"/>
              <a:t>名</a:t>
            </a:r>
            <a:r>
              <a:rPr lang="ja-JP" altLang="en-US" dirty="0" smtClean="0"/>
              <a:t>視聴</a:t>
            </a:r>
            <a:r>
              <a:rPr lang="ja-JP" altLang="en-US" dirty="0"/>
              <a:t>）</a:t>
            </a:r>
          </a:p>
          <a:p>
            <a:pPr marL="252000" indent="-252000">
              <a:lnSpc>
                <a:spcPct val="100000"/>
              </a:lnSpc>
              <a:spcAft>
                <a:spcPts val="0"/>
              </a:spcAft>
            </a:pPr>
            <a:r>
              <a:rPr lang="ja-JP" altLang="en-US" dirty="0" smtClean="0"/>
              <a:t>○</a:t>
            </a:r>
            <a:r>
              <a:rPr lang="ja-JP" altLang="en-US" dirty="0"/>
              <a:t>大阪府分譲マンション耐震化サポート事業者との</a:t>
            </a:r>
            <a:r>
              <a:rPr lang="ja-JP" altLang="en-US" dirty="0" smtClean="0"/>
              <a:t>連携及びモデル事業の実施</a:t>
            </a:r>
            <a:endParaRPr lang="en-US" altLang="ja-JP" dirty="0"/>
          </a:p>
          <a:p>
            <a:pPr marL="252000" indent="-252000">
              <a:lnSpc>
                <a:spcPct val="100000"/>
              </a:lnSpc>
              <a:spcAft>
                <a:spcPts val="0"/>
              </a:spcAft>
            </a:pPr>
            <a:r>
              <a:rPr lang="ja-JP" altLang="en-US" dirty="0" smtClean="0"/>
              <a:t>○</a:t>
            </a:r>
            <a:r>
              <a:rPr lang="ja-JP" altLang="en-US" dirty="0">
                <a:solidFill>
                  <a:schemeClr val="tx1"/>
                </a:solidFill>
              </a:rPr>
              <a:t>補助制度を創設していない市町へ</a:t>
            </a:r>
            <a:r>
              <a:rPr lang="ja-JP" altLang="en-US" dirty="0" smtClean="0"/>
              <a:t>補助</a:t>
            </a:r>
            <a:r>
              <a:rPr lang="ja-JP" altLang="en-US" dirty="0"/>
              <a:t>制度創設の</a:t>
            </a:r>
            <a:r>
              <a:rPr lang="ja-JP" altLang="en-US" dirty="0" smtClean="0"/>
              <a:t>働きかけ（</a:t>
            </a:r>
            <a:r>
              <a:rPr lang="en-US" altLang="ja-JP" dirty="0" smtClean="0"/>
              <a:t>26</a:t>
            </a:r>
            <a:r>
              <a:rPr lang="ja-JP" altLang="en-US" dirty="0" smtClean="0"/>
              <a:t>市町）</a:t>
            </a:r>
            <a:endParaRPr lang="en-US" altLang="ja-JP" dirty="0" smtClean="0"/>
          </a:p>
        </p:txBody>
      </p:sp>
      <p:sp>
        <p:nvSpPr>
          <p:cNvPr id="8"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203199" y="2895946"/>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評価</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9" name="Text Box 1233">
            <a:extLst>
              <a:ext uri="{FF2B5EF4-FFF2-40B4-BE49-F238E27FC236}">
                <a16:creationId xmlns:a16="http://schemas.microsoft.com/office/drawing/2014/main" id="{9086EB58-2778-4592-9FA5-177C1BD1C541}"/>
              </a:ext>
            </a:extLst>
          </p:cNvPr>
          <p:cNvSpPr txBox="1">
            <a:spLocks noChangeArrowheads="1"/>
          </p:cNvSpPr>
          <p:nvPr/>
        </p:nvSpPr>
        <p:spPr bwMode="auto">
          <a:xfrm>
            <a:off x="203199" y="5108588"/>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課題</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19B088DA-B34A-4757-B6A4-A5EF181BC2EC}"/>
              </a:ext>
            </a:extLst>
          </p:cNvPr>
          <p:cNvSpPr txBox="1"/>
          <p:nvPr/>
        </p:nvSpPr>
        <p:spPr>
          <a:xfrm>
            <a:off x="203199" y="3341037"/>
            <a:ext cx="8820000" cy="1661993"/>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p>
            <a:pPr marL="252000" indent="-252000">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○管理組合へのダイレクトメール送付や個別訪問による直接的な働きかけを行っているが、耐震改修の補助実績がない</a:t>
            </a:r>
            <a:endParaRPr lang="en-US" altLang="ja-JP" u="sng" strike="sngStrike"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オンラインで開催</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セミナーの参加者数は、これまでのセミナー等と比較して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増加</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アドバイザー派遣制度や、サポート事業者の情報提供など、耐震化へ向けた具体的な検討段階で必要となる支援制度が活用されて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サポート事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業者による個別相談会は、耐震化の合意</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形成へ向けた</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取組着手につながった</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663CFEB1-F6C7-454A-98C4-C4CA204A2354}"/>
              </a:ext>
            </a:extLst>
          </p:cNvPr>
          <p:cNvSpPr txBox="1"/>
          <p:nvPr/>
        </p:nvSpPr>
        <p:spPr>
          <a:xfrm>
            <a:off x="203199" y="5551751"/>
            <a:ext cx="8820000" cy="1107996"/>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p>
            <a:pPr marL="252000" indent="-252000">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改修等の補助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制度を創設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いない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市町に対し、</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補助制度の創設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譲</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マンションは</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、所有者の高齢化、合意形成、費用負担、大規模修繕等、様々な課題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あり</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耐震化</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の実現へ向けた総合的な支援が必要</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○所有者が耐震化へ向けた具体的な行動をとるような働きかけ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07305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p:txBody>
          <a:bodyPr/>
          <a:lstStyle/>
          <a:p>
            <a:r>
              <a:rPr lang="ja-JP" altLang="en-US" dirty="0"/>
              <a:t>　</a:t>
            </a:r>
            <a:r>
              <a:rPr lang="ja-JP" altLang="en-US" dirty="0" smtClean="0"/>
              <a:t>（２）令和４年度</a:t>
            </a:r>
            <a:r>
              <a:rPr lang="ja-JP" altLang="en-US" dirty="0"/>
              <a:t>の分譲マンションの</a:t>
            </a:r>
            <a:r>
              <a:rPr lang="ja-JP" altLang="en-US" dirty="0" smtClean="0"/>
              <a:t>取組</a:t>
            </a:r>
            <a:endParaRPr kumimoji="1" lang="ja-JP" altLang="en-US"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16</a:t>
            </a:fld>
            <a:endParaRPr lang="en-US" altLang="ja-JP">
              <a:solidFill>
                <a:srgbClr val="000000"/>
              </a:solidFill>
            </a:endParaRPr>
          </a:p>
        </p:txBody>
      </p:sp>
      <p:sp>
        <p:nvSpPr>
          <p:cNvPr id="13" name="タイトル 1">
            <a:extLst>
              <a:ext uri="{FF2B5EF4-FFF2-40B4-BE49-F238E27FC236}">
                <a16:creationId xmlns:a16="http://schemas.microsoft.com/office/drawing/2014/main" id="{2DE8B6DF-8BAB-4F77-9402-D4EF8AF27CB1}"/>
              </a:ext>
            </a:extLst>
          </p:cNvPr>
          <p:cNvSpPr txBox="1">
            <a:spLocks/>
          </p:cNvSpPr>
          <p:nvPr/>
        </p:nvSpPr>
        <p:spPr bwMode="auto">
          <a:xfrm>
            <a:off x="137886" y="1034139"/>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a:ex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大阪府</a:t>
            </a:r>
            <a:r>
              <a:rPr lang="ja-JP" altLang="en-US" dirty="0"/>
              <a:t>分譲マンション耐震化サポート事業者</a:t>
            </a:r>
            <a:r>
              <a:rPr lang="ja-JP" altLang="en-US" dirty="0" smtClean="0"/>
              <a:t>との連携</a:t>
            </a:r>
            <a:endParaRPr lang="ja-JP" altLang="en-US" dirty="0"/>
          </a:p>
        </p:txBody>
      </p:sp>
      <p:sp>
        <p:nvSpPr>
          <p:cNvPr id="14" name="テキスト ボックス 13">
            <a:extLst>
              <a:ext uri="{FF2B5EF4-FFF2-40B4-BE49-F238E27FC236}">
                <a16:creationId xmlns:a16="http://schemas.microsoft.com/office/drawing/2014/main" id="{53F670EA-60A0-4F80-8504-E5080457FC50}"/>
              </a:ext>
            </a:extLst>
          </p:cNvPr>
          <p:cNvSpPr txBox="1"/>
          <p:nvPr/>
        </p:nvSpPr>
        <p:spPr>
          <a:xfrm>
            <a:off x="137886" y="1506911"/>
            <a:ext cx="8820000" cy="1223787"/>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lnSpc>
                <a:spcPct val="120000"/>
              </a:lnSpc>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分譲マンション耐震化サポート事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業者の活用を働きかけ</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lnSpc>
                <a:spcPct val="120000"/>
              </a:lnSpc>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○耐震化</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セミナーの開催</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視聴期間を半年程度に延長</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52000" indent="-252000">
              <a:lnSpc>
                <a:spcPct val="120000"/>
              </a:lnSpc>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耐震化</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フォーラムの開催（２市</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合同開催など対象地域を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拡大）</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37886" y="2909901"/>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広域緊急交通路沿道にある分譲</a:t>
            </a:r>
            <a:r>
              <a:rPr kumimoji="0" lang="ja-JP" altLang="en-US" b="1" kern="0" dirty="0" smtClean="0">
                <a:solidFill>
                  <a:sysClr val="window" lastClr="FFFFFF"/>
                </a:solidFill>
                <a:latin typeface="Meiryo UI" panose="020B0604030504040204" pitchFamily="50" charset="-128"/>
                <a:ea typeface="Meiryo UI" panose="020B0604030504040204" pitchFamily="50" charset="-128"/>
              </a:rPr>
              <a:t>マンションでのモデル事業の推進</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53F670EA-60A0-4F80-8504-E5080457FC50}"/>
              </a:ext>
            </a:extLst>
          </p:cNvPr>
          <p:cNvSpPr txBox="1"/>
          <p:nvPr/>
        </p:nvSpPr>
        <p:spPr>
          <a:xfrm>
            <a:off x="137886" y="3384024"/>
            <a:ext cx="8820000" cy="1740852"/>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lnSpc>
                <a:spcPct val="120000"/>
              </a:lnSpc>
              <a:spcAft>
                <a:spcPts val="60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○大阪府分譲マンション耐震化サポート事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業者と連携したモデル事業の推進</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252000">
              <a:lnSpc>
                <a:spcPct val="120000"/>
              </a:lnSpc>
              <a:spcAft>
                <a:spcPts val="600"/>
              </a:spcAft>
              <a:defRPr/>
            </a:pP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dirty="0">
                <a:latin typeface="Meiryo UI" panose="020B0604030504040204" pitchFamily="50" charset="-128"/>
                <a:ea typeface="Meiryo UI" panose="020B0604030504040204" pitchFamily="50" charset="-128"/>
                <a:cs typeface="Meiryo UI" panose="020B0604030504040204" pitchFamily="50" charset="-128"/>
              </a:rPr>
              <a:t>なモデル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事業実施に向け</a:t>
            </a:r>
            <a:r>
              <a:rPr lang="ja-JP" altLang="en-US" dirty="0">
                <a:latin typeface="Meiryo UI" panose="020B0604030504040204" pitchFamily="50" charset="-128"/>
                <a:ea typeface="Meiryo UI" panose="020B0604030504040204" pitchFamily="50" charset="-128"/>
                <a:cs typeface="Meiryo UI" panose="020B0604030504040204" pitchFamily="50" charset="-128"/>
              </a:rPr>
              <a:t>、管理組合、管理</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会社あてにダイレクトメールの送付等により働きかけるとともに、アンケート等で意向を確認</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438275" indent="-972000">
              <a:lnSpc>
                <a:spcPct val="120000"/>
              </a:lnSpc>
              <a:spcAft>
                <a:spcPts val="60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モデル事業：区分所有者や管理組合の課題意識を軽減するため、耐震化の方法や合意形成の手法</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耐震</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改修や建替え等の実施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事例を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共有する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仕組みをつくり、ほかへの普及を図る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37886" y="5296068"/>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補助制度創設の働きかけ</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3F670EA-60A0-4F80-8504-E5080457FC50}"/>
              </a:ext>
            </a:extLst>
          </p:cNvPr>
          <p:cNvSpPr txBox="1"/>
          <p:nvPr/>
        </p:nvSpPr>
        <p:spPr>
          <a:xfrm>
            <a:off x="137886" y="5758913"/>
            <a:ext cx="8820000" cy="405102"/>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lnSpc>
                <a:spcPct val="1200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○市町村会議等により、補助制度を創設していない市町へ働きかけ</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9244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0" y="2913875"/>
            <a:ext cx="9144000" cy="622142"/>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2198" rIns="0" bIns="42198" rtlCol="0" anchor="ctr"/>
          <a:lstStyle/>
          <a:p>
            <a:pPr algn="ctr">
              <a:spcBef>
                <a:spcPts val="258"/>
              </a:spcBef>
            </a:pP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大規模</a:t>
            </a:r>
            <a:r>
              <a:rPr lang="ja-JP"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建築物</a:t>
            </a:r>
          </a:p>
        </p:txBody>
      </p:sp>
    </p:spTree>
    <p:extLst>
      <p:ext uri="{BB962C8B-B14F-4D97-AF65-F5344CB8AC3E}">
        <p14:creationId xmlns:p14="http://schemas.microsoft.com/office/powerpoint/2010/main" val="3193820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a:t>
            </a:r>
            <a:r>
              <a:rPr lang="ja-JP" altLang="en-US" dirty="0"/>
              <a:t>１</a:t>
            </a:r>
            <a:r>
              <a:rPr kumimoji="1" lang="ja-JP" altLang="en-US" dirty="0" smtClean="0"/>
              <a:t>）令和</a:t>
            </a:r>
            <a:r>
              <a:rPr lang="ja-JP" altLang="en-US" dirty="0"/>
              <a:t>３</a:t>
            </a:r>
            <a:r>
              <a:rPr kumimoji="1" lang="ja-JP" altLang="en-US" dirty="0" smtClean="0"/>
              <a:t>年度の大規模</a:t>
            </a:r>
            <a:r>
              <a:rPr kumimoji="1" lang="ja-JP" altLang="en-US" dirty="0"/>
              <a:t>建築物の</a:t>
            </a:r>
            <a:r>
              <a:rPr kumimoji="1" lang="ja-JP" altLang="en-US" dirty="0" smtClean="0"/>
              <a:t>取組について</a:t>
            </a: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solidFill>
                  <a:srgbClr val="000000"/>
                </a:solidFill>
              </a:rPr>
              <a:pPr>
                <a:defRPr/>
              </a:pPr>
              <a:t>18</a:t>
            </a:fld>
            <a:endParaRPr lang="en-US" altLang="ja-JP">
              <a:solidFill>
                <a:srgbClr val="000000"/>
              </a:solidFill>
            </a:endParaRPr>
          </a:p>
        </p:txBody>
      </p:sp>
      <p:sp>
        <p:nvSpPr>
          <p:cNvPr id="4" name="Text Box 1233">
            <a:extLst>
              <a:ext uri="{FF2B5EF4-FFF2-40B4-BE49-F238E27FC236}">
                <a16:creationId xmlns:a16="http://schemas.microsoft.com/office/drawing/2014/main" id="{FC998D63-B911-4FC3-B916-2FB0378397C7}"/>
              </a:ext>
            </a:extLst>
          </p:cNvPr>
          <p:cNvSpPr txBox="1">
            <a:spLocks noChangeArrowheads="1"/>
          </p:cNvSpPr>
          <p:nvPr/>
        </p:nvSpPr>
        <p:spPr bwMode="auto">
          <a:xfrm>
            <a:off x="203201" y="1014745"/>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主</a:t>
            </a:r>
            <a:r>
              <a:rPr kumimoji="0" lang="ja-JP" altLang="en-US" b="1" kern="0" dirty="0">
                <a:solidFill>
                  <a:sysClr val="window" lastClr="FFFFFF"/>
                </a:solidFill>
                <a:latin typeface="Meiryo UI" panose="020B0604030504040204" pitchFamily="50" charset="-128"/>
                <a:ea typeface="Meiryo UI" panose="020B0604030504040204" pitchFamily="50" charset="-128"/>
              </a:rPr>
              <a:t>な取組</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3F670EA-60A0-4F80-8504-E5080457FC50}"/>
              </a:ext>
            </a:extLst>
          </p:cNvPr>
          <p:cNvSpPr txBox="1"/>
          <p:nvPr/>
        </p:nvSpPr>
        <p:spPr>
          <a:xfrm>
            <a:off x="203200" y="1478170"/>
            <a:ext cx="8849360" cy="1615827"/>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72000" tIns="0" rIns="36000" bIns="0">
            <a:spAutoFit/>
          </a:bodyPr>
          <a:lstStyle>
            <a:defPPr>
              <a:defRPr lang="ja-JP"/>
            </a:defPPr>
            <a:lvl1pPr marL="250825" indent="11113">
              <a:lnSpc>
                <a:spcPct val="120000"/>
              </a:lnSpc>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lnSpc>
                <a:spcPct val="100000"/>
              </a:lnSpc>
            </a:pPr>
            <a:r>
              <a:rPr lang="ja-JP" altLang="en-US" dirty="0" smtClean="0"/>
              <a:t>○所有者向けの</a:t>
            </a:r>
            <a:r>
              <a:rPr lang="en-US" altLang="ja-JP" dirty="0" smtClean="0"/>
              <a:t>WEB</a:t>
            </a:r>
            <a:r>
              <a:rPr lang="ja-JP" altLang="en-US" dirty="0"/>
              <a:t>説明会・</a:t>
            </a:r>
            <a:r>
              <a:rPr lang="ja-JP" altLang="en-US" dirty="0" smtClean="0"/>
              <a:t>相談会の周知など、確実</a:t>
            </a:r>
            <a:r>
              <a:rPr lang="ja-JP" altLang="en-US" dirty="0"/>
              <a:t>な普及</a:t>
            </a:r>
            <a:r>
              <a:rPr lang="ja-JP" altLang="en-US" dirty="0" smtClean="0"/>
              <a:t>啓発</a:t>
            </a:r>
            <a:r>
              <a:rPr lang="en-US" altLang="ja-JP" dirty="0" smtClean="0"/>
              <a:t>(</a:t>
            </a:r>
            <a:r>
              <a:rPr lang="ja-JP" altLang="en-US" dirty="0" smtClean="0"/>
              <a:t>ダイレクトメール</a:t>
            </a:r>
            <a:r>
              <a:rPr lang="en-US" altLang="ja-JP" dirty="0" smtClean="0"/>
              <a:t>:267</a:t>
            </a:r>
            <a:r>
              <a:rPr lang="ja-JP" altLang="en-US" dirty="0" smtClean="0"/>
              <a:t>件</a:t>
            </a:r>
            <a:r>
              <a:rPr lang="en-US" altLang="ja-JP" dirty="0"/>
              <a:t>)</a:t>
            </a:r>
            <a:endParaRPr lang="en-US" altLang="ja-JP" dirty="0" smtClean="0"/>
          </a:p>
          <a:p>
            <a:pPr marL="252000" indent="-252000">
              <a:lnSpc>
                <a:spcPct val="100000"/>
              </a:lnSpc>
            </a:pPr>
            <a:r>
              <a:rPr lang="ja-JP" altLang="en-US" dirty="0" smtClean="0"/>
              <a:t>○所有者に対し電話によるヒアリングの実施</a:t>
            </a:r>
            <a:endParaRPr lang="en-US" altLang="ja-JP" dirty="0"/>
          </a:p>
          <a:p>
            <a:pPr marL="252000" indent="-252000">
              <a:lnSpc>
                <a:spcPct val="100000"/>
              </a:lnSpc>
            </a:pPr>
            <a:r>
              <a:rPr lang="ja-JP" altLang="en-US" dirty="0" smtClean="0"/>
              <a:t>○医療部局と連携した病院への働きかけ（医療関係機関が参加する説明会で耐震化の重要性を説明</a:t>
            </a:r>
            <a:r>
              <a:rPr lang="en-US" altLang="ja-JP" dirty="0" smtClean="0"/>
              <a:t>:</a:t>
            </a:r>
            <a:r>
              <a:rPr lang="ja-JP" altLang="en-US" dirty="0" smtClean="0"/>
              <a:t>参加者</a:t>
            </a:r>
            <a:r>
              <a:rPr lang="en-US" altLang="ja-JP" dirty="0" smtClean="0"/>
              <a:t>286</a:t>
            </a:r>
            <a:r>
              <a:rPr lang="ja-JP" altLang="en-US" dirty="0" smtClean="0"/>
              <a:t>機関）</a:t>
            </a:r>
            <a:endParaRPr lang="en-US" altLang="ja-JP" dirty="0"/>
          </a:p>
          <a:p>
            <a:pPr marL="252000" indent="-252000">
              <a:lnSpc>
                <a:spcPct val="100000"/>
              </a:lnSpc>
            </a:pPr>
            <a:r>
              <a:rPr lang="ja-JP" altLang="en-US" dirty="0"/>
              <a:t>○</a:t>
            </a:r>
            <a:r>
              <a:rPr lang="ja-JP" altLang="en-US" dirty="0" smtClean="0"/>
              <a:t>各種</a:t>
            </a:r>
            <a:r>
              <a:rPr lang="ja-JP" altLang="en-US" dirty="0"/>
              <a:t>認定</a:t>
            </a:r>
            <a:r>
              <a:rPr lang="ja-JP" altLang="en-US" dirty="0" smtClean="0"/>
              <a:t>制度の積極的な周知</a:t>
            </a:r>
            <a:endParaRPr lang="en-US" altLang="ja-JP" dirty="0"/>
          </a:p>
        </p:txBody>
      </p:sp>
      <p:sp>
        <p:nvSpPr>
          <p:cNvPr id="8"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203201" y="3187533"/>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評価</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9" name="Text Box 1233">
            <a:extLst>
              <a:ext uri="{FF2B5EF4-FFF2-40B4-BE49-F238E27FC236}">
                <a16:creationId xmlns:a16="http://schemas.microsoft.com/office/drawing/2014/main" id="{9086EB58-2778-4592-9FA5-177C1BD1C541}"/>
              </a:ext>
            </a:extLst>
          </p:cNvPr>
          <p:cNvSpPr txBox="1">
            <a:spLocks noChangeArrowheads="1"/>
          </p:cNvSpPr>
          <p:nvPr/>
        </p:nvSpPr>
        <p:spPr bwMode="auto">
          <a:xfrm>
            <a:off x="203201" y="4987390"/>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課題</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203201" y="3614767"/>
            <a:ext cx="8820000" cy="1261884"/>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72000" tIns="0" rIns="36000" bIns="0">
            <a:spAutoFit/>
          </a:bodyPr>
          <a:lstStyle/>
          <a:p>
            <a:pPr marL="252000" indent="-252000">
              <a:spcAft>
                <a:spcPts val="60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令和</a:t>
            </a:r>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dirty="0">
                <a:latin typeface="Meiryo UI" panose="020B0604030504040204" pitchFamily="50" charset="-128"/>
                <a:ea typeface="Meiryo UI" panose="020B0604030504040204" pitchFamily="50" charset="-128"/>
                <a:cs typeface="Meiryo UI" panose="020B0604030504040204" pitchFamily="50" charset="-128"/>
              </a:rPr>
              <a:t>より改修の補助活用実績がなく、特に病院について耐震化が進んで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0825" indent="-250825">
              <a:spcAft>
                <a:spcPts val="600"/>
              </a:spcAft>
              <a:tabLst>
                <a:tab pos="92075" algn="l"/>
              </a:tabLst>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○病院は、セミナー</a:t>
            </a:r>
            <a:r>
              <a:rPr lang="ja-JP" altLang="en-US" dirty="0">
                <a:latin typeface="Meiryo UI" panose="020B0604030504040204" pitchFamily="50" charset="-128"/>
                <a:ea typeface="Meiryo UI" panose="020B0604030504040204" pitchFamily="50" charset="-128"/>
                <a:cs typeface="Meiryo UI" panose="020B0604030504040204" pitchFamily="50" charset="-128"/>
              </a:rPr>
              <a:t>や</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説明会において耐震化の相談</a:t>
            </a:r>
            <a:r>
              <a:rPr lang="ja-JP" altLang="en-US" dirty="0">
                <a:latin typeface="Meiryo UI" panose="020B0604030504040204" pitchFamily="50" charset="-128"/>
                <a:ea typeface="Meiryo UI" panose="020B0604030504040204" pitchFamily="50" charset="-128"/>
                <a:cs typeface="Meiryo UI" panose="020B0604030504040204" pitchFamily="50" charset="-128"/>
              </a:rPr>
              <a:t>等が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あるなど、耐震化</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必要性の認知</a:t>
            </a:r>
            <a:r>
              <a:rPr lang="ja-JP" altLang="en-US" dirty="0">
                <a:latin typeface="Meiryo UI" panose="020B0604030504040204" pitchFamily="50" charset="-128"/>
                <a:ea typeface="Meiryo UI" panose="020B0604030504040204" pitchFamily="50" charset="-128"/>
                <a:cs typeface="Meiryo UI" panose="020B0604030504040204" pitchFamily="50" charset="-128"/>
              </a:rPr>
              <a:t>は進んでいると考えられるが、改修には結びついて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○認定</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制度のホームページ</a:t>
            </a:r>
            <a:r>
              <a:rPr lang="ja-JP" altLang="en-US" dirty="0">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更新するなど積極的</a:t>
            </a:r>
            <a:r>
              <a:rPr lang="ja-JP" altLang="en-US" dirty="0">
                <a:latin typeface="Meiryo UI" panose="020B0604030504040204" pitchFamily="50" charset="-128"/>
                <a:ea typeface="Meiryo UI" panose="020B0604030504040204" pitchFamily="50" charset="-128"/>
                <a:cs typeface="Meiryo UI" panose="020B0604030504040204" pitchFamily="50" charset="-128"/>
              </a:rPr>
              <a:t>に周知を行った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ところ、問い合わせ</a:t>
            </a:r>
            <a:r>
              <a:rPr lang="ja-JP" altLang="en-US" dirty="0">
                <a:latin typeface="Meiryo UI" panose="020B0604030504040204" pitchFamily="50" charset="-128"/>
                <a:ea typeface="Meiryo UI" panose="020B0604030504040204" pitchFamily="50" charset="-128"/>
                <a:cs typeface="Meiryo UI" panose="020B0604030504040204" pitchFamily="50" charset="-128"/>
              </a:rPr>
              <a:t>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増加</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03199" y="5427373"/>
            <a:ext cx="8820001" cy="1184940"/>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72000" tIns="0" rIns="36000" bIns="0">
            <a:spAutoFit/>
          </a:bodyPr>
          <a:lstStyle/>
          <a:p>
            <a:pPr marL="252000" indent="-252000">
              <a:spcAft>
                <a:spcPts val="60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○耐震化の実現へ向けては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、営業や操業の制約から建築物の使用が大きく制限されることや費用面など</a:t>
            </a:r>
            <a:r>
              <a:rPr lang="ja-JP" altLang="en-US" dirty="0">
                <a:latin typeface="Meiryo UI" panose="020B0604030504040204" pitchFamily="50" charset="-128"/>
                <a:ea typeface="Meiryo UI" panose="020B0604030504040204" pitchFamily="50" charset="-128"/>
                <a:cs typeface="Meiryo UI" panose="020B0604030504040204" pitchFamily="50" charset="-128"/>
              </a:rPr>
              <a:t>、用途や規模等により課題が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異なる</a:t>
            </a:r>
            <a:r>
              <a:rPr lang="ja-JP" altLang="en-US" dirty="0">
                <a:latin typeface="Meiryo UI" panose="020B0604030504040204" pitchFamily="50" charset="-128"/>
                <a:ea typeface="Meiryo UI" panose="020B0604030504040204" pitchFamily="50" charset="-128"/>
                <a:cs typeface="Meiryo UI" panose="020B0604030504040204" pitchFamily="50" charset="-128"/>
              </a:rPr>
              <a:t>ため、所有者への個別対応等、きめ細やかな支援が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○耐震改修計画の認定</a:t>
            </a:r>
            <a:r>
              <a:rPr lang="ja-JP" altLang="en-US" dirty="0">
                <a:latin typeface="Meiryo UI" panose="020B0604030504040204" pitchFamily="50" charset="-128"/>
                <a:ea typeface="Meiryo UI" panose="020B0604030504040204" pitchFamily="50" charset="-128"/>
                <a:cs typeface="Meiryo UI" panose="020B0604030504040204" pitchFamily="50" charset="-128"/>
              </a:rPr>
              <a:t>など、インセンティブとなる取組の検討が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88149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8277564" cy="1470025"/>
          </a:xfrm>
        </p:spPr>
        <p:txBody>
          <a:bodyPr/>
          <a:lstStyle/>
          <a:p>
            <a:r>
              <a:rPr lang="ja-JP" altLang="en-US" sz="3200" dirty="0"/>
              <a:t>１．住宅建築物耐震</a:t>
            </a:r>
            <a:r>
              <a:rPr lang="en-US" altLang="ja-JP" sz="3200" dirty="0"/>
              <a:t>10</a:t>
            </a:r>
            <a:r>
              <a:rPr lang="ja-JP" altLang="en-US" sz="3200" dirty="0"/>
              <a:t>ヵ年戦略・大阪　概要</a:t>
            </a:r>
          </a:p>
        </p:txBody>
      </p:sp>
    </p:spTree>
    <p:extLst>
      <p:ext uri="{BB962C8B-B14F-4D97-AF65-F5344CB8AC3E}">
        <p14:creationId xmlns:p14="http://schemas.microsoft.com/office/powerpoint/2010/main" val="2456449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p:txBody>
          <a:bodyPr/>
          <a:lstStyle/>
          <a:p>
            <a:r>
              <a:rPr lang="ja-JP" altLang="en-US" dirty="0"/>
              <a:t>　</a:t>
            </a:r>
            <a:r>
              <a:rPr lang="ja-JP" altLang="en-US" dirty="0" smtClean="0"/>
              <a:t>（２）</a:t>
            </a:r>
            <a:r>
              <a:rPr lang="en-US" altLang="ja-JP" dirty="0" smtClean="0"/>
              <a:t> </a:t>
            </a:r>
            <a:r>
              <a:rPr lang="ja-JP" altLang="en-US" dirty="0" smtClean="0"/>
              <a:t>令和</a:t>
            </a:r>
            <a:r>
              <a:rPr lang="ja-JP" altLang="en-US" dirty="0"/>
              <a:t>４</a:t>
            </a:r>
            <a:r>
              <a:rPr lang="ja-JP" altLang="en-US" dirty="0" smtClean="0"/>
              <a:t>年度の</a:t>
            </a:r>
            <a:r>
              <a:rPr lang="ja-JP" altLang="en-US" dirty="0"/>
              <a:t>大規模建築物の</a:t>
            </a:r>
            <a:r>
              <a:rPr lang="ja-JP" altLang="en-US" dirty="0" smtClean="0"/>
              <a:t>取組</a:t>
            </a:r>
            <a:endParaRPr kumimoji="1" lang="ja-JP" altLang="en-US"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19</a:t>
            </a:fld>
            <a:endParaRPr lang="en-US" altLang="ja-JP">
              <a:solidFill>
                <a:srgbClr val="000000"/>
              </a:solidFill>
            </a:endParaRPr>
          </a:p>
        </p:txBody>
      </p:sp>
      <p:sp>
        <p:nvSpPr>
          <p:cNvPr id="8"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9" y="1044529"/>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耐震化を加速させる取組</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17ED8CF4-6E6C-4246-A667-2906BA277934}"/>
              </a:ext>
            </a:extLst>
          </p:cNvPr>
          <p:cNvSpPr txBox="1"/>
          <p:nvPr/>
        </p:nvSpPr>
        <p:spPr>
          <a:xfrm>
            <a:off x="162718" y="1515459"/>
            <a:ext cx="8820000" cy="626701"/>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○年間約</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棟の解消を目指すため、アンケート調査で所有者の耐震化の意向や課題を把握するととも</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に、令和</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年度創設予定の専門家</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派遣制度の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活用を働きかけ</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8" y="2311647"/>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専門家派遣制度</a:t>
            </a:r>
            <a:r>
              <a:rPr kumimoji="0" lang="ja-JP" altLang="en-US" b="1" kern="0" dirty="0" smtClean="0">
                <a:solidFill>
                  <a:sysClr val="window" lastClr="FFFFFF"/>
                </a:solidFill>
                <a:latin typeface="Meiryo UI" panose="020B0604030504040204" pitchFamily="50" charset="-128"/>
                <a:ea typeface="Meiryo UI" panose="020B0604030504040204" pitchFamily="50" charset="-128"/>
              </a:rPr>
              <a:t>の創設</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17ED8CF4-6E6C-4246-A667-2906BA277934}"/>
              </a:ext>
            </a:extLst>
          </p:cNvPr>
          <p:cNvSpPr txBox="1"/>
          <p:nvPr/>
        </p:nvSpPr>
        <p:spPr>
          <a:xfrm>
            <a:off x="162717" y="2782577"/>
            <a:ext cx="8820000" cy="1134532"/>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緊急交通路沿道建築物の耐震化に一定の効果が</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みられる、大阪府耐震化プロデューサー派遣制度（専門家</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制度）と</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同様の制度を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創設</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971675" indent="-1428750">
              <a:spcAft>
                <a:spcPts val="600"/>
              </a:spcAft>
              <a:defRPr/>
            </a:pPr>
            <a:r>
              <a:rPr lang="zh-TW" altLang="en-US" sz="1400" dirty="0">
                <a:latin typeface="Meiryo UI" panose="020B0604030504040204" pitchFamily="50" charset="-128"/>
                <a:ea typeface="Meiryo UI" panose="020B0604030504040204" pitchFamily="50" charset="-128"/>
                <a:cs typeface="Meiryo UI" panose="020B0604030504040204" pitchFamily="50" charset="-128"/>
              </a:rPr>
              <a:t>専門家派遣制度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：耐震化事業に精通した建築士等を派遣し、所有者が抱える疑問や不安等を聞き取り、事業計画立案のための的確なアドバイス等を行う制度</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62717" y="4087352"/>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重点化</a:t>
            </a:r>
            <a:r>
              <a:rPr kumimoji="0" lang="ja-JP" altLang="en-US" b="1" kern="0" dirty="0">
                <a:solidFill>
                  <a:sysClr val="window" lastClr="FFFFFF"/>
                </a:solidFill>
                <a:latin typeface="Meiryo UI" panose="020B0604030504040204" pitchFamily="50" charset="-128"/>
                <a:ea typeface="Meiryo UI" panose="020B0604030504040204" pitchFamily="50" charset="-128"/>
              </a:rPr>
              <a:t>した</a:t>
            </a:r>
            <a:r>
              <a:rPr kumimoji="0" lang="ja-JP" altLang="en-US" b="1" kern="0" dirty="0" smtClean="0">
                <a:solidFill>
                  <a:sysClr val="window" lastClr="FFFFFF"/>
                </a:solidFill>
                <a:latin typeface="Meiryo UI" panose="020B0604030504040204" pitchFamily="50" charset="-128"/>
                <a:ea typeface="Meiryo UI" panose="020B0604030504040204" pitchFamily="50" charset="-128"/>
              </a:rPr>
              <a:t>働きかけ</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17ED8CF4-6E6C-4246-A667-2906BA277934}"/>
              </a:ext>
            </a:extLst>
          </p:cNvPr>
          <p:cNvSpPr txBox="1"/>
          <p:nvPr/>
        </p:nvSpPr>
        <p:spPr>
          <a:xfrm>
            <a:off x="162717" y="4535044"/>
            <a:ext cx="8820000" cy="1368442"/>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○改修中</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、もしくは耐震化</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等を検討中の所有者へのフォローアップに努めるとともに、特に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耐震化を未検討</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の所有者に対して個別訪問や電話による働きかけを強化</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lnSpc>
                <a:spcPct val="120000"/>
              </a:lnSpc>
              <a:spcAft>
                <a:spcPts val="600"/>
              </a:spcAft>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○特に進捗率の低い病院に</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対し、</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医療部局が開催する説明会等で耐震化の重要性や補助制度など</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を説明するとともに、専門家派遣制度の活用を促すなど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、重点化した</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43853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0" y="2716306"/>
            <a:ext cx="9144000" cy="819711"/>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2198" rIns="0" bIns="42198" rtlCol="0" anchor="ctr"/>
          <a:lstStyle/>
          <a:p>
            <a:pPr algn="ctr">
              <a:spcBef>
                <a:spcPts val="258"/>
              </a:spcBef>
            </a:pP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2585"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zh-TW"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緊急交通路沿道建築物</a:t>
            </a:r>
          </a:p>
          <a:p>
            <a:pPr algn="ctr">
              <a:spcBef>
                <a:spcPts val="258"/>
              </a:spcBef>
            </a:pP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）建物</a:t>
            </a:r>
            <a:endParaRPr lang="ja-JP"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214147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03200" y="471050"/>
            <a:ext cx="8171543" cy="404813"/>
          </a:xfrm>
        </p:spPr>
        <p:txBody>
          <a:bodyPr/>
          <a:lstStyle/>
          <a:p>
            <a:r>
              <a:rPr lang="ja-JP" altLang="en-US" sz="2100" dirty="0" smtClean="0"/>
              <a:t>（</a:t>
            </a:r>
            <a:r>
              <a:rPr lang="en-US" altLang="ja-JP" sz="2100" dirty="0" smtClean="0"/>
              <a:t>1</a:t>
            </a:r>
            <a:r>
              <a:rPr lang="ja-JP" altLang="en-US" sz="2100" dirty="0" smtClean="0"/>
              <a:t>）令和</a:t>
            </a:r>
            <a:r>
              <a:rPr lang="ja-JP" altLang="en-US" sz="2100" dirty="0"/>
              <a:t>３</a:t>
            </a:r>
            <a:r>
              <a:rPr lang="ja-JP" altLang="en-US" sz="2100" dirty="0" smtClean="0"/>
              <a:t>年度の</a:t>
            </a:r>
            <a:r>
              <a:rPr lang="zh-TW" altLang="en-US" sz="2100" dirty="0" smtClean="0"/>
              <a:t>広域</a:t>
            </a:r>
            <a:r>
              <a:rPr lang="zh-TW" altLang="en-US" sz="2100" dirty="0"/>
              <a:t>緊急交通路沿道</a:t>
            </a:r>
            <a:r>
              <a:rPr lang="zh-TW" altLang="en-US" sz="2100" dirty="0" smtClean="0"/>
              <a:t>建築物</a:t>
            </a:r>
            <a:r>
              <a:rPr lang="en-US" altLang="zh-TW" sz="2100" dirty="0"/>
              <a:t>(</a:t>
            </a:r>
            <a:r>
              <a:rPr lang="ja-JP" altLang="en-US" sz="2100" dirty="0" smtClean="0"/>
              <a:t>建物</a:t>
            </a:r>
            <a:r>
              <a:rPr lang="en-US" altLang="ja-JP" sz="2100" dirty="0"/>
              <a:t>)</a:t>
            </a:r>
            <a:r>
              <a:rPr kumimoji="1" lang="ja-JP" altLang="en-US" sz="2100" dirty="0" smtClean="0"/>
              <a:t>の取組について</a:t>
            </a:r>
            <a:endParaRPr kumimoji="1" lang="ja-JP" altLang="en-US" sz="2100" dirty="0"/>
          </a:p>
        </p:txBody>
      </p:sp>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solidFill>
                  <a:srgbClr val="000000"/>
                </a:solidFill>
              </a:rPr>
              <a:pPr>
                <a:defRPr/>
              </a:pPr>
              <a:t>21</a:t>
            </a:fld>
            <a:endParaRPr lang="en-US" altLang="ja-JP">
              <a:solidFill>
                <a:srgbClr val="000000"/>
              </a:solidFill>
            </a:endParaRPr>
          </a:p>
        </p:txBody>
      </p:sp>
      <p:sp>
        <p:nvSpPr>
          <p:cNvPr id="4" name="Text Box 1233">
            <a:extLst>
              <a:ext uri="{FF2B5EF4-FFF2-40B4-BE49-F238E27FC236}">
                <a16:creationId xmlns:a16="http://schemas.microsoft.com/office/drawing/2014/main" id="{FC998D63-B911-4FC3-B916-2FB0378397C7}"/>
              </a:ext>
            </a:extLst>
          </p:cNvPr>
          <p:cNvSpPr txBox="1">
            <a:spLocks noChangeArrowheads="1"/>
          </p:cNvSpPr>
          <p:nvPr/>
        </p:nvSpPr>
        <p:spPr bwMode="auto">
          <a:xfrm>
            <a:off x="203201" y="985717"/>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主</a:t>
            </a:r>
            <a:r>
              <a:rPr kumimoji="0" lang="ja-JP" altLang="en-US" b="1" kern="0" dirty="0">
                <a:solidFill>
                  <a:sysClr val="window" lastClr="FFFFFF"/>
                </a:solidFill>
                <a:latin typeface="Meiryo UI" panose="020B0604030504040204" pitchFamily="50" charset="-128"/>
                <a:ea typeface="Meiryo UI" panose="020B0604030504040204" pitchFamily="50" charset="-128"/>
              </a:rPr>
              <a:t>な取組</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3F670EA-60A0-4F80-8504-E5080457FC50}"/>
              </a:ext>
            </a:extLst>
          </p:cNvPr>
          <p:cNvSpPr txBox="1"/>
          <p:nvPr/>
        </p:nvSpPr>
        <p:spPr>
          <a:xfrm>
            <a:off x="203200" y="1496314"/>
            <a:ext cx="8820000" cy="830997"/>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defPPr>
              <a:defRPr lang="ja-JP"/>
            </a:defPPr>
            <a:lvl1pPr marL="250825" indent="11113">
              <a:lnSpc>
                <a:spcPct val="120000"/>
              </a:lnSpc>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lnSpc>
                <a:spcPct val="100000"/>
              </a:lnSpc>
              <a:spcAft>
                <a:spcPts val="0"/>
              </a:spcAft>
            </a:pPr>
            <a:r>
              <a:rPr lang="ja-JP" altLang="en-US" dirty="0" smtClean="0"/>
              <a:t>○路線ごとに耐震性が不足する建物の状況が</a:t>
            </a:r>
            <a:r>
              <a:rPr lang="ja-JP" altLang="en-US" dirty="0"/>
              <a:t>視覚的に分かる色分け地図を公表</a:t>
            </a:r>
            <a:endParaRPr lang="en-US" altLang="ja-JP" dirty="0"/>
          </a:p>
          <a:p>
            <a:pPr marL="252000" indent="-252000">
              <a:lnSpc>
                <a:spcPct val="100000"/>
              </a:lnSpc>
              <a:spcAft>
                <a:spcPts val="0"/>
              </a:spcAft>
            </a:pPr>
            <a:r>
              <a:rPr lang="ja-JP" altLang="en-US" dirty="0"/>
              <a:t>○</a:t>
            </a:r>
            <a:r>
              <a:rPr lang="ja-JP" altLang="en-US" dirty="0" smtClean="0"/>
              <a:t>大阪府</a:t>
            </a:r>
            <a:r>
              <a:rPr lang="ja-JP" altLang="en-US" dirty="0"/>
              <a:t>耐震プロデューサー派遣制度の実施（</a:t>
            </a:r>
            <a:r>
              <a:rPr lang="en-US" altLang="ja-JP" dirty="0"/>
              <a:t>10</a:t>
            </a:r>
            <a:r>
              <a:rPr lang="ja-JP" altLang="en-US" dirty="0"/>
              <a:t>棟・</a:t>
            </a:r>
            <a:r>
              <a:rPr lang="en-US" altLang="ja-JP" dirty="0"/>
              <a:t>21</a:t>
            </a:r>
            <a:r>
              <a:rPr lang="ja-JP" altLang="en-US" dirty="0"/>
              <a:t>回</a:t>
            </a:r>
            <a:r>
              <a:rPr lang="ja-JP" altLang="en-US" dirty="0" smtClean="0"/>
              <a:t>）</a:t>
            </a:r>
            <a:endParaRPr lang="en-US" altLang="ja-JP" dirty="0"/>
          </a:p>
          <a:p>
            <a:pPr marL="252000" indent="-252000">
              <a:lnSpc>
                <a:spcPct val="100000"/>
              </a:lnSpc>
              <a:spcAft>
                <a:spcPts val="0"/>
              </a:spcAft>
            </a:pPr>
            <a:r>
              <a:rPr lang="ja-JP" altLang="en-US" dirty="0"/>
              <a:t>○道路</a:t>
            </a:r>
            <a:r>
              <a:rPr lang="ja-JP" altLang="en-US" dirty="0" smtClean="0"/>
              <a:t>を閉塞させる可能性の高い建物を重点化</a:t>
            </a:r>
            <a:r>
              <a:rPr lang="ja-JP" altLang="en-US" dirty="0"/>
              <a:t>の対象と</a:t>
            </a:r>
            <a:r>
              <a:rPr lang="ja-JP" altLang="en-US" dirty="0" smtClean="0"/>
              <a:t>し、個別訪問等を実施（</a:t>
            </a:r>
            <a:r>
              <a:rPr lang="en-US" altLang="ja-JP" dirty="0"/>
              <a:t>32</a:t>
            </a:r>
            <a:r>
              <a:rPr lang="ja-JP" altLang="en-US" dirty="0"/>
              <a:t>棟</a:t>
            </a:r>
            <a:r>
              <a:rPr lang="ja-JP" altLang="en-US" dirty="0" smtClean="0"/>
              <a:t>）</a:t>
            </a:r>
            <a:endParaRPr lang="en-US" altLang="ja-JP" dirty="0"/>
          </a:p>
        </p:txBody>
      </p:sp>
      <p:sp>
        <p:nvSpPr>
          <p:cNvPr id="9"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203200" y="2442988"/>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評価</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0" name="Text Box 1233">
            <a:extLst>
              <a:ext uri="{FF2B5EF4-FFF2-40B4-BE49-F238E27FC236}">
                <a16:creationId xmlns:a16="http://schemas.microsoft.com/office/drawing/2014/main" id="{9086EB58-2778-4592-9FA5-177C1BD1C541}"/>
              </a:ext>
            </a:extLst>
          </p:cNvPr>
          <p:cNvSpPr txBox="1">
            <a:spLocks noChangeArrowheads="1"/>
          </p:cNvSpPr>
          <p:nvPr/>
        </p:nvSpPr>
        <p:spPr bwMode="auto">
          <a:xfrm>
            <a:off x="203200" y="4102534"/>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課題</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90716352-C17A-4B41-BA14-A85B573E257E}"/>
              </a:ext>
            </a:extLst>
          </p:cNvPr>
          <p:cNvSpPr txBox="1">
            <a:spLocks noChangeArrowheads="1"/>
          </p:cNvSpPr>
          <p:nvPr/>
        </p:nvSpPr>
        <p:spPr bwMode="auto">
          <a:xfrm>
            <a:off x="203200" y="2926299"/>
            <a:ext cx="8820000" cy="1078832"/>
          </a:xfrm>
          <a:prstGeom prst="rect">
            <a:avLst/>
          </a:prstGeom>
          <a:solidFill>
            <a:schemeClr val="accent5"/>
          </a:solidFill>
          <a:ln>
            <a:noFill/>
          </a:ln>
        </p:spPr>
        <p:txBody>
          <a:bodyPr lIns="0" tIns="0" rIns="0" bIns="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52000" indent="-252000" eaLnBrk="1" hangingPunct="1">
              <a:spcBef>
                <a:spcPts val="0"/>
              </a:spcBef>
              <a:buFontTx/>
              <a:buNone/>
            </a:pPr>
            <a:r>
              <a:rPr lang="ja-JP" altLang="en-US" sz="1800" dirty="0" smtClean="0">
                <a:latin typeface="Meiryo UI" panose="020B0604030504040204" pitchFamily="50" charset="-128"/>
                <a:ea typeface="Meiryo UI" panose="020B0604030504040204" pitchFamily="50" charset="-128"/>
              </a:rPr>
              <a:t>○耐震</a:t>
            </a:r>
            <a:r>
              <a:rPr lang="ja-JP" altLang="en-US" sz="1800" dirty="0">
                <a:latin typeface="Meiryo UI" panose="020B0604030504040204" pitchFamily="50" charset="-128"/>
                <a:ea typeface="Meiryo UI" panose="020B0604030504040204" pitchFamily="50" charset="-128"/>
              </a:rPr>
              <a:t>化</a:t>
            </a:r>
            <a:r>
              <a:rPr lang="ja-JP" altLang="en-US" sz="1800" dirty="0" smtClean="0">
                <a:latin typeface="Meiryo UI" panose="020B0604030504040204" pitchFamily="50" charset="-128"/>
                <a:ea typeface="Meiryo UI" panose="020B0604030504040204" pitchFamily="50" charset="-128"/>
              </a:rPr>
              <a:t>の</a:t>
            </a:r>
            <a:r>
              <a:rPr lang="ja-JP" altLang="en-US" sz="1800" dirty="0">
                <a:latin typeface="Meiryo UI" panose="020B0604030504040204" pitchFamily="50" charset="-128"/>
                <a:ea typeface="Meiryo UI" panose="020B0604030504040204" pitchFamily="50" charset="-128"/>
              </a:rPr>
              <a:t>状況が分かる色分け地図</a:t>
            </a:r>
            <a:r>
              <a:rPr lang="ja-JP" altLang="en-US" sz="1800" dirty="0" smtClean="0">
                <a:latin typeface="Meiryo UI" panose="020B0604030504040204" pitchFamily="50" charset="-128"/>
                <a:ea typeface="Meiryo UI" panose="020B0604030504040204" pitchFamily="50" charset="-128"/>
              </a:rPr>
              <a:t>をホームページで公表し、視覚的に分かりやすくなった</a:t>
            </a:r>
            <a:endParaRPr lang="en-US" altLang="ja-JP" sz="1800" dirty="0" smtClean="0">
              <a:latin typeface="Meiryo UI" panose="020B0604030504040204" pitchFamily="50" charset="-128"/>
              <a:ea typeface="Meiryo UI" panose="020B0604030504040204" pitchFamily="50" charset="-128"/>
            </a:endParaRPr>
          </a:p>
          <a:p>
            <a:pPr marL="252000" indent="-252000" eaLnBrk="1" hangingPunct="1">
              <a:spcBef>
                <a:spcPts val="0"/>
              </a:spcBef>
              <a:buFontTx/>
              <a:buNone/>
            </a:pPr>
            <a:r>
              <a:rPr lang="ja-JP" altLang="en-US" sz="1800" dirty="0" smtClean="0">
                <a:latin typeface="Meiryo UI" panose="020B0604030504040204" pitchFamily="50" charset="-128"/>
                <a:ea typeface="Meiryo UI" panose="020B0604030504040204" pitchFamily="50" charset="-128"/>
              </a:rPr>
              <a:t>○耐震プロデューサー派遣制度は、補強設計など具体的な取組につながるケースが多い</a:t>
            </a:r>
            <a:endParaRPr lang="en-US" altLang="ja-JP" sz="1800" dirty="0" smtClean="0">
              <a:latin typeface="Meiryo UI" panose="020B0604030504040204" pitchFamily="50" charset="-128"/>
              <a:ea typeface="Meiryo UI" panose="020B0604030504040204" pitchFamily="50" charset="-128"/>
            </a:endParaRPr>
          </a:p>
          <a:p>
            <a:pPr marL="252000" indent="-252000" eaLnBrk="1" hangingPunct="1">
              <a:spcBef>
                <a:spcPts val="0"/>
              </a:spcBef>
              <a:buFontTx/>
              <a:buNone/>
            </a:pPr>
            <a:r>
              <a:rPr lang="ja-JP" altLang="en-US" sz="1800" dirty="0" smtClean="0">
                <a:latin typeface="Meiryo UI" panose="020B0604030504040204" pitchFamily="50" charset="-128"/>
                <a:ea typeface="Meiryo UI" panose="020B0604030504040204" pitchFamily="50" charset="-128"/>
              </a:rPr>
              <a:t>○重点化の対象とした建物の耐震化</a:t>
            </a:r>
            <a:r>
              <a:rPr lang="ja-JP" altLang="en-US" sz="1800" dirty="0">
                <a:latin typeface="Meiryo UI" panose="020B0604030504040204" pitchFamily="50" charset="-128"/>
                <a:ea typeface="Meiryo UI" panose="020B0604030504040204" pitchFamily="50" charset="-128"/>
              </a:rPr>
              <a:t>は</a:t>
            </a:r>
            <a:r>
              <a:rPr lang="ja-JP" altLang="en-US" sz="1800" dirty="0" smtClean="0">
                <a:latin typeface="Meiryo UI" panose="020B0604030504040204" pitchFamily="50" charset="-128"/>
                <a:ea typeface="Meiryo UI" panose="020B0604030504040204" pitchFamily="50" charset="-128"/>
              </a:rPr>
              <a:t>一定進んだが、そのうち最優先で取り組んでいる</a:t>
            </a:r>
            <a:r>
              <a:rPr lang="zh-CN" altLang="en-US" sz="1800" dirty="0">
                <a:latin typeface="Meiryo UI" panose="020B0604030504040204" pitchFamily="50" charset="-128"/>
                <a:ea typeface="Meiryo UI" panose="020B0604030504040204" pitchFamily="50" charset="-128"/>
              </a:rPr>
              <a:t>「重点環状</a:t>
            </a:r>
            <a:r>
              <a:rPr lang="en-US" altLang="zh-CN" sz="1800" dirty="0">
                <a:latin typeface="Meiryo UI" panose="020B0604030504040204" pitchFamily="50" charset="-128"/>
                <a:ea typeface="Meiryo UI" panose="020B0604030504040204" pitchFamily="50" charset="-128"/>
              </a:rPr>
              <a:t>Line</a:t>
            </a:r>
            <a:r>
              <a:rPr lang="zh-CN" altLang="en-US"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沿道の建物では耐震化が進んでいない</a:t>
            </a:r>
            <a:endParaRPr lang="en-US" altLang="ja-JP" sz="18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C3F4E54A-D157-46C0-A9A8-17F52D938704}"/>
              </a:ext>
            </a:extLst>
          </p:cNvPr>
          <p:cNvSpPr txBox="1">
            <a:spLocks noChangeArrowheads="1"/>
          </p:cNvSpPr>
          <p:nvPr/>
        </p:nvSpPr>
        <p:spPr bwMode="auto">
          <a:xfrm>
            <a:off x="203200" y="4532175"/>
            <a:ext cx="8820000" cy="1748801"/>
          </a:xfrm>
          <a:prstGeom prst="rect">
            <a:avLst/>
          </a:prstGeom>
          <a:solidFill>
            <a:schemeClr val="accent5"/>
          </a:solidFill>
          <a:ln>
            <a:noFill/>
          </a:ln>
        </p:spPr>
        <p:txBody>
          <a:bodyPr lIns="0" tIns="0" rIns="0" bIns="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52000" indent="-252000" eaLnBrk="1" hangingPunct="1">
              <a:spcBef>
                <a:spcPts val="0"/>
              </a:spcBef>
              <a:buNone/>
            </a:pPr>
            <a:r>
              <a:rPr lang="ja-JP" altLang="en-US" sz="1800" dirty="0" smtClean="0">
                <a:latin typeface="Meiryo UI" panose="020B0604030504040204" pitchFamily="50" charset="-128"/>
                <a:ea typeface="Meiryo UI" panose="020B0604030504040204" pitchFamily="50" charset="-128"/>
              </a:rPr>
              <a:t>○耐震化は一定進んでいるものの、目標</a:t>
            </a:r>
            <a:r>
              <a:rPr lang="ja-JP" altLang="en-US" sz="1800" dirty="0">
                <a:latin typeface="Meiryo UI" panose="020B0604030504040204" pitchFamily="50" charset="-128"/>
                <a:ea typeface="Meiryo UI" panose="020B0604030504040204" pitchFamily="50" charset="-128"/>
              </a:rPr>
              <a:t>達成に向け、加速が</a:t>
            </a:r>
            <a:r>
              <a:rPr lang="ja-JP" altLang="en-US" sz="1800" dirty="0" smtClean="0">
                <a:latin typeface="Meiryo UI" panose="020B0604030504040204" pitchFamily="50" charset="-128"/>
                <a:ea typeface="Meiryo UI" panose="020B0604030504040204" pitchFamily="50" charset="-128"/>
              </a:rPr>
              <a:t>必要</a:t>
            </a:r>
            <a:endParaRPr lang="ja-JP" altLang="en-US" sz="1800" dirty="0">
              <a:latin typeface="Meiryo UI" panose="020B0604030504040204" pitchFamily="50" charset="-128"/>
              <a:ea typeface="Meiryo UI" panose="020B0604030504040204" pitchFamily="50" charset="-128"/>
            </a:endParaRPr>
          </a:p>
          <a:p>
            <a:pPr marL="252000" indent="-252000" eaLnBrk="1" hangingPunct="1">
              <a:spcBef>
                <a:spcPts val="0"/>
              </a:spcBef>
              <a:buFontTx/>
              <a:buNone/>
            </a:pPr>
            <a:r>
              <a:rPr lang="ja-JP" altLang="en-US" sz="1800" dirty="0" smtClean="0">
                <a:latin typeface="Meiryo UI" panose="020B0604030504040204" pitchFamily="50" charset="-128"/>
                <a:ea typeface="Meiryo UI" panose="020B0604030504040204" pitchFamily="50" charset="-128"/>
              </a:rPr>
              <a:t>○色</a:t>
            </a:r>
            <a:r>
              <a:rPr lang="ja-JP" altLang="en-US" sz="1800" dirty="0">
                <a:latin typeface="Meiryo UI" panose="020B0604030504040204" pitchFamily="50" charset="-128"/>
                <a:ea typeface="Meiryo UI" panose="020B0604030504040204" pitchFamily="50" charset="-128"/>
              </a:rPr>
              <a:t>分け地図を</a:t>
            </a:r>
            <a:r>
              <a:rPr lang="ja-JP" altLang="en-US" sz="1800" dirty="0" smtClean="0">
                <a:latin typeface="Meiryo UI" panose="020B0604030504040204" pitchFamily="50" charset="-128"/>
                <a:ea typeface="Meiryo UI" panose="020B0604030504040204" pitchFamily="50" charset="-128"/>
              </a:rPr>
              <a:t>公表しているが、所有者やその建物周辺の住民に情報が活用されているか等が不明</a:t>
            </a:r>
            <a:endParaRPr lang="en-US" altLang="ja-JP" sz="1800" dirty="0" smtClean="0">
              <a:latin typeface="Meiryo UI" panose="020B0604030504040204" pitchFamily="50" charset="-128"/>
              <a:ea typeface="Meiryo UI" panose="020B0604030504040204" pitchFamily="50" charset="-128"/>
            </a:endParaRPr>
          </a:p>
          <a:p>
            <a:pPr marL="252000" indent="-252000" eaLnBrk="1" hangingPunct="1">
              <a:spcBef>
                <a:spcPts val="0"/>
              </a:spcBef>
              <a:buNone/>
            </a:pPr>
            <a:r>
              <a:rPr lang="ja-JP" altLang="en-US" sz="1800" dirty="0">
                <a:latin typeface="Meiryo UI" panose="020B0604030504040204" pitchFamily="50" charset="-128"/>
                <a:ea typeface="Meiryo UI" panose="020B0604030504040204" pitchFamily="50" charset="-128"/>
              </a:rPr>
              <a:t>○耐震プロデューサー派遣制度の</a:t>
            </a:r>
            <a:r>
              <a:rPr lang="ja-JP" altLang="en-US" sz="1800" dirty="0" smtClean="0">
                <a:latin typeface="Meiryo UI" panose="020B0604030504040204" pitchFamily="50" charset="-128"/>
                <a:ea typeface="Meiryo UI" panose="020B0604030504040204" pitchFamily="50" charset="-128"/>
              </a:rPr>
              <a:t>活用を所有者へ働きかけるとともに、制度を活用した建物のうち耐震化が進んでいない建物について理由等を把握し、所有者の抱える課題への対応策を検討</a:t>
            </a:r>
            <a:endParaRPr lang="en-US" altLang="ja-JP" sz="1800" dirty="0" smtClean="0">
              <a:latin typeface="Meiryo UI" panose="020B0604030504040204" pitchFamily="50" charset="-128"/>
              <a:ea typeface="Meiryo UI" panose="020B0604030504040204" pitchFamily="50" charset="-128"/>
            </a:endParaRPr>
          </a:p>
          <a:p>
            <a:pPr marL="252000" indent="-252000" eaLnBrk="1" hangingPunct="1">
              <a:spcBef>
                <a:spcPts val="0"/>
              </a:spcBef>
              <a:buFontTx/>
              <a:buNone/>
            </a:pPr>
            <a:r>
              <a:rPr lang="ja-JP" altLang="en-US" sz="1800" dirty="0" smtClean="0">
                <a:latin typeface="Meiryo UI" panose="020B0604030504040204" pitchFamily="50" charset="-128"/>
                <a:ea typeface="Meiryo UI" panose="020B0604030504040204" pitchFamily="50" charset="-128"/>
              </a:rPr>
              <a:t>○</a:t>
            </a:r>
            <a:r>
              <a:rPr lang="zh-CN" altLang="en-US" sz="1800" dirty="0" smtClean="0">
                <a:latin typeface="Meiryo UI" panose="020B0604030504040204" pitchFamily="50" charset="-128"/>
                <a:ea typeface="Meiryo UI" panose="020B0604030504040204" pitchFamily="50" charset="-128"/>
              </a:rPr>
              <a:t>「</a:t>
            </a:r>
            <a:r>
              <a:rPr lang="zh-CN" altLang="en-US" sz="1800" dirty="0">
                <a:latin typeface="Meiryo UI" panose="020B0604030504040204" pitchFamily="50" charset="-128"/>
                <a:ea typeface="Meiryo UI" panose="020B0604030504040204" pitchFamily="50" charset="-128"/>
              </a:rPr>
              <a:t>重点環状</a:t>
            </a:r>
            <a:r>
              <a:rPr lang="en-US" altLang="zh-CN" sz="1800" dirty="0">
                <a:latin typeface="Meiryo UI" panose="020B0604030504040204" pitchFamily="50" charset="-128"/>
                <a:ea typeface="Meiryo UI" panose="020B0604030504040204" pitchFamily="50" charset="-128"/>
              </a:rPr>
              <a:t>Line</a:t>
            </a:r>
            <a:r>
              <a:rPr lang="zh-CN" altLang="en-US"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沿道</a:t>
            </a:r>
            <a:r>
              <a:rPr lang="ja-JP" altLang="en-US" sz="1800" dirty="0" smtClean="0">
                <a:latin typeface="Meiryo UI" panose="020B0604030504040204" pitchFamily="50" charset="-128"/>
                <a:ea typeface="Meiryo UI" panose="020B0604030504040204" pitchFamily="50" charset="-128"/>
              </a:rPr>
              <a:t>の耐震化へ向けた、より一層の取組強化が必要</a:t>
            </a:r>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43878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a:xfrm>
            <a:off x="0" y="471050"/>
            <a:ext cx="8351520" cy="404813"/>
          </a:xfrm>
        </p:spPr>
        <p:txBody>
          <a:bodyPr/>
          <a:lstStyle/>
          <a:p>
            <a:r>
              <a:rPr lang="ja-JP" altLang="en-US" dirty="0"/>
              <a:t>　</a:t>
            </a:r>
            <a:r>
              <a:rPr lang="ja-JP" altLang="en-US" dirty="0" smtClean="0"/>
              <a:t>（</a:t>
            </a:r>
            <a:r>
              <a:rPr lang="ja-JP" altLang="en-US" dirty="0"/>
              <a:t>２</a:t>
            </a:r>
            <a:r>
              <a:rPr lang="ja-JP" altLang="en-US" dirty="0" smtClean="0"/>
              <a:t>）令和</a:t>
            </a:r>
            <a:r>
              <a:rPr lang="ja-JP" altLang="en-US" dirty="0"/>
              <a:t>４</a:t>
            </a:r>
            <a:r>
              <a:rPr lang="ja-JP" altLang="en-US" dirty="0" smtClean="0"/>
              <a:t>年度の</a:t>
            </a:r>
            <a:r>
              <a:rPr lang="zh-TW" altLang="en-US" dirty="0"/>
              <a:t>広域緊急交通路沿道建築物</a:t>
            </a:r>
            <a:r>
              <a:rPr lang="en-US" altLang="zh-TW" dirty="0"/>
              <a:t>(</a:t>
            </a:r>
            <a:r>
              <a:rPr lang="ja-JP" altLang="en-US" dirty="0"/>
              <a:t>建物</a:t>
            </a:r>
            <a:r>
              <a:rPr lang="en-US" altLang="ja-JP" dirty="0" smtClean="0"/>
              <a:t>)</a:t>
            </a:r>
            <a:r>
              <a:rPr lang="ja-JP" altLang="en-US" dirty="0" smtClean="0"/>
              <a:t>の取組</a:t>
            </a:r>
            <a:endParaRPr kumimoji="1" lang="ja-JP" altLang="en-US"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22</a:t>
            </a:fld>
            <a:endParaRPr lang="en-US" altLang="ja-JP">
              <a:solidFill>
                <a:srgbClr val="000000"/>
              </a:solidFill>
            </a:endParaRPr>
          </a:p>
        </p:txBody>
      </p:sp>
      <p:sp>
        <p:nvSpPr>
          <p:cNvPr id="6"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04662" y="4467749"/>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各路線の耐震性</a:t>
            </a:r>
            <a:r>
              <a:rPr kumimoji="0" lang="ja-JP" altLang="en-US" b="1" kern="0" dirty="0">
                <a:solidFill>
                  <a:sysClr val="window" lastClr="FFFFFF"/>
                </a:solidFill>
                <a:latin typeface="Meiryo UI" panose="020B0604030504040204" pitchFamily="50" charset="-128"/>
                <a:ea typeface="Meiryo UI" panose="020B0604030504040204" pitchFamily="50" charset="-128"/>
              </a:rPr>
              <a:t>の状況が分かる色分け</a:t>
            </a:r>
            <a:r>
              <a:rPr kumimoji="0" lang="ja-JP" altLang="en-US" b="1" kern="0" dirty="0" smtClean="0">
                <a:solidFill>
                  <a:sysClr val="window" lastClr="FFFFFF"/>
                </a:solidFill>
                <a:latin typeface="Meiryo UI" panose="020B0604030504040204" pitchFamily="50" charset="-128"/>
                <a:ea typeface="Meiryo UI" panose="020B0604030504040204" pitchFamily="50" charset="-128"/>
              </a:rPr>
              <a:t>地図の活用</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7"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04662" y="1129599"/>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耐震プロデューサー派遣</a:t>
            </a:r>
            <a:r>
              <a:rPr kumimoji="0" lang="ja-JP" altLang="en-US" b="1" kern="0" dirty="0" smtClean="0">
                <a:solidFill>
                  <a:sysClr val="window" lastClr="FFFFFF"/>
                </a:solidFill>
                <a:latin typeface="Meiryo UI" panose="020B0604030504040204" pitchFamily="50" charset="-128"/>
                <a:ea typeface="Meiryo UI" panose="020B0604030504040204" pitchFamily="50" charset="-128"/>
              </a:rPr>
              <a:t>制度のさらなる活用</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17ED8CF4-6E6C-4246-A667-2906BA277934}"/>
              </a:ext>
            </a:extLst>
          </p:cNvPr>
          <p:cNvSpPr txBox="1"/>
          <p:nvPr/>
        </p:nvSpPr>
        <p:spPr>
          <a:xfrm>
            <a:off x="104662" y="4887995"/>
            <a:ext cx="8820000" cy="980644"/>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○個</a:t>
            </a:r>
            <a:r>
              <a:rPr lang="ja-JP" altLang="en-US" dirty="0">
                <a:latin typeface="Meiryo UI" panose="020B0604030504040204" pitchFamily="50" charset="-128"/>
                <a:ea typeface="Meiryo UI" panose="020B0604030504040204" pitchFamily="50" charset="-128"/>
                <a:cs typeface="Meiryo UI" panose="020B0604030504040204" pitchFamily="50" charset="-128"/>
              </a:rPr>
              <a:t>別訪問、ダイレクトメール</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送付、鉄道</a:t>
            </a:r>
            <a:r>
              <a:rPr lang="ja-JP" altLang="en-US" dirty="0">
                <a:latin typeface="Meiryo UI" panose="020B0604030504040204" pitchFamily="50" charset="-128"/>
                <a:ea typeface="Meiryo UI" panose="020B0604030504040204" pitchFamily="50" charset="-128"/>
                <a:cs typeface="Meiryo UI" panose="020B0604030504040204" pitchFamily="50" charset="-128"/>
              </a:rPr>
              <a:t>駅でのパンフレット等の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配架等の際に、色分け地図を添付するなど、広く周知</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○各種</a:t>
            </a:r>
            <a:r>
              <a:rPr lang="ja-JP" altLang="en-US" dirty="0">
                <a:latin typeface="Meiryo UI" panose="020B0604030504040204" pitchFamily="50" charset="-128"/>
                <a:ea typeface="Meiryo UI" panose="020B0604030504040204" pitchFamily="50" charset="-128"/>
                <a:cs typeface="Meiryo UI" panose="020B0604030504040204" pitchFamily="50" charset="-128"/>
              </a:rPr>
              <a:t>イベントなどで活用できる普及啓発</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パネルを作成</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展示</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17ED8CF4-6E6C-4246-A667-2906BA277934}"/>
              </a:ext>
            </a:extLst>
          </p:cNvPr>
          <p:cNvSpPr txBox="1"/>
          <p:nvPr/>
        </p:nvSpPr>
        <p:spPr>
          <a:xfrm>
            <a:off x="104662" y="1575128"/>
            <a:ext cx="8820000" cy="1611586"/>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○令和４年度</a:t>
            </a:r>
            <a:r>
              <a:rPr lang="ja-JP" altLang="en-US" dirty="0">
                <a:latin typeface="Meiryo UI" panose="020B0604030504040204" pitchFamily="50" charset="-128"/>
                <a:ea typeface="Meiryo UI" panose="020B0604030504040204" pitchFamily="50" charset="-128"/>
                <a:cs typeface="Meiryo UI" panose="020B0604030504040204" pitchFamily="50" charset="-128"/>
              </a:rPr>
              <a:t>は</a:t>
            </a:r>
            <a:r>
              <a:rPr lang="en-US" altLang="ja-JP" dirty="0">
                <a:latin typeface="Meiryo UI" panose="020B0604030504040204" pitchFamily="50" charset="-128"/>
                <a:ea typeface="Meiryo UI" panose="020B0604030504040204" pitchFamily="50" charset="-128"/>
                <a:cs typeface="Meiryo UI" panose="020B0604030504040204" pitchFamily="50" charset="-128"/>
              </a:rPr>
              <a:t>15</a:t>
            </a:r>
            <a:r>
              <a:rPr lang="ja-JP" altLang="en-US" dirty="0">
                <a:latin typeface="Meiryo UI" panose="020B0604030504040204" pitchFamily="50" charset="-128"/>
                <a:ea typeface="Meiryo UI" panose="020B0604030504040204" pitchFamily="50" charset="-128"/>
                <a:cs typeface="Meiryo UI" panose="020B0604030504040204" pitchFamily="50" charset="-128"/>
              </a:rPr>
              <a:t>棟、</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回を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○耐震プロデューサー派遣制度の</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活用を、ダイレクトメール</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や個別訪問等の機会を捉え</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、チラシを配布するなど、積極的</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に誘導</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52000">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耐震プロデューサー派遣制度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をこれまでに活用</a:t>
            </a:r>
            <a:r>
              <a:rPr lang="ja-JP" altLang="en-US" dirty="0">
                <a:latin typeface="Meiryo UI" panose="020B0604030504040204" pitchFamily="50" charset="-128"/>
                <a:ea typeface="Meiryo UI" panose="020B0604030504040204" pitchFamily="50" charset="-128"/>
                <a:cs typeface="Meiryo UI" panose="020B0604030504040204" pitchFamily="50" charset="-128"/>
              </a:rPr>
              <a:t>した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建物の進捗状況を把握するとともに、所有者が抱える課題への対応策を検討</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04662" y="5935473"/>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費用負担軽減へ向けた取組</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17ED8CF4-6E6C-4246-A667-2906BA277934}"/>
              </a:ext>
            </a:extLst>
          </p:cNvPr>
          <p:cNvSpPr txBox="1"/>
          <p:nvPr/>
        </p:nvSpPr>
        <p:spPr>
          <a:xfrm>
            <a:off x="104662" y="6386644"/>
            <a:ext cx="8820000" cy="367784"/>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lnSpc>
                <a:spcPct val="1200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○所有者の負担軽減策の検討</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104662" y="3299307"/>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重点化対象建物への働きかけの強化</a:t>
            </a:r>
            <a:endParaRPr kumimoji="0" lang="ja-JP" altLang="en-US" b="1" kern="0" dirty="0">
              <a:solidFill>
                <a:sysClr val="window" lastClr="FFFFFF"/>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17ED8CF4-6E6C-4246-A667-2906BA277934}"/>
              </a:ext>
            </a:extLst>
          </p:cNvPr>
          <p:cNvSpPr txBox="1"/>
          <p:nvPr/>
        </p:nvSpPr>
        <p:spPr>
          <a:xfrm>
            <a:off x="104662" y="3711986"/>
            <a:ext cx="8820000" cy="737501"/>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p>
            <a:pPr marL="252000" indent="-252000">
              <a:lnSpc>
                <a:spcPct val="120000"/>
              </a:lnSpc>
              <a:spcAft>
                <a:spcPts val="600"/>
              </a:spcAft>
              <a:defRP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○重点化の対象としている建物への働きかけを強化し、道路を閉塞させる可能性のある建物の解消を目指す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03912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0" y="2716306"/>
            <a:ext cx="9144000" cy="819711"/>
          </a:xfrm>
          <a:prstGeom prst="roundRect">
            <a:avLst>
              <a:gd name="adj" fmla="val 7429"/>
            </a:avLst>
          </a:prstGeom>
          <a:solidFill>
            <a:schemeClr val="accent6">
              <a:lumMod val="75000"/>
            </a:schemeClr>
          </a:solidFill>
          <a:ln/>
        </p:spPr>
        <p:style>
          <a:lnRef idx="0">
            <a:schemeClr val="accent1"/>
          </a:lnRef>
          <a:fillRef idx="3">
            <a:schemeClr val="accent1"/>
          </a:fillRef>
          <a:effectRef idx="3">
            <a:schemeClr val="accent1"/>
          </a:effectRef>
          <a:fontRef idx="minor">
            <a:schemeClr val="lt1"/>
          </a:fontRef>
        </p:style>
        <p:txBody>
          <a:bodyPr lIns="0" tIns="42198" rIns="0" bIns="42198" rtlCol="0" anchor="ctr"/>
          <a:lstStyle/>
          <a:p>
            <a:pPr algn="ctr">
              <a:spcBef>
                <a:spcPts val="258"/>
              </a:spcBef>
            </a:pP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2585"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zh-TW"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緊急交通路沿道建築物</a:t>
            </a:r>
          </a:p>
          <a:p>
            <a:pPr algn="ctr">
              <a:spcBef>
                <a:spcPts val="258"/>
              </a:spcBef>
            </a:pP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585"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）コンクリートブロック</a:t>
            </a:r>
            <a:r>
              <a:rPr lang="ja-JP" altLang="en-US" sz="2585"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塀等</a:t>
            </a:r>
          </a:p>
        </p:txBody>
      </p:sp>
    </p:spTree>
    <p:extLst>
      <p:ext uri="{BB962C8B-B14F-4D97-AF65-F5344CB8AC3E}">
        <p14:creationId xmlns:p14="http://schemas.microsoft.com/office/powerpoint/2010/main" val="30996449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03200" y="471050"/>
            <a:ext cx="8940800" cy="404813"/>
          </a:xfrm>
        </p:spPr>
        <p:txBody>
          <a:bodyPr/>
          <a:lstStyle/>
          <a:p>
            <a:r>
              <a:rPr lang="ja-JP" altLang="en-US" sz="2200" dirty="0" smtClean="0"/>
              <a:t>（１）令和</a:t>
            </a:r>
            <a:r>
              <a:rPr lang="ja-JP" altLang="en-US" sz="2100" dirty="0"/>
              <a:t>３</a:t>
            </a:r>
            <a:r>
              <a:rPr lang="ja-JP" altLang="en-US" sz="2100" dirty="0" smtClean="0"/>
              <a:t>年度</a:t>
            </a:r>
            <a:r>
              <a:rPr lang="ja-JP" altLang="en-US" sz="2200" dirty="0" smtClean="0"/>
              <a:t>の広域</a:t>
            </a:r>
            <a:r>
              <a:rPr lang="ja-JP" altLang="en-US" sz="2200" dirty="0"/>
              <a:t>緊急交通路沿道ブロック塀等</a:t>
            </a:r>
            <a:r>
              <a:rPr kumimoji="1" lang="ja-JP" altLang="en-US" sz="2200" dirty="0"/>
              <a:t>の</a:t>
            </a:r>
            <a:r>
              <a:rPr kumimoji="1" lang="ja-JP" altLang="en-US" sz="2200" dirty="0" smtClean="0"/>
              <a:t>取組について</a:t>
            </a:r>
            <a:endParaRPr kumimoji="1" lang="ja-JP" altLang="en-US" sz="2200" dirty="0"/>
          </a:p>
        </p:txBody>
      </p:sp>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solidFill>
                  <a:srgbClr val="000000"/>
                </a:solidFill>
              </a:rPr>
              <a:pPr>
                <a:defRPr/>
              </a:pPr>
              <a:t>24</a:t>
            </a:fld>
            <a:endParaRPr lang="en-US" altLang="ja-JP">
              <a:solidFill>
                <a:srgbClr val="000000"/>
              </a:solidFill>
            </a:endParaRPr>
          </a:p>
        </p:txBody>
      </p:sp>
      <p:sp>
        <p:nvSpPr>
          <p:cNvPr id="4" name="Text Box 1233">
            <a:extLst>
              <a:ext uri="{FF2B5EF4-FFF2-40B4-BE49-F238E27FC236}">
                <a16:creationId xmlns:a16="http://schemas.microsoft.com/office/drawing/2014/main" id="{FC998D63-B911-4FC3-B916-2FB0378397C7}"/>
              </a:ext>
            </a:extLst>
          </p:cNvPr>
          <p:cNvSpPr txBox="1">
            <a:spLocks noChangeArrowheads="1"/>
          </p:cNvSpPr>
          <p:nvPr/>
        </p:nvSpPr>
        <p:spPr bwMode="auto">
          <a:xfrm>
            <a:off x="203201" y="1027265"/>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smtClean="0">
                <a:solidFill>
                  <a:sysClr val="window" lastClr="FFFFFF"/>
                </a:solidFill>
                <a:latin typeface="Meiryo UI" panose="020B0604030504040204" pitchFamily="50" charset="-128"/>
                <a:ea typeface="Meiryo UI" panose="020B0604030504040204" pitchFamily="50" charset="-128"/>
              </a:rPr>
              <a:t>主</a:t>
            </a:r>
            <a:r>
              <a:rPr kumimoji="0" lang="ja-JP" altLang="en-US" b="1" kern="0" dirty="0">
                <a:solidFill>
                  <a:sysClr val="window" lastClr="FFFFFF"/>
                </a:solidFill>
                <a:latin typeface="Meiryo UI" panose="020B0604030504040204" pitchFamily="50" charset="-128"/>
                <a:ea typeface="Meiryo UI" panose="020B0604030504040204" pitchFamily="50" charset="-128"/>
              </a:rPr>
              <a:t>な取組</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3F670EA-60A0-4F80-8504-E5080457FC50}"/>
              </a:ext>
            </a:extLst>
          </p:cNvPr>
          <p:cNvSpPr txBox="1"/>
          <p:nvPr/>
        </p:nvSpPr>
        <p:spPr>
          <a:xfrm>
            <a:off x="203200" y="1490690"/>
            <a:ext cx="8820000" cy="553998"/>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defPPr>
              <a:defRPr lang="ja-JP"/>
            </a:defPPr>
            <a:lvl1pPr marL="250825" indent="11113">
              <a:lnSpc>
                <a:spcPct val="120000"/>
              </a:lnSpc>
              <a:spcAft>
                <a:spcPts val="60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lnSpc>
                <a:spcPct val="100000"/>
              </a:lnSpc>
              <a:spcAft>
                <a:spcPts val="0"/>
              </a:spcAft>
            </a:pPr>
            <a:r>
              <a:rPr lang="ja-JP" altLang="en-US" dirty="0"/>
              <a:t>○</a:t>
            </a:r>
            <a:r>
              <a:rPr lang="ja-JP" altLang="en-US" dirty="0" smtClean="0"/>
              <a:t>所有者</a:t>
            </a:r>
            <a:r>
              <a:rPr lang="ja-JP" altLang="en-US" dirty="0"/>
              <a:t>への</a:t>
            </a:r>
            <a:r>
              <a:rPr lang="ja-JP" altLang="en-US" dirty="0" smtClean="0"/>
              <a:t>働きかけ（個別訪問：</a:t>
            </a:r>
            <a:r>
              <a:rPr lang="en-US" altLang="ja-JP" dirty="0" smtClean="0"/>
              <a:t>310</a:t>
            </a:r>
            <a:r>
              <a:rPr lang="ja-JP" altLang="en-US" dirty="0" smtClean="0"/>
              <a:t>件、ダイレクトメール：</a:t>
            </a:r>
            <a:r>
              <a:rPr lang="en-US" altLang="ja-JP" dirty="0" smtClean="0"/>
              <a:t>350</a:t>
            </a:r>
            <a:r>
              <a:rPr lang="ja-JP" altLang="en-US" dirty="0" smtClean="0"/>
              <a:t>件）</a:t>
            </a:r>
            <a:endParaRPr lang="en-US" altLang="ja-JP" dirty="0"/>
          </a:p>
          <a:p>
            <a:pPr marL="252000" indent="-252000">
              <a:lnSpc>
                <a:spcPct val="100000"/>
              </a:lnSpc>
              <a:spcAft>
                <a:spcPts val="0"/>
              </a:spcAft>
            </a:pPr>
            <a:r>
              <a:rPr lang="ja-JP" altLang="en-US" dirty="0" smtClean="0"/>
              <a:t>○耐震</a:t>
            </a:r>
            <a:r>
              <a:rPr lang="ja-JP" altLang="en-US" dirty="0"/>
              <a:t>評価機関の</a:t>
            </a:r>
            <a:r>
              <a:rPr lang="ja-JP" altLang="en-US" dirty="0" smtClean="0"/>
              <a:t>創設（</a:t>
            </a:r>
            <a:r>
              <a:rPr lang="ja-JP" altLang="en-US" dirty="0"/>
              <a:t>７</a:t>
            </a:r>
            <a:r>
              <a:rPr lang="ja-JP" altLang="en-US" dirty="0" smtClean="0"/>
              <a:t>機関）</a:t>
            </a:r>
            <a:endParaRPr lang="en-US" altLang="ja-JP" dirty="0"/>
          </a:p>
        </p:txBody>
      </p:sp>
      <p:sp>
        <p:nvSpPr>
          <p:cNvPr id="11" name="Text Box 1233">
            <a:extLst>
              <a:ext uri="{FF2B5EF4-FFF2-40B4-BE49-F238E27FC236}">
                <a16:creationId xmlns:a16="http://schemas.microsoft.com/office/drawing/2014/main" id="{CC26BA21-DBBE-4CC4-82E1-4F4337C7C6ED}"/>
              </a:ext>
            </a:extLst>
          </p:cNvPr>
          <p:cNvSpPr txBox="1">
            <a:spLocks noChangeArrowheads="1"/>
          </p:cNvSpPr>
          <p:nvPr/>
        </p:nvSpPr>
        <p:spPr bwMode="auto">
          <a:xfrm>
            <a:off x="203200" y="2133105"/>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評価</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3" name="Text Box 1233">
            <a:extLst>
              <a:ext uri="{FF2B5EF4-FFF2-40B4-BE49-F238E27FC236}">
                <a16:creationId xmlns:a16="http://schemas.microsoft.com/office/drawing/2014/main" id="{9086EB58-2778-4592-9FA5-177C1BD1C541}"/>
              </a:ext>
            </a:extLst>
          </p:cNvPr>
          <p:cNvSpPr txBox="1">
            <a:spLocks noChangeArrowheads="1"/>
          </p:cNvSpPr>
          <p:nvPr/>
        </p:nvSpPr>
        <p:spPr bwMode="auto">
          <a:xfrm>
            <a:off x="203200" y="4351974"/>
            <a:ext cx="882000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b="1" kern="0" dirty="0">
                <a:solidFill>
                  <a:sysClr val="window" lastClr="FFFFFF"/>
                </a:solidFill>
                <a:latin typeface="Meiryo UI" panose="020B0604030504040204" pitchFamily="50" charset="-128"/>
                <a:ea typeface="Meiryo UI" panose="020B0604030504040204" pitchFamily="50" charset="-128"/>
              </a:rPr>
              <a:t>課題</a:t>
            </a:r>
            <a:endParaRPr kumimoji="0" lang="en-US" altLang="ja-JP" b="1" kern="0" dirty="0">
              <a:solidFill>
                <a:sysClr val="window" lastClr="FFFFFF"/>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03200" y="2583925"/>
            <a:ext cx="8820000" cy="1661993"/>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defPPr>
              <a:defRPr lang="ja-JP"/>
            </a:defPPr>
            <a:lvl1pPr indent="0">
              <a:lnSpc>
                <a:spcPct val="100000"/>
              </a:lnSpc>
              <a:spcAft>
                <a:spcPts val="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r>
              <a:rPr lang="ja-JP" altLang="en-US" dirty="0"/>
              <a:t>○個別訪問等に</a:t>
            </a:r>
            <a:r>
              <a:rPr lang="ja-JP" altLang="en-US" dirty="0" smtClean="0"/>
              <a:t>より建築年度等を確認</a:t>
            </a:r>
            <a:r>
              <a:rPr lang="ja-JP" altLang="en-US" dirty="0"/>
              <a:t>したところ</a:t>
            </a:r>
            <a:r>
              <a:rPr lang="ja-JP" altLang="en-US" dirty="0" smtClean="0"/>
              <a:t>、耐震</a:t>
            </a:r>
            <a:r>
              <a:rPr lang="ja-JP" altLang="en-US" dirty="0"/>
              <a:t>診断義務付け対象ブロック塀等</a:t>
            </a:r>
            <a:r>
              <a:rPr lang="ja-JP" altLang="en-US" dirty="0" smtClean="0"/>
              <a:t>の件数が</a:t>
            </a:r>
            <a:r>
              <a:rPr lang="ja-JP" altLang="en-US" dirty="0"/>
              <a:t>当初見込んで</a:t>
            </a:r>
            <a:r>
              <a:rPr lang="ja-JP" altLang="en-US" dirty="0" smtClean="0"/>
              <a:t>いた件数よりも減少</a:t>
            </a:r>
            <a:endParaRPr lang="en-US" altLang="ja-JP" dirty="0"/>
          </a:p>
          <a:p>
            <a:pPr marL="252000" indent="-252000"/>
            <a:r>
              <a:rPr lang="ja-JP" altLang="en-US" dirty="0"/>
              <a:t>○耐震診断義務付け対象ブロック塀等の可能性のある所有者への普及啓発、補助制度による負担軽減の支援は、ブロック塀等の耐震化に向けて一定の効果が</a:t>
            </a:r>
            <a:r>
              <a:rPr lang="ja-JP" altLang="en-US" dirty="0" smtClean="0"/>
              <a:t>ある</a:t>
            </a:r>
            <a:endParaRPr lang="en-US" altLang="ja-JP" dirty="0"/>
          </a:p>
          <a:p>
            <a:pPr marL="252000" indent="-252000"/>
            <a:r>
              <a:rPr lang="ja-JP" altLang="en-US" dirty="0"/>
              <a:t>○空家等（所有者不明）のブロック塀等は、空家施策の担当部局との連携により、所有者を確認することができ、耐震化が</a:t>
            </a:r>
            <a:r>
              <a:rPr lang="ja-JP" altLang="en-US" dirty="0" smtClean="0"/>
              <a:t>加速</a:t>
            </a:r>
            <a:endParaRPr lang="en-US" altLang="ja-JP" dirty="0"/>
          </a:p>
        </p:txBody>
      </p:sp>
      <p:sp>
        <p:nvSpPr>
          <p:cNvPr id="15" name="テキスト ボックス 14"/>
          <p:cNvSpPr txBox="1"/>
          <p:nvPr/>
        </p:nvSpPr>
        <p:spPr>
          <a:xfrm>
            <a:off x="203200" y="4832523"/>
            <a:ext cx="8820000" cy="1661993"/>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defPPr>
              <a:defRPr lang="ja-JP"/>
            </a:defPPr>
            <a:lvl1pPr marL="174625" indent="-174625">
              <a:lnSpc>
                <a:spcPct val="100000"/>
              </a:lnSpc>
              <a:spcAft>
                <a:spcPts val="0"/>
              </a:spcAft>
              <a:defRPr>
                <a:latin typeface="Meiryo UI" panose="020B0604030504040204" pitchFamily="50" charset="-128"/>
                <a:ea typeface="Meiryo UI" panose="020B0604030504040204" pitchFamily="50" charset="-128"/>
                <a:cs typeface="Meiryo UI" panose="020B0604030504040204" pitchFamily="50" charset="-128"/>
              </a:defRPr>
            </a:lvl1pPr>
          </a:lstStyle>
          <a:p>
            <a:pPr marL="252000" indent="-252000"/>
            <a:r>
              <a:rPr lang="ja-JP" altLang="en-US" dirty="0" smtClean="0"/>
              <a:t>○</a:t>
            </a:r>
            <a:r>
              <a:rPr lang="ja-JP" altLang="en-US" dirty="0"/>
              <a:t>所有者</a:t>
            </a:r>
            <a:r>
              <a:rPr lang="ja-JP" altLang="en-US" dirty="0" smtClean="0"/>
              <a:t>が特定できない場合や、所有者と接触できない場合など、耐震</a:t>
            </a:r>
            <a:r>
              <a:rPr lang="ja-JP" altLang="en-US" dirty="0"/>
              <a:t>診断義務付けの</a:t>
            </a:r>
            <a:r>
              <a:rPr lang="ja-JP" altLang="en-US" dirty="0" smtClean="0"/>
              <a:t>対象かの</a:t>
            </a:r>
            <a:r>
              <a:rPr lang="ja-JP" altLang="en-US" dirty="0"/>
              <a:t>確定ができていないものがあることから、早急に確定</a:t>
            </a:r>
            <a:r>
              <a:rPr lang="ja-JP" altLang="en-US" dirty="0" smtClean="0"/>
              <a:t>させることが必要</a:t>
            </a:r>
            <a:endParaRPr lang="en-US" altLang="ja-JP" dirty="0"/>
          </a:p>
          <a:p>
            <a:pPr marL="252000" indent="-252000"/>
            <a:r>
              <a:rPr lang="ja-JP" altLang="en-US" dirty="0"/>
              <a:t>○耐震診断の</a:t>
            </a:r>
            <a:r>
              <a:rPr lang="ja-JP" altLang="en-US" dirty="0" smtClean="0"/>
              <a:t>実施が未実施の耐震</a:t>
            </a:r>
            <a:r>
              <a:rPr lang="ja-JP" altLang="en-US" dirty="0"/>
              <a:t>診断義務付け</a:t>
            </a:r>
            <a:r>
              <a:rPr lang="ja-JP" altLang="en-US" dirty="0" smtClean="0"/>
              <a:t>対象ブロック</a:t>
            </a:r>
            <a:r>
              <a:rPr lang="ja-JP" altLang="en-US" dirty="0"/>
              <a:t>塀</a:t>
            </a:r>
            <a:r>
              <a:rPr lang="ja-JP" altLang="en-US" dirty="0" smtClean="0"/>
              <a:t>等があることから、早急</a:t>
            </a:r>
            <a:r>
              <a:rPr lang="ja-JP" altLang="en-US" dirty="0"/>
              <a:t>に耐震診断の</a:t>
            </a:r>
            <a:r>
              <a:rPr lang="ja-JP" altLang="en-US" dirty="0" smtClean="0"/>
              <a:t>実施を働きかけることが必要（</a:t>
            </a:r>
            <a:r>
              <a:rPr lang="ja-JP" altLang="en-US" dirty="0"/>
              <a:t>報告期限は</a:t>
            </a:r>
            <a:r>
              <a:rPr lang="ja-JP" altLang="en-US" dirty="0" smtClean="0"/>
              <a:t>令和４年</a:t>
            </a:r>
            <a:r>
              <a:rPr lang="ja-JP" altLang="en-US" dirty="0"/>
              <a:t>９</a:t>
            </a:r>
            <a:r>
              <a:rPr lang="ja-JP" altLang="en-US" dirty="0" smtClean="0"/>
              <a:t>月</a:t>
            </a:r>
            <a:r>
              <a:rPr lang="en-US" altLang="ja-JP" dirty="0"/>
              <a:t>30</a:t>
            </a:r>
            <a:r>
              <a:rPr lang="ja-JP" altLang="en-US" dirty="0"/>
              <a:t>日）</a:t>
            </a:r>
            <a:endParaRPr lang="en-US" altLang="ja-JP" dirty="0"/>
          </a:p>
          <a:p>
            <a:pPr marL="252000" indent="-252000"/>
            <a:r>
              <a:rPr lang="ja-JP" altLang="en-US" dirty="0"/>
              <a:t>○耐震</a:t>
            </a:r>
            <a:r>
              <a:rPr lang="ja-JP" altLang="en-US" dirty="0" smtClean="0"/>
              <a:t>診断の結果、耐震性</a:t>
            </a:r>
            <a:r>
              <a:rPr lang="ja-JP" altLang="en-US" dirty="0"/>
              <a:t>不足が判明したブロック塀等</a:t>
            </a:r>
            <a:r>
              <a:rPr lang="ja-JP" altLang="en-US" dirty="0" smtClean="0"/>
              <a:t>に対しては、</a:t>
            </a:r>
            <a:r>
              <a:rPr lang="ja-JP" altLang="en-US" dirty="0"/>
              <a:t>補助</a:t>
            </a:r>
            <a:r>
              <a:rPr lang="ja-JP" altLang="en-US" dirty="0" smtClean="0"/>
              <a:t>制度の活用による除却</a:t>
            </a:r>
            <a:r>
              <a:rPr lang="ja-JP" altLang="en-US" dirty="0"/>
              <a:t>等</a:t>
            </a:r>
            <a:r>
              <a:rPr lang="ja-JP" altLang="en-US" dirty="0" smtClean="0"/>
              <a:t>を働きかけることが必要</a:t>
            </a:r>
            <a:endParaRPr lang="ja-JP" altLang="en-US" dirty="0"/>
          </a:p>
        </p:txBody>
      </p:sp>
    </p:spTree>
    <p:extLst>
      <p:ext uri="{BB962C8B-B14F-4D97-AF65-F5344CB8AC3E}">
        <p14:creationId xmlns:p14="http://schemas.microsoft.com/office/powerpoint/2010/main" val="2957518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a:xfrm>
            <a:off x="0" y="471050"/>
            <a:ext cx="8702040" cy="404813"/>
          </a:xfrm>
        </p:spPr>
        <p:txBody>
          <a:bodyPr/>
          <a:lstStyle/>
          <a:p>
            <a:r>
              <a:rPr lang="ja-JP" altLang="en-US" dirty="0"/>
              <a:t>　</a:t>
            </a:r>
            <a:r>
              <a:rPr lang="ja-JP" altLang="en-US" dirty="0" smtClean="0"/>
              <a:t>（２）令和４年度の</a:t>
            </a:r>
            <a:r>
              <a:rPr lang="ja-JP" altLang="en-US" dirty="0"/>
              <a:t>広域緊急交通路沿道ブロック塀等の</a:t>
            </a:r>
            <a:r>
              <a:rPr lang="ja-JP" altLang="en-US" dirty="0" smtClean="0"/>
              <a:t>取組</a:t>
            </a:r>
            <a:endParaRPr kumimoji="1" lang="ja-JP" altLang="en-US"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25</a:t>
            </a:fld>
            <a:endParaRPr lang="en-US" altLang="ja-JP">
              <a:solidFill>
                <a:srgbClr val="000000"/>
              </a:solidFill>
            </a:endParaRPr>
          </a:p>
        </p:txBody>
      </p:sp>
      <p:sp>
        <p:nvSpPr>
          <p:cNvPr id="9" name="テキスト ボックス 8"/>
          <p:cNvSpPr txBox="1"/>
          <p:nvPr/>
        </p:nvSpPr>
        <p:spPr>
          <a:xfrm>
            <a:off x="162719" y="1455516"/>
            <a:ext cx="8820000" cy="1479242"/>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smtClean="0"/>
              <a:t>○令和４年</a:t>
            </a:r>
            <a:r>
              <a:rPr lang="ja-JP" altLang="en-US" dirty="0"/>
              <a:t>９</a:t>
            </a:r>
            <a:r>
              <a:rPr lang="ja-JP" altLang="en-US" dirty="0" smtClean="0"/>
              <a:t>月</a:t>
            </a:r>
            <a:r>
              <a:rPr lang="en-US" altLang="ja-JP" dirty="0" smtClean="0"/>
              <a:t>30</a:t>
            </a:r>
            <a:r>
              <a:rPr lang="ja-JP" altLang="en-US" dirty="0" smtClean="0"/>
              <a:t>日の</a:t>
            </a:r>
            <a:r>
              <a:rPr lang="ja-JP" altLang="en-US" dirty="0"/>
              <a:t>報告期限に向けて、所管行政庁と共</a:t>
            </a:r>
            <a:r>
              <a:rPr lang="ja-JP" altLang="en-US" dirty="0" smtClean="0"/>
              <a:t>に、義務付け</a:t>
            </a:r>
            <a:r>
              <a:rPr lang="ja-JP" altLang="en-US" dirty="0"/>
              <a:t>対象ブロック塀等の所有者へ耐震診断結果報告書の提出</a:t>
            </a:r>
            <a:r>
              <a:rPr lang="ja-JP" altLang="en-US" dirty="0" smtClean="0"/>
              <a:t>を働きかけ</a:t>
            </a:r>
            <a:endParaRPr lang="en-US" altLang="ja-JP" dirty="0"/>
          </a:p>
          <a:p>
            <a:r>
              <a:rPr lang="ja-JP" altLang="en-US" dirty="0" smtClean="0"/>
              <a:t>○義務付け</a:t>
            </a:r>
            <a:r>
              <a:rPr lang="ja-JP" altLang="en-US" dirty="0"/>
              <a:t>対象のブロック塀等の</a:t>
            </a:r>
            <a:r>
              <a:rPr lang="ja-JP" altLang="en-US" dirty="0" smtClean="0"/>
              <a:t>所有者に対し、ダイレクトメールや電話等により耐震化を働きかけ</a:t>
            </a:r>
            <a:endParaRPr lang="en-US" altLang="ja-JP" dirty="0"/>
          </a:p>
        </p:txBody>
      </p:sp>
      <p:sp>
        <p:nvSpPr>
          <p:cNvPr id="10" name="テキスト ボックス 9"/>
          <p:cNvSpPr txBox="1"/>
          <p:nvPr/>
        </p:nvSpPr>
        <p:spPr>
          <a:xfrm>
            <a:off x="162719" y="1014343"/>
            <a:ext cx="88200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確実な</a:t>
            </a:r>
            <a:r>
              <a:rPr lang="ja-JP" altLang="en-US" dirty="0"/>
              <a:t>普及啓発</a:t>
            </a:r>
          </a:p>
        </p:txBody>
      </p:sp>
      <p:sp>
        <p:nvSpPr>
          <p:cNvPr id="12" name="テキスト ボックス 11"/>
          <p:cNvSpPr txBox="1"/>
          <p:nvPr/>
        </p:nvSpPr>
        <p:spPr>
          <a:xfrm>
            <a:off x="162719" y="3805341"/>
            <a:ext cx="88200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所管</a:t>
            </a:r>
            <a:r>
              <a:rPr lang="ja-JP" altLang="en-US" dirty="0"/>
              <a:t>行政庁との連携</a:t>
            </a:r>
          </a:p>
        </p:txBody>
      </p:sp>
      <p:sp>
        <p:nvSpPr>
          <p:cNvPr id="13" name="テキスト ボックス 12"/>
          <p:cNvSpPr txBox="1"/>
          <p:nvPr/>
        </p:nvSpPr>
        <p:spPr>
          <a:xfrm>
            <a:off x="162719" y="4254913"/>
            <a:ext cx="8820000" cy="1556186"/>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smtClean="0"/>
              <a:t>○義務付け</a:t>
            </a:r>
            <a:r>
              <a:rPr lang="ja-JP" altLang="en-US" dirty="0"/>
              <a:t>対象未確定のブロック塀等の所有者</a:t>
            </a:r>
            <a:r>
              <a:rPr lang="ja-JP" altLang="en-US" dirty="0" smtClean="0"/>
              <a:t>に対し、</a:t>
            </a:r>
            <a:r>
              <a:rPr lang="ja-JP" altLang="en-US" dirty="0"/>
              <a:t>個別</a:t>
            </a:r>
            <a:r>
              <a:rPr lang="ja-JP" altLang="en-US" dirty="0" smtClean="0"/>
              <a:t>訪問により、義務付け対象かの確定、及び耐震</a:t>
            </a:r>
            <a:r>
              <a:rPr lang="ja-JP" altLang="en-US" dirty="0"/>
              <a:t>診断の</a:t>
            </a:r>
            <a:r>
              <a:rPr lang="ja-JP" altLang="en-US" dirty="0" smtClean="0"/>
              <a:t>実施を働きかけ</a:t>
            </a:r>
            <a:endParaRPr lang="en-US" altLang="ja-JP" dirty="0"/>
          </a:p>
          <a:p>
            <a:r>
              <a:rPr lang="ja-JP" altLang="en-US" dirty="0" smtClean="0"/>
              <a:t>○義務付け</a:t>
            </a:r>
            <a:r>
              <a:rPr lang="ja-JP" altLang="en-US" dirty="0"/>
              <a:t>対象ブロック塀等の所有者の状況を共有し、確実な普及</a:t>
            </a:r>
            <a:r>
              <a:rPr lang="ja-JP" altLang="en-US" dirty="0" smtClean="0"/>
              <a:t>啓発</a:t>
            </a:r>
            <a:endParaRPr lang="en-US" altLang="ja-JP" dirty="0"/>
          </a:p>
          <a:p>
            <a:r>
              <a:rPr lang="ja-JP" altLang="en-US" dirty="0" smtClean="0"/>
              <a:t>○耐震</a:t>
            </a:r>
            <a:r>
              <a:rPr lang="ja-JP" altLang="en-US" dirty="0"/>
              <a:t>診断結果報告の公表に向けて</a:t>
            </a:r>
            <a:r>
              <a:rPr lang="ja-JP" altLang="en-US" dirty="0" smtClean="0"/>
              <a:t>、公表内容や時期等について調整</a:t>
            </a:r>
            <a:endParaRPr lang="en-US" altLang="ja-JP" dirty="0"/>
          </a:p>
        </p:txBody>
      </p:sp>
    </p:spTree>
    <p:extLst>
      <p:ext uri="{BB962C8B-B14F-4D97-AF65-F5344CB8AC3E}">
        <p14:creationId xmlns:p14="http://schemas.microsoft.com/office/powerpoint/2010/main" val="5255640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7439860" cy="1470025"/>
          </a:xfrm>
        </p:spPr>
        <p:txBody>
          <a:bodyPr/>
          <a:lstStyle/>
          <a:p>
            <a:r>
              <a:rPr lang="ja-JP" altLang="en-US" sz="3200" dirty="0" smtClean="0"/>
              <a:t>４．目標達成へ向けた今後の取組</a:t>
            </a:r>
            <a:endParaRPr lang="ja-JP" altLang="en-US" sz="3200" dirty="0"/>
          </a:p>
        </p:txBody>
      </p:sp>
    </p:spTree>
    <p:extLst>
      <p:ext uri="{BB962C8B-B14F-4D97-AF65-F5344CB8AC3E}">
        <p14:creationId xmlns:p14="http://schemas.microsoft.com/office/powerpoint/2010/main" val="491424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03200" y="471050"/>
            <a:ext cx="7649029" cy="404813"/>
          </a:xfrm>
        </p:spPr>
        <p:txBody>
          <a:bodyPr/>
          <a:lstStyle/>
          <a:p>
            <a:r>
              <a:rPr lang="ja-JP" altLang="en-US" dirty="0"/>
              <a:t>（１</a:t>
            </a:r>
            <a:r>
              <a:rPr lang="ja-JP" altLang="en-US" dirty="0" smtClean="0"/>
              <a:t>）住宅</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27</a:t>
            </a:fld>
            <a:endParaRPr lang="en-US" altLang="ja-JP">
              <a:solidFill>
                <a:srgbClr val="000000"/>
              </a:solidFill>
            </a:endParaRPr>
          </a:p>
        </p:txBody>
      </p:sp>
      <p:sp>
        <p:nvSpPr>
          <p:cNvPr id="55" name="角丸四角１住宅">
            <a:extLst>
              <a:ext uri="{FF2B5EF4-FFF2-40B4-BE49-F238E27FC236}">
                <a16:creationId xmlns:a16="http://schemas.microsoft.com/office/drawing/2014/main" id="{2BB3B2D7-2DC2-4EB8-90CC-08689C1A7310}"/>
              </a:ext>
            </a:extLst>
          </p:cNvPr>
          <p:cNvSpPr/>
          <p:nvPr/>
        </p:nvSpPr>
        <p:spPr>
          <a:xfrm>
            <a:off x="586123" y="1004909"/>
            <a:ext cx="7833600" cy="1784555"/>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67"/>
          </a:p>
        </p:txBody>
      </p:sp>
      <p:graphicFrame>
        <p:nvGraphicFramePr>
          <p:cNvPr id="57" name="表 56"/>
          <p:cNvGraphicFramePr>
            <a:graphicFrameLocks noGrp="1"/>
          </p:cNvGraphicFramePr>
          <p:nvPr>
            <p:extLst/>
          </p:nvPr>
        </p:nvGraphicFramePr>
        <p:xfrm>
          <a:off x="888514" y="200053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dirty="0" smtClean="0">
                          <a:latin typeface="Meiryo UI" panose="020B0604030504040204" pitchFamily="50" charset="-128"/>
                          <a:ea typeface="Meiryo UI" panose="020B0604030504040204" pitchFamily="50" charset="-128"/>
                        </a:rPr>
                        <a:t>H27(2015)</a:t>
                      </a:r>
                      <a:endParaRPr kumimoji="1" lang="ja-JP" altLang="en-US" sz="1600" dirty="0">
                        <a:latin typeface="Meiryo UI" panose="020B0604030504040204" pitchFamily="50" charset="-128"/>
                        <a:ea typeface="Meiryo UI" panose="020B0604030504040204" pitchFamily="50" charset="-128"/>
                      </a:endParaRPr>
                    </a:p>
                  </a:txBody>
                  <a:tcPr marL="60122" marR="60122"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96229">
                <a:tc>
                  <a:txBody>
                    <a:bodyPr/>
                    <a:lstStyle/>
                    <a:p>
                      <a:pPr marL="0" indent="0" algn="ctr"/>
                      <a:r>
                        <a:rPr kumimoji="1" lang="ja-JP" altLang="en-US" sz="1700" dirty="0">
                          <a:latin typeface="Meiryo UI" panose="020B0604030504040204" pitchFamily="50" charset="-128"/>
                          <a:ea typeface="Meiryo UI" panose="020B0604030504040204" pitchFamily="50" charset="-128"/>
                        </a:rPr>
                        <a:t>約</a:t>
                      </a:r>
                      <a:r>
                        <a:rPr kumimoji="1" lang="en-US" altLang="ja-JP" sz="1700" dirty="0">
                          <a:latin typeface="Meiryo UI" panose="020B0604030504040204" pitchFamily="50" charset="-128"/>
                          <a:ea typeface="Meiryo UI" panose="020B0604030504040204" pitchFamily="50" charset="-128"/>
                        </a:rPr>
                        <a:t>83%</a:t>
                      </a:r>
                      <a:r>
                        <a:rPr kumimoji="1" lang="en-US" altLang="ja-JP" sz="1600" dirty="0">
                          <a:latin typeface="Meiryo UI" panose="020B0604030504040204" pitchFamily="50" charset="-128"/>
                          <a:ea typeface="Meiryo UI" panose="020B0604030504040204" pitchFamily="50" charset="-128"/>
                        </a:rPr>
                        <a:t>(65</a:t>
                      </a:r>
                      <a:r>
                        <a:rPr kumimoji="1" lang="ja-JP" altLang="en-US" sz="1600" dirty="0">
                          <a:latin typeface="Meiryo UI" panose="020B0604030504040204" pitchFamily="50" charset="-128"/>
                          <a:ea typeface="Meiryo UI" panose="020B0604030504040204" pitchFamily="50" charset="-128"/>
                        </a:rPr>
                        <a:t>万戸</a:t>
                      </a:r>
                      <a:r>
                        <a:rPr kumimoji="1" lang="en-US" altLang="ja-JP" sz="1600" dirty="0">
                          <a:latin typeface="Meiryo UI" panose="020B0604030504040204" pitchFamily="50" charset="-128"/>
                          <a:ea typeface="Meiryo UI" panose="020B0604030504040204" pitchFamily="50" charset="-128"/>
                        </a:rPr>
                        <a:t>)</a:t>
                      </a:r>
                    </a:p>
                  </a:txBody>
                  <a:tcPr marL="60122" marR="60122" marT="60122" marB="6012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58" name="表 57"/>
          <p:cNvGraphicFramePr>
            <a:graphicFrameLocks noGrp="1"/>
          </p:cNvGraphicFramePr>
          <p:nvPr>
            <p:extLst/>
          </p:nvPr>
        </p:nvGraphicFramePr>
        <p:xfrm>
          <a:off x="3550432" y="200053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２</a:t>
                      </a:r>
                      <a:r>
                        <a:rPr kumimoji="1" lang="en-US" altLang="ja-JP" sz="1600" b="1" dirty="0" smtClean="0">
                          <a:latin typeface="Meiryo UI" panose="020B0604030504040204" pitchFamily="50" charset="-128"/>
                          <a:ea typeface="Meiryo UI" panose="020B0604030504040204" pitchFamily="50" charset="-128"/>
                        </a:rPr>
                        <a:t>(2020)</a:t>
                      </a:r>
                      <a:endParaRPr kumimoji="1" lang="ja-JP" altLang="en-US" sz="1600" b="1" dirty="0">
                        <a:latin typeface="Meiryo UI" panose="020B0604030504040204" pitchFamily="50" charset="-128"/>
                        <a:ea typeface="Meiryo UI" panose="020B0604030504040204" pitchFamily="50" charset="-128"/>
                      </a:endParaRPr>
                    </a:p>
                  </a:txBody>
                  <a:tcPr marL="60122" marR="6012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962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700" b="1" dirty="0">
                          <a:latin typeface="Meiryo UI" panose="020B0604030504040204" pitchFamily="50" charset="-128"/>
                          <a:ea typeface="Meiryo UI" panose="020B0604030504040204" pitchFamily="50" charset="-128"/>
                        </a:rPr>
                        <a:t>約</a:t>
                      </a:r>
                      <a:r>
                        <a:rPr kumimoji="1" lang="en-US" altLang="ja-JP" sz="1700" b="1" dirty="0">
                          <a:latin typeface="Meiryo UI" panose="020B0604030504040204" pitchFamily="50" charset="-128"/>
                          <a:ea typeface="Meiryo UI" panose="020B0604030504040204" pitchFamily="50" charset="-128"/>
                        </a:rPr>
                        <a:t>89%</a:t>
                      </a:r>
                      <a:r>
                        <a:rPr kumimoji="1" lang="en-US" altLang="ja-JP" sz="1600" b="1" dirty="0">
                          <a:latin typeface="Meiryo UI" panose="020B0604030504040204" pitchFamily="50" charset="-128"/>
                          <a:ea typeface="Meiryo UI" panose="020B0604030504040204" pitchFamily="50" charset="-128"/>
                        </a:rPr>
                        <a:t>(45</a:t>
                      </a:r>
                      <a:r>
                        <a:rPr kumimoji="1" lang="ja-JP" altLang="en-US" sz="1600" b="1" dirty="0">
                          <a:latin typeface="Meiryo UI" panose="020B0604030504040204" pitchFamily="50" charset="-128"/>
                          <a:ea typeface="Meiryo UI" panose="020B0604030504040204" pitchFamily="50" charset="-128"/>
                        </a:rPr>
                        <a:t>万戸</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a:txBody>
                  <a:tcPr marL="60122" marR="60122" marT="60122" marB="601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59" name="表 58"/>
          <p:cNvGraphicFramePr>
            <a:graphicFrameLocks noGrp="1"/>
          </p:cNvGraphicFramePr>
          <p:nvPr>
            <p:extLst/>
          </p:nvPr>
        </p:nvGraphicFramePr>
        <p:xfrm>
          <a:off x="6212350" y="1973617"/>
          <a:ext cx="1980000" cy="69600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647">
                <a:tc>
                  <a:txBody>
                    <a:bodyPr/>
                    <a:lstStyle/>
                    <a:p>
                      <a:pPr algn="ctr"/>
                      <a:r>
                        <a:rPr kumimoji="1" lang="ja-JP" altLang="en-US" sz="1600" b="1" dirty="0">
                          <a:latin typeface="Meiryo UI" panose="020B0604030504040204" pitchFamily="50" charset="-128"/>
                          <a:ea typeface="Meiryo UI" panose="020B0604030504040204" pitchFamily="50" charset="-128"/>
                        </a:rPr>
                        <a:t>目標 </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７</a:t>
                      </a:r>
                      <a:r>
                        <a:rPr kumimoji="1" lang="en-US" altLang="ja-JP" sz="1600" b="1" dirty="0" smtClean="0">
                          <a:latin typeface="Meiryo UI" panose="020B0604030504040204" pitchFamily="50" charset="-128"/>
                          <a:ea typeface="Meiryo UI" panose="020B0604030504040204" pitchFamily="50" charset="-128"/>
                        </a:rPr>
                        <a:t>(2025)]</a:t>
                      </a:r>
                      <a:endParaRPr kumimoji="1" lang="ja-JP" altLang="en-US" sz="16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450354">
                <a:tc>
                  <a:txBody>
                    <a:bodyPr/>
                    <a:lstStyle/>
                    <a:p>
                      <a:pPr algn="ctr"/>
                      <a:r>
                        <a:rPr kumimoji="1" lang="en-US" altLang="ja-JP" sz="1700" b="1" dirty="0">
                          <a:latin typeface="Meiryo UI" panose="020B0604030504040204" pitchFamily="50" charset="-128"/>
                          <a:ea typeface="Meiryo UI" panose="020B0604030504040204" pitchFamily="50" charset="-128"/>
                        </a:rPr>
                        <a:t>95%</a:t>
                      </a:r>
                      <a:endParaRPr kumimoji="1" lang="ja-JP" altLang="en-US" sz="1700" b="1" dirty="0">
                        <a:latin typeface="Meiryo UI" panose="020B0604030504040204" pitchFamily="50" charset="-128"/>
                        <a:ea typeface="Meiryo UI" panose="020B0604030504040204" pitchFamily="50" charset="-128"/>
                      </a:endParaRPr>
                    </a:p>
                  </a:txBody>
                  <a:tcPr marL="0" marR="0" marT="76355" marB="7635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60" name="右矢印 59"/>
          <p:cNvSpPr/>
          <p:nvPr/>
        </p:nvSpPr>
        <p:spPr>
          <a:xfrm>
            <a:off x="3119290" y="205106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61" name="右矢印 60"/>
          <p:cNvSpPr/>
          <p:nvPr/>
        </p:nvSpPr>
        <p:spPr>
          <a:xfrm>
            <a:off x="5781208" y="205106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62" name="テキスト ボックス 61">
            <a:extLst>
              <a:ext uri="{FF2B5EF4-FFF2-40B4-BE49-F238E27FC236}">
                <a16:creationId xmlns:a16="http://schemas.microsoft.com/office/drawing/2014/main" id="{AF497E49-21DA-44AA-8E02-40F56DDB4CCD}"/>
              </a:ext>
            </a:extLst>
          </p:cNvPr>
          <p:cNvSpPr txBox="1"/>
          <p:nvPr/>
        </p:nvSpPr>
        <p:spPr>
          <a:xfrm>
            <a:off x="586122" y="1015207"/>
            <a:ext cx="7833600" cy="62949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lIns="60122" tIns="30062" rIns="60122" bIns="0" rtlCol="0">
            <a:spAutoFit/>
          </a:bodyPr>
          <a:lstStyle/>
          <a:p>
            <a:pPr defTabSz="719945">
              <a:lnSpc>
                <a:spcPts val="2171"/>
              </a:lnSpc>
            </a:pPr>
            <a:r>
              <a:rPr lang="ja-JP" altLang="en-US" sz="2004" b="1" dirty="0">
                <a:solidFill>
                  <a:schemeClr val="bg1"/>
                </a:solidFill>
                <a:latin typeface="Meiryo UI" panose="020B0604030504040204" pitchFamily="50" charset="-128"/>
                <a:ea typeface="Meiryo UI" panose="020B0604030504040204" pitchFamily="50" charset="-128"/>
              </a:rPr>
              <a:t>住宅</a:t>
            </a:r>
            <a:r>
              <a:rPr lang="ja-JP" altLang="en-US" sz="1838" b="1" dirty="0">
                <a:solidFill>
                  <a:schemeClr val="bg1"/>
                </a:solidFill>
                <a:latin typeface="Meiryo UI" panose="020B0604030504040204" pitchFamily="50" charset="-128"/>
                <a:ea typeface="Meiryo UI" panose="020B0604030504040204" pitchFamily="50" charset="-128"/>
              </a:rPr>
              <a:t>　　</a:t>
            </a:r>
            <a:endParaRPr lang="en-US" altLang="ja-JP" sz="1838" b="1" dirty="0">
              <a:solidFill>
                <a:schemeClr val="bg1"/>
              </a:solidFill>
              <a:latin typeface="Meiryo UI" panose="020B0604030504040204" pitchFamily="50" charset="-128"/>
              <a:ea typeface="Meiryo UI" panose="020B0604030504040204" pitchFamily="50" charset="-128"/>
            </a:endParaRPr>
          </a:p>
          <a:p>
            <a:pPr defTabSz="719945">
              <a:lnSpc>
                <a:spcPts val="2004"/>
              </a:lnSpc>
            </a:pPr>
            <a:r>
              <a:rPr lang="ja-JP" altLang="en-US" sz="1838" b="1" dirty="0">
                <a:solidFill>
                  <a:schemeClr val="bg1"/>
                </a:solidFill>
                <a:latin typeface="Meiryo UI" panose="020B0604030504040204" pitchFamily="50" charset="-128"/>
                <a:ea typeface="Meiryo UI" panose="020B0604030504040204" pitchFamily="50" charset="-128"/>
              </a:rPr>
              <a:t>　</a:t>
            </a:r>
            <a:r>
              <a:rPr lang="ja-JP" altLang="en-US" sz="1503" dirty="0">
                <a:solidFill>
                  <a:schemeClr val="bg1"/>
                </a:solidFill>
                <a:latin typeface="Meiryo UI" panose="020B0604030504040204" pitchFamily="50" charset="-128"/>
                <a:ea typeface="Meiryo UI" panose="020B0604030504040204" pitchFamily="50" charset="-128"/>
              </a:rPr>
              <a:t>木造住宅・分譲マンションを含むすべての住宅</a:t>
            </a:r>
            <a:endParaRPr lang="en-US" altLang="ja-JP" sz="1838" dirty="0">
              <a:solidFill>
                <a:schemeClr val="bg1"/>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B616332F-3264-484B-BF86-D2F82ECD3517}"/>
              </a:ext>
            </a:extLst>
          </p:cNvPr>
          <p:cNvSpPr txBox="1"/>
          <p:nvPr/>
        </p:nvSpPr>
        <p:spPr>
          <a:xfrm>
            <a:off x="638360" y="1631889"/>
            <a:ext cx="3749061"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耐震化率（耐震性不足戸数）</a:t>
            </a:r>
            <a:endParaRPr lang="en-US" altLang="ja-JP" sz="1670" b="1" dirty="0">
              <a:solidFill>
                <a:prstClr val="black"/>
              </a:solidFill>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B616332F-3264-484B-BF86-D2F82ECD3517}"/>
              </a:ext>
            </a:extLst>
          </p:cNvPr>
          <p:cNvSpPr txBox="1"/>
          <p:nvPr/>
        </p:nvSpPr>
        <p:spPr>
          <a:xfrm>
            <a:off x="638359" y="1631632"/>
            <a:ext cx="3749061"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耐震化率（耐震性不足戸数）</a:t>
            </a:r>
            <a:endParaRPr lang="en-US" altLang="ja-JP" sz="1670" b="1"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86122" y="3435848"/>
            <a:ext cx="7833600" cy="830997"/>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0" bIns="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nSpc>
                <a:spcPct val="100000"/>
              </a:lnSpc>
            </a:pPr>
            <a:r>
              <a:rPr lang="ja-JP" altLang="en-US" dirty="0" smtClean="0"/>
              <a:t>○</a:t>
            </a:r>
            <a:r>
              <a:rPr lang="ja-JP" altLang="en-US" spc="-30" dirty="0" smtClean="0"/>
              <a:t>令和</a:t>
            </a:r>
            <a:r>
              <a:rPr lang="en-US" altLang="ja-JP" spc="-30" dirty="0" smtClean="0"/>
              <a:t>2</a:t>
            </a:r>
            <a:r>
              <a:rPr lang="ja-JP" altLang="en-US" spc="-30" dirty="0" smtClean="0"/>
              <a:t>年推計では、現在までのトレンドを若干加速させることでおおむね目標を達成する見込みであったが、コロナ禍での資材高騰の影響や補助実績の減少を考慮すると、加速できているとは言い難い状況であ</a:t>
            </a:r>
            <a:r>
              <a:rPr lang="ja-JP" altLang="en-US" spc="-30" dirty="0"/>
              <a:t>り</a:t>
            </a:r>
            <a:r>
              <a:rPr lang="ja-JP" altLang="en-US" spc="-30" dirty="0" smtClean="0"/>
              <a:t>、目標達成については楽観視できない</a:t>
            </a:r>
            <a:endParaRPr lang="en-US" altLang="ja-JP" spc="-30" dirty="0" smtClean="0"/>
          </a:p>
        </p:txBody>
      </p:sp>
      <p:sp>
        <p:nvSpPr>
          <p:cNvPr id="31" name="テキスト ボックス 30"/>
          <p:cNvSpPr txBox="1"/>
          <p:nvPr/>
        </p:nvSpPr>
        <p:spPr>
          <a:xfrm>
            <a:off x="586122" y="3040395"/>
            <a:ext cx="78336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目標の達成について</a:t>
            </a:r>
            <a:endParaRPr lang="ja-JP" altLang="en-US" dirty="0"/>
          </a:p>
        </p:txBody>
      </p:sp>
      <p:sp>
        <p:nvSpPr>
          <p:cNvPr id="32" name="テキスト ボックス 31"/>
          <p:cNvSpPr txBox="1"/>
          <p:nvPr/>
        </p:nvSpPr>
        <p:spPr>
          <a:xfrm>
            <a:off x="586122" y="4345982"/>
            <a:ext cx="78336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今後の取組について</a:t>
            </a:r>
            <a:endParaRPr lang="ja-JP" altLang="en-US" dirty="0"/>
          </a:p>
        </p:txBody>
      </p:sp>
      <p:sp>
        <p:nvSpPr>
          <p:cNvPr id="33" name="テキスト ボックス 32"/>
          <p:cNvSpPr txBox="1"/>
          <p:nvPr/>
        </p:nvSpPr>
        <p:spPr>
          <a:xfrm>
            <a:off x="586122" y="4780646"/>
            <a:ext cx="7833600" cy="2000548"/>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990600" indent="-990600">
              <a:lnSpc>
                <a:spcPts val="2600"/>
              </a:lnSpc>
              <a:spcAft>
                <a:spcPts val="0"/>
              </a:spcAft>
            </a:pPr>
            <a:r>
              <a:rPr lang="en-US" altLang="ja-JP" dirty="0" smtClean="0">
                <a:solidFill>
                  <a:schemeClr val="tx1"/>
                </a:solidFill>
              </a:rPr>
              <a:t>【</a:t>
            </a:r>
            <a:r>
              <a:rPr lang="ja-JP" altLang="en-US" dirty="0" smtClean="0">
                <a:solidFill>
                  <a:schemeClr val="tx1"/>
                </a:solidFill>
              </a:rPr>
              <a:t>木造</a:t>
            </a:r>
            <a:r>
              <a:rPr lang="en-US" altLang="ja-JP" dirty="0" smtClean="0">
                <a:solidFill>
                  <a:schemeClr val="tx1"/>
                </a:solidFill>
              </a:rPr>
              <a:t>】</a:t>
            </a:r>
            <a:r>
              <a:rPr lang="ja-JP" altLang="en-US" dirty="0" smtClean="0">
                <a:solidFill>
                  <a:schemeClr val="tx1"/>
                </a:solidFill>
              </a:rPr>
              <a:t>　○</a:t>
            </a:r>
            <a:r>
              <a:rPr lang="ja-JP" altLang="en-US" spc="-40" dirty="0" smtClean="0">
                <a:solidFill>
                  <a:schemeClr val="tx1"/>
                </a:solidFill>
              </a:rPr>
              <a:t>省エネルギー施策等、様々な施策と連携し、所有者に必要</a:t>
            </a:r>
            <a:r>
              <a:rPr lang="ja-JP" altLang="en-US" spc="-40" dirty="0">
                <a:solidFill>
                  <a:schemeClr val="tx1"/>
                </a:solidFill>
              </a:rPr>
              <a:t>な</a:t>
            </a:r>
            <a:r>
              <a:rPr lang="ja-JP" altLang="en-US" spc="-40" dirty="0" smtClean="0">
                <a:solidFill>
                  <a:schemeClr val="tx1"/>
                </a:solidFill>
              </a:rPr>
              <a:t>情報を周知</a:t>
            </a:r>
            <a:r>
              <a:rPr lang="ja-JP" altLang="en-US" spc="-40" dirty="0">
                <a:solidFill>
                  <a:schemeClr val="tx1"/>
                </a:solidFill>
              </a:rPr>
              <a:t>する</a:t>
            </a:r>
            <a:r>
              <a:rPr lang="ja-JP" altLang="en-US" spc="-40" dirty="0" smtClean="0">
                <a:solidFill>
                  <a:schemeClr val="tx1"/>
                </a:solidFill>
              </a:rPr>
              <a:t>とともに、耐震化が個人の人命にとどまらず公共性を有することについて、個別訪問等により働きかける。また、所有者の負担軽減の支援策を検討する</a:t>
            </a:r>
            <a:endParaRPr lang="en-US" altLang="ja-JP" spc="-40" dirty="0" smtClean="0">
              <a:solidFill>
                <a:schemeClr val="tx1"/>
              </a:solidFill>
            </a:endParaRPr>
          </a:p>
          <a:p>
            <a:pPr marL="1798638" indent="-1798638">
              <a:lnSpc>
                <a:spcPts val="2600"/>
              </a:lnSpc>
              <a:spcAft>
                <a:spcPts val="0"/>
              </a:spcAft>
            </a:pPr>
            <a:r>
              <a:rPr lang="en-US" altLang="ja-JP" dirty="0" smtClean="0">
                <a:solidFill>
                  <a:schemeClr val="tx1"/>
                </a:solidFill>
              </a:rPr>
              <a:t>【</a:t>
            </a:r>
            <a:r>
              <a:rPr lang="ja-JP" altLang="en-US" dirty="0" smtClean="0">
                <a:solidFill>
                  <a:schemeClr val="tx1"/>
                </a:solidFill>
              </a:rPr>
              <a:t>分譲マンション</a:t>
            </a:r>
            <a:r>
              <a:rPr lang="en-US" altLang="ja-JP" dirty="0" smtClean="0">
                <a:solidFill>
                  <a:schemeClr val="tx1"/>
                </a:solidFill>
              </a:rPr>
              <a:t>】 </a:t>
            </a:r>
            <a:r>
              <a:rPr lang="ja-JP" altLang="en-US" dirty="0" smtClean="0">
                <a:solidFill>
                  <a:schemeClr val="tx1"/>
                </a:solidFill>
              </a:rPr>
              <a:t>○建設年度の古いマンションから重点的に働きかけるとともに、大阪府分譲マンション耐震化サポート事業者と連携し、広域緊急交通路沿道にある分譲マンションでのモデル事業を推進する</a:t>
            </a:r>
            <a:endParaRPr lang="en-US" altLang="ja-JP" dirty="0" smtClean="0">
              <a:solidFill>
                <a:schemeClr val="tx1"/>
              </a:solidFill>
            </a:endParaRPr>
          </a:p>
        </p:txBody>
      </p:sp>
      <p:sp>
        <p:nvSpPr>
          <p:cNvPr id="2" name="四角形吹き出し 1"/>
          <p:cNvSpPr/>
          <p:nvPr/>
        </p:nvSpPr>
        <p:spPr>
          <a:xfrm>
            <a:off x="5781208" y="2713264"/>
            <a:ext cx="2638514" cy="306161"/>
          </a:xfrm>
          <a:prstGeom prst="wedgeRectCallout">
            <a:avLst>
              <a:gd name="adj1" fmla="val -10304"/>
              <a:gd name="adj2" fmla="val -89944"/>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予測：</a:t>
            </a:r>
            <a:r>
              <a:rPr kumimoji="1" lang="en-US" altLang="ja-JP" sz="1700" b="1" dirty="0" smtClean="0">
                <a:latin typeface="Meiryo UI" panose="020B0604030504040204" pitchFamily="50" charset="-128"/>
                <a:ea typeface="Meiryo UI" panose="020B0604030504040204" pitchFamily="50" charset="-128"/>
              </a:rPr>
              <a:t>93.9</a:t>
            </a:r>
            <a:r>
              <a:rPr kumimoji="1" lang="ja-JP" altLang="en-US" sz="1700" b="1" dirty="0" smtClean="0">
                <a:latin typeface="Meiryo UI" panose="020B0604030504040204" pitchFamily="50" charset="-128"/>
                <a:ea typeface="Meiryo UI" panose="020B0604030504040204" pitchFamily="50" charset="-128"/>
              </a:rPr>
              <a:t>％</a:t>
            </a:r>
            <a:endParaRPr kumimoji="1" lang="ja-JP" altLang="en-US" sz="17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20143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latin typeface="Meiryo UI" panose="020B0604030504040204" pitchFamily="50" charset="-128"/>
                <a:ea typeface="Meiryo UI" panose="020B0604030504040204" pitchFamily="50" charset="-128"/>
              </a:rPr>
              <a:pPr>
                <a:defRPr/>
              </a:pPr>
              <a:t>28</a:t>
            </a:fld>
            <a:endParaRPr lang="en-US" altLang="ja-JP">
              <a:solidFill>
                <a:srgbClr val="000000"/>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77B14665-C14D-4EEF-9E1F-852F6FE5B4C6}"/>
              </a:ext>
            </a:extLst>
          </p:cNvPr>
          <p:cNvSpPr>
            <a:spLocks noGrp="1"/>
          </p:cNvSpPr>
          <p:nvPr>
            <p:ph type="title" idx="4294967295"/>
          </p:nvPr>
        </p:nvSpPr>
        <p:spPr>
          <a:xfrm>
            <a:off x="0" y="122238"/>
            <a:ext cx="7988300" cy="754062"/>
          </a:xfrm>
        </p:spPr>
        <p:txBody>
          <a:bodyPr/>
          <a:lstStyle/>
          <a:p>
            <a:r>
              <a:rPr lang="en-US" altLang="ja-JP" dirty="0" smtClean="0"/>
              <a:t>【</a:t>
            </a:r>
            <a:r>
              <a:rPr lang="ja-JP" altLang="en-US" dirty="0" smtClean="0"/>
              <a:t>参考</a:t>
            </a:r>
            <a:r>
              <a:rPr lang="en-US" altLang="ja-JP" dirty="0" smtClean="0"/>
              <a:t>】</a:t>
            </a:r>
            <a:r>
              <a:rPr lang="ja-JP" altLang="en-US" dirty="0" smtClean="0"/>
              <a:t>木造</a:t>
            </a:r>
            <a:r>
              <a:rPr lang="ja-JP" altLang="en-US" dirty="0"/>
              <a:t>住宅の耐震化に</a:t>
            </a:r>
            <a:r>
              <a:rPr lang="ja-JP" altLang="en-US" dirty="0" smtClean="0"/>
              <a:t>係る</a:t>
            </a:r>
            <a:r>
              <a:rPr lang="en-US" altLang="ja-JP" dirty="0" smtClean="0"/>
              <a:t/>
            </a:r>
            <a:br>
              <a:rPr lang="en-US" altLang="ja-JP" dirty="0" smtClean="0"/>
            </a:br>
            <a:r>
              <a:rPr lang="ja-JP" altLang="en-US" dirty="0"/>
              <a:t>　</a:t>
            </a:r>
            <a:r>
              <a:rPr lang="ja-JP" altLang="en-US" dirty="0" smtClean="0"/>
              <a:t>　　　 他</a:t>
            </a:r>
            <a:r>
              <a:rPr lang="ja-JP" altLang="en-US" dirty="0"/>
              <a:t>都道府県等の状況・取組等</a:t>
            </a:r>
          </a:p>
        </p:txBody>
      </p:sp>
      <p:sp>
        <p:nvSpPr>
          <p:cNvPr id="3" name="正方形/長方形 2"/>
          <p:cNvSpPr/>
          <p:nvPr/>
        </p:nvSpPr>
        <p:spPr>
          <a:xfrm>
            <a:off x="126472" y="894446"/>
            <a:ext cx="1620957" cy="338554"/>
          </a:xfrm>
          <a:prstGeom prst="rect">
            <a:avLst/>
          </a:prstGeom>
        </p:spPr>
        <p:txBody>
          <a:bodyPr wrap="none">
            <a:spAutoFit/>
          </a:bodyPr>
          <a:lstStyle/>
          <a:p>
            <a:r>
              <a:rPr lang="ja-JP" altLang="en-US" sz="1600" dirty="0">
                <a:latin typeface="Meiryo UI" panose="020B0604030504040204" pitchFamily="50" charset="-128"/>
                <a:ea typeface="Meiryo UI" panose="020B0604030504040204" pitchFamily="50" charset="-128"/>
              </a:rPr>
              <a:t>○耐震化の</a:t>
            </a:r>
            <a:r>
              <a:rPr lang="ja-JP" altLang="en-US" sz="1600" dirty="0" smtClean="0">
                <a:latin typeface="Meiryo UI" panose="020B0604030504040204" pitchFamily="50" charset="-128"/>
                <a:ea typeface="Meiryo UI" panose="020B0604030504040204" pitchFamily="50" charset="-128"/>
              </a:rPr>
              <a:t>状況</a:t>
            </a:r>
            <a:endParaRPr lang="ja-JP" altLang="en-US"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260930" y="3785788"/>
            <a:ext cx="4611944" cy="18856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dirty="0" smtClean="0">
                <a:latin typeface="Meiryo UI" panose="020B0604030504040204" pitchFamily="50" charset="-128"/>
                <a:ea typeface="Meiryo UI" panose="020B0604030504040204" pitchFamily="50" charset="-128"/>
              </a:rPr>
              <a:t>○各都道府県の取組等</a:t>
            </a:r>
            <a:endParaRPr lang="en-US" altLang="ja-JP" sz="1600" dirty="0" smtClean="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257626842"/>
              </p:ext>
            </p:extLst>
          </p:nvPr>
        </p:nvGraphicFramePr>
        <p:xfrm>
          <a:off x="217136" y="4002064"/>
          <a:ext cx="8853325" cy="2198718"/>
        </p:xfrm>
        <a:graphic>
          <a:graphicData uri="http://schemas.openxmlformats.org/drawingml/2006/table">
            <a:tbl>
              <a:tblPr firstRow="1" firstCol="1">
                <a:tableStyleId>{85BE263C-DBD7-4A20-BB59-AAB30ACAA65A}</a:tableStyleId>
              </a:tblPr>
              <a:tblGrid>
                <a:gridCol w="678018">
                  <a:extLst>
                    <a:ext uri="{9D8B030D-6E8A-4147-A177-3AD203B41FA5}">
                      <a16:colId xmlns:a16="http://schemas.microsoft.com/office/drawing/2014/main" val="3373791282"/>
                    </a:ext>
                  </a:extLst>
                </a:gridCol>
                <a:gridCol w="1152721">
                  <a:extLst>
                    <a:ext uri="{9D8B030D-6E8A-4147-A177-3AD203B41FA5}">
                      <a16:colId xmlns:a16="http://schemas.microsoft.com/office/drawing/2014/main" val="4263119679"/>
                    </a:ext>
                  </a:extLst>
                </a:gridCol>
                <a:gridCol w="1758119">
                  <a:extLst>
                    <a:ext uri="{9D8B030D-6E8A-4147-A177-3AD203B41FA5}">
                      <a16:colId xmlns:a16="http://schemas.microsoft.com/office/drawing/2014/main" val="3578322806"/>
                    </a:ext>
                  </a:extLst>
                </a:gridCol>
                <a:gridCol w="570548">
                  <a:extLst>
                    <a:ext uri="{9D8B030D-6E8A-4147-A177-3AD203B41FA5}">
                      <a16:colId xmlns:a16="http://schemas.microsoft.com/office/drawing/2014/main" val="3952631631"/>
                    </a:ext>
                  </a:extLst>
                </a:gridCol>
                <a:gridCol w="4693919">
                  <a:extLst>
                    <a:ext uri="{9D8B030D-6E8A-4147-A177-3AD203B41FA5}">
                      <a16:colId xmlns:a16="http://schemas.microsoft.com/office/drawing/2014/main" val="4171385472"/>
                    </a:ext>
                  </a:extLst>
                </a:gridCol>
              </a:tblGrid>
              <a:tr h="158911">
                <a:tc rowSpan="2">
                  <a:txBody>
                    <a:bodyPr/>
                    <a:lstStyle/>
                    <a:p>
                      <a:pPr marL="0" algn="ctr" defTabSz="914278" rtl="0" eaLnBrk="1" latinLnBrk="0" hangingPunct="1">
                        <a:lnSpc>
                          <a:spcPts val="1200"/>
                        </a:lnSpc>
                        <a:spcBef>
                          <a:spcPts val="0"/>
                        </a:spcBef>
                        <a:spcAft>
                          <a:spcPts val="0"/>
                        </a:spcAft>
                      </a:pPr>
                      <a:r>
                        <a:rPr kumimoji="1" lang="ja-JP" altLang="en-US" sz="1200" kern="100" dirty="0" smtClean="0">
                          <a:effectLst/>
                          <a:latin typeface="Meiryo UI" panose="020B0604030504040204" pitchFamily="50" charset="-128"/>
                          <a:ea typeface="Meiryo UI" panose="020B0604030504040204" pitchFamily="50" charset="-128"/>
                        </a:rPr>
                        <a:t>都府県</a:t>
                      </a:r>
                      <a:r>
                        <a:rPr kumimoji="1" lang="en-US" sz="1200" kern="100" dirty="0" smtClean="0">
                          <a:effectLst/>
                          <a:latin typeface="Meiryo UI" panose="020B0604030504040204" pitchFamily="50" charset="-128"/>
                          <a:ea typeface="Meiryo UI" panose="020B0604030504040204" pitchFamily="50" charset="-128"/>
                        </a:rPr>
                        <a:t> </a:t>
                      </a:r>
                      <a:endParaRPr kumimoji="1" lang="ja-JP" sz="12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marL="0" algn="ctr" defTabSz="914278" rtl="0" eaLnBrk="1" latinLnBrk="0" hangingPunct="1">
                        <a:lnSpc>
                          <a:spcPts val="1200"/>
                        </a:lnSpc>
                        <a:spcBef>
                          <a:spcPts val="0"/>
                        </a:spcBef>
                        <a:spcAft>
                          <a:spcPts val="0"/>
                        </a:spcAft>
                      </a:pPr>
                      <a:r>
                        <a:rPr kumimoji="1" lang="ja-JP" altLang="en-US" sz="1200" kern="100" dirty="0" smtClean="0">
                          <a:effectLst/>
                          <a:latin typeface="Meiryo UI" panose="020B0604030504040204" pitchFamily="50" charset="-128"/>
                          <a:ea typeface="Meiryo UI" panose="020B0604030504040204" pitchFamily="50" charset="-128"/>
                        </a:rPr>
                        <a:t>補助額の上限</a:t>
                      </a: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gridSpan="2">
                  <a:txBody>
                    <a:bodyPr/>
                    <a:lstStyle/>
                    <a:p>
                      <a:pPr marL="0" algn="ctr" defTabSz="914278" rtl="0" eaLnBrk="1" latinLnBrk="0" hangingPunct="1">
                        <a:lnSpc>
                          <a:spcPts val="1200"/>
                        </a:lnSpc>
                        <a:spcBef>
                          <a:spcPts val="0"/>
                        </a:spcBef>
                        <a:spcAft>
                          <a:spcPts val="0"/>
                        </a:spcAft>
                      </a:pPr>
                      <a:r>
                        <a:rPr kumimoji="1" lang="ja-JP" altLang="en-US" sz="1200" kern="100" dirty="0" smtClean="0">
                          <a:solidFill>
                            <a:schemeClr val="bg1"/>
                          </a:solidFill>
                          <a:effectLst/>
                          <a:latin typeface="Meiryo UI" panose="020B0604030504040204" pitchFamily="50" charset="-128"/>
                          <a:ea typeface="Meiryo UI" panose="020B0604030504040204" pitchFamily="50" charset="-128"/>
                        </a:rPr>
                        <a:t>補助の有無</a:t>
                      </a: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44485"/>
                    </a:solidFill>
                  </a:tcPr>
                </a:tc>
                <a:tc hMerge="1">
                  <a:txBody>
                    <a:bodyPr/>
                    <a:lstStyle/>
                    <a:p>
                      <a:pPr marL="0" algn="ctr" defTabSz="914278" rtl="0" eaLnBrk="1" latinLnBrk="0" hangingPunct="1">
                        <a:lnSpc>
                          <a:spcPct val="100000"/>
                        </a:lnSpc>
                        <a:spcAft>
                          <a:spcPts val="0"/>
                        </a:spcAft>
                      </a:pPr>
                      <a:endParaRPr kumimoji="1" lang="en-US" altLang="ja-JP" sz="1200" kern="100" dirty="0" smtClean="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rowSpan="2">
                  <a:txBody>
                    <a:bodyPr/>
                    <a:lstStyle/>
                    <a:p>
                      <a:pPr marL="0" algn="ctr" defTabSz="914278" rtl="0" eaLnBrk="1" latinLnBrk="0" hangingPunct="1">
                        <a:lnSpc>
                          <a:spcPts val="1200"/>
                        </a:lnSpc>
                        <a:spcBef>
                          <a:spcPts val="0"/>
                        </a:spcBef>
                        <a:spcAft>
                          <a:spcPts val="0"/>
                        </a:spcAft>
                      </a:pPr>
                      <a:r>
                        <a:rPr kumimoji="1" lang="ja-JP" altLang="en-US" sz="1200" kern="100" dirty="0" smtClean="0">
                          <a:effectLst/>
                          <a:latin typeface="Meiryo UI" panose="020B0604030504040204" pitchFamily="50" charset="-128"/>
                          <a:ea typeface="Meiryo UI" panose="020B0604030504040204" pitchFamily="50" charset="-128"/>
                        </a:rPr>
                        <a:t>特徴的な施策</a:t>
                      </a: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rgbClr val="444485"/>
                    </a:solidFill>
                  </a:tcPr>
                </a:tc>
                <a:extLst>
                  <a:ext uri="{0D108BD9-81ED-4DB2-BD59-A6C34878D82A}">
                    <a16:rowId xmlns:a16="http://schemas.microsoft.com/office/drawing/2014/main" val="3761007960"/>
                  </a:ext>
                </a:extLst>
              </a:tr>
              <a:tr h="204238">
                <a:tc vMerge="1">
                  <a:txBody>
                    <a:bodyPr/>
                    <a:lstStyle/>
                    <a:p>
                      <a:pPr marL="0" algn="ctr" defTabSz="914278" rtl="0" eaLnBrk="1" latinLnBrk="0" hangingPunct="1">
                        <a:lnSpc>
                          <a:spcPct val="100000"/>
                        </a:lnSpc>
                        <a:spcAft>
                          <a:spcPts val="0"/>
                        </a:spcAft>
                      </a:pPr>
                      <a:endParaRPr kumimoji="1" lang="ja-JP" sz="12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vMerge="1">
                  <a:txBody>
                    <a:bodyPr/>
                    <a:lstStyle/>
                    <a:p>
                      <a:pPr marL="0" algn="ctr" defTabSz="914278" rtl="0" eaLnBrk="1" latinLnBrk="0" hangingPunct="1">
                        <a:lnSpc>
                          <a:spcPct val="100000"/>
                        </a:lnSpc>
                        <a:spcAft>
                          <a:spcPts val="0"/>
                        </a:spcAft>
                      </a:pP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ts val="1200"/>
                        </a:lnSpc>
                        <a:spcBef>
                          <a:spcPts val="0"/>
                        </a:spcBef>
                        <a:spcAft>
                          <a:spcPts val="0"/>
                        </a:spcAft>
                      </a:pPr>
                      <a:r>
                        <a:rPr kumimoji="1" lang="ja-JP" altLang="en-US" sz="1100" kern="100" dirty="0" smtClean="0">
                          <a:solidFill>
                            <a:schemeClr val="bg1"/>
                          </a:solidFill>
                          <a:effectLst/>
                          <a:latin typeface="Meiryo UI" panose="020B0604030504040204" pitchFamily="50" charset="-128"/>
                          <a:ea typeface="Meiryo UI" panose="020B0604030504040204" pitchFamily="50" charset="-128"/>
                        </a:rPr>
                        <a:t>通常の耐震改修以外</a:t>
                      </a:r>
                      <a:r>
                        <a:rPr kumimoji="1" lang="en-US" altLang="ja-JP" sz="800" kern="100" dirty="0" smtClean="0">
                          <a:solidFill>
                            <a:schemeClr val="bg1"/>
                          </a:solidFill>
                          <a:effectLst/>
                          <a:latin typeface="Meiryo UI" panose="020B0604030504040204" pitchFamily="50" charset="-128"/>
                          <a:ea typeface="Meiryo UI" panose="020B0604030504040204" pitchFamily="50" charset="-128"/>
                        </a:rPr>
                        <a:t>※1</a:t>
                      </a:r>
                      <a:endParaRPr kumimoji="1" lang="ja-JP" altLang="en-US" sz="8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444485"/>
                    </a:solidFill>
                  </a:tcPr>
                </a:tc>
                <a:tc>
                  <a:txBody>
                    <a:bodyPr/>
                    <a:lstStyle/>
                    <a:p>
                      <a:pPr marL="0" algn="ctr" defTabSz="914278" rtl="0" eaLnBrk="1" latinLnBrk="0" hangingPunct="1">
                        <a:lnSpc>
                          <a:spcPts val="1200"/>
                        </a:lnSpc>
                        <a:spcBef>
                          <a:spcPts val="0"/>
                        </a:spcBef>
                        <a:spcAft>
                          <a:spcPts val="0"/>
                        </a:spcAft>
                      </a:pPr>
                      <a:r>
                        <a:rPr kumimoji="1" lang="ja-JP" altLang="en-US" sz="1200" kern="100" dirty="0" smtClean="0">
                          <a:solidFill>
                            <a:schemeClr val="bg1"/>
                          </a:solidFill>
                          <a:effectLst/>
                          <a:latin typeface="Meiryo UI" panose="020B0604030504040204" pitchFamily="50" charset="-128"/>
                          <a:ea typeface="Meiryo UI" panose="020B0604030504040204" pitchFamily="50" charset="-128"/>
                        </a:rPr>
                        <a:t>解体</a:t>
                      </a: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444485"/>
                    </a:solidFill>
                  </a:tcPr>
                </a:tc>
                <a:tc vMerge="1">
                  <a:txBody>
                    <a:bodyPr/>
                    <a:lstStyle/>
                    <a:p>
                      <a:pPr marL="0" algn="ctr" defTabSz="914278" rtl="0" eaLnBrk="1" latinLnBrk="0" hangingPunct="1">
                        <a:lnSpc>
                          <a:spcPct val="100000"/>
                        </a:lnSpc>
                        <a:spcAft>
                          <a:spcPts val="0"/>
                        </a:spcAft>
                      </a:pP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152787991"/>
                  </a:ext>
                </a:extLst>
              </a:tr>
              <a:tr h="282987">
                <a:tc>
                  <a:txBody>
                    <a:bodyPr/>
                    <a:lstStyle/>
                    <a:p>
                      <a:pPr marL="0" algn="ctr" defTabSz="914278" rtl="0" eaLnBrk="1" latinLnBrk="0" hangingPunct="1">
                        <a:lnSpc>
                          <a:spcPts val="1200"/>
                        </a:lnSpc>
                        <a:spcBef>
                          <a:spcPts val="0"/>
                        </a:spcBef>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東京都</a:t>
                      </a:r>
                      <a:endParaRPr kumimoji="1" lang="ja-JP" sz="12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ts val="1400"/>
                        </a:lnSpc>
                        <a:spcBef>
                          <a:spcPts val="0"/>
                        </a:spcBef>
                        <a:spcAft>
                          <a:spcPts val="0"/>
                        </a:spcAft>
                      </a:pP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100</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万円</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marR="0" lvl="0" indent="0" algn="ctr" defTabSz="914278" rtl="0" eaLnBrk="1" fontAlgn="auto" latinLnBrk="0" hangingPunct="1">
                        <a:lnSpc>
                          <a:spcPts val="14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無</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a:lnSpc>
                          <a:spcPts val="1400"/>
                        </a:lnSpc>
                        <a:spcBef>
                          <a:spcPts val="0"/>
                        </a:spcBef>
                        <a:spcAft>
                          <a:spcPts val="0"/>
                        </a:spcAft>
                      </a:pPr>
                      <a:r>
                        <a:rPr kumimoji="1" lang="ja-JP" altLang="en-US" sz="1200" dirty="0" smtClean="0">
                          <a:latin typeface="Meiryo UI" panose="020B0604030504040204" pitchFamily="50" charset="-128"/>
                          <a:ea typeface="Meiryo UI" panose="020B0604030504040204" pitchFamily="50" charset="-128"/>
                        </a:rPr>
                        <a:t>有</a:t>
                      </a:r>
                      <a:endParaRPr kumimoji="1" lang="ja-JP" altLang="en-US" sz="1200" dirty="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・木造住宅耐震改修事業者の養成及び公表</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278" rtl="0" eaLnBrk="1" fontAlgn="auto" latinLnBrk="0" hangingPunct="1">
                        <a:lnSpc>
                          <a:spcPts val="14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・固定資産税や都市計画税を全額免除</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改修１年間、建替え</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3</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年間</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3868621111"/>
                  </a:ext>
                </a:extLst>
              </a:tr>
              <a:tr h="298862">
                <a:tc>
                  <a:txBody>
                    <a:bodyPr/>
                    <a:lstStyle/>
                    <a:p>
                      <a:pPr marL="0" algn="ctr" defTabSz="914278" rtl="0" eaLnBrk="1" latinLnBrk="0" hangingPunct="1">
                        <a:lnSpc>
                          <a:spcPts val="1200"/>
                        </a:lnSpc>
                        <a:spcBef>
                          <a:spcPts val="0"/>
                        </a:spcBef>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静岡県</a:t>
                      </a:r>
                      <a:endParaRPr kumimoji="1" lang="ja-JP" sz="12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ts val="1400"/>
                        </a:lnSpc>
                        <a:spcBef>
                          <a:spcPts val="0"/>
                        </a:spcBef>
                        <a:spcAft>
                          <a:spcPts val="0"/>
                        </a:spcAft>
                      </a:pP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100</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万円</a:t>
                      </a:r>
                      <a:endParaRPr kumimoji="1" lang="ja-JP" altLang="en-US" sz="1100" kern="100" dirty="0" smtClean="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耐震シェルター</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a:lnSpc>
                          <a:spcPts val="1400"/>
                        </a:lnSpc>
                        <a:spcBef>
                          <a:spcPts val="0"/>
                        </a:spcBef>
                        <a:spcAft>
                          <a:spcPts val="0"/>
                        </a:spcAft>
                      </a:pPr>
                      <a:r>
                        <a:rPr kumimoji="1" lang="ja-JP" altLang="en-US" sz="1200" dirty="0" smtClean="0">
                          <a:latin typeface="Meiryo UI" panose="020B0604030504040204" pitchFamily="50" charset="-128"/>
                          <a:ea typeface="Meiryo UI" panose="020B0604030504040204" pitchFamily="50" charset="-128"/>
                        </a:rPr>
                        <a:t>有</a:t>
                      </a:r>
                      <a:endParaRPr kumimoji="1" lang="ja-JP" altLang="en-US" sz="1200" dirty="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marR="0" lvl="0" indent="0" algn="l" defTabSz="914278" rtl="0" eaLnBrk="1" fontAlgn="ctr" latinLnBrk="0" hangingPunct="1">
                        <a:lnSpc>
                          <a:spcPts val="14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・耐震性のない住宅の建て替えに係る住宅ローンの優遇制度</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endParaRPr>
                    </a:p>
                    <a:p>
                      <a:pPr marL="0" algn="l" defTabSz="914278" rtl="0" eaLnBrk="1" fontAlgn="ctr"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・静岡県耐震診断補強相談士を養成し、登録</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431509745"/>
                  </a:ext>
                </a:extLst>
              </a:tr>
              <a:tr h="0">
                <a:tc>
                  <a:txBody>
                    <a:bodyPr/>
                    <a:lstStyle/>
                    <a:p>
                      <a:pPr marL="0" algn="ctr" defTabSz="914278" rtl="0" eaLnBrk="1" latinLnBrk="0" hangingPunct="1">
                        <a:lnSpc>
                          <a:spcPts val="1200"/>
                        </a:lnSpc>
                        <a:spcBef>
                          <a:spcPts val="0"/>
                        </a:spcBef>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愛知県</a:t>
                      </a:r>
                      <a:endParaRPr kumimoji="1" lang="ja-JP" sz="12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ts val="1400"/>
                        </a:lnSpc>
                        <a:spcBef>
                          <a:spcPts val="0"/>
                        </a:spcBef>
                        <a:spcAft>
                          <a:spcPts val="0"/>
                        </a:spcAft>
                      </a:pP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100</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万円</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marR="0" lvl="0" indent="0" algn="l" defTabSz="914278" rtl="0" eaLnBrk="1" fontAlgn="auto" latinLnBrk="0" hangingPunct="1">
                        <a:lnSpc>
                          <a:spcPts val="14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段階的改修</a:t>
                      </a:r>
                      <a:r>
                        <a:rPr kumimoji="1" lang="en-US" altLang="ja-JP" sz="800" kern="100" dirty="0" smtClean="0">
                          <a:solidFill>
                            <a:schemeClr val="tx1"/>
                          </a:solidFill>
                          <a:effectLst/>
                          <a:latin typeface="Meiryo UI" panose="020B0604030504040204" pitchFamily="50" charset="-128"/>
                          <a:ea typeface="Meiryo UI" panose="020B0604030504040204" pitchFamily="50" charset="-128"/>
                          <a:cs typeface="+mn-cs"/>
                        </a:rPr>
                        <a:t>※2</a:t>
                      </a:r>
                      <a:r>
                        <a:rPr kumimoji="1" lang="ja-JP" altLang="en-US" sz="1200" kern="100" dirty="0" err="1" smtClean="0">
                          <a:solidFill>
                            <a:schemeClr val="tx1"/>
                          </a:solidFill>
                          <a:effectLst/>
                          <a:latin typeface="Meiryo UI" panose="020B0604030504040204" pitchFamily="50" charset="-128"/>
                          <a:ea typeface="Meiryo UI" panose="020B0604030504040204" pitchFamily="50" charset="-128"/>
                          <a:cs typeface="+mn-cs"/>
                        </a:rPr>
                        <a:t>、</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階のみ</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1.0</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以上、耐震シェルター</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a:lnSpc>
                          <a:spcPts val="1400"/>
                        </a:lnSpc>
                        <a:spcBef>
                          <a:spcPts val="0"/>
                        </a:spcBef>
                        <a:spcAft>
                          <a:spcPts val="0"/>
                        </a:spcAft>
                      </a:pPr>
                      <a:r>
                        <a:rPr kumimoji="1" lang="ja-JP" altLang="en-US" sz="1200" dirty="0" smtClean="0">
                          <a:latin typeface="Meiryo UI" panose="020B0604030504040204" pitchFamily="50" charset="-128"/>
                          <a:ea typeface="Meiryo UI" panose="020B0604030504040204" pitchFamily="50" charset="-128"/>
                        </a:rPr>
                        <a:t>有</a:t>
                      </a:r>
                      <a:endParaRPr kumimoji="1" lang="ja-JP" altLang="en-US" sz="1200" dirty="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・低価格耐震改修工法の開発や評価・普及</a:t>
                      </a:r>
                    </a:p>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・住宅の改修時の仮住居の提供（公的賃貸住宅などの活用）</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3801101946"/>
                  </a:ext>
                </a:extLst>
              </a:tr>
              <a:tr h="0">
                <a:tc>
                  <a:txBody>
                    <a:bodyPr/>
                    <a:lstStyle/>
                    <a:p>
                      <a:pPr algn="ctr">
                        <a:lnSpc>
                          <a:spcPts val="1200"/>
                        </a:lnSpc>
                        <a:spcBef>
                          <a:spcPts val="0"/>
                        </a:spcBef>
                        <a:spcAft>
                          <a:spcPts val="0"/>
                        </a:spcAft>
                      </a:pPr>
                      <a:r>
                        <a:rPr lang="ja-JP" altLang="en-US"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高知県</a:t>
                      </a:r>
                      <a:endParaRPr lang="ja-JP" alt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ts val="1400"/>
                        </a:lnSpc>
                        <a:spcBef>
                          <a:spcPts val="0"/>
                        </a:spcBef>
                        <a:spcAft>
                          <a:spcPts val="0"/>
                        </a:spcAft>
                      </a:pP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155</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万</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3</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千円</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marR="0" lvl="0" indent="0" algn="l" defTabSz="914278" rtl="0" eaLnBrk="1" fontAlgn="auto" latinLnBrk="0" hangingPunct="1">
                        <a:lnSpc>
                          <a:spcPts val="14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段階的改修</a:t>
                      </a:r>
                      <a:r>
                        <a:rPr kumimoji="1" lang="en-US" altLang="ja-JP" sz="8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800" kern="100" dirty="0" smtClean="0">
                          <a:solidFill>
                            <a:schemeClr val="tx1"/>
                          </a:solidFill>
                          <a:effectLst/>
                          <a:latin typeface="Meiryo UI" panose="020B0604030504040204" pitchFamily="50" charset="-128"/>
                          <a:ea typeface="Meiryo UI" panose="020B0604030504040204" pitchFamily="50" charset="-128"/>
                          <a:cs typeface="+mn-cs"/>
                        </a:rPr>
                        <a:t>２、</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階のみ</a:t>
                      </a: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1.0</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以上</a:t>
                      </a:r>
                      <a:endParaRPr kumimoji="1" lang="ja-JP" altLang="en-US" sz="1200" dirty="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a:lnSpc>
                          <a:spcPts val="1400"/>
                        </a:lnSpc>
                        <a:spcBef>
                          <a:spcPts val="0"/>
                        </a:spcBef>
                        <a:spcAft>
                          <a:spcPts val="0"/>
                        </a:spcAft>
                      </a:pPr>
                      <a:r>
                        <a:rPr kumimoji="1" lang="ja-JP" altLang="en-US" sz="1200" dirty="0" smtClean="0">
                          <a:latin typeface="Meiryo UI" panose="020B0604030504040204" pitchFamily="50" charset="-128"/>
                          <a:ea typeface="Meiryo UI" panose="020B0604030504040204" pitchFamily="50" charset="-128"/>
                        </a:rPr>
                        <a:t>有</a:t>
                      </a:r>
                      <a:endParaRPr kumimoji="1" lang="ja-JP" altLang="en-US" sz="1200" dirty="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marR="0" lvl="0" indent="0" algn="l" defTabSz="914278" rtl="0" eaLnBrk="1" fontAlgn="auto" latinLnBrk="0" hangingPunct="1">
                        <a:lnSpc>
                          <a:spcPts val="1400"/>
                        </a:lnSpc>
                        <a:spcBef>
                          <a:spcPts val="0"/>
                        </a:spcBef>
                        <a:spcAft>
                          <a:spcPts val="0"/>
                        </a:spcAft>
                        <a:buClrTx/>
                        <a:buSzTx/>
                        <a:buFontTx/>
                        <a:buNone/>
                        <a:tabLst/>
                        <a:defRPr/>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・高知県住宅・建築物耐震改修支援機関</a:t>
                      </a:r>
                      <a:r>
                        <a:rPr kumimoji="1" lang="en-US" altLang="ja-JP" sz="1200" kern="100" baseline="30000" dirty="0" smtClean="0">
                          <a:solidFill>
                            <a:schemeClr val="tx1"/>
                          </a:solidFill>
                          <a:effectLst/>
                          <a:latin typeface="Meiryo UI" panose="020B0604030504040204" pitchFamily="50" charset="-128"/>
                          <a:ea typeface="Meiryo UI" panose="020B0604030504040204" pitchFamily="50" charset="-128"/>
                        </a:rPr>
                        <a:t>※</a:t>
                      </a:r>
                      <a:r>
                        <a:rPr kumimoji="1" lang="ja-JP" altLang="en-US" sz="1200" kern="100" baseline="30000" dirty="0" smtClean="0">
                          <a:solidFill>
                            <a:schemeClr val="tx1"/>
                          </a:solidFill>
                          <a:effectLst/>
                          <a:latin typeface="Meiryo UI" panose="020B0604030504040204" pitchFamily="50" charset="-128"/>
                          <a:ea typeface="Meiryo UI" panose="020B0604030504040204" pitchFamily="50" charset="-128"/>
                        </a:rPr>
                        <a:t>３</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endParaRPr>
                    </a:p>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・低コスト工法や耐震診断を省略して設計から実施する仕組みの普及</a:t>
                      </a: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46735587"/>
                  </a:ext>
                </a:extLst>
              </a:tr>
              <a:tr h="413169">
                <a:tc>
                  <a:txBody>
                    <a:bodyPr/>
                    <a:lstStyle/>
                    <a:p>
                      <a:pPr algn="ctr">
                        <a:lnSpc>
                          <a:spcPts val="1200"/>
                        </a:lnSpc>
                        <a:spcBef>
                          <a:spcPts val="0"/>
                        </a:spcBef>
                        <a:spcAft>
                          <a:spcPts val="0"/>
                        </a:spcAft>
                      </a:pPr>
                      <a:r>
                        <a:rPr lang="ja-JP" altLang="en-US"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a:t>
                      </a:r>
                      <a:endParaRPr lang="ja-JP" alt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marR="0" lvl="0" indent="0" algn="l" defTabSz="914278" rtl="0" eaLnBrk="1" fontAlgn="auto" latinLnBrk="0" hangingPunct="1">
                        <a:lnSpc>
                          <a:spcPts val="1400"/>
                        </a:lnSpc>
                        <a:spcBef>
                          <a:spcPts val="0"/>
                        </a:spcBef>
                        <a:spcAft>
                          <a:spcPts val="0"/>
                        </a:spcAft>
                        <a:buClrTx/>
                        <a:buSzTx/>
                        <a:buFontTx/>
                        <a:buNone/>
                        <a:tabLst/>
                        <a:defRPr/>
                      </a:pPr>
                      <a:r>
                        <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rPr>
                        <a:t>40</a:t>
                      </a: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万円</a:t>
                      </a:r>
                      <a:r>
                        <a:rPr kumimoji="1" lang="en-US" altLang="ja-JP" sz="105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ja-JP" altLang="en-US" sz="1050" kern="100" dirty="0" smtClean="0">
                          <a:solidFill>
                            <a:schemeClr val="tx1"/>
                          </a:solidFill>
                          <a:effectLst/>
                          <a:latin typeface="Meiryo UI" panose="020B0604030504040204" pitchFamily="50" charset="-128"/>
                          <a:ea typeface="Meiryo UI" panose="020B0604030504040204" pitchFamily="50" charset="-128"/>
                          <a:cs typeface="+mn-cs"/>
                        </a:rPr>
                        <a:t>高齢者等への割増</a:t>
                      </a:r>
                      <a:r>
                        <a:rPr kumimoji="1" lang="en-US" altLang="ja-JP" sz="1050" kern="100" dirty="0" smtClean="0">
                          <a:solidFill>
                            <a:schemeClr val="tx1"/>
                          </a:solidFill>
                          <a:effectLst/>
                          <a:latin typeface="Meiryo UI" panose="020B0604030504040204" pitchFamily="50" charset="-128"/>
                          <a:ea typeface="Meiryo UI" panose="020B0604030504040204" pitchFamily="50" charset="-128"/>
                          <a:cs typeface="+mn-cs"/>
                        </a:rPr>
                        <a:t>20</a:t>
                      </a:r>
                      <a:r>
                        <a:rPr kumimoji="1" lang="ja-JP" altLang="en-US" sz="1050" kern="100" dirty="0" smtClean="0">
                          <a:solidFill>
                            <a:schemeClr val="tx1"/>
                          </a:solidFill>
                          <a:effectLst/>
                          <a:latin typeface="Meiryo UI" panose="020B0604030504040204" pitchFamily="50" charset="-128"/>
                          <a:ea typeface="Meiryo UI" panose="020B0604030504040204" pitchFamily="50" charset="-128"/>
                          <a:cs typeface="+mn-cs"/>
                        </a:rPr>
                        <a:t>万円</a:t>
                      </a:r>
                      <a:r>
                        <a:rPr kumimoji="1" lang="en-US" altLang="ja-JP" sz="1050" kern="100" dirty="0" smtClean="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050" kern="100" dirty="0" smtClean="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l">
                        <a:lnSpc>
                          <a:spcPts val="1400"/>
                        </a:lnSpc>
                        <a:spcBef>
                          <a:spcPts val="0"/>
                        </a:spcBef>
                        <a:spcAft>
                          <a:spcPts val="0"/>
                        </a:spcAft>
                      </a:pPr>
                      <a:r>
                        <a:rPr kumimoji="1" lang="ja-JP" altLang="en-US" sz="1200" dirty="0" smtClean="0">
                          <a:latin typeface="Meiryo UI" panose="020B0604030504040204" pitchFamily="50" charset="-128"/>
                          <a:ea typeface="Meiryo UI" panose="020B0604030504040204" pitchFamily="50" charset="-128"/>
                        </a:rPr>
                        <a:t>評点</a:t>
                      </a:r>
                      <a:r>
                        <a:rPr kumimoji="1" lang="en-US" altLang="ja-JP" sz="1200" dirty="0" smtClean="0">
                          <a:latin typeface="Meiryo UI" panose="020B0604030504040204" pitchFamily="50" charset="-128"/>
                          <a:ea typeface="Meiryo UI" panose="020B0604030504040204" pitchFamily="50" charset="-128"/>
                        </a:rPr>
                        <a:t>0.7</a:t>
                      </a:r>
                      <a:r>
                        <a:rPr kumimoji="1" lang="ja-JP" altLang="en-US" sz="1200" dirty="0" smtClean="0">
                          <a:latin typeface="Meiryo UI" panose="020B0604030504040204" pitchFamily="50" charset="-128"/>
                          <a:ea typeface="Meiryo UI" panose="020B0604030504040204" pitchFamily="50" charset="-128"/>
                        </a:rPr>
                        <a:t>以上若しくは</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階のみ</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以上、耐震シェルター</a:t>
                      </a:r>
                      <a:endParaRPr kumimoji="1" lang="en-US" altLang="ja-JP" sz="1200" dirty="0" smtClean="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a:lnSpc>
                          <a:spcPts val="1400"/>
                        </a:lnSpc>
                        <a:spcBef>
                          <a:spcPts val="0"/>
                        </a:spcBef>
                        <a:spcAft>
                          <a:spcPts val="0"/>
                        </a:spcAft>
                      </a:pPr>
                      <a:r>
                        <a:rPr kumimoji="1" lang="ja-JP" altLang="en-US" sz="1200" dirty="0" smtClean="0">
                          <a:latin typeface="Meiryo UI" panose="020B0604030504040204" pitchFamily="50" charset="-128"/>
                          <a:ea typeface="Meiryo UI" panose="020B0604030504040204" pitchFamily="50" charset="-128"/>
                        </a:rPr>
                        <a:t>無</a:t>
                      </a:r>
                      <a:endParaRPr kumimoji="1" lang="ja-JP" altLang="en-US" sz="1200" dirty="0">
                        <a:latin typeface="Meiryo UI" panose="020B0604030504040204" pitchFamily="50" charset="-128"/>
                        <a:ea typeface="Meiryo UI" panose="020B0604030504040204" pitchFamily="50" charset="-128"/>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・まちまるごと耐震化支援事業</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endParaRPr>
                    </a:p>
                    <a:p>
                      <a:pPr marL="0" algn="l" defTabSz="914278" rtl="0" eaLnBrk="1" latinLnBrk="0" hangingPunct="1">
                        <a:lnSpc>
                          <a:spcPts val="1400"/>
                        </a:lnSpc>
                        <a:spcBef>
                          <a:spcPts val="0"/>
                        </a:spcBef>
                        <a:spcAft>
                          <a:spcPts val="0"/>
                        </a:spcAft>
                      </a:pPr>
                      <a:r>
                        <a:rPr kumimoji="1" lang="ja-JP" altLang="en-US" sz="1200" kern="100" dirty="0" smtClean="0">
                          <a:solidFill>
                            <a:schemeClr val="tx1"/>
                          </a:solidFill>
                          <a:effectLst/>
                          <a:latin typeface="Meiryo UI" panose="020B0604030504040204" pitchFamily="50" charset="-128"/>
                          <a:ea typeface="Meiryo UI" panose="020B0604030504040204" pitchFamily="50" charset="-128"/>
                          <a:cs typeface="+mn-cs"/>
                        </a:rPr>
                        <a:t>・</a:t>
                      </a:r>
                      <a:r>
                        <a:rPr kumimoji="1" lang="zh-TW" altLang="en-US" sz="1200" kern="100" dirty="0" smtClean="0">
                          <a:solidFill>
                            <a:schemeClr val="tx1"/>
                          </a:solidFill>
                          <a:effectLst/>
                          <a:latin typeface="Meiryo UI" panose="020B0604030504040204" pitchFamily="50" charset="-128"/>
                          <a:ea typeface="Meiryo UI" panose="020B0604030504040204" pitchFamily="50" charset="-128"/>
                          <a:cs typeface="+mn-cs"/>
                        </a:rPr>
                        <a:t>木造住宅耐震診断技術者紹介制度</a:t>
                      </a:r>
                      <a:endParaRPr kumimoji="1" lang="en-US" altLang="ja-JP" sz="1200" kern="100" dirty="0" smtClean="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
        <p:nvSpPr>
          <p:cNvPr id="7" name="テキスト ボックス 6"/>
          <p:cNvSpPr txBox="1"/>
          <p:nvPr/>
        </p:nvSpPr>
        <p:spPr>
          <a:xfrm>
            <a:off x="260930" y="6171811"/>
            <a:ext cx="8897598" cy="732044"/>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pPr>
              <a:lnSpc>
                <a:spcPts val="1300"/>
              </a:lnSpc>
            </a:pPr>
            <a:r>
              <a:rPr kumimoji="1" lang="ja-JP" altLang="en-US" sz="1000" dirty="0" smtClean="0">
                <a:latin typeface="Meiryo UI" panose="020B0604030504040204" pitchFamily="50" charset="-128"/>
                <a:ea typeface="Meiryo UI" panose="020B0604030504040204" pitchFamily="50" charset="-128"/>
              </a:rPr>
              <a:t>注釈　</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１</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耐震改修後の上部構造評点</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以上とする改修以外の、評点</a:t>
            </a:r>
            <a:r>
              <a:rPr lang="en-US" altLang="ja-JP" sz="1000" dirty="0" smtClean="0">
                <a:latin typeface="Meiryo UI" panose="020B0604030504040204" pitchFamily="50" charset="-128"/>
                <a:ea typeface="Meiryo UI" panose="020B0604030504040204" pitchFamily="50" charset="-128"/>
              </a:rPr>
              <a:t>0.7</a:t>
            </a:r>
            <a:r>
              <a:rPr lang="ja-JP" altLang="en-US" sz="1000" dirty="0" smtClean="0">
                <a:latin typeface="Meiryo UI" panose="020B0604030504040204" pitchFamily="50" charset="-128"/>
                <a:ea typeface="Meiryo UI" panose="020B0604030504040204" pitchFamily="50" charset="-128"/>
              </a:rPr>
              <a:t>以上</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未満となる改修や耐震シェルターの設置等</a:t>
            </a:r>
            <a:endParaRPr kumimoji="1" lang="en-US" altLang="ja-JP" sz="1000" dirty="0" smtClean="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kumimoji="1" lang="en-US" altLang="ja-JP" sz="100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a:t>
            </a:r>
            <a:r>
              <a:rPr kumimoji="1" lang="ja-JP" altLang="en-US"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通常</a:t>
            </a:r>
            <a:r>
              <a:rPr lang="ja-JP" altLang="en-US" sz="1000" dirty="0">
                <a:latin typeface="Meiryo UI" panose="020B0604030504040204" pitchFamily="50" charset="-128"/>
                <a:ea typeface="Meiryo UI" panose="020B0604030504040204" pitchFamily="50" charset="-128"/>
              </a:rPr>
              <a:t>の耐震改修工事を二段階に分けて</a:t>
            </a:r>
            <a:r>
              <a:rPr lang="ja-JP" altLang="en-US" sz="1000" dirty="0" smtClean="0">
                <a:latin typeface="Meiryo UI" panose="020B0604030504040204" pitchFamily="50" charset="-128"/>
                <a:ea typeface="Meiryo UI" panose="020B0604030504040204" pitchFamily="50" charset="-128"/>
              </a:rPr>
              <a:t>行う改修（上部</a:t>
            </a:r>
            <a:r>
              <a:rPr kumimoji="1" lang="ja-JP" altLang="en-US" sz="1000" dirty="0" smtClean="0">
                <a:latin typeface="Meiryo UI" panose="020B0604030504040204" pitchFamily="50" charset="-128"/>
                <a:ea typeface="Meiryo UI" panose="020B0604030504040204" pitchFamily="50" charset="-128"/>
              </a:rPr>
              <a:t>構造評点</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未満の改修）</a:t>
            </a:r>
            <a:endParaRPr lang="en-US" altLang="ja-JP" sz="1000" dirty="0" smtClean="0">
              <a:latin typeface="Meiryo UI" panose="020B0604030504040204" pitchFamily="50" charset="-128"/>
              <a:ea typeface="Meiryo UI" panose="020B0604030504040204" pitchFamily="50" charset="-128"/>
            </a:endParaRPr>
          </a:p>
          <a:p>
            <a:pPr marL="715963" indent="-715963">
              <a:lnSpc>
                <a:spcPts val="13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rPr>
              <a:t> 既存</a:t>
            </a:r>
            <a:r>
              <a:rPr lang="ja-JP" altLang="en-US" sz="1000" dirty="0">
                <a:latin typeface="Meiryo UI" panose="020B0604030504040204" pitchFamily="50" charset="-128"/>
                <a:ea typeface="Meiryo UI" panose="020B0604030504040204" pitchFamily="50" charset="-128"/>
              </a:rPr>
              <a:t>の住宅及び建築物の耐震改修の促進を図るために、住宅及び建築物の</a:t>
            </a:r>
            <a:r>
              <a:rPr lang="ja-JP" altLang="en-US" sz="1000" dirty="0" smtClean="0">
                <a:latin typeface="Meiryo UI" panose="020B0604030504040204" pitchFamily="50" charset="-128"/>
                <a:ea typeface="Meiryo UI" panose="020B0604030504040204" pitchFamily="50" charset="-128"/>
              </a:rPr>
              <a:t>耐震化</a:t>
            </a:r>
            <a:r>
              <a:rPr lang="ja-JP" altLang="en-US" sz="1000" dirty="0">
                <a:latin typeface="Meiryo UI" panose="020B0604030504040204" pitchFamily="50" charset="-128"/>
                <a:ea typeface="Meiryo UI" panose="020B0604030504040204" pitchFamily="50" charset="-128"/>
              </a:rPr>
              <a:t>促進事業に関する技術的な支援業務を実施する団体を登録する制度</a:t>
            </a:r>
            <a:endParaRPr kumimoji="1" lang="ja-JP" altLang="en-US" sz="10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657198268"/>
              </p:ext>
            </p:extLst>
          </p:nvPr>
        </p:nvGraphicFramePr>
        <p:xfrm>
          <a:off x="222520" y="1193702"/>
          <a:ext cx="8540515" cy="2450076"/>
        </p:xfrm>
        <a:graphic>
          <a:graphicData uri="http://schemas.openxmlformats.org/drawingml/2006/table">
            <a:tbl>
              <a:tblPr firstRow="1" firstCol="1">
                <a:tableStyleId>{85BE263C-DBD7-4A20-BB59-AAB30ACAA65A}</a:tableStyleId>
              </a:tblPr>
              <a:tblGrid>
                <a:gridCol w="1759983">
                  <a:extLst>
                    <a:ext uri="{9D8B030D-6E8A-4147-A177-3AD203B41FA5}">
                      <a16:colId xmlns:a16="http://schemas.microsoft.com/office/drawing/2014/main" val="3373791282"/>
                    </a:ext>
                  </a:extLst>
                </a:gridCol>
                <a:gridCol w="1262781">
                  <a:extLst>
                    <a:ext uri="{9D8B030D-6E8A-4147-A177-3AD203B41FA5}">
                      <a16:colId xmlns:a16="http://schemas.microsoft.com/office/drawing/2014/main" val="1313424371"/>
                    </a:ext>
                  </a:extLst>
                </a:gridCol>
                <a:gridCol w="1262781">
                  <a:extLst>
                    <a:ext uri="{9D8B030D-6E8A-4147-A177-3AD203B41FA5}">
                      <a16:colId xmlns:a16="http://schemas.microsoft.com/office/drawing/2014/main" val="750264151"/>
                    </a:ext>
                  </a:extLst>
                </a:gridCol>
                <a:gridCol w="2127485">
                  <a:extLst>
                    <a:ext uri="{9D8B030D-6E8A-4147-A177-3AD203B41FA5}">
                      <a16:colId xmlns:a16="http://schemas.microsoft.com/office/drawing/2014/main" val="3004542617"/>
                    </a:ext>
                  </a:extLst>
                </a:gridCol>
                <a:gridCol w="2127485">
                  <a:extLst>
                    <a:ext uri="{9D8B030D-6E8A-4147-A177-3AD203B41FA5}">
                      <a16:colId xmlns:a16="http://schemas.microsoft.com/office/drawing/2014/main" val="1476411603"/>
                    </a:ext>
                  </a:extLst>
                </a:gridCol>
              </a:tblGrid>
              <a:tr h="266946">
                <a:tc rowSpan="2">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都府県</a:t>
                      </a:r>
                      <a:r>
                        <a:rPr kumimoji="1" lang="en-US" sz="1400" kern="100" dirty="0">
                          <a:effectLst/>
                          <a:latin typeface="Meiryo UI" panose="020B0604030504040204" pitchFamily="50" charset="-128"/>
                          <a:ea typeface="Meiryo UI" panose="020B0604030504040204" pitchFamily="50" charset="-128"/>
                        </a:rPr>
                        <a:t> </a:t>
                      </a:r>
                      <a:endParaRPr kumimoji="1" lang="ja-JP" sz="14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rPr>
                        <a:t>住宅全般</a:t>
                      </a:r>
                      <a:endParaRPr kumimoji="1" lang="ja-JP" altLang="en-US" sz="14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hMerge="1">
                  <a:txBody>
                    <a:bodyPr/>
                    <a:lstStyle/>
                    <a:p>
                      <a:pPr marL="0" algn="ctr" defTabSz="914278" rtl="0" eaLnBrk="1" latinLnBrk="0" hangingPunct="1">
                        <a:lnSpc>
                          <a:spcPct val="100000"/>
                        </a:lnSpc>
                        <a:spcAft>
                          <a:spcPts val="0"/>
                        </a:spcAft>
                      </a:pPr>
                      <a:endParaRPr kumimoji="1" lang="ja-JP" altLang="en-US" sz="11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gridSpan="2">
                  <a:txBody>
                    <a:bodyPr/>
                    <a:lstStyle/>
                    <a:p>
                      <a:pPr marL="0" algn="ctr" defTabSz="914278" rtl="0" eaLnBrk="1" latinLnBrk="0" hangingPunct="1">
                        <a:lnSpc>
                          <a:spcPct val="100000"/>
                        </a:lnSpc>
                        <a:spcAft>
                          <a:spcPts val="0"/>
                        </a:spcAft>
                      </a:pPr>
                      <a:r>
                        <a:rPr kumimoji="1" lang="ja-JP" altLang="en-US" sz="1400" kern="100" dirty="0" smtClean="0">
                          <a:solidFill>
                            <a:schemeClr val="tx1"/>
                          </a:solidFill>
                          <a:effectLst/>
                          <a:latin typeface="Meiryo UI" panose="020B0604030504040204" pitchFamily="50" charset="-128"/>
                          <a:ea typeface="Meiryo UI" panose="020B0604030504040204" pitchFamily="50" charset="-128"/>
                        </a:rPr>
                        <a:t>木造住宅等</a:t>
                      </a:r>
                      <a:endParaRPr kumimoji="1" lang="ja-JP" altLang="en-US" sz="1400" kern="100" dirty="0">
                        <a:solidFill>
                          <a:schemeClr val="tx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chemeClr val="accent5"/>
                    </a:solidFill>
                  </a:tcPr>
                </a:tc>
                <a:tc hMerge="1">
                  <a:txBody>
                    <a:bodyPr/>
                    <a:lstStyle/>
                    <a:p>
                      <a:pPr marL="0" algn="ctr" defTabSz="914278" rtl="0" eaLnBrk="1" latinLnBrk="0" hangingPunct="1">
                        <a:lnSpc>
                          <a:spcPct val="100000"/>
                        </a:lnSpc>
                        <a:spcAft>
                          <a:spcPts val="0"/>
                        </a:spcAft>
                      </a:pPr>
                      <a:endParaRPr kumimoji="1" lang="ja-JP" altLang="en-US" sz="110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761007960"/>
                  </a:ext>
                </a:extLst>
              </a:tr>
              <a:tr h="105355">
                <a:tc vMerge="1">
                  <a:txBody>
                    <a:bodyPr/>
                    <a:lstStyle/>
                    <a:p>
                      <a:pPr marL="0" algn="ctr" defTabSz="914278" rtl="0" eaLnBrk="1" latinLnBrk="0" hangingPunct="1">
                        <a:lnSpc>
                          <a:spcPct val="100000"/>
                        </a:lnSpc>
                        <a:spcAft>
                          <a:spcPts val="0"/>
                        </a:spcAft>
                      </a:pPr>
                      <a:endParaRPr kumimoji="1" lang="ja-JP" sz="11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rPr>
                        <a:t>耐震化率</a:t>
                      </a:r>
                      <a:endParaRPr kumimoji="1" lang="ja-JP" altLang="en-US" sz="14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rPr>
                        <a:t>戸数</a:t>
                      </a:r>
                      <a:endParaRPr kumimoji="1" lang="ja-JP" altLang="en-US" sz="14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tx1"/>
                          </a:solidFill>
                          <a:effectLst/>
                          <a:latin typeface="Meiryo UI" panose="020B0604030504040204" pitchFamily="50" charset="-128"/>
                          <a:ea typeface="Meiryo UI" panose="020B0604030504040204" pitchFamily="50" charset="-128"/>
                          <a:cs typeface="+mn-cs"/>
                        </a:rPr>
                        <a:t>耐震化率</a:t>
                      </a:r>
                      <a:endParaRPr kumimoji="1" lang="ja-JP" altLang="en-US" sz="1400" kern="1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chemeClr val="accent5"/>
                    </a:solidFill>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tx1"/>
                          </a:solidFill>
                          <a:effectLst/>
                          <a:latin typeface="Meiryo UI" panose="020B0604030504040204" pitchFamily="50" charset="-128"/>
                          <a:ea typeface="Meiryo UI" panose="020B0604030504040204" pitchFamily="50" charset="-128"/>
                          <a:cs typeface="+mn-cs"/>
                        </a:rPr>
                        <a:t>戸数</a:t>
                      </a:r>
                      <a:endParaRPr kumimoji="1" lang="ja-JP" altLang="en-US" sz="1400" kern="1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chemeClr val="accent5"/>
                    </a:solidFill>
                  </a:tcPr>
                </a:tc>
                <a:extLst>
                  <a:ext uri="{0D108BD9-81ED-4DB2-BD59-A6C34878D82A}">
                    <a16:rowId xmlns:a16="http://schemas.microsoft.com/office/drawing/2014/main" val="990017531"/>
                  </a:ext>
                </a:extLst>
              </a:tr>
              <a:tr h="249089">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東京都</a:t>
                      </a:r>
                      <a:endParaRPr kumimoji="1" lang="en-US" altLang="ja-JP" sz="1400" kern="100" dirty="0" smtClean="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000" b="0" kern="100" dirty="0" smtClean="0">
                          <a:effectLst/>
                          <a:latin typeface="Meiryo UI" panose="020B0604030504040204" pitchFamily="50" charset="-128"/>
                          <a:ea typeface="Meiryo UI" panose="020B0604030504040204" pitchFamily="50" charset="-128"/>
                        </a:rPr>
                        <a:t>（</a:t>
                      </a:r>
                      <a:r>
                        <a:rPr kumimoji="1" lang="en-US" altLang="ja-JP" sz="1000" b="0" kern="100" dirty="0" smtClean="0">
                          <a:effectLst/>
                          <a:latin typeface="Meiryo UI" panose="020B0604030504040204" pitchFamily="50" charset="-128"/>
                          <a:ea typeface="Meiryo UI" panose="020B0604030504040204" pitchFamily="50" charset="-128"/>
                        </a:rPr>
                        <a:t>R</a:t>
                      </a:r>
                      <a:r>
                        <a:rPr kumimoji="1" lang="ja-JP" altLang="en-US" sz="1000" b="0" kern="100" dirty="0" smtClean="0">
                          <a:effectLst/>
                          <a:latin typeface="Meiryo UI" panose="020B0604030504040204" pitchFamily="50" charset="-128"/>
                          <a:ea typeface="Meiryo UI" panose="020B0604030504040204" pitchFamily="50" charset="-128"/>
                        </a:rPr>
                        <a:t>１年度末</a:t>
                      </a:r>
                      <a:r>
                        <a:rPr kumimoji="1" lang="en-US" altLang="ja-JP" sz="1000" b="0" kern="100" dirty="0" smtClean="0">
                          <a:effectLst/>
                          <a:latin typeface="Meiryo UI" panose="020B0604030504040204" pitchFamily="50" charset="-128"/>
                          <a:ea typeface="Meiryo UI" panose="020B0604030504040204" pitchFamily="50" charset="-128"/>
                        </a:rPr>
                        <a:t>)</a:t>
                      </a:r>
                      <a:endParaRPr kumimoji="1" lang="ja-JP" sz="1000" b="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92.0%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690</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木造戸建住宅　</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86.0%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165</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3868621111"/>
                  </a:ext>
                </a:extLst>
              </a:tr>
              <a:tr h="249089">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静岡県</a:t>
                      </a:r>
                      <a:endParaRPr kumimoji="1" lang="en-US" altLang="ja-JP" sz="1400" kern="100" dirty="0" smtClean="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278" rtl="0" eaLnBrk="1" fontAlgn="auto"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rPr>
                        <a:t>H30</a:t>
                      </a: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年）</a:t>
                      </a:r>
                      <a:endPar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89.3%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143</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木造住宅　</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85.4</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共同住宅等含む</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92</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431509745"/>
                  </a:ext>
                </a:extLst>
              </a:tr>
              <a:tr h="249089">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愛知県</a:t>
                      </a:r>
                      <a:endParaRPr kumimoji="1" lang="en-US" altLang="ja-JP" sz="1400" kern="100" dirty="0" smtClean="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278" rtl="0" eaLnBrk="1" fontAlgn="auto"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rPr>
                        <a:t>R2</a:t>
                      </a: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年度末）</a:t>
                      </a:r>
                      <a:endPar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91.2%</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311</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戸建住宅　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84.1%</a:t>
                      </a:r>
                    </a:p>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非木造住宅含む</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157</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3801101946"/>
                  </a:ext>
                </a:extLst>
              </a:tr>
              <a:tr h="249089">
                <a:tc>
                  <a:txBody>
                    <a:bodyPr/>
                    <a:lstStyle/>
                    <a:p>
                      <a:pPr algn="ctr">
                        <a:lnSpc>
                          <a:spcPct val="100000"/>
                        </a:lnSpc>
                        <a:spcAft>
                          <a:spcPts val="0"/>
                        </a:spcAft>
                      </a:pPr>
                      <a:r>
                        <a:rPr lang="ja-JP" altLang="en-US"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高知県</a:t>
                      </a:r>
                      <a:endParaRPr lang="en-US" altLang="ja-JP"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278" rtl="0" eaLnBrk="1" fontAlgn="auto"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rPr>
                        <a:t>R2</a:t>
                      </a: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時点）</a:t>
                      </a:r>
                      <a:endPar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86%</a:t>
                      </a: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（耐震性不足の住宅　約</a:t>
                      </a: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4</a:t>
                      </a: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000" b="0" i="0" u="none" strike="noStrike" dirty="0" err="1" smtClean="0">
                          <a:solidFill>
                            <a:srgbClr val="000000"/>
                          </a:solidFill>
                          <a:effectLst/>
                          <a:latin typeface="Meiryo UI" panose="020B0604030504040204" pitchFamily="50" charset="-128"/>
                          <a:ea typeface="Meiryo UI" panose="020B0604030504040204" pitchFamily="50" charset="-128"/>
                        </a:rPr>
                        <a:t>ー</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46735587"/>
                  </a:ext>
                </a:extLst>
              </a:tr>
              <a:tr h="249089">
                <a:tc>
                  <a:txBody>
                    <a:bodyPr/>
                    <a:lstStyle/>
                    <a:p>
                      <a:pPr algn="ctr">
                        <a:lnSpc>
                          <a:spcPct val="100000"/>
                        </a:lnSpc>
                        <a:spcAft>
                          <a:spcPts val="0"/>
                        </a:spcAft>
                      </a:pPr>
                      <a:r>
                        <a:rPr lang="ja-JP" altLang="en-US"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a:t>
                      </a:r>
                      <a:endParaRPr lang="en-US" altLang="ja-JP"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000" b="0" kern="100" dirty="0" smtClean="0">
                          <a:effectLst/>
                          <a:latin typeface="Meiryo UI" panose="020B0604030504040204" pitchFamily="50" charset="-128"/>
                          <a:ea typeface="Meiryo UI" panose="020B0604030504040204" pitchFamily="50" charset="-128"/>
                        </a:rPr>
                        <a:t>（</a:t>
                      </a:r>
                      <a:r>
                        <a:rPr kumimoji="1" lang="en-US" altLang="ja-JP" sz="1000" b="0" kern="100" dirty="0" smtClean="0">
                          <a:effectLst/>
                          <a:latin typeface="Meiryo UI" panose="020B0604030504040204" pitchFamily="50" charset="-128"/>
                          <a:ea typeface="Meiryo UI" panose="020B0604030504040204" pitchFamily="50" charset="-128"/>
                        </a:rPr>
                        <a:t>R2</a:t>
                      </a:r>
                      <a:r>
                        <a:rPr kumimoji="1" lang="ja-JP" altLang="en-US" sz="1000" b="0" kern="100" dirty="0" smtClean="0">
                          <a:effectLst/>
                          <a:latin typeface="Meiryo UI" panose="020B0604030504040204" pitchFamily="50" charset="-128"/>
                          <a:ea typeface="Meiryo UI" panose="020B0604030504040204" pitchFamily="50" charset="-128"/>
                        </a:rPr>
                        <a:t>年推計</a:t>
                      </a:r>
                      <a:r>
                        <a:rPr kumimoji="1" lang="en-US" altLang="ja-JP" sz="1000" b="0" kern="100" dirty="0" smtClean="0">
                          <a:effectLst/>
                          <a:latin typeface="Meiryo UI" panose="020B0604030504040204" pitchFamily="50" charset="-128"/>
                          <a:ea typeface="Meiryo UI" panose="020B0604030504040204" pitchFamily="50" charset="-128"/>
                        </a:rPr>
                        <a:t>)</a:t>
                      </a:r>
                      <a:endParaRPr kumimoji="1" lang="ja-JP" altLang="ja-JP" sz="1000" b="0" kern="100" dirty="0" smtClean="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88.7%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398</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木造戸建住宅　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142</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Tree>
    <p:extLst>
      <p:ext uri="{BB962C8B-B14F-4D97-AF65-F5344CB8AC3E}">
        <p14:creationId xmlns:p14="http://schemas.microsoft.com/office/powerpoint/2010/main" val="2115454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4F784F-54E0-4958-83D6-C139E6A21D91}"/>
              </a:ext>
            </a:extLst>
          </p:cNvPr>
          <p:cNvSpPr>
            <a:spLocks noGrp="1"/>
          </p:cNvSpPr>
          <p:nvPr>
            <p:ph type="title"/>
          </p:nvPr>
        </p:nvSpPr>
        <p:spPr/>
        <p:txBody>
          <a:bodyPr/>
          <a:lstStyle/>
          <a:p>
            <a:r>
              <a:rPr kumimoji="1" lang="ja-JP" altLang="en-US" dirty="0"/>
              <a:t>　</a:t>
            </a:r>
            <a:r>
              <a:rPr kumimoji="1" lang="ja-JP" altLang="en-US" dirty="0" smtClean="0"/>
              <a:t>（１）住宅</a:t>
            </a:r>
            <a:r>
              <a:rPr kumimoji="1" lang="ja-JP" altLang="en-US" dirty="0"/>
              <a:t>建築物耐震</a:t>
            </a:r>
            <a:r>
              <a:rPr kumimoji="1" lang="en-US" altLang="ja-JP" dirty="0"/>
              <a:t>10</a:t>
            </a:r>
            <a:r>
              <a:rPr kumimoji="1" lang="ja-JP" altLang="en-US" dirty="0"/>
              <a:t>ヵ年戦略・大阪　概要</a:t>
            </a:r>
          </a:p>
        </p:txBody>
      </p:sp>
      <p:sp>
        <p:nvSpPr>
          <p:cNvPr id="19" name="テキスト ボックス 67">
            <a:extLst>
              <a:ext uri="{FF2B5EF4-FFF2-40B4-BE49-F238E27FC236}">
                <a16:creationId xmlns:a16="http://schemas.microsoft.com/office/drawing/2014/main" id="{AF497E49-21DA-44AA-8E02-40F56DDB4CCD}"/>
              </a:ext>
            </a:extLst>
          </p:cNvPr>
          <p:cNvSpPr txBox="1"/>
          <p:nvPr/>
        </p:nvSpPr>
        <p:spPr bwMode="gray">
          <a:xfrm>
            <a:off x="904970" y="2977685"/>
            <a:ext cx="2932402" cy="853981"/>
          </a:xfrm>
          <a:prstGeom prst="rect">
            <a:avLst/>
          </a:prstGeom>
          <a:ln w="12700">
            <a:noFill/>
          </a:ln>
        </p:spPr>
        <p:style>
          <a:lnRef idx="2">
            <a:schemeClr val="accent1"/>
          </a:lnRef>
          <a:fillRef idx="1">
            <a:schemeClr val="lt1"/>
          </a:fillRef>
          <a:effectRef idx="0">
            <a:schemeClr val="accent1"/>
          </a:effectRef>
          <a:fontRef idx="minor">
            <a:schemeClr val="dk1"/>
          </a:fontRef>
        </p:style>
        <p:txBody>
          <a:bodyPr wrap="square" lIns="40494" tIns="20247" rIns="40494" bIns="0" rtlCol="0">
            <a:noAutofit/>
          </a:bodyPr>
          <a:lstStyle/>
          <a:p>
            <a:r>
              <a:rPr lang="ja-JP" altLang="en-US" sz="1600" b="1" u="sng" dirty="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住宅　</a:t>
            </a:r>
            <a:r>
              <a:rPr lang="ja-JP" altLang="en-US" sz="1400" b="1" dirty="0">
                <a:latin typeface="ＭＳ Ｐゴシック" panose="020B0600070205080204" pitchFamily="50" charset="-128"/>
                <a:ea typeface="Meiryo UI" panose="020B0604030504040204" pitchFamily="50" charset="-128"/>
                <a:cs typeface="Times New Roman" panose="02020603050405020304" pitchFamily="18" charset="0"/>
              </a:rPr>
              <a:t>　</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87313" lvl="1"/>
            <a:r>
              <a:rPr lang="ja-JP" altLang="en-US" sz="1400" dirty="0">
                <a:latin typeface="ＭＳ Ｐゴシック" panose="020B0600070205080204" pitchFamily="50" charset="-128"/>
                <a:ea typeface="Meiryo UI" panose="020B0604030504040204" pitchFamily="50" charset="-128"/>
                <a:cs typeface="Times New Roman" panose="02020603050405020304" pitchFamily="18" charset="0"/>
              </a:rPr>
              <a:t>木造住宅・分譲マンションを含む</a:t>
            </a:r>
            <a:endParaRPr lang="en-US" altLang="ja-JP" sz="1400" dirty="0">
              <a:latin typeface="ＭＳ Ｐゴシック" panose="020B0600070205080204" pitchFamily="50" charset="-128"/>
              <a:ea typeface="Meiryo UI" panose="020B0604030504040204" pitchFamily="50" charset="-128"/>
              <a:cs typeface="Times New Roman" panose="02020603050405020304" pitchFamily="18" charset="0"/>
            </a:endParaRPr>
          </a:p>
          <a:p>
            <a:pPr marL="87313" lvl="1"/>
            <a:r>
              <a:rPr lang="ja-JP" altLang="en-US" sz="1400" dirty="0">
                <a:latin typeface="ＭＳ Ｐゴシック" panose="020B0600070205080204" pitchFamily="50" charset="-128"/>
                <a:ea typeface="Meiryo UI" panose="020B0604030504040204" pitchFamily="50" charset="-128"/>
                <a:cs typeface="Times New Roman" panose="02020603050405020304" pitchFamily="18" charset="0"/>
              </a:rPr>
              <a:t>すべての住宅</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0" name="テキスト ボックス 118">
            <a:extLst>
              <a:ext uri="{FF2B5EF4-FFF2-40B4-BE49-F238E27FC236}">
                <a16:creationId xmlns:a16="http://schemas.microsoft.com/office/drawing/2014/main" id="{82F57E38-057A-4736-9573-8344901B5234}"/>
              </a:ext>
            </a:extLst>
          </p:cNvPr>
          <p:cNvSpPr txBox="1"/>
          <p:nvPr/>
        </p:nvSpPr>
        <p:spPr bwMode="gray">
          <a:xfrm>
            <a:off x="830301" y="5668392"/>
            <a:ext cx="2525615" cy="1007128"/>
          </a:xfrm>
          <a:prstGeom prst="rect">
            <a:avLst/>
          </a:prstGeom>
          <a:ln w="12700">
            <a:noFill/>
          </a:ln>
        </p:spPr>
        <p:style>
          <a:lnRef idx="2">
            <a:schemeClr val="accent1"/>
          </a:lnRef>
          <a:fillRef idx="1">
            <a:schemeClr val="lt1"/>
          </a:fillRef>
          <a:effectRef idx="0">
            <a:schemeClr val="accent1"/>
          </a:effectRef>
          <a:fontRef idx="minor">
            <a:schemeClr val="dk1"/>
          </a:fontRef>
        </p:style>
        <p:txBody>
          <a:bodyPr wrap="square" lIns="40494" tIns="20247" rIns="40494" bIns="0" rtlCol="0">
            <a:noAutofit/>
          </a:bodyPr>
          <a:lstStyle/>
          <a:p>
            <a:pPr marR="20998"/>
            <a:r>
              <a:rPr lang="ja-JP" altLang="en-US" sz="1500" b="1" u="sng" spc="-50" dirty="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広域緊急交通路沿道建築物</a:t>
            </a:r>
            <a:endParaRPr lang="ja-JP" altLang="en-US" sz="1500" b="1" u="sng" spc="-50"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87313" marR="90994">
              <a:spcBef>
                <a:spcPts val="1200"/>
              </a:spcBef>
            </a:pPr>
            <a:r>
              <a:rPr lang="ja-JP" altLang="en-US" sz="1400" dirty="0">
                <a:latin typeface="ＭＳ Ｐゴシック" panose="020B0600070205080204" pitchFamily="50" charset="-128"/>
                <a:ea typeface="Meiryo UI" panose="020B0604030504040204" pitchFamily="50" charset="-128"/>
                <a:cs typeface="Times New Roman" panose="02020603050405020304" pitchFamily="18" charset="0"/>
              </a:rPr>
              <a:t>沿道にある一定の規模を超える建物及びブロック塀等</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1" name="テキスト ボックス 119">
            <a:extLst>
              <a:ext uri="{FF2B5EF4-FFF2-40B4-BE49-F238E27FC236}">
                <a16:creationId xmlns:a16="http://schemas.microsoft.com/office/drawing/2014/main" id="{DFF8FC10-D4E3-4CEF-9B10-5C8BFC86C405}"/>
              </a:ext>
            </a:extLst>
          </p:cNvPr>
          <p:cNvSpPr txBox="1"/>
          <p:nvPr/>
        </p:nvSpPr>
        <p:spPr bwMode="gray">
          <a:xfrm>
            <a:off x="1110112" y="4580019"/>
            <a:ext cx="2051252" cy="985627"/>
          </a:xfrm>
          <a:prstGeom prst="rect">
            <a:avLst/>
          </a:prstGeom>
          <a:ln w="12700">
            <a:noFill/>
          </a:ln>
        </p:spPr>
        <p:style>
          <a:lnRef idx="2">
            <a:schemeClr val="accent1"/>
          </a:lnRef>
          <a:fillRef idx="1">
            <a:schemeClr val="lt1"/>
          </a:fillRef>
          <a:effectRef idx="0">
            <a:schemeClr val="accent1"/>
          </a:effectRef>
          <a:fontRef idx="minor">
            <a:schemeClr val="dk1"/>
          </a:fontRef>
        </p:style>
        <p:txBody>
          <a:bodyPr wrap="square" lIns="40494" tIns="20247" rIns="40494" bIns="0" rtlCol="0">
            <a:noAutofit/>
          </a:bodyPr>
          <a:lstStyle/>
          <a:p>
            <a:pPr marR="90994"/>
            <a:r>
              <a:rPr lang="ja-JP" altLang="en-US" sz="1600" b="1" u="sng" dirty="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大規模建築物</a:t>
            </a:r>
            <a:endParaRPr lang="ja-JP" altLang="en-US" sz="1600" u="sng"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87313" marR="4000"/>
            <a:r>
              <a:rPr lang="ja-JP" altLang="en-US" sz="1400" dirty="0">
                <a:latin typeface="ＭＳ Ｐゴシック" panose="020B0600070205080204" pitchFamily="50" charset="-128"/>
                <a:ea typeface="Meiryo UI" panose="020B0604030504040204" pitchFamily="50" charset="-128"/>
                <a:cs typeface="Times New Roman" panose="02020603050405020304" pitchFamily="18" charset="0"/>
              </a:rPr>
              <a:t>不特定多数の者</a:t>
            </a:r>
            <a:r>
              <a:rPr lang="ja-JP" altLang="en-US" sz="1400" dirty="0" smtClean="0">
                <a:latin typeface="ＭＳ Ｐゴシック" panose="020B0600070205080204" pitchFamily="50" charset="-128"/>
                <a:ea typeface="Meiryo UI" panose="020B0604030504040204" pitchFamily="50" charset="-128"/>
                <a:cs typeface="Times New Roman" panose="02020603050405020304" pitchFamily="18" charset="0"/>
              </a:rPr>
              <a:t>及び</a:t>
            </a:r>
            <a:endParaRPr lang="en-US" altLang="ja-JP" sz="1400" dirty="0" smtClean="0">
              <a:latin typeface="ＭＳ Ｐゴシック" panose="020B0600070205080204" pitchFamily="50" charset="-128"/>
              <a:ea typeface="Meiryo UI" panose="020B0604030504040204" pitchFamily="50" charset="-128"/>
              <a:cs typeface="Times New Roman" panose="02020603050405020304" pitchFamily="18" charset="0"/>
            </a:endParaRPr>
          </a:p>
          <a:p>
            <a:pPr marL="87313" marR="4000"/>
            <a:r>
              <a:rPr lang="ja-JP" altLang="en-US" sz="1400" dirty="0" smtClean="0">
                <a:latin typeface="ＭＳ Ｐゴシック" panose="020B0600070205080204" pitchFamily="50" charset="-128"/>
                <a:ea typeface="Meiryo UI" panose="020B0604030504040204" pitchFamily="50" charset="-128"/>
                <a:cs typeface="Times New Roman" panose="02020603050405020304" pitchFamily="18" charset="0"/>
              </a:rPr>
              <a:t>避難</a:t>
            </a:r>
            <a:r>
              <a:rPr lang="ja-JP" altLang="en-US" sz="1400" dirty="0">
                <a:latin typeface="ＭＳ Ｐゴシック" panose="020B0600070205080204" pitchFamily="50" charset="-128"/>
                <a:ea typeface="Meiryo UI" panose="020B0604030504040204" pitchFamily="50" charset="-128"/>
                <a:cs typeface="Times New Roman" panose="02020603050405020304" pitchFamily="18" charset="0"/>
              </a:rPr>
              <a:t>に配慮を要する者が利用する大規模な建築物</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7" name="右矢印 26"/>
          <p:cNvSpPr/>
          <p:nvPr/>
        </p:nvSpPr>
        <p:spPr>
          <a:xfrm>
            <a:off x="4829710" y="5043459"/>
            <a:ext cx="120997" cy="363992"/>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p>
        </p:txBody>
      </p:sp>
      <p:sp>
        <p:nvSpPr>
          <p:cNvPr id="28" name="右矢印 27"/>
          <p:cNvSpPr/>
          <p:nvPr/>
        </p:nvSpPr>
        <p:spPr>
          <a:xfrm>
            <a:off x="6660913" y="5043459"/>
            <a:ext cx="120997" cy="363992"/>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p>
        </p:txBody>
      </p:sp>
      <p:sp>
        <p:nvSpPr>
          <p:cNvPr id="29" name="右矢印 28"/>
          <p:cNvSpPr/>
          <p:nvPr/>
        </p:nvSpPr>
        <p:spPr>
          <a:xfrm>
            <a:off x="6699125" y="6095121"/>
            <a:ext cx="120997" cy="363992"/>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p>
        </p:txBody>
      </p:sp>
      <p:sp>
        <p:nvSpPr>
          <p:cNvPr id="30" name="右矢印 29"/>
          <p:cNvSpPr/>
          <p:nvPr/>
        </p:nvSpPr>
        <p:spPr>
          <a:xfrm>
            <a:off x="5313802" y="3302629"/>
            <a:ext cx="120997" cy="363992"/>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p>
        </p:txBody>
      </p:sp>
      <p:sp>
        <p:nvSpPr>
          <p:cNvPr id="31" name="右矢印 30"/>
          <p:cNvSpPr/>
          <p:nvPr/>
        </p:nvSpPr>
        <p:spPr>
          <a:xfrm>
            <a:off x="7185346" y="3302629"/>
            <a:ext cx="120997" cy="363992"/>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p>
        </p:txBody>
      </p:sp>
      <p:sp>
        <p:nvSpPr>
          <p:cNvPr id="32" name="右矢印 31"/>
          <p:cNvSpPr/>
          <p:nvPr/>
        </p:nvSpPr>
        <p:spPr>
          <a:xfrm>
            <a:off x="4867922" y="6095121"/>
            <a:ext cx="120997" cy="363992"/>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400"/>
          </a:p>
        </p:txBody>
      </p:sp>
      <p:sp>
        <p:nvSpPr>
          <p:cNvPr id="33" name="テキスト ボックス 78">
            <a:extLst>
              <a:ext uri="{FF2B5EF4-FFF2-40B4-BE49-F238E27FC236}">
                <a16:creationId xmlns:a16="http://schemas.microsoft.com/office/drawing/2014/main" id="{B616332F-3264-484B-BF86-D2F82ECD3517}"/>
              </a:ext>
            </a:extLst>
          </p:cNvPr>
          <p:cNvSpPr txBox="1"/>
          <p:nvPr/>
        </p:nvSpPr>
        <p:spPr>
          <a:xfrm>
            <a:off x="3295464" y="2909539"/>
            <a:ext cx="3270928" cy="471990"/>
          </a:xfrm>
          <a:prstGeom prst="rect">
            <a:avLst/>
          </a:prstGeom>
          <a:noFill/>
          <a:ln>
            <a:noFill/>
          </a:ln>
        </p:spPr>
        <p:txBody>
          <a:bodyPr wrap="square" tIns="0" bIns="0" rtlCol="0">
            <a:noAutofit/>
          </a:bodyPr>
          <a:lstStyle/>
          <a:p>
            <a:pPr marL="203984" indent="-203984"/>
            <a:r>
              <a:rPr lang="zh-CN" altLang="en-US" sz="14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耐震化率（耐震性不足戸数）</a:t>
            </a:r>
          </a:p>
        </p:txBody>
      </p:sp>
      <p:sp>
        <p:nvSpPr>
          <p:cNvPr id="34" name="テキスト ボックス 78">
            <a:extLst>
              <a:ext uri="{FF2B5EF4-FFF2-40B4-BE49-F238E27FC236}">
                <a16:creationId xmlns:a16="http://schemas.microsoft.com/office/drawing/2014/main" id="{B616332F-3264-484B-BF86-D2F82ECD3517}"/>
              </a:ext>
            </a:extLst>
          </p:cNvPr>
          <p:cNvSpPr txBox="1"/>
          <p:nvPr/>
        </p:nvSpPr>
        <p:spPr>
          <a:xfrm>
            <a:off x="3066865" y="4658270"/>
            <a:ext cx="3270928" cy="471990"/>
          </a:xfrm>
          <a:prstGeom prst="rect">
            <a:avLst/>
          </a:prstGeom>
          <a:noFill/>
          <a:ln>
            <a:noFill/>
          </a:ln>
        </p:spPr>
        <p:txBody>
          <a:bodyPr wrap="square" tIns="0" bIns="0" rtlCol="0">
            <a:noAutofit/>
          </a:bodyPr>
          <a:lstStyle/>
          <a:p>
            <a:pPr marL="203984" indent="-203984"/>
            <a:r>
              <a:rPr lang="ja-JP" altLang="en-US" sz="14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耐震性不足棟数（進捗率</a:t>
            </a:r>
            <a:r>
              <a:rPr lang="en-US" altLang="ja-JP" sz="10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0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１</a:t>
            </a:r>
            <a:r>
              <a:rPr lang="ja-JP" altLang="en-US" sz="14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5" name="テキスト ボックス 78">
            <a:extLst>
              <a:ext uri="{FF2B5EF4-FFF2-40B4-BE49-F238E27FC236}">
                <a16:creationId xmlns:a16="http://schemas.microsoft.com/office/drawing/2014/main" id="{B616332F-3264-484B-BF86-D2F82ECD3517}"/>
              </a:ext>
            </a:extLst>
          </p:cNvPr>
          <p:cNvSpPr txBox="1"/>
          <p:nvPr/>
        </p:nvSpPr>
        <p:spPr>
          <a:xfrm>
            <a:off x="3105077" y="5704386"/>
            <a:ext cx="3270928" cy="471990"/>
          </a:xfrm>
          <a:prstGeom prst="rect">
            <a:avLst/>
          </a:prstGeom>
          <a:noFill/>
          <a:ln>
            <a:noFill/>
          </a:ln>
        </p:spPr>
        <p:txBody>
          <a:bodyPr wrap="square" tIns="0" bIns="0" rtlCol="0">
            <a:noAutofit/>
          </a:bodyPr>
          <a:lstStyle/>
          <a:p>
            <a:pPr marL="203984" indent="-203984"/>
            <a:r>
              <a:rPr lang="ja-JP" altLang="en-US" sz="14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耐震性不足棟数（進捗率</a:t>
            </a:r>
            <a:r>
              <a:rPr lang="en-US" altLang="ja-JP" sz="10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10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１</a:t>
            </a:r>
            <a:r>
              <a:rPr lang="ja-JP" altLang="en-US" sz="140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a:t>
            </a:r>
            <a:endParaRPr lang="ja-JP" altLang="en-US" sz="14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6" name="Rectangle 2"/>
          <p:cNvSpPr>
            <a:spLocks noChangeArrowheads="1"/>
          </p:cNvSpPr>
          <p:nvPr/>
        </p:nvSpPr>
        <p:spPr bwMode="auto">
          <a:xfrm>
            <a:off x="179570" y="1743570"/>
            <a:ext cx="491650" cy="969000"/>
          </a:xfrm>
          <a:prstGeom prst="roundRect">
            <a:avLst/>
          </a:prstGeom>
          <a:ln/>
        </p:spPr>
        <p:style>
          <a:lnRef idx="1">
            <a:schemeClr val="accent2"/>
          </a:lnRef>
          <a:fillRef idx="3">
            <a:schemeClr val="accent2"/>
          </a:fillRef>
          <a:effectRef idx="2">
            <a:schemeClr val="accent2"/>
          </a:effectRef>
          <a:fontRef idx="minor">
            <a:schemeClr val="lt1"/>
          </a:fontRef>
        </p:style>
        <p:txBody>
          <a:bodyPr vert="eaVert"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支援策の</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方向性</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graphicFrame>
        <p:nvGraphicFramePr>
          <p:cNvPr id="37" name="表 36"/>
          <p:cNvGraphicFramePr>
            <a:graphicFrameLocks noGrp="1"/>
          </p:cNvGraphicFramePr>
          <p:nvPr>
            <p:extLst>
              <p:ext uri="{D42A27DB-BD31-4B8C-83A1-F6EECF244321}">
                <p14:modId xmlns:p14="http://schemas.microsoft.com/office/powerpoint/2010/main" val="2865261680"/>
              </p:ext>
            </p:extLst>
          </p:nvPr>
        </p:nvGraphicFramePr>
        <p:xfrm>
          <a:off x="3654933" y="3174305"/>
          <a:ext cx="1584000" cy="498720"/>
        </p:xfrm>
        <a:graphic>
          <a:graphicData uri="http://schemas.openxmlformats.org/drawingml/2006/table">
            <a:tbl>
              <a:tblPr firstRow="1" bandRow="1">
                <a:tableStyleId>{5940675A-B579-460E-94D1-54222C63F5DA}</a:tableStyleId>
              </a:tblPr>
              <a:tblGrid>
                <a:gridCol w="1584000">
                  <a:extLst>
                    <a:ext uri="{9D8B030D-6E8A-4147-A177-3AD203B41FA5}">
                      <a16:colId xmlns:a16="http://schemas.microsoft.com/office/drawing/2014/main" val="458052754"/>
                    </a:ext>
                  </a:extLst>
                </a:gridCol>
              </a:tblGrid>
              <a:tr h="147265">
                <a:tc>
                  <a:txBody>
                    <a:bodyPr/>
                    <a:lstStyle/>
                    <a:p>
                      <a:pPr algn="ctr"/>
                      <a:r>
                        <a:rPr kumimoji="1" lang="en-US" altLang="ja-JP" sz="1400" dirty="0">
                          <a:latin typeface="Meiryo UI" panose="020B0604030504040204" pitchFamily="50" charset="-128"/>
                          <a:ea typeface="Meiryo UI" panose="020B0604030504040204" pitchFamily="50" charset="-128"/>
                        </a:rPr>
                        <a:t>H27</a:t>
                      </a:r>
                      <a:endParaRPr kumimoji="1" lang="ja-JP" altLang="en-US" sz="1400" dirty="0">
                        <a:latin typeface="Meiryo UI" panose="020B0604030504040204" pitchFamily="50" charset="-128"/>
                        <a:ea typeface="Meiryo UI" panose="020B0604030504040204" pitchFamily="50"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2372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約</a:t>
                      </a:r>
                      <a:r>
                        <a:rPr kumimoji="1" lang="en-US" altLang="ja-JP" sz="1400" dirty="0">
                          <a:latin typeface="Meiryo UI" panose="020B0604030504040204" pitchFamily="50" charset="-128"/>
                          <a:ea typeface="Meiryo UI" panose="020B0604030504040204" pitchFamily="50" charset="-128"/>
                        </a:rPr>
                        <a:t>83%(65</a:t>
                      </a:r>
                      <a:r>
                        <a:rPr kumimoji="1" lang="ja-JP" altLang="en-US" sz="1400" dirty="0">
                          <a:latin typeface="Meiryo UI" panose="020B0604030504040204" pitchFamily="50" charset="-128"/>
                          <a:ea typeface="Meiryo UI" panose="020B0604030504040204" pitchFamily="50" charset="-128"/>
                        </a:rPr>
                        <a:t>万戸</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3897351589"/>
              </p:ext>
            </p:extLst>
          </p:nvPr>
        </p:nvGraphicFramePr>
        <p:xfrm>
          <a:off x="5536562" y="3174305"/>
          <a:ext cx="1584000" cy="498720"/>
        </p:xfrm>
        <a:graphic>
          <a:graphicData uri="http://schemas.openxmlformats.org/drawingml/2006/table">
            <a:tbl>
              <a:tblPr firstRow="1" bandRow="1">
                <a:tableStyleId>{5940675A-B579-460E-94D1-54222C63F5DA}</a:tableStyleId>
              </a:tblPr>
              <a:tblGrid>
                <a:gridCol w="1584000">
                  <a:extLst>
                    <a:ext uri="{9D8B030D-6E8A-4147-A177-3AD203B41FA5}">
                      <a16:colId xmlns:a16="http://schemas.microsoft.com/office/drawing/2014/main" val="458052754"/>
                    </a:ext>
                  </a:extLst>
                </a:gridCol>
              </a:tblGrid>
              <a:tr h="147265">
                <a:tc>
                  <a:txBody>
                    <a:bodyPr/>
                    <a:lstStyle/>
                    <a:p>
                      <a:pPr algn="ctr"/>
                      <a:r>
                        <a:rPr kumimoji="1" lang="en-US" altLang="ja-JP" sz="1400" dirty="0" smtClean="0">
                          <a:latin typeface="Meiryo UI" panose="020B0604030504040204" pitchFamily="50" charset="-128"/>
                          <a:ea typeface="Meiryo UI" panose="020B0604030504040204" pitchFamily="50" charset="-128"/>
                        </a:rPr>
                        <a:t>R</a:t>
                      </a:r>
                      <a:r>
                        <a:rPr kumimoji="1" lang="ja-JP" altLang="en-US" sz="1400" dirty="0" smtClean="0">
                          <a:latin typeface="Meiryo UI" panose="020B0604030504040204" pitchFamily="50" charset="-128"/>
                          <a:ea typeface="Meiryo UI" panose="020B0604030504040204" pitchFamily="50" charset="-128"/>
                        </a:rPr>
                        <a:t>２</a:t>
                      </a:r>
                      <a:endParaRPr kumimoji="1" lang="ja-JP" altLang="en-US" sz="1400" dirty="0">
                        <a:latin typeface="Meiryo UI" panose="020B0604030504040204" pitchFamily="50" charset="-128"/>
                        <a:ea typeface="Meiryo UI" panose="020B0604030504040204" pitchFamily="50" charset="-128"/>
                      </a:endParaRP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237255">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約</a:t>
                      </a:r>
                      <a:r>
                        <a:rPr kumimoji="1" lang="en-US" altLang="ja-JP" sz="1400" dirty="0">
                          <a:latin typeface="Meiryo UI" panose="020B0604030504040204" pitchFamily="50" charset="-128"/>
                          <a:ea typeface="Meiryo UI" panose="020B0604030504040204" pitchFamily="50" charset="-128"/>
                        </a:rPr>
                        <a:t>89%(45</a:t>
                      </a:r>
                      <a:r>
                        <a:rPr kumimoji="1" lang="ja-JP" altLang="en-US" sz="1400" dirty="0">
                          <a:latin typeface="Meiryo UI" panose="020B0604030504040204" pitchFamily="50" charset="-128"/>
                          <a:ea typeface="Meiryo UI" panose="020B0604030504040204" pitchFamily="50" charset="-128"/>
                        </a:rPr>
                        <a:t>万戸</a:t>
                      </a:r>
                      <a:r>
                        <a:rPr kumimoji="1"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1255011536"/>
              </p:ext>
            </p:extLst>
          </p:nvPr>
        </p:nvGraphicFramePr>
        <p:xfrm>
          <a:off x="7315798" y="3164585"/>
          <a:ext cx="1516832" cy="518160"/>
        </p:xfrm>
        <a:graphic>
          <a:graphicData uri="http://schemas.openxmlformats.org/drawingml/2006/table">
            <a:tbl>
              <a:tblPr firstRow="1" bandRow="1">
                <a:tableStyleId>{5940675A-B579-460E-94D1-54222C63F5DA}</a:tableStyleId>
              </a:tblPr>
              <a:tblGrid>
                <a:gridCol w="1516832">
                  <a:extLst>
                    <a:ext uri="{9D8B030D-6E8A-4147-A177-3AD203B41FA5}">
                      <a16:colId xmlns:a16="http://schemas.microsoft.com/office/drawing/2014/main" val="458052754"/>
                    </a:ext>
                  </a:extLst>
                </a:gridCol>
              </a:tblGrid>
              <a:tr h="147089">
                <a:tc>
                  <a:txBody>
                    <a:bodyPr/>
                    <a:lstStyle/>
                    <a:p>
                      <a:pPr algn="ctr"/>
                      <a:r>
                        <a:rPr kumimoji="1" lang="ja-JP" altLang="en-US" sz="1400" b="1" dirty="0">
                          <a:latin typeface="Meiryo UI" panose="020B0604030504040204" pitchFamily="50" charset="-128"/>
                          <a:ea typeface="Meiryo UI" panose="020B0604030504040204" pitchFamily="50" charset="-128"/>
                        </a:rPr>
                        <a:t>目標 </a:t>
                      </a:r>
                      <a:r>
                        <a:rPr kumimoji="1" lang="en-US" altLang="ja-JP" sz="1400" b="1" dirty="0">
                          <a:latin typeface="Meiryo UI" panose="020B0604030504040204" pitchFamily="50" charset="-128"/>
                          <a:ea typeface="Meiryo UI" panose="020B0604030504040204" pitchFamily="50" charset="-128"/>
                        </a:rPr>
                        <a:t>[R</a:t>
                      </a:r>
                      <a:r>
                        <a:rPr kumimoji="1" lang="ja-JP" altLang="en-US" sz="1400" b="1" dirty="0">
                          <a:latin typeface="Meiryo UI" panose="020B0604030504040204" pitchFamily="50" charset="-128"/>
                          <a:ea typeface="Meiryo UI" panose="020B0604030504040204" pitchFamily="50" charset="-128"/>
                        </a:rPr>
                        <a:t>７</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269663">
                <a:tc>
                  <a:txBody>
                    <a:bodyPr/>
                    <a:lstStyle/>
                    <a:p>
                      <a:pPr algn="ctr"/>
                      <a:r>
                        <a:rPr kumimoji="1" lang="en-US" altLang="ja-JP" sz="1400" b="1" dirty="0">
                          <a:latin typeface="Meiryo UI" panose="020B0604030504040204" pitchFamily="50" charset="-128"/>
                          <a:ea typeface="Meiryo UI" panose="020B0604030504040204" pitchFamily="50" charset="-128"/>
                        </a:rPr>
                        <a:t>95%</a:t>
                      </a:r>
                      <a:endParaRPr kumimoji="1" lang="ja-JP" altLang="en-US" sz="1400" b="1" dirty="0">
                        <a:latin typeface="Meiryo UI" panose="020B0604030504040204" pitchFamily="50" charset="-128"/>
                        <a:ea typeface="Meiryo UI" panose="020B0604030504040204" pitchFamily="50" charset="-128"/>
                      </a:endParaRPr>
                    </a:p>
                  </a:txBody>
                  <a:tcPr marL="0" marR="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1309719447"/>
              </p:ext>
            </p:extLst>
          </p:nvPr>
        </p:nvGraphicFramePr>
        <p:xfrm>
          <a:off x="5039023" y="4915135"/>
          <a:ext cx="1584000" cy="536963"/>
        </p:xfrm>
        <a:graphic>
          <a:graphicData uri="http://schemas.openxmlformats.org/drawingml/2006/table">
            <a:tbl>
              <a:tblPr firstRow="1" bandRow="1">
                <a:tableStyleId>{5940675A-B579-460E-94D1-54222C63F5DA}</a:tableStyleId>
              </a:tblPr>
              <a:tblGrid>
                <a:gridCol w="1584000">
                  <a:extLst>
                    <a:ext uri="{9D8B030D-6E8A-4147-A177-3AD203B41FA5}">
                      <a16:colId xmlns:a16="http://schemas.microsoft.com/office/drawing/2014/main" val="458052754"/>
                    </a:ext>
                  </a:extLst>
                </a:gridCol>
              </a:tblGrid>
              <a:tr h="124388">
                <a:tc>
                  <a:txBody>
                    <a:bodyPr/>
                    <a:lstStyle/>
                    <a:p>
                      <a:pPr algn="ctr"/>
                      <a:r>
                        <a:rPr kumimoji="1" lang="en-US" altLang="ja-JP" sz="1400" dirty="0">
                          <a:latin typeface="Meiryo UI" panose="020B0604030504040204" pitchFamily="50" charset="-128"/>
                          <a:ea typeface="Meiryo UI" panose="020B0604030504040204" pitchFamily="50" charset="-128"/>
                        </a:rPr>
                        <a:t>R3.</a:t>
                      </a:r>
                      <a:r>
                        <a:rPr kumimoji="1" lang="ja-JP" altLang="en-US" sz="1400" dirty="0">
                          <a:latin typeface="Meiryo UI" panose="020B0604030504040204" pitchFamily="50" charset="-128"/>
                          <a:ea typeface="Meiryo UI" panose="020B0604030504040204" pitchFamily="50" charset="-128"/>
                        </a:rPr>
                        <a:t>３</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23603">
                <a:tc>
                  <a:txBody>
                    <a:bodyPr/>
                    <a:lstStyle/>
                    <a:p>
                      <a:pPr algn="ctr"/>
                      <a:r>
                        <a:rPr kumimoji="1" lang="en-US" altLang="ja-JP" sz="1400" dirty="0">
                          <a:latin typeface="Meiryo UI" panose="020B0604030504040204" pitchFamily="50" charset="-128"/>
                          <a:ea typeface="Meiryo UI" panose="020B0604030504040204" pitchFamily="50" charset="-128"/>
                        </a:rPr>
                        <a:t>98</a:t>
                      </a:r>
                      <a:r>
                        <a:rPr kumimoji="1" lang="ja-JP" altLang="en-US" sz="1400" dirty="0">
                          <a:latin typeface="Meiryo UI" panose="020B0604030504040204" pitchFamily="50" charset="-128"/>
                          <a:ea typeface="Meiryo UI" panose="020B0604030504040204" pitchFamily="50" charset="-128"/>
                        </a:rPr>
                        <a:t>棟（</a:t>
                      </a:r>
                      <a:r>
                        <a:rPr kumimoji="1" lang="en-US" altLang="ja-JP" sz="1400" dirty="0">
                          <a:latin typeface="Meiryo UI" panose="020B0604030504040204" pitchFamily="50" charset="-128"/>
                          <a:ea typeface="Meiryo UI" panose="020B0604030504040204" pitchFamily="50" charset="-128"/>
                        </a:rPr>
                        <a:t>88%</a:t>
                      </a:r>
                      <a:r>
                        <a:rPr kumimoji="1" lang="ja-JP" altLang="en-US" sz="1400" dirty="0">
                          <a:latin typeface="Meiryo UI" panose="020B0604030504040204" pitchFamily="50" charset="-128"/>
                          <a:ea typeface="Meiryo UI" panose="020B0604030504040204"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422618600"/>
              </p:ext>
            </p:extLst>
          </p:nvPr>
        </p:nvGraphicFramePr>
        <p:xfrm>
          <a:off x="3157394" y="4915135"/>
          <a:ext cx="1584000" cy="514235"/>
        </p:xfrm>
        <a:graphic>
          <a:graphicData uri="http://schemas.openxmlformats.org/drawingml/2006/table">
            <a:tbl>
              <a:tblPr firstRow="1" bandRow="1">
                <a:tableStyleId>{5940675A-B579-460E-94D1-54222C63F5DA}</a:tableStyleId>
              </a:tblPr>
              <a:tblGrid>
                <a:gridCol w="1584000">
                  <a:extLst>
                    <a:ext uri="{9D8B030D-6E8A-4147-A177-3AD203B41FA5}">
                      <a16:colId xmlns:a16="http://schemas.microsoft.com/office/drawing/2014/main" val="458052754"/>
                    </a:ext>
                  </a:extLst>
                </a:gridCol>
              </a:tblGrid>
              <a:tr h="169388">
                <a:tc>
                  <a:txBody>
                    <a:bodyPr/>
                    <a:lstStyle/>
                    <a:p>
                      <a:pPr algn="ctr"/>
                      <a:r>
                        <a:rPr kumimoji="1" lang="en-US" altLang="ja-JP" sz="1400" dirty="0">
                          <a:latin typeface="Meiryo UI" panose="020B0604030504040204" pitchFamily="50" charset="-128"/>
                          <a:ea typeface="Meiryo UI" panose="020B0604030504040204" pitchFamily="50" charset="-128"/>
                        </a:rPr>
                        <a:t>H29.3</a:t>
                      </a:r>
                      <a:r>
                        <a:rPr kumimoji="1" lang="en-US" altLang="ja-JP" sz="1000" dirty="0">
                          <a:latin typeface="Meiryo UI" panose="020B0604030504040204" pitchFamily="50" charset="-128"/>
                          <a:ea typeface="Meiryo UI" panose="020B0604030504040204" pitchFamily="50" charset="-128"/>
                        </a:rPr>
                        <a:t>※2</a:t>
                      </a:r>
                    </a:p>
                  </a:txBody>
                  <a:tcPr marL="36000" marR="3600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00875">
                <a:tc>
                  <a:txBody>
                    <a:bodyPr/>
                    <a:lstStyle/>
                    <a:p>
                      <a:pPr algn="ctr">
                        <a:lnSpc>
                          <a:spcPct val="100000"/>
                        </a:lnSpc>
                      </a:pPr>
                      <a:r>
                        <a:rPr kumimoji="1" lang="en-US" altLang="ja-JP" sz="1400" dirty="0">
                          <a:latin typeface="Meiryo UI" panose="020B0604030504040204" pitchFamily="50" charset="-128"/>
                          <a:ea typeface="Meiryo UI" panose="020B0604030504040204" pitchFamily="50" charset="-128"/>
                        </a:rPr>
                        <a:t>139</a:t>
                      </a:r>
                      <a:r>
                        <a:rPr kumimoji="1" lang="ja-JP" altLang="en-US" sz="1400" dirty="0">
                          <a:latin typeface="Meiryo UI" panose="020B0604030504040204" pitchFamily="50" charset="-128"/>
                          <a:ea typeface="Meiryo UI" panose="020B0604030504040204" pitchFamily="50" charset="-128"/>
                        </a:rPr>
                        <a:t>棟（</a:t>
                      </a:r>
                      <a:r>
                        <a:rPr kumimoji="1" lang="en-US" altLang="ja-JP" sz="1400" dirty="0">
                          <a:latin typeface="Meiryo UI" panose="020B0604030504040204" pitchFamily="50" charset="-128"/>
                          <a:ea typeface="Meiryo UI" panose="020B0604030504040204" pitchFamily="50" charset="-128"/>
                        </a:rPr>
                        <a:t>84%</a:t>
                      </a:r>
                      <a:r>
                        <a:rPr kumimoji="1" lang="ja-JP" altLang="en-US" sz="1400" dirty="0">
                          <a:latin typeface="Meiryo UI" panose="020B0604030504040204" pitchFamily="50" charset="-128"/>
                          <a:ea typeface="Meiryo UI" panose="020B0604030504040204" pitchFamily="50" charset="-128"/>
                        </a:rPr>
                        <a:t>）</a:t>
                      </a:r>
                    </a:p>
                  </a:txBody>
                  <a:tcPr marL="36000" marR="36000" marT="36000" marB="3600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3607884148"/>
              </p:ext>
            </p:extLst>
          </p:nvPr>
        </p:nvGraphicFramePr>
        <p:xfrm>
          <a:off x="6787693" y="4915135"/>
          <a:ext cx="1516150" cy="557413"/>
        </p:xfrm>
        <a:graphic>
          <a:graphicData uri="http://schemas.openxmlformats.org/drawingml/2006/table">
            <a:tbl>
              <a:tblPr firstRow="1" bandRow="1">
                <a:tableStyleId>{5940675A-B579-460E-94D1-54222C63F5DA}</a:tableStyleId>
              </a:tblPr>
              <a:tblGrid>
                <a:gridCol w="1516150">
                  <a:extLst>
                    <a:ext uri="{9D8B030D-6E8A-4147-A177-3AD203B41FA5}">
                      <a16:colId xmlns:a16="http://schemas.microsoft.com/office/drawing/2014/main" val="458052754"/>
                    </a:ext>
                  </a:extLst>
                </a:gridCol>
              </a:tblGrid>
              <a:tr h="136703">
                <a:tc>
                  <a:txBody>
                    <a:bodyPr/>
                    <a:lstStyle/>
                    <a:p>
                      <a:pPr algn="ctr"/>
                      <a:r>
                        <a:rPr kumimoji="1" lang="ja-JP" altLang="en-US" sz="1400" b="1" dirty="0">
                          <a:latin typeface="Meiryo UI" panose="020B0604030504040204" pitchFamily="50" charset="-128"/>
                          <a:ea typeface="Meiryo UI" panose="020B0604030504040204" pitchFamily="50" charset="-128"/>
                        </a:rPr>
                        <a:t>目標 </a:t>
                      </a:r>
                      <a:r>
                        <a:rPr kumimoji="1" lang="en-US" altLang="ja-JP" sz="1400" b="1" dirty="0">
                          <a:latin typeface="Meiryo UI" panose="020B0604030504040204" pitchFamily="50" charset="-128"/>
                          <a:ea typeface="Meiryo UI" panose="020B0604030504040204" pitchFamily="50" charset="-128"/>
                        </a:rPr>
                        <a:t>[R</a:t>
                      </a:r>
                      <a:r>
                        <a:rPr kumimoji="1" lang="ja-JP" altLang="en-US" sz="1400" b="1" dirty="0">
                          <a:latin typeface="Meiryo UI" panose="020B0604030504040204" pitchFamily="50" charset="-128"/>
                          <a:ea typeface="Meiryo UI" panose="020B0604030504040204" pitchFamily="50" charset="-128"/>
                        </a:rPr>
                        <a:t>７</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344053">
                <a:tc>
                  <a:txBody>
                    <a:bodyPr/>
                    <a:lstStyle/>
                    <a:p>
                      <a:pPr algn="ctr" defTabSz="1207044">
                        <a:lnSpc>
                          <a:spcPct val="100000"/>
                        </a:lnSpc>
                        <a:defRPr/>
                      </a:pPr>
                      <a:r>
                        <a:rPr kumimoji="1" lang="ja-JP" altLang="en-US" sz="1400" b="1" dirty="0">
                          <a:latin typeface="Meiryo UI" panose="020B0604030504040204" pitchFamily="50" charset="-128"/>
                          <a:ea typeface="Meiryo UI" panose="020B0604030504040204" pitchFamily="50" charset="-128"/>
                        </a:rPr>
                        <a:t>おおむね解消</a:t>
                      </a:r>
                    </a:p>
                  </a:txBody>
                  <a:tcPr marL="0" marR="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2092406398"/>
              </p:ext>
            </p:extLst>
          </p:nvPr>
        </p:nvGraphicFramePr>
        <p:xfrm>
          <a:off x="5077235" y="5966797"/>
          <a:ext cx="1584000" cy="537740"/>
        </p:xfrm>
        <a:graphic>
          <a:graphicData uri="http://schemas.openxmlformats.org/drawingml/2006/table">
            <a:tbl>
              <a:tblPr firstRow="1" bandRow="1">
                <a:tableStyleId>{5940675A-B579-460E-94D1-54222C63F5DA}</a:tableStyleId>
              </a:tblPr>
              <a:tblGrid>
                <a:gridCol w="1584000">
                  <a:extLst>
                    <a:ext uri="{9D8B030D-6E8A-4147-A177-3AD203B41FA5}">
                      <a16:colId xmlns:a16="http://schemas.microsoft.com/office/drawing/2014/main" val="458052754"/>
                    </a:ext>
                  </a:extLst>
                </a:gridCol>
              </a:tblGrid>
              <a:tr h="141907">
                <a:tc>
                  <a:txBody>
                    <a:bodyPr/>
                    <a:lstStyle/>
                    <a:p>
                      <a:pPr algn="ctr"/>
                      <a:r>
                        <a:rPr kumimoji="1" lang="en-US" altLang="ja-JP" sz="1400" dirty="0">
                          <a:latin typeface="Meiryo UI" panose="020B0604030504040204" pitchFamily="50" charset="-128"/>
                          <a:ea typeface="Meiryo UI" panose="020B0604030504040204" pitchFamily="50" charset="-128"/>
                        </a:rPr>
                        <a:t>R3.</a:t>
                      </a:r>
                      <a:r>
                        <a:rPr kumimoji="1" lang="ja-JP" altLang="en-US" sz="1400" dirty="0">
                          <a:latin typeface="Meiryo UI" panose="020B0604030504040204" pitchFamily="50" charset="-128"/>
                          <a:ea typeface="Meiryo UI" panose="020B0604030504040204" pitchFamily="50" charset="-128"/>
                        </a:rPr>
                        <a:t>３</a:t>
                      </a:r>
                    </a:p>
                  </a:txBody>
                  <a:tcPr marL="36000" marR="3600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24380">
                <a:tc>
                  <a:txBody>
                    <a:bodyPr/>
                    <a:lstStyle/>
                    <a:p>
                      <a:pPr algn="ctr"/>
                      <a:r>
                        <a:rPr kumimoji="1" lang="en-US" altLang="ja-JP" sz="1400" dirty="0">
                          <a:latin typeface="Meiryo UI" panose="020B0604030504040204" pitchFamily="50" charset="-128"/>
                          <a:ea typeface="Meiryo UI" panose="020B0604030504040204" pitchFamily="50" charset="-128"/>
                        </a:rPr>
                        <a:t>204</a:t>
                      </a:r>
                      <a:r>
                        <a:rPr kumimoji="1" lang="ja-JP" altLang="en-US" sz="1400" dirty="0">
                          <a:latin typeface="Meiryo UI" panose="020B0604030504040204" pitchFamily="50" charset="-128"/>
                          <a:ea typeface="Meiryo UI" panose="020B0604030504040204" pitchFamily="50" charset="-128"/>
                        </a:rPr>
                        <a:t>棟（</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1087029046"/>
              </p:ext>
            </p:extLst>
          </p:nvPr>
        </p:nvGraphicFramePr>
        <p:xfrm>
          <a:off x="3195606" y="5966797"/>
          <a:ext cx="1584000" cy="514235"/>
        </p:xfrm>
        <a:graphic>
          <a:graphicData uri="http://schemas.openxmlformats.org/drawingml/2006/table">
            <a:tbl>
              <a:tblPr firstRow="1" bandRow="1">
                <a:tableStyleId>{5940675A-B579-460E-94D1-54222C63F5DA}</a:tableStyleId>
              </a:tblPr>
              <a:tblGrid>
                <a:gridCol w="1584000">
                  <a:extLst>
                    <a:ext uri="{9D8B030D-6E8A-4147-A177-3AD203B41FA5}">
                      <a16:colId xmlns:a16="http://schemas.microsoft.com/office/drawing/2014/main" val="458052754"/>
                    </a:ext>
                  </a:extLst>
                </a:gridCol>
              </a:tblGrid>
              <a:tr h="152757">
                <a:tc>
                  <a:txBody>
                    <a:bodyPr/>
                    <a:lstStyle/>
                    <a:p>
                      <a:pPr marL="0" marR="0" lvl="0" indent="0" algn="ctr" defTabSz="91429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H31.3</a:t>
                      </a:r>
                      <a:r>
                        <a:rPr kumimoji="1" lang="en-US" altLang="ja-JP" sz="1000" dirty="0">
                          <a:latin typeface="Meiryo UI" panose="020B0604030504040204" pitchFamily="50" charset="-128"/>
                          <a:ea typeface="Meiryo UI" panose="020B0604030504040204" pitchFamily="50" charset="-128"/>
                        </a:rPr>
                        <a:t>※2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00875">
                <a:tc>
                  <a:txBody>
                    <a:bodyPr/>
                    <a:lstStyle/>
                    <a:p>
                      <a:pPr algn="ctr"/>
                      <a:r>
                        <a:rPr kumimoji="1" lang="en-US" altLang="ja-JP" sz="1400" dirty="0">
                          <a:latin typeface="Meiryo UI" panose="020B0604030504040204" pitchFamily="50" charset="-128"/>
                          <a:ea typeface="Meiryo UI" panose="020B0604030504040204" pitchFamily="50" charset="-128"/>
                        </a:rPr>
                        <a:t>228</a:t>
                      </a:r>
                      <a:r>
                        <a:rPr kumimoji="1" lang="ja-JP" altLang="en-US" sz="1400" dirty="0">
                          <a:latin typeface="Meiryo UI" panose="020B0604030504040204" pitchFamily="50" charset="-128"/>
                          <a:ea typeface="Meiryo UI" panose="020B0604030504040204" pitchFamily="50" charset="-128"/>
                        </a:rPr>
                        <a:t>棟（</a:t>
                      </a:r>
                      <a:r>
                        <a:rPr kumimoji="1" lang="en-US" altLang="ja-JP" sz="1400" dirty="0">
                          <a:latin typeface="Meiryo UI" panose="020B0604030504040204" pitchFamily="50" charset="-128"/>
                          <a:ea typeface="Meiryo UI" panose="020B0604030504040204" pitchFamily="50" charset="-128"/>
                        </a:rPr>
                        <a:t>26%</a:t>
                      </a:r>
                      <a:r>
                        <a:rPr kumimoji="1" lang="ja-JP" altLang="en-US" sz="1400" dirty="0">
                          <a:latin typeface="Meiryo UI" panose="020B0604030504040204" pitchFamily="50" charset="-128"/>
                          <a:ea typeface="Meiryo UI" panose="020B0604030504040204" pitchFamily="50" charset="-128"/>
                        </a:rPr>
                        <a:t>）</a:t>
                      </a:r>
                    </a:p>
                  </a:txBody>
                  <a:tcPr marL="0" marR="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980731568"/>
              </p:ext>
            </p:extLst>
          </p:nvPr>
        </p:nvGraphicFramePr>
        <p:xfrm>
          <a:off x="6815978" y="5966797"/>
          <a:ext cx="1516150" cy="544171"/>
        </p:xfrm>
        <a:graphic>
          <a:graphicData uri="http://schemas.openxmlformats.org/drawingml/2006/table">
            <a:tbl>
              <a:tblPr firstRow="1" bandRow="1">
                <a:tableStyleId>{5940675A-B579-460E-94D1-54222C63F5DA}</a:tableStyleId>
              </a:tblPr>
              <a:tblGrid>
                <a:gridCol w="1516150">
                  <a:extLst>
                    <a:ext uri="{9D8B030D-6E8A-4147-A177-3AD203B41FA5}">
                      <a16:colId xmlns:a16="http://schemas.microsoft.com/office/drawing/2014/main" val="458052754"/>
                    </a:ext>
                  </a:extLst>
                </a:gridCol>
              </a:tblGrid>
              <a:tr h="131442">
                <a:tc>
                  <a:txBody>
                    <a:bodyPr/>
                    <a:lstStyle/>
                    <a:p>
                      <a:pPr algn="ctr"/>
                      <a:r>
                        <a:rPr kumimoji="1" lang="ja-JP" altLang="en-US" sz="1400" b="1" dirty="0">
                          <a:latin typeface="Meiryo UI" panose="020B0604030504040204" pitchFamily="50" charset="-128"/>
                          <a:ea typeface="Meiryo UI" panose="020B0604030504040204" pitchFamily="50" charset="-128"/>
                        </a:rPr>
                        <a:t>目標 </a:t>
                      </a:r>
                      <a:r>
                        <a:rPr kumimoji="1" lang="en-US" altLang="ja-JP" sz="1400" b="1" dirty="0">
                          <a:latin typeface="Meiryo UI" panose="020B0604030504040204" pitchFamily="50" charset="-128"/>
                          <a:ea typeface="Meiryo UI" panose="020B0604030504040204" pitchFamily="50" charset="-128"/>
                        </a:rPr>
                        <a:t>[R</a:t>
                      </a:r>
                      <a:r>
                        <a:rPr kumimoji="1" lang="ja-JP" altLang="en-US" sz="1400" b="1" dirty="0">
                          <a:latin typeface="Meiryo UI" panose="020B0604030504040204" pitchFamily="50" charset="-128"/>
                          <a:ea typeface="Meiryo UI" panose="020B0604030504040204" pitchFamily="50" charset="-128"/>
                        </a:rPr>
                        <a:t>７</a:t>
                      </a:r>
                      <a:r>
                        <a:rPr kumimoji="1"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330811">
                <a:tc>
                  <a:txBody>
                    <a:bodyPr/>
                    <a:lstStyle/>
                    <a:p>
                      <a:pPr algn="ctr" defTabSz="1207044">
                        <a:lnSpc>
                          <a:spcPct val="100000"/>
                        </a:lnSpc>
                        <a:defRPr/>
                      </a:pPr>
                      <a:r>
                        <a:rPr kumimoji="1" lang="ja-JP" altLang="en-US" sz="1400" b="1" dirty="0">
                          <a:latin typeface="Meiryo UI" panose="020B0604030504040204" pitchFamily="50" charset="-128"/>
                          <a:ea typeface="Meiryo UI" panose="020B0604030504040204" pitchFamily="50" charset="-128"/>
                        </a:rPr>
                        <a:t>おおむね解消</a:t>
                      </a:r>
                    </a:p>
                  </a:txBody>
                  <a:tcPr marL="0" marR="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46" name="Rectangle 2"/>
          <p:cNvSpPr>
            <a:spLocks noChangeArrowheads="1"/>
          </p:cNvSpPr>
          <p:nvPr/>
        </p:nvSpPr>
        <p:spPr bwMode="auto">
          <a:xfrm>
            <a:off x="179570" y="2790711"/>
            <a:ext cx="491650" cy="3981135"/>
          </a:xfrm>
          <a:prstGeom prst="roundRect">
            <a:avLst/>
          </a:prstGeom>
          <a:ln/>
        </p:spPr>
        <p:style>
          <a:lnRef idx="1">
            <a:schemeClr val="accent2"/>
          </a:lnRef>
          <a:fillRef idx="3">
            <a:schemeClr val="accent2"/>
          </a:fillRef>
          <a:effectRef idx="2">
            <a:schemeClr val="accent2"/>
          </a:effectRef>
          <a:fontRef idx="minor">
            <a:schemeClr val="lt1"/>
          </a:fontRef>
        </p:style>
        <p:txBody>
          <a:bodyPr vert="eaVert"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耐震化の目標</a:t>
            </a:r>
            <a:endPar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47" name="テキスト ボックス 46"/>
          <p:cNvSpPr txBox="1"/>
          <p:nvPr/>
        </p:nvSpPr>
        <p:spPr>
          <a:xfrm>
            <a:off x="6323109" y="2197906"/>
            <a:ext cx="2277625" cy="500967"/>
          </a:xfrm>
          <a:prstGeom prst="roundRect">
            <a:avLst/>
          </a:prstGeom>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400" b="1" dirty="0">
                <a:solidFill>
                  <a:schemeClr val="tx1"/>
                </a:solidFill>
              </a:rPr>
              <a:t>負担軽減の支援</a:t>
            </a:r>
            <a:endParaRPr lang="en-US" altLang="ja-JP" sz="1400" b="1" dirty="0">
              <a:solidFill>
                <a:schemeClr val="tx1"/>
              </a:solidFill>
            </a:endParaRPr>
          </a:p>
        </p:txBody>
      </p:sp>
      <p:sp>
        <p:nvSpPr>
          <p:cNvPr id="48" name="テキスト ボックス 47"/>
          <p:cNvSpPr txBox="1"/>
          <p:nvPr/>
        </p:nvSpPr>
        <p:spPr>
          <a:xfrm>
            <a:off x="3709806" y="2197906"/>
            <a:ext cx="2277625" cy="500967"/>
          </a:xfrm>
          <a:prstGeom prst="roundRect">
            <a:avLst/>
          </a:prstGeom>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defPPr>
              <a:defRPr lang="ja-JP"/>
            </a:defPPr>
            <a:lvl1pPr algn="ctr">
              <a:lnSpc>
                <a:spcPts val="1960"/>
              </a:lnSpc>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1400" b="1" dirty="0"/>
              <a:t>耐震化の</a:t>
            </a:r>
            <a:endParaRPr lang="en-US" altLang="ja-JP" sz="1400" b="1" dirty="0"/>
          </a:p>
          <a:p>
            <a:r>
              <a:rPr lang="ja-JP" altLang="en-US" sz="1400" b="1" dirty="0"/>
              <a:t>きっかけづくり・具体化</a:t>
            </a:r>
          </a:p>
        </p:txBody>
      </p:sp>
      <p:sp>
        <p:nvSpPr>
          <p:cNvPr id="49" name="テキスト ボックス 48"/>
          <p:cNvSpPr txBox="1"/>
          <p:nvPr/>
        </p:nvSpPr>
        <p:spPr>
          <a:xfrm>
            <a:off x="1096508" y="2197906"/>
            <a:ext cx="2277625" cy="500967"/>
          </a:xfrm>
          <a:prstGeom prst="roundRect">
            <a:avLst/>
          </a:prstGeom>
          <a:ln/>
        </p:spPr>
        <p:style>
          <a:lnRef idx="1">
            <a:schemeClr val="accent6"/>
          </a:lnRef>
          <a:fillRef idx="2">
            <a:schemeClr val="accent6"/>
          </a:fillRef>
          <a:effectRef idx="1">
            <a:schemeClr val="accent6"/>
          </a:effectRef>
          <a:fontRef idx="minor">
            <a:schemeClr val="dk1"/>
          </a:fontRef>
        </p:style>
        <p:txBody>
          <a:bodyPr lIns="91430" tIns="45714" rIns="91430" bIns="45714"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400" b="1" dirty="0">
                <a:solidFill>
                  <a:schemeClr val="tx1"/>
                </a:solidFill>
              </a:rPr>
              <a:t>社会的機運の醸成</a:t>
            </a:r>
            <a:endParaRPr lang="en-US" altLang="ja-JP" sz="1400" b="1" dirty="0">
              <a:solidFill>
                <a:schemeClr val="tx1"/>
              </a:solidFill>
            </a:endParaRPr>
          </a:p>
        </p:txBody>
      </p:sp>
      <p:sp>
        <p:nvSpPr>
          <p:cNvPr id="50" name="正方形/長方形 49"/>
          <p:cNvSpPr/>
          <p:nvPr/>
        </p:nvSpPr>
        <p:spPr>
          <a:xfrm>
            <a:off x="908250" y="1631145"/>
            <a:ext cx="8123208" cy="584775"/>
          </a:xfrm>
          <a:prstGeom prst="rect">
            <a:avLst/>
          </a:prstGeom>
        </p:spPr>
        <p:txBody>
          <a:bodyPr wrap="square">
            <a:spAutoFit/>
          </a:bodyPr>
          <a:lstStyle/>
          <a:p>
            <a:r>
              <a:rPr lang="ja-JP" altLang="en-US" sz="1600" dirty="0">
                <a:solidFill>
                  <a:schemeClr val="dk1"/>
                </a:solidFill>
                <a:latin typeface="ＭＳ Ｐゴシック" panose="020B0600070205080204" pitchFamily="50" charset="-128"/>
                <a:ea typeface="Meiryo UI" panose="020B0604030504040204" pitchFamily="50" charset="-128"/>
                <a:cs typeface="Times New Roman" panose="02020603050405020304" pitchFamily="18" charset="0"/>
              </a:rPr>
              <a:t>３つの支援策の方向性を軸とし、所有者の意識の変化を踏まえた切れ目のない支援策を戦略的に実施し、耐震化を実現していく</a:t>
            </a:r>
          </a:p>
        </p:txBody>
      </p:sp>
      <p:sp>
        <p:nvSpPr>
          <p:cNvPr id="51" name="楕円 50"/>
          <p:cNvSpPr/>
          <p:nvPr/>
        </p:nvSpPr>
        <p:spPr>
          <a:xfrm>
            <a:off x="3284180" y="2216586"/>
            <a:ext cx="474382" cy="463606"/>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tx1"/>
              </a:solidFill>
            </a:endParaRPr>
          </a:p>
        </p:txBody>
      </p:sp>
      <p:sp>
        <p:nvSpPr>
          <p:cNvPr id="52" name="楕円 51"/>
          <p:cNvSpPr/>
          <p:nvPr/>
        </p:nvSpPr>
        <p:spPr>
          <a:xfrm>
            <a:off x="5894530" y="2216586"/>
            <a:ext cx="474382" cy="463606"/>
          </a:xfrm>
          <a:prstGeom prst="ellips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solidFill>
                <a:schemeClr val="tx1"/>
              </a:solidFill>
            </a:endParaRPr>
          </a:p>
        </p:txBody>
      </p:sp>
      <p:sp>
        <p:nvSpPr>
          <p:cNvPr id="53" name="角丸四角形 52"/>
          <p:cNvSpPr/>
          <p:nvPr/>
        </p:nvSpPr>
        <p:spPr>
          <a:xfrm>
            <a:off x="800674" y="2863217"/>
            <a:ext cx="8203941" cy="968449"/>
          </a:xfrm>
          <a:prstGeom prst="roundRect">
            <a:avLst/>
          </a:prstGeom>
          <a:no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角丸四角形 53"/>
          <p:cNvSpPr/>
          <p:nvPr/>
        </p:nvSpPr>
        <p:spPr>
          <a:xfrm>
            <a:off x="809130" y="4570712"/>
            <a:ext cx="8008260" cy="978949"/>
          </a:xfrm>
          <a:prstGeom prst="roundRect">
            <a:avLst/>
          </a:prstGeom>
          <a:no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5" name="角丸四角形 54"/>
          <p:cNvSpPr/>
          <p:nvPr/>
        </p:nvSpPr>
        <p:spPr>
          <a:xfrm>
            <a:off x="800675" y="5574125"/>
            <a:ext cx="8181962" cy="1030082"/>
          </a:xfrm>
          <a:prstGeom prst="roundRect">
            <a:avLst/>
          </a:prstGeom>
          <a:no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9" name="テキスト ボックス 58">
            <a:extLst>
              <a:ext uri="{FF2B5EF4-FFF2-40B4-BE49-F238E27FC236}">
                <a16:creationId xmlns:a16="http://schemas.microsoft.com/office/drawing/2014/main" id="{CC660F4B-9010-43E1-BCB9-EF5BB63A53BF}"/>
              </a:ext>
            </a:extLst>
          </p:cNvPr>
          <p:cNvSpPr txBox="1"/>
          <p:nvPr/>
        </p:nvSpPr>
        <p:spPr>
          <a:xfrm>
            <a:off x="671220" y="1013192"/>
            <a:ext cx="8360238" cy="610424"/>
          </a:xfrm>
          <a:prstGeom prst="rect">
            <a:avLst/>
          </a:prstGeom>
          <a:noFill/>
        </p:spPr>
        <p:txBody>
          <a:bodyPr wrap="square" rtlCol="0" anchor="ctr">
            <a:spAutoFit/>
          </a:bodyPr>
          <a:lstStyle/>
          <a:p>
            <a:pPr marL="223838" indent="-223838" algn="ctr">
              <a:spcBef>
                <a:spcPts val="200"/>
              </a:spcBef>
            </a:pPr>
            <a:r>
              <a:rPr lang="en-US" altLang="ja-JP" sz="14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 </a:t>
            </a:r>
            <a:r>
              <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効率的・効果的な</a:t>
            </a:r>
            <a:r>
              <a:rPr lang="ja-JP" altLang="en-US" sz="1400" b="1" dirty="0">
                <a:latin typeface="Meiryo UI" panose="020B0604030504040204" pitchFamily="50" charset="-128"/>
                <a:ea typeface="Meiryo UI" panose="020B0604030504040204" pitchFamily="50" charset="-128"/>
              </a:rPr>
              <a:t>施策展開により耐震化をスピードアップ </a:t>
            </a:r>
            <a:r>
              <a:rPr lang="en-US" altLang="ja-JP" sz="1400" b="1" dirty="0">
                <a:latin typeface="Meiryo UI" panose="020B0604030504040204" pitchFamily="50" charset="-128"/>
                <a:ea typeface="Meiryo UI" panose="020B0604030504040204" pitchFamily="50" charset="-128"/>
              </a:rPr>
              <a:t>》  </a:t>
            </a:r>
          </a:p>
          <a:p>
            <a:pPr marL="223838" indent="-223838" algn="ctr">
              <a:spcBef>
                <a:spcPts val="200"/>
              </a:spcBef>
            </a:pPr>
            <a:r>
              <a:rPr lang="en-US" altLang="ja-JP" sz="1400" b="1"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a:t>
            </a:r>
            <a:r>
              <a:rPr lang="ja-JP" altLang="en-US" sz="1400" b="1" dirty="0">
                <a:solidFill>
                  <a:prstClr val="black"/>
                </a:solidFill>
                <a:latin typeface="Meiryo UI" panose="020B0604030504040204" pitchFamily="50" charset="-128"/>
                <a:ea typeface="Meiryo UI" panose="020B0604030504040204" pitchFamily="50" charset="-128"/>
              </a:rPr>
              <a:t>他施策、関係団体等と</a:t>
            </a:r>
            <a:r>
              <a:rPr lang="ja-JP" altLang="en-US" sz="16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連携を強化</a:t>
            </a:r>
            <a:r>
              <a:rPr lang="ja-JP" altLang="en-US" sz="1400" b="1" dirty="0">
                <a:solidFill>
                  <a:prstClr val="black"/>
                </a:solidFill>
                <a:latin typeface="Meiryo UI" panose="020B0604030504040204" pitchFamily="50" charset="-128"/>
                <a:ea typeface="Meiryo UI" panose="020B0604030504040204" pitchFamily="50" charset="-128"/>
              </a:rPr>
              <a:t>、多様なアプローチにより耐震化意欲を喚起 </a:t>
            </a:r>
            <a:r>
              <a:rPr lang="en-US" altLang="ja-JP" sz="1400" b="1" dirty="0">
                <a:solidFill>
                  <a:prstClr val="black"/>
                </a:solidFill>
                <a:latin typeface="Meiryo UI" panose="020B0604030504040204" pitchFamily="50" charset="-128"/>
                <a:ea typeface="Meiryo UI" panose="020B0604030504040204" pitchFamily="50" charset="-128"/>
              </a:rPr>
              <a:t>》</a:t>
            </a:r>
          </a:p>
        </p:txBody>
      </p:sp>
      <p:sp>
        <p:nvSpPr>
          <p:cNvPr id="60" name="Rectangle 2"/>
          <p:cNvSpPr>
            <a:spLocks noChangeArrowheads="1"/>
          </p:cNvSpPr>
          <p:nvPr/>
        </p:nvSpPr>
        <p:spPr bwMode="auto">
          <a:xfrm>
            <a:off x="179570" y="1006405"/>
            <a:ext cx="491650" cy="646964"/>
          </a:xfrm>
          <a:prstGeom prst="roundRect">
            <a:avLst/>
          </a:prstGeom>
          <a:ln/>
        </p:spPr>
        <p:style>
          <a:lnRef idx="1">
            <a:schemeClr val="accent2"/>
          </a:lnRef>
          <a:fillRef idx="3">
            <a:schemeClr val="accent2"/>
          </a:fillRef>
          <a:effectRef idx="2">
            <a:schemeClr val="accent2"/>
          </a:effectRef>
          <a:fontRef idx="minor">
            <a:schemeClr val="lt1"/>
          </a:fontRef>
        </p:style>
        <p:txBody>
          <a:bodyPr vert="eaVert"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rPr>
              <a:t>基本方針</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61" name="テキスト ボックス 60">
            <a:extLst>
              <a:ext uri="{FF2B5EF4-FFF2-40B4-BE49-F238E27FC236}">
                <a16:creationId xmlns:a16="http://schemas.microsoft.com/office/drawing/2014/main" id="{974EB360-497C-4DBE-BB34-04C04CDA45B2}"/>
              </a:ext>
            </a:extLst>
          </p:cNvPr>
          <p:cNvSpPr txBox="1"/>
          <p:nvPr/>
        </p:nvSpPr>
        <p:spPr>
          <a:xfrm>
            <a:off x="904970" y="4322229"/>
            <a:ext cx="5937724" cy="153888"/>
          </a:xfrm>
          <a:prstGeom prst="rect">
            <a:avLst/>
          </a:prstGeom>
          <a:noFill/>
          <a:ln>
            <a:noFill/>
          </a:ln>
        </p:spPr>
        <p:txBody>
          <a:bodyPr wrap="square" lIns="0" tIns="0" rIns="0" bIns="0" rtlCol="0">
            <a:spAutoFit/>
          </a:bodyPr>
          <a:lstStyle/>
          <a:p>
            <a:pPr algn="ctr" defTabSz="1207044">
              <a:lnSpc>
                <a:spcPts val="1200"/>
              </a:lnSpc>
              <a:defRPr/>
            </a:pPr>
            <a:r>
              <a:rPr lang="ja-JP" altLang="en-US" sz="1400" dirty="0">
                <a:solidFill>
                  <a:prstClr val="black"/>
                </a:solidFill>
                <a:latin typeface="Meiryo UI" panose="020B0604030504040204" pitchFamily="50" charset="-128"/>
                <a:ea typeface="Meiryo UI" panose="020B0604030504040204" pitchFamily="50" charset="-128"/>
              </a:rPr>
              <a:t>所管省庁が公表する用途ごとの目標・現状の耐震化率を把握、発信</a:t>
            </a:r>
            <a:endParaRPr lang="en-US" altLang="ja-JP" sz="1400" dirty="0">
              <a:solidFill>
                <a:prstClr val="black"/>
              </a:solidFill>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73D7757F-32C4-45D6-B0A0-FAE874B50373}"/>
              </a:ext>
            </a:extLst>
          </p:cNvPr>
          <p:cNvSpPr txBox="1"/>
          <p:nvPr/>
        </p:nvSpPr>
        <p:spPr>
          <a:xfrm>
            <a:off x="803748" y="3934412"/>
            <a:ext cx="8340252" cy="292524"/>
          </a:xfrm>
          <a:prstGeom prst="roundRect">
            <a:avLst/>
          </a:prstGeom>
          <a:noFill/>
          <a:ln>
            <a:noFill/>
          </a:ln>
        </p:spPr>
        <p:txBody>
          <a:bodyPr wrap="square" lIns="36000" tIns="18000" rIns="36000" bIns="0" rtlCol="0">
            <a:spAutoFit/>
          </a:bodyPr>
          <a:lstStyle/>
          <a:p>
            <a:pPr defTabSz="431087"/>
            <a:r>
              <a:rPr lang="ja-JP" altLang="en-US" sz="1600" b="1" dirty="0">
                <a:solidFill>
                  <a:srgbClr val="FF0000"/>
                </a:solidFill>
                <a:latin typeface="Meiryo UI" panose="020B0604030504040204" pitchFamily="50" charset="-128"/>
                <a:ea typeface="Meiryo UI" panose="020B0604030504040204" pitchFamily="50" charset="-128"/>
              </a:rPr>
              <a:t>多数の者が利用する建築物</a:t>
            </a:r>
            <a:r>
              <a:rPr lang="ja-JP" altLang="en-US" sz="16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学校・病院・ホテル・事務所など、多数の者が利用する一定規模以上の建築物</a:t>
            </a:r>
            <a:endParaRPr lang="ja-JP" altLang="en-US" sz="1400" b="1" dirty="0">
              <a:latin typeface="Meiryo UI" panose="020B0604030504040204" pitchFamily="50" charset="-128"/>
              <a:ea typeface="Meiryo UI" panose="020B0604030504040204" pitchFamily="50" charset="-128"/>
            </a:endParaRPr>
          </a:p>
        </p:txBody>
      </p:sp>
      <p:sp>
        <p:nvSpPr>
          <p:cNvPr id="64" name="角丸四角形 63"/>
          <p:cNvSpPr/>
          <p:nvPr/>
        </p:nvSpPr>
        <p:spPr>
          <a:xfrm>
            <a:off x="800674" y="3843513"/>
            <a:ext cx="8203941" cy="1722133"/>
          </a:xfrm>
          <a:prstGeom prst="roundRect">
            <a:avLst>
              <a:gd name="adj" fmla="val 12648"/>
            </a:avLst>
          </a:prstGeom>
          <a:noFill/>
          <a:ln w="63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正方形/長方形 55"/>
          <p:cNvSpPr/>
          <p:nvPr/>
        </p:nvSpPr>
        <p:spPr>
          <a:xfrm>
            <a:off x="8470731" y="4570712"/>
            <a:ext cx="514798" cy="2033494"/>
          </a:xfrm>
          <a:prstGeom prst="rect">
            <a:avLst/>
          </a:prstGeom>
          <a:ln/>
        </p:spPr>
        <p:style>
          <a:lnRef idx="1">
            <a:schemeClr val="accent2"/>
          </a:lnRef>
          <a:fillRef idx="2">
            <a:schemeClr val="accent2"/>
          </a:fillRef>
          <a:effectRef idx="1">
            <a:schemeClr val="accent2"/>
          </a:effectRef>
          <a:fontRef idx="minor">
            <a:schemeClr val="dk1"/>
          </a:fontRef>
        </p:style>
        <p:txBody>
          <a:bodyPr rot="0" spcFirstLastPara="0" vert="eaVert" wrap="square" lIns="0" tIns="0" rIns="0" bIns="0" numCol="1" spcCol="0" rtlCol="0" fromWordArt="0" anchor="ctr" anchorCtr="0" forceAA="0" compatLnSpc="1">
            <a:prstTxWarp prst="textNoShape">
              <a:avLst/>
            </a:prstTxWarp>
            <a:noAutofit/>
          </a:bodyPr>
          <a:lstStyle/>
          <a:p>
            <a:pPr algn="ctr"/>
            <a:r>
              <a:rPr lang="ja-JP" altLang="en-US" sz="1400" b="1" kern="100" dirty="0">
                <a:latin typeface="HG丸ｺﾞｼｯｸM-PRO" panose="020F0600000000000000" pitchFamily="50" charset="-128"/>
                <a:ea typeface="Meiryo UI" panose="020B0604030504040204" pitchFamily="50" charset="-128"/>
                <a:cs typeface="Times New Roman" panose="02020603050405020304" pitchFamily="18" charset="0"/>
              </a:rPr>
              <a:t>診断義務付け</a:t>
            </a:r>
            <a:endParaRPr lang="en-US" altLang="ja-JP" sz="1400" b="1" kern="100" dirty="0">
              <a:latin typeface="HG丸ｺﾞｼｯｸM-PRO" panose="020F0600000000000000" pitchFamily="50" charset="-128"/>
              <a:ea typeface="Meiryo UI" panose="020B0604030504040204" pitchFamily="50" charset="-128"/>
              <a:cs typeface="Times New Roman" panose="02020603050405020304" pitchFamily="18" charset="0"/>
            </a:endParaRPr>
          </a:p>
          <a:p>
            <a:pPr algn="ctr"/>
            <a:r>
              <a:rPr lang="ja-JP" altLang="en-US" sz="1400" b="1" kern="100" dirty="0">
                <a:latin typeface="HG丸ｺﾞｼｯｸM-PRO" panose="020F0600000000000000" pitchFamily="50" charset="-128"/>
                <a:ea typeface="Meiryo UI" panose="020B0604030504040204" pitchFamily="50" charset="-128"/>
                <a:cs typeface="Times New Roman" panose="02020603050405020304" pitchFamily="18" charset="0"/>
              </a:rPr>
              <a:t>建築物</a:t>
            </a:r>
            <a:endPar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8" name="テキスト ボックス 57">
            <a:extLst>
              <a:ext uri="{FF2B5EF4-FFF2-40B4-BE49-F238E27FC236}">
                <a16:creationId xmlns:a16="http://schemas.microsoft.com/office/drawing/2014/main" id="{B616332F-3264-484B-BF86-D2F82ECD3517}"/>
              </a:ext>
            </a:extLst>
          </p:cNvPr>
          <p:cNvSpPr txBox="1"/>
          <p:nvPr/>
        </p:nvSpPr>
        <p:spPr>
          <a:xfrm>
            <a:off x="3824532" y="6671432"/>
            <a:ext cx="5008098" cy="194925"/>
          </a:xfrm>
          <a:prstGeom prst="rect">
            <a:avLst/>
          </a:prstGeom>
          <a:noFill/>
          <a:ln>
            <a:noFill/>
          </a:ln>
        </p:spPr>
        <p:txBody>
          <a:bodyPr wrap="square" rtlCol="0">
            <a:spAutoFit/>
          </a:bodyPr>
          <a:lstStyle/>
          <a:p>
            <a:pPr algn="r">
              <a:lnSpc>
                <a:spcPts val="800"/>
              </a:lnSpc>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１進捗率：義務付け建築物に占める耐震性ありの割合　　　　　　</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２当初公表時点</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57" name="スライド番号プレースホルダー 3">
            <a:extLst>
              <a:ext uri="{FF2B5EF4-FFF2-40B4-BE49-F238E27FC236}">
                <a16:creationId xmlns:a16="http://schemas.microsoft.com/office/drawing/2014/main" id="{3CBA8186-02C9-489F-9538-FB75583A595E}"/>
              </a:ext>
            </a:extLst>
          </p:cNvPr>
          <p:cNvSpPr txBox="1">
            <a:spLocks/>
          </p:cNvSpPr>
          <p:nvPr/>
        </p:nvSpPr>
        <p:spPr bwMode="auto">
          <a:xfrm>
            <a:off x="7010400" y="64333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2</a:t>
            </a:fld>
            <a:endParaRPr lang="en-US" altLang="ja-JP" dirty="0">
              <a:solidFill>
                <a:srgbClr val="000000"/>
              </a:solidFill>
            </a:endParaRPr>
          </a:p>
        </p:txBody>
      </p:sp>
    </p:spTree>
    <p:extLst>
      <p:ext uri="{BB962C8B-B14F-4D97-AF65-F5344CB8AC3E}">
        <p14:creationId xmlns:p14="http://schemas.microsoft.com/office/powerpoint/2010/main" val="39994739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latin typeface="Meiryo UI" panose="020B0604030504040204" pitchFamily="50" charset="-128"/>
                <a:ea typeface="Meiryo UI" panose="020B0604030504040204" pitchFamily="50" charset="-128"/>
              </a:rPr>
              <a:pPr>
                <a:defRPr/>
              </a:pPr>
              <a:t>29</a:t>
            </a:fld>
            <a:endParaRPr lang="en-US" altLang="ja-JP">
              <a:solidFill>
                <a:srgbClr val="000000"/>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77B14665-C14D-4EEF-9E1F-852F6FE5B4C6}"/>
              </a:ext>
            </a:extLst>
          </p:cNvPr>
          <p:cNvSpPr>
            <a:spLocks noGrp="1"/>
          </p:cNvSpPr>
          <p:nvPr>
            <p:ph type="title" idx="4294967295"/>
          </p:nvPr>
        </p:nvSpPr>
        <p:spPr>
          <a:xfrm>
            <a:off x="0" y="122238"/>
            <a:ext cx="7988300" cy="754062"/>
          </a:xfrm>
        </p:spPr>
        <p:txBody>
          <a:bodyPr/>
          <a:lstStyle/>
          <a:p>
            <a:r>
              <a:rPr lang="en-US" altLang="ja-JP" dirty="0" smtClean="0"/>
              <a:t>【</a:t>
            </a:r>
            <a:r>
              <a:rPr lang="ja-JP" altLang="en-US" dirty="0" smtClean="0"/>
              <a:t>参考</a:t>
            </a:r>
            <a:r>
              <a:rPr lang="en-US" altLang="ja-JP" dirty="0" smtClean="0"/>
              <a:t>】</a:t>
            </a:r>
            <a:r>
              <a:rPr lang="ja-JP" altLang="en-US" dirty="0"/>
              <a:t>分譲マンション</a:t>
            </a:r>
            <a:r>
              <a:rPr lang="ja-JP" altLang="en-US" dirty="0" smtClean="0"/>
              <a:t>の</a:t>
            </a:r>
            <a:r>
              <a:rPr lang="ja-JP" altLang="en-US" dirty="0"/>
              <a:t>耐震化に</a:t>
            </a:r>
            <a:r>
              <a:rPr lang="ja-JP" altLang="en-US" dirty="0" smtClean="0"/>
              <a:t>係る</a:t>
            </a:r>
            <a:r>
              <a:rPr lang="en-US" altLang="ja-JP" dirty="0" smtClean="0"/>
              <a:t/>
            </a:r>
            <a:br>
              <a:rPr lang="en-US" altLang="ja-JP" dirty="0" smtClean="0"/>
            </a:br>
            <a:r>
              <a:rPr lang="ja-JP" altLang="en-US" dirty="0"/>
              <a:t>　</a:t>
            </a:r>
            <a:r>
              <a:rPr lang="ja-JP" altLang="en-US" dirty="0" smtClean="0"/>
              <a:t>　　　 他</a:t>
            </a:r>
            <a:r>
              <a:rPr lang="ja-JP" altLang="en-US" dirty="0"/>
              <a:t>都道府県等の状況・取組等</a:t>
            </a:r>
          </a:p>
        </p:txBody>
      </p:sp>
      <p:sp>
        <p:nvSpPr>
          <p:cNvPr id="9" name="正方形/長方形 8"/>
          <p:cNvSpPr/>
          <p:nvPr/>
        </p:nvSpPr>
        <p:spPr>
          <a:xfrm>
            <a:off x="239918" y="1025892"/>
            <a:ext cx="3754232" cy="3771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○耐震化の状況（全国の耐震化率の状況）</a:t>
            </a:r>
            <a:endParaRPr kumimoji="1" lang="ja-JP" altLang="en-US" sz="14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53F670EA-60A0-4F80-8504-E5080457FC50}"/>
              </a:ext>
            </a:extLst>
          </p:cNvPr>
          <p:cNvSpPr txBox="1"/>
          <p:nvPr/>
        </p:nvSpPr>
        <p:spPr>
          <a:xfrm>
            <a:off x="211406" y="3652727"/>
            <a:ext cx="8456484" cy="3300209"/>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a:noAutofit/>
          </a:bodyPr>
          <a:lstStyle>
            <a:defPPr>
              <a:defRPr lang="ja-JP"/>
            </a:defPPr>
            <a:lvl1pPr marL="85725" indent="-85725">
              <a:spcBef>
                <a:spcPts val="300"/>
              </a:spcBef>
              <a:defRPr sz="1400">
                <a:latin typeface="Meiryo UI" panose="020B0604030504040204" pitchFamily="50" charset="-128"/>
                <a:ea typeface="Meiryo UI" panose="020B0604030504040204" pitchFamily="50" charset="-128"/>
              </a:defRPr>
            </a:lvl1pPr>
          </a:lstStyle>
          <a:p>
            <a:r>
              <a:rPr lang="ja-JP" altLang="en-US" b="1" dirty="0" smtClean="0">
                <a:solidFill>
                  <a:schemeClr val="tx1"/>
                </a:solidFill>
              </a:rPr>
              <a:t>○</a:t>
            </a:r>
            <a:r>
              <a:rPr lang="en-US" altLang="ja-JP" b="1" dirty="0" smtClean="0">
                <a:solidFill>
                  <a:schemeClr val="tx1"/>
                </a:solidFill>
              </a:rPr>
              <a:t>『</a:t>
            </a:r>
            <a:r>
              <a:rPr lang="ja-JP" altLang="en-US" b="1" dirty="0" smtClean="0">
                <a:solidFill>
                  <a:schemeClr val="tx1"/>
                </a:solidFill>
              </a:rPr>
              <a:t>分譲マンション</a:t>
            </a:r>
            <a:r>
              <a:rPr lang="en-US" altLang="ja-JP" b="1" dirty="0" smtClean="0">
                <a:solidFill>
                  <a:schemeClr val="tx1"/>
                </a:solidFill>
              </a:rPr>
              <a:t>』</a:t>
            </a:r>
            <a:r>
              <a:rPr lang="ja-JP" altLang="en-US" b="1" dirty="0" smtClean="0">
                <a:solidFill>
                  <a:schemeClr val="tx1"/>
                </a:solidFill>
              </a:rPr>
              <a:t>に特化した補助制度を創設しているのは東京都と大阪府のみ</a:t>
            </a:r>
            <a:endParaRPr lang="en-US" altLang="ja-JP" b="1" dirty="0" smtClean="0">
              <a:solidFill>
                <a:schemeClr val="tx1"/>
              </a:solidFill>
            </a:endParaRPr>
          </a:p>
          <a:p>
            <a:pPr indent="95250"/>
            <a:r>
              <a:rPr lang="ja-JP" altLang="en-US" dirty="0" smtClean="0">
                <a:solidFill>
                  <a:schemeClr val="tx1"/>
                </a:solidFill>
              </a:rPr>
              <a:t>その他の都道府県については、非木造住宅を対象とした補助制度で対応。</a:t>
            </a:r>
            <a:endParaRPr lang="en-US" altLang="ja-JP" dirty="0" smtClean="0">
              <a:solidFill>
                <a:schemeClr val="tx1"/>
              </a:solidFill>
            </a:endParaRPr>
          </a:p>
          <a:p>
            <a:pPr marL="1619250" indent="-1257300"/>
            <a:r>
              <a:rPr lang="ja-JP" altLang="en-US" dirty="0" smtClean="0">
                <a:solidFill>
                  <a:schemeClr val="tx1"/>
                </a:solidFill>
              </a:rPr>
              <a:t>診断：</a:t>
            </a:r>
            <a:r>
              <a:rPr lang="en-US" altLang="ja-JP" dirty="0" smtClean="0">
                <a:solidFill>
                  <a:schemeClr val="tx1"/>
                </a:solidFill>
              </a:rPr>
              <a:t>17</a:t>
            </a:r>
            <a:r>
              <a:rPr lang="ja-JP" altLang="en-US" dirty="0" smtClean="0">
                <a:solidFill>
                  <a:schemeClr val="tx1"/>
                </a:solidFill>
              </a:rPr>
              <a:t>府県　</a:t>
            </a:r>
            <a:r>
              <a:rPr lang="zh-TW" altLang="en-US" sz="1050" dirty="0">
                <a:solidFill>
                  <a:schemeClr val="tx1"/>
                </a:solidFill>
              </a:rPr>
              <a:t>埼玉県、千葉県</a:t>
            </a:r>
            <a:r>
              <a:rPr lang="zh-TW" altLang="en-US" sz="1050" dirty="0" smtClean="0">
                <a:solidFill>
                  <a:schemeClr val="tx1"/>
                </a:solidFill>
              </a:rPr>
              <a:t>、神奈川県</a:t>
            </a:r>
            <a:r>
              <a:rPr lang="zh-TW" altLang="en-US" sz="1050" dirty="0">
                <a:solidFill>
                  <a:schemeClr val="tx1"/>
                </a:solidFill>
              </a:rPr>
              <a:t>、長野県、岐阜県、静岡県、愛知県、滋賀県、京都府、兵庫県、奈良県、和歌山県、</a:t>
            </a:r>
            <a:r>
              <a:rPr lang="zh-TW" altLang="en-US" sz="1050" dirty="0" smtClean="0">
                <a:solidFill>
                  <a:schemeClr val="tx1"/>
                </a:solidFill>
              </a:rPr>
              <a:t>鳥取県、岡山県、山口県、徳島県、佐賀県</a:t>
            </a:r>
            <a:r>
              <a:rPr lang="zh-TW" altLang="en-US" dirty="0" smtClean="0">
                <a:solidFill>
                  <a:schemeClr val="tx1"/>
                </a:solidFill>
              </a:rPr>
              <a:t>　</a:t>
            </a:r>
            <a:endParaRPr lang="en-US" altLang="ja-JP" dirty="0" smtClean="0">
              <a:solidFill>
                <a:schemeClr val="tx1"/>
              </a:solidFill>
            </a:endParaRPr>
          </a:p>
          <a:p>
            <a:r>
              <a:rPr lang="ja-JP" altLang="en-US" dirty="0" smtClean="0">
                <a:solidFill>
                  <a:schemeClr val="tx1"/>
                </a:solidFill>
              </a:rPr>
              <a:t>　　　設計：　</a:t>
            </a:r>
            <a:r>
              <a:rPr lang="en-US" altLang="ja-JP" dirty="0" smtClean="0">
                <a:solidFill>
                  <a:schemeClr val="tx1"/>
                </a:solidFill>
              </a:rPr>
              <a:t>7</a:t>
            </a:r>
            <a:r>
              <a:rPr lang="ja-JP" altLang="en-US" dirty="0">
                <a:solidFill>
                  <a:schemeClr val="tx1"/>
                </a:solidFill>
              </a:rPr>
              <a:t>府県　</a:t>
            </a:r>
            <a:r>
              <a:rPr lang="zh-TW" altLang="en-US" sz="1050" dirty="0">
                <a:solidFill>
                  <a:schemeClr val="tx1"/>
                </a:solidFill>
              </a:rPr>
              <a:t>埼玉県</a:t>
            </a:r>
            <a:r>
              <a:rPr lang="zh-TW" altLang="en-US" sz="1050" dirty="0" smtClean="0">
                <a:solidFill>
                  <a:schemeClr val="tx1"/>
                </a:solidFill>
              </a:rPr>
              <a:t>、神奈川県</a:t>
            </a:r>
            <a:r>
              <a:rPr lang="zh-TW" altLang="en-US" sz="1050" dirty="0">
                <a:solidFill>
                  <a:schemeClr val="tx1"/>
                </a:solidFill>
              </a:rPr>
              <a:t>、静岡県</a:t>
            </a:r>
            <a:r>
              <a:rPr lang="zh-TW" altLang="en-US" sz="1050" dirty="0" smtClean="0">
                <a:solidFill>
                  <a:schemeClr val="tx1"/>
                </a:solidFill>
              </a:rPr>
              <a:t>、</a:t>
            </a:r>
            <a:r>
              <a:rPr lang="zh-TW" altLang="en-US" sz="1050" dirty="0">
                <a:solidFill>
                  <a:schemeClr val="tx1"/>
                </a:solidFill>
              </a:rPr>
              <a:t>兵庫県、和歌山県、鳥取県、</a:t>
            </a:r>
            <a:r>
              <a:rPr lang="zh-TW" altLang="en-US" sz="1050" dirty="0" smtClean="0">
                <a:solidFill>
                  <a:schemeClr val="tx1"/>
                </a:solidFill>
              </a:rPr>
              <a:t>徳島県</a:t>
            </a:r>
            <a:endParaRPr lang="en-US" altLang="zh-TW" sz="1050" dirty="0" smtClean="0">
              <a:solidFill>
                <a:schemeClr val="tx1"/>
              </a:solidFill>
            </a:endParaRPr>
          </a:p>
          <a:p>
            <a:r>
              <a:rPr lang="ja-JP" altLang="en-US" dirty="0">
                <a:solidFill>
                  <a:schemeClr val="tx1"/>
                </a:solidFill>
              </a:rPr>
              <a:t>　　　改修</a:t>
            </a:r>
            <a:r>
              <a:rPr lang="ja-JP" altLang="en-US" dirty="0" smtClean="0">
                <a:solidFill>
                  <a:schemeClr val="tx1"/>
                </a:solidFill>
              </a:rPr>
              <a:t>：</a:t>
            </a:r>
            <a:r>
              <a:rPr lang="en-US" altLang="ja-JP" dirty="0" smtClean="0">
                <a:solidFill>
                  <a:schemeClr val="tx1"/>
                </a:solidFill>
              </a:rPr>
              <a:t>11</a:t>
            </a:r>
            <a:r>
              <a:rPr lang="ja-JP" altLang="en-US" dirty="0" smtClean="0">
                <a:solidFill>
                  <a:schemeClr val="tx1"/>
                </a:solidFill>
              </a:rPr>
              <a:t>道県</a:t>
            </a:r>
            <a:r>
              <a:rPr lang="ja-JP" altLang="en-US" dirty="0">
                <a:solidFill>
                  <a:schemeClr val="tx1"/>
                </a:solidFill>
              </a:rPr>
              <a:t>　</a:t>
            </a:r>
            <a:r>
              <a:rPr lang="zh-TW" altLang="en-US" sz="1050" dirty="0">
                <a:solidFill>
                  <a:schemeClr val="tx1"/>
                </a:solidFill>
              </a:rPr>
              <a:t>北海道、埼玉県</a:t>
            </a:r>
            <a:r>
              <a:rPr lang="zh-TW" altLang="en-US" sz="1050" dirty="0" smtClean="0">
                <a:solidFill>
                  <a:schemeClr val="tx1"/>
                </a:solidFill>
              </a:rPr>
              <a:t>、神奈川県</a:t>
            </a:r>
            <a:r>
              <a:rPr lang="zh-TW" altLang="en-US" sz="1050" dirty="0">
                <a:solidFill>
                  <a:schemeClr val="tx1"/>
                </a:solidFill>
              </a:rPr>
              <a:t>、長野県、岐阜県、静岡県、愛知県、兵庫県、</a:t>
            </a:r>
            <a:r>
              <a:rPr lang="ja-JP" altLang="en-US" sz="1050" dirty="0" smtClean="0"/>
              <a:t>和歌山県</a:t>
            </a:r>
            <a:r>
              <a:rPr lang="ja-JP" altLang="en-US" sz="1050" dirty="0"/>
              <a:t>、鳥取県、</a:t>
            </a:r>
            <a:r>
              <a:rPr lang="ja-JP" altLang="en-US" sz="1050" dirty="0" smtClean="0"/>
              <a:t>徳島県</a:t>
            </a:r>
            <a:endParaRPr lang="en-US" altLang="ja-JP" sz="1050" dirty="0" smtClean="0"/>
          </a:p>
          <a:p>
            <a:endParaRPr lang="en-US" altLang="ja-JP" sz="1050" dirty="0" smtClean="0"/>
          </a:p>
          <a:p>
            <a:r>
              <a:rPr lang="ja-JP" altLang="en-US" b="1" dirty="0" smtClean="0"/>
              <a:t>○都道県の特徴的な取組</a:t>
            </a:r>
            <a:endParaRPr lang="ja-JP" altLang="en-US" b="1" dirty="0"/>
          </a:p>
          <a:p>
            <a:pPr lvl="1"/>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東京都</a:t>
            </a:r>
            <a:r>
              <a:rPr lang="en-US" altLang="ja-JP" sz="1400" dirty="0" smtClean="0">
                <a:solidFill>
                  <a:schemeClr val="tx1"/>
                </a:solidFill>
                <a:latin typeface="Meiryo UI" panose="020B0604030504040204" pitchFamily="50" charset="-128"/>
                <a:ea typeface="Meiryo UI" panose="020B0604030504040204" pitchFamily="50" charset="-128"/>
              </a:rPr>
              <a:t>】</a:t>
            </a:r>
          </a:p>
          <a:p>
            <a:pPr marL="733425" lvl="1" indent="-95250"/>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建替え</a:t>
            </a:r>
            <a:r>
              <a:rPr lang="ja-JP" altLang="en-US" sz="1400" dirty="0">
                <a:solidFill>
                  <a:schemeClr val="tx1"/>
                </a:solidFill>
                <a:latin typeface="Meiryo UI" panose="020B0604030504040204" pitchFamily="50" charset="-128"/>
                <a:ea typeface="Meiryo UI" panose="020B0604030504040204" pitchFamily="50" charset="-128"/>
              </a:rPr>
              <a:t>や除却</a:t>
            </a:r>
            <a:r>
              <a:rPr lang="ja-JP" altLang="en-US" sz="1400" dirty="0" smtClean="0">
                <a:solidFill>
                  <a:schemeClr val="tx1"/>
                </a:solidFill>
                <a:latin typeface="Meiryo UI" panose="020B0604030504040204" pitchFamily="50" charset="-128"/>
                <a:ea typeface="Meiryo UI" panose="020B0604030504040204" pitchFamily="50" charset="-128"/>
              </a:rPr>
              <a:t>も補助対象</a:t>
            </a:r>
            <a:endParaRPr lang="en-US" altLang="ja-JP" sz="1400" dirty="0" smtClean="0">
              <a:solidFill>
                <a:schemeClr val="tx1"/>
              </a:solidFill>
              <a:latin typeface="Meiryo UI" panose="020B0604030504040204" pitchFamily="50" charset="-128"/>
              <a:ea typeface="Meiryo UI" panose="020B0604030504040204" pitchFamily="50" charset="-128"/>
            </a:endParaRPr>
          </a:p>
          <a:p>
            <a:pPr marL="733425" lvl="1" indent="-95250"/>
            <a:r>
              <a:rPr lang="ja-JP" altLang="en-US" sz="1400" dirty="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アドバイザー</a:t>
            </a:r>
            <a:r>
              <a:rPr lang="ja-JP" altLang="en-US" sz="1400" dirty="0">
                <a:solidFill>
                  <a:schemeClr val="tx1"/>
                </a:solidFill>
                <a:latin typeface="Meiryo UI" panose="020B0604030504040204" pitchFamily="50" charset="-128"/>
                <a:ea typeface="Meiryo UI" panose="020B0604030504040204" pitchFamily="50" charset="-128"/>
              </a:rPr>
              <a:t>派遣などの支援</a:t>
            </a:r>
            <a:r>
              <a:rPr lang="ja-JP" altLang="en-US" sz="1400" dirty="0" smtClean="0">
                <a:solidFill>
                  <a:schemeClr val="tx1"/>
                </a:solidFill>
                <a:latin typeface="Meiryo UI" panose="020B0604030504040204" pitchFamily="50" charset="-128"/>
                <a:ea typeface="Meiryo UI" panose="020B0604030504040204" pitchFamily="50" charset="-128"/>
              </a:rPr>
              <a:t>策</a:t>
            </a:r>
            <a:endParaRPr lang="en-US" altLang="ja-JP" sz="1400" dirty="0" smtClean="0">
              <a:solidFill>
                <a:schemeClr val="tx1"/>
              </a:solidFill>
              <a:latin typeface="Meiryo UI" panose="020B0604030504040204" pitchFamily="50" charset="-128"/>
              <a:ea typeface="Meiryo UI" panose="020B0604030504040204" pitchFamily="50" charset="-128"/>
            </a:endParaRPr>
          </a:p>
          <a:p>
            <a:pPr lvl="1">
              <a:spcBef>
                <a:spcPts val="600"/>
              </a:spcBef>
            </a:pP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愛知県（名古屋市）</a:t>
            </a:r>
            <a:r>
              <a:rPr lang="en-US" altLang="ja-JP" sz="1400" dirty="0" smtClean="0">
                <a:solidFill>
                  <a:schemeClr val="tx1"/>
                </a:solidFill>
                <a:latin typeface="Meiryo UI" panose="020B0604030504040204" pitchFamily="50" charset="-128"/>
                <a:ea typeface="Meiryo UI" panose="020B0604030504040204" pitchFamily="50" charset="-128"/>
              </a:rPr>
              <a:t>】</a:t>
            </a:r>
          </a:p>
          <a:p>
            <a:pPr lvl="1" indent="180975"/>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段階的改修も補助</a:t>
            </a:r>
            <a:r>
              <a:rPr lang="ja-JP" altLang="en-US" sz="1400" dirty="0" smtClean="0">
                <a:solidFill>
                  <a:schemeClr val="tx1"/>
                </a:solidFill>
                <a:latin typeface="Meiryo UI" panose="020B0604030504040204" pitchFamily="50" charset="-128"/>
                <a:ea typeface="Meiryo UI" panose="020B0604030504040204" pitchFamily="50" charset="-128"/>
              </a:rPr>
              <a:t>対象</a:t>
            </a:r>
            <a:endParaRPr lang="zh-TW" altLang="en-US" dirty="0">
              <a:solidFill>
                <a:schemeClr val="tx1"/>
              </a:solidFill>
            </a:endParaRPr>
          </a:p>
        </p:txBody>
      </p:sp>
      <p:sp>
        <p:nvSpPr>
          <p:cNvPr id="37" name="角丸四角形 36"/>
          <p:cNvSpPr/>
          <p:nvPr/>
        </p:nvSpPr>
        <p:spPr>
          <a:xfrm>
            <a:off x="166017" y="3634753"/>
            <a:ext cx="8658670" cy="3106256"/>
          </a:xfrm>
          <a:prstGeom prst="roundRect">
            <a:avLst>
              <a:gd name="adj" fmla="val 3577"/>
            </a:avLst>
          </a:prstGeom>
          <a:no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fontAlgn="auto">
              <a:spcBef>
                <a:spcPts val="0"/>
              </a:spcBef>
              <a:spcAft>
                <a:spcPts val="0"/>
              </a:spcAft>
            </a:pPr>
            <a:endParaRPr lang="ja-JP" altLang="en-US" sz="1286">
              <a:solidFill>
                <a:prstClr val="white"/>
              </a:solidFill>
              <a:latin typeface="Calibri" panose="020F0502020204030204"/>
              <a:ea typeface="游ゴシック" panose="020B0400000000000000"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1750666106"/>
              </p:ext>
            </p:extLst>
          </p:nvPr>
        </p:nvGraphicFramePr>
        <p:xfrm>
          <a:off x="239918" y="1389533"/>
          <a:ext cx="8540515" cy="2084316"/>
        </p:xfrm>
        <a:graphic>
          <a:graphicData uri="http://schemas.openxmlformats.org/drawingml/2006/table">
            <a:tbl>
              <a:tblPr firstRow="1" firstCol="1">
                <a:tableStyleId>{85BE263C-DBD7-4A20-BB59-AAB30ACAA65A}</a:tableStyleId>
              </a:tblPr>
              <a:tblGrid>
                <a:gridCol w="1759983">
                  <a:extLst>
                    <a:ext uri="{9D8B030D-6E8A-4147-A177-3AD203B41FA5}">
                      <a16:colId xmlns:a16="http://schemas.microsoft.com/office/drawing/2014/main" val="3373791282"/>
                    </a:ext>
                  </a:extLst>
                </a:gridCol>
                <a:gridCol w="1262781">
                  <a:extLst>
                    <a:ext uri="{9D8B030D-6E8A-4147-A177-3AD203B41FA5}">
                      <a16:colId xmlns:a16="http://schemas.microsoft.com/office/drawing/2014/main" val="1313424371"/>
                    </a:ext>
                  </a:extLst>
                </a:gridCol>
                <a:gridCol w="1262781">
                  <a:extLst>
                    <a:ext uri="{9D8B030D-6E8A-4147-A177-3AD203B41FA5}">
                      <a16:colId xmlns:a16="http://schemas.microsoft.com/office/drawing/2014/main" val="750264151"/>
                    </a:ext>
                  </a:extLst>
                </a:gridCol>
                <a:gridCol w="2127485">
                  <a:extLst>
                    <a:ext uri="{9D8B030D-6E8A-4147-A177-3AD203B41FA5}">
                      <a16:colId xmlns:a16="http://schemas.microsoft.com/office/drawing/2014/main" val="3004542617"/>
                    </a:ext>
                  </a:extLst>
                </a:gridCol>
                <a:gridCol w="2127485">
                  <a:extLst>
                    <a:ext uri="{9D8B030D-6E8A-4147-A177-3AD203B41FA5}">
                      <a16:colId xmlns:a16="http://schemas.microsoft.com/office/drawing/2014/main" val="1476411603"/>
                    </a:ext>
                  </a:extLst>
                </a:gridCol>
              </a:tblGrid>
              <a:tr h="266946">
                <a:tc rowSpan="2">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都府県</a:t>
                      </a:r>
                      <a:r>
                        <a:rPr kumimoji="1" lang="en-US" sz="1400" kern="100" dirty="0">
                          <a:effectLst/>
                          <a:latin typeface="Meiryo UI" panose="020B0604030504040204" pitchFamily="50" charset="-128"/>
                          <a:ea typeface="Meiryo UI" panose="020B0604030504040204" pitchFamily="50" charset="-128"/>
                        </a:rPr>
                        <a:t> </a:t>
                      </a:r>
                      <a:endParaRPr kumimoji="1" lang="ja-JP" sz="14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rPr>
                        <a:t>住宅全般</a:t>
                      </a:r>
                      <a:endParaRPr kumimoji="1" lang="ja-JP" altLang="en-US" sz="14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hMerge="1">
                  <a:txBody>
                    <a:bodyPr/>
                    <a:lstStyle/>
                    <a:p>
                      <a:pPr marL="0" algn="ctr" defTabSz="914278" rtl="0" eaLnBrk="1" latinLnBrk="0" hangingPunct="1">
                        <a:lnSpc>
                          <a:spcPct val="100000"/>
                        </a:lnSpc>
                        <a:spcAft>
                          <a:spcPts val="0"/>
                        </a:spcAft>
                      </a:pPr>
                      <a:endParaRPr kumimoji="1" lang="ja-JP" altLang="en-US" sz="11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gridSpan="2">
                  <a:txBody>
                    <a:bodyPr/>
                    <a:lstStyle/>
                    <a:p>
                      <a:pPr marL="0" algn="ctr" defTabSz="914278" rtl="0" eaLnBrk="1" latinLnBrk="0" hangingPunct="1">
                        <a:lnSpc>
                          <a:spcPct val="100000"/>
                        </a:lnSpc>
                        <a:spcAft>
                          <a:spcPts val="0"/>
                        </a:spcAft>
                      </a:pPr>
                      <a:r>
                        <a:rPr kumimoji="1" lang="ja-JP" altLang="en-US" sz="1400" kern="100" dirty="0" smtClean="0">
                          <a:solidFill>
                            <a:schemeClr val="tx1"/>
                          </a:solidFill>
                          <a:effectLst/>
                          <a:latin typeface="Meiryo UI" panose="020B0604030504040204" pitchFamily="50" charset="-128"/>
                          <a:ea typeface="Meiryo UI" panose="020B0604030504040204" pitchFamily="50" charset="-128"/>
                        </a:rPr>
                        <a:t>共同住宅等</a:t>
                      </a:r>
                      <a:endParaRPr kumimoji="1" lang="ja-JP" altLang="en-US" sz="1400" kern="100" dirty="0">
                        <a:solidFill>
                          <a:schemeClr val="tx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chemeClr val="accent5"/>
                    </a:solidFill>
                  </a:tcPr>
                </a:tc>
                <a:tc hMerge="1">
                  <a:txBody>
                    <a:bodyPr/>
                    <a:lstStyle/>
                    <a:p>
                      <a:pPr marL="0" algn="ctr" defTabSz="914278" rtl="0" eaLnBrk="1" latinLnBrk="0" hangingPunct="1">
                        <a:lnSpc>
                          <a:spcPct val="100000"/>
                        </a:lnSpc>
                        <a:spcAft>
                          <a:spcPts val="0"/>
                        </a:spcAft>
                      </a:pPr>
                      <a:endParaRPr kumimoji="1" lang="ja-JP" altLang="en-US" sz="1100" kern="100" dirty="0">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761007960"/>
                  </a:ext>
                </a:extLst>
              </a:tr>
              <a:tr h="105355">
                <a:tc vMerge="1">
                  <a:txBody>
                    <a:bodyPr/>
                    <a:lstStyle/>
                    <a:p>
                      <a:pPr marL="0" algn="ctr" defTabSz="914278" rtl="0" eaLnBrk="1" latinLnBrk="0" hangingPunct="1">
                        <a:lnSpc>
                          <a:spcPct val="100000"/>
                        </a:lnSpc>
                        <a:spcAft>
                          <a:spcPts val="0"/>
                        </a:spcAft>
                      </a:pPr>
                      <a:endParaRPr kumimoji="1" lang="ja-JP" sz="11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rPr>
                        <a:t>耐震化率</a:t>
                      </a:r>
                      <a:endParaRPr kumimoji="1" lang="ja-JP" altLang="en-US" sz="14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rPr>
                        <a:t>戸数</a:t>
                      </a:r>
                      <a:endParaRPr kumimoji="1" lang="ja-JP" altLang="en-US" sz="14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tx1"/>
                          </a:solidFill>
                          <a:effectLst/>
                          <a:latin typeface="Meiryo UI" panose="020B0604030504040204" pitchFamily="50" charset="-128"/>
                          <a:ea typeface="Meiryo UI" panose="020B0604030504040204" pitchFamily="50" charset="-128"/>
                          <a:cs typeface="+mn-cs"/>
                        </a:rPr>
                        <a:t>耐震化率</a:t>
                      </a:r>
                      <a:endParaRPr kumimoji="1" lang="ja-JP" altLang="en-US" sz="1400" kern="1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chemeClr val="accent5"/>
                    </a:solidFill>
                  </a:tcPr>
                </a:tc>
                <a:tc>
                  <a:txBody>
                    <a:bodyPr/>
                    <a:lstStyle/>
                    <a:p>
                      <a:pPr marL="0" algn="ctr" defTabSz="914278" rtl="0" eaLnBrk="1" latinLnBrk="0" hangingPunct="1">
                        <a:lnSpc>
                          <a:spcPct val="100000"/>
                        </a:lnSpc>
                        <a:spcAft>
                          <a:spcPts val="0"/>
                        </a:spcAft>
                      </a:pPr>
                      <a:r>
                        <a:rPr kumimoji="1" lang="ja-JP" altLang="en-US" sz="1400" kern="100" dirty="0" smtClean="0">
                          <a:solidFill>
                            <a:schemeClr val="tx1"/>
                          </a:solidFill>
                          <a:effectLst/>
                          <a:latin typeface="Meiryo UI" panose="020B0604030504040204" pitchFamily="50" charset="-128"/>
                          <a:ea typeface="Meiryo UI" panose="020B0604030504040204" pitchFamily="50" charset="-128"/>
                          <a:cs typeface="+mn-cs"/>
                        </a:rPr>
                        <a:t>戸数</a:t>
                      </a:r>
                      <a:endParaRPr kumimoji="1" lang="ja-JP" altLang="en-US" sz="1400" kern="1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solidFill>
                      <a:schemeClr val="accent5"/>
                    </a:solidFill>
                  </a:tcPr>
                </a:tc>
                <a:extLst>
                  <a:ext uri="{0D108BD9-81ED-4DB2-BD59-A6C34878D82A}">
                    <a16:rowId xmlns:a16="http://schemas.microsoft.com/office/drawing/2014/main" val="990017531"/>
                  </a:ext>
                </a:extLst>
              </a:tr>
              <a:tr h="249089">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東京都</a:t>
                      </a:r>
                      <a:endParaRPr kumimoji="1" lang="en-US" altLang="ja-JP" sz="1400" kern="100" dirty="0" smtClean="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000" b="0" kern="100" dirty="0" smtClean="0">
                          <a:effectLst/>
                          <a:latin typeface="Meiryo UI" panose="020B0604030504040204" pitchFamily="50" charset="-128"/>
                          <a:ea typeface="Meiryo UI" panose="020B0604030504040204" pitchFamily="50" charset="-128"/>
                        </a:rPr>
                        <a:t>（</a:t>
                      </a:r>
                      <a:r>
                        <a:rPr kumimoji="1" lang="en-US" altLang="ja-JP" sz="1000" b="0" kern="100" dirty="0" smtClean="0">
                          <a:effectLst/>
                          <a:latin typeface="Meiryo UI" panose="020B0604030504040204" pitchFamily="50" charset="-128"/>
                          <a:ea typeface="Meiryo UI" panose="020B0604030504040204" pitchFamily="50" charset="-128"/>
                        </a:rPr>
                        <a:t>R</a:t>
                      </a:r>
                      <a:r>
                        <a:rPr kumimoji="1" lang="ja-JP" altLang="en-US" sz="1000" b="0" kern="100" dirty="0" smtClean="0">
                          <a:effectLst/>
                          <a:latin typeface="Meiryo UI" panose="020B0604030504040204" pitchFamily="50" charset="-128"/>
                          <a:ea typeface="Meiryo UI" panose="020B0604030504040204" pitchFamily="50" charset="-128"/>
                        </a:rPr>
                        <a:t>１年度末</a:t>
                      </a:r>
                      <a:r>
                        <a:rPr kumimoji="1" lang="en-US" altLang="ja-JP" sz="1000" b="0" kern="100" dirty="0" smtClean="0">
                          <a:effectLst/>
                          <a:latin typeface="Meiryo UI" panose="020B0604030504040204" pitchFamily="50" charset="-128"/>
                          <a:ea typeface="Meiryo UI" panose="020B0604030504040204" pitchFamily="50" charset="-128"/>
                        </a:rPr>
                        <a:t>)</a:t>
                      </a:r>
                      <a:endParaRPr kumimoji="1" lang="ja-JP" sz="1000" b="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92.0%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690</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非木造共同住宅　</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94.5%</a:t>
                      </a:r>
                    </a:p>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うちマンション　</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94.4</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433</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132</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3868621111"/>
                  </a:ext>
                </a:extLst>
              </a:tr>
              <a:tr h="249089">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静岡県</a:t>
                      </a:r>
                      <a:endParaRPr kumimoji="1" lang="en-US" altLang="ja-JP" sz="1400" kern="100" dirty="0" smtClean="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278" rtl="0" eaLnBrk="1" fontAlgn="auto"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rPr>
                        <a:t>H30</a:t>
                      </a: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年）</a:t>
                      </a:r>
                      <a:endPar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89.3%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143</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非木造住宅　</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96.4</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戸建住宅含む</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51</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431509745"/>
                  </a:ext>
                </a:extLst>
              </a:tr>
              <a:tr h="249089">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愛知県</a:t>
                      </a:r>
                      <a:endParaRPr kumimoji="1" lang="en-US" altLang="ja-JP" sz="1400" kern="100" dirty="0" smtClean="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278" rtl="0" eaLnBrk="1" fontAlgn="auto" latinLnBrk="0" hangingPunct="1">
                        <a:lnSpc>
                          <a:spcPct val="100000"/>
                        </a:lnSpc>
                        <a:spcBef>
                          <a:spcPts val="0"/>
                        </a:spcBef>
                        <a:spcAft>
                          <a:spcPts val="0"/>
                        </a:spcAft>
                        <a:buClrTx/>
                        <a:buSzTx/>
                        <a:buFontTx/>
                        <a:buNone/>
                        <a:tabLst/>
                        <a:defRPr/>
                      </a:pP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a:t>
                      </a:r>
                      <a:r>
                        <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rPr>
                        <a:t>R2</a:t>
                      </a:r>
                      <a:r>
                        <a:rPr lang="ja-JP" altLang="en-US" sz="1000" b="0" i="0" u="none" strike="noStrike" dirty="0" smtClean="0">
                          <a:solidFill>
                            <a:schemeClr val="bg1"/>
                          </a:solidFill>
                          <a:effectLst/>
                          <a:latin typeface="Meiryo UI" panose="020B0604030504040204" pitchFamily="50" charset="-128"/>
                          <a:ea typeface="Meiryo UI" panose="020B0604030504040204" pitchFamily="50" charset="-128"/>
                        </a:rPr>
                        <a:t>年度末）</a:t>
                      </a:r>
                      <a:endParaRPr lang="en-US" altLang="ja-JP" sz="1000" b="0" i="0" u="none" strike="noStrike" dirty="0" smtClean="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91.2%</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311</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共同住宅　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95.5%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smtClean="0">
                          <a:solidFill>
                            <a:srgbClr val="000000"/>
                          </a:solidFill>
                          <a:effectLst/>
                          <a:latin typeface="Meiryo UI" panose="020B0604030504040204" pitchFamily="50" charset="-128"/>
                          <a:ea typeface="Meiryo UI" panose="020B0604030504040204" pitchFamily="50" charset="-128"/>
                        </a:rPr>
                        <a:t>150</a:t>
                      </a:r>
                      <a:r>
                        <a:rPr lang="ja-JP" altLang="en-US" sz="1400" b="0" i="0" u="none" strike="noStrike" smtClean="0">
                          <a:solidFill>
                            <a:srgbClr val="000000"/>
                          </a:solidFill>
                          <a:effectLst/>
                          <a:latin typeface="Meiryo UI" panose="020B0604030504040204" pitchFamily="50" charset="-128"/>
                          <a:ea typeface="Meiryo UI" panose="020B0604030504040204" pitchFamily="50" charset="-128"/>
                        </a:rPr>
                        <a:t>万</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3801101946"/>
                  </a:ext>
                </a:extLst>
              </a:tr>
              <a:tr h="249089">
                <a:tc>
                  <a:txBody>
                    <a:bodyPr/>
                    <a:lstStyle/>
                    <a:p>
                      <a:pPr algn="ctr">
                        <a:lnSpc>
                          <a:spcPct val="100000"/>
                        </a:lnSpc>
                        <a:spcAft>
                          <a:spcPts val="0"/>
                        </a:spcAft>
                      </a:pPr>
                      <a:r>
                        <a:rPr lang="ja-JP" altLang="en-US"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a:t>
                      </a:r>
                      <a:endParaRPr lang="en-US" altLang="ja-JP"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914278" rtl="0" eaLnBrk="1" fontAlgn="auto" latinLnBrk="0" hangingPunct="1">
                        <a:lnSpc>
                          <a:spcPct val="100000"/>
                        </a:lnSpc>
                        <a:spcBef>
                          <a:spcPts val="0"/>
                        </a:spcBef>
                        <a:spcAft>
                          <a:spcPts val="0"/>
                        </a:spcAft>
                        <a:buClrTx/>
                        <a:buSzTx/>
                        <a:buFontTx/>
                        <a:buNone/>
                        <a:tabLst/>
                        <a:defRPr/>
                      </a:pPr>
                      <a:r>
                        <a:rPr kumimoji="1" lang="ja-JP" altLang="en-US" sz="1000" b="0" kern="100" dirty="0" smtClean="0">
                          <a:effectLst/>
                          <a:latin typeface="Meiryo UI" panose="020B0604030504040204" pitchFamily="50" charset="-128"/>
                          <a:ea typeface="Meiryo UI" panose="020B0604030504040204" pitchFamily="50" charset="-128"/>
                        </a:rPr>
                        <a:t>（</a:t>
                      </a:r>
                      <a:r>
                        <a:rPr kumimoji="1" lang="en-US" altLang="ja-JP" sz="1000" b="0" kern="100" dirty="0" smtClean="0">
                          <a:effectLst/>
                          <a:latin typeface="Meiryo UI" panose="020B0604030504040204" pitchFamily="50" charset="-128"/>
                          <a:ea typeface="Meiryo UI" panose="020B0604030504040204" pitchFamily="50" charset="-128"/>
                        </a:rPr>
                        <a:t>R2</a:t>
                      </a:r>
                      <a:r>
                        <a:rPr kumimoji="1" lang="ja-JP" altLang="en-US" sz="1000" b="0" kern="100" dirty="0" smtClean="0">
                          <a:effectLst/>
                          <a:latin typeface="Meiryo UI" panose="020B0604030504040204" pitchFamily="50" charset="-128"/>
                          <a:ea typeface="Meiryo UI" panose="020B0604030504040204" pitchFamily="50" charset="-128"/>
                        </a:rPr>
                        <a:t>年推計</a:t>
                      </a:r>
                      <a:r>
                        <a:rPr kumimoji="1" lang="en-US" altLang="ja-JP" sz="1000" b="0" kern="100" dirty="0" smtClean="0">
                          <a:effectLst/>
                          <a:latin typeface="Meiryo UI" panose="020B0604030504040204" pitchFamily="50" charset="-128"/>
                          <a:ea typeface="Meiryo UI" panose="020B0604030504040204" pitchFamily="50" charset="-128"/>
                        </a:rPr>
                        <a:t>)</a:t>
                      </a:r>
                      <a:endParaRPr kumimoji="1" lang="ja-JP" altLang="ja-JP" sz="1000" b="0" kern="100" dirty="0" smtClean="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88.7%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398</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共同住宅　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94</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tc>
                  <a:txBody>
                    <a:bodyPr/>
                    <a:lstStyle/>
                    <a:p>
                      <a:pPr algn="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約</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256</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万戸</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333399"/>
                      </a:solidFill>
                      <a:prstDash val="solid"/>
                      <a:round/>
                      <a:headEnd type="none" w="med" len="med"/>
                      <a:tailEnd type="none" w="med" len="med"/>
                    </a:lnL>
                    <a:lnR w="12700" cap="flat" cmpd="sng" algn="ctr">
                      <a:solidFill>
                        <a:srgbClr val="333399"/>
                      </a:solidFill>
                      <a:prstDash val="solid"/>
                      <a:round/>
                      <a:headEnd type="none" w="med" len="med"/>
                      <a:tailEnd type="none" w="med" len="med"/>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Tree>
    <p:extLst>
      <p:ext uri="{BB962C8B-B14F-4D97-AF65-F5344CB8AC3E}">
        <p14:creationId xmlns:p14="http://schemas.microsoft.com/office/powerpoint/2010/main" val="72114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03200" y="471050"/>
            <a:ext cx="7649029" cy="404813"/>
          </a:xfrm>
        </p:spPr>
        <p:txBody>
          <a:bodyPr/>
          <a:lstStyle/>
          <a:p>
            <a:r>
              <a:rPr lang="ja-JP" altLang="en-US" dirty="0" smtClean="0"/>
              <a:t>（２）</a:t>
            </a:r>
            <a:r>
              <a:rPr lang="ja-JP" altLang="en-US" dirty="0"/>
              <a:t>大規模</a:t>
            </a:r>
            <a:r>
              <a:rPr lang="ja-JP" altLang="en-US" dirty="0" smtClean="0"/>
              <a:t>建築物</a:t>
            </a:r>
            <a:endParaRPr lang="ja-JP" altLang="en-US" dirty="0"/>
          </a:p>
        </p:txBody>
      </p:sp>
      <p:sp>
        <p:nvSpPr>
          <p:cNvPr id="4" name="スライド番号プレースホルダー 3"/>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30</a:t>
            </a:fld>
            <a:endParaRPr lang="en-US" altLang="ja-JP">
              <a:solidFill>
                <a:srgbClr val="000000"/>
              </a:solidFill>
            </a:endParaRPr>
          </a:p>
        </p:txBody>
      </p:sp>
      <p:sp>
        <p:nvSpPr>
          <p:cNvPr id="64" name="角丸四角１住宅">
            <a:extLst>
              <a:ext uri="{FF2B5EF4-FFF2-40B4-BE49-F238E27FC236}">
                <a16:creationId xmlns:a16="http://schemas.microsoft.com/office/drawing/2014/main" id="{2BB3B2D7-2DC2-4EB8-90CC-08689C1A7310}"/>
              </a:ext>
            </a:extLst>
          </p:cNvPr>
          <p:cNvSpPr/>
          <p:nvPr/>
        </p:nvSpPr>
        <p:spPr>
          <a:xfrm>
            <a:off x="586122" y="1014806"/>
            <a:ext cx="7833600" cy="1770709"/>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67"/>
          </a:p>
        </p:txBody>
      </p:sp>
      <p:graphicFrame>
        <p:nvGraphicFramePr>
          <p:cNvPr id="65" name="表 64"/>
          <p:cNvGraphicFramePr>
            <a:graphicFrameLocks noGrp="1"/>
          </p:cNvGraphicFramePr>
          <p:nvPr>
            <p:extLst/>
          </p:nvPr>
        </p:nvGraphicFramePr>
        <p:xfrm>
          <a:off x="888514" y="200356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dirty="0" smtClean="0">
                          <a:latin typeface="Meiryo UI" panose="020B0604030504040204" pitchFamily="50" charset="-128"/>
                          <a:ea typeface="Meiryo UI" panose="020B0604030504040204" pitchFamily="50" charset="-128"/>
                        </a:rPr>
                        <a:t>H29(2017).3</a:t>
                      </a:r>
                      <a:r>
                        <a:rPr kumimoji="1" lang="en-US" altLang="ja-JP" sz="1600" baseline="30000" dirty="0" smtClean="0">
                          <a:latin typeface="Meiryo UI" panose="020B0604030504040204" pitchFamily="50" charset="-128"/>
                          <a:ea typeface="Meiryo UI" panose="020B0604030504040204" pitchFamily="50" charset="-128"/>
                        </a:rPr>
                        <a:t>※2</a:t>
                      </a:r>
                      <a:endParaRPr kumimoji="1" lang="ja-JP" altLang="en-US" sz="1600" baseline="30000" dirty="0">
                        <a:latin typeface="Meiryo UI" panose="020B0604030504040204" pitchFamily="50" charset="-128"/>
                        <a:ea typeface="Meiryo UI" panose="020B0604030504040204" pitchFamily="50" charset="-128"/>
                      </a:endParaRPr>
                    </a:p>
                  </a:txBody>
                  <a:tcPr marL="60122" marR="60122"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96229">
                <a:tc>
                  <a:txBody>
                    <a:bodyPr/>
                    <a:lstStyle/>
                    <a:p>
                      <a:pPr algn="ctr"/>
                      <a:r>
                        <a:rPr kumimoji="1" lang="en-US" altLang="ja-JP" sz="1700" dirty="0">
                          <a:latin typeface="Meiryo UI" panose="020B0604030504040204" pitchFamily="50" charset="-128"/>
                          <a:ea typeface="Meiryo UI" panose="020B0604030504040204" pitchFamily="50" charset="-128"/>
                        </a:rPr>
                        <a:t>139</a:t>
                      </a:r>
                      <a:r>
                        <a:rPr kumimoji="1" lang="ja-JP" altLang="en-US" sz="1700" dirty="0">
                          <a:latin typeface="Meiryo UI" panose="020B0604030504040204" pitchFamily="50" charset="-128"/>
                          <a:ea typeface="Meiryo UI" panose="020B0604030504040204" pitchFamily="50" charset="-128"/>
                        </a:rPr>
                        <a:t>棟</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84%</a:t>
                      </a:r>
                      <a:r>
                        <a:rPr kumimoji="1" lang="ja-JP" altLang="en-US" sz="1600" dirty="0">
                          <a:latin typeface="Meiryo UI" panose="020B0604030504040204" pitchFamily="50" charset="-128"/>
                          <a:ea typeface="Meiryo UI" panose="020B0604030504040204" pitchFamily="50" charset="-128"/>
                        </a:rPr>
                        <a:t>）</a:t>
                      </a:r>
                    </a:p>
                  </a:txBody>
                  <a:tcPr marL="60122" marR="60122" marT="60122" marB="6012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67" name="表 66"/>
          <p:cNvGraphicFramePr>
            <a:graphicFrameLocks noGrp="1"/>
          </p:cNvGraphicFramePr>
          <p:nvPr>
            <p:extLst/>
          </p:nvPr>
        </p:nvGraphicFramePr>
        <p:xfrm>
          <a:off x="6212350" y="1976647"/>
          <a:ext cx="1980000" cy="69600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647">
                <a:tc>
                  <a:txBody>
                    <a:bodyPr/>
                    <a:lstStyle/>
                    <a:p>
                      <a:pPr algn="ctr"/>
                      <a:r>
                        <a:rPr kumimoji="1" lang="ja-JP" altLang="en-US" sz="1600" b="1" dirty="0">
                          <a:latin typeface="Meiryo UI" panose="020B0604030504040204" pitchFamily="50" charset="-128"/>
                          <a:ea typeface="Meiryo UI" panose="020B0604030504040204" pitchFamily="50" charset="-128"/>
                        </a:rPr>
                        <a:t>目標 </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７</a:t>
                      </a:r>
                      <a:r>
                        <a:rPr kumimoji="1" lang="en-US" altLang="ja-JP" sz="1600" b="1" dirty="0" smtClean="0">
                          <a:latin typeface="Meiryo UI" panose="020B0604030504040204" pitchFamily="50" charset="-128"/>
                          <a:ea typeface="Meiryo UI" panose="020B0604030504040204" pitchFamily="50" charset="-128"/>
                        </a:rPr>
                        <a:t>(2025)]</a:t>
                      </a:r>
                      <a:endParaRPr kumimoji="1" lang="ja-JP" altLang="en-US" sz="16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450354">
                <a:tc>
                  <a:txBody>
                    <a:bodyPr/>
                    <a:lstStyle/>
                    <a:p>
                      <a:pPr marL="0" algn="ctr" defTabSz="914278" rtl="0" eaLnBrk="1" latinLnBrk="0" hangingPunct="1">
                        <a:lnSpc>
                          <a:spcPct val="100000"/>
                        </a:lnSpc>
                        <a:defRPr/>
                      </a:pPr>
                      <a:r>
                        <a:rPr kumimoji="1" lang="ja-JP" altLang="en-US" sz="1700" b="1" kern="1200" dirty="0">
                          <a:solidFill>
                            <a:schemeClr val="tx1"/>
                          </a:solidFill>
                          <a:latin typeface="Meiryo UI" panose="020B0604030504040204" pitchFamily="50" charset="-128"/>
                          <a:ea typeface="Meiryo UI" panose="020B0604030504040204" pitchFamily="50" charset="-128"/>
                          <a:cs typeface="+mn-cs"/>
                        </a:rPr>
                        <a:t>おおむね解消</a:t>
                      </a:r>
                    </a:p>
                  </a:txBody>
                  <a:tcPr marL="0" marR="0" marT="76355" marB="7635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68" name="右矢印 67"/>
          <p:cNvSpPr/>
          <p:nvPr/>
        </p:nvSpPr>
        <p:spPr>
          <a:xfrm>
            <a:off x="3119290" y="205409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69" name="右矢印 68"/>
          <p:cNvSpPr/>
          <p:nvPr/>
        </p:nvSpPr>
        <p:spPr>
          <a:xfrm>
            <a:off x="5781208" y="205409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70" name="テキスト ボックス 69">
            <a:extLst>
              <a:ext uri="{FF2B5EF4-FFF2-40B4-BE49-F238E27FC236}">
                <a16:creationId xmlns:a16="http://schemas.microsoft.com/office/drawing/2014/main" id="{AF497E49-21DA-44AA-8E02-40F56DDB4CCD}"/>
              </a:ext>
            </a:extLst>
          </p:cNvPr>
          <p:cNvSpPr txBox="1"/>
          <p:nvPr/>
        </p:nvSpPr>
        <p:spPr>
          <a:xfrm>
            <a:off x="586122" y="1025104"/>
            <a:ext cx="7833600" cy="62949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lIns="60122" tIns="30062" rIns="60122" bIns="0" rtlCol="0">
            <a:spAutoFit/>
          </a:bodyPr>
          <a:lstStyle/>
          <a:p>
            <a:pPr defTabSz="719945">
              <a:lnSpc>
                <a:spcPts val="2171"/>
              </a:lnSpc>
            </a:pPr>
            <a:r>
              <a:rPr lang="ja-JP" altLang="en-US" sz="2004" b="1" dirty="0">
                <a:solidFill>
                  <a:schemeClr val="bg1"/>
                </a:solidFill>
                <a:latin typeface="Meiryo UI" panose="020B0604030504040204" pitchFamily="50" charset="-128"/>
                <a:ea typeface="Meiryo UI" panose="020B0604030504040204" pitchFamily="50" charset="-128"/>
              </a:rPr>
              <a:t>大規模建築物</a:t>
            </a:r>
            <a:r>
              <a:rPr lang="en-US" altLang="ja-JP" sz="2004" b="1" dirty="0">
                <a:solidFill>
                  <a:schemeClr val="bg1"/>
                </a:solidFill>
                <a:latin typeface="Meiryo UI" panose="020B0604030504040204" pitchFamily="50" charset="-128"/>
                <a:ea typeface="Meiryo UI" panose="020B0604030504040204" pitchFamily="50" charset="-128"/>
              </a:rPr>
              <a:t>(</a:t>
            </a:r>
            <a:r>
              <a:rPr lang="ja-JP" altLang="en-US" sz="2004" b="1" dirty="0">
                <a:solidFill>
                  <a:schemeClr val="bg1"/>
                </a:solidFill>
                <a:latin typeface="Meiryo UI" panose="020B0604030504040204" pitchFamily="50" charset="-128"/>
                <a:ea typeface="Meiryo UI" panose="020B0604030504040204" pitchFamily="50" charset="-128"/>
              </a:rPr>
              <a:t>診断義務付け建築物）</a:t>
            </a:r>
            <a:r>
              <a:rPr lang="ja-JP" altLang="en-US" sz="1838" b="1" dirty="0">
                <a:solidFill>
                  <a:schemeClr val="bg1"/>
                </a:solidFill>
                <a:latin typeface="Meiryo UI" panose="020B0604030504040204" pitchFamily="50" charset="-128"/>
                <a:ea typeface="Meiryo UI" panose="020B0604030504040204" pitchFamily="50" charset="-128"/>
              </a:rPr>
              <a:t>　</a:t>
            </a:r>
            <a:endParaRPr lang="en-US" altLang="ja-JP" sz="1838" b="1" dirty="0">
              <a:solidFill>
                <a:schemeClr val="bg1"/>
              </a:solidFill>
              <a:latin typeface="Meiryo UI" panose="020B0604030504040204" pitchFamily="50" charset="-128"/>
              <a:ea typeface="Meiryo UI" panose="020B0604030504040204" pitchFamily="50" charset="-128"/>
            </a:endParaRPr>
          </a:p>
          <a:p>
            <a:pPr defTabSz="719945">
              <a:lnSpc>
                <a:spcPts val="2004"/>
              </a:lnSpc>
            </a:pPr>
            <a:r>
              <a:rPr lang="ja-JP" altLang="en-US" sz="1838" b="1" dirty="0">
                <a:solidFill>
                  <a:schemeClr val="bg1"/>
                </a:solidFill>
                <a:latin typeface="Meiryo UI" panose="020B0604030504040204" pitchFamily="50" charset="-128"/>
                <a:ea typeface="Meiryo UI" panose="020B0604030504040204" pitchFamily="50" charset="-128"/>
              </a:rPr>
              <a:t>　</a:t>
            </a:r>
            <a:r>
              <a:rPr lang="ja-JP" altLang="en-US" sz="1503" dirty="0">
                <a:solidFill>
                  <a:schemeClr val="bg1"/>
                </a:solidFill>
                <a:latin typeface="Meiryo UI" panose="020B0604030504040204" pitchFamily="50" charset="-128"/>
                <a:ea typeface="Meiryo UI" panose="020B0604030504040204" pitchFamily="50" charset="-128"/>
              </a:rPr>
              <a:t>不特定多数の者及び避難に配慮を要する者が利用する大規模な建築物</a:t>
            </a:r>
          </a:p>
        </p:txBody>
      </p:sp>
      <p:sp>
        <p:nvSpPr>
          <p:cNvPr id="71" name="テキスト ボックス 70">
            <a:extLst>
              <a:ext uri="{FF2B5EF4-FFF2-40B4-BE49-F238E27FC236}">
                <a16:creationId xmlns:a16="http://schemas.microsoft.com/office/drawing/2014/main" id="{B616332F-3264-484B-BF86-D2F82ECD3517}"/>
              </a:ext>
            </a:extLst>
          </p:cNvPr>
          <p:cNvSpPr txBox="1"/>
          <p:nvPr/>
        </p:nvSpPr>
        <p:spPr>
          <a:xfrm>
            <a:off x="638360" y="1669348"/>
            <a:ext cx="3338036"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耐震性不足棟数（進捗率</a:t>
            </a:r>
            <a:r>
              <a:rPr lang="en-US" altLang="ja-JP" sz="1503" baseline="30000" dirty="0">
                <a:latin typeface="Meiryo UI" panose="020B0604030504040204" pitchFamily="50" charset="-128"/>
                <a:ea typeface="Meiryo UI" panose="020B0604030504040204" pitchFamily="50" charset="-128"/>
              </a:rPr>
              <a:t>※</a:t>
            </a:r>
            <a:r>
              <a:rPr lang="ja-JP" altLang="en-US" sz="1503" baseline="30000" dirty="0">
                <a:latin typeface="Meiryo UI" panose="020B0604030504040204" pitchFamily="50" charset="-128"/>
                <a:ea typeface="Meiryo UI" panose="020B0604030504040204" pitchFamily="50" charset="-128"/>
              </a:rPr>
              <a:t>１</a:t>
            </a:r>
            <a:r>
              <a:rPr lang="ja-JP" altLang="en-US" sz="1503" dirty="0">
                <a:latin typeface="Meiryo UI" panose="020B0604030504040204" pitchFamily="50" charset="-128"/>
                <a:ea typeface="Meiryo UI" panose="020B0604030504040204" pitchFamily="50" charset="-128"/>
              </a:rPr>
              <a:t>）</a:t>
            </a:r>
            <a:endParaRPr lang="en-US" altLang="ja-JP" sz="1670" b="1" dirty="0">
              <a:solidFill>
                <a:prstClr val="black"/>
              </a:solidFill>
              <a:latin typeface="Meiryo UI" panose="020B0604030504040204" pitchFamily="50" charset="-128"/>
              <a:ea typeface="Meiryo UI" panose="020B0604030504040204" pitchFamily="50" charset="-128"/>
            </a:endParaRPr>
          </a:p>
        </p:txBody>
      </p:sp>
      <p:graphicFrame>
        <p:nvGraphicFramePr>
          <p:cNvPr id="73" name="表 72"/>
          <p:cNvGraphicFramePr>
            <a:graphicFrameLocks noGrp="1"/>
          </p:cNvGraphicFramePr>
          <p:nvPr>
            <p:extLst/>
          </p:nvPr>
        </p:nvGraphicFramePr>
        <p:xfrm>
          <a:off x="3550432" y="200356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b="1" dirty="0" smtClean="0">
                          <a:latin typeface="Meiryo UI" panose="020B0604030504040204" pitchFamily="50" charset="-128"/>
                          <a:ea typeface="Meiryo UI" panose="020B0604030504040204" pitchFamily="50" charset="-128"/>
                        </a:rPr>
                        <a:t>R4(2022).</a:t>
                      </a:r>
                      <a:r>
                        <a:rPr kumimoji="1" lang="ja-JP" altLang="en-US" sz="1600" b="1" dirty="0">
                          <a:latin typeface="Meiryo UI" panose="020B0604030504040204" pitchFamily="50" charset="-128"/>
                          <a:ea typeface="Meiryo UI" panose="020B0604030504040204" pitchFamily="50" charset="-128"/>
                        </a:rPr>
                        <a:t>３</a:t>
                      </a:r>
                    </a:p>
                  </a:txBody>
                  <a:tcPr marL="60122" marR="6012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96229">
                <a:tc>
                  <a:txBody>
                    <a:bodyPr/>
                    <a:lstStyle/>
                    <a:p>
                      <a:pPr algn="ctr"/>
                      <a:r>
                        <a:rPr kumimoji="1" lang="en-US" altLang="ja-JP" sz="1700" b="1" dirty="0">
                          <a:latin typeface="Meiryo UI" panose="020B0604030504040204" pitchFamily="50" charset="-128"/>
                          <a:ea typeface="Meiryo UI" panose="020B0604030504040204" pitchFamily="50" charset="-128"/>
                        </a:rPr>
                        <a:t>90</a:t>
                      </a:r>
                      <a:r>
                        <a:rPr kumimoji="1" lang="ja-JP" altLang="en-US" sz="1700" b="1" dirty="0">
                          <a:latin typeface="Meiryo UI" panose="020B0604030504040204" pitchFamily="50" charset="-128"/>
                          <a:ea typeface="Meiryo UI" panose="020B0604030504040204" pitchFamily="50" charset="-128"/>
                        </a:rPr>
                        <a:t>棟</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89%</a:t>
                      </a:r>
                      <a:r>
                        <a:rPr kumimoji="1" lang="ja-JP" altLang="en-US" sz="1600" b="1" dirty="0">
                          <a:latin typeface="Meiryo UI" panose="020B0604030504040204" pitchFamily="50" charset="-128"/>
                          <a:ea typeface="Meiryo UI" panose="020B0604030504040204" pitchFamily="50" charset="-128"/>
                        </a:rPr>
                        <a:t>）</a:t>
                      </a:r>
                    </a:p>
                  </a:txBody>
                  <a:tcPr marL="60122" marR="60122" marT="60122" marB="601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30" name="テキスト ボックス 29">
            <a:extLst>
              <a:ext uri="{FF2B5EF4-FFF2-40B4-BE49-F238E27FC236}">
                <a16:creationId xmlns:a16="http://schemas.microsoft.com/office/drawing/2014/main" id="{B616332F-3264-484B-BF86-D2F82ECD3517}"/>
              </a:ext>
            </a:extLst>
          </p:cNvPr>
          <p:cNvSpPr txBox="1"/>
          <p:nvPr/>
        </p:nvSpPr>
        <p:spPr>
          <a:xfrm>
            <a:off x="364465" y="2874625"/>
            <a:ext cx="5008098" cy="194925"/>
          </a:xfrm>
          <a:prstGeom prst="rect">
            <a:avLst/>
          </a:prstGeom>
          <a:noFill/>
          <a:ln>
            <a:noFill/>
          </a:ln>
        </p:spPr>
        <p:txBody>
          <a:bodyPr wrap="square" rtlCol="0">
            <a:spAutoFit/>
          </a:bodyPr>
          <a:lstStyle/>
          <a:p>
            <a:pPr algn="r">
              <a:lnSpc>
                <a:spcPts val="800"/>
              </a:lnSpc>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１進捗率：義務付け建築物に占める耐震性ありの割合　　　　　　</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２当初公表時点</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586122" y="3633968"/>
            <a:ext cx="7833600" cy="1069899"/>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smtClean="0">
                <a:solidFill>
                  <a:schemeClr val="tx1"/>
                </a:solidFill>
              </a:rPr>
              <a:t>○所有者へのヒアリング等の状況から、目標はおおむね達成できる見込みであるものの、大規模建築物は、多数の方々が利用し、災害時には避難所等としても機能することから、１棟でも多く耐震化が図られるよう働きかける</a:t>
            </a:r>
            <a:endParaRPr lang="en-US" altLang="ja-JP" strike="sngStrike" dirty="0" smtClean="0">
              <a:solidFill>
                <a:schemeClr val="tx1"/>
              </a:solidFill>
            </a:endParaRPr>
          </a:p>
        </p:txBody>
      </p:sp>
      <p:sp>
        <p:nvSpPr>
          <p:cNvPr id="36" name="テキスト ボックス 35"/>
          <p:cNvSpPr txBox="1"/>
          <p:nvPr/>
        </p:nvSpPr>
        <p:spPr>
          <a:xfrm>
            <a:off x="586122" y="3192795"/>
            <a:ext cx="78336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目標の達成について</a:t>
            </a:r>
            <a:endParaRPr lang="ja-JP" altLang="en-US" dirty="0"/>
          </a:p>
        </p:txBody>
      </p:sp>
      <p:sp>
        <p:nvSpPr>
          <p:cNvPr id="37" name="テキスト ボックス 36"/>
          <p:cNvSpPr txBox="1"/>
          <p:nvPr/>
        </p:nvSpPr>
        <p:spPr>
          <a:xfrm>
            <a:off x="586122" y="4890049"/>
            <a:ext cx="78336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今後の取組について</a:t>
            </a:r>
            <a:endParaRPr lang="ja-JP" altLang="en-US" dirty="0"/>
          </a:p>
        </p:txBody>
      </p:sp>
      <p:sp>
        <p:nvSpPr>
          <p:cNvPr id="38" name="テキスト ボックス 37"/>
          <p:cNvSpPr txBox="1"/>
          <p:nvPr/>
        </p:nvSpPr>
        <p:spPr>
          <a:xfrm>
            <a:off x="586122" y="5339621"/>
            <a:ext cx="7833600" cy="737501"/>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tIns="36000" bIns="3600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smtClean="0">
                <a:solidFill>
                  <a:schemeClr val="tx1"/>
                </a:solidFill>
              </a:rPr>
              <a:t>○引き続き、耐震化の進捗状況の把握に努めるとともに、</a:t>
            </a:r>
            <a:r>
              <a:rPr lang="ja-JP" altLang="en-US" dirty="0">
                <a:solidFill>
                  <a:schemeClr val="tx1"/>
                </a:solidFill>
              </a:rPr>
              <a:t>専門家派遣制度を創設し、</a:t>
            </a:r>
            <a:r>
              <a:rPr lang="ja-JP" altLang="en-US" dirty="0" smtClean="0">
                <a:solidFill>
                  <a:schemeClr val="tx1"/>
                </a:solidFill>
              </a:rPr>
              <a:t>所有者の抱える様々</a:t>
            </a:r>
            <a:r>
              <a:rPr lang="ja-JP" altLang="en-US" dirty="0">
                <a:solidFill>
                  <a:schemeClr val="tx1"/>
                </a:solidFill>
              </a:rPr>
              <a:t>な</a:t>
            </a:r>
            <a:r>
              <a:rPr lang="ja-JP" altLang="en-US" dirty="0" smtClean="0">
                <a:solidFill>
                  <a:schemeClr val="tx1"/>
                </a:solidFill>
              </a:rPr>
              <a:t>課題を解決して耐震化を促進する</a:t>
            </a:r>
            <a:endParaRPr lang="en-US" altLang="ja-JP" dirty="0">
              <a:solidFill>
                <a:schemeClr val="tx1"/>
              </a:solidFill>
            </a:endParaRPr>
          </a:p>
        </p:txBody>
      </p:sp>
      <p:sp>
        <p:nvSpPr>
          <p:cNvPr id="17" name="四角形吹き出し 16"/>
          <p:cNvSpPr/>
          <p:nvPr/>
        </p:nvSpPr>
        <p:spPr>
          <a:xfrm>
            <a:off x="5781208" y="2819008"/>
            <a:ext cx="2638514" cy="306161"/>
          </a:xfrm>
          <a:prstGeom prst="wedgeRectCallout">
            <a:avLst>
              <a:gd name="adj1" fmla="val -10304"/>
              <a:gd name="adj2" fmla="val -89944"/>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予測：</a:t>
            </a:r>
            <a:r>
              <a:rPr kumimoji="1" lang="en-US" altLang="ja-JP" sz="1700" b="1" dirty="0" smtClean="0">
                <a:latin typeface="Meiryo UI" panose="020B0604030504040204" pitchFamily="50" charset="-128"/>
                <a:ea typeface="Meiryo UI" panose="020B0604030504040204" pitchFamily="50" charset="-128"/>
              </a:rPr>
              <a:t>9</a:t>
            </a:r>
            <a:r>
              <a:rPr kumimoji="1" lang="ja-JP" altLang="en-US" sz="1700" b="1" dirty="0" smtClean="0">
                <a:latin typeface="Meiryo UI" panose="020B0604030504040204" pitchFamily="50" charset="-128"/>
                <a:ea typeface="Meiryo UI" panose="020B0604030504040204" pitchFamily="50" charset="-128"/>
              </a:rPr>
              <a:t>５</a:t>
            </a:r>
            <a:r>
              <a:rPr kumimoji="1" lang="en-US" altLang="ja-JP" sz="1700" b="1" dirty="0" smtClean="0">
                <a:latin typeface="Meiryo UI" panose="020B0604030504040204" pitchFamily="50" charset="-128"/>
                <a:ea typeface="Meiryo UI" panose="020B0604030504040204" pitchFamily="50" charset="-128"/>
              </a:rPr>
              <a:t>.</a:t>
            </a:r>
            <a:r>
              <a:rPr kumimoji="1" lang="ja-JP" altLang="en-US" sz="1700" b="1" dirty="0" smtClean="0">
                <a:latin typeface="Meiryo UI" panose="020B0604030504040204" pitchFamily="50" charset="-128"/>
                <a:ea typeface="Meiryo UI" panose="020B0604030504040204" pitchFamily="50" charset="-128"/>
              </a:rPr>
              <a:t>６％</a:t>
            </a:r>
            <a:endParaRPr kumimoji="1" lang="ja-JP" altLang="en-US" sz="17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4489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49A59C1A-3B36-464D-A87E-56EC12CDEC35}"/>
              </a:ext>
            </a:extLst>
          </p:cNvPr>
          <p:cNvSpPr txBox="1">
            <a:spLocks noChangeArrowheads="1"/>
          </p:cNvSpPr>
          <p:nvPr/>
        </p:nvSpPr>
        <p:spPr bwMode="auto">
          <a:xfrm>
            <a:off x="6535656" y="4148823"/>
            <a:ext cx="2204547" cy="1575702"/>
          </a:xfrm>
          <a:prstGeom prst="rect">
            <a:avLst/>
          </a:prstGeom>
          <a:solidFill>
            <a:schemeClr val="accent5"/>
          </a:solidFill>
          <a:ln>
            <a:no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16000" indent="-216000" eaLnBrk="1" hangingPunct="1">
              <a:spcBef>
                <a:spcPct val="0"/>
              </a:spcBef>
              <a:buFontTx/>
              <a:buNone/>
            </a:pPr>
            <a:endParaRPr lang="en-US" altLang="ja-JP" sz="1800"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31</a:t>
            </a:fld>
            <a:endParaRPr lang="en-US" altLang="ja-JP">
              <a:solidFill>
                <a:srgbClr val="000000"/>
              </a:solidFill>
            </a:endParaRPr>
          </a:p>
        </p:txBody>
      </p:sp>
      <p:sp>
        <p:nvSpPr>
          <p:cNvPr id="2" name="タイトル 1">
            <a:extLst>
              <a:ext uri="{FF2B5EF4-FFF2-40B4-BE49-F238E27FC236}">
                <a16:creationId xmlns:a16="http://schemas.microsoft.com/office/drawing/2014/main" id="{77B14665-C14D-4EEF-9E1F-852F6FE5B4C6}"/>
              </a:ext>
            </a:extLst>
          </p:cNvPr>
          <p:cNvSpPr>
            <a:spLocks noGrp="1"/>
          </p:cNvSpPr>
          <p:nvPr>
            <p:ph type="title" idx="4294967295"/>
          </p:nvPr>
        </p:nvSpPr>
        <p:spPr>
          <a:xfrm>
            <a:off x="0" y="122238"/>
            <a:ext cx="7988300" cy="754062"/>
          </a:xfrm>
        </p:spPr>
        <p:txBody>
          <a:bodyPr/>
          <a:lstStyle/>
          <a:p>
            <a:r>
              <a:rPr lang="en-US" altLang="ja-JP" dirty="0" smtClean="0"/>
              <a:t>【</a:t>
            </a:r>
            <a:r>
              <a:rPr lang="ja-JP" altLang="en-US" dirty="0" smtClean="0"/>
              <a:t>参考</a:t>
            </a:r>
            <a:r>
              <a:rPr lang="en-US" altLang="ja-JP" dirty="0" smtClean="0"/>
              <a:t>】</a:t>
            </a:r>
            <a:r>
              <a:rPr lang="ja-JP" altLang="en-US" dirty="0" smtClean="0"/>
              <a:t>大規模</a:t>
            </a:r>
            <a:r>
              <a:rPr lang="ja-JP" altLang="en-US" dirty="0"/>
              <a:t>建築物の耐震化に係る</a:t>
            </a:r>
            <a:r>
              <a:rPr lang="en-US" altLang="ja-JP" dirty="0"/>
              <a:t/>
            </a:r>
            <a:br>
              <a:rPr lang="en-US" altLang="ja-JP" dirty="0"/>
            </a:br>
            <a:r>
              <a:rPr lang="ja-JP" altLang="en-US" dirty="0"/>
              <a:t>　　　 </a:t>
            </a:r>
            <a:r>
              <a:rPr lang="ja-JP" altLang="en-US" dirty="0" smtClean="0"/>
              <a:t>　他</a:t>
            </a:r>
            <a:r>
              <a:rPr lang="ja-JP" altLang="en-US" dirty="0"/>
              <a:t>都道府県等の状況・取組等</a:t>
            </a:r>
          </a:p>
        </p:txBody>
      </p:sp>
      <p:graphicFrame>
        <p:nvGraphicFramePr>
          <p:cNvPr id="6" name="表 5"/>
          <p:cNvGraphicFramePr>
            <a:graphicFrameLocks noGrp="1"/>
          </p:cNvGraphicFramePr>
          <p:nvPr>
            <p:extLst>
              <p:ext uri="{D42A27DB-BD31-4B8C-83A1-F6EECF244321}">
                <p14:modId xmlns:p14="http://schemas.microsoft.com/office/powerpoint/2010/main" val="3097340666"/>
              </p:ext>
            </p:extLst>
          </p:nvPr>
        </p:nvGraphicFramePr>
        <p:xfrm>
          <a:off x="373545" y="1582380"/>
          <a:ext cx="3143252" cy="1580725"/>
        </p:xfrm>
        <a:graphic>
          <a:graphicData uri="http://schemas.openxmlformats.org/drawingml/2006/table">
            <a:tbl>
              <a:tblPr firstRow="1" firstCol="1">
                <a:tableStyleId>{85BE263C-DBD7-4A20-BB59-AAB30ACAA65A}</a:tableStyleId>
              </a:tblPr>
              <a:tblGrid>
                <a:gridCol w="933451">
                  <a:extLst>
                    <a:ext uri="{9D8B030D-6E8A-4147-A177-3AD203B41FA5}">
                      <a16:colId xmlns:a16="http://schemas.microsoft.com/office/drawing/2014/main" val="3373791282"/>
                    </a:ext>
                  </a:extLst>
                </a:gridCol>
                <a:gridCol w="708660">
                  <a:extLst>
                    <a:ext uri="{9D8B030D-6E8A-4147-A177-3AD203B41FA5}">
                      <a16:colId xmlns:a16="http://schemas.microsoft.com/office/drawing/2014/main" val="4171385472"/>
                    </a:ext>
                  </a:extLst>
                </a:gridCol>
                <a:gridCol w="731520">
                  <a:extLst>
                    <a:ext uri="{9D8B030D-6E8A-4147-A177-3AD203B41FA5}">
                      <a16:colId xmlns:a16="http://schemas.microsoft.com/office/drawing/2014/main" val="2278615806"/>
                    </a:ext>
                  </a:extLst>
                </a:gridCol>
                <a:gridCol w="769621">
                  <a:extLst>
                    <a:ext uri="{9D8B030D-6E8A-4147-A177-3AD203B41FA5}">
                      <a16:colId xmlns:a16="http://schemas.microsoft.com/office/drawing/2014/main" val="1313424371"/>
                    </a:ext>
                  </a:extLst>
                </a:gridCol>
              </a:tblGrid>
              <a:tr h="266946">
                <a:tc>
                  <a:txBody>
                    <a:bodyPr/>
                    <a:lstStyle/>
                    <a:p>
                      <a:pPr marL="0" algn="ctr" defTabSz="914278" rtl="0" eaLnBrk="1" latinLnBrk="0" hangingPunct="1">
                        <a:lnSpc>
                          <a:spcPct val="100000"/>
                        </a:lnSpc>
                        <a:spcAft>
                          <a:spcPts val="0"/>
                        </a:spcAft>
                      </a:pPr>
                      <a:r>
                        <a:rPr kumimoji="1" lang="ja-JP" altLang="en-US" sz="1100" kern="100" dirty="0">
                          <a:effectLst/>
                          <a:latin typeface="Meiryo UI" panose="020B0604030504040204" pitchFamily="50" charset="-128"/>
                          <a:ea typeface="Meiryo UI" panose="020B0604030504040204" pitchFamily="50" charset="-128"/>
                        </a:rPr>
                        <a:t>都道府県</a:t>
                      </a:r>
                      <a:r>
                        <a:rPr kumimoji="1" lang="en-US" sz="1100" kern="100" dirty="0">
                          <a:effectLst/>
                          <a:latin typeface="Meiryo UI" panose="020B0604030504040204" pitchFamily="50" charset="-128"/>
                          <a:ea typeface="Meiryo UI" panose="020B0604030504040204" pitchFamily="50" charset="-128"/>
                        </a:rPr>
                        <a:t> </a:t>
                      </a:r>
                      <a:endParaRPr kumimoji="1" lang="ja-JP" sz="11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100" kern="100" dirty="0">
                          <a:effectLst/>
                          <a:latin typeface="Meiryo UI" panose="020B0604030504040204" pitchFamily="50" charset="-128"/>
                          <a:ea typeface="Meiryo UI" panose="020B0604030504040204" pitchFamily="50" charset="-128"/>
                        </a:rPr>
                        <a:t>対象</a:t>
                      </a:r>
                      <a:endParaRPr kumimoji="1" lang="en-US" altLang="ja-JP" sz="1100" kern="100" dirty="0">
                        <a:effectLst/>
                        <a:latin typeface="Meiryo UI" panose="020B0604030504040204" pitchFamily="50" charset="-128"/>
                        <a:ea typeface="Meiryo UI" panose="020B0604030504040204" pitchFamily="50" charset="-128"/>
                      </a:endParaRPr>
                    </a:p>
                    <a:p>
                      <a:pPr marL="0" algn="ctr" defTabSz="914278" rtl="0" eaLnBrk="1" latinLnBrk="0" hangingPunct="1">
                        <a:lnSpc>
                          <a:spcPct val="100000"/>
                        </a:lnSpc>
                        <a:spcAft>
                          <a:spcPts val="0"/>
                        </a:spcAft>
                      </a:pPr>
                      <a:r>
                        <a:rPr kumimoji="1" lang="ja-JP" altLang="en-US" sz="1100" kern="100" dirty="0">
                          <a:effectLst/>
                          <a:latin typeface="Meiryo UI" panose="020B0604030504040204" pitchFamily="50" charset="-128"/>
                          <a:ea typeface="Meiryo UI" panose="020B0604030504040204" pitchFamily="50" charset="-128"/>
                        </a:rPr>
                        <a:t>棟数</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100" kern="100" dirty="0">
                          <a:effectLst/>
                          <a:latin typeface="Meiryo UI" panose="020B0604030504040204" pitchFamily="50" charset="-128"/>
                          <a:ea typeface="Meiryo UI" panose="020B0604030504040204" pitchFamily="50" charset="-128"/>
                        </a:rPr>
                        <a:t>耐震化</a:t>
                      </a:r>
                      <a:endParaRPr kumimoji="1" lang="en-US" altLang="ja-JP" sz="1100" kern="100" dirty="0">
                        <a:effectLst/>
                        <a:latin typeface="Meiryo UI" panose="020B0604030504040204" pitchFamily="50" charset="-128"/>
                        <a:ea typeface="Meiryo UI" panose="020B0604030504040204" pitchFamily="50" charset="-128"/>
                      </a:endParaRPr>
                    </a:p>
                    <a:p>
                      <a:pPr marL="0" algn="ctr" defTabSz="914278" rtl="0" eaLnBrk="1" latinLnBrk="0" hangingPunct="1">
                        <a:lnSpc>
                          <a:spcPct val="100000"/>
                        </a:lnSpc>
                        <a:spcAft>
                          <a:spcPts val="0"/>
                        </a:spcAft>
                      </a:pPr>
                      <a:r>
                        <a:rPr kumimoji="1" lang="ja-JP" altLang="en-US" sz="1100" kern="100" dirty="0">
                          <a:effectLst/>
                          <a:latin typeface="Meiryo UI" panose="020B0604030504040204" pitchFamily="50" charset="-128"/>
                          <a:ea typeface="Meiryo UI" panose="020B0604030504040204" pitchFamily="50" charset="-128"/>
                        </a:rPr>
                        <a:t>不足棟数</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100" kern="100" dirty="0">
                          <a:effectLst/>
                          <a:latin typeface="Meiryo UI" panose="020B0604030504040204" pitchFamily="50" charset="-128"/>
                          <a:ea typeface="Meiryo UI" panose="020B0604030504040204" pitchFamily="50" charset="-128"/>
                        </a:rPr>
                        <a:t>進捗率</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761007960"/>
                  </a:ext>
                </a:extLst>
              </a:tr>
              <a:tr h="249089">
                <a:tc>
                  <a:txBody>
                    <a:bodyPr/>
                    <a:lstStyle/>
                    <a:p>
                      <a:pPr marL="0" algn="ctr" defTabSz="914278" rtl="0" eaLnBrk="1" latinLnBrk="0" hangingPunct="1">
                        <a:lnSpc>
                          <a:spcPct val="100000"/>
                        </a:lnSpc>
                        <a:spcAft>
                          <a:spcPts val="0"/>
                        </a:spcAft>
                      </a:pPr>
                      <a:r>
                        <a:rPr kumimoji="1" lang="ja-JP" altLang="en-US" sz="1100" kern="100" dirty="0">
                          <a:solidFill>
                            <a:schemeClr val="bg1"/>
                          </a:solidFill>
                          <a:effectLst/>
                          <a:latin typeface="Meiryo UI" panose="020B0604030504040204" pitchFamily="50" charset="-128"/>
                          <a:ea typeface="Meiryo UI" panose="020B0604030504040204" pitchFamily="50" charset="-128"/>
                          <a:cs typeface="+mn-cs"/>
                        </a:rPr>
                        <a:t>東京都</a:t>
                      </a:r>
                      <a:endParaRPr kumimoji="1" lang="ja-JP" sz="11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rPr>
                        <a:t>1,787</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105</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94.1%</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868621111"/>
                  </a:ext>
                </a:extLst>
              </a:tr>
              <a:tr h="249089">
                <a:tc>
                  <a:txBody>
                    <a:bodyPr/>
                    <a:lstStyle/>
                    <a:p>
                      <a:pPr marL="0" algn="ctr" defTabSz="914278" rtl="0" eaLnBrk="1" latinLnBrk="0" hangingPunct="1">
                        <a:lnSpc>
                          <a:spcPct val="100000"/>
                        </a:lnSpc>
                        <a:spcAft>
                          <a:spcPts val="0"/>
                        </a:spcAft>
                      </a:pPr>
                      <a:r>
                        <a:rPr kumimoji="1" lang="ja-JP" altLang="en-US" sz="1100" kern="100" dirty="0">
                          <a:solidFill>
                            <a:schemeClr val="bg1"/>
                          </a:solidFill>
                          <a:effectLst/>
                          <a:latin typeface="Meiryo UI" panose="020B0604030504040204" pitchFamily="50" charset="-128"/>
                          <a:ea typeface="Meiryo UI" panose="020B0604030504040204" pitchFamily="50" charset="-128"/>
                          <a:cs typeface="+mn-cs"/>
                        </a:rPr>
                        <a:t>神奈川県</a:t>
                      </a:r>
                      <a:endParaRPr kumimoji="1" lang="ja-JP" sz="11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977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69</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92.9%</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4195208097"/>
                  </a:ext>
                </a:extLst>
              </a:tr>
              <a:tr h="249089">
                <a:tc>
                  <a:txBody>
                    <a:bodyPr/>
                    <a:lstStyle/>
                    <a:p>
                      <a:pPr marL="0" algn="ctr" defTabSz="914278" rtl="0" eaLnBrk="1" latinLnBrk="0" hangingPunct="1">
                        <a:lnSpc>
                          <a:spcPct val="100000"/>
                        </a:lnSpc>
                        <a:spcAft>
                          <a:spcPts val="0"/>
                        </a:spcAft>
                      </a:pPr>
                      <a:r>
                        <a:rPr kumimoji="1" lang="ja-JP" altLang="en-US" sz="1100" kern="100" dirty="0">
                          <a:solidFill>
                            <a:schemeClr val="bg1"/>
                          </a:solidFill>
                          <a:effectLst/>
                          <a:latin typeface="Meiryo UI" panose="020B0604030504040204" pitchFamily="50" charset="-128"/>
                          <a:ea typeface="Meiryo UI" panose="020B0604030504040204" pitchFamily="50" charset="-128"/>
                          <a:cs typeface="+mn-cs"/>
                        </a:rPr>
                        <a:t>静岡県</a:t>
                      </a:r>
                      <a:endParaRPr kumimoji="1" lang="ja-JP" sz="11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295</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28</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90.5%</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431509745"/>
                  </a:ext>
                </a:extLst>
              </a:tr>
              <a:tr h="249089">
                <a:tc>
                  <a:txBody>
                    <a:bodyPr/>
                    <a:lstStyle/>
                    <a:p>
                      <a:pPr marL="0" algn="ctr" defTabSz="914278" rtl="0" eaLnBrk="1" latinLnBrk="0" hangingPunct="1">
                        <a:lnSpc>
                          <a:spcPct val="100000"/>
                        </a:lnSpc>
                        <a:spcAft>
                          <a:spcPts val="0"/>
                        </a:spcAft>
                      </a:pPr>
                      <a:r>
                        <a:rPr kumimoji="1" lang="ja-JP" altLang="en-US" sz="1100" kern="100" dirty="0">
                          <a:solidFill>
                            <a:schemeClr val="bg1"/>
                          </a:solidFill>
                          <a:effectLst/>
                          <a:latin typeface="Meiryo UI" panose="020B0604030504040204" pitchFamily="50" charset="-128"/>
                          <a:ea typeface="Meiryo UI" panose="020B0604030504040204" pitchFamily="50" charset="-128"/>
                          <a:cs typeface="+mn-cs"/>
                        </a:rPr>
                        <a:t>愛知県</a:t>
                      </a:r>
                      <a:endParaRPr kumimoji="1" lang="ja-JP" sz="11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458</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37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91.9%</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801101946"/>
                  </a:ext>
                </a:extLst>
              </a:tr>
              <a:tr h="249089">
                <a:tc>
                  <a:txBody>
                    <a:bodyPr/>
                    <a:lstStyle/>
                    <a:p>
                      <a:pPr algn="ctr">
                        <a:lnSpc>
                          <a:spcPct val="100000"/>
                        </a:lnSpc>
                        <a:spcAft>
                          <a:spcPts val="0"/>
                        </a:spcAft>
                      </a:pPr>
                      <a:r>
                        <a:rPr lang="ja-JP" altLang="en-US" sz="11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a:t>
                      </a:r>
                      <a:endParaRPr lang="ja-JP" altLang="ja-JP" sz="11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a:solidFill>
                            <a:srgbClr val="000000"/>
                          </a:solidFill>
                          <a:effectLst/>
                          <a:latin typeface="Meiryo UI" panose="020B0604030504040204" pitchFamily="50" charset="-128"/>
                          <a:ea typeface="Meiryo UI" panose="020B0604030504040204" pitchFamily="50" charset="-128"/>
                        </a:rPr>
                        <a:t>819</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98</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88.0%</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
        <p:nvSpPr>
          <p:cNvPr id="7" name="テキスト ボックス 6"/>
          <p:cNvSpPr txBox="1"/>
          <p:nvPr/>
        </p:nvSpPr>
        <p:spPr>
          <a:xfrm>
            <a:off x="107012" y="1049996"/>
            <a:ext cx="3950637" cy="341578"/>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kumimoji="1" lang="ja-JP" altLang="en-US" sz="1200" dirty="0" smtClean="0">
                <a:latin typeface="Meiryo UI" panose="020B0604030504040204" pitchFamily="50" charset="-128"/>
                <a:ea typeface="Meiryo UI" panose="020B0604030504040204" pitchFamily="50" charset="-128"/>
              </a:rPr>
              <a:t>〇耐震化の状況</a:t>
            </a:r>
            <a:r>
              <a:rPr kumimoji="1" lang="ja-JP" altLang="en-US" sz="1200" dirty="0">
                <a:latin typeface="Meiryo UI" panose="020B0604030504040204" pitchFamily="50" charset="-128"/>
                <a:ea typeface="Meiryo UI" panose="020B0604030504040204" pitchFamily="50" charset="-128"/>
              </a:rPr>
              <a:t>（主な</a:t>
            </a:r>
            <a:r>
              <a:rPr kumimoji="1" lang="ja-JP" altLang="en-US" sz="1200" dirty="0" smtClean="0">
                <a:latin typeface="Meiryo UI" panose="020B0604030504040204" pitchFamily="50" charset="-128"/>
                <a:ea typeface="Meiryo UI" panose="020B0604030504040204" pitchFamily="50" charset="-128"/>
              </a:rPr>
              <a:t>都府県</a:t>
            </a:r>
            <a:r>
              <a:rPr kumimoji="1" lang="ja-JP" altLang="en-US" sz="1200" dirty="0">
                <a:latin typeface="Meiryo UI" panose="020B0604030504040204" pitchFamily="50" charset="-128"/>
                <a:ea typeface="Meiryo UI" panose="020B0604030504040204" pitchFamily="50" charset="-128"/>
              </a:rPr>
              <a:t>）</a:t>
            </a:r>
          </a:p>
        </p:txBody>
      </p:sp>
      <p:sp>
        <p:nvSpPr>
          <p:cNvPr id="8" name="テキスト ボックス 7"/>
          <p:cNvSpPr txBox="1"/>
          <p:nvPr/>
        </p:nvSpPr>
        <p:spPr>
          <a:xfrm>
            <a:off x="1571618" y="3446241"/>
            <a:ext cx="2327681" cy="267312"/>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pPr algn="r"/>
            <a:r>
              <a:rPr kumimoji="1" lang="ja-JP" altLang="en-US" sz="12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国土交通省　公表</a:t>
            </a:r>
            <a:r>
              <a:rPr lang="ja-JP" altLang="en-US"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令和３年４月時点）</a:t>
            </a:r>
            <a:endParaRPr kumimoji="1" lang="en-US" altLang="ja-JP" sz="9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58280" y="3108910"/>
            <a:ext cx="3573781" cy="473700"/>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kumimoji="1" lang="ja-JP" altLang="en-US" sz="12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　全国</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（対象棟数</a:t>
            </a:r>
            <a:r>
              <a:rPr kumimoji="1" lang="en-US" altLang="ja-JP" sz="900" dirty="0">
                <a:latin typeface="Meiryo UI" panose="020B0604030504040204" pitchFamily="50" charset="-128"/>
                <a:ea typeface="Meiryo UI" panose="020B0604030504040204" pitchFamily="50" charset="-128"/>
              </a:rPr>
              <a:t>11,026</a:t>
            </a:r>
            <a:r>
              <a:rPr kumimoji="1" lang="ja-JP" altLang="en-US" sz="900" dirty="0">
                <a:latin typeface="Meiryo UI" panose="020B0604030504040204" pitchFamily="50" charset="-128"/>
                <a:ea typeface="Meiryo UI" panose="020B0604030504040204" pitchFamily="50" charset="-128"/>
              </a:rPr>
              <a:t>棟　耐震性不足棟数</a:t>
            </a:r>
            <a:r>
              <a:rPr kumimoji="1" lang="en-US" altLang="ja-JP" sz="900" dirty="0">
                <a:latin typeface="Meiryo UI" panose="020B0604030504040204" pitchFamily="50" charset="-128"/>
                <a:ea typeface="Meiryo UI" panose="020B0604030504040204" pitchFamily="50" charset="-128"/>
              </a:rPr>
              <a:t>1243</a:t>
            </a:r>
            <a:r>
              <a:rPr kumimoji="1" lang="ja-JP" altLang="en-US" sz="900" dirty="0">
                <a:latin typeface="Meiryo UI" panose="020B0604030504040204" pitchFamily="50" charset="-128"/>
                <a:ea typeface="Meiryo UI" panose="020B0604030504040204" pitchFamily="50" charset="-128"/>
              </a:rPr>
              <a:t>棟　進捗率</a:t>
            </a:r>
            <a:r>
              <a:rPr kumimoji="1" lang="en-US" altLang="ja-JP" sz="900" dirty="0">
                <a:latin typeface="Meiryo UI" panose="020B0604030504040204" pitchFamily="50" charset="-128"/>
                <a:ea typeface="Meiryo UI" panose="020B0604030504040204" pitchFamily="50" charset="-128"/>
              </a:rPr>
              <a:t>88.7%</a:t>
            </a:r>
            <a:r>
              <a:rPr kumimoji="1" lang="ja-JP" altLang="en-US" sz="900" dirty="0">
                <a:latin typeface="Meiryo UI" panose="020B0604030504040204" pitchFamily="50" charset="-128"/>
                <a:ea typeface="Meiryo UI" panose="020B0604030504040204" pitchFamily="50" charset="-128"/>
              </a:rPr>
              <a:t>）　</a:t>
            </a:r>
          </a:p>
        </p:txBody>
      </p:sp>
      <p:sp>
        <p:nvSpPr>
          <p:cNvPr id="10" name="テキスト ボックス 9"/>
          <p:cNvSpPr txBox="1"/>
          <p:nvPr/>
        </p:nvSpPr>
        <p:spPr>
          <a:xfrm>
            <a:off x="229279" y="3862242"/>
            <a:ext cx="5255377" cy="222492"/>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kumimoji="1" lang="ja-JP" altLang="en-US" sz="1200" dirty="0" smtClean="0">
                <a:latin typeface="Meiryo UI" panose="020B0604030504040204" pitchFamily="50" charset="-128"/>
                <a:ea typeface="Meiryo UI" panose="020B0604030504040204" pitchFamily="50" charset="-128"/>
              </a:rPr>
              <a:t>〇他都市における</a:t>
            </a:r>
            <a:r>
              <a:rPr lang="ja-JP" altLang="en-US" sz="1200" dirty="0" smtClean="0">
                <a:latin typeface="Meiryo UI" panose="020B0604030504040204" pitchFamily="50" charset="-128"/>
                <a:ea typeface="Meiryo UI" panose="020B0604030504040204" pitchFamily="50" charset="-128"/>
              </a:rPr>
              <a:t>取組等</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62337717"/>
              </p:ext>
            </p:extLst>
          </p:nvPr>
        </p:nvGraphicFramePr>
        <p:xfrm>
          <a:off x="341640" y="4383154"/>
          <a:ext cx="5756211" cy="2189096"/>
        </p:xfrm>
        <a:graphic>
          <a:graphicData uri="http://schemas.openxmlformats.org/drawingml/2006/table">
            <a:tbl>
              <a:tblPr firstRow="1" firstCol="1">
                <a:tableStyleId>{85BE263C-DBD7-4A20-BB59-AAB30ACAA65A}</a:tableStyleId>
              </a:tblPr>
              <a:tblGrid>
                <a:gridCol w="903111">
                  <a:extLst>
                    <a:ext uri="{9D8B030D-6E8A-4147-A177-3AD203B41FA5}">
                      <a16:colId xmlns:a16="http://schemas.microsoft.com/office/drawing/2014/main" val="3373791282"/>
                    </a:ext>
                  </a:extLst>
                </a:gridCol>
                <a:gridCol w="764615">
                  <a:extLst>
                    <a:ext uri="{9D8B030D-6E8A-4147-A177-3AD203B41FA5}">
                      <a16:colId xmlns:a16="http://schemas.microsoft.com/office/drawing/2014/main" val="4171385472"/>
                    </a:ext>
                  </a:extLst>
                </a:gridCol>
                <a:gridCol w="764615">
                  <a:extLst>
                    <a:ext uri="{9D8B030D-6E8A-4147-A177-3AD203B41FA5}">
                      <a16:colId xmlns:a16="http://schemas.microsoft.com/office/drawing/2014/main" val="2278615806"/>
                    </a:ext>
                  </a:extLst>
                </a:gridCol>
                <a:gridCol w="825638">
                  <a:extLst>
                    <a:ext uri="{9D8B030D-6E8A-4147-A177-3AD203B41FA5}">
                      <a16:colId xmlns:a16="http://schemas.microsoft.com/office/drawing/2014/main" val="198564821"/>
                    </a:ext>
                  </a:extLst>
                </a:gridCol>
                <a:gridCol w="825638">
                  <a:extLst>
                    <a:ext uri="{9D8B030D-6E8A-4147-A177-3AD203B41FA5}">
                      <a16:colId xmlns:a16="http://schemas.microsoft.com/office/drawing/2014/main" val="3021797509"/>
                    </a:ext>
                  </a:extLst>
                </a:gridCol>
                <a:gridCol w="869018">
                  <a:extLst>
                    <a:ext uri="{9D8B030D-6E8A-4147-A177-3AD203B41FA5}">
                      <a16:colId xmlns:a16="http://schemas.microsoft.com/office/drawing/2014/main" val="372622927"/>
                    </a:ext>
                  </a:extLst>
                </a:gridCol>
                <a:gridCol w="803576">
                  <a:extLst>
                    <a:ext uri="{9D8B030D-6E8A-4147-A177-3AD203B41FA5}">
                      <a16:colId xmlns:a16="http://schemas.microsoft.com/office/drawing/2014/main" val="1313424371"/>
                    </a:ext>
                  </a:extLst>
                </a:gridCol>
              </a:tblGrid>
              <a:tr h="187069">
                <a:tc rowSpan="2">
                  <a:txBody>
                    <a:bodyPr/>
                    <a:lstStyle/>
                    <a:p>
                      <a:pPr marL="0" algn="ctr" defTabSz="914278" rtl="0" eaLnBrk="1" latinLnBrk="0" hangingPunct="1">
                        <a:lnSpc>
                          <a:spcPct val="100000"/>
                        </a:lnSpc>
                        <a:spcAft>
                          <a:spcPts val="0"/>
                        </a:spcAft>
                      </a:pPr>
                      <a:r>
                        <a:rPr kumimoji="1" lang="en-US" sz="1200" kern="100" dirty="0">
                          <a:effectLst/>
                          <a:latin typeface="Meiryo UI" panose="020B0604030504040204" pitchFamily="50" charset="-128"/>
                          <a:ea typeface="Meiryo UI" panose="020B0604030504040204" pitchFamily="50" charset="-128"/>
                        </a:rPr>
                        <a:t> </a:t>
                      </a:r>
                      <a:endParaRPr kumimoji="1" lang="ja-JP" sz="12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rowSpan="2">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rPr>
                        <a:t>補助制度</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rowSpan="2">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rPr>
                        <a:t>補助対象</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gridSpan="2">
                  <a:txBody>
                    <a:bodyPr/>
                    <a:lstStyle/>
                    <a:p>
                      <a:pPr marL="0" algn="ctr" defTabSz="914278" rtl="0" eaLnBrk="1" latinLnBrk="0" hangingPunct="1">
                        <a:lnSpc>
                          <a:spcPct val="100000"/>
                        </a:lnSpc>
                        <a:spcAft>
                          <a:spcPts val="0"/>
                        </a:spcAft>
                      </a:pPr>
                      <a:r>
                        <a:rPr kumimoji="1" lang="ja-JP" altLang="en-US" sz="1200" kern="100" dirty="0" smtClean="0">
                          <a:effectLst/>
                          <a:latin typeface="Meiryo UI" panose="020B0604030504040204" pitchFamily="50" charset="-128"/>
                          <a:ea typeface="Meiryo UI" panose="020B0604030504040204" pitchFamily="50" charset="-128"/>
                        </a:rPr>
                        <a:t>補助限度額</a:t>
                      </a: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marL="0" algn="ctr" defTabSz="914278" rtl="0" eaLnBrk="1" latinLnBrk="0" hangingPunct="1">
                        <a:lnSpc>
                          <a:spcPct val="100000"/>
                        </a:lnSpc>
                        <a:spcAft>
                          <a:spcPts val="0"/>
                        </a:spcAft>
                      </a:pP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rowSpan="2">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rPr>
                        <a:t>チラシ等</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rowSpan="2">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rPr>
                        <a:t>専門家</a:t>
                      </a:r>
                      <a:endParaRPr kumimoji="1" lang="en-US" altLang="ja-JP" sz="1200" kern="100" dirty="0">
                        <a:solidFill>
                          <a:schemeClr val="bg1"/>
                        </a:solidFill>
                        <a:effectLst/>
                        <a:latin typeface="Meiryo UI" panose="020B0604030504040204" pitchFamily="50" charset="-128"/>
                        <a:ea typeface="Meiryo UI" panose="020B0604030504040204" pitchFamily="50" charset="-128"/>
                      </a:endParaRPr>
                    </a:p>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rPr>
                        <a:t>派遣制度</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4166454190"/>
                  </a:ext>
                </a:extLst>
              </a:tr>
              <a:tr h="310169">
                <a:tc vMerge="1">
                  <a:txBody>
                    <a:bodyPr/>
                    <a:lstStyle/>
                    <a:p>
                      <a:pPr marL="0" algn="ctr" defTabSz="914278" rtl="0" eaLnBrk="1" latinLnBrk="0" hangingPunct="1">
                        <a:lnSpc>
                          <a:spcPct val="100000"/>
                        </a:lnSpc>
                        <a:spcAft>
                          <a:spcPts val="0"/>
                        </a:spcAft>
                      </a:pPr>
                      <a:endParaRPr kumimoji="1" lang="ja-JP" sz="12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vMerge="1">
                  <a:txBody>
                    <a:bodyPr/>
                    <a:lstStyle/>
                    <a:p>
                      <a:pPr marL="0" algn="ctr" defTabSz="914278" rtl="0" eaLnBrk="1" latinLnBrk="0" hangingPunct="1">
                        <a:lnSpc>
                          <a:spcPct val="100000"/>
                        </a:lnSpc>
                        <a:spcAft>
                          <a:spcPts val="0"/>
                        </a:spcAft>
                      </a:pPr>
                      <a:endParaRPr kumimoji="1" lang="ja-JP" altLang="en-US" sz="12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vMerge="1">
                  <a:txBody>
                    <a:bodyPr/>
                    <a:lstStyle/>
                    <a:p>
                      <a:pPr marL="0" algn="ctr" defTabSz="914278" rtl="0" eaLnBrk="1" latinLnBrk="0" hangingPunct="1">
                        <a:lnSpc>
                          <a:spcPct val="100000"/>
                        </a:lnSpc>
                        <a:spcAft>
                          <a:spcPts val="0"/>
                        </a:spcAft>
                      </a:pP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solidFill>
                      <a:schemeClr val="accent2"/>
                    </a:solidFill>
                  </a:tcPr>
                </a:tc>
                <a:tc>
                  <a:txBody>
                    <a:bodyPr/>
                    <a:lstStyle/>
                    <a:p>
                      <a:pPr marL="0" algn="ctr" defTabSz="914278" rtl="0" eaLnBrk="1" latinLnBrk="0" hangingPunct="1">
                        <a:lnSpc>
                          <a:spcPct val="100000"/>
                        </a:lnSpc>
                        <a:spcAft>
                          <a:spcPts val="0"/>
                        </a:spcAft>
                      </a:pPr>
                      <a:r>
                        <a:rPr kumimoji="1" lang="ja-JP" altLang="en-US" sz="1200" kern="100" dirty="0" smtClean="0">
                          <a:solidFill>
                            <a:schemeClr val="bg1"/>
                          </a:solidFill>
                          <a:effectLst/>
                          <a:latin typeface="Meiryo UI" panose="020B0604030504040204" pitchFamily="50" charset="-128"/>
                          <a:ea typeface="Meiryo UI" panose="020B0604030504040204" pitchFamily="50" charset="-128"/>
                        </a:rPr>
                        <a:t>平米当たり</a:t>
                      </a: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3CC"/>
                      </a:solidFill>
                      <a:prstDash val="solid"/>
                      <a:round/>
                      <a:headEnd type="none" w="med" len="med"/>
                      <a:tailEnd type="none" w="med" len="med"/>
                    </a:lnB>
                    <a:solidFill>
                      <a:schemeClr val="accent2"/>
                    </a:solidFill>
                  </a:tcPr>
                </a:tc>
                <a:tc>
                  <a:txBody>
                    <a:bodyPr/>
                    <a:lstStyle/>
                    <a:p>
                      <a:pPr marL="0" algn="ctr" defTabSz="914278" rtl="0" eaLnBrk="1" latinLnBrk="0" hangingPunct="1">
                        <a:lnSpc>
                          <a:spcPct val="100000"/>
                        </a:lnSpc>
                        <a:spcAft>
                          <a:spcPts val="0"/>
                        </a:spcAft>
                      </a:pPr>
                      <a:r>
                        <a:rPr kumimoji="1" lang="ja-JP" altLang="en-US" sz="1200" kern="100" dirty="0" smtClean="0">
                          <a:solidFill>
                            <a:schemeClr val="bg1"/>
                          </a:solidFill>
                          <a:effectLst/>
                          <a:latin typeface="Meiryo UI" panose="020B0604030504040204" pitchFamily="50" charset="-128"/>
                          <a:ea typeface="Meiryo UI" panose="020B0604030504040204" pitchFamily="50" charset="-128"/>
                        </a:rPr>
                        <a:t>総額</a:t>
                      </a: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33CC"/>
                      </a:solidFill>
                      <a:prstDash val="solid"/>
                      <a:round/>
                      <a:headEnd type="none" w="med" len="med"/>
                      <a:tailEnd type="none" w="med" len="med"/>
                    </a:lnB>
                    <a:solidFill>
                      <a:schemeClr val="accent2"/>
                    </a:solidFill>
                  </a:tcPr>
                </a:tc>
                <a:tc vMerge="1">
                  <a:txBody>
                    <a:bodyPr/>
                    <a:lstStyle/>
                    <a:p>
                      <a:pPr marL="0" algn="ctr" defTabSz="914278" rtl="0" eaLnBrk="1" latinLnBrk="0" hangingPunct="1">
                        <a:lnSpc>
                          <a:spcPct val="100000"/>
                        </a:lnSpc>
                        <a:spcAft>
                          <a:spcPts val="0"/>
                        </a:spcAft>
                      </a:pP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solidFill>
                      <a:schemeClr val="accent2"/>
                    </a:solidFill>
                  </a:tcPr>
                </a:tc>
                <a:tc vMerge="1">
                  <a:txBody>
                    <a:bodyPr/>
                    <a:lstStyle/>
                    <a:p>
                      <a:pPr marL="0" algn="ctr" defTabSz="914278" rtl="0" eaLnBrk="1" latinLnBrk="0" hangingPunct="1">
                        <a:lnSpc>
                          <a:spcPct val="100000"/>
                        </a:lnSpc>
                        <a:spcAft>
                          <a:spcPts val="0"/>
                        </a:spcAft>
                      </a:pPr>
                      <a:endParaRPr kumimoji="1" lang="ja-JP" altLang="en-US" sz="1200" kern="100" dirty="0">
                        <a:solidFill>
                          <a:schemeClr val="bg1"/>
                        </a:solidFill>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solidFill>
                      <a:schemeClr val="accent2"/>
                    </a:solidFill>
                  </a:tcPr>
                </a:tc>
                <a:extLst>
                  <a:ext uri="{0D108BD9-81ED-4DB2-BD59-A6C34878D82A}">
                    <a16:rowId xmlns:a16="http://schemas.microsoft.com/office/drawing/2014/main" val="3761007960"/>
                  </a:ext>
                </a:extLst>
              </a:tr>
              <a:tr h="342960">
                <a:tc>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東京都</a:t>
                      </a:r>
                      <a:endParaRPr kumimoji="1" lang="en-US" altLang="ja-JP" sz="1200" kern="100" dirty="0">
                        <a:solidFill>
                          <a:schemeClr val="bg1"/>
                        </a:solidFill>
                        <a:effectLst/>
                        <a:latin typeface="Meiryo UI" panose="020B0604030504040204" pitchFamily="50" charset="-128"/>
                        <a:ea typeface="Meiryo UI" panose="020B0604030504040204" pitchFamily="50" charset="-128"/>
                        <a:cs typeface="+mn-cs"/>
                      </a:endParaRPr>
                    </a:p>
                    <a:p>
                      <a:pPr marL="0" algn="ctr" defTabSz="914278" rtl="0" eaLnBrk="1" latinLnBrk="0" hangingPunct="1">
                        <a:lnSpc>
                          <a:spcPct val="100000"/>
                        </a:lnSpc>
                        <a:spcAft>
                          <a:spcPts val="0"/>
                        </a:spcAft>
                      </a:pPr>
                      <a:r>
                        <a:rPr kumimoji="1" lang="ja-JP" altLang="en-US" sz="1000" kern="100" dirty="0">
                          <a:solidFill>
                            <a:schemeClr val="bg1"/>
                          </a:solidFill>
                          <a:effectLst/>
                          <a:latin typeface="Meiryo UI" panose="020B0604030504040204" pitchFamily="50" charset="-128"/>
                          <a:ea typeface="Meiryo UI" panose="020B0604030504040204" pitchFamily="50" charset="-128"/>
                          <a:cs typeface="+mn-cs"/>
                        </a:rPr>
                        <a:t>（</a:t>
                      </a:r>
                      <a:r>
                        <a:rPr kumimoji="1" lang="ja-JP" altLang="en-US" sz="1000" kern="100" dirty="0" smtClean="0">
                          <a:solidFill>
                            <a:schemeClr val="bg1"/>
                          </a:solidFill>
                          <a:effectLst/>
                          <a:latin typeface="Meiryo UI" panose="020B0604030504040204" pitchFamily="50" charset="-128"/>
                          <a:ea typeface="Meiryo UI" panose="020B0604030504040204" pitchFamily="50" charset="-128"/>
                          <a:cs typeface="+mn-cs"/>
                        </a:rPr>
                        <a:t>新宿区）</a:t>
                      </a:r>
                      <a:endParaRPr kumimoji="1" lang="ja-JP" sz="10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全て</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補助制度</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総合パンフレット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868621111"/>
                  </a:ext>
                </a:extLst>
              </a:tr>
              <a:tr h="342960">
                <a:tc>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神奈川県</a:t>
                      </a:r>
                      <a:endParaRPr kumimoji="1" lang="en-US" altLang="ja-JP" sz="1200" kern="100" dirty="0">
                        <a:solidFill>
                          <a:schemeClr val="bg1"/>
                        </a:solidFill>
                        <a:effectLst/>
                        <a:latin typeface="Meiryo UI" panose="020B0604030504040204" pitchFamily="50" charset="-128"/>
                        <a:ea typeface="Meiryo UI" panose="020B0604030504040204" pitchFamily="50" charset="-128"/>
                        <a:cs typeface="+mn-cs"/>
                      </a:endParaRPr>
                    </a:p>
                    <a:p>
                      <a:pPr marL="0" algn="ctr" defTabSz="914278" rtl="0" eaLnBrk="1" latinLnBrk="0" hangingPunct="1">
                        <a:lnSpc>
                          <a:spcPct val="100000"/>
                        </a:lnSpc>
                        <a:spcAft>
                          <a:spcPts val="0"/>
                        </a:spcAft>
                      </a:pPr>
                      <a:r>
                        <a:rPr kumimoji="1" lang="ja-JP" altLang="en-US" sz="1000" kern="100" dirty="0">
                          <a:solidFill>
                            <a:schemeClr val="bg1"/>
                          </a:solidFill>
                          <a:effectLst/>
                          <a:latin typeface="Meiryo UI" panose="020B0604030504040204" pitchFamily="50" charset="-128"/>
                          <a:ea typeface="Meiryo UI" panose="020B0604030504040204" pitchFamily="50" charset="-128"/>
                          <a:cs typeface="+mn-cs"/>
                        </a:rPr>
                        <a:t>（横浜市）</a:t>
                      </a:r>
                      <a:endParaRPr kumimoji="1" lang="ja-JP" sz="10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全て</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marR="0" lvl="0" indent="0" algn="ctr" defTabSz="91427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補助制度</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総合パンフレット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なし</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4195208097"/>
                  </a:ext>
                </a:extLst>
              </a:tr>
              <a:tr h="342960">
                <a:tc>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静岡県</a:t>
                      </a:r>
                      <a:endParaRPr kumimoji="1" lang="en-US" altLang="ja-JP" sz="1200" kern="100" dirty="0">
                        <a:solidFill>
                          <a:schemeClr val="bg1"/>
                        </a:solidFill>
                        <a:effectLst/>
                        <a:latin typeface="Meiryo UI" panose="020B0604030504040204" pitchFamily="50" charset="-128"/>
                        <a:ea typeface="Meiryo UI" panose="020B0604030504040204" pitchFamily="50" charset="-128"/>
                        <a:cs typeface="+mn-cs"/>
                      </a:endParaRPr>
                    </a:p>
                    <a:p>
                      <a:pPr marL="0" algn="ctr" defTabSz="914278" rtl="0" eaLnBrk="1" latinLnBrk="0" hangingPunct="1">
                        <a:lnSpc>
                          <a:spcPct val="100000"/>
                        </a:lnSpc>
                        <a:spcAft>
                          <a:spcPts val="0"/>
                        </a:spcAft>
                      </a:pPr>
                      <a:r>
                        <a:rPr kumimoji="1" lang="ja-JP" altLang="en-US" sz="1000" kern="100" dirty="0">
                          <a:solidFill>
                            <a:schemeClr val="bg1"/>
                          </a:solidFill>
                          <a:effectLst/>
                          <a:latin typeface="Meiryo UI" panose="020B0604030504040204" pitchFamily="50" charset="-128"/>
                          <a:ea typeface="Meiryo UI" panose="020B0604030504040204" pitchFamily="50" charset="-128"/>
                          <a:cs typeface="+mn-cs"/>
                        </a:rPr>
                        <a:t>（静岡市）</a:t>
                      </a:r>
                      <a:endParaRPr kumimoji="1" lang="ja-JP" sz="10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全て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marR="0" lvl="0" indent="0" algn="ctr" defTabSz="91427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設計のみ有</a:t>
                      </a:r>
                      <a:endPar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リーフレット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なし</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431509745"/>
                  </a:ext>
                </a:extLst>
              </a:tr>
              <a:tr h="342960">
                <a:tc>
                  <a:txBody>
                    <a:bodyPr/>
                    <a:lstStyle/>
                    <a:p>
                      <a:pPr marL="0" algn="ctr" defTabSz="914278" rtl="0" eaLnBrk="1" latinLnBrk="0" hangingPunct="1">
                        <a:lnSpc>
                          <a:spcPct val="100000"/>
                        </a:lnSpc>
                        <a:spcAft>
                          <a:spcPts val="0"/>
                        </a:spcAft>
                      </a:pPr>
                      <a:r>
                        <a:rPr kumimoji="1" lang="ja-JP" altLang="en-US" sz="1200" kern="100" dirty="0">
                          <a:solidFill>
                            <a:schemeClr val="bg1"/>
                          </a:solidFill>
                          <a:effectLst/>
                          <a:latin typeface="Meiryo UI" panose="020B0604030504040204" pitchFamily="50" charset="-128"/>
                          <a:ea typeface="Meiryo UI" panose="020B0604030504040204" pitchFamily="50" charset="-128"/>
                          <a:cs typeface="+mn-cs"/>
                        </a:rPr>
                        <a:t>愛知県</a:t>
                      </a:r>
                      <a:endParaRPr kumimoji="1" lang="en-US" altLang="ja-JP" sz="1200" kern="100" dirty="0">
                        <a:solidFill>
                          <a:schemeClr val="bg1"/>
                        </a:solidFill>
                        <a:effectLst/>
                        <a:latin typeface="Meiryo UI" panose="020B0604030504040204" pitchFamily="50" charset="-128"/>
                        <a:ea typeface="Meiryo UI" panose="020B0604030504040204" pitchFamily="50" charset="-128"/>
                        <a:cs typeface="+mn-cs"/>
                      </a:endParaRPr>
                    </a:p>
                    <a:p>
                      <a:pPr marL="0" algn="ctr" defTabSz="914278" rtl="0" eaLnBrk="1" latinLnBrk="0" hangingPunct="1">
                        <a:lnSpc>
                          <a:spcPct val="100000"/>
                        </a:lnSpc>
                        <a:spcAft>
                          <a:spcPts val="0"/>
                        </a:spcAft>
                      </a:pPr>
                      <a:r>
                        <a:rPr kumimoji="1" lang="ja-JP" altLang="en-US" sz="1000" kern="100" dirty="0">
                          <a:solidFill>
                            <a:schemeClr val="bg1"/>
                          </a:solidFill>
                          <a:effectLst/>
                          <a:latin typeface="Meiryo UI" panose="020B0604030504040204" pitchFamily="50" charset="-128"/>
                          <a:ea typeface="Meiryo UI" panose="020B0604030504040204" pitchFamily="50" charset="-128"/>
                          <a:cs typeface="+mn-cs"/>
                        </a:rPr>
                        <a:t>（名古屋市）</a:t>
                      </a:r>
                      <a:endParaRPr kumimoji="1" lang="ja-JP" sz="10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全て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marR="0" lvl="0" indent="0" algn="ctr" defTabSz="914278"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リーフレット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801101946"/>
                  </a:ext>
                </a:extLst>
              </a:tr>
              <a:tr h="320018">
                <a:tc>
                  <a:txBody>
                    <a:bodyPr/>
                    <a:lstStyle/>
                    <a:p>
                      <a:pPr algn="ctr">
                        <a:lnSpc>
                          <a:spcPct val="100000"/>
                        </a:lnSpc>
                        <a:spcAft>
                          <a:spcPts val="0"/>
                        </a:spcAft>
                      </a:pPr>
                      <a:r>
                        <a:rPr lang="ja-JP" altLang="en-US"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a:t>
                      </a:r>
                      <a:endParaRPr lang="ja-JP" altLang="ja-JP" sz="12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一部</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有</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無</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rPr>
                        <a:t>リーフレット</a:t>
                      </a:r>
                      <a:endParaRPr lang="en-US" altLang="ja-JP" sz="105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R</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４より</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
        <p:nvSpPr>
          <p:cNvPr id="12" name="テキスト ボックス 11"/>
          <p:cNvSpPr txBox="1"/>
          <p:nvPr/>
        </p:nvSpPr>
        <p:spPr>
          <a:xfrm>
            <a:off x="2776178" y="1276357"/>
            <a:ext cx="831862" cy="345058"/>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pPr algn="r"/>
            <a:r>
              <a:rPr kumimoji="1" lang="ja-JP" altLang="en-US" sz="12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（棟）</a:t>
            </a:r>
            <a:endParaRPr kumimoji="1" lang="en-US" altLang="ja-JP" sz="900" dirty="0">
              <a:latin typeface="Meiryo UI" panose="020B0604030504040204" pitchFamily="50" charset="-128"/>
              <a:ea typeface="Meiryo UI" panose="020B0604030504040204" pitchFamily="50" charset="-128"/>
            </a:endParaRPr>
          </a:p>
        </p:txBody>
      </p:sp>
      <p:sp>
        <p:nvSpPr>
          <p:cNvPr id="17" name="角丸四角形 16"/>
          <p:cNvSpPr/>
          <p:nvPr/>
        </p:nvSpPr>
        <p:spPr>
          <a:xfrm>
            <a:off x="107011" y="1029687"/>
            <a:ext cx="8819273" cy="2683866"/>
          </a:xfrm>
          <a:prstGeom prst="roundRect">
            <a:avLst>
              <a:gd name="adj" fmla="val 3577"/>
            </a:avLst>
          </a:prstGeom>
          <a:no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fontAlgn="auto">
              <a:spcBef>
                <a:spcPts val="0"/>
              </a:spcBef>
              <a:spcAft>
                <a:spcPts val="0"/>
              </a:spcAft>
            </a:pPr>
            <a:endParaRPr lang="ja-JP" altLang="en-US" sz="1286">
              <a:solidFill>
                <a:prstClr val="white"/>
              </a:solidFill>
              <a:latin typeface="Calibri" panose="020F0502020204030204"/>
              <a:ea typeface="游ゴシック" panose="020B0400000000000000" pitchFamily="50" charset="-128"/>
            </a:endParaRPr>
          </a:p>
        </p:txBody>
      </p:sp>
      <p:sp>
        <p:nvSpPr>
          <p:cNvPr id="18" name="角丸四角形 17"/>
          <p:cNvSpPr/>
          <p:nvPr/>
        </p:nvSpPr>
        <p:spPr>
          <a:xfrm>
            <a:off x="107013" y="3799048"/>
            <a:ext cx="8819272" cy="2921665"/>
          </a:xfrm>
          <a:prstGeom prst="roundRect">
            <a:avLst>
              <a:gd name="adj" fmla="val 3577"/>
            </a:avLst>
          </a:prstGeom>
          <a:noFill/>
          <a:ln w="1270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26578" fontAlgn="auto">
              <a:spcBef>
                <a:spcPts val="0"/>
              </a:spcBef>
              <a:spcAft>
                <a:spcPts val="0"/>
              </a:spcAft>
            </a:pPr>
            <a:endParaRPr lang="ja-JP" altLang="en-US" sz="1286">
              <a:solidFill>
                <a:prstClr val="white"/>
              </a:solidFill>
              <a:latin typeface="Calibri" panose="020F0502020204030204"/>
              <a:ea typeface="游ゴシック" panose="020B0400000000000000" pitchFamily="50" charset="-128"/>
            </a:endParaRPr>
          </a:p>
        </p:txBody>
      </p:sp>
      <p:sp>
        <p:nvSpPr>
          <p:cNvPr id="19" name="テキスト ボックス 18"/>
          <p:cNvSpPr txBox="1"/>
          <p:nvPr/>
        </p:nvSpPr>
        <p:spPr>
          <a:xfrm>
            <a:off x="6535656" y="4211582"/>
            <a:ext cx="2218607" cy="2221794"/>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lang="ja-JP" altLang="en-US" sz="1400" dirty="0" smtClean="0">
                <a:latin typeface="Meiryo UI" panose="020B0604030504040204" pitchFamily="50" charset="-128"/>
                <a:ea typeface="Meiryo UI" panose="020B0604030504040204" pitchFamily="50" charset="-128"/>
              </a:rPr>
              <a:t>他都市における有効な取組</a:t>
            </a:r>
            <a:endParaRPr kumimoji="1" lang="en-US" altLang="ja-JP" sz="1300" dirty="0">
              <a:latin typeface="Meiryo UI" panose="020B0604030504040204" pitchFamily="50" charset="-128"/>
              <a:ea typeface="Meiryo UI" panose="020B0604030504040204" pitchFamily="50" charset="-128"/>
            </a:endParaRPr>
          </a:p>
          <a:p>
            <a:pPr marL="180975" indent="-95250"/>
            <a:r>
              <a:rPr kumimoji="1" lang="ja-JP" altLang="en-US" sz="1300" dirty="0" smtClean="0">
                <a:latin typeface="Meiryo UI" panose="020B0604030504040204" pitchFamily="50" charset="-128"/>
                <a:ea typeface="Meiryo UI" panose="020B0604030504040204" pitchFamily="50" charset="-128"/>
              </a:rPr>
              <a:t>・大規模</a:t>
            </a:r>
            <a:r>
              <a:rPr kumimoji="1" lang="ja-JP" altLang="en-US" sz="1300" dirty="0">
                <a:latin typeface="Meiryo UI" panose="020B0604030504040204" pitchFamily="50" charset="-128"/>
                <a:ea typeface="Meiryo UI" panose="020B0604030504040204" pitchFamily="50" charset="-128"/>
              </a:rPr>
              <a:t>建築物</a:t>
            </a:r>
            <a:r>
              <a:rPr kumimoji="1" lang="ja-JP" altLang="en-US" sz="1300" dirty="0" smtClean="0">
                <a:latin typeface="Meiryo UI" panose="020B0604030504040204" pitchFamily="50" charset="-128"/>
                <a:ea typeface="Meiryo UI" panose="020B0604030504040204" pitchFamily="50" charset="-128"/>
              </a:rPr>
              <a:t>全てを対象としている</a:t>
            </a:r>
            <a:endParaRPr kumimoji="1" lang="en-US" altLang="ja-JP" sz="1300" dirty="0">
              <a:latin typeface="Meiryo UI" panose="020B0604030504040204" pitchFamily="50" charset="-128"/>
              <a:ea typeface="Meiryo UI" panose="020B0604030504040204" pitchFamily="50" charset="-128"/>
            </a:endParaRPr>
          </a:p>
          <a:p>
            <a:pPr marL="180975" indent="-95250"/>
            <a:r>
              <a:rPr lang="ja-JP" altLang="en-US" sz="1300" dirty="0" smtClean="0">
                <a:latin typeface="Meiryo UI" panose="020B0604030504040204" pitchFamily="50" charset="-128"/>
                <a:ea typeface="Meiryo UI" panose="020B0604030504040204" pitchFamily="50" charset="-128"/>
              </a:rPr>
              <a:t>・補助</a:t>
            </a:r>
            <a:r>
              <a:rPr lang="ja-JP" altLang="en-US" sz="1300" dirty="0">
                <a:latin typeface="Meiryo UI" panose="020B0604030504040204" pitchFamily="50" charset="-128"/>
                <a:ea typeface="Meiryo UI" panose="020B0604030504040204" pitchFamily="50" charset="-128"/>
              </a:rPr>
              <a:t>制度の</a:t>
            </a:r>
            <a:r>
              <a:rPr lang="ja-JP" altLang="en-US" sz="1300" dirty="0" smtClean="0">
                <a:latin typeface="Meiryo UI" panose="020B0604030504040204" pitchFamily="50" charset="-128"/>
                <a:ea typeface="Meiryo UI" panose="020B0604030504040204" pitchFamily="50" charset="-128"/>
              </a:rPr>
              <a:t>一覧等、わかりやすいパンフレットの作成</a:t>
            </a:r>
            <a:endParaRPr lang="en-US" altLang="ja-JP" sz="1300" dirty="0">
              <a:latin typeface="Meiryo UI" panose="020B0604030504040204" pitchFamily="50" charset="-128"/>
              <a:ea typeface="Meiryo UI" panose="020B0604030504040204" pitchFamily="50" charset="-128"/>
            </a:endParaRPr>
          </a:p>
          <a:p>
            <a:pPr marL="180975" indent="-95250"/>
            <a:r>
              <a:rPr lang="ja-JP" altLang="en-US" sz="1300" dirty="0" smtClean="0">
                <a:latin typeface="Meiryo UI" panose="020B0604030504040204" pitchFamily="50" charset="-128"/>
                <a:ea typeface="Meiryo UI" panose="020B0604030504040204" pitchFamily="50" charset="-128"/>
              </a:rPr>
              <a:t>・無料</a:t>
            </a:r>
            <a:r>
              <a:rPr lang="ja-JP" altLang="en-US" sz="1300" dirty="0">
                <a:latin typeface="Meiryo UI" panose="020B0604030504040204" pitchFamily="50" charset="-128"/>
                <a:ea typeface="Meiryo UI" panose="020B0604030504040204" pitchFamily="50" charset="-128"/>
              </a:rPr>
              <a:t>で相談が</a:t>
            </a:r>
            <a:r>
              <a:rPr lang="ja-JP" altLang="en-US" sz="1300" dirty="0" smtClean="0">
                <a:latin typeface="Meiryo UI" panose="020B0604030504040204" pitchFamily="50" charset="-128"/>
                <a:ea typeface="Meiryo UI" panose="020B0604030504040204" pitchFamily="50" charset="-128"/>
              </a:rPr>
              <a:t>可能な専門家</a:t>
            </a:r>
            <a:r>
              <a:rPr lang="ja-JP" altLang="en-US" sz="1300" dirty="0">
                <a:latin typeface="Meiryo UI" panose="020B0604030504040204" pitchFamily="50" charset="-128"/>
                <a:ea typeface="Meiryo UI" panose="020B0604030504040204" pitchFamily="50" charset="-128"/>
              </a:rPr>
              <a:t>派遣</a:t>
            </a:r>
            <a:r>
              <a:rPr lang="ja-JP" altLang="en-US" sz="1300" dirty="0" smtClean="0">
                <a:latin typeface="Meiryo UI" panose="020B0604030504040204" pitchFamily="50" charset="-128"/>
                <a:ea typeface="Meiryo UI" panose="020B0604030504040204" pitchFamily="50" charset="-128"/>
              </a:rPr>
              <a:t>制度</a:t>
            </a:r>
            <a:endParaRPr lang="en-US" altLang="ja-JP" sz="1300" dirty="0">
              <a:latin typeface="Meiryo UI" panose="020B0604030504040204" pitchFamily="50" charset="-128"/>
              <a:ea typeface="Meiryo UI" panose="020B0604030504040204" pitchFamily="50" charset="-128"/>
            </a:endParaRPr>
          </a:p>
          <a:p>
            <a:pPr marL="180975" indent="-180975"/>
            <a:endParaRPr lang="en-US" altLang="ja-JP" sz="1300" dirty="0" smtClean="0">
              <a:latin typeface="Meiryo UI" panose="020B0604030504040204" pitchFamily="50" charset="-128"/>
              <a:ea typeface="Meiryo UI" panose="020B0604030504040204" pitchFamily="50" charset="-128"/>
            </a:endParaRPr>
          </a:p>
          <a:p>
            <a:pPr marL="180975" indent="-180975"/>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補助額については、府には平米当たりの限度額はあるものの、上限</a:t>
            </a:r>
            <a:r>
              <a:rPr lang="ja-JP" altLang="en-US" sz="1300" dirty="0">
                <a:latin typeface="Meiryo UI" panose="020B0604030504040204" pitchFamily="50" charset="-128"/>
                <a:ea typeface="Meiryo UI" panose="020B0604030504040204" pitchFamily="50" charset="-128"/>
              </a:rPr>
              <a:t>は</a:t>
            </a:r>
            <a:r>
              <a:rPr lang="ja-JP" altLang="en-US" sz="1300" dirty="0" smtClean="0">
                <a:latin typeface="Meiryo UI" panose="020B0604030504040204" pitchFamily="50" charset="-128"/>
                <a:ea typeface="Meiryo UI" panose="020B0604030504040204" pitchFamily="50" charset="-128"/>
              </a:rPr>
              <a:t>ない</a:t>
            </a:r>
            <a:endParaRPr kumimoji="1" lang="ja-JP" altLang="en-US" sz="1300" dirty="0">
              <a:latin typeface="Meiryo UI" panose="020B0604030504040204" pitchFamily="50" charset="-128"/>
              <a:ea typeface="Meiryo UI" panose="020B0604030504040204" pitchFamily="50" charset="-128"/>
            </a:endParaRPr>
          </a:p>
        </p:txBody>
      </p:sp>
      <p:sp>
        <p:nvSpPr>
          <p:cNvPr id="20" name="右矢印 19"/>
          <p:cNvSpPr/>
          <p:nvPr/>
        </p:nvSpPr>
        <p:spPr>
          <a:xfrm>
            <a:off x="6269872" y="4866180"/>
            <a:ext cx="187523" cy="787400"/>
          </a:xfrm>
          <a:prstGeom prst="rightArrow">
            <a:avLst>
              <a:gd name="adj1" fmla="val 50000"/>
              <a:gd name="adj2" fmla="val 983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p:nvPr/>
        </p:nvCxnSpPr>
        <p:spPr>
          <a:xfrm flipV="1">
            <a:off x="1245840" y="6282690"/>
            <a:ext cx="4852011" cy="1905"/>
          </a:xfrm>
          <a:prstGeom prst="line">
            <a:avLst/>
          </a:prstGeom>
          <a:ln w="19050">
            <a:solidFill>
              <a:srgbClr val="6080DF"/>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41640" y="6282690"/>
            <a:ext cx="936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712688" y="1259106"/>
            <a:ext cx="831862" cy="345058"/>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pPr algn="r"/>
            <a:r>
              <a:rPr kumimoji="1" lang="ja-JP" altLang="en-US" sz="12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（棟）</a:t>
            </a:r>
            <a:endParaRPr kumimoji="1" lang="en-US" altLang="ja-JP" sz="9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5385873" y="1191428"/>
            <a:ext cx="2212187" cy="301021"/>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rtlCol="0">
            <a:noAutofit/>
          </a:bodyPr>
          <a:lstStyle/>
          <a:p>
            <a:r>
              <a:rPr kumimoji="1" lang="ja-JP" altLang="en-US" sz="1200" dirty="0" smtClean="0">
                <a:latin typeface="Meiryo UI" panose="020B0604030504040204" pitchFamily="50" charset="-128"/>
                <a:ea typeface="Meiryo UI" panose="020B0604030504040204" pitchFamily="50" charset="-128"/>
              </a:rPr>
              <a:t>大規模</a:t>
            </a:r>
            <a:r>
              <a:rPr kumimoji="1" lang="ja-JP" altLang="en-US" sz="1200" dirty="0">
                <a:latin typeface="Meiryo UI" panose="020B0604030504040204" pitchFamily="50" charset="-128"/>
                <a:ea typeface="Meiryo UI" panose="020B0604030504040204" pitchFamily="50" charset="-128"/>
              </a:rPr>
              <a:t>建築物</a:t>
            </a:r>
            <a:r>
              <a:rPr kumimoji="1" lang="ja-JP" altLang="en-US" sz="1200" dirty="0" smtClean="0">
                <a:latin typeface="Meiryo UI" panose="020B0604030504040204" pitchFamily="50" charset="-128"/>
                <a:ea typeface="Meiryo UI" panose="020B0604030504040204" pitchFamily="50" charset="-128"/>
              </a:rPr>
              <a:t>の進捗率等</a:t>
            </a:r>
            <a:endParaRPr kumimoji="1" lang="ja-JP" altLang="en-US" sz="12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4057649" y="1254075"/>
            <a:ext cx="4572396" cy="2402032"/>
          </a:xfrm>
          <a:prstGeom prst="rect">
            <a:avLst/>
          </a:prstGeom>
        </p:spPr>
      </p:pic>
    </p:spTree>
    <p:extLst>
      <p:ext uri="{BB962C8B-B14F-4D97-AF65-F5344CB8AC3E}">
        <p14:creationId xmlns:p14="http://schemas.microsoft.com/office/powerpoint/2010/main" val="725150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03200" y="471050"/>
            <a:ext cx="7649029" cy="404813"/>
          </a:xfrm>
        </p:spPr>
        <p:txBody>
          <a:bodyPr/>
          <a:lstStyle/>
          <a:p>
            <a:r>
              <a:rPr lang="ja-JP" altLang="en-US" dirty="0" smtClean="0"/>
              <a:t>（３）</a:t>
            </a:r>
            <a:r>
              <a:rPr lang="ja-JP" altLang="en-US" dirty="0"/>
              <a:t>広域緊急交通路沿道</a:t>
            </a:r>
            <a:r>
              <a:rPr lang="ja-JP" altLang="en-US" dirty="0" smtClean="0"/>
              <a:t>建築物</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32</a:t>
            </a:fld>
            <a:endParaRPr lang="en-US" altLang="ja-JP">
              <a:solidFill>
                <a:srgbClr val="000000"/>
              </a:solidFill>
            </a:endParaRPr>
          </a:p>
        </p:txBody>
      </p:sp>
      <p:sp>
        <p:nvSpPr>
          <p:cNvPr id="75" name="角丸四角１住宅">
            <a:extLst>
              <a:ext uri="{FF2B5EF4-FFF2-40B4-BE49-F238E27FC236}">
                <a16:creationId xmlns:a16="http://schemas.microsoft.com/office/drawing/2014/main" id="{2BB3B2D7-2DC2-4EB8-90CC-08689C1A7310}"/>
              </a:ext>
            </a:extLst>
          </p:cNvPr>
          <p:cNvSpPr/>
          <p:nvPr/>
        </p:nvSpPr>
        <p:spPr>
          <a:xfrm>
            <a:off x="585415" y="1021301"/>
            <a:ext cx="7833700" cy="1829664"/>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67"/>
          </a:p>
        </p:txBody>
      </p:sp>
      <p:graphicFrame>
        <p:nvGraphicFramePr>
          <p:cNvPr id="76" name="表 75"/>
          <p:cNvGraphicFramePr>
            <a:graphicFrameLocks noGrp="1"/>
          </p:cNvGraphicFramePr>
          <p:nvPr>
            <p:extLst/>
          </p:nvPr>
        </p:nvGraphicFramePr>
        <p:xfrm>
          <a:off x="888514" y="1975125"/>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dirty="0" smtClean="0">
                          <a:latin typeface="Meiryo UI" panose="020B0604030504040204" pitchFamily="50" charset="-128"/>
                          <a:ea typeface="Meiryo UI" panose="020B0604030504040204" pitchFamily="50" charset="-128"/>
                        </a:rPr>
                        <a:t>H31(2019).3</a:t>
                      </a:r>
                      <a:r>
                        <a:rPr kumimoji="1" lang="en-US" altLang="ja-JP" sz="1600" baseline="300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marL="60122" marR="60122"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96229">
                <a:tc>
                  <a:txBody>
                    <a:bodyPr/>
                    <a:lstStyle/>
                    <a:p>
                      <a:pPr algn="ctr"/>
                      <a:r>
                        <a:rPr kumimoji="1" lang="en-US" altLang="ja-JP" sz="1700" dirty="0">
                          <a:latin typeface="Meiryo UI" panose="020B0604030504040204" pitchFamily="50" charset="-128"/>
                          <a:ea typeface="Meiryo UI" panose="020B0604030504040204" pitchFamily="50" charset="-128"/>
                        </a:rPr>
                        <a:t>228</a:t>
                      </a:r>
                      <a:r>
                        <a:rPr kumimoji="1" lang="ja-JP" altLang="en-US" sz="1700" dirty="0">
                          <a:latin typeface="Meiryo UI" panose="020B0604030504040204" pitchFamily="50" charset="-128"/>
                          <a:ea typeface="Meiryo UI" panose="020B0604030504040204" pitchFamily="50" charset="-128"/>
                        </a:rPr>
                        <a:t>棟</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26%</a:t>
                      </a:r>
                      <a:r>
                        <a:rPr kumimoji="1" lang="ja-JP" altLang="en-US" sz="1600" dirty="0">
                          <a:latin typeface="Meiryo UI" panose="020B0604030504040204" pitchFamily="50" charset="-128"/>
                          <a:ea typeface="Meiryo UI" panose="020B0604030504040204" pitchFamily="50" charset="-128"/>
                        </a:rPr>
                        <a:t>）</a:t>
                      </a:r>
                    </a:p>
                  </a:txBody>
                  <a:tcPr marL="60122" marR="60122" marT="60122" marB="6012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78" name="表 77"/>
          <p:cNvGraphicFramePr>
            <a:graphicFrameLocks noGrp="1"/>
          </p:cNvGraphicFramePr>
          <p:nvPr>
            <p:extLst/>
          </p:nvPr>
        </p:nvGraphicFramePr>
        <p:xfrm>
          <a:off x="6212350" y="1948210"/>
          <a:ext cx="1980000" cy="69600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647">
                <a:tc>
                  <a:txBody>
                    <a:bodyPr/>
                    <a:lstStyle/>
                    <a:p>
                      <a:pPr algn="ctr"/>
                      <a:r>
                        <a:rPr kumimoji="1" lang="ja-JP" altLang="en-US" sz="1600" b="1" dirty="0">
                          <a:latin typeface="Meiryo UI" panose="020B0604030504040204" pitchFamily="50" charset="-128"/>
                          <a:ea typeface="Meiryo UI" panose="020B0604030504040204" pitchFamily="50" charset="-128"/>
                        </a:rPr>
                        <a:t>目標 </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７</a:t>
                      </a:r>
                      <a:r>
                        <a:rPr kumimoji="1" lang="en-US" altLang="ja-JP" sz="1600" b="1" dirty="0" smtClean="0">
                          <a:latin typeface="Meiryo UI" panose="020B0604030504040204" pitchFamily="50" charset="-128"/>
                          <a:ea typeface="Meiryo UI" panose="020B0604030504040204" pitchFamily="50" charset="-128"/>
                        </a:rPr>
                        <a:t>(2025)]</a:t>
                      </a:r>
                      <a:endParaRPr kumimoji="1" lang="ja-JP" altLang="en-US" sz="16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450354">
                <a:tc>
                  <a:txBody>
                    <a:bodyPr/>
                    <a:lstStyle/>
                    <a:p>
                      <a:pPr algn="ctr" defTabSz="1207044">
                        <a:lnSpc>
                          <a:spcPct val="100000"/>
                        </a:lnSpc>
                        <a:spcBef>
                          <a:spcPts val="1200"/>
                        </a:spcBef>
                        <a:defRPr/>
                      </a:pPr>
                      <a:r>
                        <a:rPr kumimoji="1" lang="ja-JP" altLang="en-US" sz="1700" b="1" dirty="0">
                          <a:latin typeface="Meiryo UI" panose="020B0604030504040204" pitchFamily="50" charset="-128"/>
                          <a:ea typeface="Meiryo UI" panose="020B0604030504040204" pitchFamily="50" charset="-128"/>
                        </a:rPr>
                        <a:t>おおむね解消</a:t>
                      </a:r>
                    </a:p>
                  </a:txBody>
                  <a:tcPr marL="0" marR="0" marT="76355" marB="7635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79" name="右矢印 78"/>
          <p:cNvSpPr/>
          <p:nvPr/>
        </p:nvSpPr>
        <p:spPr>
          <a:xfrm>
            <a:off x="3119290" y="2025660"/>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80" name="右矢印 79"/>
          <p:cNvSpPr/>
          <p:nvPr/>
        </p:nvSpPr>
        <p:spPr>
          <a:xfrm>
            <a:off x="5781208" y="2025660"/>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81" name="テキスト ボックス 80">
            <a:extLst>
              <a:ext uri="{FF2B5EF4-FFF2-40B4-BE49-F238E27FC236}">
                <a16:creationId xmlns:a16="http://schemas.microsoft.com/office/drawing/2014/main" id="{AF497E49-21DA-44AA-8E02-40F56DDB4CCD}"/>
              </a:ext>
            </a:extLst>
          </p:cNvPr>
          <p:cNvSpPr txBox="1"/>
          <p:nvPr/>
        </p:nvSpPr>
        <p:spPr>
          <a:xfrm>
            <a:off x="585423" y="1031594"/>
            <a:ext cx="7833692" cy="629493"/>
          </a:xfrm>
          <a:prstGeom prst="roundRect">
            <a:avLst>
              <a:gd name="adj" fmla="val 5986"/>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lIns="60122" tIns="30062" rIns="60122" bIns="0" rtlCol="0">
            <a:spAutoFit/>
          </a:bodyPr>
          <a:lstStyle/>
          <a:p>
            <a:pPr defTabSz="719945">
              <a:lnSpc>
                <a:spcPts val="2171"/>
              </a:lnSpc>
            </a:pPr>
            <a:r>
              <a:rPr lang="ja-JP" altLang="en-US" sz="2004" b="1" dirty="0">
                <a:solidFill>
                  <a:schemeClr val="bg1"/>
                </a:solidFill>
                <a:latin typeface="Meiryo UI" panose="020B0604030504040204" pitchFamily="50" charset="-128"/>
                <a:ea typeface="Meiryo UI" panose="020B0604030504040204" pitchFamily="50" charset="-128"/>
              </a:rPr>
              <a:t>広域緊急交通路沿道建築物 </a:t>
            </a:r>
            <a:r>
              <a:rPr lang="en-US" altLang="ja-JP" sz="2004" b="1" dirty="0">
                <a:solidFill>
                  <a:schemeClr val="bg1"/>
                </a:solidFill>
                <a:latin typeface="Meiryo UI" panose="020B0604030504040204" pitchFamily="50" charset="-128"/>
                <a:ea typeface="Meiryo UI" panose="020B0604030504040204" pitchFamily="50" charset="-128"/>
              </a:rPr>
              <a:t>(</a:t>
            </a:r>
            <a:r>
              <a:rPr lang="ja-JP" altLang="en-US" sz="2004" b="1" dirty="0">
                <a:solidFill>
                  <a:schemeClr val="bg1"/>
                </a:solidFill>
                <a:latin typeface="Meiryo UI" panose="020B0604030504040204" pitchFamily="50" charset="-128"/>
                <a:ea typeface="Meiryo UI" panose="020B0604030504040204" pitchFamily="50" charset="-128"/>
              </a:rPr>
              <a:t>診断義務付け建築物）　</a:t>
            </a:r>
          </a:p>
          <a:p>
            <a:pPr defTabSz="719945">
              <a:lnSpc>
                <a:spcPts val="2004"/>
              </a:lnSpc>
            </a:pPr>
            <a:r>
              <a:rPr lang="ja-JP" altLang="en-US" sz="1838" b="1" dirty="0">
                <a:solidFill>
                  <a:schemeClr val="bg1"/>
                </a:solidFill>
                <a:latin typeface="Meiryo UI" panose="020B0604030504040204" pitchFamily="50" charset="-128"/>
                <a:ea typeface="Meiryo UI" panose="020B0604030504040204" pitchFamily="50" charset="-128"/>
              </a:rPr>
              <a:t>　</a:t>
            </a:r>
            <a:r>
              <a:rPr lang="ja-JP" altLang="en-US" sz="1503" dirty="0">
                <a:solidFill>
                  <a:schemeClr val="bg1"/>
                </a:solidFill>
                <a:latin typeface="Meiryo UI" panose="020B0604030504040204" pitchFamily="50" charset="-128"/>
                <a:ea typeface="Meiryo UI" panose="020B0604030504040204" pitchFamily="50" charset="-128"/>
              </a:rPr>
              <a:t>沿道にある一定の規模を超える建物及びブロック塀等</a:t>
            </a:r>
          </a:p>
        </p:txBody>
      </p:sp>
      <p:sp>
        <p:nvSpPr>
          <p:cNvPr id="82" name="テキスト ボックス 81">
            <a:extLst>
              <a:ext uri="{FF2B5EF4-FFF2-40B4-BE49-F238E27FC236}">
                <a16:creationId xmlns:a16="http://schemas.microsoft.com/office/drawing/2014/main" id="{B616332F-3264-484B-BF86-D2F82ECD3517}"/>
              </a:ext>
            </a:extLst>
          </p:cNvPr>
          <p:cNvSpPr txBox="1"/>
          <p:nvPr/>
        </p:nvSpPr>
        <p:spPr>
          <a:xfrm>
            <a:off x="638360" y="1679418"/>
            <a:ext cx="3338036"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耐震性不足棟数（進捗率</a:t>
            </a:r>
            <a:r>
              <a:rPr lang="en-US" altLang="ja-JP" sz="1503" baseline="30000" dirty="0">
                <a:latin typeface="Meiryo UI" panose="020B0604030504040204" pitchFamily="50" charset="-128"/>
                <a:ea typeface="Meiryo UI" panose="020B0604030504040204" pitchFamily="50" charset="-128"/>
              </a:rPr>
              <a:t>※</a:t>
            </a:r>
            <a:r>
              <a:rPr lang="ja-JP" altLang="en-US" sz="1503" baseline="30000" dirty="0">
                <a:latin typeface="Meiryo UI" panose="020B0604030504040204" pitchFamily="50" charset="-128"/>
                <a:ea typeface="Meiryo UI" panose="020B0604030504040204" pitchFamily="50" charset="-128"/>
              </a:rPr>
              <a:t>１</a:t>
            </a:r>
            <a:r>
              <a:rPr lang="ja-JP" altLang="en-US" sz="1503" dirty="0">
                <a:latin typeface="Meiryo UI" panose="020B0604030504040204" pitchFamily="50" charset="-128"/>
                <a:ea typeface="Meiryo UI" panose="020B0604030504040204" pitchFamily="50" charset="-128"/>
              </a:rPr>
              <a:t>）</a:t>
            </a:r>
            <a:endParaRPr lang="en-US" altLang="ja-JP" sz="1670" b="1" dirty="0">
              <a:solidFill>
                <a:prstClr val="black"/>
              </a:solidFill>
              <a:latin typeface="Meiryo UI" panose="020B0604030504040204" pitchFamily="50" charset="-128"/>
              <a:ea typeface="Meiryo UI" panose="020B0604030504040204" pitchFamily="50" charset="-128"/>
            </a:endParaRPr>
          </a:p>
        </p:txBody>
      </p:sp>
      <p:graphicFrame>
        <p:nvGraphicFramePr>
          <p:cNvPr id="84" name="表 83"/>
          <p:cNvGraphicFramePr>
            <a:graphicFrameLocks noGrp="1"/>
          </p:cNvGraphicFramePr>
          <p:nvPr>
            <p:extLst/>
          </p:nvPr>
        </p:nvGraphicFramePr>
        <p:xfrm>
          <a:off x="3550432" y="1975125"/>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b="1" dirty="0" smtClean="0">
                          <a:latin typeface="Meiryo UI" panose="020B0604030504040204" pitchFamily="50" charset="-128"/>
                          <a:ea typeface="Meiryo UI" panose="020B0604030504040204" pitchFamily="50" charset="-128"/>
                        </a:rPr>
                        <a:t>R4(2022).</a:t>
                      </a:r>
                      <a:r>
                        <a:rPr kumimoji="1" lang="ja-JP" altLang="en-US" sz="1600" b="1" dirty="0">
                          <a:latin typeface="Meiryo UI" panose="020B0604030504040204" pitchFamily="50" charset="-128"/>
                          <a:ea typeface="Meiryo UI" panose="020B0604030504040204" pitchFamily="50" charset="-128"/>
                        </a:rPr>
                        <a:t>３</a:t>
                      </a:r>
                    </a:p>
                  </a:txBody>
                  <a:tcPr marL="60122" marR="6012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96229">
                <a:tc>
                  <a:txBody>
                    <a:bodyPr/>
                    <a:lstStyle/>
                    <a:p>
                      <a:pPr algn="ctr"/>
                      <a:r>
                        <a:rPr kumimoji="1" lang="en-US" altLang="ja-JP" sz="1700" b="1" dirty="0">
                          <a:latin typeface="Meiryo UI" panose="020B0604030504040204" pitchFamily="50" charset="-128"/>
                          <a:ea typeface="Meiryo UI" panose="020B0604030504040204" pitchFamily="50" charset="-128"/>
                        </a:rPr>
                        <a:t>197</a:t>
                      </a:r>
                      <a:r>
                        <a:rPr kumimoji="1" lang="ja-JP" altLang="en-US" sz="1700" b="1" dirty="0">
                          <a:latin typeface="Meiryo UI" panose="020B0604030504040204" pitchFamily="50" charset="-128"/>
                          <a:ea typeface="Meiryo UI" panose="020B0604030504040204" pitchFamily="50" charset="-128"/>
                        </a:rPr>
                        <a:t>棟</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30%</a:t>
                      </a:r>
                      <a:r>
                        <a:rPr kumimoji="1" lang="ja-JP" altLang="en-US" sz="1600" b="1" dirty="0">
                          <a:latin typeface="Meiryo UI" panose="020B0604030504040204" pitchFamily="50" charset="-128"/>
                          <a:ea typeface="Meiryo UI" panose="020B0604030504040204" pitchFamily="50" charset="-128"/>
                        </a:rPr>
                        <a:t>）</a:t>
                      </a:r>
                    </a:p>
                  </a:txBody>
                  <a:tcPr marL="60122" marR="60122" marT="60122" marB="601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29" name="テキスト ボックス 28">
            <a:extLst>
              <a:ext uri="{FF2B5EF4-FFF2-40B4-BE49-F238E27FC236}">
                <a16:creationId xmlns:a16="http://schemas.microsoft.com/office/drawing/2014/main" id="{B616332F-3264-484B-BF86-D2F82ECD3517}"/>
              </a:ext>
            </a:extLst>
          </p:cNvPr>
          <p:cNvSpPr txBox="1"/>
          <p:nvPr/>
        </p:nvSpPr>
        <p:spPr>
          <a:xfrm>
            <a:off x="522334" y="2892781"/>
            <a:ext cx="5008098" cy="194925"/>
          </a:xfrm>
          <a:prstGeom prst="rect">
            <a:avLst/>
          </a:prstGeom>
          <a:noFill/>
          <a:ln>
            <a:noFill/>
          </a:ln>
        </p:spPr>
        <p:txBody>
          <a:bodyPr wrap="square" rtlCol="0">
            <a:spAutoFit/>
          </a:bodyPr>
          <a:lstStyle/>
          <a:p>
            <a:pPr algn="r">
              <a:lnSpc>
                <a:spcPts val="800"/>
              </a:lnSpc>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１進捗率：義務付け建築物に占める耐震性ありの割合　　　　　　</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２当初公表時点</a:t>
            </a:r>
            <a:endParaRPr lang="en-US" altLang="ja-JP" sz="105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586122" y="3542528"/>
            <a:ext cx="7833600" cy="1180699"/>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0" tIns="36000" rIns="0" bIns="3600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1249363" indent="-1249363">
              <a:lnSpc>
                <a:spcPct val="100000"/>
              </a:lnSpc>
              <a:spcAft>
                <a:spcPts val="0"/>
              </a:spcAft>
            </a:pPr>
            <a:r>
              <a:rPr lang="en-US" altLang="ja-JP" dirty="0" smtClean="0">
                <a:solidFill>
                  <a:schemeClr val="tx1"/>
                </a:solidFill>
              </a:rPr>
              <a:t>【</a:t>
            </a:r>
            <a:r>
              <a:rPr lang="ja-JP" altLang="en-US" dirty="0" smtClean="0">
                <a:solidFill>
                  <a:schemeClr val="tx1"/>
                </a:solidFill>
              </a:rPr>
              <a:t>建物</a:t>
            </a:r>
            <a:r>
              <a:rPr lang="en-US" altLang="ja-JP" dirty="0" smtClean="0">
                <a:solidFill>
                  <a:schemeClr val="tx1"/>
                </a:solidFill>
              </a:rPr>
              <a:t>】</a:t>
            </a:r>
            <a:r>
              <a:rPr lang="ja-JP" altLang="en-US" dirty="0" smtClean="0">
                <a:solidFill>
                  <a:schemeClr val="tx1"/>
                </a:solidFill>
              </a:rPr>
              <a:t>　 　○</a:t>
            </a:r>
            <a:r>
              <a:rPr lang="ja-JP" altLang="en-US" dirty="0">
                <a:solidFill>
                  <a:schemeClr val="tx1"/>
                </a:solidFill>
              </a:rPr>
              <a:t>現在まで</a:t>
            </a:r>
            <a:r>
              <a:rPr lang="ja-JP" altLang="en-US" dirty="0" smtClean="0">
                <a:solidFill>
                  <a:schemeClr val="tx1"/>
                </a:solidFill>
              </a:rPr>
              <a:t>のトレンドと所有者へ</a:t>
            </a:r>
            <a:r>
              <a:rPr lang="ja-JP" altLang="en-US" dirty="0">
                <a:solidFill>
                  <a:schemeClr val="tx1"/>
                </a:solidFill>
              </a:rPr>
              <a:t>のヒアリングの状況から</a:t>
            </a:r>
            <a:r>
              <a:rPr lang="ja-JP" altLang="en-US" dirty="0" smtClean="0">
                <a:solidFill>
                  <a:schemeClr val="tx1"/>
                </a:solidFill>
              </a:rPr>
              <a:t>、目標を達成することは困難な状況である</a:t>
            </a:r>
          </a:p>
          <a:p>
            <a:pPr marL="1341438" indent="-1341438">
              <a:lnSpc>
                <a:spcPct val="100000"/>
              </a:lnSpc>
              <a:spcAft>
                <a:spcPts val="0"/>
              </a:spcAft>
            </a:pPr>
            <a:r>
              <a:rPr lang="en-US" altLang="ja-JP" dirty="0" smtClean="0">
                <a:solidFill>
                  <a:schemeClr val="tx1"/>
                </a:solidFill>
              </a:rPr>
              <a:t>【</a:t>
            </a:r>
            <a:r>
              <a:rPr lang="ja-JP" altLang="en-US" dirty="0" smtClean="0">
                <a:solidFill>
                  <a:schemeClr val="tx1"/>
                </a:solidFill>
              </a:rPr>
              <a:t>ブロック塀</a:t>
            </a:r>
            <a:r>
              <a:rPr lang="en-US" altLang="ja-JP" dirty="0" smtClean="0">
                <a:solidFill>
                  <a:schemeClr val="tx1"/>
                </a:solidFill>
              </a:rPr>
              <a:t>】</a:t>
            </a:r>
            <a:r>
              <a:rPr lang="ja-JP" altLang="en-US" dirty="0" smtClean="0">
                <a:solidFill>
                  <a:schemeClr val="tx1"/>
                </a:solidFill>
              </a:rPr>
              <a:t>○目標達成に向けて、まずは報告期限の令和</a:t>
            </a:r>
            <a:r>
              <a:rPr lang="en-US" altLang="ja-JP" dirty="0" smtClean="0">
                <a:solidFill>
                  <a:schemeClr val="tx1"/>
                </a:solidFill>
              </a:rPr>
              <a:t>4</a:t>
            </a:r>
            <a:r>
              <a:rPr lang="ja-JP" altLang="en-US" dirty="0" smtClean="0">
                <a:solidFill>
                  <a:schemeClr val="tx1"/>
                </a:solidFill>
              </a:rPr>
              <a:t>年</a:t>
            </a:r>
            <a:r>
              <a:rPr lang="en-US" altLang="ja-JP" dirty="0" smtClean="0">
                <a:solidFill>
                  <a:schemeClr val="tx1"/>
                </a:solidFill>
              </a:rPr>
              <a:t>9</a:t>
            </a:r>
            <a:r>
              <a:rPr lang="ja-JP" altLang="en-US" dirty="0" smtClean="0">
                <a:solidFill>
                  <a:schemeClr val="tx1"/>
                </a:solidFill>
              </a:rPr>
              <a:t>月</a:t>
            </a:r>
            <a:r>
              <a:rPr lang="en-US" altLang="ja-JP" dirty="0" smtClean="0">
                <a:solidFill>
                  <a:schemeClr val="tx1"/>
                </a:solidFill>
              </a:rPr>
              <a:t>30</a:t>
            </a:r>
            <a:r>
              <a:rPr lang="ja-JP" altLang="en-US" dirty="0" smtClean="0">
                <a:solidFill>
                  <a:schemeClr val="tx1"/>
                </a:solidFill>
              </a:rPr>
              <a:t>日までに耐震診断の実施と診断結果の報告をするよう所有者へ働きかけている</a:t>
            </a:r>
            <a:endParaRPr lang="en-US" altLang="ja-JP" dirty="0">
              <a:solidFill>
                <a:schemeClr val="tx1"/>
              </a:solidFill>
            </a:endParaRPr>
          </a:p>
        </p:txBody>
      </p:sp>
      <p:sp>
        <p:nvSpPr>
          <p:cNvPr id="31" name="テキスト ボックス 30"/>
          <p:cNvSpPr txBox="1"/>
          <p:nvPr/>
        </p:nvSpPr>
        <p:spPr>
          <a:xfrm>
            <a:off x="586122" y="3101355"/>
            <a:ext cx="78336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目標の達成について</a:t>
            </a:r>
            <a:endParaRPr lang="ja-JP" altLang="en-US" dirty="0"/>
          </a:p>
        </p:txBody>
      </p:sp>
      <p:sp>
        <p:nvSpPr>
          <p:cNvPr id="32" name="テキスト ボックス 31"/>
          <p:cNvSpPr txBox="1"/>
          <p:nvPr/>
        </p:nvSpPr>
        <p:spPr>
          <a:xfrm>
            <a:off x="585415" y="4757587"/>
            <a:ext cx="7833600" cy="369332"/>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defPPr>
              <a:defRPr lang="ja-JP"/>
            </a:defPPr>
            <a:lvl1pPr defTabSz="823170" fontAlgn="auto">
              <a:spcBef>
                <a:spcPct val="50000"/>
              </a:spcBef>
              <a:spcAft>
                <a:spcPts val="0"/>
              </a:spcAft>
              <a:defRPr kumimoji="0" b="1" kern="0">
                <a:solidFill>
                  <a:sysClr val="window" lastClr="FFFFFF"/>
                </a:solidFill>
                <a:latin typeface="Meiryo UI" panose="020B0604030504040204" pitchFamily="50" charset="-128"/>
                <a:ea typeface="Meiryo UI" panose="020B0604030504040204" pitchFamily="50" charset="-128"/>
              </a:defRPr>
            </a:lvl1pPr>
          </a:lstStyle>
          <a:p>
            <a:r>
              <a:rPr lang="ja-JP" altLang="en-US" dirty="0" smtClean="0"/>
              <a:t>今後の取組について</a:t>
            </a:r>
            <a:endParaRPr lang="ja-JP" altLang="en-US" dirty="0"/>
          </a:p>
        </p:txBody>
      </p:sp>
      <p:sp>
        <p:nvSpPr>
          <p:cNvPr id="33" name="テキスト ボックス 32"/>
          <p:cNvSpPr txBox="1"/>
          <p:nvPr/>
        </p:nvSpPr>
        <p:spPr>
          <a:xfrm>
            <a:off x="585415" y="5207159"/>
            <a:ext cx="7833600" cy="1457698"/>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0" tIns="36000" rIns="0" bIns="36000">
            <a:spAutoFit/>
          </a:bodyPr>
          <a:lstStyle>
            <a:defPPr>
              <a:defRPr lang="ja-JP"/>
            </a:defPPr>
            <a:lvl1pPr marL="252000" indent="-252000">
              <a:lnSpc>
                <a:spcPct val="120000"/>
              </a:lnSpc>
              <a:spcAft>
                <a:spcPts val="600"/>
              </a:spcAft>
              <a:defRPr>
                <a:solidFill>
                  <a:schemeClr val="dk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marL="1249363" indent="-1249363">
              <a:lnSpc>
                <a:spcPct val="100000"/>
              </a:lnSpc>
              <a:spcAft>
                <a:spcPts val="0"/>
              </a:spcAft>
            </a:pPr>
            <a:r>
              <a:rPr lang="en-US" altLang="ja-JP" dirty="0"/>
              <a:t>【</a:t>
            </a:r>
            <a:r>
              <a:rPr lang="ja-JP" altLang="en-US" dirty="0"/>
              <a:t>建物</a:t>
            </a:r>
            <a:r>
              <a:rPr lang="en-US" altLang="ja-JP" dirty="0"/>
              <a:t>】</a:t>
            </a:r>
            <a:r>
              <a:rPr lang="ja-JP" altLang="en-US" dirty="0"/>
              <a:t>　</a:t>
            </a:r>
            <a:r>
              <a:rPr lang="ja-JP" altLang="en-US" dirty="0" smtClean="0"/>
              <a:t> </a:t>
            </a:r>
            <a:r>
              <a:rPr lang="ja-JP" altLang="en-US" dirty="0"/>
              <a:t>　○耐震プロデューサー派遣制度の</a:t>
            </a:r>
            <a:r>
              <a:rPr lang="ja-JP" altLang="en-US" dirty="0" smtClean="0"/>
              <a:t>活用など、所有者の課題解決へ向けた取組を引き続き行うとともに、広域緊急交通路</a:t>
            </a:r>
            <a:r>
              <a:rPr lang="ja-JP" altLang="en-US" dirty="0"/>
              <a:t>の機能確保</a:t>
            </a:r>
            <a:r>
              <a:rPr lang="ja-JP" altLang="en-US" dirty="0" smtClean="0"/>
              <a:t>の観点から関係部局と連携し必要な対策</a:t>
            </a:r>
            <a:r>
              <a:rPr lang="ja-JP" altLang="en-US" dirty="0"/>
              <a:t>を</a:t>
            </a:r>
            <a:r>
              <a:rPr lang="ja-JP" altLang="en-US" dirty="0" smtClean="0"/>
              <a:t>検討する</a:t>
            </a:r>
            <a:endParaRPr lang="en-US" altLang="ja-JP" dirty="0" smtClean="0"/>
          </a:p>
          <a:p>
            <a:pPr marL="1249363" indent="-1249363">
              <a:lnSpc>
                <a:spcPct val="100000"/>
              </a:lnSpc>
              <a:spcAft>
                <a:spcPts val="0"/>
              </a:spcAft>
            </a:pPr>
            <a:r>
              <a:rPr lang="en-US" altLang="ja-JP" dirty="0" smtClean="0"/>
              <a:t>【</a:t>
            </a:r>
            <a:r>
              <a:rPr lang="ja-JP" altLang="en-US" dirty="0"/>
              <a:t>ブロック塀</a:t>
            </a:r>
            <a:r>
              <a:rPr lang="en-US" altLang="ja-JP" dirty="0"/>
              <a:t>】</a:t>
            </a:r>
            <a:r>
              <a:rPr lang="ja-JP" altLang="en-US" dirty="0"/>
              <a:t>○引き続き所管行政庁と連携</a:t>
            </a:r>
            <a:r>
              <a:rPr lang="ja-JP" altLang="en-US" dirty="0" smtClean="0"/>
              <a:t>し、未報告のブロック塀等の所有者への指導や、報告後の耐震化の働きかけ、報告内容の公表等について取り組む</a:t>
            </a:r>
            <a:endParaRPr lang="en-US" altLang="ja-JP" dirty="0"/>
          </a:p>
        </p:txBody>
      </p:sp>
      <p:sp>
        <p:nvSpPr>
          <p:cNvPr id="17" name="四角形吹き出し 16"/>
          <p:cNvSpPr/>
          <p:nvPr/>
        </p:nvSpPr>
        <p:spPr>
          <a:xfrm>
            <a:off x="5781208" y="2819008"/>
            <a:ext cx="2638514" cy="306161"/>
          </a:xfrm>
          <a:prstGeom prst="wedgeRectCallout">
            <a:avLst>
              <a:gd name="adj1" fmla="val -10304"/>
              <a:gd name="adj2" fmla="val -89944"/>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予測：</a:t>
            </a:r>
            <a:r>
              <a:rPr lang="en-US" altLang="ja-JP" sz="1700" b="1" dirty="0">
                <a:latin typeface="Meiryo UI" panose="020B0604030504040204" pitchFamily="50" charset="-128"/>
                <a:ea typeface="Meiryo UI" panose="020B0604030504040204" pitchFamily="50" charset="-128"/>
              </a:rPr>
              <a:t>37.5</a:t>
            </a:r>
            <a:r>
              <a:rPr kumimoji="1" lang="ja-JP" altLang="en-US" sz="1700" b="1" dirty="0" smtClean="0">
                <a:latin typeface="Meiryo UI" panose="020B0604030504040204" pitchFamily="50" charset="-128"/>
                <a:ea typeface="Meiryo UI" panose="020B0604030504040204" pitchFamily="50" charset="-128"/>
              </a:rPr>
              <a:t>％</a:t>
            </a:r>
            <a:endParaRPr kumimoji="1" lang="ja-JP" altLang="en-US" sz="17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183590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53F670EA-60A0-4F80-8504-E5080457FC50}"/>
              </a:ext>
            </a:extLst>
          </p:cNvPr>
          <p:cNvSpPr txBox="1"/>
          <p:nvPr/>
        </p:nvSpPr>
        <p:spPr>
          <a:xfrm>
            <a:off x="262354" y="933955"/>
            <a:ext cx="8609869" cy="4089423"/>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a:noAutofit/>
          </a:bodyPr>
          <a:lstStyle>
            <a:defPPr>
              <a:defRPr lang="ja-JP"/>
            </a:defPPr>
            <a:lvl1pPr marL="85725" indent="-85725">
              <a:spcBef>
                <a:spcPts val="300"/>
              </a:spcBef>
              <a:defRPr sz="1400">
                <a:latin typeface="Meiryo UI" panose="020B0604030504040204" pitchFamily="50" charset="-128"/>
                <a:ea typeface="Meiryo UI" panose="020B0604030504040204" pitchFamily="50" charset="-128"/>
              </a:defRPr>
            </a:lvl1pPr>
          </a:lstStyle>
          <a:p>
            <a:r>
              <a:rPr lang="en-US" altLang="ja-JP" sz="1600" b="1" dirty="0" smtClean="0">
                <a:solidFill>
                  <a:srgbClr val="0033CC"/>
                </a:solidFill>
              </a:rPr>
              <a:t>【</a:t>
            </a:r>
            <a:r>
              <a:rPr lang="ja-JP" altLang="en-US" sz="1600" b="1" dirty="0" smtClean="0">
                <a:solidFill>
                  <a:srgbClr val="0033CC"/>
                </a:solidFill>
              </a:rPr>
              <a:t>建物</a:t>
            </a:r>
            <a:r>
              <a:rPr lang="en-US" altLang="ja-JP" sz="1600" b="1" dirty="0" smtClean="0">
                <a:solidFill>
                  <a:srgbClr val="0033CC"/>
                </a:solidFill>
              </a:rPr>
              <a:t>】</a:t>
            </a:r>
          </a:p>
          <a:p>
            <a:r>
              <a:rPr lang="ja-JP" altLang="en-US" sz="1600" dirty="0" smtClean="0"/>
              <a:t>○診断義務付け路線の指定、公表状況等</a:t>
            </a:r>
            <a:r>
              <a:rPr lang="ja-JP" altLang="en-US" sz="1200" dirty="0" smtClean="0"/>
              <a:t>（路線を追加した場合等は、進んでいる内容で記載）</a:t>
            </a:r>
            <a:endParaRPr lang="en-US" altLang="ja-JP" sz="1200" dirty="0" smtClean="0"/>
          </a:p>
          <a:p>
            <a:pPr lvl="1"/>
            <a:r>
              <a:rPr lang="ja-JP" altLang="en-US" sz="1400" dirty="0" smtClean="0">
                <a:latin typeface="Meiryo UI" panose="020B0604030504040204" pitchFamily="50" charset="-128"/>
                <a:ea typeface="Meiryo UI" panose="020B0604030504040204" pitchFamily="50" charset="-128"/>
              </a:rPr>
              <a:t>公表済　</a:t>
            </a:r>
            <a:r>
              <a:rPr lang="en-US" altLang="ja-JP" sz="1400" dirty="0" smtClean="0">
                <a:latin typeface="Meiryo UI" panose="020B0604030504040204" pitchFamily="50" charset="-128"/>
                <a:ea typeface="Meiryo UI" panose="020B0604030504040204" pitchFamily="50" charset="-128"/>
              </a:rPr>
              <a:t>7</a:t>
            </a:r>
            <a:r>
              <a:rPr lang="ja-JP" altLang="en-US" sz="1400" dirty="0" smtClean="0">
                <a:latin typeface="Meiryo UI" panose="020B0604030504040204" pitchFamily="50" charset="-128"/>
                <a:ea typeface="Meiryo UI" panose="020B0604030504040204" pitchFamily="50" charset="-128"/>
              </a:rPr>
              <a:t>都府県（東京都、愛知県、大阪府、滋賀県、岐阜県、広島県、徳島県）</a:t>
            </a:r>
            <a:endParaRPr lang="en-US" altLang="ja-JP" sz="1400" dirty="0" smtClean="0">
              <a:latin typeface="Meiryo UI" panose="020B0604030504040204" pitchFamily="50" charset="-128"/>
              <a:ea typeface="Meiryo UI" panose="020B0604030504040204" pitchFamily="50" charset="-128"/>
            </a:endParaRPr>
          </a:p>
          <a:p>
            <a:pPr lvl="1"/>
            <a:r>
              <a:rPr lang="ja-JP" altLang="en-US" sz="1400" dirty="0">
                <a:latin typeface="Meiryo UI" panose="020B0604030504040204" pitchFamily="50" charset="-128"/>
                <a:ea typeface="Meiryo UI" panose="020B0604030504040204" pitchFamily="50" charset="-128"/>
              </a:rPr>
              <a:t>報告</a:t>
            </a:r>
            <a:r>
              <a:rPr lang="ja-JP" altLang="en-US" sz="1400" dirty="0" smtClean="0">
                <a:latin typeface="Meiryo UI" panose="020B0604030504040204" pitchFamily="50" charset="-128"/>
                <a:ea typeface="Meiryo UI" panose="020B0604030504040204" pitchFamily="50" charset="-128"/>
              </a:rPr>
              <a:t>期限済　</a:t>
            </a:r>
            <a:r>
              <a:rPr lang="en-US" altLang="ja-JP" sz="1400" dirty="0" smtClean="0">
                <a:latin typeface="Meiryo UI" panose="020B0604030504040204" pitchFamily="50" charset="-128"/>
                <a:ea typeface="Meiryo UI" panose="020B0604030504040204" pitchFamily="50" charset="-128"/>
              </a:rPr>
              <a:t>9</a:t>
            </a:r>
            <a:r>
              <a:rPr lang="ja-JP" altLang="en-US" sz="1400" dirty="0" smtClean="0">
                <a:latin typeface="Meiryo UI" panose="020B0604030504040204" pitchFamily="50" charset="-128"/>
                <a:ea typeface="Meiryo UI" panose="020B0604030504040204" pitchFamily="50" charset="-128"/>
              </a:rPr>
              <a:t>県（神奈川県、高知県、香川県、三重県、岡山県、福島県、佐賀県、静岡県、埼玉県）</a:t>
            </a:r>
            <a:endParaRPr lang="en-US" altLang="ja-JP" sz="1400" dirty="0" smtClean="0">
              <a:latin typeface="Meiryo UI" panose="020B0604030504040204" pitchFamily="50" charset="-128"/>
              <a:ea typeface="Meiryo UI" panose="020B0604030504040204" pitchFamily="50" charset="-128"/>
            </a:endParaRPr>
          </a:p>
          <a:p>
            <a:pPr lvl="1"/>
            <a:r>
              <a:rPr lang="ja-JP" altLang="en-US" sz="1400" dirty="0">
                <a:latin typeface="Meiryo UI" panose="020B0604030504040204" pitchFamily="50" charset="-128"/>
                <a:ea typeface="Meiryo UI" panose="020B0604030504040204" pitchFamily="50" charset="-128"/>
              </a:rPr>
              <a:t>報告</a:t>
            </a:r>
            <a:r>
              <a:rPr lang="ja-JP" altLang="en-US" sz="1400" dirty="0" smtClean="0">
                <a:latin typeface="Meiryo UI" panose="020B0604030504040204" pitchFamily="50" charset="-128"/>
                <a:ea typeface="Meiryo UI" panose="020B0604030504040204" pitchFamily="50" charset="-128"/>
              </a:rPr>
              <a:t>期限前　</a:t>
            </a:r>
            <a:r>
              <a:rPr lang="en-US" altLang="ja-JP" sz="1400" dirty="0" smtClean="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府県（</a:t>
            </a:r>
            <a:r>
              <a:rPr lang="ja-JP" altLang="en-US" sz="1400" dirty="0">
                <a:latin typeface="Meiryo UI" panose="020B0604030504040204" pitchFamily="50" charset="-128"/>
                <a:ea typeface="Meiryo UI" panose="020B0604030504040204" pitchFamily="50" charset="-128"/>
              </a:rPr>
              <a:t>千葉県、群馬県</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京都府、</a:t>
            </a:r>
            <a:r>
              <a:rPr lang="ja-JP" altLang="en-US" sz="1400" dirty="0" smtClean="0">
                <a:latin typeface="Meiryo UI" panose="020B0604030504040204" pitchFamily="50" charset="-128"/>
                <a:ea typeface="Meiryo UI" panose="020B0604030504040204" pitchFamily="50" charset="-128"/>
              </a:rPr>
              <a:t>和歌山県、島根県）</a:t>
            </a:r>
            <a:endParaRPr lang="en-US" altLang="ja-JP" sz="1400" dirty="0" smtClean="0">
              <a:latin typeface="Meiryo UI" panose="020B0604030504040204" pitchFamily="50" charset="-128"/>
              <a:ea typeface="Meiryo UI" panose="020B0604030504040204" pitchFamily="50" charset="-128"/>
            </a:endParaRPr>
          </a:p>
          <a:p>
            <a:pPr>
              <a:spcBef>
                <a:spcPts val="600"/>
              </a:spcBef>
            </a:pPr>
            <a:r>
              <a:rPr lang="ja-JP" altLang="en-US" sz="1600" dirty="0" smtClean="0"/>
              <a:t>○</a:t>
            </a:r>
            <a:r>
              <a:rPr lang="ja-JP" altLang="en-US" sz="1600" dirty="0"/>
              <a:t> </a:t>
            </a:r>
            <a:r>
              <a:rPr lang="ja-JP" altLang="en-US" sz="1600" dirty="0" smtClean="0"/>
              <a:t>耐震化</a:t>
            </a:r>
            <a:r>
              <a:rPr lang="ja-JP" altLang="en-US" sz="1600" dirty="0"/>
              <a:t>の進捗状況と主な施策（診断結果公表済みのもの</a:t>
            </a:r>
            <a:r>
              <a:rPr lang="ja-JP" altLang="en-US" sz="1600" dirty="0" smtClean="0"/>
              <a:t>）</a:t>
            </a:r>
            <a:endParaRPr lang="ja-JP" altLang="ja-JP" sz="1600"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33</a:t>
            </a:fld>
            <a:endParaRPr lang="en-US" altLang="ja-JP">
              <a:solidFill>
                <a:srgbClr val="000000"/>
              </a:solidFill>
            </a:endParaRPr>
          </a:p>
        </p:txBody>
      </p:sp>
      <p:sp>
        <p:nvSpPr>
          <p:cNvPr id="2" name="タイトル 1">
            <a:extLst>
              <a:ext uri="{FF2B5EF4-FFF2-40B4-BE49-F238E27FC236}">
                <a16:creationId xmlns:a16="http://schemas.microsoft.com/office/drawing/2014/main" id="{77B14665-C14D-4EEF-9E1F-852F6FE5B4C6}"/>
              </a:ext>
            </a:extLst>
          </p:cNvPr>
          <p:cNvSpPr>
            <a:spLocks noGrp="1"/>
          </p:cNvSpPr>
          <p:nvPr>
            <p:ph type="title" idx="4294967295"/>
          </p:nvPr>
        </p:nvSpPr>
        <p:spPr>
          <a:xfrm>
            <a:off x="0" y="122238"/>
            <a:ext cx="7988300" cy="754062"/>
          </a:xfrm>
        </p:spPr>
        <p:txBody>
          <a:bodyPr/>
          <a:lstStyle/>
          <a:p>
            <a:r>
              <a:rPr lang="ja-JP" altLang="en-US" dirty="0" smtClean="0"/>
              <a:t>　</a:t>
            </a:r>
            <a:r>
              <a:rPr lang="en-US" altLang="ja-JP" dirty="0" smtClean="0"/>
              <a:t>【</a:t>
            </a:r>
            <a:r>
              <a:rPr lang="ja-JP" altLang="en-US" dirty="0" smtClean="0"/>
              <a:t>参考</a:t>
            </a:r>
            <a:r>
              <a:rPr lang="en-US" altLang="ja-JP" dirty="0" smtClean="0"/>
              <a:t>】</a:t>
            </a:r>
            <a:r>
              <a:rPr lang="ja-JP" altLang="en-US" dirty="0" smtClean="0"/>
              <a:t>広域緊急交通路沿道建築物の耐震化に係る</a:t>
            </a:r>
            <a:r>
              <a:rPr lang="en-US" altLang="ja-JP" dirty="0" smtClean="0"/>
              <a:t/>
            </a:r>
            <a:br>
              <a:rPr lang="en-US" altLang="ja-JP" dirty="0" smtClean="0"/>
            </a:br>
            <a:r>
              <a:rPr lang="ja-JP" altLang="en-US" dirty="0" smtClean="0"/>
              <a:t>　　　　　 他都道府県等の状況・取組等</a:t>
            </a:r>
            <a:endParaRPr lang="ja-JP" altLang="en-US" dirty="0"/>
          </a:p>
        </p:txBody>
      </p:sp>
      <p:sp>
        <p:nvSpPr>
          <p:cNvPr id="24" name="テキスト ボックス 23">
            <a:extLst>
              <a:ext uri="{FF2B5EF4-FFF2-40B4-BE49-F238E27FC236}">
                <a16:creationId xmlns:a16="http://schemas.microsoft.com/office/drawing/2014/main" id="{53F670EA-60A0-4F80-8504-E5080457FC50}"/>
              </a:ext>
            </a:extLst>
          </p:cNvPr>
          <p:cNvSpPr txBox="1"/>
          <p:nvPr/>
        </p:nvSpPr>
        <p:spPr>
          <a:xfrm>
            <a:off x="262354" y="5061578"/>
            <a:ext cx="8609869" cy="4089423"/>
          </a:xfrm>
          <a:prstGeom prst="rect">
            <a:avLst/>
          </a:prstGeom>
          <a:noFill/>
          <a:ln w="6350" cap="flat" cmpd="sng" algn="ctr">
            <a:noFill/>
            <a:prstDash val="solid"/>
          </a:ln>
          <a:effectLst/>
        </p:spPr>
        <p:style>
          <a:lnRef idx="2">
            <a:schemeClr val="accent2"/>
          </a:lnRef>
          <a:fillRef idx="1">
            <a:schemeClr val="lt1"/>
          </a:fillRef>
          <a:effectRef idx="0">
            <a:schemeClr val="accent2"/>
          </a:effectRef>
          <a:fontRef idx="minor">
            <a:schemeClr val="dk1"/>
          </a:fontRef>
        </p:style>
        <p:txBody>
          <a:bodyPr wrap="square">
            <a:noAutofit/>
          </a:bodyPr>
          <a:lstStyle>
            <a:defPPr>
              <a:defRPr lang="ja-JP"/>
            </a:defPPr>
            <a:lvl1pPr marL="85725" indent="-85725">
              <a:spcBef>
                <a:spcPts val="300"/>
              </a:spcBef>
              <a:defRPr sz="1400">
                <a:latin typeface="Meiryo UI" panose="020B0604030504040204" pitchFamily="50" charset="-128"/>
                <a:ea typeface="Meiryo UI" panose="020B0604030504040204" pitchFamily="50" charset="-128"/>
              </a:defRPr>
            </a:lvl1pPr>
          </a:lstStyle>
          <a:p>
            <a:r>
              <a:rPr lang="en-US" altLang="ja-JP" sz="1600" b="1" dirty="0" smtClean="0">
                <a:solidFill>
                  <a:srgbClr val="0033CC"/>
                </a:solidFill>
              </a:rPr>
              <a:t>【</a:t>
            </a:r>
            <a:r>
              <a:rPr lang="ja-JP" altLang="en-US" sz="1600" b="1" dirty="0" smtClean="0">
                <a:solidFill>
                  <a:srgbClr val="0033CC"/>
                </a:solidFill>
              </a:rPr>
              <a:t>ブロック塀等</a:t>
            </a:r>
            <a:r>
              <a:rPr lang="en-US" altLang="ja-JP" sz="1600" b="1" dirty="0" smtClean="0">
                <a:solidFill>
                  <a:srgbClr val="0033CC"/>
                </a:solidFill>
              </a:rPr>
              <a:t>】</a:t>
            </a:r>
          </a:p>
          <a:p>
            <a:r>
              <a:rPr lang="ja-JP" altLang="en-US" sz="1600" dirty="0" smtClean="0"/>
              <a:t>○診断義務付け路線の指定状況等</a:t>
            </a:r>
            <a:endParaRPr lang="en-US" altLang="ja-JP" sz="1600" dirty="0"/>
          </a:p>
          <a:p>
            <a:r>
              <a:rPr lang="ja-JP" altLang="en-US" sz="1600" b="1" dirty="0" smtClean="0">
                <a:latin typeface="Meiryo UI" panose="020B0604030504040204" pitchFamily="50" charset="-128"/>
                <a:ea typeface="Meiryo UI" panose="020B0604030504040204" pitchFamily="50" charset="-128"/>
              </a:rPr>
              <a:t>　　　</a:t>
            </a:r>
            <a:endParaRPr lang="ja-JP" altLang="ja-JP" sz="1600" dirty="0"/>
          </a:p>
        </p:txBody>
      </p:sp>
      <p:graphicFrame>
        <p:nvGraphicFramePr>
          <p:cNvPr id="25" name="表 24"/>
          <p:cNvGraphicFramePr>
            <a:graphicFrameLocks noGrp="1"/>
          </p:cNvGraphicFramePr>
          <p:nvPr>
            <p:extLst>
              <p:ext uri="{D42A27DB-BD31-4B8C-83A1-F6EECF244321}">
                <p14:modId xmlns:p14="http://schemas.microsoft.com/office/powerpoint/2010/main" val="1143866067"/>
              </p:ext>
            </p:extLst>
          </p:nvPr>
        </p:nvGraphicFramePr>
        <p:xfrm>
          <a:off x="694534" y="5678877"/>
          <a:ext cx="5325784" cy="1104900"/>
        </p:xfrm>
        <a:graphic>
          <a:graphicData uri="http://schemas.openxmlformats.org/drawingml/2006/table">
            <a:tbl>
              <a:tblPr firstRow="1" firstCol="1">
                <a:tableStyleId>{85BE263C-DBD7-4A20-BB59-AAB30ACAA65A}</a:tableStyleId>
              </a:tblPr>
              <a:tblGrid>
                <a:gridCol w="826298">
                  <a:extLst>
                    <a:ext uri="{9D8B030D-6E8A-4147-A177-3AD203B41FA5}">
                      <a16:colId xmlns:a16="http://schemas.microsoft.com/office/drawing/2014/main" val="3373791282"/>
                    </a:ext>
                  </a:extLst>
                </a:gridCol>
                <a:gridCol w="1420016">
                  <a:extLst>
                    <a:ext uri="{9D8B030D-6E8A-4147-A177-3AD203B41FA5}">
                      <a16:colId xmlns:a16="http://schemas.microsoft.com/office/drawing/2014/main" val="4171385472"/>
                    </a:ext>
                  </a:extLst>
                </a:gridCol>
                <a:gridCol w="1444866">
                  <a:extLst>
                    <a:ext uri="{9D8B030D-6E8A-4147-A177-3AD203B41FA5}">
                      <a16:colId xmlns:a16="http://schemas.microsoft.com/office/drawing/2014/main" val="2278615806"/>
                    </a:ext>
                  </a:extLst>
                </a:gridCol>
                <a:gridCol w="1634604">
                  <a:extLst>
                    <a:ext uri="{9D8B030D-6E8A-4147-A177-3AD203B41FA5}">
                      <a16:colId xmlns:a16="http://schemas.microsoft.com/office/drawing/2014/main" val="1313424371"/>
                    </a:ext>
                  </a:extLst>
                </a:gridCol>
              </a:tblGrid>
              <a:tr h="189115">
                <a:tc>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都府県</a:t>
                      </a:r>
                      <a:r>
                        <a:rPr kumimoji="1" lang="en-US" sz="1400" kern="100" dirty="0">
                          <a:effectLst/>
                          <a:latin typeface="Meiryo UI" panose="020B0604030504040204" pitchFamily="50" charset="-128"/>
                          <a:ea typeface="Meiryo UI" panose="020B0604030504040204" pitchFamily="50" charset="-128"/>
                        </a:rPr>
                        <a:t> </a:t>
                      </a:r>
                      <a:endParaRPr kumimoji="1" lang="ja-JP" sz="14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a:effectLst/>
                          <a:latin typeface="Meiryo UI" panose="020B0604030504040204" pitchFamily="50" charset="-128"/>
                          <a:ea typeface="Meiryo UI" panose="020B0604030504040204" pitchFamily="50" charset="-128"/>
                        </a:rPr>
                        <a:t>義務開始</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a:effectLst/>
                          <a:latin typeface="Meiryo UI" panose="020B0604030504040204" pitchFamily="50" charset="-128"/>
                          <a:ea typeface="Meiryo UI" panose="020B0604030504040204" pitchFamily="50" charset="-128"/>
                        </a:rPr>
                        <a:t>報告期限</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a:effectLst/>
                          <a:latin typeface="Meiryo UI" panose="020B0604030504040204" pitchFamily="50" charset="-128"/>
                          <a:ea typeface="Meiryo UI" panose="020B0604030504040204" pitchFamily="50" charset="-128"/>
                        </a:rPr>
                        <a:t>対象</a:t>
                      </a:r>
                    </a:p>
                  </a:txBody>
                  <a:tcPr marL="68580" marR="6858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761007960"/>
                  </a:ext>
                </a:extLst>
              </a:tr>
              <a:tr h="161760">
                <a:tc>
                  <a:txBody>
                    <a:bodyPr/>
                    <a:lstStyle/>
                    <a:p>
                      <a:pPr marL="0" algn="ctr" defTabSz="914278" rtl="0" eaLnBrk="1" latinLnBrk="0" hangingPunct="1">
                        <a:lnSpc>
                          <a:spcPct val="100000"/>
                        </a:lnSpc>
                        <a:spcAft>
                          <a:spcPts val="0"/>
                        </a:spcAft>
                      </a:pPr>
                      <a:r>
                        <a:rPr kumimoji="1" lang="ja-JP" altLang="en-US" sz="1400" kern="100" dirty="0">
                          <a:solidFill>
                            <a:schemeClr val="bg1"/>
                          </a:solidFill>
                          <a:effectLst/>
                          <a:latin typeface="Meiryo UI" panose="020B0604030504040204" pitchFamily="50" charset="-128"/>
                          <a:ea typeface="Meiryo UI" panose="020B0604030504040204" pitchFamily="50" charset="-128"/>
                          <a:cs typeface="+mn-cs"/>
                        </a:rPr>
                        <a:t>東京都</a:t>
                      </a:r>
                      <a:endParaRPr kumimoji="1" lang="ja-JP" sz="14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令和２年４月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令和４年３月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政令のまま</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868621111"/>
                  </a:ext>
                </a:extLst>
              </a:tr>
              <a:tr h="163837">
                <a:tc>
                  <a:txBody>
                    <a:bodyPr/>
                    <a:lstStyle/>
                    <a:p>
                      <a:pPr marL="0" algn="ctr" defTabSz="914278" rtl="0" eaLnBrk="1" latinLnBrk="0" hangingPunct="1">
                        <a:lnSpc>
                          <a:spcPct val="100000"/>
                        </a:lnSpc>
                        <a:spcAft>
                          <a:spcPts val="0"/>
                        </a:spcAft>
                      </a:pPr>
                      <a:r>
                        <a:rPr kumimoji="1" lang="ja-JP" altLang="en-US" sz="1400" kern="100" dirty="0">
                          <a:solidFill>
                            <a:schemeClr val="bg1"/>
                          </a:solidFill>
                          <a:effectLst/>
                          <a:latin typeface="Meiryo UI" panose="020B0604030504040204" pitchFamily="50" charset="-128"/>
                          <a:ea typeface="Meiryo UI" panose="020B0604030504040204" pitchFamily="50" charset="-128"/>
                          <a:cs typeface="+mn-cs"/>
                        </a:rPr>
                        <a:t>大阪府</a:t>
                      </a:r>
                      <a:endParaRPr kumimoji="1" lang="ja-JP" sz="14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令和２年３月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令和４年９月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規則で規定</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4195208097"/>
                  </a:ext>
                </a:extLst>
              </a:tr>
              <a:tr h="161760">
                <a:tc>
                  <a:txBody>
                    <a:bodyPr/>
                    <a:lstStyle/>
                    <a:p>
                      <a:pPr algn="ctr">
                        <a:lnSpc>
                          <a:spcPct val="100000"/>
                        </a:lnSpc>
                        <a:spcAft>
                          <a:spcPts val="0"/>
                        </a:spcAft>
                      </a:pPr>
                      <a:r>
                        <a:rPr lang="ja-JP" altLang="en-US"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愛知県</a:t>
                      </a:r>
                      <a:endParaRPr lang="ja-JP" alt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令和３年３月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令和６年</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政令のまま</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46735587"/>
                  </a:ext>
                </a:extLst>
              </a:tr>
              <a:tr h="161760">
                <a:tc>
                  <a:txBody>
                    <a:bodyPr/>
                    <a:lstStyle/>
                    <a:p>
                      <a:pPr algn="ctr">
                        <a:lnSpc>
                          <a:spcPct val="100000"/>
                        </a:lnSpc>
                        <a:spcAft>
                          <a:spcPts val="0"/>
                        </a:spcAft>
                      </a:pPr>
                      <a:r>
                        <a:rPr lang="ja-JP" altLang="en-US"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岡山県</a:t>
                      </a:r>
                      <a:endParaRPr lang="ja-JP" alt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令和３年３月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令和８年３月</a:t>
                      </a:r>
                    </a:p>
                  </a:txBody>
                  <a:tcPr marL="8980" marR="8980" marT="898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政令のまま</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
        <p:nvSpPr>
          <p:cNvPr id="26" name="Rectangle 12"/>
          <p:cNvSpPr>
            <a:spLocks noChangeArrowheads="1"/>
          </p:cNvSpPr>
          <p:nvPr/>
        </p:nvSpPr>
        <p:spPr bwMode="auto">
          <a:xfrm>
            <a:off x="6114124" y="5230637"/>
            <a:ext cx="296612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政令</a:t>
            </a:r>
            <a:r>
              <a:rPr lang="en-US" altLang="ja-JP" sz="12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pPr marL="177800" indent="-177800"/>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前面道路に面する部分の</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長さ</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u="sng" dirty="0">
                <a:latin typeface="Meiryo UI" panose="020B0604030504040204" pitchFamily="50" charset="-128"/>
                <a:ea typeface="Meiryo UI" panose="020B0604030504040204" pitchFamily="50" charset="-128"/>
                <a:cs typeface="Meiryo UI" panose="020B0604030504040204" pitchFamily="50" charset="-128"/>
              </a:rPr>
              <a:t>25</a:t>
            </a:r>
            <a:r>
              <a:rPr lang="ja-JP" altLang="ja-JP" sz="1100" u="sng" dirty="0" err="1" smtClean="0">
                <a:latin typeface="Meiryo UI" panose="020B0604030504040204" pitchFamily="50" charset="-128"/>
                <a:ea typeface="Meiryo UI" panose="020B0604030504040204" pitchFamily="50" charset="-128"/>
                <a:cs typeface="Meiryo UI" panose="020B0604030504040204" pitchFamily="50" charset="-128"/>
              </a:rPr>
              <a:t>ｍ</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超え、かつ、その前面道路に面する部分のいずれかの</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高さ</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ja-JP" sz="1100" u="sng" dirty="0">
                <a:latin typeface="Meiryo UI" panose="020B0604030504040204" pitchFamily="50" charset="-128"/>
                <a:ea typeface="Meiryo UI" panose="020B0604030504040204" pitchFamily="50" charset="-128"/>
                <a:cs typeface="Meiryo UI" panose="020B0604030504040204" pitchFamily="50" charset="-128"/>
              </a:rPr>
              <a:t>当該部分から当該前面道路の境界線までの水平距離に当該前面道路の幅員の２分の１に相当する</a:t>
            </a:r>
            <a:r>
              <a:rPr lang="ja-JP" altLang="ja-JP" sz="1100" u="sng" dirty="0" smtClean="0">
                <a:latin typeface="Meiryo UI" panose="020B0604030504040204" pitchFamily="50" charset="-128"/>
                <a:ea typeface="Meiryo UI" panose="020B0604030504040204" pitchFamily="50" charset="-128"/>
                <a:cs typeface="Meiryo UI" panose="020B0604030504040204" pitchFamily="50" charset="-128"/>
              </a:rPr>
              <a:t>距離</a:t>
            </a:r>
            <a:r>
              <a:rPr lang="ja-JP" altLang="ja-JP" sz="1100" dirty="0" smtClean="0">
                <a:latin typeface="Meiryo UI" panose="020B0604030504040204" pitchFamily="50" charset="-128"/>
                <a:ea typeface="Meiryo UI" panose="020B0604030504040204" pitchFamily="50" charset="-128"/>
                <a:cs typeface="Meiryo UI" panose="020B0604030504040204" pitchFamily="50" charset="-128"/>
              </a:rPr>
              <a:t>を </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加えた数値を</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2.5</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で除して得た数値を超えるブロック塀等であって、建物に附属する</a:t>
            </a:r>
            <a:r>
              <a:rPr lang="ja-JP" altLang="ja-JP" sz="1100">
                <a:latin typeface="Meiryo UI" panose="020B0604030504040204" pitchFamily="50" charset="-128"/>
                <a:ea typeface="Meiryo UI" panose="020B0604030504040204" pitchFamily="50" charset="-128"/>
                <a:cs typeface="Meiryo UI" panose="020B0604030504040204" pitchFamily="50" charset="-128"/>
              </a:rPr>
              <a:t>もの</a:t>
            </a:r>
            <a:r>
              <a:rPr lang="ja-JP" altLang="ja-JP" sz="110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3387301242"/>
              </p:ext>
            </p:extLst>
          </p:nvPr>
        </p:nvGraphicFramePr>
        <p:xfrm>
          <a:off x="694534" y="2485820"/>
          <a:ext cx="8123497" cy="2598420"/>
        </p:xfrm>
        <a:graphic>
          <a:graphicData uri="http://schemas.openxmlformats.org/drawingml/2006/table">
            <a:tbl>
              <a:tblPr firstRow="1" firstCol="1">
                <a:tableStyleId>{85BE263C-DBD7-4A20-BB59-AAB30ACAA65A}</a:tableStyleId>
              </a:tblPr>
              <a:tblGrid>
                <a:gridCol w="812463">
                  <a:extLst>
                    <a:ext uri="{9D8B030D-6E8A-4147-A177-3AD203B41FA5}">
                      <a16:colId xmlns:a16="http://schemas.microsoft.com/office/drawing/2014/main" val="3373791282"/>
                    </a:ext>
                  </a:extLst>
                </a:gridCol>
                <a:gridCol w="1123950">
                  <a:extLst>
                    <a:ext uri="{9D8B030D-6E8A-4147-A177-3AD203B41FA5}">
                      <a16:colId xmlns:a16="http://schemas.microsoft.com/office/drawing/2014/main" val="3303810939"/>
                    </a:ext>
                  </a:extLst>
                </a:gridCol>
                <a:gridCol w="1333134">
                  <a:extLst>
                    <a:ext uri="{9D8B030D-6E8A-4147-A177-3AD203B41FA5}">
                      <a16:colId xmlns:a16="http://schemas.microsoft.com/office/drawing/2014/main" val="4171385472"/>
                    </a:ext>
                  </a:extLst>
                </a:gridCol>
                <a:gridCol w="1333134">
                  <a:extLst>
                    <a:ext uri="{9D8B030D-6E8A-4147-A177-3AD203B41FA5}">
                      <a16:colId xmlns:a16="http://schemas.microsoft.com/office/drawing/2014/main" val="2278615806"/>
                    </a:ext>
                  </a:extLst>
                </a:gridCol>
                <a:gridCol w="804041">
                  <a:extLst>
                    <a:ext uri="{9D8B030D-6E8A-4147-A177-3AD203B41FA5}">
                      <a16:colId xmlns:a16="http://schemas.microsoft.com/office/drawing/2014/main" val="1313424371"/>
                    </a:ext>
                  </a:extLst>
                </a:gridCol>
                <a:gridCol w="2716775">
                  <a:extLst>
                    <a:ext uri="{9D8B030D-6E8A-4147-A177-3AD203B41FA5}">
                      <a16:colId xmlns:a16="http://schemas.microsoft.com/office/drawing/2014/main" val="3986119949"/>
                    </a:ext>
                  </a:extLst>
                </a:gridCol>
              </a:tblGrid>
              <a:tr h="111052">
                <a:tc>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都府県</a:t>
                      </a:r>
                      <a:r>
                        <a:rPr kumimoji="1" lang="en-US" sz="1400" kern="100" dirty="0">
                          <a:effectLst/>
                          <a:latin typeface="Meiryo UI" panose="020B0604030504040204" pitchFamily="50" charset="-128"/>
                          <a:ea typeface="Meiryo UI" panose="020B0604030504040204" pitchFamily="50" charset="-128"/>
                        </a:rPr>
                        <a:t> </a:t>
                      </a:r>
                      <a:endParaRPr kumimoji="1" lang="ja-JP" sz="1400" kern="1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公表日</a:t>
                      </a:r>
                      <a:endParaRPr kumimoji="1" lang="ja-JP" altLang="en-US" sz="14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対象棟数</a:t>
                      </a:r>
                      <a:endParaRPr kumimoji="1" lang="ja-JP" altLang="en-US" sz="14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耐震性あり棟数</a:t>
                      </a:r>
                      <a:endParaRPr kumimoji="1" lang="en-US" altLang="ja-JP" sz="1400" kern="100" dirty="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a:effectLst/>
                          <a:latin typeface="Meiryo UI" panose="020B0604030504040204" pitchFamily="50" charset="-128"/>
                          <a:ea typeface="Meiryo UI" panose="020B0604030504040204" pitchFamily="50" charset="-128"/>
                        </a:rPr>
                        <a:t>進捗率</a:t>
                      </a: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0" algn="ctr" defTabSz="914278" rtl="0" eaLnBrk="1" latinLnBrk="0" hangingPunct="1">
                        <a:lnSpc>
                          <a:spcPct val="100000"/>
                        </a:lnSpc>
                        <a:spcAft>
                          <a:spcPts val="0"/>
                        </a:spcAft>
                      </a:pPr>
                      <a:r>
                        <a:rPr kumimoji="1" lang="ja-JP" altLang="en-US" sz="1400" kern="100" dirty="0" smtClean="0">
                          <a:effectLst/>
                          <a:latin typeface="Meiryo UI" panose="020B0604030504040204" pitchFamily="50" charset="-128"/>
                          <a:ea typeface="Meiryo UI" panose="020B0604030504040204" pitchFamily="50" charset="-128"/>
                        </a:rPr>
                        <a:t>主な施策</a:t>
                      </a:r>
                      <a:endParaRPr kumimoji="1" lang="en-US" altLang="ja-JP" sz="1400" kern="100" dirty="0" smtClean="0">
                        <a:effectLst/>
                        <a:latin typeface="Meiryo UI" panose="020B0604030504040204" pitchFamily="50" charset="-128"/>
                        <a:ea typeface="Meiryo UI" panose="020B0604030504040204" pitchFamily="50" charset="-128"/>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761007960"/>
                  </a:ext>
                </a:extLst>
              </a:tr>
              <a:tr h="436245">
                <a:tc>
                  <a:txBody>
                    <a:bodyPr/>
                    <a:lstStyle/>
                    <a:p>
                      <a:pPr marL="0" algn="ctr" defTabSz="914278" rtl="0" eaLnBrk="1" latinLnBrk="0" hangingPunct="1">
                        <a:lnSpc>
                          <a:spcPct val="100000"/>
                        </a:lnSpc>
                        <a:spcAft>
                          <a:spcPts val="0"/>
                        </a:spcAft>
                      </a:pPr>
                      <a:r>
                        <a:rPr kumimoji="1" lang="ja-JP" altLang="en-US" sz="1400" kern="100" dirty="0">
                          <a:solidFill>
                            <a:schemeClr val="bg1"/>
                          </a:solidFill>
                          <a:effectLst/>
                          <a:latin typeface="Meiryo UI" panose="020B0604030504040204" pitchFamily="50" charset="-128"/>
                          <a:ea typeface="Meiryo UI" panose="020B0604030504040204" pitchFamily="50" charset="-128"/>
                          <a:cs typeface="+mn-cs"/>
                        </a:rPr>
                        <a:t>東京都</a:t>
                      </a:r>
                      <a:endParaRPr kumimoji="1" lang="ja-JP" sz="14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29</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年</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月</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4,845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2,467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50.9%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建替えへの補助</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個別訪問</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専門家派遣制度</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耐震化の状況を地図を用いて公表</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3868621111"/>
                  </a:ext>
                </a:extLst>
              </a:tr>
              <a:tr h="436245">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愛知県</a:t>
                      </a:r>
                      <a:endParaRPr kumimoji="1" lang="ja-JP" sz="14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marL="0" marR="0" lvl="0" indent="0" algn="ctr" defTabSz="914278"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29</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年</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月</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525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115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21.9%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個別訪問</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4195208097"/>
                  </a:ext>
                </a:extLst>
              </a:tr>
              <a:tr h="436245">
                <a:tc>
                  <a:txBody>
                    <a:bodyPr/>
                    <a:lstStyle/>
                    <a:p>
                      <a:pPr marL="0" algn="ctr" defTabSz="914278" rtl="0" eaLnBrk="1" latinLnBrk="0" hangingPunct="1">
                        <a:lnSpc>
                          <a:spcPct val="100000"/>
                        </a:lnSpc>
                        <a:spcAft>
                          <a:spcPts val="0"/>
                        </a:spcAft>
                      </a:pPr>
                      <a:r>
                        <a:rPr kumimoji="1" lang="ja-JP" altLang="en-US" sz="1400" kern="100" dirty="0" smtClean="0">
                          <a:solidFill>
                            <a:schemeClr val="bg1"/>
                          </a:solidFill>
                          <a:effectLst/>
                          <a:latin typeface="Meiryo UI" panose="020B0604030504040204" pitchFamily="50" charset="-128"/>
                          <a:ea typeface="Meiryo UI" panose="020B0604030504040204" pitchFamily="50" charset="-128"/>
                          <a:cs typeface="+mn-cs"/>
                        </a:rPr>
                        <a:t>滋賀県</a:t>
                      </a:r>
                      <a:endParaRPr kumimoji="1" lang="ja-JP" sz="1400" kern="100" dirty="0">
                        <a:solidFill>
                          <a:schemeClr val="bg1"/>
                        </a:solidFill>
                        <a:effectLst/>
                        <a:latin typeface="Meiryo UI" panose="020B0604030504040204" pitchFamily="50" charset="-128"/>
                        <a:ea typeface="Meiryo UI" panose="020B0604030504040204" pitchFamily="50" charset="-128"/>
                        <a:cs typeface="+mn-cs"/>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令和</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年</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4</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月</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30.7%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個別訪問</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431509745"/>
                  </a:ext>
                </a:extLst>
              </a:tr>
              <a:tr h="436245">
                <a:tc>
                  <a:txBody>
                    <a:bodyPr/>
                    <a:lstStyle/>
                    <a:p>
                      <a:pPr algn="ctr">
                        <a:lnSpc>
                          <a:spcPct val="100000"/>
                        </a:lnSpc>
                        <a:spcAft>
                          <a:spcPts val="0"/>
                        </a:spcAft>
                      </a:pPr>
                      <a:r>
                        <a:rPr lang="ja-JP" altLang="en-US" sz="1400" kern="100" dirty="0" smtClean="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大阪府</a:t>
                      </a:r>
                      <a:endParaRPr lang="ja-JP" altLang="ja-JP" sz="14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平成</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30</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年</a:t>
                      </a: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月</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283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86</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algn="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30.4%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tc>
                  <a:txBody>
                    <a:bodyPr/>
                    <a:lstStyle/>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個別訪問</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大阪府耐震プロデューサー派遣制度</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marL="95250" indent="0"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耐震化の状況を地図を用いて公表</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tcPr>
                </a:tc>
                <a:extLst>
                  <a:ext uri="{0D108BD9-81ED-4DB2-BD59-A6C34878D82A}">
                    <a16:rowId xmlns:a16="http://schemas.microsoft.com/office/drawing/2014/main" val="1196628055"/>
                  </a:ext>
                </a:extLst>
              </a:tr>
            </a:tbl>
          </a:graphicData>
        </a:graphic>
      </p:graphicFrame>
    </p:spTree>
    <p:extLst>
      <p:ext uri="{BB962C8B-B14F-4D97-AF65-F5344CB8AC3E}">
        <p14:creationId xmlns:p14="http://schemas.microsoft.com/office/powerpoint/2010/main" val="1317490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ホームベース 109"/>
          <p:cNvSpPr/>
          <p:nvPr/>
        </p:nvSpPr>
        <p:spPr>
          <a:xfrm rot="5400000">
            <a:off x="-341986" y="5447086"/>
            <a:ext cx="1788493" cy="8146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ホームベース 108"/>
          <p:cNvSpPr/>
          <p:nvPr/>
        </p:nvSpPr>
        <p:spPr>
          <a:xfrm rot="5400000">
            <a:off x="-239730" y="3760848"/>
            <a:ext cx="1583981" cy="8146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ホームベース 5"/>
          <p:cNvSpPr/>
          <p:nvPr/>
        </p:nvSpPr>
        <p:spPr>
          <a:xfrm rot="5400000">
            <a:off x="-214526" y="2212609"/>
            <a:ext cx="1533574" cy="8146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445153091"/>
              </p:ext>
            </p:extLst>
          </p:nvPr>
        </p:nvGraphicFramePr>
        <p:xfrm>
          <a:off x="1136227" y="1256384"/>
          <a:ext cx="7846409" cy="5486400"/>
        </p:xfrm>
        <a:graphic>
          <a:graphicData uri="http://schemas.openxmlformats.org/drawingml/2006/table">
            <a:tbl>
              <a:tblPr firstRow="1" bandCol="1">
                <a:tableStyleId>{72833802-FEF1-4C79-8D5D-14CF1EAF98D9}</a:tableStyleId>
              </a:tblPr>
              <a:tblGrid>
                <a:gridCol w="2826173">
                  <a:extLst>
                    <a:ext uri="{9D8B030D-6E8A-4147-A177-3AD203B41FA5}">
                      <a16:colId xmlns:a16="http://schemas.microsoft.com/office/drawing/2014/main" val="3077166092"/>
                    </a:ext>
                  </a:extLst>
                </a:gridCol>
                <a:gridCol w="1828800">
                  <a:extLst>
                    <a:ext uri="{9D8B030D-6E8A-4147-A177-3AD203B41FA5}">
                      <a16:colId xmlns:a16="http://schemas.microsoft.com/office/drawing/2014/main" val="2547656862"/>
                    </a:ext>
                  </a:extLst>
                </a:gridCol>
                <a:gridCol w="1767840">
                  <a:extLst>
                    <a:ext uri="{9D8B030D-6E8A-4147-A177-3AD203B41FA5}">
                      <a16:colId xmlns:a16="http://schemas.microsoft.com/office/drawing/2014/main" val="2105422005"/>
                    </a:ext>
                  </a:extLst>
                </a:gridCol>
                <a:gridCol w="1423596">
                  <a:extLst>
                    <a:ext uri="{9D8B030D-6E8A-4147-A177-3AD203B41FA5}">
                      <a16:colId xmlns:a16="http://schemas.microsoft.com/office/drawing/2014/main" val="775897683"/>
                    </a:ext>
                  </a:extLst>
                </a:gridCol>
              </a:tblGrid>
              <a:tr h="395979">
                <a:tc>
                  <a:txBody>
                    <a:bodyPr/>
                    <a:lstStyle/>
                    <a:p>
                      <a:pPr algn="ctr"/>
                      <a:r>
                        <a:rPr kumimoji="1" lang="ja-JP" altLang="en-US" sz="1600" dirty="0">
                          <a:latin typeface="Meiryo UI" panose="020B0604030504040204" pitchFamily="50" charset="-128"/>
                          <a:ea typeface="Meiryo UI" panose="020B0604030504040204" pitchFamily="50" charset="-128"/>
                        </a:rPr>
                        <a:t>木造住宅</a:t>
                      </a:r>
                    </a:p>
                  </a:txBody>
                  <a:tcPr anchor="ct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分譲マンション</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大規模建築物</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600" dirty="0">
                          <a:latin typeface="Meiryo UI" panose="020B0604030504040204" pitchFamily="50" charset="-128"/>
                          <a:ea typeface="Meiryo UI" panose="020B0604030504040204" pitchFamily="50" charset="-128"/>
                        </a:rPr>
                        <a:t>広域緊急交通路沿道建築物 </a:t>
                      </a:r>
                      <a:endParaRPr kumimoji="1" lang="ja-JP" altLang="en-US" sz="1600" dirty="0">
                        <a:latin typeface="Meiryo UI" panose="020B0604030504040204" pitchFamily="50" charset="-128"/>
                        <a:ea typeface="Meiryo UI" panose="020B0604030504040204" pitchFamily="50" charset="-128"/>
                      </a:endParaRPr>
                    </a:p>
                  </a:txBody>
                  <a:tcPr anchor="ctr">
                    <a:lnL w="1905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6531522"/>
                  </a:ext>
                </a:extLst>
              </a:tr>
              <a:tr h="1209822">
                <a:tc>
                  <a:txBody>
                    <a:bodyPr/>
                    <a:lstStyle/>
                    <a:p>
                      <a:pPr marL="182563" indent="-179388" defTabSz="431087"/>
                      <a:r>
                        <a:rPr lang="ja-JP" altLang="en-US" sz="1600" dirty="0">
                          <a:latin typeface="Meiryo UI" panose="020B0604030504040204" pitchFamily="50" charset="-128"/>
                          <a:ea typeface="Meiryo UI" panose="020B0604030504040204" pitchFamily="50" charset="-128"/>
                        </a:rPr>
                        <a:t>●講習会等、効果的な取組みを優先・効果検証</a:t>
                      </a:r>
                      <a:endParaRPr lang="en-US" altLang="ja-JP" sz="1600" dirty="0">
                        <a:latin typeface="Meiryo UI" panose="020B0604030504040204" pitchFamily="50" charset="-128"/>
                        <a:ea typeface="Meiryo UI" panose="020B0604030504040204" pitchFamily="50" charset="-128"/>
                      </a:endParaRPr>
                    </a:p>
                    <a:p>
                      <a:pPr marL="182563" indent="-179388" defTabSz="431087"/>
                      <a:r>
                        <a:rPr lang="ja-JP" altLang="en-US" sz="1600" dirty="0">
                          <a:latin typeface="Meiryo UI" panose="020B0604030504040204" pitchFamily="50" charset="-128"/>
                          <a:ea typeface="Meiryo UI" panose="020B0604030504040204" pitchFamily="50" charset="-128"/>
                        </a:rPr>
                        <a:t>●事業者との連携による市町村の支援</a:t>
                      </a:r>
                      <a:endParaRPr lang="en-US" altLang="ja-JP" sz="1600" dirty="0">
                        <a:latin typeface="Meiryo UI" panose="020B0604030504040204" pitchFamily="50" charset="-128"/>
                        <a:ea typeface="Meiryo UI" panose="020B0604030504040204" pitchFamily="50" charset="-128"/>
                      </a:endParaRPr>
                    </a:p>
                    <a:p>
                      <a:pPr marL="182563" indent="-179388" defTabSz="431087"/>
                      <a:r>
                        <a:rPr lang="ja-JP" altLang="en-US" sz="1600" dirty="0">
                          <a:latin typeface="Meiryo UI" panose="020B0604030504040204" pitchFamily="50" charset="-128"/>
                          <a:ea typeface="Meiryo UI" panose="020B0604030504040204" pitchFamily="50" charset="-128"/>
                        </a:rPr>
                        <a:t>●昭和</a:t>
                      </a:r>
                      <a:r>
                        <a:rPr lang="en-US" altLang="ja-JP" sz="1600" dirty="0">
                          <a:latin typeface="Meiryo UI" panose="020B0604030504040204" pitchFamily="50" charset="-128"/>
                          <a:ea typeface="Meiryo UI" panose="020B0604030504040204" pitchFamily="50" charset="-128"/>
                        </a:rPr>
                        <a:t>56</a:t>
                      </a:r>
                      <a:r>
                        <a:rPr lang="ja-JP" altLang="en-US" sz="1600" dirty="0">
                          <a:latin typeface="Meiryo UI" panose="020B0604030504040204" pitchFamily="50" charset="-128"/>
                          <a:ea typeface="Meiryo UI" panose="020B0604030504040204" pitchFamily="50" charset="-128"/>
                        </a:rPr>
                        <a:t>年以降建設含め、全てにメンテナンスの必要性周知</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indent="-180000" defTabSz="1207044" fontAlgn="t">
                        <a:tabLst/>
                        <a:defRPr/>
                      </a:pPr>
                      <a:r>
                        <a:rPr lang="ja-JP" altLang="en-US" sz="1600" dirty="0">
                          <a:latin typeface="Meiryo UI" panose="020B0604030504040204" pitchFamily="50" charset="-128"/>
                          <a:ea typeface="Meiryo UI" panose="020B0604030504040204" pitchFamily="50" charset="-128"/>
                        </a:rPr>
                        <a:t>●</a:t>
                      </a:r>
                      <a:r>
                        <a:rPr lang="ja-JP" altLang="en-US" sz="1600" spc="-20" dirty="0">
                          <a:latin typeface="Meiryo UI" panose="020B0604030504040204" pitchFamily="50" charset="-128"/>
                          <a:ea typeface="Meiryo UI" panose="020B0604030504040204" pitchFamily="50" charset="-128"/>
                        </a:rPr>
                        <a:t>関係部局と連携強化し、総合的なアプローチ</a:t>
                      </a:r>
                      <a:endParaRPr lang="en-US" altLang="ja-JP" sz="1600" spc="-20" dirty="0">
                        <a:latin typeface="Meiryo UI" panose="020B0604030504040204" pitchFamily="50" charset="-128"/>
                        <a:ea typeface="Meiryo UI" panose="020B0604030504040204" pitchFamily="50" charset="-128"/>
                      </a:endParaRPr>
                    </a:p>
                    <a:p>
                      <a:pPr marL="180000" indent="-180000" defTabSz="1207044" fontAlgn="t">
                        <a:tabLst/>
                        <a:defRPr/>
                      </a:pPr>
                      <a:r>
                        <a:rPr lang="ja-JP" altLang="en-US" sz="1600" dirty="0">
                          <a:latin typeface="Meiryo UI" panose="020B0604030504040204" pitchFamily="50" charset="-128"/>
                          <a:ea typeface="Meiryo UI" panose="020B0604030504040204" pitchFamily="50" charset="-128"/>
                        </a:rPr>
                        <a:t>●管理会社を通じた効果的な働きかけ</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indent="-180000" defTabSz="1207044" fontAlgn="t">
                        <a:tabLst>
                          <a:tab pos="167645" algn="l"/>
                        </a:tabLst>
                        <a:defRPr/>
                      </a:pPr>
                      <a:r>
                        <a:rPr lang="ja-JP" altLang="en-US" sz="1600" dirty="0">
                          <a:latin typeface="Meiryo UI" panose="020B0604030504040204" pitchFamily="50" charset="-128"/>
                          <a:ea typeface="Meiryo UI" panose="020B0604030504040204" pitchFamily="50" charset="-128"/>
                        </a:rPr>
                        <a:t>●関係団体等と連携した説明会等、普及啓発</a:t>
                      </a:r>
                      <a:endParaRPr lang="en-US" altLang="ja-JP" sz="1600" dirty="0">
                        <a:latin typeface="Meiryo UI" panose="020B0604030504040204" pitchFamily="50" charset="-128"/>
                        <a:ea typeface="Meiryo UI" panose="020B0604030504040204" pitchFamily="50" charset="-128"/>
                      </a:endParaRPr>
                    </a:p>
                    <a:p>
                      <a:pPr marL="180000" indent="-180000" defTabSz="1207044" fontAlgn="t">
                        <a:tabLst>
                          <a:tab pos="167645" algn="l"/>
                        </a:tabLst>
                        <a:defRPr/>
                      </a:pPr>
                      <a:r>
                        <a:rPr lang="ja-JP" altLang="en-US" sz="1600" dirty="0">
                          <a:latin typeface="Meiryo UI" panose="020B0604030504040204" pitchFamily="50" charset="-128"/>
                          <a:ea typeface="Meiryo UI" panose="020B0604030504040204" pitchFamily="50" charset="-128"/>
                        </a:rPr>
                        <a:t>●施設利用者に</a:t>
                      </a:r>
                      <a:r>
                        <a:rPr lang="ja-JP" altLang="en-US" sz="1600" dirty="0" smtClean="0">
                          <a:latin typeface="Meiryo UI" panose="020B0604030504040204" pitchFamily="50" charset="-128"/>
                          <a:ea typeface="Meiryo UI" panose="020B0604030504040204" pitchFamily="50" charset="-128"/>
                        </a:rPr>
                        <a:t>分かりやすい公表</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indent="-180000" defTabSz="1672105" fontAlgn="t">
                        <a:tabLst>
                          <a:tab pos="167645" algn="l"/>
                        </a:tabLst>
                        <a:defRPr/>
                      </a:pPr>
                      <a:r>
                        <a:rPr lang="ja-JP" altLang="en-US" sz="1600" dirty="0">
                          <a:latin typeface="Meiryo UI" panose="020B0604030504040204" pitchFamily="50" charset="-128"/>
                          <a:ea typeface="Meiryo UI" panose="020B0604030504040204" pitchFamily="50" charset="-128"/>
                        </a:rPr>
                        <a:t>●地域住民への働きかけ</a:t>
                      </a:r>
                      <a:endParaRPr lang="en-US" altLang="ja-JP" sz="1600" dirty="0">
                        <a:latin typeface="Meiryo UI" panose="020B0604030504040204" pitchFamily="50" charset="-128"/>
                        <a:ea typeface="Meiryo UI" panose="020B0604030504040204" pitchFamily="50" charset="-128"/>
                      </a:endParaRPr>
                    </a:p>
                    <a:p>
                      <a:pPr marL="180000" indent="-180000" defTabSz="1672105" fontAlgn="t">
                        <a:tabLst>
                          <a:tab pos="167645" algn="l"/>
                        </a:tabLst>
                        <a:defRPr/>
                      </a:pPr>
                      <a:r>
                        <a:rPr lang="ja-JP" altLang="en-US" sz="1600" dirty="0">
                          <a:latin typeface="Meiryo UI" panose="020B0604030504040204" pitchFamily="50" charset="-128"/>
                          <a:ea typeface="Meiryo UI" panose="020B0604030504040204" pitchFamily="50" charset="-128"/>
                        </a:rPr>
                        <a:t>●地域住民に分かりやすい公表</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9933627"/>
                  </a:ext>
                </a:extLst>
              </a:tr>
              <a:tr h="1287353">
                <a:tc>
                  <a:txBody>
                    <a:bodyPr/>
                    <a:lstStyle/>
                    <a:p>
                      <a:pPr marL="180000" indent="-180000"/>
                      <a:r>
                        <a:rPr lang="ja-JP" altLang="en-US" sz="1600" dirty="0">
                          <a:latin typeface="Meiryo UI" panose="020B0604030504040204" pitchFamily="50" charset="-128"/>
                          <a:ea typeface="Meiryo UI" panose="020B0604030504040204" pitchFamily="50" charset="-128"/>
                        </a:rPr>
                        <a:t>●個別訪問、ダイレクトメールによる働きかけ・効果検証</a:t>
                      </a:r>
                      <a:endParaRPr lang="en-US" altLang="ja-JP" sz="1600" dirty="0">
                        <a:latin typeface="Meiryo UI" panose="020B0604030504040204" pitchFamily="50" charset="-128"/>
                        <a:ea typeface="Meiryo UI" panose="020B0604030504040204" pitchFamily="50" charset="-128"/>
                      </a:endParaRPr>
                    </a:p>
                    <a:p>
                      <a:pPr marL="180000" indent="-180000"/>
                      <a:r>
                        <a:rPr lang="ja-JP" altLang="en-US" sz="1600" dirty="0">
                          <a:latin typeface="Meiryo UI" panose="020B0604030504040204" pitchFamily="50" charset="-128"/>
                          <a:ea typeface="Meiryo UI" panose="020B0604030504040204" pitchFamily="50" charset="-128"/>
                        </a:rPr>
                        <a:t>●リフォーム事業者等との連携、支援</a:t>
                      </a:r>
                      <a:endParaRPr lang="en-US" altLang="ja-JP" sz="1600" dirty="0">
                        <a:latin typeface="Meiryo UI" panose="020B0604030504040204" pitchFamily="50" charset="-128"/>
                        <a:ea typeface="Meiryo UI" panose="020B0604030504040204" pitchFamily="50" charset="-128"/>
                      </a:endParaRPr>
                    </a:p>
                    <a:p>
                      <a:pPr marL="180000" indent="-180000"/>
                      <a:r>
                        <a:rPr lang="ja-JP" altLang="en-US" sz="1600" dirty="0">
                          <a:latin typeface="Meiryo UI" panose="020B0604030504040204" pitchFamily="50" charset="-128"/>
                          <a:ea typeface="Meiryo UI" panose="020B0604030504040204" pitchFamily="50" charset="-128"/>
                        </a:rPr>
                        <a:t>●住まい手に合った耐震化方策</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●個別訪問等による働きかけ</a:t>
                      </a:r>
                      <a:endParaRPr kumimoji="1" lang="en-US" altLang="ja-JP" sz="1600" kern="1200" dirty="0">
                        <a:latin typeface="Meiryo UI" panose="020B0604030504040204" pitchFamily="50" charset="-128"/>
                        <a:ea typeface="Meiryo UI" panose="020B0604030504040204" pitchFamily="50" charset="-128"/>
                      </a:endParaRPr>
                    </a:p>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●耐震化サポート事業者との　連携　</a:t>
                      </a:r>
                      <a:endParaRPr kumimoji="1" lang="en-US" altLang="ja-JP" sz="1600" kern="1200" dirty="0">
                        <a:solidFill>
                          <a:prstClr val="black"/>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indent="-180000" algn="l" defTabSz="431087" rtl="0" eaLnBrk="1" latinLnBrk="0" hangingPunct="1"/>
                      <a:r>
                        <a:rPr kumimoji="1" lang="ja-JP" altLang="en-US" sz="1600" kern="1200" dirty="0">
                          <a:latin typeface="Meiryo UI" panose="020B0604030504040204" pitchFamily="50" charset="-128"/>
                          <a:ea typeface="Meiryo UI" panose="020B0604030504040204" pitchFamily="50" charset="-128"/>
                        </a:rPr>
                        <a:t>●個別訪問等による働きかけ</a:t>
                      </a:r>
                      <a:endParaRPr kumimoji="1" lang="en-US" altLang="ja-JP" sz="1600" kern="1200" dirty="0">
                        <a:latin typeface="Meiryo UI" panose="020B0604030504040204" pitchFamily="50" charset="-128"/>
                        <a:ea typeface="Meiryo UI" panose="020B0604030504040204" pitchFamily="50" charset="-128"/>
                      </a:endParaRPr>
                    </a:p>
                    <a:p>
                      <a:pPr marL="180000" indent="-180000" algn="l" defTabSz="431087" rtl="0" eaLnBrk="1" latinLnBrk="0" hangingPunct="1"/>
                      <a:r>
                        <a:rPr kumimoji="1" lang="ja-JP" altLang="en-US" sz="1600" kern="1200" dirty="0">
                          <a:latin typeface="Meiryo UI" panose="020B0604030504040204" pitchFamily="50" charset="-128"/>
                          <a:ea typeface="Meiryo UI" panose="020B0604030504040204" pitchFamily="50" charset="-128"/>
                        </a:rPr>
                        <a:t>●病院への</a:t>
                      </a:r>
                      <a:r>
                        <a:rPr kumimoji="1" lang="ja-JP" altLang="en-US" sz="1600" kern="1200" dirty="0" smtClean="0">
                          <a:latin typeface="Meiryo UI" panose="020B0604030504040204" pitchFamily="50" charset="-128"/>
                          <a:ea typeface="Meiryo UI" panose="020B0604030504040204" pitchFamily="50" charset="-128"/>
                        </a:rPr>
                        <a:t>働きかけを</a:t>
                      </a:r>
                      <a:r>
                        <a:rPr kumimoji="1" lang="ja-JP" altLang="en-US" sz="1600" kern="1200" dirty="0">
                          <a:latin typeface="Meiryo UI" panose="020B0604030504040204" pitchFamily="50" charset="-128"/>
                          <a:ea typeface="Meiryo UI" panose="020B0604030504040204" pitchFamily="50" charset="-128"/>
                        </a:rPr>
                        <a:t>重点化</a:t>
                      </a:r>
                      <a:endParaRPr kumimoji="1" lang="ja-JP" altLang="en-US" sz="1600" kern="1200" dirty="0">
                        <a:solidFill>
                          <a:prstClr val="black"/>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●専門家派遣制度の活用</a:t>
                      </a:r>
                      <a:endParaRPr kumimoji="1" lang="en-US" altLang="ja-JP" sz="1600" kern="1200" dirty="0">
                        <a:latin typeface="Meiryo UI" panose="020B0604030504040204" pitchFamily="50" charset="-128"/>
                        <a:ea typeface="Meiryo UI" panose="020B0604030504040204" pitchFamily="50" charset="-128"/>
                      </a:endParaRPr>
                    </a:p>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●道路閉塞の</a:t>
                      </a:r>
                      <a:r>
                        <a:rPr kumimoji="1" lang="ja-JP" altLang="en-US" sz="1600" kern="1200" dirty="0" smtClean="0">
                          <a:latin typeface="Meiryo UI" panose="020B0604030504040204" pitchFamily="50" charset="-128"/>
                          <a:ea typeface="Meiryo UI" panose="020B0604030504040204" pitchFamily="50" charset="-128"/>
                        </a:rPr>
                        <a:t>可能性が高い</a:t>
                      </a:r>
                      <a:r>
                        <a:rPr kumimoji="1" lang="ja-JP" altLang="en-US" sz="1600" kern="1200" dirty="0">
                          <a:latin typeface="Meiryo UI" panose="020B0604030504040204" pitchFamily="50" charset="-128"/>
                          <a:ea typeface="Meiryo UI" panose="020B0604030504040204" pitchFamily="50" charset="-128"/>
                        </a:rPr>
                        <a:t>建物を重点化</a:t>
                      </a:r>
                      <a:endParaRPr kumimoji="1" lang="ja-JP" altLang="en-US" sz="1600" kern="1200" dirty="0">
                        <a:solidFill>
                          <a:prstClr val="black"/>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5713527"/>
                  </a:ext>
                </a:extLst>
              </a:tr>
              <a:tr h="1287353">
                <a:tc>
                  <a:txBody>
                    <a:bodyPr/>
                    <a:lstStyle/>
                    <a:p>
                      <a:pPr marL="180000" indent="-180000"/>
                      <a:r>
                        <a:rPr lang="ja-JP" altLang="en-US" sz="1600" dirty="0">
                          <a:latin typeface="Meiryo UI" panose="020B0604030504040204" pitchFamily="50" charset="-128"/>
                          <a:ea typeface="Meiryo UI" panose="020B0604030504040204" pitchFamily="50" charset="-128"/>
                        </a:rPr>
                        <a:t>● 「生命重視型」</a:t>
                      </a:r>
                      <a:r>
                        <a:rPr lang="en-US" altLang="ja-JP" sz="1600" baseline="300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改修の正しい内容周知</a:t>
                      </a:r>
                      <a:endParaRPr lang="en-US" altLang="ja-JP" sz="1600" dirty="0">
                        <a:latin typeface="Meiryo UI" panose="020B0604030504040204" pitchFamily="50" charset="-128"/>
                        <a:ea typeface="Meiryo UI" panose="020B0604030504040204" pitchFamily="50" charset="-128"/>
                      </a:endParaRPr>
                    </a:p>
                    <a:p>
                      <a:pPr marL="533400" indent="-223838"/>
                      <a:r>
                        <a:rPr lang="ja-JP" altLang="en-US" sz="16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倒壊の可能性は残るが少しでもリスクを減らす改修</a:t>
                      </a:r>
                      <a:endParaRPr lang="en-US" altLang="ja-JP" sz="1200" dirty="0">
                        <a:latin typeface="Meiryo UI" panose="020B0604030504040204" pitchFamily="50" charset="-128"/>
                        <a:ea typeface="Meiryo UI" panose="020B0604030504040204" pitchFamily="50" charset="-128"/>
                      </a:endParaRPr>
                    </a:p>
                    <a:p>
                      <a:pPr marL="180000" indent="-180000"/>
                      <a:r>
                        <a:rPr lang="ja-JP" altLang="en-US" sz="1600" dirty="0">
                          <a:latin typeface="Meiryo UI" panose="020B0604030504040204" pitchFamily="50" charset="-128"/>
                          <a:ea typeface="Meiryo UI" panose="020B0604030504040204" pitchFamily="50" charset="-128"/>
                        </a:rPr>
                        <a:t>●他補助・融資・税制等、所有者の負担意識軽減</a:t>
                      </a:r>
                    </a:p>
                    <a:p>
                      <a:pPr marL="180000" indent="-180000"/>
                      <a:r>
                        <a:rPr lang="ja-JP" altLang="en-US" sz="1600" dirty="0">
                          <a:latin typeface="Meiryo UI" panose="020B0604030504040204" pitchFamily="50" charset="-128"/>
                          <a:ea typeface="Meiryo UI" panose="020B0604030504040204" pitchFamily="50" charset="-128"/>
                        </a:rPr>
                        <a:t>●新たな施策の調査研究</a:t>
                      </a:r>
                      <a:endParaRPr kumimoji="1" lang="ja-JP" altLang="en-US" sz="16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●市町への補助制度創設</a:t>
                      </a:r>
                      <a:r>
                        <a:rPr kumimoji="1" lang="ja-JP" altLang="en-US" sz="1600" kern="1200" dirty="0" smtClean="0">
                          <a:latin typeface="Meiryo UI" panose="020B0604030504040204" pitchFamily="50" charset="-128"/>
                          <a:ea typeface="Meiryo UI" panose="020B0604030504040204" pitchFamily="50" charset="-128"/>
                        </a:rPr>
                        <a:t>の働きかけ</a:t>
                      </a:r>
                      <a:endParaRPr kumimoji="1" lang="en-US" altLang="ja-JP" sz="1600" kern="1200" dirty="0">
                        <a:latin typeface="Meiryo UI" panose="020B0604030504040204" pitchFamily="50" charset="-128"/>
                        <a:ea typeface="Meiryo UI" panose="020B0604030504040204" pitchFamily="50" charset="-128"/>
                      </a:endParaRPr>
                    </a:p>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●広域緊急交通路沿道の分譲マンションでのモデルづくり</a:t>
                      </a:r>
                      <a:endParaRPr kumimoji="1" lang="ja-JP" altLang="en-US" sz="1600" kern="1200" dirty="0">
                        <a:solidFill>
                          <a:prstClr val="black"/>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●他補助・融資・税制等、必要な情報の一括周知　</a:t>
                      </a:r>
                      <a:endParaRPr kumimoji="1" lang="ja-JP" altLang="en-US" sz="1600" kern="1200" dirty="0">
                        <a:solidFill>
                          <a:prstClr val="black"/>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●他補助・融資・税制等、必要な情報の一括</a:t>
                      </a:r>
                      <a:r>
                        <a:rPr kumimoji="1" lang="ja-JP" altLang="en-US" sz="1600" kern="1200" dirty="0" smtClean="0">
                          <a:latin typeface="Meiryo UI" panose="020B0604030504040204" pitchFamily="50" charset="-128"/>
                          <a:ea typeface="Meiryo UI" panose="020B0604030504040204" pitchFamily="50" charset="-128"/>
                        </a:rPr>
                        <a:t>周知</a:t>
                      </a:r>
                      <a:endParaRPr kumimoji="1" lang="en-US" altLang="ja-JP" sz="1600" kern="1200" dirty="0">
                        <a:latin typeface="Meiryo UI" panose="020B0604030504040204" pitchFamily="50" charset="-128"/>
                        <a:ea typeface="Meiryo UI" panose="020B0604030504040204" pitchFamily="50" charset="-128"/>
                      </a:endParaRPr>
                    </a:p>
                    <a:p>
                      <a:pPr marL="180000" marR="0" lvl="0" indent="-180000" algn="l" defTabSz="431087" rtl="0" eaLnBrk="1" fontAlgn="auto" latinLnBrk="0" hangingPunct="1">
                        <a:lnSpc>
                          <a:spcPct val="100000"/>
                        </a:lnSpc>
                        <a:spcBef>
                          <a:spcPts val="0"/>
                        </a:spcBef>
                        <a:spcAft>
                          <a:spcPts val="0"/>
                        </a:spcAft>
                        <a:buClrTx/>
                        <a:buSzTx/>
                        <a:buFontTx/>
                        <a:buNone/>
                        <a:tabLst/>
                        <a:defRPr/>
                      </a:pPr>
                      <a:r>
                        <a:rPr kumimoji="1" lang="ja-JP" altLang="en-US" sz="1600" kern="1200" dirty="0">
                          <a:latin typeface="Meiryo UI" panose="020B0604030504040204" pitchFamily="50" charset="-128"/>
                          <a:ea typeface="Meiryo UI" panose="020B0604030504040204" pitchFamily="50" charset="-128"/>
                        </a:rPr>
                        <a:t>●ブロック塀等への支援</a:t>
                      </a:r>
                      <a:endParaRPr kumimoji="1" lang="en-US" altLang="ja-JP" sz="1600" kern="1200" dirty="0">
                        <a:latin typeface="Meiryo UI" panose="020B0604030504040204" pitchFamily="50" charset="-128"/>
                        <a:ea typeface="Meiryo UI" panose="020B0604030504040204" pitchFamily="50" charset="-128"/>
                      </a:endParaRPr>
                    </a:p>
                    <a:p>
                      <a:pPr marL="180000" marR="0" lvl="0" indent="-180000" algn="l" defTabSz="431087" rtl="0" eaLnBrk="1" fontAlgn="auto" latinLnBrk="0" hangingPunct="1">
                        <a:lnSpc>
                          <a:spcPct val="100000"/>
                        </a:lnSpc>
                        <a:spcBef>
                          <a:spcPts val="0"/>
                        </a:spcBef>
                        <a:spcAft>
                          <a:spcPts val="0"/>
                        </a:spcAft>
                        <a:buClrTx/>
                        <a:buSzTx/>
                        <a:buFontTx/>
                        <a:buNone/>
                        <a:tabLst/>
                        <a:defRPr/>
                      </a:pPr>
                      <a:endParaRPr kumimoji="1" lang="ja-JP" altLang="en-US" sz="1600" kern="1200" dirty="0">
                        <a:solidFill>
                          <a:prstClr val="black"/>
                        </a:solidFill>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3756637"/>
                  </a:ext>
                </a:extLst>
              </a:tr>
            </a:tbl>
          </a:graphicData>
        </a:graphic>
      </p:graphicFrame>
      <p:sp>
        <p:nvSpPr>
          <p:cNvPr id="2" name="タイトル 1">
            <a:extLst>
              <a:ext uri="{FF2B5EF4-FFF2-40B4-BE49-F238E27FC236}">
                <a16:creationId xmlns:a16="http://schemas.microsoft.com/office/drawing/2014/main" id="{C04F784F-54E0-4958-83D6-C139E6A21D91}"/>
              </a:ext>
            </a:extLst>
          </p:cNvPr>
          <p:cNvSpPr>
            <a:spLocks noGrp="1"/>
          </p:cNvSpPr>
          <p:nvPr>
            <p:ph type="title"/>
          </p:nvPr>
        </p:nvSpPr>
        <p:spPr/>
        <p:txBody>
          <a:bodyPr/>
          <a:lstStyle/>
          <a:p>
            <a:r>
              <a:rPr lang="ja-JP" altLang="en-US" dirty="0"/>
              <a:t>　</a:t>
            </a:r>
            <a:r>
              <a:rPr lang="ja-JP" altLang="en-US" dirty="0" smtClean="0"/>
              <a:t>（２）目標</a:t>
            </a:r>
            <a:r>
              <a:rPr lang="ja-JP" altLang="en-US" dirty="0"/>
              <a:t>達成に向けた具体的な取組</a:t>
            </a:r>
            <a:endParaRPr kumimoji="1" lang="ja-JP" altLang="en-US" dirty="0"/>
          </a:p>
        </p:txBody>
      </p:sp>
      <p:sp>
        <p:nvSpPr>
          <p:cNvPr id="4" name="スライド番号プレースホルダー 3">
            <a:extLst>
              <a:ext uri="{FF2B5EF4-FFF2-40B4-BE49-F238E27FC236}">
                <a16:creationId xmlns:a16="http://schemas.microsoft.com/office/drawing/2014/main" id="{3CBA8186-02C9-489F-9538-FB75583A595E}"/>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3</a:t>
            </a:fld>
            <a:endParaRPr lang="en-US" altLang="ja-JP" dirty="0">
              <a:solidFill>
                <a:srgbClr val="000000"/>
              </a:solidFill>
            </a:endParaRPr>
          </a:p>
        </p:txBody>
      </p:sp>
      <p:sp>
        <p:nvSpPr>
          <p:cNvPr id="84" name="テキスト ボックス 83"/>
          <p:cNvSpPr txBox="1"/>
          <p:nvPr/>
        </p:nvSpPr>
        <p:spPr>
          <a:xfrm rot="5400000">
            <a:off x="227549" y="4992609"/>
            <a:ext cx="649425" cy="914255"/>
          </a:xfrm>
          <a:prstGeom prst="homePlate">
            <a:avLst/>
          </a:prstGeom>
          <a:noFill/>
          <a:ln>
            <a:noFill/>
          </a:ln>
        </p:spPr>
        <p:style>
          <a:lnRef idx="1">
            <a:schemeClr val="accent1"/>
          </a:lnRef>
          <a:fillRef idx="2">
            <a:schemeClr val="accent1"/>
          </a:fillRef>
          <a:effectRef idx="1">
            <a:schemeClr val="accent1"/>
          </a:effectRef>
          <a:fontRef idx="minor">
            <a:schemeClr val="dk1"/>
          </a:fontRef>
        </p:style>
        <p:txBody>
          <a:bodyPr vert="vert270" lIns="0" tIns="0" rIns="0" bIns="0" rtlCol="0" anchor="ctr"/>
          <a:lstStyle>
            <a:defPPr>
              <a:defRPr lang="ja-JP"/>
            </a:defPPr>
            <a:lvl1pPr algn="ctr">
              <a:lnSpc>
                <a:spcPct val="100000"/>
              </a:lnSpc>
              <a:defRPr sz="16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負担軽減の支援</a:t>
            </a:r>
            <a:endParaRPr lang="en-US" altLang="ja-JP" dirty="0"/>
          </a:p>
        </p:txBody>
      </p:sp>
      <p:sp>
        <p:nvSpPr>
          <p:cNvPr id="102" name="テキスト ボックス 101"/>
          <p:cNvSpPr txBox="1"/>
          <p:nvPr/>
        </p:nvSpPr>
        <p:spPr>
          <a:xfrm rot="5400000">
            <a:off x="246825" y="3640504"/>
            <a:ext cx="610873" cy="699189"/>
          </a:xfrm>
          <a:prstGeom prst="homePlate">
            <a:avLst/>
          </a:prstGeom>
          <a:noFill/>
          <a:ln>
            <a:noFill/>
          </a:ln>
        </p:spPr>
        <p:style>
          <a:lnRef idx="1">
            <a:schemeClr val="accent1"/>
          </a:lnRef>
          <a:fillRef idx="2">
            <a:schemeClr val="accent1"/>
          </a:fillRef>
          <a:effectRef idx="1">
            <a:schemeClr val="accent1"/>
          </a:effectRef>
          <a:fontRef idx="minor">
            <a:schemeClr val="dk1"/>
          </a:fontRef>
        </p:style>
        <p:txBody>
          <a:bodyPr vert="vert270" lIns="0" tIns="0" rIns="0" bIns="0" rtlCol="0" anchor="ctr"/>
          <a:lstStyle>
            <a:defPPr>
              <a:defRPr lang="ja-JP"/>
            </a:defPPr>
            <a:lvl1pPr algn="ctr">
              <a:lnSpc>
                <a:spcPct val="100000"/>
              </a:lnSpc>
              <a:defRPr sz="16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dirty="0"/>
              <a:t>きっかけづくり・具体化</a:t>
            </a:r>
          </a:p>
        </p:txBody>
      </p:sp>
      <p:sp>
        <p:nvSpPr>
          <p:cNvPr id="103" name="テキスト ボックス 102"/>
          <p:cNvSpPr txBox="1"/>
          <p:nvPr/>
        </p:nvSpPr>
        <p:spPr>
          <a:xfrm rot="5400000">
            <a:off x="233083" y="2159627"/>
            <a:ext cx="638357" cy="670361"/>
          </a:xfrm>
          <a:prstGeom prst="homePlate">
            <a:avLst/>
          </a:prstGeom>
          <a:noFill/>
          <a:ln>
            <a:noFill/>
          </a:ln>
        </p:spPr>
        <p:style>
          <a:lnRef idx="1">
            <a:schemeClr val="accent1"/>
          </a:lnRef>
          <a:fillRef idx="2">
            <a:schemeClr val="accent1"/>
          </a:fillRef>
          <a:effectRef idx="1">
            <a:schemeClr val="accent1"/>
          </a:effectRef>
          <a:fontRef idx="minor">
            <a:schemeClr val="dk1"/>
          </a:fontRef>
        </p:style>
        <p:txBody>
          <a:bodyPr vert="vert270" lIns="0" tIns="0" rIns="0" bIns="0"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00000"/>
              </a:lnSpc>
            </a:pPr>
            <a:r>
              <a:rPr lang="ja-JP" altLang="en-US" b="1" dirty="0">
                <a:solidFill>
                  <a:schemeClr val="tx1"/>
                </a:solidFill>
              </a:rPr>
              <a:t>社会的機運の醸成</a:t>
            </a:r>
            <a:endParaRPr lang="en-US" altLang="ja-JP" b="1" dirty="0">
              <a:solidFill>
                <a:schemeClr val="tx1"/>
              </a:solidFill>
            </a:endParaRPr>
          </a:p>
        </p:txBody>
      </p:sp>
    </p:spTree>
    <p:extLst>
      <p:ext uri="{BB962C8B-B14F-4D97-AF65-F5344CB8AC3E}">
        <p14:creationId xmlns:p14="http://schemas.microsoft.com/office/powerpoint/2010/main" val="975209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8277564" cy="1470025"/>
          </a:xfrm>
        </p:spPr>
        <p:txBody>
          <a:bodyPr/>
          <a:lstStyle/>
          <a:p>
            <a:r>
              <a:rPr lang="ja-JP" altLang="en-US" sz="3200" dirty="0"/>
              <a:t>２．耐震化率</a:t>
            </a:r>
            <a:r>
              <a:rPr lang="ja-JP" altLang="en-US" sz="2800" dirty="0"/>
              <a:t>（府民みんなでめざそう値）の</a:t>
            </a:r>
            <a:r>
              <a:rPr lang="en-US" altLang="ja-JP" sz="2800" dirty="0"/>
              <a:t/>
            </a:r>
            <a:br>
              <a:rPr lang="en-US" altLang="ja-JP" sz="2800" dirty="0"/>
            </a:br>
            <a:r>
              <a:rPr lang="ja-JP" altLang="en-US" sz="2800" dirty="0"/>
              <a:t>　　</a:t>
            </a:r>
            <a:r>
              <a:rPr lang="ja-JP" altLang="en-US" sz="3200" dirty="0"/>
              <a:t>進捗状況</a:t>
            </a:r>
          </a:p>
        </p:txBody>
      </p:sp>
    </p:spTree>
    <p:extLst>
      <p:ext uri="{BB962C8B-B14F-4D97-AF65-F5344CB8AC3E}">
        <p14:creationId xmlns:p14="http://schemas.microsoft.com/office/powerpoint/2010/main" val="3288395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203200" y="471050"/>
            <a:ext cx="7649029" cy="404813"/>
          </a:xfrm>
        </p:spPr>
        <p:txBody>
          <a:bodyPr/>
          <a:lstStyle/>
          <a:p>
            <a:r>
              <a:rPr lang="ja-JP" altLang="en-US" dirty="0" smtClean="0"/>
              <a:t>（１）耐震化率</a:t>
            </a:r>
            <a:r>
              <a:rPr lang="ja-JP" altLang="en-US" dirty="0"/>
              <a:t>（府民みんなでめざそう値）進捗状況</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5</a:t>
            </a:fld>
            <a:endParaRPr lang="en-US" altLang="ja-JP">
              <a:solidFill>
                <a:srgbClr val="000000"/>
              </a:solidFill>
            </a:endParaRPr>
          </a:p>
        </p:txBody>
      </p:sp>
      <p:sp>
        <p:nvSpPr>
          <p:cNvPr id="55" name="角丸四角１住宅">
            <a:extLst>
              <a:ext uri="{FF2B5EF4-FFF2-40B4-BE49-F238E27FC236}">
                <a16:creationId xmlns:a16="http://schemas.microsoft.com/office/drawing/2014/main" id="{2BB3B2D7-2DC2-4EB8-90CC-08689C1A7310}"/>
              </a:ext>
            </a:extLst>
          </p:cNvPr>
          <p:cNvSpPr/>
          <p:nvPr/>
        </p:nvSpPr>
        <p:spPr>
          <a:xfrm>
            <a:off x="586123" y="1004909"/>
            <a:ext cx="7833600" cy="1784555"/>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67"/>
          </a:p>
        </p:txBody>
      </p:sp>
      <p:graphicFrame>
        <p:nvGraphicFramePr>
          <p:cNvPr id="57" name="表 56"/>
          <p:cNvGraphicFramePr>
            <a:graphicFrameLocks noGrp="1"/>
          </p:cNvGraphicFramePr>
          <p:nvPr>
            <p:extLst>
              <p:ext uri="{D42A27DB-BD31-4B8C-83A1-F6EECF244321}">
                <p14:modId xmlns:p14="http://schemas.microsoft.com/office/powerpoint/2010/main" val="1586191402"/>
              </p:ext>
            </p:extLst>
          </p:nvPr>
        </p:nvGraphicFramePr>
        <p:xfrm>
          <a:off x="888514" y="200053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dirty="0" smtClean="0">
                          <a:latin typeface="Meiryo UI" panose="020B0604030504040204" pitchFamily="50" charset="-128"/>
                          <a:ea typeface="Meiryo UI" panose="020B0604030504040204" pitchFamily="50" charset="-128"/>
                        </a:rPr>
                        <a:t>H27(2015)</a:t>
                      </a:r>
                      <a:endParaRPr kumimoji="1" lang="ja-JP" altLang="en-US" sz="1600" dirty="0">
                        <a:latin typeface="Meiryo UI" panose="020B0604030504040204" pitchFamily="50" charset="-128"/>
                        <a:ea typeface="Meiryo UI" panose="020B0604030504040204" pitchFamily="50" charset="-128"/>
                      </a:endParaRPr>
                    </a:p>
                  </a:txBody>
                  <a:tcPr marL="60122" marR="60122"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96229">
                <a:tc>
                  <a:txBody>
                    <a:bodyPr/>
                    <a:lstStyle/>
                    <a:p>
                      <a:pPr marL="0" indent="0" algn="ctr"/>
                      <a:r>
                        <a:rPr kumimoji="1" lang="ja-JP" altLang="en-US" sz="1700" dirty="0">
                          <a:latin typeface="Meiryo UI" panose="020B0604030504040204" pitchFamily="50" charset="-128"/>
                          <a:ea typeface="Meiryo UI" panose="020B0604030504040204" pitchFamily="50" charset="-128"/>
                        </a:rPr>
                        <a:t>約</a:t>
                      </a:r>
                      <a:r>
                        <a:rPr kumimoji="1" lang="en-US" altLang="ja-JP" sz="1700" dirty="0">
                          <a:latin typeface="Meiryo UI" panose="020B0604030504040204" pitchFamily="50" charset="-128"/>
                          <a:ea typeface="Meiryo UI" panose="020B0604030504040204" pitchFamily="50" charset="-128"/>
                        </a:rPr>
                        <a:t>83%</a:t>
                      </a:r>
                      <a:r>
                        <a:rPr kumimoji="1" lang="en-US" altLang="ja-JP" sz="1600" dirty="0">
                          <a:latin typeface="Meiryo UI" panose="020B0604030504040204" pitchFamily="50" charset="-128"/>
                          <a:ea typeface="Meiryo UI" panose="020B0604030504040204" pitchFamily="50" charset="-128"/>
                        </a:rPr>
                        <a:t>(65</a:t>
                      </a:r>
                      <a:r>
                        <a:rPr kumimoji="1" lang="ja-JP" altLang="en-US" sz="1600" dirty="0">
                          <a:latin typeface="Meiryo UI" panose="020B0604030504040204" pitchFamily="50" charset="-128"/>
                          <a:ea typeface="Meiryo UI" panose="020B0604030504040204" pitchFamily="50" charset="-128"/>
                        </a:rPr>
                        <a:t>万戸</a:t>
                      </a:r>
                      <a:r>
                        <a:rPr kumimoji="1" lang="en-US" altLang="ja-JP" sz="1600" dirty="0">
                          <a:latin typeface="Meiryo UI" panose="020B0604030504040204" pitchFamily="50" charset="-128"/>
                          <a:ea typeface="Meiryo UI" panose="020B0604030504040204" pitchFamily="50" charset="-128"/>
                        </a:rPr>
                        <a:t>)</a:t>
                      </a:r>
                    </a:p>
                  </a:txBody>
                  <a:tcPr marL="60122" marR="60122" marT="60122" marB="6012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304541070"/>
              </p:ext>
            </p:extLst>
          </p:nvPr>
        </p:nvGraphicFramePr>
        <p:xfrm>
          <a:off x="3550432" y="200053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２</a:t>
                      </a:r>
                      <a:r>
                        <a:rPr kumimoji="1" lang="en-US" altLang="ja-JP" sz="1600" b="1" dirty="0" smtClean="0">
                          <a:latin typeface="Meiryo UI" panose="020B0604030504040204" pitchFamily="50" charset="-128"/>
                          <a:ea typeface="Meiryo UI" panose="020B0604030504040204" pitchFamily="50" charset="-128"/>
                        </a:rPr>
                        <a:t>(2020)</a:t>
                      </a:r>
                      <a:endParaRPr kumimoji="1" lang="ja-JP" altLang="en-US" sz="1600" b="1" dirty="0">
                        <a:latin typeface="Meiryo UI" panose="020B0604030504040204" pitchFamily="50" charset="-128"/>
                        <a:ea typeface="Meiryo UI" panose="020B0604030504040204" pitchFamily="50" charset="-128"/>
                      </a:endParaRPr>
                    </a:p>
                  </a:txBody>
                  <a:tcPr marL="60122" marR="6012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9622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700" b="1" dirty="0">
                          <a:latin typeface="Meiryo UI" panose="020B0604030504040204" pitchFamily="50" charset="-128"/>
                          <a:ea typeface="Meiryo UI" panose="020B0604030504040204" pitchFamily="50" charset="-128"/>
                        </a:rPr>
                        <a:t>約</a:t>
                      </a:r>
                      <a:r>
                        <a:rPr kumimoji="1" lang="en-US" altLang="ja-JP" sz="1700" b="1" dirty="0">
                          <a:latin typeface="Meiryo UI" panose="020B0604030504040204" pitchFamily="50" charset="-128"/>
                          <a:ea typeface="Meiryo UI" panose="020B0604030504040204" pitchFamily="50" charset="-128"/>
                        </a:rPr>
                        <a:t>89%</a:t>
                      </a:r>
                      <a:r>
                        <a:rPr kumimoji="1" lang="en-US" altLang="ja-JP" sz="1600" b="1" dirty="0">
                          <a:latin typeface="Meiryo UI" panose="020B0604030504040204" pitchFamily="50" charset="-128"/>
                          <a:ea typeface="Meiryo UI" panose="020B0604030504040204" pitchFamily="50" charset="-128"/>
                        </a:rPr>
                        <a:t>(45</a:t>
                      </a:r>
                      <a:r>
                        <a:rPr kumimoji="1" lang="ja-JP" altLang="en-US" sz="1600" b="1" dirty="0">
                          <a:latin typeface="Meiryo UI" panose="020B0604030504040204" pitchFamily="50" charset="-128"/>
                          <a:ea typeface="Meiryo UI" panose="020B0604030504040204" pitchFamily="50" charset="-128"/>
                        </a:rPr>
                        <a:t>万戸</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a:txBody>
                  <a:tcPr marL="60122" marR="60122" marT="60122" marB="601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2053613394"/>
              </p:ext>
            </p:extLst>
          </p:nvPr>
        </p:nvGraphicFramePr>
        <p:xfrm>
          <a:off x="6212350" y="1973617"/>
          <a:ext cx="1980000" cy="69600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647">
                <a:tc>
                  <a:txBody>
                    <a:bodyPr/>
                    <a:lstStyle/>
                    <a:p>
                      <a:pPr algn="ctr"/>
                      <a:r>
                        <a:rPr kumimoji="1" lang="ja-JP" altLang="en-US" sz="1600" b="1" dirty="0">
                          <a:latin typeface="Meiryo UI" panose="020B0604030504040204" pitchFamily="50" charset="-128"/>
                          <a:ea typeface="Meiryo UI" panose="020B0604030504040204" pitchFamily="50" charset="-128"/>
                        </a:rPr>
                        <a:t>目標 </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７</a:t>
                      </a:r>
                      <a:r>
                        <a:rPr kumimoji="1" lang="en-US" altLang="ja-JP" sz="1600" b="1" dirty="0" smtClean="0">
                          <a:latin typeface="Meiryo UI" panose="020B0604030504040204" pitchFamily="50" charset="-128"/>
                          <a:ea typeface="Meiryo UI" panose="020B0604030504040204" pitchFamily="50" charset="-128"/>
                        </a:rPr>
                        <a:t>(2025)]</a:t>
                      </a:r>
                      <a:endParaRPr kumimoji="1" lang="ja-JP" altLang="en-US" sz="16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450354">
                <a:tc>
                  <a:txBody>
                    <a:bodyPr/>
                    <a:lstStyle/>
                    <a:p>
                      <a:pPr algn="ctr"/>
                      <a:r>
                        <a:rPr kumimoji="1" lang="en-US" altLang="ja-JP" sz="1700" b="1" dirty="0">
                          <a:latin typeface="Meiryo UI" panose="020B0604030504040204" pitchFamily="50" charset="-128"/>
                          <a:ea typeface="Meiryo UI" panose="020B0604030504040204" pitchFamily="50" charset="-128"/>
                        </a:rPr>
                        <a:t>95%</a:t>
                      </a:r>
                      <a:endParaRPr kumimoji="1" lang="ja-JP" altLang="en-US" sz="1700" b="1" dirty="0">
                        <a:latin typeface="Meiryo UI" panose="020B0604030504040204" pitchFamily="50" charset="-128"/>
                        <a:ea typeface="Meiryo UI" panose="020B0604030504040204" pitchFamily="50" charset="-128"/>
                      </a:endParaRPr>
                    </a:p>
                  </a:txBody>
                  <a:tcPr marL="0" marR="0" marT="76355" marB="7635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60" name="右矢印 59"/>
          <p:cNvSpPr/>
          <p:nvPr/>
        </p:nvSpPr>
        <p:spPr>
          <a:xfrm>
            <a:off x="3119290" y="205106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61" name="右矢印 60"/>
          <p:cNvSpPr/>
          <p:nvPr/>
        </p:nvSpPr>
        <p:spPr>
          <a:xfrm>
            <a:off x="5781208" y="205106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62" name="テキスト ボックス 61">
            <a:extLst>
              <a:ext uri="{FF2B5EF4-FFF2-40B4-BE49-F238E27FC236}">
                <a16:creationId xmlns:a16="http://schemas.microsoft.com/office/drawing/2014/main" id="{AF497E49-21DA-44AA-8E02-40F56DDB4CCD}"/>
              </a:ext>
            </a:extLst>
          </p:cNvPr>
          <p:cNvSpPr txBox="1"/>
          <p:nvPr/>
        </p:nvSpPr>
        <p:spPr>
          <a:xfrm>
            <a:off x="586122" y="1015207"/>
            <a:ext cx="7833600" cy="62949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lIns="60122" tIns="30062" rIns="60122" bIns="0" rtlCol="0">
            <a:spAutoFit/>
          </a:bodyPr>
          <a:lstStyle/>
          <a:p>
            <a:pPr defTabSz="719945">
              <a:lnSpc>
                <a:spcPts val="2171"/>
              </a:lnSpc>
            </a:pPr>
            <a:r>
              <a:rPr lang="ja-JP" altLang="en-US" sz="2004" b="1" dirty="0">
                <a:solidFill>
                  <a:schemeClr val="bg1"/>
                </a:solidFill>
                <a:latin typeface="Meiryo UI" panose="020B0604030504040204" pitchFamily="50" charset="-128"/>
                <a:ea typeface="Meiryo UI" panose="020B0604030504040204" pitchFamily="50" charset="-128"/>
              </a:rPr>
              <a:t>住宅</a:t>
            </a:r>
            <a:r>
              <a:rPr lang="ja-JP" altLang="en-US" sz="1838" b="1" dirty="0">
                <a:solidFill>
                  <a:schemeClr val="bg1"/>
                </a:solidFill>
                <a:latin typeface="Meiryo UI" panose="020B0604030504040204" pitchFamily="50" charset="-128"/>
                <a:ea typeface="Meiryo UI" panose="020B0604030504040204" pitchFamily="50" charset="-128"/>
              </a:rPr>
              <a:t>　　</a:t>
            </a:r>
            <a:endParaRPr lang="en-US" altLang="ja-JP" sz="1838" b="1" dirty="0">
              <a:solidFill>
                <a:schemeClr val="bg1"/>
              </a:solidFill>
              <a:latin typeface="Meiryo UI" panose="020B0604030504040204" pitchFamily="50" charset="-128"/>
              <a:ea typeface="Meiryo UI" panose="020B0604030504040204" pitchFamily="50" charset="-128"/>
            </a:endParaRPr>
          </a:p>
          <a:p>
            <a:pPr defTabSz="719945">
              <a:lnSpc>
                <a:spcPts val="2004"/>
              </a:lnSpc>
            </a:pPr>
            <a:r>
              <a:rPr lang="ja-JP" altLang="en-US" sz="1838" b="1" dirty="0">
                <a:solidFill>
                  <a:schemeClr val="bg1"/>
                </a:solidFill>
                <a:latin typeface="Meiryo UI" panose="020B0604030504040204" pitchFamily="50" charset="-128"/>
                <a:ea typeface="Meiryo UI" panose="020B0604030504040204" pitchFamily="50" charset="-128"/>
              </a:rPr>
              <a:t>　</a:t>
            </a:r>
            <a:r>
              <a:rPr lang="ja-JP" altLang="en-US" sz="1503" dirty="0">
                <a:solidFill>
                  <a:schemeClr val="bg1"/>
                </a:solidFill>
                <a:latin typeface="Meiryo UI" panose="020B0604030504040204" pitchFamily="50" charset="-128"/>
                <a:ea typeface="Meiryo UI" panose="020B0604030504040204" pitchFamily="50" charset="-128"/>
              </a:rPr>
              <a:t>木造住宅・分譲マンションを含むすべての住宅</a:t>
            </a:r>
            <a:endParaRPr lang="en-US" altLang="ja-JP" sz="1838" dirty="0">
              <a:solidFill>
                <a:schemeClr val="bg1"/>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B616332F-3264-484B-BF86-D2F82ECD3517}"/>
              </a:ext>
            </a:extLst>
          </p:cNvPr>
          <p:cNvSpPr txBox="1"/>
          <p:nvPr/>
        </p:nvSpPr>
        <p:spPr>
          <a:xfrm>
            <a:off x="638360" y="1631889"/>
            <a:ext cx="3749061"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耐震化率（耐震性不足戸数）</a:t>
            </a:r>
            <a:endParaRPr lang="en-US" altLang="ja-JP" sz="1670" b="1" dirty="0">
              <a:solidFill>
                <a:prstClr val="black"/>
              </a:solidFill>
              <a:latin typeface="Meiryo UI" panose="020B0604030504040204" pitchFamily="50" charset="-128"/>
              <a:ea typeface="Meiryo UI" panose="020B0604030504040204" pitchFamily="50" charset="-128"/>
            </a:endParaRPr>
          </a:p>
        </p:txBody>
      </p:sp>
      <p:sp>
        <p:nvSpPr>
          <p:cNvPr id="64" name="角丸四角１住宅">
            <a:extLst>
              <a:ext uri="{FF2B5EF4-FFF2-40B4-BE49-F238E27FC236}">
                <a16:creationId xmlns:a16="http://schemas.microsoft.com/office/drawing/2014/main" id="{2BB3B2D7-2DC2-4EB8-90CC-08689C1A7310}"/>
              </a:ext>
            </a:extLst>
          </p:cNvPr>
          <p:cNvSpPr/>
          <p:nvPr/>
        </p:nvSpPr>
        <p:spPr>
          <a:xfrm>
            <a:off x="586122" y="2904566"/>
            <a:ext cx="7833600" cy="1770709"/>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67"/>
          </a:p>
        </p:txBody>
      </p:sp>
      <p:graphicFrame>
        <p:nvGraphicFramePr>
          <p:cNvPr id="65" name="表 64"/>
          <p:cNvGraphicFramePr>
            <a:graphicFrameLocks noGrp="1"/>
          </p:cNvGraphicFramePr>
          <p:nvPr>
            <p:extLst>
              <p:ext uri="{D42A27DB-BD31-4B8C-83A1-F6EECF244321}">
                <p14:modId xmlns:p14="http://schemas.microsoft.com/office/powerpoint/2010/main" val="2308584977"/>
              </p:ext>
            </p:extLst>
          </p:nvPr>
        </p:nvGraphicFramePr>
        <p:xfrm>
          <a:off x="888514" y="389332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dirty="0" smtClean="0">
                          <a:latin typeface="Meiryo UI" panose="020B0604030504040204" pitchFamily="50" charset="-128"/>
                          <a:ea typeface="Meiryo UI" panose="020B0604030504040204" pitchFamily="50" charset="-128"/>
                        </a:rPr>
                        <a:t>H29(2017).3</a:t>
                      </a:r>
                      <a:r>
                        <a:rPr kumimoji="1" lang="en-US" altLang="ja-JP" sz="1600" baseline="30000" dirty="0" smtClean="0">
                          <a:latin typeface="Meiryo UI" panose="020B0604030504040204" pitchFamily="50" charset="-128"/>
                          <a:ea typeface="Meiryo UI" panose="020B0604030504040204" pitchFamily="50" charset="-128"/>
                        </a:rPr>
                        <a:t>※2</a:t>
                      </a:r>
                      <a:endParaRPr kumimoji="1" lang="ja-JP" altLang="en-US" sz="1600" baseline="30000" dirty="0">
                        <a:latin typeface="Meiryo UI" panose="020B0604030504040204" pitchFamily="50" charset="-128"/>
                        <a:ea typeface="Meiryo UI" panose="020B0604030504040204" pitchFamily="50" charset="-128"/>
                      </a:endParaRPr>
                    </a:p>
                  </a:txBody>
                  <a:tcPr marL="60122" marR="60122"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96229">
                <a:tc>
                  <a:txBody>
                    <a:bodyPr/>
                    <a:lstStyle/>
                    <a:p>
                      <a:pPr algn="ctr"/>
                      <a:r>
                        <a:rPr kumimoji="1" lang="en-US" altLang="ja-JP" sz="1700" dirty="0">
                          <a:latin typeface="Meiryo UI" panose="020B0604030504040204" pitchFamily="50" charset="-128"/>
                          <a:ea typeface="Meiryo UI" panose="020B0604030504040204" pitchFamily="50" charset="-128"/>
                        </a:rPr>
                        <a:t>139</a:t>
                      </a:r>
                      <a:r>
                        <a:rPr kumimoji="1" lang="ja-JP" altLang="en-US" sz="1700" dirty="0">
                          <a:latin typeface="Meiryo UI" panose="020B0604030504040204" pitchFamily="50" charset="-128"/>
                          <a:ea typeface="Meiryo UI" panose="020B0604030504040204" pitchFamily="50" charset="-128"/>
                        </a:rPr>
                        <a:t>棟</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84%</a:t>
                      </a:r>
                      <a:r>
                        <a:rPr kumimoji="1" lang="ja-JP" altLang="en-US" sz="1600" dirty="0">
                          <a:latin typeface="Meiryo UI" panose="020B0604030504040204" pitchFamily="50" charset="-128"/>
                          <a:ea typeface="Meiryo UI" panose="020B0604030504040204" pitchFamily="50" charset="-128"/>
                        </a:rPr>
                        <a:t>）</a:t>
                      </a:r>
                    </a:p>
                  </a:txBody>
                  <a:tcPr marL="60122" marR="60122" marT="60122" marB="6012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67" name="表 66"/>
          <p:cNvGraphicFramePr>
            <a:graphicFrameLocks noGrp="1"/>
          </p:cNvGraphicFramePr>
          <p:nvPr>
            <p:extLst>
              <p:ext uri="{D42A27DB-BD31-4B8C-83A1-F6EECF244321}">
                <p14:modId xmlns:p14="http://schemas.microsoft.com/office/powerpoint/2010/main" val="2887589348"/>
              </p:ext>
            </p:extLst>
          </p:nvPr>
        </p:nvGraphicFramePr>
        <p:xfrm>
          <a:off x="6212350" y="3866407"/>
          <a:ext cx="1980000" cy="69600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647">
                <a:tc>
                  <a:txBody>
                    <a:bodyPr/>
                    <a:lstStyle/>
                    <a:p>
                      <a:pPr algn="ctr"/>
                      <a:r>
                        <a:rPr kumimoji="1" lang="ja-JP" altLang="en-US" sz="1600" b="1" dirty="0">
                          <a:latin typeface="Meiryo UI" panose="020B0604030504040204" pitchFamily="50" charset="-128"/>
                          <a:ea typeface="Meiryo UI" panose="020B0604030504040204" pitchFamily="50" charset="-128"/>
                        </a:rPr>
                        <a:t>目標 </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７</a:t>
                      </a:r>
                      <a:r>
                        <a:rPr kumimoji="1" lang="en-US" altLang="ja-JP" sz="1600" b="1" dirty="0" smtClean="0">
                          <a:latin typeface="Meiryo UI" panose="020B0604030504040204" pitchFamily="50" charset="-128"/>
                          <a:ea typeface="Meiryo UI" panose="020B0604030504040204" pitchFamily="50" charset="-128"/>
                        </a:rPr>
                        <a:t>(2025)]</a:t>
                      </a:r>
                      <a:endParaRPr kumimoji="1" lang="ja-JP" altLang="en-US" sz="16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450354">
                <a:tc>
                  <a:txBody>
                    <a:bodyPr/>
                    <a:lstStyle/>
                    <a:p>
                      <a:pPr marL="0" algn="ctr" defTabSz="914278" rtl="0" eaLnBrk="1" latinLnBrk="0" hangingPunct="1">
                        <a:lnSpc>
                          <a:spcPct val="100000"/>
                        </a:lnSpc>
                        <a:defRPr/>
                      </a:pPr>
                      <a:r>
                        <a:rPr kumimoji="1" lang="ja-JP" altLang="en-US" sz="1700" b="1" kern="1200" dirty="0">
                          <a:solidFill>
                            <a:schemeClr val="tx1"/>
                          </a:solidFill>
                          <a:latin typeface="Meiryo UI" panose="020B0604030504040204" pitchFamily="50" charset="-128"/>
                          <a:ea typeface="Meiryo UI" panose="020B0604030504040204" pitchFamily="50" charset="-128"/>
                          <a:cs typeface="+mn-cs"/>
                        </a:rPr>
                        <a:t>おおむね解消</a:t>
                      </a:r>
                    </a:p>
                  </a:txBody>
                  <a:tcPr marL="0" marR="0" marT="76355" marB="7635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68" name="右矢印 67"/>
          <p:cNvSpPr/>
          <p:nvPr/>
        </p:nvSpPr>
        <p:spPr>
          <a:xfrm>
            <a:off x="3119290" y="394385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69" name="右矢印 68"/>
          <p:cNvSpPr/>
          <p:nvPr/>
        </p:nvSpPr>
        <p:spPr>
          <a:xfrm>
            <a:off x="5781208" y="3943857"/>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70" name="テキスト ボックス 69">
            <a:extLst>
              <a:ext uri="{FF2B5EF4-FFF2-40B4-BE49-F238E27FC236}">
                <a16:creationId xmlns:a16="http://schemas.microsoft.com/office/drawing/2014/main" id="{AF497E49-21DA-44AA-8E02-40F56DDB4CCD}"/>
              </a:ext>
            </a:extLst>
          </p:cNvPr>
          <p:cNvSpPr txBox="1"/>
          <p:nvPr/>
        </p:nvSpPr>
        <p:spPr>
          <a:xfrm>
            <a:off x="586122" y="2914864"/>
            <a:ext cx="7833600" cy="629493"/>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lIns="60122" tIns="30062" rIns="60122" bIns="0" rtlCol="0">
            <a:spAutoFit/>
          </a:bodyPr>
          <a:lstStyle/>
          <a:p>
            <a:pPr defTabSz="719945">
              <a:lnSpc>
                <a:spcPts val="2171"/>
              </a:lnSpc>
            </a:pPr>
            <a:r>
              <a:rPr lang="ja-JP" altLang="en-US" sz="2004" b="1" dirty="0">
                <a:solidFill>
                  <a:schemeClr val="bg1"/>
                </a:solidFill>
                <a:latin typeface="Meiryo UI" panose="020B0604030504040204" pitchFamily="50" charset="-128"/>
                <a:ea typeface="Meiryo UI" panose="020B0604030504040204" pitchFamily="50" charset="-128"/>
              </a:rPr>
              <a:t>大規模建築物</a:t>
            </a:r>
            <a:r>
              <a:rPr lang="en-US" altLang="ja-JP" sz="2004" b="1" dirty="0">
                <a:solidFill>
                  <a:schemeClr val="bg1"/>
                </a:solidFill>
                <a:latin typeface="Meiryo UI" panose="020B0604030504040204" pitchFamily="50" charset="-128"/>
                <a:ea typeface="Meiryo UI" panose="020B0604030504040204" pitchFamily="50" charset="-128"/>
              </a:rPr>
              <a:t>(</a:t>
            </a:r>
            <a:r>
              <a:rPr lang="ja-JP" altLang="en-US" sz="2004" b="1" dirty="0">
                <a:solidFill>
                  <a:schemeClr val="bg1"/>
                </a:solidFill>
                <a:latin typeface="Meiryo UI" panose="020B0604030504040204" pitchFamily="50" charset="-128"/>
                <a:ea typeface="Meiryo UI" panose="020B0604030504040204" pitchFamily="50" charset="-128"/>
              </a:rPr>
              <a:t>診断義務付け建築物）</a:t>
            </a:r>
            <a:r>
              <a:rPr lang="ja-JP" altLang="en-US" sz="1838" b="1" dirty="0">
                <a:solidFill>
                  <a:schemeClr val="bg1"/>
                </a:solidFill>
                <a:latin typeface="Meiryo UI" panose="020B0604030504040204" pitchFamily="50" charset="-128"/>
                <a:ea typeface="Meiryo UI" panose="020B0604030504040204" pitchFamily="50" charset="-128"/>
              </a:rPr>
              <a:t>　</a:t>
            </a:r>
            <a:endParaRPr lang="en-US" altLang="ja-JP" sz="1838" b="1" dirty="0">
              <a:solidFill>
                <a:schemeClr val="bg1"/>
              </a:solidFill>
              <a:latin typeface="Meiryo UI" panose="020B0604030504040204" pitchFamily="50" charset="-128"/>
              <a:ea typeface="Meiryo UI" panose="020B0604030504040204" pitchFamily="50" charset="-128"/>
            </a:endParaRPr>
          </a:p>
          <a:p>
            <a:pPr defTabSz="719945">
              <a:lnSpc>
                <a:spcPts val="2004"/>
              </a:lnSpc>
            </a:pPr>
            <a:r>
              <a:rPr lang="ja-JP" altLang="en-US" sz="1838" b="1" dirty="0">
                <a:solidFill>
                  <a:schemeClr val="bg1"/>
                </a:solidFill>
                <a:latin typeface="Meiryo UI" panose="020B0604030504040204" pitchFamily="50" charset="-128"/>
                <a:ea typeface="Meiryo UI" panose="020B0604030504040204" pitchFamily="50" charset="-128"/>
              </a:rPr>
              <a:t>　</a:t>
            </a:r>
            <a:r>
              <a:rPr lang="ja-JP" altLang="en-US" sz="1503" dirty="0">
                <a:solidFill>
                  <a:schemeClr val="bg1"/>
                </a:solidFill>
                <a:latin typeface="Meiryo UI" panose="020B0604030504040204" pitchFamily="50" charset="-128"/>
                <a:ea typeface="Meiryo UI" panose="020B0604030504040204" pitchFamily="50" charset="-128"/>
              </a:rPr>
              <a:t>不特定多数の者及び避難に配慮を要する者が利用する大規模な建築物</a:t>
            </a:r>
          </a:p>
        </p:txBody>
      </p:sp>
      <p:sp>
        <p:nvSpPr>
          <p:cNvPr id="71" name="テキスト ボックス 70">
            <a:extLst>
              <a:ext uri="{FF2B5EF4-FFF2-40B4-BE49-F238E27FC236}">
                <a16:creationId xmlns:a16="http://schemas.microsoft.com/office/drawing/2014/main" id="{B616332F-3264-484B-BF86-D2F82ECD3517}"/>
              </a:ext>
            </a:extLst>
          </p:cNvPr>
          <p:cNvSpPr txBox="1"/>
          <p:nvPr/>
        </p:nvSpPr>
        <p:spPr>
          <a:xfrm>
            <a:off x="638360" y="3559108"/>
            <a:ext cx="3338036"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耐震性不足棟数（進捗率</a:t>
            </a:r>
            <a:r>
              <a:rPr lang="en-US" altLang="ja-JP" sz="1503" baseline="30000" dirty="0">
                <a:latin typeface="Meiryo UI" panose="020B0604030504040204" pitchFamily="50" charset="-128"/>
                <a:ea typeface="Meiryo UI" panose="020B0604030504040204" pitchFamily="50" charset="-128"/>
              </a:rPr>
              <a:t>※</a:t>
            </a:r>
            <a:r>
              <a:rPr lang="ja-JP" altLang="en-US" sz="1503" baseline="30000" dirty="0">
                <a:latin typeface="Meiryo UI" panose="020B0604030504040204" pitchFamily="50" charset="-128"/>
                <a:ea typeface="Meiryo UI" panose="020B0604030504040204" pitchFamily="50" charset="-128"/>
              </a:rPr>
              <a:t>１</a:t>
            </a:r>
            <a:r>
              <a:rPr lang="ja-JP" altLang="en-US" sz="1503" dirty="0">
                <a:latin typeface="Meiryo UI" panose="020B0604030504040204" pitchFamily="50" charset="-128"/>
                <a:ea typeface="Meiryo UI" panose="020B0604030504040204" pitchFamily="50" charset="-128"/>
              </a:rPr>
              <a:t>）</a:t>
            </a:r>
            <a:endParaRPr lang="en-US" altLang="ja-JP" sz="1670" b="1" dirty="0">
              <a:solidFill>
                <a:prstClr val="black"/>
              </a:solidFill>
              <a:latin typeface="Meiryo UI" panose="020B0604030504040204" pitchFamily="50" charset="-128"/>
              <a:ea typeface="Meiryo UI" panose="020B0604030504040204" pitchFamily="50" charset="-128"/>
            </a:endParaRPr>
          </a:p>
        </p:txBody>
      </p:sp>
      <p:graphicFrame>
        <p:nvGraphicFramePr>
          <p:cNvPr id="73" name="表 72"/>
          <p:cNvGraphicFramePr>
            <a:graphicFrameLocks noGrp="1"/>
          </p:cNvGraphicFramePr>
          <p:nvPr>
            <p:extLst>
              <p:ext uri="{D42A27DB-BD31-4B8C-83A1-F6EECF244321}">
                <p14:modId xmlns:p14="http://schemas.microsoft.com/office/powerpoint/2010/main" val="3712026498"/>
              </p:ext>
            </p:extLst>
          </p:nvPr>
        </p:nvGraphicFramePr>
        <p:xfrm>
          <a:off x="3550432" y="3893322"/>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b="1" dirty="0" smtClean="0">
                          <a:latin typeface="Meiryo UI" panose="020B0604030504040204" pitchFamily="50" charset="-128"/>
                          <a:ea typeface="Meiryo UI" panose="020B0604030504040204" pitchFamily="50" charset="-128"/>
                        </a:rPr>
                        <a:t>R4(2022).</a:t>
                      </a:r>
                      <a:r>
                        <a:rPr kumimoji="1" lang="ja-JP" altLang="en-US" sz="1600" b="1" dirty="0">
                          <a:latin typeface="Meiryo UI" panose="020B0604030504040204" pitchFamily="50" charset="-128"/>
                          <a:ea typeface="Meiryo UI" panose="020B0604030504040204" pitchFamily="50" charset="-128"/>
                        </a:rPr>
                        <a:t>３</a:t>
                      </a:r>
                    </a:p>
                  </a:txBody>
                  <a:tcPr marL="60122" marR="6012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96229">
                <a:tc>
                  <a:txBody>
                    <a:bodyPr/>
                    <a:lstStyle/>
                    <a:p>
                      <a:pPr algn="ctr"/>
                      <a:r>
                        <a:rPr kumimoji="1" lang="en-US" altLang="ja-JP" sz="1700" b="1" dirty="0">
                          <a:latin typeface="Meiryo UI" panose="020B0604030504040204" pitchFamily="50" charset="-128"/>
                          <a:ea typeface="Meiryo UI" panose="020B0604030504040204" pitchFamily="50" charset="-128"/>
                        </a:rPr>
                        <a:t>90</a:t>
                      </a:r>
                      <a:r>
                        <a:rPr kumimoji="1" lang="ja-JP" altLang="en-US" sz="1700" b="1" dirty="0">
                          <a:latin typeface="Meiryo UI" panose="020B0604030504040204" pitchFamily="50" charset="-128"/>
                          <a:ea typeface="Meiryo UI" panose="020B0604030504040204" pitchFamily="50" charset="-128"/>
                        </a:rPr>
                        <a:t>棟</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89%</a:t>
                      </a:r>
                      <a:r>
                        <a:rPr kumimoji="1" lang="ja-JP" altLang="en-US" sz="1600" b="1" dirty="0">
                          <a:latin typeface="Meiryo UI" panose="020B0604030504040204" pitchFamily="50" charset="-128"/>
                          <a:ea typeface="Meiryo UI" panose="020B0604030504040204" pitchFamily="50" charset="-128"/>
                        </a:rPr>
                        <a:t>）</a:t>
                      </a:r>
                    </a:p>
                  </a:txBody>
                  <a:tcPr marL="60122" marR="60122" marT="60122" marB="601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75" name="角丸四角１住宅">
            <a:extLst>
              <a:ext uri="{FF2B5EF4-FFF2-40B4-BE49-F238E27FC236}">
                <a16:creationId xmlns:a16="http://schemas.microsoft.com/office/drawing/2014/main" id="{2BB3B2D7-2DC2-4EB8-90CC-08689C1A7310}"/>
              </a:ext>
            </a:extLst>
          </p:cNvPr>
          <p:cNvSpPr/>
          <p:nvPr/>
        </p:nvSpPr>
        <p:spPr>
          <a:xfrm>
            <a:off x="585415" y="4800821"/>
            <a:ext cx="7833700" cy="1829664"/>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67"/>
          </a:p>
        </p:txBody>
      </p:sp>
      <p:graphicFrame>
        <p:nvGraphicFramePr>
          <p:cNvPr id="76" name="表 75"/>
          <p:cNvGraphicFramePr>
            <a:graphicFrameLocks noGrp="1"/>
          </p:cNvGraphicFramePr>
          <p:nvPr>
            <p:extLst>
              <p:ext uri="{D42A27DB-BD31-4B8C-83A1-F6EECF244321}">
                <p14:modId xmlns:p14="http://schemas.microsoft.com/office/powerpoint/2010/main" val="2410362601"/>
              </p:ext>
            </p:extLst>
          </p:nvPr>
        </p:nvGraphicFramePr>
        <p:xfrm>
          <a:off x="888514" y="5754645"/>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dirty="0" smtClean="0">
                          <a:latin typeface="Meiryo UI" panose="020B0604030504040204" pitchFamily="50" charset="-128"/>
                          <a:ea typeface="Meiryo UI" panose="020B0604030504040204" pitchFamily="50" charset="-128"/>
                        </a:rPr>
                        <a:t>H31(2019).3</a:t>
                      </a:r>
                      <a:r>
                        <a:rPr kumimoji="1" lang="en-US" altLang="ja-JP" sz="1600" baseline="30000" dirty="0" smtClean="0">
                          <a:latin typeface="Meiryo UI" panose="020B0604030504040204" pitchFamily="50" charset="-128"/>
                          <a:ea typeface="Meiryo UI" panose="020B0604030504040204" pitchFamily="50" charset="-128"/>
                        </a:rPr>
                        <a:t>※2</a:t>
                      </a:r>
                      <a:endParaRPr kumimoji="1" lang="ja-JP" altLang="en-US" sz="1600" dirty="0">
                        <a:latin typeface="Meiryo UI" panose="020B0604030504040204" pitchFamily="50" charset="-128"/>
                        <a:ea typeface="Meiryo UI" panose="020B0604030504040204" pitchFamily="50" charset="-128"/>
                      </a:endParaRPr>
                    </a:p>
                  </a:txBody>
                  <a:tcPr marL="60122" marR="60122"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396229">
                <a:tc>
                  <a:txBody>
                    <a:bodyPr/>
                    <a:lstStyle/>
                    <a:p>
                      <a:pPr algn="ctr"/>
                      <a:r>
                        <a:rPr kumimoji="1" lang="en-US" altLang="ja-JP" sz="1700" dirty="0">
                          <a:latin typeface="Meiryo UI" panose="020B0604030504040204" pitchFamily="50" charset="-128"/>
                          <a:ea typeface="Meiryo UI" panose="020B0604030504040204" pitchFamily="50" charset="-128"/>
                        </a:rPr>
                        <a:t>228</a:t>
                      </a:r>
                      <a:r>
                        <a:rPr kumimoji="1" lang="ja-JP" altLang="en-US" sz="1700" dirty="0">
                          <a:latin typeface="Meiryo UI" panose="020B0604030504040204" pitchFamily="50" charset="-128"/>
                          <a:ea typeface="Meiryo UI" panose="020B0604030504040204" pitchFamily="50" charset="-128"/>
                        </a:rPr>
                        <a:t>棟</a:t>
                      </a:r>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26%</a:t>
                      </a:r>
                      <a:r>
                        <a:rPr kumimoji="1" lang="ja-JP" altLang="en-US" sz="1600" dirty="0">
                          <a:latin typeface="Meiryo UI" panose="020B0604030504040204" pitchFamily="50" charset="-128"/>
                          <a:ea typeface="Meiryo UI" panose="020B0604030504040204" pitchFamily="50" charset="-128"/>
                        </a:rPr>
                        <a:t>）</a:t>
                      </a:r>
                    </a:p>
                  </a:txBody>
                  <a:tcPr marL="60122" marR="60122" marT="60122" marB="6012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78" name="表 77"/>
          <p:cNvGraphicFramePr>
            <a:graphicFrameLocks noGrp="1"/>
          </p:cNvGraphicFramePr>
          <p:nvPr>
            <p:extLst>
              <p:ext uri="{D42A27DB-BD31-4B8C-83A1-F6EECF244321}">
                <p14:modId xmlns:p14="http://schemas.microsoft.com/office/powerpoint/2010/main" val="390194561"/>
              </p:ext>
            </p:extLst>
          </p:nvPr>
        </p:nvGraphicFramePr>
        <p:xfrm>
          <a:off x="6212350" y="5727730"/>
          <a:ext cx="1980000" cy="69600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647">
                <a:tc>
                  <a:txBody>
                    <a:bodyPr/>
                    <a:lstStyle/>
                    <a:p>
                      <a:pPr algn="ctr"/>
                      <a:r>
                        <a:rPr kumimoji="1" lang="ja-JP" altLang="en-US" sz="1600" b="1" dirty="0">
                          <a:latin typeface="Meiryo UI" panose="020B0604030504040204" pitchFamily="50" charset="-128"/>
                          <a:ea typeface="Meiryo UI" panose="020B0604030504040204" pitchFamily="50" charset="-128"/>
                        </a:rPr>
                        <a:t>目標 </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smtClean="0">
                          <a:latin typeface="Meiryo UI" panose="020B0604030504040204" pitchFamily="50" charset="-128"/>
                          <a:ea typeface="Meiryo UI" panose="020B0604030504040204" pitchFamily="50" charset="-128"/>
                        </a:rPr>
                        <a:t>７</a:t>
                      </a:r>
                      <a:r>
                        <a:rPr kumimoji="1" lang="en-US" altLang="ja-JP" sz="1600" b="1" dirty="0" smtClean="0">
                          <a:latin typeface="Meiryo UI" panose="020B0604030504040204" pitchFamily="50" charset="-128"/>
                          <a:ea typeface="Meiryo UI" panose="020B0604030504040204" pitchFamily="50" charset="-128"/>
                        </a:rPr>
                        <a:t>(2025)]</a:t>
                      </a:r>
                      <a:endParaRPr kumimoji="1" lang="ja-JP" altLang="en-US" sz="16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450354">
                <a:tc>
                  <a:txBody>
                    <a:bodyPr/>
                    <a:lstStyle/>
                    <a:p>
                      <a:pPr algn="ctr" defTabSz="1207044">
                        <a:lnSpc>
                          <a:spcPct val="100000"/>
                        </a:lnSpc>
                        <a:spcBef>
                          <a:spcPts val="1200"/>
                        </a:spcBef>
                        <a:defRPr/>
                      </a:pPr>
                      <a:r>
                        <a:rPr kumimoji="1" lang="ja-JP" altLang="en-US" sz="1700" b="1" dirty="0">
                          <a:latin typeface="Meiryo UI" panose="020B0604030504040204" pitchFamily="50" charset="-128"/>
                          <a:ea typeface="Meiryo UI" panose="020B0604030504040204" pitchFamily="50" charset="-128"/>
                        </a:rPr>
                        <a:t>おおむね解消</a:t>
                      </a:r>
                    </a:p>
                  </a:txBody>
                  <a:tcPr marL="0" marR="0" marT="76355" marB="76355"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79" name="右矢印 78"/>
          <p:cNvSpPr/>
          <p:nvPr/>
        </p:nvSpPr>
        <p:spPr>
          <a:xfrm>
            <a:off x="3119290" y="5805180"/>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80" name="右矢印 79"/>
          <p:cNvSpPr/>
          <p:nvPr/>
        </p:nvSpPr>
        <p:spPr>
          <a:xfrm>
            <a:off x="5781208" y="5805180"/>
            <a:ext cx="180366" cy="541100"/>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16"/>
          </a:p>
        </p:txBody>
      </p:sp>
      <p:sp>
        <p:nvSpPr>
          <p:cNvPr id="81" name="テキスト ボックス 80">
            <a:extLst>
              <a:ext uri="{FF2B5EF4-FFF2-40B4-BE49-F238E27FC236}">
                <a16:creationId xmlns:a16="http://schemas.microsoft.com/office/drawing/2014/main" id="{AF497E49-21DA-44AA-8E02-40F56DDB4CCD}"/>
              </a:ext>
            </a:extLst>
          </p:cNvPr>
          <p:cNvSpPr txBox="1"/>
          <p:nvPr/>
        </p:nvSpPr>
        <p:spPr>
          <a:xfrm>
            <a:off x="585423" y="4811114"/>
            <a:ext cx="7833692" cy="629493"/>
          </a:xfrm>
          <a:prstGeom prst="roundRect">
            <a:avLst>
              <a:gd name="adj" fmla="val 5986"/>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lIns="60122" tIns="30062" rIns="60122" bIns="0" rtlCol="0">
            <a:spAutoFit/>
          </a:bodyPr>
          <a:lstStyle/>
          <a:p>
            <a:pPr defTabSz="719945">
              <a:lnSpc>
                <a:spcPts val="2171"/>
              </a:lnSpc>
            </a:pPr>
            <a:r>
              <a:rPr lang="ja-JP" altLang="en-US" sz="2004" b="1" dirty="0">
                <a:solidFill>
                  <a:schemeClr val="bg1"/>
                </a:solidFill>
                <a:latin typeface="Meiryo UI" panose="020B0604030504040204" pitchFamily="50" charset="-128"/>
                <a:ea typeface="Meiryo UI" panose="020B0604030504040204" pitchFamily="50" charset="-128"/>
              </a:rPr>
              <a:t>広域緊急交通路沿道建築物 </a:t>
            </a:r>
            <a:r>
              <a:rPr lang="en-US" altLang="ja-JP" sz="2004" b="1" dirty="0">
                <a:solidFill>
                  <a:schemeClr val="bg1"/>
                </a:solidFill>
                <a:latin typeface="Meiryo UI" panose="020B0604030504040204" pitchFamily="50" charset="-128"/>
                <a:ea typeface="Meiryo UI" panose="020B0604030504040204" pitchFamily="50" charset="-128"/>
              </a:rPr>
              <a:t>(</a:t>
            </a:r>
            <a:r>
              <a:rPr lang="ja-JP" altLang="en-US" sz="2004" b="1" dirty="0">
                <a:solidFill>
                  <a:schemeClr val="bg1"/>
                </a:solidFill>
                <a:latin typeface="Meiryo UI" panose="020B0604030504040204" pitchFamily="50" charset="-128"/>
                <a:ea typeface="Meiryo UI" panose="020B0604030504040204" pitchFamily="50" charset="-128"/>
              </a:rPr>
              <a:t>診断義務付け建築物）　</a:t>
            </a:r>
          </a:p>
          <a:p>
            <a:pPr defTabSz="719945">
              <a:lnSpc>
                <a:spcPts val="2004"/>
              </a:lnSpc>
            </a:pPr>
            <a:r>
              <a:rPr lang="ja-JP" altLang="en-US" sz="1838" b="1" dirty="0">
                <a:solidFill>
                  <a:schemeClr val="bg1"/>
                </a:solidFill>
                <a:latin typeface="Meiryo UI" panose="020B0604030504040204" pitchFamily="50" charset="-128"/>
                <a:ea typeface="Meiryo UI" panose="020B0604030504040204" pitchFamily="50" charset="-128"/>
              </a:rPr>
              <a:t>　</a:t>
            </a:r>
            <a:r>
              <a:rPr lang="ja-JP" altLang="en-US" sz="1503" dirty="0">
                <a:solidFill>
                  <a:schemeClr val="bg1"/>
                </a:solidFill>
                <a:latin typeface="Meiryo UI" panose="020B0604030504040204" pitchFamily="50" charset="-128"/>
                <a:ea typeface="Meiryo UI" panose="020B0604030504040204" pitchFamily="50" charset="-128"/>
              </a:rPr>
              <a:t>沿道にある一定の規模を超える建物及びブロック塀等</a:t>
            </a:r>
          </a:p>
        </p:txBody>
      </p:sp>
      <p:sp>
        <p:nvSpPr>
          <p:cNvPr id="82" name="テキスト ボックス 81">
            <a:extLst>
              <a:ext uri="{FF2B5EF4-FFF2-40B4-BE49-F238E27FC236}">
                <a16:creationId xmlns:a16="http://schemas.microsoft.com/office/drawing/2014/main" id="{B616332F-3264-484B-BF86-D2F82ECD3517}"/>
              </a:ext>
            </a:extLst>
          </p:cNvPr>
          <p:cNvSpPr txBox="1"/>
          <p:nvPr/>
        </p:nvSpPr>
        <p:spPr>
          <a:xfrm>
            <a:off x="638360" y="5458938"/>
            <a:ext cx="3338036"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耐震性不足棟数（進捗率</a:t>
            </a:r>
            <a:r>
              <a:rPr lang="en-US" altLang="ja-JP" sz="1503" baseline="30000" dirty="0">
                <a:latin typeface="Meiryo UI" panose="020B0604030504040204" pitchFamily="50" charset="-128"/>
                <a:ea typeface="Meiryo UI" panose="020B0604030504040204" pitchFamily="50" charset="-128"/>
              </a:rPr>
              <a:t>※</a:t>
            </a:r>
            <a:r>
              <a:rPr lang="ja-JP" altLang="en-US" sz="1503" baseline="30000" dirty="0">
                <a:latin typeface="Meiryo UI" panose="020B0604030504040204" pitchFamily="50" charset="-128"/>
                <a:ea typeface="Meiryo UI" panose="020B0604030504040204" pitchFamily="50" charset="-128"/>
              </a:rPr>
              <a:t>１</a:t>
            </a:r>
            <a:r>
              <a:rPr lang="ja-JP" altLang="en-US" sz="1503" dirty="0">
                <a:latin typeface="Meiryo UI" panose="020B0604030504040204" pitchFamily="50" charset="-128"/>
                <a:ea typeface="Meiryo UI" panose="020B0604030504040204" pitchFamily="50" charset="-128"/>
              </a:rPr>
              <a:t>）</a:t>
            </a:r>
            <a:endParaRPr lang="en-US" altLang="ja-JP" sz="1670" b="1" dirty="0">
              <a:solidFill>
                <a:prstClr val="black"/>
              </a:solidFill>
              <a:latin typeface="Meiryo UI" panose="020B0604030504040204" pitchFamily="50" charset="-128"/>
              <a:ea typeface="Meiryo UI" panose="020B0604030504040204" pitchFamily="50" charset="-128"/>
            </a:endParaRPr>
          </a:p>
        </p:txBody>
      </p:sp>
      <p:graphicFrame>
        <p:nvGraphicFramePr>
          <p:cNvPr id="84" name="表 83"/>
          <p:cNvGraphicFramePr>
            <a:graphicFrameLocks noGrp="1"/>
          </p:cNvGraphicFramePr>
          <p:nvPr>
            <p:extLst>
              <p:ext uri="{D42A27DB-BD31-4B8C-83A1-F6EECF244321}">
                <p14:modId xmlns:p14="http://schemas.microsoft.com/office/powerpoint/2010/main" val="2306766059"/>
              </p:ext>
            </p:extLst>
          </p:nvPr>
        </p:nvGraphicFramePr>
        <p:xfrm>
          <a:off x="3550432" y="5754645"/>
          <a:ext cx="1980000" cy="642171"/>
        </p:xfrm>
        <a:graphic>
          <a:graphicData uri="http://schemas.openxmlformats.org/drawingml/2006/table">
            <a:tbl>
              <a:tblPr firstRow="1" bandRow="1">
                <a:tableStyleId>{5940675A-B579-460E-94D1-54222C63F5DA}</a:tableStyleId>
              </a:tblPr>
              <a:tblGrid>
                <a:gridCol w="1980000">
                  <a:extLst>
                    <a:ext uri="{9D8B030D-6E8A-4147-A177-3AD203B41FA5}">
                      <a16:colId xmlns:a16="http://schemas.microsoft.com/office/drawing/2014/main" val="458052754"/>
                    </a:ext>
                  </a:extLst>
                </a:gridCol>
              </a:tblGrid>
              <a:tr h="245942">
                <a:tc>
                  <a:txBody>
                    <a:bodyPr/>
                    <a:lstStyle/>
                    <a:p>
                      <a:pPr algn="ctr"/>
                      <a:r>
                        <a:rPr kumimoji="1" lang="en-US" altLang="ja-JP" sz="1600" b="1" dirty="0" smtClean="0">
                          <a:latin typeface="Meiryo UI" panose="020B0604030504040204" pitchFamily="50" charset="-128"/>
                          <a:ea typeface="Meiryo UI" panose="020B0604030504040204" pitchFamily="50" charset="-128"/>
                        </a:rPr>
                        <a:t>R4(2022).</a:t>
                      </a:r>
                      <a:r>
                        <a:rPr kumimoji="1" lang="ja-JP" altLang="en-US" sz="1600" b="1" dirty="0">
                          <a:latin typeface="Meiryo UI" panose="020B0604030504040204" pitchFamily="50" charset="-128"/>
                          <a:ea typeface="Meiryo UI" panose="020B0604030504040204" pitchFamily="50" charset="-128"/>
                        </a:rPr>
                        <a:t>３</a:t>
                      </a:r>
                    </a:p>
                  </a:txBody>
                  <a:tcPr marL="60122" marR="60122" marT="0" marB="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396229">
                <a:tc>
                  <a:txBody>
                    <a:bodyPr/>
                    <a:lstStyle/>
                    <a:p>
                      <a:pPr algn="ctr"/>
                      <a:r>
                        <a:rPr kumimoji="1" lang="en-US" altLang="ja-JP" sz="1700" b="1" dirty="0">
                          <a:latin typeface="Meiryo UI" panose="020B0604030504040204" pitchFamily="50" charset="-128"/>
                          <a:ea typeface="Meiryo UI" panose="020B0604030504040204" pitchFamily="50" charset="-128"/>
                        </a:rPr>
                        <a:t>197</a:t>
                      </a:r>
                      <a:r>
                        <a:rPr kumimoji="1" lang="ja-JP" altLang="en-US" sz="1700" b="1" dirty="0">
                          <a:latin typeface="Meiryo UI" panose="020B0604030504040204" pitchFamily="50" charset="-128"/>
                          <a:ea typeface="Meiryo UI" panose="020B0604030504040204" pitchFamily="50" charset="-128"/>
                        </a:rPr>
                        <a:t>棟</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30%</a:t>
                      </a:r>
                      <a:r>
                        <a:rPr kumimoji="1" lang="ja-JP" altLang="en-US" sz="1600" b="1" dirty="0">
                          <a:latin typeface="Meiryo UI" panose="020B0604030504040204" pitchFamily="50" charset="-128"/>
                          <a:ea typeface="Meiryo UI" panose="020B0604030504040204" pitchFamily="50" charset="-128"/>
                        </a:rPr>
                        <a:t>）</a:t>
                      </a:r>
                    </a:p>
                  </a:txBody>
                  <a:tcPr marL="60122" marR="60122" marT="60122" marB="601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28" name="テキスト ボックス 27">
            <a:extLst>
              <a:ext uri="{FF2B5EF4-FFF2-40B4-BE49-F238E27FC236}">
                <a16:creationId xmlns:a16="http://schemas.microsoft.com/office/drawing/2014/main" id="{B616332F-3264-484B-BF86-D2F82ECD3517}"/>
              </a:ext>
            </a:extLst>
          </p:cNvPr>
          <p:cNvSpPr txBox="1"/>
          <p:nvPr/>
        </p:nvSpPr>
        <p:spPr>
          <a:xfrm>
            <a:off x="638359" y="1631632"/>
            <a:ext cx="3749061" cy="310341"/>
          </a:xfrm>
          <a:prstGeom prst="rect">
            <a:avLst/>
          </a:prstGeom>
          <a:noFill/>
          <a:ln>
            <a:noFill/>
          </a:ln>
        </p:spPr>
        <p:txBody>
          <a:bodyPr wrap="square" rtlCol="0">
            <a:spAutoFit/>
          </a:bodyPr>
          <a:lstStyle/>
          <a:p>
            <a:pPr marL="302242" indent="-302242" defTabSz="2015851">
              <a:lnSpc>
                <a:spcPts val="1670"/>
              </a:lnSpc>
              <a:defRPr/>
            </a:pPr>
            <a:r>
              <a:rPr lang="ja-JP" altLang="en-US" sz="1503" dirty="0">
                <a:latin typeface="Meiryo UI" panose="020B0604030504040204" pitchFamily="50" charset="-128"/>
                <a:ea typeface="Meiryo UI" panose="020B0604030504040204" pitchFamily="50" charset="-128"/>
              </a:rPr>
              <a:t>耐震化率（耐震性不足戸数）</a:t>
            </a:r>
            <a:endParaRPr lang="en-US" altLang="ja-JP" sz="1670" b="1" dirty="0">
              <a:solidFill>
                <a:prstClr val="black"/>
              </a:solidFill>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B616332F-3264-484B-BF86-D2F82ECD3517}"/>
              </a:ext>
            </a:extLst>
          </p:cNvPr>
          <p:cNvSpPr txBox="1"/>
          <p:nvPr/>
        </p:nvSpPr>
        <p:spPr>
          <a:xfrm>
            <a:off x="3824532" y="6671432"/>
            <a:ext cx="5008098" cy="194925"/>
          </a:xfrm>
          <a:prstGeom prst="rect">
            <a:avLst/>
          </a:prstGeom>
          <a:noFill/>
          <a:ln>
            <a:noFill/>
          </a:ln>
        </p:spPr>
        <p:txBody>
          <a:bodyPr wrap="square" rtlCol="0">
            <a:spAutoFit/>
          </a:bodyPr>
          <a:lstStyle/>
          <a:p>
            <a:pPr algn="r">
              <a:lnSpc>
                <a:spcPts val="800"/>
              </a:lnSpc>
            </a:pP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１進捗率：義務付け建築物に占める耐震性ありの割合　　　　　　</a:t>
            </a:r>
            <a:r>
              <a:rPr lang="en-US" altLang="ja-JP" sz="1050" dirty="0">
                <a:solidFill>
                  <a:prstClr val="black"/>
                </a:solidFill>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２当初公表時点</a:t>
            </a:r>
            <a:endParaRPr lang="en-US" altLang="ja-JP" sz="105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067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176407" y="1836570"/>
            <a:ext cx="8699746" cy="3999323"/>
          </a:xfrm>
          <a:prstGeom prst="rect">
            <a:avLst/>
          </a:prstGeom>
        </p:spPr>
      </p:pic>
      <p:sp>
        <p:nvSpPr>
          <p:cNvPr id="69" name="タイトル 1">
            <a:extLst>
              <a:ext uri="{FF2B5EF4-FFF2-40B4-BE49-F238E27FC236}">
                <a16:creationId xmlns:a16="http://schemas.microsoft.com/office/drawing/2014/main" id="{2DE8B6DF-8BAB-4F77-9402-D4EF8AF27CB1}"/>
              </a:ext>
            </a:extLst>
          </p:cNvPr>
          <p:cNvSpPr txBox="1">
            <a:spLocks/>
          </p:cNvSpPr>
          <p:nvPr/>
        </p:nvSpPr>
        <p:spPr>
          <a:xfrm>
            <a:off x="0" y="471050"/>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kern="0" dirty="0"/>
              <a:t>　</a:t>
            </a:r>
            <a:r>
              <a:rPr lang="ja-JP" altLang="en-US" kern="0" dirty="0" smtClean="0"/>
              <a:t>（２）住宅</a:t>
            </a:r>
            <a:r>
              <a:rPr lang="ja-JP" altLang="en-US" kern="0" dirty="0"/>
              <a:t>の耐震化率の推移・予測</a:t>
            </a:r>
          </a:p>
        </p:txBody>
      </p:sp>
      <p:sp>
        <p:nvSpPr>
          <p:cNvPr id="79" name="テキスト ボックス 7">
            <a:extLst>
              <a:ext uri="{FF2B5EF4-FFF2-40B4-BE49-F238E27FC236}">
                <a16:creationId xmlns:a16="http://schemas.microsoft.com/office/drawing/2014/main" id="{016A53B4-334E-4ED1-8B95-1DA968F56628}"/>
              </a:ext>
            </a:extLst>
          </p:cNvPr>
          <p:cNvSpPr txBox="1">
            <a:spLocks noChangeArrowheads="1"/>
          </p:cNvSpPr>
          <p:nvPr/>
        </p:nvSpPr>
        <p:spPr bwMode="auto">
          <a:xfrm>
            <a:off x="6439094" y="1638375"/>
            <a:ext cx="1697671" cy="261610"/>
          </a:xfrm>
          <a:prstGeom prst="rect">
            <a:avLst/>
          </a:prstGeom>
          <a:noFill/>
          <a:ln w="28575">
            <a:noFill/>
            <a:miter lim="800000"/>
            <a:headEnd/>
            <a:tailEnd/>
          </a:ln>
        </p:spPr>
        <p:txBody>
          <a:bodyPr wrap="square">
            <a:spAutoFit/>
          </a:bodyPr>
          <a:lstStyle/>
          <a:p>
            <a:pPr algn="ct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目　標</a:t>
            </a:r>
            <a:r>
              <a:rPr lang="en-US" altLang="ja-JP" sz="1100" b="1" dirty="0">
                <a:latin typeface="Meiryo UI" panose="020B0604030504040204" pitchFamily="50" charset="-128"/>
                <a:ea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endParaRPr>
          </a:p>
        </p:txBody>
      </p:sp>
      <p:sp>
        <p:nvSpPr>
          <p:cNvPr id="80" name="スライド番号プレースホルダー 3">
            <a:extLst>
              <a:ext uri="{FF2B5EF4-FFF2-40B4-BE49-F238E27FC236}">
                <a16:creationId xmlns:a16="http://schemas.microsoft.com/office/drawing/2014/main" id="{063315E9-8868-4EB9-8952-3653668C5BF3}"/>
              </a:ext>
            </a:extLst>
          </p:cNvPr>
          <p:cNvSpPr txBox="1">
            <a:spLocks/>
          </p:cNvSpPr>
          <p:nvPr/>
        </p:nvSpPr>
        <p:spPr bwMode="auto">
          <a:xfrm>
            <a:off x="6923063" y="6504498"/>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6</a:t>
            </a:fld>
            <a:endParaRPr lang="en-US" altLang="ja-JP" dirty="0">
              <a:solidFill>
                <a:srgbClr val="000000"/>
              </a:solidFill>
            </a:endParaRPr>
          </a:p>
        </p:txBody>
      </p:sp>
      <p:sp>
        <p:nvSpPr>
          <p:cNvPr id="81" name="テキスト ボックス 7">
            <a:extLst>
              <a:ext uri="{FF2B5EF4-FFF2-40B4-BE49-F238E27FC236}">
                <a16:creationId xmlns:a16="http://schemas.microsoft.com/office/drawing/2014/main" id="{016A53B4-334E-4ED1-8B95-1DA968F56628}"/>
              </a:ext>
            </a:extLst>
          </p:cNvPr>
          <p:cNvSpPr txBox="1">
            <a:spLocks noChangeArrowheads="1"/>
          </p:cNvSpPr>
          <p:nvPr/>
        </p:nvSpPr>
        <p:spPr bwMode="auto">
          <a:xfrm>
            <a:off x="7776705" y="1836570"/>
            <a:ext cx="1397000" cy="338554"/>
          </a:xfrm>
          <a:prstGeom prst="rect">
            <a:avLst/>
          </a:prstGeom>
          <a:noFill/>
          <a:ln w="28575">
            <a:noFill/>
            <a:miter lim="800000"/>
            <a:headEnd/>
            <a:tailEnd/>
          </a:ln>
        </p:spPr>
        <p:txBody>
          <a:bodyPr wrap="square">
            <a:spAutoFit/>
          </a:bodyPr>
          <a:lstStyle/>
          <a:p>
            <a:pPr marL="85725" indent="-85725"/>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住宅総数は、世帯推計値と等しいと仮定</a:t>
            </a:r>
          </a:p>
        </p:txBody>
      </p:sp>
      <p:sp>
        <p:nvSpPr>
          <p:cNvPr id="84" name="正方形/長方形 83"/>
          <p:cNvSpPr/>
          <p:nvPr/>
        </p:nvSpPr>
        <p:spPr>
          <a:xfrm>
            <a:off x="6356943" y="2096859"/>
            <a:ext cx="442210" cy="3204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5" name="正方形/長方形 84"/>
          <p:cNvSpPr/>
          <p:nvPr/>
        </p:nvSpPr>
        <p:spPr>
          <a:xfrm>
            <a:off x="6270561" y="4958525"/>
            <a:ext cx="648879" cy="294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86" name="直線コネクタ 85"/>
          <p:cNvCxnSpPr/>
          <p:nvPr/>
        </p:nvCxnSpPr>
        <p:spPr>
          <a:xfrm>
            <a:off x="6356095" y="2136741"/>
            <a:ext cx="0" cy="3151785"/>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a:off x="6799153" y="2133065"/>
            <a:ext cx="0" cy="3151785"/>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a:xfrm flipV="1">
            <a:off x="5938497" y="2920837"/>
            <a:ext cx="1304672" cy="198799"/>
          </a:xfrm>
          <a:prstGeom prst="line">
            <a:avLst/>
          </a:prstGeom>
          <a:ln w="28575">
            <a:solidFill>
              <a:srgbClr val="FF0000"/>
            </a:solidFill>
            <a:prstDash val="sysDot"/>
          </a:ln>
        </p:spPr>
        <p:style>
          <a:lnRef idx="1">
            <a:schemeClr val="dk1"/>
          </a:lnRef>
          <a:fillRef idx="0">
            <a:schemeClr val="dk1"/>
          </a:fillRef>
          <a:effectRef idx="0">
            <a:schemeClr val="dk1"/>
          </a:effectRef>
          <a:fontRef idx="minor">
            <a:schemeClr val="tx1"/>
          </a:fontRef>
        </p:style>
      </p:cxnSp>
      <p:cxnSp>
        <p:nvCxnSpPr>
          <p:cNvPr id="89" name="直線コネクタ 88"/>
          <p:cNvCxnSpPr/>
          <p:nvPr/>
        </p:nvCxnSpPr>
        <p:spPr>
          <a:xfrm flipV="1">
            <a:off x="5928675" y="2967561"/>
            <a:ext cx="1324316" cy="162124"/>
          </a:xfrm>
          <a:prstGeom prst="line">
            <a:avLst/>
          </a:prstGeom>
          <a:ln w="28575">
            <a:solidFill>
              <a:srgbClr val="2903B5"/>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flipH="1">
            <a:off x="7339012" y="2862263"/>
            <a:ext cx="1" cy="122133"/>
          </a:xfrm>
          <a:prstGeom prst="line">
            <a:avLst/>
          </a:prstGeom>
          <a:ln>
            <a:solidFill>
              <a:srgbClr val="FF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flipV="1">
            <a:off x="7339012" y="2748274"/>
            <a:ext cx="652222" cy="165554"/>
          </a:xfrm>
          <a:prstGeom prst="line">
            <a:avLst/>
          </a:prstGeom>
          <a:ln w="6350"/>
        </p:spPr>
        <p:style>
          <a:lnRef idx="1">
            <a:schemeClr val="dk1"/>
          </a:lnRef>
          <a:fillRef idx="0">
            <a:schemeClr val="dk1"/>
          </a:fillRef>
          <a:effectRef idx="0">
            <a:schemeClr val="dk1"/>
          </a:effectRef>
          <a:fontRef idx="minor">
            <a:schemeClr val="tx1"/>
          </a:fontRef>
        </p:style>
      </p:cxnSp>
      <p:sp>
        <p:nvSpPr>
          <p:cNvPr id="92" name="テキスト ボックス 91">
            <a:extLst>
              <a:ext uri="{FF2B5EF4-FFF2-40B4-BE49-F238E27FC236}">
                <a16:creationId xmlns:a16="http://schemas.microsoft.com/office/drawing/2014/main" id="{B32BA98C-3F0B-434B-9D2F-92E45A58E6A0}"/>
              </a:ext>
            </a:extLst>
          </p:cNvPr>
          <p:cNvSpPr txBox="1"/>
          <p:nvPr/>
        </p:nvSpPr>
        <p:spPr>
          <a:xfrm>
            <a:off x="7882839" y="2471102"/>
            <a:ext cx="1184731" cy="346249"/>
          </a:xfrm>
          <a:prstGeom prst="rect">
            <a:avLst/>
          </a:prstGeom>
          <a:solidFill>
            <a:schemeClr val="accent5"/>
          </a:solidFill>
          <a:ln w="6350">
            <a:noFill/>
          </a:ln>
          <a:effectLst/>
        </p:spPr>
        <p:style>
          <a:lnRef idx="2">
            <a:schemeClr val="accent2"/>
          </a:lnRef>
          <a:fillRef idx="1">
            <a:schemeClr val="lt1"/>
          </a:fillRef>
          <a:effectRef idx="0">
            <a:schemeClr val="accent2"/>
          </a:effectRef>
          <a:fontRef idx="minor">
            <a:schemeClr val="dk1"/>
          </a:fontRef>
        </p:style>
        <p:txBody>
          <a:bodyPr wrap="square" lIns="0" tIns="0" rIns="0" bIns="0">
            <a:spAutoFit/>
          </a:bodyPr>
          <a:lstStyle/>
          <a:p>
            <a:pPr marL="174625" indent="-174625">
              <a:lnSpc>
                <a:spcPct val="125000"/>
              </a:lnSpc>
              <a:spcAft>
                <a:spcPts val="600"/>
              </a:spcAft>
              <a:defRPr/>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達成まで</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ポイントの上昇が必要。</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3" name="直線コネクタ 92"/>
          <p:cNvCxnSpPr/>
          <p:nvPr/>
        </p:nvCxnSpPr>
        <p:spPr>
          <a:xfrm>
            <a:off x="7291388" y="2984396"/>
            <a:ext cx="813055" cy="103023"/>
          </a:xfrm>
          <a:prstGeom prst="line">
            <a:avLst/>
          </a:prstGeom>
          <a:ln w="6350"/>
        </p:spPr>
        <p:style>
          <a:lnRef idx="1">
            <a:schemeClr val="dk1"/>
          </a:lnRef>
          <a:fillRef idx="0">
            <a:schemeClr val="dk1"/>
          </a:fillRef>
          <a:effectRef idx="0">
            <a:schemeClr val="dk1"/>
          </a:effectRef>
          <a:fontRef idx="minor">
            <a:schemeClr val="tx1"/>
          </a:fontRef>
        </p:style>
      </p:cxnSp>
      <p:sp>
        <p:nvSpPr>
          <p:cNvPr id="98" name="正方形/長方形 97">
            <a:extLst>
              <a:ext uri="{FF2B5EF4-FFF2-40B4-BE49-F238E27FC236}">
                <a16:creationId xmlns:a16="http://schemas.microsoft.com/office/drawing/2014/main" id="{D4DAE2E7-2703-4E0D-B366-E3B2FE8BC02F}"/>
              </a:ext>
            </a:extLst>
          </p:cNvPr>
          <p:cNvSpPr/>
          <p:nvPr/>
        </p:nvSpPr>
        <p:spPr>
          <a:xfrm>
            <a:off x="8117864" y="2916984"/>
            <a:ext cx="938799" cy="461885"/>
          </a:xfrm>
          <a:prstGeom prst="rect">
            <a:avLst/>
          </a:prstGeom>
          <a:solidFill>
            <a:sysClr val="window" lastClr="FFFFFF"/>
          </a:solidFill>
          <a:ln w="19050" cap="flat" cmpd="sng" algn="ctr">
            <a:solidFill>
              <a:sysClr val="windowText" lastClr="000000"/>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pPr algn="l">
              <a:lnSpc>
                <a:spcPts val="1200"/>
              </a:lnSpc>
              <a:spcAft>
                <a:spcPts val="0"/>
              </a:spcAft>
            </a:pPr>
            <a:r>
              <a:rPr lang="en-US" sz="1000" b="1" kern="100" dirty="0">
                <a:effectLst/>
                <a:latin typeface="Meiryo UI" panose="020B0604030504040204" pitchFamily="50" charset="-128"/>
                <a:ea typeface="Meiryo UI" panose="020B0604030504040204" pitchFamily="50" charset="-128"/>
                <a:cs typeface="Meiryo UI" panose="020B0604030504040204" pitchFamily="50" charset="-128"/>
              </a:rPr>
              <a:t>93.</a:t>
            </a:r>
            <a:r>
              <a:rPr lang="en-US" altLang="ja-JP" sz="1000" b="1" kern="100" dirty="0">
                <a:effectLst/>
                <a:latin typeface="Meiryo UI" panose="020B0604030504040204" pitchFamily="50" charset="-128"/>
                <a:ea typeface="Meiryo UI" panose="020B0604030504040204" pitchFamily="50" charset="-128"/>
                <a:cs typeface="Meiryo UI" panose="020B0604030504040204" pitchFamily="50" charset="-128"/>
              </a:rPr>
              <a:t>9</a:t>
            </a:r>
            <a:r>
              <a:rPr lang="en-US" sz="1000" b="1"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000" b="1"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200"/>
              </a:lnSpc>
              <a:spcAft>
                <a:spcPts val="0"/>
              </a:spcAft>
            </a:pP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H</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900" kern="100" dirty="0">
                <a:latin typeface="Meiryo UI" panose="020B0604030504040204" pitchFamily="50" charset="-128"/>
                <a:ea typeface="Meiryo UI" panose="020B0604030504040204" pitchFamily="50" charset="-128"/>
                <a:cs typeface="Meiryo UI" panose="020B0604030504040204" pitchFamily="50" charset="-128"/>
              </a:rPr>
              <a:t>２</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200"/>
              </a:lnSpc>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５</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年間</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のトレンド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正方形/長方形 1"/>
          <p:cNvSpPr/>
          <p:nvPr/>
        </p:nvSpPr>
        <p:spPr>
          <a:xfrm>
            <a:off x="1524344" y="5309976"/>
            <a:ext cx="6465519" cy="4145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rPr>
              <a:t>　  </a:t>
            </a:r>
            <a:r>
              <a:rPr kumimoji="1" lang="en-US" altLang="ja-JP" sz="1200" dirty="0" smtClean="0">
                <a:solidFill>
                  <a:schemeClr val="tx1"/>
                </a:solidFill>
              </a:rPr>
              <a:t>H18                         H22</a:t>
            </a:r>
            <a:r>
              <a:rPr lang="en-US" altLang="ja-JP" sz="1200" dirty="0" smtClean="0">
                <a:solidFill>
                  <a:schemeClr val="tx1"/>
                </a:solidFill>
              </a:rPr>
              <a:t>                         H27                         R2                          R7</a:t>
            </a:r>
            <a:endParaRPr lang="ja-JP" altLang="en-US" sz="1200" dirty="0">
              <a:solidFill>
                <a:schemeClr val="tx1"/>
              </a:solidFill>
            </a:endParaRPr>
          </a:p>
          <a:p>
            <a:endParaRPr lang="ja-JP" altLang="en-US" sz="1200" dirty="0">
              <a:solidFill>
                <a:schemeClr val="tx1"/>
              </a:solidFill>
            </a:endParaRPr>
          </a:p>
          <a:p>
            <a:endParaRPr lang="ja-JP" altLang="en-US" sz="1200" dirty="0" smtClean="0">
              <a:solidFill>
                <a:schemeClr val="tx1"/>
              </a:solidFill>
            </a:endParaRPr>
          </a:p>
          <a:p>
            <a:endParaRPr kumimoji="1" lang="ja-JP" altLang="en-US" sz="1200" dirty="0">
              <a:solidFill>
                <a:schemeClr val="tx1"/>
              </a:solidFill>
            </a:endParaRPr>
          </a:p>
        </p:txBody>
      </p:sp>
    </p:spTree>
    <p:extLst>
      <p:ext uri="{BB962C8B-B14F-4D97-AF65-F5344CB8AC3E}">
        <p14:creationId xmlns:p14="http://schemas.microsoft.com/office/powerpoint/2010/main" val="176999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a:xfrm>
            <a:off x="0" y="471050"/>
            <a:ext cx="8164077" cy="404813"/>
          </a:xfrm>
        </p:spPr>
        <p:txBody>
          <a:bodyPr/>
          <a:lstStyle/>
          <a:p>
            <a:r>
              <a:rPr lang="ja-JP" altLang="en-US" dirty="0" smtClean="0"/>
              <a:t>　（</a:t>
            </a:r>
            <a:r>
              <a:rPr lang="ja-JP" altLang="en-US" dirty="0"/>
              <a:t>３</a:t>
            </a:r>
            <a:r>
              <a:rPr lang="ja-JP" altLang="en-US" dirty="0" smtClean="0"/>
              <a:t>）大規模建築物の耐震化の推移・予測</a:t>
            </a:r>
            <a:endParaRPr kumimoji="1" lang="ja-JP" altLang="en-US"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a:xfrm>
            <a:off x="7010400" y="6441411"/>
            <a:ext cx="2133600" cy="287337"/>
          </a:xfrm>
        </p:spPr>
        <p:txBody>
          <a:bodyPr/>
          <a:lstStyle/>
          <a:p>
            <a:pPr>
              <a:defRPr/>
            </a:pPr>
            <a:fld id="{09954CD4-AF95-4C78-B160-84012AB9CEDB}" type="slidenum">
              <a:rPr lang="en-US" altLang="ja-JP" smtClean="0">
                <a:solidFill>
                  <a:srgbClr val="000000"/>
                </a:solidFill>
              </a:rPr>
              <a:pPr>
                <a:defRPr/>
              </a:pPr>
              <a:t>7</a:t>
            </a:fld>
            <a:endParaRPr lang="en-US" altLang="ja-JP">
              <a:solidFill>
                <a:srgbClr val="000000"/>
              </a:solidFill>
            </a:endParaRPr>
          </a:p>
        </p:txBody>
      </p:sp>
      <p:sp>
        <p:nvSpPr>
          <p:cNvPr id="11" name="Rectangle 3"/>
          <p:cNvSpPr>
            <a:spLocks noChangeArrowheads="1"/>
          </p:cNvSpPr>
          <p:nvPr/>
        </p:nvSpPr>
        <p:spPr bwMode="auto">
          <a:xfrm>
            <a:off x="334144" y="3026324"/>
            <a:ext cx="86204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・除却と改修の棟数</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H28</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末から</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R3</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末の</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実績によると、</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年で</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49</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（うち</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除却</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棟改修</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18</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0"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eaLnBrk="0" hangingPunct="0"/>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⇒除却</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9</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14×31/49</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改修</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14×18/49</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と</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して推計</a:t>
            </a:r>
            <a:endParaRPr kumimoji="0" lang="ja-JP" altLang="en-US" sz="1400" dirty="0">
              <a:latin typeface="Meiryo UI" panose="020B0604030504040204" pitchFamily="50" charset="-128"/>
              <a:ea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606546096"/>
              </p:ext>
            </p:extLst>
          </p:nvPr>
        </p:nvGraphicFramePr>
        <p:xfrm>
          <a:off x="217441" y="1271861"/>
          <a:ext cx="6875965" cy="960141"/>
        </p:xfrm>
        <a:graphic>
          <a:graphicData uri="http://schemas.openxmlformats.org/drawingml/2006/table">
            <a:tbl>
              <a:tblPr firstRow="1">
                <a:tableStyleId>{85BE263C-DBD7-4A20-BB59-AAB30ACAA65A}</a:tableStyleId>
              </a:tblPr>
              <a:tblGrid>
                <a:gridCol w="1304125">
                  <a:extLst>
                    <a:ext uri="{9D8B030D-6E8A-4147-A177-3AD203B41FA5}">
                      <a16:colId xmlns:a16="http://schemas.microsoft.com/office/drawing/2014/main" val="1170931983"/>
                    </a:ext>
                  </a:extLst>
                </a:gridCol>
                <a:gridCol w="557184">
                  <a:extLst>
                    <a:ext uri="{9D8B030D-6E8A-4147-A177-3AD203B41FA5}">
                      <a16:colId xmlns:a16="http://schemas.microsoft.com/office/drawing/2014/main" val="4100240268"/>
                    </a:ext>
                  </a:extLst>
                </a:gridCol>
                <a:gridCol w="557184">
                  <a:extLst>
                    <a:ext uri="{9D8B030D-6E8A-4147-A177-3AD203B41FA5}">
                      <a16:colId xmlns:a16="http://schemas.microsoft.com/office/drawing/2014/main" val="3754707582"/>
                    </a:ext>
                  </a:extLst>
                </a:gridCol>
                <a:gridCol w="557184">
                  <a:extLst>
                    <a:ext uri="{9D8B030D-6E8A-4147-A177-3AD203B41FA5}">
                      <a16:colId xmlns:a16="http://schemas.microsoft.com/office/drawing/2014/main" val="38929485"/>
                    </a:ext>
                  </a:extLst>
                </a:gridCol>
                <a:gridCol w="557184">
                  <a:extLst>
                    <a:ext uri="{9D8B030D-6E8A-4147-A177-3AD203B41FA5}">
                      <a16:colId xmlns:a16="http://schemas.microsoft.com/office/drawing/2014/main" val="2077064179"/>
                    </a:ext>
                  </a:extLst>
                </a:gridCol>
                <a:gridCol w="557184">
                  <a:extLst>
                    <a:ext uri="{9D8B030D-6E8A-4147-A177-3AD203B41FA5}">
                      <a16:colId xmlns:a16="http://schemas.microsoft.com/office/drawing/2014/main" val="1635538485"/>
                    </a:ext>
                  </a:extLst>
                </a:gridCol>
                <a:gridCol w="557184">
                  <a:extLst>
                    <a:ext uri="{9D8B030D-6E8A-4147-A177-3AD203B41FA5}">
                      <a16:colId xmlns:a16="http://schemas.microsoft.com/office/drawing/2014/main" val="715722071"/>
                    </a:ext>
                  </a:extLst>
                </a:gridCol>
                <a:gridCol w="557184">
                  <a:extLst>
                    <a:ext uri="{9D8B030D-6E8A-4147-A177-3AD203B41FA5}">
                      <a16:colId xmlns:a16="http://schemas.microsoft.com/office/drawing/2014/main" val="2910120905"/>
                    </a:ext>
                  </a:extLst>
                </a:gridCol>
                <a:gridCol w="557184">
                  <a:extLst>
                    <a:ext uri="{9D8B030D-6E8A-4147-A177-3AD203B41FA5}">
                      <a16:colId xmlns:a16="http://schemas.microsoft.com/office/drawing/2014/main" val="3507531141"/>
                    </a:ext>
                  </a:extLst>
                </a:gridCol>
                <a:gridCol w="557184">
                  <a:extLst>
                    <a:ext uri="{9D8B030D-6E8A-4147-A177-3AD203B41FA5}">
                      <a16:colId xmlns:a16="http://schemas.microsoft.com/office/drawing/2014/main" val="716868199"/>
                    </a:ext>
                  </a:extLst>
                </a:gridCol>
                <a:gridCol w="557184">
                  <a:extLst>
                    <a:ext uri="{9D8B030D-6E8A-4147-A177-3AD203B41FA5}">
                      <a16:colId xmlns:a16="http://schemas.microsoft.com/office/drawing/2014/main" val="3759783971"/>
                    </a:ext>
                  </a:extLst>
                </a:gridCol>
              </a:tblGrid>
              <a:tr h="240035">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　</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H28</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H29</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H30</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R1</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R2</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R3</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R4</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R5</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R6</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400" u="none" strike="noStrike" dirty="0">
                          <a:effectLst/>
                          <a:latin typeface="Meiryo UI" panose="020B0604030504040204" pitchFamily="50" charset="-128"/>
                          <a:ea typeface="Meiryo UI" panose="020B0604030504040204" pitchFamily="50" charset="-128"/>
                        </a:rPr>
                        <a:t>R7</a:t>
                      </a:r>
                      <a:endParaRPr 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0608605"/>
                  </a:ext>
                </a:extLst>
              </a:tr>
              <a:tr h="360053">
                <a:tc>
                  <a:txBody>
                    <a:bodyPr/>
                    <a:lstStyle/>
                    <a:p>
                      <a:pPr algn="l" rtl="0" fontAlgn="ctr"/>
                      <a:r>
                        <a:rPr lang="ja-JP" altLang="en-US" sz="1400" u="none" strike="noStrike" dirty="0">
                          <a:effectLst/>
                          <a:latin typeface="Meiryo UI" panose="020B0604030504040204" pitchFamily="50" charset="-128"/>
                          <a:ea typeface="Meiryo UI" panose="020B0604030504040204" pitchFamily="50" charset="-128"/>
                        </a:rPr>
                        <a:t>対象棟数</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400" u="none" strike="noStrike" dirty="0">
                          <a:effectLst/>
                          <a:latin typeface="Meiryo UI" panose="020B0604030504040204" pitchFamily="50" charset="-128"/>
                          <a:ea typeface="Meiryo UI" panose="020B0604030504040204" pitchFamily="50" charset="-128"/>
                        </a:rPr>
                        <a:t>844</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400" u="none" strike="noStrike" dirty="0">
                          <a:effectLst/>
                          <a:latin typeface="Meiryo UI" panose="020B0604030504040204" pitchFamily="50" charset="-128"/>
                          <a:ea typeface="Meiryo UI" panose="020B0604030504040204" pitchFamily="50" charset="-128"/>
                        </a:rPr>
                        <a:t>840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400" u="none" strike="noStrike" dirty="0">
                          <a:effectLst/>
                          <a:latin typeface="Meiryo UI" panose="020B0604030504040204" pitchFamily="50" charset="-128"/>
                          <a:ea typeface="Meiryo UI" panose="020B0604030504040204" pitchFamily="50" charset="-128"/>
                        </a:rPr>
                        <a:t>832</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400" u="none" strike="noStrike">
                          <a:effectLst/>
                          <a:latin typeface="Meiryo UI" panose="020B0604030504040204" pitchFamily="50" charset="-128"/>
                          <a:ea typeface="Meiryo UI" panose="020B0604030504040204" pitchFamily="50" charset="-128"/>
                        </a:rPr>
                        <a:t>820</a:t>
                      </a:r>
                      <a:endParaRPr lang="en-US" altLang="ja-JP" sz="14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400" u="none" strike="noStrike" dirty="0">
                          <a:effectLst/>
                          <a:latin typeface="Meiryo UI" panose="020B0604030504040204" pitchFamily="50" charset="-128"/>
                          <a:ea typeface="Meiryo UI" panose="020B0604030504040204" pitchFamily="50" charset="-128"/>
                        </a:rPr>
                        <a:t>819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400" u="none" strike="noStrike" dirty="0">
                          <a:effectLst/>
                          <a:latin typeface="Meiryo UI" panose="020B0604030504040204" pitchFamily="50" charset="-128"/>
                          <a:ea typeface="Meiryo UI" panose="020B0604030504040204" pitchFamily="50" charset="-128"/>
                        </a:rPr>
                        <a:t>813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804</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795</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786</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777</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0977480"/>
                  </a:ext>
                </a:extLst>
              </a:tr>
              <a:tr h="360053">
                <a:tc>
                  <a:txBody>
                    <a:bodyPr/>
                    <a:lstStyle/>
                    <a:p>
                      <a:pPr algn="r" fontAlgn="ctr"/>
                      <a:r>
                        <a:rPr lang="ja-JP" altLang="en-US" sz="1400" u="none" strike="noStrike" dirty="0">
                          <a:effectLst/>
                          <a:latin typeface="Meiryo UI" panose="020B0604030504040204" pitchFamily="50" charset="-128"/>
                          <a:ea typeface="Meiryo UI" panose="020B0604030504040204" pitchFamily="50" charset="-128"/>
                        </a:rPr>
                        <a:t>耐震性</a:t>
                      </a:r>
                      <a:r>
                        <a:rPr lang="ja-JP" altLang="en-US" sz="1400" u="none" strike="noStrike" dirty="0" smtClean="0">
                          <a:effectLst/>
                          <a:latin typeface="Meiryo UI" panose="020B0604030504040204" pitchFamily="50" charset="-128"/>
                          <a:ea typeface="Meiryo UI" panose="020B0604030504040204" pitchFamily="50" charset="-128"/>
                        </a:rPr>
                        <a:t>不足棟数</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139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133</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122</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105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98</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400" u="none" strike="noStrike" dirty="0">
                          <a:effectLst/>
                          <a:latin typeface="Meiryo UI" panose="020B0604030504040204" pitchFamily="50" charset="-128"/>
                          <a:ea typeface="Meiryo UI" panose="020B0604030504040204" pitchFamily="50" charset="-128"/>
                        </a:rPr>
                        <a:t>90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76</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62</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48</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400" u="none" strike="noStrike" kern="1200" dirty="0" smtClean="0">
                          <a:solidFill>
                            <a:schemeClr val="dk1"/>
                          </a:solidFill>
                          <a:effectLst/>
                          <a:latin typeface="Meiryo UI" panose="020B0604030504040204" pitchFamily="50" charset="-128"/>
                          <a:ea typeface="Meiryo UI" panose="020B0604030504040204" pitchFamily="50" charset="-128"/>
                          <a:cs typeface="+mn-cs"/>
                        </a:rPr>
                        <a:t>34</a:t>
                      </a:r>
                      <a:endParaRPr kumimoji="1" lang="en-US" altLang="ja-JP" sz="140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668570"/>
                  </a:ext>
                </a:extLst>
              </a:tr>
            </a:tbl>
          </a:graphicData>
        </a:graphic>
      </p:graphicFrame>
      <p:sp>
        <p:nvSpPr>
          <p:cNvPr id="26" name="四角形吹き出し 25">
            <a:extLst>
              <a:ext uri="{FF2B5EF4-FFF2-40B4-BE49-F238E27FC236}">
                <a16:creationId xmlns:a16="http://schemas.microsoft.com/office/drawing/2014/main" id="{D4DAE2E7-2703-4E0D-B366-E3B2FE8BC02F}"/>
              </a:ext>
            </a:extLst>
          </p:cNvPr>
          <p:cNvSpPr/>
          <p:nvPr/>
        </p:nvSpPr>
        <p:spPr>
          <a:xfrm>
            <a:off x="7205361" y="1401093"/>
            <a:ext cx="1749245" cy="985359"/>
          </a:xfrm>
          <a:prstGeom prst="wedgeRectCallout">
            <a:avLst>
              <a:gd name="adj1" fmla="val -60239"/>
              <a:gd name="adj2" fmla="val 31064"/>
            </a:avLst>
          </a:prstGeom>
          <a:solidFill>
            <a:sysClr val="window" lastClr="FFFFFF"/>
          </a:solidFill>
          <a:ln w="19050" cap="flat" cmpd="sng" algn="ctr">
            <a:solidFill>
              <a:schemeClr val="tx1"/>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r>
              <a:rPr lang="en-US" altLang="ja-JP" sz="1400" b="1" kern="1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b="1"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耐震性不足棟数：</a:t>
            </a:r>
            <a:endParaRPr lang="en-US" altLang="ja-JP" sz="1400" b="1" kern="100" dirty="0">
              <a:latin typeface="Meiryo UI" panose="020B0604030504040204" pitchFamily="50" charset="-128"/>
              <a:ea typeface="Meiryo UI" panose="020B0604030504040204" pitchFamily="50" charset="-128"/>
              <a:cs typeface="Meiryo UI" panose="020B0604030504040204" pitchFamily="50" charset="-128"/>
            </a:endParaRPr>
          </a:p>
          <a:p>
            <a:pPr algn="r">
              <a:spcAft>
                <a:spcPts val="0"/>
              </a:spcAft>
            </a:pPr>
            <a:r>
              <a:rPr lang="en-US" altLang="ja-JP" sz="1400" b="1" kern="100"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400" b="1" kern="100" dirty="0" smtClean="0">
                <a:latin typeface="Meiryo UI" panose="020B0604030504040204" pitchFamily="50" charset="-128"/>
                <a:ea typeface="Meiryo UI" panose="020B0604030504040204" pitchFamily="50" charset="-128"/>
                <a:cs typeface="Meiryo UI" panose="020B0604030504040204" pitchFamily="50" charset="-128"/>
              </a:rPr>
              <a:t>棟</a:t>
            </a:r>
            <a:endParaRPr lang="en-US" altLang="ja-JP" sz="1400" b="1"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進捗率：</a:t>
            </a:r>
            <a:r>
              <a:rPr lang="en-US" altLang="ja-JP" sz="1400" b="1" kern="100" dirty="0" smtClean="0">
                <a:latin typeface="Meiryo UI" panose="020B0604030504040204" pitchFamily="50" charset="-128"/>
                <a:ea typeface="Meiryo UI" panose="020B0604030504040204" pitchFamily="50" charset="-128"/>
                <a:cs typeface="Meiryo UI" panose="020B0604030504040204" pitchFamily="50" charset="-128"/>
              </a:rPr>
              <a:t>95.6%</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4" name="直線コネクタ 43"/>
          <p:cNvCxnSpPr/>
          <p:nvPr/>
        </p:nvCxnSpPr>
        <p:spPr>
          <a:xfrm>
            <a:off x="4858496" y="1266738"/>
            <a:ext cx="0" cy="95955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3"/>
          <p:cNvSpPr>
            <a:spLocks noChangeArrowheads="1"/>
          </p:cNvSpPr>
          <p:nvPr/>
        </p:nvSpPr>
        <p:spPr bwMode="auto">
          <a:xfrm>
            <a:off x="563159" y="3596555"/>
            <a:ext cx="6442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棟数</a:t>
            </a:r>
            <a:endParaRPr kumimoji="0" lang="ja-JP" altLang="en-US" sz="1400" dirty="0">
              <a:latin typeface="Meiryo UI" panose="020B0604030504040204" pitchFamily="50" charset="-128"/>
              <a:ea typeface="Meiryo UI" panose="020B0604030504040204" pitchFamily="50" charset="-128"/>
            </a:endParaRPr>
          </a:p>
        </p:txBody>
      </p:sp>
      <p:sp>
        <p:nvSpPr>
          <p:cNvPr id="22" name="Rectangle 3"/>
          <p:cNvSpPr>
            <a:spLocks noChangeArrowheads="1"/>
          </p:cNvSpPr>
          <p:nvPr/>
        </p:nvSpPr>
        <p:spPr bwMode="auto">
          <a:xfrm>
            <a:off x="7113125" y="3515952"/>
            <a:ext cx="82506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ja-JP" altLang="en-US" sz="1400" dirty="0">
                <a:latin typeface="Meiryo UI" panose="020B0604030504040204" pitchFamily="50" charset="-128"/>
                <a:ea typeface="Meiryo UI" panose="020B0604030504040204" pitchFamily="50" charset="-128"/>
              </a:rPr>
              <a:t>進捗率</a:t>
            </a:r>
          </a:p>
        </p:txBody>
      </p:sp>
      <p:sp>
        <p:nvSpPr>
          <p:cNvPr id="5" name="正方形/長方形 4"/>
          <p:cNvSpPr/>
          <p:nvPr/>
        </p:nvSpPr>
        <p:spPr>
          <a:xfrm>
            <a:off x="6386130" y="4022019"/>
            <a:ext cx="790047" cy="20768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334144" y="2352748"/>
            <a:ext cx="731213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hangingPunct="0"/>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年間の耐震化棟数：改修</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検討中などの</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建物　 　・</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民間（改修中・検討中）　</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44</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棟</a:t>
            </a:r>
          </a:p>
          <a:p>
            <a:pPr eaLnBrk="0" hangingPunct="0"/>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・公共（未改修のもの全て）</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11</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棟</a:t>
            </a:r>
          </a:p>
          <a:p>
            <a:pPr eaLnBrk="0" hangingPunct="0"/>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44</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11</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=55</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14</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年</a:t>
            </a:r>
          </a:p>
        </p:txBody>
      </p:sp>
      <p:pic>
        <p:nvPicPr>
          <p:cNvPr id="6" name="図 5"/>
          <p:cNvPicPr>
            <a:picLocks noChangeAspect="1"/>
          </p:cNvPicPr>
          <p:nvPr/>
        </p:nvPicPr>
        <p:blipFill>
          <a:blip r:embed="rId2"/>
          <a:stretch>
            <a:fillRect/>
          </a:stretch>
        </p:blipFill>
        <p:spPr>
          <a:xfrm>
            <a:off x="449949" y="3951343"/>
            <a:ext cx="8504657" cy="2658086"/>
          </a:xfrm>
          <a:prstGeom prst="rect">
            <a:avLst/>
          </a:prstGeom>
        </p:spPr>
      </p:pic>
    </p:spTree>
    <p:extLst>
      <p:ext uri="{BB962C8B-B14F-4D97-AF65-F5344CB8AC3E}">
        <p14:creationId xmlns:p14="http://schemas.microsoft.com/office/powerpoint/2010/main" val="1316999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599275376"/>
              </p:ext>
            </p:extLst>
          </p:nvPr>
        </p:nvGraphicFramePr>
        <p:xfrm>
          <a:off x="493920" y="1496494"/>
          <a:ext cx="6485839" cy="963946"/>
        </p:xfrm>
        <a:graphic>
          <a:graphicData uri="http://schemas.openxmlformats.org/drawingml/2006/table">
            <a:tbl>
              <a:tblPr firstRow="1">
                <a:tableStyleId>{85BE263C-DBD7-4A20-BB59-AAB30ACAA65A}</a:tableStyleId>
              </a:tblPr>
              <a:tblGrid>
                <a:gridCol w="1468055">
                  <a:extLst>
                    <a:ext uri="{9D8B030D-6E8A-4147-A177-3AD203B41FA5}">
                      <a16:colId xmlns:a16="http://schemas.microsoft.com/office/drawing/2014/main" val="1170931983"/>
                    </a:ext>
                  </a:extLst>
                </a:gridCol>
                <a:gridCol w="627223">
                  <a:extLst>
                    <a:ext uri="{9D8B030D-6E8A-4147-A177-3AD203B41FA5}">
                      <a16:colId xmlns:a16="http://schemas.microsoft.com/office/drawing/2014/main" val="38929485"/>
                    </a:ext>
                  </a:extLst>
                </a:gridCol>
                <a:gridCol w="627223">
                  <a:extLst>
                    <a:ext uri="{9D8B030D-6E8A-4147-A177-3AD203B41FA5}">
                      <a16:colId xmlns:a16="http://schemas.microsoft.com/office/drawing/2014/main" val="2077064179"/>
                    </a:ext>
                  </a:extLst>
                </a:gridCol>
                <a:gridCol w="627223">
                  <a:extLst>
                    <a:ext uri="{9D8B030D-6E8A-4147-A177-3AD203B41FA5}">
                      <a16:colId xmlns:a16="http://schemas.microsoft.com/office/drawing/2014/main" val="1635538485"/>
                    </a:ext>
                  </a:extLst>
                </a:gridCol>
                <a:gridCol w="627223">
                  <a:extLst>
                    <a:ext uri="{9D8B030D-6E8A-4147-A177-3AD203B41FA5}">
                      <a16:colId xmlns:a16="http://schemas.microsoft.com/office/drawing/2014/main" val="715722071"/>
                    </a:ext>
                  </a:extLst>
                </a:gridCol>
                <a:gridCol w="627223">
                  <a:extLst>
                    <a:ext uri="{9D8B030D-6E8A-4147-A177-3AD203B41FA5}">
                      <a16:colId xmlns:a16="http://schemas.microsoft.com/office/drawing/2014/main" val="2910120905"/>
                    </a:ext>
                  </a:extLst>
                </a:gridCol>
                <a:gridCol w="627223">
                  <a:extLst>
                    <a:ext uri="{9D8B030D-6E8A-4147-A177-3AD203B41FA5}">
                      <a16:colId xmlns:a16="http://schemas.microsoft.com/office/drawing/2014/main" val="3507531141"/>
                    </a:ext>
                  </a:extLst>
                </a:gridCol>
                <a:gridCol w="627223">
                  <a:extLst>
                    <a:ext uri="{9D8B030D-6E8A-4147-A177-3AD203B41FA5}">
                      <a16:colId xmlns:a16="http://schemas.microsoft.com/office/drawing/2014/main" val="716868199"/>
                    </a:ext>
                  </a:extLst>
                </a:gridCol>
                <a:gridCol w="627223">
                  <a:extLst>
                    <a:ext uri="{9D8B030D-6E8A-4147-A177-3AD203B41FA5}">
                      <a16:colId xmlns:a16="http://schemas.microsoft.com/office/drawing/2014/main" val="3759783971"/>
                    </a:ext>
                  </a:extLst>
                </a:gridCol>
              </a:tblGrid>
              <a:tr h="240035">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　</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H30</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R1</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R2</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R3</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R4</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R5</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R6</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1600" u="none" strike="noStrike" dirty="0">
                          <a:effectLst/>
                          <a:latin typeface="Meiryo UI" panose="020B0604030504040204" pitchFamily="50" charset="-128"/>
                          <a:ea typeface="Meiryo UI" panose="020B0604030504040204" pitchFamily="50" charset="-128"/>
                        </a:rPr>
                        <a:t>R7</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9050" cap="flat" cmpd="sng" algn="ctr">
                      <a:solidFill>
                        <a:schemeClr val="bg1"/>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0608605"/>
                  </a:ext>
                </a:extLst>
              </a:tr>
              <a:tr h="360053">
                <a:tc>
                  <a:txBody>
                    <a:bodyPr/>
                    <a:lstStyle/>
                    <a:p>
                      <a:pPr algn="l" rtl="0" fontAlgn="ctr"/>
                      <a:r>
                        <a:rPr lang="ja-JP" altLang="en-US" sz="1600" u="none" strike="noStrike" dirty="0">
                          <a:effectLst/>
                          <a:latin typeface="Meiryo UI" panose="020B0604030504040204" pitchFamily="50" charset="-128"/>
                          <a:ea typeface="Meiryo UI" panose="020B0604030504040204" pitchFamily="50" charset="-128"/>
                        </a:rPr>
                        <a:t>対象棟数</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308</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299</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290</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283</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275</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267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259</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251</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0977480"/>
                  </a:ext>
                </a:extLst>
              </a:tr>
              <a:tr h="360053">
                <a:tc>
                  <a:txBody>
                    <a:bodyPr/>
                    <a:lstStyle/>
                    <a:p>
                      <a:pPr algn="r" fontAlgn="ctr"/>
                      <a:r>
                        <a:rPr lang="ja-JP" altLang="en-US" sz="1600" u="none" strike="noStrike" dirty="0">
                          <a:effectLst/>
                          <a:latin typeface="Meiryo UI" panose="020B0604030504040204" pitchFamily="50" charset="-128"/>
                          <a:ea typeface="Meiryo UI" panose="020B0604030504040204" pitchFamily="50" charset="-128"/>
                        </a:rPr>
                        <a:t>耐震性</a:t>
                      </a:r>
                      <a:r>
                        <a:rPr lang="ja-JP" altLang="en-US" sz="1600" u="none" strike="noStrike" dirty="0" smtClean="0">
                          <a:effectLst/>
                          <a:latin typeface="Meiryo UI" panose="020B0604030504040204" pitchFamily="50" charset="-128"/>
                          <a:ea typeface="Meiryo UI" panose="020B0604030504040204" pitchFamily="50" charset="-128"/>
                        </a:rPr>
                        <a:t>不足棟数</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228</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214</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204</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197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187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177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167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278" rtl="0" eaLnBrk="1" fontAlgn="ctr" latinLnBrk="0" hangingPunct="1"/>
                      <a:r>
                        <a:rPr kumimoji="1" lang="en-US" altLang="ja-JP" sz="1600" b="0" i="0" u="none" strike="noStrike" kern="1200" dirty="0">
                          <a:solidFill>
                            <a:srgbClr val="000000"/>
                          </a:solidFill>
                          <a:effectLst/>
                          <a:latin typeface="Meiryo UI" panose="020B0604030504040204" pitchFamily="50" charset="-128"/>
                          <a:ea typeface="Meiryo UI" panose="020B0604030504040204" pitchFamily="50" charset="-128"/>
                          <a:cs typeface="+mn-cs"/>
                        </a:rPr>
                        <a:t>157</a:t>
                      </a:r>
                    </a:p>
                  </a:txBody>
                  <a:tcPr marL="9525" marR="9525" marT="9525" marB="0" anchor="ctr">
                    <a:lnL w="12700" cap="flat" cmpd="sng" algn="ctr">
                      <a:solidFill>
                        <a:srgbClr val="0033CC"/>
                      </a:solidFill>
                      <a:prstDash val="solid"/>
                      <a:round/>
                      <a:headEnd type="none" w="med" len="med"/>
                      <a:tailEnd type="none" w="med" len="med"/>
                    </a:lnL>
                    <a:lnR w="12700" cap="flat" cmpd="sng" algn="ctr">
                      <a:solidFill>
                        <a:srgbClr val="0033CC"/>
                      </a:solidFill>
                      <a:prstDash val="solid"/>
                      <a:round/>
                      <a:headEnd type="none" w="med" len="med"/>
                      <a:tailEnd type="none" w="med" len="med"/>
                    </a:lnR>
                    <a:lnT w="12700" cap="flat" cmpd="sng" algn="ctr">
                      <a:solidFill>
                        <a:srgbClr val="0033CC"/>
                      </a:solidFill>
                      <a:prstDash val="solid"/>
                      <a:round/>
                      <a:headEnd type="none" w="med" len="med"/>
                      <a:tailEnd type="none" w="med" len="med"/>
                    </a:lnT>
                    <a:lnB w="12700" cap="flat" cmpd="sng" algn="ctr">
                      <a:solidFill>
                        <a:srgbClr val="0033C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668570"/>
                  </a:ext>
                </a:extLst>
              </a:tr>
            </a:tbl>
          </a:graphicData>
        </a:graphic>
      </p:graphicFrame>
      <p:sp>
        <p:nvSpPr>
          <p:cNvPr id="2" name="タイトル 1">
            <a:extLst>
              <a:ext uri="{FF2B5EF4-FFF2-40B4-BE49-F238E27FC236}">
                <a16:creationId xmlns:a16="http://schemas.microsoft.com/office/drawing/2014/main" id="{77B14665-C14D-4EEF-9E1F-852F6FE5B4C6}"/>
              </a:ext>
            </a:extLst>
          </p:cNvPr>
          <p:cNvSpPr>
            <a:spLocks noGrp="1"/>
          </p:cNvSpPr>
          <p:nvPr>
            <p:ph type="title"/>
          </p:nvPr>
        </p:nvSpPr>
        <p:spPr>
          <a:xfrm>
            <a:off x="0" y="471050"/>
            <a:ext cx="8432800" cy="404813"/>
          </a:xfrm>
        </p:spPr>
        <p:txBody>
          <a:bodyPr/>
          <a:lstStyle/>
          <a:p>
            <a:r>
              <a:rPr lang="ja-JP" altLang="en-US" sz="2300" dirty="0" smtClean="0"/>
              <a:t>　（</a:t>
            </a:r>
            <a:r>
              <a:rPr lang="ja-JP" altLang="en-US" sz="2300" dirty="0"/>
              <a:t>４</a:t>
            </a:r>
            <a:r>
              <a:rPr lang="ja-JP" altLang="en-US" sz="2300" dirty="0" smtClean="0"/>
              <a:t>）</a:t>
            </a:r>
            <a:r>
              <a:rPr lang="zh-TW" altLang="en-US" sz="2300" dirty="0" smtClean="0"/>
              <a:t>広域</a:t>
            </a:r>
            <a:r>
              <a:rPr lang="zh-TW" altLang="en-US" sz="2300" dirty="0"/>
              <a:t>緊急交通路沿道</a:t>
            </a:r>
            <a:r>
              <a:rPr lang="zh-TW" altLang="en-US" sz="2300" dirty="0" smtClean="0"/>
              <a:t>建築物</a:t>
            </a:r>
            <a:r>
              <a:rPr lang="en-US" altLang="zh-TW" sz="2300" dirty="0" smtClean="0"/>
              <a:t>(</a:t>
            </a:r>
            <a:r>
              <a:rPr lang="ja-JP" altLang="en-US" sz="2300" dirty="0" smtClean="0"/>
              <a:t>建物</a:t>
            </a:r>
            <a:r>
              <a:rPr lang="en-US" altLang="ja-JP" sz="2300" dirty="0" smtClean="0"/>
              <a:t>)</a:t>
            </a:r>
            <a:r>
              <a:rPr lang="ja-JP" altLang="en-US" sz="2300" dirty="0" smtClean="0"/>
              <a:t>の耐震化の推移・予測</a:t>
            </a:r>
            <a:endParaRPr kumimoji="1" lang="ja-JP" altLang="en-US" sz="2300" dirty="0"/>
          </a:p>
        </p:txBody>
      </p:sp>
      <p:sp>
        <p:nvSpPr>
          <p:cNvPr id="4" name="スライド番号プレースホルダー 3">
            <a:extLst>
              <a:ext uri="{FF2B5EF4-FFF2-40B4-BE49-F238E27FC236}">
                <a16:creationId xmlns:a16="http://schemas.microsoft.com/office/drawing/2014/main" id="{D58693C6-449B-4A31-94C2-D768B425DF43}"/>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8</a:t>
            </a:fld>
            <a:endParaRPr lang="en-US" altLang="ja-JP">
              <a:solidFill>
                <a:srgbClr val="000000"/>
              </a:solidFill>
            </a:endParaRPr>
          </a:p>
        </p:txBody>
      </p:sp>
      <p:cxnSp>
        <p:nvCxnSpPr>
          <p:cNvPr id="41" name="直線コネクタ 40"/>
          <p:cNvCxnSpPr/>
          <p:nvPr/>
        </p:nvCxnSpPr>
        <p:spPr>
          <a:xfrm flipH="1">
            <a:off x="4459709" y="1500448"/>
            <a:ext cx="0" cy="9560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Rectangle 3"/>
          <p:cNvSpPr>
            <a:spLocks noChangeArrowheads="1"/>
          </p:cNvSpPr>
          <p:nvPr/>
        </p:nvSpPr>
        <p:spPr bwMode="auto">
          <a:xfrm>
            <a:off x="493920" y="2552379"/>
            <a:ext cx="720513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末から</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R3</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末の実績</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によると</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年間で</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（うち</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除却</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25</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棟、改修</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）が耐震化</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された</a:t>
            </a:r>
            <a:endParaRPr kumimoji="0"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eaLnBrk="0" hangingPunct="0"/>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年　　うち</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除却</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10×25/31</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　うち</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改修</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a:t>
            </a:r>
            <a:r>
              <a:rPr kumimoji="0"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10×6/31</a:t>
            </a:r>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cs typeface="Meiryo UI" panose="020B0604030504040204" pitchFamily="50" charset="-128"/>
              </a:rPr>
              <a:t>として推計</a:t>
            </a:r>
            <a:endParaRPr kumimoji="0" lang="ja-JP" altLang="en-US" sz="1400" dirty="0">
              <a:latin typeface="Meiryo UI" panose="020B0604030504040204" pitchFamily="50" charset="-128"/>
              <a:ea typeface="Meiryo UI" panose="020B0604030504040204" pitchFamily="50" charset="-128"/>
            </a:endParaRPr>
          </a:p>
        </p:txBody>
      </p:sp>
      <p:sp>
        <p:nvSpPr>
          <p:cNvPr id="45" name="四角形吹き出し 44">
            <a:extLst>
              <a:ext uri="{FF2B5EF4-FFF2-40B4-BE49-F238E27FC236}">
                <a16:creationId xmlns:a16="http://schemas.microsoft.com/office/drawing/2014/main" id="{D4DAE2E7-2703-4E0D-B366-E3B2FE8BC02F}"/>
              </a:ext>
            </a:extLst>
          </p:cNvPr>
          <p:cNvSpPr/>
          <p:nvPr/>
        </p:nvSpPr>
        <p:spPr>
          <a:xfrm>
            <a:off x="7292446" y="1506857"/>
            <a:ext cx="1749245" cy="985359"/>
          </a:xfrm>
          <a:prstGeom prst="wedgeRectCallout">
            <a:avLst>
              <a:gd name="adj1" fmla="val -60239"/>
              <a:gd name="adj2" fmla="val 31064"/>
            </a:avLst>
          </a:prstGeom>
          <a:solidFill>
            <a:sysClr val="window" lastClr="FFFFFF"/>
          </a:solidFill>
          <a:ln w="19050" cap="flat" cmpd="sng" algn="ctr">
            <a:solidFill>
              <a:schemeClr val="tx1"/>
            </a:solidFill>
            <a:prstDash val="solid"/>
          </a:ln>
          <a:effectLst/>
        </p:spPr>
        <p:txBody>
          <a:bodyPr rot="0" spcFirstLastPara="0" vert="horz" wrap="square" lIns="72000" tIns="45720" rIns="72000" bIns="45720" numCol="1" spcCol="0" rtlCol="0" fromWordArt="0" anchor="ctr" anchorCtr="0" forceAA="0" compatLnSpc="1">
            <a:prstTxWarp prst="textNoShape">
              <a:avLst/>
            </a:prstTxWarp>
            <a:noAutofit/>
          </a:bodyPr>
          <a:lstStyle/>
          <a:p>
            <a:r>
              <a:rPr lang="en-US" altLang="ja-JP" sz="1400" b="1" kern="1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b="1"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耐震性不足棟数：</a:t>
            </a:r>
            <a:endParaRPr lang="en-US" altLang="ja-JP" sz="1400" b="1" kern="100" dirty="0">
              <a:latin typeface="Meiryo UI" panose="020B0604030504040204" pitchFamily="50" charset="-128"/>
              <a:ea typeface="Meiryo UI" panose="020B0604030504040204" pitchFamily="50" charset="-128"/>
              <a:cs typeface="Meiryo UI" panose="020B0604030504040204" pitchFamily="50" charset="-128"/>
            </a:endParaRPr>
          </a:p>
          <a:p>
            <a:pPr algn="r">
              <a:spcAft>
                <a:spcPts val="0"/>
              </a:spcAft>
            </a:pPr>
            <a:r>
              <a:rPr lang="en-US" altLang="ja-JP" sz="1400" b="1" kern="100" dirty="0" smtClean="0">
                <a:latin typeface="Meiryo UI" panose="020B0604030504040204" pitchFamily="50" charset="-128"/>
                <a:ea typeface="Meiryo UI" panose="020B0604030504040204" pitchFamily="50" charset="-128"/>
                <a:cs typeface="Meiryo UI" panose="020B0604030504040204" pitchFamily="50" charset="-128"/>
              </a:rPr>
              <a:t>157</a:t>
            </a:r>
            <a:r>
              <a:rPr lang="ja-JP" altLang="en-US" sz="1400" b="1" kern="100" dirty="0" smtClean="0">
                <a:latin typeface="Meiryo UI" panose="020B0604030504040204" pitchFamily="50" charset="-128"/>
                <a:ea typeface="Meiryo UI" panose="020B0604030504040204" pitchFamily="50" charset="-128"/>
                <a:cs typeface="Meiryo UI" panose="020B0604030504040204" pitchFamily="50" charset="-128"/>
              </a:rPr>
              <a:t>棟</a:t>
            </a:r>
            <a:endParaRPr lang="en-US" altLang="ja-JP" sz="1400" b="1"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進捗率</a:t>
            </a:r>
            <a:r>
              <a:rPr lang="ja-JP" altLang="en-US" sz="14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kern="100" dirty="0" smtClean="0">
                <a:latin typeface="Meiryo UI" panose="020B0604030504040204" pitchFamily="50" charset="-128"/>
                <a:ea typeface="Meiryo UI" panose="020B0604030504040204" pitchFamily="50" charset="-128"/>
                <a:cs typeface="Meiryo UI" panose="020B0604030504040204" pitchFamily="50" charset="-128"/>
              </a:rPr>
              <a:t>37.5%</a:t>
            </a:r>
            <a:endParaRPr lang="en-US" altLang="ja-JP" sz="14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Rectangle 3"/>
          <p:cNvSpPr>
            <a:spLocks noChangeArrowheads="1"/>
          </p:cNvSpPr>
          <p:nvPr/>
        </p:nvSpPr>
        <p:spPr bwMode="auto">
          <a:xfrm>
            <a:off x="936596" y="3426329"/>
            <a:ext cx="6442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ja-JP" altLang="en-US" sz="1400" dirty="0" smtClean="0">
                <a:latin typeface="Meiryo UI" panose="020B0604030504040204" pitchFamily="50" charset="-128"/>
                <a:ea typeface="Meiryo UI" panose="020B0604030504040204" pitchFamily="50" charset="-128"/>
                <a:cs typeface="Meiryo UI" panose="020B0604030504040204" pitchFamily="50" charset="-128"/>
              </a:rPr>
              <a:t>棟数</a:t>
            </a:r>
            <a:endParaRPr kumimoji="0" lang="ja-JP" altLang="en-US" sz="1400" dirty="0">
              <a:latin typeface="Meiryo UI" panose="020B0604030504040204" pitchFamily="50" charset="-128"/>
              <a:ea typeface="Meiryo UI" panose="020B0604030504040204" pitchFamily="50" charset="-128"/>
            </a:endParaRPr>
          </a:p>
        </p:txBody>
      </p:sp>
      <p:sp>
        <p:nvSpPr>
          <p:cNvPr id="54" name="Rectangle 3"/>
          <p:cNvSpPr>
            <a:spLocks noChangeArrowheads="1"/>
          </p:cNvSpPr>
          <p:nvPr/>
        </p:nvSpPr>
        <p:spPr bwMode="auto">
          <a:xfrm>
            <a:off x="7272443" y="3464859"/>
            <a:ext cx="82506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kumimoji="0" lang="ja-JP" altLang="en-US" sz="1400" dirty="0">
                <a:latin typeface="Meiryo UI" panose="020B0604030504040204" pitchFamily="50" charset="-128"/>
                <a:ea typeface="Meiryo UI" panose="020B0604030504040204" pitchFamily="50" charset="-128"/>
              </a:rPr>
              <a:t>進捗率</a:t>
            </a:r>
          </a:p>
        </p:txBody>
      </p:sp>
      <p:sp>
        <p:nvSpPr>
          <p:cNvPr id="13" name="正方形/長方形 12"/>
          <p:cNvSpPr/>
          <p:nvPr/>
        </p:nvSpPr>
        <p:spPr>
          <a:xfrm>
            <a:off x="6563198" y="3863932"/>
            <a:ext cx="790047" cy="3048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2"/>
          <a:stretch>
            <a:fillRect/>
          </a:stretch>
        </p:blipFill>
        <p:spPr>
          <a:xfrm>
            <a:off x="936596" y="3681087"/>
            <a:ext cx="7102456" cy="2743438"/>
          </a:xfrm>
          <a:prstGeom prst="rect">
            <a:avLst/>
          </a:prstGeom>
        </p:spPr>
      </p:pic>
    </p:spTree>
    <p:extLst>
      <p:ext uri="{BB962C8B-B14F-4D97-AF65-F5344CB8AC3E}">
        <p14:creationId xmlns:p14="http://schemas.microsoft.com/office/powerpoint/2010/main" val="2838355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6350" cap="flat" cmpd="sng" algn="ctr">
          <a:noFill/>
          <a:prstDash val="solid"/>
        </a:ln>
        <a:effectLst/>
      </a:spPr>
      <a:bodyPr wrap="square">
        <a:noAutofit/>
      </a:bodyPr>
      <a:lstStyle>
        <a:defPPr>
          <a:defRPr dirty="0"/>
        </a:defPPr>
      </a:lstStyle>
      <a:style>
        <a:lnRef idx="2">
          <a:schemeClr val="accent2"/>
        </a:lnRef>
        <a:fillRef idx="1">
          <a:schemeClr val="lt1"/>
        </a:fillRef>
        <a:effectRef idx="0">
          <a:schemeClr val="accent2"/>
        </a:effectRef>
        <a:fontRef idx="minor">
          <a:schemeClr val="dk1"/>
        </a:fontRef>
      </a: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5821</Words>
  <Application>Microsoft Office PowerPoint</Application>
  <PresentationFormat>画面に合わせる (4:3)</PresentationFormat>
  <Paragraphs>764</Paragraphs>
  <Slides>34</Slides>
  <Notes>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34</vt:i4>
      </vt:variant>
    </vt:vector>
  </HeadingPairs>
  <TitlesOfParts>
    <vt:vector size="46" baseType="lpstr">
      <vt:lpstr>HGP創英角ｺﾞｼｯｸUB</vt:lpstr>
      <vt:lpstr>HG丸ｺﾞｼｯｸM-PRO</vt:lpstr>
      <vt:lpstr>Meiryo UI</vt:lpstr>
      <vt:lpstr>ＭＳ Ｐゴシック</vt:lpstr>
      <vt:lpstr>ＭＳ ゴシック</vt:lpstr>
      <vt:lpstr>ＭＳ 明朝</vt:lpstr>
      <vt:lpstr>游ゴシック</vt:lpstr>
      <vt:lpstr>Arial</vt:lpstr>
      <vt:lpstr>Calibri</vt:lpstr>
      <vt:lpstr>Times New Roman</vt:lpstr>
      <vt:lpstr>Wingdings 2</vt:lpstr>
      <vt:lpstr>標準デザイン</vt:lpstr>
      <vt:lpstr>「住宅建築物耐震10ヵ年戦略・大阪」進捗状況</vt:lpstr>
      <vt:lpstr>１．住宅建築物耐震10ヵ年戦略・大阪　概要</vt:lpstr>
      <vt:lpstr>　（１）住宅建築物耐震10ヵ年戦略・大阪　概要</vt:lpstr>
      <vt:lpstr>　（２）目標達成に向けた具体的な取組</vt:lpstr>
      <vt:lpstr>２．耐震化率（府民みんなでめざそう値）の 　　進捗状況</vt:lpstr>
      <vt:lpstr>（１）耐震化率（府民みんなでめざそう値）進捗状況</vt:lpstr>
      <vt:lpstr>PowerPoint プレゼンテーション</vt:lpstr>
      <vt:lpstr>　（３）大規模建築物の耐震化の推移・予測</vt:lpstr>
      <vt:lpstr>　（４）広域緊急交通路沿道建築物(建物)の耐震化の推移・予測</vt:lpstr>
      <vt:lpstr>　（５）多数の者が利用する建築物の耐震化の状況</vt:lpstr>
      <vt:lpstr>３．目標達成のための具体的な取組</vt:lpstr>
      <vt:lpstr>PowerPoint プレゼンテーション</vt:lpstr>
      <vt:lpstr>（１）令和３年度の木造住宅の取組について</vt:lpstr>
      <vt:lpstr>　（２）令和４年度の木造住宅の取組</vt:lpstr>
      <vt:lpstr>PowerPoint プレゼンテーション</vt:lpstr>
      <vt:lpstr>（１）令和３年度の分譲マンションの取組について</vt:lpstr>
      <vt:lpstr>　（２）令和４年度の分譲マンションの取組</vt:lpstr>
      <vt:lpstr>PowerPoint プレゼンテーション</vt:lpstr>
      <vt:lpstr>（１）令和３年度の大規模建築物の取組について</vt:lpstr>
      <vt:lpstr>　（２） 令和４年度の大規模建築物の取組</vt:lpstr>
      <vt:lpstr>PowerPoint プレゼンテーション</vt:lpstr>
      <vt:lpstr>（1）令和３年度の広域緊急交通路沿道建築物(建物)の取組について</vt:lpstr>
      <vt:lpstr>　（２）令和４年度の広域緊急交通路沿道建築物(建物)の取組</vt:lpstr>
      <vt:lpstr>PowerPoint プレゼンテーション</vt:lpstr>
      <vt:lpstr>（１）令和３年度の広域緊急交通路沿道ブロック塀等の取組について</vt:lpstr>
      <vt:lpstr>　（２）令和４年度の広域緊急交通路沿道ブロック塀等の取組</vt:lpstr>
      <vt:lpstr>４．目標達成へ向けた今後の取組</vt:lpstr>
      <vt:lpstr>（１）住宅</vt:lpstr>
      <vt:lpstr>【参考】木造住宅の耐震化に係る 　　　　 他都道府県等の状況・取組等</vt:lpstr>
      <vt:lpstr>【参考】分譲マンションの耐震化に係る 　　　　 他都道府県等の状況・取組等</vt:lpstr>
      <vt:lpstr>（２）大規模建築物</vt:lpstr>
      <vt:lpstr>【参考】大規模建築物の耐震化に係る 　　　 　他都道府県等の状況・取組等</vt:lpstr>
      <vt:lpstr>（３）広域緊急交通路沿道建築物</vt:lpstr>
      <vt:lpstr>　【参考】広域緊急交通路沿道建築物の耐震化に係る 　　　　　 他都道府県等の状況・取組等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2022-09-13T06:00:01Z</dcterms:created>
  <dcterms:modified xsi:type="dcterms:W3CDTF">2022-10-19T11:27:10Z</dcterms:modified>
</cp:coreProperties>
</file>