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36"/>
  </p:notesMasterIdLst>
  <p:sldIdLst>
    <p:sldId id="716" r:id="rId2"/>
    <p:sldId id="619" r:id="rId3"/>
    <p:sldId id="695" r:id="rId4"/>
    <p:sldId id="856" r:id="rId5"/>
    <p:sldId id="623" r:id="rId6"/>
    <p:sldId id="713" r:id="rId7"/>
    <p:sldId id="955" r:id="rId8"/>
    <p:sldId id="939" r:id="rId9"/>
    <p:sldId id="936" r:id="rId10"/>
    <p:sldId id="831" r:id="rId11"/>
    <p:sldId id="715" r:id="rId12"/>
    <p:sldId id="770" r:id="rId13"/>
    <p:sldId id="916" r:id="rId14"/>
    <p:sldId id="923" r:id="rId15"/>
    <p:sldId id="721" r:id="rId16"/>
    <p:sldId id="868" r:id="rId17"/>
    <p:sldId id="874" r:id="rId18"/>
    <p:sldId id="731" r:id="rId19"/>
    <p:sldId id="817" r:id="rId20"/>
    <p:sldId id="942" r:id="rId21"/>
    <p:sldId id="743" r:id="rId22"/>
    <p:sldId id="880" r:id="rId23"/>
    <p:sldId id="886" r:id="rId24"/>
    <p:sldId id="786" r:id="rId25"/>
    <p:sldId id="840" r:id="rId26"/>
    <p:sldId id="864" r:id="rId27"/>
    <p:sldId id="958" r:id="rId28"/>
    <p:sldId id="967" r:id="rId29"/>
    <p:sldId id="963" r:id="rId30"/>
    <p:sldId id="969" r:id="rId31"/>
    <p:sldId id="966" r:id="rId32"/>
    <p:sldId id="965" r:id="rId33"/>
    <p:sldId id="968" r:id="rId34"/>
    <p:sldId id="961" r:id="rId35"/>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03B5"/>
    <a:srgbClr val="C93838"/>
    <a:srgbClr val="D26D6D"/>
    <a:srgbClr val="E6E6E6"/>
    <a:srgbClr val="0033CC"/>
    <a:srgbClr val="FF0000"/>
    <a:srgbClr val="333399"/>
    <a:srgbClr val="E341B9"/>
    <a:srgbClr val="FF9900"/>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08" autoAdjust="0"/>
    <p:restoredTop sz="89767" autoAdjust="0"/>
  </p:normalViewPr>
  <p:slideViewPr>
    <p:cSldViewPr snapToGrid="0">
      <p:cViewPr varScale="1">
        <p:scale>
          <a:sx n="63" d="100"/>
          <a:sy n="63" d="100"/>
        </p:scale>
        <p:origin x="12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5" y="0"/>
            <a:ext cx="2880101" cy="488793"/>
          </a:xfrm>
          <a:prstGeom prst="rect">
            <a:avLst/>
          </a:prstGeom>
        </p:spPr>
        <p:txBody>
          <a:bodyPr vert="horz" lIns="90213" tIns="45104" rIns="90213" bIns="451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28" y="0"/>
            <a:ext cx="2880101" cy="488793"/>
          </a:xfrm>
          <a:prstGeom prst="rect">
            <a:avLst/>
          </a:prstGeom>
        </p:spPr>
        <p:txBody>
          <a:bodyPr vert="horz" lIns="90213" tIns="45104" rIns="90213" bIns="45104" rtlCol="0"/>
          <a:lstStyle>
            <a:lvl1pPr algn="r">
              <a:defRPr sz="1200"/>
            </a:lvl1pPr>
          </a:lstStyle>
          <a:p>
            <a:fld id="{EECBB802-390E-416A-9078-047B5A3BFBEC}" type="datetimeFigureOut">
              <a:rPr kumimoji="1" lang="ja-JP" altLang="en-US" smtClean="0"/>
              <a:t>2022/10/19</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90213" tIns="45104" rIns="90213" bIns="45104" rtlCol="0" anchor="ctr"/>
          <a:lstStyle/>
          <a:p>
            <a:endParaRPr lang="ja-JP" altLang="en-US"/>
          </a:p>
        </p:txBody>
      </p:sp>
      <p:sp>
        <p:nvSpPr>
          <p:cNvPr id="5" name="ノート プレースホルダー 4"/>
          <p:cNvSpPr>
            <a:spLocks noGrp="1"/>
          </p:cNvSpPr>
          <p:nvPr>
            <p:ph type="body" sz="quarter" idx="3"/>
          </p:nvPr>
        </p:nvSpPr>
        <p:spPr>
          <a:xfrm>
            <a:off x="664997" y="4644313"/>
            <a:ext cx="5316870" cy="4399133"/>
          </a:xfrm>
          <a:prstGeom prst="rect">
            <a:avLst/>
          </a:prstGeom>
        </p:spPr>
        <p:txBody>
          <a:bodyPr vert="horz" lIns="90213" tIns="45104" rIns="90213" bIns="451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5" y="9287061"/>
            <a:ext cx="2880101" cy="488792"/>
          </a:xfrm>
          <a:prstGeom prst="rect">
            <a:avLst/>
          </a:prstGeom>
        </p:spPr>
        <p:txBody>
          <a:bodyPr vert="horz" lIns="90213" tIns="45104" rIns="90213" bIns="451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28" y="9287061"/>
            <a:ext cx="2880101" cy="488792"/>
          </a:xfrm>
          <a:prstGeom prst="rect">
            <a:avLst/>
          </a:prstGeom>
        </p:spPr>
        <p:txBody>
          <a:bodyPr vert="horz" lIns="90213" tIns="45104" rIns="90213" bIns="45104" rtlCol="0" anchor="b"/>
          <a:lstStyle>
            <a:lvl1pPr algn="r">
              <a:defRPr sz="1200"/>
            </a:lvl1pPr>
          </a:lstStyle>
          <a:p>
            <a:fld id="{F951BCA7-131D-4984-B463-78DB2CA777CC}" type="slidenum">
              <a:rPr kumimoji="1" lang="ja-JP" altLang="en-US" smtClean="0"/>
              <a:t>‹#›</a:t>
            </a:fld>
            <a:endParaRPr kumimoji="1" lang="ja-JP" altLang="en-US"/>
          </a:p>
        </p:txBody>
      </p:sp>
    </p:spTree>
    <p:extLst>
      <p:ext uri="{BB962C8B-B14F-4D97-AF65-F5344CB8AC3E}">
        <p14:creationId xmlns:p14="http://schemas.microsoft.com/office/powerpoint/2010/main" val="1460224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51BCA7-131D-4984-B463-78DB2CA777CC}" type="slidenum">
              <a:rPr kumimoji="1" lang="ja-JP" altLang="en-US" smtClean="0"/>
              <a:t>28</a:t>
            </a:fld>
            <a:endParaRPr kumimoji="1" lang="ja-JP" altLang="en-US"/>
          </a:p>
        </p:txBody>
      </p:sp>
    </p:spTree>
    <p:extLst>
      <p:ext uri="{BB962C8B-B14F-4D97-AF65-F5344CB8AC3E}">
        <p14:creationId xmlns:p14="http://schemas.microsoft.com/office/powerpoint/2010/main" val="788536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51BCA7-131D-4984-B463-78DB2CA777CC}" type="slidenum">
              <a:rPr kumimoji="1" lang="ja-JP" altLang="en-US" smtClean="0"/>
              <a:t>29</a:t>
            </a:fld>
            <a:endParaRPr kumimoji="1" lang="ja-JP" altLang="en-US"/>
          </a:p>
        </p:txBody>
      </p:sp>
    </p:spTree>
    <p:extLst>
      <p:ext uri="{BB962C8B-B14F-4D97-AF65-F5344CB8AC3E}">
        <p14:creationId xmlns:p14="http://schemas.microsoft.com/office/powerpoint/2010/main" val="230406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51BCA7-131D-4984-B463-78DB2CA777CC}" type="slidenum">
              <a:rPr kumimoji="1" lang="ja-JP" altLang="en-US" smtClean="0"/>
              <a:t>31</a:t>
            </a:fld>
            <a:endParaRPr kumimoji="1" lang="ja-JP" altLang="en-US"/>
          </a:p>
        </p:txBody>
      </p:sp>
    </p:spTree>
    <p:extLst>
      <p:ext uri="{BB962C8B-B14F-4D97-AF65-F5344CB8AC3E}">
        <p14:creationId xmlns:p14="http://schemas.microsoft.com/office/powerpoint/2010/main" val="14883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51BCA7-131D-4984-B463-78DB2CA777CC}" type="slidenum">
              <a:rPr kumimoji="1" lang="ja-JP" altLang="en-US" smtClean="0"/>
              <a:t>33</a:t>
            </a:fld>
            <a:endParaRPr kumimoji="1" lang="ja-JP" altLang="en-US"/>
          </a:p>
        </p:txBody>
      </p:sp>
    </p:spTree>
    <p:extLst>
      <p:ext uri="{BB962C8B-B14F-4D97-AF65-F5344CB8AC3E}">
        <p14:creationId xmlns:p14="http://schemas.microsoft.com/office/powerpoint/2010/main" val="113315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377949" y="3284538"/>
            <a:ext cx="7776000"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pPr fontAlgn="base">
              <a:spcBef>
                <a:spcPct val="0"/>
              </a:spcBef>
              <a:spcAft>
                <a:spcPct val="0"/>
              </a:spcAft>
            </a:pPr>
            <a:endParaRPr lang="ja-JP" altLang="en-US">
              <a:solidFill>
                <a:srgbClr val="000000"/>
              </a:solidFill>
            </a:endParaRPr>
          </a:p>
        </p:txBody>
      </p:sp>
      <p:sp>
        <p:nvSpPr>
          <p:cNvPr id="3074" name="Rectangle 2"/>
          <p:cNvSpPr>
            <a:spLocks noGrp="1" noChangeArrowheads="1"/>
          </p:cNvSpPr>
          <p:nvPr>
            <p:ph type="ctrTitle"/>
          </p:nvPr>
        </p:nvSpPr>
        <p:spPr>
          <a:xfrm>
            <a:off x="1377949" y="2133619"/>
            <a:ext cx="7766051" cy="1470025"/>
          </a:xfrm>
        </p:spPr>
        <p:txBody>
          <a:bodyPr/>
          <a:lstStyle>
            <a:lvl1pPr>
              <a:defRPr sz="4000"/>
            </a:lvl1pPr>
          </a:lstStyle>
          <a:p>
            <a:r>
              <a:rPr lang="ja-JP" altLang="en-US" dirty="0"/>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solidFill>
                  <a:srgbClr val="000000"/>
                </a:solidFill>
              </a:rPr>
              <a:pPr>
                <a:defRPr/>
              </a:pPr>
              <a:t>‹#›</a:t>
            </a:fld>
            <a:endParaRPr lang="en-US" altLang="ja-JP">
              <a:solidFill>
                <a:srgbClr val="000000"/>
              </a:solidFill>
            </a:endParaRPr>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9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9056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315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atin typeface="Meiryo UI" panose="020B0604030504040204" pitchFamily="50" charset="-128"/>
                <a:ea typeface="Meiryo UI" panose="020B0604030504040204" pitchFamily="50" charset="-128"/>
              </a:defRPr>
            </a:lvl1pPr>
          </a:lstStyle>
          <a:p>
            <a:pPr>
              <a:defRPr/>
            </a:pPr>
            <a:fld id="{09954CD4-AF95-4C78-B160-84012AB9CEDB}"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3568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9813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5868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825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03200" y="471050"/>
            <a:ext cx="7019925" cy="404813"/>
          </a:xfrm>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700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8102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a:t>マスタ タイトルの書式設定</a:t>
            </a:r>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1455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8518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4333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lvl1pPr algn="r">
              <a:defRPr sz="1100" smtClean="0">
                <a:ea typeface="ＭＳ Ｐゴシック" pitchFamily="50" charset="-128"/>
              </a:defRPr>
            </a:lvl1pPr>
          </a:lstStyle>
          <a:p>
            <a:pPr fontAlgn="base">
              <a:spcBef>
                <a:spcPct val="0"/>
              </a:spcBef>
              <a:spcAft>
                <a:spcPct val="0"/>
              </a:spcAft>
              <a:defRPr/>
            </a:pPr>
            <a:fld id="{CAE3EE41-3415-4202-BC91-CCBF9140DD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2" name="Rectangle 2"/>
          <p:cNvSpPr>
            <a:spLocks noGrp="1" noChangeArrowheads="1"/>
          </p:cNvSpPr>
          <p:nvPr userDrawn="1">
            <p:ph type="title"/>
          </p:nvPr>
        </p:nvSpPr>
        <p:spPr bwMode="auto">
          <a:xfrm>
            <a:off x="0" y="47105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a:t>マスタ タイトルの書式設定</a:t>
            </a:r>
          </a:p>
        </p:txBody>
      </p:sp>
      <p:grpSp>
        <p:nvGrpSpPr>
          <p:cNvPr id="12" name="グループ化 4"/>
          <p:cNvGrpSpPr>
            <a:grpSpLocks/>
          </p:cNvGrpSpPr>
          <p:nvPr userDrawn="1"/>
        </p:nvGrpSpPr>
        <p:grpSpPr bwMode="auto">
          <a:xfrm>
            <a:off x="8110913" y="501650"/>
            <a:ext cx="1079500" cy="361950"/>
            <a:chOff x="7164536" y="392474"/>
            <a:chExt cx="1079872" cy="361316"/>
          </a:xfrm>
        </p:grpSpPr>
        <p:pic>
          <p:nvPicPr>
            <p:cNvPr id="13"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5" name="直線コネクタ 14"/>
          <p:cNvCxnSpPr/>
          <p:nvPr userDrawn="1"/>
        </p:nvCxnSpPr>
        <p:spPr>
          <a:xfrm>
            <a:off x="-1975" y="9318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userDrawn="1"/>
        </p:nvCxnSpPr>
        <p:spPr>
          <a:xfrm>
            <a:off x="-1975" y="8937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878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033580" y="2059921"/>
            <a:ext cx="8277564" cy="1470025"/>
          </a:xfrm>
        </p:spPr>
        <p:txBody>
          <a:bodyPr/>
          <a:lstStyle/>
          <a:p>
            <a:r>
              <a:rPr lang="ja-JP" altLang="en-US" sz="3200" dirty="0"/>
              <a:t>「住宅建築物耐震</a:t>
            </a:r>
            <a:r>
              <a:rPr lang="en-US" altLang="ja-JP" sz="3200" dirty="0"/>
              <a:t>10</a:t>
            </a:r>
            <a:r>
              <a:rPr lang="ja-JP" altLang="en-US" sz="3200" dirty="0"/>
              <a:t>ヵ年戦略・大阪</a:t>
            </a:r>
            <a:r>
              <a:rPr lang="ja-JP" altLang="en-US" sz="3200" dirty="0" smtClean="0"/>
              <a:t>」進捗</a:t>
            </a:r>
            <a:r>
              <a:rPr lang="ja-JP" altLang="en-US" sz="3200" dirty="0"/>
              <a:t>状況</a:t>
            </a:r>
          </a:p>
        </p:txBody>
      </p:sp>
      <p:sp>
        <p:nvSpPr>
          <p:cNvPr id="5" name="正方形/長方形 4"/>
          <p:cNvSpPr/>
          <p:nvPr/>
        </p:nvSpPr>
        <p:spPr>
          <a:xfrm>
            <a:off x="7140388" y="493824"/>
            <a:ext cx="1501253"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3200" dirty="0" smtClean="0">
                <a:solidFill>
                  <a:srgbClr val="1F497D"/>
                </a:solidFill>
                <a:latin typeface="+mj-lt"/>
                <a:ea typeface="+mj-ea"/>
                <a:cs typeface="+mj-cs"/>
              </a:rPr>
              <a:t>資料</a:t>
            </a:r>
            <a:r>
              <a:rPr lang="ja-JP" altLang="en-US" sz="3200" dirty="0">
                <a:solidFill>
                  <a:srgbClr val="1F497D"/>
                </a:solidFill>
                <a:latin typeface="+mj-lt"/>
                <a:ea typeface="+mj-ea"/>
                <a:cs typeface="+mj-cs"/>
              </a:rPr>
              <a:t>３</a:t>
            </a:r>
            <a:endParaRPr lang="en-US" altLang="ja-JP" sz="3200" dirty="0" smtClean="0">
              <a:solidFill>
                <a:srgbClr val="1F497D"/>
              </a:solidFill>
              <a:latin typeface="+mj-lt"/>
              <a:ea typeface="+mj-ea"/>
              <a:cs typeface="+mj-cs"/>
            </a:endParaRPr>
          </a:p>
        </p:txBody>
      </p:sp>
    </p:spTree>
    <p:extLst>
      <p:ext uri="{BB962C8B-B14F-4D97-AF65-F5344CB8AC3E}">
        <p14:creationId xmlns:p14="http://schemas.microsoft.com/office/powerpoint/2010/main" val="184014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40CE07-E48A-46FD-864B-F45E89F4A648}"/>
              </a:ext>
            </a:extLst>
          </p:cNvPr>
          <p:cNvSpPr>
            <a:spLocks noGrp="1"/>
          </p:cNvSpPr>
          <p:nvPr>
            <p:ph type="title"/>
          </p:nvPr>
        </p:nvSpPr>
        <p:spPr/>
        <p:txBody>
          <a:bodyPr/>
          <a:lstStyle/>
          <a:p>
            <a:r>
              <a:rPr lang="ja-JP" altLang="en-US" dirty="0"/>
              <a:t>　</a:t>
            </a:r>
            <a:r>
              <a:rPr lang="ja-JP" altLang="en-US" dirty="0" smtClean="0"/>
              <a:t>（５）多数</a:t>
            </a:r>
            <a:r>
              <a:rPr lang="ja-JP" altLang="en-US" dirty="0"/>
              <a:t>の者が利用する建築物の</a:t>
            </a:r>
            <a:r>
              <a:rPr kumimoji="1" lang="ja-JP" altLang="en-US" dirty="0"/>
              <a:t>耐震化の状況</a:t>
            </a:r>
          </a:p>
        </p:txBody>
      </p:sp>
      <p:sp>
        <p:nvSpPr>
          <p:cNvPr id="4" name="スライド番号プレースホルダー 3">
            <a:extLst>
              <a:ext uri="{FF2B5EF4-FFF2-40B4-BE49-F238E27FC236}">
                <a16:creationId xmlns:a16="http://schemas.microsoft.com/office/drawing/2014/main" id="{B0EDE03B-070D-449B-A8D6-B653740A58B1}"/>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9</a:t>
            </a:fld>
            <a:endParaRPr lang="en-US" altLang="ja-JP">
              <a:solidFill>
                <a:srgbClr val="000000"/>
              </a:solidFill>
            </a:endParaRPr>
          </a:p>
        </p:txBody>
      </p:sp>
      <p:graphicFrame>
        <p:nvGraphicFramePr>
          <p:cNvPr id="7" name="表 5">
            <a:extLst>
              <a:ext uri="{FF2B5EF4-FFF2-40B4-BE49-F238E27FC236}">
                <a16:creationId xmlns:a16="http://schemas.microsoft.com/office/drawing/2014/main" id="{97393399-425E-4567-B16A-1F856F8DECD7}"/>
              </a:ext>
            </a:extLst>
          </p:cNvPr>
          <p:cNvGraphicFramePr>
            <a:graphicFrameLocks noGrp="1"/>
          </p:cNvGraphicFramePr>
          <p:nvPr>
            <p:extLst>
              <p:ext uri="{D42A27DB-BD31-4B8C-83A1-F6EECF244321}">
                <p14:modId xmlns:p14="http://schemas.microsoft.com/office/powerpoint/2010/main" val="3711228673"/>
              </p:ext>
            </p:extLst>
          </p:nvPr>
        </p:nvGraphicFramePr>
        <p:xfrm>
          <a:off x="170176" y="1358891"/>
          <a:ext cx="8839199" cy="3017520"/>
        </p:xfrm>
        <a:graphic>
          <a:graphicData uri="http://schemas.openxmlformats.org/drawingml/2006/table">
            <a:tbl>
              <a:tblPr firstRow="1">
                <a:tableStyleId>{85BE263C-DBD7-4A20-BB59-AAB30ACAA65A}</a:tableStyleId>
              </a:tblPr>
              <a:tblGrid>
                <a:gridCol w="1229999">
                  <a:extLst>
                    <a:ext uri="{9D8B030D-6E8A-4147-A177-3AD203B41FA5}">
                      <a16:colId xmlns:a16="http://schemas.microsoft.com/office/drawing/2014/main" val="2772216486"/>
                    </a:ext>
                  </a:extLst>
                </a:gridCol>
                <a:gridCol w="3819525">
                  <a:extLst>
                    <a:ext uri="{9D8B030D-6E8A-4147-A177-3AD203B41FA5}">
                      <a16:colId xmlns:a16="http://schemas.microsoft.com/office/drawing/2014/main" val="2541060592"/>
                    </a:ext>
                  </a:extLst>
                </a:gridCol>
                <a:gridCol w="1232006">
                  <a:extLst>
                    <a:ext uri="{9D8B030D-6E8A-4147-A177-3AD203B41FA5}">
                      <a16:colId xmlns:a16="http://schemas.microsoft.com/office/drawing/2014/main" val="1644189818"/>
                    </a:ext>
                  </a:extLst>
                </a:gridCol>
                <a:gridCol w="1298129">
                  <a:extLst>
                    <a:ext uri="{9D8B030D-6E8A-4147-A177-3AD203B41FA5}">
                      <a16:colId xmlns:a16="http://schemas.microsoft.com/office/drawing/2014/main" val="2329366746"/>
                    </a:ext>
                  </a:extLst>
                </a:gridCol>
                <a:gridCol w="1259540">
                  <a:extLst>
                    <a:ext uri="{9D8B030D-6E8A-4147-A177-3AD203B41FA5}">
                      <a16:colId xmlns:a16="http://schemas.microsoft.com/office/drawing/2014/main" val="1737089461"/>
                    </a:ext>
                  </a:extLst>
                </a:gridCol>
              </a:tblGrid>
              <a:tr h="245487">
                <a:tc>
                  <a:txBody>
                    <a:bodyPr/>
                    <a:lstStyle/>
                    <a:p>
                      <a:pPr algn="ctr"/>
                      <a:r>
                        <a:rPr kumimoji="1" lang="ja-JP" altLang="en-US" sz="1600" dirty="0">
                          <a:latin typeface="Meiryo UI" panose="020B0604030504040204" pitchFamily="50" charset="-128"/>
                          <a:ea typeface="Meiryo UI" panose="020B0604030504040204" pitchFamily="50" charset="-128"/>
                        </a:rPr>
                        <a:t>所管省庁</a:t>
                      </a:r>
                    </a:p>
                  </a:txBody>
                  <a:tcPr anchor="ctr">
                    <a:lnL w="63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指標名</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全国</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大阪府</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時点（年）</a:t>
                      </a:r>
                      <a:endParaRPr kumimoji="1" lang="ja-JP" altLang="en-US" sz="16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64619021"/>
                  </a:ext>
                </a:extLst>
              </a:tr>
              <a:tr h="244431">
                <a:tc>
                  <a:txBody>
                    <a:bodyPr/>
                    <a:lstStyle/>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文部科学省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r>
                        <a:rPr kumimoji="1" lang="ja-JP" altLang="en-US" sz="1600" dirty="0">
                          <a:latin typeface="Meiryo UI" panose="020B0604030504040204" pitchFamily="50" charset="-128"/>
                          <a:ea typeface="Meiryo UI" panose="020B0604030504040204" pitchFamily="50" charset="-128"/>
                        </a:rPr>
                        <a:t>公立小中学校施設の構造体の耐震化率</a:t>
                      </a: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99.6</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99.7</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2021</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extLst>
                  <a:ext uri="{0D108BD9-81ED-4DB2-BD59-A6C34878D82A}">
                    <a16:rowId xmlns:a16="http://schemas.microsoft.com/office/drawing/2014/main" val="3930722920"/>
                  </a:ext>
                </a:extLst>
              </a:tr>
              <a:tr h="244431">
                <a:tc>
                  <a:txBody>
                    <a:bodyPr/>
                    <a:lstStyle/>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文部科学省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r>
                        <a:rPr kumimoji="1" lang="ja-JP" altLang="en-US" sz="1600" dirty="0">
                          <a:latin typeface="Meiryo UI" panose="020B0604030504040204" pitchFamily="50" charset="-128"/>
                          <a:ea typeface="Meiryo UI" panose="020B0604030504040204" pitchFamily="50" charset="-128"/>
                        </a:rPr>
                        <a:t>私立学校施設の耐震化率（高校等以下）</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92.3</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92.8%</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2020</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extLst>
                  <a:ext uri="{0D108BD9-81ED-4DB2-BD59-A6C34878D82A}">
                    <a16:rowId xmlns:a16="http://schemas.microsoft.com/office/drawing/2014/main" val="1078789531"/>
                  </a:ext>
                </a:extLst>
              </a:tr>
              <a:tr h="244431">
                <a:tc>
                  <a:txBody>
                    <a:bodyPr/>
                    <a:lstStyle/>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600" strike="noStrike" dirty="0" smtClean="0">
                          <a:latin typeface="Meiryo UI" panose="020B0604030504040204" pitchFamily="50" charset="-128"/>
                          <a:ea typeface="Meiryo UI" panose="020B0604030504040204" pitchFamily="50" charset="-128"/>
                        </a:rPr>
                        <a:t>総務省</a:t>
                      </a:r>
                      <a:endParaRPr kumimoji="1" lang="ja-JP" altLang="en-US" sz="1600" strike="noStrike"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r>
                        <a:rPr kumimoji="1" lang="ja-JP" altLang="en-US" sz="1600" dirty="0">
                          <a:latin typeface="Meiryo UI" panose="020B0604030504040204" pitchFamily="50" charset="-128"/>
                          <a:ea typeface="Meiryo UI" panose="020B0604030504040204" pitchFamily="50" charset="-128"/>
                        </a:rPr>
                        <a:t>防災拠点となる体育館の耐震化率</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88.1</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94.0</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2020</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extLst>
                  <a:ext uri="{0D108BD9-81ED-4DB2-BD59-A6C34878D82A}">
                    <a16:rowId xmlns:a16="http://schemas.microsoft.com/office/drawing/2014/main" val="949525389"/>
                  </a:ext>
                </a:extLst>
              </a:tr>
              <a:tr h="244431">
                <a:tc>
                  <a:txBody>
                    <a:bodyPr/>
                    <a:lstStyle/>
                    <a:p>
                      <a:pPr algn="ctr"/>
                      <a:r>
                        <a:rPr kumimoji="1" lang="ja-JP" altLang="en-US" sz="1600" dirty="0" smtClean="0">
                          <a:latin typeface="Meiryo UI" panose="020B0604030504040204" pitchFamily="50" charset="-128"/>
                          <a:ea typeface="Meiryo UI" panose="020B0604030504040204" pitchFamily="50" charset="-128"/>
                        </a:rPr>
                        <a:t>厚生労働省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r>
                        <a:rPr kumimoji="1" lang="ja-JP" altLang="en-US" sz="1600" dirty="0">
                          <a:latin typeface="Meiryo UI" panose="020B0604030504040204" pitchFamily="50" charset="-128"/>
                          <a:ea typeface="Meiryo UI" panose="020B0604030504040204" pitchFamily="50" charset="-128"/>
                        </a:rPr>
                        <a:t>社会福祉施設等の耐震化率</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89.6</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86.1%</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2016</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extLst>
                  <a:ext uri="{0D108BD9-81ED-4DB2-BD59-A6C34878D82A}">
                    <a16:rowId xmlns:a16="http://schemas.microsoft.com/office/drawing/2014/main" val="3155492638"/>
                  </a:ext>
                </a:extLst>
              </a:tr>
              <a:tr h="244431">
                <a:tc>
                  <a:txBody>
                    <a:bodyPr/>
                    <a:lstStyle/>
                    <a:p>
                      <a:pPr algn="ctr"/>
                      <a:r>
                        <a:rPr kumimoji="1" lang="ja-JP" altLang="en-US" sz="1600" dirty="0" smtClean="0">
                          <a:latin typeface="Meiryo UI" panose="020B0604030504040204" pitchFamily="50" charset="-128"/>
                          <a:ea typeface="Meiryo UI" panose="020B0604030504040204" pitchFamily="50" charset="-128"/>
                        </a:rPr>
                        <a:t>厚生労働省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r>
                        <a:rPr kumimoji="1" lang="ja-JP" altLang="en-US" sz="1600" dirty="0">
                          <a:latin typeface="Meiryo UI" panose="020B0604030504040204" pitchFamily="50" charset="-128"/>
                          <a:ea typeface="Meiryo UI" panose="020B0604030504040204" pitchFamily="50" charset="-128"/>
                        </a:rPr>
                        <a:t>病院全体の耐震化率</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77.3</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69.6</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2020</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extLst>
                  <a:ext uri="{0D108BD9-81ED-4DB2-BD59-A6C34878D82A}">
                    <a16:rowId xmlns:a16="http://schemas.microsoft.com/office/drawing/2014/main" val="28433731"/>
                  </a:ext>
                </a:extLst>
              </a:tr>
              <a:tr h="244431">
                <a:tc>
                  <a:txBody>
                    <a:bodyPr/>
                    <a:lstStyle/>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警察庁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r>
                        <a:rPr kumimoji="1" lang="ja-JP" altLang="en-US" sz="1600" dirty="0">
                          <a:latin typeface="Meiryo UI" panose="020B0604030504040204" pitchFamily="50" charset="-128"/>
                          <a:ea typeface="Meiryo UI" panose="020B0604030504040204" pitchFamily="50" charset="-128"/>
                        </a:rPr>
                        <a:t>警察本部及び警察署の耐震化率</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97</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100%</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2020</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extLst>
                  <a:ext uri="{0D108BD9-81ED-4DB2-BD59-A6C34878D82A}">
                    <a16:rowId xmlns:a16="http://schemas.microsoft.com/office/drawing/2014/main" val="261858274"/>
                  </a:ext>
                </a:extLst>
              </a:tr>
              <a:tr h="244431">
                <a:tc>
                  <a:txBody>
                    <a:bodyPr/>
                    <a:lstStyle/>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600" strike="noStrike" dirty="0" smtClean="0">
                          <a:latin typeface="Meiryo UI" panose="020B0604030504040204" pitchFamily="50" charset="-128"/>
                          <a:ea typeface="Meiryo UI" panose="020B0604030504040204" pitchFamily="50" charset="-128"/>
                        </a:rPr>
                        <a:t>総務省</a:t>
                      </a:r>
                      <a:endParaRPr kumimoji="1" lang="ja-JP" altLang="en-US" sz="1600" strike="noStrike"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r>
                        <a:rPr kumimoji="1" lang="ja-JP" altLang="en-US" sz="1600" dirty="0">
                          <a:latin typeface="Meiryo UI" panose="020B0604030504040204" pitchFamily="50" charset="-128"/>
                          <a:ea typeface="Meiryo UI" panose="020B0604030504040204" pitchFamily="50" charset="-128"/>
                        </a:rPr>
                        <a:t>消防庁舎の耐震化率</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93.9</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97.2%</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2020</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extLst>
                  <a:ext uri="{0D108BD9-81ED-4DB2-BD59-A6C34878D82A}">
                    <a16:rowId xmlns:a16="http://schemas.microsoft.com/office/drawing/2014/main" val="4083081913"/>
                  </a:ext>
                </a:extLst>
              </a:tr>
              <a:tr h="311428">
                <a:tc>
                  <a:txBody>
                    <a:bodyPr/>
                    <a:lstStyle/>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600" strike="noStrike" dirty="0" smtClean="0">
                          <a:latin typeface="Meiryo UI" panose="020B0604030504040204" pitchFamily="50" charset="-128"/>
                          <a:ea typeface="Meiryo UI" panose="020B0604030504040204" pitchFamily="50" charset="-128"/>
                        </a:rPr>
                        <a:t>総務省</a:t>
                      </a:r>
                      <a:endParaRPr kumimoji="1" lang="ja-JP" altLang="en-US" sz="1600" strike="noStrike"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r>
                        <a:rPr kumimoji="1" lang="ja-JP" altLang="en-US" sz="1600" dirty="0">
                          <a:latin typeface="Meiryo UI" panose="020B0604030504040204" pitchFamily="50" charset="-128"/>
                          <a:ea typeface="Meiryo UI" panose="020B0604030504040204" pitchFamily="50" charset="-128"/>
                        </a:rPr>
                        <a:t>防災拠点となる公共施設等の耐震化率</a:t>
                      </a: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95.1</a:t>
                      </a:r>
                      <a:r>
                        <a:rPr kumimoji="1" lang="ja-JP" altLang="en-US" sz="1600" dirty="0">
                          <a:latin typeface="Meiryo UI" panose="020B0604030504040204" pitchFamily="50" charset="-128"/>
                          <a:ea typeface="Meiryo UI" panose="020B0604030504040204" pitchFamily="50" charset="-128"/>
                        </a:rPr>
                        <a:t>％</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98.2%</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tc>
                  <a:txBody>
                    <a:bodyPr/>
                    <a:lstStyle/>
                    <a:p>
                      <a:pPr algn="ctr"/>
                      <a:r>
                        <a:rPr kumimoji="1" lang="en-US" altLang="ja-JP" sz="1600" dirty="0">
                          <a:latin typeface="Meiryo UI" panose="020B0604030504040204" pitchFamily="50" charset="-128"/>
                          <a:ea typeface="Meiryo UI" panose="020B0604030504040204" pitchFamily="50" charset="-128"/>
                        </a:rPr>
                        <a:t>2020</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rgbClr val="212B47"/>
                      </a:solidFill>
                      <a:prstDash val="solid"/>
                      <a:round/>
                      <a:headEnd type="none" w="med" len="med"/>
                      <a:tailEnd type="none" w="med" len="med"/>
                    </a:lnL>
                    <a:lnR w="6350" cap="flat" cmpd="sng" algn="ctr">
                      <a:solidFill>
                        <a:srgbClr val="212B47"/>
                      </a:solidFill>
                      <a:prstDash val="solid"/>
                      <a:round/>
                      <a:headEnd type="none" w="med" len="med"/>
                      <a:tailEnd type="none" w="med" len="med"/>
                    </a:lnR>
                    <a:lnT w="6350" cap="flat" cmpd="sng" algn="ctr">
                      <a:solidFill>
                        <a:srgbClr val="212B47"/>
                      </a:solidFill>
                      <a:prstDash val="solid"/>
                      <a:round/>
                      <a:headEnd type="none" w="med" len="med"/>
                      <a:tailEnd type="none" w="med" len="med"/>
                    </a:lnT>
                    <a:lnB w="6350" cap="flat" cmpd="sng" algn="ctr">
                      <a:solidFill>
                        <a:srgbClr val="212B47"/>
                      </a:solidFill>
                      <a:prstDash val="solid"/>
                      <a:round/>
                      <a:headEnd type="none" w="med" len="med"/>
                      <a:tailEnd type="none" w="med" len="med"/>
                    </a:lnB>
                  </a:tcPr>
                </a:tc>
                <a:extLst>
                  <a:ext uri="{0D108BD9-81ED-4DB2-BD59-A6C34878D82A}">
                    <a16:rowId xmlns:a16="http://schemas.microsoft.com/office/drawing/2014/main" val="1504993058"/>
                  </a:ext>
                </a:extLst>
              </a:tr>
            </a:tbl>
          </a:graphicData>
        </a:graphic>
      </p:graphicFrame>
      <p:graphicFrame>
        <p:nvGraphicFramePr>
          <p:cNvPr id="3" name="表 4">
            <a:extLst>
              <a:ext uri="{FF2B5EF4-FFF2-40B4-BE49-F238E27FC236}">
                <a16:creationId xmlns:a16="http://schemas.microsoft.com/office/drawing/2014/main" id="{4907F1E2-967A-4FC2-8661-EB7D89628D2A}"/>
              </a:ext>
            </a:extLst>
          </p:cNvPr>
          <p:cNvGraphicFramePr>
            <a:graphicFrameLocks noGrp="1"/>
          </p:cNvGraphicFramePr>
          <p:nvPr>
            <p:extLst>
              <p:ext uri="{D42A27DB-BD31-4B8C-83A1-F6EECF244321}">
                <p14:modId xmlns:p14="http://schemas.microsoft.com/office/powerpoint/2010/main" val="3182042309"/>
              </p:ext>
            </p:extLst>
          </p:nvPr>
        </p:nvGraphicFramePr>
        <p:xfrm>
          <a:off x="1105232" y="4932008"/>
          <a:ext cx="6771286" cy="1373892"/>
        </p:xfrm>
        <a:graphic>
          <a:graphicData uri="http://schemas.openxmlformats.org/drawingml/2006/table">
            <a:tbl>
              <a:tblPr firstRow="1" bandRow="1">
                <a:tableStyleId>{5940675A-B579-460E-94D1-54222C63F5DA}</a:tableStyleId>
              </a:tblPr>
              <a:tblGrid>
                <a:gridCol w="3131389">
                  <a:extLst>
                    <a:ext uri="{9D8B030D-6E8A-4147-A177-3AD203B41FA5}">
                      <a16:colId xmlns:a16="http://schemas.microsoft.com/office/drawing/2014/main" val="705500564"/>
                    </a:ext>
                  </a:extLst>
                </a:gridCol>
                <a:gridCol w="1216324">
                  <a:extLst>
                    <a:ext uri="{9D8B030D-6E8A-4147-A177-3AD203B41FA5}">
                      <a16:colId xmlns:a16="http://schemas.microsoft.com/office/drawing/2014/main" val="4258695576"/>
                    </a:ext>
                  </a:extLst>
                </a:gridCol>
                <a:gridCol w="1232136">
                  <a:extLst>
                    <a:ext uri="{9D8B030D-6E8A-4147-A177-3AD203B41FA5}">
                      <a16:colId xmlns:a16="http://schemas.microsoft.com/office/drawing/2014/main" val="2353187453"/>
                    </a:ext>
                  </a:extLst>
                </a:gridCol>
                <a:gridCol w="1191437">
                  <a:extLst>
                    <a:ext uri="{9D8B030D-6E8A-4147-A177-3AD203B41FA5}">
                      <a16:colId xmlns:a16="http://schemas.microsoft.com/office/drawing/2014/main" val="726914926"/>
                    </a:ext>
                  </a:extLst>
                </a:gridCol>
              </a:tblGrid>
              <a:tr h="158152">
                <a:tc rowSpan="2">
                  <a:txBody>
                    <a:bodyPr/>
                    <a:lstStyle/>
                    <a:p>
                      <a:endParaRPr kumimoji="1" lang="ja-JP" altLang="en-US" sz="1600" dirty="0">
                        <a:latin typeface="Meiryo UI" panose="020B0604030504040204" pitchFamily="50" charset="-128"/>
                        <a:ea typeface="Meiryo UI" panose="020B0604030504040204" pitchFamily="50" charset="-128"/>
                      </a:endParaRPr>
                    </a:p>
                  </a:txBody>
                  <a:tcPr marR="0">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rowSpan="2">
                  <a:txBody>
                    <a:bodyPr/>
                    <a:lstStyle/>
                    <a:p>
                      <a:pPr algn="ctr"/>
                      <a:r>
                        <a:rPr kumimoji="1" lang="ja-JP" altLang="en-US" sz="1600" dirty="0">
                          <a:latin typeface="Meiryo UI" panose="020B0604030504040204" pitchFamily="50" charset="-128"/>
                          <a:ea typeface="Meiryo UI" panose="020B0604030504040204" pitchFamily="50" charset="-128"/>
                        </a:rPr>
                        <a:t>大阪府</a:t>
                      </a:r>
                    </a:p>
                  </a:txBody>
                  <a:tcPr marR="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B w="6350" cap="flat" cmpd="sng" algn="ctr">
                      <a:solidFill>
                        <a:schemeClr val="tx1"/>
                      </a:solidFill>
                      <a:prstDash val="solid"/>
                      <a:round/>
                      <a:headEnd type="none" w="med" len="med"/>
                      <a:tailEnd type="none" w="med" len="med"/>
                    </a:lnB>
                  </a:tcPr>
                </a:tc>
                <a:tc gridSpan="2">
                  <a:txBody>
                    <a:bodyPr/>
                    <a:lstStyle/>
                    <a:p>
                      <a:endParaRPr kumimoji="1" lang="ja-JP" altLang="en-US" sz="1050" dirty="0">
                        <a:latin typeface="Meiryo UI" panose="020B0604030504040204" pitchFamily="50" charset="-128"/>
                        <a:ea typeface="Meiryo UI" panose="020B0604030504040204" pitchFamily="50" charset="-128"/>
                      </a:endParaRPr>
                    </a:p>
                  </a:txBody>
                  <a:tcPr marR="0" anchor="ctr">
                    <a:lnL w="6350" cap="flat" cmpd="sng" algn="ctr">
                      <a:noFill/>
                      <a:prstDash val="solid"/>
                      <a:round/>
                      <a:headEnd type="none" w="med" len="med"/>
                      <a:tailEnd type="none" w="med" len="med"/>
                    </a:lnL>
                    <a:lnB w="6350" cap="flat" cmpd="sng" algn="ctr">
                      <a:solidFill>
                        <a:schemeClr val="tx1"/>
                      </a:solidFill>
                      <a:prstDash val="solid"/>
                      <a:round/>
                      <a:headEnd type="none" w="med" len="med"/>
                      <a:tailEnd type="none" w="med" len="med"/>
                    </a:lnB>
                  </a:tcPr>
                </a:tc>
                <a:tc hMerge="1">
                  <a:txBody>
                    <a:bodyPr/>
                    <a:lstStyle/>
                    <a:p>
                      <a:endParaRPr kumimoji="1" lang="ja-JP" altLang="en-US" sz="600" dirty="0"/>
                    </a:p>
                  </a:txBody>
                  <a:tcPr/>
                </a:tc>
                <a:extLst>
                  <a:ext uri="{0D108BD9-81ED-4DB2-BD59-A6C34878D82A}">
                    <a16:rowId xmlns:a16="http://schemas.microsoft.com/office/drawing/2014/main" val="2189088733"/>
                  </a:ext>
                </a:extLst>
              </a:tr>
              <a:tr h="333412">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lnSpc>
                          <a:spcPts val="1100"/>
                        </a:lnSpc>
                      </a:pPr>
                      <a:r>
                        <a:rPr kumimoji="1" lang="ja-JP" altLang="en-US" sz="1600" dirty="0">
                          <a:latin typeface="Meiryo UI" panose="020B0604030504040204" pitchFamily="50" charset="-128"/>
                          <a:ea typeface="Meiryo UI" panose="020B0604030504040204" pitchFamily="50" charset="-128"/>
                        </a:rPr>
                        <a:t>公共</a:t>
                      </a:r>
                    </a:p>
                  </a:txBody>
                  <a:tcPr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100"/>
                        </a:lnSpc>
                      </a:pPr>
                      <a:r>
                        <a:rPr kumimoji="1" lang="ja-JP" altLang="en-US" sz="1600" dirty="0">
                          <a:latin typeface="Meiryo UI" panose="020B0604030504040204" pitchFamily="50" charset="-128"/>
                          <a:ea typeface="Meiryo UI" panose="020B0604030504040204" pitchFamily="50" charset="-128"/>
                        </a:rPr>
                        <a:t>民間</a:t>
                      </a:r>
                    </a:p>
                  </a:txBody>
                  <a:tcPr marR="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2813038"/>
                  </a:ext>
                </a:extLst>
              </a:tr>
              <a:tr h="394510">
                <a:tc>
                  <a:txBody>
                    <a:bodyPr/>
                    <a:lstStyle/>
                    <a:p>
                      <a:pPr marL="0" marR="0" lvl="0" indent="0" algn="l" defTabSz="91427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社会福祉施設等の</a:t>
                      </a:r>
                      <a:r>
                        <a:rPr kumimoji="1" lang="ja-JP" altLang="en-US" sz="1600" dirty="0" smtClean="0">
                          <a:solidFill>
                            <a:schemeClr val="tx1"/>
                          </a:solidFill>
                          <a:latin typeface="Meiryo UI" panose="020B0604030504040204" pitchFamily="50" charset="-128"/>
                          <a:ea typeface="Meiryo UI" panose="020B0604030504040204" pitchFamily="50" charset="-128"/>
                        </a:rPr>
                        <a:t>耐震化率</a:t>
                      </a:r>
                      <a:r>
                        <a:rPr kumimoji="1" lang="en-US" altLang="ja-JP" sz="1600" baseline="30000" dirty="0" smtClean="0">
                          <a:solidFill>
                            <a:schemeClr val="tx1"/>
                          </a:solidFill>
                          <a:latin typeface="Meiryo UI" panose="020B0604030504040204" pitchFamily="50" charset="-128"/>
                          <a:ea typeface="Meiryo UI" panose="020B0604030504040204" pitchFamily="50" charset="-128"/>
                        </a:rPr>
                        <a:t>※1</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R="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86.1</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88.0%</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85.8%</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R="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9792786"/>
                  </a:ext>
                </a:extLst>
              </a:tr>
              <a:tr h="394510">
                <a:tc>
                  <a:txBody>
                    <a:bodyPr/>
                    <a:lstStyle/>
                    <a:p>
                      <a:pPr marL="0" marR="0" lvl="0" indent="0" algn="l" defTabSz="91427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病院全体の</a:t>
                      </a:r>
                      <a:r>
                        <a:rPr kumimoji="1" lang="ja-JP" altLang="en-US" sz="1600" dirty="0" smtClean="0">
                          <a:solidFill>
                            <a:schemeClr val="tx1"/>
                          </a:solidFill>
                          <a:latin typeface="Meiryo UI" panose="020B0604030504040204" pitchFamily="50" charset="-128"/>
                          <a:ea typeface="Meiryo UI" panose="020B0604030504040204" pitchFamily="50" charset="-128"/>
                        </a:rPr>
                        <a:t>耐震化率</a:t>
                      </a: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en-US" altLang="ja-JP" sz="1600" baseline="30000" dirty="0" smtClean="0">
                          <a:solidFill>
                            <a:schemeClr val="tx1"/>
                          </a:solidFill>
                          <a:latin typeface="Meiryo UI" panose="020B0604030504040204" pitchFamily="50" charset="-128"/>
                          <a:ea typeface="Meiryo UI" panose="020B0604030504040204" pitchFamily="50" charset="-128"/>
                        </a:rPr>
                        <a:t>※2</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R="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69.6%</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pPr algn="ctr"/>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en-US" altLang="ja-JP" sz="1600" dirty="0">
                          <a:solidFill>
                            <a:schemeClr val="tx1"/>
                          </a:solidFill>
                          <a:latin typeface="Meiryo UI" panose="020B0604030504040204" pitchFamily="50" charset="-128"/>
                          <a:ea typeface="Meiryo UI" panose="020B0604030504040204" pitchFamily="50" charset="-128"/>
                        </a:rPr>
                        <a:t>94.6</a:t>
                      </a: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en-US" altLang="ja-JP" sz="1600" baseline="30000" dirty="0" smtClean="0">
                          <a:solidFill>
                            <a:schemeClr val="tx1"/>
                          </a:solidFill>
                          <a:latin typeface="Meiryo UI" panose="020B0604030504040204" pitchFamily="50" charset="-128"/>
                          <a:ea typeface="Meiryo UI" panose="020B0604030504040204" pitchFamily="50" charset="-128"/>
                        </a:rPr>
                        <a:t>※3</a:t>
                      </a:r>
                      <a:endParaRPr kumimoji="1" lang="ja-JP" altLang="en-US" sz="1600" baseline="30000" dirty="0">
                        <a:solidFill>
                          <a:schemeClr val="tx1"/>
                        </a:solidFill>
                        <a:latin typeface="Meiryo UI" panose="020B0604030504040204" pitchFamily="50" charset="-128"/>
                        <a:ea typeface="Meiryo UI" panose="020B0604030504040204" pitchFamily="50" charset="-128"/>
                      </a:endParaRPr>
                    </a:p>
                  </a:txBody>
                  <a:tcPr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67.7%</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marR="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653006756"/>
                  </a:ext>
                </a:extLst>
              </a:tr>
            </a:tbl>
          </a:graphicData>
        </a:graphic>
      </p:graphicFrame>
      <p:sp>
        <p:nvSpPr>
          <p:cNvPr id="15" name="四角形吹き出し 1">
            <a:extLst>
              <a:ext uri="{FF2B5EF4-FFF2-40B4-BE49-F238E27FC236}">
                <a16:creationId xmlns:a16="http://schemas.microsoft.com/office/drawing/2014/main" id="{71707475-E052-4054-B23C-ACFB986D261C}"/>
              </a:ext>
            </a:extLst>
          </p:cNvPr>
          <p:cNvSpPr/>
          <p:nvPr/>
        </p:nvSpPr>
        <p:spPr>
          <a:xfrm>
            <a:off x="233489" y="4684794"/>
            <a:ext cx="871743" cy="239476"/>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1600"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参 考 </a:t>
            </a:r>
            <a:r>
              <a:rPr lang="en-US" altLang="ja-JP" sz="1600" dirty="0">
                <a:solidFill>
                  <a:schemeClr val="tx1"/>
                </a:solidFill>
                <a:latin typeface="Meiryo UI" panose="020B0604030504040204" pitchFamily="50" charset="-128"/>
                <a:ea typeface="Meiryo UI" panose="020B0604030504040204" pitchFamily="50" charset="-128"/>
              </a:rPr>
              <a:t>】</a:t>
            </a:r>
          </a:p>
        </p:txBody>
      </p:sp>
      <p:sp>
        <p:nvSpPr>
          <p:cNvPr id="10" name="テキスト ボックス 9">
            <a:extLst>
              <a:ext uri="{FF2B5EF4-FFF2-40B4-BE49-F238E27FC236}">
                <a16:creationId xmlns:a16="http://schemas.microsoft.com/office/drawing/2014/main" id="{5FC66992-F4CB-4F78-93DD-596D30155248}"/>
              </a:ext>
            </a:extLst>
          </p:cNvPr>
          <p:cNvSpPr txBox="1"/>
          <p:nvPr/>
        </p:nvSpPr>
        <p:spPr>
          <a:xfrm>
            <a:off x="3924964" y="6206530"/>
            <a:ext cx="4123993" cy="679774"/>
          </a:xfrm>
          <a:prstGeom prst="rect">
            <a:avLst/>
          </a:prstGeom>
          <a:noFill/>
          <a:ln w="6350">
            <a:noFill/>
          </a:ln>
          <a:effectLst/>
        </p:spPr>
        <p:style>
          <a:lnRef idx="2">
            <a:schemeClr val="accent2"/>
          </a:lnRef>
          <a:fillRef idx="1">
            <a:schemeClr val="lt1"/>
          </a:fillRef>
          <a:effectRef idx="0">
            <a:schemeClr val="accent2"/>
          </a:effectRef>
          <a:fontRef idx="minor">
            <a:schemeClr val="dk1"/>
          </a:fontRef>
        </p:style>
        <p:txBody>
          <a:bodyPr wrap="square" tIns="108000" bIns="108000">
            <a:spAutoFit/>
          </a:bodyPr>
          <a:lstStyle/>
          <a:p>
            <a:pPr marL="174625" indent="-174625">
              <a:defRPr/>
            </a:pP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月末時点（厚生労働省　平成</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日）より推計</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indent="-174625">
              <a:defRPr/>
            </a:pP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日時点（厚生労働省　令和３年</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日）より推計</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indent="-174625">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国立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、独立行政法人、国立大学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法人は民間に含む</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5FC66992-F4CB-4F78-93DD-596D30155248}"/>
              </a:ext>
            </a:extLst>
          </p:cNvPr>
          <p:cNvSpPr txBox="1"/>
          <p:nvPr/>
        </p:nvSpPr>
        <p:spPr>
          <a:xfrm>
            <a:off x="7582232" y="4333164"/>
            <a:ext cx="1561768" cy="371998"/>
          </a:xfrm>
          <a:prstGeom prst="rect">
            <a:avLst/>
          </a:prstGeom>
          <a:noFill/>
          <a:ln w="6350">
            <a:noFill/>
          </a:ln>
          <a:effectLst/>
        </p:spPr>
        <p:style>
          <a:lnRef idx="2">
            <a:schemeClr val="accent2"/>
          </a:lnRef>
          <a:fillRef idx="1">
            <a:schemeClr val="lt1"/>
          </a:fillRef>
          <a:effectRef idx="0">
            <a:schemeClr val="accent2"/>
          </a:effectRef>
          <a:fontRef idx="minor">
            <a:schemeClr val="dk1"/>
          </a:fontRef>
        </p:style>
        <p:txBody>
          <a:bodyPr wrap="square" tIns="108000" bIns="108000">
            <a:spAutoFit/>
          </a:bodyPr>
          <a:lstStyle/>
          <a:p>
            <a:pPr marL="174625" indent="-174625">
              <a:defRPr/>
            </a:pP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各省庁の発表資料より</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35534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490780" y="2059921"/>
            <a:ext cx="8277564" cy="1470025"/>
          </a:xfrm>
        </p:spPr>
        <p:txBody>
          <a:bodyPr/>
          <a:lstStyle/>
          <a:p>
            <a:r>
              <a:rPr lang="ja-JP" altLang="en-US" sz="3200" dirty="0"/>
              <a:t>３．目標達成のための具体的な取組</a:t>
            </a:r>
          </a:p>
        </p:txBody>
      </p:sp>
    </p:spTree>
    <p:extLst>
      <p:ext uri="{BB962C8B-B14F-4D97-AF65-F5344CB8AC3E}">
        <p14:creationId xmlns:p14="http://schemas.microsoft.com/office/powerpoint/2010/main" val="3740127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0" y="2716306"/>
            <a:ext cx="9144000" cy="819711"/>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2198" rIns="0" bIns="42198" rtlCol="0" anchor="ctr"/>
          <a:lstStyle/>
          <a:p>
            <a:pPr algn="ctr">
              <a:spcBef>
                <a:spcPts val="258"/>
              </a:spcBef>
            </a:pPr>
            <a:r>
              <a:rPr lang="en-US" altLang="ja-JP"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住宅</a:t>
            </a:r>
            <a:endParaRPr lang="en-US" altLang="ja-JP" sz="2585"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258"/>
              </a:spcBef>
            </a:pPr>
            <a:r>
              <a:rPr lang="en-US" altLang="ja-JP"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）木造</a:t>
            </a:r>
            <a:r>
              <a:rPr lang="ja-JP" altLang="en-US" sz="2585"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住宅</a:t>
            </a:r>
          </a:p>
        </p:txBody>
      </p:sp>
    </p:spTree>
    <p:extLst>
      <p:ext uri="{BB962C8B-B14F-4D97-AF65-F5344CB8AC3E}">
        <p14:creationId xmlns:p14="http://schemas.microsoft.com/office/powerpoint/2010/main" val="1070089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（１）令和３年度の木造</a:t>
            </a:r>
            <a:r>
              <a:rPr kumimoji="1" lang="ja-JP" altLang="en-US" dirty="0"/>
              <a:t>住宅の</a:t>
            </a:r>
            <a:r>
              <a:rPr kumimoji="1" lang="ja-JP" altLang="en-US" dirty="0" smtClean="0"/>
              <a:t>取組について</a:t>
            </a: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1BDB6D7F-53AA-4455-8AD0-F9E52A4623CB}" type="slidenum">
              <a:rPr lang="en-US" altLang="ja-JP" smtClean="0">
                <a:solidFill>
                  <a:srgbClr val="000000"/>
                </a:solidFill>
              </a:rPr>
              <a:pPr>
                <a:defRPr/>
              </a:pPr>
              <a:t>12</a:t>
            </a:fld>
            <a:endParaRPr lang="en-US" altLang="ja-JP">
              <a:solidFill>
                <a:srgbClr val="000000"/>
              </a:solidFill>
            </a:endParaRPr>
          </a:p>
        </p:txBody>
      </p:sp>
      <p:sp>
        <p:nvSpPr>
          <p:cNvPr id="4" name="Text Box 1233">
            <a:extLst>
              <a:ext uri="{FF2B5EF4-FFF2-40B4-BE49-F238E27FC236}">
                <a16:creationId xmlns:a16="http://schemas.microsoft.com/office/drawing/2014/main" id="{FC998D63-B911-4FC3-B916-2FB0378397C7}"/>
              </a:ext>
            </a:extLst>
          </p:cNvPr>
          <p:cNvSpPr txBox="1">
            <a:spLocks noChangeArrowheads="1"/>
          </p:cNvSpPr>
          <p:nvPr/>
        </p:nvSpPr>
        <p:spPr bwMode="auto">
          <a:xfrm>
            <a:off x="203201" y="1012750"/>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主</a:t>
            </a:r>
            <a:r>
              <a:rPr kumimoji="0" lang="ja-JP" altLang="en-US" b="1" kern="0" dirty="0">
                <a:solidFill>
                  <a:sysClr val="window" lastClr="FFFFFF"/>
                </a:solidFill>
                <a:latin typeface="Meiryo UI" panose="020B0604030504040204" pitchFamily="50" charset="-128"/>
                <a:ea typeface="Meiryo UI" panose="020B0604030504040204" pitchFamily="50" charset="-128"/>
              </a:rPr>
              <a:t>な取組</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3F670EA-60A0-4F80-8504-E5080457FC50}"/>
              </a:ext>
            </a:extLst>
          </p:cNvPr>
          <p:cNvSpPr txBox="1"/>
          <p:nvPr/>
        </p:nvSpPr>
        <p:spPr>
          <a:xfrm>
            <a:off x="203200" y="1447147"/>
            <a:ext cx="8820000" cy="1130291"/>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72000" bIns="72000">
            <a:spAutoFit/>
          </a:bodyPr>
          <a:lstStyle/>
          <a:p>
            <a:pPr marL="252000" indent="-252000">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○講習会や相談会、イベント等の</a:t>
            </a:r>
            <a:r>
              <a:rPr lang="ja-JP" altLang="en-US" dirty="0">
                <a:latin typeface="Meiryo UI" panose="020B0604030504040204" pitchFamily="50" charset="-128"/>
                <a:ea typeface="Meiryo UI" panose="020B0604030504040204" pitchFamily="50" charset="-128"/>
                <a:cs typeface="Meiryo UI" panose="020B0604030504040204" pitchFamily="50" charset="-128"/>
              </a:rPr>
              <a:t>実施（</a:t>
            </a:r>
            <a:r>
              <a:rPr lang="en-US" altLang="ja-JP" dirty="0">
                <a:latin typeface="Meiryo UI" panose="020B0604030504040204" pitchFamily="50" charset="-128"/>
                <a:ea typeface="Meiryo UI" panose="020B0604030504040204" pitchFamily="50" charset="-128"/>
                <a:cs typeface="Meiryo UI" panose="020B0604030504040204" pitchFamily="50" charset="-128"/>
              </a:rPr>
              <a:t>50</a:t>
            </a:r>
            <a:r>
              <a:rPr lang="ja-JP" altLang="en-US"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○所有者への働きかけ（個別訪問</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6,403</a:t>
            </a:r>
            <a:r>
              <a:rPr lang="ja-JP" altLang="en-US" dirty="0">
                <a:latin typeface="Meiryo UI" panose="020B0604030504040204" pitchFamily="50" charset="-128"/>
                <a:ea typeface="Meiryo UI" panose="020B0604030504040204" pitchFamily="50" charset="-128"/>
                <a:cs typeface="Meiryo UI" panose="020B0604030504040204" pitchFamily="50" charset="-128"/>
              </a:rPr>
              <a:t>戸、ダイレクトメール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164,110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戸）</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○所有者の負担軽減支援のための各種取組</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17ED8CF4-6E6C-4246-A667-2906BA277934}"/>
              </a:ext>
            </a:extLst>
          </p:cNvPr>
          <p:cNvSpPr txBox="1"/>
          <p:nvPr/>
        </p:nvSpPr>
        <p:spPr>
          <a:xfrm>
            <a:off x="203200" y="3172730"/>
            <a:ext cx="8820000" cy="1965529"/>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○令和２年度以降、補助</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申請件数が</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減少</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元：</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632</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287</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232</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52000" indent="-252000">
              <a:spcAft>
                <a:spcPts val="600"/>
              </a:spcAft>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○令和２年度以降のコロナ禍において、</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DM</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の送付が大きく増えた一方、講習会・セミナー開催による普及啓発や、個別訪問による働きかけは十分に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できなかった</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○講習会・セミナーの代わりに実施した個別相談会が、耐震</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の補助申請に効果があった</a:t>
            </a:r>
            <a:endPar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○リフォーム事業者等との連携、</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事業者向け</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講習会の開催や、所有者への説明資料を提供するなどしてきたが、十分な連携がとれているとは言えない</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203200" y="2722002"/>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評価</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53F670EA-60A0-4F80-8504-E5080457FC50}"/>
              </a:ext>
            </a:extLst>
          </p:cNvPr>
          <p:cNvSpPr txBox="1"/>
          <p:nvPr/>
        </p:nvSpPr>
        <p:spPr>
          <a:xfrm>
            <a:off x="203200" y="5736005"/>
            <a:ext cx="8820000" cy="1057588"/>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補助申請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件数の減少の原因を検証し、増加へ向けた取組が必要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○コロナ禍における有効な</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啓発方法の</a:t>
            </a:r>
            <a:r>
              <a:rPr lang="ja-JP" altLang="en-US" dirty="0">
                <a:latin typeface="Meiryo UI" panose="020B0604030504040204" pitchFamily="50" charset="-128"/>
                <a:ea typeface="Meiryo UI" panose="020B0604030504040204" pitchFamily="50" charset="-128"/>
                <a:cs typeface="Meiryo UI" panose="020B0604030504040204" pitchFamily="50" charset="-128"/>
              </a:rPr>
              <a:t>検討が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リフォーム事業者等との連携、支援の強化が必要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Text Box 1233">
            <a:extLst>
              <a:ext uri="{FF2B5EF4-FFF2-40B4-BE49-F238E27FC236}">
                <a16:creationId xmlns:a16="http://schemas.microsoft.com/office/drawing/2014/main" id="{9086EB58-2778-4592-9FA5-177C1BD1C541}"/>
              </a:ext>
            </a:extLst>
          </p:cNvPr>
          <p:cNvSpPr txBox="1">
            <a:spLocks noChangeArrowheads="1"/>
          </p:cNvSpPr>
          <p:nvPr/>
        </p:nvSpPr>
        <p:spPr bwMode="auto">
          <a:xfrm>
            <a:off x="203200" y="5300385"/>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課題</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3755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14665-C14D-4EEF-9E1F-852F6FE5B4C6}"/>
              </a:ext>
            </a:extLst>
          </p:cNvPr>
          <p:cNvSpPr>
            <a:spLocks noGrp="1"/>
          </p:cNvSpPr>
          <p:nvPr>
            <p:ph type="title"/>
          </p:nvPr>
        </p:nvSpPr>
        <p:spPr/>
        <p:txBody>
          <a:bodyPr/>
          <a:lstStyle/>
          <a:p>
            <a:r>
              <a:rPr lang="ja-JP" altLang="en-US" dirty="0"/>
              <a:t>　</a:t>
            </a:r>
            <a:r>
              <a:rPr lang="ja-JP" altLang="en-US" dirty="0" smtClean="0"/>
              <a:t>（２）令和４年度の</a:t>
            </a:r>
            <a:r>
              <a:rPr lang="ja-JP" altLang="en-US" dirty="0"/>
              <a:t>木造住宅の</a:t>
            </a:r>
            <a:r>
              <a:rPr lang="ja-JP" altLang="en-US" dirty="0" smtClean="0"/>
              <a:t>取組</a:t>
            </a:r>
            <a:endParaRPr kumimoji="1" lang="ja-JP" altLang="en-US" dirty="0"/>
          </a:p>
        </p:txBody>
      </p:sp>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13</a:t>
            </a:fld>
            <a:endParaRPr lang="en-US" altLang="ja-JP">
              <a:solidFill>
                <a:srgbClr val="000000"/>
              </a:solidFill>
            </a:endParaRPr>
          </a:p>
        </p:txBody>
      </p:sp>
      <p:sp>
        <p:nvSpPr>
          <p:cNvPr id="5" name="テキスト ボックス 4">
            <a:extLst>
              <a:ext uri="{FF2B5EF4-FFF2-40B4-BE49-F238E27FC236}">
                <a16:creationId xmlns:a16="http://schemas.microsoft.com/office/drawing/2014/main" id="{17ED8CF4-6E6C-4246-A667-2906BA277934}"/>
              </a:ext>
            </a:extLst>
          </p:cNvPr>
          <p:cNvSpPr txBox="1"/>
          <p:nvPr/>
        </p:nvSpPr>
        <p:spPr>
          <a:xfrm>
            <a:off x="162719" y="1495257"/>
            <a:ext cx="8820000" cy="422405"/>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72000" bIns="72000">
            <a:spAutoFit/>
          </a:bodyPr>
          <a:lstStyle>
            <a:defPPr>
              <a:defRPr lang="ja-JP"/>
            </a:defPPr>
            <a:lvl1pPr indent="11113">
              <a:spcAft>
                <a:spcPts val="600"/>
              </a:spcAft>
              <a:defRPr>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○講習会や相談会、イベント</a:t>
            </a:r>
            <a:r>
              <a:rPr lang="ja-JP" altLang="en-US" dirty="0" smtClean="0"/>
              <a:t>等を実施</a:t>
            </a:r>
            <a:endParaRPr lang="en-US" altLang="ja-JP" dirty="0"/>
          </a:p>
        </p:txBody>
      </p:sp>
      <p:sp>
        <p:nvSpPr>
          <p:cNvPr id="8"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62719" y="1044529"/>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講習会や相談会、イベント等の実施</a:t>
            </a:r>
          </a:p>
        </p:txBody>
      </p:sp>
      <p:sp>
        <p:nvSpPr>
          <p:cNvPr id="6" name="テキスト ボックス 5">
            <a:extLst>
              <a:ext uri="{FF2B5EF4-FFF2-40B4-BE49-F238E27FC236}">
                <a16:creationId xmlns:a16="http://schemas.microsoft.com/office/drawing/2014/main" id="{17ED8CF4-6E6C-4246-A667-2906BA277934}"/>
              </a:ext>
            </a:extLst>
          </p:cNvPr>
          <p:cNvSpPr txBox="1"/>
          <p:nvPr/>
        </p:nvSpPr>
        <p:spPr>
          <a:xfrm>
            <a:off x="162719" y="2501702"/>
            <a:ext cx="8820000" cy="422405"/>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72000" bIns="72000">
            <a:spAutoFit/>
          </a:bodyPr>
          <a:lstStyle>
            <a:defPPr>
              <a:defRPr lang="ja-JP"/>
            </a:defPPr>
            <a:lvl1pPr indent="11113">
              <a:spcAft>
                <a:spcPts val="600"/>
              </a:spcAft>
              <a:defRPr>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○個別訪問・ダイレクトメール送付等による</a:t>
            </a:r>
            <a:r>
              <a:rPr lang="ja-JP" altLang="en-US" dirty="0" smtClean="0"/>
              <a:t>働きかけ</a:t>
            </a:r>
            <a:endParaRPr lang="en-US" altLang="ja-JP" dirty="0"/>
          </a:p>
        </p:txBody>
      </p:sp>
      <p:sp>
        <p:nvSpPr>
          <p:cNvPr id="7"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62719" y="2050974"/>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直接的な働きかけ</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15"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62719" y="4385132"/>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費用負担軽減へ向けた取組</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17ED8CF4-6E6C-4246-A667-2906BA277934}"/>
              </a:ext>
            </a:extLst>
          </p:cNvPr>
          <p:cNvSpPr txBox="1"/>
          <p:nvPr/>
        </p:nvSpPr>
        <p:spPr>
          <a:xfrm>
            <a:off x="162718" y="4825419"/>
            <a:ext cx="8820001" cy="1223787"/>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rIns="0" bIns="36000">
            <a:spAutoFit/>
          </a:bodyPr>
          <a:lstStyle/>
          <a:p>
            <a:pPr marL="252000" indent="-252000">
              <a:lnSpc>
                <a:spcPct val="1200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pc="-30" dirty="0" smtClean="0">
                <a:latin typeface="Meiryo UI" panose="020B0604030504040204" pitchFamily="50" charset="-128"/>
                <a:ea typeface="Meiryo UI" panose="020B0604030504040204" pitchFamily="50" charset="-128"/>
                <a:cs typeface="Meiryo UI" panose="020B0604030504040204" pitchFamily="50" charset="-128"/>
              </a:rPr>
              <a:t>経済</a:t>
            </a:r>
            <a:r>
              <a:rPr lang="ja-JP" altLang="en-US" spc="-30" dirty="0">
                <a:latin typeface="Meiryo UI" panose="020B0604030504040204" pitchFamily="50" charset="-128"/>
                <a:ea typeface="Meiryo UI" panose="020B0604030504040204" pitchFamily="50" charset="-128"/>
                <a:cs typeface="Meiryo UI" panose="020B0604030504040204" pitchFamily="50" charset="-128"/>
              </a:rPr>
              <a:t>設計やコストの低減を図ることができる耐震改修工法</a:t>
            </a:r>
            <a:r>
              <a:rPr lang="ja-JP" altLang="en-US" spc="-30" dirty="0" smtClean="0">
                <a:latin typeface="Meiryo UI" panose="020B0604030504040204" pitchFamily="50" charset="-128"/>
                <a:ea typeface="Meiryo UI" panose="020B0604030504040204" pitchFamily="50" charset="-128"/>
                <a:cs typeface="Meiryo UI" panose="020B0604030504040204" pitchFamily="50" charset="-128"/>
              </a:rPr>
              <a:t>などを周知する工務店</a:t>
            </a:r>
            <a:r>
              <a:rPr lang="ja-JP" altLang="en-US" spc="-30" dirty="0">
                <a:latin typeface="Meiryo UI" panose="020B0604030504040204" pitchFamily="50" charset="-128"/>
                <a:ea typeface="Meiryo UI" panose="020B0604030504040204" pitchFamily="50" charset="-128"/>
                <a:cs typeface="Meiryo UI" panose="020B0604030504040204" pitchFamily="50" charset="-128"/>
              </a:rPr>
              <a:t>講習会の</a:t>
            </a:r>
            <a:r>
              <a:rPr lang="ja-JP" altLang="en-US" spc="-30" dirty="0" smtClean="0">
                <a:latin typeface="Meiryo UI" panose="020B0604030504040204" pitchFamily="50" charset="-128"/>
                <a:ea typeface="Meiryo UI" panose="020B0604030504040204" pitchFamily="50" charset="-128"/>
                <a:cs typeface="Meiryo UI" panose="020B0604030504040204" pitchFamily="50" charset="-128"/>
              </a:rPr>
              <a:t>開催</a:t>
            </a:r>
            <a:endParaRPr lang="en-US" altLang="ja-JP" spc="-3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252000">
              <a:lnSpc>
                <a:spcPct val="1200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○補助</a:t>
            </a:r>
            <a:r>
              <a:rPr lang="ja-JP" altLang="en-US" dirty="0">
                <a:latin typeface="Meiryo UI" panose="020B0604030504040204" pitchFamily="50" charset="-128"/>
                <a:ea typeface="Meiryo UI" panose="020B0604030504040204" pitchFamily="50" charset="-128"/>
                <a:cs typeface="Meiryo UI" panose="020B0604030504040204" pitchFamily="50" charset="-128"/>
              </a:rPr>
              <a:t>、融資、税制など</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、耐震化の情報</a:t>
            </a:r>
            <a:r>
              <a:rPr lang="ja-JP" altLang="en-US" dirty="0">
                <a:latin typeface="Meiryo UI" panose="020B0604030504040204" pitchFamily="50" charset="-128"/>
                <a:ea typeface="Meiryo UI" panose="020B0604030504040204" pitchFamily="50" charset="-128"/>
                <a:cs typeface="Meiryo UI" panose="020B0604030504040204" pitchFamily="50" charset="-128"/>
              </a:rPr>
              <a:t>を体系的に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周知するリーフレットの作成</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pPr marL="252000" indent="-252000">
              <a:lnSpc>
                <a:spcPct val="1200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○所有者</a:t>
            </a:r>
            <a:r>
              <a:rPr lang="ja-JP" altLang="en-US" dirty="0">
                <a:latin typeface="Meiryo UI" panose="020B0604030504040204" pitchFamily="50" charset="-128"/>
                <a:ea typeface="Meiryo UI" panose="020B0604030504040204" pitchFamily="50" charset="-128"/>
                <a:cs typeface="Meiryo UI" panose="020B0604030504040204" pitchFamily="50" charset="-128"/>
              </a:rPr>
              <a:t>の負担</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軽減策</a:t>
            </a:r>
            <a:r>
              <a:rPr lang="ja-JP" altLang="en-US" dirty="0">
                <a:latin typeface="Meiryo UI" panose="020B0604030504040204" pitchFamily="50" charset="-128"/>
                <a:ea typeface="Meiryo UI" panose="020B0604030504040204" pitchFamily="50" charset="-128"/>
                <a:cs typeface="Meiryo UI" panose="020B0604030504040204" pitchFamily="50" charset="-128"/>
              </a:rPr>
              <a:t>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検討</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17ED8CF4-6E6C-4246-A667-2906BA277934}"/>
              </a:ext>
            </a:extLst>
          </p:cNvPr>
          <p:cNvSpPr txBox="1"/>
          <p:nvPr/>
        </p:nvSpPr>
        <p:spPr>
          <a:xfrm>
            <a:off x="162719" y="3514585"/>
            <a:ext cx="8820000" cy="699404"/>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72000" bIns="72000">
            <a:spAutoFit/>
          </a:bodyPr>
          <a:lstStyle>
            <a:defPPr>
              <a:defRPr lang="ja-JP"/>
            </a:defPPr>
            <a:lvl1pPr indent="11113">
              <a:spcAft>
                <a:spcPts val="600"/>
              </a:spcAft>
              <a:defRPr>
                <a:latin typeface="Meiryo UI" panose="020B0604030504040204" pitchFamily="50" charset="-128"/>
                <a:ea typeface="Meiryo UI" panose="020B0604030504040204" pitchFamily="50" charset="-128"/>
                <a:cs typeface="Meiryo UI" panose="020B0604030504040204" pitchFamily="50" charset="-128"/>
              </a:defRPr>
            </a:lvl1pPr>
          </a:lstStyle>
          <a:p>
            <a:pPr marL="252000" indent="-252000"/>
            <a:r>
              <a:rPr lang="ja-JP" altLang="en-US" dirty="0" smtClean="0"/>
              <a:t>○令和４年度</a:t>
            </a:r>
            <a:r>
              <a:rPr lang="ja-JP" altLang="en-US" dirty="0"/>
              <a:t>から、リフォームを予定している所有者に対し、耐震改修のノウハウを有し、かつ耐震化に不慣れなリフォーム業者と連携して耐震化に</a:t>
            </a:r>
            <a:r>
              <a:rPr lang="ja-JP" altLang="en-US" dirty="0" smtClean="0"/>
              <a:t>取り組</a:t>
            </a:r>
            <a:r>
              <a:rPr lang="ja-JP" altLang="en-US" dirty="0"/>
              <a:t>むことのできる</a:t>
            </a:r>
            <a:r>
              <a:rPr lang="ja-JP" altLang="en-US" dirty="0" smtClean="0"/>
              <a:t>団体</a:t>
            </a:r>
            <a:r>
              <a:rPr lang="ja-JP" altLang="en-US" dirty="0"/>
              <a:t>を</a:t>
            </a:r>
            <a:r>
              <a:rPr lang="ja-JP" altLang="en-US" dirty="0" smtClean="0"/>
              <a:t>紹介</a:t>
            </a:r>
            <a:endParaRPr lang="en-US" altLang="ja-JP" dirty="0"/>
          </a:p>
        </p:txBody>
      </p:sp>
      <p:sp>
        <p:nvSpPr>
          <p:cNvPr id="18"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62719" y="3063857"/>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リフォーム事業者との連携</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35364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0" y="2716306"/>
            <a:ext cx="9144000" cy="819711"/>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2198" rIns="0" bIns="42198" rtlCol="0" anchor="ctr"/>
          <a:lstStyle/>
          <a:p>
            <a:pPr algn="ctr">
              <a:spcBef>
                <a:spcPts val="258"/>
              </a:spcBef>
            </a:pPr>
            <a:r>
              <a:rPr lang="en-US" altLang="ja-JP"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住宅</a:t>
            </a:r>
            <a:endParaRPr lang="en-US" altLang="ja-JP" sz="2585"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258"/>
              </a:spcBef>
            </a:pP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）分譲</a:t>
            </a:r>
            <a:r>
              <a:rPr lang="ja-JP" altLang="en-US" sz="2585"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マンション</a:t>
            </a:r>
          </a:p>
        </p:txBody>
      </p:sp>
    </p:spTree>
    <p:extLst>
      <p:ext uri="{BB962C8B-B14F-4D97-AF65-F5344CB8AC3E}">
        <p14:creationId xmlns:p14="http://schemas.microsoft.com/office/powerpoint/2010/main" val="34660603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a:t>
            </a:r>
            <a:r>
              <a:rPr lang="ja-JP" altLang="en-US" dirty="0"/>
              <a:t>１</a:t>
            </a:r>
            <a:r>
              <a:rPr lang="ja-JP" altLang="en-US" dirty="0" smtClean="0"/>
              <a:t>）令和３年度</a:t>
            </a:r>
            <a:r>
              <a:rPr lang="ja-JP" altLang="en-US" dirty="0"/>
              <a:t>の分譲</a:t>
            </a:r>
            <a:r>
              <a:rPr kumimoji="1" lang="ja-JP" altLang="en-US" dirty="0"/>
              <a:t>マンションの</a:t>
            </a:r>
            <a:r>
              <a:rPr kumimoji="1" lang="ja-JP" altLang="en-US" dirty="0" smtClean="0"/>
              <a:t>取組について</a:t>
            </a: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1BDB6D7F-53AA-4455-8AD0-F9E52A4623CB}" type="slidenum">
              <a:rPr lang="en-US" altLang="ja-JP" smtClean="0">
                <a:solidFill>
                  <a:srgbClr val="000000"/>
                </a:solidFill>
              </a:rPr>
              <a:pPr>
                <a:defRPr/>
              </a:pPr>
              <a:t>15</a:t>
            </a:fld>
            <a:endParaRPr lang="en-US" altLang="ja-JP">
              <a:solidFill>
                <a:srgbClr val="000000"/>
              </a:solidFill>
            </a:endParaRPr>
          </a:p>
        </p:txBody>
      </p:sp>
      <p:sp>
        <p:nvSpPr>
          <p:cNvPr id="4" name="Text Box 1233">
            <a:extLst>
              <a:ext uri="{FF2B5EF4-FFF2-40B4-BE49-F238E27FC236}">
                <a16:creationId xmlns:a16="http://schemas.microsoft.com/office/drawing/2014/main" id="{FC998D63-B911-4FC3-B916-2FB0378397C7}"/>
              </a:ext>
            </a:extLst>
          </p:cNvPr>
          <p:cNvSpPr txBox="1">
            <a:spLocks noChangeArrowheads="1"/>
          </p:cNvSpPr>
          <p:nvPr/>
        </p:nvSpPr>
        <p:spPr bwMode="auto">
          <a:xfrm>
            <a:off x="203200" y="1012751"/>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主</a:t>
            </a:r>
            <a:r>
              <a:rPr kumimoji="0" lang="ja-JP" altLang="en-US" b="1" kern="0" dirty="0">
                <a:solidFill>
                  <a:sysClr val="window" lastClr="FFFFFF"/>
                </a:solidFill>
                <a:latin typeface="Meiryo UI" panose="020B0604030504040204" pitchFamily="50" charset="-128"/>
                <a:ea typeface="Meiryo UI" panose="020B0604030504040204" pitchFamily="50" charset="-128"/>
              </a:rPr>
              <a:t>な取組</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3F670EA-60A0-4F80-8504-E5080457FC50}"/>
              </a:ext>
            </a:extLst>
          </p:cNvPr>
          <p:cNvSpPr txBox="1"/>
          <p:nvPr/>
        </p:nvSpPr>
        <p:spPr>
          <a:xfrm>
            <a:off x="203199" y="1437551"/>
            <a:ext cx="8820000" cy="1384995"/>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0" bIns="0">
            <a:spAutoFit/>
          </a:bodyPr>
          <a:lstStyle>
            <a:defPPr>
              <a:defRPr lang="ja-JP"/>
            </a:defPPr>
            <a:lvl1pPr marL="250825" indent="11113">
              <a:lnSpc>
                <a:spcPct val="120000"/>
              </a:lnSpc>
              <a:spcAft>
                <a:spcPts val="600"/>
              </a:spcAft>
              <a:defRPr>
                <a:latin typeface="Meiryo UI" panose="020B0604030504040204" pitchFamily="50" charset="-128"/>
                <a:ea typeface="Meiryo UI" panose="020B0604030504040204" pitchFamily="50" charset="-128"/>
                <a:cs typeface="Meiryo UI" panose="020B0604030504040204" pitchFamily="50" charset="-128"/>
              </a:defRPr>
            </a:lvl1pPr>
          </a:lstStyle>
          <a:p>
            <a:pPr marL="252000" indent="-252000">
              <a:lnSpc>
                <a:spcPct val="100000"/>
              </a:lnSpc>
              <a:spcAft>
                <a:spcPts val="0"/>
              </a:spcAft>
            </a:pPr>
            <a:r>
              <a:rPr lang="ja-JP" altLang="en-US" dirty="0"/>
              <a:t>○</a:t>
            </a:r>
            <a:r>
              <a:rPr lang="ja-JP" altLang="en-US" dirty="0" smtClean="0"/>
              <a:t>建築</a:t>
            </a:r>
            <a:r>
              <a:rPr lang="ja-JP" altLang="en-US" dirty="0"/>
              <a:t>基準法第</a:t>
            </a:r>
            <a:r>
              <a:rPr lang="en-US" altLang="ja-JP" dirty="0"/>
              <a:t>12</a:t>
            </a:r>
            <a:r>
              <a:rPr lang="ja-JP" altLang="en-US" dirty="0"/>
              <a:t>条に基づく定期報告制度を活用した普及</a:t>
            </a:r>
            <a:r>
              <a:rPr lang="ja-JP" altLang="en-US" dirty="0" smtClean="0"/>
              <a:t>啓発</a:t>
            </a:r>
            <a:r>
              <a:rPr lang="ja-JP" altLang="en-US" dirty="0"/>
              <a:t>（約</a:t>
            </a:r>
            <a:r>
              <a:rPr lang="en-US" altLang="ja-JP" dirty="0"/>
              <a:t>2,700</a:t>
            </a:r>
            <a:r>
              <a:rPr lang="ja-JP" altLang="en-US" dirty="0" smtClean="0"/>
              <a:t>件）</a:t>
            </a:r>
            <a:endParaRPr lang="en-US" altLang="ja-JP" dirty="0"/>
          </a:p>
          <a:p>
            <a:pPr marL="252000" indent="-252000">
              <a:lnSpc>
                <a:spcPct val="100000"/>
              </a:lnSpc>
              <a:spcAft>
                <a:spcPts val="0"/>
              </a:spcAft>
            </a:pPr>
            <a:r>
              <a:rPr lang="ja-JP" altLang="en-US" dirty="0"/>
              <a:t>○府・市</a:t>
            </a:r>
            <a:r>
              <a:rPr lang="ja-JP" altLang="en-US" dirty="0" smtClean="0"/>
              <a:t>共催での耐震化フォーラムの開催（</a:t>
            </a:r>
            <a:r>
              <a:rPr lang="en-US" altLang="ja-JP" dirty="0"/>
              <a:t>11</a:t>
            </a:r>
            <a:r>
              <a:rPr lang="ja-JP" altLang="en-US" dirty="0" smtClean="0"/>
              <a:t>月：</a:t>
            </a:r>
            <a:r>
              <a:rPr lang="en-US" altLang="ja-JP" dirty="0" smtClean="0"/>
              <a:t>10</a:t>
            </a:r>
            <a:r>
              <a:rPr lang="ja-JP" altLang="en-US" dirty="0"/>
              <a:t>名</a:t>
            </a:r>
            <a:r>
              <a:rPr lang="ja-JP" altLang="en-US" dirty="0" smtClean="0"/>
              <a:t>参加</a:t>
            </a:r>
            <a:r>
              <a:rPr lang="ja-JP" altLang="en-US" dirty="0"/>
              <a:t>）</a:t>
            </a:r>
          </a:p>
          <a:p>
            <a:pPr marL="252000" indent="-252000">
              <a:lnSpc>
                <a:spcPct val="100000"/>
              </a:lnSpc>
              <a:spcAft>
                <a:spcPts val="0"/>
              </a:spcAft>
            </a:pPr>
            <a:r>
              <a:rPr lang="ja-JP" altLang="en-US" dirty="0"/>
              <a:t>○耐震化</a:t>
            </a:r>
            <a:r>
              <a:rPr lang="en-US" altLang="ja-JP" dirty="0"/>
              <a:t>WEB</a:t>
            </a:r>
            <a:r>
              <a:rPr lang="ja-JP" altLang="en-US" dirty="0"/>
              <a:t>セミナーの開催（</a:t>
            </a:r>
            <a:r>
              <a:rPr lang="en-US" altLang="ja-JP" dirty="0"/>
              <a:t>R3.12</a:t>
            </a:r>
            <a:r>
              <a:rPr lang="ja-JP" altLang="en-US" dirty="0"/>
              <a:t>～</a:t>
            </a:r>
            <a:r>
              <a:rPr lang="en-US" altLang="ja-JP" dirty="0" smtClean="0"/>
              <a:t>R4.3</a:t>
            </a:r>
            <a:r>
              <a:rPr lang="ja-JP" altLang="en-US" dirty="0" smtClean="0"/>
              <a:t>：約</a:t>
            </a:r>
            <a:r>
              <a:rPr lang="en-US" altLang="ja-JP" dirty="0" smtClean="0"/>
              <a:t>450</a:t>
            </a:r>
            <a:r>
              <a:rPr lang="ja-JP" altLang="en-US" dirty="0"/>
              <a:t>名</a:t>
            </a:r>
            <a:r>
              <a:rPr lang="ja-JP" altLang="en-US" dirty="0" smtClean="0"/>
              <a:t>視聴</a:t>
            </a:r>
            <a:r>
              <a:rPr lang="ja-JP" altLang="en-US" dirty="0"/>
              <a:t>）</a:t>
            </a:r>
          </a:p>
          <a:p>
            <a:pPr marL="252000" indent="-252000">
              <a:lnSpc>
                <a:spcPct val="100000"/>
              </a:lnSpc>
              <a:spcAft>
                <a:spcPts val="0"/>
              </a:spcAft>
            </a:pPr>
            <a:r>
              <a:rPr lang="ja-JP" altLang="en-US" dirty="0" smtClean="0"/>
              <a:t>○</a:t>
            </a:r>
            <a:r>
              <a:rPr lang="ja-JP" altLang="en-US" dirty="0"/>
              <a:t>大阪府分譲マンション耐震化サポート事業者との</a:t>
            </a:r>
            <a:r>
              <a:rPr lang="ja-JP" altLang="en-US" dirty="0" smtClean="0"/>
              <a:t>連携及びモデル事業の実施</a:t>
            </a:r>
            <a:endParaRPr lang="en-US" altLang="ja-JP" dirty="0"/>
          </a:p>
          <a:p>
            <a:pPr marL="252000" indent="-252000">
              <a:lnSpc>
                <a:spcPct val="100000"/>
              </a:lnSpc>
              <a:spcAft>
                <a:spcPts val="0"/>
              </a:spcAft>
            </a:pPr>
            <a:r>
              <a:rPr lang="ja-JP" altLang="en-US" dirty="0" smtClean="0"/>
              <a:t>○</a:t>
            </a:r>
            <a:r>
              <a:rPr lang="ja-JP" altLang="en-US" dirty="0">
                <a:solidFill>
                  <a:schemeClr val="tx1"/>
                </a:solidFill>
              </a:rPr>
              <a:t>補助制度を創設していない市町へ</a:t>
            </a:r>
            <a:r>
              <a:rPr lang="ja-JP" altLang="en-US" dirty="0" smtClean="0"/>
              <a:t>補助</a:t>
            </a:r>
            <a:r>
              <a:rPr lang="ja-JP" altLang="en-US" dirty="0"/>
              <a:t>制度創設の</a:t>
            </a:r>
            <a:r>
              <a:rPr lang="ja-JP" altLang="en-US" dirty="0" smtClean="0"/>
              <a:t>働きかけ（</a:t>
            </a:r>
            <a:r>
              <a:rPr lang="en-US" altLang="ja-JP" dirty="0" smtClean="0"/>
              <a:t>26</a:t>
            </a:r>
            <a:r>
              <a:rPr lang="ja-JP" altLang="en-US" dirty="0" smtClean="0"/>
              <a:t>市町）</a:t>
            </a:r>
            <a:endParaRPr lang="en-US" altLang="ja-JP" dirty="0" smtClean="0"/>
          </a:p>
        </p:txBody>
      </p:sp>
      <p:sp>
        <p:nvSpPr>
          <p:cNvPr id="8"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203199" y="2895946"/>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評価</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9" name="Text Box 1233">
            <a:extLst>
              <a:ext uri="{FF2B5EF4-FFF2-40B4-BE49-F238E27FC236}">
                <a16:creationId xmlns:a16="http://schemas.microsoft.com/office/drawing/2014/main" id="{9086EB58-2778-4592-9FA5-177C1BD1C541}"/>
              </a:ext>
            </a:extLst>
          </p:cNvPr>
          <p:cNvSpPr txBox="1">
            <a:spLocks noChangeArrowheads="1"/>
          </p:cNvSpPr>
          <p:nvPr/>
        </p:nvSpPr>
        <p:spPr bwMode="auto">
          <a:xfrm>
            <a:off x="203199" y="5108588"/>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課題</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19B088DA-B34A-4757-B6A4-A5EF181BC2EC}"/>
              </a:ext>
            </a:extLst>
          </p:cNvPr>
          <p:cNvSpPr txBox="1"/>
          <p:nvPr/>
        </p:nvSpPr>
        <p:spPr>
          <a:xfrm>
            <a:off x="203199" y="3341037"/>
            <a:ext cx="8820000" cy="1661993"/>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0" bIns="0">
            <a:spAutoFit/>
          </a:bodyPr>
          <a:lstStyle/>
          <a:p>
            <a:pPr marL="252000" indent="-252000">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○管理組合へのダイレクトメール送付や個別訪問による直接的な働きかけを行っているが、耐震改修の補助実績がない</a:t>
            </a:r>
            <a:endParaRPr lang="en-US" altLang="ja-JP" u="sng" strike="sngStrike" dirty="0" smtClean="0">
              <a:solidFill>
                <a:srgbClr val="FF0066"/>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オンラインで開催</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WEB</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セミナーの参加者数は、これまでのセミナー等と比較して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アドバイザー派遣制度や、サポート事業者の情報提供など、耐震化へ向けた具体的な検討段階で必要となる支援制度が活用されて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いない</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サポート事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業者による個別相談会は、耐震化の合意</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形成へ向けた</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取組着手につながった</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663CFEB1-F6C7-454A-98C4-C4CA204A2354}"/>
              </a:ext>
            </a:extLst>
          </p:cNvPr>
          <p:cNvSpPr txBox="1"/>
          <p:nvPr/>
        </p:nvSpPr>
        <p:spPr>
          <a:xfrm>
            <a:off x="203199" y="5551751"/>
            <a:ext cx="8820000" cy="1107996"/>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0" bIns="0">
            <a:spAutoFit/>
          </a:bodyPr>
          <a:lstStyle/>
          <a:p>
            <a:pPr marL="252000" indent="-252000">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改修等の補助</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制度を創設</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いない</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市町に対し、</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補助制度の創設</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働きかけが</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譲</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マンションは</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、所有者の高齢化、合意形成、費用負担、大規模修繕等、様々な課題</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あり</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耐震化</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の実現へ向けた総合的な支援が必要</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○所有者が耐震化へ向けた具体的な行動をとるような働きかけ</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07305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14665-C14D-4EEF-9E1F-852F6FE5B4C6}"/>
              </a:ext>
            </a:extLst>
          </p:cNvPr>
          <p:cNvSpPr>
            <a:spLocks noGrp="1"/>
          </p:cNvSpPr>
          <p:nvPr>
            <p:ph type="title"/>
          </p:nvPr>
        </p:nvSpPr>
        <p:spPr/>
        <p:txBody>
          <a:bodyPr/>
          <a:lstStyle/>
          <a:p>
            <a:r>
              <a:rPr lang="ja-JP" altLang="en-US" dirty="0"/>
              <a:t>　</a:t>
            </a:r>
            <a:r>
              <a:rPr lang="ja-JP" altLang="en-US" dirty="0" smtClean="0"/>
              <a:t>（２）令和４年度</a:t>
            </a:r>
            <a:r>
              <a:rPr lang="ja-JP" altLang="en-US" dirty="0"/>
              <a:t>の分譲マンションの</a:t>
            </a:r>
            <a:r>
              <a:rPr lang="ja-JP" altLang="en-US" dirty="0" smtClean="0"/>
              <a:t>取組</a:t>
            </a:r>
            <a:endParaRPr kumimoji="1" lang="ja-JP" altLang="en-US" dirty="0"/>
          </a:p>
        </p:txBody>
      </p:sp>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16</a:t>
            </a:fld>
            <a:endParaRPr lang="en-US" altLang="ja-JP">
              <a:solidFill>
                <a:srgbClr val="000000"/>
              </a:solidFill>
            </a:endParaRPr>
          </a:p>
        </p:txBody>
      </p:sp>
      <p:sp>
        <p:nvSpPr>
          <p:cNvPr id="13" name="タイトル 1">
            <a:extLst>
              <a:ext uri="{FF2B5EF4-FFF2-40B4-BE49-F238E27FC236}">
                <a16:creationId xmlns:a16="http://schemas.microsoft.com/office/drawing/2014/main" id="{2DE8B6DF-8BAB-4F77-9402-D4EF8AF27CB1}"/>
              </a:ext>
            </a:extLst>
          </p:cNvPr>
          <p:cNvSpPr txBox="1">
            <a:spLocks/>
          </p:cNvSpPr>
          <p:nvPr/>
        </p:nvSpPr>
        <p:spPr bwMode="auto">
          <a:xfrm>
            <a:off x="137886" y="1034139"/>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a:extLst/>
        </p:spPr>
        <p:txBody>
          <a:bodyPr wrap="square" lIns="84579" tIns="42289" rIns="84579" bIns="42289">
            <a:spAutoFit/>
          </a:bodyPr>
          <a:lstStyle>
            <a:defPPr>
              <a:defRPr lang="ja-JP"/>
            </a:defPPr>
            <a:lvl1pPr defTabSz="823170" fontAlgn="auto">
              <a:spcBef>
                <a:spcPct val="50000"/>
              </a:spcBef>
              <a:spcAft>
                <a:spcPts val="0"/>
              </a:spcAft>
              <a:defRPr kumimoji="0" b="1" kern="0">
                <a:solidFill>
                  <a:sysClr val="window" lastClr="FFFFFF"/>
                </a:solidFill>
                <a:latin typeface="Meiryo UI" panose="020B0604030504040204" pitchFamily="50" charset="-128"/>
                <a:ea typeface="Meiryo UI" panose="020B0604030504040204" pitchFamily="50" charset="-128"/>
              </a:defRPr>
            </a:lvl1pPr>
          </a:lstStyle>
          <a:p>
            <a:r>
              <a:rPr lang="ja-JP" altLang="en-US" dirty="0" smtClean="0"/>
              <a:t>大阪府</a:t>
            </a:r>
            <a:r>
              <a:rPr lang="ja-JP" altLang="en-US" dirty="0"/>
              <a:t>分譲マンション耐震化サポート事業者</a:t>
            </a:r>
            <a:r>
              <a:rPr lang="ja-JP" altLang="en-US" dirty="0" smtClean="0"/>
              <a:t>との連携</a:t>
            </a:r>
            <a:endParaRPr lang="ja-JP" altLang="en-US" dirty="0"/>
          </a:p>
        </p:txBody>
      </p:sp>
      <p:sp>
        <p:nvSpPr>
          <p:cNvPr id="14" name="テキスト ボックス 13">
            <a:extLst>
              <a:ext uri="{FF2B5EF4-FFF2-40B4-BE49-F238E27FC236}">
                <a16:creationId xmlns:a16="http://schemas.microsoft.com/office/drawing/2014/main" id="{53F670EA-60A0-4F80-8504-E5080457FC50}"/>
              </a:ext>
            </a:extLst>
          </p:cNvPr>
          <p:cNvSpPr txBox="1"/>
          <p:nvPr/>
        </p:nvSpPr>
        <p:spPr>
          <a:xfrm>
            <a:off x="137886" y="1506911"/>
            <a:ext cx="8820000" cy="1223787"/>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lnSpc>
                <a:spcPct val="120000"/>
              </a:lnSpc>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分譲マンション耐震化サポート事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業者の活用を働きかけ</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lnSpc>
                <a:spcPct val="120000"/>
              </a:lnSpc>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○耐震化</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WEB</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セミナーの開催</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視聴期間を半年程度に延長</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52000" indent="-252000">
              <a:lnSpc>
                <a:spcPct val="120000"/>
              </a:lnSpc>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耐震化</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フォーラムの開催（２市</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合同開催など対象地域を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拡大）</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37886" y="2909901"/>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広域緊急交通路沿道にある分譲</a:t>
            </a:r>
            <a:r>
              <a:rPr kumimoji="0" lang="ja-JP" altLang="en-US" b="1" kern="0" dirty="0" smtClean="0">
                <a:solidFill>
                  <a:sysClr val="window" lastClr="FFFFFF"/>
                </a:solidFill>
                <a:latin typeface="Meiryo UI" panose="020B0604030504040204" pitchFamily="50" charset="-128"/>
                <a:ea typeface="Meiryo UI" panose="020B0604030504040204" pitchFamily="50" charset="-128"/>
              </a:rPr>
              <a:t>マンションでのモデル事業の推進</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53F670EA-60A0-4F80-8504-E5080457FC50}"/>
              </a:ext>
            </a:extLst>
          </p:cNvPr>
          <p:cNvSpPr txBox="1"/>
          <p:nvPr/>
        </p:nvSpPr>
        <p:spPr>
          <a:xfrm>
            <a:off x="137886" y="3384024"/>
            <a:ext cx="8820000" cy="1740852"/>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lnSpc>
                <a:spcPct val="120000"/>
              </a:lnSpc>
              <a:spcAft>
                <a:spcPts val="60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○大阪府分譲マンション耐震化サポート事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業者と連携したモデル事業の推進</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252000">
              <a:lnSpc>
                <a:spcPct val="120000"/>
              </a:lnSpc>
              <a:spcAft>
                <a:spcPts val="600"/>
              </a:spcAf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dirty="0">
                <a:latin typeface="Meiryo UI" panose="020B0604030504040204" pitchFamily="50" charset="-128"/>
                <a:ea typeface="Meiryo UI" panose="020B0604030504040204" pitchFamily="50" charset="-128"/>
                <a:cs typeface="Meiryo UI" panose="020B0604030504040204" pitchFamily="50" charset="-128"/>
              </a:rPr>
              <a:t>なモデル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事業実施に向け</a:t>
            </a:r>
            <a:r>
              <a:rPr lang="ja-JP" altLang="en-US" dirty="0">
                <a:latin typeface="Meiryo UI" panose="020B0604030504040204" pitchFamily="50" charset="-128"/>
                <a:ea typeface="Meiryo UI" panose="020B0604030504040204" pitchFamily="50" charset="-128"/>
                <a:cs typeface="Meiryo UI" panose="020B0604030504040204" pitchFamily="50" charset="-128"/>
              </a:rPr>
              <a:t>、管理組合、管理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会社あてにダイレクトメールの送付等により働きかけるとともに、アンケート等で意向を確認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438275" indent="-972000">
              <a:lnSpc>
                <a:spcPct val="120000"/>
              </a:lnSpc>
              <a:spcAft>
                <a:spcPts val="6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モデル事業：区分所有者や管理組合の課題意識を軽減するため、耐震化の方法や合意形成の手法</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耐震</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改修や建替え等の実施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事例を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共有する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仕組みをつくり、ほかへの普及を図る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もの</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37886" y="5296068"/>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補助制度創設の働きかけ</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53F670EA-60A0-4F80-8504-E5080457FC50}"/>
              </a:ext>
            </a:extLst>
          </p:cNvPr>
          <p:cNvSpPr txBox="1"/>
          <p:nvPr/>
        </p:nvSpPr>
        <p:spPr>
          <a:xfrm>
            <a:off x="137886" y="5758913"/>
            <a:ext cx="8820000" cy="405102"/>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lnSpc>
                <a:spcPct val="1200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○市町村会議等により、補助制度を創設していない市町へ働きかけ</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92448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0" y="2913875"/>
            <a:ext cx="9144000" cy="622142"/>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2198" rIns="0" bIns="42198" rtlCol="0" anchor="ctr"/>
          <a:lstStyle/>
          <a:p>
            <a:pPr algn="ctr">
              <a:spcBef>
                <a:spcPts val="258"/>
              </a:spcBef>
            </a:pPr>
            <a:r>
              <a:rPr lang="en-US" altLang="ja-JP"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大規模</a:t>
            </a:r>
            <a:r>
              <a:rPr lang="ja-JP" altLang="en-US" sz="2585"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建築物</a:t>
            </a:r>
          </a:p>
        </p:txBody>
      </p:sp>
    </p:spTree>
    <p:extLst>
      <p:ext uri="{BB962C8B-B14F-4D97-AF65-F5344CB8AC3E}">
        <p14:creationId xmlns:p14="http://schemas.microsoft.com/office/powerpoint/2010/main" val="3193820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a:t>
            </a:r>
            <a:r>
              <a:rPr lang="ja-JP" altLang="en-US" dirty="0"/>
              <a:t>１</a:t>
            </a:r>
            <a:r>
              <a:rPr kumimoji="1" lang="ja-JP" altLang="en-US" dirty="0" smtClean="0"/>
              <a:t>）令和</a:t>
            </a:r>
            <a:r>
              <a:rPr lang="ja-JP" altLang="en-US" dirty="0"/>
              <a:t>３</a:t>
            </a:r>
            <a:r>
              <a:rPr kumimoji="1" lang="ja-JP" altLang="en-US" dirty="0" smtClean="0"/>
              <a:t>年度の大規模</a:t>
            </a:r>
            <a:r>
              <a:rPr kumimoji="1" lang="ja-JP" altLang="en-US" dirty="0"/>
              <a:t>建築物の</a:t>
            </a:r>
            <a:r>
              <a:rPr kumimoji="1" lang="ja-JP" altLang="en-US" dirty="0" smtClean="0"/>
              <a:t>取組について</a:t>
            </a: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1BDB6D7F-53AA-4455-8AD0-F9E52A4623CB}" type="slidenum">
              <a:rPr lang="en-US" altLang="ja-JP" smtClean="0">
                <a:solidFill>
                  <a:srgbClr val="000000"/>
                </a:solidFill>
              </a:rPr>
              <a:pPr>
                <a:defRPr/>
              </a:pPr>
              <a:t>18</a:t>
            </a:fld>
            <a:endParaRPr lang="en-US" altLang="ja-JP">
              <a:solidFill>
                <a:srgbClr val="000000"/>
              </a:solidFill>
            </a:endParaRPr>
          </a:p>
        </p:txBody>
      </p:sp>
      <p:sp>
        <p:nvSpPr>
          <p:cNvPr id="4" name="Text Box 1233">
            <a:extLst>
              <a:ext uri="{FF2B5EF4-FFF2-40B4-BE49-F238E27FC236}">
                <a16:creationId xmlns:a16="http://schemas.microsoft.com/office/drawing/2014/main" id="{FC998D63-B911-4FC3-B916-2FB0378397C7}"/>
              </a:ext>
            </a:extLst>
          </p:cNvPr>
          <p:cNvSpPr txBox="1">
            <a:spLocks noChangeArrowheads="1"/>
          </p:cNvSpPr>
          <p:nvPr/>
        </p:nvSpPr>
        <p:spPr bwMode="auto">
          <a:xfrm>
            <a:off x="203201" y="1014745"/>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主</a:t>
            </a:r>
            <a:r>
              <a:rPr kumimoji="0" lang="ja-JP" altLang="en-US" b="1" kern="0" dirty="0">
                <a:solidFill>
                  <a:sysClr val="window" lastClr="FFFFFF"/>
                </a:solidFill>
                <a:latin typeface="Meiryo UI" panose="020B0604030504040204" pitchFamily="50" charset="-128"/>
                <a:ea typeface="Meiryo UI" panose="020B0604030504040204" pitchFamily="50" charset="-128"/>
              </a:rPr>
              <a:t>な取組</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3F670EA-60A0-4F80-8504-E5080457FC50}"/>
              </a:ext>
            </a:extLst>
          </p:cNvPr>
          <p:cNvSpPr txBox="1"/>
          <p:nvPr/>
        </p:nvSpPr>
        <p:spPr>
          <a:xfrm>
            <a:off x="203200" y="1478170"/>
            <a:ext cx="8849360" cy="1615827"/>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lIns="72000" tIns="0" rIns="36000" bIns="0">
            <a:spAutoFit/>
          </a:bodyPr>
          <a:lstStyle>
            <a:defPPr>
              <a:defRPr lang="ja-JP"/>
            </a:defPPr>
            <a:lvl1pPr marL="250825" indent="11113">
              <a:lnSpc>
                <a:spcPct val="120000"/>
              </a:lnSpc>
              <a:spcAft>
                <a:spcPts val="600"/>
              </a:spcAft>
              <a:defRPr>
                <a:latin typeface="Meiryo UI" panose="020B0604030504040204" pitchFamily="50" charset="-128"/>
                <a:ea typeface="Meiryo UI" panose="020B0604030504040204" pitchFamily="50" charset="-128"/>
                <a:cs typeface="Meiryo UI" panose="020B0604030504040204" pitchFamily="50" charset="-128"/>
              </a:defRPr>
            </a:lvl1pPr>
          </a:lstStyle>
          <a:p>
            <a:pPr marL="252000" indent="-252000">
              <a:lnSpc>
                <a:spcPct val="100000"/>
              </a:lnSpc>
            </a:pPr>
            <a:r>
              <a:rPr lang="ja-JP" altLang="en-US" dirty="0" smtClean="0"/>
              <a:t>○所有者向けの</a:t>
            </a:r>
            <a:r>
              <a:rPr lang="en-US" altLang="ja-JP" dirty="0" smtClean="0"/>
              <a:t>WEB</a:t>
            </a:r>
            <a:r>
              <a:rPr lang="ja-JP" altLang="en-US" dirty="0"/>
              <a:t>説明会・</a:t>
            </a:r>
            <a:r>
              <a:rPr lang="ja-JP" altLang="en-US" dirty="0" smtClean="0"/>
              <a:t>相談会の周知など、確実</a:t>
            </a:r>
            <a:r>
              <a:rPr lang="ja-JP" altLang="en-US" dirty="0"/>
              <a:t>な普及</a:t>
            </a:r>
            <a:r>
              <a:rPr lang="ja-JP" altLang="en-US" dirty="0" smtClean="0"/>
              <a:t>啓発</a:t>
            </a:r>
            <a:r>
              <a:rPr lang="en-US" altLang="ja-JP" dirty="0" smtClean="0"/>
              <a:t>(</a:t>
            </a:r>
            <a:r>
              <a:rPr lang="ja-JP" altLang="en-US" dirty="0" smtClean="0"/>
              <a:t>ダイレクトメール</a:t>
            </a:r>
            <a:r>
              <a:rPr lang="en-US" altLang="ja-JP" dirty="0" smtClean="0"/>
              <a:t>:267</a:t>
            </a:r>
            <a:r>
              <a:rPr lang="ja-JP" altLang="en-US" dirty="0" smtClean="0"/>
              <a:t>件</a:t>
            </a:r>
            <a:r>
              <a:rPr lang="en-US" altLang="ja-JP" dirty="0"/>
              <a:t>)</a:t>
            </a:r>
            <a:endParaRPr lang="en-US" altLang="ja-JP" dirty="0" smtClean="0"/>
          </a:p>
          <a:p>
            <a:pPr marL="252000" indent="-252000">
              <a:lnSpc>
                <a:spcPct val="100000"/>
              </a:lnSpc>
            </a:pPr>
            <a:r>
              <a:rPr lang="ja-JP" altLang="en-US" dirty="0" smtClean="0"/>
              <a:t>○所有者に対し電話によるヒアリングの実施</a:t>
            </a:r>
            <a:endParaRPr lang="en-US" altLang="ja-JP" dirty="0"/>
          </a:p>
          <a:p>
            <a:pPr marL="252000" indent="-252000">
              <a:lnSpc>
                <a:spcPct val="100000"/>
              </a:lnSpc>
            </a:pPr>
            <a:r>
              <a:rPr lang="ja-JP" altLang="en-US" dirty="0" smtClean="0"/>
              <a:t>○医療部局と連携した病院への働きかけ（医療関係機関が参加する説明会で耐震化の重要性を説明</a:t>
            </a:r>
            <a:r>
              <a:rPr lang="en-US" altLang="ja-JP" dirty="0" smtClean="0"/>
              <a:t>:</a:t>
            </a:r>
            <a:r>
              <a:rPr lang="ja-JP" altLang="en-US" dirty="0" smtClean="0"/>
              <a:t>参加者</a:t>
            </a:r>
            <a:r>
              <a:rPr lang="en-US" altLang="ja-JP" dirty="0" smtClean="0"/>
              <a:t>286</a:t>
            </a:r>
            <a:r>
              <a:rPr lang="ja-JP" altLang="en-US" dirty="0" smtClean="0"/>
              <a:t>機関）</a:t>
            </a:r>
            <a:endParaRPr lang="en-US" altLang="ja-JP" dirty="0"/>
          </a:p>
          <a:p>
            <a:pPr marL="252000" indent="-252000">
              <a:lnSpc>
                <a:spcPct val="100000"/>
              </a:lnSpc>
            </a:pPr>
            <a:r>
              <a:rPr lang="ja-JP" altLang="en-US" dirty="0"/>
              <a:t>○</a:t>
            </a:r>
            <a:r>
              <a:rPr lang="ja-JP" altLang="en-US" dirty="0" smtClean="0"/>
              <a:t>各種</a:t>
            </a:r>
            <a:r>
              <a:rPr lang="ja-JP" altLang="en-US" dirty="0"/>
              <a:t>認定</a:t>
            </a:r>
            <a:r>
              <a:rPr lang="ja-JP" altLang="en-US" dirty="0" smtClean="0"/>
              <a:t>制度の積極的な周知</a:t>
            </a:r>
            <a:endParaRPr lang="en-US" altLang="ja-JP" dirty="0"/>
          </a:p>
        </p:txBody>
      </p:sp>
      <p:sp>
        <p:nvSpPr>
          <p:cNvPr id="8"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203201" y="3187533"/>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評価</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9" name="Text Box 1233">
            <a:extLst>
              <a:ext uri="{FF2B5EF4-FFF2-40B4-BE49-F238E27FC236}">
                <a16:creationId xmlns:a16="http://schemas.microsoft.com/office/drawing/2014/main" id="{9086EB58-2778-4592-9FA5-177C1BD1C541}"/>
              </a:ext>
            </a:extLst>
          </p:cNvPr>
          <p:cNvSpPr txBox="1">
            <a:spLocks noChangeArrowheads="1"/>
          </p:cNvSpPr>
          <p:nvPr/>
        </p:nvSpPr>
        <p:spPr bwMode="auto">
          <a:xfrm>
            <a:off x="203201" y="4987390"/>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課題</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203201" y="3614767"/>
            <a:ext cx="8820000" cy="1261884"/>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lIns="72000" tIns="0" rIns="36000" bIns="0">
            <a:spAutoFit/>
          </a:bodyPr>
          <a:lstStyle/>
          <a:p>
            <a:pPr marL="252000" indent="-252000">
              <a:spcAft>
                <a:spcPts val="600"/>
              </a:spcAft>
            </a:pP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令和</a:t>
            </a:r>
            <a:r>
              <a:rPr lang="ja-JP" altLang="en-US" dirty="0">
                <a:latin typeface="Meiryo UI" panose="020B0604030504040204" pitchFamily="50" charset="-128"/>
                <a:ea typeface="Meiryo UI" panose="020B0604030504040204" pitchFamily="50" charset="-128"/>
                <a:cs typeface="Meiryo UI" panose="020B0604030504040204" pitchFamily="50" charset="-128"/>
              </a:rPr>
              <a:t>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dirty="0">
                <a:latin typeface="Meiryo UI" panose="020B0604030504040204" pitchFamily="50" charset="-128"/>
                <a:ea typeface="Meiryo UI" panose="020B0604030504040204" pitchFamily="50" charset="-128"/>
                <a:cs typeface="Meiryo UI" panose="020B0604030504040204" pitchFamily="50" charset="-128"/>
              </a:rPr>
              <a:t>より改修の補助活用実績がなく、特に病院について耐震化が進んで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いない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0825" indent="-250825">
              <a:spcAft>
                <a:spcPts val="600"/>
              </a:spcAft>
              <a:tabLst>
                <a:tab pos="92075" algn="l"/>
              </a:tabLst>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○病院は、セミナー</a:t>
            </a:r>
            <a:r>
              <a:rPr lang="ja-JP" altLang="en-US" dirty="0">
                <a:latin typeface="Meiryo UI" panose="020B0604030504040204" pitchFamily="50" charset="-128"/>
                <a:ea typeface="Meiryo UI" panose="020B0604030504040204" pitchFamily="50" charset="-128"/>
                <a:cs typeface="Meiryo UI" panose="020B0604030504040204" pitchFamily="50" charset="-128"/>
              </a:rPr>
              <a:t>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説明会において耐震化の相談</a:t>
            </a:r>
            <a:r>
              <a:rPr lang="ja-JP" altLang="en-US" dirty="0">
                <a:latin typeface="Meiryo UI" panose="020B0604030504040204" pitchFamily="50" charset="-128"/>
                <a:ea typeface="Meiryo UI" panose="020B0604030504040204" pitchFamily="50" charset="-128"/>
                <a:cs typeface="Meiryo UI" panose="020B0604030504040204" pitchFamily="50" charset="-128"/>
              </a:rPr>
              <a:t>等が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あるなど、耐震化</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必要性の認知</a:t>
            </a:r>
            <a:r>
              <a:rPr lang="ja-JP" altLang="en-US" dirty="0">
                <a:latin typeface="Meiryo UI" panose="020B0604030504040204" pitchFamily="50" charset="-128"/>
                <a:ea typeface="Meiryo UI" panose="020B0604030504040204" pitchFamily="50" charset="-128"/>
                <a:cs typeface="Meiryo UI" panose="020B0604030504040204" pitchFamily="50" charset="-128"/>
              </a:rPr>
              <a:t>は進んでいると考えられるが、改修には結びついて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いない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pPr>
            <a:r>
              <a:rPr lang="ja-JP" altLang="en-US" dirty="0">
                <a:latin typeface="Meiryo UI" panose="020B0604030504040204" pitchFamily="50" charset="-128"/>
                <a:ea typeface="Meiryo UI" panose="020B0604030504040204" pitchFamily="50" charset="-128"/>
                <a:cs typeface="Meiryo UI" panose="020B0604030504040204" pitchFamily="50" charset="-128"/>
              </a:rPr>
              <a:t>○認定</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制度のホームページ</a:t>
            </a:r>
            <a:r>
              <a:rPr lang="ja-JP" altLang="en-US" dirty="0">
                <a:latin typeface="Meiryo UI" panose="020B0604030504040204" pitchFamily="50" charset="-128"/>
                <a:ea typeface="Meiryo UI" panose="020B0604030504040204" pitchFamily="50" charset="-128"/>
                <a:cs typeface="Meiryo UI" panose="020B0604030504040204" pitchFamily="50" charset="-128"/>
              </a:rPr>
              <a:t>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更新するなど積極的</a:t>
            </a:r>
            <a:r>
              <a:rPr lang="ja-JP" altLang="en-US" dirty="0">
                <a:latin typeface="Meiryo UI" panose="020B0604030504040204" pitchFamily="50" charset="-128"/>
                <a:ea typeface="Meiryo UI" panose="020B0604030504040204" pitchFamily="50" charset="-128"/>
                <a:cs typeface="Meiryo UI" panose="020B0604030504040204" pitchFamily="50" charset="-128"/>
              </a:rPr>
              <a:t>に周知を行った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ところ、問い合わせ</a:t>
            </a:r>
            <a:r>
              <a:rPr lang="ja-JP" altLang="en-US" dirty="0">
                <a:latin typeface="Meiryo UI" panose="020B0604030504040204" pitchFamily="50" charset="-128"/>
                <a:ea typeface="Meiryo UI" panose="020B0604030504040204" pitchFamily="50" charset="-128"/>
                <a:cs typeface="Meiryo UI" panose="020B0604030504040204" pitchFamily="50" charset="-128"/>
              </a:rPr>
              <a:t>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増加</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03199" y="5427373"/>
            <a:ext cx="8820001" cy="1184940"/>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lIns="72000" tIns="0" rIns="36000" bIns="0">
            <a:spAutoFit/>
          </a:bodyPr>
          <a:lstStyle/>
          <a:p>
            <a:pPr marL="252000" indent="-252000">
              <a:spcAft>
                <a:spcPts val="600"/>
              </a:spcAft>
            </a:pPr>
            <a:r>
              <a:rPr lang="ja-JP" altLang="en-US" dirty="0">
                <a:latin typeface="Meiryo UI" panose="020B0604030504040204" pitchFamily="50" charset="-128"/>
                <a:ea typeface="Meiryo UI" panose="020B0604030504040204" pitchFamily="50" charset="-128"/>
                <a:cs typeface="Meiryo UI" panose="020B0604030504040204" pitchFamily="50" charset="-128"/>
              </a:rPr>
              <a:t>○耐震化の実現へ向けては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、営業や操業の制約から建築物の使用が大きく制限されることや費用面など</a:t>
            </a:r>
            <a:r>
              <a:rPr lang="ja-JP" altLang="en-US" dirty="0">
                <a:latin typeface="Meiryo UI" panose="020B0604030504040204" pitchFamily="50" charset="-128"/>
                <a:ea typeface="Meiryo UI" panose="020B0604030504040204" pitchFamily="50" charset="-128"/>
                <a:cs typeface="Meiryo UI" panose="020B0604030504040204" pitchFamily="50" charset="-128"/>
              </a:rPr>
              <a:t>、用途や規模等により課題が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異なる</a:t>
            </a:r>
            <a:r>
              <a:rPr lang="ja-JP" altLang="en-US" dirty="0">
                <a:latin typeface="Meiryo UI" panose="020B0604030504040204" pitchFamily="50" charset="-128"/>
                <a:ea typeface="Meiryo UI" panose="020B0604030504040204" pitchFamily="50" charset="-128"/>
                <a:cs typeface="Meiryo UI" panose="020B0604030504040204" pitchFamily="50" charset="-128"/>
              </a:rPr>
              <a:t>ため、所有者への個別対応等、きめ細やかな支援が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必要</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○耐震改修計画の認定</a:t>
            </a:r>
            <a:r>
              <a:rPr lang="ja-JP" altLang="en-US" dirty="0">
                <a:latin typeface="Meiryo UI" panose="020B0604030504040204" pitchFamily="50" charset="-128"/>
                <a:ea typeface="Meiryo UI" panose="020B0604030504040204" pitchFamily="50" charset="-128"/>
                <a:cs typeface="Meiryo UI" panose="020B0604030504040204" pitchFamily="50" charset="-128"/>
              </a:rPr>
              <a:t>など、インセンティブとなる取組の検討が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88149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490780" y="2059921"/>
            <a:ext cx="8277564" cy="1470025"/>
          </a:xfrm>
        </p:spPr>
        <p:txBody>
          <a:bodyPr/>
          <a:lstStyle/>
          <a:p>
            <a:r>
              <a:rPr lang="ja-JP" altLang="en-US" sz="3200" dirty="0"/>
              <a:t>１．住宅建築物耐震</a:t>
            </a:r>
            <a:r>
              <a:rPr lang="en-US" altLang="ja-JP" sz="3200" dirty="0"/>
              <a:t>10</a:t>
            </a:r>
            <a:r>
              <a:rPr lang="ja-JP" altLang="en-US" sz="3200" dirty="0"/>
              <a:t>ヵ年戦略・大阪　概要</a:t>
            </a:r>
          </a:p>
        </p:txBody>
      </p:sp>
    </p:spTree>
    <p:extLst>
      <p:ext uri="{BB962C8B-B14F-4D97-AF65-F5344CB8AC3E}">
        <p14:creationId xmlns:p14="http://schemas.microsoft.com/office/powerpoint/2010/main" val="2456449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14665-C14D-4EEF-9E1F-852F6FE5B4C6}"/>
              </a:ext>
            </a:extLst>
          </p:cNvPr>
          <p:cNvSpPr>
            <a:spLocks noGrp="1"/>
          </p:cNvSpPr>
          <p:nvPr>
            <p:ph type="title"/>
          </p:nvPr>
        </p:nvSpPr>
        <p:spPr/>
        <p:txBody>
          <a:bodyPr/>
          <a:lstStyle/>
          <a:p>
            <a:r>
              <a:rPr lang="ja-JP" altLang="en-US" dirty="0"/>
              <a:t>　</a:t>
            </a:r>
            <a:r>
              <a:rPr lang="ja-JP" altLang="en-US" dirty="0" smtClean="0"/>
              <a:t>（２）</a:t>
            </a:r>
            <a:r>
              <a:rPr lang="en-US" altLang="ja-JP" dirty="0" smtClean="0"/>
              <a:t> </a:t>
            </a:r>
            <a:r>
              <a:rPr lang="ja-JP" altLang="en-US" dirty="0" smtClean="0"/>
              <a:t>令和</a:t>
            </a:r>
            <a:r>
              <a:rPr lang="ja-JP" altLang="en-US" dirty="0"/>
              <a:t>４</a:t>
            </a:r>
            <a:r>
              <a:rPr lang="ja-JP" altLang="en-US" dirty="0" smtClean="0"/>
              <a:t>年度の</a:t>
            </a:r>
            <a:r>
              <a:rPr lang="ja-JP" altLang="en-US" dirty="0"/>
              <a:t>大規模建築物の</a:t>
            </a:r>
            <a:r>
              <a:rPr lang="ja-JP" altLang="en-US" dirty="0" smtClean="0"/>
              <a:t>取組</a:t>
            </a:r>
            <a:endParaRPr kumimoji="1" lang="ja-JP" altLang="en-US" dirty="0"/>
          </a:p>
        </p:txBody>
      </p:sp>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19</a:t>
            </a:fld>
            <a:endParaRPr lang="en-US" altLang="ja-JP">
              <a:solidFill>
                <a:srgbClr val="000000"/>
              </a:solidFill>
            </a:endParaRPr>
          </a:p>
        </p:txBody>
      </p:sp>
      <p:sp>
        <p:nvSpPr>
          <p:cNvPr id="8"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62719" y="1044529"/>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耐震化を加速させる取組</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17ED8CF4-6E6C-4246-A667-2906BA277934}"/>
              </a:ext>
            </a:extLst>
          </p:cNvPr>
          <p:cNvSpPr txBox="1"/>
          <p:nvPr/>
        </p:nvSpPr>
        <p:spPr>
          <a:xfrm>
            <a:off x="162718" y="1515459"/>
            <a:ext cx="8820000" cy="626701"/>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spcAft>
                <a:spcPts val="600"/>
              </a:spcAft>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○年間約</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棟の解消を目指すため、アンケート調査で所有者の耐震化の意向や課題を把握するととも</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に、令和</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年度創設予定の専門家</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派遣制度の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活用を働きかけ</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62718" y="2311647"/>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専門家派遣制度</a:t>
            </a:r>
            <a:r>
              <a:rPr kumimoji="0" lang="ja-JP" altLang="en-US" b="1" kern="0" dirty="0" smtClean="0">
                <a:solidFill>
                  <a:sysClr val="window" lastClr="FFFFFF"/>
                </a:solidFill>
                <a:latin typeface="Meiryo UI" panose="020B0604030504040204" pitchFamily="50" charset="-128"/>
                <a:ea typeface="Meiryo UI" panose="020B0604030504040204" pitchFamily="50" charset="-128"/>
              </a:rPr>
              <a:t>の創設</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17ED8CF4-6E6C-4246-A667-2906BA277934}"/>
              </a:ext>
            </a:extLst>
          </p:cNvPr>
          <p:cNvSpPr txBox="1"/>
          <p:nvPr/>
        </p:nvSpPr>
        <p:spPr>
          <a:xfrm>
            <a:off x="162717" y="2782577"/>
            <a:ext cx="8820000" cy="1134532"/>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spcAft>
                <a:spcPts val="600"/>
              </a:spcAft>
              <a:defRP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緊急交通路沿道建築物の耐震化に一定の効果が</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みられる、大阪府耐震化プロデューサー派遣制度（専門家</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制度）と</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同様の制度を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創設</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971675" indent="-1428750">
              <a:spcAft>
                <a:spcPts val="600"/>
              </a:spcAft>
              <a:defRPr/>
            </a:pPr>
            <a:r>
              <a:rPr lang="zh-TW" altLang="en-US" sz="1400" dirty="0">
                <a:latin typeface="Meiryo UI" panose="020B0604030504040204" pitchFamily="50" charset="-128"/>
                <a:ea typeface="Meiryo UI" panose="020B0604030504040204" pitchFamily="50" charset="-128"/>
                <a:cs typeface="Meiryo UI" panose="020B0604030504040204" pitchFamily="50" charset="-128"/>
              </a:rPr>
              <a:t>専門家派遣制度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：耐震化事業に精通した建築士等を派遣し、所有者が抱える疑問や不安等を聞き取り、事業計画立案のための的確なアドバイス等を行う制度</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62717" y="4087352"/>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重点化</a:t>
            </a:r>
            <a:r>
              <a:rPr kumimoji="0" lang="ja-JP" altLang="en-US" b="1" kern="0" dirty="0">
                <a:solidFill>
                  <a:sysClr val="window" lastClr="FFFFFF"/>
                </a:solidFill>
                <a:latin typeface="Meiryo UI" panose="020B0604030504040204" pitchFamily="50" charset="-128"/>
                <a:ea typeface="Meiryo UI" panose="020B0604030504040204" pitchFamily="50" charset="-128"/>
              </a:rPr>
              <a:t>した</a:t>
            </a:r>
            <a:r>
              <a:rPr kumimoji="0" lang="ja-JP" altLang="en-US" b="1" kern="0" dirty="0" smtClean="0">
                <a:solidFill>
                  <a:sysClr val="window" lastClr="FFFFFF"/>
                </a:solidFill>
                <a:latin typeface="Meiryo UI" panose="020B0604030504040204" pitchFamily="50" charset="-128"/>
                <a:ea typeface="Meiryo UI" panose="020B0604030504040204" pitchFamily="50" charset="-128"/>
              </a:rPr>
              <a:t>働きかけ</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17ED8CF4-6E6C-4246-A667-2906BA277934}"/>
              </a:ext>
            </a:extLst>
          </p:cNvPr>
          <p:cNvSpPr txBox="1"/>
          <p:nvPr/>
        </p:nvSpPr>
        <p:spPr>
          <a:xfrm>
            <a:off x="162717" y="4535044"/>
            <a:ext cx="8820000" cy="1368442"/>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spcAft>
                <a:spcPts val="600"/>
              </a:spcAft>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○改修中</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、もしくは耐震化</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等を検討中の所有者へのフォローアップに努めるとともに、特に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耐震化を未検討</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の所有者に対して個別訪問や電話による働きかけを強化</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lnSpc>
                <a:spcPct val="120000"/>
              </a:lnSpc>
              <a:spcAft>
                <a:spcPts val="600"/>
              </a:spcAft>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○特に進捗率の低い病院に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対し、</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医療部局が開催する説明会等で耐震化の重要性や補助制度など</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を説明するとともに、専門家派遣制度の活用を促すなど</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、重点化した</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働きかけ</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43853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0" y="2716306"/>
            <a:ext cx="9144000" cy="819711"/>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2198" rIns="0" bIns="42198" rtlCol="0" anchor="ctr"/>
          <a:lstStyle/>
          <a:p>
            <a:pPr algn="ctr">
              <a:spcBef>
                <a:spcPts val="258"/>
              </a:spcBef>
            </a:pPr>
            <a:r>
              <a:rPr lang="en-US" altLang="ja-JP"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2585"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zh-TW" altLang="en-US" sz="2585"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緊急交通路沿道建築物</a:t>
            </a:r>
          </a:p>
          <a:p>
            <a:pPr algn="ctr">
              <a:spcBef>
                <a:spcPts val="258"/>
              </a:spcBef>
            </a:pP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）建物</a:t>
            </a:r>
            <a:endParaRPr lang="ja-JP" altLang="en-US" sz="2585"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214147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03200" y="471050"/>
            <a:ext cx="8171543" cy="404813"/>
          </a:xfrm>
        </p:spPr>
        <p:txBody>
          <a:bodyPr/>
          <a:lstStyle/>
          <a:p>
            <a:r>
              <a:rPr lang="ja-JP" altLang="en-US" sz="2100" dirty="0" smtClean="0"/>
              <a:t>（</a:t>
            </a:r>
            <a:r>
              <a:rPr lang="en-US" altLang="ja-JP" sz="2100" dirty="0" smtClean="0"/>
              <a:t>1</a:t>
            </a:r>
            <a:r>
              <a:rPr lang="ja-JP" altLang="en-US" sz="2100" dirty="0" smtClean="0"/>
              <a:t>）令和</a:t>
            </a:r>
            <a:r>
              <a:rPr lang="ja-JP" altLang="en-US" sz="2100" dirty="0"/>
              <a:t>３</a:t>
            </a:r>
            <a:r>
              <a:rPr lang="ja-JP" altLang="en-US" sz="2100" dirty="0" smtClean="0"/>
              <a:t>年度の</a:t>
            </a:r>
            <a:r>
              <a:rPr lang="zh-TW" altLang="en-US" sz="2100" dirty="0" smtClean="0"/>
              <a:t>広域</a:t>
            </a:r>
            <a:r>
              <a:rPr lang="zh-TW" altLang="en-US" sz="2100" dirty="0"/>
              <a:t>緊急交通路沿道</a:t>
            </a:r>
            <a:r>
              <a:rPr lang="zh-TW" altLang="en-US" sz="2100" dirty="0" smtClean="0"/>
              <a:t>建築物</a:t>
            </a:r>
            <a:r>
              <a:rPr lang="en-US" altLang="zh-TW" sz="2100" dirty="0"/>
              <a:t>(</a:t>
            </a:r>
            <a:r>
              <a:rPr lang="ja-JP" altLang="en-US" sz="2100" dirty="0" smtClean="0"/>
              <a:t>建物</a:t>
            </a:r>
            <a:r>
              <a:rPr lang="en-US" altLang="ja-JP" sz="2100" dirty="0"/>
              <a:t>)</a:t>
            </a:r>
            <a:r>
              <a:rPr kumimoji="1" lang="ja-JP" altLang="en-US" sz="2100" dirty="0" smtClean="0"/>
              <a:t>の取組について</a:t>
            </a:r>
            <a:endParaRPr kumimoji="1" lang="ja-JP" altLang="en-US" sz="2100" dirty="0"/>
          </a:p>
        </p:txBody>
      </p:sp>
      <p:sp>
        <p:nvSpPr>
          <p:cNvPr id="2" name="スライド番号プレースホルダー 1"/>
          <p:cNvSpPr>
            <a:spLocks noGrp="1"/>
          </p:cNvSpPr>
          <p:nvPr>
            <p:ph type="sldNum" sz="quarter" idx="12"/>
          </p:nvPr>
        </p:nvSpPr>
        <p:spPr/>
        <p:txBody>
          <a:bodyPr/>
          <a:lstStyle/>
          <a:p>
            <a:pPr>
              <a:defRPr/>
            </a:pPr>
            <a:fld id="{1BDB6D7F-53AA-4455-8AD0-F9E52A4623CB}" type="slidenum">
              <a:rPr lang="en-US" altLang="ja-JP" smtClean="0">
                <a:solidFill>
                  <a:srgbClr val="000000"/>
                </a:solidFill>
              </a:rPr>
              <a:pPr>
                <a:defRPr/>
              </a:pPr>
              <a:t>21</a:t>
            </a:fld>
            <a:endParaRPr lang="en-US" altLang="ja-JP">
              <a:solidFill>
                <a:srgbClr val="000000"/>
              </a:solidFill>
            </a:endParaRPr>
          </a:p>
        </p:txBody>
      </p:sp>
      <p:sp>
        <p:nvSpPr>
          <p:cNvPr id="4" name="Text Box 1233">
            <a:extLst>
              <a:ext uri="{FF2B5EF4-FFF2-40B4-BE49-F238E27FC236}">
                <a16:creationId xmlns:a16="http://schemas.microsoft.com/office/drawing/2014/main" id="{FC998D63-B911-4FC3-B916-2FB0378397C7}"/>
              </a:ext>
            </a:extLst>
          </p:cNvPr>
          <p:cNvSpPr txBox="1">
            <a:spLocks noChangeArrowheads="1"/>
          </p:cNvSpPr>
          <p:nvPr/>
        </p:nvSpPr>
        <p:spPr bwMode="auto">
          <a:xfrm>
            <a:off x="203201" y="985717"/>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主</a:t>
            </a:r>
            <a:r>
              <a:rPr kumimoji="0" lang="ja-JP" altLang="en-US" b="1" kern="0" dirty="0">
                <a:solidFill>
                  <a:sysClr val="window" lastClr="FFFFFF"/>
                </a:solidFill>
                <a:latin typeface="Meiryo UI" panose="020B0604030504040204" pitchFamily="50" charset="-128"/>
                <a:ea typeface="Meiryo UI" panose="020B0604030504040204" pitchFamily="50" charset="-128"/>
              </a:rPr>
              <a:t>な取組</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3F670EA-60A0-4F80-8504-E5080457FC50}"/>
              </a:ext>
            </a:extLst>
          </p:cNvPr>
          <p:cNvSpPr txBox="1"/>
          <p:nvPr/>
        </p:nvSpPr>
        <p:spPr>
          <a:xfrm>
            <a:off x="203200" y="1496314"/>
            <a:ext cx="8820000" cy="830997"/>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lIns="0" tIns="0" rIns="0" bIns="0">
            <a:spAutoFit/>
          </a:bodyPr>
          <a:lstStyle>
            <a:defPPr>
              <a:defRPr lang="ja-JP"/>
            </a:defPPr>
            <a:lvl1pPr marL="250825" indent="11113">
              <a:lnSpc>
                <a:spcPct val="120000"/>
              </a:lnSpc>
              <a:spcAft>
                <a:spcPts val="600"/>
              </a:spcAft>
              <a:defRPr>
                <a:latin typeface="Meiryo UI" panose="020B0604030504040204" pitchFamily="50" charset="-128"/>
                <a:ea typeface="Meiryo UI" panose="020B0604030504040204" pitchFamily="50" charset="-128"/>
                <a:cs typeface="Meiryo UI" panose="020B0604030504040204" pitchFamily="50" charset="-128"/>
              </a:defRPr>
            </a:lvl1pPr>
          </a:lstStyle>
          <a:p>
            <a:pPr marL="252000" indent="-252000">
              <a:lnSpc>
                <a:spcPct val="100000"/>
              </a:lnSpc>
              <a:spcAft>
                <a:spcPts val="0"/>
              </a:spcAft>
            </a:pPr>
            <a:r>
              <a:rPr lang="ja-JP" altLang="en-US" dirty="0" smtClean="0"/>
              <a:t>○路線ごとに耐震性が不足する建物の状況が</a:t>
            </a:r>
            <a:r>
              <a:rPr lang="ja-JP" altLang="en-US" dirty="0"/>
              <a:t>視覚的に分かる色分け地図を公表</a:t>
            </a:r>
            <a:endParaRPr lang="en-US" altLang="ja-JP" dirty="0"/>
          </a:p>
          <a:p>
            <a:pPr marL="252000" indent="-252000">
              <a:lnSpc>
                <a:spcPct val="100000"/>
              </a:lnSpc>
              <a:spcAft>
                <a:spcPts val="0"/>
              </a:spcAft>
            </a:pPr>
            <a:r>
              <a:rPr lang="ja-JP" altLang="en-US" dirty="0"/>
              <a:t>○</a:t>
            </a:r>
            <a:r>
              <a:rPr lang="ja-JP" altLang="en-US" dirty="0" smtClean="0"/>
              <a:t>大阪府</a:t>
            </a:r>
            <a:r>
              <a:rPr lang="ja-JP" altLang="en-US" dirty="0"/>
              <a:t>耐震プロデューサー派遣制度の実施（</a:t>
            </a:r>
            <a:r>
              <a:rPr lang="en-US" altLang="ja-JP" dirty="0"/>
              <a:t>10</a:t>
            </a:r>
            <a:r>
              <a:rPr lang="ja-JP" altLang="en-US" dirty="0"/>
              <a:t>棟・</a:t>
            </a:r>
            <a:r>
              <a:rPr lang="en-US" altLang="ja-JP" dirty="0"/>
              <a:t>21</a:t>
            </a:r>
            <a:r>
              <a:rPr lang="ja-JP" altLang="en-US" dirty="0"/>
              <a:t>回</a:t>
            </a:r>
            <a:r>
              <a:rPr lang="ja-JP" altLang="en-US" dirty="0" smtClean="0"/>
              <a:t>）</a:t>
            </a:r>
            <a:endParaRPr lang="en-US" altLang="ja-JP" dirty="0"/>
          </a:p>
          <a:p>
            <a:pPr marL="252000" indent="-252000">
              <a:lnSpc>
                <a:spcPct val="100000"/>
              </a:lnSpc>
              <a:spcAft>
                <a:spcPts val="0"/>
              </a:spcAft>
            </a:pPr>
            <a:r>
              <a:rPr lang="ja-JP" altLang="en-US" dirty="0"/>
              <a:t>○道路</a:t>
            </a:r>
            <a:r>
              <a:rPr lang="ja-JP" altLang="en-US" dirty="0" smtClean="0"/>
              <a:t>を閉塞させる可能性の高い建物を重点化</a:t>
            </a:r>
            <a:r>
              <a:rPr lang="ja-JP" altLang="en-US" dirty="0"/>
              <a:t>の対象と</a:t>
            </a:r>
            <a:r>
              <a:rPr lang="ja-JP" altLang="en-US" dirty="0" smtClean="0"/>
              <a:t>し、個別訪問等を実施（</a:t>
            </a:r>
            <a:r>
              <a:rPr lang="en-US" altLang="ja-JP" dirty="0"/>
              <a:t>32</a:t>
            </a:r>
            <a:r>
              <a:rPr lang="ja-JP" altLang="en-US" dirty="0"/>
              <a:t>棟</a:t>
            </a:r>
            <a:r>
              <a:rPr lang="ja-JP" altLang="en-US" dirty="0" smtClean="0"/>
              <a:t>）</a:t>
            </a:r>
            <a:endParaRPr lang="en-US" altLang="ja-JP" dirty="0"/>
          </a:p>
        </p:txBody>
      </p:sp>
      <p:sp>
        <p:nvSpPr>
          <p:cNvPr id="9"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203200" y="2442988"/>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評価</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10" name="Text Box 1233">
            <a:extLst>
              <a:ext uri="{FF2B5EF4-FFF2-40B4-BE49-F238E27FC236}">
                <a16:creationId xmlns:a16="http://schemas.microsoft.com/office/drawing/2014/main" id="{9086EB58-2778-4592-9FA5-177C1BD1C541}"/>
              </a:ext>
            </a:extLst>
          </p:cNvPr>
          <p:cNvSpPr txBox="1">
            <a:spLocks noChangeArrowheads="1"/>
          </p:cNvSpPr>
          <p:nvPr/>
        </p:nvSpPr>
        <p:spPr bwMode="auto">
          <a:xfrm>
            <a:off x="203200" y="4102534"/>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課題</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90716352-C17A-4B41-BA14-A85B573E257E}"/>
              </a:ext>
            </a:extLst>
          </p:cNvPr>
          <p:cNvSpPr txBox="1">
            <a:spLocks noChangeArrowheads="1"/>
          </p:cNvSpPr>
          <p:nvPr/>
        </p:nvSpPr>
        <p:spPr bwMode="auto">
          <a:xfrm>
            <a:off x="203200" y="2926299"/>
            <a:ext cx="8820000" cy="1078832"/>
          </a:xfrm>
          <a:prstGeom prst="rect">
            <a:avLst/>
          </a:prstGeom>
          <a:solidFill>
            <a:schemeClr val="accent5"/>
          </a:solidFill>
          <a:ln>
            <a:noFill/>
          </a:ln>
        </p:spPr>
        <p:txBody>
          <a:bodyPr lIns="0" tIns="0" rIns="0" bIns="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52000" indent="-252000" eaLnBrk="1" hangingPunct="1">
              <a:spcBef>
                <a:spcPts val="0"/>
              </a:spcBef>
              <a:buFontTx/>
              <a:buNone/>
            </a:pPr>
            <a:r>
              <a:rPr lang="ja-JP" altLang="en-US" sz="1800" dirty="0" smtClean="0">
                <a:latin typeface="Meiryo UI" panose="020B0604030504040204" pitchFamily="50" charset="-128"/>
                <a:ea typeface="Meiryo UI" panose="020B0604030504040204" pitchFamily="50" charset="-128"/>
              </a:rPr>
              <a:t>○耐震</a:t>
            </a:r>
            <a:r>
              <a:rPr lang="ja-JP" altLang="en-US" sz="1800" dirty="0">
                <a:latin typeface="Meiryo UI" panose="020B0604030504040204" pitchFamily="50" charset="-128"/>
                <a:ea typeface="Meiryo UI" panose="020B0604030504040204" pitchFamily="50" charset="-128"/>
              </a:rPr>
              <a:t>化</a:t>
            </a:r>
            <a:r>
              <a:rPr lang="ja-JP" altLang="en-US" sz="1800" dirty="0" smtClean="0">
                <a:latin typeface="Meiryo UI" panose="020B0604030504040204" pitchFamily="50" charset="-128"/>
                <a:ea typeface="Meiryo UI" panose="020B0604030504040204" pitchFamily="50" charset="-128"/>
              </a:rPr>
              <a:t>の</a:t>
            </a:r>
            <a:r>
              <a:rPr lang="ja-JP" altLang="en-US" sz="1800" dirty="0">
                <a:latin typeface="Meiryo UI" panose="020B0604030504040204" pitchFamily="50" charset="-128"/>
                <a:ea typeface="Meiryo UI" panose="020B0604030504040204" pitchFamily="50" charset="-128"/>
              </a:rPr>
              <a:t>状況が分かる色分け地図</a:t>
            </a:r>
            <a:r>
              <a:rPr lang="ja-JP" altLang="en-US" sz="1800" dirty="0" smtClean="0">
                <a:latin typeface="Meiryo UI" panose="020B0604030504040204" pitchFamily="50" charset="-128"/>
                <a:ea typeface="Meiryo UI" panose="020B0604030504040204" pitchFamily="50" charset="-128"/>
              </a:rPr>
              <a:t>をホームページで公表し、視覚的に分かりやすくなった</a:t>
            </a:r>
            <a:endParaRPr lang="en-US" altLang="ja-JP" sz="1800" dirty="0" smtClean="0">
              <a:latin typeface="Meiryo UI" panose="020B0604030504040204" pitchFamily="50" charset="-128"/>
              <a:ea typeface="Meiryo UI" panose="020B0604030504040204" pitchFamily="50" charset="-128"/>
            </a:endParaRPr>
          </a:p>
          <a:p>
            <a:pPr marL="252000" indent="-252000" eaLnBrk="1" hangingPunct="1">
              <a:spcBef>
                <a:spcPts val="0"/>
              </a:spcBef>
              <a:buFontTx/>
              <a:buNone/>
            </a:pPr>
            <a:r>
              <a:rPr lang="ja-JP" altLang="en-US" sz="1800" dirty="0" smtClean="0">
                <a:latin typeface="Meiryo UI" panose="020B0604030504040204" pitchFamily="50" charset="-128"/>
                <a:ea typeface="Meiryo UI" panose="020B0604030504040204" pitchFamily="50" charset="-128"/>
              </a:rPr>
              <a:t>○耐震プロデューサー派遣制度は、補強設計など具体的な取組につながるケースが多い</a:t>
            </a:r>
            <a:endParaRPr lang="en-US" altLang="ja-JP" sz="1800" dirty="0" smtClean="0">
              <a:latin typeface="Meiryo UI" panose="020B0604030504040204" pitchFamily="50" charset="-128"/>
              <a:ea typeface="Meiryo UI" panose="020B0604030504040204" pitchFamily="50" charset="-128"/>
            </a:endParaRPr>
          </a:p>
          <a:p>
            <a:pPr marL="252000" indent="-252000" eaLnBrk="1" hangingPunct="1">
              <a:spcBef>
                <a:spcPts val="0"/>
              </a:spcBef>
              <a:buFontTx/>
              <a:buNone/>
            </a:pPr>
            <a:r>
              <a:rPr lang="ja-JP" altLang="en-US" sz="1800" dirty="0" smtClean="0">
                <a:latin typeface="Meiryo UI" panose="020B0604030504040204" pitchFamily="50" charset="-128"/>
                <a:ea typeface="Meiryo UI" panose="020B0604030504040204" pitchFamily="50" charset="-128"/>
              </a:rPr>
              <a:t>○重点化の対象とした建物の耐震化</a:t>
            </a:r>
            <a:r>
              <a:rPr lang="ja-JP" altLang="en-US" sz="1800" dirty="0">
                <a:latin typeface="Meiryo UI" panose="020B0604030504040204" pitchFamily="50" charset="-128"/>
                <a:ea typeface="Meiryo UI" panose="020B0604030504040204" pitchFamily="50" charset="-128"/>
              </a:rPr>
              <a:t>は</a:t>
            </a:r>
            <a:r>
              <a:rPr lang="ja-JP" altLang="en-US" sz="1800" dirty="0" smtClean="0">
                <a:latin typeface="Meiryo UI" panose="020B0604030504040204" pitchFamily="50" charset="-128"/>
                <a:ea typeface="Meiryo UI" panose="020B0604030504040204" pitchFamily="50" charset="-128"/>
              </a:rPr>
              <a:t>一定進んだが、そのうち最優先で取り組んでいる</a:t>
            </a:r>
            <a:r>
              <a:rPr lang="zh-CN" altLang="en-US" sz="1800" dirty="0">
                <a:latin typeface="Meiryo UI" panose="020B0604030504040204" pitchFamily="50" charset="-128"/>
                <a:ea typeface="Meiryo UI" panose="020B0604030504040204" pitchFamily="50" charset="-128"/>
              </a:rPr>
              <a:t>「重点環状</a:t>
            </a:r>
            <a:r>
              <a:rPr lang="en-US" altLang="zh-CN" sz="1800" dirty="0">
                <a:latin typeface="Meiryo UI" panose="020B0604030504040204" pitchFamily="50" charset="-128"/>
                <a:ea typeface="Meiryo UI" panose="020B0604030504040204" pitchFamily="50" charset="-128"/>
              </a:rPr>
              <a:t>Line</a:t>
            </a:r>
            <a:r>
              <a:rPr lang="zh-CN" altLang="en-US"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沿道の建物では耐震化が進んでいない</a:t>
            </a:r>
            <a:endParaRPr lang="en-US" altLang="ja-JP" sz="18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C3F4E54A-D157-46C0-A9A8-17F52D938704}"/>
              </a:ext>
            </a:extLst>
          </p:cNvPr>
          <p:cNvSpPr txBox="1">
            <a:spLocks noChangeArrowheads="1"/>
          </p:cNvSpPr>
          <p:nvPr/>
        </p:nvSpPr>
        <p:spPr bwMode="auto">
          <a:xfrm>
            <a:off x="203200" y="4532175"/>
            <a:ext cx="8820000" cy="1748801"/>
          </a:xfrm>
          <a:prstGeom prst="rect">
            <a:avLst/>
          </a:prstGeom>
          <a:solidFill>
            <a:schemeClr val="accent5"/>
          </a:solidFill>
          <a:ln>
            <a:noFill/>
          </a:ln>
        </p:spPr>
        <p:txBody>
          <a:bodyPr lIns="0" tIns="0" rIns="0" bIns="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52000" indent="-252000" eaLnBrk="1" hangingPunct="1">
              <a:spcBef>
                <a:spcPts val="0"/>
              </a:spcBef>
              <a:buNone/>
            </a:pPr>
            <a:r>
              <a:rPr lang="ja-JP" altLang="en-US" sz="1800" dirty="0" smtClean="0">
                <a:latin typeface="Meiryo UI" panose="020B0604030504040204" pitchFamily="50" charset="-128"/>
                <a:ea typeface="Meiryo UI" panose="020B0604030504040204" pitchFamily="50" charset="-128"/>
              </a:rPr>
              <a:t>○耐震化は一定進んでいるものの、目標</a:t>
            </a:r>
            <a:r>
              <a:rPr lang="ja-JP" altLang="en-US" sz="1800" dirty="0">
                <a:latin typeface="Meiryo UI" panose="020B0604030504040204" pitchFamily="50" charset="-128"/>
                <a:ea typeface="Meiryo UI" panose="020B0604030504040204" pitchFamily="50" charset="-128"/>
              </a:rPr>
              <a:t>達成に向け、加速が</a:t>
            </a:r>
            <a:r>
              <a:rPr lang="ja-JP" altLang="en-US" sz="1800" dirty="0" smtClean="0">
                <a:latin typeface="Meiryo UI" panose="020B0604030504040204" pitchFamily="50" charset="-128"/>
                <a:ea typeface="Meiryo UI" panose="020B0604030504040204" pitchFamily="50" charset="-128"/>
              </a:rPr>
              <a:t>必要</a:t>
            </a:r>
            <a:endParaRPr lang="ja-JP" altLang="en-US" sz="1800" dirty="0">
              <a:latin typeface="Meiryo UI" panose="020B0604030504040204" pitchFamily="50" charset="-128"/>
              <a:ea typeface="Meiryo UI" panose="020B0604030504040204" pitchFamily="50" charset="-128"/>
            </a:endParaRPr>
          </a:p>
          <a:p>
            <a:pPr marL="252000" indent="-252000" eaLnBrk="1" hangingPunct="1">
              <a:spcBef>
                <a:spcPts val="0"/>
              </a:spcBef>
              <a:buFontTx/>
              <a:buNone/>
            </a:pPr>
            <a:r>
              <a:rPr lang="ja-JP" altLang="en-US" sz="1800" dirty="0" smtClean="0">
                <a:latin typeface="Meiryo UI" panose="020B0604030504040204" pitchFamily="50" charset="-128"/>
                <a:ea typeface="Meiryo UI" panose="020B0604030504040204" pitchFamily="50" charset="-128"/>
              </a:rPr>
              <a:t>○色</a:t>
            </a:r>
            <a:r>
              <a:rPr lang="ja-JP" altLang="en-US" sz="1800" dirty="0">
                <a:latin typeface="Meiryo UI" panose="020B0604030504040204" pitchFamily="50" charset="-128"/>
                <a:ea typeface="Meiryo UI" panose="020B0604030504040204" pitchFamily="50" charset="-128"/>
              </a:rPr>
              <a:t>分け地図を</a:t>
            </a:r>
            <a:r>
              <a:rPr lang="ja-JP" altLang="en-US" sz="1800" dirty="0" smtClean="0">
                <a:latin typeface="Meiryo UI" panose="020B0604030504040204" pitchFamily="50" charset="-128"/>
                <a:ea typeface="Meiryo UI" panose="020B0604030504040204" pitchFamily="50" charset="-128"/>
              </a:rPr>
              <a:t>公表しているが、所有者やその建物周辺の住民に情報が活用されているか等が不明</a:t>
            </a:r>
            <a:endParaRPr lang="en-US" altLang="ja-JP" sz="1800" dirty="0" smtClean="0">
              <a:latin typeface="Meiryo UI" panose="020B0604030504040204" pitchFamily="50" charset="-128"/>
              <a:ea typeface="Meiryo UI" panose="020B0604030504040204" pitchFamily="50" charset="-128"/>
            </a:endParaRPr>
          </a:p>
          <a:p>
            <a:pPr marL="252000" indent="-252000" eaLnBrk="1" hangingPunct="1">
              <a:spcBef>
                <a:spcPts val="0"/>
              </a:spcBef>
              <a:buNone/>
            </a:pPr>
            <a:r>
              <a:rPr lang="ja-JP" altLang="en-US" sz="1800" dirty="0">
                <a:latin typeface="Meiryo UI" panose="020B0604030504040204" pitchFamily="50" charset="-128"/>
                <a:ea typeface="Meiryo UI" panose="020B0604030504040204" pitchFamily="50" charset="-128"/>
              </a:rPr>
              <a:t>○耐震プロデューサー派遣制度の</a:t>
            </a:r>
            <a:r>
              <a:rPr lang="ja-JP" altLang="en-US" sz="1800" dirty="0" smtClean="0">
                <a:latin typeface="Meiryo UI" panose="020B0604030504040204" pitchFamily="50" charset="-128"/>
                <a:ea typeface="Meiryo UI" panose="020B0604030504040204" pitchFamily="50" charset="-128"/>
              </a:rPr>
              <a:t>活用を所有者へ働きかけるとともに、制度を活用した建物のうち耐震化が進んでいない建物について理由等を把握し、所有者の抱える課題への対応策を検討</a:t>
            </a:r>
            <a:endParaRPr lang="en-US" altLang="ja-JP" sz="1800" dirty="0" smtClean="0">
              <a:latin typeface="Meiryo UI" panose="020B0604030504040204" pitchFamily="50" charset="-128"/>
              <a:ea typeface="Meiryo UI" panose="020B0604030504040204" pitchFamily="50" charset="-128"/>
            </a:endParaRPr>
          </a:p>
          <a:p>
            <a:pPr marL="252000" indent="-252000" eaLnBrk="1" hangingPunct="1">
              <a:spcBef>
                <a:spcPts val="0"/>
              </a:spcBef>
              <a:buFontTx/>
              <a:buNone/>
            </a:pPr>
            <a:r>
              <a:rPr lang="ja-JP" altLang="en-US" sz="1800" dirty="0" smtClean="0">
                <a:latin typeface="Meiryo UI" panose="020B0604030504040204" pitchFamily="50" charset="-128"/>
                <a:ea typeface="Meiryo UI" panose="020B0604030504040204" pitchFamily="50" charset="-128"/>
              </a:rPr>
              <a:t>○</a:t>
            </a:r>
            <a:r>
              <a:rPr lang="zh-CN" altLang="en-US" sz="1800" dirty="0" smtClean="0">
                <a:latin typeface="Meiryo UI" panose="020B0604030504040204" pitchFamily="50" charset="-128"/>
                <a:ea typeface="Meiryo UI" panose="020B0604030504040204" pitchFamily="50" charset="-128"/>
              </a:rPr>
              <a:t>「</a:t>
            </a:r>
            <a:r>
              <a:rPr lang="zh-CN" altLang="en-US" sz="1800" dirty="0">
                <a:latin typeface="Meiryo UI" panose="020B0604030504040204" pitchFamily="50" charset="-128"/>
                <a:ea typeface="Meiryo UI" panose="020B0604030504040204" pitchFamily="50" charset="-128"/>
              </a:rPr>
              <a:t>重点環状</a:t>
            </a:r>
            <a:r>
              <a:rPr lang="en-US" altLang="zh-CN" sz="1800" dirty="0">
                <a:latin typeface="Meiryo UI" panose="020B0604030504040204" pitchFamily="50" charset="-128"/>
                <a:ea typeface="Meiryo UI" panose="020B0604030504040204" pitchFamily="50" charset="-128"/>
              </a:rPr>
              <a:t>Line</a:t>
            </a:r>
            <a:r>
              <a:rPr lang="zh-CN" altLang="en-US"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沿道</a:t>
            </a:r>
            <a:r>
              <a:rPr lang="ja-JP" altLang="en-US" sz="1800" dirty="0" smtClean="0">
                <a:latin typeface="Meiryo UI" panose="020B0604030504040204" pitchFamily="50" charset="-128"/>
                <a:ea typeface="Meiryo UI" panose="020B0604030504040204" pitchFamily="50" charset="-128"/>
              </a:rPr>
              <a:t>の耐震化へ向けた、より一層の取組強化が必要</a:t>
            </a:r>
            <a:endParaRPr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438786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14665-C14D-4EEF-9E1F-852F6FE5B4C6}"/>
              </a:ext>
            </a:extLst>
          </p:cNvPr>
          <p:cNvSpPr>
            <a:spLocks noGrp="1"/>
          </p:cNvSpPr>
          <p:nvPr>
            <p:ph type="title"/>
          </p:nvPr>
        </p:nvSpPr>
        <p:spPr>
          <a:xfrm>
            <a:off x="0" y="471050"/>
            <a:ext cx="8351520" cy="404813"/>
          </a:xfrm>
        </p:spPr>
        <p:txBody>
          <a:bodyPr/>
          <a:lstStyle/>
          <a:p>
            <a:r>
              <a:rPr lang="ja-JP" altLang="en-US" dirty="0"/>
              <a:t>　</a:t>
            </a:r>
            <a:r>
              <a:rPr lang="ja-JP" altLang="en-US" dirty="0" smtClean="0"/>
              <a:t>（</a:t>
            </a:r>
            <a:r>
              <a:rPr lang="ja-JP" altLang="en-US" dirty="0"/>
              <a:t>２</a:t>
            </a:r>
            <a:r>
              <a:rPr lang="ja-JP" altLang="en-US" dirty="0" smtClean="0"/>
              <a:t>）令和</a:t>
            </a:r>
            <a:r>
              <a:rPr lang="ja-JP" altLang="en-US" dirty="0"/>
              <a:t>４</a:t>
            </a:r>
            <a:r>
              <a:rPr lang="ja-JP" altLang="en-US" dirty="0" smtClean="0"/>
              <a:t>年度の</a:t>
            </a:r>
            <a:r>
              <a:rPr lang="zh-TW" altLang="en-US" dirty="0"/>
              <a:t>広域緊急交通路沿道建築物</a:t>
            </a:r>
            <a:r>
              <a:rPr lang="en-US" altLang="zh-TW" dirty="0"/>
              <a:t>(</a:t>
            </a:r>
            <a:r>
              <a:rPr lang="ja-JP" altLang="en-US" dirty="0"/>
              <a:t>建物</a:t>
            </a:r>
            <a:r>
              <a:rPr lang="en-US" altLang="ja-JP" dirty="0" smtClean="0"/>
              <a:t>)</a:t>
            </a:r>
            <a:r>
              <a:rPr lang="ja-JP" altLang="en-US" dirty="0" smtClean="0"/>
              <a:t>の取組</a:t>
            </a:r>
            <a:endParaRPr kumimoji="1" lang="ja-JP" altLang="en-US" dirty="0"/>
          </a:p>
        </p:txBody>
      </p:sp>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22</a:t>
            </a:fld>
            <a:endParaRPr lang="en-US" altLang="ja-JP">
              <a:solidFill>
                <a:srgbClr val="000000"/>
              </a:solidFill>
            </a:endParaRPr>
          </a:p>
        </p:txBody>
      </p:sp>
      <p:sp>
        <p:nvSpPr>
          <p:cNvPr id="6"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04662" y="4467749"/>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各路線の耐震性</a:t>
            </a:r>
            <a:r>
              <a:rPr kumimoji="0" lang="ja-JP" altLang="en-US" b="1" kern="0" dirty="0">
                <a:solidFill>
                  <a:sysClr val="window" lastClr="FFFFFF"/>
                </a:solidFill>
                <a:latin typeface="Meiryo UI" panose="020B0604030504040204" pitchFamily="50" charset="-128"/>
                <a:ea typeface="Meiryo UI" panose="020B0604030504040204" pitchFamily="50" charset="-128"/>
              </a:rPr>
              <a:t>の状況が分かる色分け</a:t>
            </a:r>
            <a:r>
              <a:rPr kumimoji="0" lang="ja-JP" altLang="en-US" b="1" kern="0" dirty="0" smtClean="0">
                <a:solidFill>
                  <a:sysClr val="window" lastClr="FFFFFF"/>
                </a:solidFill>
                <a:latin typeface="Meiryo UI" panose="020B0604030504040204" pitchFamily="50" charset="-128"/>
                <a:ea typeface="Meiryo UI" panose="020B0604030504040204" pitchFamily="50" charset="-128"/>
              </a:rPr>
              <a:t>地図の活用</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7"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04662" y="1129599"/>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耐震プロデューサー派遣</a:t>
            </a:r>
            <a:r>
              <a:rPr kumimoji="0" lang="ja-JP" altLang="en-US" b="1" kern="0" dirty="0" smtClean="0">
                <a:solidFill>
                  <a:sysClr val="window" lastClr="FFFFFF"/>
                </a:solidFill>
                <a:latin typeface="Meiryo UI" panose="020B0604030504040204" pitchFamily="50" charset="-128"/>
                <a:ea typeface="Meiryo UI" panose="020B0604030504040204" pitchFamily="50" charset="-128"/>
              </a:rPr>
              <a:t>制度のさらなる活用</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17ED8CF4-6E6C-4246-A667-2906BA277934}"/>
              </a:ext>
            </a:extLst>
          </p:cNvPr>
          <p:cNvSpPr txBox="1"/>
          <p:nvPr/>
        </p:nvSpPr>
        <p:spPr>
          <a:xfrm>
            <a:off x="104662" y="4887995"/>
            <a:ext cx="8820000" cy="980644"/>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○個</a:t>
            </a:r>
            <a:r>
              <a:rPr lang="ja-JP" altLang="en-US" dirty="0">
                <a:latin typeface="Meiryo UI" panose="020B0604030504040204" pitchFamily="50" charset="-128"/>
                <a:ea typeface="Meiryo UI" panose="020B0604030504040204" pitchFamily="50" charset="-128"/>
                <a:cs typeface="Meiryo UI" panose="020B0604030504040204" pitchFamily="50" charset="-128"/>
              </a:rPr>
              <a:t>別訪問、ダイレクトメール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送付、鉄道</a:t>
            </a:r>
            <a:r>
              <a:rPr lang="ja-JP" altLang="en-US" dirty="0">
                <a:latin typeface="Meiryo UI" panose="020B0604030504040204" pitchFamily="50" charset="-128"/>
                <a:ea typeface="Meiryo UI" panose="020B0604030504040204" pitchFamily="50" charset="-128"/>
                <a:cs typeface="Meiryo UI" panose="020B0604030504040204" pitchFamily="50" charset="-128"/>
              </a:rPr>
              <a:t>駅でのパンフレット等の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配架等の際に、色分け地図を添付するなど、広く周知</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○各種</a:t>
            </a:r>
            <a:r>
              <a:rPr lang="ja-JP" altLang="en-US" dirty="0">
                <a:latin typeface="Meiryo UI" panose="020B0604030504040204" pitchFamily="50" charset="-128"/>
                <a:ea typeface="Meiryo UI" panose="020B0604030504040204" pitchFamily="50" charset="-128"/>
                <a:cs typeface="Meiryo UI" panose="020B0604030504040204" pitchFamily="50" charset="-128"/>
              </a:rPr>
              <a:t>イベントなどで活用できる普及啓発</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パネルを作成</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展示</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17ED8CF4-6E6C-4246-A667-2906BA277934}"/>
              </a:ext>
            </a:extLst>
          </p:cNvPr>
          <p:cNvSpPr txBox="1"/>
          <p:nvPr/>
        </p:nvSpPr>
        <p:spPr>
          <a:xfrm>
            <a:off x="104662" y="1575128"/>
            <a:ext cx="8820000" cy="1611586"/>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○令和４年度</a:t>
            </a:r>
            <a:r>
              <a:rPr lang="ja-JP" altLang="en-US" dirty="0">
                <a:latin typeface="Meiryo UI" panose="020B0604030504040204" pitchFamily="50" charset="-128"/>
                <a:ea typeface="Meiryo UI" panose="020B0604030504040204" pitchFamily="50" charset="-128"/>
                <a:cs typeface="Meiryo UI" panose="020B0604030504040204" pitchFamily="50" charset="-128"/>
              </a:rPr>
              <a:t>は</a:t>
            </a:r>
            <a:r>
              <a:rPr lang="en-US" altLang="ja-JP" dirty="0">
                <a:latin typeface="Meiryo UI" panose="020B0604030504040204" pitchFamily="50" charset="-128"/>
                <a:ea typeface="Meiryo UI" panose="020B0604030504040204" pitchFamily="50" charset="-128"/>
                <a:cs typeface="Meiryo UI" panose="020B0604030504040204" pitchFamily="50" charset="-128"/>
              </a:rPr>
              <a:t>15</a:t>
            </a:r>
            <a:r>
              <a:rPr lang="ja-JP" altLang="en-US" dirty="0">
                <a:latin typeface="Meiryo UI" panose="020B0604030504040204" pitchFamily="50" charset="-128"/>
                <a:ea typeface="Meiryo UI" panose="020B0604030504040204" pitchFamily="50" charset="-128"/>
                <a:cs typeface="Meiryo UI" panose="020B0604030504040204" pitchFamily="50" charset="-128"/>
              </a:rPr>
              <a:t>棟、</a:t>
            </a:r>
            <a:r>
              <a:rPr lang="en-US" altLang="ja-JP" dirty="0">
                <a:latin typeface="Meiryo UI" panose="020B0604030504040204" pitchFamily="50" charset="-128"/>
                <a:ea typeface="Meiryo UI" panose="020B0604030504040204" pitchFamily="50" charset="-128"/>
                <a:cs typeface="Meiryo UI" panose="020B0604030504040204" pitchFamily="50" charset="-128"/>
              </a:rPr>
              <a:t>30</a:t>
            </a:r>
            <a:r>
              <a:rPr lang="ja-JP" altLang="en-US" dirty="0">
                <a:latin typeface="Meiryo UI" panose="020B0604030504040204" pitchFamily="50" charset="-128"/>
                <a:ea typeface="Meiryo UI" panose="020B0604030504040204" pitchFamily="50" charset="-128"/>
                <a:cs typeface="Meiryo UI" panose="020B0604030504040204" pitchFamily="50" charset="-128"/>
              </a:rPr>
              <a:t>回を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○耐震プロデューサー派遣制度の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活用を、ダイレクトメール</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や個別訪問等の機会を捉え</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、チラシを配布するなど、積極的</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に誘導</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52000">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耐震プロデューサー派遣制度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をこれまでに活用</a:t>
            </a:r>
            <a:r>
              <a:rPr lang="ja-JP" altLang="en-US" dirty="0">
                <a:latin typeface="Meiryo UI" panose="020B0604030504040204" pitchFamily="50" charset="-128"/>
                <a:ea typeface="Meiryo UI" panose="020B0604030504040204" pitchFamily="50" charset="-128"/>
                <a:cs typeface="Meiryo UI" panose="020B0604030504040204" pitchFamily="50" charset="-128"/>
              </a:rPr>
              <a:t>した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建物の進捗状況を把握するとともに、所有者が抱える課題への対応策を検討</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04662" y="5935473"/>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費用負担軽減へ向けた取組</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17ED8CF4-6E6C-4246-A667-2906BA277934}"/>
              </a:ext>
            </a:extLst>
          </p:cNvPr>
          <p:cNvSpPr txBox="1"/>
          <p:nvPr/>
        </p:nvSpPr>
        <p:spPr>
          <a:xfrm>
            <a:off x="104662" y="6386644"/>
            <a:ext cx="8820000" cy="367784"/>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lnSpc>
                <a:spcPct val="1200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○所有者の負担軽減策の検討</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104662" y="3299307"/>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重点化対象建物への働きかけの強化</a:t>
            </a:r>
            <a:endParaRPr kumimoji="0" lang="ja-JP" altLang="en-US" b="1" kern="0" dirty="0">
              <a:solidFill>
                <a:sysClr val="window" lastClr="FFFFFF"/>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17ED8CF4-6E6C-4246-A667-2906BA277934}"/>
              </a:ext>
            </a:extLst>
          </p:cNvPr>
          <p:cNvSpPr txBox="1"/>
          <p:nvPr/>
        </p:nvSpPr>
        <p:spPr>
          <a:xfrm>
            <a:off x="104662" y="3711986"/>
            <a:ext cx="8820000" cy="737501"/>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p>
            <a:pPr marL="252000" indent="-252000">
              <a:lnSpc>
                <a:spcPct val="120000"/>
              </a:lnSpc>
              <a:spcAft>
                <a:spcPts val="600"/>
              </a:spcAf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○重点化の対象としている建物への働きかけを強化し、道路を閉塞させる可能性のある建物の解消を目指す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03912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0" y="2716306"/>
            <a:ext cx="9144000" cy="819711"/>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2198" rIns="0" bIns="42198" rtlCol="0" anchor="ctr"/>
          <a:lstStyle/>
          <a:p>
            <a:pPr algn="ctr">
              <a:spcBef>
                <a:spcPts val="258"/>
              </a:spcBef>
            </a:pPr>
            <a:r>
              <a:rPr lang="en-US" altLang="ja-JP"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2585"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zh-TW" altLang="en-US" sz="2585"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緊急交通路沿道建築物</a:t>
            </a:r>
          </a:p>
          <a:p>
            <a:pPr algn="ctr">
              <a:spcBef>
                <a:spcPts val="258"/>
              </a:spcBef>
            </a:pP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585"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）コンクリートブロック</a:t>
            </a:r>
            <a:r>
              <a:rPr lang="ja-JP" altLang="en-US" sz="2585"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塀等</a:t>
            </a:r>
          </a:p>
        </p:txBody>
      </p:sp>
    </p:spTree>
    <p:extLst>
      <p:ext uri="{BB962C8B-B14F-4D97-AF65-F5344CB8AC3E}">
        <p14:creationId xmlns:p14="http://schemas.microsoft.com/office/powerpoint/2010/main" val="30996449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03200" y="471050"/>
            <a:ext cx="8940800" cy="404813"/>
          </a:xfrm>
        </p:spPr>
        <p:txBody>
          <a:bodyPr/>
          <a:lstStyle/>
          <a:p>
            <a:r>
              <a:rPr lang="ja-JP" altLang="en-US" sz="2200" dirty="0" smtClean="0"/>
              <a:t>（１）令和</a:t>
            </a:r>
            <a:r>
              <a:rPr lang="ja-JP" altLang="en-US" sz="2100" dirty="0"/>
              <a:t>３</a:t>
            </a:r>
            <a:r>
              <a:rPr lang="ja-JP" altLang="en-US" sz="2100" dirty="0" smtClean="0"/>
              <a:t>年度</a:t>
            </a:r>
            <a:r>
              <a:rPr lang="ja-JP" altLang="en-US" sz="2200" dirty="0" smtClean="0"/>
              <a:t>の広域</a:t>
            </a:r>
            <a:r>
              <a:rPr lang="ja-JP" altLang="en-US" sz="2200" dirty="0"/>
              <a:t>緊急交通路沿道ブロック塀等</a:t>
            </a:r>
            <a:r>
              <a:rPr kumimoji="1" lang="ja-JP" altLang="en-US" sz="2200" dirty="0"/>
              <a:t>の</a:t>
            </a:r>
            <a:r>
              <a:rPr kumimoji="1" lang="ja-JP" altLang="en-US" sz="2200" dirty="0" smtClean="0"/>
              <a:t>取組について</a:t>
            </a:r>
            <a:endParaRPr kumimoji="1" lang="ja-JP" altLang="en-US" sz="2200" dirty="0"/>
          </a:p>
        </p:txBody>
      </p:sp>
      <p:sp>
        <p:nvSpPr>
          <p:cNvPr id="2" name="スライド番号プレースホルダー 1"/>
          <p:cNvSpPr>
            <a:spLocks noGrp="1"/>
          </p:cNvSpPr>
          <p:nvPr>
            <p:ph type="sldNum" sz="quarter" idx="12"/>
          </p:nvPr>
        </p:nvSpPr>
        <p:spPr/>
        <p:txBody>
          <a:bodyPr/>
          <a:lstStyle/>
          <a:p>
            <a:pPr>
              <a:defRPr/>
            </a:pPr>
            <a:fld id="{1BDB6D7F-53AA-4455-8AD0-F9E52A4623CB}" type="slidenum">
              <a:rPr lang="en-US" altLang="ja-JP" smtClean="0">
                <a:solidFill>
                  <a:srgbClr val="000000"/>
                </a:solidFill>
              </a:rPr>
              <a:pPr>
                <a:defRPr/>
              </a:pPr>
              <a:t>24</a:t>
            </a:fld>
            <a:endParaRPr lang="en-US" altLang="ja-JP">
              <a:solidFill>
                <a:srgbClr val="000000"/>
              </a:solidFill>
            </a:endParaRPr>
          </a:p>
        </p:txBody>
      </p:sp>
      <p:sp>
        <p:nvSpPr>
          <p:cNvPr id="4" name="Text Box 1233">
            <a:extLst>
              <a:ext uri="{FF2B5EF4-FFF2-40B4-BE49-F238E27FC236}">
                <a16:creationId xmlns:a16="http://schemas.microsoft.com/office/drawing/2014/main" id="{FC998D63-B911-4FC3-B916-2FB0378397C7}"/>
              </a:ext>
            </a:extLst>
          </p:cNvPr>
          <p:cNvSpPr txBox="1">
            <a:spLocks noChangeArrowheads="1"/>
          </p:cNvSpPr>
          <p:nvPr/>
        </p:nvSpPr>
        <p:spPr bwMode="auto">
          <a:xfrm>
            <a:off x="203201" y="1027265"/>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smtClean="0">
                <a:solidFill>
                  <a:sysClr val="window" lastClr="FFFFFF"/>
                </a:solidFill>
                <a:latin typeface="Meiryo UI" panose="020B0604030504040204" pitchFamily="50" charset="-128"/>
                <a:ea typeface="Meiryo UI" panose="020B0604030504040204" pitchFamily="50" charset="-128"/>
              </a:rPr>
              <a:t>主</a:t>
            </a:r>
            <a:r>
              <a:rPr kumimoji="0" lang="ja-JP" altLang="en-US" b="1" kern="0" dirty="0">
                <a:solidFill>
                  <a:sysClr val="window" lastClr="FFFFFF"/>
                </a:solidFill>
                <a:latin typeface="Meiryo UI" panose="020B0604030504040204" pitchFamily="50" charset="-128"/>
                <a:ea typeface="Meiryo UI" panose="020B0604030504040204" pitchFamily="50" charset="-128"/>
              </a:rPr>
              <a:t>な取組</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3F670EA-60A0-4F80-8504-E5080457FC50}"/>
              </a:ext>
            </a:extLst>
          </p:cNvPr>
          <p:cNvSpPr txBox="1"/>
          <p:nvPr/>
        </p:nvSpPr>
        <p:spPr>
          <a:xfrm>
            <a:off x="203200" y="1490690"/>
            <a:ext cx="8820000" cy="553998"/>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0" bIns="0">
            <a:spAutoFit/>
          </a:bodyPr>
          <a:lstStyle>
            <a:defPPr>
              <a:defRPr lang="ja-JP"/>
            </a:defPPr>
            <a:lvl1pPr marL="250825" indent="11113">
              <a:lnSpc>
                <a:spcPct val="120000"/>
              </a:lnSpc>
              <a:spcAft>
                <a:spcPts val="600"/>
              </a:spcAft>
              <a:defRPr>
                <a:latin typeface="Meiryo UI" panose="020B0604030504040204" pitchFamily="50" charset="-128"/>
                <a:ea typeface="Meiryo UI" panose="020B0604030504040204" pitchFamily="50" charset="-128"/>
                <a:cs typeface="Meiryo UI" panose="020B0604030504040204" pitchFamily="50" charset="-128"/>
              </a:defRPr>
            </a:lvl1pPr>
          </a:lstStyle>
          <a:p>
            <a:pPr marL="252000" indent="-252000">
              <a:lnSpc>
                <a:spcPct val="100000"/>
              </a:lnSpc>
              <a:spcAft>
                <a:spcPts val="0"/>
              </a:spcAft>
            </a:pPr>
            <a:r>
              <a:rPr lang="ja-JP" altLang="en-US" dirty="0"/>
              <a:t>○</a:t>
            </a:r>
            <a:r>
              <a:rPr lang="ja-JP" altLang="en-US" dirty="0" smtClean="0"/>
              <a:t>所有者</a:t>
            </a:r>
            <a:r>
              <a:rPr lang="ja-JP" altLang="en-US" dirty="0"/>
              <a:t>への</a:t>
            </a:r>
            <a:r>
              <a:rPr lang="ja-JP" altLang="en-US" dirty="0" smtClean="0"/>
              <a:t>働きかけ（個別訪問：</a:t>
            </a:r>
            <a:r>
              <a:rPr lang="en-US" altLang="ja-JP" dirty="0" smtClean="0"/>
              <a:t>310</a:t>
            </a:r>
            <a:r>
              <a:rPr lang="ja-JP" altLang="en-US" dirty="0" smtClean="0"/>
              <a:t>件、ダイレクトメール：</a:t>
            </a:r>
            <a:r>
              <a:rPr lang="en-US" altLang="ja-JP" dirty="0" smtClean="0"/>
              <a:t>350</a:t>
            </a:r>
            <a:r>
              <a:rPr lang="ja-JP" altLang="en-US" dirty="0" smtClean="0"/>
              <a:t>件）</a:t>
            </a:r>
            <a:endParaRPr lang="en-US" altLang="ja-JP" dirty="0"/>
          </a:p>
          <a:p>
            <a:pPr marL="252000" indent="-252000">
              <a:lnSpc>
                <a:spcPct val="100000"/>
              </a:lnSpc>
              <a:spcAft>
                <a:spcPts val="0"/>
              </a:spcAft>
            </a:pPr>
            <a:r>
              <a:rPr lang="ja-JP" altLang="en-US" dirty="0" smtClean="0"/>
              <a:t>○耐震</a:t>
            </a:r>
            <a:r>
              <a:rPr lang="ja-JP" altLang="en-US" dirty="0"/>
              <a:t>評価機関の</a:t>
            </a:r>
            <a:r>
              <a:rPr lang="ja-JP" altLang="en-US" dirty="0" smtClean="0"/>
              <a:t>創設（</a:t>
            </a:r>
            <a:r>
              <a:rPr lang="ja-JP" altLang="en-US" dirty="0"/>
              <a:t>７</a:t>
            </a:r>
            <a:r>
              <a:rPr lang="ja-JP" altLang="en-US" dirty="0" smtClean="0"/>
              <a:t>機関）</a:t>
            </a:r>
            <a:endParaRPr lang="en-US" altLang="ja-JP" dirty="0"/>
          </a:p>
        </p:txBody>
      </p:sp>
      <p:sp>
        <p:nvSpPr>
          <p:cNvPr id="11" name="Text Box 1233">
            <a:extLst>
              <a:ext uri="{FF2B5EF4-FFF2-40B4-BE49-F238E27FC236}">
                <a16:creationId xmlns:a16="http://schemas.microsoft.com/office/drawing/2014/main" id="{CC26BA21-DBBE-4CC4-82E1-4F4337C7C6ED}"/>
              </a:ext>
            </a:extLst>
          </p:cNvPr>
          <p:cNvSpPr txBox="1">
            <a:spLocks noChangeArrowheads="1"/>
          </p:cNvSpPr>
          <p:nvPr/>
        </p:nvSpPr>
        <p:spPr bwMode="auto">
          <a:xfrm>
            <a:off x="203200" y="2133105"/>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評価</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13" name="Text Box 1233">
            <a:extLst>
              <a:ext uri="{FF2B5EF4-FFF2-40B4-BE49-F238E27FC236}">
                <a16:creationId xmlns:a16="http://schemas.microsoft.com/office/drawing/2014/main" id="{9086EB58-2778-4592-9FA5-177C1BD1C541}"/>
              </a:ext>
            </a:extLst>
          </p:cNvPr>
          <p:cNvSpPr txBox="1">
            <a:spLocks noChangeArrowheads="1"/>
          </p:cNvSpPr>
          <p:nvPr/>
        </p:nvSpPr>
        <p:spPr bwMode="auto">
          <a:xfrm>
            <a:off x="203200" y="4351974"/>
            <a:ext cx="882000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b="1" kern="0" dirty="0">
                <a:solidFill>
                  <a:sysClr val="window" lastClr="FFFFFF"/>
                </a:solidFill>
                <a:latin typeface="Meiryo UI" panose="020B0604030504040204" pitchFamily="50" charset="-128"/>
                <a:ea typeface="Meiryo UI" panose="020B0604030504040204" pitchFamily="50" charset="-128"/>
              </a:rPr>
              <a:t>課題</a:t>
            </a:r>
            <a:endParaRPr kumimoji="0" lang="en-US" altLang="ja-JP" b="1" kern="0" dirty="0">
              <a:solidFill>
                <a:sysClr val="window" lastClr="FFFFFF"/>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203200" y="2583925"/>
            <a:ext cx="8820000" cy="1661993"/>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0" bIns="0">
            <a:spAutoFit/>
          </a:bodyPr>
          <a:lstStyle>
            <a:defPPr>
              <a:defRPr lang="ja-JP"/>
            </a:defPPr>
            <a:lvl1pPr indent="0">
              <a:lnSpc>
                <a:spcPct val="100000"/>
              </a:lnSpc>
              <a:spcAft>
                <a:spcPts val="0"/>
              </a:spcAft>
              <a:defRPr>
                <a:latin typeface="Meiryo UI" panose="020B0604030504040204" pitchFamily="50" charset="-128"/>
                <a:ea typeface="Meiryo UI" panose="020B0604030504040204" pitchFamily="50" charset="-128"/>
                <a:cs typeface="Meiryo UI" panose="020B0604030504040204" pitchFamily="50" charset="-128"/>
              </a:defRPr>
            </a:lvl1pPr>
          </a:lstStyle>
          <a:p>
            <a:pPr marL="252000" indent="-252000"/>
            <a:r>
              <a:rPr lang="ja-JP" altLang="en-US" dirty="0"/>
              <a:t>○個別訪問等に</a:t>
            </a:r>
            <a:r>
              <a:rPr lang="ja-JP" altLang="en-US" dirty="0" smtClean="0"/>
              <a:t>より建築年度等を確認</a:t>
            </a:r>
            <a:r>
              <a:rPr lang="ja-JP" altLang="en-US" dirty="0"/>
              <a:t>したところ</a:t>
            </a:r>
            <a:r>
              <a:rPr lang="ja-JP" altLang="en-US" dirty="0" smtClean="0"/>
              <a:t>、耐震</a:t>
            </a:r>
            <a:r>
              <a:rPr lang="ja-JP" altLang="en-US" dirty="0"/>
              <a:t>診断義務付け対象ブロック塀等</a:t>
            </a:r>
            <a:r>
              <a:rPr lang="ja-JP" altLang="en-US" dirty="0" smtClean="0"/>
              <a:t>の件数が</a:t>
            </a:r>
            <a:r>
              <a:rPr lang="ja-JP" altLang="en-US" dirty="0"/>
              <a:t>当初見込んで</a:t>
            </a:r>
            <a:r>
              <a:rPr lang="ja-JP" altLang="en-US" dirty="0" smtClean="0"/>
              <a:t>いた件数よりも減少</a:t>
            </a:r>
            <a:endParaRPr lang="en-US" altLang="ja-JP" dirty="0"/>
          </a:p>
          <a:p>
            <a:pPr marL="252000" indent="-252000"/>
            <a:r>
              <a:rPr lang="ja-JP" altLang="en-US" dirty="0"/>
              <a:t>○耐震診断義務付け対象ブロック塀等の可能性のある所有者への普及啓発、補助制度による負担軽減の支援は、ブロック塀等の耐震化に向けて一定の効果が</a:t>
            </a:r>
            <a:r>
              <a:rPr lang="ja-JP" altLang="en-US" dirty="0" smtClean="0"/>
              <a:t>ある</a:t>
            </a:r>
            <a:endParaRPr lang="en-US" altLang="ja-JP" dirty="0"/>
          </a:p>
          <a:p>
            <a:pPr marL="252000" indent="-252000"/>
            <a:r>
              <a:rPr lang="ja-JP" altLang="en-US" dirty="0"/>
              <a:t>○空家等（所有者不明）のブロック塀等は、空家施策の担当部局との連携により、所有者を確認することができ、耐震化が</a:t>
            </a:r>
            <a:r>
              <a:rPr lang="ja-JP" altLang="en-US" dirty="0" smtClean="0"/>
              <a:t>加速</a:t>
            </a:r>
            <a:endParaRPr lang="en-US" altLang="ja-JP" dirty="0"/>
          </a:p>
        </p:txBody>
      </p:sp>
      <p:sp>
        <p:nvSpPr>
          <p:cNvPr id="15" name="テキスト ボックス 14"/>
          <p:cNvSpPr txBox="1"/>
          <p:nvPr/>
        </p:nvSpPr>
        <p:spPr>
          <a:xfrm>
            <a:off x="203200" y="4832523"/>
            <a:ext cx="8820000" cy="1661993"/>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0" bIns="0">
            <a:spAutoFit/>
          </a:bodyPr>
          <a:lstStyle>
            <a:defPPr>
              <a:defRPr lang="ja-JP"/>
            </a:defPPr>
            <a:lvl1pPr marL="174625" indent="-174625">
              <a:lnSpc>
                <a:spcPct val="100000"/>
              </a:lnSpc>
              <a:spcAft>
                <a:spcPts val="0"/>
              </a:spcAft>
              <a:defRPr>
                <a:latin typeface="Meiryo UI" panose="020B0604030504040204" pitchFamily="50" charset="-128"/>
                <a:ea typeface="Meiryo UI" panose="020B0604030504040204" pitchFamily="50" charset="-128"/>
                <a:cs typeface="Meiryo UI" panose="020B0604030504040204" pitchFamily="50" charset="-128"/>
              </a:defRPr>
            </a:lvl1pPr>
          </a:lstStyle>
          <a:p>
            <a:pPr marL="252000" indent="-252000"/>
            <a:r>
              <a:rPr lang="ja-JP" altLang="en-US" dirty="0" smtClean="0"/>
              <a:t>○</a:t>
            </a:r>
            <a:r>
              <a:rPr lang="ja-JP" altLang="en-US" dirty="0"/>
              <a:t>所有者</a:t>
            </a:r>
            <a:r>
              <a:rPr lang="ja-JP" altLang="en-US" dirty="0" smtClean="0"/>
              <a:t>が特定できない場合や、所有者と接触できない場合など、耐震</a:t>
            </a:r>
            <a:r>
              <a:rPr lang="ja-JP" altLang="en-US" dirty="0"/>
              <a:t>診断義務付けの</a:t>
            </a:r>
            <a:r>
              <a:rPr lang="ja-JP" altLang="en-US" dirty="0" smtClean="0"/>
              <a:t>対象かの</a:t>
            </a:r>
            <a:r>
              <a:rPr lang="ja-JP" altLang="en-US" dirty="0"/>
              <a:t>確定ができていないものがあることから、早急に確定</a:t>
            </a:r>
            <a:r>
              <a:rPr lang="ja-JP" altLang="en-US" dirty="0" smtClean="0"/>
              <a:t>させることが必要</a:t>
            </a:r>
            <a:endParaRPr lang="en-US" altLang="ja-JP" dirty="0"/>
          </a:p>
          <a:p>
            <a:pPr marL="252000" indent="-252000"/>
            <a:r>
              <a:rPr lang="ja-JP" altLang="en-US" dirty="0"/>
              <a:t>○耐震診断の</a:t>
            </a:r>
            <a:r>
              <a:rPr lang="ja-JP" altLang="en-US" dirty="0" smtClean="0"/>
              <a:t>実施が未実施の耐震</a:t>
            </a:r>
            <a:r>
              <a:rPr lang="ja-JP" altLang="en-US" dirty="0"/>
              <a:t>診断義務付け</a:t>
            </a:r>
            <a:r>
              <a:rPr lang="ja-JP" altLang="en-US" dirty="0" smtClean="0"/>
              <a:t>対象ブロック</a:t>
            </a:r>
            <a:r>
              <a:rPr lang="ja-JP" altLang="en-US" dirty="0"/>
              <a:t>塀</a:t>
            </a:r>
            <a:r>
              <a:rPr lang="ja-JP" altLang="en-US" dirty="0" smtClean="0"/>
              <a:t>等があることから、早急</a:t>
            </a:r>
            <a:r>
              <a:rPr lang="ja-JP" altLang="en-US" dirty="0"/>
              <a:t>に耐震診断の</a:t>
            </a:r>
            <a:r>
              <a:rPr lang="ja-JP" altLang="en-US" dirty="0" smtClean="0"/>
              <a:t>実施を働きかけることが必要（</a:t>
            </a:r>
            <a:r>
              <a:rPr lang="ja-JP" altLang="en-US" dirty="0"/>
              <a:t>報告期限は</a:t>
            </a:r>
            <a:r>
              <a:rPr lang="ja-JP" altLang="en-US" dirty="0" smtClean="0"/>
              <a:t>令和４年</a:t>
            </a:r>
            <a:r>
              <a:rPr lang="ja-JP" altLang="en-US" dirty="0"/>
              <a:t>９</a:t>
            </a:r>
            <a:r>
              <a:rPr lang="ja-JP" altLang="en-US" dirty="0" smtClean="0"/>
              <a:t>月</a:t>
            </a:r>
            <a:r>
              <a:rPr lang="en-US" altLang="ja-JP" dirty="0"/>
              <a:t>30</a:t>
            </a:r>
            <a:r>
              <a:rPr lang="ja-JP" altLang="en-US" dirty="0"/>
              <a:t>日）</a:t>
            </a:r>
            <a:endParaRPr lang="en-US" altLang="ja-JP" dirty="0"/>
          </a:p>
          <a:p>
            <a:pPr marL="252000" indent="-252000"/>
            <a:r>
              <a:rPr lang="ja-JP" altLang="en-US" dirty="0"/>
              <a:t>○耐震</a:t>
            </a:r>
            <a:r>
              <a:rPr lang="ja-JP" altLang="en-US" dirty="0" smtClean="0"/>
              <a:t>診断の結果、耐震性</a:t>
            </a:r>
            <a:r>
              <a:rPr lang="ja-JP" altLang="en-US" dirty="0"/>
              <a:t>不足が判明したブロック塀等</a:t>
            </a:r>
            <a:r>
              <a:rPr lang="ja-JP" altLang="en-US" dirty="0" smtClean="0"/>
              <a:t>に対しては、</a:t>
            </a:r>
            <a:r>
              <a:rPr lang="ja-JP" altLang="en-US" dirty="0"/>
              <a:t>補助</a:t>
            </a:r>
            <a:r>
              <a:rPr lang="ja-JP" altLang="en-US" dirty="0" smtClean="0"/>
              <a:t>制度の活用による除却</a:t>
            </a:r>
            <a:r>
              <a:rPr lang="ja-JP" altLang="en-US" dirty="0"/>
              <a:t>等</a:t>
            </a:r>
            <a:r>
              <a:rPr lang="ja-JP" altLang="en-US" dirty="0" smtClean="0"/>
              <a:t>を働きかけることが必要</a:t>
            </a:r>
            <a:endParaRPr lang="ja-JP" altLang="en-US" dirty="0"/>
          </a:p>
        </p:txBody>
      </p:sp>
    </p:spTree>
    <p:extLst>
      <p:ext uri="{BB962C8B-B14F-4D97-AF65-F5344CB8AC3E}">
        <p14:creationId xmlns:p14="http://schemas.microsoft.com/office/powerpoint/2010/main" val="29575181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14665-C14D-4EEF-9E1F-852F6FE5B4C6}"/>
              </a:ext>
            </a:extLst>
          </p:cNvPr>
          <p:cNvSpPr>
            <a:spLocks noGrp="1"/>
          </p:cNvSpPr>
          <p:nvPr>
            <p:ph type="title"/>
          </p:nvPr>
        </p:nvSpPr>
        <p:spPr>
          <a:xfrm>
            <a:off x="0" y="471050"/>
            <a:ext cx="8702040" cy="404813"/>
          </a:xfrm>
        </p:spPr>
        <p:txBody>
          <a:bodyPr/>
          <a:lstStyle/>
          <a:p>
            <a:r>
              <a:rPr lang="ja-JP" altLang="en-US" dirty="0"/>
              <a:t>　</a:t>
            </a:r>
            <a:r>
              <a:rPr lang="ja-JP" altLang="en-US" dirty="0" smtClean="0"/>
              <a:t>（２）令和４年度の</a:t>
            </a:r>
            <a:r>
              <a:rPr lang="ja-JP" altLang="en-US" dirty="0"/>
              <a:t>広域緊急交通路沿道ブロック塀等の</a:t>
            </a:r>
            <a:r>
              <a:rPr lang="ja-JP" altLang="en-US" dirty="0" smtClean="0"/>
              <a:t>取組</a:t>
            </a:r>
            <a:endParaRPr kumimoji="1" lang="ja-JP" altLang="en-US" dirty="0"/>
          </a:p>
        </p:txBody>
      </p:sp>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25</a:t>
            </a:fld>
            <a:endParaRPr lang="en-US" altLang="ja-JP">
              <a:solidFill>
                <a:srgbClr val="000000"/>
              </a:solidFill>
            </a:endParaRPr>
          </a:p>
        </p:txBody>
      </p:sp>
      <p:sp>
        <p:nvSpPr>
          <p:cNvPr id="9" name="テキスト ボックス 8"/>
          <p:cNvSpPr txBox="1"/>
          <p:nvPr/>
        </p:nvSpPr>
        <p:spPr>
          <a:xfrm>
            <a:off x="162719" y="1455516"/>
            <a:ext cx="8820000" cy="1479242"/>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defPPr>
              <a:defRPr lang="ja-JP"/>
            </a:defPPr>
            <a:lvl1pPr marL="252000" indent="-252000">
              <a:lnSpc>
                <a:spcPct val="120000"/>
              </a:lnSpc>
              <a:spcAft>
                <a:spcPts val="600"/>
              </a:spcAft>
              <a:defRPr>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ja-JP" altLang="en-US" dirty="0" smtClean="0"/>
              <a:t>○令和４年</a:t>
            </a:r>
            <a:r>
              <a:rPr lang="ja-JP" altLang="en-US" dirty="0"/>
              <a:t>９</a:t>
            </a:r>
            <a:r>
              <a:rPr lang="ja-JP" altLang="en-US" dirty="0" smtClean="0"/>
              <a:t>月</a:t>
            </a:r>
            <a:r>
              <a:rPr lang="en-US" altLang="ja-JP" dirty="0" smtClean="0"/>
              <a:t>30</a:t>
            </a:r>
            <a:r>
              <a:rPr lang="ja-JP" altLang="en-US" dirty="0" smtClean="0"/>
              <a:t>日の</a:t>
            </a:r>
            <a:r>
              <a:rPr lang="ja-JP" altLang="en-US" dirty="0"/>
              <a:t>報告期限に向けて、所管行政庁と共</a:t>
            </a:r>
            <a:r>
              <a:rPr lang="ja-JP" altLang="en-US" dirty="0" smtClean="0"/>
              <a:t>に、義務付け</a:t>
            </a:r>
            <a:r>
              <a:rPr lang="ja-JP" altLang="en-US" dirty="0"/>
              <a:t>対象ブロック塀等の所有者へ耐震診断結果報告書の提出</a:t>
            </a:r>
            <a:r>
              <a:rPr lang="ja-JP" altLang="en-US" dirty="0" smtClean="0"/>
              <a:t>を働きかけ</a:t>
            </a:r>
            <a:endParaRPr lang="en-US" altLang="ja-JP" dirty="0"/>
          </a:p>
          <a:p>
            <a:r>
              <a:rPr lang="ja-JP" altLang="en-US" dirty="0" smtClean="0"/>
              <a:t>○義務付け</a:t>
            </a:r>
            <a:r>
              <a:rPr lang="ja-JP" altLang="en-US" dirty="0"/>
              <a:t>対象のブロック塀等の</a:t>
            </a:r>
            <a:r>
              <a:rPr lang="ja-JP" altLang="en-US" dirty="0" smtClean="0"/>
              <a:t>所有者に対し、ダイレクトメールや電話等により耐震化を働きかけ</a:t>
            </a:r>
            <a:endParaRPr lang="en-US" altLang="ja-JP" dirty="0"/>
          </a:p>
        </p:txBody>
      </p:sp>
      <p:sp>
        <p:nvSpPr>
          <p:cNvPr id="10" name="テキスト ボックス 9"/>
          <p:cNvSpPr txBox="1"/>
          <p:nvPr/>
        </p:nvSpPr>
        <p:spPr>
          <a:xfrm>
            <a:off x="162719" y="1014343"/>
            <a:ext cx="8820000" cy="369332"/>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defPPr>
              <a:defRPr lang="ja-JP"/>
            </a:defPPr>
            <a:lvl1pPr defTabSz="823170" fontAlgn="auto">
              <a:spcBef>
                <a:spcPct val="50000"/>
              </a:spcBef>
              <a:spcAft>
                <a:spcPts val="0"/>
              </a:spcAft>
              <a:defRPr kumimoji="0" b="1" kern="0">
                <a:solidFill>
                  <a:sysClr val="window" lastClr="FFFFFF"/>
                </a:solidFill>
                <a:latin typeface="Meiryo UI" panose="020B0604030504040204" pitchFamily="50" charset="-128"/>
                <a:ea typeface="Meiryo UI" panose="020B0604030504040204" pitchFamily="50" charset="-128"/>
              </a:defRPr>
            </a:lvl1pPr>
          </a:lstStyle>
          <a:p>
            <a:r>
              <a:rPr lang="ja-JP" altLang="en-US" dirty="0" smtClean="0"/>
              <a:t>確実な</a:t>
            </a:r>
            <a:r>
              <a:rPr lang="ja-JP" altLang="en-US" dirty="0"/>
              <a:t>普及啓発</a:t>
            </a:r>
          </a:p>
        </p:txBody>
      </p:sp>
      <p:sp>
        <p:nvSpPr>
          <p:cNvPr id="12" name="テキスト ボックス 11"/>
          <p:cNvSpPr txBox="1"/>
          <p:nvPr/>
        </p:nvSpPr>
        <p:spPr>
          <a:xfrm>
            <a:off x="162719" y="3805341"/>
            <a:ext cx="8820000" cy="369332"/>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defPPr>
              <a:defRPr lang="ja-JP"/>
            </a:defPPr>
            <a:lvl1pPr defTabSz="823170" fontAlgn="auto">
              <a:spcBef>
                <a:spcPct val="50000"/>
              </a:spcBef>
              <a:spcAft>
                <a:spcPts val="0"/>
              </a:spcAft>
              <a:defRPr kumimoji="0" b="1" kern="0">
                <a:solidFill>
                  <a:sysClr val="window" lastClr="FFFFFF"/>
                </a:solidFill>
                <a:latin typeface="Meiryo UI" panose="020B0604030504040204" pitchFamily="50" charset="-128"/>
                <a:ea typeface="Meiryo UI" panose="020B0604030504040204" pitchFamily="50" charset="-128"/>
              </a:defRPr>
            </a:lvl1pPr>
          </a:lstStyle>
          <a:p>
            <a:r>
              <a:rPr lang="ja-JP" altLang="en-US" dirty="0" smtClean="0"/>
              <a:t>所管</a:t>
            </a:r>
            <a:r>
              <a:rPr lang="ja-JP" altLang="en-US" dirty="0"/>
              <a:t>行政庁との連携</a:t>
            </a:r>
          </a:p>
        </p:txBody>
      </p:sp>
      <p:sp>
        <p:nvSpPr>
          <p:cNvPr id="13" name="テキスト ボックス 12"/>
          <p:cNvSpPr txBox="1"/>
          <p:nvPr/>
        </p:nvSpPr>
        <p:spPr>
          <a:xfrm>
            <a:off x="162719" y="4254913"/>
            <a:ext cx="8820000" cy="1556186"/>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defPPr>
              <a:defRPr lang="ja-JP"/>
            </a:defPPr>
            <a:lvl1pPr marL="252000" indent="-252000">
              <a:lnSpc>
                <a:spcPct val="120000"/>
              </a:lnSpc>
              <a:spcAft>
                <a:spcPts val="600"/>
              </a:spcAft>
              <a:defRPr>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ja-JP" altLang="en-US" dirty="0" smtClean="0"/>
              <a:t>○義務付け</a:t>
            </a:r>
            <a:r>
              <a:rPr lang="ja-JP" altLang="en-US" dirty="0"/>
              <a:t>対象未確定のブロック塀等の所有者</a:t>
            </a:r>
            <a:r>
              <a:rPr lang="ja-JP" altLang="en-US" dirty="0" smtClean="0"/>
              <a:t>に対し、</a:t>
            </a:r>
            <a:r>
              <a:rPr lang="ja-JP" altLang="en-US" dirty="0"/>
              <a:t>個別</a:t>
            </a:r>
            <a:r>
              <a:rPr lang="ja-JP" altLang="en-US" dirty="0" smtClean="0"/>
              <a:t>訪問により、義務付け対象かの確定、及び耐震</a:t>
            </a:r>
            <a:r>
              <a:rPr lang="ja-JP" altLang="en-US" dirty="0"/>
              <a:t>診断の</a:t>
            </a:r>
            <a:r>
              <a:rPr lang="ja-JP" altLang="en-US" dirty="0" smtClean="0"/>
              <a:t>実施を働きかけ</a:t>
            </a:r>
            <a:endParaRPr lang="en-US" altLang="ja-JP" dirty="0"/>
          </a:p>
          <a:p>
            <a:r>
              <a:rPr lang="ja-JP" altLang="en-US" dirty="0" smtClean="0"/>
              <a:t>○義務付け</a:t>
            </a:r>
            <a:r>
              <a:rPr lang="ja-JP" altLang="en-US" dirty="0"/>
              <a:t>対象ブロック塀等の所有者の状況を共有し、確実な普及</a:t>
            </a:r>
            <a:r>
              <a:rPr lang="ja-JP" altLang="en-US" dirty="0" smtClean="0"/>
              <a:t>啓発</a:t>
            </a:r>
            <a:endParaRPr lang="en-US" altLang="ja-JP" dirty="0"/>
          </a:p>
          <a:p>
            <a:r>
              <a:rPr lang="ja-JP" altLang="en-US" dirty="0" smtClean="0"/>
              <a:t>○耐震</a:t>
            </a:r>
            <a:r>
              <a:rPr lang="ja-JP" altLang="en-US" dirty="0"/>
              <a:t>診断結果報告の公表に向けて</a:t>
            </a:r>
            <a:r>
              <a:rPr lang="ja-JP" altLang="en-US" dirty="0" smtClean="0"/>
              <a:t>、公表内容や時期等について調整</a:t>
            </a:r>
            <a:endParaRPr lang="en-US" altLang="ja-JP" dirty="0"/>
          </a:p>
        </p:txBody>
      </p:sp>
    </p:spTree>
    <p:extLst>
      <p:ext uri="{BB962C8B-B14F-4D97-AF65-F5344CB8AC3E}">
        <p14:creationId xmlns:p14="http://schemas.microsoft.com/office/powerpoint/2010/main" val="5255640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490780" y="2059921"/>
            <a:ext cx="7439860" cy="1470025"/>
          </a:xfrm>
        </p:spPr>
        <p:txBody>
          <a:bodyPr/>
          <a:lstStyle/>
          <a:p>
            <a:r>
              <a:rPr lang="ja-JP" altLang="en-US" sz="3200" dirty="0" smtClean="0"/>
              <a:t>４．目標達成へ向けた今後の取組</a:t>
            </a:r>
            <a:endParaRPr lang="ja-JP" altLang="en-US" sz="3200" dirty="0"/>
          </a:p>
        </p:txBody>
      </p:sp>
    </p:spTree>
    <p:extLst>
      <p:ext uri="{BB962C8B-B14F-4D97-AF65-F5344CB8AC3E}">
        <p14:creationId xmlns:p14="http://schemas.microsoft.com/office/powerpoint/2010/main" val="4914242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03200" y="471050"/>
            <a:ext cx="7649029" cy="404813"/>
          </a:xfrm>
        </p:spPr>
        <p:txBody>
          <a:bodyPr/>
          <a:lstStyle/>
          <a:p>
            <a:r>
              <a:rPr lang="ja-JP" altLang="en-US" dirty="0"/>
              <a:t>（１</a:t>
            </a:r>
            <a:r>
              <a:rPr lang="ja-JP" altLang="en-US" dirty="0" smtClean="0"/>
              <a:t>）住宅</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27</a:t>
            </a:fld>
            <a:endParaRPr lang="en-US" altLang="ja-JP">
              <a:solidFill>
                <a:srgbClr val="000000"/>
              </a:solidFill>
            </a:endParaRPr>
          </a:p>
        </p:txBody>
      </p:sp>
      <p:sp>
        <p:nvSpPr>
          <p:cNvPr id="55" name="角丸四角１住宅">
            <a:extLst>
              <a:ext uri="{FF2B5EF4-FFF2-40B4-BE49-F238E27FC236}">
                <a16:creationId xmlns:a16="http://schemas.microsoft.com/office/drawing/2014/main" id="{2BB3B2D7-2DC2-4EB8-90CC-08689C1A7310}"/>
              </a:ext>
            </a:extLst>
          </p:cNvPr>
          <p:cNvSpPr/>
          <p:nvPr/>
        </p:nvSpPr>
        <p:spPr>
          <a:xfrm>
            <a:off x="586123" y="1004909"/>
            <a:ext cx="7833600" cy="1784555"/>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67"/>
          </a:p>
        </p:txBody>
      </p:sp>
      <p:graphicFrame>
        <p:nvGraphicFramePr>
          <p:cNvPr id="57" name="表 56"/>
          <p:cNvGraphicFramePr>
            <a:graphicFrameLocks noGrp="1"/>
          </p:cNvGraphicFramePr>
          <p:nvPr>
            <p:extLst/>
          </p:nvPr>
        </p:nvGraphicFramePr>
        <p:xfrm>
          <a:off x="888514" y="2000532"/>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dirty="0" smtClean="0">
                          <a:latin typeface="Meiryo UI" panose="020B0604030504040204" pitchFamily="50" charset="-128"/>
                          <a:ea typeface="Meiryo UI" panose="020B0604030504040204" pitchFamily="50" charset="-128"/>
                        </a:rPr>
                        <a:t>H27(2015)</a:t>
                      </a:r>
                      <a:endParaRPr kumimoji="1" lang="ja-JP" altLang="en-US" sz="1600" dirty="0">
                        <a:latin typeface="Meiryo UI" panose="020B0604030504040204" pitchFamily="50" charset="-128"/>
                        <a:ea typeface="Meiryo UI" panose="020B0604030504040204" pitchFamily="50" charset="-128"/>
                      </a:endParaRPr>
                    </a:p>
                  </a:txBody>
                  <a:tcPr marL="60122" marR="60122"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396229">
                <a:tc>
                  <a:txBody>
                    <a:bodyPr/>
                    <a:lstStyle/>
                    <a:p>
                      <a:pPr marL="0" indent="0" algn="ctr"/>
                      <a:r>
                        <a:rPr kumimoji="1" lang="ja-JP" altLang="en-US" sz="1700" dirty="0">
                          <a:latin typeface="Meiryo UI" panose="020B0604030504040204" pitchFamily="50" charset="-128"/>
                          <a:ea typeface="Meiryo UI" panose="020B0604030504040204" pitchFamily="50" charset="-128"/>
                        </a:rPr>
                        <a:t>約</a:t>
                      </a:r>
                      <a:r>
                        <a:rPr kumimoji="1" lang="en-US" altLang="ja-JP" sz="1700" dirty="0">
                          <a:latin typeface="Meiryo UI" panose="020B0604030504040204" pitchFamily="50" charset="-128"/>
                          <a:ea typeface="Meiryo UI" panose="020B0604030504040204" pitchFamily="50" charset="-128"/>
                        </a:rPr>
                        <a:t>83%</a:t>
                      </a:r>
                      <a:r>
                        <a:rPr kumimoji="1" lang="en-US" altLang="ja-JP" sz="1600" dirty="0">
                          <a:latin typeface="Meiryo UI" panose="020B0604030504040204" pitchFamily="50" charset="-128"/>
                          <a:ea typeface="Meiryo UI" panose="020B0604030504040204" pitchFamily="50" charset="-128"/>
                        </a:rPr>
                        <a:t>(65</a:t>
                      </a:r>
                      <a:r>
                        <a:rPr kumimoji="1" lang="ja-JP" altLang="en-US" sz="1600" dirty="0">
                          <a:latin typeface="Meiryo UI" panose="020B0604030504040204" pitchFamily="50" charset="-128"/>
                          <a:ea typeface="Meiryo UI" panose="020B0604030504040204" pitchFamily="50" charset="-128"/>
                        </a:rPr>
                        <a:t>万戸</a:t>
                      </a:r>
                      <a:r>
                        <a:rPr kumimoji="1" lang="en-US" altLang="ja-JP" sz="1600" dirty="0">
                          <a:latin typeface="Meiryo UI" panose="020B0604030504040204" pitchFamily="50" charset="-128"/>
                          <a:ea typeface="Meiryo UI" panose="020B0604030504040204" pitchFamily="50" charset="-128"/>
                        </a:rPr>
                        <a:t>)</a:t>
                      </a:r>
                    </a:p>
                  </a:txBody>
                  <a:tcPr marL="60122" marR="60122" marT="60122" marB="6012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58" name="表 57"/>
          <p:cNvGraphicFramePr>
            <a:graphicFrameLocks noGrp="1"/>
          </p:cNvGraphicFramePr>
          <p:nvPr>
            <p:extLst/>
          </p:nvPr>
        </p:nvGraphicFramePr>
        <p:xfrm>
          <a:off x="3550432" y="2000532"/>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b="1" dirty="0">
                          <a:latin typeface="Meiryo UI" panose="020B0604030504040204" pitchFamily="50" charset="-128"/>
                          <a:ea typeface="Meiryo UI" panose="020B0604030504040204" pitchFamily="50" charset="-128"/>
                        </a:rPr>
                        <a:t>R</a:t>
                      </a:r>
                      <a:r>
                        <a:rPr kumimoji="1" lang="ja-JP" altLang="en-US" sz="1600" b="1" dirty="0" smtClean="0">
                          <a:latin typeface="Meiryo UI" panose="020B0604030504040204" pitchFamily="50" charset="-128"/>
                          <a:ea typeface="Meiryo UI" panose="020B0604030504040204" pitchFamily="50" charset="-128"/>
                        </a:rPr>
                        <a:t>２</a:t>
                      </a:r>
                      <a:r>
                        <a:rPr kumimoji="1" lang="en-US" altLang="ja-JP" sz="1600" b="1" dirty="0" smtClean="0">
                          <a:latin typeface="Meiryo UI" panose="020B0604030504040204" pitchFamily="50" charset="-128"/>
                          <a:ea typeface="Meiryo UI" panose="020B0604030504040204" pitchFamily="50" charset="-128"/>
                        </a:rPr>
                        <a:t>(2020)</a:t>
                      </a:r>
                      <a:endParaRPr kumimoji="1" lang="ja-JP" altLang="en-US" sz="1600" b="1" dirty="0">
                        <a:latin typeface="Meiryo UI" panose="020B0604030504040204" pitchFamily="50" charset="-128"/>
                        <a:ea typeface="Meiryo UI" panose="020B0604030504040204" pitchFamily="50" charset="-128"/>
                      </a:endParaRPr>
                    </a:p>
                  </a:txBody>
                  <a:tcPr marL="60122" marR="60122"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39622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700" b="1" dirty="0">
                          <a:latin typeface="Meiryo UI" panose="020B0604030504040204" pitchFamily="50" charset="-128"/>
                          <a:ea typeface="Meiryo UI" panose="020B0604030504040204" pitchFamily="50" charset="-128"/>
                        </a:rPr>
                        <a:t>約</a:t>
                      </a:r>
                      <a:r>
                        <a:rPr kumimoji="1" lang="en-US" altLang="ja-JP" sz="1700" b="1" dirty="0">
                          <a:latin typeface="Meiryo UI" panose="020B0604030504040204" pitchFamily="50" charset="-128"/>
                          <a:ea typeface="Meiryo UI" panose="020B0604030504040204" pitchFamily="50" charset="-128"/>
                        </a:rPr>
                        <a:t>89%</a:t>
                      </a:r>
                      <a:r>
                        <a:rPr kumimoji="1" lang="en-US" altLang="ja-JP" sz="1600" b="1" dirty="0">
                          <a:latin typeface="Meiryo UI" panose="020B0604030504040204" pitchFamily="50" charset="-128"/>
                          <a:ea typeface="Meiryo UI" panose="020B0604030504040204" pitchFamily="50" charset="-128"/>
                        </a:rPr>
                        <a:t>(45</a:t>
                      </a:r>
                      <a:r>
                        <a:rPr kumimoji="1" lang="ja-JP" altLang="en-US" sz="1600" b="1" dirty="0">
                          <a:latin typeface="Meiryo UI" panose="020B0604030504040204" pitchFamily="50" charset="-128"/>
                          <a:ea typeface="Meiryo UI" panose="020B0604030504040204" pitchFamily="50" charset="-128"/>
                        </a:rPr>
                        <a:t>万戸</a:t>
                      </a:r>
                      <a:r>
                        <a:rPr kumimoji="1" lang="en-US" altLang="ja-JP"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a:txBody>
                  <a:tcPr marL="60122" marR="60122" marT="60122" marB="60122">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graphicFrame>
        <p:nvGraphicFramePr>
          <p:cNvPr id="59" name="表 58"/>
          <p:cNvGraphicFramePr>
            <a:graphicFrameLocks noGrp="1"/>
          </p:cNvGraphicFramePr>
          <p:nvPr>
            <p:extLst/>
          </p:nvPr>
        </p:nvGraphicFramePr>
        <p:xfrm>
          <a:off x="6212350" y="1973617"/>
          <a:ext cx="1980000" cy="69600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647">
                <a:tc>
                  <a:txBody>
                    <a:bodyPr/>
                    <a:lstStyle/>
                    <a:p>
                      <a:pPr algn="ctr"/>
                      <a:r>
                        <a:rPr kumimoji="1" lang="ja-JP" altLang="en-US" sz="1600" b="1" dirty="0">
                          <a:latin typeface="Meiryo UI" panose="020B0604030504040204" pitchFamily="50" charset="-128"/>
                          <a:ea typeface="Meiryo UI" panose="020B0604030504040204" pitchFamily="50" charset="-128"/>
                        </a:rPr>
                        <a:t>目標 </a:t>
                      </a:r>
                      <a:r>
                        <a:rPr kumimoji="1" lang="en-US" altLang="ja-JP" sz="1600" b="1" dirty="0">
                          <a:latin typeface="Meiryo UI" panose="020B0604030504040204" pitchFamily="50" charset="-128"/>
                          <a:ea typeface="Meiryo UI" panose="020B0604030504040204" pitchFamily="50" charset="-128"/>
                        </a:rPr>
                        <a:t>[R</a:t>
                      </a:r>
                      <a:r>
                        <a:rPr kumimoji="1" lang="ja-JP" altLang="en-US" sz="1600" b="1" dirty="0" smtClean="0">
                          <a:latin typeface="Meiryo UI" panose="020B0604030504040204" pitchFamily="50" charset="-128"/>
                          <a:ea typeface="Meiryo UI" panose="020B0604030504040204" pitchFamily="50" charset="-128"/>
                        </a:rPr>
                        <a:t>７</a:t>
                      </a:r>
                      <a:r>
                        <a:rPr kumimoji="1" lang="en-US" altLang="ja-JP" sz="1600" b="1" dirty="0" smtClean="0">
                          <a:latin typeface="Meiryo UI" panose="020B0604030504040204" pitchFamily="50" charset="-128"/>
                          <a:ea typeface="Meiryo UI" panose="020B0604030504040204" pitchFamily="50" charset="-128"/>
                        </a:rPr>
                        <a:t>(2025)]</a:t>
                      </a:r>
                      <a:endParaRPr kumimoji="1" lang="ja-JP" altLang="en-US" sz="1600" b="1" dirty="0">
                        <a:latin typeface="Meiryo UI" panose="020B0604030504040204" pitchFamily="50" charset="-128"/>
                        <a:ea typeface="Meiryo UI" panose="020B0604030504040204" pitchFamily="50" charset="-128"/>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450354">
                <a:tc>
                  <a:txBody>
                    <a:bodyPr/>
                    <a:lstStyle/>
                    <a:p>
                      <a:pPr algn="ctr"/>
                      <a:r>
                        <a:rPr kumimoji="1" lang="en-US" altLang="ja-JP" sz="1700" b="1" dirty="0">
                          <a:latin typeface="Meiryo UI" panose="020B0604030504040204" pitchFamily="50" charset="-128"/>
                          <a:ea typeface="Meiryo UI" panose="020B0604030504040204" pitchFamily="50" charset="-128"/>
                        </a:rPr>
                        <a:t>95%</a:t>
                      </a:r>
                      <a:endParaRPr kumimoji="1" lang="ja-JP" altLang="en-US" sz="1700" b="1" dirty="0">
                        <a:latin typeface="Meiryo UI" panose="020B0604030504040204" pitchFamily="50" charset="-128"/>
                        <a:ea typeface="Meiryo UI" panose="020B0604030504040204" pitchFamily="50" charset="-128"/>
                      </a:endParaRPr>
                    </a:p>
                  </a:txBody>
                  <a:tcPr marL="0" marR="0" marT="76355" marB="7635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60" name="右矢印 59"/>
          <p:cNvSpPr/>
          <p:nvPr/>
        </p:nvSpPr>
        <p:spPr>
          <a:xfrm>
            <a:off x="3119290" y="2051067"/>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61" name="右矢印 60"/>
          <p:cNvSpPr/>
          <p:nvPr/>
        </p:nvSpPr>
        <p:spPr>
          <a:xfrm>
            <a:off x="5781208" y="2051067"/>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62" name="テキスト ボックス 61">
            <a:extLst>
              <a:ext uri="{FF2B5EF4-FFF2-40B4-BE49-F238E27FC236}">
                <a16:creationId xmlns:a16="http://schemas.microsoft.com/office/drawing/2014/main" id="{AF497E49-21DA-44AA-8E02-40F56DDB4CCD}"/>
              </a:ext>
            </a:extLst>
          </p:cNvPr>
          <p:cNvSpPr txBox="1"/>
          <p:nvPr/>
        </p:nvSpPr>
        <p:spPr>
          <a:xfrm>
            <a:off x="586122" y="1015207"/>
            <a:ext cx="7833600" cy="629493"/>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lIns="60122" tIns="30062" rIns="60122" bIns="0" rtlCol="0">
            <a:spAutoFit/>
          </a:bodyPr>
          <a:lstStyle/>
          <a:p>
            <a:pPr defTabSz="719945">
              <a:lnSpc>
                <a:spcPts val="2171"/>
              </a:lnSpc>
            </a:pPr>
            <a:r>
              <a:rPr lang="ja-JP" altLang="en-US" sz="2004" b="1" dirty="0">
                <a:solidFill>
                  <a:schemeClr val="bg1"/>
                </a:solidFill>
                <a:latin typeface="Meiryo UI" panose="020B0604030504040204" pitchFamily="50" charset="-128"/>
                <a:ea typeface="Meiryo UI" panose="020B0604030504040204" pitchFamily="50" charset="-128"/>
              </a:rPr>
              <a:t>住宅</a:t>
            </a:r>
            <a:r>
              <a:rPr lang="ja-JP" altLang="en-US" sz="1838" b="1" dirty="0">
                <a:solidFill>
                  <a:schemeClr val="bg1"/>
                </a:solidFill>
                <a:latin typeface="Meiryo UI" panose="020B0604030504040204" pitchFamily="50" charset="-128"/>
                <a:ea typeface="Meiryo UI" panose="020B0604030504040204" pitchFamily="50" charset="-128"/>
              </a:rPr>
              <a:t>　　</a:t>
            </a:r>
            <a:endParaRPr lang="en-US" altLang="ja-JP" sz="1838" b="1" dirty="0">
              <a:solidFill>
                <a:schemeClr val="bg1"/>
              </a:solidFill>
              <a:latin typeface="Meiryo UI" panose="020B0604030504040204" pitchFamily="50" charset="-128"/>
              <a:ea typeface="Meiryo UI" panose="020B0604030504040204" pitchFamily="50" charset="-128"/>
            </a:endParaRPr>
          </a:p>
          <a:p>
            <a:pPr defTabSz="719945">
              <a:lnSpc>
                <a:spcPts val="2004"/>
              </a:lnSpc>
            </a:pPr>
            <a:r>
              <a:rPr lang="ja-JP" altLang="en-US" sz="1838" b="1" dirty="0">
                <a:solidFill>
                  <a:schemeClr val="bg1"/>
                </a:solidFill>
                <a:latin typeface="Meiryo UI" panose="020B0604030504040204" pitchFamily="50" charset="-128"/>
                <a:ea typeface="Meiryo UI" panose="020B0604030504040204" pitchFamily="50" charset="-128"/>
              </a:rPr>
              <a:t>　</a:t>
            </a:r>
            <a:r>
              <a:rPr lang="ja-JP" altLang="en-US" sz="1503" dirty="0">
                <a:solidFill>
                  <a:schemeClr val="bg1"/>
                </a:solidFill>
                <a:latin typeface="Meiryo UI" panose="020B0604030504040204" pitchFamily="50" charset="-128"/>
                <a:ea typeface="Meiryo UI" panose="020B0604030504040204" pitchFamily="50" charset="-128"/>
              </a:rPr>
              <a:t>木造住宅・分譲マンションを含むすべての住宅</a:t>
            </a:r>
            <a:endParaRPr lang="en-US" altLang="ja-JP" sz="1838" dirty="0">
              <a:solidFill>
                <a:schemeClr val="bg1"/>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B616332F-3264-484B-BF86-D2F82ECD3517}"/>
              </a:ext>
            </a:extLst>
          </p:cNvPr>
          <p:cNvSpPr txBox="1"/>
          <p:nvPr/>
        </p:nvSpPr>
        <p:spPr>
          <a:xfrm>
            <a:off x="638360" y="1631889"/>
            <a:ext cx="3749061" cy="310341"/>
          </a:xfrm>
          <a:prstGeom prst="rect">
            <a:avLst/>
          </a:prstGeom>
          <a:noFill/>
          <a:ln>
            <a:noFill/>
          </a:ln>
        </p:spPr>
        <p:txBody>
          <a:bodyPr wrap="square" rtlCol="0">
            <a:spAutoFit/>
          </a:bodyPr>
          <a:lstStyle/>
          <a:p>
            <a:pPr marL="302242" indent="-302242" defTabSz="2015851">
              <a:lnSpc>
                <a:spcPts val="1670"/>
              </a:lnSpc>
              <a:defRPr/>
            </a:pPr>
            <a:r>
              <a:rPr lang="ja-JP" altLang="en-US" sz="1503" dirty="0">
                <a:latin typeface="Meiryo UI" panose="020B0604030504040204" pitchFamily="50" charset="-128"/>
                <a:ea typeface="Meiryo UI" panose="020B0604030504040204" pitchFamily="50" charset="-128"/>
              </a:rPr>
              <a:t>耐震化率（耐震性不足戸数）</a:t>
            </a:r>
            <a:endParaRPr lang="en-US" altLang="ja-JP" sz="1670" b="1" dirty="0">
              <a:solidFill>
                <a:prstClr val="black"/>
              </a:solidFill>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B616332F-3264-484B-BF86-D2F82ECD3517}"/>
              </a:ext>
            </a:extLst>
          </p:cNvPr>
          <p:cNvSpPr txBox="1"/>
          <p:nvPr/>
        </p:nvSpPr>
        <p:spPr>
          <a:xfrm>
            <a:off x="638359" y="1631632"/>
            <a:ext cx="3749061" cy="310341"/>
          </a:xfrm>
          <a:prstGeom prst="rect">
            <a:avLst/>
          </a:prstGeom>
          <a:noFill/>
          <a:ln>
            <a:noFill/>
          </a:ln>
        </p:spPr>
        <p:txBody>
          <a:bodyPr wrap="square" rtlCol="0">
            <a:spAutoFit/>
          </a:bodyPr>
          <a:lstStyle/>
          <a:p>
            <a:pPr marL="302242" indent="-302242" defTabSz="2015851">
              <a:lnSpc>
                <a:spcPts val="1670"/>
              </a:lnSpc>
              <a:defRPr/>
            </a:pPr>
            <a:r>
              <a:rPr lang="ja-JP" altLang="en-US" sz="1503" dirty="0">
                <a:latin typeface="Meiryo UI" panose="020B0604030504040204" pitchFamily="50" charset="-128"/>
                <a:ea typeface="Meiryo UI" panose="020B0604030504040204" pitchFamily="50" charset="-128"/>
              </a:rPr>
              <a:t>耐震化率（耐震性不足戸数）</a:t>
            </a:r>
            <a:endParaRPr lang="en-US" altLang="ja-JP" sz="1670" b="1"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586122" y="3435848"/>
            <a:ext cx="7833600" cy="830997"/>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0" bIns="0">
            <a:spAutoFit/>
          </a:bodyPr>
          <a:lstStyle>
            <a:defPPr>
              <a:defRPr lang="ja-JP"/>
            </a:defPPr>
            <a:lvl1pPr marL="252000" indent="-252000">
              <a:lnSpc>
                <a:spcPct val="120000"/>
              </a:lnSpc>
              <a:spcAft>
                <a:spcPts val="600"/>
              </a:spcAft>
              <a:defRPr>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nSpc>
                <a:spcPct val="100000"/>
              </a:lnSpc>
            </a:pPr>
            <a:r>
              <a:rPr lang="ja-JP" altLang="en-US" dirty="0" smtClean="0"/>
              <a:t>○</a:t>
            </a:r>
            <a:r>
              <a:rPr lang="ja-JP" altLang="en-US" spc="-30" dirty="0" smtClean="0"/>
              <a:t>令和</a:t>
            </a:r>
            <a:r>
              <a:rPr lang="en-US" altLang="ja-JP" spc="-30" dirty="0" smtClean="0"/>
              <a:t>2</a:t>
            </a:r>
            <a:r>
              <a:rPr lang="ja-JP" altLang="en-US" spc="-30" dirty="0" smtClean="0"/>
              <a:t>年推計では、現在までのトレンドを若干加速させることでおおむね目標を達成する見込みであったが、コロナ禍での資材高騰の影響や補助実績の減少を考慮すると、加速できているとは言い難い状況であ</a:t>
            </a:r>
            <a:r>
              <a:rPr lang="ja-JP" altLang="en-US" spc="-30" dirty="0"/>
              <a:t>り</a:t>
            </a:r>
            <a:r>
              <a:rPr lang="ja-JP" altLang="en-US" spc="-30" dirty="0" smtClean="0"/>
              <a:t>、目標達成については楽観視できない</a:t>
            </a:r>
            <a:endParaRPr lang="en-US" altLang="ja-JP" spc="-30" dirty="0" smtClean="0"/>
          </a:p>
        </p:txBody>
      </p:sp>
      <p:sp>
        <p:nvSpPr>
          <p:cNvPr id="31" name="テキスト ボックス 30"/>
          <p:cNvSpPr txBox="1"/>
          <p:nvPr/>
        </p:nvSpPr>
        <p:spPr>
          <a:xfrm>
            <a:off x="586122" y="3040395"/>
            <a:ext cx="7833600" cy="369332"/>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defPPr>
              <a:defRPr lang="ja-JP"/>
            </a:defPPr>
            <a:lvl1pPr defTabSz="823170" fontAlgn="auto">
              <a:spcBef>
                <a:spcPct val="50000"/>
              </a:spcBef>
              <a:spcAft>
                <a:spcPts val="0"/>
              </a:spcAft>
              <a:defRPr kumimoji="0" b="1" kern="0">
                <a:solidFill>
                  <a:sysClr val="window" lastClr="FFFFFF"/>
                </a:solidFill>
                <a:latin typeface="Meiryo UI" panose="020B0604030504040204" pitchFamily="50" charset="-128"/>
                <a:ea typeface="Meiryo UI" panose="020B0604030504040204" pitchFamily="50" charset="-128"/>
              </a:defRPr>
            </a:lvl1pPr>
          </a:lstStyle>
          <a:p>
            <a:r>
              <a:rPr lang="ja-JP" altLang="en-US" dirty="0" smtClean="0"/>
              <a:t>目標の達成について</a:t>
            </a:r>
            <a:endParaRPr lang="ja-JP" altLang="en-US" dirty="0"/>
          </a:p>
        </p:txBody>
      </p:sp>
      <p:sp>
        <p:nvSpPr>
          <p:cNvPr id="32" name="テキスト ボックス 31"/>
          <p:cNvSpPr txBox="1"/>
          <p:nvPr/>
        </p:nvSpPr>
        <p:spPr>
          <a:xfrm>
            <a:off x="586122" y="4345982"/>
            <a:ext cx="7833600" cy="369332"/>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defPPr>
              <a:defRPr lang="ja-JP"/>
            </a:defPPr>
            <a:lvl1pPr defTabSz="823170" fontAlgn="auto">
              <a:spcBef>
                <a:spcPct val="50000"/>
              </a:spcBef>
              <a:spcAft>
                <a:spcPts val="0"/>
              </a:spcAft>
              <a:defRPr kumimoji="0" b="1" kern="0">
                <a:solidFill>
                  <a:sysClr val="window" lastClr="FFFFFF"/>
                </a:solidFill>
                <a:latin typeface="Meiryo UI" panose="020B0604030504040204" pitchFamily="50" charset="-128"/>
                <a:ea typeface="Meiryo UI" panose="020B0604030504040204" pitchFamily="50" charset="-128"/>
              </a:defRPr>
            </a:lvl1pPr>
          </a:lstStyle>
          <a:p>
            <a:r>
              <a:rPr lang="ja-JP" altLang="en-US" dirty="0" smtClean="0"/>
              <a:t>今後の取組について</a:t>
            </a:r>
            <a:endParaRPr lang="ja-JP" altLang="en-US" dirty="0"/>
          </a:p>
        </p:txBody>
      </p:sp>
      <p:sp>
        <p:nvSpPr>
          <p:cNvPr id="33" name="テキスト ボックス 32"/>
          <p:cNvSpPr txBox="1"/>
          <p:nvPr/>
        </p:nvSpPr>
        <p:spPr>
          <a:xfrm>
            <a:off x="586122" y="4780646"/>
            <a:ext cx="7833600" cy="2000548"/>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lIns="0" tIns="0" rIns="0" bIns="0">
            <a:spAutoFit/>
          </a:bodyPr>
          <a:lstStyle>
            <a:defPPr>
              <a:defRPr lang="ja-JP"/>
            </a:defPPr>
            <a:lvl1pPr marL="252000" indent="-252000">
              <a:lnSpc>
                <a:spcPct val="120000"/>
              </a:lnSpc>
              <a:spcAft>
                <a:spcPts val="600"/>
              </a:spcAft>
              <a:defRPr>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990600" indent="-990600">
              <a:lnSpc>
                <a:spcPts val="2600"/>
              </a:lnSpc>
              <a:spcAft>
                <a:spcPts val="0"/>
              </a:spcAft>
            </a:pPr>
            <a:r>
              <a:rPr lang="en-US" altLang="ja-JP" dirty="0" smtClean="0">
                <a:solidFill>
                  <a:schemeClr val="tx1"/>
                </a:solidFill>
              </a:rPr>
              <a:t>【</a:t>
            </a:r>
            <a:r>
              <a:rPr lang="ja-JP" altLang="en-US" dirty="0" smtClean="0">
                <a:solidFill>
                  <a:schemeClr val="tx1"/>
                </a:solidFill>
              </a:rPr>
              <a:t>木造</a:t>
            </a:r>
            <a:r>
              <a:rPr lang="en-US" altLang="ja-JP" dirty="0" smtClean="0">
                <a:solidFill>
                  <a:schemeClr val="tx1"/>
                </a:solidFill>
              </a:rPr>
              <a:t>】</a:t>
            </a:r>
            <a:r>
              <a:rPr lang="ja-JP" altLang="en-US" dirty="0" smtClean="0">
                <a:solidFill>
                  <a:schemeClr val="tx1"/>
                </a:solidFill>
              </a:rPr>
              <a:t>　○</a:t>
            </a:r>
            <a:r>
              <a:rPr lang="ja-JP" altLang="en-US" spc="-40" dirty="0" smtClean="0">
                <a:solidFill>
                  <a:schemeClr val="tx1"/>
                </a:solidFill>
              </a:rPr>
              <a:t>省エネルギー施策等、様々な施策と連携し、所有者に必要</a:t>
            </a:r>
            <a:r>
              <a:rPr lang="ja-JP" altLang="en-US" spc="-40" dirty="0">
                <a:solidFill>
                  <a:schemeClr val="tx1"/>
                </a:solidFill>
              </a:rPr>
              <a:t>な</a:t>
            </a:r>
            <a:r>
              <a:rPr lang="ja-JP" altLang="en-US" spc="-40" dirty="0" smtClean="0">
                <a:solidFill>
                  <a:schemeClr val="tx1"/>
                </a:solidFill>
              </a:rPr>
              <a:t>情報を周知</a:t>
            </a:r>
            <a:r>
              <a:rPr lang="ja-JP" altLang="en-US" spc="-40" dirty="0">
                <a:solidFill>
                  <a:schemeClr val="tx1"/>
                </a:solidFill>
              </a:rPr>
              <a:t>する</a:t>
            </a:r>
            <a:r>
              <a:rPr lang="ja-JP" altLang="en-US" spc="-40" dirty="0" smtClean="0">
                <a:solidFill>
                  <a:schemeClr val="tx1"/>
                </a:solidFill>
              </a:rPr>
              <a:t>とともに、耐震化が個人の人命にとどまらず公共性を有することについて、個別訪問等により働きかける。また、所有者の負担軽減の支援策を検討する</a:t>
            </a:r>
            <a:endParaRPr lang="en-US" altLang="ja-JP" spc="-40" dirty="0" smtClean="0">
              <a:solidFill>
                <a:schemeClr val="tx1"/>
              </a:solidFill>
            </a:endParaRPr>
          </a:p>
          <a:p>
            <a:pPr marL="1798638" indent="-1798638">
              <a:lnSpc>
                <a:spcPts val="2600"/>
              </a:lnSpc>
              <a:spcAft>
                <a:spcPts val="0"/>
              </a:spcAft>
            </a:pPr>
            <a:r>
              <a:rPr lang="en-US" altLang="ja-JP" dirty="0" smtClean="0">
                <a:solidFill>
                  <a:schemeClr val="tx1"/>
                </a:solidFill>
              </a:rPr>
              <a:t>【</a:t>
            </a:r>
            <a:r>
              <a:rPr lang="ja-JP" altLang="en-US" dirty="0" smtClean="0">
                <a:solidFill>
                  <a:schemeClr val="tx1"/>
                </a:solidFill>
              </a:rPr>
              <a:t>分譲マンション</a:t>
            </a:r>
            <a:r>
              <a:rPr lang="en-US" altLang="ja-JP" dirty="0" smtClean="0">
                <a:solidFill>
                  <a:schemeClr val="tx1"/>
                </a:solidFill>
              </a:rPr>
              <a:t>】 </a:t>
            </a:r>
            <a:r>
              <a:rPr lang="ja-JP" altLang="en-US" dirty="0" smtClean="0">
                <a:solidFill>
                  <a:schemeClr val="tx1"/>
                </a:solidFill>
              </a:rPr>
              <a:t>○建設年度の古いマンションから重点的に働きかけるとともに、大阪府分譲マンション耐震化サポート事業者と連携し、広域緊急交通路沿道にある分譲マンションでのモデル事業を推進する</a:t>
            </a:r>
            <a:endParaRPr lang="en-US" altLang="ja-JP" dirty="0" smtClean="0">
              <a:solidFill>
                <a:schemeClr val="tx1"/>
              </a:solidFill>
            </a:endParaRPr>
          </a:p>
        </p:txBody>
      </p:sp>
      <p:sp>
        <p:nvSpPr>
          <p:cNvPr id="2" name="四角形吹き出し 1"/>
          <p:cNvSpPr/>
          <p:nvPr/>
        </p:nvSpPr>
        <p:spPr>
          <a:xfrm>
            <a:off x="5781208" y="2713264"/>
            <a:ext cx="2638514" cy="306161"/>
          </a:xfrm>
          <a:prstGeom prst="wedgeRectCallout">
            <a:avLst>
              <a:gd name="adj1" fmla="val -10304"/>
              <a:gd name="adj2" fmla="val -89944"/>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予測：</a:t>
            </a:r>
            <a:r>
              <a:rPr kumimoji="1" lang="en-US" altLang="ja-JP" sz="1700" b="1" dirty="0" smtClean="0">
                <a:latin typeface="Meiryo UI" panose="020B0604030504040204" pitchFamily="50" charset="-128"/>
                <a:ea typeface="Meiryo UI" panose="020B0604030504040204" pitchFamily="50" charset="-128"/>
              </a:rPr>
              <a:t>93.9</a:t>
            </a:r>
            <a:r>
              <a:rPr kumimoji="1" lang="ja-JP" altLang="en-US" sz="1700" b="1" dirty="0" smtClean="0">
                <a:latin typeface="Meiryo UI" panose="020B0604030504040204" pitchFamily="50" charset="-128"/>
                <a:ea typeface="Meiryo UI" panose="020B0604030504040204" pitchFamily="50" charset="-128"/>
              </a:rPr>
              <a:t>％</a:t>
            </a:r>
            <a:endParaRPr kumimoji="1" lang="ja-JP" altLang="en-US" sz="17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20143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latin typeface="Meiryo UI" panose="020B0604030504040204" pitchFamily="50" charset="-128"/>
                <a:ea typeface="Meiryo UI" panose="020B0604030504040204" pitchFamily="50" charset="-128"/>
              </a:rPr>
              <a:pPr>
                <a:defRPr/>
              </a:pPr>
              <a:t>28</a:t>
            </a:fld>
            <a:endParaRPr lang="en-US" altLang="ja-JP">
              <a:solidFill>
                <a:srgbClr val="000000"/>
              </a:solidFill>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77B14665-C14D-4EEF-9E1F-852F6FE5B4C6}"/>
              </a:ext>
            </a:extLst>
          </p:cNvPr>
          <p:cNvSpPr>
            <a:spLocks noGrp="1"/>
          </p:cNvSpPr>
          <p:nvPr>
            <p:ph type="title" idx="4294967295"/>
          </p:nvPr>
        </p:nvSpPr>
        <p:spPr>
          <a:xfrm>
            <a:off x="0" y="122238"/>
            <a:ext cx="7988300" cy="754062"/>
          </a:xfrm>
        </p:spPr>
        <p:txBody>
          <a:bodyPr/>
          <a:lstStyle/>
          <a:p>
            <a:r>
              <a:rPr lang="en-US" altLang="ja-JP" dirty="0" smtClean="0"/>
              <a:t>【</a:t>
            </a:r>
            <a:r>
              <a:rPr lang="ja-JP" altLang="en-US" dirty="0" smtClean="0"/>
              <a:t>参考</a:t>
            </a:r>
            <a:r>
              <a:rPr lang="en-US" altLang="ja-JP" dirty="0" smtClean="0"/>
              <a:t>】</a:t>
            </a:r>
            <a:r>
              <a:rPr lang="ja-JP" altLang="en-US" dirty="0" smtClean="0"/>
              <a:t>木造</a:t>
            </a:r>
            <a:r>
              <a:rPr lang="ja-JP" altLang="en-US" dirty="0"/>
              <a:t>住宅の耐震化に</a:t>
            </a:r>
            <a:r>
              <a:rPr lang="ja-JP" altLang="en-US" dirty="0" smtClean="0"/>
              <a:t>係る</a:t>
            </a:r>
            <a:r>
              <a:rPr lang="en-US" altLang="ja-JP" dirty="0" smtClean="0"/>
              <a:t/>
            </a:r>
            <a:br>
              <a:rPr lang="en-US" altLang="ja-JP" dirty="0" smtClean="0"/>
            </a:br>
            <a:r>
              <a:rPr lang="ja-JP" altLang="en-US" dirty="0"/>
              <a:t>　</a:t>
            </a:r>
            <a:r>
              <a:rPr lang="ja-JP" altLang="en-US" dirty="0" smtClean="0"/>
              <a:t>　　　 他</a:t>
            </a:r>
            <a:r>
              <a:rPr lang="ja-JP" altLang="en-US" dirty="0"/>
              <a:t>都道府県等の状況・取組等</a:t>
            </a:r>
          </a:p>
        </p:txBody>
      </p:sp>
      <p:sp>
        <p:nvSpPr>
          <p:cNvPr id="3" name="正方形/長方形 2"/>
          <p:cNvSpPr/>
          <p:nvPr/>
        </p:nvSpPr>
        <p:spPr>
          <a:xfrm>
            <a:off x="126472" y="894446"/>
            <a:ext cx="1620957" cy="338554"/>
          </a:xfrm>
          <a:prstGeom prst="rect">
            <a:avLst/>
          </a:prstGeom>
        </p:spPr>
        <p:txBody>
          <a:bodyPr wrap="none">
            <a:spAutoFit/>
          </a:bodyPr>
          <a:lstStyle/>
          <a:p>
            <a:r>
              <a:rPr lang="ja-JP" altLang="en-US" sz="1600" dirty="0">
                <a:latin typeface="Meiryo UI" panose="020B0604030504040204" pitchFamily="50" charset="-128"/>
                <a:ea typeface="Meiryo UI" panose="020B0604030504040204" pitchFamily="50" charset="-128"/>
              </a:rPr>
              <a:t>○耐震化の</a:t>
            </a:r>
            <a:r>
              <a:rPr lang="ja-JP" altLang="en-US" sz="1600" dirty="0" smtClean="0">
                <a:latin typeface="Meiryo UI" panose="020B0604030504040204" pitchFamily="50" charset="-128"/>
                <a:ea typeface="Meiryo UI" panose="020B0604030504040204" pitchFamily="50" charset="-128"/>
              </a:rPr>
              <a:t>状況</a:t>
            </a:r>
            <a:endParaRPr lang="ja-JP" altLang="en-US" sz="1600" dirty="0">
              <a:latin typeface="Meiryo UI" panose="020B0604030504040204" pitchFamily="50" charset="-128"/>
              <a:ea typeface="Meiryo UI" panose="020B0604030504040204" pitchFamily="50" charset="-128"/>
            </a:endParaRPr>
          </a:p>
        </p:txBody>
      </p:sp>
      <p:sp>
        <p:nvSpPr>
          <p:cNvPr id="6" name="正方形/長方形 5"/>
          <p:cNvSpPr/>
          <p:nvPr/>
        </p:nvSpPr>
        <p:spPr>
          <a:xfrm>
            <a:off x="260930" y="3785788"/>
            <a:ext cx="4611944" cy="1885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smtClean="0">
                <a:latin typeface="Meiryo UI" panose="020B0604030504040204" pitchFamily="50" charset="-128"/>
                <a:ea typeface="Meiryo UI" panose="020B0604030504040204" pitchFamily="50" charset="-128"/>
              </a:rPr>
              <a:t>○各都道府県の取組等</a:t>
            </a:r>
            <a:endParaRPr lang="en-US" altLang="ja-JP" sz="1600" dirty="0" smtClean="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257626842"/>
              </p:ext>
            </p:extLst>
          </p:nvPr>
        </p:nvGraphicFramePr>
        <p:xfrm>
          <a:off x="217136" y="4002064"/>
          <a:ext cx="8853325" cy="2198718"/>
        </p:xfrm>
        <a:graphic>
          <a:graphicData uri="http://schemas.openxmlformats.org/drawingml/2006/table">
            <a:tbl>
              <a:tblPr firstRow="1" firstCol="1">
                <a:tableStyleId>{85BE263C-DBD7-4A20-BB59-AAB30ACAA65A}</a:tableStyleId>
              </a:tblPr>
              <a:tblGrid>
                <a:gridCol w="678018">
                  <a:extLst>
                    <a:ext uri="{9D8B030D-6E8A-4147-A177-3AD203B41FA5}">
                      <a16:colId xmlns:a16="http://schemas.microsoft.com/office/drawing/2014/main" val="3373791282"/>
                    </a:ext>
                  </a:extLst>
                </a:gridCol>
                <a:gridCol w="1152721">
                  <a:extLst>
                    <a:ext uri="{9D8B030D-6E8A-4147-A177-3AD203B41FA5}">
                      <a16:colId xmlns:a16="http://schemas.microsoft.com/office/drawing/2014/main" val="4263119679"/>
                    </a:ext>
                  </a:extLst>
                </a:gridCol>
                <a:gridCol w="1758119">
                  <a:extLst>
                    <a:ext uri="{9D8B030D-6E8A-4147-A177-3AD203B41FA5}">
                      <a16:colId xmlns:a16="http://schemas.microsoft.com/office/drawing/2014/main" val="3578322806"/>
                    </a:ext>
                  </a:extLst>
                </a:gridCol>
                <a:gridCol w="570548">
                  <a:extLst>
                    <a:ext uri="{9D8B030D-6E8A-4147-A177-3AD203B41FA5}">
                      <a16:colId xmlns:a16="http://schemas.microsoft.com/office/drawing/2014/main" val="3952631631"/>
                    </a:ext>
                  </a:extLst>
                </a:gridCol>
                <a:gridCol w="4693919">
                  <a:extLst>
                    <a:ext uri="{9D8B030D-6E8A-4147-A177-3AD203B41FA5}">
                      <a16:colId xmlns:a16="http://schemas.microsoft.com/office/drawing/2014/main" val="4171385472"/>
                    </a:ext>
                  </a:extLst>
                </a:gridCol>
              </a:tblGrid>
              <a:tr h="158911">
                <a:tc rowSpan="2">
                  <a:txBody>
                    <a:bodyPr/>
                    <a:lstStyle/>
                    <a:p>
                      <a:pPr marL="0" algn="ctr" defTabSz="914278" rtl="0" eaLnBrk="1" latinLnBrk="0" hangingPunct="1">
                        <a:lnSpc>
                          <a:spcPts val="1200"/>
                        </a:lnSpc>
                        <a:spcBef>
                          <a:spcPts val="0"/>
                        </a:spcBef>
                        <a:spcAft>
                          <a:spcPts val="0"/>
                        </a:spcAft>
                      </a:pPr>
                      <a:r>
                        <a:rPr kumimoji="1" lang="ja-JP" altLang="en-US" sz="1200" kern="100" dirty="0" smtClean="0">
                          <a:effectLst/>
                          <a:latin typeface="Meiryo UI" panose="020B0604030504040204" pitchFamily="50" charset="-128"/>
                          <a:ea typeface="Meiryo UI" panose="020B0604030504040204" pitchFamily="50" charset="-128"/>
                        </a:rPr>
                        <a:t>都府県</a:t>
                      </a:r>
                      <a:r>
                        <a:rPr kumimoji="1" lang="en-US" sz="1200" kern="100" dirty="0" smtClean="0">
                          <a:effectLst/>
                          <a:latin typeface="Meiryo UI" panose="020B0604030504040204" pitchFamily="50" charset="-128"/>
                          <a:ea typeface="Meiryo UI" panose="020B0604030504040204" pitchFamily="50" charset="-128"/>
                        </a:rPr>
                        <a:t> </a:t>
                      </a:r>
                      <a:endParaRPr kumimoji="1" lang="ja-JP" sz="12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marL="0" algn="ctr" defTabSz="914278" rtl="0" eaLnBrk="1" latinLnBrk="0" hangingPunct="1">
                        <a:lnSpc>
                          <a:spcPts val="1200"/>
                        </a:lnSpc>
                        <a:spcBef>
                          <a:spcPts val="0"/>
                        </a:spcBef>
                        <a:spcAft>
                          <a:spcPts val="0"/>
                        </a:spcAft>
                      </a:pPr>
                      <a:r>
                        <a:rPr kumimoji="1" lang="ja-JP" altLang="en-US" sz="1200" kern="100" dirty="0" smtClean="0">
                          <a:effectLst/>
                          <a:latin typeface="Meiryo UI" panose="020B0604030504040204" pitchFamily="50" charset="-128"/>
                          <a:ea typeface="Meiryo UI" panose="020B0604030504040204" pitchFamily="50" charset="-128"/>
                        </a:rPr>
                        <a:t>補助額の上限</a:t>
                      </a:r>
                      <a:endParaRPr kumimoji="1" lang="ja-JP" altLang="en-US" sz="12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gridSpan="2">
                  <a:txBody>
                    <a:bodyPr/>
                    <a:lstStyle/>
                    <a:p>
                      <a:pPr marL="0" algn="ctr" defTabSz="914278" rtl="0" eaLnBrk="1" latinLnBrk="0" hangingPunct="1">
                        <a:lnSpc>
                          <a:spcPts val="1200"/>
                        </a:lnSpc>
                        <a:spcBef>
                          <a:spcPts val="0"/>
                        </a:spcBef>
                        <a:spcAft>
                          <a:spcPts val="0"/>
                        </a:spcAft>
                      </a:pPr>
                      <a:r>
                        <a:rPr kumimoji="1" lang="ja-JP" altLang="en-US" sz="1200" kern="100" dirty="0" smtClean="0">
                          <a:solidFill>
                            <a:schemeClr val="bg1"/>
                          </a:solidFill>
                          <a:effectLst/>
                          <a:latin typeface="Meiryo UI" panose="020B0604030504040204" pitchFamily="50" charset="-128"/>
                          <a:ea typeface="Meiryo UI" panose="020B0604030504040204" pitchFamily="50" charset="-128"/>
                        </a:rPr>
                        <a:t>補助の有無</a:t>
                      </a:r>
                      <a:endParaRPr kumimoji="1" lang="ja-JP" altLang="en-US" sz="12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444485"/>
                    </a:solidFill>
                  </a:tcPr>
                </a:tc>
                <a:tc hMerge="1">
                  <a:txBody>
                    <a:bodyPr/>
                    <a:lstStyle/>
                    <a:p>
                      <a:pPr marL="0" algn="ctr" defTabSz="914278" rtl="0" eaLnBrk="1" latinLnBrk="0" hangingPunct="1">
                        <a:lnSpc>
                          <a:spcPct val="100000"/>
                        </a:lnSpc>
                        <a:spcAft>
                          <a:spcPts val="0"/>
                        </a:spcAft>
                      </a:pPr>
                      <a:endParaRPr kumimoji="1" lang="en-US" altLang="ja-JP" sz="1200" kern="100" dirty="0" smtClean="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rowSpan="2">
                  <a:txBody>
                    <a:bodyPr/>
                    <a:lstStyle/>
                    <a:p>
                      <a:pPr marL="0" algn="ctr" defTabSz="914278" rtl="0" eaLnBrk="1" latinLnBrk="0" hangingPunct="1">
                        <a:lnSpc>
                          <a:spcPts val="1200"/>
                        </a:lnSpc>
                        <a:spcBef>
                          <a:spcPts val="0"/>
                        </a:spcBef>
                        <a:spcAft>
                          <a:spcPts val="0"/>
                        </a:spcAft>
                      </a:pPr>
                      <a:r>
                        <a:rPr kumimoji="1" lang="ja-JP" altLang="en-US" sz="1200" kern="100" dirty="0" smtClean="0">
                          <a:effectLst/>
                          <a:latin typeface="Meiryo UI" panose="020B0604030504040204" pitchFamily="50" charset="-128"/>
                          <a:ea typeface="Meiryo UI" panose="020B0604030504040204" pitchFamily="50" charset="-128"/>
                        </a:rPr>
                        <a:t>特徴的な施策</a:t>
                      </a:r>
                      <a:endParaRPr kumimoji="1" lang="ja-JP" altLang="en-US" sz="1200" kern="100" dirty="0">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solidFill>
                      <a:srgbClr val="444485"/>
                    </a:solidFill>
                  </a:tcPr>
                </a:tc>
                <a:extLst>
                  <a:ext uri="{0D108BD9-81ED-4DB2-BD59-A6C34878D82A}">
                    <a16:rowId xmlns:a16="http://schemas.microsoft.com/office/drawing/2014/main" val="3761007960"/>
                  </a:ext>
                </a:extLst>
              </a:tr>
              <a:tr h="204238">
                <a:tc vMerge="1">
                  <a:txBody>
                    <a:bodyPr/>
                    <a:lstStyle/>
                    <a:p>
                      <a:pPr marL="0" algn="ctr" defTabSz="914278" rtl="0" eaLnBrk="1" latinLnBrk="0" hangingPunct="1">
                        <a:lnSpc>
                          <a:spcPct val="100000"/>
                        </a:lnSpc>
                        <a:spcAft>
                          <a:spcPts val="0"/>
                        </a:spcAft>
                      </a:pPr>
                      <a:endParaRPr kumimoji="1" lang="ja-JP" sz="12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vMerge="1">
                  <a:txBody>
                    <a:bodyPr/>
                    <a:lstStyle/>
                    <a:p>
                      <a:pPr marL="0" algn="ctr" defTabSz="914278" rtl="0" eaLnBrk="1" latinLnBrk="0" hangingPunct="1">
                        <a:lnSpc>
                          <a:spcPct val="100000"/>
                        </a:lnSpc>
                        <a:spcAft>
                          <a:spcPts val="0"/>
                        </a:spcAft>
                      </a:pPr>
                      <a:endParaRPr kumimoji="1" lang="ja-JP" altLang="en-US" sz="12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algn="ctr" defTabSz="914278" rtl="0" eaLnBrk="1" latinLnBrk="0" hangingPunct="1">
                        <a:lnSpc>
                          <a:spcPts val="1200"/>
                        </a:lnSpc>
                        <a:spcBef>
                          <a:spcPts val="0"/>
                        </a:spcBef>
                        <a:spcAft>
                          <a:spcPts val="0"/>
                        </a:spcAft>
                      </a:pPr>
                      <a:r>
                        <a:rPr kumimoji="1" lang="ja-JP" altLang="en-US" sz="1100" kern="100" dirty="0" smtClean="0">
                          <a:solidFill>
                            <a:schemeClr val="bg1"/>
                          </a:solidFill>
                          <a:effectLst/>
                          <a:latin typeface="Meiryo UI" panose="020B0604030504040204" pitchFamily="50" charset="-128"/>
                          <a:ea typeface="Meiryo UI" panose="020B0604030504040204" pitchFamily="50" charset="-128"/>
                        </a:rPr>
                        <a:t>通常の耐震改修以外</a:t>
                      </a:r>
                      <a:r>
                        <a:rPr kumimoji="1" lang="en-US" altLang="ja-JP" sz="800" kern="100" dirty="0" smtClean="0">
                          <a:solidFill>
                            <a:schemeClr val="bg1"/>
                          </a:solidFill>
                          <a:effectLst/>
                          <a:latin typeface="Meiryo UI" panose="020B0604030504040204" pitchFamily="50" charset="-128"/>
                          <a:ea typeface="Meiryo UI" panose="020B0604030504040204" pitchFamily="50" charset="-128"/>
                        </a:rPr>
                        <a:t>※1</a:t>
                      </a:r>
                      <a:endParaRPr kumimoji="1" lang="ja-JP" altLang="en-US" sz="8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444485"/>
                    </a:solidFill>
                  </a:tcPr>
                </a:tc>
                <a:tc>
                  <a:txBody>
                    <a:bodyPr/>
                    <a:lstStyle/>
                    <a:p>
                      <a:pPr marL="0" algn="ctr" defTabSz="914278" rtl="0" eaLnBrk="1" latinLnBrk="0" hangingPunct="1">
                        <a:lnSpc>
                          <a:spcPts val="1200"/>
                        </a:lnSpc>
                        <a:spcBef>
                          <a:spcPts val="0"/>
                        </a:spcBef>
                        <a:spcAft>
                          <a:spcPts val="0"/>
                        </a:spcAft>
                      </a:pPr>
                      <a:r>
                        <a:rPr kumimoji="1" lang="ja-JP" altLang="en-US" sz="1200" kern="100" dirty="0" smtClean="0">
                          <a:solidFill>
                            <a:schemeClr val="bg1"/>
                          </a:solidFill>
                          <a:effectLst/>
                          <a:latin typeface="Meiryo UI" panose="020B0604030504040204" pitchFamily="50" charset="-128"/>
                          <a:ea typeface="Meiryo UI" panose="020B0604030504040204" pitchFamily="50" charset="-128"/>
                        </a:rPr>
                        <a:t>解体</a:t>
                      </a:r>
                      <a:endParaRPr kumimoji="1" lang="ja-JP" altLang="en-US" sz="12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444485"/>
                    </a:solidFill>
                  </a:tcPr>
                </a:tc>
                <a:tc vMerge="1">
                  <a:txBody>
                    <a:bodyPr/>
                    <a:lstStyle/>
                    <a:p>
                      <a:pPr marL="0" algn="ctr" defTabSz="914278" rtl="0" eaLnBrk="1" latinLnBrk="0" hangingPunct="1">
                        <a:lnSpc>
                          <a:spcPct val="100000"/>
                        </a:lnSpc>
                        <a:spcAft>
                          <a:spcPts val="0"/>
                        </a:spcAft>
                      </a:pPr>
                      <a:endParaRPr kumimoji="1" lang="ja-JP" altLang="en-US" sz="12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1152787991"/>
                  </a:ext>
                </a:extLst>
              </a:tr>
              <a:tr h="282987">
                <a:tc>
                  <a:txBody>
                    <a:bodyPr/>
                    <a:lstStyle/>
                    <a:p>
                      <a:pPr marL="0" algn="ctr" defTabSz="914278" rtl="0" eaLnBrk="1" latinLnBrk="0" hangingPunct="1">
                        <a:lnSpc>
                          <a:spcPts val="1200"/>
                        </a:lnSpc>
                        <a:spcBef>
                          <a:spcPts val="0"/>
                        </a:spcBef>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cs typeface="+mn-cs"/>
                        </a:rPr>
                        <a:t>東京都</a:t>
                      </a:r>
                      <a:endParaRPr kumimoji="1" lang="ja-JP" sz="12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278" rtl="0" eaLnBrk="1" latinLnBrk="0" hangingPunct="1">
                        <a:lnSpc>
                          <a:spcPts val="1400"/>
                        </a:lnSpc>
                        <a:spcBef>
                          <a:spcPts val="0"/>
                        </a:spcBef>
                        <a:spcAft>
                          <a:spcPts val="0"/>
                        </a:spcAft>
                      </a:pP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100</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万円</a:t>
                      </a: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marR="0" lvl="0" indent="0" algn="ctr" defTabSz="914278" rtl="0" eaLnBrk="1" fontAlgn="auto" latinLnBrk="0" hangingPunct="1">
                        <a:lnSpc>
                          <a:spcPts val="14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無</a:t>
                      </a: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a:lnSpc>
                          <a:spcPts val="1400"/>
                        </a:lnSpc>
                        <a:spcBef>
                          <a:spcPts val="0"/>
                        </a:spcBef>
                        <a:spcAft>
                          <a:spcPts val="0"/>
                        </a:spcAft>
                      </a:pPr>
                      <a:r>
                        <a:rPr kumimoji="1" lang="ja-JP" altLang="en-US" sz="1200" dirty="0" smtClean="0">
                          <a:latin typeface="Meiryo UI" panose="020B0604030504040204" pitchFamily="50" charset="-128"/>
                          <a:ea typeface="Meiryo UI" panose="020B0604030504040204" pitchFamily="50" charset="-128"/>
                        </a:rPr>
                        <a:t>有</a:t>
                      </a:r>
                      <a:endParaRPr kumimoji="1" lang="ja-JP" altLang="en-US" sz="1200" dirty="0">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algn="l" defTabSz="914278" rtl="0" eaLnBrk="1" latinLnBrk="0" hangingPunct="1">
                        <a:lnSpc>
                          <a:spcPts val="1400"/>
                        </a:lnSpc>
                        <a:spcBef>
                          <a:spcPts val="0"/>
                        </a:spcBef>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・木造住宅耐震改修事業者の養成及び公表</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278" rtl="0" eaLnBrk="1" fontAlgn="auto" latinLnBrk="0" hangingPunct="1">
                        <a:lnSpc>
                          <a:spcPts val="1400"/>
                        </a:lnSpc>
                        <a:spcBef>
                          <a:spcPts val="0"/>
                        </a:spcBef>
                        <a:spcAft>
                          <a:spcPts val="0"/>
                        </a:spcAft>
                        <a:buClrTx/>
                        <a:buSzTx/>
                        <a:buFontTx/>
                        <a:buNone/>
                        <a:tabLst/>
                        <a:defRPr/>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・固定資産税や都市計画税を全額免除</a:t>
                      </a: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改修１年間、建替え</a:t>
                      </a: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3</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年間</a:t>
                      </a: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a:t>
                      </a: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3868621111"/>
                  </a:ext>
                </a:extLst>
              </a:tr>
              <a:tr h="298862">
                <a:tc>
                  <a:txBody>
                    <a:bodyPr/>
                    <a:lstStyle/>
                    <a:p>
                      <a:pPr marL="0" algn="ctr" defTabSz="914278" rtl="0" eaLnBrk="1" latinLnBrk="0" hangingPunct="1">
                        <a:lnSpc>
                          <a:spcPts val="1200"/>
                        </a:lnSpc>
                        <a:spcBef>
                          <a:spcPts val="0"/>
                        </a:spcBef>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cs typeface="+mn-cs"/>
                        </a:rPr>
                        <a:t>静岡県</a:t>
                      </a:r>
                      <a:endParaRPr kumimoji="1" lang="ja-JP" sz="12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278" rtl="0" eaLnBrk="1" latinLnBrk="0" hangingPunct="1">
                        <a:lnSpc>
                          <a:spcPts val="1400"/>
                        </a:lnSpc>
                        <a:spcBef>
                          <a:spcPts val="0"/>
                        </a:spcBef>
                        <a:spcAft>
                          <a:spcPts val="0"/>
                        </a:spcAft>
                      </a:pP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100</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万円</a:t>
                      </a:r>
                      <a:endParaRPr kumimoji="1" lang="ja-JP" altLang="en-US" sz="1100" kern="100" dirty="0" smtClean="0">
                        <a:solidFill>
                          <a:schemeClr val="tx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algn="l" defTabSz="914278" rtl="0" eaLnBrk="1" latinLnBrk="0" hangingPunct="1">
                        <a:lnSpc>
                          <a:spcPts val="1400"/>
                        </a:lnSpc>
                        <a:spcBef>
                          <a:spcPts val="0"/>
                        </a:spcBef>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耐震シェルター</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a:lnSpc>
                          <a:spcPts val="1400"/>
                        </a:lnSpc>
                        <a:spcBef>
                          <a:spcPts val="0"/>
                        </a:spcBef>
                        <a:spcAft>
                          <a:spcPts val="0"/>
                        </a:spcAft>
                      </a:pPr>
                      <a:r>
                        <a:rPr kumimoji="1" lang="ja-JP" altLang="en-US" sz="1200" dirty="0" smtClean="0">
                          <a:latin typeface="Meiryo UI" panose="020B0604030504040204" pitchFamily="50" charset="-128"/>
                          <a:ea typeface="Meiryo UI" panose="020B0604030504040204" pitchFamily="50" charset="-128"/>
                        </a:rPr>
                        <a:t>有</a:t>
                      </a:r>
                      <a:endParaRPr kumimoji="1" lang="ja-JP" altLang="en-US" sz="1200" dirty="0">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marR="0" lvl="0" indent="0" algn="l" defTabSz="914278" rtl="0" eaLnBrk="1" fontAlgn="ctr" latinLnBrk="0" hangingPunct="1">
                        <a:lnSpc>
                          <a:spcPts val="1400"/>
                        </a:lnSpc>
                        <a:spcBef>
                          <a:spcPts val="0"/>
                        </a:spcBef>
                        <a:spcAft>
                          <a:spcPts val="0"/>
                        </a:spcAft>
                        <a:buClrTx/>
                        <a:buSzTx/>
                        <a:buFontTx/>
                        <a:buNone/>
                        <a:tabLst/>
                        <a:defRPr/>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・耐震性のない住宅の建て替えに係る住宅ローンの優遇制度</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endParaRPr>
                    </a:p>
                    <a:p>
                      <a:pPr marL="0" algn="l" defTabSz="914278" rtl="0" eaLnBrk="1" fontAlgn="ctr" latinLnBrk="0" hangingPunct="1">
                        <a:lnSpc>
                          <a:spcPts val="1400"/>
                        </a:lnSpc>
                        <a:spcBef>
                          <a:spcPts val="0"/>
                        </a:spcBef>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・静岡県耐震診断補強相談士を養成し、登録</a:t>
                      </a: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1431509745"/>
                  </a:ext>
                </a:extLst>
              </a:tr>
              <a:tr h="0">
                <a:tc>
                  <a:txBody>
                    <a:bodyPr/>
                    <a:lstStyle/>
                    <a:p>
                      <a:pPr marL="0" algn="ctr" defTabSz="914278" rtl="0" eaLnBrk="1" latinLnBrk="0" hangingPunct="1">
                        <a:lnSpc>
                          <a:spcPts val="1200"/>
                        </a:lnSpc>
                        <a:spcBef>
                          <a:spcPts val="0"/>
                        </a:spcBef>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cs typeface="+mn-cs"/>
                        </a:rPr>
                        <a:t>愛知県</a:t>
                      </a:r>
                      <a:endParaRPr kumimoji="1" lang="ja-JP" sz="12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278" rtl="0" eaLnBrk="1" latinLnBrk="0" hangingPunct="1">
                        <a:lnSpc>
                          <a:spcPts val="1400"/>
                        </a:lnSpc>
                        <a:spcBef>
                          <a:spcPts val="0"/>
                        </a:spcBef>
                        <a:spcAft>
                          <a:spcPts val="0"/>
                        </a:spcAft>
                      </a:pP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100</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万円</a:t>
                      </a: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marR="0" lvl="0" indent="0" algn="l" defTabSz="914278" rtl="0" eaLnBrk="1" fontAlgn="auto" latinLnBrk="0" hangingPunct="1">
                        <a:lnSpc>
                          <a:spcPts val="1400"/>
                        </a:lnSpc>
                        <a:spcBef>
                          <a:spcPts val="0"/>
                        </a:spcBef>
                        <a:spcAft>
                          <a:spcPts val="0"/>
                        </a:spcAft>
                        <a:buClrTx/>
                        <a:buSzTx/>
                        <a:buFontTx/>
                        <a:buNone/>
                        <a:tabLst/>
                        <a:defRPr/>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段階的改修</a:t>
                      </a:r>
                      <a:r>
                        <a:rPr kumimoji="1" lang="en-US" altLang="ja-JP" sz="800" kern="100" dirty="0" smtClean="0">
                          <a:solidFill>
                            <a:schemeClr val="tx1"/>
                          </a:solidFill>
                          <a:effectLst/>
                          <a:latin typeface="Meiryo UI" panose="020B0604030504040204" pitchFamily="50" charset="-128"/>
                          <a:ea typeface="Meiryo UI" panose="020B0604030504040204" pitchFamily="50" charset="-128"/>
                          <a:cs typeface="+mn-cs"/>
                        </a:rPr>
                        <a:t>※2</a:t>
                      </a:r>
                      <a:r>
                        <a:rPr kumimoji="1" lang="ja-JP" altLang="en-US" sz="1200" kern="100" dirty="0" err="1" smtClean="0">
                          <a:solidFill>
                            <a:schemeClr val="tx1"/>
                          </a:solidFill>
                          <a:effectLst/>
                          <a:latin typeface="Meiryo UI" panose="020B0604030504040204" pitchFamily="50" charset="-128"/>
                          <a:ea typeface="Meiryo UI" panose="020B0604030504040204" pitchFamily="50" charset="-128"/>
                          <a:cs typeface="+mn-cs"/>
                        </a:rPr>
                        <a:t>、</a:t>
                      </a: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1</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階のみ</a:t>
                      </a: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1.0</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以上、耐震シェルター</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a:lnSpc>
                          <a:spcPts val="1400"/>
                        </a:lnSpc>
                        <a:spcBef>
                          <a:spcPts val="0"/>
                        </a:spcBef>
                        <a:spcAft>
                          <a:spcPts val="0"/>
                        </a:spcAft>
                      </a:pPr>
                      <a:r>
                        <a:rPr kumimoji="1" lang="ja-JP" altLang="en-US" sz="1200" dirty="0" smtClean="0">
                          <a:latin typeface="Meiryo UI" panose="020B0604030504040204" pitchFamily="50" charset="-128"/>
                          <a:ea typeface="Meiryo UI" panose="020B0604030504040204" pitchFamily="50" charset="-128"/>
                        </a:rPr>
                        <a:t>有</a:t>
                      </a:r>
                      <a:endParaRPr kumimoji="1" lang="ja-JP" altLang="en-US" sz="1200" dirty="0">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algn="l" defTabSz="914278" rtl="0" eaLnBrk="1" latinLnBrk="0" hangingPunct="1">
                        <a:lnSpc>
                          <a:spcPts val="1400"/>
                        </a:lnSpc>
                        <a:spcBef>
                          <a:spcPts val="0"/>
                        </a:spcBef>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・低価格耐震改修工法の開発や評価・普及</a:t>
                      </a:r>
                    </a:p>
                    <a:p>
                      <a:pPr marL="0" algn="l" defTabSz="914278" rtl="0" eaLnBrk="1" latinLnBrk="0" hangingPunct="1">
                        <a:lnSpc>
                          <a:spcPts val="1400"/>
                        </a:lnSpc>
                        <a:spcBef>
                          <a:spcPts val="0"/>
                        </a:spcBef>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・住宅の改修時の仮住居の提供（公的賃貸住宅などの活用）</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3801101946"/>
                  </a:ext>
                </a:extLst>
              </a:tr>
              <a:tr h="0">
                <a:tc>
                  <a:txBody>
                    <a:bodyPr/>
                    <a:lstStyle/>
                    <a:p>
                      <a:pPr algn="ctr">
                        <a:lnSpc>
                          <a:spcPts val="1200"/>
                        </a:lnSpc>
                        <a:spcBef>
                          <a:spcPts val="0"/>
                        </a:spcBef>
                        <a:spcAft>
                          <a:spcPts val="0"/>
                        </a:spcAft>
                      </a:pPr>
                      <a:r>
                        <a:rPr lang="ja-JP" altLang="en-US"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高知県</a:t>
                      </a:r>
                      <a:endParaRPr lang="ja-JP" alt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278" rtl="0" eaLnBrk="1" latinLnBrk="0" hangingPunct="1">
                        <a:lnSpc>
                          <a:spcPts val="1400"/>
                        </a:lnSpc>
                        <a:spcBef>
                          <a:spcPts val="0"/>
                        </a:spcBef>
                        <a:spcAft>
                          <a:spcPts val="0"/>
                        </a:spcAft>
                      </a:pP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155</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万</a:t>
                      </a: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3</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千円</a:t>
                      </a: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marR="0" lvl="0" indent="0" algn="l" defTabSz="914278" rtl="0" eaLnBrk="1" fontAlgn="auto" latinLnBrk="0" hangingPunct="1">
                        <a:lnSpc>
                          <a:spcPts val="1400"/>
                        </a:lnSpc>
                        <a:spcBef>
                          <a:spcPts val="0"/>
                        </a:spcBef>
                        <a:spcAft>
                          <a:spcPts val="0"/>
                        </a:spcAft>
                        <a:buClrTx/>
                        <a:buSzTx/>
                        <a:buFontTx/>
                        <a:buNone/>
                        <a:tabLst/>
                        <a:defRPr/>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段階的改修</a:t>
                      </a:r>
                      <a:r>
                        <a:rPr kumimoji="1" lang="en-US" altLang="ja-JP" sz="80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800" kern="100" dirty="0" smtClean="0">
                          <a:solidFill>
                            <a:schemeClr val="tx1"/>
                          </a:solidFill>
                          <a:effectLst/>
                          <a:latin typeface="Meiryo UI" panose="020B0604030504040204" pitchFamily="50" charset="-128"/>
                          <a:ea typeface="Meiryo UI" panose="020B0604030504040204" pitchFamily="50" charset="-128"/>
                          <a:cs typeface="+mn-cs"/>
                        </a:rPr>
                        <a:t>２、</a:t>
                      </a: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1</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階のみ</a:t>
                      </a: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1.0</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以上</a:t>
                      </a:r>
                      <a:endParaRPr kumimoji="1" lang="ja-JP" altLang="en-US" sz="1200" dirty="0">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a:lnSpc>
                          <a:spcPts val="1400"/>
                        </a:lnSpc>
                        <a:spcBef>
                          <a:spcPts val="0"/>
                        </a:spcBef>
                        <a:spcAft>
                          <a:spcPts val="0"/>
                        </a:spcAft>
                      </a:pPr>
                      <a:r>
                        <a:rPr kumimoji="1" lang="ja-JP" altLang="en-US" sz="1200" dirty="0" smtClean="0">
                          <a:latin typeface="Meiryo UI" panose="020B0604030504040204" pitchFamily="50" charset="-128"/>
                          <a:ea typeface="Meiryo UI" panose="020B0604030504040204" pitchFamily="50" charset="-128"/>
                        </a:rPr>
                        <a:t>有</a:t>
                      </a:r>
                      <a:endParaRPr kumimoji="1" lang="ja-JP" altLang="en-US" sz="1200" dirty="0">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marR="0" lvl="0" indent="0" algn="l" defTabSz="914278" rtl="0" eaLnBrk="1" fontAlgn="auto" latinLnBrk="0" hangingPunct="1">
                        <a:lnSpc>
                          <a:spcPts val="1400"/>
                        </a:lnSpc>
                        <a:spcBef>
                          <a:spcPts val="0"/>
                        </a:spcBef>
                        <a:spcAft>
                          <a:spcPts val="0"/>
                        </a:spcAft>
                        <a:buClrTx/>
                        <a:buSzTx/>
                        <a:buFontTx/>
                        <a:buNone/>
                        <a:tabLst/>
                        <a:defRPr/>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・高知県住宅・建築物耐震改修支援機関</a:t>
                      </a:r>
                      <a:r>
                        <a:rPr kumimoji="1" lang="en-US" altLang="ja-JP" sz="1200" kern="100" baseline="30000" dirty="0" smtClean="0">
                          <a:solidFill>
                            <a:schemeClr val="tx1"/>
                          </a:solidFill>
                          <a:effectLst/>
                          <a:latin typeface="Meiryo UI" panose="020B0604030504040204" pitchFamily="50" charset="-128"/>
                          <a:ea typeface="Meiryo UI" panose="020B0604030504040204" pitchFamily="50" charset="-128"/>
                        </a:rPr>
                        <a:t>※</a:t>
                      </a:r>
                      <a:r>
                        <a:rPr kumimoji="1" lang="ja-JP" altLang="en-US" sz="1200" kern="100" baseline="30000" dirty="0" smtClean="0">
                          <a:solidFill>
                            <a:schemeClr val="tx1"/>
                          </a:solidFill>
                          <a:effectLst/>
                          <a:latin typeface="Meiryo UI" panose="020B0604030504040204" pitchFamily="50" charset="-128"/>
                          <a:ea typeface="Meiryo UI" panose="020B0604030504040204" pitchFamily="50" charset="-128"/>
                        </a:rPr>
                        <a:t>３</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endParaRPr>
                    </a:p>
                    <a:p>
                      <a:pPr marL="0" algn="l" defTabSz="914278" rtl="0" eaLnBrk="1" latinLnBrk="0" hangingPunct="1">
                        <a:lnSpc>
                          <a:spcPts val="1400"/>
                        </a:lnSpc>
                        <a:spcBef>
                          <a:spcPts val="0"/>
                        </a:spcBef>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・低コスト工法や耐震診断を省略して設計から実施する仕組みの普及</a:t>
                      </a: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146735587"/>
                  </a:ext>
                </a:extLst>
              </a:tr>
              <a:tr h="413169">
                <a:tc>
                  <a:txBody>
                    <a:bodyPr/>
                    <a:lstStyle/>
                    <a:p>
                      <a:pPr algn="ctr">
                        <a:lnSpc>
                          <a:spcPts val="1200"/>
                        </a:lnSpc>
                        <a:spcBef>
                          <a:spcPts val="0"/>
                        </a:spcBef>
                        <a:spcAft>
                          <a:spcPts val="0"/>
                        </a:spcAft>
                      </a:pPr>
                      <a:r>
                        <a:rPr lang="ja-JP" altLang="en-US"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大阪府</a:t>
                      </a:r>
                      <a:endParaRPr lang="ja-JP" alt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marR="0" lvl="0" indent="0" algn="l" defTabSz="914278" rtl="0" eaLnBrk="1" fontAlgn="auto" latinLnBrk="0" hangingPunct="1">
                        <a:lnSpc>
                          <a:spcPts val="1400"/>
                        </a:lnSpc>
                        <a:spcBef>
                          <a:spcPts val="0"/>
                        </a:spcBef>
                        <a:spcAft>
                          <a:spcPts val="0"/>
                        </a:spcAft>
                        <a:buClrTx/>
                        <a:buSzTx/>
                        <a:buFontTx/>
                        <a:buNone/>
                        <a:tabLst/>
                        <a:defRPr/>
                      </a:pP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rPr>
                        <a:t>40</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万円</a:t>
                      </a:r>
                      <a:r>
                        <a:rPr kumimoji="1" lang="en-US" altLang="ja-JP" sz="105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050" kern="100" dirty="0" smtClean="0">
                          <a:solidFill>
                            <a:schemeClr val="tx1"/>
                          </a:solidFill>
                          <a:effectLst/>
                          <a:latin typeface="Meiryo UI" panose="020B0604030504040204" pitchFamily="50" charset="-128"/>
                          <a:ea typeface="Meiryo UI" panose="020B0604030504040204" pitchFamily="50" charset="-128"/>
                          <a:cs typeface="+mn-cs"/>
                        </a:rPr>
                        <a:t>高齢者等への割増</a:t>
                      </a:r>
                      <a:r>
                        <a:rPr kumimoji="1" lang="en-US" altLang="ja-JP" sz="1050" kern="100" dirty="0" smtClean="0">
                          <a:solidFill>
                            <a:schemeClr val="tx1"/>
                          </a:solidFill>
                          <a:effectLst/>
                          <a:latin typeface="Meiryo UI" panose="020B0604030504040204" pitchFamily="50" charset="-128"/>
                          <a:ea typeface="Meiryo UI" panose="020B0604030504040204" pitchFamily="50" charset="-128"/>
                          <a:cs typeface="+mn-cs"/>
                        </a:rPr>
                        <a:t>20</a:t>
                      </a:r>
                      <a:r>
                        <a:rPr kumimoji="1" lang="ja-JP" altLang="en-US" sz="1050" kern="100" dirty="0" smtClean="0">
                          <a:solidFill>
                            <a:schemeClr val="tx1"/>
                          </a:solidFill>
                          <a:effectLst/>
                          <a:latin typeface="Meiryo UI" panose="020B0604030504040204" pitchFamily="50" charset="-128"/>
                          <a:ea typeface="Meiryo UI" panose="020B0604030504040204" pitchFamily="50" charset="-128"/>
                          <a:cs typeface="+mn-cs"/>
                        </a:rPr>
                        <a:t>万円</a:t>
                      </a:r>
                      <a:r>
                        <a:rPr kumimoji="1" lang="en-US" altLang="ja-JP" sz="1050" kern="100" dirty="0" smtClean="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050" kern="100" dirty="0" smtClean="0">
                        <a:solidFill>
                          <a:schemeClr val="tx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l">
                        <a:lnSpc>
                          <a:spcPts val="1400"/>
                        </a:lnSpc>
                        <a:spcBef>
                          <a:spcPts val="0"/>
                        </a:spcBef>
                        <a:spcAft>
                          <a:spcPts val="0"/>
                        </a:spcAft>
                      </a:pPr>
                      <a:r>
                        <a:rPr kumimoji="1" lang="ja-JP" altLang="en-US" sz="1200" dirty="0" smtClean="0">
                          <a:latin typeface="Meiryo UI" panose="020B0604030504040204" pitchFamily="50" charset="-128"/>
                          <a:ea typeface="Meiryo UI" panose="020B0604030504040204" pitchFamily="50" charset="-128"/>
                        </a:rPr>
                        <a:t>評点</a:t>
                      </a:r>
                      <a:r>
                        <a:rPr kumimoji="1" lang="en-US" altLang="ja-JP" sz="1200" dirty="0" smtClean="0">
                          <a:latin typeface="Meiryo UI" panose="020B0604030504040204" pitchFamily="50" charset="-128"/>
                          <a:ea typeface="Meiryo UI" panose="020B0604030504040204" pitchFamily="50" charset="-128"/>
                        </a:rPr>
                        <a:t>0.7</a:t>
                      </a:r>
                      <a:r>
                        <a:rPr kumimoji="1" lang="ja-JP" altLang="en-US" sz="1200" dirty="0" smtClean="0">
                          <a:latin typeface="Meiryo UI" panose="020B0604030504040204" pitchFamily="50" charset="-128"/>
                          <a:ea typeface="Meiryo UI" panose="020B0604030504040204" pitchFamily="50" charset="-128"/>
                        </a:rPr>
                        <a:t>以上若しくは</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階のみ</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以上、耐震シェルター</a:t>
                      </a:r>
                      <a:endParaRPr kumimoji="1" lang="en-US" altLang="ja-JP" sz="1200" dirty="0" smtClean="0">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a:lnSpc>
                          <a:spcPts val="1400"/>
                        </a:lnSpc>
                        <a:spcBef>
                          <a:spcPts val="0"/>
                        </a:spcBef>
                        <a:spcAft>
                          <a:spcPts val="0"/>
                        </a:spcAft>
                      </a:pPr>
                      <a:r>
                        <a:rPr kumimoji="1" lang="ja-JP" altLang="en-US" sz="1200" dirty="0" smtClean="0">
                          <a:latin typeface="Meiryo UI" panose="020B0604030504040204" pitchFamily="50" charset="-128"/>
                          <a:ea typeface="Meiryo UI" panose="020B0604030504040204" pitchFamily="50" charset="-128"/>
                        </a:rPr>
                        <a:t>無</a:t>
                      </a:r>
                      <a:endParaRPr kumimoji="1" lang="ja-JP" altLang="en-US" sz="1200" dirty="0">
                        <a:latin typeface="Meiryo UI" panose="020B0604030504040204" pitchFamily="50" charset="-128"/>
                        <a:ea typeface="Meiryo UI" panose="020B0604030504040204" pitchFamily="50" charset="-128"/>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marL="0" algn="l" defTabSz="914278" rtl="0" eaLnBrk="1" latinLnBrk="0" hangingPunct="1">
                        <a:lnSpc>
                          <a:spcPts val="1400"/>
                        </a:lnSpc>
                        <a:spcBef>
                          <a:spcPts val="0"/>
                        </a:spcBef>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・まちまるごと耐震化支援事業</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endParaRPr>
                    </a:p>
                    <a:p>
                      <a:pPr marL="0" algn="l" defTabSz="914278" rtl="0" eaLnBrk="1" latinLnBrk="0" hangingPunct="1">
                        <a:lnSpc>
                          <a:spcPts val="1400"/>
                        </a:lnSpc>
                        <a:spcBef>
                          <a:spcPts val="0"/>
                        </a:spcBef>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n-cs"/>
                        </a:rPr>
                        <a:t>・</a:t>
                      </a:r>
                      <a:r>
                        <a:rPr kumimoji="1" lang="zh-TW" altLang="en-US" sz="1200" kern="100" dirty="0" smtClean="0">
                          <a:solidFill>
                            <a:schemeClr val="tx1"/>
                          </a:solidFill>
                          <a:effectLst/>
                          <a:latin typeface="Meiryo UI" panose="020B0604030504040204" pitchFamily="50" charset="-128"/>
                          <a:ea typeface="Meiryo UI" panose="020B0604030504040204" pitchFamily="50" charset="-128"/>
                          <a:cs typeface="+mn-cs"/>
                        </a:rPr>
                        <a:t>木造住宅耐震診断技術者紹介制度</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1196628055"/>
                  </a:ext>
                </a:extLst>
              </a:tr>
            </a:tbl>
          </a:graphicData>
        </a:graphic>
      </p:graphicFrame>
      <p:sp>
        <p:nvSpPr>
          <p:cNvPr id="7" name="テキスト ボックス 6"/>
          <p:cNvSpPr txBox="1"/>
          <p:nvPr/>
        </p:nvSpPr>
        <p:spPr>
          <a:xfrm>
            <a:off x="260930" y="6171811"/>
            <a:ext cx="8897598" cy="732044"/>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pPr>
              <a:lnSpc>
                <a:spcPts val="1300"/>
              </a:lnSpc>
            </a:pPr>
            <a:r>
              <a:rPr kumimoji="1" lang="ja-JP" altLang="en-US" sz="1000" dirty="0" smtClean="0">
                <a:latin typeface="Meiryo UI" panose="020B0604030504040204" pitchFamily="50" charset="-128"/>
                <a:ea typeface="Meiryo UI" panose="020B0604030504040204" pitchFamily="50" charset="-128"/>
              </a:rPr>
              <a:t>注釈　</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１</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耐震改修後の上部構造評点</a:t>
            </a:r>
            <a:r>
              <a:rPr lang="en-US" altLang="ja-JP" sz="1000" dirty="0" smtClean="0">
                <a:latin typeface="Meiryo UI" panose="020B0604030504040204" pitchFamily="50" charset="-128"/>
                <a:ea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rPr>
              <a:t>以上とする改修以外の、評点</a:t>
            </a:r>
            <a:r>
              <a:rPr lang="en-US" altLang="ja-JP" sz="1000" dirty="0" smtClean="0">
                <a:latin typeface="Meiryo UI" panose="020B0604030504040204" pitchFamily="50" charset="-128"/>
                <a:ea typeface="Meiryo UI" panose="020B0604030504040204" pitchFamily="50" charset="-128"/>
              </a:rPr>
              <a:t>0.7</a:t>
            </a:r>
            <a:r>
              <a:rPr lang="ja-JP" altLang="en-US" sz="1000" dirty="0" smtClean="0">
                <a:latin typeface="Meiryo UI" panose="020B0604030504040204" pitchFamily="50" charset="-128"/>
                <a:ea typeface="Meiryo UI" panose="020B0604030504040204" pitchFamily="50" charset="-128"/>
              </a:rPr>
              <a:t>以上</a:t>
            </a:r>
            <a:r>
              <a:rPr lang="en-US" altLang="ja-JP" sz="1000" dirty="0" smtClean="0">
                <a:latin typeface="Meiryo UI" panose="020B0604030504040204" pitchFamily="50" charset="-128"/>
                <a:ea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rPr>
              <a:t>未満となる改修や耐震シェルターの設置等</a:t>
            </a:r>
            <a:endParaRPr kumimoji="1" lang="en-US" altLang="ja-JP" sz="1000" dirty="0" smtClean="0">
              <a:latin typeface="Meiryo UI" panose="020B0604030504040204" pitchFamily="50" charset="-128"/>
              <a:ea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kumimoji="1" lang="en-US" altLang="ja-JP" sz="1000" dirty="0" smtClean="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通常</a:t>
            </a:r>
            <a:r>
              <a:rPr lang="ja-JP" altLang="en-US" sz="1000" dirty="0">
                <a:latin typeface="Meiryo UI" panose="020B0604030504040204" pitchFamily="50" charset="-128"/>
                <a:ea typeface="Meiryo UI" panose="020B0604030504040204" pitchFamily="50" charset="-128"/>
              </a:rPr>
              <a:t>の耐震改修工事を二段階に分けて</a:t>
            </a:r>
            <a:r>
              <a:rPr lang="ja-JP" altLang="en-US" sz="1000" dirty="0" smtClean="0">
                <a:latin typeface="Meiryo UI" panose="020B0604030504040204" pitchFamily="50" charset="-128"/>
                <a:ea typeface="Meiryo UI" panose="020B0604030504040204" pitchFamily="50" charset="-128"/>
              </a:rPr>
              <a:t>行う改修（上部</a:t>
            </a:r>
            <a:r>
              <a:rPr kumimoji="1" lang="ja-JP" altLang="en-US" sz="1000" dirty="0" smtClean="0">
                <a:latin typeface="Meiryo UI" panose="020B0604030504040204" pitchFamily="50" charset="-128"/>
                <a:ea typeface="Meiryo UI" panose="020B0604030504040204" pitchFamily="50" charset="-128"/>
              </a:rPr>
              <a:t>構造評点</a:t>
            </a:r>
            <a:r>
              <a:rPr lang="en-US" altLang="ja-JP" sz="1000" dirty="0" smtClean="0">
                <a:latin typeface="Meiryo UI" panose="020B0604030504040204" pitchFamily="50" charset="-128"/>
                <a:ea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rPr>
              <a:t>未満の改修）</a:t>
            </a:r>
            <a:endParaRPr lang="en-US" altLang="ja-JP" sz="1000" dirty="0" smtClean="0">
              <a:latin typeface="Meiryo UI" panose="020B0604030504040204" pitchFamily="50" charset="-128"/>
              <a:ea typeface="Meiryo UI" panose="020B0604030504040204" pitchFamily="50" charset="-128"/>
            </a:endParaRPr>
          </a:p>
          <a:p>
            <a:pPr marL="715963" indent="-715963">
              <a:lnSpc>
                <a:spcPts val="1300"/>
              </a:lnSpc>
            </a:pP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rPr>
              <a:t> 既存</a:t>
            </a:r>
            <a:r>
              <a:rPr lang="ja-JP" altLang="en-US" sz="1000" dirty="0">
                <a:latin typeface="Meiryo UI" panose="020B0604030504040204" pitchFamily="50" charset="-128"/>
                <a:ea typeface="Meiryo UI" panose="020B0604030504040204" pitchFamily="50" charset="-128"/>
              </a:rPr>
              <a:t>の住宅及び建築物の耐震改修の促進を図るために、住宅及び建築物の</a:t>
            </a:r>
            <a:r>
              <a:rPr lang="ja-JP" altLang="en-US" sz="1000" dirty="0" smtClean="0">
                <a:latin typeface="Meiryo UI" panose="020B0604030504040204" pitchFamily="50" charset="-128"/>
                <a:ea typeface="Meiryo UI" panose="020B0604030504040204" pitchFamily="50" charset="-128"/>
              </a:rPr>
              <a:t>耐震化</a:t>
            </a:r>
            <a:r>
              <a:rPr lang="ja-JP" altLang="en-US" sz="1000" dirty="0">
                <a:latin typeface="Meiryo UI" panose="020B0604030504040204" pitchFamily="50" charset="-128"/>
                <a:ea typeface="Meiryo UI" panose="020B0604030504040204" pitchFamily="50" charset="-128"/>
              </a:rPr>
              <a:t>促進事業に関する技術的な支援業務を実施する団体を登録する制度</a:t>
            </a:r>
            <a:endParaRPr kumimoji="1" lang="ja-JP" altLang="en-US" sz="10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657198268"/>
              </p:ext>
            </p:extLst>
          </p:nvPr>
        </p:nvGraphicFramePr>
        <p:xfrm>
          <a:off x="222520" y="1193702"/>
          <a:ext cx="8540515" cy="2450076"/>
        </p:xfrm>
        <a:graphic>
          <a:graphicData uri="http://schemas.openxmlformats.org/drawingml/2006/table">
            <a:tbl>
              <a:tblPr firstRow="1" firstCol="1">
                <a:tableStyleId>{85BE263C-DBD7-4A20-BB59-AAB30ACAA65A}</a:tableStyleId>
              </a:tblPr>
              <a:tblGrid>
                <a:gridCol w="1759983">
                  <a:extLst>
                    <a:ext uri="{9D8B030D-6E8A-4147-A177-3AD203B41FA5}">
                      <a16:colId xmlns:a16="http://schemas.microsoft.com/office/drawing/2014/main" val="3373791282"/>
                    </a:ext>
                  </a:extLst>
                </a:gridCol>
                <a:gridCol w="1262781">
                  <a:extLst>
                    <a:ext uri="{9D8B030D-6E8A-4147-A177-3AD203B41FA5}">
                      <a16:colId xmlns:a16="http://schemas.microsoft.com/office/drawing/2014/main" val="1313424371"/>
                    </a:ext>
                  </a:extLst>
                </a:gridCol>
                <a:gridCol w="1262781">
                  <a:extLst>
                    <a:ext uri="{9D8B030D-6E8A-4147-A177-3AD203B41FA5}">
                      <a16:colId xmlns:a16="http://schemas.microsoft.com/office/drawing/2014/main" val="750264151"/>
                    </a:ext>
                  </a:extLst>
                </a:gridCol>
                <a:gridCol w="2127485">
                  <a:extLst>
                    <a:ext uri="{9D8B030D-6E8A-4147-A177-3AD203B41FA5}">
                      <a16:colId xmlns:a16="http://schemas.microsoft.com/office/drawing/2014/main" val="3004542617"/>
                    </a:ext>
                  </a:extLst>
                </a:gridCol>
                <a:gridCol w="2127485">
                  <a:extLst>
                    <a:ext uri="{9D8B030D-6E8A-4147-A177-3AD203B41FA5}">
                      <a16:colId xmlns:a16="http://schemas.microsoft.com/office/drawing/2014/main" val="1476411603"/>
                    </a:ext>
                  </a:extLst>
                </a:gridCol>
              </a:tblGrid>
              <a:tr h="266946">
                <a:tc rowSpan="2">
                  <a:txBody>
                    <a:bodyPr/>
                    <a:lstStyle/>
                    <a:p>
                      <a:pPr marL="0" algn="ctr" defTabSz="914278" rtl="0" eaLnBrk="1" latinLnBrk="0" hangingPunct="1">
                        <a:lnSpc>
                          <a:spcPct val="100000"/>
                        </a:lnSpc>
                        <a:spcAft>
                          <a:spcPts val="0"/>
                        </a:spcAft>
                      </a:pPr>
                      <a:r>
                        <a:rPr kumimoji="1" lang="ja-JP" altLang="en-US" sz="1400" kern="100" dirty="0" smtClean="0">
                          <a:effectLst/>
                          <a:latin typeface="Meiryo UI" panose="020B0604030504040204" pitchFamily="50" charset="-128"/>
                          <a:ea typeface="Meiryo UI" panose="020B0604030504040204" pitchFamily="50" charset="-128"/>
                        </a:rPr>
                        <a:t>都府県</a:t>
                      </a:r>
                      <a:r>
                        <a:rPr kumimoji="1" lang="en-US" sz="1400" kern="100" dirty="0">
                          <a:effectLst/>
                          <a:latin typeface="Meiryo UI" panose="020B0604030504040204" pitchFamily="50" charset="-128"/>
                          <a:ea typeface="Meiryo UI" panose="020B0604030504040204" pitchFamily="50" charset="-128"/>
                        </a:rPr>
                        <a:t> </a:t>
                      </a:r>
                      <a:endParaRPr kumimoji="1" lang="ja-JP" sz="14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rPr>
                        <a:t>住宅全般</a:t>
                      </a:r>
                      <a:endParaRPr kumimoji="1" lang="ja-JP" altLang="en-US" sz="14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hMerge="1">
                  <a:txBody>
                    <a:bodyPr/>
                    <a:lstStyle/>
                    <a:p>
                      <a:pPr marL="0" algn="ctr" defTabSz="914278" rtl="0" eaLnBrk="1" latinLnBrk="0" hangingPunct="1">
                        <a:lnSpc>
                          <a:spcPct val="100000"/>
                        </a:lnSpc>
                        <a:spcAft>
                          <a:spcPts val="0"/>
                        </a:spcAft>
                      </a:pPr>
                      <a:endParaRPr kumimoji="1" lang="ja-JP" altLang="en-US" sz="11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gridSpan="2">
                  <a:txBody>
                    <a:bodyPr/>
                    <a:lstStyle/>
                    <a:p>
                      <a:pPr marL="0" algn="ctr" defTabSz="914278" rtl="0" eaLnBrk="1" latinLnBrk="0" hangingPunct="1">
                        <a:lnSpc>
                          <a:spcPct val="100000"/>
                        </a:lnSpc>
                        <a:spcAft>
                          <a:spcPts val="0"/>
                        </a:spcAft>
                      </a:pPr>
                      <a:r>
                        <a:rPr kumimoji="1" lang="ja-JP" altLang="en-US" sz="1400" kern="100" dirty="0" smtClean="0">
                          <a:solidFill>
                            <a:schemeClr val="tx1"/>
                          </a:solidFill>
                          <a:effectLst/>
                          <a:latin typeface="Meiryo UI" panose="020B0604030504040204" pitchFamily="50" charset="-128"/>
                          <a:ea typeface="Meiryo UI" panose="020B0604030504040204" pitchFamily="50" charset="-128"/>
                        </a:rPr>
                        <a:t>木造住宅等</a:t>
                      </a:r>
                      <a:endParaRPr kumimoji="1" lang="ja-JP" altLang="en-US" sz="1400" kern="100" dirty="0">
                        <a:solidFill>
                          <a:schemeClr val="tx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solidFill>
                      <a:schemeClr val="accent5"/>
                    </a:solidFill>
                  </a:tcPr>
                </a:tc>
                <a:tc hMerge="1">
                  <a:txBody>
                    <a:bodyPr/>
                    <a:lstStyle/>
                    <a:p>
                      <a:pPr marL="0" algn="ctr" defTabSz="914278" rtl="0" eaLnBrk="1" latinLnBrk="0" hangingPunct="1">
                        <a:lnSpc>
                          <a:spcPct val="100000"/>
                        </a:lnSpc>
                        <a:spcAft>
                          <a:spcPts val="0"/>
                        </a:spcAft>
                      </a:pPr>
                      <a:endParaRPr kumimoji="1" lang="ja-JP" altLang="en-US" sz="1100" kern="100" dirty="0">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761007960"/>
                  </a:ext>
                </a:extLst>
              </a:tr>
              <a:tr h="105355">
                <a:tc vMerge="1">
                  <a:txBody>
                    <a:bodyPr/>
                    <a:lstStyle/>
                    <a:p>
                      <a:pPr marL="0" algn="ctr" defTabSz="914278" rtl="0" eaLnBrk="1" latinLnBrk="0" hangingPunct="1">
                        <a:lnSpc>
                          <a:spcPct val="100000"/>
                        </a:lnSpc>
                        <a:spcAft>
                          <a:spcPts val="0"/>
                        </a:spcAft>
                      </a:pPr>
                      <a:endParaRPr kumimoji="1" lang="ja-JP" sz="11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rPr>
                        <a:t>耐震化率</a:t>
                      </a:r>
                      <a:endParaRPr kumimoji="1" lang="ja-JP" altLang="en-US" sz="14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rPr>
                        <a:t>戸数</a:t>
                      </a:r>
                      <a:endParaRPr kumimoji="1" lang="ja-JP" altLang="en-US" sz="14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a:txBody>
                    <a:bodyPr/>
                    <a:lstStyle/>
                    <a:p>
                      <a:pPr marL="0" algn="ctr" defTabSz="914278" rtl="0" eaLnBrk="1" latinLnBrk="0" hangingPunct="1">
                        <a:lnSpc>
                          <a:spcPct val="100000"/>
                        </a:lnSpc>
                        <a:spcAft>
                          <a:spcPts val="0"/>
                        </a:spcAft>
                      </a:pPr>
                      <a:r>
                        <a:rPr kumimoji="1" lang="ja-JP" altLang="en-US" sz="1400" kern="100" dirty="0" smtClean="0">
                          <a:solidFill>
                            <a:schemeClr val="tx1"/>
                          </a:solidFill>
                          <a:effectLst/>
                          <a:latin typeface="Meiryo UI" panose="020B0604030504040204" pitchFamily="50" charset="-128"/>
                          <a:ea typeface="Meiryo UI" panose="020B0604030504040204" pitchFamily="50" charset="-128"/>
                          <a:cs typeface="+mn-cs"/>
                        </a:rPr>
                        <a:t>耐震化率</a:t>
                      </a:r>
                      <a:endParaRPr kumimoji="1" lang="ja-JP" altLang="en-US" sz="1400" kern="1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solidFill>
                      <a:schemeClr val="accent5"/>
                    </a:solidFill>
                  </a:tcPr>
                </a:tc>
                <a:tc>
                  <a:txBody>
                    <a:bodyPr/>
                    <a:lstStyle/>
                    <a:p>
                      <a:pPr marL="0" algn="ctr" defTabSz="914278" rtl="0" eaLnBrk="1" latinLnBrk="0" hangingPunct="1">
                        <a:lnSpc>
                          <a:spcPct val="100000"/>
                        </a:lnSpc>
                        <a:spcAft>
                          <a:spcPts val="0"/>
                        </a:spcAft>
                      </a:pPr>
                      <a:r>
                        <a:rPr kumimoji="1" lang="ja-JP" altLang="en-US" sz="1400" kern="100" dirty="0" smtClean="0">
                          <a:solidFill>
                            <a:schemeClr val="tx1"/>
                          </a:solidFill>
                          <a:effectLst/>
                          <a:latin typeface="Meiryo UI" panose="020B0604030504040204" pitchFamily="50" charset="-128"/>
                          <a:ea typeface="Meiryo UI" panose="020B0604030504040204" pitchFamily="50" charset="-128"/>
                          <a:cs typeface="+mn-cs"/>
                        </a:rPr>
                        <a:t>戸数</a:t>
                      </a:r>
                      <a:endParaRPr kumimoji="1" lang="ja-JP" altLang="en-US" sz="1400" kern="1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solidFill>
                      <a:schemeClr val="accent5"/>
                    </a:solidFill>
                  </a:tcPr>
                </a:tc>
                <a:extLst>
                  <a:ext uri="{0D108BD9-81ED-4DB2-BD59-A6C34878D82A}">
                    <a16:rowId xmlns:a16="http://schemas.microsoft.com/office/drawing/2014/main" val="990017531"/>
                  </a:ext>
                </a:extLst>
              </a:tr>
              <a:tr h="249089">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cs typeface="+mn-cs"/>
                        </a:rPr>
                        <a:t>東京都</a:t>
                      </a:r>
                      <a:endParaRPr kumimoji="1" lang="en-US" altLang="ja-JP" sz="1400" kern="100" dirty="0" smtClean="0">
                        <a:solidFill>
                          <a:schemeClr val="bg1"/>
                        </a:solidFill>
                        <a:effectLst/>
                        <a:latin typeface="Meiryo UI" panose="020B0604030504040204" pitchFamily="50" charset="-128"/>
                        <a:ea typeface="Meiryo UI" panose="020B0604030504040204" pitchFamily="50" charset="-128"/>
                        <a:cs typeface="+mn-cs"/>
                      </a:endParaRPr>
                    </a:p>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000" b="0" kern="100" dirty="0" smtClean="0">
                          <a:effectLst/>
                          <a:latin typeface="Meiryo UI" panose="020B0604030504040204" pitchFamily="50" charset="-128"/>
                          <a:ea typeface="Meiryo UI" panose="020B0604030504040204" pitchFamily="50" charset="-128"/>
                        </a:rPr>
                        <a:t>（</a:t>
                      </a:r>
                      <a:r>
                        <a:rPr kumimoji="1" lang="en-US" altLang="ja-JP" sz="1000" b="0" kern="100" dirty="0" smtClean="0">
                          <a:effectLst/>
                          <a:latin typeface="Meiryo UI" panose="020B0604030504040204" pitchFamily="50" charset="-128"/>
                          <a:ea typeface="Meiryo UI" panose="020B0604030504040204" pitchFamily="50" charset="-128"/>
                        </a:rPr>
                        <a:t>R</a:t>
                      </a:r>
                      <a:r>
                        <a:rPr kumimoji="1" lang="ja-JP" altLang="en-US" sz="1000" b="0" kern="100" dirty="0" smtClean="0">
                          <a:effectLst/>
                          <a:latin typeface="Meiryo UI" panose="020B0604030504040204" pitchFamily="50" charset="-128"/>
                          <a:ea typeface="Meiryo UI" panose="020B0604030504040204" pitchFamily="50" charset="-128"/>
                        </a:rPr>
                        <a:t>１年度末</a:t>
                      </a:r>
                      <a:r>
                        <a:rPr kumimoji="1" lang="en-US" altLang="ja-JP" sz="1000" b="0" kern="100" dirty="0" smtClean="0">
                          <a:effectLst/>
                          <a:latin typeface="Meiryo UI" panose="020B0604030504040204" pitchFamily="50" charset="-128"/>
                          <a:ea typeface="Meiryo UI" panose="020B0604030504040204" pitchFamily="50" charset="-128"/>
                        </a:rPr>
                        <a:t>)</a:t>
                      </a:r>
                      <a:endParaRPr kumimoji="1" lang="ja-JP" sz="1000" b="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92.0%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690</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木造戸建住宅　</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86.0%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165</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3868621111"/>
                  </a:ext>
                </a:extLst>
              </a:tr>
              <a:tr h="249089">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cs typeface="+mn-cs"/>
                        </a:rPr>
                        <a:t>静岡県</a:t>
                      </a:r>
                      <a:endParaRPr kumimoji="1" lang="en-US" altLang="ja-JP" sz="1400" kern="100" dirty="0" smtClean="0">
                        <a:solidFill>
                          <a:schemeClr val="bg1"/>
                        </a:solidFill>
                        <a:effectLst/>
                        <a:latin typeface="Meiryo UI" panose="020B0604030504040204" pitchFamily="50" charset="-128"/>
                        <a:ea typeface="Meiryo UI" panose="020B0604030504040204" pitchFamily="50" charset="-128"/>
                        <a:cs typeface="+mn-cs"/>
                      </a:endParaRPr>
                    </a:p>
                    <a:p>
                      <a:pPr marL="0" marR="0" lvl="0" indent="0" algn="ctr" defTabSz="914278" rtl="0" eaLnBrk="1" fontAlgn="auto" latinLnBrk="0" hangingPunct="1">
                        <a:lnSpc>
                          <a:spcPct val="100000"/>
                        </a:lnSpc>
                        <a:spcBef>
                          <a:spcPts val="0"/>
                        </a:spcBef>
                        <a:spcAft>
                          <a:spcPts val="0"/>
                        </a:spcAft>
                        <a:buClrTx/>
                        <a:buSzTx/>
                        <a:buFontTx/>
                        <a:buNone/>
                        <a:tabLst/>
                        <a:defRPr/>
                      </a:pP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rPr>
                        <a:t>H30</a:t>
                      </a: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年）</a:t>
                      </a:r>
                      <a:endPar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89.3%</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143</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木造住宅　</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85.4</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共同住宅等含む</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92</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1431509745"/>
                  </a:ext>
                </a:extLst>
              </a:tr>
              <a:tr h="249089">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cs typeface="+mn-cs"/>
                        </a:rPr>
                        <a:t>愛知県</a:t>
                      </a:r>
                      <a:endParaRPr kumimoji="1" lang="en-US" altLang="ja-JP" sz="1400" kern="100" dirty="0" smtClean="0">
                        <a:solidFill>
                          <a:schemeClr val="bg1"/>
                        </a:solidFill>
                        <a:effectLst/>
                        <a:latin typeface="Meiryo UI" panose="020B0604030504040204" pitchFamily="50" charset="-128"/>
                        <a:ea typeface="Meiryo UI" panose="020B0604030504040204" pitchFamily="50" charset="-128"/>
                        <a:cs typeface="+mn-cs"/>
                      </a:endParaRPr>
                    </a:p>
                    <a:p>
                      <a:pPr marL="0" marR="0" lvl="0" indent="0" algn="ctr" defTabSz="914278" rtl="0" eaLnBrk="1" fontAlgn="auto" latinLnBrk="0" hangingPunct="1">
                        <a:lnSpc>
                          <a:spcPct val="100000"/>
                        </a:lnSpc>
                        <a:spcBef>
                          <a:spcPts val="0"/>
                        </a:spcBef>
                        <a:spcAft>
                          <a:spcPts val="0"/>
                        </a:spcAft>
                        <a:buClrTx/>
                        <a:buSzTx/>
                        <a:buFontTx/>
                        <a:buNone/>
                        <a:tabLst/>
                        <a:defRPr/>
                      </a:pP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rPr>
                        <a:t>R2</a:t>
                      </a: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年度末）</a:t>
                      </a:r>
                      <a:endPar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91.2%</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311</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戸建住宅　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84.1%</a:t>
                      </a:r>
                    </a:p>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非木造住宅含む</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157</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3801101946"/>
                  </a:ext>
                </a:extLst>
              </a:tr>
              <a:tr h="249089">
                <a:tc>
                  <a:txBody>
                    <a:bodyPr/>
                    <a:lstStyle/>
                    <a:p>
                      <a:pPr algn="ctr">
                        <a:lnSpc>
                          <a:spcPct val="100000"/>
                        </a:lnSpc>
                        <a:spcAft>
                          <a:spcPts val="0"/>
                        </a:spcAft>
                      </a:pPr>
                      <a:r>
                        <a:rPr lang="ja-JP" altLang="en-US" sz="1400"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高知県</a:t>
                      </a:r>
                      <a:endParaRPr lang="en-US" altLang="ja-JP" sz="1400"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914278" rtl="0" eaLnBrk="1" fontAlgn="auto" latinLnBrk="0" hangingPunct="1">
                        <a:lnSpc>
                          <a:spcPct val="100000"/>
                        </a:lnSpc>
                        <a:spcBef>
                          <a:spcPts val="0"/>
                        </a:spcBef>
                        <a:spcAft>
                          <a:spcPts val="0"/>
                        </a:spcAft>
                        <a:buClrTx/>
                        <a:buSzTx/>
                        <a:buFontTx/>
                        <a:buNone/>
                        <a:tabLst/>
                        <a:defRPr/>
                      </a:pP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rPr>
                        <a:t>R2</a:t>
                      </a: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時点）</a:t>
                      </a:r>
                      <a:endPar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86%</a:t>
                      </a: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（耐震性不足の住宅　約</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4</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ja-JP" altLang="en-US" sz="1000" b="0" i="0" u="none" strike="noStrike" dirty="0" err="1" smtClean="0">
                          <a:solidFill>
                            <a:srgbClr val="000000"/>
                          </a:solidFill>
                          <a:effectLst/>
                          <a:latin typeface="Meiryo UI" panose="020B0604030504040204" pitchFamily="50" charset="-128"/>
                          <a:ea typeface="Meiryo UI" panose="020B0604030504040204" pitchFamily="50" charset="-128"/>
                        </a:rPr>
                        <a:t>ー</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146735587"/>
                  </a:ext>
                </a:extLst>
              </a:tr>
              <a:tr h="249089">
                <a:tc>
                  <a:txBody>
                    <a:bodyPr/>
                    <a:lstStyle/>
                    <a:p>
                      <a:pPr algn="ctr">
                        <a:lnSpc>
                          <a:spcPct val="100000"/>
                        </a:lnSpc>
                        <a:spcAft>
                          <a:spcPts val="0"/>
                        </a:spcAft>
                      </a:pPr>
                      <a:r>
                        <a:rPr lang="ja-JP" altLang="en-US" sz="1400"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大阪府</a:t>
                      </a:r>
                      <a:endParaRPr lang="en-US" altLang="ja-JP" sz="1400"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000" b="0" kern="100" dirty="0" smtClean="0">
                          <a:effectLst/>
                          <a:latin typeface="Meiryo UI" panose="020B0604030504040204" pitchFamily="50" charset="-128"/>
                          <a:ea typeface="Meiryo UI" panose="020B0604030504040204" pitchFamily="50" charset="-128"/>
                        </a:rPr>
                        <a:t>（</a:t>
                      </a:r>
                      <a:r>
                        <a:rPr kumimoji="1" lang="en-US" altLang="ja-JP" sz="1000" b="0" kern="100" dirty="0" smtClean="0">
                          <a:effectLst/>
                          <a:latin typeface="Meiryo UI" panose="020B0604030504040204" pitchFamily="50" charset="-128"/>
                          <a:ea typeface="Meiryo UI" panose="020B0604030504040204" pitchFamily="50" charset="-128"/>
                        </a:rPr>
                        <a:t>R2</a:t>
                      </a:r>
                      <a:r>
                        <a:rPr kumimoji="1" lang="ja-JP" altLang="en-US" sz="1000" b="0" kern="100" dirty="0" smtClean="0">
                          <a:effectLst/>
                          <a:latin typeface="Meiryo UI" panose="020B0604030504040204" pitchFamily="50" charset="-128"/>
                          <a:ea typeface="Meiryo UI" panose="020B0604030504040204" pitchFamily="50" charset="-128"/>
                        </a:rPr>
                        <a:t>年推計</a:t>
                      </a:r>
                      <a:r>
                        <a:rPr kumimoji="1" lang="en-US" altLang="ja-JP" sz="1000" b="0" kern="100" dirty="0" smtClean="0">
                          <a:effectLst/>
                          <a:latin typeface="Meiryo UI" panose="020B0604030504040204" pitchFamily="50" charset="-128"/>
                          <a:ea typeface="Meiryo UI" panose="020B0604030504040204" pitchFamily="50" charset="-128"/>
                        </a:rPr>
                        <a:t>)</a:t>
                      </a:r>
                      <a:endParaRPr kumimoji="1" lang="ja-JP" altLang="ja-JP" sz="1000" b="0" kern="100" dirty="0" smtClean="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88.7%</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398</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木造戸建住宅　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142</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1196628055"/>
                  </a:ext>
                </a:extLst>
              </a:tr>
            </a:tbl>
          </a:graphicData>
        </a:graphic>
      </p:graphicFrame>
    </p:spTree>
    <p:extLst>
      <p:ext uri="{BB962C8B-B14F-4D97-AF65-F5344CB8AC3E}">
        <p14:creationId xmlns:p14="http://schemas.microsoft.com/office/powerpoint/2010/main" val="2115454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4F784F-54E0-4958-83D6-C139E6A21D91}"/>
              </a:ext>
            </a:extLst>
          </p:cNvPr>
          <p:cNvSpPr>
            <a:spLocks noGrp="1"/>
          </p:cNvSpPr>
          <p:nvPr>
            <p:ph type="title"/>
          </p:nvPr>
        </p:nvSpPr>
        <p:spPr/>
        <p:txBody>
          <a:bodyPr/>
          <a:lstStyle/>
          <a:p>
            <a:r>
              <a:rPr kumimoji="1" lang="ja-JP" altLang="en-US" dirty="0"/>
              <a:t>　</a:t>
            </a:r>
            <a:r>
              <a:rPr kumimoji="1" lang="ja-JP" altLang="en-US" dirty="0" smtClean="0"/>
              <a:t>（１）住宅</a:t>
            </a:r>
            <a:r>
              <a:rPr kumimoji="1" lang="ja-JP" altLang="en-US" dirty="0"/>
              <a:t>建築物耐震</a:t>
            </a:r>
            <a:r>
              <a:rPr kumimoji="1" lang="en-US" altLang="ja-JP" dirty="0"/>
              <a:t>10</a:t>
            </a:r>
            <a:r>
              <a:rPr kumimoji="1" lang="ja-JP" altLang="en-US" dirty="0"/>
              <a:t>ヵ年戦略・大阪　概要</a:t>
            </a:r>
          </a:p>
        </p:txBody>
      </p:sp>
      <p:sp>
        <p:nvSpPr>
          <p:cNvPr id="19" name="テキスト ボックス 67">
            <a:extLst>
              <a:ext uri="{FF2B5EF4-FFF2-40B4-BE49-F238E27FC236}">
                <a16:creationId xmlns:a16="http://schemas.microsoft.com/office/drawing/2014/main" id="{AF497E49-21DA-44AA-8E02-40F56DDB4CCD}"/>
              </a:ext>
            </a:extLst>
          </p:cNvPr>
          <p:cNvSpPr txBox="1"/>
          <p:nvPr/>
        </p:nvSpPr>
        <p:spPr bwMode="gray">
          <a:xfrm>
            <a:off x="904970" y="2977685"/>
            <a:ext cx="2932402" cy="853981"/>
          </a:xfrm>
          <a:prstGeom prst="rect">
            <a:avLst/>
          </a:prstGeom>
          <a:ln w="12700">
            <a:noFill/>
          </a:ln>
        </p:spPr>
        <p:style>
          <a:lnRef idx="2">
            <a:schemeClr val="accent1"/>
          </a:lnRef>
          <a:fillRef idx="1">
            <a:schemeClr val="lt1"/>
          </a:fillRef>
          <a:effectRef idx="0">
            <a:schemeClr val="accent1"/>
          </a:effectRef>
          <a:fontRef idx="minor">
            <a:schemeClr val="dk1"/>
          </a:fontRef>
        </p:style>
        <p:txBody>
          <a:bodyPr wrap="square" lIns="40494" tIns="20247" rIns="40494" bIns="0" rtlCol="0">
            <a:noAutofit/>
          </a:bodyPr>
          <a:lstStyle/>
          <a:p>
            <a:r>
              <a:rPr lang="ja-JP" altLang="en-US" sz="1600" b="1" u="sng" dirty="0">
                <a:solidFill>
                  <a:srgbClr val="FF0000"/>
                </a:solidFill>
                <a:latin typeface="ＭＳ Ｐゴシック" panose="020B0600070205080204" pitchFamily="50" charset="-128"/>
                <a:ea typeface="Meiryo UI" panose="020B0604030504040204" pitchFamily="50" charset="-128"/>
                <a:cs typeface="Times New Roman" panose="02020603050405020304" pitchFamily="18" charset="0"/>
              </a:rPr>
              <a:t>住宅　</a:t>
            </a:r>
            <a:r>
              <a:rPr lang="ja-JP" altLang="en-US" sz="1400" b="1" dirty="0">
                <a:latin typeface="ＭＳ Ｐゴシック" panose="020B0600070205080204" pitchFamily="50" charset="-128"/>
                <a:ea typeface="Meiryo UI" panose="020B0604030504040204" pitchFamily="50" charset="-128"/>
                <a:cs typeface="Times New Roman" panose="02020603050405020304" pitchFamily="18" charset="0"/>
              </a:rPr>
              <a:t>　</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87313" lvl="1"/>
            <a:r>
              <a:rPr lang="ja-JP" altLang="en-US" sz="1400" dirty="0">
                <a:latin typeface="ＭＳ Ｐゴシック" panose="020B0600070205080204" pitchFamily="50" charset="-128"/>
                <a:ea typeface="Meiryo UI" panose="020B0604030504040204" pitchFamily="50" charset="-128"/>
                <a:cs typeface="Times New Roman" panose="02020603050405020304" pitchFamily="18" charset="0"/>
              </a:rPr>
              <a:t>木造住宅・分譲マンションを含む</a:t>
            </a:r>
            <a:endParaRPr lang="en-US" altLang="ja-JP" sz="1400" dirty="0">
              <a:latin typeface="ＭＳ Ｐゴシック" panose="020B0600070205080204" pitchFamily="50" charset="-128"/>
              <a:ea typeface="Meiryo UI" panose="020B0604030504040204" pitchFamily="50" charset="-128"/>
              <a:cs typeface="Times New Roman" panose="02020603050405020304" pitchFamily="18" charset="0"/>
            </a:endParaRPr>
          </a:p>
          <a:p>
            <a:pPr marL="87313" lvl="1"/>
            <a:r>
              <a:rPr lang="ja-JP" altLang="en-US" sz="1400" dirty="0">
                <a:latin typeface="ＭＳ Ｐゴシック" panose="020B0600070205080204" pitchFamily="50" charset="-128"/>
                <a:ea typeface="Meiryo UI" panose="020B0604030504040204" pitchFamily="50" charset="-128"/>
                <a:cs typeface="Times New Roman" panose="02020603050405020304" pitchFamily="18" charset="0"/>
              </a:rPr>
              <a:t>すべての住宅</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0" name="テキスト ボックス 118">
            <a:extLst>
              <a:ext uri="{FF2B5EF4-FFF2-40B4-BE49-F238E27FC236}">
                <a16:creationId xmlns:a16="http://schemas.microsoft.com/office/drawing/2014/main" id="{82F57E38-057A-4736-9573-8344901B5234}"/>
              </a:ext>
            </a:extLst>
          </p:cNvPr>
          <p:cNvSpPr txBox="1"/>
          <p:nvPr/>
        </p:nvSpPr>
        <p:spPr bwMode="gray">
          <a:xfrm>
            <a:off x="830301" y="5668392"/>
            <a:ext cx="2525615" cy="1007128"/>
          </a:xfrm>
          <a:prstGeom prst="rect">
            <a:avLst/>
          </a:prstGeom>
          <a:ln w="12700">
            <a:noFill/>
          </a:ln>
        </p:spPr>
        <p:style>
          <a:lnRef idx="2">
            <a:schemeClr val="accent1"/>
          </a:lnRef>
          <a:fillRef idx="1">
            <a:schemeClr val="lt1"/>
          </a:fillRef>
          <a:effectRef idx="0">
            <a:schemeClr val="accent1"/>
          </a:effectRef>
          <a:fontRef idx="minor">
            <a:schemeClr val="dk1"/>
          </a:fontRef>
        </p:style>
        <p:txBody>
          <a:bodyPr wrap="square" lIns="40494" tIns="20247" rIns="40494" bIns="0" rtlCol="0">
            <a:noAutofit/>
          </a:bodyPr>
          <a:lstStyle/>
          <a:p>
            <a:pPr marR="20998"/>
            <a:r>
              <a:rPr lang="ja-JP" altLang="en-US" sz="1500" b="1" u="sng" spc="-50" dirty="0">
                <a:solidFill>
                  <a:srgbClr val="FF0000"/>
                </a:solidFill>
                <a:latin typeface="ＭＳ Ｐゴシック" panose="020B0600070205080204" pitchFamily="50" charset="-128"/>
                <a:ea typeface="Meiryo UI" panose="020B0604030504040204" pitchFamily="50" charset="-128"/>
                <a:cs typeface="Times New Roman" panose="02020603050405020304" pitchFamily="18" charset="0"/>
              </a:rPr>
              <a:t>広域緊急交通路沿道建築物</a:t>
            </a:r>
            <a:endParaRPr lang="ja-JP" altLang="en-US" sz="1500" b="1" u="sng" spc="-50"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87313" marR="90994">
              <a:spcBef>
                <a:spcPts val="1200"/>
              </a:spcBef>
            </a:pPr>
            <a:r>
              <a:rPr lang="ja-JP" altLang="en-US" sz="1400" dirty="0">
                <a:latin typeface="ＭＳ Ｐゴシック" panose="020B0600070205080204" pitchFamily="50" charset="-128"/>
                <a:ea typeface="Meiryo UI" panose="020B0604030504040204" pitchFamily="50" charset="-128"/>
                <a:cs typeface="Times New Roman" panose="02020603050405020304" pitchFamily="18" charset="0"/>
              </a:rPr>
              <a:t>沿道にある一定の規模を超える建物及びブロック塀等</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1" name="テキスト ボックス 119">
            <a:extLst>
              <a:ext uri="{FF2B5EF4-FFF2-40B4-BE49-F238E27FC236}">
                <a16:creationId xmlns:a16="http://schemas.microsoft.com/office/drawing/2014/main" id="{DFF8FC10-D4E3-4CEF-9B10-5C8BFC86C405}"/>
              </a:ext>
            </a:extLst>
          </p:cNvPr>
          <p:cNvSpPr txBox="1"/>
          <p:nvPr/>
        </p:nvSpPr>
        <p:spPr bwMode="gray">
          <a:xfrm>
            <a:off x="1110112" y="4580019"/>
            <a:ext cx="2051252" cy="985627"/>
          </a:xfrm>
          <a:prstGeom prst="rect">
            <a:avLst/>
          </a:prstGeom>
          <a:ln w="12700">
            <a:noFill/>
          </a:ln>
        </p:spPr>
        <p:style>
          <a:lnRef idx="2">
            <a:schemeClr val="accent1"/>
          </a:lnRef>
          <a:fillRef idx="1">
            <a:schemeClr val="lt1"/>
          </a:fillRef>
          <a:effectRef idx="0">
            <a:schemeClr val="accent1"/>
          </a:effectRef>
          <a:fontRef idx="minor">
            <a:schemeClr val="dk1"/>
          </a:fontRef>
        </p:style>
        <p:txBody>
          <a:bodyPr wrap="square" lIns="40494" tIns="20247" rIns="40494" bIns="0" rtlCol="0">
            <a:noAutofit/>
          </a:bodyPr>
          <a:lstStyle/>
          <a:p>
            <a:pPr marR="90994"/>
            <a:r>
              <a:rPr lang="ja-JP" altLang="en-US" sz="1600" b="1" u="sng" dirty="0">
                <a:solidFill>
                  <a:srgbClr val="FF0000"/>
                </a:solidFill>
                <a:latin typeface="ＭＳ Ｐゴシック" panose="020B0600070205080204" pitchFamily="50" charset="-128"/>
                <a:ea typeface="Meiryo UI" panose="020B0604030504040204" pitchFamily="50" charset="-128"/>
                <a:cs typeface="Times New Roman" panose="02020603050405020304" pitchFamily="18" charset="0"/>
              </a:rPr>
              <a:t>大規模建築物</a:t>
            </a:r>
            <a:endParaRPr lang="ja-JP" altLang="en-US" sz="1600" u="sng" dirty="0">
              <a:solidFill>
                <a:srgbClr val="FF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87313" marR="4000"/>
            <a:r>
              <a:rPr lang="ja-JP" altLang="en-US" sz="1400" dirty="0">
                <a:latin typeface="ＭＳ Ｐゴシック" panose="020B0600070205080204" pitchFamily="50" charset="-128"/>
                <a:ea typeface="Meiryo UI" panose="020B0604030504040204" pitchFamily="50" charset="-128"/>
                <a:cs typeface="Times New Roman" panose="02020603050405020304" pitchFamily="18" charset="0"/>
              </a:rPr>
              <a:t>不特定多数の者</a:t>
            </a:r>
            <a:r>
              <a:rPr lang="ja-JP" altLang="en-US" sz="1400" dirty="0" smtClean="0">
                <a:latin typeface="ＭＳ Ｐゴシック" panose="020B0600070205080204" pitchFamily="50" charset="-128"/>
                <a:ea typeface="Meiryo UI" panose="020B0604030504040204" pitchFamily="50" charset="-128"/>
                <a:cs typeface="Times New Roman" panose="02020603050405020304" pitchFamily="18" charset="0"/>
              </a:rPr>
              <a:t>及び</a:t>
            </a:r>
            <a:endParaRPr lang="en-US" altLang="ja-JP" sz="1400" dirty="0" smtClean="0">
              <a:latin typeface="ＭＳ Ｐゴシック" panose="020B0600070205080204" pitchFamily="50" charset="-128"/>
              <a:ea typeface="Meiryo UI" panose="020B0604030504040204" pitchFamily="50" charset="-128"/>
              <a:cs typeface="Times New Roman" panose="02020603050405020304" pitchFamily="18" charset="0"/>
            </a:endParaRPr>
          </a:p>
          <a:p>
            <a:pPr marL="87313" marR="4000"/>
            <a:r>
              <a:rPr lang="ja-JP" altLang="en-US" sz="1400" dirty="0" smtClean="0">
                <a:latin typeface="ＭＳ Ｐゴシック" panose="020B0600070205080204" pitchFamily="50" charset="-128"/>
                <a:ea typeface="Meiryo UI" panose="020B0604030504040204" pitchFamily="50" charset="-128"/>
                <a:cs typeface="Times New Roman" panose="02020603050405020304" pitchFamily="18" charset="0"/>
              </a:rPr>
              <a:t>避難</a:t>
            </a:r>
            <a:r>
              <a:rPr lang="ja-JP" altLang="en-US" sz="1400" dirty="0">
                <a:latin typeface="ＭＳ Ｐゴシック" panose="020B0600070205080204" pitchFamily="50" charset="-128"/>
                <a:ea typeface="Meiryo UI" panose="020B0604030504040204" pitchFamily="50" charset="-128"/>
                <a:cs typeface="Times New Roman" panose="02020603050405020304" pitchFamily="18" charset="0"/>
              </a:rPr>
              <a:t>に配慮を要する者が利用する大規模な建築物</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7" name="右矢印 26"/>
          <p:cNvSpPr/>
          <p:nvPr/>
        </p:nvSpPr>
        <p:spPr>
          <a:xfrm>
            <a:off x="4829710" y="5043459"/>
            <a:ext cx="120997" cy="363992"/>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a:p>
        </p:txBody>
      </p:sp>
      <p:sp>
        <p:nvSpPr>
          <p:cNvPr id="28" name="右矢印 27"/>
          <p:cNvSpPr/>
          <p:nvPr/>
        </p:nvSpPr>
        <p:spPr>
          <a:xfrm>
            <a:off x="6660913" y="5043459"/>
            <a:ext cx="120997" cy="363992"/>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a:p>
        </p:txBody>
      </p:sp>
      <p:sp>
        <p:nvSpPr>
          <p:cNvPr id="29" name="右矢印 28"/>
          <p:cNvSpPr/>
          <p:nvPr/>
        </p:nvSpPr>
        <p:spPr>
          <a:xfrm>
            <a:off x="6699125" y="6095121"/>
            <a:ext cx="120997" cy="363992"/>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a:p>
        </p:txBody>
      </p:sp>
      <p:sp>
        <p:nvSpPr>
          <p:cNvPr id="30" name="右矢印 29"/>
          <p:cNvSpPr/>
          <p:nvPr/>
        </p:nvSpPr>
        <p:spPr>
          <a:xfrm>
            <a:off x="5313802" y="3302629"/>
            <a:ext cx="120997" cy="363992"/>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a:p>
        </p:txBody>
      </p:sp>
      <p:sp>
        <p:nvSpPr>
          <p:cNvPr id="31" name="右矢印 30"/>
          <p:cNvSpPr/>
          <p:nvPr/>
        </p:nvSpPr>
        <p:spPr>
          <a:xfrm>
            <a:off x="7185346" y="3302629"/>
            <a:ext cx="120997" cy="363992"/>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a:p>
        </p:txBody>
      </p:sp>
      <p:sp>
        <p:nvSpPr>
          <p:cNvPr id="32" name="右矢印 31"/>
          <p:cNvSpPr/>
          <p:nvPr/>
        </p:nvSpPr>
        <p:spPr>
          <a:xfrm>
            <a:off x="4867922" y="6095121"/>
            <a:ext cx="120997" cy="363992"/>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a:p>
        </p:txBody>
      </p:sp>
      <p:sp>
        <p:nvSpPr>
          <p:cNvPr id="33" name="テキスト ボックス 78">
            <a:extLst>
              <a:ext uri="{FF2B5EF4-FFF2-40B4-BE49-F238E27FC236}">
                <a16:creationId xmlns:a16="http://schemas.microsoft.com/office/drawing/2014/main" id="{B616332F-3264-484B-BF86-D2F82ECD3517}"/>
              </a:ext>
            </a:extLst>
          </p:cNvPr>
          <p:cNvSpPr txBox="1"/>
          <p:nvPr/>
        </p:nvSpPr>
        <p:spPr>
          <a:xfrm>
            <a:off x="3295464" y="2909539"/>
            <a:ext cx="3270928" cy="471990"/>
          </a:xfrm>
          <a:prstGeom prst="rect">
            <a:avLst/>
          </a:prstGeom>
          <a:noFill/>
          <a:ln>
            <a:noFill/>
          </a:ln>
        </p:spPr>
        <p:txBody>
          <a:bodyPr wrap="square" tIns="0" bIns="0" rtlCol="0">
            <a:noAutofit/>
          </a:bodyPr>
          <a:lstStyle/>
          <a:p>
            <a:pPr marL="203984" indent="-203984"/>
            <a:r>
              <a:rPr lang="zh-CN" altLang="en-US" sz="14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耐震化率（耐震性不足戸数）</a:t>
            </a:r>
          </a:p>
        </p:txBody>
      </p:sp>
      <p:sp>
        <p:nvSpPr>
          <p:cNvPr id="34" name="テキスト ボックス 78">
            <a:extLst>
              <a:ext uri="{FF2B5EF4-FFF2-40B4-BE49-F238E27FC236}">
                <a16:creationId xmlns:a16="http://schemas.microsoft.com/office/drawing/2014/main" id="{B616332F-3264-484B-BF86-D2F82ECD3517}"/>
              </a:ext>
            </a:extLst>
          </p:cNvPr>
          <p:cNvSpPr txBox="1"/>
          <p:nvPr/>
        </p:nvSpPr>
        <p:spPr>
          <a:xfrm>
            <a:off x="3066865" y="4658270"/>
            <a:ext cx="3270928" cy="471990"/>
          </a:xfrm>
          <a:prstGeom prst="rect">
            <a:avLst/>
          </a:prstGeom>
          <a:noFill/>
          <a:ln>
            <a:noFill/>
          </a:ln>
        </p:spPr>
        <p:txBody>
          <a:bodyPr wrap="square" tIns="0" bIns="0" rtlCol="0">
            <a:noAutofit/>
          </a:bodyPr>
          <a:lstStyle/>
          <a:p>
            <a:pPr marL="203984" indent="-203984"/>
            <a:r>
              <a:rPr lang="ja-JP" altLang="en-US" sz="14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耐震性不足棟数（進捗率</a:t>
            </a:r>
            <a:r>
              <a:rPr lang="en-US" altLang="ja-JP" sz="10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a:t>
            </a:r>
            <a:r>
              <a:rPr lang="ja-JP" altLang="en-US" sz="10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１</a:t>
            </a:r>
            <a:r>
              <a:rPr lang="ja-JP" altLang="en-US" sz="14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5" name="テキスト ボックス 78">
            <a:extLst>
              <a:ext uri="{FF2B5EF4-FFF2-40B4-BE49-F238E27FC236}">
                <a16:creationId xmlns:a16="http://schemas.microsoft.com/office/drawing/2014/main" id="{B616332F-3264-484B-BF86-D2F82ECD3517}"/>
              </a:ext>
            </a:extLst>
          </p:cNvPr>
          <p:cNvSpPr txBox="1"/>
          <p:nvPr/>
        </p:nvSpPr>
        <p:spPr>
          <a:xfrm>
            <a:off x="3105077" y="5704386"/>
            <a:ext cx="3270928" cy="471990"/>
          </a:xfrm>
          <a:prstGeom prst="rect">
            <a:avLst/>
          </a:prstGeom>
          <a:noFill/>
          <a:ln>
            <a:noFill/>
          </a:ln>
        </p:spPr>
        <p:txBody>
          <a:bodyPr wrap="square" tIns="0" bIns="0" rtlCol="0">
            <a:noAutofit/>
          </a:bodyPr>
          <a:lstStyle/>
          <a:p>
            <a:pPr marL="203984" indent="-203984"/>
            <a:r>
              <a:rPr lang="ja-JP" altLang="en-US" sz="14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耐震性不足棟数（進捗率</a:t>
            </a:r>
            <a:r>
              <a:rPr lang="en-US" altLang="ja-JP" sz="10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a:t>
            </a:r>
            <a:r>
              <a:rPr lang="ja-JP" altLang="en-US" sz="10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１</a:t>
            </a:r>
            <a:r>
              <a:rPr lang="ja-JP" altLang="en-US" sz="14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6" name="Rectangle 2"/>
          <p:cNvSpPr>
            <a:spLocks noChangeArrowheads="1"/>
          </p:cNvSpPr>
          <p:nvPr/>
        </p:nvSpPr>
        <p:spPr bwMode="auto">
          <a:xfrm>
            <a:off x="179570" y="1743570"/>
            <a:ext cx="491650" cy="969000"/>
          </a:xfrm>
          <a:prstGeom prst="roundRect">
            <a:avLst/>
          </a:prstGeom>
          <a:ln/>
        </p:spPr>
        <p:style>
          <a:lnRef idx="1">
            <a:schemeClr val="accent2"/>
          </a:lnRef>
          <a:fillRef idx="3">
            <a:schemeClr val="accent2"/>
          </a:fillRef>
          <a:effectRef idx="2">
            <a:schemeClr val="accent2"/>
          </a:effectRef>
          <a:fontRef idx="minor">
            <a:schemeClr val="lt1"/>
          </a:fontRef>
        </p:style>
        <p:txBody>
          <a:bodyPr vert="eaVert"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支援策の</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方向性</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graphicFrame>
        <p:nvGraphicFramePr>
          <p:cNvPr id="37" name="表 36"/>
          <p:cNvGraphicFramePr>
            <a:graphicFrameLocks noGrp="1"/>
          </p:cNvGraphicFramePr>
          <p:nvPr>
            <p:extLst>
              <p:ext uri="{D42A27DB-BD31-4B8C-83A1-F6EECF244321}">
                <p14:modId xmlns:p14="http://schemas.microsoft.com/office/powerpoint/2010/main" val="2865261680"/>
              </p:ext>
            </p:extLst>
          </p:nvPr>
        </p:nvGraphicFramePr>
        <p:xfrm>
          <a:off x="3654933" y="3174305"/>
          <a:ext cx="1584000" cy="498720"/>
        </p:xfrm>
        <a:graphic>
          <a:graphicData uri="http://schemas.openxmlformats.org/drawingml/2006/table">
            <a:tbl>
              <a:tblPr firstRow="1" bandRow="1">
                <a:tableStyleId>{5940675A-B579-460E-94D1-54222C63F5DA}</a:tableStyleId>
              </a:tblPr>
              <a:tblGrid>
                <a:gridCol w="1584000">
                  <a:extLst>
                    <a:ext uri="{9D8B030D-6E8A-4147-A177-3AD203B41FA5}">
                      <a16:colId xmlns:a16="http://schemas.microsoft.com/office/drawing/2014/main" val="458052754"/>
                    </a:ext>
                  </a:extLst>
                </a:gridCol>
              </a:tblGrid>
              <a:tr h="147265">
                <a:tc>
                  <a:txBody>
                    <a:bodyPr/>
                    <a:lstStyle/>
                    <a:p>
                      <a:pPr algn="ctr"/>
                      <a:r>
                        <a:rPr kumimoji="1" lang="en-US" altLang="ja-JP" sz="1400" dirty="0">
                          <a:latin typeface="Meiryo UI" panose="020B0604030504040204" pitchFamily="50" charset="-128"/>
                          <a:ea typeface="Meiryo UI" panose="020B0604030504040204" pitchFamily="50" charset="-128"/>
                        </a:rPr>
                        <a:t>H27</a:t>
                      </a:r>
                      <a:endParaRPr kumimoji="1" lang="ja-JP" altLang="en-US" sz="1400" dirty="0">
                        <a:latin typeface="Meiryo UI" panose="020B0604030504040204" pitchFamily="50" charset="-128"/>
                        <a:ea typeface="Meiryo UI" panose="020B0604030504040204" pitchFamily="50"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23725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約</a:t>
                      </a:r>
                      <a:r>
                        <a:rPr kumimoji="1" lang="en-US" altLang="ja-JP" sz="1400" dirty="0">
                          <a:latin typeface="Meiryo UI" panose="020B0604030504040204" pitchFamily="50" charset="-128"/>
                          <a:ea typeface="Meiryo UI" panose="020B0604030504040204" pitchFamily="50" charset="-128"/>
                        </a:rPr>
                        <a:t>83%(65</a:t>
                      </a:r>
                      <a:r>
                        <a:rPr kumimoji="1" lang="ja-JP" altLang="en-US" sz="1400" dirty="0">
                          <a:latin typeface="Meiryo UI" panose="020B0604030504040204" pitchFamily="50" charset="-128"/>
                          <a:ea typeface="Meiryo UI" panose="020B0604030504040204" pitchFamily="50" charset="-128"/>
                        </a:rPr>
                        <a:t>万戸</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3897351589"/>
              </p:ext>
            </p:extLst>
          </p:nvPr>
        </p:nvGraphicFramePr>
        <p:xfrm>
          <a:off x="5536562" y="3174305"/>
          <a:ext cx="1584000" cy="498720"/>
        </p:xfrm>
        <a:graphic>
          <a:graphicData uri="http://schemas.openxmlformats.org/drawingml/2006/table">
            <a:tbl>
              <a:tblPr firstRow="1" bandRow="1">
                <a:tableStyleId>{5940675A-B579-460E-94D1-54222C63F5DA}</a:tableStyleId>
              </a:tblPr>
              <a:tblGrid>
                <a:gridCol w="1584000">
                  <a:extLst>
                    <a:ext uri="{9D8B030D-6E8A-4147-A177-3AD203B41FA5}">
                      <a16:colId xmlns:a16="http://schemas.microsoft.com/office/drawing/2014/main" val="458052754"/>
                    </a:ext>
                  </a:extLst>
                </a:gridCol>
              </a:tblGrid>
              <a:tr h="147265">
                <a:tc>
                  <a:txBody>
                    <a:bodyPr/>
                    <a:lstStyle/>
                    <a:p>
                      <a:pPr algn="ctr"/>
                      <a:r>
                        <a:rPr kumimoji="1" lang="en-US" altLang="ja-JP" sz="1400" dirty="0" smtClean="0">
                          <a:latin typeface="Meiryo UI" panose="020B0604030504040204" pitchFamily="50" charset="-128"/>
                          <a:ea typeface="Meiryo UI" panose="020B0604030504040204" pitchFamily="50" charset="-128"/>
                        </a:rPr>
                        <a:t>R</a:t>
                      </a:r>
                      <a:r>
                        <a:rPr kumimoji="1" lang="ja-JP" altLang="en-US" sz="1400" dirty="0" smtClean="0">
                          <a:latin typeface="Meiryo UI" panose="020B0604030504040204" pitchFamily="50" charset="-128"/>
                          <a:ea typeface="Meiryo UI" panose="020B0604030504040204" pitchFamily="50" charset="-128"/>
                        </a:rPr>
                        <a:t>２</a:t>
                      </a:r>
                      <a:endParaRPr kumimoji="1" lang="ja-JP" altLang="en-US" sz="1400" dirty="0">
                        <a:latin typeface="Meiryo UI" panose="020B0604030504040204" pitchFamily="50" charset="-128"/>
                        <a:ea typeface="Meiryo UI" panose="020B0604030504040204" pitchFamily="50" charset="-128"/>
                      </a:endParaRP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23725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約</a:t>
                      </a:r>
                      <a:r>
                        <a:rPr kumimoji="1" lang="en-US" altLang="ja-JP" sz="1400" dirty="0">
                          <a:latin typeface="Meiryo UI" panose="020B0604030504040204" pitchFamily="50" charset="-128"/>
                          <a:ea typeface="Meiryo UI" panose="020B0604030504040204" pitchFamily="50" charset="-128"/>
                        </a:rPr>
                        <a:t>89%(45</a:t>
                      </a:r>
                      <a:r>
                        <a:rPr kumimoji="1" lang="ja-JP" altLang="en-US" sz="1400" dirty="0">
                          <a:latin typeface="Meiryo UI" panose="020B0604030504040204" pitchFamily="50" charset="-128"/>
                          <a:ea typeface="Meiryo UI" panose="020B0604030504040204" pitchFamily="50" charset="-128"/>
                        </a:rPr>
                        <a:t>万戸</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marL="36000" marR="3600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graphicFrame>
        <p:nvGraphicFramePr>
          <p:cNvPr id="39" name="表 38"/>
          <p:cNvGraphicFramePr>
            <a:graphicFrameLocks noGrp="1"/>
          </p:cNvGraphicFramePr>
          <p:nvPr>
            <p:extLst>
              <p:ext uri="{D42A27DB-BD31-4B8C-83A1-F6EECF244321}">
                <p14:modId xmlns:p14="http://schemas.microsoft.com/office/powerpoint/2010/main" val="1255011536"/>
              </p:ext>
            </p:extLst>
          </p:nvPr>
        </p:nvGraphicFramePr>
        <p:xfrm>
          <a:off x="7315798" y="3164585"/>
          <a:ext cx="1516832" cy="518160"/>
        </p:xfrm>
        <a:graphic>
          <a:graphicData uri="http://schemas.openxmlformats.org/drawingml/2006/table">
            <a:tbl>
              <a:tblPr firstRow="1" bandRow="1">
                <a:tableStyleId>{5940675A-B579-460E-94D1-54222C63F5DA}</a:tableStyleId>
              </a:tblPr>
              <a:tblGrid>
                <a:gridCol w="1516832">
                  <a:extLst>
                    <a:ext uri="{9D8B030D-6E8A-4147-A177-3AD203B41FA5}">
                      <a16:colId xmlns:a16="http://schemas.microsoft.com/office/drawing/2014/main" val="458052754"/>
                    </a:ext>
                  </a:extLst>
                </a:gridCol>
              </a:tblGrid>
              <a:tr h="147089">
                <a:tc>
                  <a:txBody>
                    <a:bodyPr/>
                    <a:lstStyle/>
                    <a:p>
                      <a:pPr algn="ctr"/>
                      <a:r>
                        <a:rPr kumimoji="1" lang="ja-JP" altLang="en-US" sz="1400" b="1" dirty="0">
                          <a:latin typeface="Meiryo UI" panose="020B0604030504040204" pitchFamily="50" charset="-128"/>
                          <a:ea typeface="Meiryo UI" panose="020B0604030504040204" pitchFamily="50" charset="-128"/>
                        </a:rPr>
                        <a:t>目標 </a:t>
                      </a:r>
                      <a:r>
                        <a:rPr kumimoji="1" lang="en-US" altLang="ja-JP" sz="1400" b="1" dirty="0">
                          <a:latin typeface="Meiryo UI" panose="020B0604030504040204" pitchFamily="50" charset="-128"/>
                          <a:ea typeface="Meiryo UI" panose="020B0604030504040204" pitchFamily="50" charset="-128"/>
                        </a:rPr>
                        <a:t>[R</a:t>
                      </a:r>
                      <a:r>
                        <a:rPr kumimoji="1" lang="ja-JP" altLang="en-US" sz="1400" b="1" dirty="0">
                          <a:latin typeface="Meiryo UI" panose="020B0604030504040204" pitchFamily="50" charset="-128"/>
                          <a:ea typeface="Meiryo UI" panose="020B0604030504040204" pitchFamily="50" charset="-128"/>
                        </a:rPr>
                        <a:t>７</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269663">
                <a:tc>
                  <a:txBody>
                    <a:bodyPr/>
                    <a:lstStyle/>
                    <a:p>
                      <a:pPr algn="ctr"/>
                      <a:r>
                        <a:rPr kumimoji="1" lang="en-US" altLang="ja-JP" sz="1400" b="1" dirty="0">
                          <a:latin typeface="Meiryo UI" panose="020B0604030504040204" pitchFamily="50" charset="-128"/>
                          <a:ea typeface="Meiryo UI" panose="020B0604030504040204" pitchFamily="50" charset="-128"/>
                        </a:rPr>
                        <a:t>95%</a:t>
                      </a:r>
                      <a:endParaRPr kumimoji="1" lang="ja-JP" altLang="en-US" sz="1400" b="1" dirty="0">
                        <a:latin typeface="Meiryo UI" panose="020B0604030504040204" pitchFamily="50" charset="-128"/>
                        <a:ea typeface="Meiryo UI" panose="020B0604030504040204" pitchFamily="50" charset="-128"/>
                      </a:endParaRPr>
                    </a:p>
                  </a:txBody>
                  <a:tcPr marL="0" marR="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1309719447"/>
              </p:ext>
            </p:extLst>
          </p:nvPr>
        </p:nvGraphicFramePr>
        <p:xfrm>
          <a:off x="5039023" y="4915135"/>
          <a:ext cx="1584000" cy="536963"/>
        </p:xfrm>
        <a:graphic>
          <a:graphicData uri="http://schemas.openxmlformats.org/drawingml/2006/table">
            <a:tbl>
              <a:tblPr firstRow="1" bandRow="1">
                <a:tableStyleId>{5940675A-B579-460E-94D1-54222C63F5DA}</a:tableStyleId>
              </a:tblPr>
              <a:tblGrid>
                <a:gridCol w="1584000">
                  <a:extLst>
                    <a:ext uri="{9D8B030D-6E8A-4147-A177-3AD203B41FA5}">
                      <a16:colId xmlns:a16="http://schemas.microsoft.com/office/drawing/2014/main" val="458052754"/>
                    </a:ext>
                  </a:extLst>
                </a:gridCol>
              </a:tblGrid>
              <a:tr h="124388">
                <a:tc>
                  <a:txBody>
                    <a:bodyPr/>
                    <a:lstStyle/>
                    <a:p>
                      <a:pPr algn="ctr"/>
                      <a:r>
                        <a:rPr kumimoji="1" lang="en-US" altLang="ja-JP" sz="1400" dirty="0">
                          <a:latin typeface="Meiryo UI" panose="020B0604030504040204" pitchFamily="50" charset="-128"/>
                          <a:ea typeface="Meiryo UI" panose="020B0604030504040204" pitchFamily="50" charset="-128"/>
                        </a:rPr>
                        <a:t>R3.</a:t>
                      </a:r>
                      <a:r>
                        <a:rPr kumimoji="1" lang="ja-JP" altLang="en-US" sz="1400" dirty="0">
                          <a:latin typeface="Meiryo UI" panose="020B0604030504040204" pitchFamily="50" charset="-128"/>
                          <a:ea typeface="Meiryo UI" panose="020B0604030504040204" pitchFamily="50" charset="-128"/>
                        </a:rPr>
                        <a:t>３</a:t>
                      </a: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323603">
                <a:tc>
                  <a:txBody>
                    <a:bodyPr/>
                    <a:lstStyle/>
                    <a:p>
                      <a:pPr algn="ctr"/>
                      <a:r>
                        <a:rPr kumimoji="1" lang="en-US" altLang="ja-JP" sz="1400" dirty="0">
                          <a:latin typeface="Meiryo UI" panose="020B0604030504040204" pitchFamily="50" charset="-128"/>
                          <a:ea typeface="Meiryo UI" panose="020B0604030504040204" pitchFamily="50" charset="-128"/>
                        </a:rPr>
                        <a:t>98</a:t>
                      </a:r>
                      <a:r>
                        <a:rPr kumimoji="1" lang="ja-JP" altLang="en-US" sz="1400" dirty="0">
                          <a:latin typeface="Meiryo UI" panose="020B0604030504040204" pitchFamily="50" charset="-128"/>
                          <a:ea typeface="Meiryo UI" panose="020B0604030504040204" pitchFamily="50" charset="-128"/>
                        </a:rPr>
                        <a:t>棟（</a:t>
                      </a:r>
                      <a:r>
                        <a:rPr kumimoji="1" lang="en-US" altLang="ja-JP" sz="1400" dirty="0">
                          <a:latin typeface="Meiryo UI" panose="020B0604030504040204" pitchFamily="50" charset="-128"/>
                          <a:ea typeface="Meiryo UI" panose="020B0604030504040204" pitchFamily="50" charset="-128"/>
                        </a:rPr>
                        <a:t>88%</a:t>
                      </a:r>
                      <a:r>
                        <a:rPr kumimoji="1" lang="ja-JP" altLang="en-US" sz="1400" dirty="0">
                          <a:latin typeface="Meiryo UI" panose="020B0604030504040204" pitchFamily="50" charset="-128"/>
                          <a:ea typeface="Meiryo UI" panose="020B0604030504040204"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422618600"/>
              </p:ext>
            </p:extLst>
          </p:nvPr>
        </p:nvGraphicFramePr>
        <p:xfrm>
          <a:off x="3157394" y="4915135"/>
          <a:ext cx="1584000" cy="514235"/>
        </p:xfrm>
        <a:graphic>
          <a:graphicData uri="http://schemas.openxmlformats.org/drawingml/2006/table">
            <a:tbl>
              <a:tblPr firstRow="1" bandRow="1">
                <a:tableStyleId>{5940675A-B579-460E-94D1-54222C63F5DA}</a:tableStyleId>
              </a:tblPr>
              <a:tblGrid>
                <a:gridCol w="1584000">
                  <a:extLst>
                    <a:ext uri="{9D8B030D-6E8A-4147-A177-3AD203B41FA5}">
                      <a16:colId xmlns:a16="http://schemas.microsoft.com/office/drawing/2014/main" val="458052754"/>
                    </a:ext>
                  </a:extLst>
                </a:gridCol>
              </a:tblGrid>
              <a:tr h="169388">
                <a:tc>
                  <a:txBody>
                    <a:bodyPr/>
                    <a:lstStyle/>
                    <a:p>
                      <a:pPr algn="ctr"/>
                      <a:r>
                        <a:rPr kumimoji="1" lang="en-US" altLang="ja-JP" sz="1400" dirty="0">
                          <a:latin typeface="Meiryo UI" panose="020B0604030504040204" pitchFamily="50" charset="-128"/>
                          <a:ea typeface="Meiryo UI" panose="020B0604030504040204" pitchFamily="50" charset="-128"/>
                        </a:rPr>
                        <a:t>H29.3</a:t>
                      </a:r>
                      <a:r>
                        <a:rPr kumimoji="1" lang="en-US" altLang="ja-JP" sz="1000" dirty="0">
                          <a:latin typeface="Meiryo UI" panose="020B0604030504040204" pitchFamily="50" charset="-128"/>
                          <a:ea typeface="Meiryo UI" panose="020B0604030504040204" pitchFamily="50" charset="-128"/>
                        </a:rPr>
                        <a:t>※2</a:t>
                      </a:r>
                    </a:p>
                  </a:txBody>
                  <a:tcPr marL="36000" marR="3600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300875">
                <a:tc>
                  <a:txBody>
                    <a:bodyPr/>
                    <a:lstStyle/>
                    <a:p>
                      <a:pPr algn="ctr">
                        <a:lnSpc>
                          <a:spcPct val="100000"/>
                        </a:lnSpc>
                      </a:pPr>
                      <a:r>
                        <a:rPr kumimoji="1" lang="en-US" altLang="ja-JP" sz="1400" dirty="0">
                          <a:latin typeface="Meiryo UI" panose="020B0604030504040204" pitchFamily="50" charset="-128"/>
                          <a:ea typeface="Meiryo UI" panose="020B0604030504040204" pitchFamily="50" charset="-128"/>
                        </a:rPr>
                        <a:t>139</a:t>
                      </a:r>
                      <a:r>
                        <a:rPr kumimoji="1" lang="ja-JP" altLang="en-US" sz="1400" dirty="0">
                          <a:latin typeface="Meiryo UI" panose="020B0604030504040204" pitchFamily="50" charset="-128"/>
                          <a:ea typeface="Meiryo UI" panose="020B0604030504040204" pitchFamily="50" charset="-128"/>
                        </a:rPr>
                        <a:t>棟（</a:t>
                      </a:r>
                      <a:r>
                        <a:rPr kumimoji="1" lang="en-US" altLang="ja-JP" sz="1400" dirty="0">
                          <a:latin typeface="Meiryo UI" panose="020B0604030504040204" pitchFamily="50" charset="-128"/>
                          <a:ea typeface="Meiryo UI" panose="020B0604030504040204" pitchFamily="50" charset="-128"/>
                        </a:rPr>
                        <a:t>84%</a:t>
                      </a:r>
                      <a:r>
                        <a:rPr kumimoji="1" lang="ja-JP" altLang="en-US" sz="1400" dirty="0">
                          <a:latin typeface="Meiryo UI" panose="020B0604030504040204" pitchFamily="50" charset="-128"/>
                          <a:ea typeface="Meiryo UI" panose="020B0604030504040204" pitchFamily="50" charset="-128"/>
                        </a:rPr>
                        <a:t>）</a:t>
                      </a:r>
                    </a:p>
                  </a:txBody>
                  <a:tcPr marL="36000" marR="36000" marT="36000" marB="3600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3607884148"/>
              </p:ext>
            </p:extLst>
          </p:nvPr>
        </p:nvGraphicFramePr>
        <p:xfrm>
          <a:off x="6787693" y="4915135"/>
          <a:ext cx="1516150" cy="557413"/>
        </p:xfrm>
        <a:graphic>
          <a:graphicData uri="http://schemas.openxmlformats.org/drawingml/2006/table">
            <a:tbl>
              <a:tblPr firstRow="1" bandRow="1">
                <a:tableStyleId>{5940675A-B579-460E-94D1-54222C63F5DA}</a:tableStyleId>
              </a:tblPr>
              <a:tblGrid>
                <a:gridCol w="1516150">
                  <a:extLst>
                    <a:ext uri="{9D8B030D-6E8A-4147-A177-3AD203B41FA5}">
                      <a16:colId xmlns:a16="http://schemas.microsoft.com/office/drawing/2014/main" val="458052754"/>
                    </a:ext>
                  </a:extLst>
                </a:gridCol>
              </a:tblGrid>
              <a:tr h="136703">
                <a:tc>
                  <a:txBody>
                    <a:bodyPr/>
                    <a:lstStyle/>
                    <a:p>
                      <a:pPr algn="ctr"/>
                      <a:r>
                        <a:rPr kumimoji="1" lang="ja-JP" altLang="en-US" sz="1400" b="1" dirty="0">
                          <a:latin typeface="Meiryo UI" panose="020B0604030504040204" pitchFamily="50" charset="-128"/>
                          <a:ea typeface="Meiryo UI" panose="020B0604030504040204" pitchFamily="50" charset="-128"/>
                        </a:rPr>
                        <a:t>目標 </a:t>
                      </a:r>
                      <a:r>
                        <a:rPr kumimoji="1" lang="en-US" altLang="ja-JP" sz="1400" b="1" dirty="0">
                          <a:latin typeface="Meiryo UI" panose="020B0604030504040204" pitchFamily="50" charset="-128"/>
                          <a:ea typeface="Meiryo UI" panose="020B0604030504040204" pitchFamily="50" charset="-128"/>
                        </a:rPr>
                        <a:t>[R</a:t>
                      </a:r>
                      <a:r>
                        <a:rPr kumimoji="1" lang="ja-JP" altLang="en-US" sz="1400" b="1" dirty="0">
                          <a:latin typeface="Meiryo UI" panose="020B0604030504040204" pitchFamily="50" charset="-128"/>
                          <a:ea typeface="Meiryo UI" panose="020B0604030504040204" pitchFamily="50" charset="-128"/>
                        </a:rPr>
                        <a:t>７</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344053">
                <a:tc>
                  <a:txBody>
                    <a:bodyPr/>
                    <a:lstStyle/>
                    <a:p>
                      <a:pPr algn="ctr" defTabSz="1207044">
                        <a:lnSpc>
                          <a:spcPct val="100000"/>
                        </a:lnSpc>
                        <a:defRPr/>
                      </a:pPr>
                      <a:r>
                        <a:rPr kumimoji="1" lang="ja-JP" altLang="en-US" sz="1400" b="1" dirty="0">
                          <a:latin typeface="Meiryo UI" panose="020B0604030504040204" pitchFamily="50" charset="-128"/>
                          <a:ea typeface="Meiryo UI" panose="020B0604030504040204" pitchFamily="50" charset="-128"/>
                        </a:rPr>
                        <a:t>おおむね解消</a:t>
                      </a:r>
                    </a:p>
                  </a:txBody>
                  <a:tcPr marL="0" marR="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2092406398"/>
              </p:ext>
            </p:extLst>
          </p:nvPr>
        </p:nvGraphicFramePr>
        <p:xfrm>
          <a:off x="5077235" y="5966797"/>
          <a:ext cx="1584000" cy="537740"/>
        </p:xfrm>
        <a:graphic>
          <a:graphicData uri="http://schemas.openxmlformats.org/drawingml/2006/table">
            <a:tbl>
              <a:tblPr firstRow="1" bandRow="1">
                <a:tableStyleId>{5940675A-B579-460E-94D1-54222C63F5DA}</a:tableStyleId>
              </a:tblPr>
              <a:tblGrid>
                <a:gridCol w="1584000">
                  <a:extLst>
                    <a:ext uri="{9D8B030D-6E8A-4147-A177-3AD203B41FA5}">
                      <a16:colId xmlns:a16="http://schemas.microsoft.com/office/drawing/2014/main" val="458052754"/>
                    </a:ext>
                  </a:extLst>
                </a:gridCol>
              </a:tblGrid>
              <a:tr h="141907">
                <a:tc>
                  <a:txBody>
                    <a:bodyPr/>
                    <a:lstStyle/>
                    <a:p>
                      <a:pPr algn="ctr"/>
                      <a:r>
                        <a:rPr kumimoji="1" lang="en-US" altLang="ja-JP" sz="1400" dirty="0">
                          <a:latin typeface="Meiryo UI" panose="020B0604030504040204" pitchFamily="50" charset="-128"/>
                          <a:ea typeface="Meiryo UI" panose="020B0604030504040204" pitchFamily="50" charset="-128"/>
                        </a:rPr>
                        <a:t>R3.</a:t>
                      </a:r>
                      <a:r>
                        <a:rPr kumimoji="1" lang="ja-JP" altLang="en-US" sz="1400" dirty="0">
                          <a:latin typeface="Meiryo UI" panose="020B0604030504040204" pitchFamily="50" charset="-128"/>
                          <a:ea typeface="Meiryo UI" panose="020B0604030504040204" pitchFamily="50" charset="-128"/>
                        </a:rPr>
                        <a:t>３</a:t>
                      </a:r>
                    </a:p>
                  </a:txBody>
                  <a:tcPr marL="36000" marR="3600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324380">
                <a:tc>
                  <a:txBody>
                    <a:bodyPr/>
                    <a:lstStyle/>
                    <a:p>
                      <a:pPr algn="ctr"/>
                      <a:r>
                        <a:rPr kumimoji="1" lang="en-US" altLang="ja-JP" sz="1400" dirty="0">
                          <a:latin typeface="Meiryo UI" panose="020B0604030504040204" pitchFamily="50" charset="-128"/>
                          <a:ea typeface="Meiryo UI" panose="020B0604030504040204" pitchFamily="50" charset="-128"/>
                        </a:rPr>
                        <a:t>204</a:t>
                      </a:r>
                      <a:r>
                        <a:rPr kumimoji="1" lang="ja-JP" altLang="en-US" sz="1400" dirty="0">
                          <a:latin typeface="Meiryo UI" panose="020B0604030504040204" pitchFamily="50" charset="-128"/>
                          <a:ea typeface="Meiryo UI" panose="020B0604030504040204" pitchFamily="50" charset="-128"/>
                        </a:rPr>
                        <a:t>棟（</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1087029046"/>
              </p:ext>
            </p:extLst>
          </p:nvPr>
        </p:nvGraphicFramePr>
        <p:xfrm>
          <a:off x="3195606" y="5966797"/>
          <a:ext cx="1584000" cy="514235"/>
        </p:xfrm>
        <a:graphic>
          <a:graphicData uri="http://schemas.openxmlformats.org/drawingml/2006/table">
            <a:tbl>
              <a:tblPr firstRow="1" bandRow="1">
                <a:tableStyleId>{5940675A-B579-460E-94D1-54222C63F5DA}</a:tableStyleId>
              </a:tblPr>
              <a:tblGrid>
                <a:gridCol w="1584000">
                  <a:extLst>
                    <a:ext uri="{9D8B030D-6E8A-4147-A177-3AD203B41FA5}">
                      <a16:colId xmlns:a16="http://schemas.microsoft.com/office/drawing/2014/main" val="458052754"/>
                    </a:ext>
                  </a:extLst>
                </a:gridCol>
              </a:tblGrid>
              <a:tr h="152757">
                <a:tc>
                  <a:txBody>
                    <a:body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H31.3</a:t>
                      </a:r>
                      <a:r>
                        <a:rPr kumimoji="1" lang="en-US" altLang="ja-JP" sz="1000" dirty="0">
                          <a:latin typeface="Meiryo UI" panose="020B0604030504040204" pitchFamily="50" charset="-128"/>
                          <a:ea typeface="Meiryo UI" panose="020B0604030504040204" pitchFamily="50" charset="-128"/>
                        </a:rPr>
                        <a:t>※2</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300875">
                <a:tc>
                  <a:txBody>
                    <a:bodyPr/>
                    <a:lstStyle/>
                    <a:p>
                      <a:pPr algn="ctr"/>
                      <a:r>
                        <a:rPr kumimoji="1" lang="en-US" altLang="ja-JP" sz="1400" dirty="0">
                          <a:latin typeface="Meiryo UI" panose="020B0604030504040204" pitchFamily="50" charset="-128"/>
                          <a:ea typeface="Meiryo UI" panose="020B0604030504040204" pitchFamily="50" charset="-128"/>
                        </a:rPr>
                        <a:t>228</a:t>
                      </a:r>
                      <a:r>
                        <a:rPr kumimoji="1" lang="ja-JP" altLang="en-US" sz="1400" dirty="0">
                          <a:latin typeface="Meiryo UI" panose="020B0604030504040204" pitchFamily="50" charset="-128"/>
                          <a:ea typeface="Meiryo UI" panose="020B0604030504040204" pitchFamily="50" charset="-128"/>
                        </a:rPr>
                        <a:t>棟（</a:t>
                      </a:r>
                      <a:r>
                        <a:rPr kumimoji="1" lang="en-US" altLang="ja-JP" sz="1400" dirty="0">
                          <a:latin typeface="Meiryo UI" panose="020B0604030504040204" pitchFamily="50" charset="-128"/>
                          <a:ea typeface="Meiryo UI" panose="020B0604030504040204" pitchFamily="50" charset="-128"/>
                        </a:rPr>
                        <a:t>26%</a:t>
                      </a:r>
                      <a:r>
                        <a:rPr kumimoji="1" lang="ja-JP" altLang="en-US" sz="1400" dirty="0">
                          <a:latin typeface="Meiryo UI" panose="020B0604030504040204" pitchFamily="50" charset="-128"/>
                          <a:ea typeface="Meiryo UI" panose="020B0604030504040204" pitchFamily="50" charset="-128"/>
                        </a:rPr>
                        <a:t>）</a:t>
                      </a:r>
                    </a:p>
                  </a:txBody>
                  <a:tcPr marL="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2980731568"/>
              </p:ext>
            </p:extLst>
          </p:nvPr>
        </p:nvGraphicFramePr>
        <p:xfrm>
          <a:off x="6815978" y="5966797"/>
          <a:ext cx="1516150" cy="544171"/>
        </p:xfrm>
        <a:graphic>
          <a:graphicData uri="http://schemas.openxmlformats.org/drawingml/2006/table">
            <a:tbl>
              <a:tblPr firstRow="1" bandRow="1">
                <a:tableStyleId>{5940675A-B579-460E-94D1-54222C63F5DA}</a:tableStyleId>
              </a:tblPr>
              <a:tblGrid>
                <a:gridCol w="1516150">
                  <a:extLst>
                    <a:ext uri="{9D8B030D-6E8A-4147-A177-3AD203B41FA5}">
                      <a16:colId xmlns:a16="http://schemas.microsoft.com/office/drawing/2014/main" val="458052754"/>
                    </a:ext>
                  </a:extLst>
                </a:gridCol>
              </a:tblGrid>
              <a:tr h="131442">
                <a:tc>
                  <a:txBody>
                    <a:bodyPr/>
                    <a:lstStyle/>
                    <a:p>
                      <a:pPr algn="ctr"/>
                      <a:r>
                        <a:rPr kumimoji="1" lang="ja-JP" altLang="en-US" sz="1400" b="1" dirty="0">
                          <a:latin typeface="Meiryo UI" panose="020B0604030504040204" pitchFamily="50" charset="-128"/>
                          <a:ea typeface="Meiryo UI" panose="020B0604030504040204" pitchFamily="50" charset="-128"/>
                        </a:rPr>
                        <a:t>目標 </a:t>
                      </a:r>
                      <a:r>
                        <a:rPr kumimoji="1" lang="en-US" altLang="ja-JP" sz="1400" b="1" dirty="0">
                          <a:latin typeface="Meiryo UI" panose="020B0604030504040204" pitchFamily="50" charset="-128"/>
                          <a:ea typeface="Meiryo UI" panose="020B0604030504040204" pitchFamily="50" charset="-128"/>
                        </a:rPr>
                        <a:t>[R</a:t>
                      </a:r>
                      <a:r>
                        <a:rPr kumimoji="1" lang="ja-JP" altLang="en-US" sz="1400" b="1" dirty="0">
                          <a:latin typeface="Meiryo UI" panose="020B0604030504040204" pitchFamily="50" charset="-128"/>
                          <a:ea typeface="Meiryo UI" panose="020B0604030504040204" pitchFamily="50" charset="-128"/>
                        </a:rPr>
                        <a:t>７</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330811">
                <a:tc>
                  <a:txBody>
                    <a:bodyPr/>
                    <a:lstStyle/>
                    <a:p>
                      <a:pPr algn="ctr" defTabSz="1207044">
                        <a:lnSpc>
                          <a:spcPct val="100000"/>
                        </a:lnSpc>
                        <a:defRPr/>
                      </a:pPr>
                      <a:r>
                        <a:rPr kumimoji="1" lang="ja-JP" altLang="en-US" sz="1400" b="1" dirty="0">
                          <a:latin typeface="Meiryo UI" panose="020B0604030504040204" pitchFamily="50" charset="-128"/>
                          <a:ea typeface="Meiryo UI" panose="020B0604030504040204" pitchFamily="50" charset="-128"/>
                        </a:rPr>
                        <a:t>おおむね解消</a:t>
                      </a:r>
                    </a:p>
                  </a:txBody>
                  <a:tcPr marL="0" marR="0" marT="36000" marB="36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46" name="Rectangle 2"/>
          <p:cNvSpPr>
            <a:spLocks noChangeArrowheads="1"/>
          </p:cNvSpPr>
          <p:nvPr/>
        </p:nvSpPr>
        <p:spPr bwMode="auto">
          <a:xfrm>
            <a:off x="179570" y="2790711"/>
            <a:ext cx="491650" cy="3981135"/>
          </a:xfrm>
          <a:prstGeom prst="roundRect">
            <a:avLst/>
          </a:prstGeom>
          <a:ln/>
        </p:spPr>
        <p:style>
          <a:lnRef idx="1">
            <a:schemeClr val="accent2"/>
          </a:lnRef>
          <a:fillRef idx="3">
            <a:schemeClr val="accent2"/>
          </a:fillRef>
          <a:effectRef idx="2">
            <a:schemeClr val="accent2"/>
          </a:effectRef>
          <a:fontRef idx="minor">
            <a:schemeClr val="lt1"/>
          </a:fontRef>
        </p:style>
        <p:txBody>
          <a:bodyPr vert="eaVert"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耐震化の目標</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47" name="テキスト ボックス 46"/>
          <p:cNvSpPr txBox="1"/>
          <p:nvPr/>
        </p:nvSpPr>
        <p:spPr>
          <a:xfrm>
            <a:off x="6323109" y="2197906"/>
            <a:ext cx="2277625" cy="500967"/>
          </a:xfrm>
          <a:prstGeom prst="roundRect">
            <a:avLst/>
          </a:prstGeom>
          <a:ln/>
        </p:spPr>
        <p:style>
          <a:lnRef idx="1">
            <a:schemeClr val="accent6"/>
          </a:lnRef>
          <a:fillRef idx="2">
            <a:schemeClr val="accent6"/>
          </a:fillRef>
          <a:effectRef idx="1">
            <a:schemeClr val="accent6"/>
          </a:effectRef>
          <a:fontRef idx="minor">
            <a:schemeClr val="dk1"/>
          </a:fontRef>
        </p:style>
        <p:txBody>
          <a:bodyPr lIns="91430" tIns="45714" rIns="91430" bIns="45714"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400" b="1" dirty="0">
                <a:solidFill>
                  <a:schemeClr val="tx1"/>
                </a:solidFill>
              </a:rPr>
              <a:t>負担軽減の支援</a:t>
            </a:r>
            <a:endParaRPr lang="en-US" altLang="ja-JP" sz="1400" b="1" dirty="0">
              <a:solidFill>
                <a:schemeClr val="tx1"/>
              </a:solidFill>
            </a:endParaRPr>
          </a:p>
        </p:txBody>
      </p:sp>
      <p:sp>
        <p:nvSpPr>
          <p:cNvPr id="48" name="テキスト ボックス 47"/>
          <p:cNvSpPr txBox="1"/>
          <p:nvPr/>
        </p:nvSpPr>
        <p:spPr>
          <a:xfrm>
            <a:off x="3709806" y="2197906"/>
            <a:ext cx="2277625" cy="500967"/>
          </a:xfrm>
          <a:prstGeom prst="roundRect">
            <a:avLst/>
          </a:prstGeom>
          <a:ln/>
        </p:spPr>
        <p:style>
          <a:lnRef idx="1">
            <a:schemeClr val="accent6"/>
          </a:lnRef>
          <a:fillRef idx="2">
            <a:schemeClr val="accent6"/>
          </a:fillRef>
          <a:effectRef idx="1">
            <a:schemeClr val="accent6"/>
          </a:effectRef>
          <a:fontRef idx="minor">
            <a:schemeClr val="dk1"/>
          </a:fontRef>
        </p:style>
        <p:txBody>
          <a:bodyPr lIns="91430" tIns="45714" rIns="91430" bIns="45714" rtlCol="0" anchor="ctr"/>
          <a:lstStyle>
            <a:defPPr>
              <a:defRPr lang="ja-JP"/>
            </a:defPPr>
            <a:lvl1pPr algn="ctr">
              <a:lnSpc>
                <a:spcPts val="1960"/>
              </a:lnSpc>
              <a:defRPr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1400" b="1" dirty="0"/>
              <a:t>耐震化の</a:t>
            </a:r>
            <a:endParaRPr lang="en-US" altLang="ja-JP" sz="1400" b="1" dirty="0"/>
          </a:p>
          <a:p>
            <a:r>
              <a:rPr lang="ja-JP" altLang="en-US" sz="1400" b="1" dirty="0"/>
              <a:t>きっかけづくり・具体化</a:t>
            </a:r>
          </a:p>
        </p:txBody>
      </p:sp>
      <p:sp>
        <p:nvSpPr>
          <p:cNvPr id="49" name="テキスト ボックス 48"/>
          <p:cNvSpPr txBox="1"/>
          <p:nvPr/>
        </p:nvSpPr>
        <p:spPr>
          <a:xfrm>
            <a:off x="1096508" y="2197906"/>
            <a:ext cx="2277625" cy="500967"/>
          </a:xfrm>
          <a:prstGeom prst="roundRect">
            <a:avLst/>
          </a:prstGeom>
          <a:ln/>
        </p:spPr>
        <p:style>
          <a:lnRef idx="1">
            <a:schemeClr val="accent6"/>
          </a:lnRef>
          <a:fillRef idx="2">
            <a:schemeClr val="accent6"/>
          </a:fillRef>
          <a:effectRef idx="1">
            <a:schemeClr val="accent6"/>
          </a:effectRef>
          <a:fontRef idx="minor">
            <a:schemeClr val="dk1"/>
          </a:fontRef>
        </p:style>
        <p:txBody>
          <a:bodyPr lIns="91430" tIns="45714" rIns="91430" bIns="45714"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1400" b="1" dirty="0">
                <a:solidFill>
                  <a:schemeClr val="tx1"/>
                </a:solidFill>
              </a:rPr>
              <a:t>社会的機運の醸成</a:t>
            </a:r>
            <a:endParaRPr lang="en-US" altLang="ja-JP" sz="1400" b="1" dirty="0">
              <a:solidFill>
                <a:schemeClr val="tx1"/>
              </a:solidFill>
            </a:endParaRPr>
          </a:p>
        </p:txBody>
      </p:sp>
      <p:sp>
        <p:nvSpPr>
          <p:cNvPr id="50" name="正方形/長方形 49"/>
          <p:cNvSpPr/>
          <p:nvPr/>
        </p:nvSpPr>
        <p:spPr>
          <a:xfrm>
            <a:off x="908250" y="1631145"/>
            <a:ext cx="8123208" cy="584775"/>
          </a:xfrm>
          <a:prstGeom prst="rect">
            <a:avLst/>
          </a:prstGeom>
        </p:spPr>
        <p:txBody>
          <a:bodyPr wrap="square">
            <a:spAutoFit/>
          </a:bodyPr>
          <a:lstStyle/>
          <a:p>
            <a:r>
              <a:rPr lang="ja-JP" altLang="en-US" sz="1600" dirty="0">
                <a:solidFill>
                  <a:schemeClr val="dk1"/>
                </a:solidFill>
                <a:latin typeface="ＭＳ Ｐゴシック" panose="020B0600070205080204" pitchFamily="50" charset="-128"/>
                <a:ea typeface="Meiryo UI" panose="020B0604030504040204" pitchFamily="50" charset="-128"/>
                <a:cs typeface="Times New Roman" panose="02020603050405020304" pitchFamily="18" charset="0"/>
              </a:rPr>
              <a:t>３つの支援策の方向性を軸とし、所有者の意識の変化を踏まえた切れ目のない支援策を戦略的に実施し、耐震化を実現していく</a:t>
            </a:r>
          </a:p>
        </p:txBody>
      </p:sp>
      <p:sp>
        <p:nvSpPr>
          <p:cNvPr id="51" name="楕円 50"/>
          <p:cNvSpPr/>
          <p:nvPr/>
        </p:nvSpPr>
        <p:spPr>
          <a:xfrm>
            <a:off x="3284180" y="2216586"/>
            <a:ext cx="474382" cy="463606"/>
          </a:xfrm>
          <a:prstGeom prst="ellipse">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solidFill>
                <a:schemeClr val="tx1"/>
              </a:solidFill>
            </a:endParaRPr>
          </a:p>
        </p:txBody>
      </p:sp>
      <p:sp>
        <p:nvSpPr>
          <p:cNvPr id="52" name="楕円 51"/>
          <p:cNvSpPr/>
          <p:nvPr/>
        </p:nvSpPr>
        <p:spPr>
          <a:xfrm>
            <a:off x="5894530" y="2216586"/>
            <a:ext cx="474382" cy="463606"/>
          </a:xfrm>
          <a:prstGeom prst="ellipse">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solidFill>
                <a:schemeClr val="tx1"/>
              </a:solidFill>
            </a:endParaRPr>
          </a:p>
        </p:txBody>
      </p:sp>
      <p:sp>
        <p:nvSpPr>
          <p:cNvPr id="53" name="角丸四角形 52"/>
          <p:cNvSpPr/>
          <p:nvPr/>
        </p:nvSpPr>
        <p:spPr>
          <a:xfrm>
            <a:off x="800674" y="2863217"/>
            <a:ext cx="8203941" cy="968449"/>
          </a:xfrm>
          <a:prstGeom prst="roundRect">
            <a:avLst/>
          </a:prstGeom>
          <a:no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4" name="角丸四角形 53"/>
          <p:cNvSpPr/>
          <p:nvPr/>
        </p:nvSpPr>
        <p:spPr>
          <a:xfrm>
            <a:off x="809130" y="4570712"/>
            <a:ext cx="8008260" cy="978949"/>
          </a:xfrm>
          <a:prstGeom prst="roundRect">
            <a:avLst/>
          </a:prstGeom>
          <a:no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5" name="角丸四角形 54"/>
          <p:cNvSpPr/>
          <p:nvPr/>
        </p:nvSpPr>
        <p:spPr>
          <a:xfrm>
            <a:off x="800675" y="5574125"/>
            <a:ext cx="8181962" cy="1030082"/>
          </a:xfrm>
          <a:prstGeom prst="roundRect">
            <a:avLst/>
          </a:prstGeom>
          <a:no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9" name="テキスト ボックス 58">
            <a:extLst>
              <a:ext uri="{FF2B5EF4-FFF2-40B4-BE49-F238E27FC236}">
                <a16:creationId xmlns:a16="http://schemas.microsoft.com/office/drawing/2014/main" id="{CC660F4B-9010-43E1-BCB9-EF5BB63A53BF}"/>
              </a:ext>
            </a:extLst>
          </p:cNvPr>
          <p:cNvSpPr txBox="1"/>
          <p:nvPr/>
        </p:nvSpPr>
        <p:spPr>
          <a:xfrm>
            <a:off x="671220" y="1013192"/>
            <a:ext cx="8360238" cy="610424"/>
          </a:xfrm>
          <a:prstGeom prst="rect">
            <a:avLst/>
          </a:prstGeom>
          <a:noFill/>
        </p:spPr>
        <p:txBody>
          <a:bodyPr wrap="square" rtlCol="0" anchor="ctr">
            <a:spAutoFit/>
          </a:bodyPr>
          <a:lstStyle/>
          <a:p>
            <a:pPr marL="223838" indent="-223838" algn="ctr">
              <a:spcBef>
                <a:spcPts val="200"/>
              </a:spcBef>
            </a:pPr>
            <a:r>
              <a:rPr lang="en-US" altLang="ja-JP" sz="14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 </a:t>
            </a:r>
            <a:r>
              <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効率的・効果的な</a:t>
            </a:r>
            <a:r>
              <a:rPr lang="ja-JP" altLang="en-US" sz="1400" b="1" dirty="0">
                <a:latin typeface="Meiryo UI" panose="020B0604030504040204" pitchFamily="50" charset="-128"/>
                <a:ea typeface="Meiryo UI" panose="020B0604030504040204" pitchFamily="50" charset="-128"/>
              </a:rPr>
              <a:t>施策展開により耐震化をスピードアップ </a:t>
            </a:r>
            <a:r>
              <a:rPr lang="en-US" altLang="ja-JP" sz="1400" b="1" dirty="0">
                <a:latin typeface="Meiryo UI" panose="020B0604030504040204" pitchFamily="50" charset="-128"/>
                <a:ea typeface="Meiryo UI" panose="020B0604030504040204" pitchFamily="50" charset="-128"/>
              </a:rPr>
              <a:t>》  </a:t>
            </a:r>
          </a:p>
          <a:p>
            <a:pPr marL="223838" indent="-223838" algn="ctr">
              <a:spcBef>
                <a:spcPts val="200"/>
              </a:spcBef>
            </a:pPr>
            <a:r>
              <a:rPr lang="en-US" altLang="ja-JP" sz="14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rPr>
              <a:t>他施策、関係団体等と</a:t>
            </a:r>
            <a:r>
              <a:rPr lang="ja-JP" altLang="en-US" sz="16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連携を強化</a:t>
            </a:r>
            <a:r>
              <a:rPr lang="ja-JP" altLang="en-US" sz="1400" b="1" dirty="0">
                <a:solidFill>
                  <a:prstClr val="black"/>
                </a:solidFill>
                <a:latin typeface="Meiryo UI" panose="020B0604030504040204" pitchFamily="50" charset="-128"/>
                <a:ea typeface="Meiryo UI" panose="020B0604030504040204" pitchFamily="50" charset="-128"/>
              </a:rPr>
              <a:t>、多様なアプローチにより耐震化意欲を喚起 </a:t>
            </a:r>
            <a:r>
              <a:rPr lang="en-US" altLang="ja-JP" sz="1400" b="1" dirty="0">
                <a:solidFill>
                  <a:prstClr val="black"/>
                </a:solidFill>
                <a:latin typeface="Meiryo UI" panose="020B0604030504040204" pitchFamily="50" charset="-128"/>
                <a:ea typeface="Meiryo UI" panose="020B0604030504040204" pitchFamily="50" charset="-128"/>
              </a:rPr>
              <a:t>》</a:t>
            </a:r>
          </a:p>
        </p:txBody>
      </p:sp>
      <p:sp>
        <p:nvSpPr>
          <p:cNvPr id="60" name="Rectangle 2"/>
          <p:cNvSpPr>
            <a:spLocks noChangeArrowheads="1"/>
          </p:cNvSpPr>
          <p:nvPr/>
        </p:nvSpPr>
        <p:spPr bwMode="auto">
          <a:xfrm>
            <a:off x="179570" y="1006405"/>
            <a:ext cx="491650" cy="646964"/>
          </a:xfrm>
          <a:prstGeom prst="roundRect">
            <a:avLst/>
          </a:prstGeom>
          <a:ln/>
        </p:spPr>
        <p:style>
          <a:lnRef idx="1">
            <a:schemeClr val="accent2"/>
          </a:lnRef>
          <a:fillRef idx="3">
            <a:schemeClr val="accent2"/>
          </a:fillRef>
          <a:effectRef idx="2">
            <a:schemeClr val="accent2"/>
          </a:effectRef>
          <a:fontRef idx="minor">
            <a:schemeClr val="lt1"/>
          </a:fontRef>
        </p:style>
        <p:txBody>
          <a:bodyPr vert="eaVert" wrap="none"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rPr>
              <a:t>基本方針</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sym typeface="Wingdings 2"/>
            </a:endParaRPr>
          </a:p>
        </p:txBody>
      </p:sp>
      <p:sp>
        <p:nvSpPr>
          <p:cNvPr id="61" name="テキスト ボックス 60">
            <a:extLst>
              <a:ext uri="{FF2B5EF4-FFF2-40B4-BE49-F238E27FC236}">
                <a16:creationId xmlns:a16="http://schemas.microsoft.com/office/drawing/2014/main" id="{974EB360-497C-4DBE-BB34-04C04CDA45B2}"/>
              </a:ext>
            </a:extLst>
          </p:cNvPr>
          <p:cNvSpPr txBox="1"/>
          <p:nvPr/>
        </p:nvSpPr>
        <p:spPr>
          <a:xfrm>
            <a:off x="904970" y="4322229"/>
            <a:ext cx="5937724" cy="153888"/>
          </a:xfrm>
          <a:prstGeom prst="rect">
            <a:avLst/>
          </a:prstGeom>
          <a:noFill/>
          <a:ln>
            <a:noFill/>
          </a:ln>
        </p:spPr>
        <p:txBody>
          <a:bodyPr wrap="square" lIns="0" tIns="0" rIns="0" bIns="0" rtlCol="0">
            <a:spAutoFit/>
          </a:bodyPr>
          <a:lstStyle/>
          <a:p>
            <a:pPr algn="ctr" defTabSz="1207044">
              <a:lnSpc>
                <a:spcPts val="1200"/>
              </a:lnSpc>
              <a:defRPr/>
            </a:pPr>
            <a:r>
              <a:rPr lang="ja-JP" altLang="en-US" sz="1400" dirty="0">
                <a:solidFill>
                  <a:prstClr val="black"/>
                </a:solidFill>
                <a:latin typeface="Meiryo UI" panose="020B0604030504040204" pitchFamily="50" charset="-128"/>
                <a:ea typeface="Meiryo UI" panose="020B0604030504040204" pitchFamily="50" charset="-128"/>
              </a:rPr>
              <a:t>所管省庁が公表する用途ごとの目標・現状の耐震化率を把握、発信</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62" name="テキスト ボックス 61">
            <a:extLst>
              <a:ext uri="{FF2B5EF4-FFF2-40B4-BE49-F238E27FC236}">
                <a16:creationId xmlns:a16="http://schemas.microsoft.com/office/drawing/2014/main" id="{73D7757F-32C4-45D6-B0A0-FAE874B50373}"/>
              </a:ext>
            </a:extLst>
          </p:cNvPr>
          <p:cNvSpPr txBox="1"/>
          <p:nvPr/>
        </p:nvSpPr>
        <p:spPr>
          <a:xfrm>
            <a:off x="803748" y="3934412"/>
            <a:ext cx="8340252" cy="292524"/>
          </a:xfrm>
          <a:prstGeom prst="roundRect">
            <a:avLst/>
          </a:prstGeom>
          <a:noFill/>
          <a:ln>
            <a:noFill/>
          </a:ln>
        </p:spPr>
        <p:txBody>
          <a:bodyPr wrap="square" lIns="36000" tIns="18000" rIns="36000" bIns="0" rtlCol="0">
            <a:spAutoFit/>
          </a:bodyPr>
          <a:lstStyle/>
          <a:p>
            <a:pPr defTabSz="431087"/>
            <a:r>
              <a:rPr lang="ja-JP" altLang="en-US" sz="1600" b="1" dirty="0">
                <a:solidFill>
                  <a:srgbClr val="FF0000"/>
                </a:solidFill>
                <a:latin typeface="Meiryo UI" panose="020B0604030504040204" pitchFamily="50" charset="-128"/>
                <a:ea typeface="Meiryo UI" panose="020B0604030504040204" pitchFamily="50" charset="-128"/>
              </a:rPr>
              <a:t>多数の者が利用する建築物</a:t>
            </a:r>
            <a:r>
              <a:rPr lang="ja-JP" altLang="en-US" sz="1600" b="1"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学校・病院・ホテル・事務所など、多数の者が利用する一定規模以上の建築物</a:t>
            </a:r>
            <a:endParaRPr lang="ja-JP" altLang="en-US" sz="1400" b="1" dirty="0">
              <a:latin typeface="Meiryo UI" panose="020B0604030504040204" pitchFamily="50" charset="-128"/>
              <a:ea typeface="Meiryo UI" panose="020B0604030504040204" pitchFamily="50" charset="-128"/>
            </a:endParaRPr>
          </a:p>
        </p:txBody>
      </p:sp>
      <p:sp>
        <p:nvSpPr>
          <p:cNvPr id="64" name="角丸四角形 63"/>
          <p:cNvSpPr/>
          <p:nvPr/>
        </p:nvSpPr>
        <p:spPr>
          <a:xfrm>
            <a:off x="800674" y="3843513"/>
            <a:ext cx="8203941" cy="1722133"/>
          </a:xfrm>
          <a:prstGeom prst="roundRect">
            <a:avLst>
              <a:gd name="adj" fmla="val 12648"/>
            </a:avLst>
          </a:prstGeom>
          <a:noFill/>
          <a:ln w="63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6" name="正方形/長方形 55"/>
          <p:cNvSpPr/>
          <p:nvPr/>
        </p:nvSpPr>
        <p:spPr>
          <a:xfrm>
            <a:off x="8470731" y="4570712"/>
            <a:ext cx="514798" cy="2033494"/>
          </a:xfrm>
          <a:prstGeom prst="rect">
            <a:avLst/>
          </a:prstGeom>
          <a:ln/>
        </p:spPr>
        <p:style>
          <a:lnRef idx="1">
            <a:schemeClr val="accent2"/>
          </a:lnRef>
          <a:fillRef idx="2">
            <a:schemeClr val="accent2"/>
          </a:fillRef>
          <a:effectRef idx="1">
            <a:schemeClr val="accent2"/>
          </a:effectRef>
          <a:fontRef idx="minor">
            <a:schemeClr val="dk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1400" b="1" kern="100" dirty="0">
                <a:latin typeface="HG丸ｺﾞｼｯｸM-PRO" panose="020F0600000000000000" pitchFamily="50" charset="-128"/>
                <a:ea typeface="Meiryo UI" panose="020B0604030504040204" pitchFamily="50" charset="-128"/>
                <a:cs typeface="Times New Roman" panose="02020603050405020304" pitchFamily="18" charset="0"/>
              </a:rPr>
              <a:t>診断義務付け</a:t>
            </a:r>
            <a:endParaRPr lang="en-US" altLang="ja-JP" sz="1400" b="1" kern="100" dirty="0">
              <a:latin typeface="HG丸ｺﾞｼｯｸM-PRO" panose="020F0600000000000000" pitchFamily="50" charset="-128"/>
              <a:ea typeface="Meiryo UI" panose="020B0604030504040204" pitchFamily="50" charset="-128"/>
              <a:cs typeface="Times New Roman" panose="02020603050405020304" pitchFamily="18" charset="0"/>
            </a:endParaRPr>
          </a:p>
          <a:p>
            <a:pPr algn="ctr"/>
            <a:r>
              <a:rPr lang="ja-JP" altLang="en-US" sz="1400" b="1" kern="100" dirty="0">
                <a:latin typeface="HG丸ｺﾞｼｯｸM-PRO" panose="020F0600000000000000" pitchFamily="50" charset="-128"/>
                <a:ea typeface="Meiryo UI" panose="020B0604030504040204" pitchFamily="50" charset="-128"/>
                <a:cs typeface="Times New Roman" panose="02020603050405020304" pitchFamily="18" charset="0"/>
              </a:rPr>
              <a:t>建築物</a:t>
            </a:r>
            <a:endPar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8" name="テキスト ボックス 57">
            <a:extLst>
              <a:ext uri="{FF2B5EF4-FFF2-40B4-BE49-F238E27FC236}">
                <a16:creationId xmlns:a16="http://schemas.microsoft.com/office/drawing/2014/main" id="{B616332F-3264-484B-BF86-D2F82ECD3517}"/>
              </a:ext>
            </a:extLst>
          </p:cNvPr>
          <p:cNvSpPr txBox="1"/>
          <p:nvPr/>
        </p:nvSpPr>
        <p:spPr>
          <a:xfrm>
            <a:off x="3824532" y="6671432"/>
            <a:ext cx="5008098" cy="194925"/>
          </a:xfrm>
          <a:prstGeom prst="rect">
            <a:avLst/>
          </a:prstGeom>
          <a:noFill/>
          <a:ln>
            <a:noFill/>
          </a:ln>
        </p:spPr>
        <p:txBody>
          <a:bodyPr wrap="square" rtlCol="0">
            <a:spAutoFit/>
          </a:bodyPr>
          <a:lstStyle/>
          <a:p>
            <a:pPr algn="r">
              <a:lnSpc>
                <a:spcPts val="800"/>
              </a:lnSpc>
            </a:pP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１進捗率：義務付け建築物に占める耐震性ありの割合　　　　　　</a:t>
            </a: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２当初公表時点</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57" name="スライド番号プレースホルダー 3">
            <a:extLst>
              <a:ext uri="{FF2B5EF4-FFF2-40B4-BE49-F238E27FC236}">
                <a16:creationId xmlns:a16="http://schemas.microsoft.com/office/drawing/2014/main" id="{3CBA8186-02C9-489F-9538-FB75583A595E}"/>
              </a:ext>
            </a:extLst>
          </p:cNvPr>
          <p:cNvSpPr txBox="1">
            <a:spLocks/>
          </p:cNvSpPr>
          <p:nvPr/>
        </p:nvSpPr>
        <p:spPr bwMode="auto">
          <a:xfrm>
            <a:off x="7010400" y="64333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2</a:t>
            </a:fld>
            <a:endParaRPr lang="en-US" altLang="ja-JP" dirty="0">
              <a:solidFill>
                <a:srgbClr val="000000"/>
              </a:solidFill>
            </a:endParaRPr>
          </a:p>
        </p:txBody>
      </p:sp>
    </p:spTree>
    <p:extLst>
      <p:ext uri="{BB962C8B-B14F-4D97-AF65-F5344CB8AC3E}">
        <p14:creationId xmlns:p14="http://schemas.microsoft.com/office/powerpoint/2010/main" val="39994739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latin typeface="Meiryo UI" panose="020B0604030504040204" pitchFamily="50" charset="-128"/>
                <a:ea typeface="Meiryo UI" panose="020B0604030504040204" pitchFamily="50" charset="-128"/>
              </a:rPr>
              <a:pPr>
                <a:defRPr/>
              </a:pPr>
              <a:t>29</a:t>
            </a:fld>
            <a:endParaRPr lang="en-US" altLang="ja-JP">
              <a:solidFill>
                <a:srgbClr val="000000"/>
              </a:solidFill>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77B14665-C14D-4EEF-9E1F-852F6FE5B4C6}"/>
              </a:ext>
            </a:extLst>
          </p:cNvPr>
          <p:cNvSpPr>
            <a:spLocks noGrp="1"/>
          </p:cNvSpPr>
          <p:nvPr>
            <p:ph type="title" idx="4294967295"/>
          </p:nvPr>
        </p:nvSpPr>
        <p:spPr>
          <a:xfrm>
            <a:off x="0" y="122238"/>
            <a:ext cx="7988300" cy="754062"/>
          </a:xfrm>
        </p:spPr>
        <p:txBody>
          <a:bodyPr/>
          <a:lstStyle/>
          <a:p>
            <a:r>
              <a:rPr lang="en-US" altLang="ja-JP" dirty="0" smtClean="0"/>
              <a:t>【</a:t>
            </a:r>
            <a:r>
              <a:rPr lang="ja-JP" altLang="en-US" dirty="0" smtClean="0"/>
              <a:t>参考</a:t>
            </a:r>
            <a:r>
              <a:rPr lang="en-US" altLang="ja-JP" dirty="0" smtClean="0"/>
              <a:t>】</a:t>
            </a:r>
            <a:r>
              <a:rPr lang="ja-JP" altLang="en-US" dirty="0"/>
              <a:t>分譲マンション</a:t>
            </a:r>
            <a:r>
              <a:rPr lang="ja-JP" altLang="en-US" dirty="0" smtClean="0"/>
              <a:t>の</a:t>
            </a:r>
            <a:r>
              <a:rPr lang="ja-JP" altLang="en-US" dirty="0"/>
              <a:t>耐震化に</a:t>
            </a:r>
            <a:r>
              <a:rPr lang="ja-JP" altLang="en-US" dirty="0" smtClean="0"/>
              <a:t>係る</a:t>
            </a:r>
            <a:r>
              <a:rPr lang="en-US" altLang="ja-JP" dirty="0" smtClean="0"/>
              <a:t/>
            </a:r>
            <a:br>
              <a:rPr lang="en-US" altLang="ja-JP" dirty="0" smtClean="0"/>
            </a:br>
            <a:r>
              <a:rPr lang="ja-JP" altLang="en-US" dirty="0"/>
              <a:t>　</a:t>
            </a:r>
            <a:r>
              <a:rPr lang="ja-JP" altLang="en-US" dirty="0" smtClean="0"/>
              <a:t>　　　 他</a:t>
            </a:r>
            <a:r>
              <a:rPr lang="ja-JP" altLang="en-US" dirty="0"/>
              <a:t>都道府県等の状況・取組等</a:t>
            </a:r>
          </a:p>
        </p:txBody>
      </p:sp>
      <p:sp>
        <p:nvSpPr>
          <p:cNvPr id="9" name="正方形/長方形 8"/>
          <p:cNvSpPr/>
          <p:nvPr/>
        </p:nvSpPr>
        <p:spPr>
          <a:xfrm>
            <a:off x="239918" y="1025892"/>
            <a:ext cx="3754232" cy="3771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○耐震化の状況（全国の耐震化率の状況）</a:t>
            </a:r>
            <a:endParaRPr kumimoji="1" lang="ja-JP" altLang="en-US" sz="14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53F670EA-60A0-4F80-8504-E5080457FC50}"/>
              </a:ext>
            </a:extLst>
          </p:cNvPr>
          <p:cNvSpPr txBox="1"/>
          <p:nvPr/>
        </p:nvSpPr>
        <p:spPr>
          <a:xfrm>
            <a:off x="211406" y="3652727"/>
            <a:ext cx="8456484" cy="3300209"/>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a:noAutofit/>
          </a:bodyPr>
          <a:lstStyle>
            <a:defPPr>
              <a:defRPr lang="ja-JP"/>
            </a:defPPr>
            <a:lvl1pPr marL="85725" indent="-85725">
              <a:spcBef>
                <a:spcPts val="300"/>
              </a:spcBef>
              <a:defRPr sz="1400">
                <a:latin typeface="Meiryo UI" panose="020B0604030504040204" pitchFamily="50" charset="-128"/>
                <a:ea typeface="Meiryo UI" panose="020B0604030504040204" pitchFamily="50" charset="-128"/>
              </a:defRPr>
            </a:lvl1pPr>
          </a:lstStyle>
          <a:p>
            <a:r>
              <a:rPr lang="ja-JP" altLang="en-US" b="1" dirty="0" smtClean="0">
                <a:solidFill>
                  <a:schemeClr val="tx1"/>
                </a:solidFill>
              </a:rPr>
              <a:t>○</a:t>
            </a:r>
            <a:r>
              <a:rPr lang="en-US" altLang="ja-JP" b="1" dirty="0" smtClean="0">
                <a:solidFill>
                  <a:schemeClr val="tx1"/>
                </a:solidFill>
              </a:rPr>
              <a:t>『</a:t>
            </a:r>
            <a:r>
              <a:rPr lang="ja-JP" altLang="en-US" b="1" dirty="0" smtClean="0">
                <a:solidFill>
                  <a:schemeClr val="tx1"/>
                </a:solidFill>
              </a:rPr>
              <a:t>分譲マンション</a:t>
            </a:r>
            <a:r>
              <a:rPr lang="en-US" altLang="ja-JP" b="1" dirty="0" smtClean="0">
                <a:solidFill>
                  <a:schemeClr val="tx1"/>
                </a:solidFill>
              </a:rPr>
              <a:t>』</a:t>
            </a:r>
            <a:r>
              <a:rPr lang="ja-JP" altLang="en-US" b="1" dirty="0" smtClean="0">
                <a:solidFill>
                  <a:schemeClr val="tx1"/>
                </a:solidFill>
              </a:rPr>
              <a:t>に特化した補助制度を創設しているのは東京都と大阪府のみ</a:t>
            </a:r>
            <a:endParaRPr lang="en-US" altLang="ja-JP" b="1" dirty="0" smtClean="0">
              <a:solidFill>
                <a:schemeClr val="tx1"/>
              </a:solidFill>
            </a:endParaRPr>
          </a:p>
          <a:p>
            <a:pPr indent="95250"/>
            <a:r>
              <a:rPr lang="ja-JP" altLang="en-US" dirty="0" smtClean="0">
                <a:solidFill>
                  <a:schemeClr val="tx1"/>
                </a:solidFill>
              </a:rPr>
              <a:t>その他の都道府県については、非木造住宅を対象とした補助制度で対応。</a:t>
            </a:r>
            <a:endParaRPr lang="en-US" altLang="ja-JP" dirty="0" smtClean="0">
              <a:solidFill>
                <a:schemeClr val="tx1"/>
              </a:solidFill>
            </a:endParaRPr>
          </a:p>
          <a:p>
            <a:pPr marL="1619250" indent="-1257300"/>
            <a:r>
              <a:rPr lang="ja-JP" altLang="en-US" dirty="0" smtClean="0">
                <a:solidFill>
                  <a:schemeClr val="tx1"/>
                </a:solidFill>
              </a:rPr>
              <a:t>診断：</a:t>
            </a:r>
            <a:r>
              <a:rPr lang="en-US" altLang="ja-JP" dirty="0" smtClean="0">
                <a:solidFill>
                  <a:schemeClr val="tx1"/>
                </a:solidFill>
              </a:rPr>
              <a:t>17</a:t>
            </a:r>
            <a:r>
              <a:rPr lang="ja-JP" altLang="en-US" dirty="0" smtClean="0">
                <a:solidFill>
                  <a:schemeClr val="tx1"/>
                </a:solidFill>
              </a:rPr>
              <a:t>府県　</a:t>
            </a:r>
            <a:r>
              <a:rPr lang="zh-TW" altLang="en-US" sz="1050" dirty="0">
                <a:solidFill>
                  <a:schemeClr val="tx1"/>
                </a:solidFill>
              </a:rPr>
              <a:t>埼玉県、千葉県</a:t>
            </a:r>
            <a:r>
              <a:rPr lang="zh-TW" altLang="en-US" sz="1050" dirty="0" smtClean="0">
                <a:solidFill>
                  <a:schemeClr val="tx1"/>
                </a:solidFill>
              </a:rPr>
              <a:t>、神奈川県</a:t>
            </a:r>
            <a:r>
              <a:rPr lang="zh-TW" altLang="en-US" sz="1050" dirty="0">
                <a:solidFill>
                  <a:schemeClr val="tx1"/>
                </a:solidFill>
              </a:rPr>
              <a:t>、長野県、岐阜県、静岡県、愛知県、滋賀県、京都府、兵庫県、奈良県、和歌山県、</a:t>
            </a:r>
            <a:r>
              <a:rPr lang="zh-TW" altLang="en-US" sz="1050" dirty="0" smtClean="0">
                <a:solidFill>
                  <a:schemeClr val="tx1"/>
                </a:solidFill>
              </a:rPr>
              <a:t>鳥取県、岡山県、山口県、徳島県、佐賀県</a:t>
            </a:r>
            <a:r>
              <a:rPr lang="zh-TW" altLang="en-US" dirty="0" smtClean="0">
                <a:solidFill>
                  <a:schemeClr val="tx1"/>
                </a:solidFill>
              </a:rPr>
              <a:t>　</a:t>
            </a:r>
            <a:endParaRPr lang="en-US" altLang="ja-JP" dirty="0" smtClean="0">
              <a:solidFill>
                <a:schemeClr val="tx1"/>
              </a:solidFill>
            </a:endParaRPr>
          </a:p>
          <a:p>
            <a:r>
              <a:rPr lang="ja-JP" altLang="en-US" dirty="0" smtClean="0">
                <a:solidFill>
                  <a:schemeClr val="tx1"/>
                </a:solidFill>
              </a:rPr>
              <a:t>　　　設計：　</a:t>
            </a:r>
            <a:r>
              <a:rPr lang="en-US" altLang="ja-JP" dirty="0" smtClean="0">
                <a:solidFill>
                  <a:schemeClr val="tx1"/>
                </a:solidFill>
              </a:rPr>
              <a:t>7</a:t>
            </a:r>
            <a:r>
              <a:rPr lang="ja-JP" altLang="en-US" dirty="0">
                <a:solidFill>
                  <a:schemeClr val="tx1"/>
                </a:solidFill>
              </a:rPr>
              <a:t>府県　</a:t>
            </a:r>
            <a:r>
              <a:rPr lang="zh-TW" altLang="en-US" sz="1050" dirty="0">
                <a:solidFill>
                  <a:schemeClr val="tx1"/>
                </a:solidFill>
              </a:rPr>
              <a:t>埼玉県</a:t>
            </a:r>
            <a:r>
              <a:rPr lang="zh-TW" altLang="en-US" sz="1050" dirty="0" smtClean="0">
                <a:solidFill>
                  <a:schemeClr val="tx1"/>
                </a:solidFill>
              </a:rPr>
              <a:t>、神奈川県</a:t>
            </a:r>
            <a:r>
              <a:rPr lang="zh-TW" altLang="en-US" sz="1050" dirty="0">
                <a:solidFill>
                  <a:schemeClr val="tx1"/>
                </a:solidFill>
              </a:rPr>
              <a:t>、静岡県</a:t>
            </a:r>
            <a:r>
              <a:rPr lang="zh-TW" altLang="en-US" sz="1050" dirty="0" smtClean="0">
                <a:solidFill>
                  <a:schemeClr val="tx1"/>
                </a:solidFill>
              </a:rPr>
              <a:t>、</a:t>
            </a:r>
            <a:r>
              <a:rPr lang="zh-TW" altLang="en-US" sz="1050" dirty="0">
                <a:solidFill>
                  <a:schemeClr val="tx1"/>
                </a:solidFill>
              </a:rPr>
              <a:t>兵庫県、和歌山県、鳥取県、</a:t>
            </a:r>
            <a:r>
              <a:rPr lang="zh-TW" altLang="en-US" sz="1050" dirty="0" smtClean="0">
                <a:solidFill>
                  <a:schemeClr val="tx1"/>
                </a:solidFill>
              </a:rPr>
              <a:t>徳島県</a:t>
            </a:r>
            <a:endParaRPr lang="en-US" altLang="zh-TW" sz="1050" dirty="0" smtClean="0">
              <a:solidFill>
                <a:schemeClr val="tx1"/>
              </a:solidFill>
            </a:endParaRPr>
          </a:p>
          <a:p>
            <a:r>
              <a:rPr lang="ja-JP" altLang="en-US" dirty="0">
                <a:solidFill>
                  <a:schemeClr val="tx1"/>
                </a:solidFill>
              </a:rPr>
              <a:t>　　　改修</a:t>
            </a:r>
            <a:r>
              <a:rPr lang="ja-JP" altLang="en-US" dirty="0" smtClean="0">
                <a:solidFill>
                  <a:schemeClr val="tx1"/>
                </a:solidFill>
              </a:rPr>
              <a:t>：</a:t>
            </a:r>
            <a:r>
              <a:rPr lang="en-US" altLang="ja-JP" dirty="0" smtClean="0">
                <a:solidFill>
                  <a:schemeClr val="tx1"/>
                </a:solidFill>
              </a:rPr>
              <a:t>11</a:t>
            </a:r>
            <a:r>
              <a:rPr lang="ja-JP" altLang="en-US" dirty="0" smtClean="0">
                <a:solidFill>
                  <a:schemeClr val="tx1"/>
                </a:solidFill>
              </a:rPr>
              <a:t>道県</a:t>
            </a:r>
            <a:r>
              <a:rPr lang="ja-JP" altLang="en-US" dirty="0">
                <a:solidFill>
                  <a:schemeClr val="tx1"/>
                </a:solidFill>
              </a:rPr>
              <a:t>　</a:t>
            </a:r>
            <a:r>
              <a:rPr lang="zh-TW" altLang="en-US" sz="1050" dirty="0">
                <a:solidFill>
                  <a:schemeClr val="tx1"/>
                </a:solidFill>
              </a:rPr>
              <a:t>北海道、埼玉県</a:t>
            </a:r>
            <a:r>
              <a:rPr lang="zh-TW" altLang="en-US" sz="1050" dirty="0" smtClean="0">
                <a:solidFill>
                  <a:schemeClr val="tx1"/>
                </a:solidFill>
              </a:rPr>
              <a:t>、神奈川県</a:t>
            </a:r>
            <a:r>
              <a:rPr lang="zh-TW" altLang="en-US" sz="1050" dirty="0">
                <a:solidFill>
                  <a:schemeClr val="tx1"/>
                </a:solidFill>
              </a:rPr>
              <a:t>、長野県、岐阜県、静岡県、愛知県、兵庫県、</a:t>
            </a:r>
            <a:r>
              <a:rPr lang="ja-JP" altLang="en-US" sz="1050" dirty="0" smtClean="0"/>
              <a:t>和歌山県</a:t>
            </a:r>
            <a:r>
              <a:rPr lang="ja-JP" altLang="en-US" sz="1050" dirty="0"/>
              <a:t>、鳥取県、</a:t>
            </a:r>
            <a:r>
              <a:rPr lang="ja-JP" altLang="en-US" sz="1050" dirty="0" smtClean="0"/>
              <a:t>徳島県</a:t>
            </a:r>
            <a:endParaRPr lang="en-US" altLang="ja-JP" sz="1050" dirty="0" smtClean="0"/>
          </a:p>
          <a:p>
            <a:endParaRPr lang="en-US" altLang="ja-JP" sz="1050" dirty="0" smtClean="0"/>
          </a:p>
          <a:p>
            <a:r>
              <a:rPr lang="ja-JP" altLang="en-US" b="1" dirty="0" smtClean="0"/>
              <a:t>○都道県の特徴的な取組</a:t>
            </a:r>
            <a:endParaRPr lang="ja-JP" altLang="en-US" b="1" dirty="0"/>
          </a:p>
          <a:p>
            <a:pPr lvl="1"/>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東京都</a:t>
            </a:r>
            <a:r>
              <a:rPr lang="en-US" altLang="ja-JP" sz="1400" dirty="0" smtClean="0">
                <a:solidFill>
                  <a:schemeClr val="tx1"/>
                </a:solidFill>
                <a:latin typeface="Meiryo UI" panose="020B0604030504040204" pitchFamily="50" charset="-128"/>
                <a:ea typeface="Meiryo UI" panose="020B0604030504040204" pitchFamily="50" charset="-128"/>
              </a:rPr>
              <a:t>】</a:t>
            </a:r>
          </a:p>
          <a:p>
            <a:pPr marL="733425" lvl="1" indent="-95250"/>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建替え</a:t>
            </a:r>
            <a:r>
              <a:rPr lang="ja-JP" altLang="en-US" sz="1400" dirty="0">
                <a:solidFill>
                  <a:schemeClr val="tx1"/>
                </a:solidFill>
                <a:latin typeface="Meiryo UI" panose="020B0604030504040204" pitchFamily="50" charset="-128"/>
                <a:ea typeface="Meiryo UI" panose="020B0604030504040204" pitchFamily="50" charset="-128"/>
              </a:rPr>
              <a:t>や除却</a:t>
            </a:r>
            <a:r>
              <a:rPr lang="ja-JP" altLang="en-US" sz="1400" dirty="0" smtClean="0">
                <a:solidFill>
                  <a:schemeClr val="tx1"/>
                </a:solidFill>
                <a:latin typeface="Meiryo UI" panose="020B0604030504040204" pitchFamily="50" charset="-128"/>
                <a:ea typeface="Meiryo UI" panose="020B0604030504040204" pitchFamily="50" charset="-128"/>
              </a:rPr>
              <a:t>も補助対象</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733425" lvl="1" indent="-95250"/>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アドバイザー</a:t>
            </a:r>
            <a:r>
              <a:rPr lang="ja-JP" altLang="en-US" sz="1400" dirty="0">
                <a:solidFill>
                  <a:schemeClr val="tx1"/>
                </a:solidFill>
                <a:latin typeface="Meiryo UI" panose="020B0604030504040204" pitchFamily="50" charset="-128"/>
                <a:ea typeface="Meiryo UI" panose="020B0604030504040204" pitchFamily="50" charset="-128"/>
              </a:rPr>
              <a:t>派遣などの支援</a:t>
            </a:r>
            <a:r>
              <a:rPr lang="ja-JP" altLang="en-US" sz="1400" dirty="0" smtClean="0">
                <a:solidFill>
                  <a:schemeClr val="tx1"/>
                </a:solidFill>
                <a:latin typeface="Meiryo UI" panose="020B0604030504040204" pitchFamily="50" charset="-128"/>
                <a:ea typeface="Meiryo UI" panose="020B0604030504040204" pitchFamily="50" charset="-128"/>
              </a:rPr>
              <a:t>策</a:t>
            </a:r>
            <a:endParaRPr lang="en-US" altLang="ja-JP" sz="1400" dirty="0" smtClean="0">
              <a:solidFill>
                <a:schemeClr val="tx1"/>
              </a:solidFill>
              <a:latin typeface="Meiryo UI" panose="020B0604030504040204" pitchFamily="50" charset="-128"/>
              <a:ea typeface="Meiryo UI" panose="020B0604030504040204" pitchFamily="50" charset="-128"/>
            </a:endParaRPr>
          </a:p>
          <a:p>
            <a:pPr lvl="1">
              <a:spcBef>
                <a:spcPts val="600"/>
              </a:spcBef>
            </a:pP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愛知県（名古屋市）</a:t>
            </a:r>
            <a:r>
              <a:rPr lang="en-US" altLang="ja-JP" sz="1400" dirty="0" smtClean="0">
                <a:solidFill>
                  <a:schemeClr val="tx1"/>
                </a:solidFill>
                <a:latin typeface="Meiryo UI" panose="020B0604030504040204" pitchFamily="50" charset="-128"/>
                <a:ea typeface="Meiryo UI" panose="020B0604030504040204" pitchFamily="50" charset="-128"/>
              </a:rPr>
              <a:t>】</a:t>
            </a:r>
          </a:p>
          <a:p>
            <a:pPr lvl="1" indent="180975"/>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段階的改修も補助</a:t>
            </a:r>
            <a:r>
              <a:rPr lang="ja-JP" altLang="en-US" sz="1400" dirty="0" smtClean="0">
                <a:solidFill>
                  <a:schemeClr val="tx1"/>
                </a:solidFill>
                <a:latin typeface="Meiryo UI" panose="020B0604030504040204" pitchFamily="50" charset="-128"/>
                <a:ea typeface="Meiryo UI" panose="020B0604030504040204" pitchFamily="50" charset="-128"/>
              </a:rPr>
              <a:t>対象</a:t>
            </a:r>
            <a:endParaRPr lang="zh-TW" altLang="en-US" dirty="0">
              <a:solidFill>
                <a:schemeClr val="tx1"/>
              </a:solidFill>
            </a:endParaRPr>
          </a:p>
        </p:txBody>
      </p:sp>
      <p:sp>
        <p:nvSpPr>
          <p:cNvPr id="37" name="角丸四角形 36"/>
          <p:cNvSpPr/>
          <p:nvPr/>
        </p:nvSpPr>
        <p:spPr>
          <a:xfrm>
            <a:off x="166017" y="3634753"/>
            <a:ext cx="8658670" cy="3106256"/>
          </a:xfrm>
          <a:prstGeom prst="roundRect">
            <a:avLst>
              <a:gd name="adj" fmla="val 3577"/>
            </a:avLst>
          </a:prstGeom>
          <a:no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fontAlgn="auto">
              <a:spcBef>
                <a:spcPts val="0"/>
              </a:spcBef>
              <a:spcAft>
                <a:spcPts val="0"/>
              </a:spcAft>
            </a:pPr>
            <a:endParaRPr lang="ja-JP" altLang="en-US" sz="1286">
              <a:solidFill>
                <a:prstClr val="white"/>
              </a:solidFill>
              <a:latin typeface="Calibri" panose="020F0502020204030204"/>
              <a:ea typeface="游ゴシック" panose="020B0400000000000000"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1750666106"/>
              </p:ext>
            </p:extLst>
          </p:nvPr>
        </p:nvGraphicFramePr>
        <p:xfrm>
          <a:off x="239918" y="1389533"/>
          <a:ext cx="8540515" cy="2084316"/>
        </p:xfrm>
        <a:graphic>
          <a:graphicData uri="http://schemas.openxmlformats.org/drawingml/2006/table">
            <a:tbl>
              <a:tblPr firstRow="1" firstCol="1">
                <a:tableStyleId>{85BE263C-DBD7-4A20-BB59-AAB30ACAA65A}</a:tableStyleId>
              </a:tblPr>
              <a:tblGrid>
                <a:gridCol w="1759983">
                  <a:extLst>
                    <a:ext uri="{9D8B030D-6E8A-4147-A177-3AD203B41FA5}">
                      <a16:colId xmlns:a16="http://schemas.microsoft.com/office/drawing/2014/main" val="3373791282"/>
                    </a:ext>
                  </a:extLst>
                </a:gridCol>
                <a:gridCol w="1262781">
                  <a:extLst>
                    <a:ext uri="{9D8B030D-6E8A-4147-A177-3AD203B41FA5}">
                      <a16:colId xmlns:a16="http://schemas.microsoft.com/office/drawing/2014/main" val="1313424371"/>
                    </a:ext>
                  </a:extLst>
                </a:gridCol>
                <a:gridCol w="1262781">
                  <a:extLst>
                    <a:ext uri="{9D8B030D-6E8A-4147-A177-3AD203B41FA5}">
                      <a16:colId xmlns:a16="http://schemas.microsoft.com/office/drawing/2014/main" val="750264151"/>
                    </a:ext>
                  </a:extLst>
                </a:gridCol>
                <a:gridCol w="2127485">
                  <a:extLst>
                    <a:ext uri="{9D8B030D-6E8A-4147-A177-3AD203B41FA5}">
                      <a16:colId xmlns:a16="http://schemas.microsoft.com/office/drawing/2014/main" val="3004542617"/>
                    </a:ext>
                  </a:extLst>
                </a:gridCol>
                <a:gridCol w="2127485">
                  <a:extLst>
                    <a:ext uri="{9D8B030D-6E8A-4147-A177-3AD203B41FA5}">
                      <a16:colId xmlns:a16="http://schemas.microsoft.com/office/drawing/2014/main" val="1476411603"/>
                    </a:ext>
                  </a:extLst>
                </a:gridCol>
              </a:tblGrid>
              <a:tr h="266946">
                <a:tc rowSpan="2">
                  <a:txBody>
                    <a:bodyPr/>
                    <a:lstStyle/>
                    <a:p>
                      <a:pPr marL="0" algn="ctr" defTabSz="914278" rtl="0" eaLnBrk="1" latinLnBrk="0" hangingPunct="1">
                        <a:lnSpc>
                          <a:spcPct val="100000"/>
                        </a:lnSpc>
                        <a:spcAft>
                          <a:spcPts val="0"/>
                        </a:spcAft>
                      </a:pPr>
                      <a:r>
                        <a:rPr kumimoji="1" lang="ja-JP" altLang="en-US" sz="1400" kern="100" dirty="0" smtClean="0">
                          <a:effectLst/>
                          <a:latin typeface="Meiryo UI" panose="020B0604030504040204" pitchFamily="50" charset="-128"/>
                          <a:ea typeface="Meiryo UI" panose="020B0604030504040204" pitchFamily="50" charset="-128"/>
                        </a:rPr>
                        <a:t>都府県</a:t>
                      </a:r>
                      <a:r>
                        <a:rPr kumimoji="1" lang="en-US" sz="1400" kern="100" dirty="0">
                          <a:effectLst/>
                          <a:latin typeface="Meiryo UI" panose="020B0604030504040204" pitchFamily="50" charset="-128"/>
                          <a:ea typeface="Meiryo UI" panose="020B0604030504040204" pitchFamily="50" charset="-128"/>
                        </a:rPr>
                        <a:t> </a:t>
                      </a:r>
                      <a:endParaRPr kumimoji="1" lang="ja-JP" sz="14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rPr>
                        <a:t>住宅全般</a:t>
                      </a:r>
                      <a:endParaRPr kumimoji="1" lang="ja-JP" altLang="en-US" sz="14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hMerge="1">
                  <a:txBody>
                    <a:bodyPr/>
                    <a:lstStyle/>
                    <a:p>
                      <a:pPr marL="0" algn="ctr" defTabSz="914278" rtl="0" eaLnBrk="1" latinLnBrk="0" hangingPunct="1">
                        <a:lnSpc>
                          <a:spcPct val="100000"/>
                        </a:lnSpc>
                        <a:spcAft>
                          <a:spcPts val="0"/>
                        </a:spcAft>
                      </a:pPr>
                      <a:endParaRPr kumimoji="1" lang="ja-JP" altLang="en-US" sz="11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gridSpan="2">
                  <a:txBody>
                    <a:bodyPr/>
                    <a:lstStyle/>
                    <a:p>
                      <a:pPr marL="0" algn="ctr" defTabSz="914278" rtl="0" eaLnBrk="1" latinLnBrk="0" hangingPunct="1">
                        <a:lnSpc>
                          <a:spcPct val="100000"/>
                        </a:lnSpc>
                        <a:spcAft>
                          <a:spcPts val="0"/>
                        </a:spcAft>
                      </a:pPr>
                      <a:r>
                        <a:rPr kumimoji="1" lang="ja-JP" altLang="en-US" sz="1400" kern="100" dirty="0" smtClean="0">
                          <a:solidFill>
                            <a:schemeClr val="tx1"/>
                          </a:solidFill>
                          <a:effectLst/>
                          <a:latin typeface="Meiryo UI" panose="020B0604030504040204" pitchFamily="50" charset="-128"/>
                          <a:ea typeface="Meiryo UI" panose="020B0604030504040204" pitchFamily="50" charset="-128"/>
                        </a:rPr>
                        <a:t>共同住宅等</a:t>
                      </a:r>
                      <a:endParaRPr kumimoji="1" lang="ja-JP" altLang="en-US" sz="1400" kern="100" dirty="0">
                        <a:solidFill>
                          <a:schemeClr val="tx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solidFill>
                      <a:schemeClr val="accent5"/>
                    </a:solidFill>
                  </a:tcPr>
                </a:tc>
                <a:tc hMerge="1">
                  <a:txBody>
                    <a:bodyPr/>
                    <a:lstStyle/>
                    <a:p>
                      <a:pPr marL="0" algn="ctr" defTabSz="914278" rtl="0" eaLnBrk="1" latinLnBrk="0" hangingPunct="1">
                        <a:lnSpc>
                          <a:spcPct val="100000"/>
                        </a:lnSpc>
                        <a:spcAft>
                          <a:spcPts val="0"/>
                        </a:spcAft>
                      </a:pPr>
                      <a:endParaRPr kumimoji="1" lang="ja-JP" altLang="en-US" sz="1100" kern="100" dirty="0">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761007960"/>
                  </a:ext>
                </a:extLst>
              </a:tr>
              <a:tr h="105355">
                <a:tc vMerge="1">
                  <a:txBody>
                    <a:bodyPr/>
                    <a:lstStyle/>
                    <a:p>
                      <a:pPr marL="0" algn="ctr" defTabSz="914278" rtl="0" eaLnBrk="1" latinLnBrk="0" hangingPunct="1">
                        <a:lnSpc>
                          <a:spcPct val="100000"/>
                        </a:lnSpc>
                        <a:spcAft>
                          <a:spcPts val="0"/>
                        </a:spcAft>
                      </a:pPr>
                      <a:endParaRPr kumimoji="1" lang="ja-JP" sz="11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rPr>
                        <a:t>耐震化率</a:t>
                      </a:r>
                      <a:endParaRPr kumimoji="1" lang="ja-JP" altLang="en-US" sz="14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rPr>
                        <a:t>戸数</a:t>
                      </a:r>
                      <a:endParaRPr kumimoji="1" lang="ja-JP" altLang="en-US" sz="14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a:txBody>
                    <a:bodyPr/>
                    <a:lstStyle/>
                    <a:p>
                      <a:pPr marL="0" algn="ctr" defTabSz="914278" rtl="0" eaLnBrk="1" latinLnBrk="0" hangingPunct="1">
                        <a:lnSpc>
                          <a:spcPct val="100000"/>
                        </a:lnSpc>
                        <a:spcAft>
                          <a:spcPts val="0"/>
                        </a:spcAft>
                      </a:pPr>
                      <a:r>
                        <a:rPr kumimoji="1" lang="ja-JP" altLang="en-US" sz="1400" kern="100" dirty="0" smtClean="0">
                          <a:solidFill>
                            <a:schemeClr val="tx1"/>
                          </a:solidFill>
                          <a:effectLst/>
                          <a:latin typeface="Meiryo UI" panose="020B0604030504040204" pitchFamily="50" charset="-128"/>
                          <a:ea typeface="Meiryo UI" panose="020B0604030504040204" pitchFamily="50" charset="-128"/>
                          <a:cs typeface="+mn-cs"/>
                        </a:rPr>
                        <a:t>耐震化率</a:t>
                      </a:r>
                      <a:endParaRPr kumimoji="1" lang="ja-JP" altLang="en-US" sz="1400" kern="1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solidFill>
                      <a:schemeClr val="accent5"/>
                    </a:solidFill>
                  </a:tcPr>
                </a:tc>
                <a:tc>
                  <a:txBody>
                    <a:bodyPr/>
                    <a:lstStyle/>
                    <a:p>
                      <a:pPr marL="0" algn="ctr" defTabSz="914278" rtl="0" eaLnBrk="1" latinLnBrk="0" hangingPunct="1">
                        <a:lnSpc>
                          <a:spcPct val="100000"/>
                        </a:lnSpc>
                        <a:spcAft>
                          <a:spcPts val="0"/>
                        </a:spcAft>
                      </a:pPr>
                      <a:r>
                        <a:rPr kumimoji="1" lang="ja-JP" altLang="en-US" sz="1400" kern="100" dirty="0" smtClean="0">
                          <a:solidFill>
                            <a:schemeClr val="tx1"/>
                          </a:solidFill>
                          <a:effectLst/>
                          <a:latin typeface="Meiryo UI" panose="020B0604030504040204" pitchFamily="50" charset="-128"/>
                          <a:ea typeface="Meiryo UI" panose="020B0604030504040204" pitchFamily="50" charset="-128"/>
                          <a:cs typeface="+mn-cs"/>
                        </a:rPr>
                        <a:t>戸数</a:t>
                      </a:r>
                      <a:endParaRPr kumimoji="1" lang="ja-JP" altLang="en-US" sz="1400" kern="100" dirty="0">
                        <a:solidFill>
                          <a:schemeClr val="tx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solidFill>
                      <a:schemeClr val="accent5"/>
                    </a:solidFill>
                  </a:tcPr>
                </a:tc>
                <a:extLst>
                  <a:ext uri="{0D108BD9-81ED-4DB2-BD59-A6C34878D82A}">
                    <a16:rowId xmlns:a16="http://schemas.microsoft.com/office/drawing/2014/main" val="990017531"/>
                  </a:ext>
                </a:extLst>
              </a:tr>
              <a:tr h="249089">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cs typeface="+mn-cs"/>
                        </a:rPr>
                        <a:t>東京都</a:t>
                      </a:r>
                      <a:endParaRPr kumimoji="1" lang="en-US" altLang="ja-JP" sz="1400" kern="100" dirty="0" smtClean="0">
                        <a:solidFill>
                          <a:schemeClr val="bg1"/>
                        </a:solidFill>
                        <a:effectLst/>
                        <a:latin typeface="Meiryo UI" panose="020B0604030504040204" pitchFamily="50" charset="-128"/>
                        <a:ea typeface="Meiryo UI" panose="020B0604030504040204" pitchFamily="50" charset="-128"/>
                        <a:cs typeface="+mn-cs"/>
                      </a:endParaRPr>
                    </a:p>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000" b="0" kern="100" dirty="0" smtClean="0">
                          <a:effectLst/>
                          <a:latin typeface="Meiryo UI" panose="020B0604030504040204" pitchFamily="50" charset="-128"/>
                          <a:ea typeface="Meiryo UI" panose="020B0604030504040204" pitchFamily="50" charset="-128"/>
                        </a:rPr>
                        <a:t>（</a:t>
                      </a:r>
                      <a:r>
                        <a:rPr kumimoji="1" lang="en-US" altLang="ja-JP" sz="1000" b="0" kern="100" dirty="0" smtClean="0">
                          <a:effectLst/>
                          <a:latin typeface="Meiryo UI" panose="020B0604030504040204" pitchFamily="50" charset="-128"/>
                          <a:ea typeface="Meiryo UI" panose="020B0604030504040204" pitchFamily="50" charset="-128"/>
                        </a:rPr>
                        <a:t>R</a:t>
                      </a:r>
                      <a:r>
                        <a:rPr kumimoji="1" lang="ja-JP" altLang="en-US" sz="1000" b="0" kern="100" dirty="0" smtClean="0">
                          <a:effectLst/>
                          <a:latin typeface="Meiryo UI" panose="020B0604030504040204" pitchFamily="50" charset="-128"/>
                          <a:ea typeface="Meiryo UI" panose="020B0604030504040204" pitchFamily="50" charset="-128"/>
                        </a:rPr>
                        <a:t>１年度末</a:t>
                      </a:r>
                      <a:r>
                        <a:rPr kumimoji="1" lang="en-US" altLang="ja-JP" sz="1000" b="0" kern="100" dirty="0" smtClean="0">
                          <a:effectLst/>
                          <a:latin typeface="Meiryo UI" panose="020B0604030504040204" pitchFamily="50" charset="-128"/>
                          <a:ea typeface="Meiryo UI" panose="020B0604030504040204" pitchFamily="50" charset="-128"/>
                        </a:rPr>
                        <a:t>)</a:t>
                      </a:r>
                      <a:endParaRPr kumimoji="1" lang="ja-JP" sz="1000" b="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92.0%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690</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非木造共同住宅　</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94.5%</a:t>
                      </a:r>
                    </a:p>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うちマンション　</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94.4</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433</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132</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3868621111"/>
                  </a:ext>
                </a:extLst>
              </a:tr>
              <a:tr h="249089">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cs typeface="+mn-cs"/>
                        </a:rPr>
                        <a:t>静岡県</a:t>
                      </a:r>
                      <a:endParaRPr kumimoji="1" lang="en-US" altLang="ja-JP" sz="1400" kern="100" dirty="0" smtClean="0">
                        <a:solidFill>
                          <a:schemeClr val="bg1"/>
                        </a:solidFill>
                        <a:effectLst/>
                        <a:latin typeface="Meiryo UI" panose="020B0604030504040204" pitchFamily="50" charset="-128"/>
                        <a:ea typeface="Meiryo UI" panose="020B0604030504040204" pitchFamily="50" charset="-128"/>
                        <a:cs typeface="+mn-cs"/>
                      </a:endParaRPr>
                    </a:p>
                    <a:p>
                      <a:pPr marL="0" marR="0" lvl="0" indent="0" algn="ctr" defTabSz="914278" rtl="0" eaLnBrk="1" fontAlgn="auto" latinLnBrk="0" hangingPunct="1">
                        <a:lnSpc>
                          <a:spcPct val="100000"/>
                        </a:lnSpc>
                        <a:spcBef>
                          <a:spcPts val="0"/>
                        </a:spcBef>
                        <a:spcAft>
                          <a:spcPts val="0"/>
                        </a:spcAft>
                        <a:buClrTx/>
                        <a:buSzTx/>
                        <a:buFontTx/>
                        <a:buNone/>
                        <a:tabLst/>
                        <a:defRPr/>
                      </a:pP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rPr>
                        <a:t>H30</a:t>
                      </a: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年）</a:t>
                      </a:r>
                      <a:endPar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89.3%</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143</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非木造住宅　</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96.4</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戸建住宅含む</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51</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1431509745"/>
                  </a:ext>
                </a:extLst>
              </a:tr>
              <a:tr h="249089">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cs typeface="+mn-cs"/>
                        </a:rPr>
                        <a:t>愛知県</a:t>
                      </a:r>
                      <a:endParaRPr kumimoji="1" lang="en-US" altLang="ja-JP" sz="1400" kern="100" dirty="0" smtClean="0">
                        <a:solidFill>
                          <a:schemeClr val="bg1"/>
                        </a:solidFill>
                        <a:effectLst/>
                        <a:latin typeface="Meiryo UI" panose="020B0604030504040204" pitchFamily="50" charset="-128"/>
                        <a:ea typeface="Meiryo UI" panose="020B0604030504040204" pitchFamily="50" charset="-128"/>
                        <a:cs typeface="+mn-cs"/>
                      </a:endParaRPr>
                    </a:p>
                    <a:p>
                      <a:pPr marL="0" marR="0" lvl="0" indent="0" algn="ctr" defTabSz="914278" rtl="0" eaLnBrk="1" fontAlgn="auto" latinLnBrk="0" hangingPunct="1">
                        <a:lnSpc>
                          <a:spcPct val="100000"/>
                        </a:lnSpc>
                        <a:spcBef>
                          <a:spcPts val="0"/>
                        </a:spcBef>
                        <a:spcAft>
                          <a:spcPts val="0"/>
                        </a:spcAft>
                        <a:buClrTx/>
                        <a:buSzTx/>
                        <a:buFontTx/>
                        <a:buNone/>
                        <a:tabLst/>
                        <a:defRPr/>
                      </a:pP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rPr>
                        <a:t>R2</a:t>
                      </a:r>
                      <a:r>
                        <a:rPr lang="ja-JP" altLang="en-US" sz="1000" b="0" i="0" u="none" strike="noStrike" dirty="0" smtClean="0">
                          <a:solidFill>
                            <a:schemeClr val="bg1"/>
                          </a:solidFill>
                          <a:effectLst/>
                          <a:latin typeface="Meiryo UI" panose="020B0604030504040204" pitchFamily="50" charset="-128"/>
                          <a:ea typeface="Meiryo UI" panose="020B0604030504040204" pitchFamily="50" charset="-128"/>
                        </a:rPr>
                        <a:t>年度末）</a:t>
                      </a:r>
                      <a:endParaRPr lang="en-US" altLang="ja-JP" sz="1000" b="0" i="0" u="none" strike="noStrike" dirty="0" smtClean="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91.2%</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311</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共同住宅　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95.5%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smtClean="0">
                          <a:solidFill>
                            <a:srgbClr val="000000"/>
                          </a:solidFill>
                          <a:effectLst/>
                          <a:latin typeface="Meiryo UI" panose="020B0604030504040204" pitchFamily="50" charset="-128"/>
                          <a:ea typeface="Meiryo UI" panose="020B0604030504040204" pitchFamily="50" charset="-128"/>
                        </a:rPr>
                        <a:t>150</a:t>
                      </a:r>
                      <a:r>
                        <a:rPr lang="ja-JP" altLang="en-US" sz="1400" b="0" i="0" u="none" strike="noStrike" smtClean="0">
                          <a:solidFill>
                            <a:srgbClr val="000000"/>
                          </a:solidFill>
                          <a:effectLst/>
                          <a:latin typeface="Meiryo UI" panose="020B0604030504040204" pitchFamily="50" charset="-128"/>
                          <a:ea typeface="Meiryo UI" panose="020B0604030504040204" pitchFamily="50" charset="-128"/>
                        </a:rPr>
                        <a:t>万</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3801101946"/>
                  </a:ext>
                </a:extLst>
              </a:tr>
              <a:tr h="249089">
                <a:tc>
                  <a:txBody>
                    <a:bodyPr/>
                    <a:lstStyle/>
                    <a:p>
                      <a:pPr algn="ctr">
                        <a:lnSpc>
                          <a:spcPct val="100000"/>
                        </a:lnSpc>
                        <a:spcAft>
                          <a:spcPts val="0"/>
                        </a:spcAft>
                      </a:pPr>
                      <a:r>
                        <a:rPr lang="ja-JP" altLang="en-US" sz="1400"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大阪府</a:t>
                      </a:r>
                      <a:endParaRPr lang="en-US" altLang="ja-JP" sz="1400"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914278" rtl="0" eaLnBrk="1" fontAlgn="auto" latinLnBrk="0" hangingPunct="1">
                        <a:lnSpc>
                          <a:spcPct val="100000"/>
                        </a:lnSpc>
                        <a:spcBef>
                          <a:spcPts val="0"/>
                        </a:spcBef>
                        <a:spcAft>
                          <a:spcPts val="0"/>
                        </a:spcAft>
                        <a:buClrTx/>
                        <a:buSzTx/>
                        <a:buFontTx/>
                        <a:buNone/>
                        <a:tabLst/>
                        <a:defRPr/>
                      </a:pPr>
                      <a:r>
                        <a:rPr kumimoji="1" lang="ja-JP" altLang="en-US" sz="1000" b="0" kern="100" dirty="0" smtClean="0">
                          <a:effectLst/>
                          <a:latin typeface="Meiryo UI" panose="020B0604030504040204" pitchFamily="50" charset="-128"/>
                          <a:ea typeface="Meiryo UI" panose="020B0604030504040204" pitchFamily="50" charset="-128"/>
                        </a:rPr>
                        <a:t>（</a:t>
                      </a:r>
                      <a:r>
                        <a:rPr kumimoji="1" lang="en-US" altLang="ja-JP" sz="1000" b="0" kern="100" dirty="0" smtClean="0">
                          <a:effectLst/>
                          <a:latin typeface="Meiryo UI" panose="020B0604030504040204" pitchFamily="50" charset="-128"/>
                          <a:ea typeface="Meiryo UI" panose="020B0604030504040204" pitchFamily="50" charset="-128"/>
                        </a:rPr>
                        <a:t>R2</a:t>
                      </a:r>
                      <a:r>
                        <a:rPr kumimoji="1" lang="ja-JP" altLang="en-US" sz="1000" b="0" kern="100" dirty="0" smtClean="0">
                          <a:effectLst/>
                          <a:latin typeface="Meiryo UI" panose="020B0604030504040204" pitchFamily="50" charset="-128"/>
                          <a:ea typeface="Meiryo UI" panose="020B0604030504040204" pitchFamily="50" charset="-128"/>
                        </a:rPr>
                        <a:t>年推計</a:t>
                      </a:r>
                      <a:r>
                        <a:rPr kumimoji="1" lang="en-US" altLang="ja-JP" sz="1000" b="0" kern="100" dirty="0" smtClean="0">
                          <a:effectLst/>
                          <a:latin typeface="Meiryo UI" panose="020B0604030504040204" pitchFamily="50" charset="-128"/>
                          <a:ea typeface="Meiryo UI" panose="020B0604030504040204" pitchFamily="50" charset="-128"/>
                        </a:rPr>
                        <a:t>)</a:t>
                      </a:r>
                      <a:endParaRPr kumimoji="1" lang="ja-JP" altLang="ja-JP" sz="1000" b="0" kern="100" dirty="0" smtClean="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88.7%</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398</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共同住宅　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94</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tc>
                  <a:txBody>
                    <a:bodyPr/>
                    <a:lstStyle/>
                    <a:p>
                      <a:pPr algn="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約</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256</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万戸</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tcPr>
                </a:tc>
                <a:extLst>
                  <a:ext uri="{0D108BD9-81ED-4DB2-BD59-A6C34878D82A}">
                    <a16:rowId xmlns:a16="http://schemas.microsoft.com/office/drawing/2014/main" val="1196628055"/>
                  </a:ext>
                </a:extLst>
              </a:tr>
            </a:tbl>
          </a:graphicData>
        </a:graphic>
      </p:graphicFrame>
    </p:spTree>
    <p:extLst>
      <p:ext uri="{BB962C8B-B14F-4D97-AF65-F5344CB8AC3E}">
        <p14:creationId xmlns:p14="http://schemas.microsoft.com/office/powerpoint/2010/main" val="72114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03200" y="471050"/>
            <a:ext cx="7649029" cy="404813"/>
          </a:xfrm>
        </p:spPr>
        <p:txBody>
          <a:bodyPr/>
          <a:lstStyle/>
          <a:p>
            <a:r>
              <a:rPr lang="ja-JP" altLang="en-US" dirty="0" smtClean="0"/>
              <a:t>（２）</a:t>
            </a:r>
            <a:r>
              <a:rPr lang="ja-JP" altLang="en-US" dirty="0"/>
              <a:t>大規模</a:t>
            </a:r>
            <a:r>
              <a:rPr lang="ja-JP" altLang="en-US" dirty="0" smtClean="0"/>
              <a:t>建築物</a:t>
            </a:r>
            <a:endParaRPr lang="ja-JP" altLang="en-US" dirty="0"/>
          </a:p>
        </p:txBody>
      </p:sp>
      <p:sp>
        <p:nvSpPr>
          <p:cNvPr id="4" name="スライド番号プレースホルダー 3"/>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30</a:t>
            </a:fld>
            <a:endParaRPr lang="en-US" altLang="ja-JP">
              <a:solidFill>
                <a:srgbClr val="000000"/>
              </a:solidFill>
            </a:endParaRPr>
          </a:p>
        </p:txBody>
      </p:sp>
      <p:sp>
        <p:nvSpPr>
          <p:cNvPr id="64" name="角丸四角１住宅">
            <a:extLst>
              <a:ext uri="{FF2B5EF4-FFF2-40B4-BE49-F238E27FC236}">
                <a16:creationId xmlns:a16="http://schemas.microsoft.com/office/drawing/2014/main" id="{2BB3B2D7-2DC2-4EB8-90CC-08689C1A7310}"/>
              </a:ext>
            </a:extLst>
          </p:cNvPr>
          <p:cNvSpPr/>
          <p:nvPr/>
        </p:nvSpPr>
        <p:spPr>
          <a:xfrm>
            <a:off x="586122" y="1014806"/>
            <a:ext cx="7833600" cy="1770709"/>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67"/>
          </a:p>
        </p:txBody>
      </p:sp>
      <p:graphicFrame>
        <p:nvGraphicFramePr>
          <p:cNvPr id="65" name="表 64"/>
          <p:cNvGraphicFramePr>
            <a:graphicFrameLocks noGrp="1"/>
          </p:cNvGraphicFramePr>
          <p:nvPr>
            <p:extLst/>
          </p:nvPr>
        </p:nvGraphicFramePr>
        <p:xfrm>
          <a:off x="888514" y="2003562"/>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dirty="0" smtClean="0">
                          <a:latin typeface="Meiryo UI" panose="020B0604030504040204" pitchFamily="50" charset="-128"/>
                          <a:ea typeface="Meiryo UI" panose="020B0604030504040204" pitchFamily="50" charset="-128"/>
                        </a:rPr>
                        <a:t>H29(2017).3</a:t>
                      </a:r>
                      <a:r>
                        <a:rPr kumimoji="1" lang="en-US" altLang="ja-JP" sz="1600" baseline="30000" dirty="0" smtClean="0">
                          <a:latin typeface="Meiryo UI" panose="020B0604030504040204" pitchFamily="50" charset="-128"/>
                          <a:ea typeface="Meiryo UI" panose="020B0604030504040204" pitchFamily="50" charset="-128"/>
                        </a:rPr>
                        <a:t>※2</a:t>
                      </a:r>
                      <a:endParaRPr kumimoji="1" lang="ja-JP" altLang="en-US" sz="1600" baseline="30000" dirty="0">
                        <a:latin typeface="Meiryo UI" panose="020B0604030504040204" pitchFamily="50" charset="-128"/>
                        <a:ea typeface="Meiryo UI" panose="020B0604030504040204" pitchFamily="50" charset="-128"/>
                      </a:endParaRPr>
                    </a:p>
                  </a:txBody>
                  <a:tcPr marL="60122" marR="60122"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396229">
                <a:tc>
                  <a:txBody>
                    <a:bodyPr/>
                    <a:lstStyle/>
                    <a:p>
                      <a:pPr algn="ctr"/>
                      <a:r>
                        <a:rPr kumimoji="1" lang="en-US" altLang="ja-JP" sz="1700" dirty="0">
                          <a:latin typeface="Meiryo UI" panose="020B0604030504040204" pitchFamily="50" charset="-128"/>
                          <a:ea typeface="Meiryo UI" panose="020B0604030504040204" pitchFamily="50" charset="-128"/>
                        </a:rPr>
                        <a:t>139</a:t>
                      </a:r>
                      <a:r>
                        <a:rPr kumimoji="1" lang="ja-JP" altLang="en-US" sz="1700" dirty="0">
                          <a:latin typeface="Meiryo UI" panose="020B0604030504040204" pitchFamily="50" charset="-128"/>
                          <a:ea typeface="Meiryo UI" panose="020B0604030504040204" pitchFamily="50" charset="-128"/>
                        </a:rPr>
                        <a:t>棟</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84%</a:t>
                      </a:r>
                      <a:r>
                        <a:rPr kumimoji="1" lang="ja-JP" altLang="en-US" sz="1600" dirty="0">
                          <a:latin typeface="Meiryo UI" panose="020B0604030504040204" pitchFamily="50" charset="-128"/>
                          <a:ea typeface="Meiryo UI" panose="020B0604030504040204" pitchFamily="50" charset="-128"/>
                        </a:rPr>
                        <a:t>）</a:t>
                      </a:r>
                    </a:p>
                  </a:txBody>
                  <a:tcPr marL="60122" marR="60122" marT="60122" marB="6012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67" name="表 66"/>
          <p:cNvGraphicFramePr>
            <a:graphicFrameLocks noGrp="1"/>
          </p:cNvGraphicFramePr>
          <p:nvPr>
            <p:extLst/>
          </p:nvPr>
        </p:nvGraphicFramePr>
        <p:xfrm>
          <a:off x="6212350" y="1976647"/>
          <a:ext cx="1980000" cy="69600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647">
                <a:tc>
                  <a:txBody>
                    <a:bodyPr/>
                    <a:lstStyle/>
                    <a:p>
                      <a:pPr algn="ctr"/>
                      <a:r>
                        <a:rPr kumimoji="1" lang="ja-JP" altLang="en-US" sz="1600" b="1" dirty="0">
                          <a:latin typeface="Meiryo UI" panose="020B0604030504040204" pitchFamily="50" charset="-128"/>
                          <a:ea typeface="Meiryo UI" panose="020B0604030504040204" pitchFamily="50" charset="-128"/>
                        </a:rPr>
                        <a:t>目標 </a:t>
                      </a:r>
                      <a:r>
                        <a:rPr kumimoji="1" lang="en-US" altLang="ja-JP" sz="1600" b="1" dirty="0">
                          <a:latin typeface="Meiryo UI" panose="020B0604030504040204" pitchFamily="50" charset="-128"/>
                          <a:ea typeface="Meiryo UI" panose="020B0604030504040204" pitchFamily="50" charset="-128"/>
                        </a:rPr>
                        <a:t>[R</a:t>
                      </a:r>
                      <a:r>
                        <a:rPr kumimoji="1" lang="ja-JP" altLang="en-US" sz="1600" b="1" dirty="0" smtClean="0">
                          <a:latin typeface="Meiryo UI" panose="020B0604030504040204" pitchFamily="50" charset="-128"/>
                          <a:ea typeface="Meiryo UI" panose="020B0604030504040204" pitchFamily="50" charset="-128"/>
                        </a:rPr>
                        <a:t>７</a:t>
                      </a:r>
                      <a:r>
                        <a:rPr kumimoji="1" lang="en-US" altLang="ja-JP" sz="1600" b="1" dirty="0" smtClean="0">
                          <a:latin typeface="Meiryo UI" panose="020B0604030504040204" pitchFamily="50" charset="-128"/>
                          <a:ea typeface="Meiryo UI" panose="020B0604030504040204" pitchFamily="50" charset="-128"/>
                        </a:rPr>
                        <a:t>(2025)]</a:t>
                      </a:r>
                      <a:endParaRPr kumimoji="1" lang="ja-JP" altLang="en-US" sz="1600" b="1" dirty="0">
                        <a:latin typeface="Meiryo UI" panose="020B0604030504040204" pitchFamily="50" charset="-128"/>
                        <a:ea typeface="Meiryo UI" panose="020B0604030504040204" pitchFamily="50" charset="-128"/>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450354">
                <a:tc>
                  <a:txBody>
                    <a:bodyPr/>
                    <a:lstStyle/>
                    <a:p>
                      <a:pPr marL="0" algn="ctr" defTabSz="914278" rtl="0" eaLnBrk="1" latinLnBrk="0" hangingPunct="1">
                        <a:lnSpc>
                          <a:spcPct val="100000"/>
                        </a:lnSpc>
                        <a:defRPr/>
                      </a:pPr>
                      <a:r>
                        <a:rPr kumimoji="1" lang="ja-JP" altLang="en-US" sz="1700" b="1" kern="1200" dirty="0">
                          <a:solidFill>
                            <a:schemeClr val="tx1"/>
                          </a:solidFill>
                          <a:latin typeface="Meiryo UI" panose="020B0604030504040204" pitchFamily="50" charset="-128"/>
                          <a:ea typeface="Meiryo UI" panose="020B0604030504040204" pitchFamily="50" charset="-128"/>
                          <a:cs typeface="+mn-cs"/>
                        </a:rPr>
                        <a:t>おおむね解消</a:t>
                      </a:r>
                    </a:p>
                  </a:txBody>
                  <a:tcPr marL="0" marR="0" marT="76355" marB="7635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68" name="右矢印 67"/>
          <p:cNvSpPr/>
          <p:nvPr/>
        </p:nvSpPr>
        <p:spPr>
          <a:xfrm>
            <a:off x="3119290" y="2054097"/>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69" name="右矢印 68"/>
          <p:cNvSpPr/>
          <p:nvPr/>
        </p:nvSpPr>
        <p:spPr>
          <a:xfrm>
            <a:off x="5781208" y="2054097"/>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70" name="テキスト ボックス 69">
            <a:extLst>
              <a:ext uri="{FF2B5EF4-FFF2-40B4-BE49-F238E27FC236}">
                <a16:creationId xmlns:a16="http://schemas.microsoft.com/office/drawing/2014/main" id="{AF497E49-21DA-44AA-8E02-40F56DDB4CCD}"/>
              </a:ext>
            </a:extLst>
          </p:cNvPr>
          <p:cNvSpPr txBox="1"/>
          <p:nvPr/>
        </p:nvSpPr>
        <p:spPr>
          <a:xfrm>
            <a:off x="586122" y="1025104"/>
            <a:ext cx="7833600" cy="629493"/>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lIns="60122" tIns="30062" rIns="60122" bIns="0" rtlCol="0">
            <a:spAutoFit/>
          </a:bodyPr>
          <a:lstStyle/>
          <a:p>
            <a:pPr defTabSz="719945">
              <a:lnSpc>
                <a:spcPts val="2171"/>
              </a:lnSpc>
            </a:pPr>
            <a:r>
              <a:rPr lang="ja-JP" altLang="en-US" sz="2004" b="1" dirty="0">
                <a:solidFill>
                  <a:schemeClr val="bg1"/>
                </a:solidFill>
                <a:latin typeface="Meiryo UI" panose="020B0604030504040204" pitchFamily="50" charset="-128"/>
                <a:ea typeface="Meiryo UI" panose="020B0604030504040204" pitchFamily="50" charset="-128"/>
              </a:rPr>
              <a:t>大規模建築物</a:t>
            </a:r>
            <a:r>
              <a:rPr lang="en-US" altLang="ja-JP" sz="2004" b="1" dirty="0">
                <a:solidFill>
                  <a:schemeClr val="bg1"/>
                </a:solidFill>
                <a:latin typeface="Meiryo UI" panose="020B0604030504040204" pitchFamily="50" charset="-128"/>
                <a:ea typeface="Meiryo UI" panose="020B0604030504040204" pitchFamily="50" charset="-128"/>
              </a:rPr>
              <a:t>(</a:t>
            </a:r>
            <a:r>
              <a:rPr lang="ja-JP" altLang="en-US" sz="2004" b="1" dirty="0">
                <a:solidFill>
                  <a:schemeClr val="bg1"/>
                </a:solidFill>
                <a:latin typeface="Meiryo UI" panose="020B0604030504040204" pitchFamily="50" charset="-128"/>
                <a:ea typeface="Meiryo UI" panose="020B0604030504040204" pitchFamily="50" charset="-128"/>
              </a:rPr>
              <a:t>診断義務付け建築物）</a:t>
            </a:r>
            <a:r>
              <a:rPr lang="ja-JP" altLang="en-US" sz="1838" b="1" dirty="0">
                <a:solidFill>
                  <a:schemeClr val="bg1"/>
                </a:solidFill>
                <a:latin typeface="Meiryo UI" panose="020B0604030504040204" pitchFamily="50" charset="-128"/>
                <a:ea typeface="Meiryo UI" panose="020B0604030504040204" pitchFamily="50" charset="-128"/>
              </a:rPr>
              <a:t>　</a:t>
            </a:r>
            <a:endParaRPr lang="en-US" altLang="ja-JP" sz="1838" b="1" dirty="0">
              <a:solidFill>
                <a:schemeClr val="bg1"/>
              </a:solidFill>
              <a:latin typeface="Meiryo UI" panose="020B0604030504040204" pitchFamily="50" charset="-128"/>
              <a:ea typeface="Meiryo UI" panose="020B0604030504040204" pitchFamily="50" charset="-128"/>
            </a:endParaRPr>
          </a:p>
          <a:p>
            <a:pPr defTabSz="719945">
              <a:lnSpc>
                <a:spcPts val="2004"/>
              </a:lnSpc>
            </a:pPr>
            <a:r>
              <a:rPr lang="ja-JP" altLang="en-US" sz="1838" b="1" dirty="0">
                <a:solidFill>
                  <a:schemeClr val="bg1"/>
                </a:solidFill>
                <a:latin typeface="Meiryo UI" panose="020B0604030504040204" pitchFamily="50" charset="-128"/>
                <a:ea typeface="Meiryo UI" panose="020B0604030504040204" pitchFamily="50" charset="-128"/>
              </a:rPr>
              <a:t>　</a:t>
            </a:r>
            <a:r>
              <a:rPr lang="ja-JP" altLang="en-US" sz="1503" dirty="0">
                <a:solidFill>
                  <a:schemeClr val="bg1"/>
                </a:solidFill>
                <a:latin typeface="Meiryo UI" panose="020B0604030504040204" pitchFamily="50" charset="-128"/>
                <a:ea typeface="Meiryo UI" panose="020B0604030504040204" pitchFamily="50" charset="-128"/>
              </a:rPr>
              <a:t>不特定多数の者及び避難に配慮を要する者が利用する大規模な建築物</a:t>
            </a:r>
          </a:p>
        </p:txBody>
      </p:sp>
      <p:sp>
        <p:nvSpPr>
          <p:cNvPr id="71" name="テキスト ボックス 70">
            <a:extLst>
              <a:ext uri="{FF2B5EF4-FFF2-40B4-BE49-F238E27FC236}">
                <a16:creationId xmlns:a16="http://schemas.microsoft.com/office/drawing/2014/main" id="{B616332F-3264-484B-BF86-D2F82ECD3517}"/>
              </a:ext>
            </a:extLst>
          </p:cNvPr>
          <p:cNvSpPr txBox="1"/>
          <p:nvPr/>
        </p:nvSpPr>
        <p:spPr>
          <a:xfrm>
            <a:off x="638360" y="1669348"/>
            <a:ext cx="3338036" cy="310341"/>
          </a:xfrm>
          <a:prstGeom prst="rect">
            <a:avLst/>
          </a:prstGeom>
          <a:noFill/>
          <a:ln>
            <a:noFill/>
          </a:ln>
        </p:spPr>
        <p:txBody>
          <a:bodyPr wrap="square" rtlCol="0">
            <a:spAutoFit/>
          </a:bodyPr>
          <a:lstStyle/>
          <a:p>
            <a:pPr marL="302242" indent="-302242" defTabSz="2015851">
              <a:lnSpc>
                <a:spcPts val="1670"/>
              </a:lnSpc>
              <a:defRPr/>
            </a:pPr>
            <a:r>
              <a:rPr lang="ja-JP" altLang="en-US" sz="1503" dirty="0">
                <a:latin typeface="Meiryo UI" panose="020B0604030504040204" pitchFamily="50" charset="-128"/>
                <a:ea typeface="Meiryo UI" panose="020B0604030504040204" pitchFamily="50" charset="-128"/>
              </a:rPr>
              <a:t>耐震性不足棟数（進捗率</a:t>
            </a:r>
            <a:r>
              <a:rPr lang="en-US" altLang="ja-JP" sz="1503" baseline="30000" dirty="0">
                <a:latin typeface="Meiryo UI" panose="020B0604030504040204" pitchFamily="50" charset="-128"/>
                <a:ea typeface="Meiryo UI" panose="020B0604030504040204" pitchFamily="50" charset="-128"/>
              </a:rPr>
              <a:t>※</a:t>
            </a:r>
            <a:r>
              <a:rPr lang="ja-JP" altLang="en-US" sz="1503" baseline="30000" dirty="0">
                <a:latin typeface="Meiryo UI" panose="020B0604030504040204" pitchFamily="50" charset="-128"/>
                <a:ea typeface="Meiryo UI" panose="020B0604030504040204" pitchFamily="50" charset="-128"/>
              </a:rPr>
              <a:t>１</a:t>
            </a:r>
            <a:r>
              <a:rPr lang="ja-JP" altLang="en-US" sz="1503" dirty="0">
                <a:latin typeface="Meiryo UI" panose="020B0604030504040204" pitchFamily="50" charset="-128"/>
                <a:ea typeface="Meiryo UI" panose="020B0604030504040204" pitchFamily="50" charset="-128"/>
              </a:rPr>
              <a:t>）</a:t>
            </a:r>
            <a:endParaRPr lang="en-US" altLang="ja-JP" sz="1670" b="1" dirty="0">
              <a:solidFill>
                <a:prstClr val="black"/>
              </a:solidFill>
              <a:latin typeface="Meiryo UI" panose="020B0604030504040204" pitchFamily="50" charset="-128"/>
              <a:ea typeface="Meiryo UI" panose="020B0604030504040204" pitchFamily="50" charset="-128"/>
            </a:endParaRPr>
          </a:p>
        </p:txBody>
      </p:sp>
      <p:graphicFrame>
        <p:nvGraphicFramePr>
          <p:cNvPr id="73" name="表 72"/>
          <p:cNvGraphicFramePr>
            <a:graphicFrameLocks noGrp="1"/>
          </p:cNvGraphicFramePr>
          <p:nvPr>
            <p:extLst/>
          </p:nvPr>
        </p:nvGraphicFramePr>
        <p:xfrm>
          <a:off x="3550432" y="2003562"/>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b="1" dirty="0" smtClean="0">
                          <a:latin typeface="Meiryo UI" panose="020B0604030504040204" pitchFamily="50" charset="-128"/>
                          <a:ea typeface="Meiryo UI" panose="020B0604030504040204" pitchFamily="50" charset="-128"/>
                        </a:rPr>
                        <a:t>R4(2022).</a:t>
                      </a:r>
                      <a:r>
                        <a:rPr kumimoji="1" lang="ja-JP" altLang="en-US" sz="1600" b="1" dirty="0">
                          <a:latin typeface="Meiryo UI" panose="020B0604030504040204" pitchFamily="50" charset="-128"/>
                          <a:ea typeface="Meiryo UI" panose="020B0604030504040204" pitchFamily="50" charset="-128"/>
                        </a:rPr>
                        <a:t>３</a:t>
                      </a:r>
                    </a:p>
                  </a:txBody>
                  <a:tcPr marL="60122" marR="60122"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396229">
                <a:tc>
                  <a:txBody>
                    <a:bodyPr/>
                    <a:lstStyle/>
                    <a:p>
                      <a:pPr algn="ctr"/>
                      <a:r>
                        <a:rPr kumimoji="1" lang="en-US" altLang="ja-JP" sz="1700" b="1" dirty="0">
                          <a:latin typeface="Meiryo UI" panose="020B0604030504040204" pitchFamily="50" charset="-128"/>
                          <a:ea typeface="Meiryo UI" panose="020B0604030504040204" pitchFamily="50" charset="-128"/>
                        </a:rPr>
                        <a:t>90</a:t>
                      </a:r>
                      <a:r>
                        <a:rPr kumimoji="1" lang="ja-JP" altLang="en-US" sz="1700" b="1" dirty="0">
                          <a:latin typeface="Meiryo UI" panose="020B0604030504040204" pitchFamily="50" charset="-128"/>
                          <a:ea typeface="Meiryo UI" panose="020B0604030504040204" pitchFamily="50" charset="-128"/>
                        </a:rPr>
                        <a:t>棟</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89%</a:t>
                      </a:r>
                      <a:r>
                        <a:rPr kumimoji="1" lang="ja-JP" altLang="en-US" sz="1600" b="1" dirty="0">
                          <a:latin typeface="Meiryo UI" panose="020B0604030504040204" pitchFamily="50" charset="-128"/>
                          <a:ea typeface="Meiryo UI" panose="020B0604030504040204" pitchFamily="50" charset="-128"/>
                        </a:rPr>
                        <a:t>）</a:t>
                      </a:r>
                    </a:p>
                  </a:txBody>
                  <a:tcPr marL="60122" marR="60122" marT="60122" marB="60122">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sp>
        <p:nvSpPr>
          <p:cNvPr id="30" name="テキスト ボックス 29">
            <a:extLst>
              <a:ext uri="{FF2B5EF4-FFF2-40B4-BE49-F238E27FC236}">
                <a16:creationId xmlns:a16="http://schemas.microsoft.com/office/drawing/2014/main" id="{B616332F-3264-484B-BF86-D2F82ECD3517}"/>
              </a:ext>
            </a:extLst>
          </p:cNvPr>
          <p:cNvSpPr txBox="1"/>
          <p:nvPr/>
        </p:nvSpPr>
        <p:spPr>
          <a:xfrm>
            <a:off x="364465" y="2874625"/>
            <a:ext cx="5008098" cy="194925"/>
          </a:xfrm>
          <a:prstGeom prst="rect">
            <a:avLst/>
          </a:prstGeom>
          <a:noFill/>
          <a:ln>
            <a:noFill/>
          </a:ln>
        </p:spPr>
        <p:txBody>
          <a:bodyPr wrap="square" rtlCol="0">
            <a:spAutoFit/>
          </a:bodyPr>
          <a:lstStyle/>
          <a:p>
            <a:pPr algn="r">
              <a:lnSpc>
                <a:spcPts val="800"/>
              </a:lnSpc>
            </a:pP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１進捗率：義務付け建築物に占める耐震性ありの割合　　　　　　</a:t>
            </a: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２当初公表時点</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586122" y="3633968"/>
            <a:ext cx="7833600" cy="1069899"/>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defPPr>
              <a:defRPr lang="ja-JP"/>
            </a:defPPr>
            <a:lvl1pPr marL="252000" indent="-252000">
              <a:lnSpc>
                <a:spcPct val="120000"/>
              </a:lnSpc>
              <a:spcAft>
                <a:spcPts val="600"/>
              </a:spcAft>
              <a:defRPr>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ja-JP" altLang="en-US" dirty="0" smtClean="0">
                <a:solidFill>
                  <a:schemeClr val="tx1"/>
                </a:solidFill>
              </a:rPr>
              <a:t>○所有者へのヒアリング等の状況から、目標はおおむね達成できる見込みであるものの、大規模建築物は、多数の方々が利用し、災害時には避難所等としても機能することから、１棟でも多く耐震化が図られるよう働きかける</a:t>
            </a:r>
            <a:endParaRPr lang="en-US" altLang="ja-JP" strike="sngStrike" dirty="0" smtClean="0">
              <a:solidFill>
                <a:schemeClr val="tx1"/>
              </a:solidFill>
            </a:endParaRPr>
          </a:p>
        </p:txBody>
      </p:sp>
      <p:sp>
        <p:nvSpPr>
          <p:cNvPr id="36" name="テキスト ボックス 35"/>
          <p:cNvSpPr txBox="1"/>
          <p:nvPr/>
        </p:nvSpPr>
        <p:spPr>
          <a:xfrm>
            <a:off x="586122" y="3192795"/>
            <a:ext cx="7833600" cy="369332"/>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defPPr>
              <a:defRPr lang="ja-JP"/>
            </a:defPPr>
            <a:lvl1pPr defTabSz="823170" fontAlgn="auto">
              <a:spcBef>
                <a:spcPct val="50000"/>
              </a:spcBef>
              <a:spcAft>
                <a:spcPts val="0"/>
              </a:spcAft>
              <a:defRPr kumimoji="0" b="1" kern="0">
                <a:solidFill>
                  <a:sysClr val="window" lastClr="FFFFFF"/>
                </a:solidFill>
                <a:latin typeface="Meiryo UI" panose="020B0604030504040204" pitchFamily="50" charset="-128"/>
                <a:ea typeface="Meiryo UI" panose="020B0604030504040204" pitchFamily="50" charset="-128"/>
              </a:defRPr>
            </a:lvl1pPr>
          </a:lstStyle>
          <a:p>
            <a:r>
              <a:rPr lang="ja-JP" altLang="en-US" dirty="0" smtClean="0"/>
              <a:t>目標の達成について</a:t>
            </a:r>
            <a:endParaRPr lang="ja-JP" altLang="en-US" dirty="0"/>
          </a:p>
        </p:txBody>
      </p:sp>
      <p:sp>
        <p:nvSpPr>
          <p:cNvPr id="37" name="テキスト ボックス 36"/>
          <p:cNvSpPr txBox="1"/>
          <p:nvPr/>
        </p:nvSpPr>
        <p:spPr>
          <a:xfrm>
            <a:off x="586122" y="4890049"/>
            <a:ext cx="7833600" cy="369332"/>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defPPr>
              <a:defRPr lang="ja-JP"/>
            </a:defPPr>
            <a:lvl1pPr defTabSz="823170" fontAlgn="auto">
              <a:spcBef>
                <a:spcPct val="50000"/>
              </a:spcBef>
              <a:spcAft>
                <a:spcPts val="0"/>
              </a:spcAft>
              <a:defRPr kumimoji="0" b="1" kern="0">
                <a:solidFill>
                  <a:sysClr val="window" lastClr="FFFFFF"/>
                </a:solidFill>
                <a:latin typeface="Meiryo UI" panose="020B0604030504040204" pitchFamily="50" charset="-128"/>
                <a:ea typeface="Meiryo UI" panose="020B0604030504040204" pitchFamily="50" charset="-128"/>
              </a:defRPr>
            </a:lvl1pPr>
          </a:lstStyle>
          <a:p>
            <a:r>
              <a:rPr lang="ja-JP" altLang="en-US" dirty="0" smtClean="0"/>
              <a:t>今後の取組について</a:t>
            </a:r>
            <a:endParaRPr lang="ja-JP" altLang="en-US" dirty="0"/>
          </a:p>
        </p:txBody>
      </p:sp>
      <p:sp>
        <p:nvSpPr>
          <p:cNvPr id="38" name="テキスト ボックス 37"/>
          <p:cNvSpPr txBox="1"/>
          <p:nvPr/>
        </p:nvSpPr>
        <p:spPr>
          <a:xfrm>
            <a:off x="586122" y="5339621"/>
            <a:ext cx="7833600" cy="737501"/>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tIns="36000" bIns="36000">
            <a:spAutoFit/>
          </a:bodyPr>
          <a:lstStyle>
            <a:defPPr>
              <a:defRPr lang="ja-JP"/>
            </a:defPPr>
            <a:lvl1pPr marL="252000" indent="-252000">
              <a:lnSpc>
                <a:spcPct val="120000"/>
              </a:lnSpc>
              <a:spcAft>
                <a:spcPts val="600"/>
              </a:spcAft>
              <a:defRPr>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ja-JP" altLang="en-US" dirty="0" smtClean="0">
                <a:solidFill>
                  <a:schemeClr val="tx1"/>
                </a:solidFill>
              </a:rPr>
              <a:t>○引き続き、耐震化の進捗状況の把握に努めるとともに、</a:t>
            </a:r>
            <a:r>
              <a:rPr lang="ja-JP" altLang="en-US" dirty="0">
                <a:solidFill>
                  <a:schemeClr val="tx1"/>
                </a:solidFill>
              </a:rPr>
              <a:t>専門家派遣制度を創設し、</a:t>
            </a:r>
            <a:r>
              <a:rPr lang="ja-JP" altLang="en-US" dirty="0" smtClean="0">
                <a:solidFill>
                  <a:schemeClr val="tx1"/>
                </a:solidFill>
              </a:rPr>
              <a:t>所有者の抱える様々</a:t>
            </a:r>
            <a:r>
              <a:rPr lang="ja-JP" altLang="en-US" dirty="0">
                <a:solidFill>
                  <a:schemeClr val="tx1"/>
                </a:solidFill>
              </a:rPr>
              <a:t>な</a:t>
            </a:r>
            <a:r>
              <a:rPr lang="ja-JP" altLang="en-US" dirty="0" smtClean="0">
                <a:solidFill>
                  <a:schemeClr val="tx1"/>
                </a:solidFill>
              </a:rPr>
              <a:t>課題を解決して耐震化を促進する</a:t>
            </a:r>
            <a:endParaRPr lang="en-US" altLang="ja-JP" dirty="0">
              <a:solidFill>
                <a:schemeClr val="tx1"/>
              </a:solidFill>
            </a:endParaRPr>
          </a:p>
        </p:txBody>
      </p:sp>
      <p:sp>
        <p:nvSpPr>
          <p:cNvPr id="17" name="四角形吹き出し 16"/>
          <p:cNvSpPr/>
          <p:nvPr/>
        </p:nvSpPr>
        <p:spPr>
          <a:xfrm>
            <a:off x="5781208" y="2819008"/>
            <a:ext cx="2638514" cy="306161"/>
          </a:xfrm>
          <a:prstGeom prst="wedgeRectCallout">
            <a:avLst>
              <a:gd name="adj1" fmla="val -10304"/>
              <a:gd name="adj2" fmla="val -89944"/>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予測：</a:t>
            </a:r>
            <a:r>
              <a:rPr kumimoji="1" lang="en-US" altLang="ja-JP" sz="1700" b="1" dirty="0" smtClean="0">
                <a:latin typeface="Meiryo UI" panose="020B0604030504040204" pitchFamily="50" charset="-128"/>
                <a:ea typeface="Meiryo UI" panose="020B0604030504040204" pitchFamily="50" charset="-128"/>
              </a:rPr>
              <a:t>9</a:t>
            </a:r>
            <a:r>
              <a:rPr kumimoji="1" lang="ja-JP" altLang="en-US" sz="1700" b="1" dirty="0" smtClean="0">
                <a:latin typeface="Meiryo UI" panose="020B0604030504040204" pitchFamily="50" charset="-128"/>
                <a:ea typeface="Meiryo UI" panose="020B0604030504040204" pitchFamily="50" charset="-128"/>
              </a:rPr>
              <a:t>５</a:t>
            </a:r>
            <a:r>
              <a:rPr kumimoji="1" lang="en-US" altLang="ja-JP" sz="1700" b="1" dirty="0" smtClean="0">
                <a:latin typeface="Meiryo UI" panose="020B0604030504040204" pitchFamily="50" charset="-128"/>
                <a:ea typeface="Meiryo UI" panose="020B0604030504040204" pitchFamily="50" charset="-128"/>
              </a:rPr>
              <a:t>.</a:t>
            </a:r>
            <a:r>
              <a:rPr kumimoji="1" lang="ja-JP" altLang="en-US" sz="1700" b="1" dirty="0" smtClean="0">
                <a:latin typeface="Meiryo UI" panose="020B0604030504040204" pitchFamily="50" charset="-128"/>
                <a:ea typeface="Meiryo UI" panose="020B0604030504040204" pitchFamily="50" charset="-128"/>
              </a:rPr>
              <a:t>６％</a:t>
            </a:r>
            <a:endParaRPr kumimoji="1" lang="ja-JP" altLang="en-US" sz="17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44899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49A59C1A-3B36-464D-A87E-56EC12CDEC35}"/>
              </a:ext>
            </a:extLst>
          </p:cNvPr>
          <p:cNvSpPr txBox="1">
            <a:spLocks noChangeArrowheads="1"/>
          </p:cNvSpPr>
          <p:nvPr/>
        </p:nvSpPr>
        <p:spPr bwMode="auto">
          <a:xfrm>
            <a:off x="6535656" y="4148823"/>
            <a:ext cx="2204547" cy="1575702"/>
          </a:xfrm>
          <a:prstGeom prst="rect">
            <a:avLst/>
          </a:prstGeom>
          <a:solidFill>
            <a:schemeClr val="accent5"/>
          </a:solidFill>
          <a:ln>
            <a:noFill/>
          </a:ln>
        </p:spPr>
        <p:txBody>
          <a:bodyPr lIns="72000" tIns="72000" rIns="72000" bIns="72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16000" indent="-216000" eaLnBrk="1" hangingPunct="1">
              <a:spcBef>
                <a:spcPct val="0"/>
              </a:spcBef>
              <a:buFontTx/>
              <a:buNone/>
            </a:pPr>
            <a:endParaRPr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31</a:t>
            </a:fld>
            <a:endParaRPr lang="en-US" altLang="ja-JP">
              <a:solidFill>
                <a:srgbClr val="000000"/>
              </a:solidFill>
            </a:endParaRPr>
          </a:p>
        </p:txBody>
      </p:sp>
      <p:sp>
        <p:nvSpPr>
          <p:cNvPr id="2" name="タイトル 1">
            <a:extLst>
              <a:ext uri="{FF2B5EF4-FFF2-40B4-BE49-F238E27FC236}">
                <a16:creationId xmlns:a16="http://schemas.microsoft.com/office/drawing/2014/main" id="{77B14665-C14D-4EEF-9E1F-852F6FE5B4C6}"/>
              </a:ext>
            </a:extLst>
          </p:cNvPr>
          <p:cNvSpPr>
            <a:spLocks noGrp="1"/>
          </p:cNvSpPr>
          <p:nvPr>
            <p:ph type="title" idx="4294967295"/>
          </p:nvPr>
        </p:nvSpPr>
        <p:spPr>
          <a:xfrm>
            <a:off x="0" y="122238"/>
            <a:ext cx="7988300" cy="754062"/>
          </a:xfrm>
        </p:spPr>
        <p:txBody>
          <a:bodyPr/>
          <a:lstStyle/>
          <a:p>
            <a:r>
              <a:rPr lang="en-US" altLang="ja-JP" dirty="0" smtClean="0"/>
              <a:t>【</a:t>
            </a:r>
            <a:r>
              <a:rPr lang="ja-JP" altLang="en-US" dirty="0" smtClean="0"/>
              <a:t>参考</a:t>
            </a:r>
            <a:r>
              <a:rPr lang="en-US" altLang="ja-JP" dirty="0" smtClean="0"/>
              <a:t>】</a:t>
            </a:r>
            <a:r>
              <a:rPr lang="ja-JP" altLang="en-US" dirty="0" smtClean="0"/>
              <a:t>大規模</a:t>
            </a:r>
            <a:r>
              <a:rPr lang="ja-JP" altLang="en-US" dirty="0"/>
              <a:t>建築物の耐震化に係る</a:t>
            </a:r>
            <a:r>
              <a:rPr lang="en-US" altLang="ja-JP" dirty="0"/>
              <a:t/>
            </a:r>
            <a:br>
              <a:rPr lang="en-US" altLang="ja-JP" dirty="0"/>
            </a:br>
            <a:r>
              <a:rPr lang="ja-JP" altLang="en-US" dirty="0"/>
              <a:t>　　　 </a:t>
            </a:r>
            <a:r>
              <a:rPr lang="ja-JP" altLang="en-US" dirty="0" smtClean="0"/>
              <a:t>　他</a:t>
            </a:r>
            <a:r>
              <a:rPr lang="ja-JP" altLang="en-US" dirty="0"/>
              <a:t>都道府県等の状況・取組等</a:t>
            </a:r>
          </a:p>
        </p:txBody>
      </p:sp>
      <p:graphicFrame>
        <p:nvGraphicFramePr>
          <p:cNvPr id="6" name="表 5"/>
          <p:cNvGraphicFramePr>
            <a:graphicFrameLocks noGrp="1"/>
          </p:cNvGraphicFramePr>
          <p:nvPr>
            <p:extLst>
              <p:ext uri="{D42A27DB-BD31-4B8C-83A1-F6EECF244321}">
                <p14:modId xmlns:p14="http://schemas.microsoft.com/office/powerpoint/2010/main" val="3097340666"/>
              </p:ext>
            </p:extLst>
          </p:nvPr>
        </p:nvGraphicFramePr>
        <p:xfrm>
          <a:off x="373545" y="1582380"/>
          <a:ext cx="3143252" cy="1580725"/>
        </p:xfrm>
        <a:graphic>
          <a:graphicData uri="http://schemas.openxmlformats.org/drawingml/2006/table">
            <a:tbl>
              <a:tblPr firstRow="1" firstCol="1">
                <a:tableStyleId>{85BE263C-DBD7-4A20-BB59-AAB30ACAA65A}</a:tableStyleId>
              </a:tblPr>
              <a:tblGrid>
                <a:gridCol w="933451">
                  <a:extLst>
                    <a:ext uri="{9D8B030D-6E8A-4147-A177-3AD203B41FA5}">
                      <a16:colId xmlns:a16="http://schemas.microsoft.com/office/drawing/2014/main" val="3373791282"/>
                    </a:ext>
                  </a:extLst>
                </a:gridCol>
                <a:gridCol w="708660">
                  <a:extLst>
                    <a:ext uri="{9D8B030D-6E8A-4147-A177-3AD203B41FA5}">
                      <a16:colId xmlns:a16="http://schemas.microsoft.com/office/drawing/2014/main" val="4171385472"/>
                    </a:ext>
                  </a:extLst>
                </a:gridCol>
                <a:gridCol w="731520">
                  <a:extLst>
                    <a:ext uri="{9D8B030D-6E8A-4147-A177-3AD203B41FA5}">
                      <a16:colId xmlns:a16="http://schemas.microsoft.com/office/drawing/2014/main" val="2278615806"/>
                    </a:ext>
                  </a:extLst>
                </a:gridCol>
                <a:gridCol w="769621">
                  <a:extLst>
                    <a:ext uri="{9D8B030D-6E8A-4147-A177-3AD203B41FA5}">
                      <a16:colId xmlns:a16="http://schemas.microsoft.com/office/drawing/2014/main" val="1313424371"/>
                    </a:ext>
                  </a:extLst>
                </a:gridCol>
              </a:tblGrid>
              <a:tr h="266946">
                <a:tc>
                  <a:txBody>
                    <a:bodyPr/>
                    <a:lstStyle/>
                    <a:p>
                      <a:pPr marL="0" algn="ctr" defTabSz="914278" rtl="0" eaLnBrk="1" latinLnBrk="0" hangingPunct="1">
                        <a:lnSpc>
                          <a:spcPct val="100000"/>
                        </a:lnSpc>
                        <a:spcAft>
                          <a:spcPts val="0"/>
                        </a:spcAft>
                      </a:pPr>
                      <a:r>
                        <a:rPr kumimoji="1" lang="ja-JP" altLang="en-US" sz="1100" kern="100" dirty="0">
                          <a:effectLst/>
                          <a:latin typeface="Meiryo UI" panose="020B0604030504040204" pitchFamily="50" charset="-128"/>
                          <a:ea typeface="Meiryo UI" panose="020B0604030504040204" pitchFamily="50" charset="-128"/>
                        </a:rPr>
                        <a:t>都道府県</a:t>
                      </a:r>
                      <a:r>
                        <a:rPr kumimoji="1" lang="en-US" sz="1100" kern="100" dirty="0">
                          <a:effectLst/>
                          <a:latin typeface="Meiryo UI" panose="020B0604030504040204" pitchFamily="50" charset="-128"/>
                          <a:ea typeface="Meiryo UI" panose="020B0604030504040204" pitchFamily="50" charset="-128"/>
                        </a:rPr>
                        <a:t> </a:t>
                      </a:r>
                      <a:endParaRPr kumimoji="1" lang="ja-JP" sz="11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100" kern="100" dirty="0">
                          <a:effectLst/>
                          <a:latin typeface="Meiryo UI" panose="020B0604030504040204" pitchFamily="50" charset="-128"/>
                          <a:ea typeface="Meiryo UI" panose="020B0604030504040204" pitchFamily="50" charset="-128"/>
                        </a:rPr>
                        <a:t>対象</a:t>
                      </a:r>
                      <a:endParaRPr kumimoji="1" lang="en-US" altLang="ja-JP" sz="1100" kern="100" dirty="0">
                        <a:effectLst/>
                        <a:latin typeface="Meiryo UI" panose="020B0604030504040204" pitchFamily="50" charset="-128"/>
                        <a:ea typeface="Meiryo UI" panose="020B0604030504040204" pitchFamily="50" charset="-128"/>
                      </a:endParaRPr>
                    </a:p>
                    <a:p>
                      <a:pPr marL="0" algn="ctr" defTabSz="914278" rtl="0" eaLnBrk="1" latinLnBrk="0" hangingPunct="1">
                        <a:lnSpc>
                          <a:spcPct val="100000"/>
                        </a:lnSpc>
                        <a:spcAft>
                          <a:spcPts val="0"/>
                        </a:spcAft>
                      </a:pPr>
                      <a:r>
                        <a:rPr kumimoji="1" lang="ja-JP" altLang="en-US" sz="1100" kern="100" dirty="0">
                          <a:effectLst/>
                          <a:latin typeface="Meiryo UI" panose="020B0604030504040204" pitchFamily="50" charset="-128"/>
                          <a:ea typeface="Meiryo UI" panose="020B0604030504040204" pitchFamily="50" charset="-128"/>
                        </a:rPr>
                        <a:t>棟数</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100" kern="100" dirty="0">
                          <a:effectLst/>
                          <a:latin typeface="Meiryo UI" panose="020B0604030504040204" pitchFamily="50" charset="-128"/>
                          <a:ea typeface="Meiryo UI" panose="020B0604030504040204" pitchFamily="50" charset="-128"/>
                        </a:rPr>
                        <a:t>耐震化</a:t>
                      </a:r>
                      <a:endParaRPr kumimoji="1" lang="en-US" altLang="ja-JP" sz="1100" kern="100" dirty="0">
                        <a:effectLst/>
                        <a:latin typeface="Meiryo UI" panose="020B0604030504040204" pitchFamily="50" charset="-128"/>
                        <a:ea typeface="Meiryo UI" panose="020B0604030504040204" pitchFamily="50" charset="-128"/>
                      </a:endParaRPr>
                    </a:p>
                    <a:p>
                      <a:pPr marL="0" algn="ctr" defTabSz="914278" rtl="0" eaLnBrk="1" latinLnBrk="0" hangingPunct="1">
                        <a:lnSpc>
                          <a:spcPct val="100000"/>
                        </a:lnSpc>
                        <a:spcAft>
                          <a:spcPts val="0"/>
                        </a:spcAft>
                      </a:pPr>
                      <a:r>
                        <a:rPr kumimoji="1" lang="ja-JP" altLang="en-US" sz="1100" kern="100" dirty="0">
                          <a:effectLst/>
                          <a:latin typeface="Meiryo UI" panose="020B0604030504040204" pitchFamily="50" charset="-128"/>
                          <a:ea typeface="Meiryo UI" panose="020B0604030504040204" pitchFamily="50" charset="-128"/>
                        </a:rPr>
                        <a:t>不足棟数</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100" kern="100" dirty="0">
                          <a:effectLst/>
                          <a:latin typeface="Meiryo UI" panose="020B0604030504040204" pitchFamily="50" charset="-128"/>
                          <a:ea typeface="Meiryo UI" panose="020B0604030504040204" pitchFamily="50" charset="-128"/>
                        </a:rPr>
                        <a:t>進捗率</a:t>
                      </a:r>
                    </a:p>
                  </a:txBody>
                  <a:tcPr marL="68580" marR="68580" marT="0" marB="0" anchor="ctr">
                    <a:lnL w="19050" cap="flat" cmpd="sng" algn="ctr">
                      <a:solidFill>
                        <a:schemeClr val="bg1"/>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761007960"/>
                  </a:ext>
                </a:extLst>
              </a:tr>
              <a:tr h="249089">
                <a:tc>
                  <a:txBody>
                    <a:bodyPr/>
                    <a:lstStyle/>
                    <a:p>
                      <a:pPr marL="0" algn="ctr" defTabSz="914278" rtl="0" eaLnBrk="1" latinLnBrk="0" hangingPunct="1">
                        <a:lnSpc>
                          <a:spcPct val="100000"/>
                        </a:lnSpc>
                        <a:spcAft>
                          <a:spcPts val="0"/>
                        </a:spcAft>
                      </a:pPr>
                      <a:r>
                        <a:rPr kumimoji="1" lang="ja-JP" altLang="en-US" sz="1100" kern="100" dirty="0">
                          <a:solidFill>
                            <a:schemeClr val="bg1"/>
                          </a:solidFill>
                          <a:effectLst/>
                          <a:latin typeface="Meiryo UI" panose="020B0604030504040204" pitchFamily="50" charset="-128"/>
                          <a:ea typeface="Meiryo UI" panose="020B0604030504040204" pitchFamily="50" charset="-128"/>
                          <a:cs typeface="+mn-cs"/>
                        </a:rPr>
                        <a:t>東京都</a:t>
                      </a:r>
                      <a:endParaRPr kumimoji="1" lang="ja-JP" sz="11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1,787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105</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94.1%</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868621111"/>
                  </a:ext>
                </a:extLst>
              </a:tr>
              <a:tr h="249089">
                <a:tc>
                  <a:txBody>
                    <a:bodyPr/>
                    <a:lstStyle/>
                    <a:p>
                      <a:pPr marL="0" algn="ctr" defTabSz="914278" rtl="0" eaLnBrk="1" latinLnBrk="0" hangingPunct="1">
                        <a:lnSpc>
                          <a:spcPct val="100000"/>
                        </a:lnSpc>
                        <a:spcAft>
                          <a:spcPts val="0"/>
                        </a:spcAft>
                      </a:pPr>
                      <a:r>
                        <a:rPr kumimoji="1" lang="ja-JP" altLang="en-US" sz="1100" kern="100" dirty="0">
                          <a:solidFill>
                            <a:schemeClr val="bg1"/>
                          </a:solidFill>
                          <a:effectLst/>
                          <a:latin typeface="Meiryo UI" panose="020B0604030504040204" pitchFamily="50" charset="-128"/>
                          <a:ea typeface="Meiryo UI" panose="020B0604030504040204" pitchFamily="50" charset="-128"/>
                          <a:cs typeface="+mn-cs"/>
                        </a:rPr>
                        <a:t>神奈川県</a:t>
                      </a:r>
                      <a:endParaRPr kumimoji="1" lang="ja-JP" sz="11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977</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69</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92.9%</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4195208097"/>
                  </a:ext>
                </a:extLst>
              </a:tr>
              <a:tr h="249089">
                <a:tc>
                  <a:txBody>
                    <a:bodyPr/>
                    <a:lstStyle/>
                    <a:p>
                      <a:pPr marL="0" algn="ctr" defTabSz="914278" rtl="0" eaLnBrk="1" latinLnBrk="0" hangingPunct="1">
                        <a:lnSpc>
                          <a:spcPct val="100000"/>
                        </a:lnSpc>
                        <a:spcAft>
                          <a:spcPts val="0"/>
                        </a:spcAft>
                      </a:pPr>
                      <a:r>
                        <a:rPr kumimoji="1" lang="ja-JP" altLang="en-US" sz="1100" kern="100" dirty="0">
                          <a:solidFill>
                            <a:schemeClr val="bg1"/>
                          </a:solidFill>
                          <a:effectLst/>
                          <a:latin typeface="Meiryo UI" panose="020B0604030504040204" pitchFamily="50" charset="-128"/>
                          <a:ea typeface="Meiryo UI" panose="020B0604030504040204" pitchFamily="50" charset="-128"/>
                          <a:cs typeface="+mn-cs"/>
                        </a:rPr>
                        <a:t>静岡県</a:t>
                      </a:r>
                      <a:endParaRPr kumimoji="1" lang="ja-JP" sz="11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295</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90.5%</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1431509745"/>
                  </a:ext>
                </a:extLst>
              </a:tr>
              <a:tr h="249089">
                <a:tc>
                  <a:txBody>
                    <a:bodyPr/>
                    <a:lstStyle/>
                    <a:p>
                      <a:pPr marL="0" algn="ctr" defTabSz="914278" rtl="0" eaLnBrk="1" latinLnBrk="0" hangingPunct="1">
                        <a:lnSpc>
                          <a:spcPct val="100000"/>
                        </a:lnSpc>
                        <a:spcAft>
                          <a:spcPts val="0"/>
                        </a:spcAft>
                      </a:pPr>
                      <a:r>
                        <a:rPr kumimoji="1" lang="ja-JP" altLang="en-US" sz="1100" kern="100" dirty="0">
                          <a:solidFill>
                            <a:schemeClr val="bg1"/>
                          </a:solidFill>
                          <a:effectLst/>
                          <a:latin typeface="Meiryo UI" panose="020B0604030504040204" pitchFamily="50" charset="-128"/>
                          <a:ea typeface="Meiryo UI" panose="020B0604030504040204" pitchFamily="50" charset="-128"/>
                          <a:cs typeface="+mn-cs"/>
                        </a:rPr>
                        <a:t>愛知県</a:t>
                      </a:r>
                      <a:endParaRPr kumimoji="1" lang="ja-JP" sz="11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458</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37</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91.9%</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801101946"/>
                  </a:ext>
                </a:extLst>
              </a:tr>
              <a:tr h="249089">
                <a:tc>
                  <a:txBody>
                    <a:bodyPr/>
                    <a:lstStyle/>
                    <a:p>
                      <a:pPr algn="ctr">
                        <a:lnSpc>
                          <a:spcPct val="100000"/>
                        </a:lnSpc>
                        <a:spcAft>
                          <a:spcPts val="0"/>
                        </a:spcAft>
                      </a:pPr>
                      <a:r>
                        <a:rPr lang="ja-JP" altLang="en-US" sz="11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大阪府</a:t>
                      </a:r>
                      <a:endParaRPr lang="ja-JP" altLang="ja-JP" sz="11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819</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98</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88.0%</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1196628055"/>
                  </a:ext>
                </a:extLst>
              </a:tr>
            </a:tbl>
          </a:graphicData>
        </a:graphic>
      </p:graphicFrame>
      <p:sp>
        <p:nvSpPr>
          <p:cNvPr id="7" name="テキスト ボックス 6"/>
          <p:cNvSpPr txBox="1"/>
          <p:nvPr/>
        </p:nvSpPr>
        <p:spPr>
          <a:xfrm>
            <a:off x="107012" y="1049996"/>
            <a:ext cx="3950637" cy="341578"/>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kumimoji="1" lang="ja-JP" altLang="en-US" sz="1200" dirty="0" smtClean="0">
                <a:latin typeface="Meiryo UI" panose="020B0604030504040204" pitchFamily="50" charset="-128"/>
                <a:ea typeface="Meiryo UI" panose="020B0604030504040204" pitchFamily="50" charset="-128"/>
              </a:rPr>
              <a:t>〇耐震化の状況</a:t>
            </a:r>
            <a:r>
              <a:rPr kumimoji="1" lang="ja-JP" altLang="en-US" sz="1200" dirty="0">
                <a:latin typeface="Meiryo UI" panose="020B0604030504040204" pitchFamily="50" charset="-128"/>
                <a:ea typeface="Meiryo UI" panose="020B0604030504040204" pitchFamily="50" charset="-128"/>
              </a:rPr>
              <a:t>（主な</a:t>
            </a:r>
            <a:r>
              <a:rPr kumimoji="1" lang="ja-JP" altLang="en-US" sz="1200" dirty="0" smtClean="0">
                <a:latin typeface="Meiryo UI" panose="020B0604030504040204" pitchFamily="50" charset="-128"/>
                <a:ea typeface="Meiryo UI" panose="020B0604030504040204" pitchFamily="50" charset="-128"/>
              </a:rPr>
              <a:t>都府県</a:t>
            </a:r>
            <a:r>
              <a:rPr kumimoji="1" lang="ja-JP" altLang="en-US" sz="1200" dirty="0">
                <a:latin typeface="Meiryo UI" panose="020B0604030504040204" pitchFamily="50" charset="-128"/>
                <a:ea typeface="Meiryo UI" panose="020B0604030504040204" pitchFamily="50" charset="-128"/>
              </a:rPr>
              <a:t>）</a:t>
            </a:r>
          </a:p>
        </p:txBody>
      </p:sp>
      <p:sp>
        <p:nvSpPr>
          <p:cNvPr id="8" name="テキスト ボックス 7"/>
          <p:cNvSpPr txBox="1"/>
          <p:nvPr/>
        </p:nvSpPr>
        <p:spPr>
          <a:xfrm>
            <a:off x="1571618" y="3446241"/>
            <a:ext cx="2327681" cy="267312"/>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pPr algn="r"/>
            <a:r>
              <a:rPr kumimoji="1" lang="ja-JP" altLang="en-US" sz="12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国土交通省　公表</a:t>
            </a:r>
            <a:r>
              <a:rPr lang="ja-JP" altLang="en-US"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令和３年４月時点）</a:t>
            </a:r>
            <a:endParaRPr kumimoji="1" lang="en-US" altLang="ja-JP" sz="9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58280" y="3108910"/>
            <a:ext cx="3573781" cy="473700"/>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全国</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（対象棟数</a:t>
            </a:r>
            <a:r>
              <a:rPr kumimoji="1" lang="en-US" altLang="ja-JP" sz="900" dirty="0">
                <a:latin typeface="Meiryo UI" panose="020B0604030504040204" pitchFamily="50" charset="-128"/>
                <a:ea typeface="Meiryo UI" panose="020B0604030504040204" pitchFamily="50" charset="-128"/>
              </a:rPr>
              <a:t>11,026</a:t>
            </a:r>
            <a:r>
              <a:rPr kumimoji="1" lang="ja-JP" altLang="en-US" sz="900" dirty="0">
                <a:latin typeface="Meiryo UI" panose="020B0604030504040204" pitchFamily="50" charset="-128"/>
                <a:ea typeface="Meiryo UI" panose="020B0604030504040204" pitchFamily="50" charset="-128"/>
              </a:rPr>
              <a:t>棟　耐震性不足棟数</a:t>
            </a:r>
            <a:r>
              <a:rPr kumimoji="1" lang="en-US" altLang="ja-JP" sz="900" dirty="0">
                <a:latin typeface="Meiryo UI" panose="020B0604030504040204" pitchFamily="50" charset="-128"/>
                <a:ea typeface="Meiryo UI" panose="020B0604030504040204" pitchFamily="50" charset="-128"/>
              </a:rPr>
              <a:t>1243</a:t>
            </a:r>
            <a:r>
              <a:rPr kumimoji="1" lang="ja-JP" altLang="en-US" sz="900" dirty="0">
                <a:latin typeface="Meiryo UI" panose="020B0604030504040204" pitchFamily="50" charset="-128"/>
                <a:ea typeface="Meiryo UI" panose="020B0604030504040204" pitchFamily="50" charset="-128"/>
              </a:rPr>
              <a:t>棟　進捗率</a:t>
            </a:r>
            <a:r>
              <a:rPr kumimoji="1" lang="en-US" altLang="ja-JP" sz="900" dirty="0">
                <a:latin typeface="Meiryo UI" panose="020B0604030504040204" pitchFamily="50" charset="-128"/>
                <a:ea typeface="Meiryo UI" panose="020B0604030504040204" pitchFamily="50" charset="-128"/>
              </a:rPr>
              <a:t>88.7%</a:t>
            </a:r>
            <a:r>
              <a:rPr kumimoji="1" lang="ja-JP" altLang="en-US" sz="900" dirty="0">
                <a:latin typeface="Meiryo UI" panose="020B0604030504040204" pitchFamily="50" charset="-128"/>
                <a:ea typeface="Meiryo UI" panose="020B0604030504040204" pitchFamily="50" charset="-128"/>
              </a:rPr>
              <a:t>）　</a:t>
            </a:r>
          </a:p>
        </p:txBody>
      </p:sp>
      <p:sp>
        <p:nvSpPr>
          <p:cNvPr id="10" name="テキスト ボックス 9"/>
          <p:cNvSpPr txBox="1"/>
          <p:nvPr/>
        </p:nvSpPr>
        <p:spPr>
          <a:xfrm>
            <a:off x="229279" y="3862242"/>
            <a:ext cx="5255377" cy="222492"/>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kumimoji="1" lang="ja-JP" altLang="en-US" sz="1200" dirty="0" smtClean="0">
                <a:latin typeface="Meiryo UI" panose="020B0604030504040204" pitchFamily="50" charset="-128"/>
                <a:ea typeface="Meiryo UI" panose="020B0604030504040204" pitchFamily="50" charset="-128"/>
              </a:rPr>
              <a:t>〇他都市における</a:t>
            </a:r>
            <a:r>
              <a:rPr lang="ja-JP" altLang="en-US" sz="1200" dirty="0" smtClean="0">
                <a:latin typeface="Meiryo UI" panose="020B0604030504040204" pitchFamily="50" charset="-128"/>
                <a:ea typeface="Meiryo UI" panose="020B0604030504040204" pitchFamily="50" charset="-128"/>
              </a:rPr>
              <a:t>取組等</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62337717"/>
              </p:ext>
            </p:extLst>
          </p:nvPr>
        </p:nvGraphicFramePr>
        <p:xfrm>
          <a:off x="341640" y="4383154"/>
          <a:ext cx="5756211" cy="2189096"/>
        </p:xfrm>
        <a:graphic>
          <a:graphicData uri="http://schemas.openxmlformats.org/drawingml/2006/table">
            <a:tbl>
              <a:tblPr firstRow="1" firstCol="1">
                <a:tableStyleId>{85BE263C-DBD7-4A20-BB59-AAB30ACAA65A}</a:tableStyleId>
              </a:tblPr>
              <a:tblGrid>
                <a:gridCol w="903111">
                  <a:extLst>
                    <a:ext uri="{9D8B030D-6E8A-4147-A177-3AD203B41FA5}">
                      <a16:colId xmlns:a16="http://schemas.microsoft.com/office/drawing/2014/main" val="3373791282"/>
                    </a:ext>
                  </a:extLst>
                </a:gridCol>
                <a:gridCol w="764615">
                  <a:extLst>
                    <a:ext uri="{9D8B030D-6E8A-4147-A177-3AD203B41FA5}">
                      <a16:colId xmlns:a16="http://schemas.microsoft.com/office/drawing/2014/main" val="4171385472"/>
                    </a:ext>
                  </a:extLst>
                </a:gridCol>
                <a:gridCol w="764615">
                  <a:extLst>
                    <a:ext uri="{9D8B030D-6E8A-4147-A177-3AD203B41FA5}">
                      <a16:colId xmlns:a16="http://schemas.microsoft.com/office/drawing/2014/main" val="2278615806"/>
                    </a:ext>
                  </a:extLst>
                </a:gridCol>
                <a:gridCol w="825638">
                  <a:extLst>
                    <a:ext uri="{9D8B030D-6E8A-4147-A177-3AD203B41FA5}">
                      <a16:colId xmlns:a16="http://schemas.microsoft.com/office/drawing/2014/main" val="198564821"/>
                    </a:ext>
                  </a:extLst>
                </a:gridCol>
                <a:gridCol w="825638">
                  <a:extLst>
                    <a:ext uri="{9D8B030D-6E8A-4147-A177-3AD203B41FA5}">
                      <a16:colId xmlns:a16="http://schemas.microsoft.com/office/drawing/2014/main" val="3021797509"/>
                    </a:ext>
                  </a:extLst>
                </a:gridCol>
                <a:gridCol w="869018">
                  <a:extLst>
                    <a:ext uri="{9D8B030D-6E8A-4147-A177-3AD203B41FA5}">
                      <a16:colId xmlns:a16="http://schemas.microsoft.com/office/drawing/2014/main" val="372622927"/>
                    </a:ext>
                  </a:extLst>
                </a:gridCol>
                <a:gridCol w="803576">
                  <a:extLst>
                    <a:ext uri="{9D8B030D-6E8A-4147-A177-3AD203B41FA5}">
                      <a16:colId xmlns:a16="http://schemas.microsoft.com/office/drawing/2014/main" val="1313424371"/>
                    </a:ext>
                  </a:extLst>
                </a:gridCol>
              </a:tblGrid>
              <a:tr h="187069">
                <a:tc rowSpan="2">
                  <a:txBody>
                    <a:bodyPr/>
                    <a:lstStyle/>
                    <a:p>
                      <a:pPr marL="0" algn="ctr" defTabSz="914278" rtl="0" eaLnBrk="1" latinLnBrk="0" hangingPunct="1">
                        <a:lnSpc>
                          <a:spcPct val="100000"/>
                        </a:lnSpc>
                        <a:spcAft>
                          <a:spcPts val="0"/>
                        </a:spcAft>
                      </a:pPr>
                      <a:r>
                        <a:rPr kumimoji="1" lang="en-US" sz="1200" kern="100" dirty="0">
                          <a:effectLst/>
                          <a:latin typeface="Meiryo UI" panose="020B0604030504040204" pitchFamily="50" charset="-128"/>
                          <a:ea typeface="Meiryo UI" panose="020B0604030504040204" pitchFamily="50" charset="-128"/>
                        </a:rPr>
                        <a:t> </a:t>
                      </a:r>
                      <a:endParaRPr kumimoji="1" lang="ja-JP" sz="12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rowSpan="2">
                  <a:txBody>
                    <a:bodyPr/>
                    <a:lstStyle/>
                    <a:p>
                      <a:pPr marL="0" algn="ctr" defTabSz="914278" rtl="0" eaLnBrk="1" latinLnBrk="0" hangingPunct="1">
                        <a:lnSpc>
                          <a:spcPct val="100000"/>
                        </a:lnSpc>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rPr>
                        <a:t>補助制度</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rowSpan="2">
                  <a:txBody>
                    <a:bodyPr/>
                    <a:lstStyle/>
                    <a:p>
                      <a:pPr marL="0" algn="ctr" defTabSz="914278" rtl="0" eaLnBrk="1" latinLnBrk="0" hangingPunct="1">
                        <a:lnSpc>
                          <a:spcPct val="100000"/>
                        </a:lnSpc>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rPr>
                        <a:t>補助対象</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gridSpan="2">
                  <a:txBody>
                    <a:bodyPr/>
                    <a:lstStyle/>
                    <a:p>
                      <a:pPr marL="0" algn="ctr" defTabSz="914278" rtl="0" eaLnBrk="1" latinLnBrk="0" hangingPunct="1">
                        <a:lnSpc>
                          <a:spcPct val="100000"/>
                        </a:lnSpc>
                        <a:spcAft>
                          <a:spcPts val="0"/>
                        </a:spcAft>
                      </a:pPr>
                      <a:r>
                        <a:rPr kumimoji="1" lang="ja-JP" altLang="en-US" sz="1200" kern="100" dirty="0" smtClean="0">
                          <a:effectLst/>
                          <a:latin typeface="Meiryo UI" panose="020B0604030504040204" pitchFamily="50" charset="-128"/>
                          <a:ea typeface="Meiryo UI" panose="020B0604030504040204" pitchFamily="50" charset="-128"/>
                        </a:rPr>
                        <a:t>補助限度額</a:t>
                      </a:r>
                      <a:endParaRPr kumimoji="1" lang="ja-JP" altLang="en-US" sz="12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algn="ctr" defTabSz="914278" rtl="0" eaLnBrk="1" latinLnBrk="0" hangingPunct="1">
                        <a:lnSpc>
                          <a:spcPct val="100000"/>
                        </a:lnSpc>
                        <a:spcAft>
                          <a:spcPts val="0"/>
                        </a:spcAft>
                      </a:pPr>
                      <a:endParaRPr kumimoji="1" lang="ja-JP" altLang="en-US" sz="12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rowSpan="2">
                  <a:txBody>
                    <a:bodyPr/>
                    <a:lstStyle/>
                    <a:p>
                      <a:pPr marL="0" algn="ctr" defTabSz="914278" rtl="0" eaLnBrk="1" latinLnBrk="0" hangingPunct="1">
                        <a:lnSpc>
                          <a:spcPct val="100000"/>
                        </a:lnSpc>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rPr>
                        <a:t>チラシ等</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rowSpan="2">
                  <a:txBody>
                    <a:bodyPr/>
                    <a:lstStyle/>
                    <a:p>
                      <a:pPr marL="0" algn="ctr" defTabSz="914278" rtl="0" eaLnBrk="1" latinLnBrk="0" hangingPunct="1">
                        <a:lnSpc>
                          <a:spcPct val="100000"/>
                        </a:lnSpc>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rPr>
                        <a:t>専門家</a:t>
                      </a:r>
                      <a:endParaRPr kumimoji="1" lang="en-US" altLang="ja-JP" sz="1200" kern="100" dirty="0">
                        <a:solidFill>
                          <a:schemeClr val="bg1"/>
                        </a:solidFill>
                        <a:effectLst/>
                        <a:latin typeface="Meiryo UI" panose="020B0604030504040204" pitchFamily="50" charset="-128"/>
                        <a:ea typeface="Meiryo UI" panose="020B0604030504040204" pitchFamily="50" charset="-128"/>
                      </a:endParaRPr>
                    </a:p>
                    <a:p>
                      <a:pPr marL="0" algn="ctr" defTabSz="914278" rtl="0" eaLnBrk="1" latinLnBrk="0" hangingPunct="1">
                        <a:lnSpc>
                          <a:spcPct val="100000"/>
                        </a:lnSpc>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rPr>
                        <a:t>派遣制度</a:t>
                      </a:r>
                    </a:p>
                  </a:txBody>
                  <a:tcPr marL="68580" marR="68580" marT="0" marB="0" anchor="ctr">
                    <a:lnL w="19050" cap="flat" cmpd="sng" algn="ctr">
                      <a:solidFill>
                        <a:schemeClr val="bg1"/>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4166454190"/>
                  </a:ext>
                </a:extLst>
              </a:tr>
              <a:tr h="310169">
                <a:tc vMerge="1">
                  <a:txBody>
                    <a:bodyPr/>
                    <a:lstStyle/>
                    <a:p>
                      <a:pPr marL="0" algn="ctr" defTabSz="914278" rtl="0" eaLnBrk="1" latinLnBrk="0" hangingPunct="1">
                        <a:lnSpc>
                          <a:spcPct val="100000"/>
                        </a:lnSpc>
                        <a:spcAft>
                          <a:spcPts val="0"/>
                        </a:spcAft>
                      </a:pPr>
                      <a:endParaRPr kumimoji="1" lang="ja-JP" sz="12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vMerge="1">
                  <a:txBody>
                    <a:bodyPr/>
                    <a:lstStyle/>
                    <a:p>
                      <a:pPr marL="0" algn="ctr" defTabSz="914278" rtl="0" eaLnBrk="1" latinLnBrk="0" hangingPunct="1">
                        <a:lnSpc>
                          <a:spcPct val="100000"/>
                        </a:lnSpc>
                        <a:spcAft>
                          <a:spcPts val="0"/>
                        </a:spcAft>
                      </a:pPr>
                      <a:endParaRPr kumimoji="1" lang="ja-JP" altLang="en-US" sz="12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vMerge="1">
                  <a:txBody>
                    <a:bodyPr/>
                    <a:lstStyle/>
                    <a:p>
                      <a:pPr marL="0" algn="ctr" defTabSz="914278" rtl="0" eaLnBrk="1" latinLnBrk="0" hangingPunct="1">
                        <a:lnSpc>
                          <a:spcPct val="100000"/>
                        </a:lnSpc>
                        <a:spcAft>
                          <a:spcPts val="0"/>
                        </a:spcAft>
                      </a:pPr>
                      <a:endParaRPr kumimoji="1" lang="ja-JP" altLang="en-US" sz="12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accent2"/>
                    </a:solidFill>
                  </a:tcPr>
                </a:tc>
                <a:tc>
                  <a:txBody>
                    <a:bodyPr/>
                    <a:lstStyle/>
                    <a:p>
                      <a:pPr marL="0" algn="ctr" defTabSz="914278" rtl="0" eaLnBrk="1" latinLnBrk="0" hangingPunct="1">
                        <a:lnSpc>
                          <a:spcPct val="100000"/>
                        </a:lnSpc>
                        <a:spcAft>
                          <a:spcPts val="0"/>
                        </a:spcAft>
                      </a:pPr>
                      <a:r>
                        <a:rPr kumimoji="1" lang="ja-JP" altLang="en-US" sz="1200" kern="100" dirty="0" smtClean="0">
                          <a:solidFill>
                            <a:schemeClr val="bg1"/>
                          </a:solidFill>
                          <a:effectLst/>
                          <a:latin typeface="Meiryo UI" panose="020B0604030504040204" pitchFamily="50" charset="-128"/>
                          <a:ea typeface="Meiryo UI" panose="020B0604030504040204" pitchFamily="50" charset="-128"/>
                        </a:rPr>
                        <a:t>平米当たり</a:t>
                      </a:r>
                      <a:endParaRPr kumimoji="1" lang="ja-JP" altLang="en-US" sz="12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accent2"/>
                    </a:solidFill>
                  </a:tcPr>
                </a:tc>
                <a:tc>
                  <a:txBody>
                    <a:bodyPr/>
                    <a:lstStyle/>
                    <a:p>
                      <a:pPr marL="0" algn="ctr" defTabSz="914278" rtl="0" eaLnBrk="1" latinLnBrk="0" hangingPunct="1">
                        <a:lnSpc>
                          <a:spcPct val="100000"/>
                        </a:lnSpc>
                        <a:spcAft>
                          <a:spcPts val="0"/>
                        </a:spcAft>
                      </a:pPr>
                      <a:r>
                        <a:rPr kumimoji="1" lang="ja-JP" altLang="en-US" sz="1200" kern="100" dirty="0" smtClean="0">
                          <a:solidFill>
                            <a:schemeClr val="bg1"/>
                          </a:solidFill>
                          <a:effectLst/>
                          <a:latin typeface="Meiryo UI" panose="020B0604030504040204" pitchFamily="50" charset="-128"/>
                          <a:ea typeface="Meiryo UI" panose="020B0604030504040204" pitchFamily="50" charset="-128"/>
                        </a:rPr>
                        <a:t>総額</a:t>
                      </a:r>
                      <a:endParaRPr kumimoji="1" lang="ja-JP" altLang="en-US" sz="12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accent2"/>
                    </a:solidFill>
                  </a:tcPr>
                </a:tc>
                <a:tc vMerge="1">
                  <a:txBody>
                    <a:bodyPr/>
                    <a:lstStyle/>
                    <a:p>
                      <a:pPr marL="0" algn="ctr" defTabSz="914278" rtl="0" eaLnBrk="1" latinLnBrk="0" hangingPunct="1">
                        <a:lnSpc>
                          <a:spcPct val="100000"/>
                        </a:lnSpc>
                        <a:spcAft>
                          <a:spcPts val="0"/>
                        </a:spcAft>
                      </a:pPr>
                      <a:endParaRPr kumimoji="1" lang="ja-JP" altLang="en-US" sz="12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accent2"/>
                    </a:solidFill>
                  </a:tcPr>
                </a:tc>
                <a:tc vMerge="1">
                  <a:txBody>
                    <a:bodyPr/>
                    <a:lstStyle/>
                    <a:p>
                      <a:pPr marL="0" algn="ctr" defTabSz="914278" rtl="0" eaLnBrk="1" latinLnBrk="0" hangingPunct="1">
                        <a:lnSpc>
                          <a:spcPct val="100000"/>
                        </a:lnSpc>
                        <a:spcAft>
                          <a:spcPts val="0"/>
                        </a:spcAft>
                      </a:pPr>
                      <a:endParaRPr kumimoji="1" lang="ja-JP" altLang="en-US" sz="1200" kern="100" dirty="0">
                        <a:solidFill>
                          <a:schemeClr val="bg1"/>
                        </a:solidFill>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solidFill>
                      <a:schemeClr val="accent2"/>
                    </a:solidFill>
                  </a:tcPr>
                </a:tc>
                <a:extLst>
                  <a:ext uri="{0D108BD9-81ED-4DB2-BD59-A6C34878D82A}">
                    <a16:rowId xmlns:a16="http://schemas.microsoft.com/office/drawing/2014/main" val="3761007960"/>
                  </a:ext>
                </a:extLst>
              </a:tr>
              <a:tr h="342960">
                <a:tc>
                  <a:txBody>
                    <a:bodyPr/>
                    <a:lstStyle/>
                    <a:p>
                      <a:pPr marL="0" algn="ctr" defTabSz="914278" rtl="0" eaLnBrk="1" latinLnBrk="0" hangingPunct="1">
                        <a:lnSpc>
                          <a:spcPct val="100000"/>
                        </a:lnSpc>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cs typeface="+mn-cs"/>
                        </a:rPr>
                        <a:t>東京都</a:t>
                      </a:r>
                      <a:endParaRPr kumimoji="1" lang="en-US" altLang="ja-JP" sz="1200" kern="100" dirty="0">
                        <a:solidFill>
                          <a:schemeClr val="bg1"/>
                        </a:solidFill>
                        <a:effectLst/>
                        <a:latin typeface="Meiryo UI" panose="020B0604030504040204" pitchFamily="50" charset="-128"/>
                        <a:ea typeface="Meiryo UI" panose="020B0604030504040204" pitchFamily="50" charset="-128"/>
                        <a:cs typeface="+mn-cs"/>
                      </a:endParaRPr>
                    </a:p>
                    <a:p>
                      <a:pPr marL="0" algn="ctr" defTabSz="914278" rtl="0" eaLnBrk="1" latinLnBrk="0" hangingPunct="1">
                        <a:lnSpc>
                          <a:spcPct val="100000"/>
                        </a:lnSpc>
                        <a:spcAft>
                          <a:spcPts val="0"/>
                        </a:spcAft>
                      </a:pPr>
                      <a:r>
                        <a:rPr kumimoji="1" lang="ja-JP" altLang="en-US" sz="1000" kern="100" dirty="0">
                          <a:solidFill>
                            <a:schemeClr val="bg1"/>
                          </a:solidFill>
                          <a:effectLst/>
                          <a:latin typeface="Meiryo UI" panose="020B0604030504040204" pitchFamily="50" charset="-128"/>
                          <a:ea typeface="Meiryo UI" panose="020B0604030504040204" pitchFamily="50" charset="-128"/>
                          <a:cs typeface="+mn-cs"/>
                        </a:rPr>
                        <a:t>（</a:t>
                      </a:r>
                      <a:r>
                        <a:rPr kumimoji="1" lang="ja-JP" altLang="en-US" sz="1000" kern="100" dirty="0" smtClean="0">
                          <a:solidFill>
                            <a:schemeClr val="bg1"/>
                          </a:solidFill>
                          <a:effectLst/>
                          <a:latin typeface="Meiryo UI" panose="020B0604030504040204" pitchFamily="50" charset="-128"/>
                          <a:ea typeface="Meiryo UI" panose="020B0604030504040204" pitchFamily="50" charset="-128"/>
                          <a:cs typeface="+mn-cs"/>
                        </a:rPr>
                        <a:t>新宿区）</a:t>
                      </a:r>
                      <a:endParaRPr kumimoji="1" lang="ja-JP" sz="10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全て</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補助制度</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総合パンフレット</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868621111"/>
                  </a:ext>
                </a:extLst>
              </a:tr>
              <a:tr h="342960">
                <a:tc>
                  <a:txBody>
                    <a:bodyPr/>
                    <a:lstStyle/>
                    <a:p>
                      <a:pPr marL="0" algn="ctr" defTabSz="914278" rtl="0" eaLnBrk="1" latinLnBrk="0" hangingPunct="1">
                        <a:lnSpc>
                          <a:spcPct val="100000"/>
                        </a:lnSpc>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cs typeface="+mn-cs"/>
                        </a:rPr>
                        <a:t>神奈川県</a:t>
                      </a:r>
                      <a:endParaRPr kumimoji="1" lang="en-US" altLang="ja-JP" sz="1200" kern="100" dirty="0">
                        <a:solidFill>
                          <a:schemeClr val="bg1"/>
                        </a:solidFill>
                        <a:effectLst/>
                        <a:latin typeface="Meiryo UI" panose="020B0604030504040204" pitchFamily="50" charset="-128"/>
                        <a:ea typeface="Meiryo UI" panose="020B0604030504040204" pitchFamily="50" charset="-128"/>
                        <a:cs typeface="+mn-cs"/>
                      </a:endParaRPr>
                    </a:p>
                    <a:p>
                      <a:pPr marL="0" algn="ctr" defTabSz="914278" rtl="0" eaLnBrk="1" latinLnBrk="0" hangingPunct="1">
                        <a:lnSpc>
                          <a:spcPct val="100000"/>
                        </a:lnSpc>
                        <a:spcAft>
                          <a:spcPts val="0"/>
                        </a:spcAft>
                      </a:pPr>
                      <a:r>
                        <a:rPr kumimoji="1" lang="ja-JP" altLang="en-US" sz="1000" kern="100" dirty="0">
                          <a:solidFill>
                            <a:schemeClr val="bg1"/>
                          </a:solidFill>
                          <a:effectLst/>
                          <a:latin typeface="Meiryo UI" panose="020B0604030504040204" pitchFamily="50" charset="-128"/>
                          <a:ea typeface="Meiryo UI" panose="020B0604030504040204" pitchFamily="50" charset="-128"/>
                          <a:cs typeface="+mn-cs"/>
                        </a:rPr>
                        <a:t>（横浜市）</a:t>
                      </a:r>
                      <a:endParaRPr kumimoji="1" lang="ja-JP" sz="10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全て</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marR="0" lvl="0" indent="0" algn="ctr" defTabSz="914278"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補助制度</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総合パンフレット</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なし</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4195208097"/>
                  </a:ext>
                </a:extLst>
              </a:tr>
              <a:tr h="342960">
                <a:tc>
                  <a:txBody>
                    <a:bodyPr/>
                    <a:lstStyle/>
                    <a:p>
                      <a:pPr marL="0" algn="ctr" defTabSz="914278" rtl="0" eaLnBrk="1" latinLnBrk="0" hangingPunct="1">
                        <a:lnSpc>
                          <a:spcPct val="100000"/>
                        </a:lnSpc>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cs typeface="+mn-cs"/>
                        </a:rPr>
                        <a:t>静岡県</a:t>
                      </a:r>
                      <a:endParaRPr kumimoji="1" lang="en-US" altLang="ja-JP" sz="1200" kern="100" dirty="0">
                        <a:solidFill>
                          <a:schemeClr val="bg1"/>
                        </a:solidFill>
                        <a:effectLst/>
                        <a:latin typeface="Meiryo UI" panose="020B0604030504040204" pitchFamily="50" charset="-128"/>
                        <a:ea typeface="Meiryo UI" panose="020B0604030504040204" pitchFamily="50" charset="-128"/>
                        <a:cs typeface="+mn-cs"/>
                      </a:endParaRPr>
                    </a:p>
                    <a:p>
                      <a:pPr marL="0" algn="ctr" defTabSz="914278" rtl="0" eaLnBrk="1" latinLnBrk="0" hangingPunct="1">
                        <a:lnSpc>
                          <a:spcPct val="100000"/>
                        </a:lnSpc>
                        <a:spcAft>
                          <a:spcPts val="0"/>
                        </a:spcAft>
                      </a:pPr>
                      <a:r>
                        <a:rPr kumimoji="1" lang="ja-JP" altLang="en-US" sz="1000" kern="100" dirty="0">
                          <a:solidFill>
                            <a:schemeClr val="bg1"/>
                          </a:solidFill>
                          <a:effectLst/>
                          <a:latin typeface="Meiryo UI" panose="020B0604030504040204" pitchFamily="50" charset="-128"/>
                          <a:ea typeface="Meiryo UI" panose="020B0604030504040204" pitchFamily="50" charset="-128"/>
                          <a:cs typeface="+mn-cs"/>
                        </a:rPr>
                        <a:t>（静岡市）</a:t>
                      </a:r>
                      <a:endParaRPr kumimoji="1" lang="ja-JP" sz="10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全て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marR="0" lvl="0" indent="0" algn="ctr" defTabSz="914278"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設計のみ有</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リーフレット</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なし</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1431509745"/>
                  </a:ext>
                </a:extLst>
              </a:tr>
              <a:tr h="342960">
                <a:tc>
                  <a:txBody>
                    <a:bodyPr/>
                    <a:lstStyle/>
                    <a:p>
                      <a:pPr marL="0" algn="ctr" defTabSz="914278" rtl="0" eaLnBrk="1" latinLnBrk="0" hangingPunct="1">
                        <a:lnSpc>
                          <a:spcPct val="100000"/>
                        </a:lnSpc>
                        <a:spcAft>
                          <a:spcPts val="0"/>
                        </a:spcAft>
                      </a:pPr>
                      <a:r>
                        <a:rPr kumimoji="1" lang="ja-JP" altLang="en-US" sz="1200" kern="100" dirty="0">
                          <a:solidFill>
                            <a:schemeClr val="bg1"/>
                          </a:solidFill>
                          <a:effectLst/>
                          <a:latin typeface="Meiryo UI" panose="020B0604030504040204" pitchFamily="50" charset="-128"/>
                          <a:ea typeface="Meiryo UI" panose="020B0604030504040204" pitchFamily="50" charset="-128"/>
                          <a:cs typeface="+mn-cs"/>
                        </a:rPr>
                        <a:t>愛知県</a:t>
                      </a:r>
                      <a:endParaRPr kumimoji="1" lang="en-US" altLang="ja-JP" sz="1200" kern="100" dirty="0">
                        <a:solidFill>
                          <a:schemeClr val="bg1"/>
                        </a:solidFill>
                        <a:effectLst/>
                        <a:latin typeface="Meiryo UI" panose="020B0604030504040204" pitchFamily="50" charset="-128"/>
                        <a:ea typeface="Meiryo UI" panose="020B0604030504040204" pitchFamily="50" charset="-128"/>
                        <a:cs typeface="+mn-cs"/>
                      </a:endParaRPr>
                    </a:p>
                    <a:p>
                      <a:pPr marL="0" algn="ctr" defTabSz="914278" rtl="0" eaLnBrk="1" latinLnBrk="0" hangingPunct="1">
                        <a:lnSpc>
                          <a:spcPct val="100000"/>
                        </a:lnSpc>
                        <a:spcAft>
                          <a:spcPts val="0"/>
                        </a:spcAft>
                      </a:pPr>
                      <a:r>
                        <a:rPr kumimoji="1" lang="ja-JP" altLang="en-US" sz="1000" kern="100" dirty="0">
                          <a:solidFill>
                            <a:schemeClr val="bg1"/>
                          </a:solidFill>
                          <a:effectLst/>
                          <a:latin typeface="Meiryo UI" panose="020B0604030504040204" pitchFamily="50" charset="-128"/>
                          <a:ea typeface="Meiryo UI" panose="020B0604030504040204" pitchFamily="50" charset="-128"/>
                          <a:cs typeface="+mn-cs"/>
                        </a:rPr>
                        <a:t>（名古屋市）</a:t>
                      </a:r>
                      <a:endParaRPr kumimoji="1" lang="ja-JP" sz="10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全て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marR="0" lvl="0" indent="0" algn="ctr" defTabSz="914278"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リーフレット</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801101946"/>
                  </a:ext>
                </a:extLst>
              </a:tr>
              <a:tr h="320018">
                <a:tc>
                  <a:txBody>
                    <a:bodyPr/>
                    <a:lstStyle/>
                    <a:p>
                      <a:pPr algn="ctr">
                        <a:lnSpc>
                          <a:spcPct val="100000"/>
                        </a:lnSpc>
                        <a:spcAft>
                          <a:spcPts val="0"/>
                        </a:spcAft>
                      </a:pPr>
                      <a:r>
                        <a:rPr lang="ja-JP" altLang="en-US"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大阪府</a:t>
                      </a:r>
                      <a:endParaRPr lang="ja-JP" alt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一部</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有</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無</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リーフレット</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R</a:t>
                      </a: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４より</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1196628055"/>
                  </a:ext>
                </a:extLst>
              </a:tr>
            </a:tbl>
          </a:graphicData>
        </a:graphic>
      </p:graphicFrame>
      <p:sp>
        <p:nvSpPr>
          <p:cNvPr id="12" name="テキスト ボックス 11"/>
          <p:cNvSpPr txBox="1"/>
          <p:nvPr/>
        </p:nvSpPr>
        <p:spPr>
          <a:xfrm>
            <a:off x="2776178" y="1276357"/>
            <a:ext cx="831862" cy="345058"/>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pPr algn="r"/>
            <a:r>
              <a:rPr kumimoji="1" lang="ja-JP" altLang="en-US" sz="12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（棟）</a:t>
            </a:r>
            <a:endParaRPr kumimoji="1" lang="en-US" altLang="ja-JP" sz="900" dirty="0">
              <a:latin typeface="Meiryo UI" panose="020B0604030504040204" pitchFamily="50" charset="-128"/>
              <a:ea typeface="Meiryo UI" panose="020B0604030504040204" pitchFamily="50" charset="-128"/>
            </a:endParaRPr>
          </a:p>
        </p:txBody>
      </p:sp>
      <p:sp>
        <p:nvSpPr>
          <p:cNvPr id="17" name="角丸四角形 16"/>
          <p:cNvSpPr/>
          <p:nvPr/>
        </p:nvSpPr>
        <p:spPr>
          <a:xfrm>
            <a:off x="107011" y="1029687"/>
            <a:ext cx="8819273" cy="2683866"/>
          </a:xfrm>
          <a:prstGeom prst="roundRect">
            <a:avLst>
              <a:gd name="adj" fmla="val 3577"/>
            </a:avLst>
          </a:prstGeom>
          <a:no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fontAlgn="auto">
              <a:spcBef>
                <a:spcPts val="0"/>
              </a:spcBef>
              <a:spcAft>
                <a:spcPts val="0"/>
              </a:spcAft>
            </a:pPr>
            <a:endParaRPr lang="ja-JP" altLang="en-US" sz="1286">
              <a:solidFill>
                <a:prstClr val="white"/>
              </a:solidFill>
              <a:latin typeface="Calibri" panose="020F0502020204030204"/>
              <a:ea typeface="游ゴシック" panose="020B0400000000000000" pitchFamily="50" charset="-128"/>
            </a:endParaRPr>
          </a:p>
        </p:txBody>
      </p:sp>
      <p:sp>
        <p:nvSpPr>
          <p:cNvPr id="18" name="角丸四角形 17"/>
          <p:cNvSpPr/>
          <p:nvPr/>
        </p:nvSpPr>
        <p:spPr>
          <a:xfrm>
            <a:off x="107013" y="3799048"/>
            <a:ext cx="8819272" cy="2921665"/>
          </a:xfrm>
          <a:prstGeom prst="roundRect">
            <a:avLst>
              <a:gd name="adj" fmla="val 3577"/>
            </a:avLst>
          </a:prstGeom>
          <a:noFill/>
          <a:ln w="1270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fontAlgn="auto">
              <a:spcBef>
                <a:spcPts val="0"/>
              </a:spcBef>
              <a:spcAft>
                <a:spcPts val="0"/>
              </a:spcAft>
            </a:pPr>
            <a:endParaRPr lang="ja-JP" altLang="en-US" sz="1286">
              <a:solidFill>
                <a:prstClr val="white"/>
              </a:solidFill>
              <a:latin typeface="Calibri" panose="020F0502020204030204"/>
              <a:ea typeface="游ゴシック" panose="020B0400000000000000" pitchFamily="50" charset="-128"/>
            </a:endParaRPr>
          </a:p>
        </p:txBody>
      </p:sp>
      <p:sp>
        <p:nvSpPr>
          <p:cNvPr id="19" name="テキスト ボックス 18"/>
          <p:cNvSpPr txBox="1"/>
          <p:nvPr/>
        </p:nvSpPr>
        <p:spPr>
          <a:xfrm>
            <a:off x="6535656" y="4211582"/>
            <a:ext cx="2218607" cy="2221794"/>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400" dirty="0" smtClean="0">
                <a:latin typeface="Meiryo UI" panose="020B0604030504040204" pitchFamily="50" charset="-128"/>
                <a:ea typeface="Meiryo UI" panose="020B0604030504040204" pitchFamily="50" charset="-128"/>
              </a:rPr>
              <a:t>他都市における有効な取組</a:t>
            </a:r>
            <a:endParaRPr kumimoji="1" lang="en-US" altLang="ja-JP" sz="1300" dirty="0">
              <a:latin typeface="Meiryo UI" panose="020B0604030504040204" pitchFamily="50" charset="-128"/>
              <a:ea typeface="Meiryo UI" panose="020B0604030504040204" pitchFamily="50" charset="-128"/>
            </a:endParaRPr>
          </a:p>
          <a:p>
            <a:pPr marL="180975" indent="-95250"/>
            <a:r>
              <a:rPr kumimoji="1" lang="ja-JP" altLang="en-US" sz="1300" dirty="0" smtClean="0">
                <a:latin typeface="Meiryo UI" panose="020B0604030504040204" pitchFamily="50" charset="-128"/>
                <a:ea typeface="Meiryo UI" panose="020B0604030504040204" pitchFamily="50" charset="-128"/>
              </a:rPr>
              <a:t>・大規模</a:t>
            </a:r>
            <a:r>
              <a:rPr kumimoji="1" lang="ja-JP" altLang="en-US" sz="1300" dirty="0">
                <a:latin typeface="Meiryo UI" panose="020B0604030504040204" pitchFamily="50" charset="-128"/>
                <a:ea typeface="Meiryo UI" panose="020B0604030504040204" pitchFamily="50" charset="-128"/>
              </a:rPr>
              <a:t>建築物</a:t>
            </a:r>
            <a:r>
              <a:rPr kumimoji="1" lang="ja-JP" altLang="en-US" sz="1300" dirty="0" smtClean="0">
                <a:latin typeface="Meiryo UI" panose="020B0604030504040204" pitchFamily="50" charset="-128"/>
                <a:ea typeface="Meiryo UI" panose="020B0604030504040204" pitchFamily="50" charset="-128"/>
              </a:rPr>
              <a:t>全てを対象としている</a:t>
            </a:r>
            <a:endParaRPr kumimoji="1" lang="en-US" altLang="ja-JP" sz="1300" dirty="0">
              <a:latin typeface="Meiryo UI" panose="020B0604030504040204" pitchFamily="50" charset="-128"/>
              <a:ea typeface="Meiryo UI" panose="020B0604030504040204" pitchFamily="50" charset="-128"/>
            </a:endParaRPr>
          </a:p>
          <a:p>
            <a:pPr marL="180975" indent="-95250"/>
            <a:r>
              <a:rPr lang="ja-JP" altLang="en-US" sz="1300" dirty="0" smtClean="0">
                <a:latin typeface="Meiryo UI" panose="020B0604030504040204" pitchFamily="50" charset="-128"/>
                <a:ea typeface="Meiryo UI" panose="020B0604030504040204" pitchFamily="50" charset="-128"/>
              </a:rPr>
              <a:t>・補助</a:t>
            </a:r>
            <a:r>
              <a:rPr lang="ja-JP" altLang="en-US" sz="1300" dirty="0">
                <a:latin typeface="Meiryo UI" panose="020B0604030504040204" pitchFamily="50" charset="-128"/>
                <a:ea typeface="Meiryo UI" panose="020B0604030504040204" pitchFamily="50" charset="-128"/>
              </a:rPr>
              <a:t>制度の</a:t>
            </a:r>
            <a:r>
              <a:rPr lang="ja-JP" altLang="en-US" sz="1300" dirty="0" smtClean="0">
                <a:latin typeface="Meiryo UI" panose="020B0604030504040204" pitchFamily="50" charset="-128"/>
                <a:ea typeface="Meiryo UI" panose="020B0604030504040204" pitchFamily="50" charset="-128"/>
              </a:rPr>
              <a:t>一覧等、わかりやすいパンフレットの作成</a:t>
            </a:r>
            <a:endParaRPr lang="en-US" altLang="ja-JP" sz="1300" dirty="0">
              <a:latin typeface="Meiryo UI" panose="020B0604030504040204" pitchFamily="50" charset="-128"/>
              <a:ea typeface="Meiryo UI" panose="020B0604030504040204" pitchFamily="50" charset="-128"/>
            </a:endParaRPr>
          </a:p>
          <a:p>
            <a:pPr marL="180975" indent="-95250"/>
            <a:r>
              <a:rPr lang="ja-JP" altLang="en-US" sz="1300" dirty="0" smtClean="0">
                <a:latin typeface="Meiryo UI" panose="020B0604030504040204" pitchFamily="50" charset="-128"/>
                <a:ea typeface="Meiryo UI" panose="020B0604030504040204" pitchFamily="50" charset="-128"/>
              </a:rPr>
              <a:t>・無料</a:t>
            </a:r>
            <a:r>
              <a:rPr lang="ja-JP" altLang="en-US" sz="1300" dirty="0">
                <a:latin typeface="Meiryo UI" panose="020B0604030504040204" pitchFamily="50" charset="-128"/>
                <a:ea typeface="Meiryo UI" panose="020B0604030504040204" pitchFamily="50" charset="-128"/>
              </a:rPr>
              <a:t>で相談が</a:t>
            </a:r>
            <a:r>
              <a:rPr lang="ja-JP" altLang="en-US" sz="1300" dirty="0" smtClean="0">
                <a:latin typeface="Meiryo UI" panose="020B0604030504040204" pitchFamily="50" charset="-128"/>
                <a:ea typeface="Meiryo UI" panose="020B0604030504040204" pitchFamily="50" charset="-128"/>
              </a:rPr>
              <a:t>可能な専門家</a:t>
            </a:r>
            <a:r>
              <a:rPr lang="ja-JP" altLang="en-US" sz="1300" dirty="0">
                <a:latin typeface="Meiryo UI" panose="020B0604030504040204" pitchFamily="50" charset="-128"/>
                <a:ea typeface="Meiryo UI" panose="020B0604030504040204" pitchFamily="50" charset="-128"/>
              </a:rPr>
              <a:t>派遣</a:t>
            </a:r>
            <a:r>
              <a:rPr lang="ja-JP" altLang="en-US" sz="1300" dirty="0" smtClean="0">
                <a:latin typeface="Meiryo UI" panose="020B0604030504040204" pitchFamily="50" charset="-128"/>
                <a:ea typeface="Meiryo UI" panose="020B0604030504040204" pitchFamily="50" charset="-128"/>
              </a:rPr>
              <a:t>制度</a:t>
            </a:r>
            <a:endParaRPr lang="en-US" altLang="ja-JP" sz="1300" dirty="0">
              <a:latin typeface="Meiryo UI" panose="020B0604030504040204" pitchFamily="50" charset="-128"/>
              <a:ea typeface="Meiryo UI" panose="020B0604030504040204" pitchFamily="50" charset="-128"/>
            </a:endParaRPr>
          </a:p>
          <a:p>
            <a:pPr marL="180975" indent="-180975"/>
            <a:endParaRPr lang="en-US" altLang="ja-JP" sz="1300" dirty="0" smtClean="0">
              <a:latin typeface="Meiryo UI" panose="020B0604030504040204" pitchFamily="50" charset="-128"/>
              <a:ea typeface="Meiryo UI" panose="020B0604030504040204" pitchFamily="50" charset="-128"/>
            </a:endParaRPr>
          </a:p>
          <a:p>
            <a:pPr marL="180975" indent="-180975"/>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補助額については、府には平米当たりの限度額はあるものの、上限</a:t>
            </a:r>
            <a:r>
              <a:rPr lang="ja-JP" altLang="en-US" sz="1300" dirty="0">
                <a:latin typeface="Meiryo UI" panose="020B0604030504040204" pitchFamily="50" charset="-128"/>
                <a:ea typeface="Meiryo UI" panose="020B0604030504040204" pitchFamily="50" charset="-128"/>
              </a:rPr>
              <a:t>は</a:t>
            </a:r>
            <a:r>
              <a:rPr lang="ja-JP" altLang="en-US" sz="1300" dirty="0" smtClean="0">
                <a:latin typeface="Meiryo UI" panose="020B0604030504040204" pitchFamily="50" charset="-128"/>
                <a:ea typeface="Meiryo UI" panose="020B0604030504040204" pitchFamily="50" charset="-128"/>
              </a:rPr>
              <a:t>ない</a:t>
            </a:r>
            <a:endParaRPr kumimoji="1" lang="ja-JP" altLang="en-US" sz="1300" dirty="0">
              <a:latin typeface="Meiryo UI" panose="020B0604030504040204" pitchFamily="50" charset="-128"/>
              <a:ea typeface="Meiryo UI" panose="020B0604030504040204" pitchFamily="50" charset="-128"/>
            </a:endParaRPr>
          </a:p>
        </p:txBody>
      </p:sp>
      <p:sp>
        <p:nvSpPr>
          <p:cNvPr id="20" name="右矢印 19"/>
          <p:cNvSpPr/>
          <p:nvPr/>
        </p:nvSpPr>
        <p:spPr>
          <a:xfrm>
            <a:off x="6269872" y="4866180"/>
            <a:ext cx="187523" cy="787400"/>
          </a:xfrm>
          <a:prstGeom prst="rightArrow">
            <a:avLst>
              <a:gd name="adj1" fmla="val 50000"/>
              <a:gd name="adj2" fmla="val 983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p:cNvCxnSpPr/>
          <p:nvPr/>
        </p:nvCxnSpPr>
        <p:spPr>
          <a:xfrm flipV="1">
            <a:off x="1245840" y="6282690"/>
            <a:ext cx="4852011" cy="1905"/>
          </a:xfrm>
          <a:prstGeom prst="line">
            <a:avLst/>
          </a:prstGeom>
          <a:ln w="19050">
            <a:solidFill>
              <a:srgbClr val="6080DF"/>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41640" y="6282690"/>
            <a:ext cx="936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3712688" y="1259106"/>
            <a:ext cx="831862" cy="345058"/>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pPr algn="r"/>
            <a:r>
              <a:rPr kumimoji="1" lang="ja-JP" altLang="en-US" sz="12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（棟）</a:t>
            </a:r>
            <a:endParaRPr kumimoji="1" lang="en-US" altLang="ja-JP" sz="9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5385873" y="1191428"/>
            <a:ext cx="2212187" cy="301021"/>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kumimoji="1" lang="ja-JP" altLang="en-US" sz="1200" dirty="0" smtClean="0">
                <a:latin typeface="Meiryo UI" panose="020B0604030504040204" pitchFamily="50" charset="-128"/>
                <a:ea typeface="Meiryo UI" panose="020B0604030504040204" pitchFamily="50" charset="-128"/>
              </a:rPr>
              <a:t>大規模</a:t>
            </a:r>
            <a:r>
              <a:rPr kumimoji="1" lang="ja-JP" altLang="en-US" sz="1200" dirty="0">
                <a:latin typeface="Meiryo UI" panose="020B0604030504040204" pitchFamily="50" charset="-128"/>
                <a:ea typeface="Meiryo UI" panose="020B0604030504040204" pitchFamily="50" charset="-128"/>
              </a:rPr>
              <a:t>建築物</a:t>
            </a:r>
            <a:r>
              <a:rPr kumimoji="1" lang="ja-JP" altLang="en-US" sz="1200" dirty="0" smtClean="0">
                <a:latin typeface="Meiryo UI" panose="020B0604030504040204" pitchFamily="50" charset="-128"/>
                <a:ea typeface="Meiryo UI" panose="020B0604030504040204" pitchFamily="50" charset="-128"/>
              </a:rPr>
              <a:t>の進捗率等</a:t>
            </a:r>
            <a:endParaRPr kumimoji="1" lang="ja-JP" altLang="en-US" sz="12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stretch>
            <a:fillRect/>
          </a:stretch>
        </p:blipFill>
        <p:spPr>
          <a:xfrm>
            <a:off x="4057649" y="1254075"/>
            <a:ext cx="4572396" cy="2402032"/>
          </a:xfrm>
          <a:prstGeom prst="rect">
            <a:avLst/>
          </a:prstGeom>
        </p:spPr>
      </p:pic>
    </p:spTree>
    <p:extLst>
      <p:ext uri="{BB962C8B-B14F-4D97-AF65-F5344CB8AC3E}">
        <p14:creationId xmlns:p14="http://schemas.microsoft.com/office/powerpoint/2010/main" val="725150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03200" y="471050"/>
            <a:ext cx="7649029" cy="404813"/>
          </a:xfrm>
        </p:spPr>
        <p:txBody>
          <a:bodyPr/>
          <a:lstStyle/>
          <a:p>
            <a:r>
              <a:rPr lang="ja-JP" altLang="en-US" dirty="0" smtClean="0"/>
              <a:t>（３）</a:t>
            </a:r>
            <a:r>
              <a:rPr lang="ja-JP" altLang="en-US" dirty="0"/>
              <a:t>広域緊急交通路沿道</a:t>
            </a:r>
            <a:r>
              <a:rPr lang="ja-JP" altLang="en-US" dirty="0" smtClean="0"/>
              <a:t>建築物</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32</a:t>
            </a:fld>
            <a:endParaRPr lang="en-US" altLang="ja-JP">
              <a:solidFill>
                <a:srgbClr val="000000"/>
              </a:solidFill>
            </a:endParaRPr>
          </a:p>
        </p:txBody>
      </p:sp>
      <p:sp>
        <p:nvSpPr>
          <p:cNvPr id="75" name="角丸四角１住宅">
            <a:extLst>
              <a:ext uri="{FF2B5EF4-FFF2-40B4-BE49-F238E27FC236}">
                <a16:creationId xmlns:a16="http://schemas.microsoft.com/office/drawing/2014/main" id="{2BB3B2D7-2DC2-4EB8-90CC-08689C1A7310}"/>
              </a:ext>
            </a:extLst>
          </p:cNvPr>
          <p:cNvSpPr/>
          <p:nvPr/>
        </p:nvSpPr>
        <p:spPr>
          <a:xfrm>
            <a:off x="585415" y="1021301"/>
            <a:ext cx="7833700" cy="1829664"/>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67"/>
          </a:p>
        </p:txBody>
      </p:sp>
      <p:graphicFrame>
        <p:nvGraphicFramePr>
          <p:cNvPr id="76" name="表 75"/>
          <p:cNvGraphicFramePr>
            <a:graphicFrameLocks noGrp="1"/>
          </p:cNvGraphicFramePr>
          <p:nvPr>
            <p:extLst/>
          </p:nvPr>
        </p:nvGraphicFramePr>
        <p:xfrm>
          <a:off x="888514" y="1975125"/>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dirty="0" smtClean="0">
                          <a:latin typeface="Meiryo UI" panose="020B0604030504040204" pitchFamily="50" charset="-128"/>
                          <a:ea typeface="Meiryo UI" panose="020B0604030504040204" pitchFamily="50" charset="-128"/>
                        </a:rPr>
                        <a:t>H31(2019).3</a:t>
                      </a:r>
                      <a:r>
                        <a:rPr kumimoji="1" lang="en-US" altLang="ja-JP" sz="1600" baseline="30000" dirty="0" smtClean="0">
                          <a:latin typeface="Meiryo UI" panose="020B0604030504040204" pitchFamily="50" charset="-128"/>
                          <a:ea typeface="Meiryo UI" panose="020B0604030504040204" pitchFamily="50" charset="-128"/>
                        </a:rPr>
                        <a:t>※2</a:t>
                      </a:r>
                      <a:endParaRPr kumimoji="1" lang="ja-JP" altLang="en-US" sz="1600" dirty="0">
                        <a:latin typeface="Meiryo UI" panose="020B0604030504040204" pitchFamily="50" charset="-128"/>
                        <a:ea typeface="Meiryo UI" panose="020B0604030504040204" pitchFamily="50" charset="-128"/>
                      </a:endParaRPr>
                    </a:p>
                  </a:txBody>
                  <a:tcPr marL="60122" marR="60122"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396229">
                <a:tc>
                  <a:txBody>
                    <a:bodyPr/>
                    <a:lstStyle/>
                    <a:p>
                      <a:pPr algn="ctr"/>
                      <a:r>
                        <a:rPr kumimoji="1" lang="en-US" altLang="ja-JP" sz="1700" dirty="0">
                          <a:latin typeface="Meiryo UI" panose="020B0604030504040204" pitchFamily="50" charset="-128"/>
                          <a:ea typeface="Meiryo UI" panose="020B0604030504040204" pitchFamily="50" charset="-128"/>
                        </a:rPr>
                        <a:t>228</a:t>
                      </a:r>
                      <a:r>
                        <a:rPr kumimoji="1" lang="ja-JP" altLang="en-US" sz="1700" dirty="0">
                          <a:latin typeface="Meiryo UI" panose="020B0604030504040204" pitchFamily="50" charset="-128"/>
                          <a:ea typeface="Meiryo UI" panose="020B0604030504040204" pitchFamily="50" charset="-128"/>
                        </a:rPr>
                        <a:t>棟</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26%</a:t>
                      </a:r>
                      <a:r>
                        <a:rPr kumimoji="1" lang="ja-JP" altLang="en-US" sz="1600" dirty="0">
                          <a:latin typeface="Meiryo UI" panose="020B0604030504040204" pitchFamily="50" charset="-128"/>
                          <a:ea typeface="Meiryo UI" panose="020B0604030504040204" pitchFamily="50" charset="-128"/>
                        </a:rPr>
                        <a:t>）</a:t>
                      </a:r>
                    </a:p>
                  </a:txBody>
                  <a:tcPr marL="60122" marR="60122" marT="60122" marB="6012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78" name="表 77"/>
          <p:cNvGraphicFramePr>
            <a:graphicFrameLocks noGrp="1"/>
          </p:cNvGraphicFramePr>
          <p:nvPr>
            <p:extLst/>
          </p:nvPr>
        </p:nvGraphicFramePr>
        <p:xfrm>
          <a:off x="6212350" y="1948210"/>
          <a:ext cx="1980000" cy="69600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647">
                <a:tc>
                  <a:txBody>
                    <a:bodyPr/>
                    <a:lstStyle/>
                    <a:p>
                      <a:pPr algn="ctr"/>
                      <a:r>
                        <a:rPr kumimoji="1" lang="ja-JP" altLang="en-US" sz="1600" b="1" dirty="0">
                          <a:latin typeface="Meiryo UI" panose="020B0604030504040204" pitchFamily="50" charset="-128"/>
                          <a:ea typeface="Meiryo UI" panose="020B0604030504040204" pitchFamily="50" charset="-128"/>
                        </a:rPr>
                        <a:t>目標 </a:t>
                      </a:r>
                      <a:r>
                        <a:rPr kumimoji="1" lang="en-US" altLang="ja-JP" sz="1600" b="1" dirty="0">
                          <a:latin typeface="Meiryo UI" panose="020B0604030504040204" pitchFamily="50" charset="-128"/>
                          <a:ea typeface="Meiryo UI" panose="020B0604030504040204" pitchFamily="50" charset="-128"/>
                        </a:rPr>
                        <a:t>[R</a:t>
                      </a:r>
                      <a:r>
                        <a:rPr kumimoji="1" lang="ja-JP" altLang="en-US" sz="1600" b="1" dirty="0" smtClean="0">
                          <a:latin typeface="Meiryo UI" panose="020B0604030504040204" pitchFamily="50" charset="-128"/>
                          <a:ea typeface="Meiryo UI" panose="020B0604030504040204" pitchFamily="50" charset="-128"/>
                        </a:rPr>
                        <a:t>７</a:t>
                      </a:r>
                      <a:r>
                        <a:rPr kumimoji="1" lang="en-US" altLang="ja-JP" sz="1600" b="1" dirty="0" smtClean="0">
                          <a:latin typeface="Meiryo UI" panose="020B0604030504040204" pitchFamily="50" charset="-128"/>
                          <a:ea typeface="Meiryo UI" panose="020B0604030504040204" pitchFamily="50" charset="-128"/>
                        </a:rPr>
                        <a:t>(2025)]</a:t>
                      </a:r>
                      <a:endParaRPr kumimoji="1" lang="ja-JP" altLang="en-US" sz="1600" b="1" dirty="0">
                        <a:latin typeface="Meiryo UI" panose="020B0604030504040204" pitchFamily="50" charset="-128"/>
                        <a:ea typeface="Meiryo UI" panose="020B0604030504040204" pitchFamily="50" charset="-128"/>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450354">
                <a:tc>
                  <a:txBody>
                    <a:bodyPr/>
                    <a:lstStyle/>
                    <a:p>
                      <a:pPr algn="ctr" defTabSz="1207044">
                        <a:lnSpc>
                          <a:spcPct val="100000"/>
                        </a:lnSpc>
                        <a:spcBef>
                          <a:spcPts val="1200"/>
                        </a:spcBef>
                        <a:defRPr/>
                      </a:pPr>
                      <a:r>
                        <a:rPr kumimoji="1" lang="ja-JP" altLang="en-US" sz="1700" b="1" dirty="0">
                          <a:latin typeface="Meiryo UI" panose="020B0604030504040204" pitchFamily="50" charset="-128"/>
                          <a:ea typeface="Meiryo UI" panose="020B0604030504040204" pitchFamily="50" charset="-128"/>
                        </a:rPr>
                        <a:t>おおむね解消</a:t>
                      </a:r>
                    </a:p>
                  </a:txBody>
                  <a:tcPr marL="0" marR="0" marT="76355" marB="7635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79" name="右矢印 78"/>
          <p:cNvSpPr/>
          <p:nvPr/>
        </p:nvSpPr>
        <p:spPr>
          <a:xfrm>
            <a:off x="3119290" y="2025660"/>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80" name="右矢印 79"/>
          <p:cNvSpPr/>
          <p:nvPr/>
        </p:nvSpPr>
        <p:spPr>
          <a:xfrm>
            <a:off x="5781208" y="2025660"/>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81" name="テキスト ボックス 80">
            <a:extLst>
              <a:ext uri="{FF2B5EF4-FFF2-40B4-BE49-F238E27FC236}">
                <a16:creationId xmlns:a16="http://schemas.microsoft.com/office/drawing/2014/main" id="{AF497E49-21DA-44AA-8E02-40F56DDB4CCD}"/>
              </a:ext>
            </a:extLst>
          </p:cNvPr>
          <p:cNvSpPr txBox="1"/>
          <p:nvPr/>
        </p:nvSpPr>
        <p:spPr>
          <a:xfrm>
            <a:off x="585423" y="1031594"/>
            <a:ext cx="7833692" cy="629493"/>
          </a:xfrm>
          <a:prstGeom prst="roundRect">
            <a:avLst>
              <a:gd name="adj" fmla="val 5986"/>
            </a:avLst>
          </a:prstGeom>
          <a:ln>
            <a:noFill/>
          </a:ln>
        </p:spPr>
        <p:style>
          <a:lnRef idx="2">
            <a:schemeClr val="accent2">
              <a:shade val="50000"/>
            </a:schemeClr>
          </a:lnRef>
          <a:fillRef idx="1">
            <a:schemeClr val="accent2"/>
          </a:fillRef>
          <a:effectRef idx="0">
            <a:schemeClr val="accent2"/>
          </a:effectRef>
          <a:fontRef idx="minor">
            <a:schemeClr val="lt1"/>
          </a:fontRef>
        </p:style>
        <p:txBody>
          <a:bodyPr wrap="square" lIns="60122" tIns="30062" rIns="60122" bIns="0" rtlCol="0">
            <a:spAutoFit/>
          </a:bodyPr>
          <a:lstStyle/>
          <a:p>
            <a:pPr defTabSz="719945">
              <a:lnSpc>
                <a:spcPts val="2171"/>
              </a:lnSpc>
            </a:pPr>
            <a:r>
              <a:rPr lang="ja-JP" altLang="en-US" sz="2004" b="1" dirty="0">
                <a:solidFill>
                  <a:schemeClr val="bg1"/>
                </a:solidFill>
                <a:latin typeface="Meiryo UI" panose="020B0604030504040204" pitchFamily="50" charset="-128"/>
                <a:ea typeface="Meiryo UI" panose="020B0604030504040204" pitchFamily="50" charset="-128"/>
              </a:rPr>
              <a:t>広域緊急交通路沿道建築物 </a:t>
            </a:r>
            <a:r>
              <a:rPr lang="en-US" altLang="ja-JP" sz="2004" b="1" dirty="0">
                <a:solidFill>
                  <a:schemeClr val="bg1"/>
                </a:solidFill>
                <a:latin typeface="Meiryo UI" panose="020B0604030504040204" pitchFamily="50" charset="-128"/>
                <a:ea typeface="Meiryo UI" panose="020B0604030504040204" pitchFamily="50" charset="-128"/>
              </a:rPr>
              <a:t>(</a:t>
            </a:r>
            <a:r>
              <a:rPr lang="ja-JP" altLang="en-US" sz="2004" b="1" dirty="0">
                <a:solidFill>
                  <a:schemeClr val="bg1"/>
                </a:solidFill>
                <a:latin typeface="Meiryo UI" panose="020B0604030504040204" pitchFamily="50" charset="-128"/>
                <a:ea typeface="Meiryo UI" panose="020B0604030504040204" pitchFamily="50" charset="-128"/>
              </a:rPr>
              <a:t>診断義務付け建築物）　</a:t>
            </a:r>
          </a:p>
          <a:p>
            <a:pPr defTabSz="719945">
              <a:lnSpc>
                <a:spcPts val="2004"/>
              </a:lnSpc>
            </a:pPr>
            <a:r>
              <a:rPr lang="ja-JP" altLang="en-US" sz="1838" b="1" dirty="0">
                <a:solidFill>
                  <a:schemeClr val="bg1"/>
                </a:solidFill>
                <a:latin typeface="Meiryo UI" panose="020B0604030504040204" pitchFamily="50" charset="-128"/>
                <a:ea typeface="Meiryo UI" panose="020B0604030504040204" pitchFamily="50" charset="-128"/>
              </a:rPr>
              <a:t>　</a:t>
            </a:r>
            <a:r>
              <a:rPr lang="ja-JP" altLang="en-US" sz="1503" dirty="0">
                <a:solidFill>
                  <a:schemeClr val="bg1"/>
                </a:solidFill>
                <a:latin typeface="Meiryo UI" panose="020B0604030504040204" pitchFamily="50" charset="-128"/>
                <a:ea typeface="Meiryo UI" panose="020B0604030504040204" pitchFamily="50" charset="-128"/>
              </a:rPr>
              <a:t>沿道にある一定の規模を超える建物及びブロック塀等</a:t>
            </a:r>
          </a:p>
        </p:txBody>
      </p:sp>
      <p:sp>
        <p:nvSpPr>
          <p:cNvPr id="82" name="テキスト ボックス 81">
            <a:extLst>
              <a:ext uri="{FF2B5EF4-FFF2-40B4-BE49-F238E27FC236}">
                <a16:creationId xmlns:a16="http://schemas.microsoft.com/office/drawing/2014/main" id="{B616332F-3264-484B-BF86-D2F82ECD3517}"/>
              </a:ext>
            </a:extLst>
          </p:cNvPr>
          <p:cNvSpPr txBox="1"/>
          <p:nvPr/>
        </p:nvSpPr>
        <p:spPr>
          <a:xfrm>
            <a:off x="638360" y="1679418"/>
            <a:ext cx="3338036" cy="310341"/>
          </a:xfrm>
          <a:prstGeom prst="rect">
            <a:avLst/>
          </a:prstGeom>
          <a:noFill/>
          <a:ln>
            <a:noFill/>
          </a:ln>
        </p:spPr>
        <p:txBody>
          <a:bodyPr wrap="square" rtlCol="0">
            <a:spAutoFit/>
          </a:bodyPr>
          <a:lstStyle/>
          <a:p>
            <a:pPr marL="302242" indent="-302242" defTabSz="2015851">
              <a:lnSpc>
                <a:spcPts val="1670"/>
              </a:lnSpc>
              <a:defRPr/>
            </a:pPr>
            <a:r>
              <a:rPr lang="ja-JP" altLang="en-US" sz="1503" dirty="0">
                <a:latin typeface="Meiryo UI" panose="020B0604030504040204" pitchFamily="50" charset="-128"/>
                <a:ea typeface="Meiryo UI" panose="020B0604030504040204" pitchFamily="50" charset="-128"/>
              </a:rPr>
              <a:t>耐震性不足棟数（進捗率</a:t>
            </a:r>
            <a:r>
              <a:rPr lang="en-US" altLang="ja-JP" sz="1503" baseline="30000" dirty="0">
                <a:latin typeface="Meiryo UI" panose="020B0604030504040204" pitchFamily="50" charset="-128"/>
                <a:ea typeface="Meiryo UI" panose="020B0604030504040204" pitchFamily="50" charset="-128"/>
              </a:rPr>
              <a:t>※</a:t>
            </a:r>
            <a:r>
              <a:rPr lang="ja-JP" altLang="en-US" sz="1503" baseline="30000" dirty="0">
                <a:latin typeface="Meiryo UI" panose="020B0604030504040204" pitchFamily="50" charset="-128"/>
                <a:ea typeface="Meiryo UI" panose="020B0604030504040204" pitchFamily="50" charset="-128"/>
              </a:rPr>
              <a:t>１</a:t>
            </a:r>
            <a:r>
              <a:rPr lang="ja-JP" altLang="en-US" sz="1503" dirty="0">
                <a:latin typeface="Meiryo UI" panose="020B0604030504040204" pitchFamily="50" charset="-128"/>
                <a:ea typeface="Meiryo UI" panose="020B0604030504040204" pitchFamily="50" charset="-128"/>
              </a:rPr>
              <a:t>）</a:t>
            </a:r>
            <a:endParaRPr lang="en-US" altLang="ja-JP" sz="1670" b="1" dirty="0">
              <a:solidFill>
                <a:prstClr val="black"/>
              </a:solidFill>
              <a:latin typeface="Meiryo UI" panose="020B0604030504040204" pitchFamily="50" charset="-128"/>
              <a:ea typeface="Meiryo UI" panose="020B0604030504040204" pitchFamily="50" charset="-128"/>
            </a:endParaRPr>
          </a:p>
        </p:txBody>
      </p:sp>
      <p:graphicFrame>
        <p:nvGraphicFramePr>
          <p:cNvPr id="84" name="表 83"/>
          <p:cNvGraphicFramePr>
            <a:graphicFrameLocks noGrp="1"/>
          </p:cNvGraphicFramePr>
          <p:nvPr>
            <p:extLst/>
          </p:nvPr>
        </p:nvGraphicFramePr>
        <p:xfrm>
          <a:off x="3550432" y="1975125"/>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b="1" dirty="0" smtClean="0">
                          <a:latin typeface="Meiryo UI" panose="020B0604030504040204" pitchFamily="50" charset="-128"/>
                          <a:ea typeface="Meiryo UI" panose="020B0604030504040204" pitchFamily="50" charset="-128"/>
                        </a:rPr>
                        <a:t>R4(2022).</a:t>
                      </a:r>
                      <a:r>
                        <a:rPr kumimoji="1" lang="ja-JP" altLang="en-US" sz="1600" b="1" dirty="0">
                          <a:latin typeface="Meiryo UI" panose="020B0604030504040204" pitchFamily="50" charset="-128"/>
                          <a:ea typeface="Meiryo UI" panose="020B0604030504040204" pitchFamily="50" charset="-128"/>
                        </a:rPr>
                        <a:t>３</a:t>
                      </a:r>
                    </a:p>
                  </a:txBody>
                  <a:tcPr marL="60122" marR="60122"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396229">
                <a:tc>
                  <a:txBody>
                    <a:bodyPr/>
                    <a:lstStyle/>
                    <a:p>
                      <a:pPr algn="ctr"/>
                      <a:r>
                        <a:rPr kumimoji="1" lang="en-US" altLang="ja-JP" sz="1700" b="1" dirty="0">
                          <a:latin typeface="Meiryo UI" panose="020B0604030504040204" pitchFamily="50" charset="-128"/>
                          <a:ea typeface="Meiryo UI" panose="020B0604030504040204" pitchFamily="50" charset="-128"/>
                        </a:rPr>
                        <a:t>197</a:t>
                      </a:r>
                      <a:r>
                        <a:rPr kumimoji="1" lang="ja-JP" altLang="en-US" sz="1700" b="1" dirty="0">
                          <a:latin typeface="Meiryo UI" panose="020B0604030504040204" pitchFamily="50" charset="-128"/>
                          <a:ea typeface="Meiryo UI" panose="020B0604030504040204" pitchFamily="50" charset="-128"/>
                        </a:rPr>
                        <a:t>棟</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30%</a:t>
                      </a:r>
                      <a:r>
                        <a:rPr kumimoji="1" lang="ja-JP" altLang="en-US" sz="1600" b="1" dirty="0">
                          <a:latin typeface="Meiryo UI" panose="020B0604030504040204" pitchFamily="50" charset="-128"/>
                          <a:ea typeface="Meiryo UI" panose="020B0604030504040204" pitchFamily="50" charset="-128"/>
                        </a:rPr>
                        <a:t>）</a:t>
                      </a:r>
                    </a:p>
                  </a:txBody>
                  <a:tcPr marL="60122" marR="60122" marT="60122" marB="60122">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sp>
        <p:nvSpPr>
          <p:cNvPr id="29" name="テキスト ボックス 28">
            <a:extLst>
              <a:ext uri="{FF2B5EF4-FFF2-40B4-BE49-F238E27FC236}">
                <a16:creationId xmlns:a16="http://schemas.microsoft.com/office/drawing/2014/main" id="{B616332F-3264-484B-BF86-D2F82ECD3517}"/>
              </a:ext>
            </a:extLst>
          </p:cNvPr>
          <p:cNvSpPr txBox="1"/>
          <p:nvPr/>
        </p:nvSpPr>
        <p:spPr>
          <a:xfrm>
            <a:off x="522334" y="2892781"/>
            <a:ext cx="5008098" cy="194925"/>
          </a:xfrm>
          <a:prstGeom prst="rect">
            <a:avLst/>
          </a:prstGeom>
          <a:noFill/>
          <a:ln>
            <a:noFill/>
          </a:ln>
        </p:spPr>
        <p:txBody>
          <a:bodyPr wrap="square" rtlCol="0">
            <a:spAutoFit/>
          </a:bodyPr>
          <a:lstStyle/>
          <a:p>
            <a:pPr algn="r">
              <a:lnSpc>
                <a:spcPts val="800"/>
              </a:lnSpc>
            </a:pP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１進捗率：義務付け建築物に占める耐震性ありの割合　　　　　　</a:t>
            </a: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２当初公表時点</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586122" y="3542528"/>
            <a:ext cx="7833600" cy="1180699"/>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lIns="0" tIns="36000" rIns="0" bIns="36000">
            <a:spAutoFit/>
          </a:bodyPr>
          <a:lstStyle>
            <a:defPPr>
              <a:defRPr lang="ja-JP"/>
            </a:defPPr>
            <a:lvl1pPr marL="252000" indent="-252000">
              <a:lnSpc>
                <a:spcPct val="120000"/>
              </a:lnSpc>
              <a:spcAft>
                <a:spcPts val="600"/>
              </a:spcAft>
              <a:defRPr>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1249363" indent="-1249363">
              <a:lnSpc>
                <a:spcPct val="100000"/>
              </a:lnSpc>
              <a:spcAft>
                <a:spcPts val="0"/>
              </a:spcAft>
            </a:pPr>
            <a:r>
              <a:rPr lang="en-US" altLang="ja-JP" dirty="0" smtClean="0">
                <a:solidFill>
                  <a:schemeClr val="tx1"/>
                </a:solidFill>
              </a:rPr>
              <a:t>【</a:t>
            </a:r>
            <a:r>
              <a:rPr lang="ja-JP" altLang="en-US" dirty="0" smtClean="0">
                <a:solidFill>
                  <a:schemeClr val="tx1"/>
                </a:solidFill>
              </a:rPr>
              <a:t>建物</a:t>
            </a:r>
            <a:r>
              <a:rPr lang="en-US" altLang="ja-JP" dirty="0" smtClean="0">
                <a:solidFill>
                  <a:schemeClr val="tx1"/>
                </a:solidFill>
              </a:rPr>
              <a:t>】</a:t>
            </a:r>
            <a:r>
              <a:rPr lang="ja-JP" altLang="en-US" dirty="0" smtClean="0">
                <a:solidFill>
                  <a:schemeClr val="tx1"/>
                </a:solidFill>
              </a:rPr>
              <a:t>　 　○</a:t>
            </a:r>
            <a:r>
              <a:rPr lang="ja-JP" altLang="en-US" dirty="0">
                <a:solidFill>
                  <a:schemeClr val="tx1"/>
                </a:solidFill>
              </a:rPr>
              <a:t>現在まで</a:t>
            </a:r>
            <a:r>
              <a:rPr lang="ja-JP" altLang="en-US" dirty="0" smtClean="0">
                <a:solidFill>
                  <a:schemeClr val="tx1"/>
                </a:solidFill>
              </a:rPr>
              <a:t>のトレンドと所有者へ</a:t>
            </a:r>
            <a:r>
              <a:rPr lang="ja-JP" altLang="en-US" dirty="0">
                <a:solidFill>
                  <a:schemeClr val="tx1"/>
                </a:solidFill>
              </a:rPr>
              <a:t>のヒアリングの状況から</a:t>
            </a:r>
            <a:r>
              <a:rPr lang="ja-JP" altLang="en-US" dirty="0" smtClean="0">
                <a:solidFill>
                  <a:schemeClr val="tx1"/>
                </a:solidFill>
              </a:rPr>
              <a:t>、目標を達成することは困難な状況である</a:t>
            </a:r>
          </a:p>
          <a:p>
            <a:pPr marL="1341438" indent="-1341438">
              <a:lnSpc>
                <a:spcPct val="100000"/>
              </a:lnSpc>
              <a:spcAft>
                <a:spcPts val="0"/>
              </a:spcAft>
            </a:pPr>
            <a:r>
              <a:rPr lang="en-US" altLang="ja-JP" dirty="0" smtClean="0">
                <a:solidFill>
                  <a:schemeClr val="tx1"/>
                </a:solidFill>
              </a:rPr>
              <a:t>【</a:t>
            </a:r>
            <a:r>
              <a:rPr lang="ja-JP" altLang="en-US" dirty="0" smtClean="0">
                <a:solidFill>
                  <a:schemeClr val="tx1"/>
                </a:solidFill>
              </a:rPr>
              <a:t>ブロック塀</a:t>
            </a:r>
            <a:r>
              <a:rPr lang="en-US" altLang="ja-JP" dirty="0" smtClean="0">
                <a:solidFill>
                  <a:schemeClr val="tx1"/>
                </a:solidFill>
              </a:rPr>
              <a:t>】</a:t>
            </a:r>
            <a:r>
              <a:rPr lang="ja-JP" altLang="en-US" dirty="0" smtClean="0">
                <a:solidFill>
                  <a:schemeClr val="tx1"/>
                </a:solidFill>
              </a:rPr>
              <a:t>○目標達成に向けて、まずは報告期限の令和</a:t>
            </a:r>
            <a:r>
              <a:rPr lang="en-US" altLang="ja-JP" dirty="0" smtClean="0">
                <a:solidFill>
                  <a:schemeClr val="tx1"/>
                </a:solidFill>
              </a:rPr>
              <a:t>4</a:t>
            </a:r>
            <a:r>
              <a:rPr lang="ja-JP" altLang="en-US" dirty="0" smtClean="0">
                <a:solidFill>
                  <a:schemeClr val="tx1"/>
                </a:solidFill>
              </a:rPr>
              <a:t>年</a:t>
            </a:r>
            <a:r>
              <a:rPr lang="en-US" altLang="ja-JP" dirty="0" smtClean="0">
                <a:solidFill>
                  <a:schemeClr val="tx1"/>
                </a:solidFill>
              </a:rPr>
              <a:t>9</a:t>
            </a:r>
            <a:r>
              <a:rPr lang="ja-JP" altLang="en-US" dirty="0" smtClean="0">
                <a:solidFill>
                  <a:schemeClr val="tx1"/>
                </a:solidFill>
              </a:rPr>
              <a:t>月</a:t>
            </a:r>
            <a:r>
              <a:rPr lang="en-US" altLang="ja-JP" dirty="0" smtClean="0">
                <a:solidFill>
                  <a:schemeClr val="tx1"/>
                </a:solidFill>
              </a:rPr>
              <a:t>30</a:t>
            </a:r>
            <a:r>
              <a:rPr lang="ja-JP" altLang="en-US" dirty="0" smtClean="0">
                <a:solidFill>
                  <a:schemeClr val="tx1"/>
                </a:solidFill>
              </a:rPr>
              <a:t>日までに耐震診断の実施と診断結果の報告をするよう所有者へ働きかけている</a:t>
            </a:r>
            <a:endParaRPr lang="en-US" altLang="ja-JP" dirty="0">
              <a:solidFill>
                <a:schemeClr val="tx1"/>
              </a:solidFill>
            </a:endParaRPr>
          </a:p>
        </p:txBody>
      </p:sp>
      <p:sp>
        <p:nvSpPr>
          <p:cNvPr id="31" name="テキスト ボックス 30"/>
          <p:cNvSpPr txBox="1"/>
          <p:nvPr/>
        </p:nvSpPr>
        <p:spPr>
          <a:xfrm>
            <a:off x="586122" y="3101355"/>
            <a:ext cx="7833600" cy="369332"/>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defPPr>
              <a:defRPr lang="ja-JP"/>
            </a:defPPr>
            <a:lvl1pPr defTabSz="823170" fontAlgn="auto">
              <a:spcBef>
                <a:spcPct val="50000"/>
              </a:spcBef>
              <a:spcAft>
                <a:spcPts val="0"/>
              </a:spcAft>
              <a:defRPr kumimoji="0" b="1" kern="0">
                <a:solidFill>
                  <a:sysClr val="window" lastClr="FFFFFF"/>
                </a:solidFill>
                <a:latin typeface="Meiryo UI" panose="020B0604030504040204" pitchFamily="50" charset="-128"/>
                <a:ea typeface="Meiryo UI" panose="020B0604030504040204" pitchFamily="50" charset="-128"/>
              </a:defRPr>
            </a:lvl1pPr>
          </a:lstStyle>
          <a:p>
            <a:r>
              <a:rPr lang="ja-JP" altLang="en-US" dirty="0" smtClean="0"/>
              <a:t>目標の達成について</a:t>
            </a:r>
            <a:endParaRPr lang="ja-JP" altLang="en-US" dirty="0"/>
          </a:p>
        </p:txBody>
      </p:sp>
      <p:sp>
        <p:nvSpPr>
          <p:cNvPr id="32" name="テキスト ボックス 31"/>
          <p:cNvSpPr txBox="1"/>
          <p:nvPr/>
        </p:nvSpPr>
        <p:spPr>
          <a:xfrm>
            <a:off x="585415" y="4757587"/>
            <a:ext cx="7833600" cy="369332"/>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defPPr>
              <a:defRPr lang="ja-JP"/>
            </a:defPPr>
            <a:lvl1pPr defTabSz="823170" fontAlgn="auto">
              <a:spcBef>
                <a:spcPct val="50000"/>
              </a:spcBef>
              <a:spcAft>
                <a:spcPts val="0"/>
              </a:spcAft>
              <a:defRPr kumimoji="0" b="1" kern="0">
                <a:solidFill>
                  <a:sysClr val="window" lastClr="FFFFFF"/>
                </a:solidFill>
                <a:latin typeface="Meiryo UI" panose="020B0604030504040204" pitchFamily="50" charset="-128"/>
                <a:ea typeface="Meiryo UI" panose="020B0604030504040204" pitchFamily="50" charset="-128"/>
              </a:defRPr>
            </a:lvl1pPr>
          </a:lstStyle>
          <a:p>
            <a:r>
              <a:rPr lang="ja-JP" altLang="en-US" dirty="0" smtClean="0"/>
              <a:t>今後の取組について</a:t>
            </a:r>
            <a:endParaRPr lang="ja-JP" altLang="en-US" dirty="0"/>
          </a:p>
        </p:txBody>
      </p:sp>
      <p:sp>
        <p:nvSpPr>
          <p:cNvPr id="33" name="テキスト ボックス 32"/>
          <p:cNvSpPr txBox="1"/>
          <p:nvPr/>
        </p:nvSpPr>
        <p:spPr>
          <a:xfrm>
            <a:off x="585415" y="5207159"/>
            <a:ext cx="7833600" cy="1457698"/>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lIns="0" tIns="36000" rIns="0" bIns="36000">
            <a:spAutoFit/>
          </a:bodyPr>
          <a:lstStyle>
            <a:defPPr>
              <a:defRPr lang="ja-JP"/>
            </a:defPPr>
            <a:lvl1pPr marL="252000" indent="-252000">
              <a:lnSpc>
                <a:spcPct val="120000"/>
              </a:lnSpc>
              <a:spcAft>
                <a:spcPts val="600"/>
              </a:spcAft>
              <a:defRPr>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marL="1249363" indent="-1249363">
              <a:lnSpc>
                <a:spcPct val="100000"/>
              </a:lnSpc>
              <a:spcAft>
                <a:spcPts val="0"/>
              </a:spcAft>
            </a:pPr>
            <a:r>
              <a:rPr lang="en-US" altLang="ja-JP" dirty="0"/>
              <a:t>【</a:t>
            </a:r>
            <a:r>
              <a:rPr lang="ja-JP" altLang="en-US" dirty="0"/>
              <a:t>建物</a:t>
            </a:r>
            <a:r>
              <a:rPr lang="en-US" altLang="ja-JP" dirty="0"/>
              <a:t>】</a:t>
            </a:r>
            <a:r>
              <a:rPr lang="ja-JP" altLang="en-US" dirty="0"/>
              <a:t>　</a:t>
            </a:r>
            <a:r>
              <a:rPr lang="ja-JP" altLang="en-US" dirty="0" smtClean="0"/>
              <a:t> </a:t>
            </a:r>
            <a:r>
              <a:rPr lang="ja-JP" altLang="en-US" dirty="0"/>
              <a:t>　○耐震プロデューサー派遣制度の</a:t>
            </a:r>
            <a:r>
              <a:rPr lang="ja-JP" altLang="en-US" dirty="0" smtClean="0"/>
              <a:t>活用など、所有者の課題解決へ向けた取組を引き続き行うとともに、広域緊急交通路</a:t>
            </a:r>
            <a:r>
              <a:rPr lang="ja-JP" altLang="en-US" dirty="0"/>
              <a:t>の機能確保</a:t>
            </a:r>
            <a:r>
              <a:rPr lang="ja-JP" altLang="en-US" dirty="0" smtClean="0"/>
              <a:t>の観点から関係部局と連携し必要な対策</a:t>
            </a:r>
            <a:r>
              <a:rPr lang="ja-JP" altLang="en-US" dirty="0"/>
              <a:t>を</a:t>
            </a:r>
            <a:r>
              <a:rPr lang="ja-JP" altLang="en-US" dirty="0" smtClean="0"/>
              <a:t>検討する</a:t>
            </a:r>
            <a:endParaRPr lang="en-US" altLang="ja-JP" dirty="0" smtClean="0"/>
          </a:p>
          <a:p>
            <a:pPr marL="1249363" indent="-1249363">
              <a:lnSpc>
                <a:spcPct val="100000"/>
              </a:lnSpc>
              <a:spcAft>
                <a:spcPts val="0"/>
              </a:spcAft>
            </a:pPr>
            <a:r>
              <a:rPr lang="en-US" altLang="ja-JP" dirty="0" smtClean="0"/>
              <a:t>【</a:t>
            </a:r>
            <a:r>
              <a:rPr lang="ja-JP" altLang="en-US" dirty="0"/>
              <a:t>ブロック塀</a:t>
            </a:r>
            <a:r>
              <a:rPr lang="en-US" altLang="ja-JP" dirty="0"/>
              <a:t>】</a:t>
            </a:r>
            <a:r>
              <a:rPr lang="ja-JP" altLang="en-US" dirty="0"/>
              <a:t>○引き続き所管行政庁と連携</a:t>
            </a:r>
            <a:r>
              <a:rPr lang="ja-JP" altLang="en-US" dirty="0" smtClean="0"/>
              <a:t>し、未報告のブロック塀等の所有者への指導や、報告後の耐震化の働きかけ、報告内容の公表等について取り組む</a:t>
            </a:r>
            <a:endParaRPr lang="en-US" altLang="ja-JP" dirty="0"/>
          </a:p>
        </p:txBody>
      </p:sp>
      <p:sp>
        <p:nvSpPr>
          <p:cNvPr id="17" name="四角形吹き出し 16"/>
          <p:cNvSpPr/>
          <p:nvPr/>
        </p:nvSpPr>
        <p:spPr>
          <a:xfrm>
            <a:off x="5781208" y="2819008"/>
            <a:ext cx="2638514" cy="306161"/>
          </a:xfrm>
          <a:prstGeom prst="wedgeRectCallout">
            <a:avLst>
              <a:gd name="adj1" fmla="val -10304"/>
              <a:gd name="adj2" fmla="val -89944"/>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予測：</a:t>
            </a:r>
            <a:r>
              <a:rPr lang="en-US" altLang="ja-JP" sz="1700" b="1" dirty="0">
                <a:latin typeface="Meiryo UI" panose="020B0604030504040204" pitchFamily="50" charset="-128"/>
                <a:ea typeface="Meiryo UI" panose="020B0604030504040204" pitchFamily="50" charset="-128"/>
              </a:rPr>
              <a:t>37.5</a:t>
            </a:r>
            <a:r>
              <a:rPr kumimoji="1" lang="ja-JP" altLang="en-US" sz="1700" b="1" dirty="0" smtClean="0">
                <a:latin typeface="Meiryo UI" panose="020B0604030504040204" pitchFamily="50" charset="-128"/>
                <a:ea typeface="Meiryo UI" panose="020B0604030504040204" pitchFamily="50" charset="-128"/>
              </a:rPr>
              <a:t>％</a:t>
            </a:r>
            <a:endParaRPr kumimoji="1" lang="ja-JP" altLang="en-US" sz="17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183590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53F670EA-60A0-4F80-8504-E5080457FC50}"/>
              </a:ext>
            </a:extLst>
          </p:cNvPr>
          <p:cNvSpPr txBox="1"/>
          <p:nvPr/>
        </p:nvSpPr>
        <p:spPr>
          <a:xfrm>
            <a:off x="262354" y="933955"/>
            <a:ext cx="8609869" cy="4089423"/>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a:noAutofit/>
          </a:bodyPr>
          <a:lstStyle>
            <a:defPPr>
              <a:defRPr lang="ja-JP"/>
            </a:defPPr>
            <a:lvl1pPr marL="85725" indent="-85725">
              <a:spcBef>
                <a:spcPts val="300"/>
              </a:spcBef>
              <a:defRPr sz="1400">
                <a:latin typeface="Meiryo UI" panose="020B0604030504040204" pitchFamily="50" charset="-128"/>
                <a:ea typeface="Meiryo UI" panose="020B0604030504040204" pitchFamily="50" charset="-128"/>
              </a:defRPr>
            </a:lvl1pPr>
          </a:lstStyle>
          <a:p>
            <a:r>
              <a:rPr lang="en-US" altLang="ja-JP" sz="1600" b="1" dirty="0" smtClean="0">
                <a:solidFill>
                  <a:srgbClr val="0033CC"/>
                </a:solidFill>
              </a:rPr>
              <a:t>【</a:t>
            </a:r>
            <a:r>
              <a:rPr lang="ja-JP" altLang="en-US" sz="1600" b="1" dirty="0" smtClean="0">
                <a:solidFill>
                  <a:srgbClr val="0033CC"/>
                </a:solidFill>
              </a:rPr>
              <a:t>建物</a:t>
            </a:r>
            <a:r>
              <a:rPr lang="en-US" altLang="ja-JP" sz="1600" b="1" dirty="0" smtClean="0">
                <a:solidFill>
                  <a:srgbClr val="0033CC"/>
                </a:solidFill>
              </a:rPr>
              <a:t>】</a:t>
            </a:r>
          </a:p>
          <a:p>
            <a:r>
              <a:rPr lang="ja-JP" altLang="en-US" sz="1600" dirty="0" smtClean="0"/>
              <a:t>○診断義務付け路線の指定、公表状況等</a:t>
            </a:r>
            <a:r>
              <a:rPr lang="ja-JP" altLang="en-US" sz="1200" dirty="0" smtClean="0"/>
              <a:t>（路線を追加した場合等は、進んでいる内容で記載）</a:t>
            </a:r>
            <a:endParaRPr lang="en-US" altLang="ja-JP" sz="1200" dirty="0" smtClean="0"/>
          </a:p>
          <a:p>
            <a:pPr lvl="1"/>
            <a:r>
              <a:rPr lang="ja-JP" altLang="en-US" sz="1400" dirty="0" smtClean="0">
                <a:latin typeface="Meiryo UI" panose="020B0604030504040204" pitchFamily="50" charset="-128"/>
                <a:ea typeface="Meiryo UI" panose="020B0604030504040204" pitchFamily="50" charset="-128"/>
              </a:rPr>
              <a:t>公表済　</a:t>
            </a:r>
            <a:r>
              <a:rPr lang="en-US" altLang="ja-JP" sz="1400" dirty="0" smtClean="0">
                <a:latin typeface="Meiryo UI" panose="020B0604030504040204" pitchFamily="50" charset="-128"/>
                <a:ea typeface="Meiryo UI" panose="020B0604030504040204" pitchFamily="50" charset="-128"/>
              </a:rPr>
              <a:t>7</a:t>
            </a:r>
            <a:r>
              <a:rPr lang="ja-JP" altLang="en-US" sz="1400" dirty="0" smtClean="0">
                <a:latin typeface="Meiryo UI" panose="020B0604030504040204" pitchFamily="50" charset="-128"/>
                <a:ea typeface="Meiryo UI" panose="020B0604030504040204" pitchFamily="50" charset="-128"/>
              </a:rPr>
              <a:t>都府県（東京都、愛知県、大阪府、滋賀県、岐阜県、広島県、徳島県）</a:t>
            </a:r>
            <a:endParaRPr lang="en-US" altLang="ja-JP" sz="1400" dirty="0" smtClean="0">
              <a:latin typeface="Meiryo UI" panose="020B0604030504040204" pitchFamily="50" charset="-128"/>
              <a:ea typeface="Meiryo UI" panose="020B0604030504040204" pitchFamily="50" charset="-128"/>
            </a:endParaRPr>
          </a:p>
          <a:p>
            <a:pPr lvl="1"/>
            <a:r>
              <a:rPr lang="ja-JP" altLang="en-US" sz="1400" dirty="0">
                <a:latin typeface="Meiryo UI" panose="020B0604030504040204" pitchFamily="50" charset="-128"/>
                <a:ea typeface="Meiryo UI" panose="020B0604030504040204" pitchFamily="50" charset="-128"/>
              </a:rPr>
              <a:t>報告</a:t>
            </a:r>
            <a:r>
              <a:rPr lang="ja-JP" altLang="en-US" sz="1400" dirty="0" smtClean="0">
                <a:latin typeface="Meiryo UI" panose="020B0604030504040204" pitchFamily="50" charset="-128"/>
                <a:ea typeface="Meiryo UI" panose="020B0604030504040204" pitchFamily="50" charset="-128"/>
              </a:rPr>
              <a:t>期限済　</a:t>
            </a:r>
            <a:r>
              <a:rPr lang="en-US" altLang="ja-JP" sz="1400" dirty="0" smtClean="0">
                <a:latin typeface="Meiryo UI" panose="020B0604030504040204" pitchFamily="50" charset="-128"/>
                <a:ea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rPr>
              <a:t>県（神奈川県、高知県、香川県、三重県、岡山県、福島県、佐賀県、静岡県、埼玉県）</a:t>
            </a:r>
            <a:endParaRPr lang="en-US" altLang="ja-JP" sz="1400" dirty="0" smtClean="0">
              <a:latin typeface="Meiryo UI" panose="020B0604030504040204" pitchFamily="50" charset="-128"/>
              <a:ea typeface="Meiryo UI" panose="020B0604030504040204" pitchFamily="50" charset="-128"/>
            </a:endParaRPr>
          </a:p>
          <a:p>
            <a:pPr lvl="1"/>
            <a:r>
              <a:rPr lang="ja-JP" altLang="en-US" sz="1400" dirty="0">
                <a:latin typeface="Meiryo UI" panose="020B0604030504040204" pitchFamily="50" charset="-128"/>
                <a:ea typeface="Meiryo UI" panose="020B0604030504040204" pitchFamily="50" charset="-128"/>
              </a:rPr>
              <a:t>報告</a:t>
            </a:r>
            <a:r>
              <a:rPr lang="ja-JP" altLang="en-US" sz="1400" dirty="0" smtClean="0">
                <a:latin typeface="Meiryo UI" panose="020B0604030504040204" pitchFamily="50" charset="-128"/>
                <a:ea typeface="Meiryo UI" panose="020B0604030504040204" pitchFamily="50" charset="-128"/>
              </a:rPr>
              <a:t>期限前　</a:t>
            </a:r>
            <a:r>
              <a:rPr lang="en-US" altLang="ja-JP" sz="1400" dirty="0" smtClean="0">
                <a:latin typeface="Meiryo UI" panose="020B0604030504040204" pitchFamily="50" charset="-128"/>
                <a:ea typeface="Meiryo UI" panose="020B0604030504040204" pitchFamily="50" charset="-128"/>
              </a:rPr>
              <a:t>5</a:t>
            </a:r>
            <a:r>
              <a:rPr lang="ja-JP" altLang="en-US" sz="1400" dirty="0" smtClean="0">
                <a:latin typeface="Meiryo UI" panose="020B0604030504040204" pitchFamily="50" charset="-128"/>
                <a:ea typeface="Meiryo UI" panose="020B0604030504040204" pitchFamily="50" charset="-128"/>
              </a:rPr>
              <a:t>府県（</a:t>
            </a:r>
            <a:r>
              <a:rPr lang="ja-JP" altLang="en-US" sz="1400" dirty="0">
                <a:latin typeface="Meiryo UI" panose="020B0604030504040204" pitchFamily="50" charset="-128"/>
                <a:ea typeface="Meiryo UI" panose="020B0604030504040204" pitchFamily="50" charset="-128"/>
              </a:rPr>
              <a:t>千葉県、群馬県</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京都府、</a:t>
            </a:r>
            <a:r>
              <a:rPr lang="ja-JP" altLang="en-US" sz="1400" dirty="0" smtClean="0">
                <a:latin typeface="Meiryo UI" panose="020B0604030504040204" pitchFamily="50" charset="-128"/>
                <a:ea typeface="Meiryo UI" panose="020B0604030504040204" pitchFamily="50" charset="-128"/>
              </a:rPr>
              <a:t>和歌山県、島根県）</a:t>
            </a:r>
            <a:endParaRPr lang="en-US" altLang="ja-JP" sz="1400" dirty="0" smtClean="0">
              <a:latin typeface="Meiryo UI" panose="020B0604030504040204" pitchFamily="50" charset="-128"/>
              <a:ea typeface="Meiryo UI" panose="020B0604030504040204" pitchFamily="50" charset="-128"/>
            </a:endParaRPr>
          </a:p>
          <a:p>
            <a:pPr>
              <a:spcBef>
                <a:spcPts val="600"/>
              </a:spcBef>
            </a:pPr>
            <a:r>
              <a:rPr lang="ja-JP" altLang="en-US" sz="1600" dirty="0" smtClean="0"/>
              <a:t>○</a:t>
            </a:r>
            <a:r>
              <a:rPr lang="ja-JP" altLang="en-US" sz="1600" dirty="0"/>
              <a:t> </a:t>
            </a:r>
            <a:r>
              <a:rPr lang="ja-JP" altLang="en-US" sz="1600" dirty="0" smtClean="0"/>
              <a:t>耐震化</a:t>
            </a:r>
            <a:r>
              <a:rPr lang="ja-JP" altLang="en-US" sz="1600" dirty="0"/>
              <a:t>の進捗状況と主な施策（診断結果公表済みのもの</a:t>
            </a:r>
            <a:r>
              <a:rPr lang="ja-JP" altLang="en-US" sz="1600" dirty="0" smtClean="0"/>
              <a:t>）</a:t>
            </a:r>
            <a:endParaRPr lang="ja-JP" altLang="ja-JP" sz="1600" dirty="0"/>
          </a:p>
        </p:txBody>
      </p:sp>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33</a:t>
            </a:fld>
            <a:endParaRPr lang="en-US" altLang="ja-JP">
              <a:solidFill>
                <a:srgbClr val="000000"/>
              </a:solidFill>
            </a:endParaRPr>
          </a:p>
        </p:txBody>
      </p:sp>
      <p:sp>
        <p:nvSpPr>
          <p:cNvPr id="2" name="タイトル 1">
            <a:extLst>
              <a:ext uri="{FF2B5EF4-FFF2-40B4-BE49-F238E27FC236}">
                <a16:creationId xmlns:a16="http://schemas.microsoft.com/office/drawing/2014/main" id="{77B14665-C14D-4EEF-9E1F-852F6FE5B4C6}"/>
              </a:ext>
            </a:extLst>
          </p:cNvPr>
          <p:cNvSpPr>
            <a:spLocks noGrp="1"/>
          </p:cNvSpPr>
          <p:nvPr>
            <p:ph type="title" idx="4294967295"/>
          </p:nvPr>
        </p:nvSpPr>
        <p:spPr>
          <a:xfrm>
            <a:off x="0" y="122238"/>
            <a:ext cx="7988300" cy="754062"/>
          </a:xfrm>
        </p:spPr>
        <p:txBody>
          <a:bodyPr/>
          <a:lstStyle/>
          <a:p>
            <a:r>
              <a:rPr lang="ja-JP" altLang="en-US" dirty="0" smtClean="0"/>
              <a:t>　</a:t>
            </a:r>
            <a:r>
              <a:rPr lang="en-US" altLang="ja-JP" dirty="0" smtClean="0"/>
              <a:t>【</a:t>
            </a:r>
            <a:r>
              <a:rPr lang="ja-JP" altLang="en-US" dirty="0" smtClean="0"/>
              <a:t>参考</a:t>
            </a:r>
            <a:r>
              <a:rPr lang="en-US" altLang="ja-JP" dirty="0" smtClean="0"/>
              <a:t>】</a:t>
            </a:r>
            <a:r>
              <a:rPr lang="ja-JP" altLang="en-US" dirty="0" smtClean="0"/>
              <a:t>広域緊急交通路沿道建築物の耐震化に係る</a:t>
            </a:r>
            <a:r>
              <a:rPr lang="en-US" altLang="ja-JP" dirty="0" smtClean="0"/>
              <a:t/>
            </a:r>
            <a:br>
              <a:rPr lang="en-US" altLang="ja-JP" dirty="0" smtClean="0"/>
            </a:br>
            <a:r>
              <a:rPr lang="ja-JP" altLang="en-US" dirty="0" smtClean="0"/>
              <a:t>　　　　　 他都道府県等の状況・取組等</a:t>
            </a:r>
            <a:endParaRPr lang="ja-JP" altLang="en-US" dirty="0"/>
          </a:p>
        </p:txBody>
      </p:sp>
      <p:sp>
        <p:nvSpPr>
          <p:cNvPr id="24" name="テキスト ボックス 23">
            <a:extLst>
              <a:ext uri="{FF2B5EF4-FFF2-40B4-BE49-F238E27FC236}">
                <a16:creationId xmlns:a16="http://schemas.microsoft.com/office/drawing/2014/main" id="{53F670EA-60A0-4F80-8504-E5080457FC50}"/>
              </a:ext>
            </a:extLst>
          </p:cNvPr>
          <p:cNvSpPr txBox="1"/>
          <p:nvPr/>
        </p:nvSpPr>
        <p:spPr>
          <a:xfrm>
            <a:off x="262354" y="5061578"/>
            <a:ext cx="8609869" cy="4089423"/>
          </a:xfrm>
          <a:prstGeom prst="rect">
            <a:avLst/>
          </a:prstGeom>
          <a:noFill/>
          <a:ln w="6350"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a:noAutofit/>
          </a:bodyPr>
          <a:lstStyle>
            <a:defPPr>
              <a:defRPr lang="ja-JP"/>
            </a:defPPr>
            <a:lvl1pPr marL="85725" indent="-85725">
              <a:spcBef>
                <a:spcPts val="300"/>
              </a:spcBef>
              <a:defRPr sz="1400">
                <a:latin typeface="Meiryo UI" panose="020B0604030504040204" pitchFamily="50" charset="-128"/>
                <a:ea typeface="Meiryo UI" panose="020B0604030504040204" pitchFamily="50" charset="-128"/>
              </a:defRPr>
            </a:lvl1pPr>
          </a:lstStyle>
          <a:p>
            <a:r>
              <a:rPr lang="en-US" altLang="ja-JP" sz="1600" b="1" dirty="0" smtClean="0">
                <a:solidFill>
                  <a:srgbClr val="0033CC"/>
                </a:solidFill>
              </a:rPr>
              <a:t>【</a:t>
            </a:r>
            <a:r>
              <a:rPr lang="ja-JP" altLang="en-US" sz="1600" b="1" dirty="0" smtClean="0">
                <a:solidFill>
                  <a:srgbClr val="0033CC"/>
                </a:solidFill>
              </a:rPr>
              <a:t>ブロック塀等</a:t>
            </a:r>
            <a:r>
              <a:rPr lang="en-US" altLang="ja-JP" sz="1600" b="1" dirty="0" smtClean="0">
                <a:solidFill>
                  <a:srgbClr val="0033CC"/>
                </a:solidFill>
              </a:rPr>
              <a:t>】</a:t>
            </a:r>
          </a:p>
          <a:p>
            <a:r>
              <a:rPr lang="ja-JP" altLang="en-US" sz="1600" dirty="0" smtClean="0"/>
              <a:t>○診断義務付け路線の指定状況等</a:t>
            </a:r>
            <a:endParaRPr lang="en-US" altLang="ja-JP" sz="1600" dirty="0"/>
          </a:p>
          <a:p>
            <a:r>
              <a:rPr lang="ja-JP" altLang="en-US" sz="1600" b="1" dirty="0" smtClean="0">
                <a:latin typeface="Meiryo UI" panose="020B0604030504040204" pitchFamily="50" charset="-128"/>
                <a:ea typeface="Meiryo UI" panose="020B0604030504040204" pitchFamily="50" charset="-128"/>
              </a:rPr>
              <a:t>　　　</a:t>
            </a:r>
            <a:endParaRPr lang="ja-JP" altLang="ja-JP" sz="1600" dirty="0"/>
          </a:p>
        </p:txBody>
      </p:sp>
      <p:graphicFrame>
        <p:nvGraphicFramePr>
          <p:cNvPr id="25" name="表 24"/>
          <p:cNvGraphicFramePr>
            <a:graphicFrameLocks noGrp="1"/>
          </p:cNvGraphicFramePr>
          <p:nvPr>
            <p:extLst>
              <p:ext uri="{D42A27DB-BD31-4B8C-83A1-F6EECF244321}">
                <p14:modId xmlns:p14="http://schemas.microsoft.com/office/powerpoint/2010/main" val="1143866067"/>
              </p:ext>
            </p:extLst>
          </p:nvPr>
        </p:nvGraphicFramePr>
        <p:xfrm>
          <a:off x="694534" y="5678877"/>
          <a:ext cx="5325784" cy="1104900"/>
        </p:xfrm>
        <a:graphic>
          <a:graphicData uri="http://schemas.openxmlformats.org/drawingml/2006/table">
            <a:tbl>
              <a:tblPr firstRow="1" firstCol="1">
                <a:tableStyleId>{85BE263C-DBD7-4A20-BB59-AAB30ACAA65A}</a:tableStyleId>
              </a:tblPr>
              <a:tblGrid>
                <a:gridCol w="826298">
                  <a:extLst>
                    <a:ext uri="{9D8B030D-6E8A-4147-A177-3AD203B41FA5}">
                      <a16:colId xmlns:a16="http://schemas.microsoft.com/office/drawing/2014/main" val="3373791282"/>
                    </a:ext>
                  </a:extLst>
                </a:gridCol>
                <a:gridCol w="1420016">
                  <a:extLst>
                    <a:ext uri="{9D8B030D-6E8A-4147-A177-3AD203B41FA5}">
                      <a16:colId xmlns:a16="http://schemas.microsoft.com/office/drawing/2014/main" val="4171385472"/>
                    </a:ext>
                  </a:extLst>
                </a:gridCol>
                <a:gridCol w="1444866">
                  <a:extLst>
                    <a:ext uri="{9D8B030D-6E8A-4147-A177-3AD203B41FA5}">
                      <a16:colId xmlns:a16="http://schemas.microsoft.com/office/drawing/2014/main" val="2278615806"/>
                    </a:ext>
                  </a:extLst>
                </a:gridCol>
                <a:gridCol w="1634604">
                  <a:extLst>
                    <a:ext uri="{9D8B030D-6E8A-4147-A177-3AD203B41FA5}">
                      <a16:colId xmlns:a16="http://schemas.microsoft.com/office/drawing/2014/main" val="1313424371"/>
                    </a:ext>
                  </a:extLst>
                </a:gridCol>
              </a:tblGrid>
              <a:tr h="189115">
                <a:tc>
                  <a:txBody>
                    <a:bodyPr/>
                    <a:lstStyle/>
                    <a:p>
                      <a:pPr marL="0" algn="ctr" defTabSz="914278" rtl="0" eaLnBrk="1" latinLnBrk="0" hangingPunct="1">
                        <a:lnSpc>
                          <a:spcPct val="100000"/>
                        </a:lnSpc>
                        <a:spcAft>
                          <a:spcPts val="0"/>
                        </a:spcAft>
                      </a:pPr>
                      <a:r>
                        <a:rPr kumimoji="1" lang="ja-JP" altLang="en-US" sz="1400" kern="100" dirty="0" smtClean="0">
                          <a:effectLst/>
                          <a:latin typeface="Meiryo UI" panose="020B0604030504040204" pitchFamily="50" charset="-128"/>
                          <a:ea typeface="Meiryo UI" panose="020B0604030504040204" pitchFamily="50" charset="-128"/>
                        </a:rPr>
                        <a:t>都府県</a:t>
                      </a:r>
                      <a:r>
                        <a:rPr kumimoji="1" lang="en-US" sz="1400" kern="100" dirty="0">
                          <a:effectLst/>
                          <a:latin typeface="Meiryo UI" panose="020B0604030504040204" pitchFamily="50" charset="-128"/>
                          <a:ea typeface="Meiryo UI" panose="020B0604030504040204" pitchFamily="50" charset="-128"/>
                        </a:rPr>
                        <a:t> </a:t>
                      </a:r>
                      <a:endParaRPr kumimoji="1" lang="ja-JP" sz="14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a:effectLst/>
                          <a:latin typeface="Meiryo UI" panose="020B0604030504040204" pitchFamily="50" charset="-128"/>
                          <a:ea typeface="Meiryo UI" panose="020B0604030504040204" pitchFamily="50" charset="-128"/>
                        </a:rPr>
                        <a:t>義務開始</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a:effectLst/>
                          <a:latin typeface="Meiryo UI" panose="020B0604030504040204" pitchFamily="50" charset="-128"/>
                          <a:ea typeface="Meiryo UI" panose="020B0604030504040204" pitchFamily="50" charset="-128"/>
                        </a:rPr>
                        <a:t>報告期限</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a:effectLst/>
                          <a:latin typeface="Meiryo UI" panose="020B0604030504040204" pitchFamily="50" charset="-128"/>
                          <a:ea typeface="Meiryo UI" panose="020B0604030504040204" pitchFamily="50" charset="-128"/>
                        </a:rPr>
                        <a:t>対象</a:t>
                      </a:r>
                    </a:p>
                  </a:txBody>
                  <a:tcPr marL="68580" marR="68580" marT="0" marB="0" anchor="ctr">
                    <a:lnL w="19050" cap="flat" cmpd="sng" algn="ctr">
                      <a:solidFill>
                        <a:schemeClr val="bg1"/>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761007960"/>
                  </a:ext>
                </a:extLst>
              </a:tr>
              <a:tr h="161760">
                <a:tc>
                  <a:txBody>
                    <a:bodyPr/>
                    <a:lstStyle/>
                    <a:p>
                      <a:pPr marL="0" algn="ctr" defTabSz="914278" rtl="0" eaLnBrk="1" latinLnBrk="0" hangingPunct="1">
                        <a:lnSpc>
                          <a:spcPct val="100000"/>
                        </a:lnSpc>
                        <a:spcAft>
                          <a:spcPts val="0"/>
                        </a:spcAft>
                      </a:pPr>
                      <a:r>
                        <a:rPr kumimoji="1" lang="ja-JP" altLang="en-US" sz="1400" kern="100" dirty="0">
                          <a:solidFill>
                            <a:schemeClr val="bg1"/>
                          </a:solidFill>
                          <a:effectLst/>
                          <a:latin typeface="Meiryo UI" panose="020B0604030504040204" pitchFamily="50" charset="-128"/>
                          <a:ea typeface="Meiryo UI" panose="020B0604030504040204" pitchFamily="50" charset="-128"/>
                          <a:cs typeface="+mn-cs"/>
                        </a:rPr>
                        <a:t>東京都</a:t>
                      </a:r>
                      <a:endParaRPr kumimoji="1" lang="ja-JP" sz="14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令和２年４月</a:t>
                      </a:r>
                    </a:p>
                  </a:txBody>
                  <a:tcPr marL="8980" marR="8980" marT="898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令和４年３月</a:t>
                      </a:r>
                    </a:p>
                  </a:txBody>
                  <a:tcPr marL="8980" marR="8980" marT="898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政令のまま</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868621111"/>
                  </a:ext>
                </a:extLst>
              </a:tr>
              <a:tr h="163837">
                <a:tc>
                  <a:txBody>
                    <a:bodyPr/>
                    <a:lstStyle/>
                    <a:p>
                      <a:pPr marL="0" algn="ctr" defTabSz="914278" rtl="0" eaLnBrk="1" latinLnBrk="0" hangingPunct="1">
                        <a:lnSpc>
                          <a:spcPct val="100000"/>
                        </a:lnSpc>
                        <a:spcAft>
                          <a:spcPts val="0"/>
                        </a:spcAft>
                      </a:pPr>
                      <a:r>
                        <a:rPr kumimoji="1" lang="ja-JP" altLang="en-US" sz="1400" kern="100" dirty="0">
                          <a:solidFill>
                            <a:schemeClr val="bg1"/>
                          </a:solidFill>
                          <a:effectLst/>
                          <a:latin typeface="Meiryo UI" panose="020B0604030504040204" pitchFamily="50" charset="-128"/>
                          <a:ea typeface="Meiryo UI" panose="020B0604030504040204" pitchFamily="50" charset="-128"/>
                          <a:cs typeface="+mn-cs"/>
                        </a:rPr>
                        <a:t>大阪府</a:t>
                      </a:r>
                      <a:endParaRPr kumimoji="1" lang="ja-JP" sz="14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令和２年３月</a:t>
                      </a:r>
                    </a:p>
                  </a:txBody>
                  <a:tcPr marL="8980" marR="8980" marT="898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令和４年９月</a:t>
                      </a:r>
                    </a:p>
                  </a:txBody>
                  <a:tcPr marL="8980" marR="8980" marT="898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規則で規定</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4195208097"/>
                  </a:ext>
                </a:extLst>
              </a:tr>
              <a:tr h="161760">
                <a:tc>
                  <a:txBody>
                    <a:bodyPr/>
                    <a:lstStyle/>
                    <a:p>
                      <a:pPr algn="ctr">
                        <a:lnSpc>
                          <a:spcPct val="100000"/>
                        </a:lnSpc>
                        <a:spcAft>
                          <a:spcPts val="0"/>
                        </a:spcAft>
                      </a:pPr>
                      <a:r>
                        <a:rPr lang="ja-JP" altLang="en-US"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愛知県</a:t>
                      </a:r>
                      <a:endParaRPr lang="ja-JP" altLang="ja-JP"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令和３年３月</a:t>
                      </a:r>
                    </a:p>
                  </a:txBody>
                  <a:tcPr marL="8980" marR="8980" marT="898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令和６年</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月</a:t>
                      </a:r>
                    </a:p>
                  </a:txBody>
                  <a:tcPr marL="8980" marR="8980" marT="898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政令のまま</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146735587"/>
                  </a:ext>
                </a:extLst>
              </a:tr>
              <a:tr h="161760">
                <a:tc>
                  <a:txBody>
                    <a:bodyPr/>
                    <a:lstStyle/>
                    <a:p>
                      <a:pPr algn="ctr">
                        <a:lnSpc>
                          <a:spcPct val="100000"/>
                        </a:lnSpc>
                        <a:spcAft>
                          <a:spcPts val="0"/>
                        </a:spcAft>
                      </a:pPr>
                      <a:r>
                        <a:rPr lang="ja-JP" altLang="en-US"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岡山県</a:t>
                      </a:r>
                      <a:endParaRPr lang="ja-JP" altLang="ja-JP"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令和３年３月</a:t>
                      </a:r>
                    </a:p>
                  </a:txBody>
                  <a:tcPr marL="8980" marR="8980" marT="898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令和８年３月</a:t>
                      </a:r>
                    </a:p>
                  </a:txBody>
                  <a:tcPr marL="8980" marR="8980" marT="898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政令のまま</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1196628055"/>
                  </a:ext>
                </a:extLst>
              </a:tr>
            </a:tbl>
          </a:graphicData>
        </a:graphic>
      </p:graphicFrame>
      <p:sp>
        <p:nvSpPr>
          <p:cNvPr id="26" name="Rectangle 12"/>
          <p:cNvSpPr>
            <a:spLocks noChangeArrowheads="1"/>
          </p:cNvSpPr>
          <p:nvPr/>
        </p:nvSpPr>
        <p:spPr bwMode="auto">
          <a:xfrm>
            <a:off x="6114124" y="5230637"/>
            <a:ext cx="2966124"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政令</a:t>
            </a:r>
            <a:r>
              <a:rPr lang="en-US" altLang="ja-JP" sz="12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pPr marL="177800" indent="-177800"/>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前面道路に面する部分の</a:t>
            </a:r>
            <a:r>
              <a:rPr lang="ja-JP" altLang="ja-JP" sz="1100" b="1" dirty="0">
                <a:latin typeface="Meiryo UI" panose="020B0604030504040204" pitchFamily="50" charset="-128"/>
                <a:ea typeface="Meiryo UI" panose="020B0604030504040204" pitchFamily="50" charset="-128"/>
                <a:cs typeface="Meiryo UI" panose="020B0604030504040204" pitchFamily="50" charset="-128"/>
              </a:rPr>
              <a:t>長さ</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a:latin typeface="Meiryo UI" panose="020B0604030504040204" pitchFamily="50" charset="-128"/>
                <a:ea typeface="Meiryo UI" panose="020B0604030504040204" pitchFamily="50" charset="-128"/>
                <a:cs typeface="Meiryo UI" panose="020B0604030504040204" pitchFamily="50" charset="-128"/>
              </a:rPr>
              <a:t>25</a:t>
            </a:r>
            <a:r>
              <a:rPr lang="ja-JP" altLang="ja-JP" sz="1100" u="sng" dirty="0" err="1" smtClean="0">
                <a:latin typeface="Meiryo UI" panose="020B0604030504040204" pitchFamily="50" charset="-128"/>
                <a:ea typeface="Meiryo UI" panose="020B0604030504040204" pitchFamily="50" charset="-128"/>
                <a:cs typeface="Meiryo UI" panose="020B0604030504040204" pitchFamily="50" charset="-128"/>
              </a:rPr>
              <a:t>ｍ</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超え、かつ、その前面道路に面する部分のいずれかの</a:t>
            </a:r>
            <a:r>
              <a:rPr lang="ja-JP" altLang="ja-JP" sz="1100" b="1" dirty="0">
                <a:latin typeface="Meiryo UI" panose="020B0604030504040204" pitchFamily="50" charset="-128"/>
                <a:ea typeface="Meiryo UI" panose="020B0604030504040204" pitchFamily="50" charset="-128"/>
                <a:cs typeface="Meiryo UI" panose="020B0604030504040204" pitchFamily="50" charset="-128"/>
              </a:rPr>
              <a:t>高さ</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が、</a:t>
            </a:r>
            <a:r>
              <a:rPr lang="ja-JP" altLang="ja-JP" sz="1100" u="sng" dirty="0">
                <a:latin typeface="Meiryo UI" panose="020B0604030504040204" pitchFamily="50" charset="-128"/>
                <a:ea typeface="Meiryo UI" panose="020B0604030504040204" pitchFamily="50" charset="-128"/>
                <a:cs typeface="Meiryo UI" panose="020B0604030504040204" pitchFamily="50" charset="-128"/>
              </a:rPr>
              <a:t>当該部分から当該前面道路の境界線までの水平距離に当該前面道路の幅員の２分の１に相当する</a:t>
            </a:r>
            <a:r>
              <a:rPr lang="ja-JP" altLang="ja-JP" sz="1100" u="sng" dirty="0" smtClean="0">
                <a:latin typeface="Meiryo UI" panose="020B0604030504040204" pitchFamily="50" charset="-128"/>
                <a:ea typeface="Meiryo UI" panose="020B0604030504040204" pitchFamily="50" charset="-128"/>
                <a:cs typeface="Meiryo UI" panose="020B0604030504040204" pitchFamily="50" charset="-128"/>
              </a:rPr>
              <a:t>距離</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を </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加えた数値を</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2.5</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で除して得た数値を超えるブロック塀等であって、建物に附属する</a:t>
            </a:r>
            <a:r>
              <a:rPr lang="ja-JP" altLang="ja-JP" sz="1100">
                <a:latin typeface="Meiryo UI" panose="020B0604030504040204" pitchFamily="50" charset="-128"/>
                <a:ea typeface="Meiryo UI" panose="020B0604030504040204" pitchFamily="50" charset="-128"/>
                <a:cs typeface="Meiryo UI" panose="020B0604030504040204" pitchFamily="50" charset="-128"/>
              </a:rPr>
              <a:t>もの</a:t>
            </a:r>
            <a:r>
              <a:rPr lang="ja-JP" altLang="ja-JP" sz="110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3387301242"/>
              </p:ext>
            </p:extLst>
          </p:nvPr>
        </p:nvGraphicFramePr>
        <p:xfrm>
          <a:off x="694534" y="2485820"/>
          <a:ext cx="8123497" cy="2598420"/>
        </p:xfrm>
        <a:graphic>
          <a:graphicData uri="http://schemas.openxmlformats.org/drawingml/2006/table">
            <a:tbl>
              <a:tblPr firstRow="1" firstCol="1">
                <a:tableStyleId>{85BE263C-DBD7-4A20-BB59-AAB30ACAA65A}</a:tableStyleId>
              </a:tblPr>
              <a:tblGrid>
                <a:gridCol w="812463">
                  <a:extLst>
                    <a:ext uri="{9D8B030D-6E8A-4147-A177-3AD203B41FA5}">
                      <a16:colId xmlns:a16="http://schemas.microsoft.com/office/drawing/2014/main" val="3373791282"/>
                    </a:ext>
                  </a:extLst>
                </a:gridCol>
                <a:gridCol w="1123950">
                  <a:extLst>
                    <a:ext uri="{9D8B030D-6E8A-4147-A177-3AD203B41FA5}">
                      <a16:colId xmlns:a16="http://schemas.microsoft.com/office/drawing/2014/main" val="3303810939"/>
                    </a:ext>
                  </a:extLst>
                </a:gridCol>
                <a:gridCol w="1333134">
                  <a:extLst>
                    <a:ext uri="{9D8B030D-6E8A-4147-A177-3AD203B41FA5}">
                      <a16:colId xmlns:a16="http://schemas.microsoft.com/office/drawing/2014/main" val="4171385472"/>
                    </a:ext>
                  </a:extLst>
                </a:gridCol>
                <a:gridCol w="1333134">
                  <a:extLst>
                    <a:ext uri="{9D8B030D-6E8A-4147-A177-3AD203B41FA5}">
                      <a16:colId xmlns:a16="http://schemas.microsoft.com/office/drawing/2014/main" val="2278615806"/>
                    </a:ext>
                  </a:extLst>
                </a:gridCol>
                <a:gridCol w="804041">
                  <a:extLst>
                    <a:ext uri="{9D8B030D-6E8A-4147-A177-3AD203B41FA5}">
                      <a16:colId xmlns:a16="http://schemas.microsoft.com/office/drawing/2014/main" val="1313424371"/>
                    </a:ext>
                  </a:extLst>
                </a:gridCol>
                <a:gridCol w="2716775">
                  <a:extLst>
                    <a:ext uri="{9D8B030D-6E8A-4147-A177-3AD203B41FA5}">
                      <a16:colId xmlns:a16="http://schemas.microsoft.com/office/drawing/2014/main" val="3986119949"/>
                    </a:ext>
                  </a:extLst>
                </a:gridCol>
              </a:tblGrid>
              <a:tr h="111052">
                <a:tc>
                  <a:txBody>
                    <a:bodyPr/>
                    <a:lstStyle/>
                    <a:p>
                      <a:pPr marL="0" algn="ctr" defTabSz="914278" rtl="0" eaLnBrk="1" latinLnBrk="0" hangingPunct="1">
                        <a:lnSpc>
                          <a:spcPct val="100000"/>
                        </a:lnSpc>
                        <a:spcAft>
                          <a:spcPts val="0"/>
                        </a:spcAft>
                      </a:pPr>
                      <a:r>
                        <a:rPr kumimoji="1" lang="ja-JP" altLang="en-US" sz="1400" kern="100" dirty="0" smtClean="0">
                          <a:effectLst/>
                          <a:latin typeface="Meiryo UI" panose="020B0604030504040204" pitchFamily="50" charset="-128"/>
                          <a:ea typeface="Meiryo UI" panose="020B0604030504040204" pitchFamily="50" charset="-128"/>
                        </a:rPr>
                        <a:t>都府県</a:t>
                      </a:r>
                      <a:r>
                        <a:rPr kumimoji="1" lang="en-US" sz="1400" kern="100" dirty="0">
                          <a:effectLst/>
                          <a:latin typeface="Meiryo UI" panose="020B0604030504040204" pitchFamily="50" charset="-128"/>
                          <a:ea typeface="Meiryo UI" panose="020B0604030504040204" pitchFamily="50" charset="-128"/>
                        </a:rPr>
                        <a:t> </a:t>
                      </a:r>
                      <a:endParaRPr kumimoji="1" lang="ja-JP" sz="1400" kern="100" dirty="0">
                        <a:solidFill>
                          <a:schemeClr val="dk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smtClean="0">
                          <a:effectLst/>
                          <a:latin typeface="Meiryo UI" panose="020B0604030504040204" pitchFamily="50" charset="-128"/>
                          <a:ea typeface="Meiryo UI" panose="020B0604030504040204" pitchFamily="50" charset="-128"/>
                        </a:rPr>
                        <a:t>公表日</a:t>
                      </a:r>
                      <a:endParaRPr kumimoji="1" lang="ja-JP" altLang="en-US" sz="14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smtClean="0">
                          <a:effectLst/>
                          <a:latin typeface="Meiryo UI" panose="020B0604030504040204" pitchFamily="50" charset="-128"/>
                          <a:ea typeface="Meiryo UI" panose="020B0604030504040204" pitchFamily="50" charset="-128"/>
                        </a:rPr>
                        <a:t>対象棟数</a:t>
                      </a:r>
                      <a:endParaRPr kumimoji="1" lang="ja-JP" altLang="en-US" sz="14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smtClean="0">
                          <a:effectLst/>
                          <a:latin typeface="Meiryo UI" panose="020B0604030504040204" pitchFamily="50" charset="-128"/>
                          <a:ea typeface="Meiryo UI" panose="020B0604030504040204" pitchFamily="50" charset="-128"/>
                        </a:rPr>
                        <a:t>耐震性あり棟数</a:t>
                      </a:r>
                      <a:endParaRPr kumimoji="1" lang="en-US" altLang="ja-JP" sz="1400" kern="100" dirty="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a:effectLst/>
                          <a:latin typeface="Meiryo UI" panose="020B0604030504040204" pitchFamily="50" charset="-128"/>
                          <a:ea typeface="Meiryo UI" panose="020B0604030504040204" pitchFamily="50" charset="-128"/>
                        </a:rPr>
                        <a:t>進捗率</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0" algn="ctr" defTabSz="914278" rtl="0" eaLnBrk="1" latinLnBrk="0" hangingPunct="1">
                        <a:lnSpc>
                          <a:spcPct val="100000"/>
                        </a:lnSpc>
                        <a:spcAft>
                          <a:spcPts val="0"/>
                        </a:spcAft>
                      </a:pPr>
                      <a:r>
                        <a:rPr kumimoji="1" lang="ja-JP" altLang="en-US" sz="1400" kern="100" dirty="0" smtClean="0">
                          <a:effectLst/>
                          <a:latin typeface="Meiryo UI" panose="020B0604030504040204" pitchFamily="50" charset="-128"/>
                          <a:ea typeface="Meiryo UI" panose="020B0604030504040204" pitchFamily="50" charset="-128"/>
                        </a:rPr>
                        <a:t>主な施策</a:t>
                      </a:r>
                      <a:endParaRPr kumimoji="1" lang="en-US" altLang="ja-JP" sz="1400" kern="100" dirty="0" smtClean="0">
                        <a:effectLst/>
                        <a:latin typeface="Meiryo UI" panose="020B0604030504040204" pitchFamily="50" charset="-128"/>
                        <a:ea typeface="Meiryo UI" panose="020B0604030504040204" pitchFamily="50" charset="-128"/>
                      </a:endParaRP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761007960"/>
                  </a:ext>
                </a:extLst>
              </a:tr>
              <a:tr h="436245">
                <a:tc>
                  <a:txBody>
                    <a:bodyPr/>
                    <a:lstStyle/>
                    <a:p>
                      <a:pPr marL="0" algn="ctr" defTabSz="914278" rtl="0" eaLnBrk="1" latinLnBrk="0" hangingPunct="1">
                        <a:lnSpc>
                          <a:spcPct val="100000"/>
                        </a:lnSpc>
                        <a:spcAft>
                          <a:spcPts val="0"/>
                        </a:spcAft>
                      </a:pPr>
                      <a:r>
                        <a:rPr kumimoji="1" lang="ja-JP" altLang="en-US" sz="1400" kern="100" dirty="0">
                          <a:solidFill>
                            <a:schemeClr val="bg1"/>
                          </a:solidFill>
                          <a:effectLst/>
                          <a:latin typeface="Meiryo UI" panose="020B0604030504040204" pitchFamily="50" charset="-128"/>
                          <a:ea typeface="Meiryo UI" panose="020B0604030504040204" pitchFamily="50" charset="-128"/>
                          <a:cs typeface="+mn-cs"/>
                        </a:rPr>
                        <a:t>東京都</a:t>
                      </a:r>
                      <a:endParaRPr kumimoji="1" lang="ja-JP" sz="14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29</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年</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月</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4,845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2,467</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50.9%</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95250" indent="0"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建替えへの補助</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95250" indent="0"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個別訪問</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95250" indent="0"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専門家派遣制度</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95250" indent="0"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耐震化の状況を地図を用いて公表</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3868621111"/>
                  </a:ext>
                </a:extLst>
              </a:tr>
              <a:tr h="436245">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cs typeface="+mn-cs"/>
                        </a:rPr>
                        <a:t>愛知県</a:t>
                      </a:r>
                      <a:endParaRPr kumimoji="1" lang="ja-JP" sz="14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ctr" defTabSz="914278"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29</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年</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月</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525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115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21.9%</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95250" indent="0"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個別訪問</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4195208097"/>
                  </a:ext>
                </a:extLst>
              </a:tr>
              <a:tr h="436245">
                <a:tc>
                  <a:txBody>
                    <a:bodyPr/>
                    <a:lstStyle/>
                    <a:p>
                      <a:pPr marL="0" algn="ctr" defTabSz="914278" rtl="0" eaLnBrk="1" latinLnBrk="0" hangingPunct="1">
                        <a:lnSpc>
                          <a:spcPct val="100000"/>
                        </a:lnSpc>
                        <a:spcAft>
                          <a:spcPts val="0"/>
                        </a:spcAft>
                      </a:pPr>
                      <a:r>
                        <a:rPr kumimoji="1" lang="ja-JP" altLang="en-US" sz="1400" kern="100" dirty="0" smtClean="0">
                          <a:solidFill>
                            <a:schemeClr val="bg1"/>
                          </a:solidFill>
                          <a:effectLst/>
                          <a:latin typeface="Meiryo UI" panose="020B0604030504040204" pitchFamily="50" charset="-128"/>
                          <a:ea typeface="Meiryo UI" panose="020B0604030504040204" pitchFamily="50" charset="-128"/>
                          <a:cs typeface="+mn-cs"/>
                        </a:rPr>
                        <a:t>滋賀県</a:t>
                      </a:r>
                      <a:endParaRPr kumimoji="1" lang="ja-JP" sz="1400" kern="100" dirty="0">
                        <a:solidFill>
                          <a:schemeClr val="bg1"/>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令和</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年</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4</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月</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13</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30.7%</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95250" indent="0"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個別訪問</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1431509745"/>
                  </a:ext>
                </a:extLst>
              </a:tr>
              <a:tr h="436245">
                <a:tc>
                  <a:txBody>
                    <a:bodyPr/>
                    <a:lstStyle/>
                    <a:p>
                      <a:pPr algn="ctr">
                        <a:lnSpc>
                          <a:spcPct val="100000"/>
                        </a:lnSpc>
                        <a:spcAft>
                          <a:spcPts val="0"/>
                        </a:spcAft>
                      </a:pPr>
                      <a:r>
                        <a:rPr lang="ja-JP" altLang="en-US" sz="1400"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大阪府</a:t>
                      </a:r>
                      <a:endParaRPr lang="ja-JP" altLang="ja-JP" sz="14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平成</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30</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年</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月</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283</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86</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30.4%</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tc>
                  <a:txBody>
                    <a:bodyPr/>
                    <a:lstStyle/>
                    <a:p>
                      <a:pPr marL="95250" indent="0"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個別訪問</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95250" indent="0"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大阪府耐震プロデューサー派遣制度</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95250" indent="0"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耐震化の状況を地図を用いて公表</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tcPr>
                </a:tc>
                <a:extLst>
                  <a:ext uri="{0D108BD9-81ED-4DB2-BD59-A6C34878D82A}">
                    <a16:rowId xmlns:a16="http://schemas.microsoft.com/office/drawing/2014/main" val="1196628055"/>
                  </a:ext>
                </a:extLst>
              </a:tr>
            </a:tbl>
          </a:graphicData>
        </a:graphic>
      </p:graphicFrame>
    </p:spTree>
    <p:extLst>
      <p:ext uri="{BB962C8B-B14F-4D97-AF65-F5344CB8AC3E}">
        <p14:creationId xmlns:p14="http://schemas.microsoft.com/office/powerpoint/2010/main" val="1317490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ホームベース 109"/>
          <p:cNvSpPr/>
          <p:nvPr/>
        </p:nvSpPr>
        <p:spPr>
          <a:xfrm rot="5400000">
            <a:off x="-341986" y="5447086"/>
            <a:ext cx="1788493" cy="81462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ホームベース 108"/>
          <p:cNvSpPr/>
          <p:nvPr/>
        </p:nvSpPr>
        <p:spPr>
          <a:xfrm rot="5400000">
            <a:off x="-239730" y="3760848"/>
            <a:ext cx="1583981" cy="81462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ホームベース 5"/>
          <p:cNvSpPr/>
          <p:nvPr/>
        </p:nvSpPr>
        <p:spPr>
          <a:xfrm rot="5400000">
            <a:off x="-214526" y="2212609"/>
            <a:ext cx="1533574" cy="81462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3445153091"/>
              </p:ext>
            </p:extLst>
          </p:nvPr>
        </p:nvGraphicFramePr>
        <p:xfrm>
          <a:off x="1136227" y="1256384"/>
          <a:ext cx="7846409" cy="5486400"/>
        </p:xfrm>
        <a:graphic>
          <a:graphicData uri="http://schemas.openxmlformats.org/drawingml/2006/table">
            <a:tbl>
              <a:tblPr firstRow="1" bandCol="1">
                <a:tableStyleId>{72833802-FEF1-4C79-8D5D-14CF1EAF98D9}</a:tableStyleId>
              </a:tblPr>
              <a:tblGrid>
                <a:gridCol w="2826173">
                  <a:extLst>
                    <a:ext uri="{9D8B030D-6E8A-4147-A177-3AD203B41FA5}">
                      <a16:colId xmlns:a16="http://schemas.microsoft.com/office/drawing/2014/main" val="3077166092"/>
                    </a:ext>
                  </a:extLst>
                </a:gridCol>
                <a:gridCol w="1828800">
                  <a:extLst>
                    <a:ext uri="{9D8B030D-6E8A-4147-A177-3AD203B41FA5}">
                      <a16:colId xmlns:a16="http://schemas.microsoft.com/office/drawing/2014/main" val="2547656862"/>
                    </a:ext>
                  </a:extLst>
                </a:gridCol>
                <a:gridCol w="1767840">
                  <a:extLst>
                    <a:ext uri="{9D8B030D-6E8A-4147-A177-3AD203B41FA5}">
                      <a16:colId xmlns:a16="http://schemas.microsoft.com/office/drawing/2014/main" val="2105422005"/>
                    </a:ext>
                  </a:extLst>
                </a:gridCol>
                <a:gridCol w="1423596">
                  <a:extLst>
                    <a:ext uri="{9D8B030D-6E8A-4147-A177-3AD203B41FA5}">
                      <a16:colId xmlns:a16="http://schemas.microsoft.com/office/drawing/2014/main" val="775897683"/>
                    </a:ext>
                  </a:extLst>
                </a:gridCol>
              </a:tblGrid>
              <a:tr h="395979">
                <a:tc>
                  <a:txBody>
                    <a:bodyPr/>
                    <a:lstStyle/>
                    <a:p>
                      <a:pPr algn="ctr"/>
                      <a:r>
                        <a:rPr kumimoji="1" lang="ja-JP" altLang="en-US" sz="1600" dirty="0">
                          <a:latin typeface="Meiryo UI" panose="020B0604030504040204" pitchFamily="50" charset="-128"/>
                          <a:ea typeface="Meiryo UI" panose="020B0604030504040204" pitchFamily="50" charset="-128"/>
                        </a:rPr>
                        <a:t>木造住宅</a:t>
                      </a:r>
                    </a:p>
                  </a:txBody>
                  <a:tcPr anchor="ctr">
                    <a:lnL w="12700" cap="flat" cmpd="sng" algn="ctr">
                      <a:solidFill>
                        <a:schemeClr val="tx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分譲マンション</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大規模建築物</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600" dirty="0">
                          <a:latin typeface="Meiryo UI" panose="020B0604030504040204" pitchFamily="50" charset="-128"/>
                          <a:ea typeface="Meiryo UI" panose="020B0604030504040204" pitchFamily="50" charset="-128"/>
                        </a:rPr>
                        <a:t>広域緊急交通路沿道建築物 </a:t>
                      </a:r>
                      <a:endParaRPr kumimoji="1" lang="ja-JP" altLang="en-US" sz="16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6531522"/>
                  </a:ext>
                </a:extLst>
              </a:tr>
              <a:tr h="1209822">
                <a:tc>
                  <a:txBody>
                    <a:bodyPr/>
                    <a:lstStyle/>
                    <a:p>
                      <a:pPr marL="182563" indent="-179388" defTabSz="431087"/>
                      <a:r>
                        <a:rPr lang="ja-JP" altLang="en-US" sz="1600" dirty="0">
                          <a:latin typeface="Meiryo UI" panose="020B0604030504040204" pitchFamily="50" charset="-128"/>
                          <a:ea typeface="Meiryo UI" panose="020B0604030504040204" pitchFamily="50" charset="-128"/>
                        </a:rPr>
                        <a:t>●講習会等、効果的な取組みを優先・効果検証</a:t>
                      </a:r>
                      <a:endParaRPr lang="en-US" altLang="ja-JP" sz="1600" dirty="0">
                        <a:latin typeface="Meiryo UI" panose="020B0604030504040204" pitchFamily="50" charset="-128"/>
                        <a:ea typeface="Meiryo UI" panose="020B0604030504040204" pitchFamily="50" charset="-128"/>
                      </a:endParaRPr>
                    </a:p>
                    <a:p>
                      <a:pPr marL="182563" indent="-179388" defTabSz="431087"/>
                      <a:r>
                        <a:rPr lang="ja-JP" altLang="en-US" sz="1600" dirty="0">
                          <a:latin typeface="Meiryo UI" panose="020B0604030504040204" pitchFamily="50" charset="-128"/>
                          <a:ea typeface="Meiryo UI" panose="020B0604030504040204" pitchFamily="50" charset="-128"/>
                        </a:rPr>
                        <a:t>●事業者との連携による市町村の支援</a:t>
                      </a:r>
                      <a:endParaRPr lang="en-US" altLang="ja-JP" sz="1600" dirty="0">
                        <a:latin typeface="Meiryo UI" panose="020B0604030504040204" pitchFamily="50" charset="-128"/>
                        <a:ea typeface="Meiryo UI" panose="020B0604030504040204" pitchFamily="50" charset="-128"/>
                      </a:endParaRPr>
                    </a:p>
                    <a:p>
                      <a:pPr marL="182563" indent="-179388" defTabSz="431087"/>
                      <a:r>
                        <a:rPr lang="ja-JP" altLang="en-US" sz="1600" dirty="0">
                          <a:latin typeface="Meiryo UI" panose="020B0604030504040204" pitchFamily="50" charset="-128"/>
                          <a:ea typeface="Meiryo UI" panose="020B0604030504040204" pitchFamily="50" charset="-128"/>
                        </a:rPr>
                        <a:t>●昭和</a:t>
                      </a:r>
                      <a:r>
                        <a:rPr lang="en-US" altLang="ja-JP" sz="1600" dirty="0">
                          <a:latin typeface="Meiryo UI" panose="020B0604030504040204" pitchFamily="50" charset="-128"/>
                          <a:ea typeface="Meiryo UI" panose="020B0604030504040204" pitchFamily="50" charset="-128"/>
                        </a:rPr>
                        <a:t>56</a:t>
                      </a:r>
                      <a:r>
                        <a:rPr lang="ja-JP" altLang="en-US" sz="1600" dirty="0">
                          <a:latin typeface="Meiryo UI" panose="020B0604030504040204" pitchFamily="50" charset="-128"/>
                          <a:ea typeface="Meiryo UI" panose="020B0604030504040204" pitchFamily="50" charset="-128"/>
                        </a:rPr>
                        <a:t>年以降建設含め、全てにメンテナンスの必要性周知</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000" indent="-180000" defTabSz="1207044" fontAlgn="t">
                        <a:tabLst/>
                        <a:defRPr/>
                      </a:pPr>
                      <a:r>
                        <a:rPr lang="ja-JP" altLang="en-US" sz="1600" dirty="0">
                          <a:latin typeface="Meiryo UI" panose="020B0604030504040204" pitchFamily="50" charset="-128"/>
                          <a:ea typeface="Meiryo UI" panose="020B0604030504040204" pitchFamily="50" charset="-128"/>
                        </a:rPr>
                        <a:t>●</a:t>
                      </a:r>
                      <a:r>
                        <a:rPr lang="ja-JP" altLang="en-US" sz="1600" spc="-20" dirty="0">
                          <a:latin typeface="Meiryo UI" panose="020B0604030504040204" pitchFamily="50" charset="-128"/>
                          <a:ea typeface="Meiryo UI" panose="020B0604030504040204" pitchFamily="50" charset="-128"/>
                        </a:rPr>
                        <a:t>関係部局と連携強化し、総合的なアプローチ</a:t>
                      </a:r>
                      <a:endParaRPr lang="en-US" altLang="ja-JP" sz="1600" spc="-20" dirty="0">
                        <a:latin typeface="Meiryo UI" panose="020B0604030504040204" pitchFamily="50" charset="-128"/>
                        <a:ea typeface="Meiryo UI" panose="020B0604030504040204" pitchFamily="50" charset="-128"/>
                      </a:endParaRPr>
                    </a:p>
                    <a:p>
                      <a:pPr marL="180000" indent="-180000" defTabSz="1207044" fontAlgn="t">
                        <a:tabLst/>
                        <a:defRPr/>
                      </a:pPr>
                      <a:r>
                        <a:rPr lang="ja-JP" altLang="en-US" sz="1600" dirty="0">
                          <a:latin typeface="Meiryo UI" panose="020B0604030504040204" pitchFamily="50" charset="-128"/>
                          <a:ea typeface="Meiryo UI" panose="020B0604030504040204" pitchFamily="50" charset="-128"/>
                        </a:rPr>
                        <a:t>●管理会社を通じた効果的な働きかけ</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000" indent="-180000" defTabSz="1207044" fontAlgn="t">
                        <a:tabLst>
                          <a:tab pos="167645" algn="l"/>
                        </a:tabLst>
                        <a:defRPr/>
                      </a:pPr>
                      <a:r>
                        <a:rPr lang="ja-JP" altLang="en-US" sz="1600" dirty="0">
                          <a:latin typeface="Meiryo UI" panose="020B0604030504040204" pitchFamily="50" charset="-128"/>
                          <a:ea typeface="Meiryo UI" panose="020B0604030504040204" pitchFamily="50" charset="-128"/>
                        </a:rPr>
                        <a:t>●関係団体等と連携した説明会等、普及啓発</a:t>
                      </a:r>
                      <a:endParaRPr lang="en-US" altLang="ja-JP" sz="1600" dirty="0">
                        <a:latin typeface="Meiryo UI" panose="020B0604030504040204" pitchFamily="50" charset="-128"/>
                        <a:ea typeface="Meiryo UI" panose="020B0604030504040204" pitchFamily="50" charset="-128"/>
                      </a:endParaRPr>
                    </a:p>
                    <a:p>
                      <a:pPr marL="180000" indent="-180000" defTabSz="1207044" fontAlgn="t">
                        <a:tabLst>
                          <a:tab pos="167645" algn="l"/>
                        </a:tabLst>
                        <a:defRPr/>
                      </a:pPr>
                      <a:r>
                        <a:rPr lang="ja-JP" altLang="en-US" sz="1600" dirty="0">
                          <a:latin typeface="Meiryo UI" panose="020B0604030504040204" pitchFamily="50" charset="-128"/>
                          <a:ea typeface="Meiryo UI" panose="020B0604030504040204" pitchFamily="50" charset="-128"/>
                        </a:rPr>
                        <a:t>●施設利用者に</a:t>
                      </a:r>
                      <a:r>
                        <a:rPr lang="ja-JP" altLang="en-US" sz="1600" dirty="0" smtClean="0">
                          <a:latin typeface="Meiryo UI" panose="020B0604030504040204" pitchFamily="50" charset="-128"/>
                          <a:ea typeface="Meiryo UI" panose="020B0604030504040204" pitchFamily="50" charset="-128"/>
                        </a:rPr>
                        <a:t>分かりやすい公表</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000" indent="-180000" defTabSz="1672105" fontAlgn="t">
                        <a:tabLst>
                          <a:tab pos="167645" algn="l"/>
                        </a:tabLst>
                        <a:defRPr/>
                      </a:pPr>
                      <a:r>
                        <a:rPr lang="ja-JP" altLang="en-US" sz="1600" dirty="0">
                          <a:latin typeface="Meiryo UI" panose="020B0604030504040204" pitchFamily="50" charset="-128"/>
                          <a:ea typeface="Meiryo UI" panose="020B0604030504040204" pitchFamily="50" charset="-128"/>
                        </a:rPr>
                        <a:t>●地域住民への働きかけ</a:t>
                      </a:r>
                      <a:endParaRPr lang="en-US" altLang="ja-JP" sz="1600" dirty="0">
                        <a:latin typeface="Meiryo UI" panose="020B0604030504040204" pitchFamily="50" charset="-128"/>
                        <a:ea typeface="Meiryo UI" panose="020B0604030504040204" pitchFamily="50" charset="-128"/>
                      </a:endParaRPr>
                    </a:p>
                    <a:p>
                      <a:pPr marL="180000" indent="-180000" defTabSz="1672105" fontAlgn="t">
                        <a:tabLst>
                          <a:tab pos="167645" algn="l"/>
                        </a:tabLst>
                        <a:defRPr/>
                      </a:pPr>
                      <a:r>
                        <a:rPr lang="ja-JP" altLang="en-US" sz="1600" dirty="0">
                          <a:latin typeface="Meiryo UI" panose="020B0604030504040204" pitchFamily="50" charset="-128"/>
                          <a:ea typeface="Meiryo UI" panose="020B0604030504040204" pitchFamily="50" charset="-128"/>
                        </a:rPr>
                        <a:t>●地域住民に分かりやすい公表</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9933627"/>
                  </a:ext>
                </a:extLst>
              </a:tr>
              <a:tr h="1287353">
                <a:tc>
                  <a:txBody>
                    <a:bodyPr/>
                    <a:lstStyle/>
                    <a:p>
                      <a:pPr marL="180000" indent="-180000"/>
                      <a:r>
                        <a:rPr lang="ja-JP" altLang="en-US" sz="1600" dirty="0">
                          <a:latin typeface="Meiryo UI" panose="020B0604030504040204" pitchFamily="50" charset="-128"/>
                          <a:ea typeface="Meiryo UI" panose="020B0604030504040204" pitchFamily="50" charset="-128"/>
                        </a:rPr>
                        <a:t>●個別訪問、ダイレクトメールによる働きかけ・効果検証</a:t>
                      </a:r>
                      <a:endParaRPr lang="en-US" altLang="ja-JP" sz="1600" dirty="0">
                        <a:latin typeface="Meiryo UI" panose="020B0604030504040204" pitchFamily="50" charset="-128"/>
                        <a:ea typeface="Meiryo UI" panose="020B0604030504040204" pitchFamily="50" charset="-128"/>
                      </a:endParaRPr>
                    </a:p>
                    <a:p>
                      <a:pPr marL="180000" indent="-180000"/>
                      <a:r>
                        <a:rPr lang="ja-JP" altLang="en-US" sz="1600" dirty="0">
                          <a:latin typeface="Meiryo UI" panose="020B0604030504040204" pitchFamily="50" charset="-128"/>
                          <a:ea typeface="Meiryo UI" panose="020B0604030504040204" pitchFamily="50" charset="-128"/>
                        </a:rPr>
                        <a:t>●リフォーム事業者等との連携、支援</a:t>
                      </a:r>
                      <a:endParaRPr lang="en-US" altLang="ja-JP" sz="1600" dirty="0">
                        <a:latin typeface="Meiryo UI" panose="020B0604030504040204" pitchFamily="50" charset="-128"/>
                        <a:ea typeface="Meiryo UI" panose="020B0604030504040204" pitchFamily="50" charset="-128"/>
                      </a:endParaRPr>
                    </a:p>
                    <a:p>
                      <a:pPr marL="180000" indent="-180000"/>
                      <a:r>
                        <a:rPr lang="ja-JP" altLang="en-US" sz="1600" dirty="0">
                          <a:latin typeface="Meiryo UI" panose="020B0604030504040204" pitchFamily="50" charset="-128"/>
                          <a:ea typeface="Meiryo UI" panose="020B0604030504040204" pitchFamily="50" charset="-128"/>
                        </a:rPr>
                        <a:t>●住まい手に合った耐震化方策</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000" marR="0" lvl="0" indent="-180000" algn="l" defTabSz="431087" rtl="0" eaLnBrk="1" fontAlgn="auto" latinLnBrk="0" hangingPunct="1">
                        <a:lnSpc>
                          <a:spcPct val="100000"/>
                        </a:lnSpc>
                        <a:spcBef>
                          <a:spcPts val="0"/>
                        </a:spcBef>
                        <a:spcAft>
                          <a:spcPts val="0"/>
                        </a:spcAft>
                        <a:buClrTx/>
                        <a:buSzTx/>
                        <a:buFontTx/>
                        <a:buNone/>
                        <a:tabLst/>
                        <a:defRPr/>
                      </a:pPr>
                      <a:r>
                        <a:rPr kumimoji="1" lang="ja-JP" altLang="en-US" sz="1600" kern="1200" dirty="0">
                          <a:latin typeface="Meiryo UI" panose="020B0604030504040204" pitchFamily="50" charset="-128"/>
                          <a:ea typeface="Meiryo UI" panose="020B0604030504040204" pitchFamily="50" charset="-128"/>
                        </a:rPr>
                        <a:t>●個別訪問等による働きかけ</a:t>
                      </a:r>
                      <a:endParaRPr kumimoji="1" lang="en-US" altLang="ja-JP" sz="1600" kern="1200" dirty="0">
                        <a:latin typeface="Meiryo UI" panose="020B0604030504040204" pitchFamily="50" charset="-128"/>
                        <a:ea typeface="Meiryo UI" panose="020B0604030504040204" pitchFamily="50" charset="-128"/>
                      </a:endParaRPr>
                    </a:p>
                    <a:p>
                      <a:pPr marL="180000" marR="0" lvl="0" indent="-180000" algn="l" defTabSz="431087" rtl="0" eaLnBrk="1" fontAlgn="auto" latinLnBrk="0" hangingPunct="1">
                        <a:lnSpc>
                          <a:spcPct val="100000"/>
                        </a:lnSpc>
                        <a:spcBef>
                          <a:spcPts val="0"/>
                        </a:spcBef>
                        <a:spcAft>
                          <a:spcPts val="0"/>
                        </a:spcAft>
                        <a:buClrTx/>
                        <a:buSzTx/>
                        <a:buFontTx/>
                        <a:buNone/>
                        <a:tabLst/>
                        <a:defRPr/>
                      </a:pPr>
                      <a:r>
                        <a:rPr kumimoji="1" lang="ja-JP" altLang="en-US" sz="1600" kern="1200" dirty="0">
                          <a:latin typeface="Meiryo UI" panose="020B0604030504040204" pitchFamily="50" charset="-128"/>
                          <a:ea typeface="Meiryo UI" panose="020B0604030504040204" pitchFamily="50" charset="-128"/>
                        </a:rPr>
                        <a:t>●耐震化サポート事業者との　連携　</a:t>
                      </a:r>
                      <a:endParaRPr kumimoji="1" lang="en-US" altLang="ja-JP" sz="1600" kern="1200" dirty="0">
                        <a:solidFill>
                          <a:prstClr val="black"/>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000" indent="-180000" algn="l" defTabSz="431087" rtl="0" eaLnBrk="1" latinLnBrk="0" hangingPunct="1"/>
                      <a:r>
                        <a:rPr kumimoji="1" lang="ja-JP" altLang="en-US" sz="1600" kern="1200" dirty="0">
                          <a:latin typeface="Meiryo UI" panose="020B0604030504040204" pitchFamily="50" charset="-128"/>
                          <a:ea typeface="Meiryo UI" panose="020B0604030504040204" pitchFamily="50" charset="-128"/>
                        </a:rPr>
                        <a:t>●個別訪問等による働きかけ</a:t>
                      </a:r>
                      <a:endParaRPr kumimoji="1" lang="en-US" altLang="ja-JP" sz="1600" kern="1200" dirty="0">
                        <a:latin typeface="Meiryo UI" panose="020B0604030504040204" pitchFamily="50" charset="-128"/>
                        <a:ea typeface="Meiryo UI" panose="020B0604030504040204" pitchFamily="50" charset="-128"/>
                      </a:endParaRPr>
                    </a:p>
                    <a:p>
                      <a:pPr marL="180000" indent="-180000" algn="l" defTabSz="431087" rtl="0" eaLnBrk="1" latinLnBrk="0" hangingPunct="1"/>
                      <a:r>
                        <a:rPr kumimoji="1" lang="ja-JP" altLang="en-US" sz="1600" kern="1200" dirty="0">
                          <a:latin typeface="Meiryo UI" panose="020B0604030504040204" pitchFamily="50" charset="-128"/>
                          <a:ea typeface="Meiryo UI" panose="020B0604030504040204" pitchFamily="50" charset="-128"/>
                        </a:rPr>
                        <a:t>●病院への</a:t>
                      </a:r>
                      <a:r>
                        <a:rPr kumimoji="1" lang="ja-JP" altLang="en-US" sz="1600" kern="1200" dirty="0" smtClean="0">
                          <a:latin typeface="Meiryo UI" panose="020B0604030504040204" pitchFamily="50" charset="-128"/>
                          <a:ea typeface="Meiryo UI" panose="020B0604030504040204" pitchFamily="50" charset="-128"/>
                        </a:rPr>
                        <a:t>働きかけを</a:t>
                      </a:r>
                      <a:r>
                        <a:rPr kumimoji="1" lang="ja-JP" altLang="en-US" sz="1600" kern="1200" dirty="0">
                          <a:latin typeface="Meiryo UI" panose="020B0604030504040204" pitchFamily="50" charset="-128"/>
                          <a:ea typeface="Meiryo UI" panose="020B0604030504040204" pitchFamily="50" charset="-128"/>
                        </a:rPr>
                        <a:t>重点化</a:t>
                      </a:r>
                      <a:endParaRPr kumimoji="1" lang="ja-JP" altLang="en-US" sz="1600" kern="1200" dirty="0">
                        <a:solidFill>
                          <a:prstClr val="black"/>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000" marR="0" lvl="0" indent="-180000" algn="l" defTabSz="431087" rtl="0" eaLnBrk="1" fontAlgn="auto" latinLnBrk="0" hangingPunct="1">
                        <a:lnSpc>
                          <a:spcPct val="100000"/>
                        </a:lnSpc>
                        <a:spcBef>
                          <a:spcPts val="0"/>
                        </a:spcBef>
                        <a:spcAft>
                          <a:spcPts val="0"/>
                        </a:spcAft>
                        <a:buClrTx/>
                        <a:buSzTx/>
                        <a:buFontTx/>
                        <a:buNone/>
                        <a:tabLst/>
                        <a:defRPr/>
                      </a:pPr>
                      <a:r>
                        <a:rPr kumimoji="1" lang="ja-JP" altLang="en-US" sz="1600" kern="1200" dirty="0">
                          <a:latin typeface="Meiryo UI" panose="020B0604030504040204" pitchFamily="50" charset="-128"/>
                          <a:ea typeface="Meiryo UI" panose="020B0604030504040204" pitchFamily="50" charset="-128"/>
                        </a:rPr>
                        <a:t>●専門家派遣制度の活用</a:t>
                      </a:r>
                      <a:endParaRPr kumimoji="1" lang="en-US" altLang="ja-JP" sz="1600" kern="1200" dirty="0">
                        <a:latin typeface="Meiryo UI" panose="020B0604030504040204" pitchFamily="50" charset="-128"/>
                        <a:ea typeface="Meiryo UI" panose="020B0604030504040204" pitchFamily="50" charset="-128"/>
                      </a:endParaRPr>
                    </a:p>
                    <a:p>
                      <a:pPr marL="180000" marR="0" lvl="0" indent="-180000" algn="l" defTabSz="431087" rtl="0" eaLnBrk="1" fontAlgn="auto" latinLnBrk="0" hangingPunct="1">
                        <a:lnSpc>
                          <a:spcPct val="100000"/>
                        </a:lnSpc>
                        <a:spcBef>
                          <a:spcPts val="0"/>
                        </a:spcBef>
                        <a:spcAft>
                          <a:spcPts val="0"/>
                        </a:spcAft>
                        <a:buClrTx/>
                        <a:buSzTx/>
                        <a:buFontTx/>
                        <a:buNone/>
                        <a:tabLst/>
                        <a:defRPr/>
                      </a:pPr>
                      <a:r>
                        <a:rPr kumimoji="1" lang="ja-JP" altLang="en-US" sz="1600" kern="1200" dirty="0">
                          <a:latin typeface="Meiryo UI" panose="020B0604030504040204" pitchFamily="50" charset="-128"/>
                          <a:ea typeface="Meiryo UI" panose="020B0604030504040204" pitchFamily="50" charset="-128"/>
                        </a:rPr>
                        <a:t>●道路閉塞の</a:t>
                      </a:r>
                      <a:r>
                        <a:rPr kumimoji="1" lang="ja-JP" altLang="en-US" sz="1600" kern="1200" dirty="0" smtClean="0">
                          <a:latin typeface="Meiryo UI" panose="020B0604030504040204" pitchFamily="50" charset="-128"/>
                          <a:ea typeface="Meiryo UI" panose="020B0604030504040204" pitchFamily="50" charset="-128"/>
                        </a:rPr>
                        <a:t>可能性が高い</a:t>
                      </a:r>
                      <a:r>
                        <a:rPr kumimoji="1" lang="ja-JP" altLang="en-US" sz="1600" kern="1200" dirty="0">
                          <a:latin typeface="Meiryo UI" panose="020B0604030504040204" pitchFamily="50" charset="-128"/>
                          <a:ea typeface="Meiryo UI" panose="020B0604030504040204" pitchFamily="50" charset="-128"/>
                        </a:rPr>
                        <a:t>建物を重点化</a:t>
                      </a:r>
                      <a:endParaRPr kumimoji="1" lang="ja-JP" altLang="en-US" sz="1600" kern="1200" dirty="0">
                        <a:solidFill>
                          <a:prstClr val="black"/>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5713527"/>
                  </a:ext>
                </a:extLst>
              </a:tr>
              <a:tr h="1287353">
                <a:tc>
                  <a:txBody>
                    <a:bodyPr/>
                    <a:lstStyle/>
                    <a:p>
                      <a:pPr marL="180000" indent="-180000"/>
                      <a:r>
                        <a:rPr lang="ja-JP" altLang="en-US" sz="1600" dirty="0">
                          <a:latin typeface="Meiryo UI" panose="020B0604030504040204" pitchFamily="50" charset="-128"/>
                          <a:ea typeface="Meiryo UI" panose="020B0604030504040204" pitchFamily="50" charset="-128"/>
                        </a:rPr>
                        <a:t>● 「生命重視型」</a:t>
                      </a:r>
                      <a:r>
                        <a:rPr lang="en-US" altLang="ja-JP" sz="1600" baseline="300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改修の正しい内容周知</a:t>
                      </a:r>
                      <a:endParaRPr lang="en-US" altLang="ja-JP" sz="1600" dirty="0">
                        <a:latin typeface="Meiryo UI" panose="020B0604030504040204" pitchFamily="50" charset="-128"/>
                        <a:ea typeface="Meiryo UI" panose="020B0604030504040204" pitchFamily="50" charset="-128"/>
                      </a:endParaRPr>
                    </a:p>
                    <a:p>
                      <a:pPr marL="533400" indent="-223838"/>
                      <a:r>
                        <a:rPr lang="ja-JP" altLang="en-US" sz="16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倒壊の可能性は残るが少しでもリスクを減らす改修</a:t>
                      </a:r>
                      <a:endParaRPr lang="en-US" altLang="ja-JP" sz="1200" dirty="0">
                        <a:latin typeface="Meiryo UI" panose="020B0604030504040204" pitchFamily="50" charset="-128"/>
                        <a:ea typeface="Meiryo UI" panose="020B0604030504040204" pitchFamily="50" charset="-128"/>
                      </a:endParaRPr>
                    </a:p>
                    <a:p>
                      <a:pPr marL="180000" indent="-180000"/>
                      <a:r>
                        <a:rPr lang="ja-JP" altLang="en-US" sz="1600" dirty="0">
                          <a:latin typeface="Meiryo UI" panose="020B0604030504040204" pitchFamily="50" charset="-128"/>
                          <a:ea typeface="Meiryo UI" panose="020B0604030504040204" pitchFamily="50" charset="-128"/>
                        </a:rPr>
                        <a:t>●他補助・融資・税制等、所有者の負担意識軽減</a:t>
                      </a:r>
                    </a:p>
                    <a:p>
                      <a:pPr marL="180000" indent="-180000"/>
                      <a:r>
                        <a:rPr lang="ja-JP" altLang="en-US" sz="1600" dirty="0">
                          <a:latin typeface="Meiryo UI" panose="020B0604030504040204" pitchFamily="50" charset="-128"/>
                          <a:ea typeface="Meiryo UI" panose="020B0604030504040204" pitchFamily="50" charset="-128"/>
                        </a:rPr>
                        <a:t>●新たな施策の調査研究</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000" marR="0" lvl="0" indent="-180000" algn="l" defTabSz="431087" rtl="0" eaLnBrk="1" fontAlgn="auto" latinLnBrk="0" hangingPunct="1">
                        <a:lnSpc>
                          <a:spcPct val="100000"/>
                        </a:lnSpc>
                        <a:spcBef>
                          <a:spcPts val="0"/>
                        </a:spcBef>
                        <a:spcAft>
                          <a:spcPts val="0"/>
                        </a:spcAft>
                        <a:buClrTx/>
                        <a:buSzTx/>
                        <a:buFontTx/>
                        <a:buNone/>
                        <a:tabLst/>
                        <a:defRPr/>
                      </a:pPr>
                      <a:r>
                        <a:rPr kumimoji="1" lang="ja-JP" altLang="en-US" sz="1600" kern="1200" dirty="0">
                          <a:latin typeface="Meiryo UI" panose="020B0604030504040204" pitchFamily="50" charset="-128"/>
                          <a:ea typeface="Meiryo UI" panose="020B0604030504040204" pitchFamily="50" charset="-128"/>
                        </a:rPr>
                        <a:t>●市町への補助制度創設</a:t>
                      </a:r>
                      <a:r>
                        <a:rPr kumimoji="1" lang="ja-JP" altLang="en-US" sz="1600" kern="1200" dirty="0" smtClean="0">
                          <a:latin typeface="Meiryo UI" panose="020B0604030504040204" pitchFamily="50" charset="-128"/>
                          <a:ea typeface="Meiryo UI" panose="020B0604030504040204" pitchFamily="50" charset="-128"/>
                        </a:rPr>
                        <a:t>の働きかけ</a:t>
                      </a:r>
                      <a:endParaRPr kumimoji="1" lang="en-US" altLang="ja-JP" sz="1600" kern="1200" dirty="0">
                        <a:latin typeface="Meiryo UI" panose="020B0604030504040204" pitchFamily="50" charset="-128"/>
                        <a:ea typeface="Meiryo UI" panose="020B0604030504040204" pitchFamily="50" charset="-128"/>
                      </a:endParaRPr>
                    </a:p>
                    <a:p>
                      <a:pPr marL="180000" marR="0" lvl="0" indent="-180000" algn="l" defTabSz="431087" rtl="0" eaLnBrk="1" fontAlgn="auto" latinLnBrk="0" hangingPunct="1">
                        <a:lnSpc>
                          <a:spcPct val="100000"/>
                        </a:lnSpc>
                        <a:spcBef>
                          <a:spcPts val="0"/>
                        </a:spcBef>
                        <a:spcAft>
                          <a:spcPts val="0"/>
                        </a:spcAft>
                        <a:buClrTx/>
                        <a:buSzTx/>
                        <a:buFontTx/>
                        <a:buNone/>
                        <a:tabLst/>
                        <a:defRPr/>
                      </a:pPr>
                      <a:r>
                        <a:rPr kumimoji="1" lang="ja-JP" altLang="en-US" sz="1600" kern="1200" dirty="0">
                          <a:latin typeface="Meiryo UI" panose="020B0604030504040204" pitchFamily="50" charset="-128"/>
                          <a:ea typeface="Meiryo UI" panose="020B0604030504040204" pitchFamily="50" charset="-128"/>
                        </a:rPr>
                        <a:t>●広域緊急交通路沿道の分譲マンションでのモデルづくり</a:t>
                      </a:r>
                      <a:endParaRPr kumimoji="1" lang="ja-JP" altLang="en-US" sz="1600" kern="1200" dirty="0">
                        <a:solidFill>
                          <a:prstClr val="black"/>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000" marR="0" lvl="0" indent="-180000" algn="l" defTabSz="431087" rtl="0" eaLnBrk="1" fontAlgn="auto" latinLnBrk="0" hangingPunct="1">
                        <a:lnSpc>
                          <a:spcPct val="100000"/>
                        </a:lnSpc>
                        <a:spcBef>
                          <a:spcPts val="0"/>
                        </a:spcBef>
                        <a:spcAft>
                          <a:spcPts val="0"/>
                        </a:spcAft>
                        <a:buClrTx/>
                        <a:buSzTx/>
                        <a:buFontTx/>
                        <a:buNone/>
                        <a:tabLst/>
                        <a:defRPr/>
                      </a:pPr>
                      <a:r>
                        <a:rPr kumimoji="1" lang="ja-JP" altLang="en-US" sz="1600" kern="1200" dirty="0">
                          <a:latin typeface="Meiryo UI" panose="020B0604030504040204" pitchFamily="50" charset="-128"/>
                          <a:ea typeface="Meiryo UI" panose="020B0604030504040204" pitchFamily="50" charset="-128"/>
                        </a:rPr>
                        <a:t>●他補助・融資・税制等、必要な情報の一括周知　</a:t>
                      </a:r>
                      <a:endParaRPr kumimoji="1" lang="ja-JP" altLang="en-US" sz="1600" kern="1200" dirty="0">
                        <a:solidFill>
                          <a:prstClr val="black"/>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0000" marR="0" lvl="0" indent="-180000" algn="l" defTabSz="431087" rtl="0" eaLnBrk="1" fontAlgn="auto" latinLnBrk="0" hangingPunct="1">
                        <a:lnSpc>
                          <a:spcPct val="100000"/>
                        </a:lnSpc>
                        <a:spcBef>
                          <a:spcPts val="0"/>
                        </a:spcBef>
                        <a:spcAft>
                          <a:spcPts val="0"/>
                        </a:spcAft>
                        <a:buClrTx/>
                        <a:buSzTx/>
                        <a:buFontTx/>
                        <a:buNone/>
                        <a:tabLst/>
                        <a:defRPr/>
                      </a:pPr>
                      <a:r>
                        <a:rPr kumimoji="1" lang="ja-JP" altLang="en-US" sz="1600" kern="1200" dirty="0">
                          <a:latin typeface="Meiryo UI" panose="020B0604030504040204" pitchFamily="50" charset="-128"/>
                          <a:ea typeface="Meiryo UI" panose="020B0604030504040204" pitchFamily="50" charset="-128"/>
                        </a:rPr>
                        <a:t>●他補助・融資・税制等、必要な情報の一括</a:t>
                      </a:r>
                      <a:r>
                        <a:rPr kumimoji="1" lang="ja-JP" altLang="en-US" sz="1600" kern="1200" dirty="0" smtClean="0">
                          <a:latin typeface="Meiryo UI" panose="020B0604030504040204" pitchFamily="50" charset="-128"/>
                          <a:ea typeface="Meiryo UI" panose="020B0604030504040204" pitchFamily="50" charset="-128"/>
                        </a:rPr>
                        <a:t>周知</a:t>
                      </a:r>
                      <a:endParaRPr kumimoji="1" lang="en-US" altLang="ja-JP" sz="1600" kern="1200" dirty="0">
                        <a:latin typeface="Meiryo UI" panose="020B0604030504040204" pitchFamily="50" charset="-128"/>
                        <a:ea typeface="Meiryo UI" panose="020B0604030504040204" pitchFamily="50" charset="-128"/>
                      </a:endParaRPr>
                    </a:p>
                    <a:p>
                      <a:pPr marL="180000" marR="0" lvl="0" indent="-180000" algn="l" defTabSz="431087" rtl="0" eaLnBrk="1" fontAlgn="auto" latinLnBrk="0" hangingPunct="1">
                        <a:lnSpc>
                          <a:spcPct val="100000"/>
                        </a:lnSpc>
                        <a:spcBef>
                          <a:spcPts val="0"/>
                        </a:spcBef>
                        <a:spcAft>
                          <a:spcPts val="0"/>
                        </a:spcAft>
                        <a:buClrTx/>
                        <a:buSzTx/>
                        <a:buFontTx/>
                        <a:buNone/>
                        <a:tabLst/>
                        <a:defRPr/>
                      </a:pPr>
                      <a:r>
                        <a:rPr kumimoji="1" lang="ja-JP" altLang="en-US" sz="1600" kern="1200" dirty="0">
                          <a:latin typeface="Meiryo UI" panose="020B0604030504040204" pitchFamily="50" charset="-128"/>
                          <a:ea typeface="Meiryo UI" panose="020B0604030504040204" pitchFamily="50" charset="-128"/>
                        </a:rPr>
                        <a:t>●ブロック塀等への支援</a:t>
                      </a:r>
                      <a:endParaRPr kumimoji="1" lang="en-US" altLang="ja-JP" sz="1600" kern="1200" dirty="0">
                        <a:latin typeface="Meiryo UI" panose="020B0604030504040204" pitchFamily="50" charset="-128"/>
                        <a:ea typeface="Meiryo UI" panose="020B0604030504040204" pitchFamily="50" charset="-128"/>
                      </a:endParaRPr>
                    </a:p>
                    <a:p>
                      <a:pPr marL="180000" marR="0" lvl="0" indent="-180000" algn="l" defTabSz="431087" rtl="0" eaLnBrk="1" fontAlgn="auto" latinLnBrk="0" hangingPunct="1">
                        <a:lnSpc>
                          <a:spcPct val="100000"/>
                        </a:lnSpc>
                        <a:spcBef>
                          <a:spcPts val="0"/>
                        </a:spcBef>
                        <a:spcAft>
                          <a:spcPts val="0"/>
                        </a:spcAft>
                        <a:buClrTx/>
                        <a:buSzTx/>
                        <a:buFontTx/>
                        <a:buNone/>
                        <a:tabLst/>
                        <a:defRPr/>
                      </a:pPr>
                      <a:endParaRPr kumimoji="1" lang="ja-JP" altLang="en-US" sz="1600" kern="1200" dirty="0">
                        <a:solidFill>
                          <a:prstClr val="black"/>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3756637"/>
                  </a:ext>
                </a:extLst>
              </a:tr>
            </a:tbl>
          </a:graphicData>
        </a:graphic>
      </p:graphicFrame>
      <p:sp>
        <p:nvSpPr>
          <p:cNvPr id="2" name="タイトル 1">
            <a:extLst>
              <a:ext uri="{FF2B5EF4-FFF2-40B4-BE49-F238E27FC236}">
                <a16:creationId xmlns:a16="http://schemas.microsoft.com/office/drawing/2014/main" id="{C04F784F-54E0-4958-83D6-C139E6A21D91}"/>
              </a:ext>
            </a:extLst>
          </p:cNvPr>
          <p:cNvSpPr>
            <a:spLocks noGrp="1"/>
          </p:cNvSpPr>
          <p:nvPr>
            <p:ph type="title"/>
          </p:nvPr>
        </p:nvSpPr>
        <p:spPr/>
        <p:txBody>
          <a:bodyPr/>
          <a:lstStyle/>
          <a:p>
            <a:r>
              <a:rPr lang="ja-JP" altLang="en-US" dirty="0"/>
              <a:t>　</a:t>
            </a:r>
            <a:r>
              <a:rPr lang="ja-JP" altLang="en-US" dirty="0" smtClean="0"/>
              <a:t>（２）目標</a:t>
            </a:r>
            <a:r>
              <a:rPr lang="ja-JP" altLang="en-US" dirty="0"/>
              <a:t>達成に向けた具体的な取組</a:t>
            </a:r>
            <a:endParaRPr kumimoji="1" lang="ja-JP" altLang="en-US" dirty="0"/>
          </a:p>
        </p:txBody>
      </p:sp>
      <p:sp>
        <p:nvSpPr>
          <p:cNvPr id="4" name="スライド番号プレースホルダー 3">
            <a:extLst>
              <a:ext uri="{FF2B5EF4-FFF2-40B4-BE49-F238E27FC236}">
                <a16:creationId xmlns:a16="http://schemas.microsoft.com/office/drawing/2014/main" id="{3CBA8186-02C9-489F-9538-FB75583A595E}"/>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3</a:t>
            </a:fld>
            <a:endParaRPr lang="en-US" altLang="ja-JP" dirty="0">
              <a:solidFill>
                <a:srgbClr val="000000"/>
              </a:solidFill>
            </a:endParaRPr>
          </a:p>
        </p:txBody>
      </p:sp>
      <p:sp>
        <p:nvSpPr>
          <p:cNvPr id="84" name="テキスト ボックス 83"/>
          <p:cNvSpPr txBox="1"/>
          <p:nvPr/>
        </p:nvSpPr>
        <p:spPr>
          <a:xfrm rot="5400000">
            <a:off x="227549" y="4992609"/>
            <a:ext cx="649425" cy="914255"/>
          </a:xfrm>
          <a:prstGeom prst="homePlate">
            <a:avLst/>
          </a:prstGeom>
          <a:noFill/>
          <a:ln>
            <a:noFill/>
          </a:ln>
        </p:spPr>
        <p:style>
          <a:lnRef idx="1">
            <a:schemeClr val="accent1"/>
          </a:lnRef>
          <a:fillRef idx="2">
            <a:schemeClr val="accent1"/>
          </a:fillRef>
          <a:effectRef idx="1">
            <a:schemeClr val="accent1"/>
          </a:effectRef>
          <a:fontRef idx="minor">
            <a:schemeClr val="dk1"/>
          </a:fontRef>
        </p:style>
        <p:txBody>
          <a:bodyPr vert="vert270" lIns="0" tIns="0" rIns="0" bIns="0" rtlCol="0" anchor="ctr"/>
          <a:lstStyle>
            <a:defPPr>
              <a:defRPr lang="ja-JP"/>
            </a:defPPr>
            <a:lvl1pPr algn="ctr">
              <a:lnSpc>
                <a:spcPct val="100000"/>
              </a:lnSpc>
              <a:defRPr sz="16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t>負担軽減の支援</a:t>
            </a:r>
            <a:endParaRPr lang="en-US" altLang="ja-JP" dirty="0"/>
          </a:p>
        </p:txBody>
      </p:sp>
      <p:sp>
        <p:nvSpPr>
          <p:cNvPr id="102" name="テキスト ボックス 101"/>
          <p:cNvSpPr txBox="1"/>
          <p:nvPr/>
        </p:nvSpPr>
        <p:spPr>
          <a:xfrm rot="5400000">
            <a:off x="246825" y="3640504"/>
            <a:ext cx="610873" cy="699189"/>
          </a:xfrm>
          <a:prstGeom prst="homePlate">
            <a:avLst/>
          </a:prstGeom>
          <a:noFill/>
          <a:ln>
            <a:noFill/>
          </a:ln>
        </p:spPr>
        <p:style>
          <a:lnRef idx="1">
            <a:schemeClr val="accent1"/>
          </a:lnRef>
          <a:fillRef idx="2">
            <a:schemeClr val="accent1"/>
          </a:fillRef>
          <a:effectRef idx="1">
            <a:schemeClr val="accent1"/>
          </a:effectRef>
          <a:fontRef idx="minor">
            <a:schemeClr val="dk1"/>
          </a:fontRef>
        </p:style>
        <p:txBody>
          <a:bodyPr vert="vert270" lIns="0" tIns="0" rIns="0" bIns="0" rtlCol="0" anchor="ctr"/>
          <a:lstStyle>
            <a:defPPr>
              <a:defRPr lang="ja-JP"/>
            </a:defPPr>
            <a:lvl1pPr algn="ctr">
              <a:lnSpc>
                <a:spcPct val="100000"/>
              </a:lnSpc>
              <a:defRPr sz="16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t>きっかけづくり・具体化</a:t>
            </a:r>
          </a:p>
        </p:txBody>
      </p:sp>
      <p:sp>
        <p:nvSpPr>
          <p:cNvPr id="103" name="テキスト ボックス 102"/>
          <p:cNvSpPr txBox="1"/>
          <p:nvPr/>
        </p:nvSpPr>
        <p:spPr>
          <a:xfrm rot="5400000">
            <a:off x="233083" y="2159627"/>
            <a:ext cx="638357" cy="670361"/>
          </a:xfrm>
          <a:prstGeom prst="homePlate">
            <a:avLst/>
          </a:prstGeom>
          <a:noFill/>
          <a:ln>
            <a:noFill/>
          </a:ln>
        </p:spPr>
        <p:style>
          <a:lnRef idx="1">
            <a:schemeClr val="accent1"/>
          </a:lnRef>
          <a:fillRef idx="2">
            <a:schemeClr val="accent1"/>
          </a:fillRef>
          <a:effectRef idx="1">
            <a:schemeClr val="accent1"/>
          </a:effectRef>
          <a:fontRef idx="minor">
            <a:schemeClr val="dk1"/>
          </a:fontRef>
        </p:style>
        <p:txBody>
          <a:bodyPr vert="vert270" lIns="0" tIns="0" rIns="0" bIns="0" rtlCol="0" anchor="ctr"/>
          <a:lstStyle>
            <a:defPPr>
              <a:defRPr lang="ja-JP"/>
            </a:defPPr>
            <a:lvl1pPr algn="ctr">
              <a:lnSpc>
                <a:spcPts val="1960"/>
              </a:lnSpc>
              <a:defRPr sz="1600">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ct val="100000"/>
              </a:lnSpc>
            </a:pPr>
            <a:r>
              <a:rPr lang="ja-JP" altLang="en-US" b="1" dirty="0">
                <a:solidFill>
                  <a:schemeClr val="tx1"/>
                </a:solidFill>
              </a:rPr>
              <a:t>社会的機運の醸成</a:t>
            </a:r>
            <a:endParaRPr lang="en-US" altLang="ja-JP" b="1" dirty="0">
              <a:solidFill>
                <a:schemeClr val="tx1"/>
              </a:solidFill>
            </a:endParaRPr>
          </a:p>
        </p:txBody>
      </p:sp>
    </p:spTree>
    <p:extLst>
      <p:ext uri="{BB962C8B-B14F-4D97-AF65-F5344CB8AC3E}">
        <p14:creationId xmlns:p14="http://schemas.microsoft.com/office/powerpoint/2010/main" val="975209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490780" y="2059921"/>
            <a:ext cx="8277564" cy="1470025"/>
          </a:xfrm>
        </p:spPr>
        <p:txBody>
          <a:bodyPr/>
          <a:lstStyle/>
          <a:p>
            <a:r>
              <a:rPr lang="ja-JP" altLang="en-US" sz="3200" dirty="0"/>
              <a:t>２．耐震化率</a:t>
            </a:r>
            <a:r>
              <a:rPr lang="ja-JP" altLang="en-US" sz="2800" dirty="0"/>
              <a:t>（府民みんなでめざそう値）の</a:t>
            </a:r>
            <a:r>
              <a:rPr lang="en-US" altLang="ja-JP" sz="2800" dirty="0"/>
              <a:t/>
            </a:r>
            <a:br>
              <a:rPr lang="en-US" altLang="ja-JP" sz="2800" dirty="0"/>
            </a:br>
            <a:r>
              <a:rPr lang="ja-JP" altLang="en-US" sz="2800" dirty="0"/>
              <a:t>　　</a:t>
            </a:r>
            <a:r>
              <a:rPr lang="ja-JP" altLang="en-US" sz="3200" dirty="0"/>
              <a:t>進捗状況</a:t>
            </a:r>
          </a:p>
        </p:txBody>
      </p:sp>
    </p:spTree>
    <p:extLst>
      <p:ext uri="{BB962C8B-B14F-4D97-AF65-F5344CB8AC3E}">
        <p14:creationId xmlns:p14="http://schemas.microsoft.com/office/powerpoint/2010/main" val="3288395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203200" y="471050"/>
            <a:ext cx="7649029" cy="404813"/>
          </a:xfrm>
        </p:spPr>
        <p:txBody>
          <a:bodyPr/>
          <a:lstStyle/>
          <a:p>
            <a:r>
              <a:rPr lang="ja-JP" altLang="en-US" dirty="0" smtClean="0"/>
              <a:t>（１）耐震化率</a:t>
            </a:r>
            <a:r>
              <a:rPr lang="ja-JP" altLang="en-US" dirty="0"/>
              <a:t>（府民みんなでめざそう値）進捗状況</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5</a:t>
            </a:fld>
            <a:endParaRPr lang="en-US" altLang="ja-JP">
              <a:solidFill>
                <a:srgbClr val="000000"/>
              </a:solidFill>
            </a:endParaRPr>
          </a:p>
        </p:txBody>
      </p:sp>
      <p:sp>
        <p:nvSpPr>
          <p:cNvPr id="55" name="角丸四角１住宅">
            <a:extLst>
              <a:ext uri="{FF2B5EF4-FFF2-40B4-BE49-F238E27FC236}">
                <a16:creationId xmlns:a16="http://schemas.microsoft.com/office/drawing/2014/main" id="{2BB3B2D7-2DC2-4EB8-90CC-08689C1A7310}"/>
              </a:ext>
            </a:extLst>
          </p:cNvPr>
          <p:cNvSpPr/>
          <p:nvPr/>
        </p:nvSpPr>
        <p:spPr>
          <a:xfrm>
            <a:off x="586123" y="1004909"/>
            <a:ext cx="7833600" cy="1784555"/>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67"/>
          </a:p>
        </p:txBody>
      </p:sp>
      <p:graphicFrame>
        <p:nvGraphicFramePr>
          <p:cNvPr id="57" name="表 56"/>
          <p:cNvGraphicFramePr>
            <a:graphicFrameLocks noGrp="1"/>
          </p:cNvGraphicFramePr>
          <p:nvPr>
            <p:extLst>
              <p:ext uri="{D42A27DB-BD31-4B8C-83A1-F6EECF244321}">
                <p14:modId xmlns:p14="http://schemas.microsoft.com/office/powerpoint/2010/main" val="1586191402"/>
              </p:ext>
            </p:extLst>
          </p:nvPr>
        </p:nvGraphicFramePr>
        <p:xfrm>
          <a:off x="888514" y="2000532"/>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dirty="0" smtClean="0">
                          <a:latin typeface="Meiryo UI" panose="020B0604030504040204" pitchFamily="50" charset="-128"/>
                          <a:ea typeface="Meiryo UI" panose="020B0604030504040204" pitchFamily="50" charset="-128"/>
                        </a:rPr>
                        <a:t>H27(2015)</a:t>
                      </a:r>
                      <a:endParaRPr kumimoji="1" lang="ja-JP" altLang="en-US" sz="1600" dirty="0">
                        <a:latin typeface="Meiryo UI" panose="020B0604030504040204" pitchFamily="50" charset="-128"/>
                        <a:ea typeface="Meiryo UI" panose="020B0604030504040204" pitchFamily="50" charset="-128"/>
                      </a:endParaRPr>
                    </a:p>
                  </a:txBody>
                  <a:tcPr marL="60122" marR="60122"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396229">
                <a:tc>
                  <a:txBody>
                    <a:bodyPr/>
                    <a:lstStyle/>
                    <a:p>
                      <a:pPr marL="0" indent="0" algn="ctr"/>
                      <a:r>
                        <a:rPr kumimoji="1" lang="ja-JP" altLang="en-US" sz="1700" dirty="0">
                          <a:latin typeface="Meiryo UI" panose="020B0604030504040204" pitchFamily="50" charset="-128"/>
                          <a:ea typeface="Meiryo UI" panose="020B0604030504040204" pitchFamily="50" charset="-128"/>
                        </a:rPr>
                        <a:t>約</a:t>
                      </a:r>
                      <a:r>
                        <a:rPr kumimoji="1" lang="en-US" altLang="ja-JP" sz="1700" dirty="0">
                          <a:latin typeface="Meiryo UI" panose="020B0604030504040204" pitchFamily="50" charset="-128"/>
                          <a:ea typeface="Meiryo UI" panose="020B0604030504040204" pitchFamily="50" charset="-128"/>
                        </a:rPr>
                        <a:t>83%</a:t>
                      </a:r>
                      <a:r>
                        <a:rPr kumimoji="1" lang="en-US" altLang="ja-JP" sz="1600" dirty="0">
                          <a:latin typeface="Meiryo UI" panose="020B0604030504040204" pitchFamily="50" charset="-128"/>
                          <a:ea typeface="Meiryo UI" panose="020B0604030504040204" pitchFamily="50" charset="-128"/>
                        </a:rPr>
                        <a:t>(65</a:t>
                      </a:r>
                      <a:r>
                        <a:rPr kumimoji="1" lang="ja-JP" altLang="en-US" sz="1600" dirty="0">
                          <a:latin typeface="Meiryo UI" panose="020B0604030504040204" pitchFamily="50" charset="-128"/>
                          <a:ea typeface="Meiryo UI" panose="020B0604030504040204" pitchFamily="50" charset="-128"/>
                        </a:rPr>
                        <a:t>万戸</a:t>
                      </a:r>
                      <a:r>
                        <a:rPr kumimoji="1" lang="en-US" altLang="ja-JP" sz="1600" dirty="0">
                          <a:latin typeface="Meiryo UI" panose="020B0604030504040204" pitchFamily="50" charset="-128"/>
                          <a:ea typeface="Meiryo UI" panose="020B0604030504040204" pitchFamily="50" charset="-128"/>
                        </a:rPr>
                        <a:t>)</a:t>
                      </a:r>
                    </a:p>
                  </a:txBody>
                  <a:tcPr marL="60122" marR="60122" marT="60122" marB="6012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58" name="表 57"/>
          <p:cNvGraphicFramePr>
            <a:graphicFrameLocks noGrp="1"/>
          </p:cNvGraphicFramePr>
          <p:nvPr>
            <p:extLst>
              <p:ext uri="{D42A27DB-BD31-4B8C-83A1-F6EECF244321}">
                <p14:modId xmlns:p14="http://schemas.microsoft.com/office/powerpoint/2010/main" val="304541070"/>
              </p:ext>
            </p:extLst>
          </p:nvPr>
        </p:nvGraphicFramePr>
        <p:xfrm>
          <a:off x="3550432" y="2000532"/>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b="1" dirty="0">
                          <a:latin typeface="Meiryo UI" panose="020B0604030504040204" pitchFamily="50" charset="-128"/>
                          <a:ea typeface="Meiryo UI" panose="020B0604030504040204" pitchFamily="50" charset="-128"/>
                        </a:rPr>
                        <a:t>R</a:t>
                      </a:r>
                      <a:r>
                        <a:rPr kumimoji="1" lang="ja-JP" altLang="en-US" sz="1600" b="1" dirty="0" smtClean="0">
                          <a:latin typeface="Meiryo UI" panose="020B0604030504040204" pitchFamily="50" charset="-128"/>
                          <a:ea typeface="Meiryo UI" panose="020B0604030504040204" pitchFamily="50" charset="-128"/>
                        </a:rPr>
                        <a:t>２</a:t>
                      </a:r>
                      <a:r>
                        <a:rPr kumimoji="1" lang="en-US" altLang="ja-JP" sz="1600" b="1" dirty="0" smtClean="0">
                          <a:latin typeface="Meiryo UI" panose="020B0604030504040204" pitchFamily="50" charset="-128"/>
                          <a:ea typeface="Meiryo UI" panose="020B0604030504040204" pitchFamily="50" charset="-128"/>
                        </a:rPr>
                        <a:t>(2020)</a:t>
                      </a:r>
                      <a:endParaRPr kumimoji="1" lang="ja-JP" altLang="en-US" sz="1600" b="1" dirty="0">
                        <a:latin typeface="Meiryo UI" panose="020B0604030504040204" pitchFamily="50" charset="-128"/>
                        <a:ea typeface="Meiryo UI" panose="020B0604030504040204" pitchFamily="50" charset="-128"/>
                      </a:endParaRPr>
                    </a:p>
                  </a:txBody>
                  <a:tcPr marL="60122" marR="60122"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39622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700" b="1" dirty="0">
                          <a:latin typeface="Meiryo UI" panose="020B0604030504040204" pitchFamily="50" charset="-128"/>
                          <a:ea typeface="Meiryo UI" panose="020B0604030504040204" pitchFamily="50" charset="-128"/>
                        </a:rPr>
                        <a:t>約</a:t>
                      </a:r>
                      <a:r>
                        <a:rPr kumimoji="1" lang="en-US" altLang="ja-JP" sz="1700" b="1" dirty="0">
                          <a:latin typeface="Meiryo UI" panose="020B0604030504040204" pitchFamily="50" charset="-128"/>
                          <a:ea typeface="Meiryo UI" panose="020B0604030504040204" pitchFamily="50" charset="-128"/>
                        </a:rPr>
                        <a:t>89%</a:t>
                      </a:r>
                      <a:r>
                        <a:rPr kumimoji="1" lang="en-US" altLang="ja-JP" sz="1600" b="1" dirty="0">
                          <a:latin typeface="Meiryo UI" panose="020B0604030504040204" pitchFamily="50" charset="-128"/>
                          <a:ea typeface="Meiryo UI" panose="020B0604030504040204" pitchFamily="50" charset="-128"/>
                        </a:rPr>
                        <a:t>(45</a:t>
                      </a:r>
                      <a:r>
                        <a:rPr kumimoji="1" lang="ja-JP" altLang="en-US" sz="1600" b="1" dirty="0">
                          <a:latin typeface="Meiryo UI" panose="020B0604030504040204" pitchFamily="50" charset="-128"/>
                          <a:ea typeface="Meiryo UI" panose="020B0604030504040204" pitchFamily="50" charset="-128"/>
                        </a:rPr>
                        <a:t>万戸</a:t>
                      </a:r>
                      <a:r>
                        <a:rPr kumimoji="1" lang="en-US" altLang="ja-JP"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a:txBody>
                  <a:tcPr marL="60122" marR="60122" marT="60122" marB="60122">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2053613394"/>
              </p:ext>
            </p:extLst>
          </p:nvPr>
        </p:nvGraphicFramePr>
        <p:xfrm>
          <a:off x="6212350" y="1973617"/>
          <a:ext cx="1980000" cy="69600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647">
                <a:tc>
                  <a:txBody>
                    <a:bodyPr/>
                    <a:lstStyle/>
                    <a:p>
                      <a:pPr algn="ctr"/>
                      <a:r>
                        <a:rPr kumimoji="1" lang="ja-JP" altLang="en-US" sz="1600" b="1" dirty="0">
                          <a:latin typeface="Meiryo UI" panose="020B0604030504040204" pitchFamily="50" charset="-128"/>
                          <a:ea typeface="Meiryo UI" panose="020B0604030504040204" pitchFamily="50" charset="-128"/>
                        </a:rPr>
                        <a:t>目標 </a:t>
                      </a:r>
                      <a:r>
                        <a:rPr kumimoji="1" lang="en-US" altLang="ja-JP" sz="1600" b="1" dirty="0">
                          <a:latin typeface="Meiryo UI" panose="020B0604030504040204" pitchFamily="50" charset="-128"/>
                          <a:ea typeface="Meiryo UI" panose="020B0604030504040204" pitchFamily="50" charset="-128"/>
                        </a:rPr>
                        <a:t>[R</a:t>
                      </a:r>
                      <a:r>
                        <a:rPr kumimoji="1" lang="ja-JP" altLang="en-US" sz="1600" b="1" dirty="0" smtClean="0">
                          <a:latin typeface="Meiryo UI" panose="020B0604030504040204" pitchFamily="50" charset="-128"/>
                          <a:ea typeface="Meiryo UI" panose="020B0604030504040204" pitchFamily="50" charset="-128"/>
                        </a:rPr>
                        <a:t>７</a:t>
                      </a:r>
                      <a:r>
                        <a:rPr kumimoji="1" lang="en-US" altLang="ja-JP" sz="1600" b="1" dirty="0" smtClean="0">
                          <a:latin typeface="Meiryo UI" panose="020B0604030504040204" pitchFamily="50" charset="-128"/>
                          <a:ea typeface="Meiryo UI" panose="020B0604030504040204" pitchFamily="50" charset="-128"/>
                        </a:rPr>
                        <a:t>(2025)]</a:t>
                      </a:r>
                      <a:endParaRPr kumimoji="1" lang="ja-JP" altLang="en-US" sz="1600" b="1" dirty="0">
                        <a:latin typeface="Meiryo UI" panose="020B0604030504040204" pitchFamily="50" charset="-128"/>
                        <a:ea typeface="Meiryo UI" panose="020B0604030504040204" pitchFamily="50" charset="-128"/>
                      </a:endParaRPr>
                    </a:p>
                  </a:txBody>
                  <a:tcPr marL="0" marR="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450354">
                <a:tc>
                  <a:txBody>
                    <a:bodyPr/>
                    <a:lstStyle/>
                    <a:p>
                      <a:pPr algn="ctr"/>
                      <a:r>
                        <a:rPr kumimoji="1" lang="en-US" altLang="ja-JP" sz="1700" b="1" dirty="0">
                          <a:latin typeface="Meiryo UI" panose="020B0604030504040204" pitchFamily="50" charset="-128"/>
                          <a:ea typeface="Meiryo UI" panose="020B0604030504040204" pitchFamily="50" charset="-128"/>
                        </a:rPr>
                        <a:t>95%</a:t>
                      </a:r>
                      <a:endParaRPr kumimoji="1" lang="ja-JP" altLang="en-US" sz="1700" b="1" dirty="0">
                        <a:latin typeface="Meiryo UI" panose="020B0604030504040204" pitchFamily="50" charset="-128"/>
                        <a:ea typeface="Meiryo UI" panose="020B0604030504040204" pitchFamily="50" charset="-128"/>
                      </a:endParaRPr>
                    </a:p>
                  </a:txBody>
                  <a:tcPr marL="0" marR="0" marT="76355" marB="7635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60" name="右矢印 59"/>
          <p:cNvSpPr/>
          <p:nvPr/>
        </p:nvSpPr>
        <p:spPr>
          <a:xfrm>
            <a:off x="3119290" y="2051067"/>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61" name="右矢印 60"/>
          <p:cNvSpPr/>
          <p:nvPr/>
        </p:nvSpPr>
        <p:spPr>
          <a:xfrm>
            <a:off x="5781208" y="2051067"/>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62" name="テキスト ボックス 61">
            <a:extLst>
              <a:ext uri="{FF2B5EF4-FFF2-40B4-BE49-F238E27FC236}">
                <a16:creationId xmlns:a16="http://schemas.microsoft.com/office/drawing/2014/main" id="{AF497E49-21DA-44AA-8E02-40F56DDB4CCD}"/>
              </a:ext>
            </a:extLst>
          </p:cNvPr>
          <p:cNvSpPr txBox="1"/>
          <p:nvPr/>
        </p:nvSpPr>
        <p:spPr>
          <a:xfrm>
            <a:off x="586122" y="1015207"/>
            <a:ext cx="7833600" cy="629493"/>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lIns="60122" tIns="30062" rIns="60122" bIns="0" rtlCol="0">
            <a:spAutoFit/>
          </a:bodyPr>
          <a:lstStyle/>
          <a:p>
            <a:pPr defTabSz="719945">
              <a:lnSpc>
                <a:spcPts val="2171"/>
              </a:lnSpc>
            </a:pPr>
            <a:r>
              <a:rPr lang="ja-JP" altLang="en-US" sz="2004" b="1" dirty="0">
                <a:solidFill>
                  <a:schemeClr val="bg1"/>
                </a:solidFill>
                <a:latin typeface="Meiryo UI" panose="020B0604030504040204" pitchFamily="50" charset="-128"/>
                <a:ea typeface="Meiryo UI" panose="020B0604030504040204" pitchFamily="50" charset="-128"/>
              </a:rPr>
              <a:t>住宅</a:t>
            </a:r>
            <a:r>
              <a:rPr lang="ja-JP" altLang="en-US" sz="1838" b="1" dirty="0">
                <a:solidFill>
                  <a:schemeClr val="bg1"/>
                </a:solidFill>
                <a:latin typeface="Meiryo UI" panose="020B0604030504040204" pitchFamily="50" charset="-128"/>
                <a:ea typeface="Meiryo UI" panose="020B0604030504040204" pitchFamily="50" charset="-128"/>
              </a:rPr>
              <a:t>　　</a:t>
            </a:r>
            <a:endParaRPr lang="en-US" altLang="ja-JP" sz="1838" b="1" dirty="0">
              <a:solidFill>
                <a:schemeClr val="bg1"/>
              </a:solidFill>
              <a:latin typeface="Meiryo UI" panose="020B0604030504040204" pitchFamily="50" charset="-128"/>
              <a:ea typeface="Meiryo UI" panose="020B0604030504040204" pitchFamily="50" charset="-128"/>
            </a:endParaRPr>
          </a:p>
          <a:p>
            <a:pPr defTabSz="719945">
              <a:lnSpc>
                <a:spcPts val="2004"/>
              </a:lnSpc>
            </a:pPr>
            <a:r>
              <a:rPr lang="ja-JP" altLang="en-US" sz="1838" b="1" dirty="0">
                <a:solidFill>
                  <a:schemeClr val="bg1"/>
                </a:solidFill>
                <a:latin typeface="Meiryo UI" panose="020B0604030504040204" pitchFamily="50" charset="-128"/>
                <a:ea typeface="Meiryo UI" panose="020B0604030504040204" pitchFamily="50" charset="-128"/>
              </a:rPr>
              <a:t>　</a:t>
            </a:r>
            <a:r>
              <a:rPr lang="ja-JP" altLang="en-US" sz="1503" dirty="0">
                <a:solidFill>
                  <a:schemeClr val="bg1"/>
                </a:solidFill>
                <a:latin typeface="Meiryo UI" panose="020B0604030504040204" pitchFamily="50" charset="-128"/>
                <a:ea typeface="Meiryo UI" panose="020B0604030504040204" pitchFamily="50" charset="-128"/>
              </a:rPr>
              <a:t>木造住宅・分譲マンションを含むすべての住宅</a:t>
            </a:r>
            <a:endParaRPr lang="en-US" altLang="ja-JP" sz="1838" dirty="0">
              <a:solidFill>
                <a:schemeClr val="bg1"/>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B616332F-3264-484B-BF86-D2F82ECD3517}"/>
              </a:ext>
            </a:extLst>
          </p:cNvPr>
          <p:cNvSpPr txBox="1"/>
          <p:nvPr/>
        </p:nvSpPr>
        <p:spPr>
          <a:xfrm>
            <a:off x="638360" y="1631889"/>
            <a:ext cx="3749061" cy="310341"/>
          </a:xfrm>
          <a:prstGeom prst="rect">
            <a:avLst/>
          </a:prstGeom>
          <a:noFill/>
          <a:ln>
            <a:noFill/>
          </a:ln>
        </p:spPr>
        <p:txBody>
          <a:bodyPr wrap="square" rtlCol="0">
            <a:spAutoFit/>
          </a:bodyPr>
          <a:lstStyle/>
          <a:p>
            <a:pPr marL="302242" indent="-302242" defTabSz="2015851">
              <a:lnSpc>
                <a:spcPts val="1670"/>
              </a:lnSpc>
              <a:defRPr/>
            </a:pPr>
            <a:r>
              <a:rPr lang="ja-JP" altLang="en-US" sz="1503" dirty="0">
                <a:latin typeface="Meiryo UI" panose="020B0604030504040204" pitchFamily="50" charset="-128"/>
                <a:ea typeface="Meiryo UI" panose="020B0604030504040204" pitchFamily="50" charset="-128"/>
              </a:rPr>
              <a:t>耐震化率（耐震性不足戸数）</a:t>
            </a:r>
            <a:endParaRPr lang="en-US" altLang="ja-JP" sz="1670" b="1" dirty="0">
              <a:solidFill>
                <a:prstClr val="black"/>
              </a:solidFill>
              <a:latin typeface="Meiryo UI" panose="020B0604030504040204" pitchFamily="50" charset="-128"/>
              <a:ea typeface="Meiryo UI" panose="020B0604030504040204" pitchFamily="50" charset="-128"/>
            </a:endParaRPr>
          </a:p>
        </p:txBody>
      </p:sp>
      <p:sp>
        <p:nvSpPr>
          <p:cNvPr id="64" name="角丸四角１住宅">
            <a:extLst>
              <a:ext uri="{FF2B5EF4-FFF2-40B4-BE49-F238E27FC236}">
                <a16:creationId xmlns:a16="http://schemas.microsoft.com/office/drawing/2014/main" id="{2BB3B2D7-2DC2-4EB8-90CC-08689C1A7310}"/>
              </a:ext>
            </a:extLst>
          </p:cNvPr>
          <p:cNvSpPr/>
          <p:nvPr/>
        </p:nvSpPr>
        <p:spPr>
          <a:xfrm>
            <a:off x="586122" y="2904566"/>
            <a:ext cx="7833600" cy="1770709"/>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67"/>
          </a:p>
        </p:txBody>
      </p:sp>
      <p:graphicFrame>
        <p:nvGraphicFramePr>
          <p:cNvPr id="65" name="表 64"/>
          <p:cNvGraphicFramePr>
            <a:graphicFrameLocks noGrp="1"/>
          </p:cNvGraphicFramePr>
          <p:nvPr>
            <p:extLst>
              <p:ext uri="{D42A27DB-BD31-4B8C-83A1-F6EECF244321}">
                <p14:modId xmlns:p14="http://schemas.microsoft.com/office/powerpoint/2010/main" val="2308584977"/>
              </p:ext>
            </p:extLst>
          </p:nvPr>
        </p:nvGraphicFramePr>
        <p:xfrm>
          <a:off x="888514" y="3893322"/>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dirty="0" smtClean="0">
                          <a:latin typeface="Meiryo UI" panose="020B0604030504040204" pitchFamily="50" charset="-128"/>
                          <a:ea typeface="Meiryo UI" panose="020B0604030504040204" pitchFamily="50" charset="-128"/>
                        </a:rPr>
                        <a:t>H29(2017).3</a:t>
                      </a:r>
                      <a:r>
                        <a:rPr kumimoji="1" lang="en-US" altLang="ja-JP" sz="1600" baseline="30000" dirty="0" smtClean="0">
                          <a:latin typeface="Meiryo UI" panose="020B0604030504040204" pitchFamily="50" charset="-128"/>
                          <a:ea typeface="Meiryo UI" panose="020B0604030504040204" pitchFamily="50" charset="-128"/>
                        </a:rPr>
                        <a:t>※2</a:t>
                      </a:r>
                      <a:endParaRPr kumimoji="1" lang="ja-JP" altLang="en-US" sz="1600" baseline="30000" dirty="0">
                        <a:latin typeface="Meiryo UI" panose="020B0604030504040204" pitchFamily="50" charset="-128"/>
                        <a:ea typeface="Meiryo UI" panose="020B0604030504040204" pitchFamily="50" charset="-128"/>
                      </a:endParaRPr>
                    </a:p>
                  </a:txBody>
                  <a:tcPr marL="60122" marR="60122"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396229">
                <a:tc>
                  <a:txBody>
                    <a:bodyPr/>
                    <a:lstStyle/>
                    <a:p>
                      <a:pPr algn="ctr"/>
                      <a:r>
                        <a:rPr kumimoji="1" lang="en-US" altLang="ja-JP" sz="1700" dirty="0">
                          <a:latin typeface="Meiryo UI" panose="020B0604030504040204" pitchFamily="50" charset="-128"/>
                          <a:ea typeface="Meiryo UI" panose="020B0604030504040204" pitchFamily="50" charset="-128"/>
                        </a:rPr>
                        <a:t>139</a:t>
                      </a:r>
                      <a:r>
                        <a:rPr kumimoji="1" lang="ja-JP" altLang="en-US" sz="1700" dirty="0">
                          <a:latin typeface="Meiryo UI" panose="020B0604030504040204" pitchFamily="50" charset="-128"/>
                          <a:ea typeface="Meiryo UI" panose="020B0604030504040204" pitchFamily="50" charset="-128"/>
                        </a:rPr>
                        <a:t>棟</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84%</a:t>
                      </a:r>
                      <a:r>
                        <a:rPr kumimoji="1" lang="ja-JP" altLang="en-US" sz="1600" dirty="0">
                          <a:latin typeface="Meiryo UI" panose="020B0604030504040204" pitchFamily="50" charset="-128"/>
                          <a:ea typeface="Meiryo UI" panose="020B0604030504040204" pitchFamily="50" charset="-128"/>
                        </a:rPr>
                        <a:t>）</a:t>
                      </a:r>
                    </a:p>
                  </a:txBody>
                  <a:tcPr marL="60122" marR="60122" marT="60122" marB="6012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67" name="表 66"/>
          <p:cNvGraphicFramePr>
            <a:graphicFrameLocks noGrp="1"/>
          </p:cNvGraphicFramePr>
          <p:nvPr>
            <p:extLst>
              <p:ext uri="{D42A27DB-BD31-4B8C-83A1-F6EECF244321}">
                <p14:modId xmlns:p14="http://schemas.microsoft.com/office/powerpoint/2010/main" val="2887589348"/>
              </p:ext>
            </p:extLst>
          </p:nvPr>
        </p:nvGraphicFramePr>
        <p:xfrm>
          <a:off x="6212350" y="3866407"/>
          <a:ext cx="1980000" cy="69600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647">
                <a:tc>
                  <a:txBody>
                    <a:bodyPr/>
                    <a:lstStyle/>
                    <a:p>
                      <a:pPr algn="ctr"/>
                      <a:r>
                        <a:rPr kumimoji="1" lang="ja-JP" altLang="en-US" sz="1600" b="1" dirty="0">
                          <a:latin typeface="Meiryo UI" panose="020B0604030504040204" pitchFamily="50" charset="-128"/>
                          <a:ea typeface="Meiryo UI" panose="020B0604030504040204" pitchFamily="50" charset="-128"/>
                        </a:rPr>
                        <a:t>目標 </a:t>
                      </a:r>
                      <a:r>
                        <a:rPr kumimoji="1" lang="en-US" altLang="ja-JP" sz="1600" b="1" dirty="0">
                          <a:latin typeface="Meiryo UI" panose="020B0604030504040204" pitchFamily="50" charset="-128"/>
                          <a:ea typeface="Meiryo UI" panose="020B0604030504040204" pitchFamily="50" charset="-128"/>
                        </a:rPr>
                        <a:t>[R</a:t>
                      </a:r>
                      <a:r>
                        <a:rPr kumimoji="1" lang="ja-JP" altLang="en-US" sz="1600" b="1" dirty="0" smtClean="0">
                          <a:latin typeface="Meiryo UI" panose="020B0604030504040204" pitchFamily="50" charset="-128"/>
                          <a:ea typeface="Meiryo UI" panose="020B0604030504040204" pitchFamily="50" charset="-128"/>
                        </a:rPr>
                        <a:t>７</a:t>
                      </a:r>
                      <a:r>
                        <a:rPr kumimoji="1" lang="en-US" altLang="ja-JP" sz="1600" b="1" dirty="0" smtClean="0">
                          <a:latin typeface="Meiryo UI" panose="020B0604030504040204" pitchFamily="50" charset="-128"/>
                          <a:ea typeface="Meiryo UI" panose="020B0604030504040204" pitchFamily="50" charset="-128"/>
                        </a:rPr>
                        <a:t>(2025)]</a:t>
                      </a:r>
                      <a:endParaRPr kumimoji="1" lang="ja-JP" altLang="en-US" sz="1600" b="1" dirty="0">
                        <a:latin typeface="Meiryo UI" panose="020B0604030504040204" pitchFamily="50" charset="-128"/>
                        <a:ea typeface="Meiryo UI" panose="020B0604030504040204" pitchFamily="50" charset="-128"/>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450354">
                <a:tc>
                  <a:txBody>
                    <a:bodyPr/>
                    <a:lstStyle/>
                    <a:p>
                      <a:pPr marL="0" algn="ctr" defTabSz="914278" rtl="0" eaLnBrk="1" latinLnBrk="0" hangingPunct="1">
                        <a:lnSpc>
                          <a:spcPct val="100000"/>
                        </a:lnSpc>
                        <a:defRPr/>
                      </a:pPr>
                      <a:r>
                        <a:rPr kumimoji="1" lang="ja-JP" altLang="en-US" sz="1700" b="1" kern="1200" dirty="0">
                          <a:solidFill>
                            <a:schemeClr val="tx1"/>
                          </a:solidFill>
                          <a:latin typeface="Meiryo UI" panose="020B0604030504040204" pitchFamily="50" charset="-128"/>
                          <a:ea typeface="Meiryo UI" panose="020B0604030504040204" pitchFamily="50" charset="-128"/>
                          <a:cs typeface="+mn-cs"/>
                        </a:rPr>
                        <a:t>おおむね解消</a:t>
                      </a:r>
                    </a:p>
                  </a:txBody>
                  <a:tcPr marL="0" marR="0" marT="76355" marB="7635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68" name="右矢印 67"/>
          <p:cNvSpPr/>
          <p:nvPr/>
        </p:nvSpPr>
        <p:spPr>
          <a:xfrm>
            <a:off x="3119290" y="3943857"/>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69" name="右矢印 68"/>
          <p:cNvSpPr/>
          <p:nvPr/>
        </p:nvSpPr>
        <p:spPr>
          <a:xfrm>
            <a:off x="5781208" y="3943857"/>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70" name="テキスト ボックス 69">
            <a:extLst>
              <a:ext uri="{FF2B5EF4-FFF2-40B4-BE49-F238E27FC236}">
                <a16:creationId xmlns:a16="http://schemas.microsoft.com/office/drawing/2014/main" id="{AF497E49-21DA-44AA-8E02-40F56DDB4CCD}"/>
              </a:ext>
            </a:extLst>
          </p:cNvPr>
          <p:cNvSpPr txBox="1"/>
          <p:nvPr/>
        </p:nvSpPr>
        <p:spPr>
          <a:xfrm>
            <a:off x="586122" y="2914864"/>
            <a:ext cx="7833600" cy="629493"/>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lIns="60122" tIns="30062" rIns="60122" bIns="0" rtlCol="0">
            <a:spAutoFit/>
          </a:bodyPr>
          <a:lstStyle/>
          <a:p>
            <a:pPr defTabSz="719945">
              <a:lnSpc>
                <a:spcPts val="2171"/>
              </a:lnSpc>
            </a:pPr>
            <a:r>
              <a:rPr lang="ja-JP" altLang="en-US" sz="2004" b="1" dirty="0">
                <a:solidFill>
                  <a:schemeClr val="bg1"/>
                </a:solidFill>
                <a:latin typeface="Meiryo UI" panose="020B0604030504040204" pitchFamily="50" charset="-128"/>
                <a:ea typeface="Meiryo UI" panose="020B0604030504040204" pitchFamily="50" charset="-128"/>
              </a:rPr>
              <a:t>大規模建築物</a:t>
            </a:r>
            <a:r>
              <a:rPr lang="en-US" altLang="ja-JP" sz="2004" b="1" dirty="0">
                <a:solidFill>
                  <a:schemeClr val="bg1"/>
                </a:solidFill>
                <a:latin typeface="Meiryo UI" panose="020B0604030504040204" pitchFamily="50" charset="-128"/>
                <a:ea typeface="Meiryo UI" panose="020B0604030504040204" pitchFamily="50" charset="-128"/>
              </a:rPr>
              <a:t>(</a:t>
            </a:r>
            <a:r>
              <a:rPr lang="ja-JP" altLang="en-US" sz="2004" b="1" dirty="0">
                <a:solidFill>
                  <a:schemeClr val="bg1"/>
                </a:solidFill>
                <a:latin typeface="Meiryo UI" panose="020B0604030504040204" pitchFamily="50" charset="-128"/>
                <a:ea typeface="Meiryo UI" panose="020B0604030504040204" pitchFamily="50" charset="-128"/>
              </a:rPr>
              <a:t>診断義務付け建築物）</a:t>
            </a:r>
            <a:r>
              <a:rPr lang="ja-JP" altLang="en-US" sz="1838" b="1" dirty="0">
                <a:solidFill>
                  <a:schemeClr val="bg1"/>
                </a:solidFill>
                <a:latin typeface="Meiryo UI" panose="020B0604030504040204" pitchFamily="50" charset="-128"/>
                <a:ea typeface="Meiryo UI" panose="020B0604030504040204" pitchFamily="50" charset="-128"/>
              </a:rPr>
              <a:t>　</a:t>
            </a:r>
            <a:endParaRPr lang="en-US" altLang="ja-JP" sz="1838" b="1" dirty="0">
              <a:solidFill>
                <a:schemeClr val="bg1"/>
              </a:solidFill>
              <a:latin typeface="Meiryo UI" panose="020B0604030504040204" pitchFamily="50" charset="-128"/>
              <a:ea typeface="Meiryo UI" panose="020B0604030504040204" pitchFamily="50" charset="-128"/>
            </a:endParaRPr>
          </a:p>
          <a:p>
            <a:pPr defTabSz="719945">
              <a:lnSpc>
                <a:spcPts val="2004"/>
              </a:lnSpc>
            </a:pPr>
            <a:r>
              <a:rPr lang="ja-JP" altLang="en-US" sz="1838" b="1" dirty="0">
                <a:solidFill>
                  <a:schemeClr val="bg1"/>
                </a:solidFill>
                <a:latin typeface="Meiryo UI" panose="020B0604030504040204" pitchFamily="50" charset="-128"/>
                <a:ea typeface="Meiryo UI" panose="020B0604030504040204" pitchFamily="50" charset="-128"/>
              </a:rPr>
              <a:t>　</a:t>
            </a:r>
            <a:r>
              <a:rPr lang="ja-JP" altLang="en-US" sz="1503" dirty="0">
                <a:solidFill>
                  <a:schemeClr val="bg1"/>
                </a:solidFill>
                <a:latin typeface="Meiryo UI" panose="020B0604030504040204" pitchFamily="50" charset="-128"/>
                <a:ea typeface="Meiryo UI" panose="020B0604030504040204" pitchFamily="50" charset="-128"/>
              </a:rPr>
              <a:t>不特定多数の者及び避難に配慮を要する者が利用する大規模な建築物</a:t>
            </a:r>
          </a:p>
        </p:txBody>
      </p:sp>
      <p:sp>
        <p:nvSpPr>
          <p:cNvPr id="71" name="テキスト ボックス 70">
            <a:extLst>
              <a:ext uri="{FF2B5EF4-FFF2-40B4-BE49-F238E27FC236}">
                <a16:creationId xmlns:a16="http://schemas.microsoft.com/office/drawing/2014/main" id="{B616332F-3264-484B-BF86-D2F82ECD3517}"/>
              </a:ext>
            </a:extLst>
          </p:cNvPr>
          <p:cNvSpPr txBox="1"/>
          <p:nvPr/>
        </p:nvSpPr>
        <p:spPr>
          <a:xfrm>
            <a:off x="638360" y="3559108"/>
            <a:ext cx="3338036" cy="310341"/>
          </a:xfrm>
          <a:prstGeom prst="rect">
            <a:avLst/>
          </a:prstGeom>
          <a:noFill/>
          <a:ln>
            <a:noFill/>
          </a:ln>
        </p:spPr>
        <p:txBody>
          <a:bodyPr wrap="square" rtlCol="0">
            <a:spAutoFit/>
          </a:bodyPr>
          <a:lstStyle/>
          <a:p>
            <a:pPr marL="302242" indent="-302242" defTabSz="2015851">
              <a:lnSpc>
                <a:spcPts val="1670"/>
              </a:lnSpc>
              <a:defRPr/>
            </a:pPr>
            <a:r>
              <a:rPr lang="ja-JP" altLang="en-US" sz="1503" dirty="0">
                <a:latin typeface="Meiryo UI" panose="020B0604030504040204" pitchFamily="50" charset="-128"/>
                <a:ea typeface="Meiryo UI" panose="020B0604030504040204" pitchFamily="50" charset="-128"/>
              </a:rPr>
              <a:t>耐震性不足棟数（進捗率</a:t>
            </a:r>
            <a:r>
              <a:rPr lang="en-US" altLang="ja-JP" sz="1503" baseline="30000" dirty="0">
                <a:latin typeface="Meiryo UI" panose="020B0604030504040204" pitchFamily="50" charset="-128"/>
                <a:ea typeface="Meiryo UI" panose="020B0604030504040204" pitchFamily="50" charset="-128"/>
              </a:rPr>
              <a:t>※</a:t>
            </a:r>
            <a:r>
              <a:rPr lang="ja-JP" altLang="en-US" sz="1503" baseline="30000" dirty="0">
                <a:latin typeface="Meiryo UI" panose="020B0604030504040204" pitchFamily="50" charset="-128"/>
                <a:ea typeface="Meiryo UI" panose="020B0604030504040204" pitchFamily="50" charset="-128"/>
              </a:rPr>
              <a:t>１</a:t>
            </a:r>
            <a:r>
              <a:rPr lang="ja-JP" altLang="en-US" sz="1503" dirty="0">
                <a:latin typeface="Meiryo UI" panose="020B0604030504040204" pitchFamily="50" charset="-128"/>
                <a:ea typeface="Meiryo UI" panose="020B0604030504040204" pitchFamily="50" charset="-128"/>
              </a:rPr>
              <a:t>）</a:t>
            </a:r>
            <a:endParaRPr lang="en-US" altLang="ja-JP" sz="1670" b="1" dirty="0">
              <a:solidFill>
                <a:prstClr val="black"/>
              </a:solidFill>
              <a:latin typeface="Meiryo UI" panose="020B0604030504040204" pitchFamily="50" charset="-128"/>
              <a:ea typeface="Meiryo UI" panose="020B0604030504040204" pitchFamily="50" charset="-128"/>
            </a:endParaRPr>
          </a:p>
        </p:txBody>
      </p:sp>
      <p:graphicFrame>
        <p:nvGraphicFramePr>
          <p:cNvPr id="73" name="表 72"/>
          <p:cNvGraphicFramePr>
            <a:graphicFrameLocks noGrp="1"/>
          </p:cNvGraphicFramePr>
          <p:nvPr>
            <p:extLst>
              <p:ext uri="{D42A27DB-BD31-4B8C-83A1-F6EECF244321}">
                <p14:modId xmlns:p14="http://schemas.microsoft.com/office/powerpoint/2010/main" val="3712026498"/>
              </p:ext>
            </p:extLst>
          </p:nvPr>
        </p:nvGraphicFramePr>
        <p:xfrm>
          <a:off x="3550432" y="3893322"/>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b="1" dirty="0" smtClean="0">
                          <a:latin typeface="Meiryo UI" panose="020B0604030504040204" pitchFamily="50" charset="-128"/>
                          <a:ea typeface="Meiryo UI" panose="020B0604030504040204" pitchFamily="50" charset="-128"/>
                        </a:rPr>
                        <a:t>R4(2022).</a:t>
                      </a:r>
                      <a:r>
                        <a:rPr kumimoji="1" lang="ja-JP" altLang="en-US" sz="1600" b="1" dirty="0">
                          <a:latin typeface="Meiryo UI" panose="020B0604030504040204" pitchFamily="50" charset="-128"/>
                          <a:ea typeface="Meiryo UI" panose="020B0604030504040204" pitchFamily="50" charset="-128"/>
                        </a:rPr>
                        <a:t>３</a:t>
                      </a:r>
                    </a:p>
                  </a:txBody>
                  <a:tcPr marL="60122" marR="60122"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396229">
                <a:tc>
                  <a:txBody>
                    <a:bodyPr/>
                    <a:lstStyle/>
                    <a:p>
                      <a:pPr algn="ctr"/>
                      <a:r>
                        <a:rPr kumimoji="1" lang="en-US" altLang="ja-JP" sz="1700" b="1" dirty="0">
                          <a:latin typeface="Meiryo UI" panose="020B0604030504040204" pitchFamily="50" charset="-128"/>
                          <a:ea typeface="Meiryo UI" panose="020B0604030504040204" pitchFamily="50" charset="-128"/>
                        </a:rPr>
                        <a:t>90</a:t>
                      </a:r>
                      <a:r>
                        <a:rPr kumimoji="1" lang="ja-JP" altLang="en-US" sz="1700" b="1" dirty="0">
                          <a:latin typeface="Meiryo UI" panose="020B0604030504040204" pitchFamily="50" charset="-128"/>
                          <a:ea typeface="Meiryo UI" panose="020B0604030504040204" pitchFamily="50" charset="-128"/>
                        </a:rPr>
                        <a:t>棟</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89%</a:t>
                      </a:r>
                      <a:r>
                        <a:rPr kumimoji="1" lang="ja-JP" altLang="en-US" sz="1600" b="1" dirty="0">
                          <a:latin typeface="Meiryo UI" panose="020B0604030504040204" pitchFamily="50" charset="-128"/>
                          <a:ea typeface="Meiryo UI" panose="020B0604030504040204" pitchFamily="50" charset="-128"/>
                        </a:rPr>
                        <a:t>）</a:t>
                      </a:r>
                    </a:p>
                  </a:txBody>
                  <a:tcPr marL="60122" marR="60122" marT="60122" marB="60122">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sp>
        <p:nvSpPr>
          <p:cNvPr id="75" name="角丸四角１住宅">
            <a:extLst>
              <a:ext uri="{FF2B5EF4-FFF2-40B4-BE49-F238E27FC236}">
                <a16:creationId xmlns:a16="http://schemas.microsoft.com/office/drawing/2014/main" id="{2BB3B2D7-2DC2-4EB8-90CC-08689C1A7310}"/>
              </a:ext>
            </a:extLst>
          </p:cNvPr>
          <p:cNvSpPr/>
          <p:nvPr/>
        </p:nvSpPr>
        <p:spPr>
          <a:xfrm>
            <a:off x="585415" y="4800821"/>
            <a:ext cx="7833700" cy="1829664"/>
          </a:xfrm>
          <a:prstGeom prst="roundRect">
            <a:avLst>
              <a:gd name="adj" fmla="val 4414"/>
            </a:avLst>
          </a:prstGeom>
          <a:solidFill>
            <a:schemeClr val="bg1"/>
          </a:solid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267"/>
          </a:p>
        </p:txBody>
      </p:sp>
      <p:graphicFrame>
        <p:nvGraphicFramePr>
          <p:cNvPr id="76" name="表 75"/>
          <p:cNvGraphicFramePr>
            <a:graphicFrameLocks noGrp="1"/>
          </p:cNvGraphicFramePr>
          <p:nvPr>
            <p:extLst>
              <p:ext uri="{D42A27DB-BD31-4B8C-83A1-F6EECF244321}">
                <p14:modId xmlns:p14="http://schemas.microsoft.com/office/powerpoint/2010/main" val="2410362601"/>
              </p:ext>
            </p:extLst>
          </p:nvPr>
        </p:nvGraphicFramePr>
        <p:xfrm>
          <a:off x="888514" y="5754645"/>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dirty="0" smtClean="0">
                          <a:latin typeface="Meiryo UI" panose="020B0604030504040204" pitchFamily="50" charset="-128"/>
                          <a:ea typeface="Meiryo UI" panose="020B0604030504040204" pitchFamily="50" charset="-128"/>
                        </a:rPr>
                        <a:t>H31(2019).3</a:t>
                      </a:r>
                      <a:r>
                        <a:rPr kumimoji="1" lang="en-US" altLang="ja-JP" sz="1600" baseline="30000" dirty="0" smtClean="0">
                          <a:latin typeface="Meiryo UI" panose="020B0604030504040204" pitchFamily="50" charset="-128"/>
                          <a:ea typeface="Meiryo UI" panose="020B0604030504040204" pitchFamily="50" charset="-128"/>
                        </a:rPr>
                        <a:t>※2</a:t>
                      </a:r>
                      <a:endParaRPr kumimoji="1" lang="ja-JP" altLang="en-US" sz="1600" dirty="0">
                        <a:latin typeface="Meiryo UI" panose="020B0604030504040204" pitchFamily="50" charset="-128"/>
                        <a:ea typeface="Meiryo UI" panose="020B0604030504040204" pitchFamily="50" charset="-128"/>
                      </a:endParaRPr>
                    </a:p>
                  </a:txBody>
                  <a:tcPr marL="60122" marR="60122"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9855168"/>
                  </a:ext>
                </a:extLst>
              </a:tr>
              <a:tr h="396229">
                <a:tc>
                  <a:txBody>
                    <a:bodyPr/>
                    <a:lstStyle/>
                    <a:p>
                      <a:pPr algn="ctr"/>
                      <a:r>
                        <a:rPr kumimoji="1" lang="en-US" altLang="ja-JP" sz="1700" dirty="0">
                          <a:latin typeface="Meiryo UI" panose="020B0604030504040204" pitchFamily="50" charset="-128"/>
                          <a:ea typeface="Meiryo UI" panose="020B0604030504040204" pitchFamily="50" charset="-128"/>
                        </a:rPr>
                        <a:t>228</a:t>
                      </a:r>
                      <a:r>
                        <a:rPr kumimoji="1" lang="ja-JP" altLang="en-US" sz="1700" dirty="0">
                          <a:latin typeface="Meiryo UI" panose="020B0604030504040204" pitchFamily="50" charset="-128"/>
                          <a:ea typeface="Meiryo UI" panose="020B0604030504040204" pitchFamily="50" charset="-128"/>
                        </a:rPr>
                        <a:t>棟</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26%</a:t>
                      </a:r>
                      <a:r>
                        <a:rPr kumimoji="1" lang="ja-JP" altLang="en-US" sz="1600" dirty="0">
                          <a:latin typeface="Meiryo UI" panose="020B0604030504040204" pitchFamily="50" charset="-128"/>
                          <a:ea typeface="Meiryo UI" panose="020B0604030504040204" pitchFamily="50" charset="-128"/>
                        </a:rPr>
                        <a:t>）</a:t>
                      </a:r>
                    </a:p>
                  </a:txBody>
                  <a:tcPr marL="60122" marR="60122" marT="60122" marB="6012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509477"/>
                  </a:ext>
                </a:extLst>
              </a:tr>
            </a:tbl>
          </a:graphicData>
        </a:graphic>
      </p:graphicFrame>
      <p:graphicFrame>
        <p:nvGraphicFramePr>
          <p:cNvPr id="78" name="表 77"/>
          <p:cNvGraphicFramePr>
            <a:graphicFrameLocks noGrp="1"/>
          </p:cNvGraphicFramePr>
          <p:nvPr>
            <p:extLst>
              <p:ext uri="{D42A27DB-BD31-4B8C-83A1-F6EECF244321}">
                <p14:modId xmlns:p14="http://schemas.microsoft.com/office/powerpoint/2010/main" val="390194561"/>
              </p:ext>
            </p:extLst>
          </p:nvPr>
        </p:nvGraphicFramePr>
        <p:xfrm>
          <a:off x="6212350" y="5727730"/>
          <a:ext cx="1980000" cy="69600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647">
                <a:tc>
                  <a:txBody>
                    <a:bodyPr/>
                    <a:lstStyle/>
                    <a:p>
                      <a:pPr algn="ctr"/>
                      <a:r>
                        <a:rPr kumimoji="1" lang="ja-JP" altLang="en-US" sz="1600" b="1" dirty="0">
                          <a:latin typeface="Meiryo UI" panose="020B0604030504040204" pitchFamily="50" charset="-128"/>
                          <a:ea typeface="Meiryo UI" panose="020B0604030504040204" pitchFamily="50" charset="-128"/>
                        </a:rPr>
                        <a:t>目標 </a:t>
                      </a:r>
                      <a:r>
                        <a:rPr kumimoji="1" lang="en-US" altLang="ja-JP" sz="1600" b="1" dirty="0">
                          <a:latin typeface="Meiryo UI" panose="020B0604030504040204" pitchFamily="50" charset="-128"/>
                          <a:ea typeface="Meiryo UI" panose="020B0604030504040204" pitchFamily="50" charset="-128"/>
                        </a:rPr>
                        <a:t>[R</a:t>
                      </a:r>
                      <a:r>
                        <a:rPr kumimoji="1" lang="ja-JP" altLang="en-US" sz="1600" b="1" dirty="0" smtClean="0">
                          <a:latin typeface="Meiryo UI" panose="020B0604030504040204" pitchFamily="50" charset="-128"/>
                          <a:ea typeface="Meiryo UI" panose="020B0604030504040204" pitchFamily="50" charset="-128"/>
                        </a:rPr>
                        <a:t>７</a:t>
                      </a:r>
                      <a:r>
                        <a:rPr kumimoji="1" lang="en-US" altLang="ja-JP" sz="1600" b="1" dirty="0" smtClean="0">
                          <a:latin typeface="Meiryo UI" panose="020B0604030504040204" pitchFamily="50" charset="-128"/>
                          <a:ea typeface="Meiryo UI" panose="020B0604030504040204" pitchFamily="50" charset="-128"/>
                        </a:rPr>
                        <a:t>(2025)]</a:t>
                      </a:r>
                      <a:endParaRPr kumimoji="1" lang="ja-JP" altLang="en-US" sz="1600" b="1" dirty="0">
                        <a:latin typeface="Meiryo UI" panose="020B0604030504040204" pitchFamily="50" charset="-128"/>
                        <a:ea typeface="Meiryo UI" panose="020B0604030504040204" pitchFamily="50" charset="-128"/>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9855168"/>
                  </a:ext>
                </a:extLst>
              </a:tr>
              <a:tr h="450354">
                <a:tc>
                  <a:txBody>
                    <a:bodyPr/>
                    <a:lstStyle/>
                    <a:p>
                      <a:pPr algn="ctr" defTabSz="1207044">
                        <a:lnSpc>
                          <a:spcPct val="100000"/>
                        </a:lnSpc>
                        <a:spcBef>
                          <a:spcPts val="1200"/>
                        </a:spcBef>
                        <a:defRPr/>
                      </a:pPr>
                      <a:r>
                        <a:rPr kumimoji="1" lang="ja-JP" altLang="en-US" sz="1700" b="1" dirty="0">
                          <a:latin typeface="Meiryo UI" panose="020B0604030504040204" pitchFamily="50" charset="-128"/>
                          <a:ea typeface="Meiryo UI" panose="020B0604030504040204" pitchFamily="50" charset="-128"/>
                        </a:rPr>
                        <a:t>おおむね解消</a:t>
                      </a:r>
                    </a:p>
                  </a:txBody>
                  <a:tcPr marL="0" marR="0" marT="76355" marB="76355"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7509477"/>
                  </a:ext>
                </a:extLst>
              </a:tr>
            </a:tbl>
          </a:graphicData>
        </a:graphic>
      </p:graphicFrame>
      <p:sp>
        <p:nvSpPr>
          <p:cNvPr id="79" name="右矢印 78"/>
          <p:cNvSpPr/>
          <p:nvPr/>
        </p:nvSpPr>
        <p:spPr>
          <a:xfrm>
            <a:off x="3119290" y="5805180"/>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80" name="右矢印 79"/>
          <p:cNvSpPr/>
          <p:nvPr/>
        </p:nvSpPr>
        <p:spPr>
          <a:xfrm>
            <a:off x="5781208" y="5805180"/>
            <a:ext cx="180366" cy="541100"/>
          </a:xfrm>
          <a:prstGeom prst="rightArrow">
            <a:avLst>
              <a:gd name="adj1" fmla="val 10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4016"/>
          </a:p>
        </p:txBody>
      </p:sp>
      <p:sp>
        <p:nvSpPr>
          <p:cNvPr id="81" name="テキスト ボックス 80">
            <a:extLst>
              <a:ext uri="{FF2B5EF4-FFF2-40B4-BE49-F238E27FC236}">
                <a16:creationId xmlns:a16="http://schemas.microsoft.com/office/drawing/2014/main" id="{AF497E49-21DA-44AA-8E02-40F56DDB4CCD}"/>
              </a:ext>
            </a:extLst>
          </p:cNvPr>
          <p:cNvSpPr txBox="1"/>
          <p:nvPr/>
        </p:nvSpPr>
        <p:spPr>
          <a:xfrm>
            <a:off x="585423" y="4811114"/>
            <a:ext cx="7833692" cy="629493"/>
          </a:xfrm>
          <a:prstGeom prst="roundRect">
            <a:avLst>
              <a:gd name="adj" fmla="val 5986"/>
            </a:avLst>
          </a:prstGeom>
          <a:ln>
            <a:noFill/>
          </a:ln>
        </p:spPr>
        <p:style>
          <a:lnRef idx="2">
            <a:schemeClr val="accent2">
              <a:shade val="50000"/>
            </a:schemeClr>
          </a:lnRef>
          <a:fillRef idx="1">
            <a:schemeClr val="accent2"/>
          </a:fillRef>
          <a:effectRef idx="0">
            <a:schemeClr val="accent2"/>
          </a:effectRef>
          <a:fontRef idx="minor">
            <a:schemeClr val="lt1"/>
          </a:fontRef>
        </p:style>
        <p:txBody>
          <a:bodyPr wrap="square" lIns="60122" tIns="30062" rIns="60122" bIns="0" rtlCol="0">
            <a:spAutoFit/>
          </a:bodyPr>
          <a:lstStyle/>
          <a:p>
            <a:pPr defTabSz="719945">
              <a:lnSpc>
                <a:spcPts val="2171"/>
              </a:lnSpc>
            </a:pPr>
            <a:r>
              <a:rPr lang="ja-JP" altLang="en-US" sz="2004" b="1" dirty="0">
                <a:solidFill>
                  <a:schemeClr val="bg1"/>
                </a:solidFill>
                <a:latin typeface="Meiryo UI" panose="020B0604030504040204" pitchFamily="50" charset="-128"/>
                <a:ea typeface="Meiryo UI" panose="020B0604030504040204" pitchFamily="50" charset="-128"/>
              </a:rPr>
              <a:t>広域緊急交通路沿道建築物 </a:t>
            </a:r>
            <a:r>
              <a:rPr lang="en-US" altLang="ja-JP" sz="2004" b="1" dirty="0">
                <a:solidFill>
                  <a:schemeClr val="bg1"/>
                </a:solidFill>
                <a:latin typeface="Meiryo UI" panose="020B0604030504040204" pitchFamily="50" charset="-128"/>
                <a:ea typeface="Meiryo UI" panose="020B0604030504040204" pitchFamily="50" charset="-128"/>
              </a:rPr>
              <a:t>(</a:t>
            </a:r>
            <a:r>
              <a:rPr lang="ja-JP" altLang="en-US" sz="2004" b="1" dirty="0">
                <a:solidFill>
                  <a:schemeClr val="bg1"/>
                </a:solidFill>
                <a:latin typeface="Meiryo UI" panose="020B0604030504040204" pitchFamily="50" charset="-128"/>
                <a:ea typeface="Meiryo UI" panose="020B0604030504040204" pitchFamily="50" charset="-128"/>
              </a:rPr>
              <a:t>診断義務付け建築物）　</a:t>
            </a:r>
          </a:p>
          <a:p>
            <a:pPr defTabSz="719945">
              <a:lnSpc>
                <a:spcPts val="2004"/>
              </a:lnSpc>
            </a:pPr>
            <a:r>
              <a:rPr lang="ja-JP" altLang="en-US" sz="1838" b="1" dirty="0">
                <a:solidFill>
                  <a:schemeClr val="bg1"/>
                </a:solidFill>
                <a:latin typeface="Meiryo UI" panose="020B0604030504040204" pitchFamily="50" charset="-128"/>
                <a:ea typeface="Meiryo UI" panose="020B0604030504040204" pitchFamily="50" charset="-128"/>
              </a:rPr>
              <a:t>　</a:t>
            </a:r>
            <a:r>
              <a:rPr lang="ja-JP" altLang="en-US" sz="1503" dirty="0">
                <a:solidFill>
                  <a:schemeClr val="bg1"/>
                </a:solidFill>
                <a:latin typeface="Meiryo UI" panose="020B0604030504040204" pitchFamily="50" charset="-128"/>
                <a:ea typeface="Meiryo UI" panose="020B0604030504040204" pitchFamily="50" charset="-128"/>
              </a:rPr>
              <a:t>沿道にある一定の規模を超える建物及びブロック塀等</a:t>
            </a:r>
          </a:p>
        </p:txBody>
      </p:sp>
      <p:sp>
        <p:nvSpPr>
          <p:cNvPr id="82" name="テキスト ボックス 81">
            <a:extLst>
              <a:ext uri="{FF2B5EF4-FFF2-40B4-BE49-F238E27FC236}">
                <a16:creationId xmlns:a16="http://schemas.microsoft.com/office/drawing/2014/main" id="{B616332F-3264-484B-BF86-D2F82ECD3517}"/>
              </a:ext>
            </a:extLst>
          </p:cNvPr>
          <p:cNvSpPr txBox="1"/>
          <p:nvPr/>
        </p:nvSpPr>
        <p:spPr>
          <a:xfrm>
            <a:off x="638360" y="5458938"/>
            <a:ext cx="3338036" cy="310341"/>
          </a:xfrm>
          <a:prstGeom prst="rect">
            <a:avLst/>
          </a:prstGeom>
          <a:noFill/>
          <a:ln>
            <a:noFill/>
          </a:ln>
        </p:spPr>
        <p:txBody>
          <a:bodyPr wrap="square" rtlCol="0">
            <a:spAutoFit/>
          </a:bodyPr>
          <a:lstStyle/>
          <a:p>
            <a:pPr marL="302242" indent="-302242" defTabSz="2015851">
              <a:lnSpc>
                <a:spcPts val="1670"/>
              </a:lnSpc>
              <a:defRPr/>
            </a:pPr>
            <a:r>
              <a:rPr lang="ja-JP" altLang="en-US" sz="1503" dirty="0">
                <a:latin typeface="Meiryo UI" panose="020B0604030504040204" pitchFamily="50" charset="-128"/>
                <a:ea typeface="Meiryo UI" panose="020B0604030504040204" pitchFamily="50" charset="-128"/>
              </a:rPr>
              <a:t>耐震性不足棟数（進捗率</a:t>
            </a:r>
            <a:r>
              <a:rPr lang="en-US" altLang="ja-JP" sz="1503" baseline="30000" dirty="0">
                <a:latin typeface="Meiryo UI" panose="020B0604030504040204" pitchFamily="50" charset="-128"/>
                <a:ea typeface="Meiryo UI" panose="020B0604030504040204" pitchFamily="50" charset="-128"/>
              </a:rPr>
              <a:t>※</a:t>
            </a:r>
            <a:r>
              <a:rPr lang="ja-JP" altLang="en-US" sz="1503" baseline="30000" dirty="0">
                <a:latin typeface="Meiryo UI" panose="020B0604030504040204" pitchFamily="50" charset="-128"/>
                <a:ea typeface="Meiryo UI" panose="020B0604030504040204" pitchFamily="50" charset="-128"/>
              </a:rPr>
              <a:t>１</a:t>
            </a:r>
            <a:r>
              <a:rPr lang="ja-JP" altLang="en-US" sz="1503" dirty="0">
                <a:latin typeface="Meiryo UI" panose="020B0604030504040204" pitchFamily="50" charset="-128"/>
                <a:ea typeface="Meiryo UI" panose="020B0604030504040204" pitchFamily="50" charset="-128"/>
              </a:rPr>
              <a:t>）</a:t>
            </a:r>
            <a:endParaRPr lang="en-US" altLang="ja-JP" sz="1670" b="1" dirty="0">
              <a:solidFill>
                <a:prstClr val="black"/>
              </a:solidFill>
              <a:latin typeface="Meiryo UI" panose="020B0604030504040204" pitchFamily="50" charset="-128"/>
              <a:ea typeface="Meiryo UI" panose="020B0604030504040204" pitchFamily="50" charset="-128"/>
            </a:endParaRPr>
          </a:p>
        </p:txBody>
      </p:sp>
      <p:graphicFrame>
        <p:nvGraphicFramePr>
          <p:cNvPr id="84" name="表 83"/>
          <p:cNvGraphicFramePr>
            <a:graphicFrameLocks noGrp="1"/>
          </p:cNvGraphicFramePr>
          <p:nvPr>
            <p:extLst>
              <p:ext uri="{D42A27DB-BD31-4B8C-83A1-F6EECF244321}">
                <p14:modId xmlns:p14="http://schemas.microsoft.com/office/powerpoint/2010/main" val="2306766059"/>
              </p:ext>
            </p:extLst>
          </p:nvPr>
        </p:nvGraphicFramePr>
        <p:xfrm>
          <a:off x="3550432" y="5754645"/>
          <a:ext cx="1980000" cy="642171"/>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458052754"/>
                    </a:ext>
                  </a:extLst>
                </a:gridCol>
              </a:tblGrid>
              <a:tr h="245942">
                <a:tc>
                  <a:txBody>
                    <a:bodyPr/>
                    <a:lstStyle/>
                    <a:p>
                      <a:pPr algn="ctr"/>
                      <a:r>
                        <a:rPr kumimoji="1" lang="en-US" altLang="ja-JP" sz="1600" b="1" dirty="0" smtClean="0">
                          <a:latin typeface="Meiryo UI" panose="020B0604030504040204" pitchFamily="50" charset="-128"/>
                          <a:ea typeface="Meiryo UI" panose="020B0604030504040204" pitchFamily="50" charset="-128"/>
                        </a:rPr>
                        <a:t>R4(2022).</a:t>
                      </a:r>
                      <a:r>
                        <a:rPr kumimoji="1" lang="ja-JP" altLang="en-US" sz="1600" b="1" dirty="0">
                          <a:latin typeface="Meiryo UI" panose="020B0604030504040204" pitchFamily="50" charset="-128"/>
                          <a:ea typeface="Meiryo UI" panose="020B0604030504040204" pitchFamily="50" charset="-128"/>
                        </a:rPr>
                        <a:t>３</a:t>
                      </a:r>
                    </a:p>
                  </a:txBody>
                  <a:tcPr marL="60122" marR="60122"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855168"/>
                  </a:ext>
                </a:extLst>
              </a:tr>
              <a:tr h="396229">
                <a:tc>
                  <a:txBody>
                    <a:bodyPr/>
                    <a:lstStyle/>
                    <a:p>
                      <a:pPr algn="ctr"/>
                      <a:r>
                        <a:rPr kumimoji="1" lang="en-US" altLang="ja-JP" sz="1700" b="1" dirty="0">
                          <a:latin typeface="Meiryo UI" panose="020B0604030504040204" pitchFamily="50" charset="-128"/>
                          <a:ea typeface="Meiryo UI" panose="020B0604030504040204" pitchFamily="50" charset="-128"/>
                        </a:rPr>
                        <a:t>197</a:t>
                      </a:r>
                      <a:r>
                        <a:rPr kumimoji="1" lang="ja-JP" altLang="en-US" sz="1700" b="1" dirty="0">
                          <a:latin typeface="Meiryo UI" panose="020B0604030504040204" pitchFamily="50" charset="-128"/>
                          <a:ea typeface="Meiryo UI" panose="020B0604030504040204" pitchFamily="50" charset="-128"/>
                        </a:rPr>
                        <a:t>棟</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30%</a:t>
                      </a:r>
                      <a:r>
                        <a:rPr kumimoji="1" lang="ja-JP" altLang="en-US" sz="1600" b="1" dirty="0">
                          <a:latin typeface="Meiryo UI" panose="020B0604030504040204" pitchFamily="50" charset="-128"/>
                          <a:ea typeface="Meiryo UI" panose="020B0604030504040204" pitchFamily="50" charset="-128"/>
                        </a:rPr>
                        <a:t>）</a:t>
                      </a:r>
                    </a:p>
                  </a:txBody>
                  <a:tcPr marL="60122" marR="60122" marT="60122" marB="60122">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09477"/>
                  </a:ext>
                </a:extLst>
              </a:tr>
            </a:tbl>
          </a:graphicData>
        </a:graphic>
      </p:graphicFrame>
      <p:sp>
        <p:nvSpPr>
          <p:cNvPr id="28" name="テキスト ボックス 27">
            <a:extLst>
              <a:ext uri="{FF2B5EF4-FFF2-40B4-BE49-F238E27FC236}">
                <a16:creationId xmlns:a16="http://schemas.microsoft.com/office/drawing/2014/main" id="{B616332F-3264-484B-BF86-D2F82ECD3517}"/>
              </a:ext>
            </a:extLst>
          </p:cNvPr>
          <p:cNvSpPr txBox="1"/>
          <p:nvPr/>
        </p:nvSpPr>
        <p:spPr>
          <a:xfrm>
            <a:off x="638359" y="1631632"/>
            <a:ext cx="3749061" cy="310341"/>
          </a:xfrm>
          <a:prstGeom prst="rect">
            <a:avLst/>
          </a:prstGeom>
          <a:noFill/>
          <a:ln>
            <a:noFill/>
          </a:ln>
        </p:spPr>
        <p:txBody>
          <a:bodyPr wrap="square" rtlCol="0">
            <a:spAutoFit/>
          </a:bodyPr>
          <a:lstStyle/>
          <a:p>
            <a:pPr marL="302242" indent="-302242" defTabSz="2015851">
              <a:lnSpc>
                <a:spcPts val="1670"/>
              </a:lnSpc>
              <a:defRPr/>
            </a:pPr>
            <a:r>
              <a:rPr lang="ja-JP" altLang="en-US" sz="1503" dirty="0">
                <a:latin typeface="Meiryo UI" panose="020B0604030504040204" pitchFamily="50" charset="-128"/>
                <a:ea typeface="Meiryo UI" panose="020B0604030504040204" pitchFamily="50" charset="-128"/>
              </a:rPr>
              <a:t>耐震化率（耐震性不足戸数）</a:t>
            </a:r>
            <a:endParaRPr lang="en-US" altLang="ja-JP" sz="1670" b="1" dirty="0">
              <a:solidFill>
                <a:prstClr val="black"/>
              </a:solidFill>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B616332F-3264-484B-BF86-D2F82ECD3517}"/>
              </a:ext>
            </a:extLst>
          </p:cNvPr>
          <p:cNvSpPr txBox="1"/>
          <p:nvPr/>
        </p:nvSpPr>
        <p:spPr>
          <a:xfrm>
            <a:off x="3824532" y="6671432"/>
            <a:ext cx="5008098" cy="194925"/>
          </a:xfrm>
          <a:prstGeom prst="rect">
            <a:avLst/>
          </a:prstGeom>
          <a:noFill/>
          <a:ln>
            <a:noFill/>
          </a:ln>
        </p:spPr>
        <p:txBody>
          <a:bodyPr wrap="square" rtlCol="0">
            <a:spAutoFit/>
          </a:bodyPr>
          <a:lstStyle/>
          <a:p>
            <a:pPr algn="r">
              <a:lnSpc>
                <a:spcPts val="800"/>
              </a:lnSpc>
            </a:pP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１進捗率：義務付け建築物に占める耐震性ありの割合　　　　　　</a:t>
            </a: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２当初公表時点</a:t>
            </a:r>
            <a:endParaRPr lang="en-US" altLang="ja-JP" sz="105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067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76407" y="1836570"/>
            <a:ext cx="8699746" cy="3999323"/>
          </a:xfrm>
          <a:prstGeom prst="rect">
            <a:avLst/>
          </a:prstGeom>
        </p:spPr>
      </p:pic>
      <p:sp>
        <p:nvSpPr>
          <p:cNvPr id="69" name="タイトル 1">
            <a:extLst>
              <a:ext uri="{FF2B5EF4-FFF2-40B4-BE49-F238E27FC236}">
                <a16:creationId xmlns:a16="http://schemas.microsoft.com/office/drawing/2014/main" id="{2DE8B6DF-8BAB-4F77-9402-D4EF8AF27CB1}"/>
              </a:ext>
            </a:extLst>
          </p:cNvPr>
          <p:cNvSpPr txBox="1">
            <a:spLocks/>
          </p:cNvSpPr>
          <p:nvPr/>
        </p:nvSpPr>
        <p:spPr>
          <a:xfrm>
            <a:off x="0" y="471050"/>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kern="0" dirty="0"/>
              <a:t>　</a:t>
            </a:r>
            <a:r>
              <a:rPr lang="ja-JP" altLang="en-US" kern="0" dirty="0" smtClean="0"/>
              <a:t>（２）住宅</a:t>
            </a:r>
            <a:r>
              <a:rPr lang="ja-JP" altLang="en-US" kern="0" dirty="0"/>
              <a:t>の耐震化率の推移・予測</a:t>
            </a:r>
          </a:p>
        </p:txBody>
      </p:sp>
      <p:sp>
        <p:nvSpPr>
          <p:cNvPr id="79" name="テキスト ボックス 7">
            <a:extLst>
              <a:ext uri="{FF2B5EF4-FFF2-40B4-BE49-F238E27FC236}">
                <a16:creationId xmlns:a16="http://schemas.microsoft.com/office/drawing/2014/main" id="{016A53B4-334E-4ED1-8B95-1DA968F56628}"/>
              </a:ext>
            </a:extLst>
          </p:cNvPr>
          <p:cNvSpPr txBox="1">
            <a:spLocks noChangeArrowheads="1"/>
          </p:cNvSpPr>
          <p:nvPr/>
        </p:nvSpPr>
        <p:spPr bwMode="auto">
          <a:xfrm>
            <a:off x="6439094" y="1638375"/>
            <a:ext cx="1697671" cy="261610"/>
          </a:xfrm>
          <a:prstGeom prst="rect">
            <a:avLst/>
          </a:prstGeom>
          <a:noFill/>
          <a:ln w="28575">
            <a:noFill/>
            <a:miter lim="800000"/>
            <a:headEnd/>
            <a:tailEnd/>
          </a:ln>
        </p:spPr>
        <p:txBody>
          <a:bodyPr wrap="square">
            <a:spAutoFit/>
          </a:bodyPr>
          <a:lstStyle/>
          <a:p>
            <a:pPr algn="ctr"/>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目　標</a:t>
            </a:r>
            <a:r>
              <a:rPr lang="en-US" altLang="ja-JP" sz="1100" b="1" dirty="0">
                <a:latin typeface="Meiryo UI" panose="020B0604030504040204" pitchFamily="50" charset="-128"/>
                <a:ea typeface="Meiryo UI" panose="020B0604030504040204" pitchFamily="50" charset="-128"/>
              </a:rPr>
              <a:t>】</a:t>
            </a:r>
            <a:endParaRPr lang="ja-JP" altLang="en-US" sz="1100" b="1" dirty="0">
              <a:latin typeface="Meiryo UI" panose="020B0604030504040204" pitchFamily="50" charset="-128"/>
              <a:ea typeface="Meiryo UI" panose="020B0604030504040204" pitchFamily="50" charset="-128"/>
            </a:endParaRPr>
          </a:p>
        </p:txBody>
      </p:sp>
      <p:sp>
        <p:nvSpPr>
          <p:cNvPr id="80" name="スライド番号プレースホルダー 3">
            <a:extLst>
              <a:ext uri="{FF2B5EF4-FFF2-40B4-BE49-F238E27FC236}">
                <a16:creationId xmlns:a16="http://schemas.microsoft.com/office/drawing/2014/main" id="{063315E9-8868-4EB9-8952-3653668C5BF3}"/>
              </a:ext>
            </a:extLst>
          </p:cNvPr>
          <p:cNvSpPr txBox="1">
            <a:spLocks/>
          </p:cNvSpPr>
          <p:nvPr/>
        </p:nvSpPr>
        <p:spPr bwMode="auto">
          <a:xfrm>
            <a:off x="6923063" y="6504498"/>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defPPr>
              <a:defRPr lang="ja-JP"/>
            </a:defPPr>
            <a:lvl1pPr marL="0" algn="r" defTabSz="914400" rtl="0" eaLnBrk="1" latinLnBrk="0" hangingPunct="1">
              <a:defRPr kumimoji="1" sz="1100" kern="1200">
                <a:solidFill>
                  <a:schemeClr val="tx1"/>
                </a:solidFill>
                <a:latin typeface="+mn-lt"/>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09954CD4-AF95-4C78-B160-84012AB9CEDB}" type="slidenum">
              <a:rPr lang="en-US" altLang="ja-JP" smtClean="0">
                <a:solidFill>
                  <a:srgbClr val="000000"/>
                </a:solidFill>
              </a:rPr>
              <a:pPr>
                <a:defRPr/>
              </a:pPr>
              <a:t>6</a:t>
            </a:fld>
            <a:endParaRPr lang="en-US" altLang="ja-JP" dirty="0">
              <a:solidFill>
                <a:srgbClr val="000000"/>
              </a:solidFill>
            </a:endParaRPr>
          </a:p>
        </p:txBody>
      </p:sp>
      <p:sp>
        <p:nvSpPr>
          <p:cNvPr id="81" name="テキスト ボックス 7">
            <a:extLst>
              <a:ext uri="{FF2B5EF4-FFF2-40B4-BE49-F238E27FC236}">
                <a16:creationId xmlns:a16="http://schemas.microsoft.com/office/drawing/2014/main" id="{016A53B4-334E-4ED1-8B95-1DA968F56628}"/>
              </a:ext>
            </a:extLst>
          </p:cNvPr>
          <p:cNvSpPr txBox="1">
            <a:spLocks noChangeArrowheads="1"/>
          </p:cNvSpPr>
          <p:nvPr/>
        </p:nvSpPr>
        <p:spPr bwMode="auto">
          <a:xfrm>
            <a:off x="7776705" y="1836570"/>
            <a:ext cx="1397000" cy="338554"/>
          </a:xfrm>
          <a:prstGeom prst="rect">
            <a:avLst/>
          </a:prstGeom>
          <a:noFill/>
          <a:ln w="28575">
            <a:noFill/>
            <a:miter lim="800000"/>
            <a:headEnd/>
            <a:tailEnd/>
          </a:ln>
        </p:spPr>
        <p:txBody>
          <a:bodyPr wrap="square">
            <a:spAutoFit/>
          </a:bodyPr>
          <a:lstStyle/>
          <a:p>
            <a:pPr marL="85725" indent="-85725"/>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住宅総数は、世帯推計値と等しいと仮定</a:t>
            </a:r>
          </a:p>
        </p:txBody>
      </p:sp>
      <p:sp>
        <p:nvSpPr>
          <p:cNvPr id="84" name="正方形/長方形 83"/>
          <p:cNvSpPr/>
          <p:nvPr/>
        </p:nvSpPr>
        <p:spPr>
          <a:xfrm>
            <a:off x="6356943" y="2096859"/>
            <a:ext cx="442210" cy="3204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5" name="正方形/長方形 84"/>
          <p:cNvSpPr/>
          <p:nvPr/>
        </p:nvSpPr>
        <p:spPr>
          <a:xfrm>
            <a:off x="6270561" y="4958525"/>
            <a:ext cx="648879" cy="2941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cxnSp>
        <p:nvCxnSpPr>
          <p:cNvPr id="86" name="直線コネクタ 85"/>
          <p:cNvCxnSpPr/>
          <p:nvPr/>
        </p:nvCxnSpPr>
        <p:spPr>
          <a:xfrm>
            <a:off x="6356095" y="2136741"/>
            <a:ext cx="0" cy="3151785"/>
          </a:xfrm>
          <a:prstGeom prst="line">
            <a:avLst/>
          </a:prstGeom>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a:xfrm>
            <a:off x="6799153" y="2133065"/>
            <a:ext cx="0" cy="3151785"/>
          </a:xfrm>
          <a:prstGeom prst="line">
            <a:avLst/>
          </a:prstGeom>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flipV="1">
            <a:off x="5938497" y="2920837"/>
            <a:ext cx="1304672" cy="198799"/>
          </a:xfrm>
          <a:prstGeom prst="line">
            <a:avLst/>
          </a:prstGeom>
          <a:ln w="28575">
            <a:solidFill>
              <a:srgbClr val="FF0000"/>
            </a:solidFill>
            <a:prstDash val="sysDot"/>
          </a:ln>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a:xfrm flipV="1">
            <a:off x="5928675" y="2967561"/>
            <a:ext cx="1324316" cy="162124"/>
          </a:xfrm>
          <a:prstGeom prst="line">
            <a:avLst/>
          </a:prstGeom>
          <a:ln w="28575">
            <a:solidFill>
              <a:srgbClr val="2903B5"/>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H="1">
            <a:off x="7339012" y="2862263"/>
            <a:ext cx="1" cy="122133"/>
          </a:xfrm>
          <a:prstGeom prst="line">
            <a:avLst/>
          </a:prstGeom>
          <a:ln>
            <a:solidFill>
              <a:srgbClr val="FF0000"/>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flipV="1">
            <a:off x="7339012" y="2748274"/>
            <a:ext cx="652222" cy="165554"/>
          </a:xfrm>
          <a:prstGeom prst="line">
            <a:avLst/>
          </a:prstGeom>
          <a:ln w="6350"/>
        </p:spPr>
        <p:style>
          <a:lnRef idx="1">
            <a:schemeClr val="dk1"/>
          </a:lnRef>
          <a:fillRef idx="0">
            <a:schemeClr val="dk1"/>
          </a:fillRef>
          <a:effectRef idx="0">
            <a:schemeClr val="dk1"/>
          </a:effectRef>
          <a:fontRef idx="minor">
            <a:schemeClr val="tx1"/>
          </a:fontRef>
        </p:style>
      </p:cxnSp>
      <p:sp>
        <p:nvSpPr>
          <p:cNvPr id="92" name="テキスト ボックス 91">
            <a:extLst>
              <a:ext uri="{FF2B5EF4-FFF2-40B4-BE49-F238E27FC236}">
                <a16:creationId xmlns:a16="http://schemas.microsoft.com/office/drawing/2014/main" id="{B32BA98C-3F0B-434B-9D2F-92E45A58E6A0}"/>
              </a:ext>
            </a:extLst>
          </p:cNvPr>
          <p:cNvSpPr txBox="1"/>
          <p:nvPr/>
        </p:nvSpPr>
        <p:spPr>
          <a:xfrm>
            <a:off x="7882839" y="2471102"/>
            <a:ext cx="1184731" cy="346249"/>
          </a:xfrm>
          <a:prstGeom prst="rect">
            <a:avLst/>
          </a:prstGeom>
          <a:solidFill>
            <a:schemeClr val="accent5"/>
          </a:solidFill>
          <a:ln w="6350">
            <a:noFill/>
          </a:ln>
          <a:effectLst/>
        </p:spPr>
        <p:style>
          <a:lnRef idx="2">
            <a:schemeClr val="accent2"/>
          </a:lnRef>
          <a:fillRef idx="1">
            <a:schemeClr val="lt1"/>
          </a:fillRef>
          <a:effectRef idx="0">
            <a:schemeClr val="accent2"/>
          </a:effectRef>
          <a:fontRef idx="minor">
            <a:schemeClr val="dk1"/>
          </a:fontRef>
        </p:style>
        <p:txBody>
          <a:bodyPr wrap="square" lIns="0" tIns="0" rIns="0" bIns="0">
            <a:spAutoFit/>
          </a:bodyPr>
          <a:lstStyle/>
          <a:p>
            <a:pPr marL="174625" indent="-174625">
              <a:lnSpc>
                <a:spcPct val="125000"/>
              </a:lnSpc>
              <a:spcAft>
                <a:spcPts val="600"/>
              </a:spcAft>
              <a:defRPr/>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○目標</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達成まで</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ポイントの上昇が必要。</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3" name="直線コネクタ 92"/>
          <p:cNvCxnSpPr/>
          <p:nvPr/>
        </p:nvCxnSpPr>
        <p:spPr>
          <a:xfrm>
            <a:off x="7291388" y="2984396"/>
            <a:ext cx="813055" cy="103023"/>
          </a:xfrm>
          <a:prstGeom prst="line">
            <a:avLst/>
          </a:prstGeom>
          <a:ln w="6350"/>
        </p:spPr>
        <p:style>
          <a:lnRef idx="1">
            <a:schemeClr val="dk1"/>
          </a:lnRef>
          <a:fillRef idx="0">
            <a:schemeClr val="dk1"/>
          </a:fillRef>
          <a:effectRef idx="0">
            <a:schemeClr val="dk1"/>
          </a:effectRef>
          <a:fontRef idx="minor">
            <a:schemeClr val="tx1"/>
          </a:fontRef>
        </p:style>
      </p:cxnSp>
      <p:sp>
        <p:nvSpPr>
          <p:cNvPr id="98" name="正方形/長方形 97">
            <a:extLst>
              <a:ext uri="{FF2B5EF4-FFF2-40B4-BE49-F238E27FC236}">
                <a16:creationId xmlns:a16="http://schemas.microsoft.com/office/drawing/2014/main" id="{D4DAE2E7-2703-4E0D-B366-E3B2FE8BC02F}"/>
              </a:ext>
            </a:extLst>
          </p:cNvPr>
          <p:cNvSpPr/>
          <p:nvPr/>
        </p:nvSpPr>
        <p:spPr>
          <a:xfrm>
            <a:off x="8117864" y="2916984"/>
            <a:ext cx="938799" cy="461885"/>
          </a:xfrm>
          <a:prstGeom prst="rect">
            <a:avLst/>
          </a:prstGeom>
          <a:solidFill>
            <a:sysClr val="window" lastClr="FFFFFF"/>
          </a:solidFill>
          <a:ln w="19050" cap="flat" cmpd="sng" algn="ctr">
            <a:solidFill>
              <a:sysClr val="windowText" lastClr="000000"/>
            </a:solidFill>
            <a:prstDash val="solid"/>
          </a:ln>
          <a:effectLst/>
        </p:spPr>
        <p:txBody>
          <a:bodyPr rot="0" spcFirstLastPara="0" vert="horz" wrap="square" lIns="72000" tIns="45720" rIns="72000" bIns="45720" numCol="1" spcCol="0" rtlCol="0" fromWordArt="0" anchor="ctr" anchorCtr="0" forceAA="0" compatLnSpc="1">
            <a:prstTxWarp prst="textNoShape">
              <a:avLst/>
            </a:prstTxWarp>
            <a:noAutofit/>
          </a:bodyPr>
          <a:lstStyle/>
          <a:p>
            <a:pPr algn="l">
              <a:lnSpc>
                <a:spcPts val="1200"/>
              </a:lnSpc>
              <a:spcAft>
                <a:spcPts val="0"/>
              </a:spcAft>
            </a:pPr>
            <a:r>
              <a:rPr lang="en-US" sz="1000" b="1" kern="100" dirty="0">
                <a:effectLst/>
                <a:latin typeface="Meiryo UI" panose="020B0604030504040204" pitchFamily="50" charset="-128"/>
                <a:ea typeface="Meiryo UI" panose="020B0604030504040204" pitchFamily="50" charset="-128"/>
                <a:cs typeface="Meiryo UI" panose="020B0604030504040204" pitchFamily="50" charset="-128"/>
              </a:rPr>
              <a:t>93.</a:t>
            </a:r>
            <a:r>
              <a:rPr lang="en-US" altLang="ja-JP" sz="1000" b="1" kern="100" dirty="0">
                <a:effectLst/>
                <a:latin typeface="Meiryo UI" panose="020B0604030504040204" pitchFamily="50" charset="-128"/>
                <a:ea typeface="Meiryo UI" panose="020B0604030504040204" pitchFamily="50" charset="-128"/>
                <a:cs typeface="Meiryo UI" panose="020B0604030504040204" pitchFamily="50" charset="-128"/>
              </a:rPr>
              <a:t>9</a:t>
            </a:r>
            <a:r>
              <a:rPr lang="en-US" sz="1000" b="1"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000" b="1"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200"/>
              </a:lnSpc>
              <a:spcAft>
                <a:spcPts val="0"/>
              </a:spcAft>
            </a:pP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H</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27</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２</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spcAft>
                <a:spcPts val="0"/>
              </a:spcAft>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５</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年間</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のトレンド</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正方形/長方形 1"/>
          <p:cNvSpPr/>
          <p:nvPr/>
        </p:nvSpPr>
        <p:spPr>
          <a:xfrm>
            <a:off x="1524344" y="5309976"/>
            <a:ext cx="6465519" cy="414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rPr>
              <a:t>　  </a:t>
            </a:r>
            <a:r>
              <a:rPr kumimoji="1" lang="en-US" altLang="ja-JP" sz="1200" dirty="0" smtClean="0">
                <a:solidFill>
                  <a:schemeClr val="tx1"/>
                </a:solidFill>
              </a:rPr>
              <a:t>H18                         H22</a:t>
            </a:r>
            <a:r>
              <a:rPr lang="en-US" altLang="ja-JP" sz="1200" dirty="0" smtClean="0">
                <a:solidFill>
                  <a:schemeClr val="tx1"/>
                </a:solidFill>
              </a:rPr>
              <a:t>                         H27                         R2                          R7</a:t>
            </a:r>
            <a:endParaRPr lang="ja-JP" altLang="en-US" sz="1200" dirty="0">
              <a:solidFill>
                <a:schemeClr val="tx1"/>
              </a:solidFill>
            </a:endParaRPr>
          </a:p>
          <a:p>
            <a:endParaRPr lang="ja-JP" altLang="en-US" sz="1200" dirty="0">
              <a:solidFill>
                <a:schemeClr val="tx1"/>
              </a:solidFill>
            </a:endParaRPr>
          </a:p>
          <a:p>
            <a:endParaRPr lang="ja-JP" altLang="en-US" sz="1200" dirty="0" smtClean="0">
              <a:solidFill>
                <a:schemeClr val="tx1"/>
              </a:solidFill>
            </a:endParaRPr>
          </a:p>
          <a:p>
            <a:endParaRPr kumimoji="1" lang="ja-JP" altLang="en-US" sz="1200" dirty="0">
              <a:solidFill>
                <a:schemeClr val="tx1"/>
              </a:solidFill>
            </a:endParaRPr>
          </a:p>
        </p:txBody>
      </p:sp>
    </p:spTree>
    <p:extLst>
      <p:ext uri="{BB962C8B-B14F-4D97-AF65-F5344CB8AC3E}">
        <p14:creationId xmlns:p14="http://schemas.microsoft.com/office/powerpoint/2010/main" val="1769999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14665-C14D-4EEF-9E1F-852F6FE5B4C6}"/>
              </a:ext>
            </a:extLst>
          </p:cNvPr>
          <p:cNvSpPr>
            <a:spLocks noGrp="1"/>
          </p:cNvSpPr>
          <p:nvPr>
            <p:ph type="title"/>
          </p:nvPr>
        </p:nvSpPr>
        <p:spPr>
          <a:xfrm>
            <a:off x="0" y="471050"/>
            <a:ext cx="8164077" cy="404813"/>
          </a:xfrm>
        </p:spPr>
        <p:txBody>
          <a:bodyPr/>
          <a:lstStyle/>
          <a:p>
            <a:r>
              <a:rPr lang="ja-JP" altLang="en-US" dirty="0" smtClean="0"/>
              <a:t>　（</a:t>
            </a:r>
            <a:r>
              <a:rPr lang="ja-JP" altLang="en-US" dirty="0"/>
              <a:t>３</a:t>
            </a:r>
            <a:r>
              <a:rPr lang="ja-JP" altLang="en-US" dirty="0" smtClean="0"/>
              <a:t>）大規模建築物の耐震化の推移・予測</a:t>
            </a:r>
            <a:endParaRPr kumimoji="1" lang="ja-JP" altLang="en-US" dirty="0"/>
          </a:p>
        </p:txBody>
      </p:sp>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a:xfrm>
            <a:off x="7010400" y="6441411"/>
            <a:ext cx="2133600" cy="287337"/>
          </a:xfrm>
        </p:spPr>
        <p:txBody>
          <a:bodyPr/>
          <a:lstStyle/>
          <a:p>
            <a:pPr>
              <a:defRPr/>
            </a:pPr>
            <a:fld id="{09954CD4-AF95-4C78-B160-84012AB9CEDB}" type="slidenum">
              <a:rPr lang="en-US" altLang="ja-JP" smtClean="0">
                <a:solidFill>
                  <a:srgbClr val="000000"/>
                </a:solidFill>
              </a:rPr>
              <a:pPr>
                <a:defRPr/>
              </a:pPr>
              <a:t>7</a:t>
            </a:fld>
            <a:endParaRPr lang="en-US" altLang="ja-JP">
              <a:solidFill>
                <a:srgbClr val="000000"/>
              </a:solidFill>
            </a:endParaRPr>
          </a:p>
        </p:txBody>
      </p:sp>
      <p:sp>
        <p:nvSpPr>
          <p:cNvPr id="11" name="Rectangle 3"/>
          <p:cNvSpPr>
            <a:spLocks noChangeArrowheads="1"/>
          </p:cNvSpPr>
          <p:nvPr/>
        </p:nvSpPr>
        <p:spPr bwMode="auto">
          <a:xfrm>
            <a:off x="334144" y="3026324"/>
            <a:ext cx="86204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・除却と改修の棟数</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H28</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末から</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R3</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末の</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実績によると、</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年で</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49</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（うち</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除却</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31</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棟改修</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18</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0"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lgn="r" eaLnBrk="0" hangingPunct="0"/>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⇒除却</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9</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14×31/49</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改修</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14×18/49</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と</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して推計</a:t>
            </a:r>
            <a:endParaRPr kumimoji="0" lang="ja-JP" altLang="en-US" sz="1400"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606546096"/>
              </p:ext>
            </p:extLst>
          </p:nvPr>
        </p:nvGraphicFramePr>
        <p:xfrm>
          <a:off x="217441" y="1271861"/>
          <a:ext cx="6875965" cy="960141"/>
        </p:xfrm>
        <a:graphic>
          <a:graphicData uri="http://schemas.openxmlformats.org/drawingml/2006/table">
            <a:tbl>
              <a:tblPr firstRow="1">
                <a:tableStyleId>{85BE263C-DBD7-4A20-BB59-AAB30ACAA65A}</a:tableStyleId>
              </a:tblPr>
              <a:tblGrid>
                <a:gridCol w="1304125">
                  <a:extLst>
                    <a:ext uri="{9D8B030D-6E8A-4147-A177-3AD203B41FA5}">
                      <a16:colId xmlns:a16="http://schemas.microsoft.com/office/drawing/2014/main" val="1170931983"/>
                    </a:ext>
                  </a:extLst>
                </a:gridCol>
                <a:gridCol w="557184">
                  <a:extLst>
                    <a:ext uri="{9D8B030D-6E8A-4147-A177-3AD203B41FA5}">
                      <a16:colId xmlns:a16="http://schemas.microsoft.com/office/drawing/2014/main" val="4100240268"/>
                    </a:ext>
                  </a:extLst>
                </a:gridCol>
                <a:gridCol w="557184">
                  <a:extLst>
                    <a:ext uri="{9D8B030D-6E8A-4147-A177-3AD203B41FA5}">
                      <a16:colId xmlns:a16="http://schemas.microsoft.com/office/drawing/2014/main" val="3754707582"/>
                    </a:ext>
                  </a:extLst>
                </a:gridCol>
                <a:gridCol w="557184">
                  <a:extLst>
                    <a:ext uri="{9D8B030D-6E8A-4147-A177-3AD203B41FA5}">
                      <a16:colId xmlns:a16="http://schemas.microsoft.com/office/drawing/2014/main" val="38929485"/>
                    </a:ext>
                  </a:extLst>
                </a:gridCol>
                <a:gridCol w="557184">
                  <a:extLst>
                    <a:ext uri="{9D8B030D-6E8A-4147-A177-3AD203B41FA5}">
                      <a16:colId xmlns:a16="http://schemas.microsoft.com/office/drawing/2014/main" val="2077064179"/>
                    </a:ext>
                  </a:extLst>
                </a:gridCol>
                <a:gridCol w="557184">
                  <a:extLst>
                    <a:ext uri="{9D8B030D-6E8A-4147-A177-3AD203B41FA5}">
                      <a16:colId xmlns:a16="http://schemas.microsoft.com/office/drawing/2014/main" val="1635538485"/>
                    </a:ext>
                  </a:extLst>
                </a:gridCol>
                <a:gridCol w="557184">
                  <a:extLst>
                    <a:ext uri="{9D8B030D-6E8A-4147-A177-3AD203B41FA5}">
                      <a16:colId xmlns:a16="http://schemas.microsoft.com/office/drawing/2014/main" val="715722071"/>
                    </a:ext>
                  </a:extLst>
                </a:gridCol>
                <a:gridCol w="557184">
                  <a:extLst>
                    <a:ext uri="{9D8B030D-6E8A-4147-A177-3AD203B41FA5}">
                      <a16:colId xmlns:a16="http://schemas.microsoft.com/office/drawing/2014/main" val="2910120905"/>
                    </a:ext>
                  </a:extLst>
                </a:gridCol>
                <a:gridCol w="557184">
                  <a:extLst>
                    <a:ext uri="{9D8B030D-6E8A-4147-A177-3AD203B41FA5}">
                      <a16:colId xmlns:a16="http://schemas.microsoft.com/office/drawing/2014/main" val="3507531141"/>
                    </a:ext>
                  </a:extLst>
                </a:gridCol>
                <a:gridCol w="557184">
                  <a:extLst>
                    <a:ext uri="{9D8B030D-6E8A-4147-A177-3AD203B41FA5}">
                      <a16:colId xmlns:a16="http://schemas.microsoft.com/office/drawing/2014/main" val="716868199"/>
                    </a:ext>
                  </a:extLst>
                </a:gridCol>
                <a:gridCol w="557184">
                  <a:extLst>
                    <a:ext uri="{9D8B030D-6E8A-4147-A177-3AD203B41FA5}">
                      <a16:colId xmlns:a16="http://schemas.microsoft.com/office/drawing/2014/main" val="3759783971"/>
                    </a:ext>
                  </a:extLst>
                </a:gridCol>
              </a:tblGrid>
              <a:tr h="240035">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　</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H28</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H29</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H30</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R1</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R2</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R3</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R4</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R5</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R6</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400" u="none" strike="noStrike" dirty="0">
                          <a:effectLst/>
                          <a:latin typeface="Meiryo UI" panose="020B0604030504040204" pitchFamily="50" charset="-128"/>
                          <a:ea typeface="Meiryo UI" panose="020B0604030504040204" pitchFamily="50" charset="-128"/>
                        </a:rPr>
                        <a:t>R7</a:t>
                      </a: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20608605"/>
                  </a:ext>
                </a:extLst>
              </a:tr>
              <a:tr h="360053">
                <a:tc>
                  <a:txBody>
                    <a:bodyPr/>
                    <a:lstStyle/>
                    <a:p>
                      <a:pPr algn="l" rtl="0" fontAlgn="ctr"/>
                      <a:r>
                        <a:rPr lang="ja-JP" altLang="en-US" sz="1400" u="none" strike="noStrike" dirty="0">
                          <a:effectLst/>
                          <a:latin typeface="Meiryo UI" panose="020B0604030504040204" pitchFamily="50" charset="-128"/>
                          <a:ea typeface="Meiryo UI" panose="020B0604030504040204" pitchFamily="50" charset="-128"/>
                        </a:rPr>
                        <a:t>対象棟数</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ja-JP" sz="1400" u="none" strike="noStrike" dirty="0">
                          <a:effectLst/>
                          <a:latin typeface="Meiryo UI" panose="020B0604030504040204" pitchFamily="50" charset="-128"/>
                          <a:ea typeface="Meiryo UI" panose="020B0604030504040204" pitchFamily="50" charset="-128"/>
                        </a:rPr>
                        <a:t>844</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ja-JP" sz="1400" u="none" strike="noStrike" dirty="0">
                          <a:effectLst/>
                          <a:latin typeface="Meiryo UI" panose="020B0604030504040204" pitchFamily="50" charset="-128"/>
                          <a:ea typeface="Meiryo UI" panose="020B0604030504040204" pitchFamily="50" charset="-128"/>
                        </a:rPr>
                        <a:t>840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ja-JP" sz="1400" u="none" strike="noStrike" dirty="0">
                          <a:effectLst/>
                          <a:latin typeface="Meiryo UI" panose="020B0604030504040204" pitchFamily="50" charset="-128"/>
                          <a:ea typeface="Meiryo UI" panose="020B0604030504040204" pitchFamily="50" charset="-128"/>
                        </a:rPr>
                        <a:t>832</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ja-JP" sz="1400" u="none" strike="noStrike">
                          <a:effectLst/>
                          <a:latin typeface="Meiryo UI" panose="020B0604030504040204" pitchFamily="50" charset="-128"/>
                          <a:ea typeface="Meiryo UI" panose="020B0604030504040204" pitchFamily="50" charset="-128"/>
                        </a:rPr>
                        <a:t>820</a:t>
                      </a:r>
                      <a:endParaRPr lang="en-US" altLang="ja-JP" sz="14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ja-JP" sz="1400" u="none" strike="noStrike" dirty="0">
                          <a:effectLst/>
                          <a:latin typeface="Meiryo UI" panose="020B0604030504040204" pitchFamily="50" charset="-128"/>
                          <a:ea typeface="Meiryo UI" panose="020B0604030504040204" pitchFamily="50" charset="-128"/>
                        </a:rPr>
                        <a:t>819</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altLang="ja-JP" sz="1400" u="none" strike="noStrike" dirty="0">
                          <a:effectLst/>
                          <a:latin typeface="Meiryo UI" panose="020B0604030504040204" pitchFamily="50" charset="-128"/>
                          <a:ea typeface="Meiryo UI" panose="020B0604030504040204" pitchFamily="50" charset="-128"/>
                        </a:rPr>
                        <a:t>813</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400" u="none" strike="noStrike" kern="1200" dirty="0" smtClean="0">
                          <a:solidFill>
                            <a:schemeClr val="dk1"/>
                          </a:solidFill>
                          <a:effectLst/>
                          <a:latin typeface="Meiryo UI" panose="020B0604030504040204" pitchFamily="50" charset="-128"/>
                          <a:ea typeface="Meiryo UI" panose="020B0604030504040204" pitchFamily="50" charset="-128"/>
                          <a:cs typeface="+mn-cs"/>
                        </a:rPr>
                        <a:t>804</a:t>
                      </a:r>
                      <a:endParaRPr kumimoji="1" lang="en-US" altLang="ja-JP" sz="1400" u="none" strike="noStrike"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400" u="none" strike="noStrike" kern="1200" dirty="0" smtClean="0">
                          <a:solidFill>
                            <a:schemeClr val="dk1"/>
                          </a:solidFill>
                          <a:effectLst/>
                          <a:latin typeface="Meiryo UI" panose="020B0604030504040204" pitchFamily="50" charset="-128"/>
                          <a:ea typeface="Meiryo UI" panose="020B0604030504040204" pitchFamily="50" charset="-128"/>
                          <a:cs typeface="+mn-cs"/>
                        </a:rPr>
                        <a:t>795</a:t>
                      </a:r>
                      <a:endParaRPr kumimoji="1" lang="en-US" altLang="ja-JP" sz="1400" u="none" strike="noStrike"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400" u="none" strike="noStrike" kern="1200" dirty="0" smtClean="0">
                          <a:solidFill>
                            <a:schemeClr val="dk1"/>
                          </a:solidFill>
                          <a:effectLst/>
                          <a:latin typeface="Meiryo UI" panose="020B0604030504040204" pitchFamily="50" charset="-128"/>
                          <a:ea typeface="Meiryo UI" panose="020B0604030504040204" pitchFamily="50" charset="-128"/>
                          <a:cs typeface="+mn-cs"/>
                        </a:rPr>
                        <a:t>786</a:t>
                      </a:r>
                      <a:endParaRPr kumimoji="1" lang="en-US" altLang="ja-JP" sz="1400" u="none" strike="noStrike"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400" u="none" strike="noStrike" kern="1200" dirty="0" smtClean="0">
                          <a:solidFill>
                            <a:schemeClr val="dk1"/>
                          </a:solidFill>
                          <a:effectLst/>
                          <a:latin typeface="Meiryo UI" panose="020B0604030504040204" pitchFamily="50" charset="-128"/>
                          <a:ea typeface="Meiryo UI" panose="020B0604030504040204" pitchFamily="50" charset="-128"/>
                          <a:cs typeface="+mn-cs"/>
                        </a:rPr>
                        <a:t>777</a:t>
                      </a:r>
                      <a:endParaRPr kumimoji="1" lang="en-US" altLang="ja-JP" sz="1400" u="none" strike="noStrike"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0977480"/>
                  </a:ext>
                </a:extLst>
              </a:tr>
              <a:tr h="360053">
                <a:tc>
                  <a:txBody>
                    <a:bodyPr/>
                    <a:lstStyle/>
                    <a:p>
                      <a:pPr algn="r" fontAlgn="ctr"/>
                      <a:r>
                        <a:rPr lang="ja-JP" altLang="en-US" sz="1400" u="none" strike="noStrike" dirty="0">
                          <a:effectLst/>
                          <a:latin typeface="Meiryo UI" panose="020B0604030504040204" pitchFamily="50" charset="-128"/>
                          <a:ea typeface="Meiryo UI" panose="020B0604030504040204" pitchFamily="50" charset="-128"/>
                        </a:rPr>
                        <a:t>耐震性</a:t>
                      </a:r>
                      <a:r>
                        <a:rPr lang="ja-JP" altLang="en-US" sz="1400" u="none" strike="noStrike" dirty="0" smtClean="0">
                          <a:effectLst/>
                          <a:latin typeface="Meiryo UI" panose="020B0604030504040204" pitchFamily="50" charset="-128"/>
                          <a:ea typeface="Meiryo UI" panose="020B0604030504040204" pitchFamily="50" charset="-128"/>
                        </a:rPr>
                        <a:t>不足棟数</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139</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133</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122</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105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98</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400" u="none" strike="noStrike" dirty="0">
                          <a:effectLst/>
                          <a:latin typeface="Meiryo UI" panose="020B0604030504040204" pitchFamily="50" charset="-128"/>
                          <a:ea typeface="Meiryo UI" panose="020B0604030504040204" pitchFamily="50" charset="-128"/>
                        </a:rPr>
                        <a:t>90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400" u="none" strike="noStrike" kern="1200" dirty="0" smtClean="0">
                          <a:solidFill>
                            <a:schemeClr val="dk1"/>
                          </a:solidFill>
                          <a:effectLst/>
                          <a:latin typeface="Meiryo UI" panose="020B0604030504040204" pitchFamily="50" charset="-128"/>
                          <a:ea typeface="Meiryo UI" panose="020B0604030504040204" pitchFamily="50" charset="-128"/>
                          <a:cs typeface="+mn-cs"/>
                        </a:rPr>
                        <a:t>76</a:t>
                      </a:r>
                      <a:endParaRPr kumimoji="1" lang="en-US" altLang="ja-JP" sz="1400" u="none" strike="noStrike"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400" u="none" strike="noStrike" kern="1200" dirty="0" smtClean="0">
                          <a:solidFill>
                            <a:schemeClr val="dk1"/>
                          </a:solidFill>
                          <a:effectLst/>
                          <a:latin typeface="Meiryo UI" panose="020B0604030504040204" pitchFamily="50" charset="-128"/>
                          <a:ea typeface="Meiryo UI" panose="020B0604030504040204" pitchFamily="50" charset="-128"/>
                          <a:cs typeface="+mn-cs"/>
                        </a:rPr>
                        <a:t>62</a:t>
                      </a:r>
                      <a:endParaRPr kumimoji="1" lang="en-US" altLang="ja-JP" sz="1400" u="none" strike="noStrike"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400" u="none" strike="noStrike" kern="1200" dirty="0" smtClean="0">
                          <a:solidFill>
                            <a:schemeClr val="dk1"/>
                          </a:solidFill>
                          <a:effectLst/>
                          <a:latin typeface="Meiryo UI" panose="020B0604030504040204" pitchFamily="50" charset="-128"/>
                          <a:ea typeface="Meiryo UI" panose="020B0604030504040204" pitchFamily="50" charset="-128"/>
                          <a:cs typeface="+mn-cs"/>
                        </a:rPr>
                        <a:t>48</a:t>
                      </a:r>
                      <a:endParaRPr kumimoji="1" lang="en-US" altLang="ja-JP" sz="1400" u="none" strike="noStrike"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400" u="none" strike="noStrike" kern="1200" dirty="0" smtClean="0">
                          <a:solidFill>
                            <a:schemeClr val="dk1"/>
                          </a:solidFill>
                          <a:effectLst/>
                          <a:latin typeface="Meiryo UI" panose="020B0604030504040204" pitchFamily="50" charset="-128"/>
                          <a:ea typeface="Meiryo UI" panose="020B0604030504040204" pitchFamily="50" charset="-128"/>
                          <a:cs typeface="+mn-cs"/>
                        </a:rPr>
                        <a:t>34</a:t>
                      </a:r>
                      <a:endParaRPr kumimoji="1" lang="en-US" altLang="ja-JP" sz="1400" u="none" strike="noStrike"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668570"/>
                  </a:ext>
                </a:extLst>
              </a:tr>
            </a:tbl>
          </a:graphicData>
        </a:graphic>
      </p:graphicFrame>
      <p:sp>
        <p:nvSpPr>
          <p:cNvPr id="26" name="四角形吹き出し 25">
            <a:extLst>
              <a:ext uri="{FF2B5EF4-FFF2-40B4-BE49-F238E27FC236}">
                <a16:creationId xmlns:a16="http://schemas.microsoft.com/office/drawing/2014/main" id="{D4DAE2E7-2703-4E0D-B366-E3B2FE8BC02F}"/>
              </a:ext>
            </a:extLst>
          </p:cNvPr>
          <p:cNvSpPr/>
          <p:nvPr/>
        </p:nvSpPr>
        <p:spPr>
          <a:xfrm>
            <a:off x="7205361" y="1401093"/>
            <a:ext cx="1749245" cy="985359"/>
          </a:xfrm>
          <a:prstGeom prst="wedgeRectCallout">
            <a:avLst>
              <a:gd name="adj1" fmla="val -60239"/>
              <a:gd name="adj2" fmla="val 31064"/>
            </a:avLst>
          </a:prstGeom>
          <a:solidFill>
            <a:sysClr val="window" lastClr="FFFFFF"/>
          </a:solidFill>
          <a:ln w="19050" cap="flat" cmpd="sng" algn="ctr">
            <a:solidFill>
              <a:schemeClr val="tx1"/>
            </a:solidFill>
            <a:prstDash val="solid"/>
          </a:ln>
          <a:effectLst/>
        </p:spPr>
        <p:txBody>
          <a:bodyPr rot="0" spcFirstLastPara="0" vert="horz" wrap="square" lIns="72000" tIns="45720" rIns="72000" bIns="45720" numCol="1" spcCol="0" rtlCol="0" fromWordArt="0" anchor="ctr" anchorCtr="0" forceAA="0" compatLnSpc="1">
            <a:prstTxWarp prst="textNoShape">
              <a:avLst/>
            </a:prstTxWarp>
            <a:noAutofit/>
          </a:bodyPr>
          <a:lstStyle/>
          <a:p>
            <a:r>
              <a:rPr lang="en-US" altLang="ja-JP" sz="1400" b="1" kern="1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b="1" kern="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耐震性不足棟数：</a:t>
            </a:r>
            <a:endParaRPr lang="en-US" altLang="ja-JP" sz="1400" b="1" kern="100" dirty="0">
              <a:latin typeface="Meiryo UI" panose="020B0604030504040204" pitchFamily="50" charset="-128"/>
              <a:ea typeface="Meiryo UI" panose="020B0604030504040204" pitchFamily="50" charset="-128"/>
              <a:cs typeface="Meiryo UI" panose="020B0604030504040204" pitchFamily="50" charset="-128"/>
            </a:endParaRPr>
          </a:p>
          <a:p>
            <a:pPr algn="r">
              <a:spcAft>
                <a:spcPts val="0"/>
              </a:spcAft>
            </a:pPr>
            <a:r>
              <a:rPr lang="en-US" altLang="ja-JP" sz="1400" b="1" kern="100" dirty="0" smtClean="0">
                <a:latin typeface="Meiryo UI" panose="020B0604030504040204" pitchFamily="50" charset="-128"/>
                <a:ea typeface="Meiryo UI" panose="020B0604030504040204" pitchFamily="50" charset="-128"/>
                <a:cs typeface="Meiryo UI" panose="020B0604030504040204" pitchFamily="50" charset="-128"/>
              </a:rPr>
              <a:t>34</a:t>
            </a:r>
            <a:r>
              <a:rPr lang="ja-JP" altLang="en-US" sz="1400" b="1" kern="100" dirty="0" smtClean="0">
                <a:latin typeface="Meiryo UI" panose="020B0604030504040204" pitchFamily="50" charset="-128"/>
                <a:ea typeface="Meiryo UI" panose="020B0604030504040204" pitchFamily="50" charset="-128"/>
                <a:cs typeface="Meiryo UI" panose="020B0604030504040204" pitchFamily="50" charset="-128"/>
              </a:rPr>
              <a:t>棟</a:t>
            </a:r>
            <a:endParaRPr lang="en-US" altLang="ja-JP" sz="1400" b="1" kern="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進捗率：</a:t>
            </a:r>
            <a:r>
              <a:rPr lang="en-US" altLang="ja-JP" sz="1400" b="1" kern="100" dirty="0" smtClean="0">
                <a:latin typeface="Meiryo UI" panose="020B0604030504040204" pitchFamily="50" charset="-128"/>
                <a:ea typeface="Meiryo UI" panose="020B0604030504040204" pitchFamily="50" charset="-128"/>
                <a:cs typeface="Meiryo UI" panose="020B0604030504040204" pitchFamily="50" charset="-128"/>
              </a:rPr>
              <a:t>95.6%</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4" name="直線コネクタ 43"/>
          <p:cNvCxnSpPr/>
          <p:nvPr/>
        </p:nvCxnSpPr>
        <p:spPr>
          <a:xfrm>
            <a:off x="4858496" y="1266738"/>
            <a:ext cx="0" cy="95955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Rectangle 3"/>
          <p:cNvSpPr>
            <a:spLocks noChangeArrowheads="1"/>
          </p:cNvSpPr>
          <p:nvPr/>
        </p:nvSpPr>
        <p:spPr bwMode="auto">
          <a:xfrm>
            <a:off x="563159" y="3596555"/>
            <a:ext cx="6442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棟数</a:t>
            </a:r>
            <a:endParaRPr kumimoji="0" lang="ja-JP" altLang="en-US" sz="1400" dirty="0">
              <a:latin typeface="Meiryo UI" panose="020B0604030504040204" pitchFamily="50" charset="-128"/>
              <a:ea typeface="Meiryo UI" panose="020B0604030504040204" pitchFamily="50" charset="-128"/>
            </a:endParaRPr>
          </a:p>
        </p:txBody>
      </p:sp>
      <p:sp>
        <p:nvSpPr>
          <p:cNvPr id="22" name="Rectangle 3"/>
          <p:cNvSpPr>
            <a:spLocks noChangeArrowheads="1"/>
          </p:cNvSpPr>
          <p:nvPr/>
        </p:nvSpPr>
        <p:spPr bwMode="auto">
          <a:xfrm>
            <a:off x="7113125" y="3515952"/>
            <a:ext cx="82506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kumimoji="0" lang="ja-JP" altLang="en-US" sz="1400" dirty="0">
                <a:latin typeface="Meiryo UI" panose="020B0604030504040204" pitchFamily="50" charset="-128"/>
                <a:ea typeface="Meiryo UI" panose="020B0604030504040204" pitchFamily="50" charset="-128"/>
              </a:rPr>
              <a:t>進捗率</a:t>
            </a:r>
          </a:p>
        </p:txBody>
      </p:sp>
      <p:sp>
        <p:nvSpPr>
          <p:cNvPr id="5" name="正方形/長方形 4"/>
          <p:cNvSpPr/>
          <p:nvPr/>
        </p:nvSpPr>
        <p:spPr>
          <a:xfrm>
            <a:off x="6386130" y="4022019"/>
            <a:ext cx="790047" cy="20768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34144" y="2352748"/>
            <a:ext cx="731213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年間の耐震化棟数：改修</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検討中などの</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建物　 　・</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民間（改修中・検討中）　</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44</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棟</a:t>
            </a:r>
          </a:p>
          <a:p>
            <a:pPr eaLnBrk="0" hangingPunct="0"/>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・公共（未改修のもの全て）</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11</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棟</a:t>
            </a:r>
          </a:p>
          <a:p>
            <a:pPr eaLnBrk="0" hangingPunct="0"/>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44</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棟＋</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11</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棟</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=55</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棟</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14</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棟</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年</a:t>
            </a:r>
          </a:p>
        </p:txBody>
      </p:sp>
      <p:pic>
        <p:nvPicPr>
          <p:cNvPr id="6" name="図 5"/>
          <p:cNvPicPr>
            <a:picLocks noChangeAspect="1"/>
          </p:cNvPicPr>
          <p:nvPr/>
        </p:nvPicPr>
        <p:blipFill>
          <a:blip r:embed="rId2"/>
          <a:stretch>
            <a:fillRect/>
          </a:stretch>
        </p:blipFill>
        <p:spPr>
          <a:xfrm>
            <a:off x="449949" y="3951343"/>
            <a:ext cx="8504657" cy="2658086"/>
          </a:xfrm>
          <a:prstGeom prst="rect">
            <a:avLst/>
          </a:prstGeom>
        </p:spPr>
      </p:pic>
    </p:spTree>
    <p:extLst>
      <p:ext uri="{BB962C8B-B14F-4D97-AF65-F5344CB8AC3E}">
        <p14:creationId xmlns:p14="http://schemas.microsoft.com/office/powerpoint/2010/main" val="1316999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599275376"/>
              </p:ext>
            </p:extLst>
          </p:nvPr>
        </p:nvGraphicFramePr>
        <p:xfrm>
          <a:off x="493920" y="1496494"/>
          <a:ext cx="6485839" cy="963946"/>
        </p:xfrm>
        <a:graphic>
          <a:graphicData uri="http://schemas.openxmlformats.org/drawingml/2006/table">
            <a:tbl>
              <a:tblPr firstRow="1">
                <a:tableStyleId>{85BE263C-DBD7-4A20-BB59-AAB30ACAA65A}</a:tableStyleId>
              </a:tblPr>
              <a:tblGrid>
                <a:gridCol w="1468055">
                  <a:extLst>
                    <a:ext uri="{9D8B030D-6E8A-4147-A177-3AD203B41FA5}">
                      <a16:colId xmlns:a16="http://schemas.microsoft.com/office/drawing/2014/main" val="1170931983"/>
                    </a:ext>
                  </a:extLst>
                </a:gridCol>
                <a:gridCol w="627223">
                  <a:extLst>
                    <a:ext uri="{9D8B030D-6E8A-4147-A177-3AD203B41FA5}">
                      <a16:colId xmlns:a16="http://schemas.microsoft.com/office/drawing/2014/main" val="38929485"/>
                    </a:ext>
                  </a:extLst>
                </a:gridCol>
                <a:gridCol w="627223">
                  <a:extLst>
                    <a:ext uri="{9D8B030D-6E8A-4147-A177-3AD203B41FA5}">
                      <a16:colId xmlns:a16="http://schemas.microsoft.com/office/drawing/2014/main" val="2077064179"/>
                    </a:ext>
                  </a:extLst>
                </a:gridCol>
                <a:gridCol w="627223">
                  <a:extLst>
                    <a:ext uri="{9D8B030D-6E8A-4147-A177-3AD203B41FA5}">
                      <a16:colId xmlns:a16="http://schemas.microsoft.com/office/drawing/2014/main" val="1635538485"/>
                    </a:ext>
                  </a:extLst>
                </a:gridCol>
                <a:gridCol w="627223">
                  <a:extLst>
                    <a:ext uri="{9D8B030D-6E8A-4147-A177-3AD203B41FA5}">
                      <a16:colId xmlns:a16="http://schemas.microsoft.com/office/drawing/2014/main" val="715722071"/>
                    </a:ext>
                  </a:extLst>
                </a:gridCol>
                <a:gridCol w="627223">
                  <a:extLst>
                    <a:ext uri="{9D8B030D-6E8A-4147-A177-3AD203B41FA5}">
                      <a16:colId xmlns:a16="http://schemas.microsoft.com/office/drawing/2014/main" val="2910120905"/>
                    </a:ext>
                  </a:extLst>
                </a:gridCol>
                <a:gridCol w="627223">
                  <a:extLst>
                    <a:ext uri="{9D8B030D-6E8A-4147-A177-3AD203B41FA5}">
                      <a16:colId xmlns:a16="http://schemas.microsoft.com/office/drawing/2014/main" val="3507531141"/>
                    </a:ext>
                  </a:extLst>
                </a:gridCol>
                <a:gridCol w="627223">
                  <a:extLst>
                    <a:ext uri="{9D8B030D-6E8A-4147-A177-3AD203B41FA5}">
                      <a16:colId xmlns:a16="http://schemas.microsoft.com/office/drawing/2014/main" val="716868199"/>
                    </a:ext>
                  </a:extLst>
                </a:gridCol>
                <a:gridCol w="627223">
                  <a:extLst>
                    <a:ext uri="{9D8B030D-6E8A-4147-A177-3AD203B41FA5}">
                      <a16:colId xmlns:a16="http://schemas.microsoft.com/office/drawing/2014/main" val="3759783971"/>
                    </a:ext>
                  </a:extLst>
                </a:gridCol>
              </a:tblGrid>
              <a:tr h="240035">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rPr>
                        <a:t>　</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600" u="none" strike="noStrike" dirty="0">
                          <a:effectLst/>
                          <a:latin typeface="Meiryo UI" panose="020B0604030504040204" pitchFamily="50" charset="-128"/>
                          <a:ea typeface="Meiryo UI" panose="020B0604030504040204" pitchFamily="50" charset="-128"/>
                        </a:rPr>
                        <a:t>H30</a:t>
                      </a:r>
                      <a:endParaRPr 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600" u="none" strike="noStrike" dirty="0">
                          <a:effectLst/>
                          <a:latin typeface="Meiryo UI" panose="020B0604030504040204" pitchFamily="50" charset="-128"/>
                          <a:ea typeface="Meiryo UI" panose="020B0604030504040204" pitchFamily="50" charset="-128"/>
                        </a:rPr>
                        <a:t>R1</a:t>
                      </a:r>
                      <a:endParaRPr 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600" u="none" strike="noStrike" dirty="0">
                          <a:effectLst/>
                          <a:latin typeface="Meiryo UI" panose="020B0604030504040204" pitchFamily="50" charset="-128"/>
                          <a:ea typeface="Meiryo UI" panose="020B0604030504040204" pitchFamily="50" charset="-128"/>
                        </a:rPr>
                        <a:t>R2</a:t>
                      </a:r>
                      <a:endParaRPr 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600" u="none" strike="noStrike" dirty="0">
                          <a:effectLst/>
                          <a:latin typeface="Meiryo UI" panose="020B0604030504040204" pitchFamily="50" charset="-128"/>
                          <a:ea typeface="Meiryo UI" panose="020B0604030504040204" pitchFamily="50" charset="-128"/>
                        </a:rPr>
                        <a:t>R3</a:t>
                      </a:r>
                      <a:endParaRPr 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600" u="none" strike="noStrike" dirty="0">
                          <a:effectLst/>
                          <a:latin typeface="Meiryo UI" panose="020B0604030504040204" pitchFamily="50" charset="-128"/>
                          <a:ea typeface="Meiryo UI" panose="020B0604030504040204" pitchFamily="50" charset="-128"/>
                        </a:rPr>
                        <a:t>R4</a:t>
                      </a:r>
                      <a:endParaRPr 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600" u="none" strike="noStrike" dirty="0">
                          <a:effectLst/>
                          <a:latin typeface="Meiryo UI" panose="020B0604030504040204" pitchFamily="50" charset="-128"/>
                          <a:ea typeface="Meiryo UI" panose="020B0604030504040204" pitchFamily="50" charset="-128"/>
                        </a:rPr>
                        <a:t>R5</a:t>
                      </a:r>
                      <a:endParaRPr 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600" u="none" strike="noStrike" dirty="0">
                          <a:effectLst/>
                          <a:latin typeface="Meiryo UI" panose="020B0604030504040204" pitchFamily="50" charset="-128"/>
                          <a:ea typeface="Meiryo UI" panose="020B0604030504040204" pitchFamily="50" charset="-128"/>
                        </a:rPr>
                        <a:t>R6</a:t>
                      </a:r>
                      <a:endParaRPr 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600" u="none" strike="noStrike" dirty="0">
                          <a:effectLst/>
                          <a:latin typeface="Meiryo UI" panose="020B0604030504040204" pitchFamily="50" charset="-128"/>
                          <a:ea typeface="Meiryo UI" panose="020B0604030504040204" pitchFamily="50" charset="-128"/>
                        </a:rPr>
                        <a:t>R7</a:t>
                      </a:r>
                      <a:endParaRPr 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9050" cap="flat" cmpd="sng" algn="ctr">
                      <a:solidFill>
                        <a:schemeClr val="bg1"/>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20608605"/>
                  </a:ext>
                </a:extLst>
              </a:tr>
              <a:tr h="360053">
                <a:tc>
                  <a:txBody>
                    <a:bodyPr/>
                    <a:lstStyle/>
                    <a:p>
                      <a:pPr algn="l" rtl="0" fontAlgn="ctr"/>
                      <a:r>
                        <a:rPr lang="ja-JP" altLang="en-US" sz="1600" u="none" strike="noStrike" dirty="0">
                          <a:effectLst/>
                          <a:latin typeface="Meiryo UI" panose="020B0604030504040204" pitchFamily="50" charset="-128"/>
                          <a:ea typeface="Meiryo UI" panose="020B0604030504040204" pitchFamily="50" charset="-128"/>
                        </a:rPr>
                        <a:t>対象棟数</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308</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299</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290</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283</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275</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267</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259</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251</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0977480"/>
                  </a:ext>
                </a:extLst>
              </a:tr>
              <a:tr h="360053">
                <a:tc>
                  <a:txBody>
                    <a:bodyPr/>
                    <a:lstStyle/>
                    <a:p>
                      <a:pPr algn="r" fontAlgn="ctr"/>
                      <a:r>
                        <a:rPr lang="ja-JP" altLang="en-US" sz="1600" u="none" strike="noStrike" dirty="0">
                          <a:effectLst/>
                          <a:latin typeface="Meiryo UI" panose="020B0604030504040204" pitchFamily="50" charset="-128"/>
                          <a:ea typeface="Meiryo UI" panose="020B0604030504040204" pitchFamily="50" charset="-128"/>
                        </a:rPr>
                        <a:t>耐震性</a:t>
                      </a:r>
                      <a:r>
                        <a:rPr lang="ja-JP" altLang="en-US" sz="1600" u="none" strike="noStrike" dirty="0" smtClean="0">
                          <a:effectLst/>
                          <a:latin typeface="Meiryo UI" panose="020B0604030504040204" pitchFamily="50" charset="-128"/>
                          <a:ea typeface="Meiryo UI" panose="020B0604030504040204" pitchFamily="50" charset="-128"/>
                        </a:rPr>
                        <a:t>不足棟数</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228</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214</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204</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197</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187</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177</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167</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278" rtl="0" eaLnBrk="1" fontAlgn="ctr" latinLnBrk="0" hangingPunct="1"/>
                      <a:r>
                        <a:rPr kumimoji="1" lang="en-US" altLang="ja-JP" sz="1600" b="0" i="0" u="none" strike="noStrike" kern="1200" dirty="0">
                          <a:solidFill>
                            <a:srgbClr val="000000"/>
                          </a:solidFill>
                          <a:effectLst/>
                          <a:latin typeface="Meiryo UI" panose="020B0604030504040204" pitchFamily="50" charset="-128"/>
                          <a:ea typeface="Meiryo UI" panose="020B0604030504040204" pitchFamily="50" charset="-128"/>
                          <a:cs typeface="+mn-cs"/>
                        </a:rPr>
                        <a:t>157</a:t>
                      </a:r>
                    </a:p>
                  </a:txBody>
                  <a:tcPr marL="9525" marR="9525" marT="9525" marB="0" anchor="ctr">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668570"/>
                  </a:ext>
                </a:extLst>
              </a:tr>
            </a:tbl>
          </a:graphicData>
        </a:graphic>
      </p:graphicFrame>
      <p:sp>
        <p:nvSpPr>
          <p:cNvPr id="2" name="タイトル 1">
            <a:extLst>
              <a:ext uri="{FF2B5EF4-FFF2-40B4-BE49-F238E27FC236}">
                <a16:creationId xmlns:a16="http://schemas.microsoft.com/office/drawing/2014/main" id="{77B14665-C14D-4EEF-9E1F-852F6FE5B4C6}"/>
              </a:ext>
            </a:extLst>
          </p:cNvPr>
          <p:cNvSpPr>
            <a:spLocks noGrp="1"/>
          </p:cNvSpPr>
          <p:nvPr>
            <p:ph type="title"/>
          </p:nvPr>
        </p:nvSpPr>
        <p:spPr>
          <a:xfrm>
            <a:off x="0" y="471050"/>
            <a:ext cx="8432800" cy="404813"/>
          </a:xfrm>
        </p:spPr>
        <p:txBody>
          <a:bodyPr/>
          <a:lstStyle/>
          <a:p>
            <a:r>
              <a:rPr lang="ja-JP" altLang="en-US" sz="2300" dirty="0" smtClean="0"/>
              <a:t>　（</a:t>
            </a:r>
            <a:r>
              <a:rPr lang="ja-JP" altLang="en-US" sz="2300" dirty="0"/>
              <a:t>４</a:t>
            </a:r>
            <a:r>
              <a:rPr lang="ja-JP" altLang="en-US" sz="2300" dirty="0" smtClean="0"/>
              <a:t>）</a:t>
            </a:r>
            <a:r>
              <a:rPr lang="zh-TW" altLang="en-US" sz="2300" dirty="0" smtClean="0"/>
              <a:t>広域</a:t>
            </a:r>
            <a:r>
              <a:rPr lang="zh-TW" altLang="en-US" sz="2300" dirty="0"/>
              <a:t>緊急交通路沿道</a:t>
            </a:r>
            <a:r>
              <a:rPr lang="zh-TW" altLang="en-US" sz="2300" dirty="0" smtClean="0"/>
              <a:t>建築物</a:t>
            </a:r>
            <a:r>
              <a:rPr lang="en-US" altLang="zh-TW" sz="2300" dirty="0" smtClean="0"/>
              <a:t>(</a:t>
            </a:r>
            <a:r>
              <a:rPr lang="ja-JP" altLang="en-US" sz="2300" dirty="0" smtClean="0"/>
              <a:t>建物</a:t>
            </a:r>
            <a:r>
              <a:rPr lang="en-US" altLang="ja-JP" sz="2300" dirty="0" smtClean="0"/>
              <a:t>)</a:t>
            </a:r>
            <a:r>
              <a:rPr lang="ja-JP" altLang="en-US" sz="2300" dirty="0" smtClean="0"/>
              <a:t>の耐震化の推移・予測</a:t>
            </a:r>
            <a:endParaRPr kumimoji="1" lang="ja-JP" altLang="en-US" sz="2300" dirty="0"/>
          </a:p>
        </p:txBody>
      </p:sp>
      <p:sp>
        <p:nvSpPr>
          <p:cNvPr id="4" name="スライド番号プレースホルダー 3">
            <a:extLst>
              <a:ext uri="{FF2B5EF4-FFF2-40B4-BE49-F238E27FC236}">
                <a16:creationId xmlns:a16="http://schemas.microsoft.com/office/drawing/2014/main" id="{D58693C6-449B-4A31-94C2-D768B425DF43}"/>
              </a:ext>
            </a:extLst>
          </p:cNvPr>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8</a:t>
            </a:fld>
            <a:endParaRPr lang="en-US" altLang="ja-JP">
              <a:solidFill>
                <a:srgbClr val="000000"/>
              </a:solidFill>
            </a:endParaRPr>
          </a:p>
        </p:txBody>
      </p:sp>
      <p:cxnSp>
        <p:nvCxnSpPr>
          <p:cNvPr id="41" name="直線コネクタ 40"/>
          <p:cNvCxnSpPr/>
          <p:nvPr/>
        </p:nvCxnSpPr>
        <p:spPr>
          <a:xfrm flipH="1">
            <a:off x="4459709" y="1500448"/>
            <a:ext cx="0" cy="9560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Rectangle 3"/>
          <p:cNvSpPr>
            <a:spLocks noChangeArrowheads="1"/>
          </p:cNvSpPr>
          <p:nvPr/>
        </p:nvSpPr>
        <p:spPr bwMode="auto">
          <a:xfrm>
            <a:off x="493920" y="2552379"/>
            <a:ext cx="72051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H30</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末から</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R3</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末の実績</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によると</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年間で</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31</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（うち</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除却</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25</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棟、改修</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6</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）が耐震化</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された</a:t>
            </a:r>
            <a:endParaRPr kumimoji="0"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lvl="0" algn="r" eaLnBrk="0" hangingPunct="0"/>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a:t>
            </a:r>
            <a:r>
              <a:rPr kumimoji="0"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年　　うち</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除却</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10×25/31</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　うち</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改修</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a:t>
            </a:r>
            <a:r>
              <a:rPr kumimoji="0"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10×6/31</a:t>
            </a:r>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cs typeface="Meiryo UI" panose="020B0604030504040204" pitchFamily="50" charset="-128"/>
              </a:rPr>
              <a:t>として推計</a:t>
            </a:r>
            <a:endParaRPr kumimoji="0" lang="ja-JP" altLang="en-US" sz="1400" dirty="0">
              <a:latin typeface="Meiryo UI" panose="020B0604030504040204" pitchFamily="50" charset="-128"/>
              <a:ea typeface="Meiryo UI" panose="020B0604030504040204" pitchFamily="50" charset="-128"/>
            </a:endParaRPr>
          </a:p>
        </p:txBody>
      </p:sp>
      <p:sp>
        <p:nvSpPr>
          <p:cNvPr id="45" name="四角形吹き出し 44">
            <a:extLst>
              <a:ext uri="{FF2B5EF4-FFF2-40B4-BE49-F238E27FC236}">
                <a16:creationId xmlns:a16="http://schemas.microsoft.com/office/drawing/2014/main" id="{D4DAE2E7-2703-4E0D-B366-E3B2FE8BC02F}"/>
              </a:ext>
            </a:extLst>
          </p:cNvPr>
          <p:cNvSpPr/>
          <p:nvPr/>
        </p:nvSpPr>
        <p:spPr>
          <a:xfrm>
            <a:off x="7292446" y="1506857"/>
            <a:ext cx="1749245" cy="985359"/>
          </a:xfrm>
          <a:prstGeom prst="wedgeRectCallout">
            <a:avLst>
              <a:gd name="adj1" fmla="val -60239"/>
              <a:gd name="adj2" fmla="val 31064"/>
            </a:avLst>
          </a:prstGeom>
          <a:solidFill>
            <a:sysClr val="window" lastClr="FFFFFF"/>
          </a:solidFill>
          <a:ln w="19050" cap="flat" cmpd="sng" algn="ctr">
            <a:solidFill>
              <a:schemeClr val="tx1"/>
            </a:solidFill>
            <a:prstDash val="solid"/>
          </a:ln>
          <a:effectLst/>
        </p:spPr>
        <p:txBody>
          <a:bodyPr rot="0" spcFirstLastPara="0" vert="horz" wrap="square" lIns="72000" tIns="45720" rIns="72000" bIns="45720" numCol="1" spcCol="0" rtlCol="0" fromWordArt="0" anchor="ctr" anchorCtr="0" forceAA="0" compatLnSpc="1">
            <a:prstTxWarp prst="textNoShape">
              <a:avLst/>
            </a:prstTxWarp>
            <a:noAutofit/>
          </a:bodyPr>
          <a:lstStyle/>
          <a:p>
            <a:r>
              <a:rPr lang="en-US" altLang="ja-JP" sz="1400" b="1" kern="100"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b="1" kern="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耐震性不足棟数：</a:t>
            </a:r>
            <a:endParaRPr lang="en-US" altLang="ja-JP" sz="1400" b="1" kern="100" dirty="0">
              <a:latin typeface="Meiryo UI" panose="020B0604030504040204" pitchFamily="50" charset="-128"/>
              <a:ea typeface="Meiryo UI" panose="020B0604030504040204" pitchFamily="50" charset="-128"/>
              <a:cs typeface="Meiryo UI" panose="020B0604030504040204" pitchFamily="50" charset="-128"/>
            </a:endParaRPr>
          </a:p>
          <a:p>
            <a:pPr algn="r">
              <a:spcAft>
                <a:spcPts val="0"/>
              </a:spcAft>
            </a:pPr>
            <a:r>
              <a:rPr lang="en-US" altLang="ja-JP" sz="1400" b="1" kern="100" dirty="0" smtClean="0">
                <a:latin typeface="Meiryo UI" panose="020B0604030504040204" pitchFamily="50" charset="-128"/>
                <a:ea typeface="Meiryo UI" panose="020B0604030504040204" pitchFamily="50" charset="-128"/>
                <a:cs typeface="Meiryo UI" panose="020B0604030504040204" pitchFamily="50" charset="-128"/>
              </a:rPr>
              <a:t>157</a:t>
            </a:r>
            <a:r>
              <a:rPr lang="ja-JP" altLang="en-US" sz="1400" b="1" kern="100" dirty="0" smtClean="0">
                <a:latin typeface="Meiryo UI" panose="020B0604030504040204" pitchFamily="50" charset="-128"/>
                <a:ea typeface="Meiryo UI" panose="020B0604030504040204" pitchFamily="50" charset="-128"/>
                <a:cs typeface="Meiryo UI" panose="020B0604030504040204" pitchFamily="50" charset="-128"/>
              </a:rPr>
              <a:t>棟</a:t>
            </a:r>
            <a:endParaRPr lang="en-US" altLang="ja-JP" sz="1400" b="1" kern="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進捗率</a:t>
            </a:r>
            <a:r>
              <a:rPr lang="ja-JP" altLang="en-US" sz="14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b="1" kern="100" dirty="0" smtClean="0">
                <a:latin typeface="Meiryo UI" panose="020B0604030504040204" pitchFamily="50" charset="-128"/>
                <a:ea typeface="Meiryo UI" panose="020B0604030504040204" pitchFamily="50" charset="-128"/>
                <a:cs typeface="Meiryo UI" panose="020B0604030504040204" pitchFamily="50" charset="-128"/>
              </a:rPr>
              <a:t>37.5%</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Rectangle 3"/>
          <p:cNvSpPr>
            <a:spLocks noChangeArrowheads="1"/>
          </p:cNvSpPr>
          <p:nvPr/>
        </p:nvSpPr>
        <p:spPr bwMode="auto">
          <a:xfrm>
            <a:off x="936596" y="3426329"/>
            <a:ext cx="6442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kumimoji="0" lang="ja-JP" altLang="en-US" sz="1400" dirty="0" smtClean="0">
                <a:latin typeface="Meiryo UI" panose="020B0604030504040204" pitchFamily="50" charset="-128"/>
                <a:ea typeface="Meiryo UI" panose="020B0604030504040204" pitchFamily="50" charset="-128"/>
                <a:cs typeface="Meiryo UI" panose="020B0604030504040204" pitchFamily="50" charset="-128"/>
              </a:rPr>
              <a:t>棟数</a:t>
            </a:r>
            <a:endParaRPr kumimoji="0" lang="ja-JP" altLang="en-US" sz="1400" dirty="0">
              <a:latin typeface="Meiryo UI" panose="020B0604030504040204" pitchFamily="50" charset="-128"/>
              <a:ea typeface="Meiryo UI" panose="020B0604030504040204" pitchFamily="50" charset="-128"/>
            </a:endParaRPr>
          </a:p>
        </p:txBody>
      </p:sp>
      <p:sp>
        <p:nvSpPr>
          <p:cNvPr id="54" name="Rectangle 3"/>
          <p:cNvSpPr>
            <a:spLocks noChangeArrowheads="1"/>
          </p:cNvSpPr>
          <p:nvPr/>
        </p:nvSpPr>
        <p:spPr bwMode="auto">
          <a:xfrm>
            <a:off x="7272443" y="3464859"/>
            <a:ext cx="82506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r>
              <a:rPr kumimoji="0" lang="ja-JP" altLang="en-US" sz="1400" dirty="0">
                <a:latin typeface="Meiryo UI" panose="020B0604030504040204" pitchFamily="50" charset="-128"/>
                <a:ea typeface="Meiryo UI" panose="020B0604030504040204" pitchFamily="50" charset="-128"/>
              </a:rPr>
              <a:t>進捗率</a:t>
            </a:r>
          </a:p>
        </p:txBody>
      </p:sp>
      <p:sp>
        <p:nvSpPr>
          <p:cNvPr id="13" name="正方形/長方形 12"/>
          <p:cNvSpPr/>
          <p:nvPr/>
        </p:nvSpPr>
        <p:spPr>
          <a:xfrm>
            <a:off x="6563198" y="3863932"/>
            <a:ext cx="790047" cy="3048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2"/>
          <a:stretch>
            <a:fillRect/>
          </a:stretch>
        </p:blipFill>
        <p:spPr>
          <a:xfrm>
            <a:off x="936596" y="3681087"/>
            <a:ext cx="7102456" cy="2743438"/>
          </a:xfrm>
          <a:prstGeom prst="rect">
            <a:avLst/>
          </a:prstGeom>
        </p:spPr>
      </p:pic>
    </p:spTree>
    <p:extLst>
      <p:ext uri="{BB962C8B-B14F-4D97-AF65-F5344CB8AC3E}">
        <p14:creationId xmlns:p14="http://schemas.microsoft.com/office/powerpoint/2010/main" val="2838355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w="6350" cap="flat" cmpd="sng" algn="ctr">
          <a:noFill/>
          <a:prstDash val="solid"/>
        </a:ln>
        <a:effectLst/>
      </a:spPr>
      <a:bodyPr wrap="square">
        <a:noAutofit/>
      </a:bodyPr>
      <a:lstStyle>
        <a:defPPr>
          <a:defRPr dirty="0"/>
        </a:defPPr>
      </a:lstStyle>
      <a:style>
        <a:lnRef idx="2">
          <a:schemeClr val="accent2"/>
        </a:lnRef>
        <a:fillRef idx="1">
          <a:schemeClr val="lt1"/>
        </a:fillRef>
        <a:effectRef idx="0">
          <a:schemeClr val="accent2"/>
        </a:effectRef>
        <a:fontRef idx="minor">
          <a:schemeClr val="dk1"/>
        </a:fontRef>
      </a: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5821</Words>
  <Application>Microsoft Office PowerPoint</Application>
  <PresentationFormat>画面に合わせる (4:3)</PresentationFormat>
  <Paragraphs>764</Paragraphs>
  <Slides>34</Slides>
  <Notes>4</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34</vt:i4>
      </vt:variant>
    </vt:vector>
  </HeadingPairs>
  <TitlesOfParts>
    <vt:vector size="46" baseType="lpstr">
      <vt:lpstr>HGP創英角ｺﾞｼｯｸUB</vt:lpstr>
      <vt:lpstr>HG丸ｺﾞｼｯｸM-PRO</vt:lpstr>
      <vt:lpstr>Meiryo UI</vt:lpstr>
      <vt:lpstr>ＭＳ Ｐゴシック</vt:lpstr>
      <vt:lpstr>ＭＳ ゴシック</vt:lpstr>
      <vt:lpstr>ＭＳ 明朝</vt:lpstr>
      <vt:lpstr>游ゴシック</vt:lpstr>
      <vt:lpstr>Arial</vt:lpstr>
      <vt:lpstr>Calibri</vt:lpstr>
      <vt:lpstr>Times New Roman</vt:lpstr>
      <vt:lpstr>Wingdings 2</vt:lpstr>
      <vt:lpstr>標準デザイン</vt:lpstr>
      <vt:lpstr>「住宅建築物耐震10ヵ年戦略・大阪」進捗状況</vt:lpstr>
      <vt:lpstr>１．住宅建築物耐震10ヵ年戦略・大阪　概要</vt:lpstr>
      <vt:lpstr>　（１）住宅建築物耐震10ヵ年戦略・大阪　概要</vt:lpstr>
      <vt:lpstr>　（２）目標達成に向けた具体的な取組</vt:lpstr>
      <vt:lpstr>２．耐震化率（府民みんなでめざそう値）の 　　進捗状況</vt:lpstr>
      <vt:lpstr>（１）耐震化率（府民みんなでめざそう値）進捗状況</vt:lpstr>
      <vt:lpstr>PowerPoint プレゼンテーション</vt:lpstr>
      <vt:lpstr>　（３）大規模建築物の耐震化の推移・予測</vt:lpstr>
      <vt:lpstr>　（４）広域緊急交通路沿道建築物(建物)の耐震化の推移・予測</vt:lpstr>
      <vt:lpstr>　（５）多数の者が利用する建築物の耐震化の状況</vt:lpstr>
      <vt:lpstr>３．目標達成のための具体的な取組</vt:lpstr>
      <vt:lpstr>PowerPoint プレゼンテーション</vt:lpstr>
      <vt:lpstr>（１）令和３年度の木造住宅の取組について</vt:lpstr>
      <vt:lpstr>　（２）令和４年度の木造住宅の取組</vt:lpstr>
      <vt:lpstr>PowerPoint プレゼンテーション</vt:lpstr>
      <vt:lpstr>（１）令和３年度の分譲マンションの取組について</vt:lpstr>
      <vt:lpstr>　（２）令和４年度の分譲マンションの取組</vt:lpstr>
      <vt:lpstr>PowerPoint プレゼンテーション</vt:lpstr>
      <vt:lpstr>（１）令和３年度の大規模建築物の取組について</vt:lpstr>
      <vt:lpstr>　（２） 令和４年度の大規模建築物の取組</vt:lpstr>
      <vt:lpstr>PowerPoint プレゼンテーション</vt:lpstr>
      <vt:lpstr>（1）令和３年度の広域緊急交通路沿道建築物(建物)の取組について</vt:lpstr>
      <vt:lpstr>　（２）令和４年度の広域緊急交通路沿道建築物(建物)の取組</vt:lpstr>
      <vt:lpstr>PowerPoint プレゼンテーション</vt:lpstr>
      <vt:lpstr>（１）令和３年度の広域緊急交通路沿道ブロック塀等の取組について</vt:lpstr>
      <vt:lpstr>　（２）令和４年度の広域緊急交通路沿道ブロック塀等の取組</vt:lpstr>
      <vt:lpstr>４．目標達成へ向けた今後の取組</vt:lpstr>
      <vt:lpstr>（１）住宅</vt:lpstr>
      <vt:lpstr>【参考】木造住宅の耐震化に係る 　　　　 他都道府県等の状況・取組等</vt:lpstr>
      <vt:lpstr>【参考】分譲マンションの耐震化に係る 　　　　 他都道府県等の状況・取組等</vt:lpstr>
      <vt:lpstr>（２）大規模建築物</vt:lpstr>
      <vt:lpstr>【参考】大規模建築物の耐震化に係る 　　　 　他都道府県等の状況・取組等</vt:lpstr>
      <vt:lpstr>（３）広域緊急交通路沿道建築物</vt:lpstr>
      <vt:lpstr>　【参考】広域緊急交通路沿道建築物の耐震化に係る 　　　　　 他都道府県等の状況・取組等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2022-09-13T06:00:01Z</dcterms:created>
  <dcterms:modified xsi:type="dcterms:W3CDTF">2022-10-19T11:27:10Z</dcterms:modified>
</cp:coreProperties>
</file>