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8" r:id="rId2"/>
  </p:sldIdLst>
  <p:sldSz cx="12801600" cy="9601200" type="A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80" autoAdjust="0"/>
    <p:restoredTop sz="94434" autoAdjust="0"/>
  </p:normalViewPr>
  <p:slideViewPr>
    <p:cSldViewPr snapToGrid="0">
      <p:cViewPr varScale="1">
        <p:scale>
          <a:sx n="48" d="100"/>
          <a:sy n="48" d="100"/>
        </p:scale>
        <p:origin x="1008" y="4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723" cy="494896"/>
          </a:xfrm>
          <a:prstGeom prst="rect">
            <a:avLst/>
          </a:prstGeom>
        </p:spPr>
        <p:txBody>
          <a:bodyPr vert="horz" lIns="62445" tIns="31223" rIns="62445" bIns="31223" rtlCol="0"/>
          <a:lstStyle>
            <a:lvl1pPr algn="l">
              <a:defRPr sz="800"/>
            </a:lvl1pPr>
          </a:lstStyle>
          <a:p>
            <a:endParaRPr kumimoji="1" lang="ja-JP" altLang="en-US"/>
          </a:p>
        </p:txBody>
      </p:sp>
      <p:sp>
        <p:nvSpPr>
          <p:cNvPr id="3" name="日付プレースホルダー 2"/>
          <p:cNvSpPr>
            <a:spLocks noGrp="1"/>
          </p:cNvSpPr>
          <p:nvPr>
            <p:ph type="dt" idx="1"/>
          </p:nvPr>
        </p:nvSpPr>
        <p:spPr>
          <a:xfrm>
            <a:off x="3814889" y="1"/>
            <a:ext cx="2919799" cy="494896"/>
          </a:xfrm>
          <a:prstGeom prst="rect">
            <a:avLst/>
          </a:prstGeom>
        </p:spPr>
        <p:txBody>
          <a:bodyPr vert="horz" lIns="62445" tIns="31223" rIns="62445" bIns="31223" rtlCol="0"/>
          <a:lstStyle>
            <a:lvl1pPr algn="r">
              <a:defRPr sz="800"/>
            </a:lvl1pPr>
          </a:lstStyle>
          <a:p>
            <a:fld id="{5DE0A248-4E9B-441B-AA71-8AB6A6FC4E31}" type="datetimeFigureOut">
              <a:rPr kumimoji="1" lang="ja-JP" altLang="en-US" smtClean="0"/>
              <a:t>2022/9/13</a:t>
            </a:fld>
            <a:endParaRPr kumimoji="1" lang="ja-JP" altLang="en-US"/>
          </a:p>
        </p:txBody>
      </p:sp>
      <p:sp>
        <p:nvSpPr>
          <p:cNvPr id="4" name="スライド イメージ プレースホルダー 3"/>
          <p:cNvSpPr>
            <a:spLocks noGrp="1" noRot="1" noChangeAspect="1"/>
          </p:cNvSpPr>
          <p:nvPr>
            <p:ph type="sldImg" idx="2"/>
          </p:nvPr>
        </p:nvSpPr>
        <p:spPr>
          <a:xfrm>
            <a:off x="1147763" y="1231900"/>
            <a:ext cx="4440237" cy="3332163"/>
          </a:xfrm>
          <a:prstGeom prst="rect">
            <a:avLst/>
          </a:prstGeom>
          <a:noFill/>
          <a:ln w="12700">
            <a:solidFill>
              <a:prstClr val="black"/>
            </a:solidFill>
          </a:ln>
        </p:spPr>
        <p:txBody>
          <a:bodyPr vert="horz" lIns="62445" tIns="31223" rIns="62445" bIns="31223" rtlCol="0" anchor="ctr"/>
          <a:lstStyle/>
          <a:p>
            <a:endParaRPr lang="ja-JP" altLang="en-US"/>
          </a:p>
        </p:txBody>
      </p:sp>
      <p:sp>
        <p:nvSpPr>
          <p:cNvPr id="5" name="ノート プレースホルダー 4"/>
          <p:cNvSpPr>
            <a:spLocks noGrp="1"/>
          </p:cNvSpPr>
          <p:nvPr>
            <p:ph type="body" sz="quarter" idx="3"/>
          </p:nvPr>
        </p:nvSpPr>
        <p:spPr>
          <a:xfrm>
            <a:off x="673469" y="4748387"/>
            <a:ext cx="5388826" cy="3885045"/>
          </a:xfrm>
          <a:prstGeom prst="rect">
            <a:avLst/>
          </a:prstGeom>
        </p:spPr>
        <p:txBody>
          <a:bodyPr vert="horz" lIns="62445" tIns="31223" rIns="62445" bIns="3122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417"/>
            <a:ext cx="2918723" cy="494896"/>
          </a:xfrm>
          <a:prstGeom prst="rect">
            <a:avLst/>
          </a:prstGeom>
        </p:spPr>
        <p:txBody>
          <a:bodyPr vert="horz" lIns="62445" tIns="31223" rIns="62445" bIns="3122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14889" y="9371417"/>
            <a:ext cx="2919799" cy="494896"/>
          </a:xfrm>
          <a:prstGeom prst="rect">
            <a:avLst/>
          </a:prstGeom>
        </p:spPr>
        <p:txBody>
          <a:bodyPr vert="horz" lIns="62445" tIns="31223" rIns="62445" bIns="31223" rtlCol="0" anchor="b"/>
          <a:lstStyle>
            <a:lvl1pPr algn="r">
              <a:defRPr sz="800"/>
            </a:lvl1pPr>
          </a:lstStyle>
          <a:p>
            <a:fld id="{21254DB5-38AA-46AF-9B0F-605E223557CF}" type="slidenum">
              <a:rPr kumimoji="1" lang="ja-JP" altLang="en-US" smtClean="0"/>
              <a:t>‹#›</a:t>
            </a:fld>
            <a:endParaRPr kumimoji="1" lang="ja-JP" altLang="en-US"/>
          </a:p>
        </p:txBody>
      </p:sp>
    </p:spTree>
    <p:extLst>
      <p:ext uri="{BB962C8B-B14F-4D97-AF65-F5344CB8AC3E}">
        <p14:creationId xmlns:p14="http://schemas.microsoft.com/office/powerpoint/2010/main" val="692038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85CC0A-E269-4686-81B2-0620DF1A8C1C}" type="slidenum">
              <a:rPr kumimoji="1" lang="ja-JP" altLang="en-US" smtClean="0"/>
              <a:t>1</a:t>
            </a:fld>
            <a:endParaRPr kumimoji="1" lang="ja-JP" altLang="en-US"/>
          </a:p>
        </p:txBody>
      </p:sp>
    </p:spTree>
    <p:extLst>
      <p:ext uri="{BB962C8B-B14F-4D97-AF65-F5344CB8AC3E}">
        <p14:creationId xmlns:p14="http://schemas.microsoft.com/office/powerpoint/2010/main" val="1875476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A54DFE6-832E-4E3C-8046-29117C643D60}" type="datetimeFigureOut">
              <a:rPr kumimoji="1" lang="ja-JP" altLang="en-US" smtClean="0"/>
              <a:t>2022/9/13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4005669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54DFE6-832E-4E3C-8046-29117C643D60}" type="datetimeFigureOut">
              <a:rPr kumimoji="1" lang="ja-JP" altLang="en-US" smtClean="0"/>
              <a:t>2022/9/13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15032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54DFE6-832E-4E3C-8046-29117C643D60}" type="datetimeFigureOut">
              <a:rPr kumimoji="1" lang="ja-JP" altLang="en-US" smtClean="0"/>
              <a:t>2022/9/13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430114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54DFE6-832E-4E3C-8046-29117C643D60}" type="datetimeFigureOut">
              <a:rPr kumimoji="1" lang="ja-JP" altLang="en-US" smtClean="0"/>
              <a:t>2022/9/13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535225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54DFE6-832E-4E3C-8046-29117C643D60}" type="datetimeFigureOut">
              <a:rPr kumimoji="1" lang="ja-JP" altLang="en-US" smtClean="0"/>
              <a:t>2022/9/13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94118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A54DFE6-832E-4E3C-8046-29117C643D60}" type="datetimeFigureOut">
              <a:rPr kumimoji="1" lang="ja-JP" altLang="en-US" smtClean="0"/>
              <a:t>2022/9/13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2776700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A54DFE6-832E-4E3C-8046-29117C643D60}" type="datetimeFigureOut">
              <a:rPr kumimoji="1" lang="ja-JP" altLang="en-US" smtClean="0"/>
              <a:t>2022/9/13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762450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A54DFE6-832E-4E3C-8046-29117C643D60}" type="datetimeFigureOut">
              <a:rPr kumimoji="1" lang="ja-JP" altLang="en-US" smtClean="0"/>
              <a:t>2022/9/13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117389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4DFE6-832E-4E3C-8046-29117C643D60}" type="datetimeFigureOut">
              <a:rPr kumimoji="1" lang="ja-JP" altLang="en-US" smtClean="0"/>
              <a:t>2022/9/13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572679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54DFE6-832E-4E3C-8046-29117C643D60}" type="datetimeFigureOut">
              <a:rPr kumimoji="1" lang="ja-JP" altLang="en-US" smtClean="0"/>
              <a:t>2022/9/13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93219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54DFE6-832E-4E3C-8046-29117C643D60}" type="datetimeFigureOut">
              <a:rPr kumimoji="1" lang="ja-JP" altLang="en-US" smtClean="0"/>
              <a:t>2022/9/13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4075052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A54DFE6-832E-4E3C-8046-29117C643D60}" type="datetimeFigureOut">
              <a:rPr kumimoji="1" lang="ja-JP" altLang="en-US" smtClean="0"/>
              <a:t>2022/9/13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2520572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正方形/長方形 247"/>
          <p:cNvSpPr/>
          <p:nvPr/>
        </p:nvSpPr>
        <p:spPr>
          <a:xfrm>
            <a:off x="109427" y="3378933"/>
            <a:ext cx="12599571" cy="256252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テキスト ボックス 92"/>
          <p:cNvSpPr txBox="1"/>
          <p:nvPr/>
        </p:nvSpPr>
        <p:spPr>
          <a:xfrm>
            <a:off x="3989788" y="3699385"/>
            <a:ext cx="2738213" cy="2192908"/>
          </a:xfrm>
          <a:prstGeom prst="rect">
            <a:avLst/>
          </a:prstGeom>
          <a:solidFill>
            <a:schemeClr val="bg1"/>
          </a:solidFill>
          <a:ln w="12700" cmpd="dbl">
            <a:solidFill>
              <a:schemeClr val="accent1"/>
            </a:solidFill>
          </a:ln>
        </p:spPr>
        <p:txBody>
          <a:bodyPr wrap="square" rtlCol="0">
            <a:spAutoFit/>
          </a:bodyPr>
          <a:lstStyle/>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テキスト ボックス 101"/>
          <p:cNvSpPr txBox="1"/>
          <p:nvPr/>
        </p:nvSpPr>
        <p:spPr>
          <a:xfrm>
            <a:off x="6948403" y="3699385"/>
            <a:ext cx="2738213" cy="2192908"/>
          </a:xfrm>
          <a:prstGeom prst="rect">
            <a:avLst/>
          </a:prstGeom>
          <a:solidFill>
            <a:schemeClr val="bg1"/>
          </a:solidFill>
          <a:ln w="12700" cmpd="dbl">
            <a:solidFill>
              <a:schemeClr val="accent1"/>
            </a:solidFill>
          </a:ln>
        </p:spPr>
        <p:txBody>
          <a:bodyPr wrap="square" rtlCol="0">
            <a:spAutoFit/>
          </a:bodyPr>
          <a:lstStyle/>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テキスト ボックス 102"/>
          <p:cNvSpPr txBox="1"/>
          <p:nvPr/>
        </p:nvSpPr>
        <p:spPr>
          <a:xfrm>
            <a:off x="9922222" y="3682970"/>
            <a:ext cx="2738213" cy="2192908"/>
          </a:xfrm>
          <a:prstGeom prst="rect">
            <a:avLst/>
          </a:prstGeom>
          <a:solidFill>
            <a:schemeClr val="bg1"/>
          </a:solidFill>
          <a:ln w="12700" cmpd="dbl">
            <a:solidFill>
              <a:schemeClr val="accent1"/>
            </a:solidFill>
          </a:ln>
        </p:spPr>
        <p:txBody>
          <a:bodyPr wrap="square" rtlCol="0">
            <a:spAutoFit/>
          </a:bodyPr>
          <a:lstStyle/>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7" name="正方形/長方形 236"/>
          <p:cNvSpPr/>
          <p:nvPr/>
        </p:nvSpPr>
        <p:spPr>
          <a:xfrm>
            <a:off x="166212" y="1727947"/>
            <a:ext cx="12552780" cy="167543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テキスト ボックス 210"/>
          <p:cNvSpPr txBox="1"/>
          <p:nvPr/>
        </p:nvSpPr>
        <p:spPr>
          <a:xfrm>
            <a:off x="1038202" y="3681556"/>
            <a:ext cx="2709016" cy="2192908"/>
          </a:xfrm>
          <a:prstGeom prst="rect">
            <a:avLst/>
          </a:prstGeom>
          <a:solidFill>
            <a:schemeClr val="bg1"/>
          </a:solidFill>
          <a:ln w="12700" cmpd="dbl">
            <a:solidFill>
              <a:schemeClr val="accent1"/>
            </a:solidFill>
          </a:ln>
        </p:spPr>
        <p:txBody>
          <a:bodyPr wrap="square" rtlCol="0">
            <a:spAutoFit/>
          </a:bodyPr>
          <a:lstStyle/>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1" name="正方形/長方形 140">
            <a:extLst>
              <a:ext uri="{FF2B5EF4-FFF2-40B4-BE49-F238E27FC236}">
                <a16:creationId xmlns:a16="http://schemas.microsoft.com/office/drawing/2014/main" id="{D68E7A76-3FDB-4955-9EB2-31087AC72729}"/>
              </a:ext>
            </a:extLst>
          </p:cNvPr>
          <p:cNvSpPr/>
          <p:nvPr/>
        </p:nvSpPr>
        <p:spPr>
          <a:xfrm>
            <a:off x="118087" y="576610"/>
            <a:ext cx="12607313" cy="1060288"/>
          </a:xfrm>
          <a:prstGeom prst="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6"/>
          </a:p>
        </p:txBody>
      </p:sp>
      <p:sp>
        <p:nvSpPr>
          <p:cNvPr id="96" name="テキスト ボックス 95">
            <a:extLst>
              <a:ext uri="{FF2B5EF4-FFF2-40B4-BE49-F238E27FC236}">
                <a16:creationId xmlns:a16="http://schemas.microsoft.com/office/drawing/2014/main" id="{AA7AB447-F563-4E25-8427-D4F24FA05E76}"/>
              </a:ext>
            </a:extLst>
          </p:cNvPr>
          <p:cNvSpPr txBox="1"/>
          <p:nvPr/>
        </p:nvSpPr>
        <p:spPr>
          <a:xfrm>
            <a:off x="0" y="133408"/>
            <a:ext cx="12531310" cy="36933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nchor="ctr">
            <a:spAutoFit/>
          </a:bodyPr>
          <a:lstStyle/>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800" b="1" dirty="0" smtClean="0">
                <a:solidFill>
                  <a:schemeClr val="tx1"/>
                </a:solidFill>
                <a:latin typeface="Meiryo UI" panose="020B0604030504040204" pitchFamily="50" charset="-128"/>
                <a:ea typeface="Meiryo UI" panose="020B0604030504040204" pitchFamily="50" charset="-128"/>
              </a:rPr>
              <a:t>住宅</a:t>
            </a:r>
            <a:r>
              <a:rPr lang="ja-JP" altLang="en-US" sz="1800" b="1" dirty="0">
                <a:solidFill>
                  <a:schemeClr val="tx1"/>
                </a:solidFill>
                <a:latin typeface="Meiryo UI" panose="020B0604030504040204" pitchFamily="50" charset="-128"/>
                <a:ea typeface="Meiryo UI" panose="020B0604030504040204" pitchFamily="50" charset="-128"/>
              </a:rPr>
              <a:t>建築物耐震</a:t>
            </a:r>
            <a:r>
              <a:rPr lang="en-US" altLang="ja-JP" sz="1800" b="1" dirty="0">
                <a:solidFill>
                  <a:schemeClr val="tx1"/>
                </a:solidFill>
                <a:latin typeface="Meiryo UI" panose="020B0604030504040204" pitchFamily="50" charset="-128"/>
                <a:ea typeface="Meiryo UI" panose="020B0604030504040204" pitchFamily="50" charset="-128"/>
              </a:rPr>
              <a:t>10</a:t>
            </a:r>
            <a:r>
              <a:rPr lang="ja-JP" altLang="en-US" sz="1800" b="1" dirty="0">
                <a:solidFill>
                  <a:schemeClr val="tx1"/>
                </a:solidFill>
                <a:latin typeface="Meiryo UI" panose="020B0604030504040204" pitchFamily="50" charset="-128"/>
                <a:ea typeface="Meiryo UI" panose="020B0604030504040204" pitchFamily="50" charset="-128"/>
              </a:rPr>
              <a:t>ヵ年戦略・</a:t>
            </a:r>
            <a:r>
              <a:rPr lang="ja-JP" altLang="en-US" sz="1800" b="1" dirty="0" smtClean="0">
                <a:solidFill>
                  <a:schemeClr val="tx1"/>
                </a:solidFill>
                <a:latin typeface="Meiryo UI" panose="020B0604030504040204" pitchFamily="50" charset="-128"/>
                <a:ea typeface="Meiryo UI" panose="020B0604030504040204" pitchFamily="50" charset="-128"/>
              </a:rPr>
              <a:t>大阪」</a:t>
            </a:r>
            <a:r>
              <a:rPr lang="ja-JP" altLang="en-US" sz="1800" b="1" dirty="0">
                <a:solidFill>
                  <a:schemeClr val="tx1"/>
                </a:solidFill>
                <a:latin typeface="Meiryo UI" panose="020B0604030504040204" pitchFamily="50" charset="-128"/>
                <a:ea typeface="Meiryo UI" panose="020B0604030504040204" pitchFamily="50" charset="-128"/>
              </a:rPr>
              <a:t>　　進捗状況の概要</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18087" y="560701"/>
            <a:ext cx="1195963" cy="272758"/>
          </a:xfrm>
          <a:prstGeom prst="rect">
            <a:avLst/>
          </a:prstGeom>
          <a:solidFill>
            <a:schemeClr val="tx2"/>
          </a:solidFill>
          <a:ln>
            <a:noFill/>
          </a:ln>
        </p:spPr>
        <p:txBody>
          <a:bodyPr vert="horz" wrap="square" lIns="72000" tIns="36000" rIns="72000" bIns="36000" rtlCol="0" anchor="ctr">
            <a:spAutoFit/>
          </a:bodyPr>
          <a:lstStyle/>
          <a:p>
            <a:pPr algn="ctr"/>
            <a:r>
              <a:rPr kumimoji="1" lang="ja-JP" altLang="en-US" sz="1300" b="1" dirty="0">
                <a:solidFill>
                  <a:schemeClr val="bg1"/>
                </a:solidFill>
                <a:latin typeface="Meiryo UI" panose="020B0604030504040204" pitchFamily="50" charset="-128"/>
                <a:ea typeface="Meiryo UI" panose="020B0604030504040204" pitchFamily="50" charset="-128"/>
              </a:rPr>
              <a:t>基本方針</a:t>
            </a:r>
          </a:p>
        </p:txBody>
      </p:sp>
      <p:sp>
        <p:nvSpPr>
          <p:cNvPr id="159" name="テキスト ボックス 158">
            <a:extLst>
              <a:ext uri="{FF2B5EF4-FFF2-40B4-BE49-F238E27FC236}">
                <a16:creationId xmlns:a16="http://schemas.microsoft.com/office/drawing/2014/main" id="{B616332F-3264-484B-BF86-D2F82ECD3517}"/>
              </a:ext>
            </a:extLst>
          </p:cNvPr>
          <p:cNvSpPr txBox="1"/>
          <p:nvPr/>
        </p:nvSpPr>
        <p:spPr>
          <a:xfrm>
            <a:off x="9366354" y="3152641"/>
            <a:ext cx="3362676" cy="194925"/>
          </a:xfrm>
          <a:prstGeom prst="rect">
            <a:avLst/>
          </a:prstGeom>
          <a:noFill/>
          <a:ln>
            <a:noFill/>
          </a:ln>
        </p:spPr>
        <p:txBody>
          <a:bodyPr wrap="square" rtlCol="0">
            <a:spAutoFit/>
          </a:bodyPr>
          <a:lstStyle/>
          <a:p>
            <a:pPr>
              <a:lnSpc>
                <a:spcPts val="800"/>
              </a:lnSpc>
            </a:pPr>
            <a:r>
              <a:rPr lang="en-US" altLang="ja-JP" sz="700" dirty="0">
                <a:solidFill>
                  <a:prstClr val="black"/>
                </a:solidFill>
                <a:latin typeface="Meiryo UI" panose="020B0604030504040204" pitchFamily="50" charset="-128"/>
                <a:ea typeface="Meiryo UI" panose="020B0604030504040204" pitchFamily="50" charset="-128"/>
              </a:rPr>
              <a:t>※</a:t>
            </a:r>
            <a:r>
              <a:rPr lang="ja-JP" altLang="en-US" sz="700" dirty="0">
                <a:solidFill>
                  <a:prstClr val="black"/>
                </a:solidFill>
                <a:latin typeface="Meiryo UI" panose="020B0604030504040204" pitchFamily="50" charset="-128"/>
                <a:ea typeface="Meiryo UI" panose="020B0604030504040204" pitchFamily="50" charset="-128"/>
              </a:rPr>
              <a:t>１進捗率：義務付け建築物に占める耐震性ありの割合　　　　　　</a:t>
            </a:r>
            <a:r>
              <a:rPr lang="en-US" altLang="ja-JP" sz="700" dirty="0">
                <a:solidFill>
                  <a:prstClr val="black"/>
                </a:solidFill>
                <a:latin typeface="Meiryo UI" panose="020B0604030504040204" pitchFamily="50" charset="-128"/>
                <a:ea typeface="Meiryo UI" panose="020B0604030504040204" pitchFamily="50" charset="-128"/>
              </a:rPr>
              <a:t>※</a:t>
            </a:r>
            <a:r>
              <a:rPr lang="ja-JP" altLang="en-US" sz="700" dirty="0">
                <a:solidFill>
                  <a:prstClr val="black"/>
                </a:solidFill>
                <a:latin typeface="Meiryo UI" panose="020B0604030504040204" pitchFamily="50" charset="-128"/>
                <a:ea typeface="Meiryo UI" panose="020B0604030504040204" pitchFamily="50" charset="-128"/>
              </a:rPr>
              <a:t>２当初公表時点</a:t>
            </a:r>
            <a:endParaRPr lang="en-US" altLang="ja-JP" sz="700" dirty="0">
              <a:solidFill>
                <a:prstClr val="black"/>
              </a:solidFill>
              <a:latin typeface="Meiryo UI" panose="020B0604030504040204" pitchFamily="50" charset="-128"/>
              <a:ea typeface="Meiryo UI" panose="020B0604030504040204" pitchFamily="50" charset="-128"/>
            </a:endParaRPr>
          </a:p>
        </p:txBody>
      </p:sp>
      <p:sp>
        <p:nvSpPr>
          <p:cNvPr id="145" name="テキスト ボックス 144">
            <a:extLst>
              <a:ext uri="{FF2B5EF4-FFF2-40B4-BE49-F238E27FC236}">
                <a16:creationId xmlns:a16="http://schemas.microsoft.com/office/drawing/2014/main" id="{CC660F4B-9010-43E1-BCB9-EF5BB63A53BF}"/>
              </a:ext>
            </a:extLst>
          </p:cNvPr>
          <p:cNvSpPr txBox="1"/>
          <p:nvPr/>
        </p:nvSpPr>
        <p:spPr>
          <a:xfrm>
            <a:off x="1407709" y="633006"/>
            <a:ext cx="11115415" cy="432000"/>
          </a:xfrm>
          <a:prstGeom prst="rect">
            <a:avLst/>
          </a:prstGeom>
          <a:solidFill>
            <a:schemeClr val="bg1"/>
          </a:solidFill>
        </p:spPr>
        <p:txBody>
          <a:bodyPr wrap="square" rtlCol="0" anchor="ctr">
            <a:spAutoFit/>
          </a:bodyPr>
          <a:lstStyle/>
          <a:p>
            <a:pPr marL="223838" indent="-223838" algn="ctr">
              <a:spcBef>
                <a:spcPts val="200"/>
              </a:spcBef>
            </a:pPr>
            <a:r>
              <a:rPr lang="en-US" altLang="ja-JP" sz="14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 </a:t>
            </a:r>
            <a:r>
              <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効率的・効果的な</a:t>
            </a:r>
            <a:r>
              <a:rPr lang="ja-JP" altLang="en-US" sz="1400" b="1" dirty="0">
                <a:latin typeface="Meiryo UI" panose="020B0604030504040204" pitchFamily="50" charset="-128"/>
                <a:ea typeface="Meiryo UI" panose="020B0604030504040204" pitchFamily="50" charset="-128"/>
              </a:rPr>
              <a:t>施策展開により耐震化をスピードアップ </a:t>
            </a:r>
            <a:r>
              <a:rPr lang="en-US" altLang="ja-JP" sz="1400"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a:t>
            </a:r>
            <a:r>
              <a:rPr lang="ja-JP" altLang="en-US" sz="1400" b="1" dirty="0">
                <a:solidFill>
                  <a:prstClr val="black"/>
                </a:solidFill>
                <a:latin typeface="Meiryo UI" panose="020B0604030504040204" pitchFamily="50" charset="-128"/>
                <a:ea typeface="Meiryo UI" panose="020B0604030504040204" pitchFamily="50" charset="-128"/>
              </a:rPr>
              <a:t>他施策、関係団体等と</a:t>
            </a:r>
            <a:r>
              <a:rPr lang="ja-JP" altLang="en-US" sz="16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連携を強化</a:t>
            </a:r>
            <a:r>
              <a:rPr lang="ja-JP" altLang="en-US" sz="1400" b="1" dirty="0">
                <a:solidFill>
                  <a:prstClr val="black"/>
                </a:solidFill>
                <a:latin typeface="Meiryo UI" panose="020B0604030504040204" pitchFamily="50" charset="-128"/>
                <a:ea typeface="Meiryo UI" panose="020B0604030504040204" pitchFamily="50" charset="-128"/>
              </a:rPr>
              <a:t>、多様なアプローチにより耐震化意欲を喚起 </a:t>
            </a:r>
            <a:r>
              <a:rPr lang="en-US" altLang="ja-JP" sz="1400" b="1" dirty="0">
                <a:solidFill>
                  <a:prstClr val="black"/>
                </a:solidFill>
                <a:latin typeface="Meiryo UI" panose="020B0604030504040204" pitchFamily="50" charset="-128"/>
                <a:ea typeface="Meiryo UI" panose="020B0604030504040204" pitchFamily="50" charset="-128"/>
              </a:rPr>
              <a:t>》</a:t>
            </a:r>
          </a:p>
        </p:txBody>
      </p:sp>
      <p:sp>
        <p:nvSpPr>
          <p:cNvPr id="92" name="テキスト ボックス 91">
            <a:extLst>
              <a:ext uri="{FF2B5EF4-FFF2-40B4-BE49-F238E27FC236}">
                <a16:creationId xmlns:a16="http://schemas.microsoft.com/office/drawing/2014/main" id="{CDA50484-40D9-420B-AF16-E49EC08BF6B9}"/>
              </a:ext>
            </a:extLst>
          </p:cNvPr>
          <p:cNvSpPr txBox="1"/>
          <p:nvPr/>
        </p:nvSpPr>
        <p:spPr>
          <a:xfrm>
            <a:off x="4054183" y="3836032"/>
            <a:ext cx="2631600" cy="415498"/>
          </a:xfrm>
          <a:prstGeom prst="rect">
            <a:avLst/>
          </a:prstGeom>
          <a:noFill/>
          <a:ln>
            <a:noFill/>
          </a:ln>
        </p:spPr>
        <p:txBody>
          <a:bodyPr wrap="square" rtlCol="0">
            <a:spAutoFit/>
          </a:bodyPr>
          <a:lstStyle/>
          <a:p>
            <a:pPr marL="84138" indent="-84138" defTabSz="1207044" fontAlgn="t">
              <a:tabLst>
                <a:tab pos="84138" algn="l"/>
              </a:tabLst>
              <a:defRPr/>
            </a:pP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050" spc="-20" dirty="0">
                <a:solidFill>
                  <a:prstClr val="black"/>
                </a:solidFill>
                <a:latin typeface="Meiryo UI" panose="020B0604030504040204" pitchFamily="50" charset="-128"/>
                <a:ea typeface="Meiryo UI" panose="020B0604030504040204" pitchFamily="50" charset="-128"/>
              </a:rPr>
              <a:t>関係部局と連携強化し、総</a:t>
            </a:r>
            <a:r>
              <a:rPr lang="ja-JP" altLang="en-US" sz="1050" spc="-20" dirty="0">
                <a:latin typeface="Meiryo UI" panose="020B0604030504040204" pitchFamily="50" charset="-128"/>
                <a:ea typeface="Meiryo UI" panose="020B0604030504040204" pitchFamily="50" charset="-128"/>
                <a:cs typeface="Meiryo UI" panose="020B0604030504040204" pitchFamily="50" charset="-128"/>
              </a:rPr>
              <a:t>合的なアプローチ</a:t>
            </a:r>
            <a:endParaRPr lang="en-US" altLang="ja-JP" sz="1050" spc="-20" dirty="0">
              <a:latin typeface="Meiryo UI" panose="020B0604030504040204" pitchFamily="50" charset="-128"/>
              <a:ea typeface="Meiryo UI" panose="020B0604030504040204" pitchFamily="50" charset="-128"/>
            </a:endParaRPr>
          </a:p>
          <a:p>
            <a:pPr marL="84138" indent="-84138" defTabSz="1207044" fontAlgn="t">
              <a:tabLst>
                <a:tab pos="84138" algn="l"/>
              </a:tabLst>
              <a:defRPr/>
            </a:pP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管理会社を通じた効果的な働きかけ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テキスト ボックス 96">
            <a:extLst>
              <a:ext uri="{FF2B5EF4-FFF2-40B4-BE49-F238E27FC236}">
                <a16:creationId xmlns:a16="http://schemas.microsoft.com/office/drawing/2014/main" id="{83018EDF-7A5B-4E25-BB61-BC8D55847498}"/>
              </a:ext>
            </a:extLst>
          </p:cNvPr>
          <p:cNvSpPr txBox="1"/>
          <p:nvPr/>
        </p:nvSpPr>
        <p:spPr>
          <a:xfrm>
            <a:off x="4067496" y="4492755"/>
            <a:ext cx="2631600" cy="415498"/>
          </a:xfrm>
          <a:prstGeom prst="rect">
            <a:avLst/>
          </a:prstGeom>
          <a:noFill/>
          <a:ln>
            <a:noFill/>
          </a:ln>
        </p:spPr>
        <p:txBody>
          <a:bodyPr wrap="square" rtlCol="0">
            <a:spAutoFit/>
          </a:bodyPr>
          <a:lstStyle>
            <a:defPPr>
              <a:defRPr lang="en-US"/>
            </a:defPPr>
            <a:lvl1pPr marL="84138" indent="-84138" defTabSz="1207044" fontAlgn="t">
              <a:tabLst>
                <a:tab pos="84138" algn="l"/>
              </a:tabLst>
              <a:defRPr sz="900" b="1">
                <a:solidFill>
                  <a:prstClr val="black"/>
                </a:solidFill>
                <a:latin typeface="Meiryo UI" panose="020B0604030504040204" pitchFamily="50" charset="-128"/>
                <a:ea typeface="Meiryo UI" panose="020B0604030504040204" pitchFamily="50" charset="-128"/>
              </a:defRPr>
            </a:lvl1pPr>
          </a:lstStyle>
          <a:p>
            <a:r>
              <a:rPr lang="ja-JP" altLang="en-US" sz="1050" b="0" dirty="0"/>
              <a:t>●個別訪問等による</a:t>
            </a:r>
            <a:r>
              <a:rPr lang="ja-JP" altLang="en-US" sz="1050" b="0" dirty="0" smtClean="0"/>
              <a:t>働きかけ</a:t>
            </a:r>
            <a:endParaRPr lang="en-US" altLang="ja-JP" sz="1050" b="0" dirty="0"/>
          </a:p>
          <a:p>
            <a:r>
              <a:rPr lang="ja-JP" altLang="en-US" sz="1050" b="0" dirty="0"/>
              <a:t>●耐震化サポート事業者との連携　</a:t>
            </a:r>
            <a:endParaRPr lang="en-US" altLang="ja-JP" sz="1050" b="0" dirty="0"/>
          </a:p>
        </p:txBody>
      </p:sp>
      <p:sp>
        <p:nvSpPr>
          <p:cNvPr id="98" name="テキスト ボックス 97">
            <a:extLst>
              <a:ext uri="{FF2B5EF4-FFF2-40B4-BE49-F238E27FC236}">
                <a16:creationId xmlns:a16="http://schemas.microsoft.com/office/drawing/2014/main" id="{B518BEDB-002C-4D54-9B41-126E32AD896A}"/>
              </a:ext>
            </a:extLst>
          </p:cNvPr>
          <p:cNvSpPr txBox="1"/>
          <p:nvPr/>
        </p:nvSpPr>
        <p:spPr>
          <a:xfrm>
            <a:off x="4066633" y="5184531"/>
            <a:ext cx="2631600" cy="577081"/>
          </a:xfrm>
          <a:prstGeom prst="rect">
            <a:avLst/>
          </a:prstGeom>
          <a:noFill/>
          <a:ln>
            <a:noFill/>
          </a:ln>
        </p:spPr>
        <p:txBody>
          <a:bodyPr wrap="square" rtlCol="0">
            <a:spAutoFit/>
          </a:bodyPr>
          <a:lstStyle/>
          <a:p>
            <a:pPr marL="144000" indent="-144000" defTabSz="431087"/>
            <a:r>
              <a:rPr lang="ja-JP" altLang="en-US" sz="1050" dirty="0">
                <a:solidFill>
                  <a:prstClr val="black"/>
                </a:solidFill>
                <a:latin typeface="Meiryo UI" panose="020B0604030504040204" pitchFamily="50" charset="-128"/>
                <a:ea typeface="Meiryo UI" panose="020B0604030504040204" pitchFamily="50" charset="-128"/>
              </a:rPr>
              <a:t>●市町への補助制度創設の働きかけ</a:t>
            </a:r>
            <a:endParaRPr lang="en-US" altLang="ja-JP" sz="1050" dirty="0">
              <a:solidFill>
                <a:prstClr val="black"/>
              </a:solidFill>
              <a:latin typeface="Meiryo UI" panose="020B0604030504040204" pitchFamily="50" charset="-128"/>
              <a:ea typeface="Meiryo UI" panose="020B0604030504040204" pitchFamily="50" charset="-128"/>
            </a:endParaRPr>
          </a:p>
          <a:p>
            <a:pPr marL="144000" indent="-144000" defTabSz="431087"/>
            <a:r>
              <a:rPr lang="ja-JP" altLang="en-US" sz="1050" dirty="0">
                <a:solidFill>
                  <a:prstClr val="black"/>
                </a:solidFill>
                <a:latin typeface="Meiryo UI" panose="020B0604030504040204" pitchFamily="50" charset="-128"/>
                <a:ea typeface="Meiryo UI" panose="020B0604030504040204" pitchFamily="50" charset="-128"/>
              </a:rPr>
              <a:t>●広域緊急交通路沿道の分譲マンションでのモデルづくり</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99" name="テキスト ボックス 98">
            <a:extLst>
              <a:ext uri="{FF2B5EF4-FFF2-40B4-BE49-F238E27FC236}">
                <a16:creationId xmlns:a16="http://schemas.microsoft.com/office/drawing/2014/main" id="{BC99C51D-8E5A-43EB-A38F-508B6F40B5AB}"/>
              </a:ext>
            </a:extLst>
          </p:cNvPr>
          <p:cNvSpPr txBox="1"/>
          <p:nvPr/>
        </p:nvSpPr>
        <p:spPr>
          <a:xfrm>
            <a:off x="7042657" y="4492755"/>
            <a:ext cx="2631600" cy="415498"/>
          </a:xfrm>
          <a:prstGeom prst="rect">
            <a:avLst/>
          </a:prstGeom>
          <a:noFill/>
          <a:ln>
            <a:noFill/>
          </a:ln>
        </p:spPr>
        <p:txBody>
          <a:bodyPr wrap="square" rtlCol="0">
            <a:spAutoFit/>
          </a:bodyPr>
          <a:lstStyle>
            <a:defPPr>
              <a:defRPr lang="en-US"/>
            </a:defPPr>
            <a:lvl1pPr marL="84138" indent="-84138" defTabSz="1207044" fontAlgn="t">
              <a:tabLst>
                <a:tab pos="167645" algn="l"/>
              </a:tabLst>
              <a:defRPr sz="900">
                <a:solidFill>
                  <a:prstClr val="black"/>
                </a:solidFill>
                <a:latin typeface="Meiryo UI" panose="020B0604030504040204" pitchFamily="50" charset="-128"/>
                <a:ea typeface="Meiryo UI" panose="020B0604030504040204" pitchFamily="50" charset="-128"/>
              </a:defRPr>
            </a:lvl1pPr>
          </a:lstStyle>
          <a:p>
            <a:r>
              <a:rPr lang="ja-JP" altLang="en-US" sz="1050" dirty="0"/>
              <a:t>●個別訪問等による働きかけ</a:t>
            </a:r>
            <a:endParaRPr lang="en-US" altLang="ja-JP" sz="1050" dirty="0"/>
          </a:p>
          <a:p>
            <a:r>
              <a:rPr lang="ja-JP" altLang="en-US" sz="1050" dirty="0"/>
              <a:t>●病院への働きかけを重点化</a:t>
            </a:r>
            <a:endParaRPr lang="en-US" altLang="ja-JP" sz="1050" dirty="0"/>
          </a:p>
        </p:txBody>
      </p:sp>
      <p:sp>
        <p:nvSpPr>
          <p:cNvPr id="100" name="テキスト ボックス 99">
            <a:extLst>
              <a:ext uri="{FF2B5EF4-FFF2-40B4-BE49-F238E27FC236}">
                <a16:creationId xmlns:a16="http://schemas.microsoft.com/office/drawing/2014/main" id="{E1D0D093-999F-4E35-A3F0-94D0A066EF68}"/>
              </a:ext>
            </a:extLst>
          </p:cNvPr>
          <p:cNvSpPr txBox="1"/>
          <p:nvPr/>
        </p:nvSpPr>
        <p:spPr>
          <a:xfrm>
            <a:off x="9994616" y="4492755"/>
            <a:ext cx="2631600" cy="415498"/>
          </a:xfrm>
          <a:prstGeom prst="rect">
            <a:avLst/>
          </a:prstGeom>
          <a:noFill/>
          <a:ln>
            <a:noFill/>
          </a:ln>
        </p:spPr>
        <p:txBody>
          <a:bodyPr wrap="square" rtlCol="0">
            <a:spAutoFit/>
          </a:bodyPr>
          <a:lstStyle>
            <a:defPPr>
              <a:defRPr lang="en-US"/>
            </a:defPPr>
            <a:lvl1pPr marL="224471" indent="-224471" defTabSz="1672105" fontAlgn="t">
              <a:tabLst>
                <a:tab pos="167645" algn="l"/>
              </a:tabLst>
              <a:defRPr sz="900">
                <a:solidFill>
                  <a:prstClr val="black"/>
                </a:solidFill>
                <a:latin typeface="Meiryo UI" panose="020B0604030504040204" pitchFamily="50" charset="-128"/>
                <a:ea typeface="Meiryo UI" panose="020B0604030504040204" pitchFamily="50" charset="-128"/>
              </a:defRPr>
            </a:lvl1pPr>
          </a:lstStyle>
          <a:p>
            <a:pPr marL="108000" indent="-108000"/>
            <a:r>
              <a:rPr lang="ja-JP" altLang="en-US" sz="1050" dirty="0"/>
              <a:t>●専門家派遣制度の活用</a:t>
            </a:r>
            <a:endParaRPr lang="en-US" altLang="ja-JP" sz="1050" dirty="0"/>
          </a:p>
          <a:p>
            <a:pPr marL="108000" indent="-108000"/>
            <a:r>
              <a:rPr lang="ja-JP" altLang="en-US" sz="1050" dirty="0"/>
              <a:t>●道路閉塞の可能性が高い建物を重点化</a:t>
            </a:r>
            <a:endParaRPr lang="en-US" altLang="ja-JP" sz="1050" dirty="0"/>
          </a:p>
        </p:txBody>
      </p:sp>
      <p:sp>
        <p:nvSpPr>
          <p:cNvPr id="101" name="テキスト ボックス 100">
            <a:extLst>
              <a:ext uri="{FF2B5EF4-FFF2-40B4-BE49-F238E27FC236}">
                <a16:creationId xmlns:a16="http://schemas.microsoft.com/office/drawing/2014/main" id="{526EB12D-E43D-4169-8010-227C751ACB0B}"/>
              </a:ext>
            </a:extLst>
          </p:cNvPr>
          <p:cNvSpPr txBox="1"/>
          <p:nvPr/>
        </p:nvSpPr>
        <p:spPr>
          <a:xfrm>
            <a:off x="7042657" y="3836032"/>
            <a:ext cx="2703292" cy="415498"/>
          </a:xfrm>
          <a:prstGeom prst="rect">
            <a:avLst/>
          </a:prstGeom>
          <a:noFill/>
          <a:ln>
            <a:noFill/>
          </a:ln>
        </p:spPr>
        <p:txBody>
          <a:bodyPr wrap="square" rtlCol="0">
            <a:spAutoFit/>
          </a:bodyPr>
          <a:lstStyle/>
          <a:p>
            <a:pPr marL="84138" indent="-84138" defTabSz="1207044" fontAlgn="t">
              <a:tabLst>
                <a:tab pos="167645" algn="l"/>
              </a:tabLst>
              <a:defRPr/>
            </a:pPr>
            <a:r>
              <a:rPr lang="ja-JP" altLang="en-US" sz="1050" dirty="0">
                <a:solidFill>
                  <a:prstClr val="black"/>
                </a:solidFill>
                <a:latin typeface="Meiryo UI" panose="020B0604030504040204" pitchFamily="50" charset="-128"/>
                <a:ea typeface="Meiryo UI" panose="020B0604030504040204" pitchFamily="50" charset="-128"/>
              </a:rPr>
              <a:t>●関係団体等と連携した説明会等、普及啓発</a:t>
            </a:r>
            <a:endParaRPr lang="en-US" altLang="ja-JP" sz="1050" dirty="0">
              <a:solidFill>
                <a:prstClr val="black"/>
              </a:solidFill>
              <a:latin typeface="Meiryo UI" panose="020B0604030504040204" pitchFamily="50" charset="-128"/>
              <a:ea typeface="Meiryo UI" panose="020B0604030504040204" pitchFamily="50" charset="-128"/>
            </a:endParaRPr>
          </a:p>
          <a:p>
            <a:pPr marL="84138" indent="-84138" defTabSz="1207044" fontAlgn="t">
              <a:tabLst>
                <a:tab pos="167645" algn="l"/>
              </a:tabLst>
              <a:defRPr/>
            </a:pPr>
            <a:r>
              <a:rPr lang="ja-JP" altLang="en-US" sz="1050" dirty="0">
                <a:solidFill>
                  <a:prstClr val="black"/>
                </a:solidFill>
                <a:latin typeface="Meiryo UI" panose="020B0604030504040204" pitchFamily="50" charset="-128"/>
                <a:ea typeface="Meiryo UI" panose="020B0604030504040204" pitchFamily="50" charset="-128"/>
              </a:rPr>
              <a:t>●施設利用者に</a:t>
            </a:r>
            <a:r>
              <a:rPr lang="ja-JP" altLang="en-US" sz="1050" dirty="0" smtClean="0">
                <a:solidFill>
                  <a:prstClr val="black"/>
                </a:solidFill>
                <a:latin typeface="Meiryo UI" panose="020B0604030504040204" pitchFamily="50" charset="-128"/>
                <a:ea typeface="Meiryo UI" panose="020B0604030504040204" pitchFamily="50" charset="-128"/>
              </a:rPr>
              <a:t>分かりやすい公表</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105" name="テキスト ボックス 104">
            <a:extLst>
              <a:ext uri="{FF2B5EF4-FFF2-40B4-BE49-F238E27FC236}">
                <a16:creationId xmlns:a16="http://schemas.microsoft.com/office/drawing/2014/main" id="{C090F7B2-CD4A-43B2-95F2-A814569A0272}"/>
              </a:ext>
            </a:extLst>
          </p:cNvPr>
          <p:cNvSpPr txBox="1"/>
          <p:nvPr/>
        </p:nvSpPr>
        <p:spPr>
          <a:xfrm>
            <a:off x="9994616" y="3836032"/>
            <a:ext cx="2631600" cy="415498"/>
          </a:xfrm>
          <a:prstGeom prst="rect">
            <a:avLst/>
          </a:prstGeom>
          <a:noFill/>
          <a:ln>
            <a:noFill/>
          </a:ln>
        </p:spPr>
        <p:txBody>
          <a:bodyPr wrap="square" rtlCol="0">
            <a:spAutoFit/>
          </a:bodyPr>
          <a:lstStyle/>
          <a:p>
            <a:pPr marL="108000" indent="-108000" defTabSz="1672105" fontAlgn="t">
              <a:tabLst>
                <a:tab pos="167645" algn="l"/>
              </a:tabLst>
              <a:defRPr/>
            </a:pPr>
            <a:r>
              <a:rPr lang="ja-JP" altLang="en-US" sz="1050" dirty="0">
                <a:solidFill>
                  <a:prstClr val="black"/>
                </a:solidFill>
                <a:latin typeface="Meiryo UI" panose="020B0604030504040204" pitchFamily="50" charset="-128"/>
                <a:ea typeface="Meiryo UI" panose="020B0604030504040204" pitchFamily="50" charset="-128"/>
              </a:rPr>
              <a:t>●地域住民への働きかけ</a:t>
            </a:r>
            <a:endParaRPr lang="en-US" altLang="ja-JP" sz="1050" dirty="0">
              <a:solidFill>
                <a:prstClr val="black"/>
              </a:solidFill>
              <a:latin typeface="Meiryo UI" panose="020B0604030504040204" pitchFamily="50" charset="-128"/>
              <a:ea typeface="Meiryo UI" panose="020B0604030504040204" pitchFamily="50" charset="-128"/>
            </a:endParaRPr>
          </a:p>
          <a:p>
            <a:pPr marL="108000" indent="-108000" defTabSz="1672105" fontAlgn="t">
              <a:tabLst>
                <a:tab pos="167645" algn="l"/>
              </a:tabLst>
              <a:defRPr/>
            </a:pPr>
            <a:r>
              <a:rPr lang="ja-JP" altLang="en-US" sz="1050" dirty="0">
                <a:solidFill>
                  <a:prstClr val="black"/>
                </a:solidFill>
                <a:latin typeface="Meiryo UI" panose="020B0604030504040204" pitchFamily="50" charset="-128"/>
                <a:ea typeface="Meiryo UI" panose="020B0604030504040204" pitchFamily="50" charset="-128"/>
              </a:rPr>
              <a:t>●地域住民に分かりやすい公表</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107" name="テキスト ボックス 106">
            <a:extLst>
              <a:ext uri="{FF2B5EF4-FFF2-40B4-BE49-F238E27FC236}">
                <a16:creationId xmlns:a16="http://schemas.microsoft.com/office/drawing/2014/main" id="{B7F1AEE1-D5F3-4A65-8420-481285715993}"/>
              </a:ext>
            </a:extLst>
          </p:cNvPr>
          <p:cNvSpPr txBox="1"/>
          <p:nvPr/>
        </p:nvSpPr>
        <p:spPr>
          <a:xfrm>
            <a:off x="7042657" y="5265322"/>
            <a:ext cx="2631600" cy="415498"/>
          </a:xfrm>
          <a:prstGeom prst="rect">
            <a:avLst/>
          </a:prstGeom>
          <a:noFill/>
          <a:ln>
            <a:noFill/>
          </a:ln>
        </p:spPr>
        <p:txBody>
          <a:bodyPr wrap="square" rtlCol="0">
            <a:spAutoFit/>
          </a:bodyPr>
          <a:lstStyle/>
          <a:p>
            <a:pPr marL="144000" indent="-144000" defTabSz="1207044" fontAlgn="t">
              <a:tabLst>
                <a:tab pos="84138" algn="l"/>
              </a:tabLst>
              <a:defRPr/>
            </a:pPr>
            <a:r>
              <a:rPr lang="ja-JP" altLang="en-US" sz="1050" dirty="0">
                <a:solidFill>
                  <a:prstClr val="black"/>
                </a:solidFill>
                <a:latin typeface="Meiryo UI" panose="020B0604030504040204" pitchFamily="50" charset="-128"/>
                <a:ea typeface="Meiryo UI" panose="020B0604030504040204" pitchFamily="50" charset="-128"/>
              </a:rPr>
              <a:t>●他補助・融資・税制等、必要な情報の一括周知　</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106" name="テキスト ボックス 105">
            <a:extLst>
              <a:ext uri="{FF2B5EF4-FFF2-40B4-BE49-F238E27FC236}">
                <a16:creationId xmlns:a16="http://schemas.microsoft.com/office/drawing/2014/main" id="{666CA737-C9BA-4442-B914-F61434C95991}"/>
              </a:ext>
            </a:extLst>
          </p:cNvPr>
          <p:cNvSpPr txBox="1"/>
          <p:nvPr/>
        </p:nvSpPr>
        <p:spPr>
          <a:xfrm>
            <a:off x="9994616" y="5184531"/>
            <a:ext cx="2631600" cy="577081"/>
          </a:xfrm>
          <a:prstGeom prst="rect">
            <a:avLst/>
          </a:prstGeom>
          <a:noFill/>
          <a:ln>
            <a:noFill/>
          </a:ln>
        </p:spPr>
        <p:txBody>
          <a:bodyPr wrap="square" rtlCol="0">
            <a:spAutoFit/>
          </a:bodyPr>
          <a:lstStyle>
            <a:defPPr>
              <a:defRPr lang="en-US"/>
            </a:defPPr>
            <a:lvl1pPr marL="108000" indent="-108000" defTabSz="1207044" fontAlgn="t">
              <a:tabLst>
                <a:tab pos="84138" algn="l"/>
              </a:tabLst>
              <a:defRPr sz="1050">
                <a:solidFill>
                  <a:prstClr val="black"/>
                </a:solidFill>
                <a:latin typeface="Meiryo UI" panose="020B0604030504040204" pitchFamily="50" charset="-128"/>
                <a:ea typeface="Meiryo UI" panose="020B0604030504040204" pitchFamily="50" charset="-128"/>
              </a:defRPr>
            </a:lvl1pPr>
          </a:lstStyle>
          <a:p>
            <a:pPr marL="144000" indent="-144000"/>
            <a:r>
              <a:rPr lang="ja-JP" altLang="en-US" dirty="0"/>
              <a:t>●他補助・融資・税制等、必要な情報の一括周知</a:t>
            </a:r>
            <a:endParaRPr lang="en-US" altLang="ja-JP" dirty="0"/>
          </a:p>
          <a:p>
            <a:pPr marL="144000" indent="-144000"/>
            <a:r>
              <a:rPr lang="ja-JP" altLang="en-US" dirty="0"/>
              <a:t>●ブロック塀等への支援</a:t>
            </a:r>
            <a:endParaRPr lang="en-US" altLang="ja-JP" dirty="0"/>
          </a:p>
        </p:txBody>
      </p:sp>
      <p:sp>
        <p:nvSpPr>
          <p:cNvPr id="113" name="テキスト ボックス 112"/>
          <p:cNvSpPr txBox="1"/>
          <p:nvPr/>
        </p:nvSpPr>
        <p:spPr>
          <a:xfrm>
            <a:off x="131389" y="1724017"/>
            <a:ext cx="345461" cy="1660531"/>
          </a:xfrm>
          <a:prstGeom prst="rect">
            <a:avLst/>
          </a:prstGeom>
          <a:solidFill>
            <a:schemeClr val="tx2"/>
          </a:solidFill>
          <a:ln>
            <a:noFill/>
          </a:ln>
        </p:spPr>
        <p:txBody>
          <a:bodyPr vert="eaVert" wrap="square" lIns="72000" tIns="36000" rIns="72000" bIns="36000" rtlCol="0" anchor="ctr">
            <a:spAutoFit/>
          </a:bodyPr>
          <a:lstStyle/>
          <a:p>
            <a:pPr algn="ctr"/>
            <a:r>
              <a:rPr kumimoji="1" lang="ja-JP" altLang="en-US" sz="1300" b="1" dirty="0">
                <a:solidFill>
                  <a:schemeClr val="bg1"/>
                </a:solidFill>
                <a:latin typeface="Meiryo UI" panose="020B0604030504040204" pitchFamily="50" charset="-128"/>
                <a:ea typeface="Meiryo UI" panose="020B0604030504040204" pitchFamily="50" charset="-128"/>
              </a:rPr>
              <a:t>目標</a:t>
            </a: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みんなで</a:t>
            </a:r>
            <a:r>
              <a:rPr kumimoji="1" lang="ja-JP" altLang="en-US" sz="900" b="1" dirty="0" err="1">
                <a:solidFill>
                  <a:schemeClr val="bg1"/>
                </a:solidFill>
                <a:latin typeface="Meiryo UI" panose="020B0604030504040204" pitchFamily="50" charset="-128"/>
                <a:ea typeface="Meiryo UI" panose="020B0604030504040204" pitchFamily="50" charset="-128"/>
              </a:rPr>
              <a:t>めざ</a:t>
            </a:r>
            <a:r>
              <a:rPr kumimoji="1" lang="ja-JP" altLang="en-US" sz="900" b="1" dirty="0">
                <a:solidFill>
                  <a:schemeClr val="bg1"/>
                </a:solidFill>
                <a:latin typeface="Meiryo UI" panose="020B0604030504040204" pitchFamily="50" charset="-128"/>
                <a:ea typeface="Meiryo UI" panose="020B0604030504040204" pitchFamily="50" charset="-128"/>
              </a:rPr>
              <a:t>そう値</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p:txBody>
      </p:sp>
      <p:sp>
        <p:nvSpPr>
          <p:cNvPr id="124" name="Rectangle 2"/>
          <p:cNvSpPr>
            <a:spLocks noChangeArrowheads="1"/>
          </p:cNvSpPr>
          <p:nvPr/>
        </p:nvSpPr>
        <p:spPr bwMode="auto">
          <a:xfrm>
            <a:off x="563191" y="1151683"/>
            <a:ext cx="1428575" cy="340559"/>
          </a:xfrm>
          <a:prstGeom prst="roundRect">
            <a:avLst/>
          </a:prstGeom>
          <a:ln/>
          <a:effectLst/>
        </p:spPr>
        <p:style>
          <a:lnRef idx="1">
            <a:schemeClr val="accent1"/>
          </a:lnRef>
          <a:fillRef idx="3">
            <a:schemeClr val="accent1"/>
          </a:fillRef>
          <a:effectRef idx="2">
            <a:schemeClr val="accent1"/>
          </a:effectRef>
          <a:fontRef idx="minor">
            <a:schemeClr val="lt1"/>
          </a:fontRef>
        </p:style>
        <p:txBody>
          <a:bodyPr vert="horz"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支援策の方向性</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131" name="テキスト ボックス 130"/>
          <p:cNvSpPr txBox="1"/>
          <p:nvPr/>
        </p:nvSpPr>
        <p:spPr>
          <a:xfrm>
            <a:off x="8328431" y="1128148"/>
            <a:ext cx="2710800" cy="419048"/>
          </a:xfrm>
          <a:prstGeom prst="roundRect">
            <a:avLst/>
          </a:prstGeom>
          <a:ln/>
        </p:spPr>
        <p:style>
          <a:lnRef idx="1">
            <a:schemeClr val="accent1"/>
          </a:lnRef>
          <a:fillRef idx="3">
            <a:schemeClr val="accent1"/>
          </a:fillRef>
          <a:effectRef idx="2">
            <a:schemeClr val="accent1"/>
          </a:effectRef>
          <a:fontRef idx="minor">
            <a:schemeClr val="lt1"/>
          </a:fontRef>
        </p:style>
        <p:txBody>
          <a:bodyPr lIns="91430" tIns="45714" rIns="91430" bIns="45714" rtlCol="0" anchor="ctr"/>
          <a:lstStyle>
            <a:defPPr>
              <a:defRPr lang="ja-JP"/>
            </a:defPPr>
            <a:lvl1pPr algn="ctr">
              <a:lnSpc>
                <a:spcPts val="1960"/>
              </a:lnSpc>
              <a:defRPr sz="1600">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400" b="1" dirty="0">
                <a:solidFill>
                  <a:schemeClr val="bg1"/>
                </a:solidFill>
              </a:rPr>
              <a:t>負担軽減の支援</a:t>
            </a:r>
            <a:endParaRPr lang="en-US" altLang="ja-JP" sz="1400" b="1" dirty="0">
              <a:solidFill>
                <a:schemeClr val="bg1"/>
              </a:solidFill>
            </a:endParaRPr>
          </a:p>
        </p:txBody>
      </p:sp>
      <p:sp>
        <p:nvSpPr>
          <p:cNvPr id="135" name="テキスト ボックス 134"/>
          <p:cNvSpPr txBox="1"/>
          <p:nvPr/>
        </p:nvSpPr>
        <p:spPr>
          <a:xfrm>
            <a:off x="5250895" y="1128148"/>
            <a:ext cx="2710800" cy="419048"/>
          </a:xfrm>
          <a:prstGeom prst="roundRect">
            <a:avLst/>
          </a:prstGeom>
          <a:ln/>
        </p:spPr>
        <p:style>
          <a:lnRef idx="1">
            <a:schemeClr val="accent1"/>
          </a:lnRef>
          <a:fillRef idx="3">
            <a:schemeClr val="accent1"/>
          </a:fillRef>
          <a:effectRef idx="2">
            <a:schemeClr val="accent1"/>
          </a:effectRef>
          <a:fontRef idx="minor">
            <a:schemeClr val="lt1"/>
          </a:fontRef>
        </p:style>
        <p:txBody>
          <a:bodyPr lIns="91430" tIns="45714" rIns="91430" bIns="45714" rtlCol="0" anchor="ctr"/>
          <a:lstStyle>
            <a:defPPr>
              <a:defRPr lang="ja-JP"/>
            </a:defPPr>
            <a:lvl1pPr algn="ctr">
              <a:lnSpc>
                <a:spcPts val="1960"/>
              </a:lnSpc>
              <a:defRPr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nSpc>
                <a:spcPct val="100000"/>
              </a:lnSpc>
            </a:pPr>
            <a:r>
              <a:rPr lang="ja-JP" altLang="en-US" sz="1400" b="1" dirty="0">
                <a:solidFill>
                  <a:schemeClr val="bg1"/>
                </a:solidFill>
              </a:rPr>
              <a:t>耐震化の</a:t>
            </a:r>
            <a:endParaRPr lang="en-US" altLang="ja-JP" sz="1400" b="1" dirty="0">
              <a:solidFill>
                <a:schemeClr val="bg1"/>
              </a:solidFill>
            </a:endParaRPr>
          </a:p>
          <a:p>
            <a:r>
              <a:rPr lang="ja-JP" altLang="en-US" sz="1400" b="1" dirty="0">
                <a:solidFill>
                  <a:schemeClr val="bg1"/>
                </a:solidFill>
              </a:rPr>
              <a:t>きっかけづくり・具体化</a:t>
            </a:r>
          </a:p>
        </p:txBody>
      </p:sp>
      <p:sp>
        <p:nvSpPr>
          <p:cNvPr id="138" name="テキスト ボックス 137"/>
          <p:cNvSpPr txBox="1"/>
          <p:nvPr/>
        </p:nvSpPr>
        <p:spPr>
          <a:xfrm>
            <a:off x="2173359" y="1127539"/>
            <a:ext cx="2710800" cy="419048"/>
          </a:xfrm>
          <a:prstGeom prst="roundRect">
            <a:avLst/>
          </a:prstGeom>
          <a:ln/>
        </p:spPr>
        <p:style>
          <a:lnRef idx="1">
            <a:schemeClr val="accent1"/>
          </a:lnRef>
          <a:fillRef idx="3">
            <a:schemeClr val="accent1"/>
          </a:fillRef>
          <a:effectRef idx="2">
            <a:schemeClr val="accent1"/>
          </a:effectRef>
          <a:fontRef idx="minor">
            <a:schemeClr val="lt1"/>
          </a:fontRef>
        </p:style>
        <p:txBody>
          <a:bodyPr lIns="91430" tIns="45714" rIns="91430" bIns="45714" rtlCol="0" anchor="ctr"/>
          <a:lstStyle>
            <a:defPPr>
              <a:defRPr lang="ja-JP"/>
            </a:defPPr>
            <a:lvl1pPr algn="ctr">
              <a:lnSpc>
                <a:spcPts val="1960"/>
              </a:lnSpc>
              <a:defRPr sz="1600">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400" b="1" dirty="0">
                <a:solidFill>
                  <a:schemeClr val="bg1"/>
                </a:solidFill>
              </a:rPr>
              <a:t>社会的機運の醸成</a:t>
            </a:r>
            <a:endParaRPr lang="en-US" altLang="ja-JP" sz="1400" b="1" dirty="0">
              <a:solidFill>
                <a:schemeClr val="bg1"/>
              </a:solidFill>
            </a:endParaRPr>
          </a:p>
        </p:txBody>
      </p:sp>
      <p:sp>
        <p:nvSpPr>
          <p:cNvPr id="140" name="楕円 139"/>
          <p:cNvSpPr/>
          <p:nvPr/>
        </p:nvSpPr>
        <p:spPr>
          <a:xfrm>
            <a:off x="4825269" y="1103285"/>
            <a:ext cx="474382" cy="463606"/>
          </a:xfrm>
          <a:prstGeom prst="ellipse">
            <a:avLst/>
          </a:prstGeom>
          <a:ln/>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a:solidFill>
                <a:schemeClr val="tx1"/>
              </a:solidFill>
            </a:endParaRPr>
          </a:p>
        </p:txBody>
      </p:sp>
      <p:sp>
        <p:nvSpPr>
          <p:cNvPr id="144" name="楕円 143"/>
          <p:cNvSpPr/>
          <p:nvPr/>
        </p:nvSpPr>
        <p:spPr>
          <a:xfrm>
            <a:off x="7899852" y="1103285"/>
            <a:ext cx="474382" cy="463606"/>
          </a:xfrm>
          <a:prstGeom prst="ellipse">
            <a:avLst/>
          </a:prstGeom>
          <a:ln/>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a:solidFill>
                <a:schemeClr val="tx1"/>
              </a:solidFill>
            </a:endParaRPr>
          </a:p>
        </p:txBody>
      </p:sp>
      <p:sp>
        <p:nvSpPr>
          <p:cNvPr id="147" name="テキスト ボックス 146"/>
          <p:cNvSpPr txBox="1"/>
          <p:nvPr/>
        </p:nvSpPr>
        <p:spPr>
          <a:xfrm>
            <a:off x="133767" y="3459347"/>
            <a:ext cx="314683" cy="2357911"/>
          </a:xfrm>
          <a:prstGeom prst="rect">
            <a:avLst/>
          </a:prstGeom>
          <a:solidFill>
            <a:schemeClr val="tx2"/>
          </a:solidFill>
          <a:ln>
            <a:noFill/>
          </a:ln>
        </p:spPr>
        <p:txBody>
          <a:bodyPr vert="eaVert" wrap="square" lIns="72000" tIns="36000" rIns="72000" bIns="36000" rtlCol="0" anchor="ctr">
            <a:spAutoFit/>
          </a:bodyPr>
          <a:lstStyle/>
          <a:p>
            <a:pPr algn="ctr" defTabSz="493713"/>
            <a:r>
              <a:rPr kumimoji="1" lang="ja-JP" altLang="en-US" sz="1100" b="1" dirty="0">
                <a:solidFill>
                  <a:schemeClr val="bg1"/>
                </a:solidFill>
                <a:latin typeface="Meiryo UI" panose="020B0604030504040204" pitchFamily="50" charset="-128"/>
                <a:ea typeface="Meiryo UI" panose="020B0604030504040204" pitchFamily="50" charset="-128"/>
              </a:rPr>
              <a:t>目標達成のための具体的な取組</a:t>
            </a:r>
          </a:p>
        </p:txBody>
      </p:sp>
      <p:sp>
        <p:nvSpPr>
          <p:cNvPr id="148" name="正方形/長方形 147"/>
          <p:cNvSpPr/>
          <p:nvPr/>
        </p:nvSpPr>
        <p:spPr>
          <a:xfrm>
            <a:off x="109427" y="5949534"/>
            <a:ext cx="12599571" cy="36262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Rectangle 2"/>
          <p:cNvSpPr>
            <a:spLocks noChangeArrowheads="1"/>
          </p:cNvSpPr>
          <p:nvPr/>
        </p:nvSpPr>
        <p:spPr bwMode="auto">
          <a:xfrm>
            <a:off x="604257" y="6021220"/>
            <a:ext cx="283550" cy="1867899"/>
          </a:xfrm>
          <a:prstGeom prst="rect">
            <a:avLst/>
          </a:prstGeom>
          <a:solidFill>
            <a:schemeClr val="bg1"/>
          </a:solidFill>
          <a:ln w="9525" cmpd="sng">
            <a:solidFill>
              <a:schemeClr val="tx1"/>
            </a:solidFill>
            <a:miter lim="800000"/>
            <a:headEnd/>
            <a:tailEnd/>
          </a:ln>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marL="0" marR="0" lvl="0" indent="0" algn="ctr" defTabSz="914290" eaLnBrk="1" fontAlgn="auto" latinLnBrk="0" hangingPunct="1">
              <a:lnSpc>
                <a:spcPts val="1700"/>
              </a:lnSpc>
              <a:spcBef>
                <a:spcPts val="0"/>
              </a:spcBef>
              <a:spcAft>
                <a:spcPts val="0"/>
              </a:spcAft>
              <a:buClrTx/>
              <a:buSzTx/>
              <a:buFontTx/>
              <a:buNone/>
              <a:tabLst/>
              <a:defRPr/>
            </a:pPr>
            <a:r>
              <a:rPr kumimoji="1" lang="ja-JP" altLang="en-US" sz="1200" b="1" kern="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主な</a:t>
            </a:r>
            <a:r>
              <a:rPr kumimoji="1" lang="ja-JP" altLang="en-US" sz="1200" b="1" i="0" u="none" strike="noStrike" kern="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eiryo UI" panose="020B0604030504040204" pitchFamily="50" charset="-128"/>
                <a:sym typeface="Wingdings 2"/>
              </a:rPr>
              <a:t>取組内容</a:t>
            </a:r>
            <a:endParaRPr kumimoji="1" lang="en-US" altLang="ja-JP" sz="1200" b="1" i="0" u="none" strike="noStrike" kern="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181" name="テキスト ボックス 180"/>
          <p:cNvSpPr txBox="1"/>
          <p:nvPr/>
        </p:nvSpPr>
        <p:spPr>
          <a:xfrm>
            <a:off x="136901" y="6016259"/>
            <a:ext cx="357131" cy="3487659"/>
          </a:xfrm>
          <a:prstGeom prst="rect">
            <a:avLst/>
          </a:prstGeom>
          <a:solidFill>
            <a:schemeClr val="tx2"/>
          </a:solidFill>
          <a:ln>
            <a:noFill/>
          </a:ln>
        </p:spPr>
        <p:txBody>
          <a:bodyPr vert="eaVert" wrap="square" lIns="72000" tIns="36000" rIns="72000" bIns="36000" rtlCol="0" anchor="ctr">
            <a:spAutoFit/>
          </a:bodyPr>
          <a:lstStyle/>
          <a:p>
            <a:pPr algn="ctr"/>
            <a:r>
              <a:rPr kumimoji="1" lang="ja-JP" altLang="en-US" sz="1300" b="1" dirty="0">
                <a:solidFill>
                  <a:schemeClr val="bg1"/>
                </a:solidFill>
                <a:latin typeface="Meiryo UI" panose="020B0604030504040204" pitchFamily="50" charset="-128"/>
                <a:ea typeface="Meiryo UI" panose="020B0604030504040204" pitchFamily="50" charset="-128"/>
              </a:rPr>
              <a:t>令和</a:t>
            </a:r>
            <a:r>
              <a:rPr kumimoji="1" lang="en-US" altLang="ja-JP" sz="1300" b="1" dirty="0">
                <a:solidFill>
                  <a:schemeClr val="bg1"/>
                </a:solidFill>
                <a:latin typeface="Meiryo UI" panose="020B0604030504040204" pitchFamily="50" charset="-128"/>
                <a:ea typeface="Meiryo UI" panose="020B0604030504040204" pitchFamily="50" charset="-128"/>
              </a:rPr>
              <a:t>3</a:t>
            </a:r>
            <a:r>
              <a:rPr kumimoji="1" lang="ja-JP" altLang="en-US" sz="1300" b="1" dirty="0">
                <a:solidFill>
                  <a:schemeClr val="bg1"/>
                </a:solidFill>
                <a:latin typeface="Meiryo UI" panose="020B0604030504040204" pitchFamily="50" charset="-128"/>
                <a:ea typeface="Meiryo UI" panose="020B0604030504040204" pitchFamily="50" charset="-128"/>
              </a:rPr>
              <a:t>年度の取組</a:t>
            </a:r>
          </a:p>
        </p:txBody>
      </p:sp>
      <p:sp>
        <p:nvSpPr>
          <p:cNvPr id="196" name="テキスト ボックス 195"/>
          <p:cNvSpPr txBox="1"/>
          <p:nvPr/>
        </p:nvSpPr>
        <p:spPr>
          <a:xfrm>
            <a:off x="1023130" y="6008632"/>
            <a:ext cx="2738213" cy="1885131"/>
          </a:xfrm>
          <a:prstGeom prst="rect">
            <a:avLst/>
          </a:prstGeom>
          <a:solidFill>
            <a:schemeClr val="bg1"/>
          </a:solidFill>
          <a:ln w="12700" cmpd="dbl">
            <a:solidFill>
              <a:schemeClr val="accent1"/>
            </a:solidFill>
          </a:ln>
        </p:spPr>
        <p:txBody>
          <a:bodyPr wrap="square" rtlCol="0">
            <a:spAutoFit/>
          </a:bodyPr>
          <a:lstStyle>
            <a:defPPr>
              <a:defRPr lang="en-US"/>
            </a:defPPr>
            <a:lvl1pPr>
              <a:defRPr sz="1050">
                <a:latin typeface="Meiryo UI" panose="020B0604030504040204" pitchFamily="50" charset="-128"/>
                <a:ea typeface="Meiryo UI" panose="020B0604030504040204" pitchFamily="50" charset="-128"/>
                <a:cs typeface="Meiryo UI" panose="020B0604030504040204" pitchFamily="50" charset="-128"/>
              </a:defRPr>
            </a:lvl1pPr>
          </a:lstStyle>
          <a:p>
            <a:pPr marL="144000" indent="-144000">
              <a:spcBef>
                <a:spcPts val="1200"/>
              </a:spcBef>
              <a:defRPr/>
            </a:pPr>
            <a:r>
              <a:rPr lang="ja-JP" altLang="en-US" sz="1050" dirty="0" smtClean="0">
                <a:solidFill>
                  <a:prstClr val="black"/>
                </a:solidFill>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講習会や相談会、イベント等の実施</a:t>
            </a:r>
            <a:r>
              <a:rPr lang="en-US" altLang="ja-JP" dirty="0">
                <a:latin typeface="Meiryo UI" panose="020B0604030504040204" pitchFamily="50" charset="-128"/>
                <a:ea typeface="Meiryo UI" panose="020B0604030504040204" pitchFamily="50" charset="-128"/>
                <a:cs typeface="Meiryo UI" panose="020B0604030504040204" pitchFamily="50" charset="-128"/>
              </a:rPr>
              <a:t>(50</a:t>
            </a:r>
            <a:r>
              <a:rPr lang="ja-JP" altLang="en-US" dirty="0">
                <a:latin typeface="Meiryo UI" panose="020B0604030504040204" pitchFamily="50" charset="-128"/>
                <a:ea typeface="Meiryo UI" panose="020B0604030504040204" pitchFamily="50" charset="-128"/>
                <a:cs typeface="Meiryo UI" panose="020B0604030504040204" pitchFamily="50" charset="-128"/>
              </a:rPr>
              <a:t>回</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1200"/>
              </a:spcBef>
              <a:tabLst>
                <a:tab pos="85725" algn="l"/>
              </a:tabLst>
              <a:defRPr/>
            </a:pPr>
            <a:r>
              <a:rPr lang="ja-JP" altLang="en-US" sz="1050" dirty="0">
                <a:solidFill>
                  <a:prstClr val="black"/>
                </a:solidFill>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所有者への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働きかけ</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個別</a:t>
            </a:r>
            <a:r>
              <a:rPr lang="ja-JP" altLang="en-US" dirty="0">
                <a:latin typeface="Meiryo UI" panose="020B0604030504040204" pitchFamily="50" charset="-128"/>
                <a:ea typeface="Meiryo UI" panose="020B0604030504040204" pitchFamily="50" charset="-128"/>
                <a:cs typeface="Meiryo UI" panose="020B0604030504040204" pitchFamily="50" charset="-128"/>
              </a:rPr>
              <a:t>訪問：</a:t>
            </a:r>
            <a:r>
              <a:rPr lang="en-US" altLang="ja-JP" dirty="0">
                <a:latin typeface="Meiryo UI" panose="020B0604030504040204" pitchFamily="50" charset="-128"/>
                <a:ea typeface="Meiryo UI" panose="020B0604030504040204" pitchFamily="50" charset="-128"/>
                <a:cs typeface="Meiryo UI" panose="020B0604030504040204" pitchFamily="50" charset="-128"/>
              </a:rPr>
              <a:t>6,403</a:t>
            </a:r>
            <a:r>
              <a:rPr lang="ja-JP" altLang="en-US" dirty="0">
                <a:latin typeface="Meiryo UI" panose="020B0604030504040204" pitchFamily="50" charset="-128"/>
                <a:ea typeface="Meiryo UI" panose="020B0604030504040204" pitchFamily="50" charset="-128"/>
                <a:cs typeface="Meiryo UI" panose="020B0604030504040204" pitchFamily="50" charset="-128"/>
              </a:rPr>
              <a:t>戸、ダイレクトメール：</a:t>
            </a:r>
            <a:r>
              <a:rPr lang="en-US" altLang="ja-JP" dirty="0">
                <a:latin typeface="Meiryo UI" panose="020B0604030504040204" pitchFamily="50" charset="-128"/>
                <a:ea typeface="Meiryo UI" panose="020B0604030504040204" pitchFamily="50" charset="-128"/>
                <a:cs typeface="Meiryo UI" panose="020B0604030504040204" pitchFamily="50" charset="-128"/>
              </a:rPr>
              <a:t>164,110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戸</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1200"/>
              </a:spcBef>
              <a:defRPr/>
            </a:pPr>
            <a:r>
              <a:rPr lang="ja-JP" altLang="en-US" sz="1050" dirty="0">
                <a:solidFill>
                  <a:prstClr val="black"/>
                </a:solidFill>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所有者の負担軽減支援のための各種取組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12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●リフォーム事業者向け講習会において、耐震改修事例等について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説明</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:36</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名受講</a:t>
            </a:r>
            <a:r>
              <a:rPr lang="en-US" altLang="ja-JP" dirty="0" smtClean="0"/>
              <a:t>)</a:t>
            </a:r>
          </a:p>
          <a:p>
            <a:pPr marL="144000" indent="-144000">
              <a:spcBef>
                <a:spcPts val="300"/>
              </a:spcBef>
              <a:defRPr/>
            </a:pPr>
            <a:endParaRPr lang="en-US" altLang="ja-JP" dirty="0"/>
          </a:p>
          <a:p>
            <a:pPr marL="144000" indent="-144000">
              <a:defRPr/>
            </a:pPr>
            <a:endParaRPr lang="en-US" altLang="ja-JP" dirty="0"/>
          </a:p>
        </p:txBody>
      </p:sp>
      <p:sp>
        <p:nvSpPr>
          <p:cNvPr id="201" name="テキスト ボックス 200"/>
          <p:cNvSpPr txBox="1"/>
          <p:nvPr/>
        </p:nvSpPr>
        <p:spPr>
          <a:xfrm>
            <a:off x="1038202" y="7965036"/>
            <a:ext cx="2738213" cy="1538883"/>
          </a:xfrm>
          <a:prstGeom prst="rect">
            <a:avLst/>
          </a:prstGeom>
          <a:solidFill>
            <a:schemeClr val="bg1"/>
          </a:solidFill>
          <a:ln w="12700" cmpd="dbl">
            <a:solidFill>
              <a:schemeClr val="accent1"/>
            </a:solidFill>
          </a:ln>
        </p:spPr>
        <p:txBody>
          <a:bodyPr wrap="square" rtlCol="0">
            <a:spAutoFit/>
          </a:bodyPr>
          <a:lstStyle/>
          <a:p>
            <a:pPr marL="144000" indent="-144000">
              <a:spcBef>
                <a:spcPts val="600"/>
              </a:spcBef>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度</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以降</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、補助申請件数が減少しており、増加へ向けた取組が必要</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600"/>
              </a:spcBef>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コロナ禍において</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DM</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の送付が大きく増えた一方、講習会</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やイベントによる普及啓発や、個別</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訪問による働きかけは十分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にできなかったため</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有効な啓発方法の検討が必要</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600"/>
              </a:spcBef>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リフォーム等と十分な連携をとれているとは言えないため、</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連携、支援の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3" name="テキスト ボックス 202"/>
          <p:cNvSpPr txBox="1"/>
          <p:nvPr/>
        </p:nvSpPr>
        <p:spPr>
          <a:xfrm>
            <a:off x="4000877" y="7965036"/>
            <a:ext cx="2738213" cy="1538883"/>
          </a:xfrm>
          <a:prstGeom prst="rect">
            <a:avLst/>
          </a:prstGeom>
          <a:solidFill>
            <a:schemeClr val="bg1"/>
          </a:solidFill>
          <a:ln w="12700" cmpd="dbl">
            <a:solidFill>
              <a:schemeClr val="accent1"/>
            </a:solidFill>
          </a:ln>
        </p:spPr>
        <p:txBody>
          <a:bodyPr wrap="square" rtlCol="0">
            <a:spAutoFit/>
          </a:bodyPr>
          <a:lstStyle/>
          <a:p>
            <a:pPr marL="144000" indent="-144000">
              <a:spcBef>
                <a:spcPts val="600"/>
              </a:spcBef>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耐震改修の補助実績がなく、</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所有者の高齢化、合意形成、費用負担、大規模修繕等、様々な課題があり、耐震化の実現へ向けた総合的な支援が必要</a:t>
            </a:r>
            <a:endParaRPr lang="en-US" altLang="ja-JP" sz="1050" u="sng" strike="sngStrike" dirty="0">
              <a:solidFill>
                <a:srgbClr val="FF0066"/>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spcBef>
                <a:spcPts val="1200"/>
              </a:spcBef>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アドバイザー派遣制度など、耐震化の具体的な</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取組に</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対する支援が活用されておらず、</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所有者が耐震化</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へ向けた具体的な行動</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をとるような働きかけ</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4" name="テキスト ボックス 203"/>
          <p:cNvSpPr txBox="1"/>
          <p:nvPr/>
        </p:nvSpPr>
        <p:spPr>
          <a:xfrm>
            <a:off x="6989351" y="7965036"/>
            <a:ext cx="2738213" cy="1546577"/>
          </a:xfrm>
          <a:prstGeom prst="rect">
            <a:avLst/>
          </a:prstGeom>
          <a:solidFill>
            <a:schemeClr val="bg1"/>
          </a:solidFill>
          <a:ln w="12700" cmpd="dbl">
            <a:solidFill>
              <a:schemeClr val="accent1"/>
            </a:solidFill>
          </a:ln>
        </p:spPr>
        <p:txBody>
          <a:bodyPr wrap="square" rtlCol="0">
            <a:spAutoFit/>
          </a:bodyPr>
          <a:lstStyle/>
          <a:p>
            <a:pPr marL="144000" indent="-144000"/>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年度より改修の補助活用実績がなく、特に病院について耐震化が進んでいない</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44000" indent="-144000"/>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認定制度について、ホームページ更新など積極的に周知を行ったところ、問い合わせが増加</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44000" indent="-144000"/>
            <a:r>
              <a:rPr lang="ja-JP" altLang="en-US" sz="1050" dirty="0">
                <a:latin typeface="Meiryo UI" panose="020B0604030504040204" pitchFamily="50" charset="-128"/>
                <a:ea typeface="Meiryo UI" panose="020B0604030504040204" pitchFamily="50" charset="-128"/>
                <a:cs typeface="Meiryo UI" panose="020B0604030504040204" pitchFamily="50" charset="-128"/>
              </a:rPr>
              <a:t>●耐震化の実現へ向けては、営業や操業の制約から建築物の使用が大きく制限されることや費用面など、用途や規模等により課題が異なるため、所有者への個別対応等、きめ細やかな支援が必要</a:t>
            </a:r>
          </a:p>
        </p:txBody>
      </p:sp>
      <p:sp>
        <p:nvSpPr>
          <p:cNvPr id="205" name="テキスト ボックス 204"/>
          <p:cNvSpPr txBox="1"/>
          <p:nvPr/>
        </p:nvSpPr>
        <p:spPr>
          <a:xfrm>
            <a:off x="9941310" y="7965036"/>
            <a:ext cx="2738213" cy="1519253"/>
          </a:xfrm>
          <a:prstGeom prst="rect">
            <a:avLst/>
          </a:prstGeom>
          <a:solidFill>
            <a:schemeClr val="bg1"/>
          </a:solidFill>
          <a:ln w="12700" cmpd="dbl">
            <a:solidFill>
              <a:schemeClr val="accent1"/>
            </a:solidFill>
          </a:ln>
        </p:spPr>
        <p:txBody>
          <a:bodyPr wrap="square" tIns="36000" rIns="0" bIns="36000" rtlCol="0">
            <a:spAutoFit/>
          </a:bodyPr>
          <a:lstStyle/>
          <a:p>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建物</a:t>
            </a:r>
            <a:r>
              <a:rPr lang="en-US" altLang="ja-JP" sz="1050" dirty="0">
                <a:solidFill>
                  <a:prstClr val="black"/>
                </a:solidFill>
                <a:latin typeface="Meiryo UI" panose="020B0604030504040204" pitchFamily="50" charset="-128"/>
                <a:ea typeface="Meiryo UI" panose="020B0604030504040204" pitchFamily="50" charset="-128"/>
              </a:rPr>
              <a:t>】</a:t>
            </a:r>
          </a:p>
          <a:p>
            <a:pPr marL="180975" indent="-144000"/>
            <a:r>
              <a:rPr lang="ja-JP" altLang="en-US" sz="1050" dirty="0" smtClean="0">
                <a:solidFill>
                  <a:prstClr val="black"/>
                </a:solidFill>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耐震化は一定進んでいるものの、目標</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達成に向け、加速が必要</a:t>
            </a:r>
          </a:p>
          <a:p>
            <a:pPr marL="180975" indent="-180975">
              <a:spcBef>
                <a:spcPts val="1200"/>
              </a:spcBef>
            </a:pP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ブロック塀等</a:t>
            </a:r>
            <a:r>
              <a:rPr lang="en-US" altLang="ja-JP" sz="1050" dirty="0">
                <a:solidFill>
                  <a:prstClr val="black"/>
                </a:solidFill>
                <a:latin typeface="Meiryo UI" panose="020B0604030504040204" pitchFamily="50" charset="-128"/>
                <a:ea typeface="Meiryo UI" panose="020B0604030504040204" pitchFamily="50" charset="-128"/>
              </a:rPr>
              <a:t>】</a:t>
            </a:r>
          </a:p>
          <a:p>
            <a:pPr marL="180975" indent="-144000"/>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耐震診断義務付け対象であるか確定できていないものがあり、早急に確定させることが必要</a:t>
            </a:r>
          </a:p>
          <a:p>
            <a:pPr marL="180975" indent="-144000"/>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耐震診断義務付け対象で、耐震診断の実施が未定のものがあることから</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、働きかけ</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0" name="テキスト ボックス 209">
            <a:extLst>
              <a:ext uri="{FF2B5EF4-FFF2-40B4-BE49-F238E27FC236}">
                <a16:creationId xmlns:a16="http://schemas.microsoft.com/office/drawing/2014/main" id="{BA206F49-8D3D-45DD-8BE7-652B4DCEBF30}"/>
              </a:ext>
            </a:extLst>
          </p:cNvPr>
          <p:cNvSpPr txBox="1"/>
          <p:nvPr/>
        </p:nvSpPr>
        <p:spPr>
          <a:xfrm>
            <a:off x="982426" y="3651398"/>
            <a:ext cx="2862055" cy="738664"/>
          </a:xfrm>
          <a:prstGeom prst="rect">
            <a:avLst/>
          </a:prstGeom>
          <a:noFill/>
          <a:ln>
            <a:noFill/>
          </a:ln>
        </p:spPr>
        <p:txBody>
          <a:bodyPr wrap="square" rtlCol="0">
            <a:spAutoFit/>
          </a:bodyPr>
          <a:lstStyle/>
          <a:p>
            <a:pPr marL="126000" indent="-216000" defTabSz="431087"/>
            <a:r>
              <a:rPr lang="ja-JP" altLang="en-US" sz="1050" dirty="0">
                <a:solidFill>
                  <a:prstClr val="black"/>
                </a:solidFill>
                <a:latin typeface="Meiryo UI" panose="020B0604030504040204" pitchFamily="50" charset="-128"/>
                <a:ea typeface="Meiryo UI" panose="020B0604030504040204" pitchFamily="50" charset="-128"/>
              </a:rPr>
              <a:t>●講習会等、効果的な取組みを優先・効果検証</a:t>
            </a:r>
            <a:endParaRPr lang="en-US" altLang="ja-JP" sz="1050" dirty="0">
              <a:solidFill>
                <a:prstClr val="black"/>
              </a:solidFill>
              <a:latin typeface="Meiryo UI" panose="020B0604030504040204" pitchFamily="50" charset="-128"/>
              <a:ea typeface="Meiryo UI" panose="020B0604030504040204" pitchFamily="50" charset="-128"/>
            </a:endParaRPr>
          </a:p>
          <a:p>
            <a:pPr marL="126000" indent="-216000" defTabSz="431087"/>
            <a:r>
              <a:rPr lang="ja-JP" altLang="en-US" sz="1050" dirty="0">
                <a:solidFill>
                  <a:prstClr val="black"/>
                </a:solidFill>
                <a:latin typeface="Meiryo UI" panose="020B0604030504040204" pitchFamily="50" charset="-128"/>
                <a:ea typeface="Meiryo UI" panose="020B0604030504040204" pitchFamily="50" charset="-128"/>
              </a:rPr>
              <a:t>●事業者との連携による市町村の支援</a:t>
            </a:r>
            <a:endParaRPr lang="en-US" altLang="ja-JP" sz="1050" dirty="0">
              <a:solidFill>
                <a:prstClr val="black"/>
              </a:solidFill>
              <a:latin typeface="Meiryo UI" panose="020B0604030504040204" pitchFamily="50" charset="-128"/>
              <a:ea typeface="Meiryo UI" panose="020B0604030504040204" pitchFamily="50" charset="-128"/>
            </a:endParaRPr>
          </a:p>
          <a:p>
            <a:pPr marL="126000" indent="-216000" defTabSz="431087"/>
            <a:r>
              <a:rPr lang="ja-JP" altLang="en-US" sz="1050" dirty="0">
                <a:solidFill>
                  <a:prstClr val="black"/>
                </a:solidFill>
                <a:latin typeface="Meiryo UI" panose="020B0604030504040204" pitchFamily="50" charset="-128"/>
                <a:ea typeface="Meiryo UI" panose="020B0604030504040204" pitchFamily="50" charset="-128"/>
              </a:rPr>
              <a:t>●昭和</a:t>
            </a:r>
            <a:r>
              <a:rPr lang="en-US" altLang="ja-JP" sz="1050" dirty="0">
                <a:solidFill>
                  <a:prstClr val="black"/>
                </a:solidFill>
                <a:latin typeface="Meiryo UI" panose="020B0604030504040204" pitchFamily="50" charset="-128"/>
                <a:ea typeface="Meiryo UI" panose="020B0604030504040204" pitchFamily="50" charset="-128"/>
              </a:rPr>
              <a:t>56</a:t>
            </a:r>
            <a:r>
              <a:rPr lang="ja-JP" altLang="en-US" sz="1050" dirty="0">
                <a:solidFill>
                  <a:prstClr val="black"/>
                </a:solidFill>
                <a:latin typeface="Meiryo UI" panose="020B0604030504040204" pitchFamily="50" charset="-128"/>
                <a:ea typeface="Meiryo UI" panose="020B0604030504040204" pitchFamily="50" charset="-128"/>
              </a:rPr>
              <a:t>年以降建設含め、全てにメンテナンスの必要性周知</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94" name="テキスト ボックス 93">
            <a:extLst>
              <a:ext uri="{FF2B5EF4-FFF2-40B4-BE49-F238E27FC236}">
                <a16:creationId xmlns:a16="http://schemas.microsoft.com/office/drawing/2014/main" id="{CB3BCA8E-AC2F-4389-94FF-7B0BE5FB4B0B}"/>
              </a:ext>
            </a:extLst>
          </p:cNvPr>
          <p:cNvSpPr txBox="1"/>
          <p:nvPr/>
        </p:nvSpPr>
        <p:spPr>
          <a:xfrm>
            <a:off x="982426" y="4331172"/>
            <a:ext cx="2821870" cy="738664"/>
          </a:xfrm>
          <a:prstGeom prst="rect">
            <a:avLst/>
          </a:prstGeom>
          <a:noFill/>
          <a:ln>
            <a:noFill/>
          </a:ln>
        </p:spPr>
        <p:txBody>
          <a:bodyPr wrap="square" rtlCol="0">
            <a:spAutoFit/>
          </a:bodyPr>
          <a:lstStyle>
            <a:defPPr>
              <a:defRPr lang="en-US"/>
            </a:defPPr>
            <a:lvl1pPr marL="126000" indent="-216000" defTabSz="431087">
              <a:defRPr sz="1050">
                <a:solidFill>
                  <a:prstClr val="black"/>
                </a:solidFill>
                <a:latin typeface="Meiryo UI" panose="020B0604030504040204" pitchFamily="50" charset="-128"/>
                <a:ea typeface="Meiryo UI" panose="020B0604030504040204" pitchFamily="50" charset="-128"/>
              </a:defRPr>
            </a:lvl1pPr>
          </a:lstStyle>
          <a:p>
            <a:r>
              <a:rPr lang="ja-JP" altLang="en-US" dirty="0"/>
              <a:t>●個別訪問、ダイレクトメールによる働きかけ・効果検証</a:t>
            </a:r>
            <a:endParaRPr lang="en-US" altLang="ja-JP" dirty="0"/>
          </a:p>
          <a:p>
            <a:r>
              <a:rPr lang="ja-JP" altLang="en-US" dirty="0"/>
              <a:t>●リフォーム事業者等との連携、支援</a:t>
            </a:r>
            <a:endParaRPr lang="en-US" altLang="ja-JP" dirty="0"/>
          </a:p>
          <a:p>
            <a:r>
              <a:rPr lang="ja-JP" altLang="en-US" dirty="0"/>
              <a:t>●住まい手に合った耐震化方策</a:t>
            </a:r>
            <a:endParaRPr lang="en-US" altLang="ja-JP" dirty="0"/>
          </a:p>
        </p:txBody>
      </p:sp>
      <p:sp>
        <p:nvSpPr>
          <p:cNvPr id="95" name="テキスト ボックス 94">
            <a:extLst>
              <a:ext uri="{FF2B5EF4-FFF2-40B4-BE49-F238E27FC236}">
                <a16:creationId xmlns:a16="http://schemas.microsoft.com/office/drawing/2014/main" id="{B7C29784-94D4-4BA0-9069-86E287919E8E}"/>
              </a:ext>
            </a:extLst>
          </p:cNvPr>
          <p:cNvSpPr txBox="1"/>
          <p:nvPr/>
        </p:nvSpPr>
        <p:spPr>
          <a:xfrm>
            <a:off x="982426" y="5034490"/>
            <a:ext cx="2732981" cy="877163"/>
          </a:xfrm>
          <a:prstGeom prst="rect">
            <a:avLst/>
          </a:prstGeom>
          <a:noFill/>
          <a:ln>
            <a:noFill/>
          </a:ln>
        </p:spPr>
        <p:txBody>
          <a:bodyPr wrap="square" rtlCol="0">
            <a:spAutoFit/>
          </a:bodyPr>
          <a:lstStyle>
            <a:defPPr>
              <a:defRPr lang="en-US"/>
            </a:defPPr>
            <a:lvl1pPr marL="126000" indent="-216000" defTabSz="431087">
              <a:defRPr sz="1050">
                <a:solidFill>
                  <a:prstClr val="black"/>
                </a:solidFill>
                <a:latin typeface="Meiryo UI" panose="020B0604030504040204" pitchFamily="50" charset="-128"/>
                <a:ea typeface="Meiryo UI" panose="020B0604030504040204" pitchFamily="50" charset="-128"/>
              </a:defRPr>
            </a:lvl1pPr>
          </a:lstStyle>
          <a:p>
            <a:r>
              <a:rPr lang="ja-JP" altLang="en-US" dirty="0"/>
              <a:t>● 「生命重視型」</a:t>
            </a:r>
            <a:r>
              <a:rPr lang="en-US" altLang="ja-JP" dirty="0"/>
              <a:t>※</a:t>
            </a:r>
            <a:r>
              <a:rPr lang="ja-JP" altLang="en-US" dirty="0"/>
              <a:t>改修の正しい内容周知</a:t>
            </a:r>
            <a:endParaRPr lang="en-US" altLang="ja-JP" dirty="0"/>
          </a:p>
          <a:p>
            <a:r>
              <a:rPr lang="ja-JP" altLang="en-US" sz="900" dirty="0"/>
              <a:t>　</a:t>
            </a:r>
            <a:r>
              <a:rPr lang="en-US" altLang="ja-JP" sz="900" dirty="0"/>
              <a:t>※</a:t>
            </a:r>
            <a:r>
              <a:rPr lang="ja-JP" altLang="en-US" sz="900" dirty="0"/>
              <a:t>倒壊の可能性は残るが少しでもリスクを減らす改修</a:t>
            </a:r>
            <a:endParaRPr lang="en-US" altLang="ja-JP" sz="900" dirty="0"/>
          </a:p>
          <a:p>
            <a:r>
              <a:rPr lang="ja-JP" altLang="en-US" dirty="0"/>
              <a:t>●他補助・融資・税制等、所有者の負担意識軽減</a:t>
            </a:r>
          </a:p>
          <a:p>
            <a:r>
              <a:rPr lang="ja-JP" altLang="en-US" dirty="0"/>
              <a:t>●新たな施策の調査研究</a:t>
            </a:r>
            <a:endParaRPr lang="en-US" altLang="ja-JP" dirty="0"/>
          </a:p>
        </p:txBody>
      </p:sp>
      <p:cxnSp>
        <p:nvCxnSpPr>
          <p:cNvPr id="5" name="直線コネクタ 4"/>
          <p:cNvCxnSpPr/>
          <p:nvPr/>
        </p:nvCxnSpPr>
        <p:spPr>
          <a:xfrm flipV="1">
            <a:off x="575288" y="4379361"/>
            <a:ext cx="121081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4" name="直線コネクタ 213"/>
          <p:cNvCxnSpPr/>
          <p:nvPr/>
        </p:nvCxnSpPr>
        <p:spPr>
          <a:xfrm flipV="1">
            <a:off x="563191" y="5056262"/>
            <a:ext cx="12108152" cy="0"/>
          </a:xfrm>
          <a:prstGeom prst="line">
            <a:avLst/>
          </a:prstGeom>
        </p:spPr>
        <p:style>
          <a:lnRef idx="1">
            <a:schemeClr val="accent1"/>
          </a:lnRef>
          <a:fillRef idx="0">
            <a:schemeClr val="accent1"/>
          </a:fillRef>
          <a:effectRef idx="0">
            <a:schemeClr val="accent1"/>
          </a:effectRef>
          <a:fontRef idx="minor">
            <a:schemeClr val="tx1"/>
          </a:fontRef>
        </p:style>
      </p:cxnSp>
      <p:sp>
        <p:nvSpPr>
          <p:cNvPr id="215" name="テキスト ボックス 214"/>
          <p:cNvSpPr txBox="1"/>
          <p:nvPr/>
        </p:nvSpPr>
        <p:spPr>
          <a:xfrm>
            <a:off x="607911" y="5054365"/>
            <a:ext cx="252000" cy="820099"/>
          </a:xfrm>
          <a:prstGeom prst="rect">
            <a:avLst/>
          </a:prstGeom>
          <a:ln/>
        </p:spPr>
        <p:style>
          <a:lnRef idx="1">
            <a:schemeClr val="accent1"/>
          </a:lnRef>
          <a:fillRef idx="2">
            <a:schemeClr val="accent1"/>
          </a:fillRef>
          <a:effectRef idx="1">
            <a:schemeClr val="accent1"/>
          </a:effectRef>
          <a:fontRef idx="minor">
            <a:schemeClr val="dk1"/>
          </a:fontRef>
        </p:style>
        <p:txBody>
          <a:bodyPr vert="eaVert" lIns="0" tIns="0" rIns="0" bIns="0" rtlCol="0" anchor="ctr"/>
          <a:lstStyle>
            <a:defPPr>
              <a:defRPr lang="ja-JP"/>
            </a:defPPr>
            <a:lvl1pPr algn="ctr">
              <a:lnSpc>
                <a:spcPts val="1960"/>
              </a:lnSpc>
              <a:defRPr sz="1600">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ct val="100000"/>
              </a:lnSpc>
            </a:pPr>
            <a:r>
              <a:rPr lang="ja-JP" altLang="en-US" sz="900" b="1" dirty="0">
                <a:solidFill>
                  <a:schemeClr val="tx1"/>
                </a:solidFill>
              </a:rPr>
              <a:t>負担軽減の支援</a:t>
            </a:r>
            <a:endParaRPr lang="en-US" altLang="ja-JP" sz="900" b="1" dirty="0">
              <a:solidFill>
                <a:schemeClr val="tx1"/>
              </a:solidFill>
            </a:endParaRPr>
          </a:p>
        </p:txBody>
      </p:sp>
      <p:sp>
        <p:nvSpPr>
          <p:cNvPr id="216" name="テキスト ボックス 215"/>
          <p:cNvSpPr txBox="1"/>
          <p:nvPr/>
        </p:nvSpPr>
        <p:spPr>
          <a:xfrm>
            <a:off x="607911" y="4387874"/>
            <a:ext cx="252000" cy="666216"/>
          </a:xfrm>
          <a:prstGeom prst="rect">
            <a:avLst/>
          </a:prstGeom>
          <a:ln/>
        </p:spPr>
        <p:style>
          <a:lnRef idx="1">
            <a:schemeClr val="accent1"/>
          </a:lnRef>
          <a:fillRef idx="2">
            <a:schemeClr val="accent1"/>
          </a:fillRef>
          <a:effectRef idx="1">
            <a:schemeClr val="accent1"/>
          </a:effectRef>
          <a:fontRef idx="minor">
            <a:schemeClr val="dk1"/>
          </a:fontRef>
        </p:style>
        <p:txBody>
          <a:bodyPr vert="eaVert" lIns="0" tIns="0" rIns="0" bIns="0" rtlCol="0" anchor="ctr"/>
          <a:lstStyle>
            <a:defPPr>
              <a:defRPr lang="ja-JP"/>
            </a:defPPr>
            <a:lvl1pPr algn="ctr">
              <a:lnSpc>
                <a:spcPts val="1960"/>
              </a:lnSpc>
              <a:defRPr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nSpc>
                <a:spcPct val="100000"/>
              </a:lnSpc>
            </a:pPr>
            <a:r>
              <a:rPr lang="ja-JP" altLang="en-US" sz="800" b="1" dirty="0"/>
              <a:t>きっかけづくり</a:t>
            </a:r>
            <a:r>
              <a:rPr lang="ja-JP" altLang="en-US" sz="900" b="1" dirty="0"/>
              <a:t>・具体化</a:t>
            </a:r>
          </a:p>
        </p:txBody>
      </p:sp>
      <p:sp>
        <p:nvSpPr>
          <p:cNvPr id="217" name="テキスト ボックス 216"/>
          <p:cNvSpPr txBox="1"/>
          <p:nvPr/>
        </p:nvSpPr>
        <p:spPr>
          <a:xfrm>
            <a:off x="607911" y="3667424"/>
            <a:ext cx="250309" cy="714076"/>
          </a:xfrm>
          <a:prstGeom prst="rect">
            <a:avLst/>
          </a:prstGeom>
          <a:ln/>
        </p:spPr>
        <p:style>
          <a:lnRef idx="1">
            <a:schemeClr val="accent1"/>
          </a:lnRef>
          <a:fillRef idx="2">
            <a:schemeClr val="accent1"/>
          </a:fillRef>
          <a:effectRef idx="1">
            <a:schemeClr val="accent1"/>
          </a:effectRef>
          <a:fontRef idx="minor">
            <a:schemeClr val="dk1"/>
          </a:fontRef>
        </p:style>
        <p:txBody>
          <a:bodyPr vert="eaVert" lIns="0" tIns="0" rIns="0" bIns="0" rtlCol="0" anchor="ctr"/>
          <a:lstStyle>
            <a:defPPr>
              <a:defRPr lang="ja-JP"/>
            </a:defPPr>
            <a:lvl1pPr algn="ctr">
              <a:lnSpc>
                <a:spcPts val="1960"/>
              </a:lnSpc>
              <a:defRPr sz="1600">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ct val="100000"/>
              </a:lnSpc>
            </a:pPr>
            <a:r>
              <a:rPr lang="ja-JP" altLang="en-US" sz="900" b="1" dirty="0">
                <a:solidFill>
                  <a:schemeClr val="tx1"/>
                </a:solidFill>
              </a:rPr>
              <a:t>社会的</a:t>
            </a:r>
            <a:r>
              <a:rPr lang="ja-JP" altLang="en-US" sz="900" b="1">
                <a:solidFill>
                  <a:schemeClr val="tx1"/>
                </a:solidFill>
              </a:rPr>
              <a:t>機運</a:t>
            </a:r>
            <a:r>
              <a:rPr lang="ja-JP" altLang="en-US" sz="900" b="1" smtClean="0">
                <a:solidFill>
                  <a:schemeClr val="tx1"/>
                </a:solidFill>
              </a:rPr>
              <a:t>の</a:t>
            </a:r>
            <a:r>
              <a:rPr lang="ja-JP" altLang="en-US" sz="900" b="1">
                <a:solidFill>
                  <a:schemeClr val="tx1"/>
                </a:solidFill>
              </a:rPr>
              <a:t>醸成</a:t>
            </a:r>
            <a:endParaRPr lang="en-US" altLang="ja-JP" sz="900" b="1" dirty="0">
              <a:solidFill>
                <a:schemeClr val="tx1"/>
              </a:solidFill>
            </a:endParaRPr>
          </a:p>
        </p:txBody>
      </p:sp>
      <p:sp>
        <p:nvSpPr>
          <p:cNvPr id="220" name="Rectangle 2"/>
          <p:cNvSpPr>
            <a:spLocks noChangeArrowheads="1"/>
          </p:cNvSpPr>
          <p:nvPr/>
        </p:nvSpPr>
        <p:spPr bwMode="auto">
          <a:xfrm>
            <a:off x="604257" y="7965036"/>
            <a:ext cx="253963" cy="1526947"/>
          </a:xfrm>
          <a:prstGeom prst="rect">
            <a:avLst/>
          </a:prstGeom>
          <a:solidFill>
            <a:schemeClr val="bg1"/>
          </a:solidFill>
          <a:ln w="9525" cmpd="sng">
            <a:solidFill>
              <a:schemeClr val="tx1"/>
            </a:solidFill>
            <a:miter lim="800000"/>
            <a:headEnd/>
            <a:tailEnd/>
          </a:ln>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marL="0" marR="0" lvl="0" indent="0" algn="ctr" defTabSz="914290" eaLnBrk="1" fontAlgn="auto" latinLnBrk="0" hangingPunct="1">
              <a:lnSpc>
                <a:spcPts val="1700"/>
              </a:lnSpc>
              <a:spcBef>
                <a:spcPts val="0"/>
              </a:spcBef>
              <a:spcAft>
                <a:spcPts val="0"/>
              </a:spcAft>
              <a:buClrTx/>
              <a:buSzTx/>
              <a:buFontTx/>
              <a:buNone/>
              <a:tabLst/>
              <a:defRPr/>
            </a:pPr>
            <a:r>
              <a:rPr kumimoji="1" lang="ja-JP" altLang="en-US" sz="1200" b="1" kern="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評価・課題</a:t>
            </a:r>
            <a:endParaRPr kumimoji="1" lang="en-US" altLang="ja-JP" sz="1200" b="1" i="0" u="none" strike="noStrike" kern="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221" name="テキスト ボックス 220"/>
          <p:cNvSpPr txBox="1"/>
          <p:nvPr/>
        </p:nvSpPr>
        <p:spPr>
          <a:xfrm>
            <a:off x="1809327" y="3418868"/>
            <a:ext cx="1195963" cy="272758"/>
          </a:xfrm>
          <a:prstGeom prst="rect">
            <a:avLst/>
          </a:prstGeom>
          <a:solidFill>
            <a:schemeClr val="tx2"/>
          </a:solidFill>
          <a:ln>
            <a:noFill/>
          </a:ln>
        </p:spPr>
        <p:txBody>
          <a:bodyPr vert="horz" wrap="square" lIns="72000" tIns="36000" rIns="72000" bIns="36000" rtlCol="0" anchor="ctr">
            <a:spAutoFit/>
          </a:bodyPr>
          <a:lstStyle/>
          <a:p>
            <a:pPr algn="ctr"/>
            <a:r>
              <a:rPr kumimoji="1" lang="ja-JP" altLang="en-US" sz="1300" b="1" dirty="0">
                <a:solidFill>
                  <a:schemeClr val="bg1"/>
                </a:solidFill>
                <a:latin typeface="Meiryo UI" panose="020B0604030504040204" pitchFamily="50" charset="-128"/>
                <a:ea typeface="Meiryo UI" panose="020B0604030504040204" pitchFamily="50" charset="-128"/>
              </a:rPr>
              <a:t>木造住宅</a:t>
            </a:r>
          </a:p>
        </p:txBody>
      </p:sp>
      <p:sp>
        <p:nvSpPr>
          <p:cNvPr id="222" name="テキスト ボックス 221"/>
          <p:cNvSpPr txBox="1"/>
          <p:nvPr/>
        </p:nvSpPr>
        <p:spPr>
          <a:xfrm>
            <a:off x="4772002" y="3418868"/>
            <a:ext cx="1195963" cy="272758"/>
          </a:xfrm>
          <a:prstGeom prst="rect">
            <a:avLst/>
          </a:prstGeom>
          <a:solidFill>
            <a:schemeClr val="tx2"/>
          </a:solidFill>
          <a:ln>
            <a:noFill/>
          </a:ln>
        </p:spPr>
        <p:txBody>
          <a:bodyPr vert="horz" wrap="square" lIns="72000" tIns="36000" rIns="72000" bIns="36000" rtlCol="0" anchor="ctr">
            <a:spAutoFit/>
          </a:bodyPr>
          <a:lstStyle/>
          <a:p>
            <a:pPr algn="ctr"/>
            <a:r>
              <a:rPr kumimoji="1" lang="ja-JP" altLang="en-US" sz="1300" b="1" dirty="0">
                <a:solidFill>
                  <a:schemeClr val="bg1"/>
                </a:solidFill>
                <a:latin typeface="Meiryo UI" panose="020B0604030504040204" pitchFamily="50" charset="-128"/>
                <a:ea typeface="Meiryo UI" panose="020B0604030504040204" pitchFamily="50" charset="-128"/>
              </a:rPr>
              <a:t>分譲マンション</a:t>
            </a:r>
          </a:p>
        </p:txBody>
      </p:sp>
      <p:sp>
        <p:nvSpPr>
          <p:cNvPr id="223" name="テキスト ボックス 222"/>
          <p:cNvSpPr txBox="1"/>
          <p:nvPr/>
        </p:nvSpPr>
        <p:spPr>
          <a:xfrm>
            <a:off x="7760476" y="3418868"/>
            <a:ext cx="1195963" cy="272758"/>
          </a:xfrm>
          <a:prstGeom prst="rect">
            <a:avLst/>
          </a:prstGeom>
          <a:solidFill>
            <a:schemeClr val="tx2"/>
          </a:solidFill>
          <a:ln>
            <a:noFill/>
          </a:ln>
        </p:spPr>
        <p:txBody>
          <a:bodyPr vert="horz" wrap="square" lIns="72000" tIns="36000" rIns="72000" bIns="36000" rtlCol="0" anchor="ctr">
            <a:spAutoFit/>
          </a:bodyPr>
          <a:lstStyle/>
          <a:p>
            <a:pPr algn="ctr"/>
            <a:r>
              <a:rPr kumimoji="1" lang="ja-JP" altLang="en-US" sz="1300" b="1" dirty="0">
                <a:solidFill>
                  <a:schemeClr val="bg1"/>
                </a:solidFill>
                <a:latin typeface="Meiryo UI" panose="020B0604030504040204" pitchFamily="50" charset="-128"/>
                <a:ea typeface="Meiryo UI" panose="020B0604030504040204" pitchFamily="50" charset="-128"/>
              </a:rPr>
              <a:t>大規模建築物</a:t>
            </a:r>
          </a:p>
        </p:txBody>
      </p:sp>
      <p:cxnSp>
        <p:nvCxnSpPr>
          <p:cNvPr id="224" name="直線コネクタ 223"/>
          <p:cNvCxnSpPr/>
          <p:nvPr/>
        </p:nvCxnSpPr>
        <p:spPr>
          <a:xfrm flipV="1">
            <a:off x="84489" y="502740"/>
            <a:ext cx="12564909" cy="0"/>
          </a:xfrm>
          <a:prstGeom prst="line">
            <a:avLst/>
          </a:prstGeom>
          <a:ln w="38100">
            <a:solidFill>
              <a:srgbClr val="44546A"/>
            </a:solidFill>
          </a:ln>
        </p:spPr>
        <p:style>
          <a:lnRef idx="1">
            <a:schemeClr val="accent1"/>
          </a:lnRef>
          <a:fillRef idx="0">
            <a:schemeClr val="accent1"/>
          </a:fillRef>
          <a:effectRef idx="0">
            <a:schemeClr val="accent1"/>
          </a:effectRef>
          <a:fontRef idx="minor">
            <a:schemeClr val="tx1"/>
          </a:fontRef>
        </p:style>
      </p:cxnSp>
      <p:sp>
        <p:nvSpPr>
          <p:cNvPr id="249" name="テキスト ボックス 248"/>
          <p:cNvSpPr txBox="1"/>
          <p:nvPr/>
        </p:nvSpPr>
        <p:spPr>
          <a:xfrm>
            <a:off x="10195360" y="3418868"/>
            <a:ext cx="2230113" cy="272758"/>
          </a:xfrm>
          <a:prstGeom prst="rect">
            <a:avLst/>
          </a:prstGeom>
          <a:solidFill>
            <a:schemeClr val="tx2"/>
          </a:solidFill>
          <a:ln>
            <a:noFill/>
          </a:ln>
        </p:spPr>
        <p:txBody>
          <a:bodyPr vert="horz" wrap="square" lIns="72000" tIns="36000" rIns="72000" bIns="36000" rtlCol="0" anchor="ctr">
            <a:spAutoFit/>
          </a:bodyPr>
          <a:lstStyle/>
          <a:p>
            <a:pPr algn="ctr"/>
            <a:r>
              <a:rPr kumimoji="1" lang="zh-TW" altLang="en-US" sz="1300" b="1" dirty="0">
                <a:solidFill>
                  <a:schemeClr val="bg1"/>
                </a:solidFill>
                <a:latin typeface="Meiryo UI" panose="020B0604030504040204" pitchFamily="50" charset="-128"/>
                <a:ea typeface="Meiryo UI" panose="020B0604030504040204" pitchFamily="50" charset="-128"/>
              </a:rPr>
              <a:t>広域緊急交通路 沿道建築物</a:t>
            </a:r>
          </a:p>
        </p:txBody>
      </p:sp>
      <p:sp>
        <p:nvSpPr>
          <p:cNvPr id="286" name="角丸四角１住宅">
            <a:extLst>
              <a:ext uri="{FF2B5EF4-FFF2-40B4-BE49-F238E27FC236}">
                <a16:creationId xmlns:a16="http://schemas.microsoft.com/office/drawing/2014/main" id="{2BB3B2D7-2DC2-4EB8-90CC-08689C1A7310}"/>
              </a:ext>
            </a:extLst>
          </p:cNvPr>
          <p:cNvSpPr/>
          <p:nvPr/>
        </p:nvSpPr>
        <p:spPr>
          <a:xfrm>
            <a:off x="520450" y="1817223"/>
            <a:ext cx="3852000" cy="1298265"/>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6"/>
          </a:p>
        </p:txBody>
      </p:sp>
      <p:sp>
        <p:nvSpPr>
          <p:cNvPr id="287" name="テキスト ボックス 286">
            <a:extLst>
              <a:ext uri="{FF2B5EF4-FFF2-40B4-BE49-F238E27FC236}">
                <a16:creationId xmlns:a16="http://schemas.microsoft.com/office/drawing/2014/main" id="{AF497E49-21DA-44AA-8E02-40F56DDB4CCD}"/>
              </a:ext>
            </a:extLst>
          </p:cNvPr>
          <p:cNvSpPr txBox="1"/>
          <p:nvPr/>
        </p:nvSpPr>
        <p:spPr>
          <a:xfrm>
            <a:off x="1572384" y="2828551"/>
            <a:ext cx="2765256" cy="338554"/>
          </a:xfrm>
          <a:prstGeom prst="rect">
            <a:avLst/>
          </a:prstGeom>
          <a:noFill/>
          <a:ln>
            <a:noFill/>
          </a:ln>
        </p:spPr>
        <p:txBody>
          <a:bodyPr wrap="square" rtlCol="0">
            <a:spAutoFit/>
          </a:bodyPr>
          <a:lstStyle/>
          <a:p>
            <a:pPr defTabSz="431087"/>
            <a:r>
              <a:rPr lang="ja-JP" altLang="en-US" sz="800" dirty="0">
                <a:solidFill>
                  <a:prstClr val="black"/>
                </a:solidFill>
                <a:latin typeface="Meiryo UI" panose="020B0604030504040204" pitchFamily="50" charset="-128"/>
                <a:ea typeface="Meiryo UI" panose="020B0604030504040204" pitchFamily="50" charset="-128"/>
              </a:rPr>
              <a:t>耐震化率の上昇だけではなく、</a:t>
            </a:r>
            <a:endParaRPr lang="en-US" altLang="ja-JP" sz="800" dirty="0">
              <a:solidFill>
                <a:prstClr val="black"/>
              </a:solidFill>
              <a:latin typeface="Meiryo UI" panose="020B0604030504040204" pitchFamily="50" charset="-128"/>
              <a:ea typeface="Meiryo UI" panose="020B0604030504040204" pitchFamily="50" charset="-128"/>
            </a:endParaRPr>
          </a:p>
          <a:p>
            <a:pPr defTabSz="431087"/>
            <a:r>
              <a:rPr lang="ja-JP" altLang="en-US" sz="800" dirty="0">
                <a:solidFill>
                  <a:prstClr val="black"/>
                </a:solidFill>
                <a:latin typeface="Meiryo UI" panose="020B0604030504040204" pitchFamily="50" charset="-128"/>
                <a:ea typeface="Meiryo UI" panose="020B0604030504040204" pitchFamily="50" charset="-128"/>
              </a:rPr>
              <a:t>経年劣化により危険性が増すため、築年数を意識した進捗確認</a:t>
            </a:r>
            <a:endParaRPr lang="en-US" altLang="ja-JP" sz="800" dirty="0">
              <a:solidFill>
                <a:prstClr val="black"/>
              </a:solidFill>
              <a:latin typeface="Meiryo UI" panose="020B0604030504040204" pitchFamily="50" charset="-128"/>
              <a:ea typeface="Meiryo UI" panose="020B0604030504040204" pitchFamily="50" charset="-128"/>
            </a:endParaRPr>
          </a:p>
        </p:txBody>
      </p:sp>
      <p:graphicFrame>
        <p:nvGraphicFramePr>
          <p:cNvPr id="288" name="表 287"/>
          <p:cNvGraphicFramePr>
            <a:graphicFrameLocks noGrp="1"/>
          </p:cNvGraphicFramePr>
          <p:nvPr>
            <p:extLst>
              <p:ext uri="{D42A27DB-BD31-4B8C-83A1-F6EECF244321}">
                <p14:modId xmlns:p14="http://schemas.microsoft.com/office/powerpoint/2010/main" val="2410508708"/>
              </p:ext>
            </p:extLst>
          </p:nvPr>
        </p:nvGraphicFramePr>
        <p:xfrm>
          <a:off x="573966" y="2472034"/>
          <a:ext cx="990000" cy="384520"/>
        </p:xfrm>
        <a:graphic>
          <a:graphicData uri="http://schemas.openxmlformats.org/drawingml/2006/table">
            <a:tbl>
              <a:tblPr firstRow="1" bandRow="1">
                <a:tableStyleId>{5940675A-B579-460E-94D1-54222C63F5DA}</a:tableStyleId>
              </a:tblPr>
              <a:tblGrid>
                <a:gridCol w="990000">
                  <a:extLst>
                    <a:ext uri="{9D8B030D-6E8A-4147-A177-3AD203B41FA5}">
                      <a16:colId xmlns:a16="http://schemas.microsoft.com/office/drawing/2014/main" val="458052754"/>
                    </a:ext>
                  </a:extLst>
                </a:gridCol>
              </a:tblGrid>
              <a:tr h="147265">
                <a:tc>
                  <a:txBody>
                    <a:bodyPr/>
                    <a:lstStyle/>
                    <a:p>
                      <a:pPr algn="ctr"/>
                      <a:r>
                        <a:rPr kumimoji="1" lang="en-US" altLang="ja-JP" sz="900" dirty="0">
                          <a:latin typeface="Meiryo UI" panose="020B0604030504040204" pitchFamily="50" charset="-128"/>
                          <a:ea typeface="Meiryo UI" panose="020B0604030504040204" pitchFamily="50" charset="-128"/>
                        </a:rPr>
                        <a:t>H27</a:t>
                      </a:r>
                      <a:endParaRPr kumimoji="1" lang="ja-JP" altLang="en-US" sz="900" dirty="0">
                        <a:latin typeface="Meiryo UI" panose="020B0604030504040204" pitchFamily="50" charset="-128"/>
                        <a:ea typeface="Meiryo UI" panose="020B0604030504040204" pitchFamily="50"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237255">
                <a:tc>
                  <a:txBody>
                    <a:bodyPr/>
                    <a:lstStyle/>
                    <a:p>
                      <a:pPr marL="0" indent="0" algn="ctr"/>
                      <a:r>
                        <a:rPr kumimoji="1" lang="ja-JP" altLang="en-US" sz="1050" dirty="0">
                          <a:latin typeface="Meiryo UI" panose="020B0604030504040204" pitchFamily="50" charset="-128"/>
                          <a:ea typeface="Meiryo UI" panose="020B0604030504040204" pitchFamily="50" charset="-128"/>
                        </a:rPr>
                        <a:t>約</a:t>
                      </a:r>
                      <a:r>
                        <a:rPr kumimoji="1" lang="en-US" altLang="ja-JP" sz="1050" dirty="0">
                          <a:latin typeface="Meiryo UI" panose="020B0604030504040204" pitchFamily="50" charset="-128"/>
                          <a:ea typeface="Meiryo UI" panose="020B0604030504040204" pitchFamily="50" charset="-128"/>
                        </a:rPr>
                        <a:t>83%</a:t>
                      </a:r>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万戸</a:t>
                      </a:r>
                      <a:r>
                        <a:rPr kumimoji="1" lang="en-US" altLang="ja-JP" sz="900" dirty="0">
                          <a:latin typeface="Meiryo UI" panose="020B0604030504040204" pitchFamily="50" charset="-128"/>
                          <a:ea typeface="Meiryo UI" panose="020B0604030504040204" pitchFamily="50" charset="-128"/>
                        </a:rPr>
                        <a:t>)</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289" name="表 288"/>
          <p:cNvGraphicFramePr>
            <a:graphicFrameLocks noGrp="1"/>
          </p:cNvGraphicFramePr>
          <p:nvPr>
            <p:extLst>
              <p:ext uri="{D42A27DB-BD31-4B8C-83A1-F6EECF244321}">
                <p14:modId xmlns:p14="http://schemas.microsoft.com/office/powerpoint/2010/main" val="3611903262"/>
              </p:ext>
            </p:extLst>
          </p:nvPr>
        </p:nvGraphicFramePr>
        <p:xfrm>
          <a:off x="1888012" y="2472034"/>
          <a:ext cx="1047480" cy="384520"/>
        </p:xfrm>
        <a:graphic>
          <a:graphicData uri="http://schemas.openxmlformats.org/drawingml/2006/table">
            <a:tbl>
              <a:tblPr firstRow="1" bandRow="1">
                <a:tableStyleId>{5940675A-B579-460E-94D1-54222C63F5DA}</a:tableStyleId>
              </a:tblPr>
              <a:tblGrid>
                <a:gridCol w="1047480">
                  <a:extLst>
                    <a:ext uri="{9D8B030D-6E8A-4147-A177-3AD203B41FA5}">
                      <a16:colId xmlns:a16="http://schemas.microsoft.com/office/drawing/2014/main" val="458052754"/>
                    </a:ext>
                  </a:extLst>
                </a:gridCol>
              </a:tblGrid>
              <a:tr h="147265">
                <a:tc>
                  <a:txBody>
                    <a:bodyPr/>
                    <a:lstStyle/>
                    <a:p>
                      <a:pPr algn="ctr"/>
                      <a:r>
                        <a:rPr kumimoji="1" lang="en-US" altLang="ja-JP" sz="900" b="1" dirty="0">
                          <a:latin typeface="Meiryo UI" panose="020B0604030504040204" pitchFamily="50" charset="-128"/>
                          <a:ea typeface="Meiryo UI" panose="020B0604030504040204" pitchFamily="50" charset="-128"/>
                        </a:rPr>
                        <a:t>R</a:t>
                      </a:r>
                      <a:r>
                        <a:rPr kumimoji="1" lang="ja-JP" altLang="en-US" sz="900" b="1" dirty="0">
                          <a:latin typeface="Meiryo UI" panose="020B0604030504040204" pitchFamily="50" charset="-128"/>
                          <a:ea typeface="Meiryo UI" panose="020B0604030504040204" pitchFamily="50" charset="-128"/>
                        </a:rPr>
                        <a:t>２</a:t>
                      </a:r>
                    </a:p>
                  </a:txBody>
                  <a:tcPr marL="36000" marR="360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23725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b="1" dirty="0">
                          <a:latin typeface="Meiryo UI" panose="020B0604030504040204" pitchFamily="50" charset="-128"/>
                          <a:ea typeface="Meiryo UI" panose="020B0604030504040204" pitchFamily="50" charset="-128"/>
                        </a:rPr>
                        <a:t>約</a:t>
                      </a:r>
                      <a:r>
                        <a:rPr kumimoji="1" lang="en-US" altLang="ja-JP" sz="1050" b="1" dirty="0">
                          <a:latin typeface="Meiryo UI" panose="020B0604030504040204" pitchFamily="50" charset="-128"/>
                          <a:ea typeface="Meiryo UI" panose="020B0604030504040204" pitchFamily="50" charset="-128"/>
                        </a:rPr>
                        <a:t>89%</a:t>
                      </a:r>
                      <a:r>
                        <a:rPr kumimoji="1" lang="en-US" altLang="ja-JP" sz="900" b="1" dirty="0">
                          <a:latin typeface="Meiryo UI" panose="020B0604030504040204" pitchFamily="50" charset="-128"/>
                          <a:ea typeface="Meiryo UI" panose="020B0604030504040204" pitchFamily="50" charset="-128"/>
                        </a:rPr>
                        <a:t>(45</a:t>
                      </a:r>
                      <a:r>
                        <a:rPr kumimoji="1" lang="ja-JP" altLang="en-US" sz="900" b="1" dirty="0">
                          <a:latin typeface="Meiryo UI" panose="020B0604030504040204" pitchFamily="50" charset="-128"/>
                          <a:ea typeface="Meiryo UI" panose="020B0604030504040204" pitchFamily="50" charset="-128"/>
                        </a:rPr>
                        <a:t>万戸</a:t>
                      </a:r>
                      <a:r>
                        <a:rPr kumimoji="1" lang="en-US" altLang="ja-JP" sz="900" b="1" dirty="0">
                          <a:latin typeface="Meiryo UI" panose="020B0604030504040204" pitchFamily="50" charset="-128"/>
                          <a:ea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graphicFrame>
        <p:nvGraphicFramePr>
          <p:cNvPr id="290" name="表 289"/>
          <p:cNvGraphicFramePr>
            <a:graphicFrameLocks noGrp="1"/>
          </p:cNvGraphicFramePr>
          <p:nvPr>
            <p:extLst>
              <p:ext uri="{D42A27DB-BD31-4B8C-83A1-F6EECF244321}">
                <p14:modId xmlns:p14="http://schemas.microsoft.com/office/powerpoint/2010/main" val="3170586983"/>
              </p:ext>
            </p:extLst>
          </p:nvPr>
        </p:nvGraphicFramePr>
        <p:xfrm>
          <a:off x="3278258" y="2455918"/>
          <a:ext cx="990000" cy="416752"/>
        </p:xfrm>
        <a:graphic>
          <a:graphicData uri="http://schemas.openxmlformats.org/drawingml/2006/table">
            <a:tbl>
              <a:tblPr firstRow="1" bandRow="1">
                <a:tableStyleId>{5940675A-B579-460E-94D1-54222C63F5DA}</a:tableStyleId>
              </a:tblPr>
              <a:tblGrid>
                <a:gridCol w="990000">
                  <a:extLst>
                    <a:ext uri="{9D8B030D-6E8A-4147-A177-3AD203B41FA5}">
                      <a16:colId xmlns:a16="http://schemas.microsoft.com/office/drawing/2014/main" val="458052754"/>
                    </a:ext>
                  </a:extLst>
                </a:gridCol>
              </a:tblGrid>
              <a:tr h="147089">
                <a:tc>
                  <a:txBody>
                    <a:bodyPr/>
                    <a:lstStyle/>
                    <a:p>
                      <a:pPr algn="ctr"/>
                      <a:r>
                        <a:rPr kumimoji="1" lang="ja-JP" altLang="en-US" sz="900" b="1" dirty="0">
                          <a:latin typeface="Meiryo UI" panose="020B0604030504040204" pitchFamily="50" charset="-128"/>
                          <a:ea typeface="Meiryo UI" panose="020B0604030504040204" pitchFamily="50" charset="-128"/>
                        </a:rPr>
                        <a:t>目標 </a:t>
                      </a:r>
                      <a:r>
                        <a:rPr kumimoji="1" lang="en-US" altLang="ja-JP" sz="900" b="1" dirty="0">
                          <a:latin typeface="Meiryo UI" panose="020B0604030504040204" pitchFamily="50" charset="-128"/>
                          <a:ea typeface="Meiryo UI" panose="020B0604030504040204" pitchFamily="50" charset="-128"/>
                        </a:rPr>
                        <a:t>[R</a:t>
                      </a:r>
                      <a:r>
                        <a:rPr kumimoji="1" lang="ja-JP" altLang="en-US" sz="900" b="1" dirty="0">
                          <a:latin typeface="Meiryo UI" panose="020B0604030504040204" pitchFamily="50" charset="-128"/>
                          <a:ea typeface="Meiryo UI" panose="020B0604030504040204" pitchFamily="50" charset="-128"/>
                        </a:rPr>
                        <a:t>７</a:t>
                      </a:r>
                      <a:r>
                        <a:rPr kumimoji="1" lang="en-US" altLang="ja-JP" sz="900" b="1" dirty="0">
                          <a:latin typeface="Meiryo UI" panose="020B0604030504040204" pitchFamily="50" charset="-128"/>
                          <a:ea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269663">
                <a:tc>
                  <a:txBody>
                    <a:bodyPr/>
                    <a:lstStyle/>
                    <a:p>
                      <a:pPr algn="ctr"/>
                      <a:r>
                        <a:rPr kumimoji="1" lang="en-US" altLang="ja-JP" sz="1050" b="1" dirty="0">
                          <a:latin typeface="Meiryo UI" panose="020B0604030504040204" pitchFamily="50" charset="-128"/>
                          <a:ea typeface="Meiryo UI" panose="020B0604030504040204" pitchFamily="50" charset="-128"/>
                        </a:rPr>
                        <a:t>95%</a:t>
                      </a:r>
                      <a:endParaRPr kumimoji="1" lang="ja-JP" altLang="en-US" sz="1050" b="1" dirty="0">
                        <a:latin typeface="Meiryo UI" panose="020B0604030504040204" pitchFamily="50" charset="-128"/>
                        <a:ea typeface="Meiryo UI" panose="020B0604030504040204" pitchFamily="50" charset="-128"/>
                      </a:endParaRPr>
                    </a:p>
                  </a:txBody>
                  <a:tcPr marL="0" marR="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292" name="右矢印 291"/>
          <p:cNvSpPr/>
          <p:nvPr/>
        </p:nvSpPr>
        <p:spPr>
          <a:xfrm>
            <a:off x="1691039" y="2502294"/>
            <a:ext cx="108000" cy="3240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右矢印 293"/>
          <p:cNvSpPr/>
          <p:nvPr/>
        </p:nvSpPr>
        <p:spPr>
          <a:xfrm>
            <a:off x="3043185" y="2502294"/>
            <a:ext cx="108000" cy="3240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テキスト ボックス 295">
            <a:extLst>
              <a:ext uri="{FF2B5EF4-FFF2-40B4-BE49-F238E27FC236}">
                <a16:creationId xmlns:a16="http://schemas.microsoft.com/office/drawing/2014/main" id="{AF497E49-21DA-44AA-8E02-40F56DDB4CCD}"/>
              </a:ext>
            </a:extLst>
          </p:cNvPr>
          <p:cNvSpPr txBox="1"/>
          <p:nvPr/>
        </p:nvSpPr>
        <p:spPr>
          <a:xfrm>
            <a:off x="520450" y="1823390"/>
            <a:ext cx="3852000" cy="374816"/>
          </a:xfrm>
          <a:prstGeom prst="roundRect">
            <a:avLst/>
          </a:prstGeom>
          <a:solidFill>
            <a:schemeClr val="accent5">
              <a:lumMod val="75000"/>
            </a:schemeClr>
          </a:solidFill>
          <a:ln>
            <a:solidFill>
              <a:schemeClr val="accent5">
                <a:lumMod val="75000"/>
              </a:schemeClr>
            </a:solidFill>
          </a:ln>
        </p:spPr>
        <p:txBody>
          <a:bodyPr wrap="square" lIns="36000" tIns="18000" rIns="36000" bIns="0" rtlCol="0">
            <a:spAutoFit/>
          </a:bodyPr>
          <a:lstStyle/>
          <a:p>
            <a:pPr defTabSz="431087">
              <a:lnSpc>
                <a:spcPts val="1300"/>
              </a:lnSpc>
            </a:pPr>
            <a:r>
              <a:rPr lang="ja-JP" altLang="en-US" sz="1200" b="1" dirty="0">
                <a:solidFill>
                  <a:schemeClr val="bg1"/>
                </a:solidFill>
                <a:latin typeface="Meiryo UI" panose="020B0604030504040204" pitchFamily="50" charset="-128"/>
                <a:ea typeface="Meiryo UI" panose="020B0604030504040204" pitchFamily="50" charset="-128"/>
              </a:rPr>
              <a:t>住宅</a:t>
            </a:r>
            <a:r>
              <a:rPr lang="ja-JP" altLang="en-US" sz="11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eiryo UI" panose="020B0604030504040204" pitchFamily="50" charset="-128"/>
              <a:ea typeface="Meiryo UI" panose="020B0604030504040204" pitchFamily="50" charset="-128"/>
            </a:endParaRPr>
          </a:p>
          <a:p>
            <a:pPr defTabSz="431087">
              <a:lnSpc>
                <a:spcPts val="1200"/>
              </a:lnSpc>
            </a:pPr>
            <a:r>
              <a:rPr lang="ja-JP" altLang="en-US" sz="1100" b="1" dirty="0">
                <a:solidFill>
                  <a:schemeClr val="bg1"/>
                </a:solidFill>
                <a:latin typeface="Meiryo UI" panose="020B0604030504040204" pitchFamily="50" charset="-128"/>
                <a:ea typeface="Meiryo UI" panose="020B0604030504040204" pitchFamily="50" charset="-128"/>
              </a:rPr>
              <a:t>　</a:t>
            </a:r>
            <a:r>
              <a:rPr lang="ja-JP" altLang="en-US" sz="900" dirty="0">
                <a:solidFill>
                  <a:schemeClr val="bg1"/>
                </a:solidFill>
                <a:latin typeface="Meiryo UI" panose="020B0604030504040204" pitchFamily="50" charset="-128"/>
                <a:ea typeface="Meiryo UI" panose="020B0604030504040204" pitchFamily="50" charset="-128"/>
              </a:rPr>
              <a:t>木造住宅・分譲マンションを含むすべての住宅</a:t>
            </a:r>
            <a:endParaRPr kumimoji="1" lang="en-US" altLang="ja-JP" sz="1100" dirty="0">
              <a:solidFill>
                <a:schemeClr val="bg1"/>
              </a:solidFill>
              <a:latin typeface="Meiryo UI" panose="020B0604030504040204" pitchFamily="50" charset="-128"/>
              <a:ea typeface="Meiryo UI" panose="020B0604030504040204" pitchFamily="50" charset="-128"/>
            </a:endParaRPr>
          </a:p>
        </p:txBody>
      </p:sp>
      <p:sp>
        <p:nvSpPr>
          <p:cNvPr id="297" name="テキスト ボックス 296">
            <a:extLst>
              <a:ext uri="{FF2B5EF4-FFF2-40B4-BE49-F238E27FC236}">
                <a16:creationId xmlns:a16="http://schemas.microsoft.com/office/drawing/2014/main" id="{B616332F-3264-484B-BF86-D2F82ECD3517}"/>
              </a:ext>
            </a:extLst>
          </p:cNvPr>
          <p:cNvSpPr txBox="1"/>
          <p:nvPr/>
        </p:nvSpPr>
        <p:spPr>
          <a:xfrm>
            <a:off x="571491" y="2221673"/>
            <a:ext cx="2244867" cy="220573"/>
          </a:xfrm>
          <a:prstGeom prst="rect">
            <a:avLst/>
          </a:prstGeom>
          <a:noFill/>
          <a:ln>
            <a:noFill/>
          </a:ln>
        </p:spPr>
        <p:txBody>
          <a:bodyPr wrap="square" rtlCol="0">
            <a:spAutoFit/>
          </a:bodyPr>
          <a:lstStyle/>
          <a:p>
            <a:pPr marL="180975" indent="-180975" defTabSz="1207044">
              <a:lnSpc>
                <a:spcPts val="1000"/>
              </a:lnSpc>
              <a:defRPr/>
            </a:pPr>
            <a:r>
              <a:rPr lang="ja-JP" altLang="en-US" sz="900" dirty="0">
                <a:latin typeface="Meiryo UI" panose="020B0604030504040204" pitchFamily="50" charset="-128"/>
                <a:ea typeface="Meiryo UI" panose="020B0604030504040204" pitchFamily="50" charset="-128"/>
              </a:rPr>
              <a:t>耐震化率（耐震性不足戸数）</a:t>
            </a:r>
            <a:endParaRPr lang="en-US" altLang="ja-JP" sz="1000" b="1" dirty="0">
              <a:solidFill>
                <a:prstClr val="black"/>
              </a:solidFill>
              <a:latin typeface="Meiryo UI" panose="020B0604030504040204" pitchFamily="50" charset="-128"/>
              <a:ea typeface="Meiryo UI" panose="020B0604030504040204" pitchFamily="50" charset="-128"/>
            </a:endParaRPr>
          </a:p>
        </p:txBody>
      </p:sp>
      <p:sp>
        <p:nvSpPr>
          <p:cNvPr id="298" name="角丸四角１住宅">
            <a:extLst>
              <a:ext uri="{FF2B5EF4-FFF2-40B4-BE49-F238E27FC236}">
                <a16:creationId xmlns:a16="http://schemas.microsoft.com/office/drawing/2014/main" id="{2BB3B2D7-2DC2-4EB8-90CC-08689C1A7310}"/>
              </a:ext>
            </a:extLst>
          </p:cNvPr>
          <p:cNvSpPr/>
          <p:nvPr/>
        </p:nvSpPr>
        <p:spPr>
          <a:xfrm>
            <a:off x="4658924" y="1828166"/>
            <a:ext cx="3852000" cy="1298265"/>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6"/>
          </a:p>
        </p:txBody>
      </p:sp>
      <p:graphicFrame>
        <p:nvGraphicFramePr>
          <p:cNvPr id="299" name="表 298"/>
          <p:cNvGraphicFramePr>
            <a:graphicFrameLocks noGrp="1"/>
          </p:cNvGraphicFramePr>
          <p:nvPr>
            <p:extLst>
              <p:ext uri="{D42A27DB-BD31-4B8C-83A1-F6EECF244321}">
                <p14:modId xmlns:p14="http://schemas.microsoft.com/office/powerpoint/2010/main" val="2207512154"/>
              </p:ext>
            </p:extLst>
          </p:nvPr>
        </p:nvGraphicFramePr>
        <p:xfrm>
          <a:off x="4788319" y="2482713"/>
          <a:ext cx="990000" cy="384520"/>
        </p:xfrm>
        <a:graphic>
          <a:graphicData uri="http://schemas.openxmlformats.org/drawingml/2006/table">
            <a:tbl>
              <a:tblPr firstRow="1" bandRow="1">
                <a:tableStyleId>{5940675A-B579-460E-94D1-54222C63F5DA}</a:tableStyleId>
              </a:tblPr>
              <a:tblGrid>
                <a:gridCol w="990000">
                  <a:extLst>
                    <a:ext uri="{9D8B030D-6E8A-4147-A177-3AD203B41FA5}">
                      <a16:colId xmlns:a16="http://schemas.microsoft.com/office/drawing/2014/main" val="458052754"/>
                    </a:ext>
                  </a:extLst>
                </a:gridCol>
              </a:tblGrid>
              <a:tr h="147265">
                <a:tc>
                  <a:txBody>
                    <a:bodyPr/>
                    <a:lstStyle/>
                    <a:p>
                      <a:pPr algn="ctr"/>
                      <a:r>
                        <a:rPr kumimoji="1" lang="en-US" altLang="ja-JP" sz="900" dirty="0">
                          <a:latin typeface="Meiryo UI" panose="020B0604030504040204" pitchFamily="50" charset="-128"/>
                          <a:ea typeface="Meiryo UI" panose="020B0604030504040204" pitchFamily="50" charset="-128"/>
                        </a:rPr>
                        <a:t>H29.3</a:t>
                      </a:r>
                      <a:r>
                        <a:rPr kumimoji="1" lang="en-US" altLang="ja-JP" sz="900" baseline="30000" dirty="0">
                          <a:latin typeface="Meiryo UI" panose="020B0604030504040204" pitchFamily="50" charset="-128"/>
                          <a:ea typeface="Meiryo UI" panose="020B0604030504040204" pitchFamily="50" charset="-128"/>
                        </a:rPr>
                        <a:t>※2</a:t>
                      </a:r>
                      <a:endParaRPr kumimoji="1" lang="ja-JP" altLang="en-US" sz="900" baseline="30000" dirty="0">
                        <a:latin typeface="Meiryo UI" panose="020B0604030504040204" pitchFamily="50" charset="-128"/>
                        <a:ea typeface="Meiryo UI" panose="020B0604030504040204" pitchFamily="50"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237255">
                <a:tc>
                  <a:txBody>
                    <a:bodyPr/>
                    <a:lstStyle/>
                    <a:p>
                      <a:pPr algn="ctr"/>
                      <a:r>
                        <a:rPr kumimoji="1" lang="en-US" altLang="ja-JP" sz="1050" dirty="0">
                          <a:latin typeface="Meiryo UI" panose="020B0604030504040204" pitchFamily="50" charset="-128"/>
                          <a:ea typeface="Meiryo UI" panose="020B0604030504040204" pitchFamily="50" charset="-128"/>
                        </a:rPr>
                        <a:t>139</a:t>
                      </a:r>
                      <a:r>
                        <a:rPr kumimoji="1" lang="ja-JP" altLang="en-US" sz="1050" dirty="0">
                          <a:latin typeface="Meiryo UI" panose="020B0604030504040204" pitchFamily="50" charset="-128"/>
                          <a:ea typeface="Meiryo UI" panose="020B0604030504040204" pitchFamily="50" charset="-128"/>
                        </a:rPr>
                        <a:t>棟</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84%</a:t>
                      </a:r>
                      <a:r>
                        <a:rPr kumimoji="1" lang="ja-JP" altLang="en-US" sz="900" dirty="0">
                          <a:latin typeface="Meiryo UI" panose="020B0604030504040204" pitchFamily="50" charset="-128"/>
                          <a:ea typeface="Meiryo UI" panose="020B0604030504040204" pitchFamily="50" charset="-128"/>
                        </a:rPr>
                        <a:t>）</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301" name="表 300"/>
          <p:cNvGraphicFramePr>
            <a:graphicFrameLocks noGrp="1"/>
          </p:cNvGraphicFramePr>
          <p:nvPr>
            <p:extLst>
              <p:ext uri="{D42A27DB-BD31-4B8C-83A1-F6EECF244321}">
                <p14:modId xmlns:p14="http://schemas.microsoft.com/office/powerpoint/2010/main" val="3181541310"/>
              </p:ext>
            </p:extLst>
          </p:nvPr>
        </p:nvGraphicFramePr>
        <p:xfrm>
          <a:off x="7413687" y="2466597"/>
          <a:ext cx="990000" cy="416752"/>
        </p:xfrm>
        <a:graphic>
          <a:graphicData uri="http://schemas.openxmlformats.org/drawingml/2006/table">
            <a:tbl>
              <a:tblPr firstRow="1" bandRow="1">
                <a:tableStyleId>{5940675A-B579-460E-94D1-54222C63F5DA}</a:tableStyleId>
              </a:tblPr>
              <a:tblGrid>
                <a:gridCol w="990000">
                  <a:extLst>
                    <a:ext uri="{9D8B030D-6E8A-4147-A177-3AD203B41FA5}">
                      <a16:colId xmlns:a16="http://schemas.microsoft.com/office/drawing/2014/main" val="458052754"/>
                    </a:ext>
                  </a:extLst>
                </a:gridCol>
              </a:tblGrid>
              <a:tr h="147089">
                <a:tc>
                  <a:txBody>
                    <a:bodyPr/>
                    <a:lstStyle/>
                    <a:p>
                      <a:pPr algn="ctr"/>
                      <a:r>
                        <a:rPr kumimoji="1" lang="ja-JP" altLang="en-US" sz="900" b="1" dirty="0">
                          <a:latin typeface="Meiryo UI" panose="020B0604030504040204" pitchFamily="50" charset="-128"/>
                          <a:ea typeface="Meiryo UI" panose="020B0604030504040204" pitchFamily="50" charset="-128"/>
                        </a:rPr>
                        <a:t>目標 </a:t>
                      </a:r>
                      <a:r>
                        <a:rPr kumimoji="1" lang="en-US" altLang="ja-JP" sz="900" b="1" dirty="0">
                          <a:latin typeface="Meiryo UI" panose="020B0604030504040204" pitchFamily="50" charset="-128"/>
                          <a:ea typeface="Meiryo UI" panose="020B0604030504040204" pitchFamily="50" charset="-128"/>
                        </a:rPr>
                        <a:t>[R</a:t>
                      </a:r>
                      <a:r>
                        <a:rPr kumimoji="1" lang="ja-JP" altLang="en-US" sz="900" b="1" dirty="0">
                          <a:latin typeface="Meiryo UI" panose="020B0604030504040204" pitchFamily="50" charset="-128"/>
                          <a:ea typeface="Meiryo UI" panose="020B0604030504040204" pitchFamily="50" charset="-128"/>
                        </a:rPr>
                        <a:t>７</a:t>
                      </a:r>
                      <a:r>
                        <a:rPr kumimoji="1" lang="en-US" altLang="ja-JP" sz="900" b="1" dirty="0">
                          <a:latin typeface="Meiryo UI" panose="020B0604030504040204" pitchFamily="50" charset="-128"/>
                          <a:ea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269663">
                <a:tc>
                  <a:txBody>
                    <a:bodyPr/>
                    <a:lstStyle/>
                    <a:p>
                      <a:pPr algn="ctr" defTabSz="1207044">
                        <a:lnSpc>
                          <a:spcPts val="1100"/>
                        </a:lnSpc>
                        <a:defRPr/>
                      </a:pPr>
                      <a:r>
                        <a:rPr kumimoji="1" lang="ja-JP" altLang="en-US" sz="1050" b="1" dirty="0">
                          <a:latin typeface="Meiryo UI" panose="020B0604030504040204" pitchFamily="50" charset="-128"/>
                          <a:ea typeface="Meiryo UI" panose="020B0604030504040204" pitchFamily="50" charset="-128"/>
                        </a:rPr>
                        <a:t>おおむね解消</a:t>
                      </a:r>
                    </a:p>
                  </a:txBody>
                  <a:tcPr marL="0" marR="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302" name="右矢印 301"/>
          <p:cNvSpPr/>
          <p:nvPr/>
        </p:nvSpPr>
        <p:spPr>
          <a:xfrm>
            <a:off x="5885661" y="2512973"/>
            <a:ext cx="108000" cy="3240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3" name="右矢印 302"/>
          <p:cNvSpPr/>
          <p:nvPr/>
        </p:nvSpPr>
        <p:spPr>
          <a:xfrm>
            <a:off x="7198345" y="2512973"/>
            <a:ext cx="108000" cy="3240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4" name="テキスト ボックス 303">
            <a:extLst>
              <a:ext uri="{FF2B5EF4-FFF2-40B4-BE49-F238E27FC236}">
                <a16:creationId xmlns:a16="http://schemas.microsoft.com/office/drawing/2014/main" id="{AF497E49-21DA-44AA-8E02-40F56DDB4CCD}"/>
              </a:ext>
            </a:extLst>
          </p:cNvPr>
          <p:cNvSpPr txBox="1"/>
          <p:nvPr/>
        </p:nvSpPr>
        <p:spPr>
          <a:xfrm>
            <a:off x="4658924" y="1833955"/>
            <a:ext cx="3852000" cy="374816"/>
          </a:xfrm>
          <a:prstGeom prst="roundRect">
            <a:avLst/>
          </a:prstGeom>
          <a:solidFill>
            <a:schemeClr val="accent5">
              <a:lumMod val="75000"/>
            </a:schemeClr>
          </a:solidFill>
          <a:ln>
            <a:solidFill>
              <a:schemeClr val="accent5">
                <a:lumMod val="75000"/>
              </a:schemeClr>
            </a:solidFill>
          </a:ln>
        </p:spPr>
        <p:txBody>
          <a:bodyPr wrap="square" lIns="36000" tIns="18000" rIns="36000" bIns="0" rtlCol="0">
            <a:spAutoFit/>
          </a:bodyPr>
          <a:lstStyle/>
          <a:p>
            <a:pPr defTabSz="431087">
              <a:lnSpc>
                <a:spcPts val="1300"/>
              </a:lnSpc>
            </a:pPr>
            <a:r>
              <a:rPr lang="ja-JP" altLang="en-US" sz="1200" b="1" dirty="0">
                <a:solidFill>
                  <a:schemeClr val="bg1"/>
                </a:solidFill>
                <a:latin typeface="Meiryo UI" panose="020B0604030504040204" pitchFamily="50" charset="-128"/>
                <a:ea typeface="Meiryo UI" panose="020B0604030504040204" pitchFamily="50" charset="-128"/>
              </a:rPr>
              <a:t>大規模建築物</a:t>
            </a:r>
            <a:r>
              <a:rPr lang="en-US" altLang="ja-JP" sz="1200" b="1" dirty="0">
                <a:solidFill>
                  <a:schemeClr val="bg1"/>
                </a:solidFill>
                <a:latin typeface="Meiryo UI" panose="020B0604030504040204" pitchFamily="50" charset="-128"/>
                <a:ea typeface="Meiryo UI" panose="020B0604030504040204" pitchFamily="50" charset="-128"/>
              </a:rPr>
              <a:t>(</a:t>
            </a:r>
            <a:r>
              <a:rPr lang="ja-JP" altLang="en-US" sz="1200" b="1" dirty="0">
                <a:solidFill>
                  <a:schemeClr val="bg1"/>
                </a:solidFill>
                <a:latin typeface="Meiryo UI" panose="020B0604030504040204" pitchFamily="50" charset="-128"/>
                <a:ea typeface="Meiryo UI" panose="020B0604030504040204" pitchFamily="50" charset="-128"/>
              </a:rPr>
              <a:t>診断義務付け建築物）</a:t>
            </a:r>
            <a:r>
              <a:rPr lang="ja-JP" altLang="en-US" sz="11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eiryo UI" panose="020B0604030504040204" pitchFamily="50" charset="-128"/>
              <a:ea typeface="Meiryo UI" panose="020B0604030504040204" pitchFamily="50" charset="-128"/>
            </a:endParaRPr>
          </a:p>
          <a:p>
            <a:pPr defTabSz="431087">
              <a:lnSpc>
                <a:spcPts val="1200"/>
              </a:lnSpc>
            </a:pPr>
            <a:r>
              <a:rPr lang="ja-JP" altLang="en-US" sz="1100" b="1" dirty="0">
                <a:solidFill>
                  <a:schemeClr val="bg1"/>
                </a:solidFill>
                <a:latin typeface="Meiryo UI" panose="020B0604030504040204" pitchFamily="50" charset="-128"/>
                <a:ea typeface="Meiryo UI" panose="020B0604030504040204" pitchFamily="50" charset="-128"/>
              </a:rPr>
              <a:t>　</a:t>
            </a:r>
            <a:r>
              <a:rPr lang="ja-JP" altLang="en-US" sz="900" dirty="0">
                <a:solidFill>
                  <a:schemeClr val="bg1"/>
                </a:solidFill>
                <a:latin typeface="Meiryo UI" panose="020B0604030504040204" pitchFamily="50" charset="-128"/>
                <a:ea typeface="Meiryo UI" panose="020B0604030504040204" pitchFamily="50" charset="-128"/>
              </a:rPr>
              <a:t>不特定多数の者及び避難に配慮を要する者が利用する大規模な建築物</a:t>
            </a:r>
          </a:p>
        </p:txBody>
      </p:sp>
      <p:sp>
        <p:nvSpPr>
          <p:cNvPr id="305" name="テキスト ボックス 304">
            <a:extLst>
              <a:ext uri="{FF2B5EF4-FFF2-40B4-BE49-F238E27FC236}">
                <a16:creationId xmlns:a16="http://schemas.microsoft.com/office/drawing/2014/main" id="{B616332F-3264-484B-BF86-D2F82ECD3517}"/>
              </a:ext>
            </a:extLst>
          </p:cNvPr>
          <p:cNvSpPr txBox="1"/>
          <p:nvPr/>
        </p:nvSpPr>
        <p:spPr>
          <a:xfrm>
            <a:off x="4705197" y="2221673"/>
            <a:ext cx="1998753" cy="220573"/>
          </a:xfrm>
          <a:prstGeom prst="rect">
            <a:avLst/>
          </a:prstGeom>
          <a:noFill/>
          <a:ln>
            <a:noFill/>
          </a:ln>
        </p:spPr>
        <p:txBody>
          <a:bodyPr wrap="square" rtlCol="0">
            <a:spAutoFit/>
          </a:bodyPr>
          <a:lstStyle/>
          <a:p>
            <a:pPr marL="180975" indent="-180975" defTabSz="1207044">
              <a:lnSpc>
                <a:spcPts val="1000"/>
              </a:lnSpc>
              <a:defRPr/>
            </a:pPr>
            <a:r>
              <a:rPr lang="ja-JP" altLang="en-US" sz="900" dirty="0">
                <a:latin typeface="Meiryo UI" panose="020B0604030504040204" pitchFamily="50" charset="-128"/>
                <a:ea typeface="Meiryo UI" panose="020B0604030504040204" pitchFamily="50" charset="-128"/>
              </a:rPr>
              <a:t>耐震性不足棟数（進捗率</a:t>
            </a:r>
            <a:r>
              <a:rPr lang="en-US" altLang="ja-JP" sz="900" baseline="30000" dirty="0">
                <a:latin typeface="Meiryo UI" panose="020B0604030504040204" pitchFamily="50" charset="-128"/>
                <a:ea typeface="Meiryo UI" panose="020B0604030504040204" pitchFamily="50" charset="-128"/>
              </a:rPr>
              <a:t>※</a:t>
            </a:r>
            <a:r>
              <a:rPr lang="ja-JP" altLang="en-US" sz="900" baseline="30000" dirty="0">
                <a:latin typeface="Meiryo UI" panose="020B0604030504040204" pitchFamily="50" charset="-128"/>
                <a:ea typeface="Meiryo UI" panose="020B0604030504040204" pitchFamily="50" charset="-128"/>
              </a:rPr>
              <a:t>１</a:t>
            </a:r>
            <a:r>
              <a:rPr lang="ja-JP" altLang="en-US" sz="900" dirty="0">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p:txBody>
      </p:sp>
      <p:sp>
        <p:nvSpPr>
          <p:cNvPr id="306" name="テキスト ボックス 305">
            <a:extLst>
              <a:ext uri="{FF2B5EF4-FFF2-40B4-BE49-F238E27FC236}">
                <a16:creationId xmlns:a16="http://schemas.microsoft.com/office/drawing/2014/main" id="{B616332F-3264-484B-BF86-D2F82ECD3517}"/>
              </a:ext>
            </a:extLst>
          </p:cNvPr>
          <p:cNvSpPr txBox="1"/>
          <p:nvPr/>
        </p:nvSpPr>
        <p:spPr>
          <a:xfrm>
            <a:off x="5283319" y="2889054"/>
            <a:ext cx="2948872" cy="246221"/>
          </a:xfrm>
          <a:prstGeom prst="rect">
            <a:avLst/>
          </a:prstGeom>
          <a:noFill/>
          <a:ln>
            <a:noFill/>
          </a:ln>
        </p:spPr>
        <p:txBody>
          <a:bodyPr wrap="square" rtlCol="0">
            <a:spAutoFit/>
          </a:bodyPr>
          <a:lstStyle/>
          <a:p>
            <a:pPr algn="r">
              <a:lnSpc>
                <a:spcPts val="1200"/>
              </a:lnSpc>
            </a:pPr>
            <a:r>
              <a:rPr lang="ja-JP" altLang="en-US" sz="1000" b="1" dirty="0">
                <a:solidFill>
                  <a:prstClr val="black"/>
                </a:solidFill>
                <a:latin typeface="Meiryo UI" panose="020B0604030504040204" pitchFamily="50" charset="-128"/>
                <a:ea typeface="Meiryo UI" panose="020B0604030504040204" pitchFamily="50" charset="-128"/>
              </a:rPr>
              <a:t>進捗確認：進捗率（毎年公表）</a:t>
            </a:r>
            <a:endParaRPr lang="en-US" altLang="ja-JP" sz="1050" b="1" dirty="0">
              <a:solidFill>
                <a:prstClr val="black"/>
              </a:solidFill>
              <a:latin typeface="Meiryo UI" panose="020B0604030504040204" pitchFamily="50" charset="-128"/>
              <a:ea typeface="Meiryo UI" panose="020B0604030504040204" pitchFamily="50" charset="-128"/>
            </a:endParaRPr>
          </a:p>
        </p:txBody>
      </p:sp>
      <p:graphicFrame>
        <p:nvGraphicFramePr>
          <p:cNvPr id="307" name="表 306"/>
          <p:cNvGraphicFramePr>
            <a:graphicFrameLocks noGrp="1"/>
          </p:cNvGraphicFramePr>
          <p:nvPr>
            <p:extLst>
              <p:ext uri="{D42A27DB-BD31-4B8C-83A1-F6EECF244321}">
                <p14:modId xmlns:p14="http://schemas.microsoft.com/office/powerpoint/2010/main" val="2233649519"/>
              </p:ext>
            </p:extLst>
          </p:nvPr>
        </p:nvGraphicFramePr>
        <p:xfrm>
          <a:off x="6101003" y="2482713"/>
          <a:ext cx="990000" cy="384520"/>
        </p:xfrm>
        <a:graphic>
          <a:graphicData uri="http://schemas.openxmlformats.org/drawingml/2006/table">
            <a:tbl>
              <a:tblPr firstRow="1" bandRow="1">
                <a:tableStyleId>{5940675A-B579-460E-94D1-54222C63F5DA}</a:tableStyleId>
              </a:tblPr>
              <a:tblGrid>
                <a:gridCol w="990000">
                  <a:extLst>
                    <a:ext uri="{9D8B030D-6E8A-4147-A177-3AD203B41FA5}">
                      <a16:colId xmlns:a16="http://schemas.microsoft.com/office/drawing/2014/main" val="458052754"/>
                    </a:ext>
                  </a:extLst>
                </a:gridCol>
              </a:tblGrid>
              <a:tr h="147265">
                <a:tc>
                  <a:txBody>
                    <a:bodyPr/>
                    <a:lstStyle/>
                    <a:p>
                      <a:pPr algn="ctr"/>
                      <a:r>
                        <a:rPr kumimoji="1" lang="en-US" altLang="ja-JP" sz="900" b="1" dirty="0">
                          <a:latin typeface="Meiryo UI" panose="020B0604030504040204" pitchFamily="50" charset="-128"/>
                          <a:ea typeface="Meiryo UI" panose="020B0604030504040204" pitchFamily="50" charset="-128"/>
                        </a:rPr>
                        <a:t>R4.</a:t>
                      </a:r>
                      <a:r>
                        <a:rPr kumimoji="1" lang="ja-JP" altLang="en-US" sz="900" b="1" dirty="0">
                          <a:latin typeface="Meiryo UI" panose="020B0604030504040204" pitchFamily="50" charset="-128"/>
                          <a:ea typeface="Meiryo UI" panose="020B0604030504040204" pitchFamily="50" charset="-128"/>
                        </a:rPr>
                        <a:t>３</a:t>
                      </a:r>
                    </a:p>
                  </a:txBody>
                  <a:tcPr marL="36000" marR="360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237255">
                <a:tc>
                  <a:txBody>
                    <a:bodyPr/>
                    <a:lstStyle/>
                    <a:p>
                      <a:pPr algn="ctr"/>
                      <a:r>
                        <a:rPr kumimoji="1" lang="en-US" altLang="ja-JP" sz="1050" b="1" dirty="0">
                          <a:latin typeface="Meiryo UI" panose="020B0604030504040204" pitchFamily="50" charset="-128"/>
                          <a:ea typeface="Meiryo UI" panose="020B0604030504040204" pitchFamily="50" charset="-128"/>
                        </a:rPr>
                        <a:t>90</a:t>
                      </a:r>
                      <a:r>
                        <a:rPr kumimoji="1" lang="ja-JP" altLang="en-US" sz="1050" b="1" dirty="0">
                          <a:latin typeface="Meiryo UI" panose="020B0604030504040204" pitchFamily="50" charset="-128"/>
                          <a:ea typeface="Meiryo UI" panose="020B0604030504040204" pitchFamily="50" charset="-128"/>
                        </a:rPr>
                        <a:t>棟</a:t>
                      </a:r>
                      <a:r>
                        <a:rPr kumimoji="1" lang="ja-JP" altLang="en-US" sz="900" b="1" dirty="0">
                          <a:latin typeface="Meiryo UI" panose="020B0604030504040204" pitchFamily="50" charset="-128"/>
                          <a:ea typeface="Meiryo UI" panose="020B0604030504040204" pitchFamily="50" charset="-128"/>
                        </a:rPr>
                        <a:t>（</a:t>
                      </a:r>
                      <a:r>
                        <a:rPr kumimoji="1" lang="en-US" altLang="ja-JP" sz="900" b="1" dirty="0">
                          <a:latin typeface="Meiryo UI" panose="020B0604030504040204" pitchFamily="50" charset="-128"/>
                          <a:ea typeface="Meiryo UI" panose="020B0604030504040204" pitchFamily="50" charset="-128"/>
                        </a:rPr>
                        <a:t>89%</a:t>
                      </a:r>
                      <a:r>
                        <a:rPr kumimoji="1" lang="ja-JP" altLang="en-US" sz="900" b="1" dirty="0">
                          <a:latin typeface="Meiryo UI" panose="020B0604030504040204" pitchFamily="50" charset="-128"/>
                          <a:ea typeface="Meiryo UI" panose="020B0604030504040204" pitchFamily="50" charset="-128"/>
                        </a:rPr>
                        <a:t>）</a:t>
                      </a: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sp>
        <p:nvSpPr>
          <p:cNvPr id="309" name="角丸四角１住宅">
            <a:extLst>
              <a:ext uri="{FF2B5EF4-FFF2-40B4-BE49-F238E27FC236}">
                <a16:creationId xmlns:a16="http://schemas.microsoft.com/office/drawing/2014/main" id="{2BB3B2D7-2DC2-4EB8-90CC-08689C1A7310}"/>
              </a:ext>
            </a:extLst>
          </p:cNvPr>
          <p:cNvSpPr/>
          <p:nvPr/>
        </p:nvSpPr>
        <p:spPr>
          <a:xfrm>
            <a:off x="8797398" y="1828166"/>
            <a:ext cx="3852000" cy="1298265"/>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6"/>
          </a:p>
        </p:txBody>
      </p:sp>
      <p:graphicFrame>
        <p:nvGraphicFramePr>
          <p:cNvPr id="310" name="表 309"/>
          <p:cNvGraphicFramePr>
            <a:graphicFrameLocks noGrp="1"/>
          </p:cNvGraphicFramePr>
          <p:nvPr>
            <p:extLst>
              <p:ext uri="{D42A27DB-BD31-4B8C-83A1-F6EECF244321}">
                <p14:modId xmlns:p14="http://schemas.microsoft.com/office/powerpoint/2010/main" val="3765895711"/>
              </p:ext>
            </p:extLst>
          </p:nvPr>
        </p:nvGraphicFramePr>
        <p:xfrm>
          <a:off x="8947454" y="2484315"/>
          <a:ext cx="990000" cy="384520"/>
        </p:xfrm>
        <a:graphic>
          <a:graphicData uri="http://schemas.openxmlformats.org/drawingml/2006/table">
            <a:tbl>
              <a:tblPr firstRow="1" bandRow="1">
                <a:tableStyleId>{5940675A-B579-460E-94D1-54222C63F5DA}</a:tableStyleId>
              </a:tblPr>
              <a:tblGrid>
                <a:gridCol w="990000">
                  <a:extLst>
                    <a:ext uri="{9D8B030D-6E8A-4147-A177-3AD203B41FA5}">
                      <a16:colId xmlns:a16="http://schemas.microsoft.com/office/drawing/2014/main" val="458052754"/>
                    </a:ext>
                  </a:extLst>
                </a:gridCol>
              </a:tblGrid>
              <a:tr h="147265">
                <a:tc>
                  <a:txBody>
                    <a:bodyPr/>
                    <a:lstStyle/>
                    <a:p>
                      <a:pPr algn="ctr"/>
                      <a:r>
                        <a:rPr kumimoji="1" lang="en-US" altLang="ja-JP" sz="900" dirty="0">
                          <a:latin typeface="Meiryo UI" panose="020B0604030504040204" pitchFamily="50" charset="-128"/>
                          <a:ea typeface="Meiryo UI" panose="020B0604030504040204" pitchFamily="50" charset="-128"/>
                        </a:rPr>
                        <a:t>H31.3</a:t>
                      </a:r>
                      <a:r>
                        <a:rPr kumimoji="1" lang="en-US" altLang="ja-JP" sz="900" baseline="30000" dirty="0">
                          <a:latin typeface="Meiryo UI" panose="020B0604030504040204" pitchFamily="50" charset="-128"/>
                          <a:ea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237255">
                <a:tc>
                  <a:txBody>
                    <a:bodyPr/>
                    <a:lstStyle/>
                    <a:p>
                      <a:pPr algn="ctr"/>
                      <a:r>
                        <a:rPr kumimoji="1" lang="en-US" altLang="ja-JP" sz="1050" dirty="0">
                          <a:latin typeface="Meiryo UI" panose="020B0604030504040204" pitchFamily="50" charset="-128"/>
                          <a:ea typeface="Meiryo UI" panose="020B0604030504040204" pitchFamily="50" charset="-128"/>
                        </a:rPr>
                        <a:t>228</a:t>
                      </a:r>
                      <a:r>
                        <a:rPr kumimoji="1" lang="ja-JP" altLang="en-US" sz="1050" dirty="0">
                          <a:latin typeface="Meiryo UI" panose="020B0604030504040204" pitchFamily="50" charset="-128"/>
                          <a:ea typeface="Meiryo UI" panose="020B0604030504040204" pitchFamily="50" charset="-128"/>
                        </a:rPr>
                        <a:t>棟</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26%</a:t>
                      </a:r>
                      <a:r>
                        <a:rPr kumimoji="1" lang="ja-JP" altLang="en-US" sz="900" dirty="0">
                          <a:latin typeface="Meiryo UI" panose="020B0604030504040204" pitchFamily="50" charset="-128"/>
                          <a:ea typeface="Meiryo UI" panose="020B0604030504040204" pitchFamily="50" charset="-128"/>
                        </a:rPr>
                        <a:t>）</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312" name="表 311"/>
          <p:cNvGraphicFramePr>
            <a:graphicFrameLocks noGrp="1"/>
          </p:cNvGraphicFramePr>
          <p:nvPr>
            <p:extLst>
              <p:ext uri="{D42A27DB-BD31-4B8C-83A1-F6EECF244321}">
                <p14:modId xmlns:p14="http://schemas.microsoft.com/office/powerpoint/2010/main" val="3597791992"/>
              </p:ext>
            </p:extLst>
          </p:nvPr>
        </p:nvGraphicFramePr>
        <p:xfrm>
          <a:off x="11575777" y="2468199"/>
          <a:ext cx="990000" cy="416752"/>
        </p:xfrm>
        <a:graphic>
          <a:graphicData uri="http://schemas.openxmlformats.org/drawingml/2006/table">
            <a:tbl>
              <a:tblPr firstRow="1" bandRow="1">
                <a:tableStyleId>{5940675A-B579-460E-94D1-54222C63F5DA}</a:tableStyleId>
              </a:tblPr>
              <a:tblGrid>
                <a:gridCol w="990000">
                  <a:extLst>
                    <a:ext uri="{9D8B030D-6E8A-4147-A177-3AD203B41FA5}">
                      <a16:colId xmlns:a16="http://schemas.microsoft.com/office/drawing/2014/main" val="458052754"/>
                    </a:ext>
                  </a:extLst>
                </a:gridCol>
              </a:tblGrid>
              <a:tr h="147089">
                <a:tc>
                  <a:txBody>
                    <a:bodyPr/>
                    <a:lstStyle/>
                    <a:p>
                      <a:pPr algn="ctr"/>
                      <a:r>
                        <a:rPr kumimoji="1" lang="ja-JP" altLang="en-US" sz="900" b="1" dirty="0">
                          <a:latin typeface="Meiryo UI" panose="020B0604030504040204" pitchFamily="50" charset="-128"/>
                          <a:ea typeface="Meiryo UI" panose="020B0604030504040204" pitchFamily="50" charset="-128"/>
                        </a:rPr>
                        <a:t>目標 </a:t>
                      </a:r>
                      <a:r>
                        <a:rPr kumimoji="1" lang="en-US" altLang="ja-JP" sz="900" b="1" dirty="0">
                          <a:latin typeface="Meiryo UI" panose="020B0604030504040204" pitchFamily="50" charset="-128"/>
                          <a:ea typeface="Meiryo UI" panose="020B0604030504040204" pitchFamily="50" charset="-128"/>
                        </a:rPr>
                        <a:t>[R</a:t>
                      </a:r>
                      <a:r>
                        <a:rPr kumimoji="1" lang="ja-JP" altLang="en-US" sz="900" b="1" dirty="0">
                          <a:latin typeface="Meiryo UI" panose="020B0604030504040204" pitchFamily="50" charset="-128"/>
                          <a:ea typeface="Meiryo UI" panose="020B0604030504040204" pitchFamily="50" charset="-128"/>
                        </a:rPr>
                        <a:t>７</a:t>
                      </a:r>
                      <a:r>
                        <a:rPr kumimoji="1" lang="en-US" altLang="ja-JP" sz="900" b="1" dirty="0">
                          <a:latin typeface="Meiryo UI" panose="020B0604030504040204" pitchFamily="50" charset="-128"/>
                          <a:ea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269663">
                <a:tc>
                  <a:txBody>
                    <a:bodyPr/>
                    <a:lstStyle/>
                    <a:p>
                      <a:pPr algn="ctr" defTabSz="1207044">
                        <a:lnSpc>
                          <a:spcPts val="1100"/>
                        </a:lnSpc>
                        <a:defRPr/>
                      </a:pPr>
                      <a:r>
                        <a:rPr kumimoji="1" lang="ja-JP" altLang="en-US" sz="1050" b="1" dirty="0">
                          <a:latin typeface="Meiryo UI" panose="020B0604030504040204" pitchFamily="50" charset="-128"/>
                          <a:ea typeface="Meiryo UI" panose="020B0604030504040204" pitchFamily="50" charset="-128"/>
                        </a:rPr>
                        <a:t>おおむね解消</a:t>
                      </a:r>
                    </a:p>
                  </a:txBody>
                  <a:tcPr marL="0" marR="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313" name="右矢印 312"/>
          <p:cNvSpPr/>
          <p:nvPr/>
        </p:nvSpPr>
        <p:spPr>
          <a:xfrm>
            <a:off x="10045535" y="2514575"/>
            <a:ext cx="108000" cy="3240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4" name="右矢印 313"/>
          <p:cNvSpPr/>
          <p:nvPr/>
        </p:nvSpPr>
        <p:spPr>
          <a:xfrm>
            <a:off x="11359697" y="2514575"/>
            <a:ext cx="108000" cy="3240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5" name="テキスト ボックス 314">
            <a:extLst>
              <a:ext uri="{FF2B5EF4-FFF2-40B4-BE49-F238E27FC236}">
                <a16:creationId xmlns:a16="http://schemas.microsoft.com/office/drawing/2014/main" id="{AF497E49-21DA-44AA-8E02-40F56DDB4CCD}"/>
              </a:ext>
            </a:extLst>
          </p:cNvPr>
          <p:cNvSpPr txBox="1"/>
          <p:nvPr/>
        </p:nvSpPr>
        <p:spPr>
          <a:xfrm>
            <a:off x="8797398" y="1833955"/>
            <a:ext cx="3852000" cy="374816"/>
          </a:xfrm>
          <a:prstGeom prst="roundRect">
            <a:avLst/>
          </a:prstGeom>
          <a:solidFill>
            <a:schemeClr val="accent5">
              <a:lumMod val="75000"/>
            </a:schemeClr>
          </a:solidFill>
          <a:ln>
            <a:solidFill>
              <a:schemeClr val="accent5">
                <a:lumMod val="75000"/>
              </a:schemeClr>
            </a:solidFill>
          </a:ln>
        </p:spPr>
        <p:txBody>
          <a:bodyPr wrap="square" lIns="36000" tIns="18000" rIns="36000" bIns="0" rtlCol="0">
            <a:spAutoFit/>
          </a:bodyPr>
          <a:lstStyle/>
          <a:p>
            <a:pPr defTabSz="431087">
              <a:lnSpc>
                <a:spcPts val="1300"/>
              </a:lnSpc>
            </a:pPr>
            <a:r>
              <a:rPr lang="ja-JP" altLang="en-US" sz="1200" b="1" dirty="0">
                <a:solidFill>
                  <a:schemeClr val="bg1"/>
                </a:solidFill>
                <a:latin typeface="Meiryo UI" panose="020B0604030504040204" pitchFamily="50" charset="-128"/>
                <a:ea typeface="Meiryo UI" panose="020B0604030504040204" pitchFamily="50" charset="-128"/>
              </a:rPr>
              <a:t>広域緊急交通路沿道建築物 </a:t>
            </a:r>
            <a:r>
              <a:rPr lang="en-US" altLang="ja-JP" sz="1200" b="1" dirty="0">
                <a:solidFill>
                  <a:schemeClr val="bg1"/>
                </a:solidFill>
                <a:latin typeface="Meiryo UI" panose="020B0604030504040204" pitchFamily="50" charset="-128"/>
                <a:ea typeface="Meiryo UI" panose="020B0604030504040204" pitchFamily="50" charset="-128"/>
              </a:rPr>
              <a:t>(</a:t>
            </a:r>
            <a:r>
              <a:rPr lang="ja-JP" altLang="en-US" sz="1200" b="1" dirty="0">
                <a:solidFill>
                  <a:schemeClr val="bg1"/>
                </a:solidFill>
                <a:latin typeface="Meiryo UI" panose="020B0604030504040204" pitchFamily="50" charset="-128"/>
                <a:ea typeface="Meiryo UI" panose="020B0604030504040204" pitchFamily="50" charset="-128"/>
              </a:rPr>
              <a:t>診断義務付け建築物）　</a:t>
            </a:r>
          </a:p>
          <a:p>
            <a:pPr defTabSz="431087">
              <a:lnSpc>
                <a:spcPts val="1200"/>
              </a:lnSpc>
            </a:pPr>
            <a:r>
              <a:rPr lang="ja-JP" altLang="en-US" sz="1100" b="1" dirty="0">
                <a:solidFill>
                  <a:schemeClr val="bg1"/>
                </a:solidFill>
                <a:latin typeface="Meiryo UI" panose="020B0604030504040204" pitchFamily="50" charset="-128"/>
                <a:ea typeface="Meiryo UI" panose="020B0604030504040204" pitchFamily="50" charset="-128"/>
              </a:rPr>
              <a:t>　</a:t>
            </a:r>
            <a:r>
              <a:rPr lang="ja-JP" altLang="en-US" sz="900" dirty="0">
                <a:solidFill>
                  <a:schemeClr val="bg1"/>
                </a:solidFill>
                <a:latin typeface="Meiryo UI" panose="020B0604030504040204" pitchFamily="50" charset="-128"/>
                <a:ea typeface="Meiryo UI" panose="020B0604030504040204" pitchFamily="50" charset="-128"/>
              </a:rPr>
              <a:t>沿道にある一定の規模を超える建物及びブロック塀等</a:t>
            </a:r>
          </a:p>
        </p:txBody>
      </p:sp>
      <p:sp>
        <p:nvSpPr>
          <p:cNvPr id="316" name="テキスト ボックス 315">
            <a:extLst>
              <a:ext uri="{FF2B5EF4-FFF2-40B4-BE49-F238E27FC236}">
                <a16:creationId xmlns:a16="http://schemas.microsoft.com/office/drawing/2014/main" id="{B616332F-3264-484B-BF86-D2F82ECD3517}"/>
              </a:ext>
            </a:extLst>
          </p:cNvPr>
          <p:cNvSpPr txBox="1"/>
          <p:nvPr/>
        </p:nvSpPr>
        <p:spPr>
          <a:xfrm>
            <a:off x="8845856" y="2221673"/>
            <a:ext cx="1998753" cy="220573"/>
          </a:xfrm>
          <a:prstGeom prst="rect">
            <a:avLst/>
          </a:prstGeom>
          <a:noFill/>
          <a:ln>
            <a:noFill/>
          </a:ln>
        </p:spPr>
        <p:txBody>
          <a:bodyPr wrap="square" rtlCol="0">
            <a:spAutoFit/>
          </a:bodyPr>
          <a:lstStyle/>
          <a:p>
            <a:pPr marL="180975" indent="-180975" defTabSz="1207044">
              <a:lnSpc>
                <a:spcPts val="1000"/>
              </a:lnSpc>
              <a:defRPr/>
            </a:pPr>
            <a:r>
              <a:rPr lang="ja-JP" altLang="en-US" sz="900" dirty="0">
                <a:latin typeface="Meiryo UI" panose="020B0604030504040204" pitchFamily="50" charset="-128"/>
                <a:ea typeface="Meiryo UI" panose="020B0604030504040204" pitchFamily="50" charset="-128"/>
              </a:rPr>
              <a:t>耐震性不足棟数（進捗率</a:t>
            </a:r>
            <a:r>
              <a:rPr lang="en-US" altLang="ja-JP" sz="900" baseline="30000" dirty="0">
                <a:latin typeface="Meiryo UI" panose="020B0604030504040204" pitchFamily="50" charset="-128"/>
                <a:ea typeface="Meiryo UI" panose="020B0604030504040204" pitchFamily="50" charset="-128"/>
              </a:rPr>
              <a:t>※</a:t>
            </a:r>
            <a:r>
              <a:rPr lang="ja-JP" altLang="en-US" sz="900" baseline="30000" dirty="0">
                <a:latin typeface="Meiryo UI" panose="020B0604030504040204" pitchFamily="50" charset="-128"/>
                <a:ea typeface="Meiryo UI" panose="020B0604030504040204" pitchFamily="50" charset="-128"/>
              </a:rPr>
              <a:t>１</a:t>
            </a:r>
            <a:r>
              <a:rPr lang="ja-JP" altLang="en-US" sz="900" dirty="0">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p:txBody>
      </p:sp>
      <p:sp>
        <p:nvSpPr>
          <p:cNvPr id="317" name="テキスト ボックス 316">
            <a:extLst>
              <a:ext uri="{FF2B5EF4-FFF2-40B4-BE49-F238E27FC236}">
                <a16:creationId xmlns:a16="http://schemas.microsoft.com/office/drawing/2014/main" id="{B616332F-3264-484B-BF86-D2F82ECD3517}"/>
              </a:ext>
            </a:extLst>
          </p:cNvPr>
          <p:cNvSpPr txBox="1"/>
          <p:nvPr/>
        </p:nvSpPr>
        <p:spPr>
          <a:xfrm>
            <a:off x="9770119" y="2878811"/>
            <a:ext cx="2948872" cy="246221"/>
          </a:xfrm>
          <a:prstGeom prst="rect">
            <a:avLst/>
          </a:prstGeom>
          <a:noFill/>
          <a:ln>
            <a:noFill/>
          </a:ln>
        </p:spPr>
        <p:txBody>
          <a:bodyPr wrap="square" rtlCol="0">
            <a:spAutoFit/>
          </a:bodyPr>
          <a:lstStyle/>
          <a:p>
            <a:pPr algn="r">
              <a:lnSpc>
                <a:spcPts val="1200"/>
              </a:lnSpc>
            </a:pPr>
            <a:r>
              <a:rPr lang="ja-JP" altLang="en-US" sz="1000" b="1" dirty="0">
                <a:solidFill>
                  <a:prstClr val="black"/>
                </a:solidFill>
                <a:latin typeface="Meiryo UI" panose="020B0604030504040204" pitchFamily="50" charset="-128"/>
                <a:ea typeface="Meiryo UI" panose="020B0604030504040204" pitchFamily="50" charset="-128"/>
              </a:rPr>
              <a:t>進捗確認：進捗率（毎年公表）</a:t>
            </a:r>
            <a:endParaRPr lang="en-US" altLang="ja-JP" sz="1050" b="1" dirty="0">
              <a:solidFill>
                <a:prstClr val="black"/>
              </a:solidFill>
              <a:latin typeface="Meiryo UI" panose="020B0604030504040204" pitchFamily="50" charset="-128"/>
              <a:ea typeface="Meiryo UI" panose="020B0604030504040204" pitchFamily="50" charset="-128"/>
            </a:endParaRPr>
          </a:p>
        </p:txBody>
      </p:sp>
      <p:graphicFrame>
        <p:nvGraphicFramePr>
          <p:cNvPr id="318" name="表 317"/>
          <p:cNvGraphicFramePr>
            <a:graphicFrameLocks noGrp="1"/>
          </p:cNvGraphicFramePr>
          <p:nvPr>
            <p:extLst>
              <p:ext uri="{D42A27DB-BD31-4B8C-83A1-F6EECF244321}">
                <p14:modId xmlns:p14="http://schemas.microsoft.com/office/powerpoint/2010/main" val="4001714543"/>
              </p:ext>
            </p:extLst>
          </p:nvPr>
        </p:nvGraphicFramePr>
        <p:xfrm>
          <a:off x="10233041" y="2484315"/>
          <a:ext cx="1051290" cy="384520"/>
        </p:xfrm>
        <a:graphic>
          <a:graphicData uri="http://schemas.openxmlformats.org/drawingml/2006/table">
            <a:tbl>
              <a:tblPr firstRow="1" bandRow="1">
                <a:tableStyleId>{5940675A-B579-460E-94D1-54222C63F5DA}</a:tableStyleId>
              </a:tblPr>
              <a:tblGrid>
                <a:gridCol w="1051290">
                  <a:extLst>
                    <a:ext uri="{9D8B030D-6E8A-4147-A177-3AD203B41FA5}">
                      <a16:colId xmlns:a16="http://schemas.microsoft.com/office/drawing/2014/main" val="458052754"/>
                    </a:ext>
                  </a:extLst>
                </a:gridCol>
              </a:tblGrid>
              <a:tr h="147265">
                <a:tc>
                  <a:txBody>
                    <a:bodyPr/>
                    <a:lstStyle/>
                    <a:p>
                      <a:pPr algn="ctr"/>
                      <a:r>
                        <a:rPr kumimoji="1" lang="en-US" altLang="ja-JP" sz="900" b="1" dirty="0">
                          <a:latin typeface="Meiryo UI" panose="020B0604030504040204" pitchFamily="50" charset="-128"/>
                          <a:ea typeface="Meiryo UI" panose="020B0604030504040204" pitchFamily="50" charset="-128"/>
                        </a:rPr>
                        <a:t>R4.</a:t>
                      </a:r>
                      <a:r>
                        <a:rPr kumimoji="1" lang="ja-JP" altLang="en-US" sz="900" b="1" dirty="0">
                          <a:latin typeface="Meiryo UI" panose="020B0604030504040204" pitchFamily="50" charset="-128"/>
                          <a:ea typeface="Meiryo UI" panose="020B0604030504040204" pitchFamily="50" charset="-128"/>
                        </a:rPr>
                        <a:t>３</a:t>
                      </a:r>
                    </a:p>
                  </a:txBody>
                  <a:tcPr marL="36000" marR="360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237255">
                <a:tc>
                  <a:txBody>
                    <a:bodyPr/>
                    <a:lstStyle/>
                    <a:p>
                      <a:pPr algn="ctr"/>
                      <a:r>
                        <a:rPr kumimoji="1" lang="en-US" altLang="ja-JP" sz="1050" b="1" dirty="0">
                          <a:latin typeface="Meiryo UI" panose="020B0604030504040204" pitchFamily="50" charset="-128"/>
                          <a:ea typeface="Meiryo UI" panose="020B0604030504040204" pitchFamily="50" charset="-128"/>
                        </a:rPr>
                        <a:t>197</a:t>
                      </a:r>
                      <a:r>
                        <a:rPr kumimoji="1" lang="ja-JP" altLang="en-US" sz="1050" b="1" dirty="0">
                          <a:latin typeface="Meiryo UI" panose="020B0604030504040204" pitchFamily="50" charset="-128"/>
                          <a:ea typeface="Meiryo UI" panose="020B0604030504040204" pitchFamily="50" charset="-128"/>
                        </a:rPr>
                        <a:t>棟</a:t>
                      </a:r>
                      <a:r>
                        <a:rPr kumimoji="1" lang="ja-JP" altLang="en-US" sz="900" b="1" dirty="0">
                          <a:latin typeface="Meiryo UI" panose="020B0604030504040204" pitchFamily="50" charset="-128"/>
                          <a:ea typeface="Meiryo UI" panose="020B0604030504040204" pitchFamily="50" charset="-128"/>
                        </a:rPr>
                        <a:t>（</a:t>
                      </a:r>
                      <a:r>
                        <a:rPr kumimoji="1" lang="en-US" altLang="ja-JP" sz="900" b="1" dirty="0">
                          <a:latin typeface="Meiryo UI" panose="020B0604030504040204" pitchFamily="50" charset="-128"/>
                          <a:ea typeface="Meiryo UI" panose="020B0604030504040204" pitchFamily="50" charset="-128"/>
                        </a:rPr>
                        <a:t>30%</a:t>
                      </a:r>
                      <a:r>
                        <a:rPr kumimoji="1" lang="ja-JP" altLang="en-US" sz="900" b="1" dirty="0">
                          <a:latin typeface="Meiryo UI" panose="020B0604030504040204" pitchFamily="50" charset="-128"/>
                          <a:ea typeface="Meiryo UI" panose="020B0604030504040204" pitchFamily="50" charset="-128"/>
                        </a:rPr>
                        <a:t>）</a:t>
                      </a: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cxnSp>
        <p:nvCxnSpPr>
          <p:cNvPr id="14" name="直線コネクタ 13"/>
          <p:cNvCxnSpPr/>
          <p:nvPr/>
        </p:nvCxnSpPr>
        <p:spPr>
          <a:xfrm>
            <a:off x="3875326" y="3384548"/>
            <a:ext cx="0" cy="619125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22" name="直線コネクタ 321"/>
          <p:cNvCxnSpPr/>
          <p:nvPr/>
        </p:nvCxnSpPr>
        <p:spPr>
          <a:xfrm>
            <a:off x="6856109" y="3405622"/>
            <a:ext cx="0" cy="6170177"/>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23" name="直線コネクタ 322"/>
          <p:cNvCxnSpPr/>
          <p:nvPr/>
        </p:nvCxnSpPr>
        <p:spPr>
          <a:xfrm>
            <a:off x="9843629" y="3405622"/>
            <a:ext cx="1603" cy="6170177"/>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6972175" y="6008632"/>
            <a:ext cx="2738213" cy="1897955"/>
          </a:xfrm>
          <a:prstGeom prst="rect">
            <a:avLst/>
          </a:prstGeom>
          <a:solidFill>
            <a:schemeClr val="bg1"/>
          </a:solidFill>
          <a:ln w="12700" cmpd="dbl">
            <a:solidFill>
              <a:schemeClr val="accent1"/>
            </a:solidFill>
          </a:ln>
        </p:spPr>
        <p:txBody>
          <a:bodyPr wrap="square" rtlCol="0">
            <a:spAutoFit/>
          </a:bodyPr>
          <a:lstStyle/>
          <a:p>
            <a:pPr marL="108000" indent="-108000">
              <a:lnSpc>
                <a:spcPct val="100000"/>
              </a:lnSpc>
              <a:spcBef>
                <a:spcPts val="1200"/>
              </a:spcBef>
            </a:pPr>
            <a:r>
              <a:rPr lang="ja-JP" altLang="en-US" sz="1050" dirty="0">
                <a:solidFill>
                  <a:prstClr val="black"/>
                </a:solidFill>
                <a:latin typeface="Meiryo UI" panose="020B0604030504040204" pitchFamily="50" charset="-128"/>
                <a:ea typeface="Meiryo UI" panose="020B0604030504040204" pitchFamily="50" charset="-128"/>
              </a:rPr>
              <a:t>●所有者向けの</a:t>
            </a:r>
            <a:r>
              <a:rPr lang="en-US" altLang="ja-JP" sz="1050" dirty="0">
                <a:solidFill>
                  <a:prstClr val="black"/>
                </a:solidFill>
                <a:latin typeface="Meiryo UI" panose="020B0604030504040204" pitchFamily="50" charset="-128"/>
                <a:ea typeface="Meiryo UI" panose="020B0604030504040204" pitchFamily="50" charset="-128"/>
              </a:rPr>
              <a:t>WEB</a:t>
            </a:r>
            <a:r>
              <a:rPr lang="ja-JP" altLang="en-US" sz="1050" dirty="0">
                <a:solidFill>
                  <a:prstClr val="black"/>
                </a:solidFill>
                <a:latin typeface="Meiryo UI" panose="020B0604030504040204" pitchFamily="50" charset="-128"/>
                <a:ea typeface="Meiryo UI" panose="020B0604030504040204" pitchFamily="50" charset="-128"/>
              </a:rPr>
              <a:t>説明会・相談会の周知など、確実な普及啓発</a:t>
            </a: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rPr>
              <a:t>ダイレクトメール</a:t>
            </a:r>
            <a:r>
              <a:rPr lang="en-US" altLang="ja-JP" sz="1050" dirty="0" smtClean="0">
                <a:solidFill>
                  <a:prstClr val="black"/>
                </a:solidFill>
                <a:latin typeface="Meiryo UI" panose="020B0604030504040204" pitchFamily="50" charset="-128"/>
                <a:ea typeface="Meiryo UI" panose="020B0604030504040204" pitchFamily="50" charset="-128"/>
              </a:rPr>
              <a:t>:267</a:t>
            </a:r>
            <a:r>
              <a:rPr lang="ja-JP" altLang="en-US" sz="1050" dirty="0">
                <a:solidFill>
                  <a:prstClr val="black"/>
                </a:solidFill>
                <a:latin typeface="Meiryo UI" panose="020B0604030504040204" pitchFamily="50" charset="-128"/>
                <a:ea typeface="Meiryo UI" panose="020B0604030504040204" pitchFamily="50" charset="-128"/>
              </a:rPr>
              <a:t>件</a:t>
            </a:r>
            <a:r>
              <a:rPr lang="en-US" altLang="ja-JP" sz="1050" dirty="0">
                <a:solidFill>
                  <a:prstClr val="black"/>
                </a:solidFill>
                <a:latin typeface="Meiryo UI" panose="020B0604030504040204" pitchFamily="50" charset="-128"/>
                <a:ea typeface="Meiryo UI" panose="020B0604030504040204" pitchFamily="50" charset="-128"/>
              </a:rPr>
              <a:t>)</a:t>
            </a:r>
          </a:p>
          <a:p>
            <a:pPr marL="108000" indent="-108000">
              <a:lnSpc>
                <a:spcPct val="100000"/>
              </a:lnSpc>
              <a:spcBef>
                <a:spcPts val="1200"/>
              </a:spcBef>
            </a:pP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rPr>
              <a:t>所有者に対し電話</a:t>
            </a:r>
            <a:r>
              <a:rPr lang="ja-JP" altLang="en-US" sz="1050" dirty="0">
                <a:solidFill>
                  <a:prstClr val="black"/>
                </a:solidFill>
                <a:latin typeface="Meiryo UI" panose="020B0604030504040204" pitchFamily="50" charset="-128"/>
                <a:ea typeface="Meiryo UI" panose="020B0604030504040204" pitchFamily="50" charset="-128"/>
              </a:rPr>
              <a:t>によるヒアリングの実施</a:t>
            </a:r>
          </a:p>
          <a:p>
            <a:pPr marL="108000" indent="-108000">
              <a:lnSpc>
                <a:spcPct val="100000"/>
              </a:lnSpc>
              <a:spcBef>
                <a:spcPts val="1200"/>
              </a:spcBef>
            </a:pPr>
            <a:r>
              <a:rPr lang="ja-JP" altLang="en-US" sz="1050" dirty="0">
                <a:solidFill>
                  <a:prstClr val="black"/>
                </a:solidFill>
                <a:latin typeface="Meiryo UI" panose="020B0604030504040204" pitchFamily="50" charset="-128"/>
                <a:ea typeface="Meiryo UI" panose="020B0604030504040204" pitchFamily="50" charset="-128"/>
              </a:rPr>
              <a:t>●医療部局と連携した病院への働きかけ（医療関係機関が参加する説明会で耐震化の重要性を説明</a:t>
            </a: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参加者</a:t>
            </a:r>
            <a:r>
              <a:rPr lang="en-US" altLang="ja-JP" sz="1050" dirty="0">
                <a:solidFill>
                  <a:prstClr val="black"/>
                </a:solidFill>
                <a:latin typeface="Meiryo UI" panose="020B0604030504040204" pitchFamily="50" charset="-128"/>
                <a:ea typeface="Meiryo UI" panose="020B0604030504040204" pitchFamily="50" charset="-128"/>
              </a:rPr>
              <a:t>286</a:t>
            </a:r>
            <a:r>
              <a:rPr lang="ja-JP" altLang="en-US" sz="1050" dirty="0">
                <a:solidFill>
                  <a:prstClr val="black"/>
                </a:solidFill>
                <a:latin typeface="Meiryo UI" panose="020B0604030504040204" pitchFamily="50" charset="-128"/>
                <a:ea typeface="Meiryo UI" panose="020B0604030504040204" pitchFamily="50" charset="-128"/>
              </a:rPr>
              <a:t>機関）</a:t>
            </a:r>
          </a:p>
          <a:p>
            <a:pPr marL="108000" indent="-108000">
              <a:lnSpc>
                <a:spcPct val="100000"/>
              </a:lnSpc>
              <a:spcBef>
                <a:spcPts val="600"/>
              </a:spcBef>
            </a:pPr>
            <a:r>
              <a:rPr lang="ja-JP" altLang="en-US" sz="1050" dirty="0">
                <a:solidFill>
                  <a:prstClr val="black"/>
                </a:solidFill>
                <a:latin typeface="Meiryo UI" panose="020B0604030504040204" pitchFamily="50" charset="-128"/>
                <a:ea typeface="Meiryo UI" panose="020B0604030504040204" pitchFamily="50" charset="-128"/>
              </a:rPr>
              <a:t>●各種認定制度の積極的な周知</a:t>
            </a:r>
          </a:p>
          <a:p>
            <a:pPr marL="108000" indent="-108000">
              <a:lnSpc>
                <a:spcPct val="100000"/>
              </a:lnSpc>
              <a:spcBef>
                <a:spcPts val="1000"/>
              </a:spcBef>
            </a:pPr>
            <a:endParaRPr lang="en-US" altLang="ja-JP" sz="1050" dirty="0" smtClean="0">
              <a:solidFill>
                <a:prstClr val="black"/>
              </a:solidFill>
              <a:latin typeface="Meiryo UI" panose="020B0604030504040204" pitchFamily="50" charset="-128"/>
              <a:ea typeface="Meiryo UI" panose="020B0604030504040204" pitchFamily="50" charset="-128"/>
            </a:endParaRPr>
          </a:p>
        </p:txBody>
      </p:sp>
      <p:sp>
        <p:nvSpPr>
          <p:cNvPr id="85" name="テキスト ボックス 84"/>
          <p:cNvSpPr txBox="1"/>
          <p:nvPr/>
        </p:nvSpPr>
        <p:spPr>
          <a:xfrm>
            <a:off x="3989310" y="6011861"/>
            <a:ext cx="2738213" cy="1865946"/>
          </a:xfrm>
          <a:prstGeom prst="rect">
            <a:avLst/>
          </a:prstGeom>
          <a:solidFill>
            <a:schemeClr val="bg1"/>
          </a:solidFill>
          <a:ln w="12700" cmpd="dbl">
            <a:solidFill>
              <a:schemeClr val="accent1"/>
            </a:solidFill>
          </a:ln>
        </p:spPr>
        <p:txBody>
          <a:bodyPr wrap="square" bIns="108000" rtlCol="0">
            <a:spAutoFit/>
          </a:bodyPr>
          <a:lstStyle/>
          <a:p>
            <a:pPr marL="144000" indent="-144000">
              <a:spcBef>
                <a:spcPts val="200"/>
              </a:spcBef>
            </a:pPr>
            <a:r>
              <a:rPr lang="ja-JP" altLang="en-US" sz="1050" dirty="0">
                <a:solidFill>
                  <a:prstClr val="black"/>
                </a:solidFill>
                <a:latin typeface="Meiryo UI" panose="020B0604030504040204" pitchFamily="50" charset="-128"/>
                <a:ea typeface="Meiryo UI" panose="020B0604030504040204" pitchFamily="50" charset="-128"/>
              </a:rPr>
              <a:t>●建築基準法第</a:t>
            </a:r>
            <a:r>
              <a:rPr lang="en-US" altLang="ja-JP" sz="1050" dirty="0">
                <a:solidFill>
                  <a:prstClr val="black"/>
                </a:solidFill>
                <a:latin typeface="Meiryo UI" panose="020B0604030504040204" pitchFamily="50" charset="-128"/>
                <a:ea typeface="Meiryo UI" panose="020B0604030504040204" pitchFamily="50" charset="-128"/>
              </a:rPr>
              <a:t>12</a:t>
            </a:r>
            <a:r>
              <a:rPr lang="ja-JP" altLang="en-US" sz="1050" dirty="0">
                <a:solidFill>
                  <a:prstClr val="black"/>
                </a:solidFill>
                <a:latin typeface="Meiryo UI" panose="020B0604030504040204" pitchFamily="50" charset="-128"/>
                <a:ea typeface="Meiryo UI" panose="020B0604030504040204" pitchFamily="50" charset="-128"/>
              </a:rPr>
              <a:t>条に基づく定期報告制度を活用した普及啓発（約</a:t>
            </a:r>
            <a:r>
              <a:rPr lang="en-US" altLang="ja-JP" sz="1050" dirty="0">
                <a:solidFill>
                  <a:prstClr val="black"/>
                </a:solidFill>
                <a:latin typeface="Meiryo UI" panose="020B0604030504040204" pitchFamily="50" charset="-128"/>
                <a:ea typeface="Meiryo UI" panose="020B0604030504040204" pitchFamily="50" charset="-128"/>
              </a:rPr>
              <a:t>2,700</a:t>
            </a:r>
            <a:r>
              <a:rPr lang="ja-JP" altLang="en-US" sz="1050" dirty="0">
                <a:solidFill>
                  <a:prstClr val="black"/>
                </a:solidFill>
                <a:latin typeface="Meiryo UI" panose="020B0604030504040204" pitchFamily="50" charset="-128"/>
                <a:ea typeface="Meiryo UI" panose="020B0604030504040204" pitchFamily="50" charset="-128"/>
              </a:rPr>
              <a:t>件）</a:t>
            </a:r>
          </a:p>
          <a:p>
            <a:pPr marL="144000" indent="-144000">
              <a:spcBef>
                <a:spcPts val="200"/>
              </a:spcBef>
            </a:pPr>
            <a:r>
              <a:rPr lang="ja-JP" altLang="en-US" sz="1050" dirty="0">
                <a:solidFill>
                  <a:prstClr val="black"/>
                </a:solidFill>
                <a:latin typeface="Meiryo UI" panose="020B0604030504040204" pitchFamily="50" charset="-128"/>
                <a:ea typeface="Meiryo UI" panose="020B0604030504040204" pitchFamily="50" charset="-128"/>
              </a:rPr>
              <a:t>●府・市共催耐震化フォーラムの</a:t>
            </a:r>
            <a:r>
              <a:rPr lang="ja-JP" altLang="en-US" sz="1050" dirty="0" smtClean="0">
                <a:solidFill>
                  <a:prstClr val="black"/>
                </a:solidFill>
                <a:latin typeface="Meiryo UI" panose="020B0604030504040204" pitchFamily="50" charset="-128"/>
                <a:ea typeface="Meiryo UI" panose="020B0604030504040204" pitchFamily="50" charset="-128"/>
              </a:rPr>
              <a:t>開催</a:t>
            </a:r>
            <a:endParaRPr lang="en-US" altLang="ja-JP" sz="1050" dirty="0" smtClean="0">
              <a:solidFill>
                <a:prstClr val="black"/>
              </a:solidFill>
              <a:latin typeface="Meiryo UI" panose="020B0604030504040204" pitchFamily="50" charset="-128"/>
              <a:ea typeface="Meiryo UI" panose="020B0604030504040204" pitchFamily="50" charset="-128"/>
            </a:endParaRPr>
          </a:p>
          <a:p>
            <a:pPr marL="144000" indent="-144000" algn="r"/>
            <a:r>
              <a:rPr lang="en-US" altLang="ja-JP" sz="1000" dirty="0" smtClean="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11</a:t>
            </a:r>
            <a:r>
              <a:rPr lang="ja-JP" altLang="en-US" sz="1000" dirty="0" smtClean="0">
                <a:solidFill>
                  <a:prstClr val="black"/>
                </a:solidFill>
                <a:latin typeface="Meiryo UI" panose="020B0604030504040204" pitchFamily="50" charset="-128"/>
                <a:ea typeface="Meiryo UI" panose="020B0604030504040204" pitchFamily="50" charset="-128"/>
              </a:rPr>
              <a:t>月</a:t>
            </a:r>
            <a:r>
              <a:rPr lang="en-US" altLang="ja-JP" sz="1000" dirty="0" smtClean="0">
                <a:solidFill>
                  <a:prstClr val="black"/>
                </a:solidFill>
                <a:latin typeface="Meiryo UI" panose="020B0604030504040204" pitchFamily="50" charset="-128"/>
                <a:ea typeface="Meiryo UI" panose="020B0604030504040204" pitchFamily="50" charset="-128"/>
              </a:rPr>
              <a:t>:10</a:t>
            </a:r>
            <a:r>
              <a:rPr lang="ja-JP" altLang="en-US" sz="1000" dirty="0">
                <a:solidFill>
                  <a:prstClr val="black"/>
                </a:solidFill>
                <a:latin typeface="Meiryo UI" panose="020B0604030504040204" pitchFamily="50" charset="-128"/>
                <a:ea typeface="Meiryo UI" panose="020B0604030504040204" pitchFamily="50" charset="-128"/>
              </a:rPr>
              <a:t>名</a:t>
            </a:r>
            <a:r>
              <a:rPr lang="ja-JP" altLang="en-US" sz="1000" dirty="0" smtClean="0">
                <a:solidFill>
                  <a:prstClr val="black"/>
                </a:solidFill>
                <a:latin typeface="Meiryo UI" panose="020B0604030504040204" pitchFamily="50" charset="-128"/>
                <a:ea typeface="Meiryo UI" panose="020B0604030504040204" pitchFamily="50" charset="-128"/>
              </a:rPr>
              <a:t>参加</a:t>
            </a:r>
            <a:r>
              <a:rPr lang="en-US" altLang="ja-JP" sz="1000" dirty="0">
                <a:solidFill>
                  <a:prstClr val="black"/>
                </a:solidFill>
                <a:latin typeface="Meiryo UI" panose="020B0604030504040204" pitchFamily="50" charset="-128"/>
                <a:ea typeface="Meiryo UI" panose="020B0604030504040204" pitchFamily="50" charset="-128"/>
              </a:rPr>
              <a:t>)</a:t>
            </a:r>
            <a:endParaRPr lang="ja-JP" altLang="en-US" sz="1000" dirty="0">
              <a:solidFill>
                <a:prstClr val="black"/>
              </a:solidFill>
              <a:latin typeface="Meiryo UI" panose="020B0604030504040204" pitchFamily="50" charset="-128"/>
              <a:ea typeface="Meiryo UI" panose="020B0604030504040204" pitchFamily="50" charset="-128"/>
            </a:endParaRPr>
          </a:p>
          <a:p>
            <a:pPr marL="144000" indent="-144000">
              <a:spcBef>
                <a:spcPts val="200"/>
              </a:spcBef>
            </a:pPr>
            <a:r>
              <a:rPr lang="ja-JP" altLang="en-US" sz="1050" dirty="0">
                <a:solidFill>
                  <a:prstClr val="black"/>
                </a:solidFill>
                <a:latin typeface="Meiryo UI" panose="020B0604030504040204" pitchFamily="50" charset="-128"/>
                <a:ea typeface="Meiryo UI" panose="020B0604030504040204" pitchFamily="50" charset="-128"/>
              </a:rPr>
              <a:t>●耐震化</a:t>
            </a:r>
            <a:r>
              <a:rPr lang="en-US" altLang="ja-JP" sz="1050" dirty="0">
                <a:solidFill>
                  <a:prstClr val="black"/>
                </a:solidFill>
                <a:latin typeface="Meiryo UI" panose="020B0604030504040204" pitchFamily="50" charset="-128"/>
                <a:ea typeface="Meiryo UI" panose="020B0604030504040204" pitchFamily="50" charset="-128"/>
              </a:rPr>
              <a:t>WEB</a:t>
            </a:r>
            <a:r>
              <a:rPr lang="ja-JP" altLang="en-US" sz="1050" dirty="0">
                <a:solidFill>
                  <a:prstClr val="black"/>
                </a:solidFill>
                <a:latin typeface="Meiryo UI" panose="020B0604030504040204" pitchFamily="50" charset="-128"/>
                <a:ea typeface="Meiryo UI" panose="020B0604030504040204" pitchFamily="50" charset="-128"/>
              </a:rPr>
              <a:t>セミナーの</a:t>
            </a:r>
            <a:r>
              <a:rPr lang="ja-JP" altLang="en-US" sz="1050" dirty="0" smtClean="0">
                <a:solidFill>
                  <a:prstClr val="black"/>
                </a:solidFill>
                <a:latin typeface="Meiryo UI" panose="020B0604030504040204" pitchFamily="50" charset="-128"/>
                <a:ea typeface="Meiryo UI" panose="020B0604030504040204" pitchFamily="50" charset="-128"/>
              </a:rPr>
              <a:t>開催</a:t>
            </a:r>
            <a:endParaRPr lang="en-US" altLang="ja-JP" sz="1050" dirty="0" smtClean="0">
              <a:solidFill>
                <a:prstClr val="black"/>
              </a:solidFill>
              <a:latin typeface="Meiryo UI" panose="020B0604030504040204" pitchFamily="50" charset="-128"/>
              <a:ea typeface="Meiryo UI" panose="020B0604030504040204" pitchFamily="50" charset="-128"/>
            </a:endParaRPr>
          </a:p>
          <a:p>
            <a:pPr marL="144000" indent="-144000" algn="r"/>
            <a:r>
              <a:rPr lang="ja-JP" altLang="en-US" sz="1050" dirty="0" smtClean="0">
                <a:solidFill>
                  <a:prstClr val="black"/>
                </a:solidFill>
                <a:latin typeface="Meiryo UI" panose="020B0604030504040204" pitchFamily="50" charset="-128"/>
                <a:ea typeface="Meiryo UI" panose="020B0604030504040204" pitchFamily="50" charset="-128"/>
              </a:rPr>
              <a:t>（</a:t>
            </a:r>
            <a:r>
              <a:rPr lang="en-US" altLang="ja-JP" sz="1050" dirty="0">
                <a:solidFill>
                  <a:prstClr val="black"/>
                </a:solidFill>
                <a:latin typeface="Meiryo UI" panose="020B0604030504040204" pitchFamily="50" charset="-128"/>
                <a:ea typeface="Meiryo UI" panose="020B0604030504040204" pitchFamily="50" charset="-128"/>
              </a:rPr>
              <a:t>R3.12</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R4.3</a:t>
            </a:r>
            <a:r>
              <a:rPr lang="ja-JP" altLang="en-US" sz="1050" dirty="0" smtClean="0">
                <a:solidFill>
                  <a:prstClr val="black"/>
                </a:solidFill>
                <a:latin typeface="Meiryo UI" panose="020B0604030504040204" pitchFamily="50" charset="-128"/>
                <a:ea typeface="Meiryo UI" panose="020B0604030504040204" pitchFamily="50" charset="-128"/>
              </a:rPr>
              <a:t>：約</a:t>
            </a:r>
            <a:r>
              <a:rPr lang="en-US" altLang="ja-JP" sz="1050" dirty="0" smtClean="0">
                <a:solidFill>
                  <a:prstClr val="black"/>
                </a:solidFill>
                <a:latin typeface="Meiryo UI" panose="020B0604030504040204" pitchFamily="50" charset="-128"/>
                <a:ea typeface="Meiryo UI" panose="020B0604030504040204" pitchFamily="50" charset="-128"/>
              </a:rPr>
              <a:t>450</a:t>
            </a:r>
            <a:r>
              <a:rPr lang="ja-JP" altLang="en-US" sz="1050" dirty="0">
                <a:solidFill>
                  <a:prstClr val="black"/>
                </a:solidFill>
                <a:latin typeface="Meiryo UI" panose="020B0604030504040204" pitchFamily="50" charset="-128"/>
                <a:ea typeface="Meiryo UI" panose="020B0604030504040204" pitchFamily="50" charset="-128"/>
              </a:rPr>
              <a:t>名</a:t>
            </a:r>
            <a:r>
              <a:rPr lang="ja-JP" altLang="en-US" sz="1050" dirty="0" smtClean="0">
                <a:solidFill>
                  <a:prstClr val="black"/>
                </a:solidFill>
                <a:latin typeface="Meiryo UI" panose="020B0604030504040204" pitchFamily="50" charset="-128"/>
                <a:ea typeface="Meiryo UI" panose="020B0604030504040204" pitchFamily="50" charset="-128"/>
              </a:rPr>
              <a:t>視聴</a:t>
            </a:r>
            <a:r>
              <a:rPr lang="ja-JP" altLang="en-US" sz="1050" dirty="0">
                <a:solidFill>
                  <a:prstClr val="black"/>
                </a:solidFill>
                <a:latin typeface="Meiryo UI" panose="020B0604030504040204" pitchFamily="50" charset="-128"/>
                <a:ea typeface="Meiryo UI" panose="020B0604030504040204" pitchFamily="50" charset="-128"/>
              </a:rPr>
              <a:t>）</a:t>
            </a:r>
          </a:p>
          <a:p>
            <a:pPr marL="144000" indent="-144000">
              <a:spcBef>
                <a:spcPts val="200"/>
              </a:spcBef>
            </a:pPr>
            <a:r>
              <a:rPr lang="ja-JP" altLang="en-US" sz="1050" dirty="0">
                <a:solidFill>
                  <a:prstClr val="black"/>
                </a:solidFill>
                <a:latin typeface="Meiryo UI" panose="020B0604030504040204" pitchFamily="50" charset="-128"/>
                <a:ea typeface="Meiryo UI" panose="020B0604030504040204" pitchFamily="50" charset="-128"/>
              </a:rPr>
              <a:t>●大阪府分譲マンション耐震化サポート事業者との連携及びモデル事業の実施</a:t>
            </a:r>
          </a:p>
          <a:p>
            <a:pPr marL="144000" indent="-144000">
              <a:spcBef>
                <a:spcPts val="200"/>
              </a:spcBef>
            </a:pPr>
            <a:r>
              <a:rPr lang="ja-JP" altLang="en-US" sz="1050" dirty="0" smtClean="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補助制度を創設していない市町へ補助制度創設の</a:t>
            </a:r>
            <a:r>
              <a:rPr lang="ja-JP" altLang="en-US" sz="1050" dirty="0" smtClean="0">
                <a:solidFill>
                  <a:prstClr val="black"/>
                </a:solidFill>
                <a:latin typeface="Meiryo UI" panose="020B0604030504040204" pitchFamily="50" charset="-128"/>
                <a:ea typeface="Meiryo UI" panose="020B0604030504040204" pitchFamily="50" charset="-128"/>
              </a:rPr>
              <a:t>働きかけ（</a:t>
            </a:r>
            <a:r>
              <a:rPr lang="en-US" altLang="ja-JP" sz="1050" dirty="0" smtClean="0">
                <a:solidFill>
                  <a:prstClr val="black"/>
                </a:solidFill>
                <a:latin typeface="Meiryo UI" panose="020B0604030504040204" pitchFamily="50" charset="-128"/>
                <a:ea typeface="Meiryo UI" panose="020B0604030504040204" pitchFamily="50" charset="-128"/>
              </a:rPr>
              <a:t>26</a:t>
            </a:r>
            <a:r>
              <a:rPr lang="ja-JP" altLang="en-US" sz="1050" dirty="0" smtClean="0">
                <a:solidFill>
                  <a:prstClr val="black"/>
                </a:solidFill>
                <a:latin typeface="Meiryo UI" panose="020B0604030504040204" pitchFamily="50" charset="-128"/>
                <a:ea typeface="Meiryo UI" panose="020B0604030504040204" pitchFamily="50" charset="-128"/>
              </a:rPr>
              <a:t>市町）</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テキスト ボックス 85"/>
          <p:cNvSpPr txBox="1"/>
          <p:nvPr/>
        </p:nvSpPr>
        <p:spPr>
          <a:xfrm>
            <a:off x="9941310" y="6019377"/>
            <a:ext cx="2738213" cy="1869743"/>
          </a:xfrm>
          <a:prstGeom prst="rect">
            <a:avLst/>
          </a:prstGeom>
          <a:solidFill>
            <a:schemeClr val="bg1"/>
          </a:solidFill>
          <a:ln w="12700" cmpd="dbl">
            <a:solidFill>
              <a:schemeClr val="accent1"/>
            </a:solidFill>
          </a:ln>
        </p:spPr>
        <p:txBody>
          <a:bodyPr wrap="square" rtlCol="0">
            <a:spAutoFit/>
          </a:bodyPr>
          <a:lstStyle/>
          <a:p>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建物</a:t>
            </a:r>
            <a:r>
              <a:rPr lang="en-US" altLang="ja-JP" sz="1050" dirty="0">
                <a:solidFill>
                  <a:prstClr val="black"/>
                </a:solidFill>
                <a:latin typeface="Meiryo UI" panose="020B0604030504040204" pitchFamily="50" charset="-128"/>
                <a:ea typeface="Meiryo UI" panose="020B0604030504040204" pitchFamily="50" charset="-128"/>
              </a:rPr>
              <a:t>】</a:t>
            </a:r>
          </a:p>
          <a:p>
            <a:pPr marL="180000" indent="-144463"/>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路線ごとに耐震性が不足する建物の状況が視覚的に分かる色分け地図を公表</a:t>
            </a:r>
          </a:p>
          <a:p>
            <a:pPr marL="180000" indent="-144463"/>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大阪府耐震プロデューサー派遣制度の実施（</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棟・</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回）</a:t>
            </a:r>
          </a:p>
          <a:p>
            <a:pPr marL="180000" indent="-144463"/>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道路を閉塞させる可能性の高い建物所有者に重点化し個別訪問等の実施（</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棟）</a:t>
            </a:r>
          </a:p>
          <a:p>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ブロック塀等</a:t>
            </a:r>
            <a:r>
              <a:rPr lang="en-US" altLang="ja-JP" sz="1050" dirty="0">
                <a:solidFill>
                  <a:prstClr val="black"/>
                </a:solidFill>
                <a:latin typeface="Meiryo UI" panose="020B0604030504040204" pitchFamily="50" charset="-128"/>
                <a:ea typeface="Meiryo UI" panose="020B0604030504040204" pitchFamily="50" charset="-128"/>
              </a:rPr>
              <a:t>】</a:t>
            </a:r>
          </a:p>
          <a:p>
            <a:pPr marL="180000" indent="-144463"/>
            <a:r>
              <a:rPr lang="ja-JP" altLang="en-US" sz="1050" dirty="0">
                <a:solidFill>
                  <a:prstClr val="black"/>
                </a:solidFill>
                <a:latin typeface="Meiryo UI" panose="020B0604030504040204" pitchFamily="50" charset="-128"/>
                <a:ea typeface="Meiryo UI" panose="020B0604030504040204" pitchFamily="50" charset="-128"/>
              </a:rPr>
              <a:t>●所有者への働きかけ（個別訪問：</a:t>
            </a:r>
            <a:r>
              <a:rPr lang="en-US" altLang="ja-JP" sz="1050" dirty="0">
                <a:solidFill>
                  <a:prstClr val="black"/>
                </a:solidFill>
                <a:latin typeface="Meiryo UI" panose="020B0604030504040204" pitchFamily="50" charset="-128"/>
                <a:ea typeface="Meiryo UI" panose="020B0604030504040204" pitchFamily="50" charset="-128"/>
              </a:rPr>
              <a:t>310</a:t>
            </a:r>
            <a:r>
              <a:rPr lang="ja-JP" altLang="en-US" sz="1050" dirty="0">
                <a:solidFill>
                  <a:prstClr val="black"/>
                </a:solidFill>
                <a:latin typeface="Meiryo UI" panose="020B0604030504040204" pitchFamily="50" charset="-128"/>
                <a:ea typeface="Meiryo UI" panose="020B0604030504040204" pitchFamily="50" charset="-128"/>
              </a:rPr>
              <a:t>件、ダイレクトメール：</a:t>
            </a:r>
            <a:r>
              <a:rPr lang="en-US" altLang="ja-JP" sz="1050" dirty="0">
                <a:solidFill>
                  <a:prstClr val="black"/>
                </a:solidFill>
                <a:latin typeface="Meiryo UI" panose="020B0604030504040204" pitchFamily="50" charset="-128"/>
                <a:ea typeface="Meiryo UI" panose="020B0604030504040204" pitchFamily="50" charset="-128"/>
              </a:rPr>
              <a:t>350</a:t>
            </a:r>
            <a:r>
              <a:rPr lang="ja-JP" altLang="en-US" sz="1050" dirty="0">
                <a:solidFill>
                  <a:prstClr val="black"/>
                </a:solidFill>
                <a:latin typeface="Meiryo UI" panose="020B0604030504040204" pitchFamily="50" charset="-128"/>
                <a:ea typeface="Meiryo UI" panose="020B0604030504040204" pitchFamily="50" charset="-128"/>
              </a:rPr>
              <a:t>件）</a:t>
            </a:r>
          </a:p>
          <a:p>
            <a:pPr marL="180000" indent="-144463"/>
            <a:r>
              <a:rPr lang="ja-JP" altLang="en-US" sz="1050" dirty="0">
                <a:solidFill>
                  <a:prstClr val="black"/>
                </a:solidFill>
                <a:latin typeface="Meiryo UI" panose="020B0604030504040204" pitchFamily="50" charset="-128"/>
                <a:ea typeface="Meiryo UI" panose="020B0604030504040204" pitchFamily="50" charset="-128"/>
              </a:rPr>
              <a:t>●耐震評価機関の創設（</a:t>
            </a:r>
            <a:r>
              <a:rPr lang="en-US" altLang="ja-JP" sz="1050" dirty="0">
                <a:solidFill>
                  <a:prstClr val="black"/>
                </a:solidFill>
                <a:latin typeface="Meiryo UI" panose="020B0604030504040204" pitchFamily="50" charset="-128"/>
                <a:ea typeface="Meiryo UI" panose="020B0604030504040204" pitchFamily="50" charset="-128"/>
              </a:rPr>
              <a:t>7</a:t>
            </a:r>
            <a:r>
              <a:rPr lang="ja-JP" altLang="en-US" sz="1050" dirty="0">
                <a:solidFill>
                  <a:prstClr val="black"/>
                </a:solidFill>
                <a:latin typeface="Meiryo UI" panose="020B0604030504040204" pitchFamily="50" charset="-128"/>
                <a:ea typeface="Meiryo UI" panose="020B0604030504040204" pitchFamily="50" charset="-128"/>
              </a:rPr>
              <a:t>機関）</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87" name="正方形/長方形 86"/>
          <p:cNvSpPr/>
          <p:nvPr/>
        </p:nvSpPr>
        <p:spPr>
          <a:xfrm>
            <a:off x="11565784" y="67825"/>
            <a:ext cx="1083614" cy="377662"/>
          </a:xfrm>
          <a:prstGeom prst="rect">
            <a:avLst/>
          </a:prstGeom>
          <a:solidFill>
            <a:schemeClr val="bg1"/>
          </a:solidFill>
          <a:ln w="28575">
            <a:solidFill>
              <a:srgbClr val="1F497D"/>
            </a:solidFill>
            <a:miter lim="800000"/>
            <a:headEnd/>
            <a:tailEnd/>
          </a:ln>
          <a:extLst/>
        </p:spPr>
        <p:txBody>
          <a:bodyPr vert="horz" wrap="square" lIns="91428" tIns="45714" rIns="91428" bIns="45714" numCol="1" anchor="ctr" anchorCtr="0" compatLnSpc="1">
            <a:prstTxWarp prst="textNoShape">
              <a:avLst/>
            </a:prstTxWarp>
          </a:bodyPr>
          <a:lstStyle/>
          <a:p>
            <a:pPr algn="ctr" defTabSz="914400" eaLnBrk="0" hangingPunct="0"/>
            <a:r>
              <a:rPr kumimoji="1" lang="ja-JP" altLang="en-US" sz="2300" dirty="0" smtClean="0">
                <a:solidFill>
                  <a:srgbClr val="1F497D"/>
                </a:solidFill>
                <a:latin typeface="HGS創英角ｺﾞｼｯｸUB" panose="020B0900000000000000" pitchFamily="50" charset="-128"/>
                <a:ea typeface="HGS創英角ｺﾞｼｯｸUB" panose="020B0900000000000000" pitchFamily="50" charset="-128"/>
                <a:cs typeface="+mj-cs"/>
              </a:rPr>
              <a:t>資料２</a:t>
            </a:r>
            <a:endParaRPr kumimoji="1" lang="en-US" altLang="ja-JP" sz="2300" dirty="0">
              <a:solidFill>
                <a:srgbClr val="1F497D"/>
              </a:solidFill>
              <a:latin typeface="HGS創英角ｺﾞｼｯｸUB" panose="020B0900000000000000" pitchFamily="50" charset="-128"/>
              <a:ea typeface="HGS創英角ｺﾞｼｯｸUB" panose="020B0900000000000000" pitchFamily="50" charset="-128"/>
              <a:cs typeface="+mj-cs"/>
            </a:endParaRPr>
          </a:p>
        </p:txBody>
      </p:sp>
    </p:spTree>
    <p:extLst>
      <p:ext uri="{BB962C8B-B14F-4D97-AF65-F5344CB8AC3E}">
        <p14:creationId xmlns:p14="http://schemas.microsoft.com/office/powerpoint/2010/main" val="5534310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1231</Words>
  <Application>Microsoft Office PowerPoint</Application>
  <PresentationFormat>A3 297x420 mm</PresentationFormat>
  <Paragraphs>160</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HGPｺﾞｼｯｸM</vt:lpstr>
      <vt:lpstr>HGS創英角ｺﾞｼｯｸUB</vt:lpstr>
      <vt:lpstr>Meiryo UI</vt:lpstr>
      <vt:lpstr>游ゴシック</vt:lpstr>
      <vt:lpstr>游ゴシック Light</vt:lpstr>
      <vt:lpstr>Arial</vt:lpstr>
      <vt:lpstr>Calibri</vt:lpstr>
      <vt:lpstr>Calibri Light</vt:lpstr>
      <vt:lpstr>Wingdings 2</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2022-09-13T05:51:38Z</dcterms:created>
  <dcterms:modified xsi:type="dcterms:W3CDTF">2022-09-13T05:51:58Z</dcterms:modified>
</cp:coreProperties>
</file>