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5"/>
  </p:notesMasterIdLst>
  <p:sldIdLst>
    <p:sldId id="716" r:id="rId2"/>
    <p:sldId id="695" r:id="rId3"/>
    <p:sldId id="71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3B5"/>
    <a:srgbClr val="FF9933"/>
    <a:srgbClr val="BBE0E3"/>
    <a:srgbClr val="FF0066"/>
    <a:srgbClr val="F0F0FA"/>
    <a:srgbClr val="0033CC"/>
    <a:srgbClr val="212B47"/>
    <a:srgbClr val="FFFFFF"/>
    <a:srgbClr val="E4F6AA"/>
    <a:srgbClr val="EAD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9767" autoAdjust="0"/>
  </p:normalViewPr>
  <p:slideViewPr>
    <p:cSldViewPr snapToGrid="0">
      <p:cViewPr varScale="1">
        <p:scale>
          <a:sx n="63" d="100"/>
          <a:sy n="63"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0"/>
            <a:ext cx="2949575" cy="496888"/>
          </a:xfrm>
          <a:prstGeom prst="rect">
            <a:avLst/>
          </a:prstGeom>
        </p:spPr>
        <p:txBody>
          <a:bodyPr vert="horz" lIns="91996" tIns="45996" rIns="91996" bIns="4599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52" y="0"/>
            <a:ext cx="2949575" cy="496888"/>
          </a:xfrm>
          <a:prstGeom prst="rect">
            <a:avLst/>
          </a:prstGeom>
        </p:spPr>
        <p:txBody>
          <a:bodyPr vert="horz" lIns="91996" tIns="45996" rIns="91996" bIns="45996" rtlCol="0"/>
          <a:lstStyle>
            <a:lvl1pPr algn="r">
              <a:defRPr sz="1200"/>
            </a:lvl1pPr>
          </a:lstStyle>
          <a:p>
            <a:fld id="{EECBB802-390E-416A-9078-047B5A3BFBEC}" type="datetimeFigureOut">
              <a:rPr kumimoji="1" lang="ja-JP" altLang="en-US" smtClean="0"/>
              <a:t>2022/9/13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996" tIns="45996" rIns="91996" bIns="45996" rtlCol="0" anchor="ctr"/>
          <a:lstStyle/>
          <a:p>
            <a:endParaRPr lang="ja-JP" altLang="en-US"/>
          </a:p>
        </p:txBody>
      </p:sp>
      <p:sp>
        <p:nvSpPr>
          <p:cNvPr id="5" name="ノート プレースホルダー 4"/>
          <p:cNvSpPr>
            <a:spLocks noGrp="1"/>
          </p:cNvSpPr>
          <p:nvPr>
            <p:ph type="body" sz="quarter" idx="3"/>
          </p:nvPr>
        </p:nvSpPr>
        <p:spPr>
          <a:xfrm>
            <a:off x="681038" y="4721228"/>
            <a:ext cx="5445125" cy="4471988"/>
          </a:xfrm>
          <a:prstGeom prst="rect">
            <a:avLst/>
          </a:prstGeom>
        </p:spPr>
        <p:txBody>
          <a:bodyPr vert="horz" lIns="91996" tIns="45996" rIns="91996" bIns="459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4" y="9440865"/>
            <a:ext cx="2949575" cy="496887"/>
          </a:xfrm>
          <a:prstGeom prst="rect">
            <a:avLst/>
          </a:prstGeom>
        </p:spPr>
        <p:txBody>
          <a:bodyPr vert="horz" lIns="91996" tIns="45996" rIns="91996" bIns="4599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52" y="9440865"/>
            <a:ext cx="2949575" cy="496887"/>
          </a:xfrm>
          <a:prstGeom prst="rect">
            <a:avLst/>
          </a:prstGeom>
        </p:spPr>
        <p:txBody>
          <a:bodyPr vert="horz" lIns="91996" tIns="45996" rIns="91996" bIns="45996"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Meiryo UI" panose="020B0604030504040204" pitchFamily="50" charset="-128"/>
                <a:ea typeface="Meiryo UI" panose="020B0604030504040204" pitchFamily="50" charset="-128"/>
              </a:defRPr>
            </a:lvl1pPr>
          </a:lstStyle>
          <a:p>
            <a:pPr>
              <a:defRPr/>
            </a:pPr>
            <a:fld id="{09954CD4-AF95-4C78-B160-84012AB9CEDB}"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a:t>マスタ タイトルの書式設定</a:t>
            </a:r>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4333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231700" y="2059921"/>
            <a:ext cx="8277564" cy="1470025"/>
          </a:xfrm>
        </p:spPr>
        <p:txBody>
          <a:bodyPr/>
          <a:lstStyle/>
          <a:p>
            <a:r>
              <a:rPr lang="ja-JP" altLang="en-US" sz="3200" dirty="0"/>
              <a:t>建築物の耐震診断及び耐震改修の促進</a:t>
            </a:r>
            <a:r>
              <a:rPr lang="ja-JP" altLang="en-US" sz="3200" dirty="0" smtClean="0"/>
              <a:t>を</a:t>
            </a:r>
            <a:r>
              <a:rPr lang="en-US" altLang="ja-JP" sz="3200" dirty="0" smtClean="0"/>
              <a:t/>
            </a:r>
            <a:br>
              <a:rPr lang="en-US" altLang="ja-JP" sz="3200" dirty="0" smtClean="0"/>
            </a:br>
            <a:r>
              <a:rPr lang="ja-JP" altLang="en-US" sz="3200" dirty="0" smtClean="0"/>
              <a:t>図る</a:t>
            </a:r>
            <a:r>
              <a:rPr lang="ja-JP" altLang="en-US" sz="3200" dirty="0"/>
              <a:t>ための基本的な</a:t>
            </a:r>
            <a:r>
              <a:rPr lang="ja-JP" altLang="en-US" sz="3200" dirty="0" smtClean="0"/>
              <a:t>方針の</a:t>
            </a:r>
            <a:r>
              <a:rPr lang="ja-JP" altLang="en-US" sz="3200" dirty="0"/>
              <a:t>一部</a:t>
            </a:r>
            <a:r>
              <a:rPr lang="ja-JP" altLang="en-US" sz="3200" dirty="0" smtClean="0"/>
              <a:t>改正</a:t>
            </a:r>
            <a:r>
              <a:rPr lang="ja-JP" altLang="en-US" sz="3200" dirty="0"/>
              <a:t>について</a:t>
            </a:r>
          </a:p>
        </p:txBody>
      </p:sp>
      <p:sp>
        <p:nvSpPr>
          <p:cNvPr id="5" name="正方形/長方形 4"/>
          <p:cNvSpPr/>
          <p:nvPr/>
        </p:nvSpPr>
        <p:spPr>
          <a:xfrm>
            <a:off x="7140388" y="493824"/>
            <a:ext cx="1501253"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smtClean="0">
                <a:solidFill>
                  <a:srgbClr val="1F497D"/>
                </a:solidFill>
                <a:latin typeface="+mj-lt"/>
                <a:ea typeface="+mj-ea"/>
                <a:cs typeface="+mj-cs"/>
              </a:rPr>
              <a:t>資料１</a:t>
            </a:r>
            <a:endParaRPr lang="ja-JP" altLang="en-US" sz="3200" dirty="0">
              <a:solidFill>
                <a:srgbClr val="1F497D"/>
              </a:solidFill>
              <a:latin typeface="+mj-lt"/>
              <a:ea typeface="+mj-ea"/>
              <a:cs typeface="+mj-cs"/>
            </a:endParaRPr>
          </a:p>
        </p:txBody>
      </p:sp>
    </p:spTree>
    <p:extLst>
      <p:ext uri="{BB962C8B-B14F-4D97-AF65-F5344CB8AC3E}">
        <p14:creationId xmlns:p14="http://schemas.microsoft.com/office/powerpoint/2010/main" val="184014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4F784F-54E0-4958-83D6-C139E6A21D91}"/>
              </a:ext>
            </a:extLst>
          </p:cNvPr>
          <p:cNvSpPr>
            <a:spLocks noGrp="1"/>
          </p:cNvSpPr>
          <p:nvPr>
            <p:ph type="title"/>
          </p:nvPr>
        </p:nvSpPr>
        <p:spPr>
          <a:xfrm>
            <a:off x="0" y="121920"/>
            <a:ext cx="8351520" cy="753943"/>
          </a:xfrm>
        </p:spPr>
        <p:txBody>
          <a:bodyPr/>
          <a:lstStyle/>
          <a:p>
            <a:r>
              <a:rPr lang="ja-JP" altLang="en-US" dirty="0" smtClean="0"/>
              <a:t>　１．背景</a:t>
            </a:r>
            <a:endParaRPr kumimoji="1" lang="ja-JP" altLang="en-US" dirty="0"/>
          </a:p>
        </p:txBody>
      </p:sp>
      <p:sp>
        <p:nvSpPr>
          <p:cNvPr id="57" name="テキスト ボックス 2">
            <a:extLst>
              <a:ext uri="{FF2B5EF4-FFF2-40B4-BE49-F238E27FC236}">
                <a16:creationId xmlns:a16="http://schemas.microsoft.com/office/drawing/2014/main" id="{A45A019F-46C7-4E70-B337-6012556245AE}"/>
              </a:ext>
            </a:extLst>
          </p:cNvPr>
          <p:cNvSpPr txBox="1">
            <a:spLocks noChangeArrowheads="1"/>
          </p:cNvSpPr>
          <p:nvPr/>
        </p:nvSpPr>
        <p:spPr bwMode="auto">
          <a:xfrm>
            <a:off x="152400" y="1277297"/>
            <a:ext cx="8839200" cy="2456503"/>
          </a:xfrm>
          <a:prstGeom prst="rect">
            <a:avLst/>
          </a:prstGeom>
          <a:solidFill>
            <a:schemeClr val="accent5"/>
          </a:solidFill>
          <a:ln>
            <a:no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52000" indent="-252000" eaLnBrk="1" hangingPunct="1">
              <a:lnSpc>
                <a:spcPct val="120000"/>
              </a:lnSpc>
              <a:spcBef>
                <a:spcPts val="1200"/>
              </a:spcBef>
              <a:buFontTx/>
              <a:buNone/>
            </a:pPr>
            <a:r>
              <a:rPr lang="ja-JP" altLang="en-US" sz="1800" dirty="0" smtClean="0">
                <a:latin typeface="Meiryo UI" panose="020B0604030504040204" pitchFamily="50" charset="-128"/>
                <a:ea typeface="Meiryo UI" panose="020B0604030504040204" pitchFamily="50" charset="-128"/>
              </a:rPr>
              <a:t>○建築物</a:t>
            </a:r>
            <a:r>
              <a:rPr lang="ja-JP" altLang="en-US" sz="1800" dirty="0">
                <a:latin typeface="Meiryo UI" panose="020B0604030504040204" pitchFamily="50" charset="-128"/>
                <a:ea typeface="Meiryo UI" panose="020B0604030504040204" pitchFamily="50" charset="-128"/>
              </a:rPr>
              <a:t>の耐震診断及び耐震改修の促進を図るための基本的な方針（平成</a:t>
            </a:r>
            <a:r>
              <a:rPr lang="en-US" altLang="ja-JP" sz="1800" dirty="0">
                <a:latin typeface="Meiryo UI" panose="020B0604030504040204" pitchFamily="50" charset="-128"/>
                <a:ea typeface="Meiryo UI" panose="020B0604030504040204" pitchFamily="50" charset="-128"/>
              </a:rPr>
              <a:t>18</a:t>
            </a:r>
            <a:r>
              <a:rPr lang="ja-JP" altLang="en-US" sz="1800" dirty="0">
                <a:latin typeface="Meiryo UI" panose="020B0604030504040204" pitchFamily="50" charset="-128"/>
                <a:ea typeface="Meiryo UI" panose="020B0604030504040204" pitchFamily="50" charset="-128"/>
              </a:rPr>
              <a:t>年</a:t>
            </a:r>
            <a:r>
              <a:rPr lang="ja-JP" altLang="en-US" sz="1800" dirty="0" smtClean="0">
                <a:latin typeface="Meiryo UI" panose="020B0604030504040204" pitchFamily="50" charset="-128"/>
                <a:ea typeface="Meiryo UI" panose="020B0604030504040204" pitchFamily="50" charset="-128"/>
              </a:rPr>
              <a:t>国土交通省</a:t>
            </a:r>
            <a:r>
              <a:rPr lang="ja-JP" altLang="en-US" sz="1800" dirty="0">
                <a:latin typeface="Meiryo UI" panose="020B0604030504040204" pitchFamily="50" charset="-128"/>
                <a:ea typeface="Meiryo UI" panose="020B0604030504040204" pitchFamily="50" charset="-128"/>
              </a:rPr>
              <a:t>告示第</a:t>
            </a:r>
            <a:r>
              <a:rPr lang="en-US" altLang="ja-JP" sz="1800" dirty="0">
                <a:latin typeface="Meiryo UI" panose="020B0604030504040204" pitchFamily="50" charset="-128"/>
                <a:ea typeface="Meiryo UI" panose="020B0604030504040204" pitchFamily="50" charset="-128"/>
              </a:rPr>
              <a:t>184</a:t>
            </a:r>
            <a:r>
              <a:rPr lang="ja-JP" altLang="en-US" sz="1800" dirty="0">
                <a:latin typeface="Meiryo UI" panose="020B0604030504040204" pitchFamily="50" charset="-128"/>
                <a:ea typeface="Meiryo UI" panose="020B0604030504040204" pitchFamily="50" charset="-128"/>
              </a:rPr>
              <a:t>号）においては、南海トラフ地震防災対策推進基本計画（平成</a:t>
            </a:r>
            <a:r>
              <a:rPr lang="en-US" altLang="ja-JP" sz="1800" dirty="0">
                <a:latin typeface="Meiryo UI" panose="020B0604030504040204" pitchFamily="50" charset="-128"/>
                <a:ea typeface="Meiryo UI" panose="020B0604030504040204" pitchFamily="50" charset="-128"/>
              </a:rPr>
              <a:t>26</a:t>
            </a:r>
            <a:r>
              <a:rPr lang="ja-JP" altLang="en-US" sz="1800" dirty="0" smtClean="0">
                <a:latin typeface="Meiryo UI" panose="020B0604030504040204" pitchFamily="50" charset="-128"/>
                <a:ea typeface="Meiryo UI" panose="020B0604030504040204" pitchFamily="50" charset="-128"/>
              </a:rPr>
              <a:t>年３月</a:t>
            </a:r>
            <a:r>
              <a:rPr lang="ja-JP" altLang="en-US" sz="1800" dirty="0">
                <a:latin typeface="Meiryo UI" panose="020B0604030504040204" pitchFamily="50" charset="-128"/>
                <a:ea typeface="Meiryo UI" panose="020B0604030504040204" pitchFamily="50" charset="-128"/>
              </a:rPr>
              <a:t>中央防災会議決定）等を踏まえ、住宅及び多数の者が利用する建築物の</a:t>
            </a:r>
            <a:r>
              <a:rPr lang="ja-JP" altLang="en-US" sz="1800" dirty="0" smtClean="0">
                <a:latin typeface="Meiryo UI" panose="020B0604030504040204" pitchFamily="50" charset="-128"/>
                <a:ea typeface="Meiryo UI" panose="020B0604030504040204" pitchFamily="50" charset="-128"/>
              </a:rPr>
              <a:t>耐震化率</a:t>
            </a:r>
            <a:r>
              <a:rPr lang="ja-JP" altLang="en-US" sz="1800" dirty="0">
                <a:latin typeface="Meiryo UI" panose="020B0604030504040204" pitchFamily="50" charset="-128"/>
                <a:ea typeface="Meiryo UI" panose="020B0604030504040204" pitchFamily="50" charset="-128"/>
              </a:rPr>
              <a:t>の令和</a:t>
            </a:r>
            <a:r>
              <a:rPr lang="ja-JP" altLang="en-US" sz="1800" dirty="0" smtClean="0">
                <a:latin typeface="Meiryo UI" panose="020B0604030504040204" pitchFamily="50" charset="-128"/>
                <a:ea typeface="Meiryo UI" panose="020B0604030504040204" pitchFamily="50" charset="-128"/>
              </a:rPr>
              <a:t>２年</a:t>
            </a:r>
            <a:r>
              <a:rPr lang="ja-JP" altLang="en-US" sz="18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目標等が定められていた。</a:t>
            </a:r>
            <a:endParaRPr lang="en-US" altLang="ja-JP" sz="1800" dirty="0" smtClean="0">
              <a:latin typeface="Meiryo UI" panose="020B0604030504040204" pitchFamily="50" charset="-128"/>
              <a:ea typeface="Meiryo UI" panose="020B0604030504040204" pitchFamily="50" charset="-128"/>
            </a:endParaRPr>
          </a:p>
          <a:p>
            <a:pPr marL="252000" indent="-252000" eaLnBrk="1" hangingPunct="1">
              <a:lnSpc>
                <a:spcPct val="120000"/>
              </a:lnSpc>
              <a:spcBef>
                <a:spcPts val="1200"/>
              </a:spcBef>
              <a:buFontTx/>
              <a:buNone/>
            </a:pPr>
            <a:r>
              <a:rPr lang="ja-JP" altLang="en-US" sz="1800" dirty="0" smtClean="0">
                <a:latin typeface="Meiryo UI" panose="020B0604030504040204" pitchFamily="50" charset="-128"/>
                <a:ea typeface="Meiryo UI" panose="020B0604030504040204" pitchFamily="50" charset="-128"/>
              </a:rPr>
              <a:t>○南海</a:t>
            </a:r>
            <a:r>
              <a:rPr lang="ja-JP" altLang="en-US" sz="1800" dirty="0">
                <a:latin typeface="Meiryo UI" panose="020B0604030504040204" pitchFamily="50" charset="-128"/>
                <a:ea typeface="Meiryo UI" panose="020B0604030504040204" pitchFamily="50" charset="-128"/>
              </a:rPr>
              <a:t>トラフ地震防災対策推進基本計画（令和３年５月中央防災会議</a:t>
            </a:r>
            <a:r>
              <a:rPr lang="ja-JP" altLang="en-US" sz="1800" dirty="0" smtClean="0">
                <a:latin typeface="Meiryo UI" panose="020B0604030504040204" pitchFamily="50" charset="-128"/>
                <a:ea typeface="Meiryo UI" panose="020B0604030504040204" pitchFamily="50" charset="-128"/>
              </a:rPr>
              <a:t>決定</a:t>
            </a:r>
            <a:r>
              <a:rPr lang="ja-JP" altLang="en-US" sz="1800" dirty="0">
                <a:latin typeface="Meiryo UI" panose="020B0604030504040204" pitchFamily="50" charset="-128"/>
                <a:ea typeface="Meiryo UI" panose="020B0604030504040204" pitchFamily="50" charset="-128"/>
              </a:rPr>
              <a:t>）等が改定されたことなどを踏まえ</a:t>
            </a:r>
            <a:r>
              <a:rPr lang="ja-JP" altLang="en-US" sz="1800" dirty="0" smtClean="0">
                <a:latin typeface="Meiryo UI" panose="020B0604030504040204" pitchFamily="50" charset="-128"/>
                <a:ea typeface="Meiryo UI" panose="020B0604030504040204" pitchFamily="50" charset="-128"/>
              </a:rPr>
              <a:t>、新たな目標</a:t>
            </a:r>
            <a:r>
              <a:rPr lang="ja-JP" altLang="en-US" sz="1800" dirty="0">
                <a:latin typeface="Meiryo UI" panose="020B0604030504040204" pitchFamily="50" charset="-128"/>
                <a:ea typeface="Meiryo UI" panose="020B0604030504040204" pitchFamily="50" charset="-128"/>
              </a:rPr>
              <a:t>を定めるとともに、所要の</a:t>
            </a:r>
            <a:r>
              <a:rPr lang="ja-JP" altLang="en-US" sz="1800" dirty="0" smtClean="0">
                <a:latin typeface="Meiryo UI" panose="020B0604030504040204" pitchFamily="50" charset="-128"/>
                <a:ea typeface="Meiryo UI" panose="020B0604030504040204" pitchFamily="50" charset="-128"/>
              </a:rPr>
              <a:t>改正が行われた。</a:t>
            </a:r>
            <a:endParaRPr lang="ja-JP" altLang="en-US" sz="1800" dirty="0">
              <a:latin typeface="Meiryo UI" panose="020B0604030504040204" pitchFamily="50" charset="-128"/>
              <a:ea typeface="Meiryo UI" panose="020B0604030504040204" pitchFamily="50" charset="-128"/>
            </a:endParaRPr>
          </a:p>
        </p:txBody>
      </p:sp>
      <p:sp>
        <p:nvSpPr>
          <p:cNvPr id="66" name="Rectangle 12"/>
          <p:cNvSpPr>
            <a:spLocks noChangeArrowheads="1"/>
          </p:cNvSpPr>
          <p:nvPr/>
        </p:nvSpPr>
        <p:spPr bwMode="auto">
          <a:xfrm>
            <a:off x="152400" y="4073969"/>
            <a:ext cx="8839200"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lnSpc>
                <a:spcPct val="200000"/>
              </a:lnSpc>
            </a:pPr>
            <a:r>
              <a:rPr lang="ja-JP" altLang="en-US" dirty="0" smtClean="0">
                <a:latin typeface="Meiryo UI" panose="020B0604030504040204" pitchFamily="50" charset="-128"/>
                <a:ea typeface="Meiryo UI" panose="020B0604030504040204" pitchFamily="50" charset="-128"/>
              </a:rPr>
              <a:t>パブリックコメント：令和</a:t>
            </a:r>
            <a:r>
              <a:rPr lang="ja-JP" altLang="en-US" dirty="0">
                <a:latin typeface="Meiryo UI" panose="020B0604030504040204" pitchFamily="50" charset="-128"/>
                <a:ea typeface="Meiryo UI" panose="020B0604030504040204" pitchFamily="50" charset="-128"/>
              </a:rPr>
              <a:t>３年</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28</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木</a:t>
            </a:r>
            <a:r>
              <a:rPr lang="en-US" altLang="ja-JP"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令和</a:t>
            </a:r>
            <a:r>
              <a:rPr lang="ja-JP" altLang="en-US" dirty="0">
                <a:latin typeface="Meiryo UI" panose="020B0604030504040204" pitchFamily="50" charset="-128"/>
                <a:ea typeface="Meiryo UI" panose="020B0604030504040204" pitchFamily="50" charset="-128"/>
              </a:rPr>
              <a:t>３年</a:t>
            </a:r>
            <a:r>
              <a:rPr lang="en-US" altLang="ja-JP" dirty="0">
                <a:latin typeface="Meiryo UI" panose="020B0604030504040204" pitchFamily="50" charset="-128"/>
                <a:ea typeface="Meiryo UI" panose="020B0604030504040204" pitchFamily="50" charset="-128"/>
              </a:rPr>
              <a:t>11</a:t>
            </a:r>
            <a:r>
              <a:rPr lang="ja-JP" altLang="en-US" dirty="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26</a:t>
            </a:r>
            <a:r>
              <a:rPr lang="ja-JP" altLang="en-US" dirty="0">
                <a:latin typeface="Meiryo UI" panose="020B0604030504040204" pitchFamily="50" charset="-128"/>
                <a:ea typeface="Meiryo UI" panose="020B0604030504040204" pitchFamily="50" charset="-128"/>
              </a:rPr>
              <a:t>日</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金</a:t>
            </a:r>
            <a:r>
              <a:rPr lang="en-US" altLang="ja-JP" dirty="0" smtClean="0">
                <a:latin typeface="Meiryo UI" panose="020B0604030504040204" pitchFamily="50" charset="-128"/>
                <a:ea typeface="Meiryo UI" panose="020B0604030504040204" pitchFamily="50" charset="-128"/>
              </a:rPr>
              <a:t>)</a:t>
            </a:r>
          </a:p>
          <a:p>
            <a:pPr marL="177800" indent="-177800">
              <a:lnSpc>
                <a:spcPct val="200000"/>
              </a:lnSpc>
            </a:pPr>
            <a:r>
              <a:rPr lang="ja-JP" altLang="en-US" dirty="0" smtClean="0">
                <a:latin typeface="Meiryo UI" panose="020B0604030504040204" pitchFamily="50" charset="-128"/>
                <a:ea typeface="Meiryo UI" panose="020B0604030504040204" pitchFamily="50" charset="-128"/>
              </a:rPr>
              <a:t>公布・施行　　　</a:t>
            </a:r>
            <a:r>
              <a:rPr lang="ja-JP" altLang="en-US" smtClean="0">
                <a:latin typeface="Meiryo UI" panose="020B0604030504040204" pitchFamily="50" charset="-128"/>
                <a:ea typeface="Meiryo UI" panose="020B0604030504040204" pitchFamily="50" charset="-128"/>
              </a:rPr>
              <a:t>：令和３年</a:t>
            </a:r>
            <a:r>
              <a:rPr lang="en-US" altLang="ja-JP" dirty="0" smtClean="0">
                <a:latin typeface="Meiryo UI" panose="020B0604030504040204" pitchFamily="50" charset="-128"/>
                <a:ea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21</a:t>
            </a:r>
            <a:r>
              <a:rPr lang="ja-JP" altLang="en-US" dirty="0" smtClean="0">
                <a:latin typeface="Meiryo UI" panose="020B0604030504040204" pitchFamily="50" charset="-128"/>
                <a:ea typeface="Meiryo UI" panose="020B0604030504040204" pitchFamily="50" charset="-128"/>
              </a:rPr>
              <a:t>日</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9473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4F784F-54E0-4958-83D6-C139E6A21D91}"/>
              </a:ext>
            </a:extLst>
          </p:cNvPr>
          <p:cNvSpPr>
            <a:spLocks noGrp="1"/>
          </p:cNvSpPr>
          <p:nvPr>
            <p:ph type="title"/>
          </p:nvPr>
        </p:nvSpPr>
        <p:spPr>
          <a:xfrm>
            <a:off x="0" y="121920"/>
            <a:ext cx="8351520" cy="753943"/>
          </a:xfrm>
        </p:spPr>
        <p:txBody>
          <a:bodyPr/>
          <a:lstStyle/>
          <a:p>
            <a:r>
              <a:rPr lang="ja-JP" altLang="en-US" dirty="0" smtClean="0"/>
              <a:t>　２．改正の概要</a:t>
            </a:r>
            <a:endParaRPr kumimoji="1" lang="ja-JP" altLang="en-US" dirty="0"/>
          </a:p>
        </p:txBody>
      </p:sp>
      <p:sp>
        <p:nvSpPr>
          <p:cNvPr id="58" name="Rectangle 12"/>
          <p:cNvSpPr>
            <a:spLocks noChangeArrowheads="1"/>
          </p:cNvSpPr>
          <p:nvPr/>
        </p:nvSpPr>
        <p:spPr bwMode="auto">
          <a:xfrm>
            <a:off x="-106680" y="926553"/>
            <a:ext cx="87044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r>
              <a:rPr lang="ja-JP" altLang="en-US" dirty="0" smtClean="0">
                <a:solidFill>
                  <a:srgbClr val="2903B5"/>
                </a:solidFill>
              </a:rPr>
              <a:t>　</a:t>
            </a:r>
            <a:r>
              <a:rPr lang="en-US" altLang="ja-JP" b="1" dirty="0" smtClean="0">
                <a:solidFill>
                  <a:srgbClr val="2903B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rgbClr val="2903B5"/>
                </a:solidFill>
                <a:latin typeface="Meiryo UI" panose="020B0604030504040204" pitchFamily="50" charset="-128"/>
                <a:ea typeface="Meiryo UI" panose="020B0604030504040204" pitchFamily="50" charset="-128"/>
                <a:cs typeface="Meiryo UI" panose="020B0604030504040204" pitchFamily="50" charset="-128"/>
              </a:rPr>
              <a:t>耐震化の目標について</a:t>
            </a:r>
            <a:r>
              <a:rPr lang="en-US" altLang="ja-JP" b="1" dirty="0" smtClean="0">
                <a:solidFill>
                  <a:srgbClr val="2903B5"/>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63" name="Rectangle 12"/>
          <p:cNvSpPr>
            <a:spLocks noChangeArrowheads="1"/>
          </p:cNvSpPr>
          <p:nvPr/>
        </p:nvSpPr>
        <p:spPr bwMode="auto">
          <a:xfrm>
            <a:off x="113119" y="1284278"/>
            <a:ext cx="8924201" cy="17927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spcBef>
                <a:spcPts val="0"/>
              </a:spcBef>
            </a:pPr>
            <a:r>
              <a:rPr lang="ja-JP" altLang="en-US" b="1" dirty="0" smtClean="0">
                <a:latin typeface="Meiryo UI" panose="020B0604030504040204" pitchFamily="50" charset="-128"/>
                <a:ea typeface="Meiryo UI" panose="020B0604030504040204" pitchFamily="50" charset="-128"/>
              </a:rPr>
              <a:t>改正前</a:t>
            </a:r>
            <a:r>
              <a:rPr lang="ja-JP" altLang="en-US" dirty="0" smtClean="0">
                <a:latin typeface="Meiryo UI" panose="020B0604030504040204" pitchFamily="50" charset="-128"/>
                <a:ea typeface="Meiryo UI" panose="020B0604030504040204" pitchFamily="50" charset="-128"/>
              </a:rPr>
              <a:t>　○住宅</a:t>
            </a:r>
          </a:p>
          <a:p>
            <a:pPr marL="1082675" lvl="1">
              <a:spcBef>
                <a:spcPts val="0"/>
              </a:spcBef>
            </a:pPr>
            <a:r>
              <a:rPr lang="ja-JP" altLang="en-US" dirty="0" smtClean="0">
                <a:latin typeface="Meiryo UI" panose="020B0604030504040204" pitchFamily="50" charset="-128"/>
                <a:ea typeface="Meiryo UI" panose="020B0604030504040204" pitchFamily="50" charset="-128"/>
              </a:rPr>
              <a:t>・令和２年までに住宅の耐震化率を少なくとも</a:t>
            </a:r>
            <a:r>
              <a:rPr lang="en-US" altLang="ja-JP" dirty="0" smtClean="0">
                <a:latin typeface="Meiryo UI" panose="020B0604030504040204" pitchFamily="50" charset="-128"/>
                <a:ea typeface="Meiryo UI" panose="020B0604030504040204" pitchFamily="50" charset="-128"/>
              </a:rPr>
              <a:t>95</a:t>
            </a:r>
            <a:r>
              <a:rPr lang="ja-JP" altLang="en-US" dirty="0" smtClean="0">
                <a:latin typeface="Meiryo UI" panose="020B0604030504040204" pitchFamily="50" charset="-128"/>
                <a:ea typeface="Meiryo UI" panose="020B0604030504040204" pitchFamily="50" charset="-128"/>
              </a:rPr>
              <a:t>％</a:t>
            </a:r>
          </a:p>
          <a:p>
            <a:pPr marL="1082675" lvl="1">
              <a:spcBef>
                <a:spcPts val="0"/>
              </a:spcBef>
            </a:pPr>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令和７年までに耐震性が不十分な住宅</a:t>
            </a:r>
            <a:r>
              <a:rPr lang="ja-JP" altLang="en-US" dirty="0" smtClean="0">
                <a:latin typeface="Meiryo UI" panose="020B0604030504040204" pitchFamily="50" charset="-128"/>
                <a:ea typeface="Meiryo UI" panose="020B0604030504040204" pitchFamily="50" charset="-128"/>
              </a:rPr>
              <a:t>をおおむね</a:t>
            </a:r>
            <a:r>
              <a:rPr lang="ja-JP" altLang="en-US" dirty="0">
                <a:latin typeface="Meiryo UI" panose="020B0604030504040204" pitchFamily="50" charset="-128"/>
                <a:ea typeface="Meiryo UI" panose="020B0604030504040204" pitchFamily="50" charset="-128"/>
              </a:rPr>
              <a:t>解消</a:t>
            </a:r>
          </a:p>
          <a:p>
            <a:pPr marL="1082675" indent="-274638">
              <a:spcBef>
                <a:spcPts val="300"/>
              </a:spcBef>
            </a:pP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建築物</a:t>
            </a:r>
          </a:p>
          <a:p>
            <a:pPr marL="635000" lvl="1" indent="447675">
              <a:spcBef>
                <a:spcPts val="0"/>
              </a:spcBef>
            </a:pPr>
            <a:r>
              <a:rPr lang="ja-JP" altLang="en-US" dirty="0" smtClean="0">
                <a:latin typeface="Meiryo UI" panose="020B0604030504040204" pitchFamily="50" charset="-128"/>
                <a:ea typeface="Meiryo UI" panose="020B0604030504040204" pitchFamily="50" charset="-128"/>
              </a:rPr>
              <a:t>・令和２年までに多数の者が利用する建築物の耐震化率を少なくとも</a:t>
            </a:r>
            <a:r>
              <a:rPr lang="en-US" altLang="ja-JP" dirty="0" smtClean="0">
                <a:latin typeface="Meiryo UI" panose="020B0604030504040204" pitchFamily="50" charset="-128"/>
                <a:ea typeface="Meiryo UI" panose="020B0604030504040204" pitchFamily="50" charset="-128"/>
              </a:rPr>
              <a:t>95</a:t>
            </a:r>
            <a:r>
              <a:rPr lang="ja-JP" altLang="en-US" dirty="0" smtClean="0">
                <a:latin typeface="Meiryo UI" panose="020B0604030504040204" pitchFamily="50" charset="-128"/>
                <a:ea typeface="Meiryo UI" panose="020B0604030504040204" pitchFamily="50" charset="-128"/>
              </a:rPr>
              <a:t>％</a:t>
            </a:r>
          </a:p>
          <a:p>
            <a:pPr marL="635000" lvl="1" indent="447675">
              <a:spcBef>
                <a:spcPts val="0"/>
              </a:spcBef>
            </a:pPr>
            <a:r>
              <a:rPr lang="ja-JP" altLang="en-US" dirty="0" smtClean="0">
                <a:latin typeface="Meiryo UI" panose="020B0604030504040204" pitchFamily="50" charset="-128"/>
                <a:ea typeface="Meiryo UI" panose="020B0604030504040204" pitchFamily="50" charset="-128"/>
              </a:rPr>
              <a:t>・令和７年までに耐震性が不十分な耐震診断義務付け対象建築物をおおむね解消</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Rectangle 12"/>
          <p:cNvSpPr>
            <a:spLocks noChangeArrowheads="1"/>
          </p:cNvSpPr>
          <p:nvPr/>
        </p:nvSpPr>
        <p:spPr bwMode="auto">
          <a:xfrm>
            <a:off x="113119" y="3356786"/>
            <a:ext cx="8924201" cy="123880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spcBef>
                <a:spcPts val="0"/>
              </a:spcBef>
            </a:pPr>
            <a:r>
              <a:rPr lang="ja-JP" altLang="en-US" b="1" dirty="0" smtClean="0">
                <a:latin typeface="Meiryo UI" panose="020B0604030504040204" pitchFamily="50" charset="-128"/>
                <a:ea typeface="Meiryo UI" panose="020B0604030504040204" pitchFamily="50" charset="-128"/>
              </a:rPr>
              <a:t>改正後</a:t>
            </a:r>
            <a:r>
              <a:rPr lang="ja-JP" altLang="en-US" dirty="0" smtClean="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住宅</a:t>
            </a:r>
          </a:p>
          <a:p>
            <a:pPr marL="635000" lvl="1" indent="447675">
              <a:spcBef>
                <a:spcPts val="0"/>
              </a:spcBef>
            </a:pP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令和</a:t>
            </a:r>
            <a:r>
              <a:rPr lang="en-US" altLang="ja-JP" dirty="0" smtClean="0">
                <a:latin typeface="Meiryo UI" panose="020B0604030504040204" pitchFamily="50" charset="-128"/>
                <a:ea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rPr>
              <a:t>年</a:t>
            </a:r>
            <a:r>
              <a:rPr lang="ja-JP" altLang="en-US" dirty="0">
                <a:latin typeface="Meiryo UI" panose="020B0604030504040204" pitchFamily="50" charset="-128"/>
                <a:ea typeface="Meiryo UI" panose="020B0604030504040204" pitchFamily="50" charset="-128"/>
              </a:rPr>
              <a:t>までに耐震性が不十分な</a:t>
            </a:r>
            <a:r>
              <a:rPr lang="ja-JP" altLang="en-US" dirty="0" smtClean="0">
                <a:latin typeface="Meiryo UI" panose="020B0604030504040204" pitchFamily="50" charset="-128"/>
                <a:ea typeface="Meiryo UI" panose="020B0604030504040204" pitchFamily="50" charset="-128"/>
              </a:rPr>
              <a:t>住宅をおおむね</a:t>
            </a:r>
            <a:r>
              <a:rPr lang="ja-JP" altLang="en-US" dirty="0">
                <a:latin typeface="Meiryo UI" panose="020B0604030504040204" pitchFamily="50" charset="-128"/>
                <a:ea typeface="Meiryo UI" panose="020B0604030504040204" pitchFamily="50" charset="-128"/>
              </a:rPr>
              <a:t>解消</a:t>
            </a:r>
          </a:p>
          <a:p>
            <a:pPr marL="177800" indent="630238">
              <a:spcBef>
                <a:spcPts val="300"/>
              </a:spcBef>
            </a:pPr>
            <a:r>
              <a:rPr lang="ja-JP" altLang="en-US" dirty="0">
                <a:latin typeface="Meiryo UI" panose="020B0604030504040204" pitchFamily="50" charset="-128"/>
                <a:ea typeface="Meiryo UI" panose="020B0604030504040204" pitchFamily="50" charset="-128"/>
              </a:rPr>
              <a:t>○建築物</a:t>
            </a:r>
          </a:p>
          <a:p>
            <a:pPr marL="635000" lvl="1" indent="447675">
              <a:spcBef>
                <a:spcPts val="0"/>
              </a:spcBef>
            </a:pPr>
            <a:r>
              <a:rPr lang="ja-JP" altLang="en-US" dirty="0">
                <a:latin typeface="Meiryo UI" panose="020B0604030504040204" pitchFamily="50" charset="-128"/>
                <a:ea typeface="Meiryo UI" panose="020B0604030504040204" pitchFamily="50" charset="-128"/>
              </a:rPr>
              <a:t>・令和７年までに耐震性が不十分な耐震診断義務付け対象建築物</a:t>
            </a:r>
            <a:r>
              <a:rPr lang="ja-JP" altLang="en-US" dirty="0" smtClean="0">
                <a:latin typeface="Meiryo UI" panose="020B0604030504040204" pitchFamily="50" charset="-128"/>
                <a:ea typeface="Meiryo UI" panose="020B0604030504040204" pitchFamily="50" charset="-128"/>
              </a:rPr>
              <a:t>をおおむね</a:t>
            </a:r>
            <a:r>
              <a:rPr lang="ja-JP" altLang="en-US" dirty="0">
                <a:latin typeface="Meiryo UI" panose="020B0604030504040204" pitchFamily="50" charset="-128"/>
                <a:ea typeface="Meiryo UI" panose="020B0604030504040204" pitchFamily="50" charset="-128"/>
              </a:rPr>
              <a:t>解消</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下矢印 2"/>
          <p:cNvSpPr/>
          <p:nvPr/>
        </p:nvSpPr>
        <p:spPr>
          <a:xfrm>
            <a:off x="4162062" y="3124595"/>
            <a:ext cx="413157" cy="201174"/>
          </a:xfrm>
          <a:prstGeom prst="downArrow">
            <a:avLst>
              <a:gd name="adj1" fmla="val 56048"/>
              <a:gd name="adj2" fmla="val 613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12"/>
          <p:cNvSpPr>
            <a:spLocks noChangeArrowheads="1"/>
          </p:cNvSpPr>
          <p:nvPr/>
        </p:nvSpPr>
        <p:spPr bwMode="auto">
          <a:xfrm>
            <a:off x="-106680" y="4875297"/>
            <a:ext cx="87044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r>
              <a:rPr lang="ja-JP" altLang="en-US" dirty="0" smtClean="0">
                <a:solidFill>
                  <a:srgbClr val="2903B5"/>
                </a:solidFill>
              </a:rPr>
              <a:t>　</a:t>
            </a:r>
            <a:r>
              <a:rPr lang="en-US" altLang="ja-JP" b="1" dirty="0" smtClean="0">
                <a:solidFill>
                  <a:srgbClr val="2903B5"/>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rgbClr val="2903B5"/>
                </a:solidFill>
                <a:latin typeface="Meiryo UI" panose="020B0604030504040204" pitchFamily="50" charset="-128"/>
                <a:ea typeface="Meiryo UI" panose="020B0604030504040204" pitchFamily="50" charset="-128"/>
                <a:cs typeface="Meiryo UI" panose="020B0604030504040204" pitchFamily="50" charset="-128"/>
              </a:rPr>
              <a:t>その他　主な改正</a:t>
            </a:r>
            <a:r>
              <a:rPr lang="en-US" altLang="ja-JP" b="1" dirty="0" smtClean="0">
                <a:solidFill>
                  <a:srgbClr val="2903B5"/>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Rectangle 12"/>
          <p:cNvSpPr>
            <a:spLocks noChangeArrowheads="1"/>
          </p:cNvSpPr>
          <p:nvPr/>
        </p:nvSpPr>
        <p:spPr bwMode="auto">
          <a:xfrm>
            <a:off x="113119" y="5274006"/>
            <a:ext cx="8924201"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spcBef>
                <a:spcPts val="0"/>
              </a:spcBef>
            </a:pPr>
            <a:r>
              <a:rPr lang="ja-JP" altLang="en-US" b="1" dirty="0">
                <a:latin typeface="Meiryo UI" panose="020B0604030504040204" pitchFamily="50" charset="-128"/>
                <a:ea typeface="Meiryo UI" panose="020B0604030504040204" pitchFamily="50" charset="-128"/>
              </a:rPr>
              <a:t>危険なブロック塀</a:t>
            </a:r>
            <a:r>
              <a:rPr lang="ja-JP" altLang="en-US" b="1" dirty="0" smtClean="0">
                <a:latin typeface="Meiryo UI" panose="020B0604030504040204" pitchFamily="50" charset="-128"/>
                <a:ea typeface="Meiryo UI" panose="020B0604030504040204" pitchFamily="50" charset="-128"/>
              </a:rPr>
              <a:t>対策等について</a:t>
            </a:r>
            <a:endParaRPr lang="en-US" altLang="ja-JP" b="1" dirty="0" smtClean="0">
              <a:latin typeface="Meiryo UI" panose="020B0604030504040204" pitchFamily="50" charset="-128"/>
              <a:ea typeface="Meiryo UI" panose="020B0604030504040204" pitchFamily="50" charset="-128"/>
            </a:endParaRPr>
          </a:p>
          <a:p>
            <a:pPr marL="182563" indent="-92075">
              <a:spcBef>
                <a:spcPts val="0"/>
              </a:spcBef>
            </a:pPr>
            <a:r>
              <a:rPr lang="ja-JP" altLang="en-US" dirty="0">
                <a:latin typeface="Meiryo UI" panose="020B0604030504040204" pitchFamily="50" charset="-128"/>
                <a:ea typeface="Meiryo UI" panose="020B0604030504040204" pitchFamily="50" charset="-128"/>
              </a:rPr>
              <a:t>・建築物の耐震診断及び耐震改修の促進を図るための</a:t>
            </a:r>
            <a:r>
              <a:rPr lang="ja-JP" altLang="en-US" dirty="0" smtClean="0">
                <a:latin typeface="Meiryo UI" panose="020B0604030504040204" pitchFamily="50" charset="-128"/>
                <a:ea typeface="Meiryo UI" panose="020B0604030504040204" pitchFamily="50" charset="-128"/>
              </a:rPr>
              <a:t>施策として、通学</a:t>
            </a:r>
            <a:r>
              <a:rPr lang="ja-JP" altLang="en-US" dirty="0">
                <a:latin typeface="Meiryo UI" panose="020B0604030504040204" pitchFamily="50" charset="-128"/>
                <a:ea typeface="Meiryo UI" panose="020B0604030504040204" pitchFamily="50" charset="-128"/>
              </a:rPr>
              <a:t>路等の沿道のブロック</a:t>
            </a:r>
            <a:r>
              <a:rPr lang="ja-JP" altLang="en-US" dirty="0" smtClean="0">
                <a:latin typeface="Meiryo UI" panose="020B0604030504040204" pitchFamily="50" charset="-128"/>
                <a:ea typeface="Meiryo UI" panose="020B0604030504040204" pitchFamily="50" charset="-128"/>
              </a:rPr>
              <a:t>塀等の実態</a:t>
            </a:r>
            <a:r>
              <a:rPr lang="ja-JP" altLang="en-US" dirty="0">
                <a:latin typeface="Meiryo UI" panose="020B0604030504040204" pitchFamily="50" charset="-128"/>
                <a:ea typeface="Meiryo UI" panose="020B0604030504040204" pitchFamily="50" charset="-128"/>
              </a:rPr>
              <a:t>把握</a:t>
            </a:r>
            <a:r>
              <a:rPr lang="ja-JP" altLang="en-US" dirty="0" smtClean="0">
                <a:latin typeface="Meiryo UI" panose="020B0604030504040204" pitchFamily="50" charset="-128"/>
                <a:ea typeface="Meiryo UI" panose="020B0604030504040204" pitchFamily="50" charset="-128"/>
              </a:rPr>
              <a:t>を進め、住民の避難等の妨げとなるおそれの</a:t>
            </a:r>
            <a:r>
              <a:rPr lang="ja-JP" altLang="en-US" dirty="0">
                <a:latin typeface="Meiryo UI" panose="020B0604030504040204" pitchFamily="50" charset="-128"/>
                <a:ea typeface="Meiryo UI" panose="020B0604030504040204" pitchFamily="50" charset="-128"/>
              </a:rPr>
              <a:t>高い道路に</a:t>
            </a:r>
            <a:r>
              <a:rPr lang="ja-JP" altLang="en-US" dirty="0" smtClean="0">
                <a:latin typeface="Meiryo UI" panose="020B0604030504040204" pitchFamily="50" charset="-128"/>
                <a:ea typeface="Meiryo UI" panose="020B0604030504040204" pitchFamily="50" charset="-128"/>
              </a:rPr>
              <a:t>ついて、沿道のブロック塀等の耐震化を図ることが必要な道路として定めるべきである旨を追記。</a:t>
            </a:r>
            <a:endParaRPr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629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6350" cap="flat" cmpd="sng" algn="ctr">
          <a:noFill/>
          <a:prstDash val="solid"/>
        </a:ln>
        <a:effectLst/>
      </a:spPr>
      <a:bodyPr wrap="square">
        <a:noAutofit/>
      </a:bodyPr>
      <a:lstStyle>
        <a:defPPr>
          <a:defRPr dirty="0"/>
        </a:defPPr>
      </a:lstStyle>
      <a:style>
        <a:lnRef idx="2">
          <a:schemeClr val="accent2"/>
        </a:lnRef>
        <a:fillRef idx="1">
          <a:schemeClr val="lt1"/>
        </a:fillRef>
        <a:effectRef idx="0">
          <a:schemeClr val="accent2"/>
        </a:effectRef>
        <a:fontRef idx="minor">
          <a:schemeClr val="dk1"/>
        </a:fontRef>
      </a: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384</Words>
  <Application>Microsoft Office PowerPoint</Application>
  <PresentationFormat>画面に合わせる (4:3)</PresentationFormat>
  <Paragraphs>22</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HGP創英角ｺﾞｼｯｸUB</vt:lpstr>
      <vt:lpstr>Meiryo UI</vt:lpstr>
      <vt:lpstr>ＭＳ Ｐゴシック</vt:lpstr>
      <vt:lpstr>ＭＳ ゴシック</vt:lpstr>
      <vt:lpstr>ＭＳ 明朝</vt:lpstr>
      <vt:lpstr>Arial</vt:lpstr>
      <vt:lpstr>Calibri</vt:lpstr>
      <vt:lpstr>Times New Roman</vt:lpstr>
      <vt:lpstr>標準デザイン</vt:lpstr>
      <vt:lpstr>建築物の耐震診断及び耐震改修の促進を 図るための基本的な方針の一部改正について</vt:lpstr>
      <vt:lpstr>　１．背景</vt:lpstr>
      <vt:lpstr>　２．改正の概要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2022-09-13T05:51:12Z</dcterms:created>
  <dcterms:modified xsi:type="dcterms:W3CDTF">2022-09-13T05:51:19Z</dcterms:modified>
</cp:coreProperties>
</file>