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6"/>
  </p:notesMasterIdLst>
  <p:sldIdLst>
    <p:sldId id="262" r:id="rId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DEEBF7"/>
    <a:srgbClr val="9DC3E6"/>
    <a:srgbClr val="4472C4"/>
    <a:srgbClr val="FFF2CC"/>
    <a:srgbClr val="FFE699"/>
    <a:srgbClr val="2F528F"/>
    <a:srgbClr val="6699FF"/>
    <a:srgbClr val="FFCDF8"/>
    <a:srgbClr val="DAE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80" autoAdjust="0"/>
    <p:restoredTop sz="94660"/>
  </p:normalViewPr>
  <p:slideViewPr>
    <p:cSldViewPr snapToGrid="0">
      <p:cViewPr>
        <p:scale>
          <a:sx n="200" d="100"/>
          <a:sy n="200" d="100"/>
        </p:scale>
        <p:origin x="240"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BFC58B50-1392-44BF-BBBA-E643FF43BC74}" type="datetimeFigureOut">
              <a:rPr kumimoji="1" lang="ja-JP" altLang="en-US" smtClean="0"/>
              <a:t>2026/3/29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0E55EDA9-0C94-4262-9247-A20D2C83CAF8}" type="slidenum">
              <a:rPr kumimoji="1" lang="ja-JP" altLang="en-US" smtClean="0"/>
              <a:t>‹#›</a:t>
            </a:fld>
            <a:endParaRPr kumimoji="1" lang="ja-JP" altLang="en-US"/>
          </a:p>
        </p:txBody>
      </p:sp>
    </p:spTree>
    <p:extLst>
      <p:ext uri="{BB962C8B-B14F-4D97-AF65-F5344CB8AC3E}">
        <p14:creationId xmlns:p14="http://schemas.microsoft.com/office/powerpoint/2010/main" val="31921482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415828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598493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2012915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3986196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149594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1456899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1290481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395169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1339673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3547368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B83A1E-35BD-4345-AE61-D26B5D4D4591}" type="datetimeFigureOut">
              <a:rPr kumimoji="1" lang="ja-JP" altLang="en-US" smtClean="0"/>
              <a:t>2026/3/29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1852542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2B83A1E-35BD-4345-AE61-D26B5D4D4591}" type="datetimeFigureOut">
              <a:rPr kumimoji="1" lang="ja-JP" altLang="en-US" smtClean="0"/>
              <a:t>2026/3/29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FBD46BF-C167-4144-8AC7-4A29EC177D91}" type="slidenum">
              <a:rPr kumimoji="1" lang="ja-JP" altLang="en-US" smtClean="0"/>
              <a:t>‹#›</a:t>
            </a:fld>
            <a:endParaRPr kumimoji="1" lang="ja-JP" altLang="en-US"/>
          </a:p>
        </p:txBody>
      </p:sp>
    </p:spTree>
    <p:extLst>
      <p:ext uri="{BB962C8B-B14F-4D97-AF65-F5344CB8AC3E}">
        <p14:creationId xmlns:p14="http://schemas.microsoft.com/office/powerpoint/2010/main" val="84602439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テキスト ボックス 3"/>
          <p:cNvSpPr txBox="1">
            <a:spLocks noChangeArrowheads="1"/>
          </p:cNvSpPr>
          <p:nvPr/>
        </p:nvSpPr>
        <p:spPr bwMode="auto">
          <a:xfrm>
            <a:off x="0" y="0"/>
            <a:ext cx="6858000" cy="324000"/>
          </a:xfrm>
          <a:prstGeom prst="rect">
            <a:avLst/>
          </a:prstGeom>
          <a:solidFill>
            <a:srgbClr val="002060"/>
          </a:solidFill>
          <a:ln>
            <a:noFill/>
          </a:ln>
        </p:spPr>
        <p:txBody>
          <a:bodyPr wrap="square" lIns="17142" tIns="17142" rIns="17142" bIns="17142" anchor="ctr">
            <a:noAutofit/>
          </a:bodyPr>
          <a:lstStyle>
            <a:lvl1pPr marL="450850" indent="-450850" defTabSz="95726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5726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5726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5726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5726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chemeClr val="bg1"/>
                </a:solidFill>
                <a:latin typeface="BIZ UDPゴシック" panose="020B0400000000000000" pitchFamily="50" charset="-128"/>
                <a:ea typeface="BIZ UDPゴシック" panose="020B0400000000000000" pitchFamily="50" charset="-128"/>
              </a:rPr>
              <a:t>　　新　住宅建築物耐震</a:t>
            </a:r>
            <a:r>
              <a:rPr lang="en-US" altLang="ja-JP" sz="1400" b="1" dirty="0">
                <a:solidFill>
                  <a:schemeClr val="bg1"/>
                </a:solidFill>
                <a:latin typeface="BIZ UDPゴシック" panose="020B0400000000000000" pitchFamily="50" charset="-128"/>
                <a:ea typeface="BIZ UDPゴシック" panose="020B0400000000000000" pitchFamily="50" charset="-128"/>
              </a:rPr>
              <a:t>10</a:t>
            </a:r>
            <a:r>
              <a:rPr lang="ja-JP" altLang="en-US" sz="1400" b="1" dirty="0">
                <a:solidFill>
                  <a:schemeClr val="bg1"/>
                </a:solidFill>
                <a:latin typeface="BIZ UDPゴシック" panose="020B0400000000000000" pitchFamily="50" charset="-128"/>
                <a:ea typeface="BIZ UDPゴシック" panose="020B0400000000000000" pitchFamily="50" charset="-128"/>
              </a:rPr>
              <a:t>ヵ年戦略・大阪の概要（大阪府耐震改修促進計画）</a:t>
            </a:r>
          </a:p>
        </p:txBody>
      </p:sp>
      <p:sp>
        <p:nvSpPr>
          <p:cNvPr id="127" name="テキスト ボックス 126">
            <a:extLst>
              <a:ext uri="{FF2B5EF4-FFF2-40B4-BE49-F238E27FC236}">
                <a16:creationId xmlns:a16="http://schemas.microsoft.com/office/drawing/2014/main" id="{B60A19C4-172C-4CD8-B0AA-C47450AC1134}"/>
              </a:ext>
            </a:extLst>
          </p:cNvPr>
          <p:cNvSpPr txBox="1"/>
          <p:nvPr/>
        </p:nvSpPr>
        <p:spPr>
          <a:xfrm>
            <a:off x="-76044" y="1017531"/>
            <a:ext cx="3656770" cy="276999"/>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＜新 住宅建築物耐震１０ヵ年戦略・大阪のポイント＞</a:t>
            </a:r>
          </a:p>
        </p:txBody>
      </p:sp>
      <p:sp>
        <p:nvSpPr>
          <p:cNvPr id="23" name="角丸四角１住宅">
            <a:extLst>
              <a:ext uri="{FF2B5EF4-FFF2-40B4-BE49-F238E27FC236}">
                <a16:creationId xmlns:a16="http://schemas.microsoft.com/office/drawing/2014/main" id="{13C9752A-0DEA-406B-A982-97313B626D39}"/>
              </a:ext>
            </a:extLst>
          </p:cNvPr>
          <p:cNvSpPr/>
          <p:nvPr/>
        </p:nvSpPr>
        <p:spPr>
          <a:xfrm>
            <a:off x="38354" y="2412817"/>
            <a:ext cx="6768000" cy="1885302"/>
          </a:xfrm>
          <a:prstGeom prst="roundRect">
            <a:avLst>
              <a:gd name="adj" fmla="val 4414"/>
            </a:avLst>
          </a:prstGeom>
          <a:solidFill>
            <a:schemeClr val="bg2"/>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56" dirty="0">
              <a:latin typeface="BIZ UDPゴシック" panose="020B0400000000000000" pitchFamily="50" charset="-128"/>
              <a:ea typeface="BIZ UDPゴシック" panose="020B0400000000000000" pitchFamily="50" charset="-128"/>
            </a:endParaRPr>
          </a:p>
        </p:txBody>
      </p:sp>
      <p:sp>
        <p:nvSpPr>
          <p:cNvPr id="24" name="角丸四角１多数">
            <a:extLst>
              <a:ext uri="{FF2B5EF4-FFF2-40B4-BE49-F238E27FC236}">
                <a16:creationId xmlns:a16="http://schemas.microsoft.com/office/drawing/2014/main" id="{3874231A-411A-4D9E-A4DD-31467877F1A8}"/>
              </a:ext>
            </a:extLst>
          </p:cNvPr>
          <p:cNvSpPr/>
          <p:nvPr/>
        </p:nvSpPr>
        <p:spPr>
          <a:xfrm>
            <a:off x="38880" y="4531283"/>
            <a:ext cx="6768000" cy="1684685"/>
          </a:xfrm>
          <a:prstGeom prst="roundRect">
            <a:avLst>
              <a:gd name="adj" fmla="val 4527"/>
            </a:avLst>
          </a:prstGeom>
          <a:solidFill>
            <a:schemeClr val="bg2"/>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956">
              <a:latin typeface="BIZ UDPゴシック" panose="020B0400000000000000" pitchFamily="50" charset="-128"/>
              <a:ea typeface="BIZ UDPゴシック" panose="020B0400000000000000" pitchFamily="50" charset="-128"/>
            </a:endParaRPr>
          </a:p>
        </p:txBody>
      </p:sp>
      <p:sp>
        <p:nvSpPr>
          <p:cNvPr id="30" name="角丸四角１広域">
            <a:extLst>
              <a:ext uri="{FF2B5EF4-FFF2-40B4-BE49-F238E27FC236}">
                <a16:creationId xmlns:a16="http://schemas.microsoft.com/office/drawing/2014/main" id="{9EB449A5-64B3-459E-A500-E9557A420EDA}"/>
              </a:ext>
            </a:extLst>
          </p:cNvPr>
          <p:cNvSpPr/>
          <p:nvPr/>
        </p:nvSpPr>
        <p:spPr>
          <a:xfrm>
            <a:off x="38880" y="6469643"/>
            <a:ext cx="6768000" cy="1967674"/>
          </a:xfrm>
          <a:prstGeom prst="roundRect">
            <a:avLst>
              <a:gd name="adj" fmla="val 4465"/>
            </a:avLst>
          </a:prstGeom>
          <a:solidFill>
            <a:schemeClr val="bg2"/>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56">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0C13A3F8-A682-4C13-A677-08EDC9C0B713}"/>
              </a:ext>
            </a:extLst>
          </p:cNvPr>
          <p:cNvSpPr txBox="1"/>
          <p:nvPr/>
        </p:nvSpPr>
        <p:spPr>
          <a:xfrm>
            <a:off x="-95919" y="2002604"/>
            <a:ext cx="1871025" cy="276999"/>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＜耐震化の現状と目標＞</a:t>
            </a:r>
          </a:p>
        </p:txBody>
      </p:sp>
      <p:sp>
        <p:nvSpPr>
          <p:cNvPr id="37" name="テキスト ボックス 36">
            <a:extLst>
              <a:ext uri="{FF2B5EF4-FFF2-40B4-BE49-F238E27FC236}">
                <a16:creationId xmlns:a16="http://schemas.microsoft.com/office/drawing/2014/main" id="{7DA0FD97-A76B-4290-A347-E59DB87A03FC}"/>
              </a:ext>
            </a:extLst>
          </p:cNvPr>
          <p:cNvSpPr txBox="1"/>
          <p:nvPr/>
        </p:nvSpPr>
        <p:spPr>
          <a:xfrm>
            <a:off x="163983" y="1274362"/>
            <a:ext cx="6530033" cy="276999"/>
          </a:xfrm>
          <a:prstGeom prst="rect">
            <a:avLst/>
          </a:prstGeom>
          <a:solidFill>
            <a:schemeClr val="accent2">
              <a:lumMod val="20000"/>
              <a:lumOff val="80000"/>
            </a:schemeClr>
          </a:solidFill>
          <a:ln w="19050">
            <a:solidFill>
              <a:srgbClr val="C00000"/>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幅広い周知と働きかけから　</a:t>
            </a:r>
            <a:r>
              <a:rPr kumimoji="1" lang="ja-JP" altLang="en-US" sz="1200"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　建築物の状況把握を行い、個々の特性やニーズに応じた対策へ</a:t>
            </a:r>
          </a:p>
        </p:txBody>
      </p:sp>
      <p:sp>
        <p:nvSpPr>
          <p:cNvPr id="60" name="テキスト ボックス 59">
            <a:extLst>
              <a:ext uri="{FF2B5EF4-FFF2-40B4-BE49-F238E27FC236}">
                <a16:creationId xmlns:a16="http://schemas.microsoft.com/office/drawing/2014/main" id="{CFCD3ACF-344D-41F6-8CD2-01A405D54E0E}"/>
              </a:ext>
            </a:extLst>
          </p:cNvPr>
          <p:cNvSpPr txBox="1"/>
          <p:nvPr/>
        </p:nvSpPr>
        <p:spPr>
          <a:xfrm>
            <a:off x="2901804" y="372803"/>
            <a:ext cx="3792212" cy="646331"/>
          </a:xfrm>
          <a:prstGeom prst="rect">
            <a:avLst/>
          </a:prstGeom>
          <a:noFill/>
          <a:ln w="19050">
            <a:solidFill>
              <a:schemeClr val="accent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新 住宅建築物耐震１０ヵ年戦略・大阪</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前計画の取組検証や社会情勢の変化などを踏まえ</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より一層の耐震化を促進するため、計画を改定</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68" name="右矢印 206">
            <a:extLst>
              <a:ext uri="{FF2B5EF4-FFF2-40B4-BE49-F238E27FC236}">
                <a16:creationId xmlns:a16="http://schemas.microsoft.com/office/drawing/2014/main" id="{8D59BA67-C49C-49D2-A3A4-1C9A1C8545BD}"/>
              </a:ext>
            </a:extLst>
          </p:cNvPr>
          <p:cNvSpPr/>
          <p:nvPr/>
        </p:nvSpPr>
        <p:spPr>
          <a:xfrm>
            <a:off x="2450343" y="531814"/>
            <a:ext cx="287478" cy="324000"/>
          </a:xfrm>
          <a:prstGeom prst="rightArrow">
            <a:avLst>
              <a:gd name="adj1" fmla="val 100000"/>
              <a:gd name="adj2"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5" name="テキスト ボックス 104">
            <a:extLst>
              <a:ext uri="{FF2B5EF4-FFF2-40B4-BE49-F238E27FC236}">
                <a16:creationId xmlns:a16="http://schemas.microsoft.com/office/drawing/2014/main" id="{E8541C14-2378-4393-9DEA-A121CCDB1C7C}"/>
              </a:ext>
            </a:extLst>
          </p:cNvPr>
          <p:cNvSpPr txBox="1"/>
          <p:nvPr/>
        </p:nvSpPr>
        <p:spPr>
          <a:xfrm>
            <a:off x="492749" y="3494149"/>
            <a:ext cx="1879960" cy="369332"/>
          </a:xfrm>
          <a:prstGeom prst="rect">
            <a:avLst/>
          </a:prstGeom>
          <a:noFill/>
          <a:ln w="3175">
            <a:noFill/>
            <a:prstDash val="dash"/>
          </a:ln>
        </p:spPr>
        <p:txBody>
          <a:bodyPr wrap="square" rtlCol="0">
            <a:spAutoFit/>
          </a:bodyPr>
          <a:lstStyle/>
          <a:p>
            <a:r>
              <a:rPr kumimoji="1" lang="en-US" altLang="ja-JP" sz="600" dirty="0">
                <a:latin typeface="BIZ UDPゴシック" panose="020B0400000000000000" pitchFamily="50" charset="-128"/>
                <a:ea typeface="BIZ UDPゴシック" panose="020B0400000000000000" pitchFamily="50" charset="-128"/>
              </a:rPr>
              <a:t>〔R</a:t>
            </a:r>
            <a:r>
              <a:rPr kumimoji="1" lang="ja-JP" altLang="en-US" sz="600" dirty="0">
                <a:latin typeface="BIZ UDPゴシック" panose="020B0400000000000000" pitchFamily="50" charset="-128"/>
                <a:ea typeface="BIZ UDPゴシック" panose="020B0400000000000000" pitchFamily="50" charset="-128"/>
              </a:rPr>
              <a:t>７推計</a:t>
            </a:r>
            <a:r>
              <a:rPr kumimoji="1" lang="en-US" altLang="ja-JP" sz="600" dirty="0">
                <a:latin typeface="BIZ UDPゴシック" panose="020B0400000000000000" pitchFamily="50" charset="-128"/>
                <a:ea typeface="BIZ UDPゴシック" panose="020B0400000000000000" pitchFamily="50" charset="-128"/>
              </a:rPr>
              <a:t>〕</a:t>
            </a:r>
            <a:r>
              <a:rPr kumimoji="1" lang="ja-JP" altLang="en-US" sz="600" dirty="0">
                <a:latin typeface="BIZ UDPゴシック" panose="020B0400000000000000" pitchFamily="50" charset="-128"/>
                <a:ea typeface="BIZ UDPゴシック" panose="020B0400000000000000" pitchFamily="50" charset="-128"/>
              </a:rPr>
              <a:t>　住宅総数（空き家除く）　　　約</a:t>
            </a:r>
            <a:r>
              <a:rPr kumimoji="1" lang="en-US" altLang="ja-JP" sz="600" dirty="0">
                <a:latin typeface="BIZ UDPゴシック" panose="020B0400000000000000" pitchFamily="50" charset="-128"/>
                <a:ea typeface="BIZ UDPゴシック" panose="020B0400000000000000" pitchFamily="50" charset="-128"/>
              </a:rPr>
              <a:t>420</a:t>
            </a:r>
            <a:r>
              <a:rPr kumimoji="1" lang="ja-JP" altLang="en-US" sz="600" dirty="0">
                <a:latin typeface="BIZ UDPゴシック" panose="020B0400000000000000" pitchFamily="50" charset="-128"/>
                <a:ea typeface="BIZ UDPゴシック" panose="020B0400000000000000" pitchFamily="50" charset="-128"/>
              </a:rPr>
              <a:t>万戸</a:t>
            </a:r>
            <a:endParaRPr kumimoji="1" lang="en-US" altLang="ja-JP" sz="600" dirty="0">
              <a:latin typeface="BIZ UDPゴシック" panose="020B0400000000000000" pitchFamily="50" charset="-128"/>
              <a:ea typeface="BIZ UDPゴシック" panose="020B0400000000000000" pitchFamily="50" charset="-128"/>
            </a:endParaRPr>
          </a:p>
          <a:p>
            <a:r>
              <a:rPr kumimoji="1" lang="ja-JP" altLang="en-US" sz="600" dirty="0">
                <a:latin typeface="BIZ UDPゴシック" panose="020B0400000000000000" pitchFamily="50" charset="-128"/>
                <a:ea typeface="BIZ UDPゴシック" panose="020B0400000000000000" pitchFamily="50" charset="-128"/>
              </a:rPr>
              <a:t>　　　　　　　　耐震性の不足する住宅　　 約</a:t>
            </a:r>
            <a:r>
              <a:rPr kumimoji="1" lang="en-US" altLang="ja-JP" sz="600" dirty="0">
                <a:latin typeface="BIZ UDPゴシック" panose="020B0400000000000000" pitchFamily="50" charset="-128"/>
                <a:ea typeface="BIZ UDPゴシック" panose="020B0400000000000000" pitchFamily="50" charset="-128"/>
              </a:rPr>
              <a:t>36</a:t>
            </a:r>
            <a:r>
              <a:rPr kumimoji="1" lang="ja-JP" altLang="en-US" sz="600" dirty="0">
                <a:latin typeface="BIZ UDPゴシック" panose="020B0400000000000000" pitchFamily="50" charset="-128"/>
                <a:ea typeface="BIZ UDPゴシック" panose="020B0400000000000000" pitchFamily="50" charset="-128"/>
              </a:rPr>
              <a:t>万戸 </a:t>
            </a:r>
            <a:endParaRPr kumimoji="1" lang="en-US" altLang="ja-JP" sz="600" dirty="0">
              <a:latin typeface="BIZ UDPゴシック" panose="020B0400000000000000" pitchFamily="50" charset="-128"/>
              <a:ea typeface="BIZ UDPゴシック" panose="020B0400000000000000" pitchFamily="50" charset="-128"/>
            </a:endParaRPr>
          </a:p>
          <a:p>
            <a:r>
              <a:rPr kumimoji="1" lang="ja-JP" altLang="en-US" sz="600" dirty="0">
                <a:latin typeface="BIZ UDPゴシック" panose="020B0400000000000000" pitchFamily="50" charset="-128"/>
                <a:ea typeface="BIZ UDPゴシック" panose="020B0400000000000000" pitchFamily="50" charset="-128"/>
              </a:rPr>
              <a:t>　　　　　　　　（うち、木造住宅　　　約２４万戸）</a:t>
            </a:r>
            <a:endParaRPr kumimoji="1" lang="en-US" altLang="ja-JP" sz="600" dirty="0">
              <a:latin typeface="BIZ UDPゴシック" panose="020B0400000000000000" pitchFamily="50" charset="-128"/>
              <a:ea typeface="BIZ UDPゴシック" panose="020B0400000000000000" pitchFamily="50" charset="-128"/>
            </a:endParaRPr>
          </a:p>
        </p:txBody>
      </p:sp>
      <p:graphicFrame>
        <p:nvGraphicFramePr>
          <p:cNvPr id="31" name="表 30">
            <a:extLst>
              <a:ext uri="{FF2B5EF4-FFF2-40B4-BE49-F238E27FC236}">
                <a16:creationId xmlns:a16="http://schemas.microsoft.com/office/drawing/2014/main" id="{E81E65C9-AA47-4323-9A94-08643C7CB37A}"/>
              </a:ext>
            </a:extLst>
          </p:cNvPr>
          <p:cNvGraphicFramePr>
            <a:graphicFrameLocks noGrp="1"/>
          </p:cNvGraphicFramePr>
          <p:nvPr>
            <p:extLst>
              <p:ext uri="{D42A27DB-BD31-4B8C-83A1-F6EECF244321}">
                <p14:modId xmlns:p14="http://schemas.microsoft.com/office/powerpoint/2010/main" val="953513082"/>
              </p:ext>
            </p:extLst>
          </p:nvPr>
        </p:nvGraphicFramePr>
        <p:xfrm>
          <a:off x="119076" y="2656565"/>
          <a:ext cx="2184070" cy="219699"/>
        </p:xfrm>
        <a:graphic>
          <a:graphicData uri="http://schemas.openxmlformats.org/drawingml/2006/table">
            <a:tbl>
              <a:tblPr firstRow="1" bandRow="1">
                <a:tableStyleId>{5940675A-B579-460E-94D1-54222C63F5DA}</a:tableStyleId>
              </a:tblPr>
              <a:tblGrid>
                <a:gridCol w="2184070">
                  <a:extLst>
                    <a:ext uri="{9D8B030D-6E8A-4147-A177-3AD203B41FA5}">
                      <a16:colId xmlns:a16="http://schemas.microsoft.com/office/drawing/2014/main" val="458052754"/>
                    </a:ext>
                  </a:extLst>
                </a:gridCol>
              </a:tblGrid>
              <a:tr h="219699">
                <a:tc>
                  <a:txBody>
                    <a:bodyPr/>
                    <a:lstStyle/>
                    <a:p>
                      <a:pPr algn="ctr"/>
                      <a:r>
                        <a:rPr kumimoji="1" lang="en-US" altLang="ja-JP" sz="900" b="0" u="none" dirty="0">
                          <a:latin typeface="Meiryo UI" panose="020B0604030504040204" pitchFamily="50" charset="-128"/>
                          <a:ea typeface="Meiryo UI" panose="020B0604030504040204" pitchFamily="50" charset="-128"/>
                        </a:rPr>
                        <a:t>H27</a:t>
                      </a:r>
                      <a:r>
                        <a:rPr kumimoji="1" lang="ja-JP" altLang="en-US" sz="900" b="0" u="none" dirty="0">
                          <a:latin typeface="Meiryo UI" panose="020B0604030504040204" pitchFamily="50" charset="-128"/>
                          <a:ea typeface="Meiryo UI" panose="020B0604030504040204" pitchFamily="50" charset="-128"/>
                        </a:rPr>
                        <a:t>　耐震化率　約</a:t>
                      </a:r>
                      <a:r>
                        <a:rPr kumimoji="1" lang="en-US" altLang="ja-JP" sz="900" b="0" u="none" dirty="0">
                          <a:latin typeface="Meiryo UI" panose="020B0604030504040204" pitchFamily="50" charset="-128"/>
                          <a:ea typeface="Meiryo UI" panose="020B0604030504040204" pitchFamily="50" charset="-128"/>
                        </a:rPr>
                        <a:t>83%</a:t>
                      </a:r>
                      <a:endParaRPr kumimoji="1" lang="ja-JP" altLang="en-US" sz="900" b="0" u="none" dirty="0">
                        <a:latin typeface="Meiryo UI" panose="020B0604030504040204" pitchFamily="50" charset="-128"/>
                        <a:ea typeface="Meiryo UI" panose="020B0604030504040204"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graphicFrame>
        <p:nvGraphicFramePr>
          <p:cNvPr id="35" name="表 34">
            <a:extLst>
              <a:ext uri="{FF2B5EF4-FFF2-40B4-BE49-F238E27FC236}">
                <a16:creationId xmlns:a16="http://schemas.microsoft.com/office/drawing/2014/main" id="{0FA3E405-6D24-48F8-9EEB-52C9A36D1E6A}"/>
              </a:ext>
            </a:extLst>
          </p:cNvPr>
          <p:cNvGraphicFramePr>
            <a:graphicFrameLocks noGrp="1"/>
          </p:cNvGraphicFramePr>
          <p:nvPr>
            <p:extLst>
              <p:ext uri="{D42A27DB-BD31-4B8C-83A1-F6EECF244321}">
                <p14:modId xmlns:p14="http://schemas.microsoft.com/office/powerpoint/2010/main" val="748884026"/>
              </p:ext>
            </p:extLst>
          </p:nvPr>
        </p:nvGraphicFramePr>
        <p:xfrm>
          <a:off x="119076" y="3085152"/>
          <a:ext cx="2172911" cy="432680"/>
        </p:xfrm>
        <a:graphic>
          <a:graphicData uri="http://schemas.openxmlformats.org/drawingml/2006/table">
            <a:tbl>
              <a:tblPr firstRow="1" bandRow="1">
                <a:tableStyleId>{5940675A-B579-460E-94D1-54222C63F5DA}</a:tableStyleId>
              </a:tblPr>
              <a:tblGrid>
                <a:gridCol w="2172911">
                  <a:extLst>
                    <a:ext uri="{9D8B030D-6E8A-4147-A177-3AD203B41FA5}">
                      <a16:colId xmlns:a16="http://schemas.microsoft.com/office/drawing/2014/main" val="458052754"/>
                    </a:ext>
                  </a:extLst>
                </a:gridCol>
              </a:tblGrid>
              <a:tr h="390106">
                <a:tc>
                  <a:txBody>
                    <a:bodyPr/>
                    <a:lstStyle/>
                    <a:p>
                      <a:pPr marL="0" marR="0" lvl="0" indent="0" algn="ctr" defTabSz="685800" rtl="0" eaLnBrk="1" fontAlgn="auto" latinLnBrk="0" hangingPunct="1">
                        <a:lnSpc>
                          <a:spcPts val="1100"/>
                        </a:lnSpc>
                        <a:spcBef>
                          <a:spcPts val="0"/>
                        </a:spcBef>
                        <a:spcAft>
                          <a:spcPts val="0"/>
                        </a:spcAft>
                        <a:buClrTx/>
                        <a:buSzTx/>
                        <a:buFontTx/>
                        <a:buNone/>
                        <a:tabLst/>
                        <a:defRPr/>
                      </a:pPr>
                      <a:r>
                        <a:rPr kumimoji="1" lang="en-US" altLang="ja-JP" sz="900" b="0" dirty="0">
                          <a:latin typeface="Meiryo UI" panose="020B0604030504040204" pitchFamily="50" charset="-128"/>
                          <a:ea typeface="Meiryo UI" panose="020B0604030504040204" pitchFamily="50" charset="-128"/>
                        </a:rPr>
                        <a:t>R7</a:t>
                      </a:r>
                      <a:r>
                        <a:rPr kumimoji="1" lang="ja-JP" altLang="en-US" sz="900" b="0" dirty="0">
                          <a:latin typeface="Meiryo UI" panose="020B0604030504040204" pitchFamily="50" charset="-128"/>
                          <a:ea typeface="Meiryo UI" panose="020B0604030504040204" pitchFamily="50" charset="-128"/>
                        </a:rPr>
                        <a:t>　耐震化率　</a:t>
                      </a:r>
                      <a:r>
                        <a:rPr kumimoji="1" lang="en-US" altLang="ja-JP" sz="900" b="0" dirty="0">
                          <a:solidFill>
                            <a:schemeClr val="tx1"/>
                          </a:solidFill>
                          <a:latin typeface="Meiryo UI" panose="020B0604030504040204" pitchFamily="50" charset="-128"/>
                          <a:ea typeface="Meiryo UI" panose="020B0604030504040204" pitchFamily="50" charset="-128"/>
                        </a:rPr>
                        <a:t>91</a:t>
                      </a:r>
                      <a:r>
                        <a:rPr kumimoji="1" lang="ja-JP" altLang="en-US" sz="900" b="0" dirty="0">
                          <a:solidFill>
                            <a:schemeClr val="tx1"/>
                          </a:solidFill>
                          <a:latin typeface="Meiryo UI" panose="020B0604030504040204" pitchFamily="50" charset="-128"/>
                          <a:ea typeface="Meiryo UI" panose="020B0604030504040204" pitchFamily="50" charset="-128"/>
                        </a:rPr>
                        <a:t>％</a:t>
                      </a:r>
                      <a:r>
                        <a:rPr kumimoji="1" lang="en-US" altLang="ja-JP" sz="900" b="0" baseline="30000" dirty="0">
                          <a:solidFill>
                            <a:schemeClr val="tx1"/>
                          </a:solidFill>
                          <a:latin typeface="Meiryo UI" panose="020B0604030504040204" pitchFamily="50" charset="-128"/>
                          <a:ea typeface="Meiryo UI" panose="020B0604030504040204" pitchFamily="50" charset="-128"/>
                        </a:rPr>
                        <a:t>※</a:t>
                      </a:r>
                    </a:p>
                    <a:p>
                      <a:pPr marL="0" marR="0" lvl="0" indent="0" algn="ctr" defTabSz="685800" rtl="0" eaLnBrk="1" fontAlgn="auto" latinLnBrk="0" hangingPunct="1">
                        <a:lnSpc>
                          <a:spcPct val="100000"/>
                        </a:lnSpc>
                        <a:spcBef>
                          <a:spcPts val="300"/>
                        </a:spcBef>
                        <a:spcAft>
                          <a:spcPts val="0"/>
                        </a:spcAft>
                        <a:buClrTx/>
                        <a:buSzTx/>
                        <a:buFontTx/>
                        <a:buNone/>
                        <a:tabLst/>
                        <a:defRPr/>
                      </a:pPr>
                      <a:r>
                        <a:rPr kumimoji="1" lang="en-US" altLang="ja-JP" sz="900" b="0" u="none" baseline="30000" dirty="0">
                          <a:solidFill>
                            <a:schemeClr val="tx1"/>
                          </a:solidFill>
                          <a:latin typeface="Meiryo UI" panose="020B0604030504040204" pitchFamily="50" charset="-128"/>
                          <a:ea typeface="Meiryo UI" panose="020B0604030504040204" pitchFamily="50" charset="-128"/>
                        </a:rPr>
                        <a:t>※</a:t>
                      </a:r>
                      <a:r>
                        <a:rPr kumimoji="1" lang="ja-JP" altLang="en-US" sz="900" b="0" u="none" baseline="30000" dirty="0">
                          <a:solidFill>
                            <a:schemeClr val="tx1"/>
                          </a:solidFill>
                          <a:latin typeface="Meiryo UI" panose="020B0604030504040204" pitchFamily="50" charset="-128"/>
                          <a:ea typeface="Meiryo UI" panose="020B0604030504040204" pitchFamily="50" charset="-128"/>
                        </a:rPr>
                        <a:t>住宅・土地統計調査（総務省）推計</a:t>
                      </a:r>
                      <a:endParaRPr kumimoji="1" lang="en-US" altLang="ja-JP" sz="900" b="0" u="none" baseline="30000" dirty="0">
                        <a:solidFill>
                          <a:schemeClr val="tx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全国平均値 約</a:t>
                      </a: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90</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sp>
        <p:nvSpPr>
          <p:cNvPr id="36" name="右矢印 7">
            <a:extLst>
              <a:ext uri="{FF2B5EF4-FFF2-40B4-BE49-F238E27FC236}">
                <a16:creationId xmlns:a16="http://schemas.microsoft.com/office/drawing/2014/main" id="{07EFA0F5-5FF4-4FE7-9D53-EB315CC95BCE}"/>
              </a:ext>
            </a:extLst>
          </p:cNvPr>
          <p:cNvSpPr/>
          <p:nvPr/>
        </p:nvSpPr>
        <p:spPr>
          <a:xfrm rot="5400000">
            <a:off x="1138565" y="2819405"/>
            <a:ext cx="108000" cy="324000"/>
          </a:xfrm>
          <a:prstGeom prst="rightArrow">
            <a:avLst>
              <a:gd name="adj1" fmla="val 100000"/>
              <a:gd name="adj2" fmla="val 100000"/>
            </a:avLst>
          </a:prstGeom>
          <a:solidFill>
            <a:srgbClr val="4472C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38" name="右矢印 111">
            <a:extLst>
              <a:ext uri="{FF2B5EF4-FFF2-40B4-BE49-F238E27FC236}">
                <a16:creationId xmlns:a16="http://schemas.microsoft.com/office/drawing/2014/main" id="{9168540E-E69F-4597-B78E-38EF1157DA70}"/>
              </a:ext>
            </a:extLst>
          </p:cNvPr>
          <p:cNvSpPr/>
          <p:nvPr/>
        </p:nvSpPr>
        <p:spPr>
          <a:xfrm rot="5400000">
            <a:off x="1143549" y="3770045"/>
            <a:ext cx="98032" cy="324000"/>
          </a:xfrm>
          <a:prstGeom prst="rightArrow">
            <a:avLst>
              <a:gd name="adj1" fmla="val 100000"/>
              <a:gd name="adj2"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graphicFrame>
        <p:nvGraphicFramePr>
          <p:cNvPr id="43" name="表 42">
            <a:extLst>
              <a:ext uri="{FF2B5EF4-FFF2-40B4-BE49-F238E27FC236}">
                <a16:creationId xmlns:a16="http://schemas.microsoft.com/office/drawing/2014/main" id="{106F720E-722E-44F3-9D9F-A7762416B75C}"/>
              </a:ext>
            </a:extLst>
          </p:cNvPr>
          <p:cNvGraphicFramePr>
            <a:graphicFrameLocks noGrp="1"/>
          </p:cNvGraphicFramePr>
          <p:nvPr>
            <p:extLst>
              <p:ext uri="{D42A27DB-BD31-4B8C-83A1-F6EECF244321}">
                <p14:modId xmlns:p14="http://schemas.microsoft.com/office/powerpoint/2010/main" val="3249071550"/>
              </p:ext>
            </p:extLst>
          </p:nvPr>
        </p:nvGraphicFramePr>
        <p:xfrm>
          <a:off x="119077" y="4014869"/>
          <a:ext cx="2172910" cy="228803"/>
        </p:xfrm>
        <a:graphic>
          <a:graphicData uri="http://schemas.openxmlformats.org/drawingml/2006/table">
            <a:tbl>
              <a:tblPr firstRow="1" bandRow="1">
                <a:tableStyleId>{5940675A-B579-460E-94D1-54222C63F5DA}</a:tableStyleId>
              </a:tblPr>
              <a:tblGrid>
                <a:gridCol w="2172910">
                  <a:extLst>
                    <a:ext uri="{9D8B030D-6E8A-4147-A177-3AD203B41FA5}">
                      <a16:colId xmlns:a16="http://schemas.microsoft.com/office/drawing/2014/main" val="458052754"/>
                    </a:ext>
                  </a:extLst>
                </a:gridCol>
              </a:tblGrid>
              <a:tr h="228803">
                <a:tc>
                  <a:txBody>
                    <a:bodyPr/>
                    <a:lstStyle/>
                    <a:p>
                      <a:pPr algn="ctr" defTabSz="1207044">
                        <a:lnSpc>
                          <a:spcPts val="1100"/>
                        </a:lnSpc>
                        <a:defRPr/>
                      </a:pPr>
                      <a:r>
                        <a:rPr kumimoji="1" lang="ja-JP" altLang="en-US" sz="900" b="0" dirty="0">
                          <a:latin typeface="Meiryo UI" panose="020B0604030504040204" pitchFamily="50" charset="-128"/>
                          <a:ea typeface="Meiryo UI" panose="020B0604030504040204" pitchFamily="50" charset="-128"/>
                        </a:rPr>
                        <a:t>目標　</a:t>
                      </a:r>
                      <a:r>
                        <a:rPr kumimoji="1" lang="en-US" altLang="ja-JP" sz="900" b="0" dirty="0">
                          <a:latin typeface="Meiryo UI" panose="020B0604030504040204" pitchFamily="50" charset="-128"/>
                          <a:ea typeface="Meiryo UI" panose="020B0604030504040204" pitchFamily="50" charset="-128"/>
                        </a:rPr>
                        <a:t>R17</a:t>
                      </a:r>
                      <a:r>
                        <a:rPr kumimoji="1" lang="ja-JP" altLang="en-US" sz="900" b="0" dirty="0">
                          <a:latin typeface="Meiryo UI" panose="020B0604030504040204" pitchFamily="50" charset="-128"/>
                          <a:ea typeface="Meiryo UI" panose="020B0604030504040204" pitchFamily="50" charset="-128"/>
                        </a:rPr>
                        <a:t>年度末　概ね解消</a:t>
                      </a:r>
                    </a:p>
                  </a:txBody>
                  <a:tcPr marL="36000" marR="3600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17509477"/>
                  </a:ext>
                </a:extLst>
              </a:tr>
            </a:tbl>
          </a:graphicData>
        </a:graphic>
      </p:graphicFrame>
      <p:graphicFrame>
        <p:nvGraphicFramePr>
          <p:cNvPr id="44" name="表 43">
            <a:extLst>
              <a:ext uri="{FF2B5EF4-FFF2-40B4-BE49-F238E27FC236}">
                <a16:creationId xmlns:a16="http://schemas.microsoft.com/office/drawing/2014/main" id="{A07584B2-E94E-458F-A5EC-130313DA8021}"/>
              </a:ext>
            </a:extLst>
          </p:cNvPr>
          <p:cNvGraphicFramePr>
            <a:graphicFrameLocks noGrp="1"/>
          </p:cNvGraphicFramePr>
          <p:nvPr>
            <p:extLst>
              <p:ext uri="{D42A27DB-BD31-4B8C-83A1-F6EECF244321}">
                <p14:modId xmlns:p14="http://schemas.microsoft.com/office/powerpoint/2010/main" val="2973436166"/>
              </p:ext>
            </p:extLst>
          </p:nvPr>
        </p:nvGraphicFramePr>
        <p:xfrm>
          <a:off x="128602" y="5214850"/>
          <a:ext cx="2172911" cy="474463"/>
        </p:xfrm>
        <a:graphic>
          <a:graphicData uri="http://schemas.openxmlformats.org/drawingml/2006/table">
            <a:tbl>
              <a:tblPr firstRow="1" bandRow="1">
                <a:tableStyleId>{5940675A-B579-460E-94D1-54222C63F5DA}</a:tableStyleId>
              </a:tblPr>
              <a:tblGrid>
                <a:gridCol w="2172911">
                  <a:extLst>
                    <a:ext uri="{9D8B030D-6E8A-4147-A177-3AD203B41FA5}">
                      <a16:colId xmlns:a16="http://schemas.microsoft.com/office/drawing/2014/main" val="458052754"/>
                    </a:ext>
                  </a:extLst>
                </a:gridCol>
              </a:tblGrid>
              <a:tr h="452270">
                <a:tc>
                  <a:txBody>
                    <a:bodyPr/>
                    <a:lstStyle/>
                    <a:p>
                      <a:pPr algn="ctr">
                        <a:lnSpc>
                          <a:spcPts val="1000"/>
                        </a:lnSpc>
                      </a:pPr>
                      <a:r>
                        <a:rPr kumimoji="1" lang="en-US" altLang="ja-JP" sz="900" b="0" dirty="0">
                          <a:latin typeface="Meiryo UI" panose="020B0604030504040204" pitchFamily="50" charset="-128"/>
                          <a:ea typeface="Meiryo UI" panose="020B0604030504040204" pitchFamily="50" charset="-128"/>
                        </a:rPr>
                        <a:t>R7</a:t>
                      </a:r>
                      <a:r>
                        <a:rPr kumimoji="1" lang="ja-JP" altLang="en-US" sz="900" b="0" dirty="0">
                          <a:latin typeface="Meiryo UI" panose="020B0604030504040204" pitchFamily="50" charset="-128"/>
                          <a:ea typeface="Meiryo UI" panose="020B0604030504040204" pitchFamily="50" charset="-128"/>
                        </a:rPr>
                        <a:t>　</a:t>
                      </a:r>
                      <a:r>
                        <a:rPr kumimoji="1" lang="ja-JP" altLang="en-US" sz="700" b="0" u="none" dirty="0">
                          <a:latin typeface="Meiryo UI" panose="020B0604030504040204" pitchFamily="50" charset="-128"/>
                          <a:ea typeface="Meiryo UI" panose="020B0604030504040204" pitchFamily="50" charset="-128"/>
                        </a:rPr>
                        <a:t>耐震性不足解消率　　</a:t>
                      </a:r>
                      <a:r>
                        <a:rPr kumimoji="1" lang="en-US" altLang="ja-JP" sz="900" b="0" dirty="0">
                          <a:solidFill>
                            <a:schemeClr val="tx1"/>
                          </a:solidFill>
                          <a:latin typeface="Meiryo UI" panose="020B0604030504040204" pitchFamily="50" charset="-128"/>
                          <a:ea typeface="Meiryo UI" panose="020B0604030504040204" pitchFamily="50" charset="-128"/>
                        </a:rPr>
                        <a:t>93%</a:t>
                      </a:r>
                      <a:r>
                        <a:rPr kumimoji="1" lang="ja-JP" altLang="en-US" sz="900" b="0" dirty="0">
                          <a:solidFill>
                            <a:schemeClr val="tx1"/>
                          </a:solidFill>
                          <a:latin typeface="Meiryo UI" panose="020B0604030504040204" pitchFamily="50" charset="-128"/>
                          <a:ea typeface="Meiryo UI" panose="020B0604030504040204" pitchFamily="50" charset="-128"/>
                        </a:rPr>
                        <a:t>　</a:t>
                      </a:r>
                      <a:endParaRPr kumimoji="1" lang="en-US" altLang="ja-JP" sz="900" b="0" dirty="0">
                        <a:solidFill>
                          <a:schemeClr val="tx1"/>
                        </a:solidFill>
                        <a:latin typeface="Meiryo UI" panose="020B0604030504040204" pitchFamily="50" charset="-128"/>
                        <a:ea typeface="Meiryo UI" panose="020B0604030504040204" pitchFamily="50" charset="-128"/>
                      </a:endParaRPr>
                    </a:p>
                    <a:p>
                      <a:pPr algn="ctr">
                        <a:lnSpc>
                          <a:spcPts val="1000"/>
                        </a:lnSpc>
                      </a:pPr>
                      <a:r>
                        <a:rPr kumimoji="1" lang="ja-JP" altLang="en-US" sz="900" b="0" dirty="0">
                          <a:solidFill>
                            <a:schemeClr val="tx1"/>
                          </a:solidFill>
                          <a:latin typeface="Meiryo UI" panose="020B0604030504040204" pitchFamily="50" charset="-128"/>
                          <a:ea typeface="Meiryo UI" panose="020B0604030504040204" pitchFamily="50" charset="-128"/>
                        </a:rPr>
                        <a:t>　　　</a:t>
                      </a:r>
                      <a:r>
                        <a:rPr kumimoji="1" lang="ja-JP" altLang="en-US" sz="700" b="0" dirty="0">
                          <a:latin typeface="Meiryo UI" panose="020B0604030504040204" pitchFamily="50" charset="-128"/>
                          <a:ea typeface="Meiryo UI" panose="020B0604030504040204" pitchFamily="50" charset="-128"/>
                        </a:rPr>
                        <a:t>耐震性不足棟数　 　　</a:t>
                      </a:r>
                      <a:r>
                        <a:rPr kumimoji="1" lang="en-US" altLang="ja-JP" sz="900" b="0" u="none" dirty="0">
                          <a:latin typeface="Meiryo UI" panose="020B0604030504040204" pitchFamily="50" charset="-128"/>
                          <a:ea typeface="Meiryo UI" panose="020B0604030504040204" pitchFamily="50" charset="-128"/>
                        </a:rPr>
                        <a:t>56</a:t>
                      </a:r>
                      <a:r>
                        <a:rPr kumimoji="1" lang="ja-JP" altLang="en-US" sz="900" b="0" u="none" dirty="0">
                          <a:latin typeface="Meiryo UI" panose="020B0604030504040204" pitchFamily="50" charset="-128"/>
                          <a:ea typeface="Meiryo UI" panose="020B0604030504040204" pitchFamily="50" charset="-128"/>
                        </a:rPr>
                        <a:t>棟</a:t>
                      </a:r>
                      <a:endParaRPr kumimoji="1" lang="en-US" altLang="ja-JP" sz="900" b="0" u="none" dirty="0">
                        <a:latin typeface="Meiryo UI" panose="020B0604030504040204" pitchFamily="50" charset="-128"/>
                        <a:ea typeface="Meiryo UI" panose="020B0604030504040204" pitchFamily="50" charset="-128"/>
                      </a:endParaRPr>
                    </a:p>
                    <a:p>
                      <a:pPr algn="ctr">
                        <a:lnSpc>
                          <a:spcPts val="1400"/>
                        </a:lnSpc>
                      </a:pP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全国平均値 約</a:t>
                      </a: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93.8</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a:t>
                      </a:r>
                      <a:endPar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graphicFrame>
        <p:nvGraphicFramePr>
          <p:cNvPr id="45" name="表 44">
            <a:extLst>
              <a:ext uri="{FF2B5EF4-FFF2-40B4-BE49-F238E27FC236}">
                <a16:creationId xmlns:a16="http://schemas.microsoft.com/office/drawing/2014/main" id="{EC91CFBD-2F1B-437B-B58D-41B8E0B4EAC0}"/>
              </a:ext>
            </a:extLst>
          </p:cNvPr>
          <p:cNvGraphicFramePr>
            <a:graphicFrameLocks noGrp="1"/>
          </p:cNvGraphicFramePr>
          <p:nvPr>
            <p:extLst>
              <p:ext uri="{D42A27DB-BD31-4B8C-83A1-F6EECF244321}">
                <p14:modId xmlns:p14="http://schemas.microsoft.com/office/powerpoint/2010/main" val="3652819938"/>
              </p:ext>
            </p:extLst>
          </p:nvPr>
        </p:nvGraphicFramePr>
        <p:xfrm>
          <a:off x="128602" y="4761070"/>
          <a:ext cx="2172911" cy="218620"/>
        </p:xfrm>
        <a:graphic>
          <a:graphicData uri="http://schemas.openxmlformats.org/drawingml/2006/table">
            <a:tbl>
              <a:tblPr firstRow="1" bandRow="1">
                <a:tableStyleId>{5940675A-B579-460E-94D1-54222C63F5DA}</a:tableStyleId>
              </a:tblPr>
              <a:tblGrid>
                <a:gridCol w="2172911">
                  <a:extLst>
                    <a:ext uri="{9D8B030D-6E8A-4147-A177-3AD203B41FA5}">
                      <a16:colId xmlns:a16="http://schemas.microsoft.com/office/drawing/2014/main" val="458052754"/>
                    </a:ext>
                  </a:extLst>
                </a:gridCol>
              </a:tblGrid>
              <a:tr h="218620">
                <a:tc>
                  <a:txBody>
                    <a:bodyPr/>
                    <a:lstStyle/>
                    <a:p>
                      <a:pPr algn="l"/>
                      <a:r>
                        <a:rPr kumimoji="1" lang="ja-JP" altLang="en-US" sz="900" b="1" u="none" dirty="0">
                          <a:latin typeface="Meiryo UI" panose="020B0604030504040204" pitchFamily="50" charset="-128"/>
                          <a:ea typeface="Meiryo UI" panose="020B0604030504040204" pitchFamily="50" charset="-128"/>
                        </a:rPr>
                        <a:t>　</a:t>
                      </a:r>
                      <a:r>
                        <a:rPr kumimoji="1" lang="en-US" altLang="ja-JP" sz="900" b="0" u="none" dirty="0">
                          <a:latin typeface="Meiryo UI" panose="020B0604030504040204" pitchFamily="50" charset="-128"/>
                          <a:ea typeface="Meiryo UI" panose="020B0604030504040204" pitchFamily="50" charset="-128"/>
                        </a:rPr>
                        <a:t>H29</a:t>
                      </a:r>
                      <a:r>
                        <a:rPr kumimoji="1" lang="ja-JP" altLang="en-US" sz="900" b="0" u="none" dirty="0">
                          <a:latin typeface="Meiryo UI" panose="020B0604030504040204" pitchFamily="50" charset="-128"/>
                          <a:ea typeface="Meiryo UI" panose="020B0604030504040204" pitchFamily="50" charset="-128"/>
                        </a:rPr>
                        <a:t>　</a:t>
                      </a:r>
                      <a:r>
                        <a:rPr kumimoji="1" lang="ja-JP" altLang="en-US" sz="700" b="0" u="none" dirty="0">
                          <a:latin typeface="Meiryo UI" panose="020B0604030504040204" pitchFamily="50" charset="-128"/>
                          <a:ea typeface="Meiryo UI" panose="020B0604030504040204" pitchFamily="50" charset="-128"/>
                        </a:rPr>
                        <a:t>耐震性不足棟数　</a:t>
                      </a:r>
                      <a:r>
                        <a:rPr kumimoji="1" lang="en-US" altLang="ja-JP" sz="900" b="0" u="none" dirty="0">
                          <a:latin typeface="Meiryo UI" panose="020B0604030504040204" pitchFamily="50" charset="-128"/>
                          <a:ea typeface="Meiryo UI" panose="020B0604030504040204" pitchFamily="50" charset="-128"/>
                        </a:rPr>
                        <a:t>138</a:t>
                      </a:r>
                      <a:r>
                        <a:rPr kumimoji="1" lang="ja-JP" altLang="en-US" sz="900" b="0" u="none" dirty="0">
                          <a:latin typeface="Meiryo UI" panose="020B0604030504040204" pitchFamily="50" charset="-128"/>
                          <a:ea typeface="Meiryo UI" panose="020B0604030504040204" pitchFamily="50" charset="-128"/>
                        </a:rPr>
                        <a:t>棟</a:t>
                      </a:r>
                      <a:endParaRPr kumimoji="1" lang="en-US" altLang="ja-JP" sz="800" b="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sp>
        <p:nvSpPr>
          <p:cNvPr id="47" name="右矢印 206">
            <a:extLst>
              <a:ext uri="{FF2B5EF4-FFF2-40B4-BE49-F238E27FC236}">
                <a16:creationId xmlns:a16="http://schemas.microsoft.com/office/drawing/2014/main" id="{57CFB92C-1C39-4643-988E-379BB0DE1393}"/>
              </a:ext>
            </a:extLst>
          </p:cNvPr>
          <p:cNvSpPr/>
          <p:nvPr/>
        </p:nvSpPr>
        <p:spPr>
          <a:xfrm rot="5400000">
            <a:off x="1162216" y="4935270"/>
            <a:ext cx="108000" cy="324000"/>
          </a:xfrm>
          <a:prstGeom prst="rightArrow">
            <a:avLst>
              <a:gd name="adj1" fmla="val 100000"/>
              <a:gd name="adj2" fmla="val 100000"/>
            </a:avLst>
          </a:prstGeom>
          <a:solidFill>
            <a:srgbClr val="4472C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8" name="右矢印 290">
            <a:extLst>
              <a:ext uri="{FF2B5EF4-FFF2-40B4-BE49-F238E27FC236}">
                <a16:creationId xmlns:a16="http://schemas.microsoft.com/office/drawing/2014/main" id="{BE0222FA-A0BA-4B3F-A0E8-AA7CA929312C}"/>
              </a:ext>
            </a:extLst>
          </p:cNvPr>
          <p:cNvSpPr/>
          <p:nvPr/>
        </p:nvSpPr>
        <p:spPr>
          <a:xfrm rot="5400000">
            <a:off x="1162385" y="5614865"/>
            <a:ext cx="92332" cy="324000"/>
          </a:xfrm>
          <a:prstGeom prst="rightArrow">
            <a:avLst>
              <a:gd name="adj1" fmla="val 100000"/>
              <a:gd name="adj2"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graphicFrame>
        <p:nvGraphicFramePr>
          <p:cNvPr id="49" name="表 48">
            <a:extLst>
              <a:ext uri="{FF2B5EF4-FFF2-40B4-BE49-F238E27FC236}">
                <a16:creationId xmlns:a16="http://schemas.microsoft.com/office/drawing/2014/main" id="{EF38A05A-5A7D-4070-99B8-0585BF4488AC}"/>
              </a:ext>
            </a:extLst>
          </p:cNvPr>
          <p:cNvGraphicFramePr>
            <a:graphicFrameLocks noGrp="1"/>
          </p:cNvGraphicFramePr>
          <p:nvPr>
            <p:extLst>
              <p:ext uri="{D42A27DB-BD31-4B8C-83A1-F6EECF244321}">
                <p14:modId xmlns:p14="http://schemas.microsoft.com/office/powerpoint/2010/main" val="1711707249"/>
              </p:ext>
            </p:extLst>
          </p:nvPr>
        </p:nvGraphicFramePr>
        <p:xfrm>
          <a:off x="128460" y="5886610"/>
          <a:ext cx="2172911" cy="237914"/>
        </p:xfrm>
        <a:graphic>
          <a:graphicData uri="http://schemas.openxmlformats.org/drawingml/2006/table">
            <a:tbl>
              <a:tblPr firstRow="1" bandRow="1">
                <a:tableStyleId>{5940675A-B579-460E-94D1-54222C63F5DA}</a:tableStyleId>
              </a:tblPr>
              <a:tblGrid>
                <a:gridCol w="2172911">
                  <a:extLst>
                    <a:ext uri="{9D8B030D-6E8A-4147-A177-3AD203B41FA5}">
                      <a16:colId xmlns:a16="http://schemas.microsoft.com/office/drawing/2014/main" val="458052754"/>
                    </a:ext>
                  </a:extLst>
                </a:gridCol>
              </a:tblGrid>
              <a:tr h="237914">
                <a:tc>
                  <a:txBody>
                    <a:bodyPr/>
                    <a:lstStyle/>
                    <a:p>
                      <a:pPr algn="ctr" defTabSz="1207044">
                        <a:lnSpc>
                          <a:spcPts val="1100"/>
                        </a:lnSpc>
                        <a:defRPr/>
                      </a:pPr>
                      <a:r>
                        <a:rPr kumimoji="1" lang="ja-JP" altLang="en-US" sz="900" b="0" dirty="0">
                          <a:latin typeface="Meiryo UI" panose="020B0604030504040204" pitchFamily="50" charset="-128"/>
                          <a:ea typeface="Meiryo UI" panose="020B0604030504040204" pitchFamily="50" charset="-128"/>
                        </a:rPr>
                        <a:t>目標　</a:t>
                      </a:r>
                      <a:r>
                        <a:rPr kumimoji="1" lang="en-US" altLang="ja-JP" sz="900" b="0" dirty="0">
                          <a:latin typeface="Meiryo UI" panose="020B0604030504040204" pitchFamily="50" charset="-128"/>
                          <a:ea typeface="Meiryo UI" panose="020B0604030504040204" pitchFamily="50" charset="-128"/>
                        </a:rPr>
                        <a:t>R12</a:t>
                      </a:r>
                      <a:r>
                        <a:rPr kumimoji="1" lang="ja-JP" altLang="en-US" sz="900" b="0" dirty="0">
                          <a:latin typeface="Meiryo UI" panose="020B0604030504040204" pitchFamily="50" charset="-128"/>
                          <a:ea typeface="Meiryo UI" panose="020B0604030504040204" pitchFamily="50" charset="-128"/>
                        </a:rPr>
                        <a:t>年度末</a:t>
                      </a:r>
                      <a:r>
                        <a:rPr kumimoji="1" lang="en-US" altLang="ja-JP" sz="900" b="0" dirty="0">
                          <a:latin typeface="Meiryo UI" panose="020B0604030504040204" pitchFamily="50" charset="-128"/>
                          <a:ea typeface="Meiryo UI" panose="020B0604030504040204" pitchFamily="50" charset="-128"/>
                        </a:rPr>
                        <a:t> </a:t>
                      </a:r>
                      <a:r>
                        <a:rPr kumimoji="1" lang="ja-JP" altLang="en-US" sz="900" b="0" dirty="0">
                          <a:latin typeface="Meiryo UI" panose="020B0604030504040204" pitchFamily="50" charset="-128"/>
                          <a:ea typeface="Meiryo UI" panose="020B0604030504040204" pitchFamily="50" charset="-128"/>
                        </a:rPr>
                        <a:t>概ね解消</a:t>
                      </a: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17509477"/>
                  </a:ext>
                </a:extLst>
              </a:tr>
            </a:tbl>
          </a:graphicData>
        </a:graphic>
      </p:graphicFrame>
      <p:graphicFrame>
        <p:nvGraphicFramePr>
          <p:cNvPr id="53" name="表 52">
            <a:extLst>
              <a:ext uri="{FF2B5EF4-FFF2-40B4-BE49-F238E27FC236}">
                <a16:creationId xmlns:a16="http://schemas.microsoft.com/office/drawing/2014/main" id="{FB1547EA-2965-42D5-9659-CC81B8F1007F}"/>
              </a:ext>
            </a:extLst>
          </p:cNvPr>
          <p:cNvGraphicFramePr>
            <a:graphicFrameLocks noGrp="1"/>
          </p:cNvGraphicFramePr>
          <p:nvPr>
            <p:extLst>
              <p:ext uri="{D42A27DB-BD31-4B8C-83A1-F6EECF244321}">
                <p14:modId xmlns:p14="http://schemas.microsoft.com/office/powerpoint/2010/main" val="1107994623"/>
              </p:ext>
            </p:extLst>
          </p:nvPr>
        </p:nvGraphicFramePr>
        <p:xfrm>
          <a:off x="130109" y="7900106"/>
          <a:ext cx="2171262" cy="239938"/>
        </p:xfrm>
        <a:graphic>
          <a:graphicData uri="http://schemas.openxmlformats.org/drawingml/2006/table">
            <a:tbl>
              <a:tblPr firstRow="1" bandRow="1">
                <a:tableStyleId>{5940675A-B579-460E-94D1-54222C63F5DA}</a:tableStyleId>
              </a:tblPr>
              <a:tblGrid>
                <a:gridCol w="2171262">
                  <a:extLst>
                    <a:ext uri="{9D8B030D-6E8A-4147-A177-3AD203B41FA5}">
                      <a16:colId xmlns:a16="http://schemas.microsoft.com/office/drawing/2014/main" val="458052754"/>
                    </a:ext>
                  </a:extLst>
                </a:gridCol>
              </a:tblGrid>
              <a:tr h="239938">
                <a:tc>
                  <a:txBody>
                    <a:bodyPr/>
                    <a:lstStyle/>
                    <a:p>
                      <a:pPr algn="ctr" defTabSz="1207044">
                        <a:lnSpc>
                          <a:spcPts val="1100"/>
                        </a:lnSpc>
                        <a:defRPr/>
                      </a:pPr>
                      <a:r>
                        <a:rPr kumimoji="1" lang="ja-JP" altLang="en-US" sz="900" b="0" dirty="0">
                          <a:latin typeface="Meiryo UI" panose="020B0604030504040204" pitchFamily="50" charset="-128"/>
                          <a:ea typeface="Meiryo UI" panose="020B0604030504040204" pitchFamily="50" charset="-128"/>
                        </a:rPr>
                        <a:t>目標 </a:t>
                      </a:r>
                      <a:r>
                        <a:rPr kumimoji="1" lang="en-US" altLang="ja-JP" sz="900" b="0" dirty="0">
                          <a:latin typeface="Meiryo UI" panose="020B0604030504040204" pitchFamily="50" charset="-128"/>
                          <a:ea typeface="Meiryo UI" panose="020B0604030504040204" pitchFamily="50" charset="-128"/>
                        </a:rPr>
                        <a:t>R17</a:t>
                      </a:r>
                      <a:r>
                        <a:rPr kumimoji="1" lang="ja-JP" altLang="en-US" sz="900" b="0" dirty="0">
                          <a:latin typeface="Meiryo UI" panose="020B0604030504040204" pitchFamily="50" charset="-128"/>
                          <a:ea typeface="Meiryo UI" panose="020B0604030504040204" pitchFamily="50" charset="-128"/>
                        </a:rPr>
                        <a:t>年度末 道路閉塞建築物</a:t>
                      </a:r>
                      <a:r>
                        <a:rPr kumimoji="1" lang="en-US" altLang="ja-JP" sz="900" b="0" baseline="30000" dirty="0">
                          <a:latin typeface="Meiryo UI" panose="020B0604030504040204" pitchFamily="50" charset="-128"/>
                          <a:ea typeface="Meiryo UI" panose="020B0604030504040204" pitchFamily="50" charset="-128"/>
                        </a:rPr>
                        <a:t>※</a:t>
                      </a:r>
                      <a:r>
                        <a:rPr kumimoji="1" lang="ja-JP" altLang="en-US" sz="900" b="0" dirty="0">
                          <a:latin typeface="Meiryo UI" panose="020B0604030504040204" pitchFamily="50" charset="-128"/>
                          <a:ea typeface="Meiryo UI" panose="020B0604030504040204" pitchFamily="50" charset="-128"/>
                        </a:rPr>
                        <a:t>を解消</a:t>
                      </a:r>
                    </a:p>
                  </a:txBody>
                  <a:tcPr marL="0" marR="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17509477"/>
                  </a:ext>
                </a:extLst>
              </a:tr>
            </a:tbl>
          </a:graphicData>
        </a:graphic>
      </p:graphicFrame>
      <p:graphicFrame>
        <p:nvGraphicFramePr>
          <p:cNvPr id="54" name="表 53">
            <a:extLst>
              <a:ext uri="{FF2B5EF4-FFF2-40B4-BE49-F238E27FC236}">
                <a16:creationId xmlns:a16="http://schemas.microsoft.com/office/drawing/2014/main" id="{5D8124B1-C853-466A-909D-86563B602BEB}"/>
              </a:ext>
            </a:extLst>
          </p:cNvPr>
          <p:cNvGraphicFramePr>
            <a:graphicFrameLocks noGrp="1"/>
          </p:cNvGraphicFramePr>
          <p:nvPr>
            <p:extLst>
              <p:ext uri="{D42A27DB-BD31-4B8C-83A1-F6EECF244321}">
                <p14:modId xmlns:p14="http://schemas.microsoft.com/office/powerpoint/2010/main" val="965241796"/>
              </p:ext>
            </p:extLst>
          </p:nvPr>
        </p:nvGraphicFramePr>
        <p:xfrm>
          <a:off x="140232" y="7091823"/>
          <a:ext cx="2171262" cy="604003"/>
        </p:xfrm>
        <a:graphic>
          <a:graphicData uri="http://schemas.openxmlformats.org/drawingml/2006/table">
            <a:tbl>
              <a:tblPr firstRow="1" bandRow="1">
                <a:tableStyleId>{5940675A-B579-460E-94D1-54222C63F5DA}</a:tableStyleId>
              </a:tblPr>
              <a:tblGrid>
                <a:gridCol w="2171262">
                  <a:extLst>
                    <a:ext uri="{9D8B030D-6E8A-4147-A177-3AD203B41FA5}">
                      <a16:colId xmlns:a16="http://schemas.microsoft.com/office/drawing/2014/main" val="458052754"/>
                    </a:ext>
                  </a:extLst>
                </a:gridCol>
              </a:tblGrid>
              <a:tr h="529610">
                <a:tc>
                  <a:txBody>
                    <a:bodyPr/>
                    <a:lstStyle/>
                    <a:p>
                      <a:pPr algn="ctr">
                        <a:lnSpc>
                          <a:spcPts val="1000"/>
                        </a:lnSpc>
                        <a:spcBef>
                          <a:spcPts val="200"/>
                        </a:spcBef>
                      </a:pPr>
                      <a:r>
                        <a:rPr kumimoji="1" lang="en-US" altLang="ja-JP" sz="900" b="0" u="none" dirty="0">
                          <a:latin typeface="Meiryo UI" panose="020B0604030504040204" pitchFamily="50" charset="-128"/>
                          <a:ea typeface="Meiryo UI" panose="020B0604030504040204" pitchFamily="50" charset="-128"/>
                        </a:rPr>
                        <a:t>R7  </a:t>
                      </a:r>
                      <a:r>
                        <a:rPr kumimoji="1" lang="ja-JP" altLang="en-US" sz="700" b="0" u="none" dirty="0">
                          <a:latin typeface="Meiryo UI" panose="020B0604030504040204" pitchFamily="50" charset="-128"/>
                          <a:ea typeface="Meiryo UI" panose="020B0604030504040204" pitchFamily="50" charset="-128"/>
                        </a:rPr>
                        <a:t>耐震性不足解消率　　 </a:t>
                      </a:r>
                      <a:r>
                        <a:rPr kumimoji="1" lang="en-US" altLang="ja-JP" sz="900" b="0" u="none" dirty="0">
                          <a:solidFill>
                            <a:schemeClr val="tx1"/>
                          </a:solidFill>
                          <a:latin typeface="Meiryo UI" panose="020B0604030504040204" pitchFamily="50" charset="-128"/>
                          <a:ea typeface="Meiryo UI" panose="020B0604030504040204" pitchFamily="50" charset="-128"/>
                        </a:rPr>
                        <a:t>45%</a:t>
                      </a:r>
                    </a:p>
                    <a:p>
                      <a:pPr algn="ctr">
                        <a:lnSpc>
                          <a:spcPts val="1000"/>
                        </a:lnSpc>
                      </a:pPr>
                      <a:r>
                        <a:rPr kumimoji="1" lang="ja-JP" altLang="en-US" sz="700" b="0" u="none" dirty="0">
                          <a:latin typeface="Meiryo UI" panose="020B0604030504040204" pitchFamily="50" charset="-128"/>
                          <a:ea typeface="Meiryo UI" panose="020B0604030504040204" pitchFamily="50" charset="-128"/>
                        </a:rPr>
                        <a:t>　　　　耐震性不足棟数　　　</a:t>
                      </a:r>
                      <a:r>
                        <a:rPr kumimoji="1" lang="en-US" altLang="ja-JP" sz="900" b="0" u="none" dirty="0">
                          <a:latin typeface="Meiryo UI" panose="020B0604030504040204" pitchFamily="50" charset="-128"/>
                          <a:ea typeface="Meiryo UI" panose="020B0604030504040204" pitchFamily="50" charset="-128"/>
                        </a:rPr>
                        <a:t>176</a:t>
                      </a:r>
                      <a:r>
                        <a:rPr kumimoji="1" lang="ja-JP" altLang="en-US" sz="900" b="0" u="none" dirty="0">
                          <a:latin typeface="Meiryo UI" panose="020B0604030504040204" pitchFamily="50" charset="-128"/>
                          <a:ea typeface="Meiryo UI" panose="020B0604030504040204" pitchFamily="50" charset="-128"/>
                        </a:rPr>
                        <a:t>棟</a:t>
                      </a:r>
                      <a:endParaRPr kumimoji="1" lang="en-US" altLang="ja-JP" sz="900" b="0" u="none" dirty="0">
                        <a:latin typeface="Meiryo UI" panose="020B0604030504040204" pitchFamily="50" charset="-128"/>
                        <a:ea typeface="Meiryo UI" panose="020B0604030504040204" pitchFamily="50" charset="-128"/>
                      </a:endParaRPr>
                    </a:p>
                    <a:p>
                      <a:pPr algn="ctr">
                        <a:lnSpc>
                          <a:spcPts val="1000"/>
                        </a:lnSpc>
                      </a:pPr>
                      <a:r>
                        <a:rPr kumimoji="1" lang="ja-JP" altLang="en-US" sz="900" b="0" u="none" dirty="0">
                          <a:latin typeface="Meiryo UI" panose="020B0604030504040204" pitchFamily="50" charset="-128"/>
                          <a:ea typeface="Meiryo UI" panose="020B0604030504040204" pitchFamily="50" charset="-128"/>
                        </a:rPr>
                        <a:t>　　　 </a:t>
                      </a:r>
                      <a:r>
                        <a:rPr kumimoji="1" lang="ja-JP" altLang="en-US" sz="700" b="0" u="none" kern="1200" dirty="0">
                          <a:solidFill>
                            <a:schemeClr val="tx1"/>
                          </a:solidFill>
                          <a:latin typeface="Meiryo UI" panose="020B0604030504040204" pitchFamily="50" charset="-128"/>
                          <a:ea typeface="Meiryo UI" panose="020B0604030504040204" pitchFamily="50" charset="-128"/>
                          <a:cs typeface="+mn-cs"/>
                        </a:rPr>
                        <a:t>内 道路閉塞建築物   </a:t>
                      </a:r>
                      <a:r>
                        <a:rPr kumimoji="1" lang="en-US" altLang="ja-JP" sz="900" b="0" u="none" kern="1200" dirty="0">
                          <a:solidFill>
                            <a:schemeClr val="tx1"/>
                          </a:solidFill>
                          <a:latin typeface="Meiryo UI" panose="020B0604030504040204" pitchFamily="50" charset="-128"/>
                          <a:ea typeface="Meiryo UI" panose="020B0604030504040204" pitchFamily="50" charset="-128"/>
                          <a:cs typeface="+mn-cs"/>
                        </a:rPr>
                        <a:t>88</a:t>
                      </a:r>
                      <a:r>
                        <a:rPr kumimoji="1" lang="ja-JP" altLang="en-US" sz="900" b="0" u="none" kern="1200" dirty="0">
                          <a:solidFill>
                            <a:schemeClr val="tx1"/>
                          </a:solidFill>
                          <a:latin typeface="Meiryo UI" panose="020B0604030504040204" pitchFamily="50" charset="-128"/>
                          <a:ea typeface="Meiryo UI" panose="020B0604030504040204" pitchFamily="50" charset="-128"/>
                          <a:cs typeface="+mn-cs"/>
                        </a:rPr>
                        <a:t>棟</a:t>
                      </a:r>
                      <a:endParaRPr kumimoji="1" lang="en-US" altLang="ja-JP" sz="900" b="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ts val="1400"/>
                        </a:lnSpc>
                        <a:spcBef>
                          <a:spcPts val="0"/>
                        </a:spcBef>
                        <a:spcAft>
                          <a:spcPts val="0"/>
                        </a:spcAft>
                        <a:buClrTx/>
                        <a:buSzTx/>
                        <a:buFontTx/>
                        <a:buNone/>
                        <a:tabLst/>
                        <a:defRPr/>
                      </a:pP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全国平均値 約</a:t>
                      </a: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44.9</a:t>
                      </a:r>
                      <a:r>
                        <a:rPr kumimoji="1" lang="ja-JP" altLang="en-US" sz="900" b="0" u="none" kern="1200" baseline="30000" dirty="0">
                          <a:solidFill>
                            <a:schemeClr val="tx1"/>
                          </a:solidFill>
                          <a:latin typeface="Meiryo UI" panose="020B0604030504040204" pitchFamily="50" charset="-128"/>
                          <a:ea typeface="Meiryo UI" panose="020B0604030504040204" pitchFamily="50" charset="-128"/>
                          <a:cs typeface="+mn-cs"/>
                        </a:rPr>
                        <a:t>％</a:t>
                      </a:r>
                      <a:r>
                        <a:rPr kumimoji="1" lang="en-US" altLang="ja-JP" sz="900" b="0" u="none" kern="1200" baseline="30000" dirty="0">
                          <a:solidFill>
                            <a:schemeClr val="tx1"/>
                          </a:solidFill>
                          <a:latin typeface="Meiryo UI" panose="020B0604030504040204" pitchFamily="50" charset="-128"/>
                          <a:ea typeface="Meiryo UI" panose="020B0604030504040204" pitchFamily="50" charset="-128"/>
                          <a:cs typeface="+mn-cs"/>
                        </a:rPr>
                        <a:t>(R6)</a:t>
                      </a:r>
                      <a:r>
                        <a:rPr kumimoji="1" lang="ja-JP" altLang="en-US" sz="700" b="0" u="none" dirty="0">
                          <a:latin typeface="Meiryo UI" panose="020B0604030504040204" pitchFamily="50" charset="-128"/>
                          <a:ea typeface="Meiryo UI" panose="020B0604030504040204" pitchFamily="50" charset="-128"/>
                        </a:rPr>
                        <a:t>　　　　</a:t>
                      </a:r>
                      <a:endParaRPr kumimoji="1" lang="en-US" altLang="ja-JP" sz="900" b="0" u="none"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graphicFrame>
        <p:nvGraphicFramePr>
          <p:cNvPr id="55" name="表 54">
            <a:extLst>
              <a:ext uri="{FF2B5EF4-FFF2-40B4-BE49-F238E27FC236}">
                <a16:creationId xmlns:a16="http://schemas.microsoft.com/office/drawing/2014/main" id="{FA3A0910-E4D8-4F22-A038-500F84B11710}"/>
              </a:ext>
            </a:extLst>
          </p:cNvPr>
          <p:cNvGraphicFramePr>
            <a:graphicFrameLocks noGrp="1"/>
          </p:cNvGraphicFramePr>
          <p:nvPr>
            <p:extLst>
              <p:ext uri="{D42A27DB-BD31-4B8C-83A1-F6EECF244321}">
                <p14:modId xmlns:p14="http://schemas.microsoft.com/office/powerpoint/2010/main" val="44821359"/>
              </p:ext>
            </p:extLst>
          </p:nvPr>
        </p:nvGraphicFramePr>
        <p:xfrm>
          <a:off x="140311" y="6678381"/>
          <a:ext cx="2161059" cy="209160"/>
        </p:xfrm>
        <a:graphic>
          <a:graphicData uri="http://schemas.openxmlformats.org/drawingml/2006/table">
            <a:tbl>
              <a:tblPr firstRow="1" bandRow="1">
                <a:tableStyleId>{5940675A-B579-460E-94D1-54222C63F5DA}</a:tableStyleId>
              </a:tblPr>
              <a:tblGrid>
                <a:gridCol w="2161059">
                  <a:extLst>
                    <a:ext uri="{9D8B030D-6E8A-4147-A177-3AD203B41FA5}">
                      <a16:colId xmlns:a16="http://schemas.microsoft.com/office/drawing/2014/main" val="458052754"/>
                    </a:ext>
                  </a:extLst>
                </a:gridCol>
              </a:tblGrid>
              <a:tr h="205015">
                <a:tc>
                  <a:txBody>
                    <a:bodyPr/>
                    <a:lstStyle/>
                    <a:p>
                      <a:pPr algn="l"/>
                      <a:r>
                        <a:rPr kumimoji="1" lang="en-US" altLang="ja-JP" sz="900" b="1" u="none" dirty="0">
                          <a:latin typeface="Meiryo UI" panose="020B0604030504040204" pitchFamily="50" charset="-128"/>
                          <a:ea typeface="Meiryo UI" panose="020B0604030504040204" pitchFamily="50" charset="-128"/>
                        </a:rPr>
                        <a:t>  </a:t>
                      </a:r>
                      <a:r>
                        <a:rPr kumimoji="1" lang="en-US" altLang="ja-JP" sz="900" b="0" u="none" dirty="0">
                          <a:latin typeface="Meiryo UI" panose="020B0604030504040204" pitchFamily="50" charset="-128"/>
                          <a:ea typeface="Meiryo UI" panose="020B0604030504040204" pitchFamily="50" charset="-128"/>
                        </a:rPr>
                        <a:t>H31  </a:t>
                      </a:r>
                      <a:r>
                        <a:rPr kumimoji="1" lang="ja-JP" altLang="en-US" sz="700" b="0" u="none" dirty="0">
                          <a:latin typeface="Meiryo UI" panose="020B0604030504040204" pitchFamily="50" charset="-128"/>
                          <a:ea typeface="Meiryo UI" panose="020B0604030504040204" pitchFamily="50" charset="-128"/>
                        </a:rPr>
                        <a:t>耐震性不足棟数  </a:t>
                      </a:r>
                      <a:r>
                        <a:rPr kumimoji="1" lang="en-US" altLang="ja-JP" sz="900" b="0" u="none" dirty="0">
                          <a:latin typeface="Meiryo UI" panose="020B0604030504040204" pitchFamily="50" charset="-128"/>
                          <a:ea typeface="Meiryo UI" panose="020B0604030504040204" pitchFamily="50" charset="-128"/>
                        </a:rPr>
                        <a:t>228</a:t>
                      </a:r>
                      <a:r>
                        <a:rPr kumimoji="1" lang="ja-JP" altLang="en-US" sz="900" b="0" u="none" dirty="0">
                          <a:latin typeface="Meiryo UI" panose="020B0604030504040204" pitchFamily="50" charset="-128"/>
                          <a:ea typeface="Meiryo UI" panose="020B0604030504040204" pitchFamily="50" charset="-128"/>
                        </a:rPr>
                        <a:t>棟</a:t>
                      </a:r>
                      <a:endParaRPr kumimoji="1" lang="en-US" altLang="ja-JP" sz="800" b="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7509477"/>
                  </a:ext>
                </a:extLst>
              </a:tr>
            </a:tbl>
          </a:graphicData>
        </a:graphic>
      </p:graphicFrame>
      <p:sp>
        <p:nvSpPr>
          <p:cNvPr id="56" name="右矢印 245">
            <a:extLst>
              <a:ext uri="{FF2B5EF4-FFF2-40B4-BE49-F238E27FC236}">
                <a16:creationId xmlns:a16="http://schemas.microsoft.com/office/drawing/2014/main" id="{849C30F2-9A5B-41F8-8E74-816C21A4A47D}"/>
              </a:ext>
            </a:extLst>
          </p:cNvPr>
          <p:cNvSpPr/>
          <p:nvPr/>
        </p:nvSpPr>
        <p:spPr>
          <a:xfrm rot="5400000">
            <a:off x="1136250" y="6827682"/>
            <a:ext cx="108000" cy="324000"/>
          </a:xfrm>
          <a:prstGeom prst="rightArrow">
            <a:avLst>
              <a:gd name="adj1" fmla="val 100000"/>
              <a:gd name="adj2" fmla="val 100000"/>
            </a:avLst>
          </a:prstGeom>
          <a:solidFill>
            <a:srgbClr val="4472C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57" name="右矢印 292">
            <a:extLst>
              <a:ext uri="{FF2B5EF4-FFF2-40B4-BE49-F238E27FC236}">
                <a16:creationId xmlns:a16="http://schemas.microsoft.com/office/drawing/2014/main" id="{7165B758-6E26-4410-A6D3-DAA6DC1106DD}"/>
              </a:ext>
            </a:extLst>
          </p:cNvPr>
          <p:cNvSpPr/>
          <p:nvPr/>
        </p:nvSpPr>
        <p:spPr>
          <a:xfrm rot="5400000">
            <a:off x="1137696" y="7635967"/>
            <a:ext cx="108000" cy="324000"/>
          </a:xfrm>
          <a:prstGeom prst="rightArrow">
            <a:avLst>
              <a:gd name="adj1" fmla="val 100000"/>
              <a:gd name="adj2"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1" name="テキスト ボックス 60">
            <a:extLst>
              <a:ext uri="{FF2B5EF4-FFF2-40B4-BE49-F238E27FC236}">
                <a16:creationId xmlns:a16="http://schemas.microsoft.com/office/drawing/2014/main" id="{2002CB80-CBB3-40CA-AD27-496D0C350787}"/>
              </a:ext>
            </a:extLst>
          </p:cNvPr>
          <p:cNvSpPr txBox="1"/>
          <p:nvPr/>
        </p:nvSpPr>
        <p:spPr>
          <a:xfrm>
            <a:off x="1310562" y="8107601"/>
            <a:ext cx="1103777" cy="200055"/>
          </a:xfrm>
          <a:prstGeom prst="rect">
            <a:avLst/>
          </a:prstGeom>
          <a:noFill/>
        </p:spPr>
        <p:txBody>
          <a:bodyPr wrap="square">
            <a:spAutoFit/>
          </a:bodyPr>
          <a:lstStyle/>
          <a:p>
            <a:r>
              <a:rPr kumimoji="1" lang="ja-JP" altLang="en-US" sz="600" dirty="0">
                <a:latin typeface="BIZ UDPゴシック" panose="020B0400000000000000" pitchFamily="50" charset="-128"/>
                <a:ea typeface="BIZ UDPゴシック" panose="020B0400000000000000" pitchFamily="50" charset="-128"/>
              </a:rPr>
              <a:t>耐震性不足解消率</a:t>
            </a:r>
            <a:r>
              <a:rPr lang="en-US" altLang="ja-JP" sz="700" dirty="0">
                <a:latin typeface="BIZ UDPゴシック" panose="020B0400000000000000" pitchFamily="50" charset="-128"/>
                <a:ea typeface="BIZ UDPゴシック" panose="020B0400000000000000" pitchFamily="50" charset="-128"/>
              </a:rPr>
              <a:t>70</a:t>
            </a:r>
            <a:r>
              <a:rPr lang="ja-JP" altLang="en-US" sz="700" dirty="0">
                <a:latin typeface="BIZ UDPゴシック" panose="020B0400000000000000" pitchFamily="50" charset="-128"/>
                <a:ea typeface="BIZ UDPゴシック" panose="020B0400000000000000" pitchFamily="50" charset="-128"/>
              </a:rPr>
              <a:t>％</a:t>
            </a:r>
          </a:p>
        </p:txBody>
      </p:sp>
      <p:sp>
        <p:nvSpPr>
          <p:cNvPr id="65" name="テキスト ボックス 64">
            <a:extLst>
              <a:ext uri="{FF2B5EF4-FFF2-40B4-BE49-F238E27FC236}">
                <a16:creationId xmlns:a16="http://schemas.microsoft.com/office/drawing/2014/main" id="{73083240-3F58-4FA5-B543-D615EF7EDDAB}"/>
              </a:ext>
            </a:extLst>
          </p:cNvPr>
          <p:cNvSpPr txBox="1"/>
          <p:nvPr/>
        </p:nvSpPr>
        <p:spPr>
          <a:xfrm>
            <a:off x="1649293" y="4838388"/>
            <a:ext cx="752279" cy="117346"/>
          </a:xfrm>
          <a:prstGeom prst="rect">
            <a:avLst/>
          </a:prstGeom>
          <a:noFill/>
        </p:spPr>
        <p:txBody>
          <a:bodyPr wrap="square" lIns="0" tIns="0" rIns="0" bIns="0">
            <a:noAutofit/>
          </a:bodyPr>
          <a:lstStyle/>
          <a:p>
            <a:r>
              <a:rPr lang="ja-JP" altLang="en-US" sz="600" dirty="0">
                <a:latin typeface="BIZ UDPゴシック" panose="020B0400000000000000" pitchFamily="50" charset="-128"/>
                <a:ea typeface="BIZ UDPゴシック" panose="020B0400000000000000" pitchFamily="50" charset="-128"/>
              </a:rPr>
              <a:t>診断結果公表時点</a:t>
            </a:r>
          </a:p>
        </p:txBody>
      </p:sp>
      <p:sp>
        <p:nvSpPr>
          <p:cNvPr id="85" name="テキスト ボックス 84">
            <a:extLst>
              <a:ext uri="{FF2B5EF4-FFF2-40B4-BE49-F238E27FC236}">
                <a16:creationId xmlns:a16="http://schemas.microsoft.com/office/drawing/2014/main" id="{B980D008-8EFB-4100-92FA-3E8945D2D10E}"/>
              </a:ext>
            </a:extLst>
          </p:cNvPr>
          <p:cNvSpPr txBox="1"/>
          <p:nvPr/>
        </p:nvSpPr>
        <p:spPr>
          <a:xfrm>
            <a:off x="187071" y="8263905"/>
            <a:ext cx="2330358" cy="135484"/>
          </a:xfrm>
          <a:prstGeom prst="rect">
            <a:avLst/>
          </a:prstGeom>
          <a:noFill/>
          <a:ln w="6350">
            <a:noFill/>
          </a:ln>
        </p:spPr>
        <p:txBody>
          <a:bodyPr wrap="square" lIns="36000" tIns="18000" rIns="36000" bIns="18000" rtlCol="0" anchor="ctr">
            <a:noAutofit/>
          </a:bodyPr>
          <a:lstStyle/>
          <a:p>
            <a:r>
              <a:rPr kumimoji="1" lang="en-US" altLang="ja-JP" sz="650" dirty="0">
                <a:latin typeface="BIZ UDPゴシック" panose="020B0400000000000000" pitchFamily="50" charset="-128"/>
                <a:ea typeface="BIZ UDPゴシック" panose="020B0400000000000000" pitchFamily="50" charset="-128"/>
              </a:rPr>
              <a:t>※</a:t>
            </a:r>
            <a:r>
              <a:rPr kumimoji="1" lang="ja-JP" altLang="en-US" sz="650" b="0" baseline="0" dirty="0">
                <a:latin typeface="BIZ UDPゴシック" panose="020B0400000000000000" pitchFamily="50" charset="-128"/>
                <a:ea typeface="BIZ UDPゴシック" panose="020B0400000000000000" pitchFamily="50" charset="-128"/>
              </a:rPr>
              <a:t>倒壊時に前面道路を全幅閉塞する可能性がある建築物</a:t>
            </a:r>
            <a:endParaRPr kumimoji="1" lang="en-US" altLang="ja-JP" sz="650" dirty="0">
              <a:latin typeface="BIZ UDPゴシック" panose="020B0400000000000000" pitchFamily="50" charset="-128"/>
              <a:ea typeface="BIZ UDPゴシック" panose="020B0400000000000000" pitchFamily="50" charset="-128"/>
            </a:endParaRPr>
          </a:p>
        </p:txBody>
      </p:sp>
      <p:sp>
        <p:nvSpPr>
          <p:cNvPr id="62" name="テキスト ボックス 61">
            <a:extLst>
              <a:ext uri="{FF2B5EF4-FFF2-40B4-BE49-F238E27FC236}">
                <a16:creationId xmlns:a16="http://schemas.microsoft.com/office/drawing/2014/main" id="{9F85BFA3-F5C1-4EC1-813F-A11B44B017E2}"/>
              </a:ext>
            </a:extLst>
          </p:cNvPr>
          <p:cNvSpPr txBox="1"/>
          <p:nvPr/>
        </p:nvSpPr>
        <p:spPr>
          <a:xfrm>
            <a:off x="1657151" y="6748813"/>
            <a:ext cx="842328" cy="92333"/>
          </a:xfrm>
          <a:prstGeom prst="rect">
            <a:avLst/>
          </a:prstGeom>
          <a:noFill/>
        </p:spPr>
        <p:txBody>
          <a:bodyPr wrap="square" lIns="0" tIns="0" rIns="0" bIns="0">
            <a:noAutofit/>
          </a:bodyPr>
          <a:lstStyle/>
          <a:p>
            <a:r>
              <a:rPr lang="ja-JP" altLang="en-US" sz="600" dirty="0">
                <a:latin typeface="BIZ UDPゴシック" panose="020B0400000000000000" pitchFamily="50" charset="-128"/>
                <a:ea typeface="BIZ UDPゴシック" panose="020B0400000000000000" pitchFamily="50" charset="-128"/>
              </a:rPr>
              <a:t>診断結果公表時点</a:t>
            </a:r>
          </a:p>
        </p:txBody>
      </p:sp>
      <p:graphicFrame>
        <p:nvGraphicFramePr>
          <p:cNvPr id="8" name="表 8">
            <a:extLst>
              <a:ext uri="{FF2B5EF4-FFF2-40B4-BE49-F238E27FC236}">
                <a16:creationId xmlns:a16="http://schemas.microsoft.com/office/drawing/2014/main" id="{461323AF-088D-4C6B-BC53-EFC1013D94CF}"/>
              </a:ext>
            </a:extLst>
          </p:cNvPr>
          <p:cNvGraphicFramePr>
            <a:graphicFrameLocks noGrp="1"/>
          </p:cNvGraphicFramePr>
          <p:nvPr>
            <p:extLst>
              <p:ext uri="{D42A27DB-BD31-4B8C-83A1-F6EECF244321}">
                <p14:modId xmlns:p14="http://schemas.microsoft.com/office/powerpoint/2010/main" val="105976632"/>
              </p:ext>
            </p:extLst>
          </p:nvPr>
        </p:nvGraphicFramePr>
        <p:xfrm>
          <a:off x="2392554" y="2663270"/>
          <a:ext cx="4361424" cy="1577793"/>
        </p:xfrm>
        <a:graphic>
          <a:graphicData uri="http://schemas.openxmlformats.org/drawingml/2006/table">
            <a:tbl>
              <a:tblPr firstRow="1" bandRow="1">
                <a:tableStyleId>{22838BEF-8BB2-4498-84A7-C5851F593DF1}</a:tableStyleId>
              </a:tblPr>
              <a:tblGrid>
                <a:gridCol w="529545">
                  <a:extLst>
                    <a:ext uri="{9D8B030D-6E8A-4147-A177-3AD203B41FA5}">
                      <a16:colId xmlns:a16="http://schemas.microsoft.com/office/drawing/2014/main" val="3017378300"/>
                    </a:ext>
                  </a:extLst>
                </a:gridCol>
                <a:gridCol w="3831879">
                  <a:extLst>
                    <a:ext uri="{9D8B030D-6E8A-4147-A177-3AD203B41FA5}">
                      <a16:colId xmlns:a16="http://schemas.microsoft.com/office/drawing/2014/main" val="605297529"/>
                    </a:ext>
                  </a:extLst>
                </a:gridCol>
              </a:tblGrid>
              <a:tr h="379833">
                <a:tc>
                  <a:txBody>
                    <a:bodyPr/>
                    <a:lstStyle/>
                    <a:p>
                      <a:pPr algn="ctr"/>
                      <a:r>
                        <a:rPr kumimoji="1" lang="ja-JP" altLang="en-US" sz="900" b="0" baseline="0" dirty="0">
                          <a:latin typeface="BIZ UDPゴシック" panose="020B0400000000000000" pitchFamily="50" charset="-128"/>
                          <a:ea typeface="BIZ UDPゴシック" panose="020B0400000000000000" pitchFamily="50" charset="-128"/>
                        </a:rPr>
                        <a:t>これまでの 取 組</a:t>
                      </a:r>
                    </a:p>
                  </a:txBody>
                  <a:tcPr marL="36000" marR="36000" marT="36000" marB="36000" anchor="ctr">
                    <a:solidFill>
                      <a:schemeClr val="bg1"/>
                    </a:solidFill>
                  </a:tcPr>
                </a:tc>
                <a:tc>
                  <a:txBody>
                    <a:bodyPr/>
                    <a:lstStyle/>
                    <a:p>
                      <a:r>
                        <a:rPr kumimoji="1" lang="ja-JP" altLang="en-US" sz="1000" b="0" u="none" dirty="0">
                          <a:latin typeface="BIZ UDPゴシック" panose="020B0400000000000000" pitchFamily="50" charset="-128"/>
                          <a:ea typeface="BIZ UDPゴシック" panose="020B0400000000000000" pitchFamily="50" charset="-128"/>
                        </a:rPr>
                        <a:t>･耐震啓発イベントやダイレクトメール等</a:t>
                      </a:r>
                    </a:p>
                    <a:p>
                      <a:r>
                        <a:rPr kumimoji="1" lang="ja-JP" altLang="en-US" sz="1000" b="0" u="none" dirty="0">
                          <a:latin typeface="BIZ UDPゴシック" panose="020B0400000000000000" pitchFamily="50" charset="-128"/>
                          <a:ea typeface="BIZ UDPゴシック" panose="020B0400000000000000" pitchFamily="50" charset="-128"/>
                        </a:rPr>
                        <a:t>･シェルター等の安全対策周知</a:t>
                      </a:r>
                    </a:p>
                  </a:txBody>
                  <a:tcPr marL="36000" marR="36000" marT="36000" marB="36000" anchor="ctr">
                    <a:solidFill>
                      <a:schemeClr val="bg1"/>
                    </a:solidFill>
                  </a:tcPr>
                </a:tc>
                <a:extLst>
                  <a:ext uri="{0D108BD9-81ED-4DB2-BD59-A6C34878D82A}">
                    <a16:rowId xmlns:a16="http://schemas.microsoft.com/office/drawing/2014/main" val="2687535108"/>
                  </a:ext>
                </a:extLst>
              </a:tr>
              <a:tr h="598980">
                <a:tc>
                  <a:txBody>
                    <a:bodyPr/>
                    <a:lstStyle/>
                    <a:p>
                      <a:pPr algn="ctr"/>
                      <a:r>
                        <a:rPr kumimoji="1" lang="ja-JP" altLang="en-US" sz="1000" b="0" baseline="0" dirty="0">
                          <a:latin typeface="BIZ UDPゴシック" panose="020B0400000000000000" pitchFamily="50" charset="-128"/>
                          <a:ea typeface="BIZ UDPゴシック" panose="020B0400000000000000" pitchFamily="50" charset="-128"/>
                        </a:rPr>
                        <a:t>現状と</a:t>
                      </a:r>
                      <a:endParaRPr kumimoji="1" lang="en-US" altLang="ja-JP" sz="1000" b="0" baseline="0" dirty="0">
                        <a:latin typeface="BIZ UDPゴシック" panose="020B0400000000000000" pitchFamily="50" charset="-128"/>
                        <a:ea typeface="BIZ UDPゴシック" panose="020B0400000000000000" pitchFamily="50" charset="-128"/>
                      </a:endParaRPr>
                    </a:p>
                    <a:p>
                      <a:pPr algn="ctr"/>
                      <a:r>
                        <a:rPr kumimoji="1" lang="ja-JP" altLang="en-US" sz="1000" b="0" baseline="0" dirty="0">
                          <a:latin typeface="BIZ UDPゴシック" panose="020B0400000000000000" pitchFamily="50" charset="-128"/>
                          <a:ea typeface="BIZ UDPゴシック" panose="020B0400000000000000" pitchFamily="50" charset="-128"/>
                        </a:rPr>
                        <a:t>課 　題</a:t>
                      </a:r>
                    </a:p>
                  </a:txBody>
                  <a:tcPr marL="36000" marR="36000" marT="36000" marB="36000" anchor="ctr">
                    <a:solidFill>
                      <a:schemeClr val="bg1"/>
                    </a:solidFill>
                  </a:tcPr>
                </a:tc>
                <a:tc>
                  <a:txBody>
                    <a:bodyPr/>
                    <a:lstStyle/>
                    <a:p>
                      <a:r>
                        <a:rPr kumimoji="1" lang="ja-JP" altLang="en-US" sz="1000" b="0" u="none" baseline="0" dirty="0">
                          <a:latin typeface="BIZ UDPゴシック" panose="020B0400000000000000" pitchFamily="50" charset="-128"/>
                          <a:ea typeface="BIZ UDPゴシック" panose="020B0400000000000000" pitchFamily="50" charset="-128"/>
                        </a:rPr>
                        <a:t>･</a:t>
                      </a:r>
                      <a:r>
                        <a:rPr kumimoji="1" lang="ja-JP" altLang="en-US" sz="1000" b="0" u="none" dirty="0">
                          <a:latin typeface="BIZ UDPゴシック" panose="020B0400000000000000" pitchFamily="50" charset="-128"/>
                          <a:ea typeface="BIZ UDPゴシック" panose="020B0400000000000000" pitchFamily="50" charset="-128"/>
                        </a:rPr>
                        <a:t>地震時に多くの人的被害が生じる木造住宅が約</a:t>
                      </a:r>
                      <a:r>
                        <a:rPr kumimoji="1" lang="en-US" altLang="ja-JP" sz="1000" b="0" u="none" dirty="0">
                          <a:latin typeface="BIZ UDPゴシック" panose="020B0400000000000000" pitchFamily="50" charset="-128"/>
                          <a:ea typeface="BIZ UDPゴシック" panose="020B0400000000000000" pitchFamily="50" charset="-128"/>
                        </a:rPr>
                        <a:t>24</a:t>
                      </a:r>
                      <a:r>
                        <a:rPr kumimoji="1" lang="ja-JP" altLang="en-US" sz="1000" b="0" u="none" dirty="0">
                          <a:latin typeface="BIZ UDPゴシック" panose="020B0400000000000000" pitchFamily="50" charset="-128"/>
                          <a:ea typeface="BIZ UDPゴシック" panose="020B0400000000000000" pitchFamily="50" charset="-128"/>
                        </a:rPr>
                        <a:t>万戸</a:t>
                      </a:r>
                      <a:r>
                        <a:rPr kumimoji="1" lang="ja-JP" altLang="en-US" sz="800" b="0" u="none" dirty="0">
                          <a:latin typeface="BIZ UDPゴシック" panose="020B0400000000000000" pitchFamily="50" charset="-128"/>
                          <a:ea typeface="BIZ UDPゴシック" panose="020B0400000000000000" pitchFamily="50" charset="-128"/>
                        </a:rPr>
                        <a:t>（推計）</a:t>
                      </a:r>
                      <a:r>
                        <a:rPr kumimoji="1" lang="ja-JP" altLang="en-US" sz="1000" b="0" u="none" dirty="0">
                          <a:latin typeface="BIZ UDPゴシック" panose="020B0400000000000000" pitchFamily="50" charset="-128"/>
                          <a:ea typeface="BIZ UDPゴシック" panose="020B0400000000000000" pitchFamily="50" charset="-128"/>
                        </a:rPr>
                        <a:t>存在</a:t>
                      </a:r>
                      <a:endParaRPr kumimoji="1" lang="en-US" altLang="ja-JP" sz="1000" b="0" u="none"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･建物の高経年化、所有者の高齢化により耐震化意欲が低下</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･建物</a:t>
                      </a:r>
                      <a:r>
                        <a:rPr kumimoji="1" lang="ja-JP" altLang="en-US" sz="1000" b="0" u="none" dirty="0">
                          <a:latin typeface="BIZ UDPゴシック" panose="020B0400000000000000" pitchFamily="50" charset="-128"/>
                          <a:ea typeface="BIZ UDPゴシック" panose="020B0400000000000000" pitchFamily="50" charset="-128"/>
                        </a:rPr>
                        <a:t>特性等に応じた手法による働きかけが必要</a:t>
                      </a:r>
                      <a:endParaRPr kumimoji="1" lang="ja-JP" altLang="en-US" sz="1000" b="0" u="none" baseline="0" dirty="0">
                        <a:latin typeface="BIZ UDPゴシック" panose="020B0400000000000000" pitchFamily="50" charset="-128"/>
                        <a:ea typeface="BIZ UDPゴシック" panose="020B0400000000000000" pitchFamily="50" charset="-128"/>
                      </a:endParaRPr>
                    </a:p>
                  </a:txBody>
                  <a:tcPr marL="36000" marR="36000" marT="36000" marB="36000" anchor="ctr">
                    <a:solidFill>
                      <a:schemeClr val="bg1"/>
                    </a:solidFill>
                  </a:tcPr>
                </a:tc>
                <a:extLst>
                  <a:ext uri="{0D108BD9-81ED-4DB2-BD59-A6C34878D82A}">
                    <a16:rowId xmlns:a16="http://schemas.microsoft.com/office/drawing/2014/main" val="3956506802"/>
                  </a:ext>
                </a:extLst>
              </a:tr>
              <a:tr h="598980">
                <a:tc>
                  <a:txBody>
                    <a:bodyPr/>
                    <a:lstStyle/>
                    <a:p>
                      <a:pPr algn="ctr"/>
                      <a:r>
                        <a:rPr kumimoji="1" lang="ja-JP" altLang="en-US" sz="1000" b="0" baseline="0" dirty="0">
                          <a:latin typeface="BIZ UDPゴシック" panose="020B0400000000000000" pitchFamily="50" charset="-128"/>
                          <a:ea typeface="BIZ UDPゴシック" panose="020B0400000000000000" pitchFamily="50" charset="-128"/>
                        </a:rPr>
                        <a:t>新たな</a:t>
                      </a:r>
                      <a:endParaRPr kumimoji="1" lang="en-US" altLang="ja-JP" sz="1000" b="0" baseline="0" dirty="0">
                        <a:latin typeface="BIZ UDPゴシック" panose="020B0400000000000000" pitchFamily="50" charset="-128"/>
                        <a:ea typeface="BIZ UDPゴシック" panose="020B0400000000000000" pitchFamily="50" charset="-128"/>
                      </a:endParaRPr>
                    </a:p>
                    <a:p>
                      <a:pPr algn="ctr"/>
                      <a:r>
                        <a:rPr kumimoji="1" lang="ja-JP" altLang="en-US" sz="1000" b="0" baseline="0" dirty="0">
                          <a:latin typeface="BIZ UDPゴシック" panose="020B0400000000000000" pitchFamily="50" charset="-128"/>
                          <a:ea typeface="BIZ UDPゴシック" panose="020B0400000000000000" pitchFamily="50" charset="-128"/>
                        </a:rPr>
                        <a:t>取　 組</a:t>
                      </a:r>
                    </a:p>
                  </a:txBody>
                  <a:tcPr marL="36000" marR="36000" marT="36000" marB="36000" anchor="ctr">
                    <a:solidFill>
                      <a:schemeClr val="accent5">
                        <a:lumMod val="20000"/>
                        <a:lumOff val="80000"/>
                      </a:schemeClr>
                    </a:solidFill>
                  </a:tcPr>
                </a:tc>
                <a:tc>
                  <a:txBody>
                    <a:bodyPr/>
                    <a:lstStyle/>
                    <a:p>
                      <a:r>
                        <a:rPr kumimoji="1" lang="ja-JP" altLang="en-US" sz="1000" b="0" u="none" baseline="0" dirty="0">
                          <a:latin typeface="BIZ UDPゴシック" panose="020B0400000000000000" pitchFamily="50" charset="-128"/>
                          <a:ea typeface="BIZ UDPゴシック" panose="020B0400000000000000" pitchFamily="50" charset="-128"/>
                        </a:rPr>
                        <a:t>･木造住宅の位置と実数をピンポイントで把握</a:t>
                      </a:r>
                    </a:p>
                    <a:p>
                      <a:r>
                        <a:rPr kumimoji="1" lang="ja-JP" altLang="en-US" sz="1000" b="0" u="none" baseline="0" dirty="0">
                          <a:latin typeface="BIZ UDPゴシック" panose="020B0400000000000000" pitchFamily="50" charset="-128"/>
                          <a:ea typeface="BIZ UDPゴシック" panose="020B0400000000000000" pitchFamily="50" charset="-128"/>
                        </a:rPr>
                        <a:t>･耐震改修に加え、建替えや住替え、除却など、建物特性等に応じた</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　手法による耐震化を直接的かつ丁寧に働きかけ</a:t>
                      </a:r>
                    </a:p>
                  </a:txBody>
                  <a:tcPr marL="36000" marR="36000" marT="36000" marB="36000" anchor="ctr">
                    <a:solidFill>
                      <a:schemeClr val="accent5">
                        <a:lumMod val="20000"/>
                        <a:lumOff val="80000"/>
                      </a:schemeClr>
                    </a:solidFill>
                  </a:tcPr>
                </a:tc>
                <a:extLst>
                  <a:ext uri="{0D108BD9-81ED-4DB2-BD59-A6C34878D82A}">
                    <a16:rowId xmlns:a16="http://schemas.microsoft.com/office/drawing/2014/main" val="3201132123"/>
                  </a:ext>
                </a:extLst>
              </a:tr>
            </a:tbl>
          </a:graphicData>
        </a:graphic>
      </p:graphicFrame>
      <p:graphicFrame>
        <p:nvGraphicFramePr>
          <p:cNvPr id="70" name="表 8">
            <a:extLst>
              <a:ext uri="{FF2B5EF4-FFF2-40B4-BE49-F238E27FC236}">
                <a16:creationId xmlns:a16="http://schemas.microsoft.com/office/drawing/2014/main" id="{80E100CD-00FA-4F30-A879-2423597FEFD9}"/>
              </a:ext>
            </a:extLst>
          </p:cNvPr>
          <p:cNvGraphicFramePr>
            <a:graphicFrameLocks noGrp="1"/>
          </p:cNvGraphicFramePr>
          <p:nvPr>
            <p:extLst>
              <p:ext uri="{D42A27DB-BD31-4B8C-83A1-F6EECF244321}">
                <p14:modId xmlns:p14="http://schemas.microsoft.com/office/powerpoint/2010/main" val="3138513469"/>
              </p:ext>
            </p:extLst>
          </p:nvPr>
        </p:nvGraphicFramePr>
        <p:xfrm>
          <a:off x="2392554" y="4758860"/>
          <a:ext cx="4361424" cy="1403999"/>
        </p:xfrm>
        <a:graphic>
          <a:graphicData uri="http://schemas.openxmlformats.org/drawingml/2006/table">
            <a:tbl>
              <a:tblPr firstRow="1" bandRow="1">
                <a:tableStyleId>{22838BEF-8BB2-4498-84A7-C5851F593DF1}</a:tableStyleId>
              </a:tblPr>
              <a:tblGrid>
                <a:gridCol w="551524">
                  <a:extLst>
                    <a:ext uri="{9D8B030D-6E8A-4147-A177-3AD203B41FA5}">
                      <a16:colId xmlns:a16="http://schemas.microsoft.com/office/drawing/2014/main" val="3017378300"/>
                    </a:ext>
                  </a:extLst>
                </a:gridCol>
                <a:gridCol w="3809900">
                  <a:extLst>
                    <a:ext uri="{9D8B030D-6E8A-4147-A177-3AD203B41FA5}">
                      <a16:colId xmlns:a16="http://schemas.microsoft.com/office/drawing/2014/main" val="605297529"/>
                    </a:ext>
                  </a:extLst>
                </a:gridCol>
              </a:tblGrid>
              <a:tr h="400990">
                <a:tc>
                  <a:txBody>
                    <a:bodyPr/>
                    <a:lstStyle/>
                    <a:p>
                      <a:pPr algn="ctr"/>
                      <a:r>
                        <a:rPr kumimoji="1" lang="ja-JP" altLang="en-US" sz="900" b="0" baseline="0" dirty="0">
                          <a:latin typeface="BIZ UDPゴシック" panose="020B0400000000000000" pitchFamily="50" charset="-128"/>
                          <a:ea typeface="BIZ UDPゴシック" panose="020B0400000000000000" pitchFamily="50" charset="-128"/>
                        </a:rPr>
                        <a:t>これまでの 取 組</a:t>
                      </a:r>
                    </a:p>
                  </a:txBody>
                  <a:tcPr marL="36000" marR="36000" marT="36000" marB="36000" anchor="ctr">
                    <a:solidFill>
                      <a:schemeClr val="bg1"/>
                    </a:solidFill>
                  </a:tcPr>
                </a:tc>
                <a:tc>
                  <a:txBody>
                    <a:bodyPr/>
                    <a:lstStyle/>
                    <a:p>
                      <a:r>
                        <a:rPr kumimoji="1" lang="ja-JP" altLang="en-US" sz="1000" b="0" dirty="0">
                          <a:latin typeface="BIZ UDPゴシック" panose="020B0400000000000000" pitchFamily="50" charset="-128"/>
                          <a:ea typeface="BIZ UDPゴシック" panose="020B0400000000000000" pitchFamily="50" charset="-128"/>
                        </a:rPr>
                        <a:t>･ダイレクトメール等</a:t>
                      </a:r>
                    </a:p>
                    <a:p>
                      <a:r>
                        <a:rPr kumimoji="1" lang="ja-JP" altLang="en-US" sz="1000" b="0" dirty="0">
                          <a:latin typeface="BIZ UDPゴシック" panose="020B0400000000000000" pitchFamily="50" charset="-128"/>
                          <a:ea typeface="BIZ UDPゴシック" panose="020B0400000000000000" pitchFamily="50" charset="-128"/>
                        </a:rPr>
                        <a:t>･改修工法等の</a:t>
                      </a:r>
                      <a:r>
                        <a:rPr kumimoji="1" lang="en-US" altLang="ja-JP" sz="1000" b="0" dirty="0">
                          <a:latin typeface="BIZ UDPゴシック" panose="020B0400000000000000" pitchFamily="50" charset="-128"/>
                          <a:ea typeface="BIZ UDPゴシック" panose="020B0400000000000000" pitchFamily="50" charset="-128"/>
                        </a:rPr>
                        <a:t>WEB</a:t>
                      </a:r>
                      <a:r>
                        <a:rPr kumimoji="1" lang="ja-JP" altLang="en-US" sz="1000" b="0" dirty="0">
                          <a:latin typeface="BIZ UDPゴシック" panose="020B0400000000000000" pitchFamily="50" charset="-128"/>
                          <a:ea typeface="BIZ UDPゴシック" panose="020B0400000000000000" pitchFamily="50" charset="-128"/>
                        </a:rPr>
                        <a:t>説明会</a:t>
                      </a:r>
                    </a:p>
                  </a:txBody>
                  <a:tcPr marL="36000" marR="36000" marT="36000" marB="36000" anchor="ctr">
                    <a:solidFill>
                      <a:schemeClr val="bg1"/>
                    </a:solidFill>
                  </a:tcPr>
                </a:tc>
                <a:extLst>
                  <a:ext uri="{0D108BD9-81ED-4DB2-BD59-A6C34878D82A}">
                    <a16:rowId xmlns:a16="http://schemas.microsoft.com/office/drawing/2014/main" val="2687535108"/>
                  </a:ext>
                </a:extLst>
              </a:tr>
              <a:tr h="590938">
                <a:tc>
                  <a:txBody>
                    <a:bodyPr/>
                    <a:lstStyle/>
                    <a:p>
                      <a:pPr algn="ctr"/>
                      <a:r>
                        <a:rPr kumimoji="1" lang="ja-JP" altLang="en-US" sz="1000" b="0" baseline="0" dirty="0">
                          <a:latin typeface="BIZ UDPゴシック" panose="020B0400000000000000" pitchFamily="50" charset="-128"/>
                          <a:ea typeface="BIZ UDPゴシック" panose="020B0400000000000000" pitchFamily="50" charset="-128"/>
                        </a:rPr>
                        <a:t>現状と</a:t>
                      </a:r>
                      <a:endParaRPr kumimoji="1" lang="en-US" altLang="ja-JP" sz="1000" b="0" baseline="0" dirty="0">
                        <a:latin typeface="BIZ UDPゴシック" panose="020B0400000000000000" pitchFamily="50" charset="-128"/>
                        <a:ea typeface="BIZ UDPゴシック" panose="020B0400000000000000" pitchFamily="50" charset="-128"/>
                      </a:endParaRPr>
                    </a:p>
                    <a:p>
                      <a:pPr algn="ctr"/>
                      <a:r>
                        <a:rPr kumimoji="1" lang="ja-JP" altLang="en-US" sz="1000" b="0" baseline="0" dirty="0">
                          <a:latin typeface="BIZ UDPゴシック" panose="020B0400000000000000" pitchFamily="50" charset="-128"/>
                          <a:ea typeface="BIZ UDPゴシック" panose="020B0400000000000000" pitchFamily="50" charset="-128"/>
                        </a:rPr>
                        <a:t>課　 題</a:t>
                      </a:r>
                    </a:p>
                  </a:txBody>
                  <a:tcPr marL="36000" marR="36000" marT="36000" marB="36000" anchor="ctr">
                    <a:solidFill>
                      <a:schemeClr val="bg1"/>
                    </a:solidFill>
                  </a:tcPr>
                </a:tc>
                <a:tc>
                  <a:txBody>
                    <a:bodyPr/>
                    <a:lstStyle/>
                    <a:p>
                      <a:r>
                        <a:rPr kumimoji="1" lang="ja-JP" altLang="en-US" sz="1000" b="0" u="none" baseline="0" dirty="0">
                          <a:latin typeface="BIZ UDPゴシック" panose="020B0400000000000000" pitchFamily="50" charset="-128"/>
                          <a:ea typeface="BIZ UDPゴシック" panose="020B0400000000000000" pitchFamily="50" charset="-128"/>
                        </a:rPr>
                        <a:t>･病院の耐震性不足解消率が低い</a:t>
                      </a:r>
                    </a:p>
                    <a:p>
                      <a:r>
                        <a:rPr kumimoji="1" lang="ja-JP" altLang="en-US" sz="1000" b="0" u="none" baseline="0" dirty="0">
                          <a:latin typeface="BIZ UDPゴシック" panose="020B0400000000000000" pitchFamily="50" charset="-128"/>
                          <a:ea typeface="BIZ UDPゴシック" panose="020B0400000000000000" pitchFamily="50" charset="-128"/>
                        </a:rPr>
                        <a:t>　</a:t>
                      </a:r>
                      <a:r>
                        <a:rPr kumimoji="1" lang="ja-JP" altLang="en-US" sz="900" b="0" u="none" baseline="0" dirty="0">
                          <a:latin typeface="BIZ UDPゴシック" panose="020B0400000000000000" pitchFamily="50" charset="-128"/>
                          <a:ea typeface="BIZ UDPゴシック" panose="020B0400000000000000" pitchFamily="50" charset="-128"/>
                        </a:rPr>
                        <a:t>（耐震性不足棟数 </a:t>
                      </a:r>
                      <a:r>
                        <a:rPr kumimoji="1" lang="en-US" altLang="ja-JP" sz="900" b="0" u="none" baseline="0" dirty="0">
                          <a:latin typeface="BIZ UDPゴシック" panose="020B0400000000000000" pitchFamily="50" charset="-128"/>
                          <a:ea typeface="BIZ UDPゴシック" panose="020B0400000000000000" pitchFamily="50" charset="-128"/>
                        </a:rPr>
                        <a:t>16</a:t>
                      </a:r>
                      <a:r>
                        <a:rPr kumimoji="1" lang="ja-JP" altLang="en-US" sz="900" b="0" u="none" baseline="0" dirty="0">
                          <a:latin typeface="BIZ UDPゴシック" panose="020B0400000000000000" pitchFamily="50" charset="-128"/>
                          <a:ea typeface="BIZ UDPゴシック" panose="020B0400000000000000" pitchFamily="50" charset="-128"/>
                        </a:rPr>
                        <a:t>棟／耐震性不足解消率</a:t>
                      </a:r>
                      <a:r>
                        <a:rPr kumimoji="1" lang="en-US" altLang="ja-JP" sz="900" b="0" u="none" baseline="0" dirty="0">
                          <a:latin typeface="BIZ UDPゴシック" panose="020B0400000000000000" pitchFamily="50" charset="-128"/>
                          <a:ea typeface="BIZ UDPゴシック" panose="020B0400000000000000" pitchFamily="50" charset="-128"/>
                        </a:rPr>
                        <a:t>64.4</a:t>
                      </a:r>
                      <a:r>
                        <a:rPr kumimoji="1" lang="ja-JP" altLang="en-US" sz="900" b="0" u="none" baseline="0" dirty="0">
                          <a:latin typeface="BIZ UDPゴシック" panose="020B0400000000000000" pitchFamily="50" charset="-128"/>
                          <a:ea typeface="BIZ UDPゴシック" panose="020B0400000000000000" pitchFamily="50" charset="-128"/>
                        </a:rPr>
                        <a:t>％） </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･災害時に重要な役割を果たす施設である病院の早期耐震化</a:t>
                      </a:r>
                    </a:p>
                  </a:txBody>
                  <a:tcPr marL="36000" marR="36000" marT="36000" marB="36000" anchor="ctr">
                    <a:solidFill>
                      <a:schemeClr val="bg1"/>
                    </a:solidFill>
                  </a:tcPr>
                </a:tc>
                <a:extLst>
                  <a:ext uri="{0D108BD9-81ED-4DB2-BD59-A6C34878D82A}">
                    <a16:rowId xmlns:a16="http://schemas.microsoft.com/office/drawing/2014/main" val="3956506802"/>
                  </a:ext>
                </a:extLst>
              </a:tr>
              <a:tr h="412071">
                <a:tc>
                  <a:txBody>
                    <a:bodyPr/>
                    <a:lstStyle/>
                    <a:p>
                      <a:pPr algn="ctr"/>
                      <a:r>
                        <a:rPr kumimoji="1" lang="ja-JP" altLang="en-US" sz="1000" b="0" baseline="0" dirty="0">
                          <a:latin typeface="BIZ UDPゴシック" panose="020B0400000000000000" pitchFamily="50" charset="-128"/>
                          <a:ea typeface="BIZ UDPゴシック" panose="020B0400000000000000" pitchFamily="50" charset="-128"/>
                        </a:rPr>
                        <a:t>新たな</a:t>
                      </a:r>
                      <a:endParaRPr kumimoji="1" lang="en-US" altLang="ja-JP" sz="1000" b="0" baseline="0" dirty="0">
                        <a:latin typeface="BIZ UDPゴシック" panose="020B0400000000000000" pitchFamily="50" charset="-128"/>
                        <a:ea typeface="BIZ UDPゴシック" panose="020B0400000000000000" pitchFamily="50" charset="-128"/>
                      </a:endParaRPr>
                    </a:p>
                    <a:p>
                      <a:pPr algn="ctr"/>
                      <a:r>
                        <a:rPr kumimoji="1" lang="ja-JP" altLang="en-US" sz="1000" b="0" baseline="0" dirty="0">
                          <a:latin typeface="BIZ UDPゴシック" panose="020B0400000000000000" pitchFamily="50" charset="-128"/>
                          <a:ea typeface="BIZ UDPゴシック" panose="020B0400000000000000" pitchFamily="50" charset="-128"/>
                        </a:rPr>
                        <a:t>取　 組</a:t>
                      </a:r>
                    </a:p>
                  </a:txBody>
                  <a:tcPr marL="36000" marR="36000" marT="36000" marB="36000" anchor="ctr">
                    <a:solidFill>
                      <a:schemeClr val="accent5">
                        <a:lumMod val="20000"/>
                        <a:lumOff val="80000"/>
                      </a:schemeClr>
                    </a:solidFill>
                  </a:tcPr>
                </a:tc>
                <a:tc>
                  <a:txBody>
                    <a:bodyPr/>
                    <a:lstStyle/>
                    <a:p>
                      <a:r>
                        <a:rPr kumimoji="1" lang="ja-JP" altLang="en-US" sz="1000" b="0" u="none" baseline="0" dirty="0">
                          <a:latin typeface="BIZ UDPゴシック" panose="020B0400000000000000" pitchFamily="50" charset="-128"/>
                          <a:ea typeface="BIZ UDPゴシック" panose="020B0400000000000000" pitchFamily="50" charset="-128"/>
                        </a:rPr>
                        <a:t>･病院に対し関係部局と連携した個別訪問を実施</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･補助や改修工法等の具体的な提案による働きかけ</a:t>
                      </a:r>
                    </a:p>
                  </a:txBody>
                  <a:tcPr marL="36000" marR="36000" marT="36000" marB="36000" anchor="ctr">
                    <a:solidFill>
                      <a:schemeClr val="accent5">
                        <a:lumMod val="20000"/>
                        <a:lumOff val="80000"/>
                      </a:schemeClr>
                    </a:solidFill>
                  </a:tcPr>
                </a:tc>
                <a:extLst>
                  <a:ext uri="{0D108BD9-81ED-4DB2-BD59-A6C34878D82A}">
                    <a16:rowId xmlns:a16="http://schemas.microsoft.com/office/drawing/2014/main" val="3201132123"/>
                  </a:ext>
                </a:extLst>
              </a:tr>
            </a:tbl>
          </a:graphicData>
        </a:graphic>
      </p:graphicFrame>
      <p:graphicFrame>
        <p:nvGraphicFramePr>
          <p:cNvPr id="71" name="表 8">
            <a:extLst>
              <a:ext uri="{FF2B5EF4-FFF2-40B4-BE49-F238E27FC236}">
                <a16:creationId xmlns:a16="http://schemas.microsoft.com/office/drawing/2014/main" id="{C3B5AC57-76C2-4F89-B671-3BDA6FFE7CFD}"/>
              </a:ext>
            </a:extLst>
          </p:cNvPr>
          <p:cNvGraphicFramePr>
            <a:graphicFrameLocks noGrp="1"/>
          </p:cNvGraphicFramePr>
          <p:nvPr>
            <p:extLst>
              <p:ext uri="{D42A27DB-BD31-4B8C-83A1-F6EECF244321}">
                <p14:modId xmlns:p14="http://schemas.microsoft.com/office/powerpoint/2010/main" val="2024268619"/>
              </p:ext>
            </p:extLst>
          </p:nvPr>
        </p:nvGraphicFramePr>
        <p:xfrm>
          <a:off x="2402079" y="6683901"/>
          <a:ext cx="4353713" cy="1709071"/>
        </p:xfrm>
        <a:graphic>
          <a:graphicData uri="http://schemas.openxmlformats.org/drawingml/2006/table">
            <a:tbl>
              <a:tblPr firstRow="1" bandRow="1">
                <a:tableStyleId>{22838BEF-8BB2-4498-84A7-C5851F593DF1}</a:tableStyleId>
              </a:tblPr>
              <a:tblGrid>
                <a:gridCol w="572812">
                  <a:extLst>
                    <a:ext uri="{9D8B030D-6E8A-4147-A177-3AD203B41FA5}">
                      <a16:colId xmlns:a16="http://schemas.microsoft.com/office/drawing/2014/main" val="3017378300"/>
                    </a:ext>
                  </a:extLst>
                </a:gridCol>
                <a:gridCol w="3780901">
                  <a:extLst>
                    <a:ext uri="{9D8B030D-6E8A-4147-A177-3AD203B41FA5}">
                      <a16:colId xmlns:a16="http://schemas.microsoft.com/office/drawing/2014/main" val="605297529"/>
                    </a:ext>
                  </a:extLst>
                </a:gridCol>
              </a:tblGrid>
              <a:tr h="375198">
                <a:tc>
                  <a:txBody>
                    <a:bodyPr/>
                    <a:lstStyle/>
                    <a:p>
                      <a:pPr algn="ctr"/>
                      <a:r>
                        <a:rPr kumimoji="1" lang="ja-JP" altLang="en-US" sz="900" b="0" baseline="0" dirty="0">
                          <a:latin typeface="BIZ UDPゴシック" panose="020B0400000000000000" pitchFamily="50" charset="-128"/>
                          <a:ea typeface="BIZ UDPゴシック" panose="020B0400000000000000" pitchFamily="50" charset="-128"/>
                        </a:rPr>
                        <a:t>これまでの 取 組</a:t>
                      </a:r>
                    </a:p>
                  </a:txBody>
                  <a:tcPr marL="36000" marR="36000" marT="36000" marB="36000" anchor="ctr">
                    <a:solidFill>
                      <a:schemeClr val="bg1"/>
                    </a:solidFill>
                  </a:tcPr>
                </a:tc>
                <a:tc>
                  <a:txBody>
                    <a:bodyPr/>
                    <a:lstStyle/>
                    <a:p>
                      <a:r>
                        <a:rPr kumimoji="1" lang="ja-JP" altLang="en-US" sz="1000" b="0" dirty="0">
                          <a:latin typeface="BIZ UDPゴシック" panose="020B0400000000000000" pitchFamily="50" charset="-128"/>
                          <a:ea typeface="BIZ UDPゴシック" panose="020B0400000000000000" pitchFamily="50" charset="-128"/>
                        </a:rPr>
                        <a:t>･耐震プロデューサーによる相談支援</a:t>
                      </a:r>
                    </a:p>
                    <a:p>
                      <a:r>
                        <a:rPr kumimoji="1" lang="ja-JP" altLang="en-US" sz="1000" b="0" dirty="0">
                          <a:latin typeface="BIZ UDPゴシック" panose="020B0400000000000000" pitchFamily="50" charset="-128"/>
                          <a:ea typeface="BIZ UDPゴシック" panose="020B0400000000000000" pitchFamily="50" charset="-128"/>
                        </a:rPr>
                        <a:t>･ダイレクトメール等、改修工法等の</a:t>
                      </a:r>
                      <a:r>
                        <a:rPr kumimoji="1" lang="en-US" altLang="ja-JP" sz="1000" b="0" dirty="0">
                          <a:latin typeface="BIZ UDPゴシック" panose="020B0400000000000000" pitchFamily="50" charset="-128"/>
                          <a:ea typeface="BIZ UDPゴシック" panose="020B0400000000000000" pitchFamily="50" charset="-128"/>
                        </a:rPr>
                        <a:t>WEB</a:t>
                      </a:r>
                      <a:r>
                        <a:rPr kumimoji="1" lang="ja-JP" altLang="en-US" sz="1000" b="0" dirty="0">
                          <a:latin typeface="BIZ UDPゴシック" panose="020B0400000000000000" pitchFamily="50" charset="-128"/>
                          <a:ea typeface="BIZ UDPゴシック" panose="020B0400000000000000" pitchFamily="50" charset="-128"/>
                        </a:rPr>
                        <a:t>説明会</a:t>
                      </a:r>
                    </a:p>
                  </a:txBody>
                  <a:tcPr marL="36000" marR="36000" marT="36000" marB="36000" anchor="ctr">
                    <a:solidFill>
                      <a:schemeClr val="bg1"/>
                    </a:solidFill>
                  </a:tcPr>
                </a:tc>
                <a:extLst>
                  <a:ext uri="{0D108BD9-81ED-4DB2-BD59-A6C34878D82A}">
                    <a16:rowId xmlns:a16="http://schemas.microsoft.com/office/drawing/2014/main" val="2687535108"/>
                  </a:ext>
                </a:extLst>
              </a:tr>
              <a:tr h="608644">
                <a:tc>
                  <a:txBody>
                    <a:bodyPr/>
                    <a:lstStyle/>
                    <a:p>
                      <a:pPr algn="ctr"/>
                      <a:r>
                        <a:rPr kumimoji="1" lang="ja-JP" altLang="en-US" sz="1000" b="0" u="none" baseline="0" dirty="0">
                          <a:latin typeface="BIZ UDPゴシック" panose="020B0400000000000000" pitchFamily="50" charset="-128"/>
                          <a:ea typeface="BIZ UDPゴシック" panose="020B0400000000000000" pitchFamily="50" charset="-128"/>
                        </a:rPr>
                        <a:t>現状と</a:t>
                      </a:r>
                      <a:endParaRPr kumimoji="1" lang="en-US" altLang="ja-JP" sz="1000" b="0" u="none" baseline="0" dirty="0">
                        <a:latin typeface="BIZ UDPゴシック" panose="020B0400000000000000" pitchFamily="50" charset="-128"/>
                        <a:ea typeface="BIZ UDPゴシック" panose="020B0400000000000000" pitchFamily="50" charset="-128"/>
                      </a:endParaRPr>
                    </a:p>
                    <a:p>
                      <a:pPr algn="ctr"/>
                      <a:r>
                        <a:rPr kumimoji="1" lang="ja-JP" altLang="en-US" sz="1000" b="0" u="none" baseline="0" dirty="0">
                          <a:latin typeface="BIZ UDPゴシック" panose="020B0400000000000000" pitchFamily="50" charset="-128"/>
                          <a:ea typeface="BIZ UDPゴシック" panose="020B0400000000000000" pitchFamily="50" charset="-128"/>
                        </a:rPr>
                        <a:t>課　 題</a:t>
                      </a:r>
                    </a:p>
                  </a:txBody>
                  <a:tcPr marL="36000" marR="36000" marT="36000" marB="36000" anchor="ctr">
                    <a:solidFill>
                      <a:schemeClr val="bg1"/>
                    </a:solidFill>
                  </a:tcPr>
                </a:tc>
                <a:tc>
                  <a:txBody>
                    <a:bodyPr/>
                    <a:lstStyle/>
                    <a:p>
                      <a:r>
                        <a:rPr kumimoji="1" lang="ja-JP" altLang="en-US" sz="1000" b="0" u="none" baseline="0" dirty="0">
                          <a:solidFill>
                            <a:schemeClr val="tx1"/>
                          </a:solidFill>
                          <a:latin typeface="BIZ UDPゴシック" panose="020B0400000000000000" pitchFamily="50" charset="-128"/>
                          <a:ea typeface="BIZ UDPゴシック" panose="020B0400000000000000" pitchFamily="50" charset="-128"/>
                        </a:rPr>
                        <a:t>･道路閉塞建築物が</a:t>
                      </a:r>
                      <a:r>
                        <a:rPr kumimoji="1" lang="en-US" altLang="ja-JP" sz="1000" b="0" u="none" baseline="0" dirty="0">
                          <a:solidFill>
                            <a:schemeClr val="tx1"/>
                          </a:solidFill>
                          <a:latin typeface="BIZ UDPゴシック" panose="020B0400000000000000" pitchFamily="50" charset="-128"/>
                          <a:ea typeface="BIZ UDPゴシック" panose="020B0400000000000000" pitchFamily="50" charset="-128"/>
                        </a:rPr>
                        <a:t>88</a:t>
                      </a:r>
                      <a:r>
                        <a:rPr kumimoji="1" lang="ja-JP" altLang="en-US" sz="1000" b="0" u="none" baseline="0" dirty="0">
                          <a:solidFill>
                            <a:schemeClr val="tx1"/>
                          </a:solidFill>
                          <a:latin typeface="BIZ UDPゴシック" panose="020B0400000000000000" pitchFamily="50" charset="-128"/>
                          <a:ea typeface="BIZ UDPゴシック" panose="020B0400000000000000" pitchFamily="50" charset="-128"/>
                        </a:rPr>
                        <a:t>棟存在していることから、まずは、これら　　</a:t>
                      </a:r>
                      <a:endParaRPr kumimoji="1" lang="en-US" altLang="ja-JP" sz="1000" b="0" u="none" baseline="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baseline="0" dirty="0">
                          <a:solidFill>
                            <a:schemeClr val="tx1"/>
                          </a:solidFill>
                          <a:latin typeface="BIZ UDPゴシック" panose="020B0400000000000000" pitchFamily="50" charset="-128"/>
                          <a:ea typeface="BIZ UDPゴシック" panose="020B0400000000000000" pitchFamily="50" charset="-128"/>
                        </a:rPr>
                        <a:t> を解消し全区間で一車線の通行機能を確保する必要がある</a:t>
                      </a:r>
                      <a:endParaRPr kumimoji="1" lang="en-US" altLang="ja-JP" sz="1000" b="0" u="none" baseline="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･区分所有建物の複雑な権利関係に起因し合意形成が困難</a:t>
                      </a:r>
                    </a:p>
                  </a:txBody>
                  <a:tcPr marL="36000" marR="36000" marT="36000" marB="36000" anchor="ctr">
                    <a:solidFill>
                      <a:schemeClr val="bg1"/>
                    </a:solidFill>
                  </a:tcPr>
                </a:tc>
                <a:extLst>
                  <a:ext uri="{0D108BD9-81ED-4DB2-BD59-A6C34878D82A}">
                    <a16:rowId xmlns:a16="http://schemas.microsoft.com/office/drawing/2014/main" val="3956506802"/>
                  </a:ext>
                </a:extLst>
              </a:tr>
              <a:tr h="723627">
                <a:tc>
                  <a:txBody>
                    <a:bodyPr/>
                    <a:lstStyle/>
                    <a:p>
                      <a:pPr algn="ctr"/>
                      <a:r>
                        <a:rPr kumimoji="1" lang="ja-JP" altLang="en-US" sz="1000" b="0" baseline="0" dirty="0">
                          <a:latin typeface="BIZ UDPゴシック" panose="020B0400000000000000" pitchFamily="50" charset="-128"/>
                          <a:ea typeface="BIZ UDPゴシック" panose="020B0400000000000000" pitchFamily="50" charset="-128"/>
                        </a:rPr>
                        <a:t>新たな</a:t>
                      </a:r>
                      <a:endParaRPr kumimoji="1" lang="en-US" altLang="ja-JP" sz="1000" b="0" baseline="0" dirty="0">
                        <a:latin typeface="BIZ UDPゴシック" panose="020B0400000000000000" pitchFamily="50" charset="-128"/>
                        <a:ea typeface="BIZ UDPゴシック" panose="020B0400000000000000" pitchFamily="50" charset="-128"/>
                      </a:endParaRPr>
                    </a:p>
                    <a:p>
                      <a:pPr algn="ctr"/>
                      <a:r>
                        <a:rPr kumimoji="1" lang="ja-JP" altLang="en-US" sz="1000" b="0" baseline="0" dirty="0">
                          <a:latin typeface="BIZ UDPゴシック" panose="020B0400000000000000" pitchFamily="50" charset="-128"/>
                          <a:ea typeface="BIZ UDPゴシック" panose="020B0400000000000000" pitchFamily="50" charset="-128"/>
                        </a:rPr>
                        <a:t>取　 組</a:t>
                      </a:r>
                    </a:p>
                  </a:txBody>
                  <a:tcPr marL="36000" marR="36000" marT="36000" marB="36000" anchor="ctr">
                    <a:solidFill>
                      <a:schemeClr val="accent5">
                        <a:lumMod val="20000"/>
                        <a:lumOff val="80000"/>
                      </a:schemeClr>
                    </a:solidFill>
                  </a:tcPr>
                </a:tc>
                <a:tc>
                  <a:txBody>
                    <a:bodyPr/>
                    <a:lstStyle/>
                    <a:p>
                      <a:r>
                        <a:rPr kumimoji="1" lang="ja-JP" altLang="en-US" sz="1000" b="0" u="none" baseline="0" dirty="0">
                          <a:latin typeface="BIZ UDPゴシック" panose="020B0400000000000000" pitchFamily="50" charset="-128"/>
                          <a:ea typeface="BIZ UDPゴシック" panose="020B0400000000000000" pitchFamily="50" charset="-128"/>
                        </a:rPr>
                        <a:t>･道路閉塞建築物を重点的に解消するため取組を強化</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　：プッシュ型で専門家を派遣</a:t>
                      </a:r>
                      <a:endParaRPr kumimoji="1" lang="en-US" altLang="ja-JP" sz="1000" b="0" u="none" baseline="0" dirty="0">
                        <a:latin typeface="BIZ UDPゴシック" panose="020B0400000000000000" pitchFamily="50" charset="-128"/>
                        <a:ea typeface="BIZ UDPゴシック" panose="020B0400000000000000" pitchFamily="50" charset="-128"/>
                      </a:endParaRPr>
                    </a:p>
                    <a:p>
                      <a:r>
                        <a:rPr kumimoji="1" lang="ja-JP" altLang="en-US" sz="1000" b="0" u="none" baseline="0" dirty="0">
                          <a:latin typeface="BIZ UDPゴシック" panose="020B0400000000000000" pitchFamily="50" charset="-128"/>
                          <a:ea typeface="BIZ UDPゴシック" panose="020B0400000000000000" pitchFamily="50" charset="-128"/>
                        </a:rPr>
                        <a:t>　：改修計画案や概算工事費等を提案するなど取組を強化</a:t>
                      </a:r>
                    </a:p>
                    <a:p>
                      <a:r>
                        <a:rPr kumimoji="1" lang="ja-JP" altLang="en-US" sz="1000" b="0" u="none" baseline="0" dirty="0">
                          <a:latin typeface="BIZ UDPゴシック" panose="020B0400000000000000" pitchFamily="50" charset="-128"/>
                          <a:ea typeface="BIZ UDPゴシック" panose="020B0400000000000000" pitchFamily="50" charset="-128"/>
                        </a:rPr>
                        <a:t>･災害時の備えとして閉塞時の迂回路を関係機関と共有</a:t>
                      </a:r>
                    </a:p>
                  </a:txBody>
                  <a:tcPr marL="36000" marR="36000" marT="36000" marB="36000" anchor="ctr">
                    <a:solidFill>
                      <a:schemeClr val="accent5">
                        <a:lumMod val="20000"/>
                        <a:lumOff val="80000"/>
                      </a:schemeClr>
                    </a:solidFill>
                  </a:tcPr>
                </a:tc>
                <a:extLst>
                  <a:ext uri="{0D108BD9-81ED-4DB2-BD59-A6C34878D82A}">
                    <a16:rowId xmlns:a16="http://schemas.microsoft.com/office/drawing/2014/main" val="3201132123"/>
                  </a:ext>
                </a:extLst>
              </a:tr>
            </a:tbl>
          </a:graphicData>
        </a:graphic>
      </p:graphicFrame>
      <p:sp>
        <p:nvSpPr>
          <p:cNvPr id="2" name="正方形/長方形 1">
            <a:extLst>
              <a:ext uri="{FF2B5EF4-FFF2-40B4-BE49-F238E27FC236}">
                <a16:creationId xmlns:a16="http://schemas.microsoft.com/office/drawing/2014/main" id="{C2020488-26DD-481A-BB6F-FE391BA4E1E3}"/>
              </a:ext>
            </a:extLst>
          </p:cNvPr>
          <p:cNvSpPr/>
          <p:nvPr/>
        </p:nvSpPr>
        <p:spPr>
          <a:xfrm>
            <a:off x="163983" y="368265"/>
            <a:ext cx="2122377" cy="645103"/>
          </a:xfrm>
          <a:prstGeom prst="rect">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住宅建築物</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ヵ年戦略・大阪</a:t>
            </a:r>
          </a:p>
          <a:p>
            <a:pPr algn="ct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平成２８年度～令和７年度末</a:t>
            </a: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4" name="四角形: 角を丸くする 3">
            <a:extLst>
              <a:ext uri="{FF2B5EF4-FFF2-40B4-BE49-F238E27FC236}">
                <a16:creationId xmlns:a16="http://schemas.microsoft.com/office/drawing/2014/main" id="{B246DADA-AC26-4561-BD5E-059178EE8128}"/>
              </a:ext>
            </a:extLst>
          </p:cNvPr>
          <p:cNvSpPr/>
          <p:nvPr/>
        </p:nvSpPr>
        <p:spPr>
          <a:xfrm>
            <a:off x="256500" y="1618568"/>
            <a:ext cx="1944000" cy="3600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BIZ UDPゴシック" panose="020B0400000000000000" pitchFamily="50" charset="-128"/>
                <a:ea typeface="BIZ UDPゴシック" panose="020B0400000000000000" pitchFamily="50" charset="-128"/>
              </a:rPr>
              <a:t>既存の耐震化の取組を継続</a:t>
            </a:r>
          </a:p>
        </p:txBody>
      </p:sp>
      <p:sp>
        <p:nvSpPr>
          <p:cNvPr id="66" name="四角形: 角を丸くする 65">
            <a:extLst>
              <a:ext uri="{FF2B5EF4-FFF2-40B4-BE49-F238E27FC236}">
                <a16:creationId xmlns:a16="http://schemas.microsoft.com/office/drawing/2014/main" id="{32360CE7-13EF-4855-A7D2-2C0B742408EA}"/>
              </a:ext>
            </a:extLst>
          </p:cNvPr>
          <p:cNvSpPr/>
          <p:nvPr/>
        </p:nvSpPr>
        <p:spPr>
          <a:xfrm>
            <a:off x="2457000" y="1618568"/>
            <a:ext cx="1944000" cy="3600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BIZ UDPゴシック" panose="020B0400000000000000" pitchFamily="50" charset="-128"/>
                <a:ea typeface="BIZ UDPゴシック" panose="020B0400000000000000" pitchFamily="50" charset="-128"/>
              </a:rPr>
              <a:t>旧耐震基準の建築物の状況を詳しく把握</a:t>
            </a:r>
          </a:p>
        </p:txBody>
      </p:sp>
      <p:sp>
        <p:nvSpPr>
          <p:cNvPr id="69" name="四角形: 角を丸くする 68">
            <a:extLst>
              <a:ext uri="{FF2B5EF4-FFF2-40B4-BE49-F238E27FC236}">
                <a16:creationId xmlns:a16="http://schemas.microsoft.com/office/drawing/2014/main" id="{01E1C9AB-2CA2-4A22-B7A5-DB850255AEE3}"/>
              </a:ext>
            </a:extLst>
          </p:cNvPr>
          <p:cNvSpPr/>
          <p:nvPr/>
        </p:nvSpPr>
        <p:spPr>
          <a:xfrm>
            <a:off x="4657500" y="1618568"/>
            <a:ext cx="1944000" cy="3600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BIZ UDPゴシック" panose="020B0400000000000000" pitchFamily="50" charset="-128"/>
                <a:ea typeface="BIZ UDPゴシック" panose="020B0400000000000000" pitchFamily="50" charset="-128"/>
              </a:rPr>
              <a:t>地域・建物・世帯の特性に応じた新たな施策を展開</a:t>
            </a:r>
          </a:p>
        </p:txBody>
      </p:sp>
      <p:grpSp>
        <p:nvGrpSpPr>
          <p:cNvPr id="12" name="グループ化 11">
            <a:extLst>
              <a:ext uri="{FF2B5EF4-FFF2-40B4-BE49-F238E27FC236}">
                <a16:creationId xmlns:a16="http://schemas.microsoft.com/office/drawing/2014/main" id="{D31DF78D-6A51-4913-8AE2-9B8299958253}"/>
              </a:ext>
            </a:extLst>
          </p:cNvPr>
          <p:cNvGrpSpPr/>
          <p:nvPr/>
        </p:nvGrpSpPr>
        <p:grpSpPr>
          <a:xfrm>
            <a:off x="38354" y="2257096"/>
            <a:ext cx="6768000" cy="360000"/>
            <a:chOff x="38354" y="2283188"/>
            <a:chExt cx="6768000" cy="360000"/>
          </a:xfrm>
        </p:grpSpPr>
        <p:sp>
          <p:nvSpPr>
            <p:cNvPr id="50" name="テキスト ボックス 49">
              <a:extLst>
                <a:ext uri="{FF2B5EF4-FFF2-40B4-BE49-F238E27FC236}">
                  <a16:creationId xmlns:a16="http://schemas.microsoft.com/office/drawing/2014/main" id="{5A315C0A-3AE1-4C74-827A-66C1249C2588}"/>
                </a:ext>
              </a:extLst>
            </p:cNvPr>
            <p:cNvSpPr txBox="1"/>
            <p:nvPr/>
          </p:nvSpPr>
          <p:spPr>
            <a:xfrm>
              <a:off x="38354" y="2283188"/>
              <a:ext cx="6768000" cy="360000"/>
            </a:xfrm>
            <a:prstGeom prst="roundRect">
              <a:avLst>
                <a:gd name="adj" fmla="val 21959"/>
              </a:avLst>
            </a:prstGeom>
            <a:solidFill>
              <a:srgbClr val="0070C0"/>
            </a:solidFill>
            <a:ln>
              <a:solidFill>
                <a:schemeClr val="accent5">
                  <a:lumMod val="75000"/>
                </a:schemeClr>
              </a:solidFill>
            </a:ln>
          </p:spPr>
          <p:txBody>
            <a:bodyPr wrap="square" lIns="36000" tIns="72000" rIns="36000" bIns="0" rtlCol="0" anchor="ctr">
              <a:spAutoFit/>
            </a:bodyPr>
            <a:lstStyle/>
            <a:p>
              <a:pPr defTabSz="431087">
                <a:lnSpc>
                  <a:spcPts val="11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住宅</a:t>
              </a:r>
              <a:r>
                <a:rPr lang="ja-JP" altLang="en-US" sz="1100" b="1" dirty="0">
                  <a:solidFill>
                    <a:schemeClr val="bg1"/>
                  </a:solidFill>
                  <a:latin typeface="BIZ UDPゴシック" panose="020B0400000000000000" pitchFamily="50" charset="-128"/>
                  <a:ea typeface="BIZ UDPゴシック" panose="020B0400000000000000" pitchFamily="50" charset="-128"/>
                </a:rPr>
                <a:t>　　　　　　　　　　　　　　　　　　     </a:t>
              </a:r>
              <a:r>
                <a:rPr kumimoji="1" lang="ja-JP" altLang="en-US" sz="1200" dirty="0">
                  <a:solidFill>
                    <a:schemeClr val="bg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pPr defTabSz="431087">
                <a:lnSpc>
                  <a:spcPts val="1100"/>
                </a:lnSpc>
              </a:pPr>
              <a:r>
                <a:rPr kumimoji="1" lang="ja-JP" altLang="en-US" sz="800" dirty="0">
                  <a:solidFill>
                    <a:schemeClr val="bg1"/>
                  </a:solidFill>
                  <a:latin typeface="BIZ UDPゴシック" panose="020B0400000000000000" pitchFamily="50" charset="-128"/>
                  <a:ea typeface="BIZ UDPゴシック" panose="020B0400000000000000" pitchFamily="50" charset="-128"/>
                </a:rPr>
                <a:t>　 </a:t>
              </a:r>
              <a:r>
                <a:rPr lang="ja-JP" altLang="en-US" sz="800" dirty="0">
                  <a:solidFill>
                    <a:schemeClr val="bg1"/>
                  </a:solidFill>
                  <a:latin typeface="BIZ UDPゴシック" panose="020B0400000000000000" pitchFamily="50" charset="-128"/>
                  <a:ea typeface="BIZ UDPゴシック" panose="020B0400000000000000" pitchFamily="50" charset="-128"/>
                </a:rPr>
                <a:t>木造住宅・分譲マンションを含む全ての住宅 　　　　　　　　　　 　　　　　　　　　　　　　　　　　　　　   　 </a:t>
              </a:r>
              <a:r>
                <a:rPr kumimoji="1" lang="en-US" altLang="ja-JP" sz="700" dirty="0">
                  <a:solidFill>
                    <a:schemeClr val="bg1"/>
                  </a:solidFill>
                  <a:latin typeface="BIZ UDPゴシック" panose="020B0400000000000000" pitchFamily="50" charset="-128"/>
                  <a:ea typeface="BIZ UDPゴシック" panose="020B0400000000000000" pitchFamily="50" charset="-128"/>
                </a:rPr>
                <a:t>&lt;</a:t>
              </a:r>
              <a:r>
                <a:rPr kumimoji="1" lang="ja-JP" altLang="en-US" sz="700" dirty="0">
                  <a:solidFill>
                    <a:schemeClr val="bg1"/>
                  </a:solidFill>
                  <a:latin typeface="BIZ UDPゴシック" panose="020B0400000000000000" pitchFamily="50" charset="-128"/>
                  <a:ea typeface="BIZ UDPゴシック" panose="020B0400000000000000" pitchFamily="50" charset="-128"/>
                </a:rPr>
                <a:t>国基本方針 </a:t>
              </a:r>
              <a:r>
                <a:rPr kumimoji="1" lang="en-US" altLang="ja-JP" sz="700" dirty="0">
                  <a:solidFill>
                    <a:schemeClr val="bg1"/>
                  </a:solidFill>
                  <a:latin typeface="BIZ UDPゴシック" panose="020B0400000000000000" pitchFamily="50" charset="-128"/>
                  <a:ea typeface="BIZ UDPゴシック" panose="020B0400000000000000" pitchFamily="50" charset="-128"/>
                </a:rPr>
                <a:t>R17 </a:t>
              </a:r>
              <a:r>
                <a:rPr kumimoji="1" lang="ja-JP" altLang="en-US" sz="700" dirty="0">
                  <a:solidFill>
                    <a:schemeClr val="bg1"/>
                  </a:solidFill>
                  <a:latin typeface="BIZ UDPゴシック" panose="020B0400000000000000" pitchFamily="50" charset="-128"/>
                  <a:ea typeface="BIZ UDPゴシック" panose="020B0400000000000000" pitchFamily="50" charset="-128"/>
                </a:rPr>
                <a:t>耐震性が不十分な住宅を概ね解消</a:t>
              </a:r>
              <a:r>
                <a:rPr kumimoji="1" lang="en-US" altLang="ja-JP" sz="700" dirty="0">
                  <a:solidFill>
                    <a:schemeClr val="bg1"/>
                  </a:solidFill>
                  <a:latin typeface="BIZ UDPゴシック" panose="020B0400000000000000" pitchFamily="50" charset="-128"/>
                  <a:ea typeface="BIZ UDPゴシック" panose="020B0400000000000000" pitchFamily="50" charset="-128"/>
                </a:rPr>
                <a:t>&gt;</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89C21345-BB54-48D1-9FA6-9443FB33F891}"/>
                </a:ext>
              </a:extLst>
            </p:cNvPr>
            <p:cNvSpPr txBox="1"/>
            <p:nvPr/>
          </p:nvSpPr>
          <p:spPr>
            <a:xfrm>
              <a:off x="2331226" y="2300345"/>
              <a:ext cx="3810659" cy="276999"/>
            </a:xfrm>
            <a:prstGeom prst="rect">
              <a:avLst/>
            </a:prstGeom>
            <a:noFill/>
          </p:spPr>
          <p:txBody>
            <a:bodyPr wrap="none" rtlCol="0">
              <a:spAutoFit/>
            </a:bodyPr>
            <a:lstStyle/>
            <a:p>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dirty="0">
                  <a:solidFill>
                    <a:schemeClr val="bg1"/>
                  </a:solidFill>
                  <a:latin typeface="BIZ UDPゴシック" panose="020B0400000000000000" pitchFamily="50" charset="-128"/>
                  <a:ea typeface="BIZ UDPゴシック" panose="020B0400000000000000" pitchFamily="50" charset="-128"/>
                </a:rPr>
                <a:t>目標</a:t>
              </a:r>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b="1" dirty="0">
                  <a:solidFill>
                    <a:schemeClr val="bg1"/>
                  </a:solidFill>
                  <a:latin typeface="BIZ UDPゴシック" panose="020B0400000000000000" pitchFamily="50" charset="-128"/>
                  <a:ea typeface="BIZ UDPゴシック" panose="020B0400000000000000" pitchFamily="50" charset="-128"/>
                </a:rPr>
                <a:t>　</a:t>
              </a:r>
              <a:r>
                <a:rPr kumimoji="1" lang="en-US" altLang="ja-JP" sz="1200" b="1" dirty="0">
                  <a:solidFill>
                    <a:schemeClr val="bg1"/>
                  </a:solidFill>
                  <a:latin typeface="BIZ UDPゴシック" panose="020B0400000000000000" pitchFamily="50" charset="-128"/>
                  <a:ea typeface="BIZ UDPゴシック" panose="020B0400000000000000" pitchFamily="50" charset="-128"/>
                </a:rPr>
                <a:t>R17</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年度末　耐震性が不十分な住宅を概ね解消</a:t>
              </a:r>
              <a:endParaRPr kumimoji="1" lang="ja-JP" altLang="en-US" dirty="0"/>
            </a:p>
          </p:txBody>
        </p:sp>
      </p:grpSp>
      <p:grpSp>
        <p:nvGrpSpPr>
          <p:cNvPr id="10" name="グループ化 9">
            <a:extLst>
              <a:ext uri="{FF2B5EF4-FFF2-40B4-BE49-F238E27FC236}">
                <a16:creationId xmlns:a16="http://schemas.microsoft.com/office/drawing/2014/main" id="{1DCDA463-34E0-4FDB-827A-C537A25CC328}"/>
              </a:ext>
            </a:extLst>
          </p:cNvPr>
          <p:cNvGrpSpPr/>
          <p:nvPr/>
        </p:nvGrpSpPr>
        <p:grpSpPr>
          <a:xfrm>
            <a:off x="38880" y="4350407"/>
            <a:ext cx="6768000" cy="360000"/>
            <a:chOff x="9000" y="4770193"/>
            <a:chExt cx="6768000" cy="324000"/>
          </a:xfrm>
        </p:grpSpPr>
        <p:sp>
          <p:nvSpPr>
            <p:cNvPr id="59" name="テキスト ボックス 58">
              <a:extLst>
                <a:ext uri="{FF2B5EF4-FFF2-40B4-BE49-F238E27FC236}">
                  <a16:creationId xmlns:a16="http://schemas.microsoft.com/office/drawing/2014/main" id="{32EB381C-B3BA-4FFD-B80B-B508032FAC7F}"/>
                </a:ext>
              </a:extLst>
            </p:cNvPr>
            <p:cNvSpPr txBox="1"/>
            <p:nvPr/>
          </p:nvSpPr>
          <p:spPr>
            <a:xfrm>
              <a:off x="9000" y="4770193"/>
              <a:ext cx="6768000" cy="324000"/>
            </a:xfrm>
            <a:prstGeom prst="roundRect">
              <a:avLst>
                <a:gd name="adj" fmla="val 23281"/>
              </a:avLst>
            </a:prstGeom>
            <a:solidFill>
              <a:srgbClr val="0070C0"/>
            </a:solidFill>
            <a:ln>
              <a:solidFill>
                <a:schemeClr val="accent5">
                  <a:lumMod val="75000"/>
                </a:schemeClr>
              </a:solidFill>
            </a:ln>
          </p:spPr>
          <p:txBody>
            <a:bodyPr wrap="square" lIns="36000" tIns="72000" rIns="36000" bIns="0" rtlCol="0">
              <a:noAutofit/>
            </a:bodyPr>
            <a:lstStyle/>
            <a:p>
              <a:pPr defTabSz="431087">
                <a:lnSpc>
                  <a:spcPts val="11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大規模建築物　　　　　   　　</a:t>
              </a:r>
              <a:r>
                <a:rPr kumimoji="1" lang="ja-JP" altLang="en-US" sz="1050" b="1" dirty="0">
                  <a:solidFill>
                    <a:schemeClr val="bg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pPr defTabSz="431087">
                <a:lnSpc>
                  <a:spcPts val="1100"/>
                </a:lnSpc>
              </a:pPr>
              <a:r>
                <a:rPr kumimoji="1" lang="ja-JP" altLang="en-US" sz="800" dirty="0">
                  <a:solidFill>
                    <a:schemeClr val="bg1"/>
                  </a:solidFill>
                  <a:latin typeface="BIZ UDPゴシック" panose="020B0400000000000000" pitchFamily="50" charset="-128"/>
                  <a:ea typeface="BIZ UDPゴシック" panose="020B0400000000000000" pitchFamily="50" charset="-128"/>
                </a:rPr>
                <a:t>　 不特定多数の者等が利用する大規模建築物　　　　　　　　　　　　　　　　　　　　　　　　　　　　　　      </a:t>
              </a:r>
              <a:r>
                <a:rPr kumimoji="1" lang="en-US" altLang="ja-JP" sz="700" dirty="0">
                  <a:solidFill>
                    <a:schemeClr val="bg1"/>
                  </a:solidFill>
                  <a:latin typeface="BIZ UDPゴシック" panose="020B0400000000000000" pitchFamily="50" charset="-128"/>
                  <a:ea typeface="BIZ UDPゴシック" panose="020B0400000000000000" pitchFamily="50" charset="-128"/>
                </a:rPr>
                <a:t>&lt;</a:t>
              </a:r>
              <a:r>
                <a:rPr kumimoji="1" lang="ja-JP" altLang="en-US" sz="700" dirty="0">
                  <a:solidFill>
                    <a:schemeClr val="bg1"/>
                  </a:solidFill>
                  <a:latin typeface="BIZ UDPゴシック" panose="020B0400000000000000" pitchFamily="50" charset="-128"/>
                  <a:ea typeface="BIZ UDPゴシック" panose="020B0400000000000000" pitchFamily="50" charset="-128"/>
                </a:rPr>
                <a:t>国基本方針 </a:t>
              </a:r>
              <a:r>
                <a:rPr kumimoji="1" lang="en-US" altLang="ja-JP" sz="700" dirty="0">
                  <a:solidFill>
                    <a:schemeClr val="bg1"/>
                  </a:solidFill>
                  <a:latin typeface="BIZ UDPゴシック" panose="020B0400000000000000" pitchFamily="50" charset="-128"/>
                  <a:ea typeface="BIZ UDPゴシック" panose="020B0400000000000000" pitchFamily="50" charset="-128"/>
                </a:rPr>
                <a:t>R1</a:t>
              </a:r>
              <a:r>
                <a:rPr kumimoji="1" lang="ja-JP" altLang="en-US" sz="700" dirty="0">
                  <a:solidFill>
                    <a:schemeClr val="bg1"/>
                  </a:solidFill>
                  <a:latin typeface="BIZ UDPゴシック" panose="020B0400000000000000" pitchFamily="50" charset="-128"/>
                  <a:ea typeface="BIZ UDPゴシック" panose="020B0400000000000000" pitchFamily="50" charset="-128"/>
                </a:rPr>
                <a:t>２　耐震性が不十分な住宅を概ね解消</a:t>
              </a:r>
              <a:r>
                <a:rPr kumimoji="1" lang="en-US" altLang="ja-JP" sz="700" dirty="0">
                  <a:solidFill>
                    <a:schemeClr val="bg1"/>
                  </a:solidFill>
                  <a:latin typeface="BIZ UDPゴシック" panose="020B0400000000000000" pitchFamily="50" charset="-128"/>
                  <a:ea typeface="BIZ UDPゴシック" panose="020B0400000000000000" pitchFamily="50" charset="-128"/>
                </a:rPr>
                <a:t>&gt;</a:t>
              </a:r>
              <a:endParaRPr kumimoji="1" lang="en-US" altLang="ja-JP" sz="200" dirty="0">
                <a:solidFill>
                  <a:schemeClr val="bg1"/>
                </a:solidFill>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F0A5FD1D-63F1-470A-812F-18E6946118B6}"/>
                </a:ext>
              </a:extLst>
            </p:cNvPr>
            <p:cNvSpPr txBox="1"/>
            <p:nvPr/>
          </p:nvSpPr>
          <p:spPr>
            <a:xfrm>
              <a:off x="2314068" y="4780151"/>
              <a:ext cx="4131259" cy="249299"/>
            </a:xfrm>
            <a:prstGeom prst="rect">
              <a:avLst/>
            </a:prstGeom>
            <a:noFill/>
          </p:spPr>
          <p:txBody>
            <a:bodyPr wrap="none" rtlCol="0">
              <a:spAutoFit/>
            </a:bodyPr>
            <a:lstStyle/>
            <a:p>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dirty="0">
                  <a:solidFill>
                    <a:schemeClr val="bg1"/>
                  </a:solidFill>
                  <a:latin typeface="BIZ UDPゴシック" panose="020B0400000000000000" pitchFamily="50" charset="-128"/>
                  <a:ea typeface="BIZ UDPゴシック" panose="020B0400000000000000" pitchFamily="50" charset="-128"/>
                </a:rPr>
                <a:t>目標</a:t>
              </a:r>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b="1" dirty="0">
                  <a:solidFill>
                    <a:schemeClr val="bg1"/>
                  </a:solidFill>
                  <a:latin typeface="BIZ UDPゴシック" panose="020B0400000000000000" pitchFamily="50" charset="-128"/>
                  <a:ea typeface="BIZ UDPゴシック" panose="020B0400000000000000" pitchFamily="50" charset="-128"/>
                </a:rPr>
                <a:t>　</a:t>
              </a:r>
              <a:r>
                <a:rPr kumimoji="1" lang="en-US" altLang="ja-JP" sz="1200" b="1" dirty="0">
                  <a:solidFill>
                    <a:schemeClr val="bg1"/>
                  </a:solidFill>
                  <a:latin typeface="BIZ UDPゴシック" panose="020B0400000000000000" pitchFamily="50" charset="-128"/>
                  <a:ea typeface="BIZ UDPゴシック" panose="020B0400000000000000" pitchFamily="50" charset="-128"/>
                </a:rPr>
                <a:t> R1</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２年度末　耐震性が不十分な建築物を概ね解消</a:t>
              </a:r>
              <a:endParaRPr kumimoji="1" lang="ja-JP" altLang="en-US" dirty="0"/>
            </a:p>
          </p:txBody>
        </p:sp>
      </p:grpSp>
      <p:grpSp>
        <p:nvGrpSpPr>
          <p:cNvPr id="16" name="グループ化 15">
            <a:extLst>
              <a:ext uri="{FF2B5EF4-FFF2-40B4-BE49-F238E27FC236}">
                <a16:creationId xmlns:a16="http://schemas.microsoft.com/office/drawing/2014/main" id="{5DB1148D-7A3E-407E-BBAF-95C3FE809146}"/>
              </a:ext>
            </a:extLst>
          </p:cNvPr>
          <p:cNvGrpSpPr/>
          <p:nvPr/>
        </p:nvGrpSpPr>
        <p:grpSpPr>
          <a:xfrm>
            <a:off x="38880" y="6276779"/>
            <a:ext cx="6768000" cy="368573"/>
            <a:chOff x="38880" y="6201101"/>
            <a:chExt cx="6768000" cy="368573"/>
          </a:xfrm>
        </p:grpSpPr>
        <p:sp>
          <p:nvSpPr>
            <p:cNvPr id="58" name="テキスト ボックス 57">
              <a:extLst>
                <a:ext uri="{FF2B5EF4-FFF2-40B4-BE49-F238E27FC236}">
                  <a16:creationId xmlns:a16="http://schemas.microsoft.com/office/drawing/2014/main" id="{F18307F0-AA73-41DB-8E21-94E3FBB3B205}"/>
                </a:ext>
              </a:extLst>
            </p:cNvPr>
            <p:cNvSpPr txBox="1"/>
            <p:nvPr/>
          </p:nvSpPr>
          <p:spPr>
            <a:xfrm>
              <a:off x="38880" y="6209674"/>
              <a:ext cx="6768000" cy="360000"/>
            </a:xfrm>
            <a:prstGeom prst="roundRect">
              <a:avLst>
                <a:gd name="adj" fmla="val 23281"/>
              </a:avLst>
            </a:prstGeom>
            <a:solidFill>
              <a:srgbClr val="0070C0"/>
            </a:solidFill>
            <a:ln>
              <a:solidFill>
                <a:schemeClr val="accent5">
                  <a:lumMod val="75000"/>
                </a:schemeClr>
              </a:solidFill>
            </a:ln>
          </p:spPr>
          <p:txBody>
            <a:bodyPr wrap="square" lIns="36000" tIns="72000" rIns="36000" bIns="0" rtlCol="0">
              <a:noAutofit/>
            </a:bodyPr>
            <a:lstStyle/>
            <a:p>
              <a:pPr defTabSz="431087">
                <a:lnSpc>
                  <a:spcPts val="11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広域緊急交通路沿道建築物  </a:t>
              </a:r>
              <a:r>
                <a:rPr kumimoji="1" lang="ja-JP" altLang="en-US" sz="1200" dirty="0">
                  <a:solidFill>
                    <a:schemeClr val="bg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pPr defTabSz="431087">
                <a:lnSpc>
                  <a:spcPts val="1100"/>
                </a:lnSpc>
              </a:pPr>
              <a:r>
                <a:rPr kumimoji="1" lang="ja-JP" altLang="en-US" sz="700" dirty="0">
                  <a:solidFill>
                    <a:schemeClr val="bg1"/>
                  </a:solidFill>
                  <a:latin typeface="BIZ UDPゴシック" panose="020B0400000000000000" pitchFamily="50" charset="-128"/>
                  <a:ea typeface="BIZ UDPゴシック" panose="020B0400000000000000" pitchFamily="50" charset="-128"/>
                </a:rPr>
                <a:t>　 </a:t>
              </a:r>
              <a:r>
                <a:rPr kumimoji="1" lang="ja-JP" altLang="en-US" sz="800" dirty="0">
                  <a:solidFill>
                    <a:schemeClr val="bg1"/>
                  </a:solidFill>
                  <a:latin typeface="BIZ UDPゴシック" panose="020B0400000000000000" pitchFamily="50" charset="-128"/>
                  <a:ea typeface="BIZ UDPゴシック" panose="020B0400000000000000" pitchFamily="50" charset="-128"/>
                </a:rPr>
                <a:t>沿道にある一定の規模を超える建築物　　　　　　　　　　　　　　　　　　　　　　　                          　　　　　　　　　　　　 　　</a:t>
              </a:r>
              <a:r>
                <a:rPr kumimoji="1" lang="en-US" altLang="ja-JP" sz="700" dirty="0">
                  <a:solidFill>
                    <a:schemeClr val="bg1"/>
                  </a:solidFill>
                  <a:latin typeface="BIZ UDPゴシック" panose="020B0400000000000000" pitchFamily="50" charset="-128"/>
                  <a:ea typeface="BIZ UDPゴシック" panose="020B0400000000000000" pitchFamily="50" charset="-128"/>
                </a:rPr>
                <a:t>&lt;</a:t>
              </a:r>
              <a:r>
                <a:rPr kumimoji="1" lang="ja-JP" altLang="en-US" sz="700" dirty="0">
                  <a:solidFill>
                    <a:schemeClr val="bg1"/>
                  </a:solidFill>
                  <a:latin typeface="BIZ UDPゴシック" panose="020B0400000000000000" pitchFamily="50" charset="-128"/>
                  <a:ea typeface="BIZ UDPゴシック" panose="020B0400000000000000" pitchFamily="50" charset="-128"/>
                </a:rPr>
                <a:t>国基本方針 早期に概ね解消</a:t>
              </a:r>
              <a:r>
                <a:rPr kumimoji="1" lang="en-US" altLang="ja-JP" sz="700" dirty="0">
                  <a:solidFill>
                    <a:schemeClr val="bg1"/>
                  </a:solidFill>
                  <a:latin typeface="BIZ UDPゴシック" panose="020B0400000000000000" pitchFamily="50" charset="-128"/>
                  <a:ea typeface="BIZ UDPゴシック" panose="020B0400000000000000" pitchFamily="50" charset="-128"/>
                </a:rPr>
                <a:t>&gt;</a:t>
              </a:r>
            </a:p>
          </p:txBody>
        </p:sp>
        <p:sp>
          <p:nvSpPr>
            <p:cNvPr id="75" name="テキスト ボックス 74">
              <a:extLst>
                <a:ext uri="{FF2B5EF4-FFF2-40B4-BE49-F238E27FC236}">
                  <a16:creationId xmlns:a16="http://schemas.microsoft.com/office/drawing/2014/main" id="{D9D3E0F8-BB77-400D-86F0-8D0B1B8173B7}"/>
                </a:ext>
              </a:extLst>
            </p:cNvPr>
            <p:cNvSpPr txBox="1"/>
            <p:nvPr/>
          </p:nvSpPr>
          <p:spPr>
            <a:xfrm>
              <a:off x="2343948" y="6201101"/>
              <a:ext cx="3041217" cy="276999"/>
            </a:xfrm>
            <a:prstGeom prst="rect">
              <a:avLst/>
            </a:prstGeom>
            <a:noFill/>
          </p:spPr>
          <p:txBody>
            <a:bodyPr wrap="none" rtlCol="0">
              <a:spAutoFit/>
            </a:bodyPr>
            <a:lstStyle/>
            <a:p>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dirty="0">
                  <a:solidFill>
                    <a:schemeClr val="bg1"/>
                  </a:solidFill>
                  <a:latin typeface="BIZ UDPゴシック" panose="020B0400000000000000" pitchFamily="50" charset="-128"/>
                  <a:ea typeface="BIZ UDPゴシック" panose="020B0400000000000000" pitchFamily="50" charset="-128"/>
                </a:rPr>
                <a:t>目標</a:t>
              </a:r>
              <a:r>
                <a:rPr kumimoji="1" lang="en-US" altLang="ja-JP" sz="900" dirty="0">
                  <a:solidFill>
                    <a:schemeClr val="bg1"/>
                  </a:solidFill>
                  <a:latin typeface="BIZ UDPゴシック" panose="020B0400000000000000" pitchFamily="50" charset="-128"/>
                  <a:ea typeface="BIZ UDPゴシック" panose="020B0400000000000000" pitchFamily="50" charset="-128"/>
                </a:rPr>
                <a:t>〕</a:t>
              </a:r>
              <a:r>
                <a:rPr kumimoji="1" lang="ja-JP" altLang="en-US" sz="900" b="1" dirty="0">
                  <a:solidFill>
                    <a:schemeClr val="bg1"/>
                  </a:solidFill>
                  <a:latin typeface="BIZ UDPゴシック" panose="020B0400000000000000" pitchFamily="50" charset="-128"/>
                  <a:ea typeface="BIZ UDPゴシック" panose="020B0400000000000000" pitchFamily="50" charset="-128"/>
                </a:rPr>
                <a:t>　</a:t>
              </a:r>
              <a:r>
                <a:rPr kumimoji="1" lang="en-US" altLang="ja-JP" sz="1200" b="1" dirty="0">
                  <a:solidFill>
                    <a:schemeClr val="bg1"/>
                  </a:solidFill>
                  <a:latin typeface="BIZ UDPゴシック" panose="020B0400000000000000" pitchFamily="50" charset="-128"/>
                  <a:ea typeface="BIZ UDPゴシック" panose="020B0400000000000000" pitchFamily="50" charset="-128"/>
                </a:rPr>
                <a:t> R17</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年度末</a:t>
              </a:r>
              <a:r>
                <a:rPr kumimoji="1" lang="en-US" altLang="ja-JP" sz="1200" b="1" dirty="0">
                  <a:solidFill>
                    <a:schemeClr val="bg1"/>
                  </a:solidFill>
                  <a:latin typeface="BIZ UDPゴシック" panose="020B0400000000000000" pitchFamily="50" charset="-128"/>
                  <a:ea typeface="BIZ UDPゴシック" panose="020B0400000000000000" pitchFamily="50" charset="-128"/>
                </a:rPr>
                <a:t> </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道路閉塞建築物を解消</a:t>
              </a:r>
              <a:endParaRPr kumimoji="1" lang="ja-JP" altLang="en-US" dirty="0"/>
            </a:p>
          </p:txBody>
        </p:sp>
      </p:grpSp>
      <p:grpSp>
        <p:nvGrpSpPr>
          <p:cNvPr id="15" name="グループ化 14">
            <a:extLst>
              <a:ext uri="{FF2B5EF4-FFF2-40B4-BE49-F238E27FC236}">
                <a16:creationId xmlns:a16="http://schemas.microsoft.com/office/drawing/2014/main" id="{5E4B0BC6-32AB-4E1D-9D31-182BD64004A8}"/>
              </a:ext>
            </a:extLst>
          </p:cNvPr>
          <p:cNvGrpSpPr/>
          <p:nvPr/>
        </p:nvGrpSpPr>
        <p:grpSpPr>
          <a:xfrm>
            <a:off x="38354" y="8491764"/>
            <a:ext cx="6768000" cy="822996"/>
            <a:chOff x="38354" y="8442167"/>
            <a:chExt cx="6768000" cy="822996"/>
          </a:xfrm>
        </p:grpSpPr>
        <p:sp>
          <p:nvSpPr>
            <p:cNvPr id="81" name="角丸四角１広域">
              <a:extLst>
                <a:ext uri="{FF2B5EF4-FFF2-40B4-BE49-F238E27FC236}">
                  <a16:creationId xmlns:a16="http://schemas.microsoft.com/office/drawing/2014/main" id="{2A77C629-4A78-4F01-ADDB-F3C182F90C2B}"/>
                </a:ext>
              </a:extLst>
            </p:cNvPr>
            <p:cNvSpPr/>
            <p:nvPr/>
          </p:nvSpPr>
          <p:spPr>
            <a:xfrm>
              <a:off x="38354" y="8706466"/>
              <a:ext cx="6768000" cy="558697"/>
            </a:xfrm>
            <a:prstGeom prst="roundRect">
              <a:avLst>
                <a:gd name="adj" fmla="val 4465"/>
              </a:avLst>
            </a:prstGeom>
            <a:solidFill>
              <a:schemeClr val="bg2"/>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672105" fontAlgn="t">
                <a:tabLst>
                  <a:tab pos="167645" algn="l"/>
                </a:tabLst>
                <a:defRPr/>
              </a:pP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defTabSz="1672105" fontAlgn="t">
                <a:tabLst>
                  <a:tab pos="167645" algn="l"/>
                </a:tabLst>
                <a:defRPr/>
              </a:pPr>
              <a:r>
                <a:rPr lang="ja-JP" altLang="en-US" sz="1000" dirty="0">
                  <a:solidFill>
                    <a:schemeClr val="tx1"/>
                  </a:solidFill>
                  <a:latin typeface="BIZ UDPゴシック" panose="020B0400000000000000" pitchFamily="50" charset="-128"/>
                  <a:ea typeface="BIZ UDPゴシック" panose="020B0400000000000000" pitchFamily="50" charset="-128"/>
                </a:rPr>
                <a:t>・「府有建築物耐震化実施方針」に基づき取り組んでおり、耐震化は概ね完了</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defTabSz="1672105" fontAlgn="t">
                <a:tabLst>
                  <a:tab pos="167645" algn="l"/>
                </a:tabLst>
                <a:defRPr/>
              </a:pPr>
              <a:r>
                <a:rPr lang="ja-JP" altLang="en-US" sz="1000" dirty="0">
                  <a:solidFill>
                    <a:schemeClr val="tx1"/>
                  </a:solidFill>
                  <a:latin typeface="BIZ UDPゴシック" panose="020B0400000000000000" pitchFamily="50" charset="-128"/>
                  <a:ea typeface="BIZ UDPゴシック" panose="020B0400000000000000" pitchFamily="50" charset="-128"/>
                </a:rPr>
                <a:t>・特定天井の脱落対策については、次期「府有建築物耐震化実施方針」に基づき、引き続き早期完了をめざす。</a:t>
              </a:r>
            </a:p>
          </p:txBody>
        </p:sp>
        <p:sp>
          <p:nvSpPr>
            <p:cNvPr id="78" name="テキスト ボックス 77">
              <a:extLst>
                <a:ext uri="{FF2B5EF4-FFF2-40B4-BE49-F238E27FC236}">
                  <a16:creationId xmlns:a16="http://schemas.microsoft.com/office/drawing/2014/main" id="{131EAF9C-73B8-478C-B075-184E9C46BFEF}"/>
                </a:ext>
              </a:extLst>
            </p:cNvPr>
            <p:cNvSpPr txBox="1"/>
            <p:nvPr/>
          </p:nvSpPr>
          <p:spPr>
            <a:xfrm>
              <a:off x="38354" y="8442167"/>
              <a:ext cx="6768000" cy="360000"/>
            </a:xfrm>
            <a:prstGeom prst="roundRect">
              <a:avLst>
                <a:gd name="adj" fmla="val 23281"/>
              </a:avLst>
            </a:prstGeom>
            <a:solidFill>
              <a:schemeClr val="tx1">
                <a:lumMod val="65000"/>
                <a:lumOff val="35000"/>
              </a:schemeClr>
            </a:solidFill>
            <a:ln>
              <a:solidFill>
                <a:schemeClr val="tx1"/>
              </a:solidFill>
            </a:ln>
          </p:spPr>
          <p:txBody>
            <a:bodyPr wrap="square" lIns="36000" tIns="72000" rIns="36000" bIns="0" rtlCol="0">
              <a:noAutofit/>
            </a:bodyPr>
            <a:lstStyle/>
            <a:p>
              <a:pPr defTabSz="431087">
                <a:lnSpc>
                  <a:spcPts val="1100"/>
                </a:lnSpc>
              </a:pPr>
              <a:r>
                <a:rPr lang="ja-JP" altLang="en-US" sz="1400" b="1" dirty="0">
                  <a:solidFill>
                    <a:schemeClr val="bg1"/>
                  </a:solidFill>
                  <a:latin typeface="BIZ UDPゴシック" panose="020B0400000000000000" pitchFamily="50" charset="-128"/>
                  <a:ea typeface="BIZ UDPゴシック" panose="020B0400000000000000" pitchFamily="50" charset="-128"/>
                </a:rPr>
                <a:t> 府有建築物の耐震化</a:t>
              </a:r>
              <a:r>
                <a:rPr lang="ja-JP" altLang="en-US" sz="1200" b="1" dirty="0">
                  <a:solidFill>
                    <a:schemeClr val="bg1"/>
                  </a:solidFill>
                  <a:latin typeface="BIZ UDPゴシック" panose="020B0400000000000000" pitchFamily="50" charset="-128"/>
                  <a:ea typeface="BIZ UDPゴシック" panose="020B0400000000000000" pitchFamily="50" charset="-128"/>
                </a:rPr>
                <a:t>　⇒　耐震化は概ね完了　</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BIZ UDPゴシック" panose="020B0400000000000000" pitchFamily="50" charset="-128"/>
                  <a:ea typeface="BIZ UDPゴシック" panose="020B0400000000000000" pitchFamily="50" charset="-128"/>
                </a:rPr>
                <a:t>耐震化率</a:t>
              </a:r>
              <a:r>
                <a:rPr lang="en-US" altLang="ja-JP" sz="1050" b="1" dirty="0">
                  <a:solidFill>
                    <a:schemeClr val="bg1"/>
                  </a:solidFill>
                  <a:latin typeface="BIZ UDPゴシック" panose="020B0400000000000000" pitchFamily="50" charset="-128"/>
                  <a:ea typeface="BIZ UDPゴシック" panose="020B0400000000000000" pitchFamily="50" charset="-128"/>
                </a:rPr>
                <a:t>98.5%</a:t>
              </a:r>
              <a:r>
                <a:rPr lang="ja-JP" altLang="en-US" sz="1050" b="1" dirty="0">
                  <a:solidFill>
                    <a:schemeClr val="bg1"/>
                  </a:solidFill>
                  <a:latin typeface="BIZ UDPゴシック" panose="020B0400000000000000" pitchFamily="50" charset="-128"/>
                  <a:ea typeface="BIZ UDPゴシック" panose="020B0400000000000000" pitchFamily="50" charset="-128"/>
                </a:rPr>
                <a:t>（</a:t>
              </a:r>
              <a:r>
                <a:rPr lang="en-US" altLang="ja-JP" sz="1050" b="1" dirty="0">
                  <a:solidFill>
                    <a:schemeClr val="bg1"/>
                  </a:solidFill>
                  <a:latin typeface="BIZ UDPゴシック" panose="020B0400000000000000" pitchFamily="50" charset="-128"/>
                  <a:ea typeface="BIZ UDPゴシック" panose="020B0400000000000000" pitchFamily="50" charset="-128"/>
                </a:rPr>
                <a:t>R6</a:t>
              </a:r>
              <a:r>
                <a:rPr lang="ja-JP" altLang="en-US" sz="1050" b="1" dirty="0">
                  <a:solidFill>
                    <a:schemeClr val="bg1"/>
                  </a:solidFill>
                  <a:latin typeface="BIZ UDPゴシック" panose="020B0400000000000000" pitchFamily="50" charset="-128"/>
                  <a:ea typeface="BIZ UDPゴシック" panose="020B0400000000000000" pitchFamily="50" charset="-128"/>
                </a:rPr>
                <a:t>末）</a:t>
              </a:r>
              <a:endParaRPr lang="en-US" altLang="ja-JP" sz="1050" b="1" dirty="0">
                <a:solidFill>
                  <a:schemeClr val="bg1"/>
                </a:solidFill>
                <a:latin typeface="BIZ UDPゴシック" panose="020B0400000000000000" pitchFamily="50" charset="-128"/>
                <a:ea typeface="BIZ UDPゴシック" panose="020B0400000000000000" pitchFamily="50" charset="-128"/>
              </a:endParaRPr>
            </a:p>
            <a:p>
              <a:pPr defTabSz="431087">
                <a:lnSpc>
                  <a:spcPts val="1100"/>
                </a:lnSpc>
              </a:pPr>
              <a:r>
                <a:rPr kumimoji="1" lang="ja-JP" altLang="en-US" sz="700" dirty="0">
                  <a:solidFill>
                    <a:schemeClr val="bg1"/>
                  </a:solidFill>
                  <a:latin typeface="BIZ UDPゴシック" panose="020B0400000000000000" pitchFamily="50" charset="-128"/>
                  <a:ea typeface="BIZ UDPゴシック" panose="020B0400000000000000" pitchFamily="50" charset="-128"/>
                </a:rPr>
                <a:t>　 災害時に重要な機能を果たす建築物、府立学校、府営住宅、その他一般建築物</a:t>
              </a:r>
              <a:r>
                <a:rPr kumimoji="1" lang="ja-JP" altLang="en-US" sz="800" dirty="0">
                  <a:solidFill>
                    <a:schemeClr val="bg1"/>
                  </a:solidFill>
                  <a:latin typeface="BIZ UDPゴシック" panose="020B0400000000000000" pitchFamily="50" charset="-128"/>
                  <a:ea typeface="BIZ UDPゴシック" panose="020B0400000000000000" pitchFamily="50" charset="-128"/>
                </a:rPr>
                <a:t>　　　　　　　　　                                 　</a:t>
              </a:r>
              <a:r>
                <a:rPr kumimoji="1" lang="en-US" altLang="ja-JP" sz="700" dirty="0">
                  <a:solidFill>
                    <a:schemeClr val="bg1"/>
                  </a:solidFill>
                  <a:latin typeface="BIZ UDPゴシック" panose="020B0400000000000000" pitchFamily="50" charset="-128"/>
                  <a:ea typeface="BIZ UDPゴシック" panose="020B0400000000000000" pitchFamily="50" charset="-128"/>
                </a:rPr>
                <a:t>&lt;</a:t>
              </a:r>
              <a:r>
                <a:rPr kumimoji="1" lang="ja-JP" altLang="en-US" sz="700" dirty="0">
                  <a:solidFill>
                    <a:schemeClr val="bg1"/>
                  </a:solidFill>
                  <a:latin typeface="BIZ UDPゴシック" panose="020B0400000000000000" pitchFamily="50" charset="-128"/>
                  <a:ea typeface="BIZ UDPゴシック" panose="020B0400000000000000" pitchFamily="50" charset="-128"/>
                </a:rPr>
                <a:t>国官庁施設の耐震化率</a:t>
              </a:r>
              <a:r>
                <a:rPr kumimoji="1" lang="en-US" altLang="ja-JP" sz="700" dirty="0">
                  <a:solidFill>
                    <a:schemeClr val="bg1"/>
                  </a:solidFill>
                  <a:latin typeface="BIZ UDPゴシック" panose="020B0400000000000000" pitchFamily="50" charset="-128"/>
                  <a:ea typeface="BIZ UDPゴシック" panose="020B0400000000000000" pitchFamily="50" charset="-128"/>
                </a:rPr>
                <a:t>97%</a:t>
              </a:r>
              <a:r>
                <a:rPr kumimoji="1" lang="ja-JP" altLang="en-US" sz="700" dirty="0">
                  <a:solidFill>
                    <a:schemeClr val="bg1"/>
                  </a:solidFill>
                  <a:latin typeface="BIZ UDPゴシック" panose="020B0400000000000000" pitchFamily="50" charset="-128"/>
                  <a:ea typeface="BIZ UDPゴシック" panose="020B0400000000000000" pitchFamily="50" charset="-128"/>
                </a:rPr>
                <a:t>（</a:t>
              </a:r>
              <a:r>
                <a:rPr kumimoji="1" lang="en-US" altLang="ja-JP" sz="700" dirty="0">
                  <a:solidFill>
                    <a:schemeClr val="bg1"/>
                  </a:solidFill>
                  <a:latin typeface="BIZ UDPゴシック" panose="020B0400000000000000" pitchFamily="50" charset="-128"/>
                  <a:ea typeface="BIZ UDPゴシック" panose="020B0400000000000000" pitchFamily="50" charset="-128"/>
                </a:rPr>
                <a:t>R6</a:t>
              </a:r>
              <a:r>
                <a:rPr kumimoji="1" lang="ja-JP" altLang="en-US" sz="700" dirty="0">
                  <a:solidFill>
                    <a:schemeClr val="bg1"/>
                  </a:solidFill>
                  <a:latin typeface="BIZ UDPゴシック" panose="020B0400000000000000" pitchFamily="50" charset="-128"/>
                  <a:ea typeface="BIZ UDPゴシック" panose="020B0400000000000000" pitchFamily="50" charset="-128"/>
                </a:rPr>
                <a:t>末）</a:t>
              </a:r>
              <a:r>
                <a:rPr kumimoji="1" lang="en-US" altLang="ja-JP" sz="700" dirty="0">
                  <a:solidFill>
                    <a:schemeClr val="bg1"/>
                  </a:solidFill>
                  <a:latin typeface="BIZ UDPゴシック" panose="020B0400000000000000" pitchFamily="50" charset="-128"/>
                  <a:ea typeface="BIZ UDPゴシック" panose="020B0400000000000000" pitchFamily="50" charset="-128"/>
                </a:rPr>
                <a:t>&gt;</a:t>
              </a:r>
            </a:p>
          </p:txBody>
        </p:sp>
      </p:grpSp>
      <p:grpSp>
        <p:nvGrpSpPr>
          <p:cNvPr id="14" name="グループ化 13">
            <a:extLst>
              <a:ext uri="{FF2B5EF4-FFF2-40B4-BE49-F238E27FC236}">
                <a16:creationId xmlns:a16="http://schemas.microsoft.com/office/drawing/2014/main" id="{AA17C42D-C1A9-41B5-A035-BD5D0280CBB6}"/>
              </a:ext>
            </a:extLst>
          </p:cNvPr>
          <p:cNvGrpSpPr/>
          <p:nvPr/>
        </p:nvGrpSpPr>
        <p:grpSpPr>
          <a:xfrm>
            <a:off x="38354" y="9374186"/>
            <a:ext cx="6768000" cy="421881"/>
            <a:chOff x="38354" y="9324589"/>
            <a:chExt cx="6768000" cy="421881"/>
          </a:xfrm>
        </p:grpSpPr>
        <p:sp>
          <p:nvSpPr>
            <p:cNvPr id="77" name="角丸四角１広域">
              <a:extLst>
                <a:ext uri="{FF2B5EF4-FFF2-40B4-BE49-F238E27FC236}">
                  <a16:creationId xmlns:a16="http://schemas.microsoft.com/office/drawing/2014/main" id="{C223A14F-CDF4-4CE3-8920-112224BEA898}"/>
                </a:ext>
              </a:extLst>
            </p:cNvPr>
            <p:cNvSpPr/>
            <p:nvPr/>
          </p:nvSpPr>
          <p:spPr>
            <a:xfrm>
              <a:off x="1571423" y="9324589"/>
              <a:ext cx="5234931" cy="415464"/>
            </a:xfrm>
            <a:prstGeom prst="roundRect">
              <a:avLst>
                <a:gd name="adj" fmla="val 4465"/>
              </a:avLst>
            </a:prstGeom>
            <a:solidFill>
              <a:schemeClr val="bg2"/>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672105" fontAlgn="t">
                <a:tabLst>
                  <a:tab pos="167645" algn="l"/>
                </a:tabLst>
                <a:defRPr/>
              </a:pPr>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・居住空間・非構造部材の安全対策　　・超高層建築物等における長周期地震動対策</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defTabSz="1672105" fontAlgn="t">
                <a:tabLst>
                  <a:tab pos="167645" algn="l"/>
                </a:tabLst>
                <a:defRPr/>
              </a:pPr>
              <a:r>
                <a:rPr lang="ja-JP" altLang="en-US" sz="1000" dirty="0">
                  <a:solidFill>
                    <a:schemeClr val="tx1"/>
                  </a:solidFill>
                  <a:latin typeface="BIZ UDPゴシック" panose="020B0400000000000000" pitchFamily="50" charset="-128"/>
                  <a:ea typeface="BIZ UDPゴシック" panose="020B0400000000000000" pitchFamily="50" charset="-128"/>
                </a:rPr>
                <a:t>　　 ・ハザードマップの活用　など</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72" name="テキスト ボックス 71">
              <a:extLst>
                <a:ext uri="{FF2B5EF4-FFF2-40B4-BE49-F238E27FC236}">
                  <a16:creationId xmlns:a16="http://schemas.microsoft.com/office/drawing/2014/main" id="{F4AD5BB3-5614-41B3-AC6D-BBED5356F0C2}"/>
                </a:ext>
              </a:extLst>
            </p:cNvPr>
            <p:cNvSpPr txBox="1"/>
            <p:nvPr/>
          </p:nvSpPr>
          <p:spPr>
            <a:xfrm>
              <a:off x="38354" y="9326956"/>
              <a:ext cx="1668526" cy="419514"/>
            </a:xfrm>
            <a:prstGeom prst="roundRect">
              <a:avLst>
                <a:gd name="adj" fmla="val 23281"/>
              </a:avLst>
            </a:prstGeom>
            <a:solidFill>
              <a:schemeClr val="tx1">
                <a:lumMod val="65000"/>
                <a:lumOff val="35000"/>
              </a:schemeClr>
            </a:solidFill>
            <a:ln>
              <a:solidFill>
                <a:schemeClr val="tx1"/>
              </a:solidFill>
            </a:ln>
          </p:spPr>
          <p:txBody>
            <a:bodyPr wrap="square" lIns="36000" tIns="0" rIns="36000" bIns="0" rtlCol="0" anchor="ctr">
              <a:noAutofit/>
            </a:bodyPr>
            <a:lstStyle/>
            <a:p>
              <a:pPr defTabSz="431087">
                <a:lnSpc>
                  <a:spcPts val="1500"/>
                </a:lnSpc>
              </a:pPr>
              <a:r>
                <a:rPr lang="ja-JP" altLang="en-US" sz="1200" b="1" dirty="0">
                  <a:solidFill>
                    <a:schemeClr val="bg1"/>
                  </a:solidFill>
                  <a:latin typeface="BIZ UDPゴシック" panose="020B0400000000000000" pitchFamily="50" charset="-128"/>
                  <a:ea typeface="BIZ UDPゴシック" panose="020B0400000000000000" pitchFamily="50" charset="-128"/>
                </a:rPr>
                <a:t>その他関連施策の促進</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425694887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0FA6D34CF08064FB4E74DD2839D12EC" ma:contentTypeVersion="56" ma:contentTypeDescription="新しいドキュメントを作成します。" ma:contentTypeScope="" ma:versionID="ea4a47c044454791ca95fec9626f8970">
  <xsd:schema xmlns:xsd="http://www.w3.org/2001/XMLSchema" xmlns:xs="http://www.w3.org/2001/XMLSchema" xmlns:p="http://schemas.microsoft.com/office/2006/metadata/properties" xmlns:ns1="http://schemas.microsoft.com/sharepoint/v3" xmlns:ns2="4e21aece-359b-4e6f-8f54-c70e1e237c6a" targetNamespace="http://schemas.microsoft.com/office/2006/metadata/properties" ma:root="true" ma:fieldsID="1ced218ac38bab5f5a68bc3b6b034af3" ns1:_="" ns2:_="">
    <xsd:import namespace="http://schemas.microsoft.com/sharepoint/v3"/>
    <xsd:import namespace="4e21aece-359b-4e6f-8f54-c70e1e237c6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2F0641-AF59-49E2-9CAA-1A195704A7E3}">
  <ds:schemaRefs>
    <ds:schemaRef ds:uri="http://www.w3.org/XML/1998/namespace"/>
    <ds:schemaRef ds:uri="http://purl.org/dc/elements/1.1/"/>
    <ds:schemaRef ds:uri="4e21aece-359b-4e6f-8f54-c70e1e237c6a"/>
    <ds:schemaRef ds:uri="http://schemas.microsoft.com/sharepoint/v3"/>
    <ds:schemaRef ds:uri="http://schemas.microsoft.com/office/2006/documentManagement/types"/>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93FF6B35-B7D5-4EF4-BEE1-499897AF32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e21aece-359b-4e6f-8f54-c70e1e237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D597CE-BC81-4541-83FE-3829B18472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9032</TotalTime>
  <Words>915</Words>
  <Application>Microsoft Office PowerPoint</Application>
  <PresentationFormat>A4 210 x 297 mm</PresentationFormat>
  <Paragraphs>91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宇都宮　福敬</dc:creator>
  <cp:lastModifiedBy>山本　剛士</cp:lastModifiedBy>
  <cp:revision>710</cp:revision>
  <cp:lastPrinted>2026-03-26T00:49:26Z</cp:lastPrinted>
  <dcterms:created xsi:type="dcterms:W3CDTF">2020-12-25T05:21:09Z</dcterms:created>
  <dcterms:modified xsi:type="dcterms:W3CDTF">2026-03-29T04:21:45Z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0x01010060FA6D34CF08064FB4E74DD2839D12EC</vt:lpwstr>
  </property>
</Properties>
</file>