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C79E6656-29AC-4C0B-A867-325CEE24B59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40D8487B-1924-4D19-9277-614D833F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6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02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99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3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07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2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36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70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07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43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99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31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A17F-6929-4D09-9A26-E54C5797396C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0D9A-673E-4B72-8AC6-5D0CC8806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48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5512" y="473172"/>
            <a:ext cx="8616518" cy="412653"/>
          </a:xfrm>
        </p:spPr>
        <p:txBody>
          <a:bodyPr>
            <a:noAutofit/>
          </a:bodyPr>
          <a:lstStyle/>
          <a:p>
            <a:r>
              <a:rPr lang="ja-JP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分譲マンション</a:t>
            </a:r>
            <a:r>
              <a:rPr lang="ja-JP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</a:t>
            </a:r>
            <a:r>
              <a:rPr lang="ja-JP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</a:t>
            </a:r>
            <a:r>
              <a:rPr lang="ja-JP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業者情報提供制度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37351" y="930002"/>
            <a:ext cx="8033669" cy="692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分譲マンション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の管理組合が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耐震改修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建替え）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の合意形成を円滑に進めることができるよう、耐震化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の事業実績があり継続的なサポートができる事業者を公募･登録し、管理組合等に対して情報提供を行います。</a:t>
            </a:r>
            <a:endParaRPr lang="ja-JP" altLang="en-US" sz="1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761490" y="1935910"/>
            <a:ext cx="7066550" cy="512174"/>
          </a:xfrm>
          <a:prstGeom prst="rect">
            <a:avLst/>
          </a:prstGeom>
          <a:noFill/>
          <a:ln w="63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72000" rIns="91423" bIns="36000" rtlCol="0" anchor="t" anchorCtr="0">
            <a:no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意識啓発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082476" y="2149774"/>
            <a:ext cx="6498730" cy="326885"/>
          </a:xfrm>
          <a:prstGeom prst="rect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 anchor="ctr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1100" spc="-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○大阪府と市町が連携しＤＭ発送や個別訪問を実施　　○耐震化</a:t>
            </a:r>
            <a:r>
              <a:rPr lang="ja-JP" altLang="en-US" sz="1100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の意識</a:t>
            </a:r>
            <a:r>
              <a:rPr lang="ja-JP" altLang="en-US" sz="1100" spc="-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向上を図るためセミナー等の実施</a:t>
            </a:r>
            <a:endParaRPr lang="en-US" altLang="ja-JP" sz="11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756480" y="2552121"/>
            <a:ext cx="7071560" cy="507817"/>
          </a:xfrm>
          <a:prstGeom prst="rect">
            <a:avLst/>
          </a:prstGeom>
          <a:noFill/>
          <a:ln w="63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72000" rIns="91423" bIns="36000" rtlCol="0" anchor="t" anchorCtr="0">
            <a:no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初動･勉強期の相談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　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大阪府分譲マンション管理・建替えサポートシステム協議会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56480" y="3281819"/>
            <a:ext cx="7071560" cy="3459549"/>
          </a:xfrm>
          <a:prstGeom prst="rect">
            <a:avLst/>
          </a:prstGeom>
          <a:solidFill>
            <a:schemeClr val="bg1"/>
          </a:solidFill>
          <a:ln w="2222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854414" y="3339544"/>
            <a:ext cx="6875691" cy="3600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0" rIns="91423" bIns="0" rtlCol="0" anchor="ctr" anchorCtr="0">
            <a:no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分譲マンション耐震化サポート事業者情報提供制度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292352" y="3094750"/>
            <a:ext cx="1800200" cy="144016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000">
                <a:schemeClr val="tx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082476" y="2763341"/>
            <a:ext cx="6210698" cy="334697"/>
          </a:xfrm>
          <a:prstGeom prst="rect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 anchor="ctr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1100" spc="-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○耐震化の手法や進め方に関するセミナー等の実施　　○相談・実務アドバイザーの派遣</a:t>
            </a:r>
            <a:endParaRPr lang="en-US" altLang="ja-JP" sz="1100" spc="-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747344" y="3811885"/>
            <a:ext cx="3405681" cy="2321691"/>
          </a:xfrm>
          <a:prstGeom prst="rect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 anchor="t" anchorCtr="0">
            <a:noAutofit/>
          </a:bodyPr>
          <a:lstStyle/>
          <a:p>
            <a:pPr marL="432000" indent="-432000"/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１）分譲マンション耐震化の検討段階から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 実施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に至るまで継続的に管理組合を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サポートする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事業者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公募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32000" indent="-432000"/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32000" indent="-432000"/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２）府において要件に適合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するサポート事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を登録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、ホームページ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等でサポート事業者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公開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32000" indent="-432000"/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32000" indent="-432000"/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３）分譲マンションの管理組合がサポート事業者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を自ら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選択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し、耐震化に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係る業務を委託</a:t>
            </a:r>
            <a:endParaRPr lang="en-US" altLang="ja-JP" sz="1200" spc="-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8783" y="1578207"/>
            <a:ext cx="4249749" cy="310050"/>
          </a:xfrm>
          <a:prstGeom prst="rect">
            <a:avLst/>
          </a:prstGeom>
          <a:noFill/>
          <a:ln w="6350">
            <a:solidFill>
              <a:schemeClr val="bg1">
                <a:alpha val="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 anchor="t" anchorCtr="0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耐震化の実現に向けたサポートの流れ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5285631" y="3747608"/>
            <a:ext cx="3420000" cy="2916000"/>
          </a:xfrm>
          <a:prstGeom prst="rect">
            <a:avLst/>
          </a:prstGeom>
          <a:ln w="31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buNone/>
            </a:pPr>
            <a:r>
              <a:rPr lang="en-US" altLang="ja-JP" sz="1100" dirty="0" smtClean="0">
                <a:latin typeface="+mn-ea"/>
              </a:rPr>
              <a:t>【</a:t>
            </a:r>
            <a:r>
              <a:rPr lang="ja-JP" altLang="en-US" sz="1100" dirty="0">
                <a:latin typeface="+mn-ea"/>
              </a:rPr>
              <a:t>サポート事業者の登録要件</a:t>
            </a:r>
            <a:r>
              <a:rPr lang="en-US" altLang="ja-JP" sz="1100" dirty="0" smtClean="0">
                <a:latin typeface="+mn-ea"/>
              </a:rPr>
              <a:t>】</a:t>
            </a: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 smtClean="0">
                <a:latin typeface="+mn-ea"/>
              </a:rPr>
              <a:t>旧耐震分譲</a:t>
            </a:r>
            <a:r>
              <a:rPr lang="ja-JP" altLang="en-US" sz="1100" dirty="0">
                <a:latin typeface="+mn-ea"/>
              </a:rPr>
              <a:t>マンションにおいて、耐震化手法の検討及び管理組合運営等</a:t>
            </a:r>
            <a:r>
              <a:rPr lang="ja-JP" altLang="en-US" sz="1100" dirty="0" smtClean="0">
                <a:latin typeface="+mn-ea"/>
              </a:rPr>
              <a:t>支援を行い、耐震化</a:t>
            </a:r>
            <a:r>
              <a:rPr lang="ja-JP" altLang="en-US" sz="1100" dirty="0">
                <a:latin typeface="+mn-ea"/>
              </a:rPr>
              <a:t>（耐震改修又は建替え</a:t>
            </a:r>
            <a:r>
              <a:rPr lang="ja-JP" altLang="en-US" sz="1100" dirty="0" smtClean="0">
                <a:latin typeface="+mn-ea"/>
              </a:rPr>
              <a:t>）の決議に導いた業務</a:t>
            </a:r>
            <a:r>
              <a:rPr lang="ja-JP" altLang="en-US" sz="1100" dirty="0">
                <a:latin typeface="+mn-ea"/>
              </a:rPr>
              <a:t>実績がある</a:t>
            </a:r>
            <a:r>
              <a:rPr lang="ja-JP" altLang="en-US" sz="1100" dirty="0" smtClean="0">
                <a:latin typeface="+mn-ea"/>
              </a:rPr>
              <a:t>こと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大阪府消費者保護条例第４条（事業者の責務）の</a:t>
            </a:r>
            <a:r>
              <a:rPr lang="ja-JP" altLang="en-US" sz="1100" dirty="0" smtClean="0">
                <a:latin typeface="+mn-ea"/>
              </a:rPr>
              <a:t>規定の内容</a:t>
            </a:r>
            <a:r>
              <a:rPr lang="ja-JP" altLang="en-US" sz="1100" dirty="0">
                <a:latin typeface="+mn-ea"/>
              </a:rPr>
              <a:t>を遵守する</a:t>
            </a:r>
            <a:r>
              <a:rPr lang="ja-JP" altLang="en-US" sz="1100" dirty="0" smtClean="0">
                <a:latin typeface="+mn-ea"/>
              </a:rPr>
              <a:t>こと</a:t>
            </a:r>
            <a:r>
              <a:rPr lang="ja-JP" altLang="en-US" sz="1100" dirty="0">
                <a:latin typeface="+mn-ea"/>
              </a:rPr>
              <a:t>　</a:t>
            </a:r>
            <a:r>
              <a:rPr lang="ja-JP" altLang="en-US" sz="1100" dirty="0" smtClean="0">
                <a:latin typeface="+mn-ea"/>
              </a:rPr>
              <a:t>等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spcBef>
                <a:spcPts val="600"/>
              </a:spcBef>
              <a:buNone/>
            </a:pPr>
            <a:r>
              <a:rPr lang="en-US" altLang="ja-JP" sz="1100" dirty="0" smtClean="0">
                <a:latin typeface="+mn-ea"/>
              </a:rPr>
              <a:t>【</a:t>
            </a:r>
            <a:r>
              <a:rPr lang="ja-JP" altLang="en-US" sz="1100" dirty="0">
                <a:latin typeface="+mn-ea"/>
              </a:rPr>
              <a:t>サポート事業者情報の公開内容</a:t>
            </a:r>
            <a:r>
              <a:rPr lang="en-US" altLang="ja-JP" sz="1100" dirty="0" smtClean="0">
                <a:latin typeface="+mn-ea"/>
              </a:rPr>
              <a:t>】</a:t>
            </a: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事業者の名称、</a:t>
            </a:r>
            <a:r>
              <a:rPr lang="ja-JP" altLang="en-US" sz="1100" dirty="0" smtClean="0">
                <a:latin typeface="+mn-ea"/>
              </a:rPr>
              <a:t>所在地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耐震化支援手法の</a:t>
            </a:r>
            <a:r>
              <a:rPr lang="ja-JP" altLang="en-US" sz="1100" dirty="0" smtClean="0">
                <a:latin typeface="+mn-ea"/>
              </a:rPr>
              <a:t>特色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耐震化手法の検討から事業実施に至るまで支援できる業務の</a:t>
            </a:r>
            <a:r>
              <a:rPr lang="ja-JP" altLang="en-US" sz="1100" dirty="0" smtClean="0">
                <a:latin typeface="+mn-ea"/>
              </a:rPr>
              <a:t>種類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企業コンプライアンスとして定め公表している</a:t>
            </a:r>
            <a:r>
              <a:rPr lang="ja-JP" altLang="en-US" sz="1100" dirty="0" smtClean="0">
                <a:latin typeface="+mn-ea"/>
              </a:rPr>
              <a:t>事項</a:t>
            </a:r>
            <a:endParaRPr lang="en-US" altLang="ja-JP" sz="1100" dirty="0" smtClean="0">
              <a:latin typeface="+mn-ea"/>
            </a:endParaRPr>
          </a:p>
          <a:p>
            <a:pPr marL="72000" indent="-72000">
              <a:buNone/>
            </a:pPr>
            <a:r>
              <a:rPr lang="ja-JP" altLang="en-US" sz="1100" dirty="0" smtClean="0">
                <a:latin typeface="+mn-ea"/>
              </a:rPr>
              <a:t>・</a:t>
            </a:r>
            <a:r>
              <a:rPr lang="ja-JP" altLang="en-US" sz="1100" dirty="0">
                <a:latin typeface="+mn-ea"/>
              </a:rPr>
              <a:t>管理組合との業務委託の契約、覚書、協定書等の締結にあたり、法令遵守、個人情報の保護及び</a:t>
            </a:r>
            <a:r>
              <a:rPr lang="ja-JP" altLang="en-US" sz="1100" dirty="0" smtClean="0">
                <a:latin typeface="+mn-ea"/>
              </a:rPr>
              <a:t>苦情等</a:t>
            </a:r>
            <a:r>
              <a:rPr lang="ja-JP" altLang="en-US" sz="1100" dirty="0">
                <a:latin typeface="+mn-ea"/>
              </a:rPr>
              <a:t>の対応について記載する</a:t>
            </a:r>
            <a:r>
              <a:rPr lang="ja-JP" altLang="en-US" sz="1100" dirty="0" smtClean="0">
                <a:latin typeface="+mn-ea"/>
              </a:rPr>
              <a:t>事項</a:t>
            </a:r>
            <a:endParaRPr lang="ja-JP" altLang="en-US" sz="1100" dirty="0">
              <a:latin typeface="+mn-e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06933" y="1831845"/>
            <a:ext cx="874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285037" y="1950693"/>
            <a:ext cx="1309503" cy="1109245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耐震化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意識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醸成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のための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85037" y="3281820"/>
            <a:ext cx="1309503" cy="3459548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耐震化実現に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向けた具体的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な事業支援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231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270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分譲マンション耐震化サポート事業者情報提供制度について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次年度導入検討中の国制度　素案</dc:title>
  <dc:creator>平山　英</dc:creator>
  <cp:lastModifiedBy>平谷　忠雄</cp:lastModifiedBy>
  <cp:revision>70</cp:revision>
  <cp:lastPrinted>2018-06-06T06:13:29Z</cp:lastPrinted>
  <dcterms:created xsi:type="dcterms:W3CDTF">2017-08-03T07:31:19Z</dcterms:created>
  <dcterms:modified xsi:type="dcterms:W3CDTF">2018-06-06T06:13:44Z</dcterms:modified>
</cp:coreProperties>
</file>