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Lst>
  <p:notesMasterIdLst>
    <p:notesMasterId r:id="rId20"/>
  </p:notesMasterIdLst>
  <p:sldIdLst>
    <p:sldId id="256" r:id="rId2"/>
    <p:sldId id="270" r:id="rId3"/>
    <p:sldId id="257" r:id="rId4"/>
    <p:sldId id="258" r:id="rId5"/>
    <p:sldId id="259" r:id="rId6"/>
    <p:sldId id="262" r:id="rId7"/>
    <p:sldId id="263" r:id="rId8"/>
    <p:sldId id="264" r:id="rId9"/>
    <p:sldId id="265" r:id="rId10"/>
    <p:sldId id="266" r:id="rId11"/>
    <p:sldId id="267" r:id="rId12"/>
    <p:sldId id="275" r:id="rId13"/>
    <p:sldId id="269" r:id="rId14"/>
    <p:sldId id="271" r:id="rId15"/>
    <p:sldId id="272" r:id="rId16"/>
    <p:sldId id="276" r:id="rId17"/>
    <p:sldId id="273" r:id="rId18"/>
    <p:sldId id="274" r:id="rId1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4708" autoAdjust="0"/>
  </p:normalViewPr>
  <p:slideViewPr>
    <p:cSldViewPr snapToGrid="0">
      <p:cViewPr varScale="1">
        <p:scale>
          <a:sx n="66" d="100"/>
          <a:sy n="66" d="100"/>
        </p:scale>
        <p:origin x="2712" y="53"/>
      </p:cViewPr>
      <p:guideLst/>
    </p:cSldViewPr>
  </p:slideViewPr>
  <p:outlineViewPr>
    <p:cViewPr>
      <p:scale>
        <a:sx n="33" d="100"/>
        <a:sy n="33" d="100"/>
      </p:scale>
      <p:origin x="0" y="-760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E34FFD1-4D21-490B-ABA3-B2C218E2C0BA}" type="datetimeFigureOut">
              <a:rPr kumimoji="1" lang="ja-JP" altLang="en-US" smtClean="0"/>
              <a:t>2024/12/16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51A73D2-F8CD-4237-9551-1333549E72A1}" type="slidenum">
              <a:rPr kumimoji="1" lang="ja-JP" altLang="en-US" smtClean="0"/>
              <a:t>‹#›</a:t>
            </a:fld>
            <a:endParaRPr kumimoji="1" lang="ja-JP" altLang="en-US"/>
          </a:p>
        </p:txBody>
      </p:sp>
    </p:spTree>
    <p:extLst>
      <p:ext uri="{BB962C8B-B14F-4D97-AF65-F5344CB8AC3E}">
        <p14:creationId xmlns:p14="http://schemas.microsoft.com/office/powerpoint/2010/main" val="24956191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616B76-8123-4C53-8503-B9FCC01F1D40}" type="datetime1">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59788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77CAD1-3A4A-4EEF-B62B-9C9182702165}" type="datetime1">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421707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4FE617-6488-4ED2-9A4F-B3DCD6FCFA50}" type="datetime1">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3462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8FEFA4-8AF6-45A0-B9C9-853C2C4507D3}" type="datetime1">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39623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5B6309-B313-497A-B566-AF6C2436244D}" type="datetime1">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57379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81EDCD-4869-4C8B-AD8A-2C68C307E901}" type="datetime1">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364014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5A1998-9652-4823-B93E-485FD16FEB30}" type="datetime1">
              <a:rPr kumimoji="1" lang="ja-JP" altLang="en-US" smtClean="0"/>
              <a:t>2024/12/16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18791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00A2DD-9DF7-473A-A42E-8FD1A7E85CCE}" type="datetime1">
              <a:rPr kumimoji="1" lang="ja-JP" altLang="en-US" smtClean="0"/>
              <a:t>2024/12/16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66406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7583-3975-4EF6-8FAE-5B3C0F99626A}" type="datetime1">
              <a:rPr kumimoji="1" lang="ja-JP" altLang="en-US" smtClean="0"/>
              <a:t>2024/12/16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416245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158F6B-67F7-4FD2-BD0D-29366887B170}" type="datetime1">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2413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123562-073C-4FA0-818E-18348A34565D}" type="datetime1">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62549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9FD593-4F19-41FC-AEFA-D6ED7706CEBD}" type="datetime1">
              <a:rPr kumimoji="1" lang="ja-JP" altLang="en-US" smtClean="0"/>
              <a:t>2024/12/16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81322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03559-D6D6-45F7-9329-66BC700A584B}"/>
              </a:ext>
            </a:extLst>
          </p:cNvPr>
          <p:cNvSpPr>
            <a:spLocks noGrp="1"/>
          </p:cNvSpPr>
          <p:nvPr>
            <p:ph type="ctrTitle"/>
          </p:nvPr>
        </p:nvSpPr>
        <p:spPr>
          <a:xfrm>
            <a:off x="738554" y="1174311"/>
            <a:ext cx="5380892" cy="2205497"/>
          </a:xfrm>
        </p:spPr>
        <p:txBody>
          <a:bodyPr anchor="ctr">
            <a:noAutofit/>
          </a:bodyPr>
          <a:lstStyle/>
          <a:p>
            <a:pPr>
              <a:spcBef>
                <a:spcPts val="0"/>
              </a:spcBef>
            </a:pPr>
            <a:r>
              <a:rPr lang="ja-JP" altLang="en-US" sz="2800" b="1" dirty="0">
                <a:latin typeface="Meiryo UI" panose="020B0604030504040204" pitchFamily="50" charset="-128"/>
                <a:ea typeface="Meiryo UI" panose="020B0604030504040204" pitchFamily="50" charset="-128"/>
              </a:rPr>
              <a:t>「大阪府消防広域化推進計画」</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（一部改定）</a:t>
            </a:r>
            <a:br>
              <a:rPr lang="en-US" altLang="ja-JP" sz="2800" b="1" dirty="0">
                <a:latin typeface="Meiryo UI" panose="020B0604030504040204" pitchFamily="50" charset="-128"/>
                <a:ea typeface="Meiryo UI" panose="020B0604030504040204" pitchFamily="50" charset="-128"/>
              </a:rPr>
            </a:b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資料編（案）</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A46F41CE-CA23-43CD-A2C4-61AE88541792}"/>
              </a:ext>
            </a:extLst>
          </p:cNvPr>
          <p:cNvSpPr txBox="1">
            <a:spLocks/>
          </p:cNvSpPr>
          <p:nvPr/>
        </p:nvSpPr>
        <p:spPr>
          <a:xfrm>
            <a:off x="4789693" y="540663"/>
            <a:ext cx="1587957" cy="473673"/>
          </a:xfrm>
          <a:prstGeom prst="rect">
            <a:avLst/>
          </a:prstGeom>
          <a:ln>
            <a:solidFill>
              <a:schemeClr val="tx1"/>
            </a:solidFill>
          </a:ln>
        </p:spPr>
        <p:txBody>
          <a:bodyPr vert="horz" lIns="91440" tIns="45720" rIns="91440" bIns="45720" rtlCol="0" anchor="ctr">
            <a:normAutofit fontScale="92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46" b="1" dirty="0">
                <a:latin typeface="Meiryo UI" panose="020B0604030504040204" pitchFamily="50" charset="-128"/>
                <a:ea typeface="Meiryo UI" panose="020B0604030504040204" pitchFamily="50" charset="-128"/>
              </a:rPr>
              <a:t>参考資料５</a:t>
            </a:r>
            <a:r>
              <a:rPr lang="en-US" altLang="ja-JP" sz="1846" b="1" dirty="0">
                <a:latin typeface="Meiryo UI" panose="020B0604030504040204" pitchFamily="50" charset="-128"/>
                <a:ea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rPr>
              <a:t>３</a:t>
            </a:r>
          </a:p>
        </p:txBody>
      </p:sp>
    </p:spTree>
    <p:extLst>
      <p:ext uri="{BB962C8B-B14F-4D97-AF65-F5344CB8AC3E}">
        <p14:creationId xmlns:p14="http://schemas.microsoft.com/office/powerpoint/2010/main" val="385774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7DAFB9-523E-4A57-9EA2-D7EE31149A59}"/>
              </a:ext>
            </a:extLst>
          </p:cNvPr>
          <p:cNvSpPr>
            <a:spLocks noGrp="1"/>
          </p:cNvSpPr>
          <p:nvPr>
            <p:ph type="title"/>
          </p:nvPr>
        </p:nvSpPr>
        <p:spPr>
          <a:xfrm>
            <a:off x="471488" y="527051"/>
            <a:ext cx="3420000" cy="360000"/>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令和６年度ヒアリング結果（概要）</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CD88747-6D24-40E8-B74F-9D4584944769}"/>
              </a:ext>
            </a:extLst>
          </p:cNvPr>
          <p:cNvSpPr txBox="1"/>
          <p:nvPr/>
        </p:nvSpPr>
        <p:spPr>
          <a:xfrm>
            <a:off x="471488" y="887051"/>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■消防職員に関すること</a:t>
            </a:r>
          </a:p>
        </p:txBody>
      </p:sp>
      <p:sp>
        <p:nvSpPr>
          <p:cNvPr id="6" name="角丸四角形 91">
            <a:extLst>
              <a:ext uri="{FF2B5EF4-FFF2-40B4-BE49-F238E27FC236}">
                <a16:creationId xmlns:a16="http://schemas.microsoft.com/office/drawing/2014/main" id="{053FD2EC-5104-4B51-B6AC-ABEE006AC39F}"/>
              </a:ext>
            </a:extLst>
          </p:cNvPr>
          <p:cNvSpPr/>
          <p:nvPr/>
        </p:nvSpPr>
        <p:spPr>
          <a:xfrm>
            <a:off x="568814" y="1063135"/>
            <a:ext cx="6060256" cy="18199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採用数</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8550" lvl="1">
              <a:spcBef>
                <a:spcPts val="50"/>
              </a:spcBef>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一部の本部では、採用時の応募者数について減少認識あり</a:t>
            </a:r>
          </a:p>
          <a:p>
            <a:pPr marL="171450"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職員数</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一般行政では職員を削減する方向だが、</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消防職員数を減らす方向にはなっていない</a:t>
            </a:r>
            <a:endParaRPr kumimoji="1" lang="en-US" altLang="ja-JP"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救急需要が増えているため、定数・職員数を増やしたい</a:t>
            </a:r>
          </a:p>
          <a:p>
            <a:pPr marL="171450"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年齢構成</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若手</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が多いところは、育児休業に伴う労務管理（実働人数確保）等が課題</a:t>
            </a:r>
          </a:p>
          <a:p>
            <a:pPr marR="0" lvl="0" defTabSz="457200" rtl="0" eaLnBrk="1" fontAlgn="auto" latinLnBrk="0" hangingPunct="1">
              <a:lnSpc>
                <a:spcPct val="100000"/>
              </a:lnSpc>
              <a:spcBef>
                <a:spcPts val="50"/>
              </a:spcBef>
              <a:spcAft>
                <a:spcPts val="0"/>
              </a:spcAft>
              <a:buClrTx/>
              <a:buSzTx/>
              <a:tabLst/>
              <a:defRPr/>
            </a:pP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職員の高齢化や、それに伴う高齢職員の活用方法等</a:t>
            </a:r>
            <a:r>
              <a:rPr kumimoji="1" lang="ja-JP" altLang="en-US" sz="1100" dirty="0">
                <a:solidFill>
                  <a:schemeClr val="tx1"/>
                </a:solidFill>
                <a:latin typeface="Meiryo UI" panose="020B0604030504040204" pitchFamily="50" charset="-128"/>
                <a:ea typeface="Meiryo UI" panose="020B0604030504040204" pitchFamily="50" charset="-128"/>
              </a:rPr>
              <a:t>が</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課題</a:t>
            </a:r>
            <a:endParaRPr kumimoji="1" lang="en-US" altLang="ja-JP"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7" name="角丸四角形 91">
            <a:extLst>
              <a:ext uri="{FF2B5EF4-FFF2-40B4-BE49-F238E27FC236}">
                <a16:creationId xmlns:a16="http://schemas.microsoft.com/office/drawing/2014/main" id="{47A91B74-0F22-4E75-8D24-7CF1F7C885BA}"/>
              </a:ext>
            </a:extLst>
          </p:cNvPr>
          <p:cNvSpPr/>
          <p:nvPr/>
        </p:nvSpPr>
        <p:spPr>
          <a:xfrm>
            <a:off x="979060" y="2811326"/>
            <a:ext cx="4572000" cy="148758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参　考</a:t>
            </a: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小規模消防本部の実情（消防職員）</a:t>
            </a:r>
            <a:endPar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応募者減少</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救急需要増加のため職員を確保したい</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育休対象職員が多く、実働職員確保に苦慮</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dirty="0">
                <a:solidFill>
                  <a:schemeClr val="tx1"/>
                </a:solidFill>
                <a:latin typeface="Meiryo UI" panose="020B0604030504040204" pitchFamily="50" charset="-128"/>
                <a:ea typeface="Meiryo UI" panose="020B0604030504040204" pitchFamily="50" charset="-128"/>
              </a:rPr>
              <a:t>　　・　</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非番・公休の職員による対応も頻繁</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条例定数を上げてほしいが、実現せず</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本部と署</a:t>
            </a:r>
            <a:r>
              <a:rPr kumimoji="1" lang="ja-JP" altLang="en-US" sz="1050" dirty="0">
                <a:solidFill>
                  <a:schemeClr val="tx1"/>
                </a:solidFill>
                <a:latin typeface="Meiryo UI" panose="020B0604030504040204" pitchFamily="50" charset="-128"/>
                <a:ea typeface="Meiryo UI" panose="020B0604030504040204" pitchFamily="50" charset="-128"/>
              </a:rPr>
              <a:t>を</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兼務、</a:t>
            </a:r>
            <a:r>
              <a:rPr kumimoji="1" lang="ja-JP" altLang="en-US" sz="1050" dirty="0">
                <a:solidFill>
                  <a:schemeClr val="tx1"/>
                </a:solidFill>
                <a:latin typeface="Meiryo UI" panose="020B0604030504040204" pitchFamily="50" charset="-128"/>
                <a:ea typeface="Meiryo UI" panose="020B0604030504040204" pitchFamily="50" charset="-128"/>
              </a:rPr>
              <a:t>兼任</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前提で採用</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応募者減</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人員に余裕がない</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定数増の検討なし</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B7A40E2-4A4C-4CF9-9178-CD1E13F0DEC9}"/>
              </a:ext>
            </a:extLst>
          </p:cNvPr>
          <p:cNvSpPr txBox="1"/>
          <p:nvPr/>
        </p:nvSpPr>
        <p:spPr>
          <a:xfrm>
            <a:off x="470090" y="445564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■災害対応力に関すること</a:t>
            </a:r>
          </a:p>
        </p:txBody>
      </p:sp>
      <p:sp>
        <p:nvSpPr>
          <p:cNvPr id="9" name="テキスト ボックス 8">
            <a:extLst>
              <a:ext uri="{FF2B5EF4-FFF2-40B4-BE49-F238E27FC236}">
                <a16:creationId xmlns:a16="http://schemas.microsoft.com/office/drawing/2014/main" id="{FA5C8EE6-99AF-4FCD-BB90-AF0668AC1A75}"/>
              </a:ext>
            </a:extLst>
          </p:cNvPr>
          <p:cNvSpPr txBox="1"/>
          <p:nvPr/>
        </p:nvSpPr>
        <p:spPr>
          <a:xfrm>
            <a:off x="663246" y="4732647"/>
            <a:ext cx="4851318" cy="1354217"/>
          </a:xfrm>
          <a:prstGeom prst="rect">
            <a:avLst/>
          </a:prstGeom>
          <a:noFill/>
        </p:spPr>
        <p:txBody>
          <a:bodyPr wrap="square">
            <a:spAutoFit/>
          </a:bodyPr>
          <a:lstStyle/>
          <a:p>
            <a:pPr marL="171450" indent="-171450">
              <a:spcBef>
                <a:spcPts val="50"/>
              </a:spcBef>
              <a:buFont typeface="Wingdings" panose="05000000000000000000" pitchFamily="2" charset="2"/>
              <a:buChar char="Ø"/>
            </a:pPr>
            <a:r>
              <a:rPr lang="ja-JP" altLang="en-US" sz="1100" b="1" dirty="0">
                <a:latin typeface="Meiryo UI" panose="020B0604030504040204" pitchFamily="50" charset="-128"/>
                <a:ea typeface="Meiryo UI" panose="020B0604030504040204" pitchFamily="50" charset="-128"/>
              </a:rPr>
              <a:t>大規模災害時</a:t>
            </a:r>
            <a:endParaRPr lang="en-US" altLang="ja-JP" sz="1100" b="1"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自分たちだけで対応できるか不安だが、被災経験が乏しいため、</a:t>
            </a:r>
            <a:endParaRPr lang="en-US" altLang="ja-JP" sz="1100"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具体的な課題想定はほぼなし</a:t>
            </a:r>
          </a:p>
          <a:p>
            <a:pPr>
              <a:spcBef>
                <a:spcPts val="50"/>
              </a:spcBef>
            </a:pPr>
            <a:r>
              <a:rPr lang="ja-JP" altLang="en-US" sz="1100" dirty="0">
                <a:latin typeface="Meiryo UI" panose="020B0604030504040204" pitchFamily="50" charset="-128"/>
                <a:ea typeface="Meiryo UI" panose="020B0604030504040204" pitchFamily="50" charset="-128"/>
              </a:rPr>
              <a:t>　　　（北部地震（</a:t>
            </a:r>
            <a:r>
              <a:rPr lang="en-US" altLang="ja-JP" sz="1100" dirty="0">
                <a:latin typeface="Meiryo UI" panose="020B0604030504040204" pitchFamily="50" charset="-128"/>
                <a:ea typeface="Meiryo UI" panose="020B0604030504040204" pitchFamily="50" charset="-128"/>
              </a:rPr>
              <a:t>H30.6</a:t>
            </a:r>
            <a:r>
              <a:rPr lang="ja-JP" altLang="en-US" sz="1100" dirty="0">
                <a:latin typeface="Meiryo UI" panose="020B0604030504040204" pitchFamily="50" charset="-128"/>
                <a:ea typeface="Meiryo UI" panose="020B0604030504040204" pitchFamily="50" charset="-128"/>
              </a:rPr>
              <a:t>）・台風</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号（</a:t>
            </a:r>
            <a:r>
              <a:rPr lang="en-US" altLang="ja-JP" sz="1100" dirty="0">
                <a:latin typeface="Meiryo UI" panose="020B0604030504040204" pitchFamily="50" charset="-128"/>
                <a:ea typeface="Meiryo UI" panose="020B0604030504040204" pitchFamily="50" charset="-128"/>
              </a:rPr>
              <a:t>H30.8</a:t>
            </a:r>
            <a:r>
              <a:rPr lang="ja-JP" altLang="en-US" sz="1100" dirty="0">
                <a:latin typeface="Meiryo UI" panose="020B0604030504040204" pitchFamily="50" charset="-128"/>
                <a:ea typeface="Meiryo UI" panose="020B0604030504040204" pitchFamily="50" charset="-128"/>
              </a:rPr>
              <a:t>）は、自前で対応できた認識）</a:t>
            </a:r>
            <a:endParaRPr lang="en-US" altLang="ja-JP" sz="1100"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大規模災害時には隣接への応援出動は困難</a:t>
            </a:r>
          </a:p>
          <a:p>
            <a:pPr marL="171450" indent="-171450">
              <a:spcBef>
                <a:spcPts val="50"/>
              </a:spcBef>
              <a:buFont typeface="Wingdings" panose="05000000000000000000" pitchFamily="2" charset="2"/>
              <a:buChar char="Ø"/>
            </a:pPr>
            <a:r>
              <a:rPr lang="ja-JP" altLang="en-US" sz="1100" b="1" dirty="0">
                <a:latin typeface="Meiryo UI" panose="020B0604030504040204" pitchFamily="50" charset="-128"/>
                <a:ea typeface="Meiryo UI" panose="020B0604030504040204" pitchFamily="50" charset="-128"/>
              </a:rPr>
              <a:t>平　常　時</a:t>
            </a:r>
            <a:endParaRPr lang="en-US" altLang="ja-JP" sz="1100" b="1"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自前・隣接本部からの応援運用で対応できている</a:t>
            </a:r>
          </a:p>
        </p:txBody>
      </p:sp>
      <p:sp>
        <p:nvSpPr>
          <p:cNvPr id="10" name="角丸四角形 91">
            <a:extLst>
              <a:ext uri="{FF2B5EF4-FFF2-40B4-BE49-F238E27FC236}">
                <a16:creationId xmlns:a16="http://schemas.microsoft.com/office/drawing/2014/main" id="{AF04CB84-9024-46C3-84D7-7F36ED87D746}"/>
              </a:ext>
            </a:extLst>
          </p:cNvPr>
          <p:cNvSpPr/>
          <p:nvPr/>
        </p:nvSpPr>
        <p:spPr>
          <a:xfrm>
            <a:off x="979060" y="6224870"/>
            <a:ext cx="4572000" cy="11149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参　考</a:t>
            </a: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小規模消防本部の実情（災害対応力）</a:t>
            </a:r>
            <a:endPar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　隣接消防からの応援頼み</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消火隊</a:t>
            </a:r>
            <a:r>
              <a:rPr kumimoji="1" lang="ja-JP" altLang="en-US" sz="1050" dirty="0">
                <a:solidFill>
                  <a:schemeClr val="tx1"/>
                </a:solidFill>
                <a:latin typeface="Meiryo UI" panose="020B0604030504040204" pitchFamily="50" charset="-128"/>
                <a:ea typeface="Meiryo UI" panose="020B0604030504040204" pitchFamily="50" charset="-128"/>
              </a:rPr>
              <a:t>が</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減員、ポンプ車搭乗が２人</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車両</a:t>
            </a:r>
            <a:r>
              <a:rPr kumimoji="1" lang="ja-JP" altLang="en-US" sz="1050" dirty="0">
                <a:solidFill>
                  <a:schemeClr val="tx1"/>
                </a:solidFill>
                <a:latin typeface="Meiryo UI" panose="020B0604030504040204" pitchFamily="50" charset="-128"/>
                <a:ea typeface="Meiryo UI" panose="020B0604030504040204" pitchFamily="50" charset="-128"/>
              </a:rPr>
              <a:t>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乗り換え運用対応</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第一出動も、一部隣接から出動前提</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複数災害に対応できるか不安</a:t>
            </a:r>
            <a:endParaRPr kumimoji="1" lang="en-US" altLang="ja-JP" sz="10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55BF305-0FAC-45C3-B8A7-B0C9F3B0020F}"/>
              </a:ext>
            </a:extLst>
          </p:cNvPr>
          <p:cNvSpPr/>
          <p:nvPr/>
        </p:nvSpPr>
        <p:spPr>
          <a:xfrm>
            <a:off x="513000" y="841331"/>
            <a:ext cx="5832000" cy="6687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6AA2632-3CE0-45A6-BBD1-A7A9E24B0063}"/>
              </a:ext>
            </a:extLst>
          </p:cNvPr>
          <p:cNvSpPr>
            <a:spLocks noGrp="1"/>
          </p:cNvSpPr>
          <p:nvPr>
            <p:ph type="sldNum" sz="quarter" idx="12"/>
          </p:nvPr>
        </p:nvSpPr>
        <p:spPr/>
        <p:txBody>
          <a:bodyPr/>
          <a:lstStyle/>
          <a:p>
            <a:r>
              <a:rPr kumimoji="1" lang="ja-JP" altLang="en-US" sz="1100" dirty="0">
                <a:solidFill>
                  <a:schemeClr val="tx1"/>
                </a:solidFill>
              </a:rPr>
              <a:t>資８</a:t>
            </a:r>
          </a:p>
        </p:txBody>
      </p:sp>
    </p:spTree>
    <p:extLst>
      <p:ext uri="{BB962C8B-B14F-4D97-AF65-F5344CB8AC3E}">
        <p14:creationId xmlns:p14="http://schemas.microsoft.com/office/powerpoint/2010/main" val="387300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6B842E5-0EED-4583-BB23-B4F9E92C4576}"/>
              </a:ext>
            </a:extLst>
          </p:cNvPr>
          <p:cNvSpPr>
            <a:spLocks noGrp="1"/>
          </p:cNvSpPr>
          <p:nvPr>
            <p:ph type="title"/>
          </p:nvPr>
        </p:nvSpPr>
        <p:spPr>
          <a:xfrm>
            <a:off x="471488" y="527051"/>
            <a:ext cx="396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8】</a:t>
            </a:r>
            <a:r>
              <a:rPr lang="ja-JP" altLang="en-US" sz="1400" b="1" dirty="0">
                <a:latin typeface="Meiryo UI" panose="020B0604030504040204" pitchFamily="50" charset="-128"/>
                <a:ea typeface="Meiryo UI" panose="020B0604030504040204" pitchFamily="50" charset="-128"/>
              </a:rPr>
              <a:t>消防広域化に伴う効果（具体事例）</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15FFEAE-6D5B-4421-9A62-784433F551B8}"/>
              </a:ext>
            </a:extLst>
          </p:cNvPr>
          <p:cNvSpPr txBox="1"/>
          <p:nvPr/>
        </p:nvSpPr>
        <p:spPr>
          <a:xfrm>
            <a:off x="348615" y="887051"/>
            <a:ext cx="6160770" cy="8325356"/>
          </a:xfrm>
          <a:prstGeom prst="rect">
            <a:avLst/>
          </a:prstGeom>
          <a:noFill/>
          <a:ln>
            <a:solidFill>
              <a:schemeClr val="tx1"/>
            </a:solidFill>
          </a:ln>
        </p:spPr>
        <p:txBody>
          <a:bodyPr wrap="square">
            <a:spAutoFit/>
          </a:bodyPr>
          <a:lstStyle/>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◯火災初動対応（第一出動）時の出動車両数等の充実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消防ポンプ自動車３台→５台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本部指揮車の追加、消防ポンプ自動車３台→４台</a:t>
            </a: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救助工作車１台→２台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豊能町では消防ポンプ自動車３台→７台</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（救急車１台、消防ポンプ自動車６台）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消防ポンプ自動車</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台</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救助工作車１台→２台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◯同時火災や中高層建築物火災の対応充実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同時に火災が発生した場合の対応力アップ</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中高層建築物での火災対応が充実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豊能町へのはしご車出動が可能となった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同時に火災が発生した場合の対応力アップ</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中高層建築物での火災対応が充実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大規模災害時に部隊を集中的に投入することが可能となり、</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128270" indent="-128270" algn="l" fontAlgn="base">
              <a:lnSpc>
                <a:spcPts val="1200"/>
              </a:lnSpc>
            </a:pP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活動時間の短縮が図られた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en-US"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現地到着時間（覚知～到着）の短縮</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最大で４分短縮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最大で３分短縮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指揮系統の１本化により、効率的な部隊運用が可能となり、</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結果的に時間短縮が図られた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最大で約５分短縮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◯現場への手厚い人員体制が可能に</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本部部門（指令室含む）の一元化により、現場活動要員を</a:t>
            </a:r>
            <a:r>
              <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署所の適正配置により</a:t>
            </a: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現場活動要員を５人増強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本部部門（指令室含む）の一元化により、現場活動要員を</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◯予防業務の充実による火災の未然防止強化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救急や予防業務等、専門化による高度化が図られた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同上</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・豊中市消防局　　　　　能勢町では予防業務の専任・高度化が図られた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豊能町では予防業務の専任・高度化が図られた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524000" indent="-1524000" algn="just"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重要対象物</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（福祉施設等）の</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消防法違反是正</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等のため、</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特別査察隊を設立</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◯高機能消防指令センター等の整備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消防救急デジタル無線及び高機能指令施設の整備において、</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４億円以上の経費削減</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消防救急デジタル無線及び消防指令センターの構築において、</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約１３億円の経費削減</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en-US"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◯資機材等の整備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特殊資機材や高度な設備の重複投資が避けられ、効率的な整備が可能となった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救助資機材やＮＢＣ等の特殊災害対応資機材への重複投資が避けられた</a:t>
            </a:r>
            <a:endParaRPr lang="ja-JP" altLang="ja-JP" sz="10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nSpc>
                <a:spcPts val="1200"/>
              </a:lnSpc>
            </a:pPr>
            <a:endParaRPr lang="ja-JP" altLang="ja-JP" sz="105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◯派遣研修の充実により消防職員の人材力が向上</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82550" indent="-8255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職員研修の計画的実施及び充実が可能となった</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lgn="l" fontAlgn="base">
              <a:lnSpc>
                <a:spcPts val="1200"/>
              </a:lnSpc>
            </a:pPr>
            <a:r>
              <a:rPr lang="ja-JP" altLang="ja-JP" sz="1000" kern="1200" dirty="0">
                <a:effectLst/>
                <a:latin typeface="Century" panose="02040604050505020304" pitchFamily="18" charset="0"/>
                <a:ea typeface="メイリオ" panose="020B0604030504040204" pitchFamily="50" charset="-128"/>
                <a:cs typeface="メイリオ" panose="020B0604030504040204" pitchFamily="50" charset="-128"/>
              </a:rPr>
              <a:t>・大阪南消防局　　　　　</a:t>
            </a:r>
            <a:r>
              <a:rPr kumimoji="1" lang="ja-JP" altLang="ja-JP" sz="1000" kern="1200" dirty="0">
                <a:effectLst/>
                <a:latin typeface="Century" panose="02040604050505020304" pitchFamily="18" charset="0"/>
                <a:ea typeface="メイリオ" panose="020B0604030504040204" pitchFamily="50" charset="-128"/>
                <a:cs typeface="メイリオ" panose="020B0604030504040204" pitchFamily="50" charset="-128"/>
              </a:rPr>
              <a:t>職員研修の計画的実施及び充実が可能となった</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75AED18-8DF3-4381-AFD8-05268E6A367C}"/>
              </a:ext>
            </a:extLst>
          </p:cNvPr>
          <p:cNvSpPr>
            <a:spLocks noGrp="1"/>
          </p:cNvSpPr>
          <p:nvPr>
            <p:ph type="sldNum" sz="quarter" idx="12"/>
          </p:nvPr>
        </p:nvSpPr>
        <p:spPr>
          <a:xfrm>
            <a:off x="4966335" y="9251648"/>
            <a:ext cx="1543050" cy="527403"/>
          </a:xfrm>
        </p:spPr>
        <p:txBody>
          <a:bodyPr/>
          <a:lstStyle/>
          <a:p>
            <a:r>
              <a:rPr kumimoji="1" lang="ja-JP" altLang="en-US" sz="1100" dirty="0">
                <a:solidFill>
                  <a:schemeClr val="tx1"/>
                </a:solidFill>
              </a:rPr>
              <a:t>資９</a:t>
            </a:r>
          </a:p>
        </p:txBody>
      </p:sp>
    </p:spTree>
    <p:extLst>
      <p:ext uri="{BB962C8B-B14F-4D97-AF65-F5344CB8AC3E}">
        <p14:creationId xmlns:p14="http://schemas.microsoft.com/office/powerpoint/2010/main" val="41463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8A1EA67-8F68-44FE-A00B-171F9940E324}"/>
              </a:ext>
            </a:extLst>
          </p:cNvPr>
          <p:cNvSpPr>
            <a:spLocks noGrp="1"/>
          </p:cNvSpPr>
          <p:nvPr>
            <p:ph type="title"/>
          </p:nvPr>
        </p:nvSpPr>
        <p:spPr>
          <a:xfrm>
            <a:off x="471488" y="527051"/>
            <a:ext cx="486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資料９</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令和６年度委託調査結果（指令台の整備費用）</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06B7087-8818-4E20-9F97-64C387CEB694}"/>
              </a:ext>
            </a:extLst>
          </p:cNvPr>
          <p:cNvSpPr txBox="1"/>
          <p:nvPr/>
        </p:nvSpPr>
        <p:spPr>
          <a:xfrm>
            <a:off x="434646" y="81205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■委託調査の概要</a:t>
            </a:r>
          </a:p>
        </p:txBody>
      </p:sp>
      <p:sp>
        <p:nvSpPr>
          <p:cNvPr id="2" name="スライド番号プレースホルダー 1">
            <a:extLst>
              <a:ext uri="{FF2B5EF4-FFF2-40B4-BE49-F238E27FC236}">
                <a16:creationId xmlns:a16="http://schemas.microsoft.com/office/drawing/2014/main" id="{3BD866C4-E9AA-4D6C-B196-9705835F8120}"/>
              </a:ext>
            </a:extLst>
          </p:cNvPr>
          <p:cNvSpPr>
            <a:spLocks noGrp="1"/>
          </p:cNvSpPr>
          <p:nvPr>
            <p:ph type="sldNum" sz="quarter" idx="12"/>
          </p:nvPr>
        </p:nvSpPr>
        <p:spPr>
          <a:xfrm>
            <a:off x="5026343" y="9195131"/>
            <a:ext cx="1543050" cy="527403"/>
          </a:xfrm>
        </p:spPr>
        <p:txBody>
          <a:bodyPr/>
          <a:lstStyle/>
          <a:p>
            <a:r>
              <a:rPr kumimoji="1" lang="ja-JP" altLang="en-US" sz="1100" dirty="0">
                <a:solidFill>
                  <a:schemeClr val="tx1"/>
                </a:solidFill>
              </a:rPr>
              <a:t>資</a:t>
            </a:r>
            <a:r>
              <a:rPr kumimoji="1" lang="en-US" altLang="ja-JP" sz="1100" dirty="0">
                <a:solidFill>
                  <a:schemeClr val="tx1"/>
                </a:solidFill>
              </a:rPr>
              <a:t>10</a:t>
            </a:r>
            <a:endParaRPr kumimoji="1" lang="ja-JP" altLang="en-US" sz="1100" dirty="0">
              <a:solidFill>
                <a:schemeClr val="tx1"/>
              </a:solidFill>
            </a:endParaRPr>
          </a:p>
        </p:txBody>
      </p:sp>
      <p:grpSp>
        <p:nvGrpSpPr>
          <p:cNvPr id="3" name="グループ化 2">
            <a:extLst>
              <a:ext uri="{FF2B5EF4-FFF2-40B4-BE49-F238E27FC236}">
                <a16:creationId xmlns:a16="http://schemas.microsoft.com/office/drawing/2014/main" id="{E97C9388-64E0-43DD-A906-6BF0EC63EE82}"/>
              </a:ext>
            </a:extLst>
          </p:cNvPr>
          <p:cNvGrpSpPr/>
          <p:nvPr/>
        </p:nvGrpSpPr>
        <p:grpSpPr>
          <a:xfrm>
            <a:off x="513000" y="1034012"/>
            <a:ext cx="5832000" cy="936181"/>
            <a:chOff x="513000" y="1135015"/>
            <a:chExt cx="5832000" cy="936181"/>
          </a:xfrm>
        </p:grpSpPr>
        <p:sp>
          <p:nvSpPr>
            <p:cNvPr id="18" name="角丸四角形 91">
              <a:extLst>
                <a:ext uri="{FF2B5EF4-FFF2-40B4-BE49-F238E27FC236}">
                  <a16:creationId xmlns:a16="http://schemas.microsoft.com/office/drawing/2014/main" id="{627DF17F-A7CF-4D58-8688-105D56735FF2}"/>
                </a:ext>
              </a:extLst>
            </p:cNvPr>
            <p:cNvSpPr/>
            <p:nvPr/>
          </p:nvSpPr>
          <p:spPr>
            <a:xfrm>
              <a:off x="549000" y="1135015"/>
              <a:ext cx="5760000" cy="89022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dirty="0">
                  <a:solidFill>
                    <a:schemeClr val="tx1"/>
                  </a:solidFill>
                  <a:latin typeface="Meiryo UI" panose="020B0604030504040204" pitchFamily="50" charset="-128"/>
                  <a:ea typeface="Meiryo UI" panose="020B0604030504040204" pitchFamily="50" charset="-128"/>
                </a:rPr>
                <a:t>ブロックを超えた消防の連携・協力の状況（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）を踏まえ、広域化により指令台を統合した場合に、整備費用がどれだけ低減する可能性があるか、府独自で検討を行った。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）大阪市消防局（大阪市域）＋松原市消防本部（南河内北ブロック）</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堺市消防局（堺市域）＋泉大津市消防本部（泉州北ブロック）：はしご車の共同運用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堺市消防局（堺市域）＋和泉市消防本部（泉州北ブロック）：指令台の共同運用</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917D200-E2FE-4894-9A5B-4A0BCB6C0691}"/>
                </a:ext>
              </a:extLst>
            </p:cNvPr>
            <p:cNvSpPr/>
            <p:nvPr/>
          </p:nvSpPr>
          <p:spPr>
            <a:xfrm>
              <a:off x="513000" y="1180973"/>
              <a:ext cx="5832000" cy="89022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91618F3E-1799-44E6-ACCC-5C6E53955C9B}"/>
              </a:ext>
            </a:extLst>
          </p:cNvPr>
          <p:cNvPicPr>
            <a:picLocks noChangeAspect="1"/>
          </p:cNvPicPr>
          <p:nvPr/>
        </p:nvPicPr>
        <p:blipFill>
          <a:blip r:embed="rId2"/>
          <a:stretch>
            <a:fillRect/>
          </a:stretch>
        </p:blipFill>
        <p:spPr>
          <a:xfrm>
            <a:off x="770932" y="5772522"/>
            <a:ext cx="5316136" cy="3686310"/>
          </a:xfrm>
          <a:prstGeom prst="rect">
            <a:avLst/>
          </a:prstGeom>
        </p:spPr>
      </p:pic>
      <p:pic>
        <p:nvPicPr>
          <p:cNvPr id="21" name="図 20">
            <a:extLst>
              <a:ext uri="{FF2B5EF4-FFF2-40B4-BE49-F238E27FC236}">
                <a16:creationId xmlns:a16="http://schemas.microsoft.com/office/drawing/2014/main" id="{588A314D-E12C-40D5-BCF9-3FDA4E2ECD2B}"/>
              </a:ext>
            </a:extLst>
          </p:cNvPr>
          <p:cNvPicPr>
            <a:picLocks noChangeAspect="1"/>
          </p:cNvPicPr>
          <p:nvPr/>
        </p:nvPicPr>
        <p:blipFill>
          <a:blip r:embed="rId3"/>
          <a:stretch>
            <a:fillRect/>
          </a:stretch>
        </p:blipFill>
        <p:spPr>
          <a:xfrm>
            <a:off x="770932" y="2016151"/>
            <a:ext cx="5316136" cy="3691642"/>
          </a:xfrm>
          <a:prstGeom prst="rect">
            <a:avLst/>
          </a:prstGeom>
        </p:spPr>
      </p:pic>
    </p:spTree>
    <p:extLst>
      <p:ext uri="{BB962C8B-B14F-4D97-AF65-F5344CB8AC3E}">
        <p14:creationId xmlns:p14="http://schemas.microsoft.com/office/powerpoint/2010/main" val="207193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CA42D3-7968-4C1F-A722-04A5A5D569C3}"/>
              </a:ext>
            </a:extLst>
          </p:cNvPr>
          <p:cNvSpPr>
            <a:spLocks noGrp="1"/>
          </p:cNvSpPr>
          <p:nvPr>
            <p:ph type="title"/>
          </p:nvPr>
        </p:nvSpPr>
        <p:spPr>
          <a:xfrm>
            <a:off x="471488" y="527051"/>
            <a:ext cx="270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広域化の方向性</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4227EB7-C8AB-472E-ADAD-4288A216D147}"/>
              </a:ext>
            </a:extLst>
          </p:cNvPr>
          <p:cNvSpPr txBox="1"/>
          <p:nvPr/>
        </p:nvSpPr>
        <p:spPr>
          <a:xfrm>
            <a:off x="471488" y="849852"/>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■方向性イメージ図</a:t>
            </a:r>
          </a:p>
        </p:txBody>
      </p:sp>
      <p:sp>
        <p:nvSpPr>
          <p:cNvPr id="6" name="タイトル 1">
            <a:extLst>
              <a:ext uri="{FF2B5EF4-FFF2-40B4-BE49-F238E27FC236}">
                <a16:creationId xmlns:a16="http://schemas.microsoft.com/office/drawing/2014/main" id="{4C8EAD7D-B35F-4FFD-A946-A7FD8E568DBE}"/>
              </a:ext>
            </a:extLst>
          </p:cNvPr>
          <p:cNvSpPr txBox="1">
            <a:spLocks/>
          </p:cNvSpPr>
          <p:nvPr/>
        </p:nvSpPr>
        <p:spPr>
          <a:xfrm>
            <a:off x="540068" y="4953000"/>
            <a:ext cx="1898332"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国の支援</a:t>
            </a:r>
          </a:p>
        </p:txBody>
      </p:sp>
      <p:sp>
        <p:nvSpPr>
          <p:cNvPr id="7" name="テキスト ボックス 6">
            <a:extLst>
              <a:ext uri="{FF2B5EF4-FFF2-40B4-BE49-F238E27FC236}">
                <a16:creationId xmlns:a16="http://schemas.microsoft.com/office/drawing/2014/main" id="{DCB9FFA0-9594-40B3-9920-A34F1A71B7FA}"/>
              </a:ext>
            </a:extLst>
          </p:cNvPr>
          <p:cNvSpPr txBox="1"/>
          <p:nvPr/>
        </p:nvSpPr>
        <p:spPr>
          <a:xfrm>
            <a:off x="540068" y="5311612"/>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■令和７年度の国の財政措置</a:t>
            </a:r>
          </a:p>
        </p:txBody>
      </p:sp>
      <p:sp>
        <p:nvSpPr>
          <p:cNvPr id="9" name="二等辺三角形 8">
            <a:extLst>
              <a:ext uri="{FF2B5EF4-FFF2-40B4-BE49-F238E27FC236}">
                <a16:creationId xmlns:a16="http://schemas.microsoft.com/office/drawing/2014/main" id="{07B84C16-E359-432D-A8CB-4AE6C0019B9D}"/>
              </a:ext>
            </a:extLst>
          </p:cNvPr>
          <p:cNvSpPr/>
          <p:nvPr/>
        </p:nvSpPr>
        <p:spPr>
          <a:xfrm>
            <a:off x="2678492" y="1528897"/>
            <a:ext cx="1250697" cy="514414"/>
          </a:xfrm>
          <a:prstGeom prst="triangle">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台形 9">
            <a:extLst>
              <a:ext uri="{FF2B5EF4-FFF2-40B4-BE49-F238E27FC236}">
                <a16:creationId xmlns:a16="http://schemas.microsoft.com/office/drawing/2014/main" id="{36135170-E7D4-4BBC-9AC5-49D147185FC6}"/>
              </a:ext>
            </a:extLst>
          </p:cNvPr>
          <p:cNvSpPr/>
          <p:nvPr/>
        </p:nvSpPr>
        <p:spPr>
          <a:xfrm>
            <a:off x="1944280" y="2207712"/>
            <a:ext cx="2665741" cy="545238"/>
          </a:xfrm>
          <a:prstGeom prst="trapezoid">
            <a:avLst>
              <a:gd name="adj" fmla="val 102125"/>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台形 10">
            <a:extLst>
              <a:ext uri="{FF2B5EF4-FFF2-40B4-BE49-F238E27FC236}">
                <a16:creationId xmlns:a16="http://schemas.microsoft.com/office/drawing/2014/main" id="{2C686FE9-C529-49E1-9228-444B2C783739}"/>
              </a:ext>
            </a:extLst>
          </p:cNvPr>
          <p:cNvSpPr/>
          <p:nvPr/>
        </p:nvSpPr>
        <p:spPr>
          <a:xfrm>
            <a:off x="1206832" y="2939701"/>
            <a:ext cx="4140635" cy="642218"/>
          </a:xfrm>
          <a:prstGeom prst="trapezoid">
            <a:avLst>
              <a:gd name="adj" fmla="val 99797"/>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513DA35D-BEAF-4070-BD93-17A4EB962900}"/>
              </a:ext>
            </a:extLst>
          </p:cNvPr>
          <p:cNvSpPr txBox="1"/>
          <p:nvPr/>
        </p:nvSpPr>
        <p:spPr>
          <a:xfrm>
            <a:off x="1743982" y="3019450"/>
            <a:ext cx="3504486" cy="523220"/>
          </a:xfrm>
          <a:prstGeom prst="rect">
            <a:avLst/>
          </a:prstGeom>
          <a:noFill/>
        </p:spPr>
        <p:txBody>
          <a:bodyPr wrap="none" rtlCol="0">
            <a:spAutoFit/>
          </a:bodyPr>
          <a:lstStyle/>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推進期限（令和</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年４月１日）</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まで</a:t>
            </a:r>
            <a:endParaRPr kumimoji="1"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広域化すべき</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組合せ</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重点地域の指定）</a:t>
            </a:r>
            <a:endPar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737DA929-75A4-487C-AAAA-88AFCB860BB6}"/>
              </a:ext>
            </a:extLst>
          </p:cNvPr>
          <p:cNvSpPr/>
          <p:nvPr/>
        </p:nvSpPr>
        <p:spPr>
          <a:xfrm>
            <a:off x="1938067" y="2246983"/>
            <a:ext cx="3057247" cy="523220"/>
          </a:xfrm>
          <a:prstGeom prst="rect">
            <a:avLst/>
          </a:prstGeom>
        </p:spPr>
        <p:txBody>
          <a:bodyPr wrap="none">
            <a:spAutoFit/>
          </a:bodyPr>
          <a:lstStyle/>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おおむね</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までに</a:t>
            </a:r>
            <a:endParaRPr kumimoji="1"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広域化すべき</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組合せ（７ブロック）</a:t>
            </a:r>
          </a:p>
        </p:txBody>
      </p:sp>
      <p:sp>
        <p:nvSpPr>
          <p:cNvPr id="14" name="テキスト ボックス 13">
            <a:extLst>
              <a:ext uri="{FF2B5EF4-FFF2-40B4-BE49-F238E27FC236}">
                <a16:creationId xmlns:a16="http://schemas.microsoft.com/office/drawing/2014/main" id="{D6F69450-74D7-42BC-A77A-0455F47A6643}"/>
              </a:ext>
            </a:extLst>
          </p:cNvPr>
          <p:cNvSpPr txBox="1"/>
          <p:nvPr/>
        </p:nvSpPr>
        <p:spPr>
          <a:xfrm>
            <a:off x="1829145" y="1621491"/>
            <a:ext cx="2857400" cy="341801"/>
          </a:xfrm>
          <a:prstGeom prst="rect">
            <a:avLst/>
          </a:prstGeom>
          <a:noFill/>
        </p:spPr>
        <p:txBody>
          <a:bodyPr wrap="none" rtlCol="0">
            <a:spAutoFit/>
          </a:bodyPr>
          <a:lstStyle/>
          <a:p>
            <a:pPr marL="0" marR="0" lvl="0" indent="0" defTabSz="1209568" eaLnBrk="1" fontAlgn="auto" latinLnBrk="0" hangingPunct="1">
              <a:lnSpc>
                <a:spcPts val="24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府内消防本部の将来像（１ブロック）</a:t>
            </a:r>
            <a:endPar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台形 14">
            <a:extLst>
              <a:ext uri="{FF2B5EF4-FFF2-40B4-BE49-F238E27FC236}">
                <a16:creationId xmlns:a16="http://schemas.microsoft.com/office/drawing/2014/main" id="{95688BEC-FEA2-4062-9B04-1BAFCEE8AE64}"/>
              </a:ext>
            </a:extLst>
          </p:cNvPr>
          <p:cNvSpPr/>
          <p:nvPr/>
        </p:nvSpPr>
        <p:spPr>
          <a:xfrm>
            <a:off x="1043649" y="3807179"/>
            <a:ext cx="4523273" cy="618727"/>
          </a:xfrm>
          <a:prstGeom prst="trapezoid">
            <a:avLst>
              <a:gd name="adj" fmla="val 17996"/>
            </a:avLst>
          </a:prstGeom>
          <a:solidFill>
            <a:srgbClr val="00B0F0">
              <a:alpha val="49804"/>
            </a:srgbClr>
          </a:solidFill>
          <a:ln w="28575" cap="flat" cmpd="sng" algn="ctr">
            <a:solidFill>
              <a:srgbClr val="0070C0"/>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71ACA952-E2B8-4AF3-B588-448F42A4AB9D}"/>
              </a:ext>
            </a:extLst>
          </p:cNvPr>
          <p:cNvSpPr txBox="1"/>
          <p:nvPr/>
        </p:nvSpPr>
        <p:spPr>
          <a:xfrm>
            <a:off x="1412974" y="3861900"/>
            <a:ext cx="3766348" cy="530140"/>
          </a:xfrm>
          <a:prstGeom prst="rect">
            <a:avLst/>
          </a:prstGeom>
          <a:noFill/>
        </p:spPr>
        <p:txBody>
          <a:bodyPr wrap="square" rtlCol="0">
            <a:spAutoFit/>
          </a:bodyPr>
          <a:lstStyle/>
          <a:p>
            <a:pPr marL="0" marR="0" lvl="0" indent="0" algn="ctr"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連携・協力対象市町村</a:t>
            </a:r>
            <a:endParaRPr kumimoji="1"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指令台</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の共同運用等を推進</a:t>
            </a:r>
          </a:p>
        </p:txBody>
      </p:sp>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11</a:t>
            </a:r>
            <a:endParaRPr kumimoji="1" lang="ja-JP" altLang="en-US" sz="1100" dirty="0">
              <a:solidFill>
                <a:schemeClr val="tx1"/>
              </a:solidFill>
            </a:endParaRPr>
          </a:p>
        </p:txBody>
      </p:sp>
      <p:sp>
        <p:nvSpPr>
          <p:cNvPr id="17" name="テキスト ボックス 16">
            <a:extLst>
              <a:ext uri="{FF2B5EF4-FFF2-40B4-BE49-F238E27FC236}">
                <a16:creationId xmlns:a16="http://schemas.microsoft.com/office/drawing/2014/main" id="{C674D6D5-B4B6-4582-8E4C-63E60CCD4D05}"/>
              </a:ext>
            </a:extLst>
          </p:cNvPr>
          <p:cNvSpPr txBox="1"/>
          <p:nvPr/>
        </p:nvSpPr>
        <p:spPr>
          <a:xfrm>
            <a:off x="741865" y="5682260"/>
            <a:ext cx="3393070" cy="276999"/>
          </a:xfrm>
          <a:prstGeom prst="rect">
            <a:avLst/>
          </a:prstGeom>
          <a:noFill/>
        </p:spPr>
        <p:txBody>
          <a:bodyPr wrap="square">
            <a:spAutoFit/>
          </a:bodyPr>
          <a:lstStyle/>
          <a:p>
            <a:r>
              <a:rPr lang="ja-JP" altLang="en-US" sz="1200" dirty="0">
                <a:highlight>
                  <a:srgbClr val="FFFF00"/>
                </a:highlight>
                <a:latin typeface="Meiryo UI" panose="020B0604030504040204" pitchFamily="50" charset="-128"/>
                <a:ea typeface="Meiryo UI" panose="020B0604030504040204" pitchFamily="50" charset="-128"/>
              </a:rPr>
              <a:t>（消防庁の</a:t>
            </a:r>
            <a:r>
              <a:rPr lang="en-US" altLang="ja-JP" sz="1200" dirty="0">
                <a:highlight>
                  <a:srgbClr val="FFFF00"/>
                </a:highlight>
                <a:latin typeface="Meiryo UI" panose="020B0604030504040204" pitchFamily="50" charset="-128"/>
                <a:ea typeface="Meiryo UI" panose="020B0604030504040204" pitchFamily="50" charset="-128"/>
              </a:rPr>
              <a:t>R</a:t>
            </a:r>
            <a:r>
              <a:rPr lang="ja-JP" altLang="en-US" sz="1200" dirty="0">
                <a:highlight>
                  <a:srgbClr val="FFFF00"/>
                </a:highlight>
                <a:latin typeface="Meiryo UI" panose="020B0604030504040204" pitchFamily="50" charset="-128"/>
                <a:ea typeface="Meiryo UI" panose="020B0604030504040204" pitchFamily="50" charset="-128"/>
              </a:rPr>
              <a:t>７財政措置公表後に記載）</a:t>
            </a:r>
          </a:p>
        </p:txBody>
      </p:sp>
    </p:spTree>
    <p:extLst>
      <p:ext uri="{BB962C8B-B14F-4D97-AF65-F5344CB8AC3E}">
        <p14:creationId xmlns:p14="http://schemas.microsoft.com/office/powerpoint/2010/main" val="35286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CA42D3-7968-4C1F-A722-04A5A5D569C3}"/>
              </a:ext>
            </a:extLst>
          </p:cNvPr>
          <p:cNvSpPr>
            <a:spLocks noGrp="1"/>
          </p:cNvSpPr>
          <p:nvPr>
            <p:ph type="title"/>
          </p:nvPr>
        </p:nvSpPr>
        <p:spPr>
          <a:xfrm>
            <a:off x="471487" y="527051"/>
            <a:ext cx="6010335" cy="410498"/>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rPr>
              <a:t>令和６年度委託調査結果（広域化対象市町村の組合せ見直し検討）</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4227EB7-C8AB-472E-ADAD-4288A216D147}"/>
              </a:ext>
            </a:extLst>
          </p:cNvPr>
          <p:cNvSpPr txBox="1"/>
          <p:nvPr/>
        </p:nvSpPr>
        <p:spPr>
          <a:xfrm>
            <a:off x="471488" y="849852"/>
            <a:ext cx="2232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■堺地域・泉州北ブロック付近</a:t>
            </a:r>
          </a:p>
        </p:txBody>
      </p:sp>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12</a:t>
            </a:r>
            <a:endParaRPr kumimoji="1" lang="ja-JP" altLang="en-US" sz="1100" dirty="0">
              <a:solidFill>
                <a:schemeClr val="tx1"/>
              </a:solidFill>
            </a:endParaRPr>
          </a:p>
        </p:txBody>
      </p:sp>
      <p:grpSp>
        <p:nvGrpSpPr>
          <p:cNvPr id="6" name="グループ化 5">
            <a:extLst>
              <a:ext uri="{FF2B5EF4-FFF2-40B4-BE49-F238E27FC236}">
                <a16:creationId xmlns:a16="http://schemas.microsoft.com/office/drawing/2014/main" id="{49537E5C-3B75-4A50-B0EF-346D6BE1D55E}"/>
              </a:ext>
            </a:extLst>
          </p:cNvPr>
          <p:cNvGrpSpPr/>
          <p:nvPr/>
        </p:nvGrpSpPr>
        <p:grpSpPr>
          <a:xfrm>
            <a:off x="513000" y="1126851"/>
            <a:ext cx="5873512" cy="875569"/>
            <a:chOff x="513000" y="1126851"/>
            <a:chExt cx="5873512" cy="875569"/>
          </a:xfrm>
        </p:grpSpPr>
        <p:sp>
          <p:nvSpPr>
            <p:cNvPr id="18" name="角丸四角形 91">
              <a:extLst>
                <a:ext uri="{FF2B5EF4-FFF2-40B4-BE49-F238E27FC236}">
                  <a16:creationId xmlns:a16="http://schemas.microsoft.com/office/drawing/2014/main" id="{0E18EED4-327A-487A-8126-5F1603F37F78}"/>
                </a:ext>
              </a:extLst>
            </p:cNvPr>
            <p:cNvSpPr/>
            <p:nvPr/>
          </p:nvSpPr>
          <p:spPr>
            <a:xfrm>
              <a:off x="626512" y="1151937"/>
              <a:ext cx="5760000" cy="85048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dirty="0">
                  <a:solidFill>
                    <a:schemeClr val="tx1"/>
                  </a:solidFill>
                  <a:latin typeface="Meiryo UI" panose="020B0604030504040204" pitchFamily="50" charset="-128"/>
                  <a:ea typeface="Meiryo UI" panose="020B0604030504040204" pitchFamily="50" charset="-128"/>
                </a:rPr>
                <a:t>ブロックを超えた消防の連携・協力の状況（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）を踏まえ、組合せの見直しについて、府独自で検討を行った。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）堺市消防局（堺市域）＋泉大津市消防本部（泉州北ブロック）：はしご車の共同運用</a:t>
              </a:r>
              <a:endParaRPr kumimoji="1" lang="en-US" altLang="ja-JP" sz="8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800" dirty="0">
                  <a:solidFill>
                    <a:schemeClr val="tx1"/>
                  </a:solidFill>
                  <a:latin typeface="Meiryo UI" panose="020B0604030504040204" pitchFamily="50" charset="-128"/>
                  <a:ea typeface="Meiryo UI" panose="020B0604030504040204" pitchFamily="50" charset="-128"/>
                </a:rPr>
                <a:t>　　　　　　　堺市消防局（堺市域）＋和泉市消防本部（泉州北ブロック）：指令台の共同運用</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071E463-533F-4453-9CDE-8201EED7801D}"/>
                </a:ext>
              </a:extLst>
            </p:cNvPr>
            <p:cNvSpPr/>
            <p:nvPr/>
          </p:nvSpPr>
          <p:spPr>
            <a:xfrm>
              <a:off x="513000" y="1126851"/>
              <a:ext cx="5832000" cy="8504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pic>
        <p:nvPicPr>
          <p:cNvPr id="3" name="図 2">
            <a:extLst>
              <a:ext uri="{FF2B5EF4-FFF2-40B4-BE49-F238E27FC236}">
                <a16:creationId xmlns:a16="http://schemas.microsoft.com/office/drawing/2014/main" id="{335DC121-A033-4AB9-ABEC-9E2902EC6458}"/>
              </a:ext>
            </a:extLst>
          </p:cNvPr>
          <p:cNvPicPr>
            <a:picLocks noChangeAspect="1"/>
          </p:cNvPicPr>
          <p:nvPr/>
        </p:nvPicPr>
        <p:blipFill>
          <a:blip r:embed="rId2"/>
          <a:stretch>
            <a:fillRect/>
          </a:stretch>
        </p:blipFill>
        <p:spPr>
          <a:xfrm>
            <a:off x="513000" y="2044923"/>
            <a:ext cx="5832000" cy="3941801"/>
          </a:xfrm>
          <a:prstGeom prst="rect">
            <a:avLst/>
          </a:prstGeom>
        </p:spPr>
      </p:pic>
      <p:pic>
        <p:nvPicPr>
          <p:cNvPr id="8" name="図 7">
            <a:extLst>
              <a:ext uri="{FF2B5EF4-FFF2-40B4-BE49-F238E27FC236}">
                <a16:creationId xmlns:a16="http://schemas.microsoft.com/office/drawing/2014/main" id="{410EA4A7-F2D3-4634-A03F-74CCCF6AAC89}"/>
              </a:ext>
            </a:extLst>
          </p:cNvPr>
          <p:cNvPicPr>
            <a:picLocks noChangeAspect="1"/>
          </p:cNvPicPr>
          <p:nvPr/>
        </p:nvPicPr>
        <p:blipFill>
          <a:blip r:embed="rId3"/>
          <a:stretch>
            <a:fillRect/>
          </a:stretch>
        </p:blipFill>
        <p:spPr>
          <a:xfrm>
            <a:off x="640241" y="6007767"/>
            <a:ext cx="5577518" cy="3769798"/>
          </a:xfrm>
          <a:prstGeom prst="rect">
            <a:avLst/>
          </a:prstGeom>
        </p:spPr>
      </p:pic>
    </p:spTree>
    <p:extLst>
      <p:ext uri="{BB962C8B-B14F-4D97-AF65-F5344CB8AC3E}">
        <p14:creationId xmlns:p14="http://schemas.microsoft.com/office/powerpoint/2010/main" val="409171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13</a:t>
            </a:r>
            <a:endParaRPr kumimoji="1" lang="ja-JP" altLang="en-US" sz="1100" dirty="0">
              <a:solidFill>
                <a:schemeClr val="tx1"/>
              </a:solidFill>
            </a:endParaRPr>
          </a:p>
        </p:txBody>
      </p:sp>
      <p:pic>
        <p:nvPicPr>
          <p:cNvPr id="6" name="図 5">
            <a:extLst>
              <a:ext uri="{FF2B5EF4-FFF2-40B4-BE49-F238E27FC236}">
                <a16:creationId xmlns:a16="http://schemas.microsoft.com/office/drawing/2014/main" id="{1A81A639-F68C-41AB-8EC1-83971F426B41}"/>
              </a:ext>
            </a:extLst>
          </p:cNvPr>
          <p:cNvPicPr>
            <a:picLocks noChangeAspect="1"/>
          </p:cNvPicPr>
          <p:nvPr/>
        </p:nvPicPr>
        <p:blipFill>
          <a:blip r:embed="rId2"/>
          <a:stretch>
            <a:fillRect/>
          </a:stretch>
        </p:blipFill>
        <p:spPr>
          <a:xfrm>
            <a:off x="532207" y="516301"/>
            <a:ext cx="5793586" cy="3915838"/>
          </a:xfrm>
          <a:prstGeom prst="rect">
            <a:avLst/>
          </a:prstGeom>
        </p:spPr>
      </p:pic>
      <p:pic>
        <p:nvPicPr>
          <p:cNvPr id="4" name="図 3">
            <a:extLst>
              <a:ext uri="{FF2B5EF4-FFF2-40B4-BE49-F238E27FC236}">
                <a16:creationId xmlns:a16="http://schemas.microsoft.com/office/drawing/2014/main" id="{5035B8B2-4AF3-4D4E-837C-377CAE9970CD}"/>
              </a:ext>
            </a:extLst>
          </p:cNvPr>
          <p:cNvPicPr>
            <a:picLocks noChangeAspect="1"/>
          </p:cNvPicPr>
          <p:nvPr/>
        </p:nvPicPr>
        <p:blipFill>
          <a:blip r:embed="rId3"/>
          <a:stretch>
            <a:fillRect/>
          </a:stretch>
        </p:blipFill>
        <p:spPr>
          <a:xfrm>
            <a:off x="572833" y="4919549"/>
            <a:ext cx="5712335" cy="3934961"/>
          </a:xfrm>
          <a:prstGeom prst="rect">
            <a:avLst/>
          </a:prstGeom>
        </p:spPr>
      </p:pic>
    </p:spTree>
    <p:extLst>
      <p:ext uri="{BB962C8B-B14F-4D97-AF65-F5344CB8AC3E}">
        <p14:creationId xmlns:p14="http://schemas.microsoft.com/office/powerpoint/2010/main" val="133280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13</a:t>
            </a:r>
            <a:endParaRPr kumimoji="1" lang="ja-JP" altLang="en-US" sz="1100" dirty="0">
              <a:solidFill>
                <a:schemeClr val="tx1"/>
              </a:solidFill>
            </a:endParaRPr>
          </a:p>
        </p:txBody>
      </p:sp>
      <p:pic>
        <p:nvPicPr>
          <p:cNvPr id="9" name="図 8">
            <a:extLst>
              <a:ext uri="{FF2B5EF4-FFF2-40B4-BE49-F238E27FC236}">
                <a16:creationId xmlns:a16="http://schemas.microsoft.com/office/drawing/2014/main" id="{72E20BFF-B95B-41F0-A73D-7701B4CAE05B}"/>
              </a:ext>
            </a:extLst>
          </p:cNvPr>
          <p:cNvPicPr>
            <a:picLocks noChangeAspect="1"/>
          </p:cNvPicPr>
          <p:nvPr/>
        </p:nvPicPr>
        <p:blipFill>
          <a:blip r:embed="rId2"/>
          <a:stretch>
            <a:fillRect/>
          </a:stretch>
        </p:blipFill>
        <p:spPr>
          <a:xfrm>
            <a:off x="632656" y="807720"/>
            <a:ext cx="5592688" cy="3860440"/>
          </a:xfrm>
          <a:prstGeom prst="rect">
            <a:avLst/>
          </a:prstGeom>
        </p:spPr>
      </p:pic>
      <p:pic>
        <p:nvPicPr>
          <p:cNvPr id="6" name="図 5">
            <a:extLst>
              <a:ext uri="{FF2B5EF4-FFF2-40B4-BE49-F238E27FC236}">
                <a16:creationId xmlns:a16="http://schemas.microsoft.com/office/drawing/2014/main" id="{16B69CA6-BBA4-41CA-82B6-EB054E9111E6}"/>
              </a:ext>
            </a:extLst>
          </p:cNvPr>
          <p:cNvPicPr>
            <a:picLocks noChangeAspect="1"/>
          </p:cNvPicPr>
          <p:nvPr/>
        </p:nvPicPr>
        <p:blipFill>
          <a:blip r:embed="rId3"/>
          <a:stretch>
            <a:fillRect/>
          </a:stretch>
        </p:blipFill>
        <p:spPr>
          <a:xfrm>
            <a:off x="632656" y="5065407"/>
            <a:ext cx="5592688" cy="3846656"/>
          </a:xfrm>
          <a:prstGeom prst="rect">
            <a:avLst/>
          </a:prstGeom>
        </p:spPr>
      </p:pic>
    </p:spTree>
    <p:extLst>
      <p:ext uri="{BB962C8B-B14F-4D97-AF65-F5344CB8AC3E}">
        <p14:creationId xmlns:p14="http://schemas.microsoft.com/office/powerpoint/2010/main" val="129837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14</a:t>
            </a:r>
            <a:endParaRPr kumimoji="1" lang="ja-JP" altLang="en-US" sz="1100" dirty="0">
              <a:solidFill>
                <a:schemeClr val="tx1"/>
              </a:solidFill>
            </a:endParaRPr>
          </a:p>
        </p:txBody>
      </p:sp>
      <p:pic>
        <p:nvPicPr>
          <p:cNvPr id="3" name="図 2">
            <a:extLst>
              <a:ext uri="{FF2B5EF4-FFF2-40B4-BE49-F238E27FC236}">
                <a16:creationId xmlns:a16="http://schemas.microsoft.com/office/drawing/2014/main" id="{75BF4BF5-59E9-4485-AFD7-843F4A54B4B5}"/>
              </a:ext>
            </a:extLst>
          </p:cNvPr>
          <p:cNvPicPr>
            <a:picLocks noChangeAspect="1"/>
          </p:cNvPicPr>
          <p:nvPr/>
        </p:nvPicPr>
        <p:blipFill>
          <a:blip r:embed="rId2"/>
          <a:stretch>
            <a:fillRect/>
          </a:stretch>
        </p:blipFill>
        <p:spPr>
          <a:xfrm>
            <a:off x="728238" y="838925"/>
            <a:ext cx="5401524" cy="3737172"/>
          </a:xfrm>
          <a:prstGeom prst="rect">
            <a:avLst/>
          </a:prstGeom>
        </p:spPr>
      </p:pic>
      <p:pic>
        <p:nvPicPr>
          <p:cNvPr id="4" name="図 3">
            <a:extLst>
              <a:ext uri="{FF2B5EF4-FFF2-40B4-BE49-F238E27FC236}">
                <a16:creationId xmlns:a16="http://schemas.microsoft.com/office/drawing/2014/main" id="{F6B1DA55-3F71-4015-AD39-215483AF2F48}"/>
              </a:ext>
            </a:extLst>
          </p:cNvPr>
          <p:cNvPicPr>
            <a:picLocks noChangeAspect="1"/>
          </p:cNvPicPr>
          <p:nvPr/>
        </p:nvPicPr>
        <p:blipFill>
          <a:blip r:embed="rId3"/>
          <a:stretch>
            <a:fillRect/>
          </a:stretch>
        </p:blipFill>
        <p:spPr>
          <a:xfrm>
            <a:off x="728238" y="5113031"/>
            <a:ext cx="5401524" cy="3731075"/>
          </a:xfrm>
          <a:prstGeom prst="rect">
            <a:avLst/>
          </a:prstGeom>
        </p:spPr>
      </p:pic>
    </p:spTree>
    <p:extLst>
      <p:ext uri="{BB962C8B-B14F-4D97-AF65-F5344CB8AC3E}">
        <p14:creationId xmlns:p14="http://schemas.microsoft.com/office/powerpoint/2010/main" val="332304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15</a:t>
            </a:r>
            <a:endParaRPr kumimoji="1" lang="ja-JP" altLang="en-US" sz="1100" dirty="0">
              <a:solidFill>
                <a:schemeClr val="tx1"/>
              </a:solidFill>
            </a:endParaRPr>
          </a:p>
        </p:txBody>
      </p:sp>
      <p:pic>
        <p:nvPicPr>
          <p:cNvPr id="5" name="図 4">
            <a:extLst>
              <a:ext uri="{FF2B5EF4-FFF2-40B4-BE49-F238E27FC236}">
                <a16:creationId xmlns:a16="http://schemas.microsoft.com/office/drawing/2014/main" id="{D208A0E6-AB1C-4439-87D7-5BC68CC22465}"/>
              </a:ext>
            </a:extLst>
          </p:cNvPr>
          <p:cNvPicPr>
            <a:picLocks noChangeAspect="1"/>
          </p:cNvPicPr>
          <p:nvPr/>
        </p:nvPicPr>
        <p:blipFill>
          <a:blip r:embed="rId2"/>
          <a:stretch>
            <a:fillRect/>
          </a:stretch>
        </p:blipFill>
        <p:spPr>
          <a:xfrm>
            <a:off x="728238" y="753704"/>
            <a:ext cx="5401524" cy="3560373"/>
          </a:xfrm>
          <a:prstGeom prst="rect">
            <a:avLst/>
          </a:prstGeom>
        </p:spPr>
      </p:pic>
      <p:pic>
        <p:nvPicPr>
          <p:cNvPr id="6" name="図 5">
            <a:extLst>
              <a:ext uri="{FF2B5EF4-FFF2-40B4-BE49-F238E27FC236}">
                <a16:creationId xmlns:a16="http://schemas.microsoft.com/office/drawing/2014/main" id="{1A281961-C7F2-44B4-8713-FE91FAFC553B}"/>
              </a:ext>
            </a:extLst>
          </p:cNvPr>
          <p:cNvPicPr>
            <a:picLocks noChangeAspect="1"/>
          </p:cNvPicPr>
          <p:nvPr/>
        </p:nvPicPr>
        <p:blipFill>
          <a:blip r:embed="rId3"/>
          <a:stretch>
            <a:fillRect/>
          </a:stretch>
        </p:blipFill>
        <p:spPr>
          <a:xfrm>
            <a:off x="728238" y="5135563"/>
            <a:ext cx="5401524" cy="3755461"/>
          </a:xfrm>
          <a:prstGeom prst="rect">
            <a:avLst/>
          </a:prstGeom>
        </p:spPr>
      </p:pic>
    </p:spTree>
    <p:extLst>
      <p:ext uri="{BB962C8B-B14F-4D97-AF65-F5344CB8AC3E}">
        <p14:creationId xmlns:p14="http://schemas.microsoft.com/office/powerpoint/2010/main" val="307923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03559-D6D6-45F7-9329-66BC700A584B}"/>
              </a:ext>
            </a:extLst>
          </p:cNvPr>
          <p:cNvSpPr>
            <a:spLocks noGrp="1"/>
          </p:cNvSpPr>
          <p:nvPr>
            <p:ph type="ctrTitle"/>
          </p:nvPr>
        </p:nvSpPr>
        <p:spPr>
          <a:xfrm>
            <a:off x="738554" y="922628"/>
            <a:ext cx="5380892" cy="473673"/>
          </a:xfrm>
        </p:spPr>
        <p:txBody>
          <a:bodyPr anchor="ctr">
            <a:normAutofit/>
          </a:bodyPr>
          <a:lstStyle/>
          <a:p>
            <a:r>
              <a:rPr lang="ja-JP" altLang="en-US" sz="1846" b="1" dirty="0">
                <a:latin typeface="Meiryo UI" panose="020B0604030504040204" pitchFamily="50" charset="-128"/>
                <a:ea typeface="Meiryo UI" panose="020B0604030504040204" pitchFamily="50" charset="-128"/>
              </a:rPr>
              <a:t>資料集目次</a:t>
            </a:r>
          </a:p>
        </p:txBody>
      </p:sp>
      <p:sp>
        <p:nvSpPr>
          <p:cNvPr id="3" name="字幕 2">
            <a:extLst>
              <a:ext uri="{FF2B5EF4-FFF2-40B4-BE49-F238E27FC236}">
                <a16:creationId xmlns:a16="http://schemas.microsoft.com/office/drawing/2014/main" id="{B038488E-5B0F-477F-B65F-6D211991988A}"/>
              </a:ext>
            </a:extLst>
          </p:cNvPr>
          <p:cNvSpPr>
            <a:spLocks noGrp="1"/>
          </p:cNvSpPr>
          <p:nvPr>
            <p:ph type="subTitle" idx="1"/>
          </p:nvPr>
        </p:nvSpPr>
        <p:spPr>
          <a:xfrm>
            <a:off x="643707" y="1663672"/>
            <a:ext cx="5667883" cy="6913169"/>
          </a:xfrm>
          <a:ln>
            <a:solidFill>
              <a:schemeClr val="tx1"/>
            </a:solidFill>
          </a:ln>
        </p:spPr>
        <p:txBody>
          <a:bodyPr>
            <a:normAutofit lnSpcReduction="10000"/>
          </a:bodyPr>
          <a:lstStyle/>
          <a:p>
            <a:pPr algn="l">
              <a:spcBef>
                <a:spcPts val="1200"/>
              </a:spcBef>
            </a:pP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資料１</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消防の現況</a:t>
            </a:r>
            <a:r>
              <a:rPr lang="ja-JP" altLang="en-US" sz="1400" dirty="0">
                <a:latin typeface="Meiryo UI" panose="020B0604030504040204" pitchFamily="50" charset="-128"/>
                <a:ea typeface="Meiryo UI" panose="020B0604030504040204" pitchFamily="50" charset="-128"/>
              </a:rPr>
              <a:t>・・・・・・・・・・・・・・・・・・・・・・・・・・・・・・・・・・・・・資１・２</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都道府県別消防本部数（単独・組合）</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全国の狭隘な管轄面積を持つ</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消防本部</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府内の市町村消防の現況（管轄人口・管轄面積）</a:t>
            </a:r>
            <a:endParaRPr lang="en-US" altLang="ja-JP" sz="11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資料２</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消防力・・・・・・・・・・・・・・・・・・・・・・・・・・・・・・・・・・・・・・・・ 資３</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消防力充足率</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消防職員数の推移</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消防職員充足率（管轄規模別）</a:t>
            </a:r>
            <a:endParaRPr lang="en-US" altLang="ja-JP" sz="11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資料３</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消防需要の動向・・・・・・・・・・・・・・・・・・・・・・・・・・・・・・・・・資４・５</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出火件数等</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救急自動車による事故別出動件数</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年齢区分別搬送人員（救急）</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事故種別の救助出動件数</a:t>
            </a:r>
            <a:endParaRPr kumimoji="1" lang="en-US" altLang="ja-JP" sz="11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消防財政・・・・・・・・・・・・・・・・・・・・・・・・・・・・・・・・・・・・・・・資５</a:t>
            </a:r>
            <a:endParaRPr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資料５</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将来見通し・・・・・・・・・・・・・・・・・・・・・・・・・・・・・・・・・・・・・ 資６</a:t>
            </a: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推進期限後の消防力の維持・強化に向けた検討に係る実態調査</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（令和４年４月</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日付け消防消第</a:t>
            </a:r>
            <a:r>
              <a:rPr lang="en-US" altLang="ja-JP" sz="1400" dirty="0">
                <a:latin typeface="Meiryo UI" panose="020B0604030504040204" pitchFamily="50" charset="-128"/>
                <a:ea typeface="Meiryo UI" panose="020B0604030504040204" pitchFamily="50" charset="-128"/>
              </a:rPr>
              <a:t>125</a:t>
            </a:r>
            <a:r>
              <a:rPr lang="ja-JP" altLang="en-US" sz="1400" dirty="0">
                <a:latin typeface="Meiryo UI" panose="020B0604030504040204" pitchFamily="50" charset="-128"/>
                <a:ea typeface="Meiryo UI" panose="020B0604030504040204" pitchFamily="50" charset="-128"/>
              </a:rPr>
              <a:t>号）・・・・・・・・・ 資７</a:t>
            </a:r>
            <a:endParaRPr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資料７</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令和６年度ヒアリング結果（概要）・・・・・・・・・・・・・・・・・・ 資８</a:t>
            </a:r>
            <a:endParaRPr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資料８</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消防広域化に伴う効果（具体事例）・・・・・・・・・・・・・・・・ 資９</a:t>
            </a: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資料９</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令和６年度委託調査結果（指令台の整備費用）・・・・・ 資</a:t>
            </a:r>
            <a:r>
              <a:rPr lang="en-US" altLang="ja-JP" sz="1400" dirty="0">
                <a:latin typeface="Meiryo UI" panose="020B0604030504040204" pitchFamily="50" charset="-128"/>
                <a:ea typeface="Meiryo UI" panose="020B0604030504040204" pitchFamily="50" charset="-128"/>
              </a:rPr>
              <a:t>10</a:t>
            </a: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広域化の方向性・・・・・・・・・・・・・・・・・・・・・・・・・・・・・・・・・資</a:t>
            </a:r>
            <a:r>
              <a:rPr lang="en-US" altLang="ja-JP" sz="1400" dirty="0">
                <a:latin typeface="Meiryo UI" panose="020B0604030504040204" pitchFamily="50" charset="-128"/>
                <a:ea typeface="Meiryo UI" panose="020B0604030504040204" pitchFamily="50" charset="-128"/>
              </a:rPr>
              <a:t>11</a:t>
            </a: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国の支援・・・・・・・・・・・・・・・・・・・・・・・・・・・・・・・・・・・・・・・資</a:t>
            </a:r>
            <a:r>
              <a:rPr kumimoji="1" lang="en-US" altLang="ja-JP" sz="1400" dirty="0">
                <a:latin typeface="Meiryo UI" panose="020B0604030504040204" pitchFamily="50" charset="-128"/>
                <a:ea typeface="Meiryo UI" panose="020B0604030504040204" pitchFamily="50" charset="-128"/>
              </a:rPr>
              <a:t>11</a:t>
            </a: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令和６年度委託調査結果</a:t>
            </a:r>
            <a:r>
              <a:rPr lang="ja-JP" altLang="en-US" sz="800" dirty="0">
                <a:latin typeface="Meiryo UI" panose="020B0604030504040204" pitchFamily="50" charset="-128"/>
                <a:ea typeface="Meiryo UI" panose="020B0604030504040204" pitchFamily="50" charset="-128"/>
              </a:rPr>
              <a:t>（広域化対象市町村の組合せ見直し検討）</a:t>
            </a:r>
            <a:r>
              <a:rPr lang="ja-JP" altLang="en-US" sz="1400" dirty="0">
                <a:latin typeface="Meiryo UI" panose="020B0604030504040204" pitchFamily="50" charset="-128"/>
                <a:ea typeface="Meiryo UI" panose="020B0604030504040204" pitchFamily="50" charset="-128"/>
              </a:rPr>
              <a:t>・・・・資</a:t>
            </a:r>
            <a:r>
              <a:rPr lang="en-US" altLang="ja-JP" sz="1400" dirty="0">
                <a:latin typeface="Meiryo UI" panose="020B0604030504040204" pitchFamily="50" charset="-128"/>
                <a:ea typeface="Meiryo UI" panose="020B0604030504040204" pitchFamily="50" charset="-128"/>
              </a:rPr>
              <a:t>12</a:t>
            </a:r>
          </a:p>
          <a:p>
            <a:pPr algn="l">
              <a:spcBef>
                <a:spcPts val="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15</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57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D50B5-A65C-44D4-A6AF-B5130373BAFE}"/>
              </a:ext>
            </a:extLst>
          </p:cNvPr>
          <p:cNvSpPr>
            <a:spLocks noGrp="1"/>
          </p:cNvSpPr>
          <p:nvPr>
            <p:ph type="title"/>
          </p:nvPr>
        </p:nvSpPr>
        <p:spPr>
          <a:xfrm>
            <a:off x="471488" y="527405"/>
            <a:ext cx="1800000" cy="360000"/>
          </a:xfrm>
        </p:spPr>
        <p:txBody>
          <a:bodyPr>
            <a:norm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資料１</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消防の現況</a:t>
            </a:r>
          </a:p>
        </p:txBody>
      </p:sp>
      <p:sp>
        <p:nvSpPr>
          <p:cNvPr id="28" name="テキスト ボックス 27">
            <a:extLst>
              <a:ext uri="{FF2B5EF4-FFF2-40B4-BE49-F238E27FC236}">
                <a16:creationId xmlns:a16="http://schemas.microsoft.com/office/drawing/2014/main" id="{862594A2-ED0D-4C99-B3FA-32F507034CE1}"/>
              </a:ext>
            </a:extLst>
          </p:cNvPr>
          <p:cNvSpPr txBox="1"/>
          <p:nvPr/>
        </p:nvSpPr>
        <p:spPr>
          <a:xfrm>
            <a:off x="471488" y="928981"/>
            <a:ext cx="3429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■都道府県別消防本部数（単独・組合）</a:t>
            </a:r>
          </a:p>
        </p:txBody>
      </p:sp>
      <p:sp>
        <p:nvSpPr>
          <p:cNvPr id="30" name="テキスト ボックス 29">
            <a:extLst>
              <a:ext uri="{FF2B5EF4-FFF2-40B4-BE49-F238E27FC236}">
                <a16:creationId xmlns:a16="http://schemas.microsoft.com/office/drawing/2014/main" id="{E6ADE1A1-9AC9-4B33-A01F-37D1B97E63A3}"/>
              </a:ext>
            </a:extLst>
          </p:cNvPr>
          <p:cNvSpPr txBox="1"/>
          <p:nvPr/>
        </p:nvSpPr>
        <p:spPr>
          <a:xfrm>
            <a:off x="507683" y="6609667"/>
            <a:ext cx="3429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■全国の狭隘な管轄面積を持つ１０消防本部</a:t>
            </a:r>
          </a:p>
        </p:txBody>
      </p:sp>
      <p:pic>
        <p:nvPicPr>
          <p:cNvPr id="6" name="図 5">
            <a:extLst>
              <a:ext uri="{FF2B5EF4-FFF2-40B4-BE49-F238E27FC236}">
                <a16:creationId xmlns:a16="http://schemas.microsoft.com/office/drawing/2014/main" id="{AF2C0FFD-B9F5-4417-BE24-A13A227FA3CF}"/>
              </a:ext>
            </a:extLst>
          </p:cNvPr>
          <p:cNvPicPr>
            <a:picLocks noChangeAspect="1"/>
          </p:cNvPicPr>
          <p:nvPr/>
        </p:nvPicPr>
        <p:blipFill>
          <a:blip r:embed="rId2"/>
          <a:stretch>
            <a:fillRect/>
          </a:stretch>
        </p:blipFill>
        <p:spPr>
          <a:xfrm>
            <a:off x="598170" y="6953341"/>
            <a:ext cx="2857500" cy="2720340"/>
          </a:xfrm>
          <a:prstGeom prst="rect">
            <a:avLst/>
          </a:prstGeom>
        </p:spPr>
      </p:pic>
      <p:sp>
        <p:nvSpPr>
          <p:cNvPr id="3" name="スライド番号プレースホルダー 2">
            <a:extLst>
              <a:ext uri="{FF2B5EF4-FFF2-40B4-BE49-F238E27FC236}">
                <a16:creationId xmlns:a16="http://schemas.microsoft.com/office/drawing/2014/main" id="{B32F11F9-4E7A-4606-8A86-B4E3BBDB209B}"/>
              </a:ext>
            </a:extLst>
          </p:cNvPr>
          <p:cNvSpPr>
            <a:spLocks noGrp="1"/>
          </p:cNvSpPr>
          <p:nvPr>
            <p:ph type="sldNum" sz="quarter" idx="12"/>
          </p:nvPr>
        </p:nvSpPr>
        <p:spPr/>
        <p:txBody>
          <a:bodyPr/>
          <a:lstStyle/>
          <a:p>
            <a:r>
              <a:rPr kumimoji="1" lang="ja-JP" altLang="en-US" sz="1100" dirty="0">
                <a:solidFill>
                  <a:schemeClr val="tx1"/>
                </a:solidFill>
              </a:rPr>
              <a:t>資１</a:t>
            </a:r>
          </a:p>
        </p:txBody>
      </p:sp>
      <p:pic>
        <p:nvPicPr>
          <p:cNvPr id="4" name="図 3">
            <a:extLst>
              <a:ext uri="{FF2B5EF4-FFF2-40B4-BE49-F238E27FC236}">
                <a16:creationId xmlns:a16="http://schemas.microsoft.com/office/drawing/2014/main" id="{FB01D266-C761-451B-8D81-E37F12377ECC}"/>
              </a:ext>
            </a:extLst>
          </p:cNvPr>
          <p:cNvPicPr>
            <a:picLocks noChangeAspect="1"/>
          </p:cNvPicPr>
          <p:nvPr/>
        </p:nvPicPr>
        <p:blipFill>
          <a:blip r:embed="rId3"/>
          <a:stretch>
            <a:fillRect/>
          </a:stretch>
        </p:blipFill>
        <p:spPr>
          <a:xfrm>
            <a:off x="598170" y="1272655"/>
            <a:ext cx="5661660" cy="5158740"/>
          </a:xfrm>
          <a:prstGeom prst="rect">
            <a:avLst/>
          </a:prstGeom>
        </p:spPr>
      </p:pic>
    </p:spTree>
    <p:extLst>
      <p:ext uri="{BB962C8B-B14F-4D97-AF65-F5344CB8AC3E}">
        <p14:creationId xmlns:p14="http://schemas.microsoft.com/office/powerpoint/2010/main" val="142906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56EF9E6-1835-402A-913F-B7D9AF9E0603}"/>
              </a:ext>
            </a:extLst>
          </p:cNvPr>
          <p:cNvSpPr txBox="1"/>
          <p:nvPr/>
        </p:nvSpPr>
        <p:spPr>
          <a:xfrm>
            <a:off x="630230" y="970558"/>
            <a:ext cx="3826023"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■府内の市町村消防の現況（管轄人口・管轄面積）</a:t>
            </a:r>
          </a:p>
        </p:txBody>
      </p:sp>
      <p:sp>
        <p:nvSpPr>
          <p:cNvPr id="2" name="スライド番号プレースホルダー 1">
            <a:extLst>
              <a:ext uri="{FF2B5EF4-FFF2-40B4-BE49-F238E27FC236}">
                <a16:creationId xmlns:a16="http://schemas.microsoft.com/office/drawing/2014/main" id="{58E72E65-3566-40F2-B4BB-58879C894CF4}"/>
              </a:ext>
            </a:extLst>
          </p:cNvPr>
          <p:cNvSpPr>
            <a:spLocks noGrp="1"/>
          </p:cNvSpPr>
          <p:nvPr>
            <p:ph type="sldNum" sz="quarter" idx="12"/>
          </p:nvPr>
        </p:nvSpPr>
        <p:spPr/>
        <p:txBody>
          <a:bodyPr/>
          <a:lstStyle/>
          <a:p>
            <a:r>
              <a:rPr kumimoji="1" lang="ja-JP" altLang="en-US" sz="1100" dirty="0">
                <a:solidFill>
                  <a:schemeClr val="tx1"/>
                </a:solidFill>
              </a:rPr>
              <a:t>資２</a:t>
            </a:r>
          </a:p>
        </p:txBody>
      </p:sp>
      <p:pic>
        <p:nvPicPr>
          <p:cNvPr id="5" name="コンテンツ プレースホルダー 4">
            <a:extLst>
              <a:ext uri="{FF2B5EF4-FFF2-40B4-BE49-F238E27FC236}">
                <a16:creationId xmlns:a16="http://schemas.microsoft.com/office/drawing/2014/main" id="{D9E443A3-955E-4B5C-9B4A-C696B9A777EC}"/>
              </a:ext>
            </a:extLst>
          </p:cNvPr>
          <p:cNvPicPr>
            <a:picLocks noGrp="1" noChangeAspect="1"/>
          </p:cNvPicPr>
          <p:nvPr>
            <p:ph idx="1"/>
          </p:nvPr>
        </p:nvPicPr>
        <p:blipFill>
          <a:blip r:embed="rId2"/>
          <a:stretch>
            <a:fillRect/>
          </a:stretch>
        </p:blipFill>
        <p:spPr>
          <a:xfrm>
            <a:off x="615370" y="1340154"/>
            <a:ext cx="5627260" cy="6284912"/>
          </a:xfrm>
          <a:prstGeom prst="rect">
            <a:avLst/>
          </a:prstGeom>
        </p:spPr>
      </p:pic>
    </p:spTree>
    <p:extLst>
      <p:ext uri="{BB962C8B-B14F-4D97-AF65-F5344CB8AC3E}">
        <p14:creationId xmlns:p14="http://schemas.microsoft.com/office/powerpoint/2010/main" val="319873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30E3C-8DA9-4415-9333-73FC5F09810B}"/>
              </a:ext>
            </a:extLst>
          </p:cNvPr>
          <p:cNvSpPr>
            <a:spLocks noGrp="1"/>
          </p:cNvSpPr>
          <p:nvPr>
            <p:ph type="title"/>
          </p:nvPr>
        </p:nvSpPr>
        <p:spPr>
          <a:xfrm>
            <a:off x="471488" y="527405"/>
            <a:ext cx="180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資料２</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消防力</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ED44F6C-8FCD-4A77-8A76-3174140EFEE0}"/>
              </a:ext>
            </a:extLst>
          </p:cNvPr>
          <p:cNvSpPr txBox="1"/>
          <p:nvPr/>
        </p:nvSpPr>
        <p:spPr>
          <a:xfrm>
            <a:off x="530490" y="1064509"/>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■消防力充足率</a:t>
            </a:r>
          </a:p>
        </p:txBody>
      </p:sp>
      <p:sp>
        <p:nvSpPr>
          <p:cNvPr id="16" name="テキスト ボックス 15">
            <a:extLst>
              <a:ext uri="{FF2B5EF4-FFF2-40B4-BE49-F238E27FC236}">
                <a16:creationId xmlns:a16="http://schemas.microsoft.com/office/drawing/2014/main" id="{C068F0CC-0697-4524-94BA-D829E8296785}"/>
              </a:ext>
            </a:extLst>
          </p:cNvPr>
          <p:cNvSpPr txBox="1"/>
          <p:nvPr/>
        </p:nvSpPr>
        <p:spPr>
          <a:xfrm>
            <a:off x="530490" y="3121183"/>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■消防職員数の推移</a:t>
            </a:r>
          </a:p>
        </p:txBody>
      </p:sp>
      <p:sp>
        <p:nvSpPr>
          <p:cNvPr id="18" name="テキスト ボックス 17">
            <a:extLst>
              <a:ext uri="{FF2B5EF4-FFF2-40B4-BE49-F238E27FC236}">
                <a16:creationId xmlns:a16="http://schemas.microsoft.com/office/drawing/2014/main" id="{BE50C819-87E4-4B15-8C5D-EECCE1E6A8D3}"/>
              </a:ext>
            </a:extLst>
          </p:cNvPr>
          <p:cNvSpPr txBox="1"/>
          <p:nvPr/>
        </p:nvSpPr>
        <p:spPr>
          <a:xfrm>
            <a:off x="577278" y="5290073"/>
            <a:ext cx="338842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a:t>
            </a:r>
            <a:r>
              <a:rPr lang="zh-TW" altLang="en-US" sz="1200" b="1" dirty="0">
                <a:latin typeface="Meiryo UI" panose="020B0604030504040204" pitchFamily="50" charset="-128"/>
                <a:ea typeface="Meiryo UI" panose="020B0604030504040204" pitchFamily="50" charset="-128"/>
              </a:rPr>
              <a:t>消防職員充足率（管轄規模別）</a:t>
            </a:r>
            <a:endParaRPr lang="ja-JP" altLang="en-US" sz="1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7877F1A-881F-4642-9AEC-28C42D7C003E}"/>
              </a:ext>
            </a:extLst>
          </p:cNvPr>
          <p:cNvPicPr>
            <a:picLocks noChangeAspect="1"/>
          </p:cNvPicPr>
          <p:nvPr/>
        </p:nvPicPr>
        <p:blipFill>
          <a:blip r:embed="rId2"/>
          <a:stretch>
            <a:fillRect/>
          </a:stretch>
        </p:blipFill>
        <p:spPr>
          <a:xfrm>
            <a:off x="639000" y="3417573"/>
            <a:ext cx="5580000" cy="1308889"/>
          </a:xfrm>
          <a:prstGeom prst="rect">
            <a:avLst/>
          </a:prstGeom>
        </p:spPr>
      </p:pic>
      <p:pic>
        <p:nvPicPr>
          <p:cNvPr id="7" name="図 6">
            <a:extLst>
              <a:ext uri="{FF2B5EF4-FFF2-40B4-BE49-F238E27FC236}">
                <a16:creationId xmlns:a16="http://schemas.microsoft.com/office/drawing/2014/main" id="{D40AED78-316A-472F-A975-5B61B9F7F591}"/>
              </a:ext>
            </a:extLst>
          </p:cNvPr>
          <p:cNvPicPr>
            <a:picLocks noChangeAspect="1"/>
          </p:cNvPicPr>
          <p:nvPr/>
        </p:nvPicPr>
        <p:blipFill>
          <a:blip r:embed="rId3"/>
          <a:stretch>
            <a:fillRect/>
          </a:stretch>
        </p:blipFill>
        <p:spPr>
          <a:xfrm>
            <a:off x="639000" y="1380289"/>
            <a:ext cx="5580000" cy="1473673"/>
          </a:xfrm>
          <a:prstGeom prst="rect">
            <a:avLst/>
          </a:prstGeom>
        </p:spPr>
      </p:pic>
      <p:sp>
        <p:nvSpPr>
          <p:cNvPr id="4" name="スライド番号プレースホルダー 3">
            <a:extLst>
              <a:ext uri="{FF2B5EF4-FFF2-40B4-BE49-F238E27FC236}">
                <a16:creationId xmlns:a16="http://schemas.microsoft.com/office/drawing/2014/main" id="{4F68EE2C-2DD3-433F-958C-5AE7EC039E2B}"/>
              </a:ext>
            </a:extLst>
          </p:cNvPr>
          <p:cNvSpPr>
            <a:spLocks noGrp="1"/>
          </p:cNvSpPr>
          <p:nvPr>
            <p:ph type="sldNum" sz="quarter" idx="12"/>
          </p:nvPr>
        </p:nvSpPr>
        <p:spPr/>
        <p:txBody>
          <a:bodyPr/>
          <a:lstStyle/>
          <a:p>
            <a:r>
              <a:rPr kumimoji="1" lang="ja-JP" altLang="en-US" sz="1100" dirty="0">
                <a:solidFill>
                  <a:schemeClr val="tx1"/>
                </a:solidFill>
              </a:rPr>
              <a:t>資３</a:t>
            </a:r>
          </a:p>
        </p:txBody>
      </p:sp>
      <p:pic>
        <p:nvPicPr>
          <p:cNvPr id="5" name="図 4">
            <a:extLst>
              <a:ext uri="{FF2B5EF4-FFF2-40B4-BE49-F238E27FC236}">
                <a16:creationId xmlns:a16="http://schemas.microsoft.com/office/drawing/2014/main" id="{1C094776-6C3D-4F9B-9B66-1DF0150F3FD9}"/>
              </a:ext>
            </a:extLst>
          </p:cNvPr>
          <p:cNvPicPr>
            <a:picLocks noChangeAspect="1"/>
          </p:cNvPicPr>
          <p:nvPr/>
        </p:nvPicPr>
        <p:blipFill>
          <a:blip r:embed="rId4"/>
          <a:stretch>
            <a:fillRect/>
          </a:stretch>
        </p:blipFill>
        <p:spPr>
          <a:xfrm>
            <a:off x="1075740" y="5648150"/>
            <a:ext cx="4706520" cy="2877561"/>
          </a:xfrm>
          <a:prstGeom prst="rect">
            <a:avLst/>
          </a:prstGeom>
        </p:spPr>
      </p:pic>
    </p:spTree>
    <p:extLst>
      <p:ext uri="{BB962C8B-B14F-4D97-AF65-F5344CB8AC3E}">
        <p14:creationId xmlns:p14="http://schemas.microsoft.com/office/powerpoint/2010/main" val="274218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501810A-93AB-4BBA-A2AC-C2A226153C1C}"/>
              </a:ext>
            </a:extLst>
          </p:cNvPr>
          <p:cNvSpPr>
            <a:spLocks noGrp="1"/>
          </p:cNvSpPr>
          <p:nvPr>
            <p:ph type="title"/>
          </p:nvPr>
        </p:nvSpPr>
        <p:spPr>
          <a:xfrm>
            <a:off x="471488" y="527049"/>
            <a:ext cx="252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資料３</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消防需要の動向</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3761F78-47FB-4288-A87D-61E514C66016}"/>
              </a:ext>
            </a:extLst>
          </p:cNvPr>
          <p:cNvSpPr txBox="1"/>
          <p:nvPr/>
        </p:nvSpPr>
        <p:spPr>
          <a:xfrm>
            <a:off x="524646" y="927615"/>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■出火件数等</a:t>
            </a:r>
          </a:p>
        </p:txBody>
      </p:sp>
      <p:sp>
        <p:nvSpPr>
          <p:cNvPr id="10" name="テキスト ボックス 9">
            <a:extLst>
              <a:ext uri="{FF2B5EF4-FFF2-40B4-BE49-F238E27FC236}">
                <a16:creationId xmlns:a16="http://schemas.microsoft.com/office/drawing/2014/main" id="{E087EEC4-FC22-45BB-942B-B44AB55924A4}"/>
              </a:ext>
            </a:extLst>
          </p:cNvPr>
          <p:cNvSpPr txBox="1"/>
          <p:nvPr/>
        </p:nvSpPr>
        <p:spPr>
          <a:xfrm>
            <a:off x="524646" y="7137800"/>
            <a:ext cx="3767125"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■事故種別の救助出動件数</a:t>
            </a:r>
          </a:p>
        </p:txBody>
      </p:sp>
      <p:pic>
        <p:nvPicPr>
          <p:cNvPr id="11" name="図 10">
            <a:extLst>
              <a:ext uri="{FF2B5EF4-FFF2-40B4-BE49-F238E27FC236}">
                <a16:creationId xmlns:a16="http://schemas.microsoft.com/office/drawing/2014/main" id="{DFE03587-157A-4365-A51D-A6D4BA51B8BE}"/>
              </a:ext>
            </a:extLst>
          </p:cNvPr>
          <p:cNvPicPr>
            <a:picLocks noChangeAspect="1"/>
          </p:cNvPicPr>
          <p:nvPr/>
        </p:nvPicPr>
        <p:blipFill>
          <a:blip r:embed="rId2"/>
          <a:stretch>
            <a:fillRect/>
          </a:stretch>
        </p:blipFill>
        <p:spPr>
          <a:xfrm>
            <a:off x="603000" y="1243125"/>
            <a:ext cx="5652000" cy="963670"/>
          </a:xfrm>
          <a:prstGeom prst="rect">
            <a:avLst/>
          </a:prstGeom>
        </p:spPr>
      </p:pic>
      <p:pic>
        <p:nvPicPr>
          <p:cNvPr id="12" name="図 11">
            <a:extLst>
              <a:ext uri="{FF2B5EF4-FFF2-40B4-BE49-F238E27FC236}">
                <a16:creationId xmlns:a16="http://schemas.microsoft.com/office/drawing/2014/main" id="{56B407D0-E505-43C0-8CAF-306A181BE2E0}"/>
              </a:ext>
            </a:extLst>
          </p:cNvPr>
          <p:cNvPicPr>
            <a:picLocks noChangeAspect="1"/>
          </p:cNvPicPr>
          <p:nvPr/>
        </p:nvPicPr>
        <p:blipFill>
          <a:blip r:embed="rId3"/>
          <a:stretch>
            <a:fillRect/>
          </a:stretch>
        </p:blipFill>
        <p:spPr>
          <a:xfrm>
            <a:off x="603000" y="2371891"/>
            <a:ext cx="5652000" cy="1193115"/>
          </a:xfrm>
          <a:prstGeom prst="rect">
            <a:avLst/>
          </a:prstGeom>
        </p:spPr>
      </p:pic>
      <p:sp>
        <p:nvSpPr>
          <p:cNvPr id="19" name="テキスト ボックス 18">
            <a:extLst>
              <a:ext uri="{FF2B5EF4-FFF2-40B4-BE49-F238E27FC236}">
                <a16:creationId xmlns:a16="http://schemas.microsoft.com/office/drawing/2014/main" id="{A0A339ED-84D4-4BE6-A970-8EFE2B523A56}"/>
              </a:ext>
            </a:extLst>
          </p:cNvPr>
          <p:cNvSpPr txBox="1"/>
          <p:nvPr/>
        </p:nvSpPr>
        <p:spPr>
          <a:xfrm>
            <a:off x="524646" y="3754473"/>
            <a:ext cx="3767125"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■救急自動車による事故別出動件数</a:t>
            </a:r>
          </a:p>
        </p:txBody>
      </p:sp>
      <p:sp>
        <p:nvSpPr>
          <p:cNvPr id="21" name="テキスト ボックス 20">
            <a:extLst>
              <a:ext uri="{FF2B5EF4-FFF2-40B4-BE49-F238E27FC236}">
                <a16:creationId xmlns:a16="http://schemas.microsoft.com/office/drawing/2014/main" id="{4FECAB6A-6D8E-4D6E-B18F-783BF016C2F1}"/>
              </a:ext>
            </a:extLst>
          </p:cNvPr>
          <p:cNvSpPr txBox="1"/>
          <p:nvPr/>
        </p:nvSpPr>
        <p:spPr>
          <a:xfrm>
            <a:off x="524646" y="5453042"/>
            <a:ext cx="3237126"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a:t>
            </a:r>
            <a:r>
              <a:rPr lang="zh-TW" altLang="en-US" sz="1200" b="1" dirty="0">
                <a:latin typeface="Meiryo UI" panose="020B0604030504040204" pitchFamily="50" charset="-128"/>
                <a:ea typeface="Meiryo UI" panose="020B0604030504040204" pitchFamily="50" charset="-128"/>
              </a:rPr>
              <a:t>年令区別搬送人員（救急）</a:t>
            </a:r>
            <a:endParaRPr lang="ja-JP" altLang="en-US" sz="1200" b="1"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BBEEAC4F-7C3A-4C5A-956E-14AA8F65F4ED}"/>
              </a:ext>
            </a:extLst>
          </p:cNvPr>
          <p:cNvPicPr>
            <a:picLocks noChangeAspect="1"/>
          </p:cNvPicPr>
          <p:nvPr/>
        </p:nvPicPr>
        <p:blipFill>
          <a:blip r:embed="rId4"/>
          <a:stretch>
            <a:fillRect/>
          </a:stretch>
        </p:blipFill>
        <p:spPr>
          <a:xfrm>
            <a:off x="603000" y="4042944"/>
            <a:ext cx="5652000" cy="1131930"/>
          </a:xfrm>
          <a:prstGeom prst="rect">
            <a:avLst/>
          </a:prstGeom>
        </p:spPr>
      </p:pic>
      <p:pic>
        <p:nvPicPr>
          <p:cNvPr id="24" name="図 23">
            <a:extLst>
              <a:ext uri="{FF2B5EF4-FFF2-40B4-BE49-F238E27FC236}">
                <a16:creationId xmlns:a16="http://schemas.microsoft.com/office/drawing/2014/main" id="{E3DCCD86-C21E-4222-AC2A-BB0EDB468A1D}"/>
              </a:ext>
            </a:extLst>
          </p:cNvPr>
          <p:cNvPicPr>
            <a:picLocks noChangeAspect="1"/>
          </p:cNvPicPr>
          <p:nvPr/>
        </p:nvPicPr>
        <p:blipFill>
          <a:blip r:embed="rId5"/>
          <a:stretch>
            <a:fillRect/>
          </a:stretch>
        </p:blipFill>
        <p:spPr>
          <a:xfrm>
            <a:off x="603000" y="5740344"/>
            <a:ext cx="5652000" cy="1108985"/>
          </a:xfrm>
          <a:prstGeom prst="rect">
            <a:avLst/>
          </a:prstGeom>
        </p:spPr>
      </p:pic>
      <p:pic>
        <p:nvPicPr>
          <p:cNvPr id="25" name="図 24">
            <a:extLst>
              <a:ext uri="{FF2B5EF4-FFF2-40B4-BE49-F238E27FC236}">
                <a16:creationId xmlns:a16="http://schemas.microsoft.com/office/drawing/2014/main" id="{04DE6E7B-143F-40C7-9FCA-AA74E785E259}"/>
              </a:ext>
            </a:extLst>
          </p:cNvPr>
          <p:cNvPicPr>
            <a:picLocks noChangeAspect="1"/>
          </p:cNvPicPr>
          <p:nvPr/>
        </p:nvPicPr>
        <p:blipFill>
          <a:blip r:embed="rId6"/>
          <a:stretch>
            <a:fillRect/>
          </a:stretch>
        </p:blipFill>
        <p:spPr>
          <a:xfrm>
            <a:off x="603000" y="7414799"/>
            <a:ext cx="5652000" cy="1131930"/>
          </a:xfrm>
          <a:prstGeom prst="rect">
            <a:avLst/>
          </a:prstGeom>
        </p:spPr>
      </p:pic>
      <p:sp>
        <p:nvSpPr>
          <p:cNvPr id="2" name="スライド番号プレースホルダー 1">
            <a:extLst>
              <a:ext uri="{FF2B5EF4-FFF2-40B4-BE49-F238E27FC236}">
                <a16:creationId xmlns:a16="http://schemas.microsoft.com/office/drawing/2014/main" id="{8CFC6B91-1077-418A-B132-B41A8BF95F49}"/>
              </a:ext>
            </a:extLst>
          </p:cNvPr>
          <p:cNvSpPr>
            <a:spLocks noGrp="1"/>
          </p:cNvSpPr>
          <p:nvPr>
            <p:ph type="sldNum" sz="quarter" idx="12"/>
          </p:nvPr>
        </p:nvSpPr>
        <p:spPr/>
        <p:txBody>
          <a:bodyPr/>
          <a:lstStyle/>
          <a:p>
            <a:r>
              <a:rPr kumimoji="1" lang="ja-JP" altLang="en-US" sz="1100" dirty="0">
                <a:solidFill>
                  <a:schemeClr val="tx1"/>
                </a:solidFill>
              </a:rPr>
              <a:t>資４</a:t>
            </a:r>
          </a:p>
        </p:txBody>
      </p:sp>
    </p:spTree>
    <p:extLst>
      <p:ext uri="{BB962C8B-B14F-4D97-AF65-F5344CB8AC3E}">
        <p14:creationId xmlns:p14="http://schemas.microsoft.com/office/powerpoint/2010/main" val="351554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C46D8F4-3EA9-4700-9003-F935FC1D1831}"/>
              </a:ext>
            </a:extLst>
          </p:cNvPr>
          <p:cNvPicPr>
            <a:picLocks noChangeAspect="1"/>
          </p:cNvPicPr>
          <p:nvPr/>
        </p:nvPicPr>
        <p:blipFill rotWithShape="1">
          <a:blip r:embed="rId2"/>
          <a:srcRect l="22" t="3125" r="22" b="3125"/>
          <a:stretch/>
        </p:blipFill>
        <p:spPr>
          <a:xfrm>
            <a:off x="357000" y="649150"/>
            <a:ext cx="3072000" cy="1728000"/>
          </a:xfrm>
          <a:prstGeom prst="rect">
            <a:avLst/>
          </a:prstGeom>
          <a:ln>
            <a:solidFill>
              <a:schemeClr val="tx1"/>
            </a:solidFill>
          </a:ln>
        </p:spPr>
      </p:pic>
      <p:pic>
        <p:nvPicPr>
          <p:cNvPr id="5" name="図 4">
            <a:extLst>
              <a:ext uri="{FF2B5EF4-FFF2-40B4-BE49-F238E27FC236}">
                <a16:creationId xmlns:a16="http://schemas.microsoft.com/office/drawing/2014/main" id="{3750896E-42DD-4AE6-A8E6-F75CC41A86CE}"/>
              </a:ext>
            </a:extLst>
          </p:cNvPr>
          <p:cNvPicPr>
            <a:picLocks noChangeAspect="1"/>
          </p:cNvPicPr>
          <p:nvPr/>
        </p:nvPicPr>
        <p:blipFill rotWithShape="1">
          <a:blip r:embed="rId3"/>
          <a:srcRect t="3104" b="3104"/>
          <a:stretch/>
        </p:blipFill>
        <p:spPr>
          <a:xfrm>
            <a:off x="357000" y="2574261"/>
            <a:ext cx="3072000" cy="1728000"/>
          </a:xfrm>
          <a:prstGeom prst="rect">
            <a:avLst/>
          </a:prstGeom>
          <a:ln>
            <a:solidFill>
              <a:schemeClr val="tx1"/>
            </a:solidFill>
          </a:ln>
        </p:spPr>
      </p:pic>
      <p:pic>
        <p:nvPicPr>
          <p:cNvPr id="6" name="図 5">
            <a:extLst>
              <a:ext uri="{FF2B5EF4-FFF2-40B4-BE49-F238E27FC236}">
                <a16:creationId xmlns:a16="http://schemas.microsoft.com/office/drawing/2014/main" id="{FC8302C7-4B9F-4028-B2EA-F7FA6549051E}"/>
              </a:ext>
            </a:extLst>
          </p:cNvPr>
          <p:cNvPicPr>
            <a:picLocks noChangeAspect="1"/>
          </p:cNvPicPr>
          <p:nvPr/>
        </p:nvPicPr>
        <p:blipFill rotWithShape="1">
          <a:blip r:embed="rId4"/>
          <a:srcRect t="3208" b="3208"/>
          <a:stretch/>
        </p:blipFill>
        <p:spPr>
          <a:xfrm>
            <a:off x="3459491" y="2574261"/>
            <a:ext cx="3072000" cy="1728000"/>
          </a:xfrm>
          <a:prstGeom prst="rect">
            <a:avLst/>
          </a:prstGeom>
          <a:ln>
            <a:solidFill>
              <a:schemeClr val="tx1"/>
            </a:solidFill>
          </a:ln>
        </p:spPr>
      </p:pic>
      <p:pic>
        <p:nvPicPr>
          <p:cNvPr id="7" name="図 6">
            <a:extLst>
              <a:ext uri="{FF2B5EF4-FFF2-40B4-BE49-F238E27FC236}">
                <a16:creationId xmlns:a16="http://schemas.microsoft.com/office/drawing/2014/main" id="{3B483FB3-1348-47AC-B92C-4F00D213D746}"/>
              </a:ext>
            </a:extLst>
          </p:cNvPr>
          <p:cNvPicPr>
            <a:picLocks noChangeAspect="1"/>
          </p:cNvPicPr>
          <p:nvPr/>
        </p:nvPicPr>
        <p:blipFill>
          <a:blip r:embed="rId5"/>
          <a:stretch>
            <a:fillRect/>
          </a:stretch>
        </p:blipFill>
        <p:spPr>
          <a:xfrm>
            <a:off x="3459492" y="649150"/>
            <a:ext cx="3071999" cy="1728000"/>
          </a:xfrm>
          <a:prstGeom prst="rect">
            <a:avLst/>
          </a:prstGeom>
          <a:ln>
            <a:solidFill>
              <a:schemeClr val="tx1"/>
            </a:solidFill>
          </a:ln>
        </p:spPr>
      </p:pic>
      <p:sp>
        <p:nvSpPr>
          <p:cNvPr id="8" name="タイトル 1">
            <a:extLst>
              <a:ext uri="{FF2B5EF4-FFF2-40B4-BE49-F238E27FC236}">
                <a16:creationId xmlns:a16="http://schemas.microsoft.com/office/drawing/2014/main" id="{A848D685-524C-430C-BD64-17F532CFFAAC}"/>
              </a:ext>
            </a:extLst>
          </p:cNvPr>
          <p:cNvSpPr>
            <a:spLocks noGrp="1"/>
          </p:cNvSpPr>
          <p:nvPr>
            <p:ph type="title"/>
          </p:nvPr>
        </p:nvSpPr>
        <p:spPr>
          <a:xfrm>
            <a:off x="357000" y="4722199"/>
            <a:ext cx="252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資料４</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消防財政</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2B38239-5374-43B2-90DD-0F43BE46EDBC}"/>
              </a:ext>
            </a:extLst>
          </p:cNvPr>
          <p:cNvSpPr txBox="1"/>
          <p:nvPr/>
        </p:nvSpPr>
        <p:spPr>
          <a:xfrm>
            <a:off x="347395" y="515366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■消防費（決算額）の推移</a:t>
            </a:r>
          </a:p>
        </p:txBody>
      </p:sp>
      <p:pic>
        <p:nvPicPr>
          <p:cNvPr id="11" name="コンテンツ プレースホルダー 10">
            <a:extLst>
              <a:ext uri="{FF2B5EF4-FFF2-40B4-BE49-F238E27FC236}">
                <a16:creationId xmlns:a16="http://schemas.microsoft.com/office/drawing/2014/main" id="{10EF8241-2862-4ECF-A8E1-08DF203BE153}"/>
              </a:ext>
            </a:extLst>
          </p:cNvPr>
          <p:cNvPicPr>
            <a:picLocks noGrp="1" noChangeAspect="1"/>
          </p:cNvPicPr>
          <p:nvPr>
            <p:ph idx="1"/>
          </p:nvPr>
        </p:nvPicPr>
        <p:blipFill>
          <a:blip r:embed="rId6"/>
          <a:stretch>
            <a:fillRect/>
          </a:stretch>
        </p:blipFill>
        <p:spPr>
          <a:xfrm>
            <a:off x="613410" y="5430667"/>
            <a:ext cx="5631180" cy="701040"/>
          </a:xfrm>
          <a:prstGeom prst="rect">
            <a:avLst/>
          </a:prstGeom>
        </p:spPr>
      </p:pic>
      <p:pic>
        <p:nvPicPr>
          <p:cNvPr id="12" name="図 11">
            <a:extLst>
              <a:ext uri="{FF2B5EF4-FFF2-40B4-BE49-F238E27FC236}">
                <a16:creationId xmlns:a16="http://schemas.microsoft.com/office/drawing/2014/main" id="{74BD11E0-E8CB-46C2-8D0A-EC38B6F5C7AF}"/>
              </a:ext>
            </a:extLst>
          </p:cNvPr>
          <p:cNvPicPr>
            <a:picLocks noChangeAspect="1"/>
          </p:cNvPicPr>
          <p:nvPr/>
        </p:nvPicPr>
        <p:blipFill>
          <a:blip r:embed="rId7"/>
          <a:stretch>
            <a:fillRect/>
          </a:stretch>
        </p:blipFill>
        <p:spPr>
          <a:xfrm>
            <a:off x="1580816" y="6291375"/>
            <a:ext cx="3673420" cy="220307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9D2AE8E3-0B08-408D-9AF2-970DCA23EFC1}"/>
              </a:ext>
            </a:extLst>
          </p:cNvPr>
          <p:cNvSpPr>
            <a:spLocks noGrp="1"/>
          </p:cNvSpPr>
          <p:nvPr>
            <p:ph type="sldNum" sz="quarter" idx="12"/>
          </p:nvPr>
        </p:nvSpPr>
        <p:spPr/>
        <p:txBody>
          <a:bodyPr/>
          <a:lstStyle/>
          <a:p>
            <a:r>
              <a:rPr kumimoji="1" lang="ja-JP" altLang="en-US" sz="1100" dirty="0">
                <a:solidFill>
                  <a:schemeClr val="tx1"/>
                </a:solidFill>
              </a:rPr>
              <a:t>資５</a:t>
            </a:r>
          </a:p>
        </p:txBody>
      </p:sp>
    </p:spTree>
    <p:extLst>
      <p:ext uri="{BB962C8B-B14F-4D97-AF65-F5344CB8AC3E}">
        <p14:creationId xmlns:p14="http://schemas.microsoft.com/office/powerpoint/2010/main" val="225148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3561747-8CEA-41B6-ABE0-B6C3303CCCD1}"/>
              </a:ext>
            </a:extLst>
          </p:cNvPr>
          <p:cNvSpPr>
            <a:spLocks noGrp="1"/>
          </p:cNvSpPr>
          <p:nvPr>
            <p:ph type="title"/>
          </p:nvPr>
        </p:nvSpPr>
        <p:spPr>
          <a:xfrm>
            <a:off x="471487" y="527050"/>
            <a:ext cx="2016000" cy="358775"/>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資料５</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将来見通し</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BEA75F3-1C06-4300-8293-DD40E086F4FB}"/>
              </a:ext>
            </a:extLst>
          </p:cNvPr>
          <p:cNvSpPr txBox="1"/>
          <p:nvPr/>
        </p:nvSpPr>
        <p:spPr>
          <a:xfrm>
            <a:off x="471487" y="983720"/>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■将来人口推計</a:t>
            </a:r>
          </a:p>
        </p:txBody>
      </p:sp>
      <p:pic>
        <p:nvPicPr>
          <p:cNvPr id="7" name="図 6">
            <a:extLst>
              <a:ext uri="{FF2B5EF4-FFF2-40B4-BE49-F238E27FC236}">
                <a16:creationId xmlns:a16="http://schemas.microsoft.com/office/drawing/2014/main" id="{35ED6525-F65E-44A5-8A43-0020D4B9473F}"/>
              </a:ext>
            </a:extLst>
          </p:cNvPr>
          <p:cNvPicPr>
            <a:picLocks noChangeAspect="1"/>
          </p:cNvPicPr>
          <p:nvPr/>
        </p:nvPicPr>
        <p:blipFill>
          <a:blip r:embed="rId2"/>
          <a:stretch>
            <a:fillRect/>
          </a:stretch>
        </p:blipFill>
        <p:spPr>
          <a:xfrm>
            <a:off x="346710" y="1317053"/>
            <a:ext cx="6164580" cy="1335778"/>
          </a:xfrm>
          <a:prstGeom prst="rect">
            <a:avLst/>
          </a:prstGeom>
        </p:spPr>
      </p:pic>
      <p:sp>
        <p:nvSpPr>
          <p:cNvPr id="8" name="テキスト ボックス 7">
            <a:extLst>
              <a:ext uri="{FF2B5EF4-FFF2-40B4-BE49-F238E27FC236}">
                <a16:creationId xmlns:a16="http://schemas.microsoft.com/office/drawing/2014/main" id="{30AC3562-62B5-4948-ABD7-2B606CBA8A74}"/>
              </a:ext>
            </a:extLst>
          </p:cNvPr>
          <p:cNvSpPr txBox="1"/>
          <p:nvPr/>
        </p:nvSpPr>
        <p:spPr>
          <a:xfrm>
            <a:off x="471486" y="2945559"/>
            <a:ext cx="2862263"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■救急搬送人数推計（大阪府全体）</a:t>
            </a:r>
          </a:p>
        </p:txBody>
      </p:sp>
      <p:pic>
        <p:nvPicPr>
          <p:cNvPr id="9" name="図 8">
            <a:extLst>
              <a:ext uri="{FF2B5EF4-FFF2-40B4-BE49-F238E27FC236}">
                <a16:creationId xmlns:a16="http://schemas.microsoft.com/office/drawing/2014/main" id="{2251EF65-B958-4216-B8CD-5B0639724025}"/>
              </a:ext>
            </a:extLst>
          </p:cNvPr>
          <p:cNvPicPr>
            <a:picLocks noChangeAspect="1"/>
          </p:cNvPicPr>
          <p:nvPr/>
        </p:nvPicPr>
        <p:blipFill>
          <a:blip r:embed="rId3"/>
          <a:stretch>
            <a:fillRect/>
          </a:stretch>
        </p:blipFill>
        <p:spPr>
          <a:xfrm>
            <a:off x="548391" y="3227682"/>
            <a:ext cx="5761219" cy="3450635"/>
          </a:xfrm>
          <a:prstGeom prst="rect">
            <a:avLst/>
          </a:prstGeom>
          <a:ln>
            <a:solidFill>
              <a:schemeClr val="tx1"/>
            </a:solidFill>
          </a:ln>
        </p:spPr>
      </p:pic>
      <p:sp>
        <p:nvSpPr>
          <p:cNvPr id="10" name="テキスト ボックス 9">
            <a:extLst>
              <a:ext uri="{FF2B5EF4-FFF2-40B4-BE49-F238E27FC236}">
                <a16:creationId xmlns:a16="http://schemas.microsoft.com/office/drawing/2014/main" id="{1A199002-C5F4-49C4-80FF-5A85BCF99515}"/>
              </a:ext>
            </a:extLst>
          </p:cNvPr>
          <p:cNvSpPr txBox="1"/>
          <p:nvPr/>
        </p:nvSpPr>
        <p:spPr>
          <a:xfrm>
            <a:off x="548390" y="6678317"/>
            <a:ext cx="5761219"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出典：大阪の消防力に関する調査分析及び大阪府消防広域化推進計画再策定支援業務</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中間報告書</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7B7F433-B0D0-4104-A65D-179A63985B5E}"/>
              </a:ext>
            </a:extLst>
          </p:cNvPr>
          <p:cNvSpPr>
            <a:spLocks noGrp="1"/>
          </p:cNvSpPr>
          <p:nvPr>
            <p:ph type="sldNum" sz="quarter" idx="12"/>
          </p:nvPr>
        </p:nvSpPr>
        <p:spPr/>
        <p:txBody>
          <a:bodyPr/>
          <a:lstStyle/>
          <a:p>
            <a:r>
              <a:rPr kumimoji="1" lang="ja-JP" altLang="en-US" sz="1100" dirty="0">
                <a:solidFill>
                  <a:schemeClr val="tx1"/>
                </a:solidFill>
              </a:rPr>
              <a:t>資６</a:t>
            </a:r>
          </a:p>
        </p:txBody>
      </p:sp>
    </p:spTree>
    <p:extLst>
      <p:ext uri="{BB962C8B-B14F-4D97-AF65-F5344CB8AC3E}">
        <p14:creationId xmlns:p14="http://schemas.microsoft.com/office/powerpoint/2010/main" val="368124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2D5894-2747-49C4-B34B-9BF5612B0D76}"/>
              </a:ext>
            </a:extLst>
          </p:cNvPr>
          <p:cNvSpPr>
            <a:spLocks noGrp="1"/>
          </p:cNvSpPr>
          <p:nvPr>
            <p:ph idx="1"/>
          </p:nvPr>
        </p:nvSpPr>
        <p:spPr>
          <a:xfrm>
            <a:off x="471488" y="983721"/>
            <a:ext cx="5915025" cy="4860819"/>
          </a:xfrm>
          <a:ln>
            <a:solidFill>
              <a:schemeClr val="tx1"/>
            </a:solidFill>
          </a:ln>
        </p:spPr>
        <p:txBody>
          <a:bodyPr>
            <a:normAutofit/>
          </a:bodyPr>
          <a:lstStyle/>
          <a:p>
            <a:pPr marL="0" indent="0">
              <a:spcBef>
                <a:spcPts val="200"/>
              </a:spcBef>
              <a:buNone/>
            </a:pP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問１－２</a:t>
            </a: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災害対応における非番招集の回数について回答してください。</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１　令和３年中の状況について回答してください。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２　地震、豪雨災害等を除き、日常的に発生する火災や救急要請が重なった場合に非番招集により</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対応したことがあれば、その回数を回答してください。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３　該当なければ「なし」、該当はあるが回数が分からない場合は「多数」、「少数」、「不明」と記載して</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endParaRPr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問１－４</a:t>
            </a: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自然災害や新型コロナウイルス感染症の影響等で、消防本部が機能不全に陥ったことがあり</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ますか。</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１　機能不全とは消防部隊が出動できない状態又はそれに近い状態をいう。</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２　期間は平成２４年４月１日から令和４年３月３１日まで。</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①あり</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地震</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風水害</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職員がコロナウイルスに罹患、濃厚接触者の指定等。</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その他</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②なし</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問２－２</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「広域化を検討し、実現に至った。」と回答した本部にお伺いします。</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u="sng" dirty="0">
                <a:latin typeface="Meiryo UI" panose="020B0604030504040204" pitchFamily="50" charset="-128"/>
                <a:ea typeface="Meiryo UI" panose="020B0604030504040204" pitchFamily="50" charset="-128"/>
              </a:rPr>
              <a:t>（３）広域化により得られた効果について回答してください。（複数回答可）</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①初動対応時の出動車両数の充実（例えば、火災初動対応時の車両数増など）</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②出動区域の適正化による現場到着時間の短縮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③本部機能の集約による警防要員、予防要員等への人員再配置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④消防指令センターの高機能化</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⑤特殊車両等の整備</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⑥特殊・高度部隊の新設</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⑦予防業務、火災調査業務等の担当者を専任で配置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⑧大規模災害以外の日常的に発生する火災、救急等における非番召集の減少又は廃止</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⑨人員充実による派遣研修機会の増加</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⑩その他（○を選択し以下に、具体を記載してください。）</a:t>
            </a:r>
          </a:p>
        </p:txBody>
      </p:sp>
      <p:sp>
        <p:nvSpPr>
          <p:cNvPr id="4" name="タイトル 1">
            <a:extLst>
              <a:ext uri="{FF2B5EF4-FFF2-40B4-BE49-F238E27FC236}">
                <a16:creationId xmlns:a16="http://schemas.microsoft.com/office/drawing/2014/main" id="{DD7B3D8A-5E87-44C9-A0FC-BBD938A614EC}"/>
              </a:ext>
            </a:extLst>
          </p:cNvPr>
          <p:cNvSpPr>
            <a:spLocks noGrp="1"/>
          </p:cNvSpPr>
          <p:nvPr>
            <p:ph type="title"/>
          </p:nvPr>
        </p:nvSpPr>
        <p:spPr>
          <a:xfrm>
            <a:off x="471488" y="527051"/>
            <a:ext cx="5915025" cy="456670"/>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資料６</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推進期限後の消防力の維持・強化に向けた検討に係る実態調査</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　　　　　　（令和４年４月</a:t>
            </a:r>
            <a:r>
              <a:rPr lang="en-US" altLang="ja-JP" sz="1400" b="1" dirty="0">
                <a:latin typeface="Meiryo UI" panose="020B0604030504040204" pitchFamily="50" charset="-128"/>
                <a:ea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rPr>
              <a:t>日付け消防消第</a:t>
            </a:r>
            <a:r>
              <a:rPr lang="en-US" altLang="ja-JP" sz="1400" b="1" dirty="0">
                <a:latin typeface="Meiryo UI" panose="020B0604030504040204" pitchFamily="50" charset="-128"/>
                <a:ea typeface="Meiryo UI" panose="020B0604030504040204" pitchFamily="50" charset="-128"/>
              </a:rPr>
              <a:t>125</a:t>
            </a:r>
            <a:r>
              <a:rPr lang="ja-JP" altLang="en-US" sz="1400" b="1" dirty="0">
                <a:latin typeface="Meiryo UI" panose="020B0604030504040204" pitchFamily="50" charset="-128"/>
                <a:ea typeface="Meiryo UI" panose="020B0604030504040204" pitchFamily="50" charset="-128"/>
              </a:rPr>
              <a:t>号）</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152B4D-EA69-4FD0-BB11-9101ABDE1D3E}"/>
              </a:ext>
            </a:extLst>
          </p:cNvPr>
          <p:cNvSpPr txBox="1"/>
          <p:nvPr/>
        </p:nvSpPr>
        <p:spPr>
          <a:xfrm>
            <a:off x="395288" y="5869879"/>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■調査結果</a:t>
            </a:r>
          </a:p>
        </p:txBody>
      </p:sp>
      <p:pic>
        <p:nvPicPr>
          <p:cNvPr id="7" name="図 6">
            <a:extLst>
              <a:ext uri="{FF2B5EF4-FFF2-40B4-BE49-F238E27FC236}">
                <a16:creationId xmlns:a16="http://schemas.microsoft.com/office/drawing/2014/main" id="{1A2DB813-25DC-4185-B4A9-73CDBEAA218E}"/>
              </a:ext>
            </a:extLst>
          </p:cNvPr>
          <p:cNvPicPr>
            <a:picLocks noChangeAspect="1"/>
          </p:cNvPicPr>
          <p:nvPr/>
        </p:nvPicPr>
        <p:blipFill>
          <a:blip r:embed="rId2"/>
          <a:stretch>
            <a:fillRect/>
          </a:stretch>
        </p:blipFill>
        <p:spPr>
          <a:xfrm>
            <a:off x="548327" y="6146878"/>
            <a:ext cx="2030963" cy="1080000"/>
          </a:xfrm>
          <a:prstGeom prst="rect">
            <a:avLst/>
          </a:prstGeom>
        </p:spPr>
      </p:pic>
      <p:pic>
        <p:nvPicPr>
          <p:cNvPr id="8" name="図 7">
            <a:extLst>
              <a:ext uri="{FF2B5EF4-FFF2-40B4-BE49-F238E27FC236}">
                <a16:creationId xmlns:a16="http://schemas.microsoft.com/office/drawing/2014/main" id="{B11D0DE3-7141-4436-9955-53DA0E405386}"/>
              </a:ext>
            </a:extLst>
          </p:cNvPr>
          <p:cNvPicPr>
            <a:picLocks noChangeAspect="1"/>
          </p:cNvPicPr>
          <p:nvPr/>
        </p:nvPicPr>
        <p:blipFill>
          <a:blip r:embed="rId3"/>
          <a:stretch>
            <a:fillRect/>
          </a:stretch>
        </p:blipFill>
        <p:spPr>
          <a:xfrm>
            <a:off x="3015169" y="6146878"/>
            <a:ext cx="3191280" cy="1080000"/>
          </a:xfrm>
          <a:prstGeom prst="rect">
            <a:avLst/>
          </a:prstGeom>
        </p:spPr>
      </p:pic>
      <p:pic>
        <p:nvPicPr>
          <p:cNvPr id="2" name="図 1">
            <a:extLst>
              <a:ext uri="{FF2B5EF4-FFF2-40B4-BE49-F238E27FC236}">
                <a16:creationId xmlns:a16="http://schemas.microsoft.com/office/drawing/2014/main" id="{9BC79829-E2ED-4BD9-B655-509B16E46D6D}"/>
              </a:ext>
            </a:extLst>
          </p:cNvPr>
          <p:cNvPicPr>
            <a:picLocks noChangeAspect="1"/>
          </p:cNvPicPr>
          <p:nvPr/>
        </p:nvPicPr>
        <p:blipFill>
          <a:blip r:embed="rId4"/>
          <a:stretch>
            <a:fillRect/>
          </a:stretch>
        </p:blipFill>
        <p:spPr>
          <a:xfrm>
            <a:off x="548327" y="7315200"/>
            <a:ext cx="5761347" cy="2541558"/>
          </a:xfrm>
          <a:prstGeom prst="rect">
            <a:avLst/>
          </a:prstGeom>
        </p:spPr>
      </p:pic>
      <p:sp>
        <p:nvSpPr>
          <p:cNvPr id="6" name="スライド番号プレースホルダー 5">
            <a:extLst>
              <a:ext uri="{FF2B5EF4-FFF2-40B4-BE49-F238E27FC236}">
                <a16:creationId xmlns:a16="http://schemas.microsoft.com/office/drawing/2014/main" id="{4065B8B5-72F8-470A-8AD5-DD363CFE196F}"/>
              </a:ext>
            </a:extLst>
          </p:cNvPr>
          <p:cNvSpPr>
            <a:spLocks noGrp="1"/>
          </p:cNvSpPr>
          <p:nvPr>
            <p:ph type="sldNum" sz="quarter" idx="12"/>
          </p:nvPr>
        </p:nvSpPr>
        <p:spPr>
          <a:xfrm>
            <a:off x="5155979" y="9329355"/>
            <a:ext cx="1543050" cy="527403"/>
          </a:xfrm>
        </p:spPr>
        <p:txBody>
          <a:bodyPr/>
          <a:lstStyle/>
          <a:p>
            <a:r>
              <a:rPr kumimoji="1" lang="ja-JP" altLang="en-US" sz="1100" dirty="0">
                <a:solidFill>
                  <a:schemeClr val="tx1"/>
                </a:solidFill>
              </a:rPr>
              <a:t>資７</a:t>
            </a:r>
          </a:p>
        </p:txBody>
      </p:sp>
    </p:spTree>
    <p:extLst>
      <p:ext uri="{BB962C8B-B14F-4D97-AF65-F5344CB8AC3E}">
        <p14:creationId xmlns:p14="http://schemas.microsoft.com/office/powerpoint/2010/main" val="2146739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2699</Words>
  <PresentationFormat>A4 210 x 297 mm</PresentationFormat>
  <Paragraphs>197</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メイリオ</vt:lpstr>
      <vt:lpstr>游ゴシック</vt:lpstr>
      <vt:lpstr>Arial</vt:lpstr>
      <vt:lpstr>Calibri</vt:lpstr>
      <vt:lpstr>Calibri Light</vt:lpstr>
      <vt:lpstr>Century</vt:lpstr>
      <vt:lpstr>Wingdings</vt:lpstr>
      <vt:lpstr>Office テーマ</vt:lpstr>
      <vt:lpstr>「大阪府消防広域化推進計画」 （一部改定）  【資料編（案）】</vt:lpstr>
      <vt:lpstr>資料集目次</vt:lpstr>
      <vt:lpstr>【資料１】消防の現況</vt:lpstr>
      <vt:lpstr>PowerPoint プレゼンテーション</vt:lpstr>
      <vt:lpstr>【資料２】消防力</vt:lpstr>
      <vt:lpstr>【資料３】消防需要の動向</vt:lpstr>
      <vt:lpstr>【資料４】消防財政</vt:lpstr>
      <vt:lpstr>【資料５】将来見通し</vt:lpstr>
      <vt:lpstr>【資料６】推進期限後の消防力の維持・強化に向けた検討に係る実態調査 　　　　　　（令和４年４月19日付け消防消第125号）</vt:lpstr>
      <vt:lpstr>【資料７】令和６年度ヒアリング結果（概要）</vt:lpstr>
      <vt:lpstr>【資料8】消防広域化に伴う効果（具体事例）</vt:lpstr>
      <vt:lpstr>【資料９】令和６年度委託調査結果（指令台の整備費用）</vt:lpstr>
      <vt:lpstr>【資料10】広域化の方向性</vt:lpstr>
      <vt:lpstr>【資料12】令和６年度委託調査結果（広域化対象市町村の組合せ見直し検討）</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2024-11-13T10:12:20Z</cp:lastPrinted>
  <dcterms:created xsi:type="dcterms:W3CDTF">2024-10-15T08:20:52Z</dcterms:created>
  <dcterms:modified xsi:type="dcterms:W3CDTF">2024-12-16T07:00:03Z</dcterms:modified>
</cp:coreProperties>
</file>