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65" r:id="rId2"/>
    <p:sldId id="263" r:id="rId3"/>
    <p:sldId id="270" r:id="rId4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5896" autoAdjust="0"/>
  </p:normalViewPr>
  <p:slideViewPr>
    <p:cSldViewPr snapToGrid="0">
      <p:cViewPr varScale="1">
        <p:scale>
          <a:sx n="96" d="100"/>
          <a:sy n="96" d="100"/>
        </p:scale>
        <p:origin x="12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F2E23-CF25-4155-B14A-337CB94B8C29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7DEE9-BEC1-43EC-B2B4-3C3B7AB50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437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062E-A5B6-4262-85AA-DA205649E06E}" type="datetime1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77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332E-7520-4AD5-BA93-96E59DB16E4A}" type="datetime1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10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AACC-CCB6-40C7-85C0-52CAC8F2C1D3}" type="datetime1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0E6F-F06C-47BA-A411-442C2D9C3CFD}" type="datetime1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32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E87B-2FAE-486F-B417-CABDED8F8EFF}" type="datetime1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95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E7250-DE7B-4426-B66D-C22A269A86B8}" type="datetime1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5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9A94-6914-423A-AF6B-EF42BFA4DC83}" type="datetime1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39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2F93-03DE-4EDE-9A2E-0909A2AC9D8E}" type="datetime1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767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9983-711A-4330-AE52-3ACB3CB864C9}" type="datetime1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9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B80B-448E-4D99-B614-36C5910606BB}" type="datetime1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22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9FCF-E547-4A0C-BBE1-1604F991BDCE}" type="datetime1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2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AE776-C41C-4A45-BCA1-9588EE869D0C}" type="datetime1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18C5F5-EFE3-4448-9320-35378E710FAE}"/>
              </a:ext>
            </a:extLst>
          </p:cNvPr>
          <p:cNvSpPr/>
          <p:nvPr/>
        </p:nvSpPr>
        <p:spPr>
          <a:xfrm>
            <a:off x="24071" y="34374"/>
            <a:ext cx="9906000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指令台シミュレーション①：シミュレーションの前提</a:t>
            </a:r>
          </a:p>
        </p:txBody>
      </p:sp>
      <p:sp>
        <p:nvSpPr>
          <p:cNvPr id="68" name="角丸四角形 91">
            <a:extLst>
              <a:ext uri="{FF2B5EF4-FFF2-40B4-BE49-F238E27FC236}">
                <a16:creationId xmlns:a16="http://schemas.microsoft.com/office/drawing/2014/main" id="{8E77507B-87D6-44B4-A71F-90198FED1EB1}"/>
              </a:ext>
            </a:extLst>
          </p:cNvPr>
          <p:cNvSpPr/>
          <p:nvPr/>
        </p:nvSpPr>
        <p:spPr>
          <a:xfrm>
            <a:off x="8621929" y="95829"/>
            <a:ext cx="1260000" cy="25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参考資料４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91">
            <a:extLst>
              <a:ext uri="{FF2B5EF4-FFF2-40B4-BE49-F238E27FC236}">
                <a16:creationId xmlns:a16="http://schemas.microsoft.com/office/drawing/2014/main" id="{07887CDC-EDBE-4532-B0CB-1CD0301D9E65}"/>
              </a:ext>
            </a:extLst>
          </p:cNvPr>
          <p:cNvSpPr/>
          <p:nvPr/>
        </p:nvSpPr>
        <p:spPr>
          <a:xfrm>
            <a:off x="190662" y="809913"/>
            <a:ext cx="9524676" cy="3293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広域化により、指令台を統合した場合に、　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現状での個別更新と比較して、整備費用がどれだけ低減するか（額・割合） </a:t>
            </a:r>
            <a:r>
              <a:rPr kumimoji="1"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をシミュレーション</a:t>
            </a:r>
            <a:endParaRPr kumimoji="1" lang="en-US" altLang="ja-JP" sz="12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209442F-EFC7-4787-A1E8-5DC750C1EF70}"/>
              </a:ext>
            </a:extLst>
          </p:cNvPr>
          <p:cNvSpPr/>
          <p:nvPr/>
        </p:nvSpPr>
        <p:spPr>
          <a:xfrm>
            <a:off x="93000" y="632551"/>
            <a:ext cx="9720000" cy="53767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91">
            <a:extLst>
              <a:ext uri="{FF2B5EF4-FFF2-40B4-BE49-F238E27FC236}">
                <a16:creationId xmlns:a16="http://schemas.microsoft.com/office/drawing/2014/main" id="{6CB36A11-74F2-4241-A90F-ED982204452F}"/>
              </a:ext>
            </a:extLst>
          </p:cNvPr>
          <p:cNvSpPr/>
          <p:nvPr/>
        </p:nvSpPr>
        <p:spPr>
          <a:xfrm>
            <a:off x="79874" y="488550"/>
            <a:ext cx="306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シミュレーションの概要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0FE6631-BCD1-4A8D-AD88-806E3AFC0C37}"/>
              </a:ext>
            </a:extLst>
          </p:cNvPr>
          <p:cNvSpPr/>
          <p:nvPr/>
        </p:nvSpPr>
        <p:spPr>
          <a:xfrm>
            <a:off x="79874" y="1470991"/>
            <a:ext cx="9720000" cy="531618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角丸四角形 91">
            <a:extLst>
              <a:ext uri="{FF2B5EF4-FFF2-40B4-BE49-F238E27FC236}">
                <a16:creationId xmlns:a16="http://schemas.microsoft.com/office/drawing/2014/main" id="{F7CE63A7-3FB8-4111-AD1E-F72758731EC6}"/>
              </a:ext>
            </a:extLst>
          </p:cNvPr>
          <p:cNvSpPr/>
          <p:nvPr/>
        </p:nvSpPr>
        <p:spPr>
          <a:xfrm>
            <a:off x="79874" y="1329134"/>
            <a:ext cx="306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シミュレーションの前提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0F4B7DE-59E3-4F6F-960C-B4C222984168}"/>
              </a:ext>
            </a:extLst>
          </p:cNvPr>
          <p:cNvSpPr txBox="1"/>
          <p:nvPr/>
        </p:nvSpPr>
        <p:spPr>
          <a:xfrm>
            <a:off x="226082" y="1685526"/>
            <a:ext cx="9501978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「消防防災施設整備費補助金交付要綱」　第９　高機能消防指令センター総合整備事業・別表５の装置をベースに、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</a:t>
            </a:r>
            <a:r>
              <a:rPr lang="en-US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現状で更新した場合（</a:t>
            </a:r>
            <a:r>
              <a:rPr lang="en-US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１）</a:t>
            </a:r>
            <a:r>
              <a:rPr lang="en-US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</a:t>
            </a:r>
            <a:r>
              <a:rPr lang="en-US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広域で新規整備した場合（</a:t>
            </a:r>
            <a:r>
              <a:rPr lang="en-US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２）</a:t>
            </a:r>
            <a:r>
              <a:rPr lang="en-US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の整備費用を試算し、比較</a:t>
            </a:r>
            <a:endParaRPr lang="en-US" altLang="ja-JP" sz="12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仕様は、現状で更新した場合も含め、すべて</a:t>
            </a:r>
            <a:r>
              <a:rPr kumimoji="0" lang="ja-JP" altLang="en-US" sz="120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ベンダー提案のものを採用しており、各消防本部の</a:t>
            </a:r>
            <a:r>
              <a:rPr kumimoji="0" lang="ja-JP" altLang="en-US" sz="1200" b="1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個別仕様は考慮していない</a:t>
            </a:r>
            <a:endParaRPr kumimoji="0" lang="en-US" altLang="ja-JP" sz="1200" b="1" i="0" u="sng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i="0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シミュレーションの組合せについては、</a:t>
            </a:r>
            <a:r>
              <a:rPr kumimoji="0" lang="ja-JP" altLang="en-US" sz="1200" b="1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実際の指令台の更新時期や、消防本部間の検討状況は考慮していない</a:t>
            </a:r>
            <a:endParaRPr kumimoji="0" lang="en-US" altLang="ja-JP" sz="1200" b="1" i="0" u="sng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整備費用は、「機器費＋工事費（機器費の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25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％）」で算出</a:t>
            </a: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《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別表５の装置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》</a:t>
            </a:r>
          </a:p>
          <a:p>
            <a:pPr algn="just">
              <a:spcBef>
                <a:spcPts val="60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BB0E7874-B982-4C29-827D-F277BE3611BE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7" b="48545"/>
          <a:stretch/>
        </p:blipFill>
        <p:spPr bwMode="auto">
          <a:xfrm>
            <a:off x="439874" y="3161344"/>
            <a:ext cx="1800000" cy="324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607B972D-4B10-4FB2-B7B2-BFCAE915A2E6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26"/>
          <a:stretch/>
        </p:blipFill>
        <p:spPr bwMode="auto">
          <a:xfrm>
            <a:off x="2239874" y="3161344"/>
            <a:ext cx="1800000" cy="324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1026733-707E-4073-8CB8-9BFD5C59A1AD}"/>
              </a:ext>
            </a:extLst>
          </p:cNvPr>
          <p:cNvSpPr txBox="1"/>
          <p:nvPr/>
        </p:nvSpPr>
        <p:spPr>
          <a:xfrm>
            <a:off x="4412509" y="2953989"/>
            <a:ext cx="5121105" cy="37164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【※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１：現状について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</a:p>
          <a:p>
            <a:pPr algn="just">
              <a:spcBef>
                <a:spcPts val="600"/>
              </a:spcBef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〇比較対象となる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”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現状“は、次の組合せで設定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ア）連携・協力本部</a:t>
            </a:r>
            <a:endParaRPr lang="en-US" altLang="ja-JP" sz="12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➡大阪市・松原市、　堺市・和泉市、　岸和田市＋忠岡町、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北大阪消防指令センター、高槻市・島本町、枚方寝屋川＋交野市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イ）単独運用本部</a:t>
            </a:r>
            <a:endParaRPr lang="en-US" altLang="ja-JP" sz="12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 ➡上記を除く本部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【※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２：広域化パターンの内訳について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</a:p>
          <a:p>
            <a:pPr algn="just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〇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堺市域・泉州北ブロックに係る広域化対象市町村の組合せ案を反映</a:t>
            </a:r>
          </a:p>
          <a:p>
            <a:pPr algn="just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➡いずれか１つを選択する想定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〇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府内１ブロック</a:t>
            </a:r>
            <a:endParaRPr lang="en-US" altLang="ja-JP" sz="12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071EB811-D3F0-45AA-A31E-B4D6BF44C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578106"/>
              </p:ext>
            </p:extLst>
          </p:nvPr>
        </p:nvGraphicFramePr>
        <p:xfrm>
          <a:off x="4688060" y="5157710"/>
          <a:ext cx="5040000" cy="112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8613">
                  <a:extLst>
                    <a:ext uri="{9D8B030D-6E8A-4147-A177-3AD203B41FA5}">
                      <a16:colId xmlns:a16="http://schemas.microsoft.com/office/drawing/2014/main" val="505031861"/>
                    </a:ext>
                  </a:extLst>
                </a:gridCol>
                <a:gridCol w="2621387">
                  <a:extLst>
                    <a:ext uri="{9D8B030D-6E8A-4147-A177-3AD203B41FA5}">
                      <a16:colId xmlns:a16="http://schemas.microsoft.com/office/drawing/2014/main" val="13318162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・広域化パターン①（７ブロック）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堺＋和泉＋泉大津、忠岡＋岸和田＋貝塚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0043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・広域化パターン②（６ブロック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堺＋和泉＋泉大津、</a:t>
                      </a:r>
                    </a:p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忠岡＋岸和田＋貝塚＋泉州南ブロック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6953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・広域化パターン③（６ブロック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堺市域＋泉州北ブロック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121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・広域化パターン④（５ブロック）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堺市域＋泉州北ブロック＋泉州南ブロック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417388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0EC2B8-96B7-4B52-9B8B-2823ED81D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84150" y="6397046"/>
            <a:ext cx="2228850" cy="365125"/>
          </a:xfrm>
        </p:spPr>
        <p:txBody>
          <a:bodyPr/>
          <a:lstStyle/>
          <a:p>
            <a:fld id="{CFC412B4-EE58-4AC4-A928-FBCBFC162B5A}" type="slidenum">
              <a:rPr kumimoji="1" lang="ja-JP" altLang="en-US" b="1" smtClean="0">
                <a:solidFill>
                  <a:schemeClr val="tx1"/>
                </a:solidFill>
              </a:rPr>
              <a:t>1</a:t>
            </a:fld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757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18C5F5-EFE3-4448-9320-35378E710FAE}"/>
              </a:ext>
            </a:extLst>
          </p:cNvPr>
          <p:cNvSpPr/>
          <p:nvPr/>
        </p:nvSpPr>
        <p:spPr>
          <a:xfrm>
            <a:off x="0" y="22381"/>
            <a:ext cx="9906000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指令台シミュレーション②：シミュレーションのパターン分け</a:t>
            </a:r>
          </a:p>
        </p:txBody>
      </p:sp>
      <p:sp>
        <p:nvSpPr>
          <p:cNvPr id="8" name="角丸四角形 91">
            <a:extLst>
              <a:ext uri="{FF2B5EF4-FFF2-40B4-BE49-F238E27FC236}">
                <a16:creationId xmlns:a16="http://schemas.microsoft.com/office/drawing/2014/main" id="{2EC04E4D-17FE-4C1B-A223-0F40E7B249CC}"/>
              </a:ext>
            </a:extLst>
          </p:cNvPr>
          <p:cNvSpPr/>
          <p:nvPr/>
        </p:nvSpPr>
        <p:spPr>
          <a:xfrm>
            <a:off x="12985" y="418258"/>
            <a:ext cx="324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３　指令台シミュレーションのパターン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11A7A61-A739-429F-898A-248F3BC39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5" y="751681"/>
            <a:ext cx="9906000" cy="5869519"/>
          </a:xfrm>
          <a:prstGeom prst="rect">
            <a:avLst/>
          </a:prstGeom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9F741EE-EDA9-401C-A724-83835F95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7150" y="6356352"/>
            <a:ext cx="2228850" cy="365125"/>
          </a:xfrm>
        </p:spPr>
        <p:txBody>
          <a:bodyPr/>
          <a:lstStyle/>
          <a:p>
            <a:fld id="{CFC412B4-EE58-4AC4-A928-FBCBFC162B5A}" type="slidenum">
              <a:rPr kumimoji="1" lang="ja-JP" altLang="en-US" b="1" smtClean="0">
                <a:solidFill>
                  <a:schemeClr val="tx1"/>
                </a:solidFill>
              </a:rPr>
              <a:t>2</a:t>
            </a:fld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87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18C5F5-EFE3-4448-9320-35378E710FAE}"/>
              </a:ext>
            </a:extLst>
          </p:cNvPr>
          <p:cNvSpPr/>
          <p:nvPr/>
        </p:nvSpPr>
        <p:spPr>
          <a:xfrm>
            <a:off x="0" y="22381"/>
            <a:ext cx="9906000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指令台シミュレーション③：シミュレーション結果比較</a:t>
            </a:r>
          </a:p>
        </p:txBody>
      </p:sp>
      <p:sp>
        <p:nvSpPr>
          <p:cNvPr id="7" name="角丸四角形 91">
            <a:extLst>
              <a:ext uri="{FF2B5EF4-FFF2-40B4-BE49-F238E27FC236}">
                <a16:creationId xmlns:a16="http://schemas.microsoft.com/office/drawing/2014/main" id="{6A057E75-B212-4B11-A82E-307DC8CDEF93}"/>
              </a:ext>
            </a:extLst>
          </p:cNvPr>
          <p:cNvSpPr/>
          <p:nvPr/>
        </p:nvSpPr>
        <p:spPr>
          <a:xfrm>
            <a:off x="52341" y="417097"/>
            <a:ext cx="468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指令台シミュレーションの結果比較（整備費総額比較）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57B3960-C766-48AB-B83A-943B3CB36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085" y="739813"/>
            <a:ext cx="8821830" cy="6053104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2559D5B-224E-4824-ACAE-AEB938AD3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7150" y="6356352"/>
            <a:ext cx="2228850" cy="365125"/>
          </a:xfrm>
        </p:spPr>
        <p:txBody>
          <a:bodyPr/>
          <a:lstStyle/>
          <a:p>
            <a:fld id="{CFC412B4-EE58-4AC4-A928-FBCBFC162B5A}" type="slidenum">
              <a:rPr kumimoji="1" lang="ja-JP" altLang="en-US" b="1" smtClean="0">
                <a:solidFill>
                  <a:schemeClr val="tx1"/>
                </a:solidFill>
              </a:rPr>
              <a:t>3</a:t>
            </a:fld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909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3022</TotalTime>
  <Words>421</Words>
  <PresentationFormat>A4 210 x 297 mm</PresentationFormat>
  <Paragraphs>56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2024-08-27T05:37:48Z</cp:lastPrinted>
  <dcterms:created xsi:type="dcterms:W3CDTF">2023-10-03T10:50:56Z</dcterms:created>
  <dcterms:modified xsi:type="dcterms:W3CDTF">2024-12-02T02:20:54Z</dcterms:modified>
</cp:coreProperties>
</file>