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7"/>
  </p:notesMasterIdLst>
  <p:sldIdLst>
    <p:sldId id="269" r:id="rId2"/>
    <p:sldId id="271" r:id="rId3"/>
    <p:sldId id="266" r:id="rId4"/>
    <p:sldId id="268" r:id="rId5"/>
    <p:sldId id="267" r:id="rId6"/>
    <p:sldId id="304" r:id="rId7"/>
    <p:sldId id="272" r:id="rId8"/>
    <p:sldId id="265" r:id="rId9"/>
    <p:sldId id="273" r:id="rId10"/>
    <p:sldId id="274" r:id="rId11"/>
    <p:sldId id="299" r:id="rId12"/>
    <p:sldId id="275" r:id="rId13"/>
    <p:sldId id="300" r:id="rId14"/>
    <p:sldId id="301" r:id="rId15"/>
    <p:sldId id="276" r:id="rId16"/>
    <p:sldId id="277" r:id="rId17"/>
    <p:sldId id="278" r:id="rId18"/>
    <p:sldId id="279" r:id="rId19"/>
    <p:sldId id="280" r:id="rId20"/>
    <p:sldId id="281" r:id="rId21"/>
    <p:sldId id="282" r:id="rId22"/>
    <p:sldId id="283" r:id="rId23"/>
    <p:sldId id="284" r:id="rId24"/>
    <p:sldId id="285" r:id="rId25"/>
    <p:sldId id="296" r:id="rId26"/>
    <p:sldId id="297" r:id="rId27"/>
    <p:sldId id="298" r:id="rId28"/>
    <p:sldId id="288" r:id="rId29"/>
    <p:sldId id="289" r:id="rId30"/>
    <p:sldId id="290" r:id="rId31"/>
    <p:sldId id="293" r:id="rId32"/>
    <p:sldId id="291" r:id="rId33"/>
    <p:sldId id="294" r:id="rId34"/>
    <p:sldId id="292" r:id="rId35"/>
    <p:sldId id="295" r:id="rId36"/>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67" autoAdjust="0"/>
    <p:restoredTop sz="95896" autoAdjust="0"/>
  </p:normalViewPr>
  <p:slideViewPr>
    <p:cSldViewPr snapToGrid="0">
      <p:cViewPr varScale="1">
        <p:scale>
          <a:sx n="96" d="100"/>
          <a:sy n="96" d="100"/>
        </p:scale>
        <p:origin x="121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0CDAD49D-3F73-403F-8B75-22CEE6759713}" type="datetimeFigureOut">
              <a:rPr kumimoji="1" lang="ja-JP" altLang="en-US" smtClean="0"/>
              <a:t>2024/12/18</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5B326780-923D-4BBA-AAE2-44F844A84546}" type="slidenum">
              <a:rPr kumimoji="1" lang="ja-JP" altLang="en-US" smtClean="0"/>
              <a:t>‹#›</a:t>
            </a:fld>
            <a:endParaRPr kumimoji="1" lang="ja-JP" altLang="en-US"/>
          </a:p>
        </p:txBody>
      </p:sp>
    </p:spTree>
    <p:extLst>
      <p:ext uri="{BB962C8B-B14F-4D97-AF65-F5344CB8AC3E}">
        <p14:creationId xmlns:p14="http://schemas.microsoft.com/office/powerpoint/2010/main" val="12517676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9A448E-0890-4AA4-82BE-EF8B11224FFF}"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256701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F9A448E-0890-4AA4-82BE-EF8B11224FFF}" type="slidenum">
              <a:rPr kumimoji="1" lang="ja-JP" altLang="en-US" smtClean="0"/>
              <a:t>7</a:t>
            </a:fld>
            <a:endParaRPr kumimoji="1" lang="ja-JP" altLang="en-US"/>
          </a:p>
        </p:txBody>
      </p:sp>
    </p:spTree>
    <p:extLst>
      <p:ext uri="{BB962C8B-B14F-4D97-AF65-F5344CB8AC3E}">
        <p14:creationId xmlns:p14="http://schemas.microsoft.com/office/powerpoint/2010/main" val="2256701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6680A1F-94E0-4070-A2DB-7DEBC46CCCC8}" type="datetime1">
              <a:rPr kumimoji="1" lang="ja-JP" altLang="en-US" smtClean="0"/>
              <a:t>2024/12/18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FC412B4-EE58-4AC4-A928-FBCBFC162B5A}" type="slidenum">
              <a:rPr kumimoji="1" lang="ja-JP" altLang="en-US" smtClean="0"/>
              <a:t>‹#›</a:t>
            </a:fld>
            <a:endParaRPr kumimoji="1" lang="ja-JP" altLang="en-US"/>
          </a:p>
        </p:txBody>
      </p:sp>
    </p:spTree>
    <p:extLst>
      <p:ext uri="{BB962C8B-B14F-4D97-AF65-F5344CB8AC3E}">
        <p14:creationId xmlns:p14="http://schemas.microsoft.com/office/powerpoint/2010/main" val="1828771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DFA4256-EE17-450B-BCD4-154CE5606DE0}" type="datetime1">
              <a:rPr kumimoji="1" lang="ja-JP" altLang="en-US" smtClean="0"/>
              <a:t>2024/12/18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FC412B4-EE58-4AC4-A928-FBCBFC162B5A}" type="slidenum">
              <a:rPr kumimoji="1" lang="ja-JP" altLang="en-US" smtClean="0"/>
              <a:t>‹#›</a:t>
            </a:fld>
            <a:endParaRPr kumimoji="1" lang="ja-JP" altLang="en-US"/>
          </a:p>
        </p:txBody>
      </p:sp>
    </p:spTree>
    <p:extLst>
      <p:ext uri="{BB962C8B-B14F-4D97-AF65-F5344CB8AC3E}">
        <p14:creationId xmlns:p14="http://schemas.microsoft.com/office/powerpoint/2010/main" val="3928100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F5BE722-BE77-44F9-BC8B-E6F86A1B10D5}" type="datetime1">
              <a:rPr kumimoji="1" lang="ja-JP" altLang="en-US" smtClean="0"/>
              <a:t>2024/12/18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FC412B4-EE58-4AC4-A928-FBCBFC162B5A}" type="slidenum">
              <a:rPr kumimoji="1" lang="ja-JP" altLang="en-US" smtClean="0"/>
              <a:t>‹#›</a:t>
            </a:fld>
            <a:endParaRPr kumimoji="1" lang="ja-JP" altLang="en-US"/>
          </a:p>
        </p:txBody>
      </p:sp>
    </p:spTree>
    <p:extLst>
      <p:ext uri="{BB962C8B-B14F-4D97-AF65-F5344CB8AC3E}">
        <p14:creationId xmlns:p14="http://schemas.microsoft.com/office/powerpoint/2010/main" val="414496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2495D83-CA7E-4548-8A26-ACC5B8822209}" type="datetime1">
              <a:rPr kumimoji="1" lang="ja-JP" altLang="en-US" smtClean="0"/>
              <a:t>2024/12/18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FC412B4-EE58-4AC4-A928-FBCBFC162B5A}" type="slidenum">
              <a:rPr kumimoji="1" lang="ja-JP" altLang="en-US" smtClean="0"/>
              <a:t>‹#›</a:t>
            </a:fld>
            <a:endParaRPr kumimoji="1" lang="ja-JP" altLang="en-US"/>
          </a:p>
        </p:txBody>
      </p:sp>
    </p:spTree>
    <p:extLst>
      <p:ext uri="{BB962C8B-B14F-4D97-AF65-F5344CB8AC3E}">
        <p14:creationId xmlns:p14="http://schemas.microsoft.com/office/powerpoint/2010/main" val="3815327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39EB2E7-EB9E-45E5-9555-5A4D79CB7679}" type="datetime1">
              <a:rPr kumimoji="1" lang="ja-JP" altLang="en-US" smtClean="0"/>
              <a:t>2024/12/18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FC412B4-EE58-4AC4-A928-FBCBFC162B5A}" type="slidenum">
              <a:rPr kumimoji="1" lang="ja-JP" altLang="en-US" smtClean="0"/>
              <a:t>‹#›</a:t>
            </a:fld>
            <a:endParaRPr kumimoji="1" lang="ja-JP" altLang="en-US"/>
          </a:p>
        </p:txBody>
      </p:sp>
    </p:spTree>
    <p:extLst>
      <p:ext uri="{BB962C8B-B14F-4D97-AF65-F5344CB8AC3E}">
        <p14:creationId xmlns:p14="http://schemas.microsoft.com/office/powerpoint/2010/main" val="2271957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1D6F31F-5376-42C9-B412-0DF5AC4BBD97}" type="datetime1">
              <a:rPr kumimoji="1" lang="ja-JP" altLang="en-US" smtClean="0"/>
              <a:t>2024/12/18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FC412B4-EE58-4AC4-A928-FBCBFC162B5A}" type="slidenum">
              <a:rPr kumimoji="1" lang="ja-JP" altLang="en-US" smtClean="0"/>
              <a:t>‹#›</a:t>
            </a:fld>
            <a:endParaRPr kumimoji="1" lang="ja-JP" altLang="en-US"/>
          </a:p>
        </p:txBody>
      </p:sp>
    </p:spTree>
    <p:extLst>
      <p:ext uri="{BB962C8B-B14F-4D97-AF65-F5344CB8AC3E}">
        <p14:creationId xmlns:p14="http://schemas.microsoft.com/office/powerpoint/2010/main" val="416155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94DE4F4-426E-4F9B-BE40-010D588D44E3}" type="datetime1">
              <a:rPr kumimoji="1" lang="ja-JP" altLang="en-US" smtClean="0"/>
              <a:t>2024/12/18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FC412B4-EE58-4AC4-A928-FBCBFC162B5A}" type="slidenum">
              <a:rPr kumimoji="1" lang="ja-JP" altLang="en-US" smtClean="0"/>
              <a:t>‹#›</a:t>
            </a:fld>
            <a:endParaRPr kumimoji="1" lang="ja-JP" altLang="en-US"/>
          </a:p>
        </p:txBody>
      </p:sp>
    </p:spTree>
    <p:extLst>
      <p:ext uri="{BB962C8B-B14F-4D97-AF65-F5344CB8AC3E}">
        <p14:creationId xmlns:p14="http://schemas.microsoft.com/office/powerpoint/2010/main" val="3729394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87D98BD-3B56-47B8-972D-730B7BB55169}" type="datetime1">
              <a:rPr kumimoji="1" lang="ja-JP" altLang="en-US" smtClean="0"/>
              <a:t>2024/12/18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FC412B4-EE58-4AC4-A928-FBCBFC162B5A}" type="slidenum">
              <a:rPr kumimoji="1" lang="ja-JP" altLang="en-US" smtClean="0"/>
              <a:t>‹#›</a:t>
            </a:fld>
            <a:endParaRPr kumimoji="1" lang="ja-JP" altLang="en-US"/>
          </a:p>
        </p:txBody>
      </p:sp>
    </p:spTree>
    <p:extLst>
      <p:ext uri="{BB962C8B-B14F-4D97-AF65-F5344CB8AC3E}">
        <p14:creationId xmlns:p14="http://schemas.microsoft.com/office/powerpoint/2010/main" val="2164767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599FC1-72DE-4D6D-9842-DAA8F822DAB7}" type="datetime1">
              <a:rPr kumimoji="1" lang="ja-JP" altLang="en-US" smtClean="0"/>
              <a:t>2024/12/18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FC412B4-EE58-4AC4-A928-FBCBFC162B5A}" type="slidenum">
              <a:rPr kumimoji="1" lang="ja-JP" altLang="en-US" smtClean="0"/>
              <a:t>‹#›</a:t>
            </a:fld>
            <a:endParaRPr kumimoji="1" lang="ja-JP" altLang="en-US"/>
          </a:p>
        </p:txBody>
      </p:sp>
    </p:spTree>
    <p:extLst>
      <p:ext uri="{BB962C8B-B14F-4D97-AF65-F5344CB8AC3E}">
        <p14:creationId xmlns:p14="http://schemas.microsoft.com/office/powerpoint/2010/main" val="2282397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056CF27-FD0D-4F67-9118-3C1678D11529}" type="datetime1">
              <a:rPr kumimoji="1" lang="ja-JP" altLang="en-US" smtClean="0"/>
              <a:t>2024/12/18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FC412B4-EE58-4AC4-A928-FBCBFC162B5A}" type="slidenum">
              <a:rPr kumimoji="1" lang="ja-JP" altLang="en-US" smtClean="0"/>
              <a:t>‹#›</a:t>
            </a:fld>
            <a:endParaRPr kumimoji="1" lang="ja-JP" altLang="en-US"/>
          </a:p>
        </p:txBody>
      </p:sp>
    </p:spTree>
    <p:extLst>
      <p:ext uri="{BB962C8B-B14F-4D97-AF65-F5344CB8AC3E}">
        <p14:creationId xmlns:p14="http://schemas.microsoft.com/office/powerpoint/2010/main" val="3145220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5A2E69-46E3-453E-81D7-8A60A4190D76}" type="datetime1">
              <a:rPr kumimoji="1" lang="ja-JP" altLang="en-US" smtClean="0"/>
              <a:t>2024/12/18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FC412B4-EE58-4AC4-A928-FBCBFC162B5A}" type="slidenum">
              <a:rPr kumimoji="1" lang="ja-JP" altLang="en-US" smtClean="0"/>
              <a:t>‹#›</a:t>
            </a:fld>
            <a:endParaRPr kumimoji="1" lang="ja-JP" altLang="en-US"/>
          </a:p>
        </p:txBody>
      </p:sp>
    </p:spTree>
    <p:extLst>
      <p:ext uri="{BB962C8B-B14F-4D97-AF65-F5344CB8AC3E}">
        <p14:creationId xmlns:p14="http://schemas.microsoft.com/office/powerpoint/2010/main" val="42792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4234DC-F02F-401F-9054-792647A8B7C2}" type="datetime1">
              <a:rPr kumimoji="1" lang="ja-JP" altLang="en-US" smtClean="0"/>
              <a:t>2024/12/18</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C412B4-EE58-4AC4-A928-FBCBFC162B5A}" type="slidenum">
              <a:rPr kumimoji="1" lang="ja-JP" altLang="en-US" smtClean="0"/>
              <a:t>‹#›</a:t>
            </a:fld>
            <a:endParaRPr kumimoji="1" lang="ja-JP" altLang="en-US"/>
          </a:p>
        </p:txBody>
      </p:sp>
    </p:spTree>
    <p:extLst>
      <p:ext uri="{BB962C8B-B14F-4D97-AF65-F5344CB8AC3E}">
        <p14:creationId xmlns:p14="http://schemas.microsoft.com/office/powerpoint/2010/main" val="383142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1.xml"/><Relationship Id="rId5" Type="http://schemas.openxmlformats.org/officeDocument/2006/relationships/image" Target="../media/image34.emf"/><Relationship Id="rId4" Type="http://schemas.openxmlformats.org/officeDocument/2006/relationships/image" Target="../media/image33.emf"/></Relationships>
</file>

<file path=ppt/slides/_rels/slide2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1.xml"/><Relationship Id="rId5" Type="http://schemas.openxmlformats.org/officeDocument/2006/relationships/image" Target="../media/image38.emf"/><Relationship Id="rId4" Type="http://schemas.openxmlformats.org/officeDocument/2006/relationships/image" Target="../media/image37.emf"/></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1.xml"/><Relationship Id="rId5" Type="http://schemas.openxmlformats.org/officeDocument/2006/relationships/image" Target="../media/image42.emf"/><Relationship Id="rId4" Type="http://schemas.openxmlformats.org/officeDocument/2006/relationships/image" Target="../media/image41.emf"/></Relationships>
</file>

<file path=ppt/slides/_rels/slide31.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1.emf"/><Relationship Id="rId1" Type="http://schemas.openxmlformats.org/officeDocument/2006/relationships/slideLayout" Target="../slideLayouts/slideLayout1.xml"/><Relationship Id="rId5" Type="http://schemas.openxmlformats.org/officeDocument/2006/relationships/image" Target="../media/image35.emf"/><Relationship Id="rId4" Type="http://schemas.openxmlformats.org/officeDocument/2006/relationships/image" Target="../media/image34.emf"/></Relationships>
</file>

<file path=ppt/slides/_rels/slide3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1.xml"/><Relationship Id="rId4" Type="http://schemas.openxmlformats.org/officeDocument/2006/relationships/image" Target="../media/image44.emf"/></Relationships>
</file>

<file path=ppt/slides/_rels/slide3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1.emf"/><Relationship Id="rId1" Type="http://schemas.openxmlformats.org/officeDocument/2006/relationships/slideLayout" Target="../slideLayouts/slideLayout1.xml"/><Relationship Id="rId5" Type="http://schemas.openxmlformats.org/officeDocument/2006/relationships/image" Target="../media/image35.emf"/><Relationship Id="rId4" Type="http://schemas.openxmlformats.org/officeDocument/2006/relationships/image" Target="../media/image34.emf"/></Relationships>
</file>

<file path=ppt/slides/_rels/slide3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1.xml"/><Relationship Id="rId5" Type="http://schemas.openxmlformats.org/officeDocument/2006/relationships/image" Target="../media/image46.emf"/><Relationship Id="rId4" Type="http://schemas.openxmlformats.org/officeDocument/2006/relationships/image" Target="../media/image45.emf"/></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角丸四角形 91">
            <a:extLst>
              <a:ext uri="{FF2B5EF4-FFF2-40B4-BE49-F238E27FC236}">
                <a16:creationId xmlns:a16="http://schemas.microsoft.com/office/drawing/2014/main" id="{07887CDC-EDBE-4532-B0CB-1CD0301D9E65}"/>
              </a:ext>
            </a:extLst>
          </p:cNvPr>
          <p:cNvSpPr/>
          <p:nvPr/>
        </p:nvSpPr>
        <p:spPr>
          <a:xfrm>
            <a:off x="250856" y="834447"/>
            <a:ext cx="9524676" cy="191214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600"/>
              </a:spcBef>
              <a:spcAft>
                <a:spcPts val="0"/>
              </a:spcAft>
              <a:buClrTx/>
              <a:buSzTx/>
              <a:buFontTx/>
              <a:buNone/>
              <a:tabLst/>
              <a:defRPr/>
            </a:pPr>
            <a:endParaRPr kumimoji="1" lang="en-US" altLang="ja-JP"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4" name="正方形/長方形 23">
            <a:extLst>
              <a:ext uri="{FF2B5EF4-FFF2-40B4-BE49-F238E27FC236}">
                <a16:creationId xmlns:a16="http://schemas.microsoft.com/office/drawing/2014/main" id="{8209442F-EFC7-4787-A1E8-5DC750C1EF70}"/>
              </a:ext>
            </a:extLst>
          </p:cNvPr>
          <p:cNvSpPr/>
          <p:nvPr/>
        </p:nvSpPr>
        <p:spPr>
          <a:xfrm>
            <a:off x="93000" y="2692930"/>
            <a:ext cx="9720000" cy="1472141"/>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テキスト ボックス 18">
            <a:extLst>
              <a:ext uri="{FF2B5EF4-FFF2-40B4-BE49-F238E27FC236}">
                <a16:creationId xmlns:a16="http://schemas.microsoft.com/office/drawing/2014/main" id="{E5332C48-B665-4544-AEB5-2ADE01BF5D01}"/>
              </a:ext>
            </a:extLst>
          </p:cNvPr>
          <p:cNvSpPr txBox="1"/>
          <p:nvPr/>
        </p:nvSpPr>
        <p:spPr>
          <a:xfrm>
            <a:off x="424732" y="2828836"/>
            <a:ext cx="9056536" cy="120032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3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堺市域・泉州北ブロック付近の</a:t>
            </a:r>
            <a:endParaRPr lang="en-US" altLang="ja-JP" sz="3600" b="1" dirty="0">
              <a:solidFill>
                <a:prstClr val="black"/>
              </a:solidFill>
              <a:latin typeface="ＭＳ Ｐゴシック" panose="020B0600070205080204" pitchFamily="50" charset="-128"/>
              <a:ea typeface="ＭＳ Ｐゴシック" panose="020B060007020508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3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組合せ見直し 検討資料</a:t>
            </a:r>
          </a:p>
        </p:txBody>
      </p:sp>
      <p:sp>
        <p:nvSpPr>
          <p:cNvPr id="3" name="スライド番号プレースホルダー 2">
            <a:extLst>
              <a:ext uri="{FF2B5EF4-FFF2-40B4-BE49-F238E27FC236}">
                <a16:creationId xmlns:a16="http://schemas.microsoft.com/office/drawing/2014/main" id="{4801EF22-A48F-4A99-8993-98D82746CA0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412B4-EE58-4AC4-A928-FBCBFC162B5A}" type="slidenum">
              <a:rPr kumimoji="1" lang="ja-JP" altLang="en-US" sz="1200" b="0" i="0" u="none" strike="noStrike" kern="1200" cap="none" spc="0" normalizeH="0" baseline="0" noProof="0" smtClean="0">
                <a:ln>
                  <a:noFill/>
                </a:ln>
                <a:solidFill>
                  <a:schemeClr val="tx1"/>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dirty="0">
              <a:ln>
                <a:noFill/>
              </a:ln>
              <a:solidFill>
                <a:schemeClr val="tx1"/>
              </a:solidFill>
              <a:effectLst/>
              <a:uLnTx/>
              <a:uFillTx/>
              <a:latin typeface="Calibri" panose="020F0502020204030204"/>
              <a:ea typeface="游ゴシック" panose="020B0400000000000000" pitchFamily="50" charset="-128"/>
              <a:cs typeface="+mn-cs"/>
            </a:endParaRPr>
          </a:p>
        </p:txBody>
      </p:sp>
      <p:sp>
        <p:nvSpPr>
          <p:cNvPr id="10" name="テキスト ボックス 9">
            <a:extLst>
              <a:ext uri="{FF2B5EF4-FFF2-40B4-BE49-F238E27FC236}">
                <a16:creationId xmlns:a16="http://schemas.microsoft.com/office/drawing/2014/main" id="{61C1E082-D4A4-4277-8053-EDEEABFC2DEB}"/>
              </a:ext>
            </a:extLst>
          </p:cNvPr>
          <p:cNvSpPr txBox="1"/>
          <p:nvPr/>
        </p:nvSpPr>
        <p:spPr>
          <a:xfrm>
            <a:off x="93002" y="6121313"/>
            <a:ext cx="4558512" cy="430887"/>
          </a:xfrm>
          <a:prstGeom prst="rect">
            <a:avLst/>
          </a:prstGeom>
          <a:noFill/>
        </p:spPr>
        <p:txBody>
          <a:bodyPr wrap="square">
            <a:spAutoFit/>
          </a:bodyPr>
          <a:lstStyle/>
          <a:p>
            <a:r>
              <a:rPr lang="ja-JP" altLang="en-US" sz="1100" dirty="0">
                <a:latin typeface="ＭＳ Ｐゴシック" panose="020B0600070205080204" pitchFamily="50" charset="-128"/>
                <a:ea typeface="ＭＳ Ｐゴシック" panose="020B0600070205080204" pitchFamily="50" charset="-128"/>
              </a:rPr>
              <a:t>≪留意事項≫</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〇本資料は、今後の計画見直しの際の参考資料として取り扱う。</a:t>
            </a:r>
            <a:endParaRPr lang="en-US" altLang="ja-JP" sz="1100" dirty="0">
              <a:latin typeface="ＭＳ Ｐゴシック" panose="020B0600070205080204" pitchFamily="50" charset="-128"/>
              <a:ea typeface="ＭＳ Ｐゴシック" panose="020B0600070205080204" pitchFamily="50" charset="-128"/>
            </a:endParaRPr>
          </a:p>
        </p:txBody>
      </p:sp>
      <p:sp>
        <p:nvSpPr>
          <p:cNvPr id="7" name="角丸四角形 91">
            <a:extLst>
              <a:ext uri="{FF2B5EF4-FFF2-40B4-BE49-F238E27FC236}">
                <a16:creationId xmlns:a16="http://schemas.microsoft.com/office/drawing/2014/main" id="{D6099B79-7F88-4F40-8878-3BE820F3894C}"/>
              </a:ext>
            </a:extLst>
          </p:cNvPr>
          <p:cNvSpPr/>
          <p:nvPr/>
        </p:nvSpPr>
        <p:spPr>
          <a:xfrm>
            <a:off x="8165989" y="501649"/>
            <a:ext cx="1260000" cy="252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Meiryo UI" panose="020B0604030504040204" pitchFamily="50" charset="-128"/>
                <a:ea typeface="Meiryo UI" panose="020B0604030504040204" pitchFamily="50" charset="-128"/>
              </a:rPr>
              <a:t>参考資料３</a:t>
            </a:r>
            <a:endParaRPr kumimoji="1" lang="ja-JP"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92359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E18C5F5-EFE3-4448-9320-35378E710FAE}"/>
              </a:ext>
            </a:extLst>
          </p:cNvPr>
          <p:cNvSpPr/>
          <p:nvPr/>
        </p:nvSpPr>
        <p:spPr>
          <a:xfrm>
            <a:off x="24071" y="34374"/>
            <a:ext cx="9906000" cy="36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２　広域化シミュレーションの前提②</a:t>
            </a:r>
          </a:p>
        </p:txBody>
      </p:sp>
      <p:sp>
        <p:nvSpPr>
          <p:cNvPr id="38" name="角丸四角形 91">
            <a:extLst>
              <a:ext uri="{FF2B5EF4-FFF2-40B4-BE49-F238E27FC236}">
                <a16:creationId xmlns:a16="http://schemas.microsoft.com/office/drawing/2014/main" id="{07887CDC-EDBE-4532-B0CB-1CD0301D9E65}"/>
              </a:ext>
            </a:extLst>
          </p:cNvPr>
          <p:cNvSpPr/>
          <p:nvPr/>
        </p:nvSpPr>
        <p:spPr>
          <a:xfrm>
            <a:off x="190662" y="809912"/>
            <a:ext cx="9524676" cy="136072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defTabSz="457200" rtl="0" eaLnBrk="1" fontAlgn="auto" latinLnBrk="0" hangingPunct="1">
              <a:lnSpc>
                <a:spcPct val="100000"/>
              </a:lnSpc>
              <a:spcBef>
                <a:spcPts val="200"/>
              </a:spcBef>
              <a:spcAft>
                <a:spcPts val="0"/>
              </a:spcAft>
              <a:buClrTx/>
              <a:buSzTx/>
              <a:buFont typeface="Wingdings" panose="05000000000000000000" pitchFamily="2" charset="2"/>
              <a:buChar char="Ø"/>
              <a:tabLst/>
              <a:defRPr/>
            </a:pPr>
            <a:endParaRPr kumimoji="1" lang="en-US" altLang="ja-JP" sz="1100" b="1" dirty="0">
              <a:solidFill>
                <a:schemeClr val="tx1"/>
              </a:solidFill>
              <a:latin typeface="Meiryo UI" panose="020B0604030504040204" pitchFamily="50" charset="-128"/>
              <a:ea typeface="Meiryo UI" panose="020B0604030504040204" pitchFamily="50" charset="-128"/>
            </a:endParaRPr>
          </a:p>
        </p:txBody>
      </p:sp>
      <p:sp>
        <p:nvSpPr>
          <p:cNvPr id="24" name="正方形/長方形 23">
            <a:extLst>
              <a:ext uri="{FF2B5EF4-FFF2-40B4-BE49-F238E27FC236}">
                <a16:creationId xmlns:a16="http://schemas.microsoft.com/office/drawing/2014/main" id="{8209442F-EFC7-4787-A1E8-5DC750C1EF70}"/>
              </a:ext>
            </a:extLst>
          </p:cNvPr>
          <p:cNvSpPr/>
          <p:nvPr/>
        </p:nvSpPr>
        <p:spPr>
          <a:xfrm>
            <a:off x="93000" y="632552"/>
            <a:ext cx="9720000" cy="4456284"/>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18" name="角丸四角形 91">
            <a:extLst>
              <a:ext uri="{FF2B5EF4-FFF2-40B4-BE49-F238E27FC236}">
                <a16:creationId xmlns:a16="http://schemas.microsoft.com/office/drawing/2014/main" id="{6CB36A11-74F2-4241-A90F-ED982204452F}"/>
              </a:ext>
            </a:extLst>
          </p:cNvPr>
          <p:cNvSpPr/>
          <p:nvPr/>
        </p:nvSpPr>
        <p:spPr>
          <a:xfrm>
            <a:off x="79873" y="488550"/>
            <a:ext cx="4285393" cy="288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Meiryo UI" panose="020B0604030504040204" pitchFamily="50" charset="-128"/>
                <a:ea typeface="Meiryo UI" panose="020B0604030504040204" pitchFamily="50" charset="-128"/>
              </a:rPr>
              <a:t>（２）シミュレーションの考え方</a:t>
            </a:r>
            <a:r>
              <a:rPr kumimoji="1" lang="ja-JP" altLang="en-US" sz="1000" dirty="0">
                <a:solidFill>
                  <a:prstClr val="white"/>
                </a:solidFill>
                <a:latin typeface="Meiryo UI" panose="020B0604030504040204" pitchFamily="50" charset="-128"/>
                <a:ea typeface="Meiryo UI" panose="020B0604030504040204" pitchFamily="50" charset="-128"/>
              </a:rPr>
              <a:t>（第一出動体制の強化関係）</a:t>
            </a:r>
            <a:endParaRPr kumimoji="1" lang="ja-JP" altLang="en-US" sz="100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9391F2AC-8B28-43D6-AC21-D7BC6E1080AF}"/>
              </a:ext>
            </a:extLst>
          </p:cNvPr>
          <p:cNvSpPr txBox="1"/>
          <p:nvPr/>
        </p:nvSpPr>
        <p:spPr>
          <a:xfrm>
            <a:off x="190662" y="870726"/>
            <a:ext cx="9524675" cy="4324261"/>
          </a:xfrm>
          <a:prstGeom prst="rect">
            <a:avLst/>
          </a:prstGeom>
          <a:noFill/>
        </p:spPr>
        <p:txBody>
          <a:bodyPr wrap="square">
            <a:spAutoFit/>
          </a:bodyPr>
          <a:lstStyle/>
          <a:p>
            <a:pPr>
              <a:spcBef>
                <a:spcPts val="1200"/>
              </a:spcBef>
            </a:pPr>
            <a:r>
              <a:rPr lang="ja-JP" altLang="en-US" sz="1200" dirty="0">
                <a:latin typeface="Meiryo UI" panose="020B0604030504040204" pitchFamily="50" charset="-128"/>
                <a:ea typeface="Meiryo UI" panose="020B0604030504040204" pitchFamily="50" charset="-128"/>
              </a:rPr>
              <a:t>①　シミュレーションの前提条件</a:t>
            </a:r>
            <a:endParaRPr lang="en-US" altLang="ja-JP" sz="1200" dirty="0">
              <a:latin typeface="Meiryo UI" panose="020B0604030504040204" pitchFamily="50" charset="-128"/>
              <a:ea typeface="Meiryo UI" panose="020B0604030504040204" pitchFamily="50" charset="-128"/>
            </a:endParaRPr>
          </a:p>
          <a:p>
            <a:pPr marL="360000" indent="-171450">
              <a:spcBef>
                <a:spcPts val="600"/>
              </a:spcBef>
              <a:buFont typeface="Wingdings" panose="05000000000000000000" pitchFamily="2" charset="2"/>
              <a:buChar char="Ø"/>
            </a:pPr>
            <a:r>
              <a:rPr lang="ja-JP" altLang="en-US" sz="1200" b="1" u="sng" dirty="0">
                <a:latin typeface="Meiryo UI" panose="020B0604030504040204" pitchFamily="50" charset="-128"/>
                <a:ea typeface="Meiryo UI" panose="020B0604030504040204" pitchFamily="50" charset="-128"/>
              </a:rPr>
              <a:t>市街地における普通建物火災への第一出動体制</a:t>
            </a:r>
            <a:r>
              <a:rPr lang="ja-JP" altLang="en-US" sz="1200" dirty="0">
                <a:latin typeface="Meiryo UI" panose="020B0604030504040204" pitchFamily="50" charset="-128"/>
                <a:ea typeface="Meiryo UI" panose="020B0604030504040204" pitchFamily="50" charset="-128"/>
              </a:rPr>
              <a:t>についてシミュレーションを実施</a:t>
            </a:r>
          </a:p>
          <a:p>
            <a:pPr marL="360000" indent="-171450">
              <a:spcBef>
                <a:spcPts val="1200"/>
              </a:spcBef>
              <a:buFont typeface="Wingdings" panose="05000000000000000000" pitchFamily="2" charset="2"/>
              <a:buChar char="Ø"/>
            </a:pPr>
            <a:r>
              <a:rPr lang="ja-JP" altLang="en-US" sz="1200" b="1" u="sng" dirty="0">
                <a:latin typeface="Meiryo UI" panose="020B0604030504040204" pitchFamily="50" charset="-128"/>
                <a:ea typeface="Meiryo UI" panose="020B0604030504040204" pitchFamily="50" charset="-128"/>
              </a:rPr>
              <a:t>各本部・署所の車両配置状況や車両の運用実態（例：救助工作車の代わりにポンプ車を使用する等）、乗組員数は考慮しておらず、</a:t>
            </a:r>
            <a:endParaRPr lang="en-US" altLang="ja-JP" sz="1200" b="1" u="sng" dirty="0">
              <a:latin typeface="Meiryo UI" panose="020B0604030504040204" pitchFamily="50" charset="-128"/>
              <a:ea typeface="Meiryo UI" panose="020B0604030504040204" pitchFamily="50" charset="-128"/>
            </a:endParaRPr>
          </a:p>
          <a:p>
            <a:pPr marL="188550"/>
            <a:r>
              <a:rPr lang="ja-JP" altLang="en-US" sz="1200" dirty="0">
                <a:latin typeface="Meiryo UI" panose="020B0604030504040204" pitchFamily="50" charset="-128"/>
                <a:ea typeface="Meiryo UI" panose="020B0604030504040204" pitchFamily="50" charset="-128"/>
              </a:rPr>
              <a:t>　 </a:t>
            </a:r>
            <a:r>
              <a:rPr lang="ja-JP" altLang="en-US" sz="1200" b="1" u="sng" dirty="0">
                <a:latin typeface="Meiryo UI" panose="020B0604030504040204" pitchFamily="50" charset="-128"/>
                <a:ea typeface="Meiryo UI" panose="020B0604030504040204" pitchFamily="50" charset="-128"/>
              </a:rPr>
              <a:t>保有車両種別・台数（</a:t>
            </a:r>
            <a:r>
              <a:rPr lang="en-US" altLang="ja-JP" sz="1200" b="1" u="sng" dirty="0">
                <a:latin typeface="Meiryo UI" panose="020B0604030504040204" pitchFamily="50" charset="-128"/>
                <a:ea typeface="Meiryo UI" panose="020B0604030504040204" pitchFamily="50" charset="-128"/>
              </a:rPr>
              <a:t>※</a:t>
            </a:r>
            <a:r>
              <a:rPr lang="ja-JP" altLang="en-US" sz="1200" b="1" u="sng" dirty="0">
                <a:latin typeface="Meiryo UI" panose="020B0604030504040204" pitchFamily="50" charset="-128"/>
                <a:ea typeface="Meiryo UI" panose="020B0604030504040204" pitchFamily="50" charset="-128"/>
              </a:rPr>
              <a:t>）のみから算出</a:t>
            </a:r>
            <a:endParaRPr lang="en-US" altLang="ja-JP" sz="1200" dirty="0">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）「令和４年度消防施設整備計画実態調査」の各本部の整備数を使用</a:t>
            </a: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60000" indent="-171450">
              <a:spcBef>
                <a:spcPts val="1200"/>
              </a:spcBef>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現状の第一出動体制（車両台数）は、大阪府の調査に対する各本部の回答結果（令和６年４月１日時点）を踏まえたもの</a:t>
            </a:r>
            <a:endParaRPr lang="en-US" altLang="ja-JP" sz="1200" dirty="0">
              <a:latin typeface="Meiryo UI" panose="020B0604030504040204" pitchFamily="50" charset="-128"/>
              <a:ea typeface="Meiryo UI" panose="020B0604030504040204" pitchFamily="50" charset="-128"/>
            </a:endParaRPr>
          </a:p>
          <a:p>
            <a:pPr marL="188550"/>
            <a:r>
              <a:rPr lang="ja-JP" altLang="en-US" sz="1200" dirty="0">
                <a:latin typeface="Meiryo UI" panose="020B0604030504040204" pitchFamily="50" charset="-128"/>
                <a:ea typeface="Meiryo UI" panose="020B0604030504040204" pitchFamily="50" charset="-128"/>
              </a:rPr>
              <a:t>　　（ポンプ車には、タンク車、水槽車を含む）</a:t>
            </a:r>
          </a:p>
          <a:p>
            <a:pPr marL="360000" indent="-171450">
              <a:spcBef>
                <a:spcPts val="1200"/>
              </a:spcBef>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対象車両は、ポンプ車・救急車・はしご車・救助工作車・指揮車であるが、「普通建物火災」に係る厳密な定義がないため、</a:t>
            </a:r>
            <a:endParaRPr lang="en-US" altLang="ja-JP" sz="1200" dirty="0">
              <a:latin typeface="Meiryo UI" panose="020B0604030504040204" pitchFamily="50" charset="-128"/>
              <a:ea typeface="Meiryo UI" panose="020B0604030504040204" pitchFamily="50" charset="-128"/>
            </a:endParaRPr>
          </a:p>
          <a:p>
            <a:pPr marL="188550"/>
            <a:r>
              <a:rPr lang="ja-JP" altLang="en-US" sz="1200" dirty="0">
                <a:latin typeface="Meiryo UI" panose="020B0604030504040204" pitchFamily="50" charset="-128"/>
                <a:ea typeface="Meiryo UI" panose="020B0604030504040204" pitchFamily="50" charset="-128"/>
              </a:rPr>
              <a:t>　 </a:t>
            </a:r>
            <a:r>
              <a:rPr lang="ja-JP" altLang="en-US" sz="1200" b="1" u="sng" dirty="0">
                <a:latin typeface="Meiryo UI" panose="020B0604030504040204" pitchFamily="50" charset="-128"/>
                <a:ea typeface="Meiryo UI" panose="020B0604030504040204" pitchFamily="50" charset="-128"/>
              </a:rPr>
              <a:t>各本部の判断により、一部の車両（例：はしご車）が第一出動体制に含まれない場合がある</a:t>
            </a:r>
          </a:p>
          <a:p>
            <a:pPr>
              <a:spcBef>
                <a:spcPts val="1200"/>
              </a:spcBef>
            </a:pPr>
            <a:endParaRPr lang="en-US" altLang="ja-JP" sz="1200" dirty="0">
              <a:latin typeface="Meiryo UI" panose="020B0604030504040204" pitchFamily="50" charset="-128"/>
              <a:ea typeface="Meiryo UI" panose="020B0604030504040204" pitchFamily="50" charset="-128"/>
            </a:endParaRPr>
          </a:p>
          <a:p>
            <a:pPr>
              <a:spcBef>
                <a:spcPts val="1200"/>
              </a:spcBef>
            </a:pPr>
            <a:r>
              <a:rPr lang="ja-JP" altLang="en-US" sz="1200" dirty="0">
                <a:latin typeface="Meiryo UI" panose="020B0604030504040204" pitchFamily="50" charset="-128"/>
                <a:ea typeface="Meiryo UI" panose="020B0604030504040204" pitchFamily="50" charset="-128"/>
              </a:rPr>
              <a:t>②　広域化後の第一出動体制の考え方</a:t>
            </a:r>
            <a:endParaRPr lang="en-US" altLang="ja-JP" sz="1200" dirty="0">
              <a:latin typeface="Meiryo UI" panose="020B0604030504040204" pitchFamily="50" charset="-128"/>
              <a:ea typeface="Meiryo UI" panose="020B0604030504040204" pitchFamily="50" charset="-128"/>
            </a:endParaRPr>
          </a:p>
          <a:p>
            <a:pPr marL="360000" indent="-171450">
              <a:spcBef>
                <a:spcPts val="600"/>
              </a:spcBef>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広域化後の第一出動体制は、</a:t>
            </a:r>
            <a:r>
              <a:rPr lang="ja-JP" altLang="en-US" sz="1200" b="1" u="sng" dirty="0">
                <a:latin typeface="Meiryo UI" panose="020B0604030504040204" pitchFamily="50" charset="-128"/>
                <a:ea typeface="Meiryo UI" panose="020B0604030504040204" pitchFamily="50" charset="-128"/>
              </a:rPr>
              <a:t>車種ごとに各本部の車両台数を比較し、車種ごとの最多台数を選択</a:t>
            </a:r>
            <a:r>
              <a:rPr lang="ja-JP" altLang="en-US" sz="1200" dirty="0">
                <a:latin typeface="Meiryo UI" panose="020B0604030504040204" pitchFamily="50" charset="-128"/>
                <a:ea typeface="Meiryo UI" panose="020B0604030504040204" pitchFamily="50" charset="-128"/>
              </a:rPr>
              <a:t>する方法で構成している</a:t>
            </a:r>
          </a:p>
          <a:p>
            <a:pPr>
              <a:spcBef>
                <a:spcPts val="600"/>
              </a:spcBef>
            </a:pPr>
            <a:r>
              <a:rPr lang="ja-JP" altLang="en-US" sz="1200" dirty="0">
                <a:latin typeface="Meiryo UI" panose="020B0604030504040204" pitchFamily="50" charset="-128"/>
                <a:ea typeface="Meiryo UI" panose="020B0604030504040204" pitchFamily="50" charset="-128"/>
              </a:rPr>
              <a:t>　　　（広域化後の実情を踏まえた車両台数の考慮はしていない）</a:t>
            </a:r>
          </a:p>
          <a:p>
            <a:pPr marL="360000" indent="-171450">
              <a:spcBef>
                <a:spcPts val="1200"/>
              </a:spcBef>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広域化後の編成可能隊数は、「広域化後の車両計」（各本部の保有車両台数合計）を、広域化後の第一出動体制で割り戻して算出</a:t>
            </a:r>
          </a:p>
          <a:p>
            <a:pPr>
              <a:spcBef>
                <a:spcPts val="1200"/>
              </a:spcBef>
            </a:pPr>
            <a:endParaRPr lang="ja-JP" altLang="en-US" sz="1200" dirty="0">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9B9BCC91-C4B1-4B86-9D34-134DAF13BC59}"/>
              </a:ext>
            </a:extLst>
          </p:cNvPr>
          <p:cNvSpPr>
            <a:spLocks noGrp="1"/>
          </p:cNvSpPr>
          <p:nvPr>
            <p:ph type="sldNum" sz="quarter" idx="12"/>
          </p:nvPr>
        </p:nvSpPr>
        <p:spPr/>
        <p:txBody>
          <a:bodyPr/>
          <a:lstStyle/>
          <a:p>
            <a:fld id="{CFC412B4-EE58-4AC4-A928-FBCBFC162B5A}" type="slidenum">
              <a:rPr kumimoji="1" lang="ja-JP" altLang="en-US" smtClean="0">
                <a:solidFill>
                  <a:schemeClr val="tx1"/>
                </a:solidFill>
              </a:rPr>
              <a:t>10</a:t>
            </a:fld>
            <a:endParaRPr kumimoji="1" lang="ja-JP" altLang="en-US" dirty="0">
              <a:solidFill>
                <a:schemeClr val="tx1"/>
              </a:solidFill>
            </a:endParaRPr>
          </a:p>
        </p:txBody>
      </p:sp>
    </p:spTree>
    <p:extLst>
      <p:ext uri="{BB962C8B-B14F-4D97-AF65-F5344CB8AC3E}">
        <p14:creationId xmlns:p14="http://schemas.microsoft.com/office/powerpoint/2010/main" val="2365902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E18C5F5-EFE3-4448-9320-35378E710FAE}"/>
              </a:ext>
            </a:extLst>
          </p:cNvPr>
          <p:cNvSpPr/>
          <p:nvPr/>
        </p:nvSpPr>
        <p:spPr>
          <a:xfrm>
            <a:off x="0" y="22381"/>
            <a:ext cx="9906000" cy="36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３　広域化シミュレーションの結果比較（</a:t>
            </a:r>
            <a:r>
              <a:rPr lang="en-US" altLang="ja-JP" sz="1600" b="1" dirty="0">
                <a:latin typeface="Meiryo UI" panose="020B0604030504040204" pitchFamily="50" charset="-128"/>
                <a:ea typeface="Meiryo UI" panose="020B0604030504040204" pitchFamily="50" charset="-128"/>
              </a:rPr>
              <a:t>1/4</a:t>
            </a:r>
            <a:r>
              <a:rPr lang="ja-JP" altLang="en-US" sz="1600" b="1" dirty="0">
                <a:latin typeface="Meiryo UI" panose="020B0604030504040204" pitchFamily="50" charset="-128"/>
                <a:ea typeface="Meiryo UI" panose="020B0604030504040204" pitchFamily="50" charset="-128"/>
              </a:rPr>
              <a:t>）</a:t>
            </a:r>
          </a:p>
        </p:txBody>
      </p:sp>
      <p:sp>
        <p:nvSpPr>
          <p:cNvPr id="15" name="角丸四角形 91">
            <a:extLst>
              <a:ext uri="{FF2B5EF4-FFF2-40B4-BE49-F238E27FC236}">
                <a16:creationId xmlns:a16="http://schemas.microsoft.com/office/drawing/2014/main" id="{C91B40B9-F85B-4045-A555-B7040AAB15CE}"/>
              </a:ext>
            </a:extLst>
          </p:cNvPr>
          <p:cNvSpPr/>
          <p:nvPr/>
        </p:nvSpPr>
        <p:spPr>
          <a:xfrm>
            <a:off x="66814" y="472234"/>
            <a:ext cx="3240000" cy="288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white"/>
                </a:solidFill>
                <a:latin typeface="Meiryo UI" panose="020B0604030504040204" pitchFamily="50" charset="-128"/>
                <a:ea typeface="Meiryo UI" panose="020B0604030504040204" pitchFamily="50" charset="-128"/>
              </a:rPr>
              <a:t>シミュレーション１：</a:t>
            </a: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現場到着時間の短縮化</a:t>
            </a:r>
          </a:p>
        </p:txBody>
      </p:sp>
      <p:sp>
        <p:nvSpPr>
          <p:cNvPr id="16" name="角丸四角形 91">
            <a:extLst>
              <a:ext uri="{FF2B5EF4-FFF2-40B4-BE49-F238E27FC236}">
                <a16:creationId xmlns:a16="http://schemas.microsoft.com/office/drawing/2014/main" id="{FE3E1687-F35C-4D1D-B219-7EF782C6C071}"/>
              </a:ext>
            </a:extLst>
          </p:cNvPr>
          <p:cNvSpPr/>
          <p:nvPr/>
        </p:nvSpPr>
        <p:spPr>
          <a:xfrm>
            <a:off x="171720" y="735815"/>
            <a:ext cx="9417553" cy="9475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同一範囲</a:t>
            </a:r>
            <a:r>
              <a:rPr kumimoji="1" lang="ja-JP" altLang="en-US" sz="8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r>
              <a:rPr kumimoji="1" lang="en-US" altLang="ja-JP" sz="8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r>
              <a:rPr kumimoji="1" lang="ja-JP" altLang="en-US" sz="8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r>
              <a:rPr kumimoji="1" lang="ja-JP" altLang="en-US" sz="11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で比較した場合、</a:t>
            </a:r>
            <a:r>
              <a:rPr kumimoji="1" lang="ja-JP" altLang="en-US" sz="11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泉州北ブロックを分けない案の方が</a:t>
            </a:r>
            <a:r>
              <a:rPr kumimoji="1" lang="ja-JP" altLang="en-US" sz="1100" b="1"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r>
              <a:rPr kumimoji="1" lang="ja-JP" altLang="en-US" sz="1100" b="1" dirty="0">
                <a:solidFill>
                  <a:schemeClr val="tx1"/>
                </a:solidFill>
                <a:latin typeface="Meiryo UI" panose="020B0604030504040204" pitchFamily="50" charset="-128"/>
                <a:ea typeface="Meiryo UI" panose="020B0604030504040204" pitchFamily="50" charset="-128"/>
              </a:rPr>
              <a:t>広域化により、</a:t>
            </a:r>
            <a:r>
              <a:rPr kumimoji="1" lang="ja-JP" altLang="en-US" sz="11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泉州北ブロックで</a:t>
            </a:r>
            <a:r>
              <a:rPr kumimoji="1" lang="ja-JP" altLang="en-US" sz="11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現場到着時間が短縮化される地域が多い。</a:t>
            </a:r>
            <a:endParaRPr kumimoji="1" lang="en-US" altLang="ja-JP" sz="11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R="0" lvl="0" defTabSz="457200" rtl="0" eaLnBrk="1" fontAlgn="auto" latinLnBrk="0" hangingPunct="1">
              <a:lnSpc>
                <a:spcPct val="100000"/>
              </a:lnSpc>
              <a:spcBef>
                <a:spcPts val="0"/>
              </a:spcBef>
              <a:spcAft>
                <a:spcPts val="0"/>
              </a:spcAft>
              <a:buClrTx/>
              <a:buSzTx/>
              <a:tabLst/>
              <a:defRPr/>
            </a:pPr>
            <a:r>
              <a:rPr kumimoji="1" lang="ja-JP" altLang="en-US" sz="1100" b="1" dirty="0">
                <a:solidFill>
                  <a:schemeClr val="tx1"/>
                </a:solidFill>
                <a:latin typeface="Meiryo UI" panose="020B0604030504040204" pitchFamily="50" charset="-128"/>
                <a:ea typeface="Meiryo UI" panose="020B0604030504040204" pitchFamily="50" charset="-128"/>
              </a:rPr>
              <a:t>　　</a:t>
            </a:r>
            <a:r>
              <a:rPr kumimoji="1" lang="ja-JP" altLang="en-US" sz="800" dirty="0">
                <a:solidFill>
                  <a:schemeClr val="tx1"/>
                </a:solidFill>
                <a:latin typeface="Meiryo UI" panose="020B0604030504040204" pitchFamily="50" charset="-128"/>
                <a:ea typeface="Meiryo UI" panose="020B0604030504040204" pitchFamily="50" charset="-128"/>
              </a:rPr>
              <a:t>（</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）堺から泉州北ブロックまで：</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案</a:t>
            </a:r>
            <a:r>
              <a:rPr kumimoji="1" lang="en-US" altLang="ja-JP" sz="800" dirty="0">
                <a:solidFill>
                  <a:schemeClr val="tx1"/>
                </a:solidFill>
                <a:latin typeface="Meiryo UI" panose="020B0604030504040204" pitchFamily="50" charset="-128"/>
                <a:ea typeface="Meiryo UI" panose="020B0604030504040204" pitchFamily="50" charset="-128"/>
              </a:rPr>
              <a:t>2-1</a:t>
            </a:r>
            <a:r>
              <a:rPr kumimoji="1" lang="ja-JP" altLang="en-US" sz="800" dirty="0">
                <a:solidFill>
                  <a:schemeClr val="tx1"/>
                </a:solidFill>
                <a:latin typeface="Meiryo UI" panose="020B0604030504040204" pitchFamily="50" charset="-128"/>
                <a:ea typeface="Meiryo UI" panose="020B0604030504040204" pitchFamily="50" charset="-128"/>
              </a:rPr>
              <a:t>①②</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と</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案</a:t>
            </a:r>
            <a:r>
              <a:rPr kumimoji="1" lang="en-US" altLang="ja-JP" sz="800" dirty="0">
                <a:solidFill>
                  <a:schemeClr val="tx1"/>
                </a:solidFill>
                <a:latin typeface="Meiryo UI" panose="020B0604030504040204" pitchFamily="50" charset="-128"/>
                <a:ea typeface="Meiryo UI" panose="020B0604030504040204" pitchFamily="50" charset="-128"/>
              </a:rPr>
              <a:t>2-2】</a:t>
            </a:r>
            <a:r>
              <a:rPr kumimoji="1" lang="ja-JP" altLang="en-US" sz="800" dirty="0">
                <a:solidFill>
                  <a:schemeClr val="tx1"/>
                </a:solidFill>
                <a:latin typeface="Meiryo UI" panose="020B0604030504040204" pitchFamily="50" charset="-128"/>
                <a:ea typeface="Meiryo UI" panose="020B0604030504040204" pitchFamily="50" charset="-128"/>
              </a:rPr>
              <a:t>、堺から泉州南ブロックまで：</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案</a:t>
            </a:r>
            <a:r>
              <a:rPr kumimoji="1" lang="en-US" altLang="ja-JP" sz="800" dirty="0">
                <a:solidFill>
                  <a:schemeClr val="tx1"/>
                </a:solidFill>
                <a:latin typeface="Meiryo UI" panose="020B0604030504040204" pitchFamily="50" charset="-128"/>
                <a:ea typeface="Meiryo UI" panose="020B0604030504040204" pitchFamily="50" charset="-128"/>
              </a:rPr>
              <a:t>2-1</a:t>
            </a:r>
            <a:r>
              <a:rPr kumimoji="1" lang="ja-JP" altLang="en-US" sz="800" dirty="0">
                <a:solidFill>
                  <a:schemeClr val="tx1"/>
                </a:solidFill>
                <a:latin typeface="Meiryo UI" panose="020B0604030504040204" pitchFamily="50" charset="-128"/>
                <a:ea typeface="Meiryo UI" panose="020B0604030504040204" pitchFamily="50" charset="-128"/>
              </a:rPr>
              <a:t>①③</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と</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案</a:t>
            </a:r>
            <a:r>
              <a:rPr kumimoji="1" lang="en-US" altLang="ja-JP" sz="800" dirty="0">
                <a:solidFill>
                  <a:schemeClr val="tx1"/>
                </a:solidFill>
                <a:latin typeface="Meiryo UI" panose="020B0604030504040204" pitchFamily="50" charset="-128"/>
                <a:ea typeface="Meiryo UI" panose="020B0604030504040204" pitchFamily="50" charset="-128"/>
              </a:rPr>
              <a:t>2-3】</a:t>
            </a:r>
            <a:endParaRPr kumimoji="1" lang="en-US" altLang="ja-JP" sz="800"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171450" marR="0" lvl="0" indent="-171450"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泉州北ブロックを分けない案の中では、</a:t>
            </a:r>
            <a:endParaRPr kumimoji="1" lang="en-US" altLang="ja-JP" sz="11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R="0" lvl="0" defTabSz="457200" rtl="0" eaLnBrk="1" fontAlgn="auto" latinLnBrk="0" hangingPunct="1">
              <a:lnSpc>
                <a:spcPct val="100000"/>
              </a:lnSpc>
              <a:spcBef>
                <a:spcPts val="0"/>
              </a:spcBef>
              <a:spcAft>
                <a:spcPts val="0"/>
              </a:spcAft>
              <a:buClrTx/>
              <a:buSzTx/>
              <a:tabLst/>
              <a:defRPr/>
            </a:pPr>
            <a:r>
              <a:rPr kumimoji="1" lang="ja-JP" altLang="en-US" sz="1100" b="1" dirty="0">
                <a:solidFill>
                  <a:schemeClr val="tx1"/>
                </a:solidFill>
                <a:latin typeface="Meiryo UI" panose="020B0604030504040204" pitchFamily="50" charset="-128"/>
                <a:ea typeface="Meiryo UI" panose="020B0604030504040204" pitchFamily="50" charset="-128"/>
              </a:rPr>
              <a:t>　　・　泉州北ブロックの </a:t>
            </a:r>
            <a:r>
              <a:rPr kumimoji="1" lang="ja-JP" altLang="en-US" sz="11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短縮地域数が最も多くなるのは</a:t>
            </a:r>
            <a:r>
              <a:rPr kumimoji="1" lang="en-US" altLang="ja-JP" sz="11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r>
              <a:rPr kumimoji="1" lang="ja-JP" altLang="en-US" sz="11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案</a:t>
            </a:r>
            <a:r>
              <a:rPr kumimoji="1" lang="en-US" altLang="ja-JP" sz="11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2-3】</a:t>
            </a:r>
            <a:r>
              <a:rPr kumimoji="1" lang="ja-JP" altLang="en-US" sz="11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だが、</a:t>
            </a:r>
            <a:endParaRPr kumimoji="1" lang="en-US" altLang="ja-JP" sz="11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R="0" lvl="0" defTabSz="457200" rtl="0" eaLnBrk="1" fontAlgn="auto" latinLnBrk="0" hangingPunct="1">
              <a:lnSpc>
                <a:spcPct val="100000"/>
              </a:lnSpc>
              <a:spcBef>
                <a:spcPts val="0"/>
              </a:spcBef>
              <a:spcAft>
                <a:spcPts val="0"/>
              </a:spcAft>
              <a:buClrTx/>
              <a:buSzTx/>
              <a:tabLst/>
              <a:defRPr/>
            </a:pPr>
            <a:r>
              <a:rPr kumimoji="1" lang="ja-JP" altLang="en-US" sz="1100" b="1" dirty="0">
                <a:solidFill>
                  <a:schemeClr val="tx1"/>
                </a:solidFill>
                <a:latin typeface="Meiryo UI" panose="020B0604030504040204" pitchFamily="50" charset="-128"/>
                <a:ea typeface="Meiryo UI" panose="020B0604030504040204" pitchFamily="50" charset="-128"/>
              </a:rPr>
              <a:t>　　・　広域化の規模を大きくすることに伴う効果の違い</a:t>
            </a:r>
            <a:r>
              <a:rPr kumimoji="1" lang="ja-JP" altLang="en-US" sz="1100" b="1" u="sng" dirty="0">
                <a:solidFill>
                  <a:schemeClr val="tx1"/>
                </a:solidFill>
                <a:latin typeface="Meiryo UI" panose="020B0604030504040204" pitchFamily="50" charset="-128"/>
                <a:ea typeface="Meiryo UI" panose="020B0604030504040204" pitchFamily="50" charset="-128"/>
              </a:rPr>
              <a:t>（短縮地域数の伸び）が最も現れるのは</a:t>
            </a:r>
            <a:r>
              <a:rPr kumimoji="1" lang="en-US" altLang="ja-JP" sz="1100" b="1" u="sng" dirty="0">
                <a:solidFill>
                  <a:schemeClr val="tx1"/>
                </a:solidFill>
                <a:latin typeface="Meiryo UI" panose="020B0604030504040204" pitchFamily="50" charset="-128"/>
                <a:ea typeface="Meiryo UI" panose="020B0604030504040204" pitchFamily="50" charset="-128"/>
              </a:rPr>
              <a:t>【</a:t>
            </a:r>
            <a:r>
              <a:rPr kumimoji="1" lang="ja-JP" altLang="en-US" sz="1100" b="1" u="sng" dirty="0">
                <a:solidFill>
                  <a:schemeClr val="tx1"/>
                </a:solidFill>
                <a:latin typeface="Meiryo UI" panose="020B0604030504040204" pitchFamily="50" charset="-128"/>
                <a:ea typeface="Meiryo UI" panose="020B0604030504040204" pitchFamily="50" charset="-128"/>
              </a:rPr>
              <a:t>案</a:t>
            </a:r>
            <a:r>
              <a:rPr kumimoji="1" lang="en-US" altLang="ja-JP" sz="1100" b="1" u="sng" dirty="0">
                <a:solidFill>
                  <a:schemeClr val="tx1"/>
                </a:solidFill>
                <a:latin typeface="Meiryo UI" panose="020B0604030504040204" pitchFamily="50" charset="-128"/>
                <a:ea typeface="Meiryo UI" panose="020B0604030504040204" pitchFamily="50" charset="-128"/>
              </a:rPr>
              <a:t>2-2】</a:t>
            </a:r>
            <a:r>
              <a:rPr kumimoji="1" lang="ja-JP" altLang="en-US" sz="1100" b="1" dirty="0">
                <a:solidFill>
                  <a:schemeClr val="tx1"/>
                </a:solidFill>
                <a:latin typeface="Meiryo UI" panose="020B0604030504040204" pitchFamily="50" charset="-128"/>
                <a:ea typeface="Meiryo UI" panose="020B0604030504040204" pitchFamily="50" charset="-128"/>
              </a:rPr>
              <a:t>である。</a:t>
            </a:r>
            <a:endParaRPr kumimoji="1" lang="en-US" altLang="ja-JP" sz="11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graphicFrame>
        <p:nvGraphicFramePr>
          <p:cNvPr id="17" name="表 2">
            <a:extLst>
              <a:ext uri="{FF2B5EF4-FFF2-40B4-BE49-F238E27FC236}">
                <a16:creationId xmlns:a16="http://schemas.microsoft.com/office/drawing/2014/main" id="{6A96593F-9C67-45EE-B802-A54DC6BF4E84}"/>
              </a:ext>
            </a:extLst>
          </p:cNvPr>
          <p:cNvGraphicFramePr>
            <a:graphicFrameLocks noGrp="1"/>
          </p:cNvGraphicFramePr>
          <p:nvPr/>
        </p:nvGraphicFramePr>
        <p:xfrm>
          <a:off x="318980" y="1719386"/>
          <a:ext cx="8879227" cy="4875878"/>
        </p:xfrm>
        <a:graphic>
          <a:graphicData uri="http://schemas.openxmlformats.org/drawingml/2006/table">
            <a:tbl>
              <a:tblPr firstRow="1" bandRow="1">
                <a:tableStyleId>{5940675A-B579-460E-94D1-54222C63F5DA}</a:tableStyleId>
              </a:tblPr>
              <a:tblGrid>
                <a:gridCol w="870267">
                  <a:extLst>
                    <a:ext uri="{9D8B030D-6E8A-4147-A177-3AD203B41FA5}">
                      <a16:colId xmlns:a16="http://schemas.microsoft.com/office/drawing/2014/main" val="111117954"/>
                    </a:ext>
                  </a:extLst>
                </a:gridCol>
                <a:gridCol w="249119">
                  <a:extLst>
                    <a:ext uri="{9D8B030D-6E8A-4147-A177-3AD203B41FA5}">
                      <a16:colId xmlns:a16="http://schemas.microsoft.com/office/drawing/2014/main" val="173308751"/>
                    </a:ext>
                  </a:extLst>
                </a:gridCol>
                <a:gridCol w="762318">
                  <a:extLst>
                    <a:ext uri="{9D8B030D-6E8A-4147-A177-3AD203B41FA5}">
                      <a16:colId xmlns:a16="http://schemas.microsoft.com/office/drawing/2014/main" val="1037552203"/>
                    </a:ext>
                  </a:extLst>
                </a:gridCol>
                <a:gridCol w="1429068">
                  <a:extLst>
                    <a:ext uri="{9D8B030D-6E8A-4147-A177-3AD203B41FA5}">
                      <a16:colId xmlns:a16="http://schemas.microsoft.com/office/drawing/2014/main" val="2011244738"/>
                    </a:ext>
                  </a:extLst>
                </a:gridCol>
                <a:gridCol w="3240175">
                  <a:extLst>
                    <a:ext uri="{9D8B030D-6E8A-4147-A177-3AD203B41FA5}">
                      <a16:colId xmlns:a16="http://schemas.microsoft.com/office/drawing/2014/main" val="2731000052"/>
                    </a:ext>
                  </a:extLst>
                </a:gridCol>
                <a:gridCol w="1233609">
                  <a:extLst>
                    <a:ext uri="{9D8B030D-6E8A-4147-A177-3AD203B41FA5}">
                      <a16:colId xmlns:a16="http://schemas.microsoft.com/office/drawing/2014/main" val="3895842255"/>
                    </a:ext>
                  </a:extLst>
                </a:gridCol>
                <a:gridCol w="1094671">
                  <a:extLst>
                    <a:ext uri="{9D8B030D-6E8A-4147-A177-3AD203B41FA5}">
                      <a16:colId xmlns:a16="http://schemas.microsoft.com/office/drawing/2014/main" val="1668411995"/>
                    </a:ext>
                  </a:extLst>
                </a:gridCol>
              </a:tblGrid>
              <a:tr h="441038">
                <a:tc gridSpan="3">
                  <a:txBody>
                    <a:bodyPr/>
                    <a:lstStyle/>
                    <a:p>
                      <a:pPr algn="ctr"/>
                      <a:endParaRPr kumimoji="1" lang="ja-JP" altLang="en-US" sz="1100" b="1" dirty="0">
                        <a:latin typeface="Meiryo UI" panose="020B0604030504040204" pitchFamily="50" charset="-128"/>
                        <a:ea typeface="Meiryo UI" panose="020B0604030504040204" pitchFamily="50" charset="-128"/>
                      </a:endParaRPr>
                    </a:p>
                  </a:txBody>
                  <a:tcPr anchor="ctr">
                    <a:solidFill>
                      <a:schemeClr val="accent4">
                        <a:lumMod val="40000"/>
                        <a:lumOff val="60000"/>
                      </a:schemeClr>
                    </a:solidFill>
                  </a:tcPr>
                </a:tc>
                <a:tc hMerge="1">
                  <a:txBody>
                    <a:bodyPr/>
                    <a:lstStyle/>
                    <a:p>
                      <a:endParaRPr kumimoji="1" lang="ja-JP" altLang="en-US"/>
                    </a:p>
                  </a:txBody>
                  <a:tcPr/>
                </a:tc>
                <a:tc hMerge="1">
                  <a:txBody>
                    <a:bodyPr/>
                    <a:lstStyle/>
                    <a:p>
                      <a:pPr algn="ctr"/>
                      <a:endParaRPr kumimoji="1" lang="ja-JP" altLang="en-US" sz="1100" b="0" u="none" dirty="0">
                        <a:latin typeface="Meiryo UI" panose="020B0604030504040204" pitchFamily="50" charset="-128"/>
                        <a:ea typeface="Meiryo UI" panose="020B0604030504040204" pitchFamily="50" charset="-128"/>
                      </a:endParaRPr>
                    </a:p>
                  </a:txBody>
                  <a:tcPr anchor="ctr">
                    <a:solidFill>
                      <a:schemeClr val="accent4">
                        <a:lumMod val="40000"/>
                        <a:lumOff val="60000"/>
                      </a:schemeClr>
                    </a:solidFill>
                  </a:tcPr>
                </a:tc>
                <a:tc>
                  <a:txBody>
                    <a:bodyPr/>
                    <a:lstStyle/>
                    <a:p>
                      <a:pPr algn="ctr"/>
                      <a:r>
                        <a:rPr kumimoji="1" lang="ja-JP" altLang="en-US" sz="1100" b="1" dirty="0">
                          <a:latin typeface="Meiryo UI" panose="020B0604030504040204" pitchFamily="50" charset="-128"/>
                          <a:ea typeface="Meiryo UI" panose="020B0604030504040204" pitchFamily="50" charset="-128"/>
                        </a:rPr>
                        <a:t>短縮時間</a:t>
                      </a:r>
                    </a:p>
                  </a:txBody>
                  <a:tcPr anchor="ctr">
                    <a:solidFill>
                      <a:schemeClr val="accent4">
                        <a:lumMod val="40000"/>
                        <a:lumOff val="60000"/>
                      </a:schemeClr>
                    </a:solidFill>
                  </a:tcPr>
                </a:tc>
                <a:tc>
                  <a:txBody>
                    <a:bodyP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短縮地域数</a:t>
                      </a:r>
                      <a:endParaRPr kumimoji="1" lang="en-US" altLang="ja-JP" sz="1100" b="1" dirty="0">
                        <a:solidFill>
                          <a:schemeClr val="tx1"/>
                        </a:solidFill>
                        <a:latin typeface="Meiryo UI" panose="020B0604030504040204" pitchFamily="50" charset="-128"/>
                        <a:ea typeface="Meiryo UI" panose="020B0604030504040204" pitchFamily="50" charset="-128"/>
                      </a:endParaRPr>
                    </a:p>
                    <a:p>
                      <a:pPr algn="ctr"/>
                      <a:r>
                        <a:rPr kumimoji="1" lang="ja-JP" altLang="en-US" sz="800" b="0" dirty="0">
                          <a:solidFill>
                            <a:schemeClr val="tx1"/>
                          </a:solidFill>
                          <a:latin typeface="Meiryo UI" panose="020B0604030504040204" pitchFamily="50" charset="-128"/>
                          <a:ea typeface="Meiryo UI" panose="020B0604030504040204" pitchFamily="50" charset="-128"/>
                        </a:rPr>
                        <a:t>（</a:t>
                      </a:r>
                      <a:r>
                        <a:rPr kumimoji="1" lang="en-US" altLang="ja-JP" sz="800" b="0" dirty="0">
                          <a:solidFill>
                            <a:schemeClr val="tx1"/>
                          </a:solidFill>
                          <a:latin typeface="Meiryo UI" panose="020B0604030504040204" pitchFamily="50" charset="-128"/>
                          <a:ea typeface="Meiryo UI" panose="020B0604030504040204" pitchFamily="50" charset="-128"/>
                        </a:rPr>
                        <a:t>250</a:t>
                      </a:r>
                      <a:r>
                        <a:rPr kumimoji="1" lang="ja-JP" altLang="en-US" sz="800" b="0" dirty="0">
                          <a:solidFill>
                            <a:schemeClr val="tx1"/>
                          </a:solidFill>
                          <a:latin typeface="Meiryo UI" panose="020B0604030504040204" pitchFamily="50" charset="-128"/>
                          <a:ea typeface="Meiryo UI" panose="020B0604030504040204" pitchFamily="50" charset="-128"/>
                        </a:rPr>
                        <a:t>ｍメッシュの数）</a:t>
                      </a:r>
                    </a:p>
                  </a:txBody>
                  <a:tcPr anchor="ctr">
                    <a:solidFill>
                      <a:schemeClr val="accent4">
                        <a:lumMod val="40000"/>
                        <a:lumOff val="60000"/>
                      </a:schemeClr>
                    </a:solidFill>
                  </a:tcPr>
                </a:tc>
                <a:tc>
                  <a:txBody>
                    <a:bodyPr/>
                    <a:lstStyle/>
                    <a:p>
                      <a:pPr algn="ctr"/>
                      <a:r>
                        <a:rPr kumimoji="1" lang="ja-JP" altLang="en-US" sz="1100" b="1" dirty="0">
                          <a:latin typeface="Meiryo UI" panose="020B0604030504040204" pitchFamily="50" charset="-128"/>
                          <a:ea typeface="Meiryo UI" panose="020B0604030504040204" pitchFamily="50" charset="-128"/>
                        </a:rPr>
                        <a:t>短縮地域人口</a:t>
                      </a:r>
                    </a:p>
                  </a:txBody>
                  <a:tcPr anchor="ctr">
                    <a:solidFill>
                      <a:schemeClr val="accent4">
                        <a:lumMod val="40000"/>
                        <a:lumOff val="60000"/>
                      </a:schemeClr>
                    </a:solidFill>
                  </a:tcPr>
                </a:tc>
                <a:tc>
                  <a:txBody>
                    <a:bodyPr/>
                    <a:lstStyle/>
                    <a:p>
                      <a:pPr algn="ctr"/>
                      <a:r>
                        <a:rPr kumimoji="1" lang="ja-JP" altLang="en-US" sz="1100" b="1" dirty="0">
                          <a:latin typeface="Meiryo UI" panose="020B0604030504040204" pitchFamily="50" charset="-128"/>
                          <a:ea typeface="Meiryo UI" panose="020B0604030504040204" pitchFamily="50" charset="-128"/>
                        </a:rPr>
                        <a:t>比較結果</a:t>
                      </a:r>
                    </a:p>
                  </a:txBody>
                  <a:tcPr anchor="ctr">
                    <a:solidFill>
                      <a:schemeClr val="accent4">
                        <a:lumMod val="40000"/>
                        <a:lumOff val="60000"/>
                      </a:schemeClr>
                    </a:solidFill>
                  </a:tcPr>
                </a:tc>
                <a:extLst>
                  <a:ext uri="{0D108BD9-81ED-4DB2-BD59-A6C34878D82A}">
                    <a16:rowId xmlns:a16="http://schemas.microsoft.com/office/drawing/2014/main" val="972671396"/>
                  </a:ext>
                </a:extLst>
              </a:tr>
              <a:tr h="0">
                <a:tc rowSpan="3">
                  <a:txBody>
                    <a:bodyPr/>
                    <a:lstStyle/>
                    <a:p>
                      <a:pPr algn="ctr"/>
                      <a:r>
                        <a:rPr kumimoji="1" lang="en-US" altLang="ja-JP" sz="1050" b="1" u="none" dirty="0">
                          <a:latin typeface="Meiryo UI" panose="020B0604030504040204" pitchFamily="50" charset="-128"/>
                          <a:ea typeface="Meiryo UI" panose="020B0604030504040204" pitchFamily="50" charset="-128"/>
                        </a:rPr>
                        <a:t>【</a:t>
                      </a:r>
                      <a:r>
                        <a:rPr kumimoji="1" lang="ja-JP" altLang="en-US" sz="1050" b="1" u="none" dirty="0">
                          <a:latin typeface="Meiryo UI" panose="020B0604030504040204" pitchFamily="50" charset="-128"/>
                          <a:ea typeface="Meiryo UI" panose="020B0604030504040204" pitchFamily="50" charset="-128"/>
                        </a:rPr>
                        <a:t>案</a:t>
                      </a:r>
                      <a:r>
                        <a:rPr kumimoji="1" lang="en-US" altLang="ja-JP" sz="1050" b="1" u="none" dirty="0">
                          <a:latin typeface="Meiryo UI" panose="020B0604030504040204" pitchFamily="50" charset="-128"/>
                          <a:ea typeface="Meiryo UI" panose="020B0604030504040204" pitchFamily="50" charset="-128"/>
                        </a:rPr>
                        <a:t>2-1</a:t>
                      </a:r>
                      <a:r>
                        <a:rPr kumimoji="1" lang="ja-JP" altLang="en-US" sz="1050" b="1" u="none" dirty="0">
                          <a:latin typeface="Meiryo UI" panose="020B0604030504040204" pitchFamily="50" charset="-128"/>
                          <a:ea typeface="Meiryo UI" panose="020B0604030504040204" pitchFamily="50" charset="-128"/>
                        </a:rPr>
                        <a:t>①</a:t>
                      </a:r>
                      <a:r>
                        <a:rPr kumimoji="1" lang="en-US" altLang="ja-JP" sz="1050" b="1" u="none" dirty="0">
                          <a:latin typeface="Meiryo UI" panose="020B0604030504040204" pitchFamily="50" charset="-128"/>
                          <a:ea typeface="Meiryo UI" panose="020B0604030504040204" pitchFamily="50" charset="-128"/>
                        </a:rPr>
                        <a:t>】</a:t>
                      </a:r>
                    </a:p>
                  </a:txBody>
                  <a:tcPr anchor="ctr">
                    <a:lnB w="12700" cap="flat" cmpd="sng" algn="ctr">
                      <a:solidFill>
                        <a:schemeClr val="tx1"/>
                      </a:solidFill>
                      <a:prstDash val="solid"/>
                      <a:round/>
                      <a:headEnd type="none" w="med" len="med"/>
                      <a:tailEnd type="none" w="med" len="med"/>
                    </a:lnB>
                  </a:tcPr>
                </a:tc>
                <a:tc rowSpan="10">
                  <a:txBody>
                    <a:bodyPr/>
                    <a:lstStyle/>
                    <a:p>
                      <a:pPr algn="ctr"/>
                      <a:r>
                        <a:rPr kumimoji="1" lang="ja-JP" altLang="en-US" sz="1050" b="1" u="none" dirty="0">
                          <a:latin typeface="Meiryo UI" panose="020B0604030504040204" pitchFamily="50" charset="-128"/>
                          <a:ea typeface="Meiryo UI" panose="020B0604030504040204" pitchFamily="50" charset="-128"/>
                        </a:rPr>
                        <a:t>泉州北ブロックを分ける</a:t>
                      </a:r>
                      <a:endParaRPr kumimoji="1" lang="en-US" altLang="ja-JP" sz="1050" b="1" u="none" dirty="0">
                        <a:latin typeface="Meiryo UI" panose="020B0604030504040204" pitchFamily="50" charset="-128"/>
                        <a:ea typeface="Meiryo UI" panose="020B0604030504040204" pitchFamily="50" charset="-128"/>
                      </a:endParaRPr>
                    </a:p>
                  </a:txBody>
                  <a:tcPr vert="eaVert" anchor="ctr">
                    <a:lnB w="38100" cap="flat" cmpd="sng" algn="ctr">
                      <a:solidFill>
                        <a:schemeClr val="tx1"/>
                      </a:solidFill>
                      <a:prstDash val="solid"/>
                      <a:round/>
                      <a:headEnd type="none" w="med" len="med"/>
                      <a:tailEnd type="none" w="med" len="med"/>
                    </a:lnB>
                  </a:tcPr>
                </a:tc>
                <a:tc>
                  <a:txBody>
                    <a:bodyPr/>
                    <a:lstStyle/>
                    <a:p>
                      <a:pPr algn="ctr"/>
                      <a:r>
                        <a:rPr kumimoji="1" lang="ja-JP" altLang="en-US" sz="1050" b="0" u="none" dirty="0">
                          <a:latin typeface="Meiryo UI" panose="020B0604030504040204" pitchFamily="50" charset="-128"/>
                          <a:ea typeface="Meiryo UI" panose="020B0604030504040204" pitchFamily="50" charset="-128"/>
                        </a:rPr>
                        <a:t>堺市域</a:t>
                      </a:r>
                      <a:endParaRPr kumimoji="1" lang="en-US" altLang="ja-JP" sz="1050" b="0" u="none" dirty="0">
                        <a:latin typeface="Meiryo UI" panose="020B0604030504040204" pitchFamily="50" charset="-128"/>
                        <a:ea typeface="Meiryo UI" panose="020B0604030504040204" pitchFamily="50" charset="-128"/>
                      </a:endParaRPr>
                    </a:p>
                  </a:txBody>
                  <a:tcPr anchor="ctr">
                    <a:lnB w="3175" cap="flat" cmpd="sng" algn="ctr">
                      <a:solidFill>
                        <a:schemeClr val="tx1"/>
                      </a:solidFill>
                      <a:prstDash val="solid"/>
                      <a:round/>
                      <a:headEnd type="none" w="med" len="med"/>
                      <a:tailEnd type="none" w="med" len="med"/>
                    </a:lnB>
                  </a:tcPr>
                </a:tc>
                <a:tc>
                  <a:txBody>
                    <a:bodyPr/>
                    <a:lstStyle/>
                    <a:p>
                      <a:pPr algn="ctr"/>
                      <a:r>
                        <a:rPr kumimoji="1" lang="ja-JP" altLang="en-US" sz="1050" b="0" u="none" dirty="0">
                          <a:solidFill>
                            <a:schemeClr val="tx1"/>
                          </a:solidFill>
                          <a:latin typeface="Meiryo UI" panose="020B0604030504040204" pitchFamily="50" charset="-128"/>
                          <a:ea typeface="Meiryo UI" panose="020B0604030504040204" pitchFamily="50" charset="-128"/>
                        </a:rPr>
                        <a:t>１分以下～３分超</a:t>
                      </a:r>
                    </a:p>
                  </a:txBody>
                  <a:tcPr anchor="ctr">
                    <a:lnB w="3175" cap="flat" cmpd="sng" algn="ctr">
                      <a:solidFill>
                        <a:schemeClr val="tx1"/>
                      </a:solidFill>
                      <a:prstDash val="solid"/>
                      <a:round/>
                      <a:headEnd type="none" w="med" len="med"/>
                      <a:tailEnd type="none" w="med" len="med"/>
                    </a:lnB>
                  </a:tcPr>
                </a:tc>
                <a:tc>
                  <a:txBody>
                    <a:bodyPr/>
                    <a:lstStyle/>
                    <a:p>
                      <a:pPr algn="ctr"/>
                      <a:r>
                        <a:rPr kumimoji="1" lang="en-US" altLang="ja-JP" sz="1200" b="0" u="none" dirty="0">
                          <a:solidFill>
                            <a:schemeClr val="tx1"/>
                          </a:solidFill>
                          <a:latin typeface="Meiryo UI" panose="020B0604030504040204" pitchFamily="50" charset="-128"/>
                          <a:ea typeface="Meiryo UI" panose="020B0604030504040204" pitchFamily="50" charset="-128"/>
                        </a:rPr>
                        <a:t>61</a:t>
                      </a:r>
                      <a:r>
                        <a:rPr kumimoji="1" lang="ja-JP" altLang="en-US" sz="1200" b="0" u="none" dirty="0">
                          <a:solidFill>
                            <a:schemeClr val="tx1"/>
                          </a:solidFill>
                          <a:latin typeface="Meiryo UI" panose="020B0604030504040204" pitchFamily="50" charset="-128"/>
                          <a:ea typeface="Meiryo UI" panose="020B0604030504040204" pitchFamily="50" charset="-128"/>
                        </a:rPr>
                        <a:t>メッシュ</a:t>
                      </a:r>
                    </a:p>
                  </a:txBody>
                  <a:tcPr anchor="ctr">
                    <a:lnB w="3175" cap="flat" cmpd="sng" algn="ctr">
                      <a:solidFill>
                        <a:schemeClr val="tx1"/>
                      </a:solidFill>
                      <a:prstDash val="solid"/>
                      <a:round/>
                      <a:headEnd type="none" w="med" len="med"/>
                      <a:tailEnd type="none" w="med" len="med"/>
                    </a:lnB>
                  </a:tcPr>
                </a:tc>
                <a:tc>
                  <a:txBody>
                    <a:bodyPr/>
                    <a:lstStyle/>
                    <a:p>
                      <a:pPr algn="ctr"/>
                      <a:r>
                        <a:rPr kumimoji="1" lang="en-US" altLang="ja-JP" sz="1050" b="0" u="none" dirty="0">
                          <a:latin typeface="Meiryo UI" panose="020B0604030504040204" pitchFamily="50" charset="-128"/>
                          <a:ea typeface="Meiryo UI" panose="020B0604030504040204" pitchFamily="50" charset="-128"/>
                        </a:rPr>
                        <a:t>512</a:t>
                      </a:r>
                      <a:r>
                        <a:rPr kumimoji="1" lang="ja-JP" altLang="en-US" sz="1050" b="0" u="none" dirty="0">
                          <a:latin typeface="Meiryo UI" panose="020B0604030504040204" pitchFamily="50" charset="-128"/>
                          <a:ea typeface="Meiryo UI" panose="020B0604030504040204" pitchFamily="50" charset="-128"/>
                        </a:rPr>
                        <a:t>人</a:t>
                      </a:r>
                      <a:endParaRPr kumimoji="1" lang="en-US" altLang="ja-JP" sz="1050" b="0" u="none" dirty="0">
                        <a:latin typeface="Meiryo UI" panose="020B0604030504040204" pitchFamily="50" charset="-128"/>
                        <a:ea typeface="Meiryo UI" panose="020B0604030504040204" pitchFamily="50" charset="-128"/>
                      </a:endParaRPr>
                    </a:p>
                  </a:txBody>
                  <a:tcPr anchor="ctr">
                    <a:lnB w="3175" cap="flat" cmpd="sng" algn="ctr">
                      <a:solidFill>
                        <a:schemeClr val="tx1"/>
                      </a:solidFill>
                      <a:prstDash val="solid"/>
                      <a:round/>
                      <a:headEnd type="none" w="med" len="med"/>
                      <a:tailEnd type="none" w="med" len="med"/>
                    </a:lnB>
                    <a:noFill/>
                  </a:tcPr>
                </a:tc>
                <a:tc rowSpan="10">
                  <a:txBody>
                    <a:bodyPr/>
                    <a:lstStyle/>
                    <a:p>
                      <a:pPr algn="ctr"/>
                      <a:endParaRPr kumimoji="1" lang="ja-JP" altLang="en-US" sz="1200" b="0" dirty="0">
                        <a:latin typeface="Meiryo UI" panose="020B0604030504040204" pitchFamily="50" charset="-128"/>
                        <a:ea typeface="Meiryo UI" panose="020B0604030504040204" pitchFamily="50" charset="-128"/>
                      </a:endParaRPr>
                    </a:p>
                  </a:txBody>
                  <a:tcPr anchor="ct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6349857"/>
                  </a:ext>
                </a:extLst>
              </a:tr>
              <a:tr h="0">
                <a:tc vMerge="1">
                  <a:txBody>
                    <a:bodyPr/>
                    <a:lstStyle/>
                    <a:p>
                      <a:endParaRPr kumimoji="1" lang="ja-JP" altLang="en-US"/>
                    </a:p>
                  </a:txBody>
                  <a:tcPr/>
                </a:tc>
                <a:tc vMerge="1">
                  <a:txBody>
                    <a:bodyPr/>
                    <a:lstStyle/>
                    <a:p>
                      <a:pPr algn="ctr"/>
                      <a:endParaRPr kumimoji="1" lang="en-US" altLang="ja-JP" sz="1050" b="0" u="none" dirty="0">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050" b="0" u="none" dirty="0">
                          <a:latin typeface="Meiryo UI" panose="020B0604030504040204" pitchFamily="50" charset="-128"/>
                          <a:ea typeface="Meiryo UI" panose="020B0604030504040204" pitchFamily="50" charset="-128"/>
                        </a:rPr>
                        <a:t>和泉市</a:t>
                      </a:r>
                      <a:endParaRPr kumimoji="1" lang="en-US" altLang="ja-JP" sz="1050" b="0" u="none" dirty="0">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050" b="0" u="none" dirty="0">
                          <a:solidFill>
                            <a:schemeClr val="tx1"/>
                          </a:solidFill>
                          <a:latin typeface="Meiryo UI" panose="020B0604030504040204" pitchFamily="50" charset="-128"/>
                          <a:ea typeface="Meiryo UI" panose="020B0604030504040204" pitchFamily="50" charset="-128"/>
                        </a:rPr>
                        <a:t>１分以下～３分超</a:t>
                      </a: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sz="1200" b="0" u="none" dirty="0">
                          <a:solidFill>
                            <a:schemeClr val="tx1"/>
                          </a:solidFill>
                          <a:latin typeface="Meiryo UI" panose="020B0604030504040204" pitchFamily="50" charset="-128"/>
                          <a:ea typeface="Meiryo UI" panose="020B0604030504040204" pitchFamily="50" charset="-128"/>
                        </a:rPr>
                        <a:t>53</a:t>
                      </a:r>
                      <a:r>
                        <a:rPr kumimoji="1" lang="ja-JP" altLang="en-US" sz="1200" b="0" u="none" dirty="0">
                          <a:solidFill>
                            <a:schemeClr val="tx1"/>
                          </a:solidFill>
                          <a:latin typeface="Meiryo UI" panose="020B0604030504040204" pitchFamily="50" charset="-128"/>
                          <a:ea typeface="Meiryo UI" panose="020B0604030504040204" pitchFamily="50" charset="-128"/>
                        </a:rPr>
                        <a:t>メッシュ</a:t>
                      </a: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sz="1050" b="0" u="none" dirty="0">
                          <a:latin typeface="Meiryo UI" panose="020B0604030504040204" pitchFamily="50" charset="-128"/>
                          <a:ea typeface="Meiryo UI" panose="020B0604030504040204" pitchFamily="50" charset="-128"/>
                        </a:rPr>
                        <a:t>20,094</a:t>
                      </a:r>
                      <a:r>
                        <a:rPr kumimoji="1" lang="ja-JP" altLang="en-US" sz="1050" b="0" u="none" dirty="0">
                          <a:latin typeface="Meiryo UI" panose="020B0604030504040204" pitchFamily="50" charset="-128"/>
                          <a:ea typeface="Meiryo UI" panose="020B0604030504040204" pitchFamily="50" charset="-128"/>
                        </a:rPr>
                        <a:t>人</a:t>
                      </a: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extLst>
                  <a:ext uri="{0D108BD9-81ED-4DB2-BD59-A6C34878D82A}">
                    <a16:rowId xmlns:a16="http://schemas.microsoft.com/office/drawing/2014/main" val="4028703783"/>
                  </a:ext>
                </a:extLst>
              </a:tr>
              <a:tr h="0">
                <a:tc vMerge="1">
                  <a:txBody>
                    <a:bodyPr/>
                    <a:lstStyle/>
                    <a:p>
                      <a:pPr algn="ctr"/>
                      <a:endParaRPr kumimoji="1" lang="ja-JP" altLang="en-US" sz="1050" b="1" u="sng" dirty="0">
                        <a:latin typeface="Meiryo UI" panose="020B0604030504040204" pitchFamily="50" charset="-128"/>
                        <a:ea typeface="Meiryo UI" panose="020B0604030504040204" pitchFamily="50" charset="-128"/>
                      </a:endParaRPr>
                    </a:p>
                  </a:txBody>
                  <a:tcPr anchor="ctr"/>
                </a:tc>
                <a:tc vMerge="1">
                  <a:txBody>
                    <a:bodyPr/>
                    <a:lstStyle/>
                    <a:p>
                      <a:pPr algn="ctr"/>
                      <a:endParaRPr kumimoji="1" lang="en-US" altLang="ja-JP" sz="1050" b="0" u="none" dirty="0">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b="0" u="none" dirty="0">
                          <a:latin typeface="Meiryo UI" panose="020B0604030504040204" pitchFamily="50" charset="-128"/>
                          <a:ea typeface="Meiryo UI" panose="020B0604030504040204" pitchFamily="50" charset="-128"/>
                        </a:rPr>
                        <a:t>泉大津市</a:t>
                      </a:r>
                      <a:endParaRPr kumimoji="1" lang="en-US" altLang="ja-JP" sz="1050" b="0" u="none" dirty="0">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b="0" u="none" dirty="0">
                          <a:solidFill>
                            <a:schemeClr val="tx1"/>
                          </a:solidFill>
                          <a:latin typeface="Meiryo UI" panose="020B0604030504040204" pitchFamily="50" charset="-128"/>
                          <a:ea typeface="Meiryo UI" panose="020B0604030504040204" pitchFamily="50" charset="-128"/>
                        </a:rPr>
                        <a:t>１分以下～３分以下</a:t>
                      </a:r>
                    </a:p>
                  </a:txBody>
                  <a:tcPr anchor="ct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200" b="0" u="none" dirty="0">
                          <a:solidFill>
                            <a:schemeClr val="tx1"/>
                          </a:solidFill>
                          <a:latin typeface="Meiryo UI" panose="020B0604030504040204" pitchFamily="50" charset="-128"/>
                          <a:ea typeface="Meiryo UI" panose="020B0604030504040204" pitchFamily="50" charset="-128"/>
                        </a:rPr>
                        <a:t>31</a:t>
                      </a:r>
                      <a:r>
                        <a:rPr kumimoji="1" lang="ja-JP" altLang="en-US" sz="1200" b="0" u="none" dirty="0">
                          <a:solidFill>
                            <a:schemeClr val="tx1"/>
                          </a:solidFill>
                          <a:latin typeface="Meiryo UI" panose="020B0604030504040204" pitchFamily="50" charset="-128"/>
                          <a:ea typeface="Meiryo UI" panose="020B0604030504040204" pitchFamily="50" charset="-128"/>
                        </a:rPr>
                        <a:t>メッシュ</a:t>
                      </a:r>
                    </a:p>
                  </a:txBody>
                  <a:tcPr anchor="ct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50" b="0" u="none" dirty="0">
                          <a:latin typeface="Meiryo UI" panose="020B0604030504040204" pitchFamily="50" charset="-128"/>
                          <a:ea typeface="Meiryo UI" panose="020B0604030504040204" pitchFamily="50" charset="-128"/>
                        </a:rPr>
                        <a:t>11,985</a:t>
                      </a:r>
                      <a:r>
                        <a:rPr kumimoji="1" lang="ja-JP" altLang="en-US" sz="1050" b="0" u="none" dirty="0">
                          <a:latin typeface="Meiryo UI" panose="020B0604030504040204" pitchFamily="50" charset="-128"/>
                          <a:ea typeface="Meiryo UI" panose="020B0604030504040204" pitchFamily="50" charset="-128"/>
                        </a:rPr>
                        <a:t>人</a:t>
                      </a:r>
                    </a:p>
                  </a:txBody>
                  <a:tcPr anchor="ct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03971254"/>
                  </a:ext>
                </a:extLst>
              </a:tr>
              <a:tr h="0">
                <a:tc rowSpan="3">
                  <a:txBody>
                    <a:bodyPr/>
                    <a:lstStyle/>
                    <a:p>
                      <a:pPr algn="ctr"/>
                      <a:r>
                        <a:rPr kumimoji="1" lang="en-US" altLang="ja-JP" sz="1050" b="1" u="none" dirty="0">
                          <a:latin typeface="Meiryo UI" panose="020B0604030504040204" pitchFamily="50" charset="-128"/>
                          <a:ea typeface="Meiryo UI" panose="020B0604030504040204" pitchFamily="50" charset="-128"/>
                        </a:rPr>
                        <a:t>【</a:t>
                      </a:r>
                      <a:r>
                        <a:rPr kumimoji="1" lang="ja-JP" altLang="en-US" sz="1050" b="1" u="none" dirty="0">
                          <a:latin typeface="Meiryo UI" panose="020B0604030504040204" pitchFamily="50" charset="-128"/>
                          <a:ea typeface="Meiryo UI" panose="020B0604030504040204" pitchFamily="50" charset="-128"/>
                        </a:rPr>
                        <a:t>案</a:t>
                      </a:r>
                      <a:r>
                        <a:rPr kumimoji="1" lang="en-US" altLang="ja-JP" sz="1050" b="1" u="none" dirty="0">
                          <a:latin typeface="Meiryo UI" panose="020B0604030504040204" pitchFamily="50" charset="-128"/>
                          <a:ea typeface="Meiryo UI" panose="020B0604030504040204" pitchFamily="50" charset="-128"/>
                        </a:rPr>
                        <a:t>2-1</a:t>
                      </a:r>
                      <a:r>
                        <a:rPr kumimoji="1" lang="ja-JP" altLang="en-US" sz="1050" b="1" u="none" dirty="0">
                          <a:latin typeface="Meiryo UI" panose="020B0604030504040204" pitchFamily="50" charset="-128"/>
                          <a:ea typeface="Meiryo UI" panose="020B0604030504040204" pitchFamily="50" charset="-128"/>
                        </a:rPr>
                        <a:t>②</a:t>
                      </a:r>
                      <a:r>
                        <a:rPr kumimoji="1" lang="en-US" altLang="ja-JP" sz="1050" b="1" u="none" dirty="0">
                          <a:latin typeface="Meiryo UI" panose="020B0604030504040204" pitchFamily="50" charset="-128"/>
                          <a:ea typeface="Meiryo UI" panose="020B0604030504040204" pitchFamily="50" charset="-128"/>
                        </a:rPr>
                        <a:t>】</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kumimoji="1" lang="en-US" altLang="ja-JP" sz="1050" b="0" u="none"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050" b="0" u="none" dirty="0">
                          <a:latin typeface="Meiryo UI" panose="020B0604030504040204" pitchFamily="50" charset="-128"/>
                          <a:ea typeface="Meiryo UI" panose="020B0604030504040204" pitchFamily="50" charset="-128"/>
                        </a:rPr>
                        <a:t>忠岡町</a:t>
                      </a:r>
                      <a:endParaRPr kumimoji="1" lang="en-US" altLang="ja-JP" sz="1050" b="0" u="none"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050" b="0" u="none" dirty="0">
                          <a:solidFill>
                            <a:schemeClr val="tx1"/>
                          </a:solidFill>
                          <a:latin typeface="Meiryo UI" panose="020B0604030504040204" pitchFamily="50" charset="-128"/>
                          <a:ea typeface="Meiryo UI" panose="020B0604030504040204" pitchFamily="50" charset="-128"/>
                        </a:rPr>
                        <a:t>１分以下～２分以下</a:t>
                      </a:r>
                    </a:p>
                  </a:txBody>
                  <a:tcPr anchor="ct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sz="1200" b="0" u="none" dirty="0">
                          <a:solidFill>
                            <a:schemeClr val="tx1"/>
                          </a:solidFill>
                          <a:latin typeface="Meiryo UI" panose="020B0604030504040204" pitchFamily="50" charset="-128"/>
                          <a:ea typeface="Meiryo UI" panose="020B0604030504040204" pitchFamily="50" charset="-128"/>
                        </a:rPr>
                        <a:t>11</a:t>
                      </a:r>
                      <a:r>
                        <a:rPr kumimoji="1" lang="ja-JP" altLang="en-US" sz="1200" b="0" u="none" dirty="0">
                          <a:solidFill>
                            <a:schemeClr val="tx1"/>
                          </a:solidFill>
                          <a:latin typeface="Meiryo UI" panose="020B0604030504040204" pitchFamily="50" charset="-128"/>
                          <a:ea typeface="Meiryo UI" panose="020B0604030504040204" pitchFamily="50" charset="-128"/>
                        </a:rPr>
                        <a:t>メッシュ</a:t>
                      </a:r>
                    </a:p>
                  </a:txBody>
                  <a:tcPr anchor="ct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sz="1050" b="0" u="none" dirty="0">
                          <a:latin typeface="Meiryo UI" panose="020B0604030504040204" pitchFamily="50" charset="-128"/>
                          <a:ea typeface="Meiryo UI" panose="020B0604030504040204" pitchFamily="50" charset="-128"/>
                        </a:rPr>
                        <a:t>3,862</a:t>
                      </a:r>
                      <a:r>
                        <a:rPr kumimoji="1" lang="ja-JP" altLang="en-US" sz="1050" b="0" u="none" dirty="0">
                          <a:latin typeface="Meiryo UI" panose="020B0604030504040204" pitchFamily="50" charset="-128"/>
                          <a:ea typeface="Meiryo UI" panose="020B0604030504040204" pitchFamily="50" charset="-128"/>
                        </a:rPr>
                        <a:t>人</a:t>
                      </a:r>
                    </a:p>
                  </a:txBody>
                  <a:tcPr anchor="ct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vMerge="1">
                  <a:txBody>
                    <a:bodyPr/>
                    <a:lstStyle/>
                    <a:p>
                      <a:pPr algn="ctr"/>
                      <a:endParaRPr kumimoji="1" lang="ja-JP" altLang="en-US" sz="1050" b="0" dirty="0">
                        <a:latin typeface="Meiryo UI" panose="020B0604030504040204" pitchFamily="50" charset="-128"/>
                        <a:ea typeface="Meiryo UI" panose="020B0604030504040204" pitchFamily="50" charset="-128"/>
                      </a:endParaRPr>
                    </a:p>
                  </a:txBody>
                  <a:tcPr anchor="ctr">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761945347"/>
                  </a:ext>
                </a:extLst>
              </a:tr>
              <a:tr h="0">
                <a:tc vMerge="1">
                  <a:txBody>
                    <a:bodyPr/>
                    <a:lstStyle/>
                    <a:p>
                      <a:endParaRPr kumimoji="1" lang="ja-JP" altLang="en-US"/>
                    </a:p>
                  </a:txBody>
                  <a:tcPr/>
                </a:tc>
                <a:tc vMerge="1">
                  <a:txBody>
                    <a:bodyPr/>
                    <a:lstStyle/>
                    <a:p>
                      <a:pPr algn="ctr"/>
                      <a:endParaRPr kumimoji="1" lang="en-US" altLang="ja-JP" sz="1050" b="0" u="none" dirty="0">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050" b="0" u="none" dirty="0">
                          <a:latin typeface="Meiryo UI" panose="020B0604030504040204" pitchFamily="50" charset="-128"/>
                          <a:ea typeface="Meiryo UI" panose="020B0604030504040204" pitchFamily="50" charset="-128"/>
                        </a:rPr>
                        <a:t>岸和田市</a:t>
                      </a:r>
                      <a:endParaRPr kumimoji="1" lang="en-US" altLang="ja-JP" sz="1050" b="0" u="none" dirty="0">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050" b="0" u="none" dirty="0">
                          <a:solidFill>
                            <a:schemeClr val="tx1"/>
                          </a:solidFill>
                          <a:latin typeface="Meiryo UI" panose="020B0604030504040204" pitchFamily="50" charset="-128"/>
                          <a:ea typeface="Meiryo UI" panose="020B0604030504040204" pitchFamily="50" charset="-128"/>
                        </a:rPr>
                        <a:t>１分以下～３分超</a:t>
                      </a: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sz="1200" b="0" u="none" dirty="0">
                          <a:solidFill>
                            <a:schemeClr val="tx1"/>
                          </a:solidFill>
                          <a:latin typeface="Meiryo UI" panose="020B0604030504040204" pitchFamily="50" charset="-128"/>
                          <a:ea typeface="Meiryo UI" panose="020B0604030504040204" pitchFamily="50" charset="-128"/>
                        </a:rPr>
                        <a:t>45</a:t>
                      </a:r>
                      <a:r>
                        <a:rPr kumimoji="1" lang="ja-JP" altLang="en-US" sz="1200" b="0" u="none" dirty="0">
                          <a:solidFill>
                            <a:schemeClr val="tx1"/>
                          </a:solidFill>
                          <a:latin typeface="Meiryo UI" panose="020B0604030504040204" pitchFamily="50" charset="-128"/>
                          <a:ea typeface="Meiryo UI" panose="020B0604030504040204" pitchFamily="50" charset="-128"/>
                        </a:rPr>
                        <a:t>メッシュ</a:t>
                      </a: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sz="1050" b="0" u="none" dirty="0">
                          <a:latin typeface="Meiryo UI" panose="020B0604030504040204" pitchFamily="50" charset="-128"/>
                          <a:ea typeface="Meiryo UI" panose="020B0604030504040204" pitchFamily="50" charset="-128"/>
                        </a:rPr>
                        <a:t>283</a:t>
                      </a:r>
                      <a:r>
                        <a:rPr kumimoji="1" lang="ja-JP" altLang="en-US" sz="1050" b="0" u="none" dirty="0">
                          <a:latin typeface="Meiryo UI" panose="020B0604030504040204" pitchFamily="50" charset="-128"/>
                          <a:ea typeface="Meiryo UI" panose="020B0604030504040204" pitchFamily="50" charset="-128"/>
                        </a:rPr>
                        <a:t>人</a:t>
                      </a: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extLst>
                  <a:ext uri="{0D108BD9-81ED-4DB2-BD59-A6C34878D82A}">
                    <a16:rowId xmlns:a16="http://schemas.microsoft.com/office/drawing/2014/main" val="230947792"/>
                  </a:ext>
                </a:extLst>
              </a:tr>
              <a:tr h="0">
                <a:tc vMerge="1">
                  <a:txBody>
                    <a:bodyPr/>
                    <a:lstStyle/>
                    <a:p>
                      <a:pPr algn="ctr"/>
                      <a:endParaRPr kumimoji="1" lang="ja-JP" altLang="en-US" sz="1050" b="1" u="sng" dirty="0">
                        <a:latin typeface="Meiryo UI" panose="020B0604030504040204" pitchFamily="50" charset="-128"/>
                        <a:ea typeface="Meiryo UI" panose="020B0604030504040204" pitchFamily="50" charset="-128"/>
                      </a:endParaRPr>
                    </a:p>
                  </a:txBody>
                  <a:tcPr anchor="ctr"/>
                </a:tc>
                <a:tc vMerge="1">
                  <a:txBody>
                    <a:bodyPr/>
                    <a:lstStyle/>
                    <a:p>
                      <a:pPr algn="ctr"/>
                      <a:endParaRPr kumimoji="1" lang="en-US" altLang="ja-JP" sz="1050" b="0" u="none" dirty="0">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b="0" u="none" dirty="0">
                          <a:latin typeface="Meiryo UI" panose="020B0604030504040204" pitchFamily="50" charset="-128"/>
                          <a:ea typeface="Meiryo UI" panose="020B0604030504040204" pitchFamily="50" charset="-128"/>
                        </a:rPr>
                        <a:t>貝塚市</a:t>
                      </a:r>
                      <a:endParaRPr kumimoji="1" lang="en-US" altLang="ja-JP" sz="1050" b="0" u="none" dirty="0">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b="0" u="none" dirty="0">
                          <a:solidFill>
                            <a:schemeClr val="tx1"/>
                          </a:solidFill>
                          <a:latin typeface="Meiryo UI" panose="020B0604030504040204" pitchFamily="50" charset="-128"/>
                          <a:ea typeface="Meiryo UI" panose="020B0604030504040204" pitchFamily="50" charset="-128"/>
                        </a:rPr>
                        <a:t>１分以下～３分超</a:t>
                      </a:r>
                    </a:p>
                  </a:txBody>
                  <a:tcPr anchor="ct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200" b="0" u="none" dirty="0">
                          <a:solidFill>
                            <a:schemeClr val="tx1"/>
                          </a:solidFill>
                          <a:latin typeface="Meiryo UI" panose="020B0604030504040204" pitchFamily="50" charset="-128"/>
                          <a:ea typeface="Meiryo UI" panose="020B0604030504040204" pitchFamily="50" charset="-128"/>
                        </a:rPr>
                        <a:t>29</a:t>
                      </a:r>
                      <a:r>
                        <a:rPr kumimoji="1" lang="ja-JP" altLang="en-US" sz="1200" b="0" u="none" dirty="0">
                          <a:solidFill>
                            <a:schemeClr val="tx1"/>
                          </a:solidFill>
                          <a:latin typeface="Meiryo UI" panose="020B0604030504040204" pitchFamily="50" charset="-128"/>
                          <a:ea typeface="Meiryo UI" panose="020B0604030504040204" pitchFamily="50" charset="-128"/>
                        </a:rPr>
                        <a:t>メッシュ</a:t>
                      </a:r>
                    </a:p>
                  </a:txBody>
                  <a:tcPr anchor="ct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50" b="0" u="none" dirty="0">
                          <a:latin typeface="Meiryo UI" panose="020B0604030504040204" pitchFamily="50" charset="-128"/>
                          <a:ea typeface="Meiryo UI" panose="020B0604030504040204" pitchFamily="50" charset="-128"/>
                        </a:rPr>
                        <a:t>5,804</a:t>
                      </a:r>
                      <a:r>
                        <a:rPr kumimoji="1" lang="ja-JP" altLang="en-US" sz="1050" b="0" u="none" dirty="0">
                          <a:latin typeface="Meiryo UI" panose="020B0604030504040204" pitchFamily="50" charset="-128"/>
                          <a:ea typeface="Meiryo UI" panose="020B0604030504040204" pitchFamily="50" charset="-128"/>
                        </a:rPr>
                        <a:t>人</a:t>
                      </a:r>
                    </a:p>
                  </a:txBody>
                  <a:tcPr anchor="ct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741817062"/>
                  </a:ext>
                </a:extLst>
              </a:tr>
              <a:tr h="0">
                <a:tc rowSpan="4">
                  <a:txBody>
                    <a:bodyPr/>
                    <a:lstStyle/>
                    <a:p>
                      <a:pPr algn="ctr"/>
                      <a:r>
                        <a:rPr kumimoji="1" lang="en-US" altLang="ja-JP" sz="1050" b="1" u="none" dirty="0">
                          <a:latin typeface="Meiryo UI" panose="020B0604030504040204" pitchFamily="50" charset="-128"/>
                          <a:ea typeface="Meiryo UI" panose="020B0604030504040204" pitchFamily="50" charset="-128"/>
                        </a:rPr>
                        <a:t>【</a:t>
                      </a:r>
                      <a:r>
                        <a:rPr kumimoji="1" lang="ja-JP" altLang="en-US" sz="1050" b="1" u="none" dirty="0">
                          <a:latin typeface="Meiryo UI" panose="020B0604030504040204" pitchFamily="50" charset="-128"/>
                          <a:ea typeface="Meiryo UI" panose="020B0604030504040204" pitchFamily="50" charset="-128"/>
                        </a:rPr>
                        <a:t>案</a:t>
                      </a:r>
                      <a:r>
                        <a:rPr kumimoji="1" lang="en-US" altLang="ja-JP" sz="1050" b="1" u="none" dirty="0">
                          <a:latin typeface="Meiryo UI" panose="020B0604030504040204" pitchFamily="50" charset="-128"/>
                          <a:ea typeface="Meiryo UI" panose="020B0604030504040204" pitchFamily="50" charset="-128"/>
                        </a:rPr>
                        <a:t>2-1</a:t>
                      </a:r>
                      <a:r>
                        <a:rPr kumimoji="1" lang="ja-JP" altLang="en-US" sz="1050" b="1" u="none" dirty="0">
                          <a:latin typeface="Meiryo UI" panose="020B0604030504040204" pitchFamily="50" charset="-128"/>
                          <a:ea typeface="Meiryo UI" panose="020B0604030504040204" pitchFamily="50" charset="-128"/>
                        </a:rPr>
                        <a:t>③</a:t>
                      </a:r>
                      <a:r>
                        <a:rPr kumimoji="1" lang="en-US" altLang="ja-JP" sz="1050" b="1" u="none" dirty="0">
                          <a:latin typeface="Meiryo UI" panose="020B0604030504040204" pitchFamily="50" charset="-128"/>
                          <a:ea typeface="Meiryo UI" panose="020B0604030504040204" pitchFamily="50" charset="-128"/>
                        </a:rPr>
                        <a:t>】</a:t>
                      </a:r>
                    </a:p>
                  </a:txBody>
                  <a:tcPr anchor="ct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vMerge="1">
                  <a:txBody>
                    <a:bodyPr/>
                    <a:lstStyle/>
                    <a:p>
                      <a:pPr algn="ctr"/>
                      <a:endParaRPr kumimoji="1" lang="en-US" altLang="ja-JP" sz="1050" b="0" u="none"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050" b="0" u="none" dirty="0">
                          <a:latin typeface="Meiryo UI" panose="020B0604030504040204" pitchFamily="50" charset="-128"/>
                          <a:ea typeface="Meiryo UI" panose="020B0604030504040204" pitchFamily="50" charset="-128"/>
                        </a:rPr>
                        <a:t>忠岡町</a:t>
                      </a:r>
                      <a:endParaRPr kumimoji="1" lang="en-US" altLang="ja-JP" sz="1050" b="0" u="none"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050" b="0" u="none" dirty="0">
                          <a:solidFill>
                            <a:schemeClr val="tx1"/>
                          </a:solidFill>
                          <a:latin typeface="Meiryo UI" panose="020B0604030504040204" pitchFamily="50" charset="-128"/>
                          <a:ea typeface="Meiryo UI" panose="020B0604030504040204" pitchFamily="50" charset="-128"/>
                        </a:rPr>
                        <a:t>１分以下～２分以下</a:t>
                      </a:r>
                    </a:p>
                  </a:txBody>
                  <a:tcPr anchor="ct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sz="1200" b="0" u="none" dirty="0">
                          <a:solidFill>
                            <a:schemeClr val="tx1"/>
                          </a:solidFill>
                          <a:latin typeface="Meiryo UI" panose="020B0604030504040204" pitchFamily="50" charset="-128"/>
                          <a:ea typeface="Meiryo UI" panose="020B0604030504040204" pitchFamily="50" charset="-128"/>
                        </a:rPr>
                        <a:t>11</a:t>
                      </a:r>
                      <a:r>
                        <a:rPr kumimoji="1" lang="ja-JP" altLang="en-US" sz="1200" b="0" u="none" dirty="0">
                          <a:solidFill>
                            <a:schemeClr val="tx1"/>
                          </a:solidFill>
                          <a:latin typeface="Meiryo UI" panose="020B0604030504040204" pitchFamily="50" charset="-128"/>
                          <a:ea typeface="Meiryo UI" panose="020B0604030504040204" pitchFamily="50" charset="-128"/>
                        </a:rPr>
                        <a:t>メッシュ</a:t>
                      </a:r>
                    </a:p>
                  </a:txBody>
                  <a:tcPr anchor="ct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sz="1050" b="0" u="none" dirty="0">
                          <a:latin typeface="Meiryo UI" panose="020B0604030504040204" pitchFamily="50" charset="-128"/>
                          <a:ea typeface="Meiryo UI" panose="020B0604030504040204" pitchFamily="50" charset="-128"/>
                        </a:rPr>
                        <a:t>3,862</a:t>
                      </a:r>
                      <a:r>
                        <a:rPr kumimoji="1" lang="ja-JP" altLang="en-US" sz="1050" b="0" u="none" dirty="0">
                          <a:latin typeface="Meiryo UI" panose="020B0604030504040204" pitchFamily="50" charset="-128"/>
                          <a:ea typeface="Meiryo UI" panose="020B0604030504040204" pitchFamily="50" charset="-128"/>
                        </a:rPr>
                        <a:t>人</a:t>
                      </a:r>
                    </a:p>
                  </a:txBody>
                  <a:tcPr anchor="ct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vMerge="1">
                  <a:txBody>
                    <a:bodyPr/>
                    <a:lstStyle/>
                    <a:p>
                      <a:pPr algn="ctr"/>
                      <a:endParaRPr kumimoji="1" lang="ja-JP" altLang="en-US" sz="2000" b="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976594196"/>
                  </a:ext>
                </a:extLst>
              </a:tr>
              <a:tr h="0">
                <a:tc vMerge="1">
                  <a:txBody>
                    <a:bodyPr/>
                    <a:lstStyle/>
                    <a:p>
                      <a:pPr algn="ctr"/>
                      <a:endParaRPr kumimoji="1" lang="ja-JP" altLang="en-US" sz="1050" b="0" u="none" dirty="0">
                        <a:latin typeface="Meiryo UI" panose="020B0604030504040204" pitchFamily="50" charset="-128"/>
                        <a:ea typeface="Meiryo UI" panose="020B0604030504040204" pitchFamily="50" charset="-128"/>
                      </a:endParaRPr>
                    </a:p>
                  </a:txBody>
                  <a:tcPr anchor="ctr"/>
                </a:tc>
                <a:tc vMerge="1">
                  <a:txBody>
                    <a:bodyPr/>
                    <a:lstStyle/>
                    <a:p>
                      <a:pPr algn="ctr"/>
                      <a:endParaRPr kumimoji="1" lang="en-US" altLang="ja-JP" sz="1050" b="0" u="none" dirty="0">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050" b="0" u="none" dirty="0">
                          <a:latin typeface="Meiryo UI" panose="020B0604030504040204" pitchFamily="50" charset="-128"/>
                          <a:ea typeface="Meiryo UI" panose="020B0604030504040204" pitchFamily="50" charset="-128"/>
                        </a:rPr>
                        <a:t>岸和田市</a:t>
                      </a:r>
                      <a:endParaRPr kumimoji="1" lang="en-US" altLang="ja-JP" sz="1050" b="0" u="none" dirty="0">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050" b="0" u="none" dirty="0">
                          <a:solidFill>
                            <a:schemeClr val="tx1"/>
                          </a:solidFill>
                          <a:latin typeface="Meiryo UI" panose="020B0604030504040204" pitchFamily="50" charset="-128"/>
                          <a:ea typeface="Meiryo UI" panose="020B0604030504040204" pitchFamily="50" charset="-128"/>
                        </a:rPr>
                        <a:t>１分以下～３分超</a:t>
                      </a: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sz="1200" b="0" u="none" dirty="0">
                          <a:solidFill>
                            <a:schemeClr val="tx1"/>
                          </a:solidFill>
                          <a:latin typeface="Meiryo UI" panose="020B0604030504040204" pitchFamily="50" charset="-128"/>
                          <a:ea typeface="Meiryo UI" panose="020B0604030504040204" pitchFamily="50" charset="-128"/>
                        </a:rPr>
                        <a:t>45</a:t>
                      </a:r>
                      <a:r>
                        <a:rPr kumimoji="1" lang="ja-JP" altLang="en-US" sz="1200" b="0" u="none" dirty="0">
                          <a:solidFill>
                            <a:schemeClr val="tx1"/>
                          </a:solidFill>
                          <a:latin typeface="Meiryo UI" panose="020B0604030504040204" pitchFamily="50" charset="-128"/>
                          <a:ea typeface="Meiryo UI" panose="020B0604030504040204" pitchFamily="50" charset="-128"/>
                        </a:rPr>
                        <a:t>メッシュ</a:t>
                      </a: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sz="1050" b="0" u="none" dirty="0">
                          <a:latin typeface="Meiryo UI" panose="020B0604030504040204" pitchFamily="50" charset="-128"/>
                          <a:ea typeface="Meiryo UI" panose="020B0604030504040204" pitchFamily="50" charset="-128"/>
                        </a:rPr>
                        <a:t>283</a:t>
                      </a:r>
                      <a:r>
                        <a:rPr kumimoji="1" lang="ja-JP" altLang="en-US" sz="1050" b="0" u="none" dirty="0">
                          <a:latin typeface="Meiryo UI" panose="020B0604030504040204" pitchFamily="50" charset="-128"/>
                          <a:ea typeface="Meiryo UI" panose="020B0604030504040204" pitchFamily="50" charset="-128"/>
                        </a:rPr>
                        <a:t>人</a:t>
                      </a: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vMerge="1">
                  <a:txBody>
                    <a:bodyPr/>
                    <a:lstStyle/>
                    <a:p>
                      <a:pPr algn="ctr"/>
                      <a:endParaRPr kumimoji="1" lang="ja-JP" altLang="en-US" sz="2000" b="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12634352"/>
                  </a:ext>
                </a:extLst>
              </a:tr>
              <a:tr h="0">
                <a:tc vMerge="1">
                  <a:txBody>
                    <a:bodyPr/>
                    <a:lstStyle/>
                    <a:p>
                      <a:pPr algn="ctr"/>
                      <a:endParaRPr kumimoji="1" lang="ja-JP" altLang="en-US" sz="1050" b="0" u="none" dirty="0">
                        <a:latin typeface="Meiryo UI" panose="020B0604030504040204" pitchFamily="50" charset="-128"/>
                        <a:ea typeface="Meiryo UI" panose="020B0604030504040204" pitchFamily="50" charset="-128"/>
                      </a:endParaRPr>
                    </a:p>
                  </a:txBody>
                  <a:tcPr anchor="ctr"/>
                </a:tc>
                <a:tc vMerge="1">
                  <a:txBody>
                    <a:bodyPr/>
                    <a:lstStyle/>
                    <a:p>
                      <a:pPr algn="ctr"/>
                      <a:endParaRPr kumimoji="1" lang="en-US" altLang="ja-JP" sz="1050" b="0" u="none" dirty="0">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050" b="0" u="none" dirty="0">
                          <a:latin typeface="Meiryo UI" panose="020B0604030504040204" pitchFamily="50" charset="-128"/>
                          <a:ea typeface="Meiryo UI" panose="020B0604030504040204" pitchFamily="50" charset="-128"/>
                        </a:rPr>
                        <a:t>貝塚市</a:t>
                      </a:r>
                      <a:endParaRPr kumimoji="1" lang="en-US" altLang="ja-JP" sz="1050" b="0" u="none" dirty="0">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050" b="0" u="none" dirty="0">
                          <a:solidFill>
                            <a:schemeClr val="tx1"/>
                          </a:solidFill>
                          <a:latin typeface="Meiryo UI" panose="020B0604030504040204" pitchFamily="50" charset="-128"/>
                          <a:ea typeface="Meiryo UI" panose="020B0604030504040204" pitchFamily="50" charset="-128"/>
                        </a:rPr>
                        <a:t>１分以下～３分超</a:t>
                      </a: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sz="1200" b="0" u="none" dirty="0">
                          <a:solidFill>
                            <a:schemeClr val="tx1"/>
                          </a:solidFill>
                          <a:latin typeface="Meiryo UI" panose="020B0604030504040204" pitchFamily="50" charset="-128"/>
                          <a:ea typeface="Meiryo UI" panose="020B0604030504040204" pitchFamily="50" charset="-128"/>
                        </a:rPr>
                        <a:t>39</a:t>
                      </a:r>
                      <a:r>
                        <a:rPr kumimoji="1" lang="ja-JP" altLang="en-US" sz="1200" b="0" u="none" dirty="0">
                          <a:solidFill>
                            <a:schemeClr val="tx1"/>
                          </a:solidFill>
                          <a:latin typeface="Meiryo UI" panose="020B0604030504040204" pitchFamily="50" charset="-128"/>
                          <a:ea typeface="Meiryo UI" panose="020B0604030504040204" pitchFamily="50" charset="-128"/>
                        </a:rPr>
                        <a:t>メッシュ</a:t>
                      </a: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sz="1050" b="0" u="none" dirty="0">
                          <a:latin typeface="Meiryo UI" panose="020B0604030504040204" pitchFamily="50" charset="-128"/>
                          <a:ea typeface="Meiryo UI" panose="020B0604030504040204" pitchFamily="50" charset="-128"/>
                        </a:rPr>
                        <a:t>8,093</a:t>
                      </a:r>
                      <a:r>
                        <a:rPr kumimoji="1" lang="ja-JP" altLang="en-US" sz="1050" b="0" u="none" dirty="0">
                          <a:latin typeface="Meiryo UI" panose="020B0604030504040204" pitchFamily="50" charset="-128"/>
                          <a:ea typeface="Meiryo UI" panose="020B0604030504040204" pitchFamily="50" charset="-128"/>
                        </a:rPr>
                        <a:t>人</a:t>
                      </a: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vMerge="1">
                  <a:txBody>
                    <a:bodyPr/>
                    <a:lstStyle/>
                    <a:p>
                      <a:pPr algn="ctr"/>
                      <a:endParaRPr kumimoji="1" lang="ja-JP" altLang="en-US" sz="2000" b="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471966871"/>
                  </a:ext>
                </a:extLst>
              </a:tr>
              <a:tr h="0">
                <a:tc vMerge="1">
                  <a:txBody>
                    <a:bodyPr/>
                    <a:lstStyle/>
                    <a:p>
                      <a:pPr algn="ctr"/>
                      <a:endParaRPr kumimoji="1" lang="ja-JP" altLang="en-US" sz="1050" b="0" u="none" dirty="0">
                        <a:latin typeface="Meiryo UI" panose="020B0604030504040204" pitchFamily="50" charset="-128"/>
                        <a:ea typeface="Meiryo UI" panose="020B0604030504040204" pitchFamily="50" charset="-128"/>
                      </a:endParaRPr>
                    </a:p>
                  </a:txBody>
                  <a:tcPr anchor="ctr"/>
                </a:tc>
                <a:tc vMerge="1">
                  <a:txBody>
                    <a:bodyPr/>
                    <a:lstStyle/>
                    <a:p>
                      <a:pPr algn="ctr"/>
                      <a:endParaRPr kumimoji="1" lang="en-US" altLang="ja-JP" sz="1050" b="0" u="none" dirty="0">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b="0" u="none" dirty="0">
                          <a:latin typeface="Meiryo UI" panose="020B0604030504040204" pitchFamily="50" charset="-128"/>
                          <a:ea typeface="Meiryo UI" panose="020B0604030504040204" pitchFamily="50" charset="-128"/>
                        </a:rPr>
                        <a:t>泉州南</a:t>
                      </a:r>
                      <a:endParaRPr kumimoji="1" lang="en-US" altLang="ja-JP" sz="1050" b="0" u="none" dirty="0">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ja-JP" altLang="en-US" sz="1050" b="0" u="none" dirty="0">
                          <a:solidFill>
                            <a:schemeClr val="tx1"/>
                          </a:solidFill>
                          <a:latin typeface="Meiryo UI" panose="020B0604030504040204" pitchFamily="50" charset="-128"/>
                          <a:ea typeface="Meiryo UI" panose="020B0604030504040204" pitchFamily="50" charset="-128"/>
                        </a:rPr>
                        <a:t>１分以下～３分超</a:t>
                      </a:r>
                    </a:p>
                  </a:txBody>
                  <a:tcPr anchor="ct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en-US" altLang="ja-JP" sz="1200" b="0" u="none" dirty="0">
                          <a:solidFill>
                            <a:schemeClr val="tx1"/>
                          </a:solidFill>
                          <a:latin typeface="Meiryo UI" panose="020B0604030504040204" pitchFamily="50" charset="-128"/>
                          <a:ea typeface="Meiryo UI" panose="020B0604030504040204" pitchFamily="50" charset="-128"/>
                        </a:rPr>
                        <a:t>64</a:t>
                      </a:r>
                      <a:r>
                        <a:rPr kumimoji="1" lang="ja-JP" altLang="en-US" sz="1200" b="0" u="none" dirty="0">
                          <a:solidFill>
                            <a:schemeClr val="tx1"/>
                          </a:solidFill>
                          <a:latin typeface="Meiryo UI" panose="020B0604030504040204" pitchFamily="50" charset="-128"/>
                          <a:ea typeface="Meiryo UI" panose="020B0604030504040204" pitchFamily="50" charset="-128"/>
                        </a:rPr>
                        <a:t>メッシュ</a:t>
                      </a:r>
                    </a:p>
                  </a:txBody>
                  <a:tcPr anchor="ct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en-US" altLang="ja-JP" sz="1050" b="0" u="none" dirty="0">
                          <a:latin typeface="Meiryo UI" panose="020B0604030504040204" pitchFamily="50" charset="-128"/>
                          <a:ea typeface="Meiryo UI" panose="020B0604030504040204" pitchFamily="50" charset="-128"/>
                        </a:rPr>
                        <a:t>226</a:t>
                      </a:r>
                      <a:r>
                        <a:rPr kumimoji="1" lang="ja-JP" altLang="en-US" sz="1050" b="0" u="none" dirty="0">
                          <a:latin typeface="Meiryo UI" panose="020B0604030504040204" pitchFamily="50" charset="-128"/>
                          <a:ea typeface="Meiryo UI" panose="020B0604030504040204" pitchFamily="50" charset="-128"/>
                        </a:rPr>
                        <a:t>人</a:t>
                      </a:r>
                    </a:p>
                  </a:txBody>
                  <a:tcPr anchor="ct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vMerge="1">
                  <a:txBody>
                    <a:bodyPr/>
                    <a:lstStyle/>
                    <a:p>
                      <a:pPr algn="ctr"/>
                      <a:endParaRPr kumimoji="1" lang="ja-JP" altLang="en-US" sz="2000" b="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618683436"/>
                  </a:ext>
                </a:extLst>
              </a:tr>
              <a:tr h="0">
                <a:tc rowSpan="2">
                  <a:txBody>
                    <a:bodyPr/>
                    <a:lstStyle/>
                    <a:p>
                      <a:pPr algn="ctr"/>
                      <a:r>
                        <a:rPr kumimoji="1" lang="en-US" altLang="ja-JP" sz="1050" b="1" u="none" dirty="0">
                          <a:latin typeface="Meiryo UI" panose="020B0604030504040204" pitchFamily="50" charset="-128"/>
                          <a:ea typeface="Meiryo UI" panose="020B0604030504040204" pitchFamily="50" charset="-128"/>
                        </a:rPr>
                        <a:t>【</a:t>
                      </a:r>
                      <a:r>
                        <a:rPr kumimoji="1" lang="ja-JP" altLang="en-US" sz="1050" b="1" u="none" dirty="0">
                          <a:latin typeface="Meiryo UI" panose="020B0604030504040204" pitchFamily="50" charset="-128"/>
                          <a:ea typeface="Meiryo UI" panose="020B0604030504040204" pitchFamily="50" charset="-128"/>
                        </a:rPr>
                        <a:t>案</a:t>
                      </a:r>
                      <a:r>
                        <a:rPr kumimoji="1" lang="en-US" altLang="ja-JP" sz="1050" b="1" u="none" dirty="0">
                          <a:latin typeface="Meiryo UI" panose="020B0604030504040204" pitchFamily="50" charset="-128"/>
                          <a:ea typeface="Meiryo UI" panose="020B0604030504040204" pitchFamily="50" charset="-128"/>
                        </a:rPr>
                        <a:t>2-2】</a:t>
                      </a:r>
                    </a:p>
                  </a:txBody>
                  <a:tcPr anchor="ctr">
                    <a:lnT w="38100" cap="flat" cmpd="sng" algn="ctr">
                      <a:solidFill>
                        <a:schemeClr val="tx1"/>
                      </a:solidFill>
                      <a:prstDash val="solid"/>
                      <a:round/>
                      <a:headEnd type="none" w="med" len="med"/>
                      <a:tailEnd type="none" w="med" len="med"/>
                    </a:lnT>
                  </a:tcPr>
                </a:tc>
                <a:tc rowSpan="5">
                  <a:txBody>
                    <a:bodyPr/>
                    <a:lstStyle/>
                    <a:p>
                      <a:pPr algn="ctr"/>
                      <a:r>
                        <a:rPr kumimoji="1" lang="ja-JP" altLang="en-US" sz="1050" b="1" u="none" dirty="0">
                          <a:latin typeface="Meiryo UI" panose="020B0604030504040204" pitchFamily="50" charset="-128"/>
                          <a:ea typeface="Meiryo UI" panose="020B0604030504040204" pitchFamily="50" charset="-128"/>
                        </a:rPr>
                        <a:t>泉州北ブロックを分けない</a:t>
                      </a:r>
                      <a:endParaRPr kumimoji="1" lang="en-US" altLang="ja-JP" sz="1050" b="1" u="none" dirty="0">
                        <a:latin typeface="Meiryo UI" panose="020B0604030504040204" pitchFamily="50" charset="-128"/>
                        <a:ea typeface="Meiryo UI" panose="020B0604030504040204" pitchFamily="50" charset="-128"/>
                      </a:endParaRPr>
                    </a:p>
                  </a:txBody>
                  <a:tcPr vert="eaVert" anchor="ctr">
                    <a:lnT w="38100" cap="flat" cmpd="sng" algn="ctr">
                      <a:solidFill>
                        <a:schemeClr val="tx1"/>
                      </a:solidFill>
                      <a:prstDash val="solid"/>
                      <a:round/>
                      <a:headEnd type="none" w="med" len="med"/>
                      <a:tailEnd type="none" w="med" len="med"/>
                    </a:lnT>
                  </a:tcPr>
                </a:tc>
                <a:tc>
                  <a:txBody>
                    <a:bodyPr/>
                    <a:lstStyle/>
                    <a:p>
                      <a:pPr algn="ctr"/>
                      <a:r>
                        <a:rPr kumimoji="1" lang="ja-JP" altLang="en-US" sz="1050" b="0" u="none" dirty="0">
                          <a:latin typeface="Meiryo UI" panose="020B0604030504040204" pitchFamily="50" charset="-128"/>
                          <a:ea typeface="Meiryo UI" panose="020B0604030504040204" pitchFamily="50" charset="-128"/>
                        </a:rPr>
                        <a:t>堺市</a:t>
                      </a:r>
                      <a:endParaRPr kumimoji="1" lang="en-US" altLang="ja-JP" sz="1050" b="0" u="none" dirty="0">
                        <a:latin typeface="Meiryo UI" panose="020B0604030504040204" pitchFamily="50" charset="-128"/>
                        <a:ea typeface="Meiryo UI" panose="020B0604030504040204" pitchFamily="50" charset="-128"/>
                      </a:endParaRPr>
                    </a:p>
                  </a:txBody>
                  <a:tcPr anchor="ct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050" b="0" u="none" dirty="0">
                          <a:latin typeface="Meiryo UI" panose="020B0604030504040204" pitchFamily="50" charset="-128"/>
                          <a:ea typeface="Meiryo UI" panose="020B0604030504040204" pitchFamily="50" charset="-128"/>
                        </a:rPr>
                        <a:t>１分以下～３分超</a:t>
                      </a:r>
                    </a:p>
                  </a:txBody>
                  <a:tcPr anchor="ct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sz="1200" b="0" u="none" dirty="0">
                          <a:solidFill>
                            <a:schemeClr val="tx1"/>
                          </a:solidFill>
                          <a:latin typeface="Meiryo UI" panose="020B0604030504040204" pitchFamily="50" charset="-128"/>
                          <a:ea typeface="Meiryo UI" panose="020B0604030504040204" pitchFamily="50" charset="-128"/>
                        </a:rPr>
                        <a:t>61</a:t>
                      </a:r>
                      <a:r>
                        <a:rPr kumimoji="1" lang="ja-JP" altLang="en-US" sz="1200" b="0" u="none" dirty="0">
                          <a:solidFill>
                            <a:schemeClr val="tx1"/>
                          </a:solidFill>
                          <a:latin typeface="Meiryo UI" panose="020B0604030504040204" pitchFamily="50" charset="-128"/>
                          <a:ea typeface="Meiryo UI" panose="020B0604030504040204" pitchFamily="50" charset="-128"/>
                        </a:rPr>
                        <a:t>メッシュ</a:t>
                      </a:r>
                    </a:p>
                  </a:txBody>
                  <a:tcPr anchor="ct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sz="1050" b="0" u="none" dirty="0">
                          <a:latin typeface="Meiryo UI" panose="020B0604030504040204" pitchFamily="50" charset="-128"/>
                          <a:ea typeface="Meiryo UI" panose="020B0604030504040204" pitchFamily="50" charset="-128"/>
                        </a:rPr>
                        <a:t>512</a:t>
                      </a:r>
                      <a:r>
                        <a:rPr kumimoji="1" lang="ja-JP" altLang="en-US" sz="1050" b="0" u="none" dirty="0">
                          <a:latin typeface="Meiryo UI" panose="020B0604030504040204" pitchFamily="50" charset="-128"/>
                          <a:ea typeface="Meiryo UI" panose="020B0604030504040204" pitchFamily="50" charset="-128"/>
                        </a:rPr>
                        <a:t>人</a:t>
                      </a:r>
                    </a:p>
                  </a:txBody>
                  <a:tcPr anchor="ct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rowSpan="2">
                  <a:txBody>
                    <a:bodyPr/>
                    <a:lstStyle/>
                    <a:p>
                      <a:pPr algn="ctr"/>
                      <a:r>
                        <a:rPr kumimoji="1" lang="ja-JP" altLang="en-US" sz="2000" b="0" dirty="0">
                          <a:latin typeface="Meiryo UI" panose="020B0604030504040204" pitchFamily="50" charset="-128"/>
                          <a:ea typeface="Meiryo UI" panose="020B0604030504040204" pitchFamily="50" charset="-128"/>
                        </a:rPr>
                        <a:t>〇</a:t>
                      </a:r>
                      <a:endParaRPr kumimoji="1" lang="en-US" altLang="ja-JP" sz="1050" b="0" dirty="0">
                        <a:latin typeface="Meiryo UI" panose="020B0604030504040204" pitchFamily="50" charset="-128"/>
                        <a:ea typeface="Meiryo UI" panose="020B0604030504040204" pitchFamily="50" charset="-128"/>
                      </a:endParaRPr>
                    </a:p>
                    <a:p>
                      <a:pPr algn="ctr"/>
                      <a:r>
                        <a:rPr kumimoji="1" lang="ja-JP" altLang="en-US" sz="1050" b="0" dirty="0">
                          <a:latin typeface="Meiryo UI" panose="020B0604030504040204" pitchFamily="50" charset="-128"/>
                          <a:ea typeface="Meiryo UI" panose="020B0604030504040204" pitchFamily="50" charset="-128"/>
                        </a:rPr>
                        <a:t>地域数の伸び</a:t>
                      </a:r>
                      <a:endParaRPr kumimoji="1" lang="en-US" altLang="ja-JP" sz="1050" b="0" dirty="0">
                        <a:latin typeface="Meiryo UI" panose="020B0604030504040204" pitchFamily="50" charset="-128"/>
                        <a:ea typeface="Meiryo UI" panose="020B0604030504040204" pitchFamily="50" charset="-128"/>
                      </a:endParaRPr>
                    </a:p>
                    <a:p>
                      <a:pPr algn="ctr"/>
                      <a:r>
                        <a:rPr kumimoji="1" lang="ja-JP" altLang="en-US" sz="1050" b="0" dirty="0">
                          <a:latin typeface="Meiryo UI" panose="020B0604030504040204" pitchFamily="50" charset="-128"/>
                          <a:ea typeface="Meiryo UI" panose="020B0604030504040204" pitchFamily="50" charset="-128"/>
                        </a:rPr>
                        <a:t>が最大</a:t>
                      </a:r>
                      <a:endParaRPr kumimoji="1" lang="ja-JP" altLang="en-US" sz="2000" b="0" dirty="0">
                        <a:latin typeface="Meiryo UI" panose="020B0604030504040204" pitchFamily="50" charset="-128"/>
                        <a:ea typeface="Meiryo UI" panose="020B0604030504040204" pitchFamily="50" charset="-128"/>
                      </a:endParaRPr>
                    </a:p>
                  </a:txBody>
                  <a:tcPr anchor="ct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54220634"/>
                  </a:ext>
                </a:extLst>
              </a:tr>
              <a:tr h="0">
                <a:tc vMerge="1">
                  <a:txBody>
                    <a:bodyPr/>
                    <a:lstStyle/>
                    <a:p>
                      <a:pPr algn="ctr"/>
                      <a:endParaRPr kumimoji="1" lang="ja-JP" altLang="en-US" sz="1050" b="0" u="none" dirty="0">
                        <a:latin typeface="Meiryo UI" panose="020B0604030504040204" pitchFamily="50" charset="-128"/>
                        <a:ea typeface="Meiryo UI" panose="020B0604030504040204" pitchFamily="50" charset="-128"/>
                      </a:endParaRPr>
                    </a:p>
                  </a:txBody>
                  <a:tcPr anchor="ctr"/>
                </a:tc>
                <a:tc vMerge="1">
                  <a:txBody>
                    <a:bodyPr/>
                    <a:lstStyle/>
                    <a:p>
                      <a:pPr algn="ctr"/>
                      <a:endParaRPr kumimoji="1" lang="en-US" altLang="ja-JP" sz="1050" b="0" u="none" dirty="0">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b="0" u="none" dirty="0">
                          <a:latin typeface="Meiryo UI" panose="020B0604030504040204" pitchFamily="50" charset="-128"/>
                          <a:ea typeface="Meiryo UI" panose="020B0604030504040204" pitchFamily="50" charset="-128"/>
                        </a:rPr>
                        <a:t>泉州北</a:t>
                      </a:r>
                      <a:endParaRPr kumimoji="1" lang="en-US" altLang="ja-JP" sz="1050" b="0" u="none" dirty="0">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b="0" u="none" dirty="0">
                          <a:latin typeface="Meiryo UI" panose="020B0604030504040204" pitchFamily="50" charset="-128"/>
                          <a:ea typeface="Meiryo UI" panose="020B0604030504040204" pitchFamily="50" charset="-128"/>
                        </a:rPr>
                        <a:t>１分以下～３分超</a:t>
                      </a:r>
                    </a:p>
                  </a:txBody>
                  <a:tcPr anchor="ct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200" b="1" u="none" dirty="0">
                          <a:solidFill>
                            <a:schemeClr val="tx1"/>
                          </a:solidFill>
                          <a:latin typeface="Meiryo UI" panose="020B0604030504040204" pitchFamily="50" charset="-128"/>
                          <a:ea typeface="Meiryo UI" panose="020B0604030504040204" pitchFamily="50" charset="-128"/>
                        </a:rPr>
                        <a:t>269</a:t>
                      </a:r>
                      <a:r>
                        <a:rPr kumimoji="1" lang="ja-JP" altLang="en-US" sz="1200" b="1" u="none" dirty="0">
                          <a:solidFill>
                            <a:schemeClr val="tx1"/>
                          </a:solidFill>
                          <a:latin typeface="Meiryo UI" panose="020B0604030504040204" pitchFamily="50" charset="-128"/>
                          <a:ea typeface="Meiryo UI" panose="020B0604030504040204" pitchFamily="50" charset="-128"/>
                        </a:rPr>
                        <a:t>メッシュ</a:t>
                      </a:r>
                      <a:endParaRPr kumimoji="1" lang="en-US" altLang="ja-JP" sz="1200" b="1" u="none" dirty="0">
                        <a:solidFill>
                          <a:schemeClr val="tx1"/>
                        </a:solidFill>
                        <a:latin typeface="Meiryo UI" panose="020B0604030504040204" pitchFamily="50" charset="-128"/>
                        <a:ea typeface="Meiryo UI" panose="020B0604030504040204" pitchFamily="50" charset="-128"/>
                      </a:endParaRPr>
                    </a:p>
                    <a:p>
                      <a:pPr algn="ctr"/>
                      <a:r>
                        <a:rPr kumimoji="1" lang="ja-JP" altLang="en-US" sz="1000" b="0" u="none" dirty="0">
                          <a:solidFill>
                            <a:schemeClr val="tx1"/>
                          </a:solidFill>
                          <a:latin typeface="Meiryo UI" panose="020B0604030504040204" pitchFamily="50" charset="-128"/>
                          <a:ea typeface="Meiryo UI" panose="020B0604030504040204" pitchFamily="50" charset="-128"/>
                        </a:rPr>
                        <a:t>（案</a:t>
                      </a:r>
                      <a:r>
                        <a:rPr kumimoji="1" lang="en-US" altLang="ja-JP" sz="1000" b="0" u="none" dirty="0">
                          <a:solidFill>
                            <a:schemeClr val="tx1"/>
                          </a:solidFill>
                          <a:latin typeface="Meiryo UI" panose="020B0604030504040204" pitchFamily="50" charset="-128"/>
                          <a:ea typeface="Meiryo UI" panose="020B0604030504040204" pitchFamily="50" charset="-128"/>
                        </a:rPr>
                        <a:t>2-1</a:t>
                      </a:r>
                      <a:r>
                        <a:rPr kumimoji="1" lang="ja-JP" altLang="en-US" sz="1000" b="0" u="none" dirty="0">
                          <a:solidFill>
                            <a:schemeClr val="tx1"/>
                          </a:solidFill>
                          <a:latin typeface="Meiryo UI" panose="020B0604030504040204" pitchFamily="50" charset="-128"/>
                          <a:ea typeface="Meiryo UI" panose="020B0604030504040204" pitchFamily="50" charset="-128"/>
                        </a:rPr>
                        <a:t>①②比　</a:t>
                      </a:r>
                      <a:r>
                        <a:rPr kumimoji="1" lang="ja-JP" altLang="en-US" sz="1000" b="1" u="sng" dirty="0">
                          <a:solidFill>
                            <a:schemeClr val="tx1"/>
                          </a:solidFill>
                          <a:latin typeface="Meiryo UI" panose="020B0604030504040204" pitchFamily="50" charset="-128"/>
                          <a:ea typeface="Meiryo UI" panose="020B0604030504040204" pitchFamily="50" charset="-128"/>
                        </a:rPr>
                        <a:t>＋</a:t>
                      </a:r>
                      <a:r>
                        <a:rPr kumimoji="1" lang="en-US" altLang="ja-JP" sz="1000" b="1" u="sng" dirty="0">
                          <a:solidFill>
                            <a:schemeClr val="tx1"/>
                          </a:solidFill>
                          <a:latin typeface="Meiryo UI" panose="020B0604030504040204" pitchFamily="50" charset="-128"/>
                          <a:ea typeface="Meiryo UI" panose="020B0604030504040204" pitchFamily="50" charset="-128"/>
                        </a:rPr>
                        <a:t>100</a:t>
                      </a:r>
                      <a:r>
                        <a:rPr kumimoji="1" lang="ja-JP" altLang="en-US" sz="1000" b="0" u="none" dirty="0">
                          <a:solidFill>
                            <a:schemeClr val="tx1"/>
                          </a:solidFill>
                          <a:latin typeface="Meiryo UI" panose="020B0604030504040204" pitchFamily="50" charset="-128"/>
                          <a:ea typeface="Meiryo UI" panose="020B0604030504040204" pitchFamily="50" charset="-128"/>
                        </a:rPr>
                        <a:t>）</a:t>
                      </a:r>
                    </a:p>
                  </a:txBody>
                  <a:tcPr anchor="ct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kumimoji="1" lang="en-US" altLang="ja-JP" sz="1050" b="0" u="none" dirty="0">
                          <a:latin typeface="Meiryo UI" panose="020B0604030504040204" pitchFamily="50" charset="-128"/>
                          <a:ea typeface="Meiryo UI" panose="020B0604030504040204" pitchFamily="50" charset="-128"/>
                        </a:rPr>
                        <a:t>54,151</a:t>
                      </a:r>
                      <a:r>
                        <a:rPr kumimoji="1" lang="ja-JP" altLang="en-US" sz="1050" b="0" u="none" dirty="0">
                          <a:latin typeface="Meiryo UI" panose="020B0604030504040204" pitchFamily="50" charset="-128"/>
                          <a:ea typeface="Meiryo UI" panose="020B0604030504040204" pitchFamily="50" charset="-128"/>
                        </a:rPr>
                        <a:t>人</a:t>
                      </a:r>
                    </a:p>
                  </a:txBody>
                  <a:tcPr anchor="ct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050" b="0" dirty="0">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0658660"/>
                  </a:ext>
                </a:extLst>
              </a:tr>
              <a:tr h="0">
                <a:tc rowSpan="3">
                  <a:txBody>
                    <a:bodyPr/>
                    <a:lstStyle/>
                    <a:p>
                      <a:pPr algn="ctr"/>
                      <a:r>
                        <a:rPr kumimoji="1" lang="en-US" altLang="ja-JP" sz="1050" b="1" u="none" dirty="0">
                          <a:latin typeface="Meiryo UI" panose="020B0604030504040204" pitchFamily="50" charset="-128"/>
                          <a:ea typeface="Meiryo UI" panose="020B0604030504040204" pitchFamily="50" charset="-128"/>
                        </a:rPr>
                        <a:t>【</a:t>
                      </a:r>
                      <a:r>
                        <a:rPr kumimoji="1" lang="ja-JP" altLang="en-US" sz="1050" b="1" u="none" dirty="0">
                          <a:latin typeface="Meiryo UI" panose="020B0604030504040204" pitchFamily="50" charset="-128"/>
                          <a:ea typeface="Meiryo UI" panose="020B0604030504040204" pitchFamily="50" charset="-128"/>
                        </a:rPr>
                        <a:t>案</a:t>
                      </a:r>
                      <a:r>
                        <a:rPr kumimoji="1" lang="en-US" altLang="ja-JP" sz="1050" b="1" u="none" dirty="0">
                          <a:latin typeface="Meiryo UI" panose="020B0604030504040204" pitchFamily="50" charset="-128"/>
                          <a:ea typeface="Meiryo UI" panose="020B0604030504040204" pitchFamily="50" charset="-128"/>
                        </a:rPr>
                        <a:t>2-3】</a:t>
                      </a:r>
                    </a:p>
                  </a:txBody>
                  <a:tcPr anchor="ctr"/>
                </a:tc>
                <a:tc vMerge="1">
                  <a:txBody>
                    <a:bodyPr/>
                    <a:lstStyle/>
                    <a:p>
                      <a:pPr algn="ctr"/>
                      <a:endParaRPr kumimoji="1" lang="en-US" altLang="ja-JP" sz="1050" b="0" u="none"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050" b="0" u="none" dirty="0">
                          <a:latin typeface="Meiryo UI" panose="020B0604030504040204" pitchFamily="50" charset="-128"/>
                          <a:ea typeface="Meiryo UI" panose="020B0604030504040204" pitchFamily="50" charset="-128"/>
                        </a:rPr>
                        <a:t>堺市</a:t>
                      </a:r>
                      <a:endParaRPr kumimoji="1" lang="en-US" altLang="ja-JP" sz="1050" b="0" u="none"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050" b="0" u="none" dirty="0">
                          <a:latin typeface="Meiryo UI" panose="020B0604030504040204" pitchFamily="50" charset="-128"/>
                          <a:ea typeface="Meiryo UI" panose="020B0604030504040204" pitchFamily="50" charset="-128"/>
                        </a:rPr>
                        <a:t>１分以下～３分超</a:t>
                      </a:r>
                    </a:p>
                  </a:txBody>
                  <a:tcPr anchor="ct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sz="1200" b="0" u="none" dirty="0">
                          <a:solidFill>
                            <a:schemeClr val="tx1"/>
                          </a:solidFill>
                          <a:latin typeface="Meiryo UI" panose="020B0604030504040204" pitchFamily="50" charset="-128"/>
                          <a:ea typeface="Meiryo UI" panose="020B0604030504040204" pitchFamily="50" charset="-128"/>
                        </a:rPr>
                        <a:t>61</a:t>
                      </a:r>
                      <a:r>
                        <a:rPr kumimoji="1" lang="ja-JP" altLang="en-US" sz="1200" b="0" u="none" dirty="0">
                          <a:solidFill>
                            <a:schemeClr val="tx1"/>
                          </a:solidFill>
                          <a:latin typeface="Meiryo UI" panose="020B0604030504040204" pitchFamily="50" charset="-128"/>
                          <a:ea typeface="Meiryo UI" panose="020B0604030504040204" pitchFamily="50" charset="-128"/>
                        </a:rPr>
                        <a:t>メッシュ</a:t>
                      </a:r>
                    </a:p>
                  </a:txBody>
                  <a:tcPr anchor="ct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sz="1050" b="0" u="none" dirty="0">
                          <a:latin typeface="Meiryo UI" panose="020B0604030504040204" pitchFamily="50" charset="-128"/>
                          <a:ea typeface="Meiryo UI" panose="020B0604030504040204" pitchFamily="50" charset="-128"/>
                        </a:rPr>
                        <a:t>512</a:t>
                      </a:r>
                      <a:r>
                        <a:rPr kumimoji="1" lang="ja-JP" altLang="en-US" sz="1050" b="0" u="none" dirty="0">
                          <a:latin typeface="Meiryo UI" panose="020B0604030504040204" pitchFamily="50" charset="-128"/>
                          <a:ea typeface="Meiryo UI" panose="020B0604030504040204" pitchFamily="50" charset="-128"/>
                        </a:rPr>
                        <a:t>人</a:t>
                      </a:r>
                    </a:p>
                  </a:txBody>
                  <a:tcPr anchor="ct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rowSpan="3">
                  <a:txBody>
                    <a:bodyPr/>
                    <a:lstStyle/>
                    <a:p>
                      <a:pPr algn="ctr"/>
                      <a:r>
                        <a:rPr kumimoji="1" lang="ja-JP" altLang="en-US" sz="2000" b="0" dirty="0">
                          <a:latin typeface="Meiryo UI" panose="020B0604030504040204" pitchFamily="50" charset="-128"/>
                          <a:ea typeface="Meiryo UI" panose="020B0604030504040204" pitchFamily="50" charset="-128"/>
                        </a:rPr>
                        <a:t>〇</a:t>
                      </a:r>
                      <a:endParaRPr kumimoji="1" lang="en-US" altLang="ja-JP" sz="1050" b="0" dirty="0">
                        <a:latin typeface="Meiryo UI" panose="020B0604030504040204" pitchFamily="50" charset="-128"/>
                        <a:ea typeface="Meiryo UI" panose="020B0604030504040204" pitchFamily="50" charset="-128"/>
                      </a:endParaRPr>
                    </a:p>
                    <a:p>
                      <a:pPr algn="ctr"/>
                      <a:r>
                        <a:rPr kumimoji="1" lang="ja-JP" altLang="en-US" sz="1050" b="0" dirty="0">
                          <a:latin typeface="Meiryo UI" panose="020B0604030504040204" pitchFamily="50" charset="-128"/>
                          <a:ea typeface="Meiryo UI" panose="020B0604030504040204" pitchFamily="50" charset="-128"/>
                        </a:rPr>
                        <a:t>地域数が</a:t>
                      </a:r>
                      <a:endParaRPr kumimoji="1" lang="en-US" altLang="ja-JP" sz="1050" b="0" dirty="0">
                        <a:latin typeface="Meiryo UI" panose="020B0604030504040204" pitchFamily="50" charset="-128"/>
                        <a:ea typeface="Meiryo UI" panose="020B0604030504040204" pitchFamily="50" charset="-128"/>
                      </a:endParaRPr>
                    </a:p>
                    <a:p>
                      <a:pPr algn="ctr"/>
                      <a:r>
                        <a:rPr kumimoji="1" lang="ja-JP" altLang="en-US" sz="1050" b="0" dirty="0">
                          <a:latin typeface="Meiryo UI" panose="020B0604030504040204" pitchFamily="50" charset="-128"/>
                          <a:ea typeface="Meiryo UI" panose="020B0604030504040204" pitchFamily="50" charset="-128"/>
                        </a:rPr>
                        <a:t>最多</a:t>
                      </a:r>
                    </a:p>
                  </a:txBody>
                  <a:tcPr anchor="ctr"/>
                </a:tc>
                <a:extLst>
                  <a:ext uri="{0D108BD9-81ED-4DB2-BD59-A6C34878D82A}">
                    <a16:rowId xmlns:a16="http://schemas.microsoft.com/office/drawing/2014/main" val="3117343618"/>
                  </a:ext>
                </a:extLst>
              </a:tr>
              <a:tr h="0">
                <a:tc vMerge="1">
                  <a:txBody>
                    <a:bodyPr/>
                    <a:lstStyle/>
                    <a:p>
                      <a:pPr algn="ctr"/>
                      <a:endParaRPr kumimoji="1" lang="ja-JP" altLang="en-US" sz="1050" b="0" u="none" dirty="0">
                        <a:latin typeface="Meiryo UI" panose="020B0604030504040204" pitchFamily="50" charset="-128"/>
                        <a:ea typeface="Meiryo UI" panose="020B0604030504040204" pitchFamily="50" charset="-128"/>
                      </a:endParaRPr>
                    </a:p>
                  </a:txBody>
                  <a:tcPr anchor="ctr"/>
                </a:tc>
                <a:tc vMerge="1">
                  <a:txBody>
                    <a:bodyPr/>
                    <a:lstStyle/>
                    <a:p>
                      <a:pPr algn="ctr"/>
                      <a:endParaRPr kumimoji="1" lang="en-US" altLang="ja-JP" sz="1050" b="0" u="none" dirty="0">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050" b="0" u="none" dirty="0">
                          <a:latin typeface="Meiryo UI" panose="020B0604030504040204" pitchFamily="50" charset="-128"/>
                          <a:ea typeface="Meiryo UI" panose="020B0604030504040204" pitchFamily="50" charset="-128"/>
                        </a:rPr>
                        <a:t>泉州北</a:t>
                      </a:r>
                      <a:endParaRPr kumimoji="1" lang="en-US" altLang="ja-JP" sz="1050" b="0" u="none" dirty="0">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050" b="0" u="none" dirty="0">
                          <a:latin typeface="Meiryo UI" panose="020B0604030504040204" pitchFamily="50" charset="-128"/>
                          <a:ea typeface="Meiryo UI" panose="020B0604030504040204" pitchFamily="50" charset="-128"/>
                        </a:rPr>
                        <a:t>１分以下～３分超</a:t>
                      </a: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sz="1200" b="1" u="sng" dirty="0">
                          <a:solidFill>
                            <a:schemeClr val="tx1"/>
                          </a:solidFill>
                          <a:latin typeface="Meiryo UI" panose="020B0604030504040204" pitchFamily="50" charset="-128"/>
                          <a:ea typeface="Meiryo UI" panose="020B0604030504040204" pitchFamily="50" charset="-128"/>
                        </a:rPr>
                        <a:t>279</a:t>
                      </a:r>
                      <a:r>
                        <a:rPr kumimoji="1" lang="ja-JP" altLang="en-US" sz="1200" b="1" u="sng" dirty="0">
                          <a:solidFill>
                            <a:schemeClr val="tx1"/>
                          </a:solidFill>
                          <a:latin typeface="Meiryo UI" panose="020B0604030504040204" pitchFamily="50" charset="-128"/>
                          <a:ea typeface="Meiryo UI" panose="020B0604030504040204" pitchFamily="50" charset="-128"/>
                        </a:rPr>
                        <a:t>メッシュ</a:t>
                      </a:r>
                      <a:endParaRPr kumimoji="1" lang="en-US" altLang="ja-JP" sz="1200" b="1" u="sng" dirty="0">
                        <a:solidFill>
                          <a:schemeClr val="tx1"/>
                        </a:solidFill>
                        <a:latin typeface="Meiryo UI" panose="020B0604030504040204" pitchFamily="50" charset="-128"/>
                        <a:ea typeface="Meiryo UI" panose="020B0604030504040204" pitchFamily="50" charset="-128"/>
                      </a:endParaRPr>
                    </a:p>
                    <a:p>
                      <a:pPr algn="ctr"/>
                      <a:r>
                        <a:rPr kumimoji="1" lang="ja-JP" altLang="en-US" sz="1000" b="0" u="none" dirty="0">
                          <a:solidFill>
                            <a:schemeClr val="tx1"/>
                          </a:solidFill>
                          <a:latin typeface="Meiryo UI" panose="020B0604030504040204" pitchFamily="50" charset="-128"/>
                          <a:ea typeface="Meiryo UI" panose="020B0604030504040204" pitchFamily="50" charset="-128"/>
                        </a:rPr>
                        <a:t>（案</a:t>
                      </a:r>
                      <a:r>
                        <a:rPr kumimoji="1" lang="en-US" altLang="ja-JP" sz="1000" b="0" u="none" dirty="0">
                          <a:solidFill>
                            <a:schemeClr val="tx1"/>
                          </a:solidFill>
                          <a:latin typeface="Meiryo UI" panose="020B0604030504040204" pitchFamily="50" charset="-128"/>
                          <a:ea typeface="Meiryo UI" panose="020B0604030504040204" pitchFamily="50" charset="-128"/>
                        </a:rPr>
                        <a:t>2-2</a:t>
                      </a:r>
                      <a:r>
                        <a:rPr kumimoji="1" lang="ja-JP" altLang="en-US" sz="1000" b="0" u="none" dirty="0">
                          <a:solidFill>
                            <a:schemeClr val="tx1"/>
                          </a:solidFill>
                          <a:latin typeface="Meiryo UI" panose="020B0604030504040204" pitchFamily="50" charset="-128"/>
                          <a:ea typeface="Meiryo UI" panose="020B0604030504040204" pitchFamily="50" charset="-128"/>
                        </a:rPr>
                        <a:t>比＋</a:t>
                      </a:r>
                      <a:r>
                        <a:rPr kumimoji="1" lang="en-US" altLang="ja-JP" sz="1000" b="0" u="none" dirty="0">
                          <a:solidFill>
                            <a:schemeClr val="tx1"/>
                          </a:solidFill>
                          <a:latin typeface="Meiryo UI" panose="020B0604030504040204" pitchFamily="50" charset="-128"/>
                          <a:ea typeface="Meiryo UI" panose="020B0604030504040204" pitchFamily="50" charset="-128"/>
                        </a:rPr>
                        <a:t>10</a:t>
                      </a:r>
                      <a:r>
                        <a:rPr kumimoji="1" lang="ja-JP" altLang="en-US" sz="1000" b="0" u="none" dirty="0">
                          <a:solidFill>
                            <a:schemeClr val="tx1"/>
                          </a:solidFill>
                          <a:latin typeface="Meiryo UI" panose="020B0604030504040204" pitchFamily="50" charset="-128"/>
                          <a:ea typeface="Meiryo UI" panose="020B0604030504040204" pitchFamily="50" charset="-128"/>
                        </a:rPr>
                        <a:t>）</a:t>
                      </a: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ctr"/>
                      <a:r>
                        <a:rPr kumimoji="1" lang="en-US" altLang="ja-JP" sz="1050" b="0" u="none" dirty="0">
                          <a:latin typeface="Meiryo UI" panose="020B0604030504040204" pitchFamily="50" charset="-128"/>
                          <a:ea typeface="Meiryo UI" panose="020B0604030504040204" pitchFamily="50" charset="-128"/>
                        </a:rPr>
                        <a:t>56,440</a:t>
                      </a:r>
                      <a:r>
                        <a:rPr kumimoji="1" lang="ja-JP" altLang="en-US" sz="1050" b="0" u="none" dirty="0">
                          <a:latin typeface="Meiryo UI" panose="020B0604030504040204" pitchFamily="50" charset="-128"/>
                          <a:ea typeface="Meiryo UI" panose="020B0604030504040204" pitchFamily="50" charset="-128"/>
                        </a:rPr>
                        <a:t>人</a:t>
                      </a: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vMerge="1">
                  <a:txBody>
                    <a:bodyPr/>
                    <a:lstStyle/>
                    <a:p>
                      <a:pPr algn="ctr"/>
                      <a:endParaRPr kumimoji="1" lang="ja-JP" altLang="en-US" sz="1050" b="0" dirty="0">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0312912"/>
                  </a:ext>
                </a:extLst>
              </a:tr>
              <a:tr h="0">
                <a:tc vMerge="1">
                  <a:txBody>
                    <a:bodyPr/>
                    <a:lstStyle/>
                    <a:p>
                      <a:pPr algn="ctr"/>
                      <a:endParaRPr kumimoji="1" lang="ja-JP" altLang="en-US" sz="1050" b="0" u="none" dirty="0">
                        <a:latin typeface="Meiryo UI" panose="020B0604030504040204" pitchFamily="50" charset="-128"/>
                        <a:ea typeface="Meiryo UI" panose="020B0604030504040204" pitchFamily="50" charset="-128"/>
                      </a:endParaRPr>
                    </a:p>
                  </a:txBody>
                  <a:tcPr anchor="ctr"/>
                </a:tc>
                <a:tc vMerge="1">
                  <a:txBody>
                    <a:bodyPr/>
                    <a:lstStyle/>
                    <a:p>
                      <a:pPr algn="ctr"/>
                      <a:endParaRPr kumimoji="1" lang="en-US" altLang="ja-JP" sz="1050" b="0" u="none" dirty="0">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tcPr>
                </a:tc>
                <a:tc>
                  <a:txBody>
                    <a:bodyPr/>
                    <a:lstStyle/>
                    <a:p>
                      <a:pPr algn="ctr"/>
                      <a:r>
                        <a:rPr kumimoji="1" lang="ja-JP" altLang="en-US" sz="1050" b="0" u="none" dirty="0">
                          <a:latin typeface="Meiryo UI" panose="020B0604030504040204" pitchFamily="50" charset="-128"/>
                          <a:ea typeface="Meiryo UI" panose="020B0604030504040204" pitchFamily="50" charset="-128"/>
                        </a:rPr>
                        <a:t>泉州南</a:t>
                      </a:r>
                      <a:endParaRPr kumimoji="1" lang="en-US" altLang="ja-JP" sz="1050" b="0" u="none" dirty="0">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tcPr>
                </a:tc>
                <a:tc>
                  <a:txBody>
                    <a:bodyPr/>
                    <a:lstStyle/>
                    <a:p>
                      <a:pPr algn="ctr"/>
                      <a:r>
                        <a:rPr kumimoji="1" lang="ja-JP" altLang="en-US" sz="1050" b="0" u="none" dirty="0">
                          <a:latin typeface="Meiryo UI" panose="020B0604030504040204" pitchFamily="50" charset="-128"/>
                          <a:ea typeface="Meiryo UI" panose="020B0604030504040204" pitchFamily="50" charset="-128"/>
                        </a:rPr>
                        <a:t>１分以下～２分以下</a:t>
                      </a:r>
                    </a:p>
                  </a:txBody>
                  <a:tcPr anchor="ctr">
                    <a:lnT w="3175" cap="flat" cmpd="sng" algn="ctr">
                      <a:solidFill>
                        <a:schemeClr val="tx1"/>
                      </a:solidFill>
                      <a:prstDash val="solid"/>
                      <a:round/>
                      <a:headEnd type="none" w="med" len="med"/>
                      <a:tailEnd type="none" w="med" len="med"/>
                    </a:lnT>
                  </a:tcPr>
                </a:tc>
                <a:tc>
                  <a:txBody>
                    <a:bodyPr/>
                    <a:lstStyle/>
                    <a:p>
                      <a:pPr algn="ctr"/>
                      <a:r>
                        <a:rPr kumimoji="1" lang="en-US" altLang="ja-JP" sz="1200" b="0" u="none" dirty="0">
                          <a:solidFill>
                            <a:schemeClr val="tx1"/>
                          </a:solidFill>
                          <a:latin typeface="Meiryo UI" panose="020B0604030504040204" pitchFamily="50" charset="-128"/>
                          <a:ea typeface="Meiryo UI" panose="020B0604030504040204" pitchFamily="50" charset="-128"/>
                        </a:rPr>
                        <a:t>64</a:t>
                      </a:r>
                      <a:r>
                        <a:rPr kumimoji="1" lang="ja-JP" altLang="en-US" sz="1200" b="0" u="none" dirty="0">
                          <a:solidFill>
                            <a:schemeClr val="tx1"/>
                          </a:solidFill>
                          <a:latin typeface="Meiryo UI" panose="020B0604030504040204" pitchFamily="50" charset="-128"/>
                          <a:ea typeface="Meiryo UI" panose="020B0604030504040204" pitchFamily="50" charset="-128"/>
                        </a:rPr>
                        <a:t>メッシュ</a:t>
                      </a:r>
                    </a:p>
                  </a:txBody>
                  <a:tcPr anchor="ctr">
                    <a:lnT w="3175" cap="flat" cmpd="sng" algn="ctr">
                      <a:solidFill>
                        <a:schemeClr val="tx1"/>
                      </a:solidFill>
                      <a:prstDash val="solid"/>
                      <a:round/>
                      <a:headEnd type="none" w="med" len="med"/>
                      <a:tailEnd type="none" w="med" len="med"/>
                    </a:lnT>
                  </a:tcPr>
                </a:tc>
                <a:tc>
                  <a:txBody>
                    <a:bodyPr/>
                    <a:lstStyle/>
                    <a:p>
                      <a:pPr algn="ctr"/>
                      <a:r>
                        <a:rPr kumimoji="1" lang="en-US" altLang="ja-JP" sz="1050" b="0" u="none" dirty="0">
                          <a:latin typeface="Meiryo UI" panose="020B0604030504040204" pitchFamily="50" charset="-128"/>
                          <a:ea typeface="Meiryo UI" panose="020B0604030504040204" pitchFamily="50" charset="-128"/>
                        </a:rPr>
                        <a:t>226</a:t>
                      </a:r>
                      <a:r>
                        <a:rPr kumimoji="1" lang="ja-JP" altLang="en-US" sz="1050" b="0" u="none" dirty="0">
                          <a:latin typeface="Meiryo UI" panose="020B0604030504040204" pitchFamily="50" charset="-128"/>
                          <a:ea typeface="Meiryo UI" panose="020B0604030504040204" pitchFamily="50" charset="-128"/>
                        </a:rPr>
                        <a:t>人</a:t>
                      </a:r>
                    </a:p>
                  </a:txBody>
                  <a:tcPr anchor="ctr">
                    <a:lnT w="3175" cap="flat" cmpd="sng" algn="ctr">
                      <a:solidFill>
                        <a:schemeClr val="tx1"/>
                      </a:solidFill>
                      <a:prstDash val="solid"/>
                      <a:round/>
                      <a:headEnd type="none" w="med" len="med"/>
                      <a:tailEnd type="none" w="med" len="med"/>
                    </a:lnT>
                  </a:tcPr>
                </a:tc>
                <a:tc vMerge="1">
                  <a:txBody>
                    <a:bodyPr/>
                    <a:lstStyle/>
                    <a:p>
                      <a:pPr algn="ctr"/>
                      <a:endParaRPr kumimoji="1" lang="ja-JP" altLang="en-US" sz="1050" b="0" dirty="0">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321738312"/>
                  </a:ext>
                </a:extLst>
              </a:tr>
            </a:tbl>
          </a:graphicData>
        </a:graphic>
      </p:graphicFrame>
      <p:sp>
        <p:nvSpPr>
          <p:cNvPr id="5" name="右中かっこ 4">
            <a:extLst>
              <a:ext uri="{FF2B5EF4-FFF2-40B4-BE49-F238E27FC236}">
                <a16:creationId xmlns:a16="http://schemas.microsoft.com/office/drawing/2014/main" id="{9D3EF688-CAAF-40CF-A688-95DF214B3E0A}"/>
              </a:ext>
            </a:extLst>
          </p:cNvPr>
          <p:cNvSpPr/>
          <p:nvPr/>
        </p:nvSpPr>
        <p:spPr>
          <a:xfrm>
            <a:off x="5586045" y="2488147"/>
            <a:ext cx="108000" cy="1260000"/>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9" name="右中かっこ 18">
            <a:extLst>
              <a:ext uri="{FF2B5EF4-FFF2-40B4-BE49-F238E27FC236}">
                <a16:creationId xmlns:a16="http://schemas.microsoft.com/office/drawing/2014/main" id="{7F58DCA2-24B2-473D-A4B0-CD22D9E07F04}"/>
              </a:ext>
            </a:extLst>
          </p:cNvPr>
          <p:cNvSpPr/>
          <p:nvPr/>
        </p:nvSpPr>
        <p:spPr>
          <a:xfrm flipH="1">
            <a:off x="4756507" y="3824803"/>
            <a:ext cx="144000" cy="756000"/>
          </a:xfrm>
          <a:prstGeom prst="rightBrace">
            <a:avLst/>
          </a:prstGeom>
          <a:ln w="19050">
            <a:prstDash val="sysDash"/>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1" name="角丸四角形 91">
            <a:extLst>
              <a:ext uri="{FF2B5EF4-FFF2-40B4-BE49-F238E27FC236}">
                <a16:creationId xmlns:a16="http://schemas.microsoft.com/office/drawing/2014/main" id="{DC4C5A93-68E5-4F14-AADF-833B25B61DC6}"/>
              </a:ext>
            </a:extLst>
          </p:cNvPr>
          <p:cNvSpPr/>
          <p:nvPr/>
        </p:nvSpPr>
        <p:spPr>
          <a:xfrm>
            <a:off x="3679789" y="3893867"/>
            <a:ext cx="1049572" cy="686936"/>
          </a:xfrm>
          <a:prstGeom prst="roundRect">
            <a:avLst/>
          </a:prstGeom>
          <a:solidFill>
            <a:srgbClr val="FFFF00"/>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defTabSz="457200" rtl="0" eaLnBrk="1" fontAlgn="auto" latinLnBrk="0" hangingPunct="1">
              <a:lnSpc>
                <a:spcPct val="100000"/>
              </a:lnSpc>
              <a:spcBef>
                <a:spcPts val="0"/>
              </a:spcBef>
              <a:spcAft>
                <a:spcPts val="0"/>
              </a:spcAft>
              <a:buClrTx/>
              <a:buSzTx/>
              <a:tabLst/>
              <a:defRPr/>
            </a:pPr>
            <a:r>
              <a:rPr kumimoji="1" lang="ja-JP" altLang="en-US" sz="900" dirty="0">
                <a:solidFill>
                  <a:schemeClr val="tx1"/>
                </a:solidFill>
                <a:latin typeface="Meiryo UI" panose="020B0604030504040204" pitchFamily="50" charset="-128"/>
                <a:ea typeface="Meiryo UI" panose="020B0604030504040204" pitchFamily="50" charset="-128"/>
              </a:rPr>
              <a:t>泉州北ブロックの</a:t>
            </a:r>
            <a:endParaRPr kumimoji="1" lang="en-US" altLang="ja-JP" sz="900" dirty="0">
              <a:solidFill>
                <a:schemeClr val="tx1"/>
              </a:solidFill>
              <a:latin typeface="Meiryo UI" panose="020B0604030504040204" pitchFamily="50" charset="-128"/>
              <a:ea typeface="Meiryo UI" panose="020B0604030504040204" pitchFamily="50" charset="-128"/>
            </a:endParaRPr>
          </a:p>
          <a:p>
            <a:pPr marR="0" lvl="0" defTabSz="457200" rtl="0" eaLnBrk="1" fontAlgn="auto" latinLnBrk="0" hangingPunct="1">
              <a:lnSpc>
                <a:spcPct val="100000"/>
              </a:lnSpc>
              <a:spcBef>
                <a:spcPts val="0"/>
              </a:spcBef>
              <a:spcAft>
                <a:spcPts val="0"/>
              </a:spcAft>
              <a:buClrTx/>
              <a:buSzTx/>
              <a:tabLst/>
              <a:defRPr/>
            </a:pPr>
            <a:r>
              <a:rPr kumimoji="1" lang="ja-JP" altLang="en-US" sz="900" dirty="0">
                <a:solidFill>
                  <a:schemeClr val="tx1"/>
                </a:solidFill>
                <a:latin typeface="Meiryo UI" panose="020B0604030504040204" pitchFamily="50" charset="-128"/>
                <a:ea typeface="Meiryo UI" panose="020B0604030504040204" pitchFamily="50" charset="-128"/>
              </a:rPr>
              <a:t>短縮地域数</a:t>
            </a:r>
            <a:endParaRPr kumimoji="1" lang="en-US" altLang="ja-JP" sz="900" dirty="0">
              <a:solidFill>
                <a:schemeClr val="tx1"/>
              </a:solidFill>
              <a:latin typeface="Meiryo UI" panose="020B0604030504040204" pitchFamily="50" charset="-128"/>
              <a:ea typeface="Meiryo UI" panose="020B0604030504040204" pitchFamily="50" charset="-128"/>
            </a:endParaRPr>
          </a:p>
          <a:p>
            <a:pPr marR="0" lvl="0" defTabSz="457200" rtl="0" eaLnBrk="1" fontAlgn="auto" latinLnBrk="0" hangingPunct="1">
              <a:lnSpc>
                <a:spcPct val="100000"/>
              </a:lnSpc>
              <a:spcBef>
                <a:spcPts val="0"/>
              </a:spcBef>
              <a:spcAft>
                <a:spcPts val="0"/>
              </a:spcAft>
              <a:buClrTx/>
              <a:buSzTx/>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179</a:t>
            </a:r>
            <a:r>
              <a:rPr kumimoji="1" lang="ja-JP" altLang="en-US" sz="900" dirty="0">
                <a:solidFill>
                  <a:schemeClr val="tx1"/>
                </a:solidFill>
                <a:latin typeface="Meiryo UI" panose="020B0604030504040204" pitchFamily="50" charset="-128"/>
                <a:ea typeface="Meiryo UI" panose="020B0604030504040204" pitchFamily="50" charset="-128"/>
              </a:rPr>
              <a:t>メッシュ</a:t>
            </a:r>
            <a:endParaRPr kumimoji="1" lang="en-US" altLang="ja-JP" sz="9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cxnSp>
        <p:nvCxnSpPr>
          <p:cNvPr id="7" name="直線コネクタ 6">
            <a:extLst>
              <a:ext uri="{FF2B5EF4-FFF2-40B4-BE49-F238E27FC236}">
                <a16:creationId xmlns:a16="http://schemas.microsoft.com/office/drawing/2014/main" id="{08A45530-29C0-4918-BA9F-E904DFCA68AB}"/>
              </a:ext>
            </a:extLst>
          </p:cNvPr>
          <p:cNvCxnSpPr>
            <a:cxnSpLocks/>
            <a:stCxn id="24" idx="1"/>
            <a:endCxn id="21" idx="0"/>
          </p:cNvCxnSpPr>
          <p:nvPr/>
        </p:nvCxnSpPr>
        <p:spPr>
          <a:xfrm flipH="1">
            <a:off x="4204575" y="2718893"/>
            <a:ext cx="551932" cy="1174974"/>
          </a:xfrm>
          <a:prstGeom prst="line">
            <a:avLst/>
          </a:prstGeom>
          <a:ln w="63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4" name="右中かっこ 23">
            <a:extLst>
              <a:ext uri="{FF2B5EF4-FFF2-40B4-BE49-F238E27FC236}">
                <a16:creationId xmlns:a16="http://schemas.microsoft.com/office/drawing/2014/main" id="{F2161BA7-886E-4103-AB7B-7856AC0E69C3}"/>
              </a:ext>
            </a:extLst>
          </p:cNvPr>
          <p:cNvSpPr/>
          <p:nvPr/>
        </p:nvSpPr>
        <p:spPr>
          <a:xfrm flipH="1">
            <a:off x="4756507" y="2448893"/>
            <a:ext cx="108000" cy="540000"/>
          </a:xfrm>
          <a:prstGeom prst="rightBrace">
            <a:avLst/>
          </a:prstGeom>
          <a:ln w="19050">
            <a:prstDash val="sysDash"/>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A14C91AF-333D-4547-95E3-D4AE52A9D4A9}"/>
              </a:ext>
            </a:extLst>
          </p:cNvPr>
          <p:cNvSpPr>
            <a:spLocks noGrp="1"/>
          </p:cNvSpPr>
          <p:nvPr>
            <p:ph type="sldNum" sz="quarter" idx="12"/>
          </p:nvPr>
        </p:nvSpPr>
        <p:spPr>
          <a:xfrm>
            <a:off x="7336569" y="6412701"/>
            <a:ext cx="2228850" cy="365125"/>
          </a:xfrm>
        </p:spPr>
        <p:txBody>
          <a:bodyPr/>
          <a:lstStyle/>
          <a:p>
            <a:fld id="{CFC412B4-EE58-4AC4-A928-FBCBFC162B5A}" type="slidenum">
              <a:rPr kumimoji="1" lang="ja-JP" altLang="en-US" smtClean="0">
                <a:solidFill>
                  <a:schemeClr val="tx1"/>
                </a:solidFill>
              </a:rPr>
              <a:t>11</a:t>
            </a:fld>
            <a:endParaRPr kumimoji="1" lang="ja-JP" altLang="en-US" dirty="0">
              <a:solidFill>
                <a:schemeClr val="tx1"/>
              </a:solidFill>
            </a:endParaRPr>
          </a:p>
        </p:txBody>
      </p:sp>
      <p:sp>
        <p:nvSpPr>
          <p:cNvPr id="10" name="角丸四角形 91">
            <a:extLst>
              <a:ext uri="{FF2B5EF4-FFF2-40B4-BE49-F238E27FC236}">
                <a16:creationId xmlns:a16="http://schemas.microsoft.com/office/drawing/2014/main" id="{95452459-4D6E-43DB-BD90-EA6DFEBC028E}"/>
              </a:ext>
            </a:extLst>
          </p:cNvPr>
          <p:cNvSpPr/>
          <p:nvPr/>
        </p:nvSpPr>
        <p:spPr>
          <a:xfrm>
            <a:off x="5727765" y="2795175"/>
            <a:ext cx="1116000" cy="600919"/>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defTabSz="457200" rtl="0" eaLnBrk="1" fontAlgn="auto" latinLnBrk="0" hangingPunct="1">
              <a:lnSpc>
                <a:spcPct val="100000"/>
              </a:lnSpc>
              <a:spcBef>
                <a:spcPts val="0"/>
              </a:spcBef>
              <a:spcAft>
                <a:spcPts val="0"/>
              </a:spcAft>
              <a:buClrTx/>
              <a:buSzTx/>
              <a:tabLst/>
              <a:defRPr/>
            </a:pPr>
            <a:r>
              <a:rPr kumimoji="1" lang="ja-JP" altLang="en-US" sz="900" dirty="0">
                <a:solidFill>
                  <a:schemeClr val="tx1"/>
                </a:solidFill>
                <a:latin typeface="Meiryo UI" panose="020B0604030504040204" pitchFamily="50" charset="-128"/>
                <a:ea typeface="Meiryo UI" panose="020B0604030504040204" pitchFamily="50" charset="-128"/>
              </a:rPr>
              <a:t>泉州北ブロックの</a:t>
            </a:r>
            <a:endParaRPr kumimoji="1" lang="en-US" altLang="ja-JP" sz="900" dirty="0">
              <a:solidFill>
                <a:schemeClr val="tx1"/>
              </a:solidFill>
              <a:latin typeface="Meiryo UI" panose="020B0604030504040204" pitchFamily="50" charset="-128"/>
              <a:ea typeface="Meiryo UI" panose="020B0604030504040204" pitchFamily="50" charset="-128"/>
            </a:endParaRPr>
          </a:p>
          <a:p>
            <a:pPr marR="0" lvl="0" defTabSz="457200" rtl="0" eaLnBrk="1" fontAlgn="auto" latinLnBrk="0" hangingPunct="1">
              <a:lnSpc>
                <a:spcPct val="100000"/>
              </a:lnSpc>
              <a:spcBef>
                <a:spcPts val="0"/>
              </a:spcBef>
              <a:spcAft>
                <a:spcPts val="0"/>
              </a:spcAft>
              <a:buClrTx/>
              <a:buSzTx/>
              <a:tabLst/>
              <a:defRPr/>
            </a:pPr>
            <a:r>
              <a:rPr kumimoji="1" lang="ja-JP" altLang="en-US" sz="900" dirty="0">
                <a:solidFill>
                  <a:schemeClr val="tx1"/>
                </a:solidFill>
                <a:latin typeface="Meiryo UI" panose="020B0604030504040204" pitchFamily="50" charset="-128"/>
                <a:ea typeface="Meiryo UI" panose="020B0604030504040204" pitchFamily="50" charset="-128"/>
              </a:rPr>
              <a:t>短縮地域数</a:t>
            </a:r>
            <a:endParaRPr kumimoji="1" lang="en-US" altLang="ja-JP" sz="900" dirty="0">
              <a:solidFill>
                <a:schemeClr val="tx1"/>
              </a:solidFill>
              <a:latin typeface="Meiryo UI" panose="020B0604030504040204" pitchFamily="50" charset="-128"/>
              <a:ea typeface="Meiryo UI" panose="020B0604030504040204" pitchFamily="50" charset="-128"/>
            </a:endParaRPr>
          </a:p>
          <a:p>
            <a:pPr marR="0" lvl="0" defTabSz="457200" rtl="0" eaLnBrk="1" fontAlgn="auto" latinLnBrk="0" hangingPunct="1">
              <a:lnSpc>
                <a:spcPct val="100000"/>
              </a:lnSpc>
              <a:spcBef>
                <a:spcPts val="0"/>
              </a:spcBef>
              <a:spcAft>
                <a:spcPts val="0"/>
              </a:spcAft>
              <a:buClrTx/>
              <a:buSzTx/>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169</a:t>
            </a:r>
            <a:r>
              <a:rPr kumimoji="1" lang="ja-JP" altLang="en-US" sz="900" dirty="0">
                <a:solidFill>
                  <a:schemeClr val="tx1"/>
                </a:solidFill>
                <a:latin typeface="Meiryo UI" panose="020B0604030504040204" pitchFamily="50" charset="-128"/>
                <a:ea typeface="Meiryo UI" panose="020B0604030504040204" pitchFamily="50" charset="-128"/>
              </a:rPr>
              <a:t>メッシュ</a:t>
            </a:r>
            <a:endParaRPr kumimoji="1" lang="en-US" altLang="ja-JP" sz="9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34" name="角丸四角形 91">
            <a:extLst>
              <a:ext uri="{FF2B5EF4-FFF2-40B4-BE49-F238E27FC236}">
                <a16:creationId xmlns:a16="http://schemas.microsoft.com/office/drawing/2014/main" id="{5657F3BC-0057-4A4F-A17D-781AB9D6505D}"/>
              </a:ext>
            </a:extLst>
          </p:cNvPr>
          <p:cNvSpPr/>
          <p:nvPr/>
        </p:nvSpPr>
        <p:spPr>
          <a:xfrm>
            <a:off x="6933314" y="933780"/>
            <a:ext cx="2584397" cy="2880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R="0" lvl="0" defTabSz="457200" rtl="0" eaLnBrk="1" fontAlgn="auto" latinLnBrk="0" hangingPunct="1">
              <a:lnSpc>
                <a:spcPct val="100000"/>
              </a:lnSpc>
              <a:spcBef>
                <a:spcPts val="0"/>
              </a:spcBef>
              <a:spcAft>
                <a:spcPts val="0"/>
              </a:spcAft>
              <a:buClrTx/>
              <a:buSzTx/>
              <a:tabLst/>
              <a:defRPr/>
            </a:pPr>
            <a:r>
              <a:rPr kumimoji="1" lang="ja-JP" altLang="en-US" sz="800" dirty="0">
                <a:solidFill>
                  <a:schemeClr val="tx1"/>
                </a:solidFill>
                <a:latin typeface="Meiryo UI" panose="020B0604030504040204" pitchFamily="50" charset="-128"/>
                <a:ea typeface="Meiryo UI" panose="020B0604030504040204" pitchFamily="50" charset="-128"/>
              </a:rPr>
              <a:t>（➡住民サービスが向上する地域が多い）</a:t>
            </a:r>
            <a:endParaRPr kumimoji="1" lang="en-US" altLang="ja-JP" sz="800"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09087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E18C5F5-EFE3-4448-9320-35378E710FAE}"/>
              </a:ext>
            </a:extLst>
          </p:cNvPr>
          <p:cNvSpPr/>
          <p:nvPr/>
        </p:nvSpPr>
        <p:spPr>
          <a:xfrm>
            <a:off x="0" y="22381"/>
            <a:ext cx="9906000" cy="36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３　広域化シミュレーションの結果比較（</a:t>
            </a:r>
            <a:r>
              <a:rPr lang="en-US" altLang="ja-JP" sz="1600" b="1" dirty="0">
                <a:latin typeface="Meiryo UI" panose="020B0604030504040204" pitchFamily="50" charset="-128"/>
                <a:ea typeface="Meiryo UI" panose="020B0604030504040204" pitchFamily="50" charset="-128"/>
              </a:rPr>
              <a:t>2/4</a:t>
            </a:r>
            <a:r>
              <a:rPr lang="ja-JP" altLang="en-US" sz="1600" b="1" dirty="0">
                <a:latin typeface="Meiryo UI" panose="020B0604030504040204" pitchFamily="50" charset="-128"/>
                <a:ea typeface="Meiryo UI" panose="020B0604030504040204" pitchFamily="50" charset="-128"/>
              </a:rPr>
              <a:t>）</a:t>
            </a:r>
          </a:p>
        </p:txBody>
      </p:sp>
      <p:sp>
        <p:nvSpPr>
          <p:cNvPr id="12" name="角丸四角形 91">
            <a:extLst>
              <a:ext uri="{FF2B5EF4-FFF2-40B4-BE49-F238E27FC236}">
                <a16:creationId xmlns:a16="http://schemas.microsoft.com/office/drawing/2014/main" id="{816E47C3-D1BA-413F-996B-50AEFA576706}"/>
              </a:ext>
            </a:extLst>
          </p:cNvPr>
          <p:cNvSpPr/>
          <p:nvPr/>
        </p:nvSpPr>
        <p:spPr>
          <a:xfrm>
            <a:off x="71557" y="448194"/>
            <a:ext cx="3600000" cy="288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シミュレーション２：５分以内に到達可能な署所数</a:t>
            </a:r>
          </a:p>
        </p:txBody>
      </p:sp>
      <p:graphicFrame>
        <p:nvGraphicFramePr>
          <p:cNvPr id="14" name="表 2">
            <a:extLst>
              <a:ext uri="{FF2B5EF4-FFF2-40B4-BE49-F238E27FC236}">
                <a16:creationId xmlns:a16="http://schemas.microsoft.com/office/drawing/2014/main" id="{E5F90899-C183-48AE-8B2A-5141931207AD}"/>
              </a:ext>
            </a:extLst>
          </p:cNvPr>
          <p:cNvGraphicFramePr>
            <a:graphicFrameLocks noGrp="1"/>
          </p:cNvGraphicFramePr>
          <p:nvPr/>
        </p:nvGraphicFramePr>
        <p:xfrm>
          <a:off x="341035" y="1732117"/>
          <a:ext cx="9223929" cy="4873686"/>
        </p:xfrm>
        <a:graphic>
          <a:graphicData uri="http://schemas.openxmlformats.org/drawingml/2006/table">
            <a:tbl>
              <a:tblPr firstRow="1" bandRow="1">
                <a:tableStyleId>{5940675A-B579-460E-94D1-54222C63F5DA}</a:tableStyleId>
              </a:tblPr>
              <a:tblGrid>
                <a:gridCol w="870267">
                  <a:extLst>
                    <a:ext uri="{9D8B030D-6E8A-4147-A177-3AD203B41FA5}">
                      <a16:colId xmlns:a16="http://schemas.microsoft.com/office/drawing/2014/main" val="111117954"/>
                    </a:ext>
                  </a:extLst>
                </a:gridCol>
                <a:gridCol w="342900">
                  <a:extLst>
                    <a:ext uri="{9D8B030D-6E8A-4147-A177-3AD203B41FA5}">
                      <a16:colId xmlns:a16="http://schemas.microsoft.com/office/drawing/2014/main" val="2272247102"/>
                    </a:ext>
                  </a:extLst>
                </a:gridCol>
                <a:gridCol w="762318">
                  <a:extLst>
                    <a:ext uri="{9D8B030D-6E8A-4147-A177-3AD203B41FA5}">
                      <a16:colId xmlns:a16="http://schemas.microsoft.com/office/drawing/2014/main" val="1037552203"/>
                    </a:ext>
                  </a:extLst>
                </a:gridCol>
                <a:gridCol w="1492155">
                  <a:extLst>
                    <a:ext uri="{9D8B030D-6E8A-4147-A177-3AD203B41FA5}">
                      <a16:colId xmlns:a16="http://schemas.microsoft.com/office/drawing/2014/main" val="2011244738"/>
                    </a:ext>
                  </a:extLst>
                </a:gridCol>
                <a:gridCol w="3275937">
                  <a:extLst>
                    <a:ext uri="{9D8B030D-6E8A-4147-A177-3AD203B41FA5}">
                      <a16:colId xmlns:a16="http://schemas.microsoft.com/office/drawing/2014/main" val="2731000052"/>
                    </a:ext>
                  </a:extLst>
                </a:gridCol>
                <a:gridCol w="1354282">
                  <a:extLst>
                    <a:ext uri="{9D8B030D-6E8A-4147-A177-3AD203B41FA5}">
                      <a16:colId xmlns:a16="http://schemas.microsoft.com/office/drawing/2014/main" val="3895842255"/>
                    </a:ext>
                  </a:extLst>
                </a:gridCol>
                <a:gridCol w="1126070">
                  <a:extLst>
                    <a:ext uri="{9D8B030D-6E8A-4147-A177-3AD203B41FA5}">
                      <a16:colId xmlns:a16="http://schemas.microsoft.com/office/drawing/2014/main" val="1668411995"/>
                    </a:ext>
                  </a:extLst>
                </a:gridCol>
              </a:tblGrid>
              <a:tr h="438846">
                <a:tc gridSpan="3">
                  <a:txBody>
                    <a:bodyPr/>
                    <a:lstStyle/>
                    <a:p>
                      <a:pPr algn="ctr"/>
                      <a:endParaRPr kumimoji="1" lang="ja-JP" altLang="en-US" sz="1100" b="1" dirty="0">
                        <a:latin typeface="Meiryo UI" panose="020B0604030504040204" pitchFamily="50" charset="-128"/>
                        <a:ea typeface="Meiryo UI" panose="020B0604030504040204" pitchFamily="50" charset="-128"/>
                      </a:endParaRPr>
                    </a:p>
                  </a:txBody>
                  <a:tcPr anchor="ctr">
                    <a:solidFill>
                      <a:schemeClr val="accent4">
                        <a:lumMod val="40000"/>
                        <a:lumOff val="60000"/>
                      </a:schemeClr>
                    </a:solidFill>
                  </a:tcPr>
                </a:tc>
                <a:tc hMerge="1">
                  <a:txBody>
                    <a:bodyPr/>
                    <a:lstStyle/>
                    <a:p>
                      <a:endParaRPr kumimoji="1" lang="ja-JP" altLang="en-US"/>
                    </a:p>
                  </a:txBody>
                  <a:tcPr/>
                </a:tc>
                <a:tc hMerge="1">
                  <a:txBody>
                    <a:bodyPr/>
                    <a:lstStyle/>
                    <a:p>
                      <a:pPr algn="ctr"/>
                      <a:endParaRPr kumimoji="1" lang="ja-JP" altLang="en-US" sz="1100" b="0" u="none" dirty="0">
                        <a:latin typeface="Meiryo UI" panose="020B0604030504040204" pitchFamily="50" charset="-128"/>
                        <a:ea typeface="Meiryo UI" panose="020B0604030504040204" pitchFamily="50" charset="-128"/>
                      </a:endParaRPr>
                    </a:p>
                  </a:txBody>
                  <a:tcPr anchor="ctr">
                    <a:solidFill>
                      <a:schemeClr val="accent4">
                        <a:lumMod val="40000"/>
                        <a:lumOff val="60000"/>
                      </a:schemeClr>
                    </a:solidFill>
                  </a:tcPr>
                </a:tc>
                <a:tc>
                  <a:txBody>
                    <a:bodyPr/>
                    <a:lstStyle/>
                    <a:p>
                      <a:pPr algn="ctr"/>
                      <a:r>
                        <a:rPr kumimoji="1" lang="ja-JP" altLang="en-US" sz="1100" b="1" dirty="0">
                          <a:latin typeface="Meiryo UI" panose="020B0604030504040204" pitchFamily="50" charset="-128"/>
                          <a:ea typeface="Meiryo UI" panose="020B0604030504040204" pitchFamily="50" charset="-128"/>
                        </a:rPr>
                        <a:t>増加署所数</a:t>
                      </a:r>
                    </a:p>
                  </a:txBody>
                  <a:tcPr anchor="ctr">
                    <a:solidFill>
                      <a:schemeClr val="accent4">
                        <a:lumMod val="40000"/>
                        <a:lumOff val="60000"/>
                      </a:schemeClr>
                    </a:solidFill>
                  </a:tcPr>
                </a:tc>
                <a:tc>
                  <a:txBody>
                    <a:bodyP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増加地域数</a:t>
                      </a:r>
                      <a:endParaRPr kumimoji="1" lang="en-US" altLang="ja-JP" sz="1100" b="1" dirty="0">
                        <a:solidFill>
                          <a:schemeClr val="tx1"/>
                        </a:solidFill>
                        <a:latin typeface="Meiryo UI" panose="020B0604030504040204" pitchFamily="50" charset="-128"/>
                        <a:ea typeface="Meiryo UI" panose="020B0604030504040204" pitchFamily="50" charset="-128"/>
                      </a:endParaRPr>
                    </a:p>
                    <a:p>
                      <a:pPr algn="ctr"/>
                      <a:r>
                        <a:rPr kumimoji="1" lang="ja-JP" altLang="en-US" sz="800" b="0" dirty="0">
                          <a:solidFill>
                            <a:schemeClr val="tx1"/>
                          </a:solidFill>
                          <a:latin typeface="Meiryo UI" panose="020B0604030504040204" pitchFamily="50" charset="-128"/>
                          <a:ea typeface="Meiryo UI" panose="020B0604030504040204" pitchFamily="50" charset="-128"/>
                        </a:rPr>
                        <a:t>（</a:t>
                      </a:r>
                      <a:r>
                        <a:rPr kumimoji="1" lang="en-US" altLang="ja-JP" sz="800" b="0" dirty="0">
                          <a:solidFill>
                            <a:schemeClr val="tx1"/>
                          </a:solidFill>
                          <a:latin typeface="Meiryo UI" panose="020B0604030504040204" pitchFamily="50" charset="-128"/>
                          <a:ea typeface="Meiryo UI" panose="020B0604030504040204" pitchFamily="50" charset="-128"/>
                        </a:rPr>
                        <a:t>250</a:t>
                      </a:r>
                      <a:r>
                        <a:rPr kumimoji="1" lang="ja-JP" altLang="en-US" sz="800" b="0" dirty="0">
                          <a:solidFill>
                            <a:schemeClr val="tx1"/>
                          </a:solidFill>
                          <a:latin typeface="Meiryo UI" panose="020B0604030504040204" pitchFamily="50" charset="-128"/>
                          <a:ea typeface="Meiryo UI" panose="020B0604030504040204" pitchFamily="50" charset="-128"/>
                        </a:rPr>
                        <a:t>ｍメッシュの数）</a:t>
                      </a:r>
                    </a:p>
                  </a:txBody>
                  <a:tcPr anchor="ctr">
                    <a:solidFill>
                      <a:schemeClr val="accent4">
                        <a:lumMod val="40000"/>
                        <a:lumOff val="60000"/>
                      </a:schemeClr>
                    </a:solidFill>
                  </a:tcPr>
                </a:tc>
                <a:tc>
                  <a:txBody>
                    <a:bodyPr/>
                    <a:lstStyle/>
                    <a:p>
                      <a:pPr algn="ctr"/>
                      <a:r>
                        <a:rPr kumimoji="1" lang="ja-JP" altLang="en-US" sz="1100" b="1" dirty="0">
                          <a:latin typeface="Meiryo UI" panose="020B0604030504040204" pitchFamily="50" charset="-128"/>
                          <a:ea typeface="Meiryo UI" panose="020B0604030504040204" pitchFamily="50" charset="-128"/>
                        </a:rPr>
                        <a:t>増加地域の人口</a:t>
                      </a:r>
                    </a:p>
                  </a:txBody>
                  <a:tcPr anchor="ctr">
                    <a:solidFill>
                      <a:schemeClr val="accent4">
                        <a:lumMod val="40000"/>
                        <a:lumOff val="60000"/>
                      </a:schemeClr>
                    </a:solidFill>
                  </a:tcPr>
                </a:tc>
                <a:tc>
                  <a:txBody>
                    <a:bodyPr/>
                    <a:lstStyle/>
                    <a:p>
                      <a:pPr algn="ctr"/>
                      <a:r>
                        <a:rPr kumimoji="1" lang="ja-JP" altLang="en-US" sz="1100" b="1" dirty="0">
                          <a:latin typeface="Meiryo UI" panose="020B0604030504040204" pitchFamily="50" charset="-128"/>
                          <a:ea typeface="Meiryo UI" panose="020B0604030504040204" pitchFamily="50" charset="-128"/>
                        </a:rPr>
                        <a:t>比較結果</a:t>
                      </a:r>
                    </a:p>
                  </a:txBody>
                  <a:tcPr anchor="ctr">
                    <a:solidFill>
                      <a:schemeClr val="accent4">
                        <a:lumMod val="40000"/>
                        <a:lumOff val="60000"/>
                      </a:schemeClr>
                    </a:solidFill>
                  </a:tcPr>
                </a:tc>
                <a:extLst>
                  <a:ext uri="{0D108BD9-81ED-4DB2-BD59-A6C34878D82A}">
                    <a16:rowId xmlns:a16="http://schemas.microsoft.com/office/drawing/2014/main" val="972671396"/>
                  </a:ext>
                </a:extLst>
              </a:tr>
              <a:tr h="0">
                <a:tc rowSpan="3">
                  <a:txBody>
                    <a:bodyPr/>
                    <a:lstStyle/>
                    <a:p>
                      <a:pPr algn="ctr"/>
                      <a:r>
                        <a:rPr kumimoji="1" lang="en-US" altLang="ja-JP" sz="1050" b="1" u="none" dirty="0">
                          <a:latin typeface="Meiryo UI" panose="020B0604030504040204" pitchFamily="50" charset="-128"/>
                          <a:ea typeface="Meiryo UI" panose="020B0604030504040204" pitchFamily="50" charset="-128"/>
                        </a:rPr>
                        <a:t>【</a:t>
                      </a:r>
                      <a:r>
                        <a:rPr kumimoji="1" lang="ja-JP" altLang="en-US" sz="1050" b="1" u="none" dirty="0">
                          <a:latin typeface="Meiryo UI" panose="020B0604030504040204" pitchFamily="50" charset="-128"/>
                          <a:ea typeface="Meiryo UI" panose="020B0604030504040204" pitchFamily="50" charset="-128"/>
                        </a:rPr>
                        <a:t>案</a:t>
                      </a:r>
                      <a:r>
                        <a:rPr kumimoji="1" lang="en-US" altLang="ja-JP" sz="1050" b="1" u="none" dirty="0">
                          <a:latin typeface="Meiryo UI" panose="020B0604030504040204" pitchFamily="50" charset="-128"/>
                          <a:ea typeface="Meiryo UI" panose="020B0604030504040204" pitchFamily="50" charset="-128"/>
                        </a:rPr>
                        <a:t>2-1</a:t>
                      </a:r>
                      <a:r>
                        <a:rPr kumimoji="1" lang="ja-JP" altLang="en-US" sz="1050" b="1" u="none" dirty="0">
                          <a:latin typeface="Meiryo UI" panose="020B0604030504040204" pitchFamily="50" charset="-128"/>
                          <a:ea typeface="Meiryo UI" panose="020B0604030504040204" pitchFamily="50" charset="-128"/>
                        </a:rPr>
                        <a:t>①</a:t>
                      </a:r>
                      <a:r>
                        <a:rPr kumimoji="1" lang="en-US" altLang="ja-JP" sz="1050" b="1" u="none" dirty="0">
                          <a:latin typeface="Meiryo UI" panose="020B0604030504040204" pitchFamily="50" charset="-128"/>
                          <a:ea typeface="Meiryo UI" panose="020B0604030504040204" pitchFamily="50" charset="-128"/>
                        </a:rPr>
                        <a:t>】</a:t>
                      </a:r>
                    </a:p>
                  </a:txBody>
                  <a:tcPr anchor="ctr">
                    <a:lnB w="12700" cap="flat" cmpd="sng" algn="ctr">
                      <a:solidFill>
                        <a:schemeClr val="tx1"/>
                      </a:solidFill>
                      <a:prstDash val="solid"/>
                      <a:round/>
                      <a:headEnd type="none" w="med" len="med"/>
                      <a:tailEnd type="none" w="med" len="med"/>
                    </a:lnB>
                  </a:tcPr>
                </a:tc>
                <a:tc rowSpan="10">
                  <a:txBody>
                    <a:bodyPr/>
                    <a:lstStyle/>
                    <a:p>
                      <a:pPr algn="ctr"/>
                      <a:r>
                        <a:rPr kumimoji="1" lang="ja-JP" altLang="en-US" sz="1050" b="1" u="none" dirty="0">
                          <a:latin typeface="Meiryo UI" panose="020B0604030504040204" pitchFamily="50" charset="-128"/>
                          <a:ea typeface="Meiryo UI" panose="020B0604030504040204" pitchFamily="50" charset="-128"/>
                        </a:rPr>
                        <a:t>泉州北ブロックを分ける</a:t>
                      </a:r>
                      <a:endParaRPr kumimoji="1" lang="en-US" altLang="ja-JP" sz="1050" b="1" u="none" dirty="0">
                        <a:latin typeface="Meiryo UI" panose="020B0604030504040204" pitchFamily="50" charset="-128"/>
                        <a:ea typeface="Meiryo UI" panose="020B0604030504040204" pitchFamily="50" charset="-128"/>
                      </a:endParaRPr>
                    </a:p>
                  </a:txBody>
                  <a:tcPr vert="eaVert" anchor="ctr">
                    <a:lnB w="38100" cap="flat" cmpd="sng" algn="ctr">
                      <a:solidFill>
                        <a:schemeClr val="tx1"/>
                      </a:solidFill>
                      <a:prstDash val="solid"/>
                      <a:round/>
                      <a:headEnd type="none" w="med" len="med"/>
                      <a:tailEnd type="none" w="med" len="med"/>
                    </a:lnB>
                  </a:tcPr>
                </a:tc>
                <a:tc>
                  <a:txBody>
                    <a:bodyPr/>
                    <a:lstStyle/>
                    <a:p>
                      <a:pPr algn="ctr"/>
                      <a:r>
                        <a:rPr kumimoji="1" lang="ja-JP" altLang="en-US" sz="1050" b="0" u="none" dirty="0">
                          <a:latin typeface="Meiryo UI" panose="020B0604030504040204" pitchFamily="50" charset="-128"/>
                          <a:ea typeface="Meiryo UI" panose="020B0604030504040204" pitchFamily="50" charset="-128"/>
                        </a:rPr>
                        <a:t>堺市域</a:t>
                      </a:r>
                      <a:endParaRPr kumimoji="1" lang="en-US" altLang="ja-JP" sz="1050" b="0" u="none" dirty="0">
                        <a:latin typeface="Meiryo UI" panose="020B0604030504040204" pitchFamily="50" charset="-128"/>
                        <a:ea typeface="Meiryo UI" panose="020B0604030504040204" pitchFamily="50" charset="-128"/>
                      </a:endParaRPr>
                    </a:p>
                  </a:txBody>
                  <a:tcPr anchor="ctr">
                    <a:lnB w="3175" cap="flat" cmpd="sng" algn="ctr">
                      <a:solidFill>
                        <a:schemeClr val="tx1"/>
                      </a:solidFill>
                      <a:prstDash val="solid"/>
                      <a:round/>
                      <a:headEnd type="none" w="med" len="med"/>
                      <a:tailEnd type="none" w="med" len="med"/>
                    </a:lnB>
                  </a:tcPr>
                </a:tc>
                <a:tc>
                  <a:txBody>
                    <a:bodyPr/>
                    <a:lstStyle/>
                    <a:p>
                      <a:pPr algn="ctr"/>
                      <a:r>
                        <a:rPr kumimoji="1" lang="ja-JP" altLang="en-US" sz="1050" b="0" u="none" dirty="0">
                          <a:latin typeface="Meiryo UI" panose="020B0604030504040204" pitchFamily="50" charset="-128"/>
                          <a:ea typeface="Meiryo UI" panose="020B0604030504040204" pitchFamily="50" charset="-128"/>
                        </a:rPr>
                        <a:t>１～２</a:t>
                      </a:r>
                    </a:p>
                  </a:txBody>
                  <a:tcPr anchor="ctr">
                    <a:lnB w="3175" cap="flat" cmpd="sng" algn="ctr">
                      <a:solidFill>
                        <a:schemeClr val="tx1"/>
                      </a:solidFill>
                      <a:prstDash val="solid"/>
                      <a:round/>
                      <a:headEnd type="none" w="med" len="med"/>
                      <a:tailEnd type="none" w="med" len="med"/>
                    </a:lnB>
                  </a:tcPr>
                </a:tc>
                <a:tc>
                  <a:txBody>
                    <a:bodyPr/>
                    <a:lstStyle/>
                    <a:p>
                      <a:pPr algn="ctr"/>
                      <a:r>
                        <a:rPr kumimoji="1" lang="en-US" altLang="ja-JP" sz="1200" b="0" u="none" dirty="0">
                          <a:solidFill>
                            <a:schemeClr val="tx1"/>
                          </a:solidFill>
                          <a:latin typeface="Meiryo UI" panose="020B0604030504040204" pitchFamily="50" charset="-128"/>
                          <a:ea typeface="Meiryo UI" panose="020B0604030504040204" pitchFamily="50" charset="-128"/>
                        </a:rPr>
                        <a:t>168</a:t>
                      </a:r>
                      <a:r>
                        <a:rPr kumimoji="1" lang="ja-JP" altLang="en-US" sz="1200" b="0" u="none" dirty="0">
                          <a:solidFill>
                            <a:schemeClr val="tx1"/>
                          </a:solidFill>
                          <a:latin typeface="Meiryo UI" panose="020B0604030504040204" pitchFamily="50" charset="-128"/>
                          <a:ea typeface="Meiryo UI" panose="020B0604030504040204" pitchFamily="50" charset="-128"/>
                        </a:rPr>
                        <a:t>メッシュ</a:t>
                      </a:r>
                    </a:p>
                  </a:txBody>
                  <a:tcPr anchor="ctr">
                    <a:lnB w="3175" cap="flat" cmpd="sng" algn="ctr">
                      <a:solidFill>
                        <a:schemeClr val="tx1"/>
                      </a:solidFill>
                      <a:prstDash val="solid"/>
                      <a:round/>
                      <a:headEnd type="none" w="med" len="med"/>
                      <a:tailEnd type="none" w="med" len="med"/>
                    </a:lnB>
                  </a:tcPr>
                </a:tc>
                <a:tc>
                  <a:txBody>
                    <a:bodyPr/>
                    <a:lstStyle/>
                    <a:p>
                      <a:pPr algn="ctr"/>
                      <a:r>
                        <a:rPr kumimoji="1" lang="en-US" altLang="ja-JP" sz="1050" b="0" u="none" dirty="0">
                          <a:latin typeface="Meiryo UI" panose="020B0604030504040204" pitchFamily="50" charset="-128"/>
                          <a:ea typeface="Meiryo UI" panose="020B0604030504040204" pitchFamily="50" charset="-128"/>
                        </a:rPr>
                        <a:t>79,535</a:t>
                      </a:r>
                      <a:r>
                        <a:rPr kumimoji="1" lang="ja-JP" altLang="en-US" sz="1050" b="0" u="none" dirty="0">
                          <a:latin typeface="Meiryo UI" panose="020B0604030504040204" pitchFamily="50" charset="-128"/>
                          <a:ea typeface="Meiryo UI" panose="020B0604030504040204" pitchFamily="50" charset="-128"/>
                        </a:rPr>
                        <a:t>人</a:t>
                      </a:r>
                      <a:endParaRPr kumimoji="1" lang="en-US" altLang="ja-JP" sz="1050" b="0" u="none" dirty="0">
                        <a:latin typeface="Meiryo UI" panose="020B0604030504040204" pitchFamily="50" charset="-128"/>
                        <a:ea typeface="Meiryo UI" panose="020B0604030504040204" pitchFamily="50" charset="-128"/>
                      </a:endParaRPr>
                    </a:p>
                  </a:txBody>
                  <a:tcPr anchor="ctr">
                    <a:lnB w="3175" cap="flat" cmpd="sng" algn="ctr">
                      <a:solidFill>
                        <a:schemeClr val="tx1"/>
                      </a:solidFill>
                      <a:prstDash val="solid"/>
                      <a:round/>
                      <a:headEnd type="none" w="med" len="med"/>
                      <a:tailEnd type="none" w="med" len="med"/>
                    </a:lnB>
                    <a:noFill/>
                  </a:tcPr>
                </a:tc>
                <a:tc rowSpan="10">
                  <a:txBody>
                    <a:bodyPr/>
                    <a:lstStyle/>
                    <a:p>
                      <a:pPr algn="ctr"/>
                      <a:endParaRPr kumimoji="1" lang="ja-JP" altLang="en-US" sz="1200" b="0" dirty="0">
                        <a:latin typeface="Meiryo UI" panose="020B0604030504040204" pitchFamily="50" charset="-128"/>
                        <a:ea typeface="Meiryo UI" panose="020B0604030504040204" pitchFamily="50" charset="-128"/>
                      </a:endParaRPr>
                    </a:p>
                  </a:txBody>
                  <a:tcPr anchor="ct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6349857"/>
                  </a:ext>
                </a:extLst>
              </a:tr>
              <a:tr h="0">
                <a:tc vMerge="1">
                  <a:txBody>
                    <a:bodyPr/>
                    <a:lstStyle/>
                    <a:p>
                      <a:pPr algn="ctr"/>
                      <a:endParaRPr kumimoji="1" lang="ja-JP" altLang="en-US" sz="1050" b="1" u="sng" dirty="0">
                        <a:latin typeface="Meiryo UI" panose="020B0604030504040204" pitchFamily="50" charset="-128"/>
                        <a:ea typeface="Meiryo UI" panose="020B0604030504040204" pitchFamily="50" charset="-128"/>
                      </a:endParaRPr>
                    </a:p>
                  </a:txBody>
                  <a:tcPr anchor="ctr"/>
                </a:tc>
                <a:tc vMerge="1">
                  <a:txBody>
                    <a:bodyPr/>
                    <a:lstStyle/>
                    <a:p>
                      <a:pPr algn="ctr"/>
                      <a:endParaRPr kumimoji="1" lang="en-US" altLang="ja-JP" sz="1050" b="0" u="none" dirty="0">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050" b="0" u="none" dirty="0">
                          <a:latin typeface="Meiryo UI" panose="020B0604030504040204" pitchFamily="50" charset="-128"/>
                          <a:ea typeface="Meiryo UI" panose="020B0604030504040204" pitchFamily="50" charset="-128"/>
                        </a:rPr>
                        <a:t>和泉市</a:t>
                      </a:r>
                      <a:endParaRPr kumimoji="1" lang="en-US" altLang="ja-JP" sz="1050" b="0" u="none" dirty="0">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050" b="0" u="none" dirty="0">
                          <a:latin typeface="Meiryo UI" panose="020B0604030504040204" pitchFamily="50" charset="-128"/>
                          <a:ea typeface="Meiryo UI" panose="020B0604030504040204" pitchFamily="50" charset="-128"/>
                        </a:rPr>
                        <a:t>１～４以上</a:t>
                      </a: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sz="1200" b="0" u="none" dirty="0">
                          <a:solidFill>
                            <a:schemeClr val="tx1"/>
                          </a:solidFill>
                          <a:latin typeface="Meiryo UI" panose="020B0604030504040204" pitchFamily="50" charset="-128"/>
                          <a:ea typeface="Meiryo UI" panose="020B0604030504040204" pitchFamily="50" charset="-128"/>
                        </a:rPr>
                        <a:t>228</a:t>
                      </a:r>
                      <a:r>
                        <a:rPr kumimoji="1" lang="ja-JP" altLang="en-US" sz="1200" b="0" u="none" dirty="0">
                          <a:solidFill>
                            <a:schemeClr val="tx1"/>
                          </a:solidFill>
                          <a:latin typeface="Meiryo UI" panose="020B0604030504040204" pitchFamily="50" charset="-128"/>
                          <a:ea typeface="Meiryo UI" panose="020B0604030504040204" pitchFamily="50" charset="-128"/>
                        </a:rPr>
                        <a:t>メッシュ</a:t>
                      </a: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sz="1050" b="0" u="none" dirty="0">
                          <a:latin typeface="Meiryo UI" panose="020B0604030504040204" pitchFamily="50" charset="-128"/>
                          <a:ea typeface="Meiryo UI" panose="020B0604030504040204" pitchFamily="50" charset="-128"/>
                        </a:rPr>
                        <a:t>94,944</a:t>
                      </a:r>
                      <a:r>
                        <a:rPr kumimoji="1" lang="ja-JP" altLang="en-US" sz="1050" b="0" u="none" dirty="0">
                          <a:latin typeface="Meiryo UI" panose="020B0604030504040204" pitchFamily="50" charset="-128"/>
                          <a:ea typeface="Meiryo UI" panose="020B0604030504040204" pitchFamily="50" charset="-128"/>
                        </a:rPr>
                        <a:t>人</a:t>
                      </a: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v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03971254"/>
                  </a:ext>
                </a:extLst>
              </a:tr>
              <a:tr h="0">
                <a:tc vMerge="1">
                  <a:txBody>
                    <a:bodyPr/>
                    <a:lstStyle/>
                    <a:p>
                      <a:pPr algn="ctr"/>
                      <a:endParaRPr kumimoji="1" lang="ja-JP" altLang="en-US" sz="1050" b="0" u="none" dirty="0">
                        <a:latin typeface="Meiryo UI" panose="020B0604030504040204" pitchFamily="50" charset="-128"/>
                        <a:ea typeface="Meiryo UI" panose="020B0604030504040204" pitchFamily="50" charset="-128"/>
                      </a:endParaRPr>
                    </a:p>
                  </a:txBody>
                  <a:tcPr anchor="ctr"/>
                </a:tc>
                <a:tc vMerge="1">
                  <a:txBody>
                    <a:bodyPr/>
                    <a:lstStyle/>
                    <a:p>
                      <a:pPr algn="ctr"/>
                      <a:endParaRPr kumimoji="1" lang="en-US" altLang="ja-JP" sz="1050" b="0" u="none" dirty="0">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b="0" u="none" dirty="0">
                          <a:latin typeface="Meiryo UI" panose="020B0604030504040204" pitchFamily="50" charset="-128"/>
                          <a:ea typeface="Meiryo UI" panose="020B0604030504040204" pitchFamily="50" charset="-128"/>
                        </a:rPr>
                        <a:t>泉大津市</a:t>
                      </a:r>
                      <a:endParaRPr kumimoji="1" lang="en-US" altLang="ja-JP" sz="1050" b="0" u="none" dirty="0">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b="0" u="none" dirty="0">
                          <a:latin typeface="Meiryo UI" panose="020B0604030504040204" pitchFamily="50" charset="-128"/>
                          <a:ea typeface="Meiryo UI" panose="020B0604030504040204" pitchFamily="50" charset="-128"/>
                        </a:rPr>
                        <a:t>１～４以上</a:t>
                      </a:r>
                    </a:p>
                  </a:txBody>
                  <a:tcPr anchor="ct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200" b="0" u="none" dirty="0">
                          <a:solidFill>
                            <a:schemeClr val="tx1"/>
                          </a:solidFill>
                          <a:latin typeface="Meiryo UI" panose="020B0604030504040204" pitchFamily="50" charset="-128"/>
                          <a:ea typeface="Meiryo UI" panose="020B0604030504040204" pitchFamily="50" charset="-128"/>
                        </a:rPr>
                        <a:t>142</a:t>
                      </a:r>
                      <a:r>
                        <a:rPr kumimoji="1" lang="ja-JP" altLang="en-US" sz="1200" b="0" u="none" dirty="0">
                          <a:solidFill>
                            <a:schemeClr val="tx1"/>
                          </a:solidFill>
                          <a:latin typeface="Meiryo UI" panose="020B0604030504040204" pitchFamily="50" charset="-128"/>
                          <a:ea typeface="Meiryo UI" panose="020B0604030504040204" pitchFamily="50" charset="-128"/>
                        </a:rPr>
                        <a:t>メッシュ</a:t>
                      </a:r>
                    </a:p>
                  </a:txBody>
                  <a:tcPr anchor="ct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50" b="0" u="none" dirty="0">
                          <a:latin typeface="Meiryo UI" panose="020B0604030504040204" pitchFamily="50" charset="-128"/>
                          <a:ea typeface="Meiryo UI" panose="020B0604030504040204" pitchFamily="50" charset="-128"/>
                        </a:rPr>
                        <a:t>70,559</a:t>
                      </a:r>
                      <a:r>
                        <a:rPr kumimoji="1" lang="ja-JP" altLang="en-US" sz="1050" b="0" u="none" dirty="0">
                          <a:latin typeface="Meiryo UI" panose="020B0604030504040204" pitchFamily="50" charset="-128"/>
                          <a:ea typeface="Meiryo UI" panose="020B0604030504040204" pitchFamily="50" charset="-128"/>
                        </a:rPr>
                        <a:t>人</a:t>
                      </a:r>
                    </a:p>
                  </a:txBody>
                  <a:tcPr anchor="ct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200" b="0" dirty="0">
                        <a:latin typeface="Meiryo UI" panose="020B0604030504040204" pitchFamily="50" charset="-128"/>
                        <a:ea typeface="Meiryo UI" panose="020B0604030504040204" pitchFamily="50" charset="-128"/>
                      </a:endParaRPr>
                    </a:p>
                  </a:txBody>
                  <a:tcPr anchor="ctr">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7640906"/>
                  </a:ext>
                </a:extLst>
              </a:tr>
              <a:tr h="0">
                <a:tc rowSpan="3">
                  <a:txBody>
                    <a:bodyPr/>
                    <a:lstStyle/>
                    <a:p>
                      <a:pPr algn="ctr"/>
                      <a:r>
                        <a:rPr kumimoji="1" lang="en-US" altLang="ja-JP" sz="1050" b="1" u="none" dirty="0">
                          <a:latin typeface="Meiryo UI" panose="020B0604030504040204" pitchFamily="50" charset="-128"/>
                          <a:ea typeface="Meiryo UI" panose="020B0604030504040204" pitchFamily="50" charset="-128"/>
                        </a:rPr>
                        <a:t>【</a:t>
                      </a:r>
                      <a:r>
                        <a:rPr kumimoji="1" lang="ja-JP" altLang="en-US" sz="1050" b="1" u="none" dirty="0">
                          <a:latin typeface="Meiryo UI" panose="020B0604030504040204" pitchFamily="50" charset="-128"/>
                          <a:ea typeface="Meiryo UI" panose="020B0604030504040204" pitchFamily="50" charset="-128"/>
                        </a:rPr>
                        <a:t>案</a:t>
                      </a:r>
                      <a:r>
                        <a:rPr kumimoji="1" lang="en-US" altLang="ja-JP" sz="1050" b="1" u="none" dirty="0">
                          <a:latin typeface="Meiryo UI" panose="020B0604030504040204" pitchFamily="50" charset="-128"/>
                          <a:ea typeface="Meiryo UI" panose="020B0604030504040204" pitchFamily="50" charset="-128"/>
                        </a:rPr>
                        <a:t>2-1</a:t>
                      </a:r>
                      <a:r>
                        <a:rPr kumimoji="1" lang="ja-JP" altLang="en-US" sz="1050" b="1" u="none" dirty="0">
                          <a:latin typeface="Meiryo UI" panose="020B0604030504040204" pitchFamily="50" charset="-128"/>
                          <a:ea typeface="Meiryo UI" panose="020B0604030504040204" pitchFamily="50" charset="-128"/>
                        </a:rPr>
                        <a:t>②</a:t>
                      </a:r>
                      <a:r>
                        <a:rPr kumimoji="1" lang="en-US" altLang="ja-JP" sz="1050" b="1" u="none" dirty="0">
                          <a:latin typeface="Meiryo UI" panose="020B0604030504040204" pitchFamily="50" charset="-128"/>
                          <a:ea typeface="Meiryo UI" panose="020B0604030504040204" pitchFamily="50" charset="-128"/>
                        </a:rPr>
                        <a:t>】</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kumimoji="1" lang="en-US" altLang="ja-JP" sz="1050" b="0" u="none"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050" b="0" u="none" dirty="0">
                          <a:latin typeface="Meiryo UI" panose="020B0604030504040204" pitchFamily="50" charset="-128"/>
                          <a:ea typeface="Meiryo UI" panose="020B0604030504040204" pitchFamily="50" charset="-128"/>
                        </a:rPr>
                        <a:t>忠岡町</a:t>
                      </a:r>
                      <a:endParaRPr kumimoji="1" lang="en-US" altLang="ja-JP" sz="1050" b="0" u="none"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050" b="0" u="none" dirty="0">
                          <a:latin typeface="Meiryo UI" panose="020B0604030504040204" pitchFamily="50" charset="-128"/>
                          <a:ea typeface="Meiryo UI" panose="020B0604030504040204" pitchFamily="50" charset="-128"/>
                        </a:rPr>
                        <a:t>１～４以上</a:t>
                      </a:r>
                    </a:p>
                  </a:txBody>
                  <a:tcPr anchor="ct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sz="1200" b="0" u="none" dirty="0">
                          <a:solidFill>
                            <a:schemeClr val="tx1"/>
                          </a:solidFill>
                          <a:latin typeface="Meiryo UI" panose="020B0604030504040204" pitchFamily="50" charset="-128"/>
                          <a:ea typeface="Meiryo UI" panose="020B0604030504040204" pitchFamily="50" charset="-128"/>
                        </a:rPr>
                        <a:t>61</a:t>
                      </a:r>
                      <a:r>
                        <a:rPr kumimoji="1" lang="ja-JP" altLang="en-US" sz="1200" b="0" u="none" dirty="0">
                          <a:solidFill>
                            <a:schemeClr val="tx1"/>
                          </a:solidFill>
                          <a:latin typeface="Meiryo UI" panose="020B0604030504040204" pitchFamily="50" charset="-128"/>
                          <a:ea typeface="Meiryo UI" panose="020B0604030504040204" pitchFamily="50" charset="-128"/>
                        </a:rPr>
                        <a:t>メッシュ</a:t>
                      </a:r>
                    </a:p>
                  </a:txBody>
                  <a:tcPr anchor="ct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sz="1050" b="0" u="none" dirty="0">
                          <a:latin typeface="Meiryo UI" panose="020B0604030504040204" pitchFamily="50" charset="-128"/>
                          <a:ea typeface="Meiryo UI" panose="020B0604030504040204" pitchFamily="50" charset="-128"/>
                        </a:rPr>
                        <a:t>16,567</a:t>
                      </a:r>
                      <a:r>
                        <a:rPr kumimoji="1" lang="ja-JP" altLang="en-US" sz="1050" b="0" u="none" dirty="0">
                          <a:latin typeface="Meiryo UI" panose="020B0604030504040204" pitchFamily="50" charset="-128"/>
                          <a:ea typeface="Meiryo UI" panose="020B0604030504040204" pitchFamily="50" charset="-128"/>
                        </a:rPr>
                        <a:t>人</a:t>
                      </a:r>
                    </a:p>
                  </a:txBody>
                  <a:tcPr anchor="ct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vMerge="1">
                  <a:txBody>
                    <a:bodyPr/>
                    <a:lstStyle/>
                    <a:p>
                      <a:pPr algn="ctr"/>
                      <a:endParaRPr kumimoji="1" lang="ja-JP" altLang="en-US" sz="1050" b="0" dirty="0">
                        <a:latin typeface="Meiryo UI" panose="020B0604030504040204" pitchFamily="50" charset="-128"/>
                        <a:ea typeface="Meiryo UI" panose="020B0604030504040204" pitchFamily="50" charset="-128"/>
                      </a:endParaRPr>
                    </a:p>
                  </a:txBody>
                  <a:tcPr anchor="ctr">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761945347"/>
                  </a:ext>
                </a:extLst>
              </a:tr>
              <a:tr h="0">
                <a:tc vMerge="1">
                  <a:txBody>
                    <a:bodyPr/>
                    <a:lstStyle/>
                    <a:p>
                      <a:endParaRPr kumimoji="1" lang="ja-JP" altLang="en-US"/>
                    </a:p>
                  </a:txBody>
                  <a:tcPr/>
                </a:tc>
                <a:tc vMerge="1">
                  <a:txBody>
                    <a:bodyPr/>
                    <a:lstStyle/>
                    <a:p>
                      <a:pPr algn="ctr"/>
                      <a:endParaRPr kumimoji="1" lang="en-US" altLang="ja-JP" sz="1050" b="0" u="none" dirty="0">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050" b="0" u="none" dirty="0">
                          <a:latin typeface="Meiryo UI" panose="020B0604030504040204" pitchFamily="50" charset="-128"/>
                          <a:ea typeface="Meiryo UI" panose="020B0604030504040204" pitchFamily="50" charset="-128"/>
                        </a:rPr>
                        <a:t>岸和田市</a:t>
                      </a:r>
                      <a:endParaRPr kumimoji="1" lang="en-US" altLang="ja-JP" sz="1050" b="0" u="none" dirty="0">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050" b="0" u="none" dirty="0">
                          <a:latin typeface="Meiryo UI" panose="020B0604030504040204" pitchFamily="50" charset="-128"/>
                          <a:ea typeface="Meiryo UI" panose="020B0604030504040204" pitchFamily="50" charset="-128"/>
                        </a:rPr>
                        <a:t>１～３</a:t>
                      </a: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sz="1200" b="0" u="none" dirty="0">
                          <a:solidFill>
                            <a:schemeClr val="tx1"/>
                          </a:solidFill>
                          <a:latin typeface="Meiryo UI" panose="020B0604030504040204" pitchFamily="50" charset="-128"/>
                          <a:ea typeface="Meiryo UI" panose="020B0604030504040204" pitchFamily="50" charset="-128"/>
                        </a:rPr>
                        <a:t>347</a:t>
                      </a:r>
                      <a:r>
                        <a:rPr kumimoji="1" lang="ja-JP" altLang="en-US" sz="1200" b="0" u="none" dirty="0">
                          <a:solidFill>
                            <a:schemeClr val="tx1"/>
                          </a:solidFill>
                          <a:latin typeface="Meiryo UI" panose="020B0604030504040204" pitchFamily="50" charset="-128"/>
                          <a:ea typeface="Meiryo UI" panose="020B0604030504040204" pitchFamily="50" charset="-128"/>
                        </a:rPr>
                        <a:t>メッシュ</a:t>
                      </a: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sz="1050" b="0" u="none" dirty="0">
                          <a:latin typeface="Meiryo UI" panose="020B0604030504040204" pitchFamily="50" charset="-128"/>
                          <a:ea typeface="Meiryo UI" panose="020B0604030504040204" pitchFamily="50" charset="-128"/>
                        </a:rPr>
                        <a:t>113,621</a:t>
                      </a:r>
                      <a:r>
                        <a:rPr kumimoji="1" lang="ja-JP" altLang="en-US" sz="1050" b="0" u="none" dirty="0">
                          <a:latin typeface="Meiryo UI" panose="020B0604030504040204" pitchFamily="50" charset="-128"/>
                          <a:ea typeface="Meiryo UI" panose="020B0604030504040204" pitchFamily="50" charset="-128"/>
                        </a:rPr>
                        <a:t>人</a:t>
                      </a: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3625570900"/>
                  </a:ext>
                </a:extLst>
              </a:tr>
              <a:tr h="0">
                <a:tc vMerge="1">
                  <a:txBody>
                    <a:bodyPr/>
                    <a:lstStyle/>
                    <a:p>
                      <a:pPr algn="ctr"/>
                      <a:endParaRPr kumimoji="1" lang="ja-JP" altLang="en-US" sz="1050" b="1" u="sng" dirty="0">
                        <a:latin typeface="Meiryo UI" panose="020B0604030504040204" pitchFamily="50" charset="-128"/>
                        <a:ea typeface="Meiryo UI" panose="020B0604030504040204" pitchFamily="50" charset="-128"/>
                      </a:endParaRPr>
                    </a:p>
                  </a:txBody>
                  <a:tcPr anchor="ctr"/>
                </a:tc>
                <a:tc vMerge="1">
                  <a:txBody>
                    <a:bodyPr/>
                    <a:lstStyle/>
                    <a:p>
                      <a:pPr algn="ctr"/>
                      <a:endParaRPr kumimoji="1" lang="en-US" altLang="ja-JP" sz="1050" b="0" u="none" dirty="0">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b="0" u="none" dirty="0">
                          <a:latin typeface="Meiryo UI" panose="020B0604030504040204" pitchFamily="50" charset="-128"/>
                          <a:ea typeface="Meiryo UI" panose="020B0604030504040204" pitchFamily="50" charset="-128"/>
                        </a:rPr>
                        <a:t>貝塚市</a:t>
                      </a:r>
                      <a:endParaRPr kumimoji="1" lang="en-US" altLang="ja-JP" sz="1050" b="0" u="none" dirty="0">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b="0" u="none" dirty="0">
                          <a:latin typeface="Meiryo UI" panose="020B0604030504040204" pitchFamily="50" charset="-128"/>
                          <a:ea typeface="Meiryo UI" panose="020B0604030504040204" pitchFamily="50" charset="-128"/>
                        </a:rPr>
                        <a:t>１～４以上</a:t>
                      </a:r>
                    </a:p>
                  </a:txBody>
                  <a:tcPr anchor="ct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200" b="0" u="none" dirty="0">
                          <a:solidFill>
                            <a:schemeClr val="tx1"/>
                          </a:solidFill>
                          <a:latin typeface="Meiryo UI" panose="020B0604030504040204" pitchFamily="50" charset="-128"/>
                          <a:ea typeface="Meiryo UI" panose="020B0604030504040204" pitchFamily="50" charset="-128"/>
                        </a:rPr>
                        <a:t>142</a:t>
                      </a:r>
                      <a:r>
                        <a:rPr kumimoji="1" lang="ja-JP" altLang="en-US" sz="1200" b="0" u="none" dirty="0">
                          <a:solidFill>
                            <a:schemeClr val="tx1"/>
                          </a:solidFill>
                          <a:latin typeface="Meiryo UI" panose="020B0604030504040204" pitchFamily="50" charset="-128"/>
                          <a:ea typeface="Meiryo UI" panose="020B0604030504040204" pitchFamily="50" charset="-128"/>
                        </a:rPr>
                        <a:t>メッシュ</a:t>
                      </a:r>
                    </a:p>
                  </a:txBody>
                  <a:tcPr anchor="ct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50" b="0" u="none" dirty="0">
                          <a:latin typeface="Meiryo UI" panose="020B0604030504040204" pitchFamily="50" charset="-128"/>
                          <a:ea typeface="Meiryo UI" panose="020B0604030504040204" pitchFamily="50" charset="-128"/>
                        </a:rPr>
                        <a:t>41,903</a:t>
                      </a:r>
                      <a:r>
                        <a:rPr kumimoji="1" lang="ja-JP" altLang="en-US" sz="1050" b="0" u="none" dirty="0">
                          <a:latin typeface="Meiryo UI" panose="020B0604030504040204" pitchFamily="50" charset="-128"/>
                          <a:ea typeface="Meiryo UI" panose="020B0604030504040204" pitchFamily="50" charset="-128"/>
                        </a:rPr>
                        <a:t>人</a:t>
                      </a:r>
                    </a:p>
                  </a:txBody>
                  <a:tcPr anchor="ct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741817062"/>
                  </a:ext>
                </a:extLst>
              </a:tr>
              <a:tr h="0">
                <a:tc rowSpan="4">
                  <a:txBody>
                    <a:bodyPr/>
                    <a:lstStyle/>
                    <a:p>
                      <a:pPr algn="ctr"/>
                      <a:r>
                        <a:rPr kumimoji="1" lang="en-US" altLang="ja-JP" sz="1050" b="1" u="none" dirty="0">
                          <a:latin typeface="Meiryo UI" panose="020B0604030504040204" pitchFamily="50" charset="-128"/>
                          <a:ea typeface="Meiryo UI" panose="020B0604030504040204" pitchFamily="50" charset="-128"/>
                        </a:rPr>
                        <a:t>【</a:t>
                      </a:r>
                      <a:r>
                        <a:rPr kumimoji="1" lang="ja-JP" altLang="en-US" sz="1050" b="1" u="none" dirty="0">
                          <a:latin typeface="Meiryo UI" panose="020B0604030504040204" pitchFamily="50" charset="-128"/>
                          <a:ea typeface="Meiryo UI" panose="020B0604030504040204" pitchFamily="50" charset="-128"/>
                        </a:rPr>
                        <a:t>案</a:t>
                      </a:r>
                      <a:r>
                        <a:rPr kumimoji="1" lang="en-US" altLang="ja-JP" sz="1050" b="1" u="none" dirty="0">
                          <a:latin typeface="Meiryo UI" panose="020B0604030504040204" pitchFamily="50" charset="-128"/>
                          <a:ea typeface="Meiryo UI" panose="020B0604030504040204" pitchFamily="50" charset="-128"/>
                        </a:rPr>
                        <a:t>2-1</a:t>
                      </a:r>
                      <a:r>
                        <a:rPr kumimoji="1" lang="ja-JP" altLang="en-US" sz="1050" b="1" u="none" dirty="0">
                          <a:latin typeface="Meiryo UI" panose="020B0604030504040204" pitchFamily="50" charset="-128"/>
                          <a:ea typeface="Meiryo UI" panose="020B0604030504040204" pitchFamily="50" charset="-128"/>
                        </a:rPr>
                        <a:t>③</a:t>
                      </a:r>
                      <a:r>
                        <a:rPr kumimoji="1" lang="en-US" altLang="ja-JP" sz="1050" b="1" u="none" dirty="0">
                          <a:latin typeface="Meiryo UI" panose="020B0604030504040204" pitchFamily="50" charset="-128"/>
                          <a:ea typeface="Meiryo UI" panose="020B0604030504040204" pitchFamily="50" charset="-128"/>
                        </a:rPr>
                        <a:t>】</a:t>
                      </a:r>
                    </a:p>
                  </a:txBody>
                  <a:tcPr anchor="ct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vMerge="1">
                  <a:txBody>
                    <a:bodyPr/>
                    <a:lstStyle/>
                    <a:p>
                      <a:pPr algn="ctr"/>
                      <a:endParaRPr kumimoji="1" lang="en-US" altLang="ja-JP" sz="1050" b="0" u="none"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050" b="0" u="none" dirty="0">
                          <a:latin typeface="Meiryo UI" panose="020B0604030504040204" pitchFamily="50" charset="-128"/>
                          <a:ea typeface="Meiryo UI" panose="020B0604030504040204" pitchFamily="50" charset="-128"/>
                        </a:rPr>
                        <a:t>忠岡町</a:t>
                      </a:r>
                      <a:endParaRPr kumimoji="1" lang="en-US" altLang="ja-JP" sz="1050" b="0" u="none"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050" b="0" u="none" dirty="0">
                          <a:latin typeface="Meiryo UI" panose="020B0604030504040204" pitchFamily="50" charset="-128"/>
                          <a:ea typeface="Meiryo UI" panose="020B0604030504040204" pitchFamily="50" charset="-128"/>
                        </a:rPr>
                        <a:t>１～４以上</a:t>
                      </a:r>
                    </a:p>
                  </a:txBody>
                  <a:tcPr anchor="ct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sz="1200" b="0" u="none" dirty="0">
                          <a:solidFill>
                            <a:schemeClr val="tx1"/>
                          </a:solidFill>
                          <a:latin typeface="Meiryo UI" panose="020B0604030504040204" pitchFamily="50" charset="-128"/>
                          <a:ea typeface="Meiryo UI" panose="020B0604030504040204" pitchFamily="50" charset="-128"/>
                        </a:rPr>
                        <a:t>61</a:t>
                      </a:r>
                      <a:r>
                        <a:rPr kumimoji="1" lang="ja-JP" altLang="en-US" sz="1200" b="0" u="none" dirty="0">
                          <a:solidFill>
                            <a:schemeClr val="tx1"/>
                          </a:solidFill>
                          <a:latin typeface="Meiryo UI" panose="020B0604030504040204" pitchFamily="50" charset="-128"/>
                          <a:ea typeface="Meiryo UI" panose="020B0604030504040204" pitchFamily="50" charset="-128"/>
                        </a:rPr>
                        <a:t>メッシュ</a:t>
                      </a:r>
                      <a:endParaRPr kumimoji="1" lang="en-US" altLang="ja-JP" sz="1200" b="0" u="none" dirty="0">
                        <a:solidFill>
                          <a:schemeClr val="tx1"/>
                        </a:solidFill>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sz="1050" b="0" u="none" dirty="0">
                          <a:latin typeface="Meiryo UI" panose="020B0604030504040204" pitchFamily="50" charset="-128"/>
                          <a:ea typeface="Meiryo UI" panose="020B0604030504040204" pitchFamily="50" charset="-128"/>
                        </a:rPr>
                        <a:t>16,567</a:t>
                      </a:r>
                      <a:r>
                        <a:rPr kumimoji="1" lang="ja-JP" altLang="en-US" sz="1050" b="0" u="none" dirty="0">
                          <a:latin typeface="Meiryo UI" panose="020B0604030504040204" pitchFamily="50" charset="-128"/>
                          <a:ea typeface="Meiryo UI" panose="020B0604030504040204" pitchFamily="50" charset="-128"/>
                        </a:rPr>
                        <a:t>人</a:t>
                      </a:r>
                    </a:p>
                  </a:txBody>
                  <a:tcPr anchor="ct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2592443"/>
                  </a:ext>
                </a:extLst>
              </a:tr>
              <a:tr h="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kumimoji="1" lang="en-US" altLang="ja-JP" sz="1050" b="0" u="none" dirty="0">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050" b="0" u="none" dirty="0">
                          <a:latin typeface="Meiryo UI" panose="020B0604030504040204" pitchFamily="50" charset="-128"/>
                          <a:ea typeface="Meiryo UI" panose="020B0604030504040204" pitchFamily="50" charset="-128"/>
                        </a:rPr>
                        <a:t>岸和田市</a:t>
                      </a:r>
                      <a:endParaRPr kumimoji="1" lang="en-US" altLang="ja-JP" sz="1050" b="0" u="none" dirty="0">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050" b="0" u="none" dirty="0">
                          <a:latin typeface="Meiryo UI" panose="020B0604030504040204" pitchFamily="50" charset="-128"/>
                          <a:ea typeface="Meiryo UI" panose="020B0604030504040204" pitchFamily="50" charset="-128"/>
                        </a:rPr>
                        <a:t>１～３</a:t>
                      </a: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sz="1200" b="0" u="none" dirty="0">
                          <a:solidFill>
                            <a:schemeClr val="tx1"/>
                          </a:solidFill>
                          <a:latin typeface="Meiryo UI" panose="020B0604030504040204" pitchFamily="50" charset="-128"/>
                          <a:ea typeface="Meiryo UI" panose="020B0604030504040204" pitchFamily="50" charset="-128"/>
                        </a:rPr>
                        <a:t>347</a:t>
                      </a:r>
                      <a:r>
                        <a:rPr kumimoji="1" lang="ja-JP" altLang="en-US" sz="1200" b="0" u="none" dirty="0">
                          <a:solidFill>
                            <a:schemeClr val="tx1"/>
                          </a:solidFill>
                          <a:latin typeface="Meiryo UI" panose="020B0604030504040204" pitchFamily="50" charset="-128"/>
                          <a:ea typeface="Meiryo UI" panose="020B0604030504040204" pitchFamily="50" charset="-128"/>
                        </a:rPr>
                        <a:t>メッシュ</a:t>
                      </a: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sz="1050" b="0" u="none" dirty="0">
                          <a:latin typeface="Meiryo UI" panose="020B0604030504040204" pitchFamily="50" charset="-128"/>
                          <a:ea typeface="Meiryo UI" panose="020B0604030504040204" pitchFamily="50" charset="-128"/>
                        </a:rPr>
                        <a:t>113,621</a:t>
                      </a:r>
                      <a:r>
                        <a:rPr kumimoji="1" lang="ja-JP" altLang="en-US" sz="1050" b="0" u="none" dirty="0">
                          <a:latin typeface="Meiryo UI" panose="020B0604030504040204" pitchFamily="50" charset="-128"/>
                          <a:ea typeface="Meiryo UI" panose="020B0604030504040204" pitchFamily="50" charset="-128"/>
                        </a:rPr>
                        <a:t>人</a:t>
                      </a: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2642848"/>
                  </a:ext>
                </a:extLst>
              </a:tr>
              <a:tr h="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kumimoji="1" lang="en-US" altLang="ja-JP" sz="1050" b="0" u="none" dirty="0">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050" b="0" u="none" dirty="0">
                          <a:latin typeface="Meiryo UI" panose="020B0604030504040204" pitchFamily="50" charset="-128"/>
                          <a:ea typeface="Meiryo UI" panose="020B0604030504040204" pitchFamily="50" charset="-128"/>
                        </a:rPr>
                        <a:t>貝塚市</a:t>
                      </a:r>
                      <a:endParaRPr kumimoji="1" lang="en-US" altLang="ja-JP" sz="1050" b="0" u="none" dirty="0">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050" b="0" u="none" dirty="0">
                          <a:latin typeface="Meiryo UI" panose="020B0604030504040204" pitchFamily="50" charset="-128"/>
                          <a:ea typeface="Meiryo UI" panose="020B0604030504040204" pitchFamily="50" charset="-128"/>
                        </a:rPr>
                        <a:t>１～４以上</a:t>
                      </a: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sz="1200" b="0" u="none" dirty="0">
                          <a:solidFill>
                            <a:schemeClr val="tx1"/>
                          </a:solidFill>
                          <a:latin typeface="Meiryo UI" panose="020B0604030504040204" pitchFamily="50" charset="-128"/>
                          <a:ea typeface="Meiryo UI" panose="020B0604030504040204" pitchFamily="50" charset="-128"/>
                        </a:rPr>
                        <a:t>281</a:t>
                      </a:r>
                      <a:r>
                        <a:rPr kumimoji="1" lang="ja-JP" altLang="en-US" sz="1200" b="0" u="none" dirty="0">
                          <a:solidFill>
                            <a:schemeClr val="tx1"/>
                          </a:solidFill>
                          <a:latin typeface="Meiryo UI" panose="020B0604030504040204" pitchFamily="50" charset="-128"/>
                          <a:ea typeface="Meiryo UI" panose="020B0604030504040204" pitchFamily="50" charset="-128"/>
                        </a:rPr>
                        <a:t>メッシュ</a:t>
                      </a: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sz="1050" b="0" u="none" dirty="0">
                          <a:latin typeface="Meiryo UI" panose="020B0604030504040204" pitchFamily="50" charset="-128"/>
                          <a:ea typeface="Meiryo UI" panose="020B0604030504040204" pitchFamily="50" charset="-128"/>
                        </a:rPr>
                        <a:t>72,596</a:t>
                      </a:r>
                      <a:r>
                        <a:rPr kumimoji="1" lang="ja-JP" altLang="en-US" sz="1050" b="0" u="none" dirty="0">
                          <a:latin typeface="Meiryo UI" panose="020B0604030504040204" pitchFamily="50" charset="-128"/>
                          <a:ea typeface="Meiryo UI" panose="020B0604030504040204" pitchFamily="50" charset="-128"/>
                        </a:rPr>
                        <a:t>人</a:t>
                      </a: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1220492"/>
                  </a:ext>
                </a:extLst>
              </a:tr>
              <a:tr h="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kumimoji="1" lang="en-US" altLang="ja-JP" sz="1050" b="0" u="none" dirty="0">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b="0" u="none" dirty="0">
                          <a:latin typeface="Meiryo UI" panose="020B0604030504040204" pitchFamily="50" charset="-128"/>
                          <a:ea typeface="Meiryo UI" panose="020B0604030504040204" pitchFamily="50" charset="-128"/>
                        </a:rPr>
                        <a:t>泉州南</a:t>
                      </a:r>
                      <a:endParaRPr kumimoji="1" lang="en-US" altLang="ja-JP" sz="1050" b="0" u="none" dirty="0">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ja-JP" altLang="en-US" sz="1050" b="0" u="none" dirty="0">
                          <a:latin typeface="Meiryo UI" panose="020B0604030504040204" pitchFamily="50" charset="-128"/>
                          <a:ea typeface="Meiryo UI" panose="020B0604030504040204" pitchFamily="50" charset="-128"/>
                        </a:rPr>
                        <a:t>１～２</a:t>
                      </a:r>
                    </a:p>
                  </a:txBody>
                  <a:tcPr anchor="ct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en-US" altLang="ja-JP" sz="1200" b="0" u="none" dirty="0">
                          <a:solidFill>
                            <a:schemeClr val="tx1"/>
                          </a:solidFill>
                          <a:latin typeface="Meiryo UI" panose="020B0604030504040204" pitchFamily="50" charset="-128"/>
                          <a:ea typeface="Meiryo UI" panose="020B0604030504040204" pitchFamily="50" charset="-128"/>
                        </a:rPr>
                        <a:t>197</a:t>
                      </a:r>
                      <a:r>
                        <a:rPr kumimoji="1" lang="ja-JP" altLang="en-US" sz="1200" b="0" u="none" dirty="0">
                          <a:solidFill>
                            <a:schemeClr val="tx1"/>
                          </a:solidFill>
                          <a:latin typeface="Meiryo UI" panose="020B0604030504040204" pitchFamily="50" charset="-128"/>
                          <a:ea typeface="Meiryo UI" panose="020B0604030504040204" pitchFamily="50" charset="-128"/>
                        </a:rPr>
                        <a:t>メッシュ</a:t>
                      </a:r>
                    </a:p>
                  </a:txBody>
                  <a:tcPr anchor="ct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en-US" altLang="ja-JP" sz="1050" b="0" u="none" dirty="0">
                          <a:latin typeface="Meiryo UI" panose="020B0604030504040204" pitchFamily="50" charset="-128"/>
                          <a:ea typeface="Meiryo UI" panose="020B0604030504040204" pitchFamily="50" charset="-128"/>
                        </a:rPr>
                        <a:t>45,435</a:t>
                      </a:r>
                      <a:r>
                        <a:rPr kumimoji="1" lang="ja-JP" altLang="en-US" sz="1050" b="0" u="none" dirty="0">
                          <a:latin typeface="Meiryo UI" panose="020B0604030504040204" pitchFamily="50" charset="-128"/>
                          <a:ea typeface="Meiryo UI" panose="020B0604030504040204" pitchFamily="50" charset="-128"/>
                        </a:rPr>
                        <a:t>人</a:t>
                      </a:r>
                    </a:p>
                  </a:txBody>
                  <a:tcPr anchor="ct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5766228"/>
                  </a:ext>
                </a:extLst>
              </a:tr>
              <a:tr h="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案</a:t>
                      </a:r>
                      <a:r>
                        <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2-2】</a:t>
                      </a:r>
                    </a:p>
                  </a:txBody>
                  <a:tcPr anchor="ct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pPr algn="ctr"/>
                      <a:r>
                        <a:rPr kumimoji="1" lang="ja-JP" altLang="en-US" sz="1050" b="1" u="none" dirty="0">
                          <a:latin typeface="Meiryo UI" panose="020B0604030504040204" pitchFamily="50" charset="-128"/>
                          <a:ea typeface="Meiryo UI" panose="020B0604030504040204" pitchFamily="50" charset="-128"/>
                        </a:rPr>
                        <a:t>泉州北ブロックを分けない</a:t>
                      </a:r>
                      <a:endParaRPr kumimoji="1" lang="en-US" altLang="ja-JP" sz="1050" b="1" u="none" dirty="0">
                        <a:latin typeface="Meiryo UI" panose="020B0604030504040204" pitchFamily="50" charset="-128"/>
                        <a:ea typeface="Meiryo UI" panose="020B0604030504040204" pitchFamily="50" charset="-128"/>
                      </a:endParaRPr>
                    </a:p>
                  </a:txBody>
                  <a:tcPr vert="eaVert" anchor="ctr">
                    <a:lnT w="38100" cap="flat" cmpd="sng" algn="ctr">
                      <a:solidFill>
                        <a:schemeClr val="tx1"/>
                      </a:solidFill>
                      <a:prstDash val="solid"/>
                      <a:round/>
                      <a:headEnd type="none" w="med" len="med"/>
                      <a:tailEnd type="none" w="med" len="med"/>
                    </a:lnT>
                  </a:tcPr>
                </a:tc>
                <a:tc>
                  <a:txBody>
                    <a:bodyPr/>
                    <a:lstStyle/>
                    <a:p>
                      <a:pPr algn="ctr"/>
                      <a:r>
                        <a:rPr kumimoji="1" lang="ja-JP" altLang="en-US" sz="1050" b="0" u="none" dirty="0">
                          <a:latin typeface="Meiryo UI" panose="020B0604030504040204" pitchFamily="50" charset="-128"/>
                          <a:ea typeface="Meiryo UI" panose="020B0604030504040204" pitchFamily="50" charset="-128"/>
                        </a:rPr>
                        <a:t>堺市域</a:t>
                      </a:r>
                      <a:endParaRPr kumimoji="1" lang="en-US" altLang="ja-JP" sz="1050" b="0" u="none" dirty="0">
                        <a:latin typeface="Meiryo UI" panose="020B0604030504040204" pitchFamily="50" charset="-128"/>
                        <a:ea typeface="Meiryo UI" panose="020B0604030504040204" pitchFamily="50" charset="-128"/>
                      </a:endParaRPr>
                    </a:p>
                  </a:txBody>
                  <a:tcPr anchor="ct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050" b="0" u="none" dirty="0">
                          <a:latin typeface="Meiryo UI" panose="020B0604030504040204" pitchFamily="50" charset="-128"/>
                          <a:ea typeface="Meiryo UI" panose="020B0604030504040204" pitchFamily="50" charset="-128"/>
                        </a:rPr>
                        <a:t>１～３</a:t>
                      </a:r>
                    </a:p>
                  </a:txBody>
                  <a:tcPr anchor="ct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sz="1200" b="0" u="none" dirty="0">
                          <a:solidFill>
                            <a:schemeClr val="tx1"/>
                          </a:solidFill>
                          <a:latin typeface="Meiryo UI" panose="020B0604030504040204" pitchFamily="50" charset="-128"/>
                          <a:ea typeface="Meiryo UI" panose="020B0604030504040204" pitchFamily="50" charset="-128"/>
                        </a:rPr>
                        <a:t>168</a:t>
                      </a:r>
                      <a:r>
                        <a:rPr kumimoji="1" lang="ja-JP" altLang="en-US" sz="1200" b="0" u="none" dirty="0">
                          <a:solidFill>
                            <a:schemeClr val="tx1"/>
                          </a:solidFill>
                          <a:latin typeface="Meiryo UI" panose="020B0604030504040204" pitchFamily="50" charset="-128"/>
                          <a:ea typeface="Meiryo UI" panose="020B0604030504040204" pitchFamily="50" charset="-128"/>
                        </a:rPr>
                        <a:t>メッシュ</a:t>
                      </a:r>
                    </a:p>
                  </a:txBody>
                  <a:tcPr anchor="ct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sz="1050" b="0" u="none" dirty="0">
                          <a:latin typeface="Meiryo UI" panose="020B0604030504040204" pitchFamily="50" charset="-128"/>
                          <a:ea typeface="Meiryo UI" panose="020B0604030504040204" pitchFamily="50" charset="-128"/>
                        </a:rPr>
                        <a:t>79,535</a:t>
                      </a:r>
                      <a:r>
                        <a:rPr kumimoji="1" lang="ja-JP" altLang="en-US" sz="1050" b="0" u="none" dirty="0">
                          <a:latin typeface="Meiryo UI" panose="020B0604030504040204" pitchFamily="50" charset="-128"/>
                          <a:ea typeface="Meiryo UI" panose="020B0604030504040204" pitchFamily="50" charset="-128"/>
                        </a:rPr>
                        <a:t>人</a:t>
                      </a:r>
                    </a:p>
                  </a:txBody>
                  <a:tcPr anchor="ct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〇</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地域数の伸び</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が最大</a:t>
                      </a:r>
                      <a:endPar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0265614"/>
                  </a:ext>
                </a:extLst>
              </a:tr>
              <a:tr h="0">
                <a:tc vMerge="1">
                  <a:txBody>
                    <a:bodyPr/>
                    <a:lstStyle/>
                    <a:p>
                      <a:pPr algn="ctr"/>
                      <a:endParaRPr kumimoji="1" lang="ja-JP" altLang="en-US" sz="1050" b="0" u="none" dirty="0">
                        <a:latin typeface="Meiryo UI" panose="020B0604030504040204" pitchFamily="50" charset="-128"/>
                        <a:ea typeface="Meiryo UI" panose="020B0604030504040204" pitchFamily="50" charset="-128"/>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algn="ctr"/>
                      <a:endParaRPr kumimoji="1" lang="en-US" altLang="ja-JP" sz="1050" b="0" u="none" dirty="0">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b="0" u="none" dirty="0">
                          <a:latin typeface="Meiryo UI" panose="020B0604030504040204" pitchFamily="50" charset="-128"/>
                          <a:ea typeface="Meiryo UI" panose="020B0604030504040204" pitchFamily="50" charset="-128"/>
                        </a:rPr>
                        <a:t>泉州北</a:t>
                      </a:r>
                      <a:endParaRPr kumimoji="1" lang="en-US" altLang="ja-JP" sz="1050" b="0" u="none" dirty="0">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b="0" u="none" dirty="0">
                          <a:latin typeface="Meiryo UI" panose="020B0604030504040204" pitchFamily="50" charset="-128"/>
                          <a:ea typeface="Meiryo UI" panose="020B0604030504040204" pitchFamily="50" charset="-128"/>
                        </a:rPr>
                        <a:t>１～４以上</a:t>
                      </a:r>
                    </a:p>
                  </a:txBody>
                  <a:tcPr anchor="ct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200" b="1" u="none" dirty="0">
                          <a:solidFill>
                            <a:schemeClr val="tx1"/>
                          </a:solidFill>
                          <a:latin typeface="Meiryo UI" panose="020B0604030504040204" pitchFamily="50" charset="-128"/>
                          <a:ea typeface="Meiryo UI" panose="020B0604030504040204" pitchFamily="50" charset="-128"/>
                        </a:rPr>
                        <a:t>1,200</a:t>
                      </a:r>
                      <a:r>
                        <a:rPr kumimoji="1" lang="ja-JP" altLang="en-US" sz="1200" b="1" u="none" dirty="0">
                          <a:solidFill>
                            <a:schemeClr val="tx1"/>
                          </a:solidFill>
                          <a:latin typeface="Meiryo UI" panose="020B0604030504040204" pitchFamily="50" charset="-128"/>
                          <a:ea typeface="Meiryo UI" panose="020B0604030504040204" pitchFamily="50" charset="-128"/>
                        </a:rPr>
                        <a:t>メッシュ</a:t>
                      </a:r>
                      <a:endParaRPr kumimoji="1" lang="en-US" altLang="ja-JP" sz="1200" b="1" u="none" dirty="0">
                        <a:solidFill>
                          <a:schemeClr val="tx1"/>
                        </a:solidFill>
                        <a:latin typeface="Meiryo UI" panose="020B0604030504040204" pitchFamily="50" charset="-128"/>
                        <a:ea typeface="Meiryo UI" panose="020B0604030504040204" pitchFamily="50" charset="-128"/>
                      </a:endParaRPr>
                    </a:p>
                    <a:p>
                      <a:pPr algn="ctr"/>
                      <a:r>
                        <a:rPr kumimoji="1" lang="ja-JP" altLang="en-US" sz="1000" b="0" u="none" dirty="0">
                          <a:solidFill>
                            <a:schemeClr val="tx1"/>
                          </a:solidFill>
                          <a:latin typeface="Meiryo UI" panose="020B0604030504040204" pitchFamily="50" charset="-128"/>
                          <a:ea typeface="Meiryo UI" panose="020B0604030504040204" pitchFamily="50" charset="-128"/>
                        </a:rPr>
                        <a:t>（案</a:t>
                      </a:r>
                      <a:r>
                        <a:rPr kumimoji="1" lang="en-US" altLang="ja-JP" sz="1000" b="0" u="none" dirty="0">
                          <a:solidFill>
                            <a:schemeClr val="tx1"/>
                          </a:solidFill>
                          <a:latin typeface="Meiryo UI" panose="020B0604030504040204" pitchFamily="50" charset="-128"/>
                          <a:ea typeface="Meiryo UI" panose="020B0604030504040204" pitchFamily="50" charset="-128"/>
                        </a:rPr>
                        <a:t>2-1</a:t>
                      </a:r>
                      <a:r>
                        <a:rPr kumimoji="1" lang="ja-JP" altLang="en-US" sz="1000" b="0" u="none" dirty="0">
                          <a:solidFill>
                            <a:schemeClr val="tx1"/>
                          </a:solidFill>
                          <a:latin typeface="Meiryo UI" panose="020B0604030504040204" pitchFamily="50" charset="-128"/>
                          <a:ea typeface="Meiryo UI" panose="020B0604030504040204" pitchFamily="50" charset="-128"/>
                        </a:rPr>
                        <a:t>①②比　</a:t>
                      </a:r>
                      <a:r>
                        <a:rPr kumimoji="1" lang="ja-JP" altLang="en-US" sz="1000" b="1" u="sng" dirty="0">
                          <a:solidFill>
                            <a:schemeClr val="tx1"/>
                          </a:solidFill>
                          <a:latin typeface="Meiryo UI" panose="020B0604030504040204" pitchFamily="50" charset="-128"/>
                          <a:ea typeface="Meiryo UI" panose="020B0604030504040204" pitchFamily="50" charset="-128"/>
                        </a:rPr>
                        <a:t>＋</a:t>
                      </a:r>
                      <a:r>
                        <a:rPr kumimoji="1" lang="en-US" altLang="ja-JP" sz="1000" b="1" u="sng" dirty="0">
                          <a:solidFill>
                            <a:schemeClr val="tx1"/>
                          </a:solidFill>
                          <a:latin typeface="Meiryo UI" panose="020B0604030504040204" pitchFamily="50" charset="-128"/>
                          <a:ea typeface="Meiryo UI" panose="020B0604030504040204" pitchFamily="50" charset="-128"/>
                        </a:rPr>
                        <a:t>280</a:t>
                      </a:r>
                      <a:r>
                        <a:rPr kumimoji="1" lang="ja-JP" altLang="en-US" sz="1000" b="0" u="none" dirty="0">
                          <a:solidFill>
                            <a:schemeClr val="tx1"/>
                          </a:solidFill>
                          <a:latin typeface="Meiryo UI" panose="020B0604030504040204" pitchFamily="50" charset="-128"/>
                          <a:ea typeface="Meiryo UI" panose="020B0604030504040204" pitchFamily="50" charset="-128"/>
                        </a:rPr>
                        <a:t>）</a:t>
                      </a:r>
                    </a:p>
                  </a:txBody>
                  <a:tcPr anchor="ct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kumimoji="1" lang="en-US" altLang="ja-JP" sz="1050" b="0" u="none" dirty="0">
                          <a:latin typeface="Meiryo UI" panose="020B0604030504040204" pitchFamily="50" charset="-128"/>
                          <a:ea typeface="Meiryo UI" panose="020B0604030504040204" pitchFamily="50" charset="-128"/>
                        </a:rPr>
                        <a:t>405,032</a:t>
                      </a:r>
                      <a:r>
                        <a:rPr kumimoji="1" lang="ja-JP" altLang="en-US" sz="1050" b="0" u="none" dirty="0">
                          <a:latin typeface="Meiryo UI" panose="020B0604030504040204" pitchFamily="50" charset="-128"/>
                          <a:ea typeface="Meiryo UI" panose="020B0604030504040204" pitchFamily="50" charset="-128"/>
                        </a:rPr>
                        <a:t>人</a:t>
                      </a:r>
                    </a:p>
                  </a:txBody>
                  <a:tcPr anchor="ct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kumimoji="1" lang="ja-JP" altLang="en-US" sz="1200" b="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352482662"/>
                  </a:ext>
                </a:extLst>
              </a:tr>
              <a:tr h="0">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案</a:t>
                      </a:r>
                      <a:r>
                        <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2-3】</a:t>
                      </a:r>
                    </a:p>
                  </a:txBody>
                  <a:tcPr anchor="ctr">
                    <a:lnT w="12700" cap="flat" cmpd="sng" algn="ctr">
                      <a:solidFill>
                        <a:schemeClr val="tx1"/>
                      </a:solidFill>
                      <a:prstDash val="solid"/>
                      <a:round/>
                      <a:headEnd type="none" w="med" len="med"/>
                      <a:tailEnd type="none" w="med" len="med"/>
                    </a:lnT>
                  </a:tcPr>
                </a:tc>
                <a:tc vMerge="1">
                  <a:txBody>
                    <a:bodyPr/>
                    <a:lstStyle/>
                    <a:p>
                      <a:pPr algn="ctr"/>
                      <a:endParaRPr kumimoji="1" lang="en-US" altLang="ja-JP" sz="1050" b="0" u="none"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050" b="0" u="none" dirty="0">
                          <a:latin typeface="Meiryo UI" panose="020B0604030504040204" pitchFamily="50" charset="-128"/>
                          <a:ea typeface="Meiryo UI" panose="020B0604030504040204" pitchFamily="50" charset="-128"/>
                        </a:rPr>
                        <a:t>堺市域</a:t>
                      </a:r>
                      <a:endParaRPr kumimoji="1" lang="en-US" altLang="ja-JP" sz="1050" b="0" u="none"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050" b="0" u="none" dirty="0">
                          <a:latin typeface="Meiryo UI" panose="020B0604030504040204" pitchFamily="50" charset="-128"/>
                          <a:ea typeface="Meiryo UI" panose="020B0604030504040204" pitchFamily="50" charset="-128"/>
                        </a:rPr>
                        <a:t>１～３</a:t>
                      </a:r>
                    </a:p>
                  </a:txBody>
                  <a:tcPr anchor="ct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sz="1200" b="0" u="none" dirty="0">
                          <a:solidFill>
                            <a:schemeClr val="tx1"/>
                          </a:solidFill>
                          <a:latin typeface="Meiryo UI" panose="020B0604030504040204" pitchFamily="50" charset="-128"/>
                          <a:ea typeface="Meiryo UI" panose="020B0604030504040204" pitchFamily="50" charset="-128"/>
                        </a:rPr>
                        <a:t>168</a:t>
                      </a:r>
                      <a:r>
                        <a:rPr kumimoji="1" lang="ja-JP" altLang="en-US" sz="1200" b="0" u="none" dirty="0">
                          <a:solidFill>
                            <a:schemeClr val="tx1"/>
                          </a:solidFill>
                          <a:latin typeface="Meiryo UI" panose="020B0604030504040204" pitchFamily="50" charset="-128"/>
                          <a:ea typeface="Meiryo UI" panose="020B0604030504040204" pitchFamily="50" charset="-128"/>
                        </a:rPr>
                        <a:t>メッシュ</a:t>
                      </a:r>
                    </a:p>
                  </a:txBody>
                  <a:tcPr anchor="ct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sz="1050" b="0" u="none" dirty="0">
                          <a:latin typeface="Meiryo UI" panose="020B0604030504040204" pitchFamily="50" charset="-128"/>
                          <a:ea typeface="Meiryo UI" panose="020B0604030504040204" pitchFamily="50" charset="-128"/>
                        </a:rPr>
                        <a:t>79,535</a:t>
                      </a:r>
                      <a:r>
                        <a:rPr kumimoji="1" lang="ja-JP" altLang="en-US" sz="1050" b="0" u="none" dirty="0">
                          <a:latin typeface="Meiryo UI" panose="020B0604030504040204" pitchFamily="50" charset="-128"/>
                          <a:ea typeface="Meiryo UI" panose="020B0604030504040204" pitchFamily="50" charset="-128"/>
                        </a:rPr>
                        <a:t>人</a:t>
                      </a:r>
                    </a:p>
                  </a:txBody>
                  <a:tcPr anchor="ct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〇</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地域数が</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最多</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649042180"/>
                  </a:ext>
                </a:extLst>
              </a:tr>
              <a:tr h="0">
                <a:tc vMerge="1">
                  <a:txBody>
                    <a:bodyPr/>
                    <a:lstStyle/>
                    <a:p>
                      <a:endParaRPr kumimoji="1" lang="ja-JP" altLang="en-US"/>
                    </a:p>
                  </a:txBody>
                  <a:tcPr/>
                </a:tc>
                <a:tc vMerge="1">
                  <a:txBody>
                    <a:bodyPr/>
                    <a:lstStyle/>
                    <a:p>
                      <a:pPr algn="ctr"/>
                      <a:endParaRPr kumimoji="1" lang="en-US" altLang="ja-JP" sz="1050" b="0" u="none" dirty="0">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050" b="0" u="none" dirty="0">
                          <a:latin typeface="Meiryo UI" panose="020B0604030504040204" pitchFamily="50" charset="-128"/>
                          <a:ea typeface="Meiryo UI" panose="020B0604030504040204" pitchFamily="50" charset="-128"/>
                        </a:rPr>
                        <a:t>泉州北</a:t>
                      </a:r>
                      <a:endParaRPr kumimoji="1" lang="en-US" altLang="ja-JP" sz="1050" b="0" u="none" dirty="0">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050" b="0" u="none" dirty="0">
                          <a:latin typeface="Meiryo UI" panose="020B0604030504040204" pitchFamily="50" charset="-128"/>
                          <a:ea typeface="Meiryo UI" panose="020B0604030504040204" pitchFamily="50" charset="-128"/>
                        </a:rPr>
                        <a:t>１～４以上</a:t>
                      </a: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sz="1200" b="1" u="sng" dirty="0">
                          <a:solidFill>
                            <a:schemeClr val="tx1"/>
                          </a:solidFill>
                          <a:latin typeface="Meiryo UI" panose="020B0604030504040204" pitchFamily="50" charset="-128"/>
                          <a:ea typeface="Meiryo UI" panose="020B0604030504040204" pitchFamily="50" charset="-128"/>
                        </a:rPr>
                        <a:t>1,339</a:t>
                      </a:r>
                      <a:r>
                        <a:rPr kumimoji="1" lang="ja-JP" altLang="en-US" sz="1200" b="1" u="sng" dirty="0">
                          <a:solidFill>
                            <a:schemeClr val="tx1"/>
                          </a:solidFill>
                          <a:latin typeface="Meiryo UI" panose="020B0604030504040204" pitchFamily="50" charset="-128"/>
                          <a:ea typeface="Meiryo UI" panose="020B0604030504040204" pitchFamily="50" charset="-128"/>
                        </a:rPr>
                        <a:t>メッシュ</a:t>
                      </a:r>
                      <a:endParaRPr kumimoji="1" lang="en-US" altLang="ja-JP" sz="1200" b="1" u="sng" dirty="0">
                        <a:solidFill>
                          <a:schemeClr val="tx1"/>
                        </a:solidFill>
                        <a:latin typeface="Meiryo UI" panose="020B0604030504040204" pitchFamily="50" charset="-128"/>
                        <a:ea typeface="Meiryo UI" panose="020B0604030504040204" pitchFamily="50" charset="-128"/>
                      </a:endParaRPr>
                    </a:p>
                    <a:p>
                      <a:pPr algn="ctr"/>
                      <a:r>
                        <a:rPr kumimoji="1" lang="ja-JP" altLang="en-US" sz="1000" b="0" u="none" dirty="0">
                          <a:solidFill>
                            <a:schemeClr val="tx1"/>
                          </a:solidFill>
                          <a:latin typeface="Meiryo UI" panose="020B0604030504040204" pitchFamily="50" charset="-128"/>
                          <a:ea typeface="Meiryo UI" panose="020B0604030504040204" pitchFamily="50" charset="-128"/>
                        </a:rPr>
                        <a:t>（案</a:t>
                      </a:r>
                      <a:r>
                        <a:rPr kumimoji="1" lang="en-US" altLang="ja-JP" sz="1000" b="0" u="none" dirty="0">
                          <a:solidFill>
                            <a:schemeClr val="tx1"/>
                          </a:solidFill>
                          <a:latin typeface="Meiryo UI" panose="020B0604030504040204" pitchFamily="50" charset="-128"/>
                          <a:ea typeface="Meiryo UI" panose="020B0604030504040204" pitchFamily="50" charset="-128"/>
                        </a:rPr>
                        <a:t>2-2</a:t>
                      </a:r>
                      <a:r>
                        <a:rPr kumimoji="1" lang="ja-JP" altLang="en-US" sz="1000" b="0" u="none" dirty="0">
                          <a:solidFill>
                            <a:schemeClr val="tx1"/>
                          </a:solidFill>
                          <a:latin typeface="Meiryo UI" panose="020B0604030504040204" pitchFamily="50" charset="-128"/>
                          <a:ea typeface="Meiryo UI" panose="020B0604030504040204" pitchFamily="50" charset="-128"/>
                        </a:rPr>
                        <a:t>比　＋</a:t>
                      </a:r>
                      <a:r>
                        <a:rPr kumimoji="1" lang="en-US" altLang="ja-JP" sz="1000" b="0" u="none" dirty="0">
                          <a:solidFill>
                            <a:schemeClr val="tx1"/>
                          </a:solidFill>
                          <a:latin typeface="Meiryo UI" panose="020B0604030504040204" pitchFamily="50" charset="-128"/>
                          <a:ea typeface="Meiryo UI" panose="020B0604030504040204" pitchFamily="50" charset="-128"/>
                        </a:rPr>
                        <a:t>99</a:t>
                      </a:r>
                      <a:r>
                        <a:rPr kumimoji="1" lang="ja-JP" altLang="en-US" sz="1000" b="0" u="none" dirty="0">
                          <a:solidFill>
                            <a:schemeClr val="tx1"/>
                          </a:solidFill>
                          <a:latin typeface="Meiryo UI" panose="020B0604030504040204" pitchFamily="50" charset="-128"/>
                          <a:ea typeface="Meiryo UI" panose="020B0604030504040204" pitchFamily="50" charset="-128"/>
                        </a:rPr>
                        <a:t>）</a:t>
                      </a: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ctr"/>
                      <a:r>
                        <a:rPr kumimoji="1" lang="en-US" altLang="ja-JP" sz="1050" b="0" u="none" dirty="0">
                          <a:latin typeface="Meiryo UI" panose="020B0604030504040204" pitchFamily="50" charset="-128"/>
                          <a:ea typeface="Meiryo UI" panose="020B0604030504040204" pitchFamily="50" charset="-128"/>
                        </a:rPr>
                        <a:t>435,725</a:t>
                      </a:r>
                      <a:r>
                        <a:rPr kumimoji="1" lang="ja-JP" altLang="en-US" sz="1050" b="0" u="none" dirty="0">
                          <a:latin typeface="Meiryo UI" panose="020B0604030504040204" pitchFamily="50" charset="-128"/>
                          <a:ea typeface="Meiryo UI" panose="020B0604030504040204" pitchFamily="50" charset="-128"/>
                        </a:rPr>
                        <a:t>人</a:t>
                      </a: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2440693088"/>
                  </a:ext>
                </a:extLst>
              </a:tr>
              <a:tr h="0">
                <a:tc vMerge="1">
                  <a:txBody>
                    <a:bodyPr/>
                    <a:lstStyle/>
                    <a:p>
                      <a:pPr algn="ctr"/>
                      <a:endParaRPr kumimoji="1" lang="ja-JP" altLang="en-US" sz="1050" b="0" u="none" dirty="0">
                        <a:latin typeface="Meiryo UI" panose="020B0604030504040204" pitchFamily="50" charset="-128"/>
                        <a:ea typeface="Meiryo UI" panose="020B0604030504040204" pitchFamily="50" charset="-128"/>
                      </a:endParaRPr>
                    </a:p>
                  </a:txBody>
                  <a:tcPr anchor="ctr">
                    <a:lnT w="6350" cap="flat" cmpd="sng" algn="ctr">
                      <a:solidFill>
                        <a:schemeClr val="tx1"/>
                      </a:solidFill>
                      <a:prstDash val="solid"/>
                      <a:round/>
                      <a:headEnd type="none" w="med" len="med"/>
                      <a:tailEnd type="none" w="med" len="med"/>
                    </a:lnT>
                  </a:tcPr>
                </a:tc>
                <a:tc vMerge="1">
                  <a:txBody>
                    <a:bodyPr/>
                    <a:lstStyle/>
                    <a:p>
                      <a:pPr algn="ctr"/>
                      <a:endParaRPr kumimoji="1" lang="en-US" altLang="ja-JP" sz="1050" b="0" u="none" dirty="0">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tcPr>
                </a:tc>
                <a:tc>
                  <a:txBody>
                    <a:bodyPr/>
                    <a:lstStyle/>
                    <a:p>
                      <a:pPr algn="ctr"/>
                      <a:r>
                        <a:rPr kumimoji="1" lang="ja-JP" altLang="en-US" sz="1050" b="0" u="none" dirty="0">
                          <a:latin typeface="Meiryo UI" panose="020B0604030504040204" pitchFamily="50" charset="-128"/>
                          <a:ea typeface="Meiryo UI" panose="020B0604030504040204" pitchFamily="50" charset="-128"/>
                        </a:rPr>
                        <a:t>泉州南</a:t>
                      </a:r>
                      <a:endParaRPr kumimoji="1" lang="en-US" altLang="ja-JP" sz="1050" b="0" u="none" dirty="0">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tcPr>
                </a:tc>
                <a:tc>
                  <a:txBody>
                    <a:bodyPr/>
                    <a:lstStyle/>
                    <a:p>
                      <a:pPr algn="ctr"/>
                      <a:r>
                        <a:rPr kumimoji="1" lang="ja-JP" altLang="en-US" sz="1050" b="0" u="none" dirty="0">
                          <a:latin typeface="Meiryo UI" panose="020B0604030504040204" pitchFamily="50" charset="-128"/>
                          <a:ea typeface="Meiryo UI" panose="020B0604030504040204" pitchFamily="50" charset="-128"/>
                        </a:rPr>
                        <a:t>１～２</a:t>
                      </a:r>
                    </a:p>
                  </a:txBody>
                  <a:tcPr anchor="ctr">
                    <a:lnT w="3175" cap="flat" cmpd="sng" algn="ctr">
                      <a:solidFill>
                        <a:schemeClr val="tx1"/>
                      </a:solidFill>
                      <a:prstDash val="solid"/>
                      <a:round/>
                      <a:headEnd type="none" w="med" len="med"/>
                      <a:tailEnd type="none" w="med" len="med"/>
                    </a:lnT>
                  </a:tcPr>
                </a:tc>
                <a:tc>
                  <a:txBody>
                    <a:bodyPr/>
                    <a:lstStyle/>
                    <a:p>
                      <a:pPr algn="ctr"/>
                      <a:r>
                        <a:rPr kumimoji="1" lang="en-US" altLang="ja-JP" sz="1200" b="0" u="none" dirty="0">
                          <a:solidFill>
                            <a:schemeClr val="tx1"/>
                          </a:solidFill>
                          <a:latin typeface="Meiryo UI" panose="020B0604030504040204" pitchFamily="50" charset="-128"/>
                          <a:ea typeface="Meiryo UI" panose="020B0604030504040204" pitchFamily="50" charset="-128"/>
                        </a:rPr>
                        <a:t>197</a:t>
                      </a:r>
                      <a:r>
                        <a:rPr kumimoji="1" lang="ja-JP" altLang="en-US" sz="1200" b="0" u="none" dirty="0">
                          <a:solidFill>
                            <a:schemeClr val="tx1"/>
                          </a:solidFill>
                          <a:latin typeface="Meiryo UI" panose="020B0604030504040204" pitchFamily="50" charset="-128"/>
                          <a:ea typeface="Meiryo UI" panose="020B0604030504040204" pitchFamily="50" charset="-128"/>
                        </a:rPr>
                        <a:t>メッシュ</a:t>
                      </a:r>
                    </a:p>
                  </a:txBody>
                  <a:tcPr anchor="ctr">
                    <a:lnT w="3175" cap="flat" cmpd="sng" algn="ctr">
                      <a:solidFill>
                        <a:schemeClr val="tx1"/>
                      </a:solidFill>
                      <a:prstDash val="solid"/>
                      <a:round/>
                      <a:headEnd type="none" w="med" len="med"/>
                      <a:tailEnd type="none" w="med" len="med"/>
                    </a:lnT>
                  </a:tcPr>
                </a:tc>
                <a:tc>
                  <a:txBody>
                    <a:bodyPr/>
                    <a:lstStyle/>
                    <a:p>
                      <a:pPr algn="ctr"/>
                      <a:r>
                        <a:rPr kumimoji="1" lang="en-US" altLang="ja-JP" sz="1050" b="0" u="none" dirty="0">
                          <a:latin typeface="Meiryo UI" panose="020B0604030504040204" pitchFamily="50" charset="-128"/>
                          <a:ea typeface="Meiryo UI" panose="020B0604030504040204" pitchFamily="50" charset="-128"/>
                        </a:rPr>
                        <a:t>45,435</a:t>
                      </a:r>
                      <a:r>
                        <a:rPr kumimoji="1" lang="ja-JP" altLang="en-US" sz="1050" b="0" u="none" dirty="0">
                          <a:latin typeface="Meiryo UI" panose="020B0604030504040204" pitchFamily="50" charset="-128"/>
                          <a:ea typeface="Meiryo UI" panose="020B0604030504040204" pitchFamily="50" charset="-128"/>
                        </a:rPr>
                        <a:t>人</a:t>
                      </a:r>
                    </a:p>
                  </a:txBody>
                  <a:tcPr anchor="ctr">
                    <a:lnT w="3175" cap="flat" cmpd="sng" algn="ctr">
                      <a:solidFill>
                        <a:schemeClr val="tx1"/>
                      </a:solidFill>
                      <a:prstDash val="solid"/>
                      <a:round/>
                      <a:headEnd type="none" w="med" len="med"/>
                      <a:tailEnd type="none" w="med" len="med"/>
                    </a:lnT>
                  </a:tcPr>
                </a:tc>
                <a:tc vMerge="1">
                  <a:txBody>
                    <a:bodyPr/>
                    <a:lstStyle/>
                    <a:p>
                      <a:pPr algn="ctr"/>
                      <a:endParaRPr kumimoji="1" lang="ja-JP" altLang="en-US" sz="1200" b="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52223187"/>
                  </a:ext>
                </a:extLst>
              </a:tr>
            </a:tbl>
          </a:graphicData>
        </a:graphic>
      </p:graphicFrame>
      <p:sp>
        <p:nvSpPr>
          <p:cNvPr id="7" name="右中かっこ 6">
            <a:extLst>
              <a:ext uri="{FF2B5EF4-FFF2-40B4-BE49-F238E27FC236}">
                <a16:creationId xmlns:a16="http://schemas.microsoft.com/office/drawing/2014/main" id="{C479E405-6AC0-4B3E-99EB-C27BC98D18C5}"/>
              </a:ext>
            </a:extLst>
          </p:cNvPr>
          <p:cNvSpPr/>
          <p:nvPr/>
        </p:nvSpPr>
        <p:spPr>
          <a:xfrm>
            <a:off x="5805124" y="2461642"/>
            <a:ext cx="108000" cy="1296000"/>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9" name="角丸四角形 91">
            <a:extLst>
              <a:ext uri="{FF2B5EF4-FFF2-40B4-BE49-F238E27FC236}">
                <a16:creationId xmlns:a16="http://schemas.microsoft.com/office/drawing/2014/main" id="{1EA24085-1DB6-499B-8AEB-1F79EC14AEAF}"/>
              </a:ext>
            </a:extLst>
          </p:cNvPr>
          <p:cNvSpPr/>
          <p:nvPr/>
        </p:nvSpPr>
        <p:spPr>
          <a:xfrm>
            <a:off x="5913124" y="2774799"/>
            <a:ext cx="1116000" cy="600919"/>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defTabSz="457200" rtl="0" eaLnBrk="1" fontAlgn="auto" latinLnBrk="0" hangingPunct="1">
              <a:lnSpc>
                <a:spcPct val="100000"/>
              </a:lnSpc>
              <a:spcBef>
                <a:spcPts val="0"/>
              </a:spcBef>
              <a:spcAft>
                <a:spcPts val="0"/>
              </a:spcAft>
              <a:buClrTx/>
              <a:buSzTx/>
              <a:tabLst/>
              <a:defRPr/>
            </a:pPr>
            <a:r>
              <a:rPr kumimoji="1" lang="ja-JP" altLang="en-US" sz="900" dirty="0">
                <a:solidFill>
                  <a:schemeClr val="tx1"/>
                </a:solidFill>
                <a:latin typeface="Meiryo UI" panose="020B0604030504040204" pitchFamily="50" charset="-128"/>
                <a:ea typeface="Meiryo UI" panose="020B0604030504040204" pitchFamily="50" charset="-128"/>
              </a:rPr>
              <a:t>泉州北ブロックの</a:t>
            </a:r>
            <a:endParaRPr kumimoji="1" lang="en-US" altLang="ja-JP" sz="900" dirty="0">
              <a:solidFill>
                <a:schemeClr val="tx1"/>
              </a:solidFill>
              <a:latin typeface="Meiryo UI" panose="020B0604030504040204" pitchFamily="50" charset="-128"/>
              <a:ea typeface="Meiryo UI" panose="020B0604030504040204" pitchFamily="50" charset="-128"/>
            </a:endParaRPr>
          </a:p>
          <a:p>
            <a:pPr marR="0" lvl="0" defTabSz="457200" rtl="0" eaLnBrk="1" fontAlgn="auto" latinLnBrk="0" hangingPunct="1">
              <a:lnSpc>
                <a:spcPct val="100000"/>
              </a:lnSpc>
              <a:spcBef>
                <a:spcPts val="0"/>
              </a:spcBef>
              <a:spcAft>
                <a:spcPts val="0"/>
              </a:spcAft>
              <a:buClrTx/>
              <a:buSzTx/>
              <a:tabLst/>
              <a:defRPr/>
            </a:pPr>
            <a:r>
              <a:rPr kumimoji="1" lang="ja-JP" altLang="en-US" sz="900" dirty="0">
                <a:solidFill>
                  <a:schemeClr val="tx1"/>
                </a:solidFill>
                <a:latin typeface="Meiryo UI" panose="020B0604030504040204" pitchFamily="50" charset="-128"/>
                <a:ea typeface="Meiryo UI" panose="020B0604030504040204" pitchFamily="50" charset="-128"/>
              </a:rPr>
              <a:t>増加地域数</a:t>
            </a:r>
            <a:endParaRPr kumimoji="1" lang="en-US" altLang="ja-JP" sz="900" dirty="0">
              <a:solidFill>
                <a:schemeClr val="tx1"/>
              </a:solidFill>
              <a:latin typeface="Meiryo UI" panose="020B0604030504040204" pitchFamily="50" charset="-128"/>
              <a:ea typeface="Meiryo UI" panose="020B0604030504040204" pitchFamily="50" charset="-128"/>
            </a:endParaRPr>
          </a:p>
          <a:p>
            <a:pPr marR="0" lvl="0" defTabSz="457200" rtl="0" eaLnBrk="1" fontAlgn="auto" latinLnBrk="0" hangingPunct="1">
              <a:lnSpc>
                <a:spcPct val="100000"/>
              </a:lnSpc>
              <a:spcBef>
                <a:spcPts val="0"/>
              </a:spcBef>
              <a:spcAft>
                <a:spcPts val="0"/>
              </a:spcAft>
              <a:buClrTx/>
              <a:buSzTx/>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920</a:t>
            </a:r>
            <a:r>
              <a:rPr kumimoji="1" lang="ja-JP" altLang="en-US" sz="900" dirty="0">
                <a:solidFill>
                  <a:schemeClr val="tx1"/>
                </a:solidFill>
                <a:latin typeface="Meiryo UI" panose="020B0604030504040204" pitchFamily="50" charset="-128"/>
                <a:ea typeface="Meiryo UI" panose="020B0604030504040204" pitchFamily="50" charset="-128"/>
              </a:rPr>
              <a:t>メッシュ</a:t>
            </a:r>
            <a:endParaRPr kumimoji="1" lang="en-US" altLang="ja-JP" sz="9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11" name="右中かっこ 10">
            <a:extLst>
              <a:ext uri="{FF2B5EF4-FFF2-40B4-BE49-F238E27FC236}">
                <a16:creationId xmlns:a16="http://schemas.microsoft.com/office/drawing/2014/main" id="{D73085C7-C3A2-41BF-966C-676ABC96F2A4}"/>
              </a:ext>
            </a:extLst>
          </p:cNvPr>
          <p:cNvSpPr/>
          <p:nvPr/>
        </p:nvSpPr>
        <p:spPr>
          <a:xfrm flipH="1">
            <a:off x="4952999" y="3870970"/>
            <a:ext cx="108000" cy="756000"/>
          </a:xfrm>
          <a:prstGeom prst="rightBrace">
            <a:avLst/>
          </a:prstGeom>
          <a:ln w="19050">
            <a:prstDash val="sysDash"/>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7" name="右中かっこ 16">
            <a:extLst>
              <a:ext uri="{FF2B5EF4-FFF2-40B4-BE49-F238E27FC236}">
                <a16:creationId xmlns:a16="http://schemas.microsoft.com/office/drawing/2014/main" id="{C37D7CD4-6D26-46A0-B423-E665E914A6F7}"/>
              </a:ext>
            </a:extLst>
          </p:cNvPr>
          <p:cNvSpPr/>
          <p:nvPr/>
        </p:nvSpPr>
        <p:spPr>
          <a:xfrm flipH="1">
            <a:off x="4909234" y="2461642"/>
            <a:ext cx="108000" cy="504000"/>
          </a:xfrm>
          <a:prstGeom prst="rightBrace">
            <a:avLst/>
          </a:prstGeom>
          <a:ln w="19050">
            <a:prstDash val="sysDash"/>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9" name="角丸四角形 91">
            <a:extLst>
              <a:ext uri="{FF2B5EF4-FFF2-40B4-BE49-F238E27FC236}">
                <a16:creationId xmlns:a16="http://schemas.microsoft.com/office/drawing/2014/main" id="{986C642D-1DDE-4E94-A144-A146EB0EB5B0}"/>
              </a:ext>
            </a:extLst>
          </p:cNvPr>
          <p:cNvSpPr/>
          <p:nvPr/>
        </p:nvSpPr>
        <p:spPr>
          <a:xfrm>
            <a:off x="3863420" y="3944597"/>
            <a:ext cx="1066028" cy="576001"/>
          </a:xfrm>
          <a:prstGeom prst="roundRect">
            <a:avLst/>
          </a:prstGeom>
          <a:solidFill>
            <a:srgbClr val="FFFF00"/>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defTabSz="457200" rtl="0" eaLnBrk="1" fontAlgn="auto" latinLnBrk="0" hangingPunct="1">
              <a:lnSpc>
                <a:spcPct val="100000"/>
              </a:lnSpc>
              <a:spcBef>
                <a:spcPts val="0"/>
              </a:spcBef>
              <a:spcAft>
                <a:spcPts val="0"/>
              </a:spcAft>
              <a:buClrTx/>
              <a:buSzTx/>
              <a:tabLst/>
              <a:defRPr/>
            </a:pPr>
            <a:r>
              <a:rPr kumimoji="1" lang="ja-JP" altLang="en-US" sz="900" dirty="0">
                <a:solidFill>
                  <a:schemeClr val="tx1"/>
                </a:solidFill>
                <a:latin typeface="Meiryo UI" panose="020B0604030504040204" pitchFamily="50" charset="-128"/>
                <a:ea typeface="Meiryo UI" panose="020B0604030504040204" pitchFamily="50" charset="-128"/>
              </a:rPr>
              <a:t>泉州北ブロックの</a:t>
            </a:r>
            <a:endParaRPr kumimoji="1" lang="en-US" altLang="ja-JP" sz="900" dirty="0">
              <a:solidFill>
                <a:schemeClr val="tx1"/>
              </a:solidFill>
              <a:latin typeface="Meiryo UI" panose="020B0604030504040204" pitchFamily="50" charset="-128"/>
              <a:ea typeface="Meiryo UI" panose="020B0604030504040204" pitchFamily="50" charset="-128"/>
            </a:endParaRPr>
          </a:p>
          <a:p>
            <a:pPr marR="0" lvl="0" defTabSz="457200" rtl="0" eaLnBrk="1" fontAlgn="auto" latinLnBrk="0" hangingPunct="1">
              <a:lnSpc>
                <a:spcPct val="100000"/>
              </a:lnSpc>
              <a:spcBef>
                <a:spcPts val="0"/>
              </a:spcBef>
              <a:spcAft>
                <a:spcPts val="0"/>
              </a:spcAft>
              <a:buClrTx/>
              <a:buSzTx/>
              <a:tabLst/>
              <a:defRPr/>
            </a:pPr>
            <a:r>
              <a:rPr kumimoji="1" lang="ja-JP" altLang="en-US" sz="900" dirty="0">
                <a:solidFill>
                  <a:schemeClr val="tx1"/>
                </a:solidFill>
                <a:latin typeface="Meiryo UI" panose="020B0604030504040204" pitchFamily="50" charset="-128"/>
                <a:ea typeface="Meiryo UI" panose="020B0604030504040204" pitchFamily="50" charset="-128"/>
              </a:rPr>
              <a:t>増加地域数</a:t>
            </a:r>
            <a:endParaRPr kumimoji="1" lang="en-US" altLang="ja-JP" sz="900" dirty="0">
              <a:solidFill>
                <a:schemeClr val="tx1"/>
              </a:solidFill>
              <a:latin typeface="Meiryo UI" panose="020B0604030504040204" pitchFamily="50" charset="-128"/>
              <a:ea typeface="Meiryo UI" panose="020B0604030504040204" pitchFamily="50" charset="-128"/>
            </a:endParaRPr>
          </a:p>
          <a:p>
            <a:pPr marR="0" lvl="0" defTabSz="457200" rtl="0" eaLnBrk="1" fontAlgn="auto" latinLnBrk="0" hangingPunct="1">
              <a:lnSpc>
                <a:spcPct val="100000"/>
              </a:lnSpc>
              <a:spcBef>
                <a:spcPts val="0"/>
              </a:spcBef>
              <a:spcAft>
                <a:spcPts val="0"/>
              </a:spcAft>
              <a:buClrTx/>
              <a:buSzTx/>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1,059</a:t>
            </a:r>
            <a:r>
              <a:rPr kumimoji="1" lang="ja-JP" altLang="en-US" sz="900" dirty="0">
                <a:solidFill>
                  <a:schemeClr val="tx1"/>
                </a:solidFill>
                <a:latin typeface="Meiryo UI" panose="020B0604030504040204" pitchFamily="50" charset="-128"/>
                <a:ea typeface="Meiryo UI" panose="020B0604030504040204" pitchFamily="50" charset="-128"/>
              </a:rPr>
              <a:t>メッシュ</a:t>
            </a:r>
            <a:endParaRPr kumimoji="1" lang="en-US" altLang="ja-JP" sz="9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cxnSp>
        <p:nvCxnSpPr>
          <p:cNvPr id="21" name="直線コネクタ 20">
            <a:extLst>
              <a:ext uri="{FF2B5EF4-FFF2-40B4-BE49-F238E27FC236}">
                <a16:creationId xmlns:a16="http://schemas.microsoft.com/office/drawing/2014/main" id="{C364292E-3A3C-401C-B02B-184CA7621F3B}"/>
              </a:ext>
            </a:extLst>
          </p:cNvPr>
          <p:cNvCxnSpPr>
            <a:cxnSpLocks/>
            <a:stCxn id="17" idx="1"/>
            <a:endCxn id="19" idx="0"/>
          </p:cNvCxnSpPr>
          <p:nvPr/>
        </p:nvCxnSpPr>
        <p:spPr>
          <a:xfrm flipH="1">
            <a:off x="4396434" y="2713642"/>
            <a:ext cx="512800" cy="1230955"/>
          </a:xfrm>
          <a:prstGeom prst="line">
            <a:avLst/>
          </a:prstGeom>
          <a:ln w="63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a:extLst>
              <a:ext uri="{FF2B5EF4-FFF2-40B4-BE49-F238E27FC236}">
                <a16:creationId xmlns:a16="http://schemas.microsoft.com/office/drawing/2014/main" id="{64F77C38-27B0-4B87-A0B9-47496BDB0A07}"/>
              </a:ext>
            </a:extLst>
          </p:cNvPr>
          <p:cNvSpPr>
            <a:spLocks noGrp="1"/>
          </p:cNvSpPr>
          <p:nvPr>
            <p:ph type="sldNum" sz="quarter" idx="12"/>
          </p:nvPr>
        </p:nvSpPr>
        <p:spPr>
          <a:xfrm>
            <a:off x="7591296" y="6412010"/>
            <a:ext cx="2228850" cy="365125"/>
          </a:xfrm>
        </p:spPr>
        <p:txBody>
          <a:bodyPr/>
          <a:lstStyle/>
          <a:p>
            <a:fld id="{CFC412B4-EE58-4AC4-A928-FBCBFC162B5A}" type="slidenum">
              <a:rPr kumimoji="1" lang="ja-JP" altLang="en-US" smtClean="0">
                <a:solidFill>
                  <a:schemeClr val="tx1"/>
                </a:solidFill>
              </a:rPr>
              <a:t>12</a:t>
            </a:fld>
            <a:endParaRPr kumimoji="1" lang="ja-JP" altLang="en-US" dirty="0">
              <a:solidFill>
                <a:schemeClr val="tx1"/>
              </a:solidFill>
            </a:endParaRPr>
          </a:p>
        </p:txBody>
      </p:sp>
      <p:sp>
        <p:nvSpPr>
          <p:cNvPr id="26" name="角丸四角形 91">
            <a:extLst>
              <a:ext uri="{FF2B5EF4-FFF2-40B4-BE49-F238E27FC236}">
                <a16:creationId xmlns:a16="http://schemas.microsoft.com/office/drawing/2014/main" id="{1D219CCB-A06C-4BC3-A17B-E9BA5647110B}"/>
              </a:ext>
            </a:extLst>
          </p:cNvPr>
          <p:cNvSpPr/>
          <p:nvPr/>
        </p:nvSpPr>
        <p:spPr>
          <a:xfrm>
            <a:off x="171720" y="735815"/>
            <a:ext cx="9592482" cy="9475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同一範囲</a:t>
            </a:r>
            <a:r>
              <a:rPr kumimoji="1" lang="ja-JP" altLang="en-US" sz="8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r>
              <a:rPr kumimoji="1" lang="en-US" altLang="ja-JP" sz="8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r>
              <a:rPr kumimoji="1" lang="ja-JP" altLang="en-US" sz="8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r>
              <a:rPr kumimoji="1" lang="ja-JP" altLang="en-US" sz="11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で比較した場合、</a:t>
            </a:r>
            <a:r>
              <a:rPr kumimoji="1" lang="ja-JP" altLang="en-US" sz="11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泉州北ブロックを分けない案の方が</a:t>
            </a:r>
            <a:r>
              <a:rPr kumimoji="1" lang="ja-JP" altLang="en-US" sz="1100" b="1"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r>
              <a:rPr kumimoji="1" lang="ja-JP" altLang="en-US" sz="1100" b="1" dirty="0">
                <a:solidFill>
                  <a:schemeClr val="tx1"/>
                </a:solidFill>
                <a:latin typeface="Meiryo UI" panose="020B0604030504040204" pitchFamily="50" charset="-128"/>
                <a:ea typeface="Meiryo UI" panose="020B0604030504040204" pitchFamily="50" charset="-128"/>
              </a:rPr>
              <a:t>広域化により、</a:t>
            </a:r>
            <a:r>
              <a:rPr kumimoji="1" lang="ja-JP" altLang="en-US" sz="11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泉州北ブロックで</a:t>
            </a:r>
            <a:r>
              <a:rPr kumimoji="1" lang="ja-JP" altLang="en-US" sz="11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５分以内に到達可能な消防署所が増える地域が多い。</a:t>
            </a:r>
            <a:endParaRPr kumimoji="1" lang="en-US" altLang="ja-JP" sz="11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R="0" lvl="0" defTabSz="457200" rtl="0" eaLnBrk="1" fontAlgn="auto" latinLnBrk="0" hangingPunct="1">
              <a:lnSpc>
                <a:spcPct val="100000"/>
              </a:lnSpc>
              <a:spcBef>
                <a:spcPts val="0"/>
              </a:spcBef>
              <a:spcAft>
                <a:spcPts val="0"/>
              </a:spcAft>
              <a:buClrTx/>
              <a:buSzTx/>
              <a:tabLst/>
              <a:defRPr/>
            </a:pPr>
            <a:r>
              <a:rPr kumimoji="1" lang="ja-JP" altLang="en-US" sz="1100" b="1" dirty="0">
                <a:solidFill>
                  <a:schemeClr val="tx1"/>
                </a:solidFill>
                <a:latin typeface="Meiryo UI" panose="020B0604030504040204" pitchFamily="50" charset="-128"/>
                <a:ea typeface="Meiryo UI" panose="020B0604030504040204" pitchFamily="50" charset="-128"/>
              </a:rPr>
              <a:t>　　</a:t>
            </a:r>
            <a:r>
              <a:rPr kumimoji="1" lang="ja-JP" altLang="en-US" sz="800" dirty="0">
                <a:solidFill>
                  <a:schemeClr val="tx1"/>
                </a:solidFill>
                <a:latin typeface="Meiryo UI" panose="020B0604030504040204" pitchFamily="50" charset="-128"/>
                <a:ea typeface="Meiryo UI" panose="020B0604030504040204" pitchFamily="50" charset="-128"/>
              </a:rPr>
              <a:t>（</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）堺から泉州北ブロックまで：</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案</a:t>
            </a:r>
            <a:r>
              <a:rPr kumimoji="1" lang="en-US" altLang="ja-JP" sz="800" dirty="0">
                <a:solidFill>
                  <a:schemeClr val="tx1"/>
                </a:solidFill>
                <a:latin typeface="Meiryo UI" panose="020B0604030504040204" pitchFamily="50" charset="-128"/>
                <a:ea typeface="Meiryo UI" panose="020B0604030504040204" pitchFamily="50" charset="-128"/>
              </a:rPr>
              <a:t>2-1</a:t>
            </a:r>
            <a:r>
              <a:rPr kumimoji="1" lang="ja-JP" altLang="en-US" sz="800" dirty="0">
                <a:solidFill>
                  <a:schemeClr val="tx1"/>
                </a:solidFill>
                <a:latin typeface="Meiryo UI" panose="020B0604030504040204" pitchFamily="50" charset="-128"/>
                <a:ea typeface="Meiryo UI" panose="020B0604030504040204" pitchFamily="50" charset="-128"/>
              </a:rPr>
              <a:t>①②</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と</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案</a:t>
            </a:r>
            <a:r>
              <a:rPr kumimoji="1" lang="en-US" altLang="ja-JP" sz="800" dirty="0">
                <a:solidFill>
                  <a:schemeClr val="tx1"/>
                </a:solidFill>
                <a:latin typeface="Meiryo UI" panose="020B0604030504040204" pitchFamily="50" charset="-128"/>
                <a:ea typeface="Meiryo UI" panose="020B0604030504040204" pitchFamily="50" charset="-128"/>
              </a:rPr>
              <a:t>2-2】</a:t>
            </a:r>
            <a:r>
              <a:rPr kumimoji="1" lang="ja-JP" altLang="en-US" sz="800" dirty="0">
                <a:solidFill>
                  <a:schemeClr val="tx1"/>
                </a:solidFill>
                <a:latin typeface="Meiryo UI" panose="020B0604030504040204" pitchFamily="50" charset="-128"/>
                <a:ea typeface="Meiryo UI" panose="020B0604030504040204" pitchFamily="50" charset="-128"/>
              </a:rPr>
              <a:t>、堺から泉州南ブロックまで：</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案</a:t>
            </a:r>
            <a:r>
              <a:rPr kumimoji="1" lang="en-US" altLang="ja-JP" sz="800" dirty="0">
                <a:solidFill>
                  <a:schemeClr val="tx1"/>
                </a:solidFill>
                <a:latin typeface="Meiryo UI" panose="020B0604030504040204" pitchFamily="50" charset="-128"/>
                <a:ea typeface="Meiryo UI" panose="020B0604030504040204" pitchFamily="50" charset="-128"/>
              </a:rPr>
              <a:t>2-1</a:t>
            </a:r>
            <a:r>
              <a:rPr kumimoji="1" lang="ja-JP" altLang="en-US" sz="800" dirty="0">
                <a:solidFill>
                  <a:schemeClr val="tx1"/>
                </a:solidFill>
                <a:latin typeface="Meiryo UI" panose="020B0604030504040204" pitchFamily="50" charset="-128"/>
                <a:ea typeface="Meiryo UI" panose="020B0604030504040204" pitchFamily="50" charset="-128"/>
              </a:rPr>
              <a:t>①③</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と</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案</a:t>
            </a:r>
            <a:r>
              <a:rPr kumimoji="1" lang="en-US" altLang="ja-JP" sz="800" dirty="0">
                <a:solidFill>
                  <a:schemeClr val="tx1"/>
                </a:solidFill>
                <a:latin typeface="Meiryo UI" panose="020B0604030504040204" pitchFamily="50" charset="-128"/>
                <a:ea typeface="Meiryo UI" panose="020B0604030504040204" pitchFamily="50" charset="-128"/>
              </a:rPr>
              <a:t>2-3】</a:t>
            </a:r>
            <a:endParaRPr kumimoji="1" lang="en-US" altLang="ja-JP" sz="800"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171450" marR="0" lvl="0" indent="-171450"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泉州北ブロックを分けない案の中では、</a:t>
            </a:r>
            <a:endParaRPr kumimoji="1" lang="en-US" altLang="ja-JP" sz="11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R="0" lvl="0" defTabSz="457200" rtl="0" eaLnBrk="1" fontAlgn="auto" latinLnBrk="0" hangingPunct="1">
              <a:lnSpc>
                <a:spcPct val="100000"/>
              </a:lnSpc>
              <a:spcBef>
                <a:spcPts val="0"/>
              </a:spcBef>
              <a:spcAft>
                <a:spcPts val="0"/>
              </a:spcAft>
              <a:buClrTx/>
              <a:buSzTx/>
              <a:tabLst/>
              <a:defRPr/>
            </a:pPr>
            <a:r>
              <a:rPr kumimoji="1" lang="ja-JP" altLang="en-US" sz="1100" b="1" dirty="0">
                <a:solidFill>
                  <a:schemeClr val="tx1"/>
                </a:solidFill>
                <a:latin typeface="Meiryo UI" panose="020B0604030504040204" pitchFamily="50" charset="-128"/>
                <a:ea typeface="Meiryo UI" panose="020B0604030504040204" pitchFamily="50" charset="-128"/>
              </a:rPr>
              <a:t>　　・　泉州北ブロックの </a:t>
            </a:r>
            <a:r>
              <a:rPr kumimoji="1" lang="ja-JP" altLang="en-US" sz="1100" b="1" u="sng" dirty="0">
                <a:solidFill>
                  <a:schemeClr val="tx1"/>
                </a:solidFill>
                <a:latin typeface="Meiryo UI" panose="020B0604030504040204" pitchFamily="50" charset="-128"/>
                <a:ea typeface="Meiryo UI" panose="020B0604030504040204" pitchFamily="50" charset="-128"/>
              </a:rPr>
              <a:t>増加</a:t>
            </a:r>
            <a:r>
              <a:rPr kumimoji="1" lang="ja-JP" altLang="en-US" sz="11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地域数が最も多くなるのは</a:t>
            </a:r>
            <a:r>
              <a:rPr kumimoji="1" lang="en-US" altLang="ja-JP" sz="11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r>
              <a:rPr kumimoji="1" lang="ja-JP" altLang="en-US" sz="11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案</a:t>
            </a:r>
            <a:r>
              <a:rPr kumimoji="1" lang="en-US" altLang="ja-JP" sz="11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2-3】</a:t>
            </a:r>
            <a:r>
              <a:rPr kumimoji="1" lang="ja-JP" altLang="en-US" sz="11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だが、</a:t>
            </a:r>
            <a:endParaRPr kumimoji="1" lang="en-US" altLang="ja-JP" sz="11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R="0" lvl="0" defTabSz="457200" rtl="0" eaLnBrk="1" fontAlgn="auto" latinLnBrk="0" hangingPunct="1">
              <a:lnSpc>
                <a:spcPct val="100000"/>
              </a:lnSpc>
              <a:spcBef>
                <a:spcPts val="0"/>
              </a:spcBef>
              <a:spcAft>
                <a:spcPts val="0"/>
              </a:spcAft>
              <a:buClrTx/>
              <a:buSzTx/>
              <a:tabLst/>
              <a:defRPr/>
            </a:pPr>
            <a:r>
              <a:rPr kumimoji="1" lang="ja-JP" altLang="en-US" sz="1100" b="1" dirty="0">
                <a:solidFill>
                  <a:schemeClr val="tx1"/>
                </a:solidFill>
                <a:latin typeface="Meiryo UI" panose="020B0604030504040204" pitchFamily="50" charset="-128"/>
                <a:ea typeface="Meiryo UI" panose="020B0604030504040204" pitchFamily="50" charset="-128"/>
              </a:rPr>
              <a:t>　　・　広域化の規模を大きくすることに伴う効果の違い</a:t>
            </a:r>
            <a:r>
              <a:rPr kumimoji="1" lang="ja-JP" altLang="en-US" sz="1100" b="1" u="sng" dirty="0">
                <a:solidFill>
                  <a:schemeClr val="tx1"/>
                </a:solidFill>
                <a:latin typeface="Meiryo UI" panose="020B0604030504040204" pitchFamily="50" charset="-128"/>
                <a:ea typeface="Meiryo UI" panose="020B0604030504040204" pitchFamily="50" charset="-128"/>
              </a:rPr>
              <a:t>（増加地域数の伸び）が最も現れるのは</a:t>
            </a:r>
            <a:r>
              <a:rPr kumimoji="1" lang="en-US" altLang="ja-JP" sz="1100" b="1" u="sng" dirty="0">
                <a:solidFill>
                  <a:schemeClr val="tx1"/>
                </a:solidFill>
                <a:latin typeface="Meiryo UI" panose="020B0604030504040204" pitchFamily="50" charset="-128"/>
                <a:ea typeface="Meiryo UI" panose="020B0604030504040204" pitchFamily="50" charset="-128"/>
              </a:rPr>
              <a:t>【</a:t>
            </a:r>
            <a:r>
              <a:rPr kumimoji="1" lang="ja-JP" altLang="en-US" sz="1100" b="1" u="sng" dirty="0">
                <a:solidFill>
                  <a:schemeClr val="tx1"/>
                </a:solidFill>
                <a:latin typeface="Meiryo UI" panose="020B0604030504040204" pitchFamily="50" charset="-128"/>
                <a:ea typeface="Meiryo UI" panose="020B0604030504040204" pitchFamily="50" charset="-128"/>
              </a:rPr>
              <a:t>案</a:t>
            </a:r>
            <a:r>
              <a:rPr kumimoji="1" lang="en-US" altLang="ja-JP" sz="1100" b="1" u="sng" dirty="0">
                <a:solidFill>
                  <a:schemeClr val="tx1"/>
                </a:solidFill>
                <a:latin typeface="Meiryo UI" panose="020B0604030504040204" pitchFamily="50" charset="-128"/>
                <a:ea typeface="Meiryo UI" panose="020B0604030504040204" pitchFamily="50" charset="-128"/>
              </a:rPr>
              <a:t>2-2】</a:t>
            </a:r>
            <a:r>
              <a:rPr kumimoji="1" lang="ja-JP" altLang="en-US" sz="1100" b="1" dirty="0">
                <a:solidFill>
                  <a:schemeClr val="tx1"/>
                </a:solidFill>
                <a:latin typeface="Meiryo UI" panose="020B0604030504040204" pitchFamily="50" charset="-128"/>
                <a:ea typeface="Meiryo UI" panose="020B0604030504040204" pitchFamily="50" charset="-128"/>
              </a:rPr>
              <a:t>である。</a:t>
            </a:r>
            <a:endParaRPr kumimoji="1" lang="en-US" altLang="ja-JP" sz="11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27" name="角丸四角形 91">
            <a:extLst>
              <a:ext uri="{FF2B5EF4-FFF2-40B4-BE49-F238E27FC236}">
                <a16:creationId xmlns:a16="http://schemas.microsoft.com/office/drawing/2014/main" id="{D3333C16-7A44-4FC3-95A1-F537C9DBEE0B}"/>
              </a:ext>
            </a:extLst>
          </p:cNvPr>
          <p:cNvSpPr/>
          <p:nvPr/>
        </p:nvSpPr>
        <p:spPr>
          <a:xfrm>
            <a:off x="7669357" y="948101"/>
            <a:ext cx="2064923" cy="2880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R="0" lvl="0" defTabSz="457200" rtl="0" eaLnBrk="1" fontAlgn="auto" latinLnBrk="0" hangingPunct="1">
              <a:lnSpc>
                <a:spcPct val="100000"/>
              </a:lnSpc>
              <a:spcBef>
                <a:spcPts val="0"/>
              </a:spcBef>
              <a:spcAft>
                <a:spcPts val="0"/>
              </a:spcAft>
              <a:buClrTx/>
              <a:buSzTx/>
              <a:tabLst/>
              <a:defRPr/>
            </a:pPr>
            <a:r>
              <a:rPr kumimoji="1" lang="ja-JP" altLang="en-US" sz="800" dirty="0">
                <a:solidFill>
                  <a:schemeClr val="tx1"/>
                </a:solidFill>
                <a:latin typeface="Meiryo UI" panose="020B0604030504040204" pitchFamily="50" charset="-128"/>
                <a:ea typeface="Meiryo UI" panose="020B0604030504040204" pitchFamily="50" charset="-128"/>
              </a:rPr>
              <a:t>（➡住民サービスが向上する地域が多い）</a:t>
            </a:r>
            <a:endParaRPr kumimoji="1" lang="en-US" altLang="ja-JP" sz="800"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91188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E18C5F5-EFE3-4448-9320-35378E710FAE}"/>
              </a:ext>
            </a:extLst>
          </p:cNvPr>
          <p:cNvSpPr/>
          <p:nvPr/>
        </p:nvSpPr>
        <p:spPr>
          <a:xfrm>
            <a:off x="0" y="22381"/>
            <a:ext cx="9906000" cy="36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３　広域化シミュレーションの結果比較（</a:t>
            </a:r>
            <a:r>
              <a:rPr lang="en-US" altLang="ja-JP" sz="1600" b="1" dirty="0">
                <a:latin typeface="Meiryo UI" panose="020B0604030504040204" pitchFamily="50" charset="-128"/>
                <a:ea typeface="Meiryo UI" panose="020B0604030504040204" pitchFamily="50" charset="-128"/>
              </a:rPr>
              <a:t>3/4</a:t>
            </a:r>
            <a:r>
              <a:rPr lang="ja-JP" altLang="en-US" sz="1600" b="1" dirty="0">
                <a:latin typeface="Meiryo UI" panose="020B0604030504040204" pitchFamily="50" charset="-128"/>
                <a:ea typeface="Meiryo UI" panose="020B0604030504040204" pitchFamily="50" charset="-128"/>
              </a:rPr>
              <a:t>）</a:t>
            </a:r>
          </a:p>
        </p:txBody>
      </p:sp>
      <p:graphicFrame>
        <p:nvGraphicFramePr>
          <p:cNvPr id="2" name="表 2">
            <a:extLst>
              <a:ext uri="{FF2B5EF4-FFF2-40B4-BE49-F238E27FC236}">
                <a16:creationId xmlns:a16="http://schemas.microsoft.com/office/drawing/2014/main" id="{B786C4D0-2209-4612-80E8-026324B8A878}"/>
              </a:ext>
            </a:extLst>
          </p:cNvPr>
          <p:cNvGraphicFramePr>
            <a:graphicFrameLocks noGrp="1"/>
          </p:cNvGraphicFramePr>
          <p:nvPr/>
        </p:nvGraphicFramePr>
        <p:xfrm>
          <a:off x="138377" y="1391478"/>
          <a:ext cx="9684000" cy="5040690"/>
        </p:xfrm>
        <a:graphic>
          <a:graphicData uri="http://schemas.openxmlformats.org/drawingml/2006/table">
            <a:tbl>
              <a:tblPr firstRow="1" bandRow="1">
                <a:tableStyleId>{5940675A-B579-460E-94D1-54222C63F5DA}</a:tableStyleId>
              </a:tblPr>
              <a:tblGrid>
                <a:gridCol w="1758987">
                  <a:extLst>
                    <a:ext uri="{9D8B030D-6E8A-4147-A177-3AD203B41FA5}">
                      <a16:colId xmlns:a16="http://schemas.microsoft.com/office/drawing/2014/main" val="111117954"/>
                    </a:ext>
                  </a:extLst>
                </a:gridCol>
                <a:gridCol w="3225728">
                  <a:extLst>
                    <a:ext uri="{9D8B030D-6E8A-4147-A177-3AD203B41FA5}">
                      <a16:colId xmlns:a16="http://schemas.microsoft.com/office/drawing/2014/main" val="1037552203"/>
                    </a:ext>
                  </a:extLst>
                </a:gridCol>
                <a:gridCol w="3225728">
                  <a:extLst>
                    <a:ext uri="{9D8B030D-6E8A-4147-A177-3AD203B41FA5}">
                      <a16:colId xmlns:a16="http://schemas.microsoft.com/office/drawing/2014/main" val="2731000052"/>
                    </a:ext>
                  </a:extLst>
                </a:gridCol>
                <a:gridCol w="1473557">
                  <a:extLst>
                    <a:ext uri="{9D8B030D-6E8A-4147-A177-3AD203B41FA5}">
                      <a16:colId xmlns:a16="http://schemas.microsoft.com/office/drawing/2014/main" val="1668411995"/>
                    </a:ext>
                  </a:extLst>
                </a:gridCol>
              </a:tblGrid>
              <a:tr h="582990">
                <a:tc>
                  <a:txBody>
                    <a:bodyPr/>
                    <a:lstStyle/>
                    <a:p>
                      <a:pPr algn="ctr"/>
                      <a:endParaRPr kumimoji="1" lang="ja-JP" altLang="en-US" sz="1100" b="1" dirty="0">
                        <a:latin typeface="Meiryo UI" panose="020B0604030504040204" pitchFamily="50" charset="-128"/>
                        <a:ea typeface="Meiryo UI" panose="020B0604030504040204" pitchFamily="50" charset="-128"/>
                      </a:endParaRPr>
                    </a:p>
                  </a:txBody>
                  <a:tcPr anchor="ctr">
                    <a:solidFill>
                      <a:schemeClr val="accent4">
                        <a:lumMod val="40000"/>
                        <a:lumOff val="60000"/>
                      </a:schemeClr>
                    </a:solidFill>
                  </a:tcPr>
                </a:tc>
                <a:tc>
                  <a:txBody>
                    <a:bodyPr/>
                    <a:lstStyle/>
                    <a:p>
                      <a:pPr algn="ctr"/>
                      <a:r>
                        <a:rPr kumimoji="1" lang="ja-JP" altLang="en-US" sz="1100" b="1" dirty="0">
                          <a:latin typeface="Meiryo UI" panose="020B0604030504040204" pitchFamily="50" charset="-128"/>
                          <a:ea typeface="Meiryo UI" panose="020B0604030504040204" pitchFamily="50" charset="-128"/>
                        </a:rPr>
                        <a:t>編成可能部隊数</a:t>
                      </a:r>
                    </a:p>
                  </a:txBody>
                  <a:tcPr anchor="ctr">
                    <a:solidFill>
                      <a:schemeClr val="accent4">
                        <a:lumMod val="40000"/>
                        <a:lumOff val="60000"/>
                      </a:schemeClr>
                    </a:solidFill>
                  </a:tcPr>
                </a:tc>
                <a:tc>
                  <a:txBody>
                    <a:bodyPr/>
                    <a:lstStyle/>
                    <a:p>
                      <a:pPr algn="ctr"/>
                      <a:r>
                        <a:rPr kumimoji="1" lang="ja-JP" altLang="en-US" sz="1100" b="1" dirty="0">
                          <a:latin typeface="Meiryo UI" panose="020B0604030504040204" pitchFamily="50" charset="-128"/>
                          <a:ea typeface="Meiryo UI" panose="020B0604030504040204" pitchFamily="50" charset="-128"/>
                        </a:rPr>
                        <a:t>第一出動台数</a:t>
                      </a:r>
                    </a:p>
                  </a:txBody>
                  <a:tcPr anchor="ctr">
                    <a:solidFill>
                      <a:schemeClr val="accent4">
                        <a:lumMod val="40000"/>
                        <a:lumOff val="60000"/>
                      </a:schemeClr>
                    </a:solidFill>
                  </a:tcPr>
                </a:tc>
                <a:tc>
                  <a:txBody>
                    <a:bodyPr/>
                    <a:lstStyle/>
                    <a:p>
                      <a:pPr algn="ctr"/>
                      <a:r>
                        <a:rPr kumimoji="1" lang="ja-JP" altLang="en-US" sz="1100" b="1" dirty="0">
                          <a:latin typeface="Meiryo UI" panose="020B0604030504040204" pitchFamily="50" charset="-128"/>
                          <a:ea typeface="Meiryo UI" panose="020B0604030504040204" pitchFamily="50" charset="-128"/>
                        </a:rPr>
                        <a:t>比較結果</a:t>
                      </a:r>
                    </a:p>
                  </a:txBody>
                  <a:tcPr anchor="ctr">
                    <a:solidFill>
                      <a:schemeClr val="accent4">
                        <a:lumMod val="40000"/>
                        <a:lumOff val="60000"/>
                      </a:schemeClr>
                    </a:solidFill>
                  </a:tcPr>
                </a:tc>
                <a:extLst>
                  <a:ext uri="{0D108BD9-81ED-4DB2-BD59-A6C34878D82A}">
                    <a16:rowId xmlns:a16="http://schemas.microsoft.com/office/drawing/2014/main" val="972671396"/>
                  </a:ext>
                </a:extLst>
              </a:tr>
              <a:tr h="891540">
                <a:tc>
                  <a:txBody>
                    <a:bodyPr/>
                    <a:lstStyle/>
                    <a:p>
                      <a:pPr algn="ctr"/>
                      <a:r>
                        <a:rPr kumimoji="1" lang="en-US" altLang="ja-JP" sz="1050" b="1" dirty="0">
                          <a:latin typeface="Meiryo UI" panose="020B0604030504040204" pitchFamily="50" charset="-128"/>
                          <a:ea typeface="Meiryo UI" panose="020B0604030504040204" pitchFamily="50" charset="-128"/>
                        </a:rPr>
                        <a:t>【</a:t>
                      </a:r>
                      <a:r>
                        <a:rPr kumimoji="1" lang="ja-JP" altLang="en-US" sz="1050" b="1" dirty="0">
                          <a:latin typeface="Meiryo UI" panose="020B0604030504040204" pitchFamily="50" charset="-128"/>
                          <a:ea typeface="Meiryo UI" panose="020B0604030504040204" pitchFamily="50" charset="-128"/>
                        </a:rPr>
                        <a:t>案</a:t>
                      </a:r>
                      <a:r>
                        <a:rPr kumimoji="1" lang="en-US" altLang="ja-JP" sz="1050" b="1" dirty="0">
                          <a:latin typeface="Meiryo UI" panose="020B0604030504040204" pitchFamily="50" charset="-128"/>
                          <a:ea typeface="Meiryo UI" panose="020B0604030504040204" pitchFamily="50" charset="-128"/>
                        </a:rPr>
                        <a:t>2-1</a:t>
                      </a:r>
                      <a:r>
                        <a:rPr kumimoji="1" lang="ja-JP" altLang="en-US" sz="1050" b="1" dirty="0">
                          <a:latin typeface="Meiryo UI" panose="020B0604030504040204" pitchFamily="50" charset="-128"/>
                          <a:ea typeface="Meiryo UI" panose="020B0604030504040204" pitchFamily="50" charset="-128"/>
                        </a:rPr>
                        <a:t>①</a:t>
                      </a:r>
                      <a:r>
                        <a:rPr kumimoji="1" lang="en-US" altLang="ja-JP" sz="1050" b="1" dirty="0">
                          <a:latin typeface="Meiryo UI" panose="020B0604030504040204" pitchFamily="50" charset="-128"/>
                          <a:ea typeface="Meiryo UI" panose="020B0604030504040204" pitchFamily="50" charset="-128"/>
                        </a:rPr>
                        <a:t>】</a:t>
                      </a:r>
                      <a:endParaRPr kumimoji="1" lang="en-US" altLang="ja-JP" sz="1050" b="0" dirty="0">
                        <a:latin typeface="Meiryo UI" panose="020B0604030504040204" pitchFamily="50" charset="-128"/>
                        <a:ea typeface="Meiryo UI" panose="020B0604030504040204" pitchFamily="50" charset="-128"/>
                      </a:endParaRPr>
                    </a:p>
                    <a:p>
                      <a:pPr algn="ctr"/>
                      <a:r>
                        <a:rPr kumimoji="1" lang="ja-JP" altLang="en-US" sz="1050" b="0" u="none" dirty="0">
                          <a:latin typeface="Meiryo UI" panose="020B0604030504040204" pitchFamily="50" charset="-128"/>
                          <a:ea typeface="Meiryo UI" panose="020B0604030504040204" pitchFamily="50" charset="-128"/>
                        </a:rPr>
                        <a:t>堺市域</a:t>
                      </a:r>
                      <a:endParaRPr kumimoji="1" lang="en-US" altLang="ja-JP" sz="1050" b="0" u="none" dirty="0">
                        <a:latin typeface="Meiryo UI" panose="020B0604030504040204" pitchFamily="50" charset="-128"/>
                        <a:ea typeface="Meiryo UI" panose="020B0604030504040204" pitchFamily="50" charset="-128"/>
                      </a:endParaRPr>
                    </a:p>
                    <a:p>
                      <a:pPr algn="ctr"/>
                      <a:r>
                        <a:rPr kumimoji="1" lang="ja-JP" altLang="en-US" sz="1050" b="0" u="none" dirty="0">
                          <a:latin typeface="Meiryo UI" panose="020B0604030504040204" pitchFamily="50" charset="-128"/>
                          <a:ea typeface="Meiryo UI" panose="020B0604030504040204" pitchFamily="50" charset="-128"/>
                        </a:rPr>
                        <a:t>和泉市</a:t>
                      </a:r>
                      <a:endParaRPr kumimoji="1" lang="en-US" altLang="ja-JP" sz="1050" b="0" u="none" dirty="0">
                        <a:latin typeface="Meiryo UI" panose="020B0604030504040204" pitchFamily="50" charset="-128"/>
                        <a:ea typeface="Meiryo UI" panose="020B0604030504040204" pitchFamily="50" charset="-128"/>
                      </a:endParaRPr>
                    </a:p>
                    <a:p>
                      <a:pPr algn="ctr"/>
                      <a:r>
                        <a:rPr kumimoji="1" lang="ja-JP" altLang="en-US" sz="1050" b="0" u="none" dirty="0">
                          <a:latin typeface="Meiryo UI" panose="020B0604030504040204" pitchFamily="50" charset="-128"/>
                          <a:ea typeface="Meiryo UI" panose="020B0604030504040204" pitchFamily="50" charset="-128"/>
                        </a:rPr>
                        <a:t>泉大津市</a:t>
                      </a:r>
                    </a:p>
                  </a:txBody>
                  <a:tcPr anchor="ctr">
                    <a:lnB w="12700" cap="flat" cmpd="sng" algn="ctr">
                      <a:solidFill>
                        <a:schemeClr val="tx1"/>
                      </a:solidFill>
                      <a:prstDash val="solid"/>
                      <a:round/>
                      <a:headEnd type="none" w="med" len="med"/>
                      <a:tailEnd type="none" w="med" len="med"/>
                    </a:lnB>
                  </a:tcPr>
                </a:tc>
                <a:tc>
                  <a:txBody>
                    <a:bodyPr/>
                    <a:lstStyle/>
                    <a:p>
                      <a:r>
                        <a:rPr kumimoji="1" lang="ja-JP" altLang="en-US" sz="1050" b="0" u="none" dirty="0">
                          <a:latin typeface="Meiryo UI" panose="020B0604030504040204" pitchFamily="50" charset="-128"/>
                          <a:ea typeface="Meiryo UI" panose="020B0604030504040204" pitchFamily="50" charset="-128"/>
                        </a:rPr>
                        <a:t>堺市域５隊</a:t>
                      </a:r>
                      <a:endParaRPr kumimoji="1" lang="en-US" altLang="ja-JP" sz="1050" b="0" u="none" dirty="0">
                        <a:latin typeface="Meiryo UI" panose="020B0604030504040204" pitchFamily="50" charset="-128"/>
                        <a:ea typeface="Meiryo UI" panose="020B0604030504040204" pitchFamily="50" charset="-128"/>
                      </a:endParaRPr>
                    </a:p>
                    <a:p>
                      <a:r>
                        <a:rPr kumimoji="1" lang="ja-JP" altLang="en-US" sz="1050" b="0" u="none" dirty="0">
                          <a:latin typeface="Meiryo UI" panose="020B0604030504040204" pitchFamily="50" charset="-128"/>
                          <a:ea typeface="Meiryo UI" panose="020B0604030504040204" pitchFamily="50" charset="-128"/>
                        </a:rPr>
                        <a:t>和泉市１隊</a:t>
                      </a:r>
                      <a:endParaRPr kumimoji="1" lang="en-US" altLang="ja-JP" sz="1050" b="0" u="none" dirty="0">
                        <a:latin typeface="Meiryo UI" panose="020B0604030504040204" pitchFamily="50" charset="-128"/>
                        <a:ea typeface="Meiryo UI" panose="020B0604030504040204" pitchFamily="50" charset="-128"/>
                      </a:endParaRPr>
                    </a:p>
                    <a:p>
                      <a:r>
                        <a:rPr kumimoji="1" lang="ja-JP" altLang="en-US" sz="1050" b="0" u="none" dirty="0">
                          <a:latin typeface="Meiryo UI" panose="020B0604030504040204" pitchFamily="50" charset="-128"/>
                          <a:ea typeface="Meiryo UI" panose="020B0604030504040204" pitchFamily="50" charset="-128"/>
                        </a:rPr>
                        <a:t>泉大津市１隊　　 </a:t>
                      </a:r>
                      <a:r>
                        <a:rPr kumimoji="1" lang="ja-JP" altLang="en-US" sz="1200" b="0" u="none" dirty="0">
                          <a:latin typeface="Meiryo UI" panose="020B0604030504040204" pitchFamily="50" charset="-128"/>
                          <a:ea typeface="Meiryo UI" panose="020B0604030504040204" pitchFamily="50" charset="-128"/>
                        </a:rPr>
                        <a:t>➡</a:t>
                      </a:r>
                      <a:r>
                        <a:rPr kumimoji="1" lang="en-US" altLang="ja-JP" sz="1200" b="0" u="none" dirty="0">
                          <a:latin typeface="Meiryo UI" panose="020B0604030504040204" pitchFamily="50" charset="-128"/>
                          <a:ea typeface="Meiryo UI" panose="020B0604030504040204" pitchFamily="50" charset="-128"/>
                        </a:rPr>
                        <a:t>【</a:t>
                      </a:r>
                      <a:r>
                        <a:rPr kumimoji="1" lang="ja-JP" altLang="en-US" sz="1200" b="0" u="none" dirty="0">
                          <a:latin typeface="Meiryo UI" panose="020B0604030504040204" pitchFamily="50" charset="-128"/>
                          <a:ea typeface="Meiryo UI" panose="020B0604030504040204" pitchFamily="50" charset="-128"/>
                        </a:rPr>
                        <a:t>広域化後</a:t>
                      </a:r>
                      <a:r>
                        <a:rPr kumimoji="1" lang="en-US" altLang="ja-JP" sz="1200" b="0" u="none" dirty="0">
                          <a:latin typeface="Meiryo UI" panose="020B0604030504040204" pitchFamily="50" charset="-128"/>
                          <a:ea typeface="Meiryo UI" panose="020B0604030504040204" pitchFamily="50" charset="-128"/>
                        </a:rPr>
                        <a:t>】</a:t>
                      </a:r>
                      <a:r>
                        <a:rPr kumimoji="1" lang="ja-JP" altLang="en-US" sz="1200" b="0" u="none" dirty="0">
                          <a:latin typeface="Meiryo UI" panose="020B0604030504040204" pitchFamily="50" charset="-128"/>
                          <a:ea typeface="Meiryo UI" panose="020B0604030504040204" pitchFamily="50" charset="-128"/>
                        </a:rPr>
                        <a:t>７隊</a:t>
                      </a:r>
                      <a:endParaRPr kumimoji="1" lang="en-US" altLang="ja-JP" sz="1200" b="0" u="none" dirty="0">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solid"/>
                      <a:round/>
                      <a:headEnd type="none" w="med" len="med"/>
                      <a:tailEnd type="none" w="med" len="med"/>
                    </a:lnB>
                  </a:tcPr>
                </a:tc>
                <a:tc>
                  <a:txBody>
                    <a:bodyPr/>
                    <a:lstStyle/>
                    <a:p>
                      <a:r>
                        <a:rPr kumimoji="1" lang="ja-JP" altLang="en-US" sz="1050" b="0" u="none" dirty="0">
                          <a:latin typeface="Meiryo UI" panose="020B0604030504040204" pitchFamily="50" charset="-128"/>
                          <a:ea typeface="Meiryo UI" panose="020B0604030504040204" pitchFamily="50" charset="-128"/>
                        </a:rPr>
                        <a:t>堺市域８台</a:t>
                      </a:r>
                      <a:endParaRPr kumimoji="1" lang="en-US" altLang="ja-JP" sz="1050" b="0" u="none" dirty="0">
                        <a:latin typeface="Meiryo UI" panose="020B0604030504040204" pitchFamily="50" charset="-128"/>
                        <a:ea typeface="Meiryo UI" panose="020B0604030504040204" pitchFamily="50" charset="-128"/>
                      </a:endParaRPr>
                    </a:p>
                    <a:p>
                      <a:r>
                        <a:rPr kumimoji="1" lang="ja-JP" altLang="en-US" sz="1050" b="0" u="none" dirty="0">
                          <a:latin typeface="Meiryo UI" panose="020B0604030504040204" pitchFamily="50" charset="-128"/>
                          <a:ea typeface="Meiryo UI" panose="020B0604030504040204" pitchFamily="50" charset="-128"/>
                        </a:rPr>
                        <a:t>和泉市７台</a:t>
                      </a:r>
                      <a:endParaRPr kumimoji="1" lang="en-US" altLang="ja-JP" sz="1050" b="0" u="none" dirty="0">
                        <a:latin typeface="Meiryo UI" panose="020B0604030504040204" pitchFamily="50" charset="-128"/>
                        <a:ea typeface="Meiryo UI" panose="020B0604030504040204" pitchFamily="50" charset="-128"/>
                      </a:endParaRPr>
                    </a:p>
                    <a:p>
                      <a:r>
                        <a:rPr kumimoji="1" lang="ja-JP" altLang="en-US" sz="1050" b="0" u="none" dirty="0">
                          <a:latin typeface="Meiryo UI" panose="020B0604030504040204" pitchFamily="50" charset="-128"/>
                          <a:ea typeface="Meiryo UI" panose="020B0604030504040204" pitchFamily="50" charset="-128"/>
                        </a:rPr>
                        <a:t>泉大津市６台　 　 </a:t>
                      </a:r>
                      <a:r>
                        <a:rPr kumimoji="1" lang="ja-JP" altLang="en-US" sz="1200" b="0" u="none" dirty="0">
                          <a:latin typeface="Meiryo UI" panose="020B0604030504040204" pitchFamily="50" charset="-128"/>
                          <a:ea typeface="Meiryo UI" panose="020B0604030504040204" pitchFamily="50" charset="-128"/>
                        </a:rPr>
                        <a:t>➡</a:t>
                      </a:r>
                      <a:r>
                        <a:rPr kumimoji="1" lang="en-US" altLang="ja-JP" sz="1200" b="0" u="none" dirty="0">
                          <a:latin typeface="Meiryo UI" panose="020B0604030504040204" pitchFamily="50" charset="-128"/>
                          <a:ea typeface="Meiryo UI" panose="020B0604030504040204" pitchFamily="50" charset="-128"/>
                        </a:rPr>
                        <a:t>【</a:t>
                      </a:r>
                      <a:r>
                        <a:rPr kumimoji="1" lang="ja-JP" altLang="en-US" sz="1200" b="0" u="none" dirty="0">
                          <a:latin typeface="Meiryo UI" panose="020B0604030504040204" pitchFamily="50" charset="-128"/>
                          <a:ea typeface="Meiryo UI" panose="020B0604030504040204" pitchFamily="50" charset="-128"/>
                        </a:rPr>
                        <a:t>広域化後</a:t>
                      </a:r>
                      <a:r>
                        <a:rPr kumimoji="1" lang="en-US" altLang="ja-JP" sz="1200" b="0" u="none" dirty="0">
                          <a:latin typeface="Meiryo UI" panose="020B0604030504040204" pitchFamily="50" charset="-128"/>
                          <a:ea typeface="Meiryo UI" panose="020B0604030504040204" pitchFamily="50" charset="-128"/>
                        </a:rPr>
                        <a:t>】</a:t>
                      </a:r>
                      <a:r>
                        <a:rPr kumimoji="1" lang="ja-JP" altLang="en-US" sz="1200" b="0" u="none" dirty="0">
                          <a:latin typeface="Meiryo UI" panose="020B0604030504040204" pitchFamily="50" charset="-128"/>
                          <a:ea typeface="Meiryo UI" panose="020B0604030504040204" pitchFamily="50" charset="-128"/>
                        </a:rPr>
                        <a:t>８台</a:t>
                      </a:r>
                    </a:p>
                  </a:txBody>
                  <a:tcPr anchor="ctr">
                    <a:lnB w="12700" cap="flat" cmpd="sng" algn="ctr">
                      <a:solidFill>
                        <a:schemeClr val="tx1"/>
                      </a:solidFill>
                      <a:prstDash val="solid"/>
                      <a:round/>
                      <a:headEnd type="none" w="med" len="med"/>
                      <a:tailEnd type="none" w="med" len="med"/>
                    </a:lnB>
                  </a:tcPr>
                </a:tc>
                <a:tc rowSpan="3">
                  <a:txBody>
                    <a:bodyPr/>
                    <a:lstStyle/>
                    <a:p>
                      <a:pPr algn="ctr"/>
                      <a:endParaRPr kumimoji="1" lang="ja-JP" altLang="en-US" sz="1200" b="0" dirty="0">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6349857"/>
                  </a:ext>
                </a:extLst>
              </a:tr>
              <a:tr h="891540">
                <a:tc>
                  <a:txBody>
                    <a:bodyPr/>
                    <a:lstStyle/>
                    <a:p>
                      <a:pPr algn="ctr"/>
                      <a:r>
                        <a:rPr kumimoji="1" lang="en-US" altLang="ja-JP" sz="1050" b="1" dirty="0">
                          <a:latin typeface="Meiryo UI" panose="020B0604030504040204" pitchFamily="50" charset="-128"/>
                          <a:ea typeface="Meiryo UI" panose="020B0604030504040204" pitchFamily="50" charset="-128"/>
                        </a:rPr>
                        <a:t>【</a:t>
                      </a:r>
                      <a:r>
                        <a:rPr kumimoji="1" lang="ja-JP" altLang="en-US" sz="1050" b="1" dirty="0">
                          <a:latin typeface="Meiryo UI" panose="020B0604030504040204" pitchFamily="50" charset="-128"/>
                          <a:ea typeface="Meiryo UI" panose="020B0604030504040204" pitchFamily="50" charset="-128"/>
                        </a:rPr>
                        <a:t>案</a:t>
                      </a:r>
                      <a:r>
                        <a:rPr kumimoji="1" lang="en-US" altLang="ja-JP" sz="1050" b="1" dirty="0">
                          <a:latin typeface="Meiryo UI" panose="020B0604030504040204" pitchFamily="50" charset="-128"/>
                          <a:ea typeface="Meiryo UI" panose="020B0604030504040204" pitchFamily="50" charset="-128"/>
                        </a:rPr>
                        <a:t>2-1</a:t>
                      </a:r>
                      <a:r>
                        <a:rPr kumimoji="1" lang="ja-JP" altLang="en-US" sz="1050" b="1" dirty="0">
                          <a:latin typeface="Meiryo UI" panose="020B0604030504040204" pitchFamily="50" charset="-128"/>
                          <a:ea typeface="Meiryo UI" panose="020B0604030504040204" pitchFamily="50" charset="-128"/>
                        </a:rPr>
                        <a:t>②</a:t>
                      </a:r>
                      <a:r>
                        <a:rPr kumimoji="1" lang="en-US" altLang="ja-JP" sz="1050" b="1" dirty="0">
                          <a:latin typeface="Meiryo UI" panose="020B0604030504040204" pitchFamily="50" charset="-128"/>
                          <a:ea typeface="Meiryo UI" panose="020B0604030504040204" pitchFamily="50" charset="-128"/>
                        </a:rPr>
                        <a:t>】</a:t>
                      </a:r>
                      <a:endParaRPr kumimoji="1" lang="en-US" altLang="ja-JP" sz="1050" b="0" dirty="0">
                        <a:latin typeface="Meiryo UI" panose="020B0604030504040204" pitchFamily="50" charset="-128"/>
                        <a:ea typeface="Meiryo UI" panose="020B0604030504040204" pitchFamily="50" charset="-128"/>
                      </a:endParaRPr>
                    </a:p>
                    <a:p>
                      <a:pPr algn="ctr"/>
                      <a:r>
                        <a:rPr kumimoji="1" lang="ja-JP" altLang="en-US" sz="1050" b="0" u="none" dirty="0">
                          <a:latin typeface="Meiryo UI" panose="020B0604030504040204" pitchFamily="50" charset="-128"/>
                          <a:ea typeface="Meiryo UI" panose="020B0604030504040204" pitchFamily="50" charset="-128"/>
                        </a:rPr>
                        <a:t>忠岡町</a:t>
                      </a:r>
                      <a:endParaRPr kumimoji="1" lang="en-US" altLang="ja-JP" sz="1050" b="0" u="none" dirty="0">
                        <a:latin typeface="Meiryo UI" panose="020B0604030504040204" pitchFamily="50" charset="-128"/>
                        <a:ea typeface="Meiryo UI" panose="020B0604030504040204" pitchFamily="50" charset="-128"/>
                      </a:endParaRPr>
                    </a:p>
                    <a:p>
                      <a:pPr algn="ctr"/>
                      <a:r>
                        <a:rPr kumimoji="1" lang="ja-JP" altLang="en-US" sz="1050" b="0" u="none" dirty="0">
                          <a:latin typeface="Meiryo UI" panose="020B0604030504040204" pitchFamily="50" charset="-128"/>
                          <a:ea typeface="Meiryo UI" panose="020B0604030504040204" pitchFamily="50" charset="-128"/>
                        </a:rPr>
                        <a:t>岸和田市</a:t>
                      </a:r>
                      <a:endParaRPr kumimoji="1" lang="en-US" altLang="ja-JP" sz="1050" b="0" u="none" dirty="0">
                        <a:latin typeface="Meiryo UI" panose="020B0604030504040204" pitchFamily="50" charset="-128"/>
                        <a:ea typeface="Meiryo UI" panose="020B0604030504040204" pitchFamily="50" charset="-128"/>
                      </a:endParaRPr>
                    </a:p>
                    <a:p>
                      <a:pPr algn="ctr"/>
                      <a:r>
                        <a:rPr kumimoji="1" lang="ja-JP" altLang="en-US" sz="1050" b="0" u="none" dirty="0">
                          <a:latin typeface="Meiryo UI" panose="020B0604030504040204" pitchFamily="50" charset="-128"/>
                          <a:ea typeface="Meiryo UI" panose="020B0604030504040204" pitchFamily="50" charset="-128"/>
                        </a:rPr>
                        <a:t>貝塚市</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50" b="0" u="none" dirty="0">
                          <a:latin typeface="Meiryo UI" panose="020B0604030504040204" pitchFamily="50" charset="-128"/>
                          <a:ea typeface="Meiryo UI" panose="020B0604030504040204" pitchFamily="50" charset="-128"/>
                        </a:rPr>
                        <a:t>忠岡町１隊</a:t>
                      </a:r>
                      <a:endParaRPr kumimoji="1" lang="en-US" altLang="ja-JP" sz="1050" b="0" u="none" dirty="0">
                        <a:latin typeface="Meiryo UI" panose="020B0604030504040204" pitchFamily="50" charset="-128"/>
                        <a:ea typeface="Meiryo UI" panose="020B0604030504040204" pitchFamily="50" charset="-128"/>
                      </a:endParaRPr>
                    </a:p>
                    <a:p>
                      <a:r>
                        <a:rPr kumimoji="1" lang="ja-JP" altLang="en-US" sz="1050" b="0" u="none" dirty="0">
                          <a:latin typeface="Meiryo UI" panose="020B0604030504040204" pitchFamily="50" charset="-128"/>
                          <a:ea typeface="Meiryo UI" panose="020B0604030504040204" pitchFamily="50" charset="-128"/>
                        </a:rPr>
                        <a:t>岸和田市１隊</a:t>
                      </a:r>
                      <a:endParaRPr kumimoji="1" lang="en-US" altLang="ja-JP" sz="1050" b="0" u="none" dirty="0">
                        <a:latin typeface="Meiryo UI" panose="020B0604030504040204" pitchFamily="50" charset="-128"/>
                        <a:ea typeface="Meiryo UI" panose="020B0604030504040204" pitchFamily="50" charset="-128"/>
                      </a:endParaRPr>
                    </a:p>
                    <a:p>
                      <a:r>
                        <a:rPr kumimoji="1" lang="ja-JP" altLang="en-US" sz="1050" b="0" u="none" dirty="0">
                          <a:latin typeface="Meiryo UI" panose="020B0604030504040204" pitchFamily="50" charset="-128"/>
                          <a:ea typeface="Meiryo UI" panose="020B0604030504040204" pitchFamily="50" charset="-128"/>
                        </a:rPr>
                        <a:t>貝塚市１隊　　　　</a:t>
                      </a:r>
                      <a:r>
                        <a:rPr kumimoji="1" lang="ja-JP" altLang="en-US" sz="1200" b="0" u="none" dirty="0">
                          <a:latin typeface="Meiryo UI" panose="020B0604030504040204" pitchFamily="50" charset="-128"/>
                          <a:ea typeface="Meiryo UI" panose="020B0604030504040204" pitchFamily="50" charset="-128"/>
                        </a:rPr>
                        <a:t>➡</a:t>
                      </a:r>
                      <a:r>
                        <a:rPr kumimoji="1" lang="en-US" altLang="ja-JP" sz="1200" b="0" u="none" dirty="0">
                          <a:latin typeface="Meiryo UI" panose="020B0604030504040204" pitchFamily="50" charset="-128"/>
                          <a:ea typeface="Meiryo UI" panose="020B0604030504040204" pitchFamily="50" charset="-128"/>
                        </a:rPr>
                        <a:t>【</a:t>
                      </a:r>
                      <a:r>
                        <a:rPr kumimoji="1" lang="ja-JP" altLang="en-US" sz="1200" b="0" u="none" dirty="0">
                          <a:latin typeface="Meiryo UI" panose="020B0604030504040204" pitchFamily="50" charset="-128"/>
                          <a:ea typeface="Meiryo UI" panose="020B0604030504040204" pitchFamily="50" charset="-128"/>
                        </a:rPr>
                        <a:t>広域化後</a:t>
                      </a:r>
                      <a:r>
                        <a:rPr kumimoji="1" lang="en-US" altLang="ja-JP" sz="1200" b="0" u="none" dirty="0">
                          <a:latin typeface="Meiryo UI" panose="020B0604030504040204" pitchFamily="50" charset="-128"/>
                          <a:ea typeface="Meiryo UI" panose="020B0604030504040204" pitchFamily="50" charset="-128"/>
                        </a:rPr>
                        <a:t>】</a:t>
                      </a:r>
                      <a:r>
                        <a:rPr kumimoji="1" lang="ja-JP" altLang="en-US" sz="1200" b="0" u="none" dirty="0">
                          <a:latin typeface="Meiryo UI" panose="020B0604030504040204" pitchFamily="50" charset="-128"/>
                          <a:ea typeface="Meiryo UI" panose="020B0604030504040204" pitchFamily="50" charset="-128"/>
                        </a:rPr>
                        <a:t>２隊</a:t>
                      </a:r>
                      <a:endParaRPr kumimoji="1" lang="en-US" altLang="ja-JP" sz="1200" b="0" u="none"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50" b="0" u="none" dirty="0">
                          <a:latin typeface="Meiryo UI" panose="020B0604030504040204" pitchFamily="50" charset="-128"/>
                          <a:ea typeface="Meiryo UI" panose="020B0604030504040204" pitchFamily="50" charset="-128"/>
                        </a:rPr>
                        <a:t>忠岡町３台</a:t>
                      </a:r>
                      <a:endParaRPr kumimoji="1" lang="en-US" altLang="ja-JP" sz="1050" b="0" u="none" dirty="0">
                        <a:latin typeface="Meiryo UI" panose="020B0604030504040204" pitchFamily="50" charset="-128"/>
                        <a:ea typeface="Meiryo UI" panose="020B0604030504040204" pitchFamily="50" charset="-128"/>
                      </a:endParaRPr>
                    </a:p>
                    <a:p>
                      <a:r>
                        <a:rPr kumimoji="1" lang="ja-JP" altLang="en-US" sz="1050" b="0" u="none" dirty="0">
                          <a:latin typeface="Meiryo UI" panose="020B0604030504040204" pitchFamily="50" charset="-128"/>
                          <a:ea typeface="Meiryo UI" panose="020B0604030504040204" pitchFamily="50" charset="-128"/>
                        </a:rPr>
                        <a:t>岸和田市７台</a:t>
                      </a:r>
                      <a:endParaRPr kumimoji="1" lang="en-US" altLang="ja-JP" sz="1050" b="0" u="none" dirty="0">
                        <a:latin typeface="Meiryo UI" panose="020B0604030504040204" pitchFamily="50" charset="-128"/>
                        <a:ea typeface="Meiryo UI" panose="020B0604030504040204" pitchFamily="50" charset="-128"/>
                      </a:endParaRPr>
                    </a:p>
                    <a:p>
                      <a:r>
                        <a:rPr kumimoji="1" lang="ja-JP" altLang="en-US" sz="1050" b="0" u="none" dirty="0">
                          <a:latin typeface="Meiryo UI" panose="020B0604030504040204" pitchFamily="50" charset="-128"/>
                          <a:ea typeface="Meiryo UI" panose="020B0604030504040204" pitchFamily="50" charset="-128"/>
                        </a:rPr>
                        <a:t>貝塚市６台　　　 　</a:t>
                      </a:r>
                      <a:r>
                        <a:rPr kumimoji="1" lang="ja-JP" altLang="en-US" sz="1200" b="0" u="none" dirty="0">
                          <a:latin typeface="Meiryo UI" panose="020B0604030504040204" pitchFamily="50" charset="-128"/>
                          <a:ea typeface="Meiryo UI" panose="020B0604030504040204" pitchFamily="50" charset="-128"/>
                        </a:rPr>
                        <a:t>➡</a:t>
                      </a:r>
                      <a:r>
                        <a:rPr kumimoji="1" lang="en-US" altLang="ja-JP" sz="1200" b="0" u="none" dirty="0">
                          <a:latin typeface="Meiryo UI" panose="020B0604030504040204" pitchFamily="50" charset="-128"/>
                          <a:ea typeface="Meiryo UI" panose="020B0604030504040204" pitchFamily="50" charset="-128"/>
                        </a:rPr>
                        <a:t>【</a:t>
                      </a:r>
                      <a:r>
                        <a:rPr kumimoji="1" lang="ja-JP" altLang="en-US" sz="1200" b="0" u="none" dirty="0">
                          <a:latin typeface="Meiryo UI" panose="020B0604030504040204" pitchFamily="50" charset="-128"/>
                          <a:ea typeface="Meiryo UI" panose="020B0604030504040204" pitchFamily="50" charset="-128"/>
                        </a:rPr>
                        <a:t>広域化後</a:t>
                      </a:r>
                      <a:r>
                        <a:rPr kumimoji="1" lang="en-US" altLang="ja-JP" sz="1200" b="0" u="none" dirty="0">
                          <a:latin typeface="Meiryo UI" panose="020B0604030504040204" pitchFamily="50" charset="-128"/>
                          <a:ea typeface="Meiryo UI" panose="020B0604030504040204" pitchFamily="50" charset="-128"/>
                        </a:rPr>
                        <a:t>】</a:t>
                      </a:r>
                      <a:r>
                        <a:rPr kumimoji="1" lang="ja-JP" altLang="en-US" sz="1200" b="0" u="none" dirty="0">
                          <a:latin typeface="Meiryo UI" panose="020B0604030504040204" pitchFamily="50" charset="-128"/>
                          <a:ea typeface="Meiryo UI" panose="020B0604030504040204" pitchFamily="50" charset="-128"/>
                        </a:rPr>
                        <a:t>７台　</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kumimoji="1" lang="ja-JP" altLang="en-US" sz="1050" b="0" dirty="0">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1945347"/>
                  </a:ext>
                </a:extLst>
              </a:tr>
              <a:tr h="8915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案</a:t>
                      </a:r>
                      <a:r>
                        <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2-1</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③</a:t>
                      </a:r>
                      <a:r>
                        <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忠岡町</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岸和田市</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貝塚市</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泉州南</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50" b="0" u="none" dirty="0">
                          <a:latin typeface="Meiryo UI" panose="020B0604030504040204" pitchFamily="50" charset="-128"/>
                          <a:ea typeface="Meiryo UI" panose="020B0604030504040204" pitchFamily="50" charset="-128"/>
                        </a:rPr>
                        <a:t>忠岡町１隊</a:t>
                      </a:r>
                      <a:endParaRPr kumimoji="1" lang="en-US" altLang="ja-JP" sz="1050" b="0" u="none" dirty="0">
                        <a:latin typeface="Meiryo UI" panose="020B0604030504040204" pitchFamily="50" charset="-128"/>
                        <a:ea typeface="Meiryo UI" panose="020B0604030504040204" pitchFamily="50" charset="-128"/>
                      </a:endParaRPr>
                    </a:p>
                    <a:p>
                      <a:r>
                        <a:rPr kumimoji="1" lang="ja-JP" altLang="en-US" sz="1050" b="0" u="none" dirty="0">
                          <a:latin typeface="Meiryo UI" panose="020B0604030504040204" pitchFamily="50" charset="-128"/>
                          <a:ea typeface="Meiryo UI" panose="020B0604030504040204" pitchFamily="50" charset="-128"/>
                        </a:rPr>
                        <a:t>岸和田市１隊</a:t>
                      </a:r>
                      <a:endParaRPr kumimoji="1" lang="en-US" altLang="ja-JP" sz="1050" b="0" u="none" dirty="0">
                        <a:latin typeface="Meiryo UI" panose="020B0604030504040204" pitchFamily="50" charset="-128"/>
                        <a:ea typeface="Meiryo UI" panose="020B0604030504040204" pitchFamily="50" charset="-128"/>
                      </a:endParaRPr>
                    </a:p>
                    <a:p>
                      <a:r>
                        <a:rPr kumimoji="1" lang="ja-JP" altLang="en-US" sz="1050" b="0" u="none" dirty="0">
                          <a:latin typeface="Meiryo UI" panose="020B0604030504040204" pitchFamily="50" charset="-128"/>
                          <a:ea typeface="Meiryo UI" panose="020B0604030504040204" pitchFamily="50" charset="-128"/>
                        </a:rPr>
                        <a:t>貝塚市１隊</a:t>
                      </a:r>
                      <a:endParaRPr kumimoji="1" lang="en-US" altLang="ja-JP" sz="1050" b="0" u="none" dirty="0">
                        <a:latin typeface="Meiryo UI" panose="020B0604030504040204" pitchFamily="50" charset="-128"/>
                        <a:ea typeface="Meiryo UI" panose="020B0604030504040204" pitchFamily="50" charset="-128"/>
                      </a:endParaRPr>
                    </a:p>
                    <a:p>
                      <a:r>
                        <a:rPr kumimoji="1" lang="ja-JP" altLang="en-US" sz="1050" b="0" u="none" dirty="0">
                          <a:latin typeface="Meiryo UI" panose="020B0604030504040204" pitchFamily="50" charset="-128"/>
                          <a:ea typeface="Meiryo UI" panose="020B0604030504040204" pitchFamily="50" charset="-128"/>
                        </a:rPr>
                        <a:t>泉州南１隊　　　　</a:t>
                      </a:r>
                      <a:r>
                        <a:rPr kumimoji="1" lang="ja-JP" altLang="en-US" sz="1200" b="0" u="none" dirty="0">
                          <a:latin typeface="Meiryo UI" panose="020B0604030504040204" pitchFamily="50" charset="-128"/>
                          <a:ea typeface="Meiryo UI" panose="020B0604030504040204" pitchFamily="50" charset="-128"/>
                        </a:rPr>
                        <a:t>➡</a:t>
                      </a:r>
                      <a:r>
                        <a:rPr kumimoji="1" lang="en-US" altLang="ja-JP" sz="1200" b="0" u="none" dirty="0">
                          <a:latin typeface="Meiryo UI" panose="020B0604030504040204" pitchFamily="50" charset="-128"/>
                          <a:ea typeface="Meiryo UI" panose="020B0604030504040204" pitchFamily="50" charset="-128"/>
                        </a:rPr>
                        <a:t>【</a:t>
                      </a:r>
                      <a:r>
                        <a:rPr kumimoji="1" lang="ja-JP" altLang="en-US" sz="1200" b="0" u="none" dirty="0">
                          <a:latin typeface="Meiryo UI" panose="020B0604030504040204" pitchFamily="50" charset="-128"/>
                          <a:ea typeface="Meiryo UI" panose="020B0604030504040204" pitchFamily="50" charset="-128"/>
                        </a:rPr>
                        <a:t>広域化後</a:t>
                      </a:r>
                      <a:r>
                        <a:rPr kumimoji="1" lang="en-US" altLang="ja-JP" sz="1200" b="0" u="none" dirty="0">
                          <a:latin typeface="Meiryo UI" panose="020B0604030504040204" pitchFamily="50" charset="-128"/>
                          <a:ea typeface="Meiryo UI" panose="020B0604030504040204" pitchFamily="50" charset="-128"/>
                        </a:rPr>
                        <a:t>】</a:t>
                      </a:r>
                      <a:r>
                        <a:rPr kumimoji="1" lang="ja-JP" altLang="en-US" sz="1200" b="0" u="none" dirty="0">
                          <a:latin typeface="Meiryo UI" panose="020B0604030504040204" pitchFamily="50" charset="-128"/>
                          <a:ea typeface="Meiryo UI" panose="020B0604030504040204" pitchFamily="50" charset="-128"/>
                        </a:rPr>
                        <a:t>２隊</a:t>
                      </a:r>
                      <a:endParaRPr kumimoji="1" lang="en-US" altLang="ja-JP" sz="1200" b="0" u="none"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50" b="0" u="none" dirty="0">
                          <a:latin typeface="Meiryo UI" panose="020B0604030504040204" pitchFamily="50" charset="-128"/>
                          <a:ea typeface="Meiryo UI" panose="020B0604030504040204" pitchFamily="50" charset="-128"/>
                        </a:rPr>
                        <a:t>忠岡町３台</a:t>
                      </a:r>
                      <a:endParaRPr kumimoji="1" lang="en-US" altLang="ja-JP" sz="1050" b="0" u="none" dirty="0">
                        <a:latin typeface="Meiryo UI" panose="020B0604030504040204" pitchFamily="50" charset="-128"/>
                        <a:ea typeface="Meiryo UI" panose="020B0604030504040204" pitchFamily="50" charset="-128"/>
                      </a:endParaRPr>
                    </a:p>
                    <a:p>
                      <a:r>
                        <a:rPr kumimoji="1" lang="ja-JP" altLang="en-US" sz="1050" b="0" u="none" dirty="0">
                          <a:latin typeface="Meiryo UI" panose="020B0604030504040204" pitchFamily="50" charset="-128"/>
                          <a:ea typeface="Meiryo UI" panose="020B0604030504040204" pitchFamily="50" charset="-128"/>
                        </a:rPr>
                        <a:t>岸和田市７台</a:t>
                      </a:r>
                      <a:endParaRPr kumimoji="1" lang="en-US" altLang="ja-JP" sz="1050" b="0" u="none" dirty="0">
                        <a:latin typeface="Meiryo UI" panose="020B0604030504040204" pitchFamily="50" charset="-128"/>
                        <a:ea typeface="Meiryo UI" panose="020B0604030504040204" pitchFamily="50" charset="-128"/>
                      </a:endParaRPr>
                    </a:p>
                    <a:p>
                      <a:r>
                        <a:rPr kumimoji="1" lang="ja-JP" altLang="en-US" sz="1050" b="0" u="none" dirty="0">
                          <a:latin typeface="Meiryo UI" panose="020B0604030504040204" pitchFamily="50" charset="-128"/>
                          <a:ea typeface="Meiryo UI" panose="020B0604030504040204" pitchFamily="50" charset="-128"/>
                        </a:rPr>
                        <a:t>貝塚市６台</a:t>
                      </a:r>
                      <a:endParaRPr kumimoji="1" lang="en-US" altLang="ja-JP" sz="1050" b="0" u="none" dirty="0">
                        <a:latin typeface="Meiryo UI" panose="020B0604030504040204" pitchFamily="50" charset="-128"/>
                        <a:ea typeface="Meiryo UI" panose="020B0604030504040204" pitchFamily="50" charset="-128"/>
                      </a:endParaRPr>
                    </a:p>
                    <a:p>
                      <a:r>
                        <a:rPr kumimoji="1" lang="ja-JP" altLang="en-US" sz="1050" b="0" u="none" dirty="0">
                          <a:latin typeface="Meiryo UI" panose="020B0604030504040204" pitchFamily="50" charset="-128"/>
                          <a:ea typeface="Meiryo UI" panose="020B0604030504040204" pitchFamily="50" charset="-128"/>
                        </a:rPr>
                        <a:t>泉州南９台　　　　 </a:t>
                      </a:r>
                      <a:r>
                        <a:rPr kumimoji="1" lang="ja-JP" altLang="en-US" sz="1200" b="0" u="none" dirty="0">
                          <a:latin typeface="Meiryo UI" panose="020B0604030504040204" pitchFamily="50" charset="-128"/>
                          <a:ea typeface="Meiryo UI" panose="020B0604030504040204" pitchFamily="50" charset="-128"/>
                        </a:rPr>
                        <a:t>➡</a:t>
                      </a:r>
                      <a:r>
                        <a:rPr kumimoji="1" lang="en-US" altLang="ja-JP" sz="1200" b="0" u="none" dirty="0">
                          <a:latin typeface="Meiryo UI" panose="020B0604030504040204" pitchFamily="50" charset="-128"/>
                          <a:ea typeface="Meiryo UI" panose="020B0604030504040204" pitchFamily="50" charset="-128"/>
                        </a:rPr>
                        <a:t>【</a:t>
                      </a:r>
                      <a:r>
                        <a:rPr kumimoji="1" lang="ja-JP" altLang="en-US" sz="1200" b="0" u="none" dirty="0">
                          <a:latin typeface="Meiryo UI" panose="020B0604030504040204" pitchFamily="50" charset="-128"/>
                          <a:ea typeface="Meiryo UI" panose="020B0604030504040204" pitchFamily="50" charset="-128"/>
                        </a:rPr>
                        <a:t>広域化後</a:t>
                      </a:r>
                      <a:r>
                        <a:rPr kumimoji="1" lang="en-US" altLang="ja-JP" sz="1200" b="0" u="none" dirty="0">
                          <a:latin typeface="Meiryo UI" panose="020B0604030504040204" pitchFamily="50" charset="-128"/>
                          <a:ea typeface="Meiryo UI" panose="020B0604030504040204" pitchFamily="50" charset="-128"/>
                        </a:rPr>
                        <a:t>】</a:t>
                      </a:r>
                      <a:r>
                        <a:rPr kumimoji="1" lang="ja-JP" altLang="en-US" sz="1200" b="0" u="none" dirty="0">
                          <a:latin typeface="Meiryo UI" panose="020B0604030504040204" pitchFamily="50" charset="-128"/>
                          <a:ea typeface="Meiryo UI" panose="020B0604030504040204" pitchFamily="50" charset="-128"/>
                        </a:rPr>
                        <a:t>９台</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kumimoji="1" lang="ja-JP" altLang="en-US" sz="1050" b="0" u="none"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2196449"/>
                  </a:ext>
                </a:extLst>
              </a:tr>
              <a:tr h="891540">
                <a:tc>
                  <a:txBody>
                    <a:bodyPr/>
                    <a:lstStyle/>
                    <a:p>
                      <a:pPr algn="ctr"/>
                      <a:r>
                        <a:rPr kumimoji="1" lang="en-US" altLang="ja-JP" sz="1050" b="1" u="none" dirty="0">
                          <a:latin typeface="Meiryo UI" panose="020B0604030504040204" pitchFamily="50" charset="-128"/>
                          <a:ea typeface="Meiryo UI" panose="020B0604030504040204" pitchFamily="50" charset="-128"/>
                        </a:rPr>
                        <a:t>【</a:t>
                      </a:r>
                      <a:r>
                        <a:rPr kumimoji="1" lang="ja-JP" altLang="en-US" sz="1050" b="1" u="none" dirty="0">
                          <a:latin typeface="Meiryo UI" panose="020B0604030504040204" pitchFamily="50" charset="-128"/>
                          <a:ea typeface="Meiryo UI" panose="020B0604030504040204" pitchFamily="50" charset="-128"/>
                        </a:rPr>
                        <a:t>案</a:t>
                      </a:r>
                      <a:r>
                        <a:rPr kumimoji="1" lang="en-US" altLang="ja-JP" sz="1050" b="1" u="none" dirty="0">
                          <a:latin typeface="Meiryo UI" panose="020B0604030504040204" pitchFamily="50" charset="-128"/>
                          <a:ea typeface="Meiryo UI" panose="020B0604030504040204" pitchFamily="50" charset="-128"/>
                        </a:rPr>
                        <a:t>2-2】</a:t>
                      </a:r>
                    </a:p>
                    <a:p>
                      <a:pPr algn="ctr"/>
                      <a:r>
                        <a:rPr kumimoji="1" lang="ja-JP" altLang="en-US" sz="1050" b="0" u="none" dirty="0">
                          <a:latin typeface="Meiryo UI" panose="020B0604030504040204" pitchFamily="50" charset="-128"/>
                          <a:ea typeface="Meiryo UI" panose="020B0604030504040204" pitchFamily="50" charset="-128"/>
                        </a:rPr>
                        <a:t>堺市域</a:t>
                      </a:r>
                      <a:endParaRPr kumimoji="1" lang="en-US" altLang="ja-JP" sz="1050" b="0" u="none" dirty="0">
                        <a:latin typeface="Meiryo UI" panose="020B0604030504040204" pitchFamily="50" charset="-128"/>
                        <a:ea typeface="Meiryo UI" panose="020B0604030504040204" pitchFamily="50" charset="-128"/>
                      </a:endParaRPr>
                    </a:p>
                    <a:p>
                      <a:pPr algn="ctr"/>
                      <a:r>
                        <a:rPr kumimoji="1" lang="ja-JP" altLang="en-US" sz="1050" b="0" u="none" dirty="0">
                          <a:latin typeface="Meiryo UI" panose="020B0604030504040204" pitchFamily="50" charset="-128"/>
                          <a:ea typeface="Meiryo UI" panose="020B0604030504040204" pitchFamily="50" charset="-128"/>
                        </a:rPr>
                        <a:t>泉州北</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50" b="0" u="none" dirty="0">
                          <a:latin typeface="Meiryo UI" panose="020B0604030504040204" pitchFamily="50" charset="-128"/>
                          <a:ea typeface="Meiryo UI" panose="020B0604030504040204" pitchFamily="50" charset="-128"/>
                        </a:rPr>
                        <a:t>堺市域５隊</a:t>
                      </a:r>
                      <a:endParaRPr kumimoji="1" lang="en-US" altLang="ja-JP" sz="1050" b="0" u="none" dirty="0">
                        <a:latin typeface="Meiryo UI" panose="020B0604030504040204" pitchFamily="50" charset="-128"/>
                        <a:ea typeface="Meiryo UI" panose="020B0604030504040204" pitchFamily="50" charset="-128"/>
                      </a:endParaRPr>
                    </a:p>
                    <a:p>
                      <a:r>
                        <a:rPr kumimoji="1" lang="ja-JP" altLang="en-US" sz="1050" b="0" u="none" dirty="0">
                          <a:latin typeface="Meiryo UI" panose="020B0604030504040204" pitchFamily="50" charset="-128"/>
                          <a:ea typeface="Meiryo UI" panose="020B0604030504040204" pitchFamily="50" charset="-128"/>
                        </a:rPr>
                        <a:t>泉州北各１隊　　 </a:t>
                      </a:r>
                      <a:r>
                        <a:rPr kumimoji="1" lang="ja-JP" altLang="en-US" sz="1200" b="0" u="none" dirty="0">
                          <a:latin typeface="Meiryo UI" panose="020B0604030504040204" pitchFamily="50" charset="-128"/>
                          <a:ea typeface="Meiryo UI" panose="020B0604030504040204" pitchFamily="50" charset="-128"/>
                        </a:rPr>
                        <a:t>➡</a:t>
                      </a:r>
                      <a:r>
                        <a:rPr kumimoji="1" lang="en-US" altLang="ja-JP" sz="1400" b="1" u="sng" dirty="0">
                          <a:latin typeface="Meiryo UI" panose="020B0604030504040204" pitchFamily="50" charset="-128"/>
                          <a:ea typeface="Meiryo UI" panose="020B0604030504040204" pitchFamily="50" charset="-128"/>
                        </a:rPr>
                        <a:t>【</a:t>
                      </a:r>
                      <a:r>
                        <a:rPr kumimoji="1" lang="ja-JP" altLang="en-US" sz="1400" b="1" u="sng" dirty="0">
                          <a:latin typeface="Meiryo UI" panose="020B0604030504040204" pitchFamily="50" charset="-128"/>
                          <a:ea typeface="Meiryo UI" panose="020B0604030504040204" pitchFamily="50" charset="-128"/>
                        </a:rPr>
                        <a:t>広域化後</a:t>
                      </a:r>
                      <a:r>
                        <a:rPr kumimoji="1" lang="en-US" altLang="ja-JP" sz="1400" b="1" u="sng" dirty="0">
                          <a:latin typeface="Meiryo UI" panose="020B0604030504040204" pitchFamily="50" charset="-128"/>
                          <a:ea typeface="Meiryo UI" panose="020B0604030504040204" pitchFamily="50" charset="-128"/>
                        </a:rPr>
                        <a:t>】</a:t>
                      </a:r>
                      <a:r>
                        <a:rPr kumimoji="1" lang="ja-JP" altLang="en-US" sz="1400" b="1" u="sng" dirty="0">
                          <a:latin typeface="Meiryo UI" panose="020B0604030504040204" pitchFamily="50" charset="-128"/>
                          <a:ea typeface="Meiryo UI" panose="020B0604030504040204" pitchFamily="50" charset="-128"/>
                        </a:rPr>
                        <a:t>９隊</a:t>
                      </a:r>
                      <a:endParaRPr kumimoji="1" lang="en-US" altLang="ja-JP" sz="1400" b="1" u="sng"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50" b="0" u="none" dirty="0">
                          <a:latin typeface="Meiryo UI" panose="020B0604030504040204" pitchFamily="50" charset="-128"/>
                          <a:ea typeface="Meiryo UI" panose="020B0604030504040204" pitchFamily="50" charset="-128"/>
                        </a:rPr>
                        <a:t>堺市域８台</a:t>
                      </a:r>
                      <a:endParaRPr kumimoji="1" lang="en-US" altLang="ja-JP" sz="1050" b="0" u="none" dirty="0">
                        <a:latin typeface="Meiryo UI" panose="020B0604030504040204" pitchFamily="50" charset="-128"/>
                        <a:ea typeface="Meiryo UI" panose="020B0604030504040204" pitchFamily="50" charset="-128"/>
                      </a:endParaRPr>
                    </a:p>
                    <a:p>
                      <a:r>
                        <a:rPr kumimoji="1" lang="ja-JP" altLang="en-US" sz="1050" b="0" u="none" dirty="0">
                          <a:latin typeface="Meiryo UI" panose="020B0604030504040204" pitchFamily="50" charset="-128"/>
                          <a:ea typeface="Meiryo UI" panose="020B0604030504040204" pitchFamily="50" charset="-128"/>
                        </a:rPr>
                        <a:t>泉州北３～７台　　</a:t>
                      </a:r>
                      <a:r>
                        <a:rPr kumimoji="1" lang="ja-JP" altLang="en-US" sz="1200" b="0" u="none" dirty="0">
                          <a:latin typeface="Meiryo UI" panose="020B0604030504040204" pitchFamily="50" charset="-128"/>
                          <a:ea typeface="Meiryo UI" panose="020B0604030504040204" pitchFamily="50" charset="-128"/>
                        </a:rPr>
                        <a:t>➡</a:t>
                      </a:r>
                      <a:r>
                        <a:rPr kumimoji="1" lang="en-US" altLang="ja-JP" sz="1200" b="0" u="none" dirty="0">
                          <a:latin typeface="Meiryo UI" panose="020B0604030504040204" pitchFamily="50" charset="-128"/>
                          <a:ea typeface="Meiryo UI" panose="020B0604030504040204" pitchFamily="50" charset="-128"/>
                        </a:rPr>
                        <a:t>【</a:t>
                      </a:r>
                      <a:r>
                        <a:rPr kumimoji="1" lang="ja-JP" altLang="en-US" sz="1200" b="0" u="none" dirty="0">
                          <a:latin typeface="Meiryo UI" panose="020B0604030504040204" pitchFamily="50" charset="-128"/>
                          <a:ea typeface="Meiryo UI" panose="020B0604030504040204" pitchFamily="50" charset="-128"/>
                        </a:rPr>
                        <a:t>広域化後</a:t>
                      </a:r>
                      <a:r>
                        <a:rPr kumimoji="1" lang="en-US" altLang="ja-JP" sz="1200" b="0" u="none" dirty="0">
                          <a:latin typeface="Meiryo UI" panose="020B0604030504040204" pitchFamily="50" charset="-128"/>
                          <a:ea typeface="Meiryo UI" panose="020B0604030504040204" pitchFamily="50" charset="-128"/>
                        </a:rPr>
                        <a:t>】</a:t>
                      </a:r>
                      <a:r>
                        <a:rPr kumimoji="1" lang="ja-JP" altLang="en-US" sz="1200" b="0" u="none" dirty="0">
                          <a:latin typeface="Meiryo UI" panose="020B0604030504040204" pitchFamily="50" charset="-128"/>
                          <a:ea typeface="Meiryo UI" panose="020B0604030504040204" pitchFamily="50" charset="-128"/>
                        </a:rPr>
                        <a:t>８台</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000" b="0" dirty="0">
                          <a:latin typeface="Meiryo UI" panose="020B0604030504040204" pitchFamily="50" charset="-128"/>
                          <a:ea typeface="Meiryo UI" panose="020B0604030504040204" pitchFamily="50" charset="-128"/>
                        </a:rPr>
                        <a:t>〇</a:t>
                      </a:r>
                      <a:endParaRPr kumimoji="1" lang="en-US" altLang="ja-JP" sz="2000" b="0" dirty="0">
                        <a:latin typeface="Meiryo UI" panose="020B0604030504040204" pitchFamily="50" charset="-128"/>
                        <a:ea typeface="Meiryo UI" panose="020B0604030504040204" pitchFamily="50" charset="-128"/>
                      </a:endParaRPr>
                    </a:p>
                    <a:p>
                      <a:pPr algn="ctr"/>
                      <a:r>
                        <a:rPr kumimoji="1" lang="ja-JP" altLang="en-US" sz="1050" b="0" dirty="0">
                          <a:latin typeface="Meiryo UI" panose="020B0604030504040204" pitchFamily="50" charset="-128"/>
                          <a:ea typeface="Meiryo UI" panose="020B0604030504040204" pitchFamily="50" charset="-128"/>
                        </a:rPr>
                        <a:t>編成可能</a:t>
                      </a:r>
                      <a:endParaRPr kumimoji="1" lang="en-US" altLang="ja-JP" sz="1050" b="0" dirty="0">
                        <a:latin typeface="Meiryo UI" panose="020B0604030504040204" pitchFamily="50" charset="-128"/>
                        <a:ea typeface="Meiryo UI" panose="020B0604030504040204" pitchFamily="50" charset="-128"/>
                      </a:endParaRPr>
                    </a:p>
                    <a:p>
                      <a:pPr algn="ctr"/>
                      <a:r>
                        <a:rPr kumimoji="1" lang="ja-JP" altLang="en-US" sz="1050" b="0" dirty="0">
                          <a:latin typeface="Meiryo UI" panose="020B0604030504040204" pitchFamily="50" charset="-128"/>
                          <a:ea typeface="Meiryo UI" panose="020B0604030504040204" pitchFamily="50" charset="-128"/>
                        </a:rPr>
                        <a:t>部隊数が最多</a:t>
                      </a:r>
                      <a:endParaRPr kumimoji="1" lang="en-US" altLang="ja-JP" sz="1050" b="0" dirty="0">
                        <a:latin typeface="Meiryo UI" panose="020B0604030504040204" pitchFamily="50" charset="-128"/>
                        <a:ea typeface="Meiryo UI" panose="020B0604030504040204" pitchFamily="50" charset="-128"/>
                      </a:endParaRPr>
                    </a:p>
                    <a:p>
                      <a:pPr algn="ctr"/>
                      <a:r>
                        <a:rPr kumimoji="1" lang="ja-JP" altLang="en-US" sz="800" b="0" dirty="0">
                          <a:latin typeface="Meiryo UI" panose="020B0604030504040204" pitchFamily="50" charset="-128"/>
                          <a:ea typeface="Meiryo UI" panose="020B0604030504040204" pitchFamily="50" charset="-128"/>
                        </a:rPr>
                        <a:t>（複数災害に対応可能）</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6646584"/>
                  </a:ext>
                </a:extLst>
              </a:tr>
              <a:tr h="891540">
                <a:tc>
                  <a:txBody>
                    <a:bodyPr/>
                    <a:lstStyle/>
                    <a:p>
                      <a:pPr algn="ctr"/>
                      <a:r>
                        <a:rPr kumimoji="1" lang="en-US" altLang="ja-JP" sz="1050" b="1" u="none" dirty="0">
                          <a:latin typeface="Meiryo UI" panose="020B0604030504040204" pitchFamily="50" charset="-128"/>
                          <a:ea typeface="Meiryo UI" panose="020B0604030504040204" pitchFamily="50" charset="-128"/>
                        </a:rPr>
                        <a:t>【</a:t>
                      </a:r>
                      <a:r>
                        <a:rPr kumimoji="1" lang="ja-JP" altLang="en-US" sz="1050" b="1" u="none" dirty="0">
                          <a:latin typeface="Meiryo UI" panose="020B0604030504040204" pitchFamily="50" charset="-128"/>
                          <a:ea typeface="Meiryo UI" panose="020B0604030504040204" pitchFamily="50" charset="-128"/>
                        </a:rPr>
                        <a:t>案</a:t>
                      </a:r>
                      <a:r>
                        <a:rPr kumimoji="1" lang="en-US" altLang="ja-JP" sz="1050" b="1" u="none" dirty="0">
                          <a:latin typeface="Meiryo UI" panose="020B0604030504040204" pitchFamily="50" charset="-128"/>
                          <a:ea typeface="Meiryo UI" panose="020B0604030504040204" pitchFamily="50" charset="-128"/>
                        </a:rPr>
                        <a:t>2-3】</a:t>
                      </a:r>
                    </a:p>
                    <a:p>
                      <a:pPr algn="ctr"/>
                      <a:r>
                        <a:rPr kumimoji="1" lang="ja-JP" altLang="en-US" sz="1050" b="0" u="none" dirty="0">
                          <a:latin typeface="Meiryo UI" panose="020B0604030504040204" pitchFamily="50" charset="-128"/>
                          <a:ea typeface="Meiryo UI" panose="020B0604030504040204" pitchFamily="50" charset="-128"/>
                        </a:rPr>
                        <a:t>堺市域</a:t>
                      </a:r>
                      <a:endParaRPr kumimoji="1" lang="en-US" altLang="ja-JP" sz="1050" b="0" u="none" dirty="0">
                        <a:latin typeface="Meiryo UI" panose="020B0604030504040204" pitchFamily="50" charset="-128"/>
                        <a:ea typeface="Meiryo UI" panose="020B0604030504040204" pitchFamily="50" charset="-128"/>
                      </a:endParaRPr>
                    </a:p>
                    <a:p>
                      <a:pPr algn="ctr"/>
                      <a:r>
                        <a:rPr kumimoji="1" lang="ja-JP" altLang="en-US" sz="1050" b="0" u="none" dirty="0">
                          <a:latin typeface="Meiryo UI" panose="020B0604030504040204" pitchFamily="50" charset="-128"/>
                          <a:ea typeface="Meiryo UI" panose="020B0604030504040204" pitchFamily="50" charset="-128"/>
                        </a:rPr>
                        <a:t>泉州北</a:t>
                      </a:r>
                      <a:endParaRPr kumimoji="1" lang="en-US" altLang="ja-JP" sz="1050" b="0" u="none" dirty="0">
                        <a:latin typeface="Meiryo UI" panose="020B0604030504040204" pitchFamily="50" charset="-128"/>
                        <a:ea typeface="Meiryo UI" panose="020B0604030504040204" pitchFamily="50" charset="-128"/>
                      </a:endParaRPr>
                    </a:p>
                    <a:p>
                      <a:pPr algn="ctr"/>
                      <a:r>
                        <a:rPr kumimoji="1" lang="ja-JP" altLang="en-US" sz="1050" b="0" u="none" dirty="0">
                          <a:latin typeface="Meiryo UI" panose="020B0604030504040204" pitchFamily="50" charset="-128"/>
                          <a:ea typeface="Meiryo UI" panose="020B0604030504040204" pitchFamily="50" charset="-128"/>
                        </a:rPr>
                        <a:t>泉州南</a:t>
                      </a:r>
                    </a:p>
                  </a:txBody>
                  <a:tcPr anchor="ctr">
                    <a:lnT w="12700" cap="flat" cmpd="sng" algn="ctr">
                      <a:solidFill>
                        <a:schemeClr val="tx1"/>
                      </a:solidFill>
                      <a:prstDash val="solid"/>
                      <a:round/>
                      <a:headEnd type="none" w="med" len="med"/>
                      <a:tailEnd type="none" w="med" len="med"/>
                    </a:lnT>
                  </a:tcPr>
                </a:tc>
                <a:tc>
                  <a:txBody>
                    <a:bodyPr/>
                    <a:lstStyle/>
                    <a:p>
                      <a:r>
                        <a:rPr kumimoji="1" lang="ja-JP" altLang="en-US" sz="1050" b="0" u="none" dirty="0">
                          <a:latin typeface="Meiryo UI" panose="020B0604030504040204" pitchFamily="50" charset="-128"/>
                          <a:ea typeface="Meiryo UI" panose="020B0604030504040204" pitchFamily="50" charset="-128"/>
                        </a:rPr>
                        <a:t>堺市域５隊</a:t>
                      </a:r>
                      <a:endParaRPr kumimoji="1" lang="en-US" altLang="ja-JP" sz="1050" b="0" u="none" dirty="0">
                        <a:latin typeface="Meiryo UI" panose="020B0604030504040204" pitchFamily="50" charset="-128"/>
                        <a:ea typeface="Meiryo UI" panose="020B0604030504040204" pitchFamily="50" charset="-128"/>
                      </a:endParaRPr>
                    </a:p>
                    <a:p>
                      <a:r>
                        <a:rPr kumimoji="1" lang="ja-JP" altLang="en-US" sz="1050" b="0" u="none" dirty="0">
                          <a:latin typeface="Meiryo UI" panose="020B0604030504040204" pitchFamily="50" charset="-128"/>
                          <a:ea typeface="Meiryo UI" panose="020B0604030504040204" pitchFamily="50" charset="-128"/>
                        </a:rPr>
                        <a:t>泉州北各１隊</a:t>
                      </a:r>
                      <a:endParaRPr kumimoji="1" lang="en-US" altLang="ja-JP" sz="1050" b="0" u="none" dirty="0">
                        <a:latin typeface="Meiryo UI" panose="020B0604030504040204" pitchFamily="50" charset="-128"/>
                        <a:ea typeface="Meiryo UI" panose="020B0604030504040204" pitchFamily="50" charset="-128"/>
                      </a:endParaRPr>
                    </a:p>
                    <a:p>
                      <a:r>
                        <a:rPr kumimoji="1" lang="ja-JP" altLang="en-US" sz="1050" b="0" u="none" dirty="0">
                          <a:latin typeface="Meiryo UI" panose="020B0604030504040204" pitchFamily="50" charset="-128"/>
                          <a:ea typeface="Meiryo UI" panose="020B0604030504040204" pitchFamily="50" charset="-128"/>
                        </a:rPr>
                        <a:t>泉州南１隊　　　　</a:t>
                      </a:r>
                      <a:r>
                        <a:rPr kumimoji="1" lang="ja-JP" altLang="en-US" sz="1200" b="0" u="none" dirty="0">
                          <a:latin typeface="Meiryo UI" panose="020B0604030504040204" pitchFamily="50" charset="-128"/>
                          <a:ea typeface="Meiryo UI" panose="020B0604030504040204" pitchFamily="50" charset="-128"/>
                        </a:rPr>
                        <a:t>➡</a:t>
                      </a:r>
                      <a:r>
                        <a:rPr kumimoji="1" lang="en-US" altLang="ja-JP" sz="1200" b="0" u="none" dirty="0">
                          <a:latin typeface="Meiryo UI" panose="020B0604030504040204" pitchFamily="50" charset="-128"/>
                          <a:ea typeface="Meiryo UI" panose="020B0604030504040204" pitchFamily="50" charset="-128"/>
                        </a:rPr>
                        <a:t>【</a:t>
                      </a:r>
                      <a:r>
                        <a:rPr kumimoji="1" lang="ja-JP" altLang="en-US" sz="1200" b="0" u="none" dirty="0">
                          <a:latin typeface="Meiryo UI" panose="020B0604030504040204" pitchFamily="50" charset="-128"/>
                          <a:ea typeface="Meiryo UI" panose="020B0604030504040204" pitchFamily="50" charset="-128"/>
                        </a:rPr>
                        <a:t>広域化後</a:t>
                      </a:r>
                      <a:r>
                        <a:rPr kumimoji="1" lang="en-US" altLang="ja-JP" sz="1200" b="0" u="none" dirty="0">
                          <a:latin typeface="Meiryo UI" panose="020B0604030504040204" pitchFamily="50" charset="-128"/>
                          <a:ea typeface="Meiryo UI" panose="020B0604030504040204" pitchFamily="50" charset="-128"/>
                        </a:rPr>
                        <a:t>】</a:t>
                      </a:r>
                      <a:r>
                        <a:rPr kumimoji="1" lang="ja-JP" altLang="en-US" sz="1200" b="0" u="none" dirty="0">
                          <a:latin typeface="Meiryo UI" panose="020B0604030504040204" pitchFamily="50" charset="-128"/>
                          <a:ea typeface="Meiryo UI" panose="020B0604030504040204" pitchFamily="50" charset="-128"/>
                        </a:rPr>
                        <a:t>６隊</a:t>
                      </a:r>
                      <a:endParaRPr kumimoji="1" lang="en-US" altLang="ja-JP" sz="1200" b="0" u="none"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solid"/>
                      <a:round/>
                      <a:headEnd type="none" w="med" len="med"/>
                      <a:tailEnd type="none" w="med" len="med"/>
                    </a:lnT>
                  </a:tcPr>
                </a:tc>
                <a:tc>
                  <a:txBody>
                    <a:bodyPr/>
                    <a:lstStyle/>
                    <a:p>
                      <a:r>
                        <a:rPr kumimoji="1" lang="ja-JP" altLang="en-US" sz="1050" b="0" u="none" dirty="0">
                          <a:latin typeface="Meiryo UI" panose="020B0604030504040204" pitchFamily="50" charset="-128"/>
                          <a:ea typeface="Meiryo UI" panose="020B0604030504040204" pitchFamily="50" charset="-128"/>
                        </a:rPr>
                        <a:t>堺市８台</a:t>
                      </a:r>
                      <a:endParaRPr kumimoji="1" lang="en-US" altLang="ja-JP" sz="1050" b="0" u="none" dirty="0">
                        <a:latin typeface="Meiryo UI" panose="020B0604030504040204" pitchFamily="50" charset="-128"/>
                        <a:ea typeface="Meiryo UI" panose="020B0604030504040204" pitchFamily="50" charset="-128"/>
                      </a:endParaRPr>
                    </a:p>
                    <a:p>
                      <a:r>
                        <a:rPr kumimoji="1" lang="ja-JP" altLang="en-US" sz="1050" b="0" u="none" dirty="0">
                          <a:latin typeface="Meiryo UI" panose="020B0604030504040204" pitchFamily="50" charset="-128"/>
                          <a:ea typeface="Meiryo UI" panose="020B0604030504040204" pitchFamily="50" charset="-128"/>
                        </a:rPr>
                        <a:t>泉州北３～７台</a:t>
                      </a:r>
                      <a:endParaRPr kumimoji="1" lang="en-US" altLang="ja-JP" sz="1050" b="0" u="none" dirty="0">
                        <a:latin typeface="Meiryo UI" panose="020B0604030504040204" pitchFamily="50" charset="-128"/>
                        <a:ea typeface="Meiryo UI" panose="020B0604030504040204" pitchFamily="50" charset="-128"/>
                      </a:endParaRPr>
                    </a:p>
                    <a:p>
                      <a:r>
                        <a:rPr kumimoji="1" lang="ja-JP" altLang="en-US" sz="1050" b="0" u="none" dirty="0">
                          <a:latin typeface="Meiryo UI" panose="020B0604030504040204" pitchFamily="50" charset="-128"/>
                          <a:ea typeface="Meiryo UI" panose="020B0604030504040204" pitchFamily="50" charset="-128"/>
                        </a:rPr>
                        <a:t>泉州南９台　　　　　</a:t>
                      </a:r>
                      <a:r>
                        <a:rPr kumimoji="1" lang="ja-JP" altLang="en-US" sz="1200" b="0" u="none" dirty="0">
                          <a:latin typeface="Meiryo UI" panose="020B0604030504040204" pitchFamily="50" charset="-128"/>
                          <a:ea typeface="Meiryo UI" panose="020B0604030504040204" pitchFamily="50" charset="-128"/>
                        </a:rPr>
                        <a:t>➡</a:t>
                      </a:r>
                      <a:r>
                        <a:rPr kumimoji="1" lang="en-US" altLang="ja-JP" sz="1400" b="1" u="sng" dirty="0">
                          <a:latin typeface="Meiryo UI" panose="020B0604030504040204" pitchFamily="50" charset="-128"/>
                          <a:ea typeface="Meiryo UI" panose="020B0604030504040204" pitchFamily="50" charset="-128"/>
                        </a:rPr>
                        <a:t>【</a:t>
                      </a:r>
                      <a:r>
                        <a:rPr kumimoji="1" lang="ja-JP" altLang="en-US" sz="1400" b="1" u="sng" dirty="0">
                          <a:latin typeface="Meiryo UI" panose="020B0604030504040204" pitchFamily="50" charset="-128"/>
                          <a:ea typeface="Meiryo UI" panose="020B0604030504040204" pitchFamily="50" charset="-128"/>
                        </a:rPr>
                        <a:t>広域化後</a:t>
                      </a:r>
                      <a:r>
                        <a:rPr kumimoji="1" lang="en-US" altLang="ja-JP" sz="1400" b="1" u="sng" dirty="0">
                          <a:latin typeface="Meiryo UI" panose="020B0604030504040204" pitchFamily="50" charset="-128"/>
                          <a:ea typeface="Meiryo UI" panose="020B0604030504040204" pitchFamily="50" charset="-128"/>
                        </a:rPr>
                        <a:t>】10</a:t>
                      </a:r>
                      <a:r>
                        <a:rPr kumimoji="1" lang="ja-JP" altLang="en-US" sz="1400" b="1" u="sng" dirty="0">
                          <a:latin typeface="Meiryo UI" panose="020B0604030504040204" pitchFamily="50" charset="-128"/>
                          <a:ea typeface="Meiryo UI" panose="020B0604030504040204" pitchFamily="50" charset="-128"/>
                        </a:rPr>
                        <a:t>台</a:t>
                      </a:r>
                    </a:p>
                  </a:txBody>
                  <a:tcPr anchor="ctr">
                    <a:lnT w="12700" cap="flat" cmpd="sng" algn="ctr">
                      <a:solidFill>
                        <a:schemeClr val="tx1"/>
                      </a:solidFill>
                      <a:prstDash val="solid"/>
                      <a:round/>
                      <a:headEnd type="none" w="med" len="med"/>
                      <a:tailEnd type="none" w="med" len="med"/>
                    </a:lnT>
                  </a:tcPr>
                </a:tc>
                <a:tc>
                  <a:txBody>
                    <a:bodyPr/>
                    <a:lstStyle/>
                    <a:p>
                      <a:pPr algn="ctr"/>
                      <a:r>
                        <a:rPr kumimoji="1" lang="ja-JP" altLang="en-US" sz="2000" b="0" dirty="0">
                          <a:latin typeface="Meiryo UI" panose="020B0604030504040204" pitchFamily="50" charset="-128"/>
                          <a:ea typeface="Meiryo UI" panose="020B0604030504040204" pitchFamily="50" charset="-128"/>
                        </a:rPr>
                        <a:t>〇</a:t>
                      </a:r>
                      <a:endParaRPr kumimoji="1" lang="en-US" altLang="ja-JP" sz="2000" b="0" dirty="0">
                        <a:latin typeface="Meiryo UI" panose="020B0604030504040204" pitchFamily="50" charset="-128"/>
                        <a:ea typeface="Meiryo UI" panose="020B0604030504040204" pitchFamily="50" charset="-128"/>
                      </a:endParaRPr>
                    </a:p>
                    <a:p>
                      <a:pPr algn="ctr"/>
                      <a:r>
                        <a:rPr kumimoji="1" lang="ja-JP" altLang="en-US" sz="1050" b="0" dirty="0">
                          <a:latin typeface="Meiryo UI" panose="020B0604030504040204" pitchFamily="50" charset="-128"/>
                          <a:ea typeface="Meiryo UI" panose="020B0604030504040204" pitchFamily="50" charset="-128"/>
                        </a:rPr>
                        <a:t>第一出動</a:t>
                      </a:r>
                      <a:endParaRPr kumimoji="1" lang="en-US" altLang="ja-JP" sz="1050" b="0" dirty="0">
                        <a:latin typeface="Meiryo UI" panose="020B0604030504040204" pitchFamily="50" charset="-128"/>
                        <a:ea typeface="Meiryo UI" panose="020B0604030504040204" pitchFamily="50" charset="-128"/>
                      </a:endParaRPr>
                    </a:p>
                    <a:p>
                      <a:pPr algn="ctr"/>
                      <a:r>
                        <a:rPr kumimoji="1" lang="ja-JP" altLang="en-US" sz="1050" b="0" dirty="0">
                          <a:latin typeface="Meiryo UI" panose="020B0604030504040204" pitchFamily="50" charset="-128"/>
                          <a:ea typeface="Meiryo UI" panose="020B0604030504040204" pitchFamily="50" charset="-128"/>
                        </a:rPr>
                        <a:t>台数が最多</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121196343"/>
                  </a:ext>
                </a:extLst>
              </a:tr>
            </a:tbl>
          </a:graphicData>
        </a:graphic>
      </p:graphicFrame>
      <p:sp>
        <p:nvSpPr>
          <p:cNvPr id="7" name="角丸四角形 91">
            <a:extLst>
              <a:ext uri="{FF2B5EF4-FFF2-40B4-BE49-F238E27FC236}">
                <a16:creationId xmlns:a16="http://schemas.microsoft.com/office/drawing/2014/main" id="{6A057E75-B212-4B11-A82E-307DC8CDEF93}"/>
              </a:ext>
            </a:extLst>
          </p:cNvPr>
          <p:cNvSpPr/>
          <p:nvPr/>
        </p:nvSpPr>
        <p:spPr>
          <a:xfrm>
            <a:off x="71556" y="426292"/>
            <a:ext cx="2880000" cy="288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white"/>
                </a:solidFill>
                <a:latin typeface="Meiryo UI" panose="020B0604030504040204" pitchFamily="50" charset="-128"/>
                <a:ea typeface="Meiryo UI" panose="020B0604030504040204" pitchFamily="50" charset="-128"/>
              </a:rPr>
              <a:t>シミュレーション３：</a:t>
            </a: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第一出動体制の強化</a:t>
            </a:r>
          </a:p>
        </p:txBody>
      </p:sp>
      <p:sp>
        <p:nvSpPr>
          <p:cNvPr id="3" name="スライド番号プレースホルダー 2">
            <a:extLst>
              <a:ext uri="{FF2B5EF4-FFF2-40B4-BE49-F238E27FC236}">
                <a16:creationId xmlns:a16="http://schemas.microsoft.com/office/drawing/2014/main" id="{C6AFF5F6-A76F-44E8-9DCA-84C6816C0C9B}"/>
              </a:ext>
            </a:extLst>
          </p:cNvPr>
          <p:cNvSpPr>
            <a:spLocks noGrp="1"/>
          </p:cNvSpPr>
          <p:nvPr>
            <p:ph type="sldNum" sz="quarter" idx="12"/>
          </p:nvPr>
        </p:nvSpPr>
        <p:spPr>
          <a:xfrm>
            <a:off x="7484995" y="6470494"/>
            <a:ext cx="2228850" cy="365125"/>
          </a:xfrm>
        </p:spPr>
        <p:txBody>
          <a:bodyPr/>
          <a:lstStyle/>
          <a:p>
            <a:fld id="{CFC412B4-EE58-4AC4-A928-FBCBFC162B5A}" type="slidenum">
              <a:rPr kumimoji="1" lang="ja-JP" altLang="en-US" smtClean="0">
                <a:solidFill>
                  <a:schemeClr val="tx1"/>
                </a:solidFill>
              </a:rPr>
              <a:t>13</a:t>
            </a:fld>
            <a:endParaRPr kumimoji="1" lang="ja-JP" altLang="en-US" dirty="0">
              <a:solidFill>
                <a:schemeClr val="tx1"/>
              </a:solidFill>
            </a:endParaRPr>
          </a:p>
        </p:txBody>
      </p:sp>
      <p:sp>
        <p:nvSpPr>
          <p:cNvPr id="8" name="角丸四角形 91">
            <a:extLst>
              <a:ext uri="{FF2B5EF4-FFF2-40B4-BE49-F238E27FC236}">
                <a16:creationId xmlns:a16="http://schemas.microsoft.com/office/drawing/2014/main" id="{5DA9FE23-895E-4E91-836F-6D287E55A69E}"/>
              </a:ext>
            </a:extLst>
          </p:cNvPr>
          <p:cNvSpPr/>
          <p:nvPr/>
        </p:nvSpPr>
        <p:spPr>
          <a:xfrm>
            <a:off x="138377" y="716091"/>
            <a:ext cx="9381215" cy="6753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defTabSz="457200" rtl="0" eaLnBrk="1" fontAlgn="auto" latinLnBrk="0" hangingPunct="1">
              <a:lnSpc>
                <a:spcPct val="100000"/>
              </a:lnSpc>
              <a:spcBef>
                <a:spcPts val="200"/>
              </a:spcBef>
              <a:spcAft>
                <a:spcPts val="0"/>
              </a:spcAft>
              <a:buClrTx/>
              <a:buSzTx/>
              <a:buFont typeface="Wingdings" panose="05000000000000000000" pitchFamily="2" charset="2"/>
              <a:buChar char="Ø"/>
              <a:tabLst/>
              <a:defRPr/>
            </a:pPr>
            <a:r>
              <a:rPr kumimoji="1" lang="ja-JP" altLang="en-US" sz="1100" b="1"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広域化により、</a:t>
            </a:r>
            <a:endParaRPr kumimoji="1" lang="en-US" altLang="ja-JP" sz="1100" b="1"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R="0" lvl="0" defTabSz="457200" rtl="0" eaLnBrk="1" fontAlgn="auto" latinLnBrk="0" hangingPunct="1">
              <a:lnSpc>
                <a:spcPct val="100000"/>
              </a:lnSpc>
              <a:spcBef>
                <a:spcPts val="200"/>
              </a:spcBef>
              <a:spcAft>
                <a:spcPts val="0"/>
              </a:spcAft>
              <a:buClrTx/>
              <a:buSzTx/>
              <a:tabLst/>
              <a:defRPr/>
            </a:pPr>
            <a:r>
              <a:rPr kumimoji="1" lang="ja-JP" altLang="en-US" sz="1100" b="1" dirty="0">
                <a:solidFill>
                  <a:schemeClr val="tx1"/>
                </a:solidFill>
                <a:latin typeface="Meiryo UI" panose="020B0604030504040204" pitchFamily="50" charset="-128"/>
                <a:ea typeface="Meiryo UI" panose="020B0604030504040204" pitchFamily="50" charset="-128"/>
              </a:rPr>
              <a:t>　　・　</a:t>
            </a:r>
            <a:r>
              <a:rPr kumimoji="1" lang="ja-JP" altLang="en-US" sz="1100" b="1"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第一出動体制の　</a:t>
            </a:r>
            <a:r>
              <a:rPr kumimoji="1" lang="ja-JP" altLang="en-US" sz="11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車両台数が最も多くなるのは</a:t>
            </a:r>
            <a:r>
              <a:rPr kumimoji="1" lang="en-US" altLang="ja-JP" sz="11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r>
              <a:rPr kumimoji="1" lang="ja-JP" altLang="en-US" sz="11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案</a:t>
            </a:r>
            <a:r>
              <a:rPr kumimoji="1" lang="en-US" altLang="ja-JP" sz="1100" b="1" u="sng" dirty="0">
                <a:solidFill>
                  <a:schemeClr val="tx1"/>
                </a:solidFill>
                <a:latin typeface="Meiryo UI" panose="020B0604030504040204" pitchFamily="50" charset="-128"/>
                <a:ea typeface="Meiryo UI" panose="020B0604030504040204" pitchFamily="50" charset="-128"/>
              </a:rPr>
              <a:t>2-3】</a:t>
            </a:r>
            <a:r>
              <a:rPr kumimoji="1" lang="ja-JP" altLang="en-US" sz="1100" b="1" dirty="0">
                <a:solidFill>
                  <a:schemeClr val="tx1"/>
                </a:solidFill>
                <a:latin typeface="Meiryo UI" panose="020B0604030504040204" pitchFamily="50" charset="-128"/>
                <a:ea typeface="Meiryo UI" panose="020B0604030504040204" pitchFamily="50" charset="-128"/>
              </a:rPr>
              <a:t>だが、</a:t>
            </a:r>
            <a:endParaRPr kumimoji="1" lang="en-US" altLang="ja-JP" sz="1100" b="1" dirty="0">
              <a:solidFill>
                <a:schemeClr val="tx1"/>
              </a:solidFill>
              <a:latin typeface="Meiryo UI" panose="020B0604030504040204" pitchFamily="50" charset="-128"/>
              <a:ea typeface="Meiryo UI" panose="020B0604030504040204" pitchFamily="50" charset="-128"/>
            </a:endParaRPr>
          </a:p>
          <a:p>
            <a:pPr marR="0" lvl="0" defTabSz="457200" rtl="0" eaLnBrk="1" fontAlgn="auto" latinLnBrk="0" hangingPunct="1">
              <a:lnSpc>
                <a:spcPct val="100000"/>
              </a:lnSpc>
              <a:spcBef>
                <a:spcPts val="200"/>
              </a:spcBef>
              <a:spcAft>
                <a:spcPts val="0"/>
              </a:spcAft>
              <a:buClrTx/>
              <a:buSzTx/>
              <a:tabLst/>
              <a:defRPr/>
            </a:pPr>
            <a:r>
              <a:rPr kumimoji="1" lang="ja-JP" altLang="en-US" sz="1100" b="1"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　編成可能部隊数</a:t>
            </a:r>
            <a:r>
              <a:rPr kumimoji="1" lang="ja-JP" altLang="en-US" sz="11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（複数災害への同時対応体制）を最も多く確保できるのは</a:t>
            </a:r>
            <a:r>
              <a:rPr kumimoji="1" lang="en-US" altLang="ja-JP" sz="11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r>
              <a:rPr kumimoji="1" lang="ja-JP" altLang="en-US" sz="11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案</a:t>
            </a:r>
            <a:r>
              <a:rPr kumimoji="1" lang="en-US" altLang="ja-JP" sz="11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2-2】</a:t>
            </a:r>
            <a:r>
              <a:rPr kumimoji="1" lang="ja-JP" altLang="en-US" sz="1100" b="1"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である。</a:t>
            </a:r>
            <a:endParaRPr kumimoji="1" lang="en-US" altLang="ja-JP" sz="1100" b="1"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73923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E18C5F5-EFE3-4448-9320-35378E710FAE}"/>
              </a:ext>
            </a:extLst>
          </p:cNvPr>
          <p:cNvSpPr/>
          <p:nvPr/>
        </p:nvSpPr>
        <p:spPr>
          <a:xfrm>
            <a:off x="0" y="22381"/>
            <a:ext cx="9906000" cy="36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３　広域化シミュレーションの結果比較（</a:t>
            </a:r>
            <a:r>
              <a:rPr lang="en-US" altLang="ja-JP" sz="1600" b="1" dirty="0">
                <a:latin typeface="Meiryo UI" panose="020B0604030504040204" pitchFamily="50" charset="-128"/>
                <a:ea typeface="Meiryo UI" panose="020B0604030504040204" pitchFamily="50" charset="-128"/>
              </a:rPr>
              <a:t>4/4</a:t>
            </a:r>
            <a:r>
              <a:rPr lang="ja-JP" altLang="en-US" sz="1600" b="1" dirty="0">
                <a:latin typeface="Meiryo UI" panose="020B0604030504040204" pitchFamily="50" charset="-128"/>
                <a:ea typeface="Meiryo UI" panose="020B0604030504040204" pitchFamily="50" charset="-128"/>
              </a:rPr>
              <a:t>）</a:t>
            </a:r>
          </a:p>
        </p:txBody>
      </p:sp>
      <p:sp>
        <p:nvSpPr>
          <p:cNvPr id="7" name="角丸四角形 91">
            <a:extLst>
              <a:ext uri="{FF2B5EF4-FFF2-40B4-BE49-F238E27FC236}">
                <a16:creationId xmlns:a16="http://schemas.microsoft.com/office/drawing/2014/main" id="{6A057E75-B212-4B11-A82E-307DC8CDEF93}"/>
              </a:ext>
            </a:extLst>
          </p:cNvPr>
          <p:cNvSpPr/>
          <p:nvPr/>
        </p:nvSpPr>
        <p:spPr>
          <a:xfrm>
            <a:off x="71556" y="426292"/>
            <a:ext cx="2880000" cy="288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white"/>
                </a:solidFill>
                <a:latin typeface="Meiryo UI" panose="020B0604030504040204" pitchFamily="50" charset="-128"/>
                <a:ea typeface="Meiryo UI" panose="020B0604030504040204" pitchFamily="50" charset="-128"/>
              </a:rPr>
              <a:t>シミュレーション４：</a:t>
            </a: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年齢構成の変化</a:t>
            </a:r>
          </a:p>
        </p:txBody>
      </p:sp>
      <p:sp>
        <p:nvSpPr>
          <p:cNvPr id="2" name="スライド番号プレースホルダー 1">
            <a:extLst>
              <a:ext uri="{FF2B5EF4-FFF2-40B4-BE49-F238E27FC236}">
                <a16:creationId xmlns:a16="http://schemas.microsoft.com/office/drawing/2014/main" id="{8FA177BC-6A73-4164-B39B-02889A47BEC5}"/>
              </a:ext>
            </a:extLst>
          </p:cNvPr>
          <p:cNvSpPr>
            <a:spLocks noGrp="1"/>
          </p:cNvSpPr>
          <p:nvPr>
            <p:ph type="sldNum" sz="quarter" idx="12"/>
          </p:nvPr>
        </p:nvSpPr>
        <p:spPr>
          <a:xfrm>
            <a:off x="7160205" y="6496483"/>
            <a:ext cx="2228850" cy="365125"/>
          </a:xfrm>
        </p:spPr>
        <p:txBody>
          <a:bodyPr/>
          <a:lstStyle/>
          <a:p>
            <a:fld id="{CFC412B4-EE58-4AC4-A928-FBCBFC162B5A}" type="slidenum">
              <a:rPr kumimoji="1" lang="ja-JP" altLang="en-US" smtClean="0">
                <a:solidFill>
                  <a:schemeClr val="tx1"/>
                </a:solidFill>
              </a:rPr>
              <a:t>14</a:t>
            </a:fld>
            <a:endParaRPr kumimoji="1" lang="ja-JP" altLang="en-US" dirty="0">
              <a:solidFill>
                <a:schemeClr val="tx1"/>
              </a:solidFill>
            </a:endParaRPr>
          </a:p>
        </p:txBody>
      </p:sp>
      <p:sp>
        <p:nvSpPr>
          <p:cNvPr id="8" name="角丸四角形 91">
            <a:extLst>
              <a:ext uri="{FF2B5EF4-FFF2-40B4-BE49-F238E27FC236}">
                <a16:creationId xmlns:a16="http://schemas.microsoft.com/office/drawing/2014/main" id="{2150B4A9-6E8F-44F7-B33F-5700F3BA132B}"/>
              </a:ext>
            </a:extLst>
          </p:cNvPr>
          <p:cNvSpPr/>
          <p:nvPr/>
        </p:nvSpPr>
        <p:spPr>
          <a:xfrm>
            <a:off x="171957" y="752854"/>
            <a:ext cx="9381215" cy="69428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defTabSz="457200" rtl="0" eaLnBrk="1" fontAlgn="auto" latinLnBrk="0" hangingPunct="1">
              <a:lnSpc>
                <a:spcPct val="100000"/>
              </a:lnSpc>
              <a:spcBef>
                <a:spcPts val="200"/>
              </a:spcBef>
              <a:spcAft>
                <a:spcPts val="0"/>
              </a:spcAft>
              <a:buClrTx/>
              <a:buSzTx/>
              <a:buFont typeface="Wingdings" panose="05000000000000000000" pitchFamily="2" charset="2"/>
              <a:buChar char="Ø"/>
              <a:tabLst/>
              <a:defRPr/>
            </a:pPr>
            <a:r>
              <a:rPr kumimoji="1" lang="ja-JP" altLang="en-US" sz="1100" b="1"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広域化により、</a:t>
            </a:r>
            <a:endParaRPr kumimoji="1" lang="en-US" altLang="ja-JP" sz="1100" b="1" dirty="0">
              <a:solidFill>
                <a:schemeClr val="tx1"/>
              </a:solidFill>
              <a:latin typeface="Meiryo UI" panose="020B0604030504040204" pitchFamily="50" charset="-128"/>
              <a:ea typeface="Meiryo UI" panose="020B0604030504040204" pitchFamily="50" charset="-128"/>
            </a:endParaRPr>
          </a:p>
          <a:p>
            <a:pPr marR="0" lvl="0" defTabSz="457200" rtl="0" eaLnBrk="1" fontAlgn="auto" latinLnBrk="0" hangingPunct="1">
              <a:lnSpc>
                <a:spcPct val="100000"/>
              </a:lnSpc>
              <a:spcBef>
                <a:spcPts val="200"/>
              </a:spcBef>
              <a:spcAft>
                <a:spcPts val="0"/>
              </a:spcAft>
              <a:buClrTx/>
              <a:buSzTx/>
              <a:tabLst/>
              <a:defRPr/>
            </a:pPr>
            <a:r>
              <a:rPr kumimoji="1" lang="ja-JP" altLang="en-US" sz="1100" b="1"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　</a:t>
            </a:r>
            <a:r>
              <a:rPr kumimoji="1" lang="ja-JP" altLang="en-US" sz="11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消防吏員数が最も多くなるのは</a:t>
            </a:r>
            <a:r>
              <a:rPr kumimoji="1" lang="en-US" altLang="ja-JP" sz="11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r>
              <a:rPr kumimoji="1" lang="ja-JP" altLang="en-US" sz="11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案</a:t>
            </a:r>
            <a:r>
              <a:rPr kumimoji="1" lang="en-US" altLang="ja-JP" sz="11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2-3】</a:t>
            </a:r>
            <a:r>
              <a:rPr kumimoji="1" lang="ja-JP" altLang="en-US" sz="1100" b="1"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だが、</a:t>
            </a:r>
            <a:endParaRPr kumimoji="1" lang="en-US" altLang="ja-JP" sz="1100" b="1"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R="0" lvl="0" defTabSz="457200" rtl="0" eaLnBrk="1" fontAlgn="auto" latinLnBrk="0" hangingPunct="1">
              <a:lnSpc>
                <a:spcPct val="100000"/>
              </a:lnSpc>
              <a:spcBef>
                <a:spcPts val="200"/>
              </a:spcBef>
              <a:spcAft>
                <a:spcPts val="0"/>
              </a:spcAft>
              <a:buClrTx/>
              <a:buSzTx/>
              <a:tabLst/>
              <a:defRPr/>
            </a:pPr>
            <a:r>
              <a:rPr kumimoji="1" lang="ja-JP" altLang="en-US" sz="1100" b="1" dirty="0">
                <a:solidFill>
                  <a:schemeClr val="tx1"/>
                </a:solidFill>
                <a:latin typeface="Meiryo UI" panose="020B0604030504040204" pitchFamily="50" charset="-128"/>
                <a:ea typeface="Meiryo UI" panose="020B0604030504040204" pitchFamily="50" charset="-128"/>
              </a:rPr>
              <a:t>　　・　多様な年齢層を確保できるとともに、</a:t>
            </a:r>
            <a:r>
              <a:rPr kumimoji="1" lang="ja-JP" altLang="en-US" sz="1100" b="1" u="sng" dirty="0">
                <a:solidFill>
                  <a:schemeClr val="tx1"/>
                </a:solidFill>
                <a:latin typeface="Meiryo UI" panose="020B0604030504040204" pitchFamily="50" charset="-128"/>
                <a:ea typeface="Meiryo UI" panose="020B0604030504040204" pitchFamily="50" charset="-128"/>
              </a:rPr>
              <a:t>年齢構成のバランスをとることができるのは</a:t>
            </a:r>
            <a:r>
              <a:rPr kumimoji="1" lang="en-US" altLang="ja-JP" sz="1100" b="1" u="sng" dirty="0">
                <a:solidFill>
                  <a:schemeClr val="tx1"/>
                </a:solidFill>
                <a:latin typeface="Meiryo UI" panose="020B0604030504040204" pitchFamily="50" charset="-128"/>
                <a:ea typeface="Meiryo UI" panose="020B0604030504040204" pitchFamily="50" charset="-128"/>
              </a:rPr>
              <a:t>【</a:t>
            </a:r>
            <a:r>
              <a:rPr kumimoji="1" lang="ja-JP" altLang="en-US" sz="1100" b="1" u="sng" dirty="0">
                <a:solidFill>
                  <a:schemeClr val="tx1"/>
                </a:solidFill>
                <a:latin typeface="Meiryo UI" panose="020B0604030504040204" pitchFamily="50" charset="-128"/>
                <a:ea typeface="Meiryo UI" panose="020B0604030504040204" pitchFamily="50" charset="-128"/>
              </a:rPr>
              <a:t>案</a:t>
            </a:r>
            <a:r>
              <a:rPr kumimoji="1" lang="en-US" altLang="ja-JP" sz="1100" b="1" u="sng" dirty="0">
                <a:solidFill>
                  <a:schemeClr val="tx1"/>
                </a:solidFill>
                <a:latin typeface="Meiryo UI" panose="020B0604030504040204" pitchFamily="50" charset="-128"/>
                <a:ea typeface="Meiryo UI" panose="020B0604030504040204" pitchFamily="50" charset="-128"/>
              </a:rPr>
              <a:t>2-2】</a:t>
            </a:r>
            <a:r>
              <a:rPr kumimoji="1" lang="ja-JP" altLang="en-US" sz="1100" b="1" dirty="0">
                <a:solidFill>
                  <a:schemeClr val="tx1"/>
                </a:solidFill>
                <a:latin typeface="Meiryo UI" panose="020B0604030504040204" pitchFamily="50" charset="-128"/>
                <a:ea typeface="Meiryo UI" panose="020B0604030504040204" pitchFamily="50" charset="-128"/>
              </a:rPr>
              <a:t>である。</a:t>
            </a:r>
            <a:endParaRPr kumimoji="1" lang="en-US" altLang="ja-JP" sz="1100" b="1"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graphicFrame>
        <p:nvGraphicFramePr>
          <p:cNvPr id="15" name="表 2">
            <a:extLst>
              <a:ext uri="{FF2B5EF4-FFF2-40B4-BE49-F238E27FC236}">
                <a16:creationId xmlns:a16="http://schemas.microsoft.com/office/drawing/2014/main" id="{3C86AF11-B6EF-4791-B4BA-0031CE19F045}"/>
              </a:ext>
            </a:extLst>
          </p:cNvPr>
          <p:cNvGraphicFramePr>
            <a:graphicFrameLocks noGrp="1"/>
          </p:cNvGraphicFramePr>
          <p:nvPr/>
        </p:nvGraphicFramePr>
        <p:xfrm>
          <a:off x="171957" y="1447137"/>
          <a:ext cx="9646469" cy="5231909"/>
        </p:xfrm>
        <a:graphic>
          <a:graphicData uri="http://schemas.openxmlformats.org/drawingml/2006/table">
            <a:tbl>
              <a:tblPr firstRow="1" bandRow="1">
                <a:tableStyleId>{5940675A-B579-460E-94D1-54222C63F5DA}</a:tableStyleId>
              </a:tblPr>
              <a:tblGrid>
                <a:gridCol w="871855">
                  <a:extLst>
                    <a:ext uri="{9D8B030D-6E8A-4147-A177-3AD203B41FA5}">
                      <a16:colId xmlns:a16="http://schemas.microsoft.com/office/drawing/2014/main" val="111117954"/>
                    </a:ext>
                  </a:extLst>
                </a:gridCol>
                <a:gridCol w="852343">
                  <a:extLst>
                    <a:ext uri="{9D8B030D-6E8A-4147-A177-3AD203B41FA5}">
                      <a16:colId xmlns:a16="http://schemas.microsoft.com/office/drawing/2014/main" val="1037552203"/>
                    </a:ext>
                  </a:extLst>
                </a:gridCol>
                <a:gridCol w="844303">
                  <a:extLst>
                    <a:ext uri="{9D8B030D-6E8A-4147-A177-3AD203B41FA5}">
                      <a16:colId xmlns:a16="http://schemas.microsoft.com/office/drawing/2014/main" val="3074030506"/>
                    </a:ext>
                  </a:extLst>
                </a:gridCol>
                <a:gridCol w="2427890">
                  <a:extLst>
                    <a:ext uri="{9D8B030D-6E8A-4147-A177-3AD203B41FA5}">
                      <a16:colId xmlns:a16="http://schemas.microsoft.com/office/drawing/2014/main" val="2011244738"/>
                    </a:ext>
                  </a:extLst>
                </a:gridCol>
                <a:gridCol w="826935">
                  <a:extLst>
                    <a:ext uri="{9D8B030D-6E8A-4147-A177-3AD203B41FA5}">
                      <a16:colId xmlns:a16="http://schemas.microsoft.com/office/drawing/2014/main" val="2014251797"/>
                    </a:ext>
                  </a:extLst>
                </a:gridCol>
                <a:gridCol w="3029447">
                  <a:extLst>
                    <a:ext uri="{9D8B030D-6E8A-4147-A177-3AD203B41FA5}">
                      <a16:colId xmlns:a16="http://schemas.microsoft.com/office/drawing/2014/main" val="2731000052"/>
                    </a:ext>
                  </a:extLst>
                </a:gridCol>
                <a:gridCol w="793696">
                  <a:extLst>
                    <a:ext uri="{9D8B030D-6E8A-4147-A177-3AD203B41FA5}">
                      <a16:colId xmlns:a16="http://schemas.microsoft.com/office/drawing/2014/main" val="1668411995"/>
                    </a:ext>
                  </a:extLst>
                </a:gridCol>
              </a:tblGrid>
              <a:tr h="303629">
                <a:tc gridSpan="2">
                  <a:txBody>
                    <a:bodyPr/>
                    <a:lstStyle/>
                    <a:p>
                      <a:pPr algn="ctr"/>
                      <a:endParaRPr kumimoji="1" lang="ja-JP" altLang="en-US" sz="1100" b="1" dirty="0">
                        <a:latin typeface="Meiryo UI" panose="020B0604030504040204" pitchFamily="50" charset="-128"/>
                        <a:ea typeface="Meiryo UI" panose="020B0604030504040204" pitchFamily="50" charset="-128"/>
                      </a:endParaRPr>
                    </a:p>
                  </a:txBody>
                  <a:tcPr anchor="ctr">
                    <a:solidFill>
                      <a:schemeClr val="accent4">
                        <a:lumMod val="40000"/>
                        <a:lumOff val="60000"/>
                      </a:schemeClr>
                    </a:solidFill>
                  </a:tcPr>
                </a:tc>
                <a:tc hMerge="1">
                  <a:txBody>
                    <a:bodyPr/>
                    <a:lstStyle/>
                    <a:p>
                      <a:pPr algn="ctr"/>
                      <a:endParaRPr kumimoji="1" lang="ja-JP" altLang="en-US" sz="1100" b="0" u="none" dirty="0">
                        <a:latin typeface="Meiryo UI" panose="020B0604030504040204" pitchFamily="50" charset="-128"/>
                        <a:ea typeface="Meiryo UI" panose="020B0604030504040204" pitchFamily="50" charset="-128"/>
                      </a:endParaRPr>
                    </a:p>
                  </a:txBody>
                  <a:tcPr anchor="ctr">
                    <a:solidFill>
                      <a:schemeClr val="accent4">
                        <a:lumMod val="40000"/>
                        <a:lumOff val="60000"/>
                      </a:schemeClr>
                    </a:solidFill>
                  </a:tcPr>
                </a:tc>
                <a:tc gridSpan="2">
                  <a:txBody>
                    <a:bodyPr/>
                    <a:lstStyle/>
                    <a:p>
                      <a:pPr algn="ctr"/>
                      <a:r>
                        <a:rPr kumimoji="1" lang="ja-JP" altLang="en-US" sz="1100" b="1" dirty="0">
                          <a:latin typeface="Meiryo UI" panose="020B0604030504040204" pitchFamily="50" charset="-128"/>
                          <a:ea typeface="Meiryo UI" panose="020B0604030504040204" pitchFamily="50" charset="-128"/>
                        </a:rPr>
                        <a:t>現状</a:t>
                      </a:r>
                    </a:p>
                  </a:txBody>
                  <a:tcPr anchor="ctr">
                    <a:solidFill>
                      <a:schemeClr val="accent4">
                        <a:lumMod val="40000"/>
                        <a:lumOff val="60000"/>
                      </a:schemeClr>
                    </a:solidFill>
                  </a:tcPr>
                </a:tc>
                <a:tc hMerge="1">
                  <a:txBody>
                    <a:bodyPr/>
                    <a:lstStyle/>
                    <a:p>
                      <a:pPr algn="ctr"/>
                      <a:r>
                        <a:rPr kumimoji="1" lang="ja-JP" altLang="en-US" sz="1100" b="1" dirty="0">
                          <a:latin typeface="Meiryo UI" panose="020B0604030504040204" pitchFamily="50" charset="-128"/>
                          <a:ea typeface="Meiryo UI" panose="020B0604030504040204" pitchFamily="50" charset="-128"/>
                        </a:rPr>
                        <a:t>現状</a:t>
                      </a:r>
                    </a:p>
                  </a:txBody>
                  <a:tcPr anchor="ctr">
                    <a:solidFill>
                      <a:schemeClr val="accent4">
                        <a:lumMod val="40000"/>
                        <a:lumOff val="60000"/>
                      </a:schemeClr>
                    </a:solidFill>
                  </a:tcPr>
                </a:tc>
                <a:tc gridSpan="2">
                  <a:txBody>
                    <a:bodyPr/>
                    <a:lstStyle/>
                    <a:p>
                      <a:pPr algn="ctr"/>
                      <a:r>
                        <a:rPr kumimoji="1" lang="ja-JP" altLang="en-US" sz="1100" b="1" dirty="0">
                          <a:latin typeface="Meiryo UI" panose="020B0604030504040204" pitchFamily="50" charset="-128"/>
                          <a:ea typeface="Meiryo UI" panose="020B0604030504040204" pitchFamily="50" charset="-128"/>
                        </a:rPr>
                        <a:t>広域化後</a:t>
                      </a:r>
                    </a:p>
                  </a:txBody>
                  <a:tcPr anchor="ctr">
                    <a:solidFill>
                      <a:schemeClr val="accent4">
                        <a:lumMod val="40000"/>
                        <a:lumOff val="60000"/>
                      </a:schemeClr>
                    </a:solidFill>
                  </a:tcPr>
                </a:tc>
                <a:tc hMerge="1">
                  <a:txBody>
                    <a:bodyPr/>
                    <a:lstStyle/>
                    <a:p>
                      <a:pPr algn="ctr"/>
                      <a:r>
                        <a:rPr kumimoji="1" lang="ja-JP" altLang="en-US" sz="1100" b="1" dirty="0">
                          <a:latin typeface="Meiryo UI" panose="020B0604030504040204" pitchFamily="50" charset="-128"/>
                          <a:ea typeface="Meiryo UI" panose="020B0604030504040204" pitchFamily="50" charset="-128"/>
                        </a:rPr>
                        <a:t>広域化後</a:t>
                      </a:r>
                    </a:p>
                  </a:txBody>
                  <a:tcPr anchor="ctr">
                    <a:solidFill>
                      <a:schemeClr val="accent4">
                        <a:lumMod val="40000"/>
                        <a:lumOff val="60000"/>
                      </a:schemeClr>
                    </a:solidFill>
                  </a:tcPr>
                </a:tc>
                <a:tc>
                  <a:txBody>
                    <a:bodyPr/>
                    <a:lstStyle/>
                    <a:p>
                      <a:pPr algn="ctr"/>
                      <a:r>
                        <a:rPr kumimoji="1" lang="ja-JP" altLang="en-US" sz="1100" b="1" dirty="0">
                          <a:latin typeface="Meiryo UI" panose="020B0604030504040204" pitchFamily="50" charset="-128"/>
                          <a:ea typeface="Meiryo UI" panose="020B0604030504040204" pitchFamily="50" charset="-128"/>
                        </a:rPr>
                        <a:t>比較結果</a:t>
                      </a:r>
                    </a:p>
                  </a:txBody>
                  <a:tcPr anchor="ctr">
                    <a:solidFill>
                      <a:schemeClr val="accent4">
                        <a:lumMod val="40000"/>
                        <a:lumOff val="60000"/>
                      </a:schemeClr>
                    </a:solidFill>
                  </a:tcPr>
                </a:tc>
                <a:extLst>
                  <a:ext uri="{0D108BD9-81ED-4DB2-BD59-A6C34878D82A}">
                    <a16:rowId xmlns:a16="http://schemas.microsoft.com/office/drawing/2014/main" val="972671396"/>
                  </a:ext>
                </a:extLst>
              </a:tr>
              <a:tr h="324000">
                <a:tc rowSpan="3">
                  <a:txBody>
                    <a:bodyPr/>
                    <a:lstStyle/>
                    <a:p>
                      <a:pPr algn="ctr"/>
                      <a:r>
                        <a:rPr kumimoji="1" lang="en-US" altLang="ja-JP" sz="1050" b="1" u="none" dirty="0">
                          <a:latin typeface="Meiryo UI" panose="020B0604030504040204" pitchFamily="50" charset="-128"/>
                          <a:ea typeface="Meiryo UI" panose="020B0604030504040204" pitchFamily="50" charset="-128"/>
                        </a:rPr>
                        <a:t>【</a:t>
                      </a:r>
                      <a:r>
                        <a:rPr kumimoji="1" lang="ja-JP" altLang="en-US" sz="1050" b="1" u="none" dirty="0">
                          <a:latin typeface="Meiryo UI" panose="020B0604030504040204" pitchFamily="50" charset="-128"/>
                          <a:ea typeface="Meiryo UI" panose="020B0604030504040204" pitchFamily="50" charset="-128"/>
                        </a:rPr>
                        <a:t>案</a:t>
                      </a:r>
                      <a:r>
                        <a:rPr kumimoji="1" lang="en-US" altLang="ja-JP" sz="1050" b="1" u="none" dirty="0">
                          <a:latin typeface="Meiryo UI" panose="020B0604030504040204" pitchFamily="50" charset="-128"/>
                          <a:ea typeface="Meiryo UI" panose="020B0604030504040204" pitchFamily="50" charset="-128"/>
                        </a:rPr>
                        <a:t>2-1</a:t>
                      </a:r>
                      <a:r>
                        <a:rPr kumimoji="1" lang="ja-JP" altLang="en-US" sz="1050" b="1" u="none" dirty="0">
                          <a:latin typeface="Meiryo UI" panose="020B0604030504040204" pitchFamily="50" charset="-128"/>
                          <a:ea typeface="Meiryo UI" panose="020B0604030504040204" pitchFamily="50" charset="-128"/>
                        </a:rPr>
                        <a:t>①</a:t>
                      </a:r>
                      <a:r>
                        <a:rPr kumimoji="1" lang="en-US" altLang="ja-JP" sz="1050" b="1" u="none" dirty="0">
                          <a:latin typeface="Meiryo UI" panose="020B0604030504040204" pitchFamily="50" charset="-128"/>
                          <a:ea typeface="Meiryo UI" panose="020B0604030504040204" pitchFamily="50" charset="-128"/>
                        </a:rPr>
                        <a:t>】</a:t>
                      </a:r>
                      <a:endParaRPr kumimoji="1" lang="ja-JP" altLang="en-US" sz="1050" b="0" u="none" dirty="0">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solid"/>
                      <a:round/>
                      <a:headEnd type="none" w="med" len="med"/>
                      <a:tailEnd type="none" w="med" len="med"/>
                    </a:lnB>
                  </a:tcPr>
                </a:tc>
                <a:tc>
                  <a:txBody>
                    <a:bodyPr/>
                    <a:lstStyle/>
                    <a:p>
                      <a:pPr algn="ctr"/>
                      <a:r>
                        <a:rPr kumimoji="1" lang="ja-JP" altLang="en-US" sz="1050" b="0" u="none" dirty="0">
                          <a:latin typeface="Meiryo UI" panose="020B0604030504040204" pitchFamily="50" charset="-128"/>
                          <a:ea typeface="Meiryo UI" panose="020B0604030504040204" pitchFamily="50" charset="-128"/>
                        </a:rPr>
                        <a:t>堺市域</a:t>
                      </a:r>
                      <a:endParaRPr kumimoji="1" lang="en-US" altLang="ja-JP" sz="1050" b="0" u="none" dirty="0">
                        <a:latin typeface="Meiryo UI" panose="020B0604030504040204" pitchFamily="50" charset="-128"/>
                        <a:ea typeface="Meiryo UI" panose="020B0604030504040204" pitchFamily="50" charset="-128"/>
                      </a:endParaRPr>
                    </a:p>
                  </a:txBody>
                  <a:tcPr anchor="ctr">
                    <a:lnB w="3175" cap="flat" cmpd="sng" algn="ctr">
                      <a:solidFill>
                        <a:schemeClr val="tx1"/>
                      </a:solidFill>
                      <a:prstDash val="solid"/>
                      <a:round/>
                      <a:headEnd type="none" w="med" len="med"/>
                      <a:tailEnd type="none" w="med" len="med"/>
                    </a:lnB>
                  </a:tcPr>
                </a:tc>
                <a:tc>
                  <a:txBody>
                    <a:bodyPr/>
                    <a:lstStyle/>
                    <a:p>
                      <a:pPr algn="r"/>
                      <a:r>
                        <a:rPr kumimoji="1" lang="en-US" altLang="ja-JP" sz="1050" b="0" u="none" dirty="0">
                          <a:latin typeface="Meiryo UI" panose="020B0604030504040204" pitchFamily="50" charset="-128"/>
                          <a:ea typeface="Meiryo UI" panose="020B0604030504040204" pitchFamily="50" charset="-128"/>
                        </a:rPr>
                        <a:t>1,056</a:t>
                      </a:r>
                      <a:r>
                        <a:rPr kumimoji="1" lang="ja-JP" altLang="en-US" sz="1050" b="0" u="none" dirty="0">
                          <a:latin typeface="Meiryo UI" panose="020B0604030504040204" pitchFamily="50" charset="-128"/>
                          <a:ea typeface="Meiryo UI" panose="020B0604030504040204" pitchFamily="50" charset="-128"/>
                        </a:rPr>
                        <a:t>人</a:t>
                      </a:r>
                    </a:p>
                  </a:txBody>
                  <a:tcPr anchor="ctr">
                    <a:lnB w="3175" cap="flat" cmpd="sng" algn="ctr">
                      <a:solidFill>
                        <a:schemeClr val="tx1"/>
                      </a:solidFill>
                      <a:prstDash val="solid"/>
                      <a:round/>
                      <a:headEnd type="none" w="med" len="med"/>
                      <a:tailEnd type="none" w="med" len="med"/>
                    </a:lnB>
                  </a:tcPr>
                </a:tc>
                <a:tc>
                  <a:txBody>
                    <a:bodyPr/>
                    <a:lstStyle/>
                    <a:p>
                      <a:pPr algn="l"/>
                      <a:r>
                        <a:rPr kumimoji="1" lang="en-US" altLang="ja-JP" sz="1050" b="0" u="none" dirty="0">
                          <a:latin typeface="Meiryo UI" panose="020B0604030504040204" pitchFamily="50" charset="-128"/>
                          <a:ea typeface="Meiryo UI" panose="020B0604030504040204" pitchFamily="50" charset="-128"/>
                        </a:rPr>
                        <a:t>40</a:t>
                      </a:r>
                      <a:r>
                        <a:rPr kumimoji="1" lang="ja-JP" altLang="en-US" sz="1050" b="0" u="none" dirty="0">
                          <a:latin typeface="Meiryo UI" panose="020B0604030504040204" pitchFamily="50" charset="-128"/>
                          <a:ea typeface="Meiryo UI" panose="020B0604030504040204" pitchFamily="50" charset="-128"/>
                        </a:rPr>
                        <a:t>代後半・</a:t>
                      </a:r>
                      <a:r>
                        <a:rPr kumimoji="1" lang="en-US" altLang="ja-JP" sz="1050" b="0" u="none" dirty="0">
                          <a:latin typeface="Meiryo UI" panose="020B0604030504040204" pitchFamily="50" charset="-128"/>
                          <a:ea typeface="Meiryo UI" panose="020B0604030504040204" pitchFamily="50" charset="-128"/>
                        </a:rPr>
                        <a:t>50</a:t>
                      </a:r>
                      <a:r>
                        <a:rPr kumimoji="1" lang="ja-JP" altLang="en-US" sz="1050" b="0" u="none" dirty="0">
                          <a:latin typeface="Meiryo UI" panose="020B0604030504040204" pitchFamily="50" charset="-128"/>
                          <a:ea typeface="Meiryo UI" panose="020B0604030504040204" pitchFamily="50" charset="-128"/>
                        </a:rPr>
                        <a:t>代が少ない</a:t>
                      </a:r>
                    </a:p>
                  </a:txBody>
                  <a:tcPr anchor="ctr">
                    <a:lnB w="3175" cap="flat" cmpd="sng" algn="ctr">
                      <a:solidFill>
                        <a:schemeClr val="tx1"/>
                      </a:solidFill>
                      <a:prstDash val="solid"/>
                      <a:round/>
                      <a:headEnd type="none" w="med" len="med"/>
                      <a:tailEnd type="none" w="med" len="med"/>
                    </a:lnB>
                  </a:tcPr>
                </a:tc>
                <a:tc rowSpan="3">
                  <a:txBody>
                    <a:bodyPr/>
                    <a:lstStyle/>
                    <a:p>
                      <a:pPr algn="r"/>
                      <a:r>
                        <a:rPr kumimoji="1" lang="en-US" altLang="ja-JP" sz="1050" b="0" u="none" dirty="0">
                          <a:latin typeface="Meiryo UI" panose="020B0604030504040204" pitchFamily="50" charset="-128"/>
                          <a:ea typeface="Meiryo UI" panose="020B0604030504040204" pitchFamily="50" charset="-128"/>
                        </a:rPr>
                        <a:t>1,310</a:t>
                      </a:r>
                      <a:r>
                        <a:rPr kumimoji="1" lang="ja-JP" altLang="en-US" sz="1050" b="0" u="none" dirty="0">
                          <a:latin typeface="Meiryo UI" panose="020B0604030504040204" pitchFamily="50" charset="-128"/>
                          <a:ea typeface="Meiryo UI" panose="020B0604030504040204" pitchFamily="50" charset="-128"/>
                        </a:rPr>
                        <a:t>人</a:t>
                      </a:r>
                    </a:p>
                  </a:txBody>
                  <a:tcPr anchor="ctr">
                    <a:lnB w="12700" cap="flat" cmpd="sng" algn="ctr">
                      <a:solidFill>
                        <a:schemeClr val="tx1"/>
                      </a:solidFill>
                      <a:prstDash val="solid"/>
                      <a:round/>
                      <a:headEnd type="none" w="med" len="med"/>
                      <a:tailEnd type="none" w="med" len="med"/>
                    </a:lnB>
                  </a:tcPr>
                </a:tc>
                <a:tc rowSpan="3">
                  <a:txBody>
                    <a:bodyPr/>
                    <a:lstStyle/>
                    <a:p>
                      <a:pPr algn="l"/>
                      <a:r>
                        <a:rPr kumimoji="1" lang="ja-JP" altLang="en-US" sz="1050" b="0" u="none" dirty="0">
                          <a:latin typeface="Meiryo UI" panose="020B0604030504040204" pitchFamily="50" charset="-128"/>
                          <a:ea typeface="Meiryo UI" panose="020B0604030504040204" pitchFamily="50" charset="-128"/>
                        </a:rPr>
                        <a:t>・０人の年齢層がなくなる</a:t>
                      </a:r>
                      <a:endParaRPr kumimoji="1" lang="en-US" altLang="ja-JP" sz="1050" b="0" u="none" dirty="0">
                        <a:latin typeface="Meiryo UI" panose="020B0604030504040204" pitchFamily="50" charset="-128"/>
                        <a:ea typeface="Meiryo UI" panose="020B0604030504040204" pitchFamily="50" charset="-128"/>
                      </a:endParaRPr>
                    </a:p>
                    <a:p>
                      <a:pPr algn="l"/>
                      <a:r>
                        <a:rPr kumimoji="1" lang="ja-JP" altLang="en-US" sz="1050" b="0" u="none" dirty="0">
                          <a:latin typeface="Meiryo UI" panose="020B0604030504040204" pitchFamily="50" charset="-128"/>
                          <a:ea typeface="Meiryo UI" panose="020B0604030504040204" pitchFamily="50" charset="-128"/>
                        </a:rPr>
                        <a:t>・</a:t>
                      </a:r>
                      <a:r>
                        <a:rPr kumimoji="1" lang="en-US" altLang="ja-JP" sz="1050" b="0" u="none" dirty="0">
                          <a:latin typeface="Meiryo UI" panose="020B0604030504040204" pitchFamily="50" charset="-128"/>
                          <a:ea typeface="Meiryo UI" panose="020B0604030504040204" pitchFamily="50" charset="-128"/>
                        </a:rPr>
                        <a:t>30</a:t>
                      </a:r>
                      <a:r>
                        <a:rPr kumimoji="1" lang="ja-JP" altLang="en-US" sz="1050" b="0" u="none" dirty="0">
                          <a:latin typeface="Meiryo UI" panose="020B0604030504040204" pitchFamily="50" charset="-128"/>
                          <a:ea typeface="Meiryo UI" panose="020B0604030504040204" pitchFamily="50" charset="-128"/>
                        </a:rPr>
                        <a:t>代の層が厚くなる</a:t>
                      </a:r>
                      <a:endParaRPr kumimoji="1" lang="en-US" altLang="ja-JP" sz="1050" b="0" u="none" dirty="0">
                        <a:latin typeface="Meiryo UI" panose="020B0604030504040204" pitchFamily="50" charset="-128"/>
                        <a:ea typeface="Meiryo UI" panose="020B0604030504040204" pitchFamily="50" charset="-128"/>
                      </a:endParaRPr>
                    </a:p>
                    <a:p>
                      <a:pPr algn="l"/>
                      <a:r>
                        <a:rPr kumimoji="1" lang="ja-JP" altLang="en-US" sz="1050" b="0" u="none" dirty="0">
                          <a:latin typeface="Meiryo UI" panose="020B0604030504040204" pitchFamily="50" charset="-128"/>
                          <a:ea typeface="Meiryo UI" panose="020B0604030504040204" pitchFamily="50" charset="-128"/>
                        </a:rPr>
                        <a:t>・</a:t>
                      </a:r>
                      <a:r>
                        <a:rPr kumimoji="1" lang="en-US" altLang="ja-JP" sz="1050" b="0" u="none" dirty="0">
                          <a:latin typeface="Meiryo UI" panose="020B0604030504040204" pitchFamily="50" charset="-128"/>
                          <a:ea typeface="Meiryo UI" panose="020B0604030504040204" pitchFamily="50" charset="-128"/>
                        </a:rPr>
                        <a:t>40</a:t>
                      </a:r>
                      <a:r>
                        <a:rPr kumimoji="1" lang="ja-JP" altLang="en-US" sz="1050" b="0" u="none" dirty="0">
                          <a:latin typeface="Meiryo UI" panose="020B0604030504040204" pitchFamily="50" charset="-128"/>
                          <a:ea typeface="Meiryo UI" panose="020B0604030504040204" pitchFamily="50" charset="-128"/>
                        </a:rPr>
                        <a:t>代後半・</a:t>
                      </a:r>
                      <a:r>
                        <a:rPr kumimoji="1" lang="en-US" altLang="ja-JP" sz="1050" b="0" u="none" dirty="0">
                          <a:latin typeface="Meiryo UI" panose="020B0604030504040204" pitchFamily="50" charset="-128"/>
                          <a:ea typeface="Meiryo UI" panose="020B0604030504040204" pitchFamily="50" charset="-128"/>
                        </a:rPr>
                        <a:t>50</a:t>
                      </a:r>
                      <a:r>
                        <a:rPr kumimoji="1" lang="ja-JP" altLang="en-US" sz="1050" b="0" u="none" dirty="0">
                          <a:latin typeface="Meiryo UI" panose="020B0604030504040204" pitchFamily="50" charset="-128"/>
                          <a:ea typeface="Meiryo UI" panose="020B0604030504040204" pitchFamily="50" charset="-128"/>
                        </a:rPr>
                        <a:t>代が少ない</a:t>
                      </a:r>
                      <a:endParaRPr kumimoji="1" lang="en-US" altLang="ja-JP" sz="1050" b="0" u="none" dirty="0">
                        <a:latin typeface="Meiryo UI" panose="020B0604030504040204" pitchFamily="50" charset="-128"/>
                        <a:ea typeface="Meiryo UI" panose="020B0604030504040204" pitchFamily="50" charset="-128"/>
                      </a:endParaRPr>
                    </a:p>
                  </a:txBody>
                  <a:tcPr anchor="ctr">
                    <a:lnB w="6350" cap="flat" cmpd="sng" algn="ctr">
                      <a:solidFill>
                        <a:schemeClr val="tx1"/>
                      </a:solidFill>
                      <a:prstDash val="solid"/>
                      <a:round/>
                      <a:headEnd type="none" w="med" len="med"/>
                      <a:tailEnd type="none" w="med" len="med"/>
                    </a:lnB>
                  </a:tcPr>
                </a:tc>
                <a:tc rowSpan="10">
                  <a:txBody>
                    <a:bodyPr/>
                    <a:lstStyle/>
                    <a:p>
                      <a:pPr algn="ctr"/>
                      <a:endParaRPr kumimoji="1" lang="ja-JP" altLang="en-US" sz="1200" b="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76349857"/>
                  </a:ext>
                </a:extLst>
              </a:tr>
              <a:tr h="324000">
                <a:tc vMerge="1">
                  <a:txBody>
                    <a:bodyPr/>
                    <a:lstStyle/>
                    <a:p>
                      <a:endParaRPr kumimoji="1" lang="ja-JP" altLang="en-US"/>
                    </a:p>
                  </a:txBody>
                  <a:tcPr/>
                </a:tc>
                <a:tc>
                  <a:txBody>
                    <a:bodyPr/>
                    <a:lstStyle/>
                    <a:p>
                      <a:pPr algn="ctr"/>
                      <a:r>
                        <a:rPr kumimoji="1" lang="ja-JP" altLang="en-US" sz="1050" b="0" u="none" dirty="0">
                          <a:latin typeface="Meiryo UI" panose="020B0604030504040204" pitchFamily="50" charset="-128"/>
                          <a:ea typeface="Meiryo UI" panose="020B0604030504040204" pitchFamily="50" charset="-128"/>
                        </a:rPr>
                        <a:t>泉大津市</a:t>
                      </a:r>
                      <a:endParaRPr kumimoji="1" lang="en-US" altLang="ja-JP" sz="1050" b="0" u="none" dirty="0">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r>
                        <a:rPr kumimoji="1" lang="en-US" altLang="ja-JP" sz="1050" b="0" u="none" dirty="0">
                          <a:latin typeface="Meiryo UI" panose="020B0604030504040204" pitchFamily="50" charset="-128"/>
                          <a:ea typeface="Meiryo UI" panose="020B0604030504040204" pitchFamily="50" charset="-128"/>
                        </a:rPr>
                        <a:t>85</a:t>
                      </a:r>
                      <a:r>
                        <a:rPr kumimoji="1" lang="ja-JP" altLang="en-US" sz="1050" b="0" u="none" dirty="0">
                          <a:latin typeface="Meiryo UI" panose="020B0604030504040204" pitchFamily="50" charset="-128"/>
                          <a:ea typeface="Meiryo UI" panose="020B0604030504040204" pitchFamily="50" charset="-128"/>
                        </a:rPr>
                        <a:t>人</a:t>
                      </a: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r>
                        <a:rPr kumimoji="1" lang="en-US" altLang="ja-JP" sz="1050" b="0" u="none" dirty="0">
                          <a:latin typeface="Meiryo UI" panose="020B0604030504040204" pitchFamily="50" charset="-128"/>
                          <a:ea typeface="Meiryo UI" panose="020B0604030504040204" pitchFamily="50" charset="-128"/>
                        </a:rPr>
                        <a:t>40</a:t>
                      </a:r>
                      <a:r>
                        <a:rPr kumimoji="1" lang="ja-JP" altLang="en-US" sz="1050" b="0" u="none" dirty="0">
                          <a:latin typeface="Meiryo UI" panose="020B0604030504040204" pitchFamily="50" charset="-128"/>
                          <a:ea typeface="Meiryo UI" panose="020B0604030504040204" pitchFamily="50" charset="-128"/>
                        </a:rPr>
                        <a:t>代後半・</a:t>
                      </a:r>
                      <a:r>
                        <a:rPr kumimoji="1" lang="en-US" altLang="ja-JP" sz="1050" b="0" u="none" dirty="0">
                          <a:latin typeface="Meiryo UI" panose="020B0604030504040204" pitchFamily="50" charset="-128"/>
                          <a:ea typeface="Meiryo UI" panose="020B0604030504040204" pitchFamily="50" charset="-128"/>
                        </a:rPr>
                        <a:t>50</a:t>
                      </a:r>
                      <a:r>
                        <a:rPr kumimoji="1" lang="ja-JP" altLang="en-US" sz="1050" b="0" u="none" dirty="0">
                          <a:latin typeface="Meiryo UI" panose="020B0604030504040204" pitchFamily="50" charset="-128"/>
                          <a:ea typeface="Meiryo UI" panose="020B0604030504040204" pitchFamily="50" charset="-128"/>
                        </a:rPr>
                        <a:t>代前半に０人層が多い</a:t>
                      </a:r>
                      <a:endParaRPr kumimoji="1" lang="en-US" altLang="ja-JP" sz="1050" b="0" u="none" dirty="0">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pPr algn="l"/>
                      <a:endParaRPr kumimoji="1" lang="ja-JP" altLang="en-US" sz="1050" b="0" u="none" dirty="0">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1768352"/>
                  </a:ext>
                </a:extLst>
              </a:tr>
              <a:tr h="324000">
                <a:tc vMerge="1">
                  <a:txBody>
                    <a:bodyPr/>
                    <a:lstStyle/>
                    <a:p>
                      <a:pPr algn="ctr"/>
                      <a:endParaRPr kumimoji="1" lang="ja-JP" altLang="en-US" sz="1050" b="1" u="sng"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50" b="0" u="none" dirty="0">
                          <a:latin typeface="Meiryo UI" panose="020B0604030504040204" pitchFamily="50" charset="-128"/>
                          <a:ea typeface="Meiryo UI" panose="020B0604030504040204" pitchFamily="50" charset="-128"/>
                        </a:rPr>
                        <a:t>和泉市</a:t>
                      </a:r>
                      <a:endParaRPr kumimoji="1" lang="en-US" altLang="ja-JP" sz="1050" b="0" u="none" dirty="0">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050" b="0" u="none" dirty="0">
                          <a:latin typeface="Meiryo UI" panose="020B0604030504040204" pitchFamily="50" charset="-128"/>
                          <a:ea typeface="Meiryo UI" panose="020B0604030504040204" pitchFamily="50" charset="-128"/>
                        </a:rPr>
                        <a:t>169</a:t>
                      </a:r>
                      <a:r>
                        <a:rPr kumimoji="1" lang="ja-JP" altLang="en-US" sz="1050" b="0" u="none" dirty="0">
                          <a:latin typeface="Meiryo UI" panose="020B0604030504040204" pitchFamily="50" charset="-128"/>
                          <a:ea typeface="Meiryo UI" panose="020B0604030504040204" pitchFamily="50" charset="-128"/>
                        </a:rPr>
                        <a:t>人</a:t>
                      </a:r>
                    </a:p>
                  </a:txBody>
                  <a:tcPr anchor="ctr">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1050" b="0" u="none" dirty="0">
                          <a:latin typeface="Meiryo UI" panose="020B0604030504040204" pitchFamily="50" charset="-128"/>
                          <a:ea typeface="Meiryo UI" panose="020B0604030504040204" pitchFamily="50" charset="-128"/>
                        </a:rPr>
                        <a:t>40</a:t>
                      </a:r>
                      <a:r>
                        <a:rPr kumimoji="1" lang="ja-JP" altLang="en-US" sz="1050" b="0" u="none" dirty="0">
                          <a:latin typeface="Meiryo UI" panose="020B0604030504040204" pitchFamily="50" charset="-128"/>
                          <a:ea typeface="Meiryo UI" panose="020B0604030504040204" pitchFamily="50" charset="-128"/>
                        </a:rPr>
                        <a:t>代後半・</a:t>
                      </a:r>
                      <a:r>
                        <a:rPr kumimoji="1" lang="en-US" altLang="ja-JP" sz="1050" b="0" u="none" dirty="0">
                          <a:latin typeface="Meiryo UI" panose="020B0604030504040204" pitchFamily="50" charset="-128"/>
                          <a:ea typeface="Meiryo UI" panose="020B0604030504040204" pitchFamily="50" charset="-128"/>
                        </a:rPr>
                        <a:t>50</a:t>
                      </a:r>
                      <a:r>
                        <a:rPr kumimoji="1" lang="ja-JP" altLang="en-US" sz="1050" b="0" u="none" dirty="0">
                          <a:latin typeface="Meiryo UI" panose="020B0604030504040204" pitchFamily="50" charset="-128"/>
                          <a:ea typeface="Meiryo UI" panose="020B0604030504040204" pitchFamily="50" charset="-128"/>
                        </a:rPr>
                        <a:t>代が少ない</a:t>
                      </a:r>
                    </a:p>
                  </a:txBody>
                  <a:tcPr anchor="ctr">
                    <a:lnL w="12700"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l"/>
                      <a:endParaRPr kumimoji="1" lang="ja-JP" altLang="en-US" sz="1050" b="1" u="none" dirty="0">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tcPr>
                </a:tc>
                <a:tc vMerge="1">
                  <a:txBody>
                    <a:bodyPr/>
                    <a:lstStyle/>
                    <a:p>
                      <a:pPr algn="l"/>
                      <a:endParaRPr kumimoji="1" lang="ja-JP" altLang="en-US" sz="1050" b="0" u="none" dirty="0">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tcPr>
                </a:tc>
                <a:tc v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03971254"/>
                  </a:ext>
                </a:extLst>
              </a:tr>
              <a:tr h="324000">
                <a:tc rowSpan="3">
                  <a:txBody>
                    <a:bodyPr/>
                    <a:lstStyle/>
                    <a:p>
                      <a:pPr algn="ctr"/>
                      <a:r>
                        <a:rPr kumimoji="1" lang="en-US" altLang="ja-JP" sz="1050" b="1" u="none" dirty="0">
                          <a:latin typeface="Meiryo UI" panose="020B0604030504040204" pitchFamily="50" charset="-128"/>
                          <a:ea typeface="Meiryo UI" panose="020B0604030504040204" pitchFamily="50" charset="-128"/>
                        </a:rPr>
                        <a:t>【</a:t>
                      </a:r>
                      <a:r>
                        <a:rPr kumimoji="1" lang="ja-JP" altLang="en-US" sz="1050" b="1" u="none" dirty="0">
                          <a:latin typeface="Meiryo UI" panose="020B0604030504040204" pitchFamily="50" charset="-128"/>
                          <a:ea typeface="Meiryo UI" panose="020B0604030504040204" pitchFamily="50" charset="-128"/>
                        </a:rPr>
                        <a:t>案</a:t>
                      </a:r>
                      <a:r>
                        <a:rPr kumimoji="1" lang="en-US" altLang="ja-JP" sz="1050" b="1" u="none" dirty="0">
                          <a:latin typeface="Meiryo UI" panose="020B0604030504040204" pitchFamily="50" charset="-128"/>
                          <a:ea typeface="Meiryo UI" panose="020B0604030504040204" pitchFamily="50" charset="-128"/>
                        </a:rPr>
                        <a:t>2-1</a:t>
                      </a:r>
                      <a:r>
                        <a:rPr kumimoji="1" lang="ja-JP" altLang="en-US" sz="1050" b="1" u="none" dirty="0">
                          <a:latin typeface="Meiryo UI" panose="020B0604030504040204" pitchFamily="50" charset="-128"/>
                          <a:ea typeface="Meiryo UI" panose="020B0604030504040204" pitchFamily="50" charset="-128"/>
                        </a:rPr>
                        <a:t>②</a:t>
                      </a:r>
                      <a:r>
                        <a:rPr kumimoji="1" lang="en-US" altLang="ja-JP" sz="1050" b="1" u="none" dirty="0">
                          <a:latin typeface="Meiryo UI" panose="020B0604030504040204" pitchFamily="50" charset="-128"/>
                          <a:ea typeface="Meiryo UI" panose="020B0604030504040204" pitchFamily="50" charset="-128"/>
                        </a:rPr>
                        <a:t>】</a:t>
                      </a:r>
                      <a:endParaRPr kumimoji="1" lang="en-US" altLang="ja-JP" sz="1050" b="0" u="none"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solid"/>
                      <a:round/>
                      <a:headEnd type="none" w="med" len="med"/>
                      <a:tailEnd type="none" w="med" len="med"/>
                    </a:lnT>
                  </a:tcPr>
                </a:tc>
                <a:tc>
                  <a:txBody>
                    <a:bodyPr/>
                    <a:lstStyle/>
                    <a:p>
                      <a:pPr algn="ctr"/>
                      <a:r>
                        <a:rPr kumimoji="1" lang="ja-JP" altLang="en-US" sz="1050" b="0" u="none" dirty="0">
                          <a:latin typeface="Meiryo UI" panose="020B0604030504040204" pitchFamily="50" charset="-128"/>
                          <a:ea typeface="Meiryo UI" panose="020B0604030504040204" pitchFamily="50" charset="-128"/>
                        </a:rPr>
                        <a:t>忠岡町</a:t>
                      </a:r>
                      <a:endParaRPr kumimoji="1" lang="en-US" altLang="ja-JP" sz="1050" b="0" u="none"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r>
                        <a:rPr kumimoji="1" lang="en-US" altLang="ja-JP" sz="1050" b="0" u="none" dirty="0">
                          <a:latin typeface="Meiryo UI" panose="020B0604030504040204" pitchFamily="50" charset="-128"/>
                          <a:ea typeface="Meiryo UI" panose="020B0604030504040204" pitchFamily="50" charset="-128"/>
                        </a:rPr>
                        <a:t>40</a:t>
                      </a:r>
                      <a:r>
                        <a:rPr kumimoji="1" lang="ja-JP" altLang="en-US" sz="1050" b="0" u="none" dirty="0">
                          <a:latin typeface="Meiryo UI" panose="020B0604030504040204" pitchFamily="50" charset="-128"/>
                          <a:ea typeface="Meiryo UI" panose="020B0604030504040204" pitchFamily="50" charset="-128"/>
                        </a:rPr>
                        <a:t>人</a:t>
                      </a:r>
                    </a:p>
                  </a:txBody>
                  <a:tcPr anchor="ct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r>
                        <a:rPr kumimoji="1" lang="en-US" altLang="ja-JP" sz="1050" b="0" u="none" dirty="0">
                          <a:latin typeface="Meiryo UI" panose="020B0604030504040204" pitchFamily="50" charset="-128"/>
                          <a:ea typeface="Meiryo UI" panose="020B0604030504040204" pitchFamily="50" charset="-128"/>
                        </a:rPr>
                        <a:t>30</a:t>
                      </a:r>
                      <a:r>
                        <a:rPr kumimoji="1" lang="ja-JP" altLang="en-US" sz="1050" b="0" u="none" dirty="0">
                          <a:latin typeface="Meiryo UI" panose="020B0604030504040204" pitchFamily="50" charset="-128"/>
                          <a:ea typeface="Meiryo UI" panose="020B0604030504040204" pitchFamily="50" charset="-128"/>
                        </a:rPr>
                        <a:t>代後半・</a:t>
                      </a:r>
                      <a:r>
                        <a:rPr kumimoji="1" lang="en-US" altLang="ja-JP" sz="1050" b="0" u="none" dirty="0">
                          <a:latin typeface="Meiryo UI" panose="020B0604030504040204" pitchFamily="50" charset="-128"/>
                          <a:ea typeface="Meiryo UI" panose="020B0604030504040204" pitchFamily="50" charset="-128"/>
                        </a:rPr>
                        <a:t>40</a:t>
                      </a:r>
                      <a:r>
                        <a:rPr kumimoji="1" lang="ja-JP" altLang="en-US" sz="1050" b="0" u="none" dirty="0">
                          <a:latin typeface="Meiryo UI" panose="020B0604030504040204" pitchFamily="50" charset="-128"/>
                          <a:ea typeface="Meiryo UI" panose="020B0604030504040204" pitchFamily="50" charset="-128"/>
                        </a:rPr>
                        <a:t>代・</a:t>
                      </a:r>
                      <a:r>
                        <a:rPr kumimoji="1" lang="en-US" altLang="ja-JP" sz="1050" b="0" u="none" dirty="0">
                          <a:latin typeface="Meiryo UI" panose="020B0604030504040204" pitchFamily="50" charset="-128"/>
                          <a:ea typeface="Meiryo UI" panose="020B0604030504040204" pitchFamily="50" charset="-128"/>
                        </a:rPr>
                        <a:t>50</a:t>
                      </a:r>
                      <a:r>
                        <a:rPr kumimoji="1" lang="ja-JP" altLang="en-US" sz="1050" b="0" u="none" dirty="0">
                          <a:latin typeface="Meiryo UI" panose="020B0604030504040204" pitchFamily="50" charset="-128"/>
                          <a:ea typeface="Meiryo UI" panose="020B0604030504040204" pitchFamily="50" charset="-128"/>
                        </a:rPr>
                        <a:t>代に０人層が多い</a:t>
                      </a:r>
                    </a:p>
                  </a:txBody>
                  <a:tcPr anchor="ct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rowSpan="3">
                  <a:txBody>
                    <a:bodyPr/>
                    <a:lstStyle/>
                    <a:p>
                      <a:pPr algn="r"/>
                      <a:r>
                        <a:rPr kumimoji="1" lang="en-US" altLang="ja-JP" sz="1050" b="0" u="none" dirty="0">
                          <a:latin typeface="Meiryo UI" panose="020B0604030504040204" pitchFamily="50" charset="-128"/>
                          <a:ea typeface="Meiryo UI" panose="020B0604030504040204" pitchFamily="50" charset="-128"/>
                        </a:rPr>
                        <a:t>335</a:t>
                      </a:r>
                      <a:r>
                        <a:rPr kumimoji="1" lang="ja-JP" altLang="en-US" sz="1050" b="0" u="none" dirty="0">
                          <a:latin typeface="Meiryo UI" panose="020B0604030504040204" pitchFamily="50" charset="-128"/>
                          <a:ea typeface="Meiryo UI" panose="020B0604030504040204" pitchFamily="50" charset="-128"/>
                        </a:rPr>
                        <a:t>人</a:t>
                      </a:r>
                    </a:p>
                  </a:txBody>
                  <a:tcPr anchor="ctr">
                    <a:lnT w="12700" cap="flat" cmpd="sng" algn="ctr">
                      <a:solidFill>
                        <a:schemeClr val="tx1"/>
                      </a:solidFill>
                      <a:prstDash val="solid"/>
                      <a:round/>
                      <a:headEnd type="none" w="med" len="med"/>
                      <a:tailEnd type="none" w="med" len="med"/>
                    </a:lnT>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・０人の年齢層がなくなる</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代後半・</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代前半が少ない</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lnT w="6350" cap="flat" cmpd="sng" algn="ctr">
                      <a:solidFill>
                        <a:schemeClr val="tx1"/>
                      </a:solidFill>
                      <a:prstDash val="solid"/>
                      <a:round/>
                      <a:headEnd type="none" w="med" len="med"/>
                      <a:tailEnd type="none" w="med" len="med"/>
                    </a:lnT>
                  </a:tcPr>
                </a:tc>
                <a:tc vMerge="1">
                  <a:txBody>
                    <a:bodyPr/>
                    <a:lstStyle/>
                    <a:p>
                      <a:pPr algn="ctr"/>
                      <a:endParaRPr kumimoji="1" lang="ja-JP" altLang="en-US" sz="1200" b="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761945347"/>
                  </a:ext>
                </a:extLst>
              </a:tr>
              <a:tr h="324000">
                <a:tc vMerge="1">
                  <a:txBody>
                    <a:bodyPr/>
                    <a:lstStyle/>
                    <a:p>
                      <a:endParaRPr kumimoji="1" lang="ja-JP" altLang="en-US"/>
                    </a:p>
                  </a:txBody>
                  <a:tcPr/>
                </a:tc>
                <a:tc>
                  <a:txBody>
                    <a:bodyPr/>
                    <a:lstStyle/>
                    <a:p>
                      <a:pPr algn="ctr"/>
                      <a:r>
                        <a:rPr kumimoji="1" lang="ja-JP" altLang="en-US" sz="1050" b="0" u="none" dirty="0">
                          <a:latin typeface="Meiryo UI" panose="020B0604030504040204" pitchFamily="50" charset="-128"/>
                          <a:ea typeface="Meiryo UI" panose="020B0604030504040204" pitchFamily="50" charset="-128"/>
                        </a:rPr>
                        <a:t>岸和田市</a:t>
                      </a:r>
                      <a:endParaRPr kumimoji="1" lang="en-US" altLang="ja-JP" sz="1050" b="0" u="none" dirty="0">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r>
                        <a:rPr kumimoji="1" lang="en-US" altLang="ja-JP" sz="1050" b="0" u="none" dirty="0">
                          <a:latin typeface="Meiryo UI" panose="020B0604030504040204" pitchFamily="50" charset="-128"/>
                          <a:ea typeface="Meiryo UI" panose="020B0604030504040204" pitchFamily="50" charset="-128"/>
                        </a:rPr>
                        <a:t>201</a:t>
                      </a:r>
                      <a:r>
                        <a:rPr kumimoji="1" lang="ja-JP" altLang="en-US" sz="1050" b="0" u="none" dirty="0">
                          <a:latin typeface="Meiryo UI" panose="020B0604030504040204" pitchFamily="50" charset="-128"/>
                          <a:ea typeface="Meiryo UI" panose="020B0604030504040204" pitchFamily="50" charset="-128"/>
                        </a:rPr>
                        <a:t>人</a:t>
                      </a: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r>
                        <a:rPr kumimoji="1" lang="en-US" altLang="ja-JP" sz="1050" b="0" u="none" dirty="0">
                          <a:latin typeface="Meiryo UI" panose="020B0604030504040204" pitchFamily="50" charset="-128"/>
                          <a:ea typeface="Meiryo UI" panose="020B0604030504040204" pitchFamily="50" charset="-128"/>
                        </a:rPr>
                        <a:t>30</a:t>
                      </a:r>
                      <a:r>
                        <a:rPr kumimoji="1" lang="ja-JP" altLang="en-US" sz="1050" b="0" u="none" dirty="0">
                          <a:latin typeface="Meiryo UI" panose="020B0604030504040204" pitchFamily="50" charset="-128"/>
                          <a:ea typeface="Meiryo UI" panose="020B0604030504040204" pitchFamily="50" charset="-128"/>
                        </a:rPr>
                        <a:t>代後半・</a:t>
                      </a:r>
                      <a:r>
                        <a:rPr kumimoji="1" lang="en-US" altLang="ja-JP" sz="1050" b="0" u="none" dirty="0">
                          <a:latin typeface="Meiryo UI" panose="020B0604030504040204" pitchFamily="50" charset="-128"/>
                          <a:ea typeface="Meiryo UI" panose="020B0604030504040204" pitchFamily="50" charset="-128"/>
                        </a:rPr>
                        <a:t>40</a:t>
                      </a:r>
                      <a:r>
                        <a:rPr kumimoji="1" lang="ja-JP" altLang="en-US" sz="1050" b="0" u="none" dirty="0">
                          <a:latin typeface="Meiryo UI" panose="020B0604030504040204" pitchFamily="50" charset="-128"/>
                          <a:ea typeface="Meiryo UI" panose="020B0604030504040204" pitchFamily="50" charset="-128"/>
                        </a:rPr>
                        <a:t>代前半が少ない</a:t>
                      </a: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pPr algn="l"/>
                      <a:endParaRPr kumimoji="1" lang="ja-JP" altLang="en-US" sz="1050" b="0" u="none" dirty="0">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3835370399"/>
                  </a:ext>
                </a:extLst>
              </a:tr>
              <a:tr h="324000">
                <a:tc vMerge="1">
                  <a:txBody>
                    <a:bodyPr/>
                    <a:lstStyle/>
                    <a:p>
                      <a:pPr algn="ctr"/>
                      <a:endParaRPr kumimoji="1" lang="ja-JP" altLang="en-US" sz="1050" b="1" u="sng"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50" b="0" u="none" dirty="0">
                          <a:latin typeface="Meiryo UI" panose="020B0604030504040204" pitchFamily="50" charset="-128"/>
                          <a:ea typeface="Meiryo UI" panose="020B0604030504040204" pitchFamily="50" charset="-128"/>
                        </a:rPr>
                        <a:t>貝塚市</a:t>
                      </a:r>
                      <a:endParaRPr kumimoji="1" lang="en-US" altLang="ja-JP" sz="1050" b="0" u="none" dirty="0">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050" b="0" u="none" dirty="0">
                          <a:latin typeface="Meiryo UI" panose="020B0604030504040204" pitchFamily="50" charset="-128"/>
                          <a:ea typeface="Meiryo UI" panose="020B0604030504040204" pitchFamily="50" charset="-128"/>
                        </a:rPr>
                        <a:t>94</a:t>
                      </a:r>
                      <a:r>
                        <a:rPr kumimoji="1" lang="ja-JP" altLang="en-US" sz="1050" b="0" u="none" dirty="0">
                          <a:latin typeface="Meiryo UI" panose="020B0604030504040204" pitchFamily="50" charset="-128"/>
                          <a:ea typeface="Meiryo UI" panose="020B0604030504040204" pitchFamily="50" charset="-128"/>
                        </a:rPr>
                        <a:t>人</a:t>
                      </a:r>
                    </a:p>
                  </a:txBody>
                  <a:tcPr anchor="ct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1050" b="0" u="none" dirty="0">
                          <a:latin typeface="Meiryo UI" panose="020B0604030504040204" pitchFamily="50" charset="-128"/>
                          <a:ea typeface="Meiryo UI" panose="020B0604030504040204" pitchFamily="50" charset="-128"/>
                        </a:rPr>
                        <a:t>30</a:t>
                      </a:r>
                      <a:r>
                        <a:rPr kumimoji="1" lang="ja-JP" altLang="en-US" sz="1050" b="0" u="none" dirty="0">
                          <a:latin typeface="Meiryo UI" panose="020B0604030504040204" pitchFamily="50" charset="-128"/>
                          <a:ea typeface="Meiryo UI" panose="020B0604030504040204" pitchFamily="50" charset="-128"/>
                        </a:rPr>
                        <a:t>代後半・</a:t>
                      </a:r>
                      <a:r>
                        <a:rPr kumimoji="1" lang="en-US" altLang="ja-JP" sz="1050" b="0" u="none" dirty="0">
                          <a:latin typeface="Meiryo UI" panose="020B0604030504040204" pitchFamily="50" charset="-128"/>
                          <a:ea typeface="Meiryo UI" panose="020B0604030504040204" pitchFamily="50" charset="-128"/>
                        </a:rPr>
                        <a:t>40</a:t>
                      </a:r>
                      <a:r>
                        <a:rPr kumimoji="1" lang="ja-JP" altLang="en-US" sz="1050" b="0" u="none" dirty="0">
                          <a:latin typeface="Meiryo UI" panose="020B0604030504040204" pitchFamily="50" charset="-128"/>
                          <a:ea typeface="Meiryo UI" panose="020B0604030504040204" pitchFamily="50" charset="-128"/>
                        </a:rPr>
                        <a:t>代前半に０人層が多い</a:t>
                      </a:r>
                    </a:p>
                  </a:txBody>
                  <a:tcPr anchor="ct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l"/>
                      <a:endParaRPr kumimoji="1" lang="ja-JP" altLang="en-US" sz="1050" b="0" u="none" dirty="0">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tcPr>
                </a:tc>
                <a:tc vMerge="1">
                  <a:txBody>
                    <a:bodyPr/>
                    <a:lstStyle/>
                    <a:p>
                      <a:pPr algn="l"/>
                      <a:endParaRPr kumimoji="1" lang="ja-JP" altLang="en-US" sz="1050" b="0" u="none" dirty="0">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tcPr>
                </a:tc>
                <a:tc v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741817062"/>
                  </a:ext>
                </a:extLst>
              </a:tr>
              <a:tr h="324000">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案</a:t>
                      </a:r>
                      <a:r>
                        <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2-1</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③</a:t>
                      </a:r>
                      <a:r>
                        <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algn="ctr"/>
                      <a:r>
                        <a:rPr kumimoji="1" lang="ja-JP" altLang="en-US" sz="1050" b="0" u="none" dirty="0">
                          <a:latin typeface="Meiryo UI" panose="020B0604030504040204" pitchFamily="50" charset="-128"/>
                          <a:ea typeface="Meiryo UI" panose="020B0604030504040204" pitchFamily="50" charset="-128"/>
                        </a:rPr>
                        <a:t>忠岡町</a:t>
                      </a:r>
                      <a:endParaRPr kumimoji="1" lang="en-US" altLang="ja-JP" sz="1050" b="0" u="none"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r>
                        <a:rPr kumimoji="1" lang="en-US" altLang="ja-JP" sz="1050" b="0" u="none" dirty="0">
                          <a:latin typeface="Meiryo UI" panose="020B0604030504040204" pitchFamily="50" charset="-128"/>
                          <a:ea typeface="Meiryo UI" panose="020B0604030504040204" pitchFamily="50" charset="-128"/>
                        </a:rPr>
                        <a:t>40</a:t>
                      </a:r>
                      <a:r>
                        <a:rPr kumimoji="1" lang="ja-JP" altLang="en-US" sz="1050" b="0" u="none" dirty="0">
                          <a:latin typeface="Meiryo UI" panose="020B0604030504040204" pitchFamily="50" charset="-128"/>
                          <a:ea typeface="Meiryo UI" panose="020B0604030504040204" pitchFamily="50" charset="-128"/>
                        </a:rPr>
                        <a:t>人</a:t>
                      </a:r>
                    </a:p>
                  </a:txBody>
                  <a:tcPr anchor="ct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r>
                        <a:rPr kumimoji="1" lang="ja-JP" altLang="en-US" sz="1050" b="0" u="none" dirty="0">
                          <a:latin typeface="Meiryo UI" panose="020B0604030504040204" pitchFamily="50" charset="-128"/>
                          <a:ea typeface="Meiryo UI" panose="020B0604030504040204" pitchFamily="50" charset="-128"/>
                        </a:rPr>
                        <a:t>同上</a:t>
                      </a:r>
                      <a:endParaRPr kumimoji="1" lang="en-US" altLang="ja-JP" sz="1050" b="0" u="none"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rowSpan="4">
                  <a:txBody>
                    <a:bodyPr/>
                    <a:lstStyle/>
                    <a:p>
                      <a:pPr algn="r"/>
                      <a:r>
                        <a:rPr kumimoji="1" lang="en-US" altLang="ja-JP" sz="1050" b="0" u="none" dirty="0">
                          <a:latin typeface="Meiryo UI" panose="020B0604030504040204" pitchFamily="50" charset="-128"/>
                          <a:ea typeface="Meiryo UI" panose="020B0604030504040204" pitchFamily="50" charset="-128"/>
                        </a:rPr>
                        <a:t>720</a:t>
                      </a:r>
                      <a:r>
                        <a:rPr kumimoji="1" lang="ja-JP" altLang="en-US" sz="1050" b="0" u="none" dirty="0">
                          <a:latin typeface="Meiryo UI" panose="020B0604030504040204" pitchFamily="50" charset="-128"/>
                          <a:ea typeface="Meiryo UI" panose="020B0604030504040204" pitchFamily="50" charset="-128"/>
                        </a:rPr>
                        <a:t>人</a:t>
                      </a:r>
                    </a:p>
                  </a:txBody>
                  <a:tcPr anchor="ct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・０人の年齢層がなくなる</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代後半・</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代前半の層が厚くなる</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代後半・</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代前半の割合が高い（山が高い）</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vMerge="1">
                  <a:txBody>
                    <a:bodyPr/>
                    <a:lstStyle/>
                    <a:p>
                      <a:pPr algn="ctr"/>
                      <a:endParaRPr kumimoji="1" lang="ja-JP" altLang="en-US" sz="1050" b="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23272787"/>
                  </a:ext>
                </a:extLst>
              </a:tr>
              <a:tr h="324000">
                <a:tc vMerge="1">
                  <a:txBody>
                    <a:bodyPr/>
                    <a:lstStyle/>
                    <a:p>
                      <a:pPr algn="ctr"/>
                      <a:endParaRPr kumimoji="1" lang="ja-JP" altLang="en-US" sz="1050" b="0" u="none"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50" b="0" u="none" dirty="0">
                          <a:latin typeface="Meiryo UI" panose="020B0604030504040204" pitchFamily="50" charset="-128"/>
                          <a:ea typeface="Meiryo UI" panose="020B0604030504040204" pitchFamily="50" charset="-128"/>
                        </a:rPr>
                        <a:t>岸和田市</a:t>
                      </a:r>
                      <a:endParaRPr kumimoji="1" lang="en-US" altLang="ja-JP" sz="1050" b="0" u="none" dirty="0">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r>
                        <a:rPr kumimoji="1" lang="en-US" altLang="ja-JP" sz="1050" b="0" u="none" dirty="0">
                          <a:latin typeface="Meiryo UI" panose="020B0604030504040204" pitchFamily="50" charset="-128"/>
                          <a:ea typeface="Meiryo UI" panose="020B0604030504040204" pitchFamily="50" charset="-128"/>
                        </a:rPr>
                        <a:t>201</a:t>
                      </a:r>
                      <a:r>
                        <a:rPr kumimoji="1" lang="ja-JP" altLang="en-US" sz="1050" b="0" u="none" dirty="0">
                          <a:latin typeface="Meiryo UI" panose="020B0604030504040204" pitchFamily="50" charset="-128"/>
                          <a:ea typeface="Meiryo UI" panose="020B0604030504040204" pitchFamily="50" charset="-128"/>
                        </a:rPr>
                        <a:t>人</a:t>
                      </a: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r>
                        <a:rPr kumimoji="1" lang="ja-JP" altLang="en-US" sz="1050" b="0" u="none" dirty="0">
                          <a:latin typeface="Meiryo UI" panose="020B0604030504040204" pitchFamily="50" charset="-128"/>
                          <a:ea typeface="Meiryo UI" panose="020B0604030504040204" pitchFamily="50" charset="-128"/>
                        </a:rPr>
                        <a:t>同上</a:t>
                      </a: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vMerge="1">
                  <a:txBody>
                    <a:bodyPr/>
                    <a:lstStyle/>
                    <a:p>
                      <a:pPr algn="r"/>
                      <a:endParaRPr kumimoji="1" lang="ja-JP" altLang="en-US" sz="1050" b="0" u="none" dirty="0">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vMerge="1">
                  <a:txBody>
                    <a:bodyPr/>
                    <a:lstStyle/>
                    <a:p>
                      <a:pPr algn="ctr"/>
                      <a:endParaRPr kumimoji="1" lang="ja-JP" altLang="en-US" sz="1050" b="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768534362"/>
                  </a:ext>
                </a:extLst>
              </a:tr>
              <a:tr h="324000">
                <a:tc vMerge="1">
                  <a:txBody>
                    <a:bodyPr/>
                    <a:lstStyle/>
                    <a:p>
                      <a:pPr algn="ctr"/>
                      <a:endParaRPr kumimoji="1" lang="ja-JP" altLang="en-US" sz="1050" b="0" u="none"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50" b="0" u="none" dirty="0">
                          <a:latin typeface="Meiryo UI" panose="020B0604030504040204" pitchFamily="50" charset="-128"/>
                          <a:ea typeface="Meiryo UI" panose="020B0604030504040204" pitchFamily="50" charset="-128"/>
                        </a:rPr>
                        <a:t>貝塚市</a:t>
                      </a:r>
                      <a:endParaRPr kumimoji="1" lang="en-US" altLang="ja-JP" sz="1050" b="0" u="none" dirty="0">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r>
                        <a:rPr kumimoji="1" lang="en-US" altLang="ja-JP" sz="1050" b="0" u="none" dirty="0">
                          <a:latin typeface="Meiryo UI" panose="020B0604030504040204" pitchFamily="50" charset="-128"/>
                          <a:ea typeface="Meiryo UI" panose="020B0604030504040204" pitchFamily="50" charset="-128"/>
                        </a:rPr>
                        <a:t>94</a:t>
                      </a:r>
                      <a:r>
                        <a:rPr kumimoji="1" lang="ja-JP" altLang="en-US" sz="1050" b="0" u="none" dirty="0">
                          <a:latin typeface="Meiryo UI" panose="020B0604030504040204" pitchFamily="50" charset="-128"/>
                          <a:ea typeface="Meiryo UI" panose="020B0604030504040204" pitchFamily="50" charset="-128"/>
                        </a:rPr>
                        <a:t>人</a:t>
                      </a: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r>
                        <a:rPr kumimoji="1" lang="ja-JP" altLang="en-US" sz="1050" b="0" u="none" dirty="0">
                          <a:latin typeface="Meiryo UI" panose="020B0604030504040204" pitchFamily="50" charset="-128"/>
                          <a:ea typeface="Meiryo UI" panose="020B0604030504040204" pitchFamily="50" charset="-128"/>
                        </a:rPr>
                        <a:t>同上</a:t>
                      </a: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vMerge="1">
                  <a:txBody>
                    <a:bodyPr/>
                    <a:lstStyle/>
                    <a:p>
                      <a:pPr algn="r"/>
                      <a:endParaRPr kumimoji="1" lang="ja-JP" altLang="en-US" sz="1050" b="0" u="none" dirty="0">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vMerge="1">
                  <a:txBody>
                    <a:bodyPr/>
                    <a:lstStyle/>
                    <a:p>
                      <a:pPr algn="ctr"/>
                      <a:endParaRPr kumimoji="1" lang="ja-JP" altLang="en-US" sz="1050" b="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430016040"/>
                  </a:ext>
                </a:extLst>
              </a:tr>
              <a:tr h="324000">
                <a:tc vMerge="1">
                  <a:txBody>
                    <a:bodyPr/>
                    <a:lstStyle/>
                    <a:p>
                      <a:pPr algn="ctr"/>
                      <a:endParaRPr kumimoji="1" lang="ja-JP" altLang="en-US" sz="1050" b="0" u="none"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50" b="0" u="none" dirty="0">
                          <a:latin typeface="Meiryo UI" panose="020B0604030504040204" pitchFamily="50" charset="-128"/>
                          <a:ea typeface="Meiryo UI" panose="020B0604030504040204" pitchFamily="50" charset="-128"/>
                        </a:rPr>
                        <a:t>泉州南</a:t>
                      </a:r>
                      <a:endParaRPr kumimoji="1" lang="en-US" altLang="ja-JP" sz="1050" b="0" u="none" dirty="0">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050" b="0" u="none" dirty="0">
                          <a:latin typeface="Meiryo UI" panose="020B0604030504040204" pitchFamily="50" charset="-128"/>
                          <a:ea typeface="Meiryo UI" panose="020B0604030504040204" pitchFamily="50" charset="-128"/>
                        </a:rPr>
                        <a:t>385</a:t>
                      </a:r>
                      <a:r>
                        <a:rPr kumimoji="1" lang="ja-JP" altLang="en-US" sz="1050" b="0" u="none" dirty="0">
                          <a:latin typeface="Meiryo UI" panose="020B0604030504040204" pitchFamily="50" charset="-128"/>
                          <a:ea typeface="Meiryo UI" panose="020B0604030504040204" pitchFamily="50" charset="-128"/>
                        </a:rPr>
                        <a:t>人</a:t>
                      </a:r>
                    </a:p>
                  </a:txBody>
                  <a:tcPr anchor="ct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1050" b="0" u="none" dirty="0">
                          <a:latin typeface="Meiryo UI" panose="020B0604030504040204" pitchFamily="50" charset="-128"/>
                          <a:ea typeface="Meiryo UI" panose="020B0604030504040204" pitchFamily="50" charset="-128"/>
                        </a:rPr>
                        <a:t>30</a:t>
                      </a:r>
                      <a:r>
                        <a:rPr kumimoji="1" lang="ja-JP" altLang="en-US" sz="1050" b="0" u="none" dirty="0">
                          <a:latin typeface="Meiryo UI" panose="020B0604030504040204" pitchFamily="50" charset="-128"/>
                          <a:ea typeface="Meiryo UI" panose="020B0604030504040204" pitchFamily="50" charset="-128"/>
                        </a:rPr>
                        <a:t>代が少ない</a:t>
                      </a:r>
                    </a:p>
                  </a:txBody>
                  <a:tcPr anchor="ct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r"/>
                      <a:endParaRPr kumimoji="1" lang="ja-JP" altLang="en-US" sz="1050" b="0" u="none" dirty="0">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lnT w="3175" cap="flat" cmpd="sng" algn="ctr">
                      <a:solidFill>
                        <a:schemeClr val="tx1"/>
                      </a:solidFill>
                      <a:prstDash val="solid"/>
                      <a:round/>
                      <a:headEnd type="none" w="med" len="med"/>
                      <a:tailEnd type="none" w="med" len="med"/>
                    </a:lnT>
                  </a:tcPr>
                </a:tc>
                <a:tc vMerge="1">
                  <a:txBody>
                    <a:bodyPr/>
                    <a:lstStyle/>
                    <a:p>
                      <a:pPr algn="ctr"/>
                      <a:endParaRPr kumimoji="1" lang="ja-JP" altLang="en-US" sz="1050" b="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550006892"/>
                  </a:ext>
                </a:extLst>
              </a:tr>
              <a:tr h="324000">
                <a:tc rowSpan="2">
                  <a:txBody>
                    <a:bodyPr/>
                    <a:lstStyle/>
                    <a:p>
                      <a:pPr algn="ctr"/>
                      <a:r>
                        <a:rPr kumimoji="1" lang="en-US" altLang="ja-JP" sz="1050" b="1" u="none" dirty="0">
                          <a:latin typeface="Meiryo UI" panose="020B0604030504040204" pitchFamily="50" charset="-128"/>
                          <a:ea typeface="Meiryo UI" panose="020B0604030504040204" pitchFamily="50" charset="-128"/>
                        </a:rPr>
                        <a:t>【</a:t>
                      </a:r>
                      <a:r>
                        <a:rPr kumimoji="1" lang="ja-JP" altLang="en-US" sz="1050" b="1" u="none" dirty="0">
                          <a:latin typeface="Meiryo UI" panose="020B0604030504040204" pitchFamily="50" charset="-128"/>
                          <a:ea typeface="Meiryo UI" panose="020B0604030504040204" pitchFamily="50" charset="-128"/>
                        </a:rPr>
                        <a:t>案</a:t>
                      </a:r>
                      <a:r>
                        <a:rPr kumimoji="1" lang="en-US" altLang="ja-JP" sz="1050" b="1" u="none" dirty="0">
                          <a:latin typeface="Meiryo UI" panose="020B0604030504040204" pitchFamily="50" charset="-128"/>
                          <a:ea typeface="Meiryo UI" panose="020B0604030504040204" pitchFamily="50" charset="-128"/>
                        </a:rPr>
                        <a:t>2-2】</a:t>
                      </a:r>
                    </a:p>
                  </a:txBody>
                  <a:tcPr anchor="ctr"/>
                </a:tc>
                <a:tc>
                  <a:txBody>
                    <a:bodyPr/>
                    <a:lstStyle/>
                    <a:p>
                      <a:pPr algn="ctr"/>
                      <a:r>
                        <a:rPr kumimoji="1" lang="ja-JP" altLang="en-US" sz="1050" b="0" u="none" dirty="0">
                          <a:latin typeface="Meiryo UI" panose="020B0604030504040204" pitchFamily="50" charset="-128"/>
                          <a:ea typeface="Meiryo UI" panose="020B0604030504040204" pitchFamily="50" charset="-128"/>
                        </a:rPr>
                        <a:t>堺市域</a:t>
                      </a:r>
                      <a:endParaRPr kumimoji="1" lang="en-US" altLang="ja-JP" sz="1050" b="0" u="none"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r>
                        <a:rPr kumimoji="1" lang="en-US" altLang="ja-JP" sz="1050" b="0" u="none" dirty="0">
                          <a:latin typeface="Meiryo UI" panose="020B0604030504040204" pitchFamily="50" charset="-128"/>
                          <a:ea typeface="Meiryo UI" panose="020B0604030504040204" pitchFamily="50" charset="-128"/>
                        </a:rPr>
                        <a:t>1,056</a:t>
                      </a:r>
                      <a:r>
                        <a:rPr kumimoji="1" lang="ja-JP" altLang="en-US" sz="1050" b="0" u="none" dirty="0">
                          <a:latin typeface="Meiryo UI" panose="020B0604030504040204" pitchFamily="50" charset="-128"/>
                          <a:ea typeface="Meiryo UI" panose="020B0604030504040204" pitchFamily="50" charset="-128"/>
                        </a:rPr>
                        <a:t>人</a:t>
                      </a:r>
                    </a:p>
                  </a:txBody>
                  <a:tcPr anchor="ct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r>
                        <a:rPr kumimoji="1" lang="ja-JP" altLang="en-US" sz="1050" b="0" u="none" dirty="0">
                          <a:latin typeface="Meiryo UI" panose="020B0604030504040204" pitchFamily="50" charset="-128"/>
                          <a:ea typeface="Meiryo UI" panose="020B0604030504040204" pitchFamily="50" charset="-128"/>
                        </a:rPr>
                        <a:t>同上</a:t>
                      </a:r>
                    </a:p>
                  </a:txBody>
                  <a:tcPr anchor="ct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rowSpan="2">
                  <a:txBody>
                    <a:bodyPr/>
                    <a:lstStyle/>
                    <a:p>
                      <a:pPr algn="r"/>
                      <a:r>
                        <a:rPr kumimoji="1" lang="en-US" altLang="ja-JP" sz="1050" b="0" u="none" dirty="0">
                          <a:latin typeface="Meiryo UI" panose="020B0604030504040204" pitchFamily="50" charset="-128"/>
                          <a:ea typeface="Meiryo UI" panose="020B0604030504040204" pitchFamily="50" charset="-128"/>
                        </a:rPr>
                        <a:t>1,645</a:t>
                      </a:r>
                      <a:r>
                        <a:rPr kumimoji="1" lang="ja-JP" altLang="en-US" sz="1050" b="0" u="none" dirty="0">
                          <a:latin typeface="Meiryo UI" panose="020B0604030504040204" pitchFamily="50" charset="-128"/>
                          <a:ea typeface="Meiryo UI" panose="020B0604030504040204" pitchFamily="50" charset="-128"/>
                        </a:rPr>
                        <a:t>人</a:t>
                      </a:r>
                    </a:p>
                  </a:txBody>
                  <a:tcPr anchor="ct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・０人の年齢層がなくなる</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代後半・</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代の層が厚くなる</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0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a:t>
                      </a:r>
                      <a:r>
                        <a:rPr kumimoji="1" lang="en-US" altLang="ja-JP" sz="10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0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代の割合が高い</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（山が高い）</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rowSpan="2">
                  <a:txBody>
                    <a:bodyPr/>
                    <a:lstStyle/>
                    <a:p>
                      <a:pPr algn="ctr"/>
                      <a:r>
                        <a:rPr kumimoji="1" lang="ja-JP" altLang="en-US" sz="2000" b="0" dirty="0">
                          <a:latin typeface="Meiryo UI" panose="020B0604030504040204" pitchFamily="50" charset="-128"/>
                          <a:ea typeface="Meiryo UI" panose="020B0604030504040204" pitchFamily="50" charset="-128"/>
                        </a:rPr>
                        <a:t>〇</a:t>
                      </a:r>
                    </a:p>
                    <a:p>
                      <a:pPr algn="ctr"/>
                      <a:r>
                        <a:rPr kumimoji="1" lang="ja-JP" altLang="en-US" sz="1050" b="0" dirty="0">
                          <a:latin typeface="Meiryo UI" panose="020B0604030504040204" pitchFamily="50" charset="-128"/>
                          <a:ea typeface="Meiryo UI" panose="020B0604030504040204" pitchFamily="50" charset="-128"/>
                        </a:rPr>
                        <a:t>年齢構成のバランス</a:t>
                      </a:r>
                    </a:p>
                  </a:txBody>
                  <a:tcPr anchor="ctr"/>
                </a:tc>
                <a:extLst>
                  <a:ext uri="{0D108BD9-81ED-4DB2-BD59-A6C34878D82A}">
                    <a16:rowId xmlns:a16="http://schemas.microsoft.com/office/drawing/2014/main" val="3736456973"/>
                  </a:ext>
                </a:extLst>
              </a:tr>
              <a:tr h="324000">
                <a:tc vMerge="1">
                  <a:txBody>
                    <a:bodyPr/>
                    <a:lstStyle/>
                    <a:p>
                      <a:pPr algn="ctr"/>
                      <a:endParaRPr kumimoji="1" lang="en-US" altLang="ja-JP" sz="1050" b="0" u="none"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50" b="0" u="none" dirty="0">
                          <a:latin typeface="Meiryo UI" panose="020B0604030504040204" pitchFamily="50" charset="-128"/>
                          <a:ea typeface="Meiryo UI" panose="020B0604030504040204" pitchFamily="50" charset="-128"/>
                        </a:rPr>
                        <a:t>泉州北</a:t>
                      </a:r>
                      <a:endParaRPr kumimoji="1" lang="en-US" altLang="ja-JP" sz="1050" b="0" u="none" dirty="0">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050" b="0" u="none" dirty="0">
                          <a:latin typeface="Meiryo UI" panose="020B0604030504040204" pitchFamily="50" charset="-128"/>
                          <a:ea typeface="Meiryo UI" panose="020B0604030504040204" pitchFamily="50" charset="-128"/>
                        </a:rPr>
                        <a:t>589</a:t>
                      </a:r>
                      <a:r>
                        <a:rPr kumimoji="1" lang="ja-JP" altLang="en-US" sz="1050" b="0" u="none" dirty="0">
                          <a:latin typeface="Meiryo UI" panose="020B0604030504040204" pitchFamily="50" charset="-128"/>
                          <a:ea typeface="Meiryo UI" panose="020B0604030504040204" pitchFamily="50" charset="-128"/>
                        </a:rPr>
                        <a:t>人</a:t>
                      </a:r>
                    </a:p>
                  </a:txBody>
                  <a:tcPr anchor="ct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050" b="0" u="none" dirty="0">
                          <a:latin typeface="Meiryo UI" panose="020B0604030504040204" pitchFamily="50" charset="-128"/>
                          <a:ea typeface="Meiryo UI" panose="020B0604030504040204" pitchFamily="50" charset="-128"/>
                        </a:rPr>
                        <a:t>各本部の現状は、同上</a:t>
                      </a:r>
                    </a:p>
                  </a:txBody>
                  <a:tcPr anchor="ct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r"/>
                      <a:endParaRPr kumimoji="1" lang="ja-JP" altLang="en-US" sz="1050" b="0" u="none" dirty="0">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lnT w="3175" cap="flat" cmpd="sng" algn="ctr">
                      <a:solidFill>
                        <a:schemeClr val="tx1"/>
                      </a:solidFill>
                      <a:prstDash val="solid"/>
                      <a:round/>
                      <a:headEnd type="none" w="med" len="med"/>
                      <a:tailEnd type="none" w="med" len="med"/>
                    </a:lnT>
                  </a:tcPr>
                </a:tc>
                <a:tc vMerge="1">
                  <a:txBody>
                    <a:bodyPr/>
                    <a:lstStyle/>
                    <a:p>
                      <a:pPr algn="ctr"/>
                      <a:endParaRPr kumimoji="1" lang="ja-JP" altLang="en-US" sz="1200" b="0" dirty="0">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831036844"/>
                  </a:ext>
                </a:extLst>
              </a:tr>
              <a:tr h="324000">
                <a:tc rowSpan="3">
                  <a:txBody>
                    <a:bodyPr/>
                    <a:lstStyle/>
                    <a:p>
                      <a:pPr algn="ctr"/>
                      <a:r>
                        <a:rPr kumimoji="1" lang="en-US" altLang="ja-JP" sz="1050" b="1" u="none" dirty="0">
                          <a:latin typeface="Meiryo UI" panose="020B0604030504040204" pitchFamily="50" charset="-128"/>
                          <a:ea typeface="Meiryo UI" panose="020B0604030504040204" pitchFamily="50" charset="-128"/>
                        </a:rPr>
                        <a:t>【</a:t>
                      </a:r>
                      <a:r>
                        <a:rPr kumimoji="1" lang="ja-JP" altLang="en-US" sz="1050" b="1" u="none" dirty="0">
                          <a:latin typeface="Meiryo UI" panose="020B0604030504040204" pitchFamily="50" charset="-128"/>
                          <a:ea typeface="Meiryo UI" panose="020B0604030504040204" pitchFamily="50" charset="-128"/>
                        </a:rPr>
                        <a:t>案</a:t>
                      </a:r>
                      <a:r>
                        <a:rPr kumimoji="1" lang="en-US" altLang="ja-JP" sz="1050" b="1" u="none" dirty="0">
                          <a:latin typeface="Meiryo UI" panose="020B0604030504040204" pitchFamily="50" charset="-128"/>
                          <a:ea typeface="Meiryo UI" panose="020B0604030504040204" pitchFamily="50" charset="-128"/>
                        </a:rPr>
                        <a:t>2-3】</a:t>
                      </a:r>
                    </a:p>
                  </a:txBody>
                  <a:tcPr anchor="ctr"/>
                </a:tc>
                <a:tc>
                  <a:txBody>
                    <a:bodyPr/>
                    <a:lstStyle/>
                    <a:p>
                      <a:pPr algn="ctr"/>
                      <a:r>
                        <a:rPr kumimoji="1" lang="ja-JP" altLang="en-US" sz="1050" b="0" u="none" dirty="0">
                          <a:latin typeface="Meiryo UI" panose="020B0604030504040204" pitchFamily="50" charset="-128"/>
                          <a:ea typeface="Meiryo UI" panose="020B0604030504040204" pitchFamily="50" charset="-128"/>
                        </a:rPr>
                        <a:t>堺市域</a:t>
                      </a:r>
                      <a:endParaRPr kumimoji="1" lang="en-US" altLang="ja-JP" sz="1050" b="0" u="none"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r>
                        <a:rPr kumimoji="1" lang="en-US" altLang="ja-JP" sz="1050" b="0" u="none" dirty="0">
                          <a:latin typeface="Meiryo UI" panose="020B0604030504040204" pitchFamily="50" charset="-128"/>
                          <a:ea typeface="Meiryo UI" panose="020B0604030504040204" pitchFamily="50" charset="-128"/>
                        </a:rPr>
                        <a:t>1,056</a:t>
                      </a:r>
                      <a:r>
                        <a:rPr kumimoji="1" lang="ja-JP" altLang="en-US" sz="1050" b="0" u="none" dirty="0">
                          <a:latin typeface="Meiryo UI" panose="020B0604030504040204" pitchFamily="50" charset="-128"/>
                          <a:ea typeface="Meiryo UI" panose="020B0604030504040204" pitchFamily="50" charset="-128"/>
                        </a:rPr>
                        <a:t>人</a:t>
                      </a:r>
                    </a:p>
                  </a:txBody>
                  <a:tcPr anchor="ct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r>
                        <a:rPr kumimoji="1" lang="ja-JP" altLang="en-US" sz="1050" b="0" u="none" dirty="0">
                          <a:latin typeface="Meiryo UI" panose="020B0604030504040204" pitchFamily="50" charset="-128"/>
                          <a:ea typeface="Meiryo UI" panose="020B0604030504040204" pitchFamily="50" charset="-128"/>
                        </a:rPr>
                        <a:t>同上</a:t>
                      </a:r>
                    </a:p>
                  </a:txBody>
                  <a:tcPr anchor="ct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rowSpan="3">
                  <a:txBody>
                    <a:bodyPr/>
                    <a:lstStyle/>
                    <a:p>
                      <a:pPr algn="r"/>
                      <a:r>
                        <a:rPr kumimoji="1" lang="en-US" altLang="ja-JP" sz="1050" b="1" u="sng" dirty="0">
                          <a:latin typeface="Meiryo UI" panose="020B0604030504040204" pitchFamily="50" charset="-128"/>
                          <a:ea typeface="Meiryo UI" panose="020B0604030504040204" pitchFamily="50" charset="-128"/>
                        </a:rPr>
                        <a:t>2,030</a:t>
                      </a:r>
                      <a:r>
                        <a:rPr kumimoji="1" lang="ja-JP" altLang="en-US" sz="1050" b="1" u="sng" dirty="0">
                          <a:latin typeface="Meiryo UI" panose="020B0604030504040204" pitchFamily="50" charset="-128"/>
                          <a:ea typeface="Meiryo UI" panose="020B0604030504040204" pitchFamily="50" charset="-128"/>
                        </a:rPr>
                        <a:t>人</a:t>
                      </a:r>
                    </a:p>
                  </a:txBody>
                  <a:tcPr anchor="ct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・０人の年齢層がなくなる</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代後半・</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代の層が厚くなる</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rowSpan="3">
                  <a:txBody>
                    <a:bodyPr/>
                    <a:lstStyle/>
                    <a:p>
                      <a:pPr algn="ctr"/>
                      <a:r>
                        <a:rPr kumimoji="1" lang="zh-CN" altLang="en-US" sz="2000" b="0" dirty="0">
                          <a:latin typeface="Meiryo UI" panose="020B0604030504040204" pitchFamily="50" charset="-128"/>
                          <a:ea typeface="Meiryo UI" panose="020B0604030504040204" pitchFamily="50" charset="-128"/>
                        </a:rPr>
                        <a:t>〇</a:t>
                      </a:r>
                    </a:p>
                    <a:p>
                      <a:pPr algn="ctr"/>
                      <a:r>
                        <a:rPr kumimoji="1" lang="ja-JP" altLang="en-US" sz="1000" b="0" dirty="0">
                          <a:latin typeface="Meiryo UI" panose="020B0604030504040204" pitchFamily="50" charset="-128"/>
                          <a:ea typeface="Meiryo UI" panose="020B0604030504040204" pitchFamily="50" charset="-128"/>
                        </a:rPr>
                        <a:t>吏員数が</a:t>
                      </a:r>
                      <a:endParaRPr kumimoji="1" lang="en-US" altLang="ja-JP" sz="1000" b="0" dirty="0">
                        <a:latin typeface="Meiryo UI" panose="020B0604030504040204" pitchFamily="50" charset="-128"/>
                        <a:ea typeface="Meiryo UI" panose="020B0604030504040204" pitchFamily="50" charset="-128"/>
                      </a:endParaRPr>
                    </a:p>
                    <a:p>
                      <a:pPr algn="ctr"/>
                      <a:r>
                        <a:rPr kumimoji="1" lang="ja-JP" altLang="en-US" sz="1000" b="0" dirty="0">
                          <a:latin typeface="Meiryo UI" panose="020B0604030504040204" pitchFamily="50" charset="-128"/>
                          <a:ea typeface="Meiryo UI" panose="020B0604030504040204" pitchFamily="50" charset="-128"/>
                        </a:rPr>
                        <a:t>最多</a:t>
                      </a:r>
                      <a:endParaRPr kumimoji="1" lang="zh-CN" altLang="en-US" sz="1000" b="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23638978"/>
                  </a:ext>
                </a:extLst>
              </a:tr>
              <a:tr h="324000">
                <a:tc vMerge="1">
                  <a:txBody>
                    <a:bodyPr/>
                    <a:lstStyle/>
                    <a:p>
                      <a:pPr algn="ctr"/>
                      <a:endParaRPr kumimoji="1" lang="en-US" altLang="ja-JP" sz="1050" b="0" u="none"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50" b="0" u="none" dirty="0">
                          <a:latin typeface="Meiryo UI" panose="020B0604030504040204" pitchFamily="50" charset="-128"/>
                          <a:ea typeface="Meiryo UI" panose="020B0604030504040204" pitchFamily="50" charset="-128"/>
                        </a:rPr>
                        <a:t>泉州北</a:t>
                      </a:r>
                      <a:endParaRPr kumimoji="1" lang="en-US" altLang="ja-JP" sz="1050" b="0" u="none" dirty="0">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r>
                        <a:rPr kumimoji="1" lang="en-US" altLang="ja-JP" sz="1050" b="0" u="none" dirty="0">
                          <a:latin typeface="Meiryo UI" panose="020B0604030504040204" pitchFamily="50" charset="-128"/>
                          <a:ea typeface="Meiryo UI" panose="020B0604030504040204" pitchFamily="50" charset="-128"/>
                        </a:rPr>
                        <a:t>589</a:t>
                      </a:r>
                      <a:r>
                        <a:rPr kumimoji="1" lang="ja-JP" altLang="en-US" sz="1050" b="0" u="none" dirty="0">
                          <a:latin typeface="Meiryo UI" panose="020B0604030504040204" pitchFamily="50" charset="-128"/>
                          <a:ea typeface="Meiryo UI" panose="020B0604030504040204" pitchFamily="50" charset="-128"/>
                        </a:rPr>
                        <a:t>人</a:t>
                      </a: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r>
                        <a:rPr kumimoji="1" lang="ja-JP" altLang="en-US" sz="1050" b="0" u="none" dirty="0">
                          <a:latin typeface="Meiryo UI" panose="020B0604030504040204" pitchFamily="50" charset="-128"/>
                          <a:ea typeface="Meiryo UI" panose="020B0604030504040204" pitchFamily="50" charset="-128"/>
                        </a:rPr>
                        <a:t>各本部の現状は、同上</a:t>
                      </a: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vMerge="1">
                  <a:txBody>
                    <a:bodyPr/>
                    <a:lstStyle/>
                    <a:p>
                      <a:pPr algn="r"/>
                      <a:endParaRPr kumimoji="1" lang="ja-JP" altLang="en-US" sz="1050" b="0" u="none" dirty="0">
                        <a:latin typeface="Meiryo UI" panose="020B0604030504040204" pitchFamily="50" charset="-128"/>
                        <a:ea typeface="Meiryo UI" panose="020B0604030504040204" pitchFamily="50" charset="-128"/>
                      </a:endParaRPr>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vMerge="1">
                  <a:txBody>
                    <a:bodyPr/>
                    <a:lstStyle/>
                    <a:p>
                      <a:pPr algn="ctr"/>
                      <a:endParaRPr kumimoji="1" lang="ja-JP" altLang="en-US" sz="1200" b="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249839697"/>
                  </a:ext>
                </a:extLst>
              </a:tr>
              <a:tr h="324000">
                <a:tc vMerge="1">
                  <a:txBody>
                    <a:bodyPr/>
                    <a:lstStyle/>
                    <a:p>
                      <a:pPr algn="ctr"/>
                      <a:endParaRPr kumimoji="1" lang="en-US" altLang="ja-JP" sz="1050" b="0" u="none"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50" b="0" u="none" dirty="0">
                          <a:latin typeface="Meiryo UI" panose="020B0604030504040204" pitchFamily="50" charset="-128"/>
                          <a:ea typeface="Meiryo UI" panose="020B0604030504040204" pitchFamily="50" charset="-128"/>
                        </a:rPr>
                        <a:t>泉州南</a:t>
                      </a:r>
                      <a:endParaRPr kumimoji="1" lang="en-US" altLang="ja-JP" sz="1050" b="0" u="none" dirty="0">
                        <a:latin typeface="Meiryo UI" panose="020B0604030504040204" pitchFamily="50" charset="-128"/>
                        <a:ea typeface="Meiryo UI" panose="020B0604030504040204" pitchFamily="50" charset="-128"/>
                      </a:endParaRPr>
                    </a:p>
                  </a:txBody>
                  <a:tcPr anchor="ctr">
                    <a:lnT w="3175" cap="flat" cmpd="sng" algn="ctr">
                      <a:solidFill>
                        <a:schemeClr val="tx1"/>
                      </a:solidFill>
                      <a:prstDash val="solid"/>
                      <a:round/>
                      <a:headEnd type="none" w="med" len="med"/>
                      <a:tailEnd type="none" w="med" len="med"/>
                    </a:lnT>
                  </a:tcPr>
                </a:tc>
                <a:tc>
                  <a:txBody>
                    <a:bodyPr/>
                    <a:lstStyle/>
                    <a:p>
                      <a:pPr algn="r"/>
                      <a:r>
                        <a:rPr kumimoji="1" lang="en-US" altLang="ja-JP" sz="1050" b="0" u="none" dirty="0">
                          <a:latin typeface="Meiryo UI" panose="020B0604030504040204" pitchFamily="50" charset="-128"/>
                          <a:ea typeface="Meiryo UI" panose="020B0604030504040204" pitchFamily="50" charset="-128"/>
                        </a:rPr>
                        <a:t>385</a:t>
                      </a:r>
                      <a:r>
                        <a:rPr kumimoji="1" lang="ja-JP" altLang="en-US" sz="1050" b="0" u="none" dirty="0">
                          <a:latin typeface="Meiryo UI" panose="020B0604030504040204" pitchFamily="50" charset="-128"/>
                          <a:ea typeface="Meiryo UI" panose="020B0604030504040204" pitchFamily="50" charset="-128"/>
                        </a:rPr>
                        <a:t>人</a:t>
                      </a:r>
                    </a:p>
                  </a:txBody>
                  <a:tcPr anchor="ctr">
                    <a:lnT w="3175" cap="flat" cmpd="sng" algn="ctr">
                      <a:solidFill>
                        <a:schemeClr val="tx1"/>
                      </a:solidFill>
                      <a:prstDash val="solid"/>
                      <a:round/>
                      <a:headEnd type="none" w="med" len="med"/>
                      <a:tailEnd type="none" w="med" len="med"/>
                    </a:lnT>
                  </a:tcPr>
                </a:tc>
                <a:tc>
                  <a:txBody>
                    <a:bodyPr/>
                    <a:lstStyle/>
                    <a:p>
                      <a:pPr algn="l"/>
                      <a:r>
                        <a:rPr kumimoji="1" lang="ja-JP" altLang="en-US" sz="1050" b="0" u="none" dirty="0">
                          <a:latin typeface="Meiryo UI" panose="020B0604030504040204" pitchFamily="50" charset="-128"/>
                          <a:ea typeface="Meiryo UI" panose="020B0604030504040204" pitchFamily="50" charset="-128"/>
                        </a:rPr>
                        <a:t>同上</a:t>
                      </a:r>
                    </a:p>
                  </a:txBody>
                  <a:tcPr anchor="ctr">
                    <a:lnT w="3175" cap="flat" cmpd="sng" algn="ctr">
                      <a:solidFill>
                        <a:schemeClr val="tx1"/>
                      </a:solidFill>
                      <a:prstDash val="solid"/>
                      <a:round/>
                      <a:headEnd type="none" w="med" len="med"/>
                      <a:tailEnd type="none" w="med" len="med"/>
                    </a:lnT>
                  </a:tcPr>
                </a:tc>
                <a:tc vMerge="1">
                  <a:txBody>
                    <a:bodyPr/>
                    <a:lstStyle/>
                    <a:p>
                      <a:pPr algn="r"/>
                      <a:endParaRPr kumimoji="1" lang="ja-JP" altLang="en-US" sz="1050" b="0" u="none" dirty="0">
                        <a:latin typeface="Meiryo UI" panose="020B0604030504040204" pitchFamily="50" charset="-128"/>
                        <a:ea typeface="Meiryo UI" panose="020B0604030504040204" pitchFamily="50" charset="-128"/>
                      </a:endParaRPr>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vMerge="1">
                  <a:txBody>
                    <a:bodyPr/>
                    <a:lstStyle/>
                    <a:p>
                      <a:pPr algn="ctr"/>
                      <a:endParaRPr kumimoji="1" lang="ja-JP" altLang="en-US" sz="1200" b="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48671645"/>
                  </a:ext>
                </a:extLst>
              </a:tr>
            </a:tbl>
          </a:graphicData>
        </a:graphic>
      </p:graphicFrame>
    </p:spTree>
    <p:extLst>
      <p:ext uri="{BB962C8B-B14F-4D97-AF65-F5344CB8AC3E}">
        <p14:creationId xmlns:p14="http://schemas.microsoft.com/office/powerpoint/2010/main" val="1394648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E18C5F5-EFE3-4448-9320-35378E710FAE}"/>
              </a:ext>
            </a:extLst>
          </p:cNvPr>
          <p:cNvSpPr/>
          <p:nvPr/>
        </p:nvSpPr>
        <p:spPr>
          <a:xfrm>
            <a:off x="24071" y="34374"/>
            <a:ext cx="9906000" cy="36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堺市域・泉州北ブロック付近の広域化シミュレーション①</a:t>
            </a:r>
          </a:p>
        </p:txBody>
      </p:sp>
      <p:sp>
        <p:nvSpPr>
          <p:cNvPr id="38" name="角丸四角形 91">
            <a:extLst>
              <a:ext uri="{FF2B5EF4-FFF2-40B4-BE49-F238E27FC236}">
                <a16:creationId xmlns:a16="http://schemas.microsoft.com/office/drawing/2014/main" id="{07887CDC-EDBE-4532-B0CB-1CD0301D9E65}"/>
              </a:ext>
            </a:extLst>
          </p:cNvPr>
          <p:cNvSpPr/>
          <p:nvPr/>
        </p:nvSpPr>
        <p:spPr>
          <a:xfrm>
            <a:off x="190662" y="809912"/>
            <a:ext cx="9524676" cy="136072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defTabSz="457200" rtl="0" eaLnBrk="1" fontAlgn="auto" latinLnBrk="0" hangingPunct="1">
              <a:lnSpc>
                <a:spcPct val="100000"/>
              </a:lnSpc>
              <a:spcBef>
                <a:spcPts val="200"/>
              </a:spcBef>
              <a:spcAft>
                <a:spcPts val="0"/>
              </a:spcAft>
              <a:buClrTx/>
              <a:buSzTx/>
              <a:buFont typeface="Wingdings" panose="05000000000000000000" pitchFamily="2" charset="2"/>
              <a:buChar char="Ø"/>
              <a:tabLst/>
              <a:defRPr/>
            </a:pPr>
            <a:endParaRPr kumimoji="1" lang="en-US" altLang="ja-JP" sz="1100" b="1" dirty="0">
              <a:solidFill>
                <a:schemeClr val="tx1"/>
              </a:solidFill>
              <a:latin typeface="Meiryo UI" panose="020B0604030504040204" pitchFamily="50" charset="-128"/>
              <a:ea typeface="Meiryo UI" panose="020B0604030504040204" pitchFamily="50" charset="-128"/>
            </a:endParaRPr>
          </a:p>
        </p:txBody>
      </p:sp>
      <p:sp>
        <p:nvSpPr>
          <p:cNvPr id="18" name="角丸四角形 91">
            <a:extLst>
              <a:ext uri="{FF2B5EF4-FFF2-40B4-BE49-F238E27FC236}">
                <a16:creationId xmlns:a16="http://schemas.microsoft.com/office/drawing/2014/main" id="{6CB36A11-74F2-4241-A90F-ED982204452F}"/>
              </a:ext>
            </a:extLst>
          </p:cNvPr>
          <p:cNvSpPr/>
          <p:nvPr/>
        </p:nvSpPr>
        <p:spPr>
          <a:xfrm>
            <a:off x="79873" y="488550"/>
            <a:ext cx="5478089" cy="288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Meiryo UI" panose="020B0604030504040204" pitchFamily="50" charset="-128"/>
                <a:ea typeface="Meiryo UI" panose="020B0604030504040204" pitchFamily="50" charset="-128"/>
              </a:rPr>
              <a:t>シミュレーション１：消防署所からの現場到着時間の短縮化</a:t>
            </a:r>
            <a:endParaRPr kumimoji="1" lang="ja-JP" altLang="en-US" sz="100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26" name="角丸四角形 91">
            <a:extLst>
              <a:ext uri="{FF2B5EF4-FFF2-40B4-BE49-F238E27FC236}">
                <a16:creationId xmlns:a16="http://schemas.microsoft.com/office/drawing/2014/main" id="{A03D36C3-9140-479B-9156-01F2CCFFE63E}"/>
              </a:ext>
            </a:extLst>
          </p:cNvPr>
          <p:cNvSpPr/>
          <p:nvPr/>
        </p:nvSpPr>
        <p:spPr>
          <a:xfrm>
            <a:off x="79872" y="830029"/>
            <a:ext cx="3240000" cy="288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案２－１①：堺市域＋和泉市＋泉大津市</a:t>
            </a:r>
            <a:endParaRPr kumimoji="1" lang="ja-JP" altLang="en-US" sz="8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44" name="タイトル 1">
            <a:extLst>
              <a:ext uri="{FF2B5EF4-FFF2-40B4-BE49-F238E27FC236}">
                <a16:creationId xmlns:a16="http://schemas.microsoft.com/office/drawing/2014/main" id="{A6642916-653C-4E91-9E79-DE7529698106}"/>
              </a:ext>
            </a:extLst>
          </p:cNvPr>
          <p:cNvSpPr txBox="1">
            <a:spLocks/>
          </p:cNvSpPr>
          <p:nvPr/>
        </p:nvSpPr>
        <p:spPr>
          <a:xfrm>
            <a:off x="6251280" y="4090282"/>
            <a:ext cx="3569465" cy="40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現場到着時間が短縮化する地域の数（メッシュ数）</a:t>
            </a:r>
            <a:r>
              <a:rPr kumimoji="1" lang="en-US" altLang="ja-JP" sz="1100" dirty="0">
                <a:latin typeface="ＭＳ Ｐゴシック" panose="020B0600070205080204" pitchFamily="50" charset="-128"/>
                <a:ea typeface="ＭＳ Ｐゴシック" panose="020B0600070205080204" pitchFamily="50" charset="-128"/>
              </a:rPr>
              <a:t>】</a:t>
            </a:r>
            <a:endParaRPr kumimoji="1" lang="ja-JP" altLang="en-US" sz="1100" dirty="0">
              <a:latin typeface="ＭＳ Ｐゴシック" panose="020B0600070205080204" pitchFamily="50" charset="-128"/>
              <a:ea typeface="ＭＳ Ｐゴシック" panose="020B0600070205080204" pitchFamily="50" charset="-128"/>
            </a:endParaRPr>
          </a:p>
        </p:txBody>
      </p:sp>
      <p:sp>
        <p:nvSpPr>
          <p:cNvPr id="45" name="タイトル 1">
            <a:extLst>
              <a:ext uri="{FF2B5EF4-FFF2-40B4-BE49-F238E27FC236}">
                <a16:creationId xmlns:a16="http://schemas.microsoft.com/office/drawing/2014/main" id="{7B8ECA88-C7B2-4A20-9DA1-7FA233624AE7}"/>
              </a:ext>
            </a:extLst>
          </p:cNvPr>
          <p:cNvSpPr txBox="1">
            <a:spLocks/>
          </p:cNvSpPr>
          <p:nvPr/>
        </p:nvSpPr>
        <p:spPr>
          <a:xfrm>
            <a:off x="75573" y="1097756"/>
            <a:ext cx="2504907" cy="40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現場到着時間が短縮化する地域</a:t>
            </a:r>
            <a:r>
              <a:rPr kumimoji="1" lang="en-US" altLang="ja-JP" sz="1100" dirty="0">
                <a:latin typeface="ＭＳ Ｐゴシック" panose="020B0600070205080204" pitchFamily="50" charset="-128"/>
                <a:ea typeface="ＭＳ Ｐゴシック" panose="020B0600070205080204" pitchFamily="50" charset="-128"/>
              </a:rPr>
              <a:t>】</a:t>
            </a:r>
            <a:endParaRPr kumimoji="1" lang="ja-JP" altLang="en-US" sz="1100" dirty="0">
              <a:latin typeface="ＭＳ Ｐゴシック" panose="020B0600070205080204" pitchFamily="50" charset="-128"/>
              <a:ea typeface="ＭＳ Ｐゴシック" panose="020B0600070205080204" pitchFamily="50" charset="-128"/>
            </a:endParaRPr>
          </a:p>
        </p:txBody>
      </p:sp>
      <p:sp>
        <p:nvSpPr>
          <p:cNvPr id="46" name="タイトル 1">
            <a:extLst>
              <a:ext uri="{FF2B5EF4-FFF2-40B4-BE49-F238E27FC236}">
                <a16:creationId xmlns:a16="http://schemas.microsoft.com/office/drawing/2014/main" id="{96CFADFC-C553-4B2F-9425-4939B2BE7133}"/>
              </a:ext>
            </a:extLst>
          </p:cNvPr>
          <p:cNvSpPr txBox="1">
            <a:spLocks/>
          </p:cNvSpPr>
          <p:nvPr/>
        </p:nvSpPr>
        <p:spPr>
          <a:xfrm>
            <a:off x="6199723" y="1111343"/>
            <a:ext cx="4911257" cy="40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現場到着時間が短縮化する地域の人口</a:t>
            </a:r>
            <a:r>
              <a:rPr kumimoji="1" lang="en-US" altLang="ja-JP" sz="1100" dirty="0">
                <a:latin typeface="ＭＳ Ｐゴシック" panose="020B0600070205080204" pitchFamily="50" charset="-128"/>
                <a:ea typeface="ＭＳ Ｐゴシック" panose="020B0600070205080204" pitchFamily="50" charset="-128"/>
              </a:rPr>
              <a:t>】</a:t>
            </a:r>
            <a:endParaRPr kumimoji="1" lang="ja-JP" altLang="en-US" sz="1100" dirty="0">
              <a:latin typeface="ＭＳ Ｐゴシック" panose="020B0600070205080204" pitchFamily="50" charset="-128"/>
              <a:ea typeface="ＭＳ Ｐゴシック" panose="020B0600070205080204" pitchFamily="50" charset="-128"/>
            </a:endParaRPr>
          </a:p>
        </p:txBody>
      </p:sp>
      <p:pic>
        <p:nvPicPr>
          <p:cNvPr id="71" name="図 70">
            <a:extLst>
              <a:ext uri="{FF2B5EF4-FFF2-40B4-BE49-F238E27FC236}">
                <a16:creationId xmlns:a16="http://schemas.microsoft.com/office/drawing/2014/main" id="{E6ABBC34-B621-42B7-B857-F01F508B53C0}"/>
              </a:ext>
            </a:extLst>
          </p:cNvPr>
          <p:cNvPicPr>
            <a:picLocks/>
          </p:cNvPicPr>
          <p:nvPr/>
        </p:nvPicPr>
        <p:blipFill>
          <a:blip r:embed="rId2"/>
          <a:stretch>
            <a:fillRect/>
          </a:stretch>
        </p:blipFill>
        <p:spPr>
          <a:xfrm>
            <a:off x="6117225" y="1479932"/>
            <a:ext cx="3927297" cy="2395815"/>
          </a:xfrm>
          <a:prstGeom prst="rect">
            <a:avLst/>
          </a:prstGeom>
        </p:spPr>
      </p:pic>
      <p:sp>
        <p:nvSpPr>
          <p:cNvPr id="3" name="スライド番号プレースホルダー 2">
            <a:extLst>
              <a:ext uri="{FF2B5EF4-FFF2-40B4-BE49-F238E27FC236}">
                <a16:creationId xmlns:a16="http://schemas.microsoft.com/office/drawing/2014/main" id="{FA9FD7E6-542D-4D28-9567-24B9B6708204}"/>
              </a:ext>
            </a:extLst>
          </p:cNvPr>
          <p:cNvSpPr>
            <a:spLocks noGrp="1"/>
          </p:cNvSpPr>
          <p:nvPr>
            <p:ph type="sldNum" sz="quarter" idx="12"/>
          </p:nvPr>
        </p:nvSpPr>
        <p:spPr/>
        <p:txBody>
          <a:bodyPr/>
          <a:lstStyle/>
          <a:p>
            <a:fld id="{CFC412B4-EE58-4AC4-A928-FBCBFC162B5A}" type="slidenum">
              <a:rPr kumimoji="1" lang="ja-JP" altLang="en-US" smtClean="0">
                <a:solidFill>
                  <a:schemeClr val="tx1"/>
                </a:solidFill>
              </a:rPr>
              <a:t>15</a:t>
            </a:fld>
            <a:endParaRPr kumimoji="1" lang="ja-JP" altLang="en-US">
              <a:solidFill>
                <a:schemeClr val="tx1"/>
              </a:solidFill>
            </a:endParaRPr>
          </a:p>
        </p:txBody>
      </p:sp>
      <p:pic>
        <p:nvPicPr>
          <p:cNvPr id="5" name="図 4">
            <a:extLst>
              <a:ext uri="{FF2B5EF4-FFF2-40B4-BE49-F238E27FC236}">
                <a16:creationId xmlns:a16="http://schemas.microsoft.com/office/drawing/2014/main" id="{FE1DE39D-F85D-44F5-B2D6-E1FC15CB1DEE}"/>
              </a:ext>
            </a:extLst>
          </p:cNvPr>
          <p:cNvPicPr>
            <a:picLocks noChangeAspect="1"/>
          </p:cNvPicPr>
          <p:nvPr/>
        </p:nvPicPr>
        <p:blipFill>
          <a:blip r:embed="rId3"/>
          <a:stretch>
            <a:fillRect/>
          </a:stretch>
        </p:blipFill>
        <p:spPr>
          <a:xfrm>
            <a:off x="72822" y="1479932"/>
            <a:ext cx="6120914" cy="4980864"/>
          </a:xfrm>
          <a:prstGeom prst="rect">
            <a:avLst/>
          </a:prstGeom>
        </p:spPr>
      </p:pic>
      <p:graphicFrame>
        <p:nvGraphicFramePr>
          <p:cNvPr id="6" name="表 5">
            <a:extLst>
              <a:ext uri="{FF2B5EF4-FFF2-40B4-BE49-F238E27FC236}">
                <a16:creationId xmlns:a16="http://schemas.microsoft.com/office/drawing/2014/main" id="{E4B27599-8A6A-43B4-A74D-79D3859BE8A0}"/>
              </a:ext>
            </a:extLst>
          </p:cNvPr>
          <p:cNvGraphicFramePr>
            <a:graphicFrameLocks noGrp="1"/>
          </p:cNvGraphicFramePr>
          <p:nvPr/>
        </p:nvGraphicFramePr>
        <p:xfrm>
          <a:off x="6380164" y="4480607"/>
          <a:ext cx="3278386" cy="1790700"/>
        </p:xfrm>
        <a:graphic>
          <a:graphicData uri="http://schemas.openxmlformats.org/drawingml/2006/table">
            <a:tbl>
              <a:tblPr/>
              <a:tblGrid>
                <a:gridCol w="794386">
                  <a:extLst>
                    <a:ext uri="{9D8B030D-6E8A-4147-A177-3AD203B41FA5}">
                      <a16:colId xmlns:a16="http://schemas.microsoft.com/office/drawing/2014/main" val="2740109026"/>
                    </a:ext>
                  </a:extLst>
                </a:gridCol>
                <a:gridCol w="828000">
                  <a:extLst>
                    <a:ext uri="{9D8B030D-6E8A-4147-A177-3AD203B41FA5}">
                      <a16:colId xmlns:a16="http://schemas.microsoft.com/office/drawing/2014/main" val="2433739214"/>
                    </a:ext>
                  </a:extLst>
                </a:gridCol>
                <a:gridCol w="828000">
                  <a:extLst>
                    <a:ext uri="{9D8B030D-6E8A-4147-A177-3AD203B41FA5}">
                      <a16:colId xmlns:a16="http://schemas.microsoft.com/office/drawing/2014/main" val="3677920558"/>
                    </a:ext>
                  </a:extLst>
                </a:gridCol>
                <a:gridCol w="828000">
                  <a:extLst>
                    <a:ext uri="{9D8B030D-6E8A-4147-A177-3AD203B41FA5}">
                      <a16:colId xmlns:a16="http://schemas.microsoft.com/office/drawing/2014/main" val="2846291758"/>
                    </a:ext>
                  </a:extLst>
                </a:gridCol>
              </a:tblGrid>
              <a:tr h="251460">
                <a:tc rowSpan="2">
                  <a:txBody>
                    <a:bodyPr/>
                    <a:lstStyle/>
                    <a:p>
                      <a:pPr algn="ctr" fontAlgn="ct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短縮時間</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fontAlgn="ctr"/>
                      <a:r>
                        <a:rPr lang="ja-JP" altLang="en-US" sz="1200" b="1" i="0" u="none" strike="noStrike" dirty="0">
                          <a:solidFill>
                            <a:srgbClr val="000000"/>
                          </a:solidFill>
                          <a:effectLst/>
                          <a:latin typeface="游ゴシック" panose="020B0400000000000000" pitchFamily="50" charset="-128"/>
                          <a:ea typeface="游ゴシック" panose="020B0400000000000000" pitchFamily="50" charset="-128"/>
                        </a:rPr>
                        <a:t> メッシュ数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018857010"/>
                  </a:ext>
                </a:extLst>
              </a:tr>
              <a:tr h="259080">
                <a:tc vMerge="1">
                  <a:txBody>
                    <a:bodyPr/>
                    <a:lstStyle/>
                    <a:p>
                      <a:endParaRPr kumimoji="1" lang="ja-JP" altLang="en-US"/>
                    </a:p>
                  </a:txBody>
                  <a:tcPr/>
                </a:tc>
                <a:tc>
                  <a:txBody>
                    <a:bodyPr/>
                    <a:lstStyle/>
                    <a:p>
                      <a:pPr algn="ctr" fontAlgn="ct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 堺市域 </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1200" b="1" i="0" u="none" strike="noStrike" dirty="0">
                          <a:solidFill>
                            <a:srgbClr val="000000"/>
                          </a:solidFill>
                          <a:effectLst/>
                          <a:latin typeface="游ゴシック" panose="020B0400000000000000" pitchFamily="50" charset="-128"/>
                          <a:ea typeface="游ゴシック" panose="020B0400000000000000" pitchFamily="50" charset="-128"/>
                        </a:rPr>
                        <a:t> 和泉市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 泉大津市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263756001"/>
                  </a:ext>
                </a:extLst>
              </a:tr>
              <a:tr h="251460">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1</a:t>
                      </a: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分以下</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7 </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25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17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112527435"/>
                  </a:ext>
                </a:extLst>
              </a:tr>
              <a:tr h="251460">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2</a:t>
                      </a: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分以下</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31 </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3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13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762424162"/>
                  </a:ext>
                </a:extLst>
              </a:tr>
              <a:tr h="251460">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3</a:t>
                      </a: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分以下</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1 </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16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1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1529380"/>
                  </a:ext>
                </a:extLst>
              </a:tr>
              <a:tr h="259080">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3</a:t>
                      </a: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分超</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22 </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9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35316848"/>
                  </a:ext>
                </a:extLst>
              </a:tr>
              <a:tr h="266700">
                <a:tc>
                  <a:txBody>
                    <a:bodyPr/>
                    <a:lstStyle/>
                    <a:p>
                      <a:pPr algn="ctr" fontAlgn="ct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合計</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游ゴシック" panose="020B0400000000000000" pitchFamily="50" charset="-128"/>
                          <a:ea typeface="游ゴシック" panose="020B0400000000000000" pitchFamily="50" charset="-128"/>
                        </a:rPr>
                        <a:t>61 </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dirty="0">
                          <a:solidFill>
                            <a:srgbClr val="000000"/>
                          </a:solidFill>
                          <a:effectLst/>
                          <a:latin typeface="游ゴシック" panose="020B0400000000000000" pitchFamily="50" charset="-128"/>
                          <a:ea typeface="游ゴシック" panose="020B0400000000000000" pitchFamily="50" charset="-128"/>
                        </a:rPr>
                        <a:t>53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dirty="0">
                          <a:solidFill>
                            <a:srgbClr val="000000"/>
                          </a:solidFill>
                          <a:effectLst/>
                          <a:latin typeface="游ゴシック" panose="020B0400000000000000" pitchFamily="50" charset="-128"/>
                          <a:ea typeface="游ゴシック" panose="020B0400000000000000" pitchFamily="50" charset="-128"/>
                        </a:rPr>
                        <a:t>31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7954118"/>
                  </a:ext>
                </a:extLst>
              </a:tr>
            </a:tbl>
          </a:graphicData>
        </a:graphic>
      </p:graphicFrame>
      <p:sp>
        <p:nvSpPr>
          <p:cNvPr id="37" name="タイトル 1">
            <a:extLst>
              <a:ext uri="{FF2B5EF4-FFF2-40B4-BE49-F238E27FC236}">
                <a16:creationId xmlns:a16="http://schemas.microsoft.com/office/drawing/2014/main" id="{266301F4-AB81-4A81-B0A8-18E080E102EF}"/>
              </a:ext>
            </a:extLst>
          </p:cNvPr>
          <p:cNvSpPr txBox="1">
            <a:spLocks/>
          </p:cNvSpPr>
          <p:nvPr/>
        </p:nvSpPr>
        <p:spPr>
          <a:xfrm>
            <a:off x="6380164" y="6271307"/>
            <a:ext cx="2020436" cy="216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800" dirty="0">
                <a:latin typeface="ＭＳ Ｐゴシック" panose="020B0600070205080204" pitchFamily="50" charset="-128"/>
                <a:ea typeface="ＭＳ Ｐゴシック" panose="020B0600070205080204" pitchFamily="50" charset="-128"/>
              </a:rPr>
              <a:t>※</a:t>
            </a:r>
            <a:r>
              <a:rPr lang="ja-JP" altLang="en-US" sz="800" dirty="0">
                <a:latin typeface="ＭＳ Ｐゴシック" panose="020B0600070205080204" pitchFamily="50" charset="-128"/>
                <a:ea typeface="ＭＳ Ｐゴシック" panose="020B0600070205080204" pitchFamily="50" charset="-128"/>
              </a:rPr>
              <a:t>黄セル：居住者がいないメッシュを含む</a:t>
            </a:r>
            <a:endParaRPr kumimoji="1" lang="ja-JP" altLang="en-US" sz="800" dirty="0">
              <a:latin typeface="ＭＳ Ｐゴシック" panose="020B0600070205080204" pitchFamily="50" charset="-128"/>
              <a:ea typeface="ＭＳ Ｐゴシック" panose="020B0600070205080204" pitchFamily="50" charset="-128"/>
            </a:endParaRPr>
          </a:p>
        </p:txBody>
      </p:sp>
      <p:sp>
        <p:nvSpPr>
          <p:cNvPr id="14" name="角丸四角形 91">
            <a:extLst>
              <a:ext uri="{FF2B5EF4-FFF2-40B4-BE49-F238E27FC236}">
                <a16:creationId xmlns:a16="http://schemas.microsoft.com/office/drawing/2014/main" id="{2DA6AEEB-C053-43A0-939F-E951524A42C8}"/>
              </a:ext>
            </a:extLst>
          </p:cNvPr>
          <p:cNvSpPr/>
          <p:nvPr/>
        </p:nvSpPr>
        <p:spPr>
          <a:xfrm>
            <a:off x="0" y="6429576"/>
            <a:ext cx="5040000" cy="2919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defTabSz="457200" rtl="0" eaLnBrk="1" fontAlgn="auto" latinLnBrk="0" hangingPunct="1">
              <a:lnSpc>
                <a:spcPct val="100000"/>
              </a:lnSpc>
              <a:spcBef>
                <a:spcPts val="200"/>
              </a:spcBef>
              <a:spcAft>
                <a:spcPts val="0"/>
              </a:spcAft>
              <a:buClrTx/>
              <a:buSzTx/>
              <a:tabLst/>
              <a:defRPr/>
            </a:pPr>
            <a:r>
              <a:rPr kumimoji="1" lang="en-US" altLang="ja-JP" sz="8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800" dirty="0">
                <a:solidFill>
                  <a:schemeClr val="tx1"/>
                </a:solidFill>
                <a:latin typeface="ＭＳ Ｐゴシック" panose="020B0600070205080204" pitchFamily="50" charset="-128"/>
                <a:ea typeface="ＭＳ Ｐゴシック" panose="020B0600070205080204" pitchFamily="50" charset="-128"/>
              </a:rPr>
              <a:t>道路データには実際の交通状況等は反映されていないため、実際の効果発現地域とは異なる可能性がある</a:t>
            </a:r>
            <a:endParaRPr kumimoji="1" lang="en-US" altLang="ja-JP" sz="800"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666060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E18C5F5-EFE3-4448-9320-35378E710FAE}"/>
              </a:ext>
            </a:extLst>
          </p:cNvPr>
          <p:cNvSpPr/>
          <p:nvPr/>
        </p:nvSpPr>
        <p:spPr>
          <a:xfrm>
            <a:off x="24071" y="34374"/>
            <a:ext cx="9906000" cy="36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堺市域・泉州北ブロック付近の広域化シミュレーション②</a:t>
            </a:r>
          </a:p>
        </p:txBody>
      </p:sp>
      <p:sp>
        <p:nvSpPr>
          <p:cNvPr id="18" name="角丸四角形 91">
            <a:extLst>
              <a:ext uri="{FF2B5EF4-FFF2-40B4-BE49-F238E27FC236}">
                <a16:creationId xmlns:a16="http://schemas.microsoft.com/office/drawing/2014/main" id="{6CB36A11-74F2-4241-A90F-ED982204452F}"/>
              </a:ext>
            </a:extLst>
          </p:cNvPr>
          <p:cNvSpPr/>
          <p:nvPr/>
        </p:nvSpPr>
        <p:spPr>
          <a:xfrm>
            <a:off x="79873" y="488550"/>
            <a:ext cx="5478089" cy="288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Meiryo UI" panose="020B0604030504040204" pitchFamily="50" charset="-128"/>
                <a:ea typeface="Meiryo UI" panose="020B0604030504040204" pitchFamily="50" charset="-128"/>
              </a:rPr>
              <a:t>シミュレーション１：消防署所からの現場到着時間の短縮化</a:t>
            </a:r>
            <a:endParaRPr kumimoji="1" lang="ja-JP" altLang="en-US" sz="100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26" name="角丸四角形 91">
            <a:extLst>
              <a:ext uri="{FF2B5EF4-FFF2-40B4-BE49-F238E27FC236}">
                <a16:creationId xmlns:a16="http://schemas.microsoft.com/office/drawing/2014/main" id="{A03D36C3-9140-479B-9156-01F2CCFFE63E}"/>
              </a:ext>
            </a:extLst>
          </p:cNvPr>
          <p:cNvSpPr/>
          <p:nvPr/>
        </p:nvSpPr>
        <p:spPr>
          <a:xfrm>
            <a:off x="79873" y="830029"/>
            <a:ext cx="3240000" cy="288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案２ー１②：忠岡町＋岸和田市＋貝塚市</a:t>
            </a:r>
            <a:endParaRPr kumimoji="1" lang="ja-JP" altLang="en-US" sz="8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44" name="タイトル 1">
            <a:extLst>
              <a:ext uri="{FF2B5EF4-FFF2-40B4-BE49-F238E27FC236}">
                <a16:creationId xmlns:a16="http://schemas.microsoft.com/office/drawing/2014/main" id="{A6642916-653C-4E91-9E79-DE7529698106}"/>
              </a:ext>
            </a:extLst>
          </p:cNvPr>
          <p:cNvSpPr txBox="1">
            <a:spLocks/>
          </p:cNvSpPr>
          <p:nvPr/>
        </p:nvSpPr>
        <p:spPr>
          <a:xfrm>
            <a:off x="6251280" y="3994866"/>
            <a:ext cx="3569465" cy="40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現場到着時間が短縮化する地域の数（メッシュ数）</a:t>
            </a:r>
            <a:r>
              <a:rPr kumimoji="1" lang="en-US" altLang="ja-JP" sz="1100" dirty="0">
                <a:latin typeface="ＭＳ Ｐゴシック" panose="020B0600070205080204" pitchFamily="50" charset="-128"/>
                <a:ea typeface="ＭＳ Ｐゴシック" panose="020B0600070205080204" pitchFamily="50" charset="-128"/>
              </a:rPr>
              <a:t>】</a:t>
            </a:r>
            <a:endParaRPr kumimoji="1" lang="ja-JP" altLang="en-US" sz="1100" dirty="0">
              <a:latin typeface="ＭＳ Ｐゴシック" panose="020B0600070205080204" pitchFamily="50" charset="-128"/>
              <a:ea typeface="ＭＳ Ｐゴシック" panose="020B0600070205080204" pitchFamily="50" charset="-128"/>
            </a:endParaRPr>
          </a:p>
        </p:txBody>
      </p:sp>
      <p:sp>
        <p:nvSpPr>
          <p:cNvPr id="45" name="タイトル 1">
            <a:extLst>
              <a:ext uri="{FF2B5EF4-FFF2-40B4-BE49-F238E27FC236}">
                <a16:creationId xmlns:a16="http://schemas.microsoft.com/office/drawing/2014/main" id="{7B8ECA88-C7B2-4A20-9DA1-7FA233624AE7}"/>
              </a:ext>
            </a:extLst>
          </p:cNvPr>
          <p:cNvSpPr txBox="1">
            <a:spLocks/>
          </p:cNvSpPr>
          <p:nvPr/>
        </p:nvSpPr>
        <p:spPr>
          <a:xfrm>
            <a:off x="75573" y="1097756"/>
            <a:ext cx="2504907" cy="40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現場到着時間が短縮化する地域</a:t>
            </a:r>
            <a:r>
              <a:rPr kumimoji="1" lang="en-US" altLang="ja-JP" sz="1100" dirty="0">
                <a:latin typeface="ＭＳ Ｐゴシック" panose="020B0600070205080204" pitchFamily="50" charset="-128"/>
                <a:ea typeface="ＭＳ Ｐゴシック" panose="020B0600070205080204" pitchFamily="50" charset="-128"/>
              </a:rPr>
              <a:t>】</a:t>
            </a:r>
            <a:endParaRPr kumimoji="1" lang="ja-JP" altLang="en-US" sz="1100" dirty="0">
              <a:latin typeface="ＭＳ Ｐゴシック" panose="020B0600070205080204" pitchFamily="50" charset="-128"/>
              <a:ea typeface="ＭＳ Ｐゴシック" panose="020B0600070205080204" pitchFamily="50" charset="-128"/>
            </a:endParaRPr>
          </a:p>
        </p:txBody>
      </p:sp>
      <p:sp>
        <p:nvSpPr>
          <p:cNvPr id="46" name="タイトル 1">
            <a:extLst>
              <a:ext uri="{FF2B5EF4-FFF2-40B4-BE49-F238E27FC236}">
                <a16:creationId xmlns:a16="http://schemas.microsoft.com/office/drawing/2014/main" id="{96CFADFC-C553-4B2F-9425-4939B2BE7133}"/>
              </a:ext>
            </a:extLst>
          </p:cNvPr>
          <p:cNvSpPr txBox="1">
            <a:spLocks/>
          </p:cNvSpPr>
          <p:nvPr/>
        </p:nvSpPr>
        <p:spPr>
          <a:xfrm>
            <a:off x="6199723" y="1111343"/>
            <a:ext cx="4911257" cy="40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現場到着時間が短縮化する地域の人口</a:t>
            </a:r>
            <a:r>
              <a:rPr kumimoji="1" lang="en-US" altLang="ja-JP" sz="1100" dirty="0">
                <a:latin typeface="ＭＳ Ｐゴシック" panose="020B0600070205080204" pitchFamily="50" charset="-128"/>
                <a:ea typeface="ＭＳ Ｐゴシック" panose="020B0600070205080204" pitchFamily="50" charset="-128"/>
              </a:rPr>
              <a:t>】</a:t>
            </a:r>
            <a:endParaRPr kumimoji="1" lang="ja-JP" altLang="en-US" sz="1100" dirty="0">
              <a:latin typeface="ＭＳ Ｐゴシック" panose="020B0600070205080204" pitchFamily="50" charset="-128"/>
              <a:ea typeface="ＭＳ Ｐゴシック" panose="020B0600070205080204" pitchFamily="50" charset="-128"/>
            </a:endParaRPr>
          </a:p>
        </p:txBody>
      </p:sp>
      <p:pic>
        <p:nvPicPr>
          <p:cNvPr id="60" name="図 59">
            <a:extLst>
              <a:ext uri="{FF2B5EF4-FFF2-40B4-BE49-F238E27FC236}">
                <a16:creationId xmlns:a16="http://schemas.microsoft.com/office/drawing/2014/main" id="{7F3E32E6-814B-4C39-A5D5-494B23C6DE5A}"/>
              </a:ext>
            </a:extLst>
          </p:cNvPr>
          <p:cNvPicPr>
            <a:picLocks noChangeAspect="1"/>
          </p:cNvPicPr>
          <p:nvPr/>
        </p:nvPicPr>
        <p:blipFill>
          <a:blip r:embed="rId2"/>
          <a:stretch>
            <a:fillRect/>
          </a:stretch>
        </p:blipFill>
        <p:spPr>
          <a:xfrm>
            <a:off x="6155518" y="1545446"/>
            <a:ext cx="3774553" cy="2247105"/>
          </a:xfrm>
          <a:prstGeom prst="rect">
            <a:avLst/>
          </a:prstGeom>
        </p:spPr>
      </p:pic>
      <p:sp>
        <p:nvSpPr>
          <p:cNvPr id="2" name="スライド番号プレースホルダー 1">
            <a:extLst>
              <a:ext uri="{FF2B5EF4-FFF2-40B4-BE49-F238E27FC236}">
                <a16:creationId xmlns:a16="http://schemas.microsoft.com/office/drawing/2014/main" id="{79550B09-9D88-4B4C-B6A9-12F15706FF95}"/>
              </a:ext>
            </a:extLst>
          </p:cNvPr>
          <p:cNvSpPr>
            <a:spLocks noGrp="1"/>
          </p:cNvSpPr>
          <p:nvPr>
            <p:ph type="sldNum" sz="quarter" idx="12"/>
          </p:nvPr>
        </p:nvSpPr>
        <p:spPr/>
        <p:txBody>
          <a:bodyPr/>
          <a:lstStyle/>
          <a:p>
            <a:fld id="{CFC412B4-EE58-4AC4-A928-FBCBFC162B5A}" type="slidenum">
              <a:rPr kumimoji="1" lang="ja-JP" altLang="en-US" smtClean="0">
                <a:solidFill>
                  <a:schemeClr val="tx1"/>
                </a:solidFill>
              </a:rPr>
              <a:t>16</a:t>
            </a:fld>
            <a:endParaRPr kumimoji="1" lang="ja-JP" altLang="en-US">
              <a:solidFill>
                <a:schemeClr val="tx1"/>
              </a:solidFill>
            </a:endParaRPr>
          </a:p>
        </p:txBody>
      </p:sp>
      <p:pic>
        <p:nvPicPr>
          <p:cNvPr id="5" name="図 4">
            <a:extLst>
              <a:ext uri="{FF2B5EF4-FFF2-40B4-BE49-F238E27FC236}">
                <a16:creationId xmlns:a16="http://schemas.microsoft.com/office/drawing/2014/main" id="{E5B50322-8F51-44D8-BC65-80219201DFF4}"/>
              </a:ext>
            </a:extLst>
          </p:cNvPr>
          <p:cNvPicPr>
            <a:picLocks noChangeAspect="1"/>
          </p:cNvPicPr>
          <p:nvPr/>
        </p:nvPicPr>
        <p:blipFill>
          <a:blip r:embed="rId3"/>
          <a:stretch>
            <a:fillRect/>
          </a:stretch>
        </p:blipFill>
        <p:spPr>
          <a:xfrm>
            <a:off x="75573" y="1501425"/>
            <a:ext cx="6120914" cy="5023539"/>
          </a:xfrm>
          <a:prstGeom prst="rect">
            <a:avLst/>
          </a:prstGeom>
        </p:spPr>
      </p:pic>
      <p:graphicFrame>
        <p:nvGraphicFramePr>
          <p:cNvPr id="6" name="表 5">
            <a:extLst>
              <a:ext uri="{FF2B5EF4-FFF2-40B4-BE49-F238E27FC236}">
                <a16:creationId xmlns:a16="http://schemas.microsoft.com/office/drawing/2014/main" id="{C9735FA4-FD0D-4CEC-8CB7-7C38581E869C}"/>
              </a:ext>
            </a:extLst>
          </p:cNvPr>
          <p:cNvGraphicFramePr>
            <a:graphicFrameLocks noGrp="1"/>
          </p:cNvGraphicFramePr>
          <p:nvPr/>
        </p:nvGraphicFramePr>
        <p:xfrm>
          <a:off x="6396819" y="4431708"/>
          <a:ext cx="3278386" cy="1783080"/>
        </p:xfrm>
        <a:graphic>
          <a:graphicData uri="http://schemas.openxmlformats.org/drawingml/2006/table">
            <a:tbl>
              <a:tblPr/>
              <a:tblGrid>
                <a:gridCol w="794386">
                  <a:extLst>
                    <a:ext uri="{9D8B030D-6E8A-4147-A177-3AD203B41FA5}">
                      <a16:colId xmlns:a16="http://schemas.microsoft.com/office/drawing/2014/main" val="534833743"/>
                    </a:ext>
                  </a:extLst>
                </a:gridCol>
                <a:gridCol w="828000">
                  <a:extLst>
                    <a:ext uri="{9D8B030D-6E8A-4147-A177-3AD203B41FA5}">
                      <a16:colId xmlns:a16="http://schemas.microsoft.com/office/drawing/2014/main" val="2612513681"/>
                    </a:ext>
                  </a:extLst>
                </a:gridCol>
                <a:gridCol w="828000">
                  <a:extLst>
                    <a:ext uri="{9D8B030D-6E8A-4147-A177-3AD203B41FA5}">
                      <a16:colId xmlns:a16="http://schemas.microsoft.com/office/drawing/2014/main" val="2433823501"/>
                    </a:ext>
                  </a:extLst>
                </a:gridCol>
                <a:gridCol w="828000">
                  <a:extLst>
                    <a:ext uri="{9D8B030D-6E8A-4147-A177-3AD203B41FA5}">
                      <a16:colId xmlns:a16="http://schemas.microsoft.com/office/drawing/2014/main" val="611496732"/>
                    </a:ext>
                  </a:extLst>
                </a:gridCol>
              </a:tblGrid>
              <a:tr h="251460">
                <a:tc rowSpan="2">
                  <a:txBody>
                    <a:bodyPr/>
                    <a:lstStyle/>
                    <a:p>
                      <a:pPr algn="ctr" fontAlgn="ct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短縮時間</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3">
                  <a:txBody>
                    <a:bodyPr/>
                    <a:lstStyle/>
                    <a:p>
                      <a:pPr algn="ctr" fontAlgn="ctr"/>
                      <a:r>
                        <a:rPr lang="ja-JP" altLang="en-US" sz="1200" b="1" i="0" u="none" strike="noStrike" dirty="0">
                          <a:solidFill>
                            <a:srgbClr val="000000"/>
                          </a:solidFill>
                          <a:effectLst/>
                          <a:latin typeface="游ゴシック" panose="020B0400000000000000" pitchFamily="50" charset="-128"/>
                          <a:ea typeface="游ゴシック" panose="020B0400000000000000" pitchFamily="50" charset="-128"/>
                        </a:rPr>
                        <a:t> メッシュ数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52532110"/>
                  </a:ext>
                </a:extLst>
              </a:tr>
              <a:tr h="251460">
                <a:tc vMerge="1">
                  <a:txBody>
                    <a:bodyPr/>
                    <a:lstStyle/>
                    <a:p>
                      <a:endParaRPr kumimoji="1" lang="ja-JP" altLang="en-US"/>
                    </a:p>
                  </a:txBody>
                  <a:tcPr/>
                </a:tc>
                <a:tc>
                  <a:txBody>
                    <a:bodyPr/>
                    <a:lstStyle/>
                    <a:p>
                      <a:pPr algn="ctr" fontAlgn="ctr"/>
                      <a:r>
                        <a:rPr lang="ja-JP" altLang="en-US" sz="1200" b="1" i="0" u="none" strike="noStrike" dirty="0">
                          <a:solidFill>
                            <a:srgbClr val="000000"/>
                          </a:solidFill>
                          <a:effectLst/>
                          <a:latin typeface="游ゴシック" panose="020B0400000000000000" pitchFamily="50" charset="-128"/>
                          <a:ea typeface="游ゴシック" panose="020B0400000000000000" pitchFamily="50" charset="-128"/>
                        </a:rPr>
                        <a:t> 貝塚市 </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1200" b="1" i="0" u="none" strike="noStrike" dirty="0">
                          <a:solidFill>
                            <a:srgbClr val="000000"/>
                          </a:solidFill>
                          <a:effectLst/>
                          <a:latin typeface="游ゴシック" panose="020B0400000000000000" pitchFamily="50" charset="-128"/>
                          <a:ea typeface="游ゴシック" panose="020B0400000000000000" pitchFamily="50" charset="-128"/>
                        </a:rPr>
                        <a:t> 岸和田市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 忠岡町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75295167"/>
                  </a:ext>
                </a:extLst>
              </a:tr>
              <a:tr h="251460">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1</a:t>
                      </a: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分以下</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16 </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17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2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8301784"/>
                  </a:ext>
                </a:extLst>
              </a:tr>
              <a:tr h="251460">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2</a:t>
                      </a: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分以下</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1 </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12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9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6553247"/>
                  </a:ext>
                </a:extLst>
              </a:tr>
              <a:tr h="251460">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3</a:t>
                      </a: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分以下</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7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7814579"/>
                  </a:ext>
                </a:extLst>
              </a:tr>
              <a:tr h="259080">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3</a:t>
                      </a: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分超</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12 </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9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731284569"/>
                  </a:ext>
                </a:extLst>
              </a:tr>
              <a:tr h="266700">
                <a:tc>
                  <a:txBody>
                    <a:bodyPr/>
                    <a:lstStyle/>
                    <a:p>
                      <a:pPr algn="ctr" fontAlgn="ct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合計</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游ゴシック" panose="020B0400000000000000" pitchFamily="50" charset="-128"/>
                          <a:ea typeface="游ゴシック" panose="020B0400000000000000" pitchFamily="50" charset="-128"/>
                        </a:rPr>
                        <a:t>29 </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游ゴシック" panose="020B0400000000000000" pitchFamily="50" charset="-128"/>
                          <a:ea typeface="游ゴシック" panose="020B0400000000000000" pitchFamily="50" charset="-128"/>
                        </a:rPr>
                        <a:t>45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dirty="0">
                          <a:solidFill>
                            <a:srgbClr val="000000"/>
                          </a:solidFill>
                          <a:effectLst/>
                          <a:latin typeface="游ゴシック" panose="020B0400000000000000" pitchFamily="50" charset="-128"/>
                          <a:ea typeface="游ゴシック" panose="020B0400000000000000" pitchFamily="50" charset="-128"/>
                        </a:rPr>
                        <a:t>11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723945"/>
                  </a:ext>
                </a:extLst>
              </a:tr>
            </a:tbl>
          </a:graphicData>
        </a:graphic>
      </p:graphicFrame>
      <p:sp>
        <p:nvSpPr>
          <p:cNvPr id="47" name="タイトル 1">
            <a:extLst>
              <a:ext uri="{FF2B5EF4-FFF2-40B4-BE49-F238E27FC236}">
                <a16:creationId xmlns:a16="http://schemas.microsoft.com/office/drawing/2014/main" id="{71E5DF8C-7052-4202-A516-B0DDE87270FF}"/>
              </a:ext>
            </a:extLst>
          </p:cNvPr>
          <p:cNvSpPr txBox="1">
            <a:spLocks/>
          </p:cNvSpPr>
          <p:nvPr/>
        </p:nvSpPr>
        <p:spPr>
          <a:xfrm>
            <a:off x="6396819" y="6247961"/>
            <a:ext cx="2020436" cy="216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800" dirty="0">
                <a:latin typeface="ＭＳ Ｐゴシック" panose="020B0600070205080204" pitchFamily="50" charset="-128"/>
                <a:ea typeface="ＭＳ Ｐゴシック" panose="020B0600070205080204" pitchFamily="50" charset="-128"/>
              </a:rPr>
              <a:t>※</a:t>
            </a:r>
            <a:r>
              <a:rPr lang="ja-JP" altLang="en-US" sz="800" dirty="0">
                <a:latin typeface="ＭＳ Ｐゴシック" panose="020B0600070205080204" pitchFamily="50" charset="-128"/>
                <a:ea typeface="ＭＳ Ｐゴシック" panose="020B0600070205080204" pitchFamily="50" charset="-128"/>
              </a:rPr>
              <a:t>黄セル：居住者がいないメッシュを含む</a:t>
            </a:r>
            <a:endParaRPr kumimoji="1" lang="ja-JP" altLang="en-US" sz="800" dirty="0">
              <a:latin typeface="ＭＳ Ｐゴシック" panose="020B0600070205080204" pitchFamily="50" charset="-128"/>
              <a:ea typeface="ＭＳ Ｐゴシック" panose="020B0600070205080204" pitchFamily="50" charset="-128"/>
            </a:endParaRPr>
          </a:p>
        </p:txBody>
      </p:sp>
      <p:sp>
        <p:nvSpPr>
          <p:cNvPr id="13" name="角丸四角形 91">
            <a:extLst>
              <a:ext uri="{FF2B5EF4-FFF2-40B4-BE49-F238E27FC236}">
                <a16:creationId xmlns:a16="http://schemas.microsoft.com/office/drawing/2014/main" id="{F04164B3-23DA-48EB-A76E-4118A702842D}"/>
              </a:ext>
            </a:extLst>
          </p:cNvPr>
          <p:cNvSpPr/>
          <p:nvPr/>
        </p:nvSpPr>
        <p:spPr>
          <a:xfrm>
            <a:off x="0" y="6524964"/>
            <a:ext cx="5040000" cy="2919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defTabSz="457200" rtl="0" eaLnBrk="1" fontAlgn="auto" latinLnBrk="0" hangingPunct="1">
              <a:lnSpc>
                <a:spcPct val="100000"/>
              </a:lnSpc>
              <a:spcBef>
                <a:spcPts val="200"/>
              </a:spcBef>
              <a:spcAft>
                <a:spcPts val="0"/>
              </a:spcAft>
              <a:buClrTx/>
              <a:buSzTx/>
              <a:tabLst/>
              <a:defRPr/>
            </a:pPr>
            <a:r>
              <a:rPr kumimoji="1" lang="en-US" altLang="ja-JP" sz="8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800" dirty="0">
                <a:solidFill>
                  <a:schemeClr val="tx1"/>
                </a:solidFill>
                <a:latin typeface="ＭＳ Ｐゴシック" panose="020B0600070205080204" pitchFamily="50" charset="-128"/>
                <a:ea typeface="ＭＳ Ｐゴシック" panose="020B0600070205080204" pitchFamily="50" charset="-128"/>
              </a:rPr>
              <a:t>道路データには実際の交通状況等は反映されていないため、実際の効果発現地域とは異なる可能性がある</a:t>
            </a:r>
            <a:endParaRPr kumimoji="1" lang="en-US" altLang="ja-JP" sz="800"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967994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E18C5F5-EFE3-4448-9320-35378E710FAE}"/>
              </a:ext>
            </a:extLst>
          </p:cNvPr>
          <p:cNvSpPr/>
          <p:nvPr/>
        </p:nvSpPr>
        <p:spPr>
          <a:xfrm>
            <a:off x="24071" y="34374"/>
            <a:ext cx="9906000" cy="36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堺市域・泉州北ブロック付近の広域化シミュレーション③</a:t>
            </a:r>
          </a:p>
        </p:txBody>
      </p:sp>
      <p:sp>
        <p:nvSpPr>
          <p:cNvPr id="18" name="角丸四角形 91">
            <a:extLst>
              <a:ext uri="{FF2B5EF4-FFF2-40B4-BE49-F238E27FC236}">
                <a16:creationId xmlns:a16="http://schemas.microsoft.com/office/drawing/2014/main" id="{6CB36A11-74F2-4241-A90F-ED982204452F}"/>
              </a:ext>
            </a:extLst>
          </p:cNvPr>
          <p:cNvSpPr/>
          <p:nvPr/>
        </p:nvSpPr>
        <p:spPr>
          <a:xfrm>
            <a:off x="79873" y="488550"/>
            <a:ext cx="5478089" cy="288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Meiryo UI" panose="020B0604030504040204" pitchFamily="50" charset="-128"/>
                <a:ea typeface="Meiryo UI" panose="020B0604030504040204" pitchFamily="50" charset="-128"/>
              </a:rPr>
              <a:t>シミュレーション１：消防署所からの現場到着時間の短縮化</a:t>
            </a:r>
            <a:endParaRPr kumimoji="1" lang="ja-JP" altLang="en-US" sz="100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26" name="角丸四角形 91">
            <a:extLst>
              <a:ext uri="{FF2B5EF4-FFF2-40B4-BE49-F238E27FC236}">
                <a16:creationId xmlns:a16="http://schemas.microsoft.com/office/drawing/2014/main" id="{A03D36C3-9140-479B-9156-01F2CCFFE63E}"/>
              </a:ext>
            </a:extLst>
          </p:cNvPr>
          <p:cNvSpPr/>
          <p:nvPr/>
        </p:nvSpPr>
        <p:spPr>
          <a:xfrm>
            <a:off x="79872" y="830029"/>
            <a:ext cx="4356955" cy="288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案２ー１③：忠岡町＋岸和田市＋貝塚市＋泉州南ブロック</a:t>
            </a:r>
            <a:endParaRPr kumimoji="1" lang="ja-JP" altLang="en-US" sz="8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44" name="タイトル 1">
            <a:extLst>
              <a:ext uri="{FF2B5EF4-FFF2-40B4-BE49-F238E27FC236}">
                <a16:creationId xmlns:a16="http://schemas.microsoft.com/office/drawing/2014/main" id="{A6642916-653C-4E91-9E79-DE7529698106}"/>
              </a:ext>
            </a:extLst>
          </p:cNvPr>
          <p:cNvSpPr txBox="1">
            <a:spLocks/>
          </p:cNvSpPr>
          <p:nvPr/>
        </p:nvSpPr>
        <p:spPr>
          <a:xfrm>
            <a:off x="6251280" y="3994866"/>
            <a:ext cx="3569465" cy="40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現場到着時間が短縮化する地域の数（メッシュ数）</a:t>
            </a:r>
            <a:r>
              <a:rPr kumimoji="1" lang="en-US" altLang="ja-JP" sz="1100" dirty="0">
                <a:latin typeface="ＭＳ Ｐゴシック" panose="020B0600070205080204" pitchFamily="50" charset="-128"/>
                <a:ea typeface="ＭＳ Ｐゴシック" panose="020B0600070205080204" pitchFamily="50" charset="-128"/>
              </a:rPr>
              <a:t>】</a:t>
            </a:r>
            <a:endParaRPr kumimoji="1" lang="ja-JP" altLang="en-US" sz="1100" dirty="0">
              <a:latin typeface="ＭＳ Ｐゴシック" panose="020B0600070205080204" pitchFamily="50" charset="-128"/>
              <a:ea typeface="ＭＳ Ｐゴシック" panose="020B0600070205080204" pitchFamily="50" charset="-128"/>
            </a:endParaRPr>
          </a:p>
        </p:txBody>
      </p:sp>
      <p:sp>
        <p:nvSpPr>
          <p:cNvPr id="45" name="タイトル 1">
            <a:extLst>
              <a:ext uri="{FF2B5EF4-FFF2-40B4-BE49-F238E27FC236}">
                <a16:creationId xmlns:a16="http://schemas.microsoft.com/office/drawing/2014/main" id="{7B8ECA88-C7B2-4A20-9DA1-7FA233624AE7}"/>
              </a:ext>
            </a:extLst>
          </p:cNvPr>
          <p:cNvSpPr txBox="1">
            <a:spLocks/>
          </p:cNvSpPr>
          <p:nvPr/>
        </p:nvSpPr>
        <p:spPr>
          <a:xfrm>
            <a:off x="75573" y="1097756"/>
            <a:ext cx="2504907" cy="40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現場到着時間が短縮化する地域</a:t>
            </a:r>
            <a:r>
              <a:rPr kumimoji="1" lang="en-US" altLang="ja-JP" sz="1100" dirty="0">
                <a:latin typeface="ＭＳ Ｐゴシック" panose="020B0600070205080204" pitchFamily="50" charset="-128"/>
                <a:ea typeface="ＭＳ Ｐゴシック" panose="020B0600070205080204" pitchFamily="50" charset="-128"/>
              </a:rPr>
              <a:t>】</a:t>
            </a:r>
            <a:endParaRPr kumimoji="1" lang="ja-JP" altLang="en-US" sz="1100" dirty="0">
              <a:latin typeface="ＭＳ Ｐゴシック" panose="020B0600070205080204" pitchFamily="50" charset="-128"/>
              <a:ea typeface="ＭＳ Ｐゴシック" panose="020B0600070205080204" pitchFamily="50" charset="-128"/>
            </a:endParaRPr>
          </a:p>
        </p:txBody>
      </p:sp>
      <p:sp>
        <p:nvSpPr>
          <p:cNvPr id="46" name="タイトル 1">
            <a:extLst>
              <a:ext uri="{FF2B5EF4-FFF2-40B4-BE49-F238E27FC236}">
                <a16:creationId xmlns:a16="http://schemas.microsoft.com/office/drawing/2014/main" id="{96CFADFC-C553-4B2F-9425-4939B2BE7133}"/>
              </a:ext>
            </a:extLst>
          </p:cNvPr>
          <p:cNvSpPr txBox="1">
            <a:spLocks/>
          </p:cNvSpPr>
          <p:nvPr/>
        </p:nvSpPr>
        <p:spPr>
          <a:xfrm>
            <a:off x="6199723" y="1111343"/>
            <a:ext cx="4911257" cy="40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現場到着時間が短縮化する地域の人口</a:t>
            </a:r>
            <a:r>
              <a:rPr kumimoji="1" lang="en-US" altLang="ja-JP" sz="1100" dirty="0">
                <a:latin typeface="ＭＳ Ｐゴシック" panose="020B0600070205080204" pitchFamily="50" charset="-128"/>
                <a:ea typeface="ＭＳ Ｐゴシック" panose="020B0600070205080204" pitchFamily="50" charset="-128"/>
              </a:rPr>
              <a:t>】</a:t>
            </a:r>
            <a:endParaRPr kumimoji="1" lang="ja-JP" altLang="en-US" sz="1100" dirty="0">
              <a:latin typeface="ＭＳ Ｐゴシック" panose="020B0600070205080204" pitchFamily="50" charset="-128"/>
              <a:ea typeface="ＭＳ Ｐゴシック" panose="020B0600070205080204" pitchFamily="50" charset="-128"/>
            </a:endParaRPr>
          </a:p>
        </p:txBody>
      </p:sp>
      <p:pic>
        <p:nvPicPr>
          <p:cNvPr id="79" name="図 78">
            <a:extLst>
              <a:ext uri="{FF2B5EF4-FFF2-40B4-BE49-F238E27FC236}">
                <a16:creationId xmlns:a16="http://schemas.microsoft.com/office/drawing/2014/main" id="{0A8E7603-050C-47F3-BB55-23C3AE91D220}"/>
              </a:ext>
            </a:extLst>
          </p:cNvPr>
          <p:cNvPicPr>
            <a:picLocks/>
          </p:cNvPicPr>
          <p:nvPr/>
        </p:nvPicPr>
        <p:blipFill>
          <a:blip r:embed="rId2"/>
          <a:stretch>
            <a:fillRect/>
          </a:stretch>
        </p:blipFill>
        <p:spPr>
          <a:xfrm>
            <a:off x="6163799" y="1515012"/>
            <a:ext cx="3766272" cy="2136813"/>
          </a:xfrm>
          <a:prstGeom prst="rect">
            <a:avLst/>
          </a:prstGeom>
        </p:spPr>
      </p:pic>
      <p:sp>
        <p:nvSpPr>
          <p:cNvPr id="2" name="スライド番号プレースホルダー 1">
            <a:extLst>
              <a:ext uri="{FF2B5EF4-FFF2-40B4-BE49-F238E27FC236}">
                <a16:creationId xmlns:a16="http://schemas.microsoft.com/office/drawing/2014/main" id="{E6210BDA-7B28-49FA-8015-30BBA79C85C8}"/>
              </a:ext>
            </a:extLst>
          </p:cNvPr>
          <p:cNvSpPr>
            <a:spLocks noGrp="1"/>
          </p:cNvSpPr>
          <p:nvPr>
            <p:ph type="sldNum" sz="quarter" idx="12"/>
          </p:nvPr>
        </p:nvSpPr>
        <p:spPr/>
        <p:txBody>
          <a:bodyPr/>
          <a:lstStyle/>
          <a:p>
            <a:fld id="{CFC412B4-EE58-4AC4-A928-FBCBFC162B5A}" type="slidenum">
              <a:rPr kumimoji="1" lang="ja-JP" altLang="en-US" smtClean="0">
                <a:solidFill>
                  <a:schemeClr val="tx1"/>
                </a:solidFill>
              </a:rPr>
              <a:t>17</a:t>
            </a:fld>
            <a:endParaRPr kumimoji="1" lang="ja-JP" altLang="en-US">
              <a:solidFill>
                <a:schemeClr val="tx1"/>
              </a:solidFill>
            </a:endParaRPr>
          </a:p>
        </p:txBody>
      </p:sp>
      <p:pic>
        <p:nvPicPr>
          <p:cNvPr id="3" name="図 2">
            <a:extLst>
              <a:ext uri="{FF2B5EF4-FFF2-40B4-BE49-F238E27FC236}">
                <a16:creationId xmlns:a16="http://schemas.microsoft.com/office/drawing/2014/main" id="{5EFBD894-8587-42C8-9D5E-82D81C772C6E}"/>
              </a:ext>
            </a:extLst>
          </p:cNvPr>
          <p:cNvPicPr>
            <a:picLocks noChangeAspect="1"/>
          </p:cNvPicPr>
          <p:nvPr/>
        </p:nvPicPr>
        <p:blipFill>
          <a:blip r:embed="rId3"/>
          <a:stretch>
            <a:fillRect/>
          </a:stretch>
        </p:blipFill>
        <p:spPr>
          <a:xfrm>
            <a:off x="54750" y="1439235"/>
            <a:ext cx="6127011" cy="4986960"/>
          </a:xfrm>
          <a:prstGeom prst="rect">
            <a:avLst/>
          </a:prstGeom>
        </p:spPr>
      </p:pic>
      <p:graphicFrame>
        <p:nvGraphicFramePr>
          <p:cNvPr id="6" name="表 5">
            <a:extLst>
              <a:ext uri="{FF2B5EF4-FFF2-40B4-BE49-F238E27FC236}">
                <a16:creationId xmlns:a16="http://schemas.microsoft.com/office/drawing/2014/main" id="{4E094412-9E8B-4676-9C9C-C75409A4E51E}"/>
              </a:ext>
            </a:extLst>
          </p:cNvPr>
          <p:cNvGraphicFramePr>
            <a:graphicFrameLocks noGrp="1"/>
          </p:cNvGraphicFramePr>
          <p:nvPr/>
        </p:nvGraphicFramePr>
        <p:xfrm>
          <a:off x="6251280" y="4398535"/>
          <a:ext cx="3568700" cy="1790700"/>
        </p:xfrm>
        <a:graphic>
          <a:graphicData uri="http://schemas.openxmlformats.org/drawingml/2006/table">
            <a:tbl>
              <a:tblPr/>
              <a:tblGrid>
                <a:gridCol w="803488">
                  <a:extLst>
                    <a:ext uri="{9D8B030D-6E8A-4147-A177-3AD203B41FA5}">
                      <a16:colId xmlns:a16="http://schemas.microsoft.com/office/drawing/2014/main" val="2926045815"/>
                    </a:ext>
                  </a:extLst>
                </a:gridCol>
                <a:gridCol w="691303">
                  <a:extLst>
                    <a:ext uri="{9D8B030D-6E8A-4147-A177-3AD203B41FA5}">
                      <a16:colId xmlns:a16="http://schemas.microsoft.com/office/drawing/2014/main" val="1709650775"/>
                    </a:ext>
                  </a:extLst>
                </a:gridCol>
                <a:gridCol w="691303">
                  <a:extLst>
                    <a:ext uri="{9D8B030D-6E8A-4147-A177-3AD203B41FA5}">
                      <a16:colId xmlns:a16="http://schemas.microsoft.com/office/drawing/2014/main" val="2814043986"/>
                    </a:ext>
                  </a:extLst>
                </a:gridCol>
                <a:gridCol w="691303">
                  <a:extLst>
                    <a:ext uri="{9D8B030D-6E8A-4147-A177-3AD203B41FA5}">
                      <a16:colId xmlns:a16="http://schemas.microsoft.com/office/drawing/2014/main" val="4092535233"/>
                    </a:ext>
                  </a:extLst>
                </a:gridCol>
                <a:gridCol w="691303">
                  <a:extLst>
                    <a:ext uri="{9D8B030D-6E8A-4147-A177-3AD203B41FA5}">
                      <a16:colId xmlns:a16="http://schemas.microsoft.com/office/drawing/2014/main" val="3789176586"/>
                    </a:ext>
                  </a:extLst>
                </a:gridCol>
              </a:tblGrid>
              <a:tr h="251460">
                <a:tc rowSpan="2">
                  <a:txBody>
                    <a:bodyPr/>
                    <a:lstStyle/>
                    <a:p>
                      <a:pPr algn="ctr" fontAlgn="ct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短縮時間</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4">
                  <a:txBody>
                    <a:bodyPr/>
                    <a:lstStyle/>
                    <a:p>
                      <a:pPr algn="ctr" fontAlgn="ct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 メッシュ数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9056067"/>
                  </a:ext>
                </a:extLst>
              </a:tr>
              <a:tr h="259080">
                <a:tc vMerge="1">
                  <a:txBody>
                    <a:bodyPr/>
                    <a:lstStyle/>
                    <a:p>
                      <a:endParaRPr kumimoji="1" lang="ja-JP" altLang="en-US"/>
                    </a:p>
                  </a:txBody>
                  <a:tcPr/>
                </a:tc>
                <a:tc>
                  <a:txBody>
                    <a:bodyPr/>
                    <a:lstStyle/>
                    <a:p>
                      <a:pPr algn="ctr" fontAlgn="ct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 忠岡町 </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 岸和田市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 貝塚市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 泉州南</a:t>
                      </a:r>
                      <a:r>
                        <a:rPr lang="en-US" sz="1200" b="1" i="0" u="none" strike="noStrike">
                          <a:solidFill>
                            <a:srgbClr val="000000"/>
                          </a:solidFill>
                          <a:effectLst/>
                          <a:latin typeface="游ゴシック" panose="020B0400000000000000" pitchFamily="50" charset="-128"/>
                          <a:ea typeface="游ゴシック" panose="020B0400000000000000" pitchFamily="50" charset="-128"/>
                        </a:rPr>
                        <a:t>B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047804866"/>
                  </a:ext>
                </a:extLst>
              </a:tr>
              <a:tr h="251460">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1</a:t>
                      </a: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分以下</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2 </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17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23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14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851870930"/>
                  </a:ext>
                </a:extLst>
              </a:tr>
              <a:tr h="251460">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2</a:t>
                      </a: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分以下</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9 </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12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4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10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232061439"/>
                  </a:ext>
                </a:extLst>
              </a:tr>
              <a:tr h="251460">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3</a:t>
                      </a: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分以下</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7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22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363739917"/>
                  </a:ext>
                </a:extLst>
              </a:tr>
              <a:tr h="259080">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3</a:t>
                      </a: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分超</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9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12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18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943007984"/>
                  </a:ext>
                </a:extLst>
              </a:tr>
              <a:tr h="266700">
                <a:tc>
                  <a:txBody>
                    <a:bodyPr/>
                    <a:lstStyle/>
                    <a:p>
                      <a:pPr algn="ctr" fontAlgn="ct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合計</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游ゴシック" panose="020B0400000000000000" pitchFamily="50" charset="-128"/>
                          <a:ea typeface="游ゴシック" panose="020B0400000000000000" pitchFamily="50" charset="-128"/>
                        </a:rPr>
                        <a:t>11 </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游ゴシック" panose="020B0400000000000000" pitchFamily="50" charset="-128"/>
                          <a:ea typeface="游ゴシック" panose="020B0400000000000000" pitchFamily="50" charset="-128"/>
                        </a:rPr>
                        <a:t>45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游ゴシック" panose="020B0400000000000000" pitchFamily="50" charset="-128"/>
                          <a:ea typeface="游ゴシック" panose="020B0400000000000000" pitchFamily="50" charset="-128"/>
                        </a:rPr>
                        <a:t>39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dirty="0">
                          <a:solidFill>
                            <a:srgbClr val="000000"/>
                          </a:solidFill>
                          <a:effectLst/>
                          <a:latin typeface="游ゴシック" panose="020B0400000000000000" pitchFamily="50" charset="-128"/>
                          <a:ea typeface="游ゴシック" panose="020B0400000000000000" pitchFamily="50" charset="-128"/>
                        </a:rPr>
                        <a:t>64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5425280"/>
                  </a:ext>
                </a:extLst>
              </a:tr>
            </a:tbl>
          </a:graphicData>
        </a:graphic>
      </p:graphicFrame>
      <p:sp>
        <p:nvSpPr>
          <p:cNvPr id="43" name="タイトル 1">
            <a:extLst>
              <a:ext uri="{FF2B5EF4-FFF2-40B4-BE49-F238E27FC236}">
                <a16:creationId xmlns:a16="http://schemas.microsoft.com/office/drawing/2014/main" id="{85B82136-EB7D-4ACF-B36C-FDB7C1121A83}"/>
              </a:ext>
            </a:extLst>
          </p:cNvPr>
          <p:cNvSpPr txBox="1">
            <a:spLocks/>
          </p:cNvSpPr>
          <p:nvPr/>
        </p:nvSpPr>
        <p:spPr>
          <a:xfrm>
            <a:off x="6250515" y="6189235"/>
            <a:ext cx="2020436" cy="216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800" dirty="0">
                <a:latin typeface="ＭＳ Ｐゴシック" panose="020B0600070205080204" pitchFamily="50" charset="-128"/>
                <a:ea typeface="ＭＳ Ｐゴシック" panose="020B0600070205080204" pitchFamily="50" charset="-128"/>
              </a:rPr>
              <a:t>※</a:t>
            </a:r>
            <a:r>
              <a:rPr lang="ja-JP" altLang="en-US" sz="800" dirty="0">
                <a:latin typeface="ＭＳ Ｐゴシック" panose="020B0600070205080204" pitchFamily="50" charset="-128"/>
                <a:ea typeface="ＭＳ Ｐゴシック" panose="020B0600070205080204" pitchFamily="50" charset="-128"/>
              </a:rPr>
              <a:t>黄セル：居住者がいないメッシュを含む</a:t>
            </a:r>
            <a:endParaRPr kumimoji="1" lang="ja-JP" altLang="en-US" sz="800" dirty="0">
              <a:latin typeface="ＭＳ Ｐゴシック" panose="020B0600070205080204" pitchFamily="50" charset="-128"/>
              <a:ea typeface="ＭＳ Ｐゴシック" panose="020B0600070205080204" pitchFamily="50" charset="-128"/>
            </a:endParaRPr>
          </a:p>
        </p:txBody>
      </p:sp>
      <p:sp>
        <p:nvSpPr>
          <p:cNvPr id="13" name="角丸四角形 91">
            <a:extLst>
              <a:ext uri="{FF2B5EF4-FFF2-40B4-BE49-F238E27FC236}">
                <a16:creationId xmlns:a16="http://schemas.microsoft.com/office/drawing/2014/main" id="{35EACBCD-FE54-4107-85FD-10E1CDFACA58}"/>
              </a:ext>
            </a:extLst>
          </p:cNvPr>
          <p:cNvSpPr/>
          <p:nvPr/>
        </p:nvSpPr>
        <p:spPr>
          <a:xfrm>
            <a:off x="-2" y="6392963"/>
            <a:ext cx="5040000" cy="2919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defTabSz="457200" rtl="0" eaLnBrk="1" fontAlgn="auto" latinLnBrk="0" hangingPunct="1">
              <a:lnSpc>
                <a:spcPct val="100000"/>
              </a:lnSpc>
              <a:spcBef>
                <a:spcPts val="200"/>
              </a:spcBef>
              <a:spcAft>
                <a:spcPts val="0"/>
              </a:spcAft>
              <a:buClrTx/>
              <a:buSzTx/>
              <a:tabLst/>
              <a:defRPr/>
            </a:pPr>
            <a:r>
              <a:rPr kumimoji="1" lang="en-US" altLang="ja-JP" sz="8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800" dirty="0">
                <a:solidFill>
                  <a:schemeClr val="tx1"/>
                </a:solidFill>
                <a:latin typeface="ＭＳ Ｐゴシック" panose="020B0600070205080204" pitchFamily="50" charset="-128"/>
                <a:ea typeface="ＭＳ Ｐゴシック" panose="020B0600070205080204" pitchFamily="50" charset="-128"/>
              </a:rPr>
              <a:t>道路データには実際の交通状況等は反映されていないため、実際の効果発現地域とは異なる可能性がある</a:t>
            </a:r>
            <a:endParaRPr kumimoji="1" lang="en-US" altLang="ja-JP" sz="800"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659946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E18C5F5-EFE3-4448-9320-35378E710FAE}"/>
              </a:ext>
            </a:extLst>
          </p:cNvPr>
          <p:cNvSpPr/>
          <p:nvPr/>
        </p:nvSpPr>
        <p:spPr>
          <a:xfrm>
            <a:off x="24071" y="34374"/>
            <a:ext cx="9906000" cy="36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堺市域・泉州北ブロック付近の広域化シミュレーション④</a:t>
            </a:r>
          </a:p>
        </p:txBody>
      </p:sp>
      <p:sp>
        <p:nvSpPr>
          <p:cNvPr id="18" name="角丸四角形 91">
            <a:extLst>
              <a:ext uri="{FF2B5EF4-FFF2-40B4-BE49-F238E27FC236}">
                <a16:creationId xmlns:a16="http://schemas.microsoft.com/office/drawing/2014/main" id="{6CB36A11-74F2-4241-A90F-ED982204452F}"/>
              </a:ext>
            </a:extLst>
          </p:cNvPr>
          <p:cNvSpPr/>
          <p:nvPr/>
        </p:nvSpPr>
        <p:spPr>
          <a:xfrm>
            <a:off x="79873" y="488550"/>
            <a:ext cx="5478089" cy="288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Meiryo UI" panose="020B0604030504040204" pitchFamily="50" charset="-128"/>
                <a:ea typeface="Meiryo UI" panose="020B0604030504040204" pitchFamily="50" charset="-128"/>
              </a:rPr>
              <a:t>シミュレーション１：消防署所からの現場到着時間の短縮化</a:t>
            </a:r>
            <a:endParaRPr kumimoji="1" lang="ja-JP" altLang="en-US" sz="100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26" name="角丸四角形 91">
            <a:extLst>
              <a:ext uri="{FF2B5EF4-FFF2-40B4-BE49-F238E27FC236}">
                <a16:creationId xmlns:a16="http://schemas.microsoft.com/office/drawing/2014/main" id="{A03D36C3-9140-479B-9156-01F2CCFFE63E}"/>
              </a:ext>
            </a:extLst>
          </p:cNvPr>
          <p:cNvSpPr/>
          <p:nvPr/>
        </p:nvSpPr>
        <p:spPr>
          <a:xfrm>
            <a:off x="79872" y="830029"/>
            <a:ext cx="2880000" cy="288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案２ー２：堺市域＋泉州北ブロック</a:t>
            </a:r>
            <a:endParaRPr kumimoji="1" lang="ja-JP" altLang="en-US" sz="8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44" name="タイトル 1">
            <a:extLst>
              <a:ext uri="{FF2B5EF4-FFF2-40B4-BE49-F238E27FC236}">
                <a16:creationId xmlns:a16="http://schemas.microsoft.com/office/drawing/2014/main" id="{A6642916-653C-4E91-9E79-DE7529698106}"/>
              </a:ext>
            </a:extLst>
          </p:cNvPr>
          <p:cNvSpPr txBox="1">
            <a:spLocks/>
          </p:cNvSpPr>
          <p:nvPr/>
        </p:nvSpPr>
        <p:spPr>
          <a:xfrm>
            <a:off x="6251280" y="3994866"/>
            <a:ext cx="3569465" cy="40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現場到着時間が短縮化する地域の数（メッシュ数）</a:t>
            </a:r>
            <a:r>
              <a:rPr kumimoji="1" lang="en-US" altLang="ja-JP" sz="1100" dirty="0">
                <a:latin typeface="ＭＳ Ｐゴシック" panose="020B0600070205080204" pitchFamily="50" charset="-128"/>
                <a:ea typeface="ＭＳ Ｐゴシック" panose="020B0600070205080204" pitchFamily="50" charset="-128"/>
              </a:rPr>
              <a:t>】</a:t>
            </a:r>
            <a:endParaRPr kumimoji="1" lang="ja-JP" altLang="en-US" sz="1100" dirty="0">
              <a:latin typeface="ＭＳ Ｐゴシック" panose="020B0600070205080204" pitchFamily="50" charset="-128"/>
              <a:ea typeface="ＭＳ Ｐゴシック" panose="020B0600070205080204" pitchFamily="50" charset="-128"/>
            </a:endParaRPr>
          </a:p>
        </p:txBody>
      </p:sp>
      <p:sp>
        <p:nvSpPr>
          <p:cNvPr id="45" name="タイトル 1">
            <a:extLst>
              <a:ext uri="{FF2B5EF4-FFF2-40B4-BE49-F238E27FC236}">
                <a16:creationId xmlns:a16="http://schemas.microsoft.com/office/drawing/2014/main" id="{7B8ECA88-C7B2-4A20-9DA1-7FA233624AE7}"/>
              </a:ext>
            </a:extLst>
          </p:cNvPr>
          <p:cNvSpPr txBox="1">
            <a:spLocks/>
          </p:cNvSpPr>
          <p:nvPr/>
        </p:nvSpPr>
        <p:spPr>
          <a:xfrm>
            <a:off x="75573" y="1097756"/>
            <a:ext cx="2504907" cy="40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現場到着時間が短縮化する地域</a:t>
            </a:r>
            <a:r>
              <a:rPr kumimoji="1" lang="en-US" altLang="ja-JP" sz="1100" dirty="0">
                <a:latin typeface="ＭＳ Ｐゴシック" panose="020B0600070205080204" pitchFamily="50" charset="-128"/>
                <a:ea typeface="ＭＳ Ｐゴシック" panose="020B0600070205080204" pitchFamily="50" charset="-128"/>
              </a:rPr>
              <a:t>】</a:t>
            </a:r>
            <a:endParaRPr kumimoji="1" lang="ja-JP" altLang="en-US" sz="1100" dirty="0">
              <a:latin typeface="ＭＳ Ｐゴシック" panose="020B0600070205080204" pitchFamily="50" charset="-128"/>
              <a:ea typeface="ＭＳ Ｐゴシック" panose="020B0600070205080204" pitchFamily="50" charset="-128"/>
            </a:endParaRPr>
          </a:p>
        </p:txBody>
      </p:sp>
      <p:sp>
        <p:nvSpPr>
          <p:cNvPr id="46" name="タイトル 1">
            <a:extLst>
              <a:ext uri="{FF2B5EF4-FFF2-40B4-BE49-F238E27FC236}">
                <a16:creationId xmlns:a16="http://schemas.microsoft.com/office/drawing/2014/main" id="{96CFADFC-C553-4B2F-9425-4939B2BE7133}"/>
              </a:ext>
            </a:extLst>
          </p:cNvPr>
          <p:cNvSpPr txBox="1">
            <a:spLocks/>
          </p:cNvSpPr>
          <p:nvPr/>
        </p:nvSpPr>
        <p:spPr>
          <a:xfrm>
            <a:off x="6199723" y="1111343"/>
            <a:ext cx="4911257" cy="40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現場到着時間が短縮化する地域の人口</a:t>
            </a:r>
            <a:r>
              <a:rPr kumimoji="1" lang="en-US" altLang="ja-JP" sz="1100" dirty="0">
                <a:latin typeface="ＭＳ Ｐゴシック" panose="020B0600070205080204" pitchFamily="50" charset="-128"/>
                <a:ea typeface="ＭＳ Ｐゴシック" panose="020B0600070205080204" pitchFamily="50" charset="-128"/>
              </a:rPr>
              <a:t>】</a:t>
            </a:r>
            <a:endParaRPr kumimoji="1" lang="ja-JP" altLang="en-US" sz="1100" dirty="0">
              <a:latin typeface="ＭＳ Ｐゴシック" panose="020B0600070205080204" pitchFamily="50" charset="-128"/>
              <a:ea typeface="ＭＳ Ｐゴシック" panose="020B0600070205080204" pitchFamily="50" charset="-128"/>
            </a:endParaRPr>
          </a:p>
        </p:txBody>
      </p:sp>
      <p:pic>
        <p:nvPicPr>
          <p:cNvPr id="99" name="図 98">
            <a:extLst>
              <a:ext uri="{FF2B5EF4-FFF2-40B4-BE49-F238E27FC236}">
                <a16:creationId xmlns:a16="http://schemas.microsoft.com/office/drawing/2014/main" id="{DEDE266D-200E-4FB4-8D5C-9C998F994A13}"/>
              </a:ext>
            </a:extLst>
          </p:cNvPr>
          <p:cNvPicPr>
            <a:picLocks/>
          </p:cNvPicPr>
          <p:nvPr/>
        </p:nvPicPr>
        <p:blipFill>
          <a:blip r:embed="rId2"/>
          <a:stretch>
            <a:fillRect/>
          </a:stretch>
        </p:blipFill>
        <p:spPr>
          <a:xfrm>
            <a:off x="6226307" y="1479877"/>
            <a:ext cx="3768462" cy="2495367"/>
          </a:xfrm>
          <a:prstGeom prst="rect">
            <a:avLst/>
          </a:prstGeom>
        </p:spPr>
      </p:pic>
      <p:sp>
        <p:nvSpPr>
          <p:cNvPr id="3" name="スライド番号プレースホルダー 2">
            <a:extLst>
              <a:ext uri="{FF2B5EF4-FFF2-40B4-BE49-F238E27FC236}">
                <a16:creationId xmlns:a16="http://schemas.microsoft.com/office/drawing/2014/main" id="{B91E21C1-AD00-462E-ADF1-AA722001F7F0}"/>
              </a:ext>
            </a:extLst>
          </p:cNvPr>
          <p:cNvSpPr>
            <a:spLocks noGrp="1"/>
          </p:cNvSpPr>
          <p:nvPr>
            <p:ph type="sldNum" sz="quarter" idx="12"/>
          </p:nvPr>
        </p:nvSpPr>
        <p:spPr/>
        <p:txBody>
          <a:bodyPr/>
          <a:lstStyle/>
          <a:p>
            <a:fld id="{CFC412B4-EE58-4AC4-A928-FBCBFC162B5A}" type="slidenum">
              <a:rPr kumimoji="1" lang="ja-JP" altLang="en-US" smtClean="0">
                <a:solidFill>
                  <a:schemeClr val="tx1"/>
                </a:solidFill>
              </a:rPr>
              <a:t>18</a:t>
            </a:fld>
            <a:endParaRPr kumimoji="1" lang="ja-JP" altLang="en-US">
              <a:solidFill>
                <a:schemeClr val="tx1"/>
              </a:solidFill>
            </a:endParaRPr>
          </a:p>
        </p:txBody>
      </p:sp>
      <p:pic>
        <p:nvPicPr>
          <p:cNvPr id="5" name="図 4">
            <a:extLst>
              <a:ext uri="{FF2B5EF4-FFF2-40B4-BE49-F238E27FC236}">
                <a16:creationId xmlns:a16="http://schemas.microsoft.com/office/drawing/2014/main" id="{6A4EB24E-F0B0-4317-A672-B5EC4FAF9CA2}"/>
              </a:ext>
            </a:extLst>
          </p:cNvPr>
          <p:cNvPicPr>
            <a:picLocks noChangeAspect="1"/>
          </p:cNvPicPr>
          <p:nvPr/>
        </p:nvPicPr>
        <p:blipFill>
          <a:blip r:embed="rId3"/>
          <a:stretch>
            <a:fillRect/>
          </a:stretch>
        </p:blipFill>
        <p:spPr>
          <a:xfrm>
            <a:off x="24071" y="1442137"/>
            <a:ext cx="6291617" cy="5066215"/>
          </a:xfrm>
          <a:prstGeom prst="rect">
            <a:avLst/>
          </a:prstGeom>
        </p:spPr>
      </p:pic>
      <p:graphicFrame>
        <p:nvGraphicFramePr>
          <p:cNvPr id="6" name="表 5">
            <a:extLst>
              <a:ext uri="{FF2B5EF4-FFF2-40B4-BE49-F238E27FC236}">
                <a16:creationId xmlns:a16="http://schemas.microsoft.com/office/drawing/2014/main" id="{A00156C4-8527-4083-A103-48457350E87E}"/>
              </a:ext>
            </a:extLst>
          </p:cNvPr>
          <p:cNvGraphicFramePr>
            <a:graphicFrameLocks noGrp="1"/>
          </p:cNvGraphicFramePr>
          <p:nvPr/>
        </p:nvGraphicFramePr>
        <p:xfrm>
          <a:off x="6456533" y="4418156"/>
          <a:ext cx="3240000" cy="1783080"/>
        </p:xfrm>
        <a:graphic>
          <a:graphicData uri="http://schemas.openxmlformats.org/drawingml/2006/table">
            <a:tbl>
              <a:tblPr/>
              <a:tblGrid>
                <a:gridCol w="1080000">
                  <a:extLst>
                    <a:ext uri="{9D8B030D-6E8A-4147-A177-3AD203B41FA5}">
                      <a16:colId xmlns:a16="http://schemas.microsoft.com/office/drawing/2014/main" val="4090724082"/>
                    </a:ext>
                  </a:extLst>
                </a:gridCol>
                <a:gridCol w="1080000">
                  <a:extLst>
                    <a:ext uri="{9D8B030D-6E8A-4147-A177-3AD203B41FA5}">
                      <a16:colId xmlns:a16="http://schemas.microsoft.com/office/drawing/2014/main" val="3204362064"/>
                    </a:ext>
                  </a:extLst>
                </a:gridCol>
                <a:gridCol w="1080000">
                  <a:extLst>
                    <a:ext uri="{9D8B030D-6E8A-4147-A177-3AD203B41FA5}">
                      <a16:colId xmlns:a16="http://schemas.microsoft.com/office/drawing/2014/main" val="3495156588"/>
                    </a:ext>
                  </a:extLst>
                </a:gridCol>
              </a:tblGrid>
              <a:tr h="251460">
                <a:tc rowSpan="2">
                  <a:txBody>
                    <a:bodyPr/>
                    <a:lstStyle/>
                    <a:p>
                      <a:pPr algn="ctr" fontAlgn="ctr"/>
                      <a:r>
                        <a:rPr lang="ja-JP" altLang="en-US" sz="1200" b="1" i="0" u="none" strike="noStrike" dirty="0">
                          <a:solidFill>
                            <a:srgbClr val="000000"/>
                          </a:solidFill>
                          <a:effectLst/>
                          <a:latin typeface="游ゴシック" panose="020B0400000000000000" pitchFamily="50" charset="-128"/>
                          <a:ea typeface="游ゴシック" panose="020B0400000000000000" pitchFamily="50" charset="-128"/>
                        </a:rPr>
                        <a:t>短縮時間</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ctr"/>
                      <a:r>
                        <a:rPr lang="ja-JP" altLang="en-US" sz="1200" b="1" i="0" u="none" strike="noStrike" dirty="0">
                          <a:solidFill>
                            <a:srgbClr val="000000"/>
                          </a:solidFill>
                          <a:effectLst/>
                          <a:latin typeface="游ゴシック" panose="020B0400000000000000" pitchFamily="50" charset="-128"/>
                          <a:ea typeface="游ゴシック" panose="020B0400000000000000" pitchFamily="50" charset="-128"/>
                        </a:rPr>
                        <a:t> メッシュ数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kumimoji="1" lang="ja-JP" altLang="en-US"/>
                    </a:p>
                  </a:txBody>
                  <a:tcPr/>
                </a:tc>
                <a:extLst>
                  <a:ext uri="{0D108BD9-81ED-4DB2-BD59-A6C34878D82A}">
                    <a16:rowId xmlns:a16="http://schemas.microsoft.com/office/drawing/2014/main" val="1229415207"/>
                  </a:ext>
                </a:extLst>
              </a:tr>
              <a:tr h="251460">
                <a:tc vMerge="1">
                  <a:txBody>
                    <a:bodyPr/>
                    <a:lstStyle/>
                    <a:p>
                      <a:endParaRPr kumimoji="1" lang="ja-JP" altLang="en-US"/>
                    </a:p>
                  </a:txBody>
                  <a:tcPr/>
                </a:tc>
                <a:tc>
                  <a:txBody>
                    <a:bodyPr/>
                    <a:lstStyle/>
                    <a:p>
                      <a:pPr algn="ctr" fontAlgn="ctr"/>
                      <a:r>
                        <a:rPr lang="ja-JP" altLang="en-US" sz="1200" b="1" i="0" u="none" strike="noStrike" dirty="0">
                          <a:solidFill>
                            <a:srgbClr val="000000"/>
                          </a:solidFill>
                          <a:effectLst/>
                          <a:latin typeface="游ゴシック" panose="020B0400000000000000" pitchFamily="50" charset="-128"/>
                          <a:ea typeface="游ゴシック" panose="020B0400000000000000" pitchFamily="50" charset="-128"/>
                        </a:rPr>
                        <a:t> 堺市域 </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 泉州北</a:t>
                      </a:r>
                      <a:r>
                        <a:rPr lang="en-US" sz="1200" b="1" i="0" u="none" strike="noStrike">
                          <a:solidFill>
                            <a:srgbClr val="000000"/>
                          </a:solidFill>
                          <a:effectLst/>
                          <a:latin typeface="游ゴシック" panose="020B0400000000000000" pitchFamily="50" charset="-128"/>
                          <a:ea typeface="游ゴシック" panose="020B0400000000000000" pitchFamily="50" charset="-128"/>
                        </a:rPr>
                        <a:t>B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413761752"/>
                  </a:ext>
                </a:extLst>
              </a:tr>
              <a:tr h="251460">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1</a:t>
                      </a: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分以下</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7 </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147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795304024"/>
                  </a:ext>
                </a:extLst>
              </a:tr>
              <a:tr h="251460">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2</a:t>
                      </a: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分以下</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31 </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55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863480014"/>
                  </a:ext>
                </a:extLst>
              </a:tr>
              <a:tr h="251460">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3</a:t>
                      </a: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分以下</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1 </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27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305987595"/>
                  </a:ext>
                </a:extLst>
              </a:tr>
              <a:tr h="259080">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3</a:t>
                      </a: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分超</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22 </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40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965006761"/>
                  </a:ext>
                </a:extLst>
              </a:tr>
              <a:tr h="266700">
                <a:tc>
                  <a:txBody>
                    <a:bodyPr/>
                    <a:lstStyle/>
                    <a:p>
                      <a:pPr algn="ctr" fontAlgn="ct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合計</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游ゴシック" panose="020B0400000000000000" pitchFamily="50" charset="-128"/>
                          <a:ea typeface="游ゴシック" panose="020B0400000000000000" pitchFamily="50" charset="-128"/>
                        </a:rPr>
                        <a:t>61 </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dirty="0">
                          <a:solidFill>
                            <a:srgbClr val="000000"/>
                          </a:solidFill>
                          <a:effectLst/>
                          <a:latin typeface="游ゴシック" panose="020B0400000000000000" pitchFamily="50" charset="-128"/>
                          <a:ea typeface="游ゴシック" panose="020B0400000000000000" pitchFamily="50" charset="-128"/>
                        </a:rPr>
                        <a:t>269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8533575"/>
                  </a:ext>
                </a:extLst>
              </a:tr>
            </a:tbl>
          </a:graphicData>
        </a:graphic>
      </p:graphicFrame>
      <p:sp>
        <p:nvSpPr>
          <p:cNvPr id="38" name="タイトル 1">
            <a:extLst>
              <a:ext uri="{FF2B5EF4-FFF2-40B4-BE49-F238E27FC236}">
                <a16:creationId xmlns:a16="http://schemas.microsoft.com/office/drawing/2014/main" id="{19E757B0-A56D-4306-AE47-047626AA6F2C}"/>
              </a:ext>
            </a:extLst>
          </p:cNvPr>
          <p:cNvSpPr txBox="1">
            <a:spLocks/>
          </p:cNvSpPr>
          <p:nvPr/>
        </p:nvSpPr>
        <p:spPr>
          <a:xfrm>
            <a:off x="6456533" y="6201236"/>
            <a:ext cx="2020436" cy="216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800" dirty="0">
                <a:latin typeface="ＭＳ Ｐゴシック" panose="020B0600070205080204" pitchFamily="50" charset="-128"/>
                <a:ea typeface="ＭＳ Ｐゴシック" panose="020B0600070205080204" pitchFamily="50" charset="-128"/>
              </a:rPr>
              <a:t>※</a:t>
            </a:r>
            <a:r>
              <a:rPr lang="ja-JP" altLang="en-US" sz="800" dirty="0">
                <a:latin typeface="ＭＳ Ｐゴシック" panose="020B0600070205080204" pitchFamily="50" charset="-128"/>
                <a:ea typeface="ＭＳ Ｐゴシック" panose="020B0600070205080204" pitchFamily="50" charset="-128"/>
              </a:rPr>
              <a:t>黄セル：居住者がいないメッシュを含む</a:t>
            </a:r>
            <a:endParaRPr kumimoji="1" lang="ja-JP" altLang="en-US" sz="800" dirty="0">
              <a:latin typeface="ＭＳ Ｐゴシック" panose="020B0600070205080204" pitchFamily="50" charset="-128"/>
              <a:ea typeface="ＭＳ Ｐゴシック" panose="020B0600070205080204" pitchFamily="50" charset="-128"/>
            </a:endParaRPr>
          </a:p>
        </p:txBody>
      </p:sp>
      <p:sp>
        <p:nvSpPr>
          <p:cNvPr id="13" name="角丸四角形 91">
            <a:extLst>
              <a:ext uri="{FF2B5EF4-FFF2-40B4-BE49-F238E27FC236}">
                <a16:creationId xmlns:a16="http://schemas.microsoft.com/office/drawing/2014/main" id="{CF0D2763-AB11-442C-AFE1-A3EF155C119C}"/>
              </a:ext>
            </a:extLst>
          </p:cNvPr>
          <p:cNvSpPr/>
          <p:nvPr/>
        </p:nvSpPr>
        <p:spPr>
          <a:xfrm>
            <a:off x="0" y="6508352"/>
            <a:ext cx="5040000" cy="2919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defTabSz="457200" rtl="0" eaLnBrk="1" fontAlgn="auto" latinLnBrk="0" hangingPunct="1">
              <a:lnSpc>
                <a:spcPct val="100000"/>
              </a:lnSpc>
              <a:spcBef>
                <a:spcPts val="200"/>
              </a:spcBef>
              <a:spcAft>
                <a:spcPts val="0"/>
              </a:spcAft>
              <a:buClrTx/>
              <a:buSzTx/>
              <a:tabLst/>
              <a:defRPr/>
            </a:pPr>
            <a:r>
              <a:rPr kumimoji="1" lang="en-US" altLang="ja-JP" sz="8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800" dirty="0">
                <a:solidFill>
                  <a:schemeClr val="tx1"/>
                </a:solidFill>
                <a:latin typeface="ＭＳ Ｐゴシック" panose="020B0600070205080204" pitchFamily="50" charset="-128"/>
                <a:ea typeface="ＭＳ Ｐゴシック" panose="020B0600070205080204" pitchFamily="50" charset="-128"/>
              </a:rPr>
              <a:t>道路データには実際の交通状況等は反映されていないため、実際の効果発現地域とは異なる可能性がある</a:t>
            </a:r>
            <a:endParaRPr kumimoji="1" lang="en-US" altLang="ja-JP" sz="800"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052164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E18C5F5-EFE3-4448-9320-35378E710FAE}"/>
              </a:ext>
            </a:extLst>
          </p:cNvPr>
          <p:cNvSpPr/>
          <p:nvPr/>
        </p:nvSpPr>
        <p:spPr>
          <a:xfrm>
            <a:off x="24071" y="34374"/>
            <a:ext cx="9906000" cy="36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堺市域・泉州北ブロック付近の広域化シミュレーション⑤</a:t>
            </a:r>
          </a:p>
        </p:txBody>
      </p:sp>
      <p:sp>
        <p:nvSpPr>
          <p:cNvPr id="18" name="角丸四角形 91">
            <a:extLst>
              <a:ext uri="{FF2B5EF4-FFF2-40B4-BE49-F238E27FC236}">
                <a16:creationId xmlns:a16="http://schemas.microsoft.com/office/drawing/2014/main" id="{6CB36A11-74F2-4241-A90F-ED982204452F}"/>
              </a:ext>
            </a:extLst>
          </p:cNvPr>
          <p:cNvSpPr/>
          <p:nvPr/>
        </p:nvSpPr>
        <p:spPr>
          <a:xfrm>
            <a:off x="79873" y="488550"/>
            <a:ext cx="5478089" cy="288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Meiryo UI" panose="020B0604030504040204" pitchFamily="50" charset="-128"/>
                <a:ea typeface="Meiryo UI" panose="020B0604030504040204" pitchFamily="50" charset="-128"/>
              </a:rPr>
              <a:t>シミュレーション１：消防署所からの現場到着時間の短縮化</a:t>
            </a:r>
            <a:endParaRPr kumimoji="1" lang="ja-JP" altLang="en-US" sz="100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26" name="角丸四角形 91">
            <a:extLst>
              <a:ext uri="{FF2B5EF4-FFF2-40B4-BE49-F238E27FC236}">
                <a16:creationId xmlns:a16="http://schemas.microsoft.com/office/drawing/2014/main" id="{A03D36C3-9140-479B-9156-01F2CCFFE63E}"/>
              </a:ext>
            </a:extLst>
          </p:cNvPr>
          <p:cNvSpPr/>
          <p:nvPr/>
        </p:nvSpPr>
        <p:spPr>
          <a:xfrm>
            <a:off x="79872" y="830029"/>
            <a:ext cx="4356955" cy="288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案２ー３：堺市域＋泉州北ブロック＋泉州南ブロック</a:t>
            </a:r>
            <a:endParaRPr kumimoji="1" lang="ja-JP" altLang="en-US" sz="8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44" name="タイトル 1">
            <a:extLst>
              <a:ext uri="{FF2B5EF4-FFF2-40B4-BE49-F238E27FC236}">
                <a16:creationId xmlns:a16="http://schemas.microsoft.com/office/drawing/2014/main" id="{A6642916-653C-4E91-9E79-DE7529698106}"/>
              </a:ext>
            </a:extLst>
          </p:cNvPr>
          <p:cNvSpPr txBox="1">
            <a:spLocks/>
          </p:cNvSpPr>
          <p:nvPr/>
        </p:nvSpPr>
        <p:spPr>
          <a:xfrm>
            <a:off x="6251280" y="3994866"/>
            <a:ext cx="3569465" cy="40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現場到着時間が短縮化する地域の数（メッシュ数）</a:t>
            </a:r>
            <a:r>
              <a:rPr kumimoji="1" lang="en-US" altLang="ja-JP" sz="1100" dirty="0">
                <a:latin typeface="ＭＳ Ｐゴシック" panose="020B0600070205080204" pitchFamily="50" charset="-128"/>
                <a:ea typeface="ＭＳ Ｐゴシック" panose="020B0600070205080204" pitchFamily="50" charset="-128"/>
              </a:rPr>
              <a:t>】</a:t>
            </a:r>
            <a:endParaRPr kumimoji="1" lang="ja-JP" altLang="en-US" sz="1100" dirty="0">
              <a:latin typeface="ＭＳ Ｐゴシック" panose="020B0600070205080204" pitchFamily="50" charset="-128"/>
              <a:ea typeface="ＭＳ Ｐゴシック" panose="020B0600070205080204" pitchFamily="50" charset="-128"/>
            </a:endParaRPr>
          </a:p>
        </p:txBody>
      </p:sp>
      <p:sp>
        <p:nvSpPr>
          <p:cNvPr id="45" name="タイトル 1">
            <a:extLst>
              <a:ext uri="{FF2B5EF4-FFF2-40B4-BE49-F238E27FC236}">
                <a16:creationId xmlns:a16="http://schemas.microsoft.com/office/drawing/2014/main" id="{7B8ECA88-C7B2-4A20-9DA1-7FA233624AE7}"/>
              </a:ext>
            </a:extLst>
          </p:cNvPr>
          <p:cNvSpPr txBox="1">
            <a:spLocks/>
          </p:cNvSpPr>
          <p:nvPr/>
        </p:nvSpPr>
        <p:spPr>
          <a:xfrm>
            <a:off x="75573" y="1097756"/>
            <a:ext cx="2504907" cy="40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現場到着時間が短縮化する地域</a:t>
            </a:r>
            <a:r>
              <a:rPr kumimoji="1" lang="en-US" altLang="ja-JP" sz="1100" dirty="0">
                <a:latin typeface="ＭＳ Ｐゴシック" panose="020B0600070205080204" pitchFamily="50" charset="-128"/>
                <a:ea typeface="ＭＳ Ｐゴシック" panose="020B0600070205080204" pitchFamily="50" charset="-128"/>
              </a:rPr>
              <a:t>】</a:t>
            </a:r>
            <a:endParaRPr kumimoji="1" lang="ja-JP" altLang="en-US" sz="1100" dirty="0">
              <a:latin typeface="ＭＳ Ｐゴシック" panose="020B0600070205080204" pitchFamily="50" charset="-128"/>
              <a:ea typeface="ＭＳ Ｐゴシック" panose="020B0600070205080204" pitchFamily="50" charset="-128"/>
            </a:endParaRPr>
          </a:p>
        </p:txBody>
      </p:sp>
      <p:sp>
        <p:nvSpPr>
          <p:cNvPr id="46" name="タイトル 1">
            <a:extLst>
              <a:ext uri="{FF2B5EF4-FFF2-40B4-BE49-F238E27FC236}">
                <a16:creationId xmlns:a16="http://schemas.microsoft.com/office/drawing/2014/main" id="{96CFADFC-C553-4B2F-9425-4939B2BE7133}"/>
              </a:ext>
            </a:extLst>
          </p:cNvPr>
          <p:cNvSpPr txBox="1">
            <a:spLocks/>
          </p:cNvSpPr>
          <p:nvPr/>
        </p:nvSpPr>
        <p:spPr>
          <a:xfrm>
            <a:off x="6199723" y="1111343"/>
            <a:ext cx="4911257" cy="40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現場到着時間が短縮化する地域の人口</a:t>
            </a:r>
            <a:r>
              <a:rPr kumimoji="1" lang="en-US" altLang="ja-JP" sz="1100" dirty="0">
                <a:latin typeface="ＭＳ Ｐゴシック" panose="020B0600070205080204" pitchFamily="50" charset="-128"/>
                <a:ea typeface="ＭＳ Ｐゴシック" panose="020B0600070205080204" pitchFamily="50" charset="-128"/>
              </a:rPr>
              <a:t>】</a:t>
            </a:r>
            <a:endParaRPr kumimoji="1" lang="ja-JP" altLang="en-US" sz="1100" dirty="0">
              <a:latin typeface="ＭＳ Ｐゴシック" panose="020B0600070205080204" pitchFamily="50" charset="-128"/>
              <a:ea typeface="ＭＳ Ｐゴシック" panose="020B0600070205080204" pitchFamily="50" charset="-128"/>
            </a:endParaRPr>
          </a:p>
        </p:txBody>
      </p:sp>
      <p:pic>
        <p:nvPicPr>
          <p:cNvPr id="104" name="図 103">
            <a:extLst>
              <a:ext uri="{FF2B5EF4-FFF2-40B4-BE49-F238E27FC236}">
                <a16:creationId xmlns:a16="http://schemas.microsoft.com/office/drawing/2014/main" id="{E568407B-D85D-4B32-9B20-6A81A50F1D6C}"/>
              </a:ext>
            </a:extLst>
          </p:cNvPr>
          <p:cNvPicPr>
            <a:picLocks/>
          </p:cNvPicPr>
          <p:nvPr/>
        </p:nvPicPr>
        <p:blipFill>
          <a:blip r:embed="rId2"/>
          <a:stretch>
            <a:fillRect/>
          </a:stretch>
        </p:blipFill>
        <p:spPr>
          <a:xfrm>
            <a:off x="6134836" y="1507144"/>
            <a:ext cx="3877584" cy="2070753"/>
          </a:xfrm>
          <a:prstGeom prst="rect">
            <a:avLst/>
          </a:prstGeom>
        </p:spPr>
      </p:pic>
      <p:sp>
        <p:nvSpPr>
          <p:cNvPr id="2" name="スライド番号プレースホルダー 1">
            <a:extLst>
              <a:ext uri="{FF2B5EF4-FFF2-40B4-BE49-F238E27FC236}">
                <a16:creationId xmlns:a16="http://schemas.microsoft.com/office/drawing/2014/main" id="{E32378CD-0F86-43F6-ACCE-149E056BF5F1}"/>
              </a:ext>
            </a:extLst>
          </p:cNvPr>
          <p:cNvSpPr>
            <a:spLocks noGrp="1"/>
          </p:cNvSpPr>
          <p:nvPr>
            <p:ph type="sldNum" sz="quarter" idx="12"/>
          </p:nvPr>
        </p:nvSpPr>
        <p:spPr/>
        <p:txBody>
          <a:bodyPr/>
          <a:lstStyle/>
          <a:p>
            <a:fld id="{CFC412B4-EE58-4AC4-A928-FBCBFC162B5A}" type="slidenum">
              <a:rPr kumimoji="1" lang="ja-JP" altLang="en-US" smtClean="0">
                <a:solidFill>
                  <a:schemeClr val="tx1"/>
                </a:solidFill>
              </a:rPr>
              <a:t>19</a:t>
            </a:fld>
            <a:endParaRPr kumimoji="1" lang="ja-JP" altLang="en-US">
              <a:solidFill>
                <a:schemeClr val="tx1"/>
              </a:solidFill>
            </a:endParaRPr>
          </a:p>
        </p:txBody>
      </p:sp>
      <p:pic>
        <p:nvPicPr>
          <p:cNvPr id="5" name="図 4">
            <a:extLst>
              <a:ext uri="{FF2B5EF4-FFF2-40B4-BE49-F238E27FC236}">
                <a16:creationId xmlns:a16="http://schemas.microsoft.com/office/drawing/2014/main" id="{7E9D25AB-9DEE-465A-9122-406BE1128E98}"/>
              </a:ext>
            </a:extLst>
          </p:cNvPr>
          <p:cNvPicPr>
            <a:picLocks noChangeAspect="1"/>
          </p:cNvPicPr>
          <p:nvPr/>
        </p:nvPicPr>
        <p:blipFill>
          <a:blip r:embed="rId3"/>
          <a:stretch>
            <a:fillRect/>
          </a:stretch>
        </p:blipFill>
        <p:spPr>
          <a:xfrm>
            <a:off x="42229" y="1465978"/>
            <a:ext cx="6157494" cy="4986960"/>
          </a:xfrm>
          <a:prstGeom prst="rect">
            <a:avLst/>
          </a:prstGeom>
        </p:spPr>
      </p:pic>
      <p:graphicFrame>
        <p:nvGraphicFramePr>
          <p:cNvPr id="6" name="表 5">
            <a:extLst>
              <a:ext uri="{FF2B5EF4-FFF2-40B4-BE49-F238E27FC236}">
                <a16:creationId xmlns:a16="http://schemas.microsoft.com/office/drawing/2014/main" id="{97EEC8F4-A114-493D-BBB2-E70AA53D285C}"/>
              </a:ext>
            </a:extLst>
          </p:cNvPr>
          <p:cNvGraphicFramePr>
            <a:graphicFrameLocks noGrp="1"/>
          </p:cNvGraphicFramePr>
          <p:nvPr/>
        </p:nvGraphicFramePr>
        <p:xfrm>
          <a:off x="6380012" y="4398535"/>
          <a:ext cx="3312000" cy="1783080"/>
        </p:xfrm>
        <a:graphic>
          <a:graphicData uri="http://schemas.openxmlformats.org/drawingml/2006/table">
            <a:tbl>
              <a:tblPr/>
              <a:tblGrid>
                <a:gridCol w="828000">
                  <a:extLst>
                    <a:ext uri="{9D8B030D-6E8A-4147-A177-3AD203B41FA5}">
                      <a16:colId xmlns:a16="http://schemas.microsoft.com/office/drawing/2014/main" val="4033640755"/>
                    </a:ext>
                  </a:extLst>
                </a:gridCol>
                <a:gridCol w="828000">
                  <a:extLst>
                    <a:ext uri="{9D8B030D-6E8A-4147-A177-3AD203B41FA5}">
                      <a16:colId xmlns:a16="http://schemas.microsoft.com/office/drawing/2014/main" val="1757994270"/>
                    </a:ext>
                  </a:extLst>
                </a:gridCol>
                <a:gridCol w="828000">
                  <a:extLst>
                    <a:ext uri="{9D8B030D-6E8A-4147-A177-3AD203B41FA5}">
                      <a16:colId xmlns:a16="http://schemas.microsoft.com/office/drawing/2014/main" val="2273436348"/>
                    </a:ext>
                  </a:extLst>
                </a:gridCol>
                <a:gridCol w="828000">
                  <a:extLst>
                    <a:ext uri="{9D8B030D-6E8A-4147-A177-3AD203B41FA5}">
                      <a16:colId xmlns:a16="http://schemas.microsoft.com/office/drawing/2014/main" val="2624561951"/>
                    </a:ext>
                  </a:extLst>
                </a:gridCol>
              </a:tblGrid>
              <a:tr h="251460">
                <a:tc rowSpan="2">
                  <a:txBody>
                    <a:bodyPr/>
                    <a:lstStyle/>
                    <a:p>
                      <a:pPr algn="ctr" fontAlgn="ctr"/>
                      <a:r>
                        <a:rPr lang="ja-JP" altLang="en-US" sz="1200" b="1" i="0" u="none" strike="noStrike" dirty="0">
                          <a:solidFill>
                            <a:srgbClr val="000000"/>
                          </a:solidFill>
                          <a:effectLst/>
                          <a:latin typeface="游ゴシック" panose="020B0400000000000000" pitchFamily="50" charset="-128"/>
                          <a:ea typeface="游ゴシック" panose="020B0400000000000000" pitchFamily="50" charset="-128"/>
                        </a:rPr>
                        <a:t>短縮時間</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3">
                  <a:txBody>
                    <a:bodyPr/>
                    <a:lstStyle/>
                    <a:p>
                      <a:pPr algn="ctr" fontAlgn="ctr"/>
                      <a:r>
                        <a:rPr lang="ja-JP" altLang="en-US" sz="1200" b="1" i="0" u="none" strike="noStrike" dirty="0">
                          <a:solidFill>
                            <a:srgbClr val="000000"/>
                          </a:solidFill>
                          <a:effectLst/>
                          <a:latin typeface="游ゴシック" panose="020B0400000000000000" pitchFamily="50" charset="-128"/>
                          <a:ea typeface="游ゴシック" panose="020B0400000000000000" pitchFamily="50" charset="-128"/>
                        </a:rPr>
                        <a:t> メッシュ数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069050394"/>
                  </a:ext>
                </a:extLst>
              </a:tr>
              <a:tr h="251460">
                <a:tc vMerge="1">
                  <a:txBody>
                    <a:bodyPr/>
                    <a:lstStyle/>
                    <a:p>
                      <a:endParaRPr kumimoji="1" lang="ja-JP" altLang="en-US"/>
                    </a:p>
                  </a:txBody>
                  <a:tcPr/>
                </a:tc>
                <a:tc>
                  <a:txBody>
                    <a:bodyPr/>
                    <a:lstStyle/>
                    <a:p>
                      <a:pPr algn="ctr" fontAlgn="ctr"/>
                      <a:r>
                        <a:rPr lang="ja-JP" altLang="en-US" sz="1200" b="1" i="0" u="none" strike="noStrike" dirty="0">
                          <a:solidFill>
                            <a:srgbClr val="000000"/>
                          </a:solidFill>
                          <a:effectLst/>
                          <a:latin typeface="游ゴシック" panose="020B0400000000000000" pitchFamily="50" charset="-128"/>
                          <a:ea typeface="游ゴシック" panose="020B0400000000000000" pitchFamily="50" charset="-128"/>
                        </a:rPr>
                        <a:t> 堺市域 </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1200" b="1" i="0" u="none" strike="noStrike" dirty="0">
                          <a:solidFill>
                            <a:srgbClr val="000000"/>
                          </a:solidFill>
                          <a:effectLst/>
                          <a:latin typeface="游ゴシック" panose="020B0400000000000000" pitchFamily="50" charset="-128"/>
                          <a:ea typeface="游ゴシック" panose="020B0400000000000000" pitchFamily="50" charset="-128"/>
                        </a:rPr>
                        <a:t> 泉州北</a:t>
                      </a:r>
                      <a:r>
                        <a:rPr lang="en-US" sz="1200" b="1" i="0" u="none" strike="noStrike" dirty="0">
                          <a:solidFill>
                            <a:srgbClr val="000000"/>
                          </a:solidFill>
                          <a:effectLst/>
                          <a:latin typeface="游ゴシック" panose="020B0400000000000000" pitchFamily="50" charset="-128"/>
                          <a:ea typeface="游ゴシック" panose="020B0400000000000000" pitchFamily="50" charset="-128"/>
                        </a:rPr>
                        <a:t>B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 泉州南</a:t>
                      </a:r>
                      <a:r>
                        <a:rPr lang="en-US" sz="1200" b="1" i="0" u="none" strike="noStrike">
                          <a:solidFill>
                            <a:srgbClr val="000000"/>
                          </a:solidFill>
                          <a:effectLst/>
                          <a:latin typeface="游ゴシック" panose="020B0400000000000000" pitchFamily="50" charset="-128"/>
                          <a:ea typeface="游ゴシック" panose="020B0400000000000000" pitchFamily="50" charset="-128"/>
                        </a:rPr>
                        <a:t>B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008272611"/>
                  </a:ext>
                </a:extLst>
              </a:tr>
              <a:tr h="251460">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1</a:t>
                      </a: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分以下</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7 </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154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14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231377498"/>
                  </a:ext>
                </a:extLst>
              </a:tr>
              <a:tr h="251460">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2</a:t>
                      </a: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分以下</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31 </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58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10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228013872"/>
                  </a:ext>
                </a:extLst>
              </a:tr>
              <a:tr h="251460">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3</a:t>
                      </a: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分以下</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1 </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27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22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542670988"/>
                  </a:ext>
                </a:extLst>
              </a:tr>
              <a:tr h="259080">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3</a:t>
                      </a: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分超</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22 </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40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18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979125453"/>
                  </a:ext>
                </a:extLst>
              </a:tr>
              <a:tr h="266700">
                <a:tc>
                  <a:txBody>
                    <a:bodyPr/>
                    <a:lstStyle/>
                    <a:p>
                      <a:pPr algn="ctr" fontAlgn="ct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合計</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游ゴシック" panose="020B0400000000000000" pitchFamily="50" charset="-128"/>
                          <a:ea typeface="游ゴシック" panose="020B0400000000000000" pitchFamily="50" charset="-128"/>
                        </a:rPr>
                        <a:t>61 </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dirty="0">
                          <a:solidFill>
                            <a:srgbClr val="000000"/>
                          </a:solidFill>
                          <a:effectLst/>
                          <a:latin typeface="游ゴシック" panose="020B0400000000000000" pitchFamily="50" charset="-128"/>
                          <a:ea typeface="游ゴシック" panose="020B0400000000000000" pitchFamily="50" charset="-128"/>
                        </a:rPr>
                        <a:t>279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dirty="0">
                          <a:solidFill>
                            <a:srgbClr val="000000"/>
                          </a:solidFill>
                          <a:effectLst/>
                          <a:latin typeface="游ゴシック" panose="020B0400000000000000" pitchFamily="50" charset="-128"/>
                          <a:ea typeface="游ゴシック" panose="020B0400000000000000" pitchFamily="50" charset="-128"/>
                        </a:rPr>
                        <a:t>64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7393137"/>
                  </a:ext>
                </a:extLst>
              </a:tr>
            </a:tbl>
          </a:graphicData>
        </a:graphic>
      </p:graphicFrame>
      <p:sp>
        <p:nvSpPr>
          <p:cNvPr id="58" name="タイトル 1">
            <a:extLst>
              <a:ext uri="{FF2B5EF4-FFF2-40B4-BE49-F238E27FC236}">
                <a16:creationId xmlns:a16="http://schemas.microsoft.com/office/drawing/2014/main" id="{90FC27CC-F50C-4DD3-B370-795409BAD431}"/>
              </a:ext>
            </a:extLst>
          </p:cNvPr>
          <p:cNvSpPr txBox="1">
            <a:spLocks/>
          </p:cNvSpPr>
          <p:nvPr/>
        </p:nvSpPr>
        <p:spPr>
          <a:xfrm>
            <a:off x="6380012" y="6208729"/>
            <a:ext cx="2020436" cy="216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800" dirty="0">
                <a:latin typeface="ＭＳ Ｐゴシック" panose="020B0600070205080204" pitchFamily="50" charset="-128"/>
                <a:ea typeface="ＭＳ Ｐゴシック" panose="020B0600070205080204" pitchFamily="50" charset="-128"/>
              </a:rPr>
              <a:t>※</a:t>
            </a:r>
            <a:r>
              <a:rPr lang="ja-JP" altLang="en-US" sz="800" dirty="0">
                <a:latin typeface="ＭＳ Ｐゴシック" panose="020B0600070205080204" pitchFamily="50" charset="-128"/>
                <a:ea typeface="ＭＳ Ｐゴシック" panose="020B0600070205080204" pitchFamily="50" charset="-128"/>
              </a:rPr>
              <a:t>黄セル：居住者がいないメッシュを含む</a:t>
            </a:r>
            <a:endParaRPr kumimoji="1" lang="ja-JP" altLang="en-US" sz="800" dirty="0">
              <a:latin typeface="ＭＳ Ｐゴシック" panose="020B0600070205080204" pitchFamily="50" charset="-128"/>
              <a:ea typeface="ＭＳ Ｐゴシック" panose="020B0600070205080204" pitchFamily="50" charset="-128"/>
            </a:endParaRPr>
          </a:p>
        </p:txBody>
      </p:sp>
      <p:sp>
        <p:nvSpPr>
          <p:cNvPr id="13" name="角丸四角形 91">
            <a:extLst>
              <a:ext uri="{FF2B5EF4-FFF2-40B4-BE49-F238E27FC236}">
                <a16:creationId xmlns:a16="http://schemas.microsoft.com/office/drawing/2014/main" id="{EA54E759-3044-40BF-AC4F-7215FDF0F635}"/>
              </a:ext>
            </a:extLst>
          </p:cNvPr>
          <p:cNvSpPr/>
          <p:nvPr/>
        </p:nvSpPr>
        <p:spPr>
          <a:xfrm>
            <a:off x="-9328" y="6424729"/>
            <a:ext cx="5040000" cy="2919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defTabSz="457200" rtl="0" eaLnBrk="1" fontAlgn="auto" latinLnBrk="0" hangingPunct="1">
              <a:lnSpc>
                <a:spcPct val="100000"/>
              </a:lnSpc>
              <a:spcBef>
                <a:spcPts val="200"/>
              </a:spcBef>
              <a:spcAft>
                <a:spcPts val="0"/>
              </a:spcAft>
              <a:buClrTx/>
              <a:buSzTx/>
              <a:tabLst/>
              <a:defRPr/>
            </a:pPr>
            <a:r>
              <a:rPr kumimoji="1" lang="en-US" altLang="ja-JP" sz="8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800" dirty="0">
                <a:solidFill>
                  <a:schemeClr val="tx1"/>
                </a:solidFill>
                <a:latin typeface="ＭＳ Ｐゴシック" panose="020B0600070205080204" pitchFamily="50" charset="-128"/>
                <a:ea typeface="ＭＳ Ｐゴシック" panose="020B0600070205080204" pitchFamily="50" charset="-128"/>
              </a:rPr>
              <a:t>道路データには実際の交通状況等は反映されていないため、実際の効果発現地域とは異なる可能性がある</a:t>
            </a:r>
            <a:endParaRPr kumimoji="1" lang="en-US" altLang="ja-JP" sz="800"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806114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E18C5F5-EFE3-4448-9320-35378E710FAE}"/>
              </a:ext>
            </a:extLst>
          </p:cNvPr>
          <p:cNvSpPr/>
          <p:nvPr/>
        </p:nvSpPr>
        <p:spPr>
          <a:xfrm>
            <a:off x="24071" y="34374"/>
            <a:ext cx="9906000" cy="36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広域化対象市町村の組合せ見直しについて①：基本的な考え方</a:t>
            </a:r>
          </a:p>
        </p:txBody>
      </p:sp>
      <p:sp>
        <p:nvSpPr>
          <p:cNvPr id="38" name="角丸四角形 91">
            <a:extLst>
              <a:ext uri="{FF2B5EF4-FFF2-40B4-BE49-F238E27FC236}">
                <a16:creationId xmlns:a16="http://schemas.microsoft.com/office/drawing/2014/main" id="{07887CDC-EDBE-4532-B0CB-1CD0301D9E65}"/>
              </a:ext>
            </a:extLst>
          </p:cNvPr>
          <p:cNvSpPr/>
          <p:nvPr/>
        </p:nvSpPr>
        <p:spPr>
          <a:xfrm>
            <a:off x="214733" y="785610"/>
            <a:ext cx="9524676" cy="235494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defTabSz="4572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kumimoji="1" lang="ja-JP" altLang="en-US" sz="1400" dirty="0">
                <a:solidFill>
                  <a:schemeClr val="tx1"/>
                </a:solidFill>
                <a:latin typeface="Meiryo UI" panose="020B0604030504040204" pitchFamily="50" charset="-128"/>
                <a:ea typeface="Meiryo UI" panose="020B0604030504040204" pitchFamily="50" charset="-128"/>
              </a:rPr>
              <a:t>現行計画の目標年次までの途中段階であるため、</a:t>
            </a:r>
            <a:r>
              <a:rPr kumimoji="1" lang="ja-JP" altLang="en-US" sz="1400" b="1" u="sng" dirty="0">
                <a:solidFill>
                  <a:schemeClr val="tx1"/>
                </a:solidFill>
                <a:latin typeface="Meiryo UI" panose="020B0604030504040204" pitchFamily="50" charset="-128"/>
                <a:ea typeface="Meiryo UI" panose="020B0604030504040204" pitchFamily="50" charset="-128"/>
              </a:rPr>
              <a:t>計画の全面的な見直しはしない（一部改定）　</a:t>
            </a:r>
            <a:endParaRPr kumimoji="1" lang="en-US" altLang="ja-JP" sz="1400" b="1" u="sng" dirty="0">
              <a:solidFill>
                <a:schemeClr val="tx1"/>
              </a:solidFill>
              <a:latin typeface="Meiryo UI" panose="020B0604030504040204" pitchFamily="50" charset="-128"/>
              <a:ea typeface="Meiryo UI" panose="020B0604030504040204" pitchFamily="50" charset="-128"/>
            </a:endParaRPr>
          </a:p>
          <a:p>
            <a:pPr marR="0" lvl="0" defTabSz="457200" rtl="0" eaLnBrk="1" fontAlgn="auto" latinLnBrk="0" hangingPunct="1">
              <a:lnSpc>
                <a:spcPct val="100000"/>
              </a:lnSpc>
              <a:spcBef>
                <a:spcPts val="600"/>
              </a:spcBef>
              <a:spcAft>
                <a:spcPts val="0"/>
              </a:spcAft>
              <a:buClrTx/>
              <a:buSzTx/>
              <a:tabLst/>
              <a:defRPr/>
            </a:pPr>
            <a:r>
              <a:rPr kumimoji="1" lang="ja-JP" altLang="en-US" sz="1200" dirty="0">
                <a:solidFill>
                  <a:schemeClr val="tx1"/>
                </a:solidFill>
                <a:latin typeface="Meiryo UI" panose="020B0604030504040204" pitchFamily="50" charset="-128"/>
                <a:ea typeface="Meiryo UI" panose="020B0604030504040204" pitchFamily="50" charset="-128"/>
              </a:rPr>
              <a:t>　　　➡　将来像（府内消防の一元化）に向け、段階的に進めていく　という方向性は変えない</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R="0" lvl="0" defTabSz="457200" rtl="0" eaLnBrk="1" fontAlgn="auto" latinLnBrk="0" hangingPunct="1">
              <a:lnSpc>
                <a:spcPct val="100000"/>
              </a:lnSpc>
              <a:spcBef>
                <a:spcPts val="600"/>
              </a:spcBef>
              <a:spcAft>
                <a:spcPts val="0"/>
              </a:spcAft>
              <a:buClrTx/>
              <a:buSzTx/>
              <a:tabLst/>
              <a:defRPr/>
            </a:pPr>
            <a:r>
              <a:rPr kumimoji="1" lang="ja-JP" altLang="en-US" sz="1200" dirty="0">
                <a:solidFill>
                  <a:schemeClr val="tx1"/>
                </a:solidFill>
                <a:latin typeface="Meiryo UI" panose="020B0604030504040204" pitchFamily="50" charset="-128"/>
                <a:ea typeface="Meiryo UI" panose="020B0604030504040204" pitchFamily="50" charset="-128"/>
              </a:rPr>
              <a:t>　　　➡　「おおむね</a:t>
            </a:r>
            <a:r>
              <a:rPr kumimoji="1" lang="en-US" altLang="ja-JP" sz="1200" dirty="0">
                <a:solidFill>
                  <a:schemeClr val="tx1"/>
                </a:solidFill>
                <a:latin typeface="Meiryo UI" panose="020B0604030504040204" pitchFamily="50" charset="-128"/>
                <a:ea typeface="Meiryo UI" panose="020B0604030504040204" pitchFamily="50" charset="-128"/>
              </a:rPr>
              <a:t>10</a:t>
            </a:r>
            <a:r>
              <a:rPr kumimoji="1" lang="ja-JP" altLang="en-US" sz="1200" dirty="0">
                <a:solidFill>
                  <a:schemeClr val="tx1"/>
                </a:solidFill>
                <a:latin typeface="Meiryo UI" panose="020B0604030504040204" pitchFamily="50" charset="-128"/>
                <a:ea typeface="Meiryo UI" panose="020B0604030504040204" pitchFamily="50" charset="-128"/>
              </a:rPr>
              <a:t>年後」＝現行計画策定時（</a:t>
            </a:r>
            <a:r>
              <a:rPr kumimoji="1" lang="en-US" altLang="ja-JP" sz="1200" dirty="0">
                <a:solidFill>
                  <a:schemeClr val="tx1"/>
                </a:solidFill>
                <a:latin typeface="Meiryo UI" panose="020B0604030504040204" pitchFamily="50" charset="-128"/>
                <a:ea typeface="Meiryo UI" panose="020B0604030504040204" pitchFamily="50" charset="-128"/>
              </a:rPr>
              <a:t>H31</a:t>
            </a:r>
            <a:r>
              <a:rPr kumimoji="1" lang="ja-JP" altLang="en-US" sz="1200" dirty="0">
                <a:solidFill>
                  <a:schemeClr val="tx1"/>
                </a:solidFill>
                <a:latin typeface="Meiryo UI" panose="020B0604030504040204" pitchFamily="50" charset="-128"/>
                <a:ea typeface="Meiryo UI" panose="020B0604030504040204" pitchFamily="50" charset="-128"/>
              </a:rPr>
              <a:t>年３月）からおおむね</a:t>
            </a:r>
            <a:r>
              <a:rPr kumimoji="1" lang="en-US" altLang="ja-JP" sz="1200" dirty="0">
                <a:solidFill>
                  <a:schemeClr val="tx1"/>
                </a:solidFill>
                <a:latin typeface="Meiryo UI" panose="020B0604030504040204" pitchFamily="50" charset="-128"/>
                <a:ea typeface="Meiryo UI" panose="020B0604030504040204" pitchFamily="50" charset="-128"/>
              </a:rPr>
              <a:t>10</a:t>
            </a:r>
            <a:r>
              <a:rPr kumimoji="1" lang="ja-JP" altLang="en-US" sz="1200" dirty="0">
                <a:solidFill>
                  <a:schemeClr val="tx1"/>
                </a:solidFill>
                <a:latin typeface="Meiryo UI" panose="020B0604030504040204" pitchFamily="50" charset="-128"/>
                <a:ea typeface="Meiryo UI" panose="020B0604030504040204" pitchFamily="50" charset="-128"/>
              </a:rPr>
              <a:t>年後（</a:t>
            </a:r>
            <a:r>
              <a:rPr kumimoji="1" lang="en-US" altLang="ja-JP" sz="1200" dirty="0">
                <a:solidFill>
                  <a:schemeClr val="tx1"/>
                </a:solidFill>
                <a:latin typeface="Meiryo UI" panose="020B0604030504040204" pitchFamily="50" charset="-128"/>
                <a:ea typeface="Meiryo UI" panose="020B0604030504040204" pitchFamily="50" charset="-128"/>
              </a:rPr>
              <a:t>R11</a:t>
            </a:r>
            <a:r>
              <a:rPr kumimoji="1" lang="ja-JP" altLang="en-US" sz="1200" dirty="0">
                <a:solidFill>
                  <a:schemeClr val="tx1"/>
                </a:solidFill>
                <a:latin typeface="Meiryo UI" panose="020B0604030504040204" pitchFamily="50" charset="-128"/>
                <a:ea typeface="Meiryo UI" panose="020B0604030504040204" pitchFamily="50" charset="-128"/>
              </a:rPr>
              <a:t>年３月）　という目標年次は従前どおり</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71450" marR="0" lvl="0" indent="-171450" defTabSz="4572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kumimoji="1" lang="ja-JP" altLang="en-US" sz="1400" dirty="0">
                <a:solidFill>
                  <a:schemeClr val="tx1"/>
                </a:solidFill>
                <a:latin typeface="Meiryo UI" panose="020B0604030504040204" pitchFamily="50" charset="-128"/>
                <a:ea typeface="Meiryo UI" panose="020B0604030504040204" pitchFamily="50" charset="-128"/>
              </a:rPr>
              <a:t>広域化等の進展と基本指針の改正内容を考慮し、</a:t>
            </a:r>
            <a:r>
              <a:rPr kumimoji="1" lang="ja-JP" altLang="en-US" sz="1400" b="1" u="sng" dirty="0">
                <a:solidFill>
                  <a:schemeClr val="tx1"/>
                </a:solidFill>
                <a:latin typeface="Meiryo UI" panose="020B0604030504040204" pitchFamily="50" charset="-128"/>
                <a:ea typeface="Meiryo UI" panose="020B0604030504040204" pitchFamily="50" charset="-128"/>
              </a:rPr>
              <a:t>現行の８ブロックを超えた動きがある地域を中心に見直しを行う</a:t>
            </a:r>
            <a:endParaRPr kumimoji="1" lang="en-US" altLang="ja-JP" sz="1400" b="1" u="sng" dirty="0">
              <a:solidFill>
                <a:schemeClr val="tx1"/>
              </a:solidFill>
              <a:latin typeface="Meiryo UI" panose="020B0604030504040204" pitchFamily="50" charset="-128"/>
              <a:ea typeface="Meiryo UI" panose="020B0604030504040204" pitchFamily="50" charset="-128"/>
            </a:endParaRPr>
          </a:p>
          <a:p>
            <a:pPr marR="0" lvl="0" defTabSz="457200" rtl="0" eaLnBrk="1" fontAlgn="auto" latinLnBrk="0" hangingPunct="1">
              <a:lnSpc>
                <a:spcPct val="100000"/>
              </a:lnSpc>
              <a:spcBef>
                <a:spcPts val="600"/>
              </a:spcBef>
              <a:spcAft>
                <a:spcPts val="0"/>
              </a:spcAft>
              <a:buClrTx/>
              <a:buSzTx/>
              <a:tabLst/>
              <a:defRPr/>
            </a:pPr>
            <a:r>
              <a:rPr kumimoji="1" lang="ja-JP" altLang="en-US" sz="1200" dirty="0">
                <a:solidFill>
                  <a:schemeClr val="tx1"/>
                </a:solidFill>
                <a:latin typeface="Meiryo UI" panose="020B0604030504040204" pitchFamily="50" charset="-128"/>
                <a:ea typeface="Meiryo UI" panose="020B0604030504040204" pitchFamily="50" charset="-128"/>
              </a:rPr>
              <a:t>　　　➡　南河内北・新南河内ブロック付近の地域・・・・・大阪南、松原市、大阪市　</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今回諮問対象地域</a:t>
            </a:r>
            <a:r>
              <a:rPr kumimoji="1" lang="en-US" altLang="ja-JP" sz="1200" dirty="0">
                <a:solidFill>
                  <a:schemeClr val="tx1"/>
                </a:solidFill>
                <a:latin typeface="Meiryo UI" panose="020B0604030504040204" pitchFamily="50" charset="-128"/>
                <a:ea typeface="Meiryo UI" panose="020B0604030504040204" pitchFamily="50" charset="-128"/>
              </a:rPr>
              <a:t>】</a:t>
            </a:r>
          </a:p>
          <a:p>
            <a:pPr marR="0" lvl="0" defTabSz="457200" rtl="0" eaLnBrk="1" fontAlgn="auto" latinLnBrk="0" hangingPunct="1">
              <a:lnSpc>
                <a:spcPct val="100000"/>
              </a:lnSpc>
              <a:spcBef>
                <a:spcPts val="600"/>
              </a:spcBef>
              <a:spcAft>
                <a:spcPts val="0"/>
              </a:spcAft>
              <a:buClrTx/>
              <a:buSzTx/>
              <a:tabLst/>
              <a:defRPr/>
            </a:pPr>
            <a:r>
              <a:rPr kumimoji="1" lang="ja-JP" altLang="en-US" sz="1200" dirty="0">
                <a:solidFill>
                  <a:schemeClr val="tx1"/>
                </a:solidFill>
                <a:latin typeface="Meiryo UI" panose="020B0604030504040204" pitchFamily="50" charset="-128"/>
                <a:ea typeface="Meiryo UI" panose="020B0604030504040204" pitchFamily="50" charset="-128"/>
              </a:rPr>
              <a:t>　　　➡　</a:t>
            </a:r>
            <a:r>
              <a:rPr kumimoji="1" lang="ja-JP" altLang="en-US" sz="1200" b="1" u="sng" dirty="0">
                <a:solidFill>
                  <a:srgbClr val="FF0000"/>
                </a:solidFill>
                <a:latin typeface="Meiryo UI" panose="020B0604030504040204" pitchFamily="50" charset="-128"/>
                <a:ea typeface="Meiryo UI" panose="020B0604030504040204" pitchFamily="50" charset="-128"/>
              </a:rPr>
              <a:t>堺市域・泉州北ブロック付近の地域・・・・・・・・・堺市域、泉州北ブロック、泉州南ブロック　</a:t>
            </a:r>
            <a:endParaRPr kumimoji="1" lang="en-US" altLang="ja-JP" sz="1200" b="1" u="sng" dirty="0">
              <a:solidFill>
                <a:srgbClr val="FF0000"/>
              </a:solidFill>
              <a:latin typeface="Meiryo UI" panose="020B0604030504040204" pitchFamily="50" charset="-128"/>
              <a:ea typeface="Meiryo UI" panose="020B0604030504040204" pitchFamily="50" charset="-128"/>
            </a:endParaRPr>
          </a:p>
          <a:p>
            <a:pPr marL="171450" marR="0" lvl="0" indent="-171450" defTabSz="4572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kumimoji="1" lang="ja-JP" altLang="en-US" sz="1400" dirty="0">
                <a:solidFill>
                  <a:schemeClr val="tx1"/>
                </a:solidFill>
                <a:latin typeface="Meiryo UI" panose="020B0604030504040204" pitchFamily="50" charset="-128"/>
                <a:ea typeface="Meiryo UI" panose="020B0604030504040204" pitchFamily="50" charset="-128"/>
              </a:rPr>
              <a:t>スケールメリットの観点から、</a:t>
            </a:r>
            <a:r>
              <a:rPr kumimoji="1" lang="ja-JP" altLang="en-US" sz="1400" b="1" u="sng" dirty="0">
                <a:solidFill>
                  <a:schemeClr val="tx1"/>
                </a:solidFill>
                <a:latin typeface="Meiryo UI" panose="020B0604030504040204" pitchFamily="50" charset="-128"/>
                <a:ea typeface="Meiryo UI" panose="020B0604030504040204" pitchFamily="50" charset="-128"/>
              </a:rPr>
              <a:t>現行ブロックから規模を小さくする方向での見直しは行わない</a:t>
            </a:r>
            <a:endParaRPr kumimoji="1" lang="en-US" altLang="ja-JP" sz="1400" b="1" u="sng" dirty="0">
              <a:solidFill>
                <a:schemeClr val="tx1"/>
              </a:solidFill>
              <a:latin typeface="Meiryo UI" panose="020B0604030504040204" pitchFamily="50" charset="-128"/>
              <a:ea typeface="Meiryo UI" panose="020B0604030504040204" pitchFamily="50" charset="-128"/>
            </a:endParaRPr>
          </a:p>
        </p:txBody>
      </p:sp>
      <p:sp>
        <p:nvSpPr>
          <p:cNvPr id="24" name="正方形/長方形 23">
            <a:extLst>
              <a:ext uri="{FF2B5EF4-FFF2-40B4-BE49-F238E27FC236}">
                <a16:creationId xmlns:a16="http://schemas.microsoft.com/office/drawing/2014/main" id="{8209442F-EFC7-4787-A1E8-5DC750C1EF70}"/>
              </a:ext>
            </a:extLst>
          </p:cNvPr>
          <p:cNvSpPr/>
          <p:nvPr/>
        </p:nvSpPr>
        <p:spPr>
          <a:xfrm>
            <a:off x="93000" y="632551"/>
            <a:ext cx="9720000" cy="2508003"/>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18" name="角丸四角形 91">
            <a:extLst>
              <a:ext uri="{FF2B5EF4-FFF2-40B4-BE49-F238E27FC236}">
                <a16:creationId xmlns:a16="http://schemas.microsoft.com/office/drawing/2014/main" id="{6CB36A11-74F2-4241-A90F-ED982204452F}"/>
              </a:ext>
            </a:extLst>
          </p:cNvPr>
          <p:cNvSpPr/>
          <p:nvPr/>
        </p:nvSpPr>
        <p:spPr>
          <a:xfrm>
            <a:off x="79874" y="488550"/>
            <a:ext cx="3060000" cy="288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Meiryo UI" panose="020B0604030504040204" pitchFamily="50" charset="-128"/>
                <a:ea typeface="Meiryo UI" panose="020B0604030504040204" pitchFamily="50" charset="-128"/>
              </a:rPr>
              <a:t>１　見直しに関する基本的な考え方</a:t>
            </a:r>
            <a:endPar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33" name="正方形/長方形 32">
            <a:extLst>
              <a:ext uri="{FF2B5EF4-FFF2-40B4-BE49-F238E27FC236}">
                <a16:creationId xmlns:a16="http://schemas.microsoft.com/office/drawing/2014/main" id="{E0FE6631-BCD1-4A8D-AD88-806E3AFC0C37}"/>
              </a:ext>
            </a:extLst>
          </p:cNvPr>
          <p:cNvSpPr/>
          <p:nvPr/>
        </p:nvSpPr>
        <p:spPr>
          <a:xfrm>
            <a:off x="99563" y="3428555"/>
            <a:ext cx="9720000" cy="2096101"/>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47" name="角丸四角形 91">
            <a:extLst>
              <a:ext uri="{FF2B5EF4-FFF2-40B4-BE49-F238E27FC236}">
                <a16:creationId xmlns:a16="http://schemas.microsoft.com/office/drawing/2014/main" id="{2EC89802-1532-4288-81AF-B5AD438D02DA}"/>
              </a:ext>
            </a:extLst>
          </p:cNvPr>
          <p:cNvSpPr/>
          <p:nvPr/>
        </p:nvSpPr>
        <p:spPr>
          <a:xfrm>
            <a:off x="141408" y="3686823"/>
            <a:ext cx="2340000" cy="288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Meiryo UI" panose="020B0604030504040204" pitchFamily="50" charset="-128"/>
                <a:ea typeface="Meiryo UI" panose="020B0604030504040204" pitchFamily="50" charset="-128"/>
              </a:rPr>
              <a:t>■消防本部間のつながり</a:t>
            </a:r>
            <a:endParaRPr kumimoji="1" lang="ja-JP" altLang="en-US" sz="14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27" name="角丸四角形 91">
            <a:extLst>
              <a:ext uri="{FF2B5EF4-FFF2-40B4-BE49-F238E27FC236}">
                <a16:creationId xmlns:a16="http://schemas.microsoft.com/office/drawing/2014/main" id="{1741FE96-BCF1-48DE-914A-F39435F9C04A}"/>
              </a:ext>
            </a:extLst>
          </p:cNvPr>
          <p:cNvSpPr/>
          <p:nvPr/>
        </p:nvSpPr>
        <p:spPr>
          <a:xfrm>
            <a:off x="141408" y="4404996"/>
            <a:ext cx="2340000" cy="288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Meiryo UI" panose="020B0604030504040204" pitchFamily="50" charset="-128"/>
                <a:ea typeface="Meiryo UI" panose="020B0604030504040204" pitchFamily="50" charset="-128"/>
              </a:rPr>
              <a:t>■地勢的な結びつき</a:t>
            </a:r>
            <a:endParaRPr kumimoji="1" lang="ja-JP" altLang="en-US" sz="14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37" name="角丸四角形 91">
            <a:extLst>
              <a:ext uri="{FF2B5EF4-FFF2-40B4-BE49-F238E27FC236}">
                <a16:creationId xmlns:a16="http://schemas.microsoft.com/office/drawing/2014/main" id="{F7CE63A7-3FB8-4111-AD1E-F72758731EC6}"/>
              </a:ext>
            </a:extLst>
          </p:cNvPr>
          <p:cNvSpPr/>
          <p:nvPr/>
        </p:nvSpPr>
        <p:spPr>
          <a:xfrm>
            <a:off x="86436" y="3284555"/>
            <a:ext cx="3240000" cy="288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Meiryo UI" panose="020B0604030504040204" pitchFamily="50" charset="-128"/>
                <a:ea typeface="Meiryo UI" panose="020B0604030504040204" pitchFamily="50" charset="-128"/>
              </a:rPr>
              <a:t>２　組合せ検討時の考慮事項（総論）</a:t>
            </a:r>
            <a:endPar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20F4B7DE-59E3-4F6F-960C-B4C222984168}"/>
              </a:ext>
            </a:extLst>
          </p:cNvPr>
          <p:cNvSpPr txBox="1"/>
          <p:nvPr/>
        </p:nvSpPr>
        <p:spPr>
          <a:xfrm>
            <a:off x="328154" y="4059418"/>
            <a:ext cx="9436437" cy="276999"/>
          </a:xfrm>
          <a:prstGeom prst="rect">
            <a:avLst/>
          </a:prstGeom>
          <a:noFill/>
        </p:spPr>
        <p:txBody>
          <a:bodyPr wrap="square">
            <a:spAutoFit/>
          </a:bodyPr>
          <a:lstStyle/>
          <a:p>
            <a:pPr algn="just"/>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府下消防長会</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の</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ブロック、</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連携・協力</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状況（現状＋将来的な関係性の構築）</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管轄</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を</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越え</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た</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出動の多さ、</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日常のつながり</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等</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2" name="角丸四角形 91">
            <a:extLst>
              <a:ext uri="{FF2B5EF4-FFF2-40B4-BE49-F238E27FC236}">
                <a16:creationId xmlns:a16="http://schemas.microsoft.com/office/drawing/2014/main" id="{A3F88E6B-4FD4-431D-BA7A-FB7797D8450F}"/>
              </a:ext>
            </a:extLst>
          </p:cNvPr>
          <p:cNvSpPr/>
          <p:nvPr/>
        </p:nvSpPr>
        <p:spPr>
          <a:xfrm>
            <a:off x="141408" y="5135454"/>
            <a:ext cx="2340000" cy="288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Meiryo UI" panose="020B0604030504040204" pitchFamily="50" charset="-128"/>
                <a:ea typeface="Meiryo UI" panose="020B0604030504040204" pitchFamily="50" charset="-128"/>
              </a:rPr>
              <a:t>■現況調査・ヒアリング結果</a:t>
            </a:r>
            <a:endParaRPr kumimoji="1" lang="ja-JP" altLang="en-US" sz="14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31215872-2FCD-4FE3-BA47-FE07989504E3}"/>
              </a:ext>
            </a:extLst>
          </p:cNvPr>
          <p:cNvSpPr txBox="1"/>
          <p:nvPr/>
        </p:nvSpPr>
        <p:spPr>
          <a:xfrm>
            <a:off x="328154" y="4750005"/>
            <a:ext cx="7766765" cy="276999"/>
          </a:xfrm>
          <a:prstGeom prst="rect">
            <a:avLst/>
          </a:prstGeom>
          <a:noFill/>
        </p:spPr>
        <p:txBody>
          <a:bodyPr wrap="square">
            <a:spAutoFit/>
          </a:bodyPr>
          <a:lstStyle/>
          <a:p>
            <a:pPr algn="just"/>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　幹線道路ネットワーク、　管轄地域の類似性・連続性</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 name="スライド番号プレースホルダー 1">
            <a:extLst>
              <a:ext uri="{FF2B5EF4-FFF2-40B4-BE49-F238E27FC236}">
                <a16:creationId xmlns:a16="http://schemas.microsoft.com/office/drawing/2014/main" id="{BDE40224-F47B-4D64-B777-C85945484CAD}"/>
              </a:ext>
            </a:extLst>
          </p:cNvPr>
          <p:cNvSpPr>
            <a:spLocks noGrp="1"/>
          </p:cNvSpPr>
          <p:nvPr>
            <p:ph type="sldNum" sz="quarter" idx="12"/>
          </p:nvPr>
        </p:nvSpPr>
        <p:spPr>
          <a:xfrm>
            <a:off x="7344223" y="6458501"/>
            <a:ext cx="2228850" cy="365125"/>
          </a:xfrm>
        </p:spPr>
        <p:txBody>
          <a:bodyPr/>
          <a:lstStyle/>
          <a:p>
            <a:fld id="{CFC412B4-EE58-4AC4-A928-FBCBFC162B5A}" type="slidenum">
              <a:rPr kumimoji="1" lang="ja-JP" altLang="en-US" smtClean="0">
                <a:solidFill>
                  <a:schemeClr val="tx1"/>
                </a:solidFill>
              </a:rPr>
              <a:t>2</a:t>
            </a:fld>
            <a:endParaRPr kumimoji="1" lang="ja-JP" altLang="en-US" dirty="0">
              <a:solidFill>
                <a:schemeClr val="tx1"/>
              </a:solidFill>
            </a:endParaRPr>
          </a:p>
        </p:txBody>
      </p:sp>
    </p:spTree>
    <p:extLst>
      <p:ext uri="{BB962C8B-B14F-4D97-AF65-F5344CB8AC3E}">
        <p14:creationId xmlns:p14="http://schemas.microsoft.com/office/powerpoint/2010/main" val="32118461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E18C5F5-EFE3-4448-9320-35378E710FAE}"/>
              </a:ext>
            </a:extLst>
          </p:cNvPr>
          <p:cNvSpPr/>
          <p:nvPr/>
        </p:nvSpPr>
        <p:spPr>
          <a:xfrm>
            <a:off x="24071" y="34374"/>
            <a:ext cx="9906000" cy="36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堺市域・泉州北ブロック付近の広域化シミュレーション⑥</a:t>
            </a:r>
          </a:p>
        </p:txBody>
      </p:sp>
      <p:sp>
        <p:nvSpPr>
          <p:cNvPr id="38" name="角丸四角形 91">
            <a:extLst>
              <a:ext uri="{FF2B5EF4-FFF2-40B4-BE49-F238E27FC236}">
                <a16:creationId xmlns:a16="http://schemas.microsoft.com/office/drawing/2014/main" id="{07887CDC-EDBE-4532-B0CB-1CD0301D9E65}"/>
              </a:ext>
            </a:extLst>
          </p:cNvPr>
          <p:cNvSpPr/>
          <p:nvPr/>
        </p:nvSpPr>
        <p:spPr>
          <a:xfrm>
            <a:off x="190662" y="809912"/>
            <a:ext cx="9524676" cy="136072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defTabSz="457200" rtl="0" eaLnBrk="1" fontAlgn="auto" latinLnBrk="0" hangingPunct="1">
              <a:lnSpc>
                <a:spcPct val="100000"/>
              </a:lnSpc>
              <a:spcBef>
                <a:spcPts val="200"/>
              </a:spcBef>
              <a:spcAft>
                <a:spcPts val="0"/>
              </a:spcAft>
              <a:buClrTx/>
              <a:buSzTx/>
              <a:buFont typeface="Wingdings" panose="05000000000000000000" pitchFamily="2" charset="2"/>
              <a:buChar char="Ø"/>
              <a:tabLst/>
              <a:defRPr/>
            </a:pPr>
            <a:endParaRPr kumimoji="1" lang="en-US" altLang="ja-JP" sz="1100" b="1" dirty="0">
              <a:solidFill>
                <a:schemeClr val="tx1"/>
              </a:solidFill>
              <a:latin typeface="Meiryo UI" panose="020B0604030504040204" pitchFamily="50" charset="-128"/>
              <a:ea typeface="Meiryo UI" panose="020B0604030504040204" pitchFamily="50" charset="-128"/>
            </a:endParaRPr>
          </a:p>
        </p:txBody>
      </p:sp>
      <p:sp>
        <p:nvSpPr>
          <p:cNvPr id="18" name="角丸四角形 91">
            <a:extLst>
              <a:ext uri="{FF2B5EF4-FFF2-40B4-BE49-F238E27FC236}">
                <a16:creationId xmlns:a16="http://schemas.microsoft.com/office/drawing/2014/main" id="{6CB36A11-74F2-4241-A90F-ED982204452F}"/>
              </a:ext>
            </a:extLst>
          </p:cNvPr>
          <p:cNvSpPr/>
          <p:nvPr/>
        </p:nvSpPr>
        <p:spPr>
          <a:xfrm>
            <a:off x="79873" y="488550"/>
            <a:ext cx="4680000" cy="288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Meiryo UI" panose="020B0604030504040204" pitchFamily="50" charset="-128"/>
                <a:ea typeface="Meiryo UI" panose="020B0604030504040204" pitchFamily="50" charset="-128"/>
              </a:rPr>
              <a:t>シミュレーション２：５分以内に到達可能な消防署所数</a:t>
            </a:r>
            <a:endParaRPr kumimoji="1" lang="ja-JP" altLang="en-US" sz="100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26" name="角丸四角形 91">
            <a:extLst>
              <a:ext uri="{FF2B5EF4-FFF2-40B4-BE49-F238E27FC236}">
                <a16:creationId xmlns:a16="http://schemas.microsoft.com/office/drawing/2014/main" id="{A03D36C3-9140-479B-9156-01F2CCFFE63E}"/>
              </a:ext>
            </a:extLst>
          </p:cNvPr>
          <p:cNvSpPr/>
          <p:nvPr/>
        </p:nvSpPr>
        <p:spPr>
          <a:xfrm>
            <a:off x="79873" y="830029"/>
            <a:ext cx="3453160" cy="288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案２－１①：堺市域＋和泉市＋泉大津市</a:t>
            </a:r>
            <a:endParaRPr kumimoji="1" lang="ja-JP" altLang="en-US" sz="8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44" name="タイトル 1">
            <a:extLst>
              <a:ext uri="{FF2B5EF4-FFF2-40B4-BE49-F238E27FC236}">
                <a16:creationId xmlns:a16="http://schemas.microsoft.com/office/drawing/2014/main" id="{A6642916-653C-4E91-9E79-DE7529698106}"/>
              </a:ext>
            </a:extLst>
          </p:cNvPr>
          <p:cNvSpPr txBox="1">
            <a:spLocks/>
          </p:cNvSpPr>
          <p:nvPr/>
        </p:nvSpPr>
        <p:spPr>
          <a:xfrm>
            <a:off x="6251280" y="4090282"/>
            <a:ext cx="3569465" cy="40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en-US" altLang="ja-JP" sz="1000" dirty="0">
                <a:latin typeface="ＭＳ Ｐゴシック" panose="020B0600070205080204" pitchFamily="50" charset="-128"/>
                <a:ea typeface="ＭＳ Ｐゴシック" panose="020B0600070205080204" pitchFamily="50" charset="-128"/>
              </a:rPr>
              <a:t>【</a:t>
            </a:r>
            <a:r>
              <a:rPr kumimoji="1" lang="ja-JP" altLang="en-US" sz="1000" dirty="0">
                <a:latin typeface="ＭＳ Ｐゴシック" panose="020B0600070205080204" pitchFamily="50" charset="-128"/>
                <a:ea typeface="ＭＳ Ｐゴシック" panose="020B0600070205080204" pitchFamily="50" charset="-128"/>
              </a:rPr>
              <a:t>５分以内に到達可能な署所が増える地域の数（メッシュ数）</a:t>
            </a:r>
            <a:r>
              <a:rPr kumimoji="1" lang="en-US" altLang="ja-JP" sz="1000" dirty="0">
                <a:latin typeface="ＭＳ Ｐゴシック" panose="020B0600070205080204" pitchFamily="50" charset="-128"/>
                <a:ea typeface="ＭＳ Ｐゴシック" panose="020B0600070205080204" pitchFamily="50" charset="-128"/>
              </a:rPr>
              <a:t>】</a:t>
            </a:r>
            <a:endParaRPr kumimoji="1" lang="ja-JP" altLang="en-US" sz="1000" dirty="0">
              <a:latin typeface="ＭＳ Ｐゴシック" panose="020B0600070205080204" pitchFamily="50" charset="-128"/>
              <a:ea typeface="ＭＳ Ｐゴシック" panose="020B0600070205080204" pitchFamily="50" charset="-128"/>
            </a:endParaRPr>
          </a:p>
        </p:txBody>
      </p:sp>
      <p:sp>
        <p:nvSpPr>
          <p:cNvPr id="46" name="タイトル 1">
            <a:extLst>
              <a:ext uri="{FF2B5EF4-FFF2-40B4-BE49-F238E27FC236}">
                <a16:creationId xmlns:a16="http://schemas.microsoft.com/office/drawing/2014/main" id="{96CFADFC-C553-4B2F-9425-4939B2BE7133}"/>
              </a:ext>
            </a:extLst>
          </p:cNvPr>
          <p:cNvSpPr txBox="1">
            <a:spLocks/>
          </p:cNvSpPr>
          <p:nvPr/>
        </p:nvSpPr>
        <p:spPr>
          <a:xfrm>
            <a:off x="6199724" y="1111343"/>
            <a:ext cx="3453160" cy="40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５分以内に到達可能な署所が増える地域の人口</a:t>
            </a:r>
            <a:r>
              <a:rPr kumimoji="1" lang="en-US" altLang="ja-JP" sz="1100" dirty="0">
                <a:latin typeface="ＭＳ Ｐゴシック" panose="020B0600070205080204" pitchFamily="50" charset="-128"/>
                <a:ea typeface="ＭＳ Ｐゴシック" panose="020B0600070205080204" pitchFamily="50" charset="-128"/>
              </a:rPr>
              <a:t>】</a:t>
            </a:r>
            <a:endParaRPr kumimoji="1" lang="ja-JP" altLang="en-US" sz="1100" dirty="0">
              <a:latin typeface="ＭＳ Ｐゴシック" panose="020B0600070205080204" pitchFamily="50" charset="-128"/>
              <a:ea typeface="ＭＳ Ｐゴシック" panose="020B0600070205080204" pitchFamily="50" charset="-128"/>
            </a:endParaRPr>
          </a:p>
        </p:txBody>
      </p:sp>
      <p:sp>
        <p:nvSpPr>
          <p:cNvPr id="63" name="タイトル 1">
            <a:extLst>
              <a:ext uri="{FF2B5EF4-FFF2-40B4-BE49-F238E27FC236}">
                <a16:creationId xmlns:a16="http://schemas.microsoft.com/office/drawing/2014/main" id="{7C26DE2C-A00E-4591-8E41-61650CA8E8CC}"/>
              </a:ext>
            </a:extLst>
          </p:cNvPr>
          <p:cNvSpPr txBox="1">
            <a:spLocks/>
          </p:cNvSpPr>
          <p:nvPr/>
        </p:nvSpPr>
        <p:spPr>
          <a:xfrm>
            <a:off x="1" y="1070751"/>
            <a:ext cx="3045350" cy="40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５分以内に到達可能な消防署所が増える地域</a:t>
            </a:r>
            <a:r>
              <a:rPr kumimoji="1" lang="en-US" altLang="ja-JP" sz="1100" dirty="0">
                <a:latin typeface="ＭＳ Ｐゴシック" panose="020B0600070205080204" pitchFamily="50" charset="-128"/>
                <a:ea typeface="ＭＳ Ｐゴシック" panose="020B0600070205080204" pitchFamily="50" charset="-128"/>
              </a:rPr>
              <a:t>】</a:t>
            </a:r>
            <a:endParaRPr kumimoji="1" lang="ja-JP" altLang="en-US" sz="1100" dirty="0">
              <a:latin typeface="ＭＳ Ｐゴシック" panose="020B0600070205080204" pitchFamily="50" charset="-128"/>
              <a:ea typeface="ＭＳ Ｐゴシック" panose="020B0600070205080204" pitchFamily="50" charset="-128"/>
            </a:endParaRPr>
          </a:p>
        </p:txBody>
      </p:sp>
      <p:pic>
        <p:nvPicPr>
          <p:cNvPr id="72" name="図 71">
            <a:extLst>
              <a:ext uri="{FF2B5EF4-FFF2-40B4-BE49-F238E27FC236}">
                <a16:creationId xmlns:a16="http://schemas.microsoft.com/office/drawing/2014/main" id="{CD49F2D2-547D-48A6-8A42-40A78D9B6000}"/>
              </a:ext>
            </a:extLst>
          </p:cNvPr>
          <p:cNvPicPr>
            <a:picLocks/>
          </p:cNvPicPr>
          <p:nvPr/>
        </p:nvPicPr>
        <p:blipFill>
          <a:blip r:embed="rId2"/>
          <a:stretch>
            <a:fillRect/>
          </a:stretch>
        </p:blipFill>
        <p:spPr>
          <a:xfrm>
            <a:off x="6163242" y="1468284"/>
            <a:ext cx="3770755" cy="2525452"/>
          </a:xfrm>
          <a:prstGeom prst="rect">
            <a:avLst/>
          </a:prstGeom>
        </p:spPr>
      </p:pic>
      <p:sp>
        <p:nvSpPr>
          <p:cNvPr id="3" name="スライド番号プレースホルダー 2">
            <a:extLst>
              <a:ext uri="{FF2B5EF4-FFF2-40B4-BE49-F238E27FC236}">
                <a16:creationId xmlns:a16="http://schemas.microsoft.com/office/drawing/2014/main" id="{AE2E1201-8B11-49AD-9902-7A5A73B77AC4}"/>
              </a:ext>
            </a:extLst>
          </p:cNvPr>
          <p:cNvSpPr>
            <a:spLocks noGrp="1"/>
          </p:cNvSpPr>
          <p:nvPr>
            <p:ph type="sldNum" sz="quarter" idx="12"/>
          </p:nvPr>
        </p:nvSpPr>
        <p:spPr/>
        <p:txBody>
          <a:bodyPr/>
          <a:lstStyle/>
          <a:p>
            <a:fld id="{CFC412B4-EE58-4AC4-A928-FBCBFC162B5A}" type="slidenum">
              <a:rPr kumimoji="1" lang="ja-JP" altLang="en-US" smtClean="0">
                <a:solidFill>
                  <a:schemeClr val="tx1"/>
                </a:solidFill>
              </a:rPr>
              <a:t>20</a:t>
            </a:fld>
            <a:endParaRPr kumimoji="1" lang="ja-JP" altLang="en-US">
              <a:solidFill>
                <a:schemeClr val="tx1"/>
              </a:solidFill>
            </a:endParaRPr>
          </a:p>
        </p:txBody>
      </p:sp>
      <p:pic>
        <p:nvPicPr>
          <p:cNvPr id="5" name="図 4">
            <a:extLst>
              <a:ext uri="{FF2B5EF4-FFF2-40B4-BE49-F238E27FC236}">
                <a16:creationId xmlns:a16="http://schemas.microsoft.com/office/drawing/2014/main" id="{216C8AC9-8BCC-4AD5-B693-BBF062103B47}"/>
              </a:ext>
            </a:extLst>
          </p:cNvPr>
          <p:cNvPicPr>
            <a:picLocks noChangeAspect="1"/>
          </p:cNvPicPr>
          <p:nvPr/>
        </p:nvPicPr>
        <p:blipFill>
          <a:blip r:embed="rId3"/>
          <a:stretch>
            <a:fillRect/>
          </a:stretch>
        </p:blipFill>
        <p:spPr>
          <a:xfrm>
            <a:off x="31077" y="1468284"/>
            <a:ext cx="6120914" cy="4968671"/>
          </a:xfrm>
          <a:prstGeom prst="rect">
            <a:avLst/>
          </a:prstGeom>
        </p:spPr>
      </p:pic>
      <p:graphicFrame>
        <p:nvGraphicFramePr>
          <p:cNvPr id="6" name="表 5">
            <a:extLst>
              <a:ext uri="{FF2B5EF4-FFF2-40B4-BE49-F238E27FC236}">
                <a16:creationId xmlns:a16="http://schemas.microsoft.com/office/drawing/2014/main" id="{C4BCC161-CD05-4358-9AE2-CB56995870F9}"/>
              </a:ext>
            </a:extLst>
          </p:cNvPr>
          <p:cNvGraphicFramePr>
            <a:graphicFrameLocks noGrp="1"/>
          </p:cNvGraphicFramePr>
          <p:nvPr>
            <p:extLst>
              <p:ext uri="{D42A27DB-BD31-4B8C-83A1-F6EECF244321}">
                <p14:modId xmlns:p14="http://schemas.microsoft.com/office/powerpoint/2010/main" val="1244784831"/>
              </p:ext>
            </p:extLst>
          </p:nvPr>
        </p:nvGraphicFramePr>
        <p:xfrm>
          <a:off x="6251280" y="4493951"/>
          <a:ext cx="3533294" cy="1790700"/>
        </p:xfrm>
        <a:graphic>
          <a:graphicData uri="http://schemas.openxmlformats.org/drawingml/2006/table">
            <a:tbl>
              <a:tblPr/>
              <a:tblGrid>
                <a:gridCol w="941294">
                  <a:extLst>
                    <a:ext uri="{9D8B030D-6E8A-4147-A177-3AD203B41FA5}">
                      <a16:colId xmlns:a16="http://schemas.microsoft.com/office/drawing/2014/main" val="1915500755"/>
                    </a:ext>
                  </a:extLst>
                </a:gridCol>
                <a:gridCol w="864000">
                  <a:extLst>
                    <a:ext uri="{9D8B030D-6E8A-4147-A177-3AD203B41FA5}">
                      <a16:colId xmlns:a16="http://schemas.microsoft.com/office/drawing/2014/main" val="3333506352"/>
                    </a:ext>
                  </a:extLst>
                </a:gridCol>
                <a:gridCol w="864000">
                  <a:extLst>
                    <a:ext uri="{9D8B030D-6E8A-4147-A177-3AD203B41FA5}">
                      <a16:colId xmlns:a16="http://schemas.microsoft.com/office/drawing/2014/main" val="425859392"/>
                    </a:ext>
                  </a:extLst>
                </a:gridCol>
                <a:gridCol w="864000">
                  <a:extLst>
                    <a:ext uri="{9D8B030D-6E8A-4147-A177-3AD203B41FA5}">
                      <a16:colId xmlns:a16="http://schemas.microsoft.com/office/drawing/2014/main" val="2648755961"/>
                    </a:ext>
                  </a:extLst>
                </a:gridCol>
              </a:tblGrid>
              <a:tr h="251460">
                <a:tc rowSpan="2">
                  <a:txBody>
                    <a:bodyPr/>
                    <a:lstStyle/>
                    <a:p>
                      <a:pPr algn="ctr" fontAlgn="ct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増加数</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fontAlgn="ctr"/>
                      <a:r>
                        <a:rPr lang="ja-JP" altLang="en-US" sz="1200" b="1" i="0" u="none" strike="noStrike" dirty="0">
                          <a:solidFill>
                            <a:srgbClr val="000000"/>
                          </a:solidFill>
                          <a:effectLst/>
                          <a:latin typeface="游ゴシック" panose="020B0400000000000000" pitchFamily="50" charset="-128"/>
                          <a:ea typeface="游ゴシック" panose="020B0400000000000000" pitchFamily="50" charset="-128"/>
                        </a:rPr>
                        <a:t>メッシュ数</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658522613"/>
                  </a:ext>
                </a:extLst>
              </a:tr>
              <a:tr h="259080">
                <a:tc vMerge="1">
                  <a:txBody>
                    <a:bodyPr/>
                    <a:lstStyle/>
                    <a:p>
                      <a:endParaRPr kumimoji="1" lang="ja-JP" altLang="en-US"/>
                    </a:p>
                  </a:txBody>
                  <a:tcPr/>
                </a:tc>
                <a:tc>
                  <a:txBody>
                    <a:bodyPr/>
                    <a:lstStyle/>
                    <a:p>
                      <a:pPr algn="ctr" fontAlgn="ctr"/>
                      <a:r>
                        <a:rPr lang="ja-JP" altLang="en-US" sz="1200" b="1" i="0" u="none" strike="noStrike" dirty="0">
                          <a:solidFill>
                            <a:srgbClr val="000000"/>
                          </a:solidFill>
                          <a:effectLst/>
                          <a:latin typeface="游ゴシック" panose="020B0400000000000000" pitchFamily="50" charset="-128"/>
                          <a:ea typeface="游ゴシック" panose="020B0400000000000000" pitchFamily="50" charset="-128"/>
                        </a:rPr>
                        <a:t>堺市域</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1200" b="1" i="0" u="none" strike="noStrike" dirty="0">
                          <a:solidFill>
                            <a:srgbClr val="000000"/>
                          </a:solidFill>
                          <a:effectLst/>
                          <a:latin typeface="游ゴシック" panose="020B0400000000000000" pitchFamily="50" charset="-128"/>
                          <a:ea typeface="游ゴシック" panose="020B0400000000000000" pitchFamily="50" charset="-128"/>
                        </a:rPr>
                        <a:t>和泉市</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泉大津市</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88960880"/>
                  </a:ext>
                </a:extLst>
              </a:tr>
              <a:tr h="251460">
                <a:tc>
                  <a:txBody>
                    <a:bodyPr/>
                    <a:lstStyle/>
                    <a:p>
                      <a:pPr algn="ctr"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１箇所</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137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38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131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157560828"/>
                  </a:ext>
                </a:extLst>
              </a:tr>
              <a:tr h="251460">
                <a:tc>
                  <a:txBody>
                    <a:bodyPr/>
                    <a:lstStyle/>
                    <a:p>
                      <a:pPr algn="ctr"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２箇所</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31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33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71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718802324"/>
                  </a:ext>
                </a:extLst>
              </a:tr>
              <a:tr h="251460">
                <a:tc>
                  <a:txBody>
                    <a:bodyPr/>
                    <a:lstStyle/>
                    <a:p>
                      <a:pPr algn="ctr"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３箇所</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43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22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5568517"/>
                  </a:ext>
                </a:extLst>
              </a:tr>
              <a:tr h="259080">
                <a:tc>
                  <a:txBody>
                    <a:bodyPr/>
                    <a:lstStyle/>
                    <a:p>
                      <a:pPr algn="ctr"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４箇所以上</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28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4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484852220"/>
                  </a:ext>
                </a:extLst>
              </a:tr>
              <a:tr h="266700">
                <a:tc>
                  <a:txBody>
                    <a:bodyPr/>
                    <a:lstStyle/>
                    <a:p>
                      <a:pPr algn="ctr" fontAlgn="ctr"/>
                      <a:r>
                        <a:rPr lang="ja-JP" altLang="en-US" sz="1200" b="1" i="0" u="none" strike="noStrike" dirty="0">
                          <a:solidFill>
                            <a:srgbClr val="000000"/>
                          </a:solidFill>
                          <a:effectLst/>
                          <a:latin typeface="游ゴシック" panose="020B0400000000000000" pitchFamily="50" charset="-128"/>
                          <a:ea typeface="游ゴシック" panose="020B0400000000000000" pitchFamily="50" charset="-128"/>
                        </a:rPr>
                        <a:t>合計</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游ゴシック" panose="020B0400000000000000" pitchFamily="50" charset="-128"/>
                          <a:ea typeface="游ゴシック" panose="020B0400000000000000" pitchFamily="50" charset="-128"/>
                        </a:rPr>
                        <a:t>168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dirty="0">
                          <a:solidFill>
                            <a:srgbClr val="000000"/>
                          </a:solidFill>
                          <a:effectLst/>
                          <a:latin typeface="游ゴシック" panose="020B0400000000000000" pitchFamily="50" charset="-128"/>
                          <a:ea typeface="游ゴシック" panose="020B0400000000000000" pitchFamily="50" charset="-128"/>
                        </a:rPr>
                        <a:t>142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dirty="0">
                          <a:solidFill>
                            <a:srgbClr val="000000"/>
                          </a:solidFill>
                          <a:effectLst/>
                          <a:latin typeface="游ゴシック" panose="020B0400000000000000" pitchFamily="50" charset="-128"/>
                          <a:ea typeface="游ゴシック" panose="020B0400000000000000" pitchFamily="50" charset="-128"/>
                        </a:rPr>
                        <a:t>228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3271470"/>
                  </a:ext>
                </a:extLst>
              </a:tr>
            </a:tbl>
          </a:graphicData>
        </a:graphic>
      </p:graphicFrame>
      <p:sp>
        <p:nvSpPr>
          <p:cNvPr id="47" name="タイトル 1">
            <a:extLst>
              <a:ext uri="{FF2B5EF4-FFF2-40B4-BE49-F238E27FC236}">
                <a16:creationId xmlns:a16="http://schemas.microsoft.com/office/drawing/2014/main" id="{76154F06-71BD-45F5-9142-73EECEBAF771}"/>
              </a:ext>
            </a:extLst>
          </p:cNvPr>
          <p:cNvSpPr txBox="1">
            <a:spLocks/>
          </p:cNvSpPr>
          <p:nvPr/>
        </p:nvSpPr>
        <p:spPr>
          <a:xfrm>
            <a:off x="6215109" y="6322914"/>
            <a:ext cx="2020436" cy="216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800" dirty="0">
                <a:latin typeface="ＭＳ Ｐゴシック" panose="020B0600070205080204" pitchFamily="50" charset="-128"/>
                <a:ea typeface="ＭＳ Ｐゴシック" panose="020B0600070205080204" pitchFamily="50" charset="-128"/>
              </a:rPr>
              <a:t>※</a:t>
            </a:r>
            <a:r>
              <a:rPr lang="ja-JP" altLang="en-US" sz="800" dirty="0">
                <a:latin typeface="ＭＳ Ｐゴシック" panose="020B0600070205080204" pitchFamily="50" charset="-128"/>
                <a:ea typeface="ＭＳ Ｐゴシック" panose="020B0600070205080204" pitchFamily="50" charset="-128"/>
              </a:rPr>
              <a:t>黄セル：居住者がいないメッシュを含む</a:t>
            </a:r>
            <a:endParaRPr kumimoji="1" lang="ja-JP" altLang="en-US" sz="800" dirty="0">
              <a:latin typeface="ＭＳ Ｐゴシック" panose="020B0600070205080204" pitchFamily="50" charset="-128"/>
              <a:ea typeface="ＭＳ Ｐゴシック" panose="020B0600070205080204" pitchFamily="50" charset="-128"/>
            </a:endParaRPr>
          </a:p>
        </p:txBody>
      </p:sp>
      <p:sp>
        <p:nvSpPr>
          <p:cNvPr id="14" name="角丸四角形 91">
            <a:extLst>
              <a:ext uri="{FF2B5EF4-FFF2-40B4-BE49-F238E27FC236}">
                <a16:creationId xmlns:a16="http://schemas.microsoft.com/office/drawing/2014/main" id="{38603A5A-0EBF-4545-88EC-8785706C2E62}"/>
              </a:ext>
            </a:extLst>
          </p:cNvPr>
          <p:cNvSpPr/>
          <p:nvPr/>
        </p:nvSpPr>
        <p:spPr>
          <a:xfrm>
            <a:off x="-2" y="6392963"/>
            <a:ext cx="5040000" cy="2919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defTabSz="457200" rtl="0" eaLnBrk="1" fontAlgn="auto" latinLnBrk="0" hangingPunct="1">
              <a:lnSpc>
                <a:spcPct val="100000"/>
              </a:lnSpc>
              <a:spcBef>
                <a:spcPts val="200"/>
              </a:spcBef>
              <a:spcAft>
                <a:spcPts val="0"/>
              </a:spcAft>
              <a:buClrTx/>
              <a:buSzTx/>
              <a:tabLst/>
              <a:defRPr/>
            </a:pPr>
            <a:r>
              <a:rPr kumimoji="1" lang="en-US" altLang="ja-JP" sz="8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800" dirty="0">
                <a:solidFill>
                  <a:schemeClr val="tx1"/>
                </a:solidFill>
                <a:latin typeface="ＭＳ Ｐゴシック" panose="020B0600070205080204" pitchFamily="50" charset="-128"/>
                <a:ea typeface="ＭＳ Ｐゴシック" panose="020B0600070205080204" pitchFamily="50" charset="-128"/>
              </a:rPr>
              <a:t>道路データには実際の交通状況等は反映されていないため、実際の効果発現地域とは異なる可能性がある</a:t>
            </a:r>
            <a:endParaRPr kumimoji="1" lang="en-US" altLang="ja-JP" sz="800"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263183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E18C5F5-EFE3-4448-9320-35378E710FAE}"/>
              </a:ext>
            </a:extLst>
          </p:cNvPr>
          <p:cNvSpPr/>
          <p:nvPr/>
        </p:nvSpPr>
        <p:spPr>
          <a:xfrm>
            <a:off x="24071" y="34374"/>
            <a:ext cx="9906000" cy="36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堺市域・泉州北ブロック付近の広域化シミュレーション⑦</a:t>
            </a:r>
          </a:p>
        </p:txBody>
      </p:sp>
      <p:sp>
        <p:nvSpPr>
          <p:cNvPr id="38" name="角丸四角形 91">
            <a:extLst>
              <a:ext uri="{FF2B5EF4-FFF2-40B4-BE49-F238E27FC236}">
                <a16:creationId xmlns:a16="http://schemas.microsoft.com/office/drawing/2014/main" id="{07887CDC-EDBE-4532-B0CB-1CD0301D9E65}"/>
              </a:ext>
            </a:extLst>
          </p:cNvPr>
          <p:cNvSpPr/>
          <p:nvPr/>
        </p:nvSpPr>
        <p:spPr>
          <a:xfrm>
            <a:off x="190662" y="809912"/>
            <a:ext cx="9524676" cy="136072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defTabSz="457200" rtl="0" eaLnBrk="1" fontAlgn="auto" latinLnBrk="0" hangingPunct="1">
              <a:lnSpc>
                <a:spcPct val="100000"/>
              </a:lnSpc>
              <a:spcBef>
                <a:spcPts val="200"/>
              </a:spcBef>
              <a:spcAft>
                <a:spcPts val="0"/>
              </a:spcAft>
              <a:buClrTx/>
              <a:buSzTx/>
              <a:buFont typeface="Wingdings" panose="05000000000000000000" pitchFamily="2" charset="2"/>
              <a:buChar char="Ø"/>
              <a:tabLst/>
              <a:defRPr/>
            </a:pPr>
            <a:endParaRPr kumimoji="1" lang="en-US" altLang="ja-JP" sz="1100" b="1" dirty="0">
              <a:solidFill>
                <a:schemeClr val="tx1"/>
              </a:solidFill>
              <a:latin typeface="Meiryo UI" panose="020B0604030504040204" pitchFamily="50" charset="-128"/>
              <a:ea typeface="Meiryo UI" panose="020B0604030504040204" pitchFamily="50" charset="-128"/>
            </a:endParaRPr>
          </a:p>
        </p:txBody>
      </p:sp>
      <p:sp>
        <p:nvSpPr>
          <p:cNvPr id="18" name="角丸四角形 91">
            <a:extLst>
              <a:ext uri="{FF2B5EF4-FFF2-40B4-BE49-F238E27FC236}">
                <a16:creationId xmlns:a16="http://schemas.microsoft.com/office/drawing/2014/main" id="{6CB36A11-74F2-4241-A90F-ED982204452F}"/>
              </a:ext>
            </a:extLst>
          </p:cNvPr>
          <p:cNvSpPr/>
          <p:nvPr/>
        </p:nvSpPr>
        <p:spPr>
          <a:xfrm>
            <a:off x="79873" y="488550"/>
            <a:ext cx="4680000" cy="288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Meiryo UI" panose="020B0604030504040204" pitchFamily="50" charset="-128"/>
                <a:ea typeface="Meiryo UI" panose="020B0604030504040204" pitchFamily="50" charset="-128"/>
              </a:rPr>
              <a:t>シミュレーション２：５分以内に到達可能な消防署所数</a:t>
            </a:r>
            <a:endParaRPr kumimoji="1" lang="ja-JP" altLang="en-US" sz="100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26" name="角丸四角形 91">
            <a:extLst>
              <a:ext uri="{FF2B5EF4-FFF2-40B4-BE49-F238E27FC236}">
                <a16:creationId xmlns:a16="http://schemas.microsoft.com/office/drawing/2014/main" id="{A03D36C3-9140-479B-9156-01F2CCFFE63E}"/>
              </a:ext>
            </a:extLst>
          </p:cNvPr>
          <p:cNvSpPr/>
          <p:nvPr/>
        </p:nvSpPr>
        <p:spPr>
          <a:xfrm>
            <a:off x="79873" y="830029"/>
            <a:ext cx="3453160" cy="288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案２－１②：忠岡町＋岸和田市＋貝塚市</a:t>
            </a:r>
            <a:endParaRPr kumimoji="1" lang="ja-JP" altLang="en-US" sz="8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44" name="タイトル 1">
            <a:extLst>
              <a:ext uri="{FF2B5EF4-FFF2-40B4-BE49-F238E27FC236}">
                <a16:creationId xmlns:a16="http://schemas.microsoft.com/office/drawing/2014/main" id="{A6642916-653C-4E91-9E79-DE7529698106}"/>
              </a:ext>
            </a:extLst>
          </p:cNvPr>
          <p:cNvSpPr txBox="1">
            <a:spLocks/>
          </p:cNvSpPr>
          <p:nvPr/>
        </p:nvSpPr>
        <p:spPr>
          <a:xfrm>
            <a:off x="6251280" y="4090282"/>
            <a:ext cx="3569465" cy="40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en-US" altLang="ja-JP" sz="1000" dirty="0">
                <a:latin typeface="ＭＳ Ｐゴシック" panose="020B0600070205080204" pitchFamily="50" charset="-128"/>
                <a:ea typeface="ＭＳ Ｐゴシック" panose="020B0600070205080204" pitchFamily="50" charset="-128"/>
              </a:rPr>
              <a:t>【</a:t>
            </a:r>
            <a:r>
              <a:rPr kumimoji="1" lang="ja-JP" altLang="en-US" sz="1000" dirty="0">
                <a:latin typeface="ＭＳ Ｐゴシック" panose="020B0600070205080204" pitchFamily="50" charset="-128"/>
                <a:ea typeface="ＭＳ Ｐゴシック" panose="020B0600070205080204" pitchFamily="50" charset="-128"/>
              </a:rPr>
              <a:t>５分以内に到達可能な署所が増える地域の数（メッシュ数）</a:t>
            </a:r>
            <a:r>
              <a:rPr kumimoji="1" lang="en-US" altLang="ja-JP" sz="1000" dirty="0">
                <a:latin typeface="ＭＳ Ｐゴシック" panose="020B0600070205080204" pitchFamily="50" charset="-128"/>
                <a:ea typeface="ＭＳ Ｐゴシック" panose="020B0600070205080204" pitchFamily="50" charset="-128"/>
              </a:rPr>
              <a:t>】</a:t>
            </a:r>
            <a:endParaRPr kumimoji="1" lang="ja-JP" altLang="en-US" sz="1000" dirty="0">
              <a:latin typeface="ＭＳ Ｐゴシック" panose="020B0600070205080204" pitchFamily="50" charset="-128"/>
              <a:ea typeface="ＭＳ Ｐゴシック" panose="020B0600070205080204" pitchFamily="50" charset="-128"/>
            </a:endParaRPr>
          </a:p>
        </p:txBody>
      </p:sp>
      <p:sp>
        <p:nvSpPr>
          <p:cNvPr id="46" name="タイトル 1">
            <a:extLst>
              <a:ext uri="{FF2B5EF4-FFF2-40B4-BE49-F238E27FC236}">
                <a16:creationId xmlns:a16="http://schemas.microsoft.com/office/drawing/2014/main" id="{96CFADFC-C553-4B2F-9425-4939B2BE7133}"/>
              </a:ext>
            </a:extLst>
          </p:cNvPr>
          <p:cNvSpPr txBox="1">
            <a:spLocks/>
          </p:cNvSpPr>
          <p:nvPr/>
        </p:nvSpPr>
        <p:spPr>
          <a:xfrm>
            <a:off x="6199724" y="1111343"/>
            <a:ext cx="3453160" cy="40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５分以内に到達可能な署所が増える地域の人口</a:t>
            </a:r>
            <a:r>
              <a:rPr kumimoji="1" lang="en-US" altLang="ja-JP" sz="1100" dirty="0">
                <a:latin typeface="ＭＳ Ｐゴシック" panose="020B0600070205080204" pitchFamily="50" charset="-128"/>
                <a:ea typeface="ＭＳ Ｐゴシック" panose="020B0600070205080204" pitchFamily="50" charset="-128"/>
              </a:rPr>
              <a:t>】</a:t>
            </a:r>
            <a:endParaRPr kumimoji="1" lang="ja-JP" altLang="en-US" sz="1100" dirty="0">
              <a:latin typeface="ＭＳ Ｐゴシック" panose="020B0600070205080204" pitchFamily="50" charset="-128"/>
              <a:ea typeface="ＭＳ Ｐゴシック" panose="020B0600070205080204" pitchFamily="50" charset="-128"/>
            </a:endParaRPr>
          </a:p>
        </p:txBody>
      </p:sp>
      <p:sp>
        <p:nvSpPr>
          <p:cNvPr id="63" name="タイトル 1">
            <a:extLst>
              <a:ext uri="{FF2B5EF4-FFF2-40B4-BE49-F238E27FC236}">
                <a16:creationId xmlns:a16="http://schemas.microsoft.com/office/drawing/2014/main" id="{7C26DE2C-A00E-4591-8E41-61650CA8E8CC}"/>
              </a:ext>
            </a:extLst>
          </p:cNvPr>
          <p:cNvSpPr txBox="1">
            <a:spLocks/>
          </p:cNvSpPr>
          <p:nvPr/>
        </p:nvSpPr>
        <p:spPr>
          <a:xfrm>
            <a:off x="1" y="1070751"/>
            <a:ext cx="3045350" cy="40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５分以内に到達可能な消防署所が増える地域</a:t>
            </a:r>
            <a:r>
              <a:rPr kumimoji="1" lang="en-US" altLang="ja-JP" sz="1100" dirty="0">
                <a:latin typeface="ＭＳ Ｐゴシック" panose="020B0600070205080204" pitchFamily="50" charset="-128"/>
                <a:ea typeface="ＭＳ Ｐゴシック" panose="020B0600070205080204" pitchFamily="50" charset="-128"/>
              </a:rPr>
              <a:t>】</a:t>
            </a:r>
            <a:endParaRPr kumimoji="1" lang="ja-JP" altLang="en-US" sz="1100" dirty="0">
              <a:latin typeface="ＭＳ Ｐゴシック" panose="020B0600070205080204" pitchFamily="50" charset="-128"/>
              <a:ea typeface="ＭＳ Ｐゴシック" panose="020B0600070205080204" pitchFamily="50" charset="-128"/>
            </a:endParaRPr>
          </a:p>
        </p:txBody>
      </p:sp>
      <p:pic>
        <p:nvPicPr>
          <p:cNvPr id="76" name="図 75">
            <a:extLst>
              <a:ext uri="{FF2B5EF4-FFF2-40B4-BE49-F238E27FC236}">
                <a16:creationId xmlns:a16="http://schemas.microsoft.com/office/drawing/2014/main" id="{8D582F89-3516-44B5-8556-67CDDB08E357}"/>
              </a:ext>
            </a:extLst>
          </p:cNvPr>
          <p:cNvPicPr>
            <a:picLocks/>
          </p:cNvPicPr>
          <p:nvPr/>
        </p:nvPicPr>
        <p:blipFill>
          <a:blip r:embed="rId2"/>
          <a:stretch>
            <a:fillRect/>
          </a:stretch>
        </p:blipFill>
        <p:spPr>
          <a:xfrm>
            <a:off x="6124443" y="1474420"/>
            <a:ext cx="3730112" cy="2584894"/>
          </a:xfrm>
          <a:prstGeom prst="rect">
            <a:avLst/>
          </a:prstGeom>
        </p:spPr>
      </p:pic>
      <p:sp>
        <p:nvSpPr>
          <p:cNvPr id="2" name="スライド番号プレースホルダー 1">
            <a:extLst>
              <a:ext uri="{FF2B5EF4-FFF2-40B4-BE49-F238E27FC236}">
                <a16:creationId xmlns:a16="http://schemas.microsoft.com/office/drawing/2014/main" id="{582F695B-BA3D-4C04-A8CD-3724DD6852A6}"/>
              </a:ext>
            </a:extLst>
          </p:cNvPr>
          <p:cNvSpPr>
            <a:spLocks noGrp="1"/>
          </p:cNvSpPr>
          <p:nvPr>
            <p:ph type="sldNum" sz="quarter" idx="12"/>
          </p:nvPr>
        </p:nvSpPr>
        <p:spPr/>
        <p:txBody>
          <a:bodyPr/>
          <a:lstStyle/>
          <a:p>
            <a:fld id="{CFC412B4-EE58-4AC4-A928-FBCBFC162B5A}" type="slidenum">
              <a:rPr kumimoji="1" lang="ja-JP" altLang="en-US" smtClean="0">
                <a:solidFill>
                  <a:schemeClr val="tx1"/>
                </a:solidFill>
              </a:rPr>
              <a:t>21</a:t>
            </a:fld>
            <a:endParaRPr kumimoji="1" lang="ja-JP" altLang="en-US">
              <a:solidFill>
                <a:schemeClr val="tx1"/>
              </a:solidFill>
            </a:endParaRPr>
          </a:p>
        </p:txBody>
      </p:sp>
      <p:pic>
        <p:nvPicPr>
          <p:cNvPr id="5" name="図 4">
            <a:extLst>
              <a:ext uri="{FF2B5EF4-FFF2-40B4-BE49-F238E27FC236}">
                <a16:creationId xmlns:a16="http://schemas.microsoft.com/office/drawing/2014/main" id="{F1B74FBA-19EE-4FD1-923B-B18F1758A16D}"/>
              </a:ext>
            </a:extLst>
          </p:cNvPr>
          <p:cNvPicPr>
            <a:picLocks noChangeAspect="1"/>
          </p:cNvPicPr>
          <p:nvPr/>
        </p:nvPicPr>
        <p:blipFill>
          <a:blip r:embed="rId3"/>
          <a:stretch>
            <a:fillRect/>
          </a:stretch>
        </p:blipFill>
        <p:spPr>
          <a:xfrm>
            <a:off x="51445" y="1452927"/>
            <a:ext cx="6120914" cy="4999153"/>
          </a:xfrm>
          <a:prstGeom prst="rect">
            <a:avLst/>
          </a:prstGeom>
        </p:spPr>
      </p:pic>
      <p:graphicFrame>
        <p:nvGraphicFramePr>
          <p:cNvPr id="6" name="表 5">
            <a:extLst>
              <a:ext uri="{FF2B5EF4-FFF2-40B4-BE49-F238E27FC236}">
                <a16:creationId xmlns:a16="http://schemas.microsoft.com/office/drawing/2014/main" id="{E5A341E0-6BAB-438E-8F55-7BB185962B89}"/>
              </a:ext>
            </a:extLst>
          </p:cNvPr>
          <p:cNvGraphicFramePr>
            <a:graphicFrameLocks noGrp="1"/>
          </p:cNvGraphicFramePr>
          <p:nvPr>
            <p:extLst>
              <p:ext uri="{D42A27DB-BD31-4B8C-83A1-F6EECF244321}">
                <p14:modId xmlns:p14="http://schemas.microsoft.com/office/powerpoint/2010/main" val="525616705"/>
              </p:ext>
            </p:extLst>
          </p:nvPr>
        </p:nvGraphicFramePr>
        <p:xfrm>
          <a:off x="6251280" y="4488230"/>
          <a:ext cx="3533294" cy="1790700"/>
        </p:xfrm>
        <a:graphic>
          <a:graphicData uri="http://schemas.openxmlformats.org/drawingml/2006/table">
            <a:tbl>
              <a:tblPr/>
              <a:tblGrid>
                <a:gridCol w="941294">
                  <a:extLst>
                    <a:ext uri="{9D8B030D-6E8A-4147-A177-3AD203B41FA5}">
                      <a16:colId xmlns:a16="http://schemas.microsoft.com/office/drawing/2014/main" val="2647213034"/>
                    </a:ext>
                  </a:extLst>
                </a:gridCol>
                <a:gridCol w="864000">
                  <a:extLst>
                    <a:ext uri="{9D8B030D-6E8A-4147-A177-3AD203B41FA5}">
                      <a16:colId xmlns:a16="http://schemas.microsoft.com/office/drawing/2014/main" val="3699974979"/>
                    </a:ext>
                  </a:extLst>
                </a:gridCol>
                <a:gridCol w="864000">
                  <a:extLst>
                    <a:ext uri="{9D8B030D-6E8A-4147-A177-3AD203B41FA5}">
                      <a16:colId xmlns:a16="http://schemas.microsoft.com/office/drawing/2014/main" val="1589105008"/>
                    </a:ext>
                  </a:extLst>
                </a:gridCol>
                <a:gridCol w="864000">
                  <a:extLst>
                    <a:ext uri="{9D8B030D-6E8A-4147-A177-3AD203B41FA5}">
                      <a16:colId xmlns:a16="http://schemas.microsoft.com/office/drawing/2014/main" val="512816198"/>
                    </a:ext>
                  </a:extLst>
                </a:gridCol>
              </a:tblGrid>
              <a:tr h="251460">
                <a:tc rowSpan="2">
                  <a:txBody>
                    <a:bodyPr/>
                    <a:lstStyle/>
                    <a:p>
                      <a:pPr algn="ctr" fontAlgn="ct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増加数</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fontAlgn="ctr"/>
                      <a:r>
                        <a:rPr lang="ja-JP" altLang="en-US" sz="1200" b="1" i="0" u="none" strike="noStrike" dirty="0">
                          <a:solidFill>
                            <a:srgbClr val="000000"/>
                          </a:solidFill>
                          <a:effectLst/>
                          <a:latin typeface="游ゴシック" panose="020B0400000000000000" pitchFamily="50" charset="-128"/>
                          <a:ea typeface="游ゴシック" panose="020B0400000000000000" pitchFamily="50" charset="-128"/>
                        </a:rPr>
                        <a:t>メッシュ数</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12859204"/>
                  </a:ext>
                </a:extLst>
              </a:tr>
              <a:tr h="259080">
                <a:tc vMerge="1">
                  <a:txBody>
                    <a:bodyPr/>
                    <a:lstStyle/>
                    <a:p>
                      <a:endParaRPr kumimoji="1" lang="ja-JP" altLang="en-US"/>
                    </a:p>
                  </a:txBody>
                  <a:tcPr/>
                </a:tc>
                <a:tc>
                  <a:txBody>
                    <a:bodyPr/>
                    <a:lstStyle/>
                    <a:p>
                      <a:pPr algn="ctr" fontAlgn="ct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貝塚市</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1200" b="1" i="0" u="none" strike="noStrike" dirty="0">
                          <a:solidFill>
                            <a:srgbClr val="000000"/>
                          </a:solidFill>
                          <a:effectLst/>
                          <a:latin typeface="游ゴシック" panose="020B0400000000000000" pitchFamily="50" charset="-128"/>
                          <a:ea typeface="游ゴシック" panose="020B0400000000000000" pitchFamily="50" charset="-128"/>
                        </a:rPr>
                        <a:t>岸和田市</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忠岡町</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758870383"/>
                  </a:ext>
                </a:extLst>
              </a:tr>
              <a:tr h="251460">
                <a:tc>
                  <a:txBody>
                    <a:bodyPr/>
                    <a:lstStyle/>
                    <a:p>
                      <a:pPr algn="ctr"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１箇所</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82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273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13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948009870"/>
                  </a:ext>
                </a:extLst>
              </a:tr>
              <a:tr h="251460">
                <a:tc>
                  <a:txBody>
                    <a:bodyPr/>
                    <a:lstStyle/>
                    <a:p>
                      <a:pPr algn="ctr"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２箇所</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13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70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37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375428109"/>
                  </a:ext>
                </a:extLst>
              </a:tr>
              <a:tr h="251460">
                <a:tc>
                  <a:txBody>
                    <a:bodyPr/>
                    <a:lstStyle/>
                    <a:p>
                      <a:pPr algn="ctr"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３箇所</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36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4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8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476545842"/>
                  </a:ext>
                </a:extLst>
              </a:tr>
              <a:tr h="259080">
                <a:tc>
                  <a:txBody>
                    <a:bodyPr/>
                    <a:lstStyle/>
                    <a:p>
                      <a:pPr algn="ctr"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４箇所以上</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11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3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578789150"/>
                  </a:ext>
                </a:extLst>
              </a:tr>
              <a:tr h="266700">
                <a:tc>
                  <a:txBody>
                    <a:bodyPr/>
                    <a:lstStyle/>
                    <a:p>
                      <a:pPr algn="ctr" fontAlgn="ct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合計</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游ゴシック" panose="020B0400000000000000" pitchFamily="50" charset="-128"/>
                          <a:ea typeface="游ゴシック" panose="020B0400000000000000" pitchFamily="50" charset="-128"/>
                        </a:rPr>
                        <a:t>142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游ゴシック" panose="020B0400000000000000" pitchFamily="50" charset="-128"/>
                          <a:ea typeface="游ゴシック" panose="020B0400000000000000" pitchFamily="50" charset="-128"/>
                        </a:rPr>
                        <a:t>347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dirty="0">
                          <a:solidFill>
                            <a:srgbClr val="000000"/>
                          </a:solidFill>
                          <a:effectLst/>
                          <a:latin typeface="游ゴシック" panose="020B0400000000000000" pitchFamily="50" charset="-128"/>
                          <a:ea typeface="游ゴシック" panose="020B0400000000000000" pitchFamily="50" charset="-128"/>
                        </a:rPr>
                        <a:t>61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8701753"/>
                  </a:ext>
                </a:extLst>
              </a:tr>
            </a:tbl>
          </a:graphicData>
        </a:graphic>
      </p:graphicFrame>
      <p:sp>
        <p:nvSpPr>
          <p:cNvPr id="35" name="タイトル 1">
            <a:extLst>
              <a:ext uri="{FF2B5EF4-FFF2-40B4-BE49-F238E27FC236}">
                <a16:creationId xmlns:a16="http://schemas.microsoft.com/office/drawing/2014/main" id="{E2CBAD16-1489-4902-B1CD-839DF811C88C}"/>
              </a:ext>
            </a:extLst>
          </p:cNvPr>
          <p:cNvSpPr txBox="1">
            <a:spLocks/>
          </p:cNvSpPr>
          <p:nvPr/>
        </p:nvSpPr>
        <p:spPr>
          <a:xfrm>
            <a:off x="6251280" y="6278930"/>
            <a:ext cx="2020436" cy="216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800" dirty="0">
                <a:latin typeface="ＭＳ Ｐゴシック" panose="020B0600070205080204" pitchFamily="50" charset="-128"/>
                <a:ea typeface="ＭＳ Ｐゴシック" panose="020B0600070205080204" pitchFamily="50" charset="-128"/>
              </a:rPr>
              <a:t>※</a:t>
            </a:r>
            <a:r>
              <a:rPr lang="ja-JP" altLang="en-US" sz="800" dirty="0">
                <a:latin typeface="ＭＳ Ｐゴシック" panose="020B0600070205080204" pitchFamily="50" charset="-128"/>
                <a:ea typeface="ＭＳ Ｐゴシック" panose="020B0600070205080204" pitchFamily="50" charset="-128"/>
              </a:rPr>
              <a:t>黄セル：居住者がいないメッシュを含む</a:t>
            </a:r>
            <a:endParaRPr kumimoji="1" lang="ja-JP" altLang="en-US" sz="800" dirty="0">
              <a:latin typeface="ＭＳ Ｐゴシック" panose="020B0600070205080204" pitchFamily="50" charset="-128"/>
              <a:ea typeface="ＭＳ Ｐゴシック" panose="020B0600070205080204" pitchFamily="50" charset="-128"/>
            </a:endParaRPr>
          </a:p>
        </p:txBody>
      </p:sp>
      <p:sp>
        <p:nvSpPr>
          <p:cNvPr id="14" name="角丸四角形 91">
            <a:extLst>
              <a:ext uri="{FF2B5EF4-FFF2-40B4-BE49-F238E27FC236}">
                <a16:creationId xmlns:a16="http://schemas.microsoft.com/office/drawing/2014/main" id="{DDC25213-41FE-4BB8-A46D-A11A6D37B3AE}"/>
              </a:ext>
            </a:extLst>
          </p:cNvPr>
          <p:cNvSpPr/>
          <p:nvPr/>
        </p:nvSpPr>
        <p:spPr>
          <a:xfrm>
            <a:off x="-2" y="6392963"/>
            <a:ext cx="5040000" cy="2919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defTabSz="457200" rtl="0" eaLnBrk="1" fontAlgn="auto" latinLnBrk="0" hangingPunct="1">
              <a:lnSpc>
                <a:spcPct val="100000"/>
              </a:lnSpc>
              <a:spcBef>
                <a:spcPts val="200"/>
              </a:spcBef>
              <a:spcAft>
                <a:spcPts val="0"/>
              </a:spcAft>
              <a:buClrTx/>
              <a:buSzTx/>
              <a:tabLst/>
              <a:defRPr/>
            </a:pPr>
            <a:r>
              <a:rPr kumimoji="1" lang="en-US" altLang="ja-JP" sz="8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800" dirty="0">
                <a:solidFill>
                  <a:schemeClr val="tx1"/>
                </a:solidFill>
                <a:latin typeface="ＭＳ Ｐゴシック" panose="020B0600070205080204" pitchFamily="50" charset="-128"/>
                <a:ea typeface="ＭＳ Ｐゴシック" panose="020B0600070205080204" pitchFamily="50" charset="-128"/>
              </a:rPr>
              <a:t>道路データには実際の交通状況等は反映されていないため、実際の効果発現地域とは異なる可能性がある</a:t>
            </a:r>
            <a:endParaRPr kumimoji="1" lang="en-US" altLang="ja-JP" sz="800"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030252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E18C5F5-EFE3-4448-9320-35378E710FAE}"/>
              </a:ext>
            </a:extLst>
          </p:cNvPr>
          <p:cNvSpPr/>
          <p:nvPr/>
        </p:nvSpPr>
        <p:spPr>
          <a:xfrm>
            <a:off x="24071" y="34374"/>
            <a:ext cx="9906000" cy="36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堺市域・泉州北ブロック付近の広域化シミュレーション⑧</a:t>
            </a:r>
          </a:p>
        </p:txBody>
      </p:sp>
      <p:sp>
        <p:nvSpPr>
          <p:cNvPr id="38" name="角丸四角形 91">
            <a:extLst>
              <a:ext uri="{FF2B5EF4-FFF2-40B4-BE49-F238E27FC236}">
                <a16:creationId xmlns:a16="http://schemas.microsoft.com/office/drawing/2014/main" id="{07887CDC-EDBE-4532-B0CB-1CD0301D9E65}"/>
              </a:ext>
            </a:extLst>
          </p:cNvPr>
          <p:cNvSpPr/>
          <p:nvPr/>
        </p:nvSpPr>
        <p:spPr>
          <a:xfrm>
            <a:off x="190662" y="809912"/>
            <a:ext cx="9524676" cy="136072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defTabSz="457200" rtl="0" eaLnBrk="1" fontAlgn="auto" latinLnBrk="0" hangingPunct="1">
              <a:lnSpc>
                <a:spcPct val="100000"/>
              </a:lnSpc>
              <a:spcBef>
                <a:spcPts val="200"/>
              </a:spcBef>
              <a:spcAft>
                <a:spcPts val="0"/>
              </a:spcAft>
              <a:buClrTx/>
              <a:buSzTx/>
              <a:buFont typeface="Wingdings" panose="05000000000000000000" pitchFamily="2" charset="2"/>
              <a:buChar char="Ø"/>
              <a:tabLst/>
              <a:defRPr/>
            </a:pPr>
            <a:endParaRPr kumimoji="1" lang="en-US" altLang="ja-JP" sz="1100" b="1" dirty="0">
              <a:solidFill>
                <a:schemeClr val="tx1"/>
              </a:solidFill>
              <a:latin typeface="Meiryo UI" panose="020B0604030504040204" pitchFamily="50" charset="-128"/>
              <a:ea typeface="Meiryo UI" panose="020B0604030504040204" pitchFamily="50" charset="-128"/>
            </a:endParaRPr>
          </a:p>
        </p:txBody>
      </p:sp>
      <p:sp>
        <p:nvSpPr>
          <p:cNvPr id="18" name="角丸四角形 91">
            <a:extLst>
              <a:ext uri="{FF2B5EF4-FFF2-40B4-BE49-F238E27FC236}">
                <a16:creationId xmlns:a16="http://schemas.microsoft.com/office/drawing/2014/main" id="{6CB36A11-74F2-4241-A90F-ED982204452F}"/>
              </a:ext>
            </a:extLst>
          </p:cNvPr>
          <p:cNvSpPr/>
          <p:nvPr/>
        </p:nvSpPr>
        <p:spPr>
          <a:xfrm>
            <a:off x="79873" y="488550"/>
            <a:ext cx="4680000" cy="288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Meiryo UI" panose="020B0604030504040204" pitchFamily="50" charset="-128"/>
                <a:ea typeface="Meiryo UI" panose="020B0604030504040204" pitchFamily="50" charset="-128"/>
              </a:rPr>
              <a:t>シミュレーション２：５分以内に到達可能な消防署所数</a:t>
            </a:r>
            <a:endParaRPr kumimoji="1" lang="ja-JP" altLang="en-US" sz="100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26" name="角丸四角形 91">
            <a:extLst>
              <a:ext uri="{FF2B5EF4-FFF2-40B4-BE49-F238E27FC236}">
                <a16:creationId xmlns:a16="http://schemas.microsoft.com/office/drawing/2014/main" id="{A03D36C3-9140-479B-9156-01F2CCFFE63E}"/>
              </a:ext>
            </a:extLst>
          </p:cNvPr>
          <p:cNvSpPr/>
          <p:nvPr/>
        </p:nvSpPr>
        <p:spPr>
          <a:xfrm>
            <a:off x="79873" y="830029"/>
            <a:ext cx="4399540" cy="288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案２－１③：忠岡町＋岸和田市＋貝塚市＋泉州南ブロック</a:t>
            </a:r>
            <a:endParaRPr kumimoji="1" lang="ja-JP" altLang="en-US" sz="8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44" name="タイトル 1">
            <a:extLst>
              <a:ext uri="{FF2B5EF4-FFF2-40B4-BE49-F238E27FC236}">
                <a16:creationId xmlns:a16="http://schemas.microsoft.com/office/drawing/2014/main" id="{A6642916-653C-4E91-9E79-DE7529698106}"/>
              </a:ext>
            </a:extLst>
          </p:cNvPr>
          <p:cNvSpPr txBox="1">
            <a:spLocks/>
          </p:cNvSpPr>
          <p:nvPr/>
        </p:nvSpPr>
        <p:spPr>
          <a:xfrm>
            <a:off x="6251280" y="4090282"/>
            <a:ext cx="3569465" cy="40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en-US" altLang="ja-JP" sz="1000" dirty="0">
                <a:latin typeface="ＭＳ Ｐゴシック" panose="020B0600070205080204" pitchFamily="50" charset="-128"/>
                <a:ea typeface="ＭＳ Ｐゴシック" panose="020B0600070205080204" pitchFamily="50" charset="-128"/>
              </a:rPr>
              <a:t>【</a:t>
            </a:r>
            <a:r>
              <a:rPr kumimoji="1" lang="ja-JP" altLang="en-US" sz="1000" dirty="0">
                <a:latin typeface="ＭＳ Ｐゴシック" panose="020B0600070205080204" pitchFamily="50" charset="-128"/>
                <a:ea typeface="ＭＳ Ｐゴシック" panose="020B0600070205080204" pitchFamily="50" charset="-128"/>
              </a:rPr>
              <a:t>５分以内に到達可能な署所が増える地域の数（メッシュ数）</a:t>
            </a:r>
            <a:r>
              <a:rPr kumimoji="1" lang="en-US" altLang="ja-JP" sz="1000" dirty="0">
                <a:latin typeface="ＭＳ Ｐゴシック" panose="020B0600070205080204" pitchFamily="50" charset="-128"/>
                <a:ea typeface="ＭＳ Ｐゴシック" panose="020B0600070205080204" pitchFamily="50" charset="-128"/>
              </a:rPr>
              <a:t>】</a:t>
            </a:r>
            <a:endParaRPr kumimoji="1" lang="ja-JP" altLang="en-US" sz="1000" dirty="0">
              <a:latin typeface="ＭＳ Ｐゴシック" panose="020B0600070205080204" pitchFamily="50" charset="-128"/>
              <a:ea typeface="ＭＳ Ｐゴシック" panose="020B0600070205080204" pitchFamily="50" charset="-128"/>
            </a:endParaRPr>
          </a:p>
        </p:txBody>
      </p:sp>
      <p:sp>
        <p:nvSpPr>
          <p:cNvPr id="46" name="タイトル 1">
            <a:extLst>
              <a:ext uri="{FF2B5EF4-FFF2-40B4-BE49-F238E27FC236}">
                <a16:creationId xmlns:a16="http://schemas.microsoft.com/office/drawing/2014/main" id="{96CFADFC-C553-4B2F-9425-4939B2BE7133}"/>
              </a:ext>
            </a:extLst>
          </p:cNvPr>
          <p:cNvSpPr txBox="1">
            <a:spLocks/>
          </p:cNvSpPr>
          <p:nvPr/>
        </p:nvSpPr>
        <p:spPr>
          <a:xfrm>
            <a:off x="6199724" y="1111343"/>
            <a:ext cx="3453160" cy="40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５分以内に到達可能な署所が増える地域の人口</a:t>
            </a:r>
            <a:r>
              <a:rPr kumimoji="1" lang="en-US" altLang="ja-JP" sz="1100" dirty="0">
                <a:latin typeface="ＭＳ Ｐゴシック" panose="020B0600070205080204" pitchFamily="50" charset="-128"/>
                <a:ea typeface="ＭＳ Ｐゴシック" panose="020B0600070205080204" pitchFamily="50" charset="-128"/>
              </a:rPr>
              <a:t>】</a:t>
            </a:r>
            <a:endParaRPr kumimoji="1" lang="ja-JP" altLang="en-US" sz="1100" dirty="0">
              <a:latin typeface="ＭＳ Ｐゴシック" panose="020B0600070205080204" pitchFamily="50" charset="-128"/>
              <a:ea typeface="ＭＳ Ｐゴシック" panose="020B0600070205080204" pitchFamily="50" charset="-128"/>
            </a:endParaRPr>
          </a:p>
        </p:txBody>
      </p:sp>
      <p:sp>
        <p:nvSpPr>
          <p:cNvPr id="63" name="タイトル 1">
            <a:extLst>
              <a:ext uri="{FF2B5EF4-FFF2-40B4-BE49-F238E27FC236}">
                <a16:creationId xmlns:a16="http://schemas.microsoft.com/office/drawing/2014/main" id="{7C26DE2C-A00E-4591-8E41-61650CA8E8CC}"/>
              </a:ext>
            </a:extLst>
          </p:cNvPr>
          <p:cNvSpPr txBox="1">
            <a:spLocks/>
          </p:cNvSpPr>
          <p:nvPr/>
        </p:nvSpPr>
        <p:spPr>
          <a:xfrm>
            <a:off x="1" y="1070751"/>
            <a:ext cx="3045350" cy="40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５分以内に到達可能な消防署所が増える地域</a:t>
            </a:r>
            <a:r>
              <a:rPr kumimoji="1" lang="en-US" altLang="ja-JP" sz="1100" dirty="0">
                <a:latin typeface="ＭＳ Ｐゴシック" panose="020B0600070205080204" pitchFamily="50" charset="-128"/>
                <a:ea typeface="ＭＳ Ｐゴシック" panose="020B0600070205080204" pitchFamily="50" charset="-128"/>
              </a:rPr>
              <a:t>】</a:t>
            </a:r>
            <a:endParaRPr kumimoji="1" lang="ja-JP" altLang="en-US" sz="1100" dirty="0">
              <a:latin typeface="ＭＳ Ｐゴシック" panose="020B0600070205080204" pitchFamily="50" charset="-128"/>
              <a:ea typeface="ＭＳ Ｐゴシック" panose="020B0600070205080204" pitchFamily="50" charset="-128"/>
            </a:endParaRPr>
          </a:p>
        </p:txBody>
      </p:sp>
      <p:pic>
        <p:nvPicPr>
          <p:cNvPr id="90" name="図 89">
            <a:extLst>
              <a:ext uri="{FF2B5EF4-FFF2-40B4-BE49-F238E27FC236}">
                <a16:creationId xmlns:a16="http://schemas.microsoft.com/office/drawing/2014/main" id="{01C83BED-3C83-4805-8F87-7AFE7BA0F493}"/>
              </a:ext>
            </a:extLst>
          </p:cNvPr>
          <p:cNvPicPr>
            <a:picLocks/>
          </p:cNvPicPr>
          <p:nvPr/>
        </p:nvPicPr>
        <p:blipFill>
          <a:blip r:embed="rId2"/>
          <a:stretch>
            <a:fillRect/>
          </a:stretch>
        </p:blipFill>
        <p:spPr>
          <a:xfrm>
            <a:off x="6132415" y="1490273"/>
            <a:ext cx="3771789" cy="2467050"/>
          </a:xfrm>
          <a:prstGeom prst="rect">
            <a:avLst/>
          </a:prstGeom>
        </p:spPr>
      </p:pic>
      <p:sp>
        <p:nvSpPr>
          <p:cNvPr id="3" name="スライド番号プレースホルダー 2">
            <a:extLst>
              <a:ext uri="{FF2B5EF4-FFF2-40B4-BE49-F238E27FC236}">
                <a16:creationId xmlns:a16="http://schemas.microsoft.com/office/drawing/2014/main" id="{00B094E6-C53B-4DB5-8F6A-81B1F9F4CEF7}"/>
              </a:ext>
            </a:extLst>
          </p:cNvPr>
          <p:cNvSpPr>
            <a:spLocks noGrp="1"/>
          </p:cNvSpPr>
          <p:nvPr>
            <p:ph type="sldNum" sz="quarter" idx="12"/>
          </p:nvPr>
        </p:nvSpPr>
        <p:spPr/>
        <p:txBody>
          <a:bodyPr/>
          <a:lstStyle/>
          <a:p>
            <a:fld id="{CFC412B4-EE58-4AC4-A928-FBCBFC162B5A}" type="slidenum">
              <a:rPr kumimoji="1" lang="ja-JP" altLang="en-US" smtClean="0">
                <a:solidFill>
                  <a:schemeClr val="tx1"/>
                </a:solidFill>
              </a:rPr>
              <a:t>22</a:t>
            </a:fld>
            <a:endParaRPr kumimoji="1" lang="ja-JP" altLang="en-US">
              <a:solidFill>
                <a:schemeClr val="tx1"/>
              </a:solidFill>
            </a:endParaRPr>
          </a:p>
        </p:txBody>
      </p:sp>
      <p:pic>
        <p:nvPicPr>
          <p:cNvPr id="5" name="図 4">
            <a:extLst>
              <a:ext uri="{FF2B5EF4-FFF2-40B4-BE49-F238E27FC236}">
                <a16:creationId xmlns:a16="http://schemas.microsoft.com/office/drawing/2014/main" id="{28E9862F-372E-4448-A60C-885792178D96}"/>
              </a:ext>
            </a:extLst>
          </p:cNvPr>
          <p:cNvPicPr>
            <a:picLocks noChangeAspect="1"/>
          </p:cNvPicPr>
          <p:nvPr/>
        </p:nvPicPr>
        <p:blipFill>
          <a:blip r:embed="rId3"/>
          <a:stretch>
            <a:fillRect/>
          </a:stretch>
        </p:blipFill>
        <p:spPr>
          <a:xfrm>
            <a:off x="41508" y="1452927"/>
            <a:ext cx="6127011" cy="4950381"/>
          </a:xfrm>
          <a:prstGeom prst="rect">
            <a:avLst/>
          </a:prstGeom>
        </p:spPr>
      </p:pic>
      <p:graphicFrame>
        <p:nvGraphicFramePr>
          <p:cNvPr id="6" name="表 5">
            <a:extLst>
              <a:ext uri="{FF2B5EF4-FFF2-40B4-BE49-F238E27FC236}">
                <a16:creationId xmlns:a16="http://schemas.microsoft.com/office/drawing/2014/main" id="{2519F47D-6356-4193-9CE5-BE242EF762B8}"/>
              </a:ext>
            </a:extLst>
          </p:cNvPr>
          <p:cNvGraphicFramePr>
            <a:graphicFrameLocks noGrp="1"/>
          </p:cNvGraphicFramePr>
          <p:nvPr>
            <p:extLst>
              <p:ext uri="{D42A27DB-BD31-4B8C-83A1-F6EECF244321}">
                <p14:modId xmlns:p14="http://schemas.microsoft.com/office/powerpoint/2010/main" val="3828687793"/>
              </p:ext>
            </p:extLst>
          </p:nvPr>
        </p:nvGraphicFramePr>
        <p:xfrm>
          <a:off x="6251280" y="4493951"/>
          <a:ext cx="3556102" cy="1790700"/>
        </p:xfrm>
        <a:graphic>
          <a:graphicData uri="http://schemas.openxmlformats.org/drawingml/2006/table">
            <a:tbl>
              <a:tblPr/>
              <a:tblGrid>
                <a:gridCol w="820102">
                  <a:extLst>
                    <a:ext uri="{9D8B030D-6E8A-4147-A177-3AD203B41FA5}">
                      <a16:colId xmlns:a16="http://schemas.microsoft.com/office/drawing/2014/main" val="3377951027"/>
                    </a:ext>
                  </a:extLst>
                </a:gridCol>
                <a:gridCol w="684000">
                  <a:extLst>
                    <a:ext uri="{9D8B030D-6E8A-4147-A177-3AD203B41FA5}">
                      <a16:colId xmlns:a16="http://schemas.microsoft.com/office/drawing/2014/main" val="1812649287"/>
                    </a:ext>
                  </a:extLst>
                </a:gridCol>
                <a:gridCol w="684000">
                  <a:extLst>
                    <a:ext uri="{9D8B030D-6E8A-4147-A177-3AD203B41FA5}">
                      <a16:colId xmlns:a16="http://schemas.microsoft.com/office/drawing/2014/main" val="1813264443"/>
                    </a:ext>
                  </a:extLst>
                </a:gridCol>
                <a:gridCol w="684000">
                  <a:extLst>
                    <a:ext uri="{9D8B030D-6E8A-4147-A177-3AD203B41FA5}">
                      <a16:colId xmlns:a16="http://schemas.microsoft.com/office/drawing/2014/main" val="1601708273"/>
                    </a:ext>
                  </a:extLst>
                </a:gridCol>
                <a:gridCol w="684000">
                  <a:extLst>
                    <a:ext uri="{9D8B030D-6E8A-4147-A177-3AD203B41FA5}">
                      <a16:colId xmlns:a16="http://schemas.microsoft.com/office/drawing/2014/main" val="2600530558"/>
                    </a:ext>
                  </a:extLst>
                </a:gridCol>
              </a:tblGrid>
              <a:tr h="251460">
                <a:tc rowSpan="2">
                  <a:txBody>
                    <a:bodyPr/>
                    <a:lstStyle/>
                    <a:p>
                      <a:pPr algn="ctr" fontAlgn="ctr"/>
                      <a:r>
                        <a:rPr lang="ja-JP" altLang="en-US" sz="1200" b="1" i="0" u="none" strike="noStrike" dirty="0">
                          <a:solidFill>
                            <a:srgbClr val="000000"/>
                          </a:solidFill>
                          <a:effectLst/>
                          <a:latin typeface="游ゴシック" panose="020B0400000000000000" pitchFamily="50" charset="-128"/>
                          <a:ea typeface="游ゴシック" panose="020B0400000000000000" pitchFamily="50" charset="-128"/>
                        </a:rPr>
                        <a:t>増加数</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4">
                  <a:txBody>
                    <a:bodyPr/>
                    <a:lstStyle/>
                    <a:p>
                      <a:pPr algn="ctr" fontAlgn="ctr"/>
                      <a:r>
                        <a:rPr lang="ja-JP" altLang="en-US" sz="1200" b="1" i="0" u="none" strike="noStrike" dirty="0">
                          <a:solidFill>
                            <a:srgbClr val="000000"/>
                          </a:solidFill>
                          <a:effectLst/>
                          <a:latin typeface="游ゴシック" panose="020B0400000000000000" pitchFamily="50" charset="-128"/>
                          <a:ea typeface="游ゴシック" panose="020B0400000000000000" pitchFamily="50" charset="-128"/>
                        </a:rPr>
                        <a:t>メッシュ数</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06170388"/>
                  </a:ext>
                </a:extLst>
              </a:tr>
              <a:tr h="259080">
                <a:tc vMerge="1">
                  <a:txBody>
                    <a:bodyPr/>
                    <a:lstStyle/>
                    <a:p>
                      <a:endParaRPr kumimoji="1" lang="ja-JP" altLang="en-US"/>
                    </a:p>
                  </a:txBody>
                  <a:tcPr/>
                </a:tc>
                <a:tc>
                  <a:txBody>
                    <a:bodyPr/>
                    <a:lstStyle/>
                    <a:p>
                      <a:pPr algn="ctr" fontAlgn="ct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忠岡町</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1200" b="1" i="0" u="none" strike="noStrike" dirty="0">
                          <a:solidFill>
                            <a:srgbClr val="000000"/>
                          </a:solidFill>
                          <a:effectLst/>
                          <a:latin typeface="游ゴシック" panose="020B0400000000000000" pitchFamily="50" charset="-128"/>
                          <a:ea typeface="游ゴシック" panose="020B0400000000000000" pitchFamily="50" charset="-128"/>
                        </a:rPr>
                        <a:t>岸和田市</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貝塚市</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泉州南</a:t>
                      </a:r>
                      <a:r>
                        <a:rPr lang="en-US" sz="1200" b="1" i="0" u="none" strike="noStrike">
                          <a:solidFill>
                            <a:srgbClr val="000000"/>
                          </a:solidFill>
                          <a:effectLst/>
                          <a:latin typeface="游ゴシック" panose="020B0400000000000000" pitchFamily="50" charset="-128"/>
                          <a:ea typeface="游ゴシック" panose="020B0400000000000000" pitchFamily="50" charset="-128"/>
                        </a:rPr>
                        <a:t>B</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048439735"/>
                  </a:ext>
                </a:extLst>
              </a:tr>
              <a:tr h="251460">
                <a:tc>
                  <a:txBody>
                    <a:bodyPr/>
                    <a:lstStyle/>
                    <a:p>
                      <a:pPr algn="ctr"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１箇所</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13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273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149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164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79706188"/>
                  </a:ext>
                </a:extLst>
              </a:tr>
              <a:tr h="251460">
                <a:tc>
                  <a:txBody>
                    <a:bodyPr/>
                    <a:lstStyle/>
                    <a:p>
                      <a:pPr algn="ctr"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２箇所</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37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70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79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33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467997"/>
                  </a:ext>
                </a:extLst>
              </a:tr>
              <a:tr h="251460">
                <a:tc>
                  <a:txBody>
                    <a:bodyPr/>
                    <a:lstStyle/>
                    <a:p>
                      <a:pPr algn="ctr"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３箇所</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8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4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27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2298188"/>
                  </a:ext>
                </a:extLst>
              </a:tr>
              <a:tr h="259080">
                <a:tc>
                  <a:txBody>
                    <a:bodyPr/>
                    <a:lstStyle/>
                    <a:p>
                      <a:pPr algn="ctr"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４箇所以上</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3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26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734806803"/>
                  </a:ext>
                </a:extLst>
              </a:tr>
              <a:tr h="266700">
                <a:tc>
                  <a:txBody>
                    <a:bodyPr/>
                    <a:lstStyle/>
                    <a:p>
                      <a:pPr algn="ctr" fontAlgn="ct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合計</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游ゴシック" panose="020B0400000000000000" pitchFamily="50" charset="-128"/>
                          <a:ea typeface="游ゴシック" panose="020B0400000000000000" pitchFamily="50" charset="-128"/>
                        </a:rPr>
                        <a:t>61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游ゴシック" panose="020B0400000000000000" pitchFamily="50" charset="-128"/>
                          <a:ea typeface="游ゴシック" panose="020B0400000000000000" pitchFamily="50" charset="-128"/>
                        </a:rPr>
                        <a:t>347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游ゴシック" panose="020B0400000000000000" pitchFamily="50" charset="-128"/>
                          <a:ea typeface="游ゴシック" panose="020B0400000000000000" pitchFamily="50" charset="-128"/>
                        </a:rPr>
                        <a:t>281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dirty="0">
                          <a:solidFill>
                            <a:srgbClr val="000000"/>
                          </a:solidFill>
                          <a:effectLst/>
                          <a:latin typeface="游ゴシック" panose="020B0400000000000000" pitchFamily="50" charset="-128"/>
                          <a:ea typeface="游ゴシック" panose="020B0400000000000000" pitchFamily="50" charset="-128"/>
                        </a:rPr>
                        <a:t>197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7162018"/>
                  </a:ext>
                </a:extLst>
              </a:tr>
            </a:tbl>
          </a:graphicData>
        </a:graphic>
      </p:graphicFrame>
      <p:sp>
        <p:nvSpPr>
          <p:cNvPr id="47" name="タイトル 1">
            <a:extLst>
              <a:ext uri="{FF2B5EF4-FFF2-40B4-BE49-F238E27FC236}">
                <a16:creationId xmlns:a16="http://schemas.microsoft.com/office/drawing/2014/main" id="{C2D88871-6E45-4BDA-B73A-AD906541A311}"/>
              </a:ext>
            </a:extLst>
          </p:cNvPr>
          <p:cNvSpPr txBox="1">
            <a:spLocks/>
          </p:cNvSpPr>
          <p:nvPr/>
        </p:nvSpPr>
        <p:spPr>
          <a:xfrm>
            <a:off x="6210026" y="6284651"/>
            <a:ext cx="2020436" cy="216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800" dirty="0">
                <a:latin typeface="ＭＳ Ｐゴシック" panose="020B0600070205080204" pitchFamily="50" charset="-128"/>
                <a:ea typeface="ＭＳ Ｐゴシック" panose="020B0600070205080204" pitchFamily="50" charset="-128"/>
              </a:rPr>
              <a:t>※</a:t>
            </a:r>
            <a:r>
              <a:rPr lang="ja-JP" altLang="en-US" sz="800" dirty="0">
                <a:latin typeface="ＭＳ Ｐゴシック" panose="020B0600070205080204" pitchFamily="50" charset="-128"/>
                <a:ea typeface="ＭＳ Ｐゴシック" panose="020B0600070205080204" pitchFamily="50" charset="-128"/>
              </a:rPr>
              <a:t>黄セル：居住者がいないメッシュを含む</a:t>
            </a:r>
            <a:endParaRPr kumimoji="1" lang="ja-JP" altLang="en-US" sz="800" dirty="0">
              <a:latin typeface="ＭＳ Ｐゴシック" panose="020B0600070205080204" pitchFamily="50" charset="-128"/>
              <a:ea typeface="ＭＳ Ｐゴシック" panose="020B0600070205080204" pitchFamily="50" charset="-128"/>
            </a:endParaRPr>
          </a:p>
        </p:txBody>
      </p:sp>
      <p:sp>
        <p:nvSpPr>
          <p:cNvPr id="14" name="角丸四角形 91">
            <a:extLst>
              <a:ext uri="{FF2B5EF4-FFF2-40B4-BE49-F238E27FC236}">
                <a16:creationId xmlns:a16="http://schemas.microsoft.com/office/drawing/2014/main" id="{5B60C07B-C975-4287-AE4B-CD5CCADFED7B}"/>
              </a:ext>
            </a:extLst>
          </p:cNvPr>
          <p:cNvSpPr/>
          <p:nvPr/>
        </p:nvSpPr>
        <p:spPr>
          <a:xfrm>
            <a:off x="-2" y="6392963"/>
            <a:ext cx="5040000" cy="2919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defTabSz="457200" rtl="0" eaLnBrk="1" fontAlgn="auto" latinLnBrk="0" hangingPunct="1">
              <a:lnSpc>
                <a:spcPct val="100000"/>
              </a:lnSpc>
              <a:spcBef>
                <a:spcPts val="200"/>
              </a:spcBef>
              <a:spcAft>
                <a:spcPts val="0"/>
              </a:spcAft>
              <a:buClrTx/>
              <a:buSzTx/>
              <a:tabLst/>
              <a:defRPr/>
            </a:pPr>
            <a:r>
              <a:rPr kumimoji="1" lang="en-US" altLang="ja-JP" sz="8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800" dirty="0">
                <a:solidFill>
                  <a:schemeClr val="tx1"/>
                </a:solidFill>
                <a:latin typeface="ＭＳ Ｐゴシック" panose="020B0600070205080204" pitchFamily="50" charset="-128"/>
                <a:ea typeface="ＭＳ Ｐゴシック" panose="020B0600070205080204" pitchFamily="50" charset="-128"/>
              </a:rPr>
              <a:t>道路データには実際の交通状況等は反映されていないため、実際の効果発現地域とは異なる可能性がある</a:t>
            </a:r>
            <a:endParaRPr kumimoji="1" lang="en-US" altLang="ja-JP" sz="800"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070034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E18C5F5-EFE3-4448-9320-35378E710FAE}"/>
              </a:ext>
            </a:extLst>
          </p:cNvPr>
          <p:cNvSpPr/>
          <p:nvPr/>
        </p:nvSpPr>
        <p:spPr>
          <a:xfrm>
            <a:off x="24071" y="34374"/>
            <a:ext cx="9906000" cy="36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堺市域・泉州北ブロック付近の広域化シミュレーション⑨</a:t>
            </a:r>
          </a:p>
        </p:txBody>
      </p:sp>
      <p:sp>
        <p:nvSpPr>
          <p:cNvPr id="38" name="角丸四角形 91">
            <a:extLst>
              <a:ext uri="{FF2B5EF4-FFF2-40B4-BE49-F238E27FC236}">
                <a16:creationId xmlns:a16="http://schemas.microsoft.com/office/drawing/2014/main" id="{07887CDC-EDBE-4532-B0CB-1CD0301D9E65}"/>
              </a:ext>
            </a:extLst>
          </p:cNvPr>
          <p:cNvSpPr/>
          <p:nvPr/>
        </p:nvSpPr>
        <p:spPr>
          <a:xfrm>
            <a:off x="190662" y="809912"/>
            <a:ext cx="9524676" cy="136072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defTabSz="457200" rtl="0" eaLnBrk="1" fontAlgn="auto" latinLnBrk="0" hangingPunct="1">
              <a:lnSpc>
                <a:spcPct val="100000"/>
              </a:lnSpc>
              <a:spcBef>
                <a:spcPts val="200"/>
              </a:spcBef>
              <a:spcAft>
                <a:spcPts val="0"/>
              </a:spcAft>
              <a:buClrTx/>
              <a:buSzTx/>
              <a:buFont typeface="Wingdings" panose="05000000000000000000" pitchFamily="2" charset="2"/>
              <a:buChar char="Ø"/>
              <a:tabLst/>
              <a:defRPr/>
            </a:pPr>
            <a:endParaRPr kumimoji="1" lang="en-US" altLang="ja-JP" sz="1100" b="1" dirty="0">
              <a:solidFill>
                <a:schemeClr val="tx1"/>
              </a:solidFill>
              <a:latin typeface="Meiryo UI" panose="020B0604030504040204" pitchFamily="50" charset="-128"/>
              <a:ea typeface="Meiryo UI" panose="020B0604030504040204" pitchFamily="50" charset="-128"/>
            </a:endParaRPr>
          </a:p>
        </p:txBody>
      </p:sp>
      <p:sp>
        <p:nvSpPr>
          <p:cNvPr id="18" name="角丸四角形 91">
            <a:extLst>
              <a:ext uri="{FF2B5EF4-FFF2-40B4-BE49-F238E27FC236}">
                <a16:creationId xmlns:a16="http://schemas.microsoft.com/office/drawing/2014/main" id="{6CB36A11-74F2-4241-A90F-ED982204452F}"/>
              </a:ext>
            </a:extLst>
          </p:cNvPr>
          <p:cNvSpPr/>
          <p:nvPr/>
        </p:nvSpPr>
        <p:spPr>
          <a:xfrm>
            <a:off x="79873" y="488550"/>
            <a:ext cx="4680000" cy="288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Meiryo UI" panose="020B0604030504040204" pitchFamily="50" charset="-128"/>
                <a:ea typeface="Meiryo UI" panose="020B0604030504040204" pitchFamily="50" charset="-128"/>
              </a:rPr>
              <a:t>シミュレーション２：５分以内に到達可能な消防署所数</a:t>
            </a:r>
            <a:endParaRPr kumimoji="1" lang="ja-JP" altLang="en-US" sz="100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26" name="角丸四角形 91">
            <a:extLst>
              <a:ext uri="{FF2B5EF4-FFF2-40B4-BE49-F238E27FC236}">
                <a16:creationId xmlns:a16="http://schemas.microsoft.com/office/drawing/2014/main" id="{A03D36C3-9140-479B-9156-01F2CCFFE63E}"/>
              </a:ext>
            </a:extLst>
          </p:cNvPr>
          <p:cNvSpPr/>
          <p:nvPr/>
        </p:nvSpPr>
        <p:spPr>
          <a:xfrm>
            <a:off x="79873" y="830029"/>
            <a:ext cx="3060000" cy="288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案２－２：堺市域＋泉州北ブロック</a:t>
            </a:r>
            <a:endParaRPr kumimoji="1" lang="ja-JP" altLang="en-US" sz="8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44" name="タイトル 1">
            <a:extLst>
              <a:ext uri="{FF2B5EF4-FFF2-40B4-BE49-F238E27FC236}">
                <a16:creationId xmlns:a16="http://schemas.microsoft.com/office/drawing/2014/main" id="{A6642916-653C-4E91-9E79-DE7529698106}"/>
              </a:ext>
            </a:extLst>
          </p:cNvPr>
          <p:cNvSpPr txBox="1">
            <a:spLocks/>
          </p:cNvSpPr>
          <p:nvPr/>
        </p:nvSpPr>
        <p:spPr>
          <a:xfrm>
            <a:off x="6251280" y="4090282"/>
            <a:ext cx="3569465" cy="40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en-US" altLang="ja-JP" sz="1000" dirty="0">
                <a:latin typeface="ＭＳ Ｐゴシック" panose="020B0600070205080204" pitchFamily="50" charset="-128"/>
                <a:ea typeface="ＭＳ Ｐゴシック" panose="020B0600070205080204" pitchFamily="50" charset="-128"/>
              </a:rPr>
              <a:t>【</a:t>
            </a:r>
            <a:r>
              <a:rPr kumimoji="1" lang="ja-JP" altLang="en-US" sz="1000" dirty="0">
                <a:latin typeface="ＭＳ Ｐゴシック" panose="020B0600070205080204" pitchFamily="50" charset="-128"/>
                <a:ea typeface="ＭＳ Ｐゴシック" panose="020B0600070205080204" pitchFamily="50" charset="-128"/>
              </a:rPr>
              <a:t>５分以内に到達可能な署所が増える地域の数（メッシュ数）</a:t>
            </a:r>
            <a:r>
              <a:rPr kumimoji="1" lang="en-US" altLang="ja-JP" sz="1000" dirty="0">
                <a:latin typeface="ＭＳ Ｐゴシック" panose="020B0600070205080204" pitchFamily="50" charset="-128"/>
                <a:ea typeface="ＭＳ Ｐゴシック" panose="020B0600070205080204" pitchFamily="50" charset="-128"/>
              </a:rPr>
              <a:t>】</a:t>
            </a:r>
            <a:endParaRPr kumimoji="1" lang="ja-JP" altLang="en-US" sz="1000" dirty="0">
              <a:latin typeface="ＭＳ Ｐゴシック" panose="020B0600070205080204" pitchFamily="50" charset="-128"/>
              <a:ea typeface="ＭＳ Ｐゴシック" panose="020B0600070205080204" pitchFamily="50" charset="-128"/>
            </a:endParaRPr>
          </a:p>
        </p:txBody>
      </p:sp>
      <p:sp>
        <p:nvSpPr>
          <p:cNvPr id="46" name="タイトル 1">
            <a:extLst>
              <a:ext uri="{FF2B5EF4-FFF2-40B4-BE49-F238E27FC236}">
                <a16:creationId xmlns:a16="http://schemas.microsoft.com/office/drawing/2014/main" id="{96CFADFC-C553-4B2F-9425-4939B2BE7133}"/>
              </a:ext>
            </a:extLst>
          </p:cNvPr>
          <p:cNvSpPr txBox="1">
            <a:spLocks/>
          </p:cNvSpPr>
          <p:nvPr/>
        </p:nvSpPr>
        <p:spPr>
          <a:xfrm>
            <a:off x="6199724" y="1111343"/>
            <a:ext cx="3453160" cy="40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５分以内に到達可能な署所が増える地域の人口</a:t>
            </a:r>
            <a:r>
              <a:rPr kumimoji="1" lang="en-US" altLang="ja-JP" sz="1100" dirty="0">
                <a:latin typeface="ＭＳ Ｐゴシック" panose="020B0600070205080204" pitchFamily="50" charset="-128"/>
                <a:ea typeface="ＭＳ Ｐゴシック" panose="020B0600070205080204" pitchFamily="50" charset="-128"/>
              </a:rPr>
              <a:t>】</a:t>
            </a:r>
            <a:endParaRPr kumimoji="1" lang="ja-JP" altLang="en-US" sz="1100" dirty="0">
              <a:latin typeface="ＭＳ Ｐゴシック" panose="020B0600070205080204" pitchFamily="50" charset="-128"/>
              <a:ea typeface="ＭＳ Ｐゴシック" panose="020B0600070205080204" pitchFamily="50" charset="-128"/>
            </a:endParaRPr>
          </a:p>
        </p:txBody>
      </p:sp>
      <p:sp>
        <p:nvSpPr>
          <p:cNvPr id="63" name="タイトル 1">
            <a:extLst>
              <a:ext uri="{FF2B5EF4-FFF2-40B4-BE49-F238E27FC236}">
                <a16:creationId xmlns:a16="http://schemas.microsoft.com/office/drawing/2014/main" id="{7C26DE2C-A00E-4591-8E41-61650CA8E8CC}"/>
              </a:ext>
            </a:extLst>
          </p:cNvPr>
          <p:cNvSpPr txBox="1">
            <a:spLocks/>
          </p:cNvSpPr>
          <p:nvPr/>
        </p:nvSpPr>
        <p:spPr>
          <a:xfrm>
            <a:off x="1" y="1070751"/>
            <a:ext cx="3045350" cy="40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５分以内に到達可能な消防署所が増える地域</a:t>
            </a:r>
            <a:r>
              <a:rPr kumimoji="1" lang="en-US" altLang="ja-JP" sz="1100" dirty="0">
                <a:latin typeface="ＭＳ Ｐゴシック" panose="020B0600070205080204" pitchFamily="50" charset="-128"/>
                <a:ea typeface="ＭＳ Ｐゴシック" panose="020B0600070205080204" pitchFamily="50" charset="-128"/>
              </a:rPr>
              <a:t>】</a:t>
            </a:r>
            <a:endParaRPr kumimoji="1" lang="ja-JP" altLang="en-US" sz="1100" dirty="0">
              <a:latin typeface="ＭＳ Ｐゴシック" panose="020B0600070205080204" pitchFamily="50" charset="-128"/>
              <a:ea typeface="ＭＳ Ｐゴシック" panose="020B0600070205080204" pitchFamily="50" charset="-128"/>
            </a:endParaRPr>
          </a:p>
        </p:txBody>
      </p:sp>
      <p:pic>
        <p:nvPicPr>
          <p:cNvPr id="92" name="図 91">
            <a:extLst>
              <a:ext uri="{FF2B5EF4-FFF2-40B4-BE49-F238E27FC236}">
                <a16:creationId xmlns:a16="http://schemas.microsoft.com/office/drawing/2014/main" id="{32CF9EF7-AB8B-407E-A588-0454DCC7AFFB}"/>
              </a:ext>
            </a:extLst>
          </p:cNvPr>
          <p:cNvPicPr>
            <a:picLocks/>
          </p:cNvPicPr>
          <p:nvPr/>
        </p:nvPicPr>
        <p:blipFill>
          <a:blip r:embed="rId2"/>
          <a:stretch>
            <a:fillRect/>
          </a:stretch>
        </p:blipFill>
        <p:spPr>
          <a:xfrm>
            <a:off x="6158080" y="1501021"/>
            <a:ext cx="3705398" cy="2623058"/>
          </a:xfrm>
          <a:prstGeom prst="rect">
            <a:avLst/>
          </a:prstGeom>
        </p:spPr>
      </p:pic>
      <p:sp>
        <p:nvSpPr>
          <p:cNvPr id="2" name="スライド番号プレースホルダー 1">
            <a:extLst>
              <a:ext uri="{FF2B5EF4-FFF2-40B4-BE49-F238E27FC236}">
                <a16:creationId xmlns:a16="http://schemas.microsoft.com/office/drawing/2014/main" id="{43688622-52C0-41CC-8C95-53A38FD3E750}"/>
              </a:ext>
            </a:extLst>
          </p:cNvPr>
          <p:cNvSpPr>
            <a:spLocks noGrp="1"/>
          </p:cNvSpPr>
          <p:nvPr>
            <p:ph type="sldNum" sz="quarter" idx="12"/>
          </p:nvPr>
        </p:nvSpPr>
        <p:spPr/>
        <p:txBody>
          <a:bodyPr/>
          <a:lstStyle/>
          <a:p>
            <a:fld id="{CFC412B4-EE58-4AC4-A928-FBCBFC162B5A}" type="slidenum">
              <a:rPr kumimoji="1" lang="ja-JP" altLang="en-US" smtClean="0">
                <a:solidFill>
                  <a:schemeClr val="tx1"/>
                </a:solidFill>
              </a:rPr>
              <a:t>23</a:t>
            </a:fld>
            <a:endParaRPr kumimoji="1" lang="ja-JP" altLang="en-US">
              <a:solidFill>
                <a:schemeClr val="tx1"/>
              </a:solidFill>
            </a:endParaRPr>
          </a:p>
        </p:txBody>
      </p:sp>
      <p:pic>
        <p:nvPicPr>
          <p:cNvPr id="5" name="図 4">
            <a:extLst>
              <a:ext uri="{FF2B5EF4-FFF2-40B4-BE49-F238E27FC236}">
                <a16:creationId xmlns:a16="http://schemas.microsoft.com/office/drawing/2014/main" id="{DD6177AE-A65D-4D74-BCC0-498133364200}"/>
              </a:ext>
            </a:extLst>
          </p:cNvPr>
          <p:cNvPicPr>
            <a:picLocks noChangeAspect="1"/>
          </p:cNvPicPr>
          <p:nvPr/>
        </p:nvPicPr>
        <p:blipFill>
          <a:blip r:embed="rId3"/>
          <a:stretch>
            <a:fillRect/>
          </a:stretch>
        </p:blipFill>
        <p:spPr>
          <a:xfrm>
            <a:off x="42522" y="1452927"/>
            <a:ext cx="6127011" cy="4962574"/>
          </a:xfrm>
          <a:prstGeom prst="rect">
            <a:avLst/>
          </a:prstGeom>
        </p:spPr>
      </p:pic>
      <p:graphicFrame>
        <p:nvGraphicFramePr>
          <p:cNvPr id="6" name="表 5">
            <a:extLst>
              <a:ext uri="{FF2B5EF4-FFF2-40B4-BE49-F238E27FC236}">
                <a16:creationId xmlns:a16="http://schemas.microsoft.com/office/drawing/2014/main" id="{759C526F-E2B2-4261-BB63-0ACB36CF6DFA}"/>
              </a:ext>
            </a:extLst>
          </p:cNvPr>
          <p:cNvGraphicFramePr>
            <a:graphicFrameLocks noGrp="1"/>
          </p:cNvGraphicFramePr>
          <p:nvPr>
            <p:extLst>
              <p:ext uri="{D42A27DB-BD31-4B8C-83A1-F6EECF244321}">
                <p14:modId xmlns:p14="http://schemas.microsoft.com/office/powerpoint/2010/main" val="3362661671"/>
              </p:ext>
            </p:extLst>
          </p:nvPr>
        </p:nvGraphicFramePr>
        <p:xfrm>
          <a:off x="6321121" y="4493951"/>
          <a:ext cx="3371192" cy="1790700"/>
        </p:xfrm>
        <a:graphic>
          <a:graphicData uri="http://schemas.openxmlformats.org/drawingml/2006/table">
            <a:tbl>
              <a:tblPr/>
              <a:tblGrid>
                <a:gridCol w="923192">
                  <a:extLst>
                    <a:ext uri="{9D8B030D-6E8A-4147-A177-3AD203B41FA5}">
                      <a16:colId xmlns:a16="http://schemas.microsoft.com/office/drawing/2014/main" val="1405424383"/>
                    </a:ext>
                  </a:extLst>
                </a:gridCol>
                <a:gridCol w="1224000">
                  <a:extLst>
                    <a:ext uri="{9D8B030D-6E8A-4147-A177-3AD203B41FA5}">
                      <a16:colId xmlns:a16="http://schemas.microsoft.com/office/drawing/2014/main" val="2592233083"/>
                    </a:ext>
                  </a:extLst>
                </a:gridCol>
                <a:gridCol w="1224000">
                  <a:extLst>
                    <a:ext uri="{9D8B030D-6E8A-4147-A177-3AD203B41FA5}">
                      <a16:colId xmlns:a16="http://schemas.microsoft.com/office/drawing/2014/main" val="2853226447"/>
                    </a:ext>
                  </a:extLst>
                </a:gridCol>
              </a:tblGrid>
              <a:tr h="251460">
                <a:tc rowSpan="2">
                  <a:txBody>
                    <a:bodyPr/>
                    <a:lstStyle/>
                    <a:p>
                      <a:pPr algn="ctr" fontAlgn="ct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増加数</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ctr" fontAlgn="ctr"/>
                      <a:r>
                        <a:rPr lang="ja-JP" altLang="en-US" sz="1200" b="1" i="0" u="none" strike="noStrike" dirty="0">
                          <a:solidFill>
                            <a:srgbClr val="000000"/>
                          </a:solidFill>
                          <a:effectLst/>
                          <a:latin typeface="游ゴシック" panose="020B0400000000000000" pitchFamily="50" charset="-128"/>
                          <a:ea typeface="游ゴシック" panose="020B0400000000000000" pitchFamily="50" charset="-128"/>
                        </a:rPr>
                        <a:t>メッシュ数</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kumimoji="1" lang="ja-JP" altLang="en-US"/>
                    </a:p>
                  </a:txBody>
                  <a:tcPr/>
                </a:tc>
                <a:extLst>
                  <a:ext uri="{0D108BD9-81ED-4DB2-BD59-A6C34878D82A}">
                    <a16:rowId xmlns:a16="http://schemas.microsoft.com/office/drawing/2014/main" val="1988171074"/>
                  </a:ext>
                </a:extLst>
              </a:tr>
              <a:tr h="259080">
                <a:tc vMerge="1">
                  <a:txBody>
                    <a:bodyPr/>
                    <a:lstStyle/>
                    <a:p>
                      <a:endParaRPr kumimoji="1" lang="ja-JP" altLang="en-US"/>
                    </a:p>
                  </a:txBody>
                  <a:tcPr/>
                </a:tc>
                <a:tc>
                  <a:txBody>
                    <a:bodyPr/>
                    <a:lstStyle/>
                    <a:p>
                      <a:pPr algn="ctr" fontAlgn="ctr"/>
                      <a:r>
                        <a:rPr lang="ja-JP" altLang="en-US" sz="1200" b="1" i="0" u="none" strike="noStrike" dirty="0">
                          <a:solidFill>
                            <a:srgbClr val="000000"/>
                          </a:solidFill>
                          <a:effectLst/>
                          <a:latin typeface="游ゴシック" panose="020B0400000000000000" pitchFamily="50" charset="-128"/>
                          <a:ea typeface="游ゴシック" panose="020B0400000000000000" pitchFamily="50" charset="-128"/>
                        </a:rPr>
                        <a:t>堺市域</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泉州北</a:t>
                      </a:r>
                      <a:r>
                        <a:rPr lang="en-US" sz="1200" b="1" i="0" u="none" strike="noStrike">
                          <a:solidFill>
                            <a:srgbClr val="000000"/>
                          </a:solidFill>
                          <a:effectLst/>
                          <a:latin typeface="游ゴシック" panose="020B0400000000000000" pitchFamily="50" charset="-128"/>
                          <a:ea typeface="游ゴシック" panose="020B0400000000000000" pitchFamily="50" charset="-128"/>
                        </a:rPr>
                        <a:t>B</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744507470"/>
                  </a:ext>
                </a:extLst>
              </a:tr>
              <a:tr h="251460">
                <a:tc>
                  <a:txBody>
                    <a:bodyPr/>
                    <a:lstStyle/>
                    <a:p>
                      <a:pPr algn="ctr"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１箇所</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137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622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897030112"/>
                  </a:ext>
                </a:extLst>
              </a:tr>
              <a:tr h="251460">
                <a:tc>
                  <a:txBody>
                    <a:bodyPr/>
                    <a:lstStyle/>
                    <a:p>
                      <a:pPr algn="ctr"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２箇所</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25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224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797542582"/>
                  </a:ext>
                </a:extLst>
              </a:tr>
              <a:tr h="251460">
                <a:tc>
                  <a:txBody>
                    <a:bodyPr/>
                    <a:lstStyle/>
                    <a:p>
                      <a:pPr algn="ctr"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３箇所</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6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174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777858264"/>
                  </a:ext>
                </a:extLst>
              </a:tr>
              <a:tr h="259080">
                <a:tc>
                  <a:txBody>
                    <a:bodyPr/>
                    <a:lstStyle/>
                    <a:p>
                      <a:pPr algn="ctr"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４箇所以上</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180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839059020"/>
                  </a:ext>
                </a:extLst>
              </a:tr>
              <a:tr h="266700">
                <a:tc>
                  <a:txBody>
                    <a:bodyPr/>
                    <a:lstStyle/>
                    <a:p>
                      <a:pPr algn="ctr" fontAlgn="ct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合計</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dirty="0">
                          <a:solidFill>
                            <a:srgbClr val="000000"/>
                          </a:solidFill>
                          <a:effectLst/>
                          <a:latin typeface="游ゴシック" panose="020B0400000000000000" pitchFamily="50" charset="-128"/>
                          <a:ea typeface="游ゴシック" panose="020B0400000000000000" pitchFamily="50" charset="-128"/>
                        </a:rPr>
                        <a:t>168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dirty="0">
                          <a:solidFill>
                            <a:srgbClr val="000000"/>
                          </a:solidFill>
                          <a:effectLst/>
                          <a:latin typeface="游ゴシック" panose="020B0400000000000000" pitchFamily="50" charset="-128"/>
                          <a:ea typeface="游ゴシック" panose="020B0400000000000000" pitchFamily="50" charset="-128"/>
                        </a:rPr>
                        <a:t>1,200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2819338"/>
                  </a:ext>
                </a:extLst>
              </a:tr>
            </a:tbl>
          </a:graphicData>
        </a:graphic>
      </p:graphicFrame>
      <p:sp>
        <p:nvSpPr>
          <p:cNvPr id="37" name="タイトル 1">
            <a:extLst>
              <a:ext uri="{FF2B5EF4-FFF2-40B4-BE49-F238E27FC236}">
                <a16:creationId xmlns:a16="http://schemas.microsoft.com/office/drawing/2014/main" id="{B79C35E3-FFEA-4237-964B-DEC54926BD74}"/>
              </a:ext>
            </a:extLst>
          </p:cNvPr>
          <p:cNvSpPr txBox="1">
            <a:spLocks/>
          </p:cNvSpPr>
          <p:nvPr/>
        </p:nvSpPr>
        <p:spPr>
          <a:xfrm>
            <a:off x="6321121" y="6305599"/>
            <a:ext cx="2020436" cy="216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800" dirty="0">
                <a:latin typeface="ＭＳ Ｐゴシック" panose="020B0600070205080204" pitchFamily="50" charset="-128"/>
                <a:ea typeface="ＭＳ Ｐゴシック" panose="020B0600070205080204" pitchFamily="50" charset="-128"/>
              </a:rPr>
              <a:t>※</a:t>
            </a:r>
            <a:r>
              <a:rPr lang="ja-JP" altLang="en-US" sz="800" dirty="0">
                <a:latin typeface="ＭＳ Ｐゴシック" panose="020B0600070205080204" pitchFamily="50" charset="-128"/>
                <a:ea typeface="ＭＳ Ｐゴシック" panose="020B0600070205080204" pitchFamily="50" charset="-128"/>
              </a:rPr>
              <a:t>黄セル：居住者がいないメッシュを含む</a:t>
            </a:r>
            <a:endParaRPr kumimoji="1" lang="ja-JP" altLang="en-US" sz="800" dirty="0">
              <a:latin typeface="ＭＳ Ｐゴシック" panose="020B0600070205080204" pitchFamily="50" charset="-128"/>
              <a:ea typeface="ＭＳ Ｐゴシック" panose="020B0600070205080204" pitchFamily="50" charset="-128"/>
            </a:endParaRPr>
          </a:p>
        </p:txBody>
      </p:sp>
      <p:sp>
        <p:nvSpPr>
          <p:cNvPr id="14" name="角丸四角形 91">
            <a:extLst>
              <a:ext uri="{FF2B5EF4-FFF2-40B4-BE49-F238E27FC236}">
                <a16:creationId xmlns:a16="http://schemas.microsoft.com/office/drawing/2014/main" id="{188FE3F9-DBC0-4569-8106-DBD12BC0A8C5}"/>
              </a:ext>
            </a:extLst>
          </p:cNvPr>
          <p:cNvSpPr/>
          <p:nvPr/>
        </p:nvSpPr>
        <p:spPr>
          <a:xfrm>
            <a:off x="-2" y="6392963"/>
            <a:ext cx="5040000" cy="2919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defTabSz="457200" rtl="0" eaLnBrk="1" fontAlgn="auto" latinLnBrk="0" hangingPunct="1">
              <a:lnSpc>
                <a:spcPct val="100000"/>
              </a:lnSpc>
              <a:spcBef>
                <a:spcPts val="200"/>
              </a:spcBef>
              <a:spcAft>
                <a:spcPts val="0"/>
              </a:spcAft>
              <a:buClrTx/>
              <a:buSzTx/>
              <a:tabLst/>
              <a:defRPr/>
            </a:pPr>
            <a:r>
              <a:rPr kumimoji="1" lang="en-US" altLang="ja-JP" sz="8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800" dirty="0">
                <a:solidFill>
                  <a:schemeClr val="tx1"/>
                </a:solidFill>
                <a:latin typeface="ＭＳ Ｐゴシック" panose="020B0600070205080204" pitchFamily="50" charset="-128"/>
                <a:ea typeface="ＭＳ Ｐゴシック" panose="020B0600070205080204" pitchFamily="50" charset="-128"/>
              </a:rPr>
              <a:t>道路データには実際の交通状況等は反映されていないため、実際の効果発現地域とは異なる可能性がある</a:t>
            </a:r>
            <a:endParaRPr kumimoji="1" lang="en-US" altLang="ja-JP" sz="800"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0109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E18C5F5-EFE3-4448-9320-35378E710FAE}"/>
              </a:ext>
            </a:extLst>
          </p:cNvPr>
          <p:cNvSpPr/>
          <p:nvPr/>
        </p:nvSpPr>
        <p:spPr>
          <a:xfrm>
            <a:off x="24071" y="34374"/>
            <a:ext cx="9906000" cy="36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堺市域・泉州北ブロック付近の広域化シミュレーション⑩</a:t>
            </a:r>
          </a:p>
        </p:txBody>
      </p:sp>
      <p:sp>
        <p:nvSpPr>
          <p:cNvPr id="38" name="角丸四角形 91">
            <a:extLst>
              <a:ext uri="{FF2B5EF4-FFF2-40B4-BE49-F238E27FC236}">
                <a16:creationId xmlns:a16="http://schemas.microsoft.com/office/drawing/2014/main" id="{07887CDC-EDBE-4532-B0CB-1CD0301D9E65}"/>
              </a:ext>
            </a:extLst>
          </p:cNvPr>
          <p:cNvSpPr/>
          <p:nvPr/>
        </p:nvSpPr>
        <p:spPr>
          <a:xfrm>
            <a:off x="190662" y="809912"/>
            <a:ext cx="9524676" cy="136072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defTabSz="457200" rtl="0" eaLnBrk="1" fontAlgn="auto" latinLnBrk="0" hangingPunct="1">
              <a:lnSpc>
                <a:spcPct val="100000"/>
              </a:lnSpc>
              <a:spcBef>
                <a:spcPts val="200"/>
              </a:spcBef>
              <a:spcAft>
                <a:spcPts val="0"/>
              </a:spcAft>
              <a:buClrTx/>
              <a:buSzTx/>
              <a:buFont typeface="Wingdings" panose="05000000000000000000" pitchFamily="2" charset="2"/>
              <a:buChar char="Ø"/>
              <a:tabLst/>
              <a:defRPr/>
            </a:pPr>
            <a:endParaRPr kumimoji="1" lang="en-US" altLang="ja-JP" sz="1100" b="1" dirty="0">
              <a:solidFill>
                <a:schemeClr val="tx1"/>
              </a:solidFill>
              <a:latin typeface="Meiryo UI" panose="020B0604030504040204" pitchFamily="50" charset="-128"/>
              <a:ea typeface="Meiryo UI" panose="020B0604030504040204" pitchFamily="50" charset="-128"/>
            </a:endParaRPr>
          </a:p>
        </p:txBody>
      </p:sp>
      <p:sp>
        <p:nvSpPr>
          <p:cNvPr id="18" name="角丸四角形 91">
            <a:extLst>
              <a:ext uri="{FF2B5EF4-FFF2-40B4-BE49-F238E27FC236}">
                <a16:creationId xmlns:a16="http://schemas.microsoft.com/office/drawing/2014/main" id="{6CB36A11-74F2-4241-A90F-ED982204452F}"/>
              </a:ext>
            </a:extLst>
          </p:cNvPr>
          <p:cNvSpPr/>
          <p:nvPr/>
        </p:nvSpPr>
        <p:spPr>
          <a:xfrm>
            <a:off x="79873" y="488550"/>
            <a:ext cx="4680000" cy="288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Meiryo UI" panose="020B0604030504040204" pitchFamily="50" charset="-128"/>
                <a:ea typeface="Meiryo UI" panose="020B0604030504040204" pitchFamily="50" charset="-128"/>
              </a:rPr>
              <a:t>シミュレーション２：５分以内に到達可能な消防署所数</a:t>
            </a:r>
            <a:endParaRPr kumimoji="1" lang="ja-JP" altLang="en-US" sz="100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26" name="角丸四角形 91">
            <a:extLst>
              <a:ext uri="{FF2B5EF4-FFF2-40B4-BE49-F238E27FC236}">
                <a16:creationId xmlns:a16="http://schemas.microsoft.com/office/drawing/2014/main" id="{A03D36C3-9140-479B-9156-01F2CCFFE63E}"/>
              </a:ext>
            </a:extLst>
          </p:cNvPr>
          <p:cNvSpPr/>
          <p:nvPr/>
        </p:nvSpPr>
        <p:spPr>
          <a:xfrm>
            <a:off x="79873" y="830029"/>
            <a:ext cx="4399540" cy="288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案２－３：堺市域＋泉州北ブロック＋泉州南ブロック</a:t>
            </a:r>
            <a:endParaRPr kumimoji="1" lang="ja-JP" altLang="en-US" sz="8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44" name="タイトル 1">
            <a:extLst>
              <a:ext uri="{FF2B5EF4-FFF2-40B4-BE49-F238E27FC236}">
                <a16:creationId xmlns:a16="http://schemas.microsoft.com/office/drawing/2014/main" id="{A6642916-653C-4E91-9E79-DE7529698106}"/>
              </a:ext>
            </a:extLst>
          </p:cNvPr>
          <p:cNvSpPr txBox="1">
            <a:spLocks/>
          </p:cNvSpPr>
          <p:nvPr/>
        </p:nvSpPr>
        <p:spPr>
          <a:xfrm>
            <a:off x="6251280" y="4090282"/>
            <a:ext cx="3569465" cy="40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en-US" altLang="ja-JP" sz="1000" dirty="0">
                <a:latin typeface="ＭＳ Ｐゴシック" panose="020B0600070205080204" pitchFamily="50" charset="-128"/>
                <a:ea typeface="ＭＳ Ｐゴシック" panose="020B0600070205080204" pitchFamily="50" charset="-128"/>
              </a:rPr>
              <a:t>【</a:t>
            </a:r>
            <a:r>
              <a:rPr kumimoji="1" lang="ja-JP" altLang="en-US" sz="1000" dirty="0">
                <a:latin typeface="ＭＳ Ｐゴシック" panose="020B0600070205080204" pitchFamily="50" charset="-128"/>
                <a:ea typeface="ＭＳ Ｐゴシック" panose="020B0600070205080204" pitchFamily="50" charset="-128"/>
              </a:rPr>
              <a:t>５分以内に到達可能な署所が増える地域の数（メッシュ数）</a:t>
            </a:r>
            <a:r>
              <a:rPr kumimoji="1" lang="en-US" altLang="ja-JP" sz="1000" dirty="0">
                <a:latin typeface="ＭＳ Ｐゴシック" panose="020B0600070205080204" pitchFamily="50" charset="-128"/>
                <a:ea typeface="ＭＳ Ｐゴシック" panose="020B0600070205080204" pitchFamily="50" charset="-128"/>
              </a:rPr>
              <a:t>】</a:t>
            </a:r>
            <a:endParaRPr kumimoji="1" lang="ja-JP" altLang="en-US" sz="1000" dirty="0">
              <a:latin typeface="ＭＳ Ｐゴシック" panose="020B0600070205080204" pitchFamily="50" charset="-128"/>
              <a:ea typeface="ＭＳ Ｐゴシック" panose="020B0600070205080204" pitchFamily="50" charset="-128"/>
            </a:endParaRPr>
          </a:p>
        </p:txBody>
      </p:sp>
      <p:sp>
        <p:nvSpPr>
          <p:cNvPr id="46" name="タイトル 1">
            <a:extLst>
              <a:ext uri="{FF2B5EF4-FFF2-40B4-BE49-F238E27FC236}">
                <a16:creationId xmlns:a16="http://schemas.microsoft.com/office/drawing/2014/main" id="{96CFADFC-C553-4B2F-9425-4939B2BE7133}"/>
              </a:ext>
            </a:extLst>
          </p:cNvPr>
          <p:cNvSpPr txBox="1">
            <a:spLocks/>
          </p:cNvSpPr>
          <p:nvPr/>
        </p:nvSpPr>
        <p:spPr>
          <a:xfrm>
            <a:off x="6199724" y="1111343"/>
            <a:ext cx="3453160" cy="40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５分以内に到達可能な署所が増える地域の人口</a:t>
            </a:r>
            <a:r>
              <a:rPr kumimoji="1" lang="en-US" altLang="ja-JP" sz="1100" dirty="0">
                <a:latin typeface="ＭＳ Ｐゴシック" panose="020B0600070205080204" pitchFamily="50" charset="-128"/>
                <a:ea typeface="ＭＳ Ｐゴシック" panose="020B0600070205080204" pitchFamily="50" charset="-128"/>
              </a:rPr>
              <a:t>】</a:t>
            </a:r>
            <a:endParaRPr kumimoji="1" lang="ja-JP" altLang="en-US" sz="1100" dirty="0">
              <a:latin typeface="ＭＳ Ｐゴシック" panose="020B0600070205080204" pitchFamily="50" charset="-128"/>
              <a:ea typeface="ＭＳ Ｐゴシック" panose="020B0600070205080204" pitchFamily="50" charset="-128"/>
            </a:endParaRPr>
          </a:p>
        </p:txBody>
      </p:sp>
      <p:sp>
        <p:nvSpPr>
          <p:cNvPr id="63" name="タイトル 1">
            <a:extLst>
              <a:ext uri="{FF2B5EF4-FFF2-40B4-BE49-F238E27FC236}">
                <a16:creationId xmlns:a16="http://schemas.microsoft.com/office/drawing/2014/main" id="{7C26DE2C-A00E-4591-8E41-61650CA8E8CC}"/>
              </a:ext>
            </a:extLst>
          </p:cNvPr>
          <p:cNvSpPr txBox="1">
            <a:spLocks/>
          </p:cNvSpPr>
          <p:nvPr/>
        </p:nvSpPr>
        <p:spPr>
          <a:xfrm>
            <a:off x="1" y="1070751"/>
            <a:ext cx="3045350" cy="40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５分以内に到達可能な消防署所が増える地域</a:t>
            </a:r>
            <a:r>
              <a:rPr kumimoji="1" lang="en-US" altLang="ja-JP" sz="1100" dirty="0">
                <a:latin typeface="ＭＳ Ｐゴシック" panose="020B0600070205080204" pitchFamily="50" charset="-128"/>
                <a:ea typeface="ＭＳ Ｐゴシック" panose="020B0600070205080204" pitchFamily="50" charset="-128"/>
              </a:rPr>
              <a:t>】</a:t>
            </a:r>
            <a:endParaRPr kumimoji="1" lang="ja-JP" altLang="en-US" sz="1100" dirty="0">
              <a:latin typeface="ＭＳ Ｐゴシック" panose="020B0600070205080204" pitchFamily="50" charset="-128"/>
              <a:ea typeface="ＭＳ Ｐゴシック" panose="020B0600070205080204" pitchFamily="50" charset="-128"/>
            </a:endParaRPr>
          </a:p>
        </p:txBody>
      </p:sp>
      <p:pic>
        <p:nvPicPr>
          <p:cNvPr id="97" name="図 96">
            <a:extLst>
              <a:ext uri="{FF2B5EF4-FFF2-40B4-BE49-F238E27FC236}">
                <a16:creationId xmlns:a16="http://schemas.microsoft.com/office/drawing/2014/main" id="{2199E7B3-2628-4CA7-8919-0917F9AAD70B}"/>
              </a:ext>
            </a:extLst>
          </p:cNvPr>
          <p:cNvPicPr>
            <a:picLocks/>
          </p:cNvPicPr>
          <p:nvPr/>
        </p:nvPicPr>
        <p:blipFill>
          <a:blip r:embed="rId2"/>
          <a:stretch>
            <a:fillRect/>
          </a:stretch>
        </p:blipFill>
        <p:spPr>
          <a:xfrm>
            <a:off x="6085343" y="1501703"/>
            <a:ext cx="3911756" cy="2206488"/>
          </a:xfrm>
          <a:prstGeom prst="rect">
            <a:avLst/>
          </a:prstGeom>
        </p:spPr>
      </p:pic>
      <p:sp>
        <p:nvSpPr>
          <p:cNvPr id="3" name="スライド番号プレースホルダー 2">
            <a:extLst>
              <a:ext uri="{FF2B5EF4-FFF2-40B4-BE49-F238E27FC236}">
                <a16:creationId xmlns:a16="http://schemas.microsoft.com/office/drawing/2014/main" id="{7DF46E5A-3026-4A84-AE30-CCD83CE147A5}"/>
              </a:ext>
            </a:extLst>
          </p:cNvPr>
          <p:cNvSpPr>
            <a:spLocks noGrp="1"/>
          </p:cNvSpPr>
          <p:nvPr>
            <p:ph type="sldNum" sz="quarter" idx="12"/>
          </p:nvPr>
        </p:nvSpPr>
        <p:spPr/>
        <p:txBody>
          <a:bodyPr/>
          <a:lstStyle/>
          <a:p>
            <a:fld id="{CFC412B4-EE58-4AC4-A928-FBCBFC162B5A}" type="slidenum">
              <a:rPr kumimoji="1" lang="ja-JP" altLang="en-US" smtClean="0">
                <a:solidFill>
                  <a:schemeClr val="tx1"/>
                </a:solidFill>
              </a:rPr>
              <a:t>24</a:t>
            </a:fld>
            <a:endParaRPr kumimoji="1" lang="ja-JP" altLang="en-US">
              <a:solidFill>
                <a:schemeClr val="tx1"/>
              </a:solidFill>
            </a:endParaRPr>
          </a:p>
        </p:txBody>
      </p:sp>
      <p:pic>
        <p:nvPicPr>
          <p:cNvPr id="5" name="図 4">
            <a:extLst>
              <a:ext uri="{FF2B5EF4-FFF2-40B4-BE49-F238E27FC236}">
                <a16:creationId xmlns:a16="http://schemas.microsoft.com/office/drawing/2014/main" id="{8BBF7DA3-045F-4258-8C8E-DD809F6BDB98}"/>
              </a:ext>
            </a:extLst>
          </p:cNvPr>
          <p:cNvPicPr>
            <a:picLocks noChangeAspect="1"/>
          </p:cNvPicPr>
          <p:nvPr/>
        </p:nvPicPr>
        <p:blipFill>
          <a:blip r:embed="rId3"/>
          <a:stretch>
            <a:fillRect/>
          </a:stretch>
        </p:blipFill>
        <p:spPr>
          <a:xfrm>
            <a:off x="35036" y="1452927"/>
            <a:ext cx="6120914" cy="5011346"/>
          </a:xfrm>
          <a:prstGeom prst="rect">
            <a:avLst/>
          </a:prstGeom>
        </p:spPr>
      </p:pic>
      <p:graphicFrame>
        <p:nvGraphicFramePr>
          <p:cNvPr id="6" name="表 5">
            <a:extLst>
              <a:ext uri="{FF2B5EF4-FFF2-40B4-BE49-F238E27FC236}">
                <a16:creationId xmlns:a16="http://schemas.microsoft.com/office/drawing/2014/main" id="{FB972888-1C1A-4B28-8E67-156A931E9836}"/>
              </a:ext>
            </a:extLst>
          </p:cNvPr>
          <p:cNvGraphicFramePr>
            <a:graphicFrameLocks noGrp="1"/>
          </p:cNvGraphicFramePr>
          <p:nvPr>
            <p:extLst>
              <p:ext uri="{D42A27DB-BD31-4B8C-83A1-F6EECF244321}">
                <p14:modId xmlns:p14="http://schemas.microsoft.com/office/powerpoint/2010/main" val="974190469"/>
              </p:ext>
            </p:extLst>
          </p:nvPr>
        </p:nvGraphicFramePr>
        <p:xfrm>
          <a:off x="6326104" y="4529801"/>
          <a:ext cx="3425294" cy="1790700"/>
        </p:xfrm>
        <a:graphic>
          <a:graphicData uri="http://schemas.openxmlformats.org/drawingml/2006/table">
            <a:tbl>
              <a:tblPr/>
              <a:tblGrid>
                <a:gridCol w="941294">
                  <a:extLst>
                    <a:ext uri="{9D8B030D-6E8A-4147-A177-3AD203B41FA5}">
                      <a16:colId xmlns:a16="http://schemas.microsoft.com/office/drawing/2014/main" val="1204162957"/>
                    </a:ext>
                  </a:extLst>
                </a:gridCol>
                <a:gridCol w="828000">
                  <a:extLst>
                    <a:ext uri="{9D8B030D-6E8A-4147-A177-3AD203B41FA5}">
                      <a16:colId xmlns:a16="http://schemas.microsoft.com/office/drawing/2014/main" val="3649670996"/>
                    </a:ext>
                  </a:extLst>
                </a:gridCol>
                <a:gridCol w="828000">
                  <a:extLst>
                    <a:ext uri="{9D8B030D-6E8A-4147-A177-3AD203B41FA5}">
                      <a16:colId xmlns:a16="http://schemas.microsoft.com/office/drawing/2014/main" val="1784227141"/>
                    </a:ext>
                  </a:extLst>
                </a:gridCol>
                <a:gridCol w="828000">
                  <a:extLst>
                    <a:ext uri="{9D8B030D-6E8A-4147-A177-3AD203B41FA5}">
                      <a16:colId xmlns:a16="http://schemas.microsoft.com/office/drawing/2014/main" val="2495363048"/>
                    </a:ext>
                  </a:extLst>
                </a:gridCol>
              </a:tblGrid>
              <a:tr h="251460">
                <a:tc rowSpan="2">
                  <a:txBody>
                    <a:bodyPr/>
                    <a:lstStyle/>
                    <a:p>
                      <a:pPr algn="ctr" fontAlgn="ct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増加数</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fontAlgn="ctr"/>
                      <a:r>
                        <a:rPr lang="ja-JP" altLang="en-US" sz="1200" b="1" i="0" u="none" strike="noStrike" dirty="0">
                          <a:solidFill>
                            <a:srgbClr val="000000"/>
                          </a:solidFill>
                          <a:effectLst/>
                          <a:latin typeface="游ゴシック" panose="020B0400000000000000" pitchFamily="50" charset="-128"/>
                          <a:ea typeface="游ゴシック" panose="020B0400000000000000" pitchFamily="50" charset="-128"/>
                        </a:rPr>
                        <a:t>メッシュ数</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71320063"/>
                  </a:ext>
                </a:extLst>
              </a:tr>
              <a:tr h="259080">
                <a:tc vMerge="1">
                  <a:txBody>
                    <a:bodyPr/>
                    <a:lstStyle/>
                    <a:p>
                      <a:endParaRPr kumimoji="1" lang="ja-JP" altLang="en-US"/>
                    </a:p>
                  </a:txBody>
                  <a:tcPr/>
                </a:tc>
                <a:tc>
                  <a:txBody>
                    <a:bodyPr/>
                    <a:lstStyle/>
                    <a:p>
                      <a:pPr algn="ctr" fontAlgn="ctr"/>
                      <a:r>
                        <a:rPr lang="ja-JP" altLang="en-US" sz="1200" b="1" i="0" u="none" strike="noStrike" dirty="0">
                          <a:solidFill>
                            <a:srgbClr val="000000"/>
                          </a:solidFill>
                          <a:effectLst/>
                          <a:latin typeface="游ゴシック" panose="020B0400000000000000" pitchFamily="50" charset="-128"/>
                          <a:ea typeface="游ゴシック" panose="020B0400000000000000" pitchFamily="50" charset="-128"/>
                        </a:rPr>
                        <a:t>堺市域</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1200" b="1" i="0" u="none" strike="noStrike" dirty="0">
                          <a:solidFill>
                            <a:srgbClr val="000000"/>
                          </a:solidFill>
                          <a:effectLst/>
                          <a:latin typeface="游ゴシック" panose="020B0400000000000000" pitchFamily="50" charset="-128"/>
                          <a:ea typeface="游ゴシック" panose="020B0400000000000000" pitchFamily="50" charset="-128"/>
                        </a:rPr>
                        <a:t>泉州北</a:t>
                      </a:r>
                      <a:r>
                        <a:rPr lang="en-US" sz="1200" b="1" i="0" u="none" strike="noStrike" dirty="0">
                          <a:solidFill>
                            <a:srgbClr val="000000"/>
                          </a:solidFill>
                          <a:effectLst/>
                          <a:latin typeface="游ゴシック" panose="020B0400000000000000" pitchFamily="50" charset="-128"/>
                          <a:ea typeface="游ゴシック" panose="020B0400000000000000" pitchFamily="50" charset="-128"/>
                        </a:rPr>
                        <a:t>B</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泉州南</a:t>
                      </a:r>
                      <a:r>
                        <a:rPr lang="en-US" sz="1200" b="1" i="0" u="none" strike="noStrike">
                          <a:solidFill>
                            <a:srgbClr val="000000"/>
                          </a:solidFill>
                          <a:effectLst/>
                          <a:latin typeface="游ゴシック" panose="020B0400000000000000" pitchFamily="50" charset="-128"/>
                          <a:ea typeface="游ゴシック" panose="020B0400000000000000" pitchFamily="50" charset="-128"/>
                        </a:rPr>
                        <a:t>B</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807303694"/>
                  </a:ext>
                </a:extLst>
              </a:tr>
              <a:tr h="251460">
                <a:tc>
                  <a:txBody>
                    <a:bodyPr/>
                    <a:lstStyle/>
                    <a:p>
                      <a:pPr algn="ctr"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１箇所</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137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689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164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340812018"/>
                  </a:ext>
                </a:extLst>
              </a:tr>
              <a:tr h="251460">
                <a:tc>
                  <a:txBody>
                    <a:bodyPr/>
                    <a:lstStyle/>
                    <a:p>
                      <a:pPr algn="ctr"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２箇所</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25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290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33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1959073"/>
                  </a:ext>
                </a:extLst>
              </a:tr>
              <a:tr h="251460">
                <a:tc>
                  <a:txBody>
                    <a:bodyPr/>
                    <a:lstStyle/>
                    <a:p>
                      <a:pPr algn="ctr"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３箇所</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6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165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7765415"/>
                  </a:ext>
                </a:extLst>
              </a:tr>
              <a:tr h="259080">
                <a:tc>
                  <a:txBody>
                    <a:bodyPr/>
                    <a:lstStyle/>
                    <a:p>
                      <a:pPr algn="ctr"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４箇所以上</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195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304565762"/>
                  </a:ext>
                </a:extLst>
              </a:tr>
              <a:tr h="266700">
                <a:tc>
                  <a:txBody>
                    <a:bodyPr/>
                    <a:lstStyle/>
                    <a:p>
                      <a:pPr algn="ctr" fontAlgn="ct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合計</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dirty="0">
                          <a:solidFill>
                            <a:srgbClr val="000000"/>
                          </a:solidFill>
                          <a:effectLst/>
                          <a:latin typeface="游ゴシック" panose="020B0400000000000000" pitchFamily="50" charset="-128"/>
                          <a:ea typeface="游ゴシック" panose="020B0400000000000000" pitchFamily="50" charset="-128"/>
                        </a:rPr>
                        <a:t>168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dirty="0">
                          <a:solidFill>
                            <a:srgbClr val="000000"/>
                          </a:solidFill>
                          <a:effectLst/>
                          <a:latin typeface="游ゴシック" panose="020B0400000000000000" pitchFamily="50" charset="-128"/>
                          <a:ea typeface="游ゴシック" panose="020B0400000000000000" pitchFamily="50" charset="-128"/>
                        </a:rPr>
                        <a:t>1,339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dirty="0">
                          <a:solidFill>
                            <a:srgbClr val="000000"/>
                          </a:solidFill>
                          <a:effectLst/>
                          <a:latin typeface="游ゴシック" panose="020B0400000000000000" pitchFamily="50" charset="-128"/>
                          <a:ea typeface="游ゴシック" panose="020B0400000000000000" pitchFamily="50" charset="-128"/>
                        </a:rPr>
                        <a:t>197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90636"/>
                  </a:ext>
                </a:extLst>
              </a:tr>
            </a:tbl>
          </a:graphicData>
        </a:graphic>
      </p:graphicFrame>
      <p:sp>
        <p:nvSpPr>
          <p:cNvPr id="47" name="タイトル 1">
            <a:extLst>
              <a:ext uri="{FF2B5EF4-FFF2-40B4-BE49-F238E27FC236}">
                <a16:creationId xmlns:a16="http://schemas.microsoft.com/office/drawing/2014/main" id="{739676D3-F5BD-4728-821E-745882F2F246}"/>
              </a:ext>
            </a:extLst>
          </p:cNvPr>
          <p:cNvSpPr txBox="1">
            <a:spLocks/>
          </p:cNvSpPr>
          <p:nvPr/>
        </p:nvSpPr>
        <p:spPr>
          <a:xfrm>
            <a:off x="6326104" y="6325856"/>
            <a:ext cx="2020436" cy="216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800" dirty="0">
                <a:latin typeface="ＭＳ Ｐゴシック" panose="020B0600070205080204" pitchFamily="50" charset="-128"/>
                <a:ea typeface="ＭＳ Ｐゴシック" panose="020B0600070205080204" pitchFamily="50" charset="-128"/>
              </a:rPr>
              <a:t>※</a:t>
            </a:r>
            <a:r>
              <a:rPr lang="ja-JP" altLang="en-US" sz="800" dirty="0">
                <a:latin typeface="ＭＳ Ｐゴシック" panose="020B0600070205080204" pitchFamily="50" charset="-128"/>
                <a:ea typeface="ＭＳ Ｐゴシック" panose="020B0600070205080204" pitchFamily="50" charset="-128"/>
              </a:rPr>
              <a:t>黄セル：居住者がいないメッシュを含む</a:t>
            </a:r>
            <a:endParaRPr kumimoji="1" lang="ja-JP" altLang="en-US" sz="800" dirty="0">
              <a:latin typeface="ＭＳ Ｐゴシック" panose="020B0600070205080204" pitchFamily="50" charset="-128"/>
              <a:ea typeface="ＭＳ Ｐゴシック" panose="020B0600070205080204" pitchFamily="50" charset="-128"/>
            </a:endParaRPr>
          </a:p>
        </p:txBody>
      </p:sp>
      <p:sp>
        <p:nvSpPr>
          <p:cNvPr id="14" name="角丸四角形 91">
            <a:extLst>
              <a:ext uri="{FF2B5EF4-FFF2-40B4-BE49-F238E27FC236}">
                <a16:creationId xmlns:a16="http://schemas.microsoft.com/office/drawing/2014/main" id="{4251F1CF-D858-4A04-9D07-38E574543815}"/>
              </a:ext>
            </a:extLst>
          </p:cNvPr>
          <p:cNvSpPr/>
          <p:nvPr/>
        </p:nvSpPr>
        <p:spPr>
          <a:xfrm>
            <a:off x="-2" y="6392963"/>
            <a:ext cx="5040000" cy="2919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defTabSz="457200" rtl="0" eaLnBrk="1" fontAlgn="auto" latinLnBrk="0" hangingPunct="1">
              <a:lnSpc>
                <a:spcPct val="100000"/>
              </a:lnSpc>
              <a:spcBef>
                <a:spcPts val="200"/>
              </a:spcBef>
              <a:spcAft>
                <a:spcPts val="0"/>
              </a:spcAft>
              <a:buClrTx/>
              <a:buSzTx/>
              <a:tabLst/>
              <a:defRPr/>
            </a:pPr>
            <a:r>
              <a:rPr kumimoji="1" lang="en-US" altLang="ja-JP" sz="8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800" dirty="0">
                <a:solidFill>
                  <a:schemeClr val="tx1"/>
                </a:solidFill>
                <a:latin typeface="ＭＳ Ｐゴシック" panose="020B0600070205080204" pitchFamily="50" charset="-128"/>
                <a:ea typeface="ＭＳ Ｐゴシック" panose="020B0600070205080204" pitchFamily="50" charset="-128"/>
              </a:rPr>
              <a:t>道路データには実際の交通状況等は反映されていないため、実際の効果発現地域とは異なる可能性がある</a:t>
            </a:r>
            <a:endParaRPr kumimoji="1" lang="en-US" altLang="ja-JP" sz="800"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06396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E18C5F5-EFE3-4448-9320-35378E710FAE}"/>
              </a:ext>
            </a:extLst>
          </p:cNvPr>
          <p:cNvSpPr/>
          <p:nvPr/>
        </p:nvSpPr>
        <p:spPr>
          <a:xfrm>
            <a:off x="24071" y="34374"/>
            <a:ext cx="9906000" cy="36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堺市域・泉州北付近の広域化シミュレーション⑪</a:t>
            </a:r>
          </a:p>
        </p:txBody>
      </p:sp>
      <p:sp>
        <p:nvSpPr>
          <p:cNvPr id="18" name="角丸四角形 91">
            <a:extLst>
              <a:ext uri="{FF2B5EF4-FFF2-40B4-BE49-F238E27FC236}">
                <a16:creationId xmlns:a16="http://schemas.microsoft.com/office/drawing/2014/main" id="{6CB36A11-74F2-4241-A90F-ED982204452F}"/>
              </a:ext>
            </a:extLst>
          </p:cNvPr>
          <p:cNvSpPr/>
          <p:nvPr/>
        </p:nvSpPr>
        <p:spPr>
          <a:xfrm>
            <a:off x="79873" y="488550"/>
            <a:ext cx="3600000" cy="288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Meiryo UI" panose="020B0604030504040204" pitchFamily="50" charset="-128"/>
                <a:ea typeface="Meiryo UI" panose="020B0604030504040204" pitchFamily="50" charset="-128"/>
              </a:rPr>
              <a:t>シミュレーション３：第一出動体制の強化</a:t>
            </a:r>
            <a:endParaRPr kumimoji="1" lang="ja-JP" altLang="en-US" sz="100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26" name="角丸四角形 91">
            <a:extLst>
              <a:ext uri="{FF2B5EF4-FFF2-40B4-BE49-F238E27FC236}">
                <a16:creationId xmlns:a16="http://schemas.microsoft.com/office/drawing/2014/main" id="{A03D36C3-9140-479B-9156-01F2CCFFE63E}"/>
              </a:ext>
            </a:extLst>
          </p:cNvPr>
          <p:cNvSpPr/>
          <p:nvPr/>
        </p:nvSpPr>
        <p:spPr>
          <a:xfrm>
            <a:off x="79872" y="830029"/>
            <a:ext cx="3394847" cy="288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案２－１①：堺市域＋和泉市＋泉大津市</a:t>
            </a:r>
            <a:endParaRPr kumimoji="1" lang="ja-JP" altLang="en-US" sz="8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46" name="タイトル 1">
            <a:extLst>
              <a:ext uri="{FF2B5EF4-FFF2-40B4-BE49-F238E27FC236}">
                <a16:creationId xmlns:a16="http://schemas.microsoft.com/office/drawing/2014/main" id="{96CFADFC-C553-4B2F-9425-4939B2BE7133}"/>
              </a:ext>
            </a:extLst>
          </p:cNvPr>
          <p:cNvSpPr txBox="1">
            <a:spLocks/>
          </p:cNvSpPr>
          <p:nvPr/>
        </p:nvSpPr>
        <p:spPr>
          <a:xfrm>
            <a:off x="4863905" y="1639412"/>
            <a:ext cx="3453160" cy="40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en-US" altLang="ja-JP" sz="1100" dirty="0">
                <a:latin typeface="ＭＳ Ｐゴシック" panose="020B0600070205080204" pitchFamily="50" charset="-128"/>
                <a:ea typeface="ＭＳ Ｐゴシック" panose="020B0600070205080204" pitchFamily="50" charset="-128"/>
              </a:rPr>
              <a:t>【</a:t>
            </a:r>
            <a:r>
              <a:rPr lang="ja-JP" altLang="en-US" sz="1100" dirty="0">
                <a:latin typeface="ＭＳ Ｐゴシック" panose="020B0600070205080204" pitchFamily="50" charset="-128"/>
                <a:ea typeface="ＭＳ Ｐゴシック" panose="020B0600070205080204" pitchFamily="50" charset="-128"/>
              </a:rPr>
              <a:t>現状と広域化後の第一出動体制の比較</a:t>
            </a:r>
            <a:r>
              <a:rPr kumimoji="1" lang="en-US" altLang="ja-JP" sz="1100" dirty="0">
                <a:latin typeface="ＭＳ Ｐゴシック" panose="020B0600070205080204" pitchFamily="50" charset="-128"/>
                <a:ea typeface="ＭＳ Ｐゴシック" panose="020B0600070205080204" pitchFamily="50" charset="-128"/>
              </a:rPr>
              <a:t>】</a:t>
            </a:r>
            <a:endParaRPr kumimoji="1" lang="ja-JP" altLang="en-US" sz="1100" dirty="0">
              <a:latin typeface="ＭＳ Ｐゴシック" panose="020B0600070205080204" pitchFamily="50" charset="-128"/>
              <a:ea typeface="ＭＳ Ｐゴシック" panose="020B0600070205080204" pitchFamily="50" charset="-128"/>
            </a:endParaRPr>
          </a:p>
        </p:txBody>
      </p:sp>
      <p:sp>
        <p:nvSpPr>
          <p:cNvPr id="63" name="タイトル 1">
            <a:extLst>
              <a:ext uri="{FF2B5EF4-FFF2-40B4-BE49-F238E27FC236}">
                <a16:creationId xmlns:a16="http://schemas.microsoft.com/office/drawing/2014/main" id="{7C26DE2C-A00E-4591-8E41-61650CA8E8CC}"/>
              </a:ext>
            </a:extLst>
          </p:cNvPr>
          <p:cNvSpPr txBox="1">
            <a:spLocks/>
          </p:cNvSpPr>
          <p:nvPr/>
        </p:nvSpPr>
        <p:spPr>
          <a:xfrm>
            <a:off x="0" y="1654298"/>
            <a:ext cx="3045350" cy="40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現状と広域化後の第一出動体制の比較</a:t>
            </a:r>
            <a:r>
              <a:rPr kumimoji="1" lang="en-US" altLang="ja-JP" sz="1100" dirty="0">
                <a:latin typeface="ＭＳ Ｐゴシック" panose="020B0600070205080204" pitchFamily="50" charset="-128"/>
                <a:ea typeface="ＭＳ Ｐゴシック" panose="020B0600070205080204" pitchFamily="50" charset="-128"/>
              </a:rPr>
              <a:t>】</a:t>
            </a:r>
            <a:endParaRPr kumimoji="1" lang="ja-JP" altLang="en-US" sz="1100" dirty="0">
              <a:latin typeface="ＭＳ Ｐゴシック" panose="020B0600070205080204" pitchFamily="50" charset="-128"/>
              <a:ea typeface="ＭＳ Ｐゴシック" panose="020B0600070205080204" pitchFamily="50" charset="-128"/>
            </a:endParaRPr>
          </a:p>
        </p:txBody>
      </p:sp>
      <p:sp>
        <p:nvSpPr>
          <p:cNvPr id="24" name="角丸四角形 91">
            <a:extLst>
              <a:ext uri="{FF2B5EF4-FFF2-40B4-BE49-F238E27FC236}">
                <a16:creationId xmlns:a16="http://schemas.microsoft.com/office/drawing/2014/main" id="{D23345F8-3755-4934-8471-6F36CF5C9D6B}"/>
              </a:ext>
            </a:extLst>
          </p:cNvPr>
          <p:cNvSpPr/>
          <p:nvPr/>
        </p:nvSpPr>
        <p:spPr>
          <a:xfrm>
            <a:off x="4950454" y="791872"/>
            <a:ext cx="3280062" cy="288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案２－１②：忠岡町＋岸和田市＋貝塚市</a:t>
            </a:r>
            <a:endParaRPr kumimoji="1" lang="ja-JP" altLang="en-US" sz="8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842CF9C1-B207-49D4-9946-6662789A887E}"/>
              </a:ext>
            </a:extLst>
          </p:cNvPr>
          <p:cNvPicPr>
            <a:picLocks noChangeAspect="1"/>
          </p:cNvPicPr>
          <p:nvPr/>
        </p:nvPicPr>
        <p:blipFill>
          <a:blip r:embed="rId2"/>
          <a:stretch>
            <a:fillRect/>
          </a:stretch>
        </p:blipFill>
        <p:spPr>
          <a:xfrm>
            <a:off x="79871" y="1995776"/>
            <a:ext cx="4752000" cy="4681264"/>
          </a:xfrm>
          <a:prstGeom prst="rect">
            <a:avLst/>
          </a:prstGeom>
        </p:spPr>
      </p:pic>
      <p:sp>
        <p:nvSpPr>
          <p:cNvPr id="19" name="テキスト ボックス 18">
            <a:extLst>
              <a:ext uri="{FF2B5EF4-FFF2-40B4-BE49-F238E27FC236}">
                <a16:creationId xmlns:a16="http://schemas.microsoft.com/office/drawing/2014/main" id="{F323E93D-AD1C-4F9B-B78F-D64BC2BE24EB}"/>
              </a:ext>
            </a:extLst>
          </p:cNvPr>
          <p:cNvSpPr txBox="1"/>
          <p:nvPr/>
        </p:nvSpPr>
        <p:spPr>
          <a:xfrm>
            <a:off x="70198" y="1167614"/>
            <a:ext cx="4698862" cy="430887"/>
          </a:xfrm>
          <a:prstGeom prst="rect">
            <a:avLst/>
          </a:prstGeom>
          <a:noFill/>
        </p:spPr>
        <p:txBody>
          <a:bodyPr wrap="square">
            <a:spAutoFit/>
          </a:bodyPr>
          <a:lstStyle/>
          <a:p>
            <a:r>
              <a:rPr lang="ja-JP" altLang="en-US" sz="1100" dirty="0">
                <a:latin typeface="Meiryo UI" panose="020B0604030504040204" pitchFamily="50" charset="-128"/>
                <a:ea typeface="Meiryo UI" panose="020B0604030504040204" pitchFamily="50" charset="-128"/>
              </a:rPr>
              <a:t>第一出動体制の車両台数　　　：（現状）</a:t>
            </a:r>
            <a:r>
              <a:rPr lang="en-US" altLang="ja-JP" sz="1100" dirty="0">
                <a:latin typeface="Meiryo UI" panose="020B0604030504040204" pitchFamily="50" charset="-128"/>
                <a:ea typeface="Meiryo UI" panose="020B0604030504040204" pitchFamily="50" charset="-128"/>
              </a:rPr>
              <a:t>6</a:t>
            </a:r>
            <a:r>
              <a:rPr lang="ja-JP" altLang="en-US" sz="1100" dirty="0">
                <a:latin typeface="Meiryo UI" panose="020B0604030504040204" pitchFamily="50" charset="-128"/>
                <a:ea typeface="Meiryo UI" panose="020B0604030504040204" pitchFamily="50" charset="-128"/>
              </a:rPr>
              <a:t>～８台　➡（広域化後）</a:t>
            </a:r>
            <a:r>
              <a:rPr lang="en-US" altLang="ja-JP" sz="1100" dirty="0">
                <a:latin typeface="Meiryo UI" panose="020B0604030504040204" pitchFamily="50" charset="-128"/>
                <a:ea typeface="Meiryo UI" panose="020B0604030504040204" pitchFamily="50" charset="-128"/>
              </a:rPr>
              <a:t>8</a:t>
            </a:r>
            <a:r>
              <a:rPr lang="ja-JP" altLang="en-US" sz="1100" dirty="0">
                <a:latin typeface="Meiryo UI" panose="020B0604030504040204" pitchFamily="50" charset="-128"/>
                <a:ea typeface="Meiryo UI" panose="020B0604030504040204" pitchFamily="50" charset="-128"/>
              </a:rPr>
              <a:t>台</a:t>
            </a:r>
          </a:p>
          <a:p>
            <a:r>
              <a:rPr lang="ja-JP" altLang="en-US" sz="1100" dirty="0">
                <a:latin typeface="Meiryo UI" panose="020B0604030504040204" pitchFamily="50" charset="-128"/>
                <a:ea typeface="Meiryo UI" panose="020B0604030504040204" pitchFamily="50" charset="-128"/>
              </a:rPr>
              <a:t>第一出動体制の編成可能隊数：（現状）１～</a:t>
            </a:r>
            <a:r>
              <a:rPr lang="en-US" altLang="ja-JP" sz="1100" dirty="0">
                <a:latin typeface="Meiryo UI" panose="020B0604030504040204" pitchFamily="50" charset="-128"/>
                <a:ea typeface="Meiryo UI" panose="020B0604030504040204" pitchFamily="50" charset="-128"/>
              </a:rPr>
              <a:t>5</a:t>
            </a:r>
            <a:r>
              <a:rPr lang="ja-JP" altLang="en-US" sz="1100" dirty="0">
                <a:latin typeface="Meiryo UI" panose="020B0604030504040204" pitchFamily="50" charset="-128"/>
                <a:ea typeface="Meiryo UI" panose="020B0604030504040204" pitchFamily="50" charset="-128"/>
              </a:rPr>
              <a:t>隊　➡（広域化後）７隊</a:t>
            </a:r>
          </a:p>
        </p:txBody>
      </p:sp>
      <p:sp>
        <p:nvSpPr>
          <p:cNvPr id="20" name="テキスト ボックス 19">
            <a:extLst>
              <a:ext uri="{FF2B5EF4-FFF2-40B4-BE49-F238E27FC236}">
                <a16:creationId xmlns:a16="http://schemas.microsoft.com/office/drawing/2014/main" id="{A54D63D8-0489-47B7-86D4-2F19AAE4D958}"/>
              </a:ext>
            </a:extLst>
          </p:cNvPr>
          <p:cNvSpPr txBox="1"/>
          <p:nvPr/>
        </p:nvSpPr>
        <p:spPr>
          <a:xfrm>
            <a:off x="4950454" y="1118029"/>
            <a:ext cx="4698862" cy="430887"/>
          </a:xfrm>
          <a:prstGeom prst="rect">
            <a:avLst/>
          </a:prstGeom>
          <a:noFill/>
        </p:spPr>
        <p:txBody>
          <a:bodyPr wrap="square">
            <a:spAutoFit/>
          </a:bodyPr>
          <a:lstStyle/>
          <a:p>
            <a:r>
              <a:rPr lang="ja-JP" altLang="en-US" sz="1100" dirty="0">
                <a:latin typeface="Meiryo UI" panose="020B0604030504040204" pitchFamily="50" charset="-128"/>
                <a:ea typeface="Meiryo UI" panose="020B0604030504040204" pitchFamily="50" charset="-128"/>
              </a:rPr>
              <a:t>第一出動体制の車両台数　　　：（現状）</a:t>
            </a:r>
            <a:r>
              <a:rPr lang="en-US" altLang="ja-JP" sz="1100" dirty="0">
                <a:latin typeface="Meiryo UI" panose="020B0604030504040204" pitchFamily="50" charset="-128"/>
                <a:ea typeface="Meiryo UI" panose="020B0604030504040204" pitchFamily="50" charset="-128"/>
              </a:rPr>
              <a:t>3</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7</a:t>
            </a:r>
            <a:r>
              <a:rPr lang="ja-JP" altLang="en-US" sz="1100" dirty="0">
                <a:latin typeface="Meiryo UI" panose="020B0604030504040204" pitchFamily="50" charset="-128"/>
                <a:ea typeface="Meiryo UI" panose="020B0604030504040204" pitchFamily="50" charset="-128"/>
              </a:rPr>
              <a:t>台 ➡（広域化後）</a:t>
            </a:r>
            <a:r>
              <a:rPr lang="en-US" altLang="ja-JP" sz="1100" dirty="0">
                <a:latin typeface="Meiryo UI" panose="020B0604030504040204" pitchFamily="50" charset="-128"/>
                <a:ea typeface="Meiryo UI" panose="020B0604030504040204" pitchFamily="50" charset="-128"/>
              </a:rPr>
              <a:t>7</a:t>
            </a:r>
            <a:r>
              <a:rPr lang="ja-JP" altLang="en-US" sz="1100" dirty="0">
                <a:latin typeface="Meiryo UI" panose="020B0604030504040204" pitchFamily="50" charset="-128"/>
                <a:ea typeface="Meiryo UI" panose="020B0604030504040204" pitchFamily="50" charset="-128"/>
              </a:rPr>
              <a:t>台</a:t>
            </a:r>
          </a:p>
          <a:p>
            <a:r>
              <a:rPr lang="ja-JP" altLang="en-US" sz="1100" dirty="0">
                <a:latin typeface="Meiryo UI" panose="020B0604030504040204" pitchFamily="50" charset="-128"/>
                <a:ea typeface="Meiryo UI" panose="020B0604030504040204" pitchFamily="50" charset="-128"/>
              </a:rPr>
              <a:t>第一出動体制の編成可能隊数：（現状）１隊　　 ➡（広域化後）</a:t>
            </a:r>
            <a:r>
              <a:rPr lang="en-US" altLang="ja-JP" sz="1100" dirty="0">
                <a:latin typeface="Meiryo UI" panose="020B0604030504040204" pitchFamily="50" charset="-128"/>
                <a:ea typeface="Meiryo UI" panose="020B0604030504040204" pitchFamily="50" charset="-128"/>
              </a:rPr>
              <a:t>2</a:t>
            </a:r>
            <a:r>
              <a:rPr lang="ja-JP" altLang="en-US" sz="1100" dirty="0">
                <a:latin typeface="Meiryo UI" panose="020B0604030504040204" pitchFamily="50" charset="-128"/>
                <a:ea typeface="Meiryo UI" panose="020B0604030504040204" pitchFamily="50" charset="-128"/>
              </a:rPr>
              <a:t>隊</a:t>
            </a:r>
          </a:p>
        </p:txBody>
      </p:sp>
      <p:sp>
        <p:nvSpPr>
          <p:cNvPr id="2" name="スライド番号プレースホルダー 1">
            <a:extLst>
              <a:ext uri="{FF2B5EF4-FFF2-40B4-BE49-F238E27FC236}">
                <a16:creationId xmlns:a16="http://schemas.microsoft.com/office/drawing/2014/main" id="{DFD08632-AF14-4F81-92DE-4AA3CD15CAC0}"/>
              </a:ext>
            </a:extLst>
          </p:cNvPr>
          <p:cNvSpPr>
            <a:spLocks noGrp="1"/>
          </p:cNvSpPr>
          <p:nvPr>
            <p:ph type="sldNum" sz="quarter" idx="12"/>
          </p:nvPr>
        </p:nvSpPr>
        <p:spPr/>
        <p:txBody>
          <a:bodyPr/>
          <a:lstStyle/>
          <a:p>
            <a:fld id="{CFC412B4-EE58-4AC4-A928-FBCBFC162B5A}" type="slidenum">
              <a:rPr kumimoji="1" lang="ja-JP" altLang="en-US" smtClean="0"/>
              <a:t>25</a:t>
            </a:fld>
            <a:endParaRPr kumimoji="1" lang="ja-JP" altLang="en-US"/>
          </a:p>
        </p:txBody>
      </p:sp>
      <p:pic>
        <p:nvPicPr>
          <p:cNvPr id="3" name="図 2">
            <a:extLst>
              <a:ext uri="{FF2B5EF4-FFF2-40B4-BE49-F238E27FC236}">
                <a16:creationId xmlns:a16="http://schemas.microsoft.com/office/drawing/2014/main" id="{583E2DC0-C9AB-4619-8927-8B76ACACAAFC}"/>
              </a:ext>
            </a:extLst>
          </p:cNvPr>
          <p:cNvPicPr>
            <a:picLocks noChangeAspect="1"/>
          </p:cNvPicPr>
          <p:nvPr/>
        </p:nvPicPr>
        <p:blipFill>
          <a:blip r:embed="rId3"/>
          <a:stretch>
            <a:fillRect/>
          </a:stretch>
        </p:blipFill>
        <p:spPr>
          <a:xfrm>
            <a:off x="4950454" y="1995776"/>
            <a:ext cx="4849058" cy="4680000"/>
          </a:xfrm>
          <a:prstGeom prst="rect">
            <a:avLst/>
          </a:prstGeom>
        </p:spPr>
      </p:pic>
      <p:sp>
        <p:nvSpPr>
          <p:cNvPr id="14" name="テキスト ボックス 13">
            <a:extLst>
              <a:ext uri="{FF2B5EF4-FFF2-40B4-BE49-F238E27FC236}">
                <a16:creationId xmlns:a16="http://schemas.microsoft.com/office/drawing/2014/main" id="{C8212200-D61A-43DD-97BD-EDD7D6F6A16E}"/>
              </a:ext>
            </a:extLst>
          </p:cNvPr>
          <p:cNvSpPr txBox="1"/>
          <p:nvPr/>
        </p:nvSpPr>
        <p:spPr>
          <a:xfrm>
            <a:off x="70198" y="6418543"/>
            <a:ext cx="9524675" cy="338554"/>
          </a:xfrm>
          <a:prstGeom prst="rect">
            <a:avLst/>
          </a:prstGeom>
          <a:noFill/>
        </p:spPr>
        <p:txBody>
          <a:bodyPr wrap="square">
            <a:spAutoFit/>
          </a:bodyPr>
          <a:lstStyle/>
          <a:p>
            <a:r>
              <a:rPr lang="en-US" altLang="ja-JP" sz="800" dirty="0">
                <a:latin typeface="ＭＳ Ｐゴシック" panose="020B0600070205080204" pitchFamily="50" charset="-128"/>
                <a:ea typeface="ＭＳ Ｐゴシック" panose="020B0600070205080204" pitchFamily="50" charset="-128"/>
              </a:rPr>
              <a:t>※</a:t>
            </a:r>
            <a:r>
              <a:rPr lang="ja-JP" altLang="en-US" sz="800" dirty="0">
                <a:latin typeface="ＭＳ Ｐゴシック" panose="020B0600070205080204" pitchFamily="50" charset="-128"/>
                <a:ea typeface="ＭＳ Ｐゴシック" panose="020B0600070205080204" pitchFamily="50" charset="-128"/>
              </a:rPr>
              <a:t>各本部・署所の車両配置状況や車両の運用実態（例：救助工作車の代わりにポンプ車を使用する等）、乗組員数は考慮しておらず、 保有車両種別・台数のみから算出</a:t>
            </a:r>
            <a:endParaRPr lang="en-US" altLang="ja-JP" sz="800" dirty="0">
              <a:latin typeface="ＭＳ Ｐゴシック" panose="020B0600070205080204" pitchFamily="50" charset="-128"/>
              <a:ea typeface="ＭＳ Ｐゴシック" panose="020B0600070205080204" pitchFamily="50" charset="-128"/>
            </a:endParaRPr>
          </a:p>
          <a:p>
            <a:r>
              <a:rPr lang="en-US" altLang="ja-JP" sz="800" dirty="0">
                <a:latin typeface="ＭＳ Ｐゴシック" panose="020B0600070205080204" pitchFamily="50" charset="-128"/>
                <a:ea typeface="ＭＳ Ｐゴシック" panose="020B0600070205080204" pitchFamily="50" charset="-128"/>
              </a:rPr>
              <a:t>※</a:t>
            </a:r>
            <a:r>
              <a:rPr lang="ja-JP" altLang="en-US" sz="800" dirty="0">
                <a:latin typeface="ＭＳ Ｐゴシック" panose="020B0600070205080204" pitchFamily="50" charset="-128"/>
                <a:ea typeface="ＭＳ Ｐゴシック" panose="020B0600070205080204" pitchFamily="50" charset="-128"/>
              </a:rPr>
              <a:t>地域による第一出動体制の規模（車種・台数）の違い（運用実態）は考慮していない</a:t>
            </a:r>
            <a:endParaRPr lang="en-US" altLang="ja-JP" sz="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1856590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E18C5F5-EFE3-4448-9320-35378E710FAE}"/>
              </a:ext>
            </a:extLst>
          </p:cNvPr>
          <p:cNvSpPr/>
          <p:nvPr/>
        </p:nvSpPr>
        <p:spPr>
          <a:xfrm>
            <a:off x="24071" y="34374"/>
            <a:ext cx="9906000" cy="36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堺市域・泉州北付近の広域化シミュレーション⑫</a:t>
            </a:r>
          </a:p>
        </p:txBody>
      </p:sp>
      <p:sp>
        <p:nvSpPr>
          <p:cNvPr id="18" name="角丸四角形 91">
            <a:extLst>
              <a:ext uri="{FF2B5EF4-FFF2-40B4-BE49-F238E27FC236}">
                <a16:creationId xmlns:a16="http://schemas.microsoft.com/office/drawing/2014/main" id="{6CB36A11-74F2-4241-A90F-ED982204452F}"/>
              </a:ext>
            </a:extLst>
          </p:cNvPr>
          <p:cNvSpPr/>
          <p:nvPr/>
        </p:nvSpPr>
        <p:spPr>
          <a:xfrm>
            <a:off x="79873" y="488550"/>
            <a:ext cx="3600000" cy="288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Meiryo UI" panose="020B0604030504040204" pitchFamily="50" charset="-128"/>
                <a:ea typeface="Meiryo UI" panose="020B0604030504040204" pitchFamily="50" charset="-128"/>
              </a:rPr>
              <a:t>シミュレーション３：第一出動体制の強化</a:t>
            </a:r>
            <a:endParaRPr kumimoji="1" lang="ja-JP" altLang="en-US" sz="100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26" name="角丸四角形 91">
            <a:extLst>
              <a:ext uri="{FF2B5EF4-FFF2-40B4-BE49-F238E27FC236}">
                <a16:creationId xmlns:a16="http://schemas.microsoft.com/office/drawing/2014/main" id="{A03D36C3-9140-479B-9156-01F2CCFFE63E}"/>
              </a:ext>
            </a:extLst>
          </p:cNvPr>
          <p:cNvSpPr/>
          <p:nvPr/>
        </p:nvSpPr>
        <p:spPr>
          <a:xfrm>
            <a:off x="79872" y="830029"/>
            <a:ext cx="4349005" cy="288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案２－１③：忠岡町＋岸和田市＋貝塚市＋泉州南ブロック</a:t>
            </a:r>
            <a:endParaRPr kumimoji="1" lang="ja-JP" altLang="en-US" sz="8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46" name="タイトル 1">
            <a:extLst>
              <a:ext uri="{FF2B5EF4-FFF2-40B4-BE49-F238E27FC236}">
                <a16:creationId xmlns:a16="http://schemas.microsoft.com/office/drawing/2014/main" id="{96CFADFC-C553-4B2F-9425-4939B2BE7133}"/>
              </a:ext>
            </a:extLst>
          </p:cNvPr>
          <p:cNvSpPr txBox="1">
            <a:spLocks/>
          </p:cNvSpPr>
          <p:nvPr/>
        </p:nvSpPr>
        <p:spPr>
          <a:xfrm>
            <a:off x="4863905" y="1639412"/>
            <a:ext cx="3453160" cy="40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en-US" altLang="ja-JP" sz="1100" dirty="0">
                <a:latin typeface="ＭＳ Ｐゴシック" panose="020B0600070205080204" pitchFamily="50" charset="-128"/>
                <a:ea typeface="ＭＳ Ｐゴシック" panose="020B0600070205080204" pitchFamily="50" charset="-128"/>
              </a:rPr>
              <a:t>【</a:t>
            </a:r>
            <a:r>
              <a:rPr lang="ja-JP" altLang="en-US" sz="1100" dirty="0">
                <a:latin typeface="ＭＳ Ｐゴシック" panose="020B0600070205080204" pitchFamily="50" charset="-128"/>
                <a:ea typeface="ＭＳ Ｐゴシック" panose="020B0600070205080204" pitchFamily="50" charset="-128"/>
              </a:rPr>
              <a:t>現状と広域化後の第一出動体制の比較</a:t>
            </a:r>
            <a:r>
              <a:rPr kumimoji="1" lang="en-US" altLang="ja-JP" sz="1100" dirty="0">
                <a:latin typeface="ＭＳ Ｐゴシック" panose="020B0600070205080204" pitchFamily="50" charset="-128"/>
                <a:ea typeface="ＭＳ Ｐゴシック" panose="020B0600070205080204" pitchFamily="50" charset="-128"/>
              </a:rPr>
              <a:t>】</a:t>
            </a:r>
            <a:endParaRPr kumimoji="1" lang="ja-JP" altLang="en-US" sz="1100" dirty="0">
              <a:latin typeface="ＭＳ Ｐゴシック" panose="020B0600070205080204" pitchFamily="50" charset="-128"/>
              <a:ea typeface="ＭＳ Ｐゴシック" panose="020B0600070205080204" pitchFamily="50" charset="-128"/>
            </a:endParaRPr>
          </a:p>
        </p:txBody>
      </p:sp>
      <p:sp>
        <p:nvSpPr>
          <p:cNvPr id="63" name="タイトル 1">
            <a:extLst>
              <a:ext uri="{FF2B5EF4-FFF2-40B4-BE49-F238E27FC236}">
                <a16:creationId xmlns:a16="http://schemas.microsoft.com/office/drawing/2014/main" id="{7C26DE2C-A00E-4591-8E41-61650CA8E8CC}"/>
              </a:ext>
            </a:extLst>
          </p:cNvPr>
          <p:cNvSpPr txBox="1">
            <a:spLocks/>
          </p:cNvSpPr>
          <p:nvPr/>
        </p:nvSpPr>
        <p:spPr>
          <a:xfrm>
            <a:off x="0" y="1654298"/>
            <a:ext cx="3045350" cy="40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現状と広域化後の第一出動体制の比較</a:t>
            </a:r>
            <a:r>
              <a:rPr kumimoji="1" lang="en-US" altLang="ja-JP" sz="1100" dirty="0">
                <a:latin typeface="ＭＳ Ｐゴシック" panose="020B0600070205080204" pitchFamily="50" charset="-128"/>
                <a:ea typeface="ＭＳ Ｐゴシック" panose="020B0600070205080204" pitchFamily="50" charset="-128"/>
              </a:rPr>
              <a:t>】</a:t>
            </a:r>
            <a:endParaRPr kumimoji="1" lang="ja-JP" altLang="en-US" sz="1100" dirty="0">
              <a:latin typeface="ＭＳ Ｐゴシック" panose="020B0600070205080204" pitchFamily="50" charset="-128"/>
              <a:ea typeface="ＭＳ Ｐゴシック" panose="020B0600070205080204" pitchFamily="50" charset="-128"/>
            </a:endParaRPr>
          </a:p>
        </p:txBody>
      </p:sp>
      <p:sp>
        <p:nvSpPr>
          <p:cNvPr id="24" name="角丸四角形 91">
            <a:extLst>
              <a:ext uri="{FF2B5EF4-FFF2-40B4-BE49-F238E27FC236}">
                <a16:creationId xmlns:a16="http://schemas.microsoft.com/office/drawing/2014/main" id="{D23345F8-3755-4934-8471-6F36CF5C9D6B}"/>
              </a:ext>
            </a:extLst>
          </p:cNvPr>
          <p:cNvSpPr/>
          <p:nvPr/>
        </p:nvSpPr>
        <p:spPr>
          <a:xfrm>
            <a:off x="4950454" y="789257"/>
            <a:ext cx="3280062" cy="288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案２－２：堺市域＋泉州北ブロック</a:t>
            </a:r>
            <a:endParaRPr kumimoji="1" lang="ja-JP" altLang="en-US" sz="8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F323E93D-AD1C-4F9B-B78F-D64BC2BE24EB}"/>
              </a:ext>
            </a:extLst>
          </p:cNvPr>
          <p:cNvSpPr txBox="1"/>
          <p:nvPr/>
        </p:nvSpPr>
        <p:spPr>
          <a:xfrm>
            <a:off x="71865" y="1118029"/>
            <a:ext cx="4698862" cy="430887"/>
          </a:xfrm>
          <a:prstGeom prst="rect">
            <a:avLst/>
          </a:prstGeom>
          <a:noFill/>
        </p:spPr>
        <p:txBody>
          <a:bodyPr wrap="square">
            <a:spAutoFit/>
          </a:bodyPr>
          <a:lstStyle/>
          <a:p>
            <a:r>
              <a:rPr lang="ja-JP" altLang="en-US" sz="1100" dirty="0">
                <a:latin typeface="Meiryo UI" panose="020B0604030504040204" pitchFamily="50" charset="-128"/>
                <a:ea typeface="Meiryo UI" panose="020B0604030504040204" pitchFamily="50" charset="-128"/>
              </a:rPr>
              <a:t>第一出動体制の車両台数　　　：（現状）３～９台 ➡（広域化後）９台</a:t>
            </a:r>
          </a:p>
          <a:p>
            <a:r>
              <a:rPr lang="ja-JP" altLang="en-US" sz="1100" dirty="0">
                <a:latin typeface="Meiryo UI" panose="020B0604030504040204" pitchFamily="50" charset="-128"/>
                <a:ea typeface="Meiryo UI" panose="020B0604030504040204" pitchFamily="50" charset="-128"/>
              </a:rPr>
              <a:t>第一出動体制の編成可能隊数：（現状）１隊　　　 ➡（広域化後）２隊</a:t>
            </a:r>
          </a:p>
        </p:txBody>
      </p:sp>
      <p:sp>
        <p:nvSpPr>
          <p:cNvPr id="20" name="テキスト ボックス 19">
            <a:extLst>
              <a:ext uri="{FF2B5EF4-FFF2-40B4-BE49-F238E27FC236}">
                <a16:creationId xmlns:a16="http://schemas.microsoft.com/office/drawing/2014/main" id="{A54D63D8-0489-47B7-86D4-2F19AAE4D958}"/>
              </a:ext>
            </a:extLst>
          </p:cNvPr>
          <p:cNvSpPr txBox="1"/>
          <p:nvPr/>
        </p:nvSpPr>
        <p:spPr>
          <a:xfrm>
            <a:off x="4950454" y="1118029"/>
            <a:ext cx="4698862" cy="430887"/>
          </a:xfrm>
          <a:prstGeom prst="rect">
            <a:avLst/>
          </a:prstGeom>
          <a:noFill/>
        </p:spPr>
        <p:txBody>
          <a:bodyPr wrap="square">
            <a:spAutoFit/>
          </a:bodyPr>
          <a:lstStyle/>
          <a:p>
            <a:r>
              <a:rPr lang="ja-JP" altLang="en-US" sz="1100" dirty="0">
                <a:latin typeface="Meiryo UI" panose="020B0604030504040204" pitchFamily="50" charset="-128"/>
                <a:ea typeface="Meiryo UI" panose="020B0604030504040204" pitchFamily="50" charset="-128"/>
              </a:rPr>
              <a:t>第一出動体制の車両台数　　　：（現状）３～８台 ➡（広域化後）</a:t>
            </a:r>
            <a:r>
              <a:rPr lang="en-US" altLang="ja-JP" sz="1100" dirty="0">
                <a:latin typeface="Meiryo UI" panose="020B0604030504040204" pitchFamily="50" charset="-128"/>
                <a:ea typeface="Meiryo UI" panose="020B0604030504040204" pitchFamily="50" charset="-128"/>
              </a:rPr>
              <a:t>8</a:t>
            </a:r>
            <a:r>
              <a:rPr lang="ja-JP" altLang="en-US" sz="1100" dirty="0">
                <a:latin typeface="Meiryo UI" panose="020B0604030504040204" pitchFamily="50" charset="-128"/>
                <a:ea typeface="Meiryo UI" panose="020B0604030504040204" pitchFamily="50" charset="-128"/>
              </a:rPr>
              <a:t>台</a:t>
            </a:r>
          </a:p>
          <a:p>
            <a:r>
              <a:rPr lang="ja-JP" altLang="en-US" sz="1100" dirty="0">
                <a:latin typeface="Meiryo UI" panose="020B0604030504040204" pitchFamily="50" charset="-128"/>
                <a:ea typeface="Meiryo UI" panose="020B0604030504040204" pitchFamily="50" charset="-128"/>
              </a:rPr>
              <a:t>第一出動体制の編成可能隊数：（現状）１～５隊 ➡（広域化後）９隊</a:t>
            </a:r>
          </a:p>
        </p:txBody>
      </p:sp>
      <p:pic>
        <p:nvPicPr>
          <p:cNvPr id="2" name="図 1">
            <a:extLst>
              <a:ext uri="{FF2B5EF4-FFF2-40B4-BE49-F238E27FC236}">
                <a16:creationId xmlns:a16="http://schemas.microsoft.com/office/drawing/2014/main" id="{82338D95-03D1-4E11-8E07-8ECC98965855}"/>
              </a:ext>
            </a:extLst>
          </p:cNvPr>
          <p:cNvPicPr>
            <a:picLocks noChangeAspect="1"/>
          </p:cNvPicPr>
          <p:nvPr/>
        </p:nvPicPr>
        <p:blipFill>
          <a:blip r:embed="rId2"/>
          <a:stretch>
            <a:fillRect/>
          </a:stretch>
        </p:blipFill>
        <p:spPr>
          <a:xfrm>
            <a:off x="47968" y="1994305"/>
            <a:ext cx="4746656" cy="4810510"/>
          </a:xfrm>
          <a:prstGeom prst="rect">
            <a:avLst/>
          </a:prstGeom>
        </p:spPr>
      </p:pic>
      <p:pic>
        <p:nvPicPr>
          <p:cNvPr id="3" name="図 2">
            <a:extLst>
              <a:ext uri="{FF2B5EF4-FFF2-40B4-BE49-F238E27FC236}">
                <a16:creationId xmlns:a16="http://schemas.microsoft.com/office/drawing/2014/main" id="{D8818B1D-C481-49CB-BAA5-BD3C649B0C1A}"/>
              </a:ext>
            </a:extLst>
          </p:cNvPr>
          <p:cNvPicPr>
            <a:picLocks noChangeAspect="1"/>
          </p:cNvPicPr>
          <p:nvPr/>
        </p:nvPicPr>
        <p:blipFill>
          <a:blip r:embed="rId3"/>
          <a:stretch>
            <a:fillRect/>
          </a:stretch>
        </p:blipFill>
        <p:spPr>
          <a:xfrm>
            <a:off x="4977072" y="1993901"/>
            <a:ext cx="4785135" cy="4788000"/>
          </a:xfrm>
          <a:prstGeom prst="rect">
            <a:avLst/>
          </a:prstGeom>
        </p:spPr>
      </p:pic>
      <p:sp>
        <p:nvSpPr>
          <p:cNvPr id="5" name="スライド番号プレースホルダー 4">
            <a:extLst>
              <a:ext uri="{FF2B5EF4-FFF2-40B4-BE49-F238E27FC236}">
                <a16:creationId xmlns:a16="http://schemas.microsoft.com/office/drawing/2014/main" id="{68ADD5D2-F8A7-4E91-BDD6-BC3EFC1AF9CA}"/>
              </a:ext>
            </a:extLst>
          </p:cNvPr>
          <p:cNvSpPr>
            <a:spLocks noGrp="1"/>
          </p:cNvSpPr>
          <p:nvPr>
            <p:ph type="sldNum" sz="quarter" idx="12"/>
          </p:nvPr>
        </p:nvSpPr>
        <p:spPr>
          <a:xfrm>
            <a:off x="7354270" y="6439690"/>
            <a:ext cx="2228850" cy="365125"/>
          </a:xfrm>
        </p:spPr>
        <p:txBody>
          <a:bodyPr/>
          <a:lstStyle/>
          <a:p>
            <a:fld id="{CFC412B4-EE58-4AC4-A928-FBCBFC162B5A}" type="slidenum">
              <a:rPr kumimoji="1" lang="ja-JP" altLang="en-US" smtClean="0"/>
              <a:t>26</a:t>
            </a:fld>
            <a:endParaRPr kumimoji="1" lang="ja-JP" altLang="en-US" dirty="0"/>
          </a:p>
        </p:txBody>
      </p:sp>
      <p:sp>
        <p:nvSpPr>
          <p:cNvPr id="14" name="テキスト ボックス 13">
            <a:extLst>
              <a:ext uri="{FF2B5EF4-FFF2-40B4-BE49-F238E27FC236}">
                <a16:creationId xmlns:a16="http://schemas.microsoft.com/office/drawing/2014/main" id="{D367ACF3-C880-4E49-A2BE-21785670B1C4}"/>
              </a:ext>
            </a:extLst>
          </p:cNvPr>
          <p:cNvSpPr txBox="1"/>
          <p:nvPr/>
        </p:nvSpPr>
        <p:spPr>
          <a:xfrm>
            <a:off x="32460" y="6519446"/>
            <a:ext cx="9524675" cy="338554"/>
          </a:xfrm>
          <a:prstGeom prst="rect">
            <a:avLst/>
          </a:prstGeom>
          <a:noFill/>
        </p:spPr>
        <p:txBody>
          <a:bodyPr wrap="square">
            <a:spAutoFit/>
          </a:bodyPr>
          <a:lstStyle/>
          <a:p>
            <a:r>
              <a:rPr lang="en-US" altLang="ja-JP" sz="800" dirty="0">
                <a:latin typeface="ＭＳ Ｐゴシック" panose="020B0600070205080204" pitchFamily="50" charset="-128"/>
                <a:ea typeface="ＭＳ Ｐゴシック" panose="020B0600070205080204" pitchFamily="50" charset="-128"/>
              </a:rPr>
              <a:t>※</a:t>
            </a:r>
            <a:r>
              <a:rPr lang="ja-JP" altLang="en-US" sz="800" dirty="0">
                <a:latin typeface="ＭＳ Ｐゴシック" panose="020B0600070205080204" pitchFamily="50" charset="-128"/>
                <a:ea typeface="ＭＳ Ｐゴシック" panose="020B0600070205080204" pitchFamily="50" charset="-128"/>
              </a:rPr>
              <a:t>各本部・署所の車両配置状況や車両の運用実態（例：救助工作車の代わりにポンプ車を使用する等）、乗組員数は考慮しておらず、 保有車両種別・台数のみから算出</a:t>
            </a:r>
            <a:endParaRPr lang="en-US" altLang="ja-JP" sz="800" dirty="0">
              <a:latin typeface="ＭＳ Ｐゴシック" panose="020B0600070205080204" pitchFamily="50" charset="-128"/>
              <a:ea typeface="ＭＳ Ｐゴシック" panose="020B0600070205080204" pitchFamily="50" charset="-128"/>
            </a:endParaRPr>
          </a:p>
          <a:p>
            <a:r>
              <a:rPr lang="en-US" altLang="ja-JP" sz="800" dirty="0">
                <a:latin typeface="ＭＳ Ｐゴシック" panose="020B0600070205080204" pitchFamily="50" charset="-128"/>
                <a:ea typeface="ＭＳ Ｐゴシック" panose="020B0600070205080204" pitchFamily="50" charset="-128"/>
              </a:rPr>
              <a:t>※</a:t>
            </a:r>
            <a:r>
              <a:rPr lang="ja-JP" altLang="en-US" sz="800" dirty="0">
                <a:latin typeface="ＭＳ Ｐゴシック" panose="020B0600070205080204" pitchFamily="50" charset="-128"/>
                <a:ea typeface="ＭＳ Ｐゴシック" panose="020B0600070205080204" pitchFamily="50" charset="-128"/>
              </a:rPr>
              <a:t>地域による第一出動体制の規模（車種・台数）の違い（運用実態）は考慮していない</a:t>
            </a:r>
            <a:endParaRPr lang="en-US" altLang="ja-JP" sz="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5916824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E18C5F5-EFE3-4448-9320-35378E710FAE}"/>
              </a:ext>
            </a:extLst>
          </p:cNvPr>
          <p:cNvSpPr/>
          <p:nvPr/>
        </p:nvSpPr>
        <p:spPr>
          <a:xfrm>
            <a:off x="24071" y="34374"/>
            <a:ext cx="9906000" cy="36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堺市域・泉州北付近の広域化シミュレーション⑬</a:t>
            </a:r>
          </a:p>
        </p:txBody>
      </p:sp>
      <p:sp>
        <p:nvSpPr>
          <p:cNvPr id="18" name="角丸四角形 91">
            <a:extLst>
              <a:ext uri="{FF2B5EF4-FFF2-40B4-BE49-F238E27FC236}">
                <a16:creationId xmlns:a16="http://schemas.microsoft.com/office/drawing/2014/main" id="{6CB36A11-74F2-4241-A90F-ED982204452F}"/>
              </a:ext>
            </a:extLst>
          </p:cNvPr>
          <p:cNvSpPr/>
          <p:nvPr/>
        </p:nvSpPr>
        <p:spPr>
          <a:xfrm>
            <a:off x="79873" y="488550"/>
            <a:ext cx="3600000" cy="288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Meiryo UI" panose="020B0604030504040204" pitchFamily="50" charset="-128"/>
                <a:ea typeface="Meiryo UI" panose="020B0604030504040204" pitchFamily="50" charset="-128"/>
              </a:rPr>
              <a:t>シミュレーション３：第一出動体制の強化</a:t>
            </a:r>
            <a:endParaRPr kumimoji="1" lang="ja-JP" altLang="en-US" sz="100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63" name="タイトル 1">
            <a:extLst>
              <a:ext uri="{FF2B5EF4-FFF2-40B4-BE49-F238E27FC236}">
                <a16:creationId xmlns:a16="http://schemas.microsoft.com/office/drawing/2014/main" id="{7C26DE2C-A00E-4591-8E41-61650CA8E8CC}"/>
              </a:ext>
            </a:extLst>
          </p:cNvPr>
          <p:cNvSpPr txBox="1">
            <a:spLocks/>
          </p:cNvSpPr>
          <p:nvPr/>
        </p:nvSpPr>
        <p:spPr>
          <a:xfrm>
            <a:off x="0" y="1654298"/>
            <a:ext cx="3045350" cy="40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現状と広域化後の第一出動体制の比較</a:t>
            </a:r>
            <a:r>
              <a:rPr kumimoji="1" lang="en-US" altLang="ja-JP" sz="1100" dirty="0">
                <a:latin typeface="ＭＳ Ｐゴシック" panose="020B0600070205080204" pitchFamily="50" charset="-128"/>
                <a:ea typeface="ＭＳ Ｐゴシック" panose="020B0600070205080204" pitchFamily="50" charset="-128"/>
              </a:rPr>
              <a:t>】</a:t>
            </a:r>
            <a:endParaRPr kumimoji="1" lang="ja-JP" altLang="en-US" sz="1100" dirty="0">
              <a:latin typeface="ＭＳ Ｐゴシック" panose="020B0600070205080204" pitchFamily="50" charset="-128"/>
              <a:ea typeface="ＭＳ Ｐゴシック" panose="020B0600070205080204" pitchFamily="50" charset="-128"/>
            </a:endParaRPr>
          </a:p>
        </p:txBody>
      </p:sp>
      <p:sp>
        <p:nvSpPr>
          <p:cNvPr id="24" name="角丸四角形 91">
            <a:extLst>
              <a:ext uri="{FF2B5EF4-FFF2-40B4-BE49-F238E27FC236}">
                <a16:creationId xmlns:a16="http://schemas.microsoft.com/office/drawing/2014/main" id="{D23345F8-3755-4934-8471-6F36CF5C9D6B}"/>
              </a:ext>
            </a:extLst>
          </p:cNvPr>
          <p:cNvSpPr/>
          <p:nvPr/>
        </p:nvSpPr>
        <p:spPr>
          <a:xfrm>
            <a:off x="79872" y="830029"/>
            <a:ext cx="4054805" cy="288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案２－３：堺市域＋泉州北ブロック＋泉州南ブロック</a:t>
            </a:r>
            <a:endParaRPr kumimoji="1" lang="ja-JP" altLang="en-US" sz="8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F323E93D-AD1C-4F9B-B78F-D64BC2BE24EB}"/>
              </a:ext>
            </a:extLst>
          </p:cNvPr>
          <p:cNvSpPr txBox="1"/>
          <p:nvPr/>
        </p:nvSpPr>
        <p:spPr>
          <a:xfrm>
            <a:off x="79873" y="1118029"/>
            <a:ext cx="4698862" cy="430887"/>
          </a:xfrm>
          <a:prstGeom prst="rect">
            <a:avLst/>
          </a:prstGeom>
          <a:noFill/>
        </p:spPr>
        <p:txBody>
          <a:bodyPr wrap="square">
            <a:spAutoFit/>
          </a:bodyPr>
          <a:lstStyle/>
          <a:p>
            <a:r>
              <a:rPr lang="ja-JP" altLang="en-US" sz="1100" dirty="0">
                <a:latin typeface="Meiryo UI" panose="020B0604030504040204" pitchFamily="50" charset="-128"/>
                <a:ea typeface="Meiryo UI" panose="020B0604030504040204" pitchFamily="50" charset="-128"/>
              </a:rPr>
              <a:t>第一出動体制の車両台数　　　：（現状）３～９台 ➡（広域化後）</a:t>
            </a:r>
            <a:r>
              <a:rPr lang="en-US" altLang="ja-JP" sz="1100" dirty="0">
                <a:latin typeface="Meiryo UI" panose="020B0604030504040204" pitchFamily="50" charset="-128"/>
                <a:ea typeface="Meiryo UI" panose="020B0604030504040204" pitchFamily="50" charset="-128"/>
              </a:rPr>
              <a:t>10</a:t>
            </a:r>
            <a:r>
              <a:rPr lang="ja-JP" altLang="en-US" sz="1100" dirty="0">
                <a:latin typeface="Meiryo UI" panose="020B0604030504040204" pitchFamily="50" charset="-128"/>
                <a:ea typeface="Meiryo UI" panose="020B0604030504040204" pitchFamily="50" charset="-128"/>
              </a:rPr>
              <a:t>台</a:t>
            </a:r>
          </a:p>
          <a:p>
            <a:r>
              <a:rPr lang="ja-JP" altLang="en-US" sz="1100" dirty="0">
                <a:latin typeface="Meiryo UI" panose="020B0604030504040204" pitchFamily="50" charset="-128"/>
                <a:ea typeface="Meiryo UI" panose="020B0604030504040204" pitchFamily="50" charset="-128"/>
              </a:rPr>
              <a:t>第一出動体制の編成可能隊数：（現状）１～５隊 ➡（広域化後）６隊</a:t>
            </a:r>
          </a:p>
        </p:txBody>
      </p:sp>
      <p:pic>
        <p:nvPicPr>
          <p:cNvPr id="5" name="図 4">
            <a:extLst>
              <a:ext uri="{FF2B5EF4-FFF2-40B4-BE49-F238E27FC236}">
                <a16:creationId xmlns:a16="http://schemas.microsoft.com/office/drawing/2014/main" id="{11253907-1733-48E1-8337-B2C20F0FE382}"/>
              </a:ext>
            </a:extLst>
          </p:cNvPr>
          <p:cNvPicPr>
            <a:picLocks noChangeAspect="1"/>
          </p:cNvPicPr>
          <p:nvPr/>
        </p:nvPicPr>
        <p:blipFill>
          <a:blip r:embed="rId2"/>
          <a:stretch>
            <a:fillRect/>
          </a:stretch>
        </p:blipFill>
        <p:spPr>
          <a:xfrm>
            <a:off x="202911" y="2005477"/>
            <a:ext cx="4774160" cy="4716000"/>
          </a:xfrm>
          <a:prstGeom prst="rect">
            <a:avLst/>
          </a:prstGeom>
        </p:spPr>
      </p:pic>
      <p:sp>
        <p:nvSpPr>
          <p:cNvPr id="2" name="スライド番号プレースホルダー 1">
            <a:extLst>
              <a:ext uri="{FF2B5EF4-FFF2-40B4-BE49-F238E27FC236}">
                <a16:creationId xmlns:a16="http://schemas.microsoft.com/office/drawing/2014/main" id="{2E5D6705-A64D-4FDB-AE22-CB23282EA27C}"/>
              </a:ext>
            </a:extLst>
          </p:cNvPr>
          <p:cNvSpPr>
            <a:spLocks noGrp="1"/>
          </p:cNvSpPr>
          <p:nvPr>
            <p:ph type="sldNum" sz="quarter" idx="12"/>
          </p:nvPr>
        </p:nvSpPr>
        <p:spPr/>
        <p:txBody>
          <a:bodyPr/>
          <a:lstStyle/>
          <a:p>
            <a:fld id="{CFC412B4-EE58-4AC4-A928-FBCBFC162B5A}" type="slidenum">
              <a:rPr kumimoji="1" lang="ja-JP" altLang="en-US" smtClean="0"/>
              <a:t>27</a:t>
            </a:fld>
            <a:endParaRPr kumimoji="1" lang="ja-JP" altLang="en-US"/>
          </a:p>
        </p:txBody>
      </p:sp>
      <p:sp>
        <p:nvSpPr>
          <p:cNvPr id="10" name="テキスト ボックス 9">
            <a:extLst>
              <a:ext uri="{FF2B5EF4-FFF2-40B4-BE49-F238E27FC236}">
                <a16:creationId xmlns:a16="http://schemas.microsoft.com/office/drawing/2014/main" id="{1C0118CA-9F4D-45C0-BEAB-DAC97D8C6BFA}"/>
              </a:ext>
            </a:extLst>
          </p:cNvPr>
          <p:cNvSpPr txBox="1"/>
          <p:nvPr/>
        </p:nvSpPr>
        <p:spPr>
          <a:xfrm>
            <a:off x="70198" y="6522056"/>
            <a:ext cx="9524675" cy="338554"/>
          </a:xfrm>
          <a:prstGeom prst="rect">
            <a:avLst/>
          </a:prstGeom>
          <a:noFill/>
        </p:spPr>
        <p:txBody>
          <a:bodyPr wrap="square">
            <a:spAutoFit/>
          </a:bodyPr>
          <a:lstStyle/>
          <a:p>
            <a:r>
              <a:rPr lang="en-US" altLang="ja-JP" sz="800" dirty="0">
                <a:latin typeface="ＭＳ Ｐゴシック" panose="020B0600070205080204" pitchFamily="50" charset="-128"/>
                <a:ea typeface="ＭＳ Ｐゴシック" panose="020B0600070205080204" pitchFamily="50" charset="-128"/>
              </a:rPr>
              <a:t>※</a:t>
            </a:r>
            <a:r>
              <a:rPr lang="ja-JP" altLang="en-US" sz="800" dirty="0">
                <a:latin typeface="ＭＳ Ｐゴシック" panose="020B0600070205080204" pitchFamily="50" charset="-128"/>
                <a:ea typeface="ＭＳ Ｐゴシック" panose="020B0600070205080204" pitchFamily="50" charset="-128"/>
              </a:rPr>
              <a:t>各本部・署所の車両配置状況や車両の運用実態（例：救助工作車の代わりにポンプ車を使用する等）、乗組員数は考慮しておらず、 保有車両種別・台数のみから算出</a:t>
            </a:r>
            <a:endParaRPr lang="en-US" altLang="ja-JP" sz="800" dirty="0">
              <a:latin typeface="ＭＳ Ｐゴシック" panose="020B0600070205080204" pitchFamily="50" charset="-128"/>
              <a:ea typeface="ＭＳ Ｐゴシック" panose="020B0600070205080204" pitchFamily="50" charset="-128"/>
            </a:endParaRPr>
          </a:p>
          <a:p>
            <a:r>
              <a:rPr lang="en-US" altLang="ja-JP" sz="800" dirty="0">
                <a:latin typeface="ＭＳ Ｐゴシック" panose="020B0600070205080204" pitchFamily="50" charset="-128"/>
                <a:ea typeface="ＭＳ Ｐゴシック" panose="020B0600070205080204" pitchFamily="50" charset="-128"/>
              </a:rPr>
              <a:t>※</a:t>
            </a:r>
            <a:r>
              <a:rPr lang="ja-JP" altLang="en-US" sz="800" dirty="0">
                <a:latin typeface="ＭＳ Ｐゴシック" panose="020B0600070205080204" pitchFamily="50" charset="-128"/>
                <a:ea typeface="ＭＳ Ｐゴシック" panose="020B0600070205080204" pitchFamily="50" charset="-128"/>
              </a:rPr>
              <a:t>地域による第一出動体制の規模（車種・台数）の違い（運用実態）は考慮していない</a:t>
            </a:r>
            <a:endParaRPr lang="en-US" altLang="ja-JP" sz="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1650892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E18C5F5-EFE3-4448-9320-35378E710FAE}"/>
              </a:ext>
            </a:extLst>
          </p:cNvPr>
          <p:cNvSpPr/>
          <p:nvPr/>
        </p:nvSpPr>
        <p:spPr>
          <a:xfrm>
            <a:off x="24071" y="34374"/>
            <a:ext cx="9906000" cy="36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堺市域・泉州北ブロック付近の広域化シミュレーション⑭</a:t>
            </a:r>
          </a:p>
        </p:txBody>
      </p:sp>
      <p:sp>
        <p:nvSpPr>
          <p:cNvPr id="18" name="角丸四角形 91">
            <a:extLst>
              <a:ext uri="{FF2B5EF4-FFF2-40B4-BE49-F238E27FC236}">
                <a16:creationId xmlns:a16="http://schemas.microsoft.com/office/drawing/2014/main" id="{6CB36A11-74F2-4241-A90F-ED982204452F}"/>
              </a:ext>
            </a:extLst>
          </p:cNvPr>
          <p:cNvSpPr/>
          <p:nvPr/>
        </p:nvSpPr>
        <p:spPr>
          <a:xfrm>
            <a:off x="79873" y="488550"/>
            <a:ext cx="3060000" cy="288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Meiryo UI" panose="020B0604030504040204" pitchFamily="50" charset="-128"/>
                <a:ea typeface="Meiryo UI" panose="020B0604030504040204" pitchFamily="50" charset="-128"/>
              </a:rPr>
              <a:t>シミュレーション４：年齢構成の変化</a:t>
            </a:r>
            <a:endParaRPr kumimoji="1" lang="ja-JP" altLang="en-US" sz="100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26" name="角丸四角形 91">
            <a:extLst>
              <a:ext uri="{FF2B5EF4-FFF2-40B4-BE49-F238E27FC236}">
                <a16:creationId xmlns:a16="http://schemas.microsoft.com/office/drawing/2014/main" id="{A03D36C3-9140-479B-9156-01F2CCFFE63E}"/>
              </a:ext>
            </a:extLst>
          </p:cNvPr>
          <p:cNvSpPr/>
          <p:nvPr/>
        </p:nvSpPr>
        <p:spPr>
          <a:xfrm>
            <a:off x="79873" y="830029"/>
            <a:ext cx="3240000" cy="288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案２－１①：堺市域＋和泉市＋泉大津市</a:t>
            </a:r>
            <a:endParaRPr kumimoji="1" lang="ja-JP" altLang="en-US" sz="8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grpSp>
        <p:nvGrpSpPr>
          <p:cNvPr id="47" name="グループ化 46">
            <a:extLst>
              <a:ext uri="{FF2B5EF4-FFF2-40B4-BE49-F238E27FC236}">
                <a16:creationId xmlns:a16="http://schemas.microsoft.com/office/drawing/2014/main" id="{FAAE4314-7D19-4961-BB20-B4EE718DBA96}"/>
              </a:ext>
            </a:extLst>
          </p:cNvPr>
          <p:cNvGrpSpPr/>
          <p:nvPr/>
        </p:nvGrpSpPr>
        <p:grpSpPr>
          <a:xfrm>
            <a:off x="162339" y="1171508"/>
            <a:ext cx="9581322" cy="5668420"/>
            <a:chOff x="0" y="1840488"/>
            <a:chExt cx="9130523" cy="4999439"/>
          </a:xfrm>
        </p:grpSpPr>
        <p:sp>
          <p:nvSpPr>
            <p:cNvPr id="48" name="テキスト ボックス 47">
              <a:extLst>
                <a:ext uri="{FF2B5EF4-FFF2-40B4-BE49-F238E27FC236}">
                  <a16:creationId xmlns:a16="http://schemas.microsoft.com/office/drawing/2014/main" id="{C16A60EE-2DF6-46DB-B493-5E2EEAA16901}"/>
                </a:ext>
              </a:extLst>
            </p:cNvPr>
            <p:cNvSpPr txBox="1"/>
            <p:nvPr/>
          </p:nvSpPr>
          <p:spPr>
            <a:xfrm>
              <a:off x="0" y="6586011"/>
              <a:ext cx="8265000" cy="253916"/>
            </a:xfrm>
            <a:prstGeom prst="rect">
              <a:avLst/>
            </a:prstGeom>
            <a:noFill/>
          </p:spPr>
          <p:txBody>
            <a:bodyPr wrap="square">
              <a:spAutoFit/>
            </a:bodyPr>
            <a:lstStyle/>
            <a:p>
              <a:r>
                <a:rPr lang="ja-JP" altLang="en-US" sz="1050" dirty="0"/>
                <a:t>（出典）令和５年度消防防災・震災対策現況調査（第</a:t>
              </a:r>
              <a:r>
                <a:rPr lang="en-US" altLang="ja-JP" sz="1050" dirty="0"/>
                <a:t>02</a:t>
              </a:r>
              <a:r>
                <a:rPr lang="ja-JP" altLang="en-US" sz="1050" dirty="0"/>
                <a:t>表：年齢別及び階級別消防吏員数）より作成</a:t>
              </a:r>
            </a:p>
          </p:txBody>
        </p:sp>
        <p:sp>
          <p:nvSpPr>
            <p:cNvPr id="49" name="タイトル 1">
              <a:extLst>
                <a:ext uri="{FF2B5EF4-FFF2-40B4-BE49-F238E27FC236}">
                  <a16:creationId xmlns:a16="http://schemas.microsoft.com/office/drawing/2014/main" id="{AE0022EF-83AA-4A21-B2B1-F9EE706240AE}"/>
                </a:ext>
              </a:extLst>
            </p:cNvPr>
            <p:cNvSpPr txBox="1">
              <a:spLocks/>
            </p:cNvSpPr>
            <p:nvPr/>
          </p:nvSpPr>
          <p:spPr>
            <a:xfrm>
              <a:off x="48168" y="1840488"/>
              <a:ext cx="1327063" cy="3207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en-US" altLang="ja-JP" sz="1600" dirty="0">
                  <a:latin typeface="ＭＳ Ｐゴシック" panose="020B0600070205080204" pitchFamily="50" charset="-128"/>
                  <a:ea typeface="ＭＳ Ｐゴシック" panose="020B0600070205080204" pitchFamily="50" charset="-128"/>
                </a:rPr>
                <a:t>【</a:t>
              </a:r>
              <a:r>
                <a:rPr kumimoji="1" lang="ja-JP" altLang="en-US" sz="1600" dirty="0">
                  <a:latin typeface="ＭＳ Ｐゴシック" panose="020B0600070205080204" pitchFamily="50" charset="-128"/>
                  <a:ea typeface="ＭＳ Ｐゴシック" panose="020B0600070205080204" pitchFamily="50" charset="-128"/>
                </a:rPr>
                <a:t>広域化前</a:t>
              </a:r>
              <a:r>
                <a:rPr kumimoji="1" lang="en-US" altLang="ja-JP" sz="1600" dirty="0">
                  <a:latin typeface="ＭＳ Ｐゴシック" panose="020B0600070205080204" pitchFamily="50" charset="-128"/>
                  <a:ea typeface="ＭＳ Ｐゴシック" panose="020B0600070205080204" pitchFamily="50" charset="-128"/>
                </a:rPr>
                <a:t>】</a:t>
              </a:r>
              <a:endParaRPr kumimoji="1" lang="ja-JP" altLang="en-US" sz="1600" dirty="0">
                <a:latin typeface="ＭＳ Ｐゴシック" panose="020B0600070205080204" pitchFamily="50" charset="-128"/>
                <a:ea typeface="ＭＳ Ｐゴシック" panose="020B0600070205080204" pitchFamily="50" charset="-128"/>
              </a:endParaRPr>
            </a:p>
          </p:txBody>
        </p:sp>
        <p:sp>
          <p:nvSpPr>
            <p:cNvPr id="50" name="タイトル 1">
              <a:extLst>
                <a:ext uri="{FF2B5EF4-FFF2-40B4-BE49-F238E27FC236}">
                  <a16:creationId xmlns:a16="http://schemas.microsoft.com/office/drawing/2014/main" id="{EBCBE5A4-72B5-4753-974D-C679E56E6E6D}"/>
                </a:ext>
              </a:extLst>
            </p:cNvPr>
            <p:cNvSpPr txBox="1">
              <a:spLocks/>
            </p:cNvSpPr>
            <p:nvPr/>
          </p:nvSpPr>
          <p:spPr>
            <a:xfrm>
              <a:off x="6650440" y="1840488"/>
              <a:ext cx="1862732" cy="3207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en-US" altLang="ja-JP" sz="1600" dirty="0">
                  <a:latin typeface="ＭＳ Ｐゴシック" panose="020B0600070205080204" pitchFamily="50" charset="-128"/>
                  <a:ea typeface="ＭＳ Ｐゴシック" panose="020B0600070205080204" pitchFamily="50" charset="-128"/>
                </a:rPr>
                <a:t>【</a:t>
              </a:r>
              <a:r>
                <a:rPr kumimoji="1" lang="ja-JP" altLang="en-US" sz="1600" dirty="0">
                  <a:latin typeface="ＭＳ Ｐゴシック" panose="020B0600070205080204" pitchFamily="50" charset="-128"/>
                  <a:ea typeface="ＭＳ Ｐゴシック" panose="020B0600070205080204" pitchFamily="50" charset="-128"/>
                </a:rPr>
                <a:t>広域化後</a:t>
              </a:r>
              <a:r>
                <a:rPr kumimoji="1" lang="en-US" altLang="ja-JP" sz="1600" dirty="0">
                  <a:latin typeface="ＭＳ Ｐゴシック" panose="020B0600070205080204" pitchFamily="50" charset="-128"/>
                  <a:ea typeface="ＭＳ Ｐゴシック" panose="020B0600070205080204" pitchFamily="50" charset="-128"/>
                </a:rPr>
                <a:t>】</a:t>
              </a:r>
              <a:endParaRPr kumimoji="1" lang="ja-JP" altLang="en-US" sz="1600" dirty="0">
                <a:latin typeface="ＭＳ Ｐゴシック" panose="020B0600070205080204" pitchFamily="50" charset="-128"/>
                <a:ea typeface="ＭＳ Ｐゴシック" panose="020B0600070205080204" pitchFamily="50" charset="-128"/>
              </a:endParaRPr>
            </a:p>
          </p:txBody>
        </p:sp>
        <p:pic>
          <p:nvPicPr>
            <p:cNvPr id="51" name="図 50">
              <a:extLst>
                <a:ext uri="{FF2B5EF4-FFF2-40B4-BE49-F238E27FC236}">
                  <a16:creationId xmlns:a16="http://schemas.microsoft.com/office/drawing/2014/main" id="{C315B7B6-53CE-4185-99DF-0C7B0DEDCC0F}"/>
                </a:ext>
              </a:extLst>
            </p:cNvPr>
            <p:cNvPicPr>
              <a:picLocks noChangeAspect="1"/>
            </p:cNvPicPr>
            <p:nvPr/>
          </p:nvPicPr>
          <p:blipFill>
            <a:blip r:embed="rId2"/>
            <a:stretch>
              <a:fillRect/>
            </a:stretch>
          </p:blipFill>
          <p:spPr>
            <a:xfrm>
              <a:off x="191561" y="2331701"/>
              <a:ext cx="2030452" cy="4262855"/>
            </a:xfrm>
            <a:prstGeom prst="rect">
              <a:avLst/>
            </a:prstGeom>
          </p:spPr>
        </p:pic>
        <p:sp>
          <p:nvSpPr>
            <p:cNvPr id="52" name="タイトル 1">
              <a:extLst>
                <a:ext uri="{FF2B5EF4-FFF2-40B4-BE49-F238E27FC236}">
                  <a16:creationId xmlns:a16="http://schemas.microsoft.com/office/drawing/2014/main" id="{8F349A39-E6EE-487E-AB5E-238113E8151A}"/>
                </a:ext>
              </a:extLst>
            </p:cNvPr>
            <p:cNvSpPr txBox="1">
              <a:spLocks/>
            </p:cNvSpPr>
            <p:nvPr/>
          </p:nvSpPr>
          <p:spPr>
            <a:xfrm>
              <a:off x="257550" y="2171644"/>
              <a:ext cx="1003550" cy="2758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ja-JP" altLang="en-US" sz="1400" dirty="0">
                  <a:latin typeface="ＭＳ Ｐゴシック" panose="020B0600070205080204" pitchFamily="50" charset="-128"/>
                  <a:ea typeface="ＭＳ Ｐゴシック" panose="020B0600070205080204" pitchFamily="50" charset="-128"/>
                </a:rPr>
                <a:t>堺市域</a:t>
              </a:r>
            </a:p>
          </p:txBody>
        </p:sp>
        <p:pic>
          <p:nvPicPr>
            <p:cNvPr id="53" name="図 52">
              <a:extLst>
                <a:ext uri="{FF2B5EF4-FFF2-40B4-BE49-F238E27FC236}">
                  <a16:creationId xmlns:a16="http://schemas.microsoft.com/office/drawing/2014/main" id="{B7C30BFF-15B0-49D5-A01B-38BEAA98F17E}"/>
                </a:ext>
              </a:extLst>
            </p:cNvPr>
            <p:cNvPicPr>
              <a:picLocks noChangeAspect="1"/>
            </p:cNvPicPr>
            <p:nvPr/>
          </p:nvPicPr>
          <p:blipFill>
            <a:blip r:embed="rId3"/>
            <a:stretch>
              <a:fillRect/>
            </a:stretch>
          </p:blipFill>
          <p:spPr>
            <a:xfrm>
              <a:off x="6781486" y="2340517"/>
              <a:ext cx="2349037" cy="4245703"/>
            </a:xfrm>
            <a:prstGeom prst="rect">
              <a:avLst/>
            </a:prstGeom>
          </p:spPr>
        </p:pic>
        <p:sp>
          <p:nvSpPr>
            <p:cNvPr id="54" name="タイトル 1">
              <a:extLst>
                <a:ext uri="{FF2B5EF4-FFF2-40B4-BE49-F238E27FC236}">
                  <a16:creationId xmlns:a16="http://schemas.microsoft.com/office/drawing/2014/main" id="{22920FD0-CC20-4BE1-A2AB-FD8A7B554B02}"/>
                </a:ext>
              </a:extLst>
            </p:cNvPr>
            <p:cNvSpPr txBox="1">
              <a:spLocks/>
            </p:cNvSpPr>
            <p:nvPr/>
          </p:nvSpPr>
          <p:spPr>
            <a:xfrm>
              <a:off x="6754896" y="2063276"/>
              <a:ext cx="2375627" cy="3937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dirty="0">
                  <a:latin typeface="ＭＳ Ｐゴシック" panose="020B0600070205080204" pitchFamily="50" charset="-128"/>
                  <a:ea typeface="ＭＳ Ｐゴシック" panose="020B0600070205080204" pitchFamily="50" charset="-128"/>
                </a:rPr>
                <a:t>堺市域＋和泉市＋泉大津市</a:t>
              </a:r>
              <a:endParaRPr kumimoji="1" lang="ja-JP" altLang="en-US" sz="1400" dirty="0">
                <a:latin typeface="ＭＳ Ｐゴシック" panose="020B0600070205080204" pitchFamily="50" charset="-128"/>
                <a:ea typeface="ＭＳ Ｐゴシック" panose="020B0600070205080204" pitchFamily="50" charset="-128"/>
              </a:endParaRPr>
            </a:p>
          </p:txBody>
        </p:sp>
        <p:pic>
          <p:nvPicPr>
            <p:cNvPr id="55" name="図 54">
              <a:extLst>
                <a:ext uri="{FF2B5EF4-FFF2-40B4-BE49-F238E27FC236}">
                  <a16:creationId xmlns:a16="http://schemas.microsoft.com/office/drawing/2014/main" id="{7DBED743-E374-414F-BF6C-B893E3680D4D}"/>
                </a:ext>
              </a:extLst>
            </p:cNvPr>
            <p:cNvPicPr>
              <a:picLocks noChangeAspect="1"/>
            </p:cNvPicPr>
            <p:nvPr/>
          </p:nvPicPr>
          <p:blipFill>
            <a:blip r:embed="rId4"/>
            <a:stretch>
              <a:fillRect/>
            </a:stretch>
          </p:blipFill>
          <p:spPr>
            <a:xfrm>
              <a:off x="2399404" y="2337302"/>
              <a:ext cx="2043446" cy="4228074"/>
            </a:xfrm>
            <a:prstGeom prst="rect">
              <a:avLst/>
            </a:prstGeom>
          </p:spPr>
        </p:pic>
        <p:pic>
          <p:nvPicPr>
            <p:cNvPr id="56" name="図 55">
              <a:extLst>
                <a:ext uri="{FF2B5EF4-FFF2-40B4-BE49-F238E27FC236}">
                  <a16:creationId xmlns:a16="http://schemas.microsoft.com/office/drawing/2014/main" id="{1FA23031-A49D-4024-9864-B1F0256314BF}"/>
                </a:ext>
              </a:extLst>
            </p:cNvPr>
            <p:cNvPicPr>
              <a:picLocks noChangeAspect="1"/>
            </p:cNvPicPr>
            <p:nvPr/>
          </p:nvPicPr>
          <p:blipFill>
            <a:blip r:embed="rId5"/>
            <a:stretch>
              <a:fillRect/>
            </a:stretch>
          </p:blipFill>
          <p:spPr>
            <a:xfrm>
              <a:off x="4587347" y="2360389"/>
              <a:ext cx="2063093" cy="4208203"/>
            </a:xfrm>
            <a:prstGeom prst="rect">
              <a:avLst/>
            </a:prstGeom>
          </p:spPr>
        </p:pic>
        <p:sp>
          <p:nvSpPr>
            <p:cNvPr id="57" name="タイトル 1">
              <a:extLst>
                <a:ext uri="{FF2B5EF4-FFF2-40B4-BE49-F238E27FC236}">
                  <a16:creationId xmlns:a16="http://schemas.microsoft.com/office/drawing/2014/main" id="{A686E634-8D83-43B0-881D-C9C04DC73848}"/>
                </a:ext>
              </a:extLst>
            </p:cNvPr>
            <p:cNvSpPr txBox="1">
              <a:spLocks/>
            </p:cNvSpPr>
            <p:nvPr/>
          </p:nvSpPr>
          <p:spPr>
            <a:xfrm>
              <a:off x="2527363" y="2159613"/>
              <a:ext cx="1003550" cy="2758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dirty="0">
                  <a:latin typeface="ＭＳ Ｐゴシック" panose="020B0600070205080204" pitchFamily="50" charset="-128"/>
                  <a:ea typeface="ＭＳ Ｐゴシック" panose="020B0600070205080204" pitchFamily="50" charset="-128"/>
                </a:rPr>
                <a:t>泉大津市</a:t>
              </a:r>
              <a:endParaRPr kumimoji="1" lang="ja-JP" altLang="en-US" sz="1400" dirty="0">
                <a:latin typeface="ＭＳ Ｐゴシック" panose="020B0600070205080204" pitchFamily="50" charset="-128"/>
                <a:ea typeface="ＭＳ Ｐゴシック" panose="020B0600070205080204" pitchFamily="50" charset="-128"/>
              </a:endParaRPr>
            </a:p>
          </p:txBody>
        </p:sp>
        <p:sp>
          <p:nvSpPr>
            <p:cNvPr id="58" name="タイトル 1">
              <a:extLst>
                <a:ext uri="{FF2B5EF4-FFF2-40B4-BE49-F238E27FC236}">
                  <a16:creationId xmlns:a16="http://schemas.microsoft.com/office/drawing/2014/main" id="{EAFD7D67-CD58-46BE-A003-FC3582797805}"/>
                </a:ext>
              </a:extLst>
            </p:cNvPr>
            <p:cNvSpPr txBox="1">
              <a:spLocks/>
            </p:cNvSpPr>
            <p:nvPr/>
          </p:nvSpPr>
          <p:spPr>
            <a:xfrm>
              <a:off x="4711450" y="2171643"/>
              <a:ext cx="1003550" cy="2758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dirty="0">
                  <a:latin typeface="ＭＳ Ｐゴシック" panose="020B0600070205080204" pitchFamily="50" charset="-128"/>
                  <a:ea typeface="ＭＳ Ｐゴシック" panose="020B0600070205080204" pitchFamily="50" charset="-128"/>
                </a:rPr>
                <a:t>和泉市</a:t>
              </a:r>
              <a:endParaRPr kumimoji="1" lang="ja-JP" altLang="en-US" sz="1400" dirty="0">
                <a:latin typeface="ＭＳ Ｐゴシック" panose="020B0600070205080204" pitchFamily="50" charset="-128"/>
                <a:ea typeface="ＭＳ Ｐゴシック" panose="020B0600070205080204" pitchFamily="50" charset="-128"/>
              </a:endParaRPr>
            </a:p>
          </p:txBody>
        </p:sp>
        <p:sp>
          <p:nvSpPr>
            <p:cNvPr id="59" name="四角形: 角を丸くする 58">
              <a:extLst>
                <a:ext uri="{FF2B5EF4-FFF2-40B4-BE49-F238E27FC236}">
                  <a16:creationId xmlns:a16="http://schemas.microsoft.com/office/drawing/2014/main" id="{043D3B7B-E636-46C8-98DF-FCD048828FED}"/>
                </a:ext>
              </a:extLst>
            </p:cNvPr>
            <p:cNvSpPr/>
            <p:nvPr/>
          </p:nvSpPr>
          <p:spPr>
            <a:xfrm>
              <a:off x="2313124" y="2822912"/>
              <a:ext cx="860135" cy="1246928"/>
            </a:xfrm>
            <a:prstGeom prst="roundRect">
              <a:avLst>
                <a:gd name="adj" fmla="val 720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ADCC4AA7-A68D-4988-926E-E77935D9C62A}"/>
                </a:ext>
              </a:extLst>
            </p:cNvPr>
            <p:cNvSpPr txBox="1"/>
            <p:nvPr/>
          </p:nvSpPr>
          <p:spPr>
            <a:xfrm>
              <a:off x="896194" y="2529003"/>
              <a:ext cx="1003550" cy="25519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a:spAutoFit/>
            </a:bodyPr>
            <a:lstStyle/>
            <a:p>
              <a:pPr algn="ctr"/>
              <a:r>
                <a:rPr lang="ja-JP" altLang="en-US" sz="1100" dirty="0"/>
                <a:t>計：</a:t>
              </a:r>
              <a:r>
                <a:rPr lang="en-US" altLang="ja-JP" sz="1100" dirty="0"/>
                <a:t>1,056</a:t>
              </a:r>
              <a:r>
                <a:rPr lang="ja-JP" altLang="en-US" sz="1100" dirty="0"/>
                <a:t>人</a:t>
              </a:r>
            </a:p>
          </p:txBody>
        </p:sp>
        <p:sp>
          <p:nvSpPr>
            <p:cNvPr id="61" name="テキスト ボックス 60">
              <a:extLst>
                <a:ext uri="{FF2B5EF4-FFF2-40B4-BE49-F238E27FC236}">
                  <a16:creationId xmlns:a16="http://schemas.microsoft.com/office/drawing/2014/main" id="{7EABE6C4-9257-429C-AEF7-D74C982409D2}"/>
                </a:ext>
              </a:extLst>
            </p:cNvPr>
            <p:cNvSpPr txBox="1"/>
            <p:nvPr/>
          </p:nvSpPr>
          <p:spPr>
            <a:xfrm>
              <a:off x="3409121" y="2529003"/>
              <a:ext cx="767687" cy="25519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a:spAutoFit/>
            </a:bodyPr>
            <a:lstStyle/>
            <a:p>
              <a:pPr algn="ctr"/>
              <a:r>
                <a:rPr lang="ja-JP" altLang="en-US" sz="1100" dirty="0"/>
                <a:t>計：</a:t>
              </a:r>
              <a:r>
                <a:rPr lang="en-US" altLang="ja-JP" sz="1100" dirty="0"/>
                <a:t>85</a:t>
              </a:r>
              <a:r>
                <a:rPr lang="ja-JP" altLang="en-US" sz="1100" dirty="0"/>
                <a:t>人</a:t>
              </a:r>
            </a:p>
          </p:txBody>
        </p:sp>
        <p:sp>
          <p:nvSpPr>
            <p:cNvPr id="62" name="テキスト ボックス 61">
              <a:extLst>
                <a:ext uri="{FF2B5EF4-FFF2-40B4-BE49-F238E27FC236}">
                  <a16:creationId xmlns:a16="http://schemas.microsoft.com/office/drawing/2014/main" id="{ED8314D2-AB74-49C8-8DB7-B2836165C97E}"/>
                </a:ext>
              </a:extLst>
            </p:cNvPr>
            <p:cNvSpPr txBox="1"/>
            <p:nvPr/>
          </p:nvSpPr>
          <p:spPr>
            <a:xfrm>
              <a:off x="5526158" y="2538338"/>
              <a:ext cx="889478" cy="25519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a:spAutoFit/>
            </a:bodyPr>
            <a:lstStyle/>
            <a:p>
              <a:pPr algn="ctr"/>
              <a:r>
                <a:rPr lang="ja-JP" altLang="en-US" sz="1100" dirty="0"/>
                <a:t>計：</a:t>
              </a:r>
              <a:r>
                <a:rPr lang="en-US" altLang="ja-JP" sz="1100" dirty="0"/>
                <a:t>169</a:t>
              </a:r>
              <a:r>
                <a:rPr lang="ja-JP" altLang="en-US" sz="1100" dirty="0"/>
                <a:t>人</a:t>
              </a:r>
            </a:p>
          </p:txBody>
        </p:sp>
        <p:sp>
          <p:nvSpPr>
            <p:cNvPr id="64" name="テキスト ボックス 63">
              <a:extLst>
                <a:ext uri="{FF2B5EF4-FFF2-40B4-BE49-F238E27FC236}">
                  <a16:creationId xmlns:a16="http://schemas.microsoft.com/office/drawing/2014/main" id="{C4A2089B-FBE4-43F9-B7A3-341E1468AE52}"/>
                </a:ext>
              </a:extLst>
            </p:cNvPr>
            <p:cNvSpPr txBox="1"/>
            <p:nvPr/>
          </p:nvSpPr>
          <p:spPr>
            <a:xfrm>
              <a:off x="7861106" y="2567714"/>
              <a:ext cx="1003550" cy="25519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a:spAutoFit/>
            </a:bodyPr>
            <a:lstStyle/>
            <a:p>
              <a:pPr algn="ctr"/>
              <a:r>
                <a:rPr lang="ja-JP" altLang="en-US" sz="1100" dirty="0"/>
                <a:t>計：</a:t>
              </a:r>
              <a:r>
                <a:rPr lang="en-US" altLang="ja-JP" sz="1100" dirty="0"/>
                <a:t>1,310</a:t>
              </a:r>
              <a:r>
                <a:rPr lang="ja-JP" altLang="en-US" sz="1100" dirty="0"/>
                <a:t>人</a:t>
              </a:r>
            </a:p>
          </p:txBody>
        </p:sp>
      </p:grpSp>
      <p:sp>
        <p:nvSpPr>
          <p:cNvPr id="2" name="スライド番号プレースホルダー 1">
            <a:extLst>
              <a:ext uri="{FF2B5EF4-FFF2-40B4-BE49-F238E27FC236}">
                <a16:creationId xmlns:a16="http://schemas.microsoft.com/office/drawing/2014/main" id="{902AD83A-6DCC-4194-8105-CC54262CEECA}"/>
              </a:ext>
            </a:extLst>
          </p:cNvPr>
          <p:cNvSpPr>
            <a:spLocks noGrp="1"/>
          </p:cNvSpPr>
          <p:nvPr>
            <p:ph type="sldNum" sz="quarter" idx="12"/>
          </p:nvPr>
        </p:nvSpPr>
        <p:spPr/>
        <p:txBody>
          <a:bodyPr/>
          <a:lstStyle/>
          <a:p>
            <a:fld id="{CFC412B4-EE58-4AC4-A928-FBCBFC162B5A}" type="slidenum">
              <a:rPr kumimoji="1" lang="ja-JP" altLang="en-US" smtClean="0"/>
              <a:t>28</a:t>
            </a:fld>
            <a:endParaRPr kumimoji="1" lang="ja-JP" altLang="en-US"/>
          </a:p>
        </p:txBody>
      </p:sp>
    </p:spTree>
    <p:extLst>
      <p:ext uri="{BB962C8B-B14F-4D97-AF65-F5344CB8AC3E}">
        <p14:creationId xmlns:p14="http://schemas.microsoft.com/office/powerpoint/2010/main" val="14093033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E18C5F5-EFE3-4448-9320-35378E710FAE}"/>
              </a:ext>
            </a:extLst>
          </p:cNvPr>
          <p:cNvSpPr/>
          <p:nvPr/>
        </p:nvSpPr>
        <p:spPr>
          <a:xfrm>
            <a:off x="24071" y="34374"/>
            <a:ext cx="9906000" cy="36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堺市域・泉州北ブロック付近の広域化シミュレーション⑮</a:t>
            </a:r>
          </a:p>
        </p:txBody>
      </p:sp>
      <p:sp>
        <p:nvSpPr>
          <p:cNvPr id="38" name="角丸四角形 91">
            <a:extLst>
              <a:ext uri="{FF2B5EF4-FFF2-40B4-BE49-F238E27FC236}">
                <a16:creationId xmlns:a16="http://schemas.microsoft.com/office/drawing/2014/main" id="{07887CDC-EDBE-4532-B0CB-1CD0301D9E65}"/>
              </a:ext>
            </a:extLst>
          </p:cNvPr>
          <p:cNvSpPr/>
          <p:nvPr/>
        </p:nvSpPr>
        <p:spPr>
          <a:xfrm>
            <a:off x="190662" y="809912"/>
            <a:ext cx="9524676" cy="136072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defTabSz="457200" rtl="0" eaLnBrk="1" fontAlgn="auto" latinLnBrk="0" hangingPunct="1">
              <a:lnSpc>
                <a:spcPct val="100000"/>
              </a:lnSpc>
              <a:spcBef>
                <a:spcPts val="200"/>
              </a:spcBef>
              <a:spcAft>
                <a:spcPts val="0"/>
              </a:spcAft>
              <a:buClrTx/>
              <a:buSzTx/>
              <a:buFont typeface="Wingdings" panose="05000000000000000000" pitchFamily="2" charset="2"/>
              <a:buChar char="Ø"/>
              <a:tabLst/>
              <a:defRPr/>
            </a:pPr>
            <a:endParaRPr kumimoji="1" lang="en-US" altLang="ja-JP" sz="1100" b="1" dirty="0">
              <a:solidFill>
                <a:schemeClr val="tx1"/>
              </a:solidFill>
              <a:latin typeface="Meiryo UI" panose="020B0604030504040204" pitchFamily="50" charset="-128"/>
              <a:ea typeface="Meiryo UI" panose="020B0604030504040204" pitchFamily="50" charset="-128"/>
            </a:endParaRPr>
          </a:p>
        </p:txBody>
      </p:sp>
      <p:sp>
        <p:nvSpPr>
          <p:cNvPr id="18" name="角丸四角形 91">
            <a:extLst>
              <a:ext uri="{FF2B5EF4-FFF2-40B4-BE49-F238E27FC236}">
                <a16:creationId xmlns:a16="http://schemas.microsoft.com/office/drawing/2014/main" id="{6CB36A11-74F2-4241-A90F-ED982204452F}"/>
              </a:ext>
            </a:extLst>
          </p:cNvPr>
          <p:cNvSpPr/>
          <p:nvPr/>
        </p:nvSpPr>
        <p:spPr>
          <a:xfrm>
            <a:off x="79873" y="488550"/>
            <a:ext cx="3060000" cy="288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Meiryo UI" panose="020B0604030504040204" pitchFamily="50" charset="-128"/>
                <a:ea typeface="Meiryo UI" panose="020B0604030504040204" pitchFamily="50" charset="-128"/>
              </a:rPr>
              <a:t>シミュレーション４：年齢構成の変化</a:t>
            </a:r>
            <a:endParaRPr kumimoji="1" lang="ja-JP" altLang="en-US" sz="100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26" name="角丸四角形 91">
            <a:extLst>
              <a:ext uri="{FF2B5EF4-FFF2-40B4-BE49-F238E27FC236}">
                <a16:creationId xmlns:a16="http://schemas.microsoft.com/office/drawing/2014/main" id="{A03D36C3-9140-479B-9156-01F2CCFFE63E}"/>
              </a:ext>
            </a:extLst>
          </p:cNvPr>
          <p:cNvSpPr/>
          <p:nvPr/>
        </p:nvSpPr>
        <p:spPr>
          <a:xfrm>
            <a:off x="79873" y="830029"/>
            <a:ext cx="3240000" cy="288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案２－１②：忠岡町＋岸和田市＋貝塚市</a:t>
            </a:r>
            <a:endParaRPr kumimoji="1" lang="ja-JP" altLang="en-US" sz="8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grpSp>
        <p:nvGrpSpPr>
          <p:cNvPr id="7" name="グループ化 6">
            <a:extLst>
              <a:ext uri="{FF2B5EF4-FFF2-40B4-BE49-F238E27FC236}">
                <a16:creationId xmlns:a16="http://schemas.microsoft.com/office/drawing/2014/main" id="{2DAFD938-8027-4504-8E73-A2510CCB2534}"/>
              </a:ext>
            </a:extLst>
          </p:cNvPr>
          <p:cNvGrpSpPr/>
          <p:nvPr/>
        </p:nvGrpSpPr>
        <p:grpSpPr>
          <a:xfrm>
            <a:off x="146437" y="1118029"/>
            <a:ext cx="9613127" cy="5721898"/>
            <a:chOff x="0" y="1655539"/>
            <a:chExt cx="9126943" cy="5184388"/>
          </a:xfrm>
        </p:grpSpPr>
        <p:pic>
          <p:nvPicPr>
            <p:cNvPr id="8" name="図 7">
              <a:extLst>
                <a:ext uri="{FF2B5EF4-FFF2-40B4-BE49-F238E27FC236}">
                  <a16:creationId xmlns:a16="http://schemas.microsoft.com/office/drawing/2014/main" id="{D03D7B17-D1F3-41EA-BC6F-80C46D67A851}"/>
                </a:ext>
              </a:extLst>
            </p:cNvPr>
            <p:cNvPicPr>
              <a:picLocks noChangeAspect="1"/>
            </p:cNvPicPr>
            <p:nvPr/>
          </p:nvPicPr>
          <p:blipFill>
            <a:blip r:embed="rId2"/>
            <a:stretch>
              <a:fillRect/>
            </a:stretch>
          </p:blipFill>
          <p:spPr>
            <a:xfrm>
              <a:off x="102422" y="2168552"/>
              <a:ext cx="2297627" cy="4461300"/>
            </a:xfrm>
            <a:prstGeom prst="rect">
              <a:avLst/>
            </a:prstGeom>
          </p:spPr>
        </p:pic>
        <p:sp>
          <p:nvSpPr>
            <p:cNvPr id="9" name="タイトル 1">
              <a:extLst>
                <a:ext uri="{FF2B5EF4-FFF2-40B4-BE49-F238E27FC236}">
                  <a16:creationId xmlns:a16="http://schemas.microsoft.com/office/drawing/2014/main" id="{C3466A80-1C94-4095-98DE-0CAC176BB439}"/>
                </a:ext>
              </a:extLst>
            </p:cNvPr>
            <p:cNvSpPr txBox="1">
              <a:spLocks/>
            </p:cNvSpPr>
            <p:nvPr/>
          </p:nvSpPr>
          <p:spPr>
            <a:xfrm>
              <a:off x="6898864" y="1655539"/>
              <a:ext cx="1862732" cy="40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en-US" altLang="ja-JP" sz="1600" dirty="0">
                  <a:latin typeface="ＭＳ Ｐゴシック" panose="020B0600070205080204" pitchFamily="50" charset="-128"/>
                  <a:ea typeface="ＭＳ Ｐゴシック" panose="020B0600070205080204" pitchFamily="50" charset="-128"/>
                </a:rPr>
                <a:t>【</a:t>
              </a:r>
              <a:r>
                <a:rPr kumimoji="1" lang="ja-JP" altLang="en-US" sz="1600" dirty="0">
                  <a:latin typeface="ＭＳ Ｐゴシック" panose="020B0600070205080204" pitchFamily="50" charset="-128"/>
                  <a:ea typeface="ＭＳ Ｐゴシック" panose="020B0600070205080204" pitchFamily="50" charset="-128"/>
                </a:rPr>
                <a:t>広域化後</a:t>
              </a:r>
              <a:r>
                <a:rPr kumimoji="1" lang="en-US" altLang="ja-JP" sz="1600" dirty="0">
                  <a:latin typeface="ＭＳ Ｐゴシック" panose="020B0600070205080204" pitchFamily="50" charset="-128"/>
                  <a:ea typeface="ＭＳ Ｐゴシック" panose="020B0600070205080204" pitchFamily="50" charset="-128"/>
                </a:rPr>
                <a:t>】</a:t>
              </a:r>
              <a:endParaRPr kumimoji="1" lang="ja-JP" altLang="en-US" sz="1600" dirty="0">
                <a:latin typeface="ＭＳ Ｐゴシック" panose="020B0600070205080204" pitchFamily="50" charset="-128"/>
                <a:ea typeface="ＭＳ Ｐゴシック" panose="020B0600070205080204" pitchFamily="50" charset="-128"/>
              </a:endParaRPr>
            </a:p>
          </p:txBody>
        </p:sp>
        <p:sp>
          <p:nvSpPr>
            <p:cNvPr id="10" name="テキスト ボックス 9">
              <a:extLst>
                <a:ext uri="{FF2B5EF4-FFF2-40B4-BE49-F238E27FC236}">
                  <a16:creationId xmlns:a16="http://schemas.microsoft.com/office/drawing/2014/main" id="{E3F70187-D699-4C68-A902-810C9040E7A3}"/>
                </a:ext>
              </a:extLst>
            </p:cNvPr>
            <p:cNvSpPr txBox="1"/>
            <p:nvPr/>
          </p:nvSpPr>
          <p:spPr>
            <a:xfrm>
              <a:off x="0" y="6586011"/>
              <a:ext cx="8265000" cy="253916"/>
            </a:xfrm>
            <a:prstGeom prst="rect">
              <a:avLst/>
            </a:prstGeom>
            <a:noFill/>
          </p:spPr>
          <p:txBody>
            <a:bodyPr wrap="square">
              <a:spAutoFit/>
            </a:bodyPr>
            <a:lstStyle/>
            <a:p>
              <a:r>
                <a:rPr lang="ja-JP" altLang="en-US" sz="1050" dirty="0"/>
                <a:t>（出典）令和５年度消防防災・震災対策現況調査（第</a:t>
              </a:r>
              <a:r>
                <a:rPr lang="en-US" altLang="ja-JP" sz="1050" dirty="0"/>
                <a:t>02</a:t>
              </a:r>
              <a:r>
                <a:rPr lang="ja-JP" altLang="en-US" sz="1050" dirty="0"/>
                <a:t>表：年齢別及び階級別消防吏員数）より作成</a:t>
              </a:r>
            </a:p>
          </p:txBody>
        </p:sp>
        <p:pic>
          <p:nvPicPr>
            <p:cNvPr id="11" name="図 10">
              <a:extLst>
                <a:ext uri="{FF2B5EF4-FFF2-40B4-BE49-F238E27FC236}">
                  <a16:creationId xmlns:a16="http://schemas.microsoft.com/office/drawing/2014/main" id="{EE60C24D-B5A0-49DC-B202-02EE299AC86A}"/>
                </a:ext>
              </a:extLst>
            </p:cNvPr>
            <p:cNvPicPr>
              <a:picLocks noChangeAspect="1"/>
            </p:cNvPicPr>
            <p:nvPr/>
          </p:nvPicPr>
          <p:blipFill>
            <a:blip r:embed="rId3"/>
            <a:stretch>
              <a:fillRect/>
            </a:stretch>
          </p:blipFill>
          <p:spPr>
            <a:xfrm>
              <a:off x="6995377" y="2171698"/>
              <a:ext cx="2131566" cy="4461299"/>
            </a:xfrm>
            <a:prstGeom prst="rect">
              <a:avLst/>
            </a:prstGeom>
          </p:spPr>
        </p:pic>
        <p:sp>
          <p:nvSpPr>
            <p:cNvPr id="12" name="タイトル 1">
              <a:extLst>
                <a:ext uri="{FF2B5EF4-FFF2-40B4-BE49-F238E27FC236}">
                  <a16:creationId xmlns:a16="http://schemas.microsoft.com/office/drawing/2014/main" id="{EBD55CED-32DD-4C69-9706-682C450863A0}"/>
                </a:ext>
              </a:extLst>
            </p:cNvPr>
            <p:cNvSpPr txBox="1">
              <a:spLocks/>
            </p:cNvSpPr>
            <p:nvPr/>
          </p:nvSpPr>
          <p:spPr>
            <a:xfrm>
              <a:off x="6895421" y="1937336"/>
              <a:ext cx="2150617" cy="2962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dirty="0">
                  <a:latin typeface="ＭＳ Ｐゴシック" panose="020B0600070205080204" pitchFamily="50" charset="-128"/>
                  <a:ea typeface="ＭＳ Ｐゴシック" panose="020B0600070205080204" pitchFamily="50" charset="-128"/>
                </a:rPr>
                <a:t>忠岡町</a:t>
              </a:r>
              <a:r>
                <a:rPr lang="en-US" altLang="ja-JP" sz="1400" dirty="0">
                  <a:latin typeface="ＭＳ Ｐゴシック" panose="020B0600070205080204" pitchFamily="50" charset="-128"/>
                  <a:ea typeface="ＭＳ Ｐゴシック" panose="020B0600070205080204" pitchFamily="50" charset="-128"/>
                </a:rPr>
                <a:t>+</a:t>
              </a:r>
              <a:r>
                <a:rPr lang="ja-JP" altLang="en-US" sz="1400" dirty="0">
                  <a:latin typeface="ＭＳ Ｐゴシック" panose="020B0600070205080204" pitchFamily="50" charset="-128"/>
                  <a:ea typeface="ＭＳ Ｐゴシック" panose="020B0600070205080204" pitchFamily="50" charset="-128"/>
                </a:rPr>
                <a:t>岸和田市</a:t>
              </a:r>
              <a:r>
                <a:rPr lang="en-US" altLang="ja-JP" sz="1400" dirty="0">
                  <a:latin typeface="ＭＳ Ｐゴシック" panose="020B0600070205080204" pitchFamily="50" charset="-128"/>
                  <a:ea typeface="ＭＳ Ｐゴシック" panose="020B0600070205080204" pitchFamily="50" charset="-128"/>
                </a:rPr>
                <a:t>+</a:t>
              </a:r>
              <a:r>
                <a:rPr lang="ja-JP" altLang="en-US" sz="1400" dirty="0">
                  <a:latin typeface="ＭＳ Ｐゴシック" panose="020B0600070205080204" pitchFamily="50" charset="-128"/>
                  <a:ea typeface="ＭＳ Ｐゴシック" panose="020B0600070205080204" pitchFamily="50" charset="-128"/>
                </a:rPr>
                <a:t>貝塚市</a:t>
              </a:r>
              <a:endParaRPr kumimoji="1" lang="ja-JP" altLang="en-US" sz="1400" dirty="0">
                <a:latin typeface="ＭＳ Ｐゴシック" panose="020B0600070205080204" pitchFamily="50" charset="-128"/>
                <a:ea typeface="ＭＳ Ｐゴシック" panose="020B0600070205080204" pitchFamily="50" charset="-128"/>
              </a:endParaRPr>
            </a:p>
          </p:txBody>
        </p:sp>
        <p:pic>
          <p:nvPicPr>
            <p:cNvPr id="13" name="図 12">
              <a:extLst>
                <a:ext uri="{FF2B5EF4-FFF2-40B4-BE49-F238E27FC236}">
                  <a16:creationId xmlns:a16="http://schemas.microsoft.com/office/drawing/2014/main" id="{2726762C-E9EE-4A75-84BD-1E7D36169F2A}"/>
                </a:ext>
              </a:extLst>
            </p:cNvPr>
            <p:cNvPicPr>
              <a:picLocks noChangeAspect="1"/>
            </p:cNvPicPr>
            <p:nvPr/>
          </p:nvPicPr>
          <p:blipFill>
            <a:blip r:embed="rId4"/>
            <a:stretch>
              <a:fillRect/>
            </a:stretch>
          </p:blipFill>
          <p:spPr>
            <a:xfrm>
              <a:off x="2395534" y="2171697"/>
              <a:ext cx="2145622" cy="4461300"/>
            </a:xfrm>
            <a:prstGeom prst="rect">
              <a:avLst/>
            </a:prstGeom>
          </p:spPr>
        </p:pic>
        <p:pic>
          <p:nvPicPr>
            <p:cNvPr id="14" name="図 13">
              <a:extLst>
                <a:ext uri="{FF2B5EF4-FFF2-40B4-BE49-F238E27FC236}">
                  <a16:creationId xmlns:a16="http://schemas.microsoft.com/office/drawing/2014/main" id="{DFA4D6CD-00EC-4508-AB38-1B4D6E96ED45}"/>
                </a:ext>
              </a:extLst>
            </p:cNvPr>
            <p:cNvPicPr>
              <a:picLocks noChangeAspect="1"/>
            </p:cNvPicPr>
            <p:nvPr/>
          </p:nvPicPr>
          <p:blipFill>
            <a:blip r:embed="rId5"/>
            <a:stretch>
              <a:fillRect/>
            </a:stretch>
          </p:blipFill>
          <p:spPr>
            <a:xfrm>
              <a:off x="4695456" y="2171698"/>
              <a:ext cx="2145622" cy="4461299"/>
            </a:xfrm>
            <a:prstGeom prst="rect">
              <a:avLst/>
            </a:prstGeom>
          </p:spPr>
        </p:pic>
        <p:sp>
          <p:nvSpPr>
            <p:cNvPr id="15" name="タイトル 1">
              <a:extLst>
                <a:ext uri="{FF2B5EF4-FFF2-40B4-BE49-F238E27FC236}">
                  <a16:creationId xmlns:a16="http://schemas.microsoft.com/office/drawing/2014/main" id="{C6F9AA28-6908-462B-868E-9F655F6B7E55}"/>
                </a:ext>
              </a:extLst>
            </p:cNvPr>
            <p:cNvSpPr txBox="1">
              <a:spLocks/>
            </p:cNvSpPr>
            <p:nvPr/>
          </p:nvSpPr>
          <p:spPr>
            <a:xfrm>
              <a:off x="214908" y="1964769"/>
              <a:ext cx="2057400" cy="2962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dirty="0">
                  <a:latin typeface="ＭＳ Ｐゴシック" panose="020B0600070205080204" pitchFamily="50" charset="-128"/>
                  <a:ea typeface="ＭＳ Ｐゴシック" panose="020B0600070205080204" pitchFamily="50" charset="-128"/>
                </a:rPr>
                <a:t>忠岡町</a:t>
              </a:r>
              <a:endParaRPr kumimoji="1" lang="ja-JP" altLang="en-US" sz="1400" dirty="0">
                <a:latin typeface="ＭＳ Ｐゴシック" panose="020B0600070205080204" pitchFamily="50" charset="-128"/>
                <a:ea typeface="ＭＳ Ｐゴシック" panose="020B0600070205080204" pitchFamily="50" charset="-128"/>
              </a:endParaRPr>
            </a:p>
          </p:txBody>
        </p:sp>
        <p:sp>
          <p:nvSpPr>
            <p:cNvPr id="16" name="タイトル 1">
              <a:extLst>
                <a:ext uri="{FF2B5EF4-FFF2-40B4-BE49-F238E27FC236}">
                  <a16:creationId xmlns:a16="http://schemas.microsoft.com/office/drawing/2014/main" id="{05FA1667-147C-47D0-B089-527B7E9466F7}"/>
                </a:ext>
              </a:extLst>
            </p:cNvPr>
            <p:cNvSpPr txBox="1">
              <a:spLocks/>
            </p:cNvSpPr>
            <p:nvPr/>
          </p:nvSpPr>
          <p:spPr>
            <a:xfrm>
              <a:off x="2449002" y="1964769"/>
              <a:ext cx="2057400" cy="2962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dirty="0">
                  <a:latin typeface="ＭＳ Ｐゴシック" panose="020B0600070205080204" pitchFamily="50" charset="-128"/>
                  <a:ea typeface="ＭＳ Ｐゴシック" panose="020B0600070205080204" pitchFamily="50" charset="-128"/>
                </a:rPr>
                <a:t>岸和田市</a:t>
              </a:r>
              <a:endParaRPr kumimoji="1" lang="ja-JP" altLang="en-US" sz="1400" dirty="0">
                <a:latin typeface="ＭＳ Ｐゴシック" panose="020B0600070205080204" pitchFamily="50" charset="-128"/>
                <a:ea typeface="ＭＳ Ｐゴシック" panose="020B0600070205080204" pitchFamily="50" charset="-128"/>
              </a:endParaRPr>
            </a:p>
          </p:txBody>
        </p:sp>
        <p:sp>
          <p:nvSpPr>
            <p:cNvPr id="17" name="タイトル 1">
              <a:extLst>
                <a:ext uri="{FF2B5EF4-FFF2-40B4-BE49-F238E27FC236}">
                  <a16:creationId xmlns:a16="http://schemas.microsoft.com/office/drawing/2014/main" id="{D4AE85AF-801C-4FAA-A9AF-FF904F97C104}"/>
                </a:ext>
              </a:extLst>
            </p:cNvPr>
            <p:cNvSpPr txBox="1">
              <a:spLocks/>
            </p:cNvSpPr>
            <p:nvPr/>
          </p:nvSpPr>
          <p:spPr>
            <a:xfrm>
              <a:off x="4760872" y="1964769"/>
              <a:ext cx="2057400" cy="2962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dirty="0">
                  <a:latin typeface="ＭＳ Ｐゴシック" panose="020B0600070205080204" pitchFamily="50" charset="-128"/>
                  <a:ea typeface="ＭＳ Ｐゴシック" panose="020B0600070205080204" pitchFamily="50" charset="-128"/>
                </a:rPr>
                <a:t>貝塚市</a:t>
              </a:r>
              <a:endParaRPr kumimoji="1" lang="ja-JP" altLang="en-US" sz="1400" dirty="0">
                <a:latin typeface="ＭＳ Ｐゴシック" panose="020B0600070205080204" pitchFamily="50" charset="-128"/>
                <a:ea typeface="ＭＳ Ｐゴシック" panose="020B0600070205080204" pitchFamily="50" charset="-128"/>
              </a:endParaRPr>
            </a:p>
          </p:txBody>
        </p:sp>
        <p:sp>
          <p:nvSpPr>
            <p:cNvPr id="19" name="タイトル 1">
              <a:extLst>
                <a:ext uri="{FF2B5EF4-FFF2-40B4-BE49-F238E27FC236}">
                  <a16:creationId xmlns:a16="http://schemas.microsoft.com/office/drawing/2014/main" id="{DF54E58B-7BE5-409D-B1E9-927E3C174D81}"/>
                </a:ext>
              </a:extLst>
            </p:cNvPr>
            <p:cNvSpPr txBox="1">
              <a:spLocks/>
            </p:cNvSpPr>
            <p:nvPr/>
          </p:nvSpPr>
          <p:spPr>
            <a:xfrm>
              <a:off x="95612" y="1655540"/>
              <a:ext cx="1378834" cy="40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en-US" altLang="ja-JP" sz="1600" dirty="0">
                  <a:latin typeface="ＭＳ Ｐゴシック" panose="020B0600070205080204" pitchFamily="50" charset="-128"/>
                  <a:ea typeface="ＭＳ Ｐゴシック" panose="020B0600070205080204" pitchFamily="50" charset="-128"/>
                </a:rPr>
                <a:t>【</a:t>
              </a:r>
              <a:r>
                <a:rPr kumimoji="1" lang="ja-JP" altLang="en-US" sz="1600" dirty="0">
                  <a:latin typeface="ＭＳ Ｐゴシック" panose="020B0600070205080204" pitchFamily="50" charset="-128"/>
                  <a:ea typeface="ＭＳ Ｐゴシック" panose="020B0600070205080204" pitchFamily="50" charset="-128"/>
                </a:rPr>
                <a:t>広域化前</a:t>
              </a:r>
              <a:r>
                <a:rPr kumimoji="1" lang="en-US" altLang="ja-JP" sz="1600" dirty="0">
                  <a:latin typeface="ＭＳ Ｐゴシック" panose="020B0600070205080204" pitchFamily="50" charset="-128"/>
                  <a:ea typeface="ＭＳ Ｐゴシック" panose="020B0600070205080204" pitchFamily="50" charset="-128"/>
                </a:rPr>
                <a:t>】</a:t>
              </a:r>
              <a:endParaRPr kumimoji="1" lang="ja-JP" altLang="en-US" sz="1600" dirty="0">
                <a:latin typeface="ＭＳ Ｐゴシック" panose="020B0600070205080204" pitchFamily="50" charset="-128"/>
                <a:ea typeface="ＭＳ Ｐゴシック" panose="020B0600070205080204" pitchFamily="50" charset="-128"/>
              </a:endParaRPr>
            </a:p>
          </p:txBody>
        </p:sp>
        <p:sp>
          <p:nvSpPr>
            <p:cNvPr id="20" name="四角形: 角を丸くする 19">
              <a:extLst>
                <a:ext uri="{FF2B5EF4-FFF2-40B4-BE49-F238E27FC236}">
                  <a16:creationId xmlns:a16="http://schemas.microsoft.com/office/drawing/2014/main" id="{A5BDB579-D046-4B4E-B7C3-994BD0181C42}"/>
                </a:ext>
              </a:extLst>
            </p:cNvPr>
            <p:cNvSpPr/>
            <p:nvPr/>
          </p:nvSpPr>
          <p:spPr>
            <a:xfrm>
              <a:off x="4675251" y="3928949"/>
              <a:ext cx="748413" cy="970048"/>
            </a:xfrm>
            <a:prstGeom prst="roundRect">
              <a:avLst>
                <a:gd name="adj" fmla="val 720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20">
              <a:extLst>
                <a:ext uri="{FF2B5EF4-FFF2-40B4-BE49-F238E27FC236}">
                  <a16:creationId xmlns:a16="http://schemas.microsoft.com/office/drawing/2014/main" id="{C3399375-7C30-4F58-8FAA-2F83DBB1C159}"/>
                </a:ext>
              </a:extLst>
            </p:cNvPr>
            <p:cNvSpPr/>
            <p:nvPr/>
          </p:nvSpPr>
          <p:spPr>
            <a:xfrm>
              <a:off x="2336846" y="3907774"/>
              <a:ext cx="748413" cy="954808"/>
            </a:xfrm>
            <a:prstGeom prst="roundRect">
              <a:avLst>
                <a:gd name="adj" fmla="val 720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四角形: 角を丸くする 21">
              <a:extLst>
                <a:ext uri="{FF2B5EF4-FFF2-40B4-BE49-F238E27FC236}">
                  <a16:creationId xmlns:a16="http://schemas.microsoft.com/office/drawing/2014/main" id="{C0611C98-CC92-4A0F-8C66-790894AF2AA2}"/>
                </a:ext>
              </a:extLst>
            </p:cNvPr>
            <p:cNvSpPr/>
            <p:nvPr/>
          </p:nvSpPr>
          <p:spPr>
            <a:xfrm>
              <a:off x="6961593" y="3928949"/>
              <a:ext cx="748413" cy="954222"/>
            </a:xfrm>
            <a:prstGeom prst="roundRect">
              <a:avLst>
                <a:gd name="adj" fmla="val 720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352FC8CA-D587-43AD-BC37-FF4993610EDE}"/>
                </a:ext>
              </a:extLst>
            </p:cNvPr>
            <p:cNvSpPr txBox="1"/>
            <p:nvPr/>
          </p:nvSpPr>
          <p:spPr>
            <a:xfrm>
              <a:off x="1339722" y="2467205"/>
              <a:ext cx="767687" cy="26161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a:spAutoFit/>
            </a:bodyPr>
            <a:lstStyle/>
            <a:p>
              <a:pPr algn="ctr"/>
              <a:r>
                <a:rPr lang="ja-JP" altLang="en-US" sz="1100" dirty="0"/>
                <a:t>計：</a:t>
              </a:r>
              <a:r>
                <a:rPr lang="en-US" altLang="ja-JP" sz="1100" dirty="0"/>
                <a:t>40</a:t>
              </a:r>
              <a:r>
                <a:rPr lang="ja-JP" altLang="en-US" sz="1100" dirty="0"/>
                <a:t>人</a:t>
              </a:r>
            </a:p>
          </p:txBody>
        </p:sp>
        <p:sp>
          <p:nvSpPr>
            <p:cNvPr id="24" name="テキスト ボックス 23">
              <a:extLst>
                <a:ext uri="{FF2B5EF4-FFF2-40B4-BE49-F238E27FC236}">
                  <a16:creationId xmlns:a16="http://schemas.microsoft.com/office/drawing/2014/main" id="{9BAE3F32-B5A4-496E-AADB-B315956A7B03}"/>
                </a:ext>
              </a:extLst>
            </p:cNvPr>
            <p:cNvSpPr txBox="1"/>
            <p:nvPr/>
          </p:nvSpPr>
          <p:spPr>
            <a:xfrm>
              <a:off x="3448878" y="2383997"/>
              <a:ext cx="845843" cy="26161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a:spAutoFit/>
            </a:bodyPr>
            <a:lstStyle/>
            <a:p>
              <a:pPr algn="ctr"/>
              <a:r>
                <a:rPr lang="ja-JP" altLang="en-US" sz="1100" dirty="0"/>
                <a:t>計：</a:t>
              </a:r>
              <a:r>
                <a:rPr lang="en-US" altLang="ja-JP" sz="1100" dirty="0"/>
                <a:t>201</a:t>
              </a:r>
              <a:r>
                <a:rPr lang="ja-JP" altLang="en-US" sz="1100" dirty="0"/>
                <a:t>人</a:t>
              </a:r>
            </a:p>
          </p:txBody>
        </p:sp>
        <p:sp>
          <p:nvSpPr>
            <p:cNvPr id="25" name="テキスト ボックス 24">
              <a:extLst>
                <a:ext uri="{FF2B5EF4-FFF2-40B4-BE49-F238E27FC236}">
                  <a16:creationId xmlns:a16="http://schemas.microsoft.com/office/drawing/2014/main" id="{C3B4091B-F0D2-4F05-A81B-3EB54A97E7CB}"/>
                </a:ext>
              </a:extLst>
            </p:cNvPr>
            <p:cNvSpPr txBox="1"/>
            <p:nvPr/>
          </p:nvSpPr>
          <p:spPr>
            <a:xfrm>
              <a:off x="5805885" y="2383997"/>
              <a:ext cx="767687" cy="26161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a:spAutoFit/>
            </a:bodyPr>
            <a:lstStyle/>
            <a:p>
              <a:pPr algn="ctr"/>
              <a:r>
                <a:rPr lang="ja-JP" altLang="en-US" sz="1100" dirty="0"/>
                <a:t>計：</a:t>
              </a:r>
              <a:r>
                <a:rPr lang="en-US" altLang="ja-JP" sz="1100" dirty="0"/>
                <a:t>94</a:t>
              </a:r>
              <a:r>
                <a:rPr lang="ja-JP" altLang="en-US" sz="1100" dirty="0"/>
                <a:t>人</a:t>
              </a:r>
            </a:p>
          </p:txBody>
        </p:sp>
        <p:sp>
          <p:nvSpPr>
            <p:cNvPr id="27" name="テキスト ボックス 26">
              <a:extLst>
                <a:ext uri="{FF2B5EF4-FFF2-40B4-BE49-F238E27FC236}">
                  <a16:creationId xmlns:a16="http://schemas.microsoft.com/office/drawing/2014/main" id="{974CE1AB-F577-45FE-A2A5-1D6AACAD8FB9}"/>
                </a:ext>
              </a:extLst>
            </p:cNvPr>
            <p:cNvSpPr txBox="1"/>
            <p:nvPr/>
          </p:nvSpPr>
          <p:spPr>
            <a:xfrm>
              <a:off x="8031070" y="2383997"/>
              <a:ext cx="845843" cy="26161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a:spAutoFit/>
            </a:bodyPr>
            <a:lstStyle/>
            <a:p>
              <a:pPr algn="ctr"/>
              <a:r>
                <a:rPr lang="ja-JP" altLang="en-US" sz="1100" dirty="0"/>
                <a:t>計：</a:t>
              </a:r>
              <a:r>
                <a:rPr lang="en-US" altLang="ja-JP" sz="1100" dirty="0"/>
                <a:t>335</a:t>
              </a:r>
              <a:r>
                <a:rPr lang="ja-JP" altLang="en-US" sz="1100" dirty="0"/>
                <a:t>人</a:t>
              </a:r>
            </a:p>
          </p:txBody>
        </p:sp>
        <p:sp>
          <p:nvSpPr>
            <p:cNvPr id="28" name="四角形: 角を丸くする 27">
              <a:extLst>
                <a:ext uri="{FF2B5EF4-FFF2-40B4-BE49-F238E27FC236}">
                  <a16:creationId xmlns:a16="http://schemas.microsoft.com/office/drawing/2014/main" id="{BF5FEB4D-9BC4-4009-9934-3C9269D84495}"/>
                </a:ext>
              </a:extLst>
            </p:cNvPr>
            <p:cNvSpPr/>
            <p:nvPr/>
          </p:nvSpPr>
          <p:spPr>
            <a:xfrm>
              <a:off x="254427" y="3899228"/>
              <a:ext cx="748413" cy="985192"/>
            </a:xfrm>
            <a:prstGeom prst="roundRect">
              <a:avLst>
                <a:gd name="adj" fmla="val 720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四角形: 角を丸くする 28">
              <a:extLst>
                <a:ext uri="{FF2B5EF4-FFF2-40B4-BE49-F238E27FC236}">
                  <a16:creationId xmlns:a16="http://schemas.microsoft.com/office/drawing/2014/main" id="{7B521080-631E-47BE-BB14-2E597CA81576}"/>
                </a:ext>
              </a:extLst>
            </p:cNvPr>
            <p:cNvSpPr/>
            <p:nvPr/>
          </p:nvSpPr>
          <p:spPr>
            <a:xfrm>
              <a:off x="267086" y="2682240"/>
              <a:ext cx="748413" cy="795791"/>
            </a:xfrm>
            <a:prstGeom prst="roundRect">
              <a:avLst>
                <a:gd name="adj" fmla="val 720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スライド番号プレースホルダー 1">
            <a:extLst>
              <a:ext uri="{FF2B5EF4-FFF2-40B4-BE49-F238E27FC236}">
                <a16:creationId xmlns:a16="http://schemas.microsoft.com/office/drawing/2014/main" id="{D184F44F-FF38-4BEE-8063-95CCE55B2723}"/>
              </a:ext>
            </a:extLst>
          </p:cNvPr>
          <p:cNvSpPr>
            <a:spLocks noGrp="1"/>
          </p:cNvSpPr>
          <p:nvPr>
            <p:ph type="sldNum" sz="quarter" idx="12"/>
          </p:nvPr>
        </p:nvSpPr>
        <p:spPr>
          <a:xfrm>
            <a:off x="6983711" y="6474801"/>
            <a:ext cx="2228850" cy="365125"/>
          </a:xfrm>
        </p:spPr>
        <p:txBody>
          <a:bodyPr/>
          <a:lstStyle/>
          <a:p>
            <a:fld id="{CFC412B4-EE58-4AC4-A928-FBCBFC162B5A}" type="slidenum">
              <a:rPr kumimoji="1" lang="ja-JP" altLang="en-US" smtClean="0"/>
              <a:t>29</a:t>
            </a:fld>
            <a:endParaRPr kumimoji="1" lang="ja-JP" altLang="en-US" dirty="0"/>
          </a:p>
        </p:txBody>
      </p:sp>
    </p:spTree>
    <p:extLst>
      <p:ext uri="{BB962C8B-B14F-4D97-AF65-F5344CB8AC3E}">
        <p14:creationId xmlns:p14="http://schemas.microsoft.com/office/powerpoint/2010/main" val="1341836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E18C5F5-EFE3-4448-9320-35378E710FAE}"/>
              </a:ext>
            </a:extLst>
          </p:cNvPr>
          <p:cNvSpPr/>
          <p:nvPr/>
        </p:nvSpPr>
        <p:spPr>
          <a:xfrm>
            <a:off x="0" y="22381"/>
            <a:ext cx="9906000" cy="36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広域化対象市町村の組合せ見直しについて②：堺市域・泉州北ブロック付近の組合せ案（</a:t>
            </a:r>
            <a:r>
              <a:rPr lang="en-US" altLang="ja-JP" sz="1600" b="1" dirty="0">
                <a:latin typeface="Meiryo UI" panose="020B0604030504040204" pitchFamily="50" charset="-128"/>
                <a:ea typeface="Meiryo UI" panose="020B0604030504040204" pitchFamily="50" charset="-128"/>
              </a:rPr>
              <a:t>1/3</a:t>
            </a:r>
            <a:r>
              <a:rPr lang="ja-JP" altLang="en-US" sz="1600" b="1" dirty="0">
                <a:latin typeface="Meiryo UI" panose="020B0604030504040204" pitchFamily="50" charset="-128"/>
                <a:ea typeface="Meiryo UI" panose="020B0604030504040204" pitchFamily="50" charset="-128"/>
              </a:rPr>
              <a:t>）</a:t>
            </a:r>
          </a:p>
        </p:txBody>
      </p:sp>
      <p:sp>
        <p:nvSpPr>
          <p:cNvPr id="15" name="正方形/長方形 14">
            <a:extLst>
              <a:ext uri="{FF2B5EF4-FFF2-40B4-BE49-F238E27FC236}">
                <a16:creationId xmlns:a16="http://schemas.microsoft.com/office/drawing/2014/main" id="{F4119913-87CC-403C-B0BB-8CA1C39C6950}"/>
              </a:ext>
            </a:extLst>
          </p:cNvPr>
          <p:cNvSpPr/>
          <p:nvPr/>
        </p:nvSpPr>
        <p:spPr>
          <a:xfrm>
            <a:off x="177004" y="742521"/>
            <a:ext cx="4680000" cy="46080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角丸四角形 91">
            <a:extLst>
              <a:ext uri="{FF2B5EF4-FFF2-40B4-BE49-F238E27FC236}">
                <a16:creationId xmlns:a16="http://schemas.microsoft.com/office/drawing/2014/main" id="{6CB36A11-74F2-4241-A90F-ED982204452F}"/>
              </a:ext>
            </a:extLst>
          </p:cNvPr>
          <p:cNvSpPr/>
          <p:nvPr/>
        </p:nvSpPr>
        <p:spPr>
          <a:xfrm>
            <a:off x="177004" y="422506"/>
            <a:ext cx="4680000" cy="288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案２－１①：堺市域＋和泉市＋泉大津市</a:t>
            </a:r>
          </a:p>
        </p:txBody>
      </p:sp>
      <p:sp>
        <p:nvSpPr>
          <p:cNvPr id="22" name="角丸四角形 91">
            <a:extLst>
              <a:ext uri="{FF2B5EF4-FFF2-40B4-BE49-F238E27FC236}">
                <a16:creationId xmlns:a16="http://schemas.microsoft.com/office/drawing/2014/main" id="{D35191A2-8CFF-46EC-AC96-47319E3A35E5}"/>
              </a:ext>
            </a:extLst>
          </p:cNvPr>
          <p:cNvSpPr/>
          <p:nvPr/>
        </p:nvSpPr>
        <p:spPr>
          <a:xfrm>
            <a:off x="4972470" y="422506"/>
            <a:ext cx="4680000" cy="288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white"/>
                </a:solidFill>
                <a:latin typeface="Meiryo UI" panose="020B0604030504040204" pitchFamily="50" charset="-128"/>
                <a:ea typeface="Meiryo UI" panose="020B0604030504040204" pitchFamily="50" charset="-128"/>
              </a:rPr>
              <a:t>案２－１②：忠岡町＋岸和田市＋貝塚市</a:t>
            </a:r>
            <a:endPar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28" name="正方形/長方形 27">
            <a:extLst>
              <a:ext uri="{FF2B5EF4-FFF2-40B4-BE49-F238E27FC236}">
                <a16:creationId xmlns:a16="http://schemas.microsoft.com/office/drawing/2014/main" id="{A6C2C58A-A0DB-4772-AABA-F80C7F1822C5}"/>
              </a:ext>
            </a:extLst>
          </p:cNvPr>
          <p:cNvSpPr/>
          <p:nvPr/>
        </p:nvSpPr>
        <p:spPr>
          <a:xfrm>
            <a:off x="4972470" y="742521"/>
            <a:ext cx="4680000" cy="46080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角丸四角形 91">
            <a:extLst>
              <a:ext uri="{FF2B5EF4-FFF2-40B4-BE49-F238E27FC236}">
                <a16:creationId xmlns:a16="http://schemas.microsoft.com/office/drawing/2014/main" id="{711E6028-6475-420C-82BF-6658712E7778}"/>
              </a:ext>
            </a:extLst>
          </p:cNvPr>
          <p:cNvSpPr/>
          <p:nvPr/>
        </p:nvSpPr>
        <p:spPr>
          <a:xfrm>
            <a:off x="5258437" y="1982252"/>
            <a:ext cx="1561602" cy="54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UD デジタル 教科書体 NK-B" panose="02020700000000000000" pitchFamily="18" charset="-128"/>
                <a:ea typeface="UD デジタル 教科書体 NK-B" panose="02020700000000000000" pitchFamily="18" charset="-128"/>
              </a:rPr>
              <a:t>管轄人口：</a:t>
            </a:r>
            <a:r>
              <a:rPr kumimoji="1" lang="en-US" altLang="ja-JP" sz="900" b="1" dirty="0">
                <a:solidFill>
                  <a:schemeClr val="tx1"/>
                </a:solidFill>
                <a:latin typeface="UD デジタル 教科書体 NK-B" panose="02020700000000000000" pitchFamily="18" charset="-128"/>
                <a:ea typeface="UD デジタル 教科書体 NK-B" panose="02020700000000000000" pitchFamily="18" charset="-128"/>
              </a:rPr>
              <a:t>289,227</a:t>
            </a:r>
            <a:r>
              <a:rPr kumimoji="1" lang="ja-JP" altLang="en-US" sz="900" b="1" dirty="0">
                <a:solidFill>
                  <a:schemeClr val="tx1"/>
                </a:solidFill>
                <a:latin typeface="UD デジタル 教科書体 NK-B" panose="02020700000000000000" pitchFamily="18" charset="-128"/>
                <a:ea typeface="UD デジタル 教科書体 NK-B" panose="02020700000000000000" pitchFamily="18" charset="-128"/>
              </a:rPr>
              <a:t>人</a:t>
            </a:r>
            <a:endParaRPr kumimoji="1" lang="en-US" altLang="ja-JP" sz="900" b="1" dirty="0">
              <a:solidFill>
                <a:schemeClr val="tx1"/>
              </a:solidFill>
              <a:latin typeface="UD デジタル 教科書体 NK-B" panose="02020700000000000000" pitchFamily="18" charset="-128"/>
              <a:ea typeface="UD デジタル 教科書体 NK-B" panose="02020700000000000000" pitchFamily="18" charset="-128"/>
            </a:endParaRPr>
          </a:p>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cs typeface="+mn-cs"/>
              </a:rPr>
              <a:t>（</a:t>
            </a:r>
            <a:r>
              <a:rPr kumimoji="1" lang="en-US" altLang="ja-JP" sz="900" b="1" i="0" u="none" strike="noStrike" kern="12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cs typeface="+mn-cs"/>
              </a:rPr>
              <a:t>R</a:t>
            </a:r>
            <a:r>
              <a:rPr kumimoji="1" lang="ja-JP" altLang="en-US" sz="900" b="1" i="0" u="none" strike="noStrike" kern="12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cs typeface="+mn-cs"/>
              </a:rPr>
              <a:t>５住民基本台帳人口）</a:t>
            </a:r>
            <a:endParaRPr kumimoji="1" lang="en-US" altLang="ja-JP" sz="900" b="1" i="0" u="none" strike="noStrike" kern="12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30" name="角丸四角形 91">
            <a:extLst>
              <a:ext uri="{FF2B5EF4-FFF2-40B4-BE49-F238E27FC236}">
                <a16:creationId xmlns:a16="http://schemas.microsoft.com/office/drawing/2014/main" id="{C2C2BA97-581B-40C9-950B-3CB44078DEF0}"/>
              </a:ext>
            </a:extLst>
          </p:cNvPr>
          <p:cNvSpPr/>
          <p:nvPr/>
        </p:nvSpPr>
        <p:spPr>
          <a:xfrm>
            <a:off x="387015" y="1982252"/>
            <a:ext cx="1580951" cy="54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UD デジタル 教科書体 NK-B" panose="02020700000000000000" pitchFamily="18" charset="-128"/>
                <a:ea typeface="UD デジタル 教科書体 NK-B" panose="02020700000000000000" pitchFamily="18" charset="-128"/>
              </a:rPr>
              <a:t>管轄人口：</a:t>
            </a:r>
            <a:r>
              <a:rPr kumimoji="1" lang="en-US" altLang="ja-JP" sz="900" b="1" dirty="0">
                <a:solidFill>
                  <a:schemeClr val="tx1"/>
                </a:solidFill>
                <a:latin typeface="UD デジタル 教科書体 NK-B" panose="02020700000000000000" pitchFamily="18" charset="-128"/>
                <a:ea typeface="UD デジタル 教科書体 NK-B" panose="02020700000000000000" pitchFamily="18" charset="-128"/>
              </a:rPr>
              <a:t>1,193,755</a:t>
            </a:r>
            <a:r>
              <a:rPr kumimoji="1" lang="ja-JP" altLang="en-US" sz="900" b="1" dirty="0">
                <a:solidFill>
                  <a:schemeClr val="tx1"/>
                </a:solidFill>
                <a:latin typeface="UD デジタル 教科書体 NK-B" panose="02020700000000000000" pitchFamily="18" charset="-128"/>
                <a:ea typeface="UD デジタル 教科書体 NK-B" panose="02020700000000000000" pitchFamily="18" charset="-128"/>
              </a:rPr>
              <a:t>人</a:t>
            </a:r>
            <a:endParaRPr kumimoji="1" lang="en-US" altLang="ja-JP" sz="900" b="1" dirty="0">
              <a:solidFill>
                <a:schemeClr val="tx1"/>
              </a:solidFill>
              <a:latin typeface="UD デジタル 教科書体 NK-B" panose="02020700000000000000" pitchFamily="18" charset="-128"/>
              <a:ea typeface="UD デジタル 教科書体 NK-B" panose="02020700000000000000" pitchFamily="18" charset="-128"/>
            </a:endParaRPr>
          </a:p>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cs typeface="+mn-cs"/>
              </a:rPr>
              <a:t>（</a:t>
            </a:r>
            <a:r>
              <a:rPr kumimoji="1" lang="en-US" altLang="ja-JP" sz="900" b="1" i="0" u="none" strike="noStrike" kern="12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cs typeface="+mn-cs"/>
              </a:rPr>
              <a:t>R</a:t>
            </a:r>
            <a:r>
              <a:rPr kumimoji="1" lang="ja-JP" altLang="en-US" sz="900" b="1" i="0" u="none" strike="noStrike" kern="12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cs typeface="+mn-cs"/>
              </a:rPr>
              <a:t>５住民基本台帳人口）</a:t>
            </a:r>
            <a:endParaRPr kumimoji="1" lang="en-US" altLang="ja-JP" sz="900" b="1" i="0" u="none" strike="noStrike" kern="12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33" name="正方形/長方形 32">
            <a:extLst>
              <a:ext uri="{FF2B5EF4-FFF2-40B4-BE49-F238E27FC236}">
                <a16:creationId xmlns:a16="http://schemas.microsoft.com/office/drawing/2014/main" id="{E0FE6631-BCD1-4A8D-AD88-806E3AFC0C37}"/>
              </a:ext>
            </a:extLst>
          </p:cNvPr>
          <p:cNvSpPr/>
          <p:nvPr/>
        </p:nvSpPr>
        <p:spPr>
          <a:xfrm>
            <a:off x="177003" y="5631384"/>
            <a:ext cx="4680000" cy="10800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42" name="正方形/長方形 41">
            <a:extLst>
              <a:ext uri="{FF2B5EF4-FFF2-40B4-BE49-F238E27FC236}">
                <a16:creationId xmlns:a16="http://schemas.microsoft.com/office/drawing/2014/main" id="{FA014CCA-E0E4-4539-8D0C-6F96F4E213E2}"/>
              </a:ext>
            </a:extLst>
          </p:cNvPr>
          <p:cNvSpPr/>
          <p:nvPr/>
        </p:nvSpPr>
        <p:spPr>
          <a:xfrm>
            <a:off x="4972470" y="5624095"/>
            <a:ext cx="4680000" cy="10800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41" name="角丸四角形 91">
            <a:extLst>
              <a:ext uri="{FF2B5EF4-FFF2-40B4-BE49-F238E27FC236}">
                <a16:creationId xmlns:a16="http://schemas.microsoft.com/office/drawing/2014/main" id="{1693FAC0-096C-442B-A0DB-866F7C0ED4E3}"/>
              </a:ext>
            </a:extLst>
          </p:cNvPr>
          <p:cNvSpPr/>
          <p:nvPr/>
        </p:nvSpPr>
        <p:spPr>
          <a:xfrm>
            <a:off x="4959238" y="5498095"/>
            <a:ext cx="1080000" cy="252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Meiryo UI" panose="020B0604030504040204" pitchFamily="50" charset="-128"/>
                <a:ea typeface="Meiryo UI" panose="020B0604030504040204" pitchFamily="50" charset="-128"/>
              </a:rPr>
              <a:t>考慮事項</a:t>
            </a:r>
            <a:endParaRPr kumimoji="1" lang="ja-JP" altLang="en-US" sz="8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45" name="角丸四角形 91">
            <a:extLst>
              <a:ext uri="{FF2B5EF4-FFF2-40B4-BE49-F238E27FC236}">
                <a16:creationId xmlns:a16="http://schemas.microsoft.com/office/drawing/2014/main" id="{7E052410-7A02-413A-9462-FC8D7AE24063}"/>
              </a:ext>
            </a:extLst>
          </p:cNvPr>
          <p:cNvSpPr/>
          <p:nvPr/>
        </p:nvSpPr>
        <p:spPr>
          <a:xfrm>
            <a:off x="5156412" y="5897477"/>
            <a:ext cx="4611525" cy="6470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05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連携・協力状況</a:t>
            </a:r>
            <a:r>
              <a:rPr kumimoji="1" lang="ja-JP" altLang="en-US"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（指令台：岸和田＋忠岡、</a:t>
            </a:r>
            <a:r>
              <a:rPr kumimoji="1" lang="ja-JP" altLang="en-US" sz="105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高度運用あり</a:t>
            </a:r>
            <a:r>
              <a:rPr kumimoji="1" lang="ja-JP" altLang="en-US"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endParaRPr kumimoji="1" lang="en-US" altLang="ja-JP"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171450" marR="0" lvl="0" indent="-171450"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府下広域消防相互応援協定（</a:t>
            </a:r>
            <a:r>
              <a:rPr kumimoji="1" lang="ja-JP" altLang="en-US" sz="105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南ブロック</a:t>
            </a:r>
            <a:r>
              <a:rPr kumimoji="1" lang="ja-JP" altLang="en-US"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endParaRPr kumimoji="1" lang="en-US" altLang="ja-JP"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171450" marR="0" lvl="0" indent="-171450"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050" dirty="0">
                <a:solidFill>
                  <a:schemeClr val="tx1"/>
                </a:solidFill>
                <a:latin typeface="Meiryo UI" panose="020B0604030504040204" pitchFamily="50" charset="-128"/>
                <a:ea typeface="Meiryo UI" panose="020B0604030504040204" pitchFamily="50" charset="-128"/>
              </a:rPr>
              <a:t>管轄地域の類似性</a:t>
            </a:r>
            <a:r>
              <a:rPr kumimoji="1" lang="ja-JP" altLang="en-US" sz="1050" b="1" dirty="0">
                <a:solidFill>
                  <a:schemeClr val="tx1"/>
                </a:solidFill>
                <a:latin typeface="Meiryo UI" panose="020B0604030504040204" pitchFamily="50" charset="-128"/>
                <a:ea typeface="Meiryo UI" panose="020B0604030504040204" pitchFamily="50" charset="-128"/>
              </a:rPr>
              <a:t>（沿岸部と山間部をもつ）</a:t>
            </a:r>
            <a:endParaRPr kumimoji="1" lang="en-US" altLang="ja-JP" sz="1050" b="1" dirty="0">
              <a:solidFill>
                <a:schemeClr val="tx1"/>
              </a:solidFill>
              <a:latin typeface="Meiryo UI" panose="020B0604030504040204" pitchFamily="50" charset="-128"/>
              <a:ea typeface="Meiryo UI" panose="020B0604030504040204" pitchFamily="50" charset="-128"/>
            </a:endParaRPr>
          </a:p>
          <a:p>
            <a:pPr marL="171450" marR="0" lvl="0" indent="-171450"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050" dirty="0">
                <a:solidFill>
                  <a:schemeClr val="tx1"/>
                </a:solidFill>
                <a:latin typeface="Meiryo UI" panose="020B0604030504040204" pitchFamily="50" charset="-128"/>
                <a:ea typeface="Meiryo UI" panose="020B0604030504040204" pitchFamily="50" charset="-128"/>
              </a:rPr>
              <a:t>幹線道路ネットワーク（阪和自動車道・阪神高速湾岸線・国道</a:t>
            </a:r>
            <a:r>
              <a:rPr kumimoji="1" lang="en-US" altLang="ja-JP" sz="1050" dirty="0">
                <a:solidFill>
                  <a:schemeClr val="tx1"/>
                </a:solidFill>
                <a:latin typeface="Meiryo UI" panose="020B0604030504040204" pitchFamily="50" charset="-128"/>
                <a:ea typeface="Meiryo UI" panose="020B0604030504040204" pitchFamily="50" charset="-128"/>
              </a:rPr>
              <a:t>26</a:t>
            </a:r>
            <a:r>
              <a:rPr kumimoji="1" lang="ja-JP" altLang="en-US" sz="1050" dirty="0">
                <a:solidFill>
                  <a:schemeClr val="tx1"/>
                </a:solidFill>
                <a:latin typeface="Meiryo UI" panose="020B0604030504040204" pitchFamily="50" charset="-128"/>
                <a:ea typeface="Meiryo UI" panose="020B0604030504040204" pitchFamily="50" charset="-128"/>
              </a:rPr>
              <a:t>号）</a:t>
            </a:r>
            <a:endParaRPr kumimoji="1" lang="en-US" altLang="ja-JP" sz="1050" dirty="0">
              <a:solidFill>
                <a:schemeClr val="tx1"/>
              </a:solidFill>
              <a:latin typeface="Meiryo UI" panose="020B0604030504040204" pitchFamily="50" charset="-128"/>
              <a:ea typeface="Meiryo UI" panose="020B0604030504040204" pitchFamily="50" charset="-128"/>
            </a:endParaRPr>
          </a:p>
        </p:txBody>
      </p:sp>
      <p:sp>
        <p:nvSpPr>
          <p:cNvPr id="47" name="角丸四角形 91">
            <a:extLst>
              <a:ext uri="{FF2B5EF4-FFF2-40B4-BE49-F238E27FC236}">
                <a16:creationId xmlns:a16="http://schemas.microsoft.com/office/drawing/2014/main" id="{2EC89802-1532-4288-81AF-B5AD438D02DA}"/>
              </a:ext>
            </a:extLst>
          </p:cNvPr>
          <p:cNvSpPr/>
          <p:nvPr/>
        </p:nvSpPr>
        <p:spPr>
          <a:xfrm>
            <a:off x="177003" y="5498205"/>
            <a:ext cx="1080000" cy="252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Meiryo UI" panose="020B0604030504040204" pitchFamily="50" charset="-128"/>
                <a:ea typeface="Meiryo UI" panose="020B0604030504040204" pitchFamily="50" charset="-128"/>
              </a:rPr>
              <a:t>考慮事項</a:t>
            </a:r>
            <a:endParaRPr kumimoji="1" lang="ja-JP" altLang="en-US" sz="8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pic>
        <p:nvPicPr>
          <p:cNvPr id="24" name="図 23">
            <a:extLst>
              <a:ext uri="{FF2B5EF4-FFF2-40B4-BE49-F238E27FC236}">
                <a16:creationId xmlns:a16="http://schemas.microsoft.com/office/drawing/2014/main" id="{188F0A98-6539-4344-B808-B10A7515043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941" y="886568"/>
            <a:ext cx="3075940" cy="4319905"/>
          </a:xfrm>
          <a:prstGeom prst="rect">
            <a:avLst/>
          </a:prstGeom>
          <a:noFill/>
          <a:ln>
            <a:noFill/>
          </a:ln>
        </p:spPr>
      </p:pic>
      <p:pic>
        <p:nvPicPr>
          <p:cNvPr id="25" name="図 24">
            <a:extLst>
              <a:ext uri="{FF2B5EF4-FFF2-40B4-BE49-F238E27FC236}">
                <a16:creationId xmlns:a16="http://schemas.microsoft.com/office/drawing/2014/main" id="{C36D542B-0FA9-49DB-9E20-0E7DEF0226E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4500" y="910362"/>
            <a:ext cx="3075940" cy="4319905"/>
          </a:xfrm>
          <a:prstGeom prst="rect">
            <a:avLst/>
          </a:prstGeom>
          <a:noFill/>
          <a:ln>
            <a:noFill/>
          </a:ln>
        </p:spPr>
      </p:pic>
      <p:sp>
        <p:nvSpPr>
          <p:cNvPr id="38" name="角丸四角形 91">
            <a:extLst>
              <a:ext uri="{FF2B5EF4-FFF2-40B4-BE49-F238E27FC236}">
                <a16:creationId xmlns:a16="http://schemas.microsoft.com/office/drawing/2014/main" id="{07887CDC-EDBE-4532-B0CB-1CD0301D9E65}"/>
              </a:ext>
            </a:extLst>
          </p:cNvPr>
          <p:cNvSpPr/>
          <p:nvPr/>
        </p:nvSpPr>
        <p:spPr>
          <a:xfrm>
            <a:off x="279509" y="5767635"/>
            <a:ext cx="4474987" cy="9263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05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連携・協力</a:t>
            </a:r>
            <a:r>
              <a:rPr kumimoji="1" lang="ja-JP" altLang="en-US" sz="1050" b="1" dirty="0">
                <a:solidFill>
                  <a:schemeClr val="tx1"/>
                </a:solidFill>
                <a:latin typeface="Meiryo UI" panose="020B0604030504040204" pitchFamily="50" charset="-128"/>
                <a:ea typeface="Meiryo UI" panose="020B0604030504040204" pitchFamily="50" charset="-128"/>
              </a:rPr>
              <a:t>状況</a:t>
            </a:r>
            <a:r>
              <a:rPr kumimoji="1" lang="ja-JP" altLang="en-US"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r>
              <a:rPr kumimoji="1" lang="en-US" altLang="ja-JP"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R6.4</a:t>
            </a:r>
            <a:r>
              <a:rPr kumimoji="1" lang="ja-JP" altLang="en-US"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はしご：堺＋泉大津、</a:t>
            </a:r>
            <a:r>
              <a:rPr kumimoji="1" lang="en-US" altLang="ja-JP"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R6.12</a:t>
            </a:r>
            <a:r>
              <a:rPr kumimoji="1" lang="ja-JP" altLang="en-US"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指令：堺＋和泉）</a:t>
            </a:r>
            <a:endParaRPr kumimoji="1" lang="en-US" altLang="ja-JP"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171450" marR="0" lvl="0" indent="-171450"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府下広域消防相互応援協定（</a:t>
            </a:r>
            <a:r>
              <a:rPr kumimoji="1" lang="ja-JP" altLang="en-US" sz="1050" b="1" dirty="0">
                <a:solidFill>
                  <a:schemeClr val="tx1"/>
                </a:solidFill>
                <a:latin typeface="Meiryo UI" panose="020B0604030504040204" pitchFamily="50" charset="-128"/>
                <a:ea typeface="Meiryo UI" panose="020B0604030504040204" pitchFamily="50" charset="-128"/>
              </a:rPr>
              <a:t>南</a:t>
            </a:r>
            <a:r>
              <a:rPr kumimoji="1" lang="ja-JP" altLang="en-US" sz="105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ブロック</a:t>
            </a:r>
            <a:r>
              <a:rPr kumimoji="1" lang="ja-JP" altLang="en-US"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endParaRPr kumimoji="1" lang="en-US" altLang="ja-JP"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171450" marR="0" lvl="0" indent="-171450"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050" dirty="0">
                <a:solidFill>
                  <a:schemeClr val="tx1"/>
                </a:solidFill>
                <a:latin typeface="Meiryo UI" panose="020B0604030504040204" pitchFamily="50" charset="-128"/>
                <a:ea typeface="Meiryo UI" panose="020B0604030504040204" pitchFamily="50" charset="-128"/>
              </a:rPr>
              <a:t>堺・和泉・泉大津間で、</a:t>
            </a:r>
            <a:r>
              <a:rPr kumimoji="1" lang="ja-JP" altLang="en-US" sz="1050" b="1" dirty="0">
                <a:solidFill>
                  <a:schemeClr val="tx1"/>
                </a:solidFill>
                <a:latin typeface="Meiryo UI" panose="020B0604030504040204" pitchFamily="50" charset="-128"/>
                <a:ea typeface="Meiryo UI" panose="020B0604030504040204" pitchFamily="50" charset="-128"/>
              </a:rPr>
              <a:t>管轄を超えた救急出動が多い</a:t>
            </a:r>
            <a:endParaRPr kumimoji="1" lang="en-US" altLang="ja-JP" sz="1050" b="1" dirty="0">
              <a:solidFill>
                <a:schemeClr val="tx1"/>
              </a:solidFill>
              <a:latin typeface="Meiryo UI" panose="020B0604030504040204" pitchFamily="50" charset="-128"/>
              <a:ea typeface="Meiryo UI" panose="020B0604030504040204" pitchFamily="50" charset="-128"/>
            </a:endParaRPr>
          </a:p>
          <a:p>
            <a:pPr marL="171450" marR="0" lvl="0" indent="-171450"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臨海部の</a:t>
            </a:r>
            <a:r>
              <a:rPr kumimoji="1" lang="ja-JP" altLang="en-US" sz="105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石油コンビナート、</a:t>
            </a:r>
            <a:r>
              <a:rPr kumimoji="1" lang="ja-JP" altLang="en-US"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幹線道路ネットワーク（同右）</a:t>
            </a:r>
            <a:endParaRPr kumimoji="1" lang="en-US" altLang="ja-JP"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171450" marR="0" lvl="0" indent="-171450"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050" b="1" dirty="0">
                <a:solidFill>
                  <a:schemeClr val="tx1"/>
                </a:solidFill>
                <a:latin typeface="Meiryo UI" panose="020B0604030504040204" pitchFamily="50" charset="-128"/>
                <a:ea typeface="Meiryo UI" panose="020B0604030504040204" pitchFamily="50" charset="-128"/>
              </a:rPr>
              <a:t>堺に中心消防本部を期待</a:t>
            </a:r>
            <a:r>
              <a:rPr kumimoji="1" lang="ja-JP" altLang="en-US" sz="1050" dirty="0">
                <a:solidFill>
                  <a:schemeClr val="tx1"/>
                </a:solidFill>
                <a:latin typeface="Meiryo UI" panose="020B0604030504040204" pitchFamily="50" charset="-128"/>
                <a:ea typeface="Meiryo UI" panose="020B0604030504040204" pitchFamily="50" charset="-128"/>
              </a:rPr>
              <a:t>する意見</a:t>
            </a:r>
            <a:endParaRPr kumimoji="1" lang="en-US" altLang="ja-JP"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053897FD-288B-4922-BAE9-200077E9908C}"/>
              </a:ext>
            </a:extLst>
          </p:cNvPr>
          <p:cNvSpPr>
            <a:spLocks noGrp="1"/>
          </p:cNvSpPr>
          <p:nvPr>
            <p:ph type="sldNum" sz="quarter" idx="12"/>
          </p:nvPr>
        </p:nvSpPr>
        <p:spPr>
          <a:xfrm>
            <a:off x="7677150" y="6356352"/>
            <a:ext cx="2228850" cy="365125"/>
          </a:xfrm>
        </p:spPr>
        <p:txBody>
          <a:bodyPr/>
          <a:lstStyle/>
          <a:p>
            <a:fld id="{CFC412B4-EE58-4AC4-A928-FBCBFC162B5A}" type="slidenum">
              <a:rPr kumimoji="1" lang="ja-JP" altLang="en-US" smtClean="0">
                <a:solidFill>
                  <a:schemeClr val="tx1"/>
                </a:solidFill>
              </a:rPr>
              <a:t>3</a:t>
            </a:fld>
            <a:endParaRPr kumimoji="1" lang="ja-JP" altLang="en-US" dirty="0">
              <a:solidFill>
                <a:schemeClr val="tx1"/>
              </a:solidFill>
            </a:endParaRPr>
          </a:p>
        </p:txBody>
      </p:sp>
    </p:spTree>
    <p:extLst>
      <p:ext uri="{BB962C8B-B14F-4D97-AF65-F5344CB8AC3E}">
        <p14:creationId xmlns:p14="http://schemas.microsoft.com/office/powerpoint/2010/main" val="3290468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E18C5F5-EFE3-4448-9320-35378E710FAE}"/>
              </a:ext>
            </a:extLst>
          </p:cNvPr>
          <p:cNvSpPr/>
          <p:nvPr/>
        </p:nvSpPr>
        <p:spPr>
          <a:xfrm>
            <a:off x="24071" y="34374"/>
            <a:ext cx="9906000" cy="36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堺市域・泉州北ブロック付近の広域化シミュレーション⑯</a:t>
            </a:r>
          </a:p>
        </p:txBody>
      </p:sp>
      <p:sp>
        <p:nvSpPr>
          <p:cNvPr id="18" name="角丸四角形 91">
            <a:extLst>
              <a:ext uri="{FF2B5EF4-FFF2-40B4-BE49-F238E27FC236}">
                <a16:creationId xmlns:a16="http://schemas.microsoft.com/office/drawing/2014/main" id="{6CB36A11-74F2-4241-A90F-ED982204452F}"/>
              </a:ext>
            </a:extLst>
          </p:cNvPr>
          <p:cNvSpPr/>
          <p:nvPr/>
        </p:nvSpPr>
        <p:spPr>
          <a:xfrm>
            <a:off x="79873" y="488550"/>
            <a:ext cx="3060000" cy="288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Meiryo UI" panose="020B0604030504040204" pitchFamily="50" charset="-128"/>
                <a:ea typeface="Meiryo UI" panose="020B0604030504040204" pitchFamily="50" charset="-128"/>
              </a:rPr>
              <a:t>シミュレーション４：年齢構成の変化</a:t>
            </a:r>
            <a:endParaRPr kumimoji="1" lang="ja-JP" altLang="en-US" sz="100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26" name="角丸四角形 91">
            <a:extLst>
              <a:ext uri="{FF2B5EF4-FFF2-40B4-BE49-F238E27FC236}">
                <a16:creationId xmlns:a16="http://schemas.microsoft.com/office/drawing/2014/main" id="{A03D36C3-9140-479B-9156-01F2CCFFE63E}"/>
              </a:ext>
            </a:extLst>
          </p:cNvPr>
          <p:cNvSpPr/>
          <p:nvPr/>
        </p:nvSpPr>
        <p:spPr>
          <a:xfrm>
            <a:off x="79873" y="830029"/>
            <a:ext cx="4412614" cy="288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案２－１③：忠岡町＋岸和田市＋貝塚市＋泉州南ブロック</a:t>
            </a:r>
            <a:endParaRPr kumimoji="1" lang="ja-JP" altLang="en-US" sz="8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grpSp>
        <p:nvGrpSpPr>
          <p:cNvPr id="44" name="グループ化 43">
            <a:extLst>
              <a:ext uri="{FF2B5EF4-FFF2-40B4-BE49-F238E27FC236}">
                <a16:creationId xmlns:a16="http://schemas.microsoft.com/office/drawing/2014/main" id="{DF944773-40B8-45D4-B9E8-100F0DF838BE}"/>
              </a:ext>
            </a:extLst>
          </p:cNvPr>
          <p:cNvGrpSpPr/>
          <p:nvPr/>
        </p:nvGrpSpPr>
        <p:grpSpPr>
          <a:xfrm>
            <a:off x="-151737" y="1212205"/>
            <a:ext cx="10209475" cy="5506786"/>
            <a:chOff x="0" y="1995971"/>
            <a:chExt cx="8995038" cy="4843956"/>
          </a:xfrm>
        </p:grpSpPr>
        <p:pic>
          <p:nvPicPr>
            <p:cNvPr id="45" name="図 44">
              <a:extLst>
                <a:ext uri="{FF2B5EF4-FFF2-40B4-BE49-F238E27FC236}">
                  <a16:creationId xmlns:a16="http://schemas.microsoft.com/office/drawing/2014/main" id="{A465AD4A-6FC5-4104-B3D6-BD30D1A1FEF9}"/>
                </a:ext>
              </a:extLst>
            </p:cNvPr>
            <p:cNvPicPr>
              <a:picLocks/>
            </p:cNvPicPr>
            <p:nvPr/>
          </p:nvPicPr>
          <p:blipFill>
            <a:blip r:embed="rId2"/>
            <a:stretch>
              <a:fillRect/>
            </a:stretch>
          </p:blipFill>
          <p:spPr>
            <a:xfrm>
              <a:off x="277200" y="2453952"/>
              <a:ext cx="2005200" cy="4219200"/>
            </a:xfrm>
            <a:prstGeom prst="rect">
              <a:avLst/>
            </a:prstGeom>
          </p:spPr>
        </p:pic>
        <p:pic>
          <p:nvPicPr>
            <p:cNvPr id="46" name="図 45">
              <a:extLst>
                <a:ext uri="{FF2B5EF4-FFF2-40B4-BE49-F238E27FC236}">
                  <a16:creationId xmlns:a16="http://schemas.microsoft.com/office/drawing/2014/main" id="{F5A2A2C4-EBC6-4E8C-8048-301DD19817D3}"/>
                </a:ext>
              </a:extLst>
            </p:cNvPr>
            <p:cNvPicPr>
              <a:picLocks noChangeAspect="1"/>
            </p:cNvPicPr>
            <p:nvPr/>
          </p:nvPicPr>
          <p:blipFill>
            <a:blip r:embed="rId3"/>
            <a:stretch>
              <a:fillRect/>
            </a:stretch>
          </p:blipFill>
          <p:spPr>
            <a:xfrm>
              <a:off x="6792307" y="2451600"/>
              <a:ext cx="2005200" cy="4219200"/>
            </a:xfrm>
            <a:prstGeom prst="rect">
              <a:avLst/>
            </a:prstGeom>
          </p:spPr>
        </p:pic>
        <p:pic>
          <p:nvPicPr>
            <p:cNvPr id="47" name="図 46">
              <a:extLst>
                <a:ext uri="{FF2B5EF4-FFF2-40B4-BE49-F238E27FC236}">
                  <a16:creationId xmlns:a16="http://schemas.microsoft.com/office/drawing/2014/main" id="{20C29F1E-BE18-4C3B-B0C4-1C647D354669}"/>
                </a:ext>
              </a:extLst>
            </p:cNvPr>
            <p:cNvPicPr>
              <a:picLocks noChangeAspect="1"/>
            </p:cNvPicPr>
            <p:nvPr/>
          </p:nvPicPr>
          <p:blipFill>
            <a:blip r:embed="rId4"/>
            <a:stretch>
              <a:fillRect/>
            </a:stretch>
          </p:blipFill>
          <p:spPr>
            <a:xfrm>
              <a:off x="4717110" y="2451600"/>
              <a:ext cx="2005200" cy="4219200"/>
            </a:xfrm>
            <a:prstGeom prst="rect">
              <a:avLst/>
            </a:prstGeom>
          </p:spPr>
        </p:pic>
        <p:pic>
          <p:nvPicPr>
            <p:cNvPr id="48" name="図 47">
              <a:extLst>
                <a:ext uri="{FF2B5EF4-FFF2-40B4-BE49-F238E27FC236}">
                  <a16:creationId xmlns:a16="http://schemas.microsoft.com/office/drawing/2014/main" id="{E1E328C8-4A1C-4B6F-ADE4-B75B4D9CF383}"/>
                </a:ext>
              </a:extLst>
            </p:cNvPr>
            <p:cNvPicPr>
              <a:picLocks noChangeAspect="1"/>
            </p:cNvPicPr>
            <p:nvPr/>
          </p:nvPicPr>
          <p:blipFill>
            <a:blip r:embed="rId5"/>
            <a:stretch>
              <a:fillRect/>
            </a:stretch>
          </p:blipFill>
          <p:spPr>
            <a:xfrm>
              <a:off x="2493203" y="2451600"/>
              <a:ext cx="2005200" cy="4219200"/>
            </a:xfrm>
            <a:prstGeom prst="rect">
              <a:avLst/>
            </a:prstGeom>
          </p:spPr>
        </p:pic>
        <p:sp>
          <p:nvSpPr>
            <p:cNvPr id="49" name="テキスト ボックス 48">
              <a:extLst>
                <a:ext uri="{FF2B5EF4-FFF2-40B4-BE49-F238E27FC236}">
                  <a16:creationId xmlns:a16="http://schemas.microsoft.com/office/drawing/2014/main" id="{17EDDFE7-6CD2-4CF4-A1AE-F92D67374882}"/>
                </a:ext>
              </a:extLst>
            </p:cNvPr>
            <p:cNvSpPr txBox="1"/>
            <p:nvPr/>
          </p:nvSpPr>
          <p:spPr>
            <a:xfrm>
              <a:off x="0" y="6586011"/>
              <a:ext cx="8265000" cy="253916"/>
            </a:xfrm>
            <a:prstGeom prst="rect">
              <a:avLst/>
            </a:prstGeom>
            <a:noFill/>
          </p:spPr>
          <p:txBody>
            <a:bodyPr wrap="square">
              <a:spAutoFit/>
            </a:bodyPr>
            <a:lstStyle/>
            <a:p>
              <a:r>
                <a:rPr lang="ja-JP" altLang="en-US" sz="1050" dirty="0"/>
                <a:t>（出典）令和５年度消防防災・震災対策現況調査（第</a:t>
              </a:r>
              <a:r>
                <a:rPr lang="en-US" altLang="ja-JP" sz="1050" dirty="0"/>
                <a:t>02</a:t>
              </a:r>
              <a:r>
                <a:rPr lang="ja-JP" altLang="en-US" sz="1050" dirty="0"/>
                <a:t>表：年齢別及び階級別消防吏員数）より作成</a:t>
              </a:r>
            </a:p>
          </p:txBody>
        </p:sp>
        <p:sp>
          <p:nvSpPr>
            <p:cNvPr id="50" name="タイトル 1">
              <a:extLst>
                <a:ext uri="{FF2B5EF4-FFF2-40B4-BE49-F238E27FC236}">
                  <a16:creationId xmlns:a16="http://schemas.microsoft.com/office/drawing/2014/main" id="{81461FE5-BFD9-4C77-BB0A-A2A2A28414CA}"/>
                </a:ext>
              </a:extLst>
            </p:cNvPr>
            <p:cNvSpPr txBox="1">
              <a:spLocks/>
            </p:cNvSpPr>
            <p:nvPr/>
          </p:nvSpPr>
          <p:spPr>
            <a:xfrm>
              <a:off x="6937638" y="2170622"/>
              <a:ext cx="2057400" cy="4036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dirty="0">
                  <a:latin typeface="ＭＳ Ｐゴシック" panose="020B0600070205080204" pitchFamily="50" charset="-128"/>
                  <a:ea typeface="ＭＳ Ｐゴシック" panose="020B0600070205080204" pitchFamily="50" charset="-128"/>
                </a:rPr>
                <a:t>泉州南</a:t>
              </a:r>
              <a:r>
                <a:rPr lang="en-US" altLang="ja-JP" sz="1400" dirty="0">
                  <a:latin typeface="ＭＳ Ｐゴシック" panose="020B0600070205080204" pitchFamily="50" charset="-128"/>
                  <a:ea typeface="ＭＳ Ｐゴシック" panose="020B0600070205080204" pitchFamily="50" charset="-128"/>
                </a:rPr>
                <a:t>B</a:t>
              </a:r>
              <a:endParaRPr kumimoji="1" lang="ja-JP" altLang="en-US" sz="1400" dirty="0">
                <a:latin typeface="ＭＳ Ｐゴシック" panose="020B0600070205080204" pitchFamily="50" charset="-128"/>
                <a:ea typeface="ＭＳ Ｐゴシック" panose="020B0600070205080204" pitchFamily="50" charset="-128"/>
              </a:endParaRPr>
            </a:p>
          </p:txBody>
        </p:sp>
        <p:sp>
          <p:nvSpPr>
            <p:cNvPr id="51" name="タイトル 1">
              <a:extLst>
                <a:ext uri="{FF2B5EF4-FFF2-40B4-BE49-F238E27FC236}">
                  <a16:creationId xmlns:a16="http://schemas.microsoft.com/office/drawing/2014/main" id="{4ADB88E6-BC01-401B-92F2-B8F9B049A87F}"/>
                </a:ext>
              </a:extLst>
            </p:cNvPr>
            <p:cNvSpPr txBox="1">
              <a:spLocks/>
            </p:cNvSpPr>
            <p:nvPr/>
          </p:nvSpPr>
          <p:spPr>
            <a:xfrm>
              <a:off x="180975" y="1995971"/>
              <a:ext cx="1327063" cy="310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en-US" altLang="ja-JP" sz="1600" dirty="0">
                  <a:latin typeface="ＭＳ Ｐゴシック" panose="020B0600070205080204" pitchFamily="50" charset="-128"/>
                  <a:ea typeface="ＭＳ Ｐゴシック" panose="020B0600070205080204" pitchFamily="50" charset="-128"/>
                </a:rPr>
                <a:t>【</a:t>
              </a:r>
              <a:r>
                <a:rPr kumimoji="1" lang="ja-JP" altLang="en-US" sz="1600" dirty="0">
                  <a:latin typeface="ＭＳ Ｐゴシック" panose="020B0600070205080204" pitchFamily="50" charset="-128"/>
                  <a:ea typeface="ＭＳ Ｐゴシック" panose="020B0600070205080204" pitchFamily="50" charset="-128"/>
                </a:rPr>
                <a:t>広域化前</a:t>
              </a:r>
              <a:r>
                <a:rPr kumimoji="1" lang="en-US" altLang="ja-JP" sz="1600" dirty="0">
                  <a:latin typeface="ＭＳ Ｐゴシック" panose="020B0600070205080204" pitchFamily="50" charset="-128"/>
                  <a:ea typeface="ＭＳ Ｐゴシック" panose="020B0600070205080204" pitchFamily="50" charset="-128"/>
                </a:rPr>
                <a:t>】</a:t>
              </a:r>
              <a:endParaRPr kumimoji="1" lang="ja-JP" altLang="en-US" sz="1600" dirty="0">
                <a:latin typeface="ＭＳ Ｐゴシック" panose="020B0600070205080204" pitchFamily="50" charset="-128"/>
                <a:ea typeface="ＭＳ Ｐゴシック" panose="020B0600070205080204" pitchFamily="50" charset="-128"/>
              </a:endParaRPr>
            </a:p>
          </p:txBody>
        </p:sp>
        <p:sp>
          <p:nvSpPr>
            <p:cNvPr id="52" name="タイトル 1">
              <a:extLst>
                <a:ext uri="{FF2B5EF4-FFF2-40B4-BE49-F238E27FC236}">
                  <a16:creationId xmlns:a16="http://schemas.microsoft.com/office/drawing/2014/main" id="{4775B5F1-497B-497A-96AD-E1CCD87598BC}"/>
                </a:ext>
              </a:extLst>
            </p:cNvPr>
            <p:cNvSpPr txBox="1">
              <a:spLocks/>
            </p:cNvSpPr>
            <p:nvPr/>
          </p:nvSpPr>
          <p:spPr>
            <a:xfrm>
              <a:off x="342732" y="2250434"/>
              <a:ext cx="1003550" cy="2673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ja-JP" altLang="en-US" sz="1400" dirty="0">
                  <a:latin typeface="ＭＳ Ｐゴシック" panose="020B0600070205080204" pitchFamily="50" charset="-128"/>
                  <a:ea typeface="ＭＳ Ｐゴシック" panose="020B0600070205080204" pitchFamily="50" charset="-128"/>
                </a:rPr>
                <a:t>忠岡町</a:t>
              </a:r>
            </a:p>
          </p:txBody>
        </p:sp>
        <p:sp>
          <p:nvSpPr>
            <p:cNvPr id="53" name="タイトル 1">
              <a:extLst>
                <a:ext uri="{FF2B5EF4-FFF2-40B4-BE49-F238E27FC236}">
                  <a16:creationId xmlns:a16="http://schemas.microsoft.com/office/drawing/2014/main" id="{512701E2-4C3D-4F4E-B6DC-A6229494FD43}"/>
                </a:ext>
              </a:extLst>
            </p:cNvPr>
            <p:cNvSpPr txBox="1">
              <a:spLocks/>
            </p:cNvSpPr>
            <p:nvPr/>
          </p:nvSpPr>
          <p:spPr>
            <a:xfrm>
              <a:off x="2612545" y="2238772"/>
              <a:ext cx="1003550" cy="2673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dirty="0">
                  <a:latin typeface="ＭＳ Ｐゴシック" panose="020B0600070205080204" pitchFamily="50" charset="-128"/>
                  <a:ea typeface="ＭＳ Ｐゴシック" panose="020B0600070205080204" pitchFamily="50" charset="-128"/>
                </a:rPr>
                <a:t>岸和田市</a:t>
              </a:r>
              <a:endParaRPr kumimoji="1" lang="ja-JP" altLang="en-US" sz="1400" dirty="0">
                <a:latin typeface="ＭＳ Ｐゴシック" panose="020B0600070205080204" pitchFamily="50" charset="-128"/>
                <a:ea typeface="ＭＳ Ｐゴシック" panose="020B0600070205080204" pitchFamily="50" charset="-128"/>
              </a:endParaRPr>
            </a:p>
          </p:txBody>
        </p:sp>
        <p:sp>
          <p:nvSpPr>
            <p:cNvPr id="54" name="タイトル 1">
              <a:extLst>
                <a:ext uri="{FF2B5EF4-FFF2-40B4-BE49-F238E27FC236}">
                  <a16:creationId xmlns:a16="http://schemas.microsoft.com/office/drawing/2014/main" id="{B02EB8F4-873D-4C83-B87D-C09DC92FA717}"/>
                </a:ext>
              </a:extLst>
            </p:cNvPr>
            <p:cNvSpPr txBox="1">
              <a:spLocks/>
            </p:cNvSpPr>
            <p:nvPr/>
          </p:nvSpPr>
          <p:spPr>
            <a:xfrm>
              <a:off x="4796632" y="2250433"/>
              <a:ext cx="1003550" cy="2673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dirty="0">
                  <a:latin typeface="ＭＳ Ｐゴシック" panose="020B0600070205080204" pitchFamily="50" charset="-128"/>
                  <a:ea typeface="ＭＳ Ｐゴシック" panose="020B0600070205080204" pitchFamily="50" charset="-128"/>
                </a:rPr>
                <a:t>貝塚市</a:t>
              </a:r>
              <a:endParaRPr kumimoji="1" lang="ja-JP" altLang="en-US" sz="1400" dirty="0">
                <a:latin typeface="ＭＳ Ｐゴシック" panose="020B0600070205080204" pitchFamily="50" charset="-128"/>
                <a:ea typeface="ＭＳ Ｐゴシック" panose="020B0600070205080204" pitchFamily="50" charset="-128"/>
              </a:endParaRPr>
            </a:p>
          </p:txBody>
        </p:sp>
        <p:sp>
          <p:nvSpPr>
            <p:cNvPr id="55" name="テキスト ボックス 54">
              <a:extLst>
                <a:ext uri="{FF2B5EF4-FFF2-40B4-BE49-F238E27FC236}">
                  <a16:creationId xmlns:a16="http://schemas.microsoft.com/office/drawing/2014/main" id="{93FBE27B-7D8A-490F-9185-BD1B1FA43B9A}"/>
                </a:ext>
              </a:extLst>
            </p:cNvPr>
            <p:cNvSpPr txBox="1"/>
            <p:nvPr/>
          </p:nvSpPr>
          <p:spPr>
            <a:xfrm>
              <a:off x="1237987" y="2673717"/>
              <a:ext cx="756878" cy="26161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a:spAutoFit/>
            </a:bodyPr>
            <a:lstStyle/>
            <a:p>
              <a:pPr algn="ctr"/>
              <a:r>
                <a:rPr lang="ja-JP" altLang="en-US" sz="1100" dirty="0"/>
                <a:t>計：</a:t>
              </a:r>
              <a:r>
                <a:rPr lang="en-US" altLang="ja-JP" sz="1100" dirty="0"/>
                <a:t>40</a:t>
              </a:r>
              <a:r>
                <a:rPr lang="ja-JP" altLang="en-US" sz="1100" dirty="0"/>
                <a:t>人</a:t>
              </a:r>
            </a:p>
          </p:txBody>
        </p:sp>
        <p:sp>
          <p:nvSpPr>
            <p:cNvPr id="56" name="テキスト ボックス 55">
              <a:extLst>
                <a:ext uri="{FF2B5EF4-FFF2-40B4-BE49-F238E27FC236}">
                  <a16:creationId xmlns:a16="http://schemas.microsoft.com/office/drawing/2014/main" id="{C9F2A602-B313-4937-A48B-71E72886F337}"/>
                </a:ext>
              </a:extLst>
            </p:cNvPr>
            <p:cNvSpPr txBox="1"/>
            <p:nvPr/>
          </p:nvSpPr>
          <p:spPr>
            <a:xfrm>
              <a:off x="3448050" y="2673717"/>
              <a:ext cx="823879" cy="26161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a:spAutoFit/>
            </a:bodyPr>
            <a:lstStyle/>
            <a:p>
              <a:pPr algn="ctr"/>
              <a:r>
                <a:rPr lang="ja-JP" altLang="en-US" sz="1100" dirty="0"/>
                <a:t>計：</a:t>
              </a:r>
              <a:r>
                <a:rPr lang="en-US" altLang="ja-JP" sz="1100" dirty="0"/>
                <a:t>201</a:t>
              </a:r>
              <a:r>
                <a:rPr lang="ja-JP" altLang="en-US" sz="1100" dirty="0"/>
                <a:t>人</a:t>
              </a:r>
            </a:p>
          </p:txBody>
        </p:sp>
        <p:sp>
          <p:nvSpPr>
            <p:cNvPr id="57" name="テキスト ボックス 56">
              <a:extLst>
                <a:ext uri="{FF2B5EF4-FFF2-40B4-BE49-F238E27FC236}">
                  <a16:creationId xmlns:a16="http://schemas.microsoft.com/office/drawing/2014/main" id="{D2C24C66-D84C-4109-8616-C94FA271F5EA}"/>
                </a:ext>
              </a:extLst>
            </p:cNvPr>
            <p:cNvSpPr txBox="1"/>
            <p:nvPr/>
          </p:nvSpPr>
          <p:spPr>
            <a:xfrm>
              <a:off x="5574454" y="2673717"/>
              <a:ext cx="889478" cy="26161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a:spAutoFit/>
            </a:bodyPr>
            <a:lstStyle/>
            <a:p>
              <a:pPr algn="ctr"/>
              <a:r>
                <a:rPr lang="ja-JP" altLang="en-US" sz="1100" dirty="0"/>
                <a:t>計：</a:t>
              </a:r>
              <a:r>
                <a:rPr lang="en-US" altLang="ja-JP" sz="1100" dirty="0"/>
                <a:t>94</a:t>
              </a:r>
              <a:r>
                <a:rPr lang="ja-JP" altLang="en-US" sz="1100" dirty="0"/>
                <a:t>人</a:t>
              </a:r>
            </a:p>
          </p:txBody>
        </p:sp>
        <p:sp>
          <p:nvSpPr>
            <p:cNvPr id="58" name="テキスト ボックス 57">
              <a:extLst>
                <a:ext uri="{FF2B5EF4-FFF2-40B4-BE49-F238E27FC236}">
                  <a16:creationId xmlns:a16="http://schemas.microsoft.com/office/drawing/2014/main" id="{ADA58503-9347-4791-9D27-67DBF0AA3E0A}"/>
                </a:ext>
              </a:extLst>
            </p:cNvPr>
            <p:cNvSpPr txBox="1"/>
            <p:nvPr/>
          </p:nvSpPr>
          <p:spPr>
            <a:xfrm>
              <a:off x="7692851" y="2673717"/>
              <a:ext cx="844897" cy="26161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a:spAutoFit/>
            </a:bodyPr>
            <a:lstStyle/>
            <a:p>
              <a:pPr algn="ctr"/>
              <a:r>
                <a:rPr lang="ja-JP" altLang="en-US" sz="1100" dirty="0"/>
                <a:t>計：</a:t>
              </a:r>
              <a:r>
                <a:rPr lang="en-US" altLang="ja-JP" sz="1100" dirty="0"/>
                <a:t>385</a:t>
              </a:r>
              <a:r>
                <a:rPr lang="ja-JP" altLang="en-US" sz="1100" dirty="0"/>
                <a:t>人</a:t>
              </a:r>
            </a:p>
          </p:txBody>
        </p:sp>
        <p:sp>
          <p:nvSpPr>
            <p:cNvPr id="59" name="四角形: 角を丸くする 58">
              <a:extLst>
                <a:ext uri="{FF2B5EF4-FFF2-40B4-BE49-F238E27FC236}">
                  <a16:creationId xmlns:a16="http://schemas.microsoft.com/office/drawing/2014/main" id="{93B59B83-C2ED-4708-A5B0-9BF9190D63C1}"/>
                </a:ext>
              </a:extLst>
            </p:cNvPr>
            <p:cNvSpPr/>
            <p:nvPr/>
          </p:nvSpPr>
          <p:spPr>
            <a:xfrm>
              <a:off x="419577" y="2935327"/>
              <a:ext cx="748413" cy="706370"/>
            </a:xfrm>
            <a:prstGeom prst="roundRect">
              <a:avLst>
                <a:gd name="adj" fmla="val 720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四角形: 角を丸くする 59">
              <a:extLst>
                <a:ext uri="{FF2B5EF4-FFF2-40B4-BE49-F238E27FC236}">
                  <a16:creationId xmlns:a16="http://schemas.microsoft.com/office/drawing/2014/main" id="{A6F5FCCF-3336-4895-B0B3-AE9E8822389C}"/>
                </a:ext>
              </a:extLst>
            </p:cNvPr>
            <p:cNvSpPr/>
            <p:nvPr/>
          </p:nvSpPr>
          <p:spPr>
            <a:xfrm>
              <a:off x="419577" y="4102840"/>
              <a:ext cx="748413" cy="933980"/>
            </a:xfrm>
            <a:prstGeom prst="roundRect">
              <a:avLst>
                <a:gd name="adj" fmla="val 720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四角形: 角を丸くする 60">
              <a:extLst>
                <a:ext uri="{FF2B5EF4-FFF2-40B4-BE49-F238E27FC236}">
                  <a16:creationId xmlns:a16="http://schemas.microsoft.com/office/drawing/2014/main" id="{3CA5DA3C-5AC2-460B-8DFB-EE6B30D61844}"/>
                </a:ext>
              </a:extLst>
            </p:cNvPr>
            <p:cNvSpPr/>
            <p:nvPr/>
          </p:nvSpPr>
          <p:spPr>
            <a:xfrm>
              <a:off x="2643687" y="4097252"/>
              <a:ext cx="748413" cy="920021"/>
            </a:xfrm>
            <a:prstGeom prst="roundRect">
              <a:avLst>
                <a:gd name="adj" fmla="val 720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四角形: 角を丸くする 61">
              <a:extLst>
                <a:ext uri="{FF2B5EF4-FFF2-40B4-BE49-F238E27FC236}">
                  <a16:creationId xmlns:a16="http://schemas.microsoft.com/office/drawing/2014/main" id="{E93FE47C-25AF-4E23-992B-58DA4A725D79}"/>
                </a:ext>
              </a:extLst>
            </p:cNvPr>
            <p:cNvSpPr/>
            <p:nvPr/>
          </p:nvSpPr>
          <p:spPr>
            <a:xfrm>
              <a:off x="4856521" y="4104925"/>
              <a:ext cx="748413" cy="931895"/>
            </a:xfrm>
            <a:prstGeom prst="roundRect">
              <a:avLst>
                <a:gd name="adj" fmla="val 720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四角形: 角を丸くする 62">
              <a:extLst>
                <a:ext uri="{FF2B5EF4-FFF2-40B4-BE49-F238E27FC236}">
                  <a16:creationId xmlns:a16="http://schemas.microsoft.com/office/drawing/2014/main" id="{D123E388-1CDB-4B7D-887A-BA8877FE9CD4}"/>
                </a:ext>
              </a:extLst>
            </p:cNvPr>
            <p:cNvSpPr/>
            <p:nvPr/>
          </p:nvSpPr>
          <p:spPr>
            <a:xfrm>
              <a:off x="6922398" y="4416702"/>
              <a:ext cx="913786" cy="2098398"/>
            </a:xfrm>
            <a:prstGeom prst="roundRect">
              <a:avLst>
                <a:gd name="adj" fmla="val 720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スライド番号プレースホルダー 1">
            <a:extLst>
              <a:ext uri="{FF2B5EF4-FFF2-40B4-BE49-F238E27FC236}">
                <a16:creationId xmlns:a16="http://schemas.microsoft.com/office/drawing/2014/main" id="{7422A172-42F0-4ED8-B1DE-99D0519A4314}"/>
              </a:ext>
            </a:extLst>
          </p:cNvPr>
          <p:cNvSpPr>
            <a:spLocks noGrp="1"/>
          </p:cNvSpPr>
          <p:nvPr>
            <p:ph type="sldNum" sz="quarter" idx="12"/>
          </p:nvPr>
        </p:nvSpPr>
        <p:spPr>
          <a:xfrm>
            <a:off x="7000286" y="6474542"/>
            <a:ext cx="2228850" cy="365125"/>
          </a:xfrm>
        </p:spPr>
        <p:txBody>
          <a:bodyPr/>
          <a:lstStyle/>
          <a:p>
            <a:fld id="{CFC412B4-EE58-4AC4-A928-FBCBFC162B5A}" type="slidenum">
              <a:rPr kumimoji="1" lang="ja-JP" altLang="en-US" smtClean="0"/>
              <a:t>30</a:t>
            </a:fld>
            <a:endParaRPr kumimoji="1" lang="ja-JP" altLang="en-US" dirty="0"/>
          </a:p>
        </p:txBody>
      </p:sp>
    </p:spTree>
    <p:extLst>
      <p:ext uri="{BB962C8B-B14F-4D97-AF65-F5344CB8AC3E}">
        <p14:creationId xmlns:p14="http://schemas.microsoft.com/office/powerpoint/2010/main" val="6488836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E18C5F5-EFE3-4448-9320-35378E710FAE}"/>
              </a:ext>
            </a:extLst>
          </p:cNvPr>
          <p:cNvSpPr/>
          <p:nvPr/>
        </p:nvSpPr>
        <p:spPr>
          <a:xfrm>
            <a:off x="24071" y="34374"/>
            <a:ext cx="9906000" cy="36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堺市域・泉州北ブロック付近の広域化シミュレーション⑰</a:t>
            </a:r>
          </a:p>
        </p:txBody>
      </p:sp>
      <p:sp>
        <p:nvSpPr>
          <p:cNvPr id="18" name="角丸四角形 91">
            <a:extLst>
              <a:ext uri="{FF2B5EF4-FFF2-40B4-BE49-F238E27FC236}">
                <a16:creationId xmlns:a16="http://schemas.microsoft.com/office/drawing/2014/main" id="{6CB36A11-74F2-4241-A90F-ED982204452F}"/>
              </a:ext>
            </a:extLst>
          </p:cNvPr>
          <p:cNvSpPr/>
          <p:nvPr/>
        </p:nvSpPr>
        <p:spPr>
          <a:xfrm>
            <a:off x="79873" y="488550"/>
            <a:ext cx="3060000" cy="288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Meiryo UI" panose="020B0604030504040204" pitchFamily="50" charset="-128"/>
                <a:ea typeface="Meiryo UI" panose="020B0604030504040204" pitchFamily="50" charset="-128"/>
              </a:rPr>
              <a:t>シミュレーション４：年齢構成の変化</a:t>
            </a:r>
            <a:endParaRPr kumimoji="1" lang="ja-JP" altLang="en-US" sz="100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26" name="角丸四角形 91">
            <a:extLst>
              <a:ext uri="{FF2B5EF4-FFF2-40B4-BE49-F238E27FC236}">
                <a16:creationId xmlns:a16="http://schemas.microsoft.com/office/drawing/2014/main" id="{A03D36C3-9140-479B-9156-01F2CCFFE63E}"/>
              </a:ext>
            </a:extLst>
          </p:cNvPr>
          <p:cNvSpPr/>
          <p:nvPr/>
        </p:nvSpPr>
        <p:spPr>
          <a:xfrm>
            <a:off x="79872" y="830029"/>
            <a:ext cx="5064621" cy="288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案２－１③：忠岡町＋岸和田市＋貝塚市＋泉州南ブロック（続き）</a:t>
            </a:r>
            <a:endParaRPr kumimoji="1" lang="ja-JP" altLang="en-US" sz="8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grpSp>
        <p:nvGrpSpPr>
          <p:cNvPr id="23" name="グループ化 22">
            <a:extLst>
              <a:ext uri="{FF2B5EF4-FFF2-40B4-BE49-F238E27FC236}">
                <a16:creationId xmlns:a16="http://schemas.microsoft.com/office/drawing/2014/main" id="{8A015012-B138-45B8-B765-8CC7D14C519C}"/>
              </a:ext>
            </a:extLst>
          </p:cNvPr>
          <p:cNvGrpSpPr/>
          <p:nvPr/>
        </p:nvGrpSpPr>
        <p:grpSpPr>
          <a:xfrm>
            <a:off x="324000" y="1331474"/>
            <a:ext cx="3349502" cy="5157245"/>
            <a:chOff x="331952" y="1670924"/>
            <a:chExt cx="3192298" cy="4963259"/>
          </a:xfrm>
        </p:grpSpPr>
        <p:pic>
          <p:nvPicPr>
            <p:cNvPr id="24" name="図 23">
              <a:extLst>
                <a:ext uri="{FF2B5EF4-FFF2-40B4-BE49-F238E27FC236}">
                  <a16:creationId xmlns:a16="http://schemas.microsoft.com/office/drawing/2014/main" id="{C7C2EE8F-5DCF-48AF-BCF6-1543276212CD}"/>
                </a:ext>
              </a:extLst>
            </p:cNvPr>
            <p:cNvPicPr>
              <a:picLocks noChangeAspect="1"/>
            </p:cNvPicPr>
            <p:nvPr/>
          </p:nvPicPr>
          <p:blipFill>
            <a:blip r:embed="rId2"/>
            <a:stretch>
              <a:fillRect/>
            </a:stretch>
          </p:blipFill>
          <p:spPr>
            <a:xfrm>
              <a:off x="368518" y="2153486"/>
              <a:ext cx="3155732" cy="4480697"/>
            </a:xfrm>
            <a:prstGeom prst="rect">
              <a:avLst/>
            </a:prstGeom>
          </p:spPr>
        </p:pic>
        <p:sp>
          <p:nvSpPr>
            <p:cNvPr id="38" name="タイトル 1">
              <a:extLst>
                <a:ext uri="{FF2B5EF4-FFF2-40B4-BE49-F238E27FC236}">
                  <a16:creationId xmlns:a16="http://schemas.microsoft.com/office/drawing/2014/main" id="{37E2D0F7-5153-4BE0-9A8F-D96E22E20BF4}"/>
                </a:ext>
              </a:extLst>
            </p:cNvPr>
            <p:cNvSpPr txBox="1">
              <a:spLocks/>
            </p:cNvSpPr>
            <p:nvPr/>
          </p:nvSpPr>
          <p:spPr>
            <a:xfrm>
              <a:off x="331952" y="1670924"/>
              <a:ext cx="1862732" cy="40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en-US" altLang="ja-JP" sz="1600" dirty="0">
                  <a:latin typeface="ＭＳ Ｐゴシック" panose="020B0600070205080204" pitchFamily="50" charset="-128"/>
                  <a:ea typeface="ＭＳ Ｐゴシック" panose="020B0600070205080204" pitchFamily="50" charset="-128"/>
                </a:rPr>
                <a:t>【</a:t>
              </a:r>
              <a:r>
                <a:rPr kumimoji="1" lang="ja-JP" altLang="en-US" sz="1600" dirty="0">
                  <a:latin typeface="ＭＳ Ｐゴシック" panose="020B0600070205080204" pitchFamily="50" charset="-128"/>
                  <a:ea typeface="ＭＳ Ｐゴシック" panose="020B0600070205080204" pitchFamily="50" charset="-128"/>
                </a:rPr>
                <a:t>広域化後</a:t>
              </a:r>
              <a:r>
                <a:rPr kumimoji="1" lang="en-US" altLang="ja-JP" sz="1600" dirty="0">
                  <a:latin typeface="ＭＳ Ｐゴシック" panose="020B0600070205080204" pitchFamily="50" charset="-128"/>
                  <a:ea typeface="ＭＳ Ｐゴシック" panose="020B0600070205080204" pitchFamily="50" charset="-128"/>
                </a:rPr>
                <a:t>】</a:t>
              </a:r>
              <a:endParaRPr kumimoji="1" lang="ja-JP" altLang="en-US" sz="1600" dirty="0">
                <a:latin typeface="ＭＳ Ｐゴシック" panose="020B0600070205080204" pitchFamily="50" charset="-128"/>
                <a:ea typeface="ＭＳ Ｐゴシック" panose="020B0600070205080204" pitchFamily="50" charset="-128"/>
              </a:endParaRPr>
            </a:p>
          </p:txBody>
        </p:sp>
        <p:sp>
          <p:nvSpPr>
            <p:cNvPr id="44" name="タイトル 1">
              <a:extLst>
                <a:ext uri="{FF2B5EF4-FFF2-40B4-BE49-F238E27FC236}">
                  <a16:creationId xmlns:a16="http://schemas.microsoft.com/office/drawing/2014/main" id="{1FB528B3-1AA9-41AF-A2CB-48D2738EB401}"/>
                </a:ext>
              </a:extLst>
            </p:cNvPr>
            <p:cNvSpPr txBox="1">
              <a:spLocks/>
            </p:cNvSpPr>
            <p:nvPr/>
          </p:nvSpPr>
          <p:spPr>
            <a:xfrm>
              <a:off x="516773" y="1980816"/>
              <a:ext cx="2856155" cy="31159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300" dirty="0">
                  <a:latin typeface="ＭＳ Ｐゴシック" panose="020B0600070205080204" pitchFamily="50" charset="-128"/>
                  <a:ea typeface="ＭＳ Ｐゴシック" panose="020B0600070205080204" pitchFamily="50" charset="-128"/>
                </a:rPr>
                <a:t>忠岡町＋岸和田市＋貝塚市</a:t>
              </a:r>
              <a:r>
                <a:rPr lang="en-US" altLang="ja-JP" sz="1300" dirty="0">
                  <a:latin typeface="ＭＳ Ｐゴシック" panose="020B0600070205080204" pitchFamily="50" charset="-128"/>
                  <a:ea typeface="ＭＳ Ｐゴシック" panose="020B0600070205080204" pitchFamily="50" charset="-128"/>
                </a:rPr>
                <a:t>+</a:t>
              </a:r>
              <a:r>
                <a:rPr lang="ja-JP" altLang="en-US" sz="1300" dirty="0">
                  <a:latin typeface="ＭＳ Ｐゴシック" panose="020B0600070205080204" pitchFamily="50" charset="-128"/>
                  <a:ea typeface="ＭＳ Ｐゴシック" panose="020B0600070205080204" pitchFamily="50" charset="-128"/>
                </a:rPr>
                <a:t>泉州南</a:t>
              </a:r>
              <a:r>
                <a:rPr lang="en-US" altLang="ja-JP" sz="1300" dirty="0">
                  <a:latin typeface="ＭＳ Ｐゴシック" panose="020B0600070205080204" pitchFamily="50" charset="-128"/>
                  <a:ea typeface="ＭＳ Ｐゴシック" panose="020B0600070205080204" pitchFamily="50" charset="-128"/>
                </a:rPr>
                <a:t>B</a:t>
              </a:r>
              <a:endParaRPr kumimoji="1" lang="ja-JP" altLang="en-US" sz="1300" dirty="0">
                <a:latin typeface="ＭＳ Ｐゴシック" panose="020B0600070205080204" pitchFamily="50" charset="-128"/>
                <a:ea typeface="ＭＳ Ｐゴシック" panose="020B0600070205080204" pitchFamily="50" charset="-128"/>
              </a:endParaRPr>
            </a:p>
          </p:txBody>
        </p:sp>
        <p:sp>
          <p:nvSpPr>
            <p:cNvPr id="45" name="テキスト ボックス 44">
              <a:extLst>
                <a:ext uri="{FF2B5EF4-FFF2-40B4-BE49-F238E27FC236}">
                  <a16:creationId xmlns:a16="http://schemas.microsoft.com/office/drawing/2014/main" id="{A59DAF0D-3B68-462F-B7A9-BB291814F0D4}"/>
                </a:ext>
              </a:extLst>
            </p:cNvPr>
            <p:cNvSpPr txBox="1"/>
            <p:nvPr/>
          </p:nvSpPr>
          <p:spPr>
            <a:xfrm>
              <a:off x="2321976" y="2385550"/>
              <a:ext cx="845843" cy="26161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a:spAutoFit/>
            </a:bodyPr>
            <a:lstStyle/>
            <a:p>
              <a:pPr algn="ctr"/>
              <a:r>
                <a:rPr lang="ja-JP" altLang="en-US" sz="1100" dirty="0"/>
                <a:t>計：</a:t>
              </a:r>
              <a:r>
                <a:rPr lang="en-US" altLang="ja-JP" sz="1100" dirty="0"/>
                <a:t>720</a:t>
              </a:r>
              <a:r>
                <a:rPr lang="ja-JP" altLang="en-US" sz="1100" dirty="0"/>
                <a:t>人</a:t>
              </a:r>
            </a:p>
          </p:txBody>
        </p:sp>
      </p:grpSp>
      <p:sp>
        <p:nvSpPr>
          <p:cNvPr id="2" name="スライド番号プレースホルダー 1">
            <a:extLst>
              <a:ext uri="{FF2B5EF4-FFF2-40B4-BE49-F238E27FC236}">
                <a16:creationId xmlns:a16="http://schemas.microsoft.com/office/drawing/2014/main" id="{80563F39-B529-4942-B186-D8E9579FF79C}"/>
              </a:ext>
            </a:extLst>
          </p:cNvPr>
          <p:cNvSpPr>
            <a:spLocks noGrp="1"/>
          </p:cNvSpPr>
          <p:nvPr>
            <p:ph type="sldNum" sz="quarter" idx="12"/>
          </p:nvPr>
        </p:nvSpPr>
        <p:spPr/>
        <p:txBody>
          <a:bodyPr/>
          <a:lstStyle/>
          <a:p>
            <a:fld id="{CFC412B4-EE58-4AC4-A928-FBCBFC162B5A}" type="slidenum">
              <a:rPr kumimoji="1" lang="ja-JP" altLang="en-US" smtClean="0"/>
              <a:t>31</a:t>
            </a:fld>
            <a:endParaRPr kumimoji="1" lang="ja-JP" altLang="en-US"/>
          </a:p>
        </p:txBody>
      </p:sp>
    </p:spTree>
    <p:extLst>
      <p:ext uri="{BB962C8B-B14F-4D97-AF65-F5344CB8AC3E}">
        <p14:creationId xmlns:p14="http://schemas.microsoft.com/office/powerpoint/2010/main" val="42875887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E18C5F5-EFE3-4448-9320-35378E710FAE}"/>
              </a:ext>
            </a:extLst>
          </p:cNvPr>
          <p:cNvSpPr/>
          <p:nvPr/>
        </p:nvSpPr>
        <p:spPr>
          <a:xfrm>
            <a:off x="24071" y="34374"/>
            <a:ext cx="9906000" cy="36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堺市域・泉州北ブロック付近の広域化シミュレーション⑱</a:t>
            </a:r>
          </a:p>
        </p:txBody>
      </p:sp>
      <p:sp>
        <p:nvSpPr>
          <p:cNvPr id="38" name="角丸四角形 91">
            <a:extLst>
              <a:ext uri="{FF2B5EF4-FFF2-40B4-BE49-F238E27FC236}">
                <a16:creationId xmlns:a16="http://schemas.microsoft.com/office/drawing/2014/main" id="{07887CDC-EDBE-4532-B0CB-1CD0301D9E65}"/>
              </a:ext>
            </a:extLst>
          </p:cNvPr>
          <p:cNvSpPr/>
          <p:nvPr/>
        </p:nvSpPr>
        <p:spPr>
          <a:xfrm>
            <a:off x="190662" y="809912"/>
            <a:ext cx="9524676" cy="136072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defTabSz="457200" rtl="0" eaLnBrk="1" fontAlgn="auto" latinLnBrk="0" hangingPunct="1">
              <a:lnSpc>
                <a:spcPct val="100000"/>
              </a:lnSpc>
              <a:spcBef>
                <a:spcPts val="200"/>
              </a:spcBef>
              <a:spcAft>
                <a:spcPts val="0"/>
              </a:spcAft>
              <a:buClrTx/>
              <a:buSzTx/>
              <a:buFont typeface="Wingdings" panose="05000000000000000000" pitchFamily="2" charset="2"/>
              <a:buChar char="Ø"/>
              <a:tabLst/>
              <a:defRPr/>
            </a:pPr>
            <a:endParaRPr kumimoji="1" lang="en-US" altLang="ja-JP" sz="1100" b="1" dirty="0">
              <a:solidFill>
                <a:schemeClr val="tx1"/>
              </a:solidFill>
              <a:latin typeface="Meiryo UI" panose="020B0604030504040204" pitchFamily="50" charset="-128"/>
              <a:ea typeface="Meiryo UI" panose="020B0604030504040204" pitchFamily="50" charset="-128"/>
            </a:endParaRPr>
          </a:p>
        </p:txBody>
      </p:sp>
      <p:sp>
        <p:nvSpPr>
          <p:cNvPr id="18" name="角丸四角形 91">
            <a:extLst>
              <a:ext uri="{FF2B5EF4-FFF2-40B4-BE49-F238E27FC236}">
                <a16:creationId xmlns:a16="http://schemas.microsoft.com/office/drawing/2014/main" id="{6CB36A11-74F2-4241-A90F-ED982204452F}"/>
              </a:ext>
            </a:extLst>
          </p:cNvPr>
          <p:cNvSpPr/>
          <p:nvPr/>
        </p:nvSpPr>
        <p:spPr>
          <a:xfrm>
            <a:off x="79873" y="488550"/>
            <a:ext cx="3060000" cy="288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Meiryo UI" panose="020B0604030504040204" pitchFamily="50" charset="-128"/>
                <a:ea typeface="Meiryo UI" panose="020B0604030504040204" pitchFamily="50" charset="-128"/>
              </a:rPr>
              <a:t>シミュレーション４：年齢構成の変化</a:t>
            </a:r>
            <a:endParaRPr kumimoji="1" lang="ja-JP" altLang="en-US" sz="100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26" name="角丸四角形 91">
            <a:extLst>
              <a:ext uri="{FF2B5EF4-FFF2-40B4-BE49-F238E27FC236}">
                <a16:creationId xmlns:a16="http://schemas.microsoft.com/office/drawing/2014/main" id="{A03D36C3-9140-479B-9156-01F2CCFFE63E}"/>
              </a:ext>
            </a:extLst>
          </p:cNvPr>
          <p:cNvSpPr/>
          <p:nvPr/>
        </p:nvSpPr>
        <p:spPr>
          <a:xfrm>
            <a:off x="79873" y="830029"/>
            <a:ext cx="3240000" cy="288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案２－２：堺市域＋泉州北ブロック</a:t>
            </a:r>
            <a:endParaRPr kumimoji="1" lang="ja-JP" altLang="en-US" sz="8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grpSp>
        <p:nvGrpSpPr>
          <p:cNvPr id="7" name="グループ化 6">
            <a:extLst>
              <a:ext uri="{FF2B5EF4-FFF2-40B4-BE49-F238E27FC236}">
                <a16:creationId xmlns:a16="http://schemas.microsoft.com/office/drawing/2014/main" id="{CF14FE3E-9301-4B13-A7D9-66B8FE98799C}"/>
              </a:ext>
            </a:extLst>
          </p:cNvPr>
          <p:cNvGrpSpPr/>
          <p:nvPr/>
        </p:nvGrpSpPr>
        <p:grpSpPr>
          <a:xfrm>
            <a:off x="135268" y="1256306"/>
            <a:ext cx="9635465" cy="4923663"/>
            <a:chOff x="0" y="1995970"/>
            <a:chExt cx="9074353" cy="4843957"/>
          </a:xfrm>
        </p:grpSpPr>
        <p:sp>
          <p:nvSpPr>
            <p:cNvPr id="8" name="テキスト ボックス 7">
              <a:extLst>
                <a:ext uri="{FF2B5EF4-FFF2-40B4-BE49-F238E27FC236}">
                  <a16:creationId xmlns:a16="http://schemas.microsoft.com/office/drawing/2014/main" id="{9FEF37F5-7825-4C04-B769-63D030EFE6BF}"/>
                </a:ext>
              </a:extLst>
            </p:cNvPr>
            <p:cNvSpPr txBox="1"/>
            <p:nvPr/>
          </p:nvSpPr>
          <p:spPr>
            <a:xfrm>
              <a:off x="0" y="6586011"/>
              <a:ext cx="8265000" cy="253916"/>
            </a:xfrm>
            <a:prstGeom prst="rect">
              <a:avLst/>
            </a:prstGeom>
            <a:noFill/>
          </p:spPr>
          <p:txBody>
            <a:bodyPr wrap="square">
              <a:spAutoFit/>
            </a:bodyPr>
            <a:lstStyle/>
            <a:p>
              <a:r>
                <a:rPr lang="ja-JP" altLang="en-US" sz="1050" dirty="0"/>
                <a:t>（出典）令和５年度消防防災・震災対策現況調査（第</a:t>
              </a:r>
              <a:r>
                <a:rPr lang="en-US" altLang="ja-JP" sz="1050" dirty="0"/>
                <a:t>02</a:t>
              </a:r>
              <a:r>
                <a:rPr lang="ja-JP" altLang="en-US" sz="1050" dirty="0"/>
                <a:t>表：年齢別及び階級別消防吏員数）より作成</a:t>
              </a:r>
            </a:p>
          </p:txBody>
        </p:sp>
        <p:pic>
          <p:nvPicPr>
            <p:cNvPr id="9" name="図 8">
              <a:extLst>
                <a:ext uri="{FF2B5EF4-FFF2-40B4-BE49-F238E27FC236}">
                  <a16:creationId xmlns:a16="http://schemas.microsoft.com/office/drawing/2014/main" id="{A6A1EE95-4796-4F64-9D8A-D3960F2992D9}"/>
                </a:ext>
              </a:extLst>
            </p:cNvPr>
            <p:cNvPicPr>
              <a:picLocks noChangeAspect="1"/>
            </p:cNvPicPr>
            <p:nvPr/>
          </p:nvPicPr>
          <p:blipFill>
            <a:blip r:embed="rId2"/>
            <a:stretch>
              <a:fillRect/>
            </a:stretch>
          </p:blipFill>
          <p:spPr>
            <a:xfrm>
              <a:off x="191562" y="2417123"/>
              <a:ext cx="2004017" cy="4217562"/>
            </a:xfrm>
            <a:prstGeom prst="rect">
              <a:avLst/>
            </a:prstGeom>
          </p:spPr>
        </p:pic>
        <p:sp>
          <p:nvSpPr>
            <p:cNvPr id="10" name="タイトル 1">
              <a:extLst>
                <a:ext uri="{FF2B5EF4-FFF2-40B4-BE49-F238E27FC236}">
                  <a16:creationId xmlns:a16="http://schemas.microsoft.com/office/drawing/2014/main" id="{48C25782-4101-4DA1-8D0E-9CBEB0E3743F}"/>
                </a:ext>
              </a:extLst>
            </p:cNvPr>
            <p:cNvSpPr txBox="1">
              <a:spLocks/>
            </p:cNvSpPr>
            <p:nvPr/>
          </p:nvSpPr>
          <p:spPr>
            <a:xfrm>
              <a:off x="96992" y="1995970"/>
              <a:ext cx="1327063" cy="3108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en-US" altLang="ja-JP" sz="1600" dirty="0">
                  <a:latin typeface="ＭＳ Ｐゴシック" panose="020B0600070205080204" pitchFamily="50" charset="-128"/>
                  <a:ea typeface="ＭＳ Ｐゴシック" panose="020B0600070205080204" pitchFamily="50" charset="-128"/>
                </a:rPr>
                <a:t>【</a:t>
              </a:r>
              <a:r>
                <a:rPr kumimoji="1" lang="ja-JP" altLang="en-US" sz="1600" dirty="0">
                  <a:latin typeface="ＭＳ Ｐゴシック" panose="020B0600070205080204" pitchFamily="50" charset="-128"/>
                  <a:ea typeface="ＭＳ Ｐゴシック" panose="020B0600070205080204" pitchFamily="50" charset="-128"/>
                </a:rPr>
                <a:t>広域化前</a:t>
              </a:r>
              <a:r>
                <a:rPr kumimoji="1" lang="en-US" altLang="ja-JP" sz="1600" dirty="0">
                  <a:latin typeface="ＭＳ Ｐゴシック" panose="020B0600070205080204" pitchFamily="50" charset="-128"/>
                  <a:ea typeface="ＭＳ Ｐゴシック" panose="020B0600070205080204" pitchFamily="50" charset="-128"/>
                </a:rPr>
                <a:t>】</a:t>
              </a:r>
              <a:endParaRPr kumimoji="1" lang="ja-JP" altLang="en-US" sz="1600" dirty="0">
                <a:latin typeface="ＭＳ Ｐゴシック" panose="020B0600070205080204" pitchFamily="50" charset="-128"/>
                <a:ea typeface="ＭＳ Ｐゴシック" panose="020B0600070205080204" pitchFamily="50" charset="-128"/>
              </a:endParaRPr>
            </a:p>
          </p:txBody>
        </p:sp>
        <p:sp>
          <p:nvSpPr>
            <p:cNvPr id="11" name="タイトル 1">
              <a:extLst>
                <a:ext uri="{FF2B5EF4-FFF2-40B4-BE49-F238E27FC236}">
                  <a16:creationId xmlns:a16="http://schemas.microsoft.com/office/drawing/2014/main" id="{8DA6DB6C-A8F9-433A-9C6B-19D467468322}"/>
                </a:ext>
              </a:extLst>
            </p:cNvPr>
            <p:cNvSpPr txBox="1">
              <a:spLocks/>
            </p:cNvSpPr>
            <p:nvPr/>
          </p:nvSpPr>
          <p:spPr>
            <a:xfrm>
              <a:off x="258749" y="2244306"/>
              <a:ext cx="1003550" cy="26737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ja-JP" altLang="en-US" sz="1400" dirty="0">
                  <a:latin typeface="ＭＳ Ｐゴシック" panose="020B0600070205080204" pitchFamily="50" charset="-128"/>
                  <a:ea typeface="ＭＳ Ｐゴシック" panose="020B0600070205080204" pitchFamily="50" charset="-128"/>
                </a:rPr>
                <a:t>堺市域</a:t>
              </a:r>
            </a:p>
          </p:txBody>
        </p:sp>
        <p:pic>
          <p:nvPicPr>
            <p:cNvPr id="12" name="図 11">
              <a:extLst>
                <a:ext uri="{FF2B5EF4-FFF2-40B4-BE49-F238E27FC236}">
                  <a16:creationId xmlns:a16="http://schemas.microsoft.com/office/drawing/2014/main" id="{984CD7BC-6CD0-46DE-84CF-155FE8A61CE3}"/>
                </a:ext>
              </a:extLst>
            </p:cNvPr>
            <p:cNvPicPr>
              <a:picLocks noChangeAspect="1"/>
            </p:cNvPicPr>
            <p:nvPr/>
          </p:nvPicPr>
          <p:blipFill>
            <a:blip r:embed="rId3"/>
            <a:stretch>
              <a:fillRect/>
            </a:stretch>
          </p:blipFill>
          <p:spPr>
            <a:xfrm>
              <a:off x="2399405" y="2417123"/>
              <a:ext cx="2033433" cy="4217562"/>
            </a:xfrm>
            <a:prstGeom prst="rect">
              <a:avLst/>
            </a:prstGeom>
          </p:spPr>
        </p:pic>
        <p:pic>
          <p:nvPicPr>
            <p:cNvPr id="13" name="図 12">
              <a:extLst>
                <a:ext uri="{FF2B5EF4-FFF2-40B4-BE49-F238E27FC236}">
                  <a16:creationId xmlns:a16="http://schemas.microsoft.com/office/drawing/2014/main" id="{C4ED5E4E-04C7-4911-9FE1-0F6FDCA2476C}"/>
                </a:ext>
              </a:extLst>
            </p:cNvPr>
            <p:cNvPicPr>
              <a:picLocks noChangeAspect="1"/>
            </p:cNvPicPr>
            <p:nvPr/>
          </p:nvPicPr>
          <p:blipFill>
            <a:blip r:embed="rId4"/>
            <a:stretch>
              <a:fillRect/>
            </a:stretch>
          </p:blipFill>
          <p:spPr>
            <a:xfrm>
              <a:off x="4587347" y="2416275"/>
              <a:ext cx="2063093" cy="4218410"/>
            </a:xfrm>
            <a:prstGeom prst="rect">
              <a:avLst/>
            </a:prstGeom>
          </p:spPr>
        </p:pic>
        <p:sp>
          <p:nvSpPr>
            <p:cNvPr id="14" name="タイトル 1">
              <a:extLst>
                <a:ext uri="{FF2B5EF4-FFF2-40B4-BE49-F238E27FC236}">
                  <a16:creationId xmlns:a16="http://schemas.microsoft.com/office/drawing/2014/main" id="{799BFE1D-8B96-414F-ACC7-A5E8A604A098}"/>
                </a:ext>
              </a:extLst>
            </p:cNvPr>
            <p:cNvSpPr txBox="1">
              <a:spLocks/>
            </p:cNvSpPr>
            <p:nvPr/>
          </p:nvSpPr>
          <p:spPr>
            <a:xfrm>
              <a:off x="2528562" y="2232645"/>
              <a:ext cx="1003550" cy="26737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dirty="0">
                  <a:latin typeface="ＭＳ Ｐゴシック" panose="020B0600070205080204" pitchFamily="50" charset="-128"/>
                  <a:ea typeface="ＭＳ Ｐゴシック" panose="020B0600070205080204" pitchFamily="50" charset="-128"/>
                </a:rPr>
                <a:t>泉大津市</a:t>
              </a:r>
              <a:endParaRPr kumimoji="1" lang="ja-JP" altLang="en-US" sz="1400" dirty="0">
                <a:latin typeface="ＭＳ Ｐゴシック" panose="020B0600070205080204" pitchFamily="50" charset="-128"/>
                <a:ea typeface="ＭＳ Ｐゴシック" panose="020B0600070205080204" pitchFamily="50" charset="-128"/>
              </a:endParaRPr>
            </a:p>
          </p:txBody>
        </p:sp>
        <p:sp>
          <p:nvSpPr>
            <p:cNvPr id="15" name="タイトル 1">
              <a:extLst>
                <a:ext uri="{FF2B5EF4-FFF2-40B4-BE49-F238E27FC236}">
                  <a16:creationId xmlns:a16="http://schemas.microsoft.com/office/drawing/2014/main" id="{0EE41AA4-5E25-4080-9F61-211284A43235}"/>
                </a:ext>
              </a:extLst>
            </p:cNvPr>
            <p:cNvSpPr txBox="1">
              <a:spLocks/>
            </p:cNvSpPr>
            <p:nvPr/>
          </p:nvSpPr>
          <p:spPr>
            <a:xfrm>
              <a:off x="4712649" y="2244305"/>
              <a:ext cx="1003550" cy="26737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dirty="0">
                  <a:latin typeface="ＭＳ Ｐゴシック" panose="020B0600070205080204" pitchFamily="50" charset="-128"/>
                  <a:ea typeface="ＭＳ Ｐゴシック" panose="020B0600070205080204" pitchFamily="50" charset="-128"/>
                </a:rPr>
                <a:t>和泉市</a:t>
              </a:r>
              <a:endParaRPr kumimoji="1" lang="ja-JP" altLang="en-US" sz="1400" dirty="0">
                <a:latin typeface="ＭＳ Ｐゴシック" panose="020B0600070205080204" pitchFamily="50" charset="-128"/>
                <a:ea typeface="ＭＳ Ｐゴシック" panose="020B0600070205080204" pitchFamily="50" charset="-128"/>
              </a:endParaRPr>
            </a:p>
          </p:txBody>
        </p:sp>
        <p:sp>
          <p:nvSpPr>
            <p:cNvPr id="16" name="四角形: 角を丸くする 15">
              <a:extLst>
                <a:ext uri="{FF2B5EF4-FFF2-40B4-BE49-F238E27FC236}">
                  <a16:creationId xmlns:a16="http://schemas.microsoft.com/office/drawing/2014/main" id="{44FCEAD3-3ECA-4FC5-AA84-48CB034C38D6}"/>
                </a:ext>
              </a:extLst>
            </p:cNvPr>
            <p:cNvSpPr/>
            <p:nvPr/>
          </p:nvSpPr>
          <p:spPr>
            <a:xfrm>
              <a:off x="2313124" y="2907520"/>
              <a:ext cx="860135" cy="1261762"/>
            </a:xfrm>
            <a:prstGeom prst="roundRect">
              <a:avLst>
                <a:gd name="adj" fmla="val 720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タイトル 1">
              <a:extLst>
                <a:ext uri="{FF2B5EF4-FFF2-40B4-BE49-F238E27FC236}">
                  <a16:creationId xmlns:a16="http://schemas.microsoft.com/office/drawing/2014/main" id="{5FED69A1-23C1-4F80-8012-8A85718C760B}"/>
                </a:ext>
              </a:extLst>
            </p:cNvPr>
            <p:cNvSpPr txBox="1">
              <a:spLocks/>
            </p:cNvSpPr>
            <p:nvPr/>
          </p:nvSpPr>
          <p:spPr>
            <a:xfrm>
              <a:off x="6896736" y="2233435"/>
              <a:ext cx="2057400" cy="2473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dirty="0">
                  <a:latin typeface="ＭＳ Ｐゴシック" panose="020B0600070205080204" pitchFamily="50" charset="-128"/>
                  <a:ea typeface="ＭＳ Ｐゴシック" panose="020B0600070205080204" pitchFamily="50" charset="-128"/>
                </a:rPr>
                <a:t>忠岡町</a:t>
              </a:r>
              <a:endParaRPr kumimoji="1" lang="ja-JP" altLang="en-US" sz="1400" dirty="0">
                <a:latin typeface="ＭＳ Ｐゴシック" panose="020B0600070205080204" pitchFamily="50" charset="-128"/>
                <a:ea typeface="ＭＳ Ｐゴシック" panose="020B0600070205080204" pitchFamily="50" charset="-128"/>
              </a:endParaRPr>
            </a:p>
          </p:txBody>
        </p:sp>
        <p:sp>
          <p:nvSpPr>
            <p:cNvPr id="19" name="テキスト ボックス 18">
              <a:extLst>
                <a:ext uri="{FF2B5EF4-FFF2-40B4-BE49-F238E27FC236}">
                  <a16:creationId xmlns:a16="http://schemas.microsoft.com/office/drawing/2014/main" id="{DC71FF62-B947-481F-9E7C-2CDDC089BAAC}"/>
                </a:ext>
              </a:extLst>
            </p:cNvPr>
            <p:cNvSpPr txBox="1"/>
            <p:nvPr/>
          </p:nvSpPr>
          <p:spPr>
            <a:xfrm>
              <a:off x="906133" y="2637644"/>
              <a:ext cx="1003550" cy="24736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a:spAutoFit/>
            </a:bodyPr>
            <a:lstStyle/>
            <a:p>
              <a:pPr algn="ctr"/>
              <a:r>
                <a:rPr lang="ja-JP" altLang="en-US" sz="1100" dirty="0"/>
                <a:t>計：</a:t>
              </a:r>
              <a:r>
                <a:rPr lang="en-US" altLang="ja-JP" sz="1100" dirty="0"/>
                <a:t>1,056</a:t>
              </a:r>
              <a:r>
                <a:rPr lang="ja-JP" altLang="en-US" sz="1100" dirty="0"/>
                <a:t>人</a:t>
              </a:r>
            </a:p>
          </p:txBody>
        </p:sp>
        <p:sp>
          <p:nvSpPr>
            <p:cNvPr id="20" name="テキスト ボックス 19">
              <a:extLst>
                <a:ext uri="{FF2B5EF4-FFF2-40B4-BE49-F238E27FC236}">
                  <a16:creationId xmlns:a16="http://schemas.microsoft.com/office/drawing/2014/main" id="{80D789B7-D34A-4D2C-A69A-253004C5CADF}"/>
                </a:ext>
              </a:extLst>
            </p:cNvPr>
            <p:cNvSpPr txBox="1"/>
            <p:nvPr/>
          </p:nvSpPr>
          <p:spPr>
            <a:xfrm>
              <a:off x="3419060" y="2637644"/>
              <a:ext cx="767687" cy="24736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a:spAutoFit/>
            </a:bodyPr>
            <a:lstStyle/>
            <a:p>
              <a:pPr algn="ctr"/>
              <a:r>
                <a:rPr lang="ja-JP" altLang="en-US" sz="1100" dirty="0"/>
                <a:t>計：</a:t>
              </a:r>
              <a:r>
                <a:rPr lang="en-US" altLang="ja-JP" sz="1100" dirty="0"/>
                <a:t>85</a:t>
              </a:r>
              <a:r>
                <a:rPr lang="ja-JP" altLang="en-US" sz="1100" dirty="0"/>
                <a:t>人</a:t>
              </a:r>
            </a:p>
          </p:txBody>
        </p:sp>
        <p:sp>
          <p:nvSpPr>
            <p:cNvPr id="21" name="テキスト ボックス 20">
              <a:extLst>
                <a:ext uri="{FF2B5EF4-FFF2-40B4-BE49-F238E27FC236}">
                  <a16:creationId xmlns:a16="http://schemas.microsoft.com/office/drawing/2014/main" id="{8A88C484-74B2-47CA-BF06-7030AAECBC15}"/>
                </a:ext>
              </a:extLst>
            </p:cNvPr>
            <p:cNvSpPr txBox="1"/>
            <p:nvPr/>
          </p:nvSpPr>
          <p:spPr>
            <a:xfrm>
              <a:off x="5489272" y="2637644"/>
              <a:ext cx="889478" cy="24736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a:spAutoFit/>
            </a:bodyPr>
            <a:lstStyle/>
            <a:p>
              <a:pPr algn="ctr"/>
              <a:r>
                <a:rPr lang="ja-JP" altLang="en-US" sz="1100" dirty="0"/>
                <a:t>計：</a:t>
              </a:r>
              <a:r>
                <a:rPr lang="en-US" altLang="ja-JP" sz="1100" dirty="0"/>
                <a:t>169</a:t>
              </a:r>
              <a:r>
                <a:rPr lang="ja-JP" altLang="en-US" sz="1100" dirty="0"/>
                <a:t>人</a:t>
              </a:r>
            </a:p>
          </p:txBody>
        </p:sp>
        <p:pic>
          <p:nvPicPr>
            <p:cNvPr id="22" name="図 21">
              <a:extLst>
                <a:ext uri="{FF2B5EF4-FFF2-40B4-BE49-F238E27FC236}">
                  <a16:creationId xmlns:a16="http://schemas.microsoft.com/office/drawing/2014/main" id="{823AA297-E5C9-48D5-8DD5-CA5C5FC22440}"/>
                </a:ext>
              </a:extLst>
            </p:cNvPr>
            <p:cNvPicPr>
              <a:picLocks noChangeAspect="1"/>
            </p:cNvPicPr>
            <p:nvPr/>
          </p:nvPicPr>
          <p:blipFill>
            <a:blip r:embed="rId5"/>
            <a:stretch>
              <a:fillRect/>
            </a:stretch>
          </p:blipFill>
          <p:spPr>
            <a:xfrm>
              <a:off x="6776726" y="2425784"/>
              <a:ext cx="2297627" cy="4218413"/>
            </a:xfrm>
            <a:prstGeom prst="rect">
              <a:avLst/>
            </a:prstGeom>
          </p:spPr>
        </p:pic>
        <p:sp>
          <p:nvSpPr>
            <p:cNvPr id="23" name="テキスト ボックス 22">
              <a:extLst>
                <a:ext uri="{FF2B5EF4-FFF2-40B4-BE49-F238E27FC236}">
                  <a16:creationId xmlns:a16="http://schemas.microsoft.com/office/drawing/2014/main" id="{F28EF0D4-FF74-41B6-902E-19793A947FBC}"/>
                </a:ext>
              </a:extLst>
            </p:cNvPr>
            <p:cNvSpPr txBox="1"/>
            <p:nvPr/>
          </p:nvSpPr>
          <p:spPr>
            <a:xfrm>
              <a:off x="8014026" y="2708178"/>
              <a:ext cx="767687" cy="24736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a:spAutoFit/>
            </a:bodyPr>
            <a:lstStyle/>
            <a:p>
              <a:pPr algn="ctr"/>
              <a:r>
                <a:rPr lang="ja-JP" altLang="en-US" sz="1100" dirty="0"/>
                <a:t>計：</a:t>
              </a:r>
              <a:r>
                <a:rPr lang="en-US" altLang="ja-JP" sz="1100" dirty="0"/>
                <a:t>40</a:t>
              </a:r>
              <a:r>
                <a:rPr lang="ja-JP" altLang="en-US" sz="1100" dirty="0"/>
                <a:t>人</a:t>
              </a:r>
            </a:p>
          </p:txBody>
        </p:sp>
        <p:sp>
          <p:nvSpPr>
            <p:cNvPr id="24" name="四角形: 角を丸くする 23">
              <a:extLst>
                <a:ext uri="{FF2B5EF4-FFF2-40B4-BE49-F238E27FC236}">
                  <a16:creationId xmlns:a16="http://schemas.microsoft.com/office/drawing/2014/main" id="{A22C867B-AED3-438B-9A67-F78F0B1877C9}"/>
                </a:ext>
              </a:extLst>
            </p:cNvPr>
            <p:cNvSpPr/>
            <p:nvPr/>
          </p:nvSpPr>
          <p:spPr>
            <a:xfrm>
              <a:off x="6941390" y="4064611"/>
              <a:ext cx="748413" cy="922473"/>
            </a:xfrm>
            <a:prstGeom prst="roundRect">
              <a:avLst>
                <a:gd name="adj" fmla="val 720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四角形: 角を丸くする 24">
              <a:extLst>
                <a:ext uri="{FF2B5EF4-FFF2-40B4-BE49-F238E27FC236}">
                  <a16:creationId xmlns:a16="http://schemas.microsoft.com/office/drawing/2014/main" id="{F9259901-BE08-481F-BE12-70D899810BD8}"/>
                </a:ext>
              </a:extLst>
            </p:cNvPr>
            <p:cNvSpPr/>
            <p:nvPr/>
          </p:nvSpPr>
          <p:spPr>
            <a:xfrm>
              <a:off x="6941390" y="2911505"/>
              <a:ext cx="748413" cy="752466"/>
            </a:xfrm>
            <a:prstGeom prst="roundRect">
              <a:avLst>
                <a:gd name="adj" fmla="val 720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スライド番号プレースホルダー 1">
            <a:extLst>
              <a:ext uri="{FF2B5EF4-FFF2-40B4-BE49-F238E27FC236}">
                <a16:creationId xmlns:a16="http://schemas.microsoft.com/office/drawing/2014/main" id="{D8659FAA-C445-4741-A637-E3C742C80767}"/>
              </a:ext>
            </a:extLst>
          </p:cNvPr>
          <p:cNvSpPr>
            <a:spLocks noGrp="1"/>
          </p:cNvSpPr>
          <p:nvPr>
            <p:ph type="sldNum" sz="quarter" idx="12"/>
          </p:nvPr>
        </p:nvSpPr>
        <p:spPr/>
        <p:txBody>
          <a:bodyPr/>
          <a:lstStyle/>
          <a:p>
            <a:fld id="{CFC412B4-EE58-4AC4-A928-FBCBFC162B5A}" type="slidenum">
              <a:rPr kumimoji="1" lang="ja-JP" altLang="en-US" smtClean="0"/>
              <a:t>32</a:t>
            </a:fld>
            <a:endParaRPr kumimoji="1" lang="ja-JP" altLang="en-US"/>
          </a:p>
        </p:txBody>
      </p:sp>
    </p:spTree>
    <p:extLst>
      <p:ext uri="{BB962C8B-B14F-4D97-AF65-F5344CB8AC3E}">
        <p14:creationId xmlns:p14="http://schemas.microsoft.com/office/powerpoint/2010/main" val="40073698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E18C5F5-EFE3-4448-9320-35378E710FAE}"/>
              </a:ext>
            </a:extLst>
          </p:cNvPr>
          <p:cNvSpPr/>
          <p:nvPr/>
        </p:nvSpPr>
        <p:spPr>
          <a:xfrm>
            <a:off x="24071" y="34374"/>
            <a:ext cx="9906000" cy="36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堺市域・泉州北ブロック付近の広域化シミュレーション⑲</a:t>
            </a:r>
          </a:p>
        </p:txBody>
      </p:sp>
      <p:sp>
        <p:nvSpPr>
          <p:cNvPr id="38" name="角丸四角形 91">
            <a:extLst>
              <a:ext uri="{FF2B5EF4-FFF2-40B4-BE49-F238E27FC236}">
                <a16:creationId xmlns:a16="http://schemas.microsoft.com/office/drawing/2014/main" id="{07887CDC-EDBE-4532-B0CB-1CD0301D9E65}"/>
              </a:ext>
            </a:extLst>
          </p:cNvPr>
          <p:cNvSpPr/>
          <p:nvPr/>
        </p:nvSpPr>
        <p:spPr>
          <a:xfrm>
            <a:off x="190662" y="809912"/>
            <a:ext cx="9524676" cy="136072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defTabSz="457200" rtl="0" eaLnBrk="1" fontAlgn="auto" latinLnBrk="0" hangingPunct="1">
              <a:lnSpc>
                <a:spcPct val="100000"/>
              </a:lnSpc>
              <a:spcBef>
                <a:spcPts val="200"/>
              </a:spcBef>
              <a:spcAft>
                <a:spcPts val="0"/>
              </a:spcAft>
              <a:buClrTx/>
              <a:buSzTx/>
              <a:buFont typeface="Wingdings" panose="05000000000000000000" pitchFamily="2" charset="2"/>
              <a:buChar char="Ø"/>
              <a:tabLst/>
              <a:defRPr/>
            </a:pPr>
            <a:endParaRPr kumimoji="1" lang="en-US" altLang="ja-JP" sz="1100" b="1" dirty="0">
              <a:solidFill>
                <a:schemeClr val="tx1"/>
              </a:solidFill>
              <a:latin typeface="Meiryo UI" panose="020B0604030504040204" pitchFamily="50" charset="-128"/>
              <a:ea typeface="Meiryo UI" panose="020B0604030504040204" pitchFamily="50" charset="-128"/>
            </a:endParaRPr>
          </a:p>
        </p:txBody>
      </p:sp>
      <p:sp>
        <p:nvSpPr>
          <p:cNvPr id="18" name="角丸四角形 91">
            <a:extLst>
              <a:ext uri="{FF2B5EF4-FFF2-40B4-BE49-F238E27FC236}">
                <a16:creationId xmlns:a16="http://schemas.microsoft.com/office/drawing/2014/main" id="{6CB36A11-74F2-4241-A90F-ED982204452F}"/>
              </a:ext>
            </a:extLst>
          </p:cNvPr>
          <p:cNvSpPr/>
          <p:nvPr/>
        </p:nvSpPr>
        <p:spPr>
          <a:xfrm>
            <a:off x="79873" y="488550"/>
            <a:ext cx="3060000" cy="288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Meiryo UI" panose="020B0604030504040204" pitchFamily="50" charset="-128"/>
                <a:ea typeface="Meiryo UI" panose="020B0604030504040204" pitchFamily="50" charset="-128"/>
              </a:rPr>
              <a:t>シミュレーション４：年齢構成の変化</a:t>
            </a:r>
            <a:endParaRPr kumimoji="1" lang="ja-JP" altLang="en-US" sz="100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26" name="角丸四角形 91">
            <a:extLst>
              <a:ext uri="{FF2B5EF4-FFF2-40B4-BE49-F238E27FC236}">
                <a16:creationId xmlns:a16="http://schemas.microsoft.com/office/drawing/2014/main" id="{A03D36C3-9140-479B-9156-01F2CCFFE63E}"/>
              </a:ext>
            </a:extLst>
          </p:cNvPr>
          <p:cNvSpPr/>
          <p:nvPr/>
        </p:nvSpPr>
        <p:spPr>
          <a:xfrm>
            <a:off x="79873" y="830029"/>
            <a:ext cx="3240000" cy="288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案２－２：堺市域＋泉州北ブロック（続き）</a:t>
            </a:r>
            <a:endParaRPr kumimoji="1" lang="ja-JP" altLang="en-US" sz="8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grpSp>
        <p:nvGrpSpPr>
          <p:cNvPr id="27" name="グループ化 26">
            <a:extLst>
              <a:ext uri="{FF2B5EF4-FFF2-40B4-BE49-F238E27FC236}">
                <a16:creationId xmlns:a16="http://schemas.microsoft.com/office/drawing/2014/main" id="{6545B433-2B10-4B5B-8525-7DB8F56B4757}"/>
              </a:ext>
            </a:extLst>
          </p:cNvPr>
          <p:cNvGrpSpPr/>
          <p:nvPr/>
        </p:nvGrpSpPr>
        <p:grpSpPr>
          <a:xfrm>
            <a:off x="800622" y="1386428"/>
            <a:ext cx="8304757" cy="5159301"/>
            <a:chOff x="0" y="1680626"/>
            <a:chExt cx="8304757" cy="5159301"/>
          </a:xfrm>
        </p:grpSpPr>
        <p:sp>
          <p:nvSpPr>
            <p:cNvPr id="28" name="テキスト ボックス 27">
              <a:extLst>
                <a:ext uri="{FF2B5EF4-FFF2-40B4-BE49-F238E27FC236}">
                  <a16:creationId xmlns:a16="http://schemas.microsoft.com/office/drawing/2014/main" id="{64883C8B-0E74-4392-877B-F4ED29812C07}"/>
                </a:ext>
              </a:extLst>
            </p:cNvPr>
            <p:cNvSpPr txBox="1"/>
            <p:nvPr/>
          </p:nvSpPr>
          <p:spPr>
            <a:xfrm>
              <a:off x="0" y="6586011"/>
              <a:ext cx="8265000" cy="253916"/>
            </a:xfrm>
            <a:prstGeom prst="rect">
              <a:avLst/>
            </a:prstGeom>
            <a:noFill/>
          </p:spPr>
          <p:txBody>
            <a:bodyPr wrap="square">
              <a:spAutoFit/>
            </a:bodyPr>
            <a:lstStyle/>
            <a:p>
              <a:r>
                <a:rPr lang="ja-JP" altLang="en-US" sz="1050" dirty="0"/>
                <a:t>（出典）令和５年度消防防災・震災対策現況調査（第</a:t>
              </a:r>
              <a:r>
                <a:rPr lang="en-US" altLang="ja-JP" sz="1050" dirty="0"/>
                <a:t>02</a:t>
              </a:r>
              <a:r>
                <a:rPr lang="ja-JP" altLang="en-US" sz="1050" dirty="0"/>
                <a:t>表：年齢別及び階級別消防吏員数）より作成</a:t>
              </a:r>
            </a:p>
          </p:txBody>
        </p:sp>
        <p:pic>
          <p:nvPicPr>
            <p:cNvPr id="29" name="図 28">
              <a:extLst>
                <a:ext uri="{FF2B5EF4-FFF2-40B4-BE49-F238E27FC236}">
                  <a16:creationId xmlns:a16="http://schemas.microsoft.com/office/drawing/2014/main" id="{45B3A093-398A-4C20-84EF-4BFAC0DED197}"/>
                </a:ext>
              </a:extLst>
            </p:cNvPr>
            <p:cNvPicPr>
              <a:picLocks noChangeAspect="1"/>
            </p:cNvPicPr>
            <p:nvPr/>
          </p:nvPicPr>
          <p:blipFill>
            <a:blip r:embed="rId2"/>
            <a:stretch>
              <a:fillRect/>
            </a:stretch>
          </p:blipFill>
          <p:spPr>
            <a:xfrm>
              <a:off x="463306" y="2203067"/>
              <a:ext cx="2145622" cy="4461300"/>
            </a:xfrm>
            <a:prstGeom prst="rect">
              <a:avLst/>
            </a:prstGeom>
          </p:spPr>
        </p:pic>
        <p:pic>
          <p:nvPicPr>
            <p:cNvPr id="30" name="図 29">
              <a:extLst>
                <a:ext uri="{FF2B5EF4-FFF2-40B4-BE49-F238E27FC236}">
                  <a16:creationId xmlns:a16="http://schemas.microsoft.com/office/drawing/2014/main" id="{B6ACAA8F-09C2-4F81-B802-FC2C443E2A6E}"/>
                </a:ext>
              </a:extLst>
            </p:cNvPr>
            <p:cNvPicPr>
              <a:picLocks noChangeAspect="1"/>
            </p:cNvPicPr>
            <p:nvPr/>
          </p:nvPicPr>
          <p:blipFill>
            <a:blip r:embed="rId3"/>
            <a:stretch>
              <a:fillRect/>
            </a:stretch>
          </p:blipFill>
          <p:spPr>
            <a:xfrm>
              <a:off x="2763228" y="2203067"/>
              <a:ext cx="2145622" cy="4461299"/>
            </a:xfrm>
            <a:prstGeom prst="rect">
              <a:avLst/>
            </a:prstGeom>
          </p:spPr>
        </p:pic>
        <p:sp>
          <p:nvSpPr>
            <p:cNvPr id="31" name="タイトル 1">
              <a:extLst>
                <a:ext uri="{FF2B5EF4-FFF2-40B4-BE49-F238E27FC236}">
                  <a16:creationId xmlns:a16="http://schemas.microsoft.com/office/drawing/2014/main" id="{DD4FB1CB-B567-4E81-A008-FFC05B6CD0CD}"/>
                </a:ext>
              </a:extLst>
            </p:cNvPr>
            <p:cNvSpPr txBox="1">
              <a:spLocks/>
            </p:cNvSpPr>
            <p:nvPr/>
          </p:nvSpPr>
          <p:spPr>
            <a:xfrm>
              <a:off x="516774" y="2010633"/>
              <a:ext cx="2057400" cy="31159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dirty="0">
                  <a:latin typeface="ＭＳ Ｐゴシック" panose="020B0600070205080204" pitchFamily="50" charset="-128"/>
                  <a:ea typeface="ＭＳ Ｐゴシック" panose="020B0600070205080204" pitchFamily="50" charset="-128"/>
                </a:rPr>
                <a:t>岸和田市</a:t>
              </a:r>
              <a:endParaRPr kumimoji="1" lang="ja-JP" altLang="en-US" sz="1400" dirty="0">
                <a:latin typeface="ＭＳ Ｐゴシック" panose="020B0600070205080204" pitchFamily="50" charset="-128"/>
                <a:ea typeface="ＭＳ Ｐゴシック" panose="020B0600070205080204" pitchFamily="50" charset="-128"/>
              </a:endParaRPr>
            </a:p>
          </p:txBody>
        </p:sp>
        <p:sp>
          <p:nvSpPr>
            <p:cNvPr id="32" name="タイトル 1">
              <a:extLst>
                <a:ext uri="{FF2B5EF4-FFF2-40B4-BE49-F238E27FC236}">
                  <a16:creationId xmlns:a16="http://schemas.microsoft.com/office/drawing/2014/main" id="{77CB3D61-57DD-4C49-A824-185392FAD65D}"/>
                </a:ext>
              </a:extLst>
            </p:cNvPr>
            <p:cNvSpPr txBox="1">
              <a:spLocks/>
            </p:cNvSpPr>
            <p:nvPr/>
          </p:nvSpPr>
          <p:spPr>
            <a:xfrm>
              <a:off x="2828644" y="2010633"/>
              <a:ext cx="2057400" cy="31159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dirty="0">
                  <a:latin typeface="ＭＳ Ｐゴシック" panose="020B0600070205080204" pitchFamily="50" charset="-128"/>
                  <a:ea typeface="ＭＳ Ｐゴシック" panose="020B0600070205080204" pitchFamily="50" charset="-128"/>
                </a:rPr>
                <a:t>貝塚市</a:t>
              </a:r>
              <a:endParaRPr kumimoji="1" lang="ja-JP" altLang="en-US" sz="1400" dirty="0">
                <a:latin typeface="ＭＳ Ｐゴシック" panose="020B0600070205080204" pitchFamily="50" charset="-128"/>
                <a:ea typeface="ＭＳ Ｐゴシック" panose="020B0600070205080204" pitchFamily="50" charset="-128"/>
              </a:endParaRPr>
            </a:p>
          </p:txBody>
        </p:sp>
        <p:sp>
          <p:nvSpPr>
            <p:cNvPr id="33" name="タイトル 1">
              <a:extLst>
                <a:ext uri="{FF2B5EF4-FFF2-40B4-BE49-F238E27FC236}">
                  <a16:creationId xmlns:a16="http://schemas.microsoft.com/office/drawing/2014/main" id="{C37E8717-FFB7-4889-AD27-75CA3F0CB3DD}"/>
                </a:ext>
              </a:extLst>
            </p:cNvPr>
            <p:cNvSpPr txBox="1">
              <a:spLocks/>
            </p:cNvSpPr>
            <p:nvPr/>
          </p:nvSpPr>
          <p:spPr>
            <a:xfrm>
              <a:off x="369946" y="1680626"/>
              <a:ext cx="2352434" cy="40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en-US" altLang="ja-JP" sz="1600" dirty="0">
                  <a:latin typeface="ＭＳ Ｐゴシック" panose="020B0600070205080204" pitchFamily="50" charset="-128"/>
                  <a:ea typeface="ＭＳ Ｐゴシック" panose="020B0600070205080204" pitchFamily="50" charset="-128"/>
                </a:rPr>
                <a:t>【</a:t>
              </a:r>
              <a:r>
                <a:rPr kumimoji="1" lang="ja-JP" altLang="en-US" sz="1600" dirty="0">
                  <a:latin typeface="ＭＳ Ｐゴシック" panose="020B0600070205080204" pitchFamily="50" charset="-128"/>
                  <a:ea typeface="ＭＳ Ｐゴシック" panose="020B0600070205080204" pitchFamily="50" charset="-128"/>
                </a:rPr>
                <a:t>広域化前（続き）</a:t>
              </a:r>
              <a:r>
                <a:rPr kumimoji="1" lang="en-US" altLang="ja-JP" sz="1600" dirty="0">
                  <a:latin typeface="ＭＳ Ｐゴシック" panose="020B0600070205080204" pitchFamily="50" charset="-128"/>
                  <a:ea typeface="ＭＳ Ｐゴシック" panose="020B0600070205080204" pitchFamily="50" charset="-128"/>
                </a:rPr>
                <a:t>】</a:t>
              </a:r>
              <a:endParaRPr kumimoji="1" lang="ja-JP" altLang="en-US" sz="1600" dirty="0">
                <a:latin typeface="ＭＳ Ｐゴシック" panose="020B0600070205080204" pitchFamily="50" charset="-128"/>
                <a:ea typeface="ＭＳ Ｐゴシック" panose="020B0600070205080204" pitchFamily="50" charset="-128"/>
              </a:endParaRPr>
            </a:p>
          </p:txBody>
        </p:sp>
        <p:sp>
          <p:nvSpPr>
            <p:cNvPr id="34" name="四角形: 角を丸くする 33">
              <a:extLst>
                <a:ext uri="{FF2B5EF4-FFF2-40B4-BE49-F238E27FC236}">
                  <a16:creationId xmlns:a16="http://schemas.microsoft.com/office/drawing/2014/main" id="{39ADEBD7-BBBD-4B49-8873-DEE4AE93ED82}"/>
                </a:ext>
              </a:extLst>
            </p:cNvPr>
            <p:cNvSpPr/>
            <p:nvPr/>
          </p:nvSpPr>
          <p:spPr>
            <a:xfrm>
              <a:off x="2743023" y="3960319"/>
              <a:ext cx="748413" cy="970048"/>
            </a:xfrm>
            <a:prstGeom prst="roundRect">
              <a:avLst>
                <a:gd name="adj" fmla="val 720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四角形: 角を丸くする 34">
              <a:extLst>
                <a:ext uri="{FF2B5EF4-FFF2-40B4-BE49-F238E27FC236}">
                  <a16:creationId xmlns:a16="http://schemas.microsoft.com/office/drawing/2014/main" id="{576DD8CA-26BB-4011-8D27-54FD141CB0FE}"/>
                </a:ext>
              </a:extLst>
            </p:cNvPr>
            <p:cNvSpPr/>
            <p:nvPr/>
          </p:nvSpPr>
          <p:spPr>
            <a:xfrm>
              <a:off x="404618" y="3939144"/>
              <a:ext cx="748413" cy="954808"/>
            </a:xfrm>
            <a:prstGeom prst="roundRect">
              <a:avLst>
                <a:gd name="adj" fmla="val 720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タイトル 1">
              <a:extLst>
                <a:ext uri="{FF2B5EF4-FFF2-40B4-BE49-F238E27FC236}">
                  <a16:creationId xmlns:a16="http://schemas.microsoft.com/office/drawing/2014/main" id="{88795C6A-677A-40AF-9BB4-64A14DD9A5BF}"/>
                </a:ext>
              </a:extLst>
            </p:cNvPr>
            <p:cNvSpPr txBox="1">
              <a:spLocks/>
            </p:cNvSpPr>
            <p:nvPr/>
          </p:nvSpPr>
          <p:spPr>
            <a:xfrm>
              <a:off x="5223020" y="1681505"/>
              <a:ext cx="1862732" cy="40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en-US" altLang="ja-JP" sz="1600" dirty="0">
                  <a:latin typeface="ＭＳ Ｐゴシック" panose="020B0600070205080204" pitchFamily="50" charset="-128"/>
                  <a:ea typeface="ＭＳ Ｐゴシック" panose="020B0600070205080204" pitchFamily="50" charset="-128"/>
                </a:rPr>
                <a:t>【</a:t>
              </a:r>
              <a:r>
                <a:rPr kumimoji="1" lang="ja-JP" altLang="en-US" sz="1600" dirty="0">
                  <a:latin typeface="ＭＳ Ｐゴシック" panose="020B0600070205080204" pitchFamily="50" charset="-128"/>
                  <a:ea typeface="ＭＳ Ｐゴシック" panose="020B0600070205080204" pitchFamily="50" charset="-128"/>
                </a:rPr>
                <a:t>広域化後</a:t>
              </a:r>
              <a:r>
                <a:rPr kumimoji="1" lang="en-US" altLang="ja-JP" sz="1600" dirty="0">
                  <a:latin typeface="ＭＳ Ｐゴシック" panose="020B0600070205080204" pitchFamily="50" charset="-128"/>
                  <a:ea typeface="ＭＳ Ｐゴシック" panose="020B0600070205080204" pitchFamily="50" charset="-128"/>
                </a:rPr>
                <a:t>】</a:t>
              </a:r>
              <a:endParaRPr kumimoji="1" lang="ja-JP" altLang="en-US" sz="1600" dirty="0">
                <a:latin typeface="ＭＳ Ｐゴシック" panose="020B0600070205080204" pitchFamily="50" charset="-128"/>
                <a:ea typeface="ＭＳ Ｐゴシック" panose="020B0600070205080204" pitchFamily="50" charset="-128"/>
              </a:endParaRPr>
            </a:p>
          </p:txBody>
        </p:sp>
        <p:pic>
          <p:nvPicPr>
            <p:cNvPr id="37" name="図 36">
              <a:extLst>
                <a:ext uri="{FF2B5EF4-FFF2-40B4-BE49-F238E27FC236}">
                  <a16:creationId xmlns:a16="http://schemas.microsoft.com/office/drawing/2014/main" id="{8BB432D0-D163-4C50-B094-B10AB00121B8}"/>
                </a:ext>
              </a:extLst>
            </p:cNvPr>
            <p:cNvPicPr>
              <a:picLocks noChangeAspect="1"/>
            </p:cNvPicPr>
            <p:nvPr/>
          </p:nvPicPr>
          <p:blipFill>
            <a:blip r:embed="rId4"/>
            <a:stretch>
              <a:fillRect/>
            </a:stretch>
          </p:blipFill>
          <p:spPr>
            <a:xfrm>
              <a:off x="5163320" y="2184162"/>
              <a:ext cx="3141437" cy="4460400"/>
            </a:xfrm>
            <a:prstGeom prst="rect">
              <a:avLst/>
            </a:prstGeom>
          </p:spPr>
        </p:pic>
        <p:sp>
          <p:nvSpPr>
            <p:cNvPr id="39" name="タイトル 1">
              <a:extLst>
                <a:ext uri="{FF2B5EF4-FFF2-40B4-BE49-F238E27FC236}">
                  <a16:creationId xmlns:a16="http://schemas.microsoft.com/office/drawing/2014/main" id="{3A96D393-2E81-4712-AE8F-8D8E0D94356C}"/>
                </a:ext>
              </a:extLst>
            </p:cNvPr>
            <p:cNvSpPr txBox="1">
              <a:spLocks/>
            </p:cNvSpPr>
            <p:nvPr/>
          </p:nvSpPr>
          <p:spPr>
            <a:xfrm>
              <a:off x="5331255" y="2010633"/>
              <a:ext cx="1778024" cy="3115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200" dirty="0">
                  <a:latin typeface="ＭＳ Ｐゴシック" panose="020B0600070205080204" pitchFamily="50" charset="-128"/>
                  <a:ea typeface="ＭＳ Ｐゴシック" panose="020B0600070205080204" pitchFamily="50" charset="-128"/>
                </a:rPr>
                <a:t>堺市域＋泉州北</a:t>
              </a:r>
              <a:r>
                <a:rPr lang="en-US" altLang="ja-JP" sz="1200" dirty="0">
                  <a:latin typeface="ＭＳ Ｐゴシック" panose="020B0600070205080204" pitchFamily="50" charset="-128"/>
                  <a:ea typeface="ＭＳ Ｐゴシック" panose="020B0600070205080204" pitchFamily="50" charset="-128"/>
                </a:rPr>
                <a:t>B</a:t>
              </a:r>
              <a:endParaRPr kumimoji="1" lang="ja-JP" altLang="en-US" sz="1200" dirty="0">
                <a:latin typeface="ＭＳ Ｐゴシック" panose="020B0600070205080204" pitchFamily="50" charset="-128"/>
                <a:ea typeface="ＭＳ Ｐゴシック" panose="020B0600070205080204" pitchFamily="50" charset="-128"/>
              </a:endParaRPr>
            </a:p>
          </p:txBody>
        </p:sp>
        <p:sp>
          <p:nvSpPr>
            <p:cNvPr id="40" name="テキスト ボックス 39">
              <a:extLst>
                <a:ext uri="{FF2B5EF4-FFF2-40B4-BE49-F238E27FC236}">
                  <a16:creationId xmlns:a16="http://schemas.microsoft.com/office/drawing/2014/main" id="{702CEC76-5E8C-462E-84C9-9D1D7A901F8A}"/>
                </a:ext>
              </a:extLst>
            </p:cNvPr>
            <p:cNvSpPr txBox="1"/>
            <p:nvPr/>
          </p:nvSpPr>
          <p:spPr>
            <a:xfrm>
              <a:off x="1476225" y="2421218"/>
              <a:ext cx="845843" cy="26161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a:spAutoFit/>
            </a:bodyPr>
            <a:lstStyle/>
            <a:p>
              <a:pPr algn="ctr"/>
              <a:r>
                <a:rPr lang="ja-JP" altLang="en-US" sz="1100" dirty="0"/>
                <a:t>計：</a:t>
              </a:r>
              <a:r>
                <a:rPr lang="en-US" altLang="ja-JP" sz="1100" dirty="0"/>
                <a:t>201</a:t>
              </a:r>
              <a:r>
                <a:rPr lang="ja-JP" altLang="en-US" sz="1100" dirty="0"/>
                <a:t>人</a:t>
              </a:r>
            </a:p>
          </p:txBody>
        </p:sp>
        <p:sp>
          <p:nvSpPr>
            <p:cNvPr id="41" name="テキスト ボックス 40">
              <a:extLst>
                <a:ext uri="{FF2B5EF4-FFF2-40B4-BE49-F238E27FC236}">
                  <a16:creationId xmlns:a16="http://schemas.microsoft.com/office/drawing/2014/main" id="{8BE10873-56C7-4FA4-BEB7-807D1A144BBC}"/>
                </a:ext>
              </a:extLst>
            </p:cNvPr>
            <p:cNvSpPr txBox="1"/>
            <p:nvPr/>
          </p:nvSpPr>
          <p:spPr>
            <a:xfrm>
              <a:off x="3833232" y="2421218"/>
              <a:ext cx="767687" cy="26161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a:spAutoFit/>
            </a:bodyPr>
            <a:lstStyle/>
            <a:p>
              <a:pPr algn="ctr"/>
              <a:r>
                <a:rPr lang="ja-JP" altLang="en-US" sz="1100" dirty="0"/>
                <a:t>計：</a:t>
              </a:r>
              <a:r>
                <a:rPr lang="en-US" altLang="ja-JP" sz="1100" dirty="0"/>
                <a:t>94</a:t>
              </a:r>
              <a:r>
                <a:rPr lang="ja-JP" altLang="en-US" sz="1100" dirty="0"/>
                <a:t>人</a:t>
              </a:r>
            </a:p>
          </p:txBody>
        </p:sp>
        <p:sp>
          <p:nvSpPr>
            <p:cNvPr id="42" name="テキスト ボックス 41">
              <a:extLst>
                <a:ext uri="{FF2B5EF4-FFF2-40B4-BE49-F238E27FC236}">
                  <a16:creationId xmlns:a16="http://schemas.microsoft.com/office/drawing/2014/main" id="{55E9645A-3184-44F8-B363-AB92F4A9437B}"/>
                </a:ext>
              </a:extLst>
            </p:cNvPr>
            <p:cNvSpPr txBox="1"/>
            <p:nvPr/>
          </p:nvSpPr>
          <p:spPr>
            <a:xfrm>
              <a:off x="6987209" y="2395562"/>
              <a:ext cx="967913" cy="26161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a:spAutoFit/>
            </a:bodyPr>
            <a:lstStyle/>
            <a:p>
              <a:pPr algn="ctr"/>
              <a:r>
                <a:rPr lang="ja-JP" altLang="en-US" sz="1100" dirty="0"/>
                <a:t>計：</a:t>
              </a:r>
              <a:r>
                <a:rPr lang="en-US" altLang="ja-JP" sz="1100" dirty="0"/>
                <a:t>1,645</a:t>
              </a:r>
              <a:r>
                <a:rPr lang="ja-JP" altLang="en-US" sz="1100" dirty="0"/>
                <a:t>人</a:t>
              </a:r>
            </a:p>
          </p:txBody>
        </p:sp>
      </p:grpSp>
      <p:sp>
        <p:nvSpPr>
          <p:cNvPr id="2" name="スライド番号プレースホルダー 1">
            <a:extLst>
              <a:ext uri="{FF2B5EF4-FFF2-40B4-BE49-F238E27FC236}">
                <a16:creationId xmlns:a16="http://schemas.microsoft.com/office/drawing/2014/main" id="{A0414649-0C56-4C1C-8181-E0297DF65033}"/>
              </a:ext>
            </a:extLst>
          </p:cNvPr>
          <p:cNvSpPr>
            <a:spLocks noGrp="1"/>
          </p:cNvSpPr>
          <p:nvPr>
            <p:ph type="sldNum" sz="quarter" idx="12"/>
          </p:nvPr>
        </p:nvSpPr>
        <p:spPr/>
        <p:txBody>
          <a:bodyPr/>
          <a:lstStyle/>
          <a:p>
            <a:fld id="{CFC412B4-EE58-4AC4-A928-FBCBFC162B5A}" type="slidenum">
              <a:rPr kumimoji="1" lang="ja-JP" altLang="en-US" smtClean="0"/>
              <a:t>33</a:t>
            </a:fld>
            <a:endParaRPr kumimoji="1" lang="ja-JP" altLang="en-US"/>
          </a:p>
        </p:txBody>
      </p:sp>
    </p:spTree>
    <p:extLst>
      <p:ext uri="{BB962C8B-B14F-4D97-AF65-F5344CB8AC3E}">
        <p14:creationId xmlns:p14="http://schemas.microsoft.com/office/powerpoint/2010/main" val="18618792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E18C5F5-EFE3-4448-9320-35378E710FAE}"/>
              </a:ext>
            </a:extLst>
          </p:cNvPr>
          <p:cNvSpPr/>
          <p:nvPr/>
        </p:nvSpPr>
        <p:spPr>
          <a:xfrm>
            <a:off x="24071" y="34374"/>
            <a:ext cx="9906000" cy="36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堺市域・泉州北ブロック付近の広域化シミュレーション⑳</a:t>
            </a:r>
          </a:p>
        </p:txBody>
      </p:sp>
      <p:sp>
        <p:nvSpPr>
          <p:cNvPr id="38" name="角丸四角形 91">
            <a:extLst>
              <a:ext uri="{FF2B5EF4-FFF2-40B4-BE49-F238E27FC236}">
                <a16:creationId xmlns:a16="http://schemas.microsoft.com/office/drawing/2014/main" id="{07887CDC-EDBE-4532-B0CB-1CD0301D9E65}"/>
              </a:ext>
            </a:extLst>
          </p:cNvPr>
          <p:cNvSpPr/>
          <p:nvPr/>
        </p:nvSpPr>
        <p:spPr>
          <a:xfrm>
            <a:off x="190662" y="809912"/>
            <a:ext cx="9524676" cy="136072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defTabSz="457200" rtl="0" eaLnBrk="1" fontAlgn="auto" latinLnBrk="0" hangingPunct="1">
              <a:lnSpc>
                <a:spcPct val="100000"/>
              </a:lnSpc>
              <a:spcBef>
                <a:spcPts val="200"/>
              </a:spcBef>
              <a:spcAft>
                <a:spcPts val="0"/>
              </a:spcAft>
              <a:buClrTx/>
              <a:buSzTx/>
              <a:buFont typeface="Wingdings" panose="05000000000000000000" pitchFamily="2" charset="2"/>
              <a:buChar char="Ø"/>
              <a:tabLst/>
              <a:defRPr/>
            </a:pPr>
            <a:endParaRPr kumimoji="1" lang="en-US" altLang="ja-JP" sz="1100" b="1" dirty="0">
              <a:solidFill>
                <a:schemeClr val="tx1"/>
              </a:solidFill>
              <a:latin typeface="Meiryo UI" panose="020B0604030504040204" pitchFamily="50" charset="-128"/>
              <a:ea typeface="Meiryo UI" panose="020B0604030504040204" pitchFamily="50" charset="-128"/>
            </a:endParaRPr>
          </a:p>
        </p:txBody>
      </p:sp>
      <p:sp>
        <p:nvSpPr>
          <p:cNvPr id="18" name="角丸四角形 91">
            <a:extLst>
              <a:ext uri="{FF2B5EF4-FFF2-40B4-BE49-F238E27FC236}">
                <a16:creationId xmlns:a16="http://schemas.microsoft.com/office/drawing/2014/main" id="{6CB36A11-74F2-4241-A90F-ED982204452F}"/>
              </a:ext>
            </a:extLst>
          </p:cNvPr>
          <p:cNvSpPr/>
          <p:nvPr/>
        </p:nvSpPr>
        <p:spPr>
          <a:xfrm>
            <a:off x="79873" y="488550"/>
            <a:ext cx="3060000" cy="288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Meiryo UI" panose="020B0604030504040204" pitchFamily="50" charset="-128"/>
                <a:ea typeface="Meiryo UI" panose="020B0604030504040204" pitchFamily="50" charset="-128"/>
              </a:rPr>
              <a:t>シミュレーション４：年齢構成の変化</a:t>
            </a:r>
            <a:endParaRPr kumimoji="1" lang="ja-JP" altLang="en-US" sz="100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26" name="角丸四角形 91">
            <a:extLst>
              <a:ext uri="{FF2B5EF4-FFF2-40B4-BE49-F238E27FC236}">
                <a16:creationId xmlns:a16="http://schemas.microsoft.com/office/drawing/2014/main" id="{A03D36C3-9140-479B-9156-01F2CCFFE63E}"/>
              </a:ext>
            </a:extLst>
          </p:cNvPr>
          <p:cNvSpPr/>
          <p:nvPr/>
        </p:nvSpPr>
        <p:spPr>
          <a:xfrm>
            <a:off x="79872" y="830029"/>
            <a:ext cx="3871925" cy="288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案２－３：堺市域＋泉州北ブロック＋泉州南ブロック</a:t>
            </a:r>
            <a:endParaRPr kumimoji="1" lang="ja-JP" altLang="en-US" sz="8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grpSp>
        <p:nvGrpSpPr>
          <p:cNvPr id="7" name="グループ化 6">
            <a:extLst>
              <a:ext uri="{FF2B5EF4-FFF2-40B4-BE49-F238E27FC236}">
                <a16:creationId xmlns:a16="http://schemas.microsoft.com/office/drawing/2014/main" id="{77A75A8B-5238-4526-B4A9-D0075A1E81FF}"/>
              </a:ext>
            </a:extLst>
          </p:cNvPr>
          <p:cNvGrpSpPr/>
          <p:nvPr/>
        </p:nvGrpSpPr>
        <p:grpSpPr>
          <a:xfrm>
            <a:off x="-1" y="1304014"/>
            <a:ext cx="9806249" cy="5535913"/>
            <a:chOff x="0" y="1995971"/>
            <a:chExt cx="8995038" cy="4843956"/>
          </a:xfrm>
        </p:grpSpPr>
        <p:sp>
          <p:nvSpPr>
            <p:cNvPr id="8" name="テキスト ボックス 7">
              <a:extLst>
                <a:ext uri="{FF2B5EF4-FFF2-40B4-BE49-F238E27FC236}">
                  <a16:creationId xmlns:a16="http://schemas.microsoft.com/office/drawing/2014/main" id="{B65560BB-D8AE-428F-BF18-3C83572732B4}"/>
                </a:ext>
              </a:extLst>
            </p:cNvPr>
            <p:cNvSpPr txBox="1"/>
            <p:nvPr/>
          </p:nvSpPr>
          <p:spPr>
            <a:xfrm>
              <a:off x="0" y="6586011"/>
              <a:ext cx="8265000" cy="253916"/>
            </a:xfrm>
            <a:prstGeom prst="rect">
              <a:avLst/>
            </a:prstGeom>
            <a:noFill/>
          </p:spPr>
          <p:txBody>
            <a:bodyPr wrap="square">
              <a:spAutoFit/>
            </a:bodyPr>
            <a:lstStyle/>
            <a:p>
              <a:r>
                <a:rPr lang="ja-JP" altLang="en-US" sz="1050" dirty="0"/>
                <a:t>（出典）令和５年度消防防災・震災対策現況調査（第</a:t>
              </a:r>
              <a:r>
                <a:rPr lang="en-US" altLang="ja-JP" sz="1050" dirty="0"/>
                <a:t>02</a:t>
              </a:r>
              <a:r>
                <a:rPr lang="ja-JP" altLang="en-US" sz="1050" dirty="0"/>
                <a:t>表：年齢別及び階級別消防吏員数）より作成</a:t>
              </a:r>
            </a:p>
          </p:txBody>
        </p:sp>
        <p:sp>
          <p:nvSpPr>
            <p:cNvPr id="9" name="タイトル 1">
              <a:extLst>
                <a:ext uri="{FF2B5EF4-FFF2-40B4-BE49-F238E27FC236}">
                  <a16:creationId xmlns:a16="http://schemas.microsoft.com/office/drawing/2014/main" id="{954FAF07-8C39-4E8D-A031-966E9D43E234}"/>
                </a:ext>
              </a:extLst>
            </p:cNvPr>
            <p:cNvSpPr txBox="1">
              <a:spLocks/>
            </p:cNvSpPr>
            <p:nvPr/>
          </p:nvSpPr>
          <p:spPr>
            <a:xfrm>
              <a:off x="6937638" y="2170622"/>
              <a:ext cx="2057400" cy="4036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dirty="0">
                  <a:latin typeface="ＭＳ Ｐゴシック" panose="020B0600070205080204" pitchFamily="50" charset="-128"/>
                  <a:ea typeface="ＭＳ Ｐゴシック" panose="020B0600070205080204" pitchFamily="50" charset="-128"/>
                </a:rPr>
                <a:t>忠岡町</a:t>
              </a:r>
              <a:endParaRPr kumimoji="1" lang="ja-JP" altLang="en-US" sz="1400" dirty="0">
                <a:latin typeface="ＭＳ Ｐゴシック" panose="020B0600070205080204" pitchFamily="50" charset="-128"/>
                <a:ea typeface="ＭＳ Ｐゴシック" panose="020B0600070205080204" pitchFamily="50" charset="-128"/>
              </a:endParaRPr>
            </a:p>
          </p:txBody>
        </p:sp>
        <p:pic>
          <p:nvPicPr>
            <p:cNvPr id="10" name="図 9">
              <a:extLst>
                <a:ext uri="{FF2B5EF4-FFF2-40B4-BE49-F238E27FC236}">
                  <a16:creationId xmlns:a16="http://schemas.microsoft.com/office/drawing/2014/main" id="{74C2F573-F6FF-47A7-9275-906F88F4BF1B}"/>
                </a:ext>
              </a:extLst>
            </p:cNvPr>
            <p:cNvPicPr>
              <a:picLocks noChangeAspect="1"/>
            </p:cNvPicPr>
            <p:nvPr/>
          </p:nvPicPr>
          <p:blipFill>
            <a:blip r:embed="rId2"/>
            <a:stretch>
              <a:fillRect/>
            </a:stretch>
          </p:blipFill>
          <p:spPr>
            <a:xfrm>
              <a:off x="276744" y="2453203"/>
              <a:ext cx="2004017" cy="4217436"/>
            </a:xfrm>
            <a:prstGeom prst="rect">
              <a:avLst/>
            </a:prstGeom>
          </p:spPr>
        </p:pic>
        <p:sp>
          <p:nvSpPr>
            <p:cNvPr id="11" name="タイトル 1">
              <a:extLst>
                <a:ext uri="{FF2B5EF4-FFF2-40B4-BE49-F238E27FC236}">
                  <a16:creationId xmlns:a16="http://schemas.microsoft.com/office/drawing/2014/main" id="{97CF836A-3EE8-464B-9D2A-152FB5353881}"/>
                </a:ext>
              </a:extLst>
            </p:cNvPr>
            <p:cNvSpPr txBox="1">
              <a:spLocks/>
            </p:cNvSpPr>
            <p:nvPr/>
          </p:nvSpPr>
          <p:spPr>
            <a:xfrm>
              <a:off x="180975" y="1995971"/>
              <a:ext cx="1327063" cy="310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en-US" altLang="ja-JP" sz="1600" dirty="0">
                  <a:latin typeface="ＭＳ Ｐゴシック" panose="020B0600070205080204" pitchFamily="50" charset="-128"/>
                  <a:ea typeface="ＭＳ Ｐゴシック" panose="020B0600070205080204" pitchFamily="50" charset="-128"/>
                </a:rPr>
                <a:t>【</a:t>
              </a:r>
              <a:r>
                <a:rPr kumimoji="1" lang="ja-JP" altLang="en-US" sz="1600" dirty="0">
                  <a:latin typeface="ＭＳ Ｐゴシック" panose="020B0600070205080204" pitchFamily="50" charset="-128"/>
                  <a:ea typeface="ＭＳ Ｐゴシック" panose="020B0600070205080204" pitchFamily="50" charset="-128"/>
                </a:rPr>
                <a:t>広域化前</a:t>
              </a:r>
              <a:r>
                <a:rPr kumimoji="1" lang="en-US" altLang="ja-JP" sz="1600" dirty="0">
                  <a:latin typeface="ＭＳ Ｐゴシック" panose="020B0600070205080204" pitchFamily="50" charset="-128"/>
                  <a:ea typeface="ＭＳ Ｐゴシック" panose="020B0600070205080204" pitchFamily="50" charset="-128"/>
                </a:rPr>
                <a:t>】</a:t>
              </a:r>
              <a:endParaRPr kumimoji="1" lang="ja-JP" altLang="en-US" sz="1600" dirty="0">
                <a:latin typeface="ＭＳ Ｐゴシック" panose="020B0600070205080204" pitchFamily="50" charset="-128"/>
                <a:ea typeface="ＭＳ Ｐゴシック" panose="020B0600070205080204" pitchFamily="50" charset="-128"/>
              </a:endParaRPr>
            </a:p>
          </p:txBody>
        </p:sp>
        <p:sp>
          <p:nvSpPr>
            <p:cNvPr id="12" name="タイトル 1">
              <a:extLst>
                <a:ext uri="{FF2B5EF4-FFF2-40B4-BE49-F238E27FC236}">
                  <a16:creationId xmlns:a16="http://schemas.microsoft.com/office/drawing/2014/main" id="{C9A67FAC-8659-47D2-AF1D-BFA1D1A1F692}"/>
                </a:ext>
              </a:extLst>
            </p:cNvPr>
            <p:cNvSpPr txBox="1">
              <a:spLocks/>
            </p:cNvSpPr>
            <p:nvPr/>
          </p:nvSpPr>
          <p:spPr>
            <a:xfrm>
              <a:off x="342732" y="2250434"/>
              <a:ext cx="1003550" cy="2673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ja-JP" altLang="en-US" sz="1400" dirty="0">
                  <a:latin typeface="ＭＳ Ｐゴシック" panose="020B0600070205080204" pitchFamily="50" charset="-128"/>
                  <a:ea typeface="ＭＳ Ｐゴシック" panose="020B0600070205080204" pitchFamily="50" charset="-128"/>
                </a:rPr>
                <a:t>堺市域</a:t>
              </a:r>
            </a:p>
          </p:txBody>
        </p:sp>
        <p:pic>
          <p:nvPicPr>
            <p:cNvPr id="13" name="図 12">
              <a:extLst>
                <a:ext uri="{FF2B5EF4-FFF2-40B4-BE49-F238E27FC236}">
                  <a16:creationId xmlns:a16="http://schemas.microsoft.com/office/drawing/2014/main" id="{F87C09BF-019B-4905-B3B9-DDF6589ADAA1}"/>
                </a:ext>
              </a:extLst>
            </p:cNvPr>
            <p:cNvPicPr>
              <a:picLocks noChangeAspect="1"/>
            </p:cNvPicPr>
            <p:nvPr/>
          </p:nvPicPr>
          <p:blipFill>
            <a:blip r:embed="rId3"/>
            <a:stretch>
              <a:fillRect/>
            </a:stretch>
          </p:blipFill>
          <p:spPr>
            <a:xfrm>
              <a:off x="2484587" y="2453203"/>
              <a:ext cx="2033433" cy="4217436"/>
            </a:xfrm>
            <a:prstGeom prst="rect">
              <a:avLst/>
            </a:prstGeom>
          </p:spPr>
        </p:pic>
        <p:pic>
          <p:nvPicPr>
            <p:cNvPr id="14" name="図 13">
              <a:extLst>
                <a:ext uri="{FF2B5EF4-FFF2-40B4-BE49-F238E27FC236}">
                  <a16:creationId xmlns:a16="http://schemas.microsoft.com/office/drawing/2014/main" id="{DB0637EF-5BBB-4085-B73A-E24710E206A3}"/>
                </a:ext>
              </a:extLst>
            </p:cNvPr>
            <p:cNvPicPr>
              <a:picLocks noChangeAspect="1"/>
            </p:cNvPicPr>
            <p:nvPr/>
          </p:nvPicPr>
          <p:blipFill>
            <a:blip r:embed="rId4"/>
            <a:stretch>
              <a:fillRect/>
            </a:stretch>
          </p:blipFill>
          <p:spPr>
            <a:xfrm>
              <a:off x="4672529" y="2452355"/>
              <a:ext cx="2063093" cy="4218284"/>
            </a:xfrm>
            <a:prstGeom prst="rect">
              <a:avLst/>
            </a:prstGeom>
          </p:spPr>
        </p:pic>
        <p:sp>
          <p:nvSpPr>
            <p:cNvPr id="15" name="タイトル 1">
              <a:extLst>
                <a:ext uri="{FF2B5EF4-FFF2-40B4-BE49-F238E27FC236}">
                  <a16:creationId xmlns:a16="http://schemas.microsoft.com/office/drawing/2014/main" id="{86CD6A54-5DD0-4820-90EB-795717B6509E}"/>
                </a:ext>
              </a:extLst>
            </p:cNvPr>
            <p:cNvSpPr txBox="1">
              <a:spLocks/>
            </p:cNvSpPr>
            <p:nvPr/>
          </p:nvSpPr>
          <p:spPr>
            <a:xfrm>
              <a:off x="2612545" y="2238772"/>
              <a:ext cx="1003550" cy="2673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dirty="0">
                  <a:latin typeface="ＭＳ Ｐゴシック" panose="020B0600070205080204" pitchFamily="50" charset="-128"/>
                  <a:ea typeface="ＭＳ Ｐゴシック" panose="020B0600070205080204" pitchFamily="50" charset="-128"/>
                </a:rPr>
                <a:t>泉大津市</a:t>
              </a:r>
              <a:endParaRPr kumimoji="1" lang="ja-JP" altLang="en-US" sz="1400" dirty="0">
                <a:latin typeface="ＭＳ Ｐゴシック" panose="020B0600070205080204" pitchFamily="50" charset="-128"/>
                <a:ea typeface="ＭＳ Ｐゴシック" panose="020B0600070205080204" pitchFamily="50" charset="-128"/>
              </a:endParaRPr>
            </a:p>
          </p:txBody>
        </p:sp>
        <p:sp>
          <p:nvSpPr>
            <p:cNvPr id="16" name="タイトル 1">
              <a:extLst>
                <a:ext uri="{FF2B5EF4-FFF2-40B4-BE49-F238E27FC236}">
                  <a16:creationId xmlns:a16="http://schemas.microsoft.com/office/drawing/2014/main" id="{5C2F6AD0-C4CC-44AA-9E50-6F2406A2A04F}"/>
                </a:ext>
              </a:extLst>
            </p:cNvPr>
            <p:cNvSpPr txBox="1">
              <a:spLocks/>
            </p:cNvSpPr>
            <p:nvPr/>
          </p:nvSpPr>
          <p:spPr>
            <a:xfrm>
              <a:off x="4796632" y="2250433"/>
              <a:ext cx="1003550" cy="2673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dirty="0">
                  <a:latin typeface="ＭＳ Ｐゴシック" panose="020B0600070205080204" pitchFamily="50" charset="-128"/>
                  <a:ea typeface="ＭＳ Ｐゴシック" panose="020B0600070205080204" pitchFamily="50" charset="-128"/>
                </a:rPr>
                <a:t>和泉市</a:t>
              </a:r>
              <a:endParaRPr kumimoji="1" lang="ja-JP" altLang="en-US" sz="1400" dirty="0">
                <a:latin typeface="ＭＳ Ｐゴシック" panose="020B0600070205080204" pitchFamily="50" charset="-128"/>
                <a:ea typeface="ＭＳ Ｐゴシック" panose="020B0600070205080204" pitchFamily="50" charset="-128"/>
              </a:endParaRPr>
            </a:p>
          </p:txBody>
        </p:sp>
        <p:sp>
          <p:nvSpPr>
            <p:cNvPr id="17" name="四角形: 角を丸くする 16">
              <a:extLst>
                <a:ext uri="{FF2B5EF4-FFF2-40B4-BE49-F238E27FC236}">
                  <a16:creationId xmlns:a16="http://schemas.microsoft.com/office/drawing/2014/main" id="{380A218B-D59C-4D34-B551-F83F10F39710}"/>
                </a:ext>
              </a:extLst>
            </p:cNvPr>
            <p:cNvSpPr/>
            <p:nvPr/>
          </p:nvSpPr>
          <p:spPr>
            <a:xfrm>
              <a:off x="2398306" y="3526971"/>
              <a:ext cx="860135" cy="1260825"/>
            </a:xfrm>
            <a:prstGeom prst="roundRect">
              <a:avLst>
                <a:gd name="adj" fmla="val 720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F4B8A316-DB78-4486-8E41-2DEE0863D22F}"/>
                </a:ext>
              </a:extLst>
            </p:cNvPr>
            <p:cNvSpPr txBox="1"/>
            <p:nvPr/>
          </p:nvSpPr>
          <p:spPr>
            <a:xfrm>
              <a:off x="991315" y="2673717"/>
              <a:ext cx="1003550" cy="24736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a:spAutoFit/>
            </a:bodyPr>
            <a:lstStyle/>
            <a:p>
              <a:pPr algn="ctr"/>
              <a:r>
                <a:rPr lang="ja-JP" altLang="en-US" sz="1100" dirty="0"/>
                <a:t>計：</a:t>
              </a:r>
              <a:r>
                <a:rPr lang="en-US" altLang="ja-JP" sz="1100" dirty="0"/>
                <a:t>1,056</a:t>
              </a:r>
              <a:r>
                <a:rPr lang="ja-JP" altLang="en-US" sz="1100" dirty="0"/>
                <a:t>人</a:t>
              </a:r>
            </a:p>
          </p:txBody>
        </p:sp>
        <p:sp>
          <p:nvSpPr>
            <p:cNvPr id="20" name="テキスト ボックス 19">
              <a:extLst>
                <a:ext uri="{FF2B5EF4-FFF2-40B4-BE49-F238E27FC236}">
                  <a16:creationId xmlns:a16="http://schemas.microsoft.com/office/drawing/2014/main" id="{F1C01BCF-57AD-47C6-A4F8-E14AABD47731}"/>
                </a:ext>
              </a:extLst>
            </p:cNvPr>
            <p:cNvSpPr txBox="1"/>
            <p:nvPr/>
          </p:nvSpPr>
          <p:spPr>
            <a:xfrm>
              <a:off x="3504242" y="2673717"/>
              <a:ext cx="767687" cy="24736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a:spAutoFit/>
            </a:bodyPr>
            <a:lstStyle/>
            <a:p>
              <a:pPr algn="ctr"/>
              <a:r>
                <a:rPr lang="ja-JP" altLang="en-US" sz="1100" dirty="0"/>
                <a:t>計：</a:t>
              </a:r>
              <a:r>
                <a:rPr lang="en-US" altLang="ja-JP" sz="1100" dirty="0"/>
                <a:t>85</a:t>
              </a:r>
              <a:r>
                <a:rPr lang="ja-JP" altLang="en-US" sz="1100" dirty="0"/>
                <a:t>人</a:t>
              </a:r>
            </a:p>
          </p:txBody>
        </p:sp>
        <p:sp>
          <p:nvSpPr>
            <p:cNvPr id="21" name="テキスト ボックス 20">
              <a:extLst>
                <a:ext uri="{FF2B5EF4-FFF2-40B4-BE49-F238E27FC236}">
                  <a16:creationId xmlns:a16="http://schemas.microsoft.com/office/drawing/2014/main" id="{D4175F11-7F5A-49E5-B979-F25FD3F820D8}"/>
                </a:ext>
              </a:extLst>
            </p:cNvPr>
            <p:cNvSpPr txBox="1"/>
            <p:nvPr/>
          </p:nvSpPr>
          <p:spPr>
            <a:xfrm>
              <a:off x="5574454" y="2673717"/>
              <a:ext cx="889478" cy="24736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a:spAutoFit/>
            </a:bodyPr>
            <a:lstStyle/>
            <a:p>
              <a:pPr algn="ctr"/>
              <a:r>
                <a:rPr lang="ja-JP" altLang="en-US" sz="1100" dirty="0"/>
                <a:t>計：</a:t>
              </a:r>
              <a:r>
                <a:rPr lang="en-US" altLang="ja-JP" sz="1100" dirty="0"/>
                <a:t>169</a:t>
              </a:r>
              <a:r>
                <a:rPr lang="ja-JP" altLang="en-US" sz="1100" dirty="0"/>
                <a:t>人</a:t>
              </a:r>
            </a:p>
          </p:txBody>
        </p:sp>
        <p:pic>
          <p:nvPicPr>
            <p:cNvPr id="22" name="図 21">
              <a:extLst>
                <a:ext uri="{FF2B5EF4-FFF2-40B4-BE49-F238E27FC236}">
                  <a16:creationId xmlns:a16="http://schemas.microsoft.com/office/drawing/2014/main" id="{F0B42287-0347-4278-9117-455AE9576EDD}"/>
                </a:ext>
              </a:extLst>
            </p:cNvPr>
            <p:cNvPicPr>
              <a:picLocks noChangeAspect="1"/>
            </p:cNvPicPr>
            <p:nvPr/>
          </p:nvPicPr>
          <p:blipFill>
            <a:blip r:embed="rId5"/>
            <a:stretch>
              <a:fillRect/>
            </a:stretch>
          </p:blipFill>
          <p:spPr>
            <a:xfrm>
              <a:off x="6780141" y="2445676"/>
              <a:ext cx="2199429" cy="4270629"/>
            </a:xfrm>
            <a:prstGeom prst="rect">
              <a:avLst/>
            </a:prstGeom>
          </p:spPr>
        </p:pic>
        <p:sp>
          <p:nvSpPr>
            <p:cNvPr id="23" name="テキスト ボックス 22">
              <a:extLst>
                <a:ext uri="{FF2B5EF4-FFF2-40B4-BE49-F238E27FC236}">
                  <a16:creationId xmlns:a16="http://schemas.microsoft.com/office/drawing/2014/main" id="{F37EE673-4B30-44E1-9106-10A6C80F8048}"/>
                </a:ext>
              </a:extLst>
            </p:cNvPr>
            <p:cNvSpPr txBox="1"/>
            <p:nvPr/>
          </p:nvSpPr>
          <p:spPr>
            <a:xfrm>
              <a:off x="7881156" y="2649449"/>
              <a:ext cx="767687" cy="26161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a:spAutoFit/>
            </a:bodyPr>
            <a:lstStyle/>
            <a:p>
              <a:pPr algn="ctr"/>
              <a:r>
                <a:rPr lang="ja-JP" altLang="en-US" sz="1100" dirty="0"/>
                <a:t>計：</a:t>
              </a:r>
              <a:r>
                <a:rPr lang="en-US" altLang="ja-JP" sz="1100" dirty="0"/>
                <a:t>40</a:t>
              </a:r>
              <a:r>
                <a:rPr lang="ja-JP" altLang="en-US" sz="1100" dirty="0"/>
                <a:t>人</a:t>
              </a:r>
            </a:p>
          </p:txBody>
        </p:sp>
        <p:sp>
          <p:nvSpPr>
            <p:cNvPr id="24" name="四角形: 角を丸くする 23">
              <a:extLst>
                <a:ext uri="{FF2B5EF4-FFF2-40B4-BE49-F238E27FC236}">
                  <a16:creationId xmlns:a16="http://schemas.microsoft.com/office/drawing/2014/main" id="{0FB61CF1-FE41-46C9-AD31-29244CBA47BA}"/>
                </a:ext>
              </a:extLst>
            </p:cNvPr>
            <p:cNvSpPr/>
            <p:nvPr/>
          </p:nvSpPr>
          <p:spPr>
            <a:xfrm>
              <a:off x="6937638" y="4091941"/>
              <a:ext cx="748413" cy="965140"/>
            </a:xfrm>
            <a:prstGeom prst="roundRect">
              <a:avLst>
                <a:gd name="adj" fmla="val 720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四角形: 角を丸くする 24">
              <a:extLst>
                <a:ext uri="{FF2B5EF4-FFF2-40B4-BE49-F238E27FC236}">
                  <a16:creationId xmlns:a16="http://schemas.microsoft.com/office/drawing/2014/main" id="{31B5C100-0FB3-4318-94C4-057FB6D222F0}"/>
                </a:ext>
              </a:extLst>
            </p:cNvPr>
            <p:cNvSpPr/>
            <p:nvPr/>
          </p:nvSpPr>
          <p:spPr>
            <a:xfrm>
              <a:off x="6937638" y="2921077"/>
              <a:ext cx="748413" cy="726400"/>
            </a:xfrm>
            <a:prstGeom prst="roundRect">
              <a:avLst>
                <a:gd name="adj" fmla="val 720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スライド番号プレースホルダー 1">
            <a:extLst>
              <a:ext uri="{FF2B5EF4-FFF2-40B4-BE49-F238E27FC236}">
                <a16:creationId xmlns:a16="http://schemas.microsoft.com/office/drawing/2014/main" id="{525489CD-E751-4689-A567-286223777C40}"/>
              </a:ext>
            </a:extLst>
          </p:cNvPr>
          <p:cNvSpPr>
            <a:spLocks noGrp="1"/>
          </p:cNvSpPr>
          <p:nvPr>
            <p:ph type="sldNum" sz="quarter" idx="12"/>
          </p:nvPr>
        </p:nvSpPr>
        <p:spPr>
          <a:xfrm>
            <a:off x="7046876" y="6564286"/>
            <a:ext cx="2228850" cy="365125"/>
          </a:xfrm>
        </p:spPr>
        <p:txBody>
          <a:bodyPr/>
          <a:lstStyle/>
          <a:p>
            <a:fld id="{CFC412B4-EE58-4AC4-A928-FBCBFC162B5A}" type="slidenum">
              <a:rPr kumimoji="1" lang="ja-JP" altLang="en-US" smtClean="0"/>
              <a:t>34</a:t>
            </a:fld>
            <a:endParaRPr kumimoji="1" lang="ja-JP" altLang="en-US" dirty="0"/>
          </a:p>
        </p:txBody>
      </p:sp>
    </p:spTree>
    <p:extLst>
      <p:ext uri="{BB962C8B-B14F-4D97-AF65-F5344CB8AC3E}">
        <p14:creationId xmlns:p14="http://schemas.microsoft.com/office/powerpoint/2010/main" val="1160253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E18C5F5-EFE3-4448-9320-35378E710FAE}"/>
              </a:ext>
            </a:extLst>
          </p:cNvPr>
          <p:cNvSpPr/>
          <p:nvPr/>
        </p:nvSpPr>
        <p:spPr>
          <a:xfrm>
            <a:off x="24071" y="34374"/>
            <a:ext cx="9906000" cy="36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堺市域・泉州北ブロック付近の広域化シミュレーション㉑</a:t>
            </a:r>
          </a:p>
        </p:txBody>
      </p:sp>
      <p:sp>
        <p:nvSpPr>
          <p:cNvPr id="38" name="角丸四角形 91">
            <a:extLst>
              <a:ext uri="{FF2B5EF4-FFF2-40B4-BE49-F238E27FC236}">
                <a16:creationId xmlns:a16="http://schemas.microsoft.com/office/drawing/2014/main" id="{07887CDC-EDBE-4532-B0CB-1CD0301D9E65}"/>
              </a:ext>
            </a:extLst>
          </p:cNvPr>
          <p:cNvSpPr/>
          <p:nvPr/>
        </p:nvSpPr>
        <p:spPr>
          <a:xfrm>
            <a:off x="190662" y="809912"/>
            <a:ext cx="9524676" cy="136072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defTabSz="457200" rtl="0" eaLnBrk="1" fontAlgn="auto" latinLnBrk="0" hangingPunct="1">
              <a:lnSpc>
                <a:spcPct val="100000"/>
              </a:lnSpc>
              <a:spcBef>
                <a:spcPts val="200"/>
              </a:spcBef>
              <a:spcAft>
                <a:spcPts val="0"/>
              </a:spcAft>
              <a:buClrTx/>
              <a:buSzTx/>
              <a:buFont typeface="Wingdings" panose="05000000000000000000" pitchFamily="2" charset="2"/>
              <a:buChar char="Ø"/>
              <a:tabLst/>
              <a:defRPr/>
            </a:pPr>
            <a:endParaRPr kumimoji="1" lang="en-US" altLang="ja-JP" sz="1100" b="1" dirty="0">
              <a:solidFill>
                <a:schemeClr val="tx1"/>
              </a:solidFill>
              <a:latin typeface="Meiryo UI" panose="020B0604030504040204" pitchFamily="50" charset="-128"/>
              <a:ea typeface="Meiryo UI" panose="020B0604030504040204" pitchFamily="50" charset="-128"/>
            </a:endParaRPr>
          </a:p>
        </p:txBody>
      </p:sp>
      <p:sp>
        <p:nvSpPr>
          <p:cNvPr id="18" name="角丸四角形 91">
            <a:extLst>
              <a:ext uri="{FF2B5EF4-FFF2-40B4-BE49-F238E27FC236}">
                <a16:creationId xmlns:a16="http://schemas.microsoft.com/office/drawing/2014/main" id="{6CB36A11-74F2-4241-A90F-ED982204452F}"/>
              </a:ext>
            </a:extLst>
          </p:cNvPr>
          <p:cNvSpPr/>
          <p:nvPr/>
        </p:nvSpPr>
        <p:spPr>
          <a:xfrm>
            <a:off x="79873" y="488550"/>
            <a:ext cx="3060000" cy="288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Meiryo UI" panose="020B0604030504040204" pitchFamily="50" charset="-128"/>
                <a:ea typeface="Meiryo UI" panose="020B0604030504040204" pitchFamily="50" charset="-128"/>
              </a:rPr>
              <a:t>シミュレーション４：年齢構成の変化</a:t>
            </a:r>
            <a:endParaRPr kumimoji="1" lang="ja-JP" altLang="en-US" sz="100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26" name="角丸四角形 91">
            <a:extLst>
              <a:ext uri="{FF2B5EF4-FFF2-40B4-BE49-F238E27FC236}">
                <a16:creationId xmlns:a16="http://schemas.microsoft.com/office/drawing/2014/main" id="{A03D36C3-9140-479B-9156-01F2CCFFE63E}"/>
              </a:ext>
            </a:extLst>
          </p:cNvPr>
          <p:cNvSpPr/>
          <p:nvPr/>
        </p:nvSpPr>
        <p:spPr>
          <a:xfrm>
            <a:off x="79872" y="830029"/>
            <a:ext cx="4325151" cy="288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案２－３：堺市域＋泉州北ブロック＋泉州南ブロック（続き）</a:t>
            </a:r>
            <a:endParaRPr kumimoji="1" lang="ja-JP" altLang="en-US" sz="8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grpSp>
        <p:nvGrpSpPr>
          <p:cNvPr id="27" name="グループ化 26">
            <a:extLst>
              <a:ext uri="{FF2B5EF4-FFF2-40B4-BE49-F238E27FC236}">
                <a16:creationId xmlns:a16="http://schemas.microsoft.com/office/drawing/2014/main" id="{3427ACE2-732B-43E5-A0B9-F470E28FECE1}"/>
              </a:ext>
            </a:extLst>
          </p:cNvPr>
          <p:cNvGrpSpPr/>
          <p:nvPr/>
        </p:nvGrpSpPr>
        <p:grpSpPr>
          <a:xfrm>
            <a:off x="154388" y="1192088"/>
            <a:ext cx="9597224" cy="5480254"/>
            <a:chOff x="0" y="1658959"/>
            <a:chExt cx="8973707" cy="5180968"/>
          </a:xfrm>
        </p:grpSpPr>
        <p:sp>
          <p:nvSpPr>
            <p:cNvPr id="28" name="テキスト ボックス 27">
              <a:extLst>
                <a:ext uri="{FF2B5EF4-FFF2-40B4-BE49-F238E27FC236}">
                  <a16:creationId xmlns:a16="http://schemas.microsoft.com/office/drawing/2014/main" id="{5BE4C2F1-3AAB-4BA3-846C-2059DD47D0D8}"/>
                </a:ext>
              </a:extLst>
            </p:cNvPr>
            <p:cNvSpPr txBox="1"/>
            <p:nvPr/>
          </p:nvSpPr>
          <p:spPr>
            <a:xfrm>
              <a:off x="0" y="6586011"/>
              <a:ext cx="8265000" cy="253916"/>
            </a:xfrm>
            <a:prstGeom prst="rect">
              <a:avLst/>
            </a:prstGeom>
            <a:noFill/>
          </p:spPr>
          <p:txBody>
            <a:bodyPr wrap="square">
              <a:spAutoFit/>
            </a:bodyPr>
            <a:lstStyle/>
            <a:p>
              <a:r>
                <a:rPr lang="ja-JP" altLang="en-US" sz="1050" dirty="0"/>
                <a:t>（出典）令和５年度消防防災・震災対策現況調査（第</a:t>
              </a:r>
              <a:r>
                <a:rPr lang="en-US" altLang="ja-JP" sz="1050" dirty="0"/>
                <a:t>02</a:t>
              </a:r>
              <a:r>
                <a:rPr lang="ja-JP" altLang="en-US" sz="1050" dirty="0"/>
                <a:t>表：年齢別及び階級別消防吏員数）より作成</a:t>
              </a:r>
            </a:p>
          </p:txBody>
        </p:sp>
        <p:pic>
          <p:nvPicPr>
            <p:cNvPr id="29" name="図 28">
              <a:extLst>
                <a:ext uri="{FF2B5EF4-FFF2-40B4-BE49-F238E27FC236}">
                  <a16:creationId xmlns:a16="http://schemas.microsoft.com/office/drawing/2014/main" id="{9E275C7F-2CF4-47ED-815B-2D1A4EE88A58}"/>
                </a:ext>
              </a:extLst>
            </p:cNvPr>
            <p:cNvPicPr>
              <a:picLocks noChangeAspect="1"/>
            </p:cNvPicPr>
            <p:nvPr/>
          </p:nvPicPr>
          <p:blipFill>
            <a:blip r:embed="rId2"/>
            <a:stretch>
              <a:fillRect/>
            </a:stretch>
          </p:blipFill>
          <p:spPr>
            <a:xfrm>
              <a:off x="463306" y="2173250"/>
              <a:ext cx="2066343" cy="4461300"/>
            </a:xfrm>
            <a:prstGeom prst="rect">
              <a:avLst/>
            </a:prstGeom>
          </p:spPr>
        </p:pic>
        <p:pic>
          <p:nvPicPr>
            <p:cNvPr id="30" name="図 29">
              <a:extLst>
                <a:ext uri="{FF2B5EF4-FFF2-40B4-BE49-F238E27FC236}">
                  <a16:creationId xmlns:a16="http://schemas.microsoft.com/office/drawing/2014/main" id="{34935E10-1E9A-4DEA-AA67-9CF60A6CFDBB}"/>
                </a:ext>
              </a:extLst>
            </p:cNvPr>
            <p:cNvPicPr>
              <a:picLocks noChangeAspect="1"/>
            </p:cNvPicPr>
            <p:nvPr/>
          </p:nvPicPr>
          <p:blipFill>
            <a:blip r:embed="rId3"/>
            <a:stretch>
              <a:fillRect/>
            </a:stretch>
          </p:blipFill>
          <p:spPr>
            <a:xfrm>
              <a:off x="2590654" y="2173250"/>
              <a:ext cx="2071270" cy="4461299"/>
            </a:xfrm>
            <a:prstGeom prst="rect">
              <a:avLst/>
            </a:prstGeom>
          </p:spPr>
        </p:pic>
        <p:sp>
          <p:nvSpPr>
            <p:cNvPr id="31" name="タイトル 1">
              <a:extLst>
                <a:ext uri="{FF2B5EF4-FFF2-40B4-BE49-F238E27FC236}">
                  <a16:creationId xmlns:a16="http://schemas.microsoft.com/office/drawing/2014/main" id="{E589B675-7E73-47B8-AFC4-0976E71C3282}"/>
                </a:ext>
              </a:extLst>
            </p:cNvPr>
            <p:cNvSpPr txBox="1">
              <a:spLocks/>
            </p:cNvSpPr>
            <p:nvPr/>
          </p:nvSpPr>
          <p:spPr>
            <a:xfrm>
              <a:off x="516774" y="1980816"/>
              <a:ext cx="2057400" cy="31159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dirty="0">
                  <a:latin typeface="ＭＳ Ｐゴシック" panose="020B0600070205080204" pitchFamily="50" charset="-128"/>
                  <a:ea typeface="ＭＳ Ｐゴシック" panose="020B0600070205080204" pitchFamily="50" charset="-128"/>
                </a:rPr>
                <a:t>岸和田市</a:t>
              </a:r>
              <a:endParaRPr kumimoji="1" lang="ja-JP" altLang="en-US" sz="1400" dirty="0">
                <a:latin typeface="ＭＳ Ｐゴシック" panose="020B0600070205080204" pitchFamily="50" charset="-128"/>
                <a:ea typeface="ＭＳ Ｐゴシック" panose="020B0600070205080204" pitchFamily="50" charset="-128"/>
              </a:endParaRPr>
            </a:p>
          </p:txBody>
        </p:sp>
        <p:sp>
          <p:nvSpPr>
            <p:cNvPr id="32" name="タイトル 1">
              <a:extLst>
                <a:ext uri="{FF2B5EF4-FFF2-40B4-BE49-F238E27FC236}">
                  <a16:creationId xmlns:a16="http://schemas.microsoft.com/office/drawing/2014/main" id="{B07B4749-F5AF-44C3-AAB3-37A9F85E577E}"/>
                </a:ext>
              </a:extLst>
            </p:cNvPr>
            <p:cNvSpPr txBox="1">
              <a:spLocks/>
            </p:cNvSpPr>
            <p:nvPr/>
          </p:nvSpPr>
          <p:spPr>
            <a:xfrm>
              <a:off x="2720724" y="1980816"/>
              <a:ext cx="1291439" cy="31159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dirty="0">
                  <a:latin typeface="ＭＳ Ｐゴシック" panose="020B0600070205080204" pitchFamily="50" charset="-128"/>
                  <a:ea typeface="ＭＳ Ｐゴシック" panose="020B0600070205080204" pitchFamily="50" charset="-128"/>
                </a:rPr>
                <a:t>貝塚市</a:t>
              </a:r>
              <a:endParaRPr kumimoji="1" lang="ja-JP" altLang="en-US" sz="1400" dirty="0">
                <a:latin typeface="ＭＳ Ｐゴシック" panose="020B0600070205080204" pitchFamily="50" charset="-128"/>
                <a:ea typeface="ＭＳ Ｐゴシック" panose="020B0600070205080204" pitchFamily="50" charset="-128"/>
              </a:endParaRPr>
            </a:p>
          </p:txBody>
        </p:sp>
        <p:sp>
          <p:nvSpPr>
            <p:cNvPr id="33" name="タイトル 1">
              <a:extLst>
                <a:ext uri="{FF2B5EF4-FFF2-40B4-BE49-F238E27FC236}">
                  <a16:creationId xmlns:a16="http://schemas.microsoft.com/office/drawing/2014/main" id="{CEB014AE-44C4-465B-AD70-82900D521736}"/>
                </a:ext>
              </a:extLst>
            </p:cNvPr>
            <p:cNvSpPr txBox="1">
              <a:spLocks/>
            </p:cNvSpPr>
            <p:nvPr/>
          </p:nvSpPr>
          <p:spPr>
            <a:xfrm>
              <a:off x="323712" y="1670593"/>
              <a:ext cx="1862732" cy="40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en-US" altLang="ja-JP" sz="1600" dirty="0">
                  <a:latin typeface="ＭＳ Ｐゴシック" panose="020B0600070205080204" pitchFamily="50" charset="-128"/>
                  <a:ea typeface="ＭＳ Ｐゴシック" panose="020B0600070205080204" pitchFamily="50" charset="-128"/>
                </a:rPr>
                <a:t>【</a:t>
              </a:r>
              <a:r>
                <a:rPr kumimoji="1" lang="ja-JP" altLang="en-US" sz="1600" dirty="0">
                  <a:latin typeface="ＭＳ Ｐゴシック" panose="020B0600070205080204" pitchFamily="50" charset="-128"/>
                  <a:ea typeface="ＭＳ Ｐゴシック" panose="020B0600070205080204" pitchFamily="50" charset="-128"/>
                </a:rPr>
                <a:t>広域化前（続き）</a:t>
              </a:r>
              <a:r>
                <a:rPr kumimoji="1" lang="en-US" altLang="ja-JP" sz="1600" dirty="0">
                  <a:latin typeface="ＭＳ Ｐゴシック" panose="020B0600070205080204" pitchFamily="50" charset="-128"/>
                  <a:ea typeface="ＭＳ Ｐゴシック" panose="020B0600070205080204" pitchFamily="50" charset="-128"/>
                </a:rPr>
                <a:t>】</a:t>
              </a:r>
              <a:endParaRPr kumimoji="1" lang="ja-JP" altLang="en-US" sz="1600" dirty="0">
                <a:latin typeface="ＭＳ Ｐゴシック" panose="020B0600070205080204" pitchFamily="50" charset="-128"/>
                <a:ea typeface="ＭＳ Ｐゴシック" panose="020B0600070205080204" pitchFamily="50" charset="-128"/>
              </a:endParaRPr>
            </a:p>
          </p:txBody>
        </p:sp>
        <p:sp>
          <p:nvSpPr>
            <p:cNvPr id="34" name="四角形: 角を丸くする 33">
              <a:extLst>
                <a:ext uri="{FF2B5EF4-FFF2-40B4-BE49-F238E27FC236}">
                  <a16:creationId xmlns:a16="http://schemas.microsoft.com/office/drawing/2014/main" id="{3DED1E9D-045A-4449-86A2-8AC4B0EEEEFC}"/>
                </a:ext>
              </a:extLst>
            </p:cNvPr>
            <p:cNvSpPr/>
            <p:nvPr/>
          </p:nvSpPr>
          <p:spPr>
            <a:xfrm>
              <a:off x="2743023" y="3930502"/>
              <a:ext cx="748413" cy="970048"/>
            </a:xfrm>
            <a:prstGeom prst="roundRect">
              <a:avLst>
                <a:gd name="adj" fmla="val 720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四角形: 角を丸くする 34">
              <a:extLst>
                <a:ext uri="{FF2B5EF4-FFF2-40B4-BE49-F238E27FC236}">
                  <a16:creationId xmlns:a16="http://schemas.microsoft.com/office/drawing/2014/main" id="{E6A2660C-A202-4EF9-938C-CF5CE27B6C7C}"/>
                </a:ext>
              </a:extLst>
            </p:cNvPr>
            <p:cNvSpPr/>
            <p:nvPr/>
          </p:nvSpPr>
          <p:spPr>
            <a:xfrm>
              <a:off x="404618" y="3909327"/>
              <a:ext cx="748413" cy="954808"/>
            </a:xfrm>
            <a:prstGeom prst="roundRect">
              <a:avLst>
                <a:gd name="adj" fmla="val 720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タイトル 1">
              <a:extLst>
                <a:ext uri="{FF2B5EF4-FFF2-40B4-BE49-F238E27FC236}">
                  <a16:creationId xmlns:a16="http://schemas.microsoft.com/office/drawing/2014/main" id="{B11566A0-0BDF-420F-824A-8894977E9E71}"/>
                </a:ext>
              </a:extLst>
            </p:cNvPr>
            <p:cNvSpPr txBox="1">
              <a:spLocks/>
            </p:cNvSpPr>
            <p:nvPr/>
          </p:nvSpPr>
          <p:spPr>
            <a:xfrm>
              <a:off x="6878575" y="1658959"/>
              <a:ext cx="1862732" cy="40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kumimoji="1" lang="en-US" altLang="ja-JP" sz="1600" dirty="0">
                  <a:latin typeface="ＭＳ Ｐゴシック" panose="020B0600070205080204" pitchFamily="50" charset="-128"/>
                  <a:ea typeface="ＭＳ Ｐゴシック" panose="020B0600070205080204" pitchFamily="50" charset="-128"/>
                </a:rPr>
                <a:t>【</a:t>
              </a:r>
              <a:r>
                <a:rPr kumimoji="1" lang="ja-JP" altLang="en-US" sz="1600" dirty="0">
                  <a:latin typeface="ＭＳ Ｐゴシック" panose="020B0600070205080204" pitchFamily="50" charset="-128"/>
                  <a:ea typeface="ＭＳ Ｐゴシック" panose="020B0600070205080204" pitchFamily="50" charset="-128"/>
                </a:rPr>
                <a:t>広域化後</a:t>
              </a:r>
              <a:r>
                <a:rPr kumimoji="1" lang="en-US" altLang="ja-JP" sz="1600" dirty="0">
                  <a:latin typeface="ＭＳ Ｐゴシック" panose="020B0600070205080204" pitchFamily="50" charset="-128"/>
                  <a:ea typeface="ＭＳ Ｐゴシック" panose="020B0600070205080204" pitchFamily="50" charset="-128"/>
                </a:rPr>
                <a:t>】</a:t>
              </a:r>
              <a:endParaRPr kumimoji="1" lang="ja-JP" altLang="en-US" sz="1600" dirty="0">
                <a:latin typeface="ＭＳ Ｐゴシック" panose="020B0600070205080204" pitchFamily="50" charset="-128"/>
                <a:ea typeface="ＭＳ Ｐゴシック" panose="020B0600070205080204" pitchFamily="50" charset="-128"/>
              </a:endParaRPr>
            </a:p>
          </p:txBody>
        </p:sp>
        <p:sp>
          <p:nvSpPr>
            <p:cNvPr id="37" name="タイトル 1">
              <a:extLst>
                <a:ext uri="{FF2B5EF4-FFF2-40B4-BE49-F238E27FC236}">
                  <a16:creationId xmlns:a16="http://schemas.microsoft.com/office/drawing/2014/main" id="{32DC4BB1-F103-4B80-9886-40D31D4E8340}"/>
                </a:ext>
              </a:extLst>
            </p:cNvPr>
            <p:cNvSpPr txBox="1">
              <a:spLocks/>
            </p:cNvSpPr>
            <p:nvPr/>
          </p:nvSpPr>
          <p:spPr>
            <a:xfrm>
              <a:off x="6986809" y="1988087"/>
              <a:ext cx="1986897" cy="3115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200" dirty="0">
                  <a:latin typeface="ＭＳ Ｐゴシック" panose="020B0600070205080204" pitchFamily="50" charset="-128"/>
                  <a:ea typeface="ＭＳ Ｐゴシック" panose="020B0600070205080204" pitchFamily="50" charset="-128"/>
                </a:rPr>
                <a:t>堺市域＋泉州北</a:t>
              </a:r>
              <a:r>
                <a:rPr lang="en-US" altLang="ja-JP" sz="1200" dirty="0">
                  <a:latin typeface="ＭＳ Ｐゴシック" panose="020B0600070205080204" pitchFamily="50" charset="-128"/>
                  <a:ea typeface="ＭＳ Ｐゴシック" panose="020B0600070205080204" pitchFamily="50" charset="-128"/>
                </a:rPr>
                <a:t>B+</a:t>
              </a:r>
              <a:r>
                <a:rPr lang="ja-JP" altLang="en-US" sz="1200" dirty="0">
                  <a:latin typeface="ＭＳ Ｐゴシック" panose="020B0600070205080204" pitchFamily="50" charset="-128"/>
                  <a:ea typeface="ＭＳ Ｐゴシック" panose="020B0600070205080204" pitchFamily="50" charset="-128"/>
                </a:rPr>
                <a:t>泉州南</a:t>
              </a:r>
              <a:r>
                <a:rPr lang="en-US" altLang="ja-JP" sz="1200" dirty="0">
                  <a:latin typeface="ＭＳ Ｐゴシック" panose="020B0600070205080204" pitchFamily="50" charset="-128"/>
                  <a:ea typeface="ＭＳ Ｐゴシック" panose="020B0600070205080204" pitchFamily="50" charset="-128"/>
                </a:rPr>
                <a:t>B</a:t>
              </a:r>
              <a:endParaRPr kumimoji="1" lang="ja-JP" altLang="en-US" sz="1200" dirty="0">
                <a:latin typeface="ＭＳ Ｐゴシック" panose="020B0600070205080204" pitchFamily="50" charset="-128"/>
                <a:ea typeface="ＭＳ Ｐゴシック" panose="020B0600070205080204" pitchFamily="50" charset="-128"/>
              </a:endParaRPr>
            </a:p>
          </p:txBody>
        </p:sp>
        <p:sp>
          <p:nvSpPr>
            <p:cNvPr id="39" name="テキスト ボックス 38">
              <a:extLst>
                <a:ext uri="{FF2B5EF4-FFF2-40B4-BE49-F238E27FC236}">
                  <a16:creationId xmlns:a16="http://schemas.microsoft.com/office/drawing/2014/main" id="{FC3559DB-BFC5-4B6C-8DB5-06E44193C4CF}"/>
                </a:ext>
              </a:extLst>
            </p:cNvPr>
            <p:cNvSpPr txBox="1"/>
            <p:nvPr/>
          </p:nvSpPr>
          <p:spPr>
            <a:xfrm>
              <a:off x="1407576" y="2391401"/>
              <a:ext cx="845843" cy="26161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a:spAutoFit/>
            </a:bodyPr>
            <a:lstStyle/>
            <a:p>
              <a:pPr algn="ctr"/>
              <a:r>
                <a:rPr lang="ja-JP" altLang="en-US" sz="1100" dirty="0"/>
                <a:t>計：</a:t>
              </a:r>
              <a:r>
                <a:rPr lang="en-US" altLang="ja-JP" sz="1100" dirty="0"/>
                <a:t>201</a:t>
              </a:r>
              <a:r>
                <a:rPr lang="ja-JP" altLang="en-US" sz="1100" dirty="0"/>
                <a:t>人</a:t>
              </a:r>
            </a:p>
          </p:txBody>
        </p:sp>
        <p:sp>
          <p:nvSpPr>
            <p:cNvPr id="40" name="テキスト ボックス 39">
              <a:extLst>
                <a:ext uri="{FF2B5EF4-FFF2-40B4-BE49-F238E27FC236}">
                  <a16:creationId xmlns:a16="http://schemas.microsoft.com/office/drawing/2014/main" id="{82B74204-465D-4879-BE86-A5006678C0DF}"/>
                </a:ext>
              </a:extLst>
            </p:cNvPr>
            <p:cNvSpPr txBox="1"/>
            <p:nvPr/>
          </p:nvSpPr>
          <p:spPr>
            <a:xfrm>
              <a:off x="3650036" y="2385550"/>
              <a:ext cx="767687" cy="26161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a:spAutoFit/>
            </a:bodyPr>
            <a:lstStyle/>
            <a:p>
              <a:pPr algn="ctr"/>
              <a:r>
                <a:rPr lang="ja-JP" altLang="en-US" sz="1100" dirty="0"/>
                <a:t>計：</a:t>
              </a:r>
              <a:r>
                <a:rPr lang="en-US" altLang="ja-JP" sz="1100" dirty="0"/>
                <a:t>94</a:t>
              </a:r>
              <a:r>
                <a:rPr lang="ja-JP" altLang="en-US" sz="1100" dirty="0"/>
                <a:t>人</a:t>
              </a:r>
            </a:p>
          </p:txBody>
        </p:sp>
        <p:pic>
          <p:nvPicPr>
            <p:cNvPr id="41" name="図 40">
              <a:extLst>
                <a:ext uri="{FF2B5EF4-FFF2-40B4-BE49-F238E27FC236}">
                  <a16:creationId xmlns:a16="http://schemas.microsoft.com/office/drawing/2014/main" id="{F2733BE5-EBED-49C3-98CC-14EE55FC3BC3}"/>
                </a:ext>
              </a:extLst>
            </p:cNvPr>
            <p:cNvPicPr>
              <a:picLocks noChangeAspect="1"/>
            </p:cNvPicPr>
            <p:nvPr/>
          </p:nvPicPr>
          <p:blipFill>
            <a:blip r:embed="rId4"/>
            <a:stretch>
              <a:fillRect/>
            </a:stretch>
          </p:blipFill>
          <p:spPr>
            <a:xfrm>
              <a:off x="6878575" y="2173250"/>
              <a:ext cx="2095132" cy="4460400"/>
            </a:xfrm>
            <a:prstGeom prst="rect">
              <a:avLst/>
            </a:prstGeom>
          </p:spPr>
        </p:pic>
        <p:pic>
          <p:nvPicPr>
            <p:cNvPr id="42" name="図 41">
              <a:extLst>
                <a:ext uri="{FF2B5EF4-FFF2-40B4-BE49-F238E27FC236}">
                  <a16:creationId xmlns:a16="http://schemas.microsoft.com/office/drawing/2014/main" id="{7CBC4F26-B932-4ADC-92C4-131D30E66B4A}"/>
                </a:ext>
              </a:extLst>
            </p:cNvPr>
            <p:cNvPicPr>
              <a:picLocks noChangeAspect="1"/>
            </p:cNvPicPr>
            <p:nvPr/>
          </p:nvPicPr>
          <p:blipFill>
            <a:blip r:embed="rId5"/>
            <a:stretch>
              <a:fillRect/>
            </a:stretch>
          </p:blipFill>
          <p:spPr>
            <a:xfrm>
              <a:off x="4722929" y="2170184"/>
              <a:ext cx="2094640" cy="4460400"/>
            </a:xfrm>
            <a:prstGeom prst="rect">
              <a:avLst/>
            </a:prstGeom>
          </p:spPr>
        </p:pic>
        <p:sp>
          <p:nvSpPr>
            <p:cNvPr id="43" name="タイトル 1">
              <a:extLst>
                <a:ext uri="{FF2B5EF4-FFF2-40B4-BE49-F238E27FC236}">
                  <a16:creationId xmlns:a16="http://schemas.microsoft.com/office/drawing/2014/main" id="{C4E2FCC0-B390-477A-9C73-9315787C1B5C}"/>
                </a:ext>
              </a:extLst>
            </p:cNvPr>
            <p:cNvSpPr txBox="1">
              <a:spLocks/>
            </p:cNvSpPr>
            <p:nvPr/>
          </p:nvSpPr>
          <p:spPr>
            <a:xfrm>
              <a:off x="4854534" y="1934779"/>
              <a:ext cx="936770" cy="4036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200" dirty="0">
                  <a:latin typeface="ＭＳ Ｐゴシック" panose="020B0600070205080204" pitchFamily="50" charset="-128"/>
                  <a:ea typeface="ＭＳ Ｐゴシック" panose="020B0600070205080204" pitchFamily="50" charset="-128"/>
                </a:rPr>
                <a:t>泉州南</a:t>
              </a:r>
              <a:r>
                <a:rPr lang="en-US" altLang="ja-JP" sz="1200" dirty="0">
                  <a:latin typeface="ＭＳ Ｐゴシック" panose="020B0600070205080204" pitchFamily="50" charset="-128"/>
                  <a:ea typeface="ＭＳ Ｐゴシック" panose="020B0600070205080204" pitchFamily="50" charset="-128"/>
                </a:rPr>
                <a:t>B</a:t>
              </a:r>
              <a:endParaRPr kumimoji="1" lang="ja-JP" altLang="en-US" sz="1200" dirty="0">
                <a:latin typeface="ＭＳ Ｐゴシック" panose="020B0600070205080204" pitchFamily="50" charset="-128"/>
                <a:ea typeface="ＭＳ Ｐゴシック" panose="020B0600070205080204" pitchFamily="50" charset="-128"/>
              </a:endParaRPr>
            </a:p>
          </p:txBody>
        </p:sp>
        <p:sp>
          <p:nvSpPr>
            <p:cNvPr id="44" name="四角形: 角を丸くする 43">
              <a:extLst>
                <a:ext uri="{FF2B5EF4-FFF2-40B4-BE49-F238E27FC236}">
                  <a16:creationId xmlns:a16="http://schemas.microsoft.com/office/drawing/2014/main" id="{A3796978-F4E1-452A-9BCD-475469F674D2}"/>
                </a:ext>
              </a:extLst>
            </p:cNvPr>
            <p:cNvSpPr/>
            <p:nvPr/>
          </p:nvSpPr>
          <p:spPr>
            <a:xfrm>
              <a:off x="4675251" y="4288209"/>
              <a:ext cx="913786" cy="2187236"/>
            </a:xfrm>
            <a:prstGeom prst="roundRect">
              <a:avLst>
                <a:gd name="adj" fmla="val 720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a:extLst>
                <a:ext uri="{FF2B5EF4-FFF2-40B4-BE49-F238E27FC236}">
                  <a16:creationId xmlns:a16="http://schemas.microsoft.com/office/drawing/2014/main" id="{C8D9D38C-2F35-4032-97CD-B88C8671D089}"/>
                </a:ext>
              </a:extLst>
            </p:cNvPr>
            <p:cNvSpPr txBox="1"/>
            <p:nvPr/>
          </p:nvSpPr>
          <p:spPr>
            <a:xfrm>
              <a:off x="5721307" y="2378241"/>
              <a:ext cx="865454" cy="26161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a:spAutoFit/>
            </a:bodyPr>
            <a:lstStyle/>
            <a:p>
              <a:pPr algn="ctr"/>
              <a:r>
                <a:rPr lang="ja-JP" altLang="en-US" sz="1100" dirty="0"/>
                <a:t>計：</a:t>
              </a:r>
              <a:r>
                <a:rPr lang="en-US" altLang="ja-JP" sz="1100" dirty="0"/>
                <a:t>385</a:t>
              </a:r>
              <a:r>
                <a:rPr lang="ja-JP" altLang="en-US" sz="1100" dirty="0"/>
                <a:t>人</a:t>
              </a:r>
            </a:p>
          </p:txBody>
        </p:sp>
        <p:sp>
          <p:nvSpPr>
            <p:cNvPr id="46" name="テキスト ボックス 45">
              <a:extLst>
                <a:ext uri="{FF2B5EF4-FFF2-40B4-BE49-F238E27FC236}">
                  <a16:creationId xmlns:a16="http://schemas.microsoft.com/office/drawing/2014/main" id="{5F93EA68-4403-4CFF-A2D7-5D8CD4CBAE5C}"/>
                </a:ext>
              </a:extLst>
            </p:cNvPr>
            <p:cNvSpPr txBox="1"/>
            <p:nvPr/>
          </p:nvSpPr>
          <p:spPr>
            <a:xfrm>
              <a:off x="7815947" y="2378241"/>
              <a:ext cx="925360" cy="26161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a:spAutoFit/>
            </a:bodyPr>
            <a:lstStyle/>
            <a:p>
              <a:pPr algn="ctr"/>
              <a:r>
                <a:rPr lang="ja-JP" altLang="en-US" sz="1100" dirty="0"/>
                <a:t>計：</a:t>
              </a:r>
              <a:r>
                <a:rPr lang="en-US" altLang="ja-JP" sz="1100" dirty="0"/>
                <a:t>2,030</a:t>
              </a:r>
              <a:r>
                <a:rPr lang="ja-JP" altLang="en-US" sz="1100" dirty="0"/>
                <a:t>人</a:t>
              </a:r>
            </a:p>
          </p:txBody>
        </p:sp>
      </p:grpSp>
      <p:sp>
        <p:nvSpPr>
          <p:cNvPr id="2" name="スライド番号プレースホルダー 1">
            <a:extLst>
              <a:ext uri="{FF2B5EF4-FFF2-40B4-BE49-F238E27FC236}">
                <a16:creationId xmlns:a16="http://schemas.microsoft.com/office/drawing/2014/main" id="{3D3DA0D9-013D-449E-B639-4E321355124D}"/>
              </a:ext>
            </a:extLst>
          </p:cNvPr>
          <p:cNvSpPr>
            <a:spLocks noGrp="1"/>
          </p:cNvSpPr>
          <p:nvPr>
            <p:ph type="sldNum" sz="quarter" idx="12"/>
          </p:nvPr>
        </p:nvSpPr>
        <p:spPr/>
        <p:txBody>
          <a:bodyPr/>
          <a:lstStyle/>
          <a:p>
            <a:fld id="{CFC412B4-EE58-4AC4-A928-FBCBFC162B5A}" type="slidenum">
              <a:rPr kumimoji="1" lang="ja-JP" altLang="en-US" smtClean="0"/>
              <a:t>35</a:t>
            </a:fld>
            <a:endParaRPr kumimoji="1" lang="ja-JP" altLang="en-US"/>
          </a:p>
        </p:txBody>
      </p:sp>
    </p:spTree>
    <p:extLst>
      <p:ext uri="{BB962C8B-B14F-4D97-AF65-F5344CB8AC3E}">
        <p14:creationId xmlns:p14="http://schemas.microsoft.com/office/powerpoint/2010/main" val="4291235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E18C5F5-EFE3-4448-9320-35378E710FAE}"/>
              </a:ext>
            </a:extLst>
          </p:cNvPr>
          <p:cNvSpPr/>
          <p:nvPr/>
        </p:nvSpPr>
        <p:spPr>
          <a:xfrm>
            <a:off x="0" y="22381"/>
            <a:ext cx="9906000" cy="36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広域化対象市町村の組合せ見直しについて③：堺市域・泉州北ブロック付近の組合せ案（</a:t>
            </a:r>
            <a:r>
              <a:rPr lang="en-US" altLang="ja-JP" sz="1600" b="1" dirty="0">
                <a:latin typeface="Meiryo UI" panose="020B0604030504040204" pitchFamily="50" charset="-128"/>
                <a:ea typeface="Meiryo UI" panose="020B0604030504040204" pitchFamily="50" charset="-128"/>
              </a:rPr>
              <a:t>2/3)</a:t>
            </a:r>
          </a:p>
        </p:txBody>
      </p:sp>
      <p:sp>
        <p:nvSpPr>
          <p:cNvPr id="15" name="正方形/長方形 14">
            <a:extLst>
              <a:ext uri="{FF2B5EF4-FFF2-40B4-BE49-F238E27FC236}">
                <a16:creationId xmlns:a16="http://schemas.microsoft.com/office/drawing/2014/main" id="{F4119913-87CC-403C-B0BB-8CA1C39C6950}"/>
              </a:ext>
            </a:extLst>
          </p:cNvPr>
          <p:cNvSpPr/>
          <p:nvPr/>
        </p:nvSpPr>
        <p:spPr>
          <a:xfrm>
            <a:off x="177004" y="742521"/>
            <a:ext cx="4680000" cy="46080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角丸四角形 91">
            <a:extLst>
              <a:ext uri="{FF2B5EF4-FFF2-40B4-BE49-F238E27FC236}">
                <a16:creationId xmlns:a16="http://schemas.microsoft.com/office/drawing/2014/main" id="{6CB36A11-74F2-4241-A90F-ED982204452F}"/>
              </a:ext>
            </a:extLst>
          </p:cNvPr>
          <p:cNvSpPr/>
          <p:nvPr/>
        </p:nvSpPr>
        <p:spPr>
          <a:xfrm>
            <a:off x="177004" y="422506"/>
            <a:ext cx="4680000" cy="288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案２－１③：忠岡町＋岸和田市＋貝塚市＋泉州南ブロック</a:t>
            </a:r>
          </a:p>
        </p:txBody>
      </p:sp>
      <p:sp>
        <p:nvSpPr>
          <p:cNvPr id="30" name="角丸四角形 91">
            <a:extLst>
              <a:ext uri="{FF2B5EF4-FFF2-40B4-BE49-F238E27FC236}">
                <a16:creationId xmlns:a16="http://schemas.microsoft.com/office/drawing/2014/main" id="{C2C2BA97-581B-40C9-950B-3CB44078DEF0}"/>
              </a:ext>
            </a:extLst>
          </p:cNvPr>
          <p:cNvSpPr/>
          <p:nvPr/>
        </p:nvSpPr>
        <p:spPr>
          <a:xfrm>
            <a:off x="387015" y="1982252"/>
            <a:ext cx="1580951" cy="54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UD デジタル 教科書体 NK-B" panose="02020700000000000000" pitchFamily="18" charset="-128"/>
                <a:ea typeface="UD デジタル 教科書体 NK-B" panose="02020700000000000000" pitchFamily="18" charset="-128"/>
              </a:rPr>
              <a:t>管轄人口：</a:t>
            </a:r>
            <a:r>
              <a:rPr kumimoji="1" lang="en-US" altLang="ja-JP" sz="900" b="1" dirty="0">
                <a:solidFill>
                  <a:schemeClr val="tx1"/>
                </a:solidFill>
                <a:latin typeface="UD デジタル 教科書体 NK-B" panose="02020700000000000000" pitchFamily="18" charset="-128"/>
                <a:ea typeface="UD デジタル 教科書体 NK-B" panose="02020700000000000000" pitchFamily="18" charset="-128"/>
              </a:rPr>
              <a:t>565,290</a:t>
            </a:r>
            <a:r>
              <a:rPr kumimoji="1" lang="ja-JP" altLang="en-US" sz="900" b="1" dirty="0">
                <a:solidFill>
                  <a:schemeClr val="tx1"/>
                </a:solidFill>
                <a:latin typeface="UD デジタル 教科書体 NK-B" panose="02020700000000000000" pitchFamily="18" charset="-128"/>
                <a:ea typeface="UD デジタル 教科書体 NK-B" panose="02020700000000000000" pitchFamily="18" charset="-128"/>
              </a:rPr>
              <a:t>人</a:t>
            </a:r>
            <a:endParaRPr kumimoji="1" lang="en-US" altLang="ja-JP" sz="900" b="1" dirty="0">
              <a:solidFill>
                <a:schemeClr val="tx1"/>
              </a:solidFill>
              <a:latin typeface="UD デジタル 教科書体 NK-B" panose="02020700000000000000" pitchFamily="18" charset="-128"/>
              <a:ea typeface="UD デジタル 教科書体 NK-B" panose="02020700000000000000" pitchFamily="18" charset="-128"/>
            </a:endParaRPr>
          </a:p>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cs typeface="+mn-cs"/>
              </a:rPr>
              <a:t>（</a:t>
            </a:r>
            <a:r>
              <a:rPr kumimoji="1" lang="en-US" altLang="ja-JP" sz="900" b="1" i="0" u="none" strike="noStrike" kern="12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cs typeface="+mn-cs"/>
              </a:rPr>
              <a:t>R</a:t>
            </a:r>
            <a:r>
              <a:rPr kumimoji="1" lang="ja-JP" altLang="en-US" sz="900" b="1" i="0" u="none" strike="noStrike" kern="12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cs typeface="+mn-cs"/>
              </a:rPr>
              <a:t>５住民基本台帳人口）</a:t>
            </a:r>
            <a:endParaRPr kumimoji="1" lang="en-US" altLang="ja-JP" sz="900" b="1" i="0" u="none" strike="noStrike" kern="12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33" name="正方形/長方形 32">
            <a:extLst>
              <a:ext uri="{FF2B5EF4-FFF2-40B4-BE49-F238E27FC236}">
                <a16:creationId xmlns:a16="http://schemas.microsoft.com/office/drawing/2014/main" id="{E0FE6631-BCD1-4A8D-AD88-806E3AFC0C37}"/>
              </a:ext>
            </a:extLst>
          </p:cNvPr>
          <p:cNvSpPr/>
          <p:nvPr/>
        </p:nvSpPr>
        <p:spPr>
          <a:xfrm>
            <a:off x="177003" y="5631384"/>
            <a:ext cx="4680000" cy="10800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47" name="角丸四角形 91">
            <a:extLst>
              <a:ext uri="{FF2B5EF4-FFF2-40B4-BE49-F238E27FC236}">
                <a16:creationId xmlns:a16="http://schemas.microsoft.com/office/drawing/2014/main" id="{2EC89802-1532-4288-81AF-B5AD438D02DA}"/>
              </a:ext>
            </a:extLst>
          </p:cNvPr>
          <p:cNvSpPr/>
          <p:nvPr/>
        </p:nvSpPr>
        <p:spPr>
          <a:xfrm>
            <a:off x="177003" y="5498205"/>
            <a:ext cx="1080000" cy="252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Meiryo UI" panose="020B0604030504040204" pitchFamily="50" charset="-128"/>
                <a:ea typeface="Meiryo UI" panose="020B0604030504040204" pitchFamily="50" charset="-128"/>
              </a:rPr>
              <a:t>考慮事項</a:t>
            </a:r>
            <a:endParaRPr kumimoji="1" lang="ja-JP" altLang="en-US" sz="8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38" name="角丸四角形 91">
            <a:extLst>
              <a:ext uri="{FF2B5EF4-FFF2-40B4-BE49-F238E27FC236}">
                <a16:creationId xmlns:a16="http://schemas.microsoft.com/office/drawing/2014/main" id="{07887CDC-EDBE-4532-B0CB-1CD0301D9E65}"/>
              </a:ext>
            </a:extLst>
          </p:cNvPr>
          <p:cNvSpPr/>
          <p:nvPr/>
        </p:nvSpPr>
        <p:spPr>
          <a:xfrm>
            <a:off x="279509" y="5767635"/>
            <a:ext cx="4474987" cy="9263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05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連携・協力</a:t>
            </a:r>
            <a:r>
              <a:rPr kumimoji="1" lang="ja-JP" altLang="en-US" sz="1050" b="1" dirty="0">
                <a:solidFill>
                  <a:schemeClr val="tx1"/>
                </a:solidFill>
                <a:latin typeface="Meiryo UI" panose="020B0604030504040204" pitchFamily="50" charset="-128"/>
                <a:ea typeface="Meiryo UI" panose="020B0604030504040204" pitchFamily="50" charset="-128"/>
              </a:rPr>
              <a:t>状況</a:t>
            </a:r>
            <a:r>
              <a:rPr kumimoji="1" lang="ja-JP" altLang="en-US"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（指令台：岸和田＋忠岡、</a:t>
            </a:r>
            <a:r>
              <a:rPr kumimoji="1" lang="ja-JP" altLang="en-US" sz="105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高度運用あり</a:t>
            </a:r>
            <a:r>
              <a:rPr kumimoji="1" lang="ja-JP" altLang="en-US"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endParaRPr kumimoji="1" lang="en-US" altLang="ja-JP"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171450" marR="0" lvl="0" indent="-171450"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府下広域消防相互応援協定（</a:t>
            </a:r>
            <a:r>
              <a:rPr kumimoji="1" lang="ja-JP" altLang="en-US" sz="1050" b="1" dirty="0">
                <a:solidFill>
                  <a:schemeClr val="tx1"/>
                </a:solidFill>
                <a:latin typeface="Meiryo UI" panose="020B0604030504040204" pitchFamily="50" charset="-128"/>
                <a:ea typeface="Meiryo UI" panose="020B0604030504040204" pitchFamily="50" charset="-128"/>
              </a:rPr>
              <a:t>南</a:t>
            </a:r>
            <a:r>
              <a:rPr kumimoji="1" lang="ja-JP" altLang="en-US" sz="105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ブロック</a:t>
            </a:r>
            <a:r>
              <a:rPr kumimoji="1" lang="ja-JP" altLang="en-US"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endParaRPr kumimoji="1" lang="en-US" altLang="ja-JP"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171450" marR="0" lvl="0" indent="-171450"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050" dirty="0">
                <a:solidFill>
                  <a:schemeClr val="tx1"/>
                </a:solidFill>
                <a:latin typeface="Meiryo UI" panose="020B0604030504040204" pitchFamily="50" charset="-128"/>
                <a:ea typeface="Meiryo UI" panose="020B0604030504040204" pitchFamily="50" charset="-128"/>
              </a:rPr>
              <a:t>泉州南→貝塚間で、</a:t>
            </a:r>
            <a:r>
              <a:rPr kumimoji="1" lang="ja-JP" altLang="en-US" sz="1050" b="1" dirty="0">
                <a:solidFill>
                  <a:schemeClr val="tx1"/>
                </a:solidFill>
                <a:latin typeface="Meiryo UI" panose="020B0604030504040204" pitchFamily="50" charset="-128"/>
                <a:ea typeface="Meiryo UI" panose="020B0604030504040204" pitchFamily="50" charset="-128"/>
              </a:rPr>
              <a:t>管轄を超えた救急出動が多い</a:t>
            </a:r>
            <a:endParaRPr kumimoji="1" lang="en-US" altLang="ja-JP" sz="1050" b="1" dirty="0">
              <a:solidFill>
                <a:schemeClr val="tx1"/>
              </a:solidFill>
              <a:latin typeface="Meiryo UI" panose="020B0604030504040204" pitchFamily="50" charset="-128"/>
              <a:ea typeface="Meiryo UI" panose="020B0604030504040204" pitchFamily="50" charset="-128"/>
            </a:endParaRPr>
          </a:p>
          <a:p>
            <a:pPr marL="171450" marR="0" lvl="0" indent="-171450"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管轄地域の類似性</a:t>
            </a:r>
            <a:r>
              <a:rPr kumimoji="1" lang="ja-JP" altLang="en-US" sz="105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（沿岸部と山間部を持つ）</a:t>
            </a:r>
            <a:endParaRPr kumimoji="1" lang="en-US" altLang="ja-JP" sz="105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171450" marR="0" lvl="0" indent="-171450"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幹線道路ネットワーク（阪和自動車道・阪神高速湾岸線・国道</a:t>
            </a:r>
            <a:r>
              <a:rPr kumimoji="1" lang="en-US" altLang="ja-JP"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26</a:t>
            </a:r>
            <a:r>
              <a:rPr kumimoji="1" lang="ja-JP" altLang="en-US"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号）</a:t>
            </a:r>
            <a:endParaRPr kumimoji="1" lang="en-US" altLang="ja-JP"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2685C263-FDCA-4B94-B727-1D4E9E6AE51A}"/>
              </a:ext>
            </a:extLst>
          </p:cNvPr>
          <p:cNvPicPr>
            <a:picLocks noChangeAspect="1"/>
          </p:cNvPicPr>
          <p:nvPr/>
        </p:nvPicPr>
        <p:blipFill>
          <a:blip r:embed="rId2"/>
          <a:stretch>
            <a:fillRect/>
          </a:stretch>
        </p:blipFill>
        <p:spPr>
          <a:xfrm>
            <a:off x="971532" y="829352"/>
            <a:ext cx="3090940" cy="4340728"/>
          </a:xfrm>
          <a:prstGeom prst="rect">
            <a:avLst/>
          </a:prstGeom>
        </p:spPr>
      </p:pic>
      <p:sp>
        <p:nvSpPr>
          <p:cNvPr id="3" name="スライド番号プレースホルダー 2">
            <a:extLst>
              <a:ext uri="{FF2B5EF4-FFF2-40B4-BE49-F238E27FC236}">
                <a16:creationId xmlns:a16="http://schemas.microsoft.com/office/drawing/2014/main" id="{4517F644-D472-4C66-A4FA-CC9658E6054C}"/>
              </a:ext>
            </a:extLst>
          </p:cNvPr>
          <p:cNvSpPr>
            <a:spLocks noGrp="1"/>
          </p:cNvSpPr>
          <p:nvPr>
            <p:ph type="sldNum" sz="quarter" idx="12"/>
          </p:nvPr>
        </p:nvSpPr>
        <p:spPr>
          <a:xfrm>
            <a:off x="7397641" y="6346259"/>
            <a:ext cx="2228850" cy="365125"/>
          </a:xfrm>
        </p:spPr>
        <p:txBody>
          <a:bodyPr/>
          <a:lstStyle/>
          <a:p>
            <a:fld id="{CFC412B4-EE58-4AC4-A928-FBCBFC162B5A}" type="slidenum">
              <a:rPr kumimoji="1" lang="ja-JP" altLang="en-US" smtClean="0">
                <a:solidFill>
                  <a:schemeClr val="tx1"/>
                </a:solidFill>
              </a:rPr>
              <a:t>4</a:t>
            </a:fld>
            <a:endParaRPr kumimoji="1" lang="ja-JP" altLang="en-US" dirty="0">
              <a:solidFill>
                <a:schemeClr val="tx1"/>
              </a:solidFill>
            </a:endParaRPr>
          </a:p>
        </p:txBody>
      </p:sp>
      <p:sp>
        <p:nvSpPr>
          <p:cNvPr id="12" name="角丸四角形 91">
            <a:extLst>
              <a:ext uri="{FF2B5EF4-FFF2-40B4-BE49-F238E27FC236}">
                <a16:creationId xmlns:a16="http://schemas.microsoft.com/office/drawing/2014/main" id="{AD82B913-9536-488E-81C2-5F7494564A06}"/>
              </a:ext>
            </a:extLst>
          </p:cNvPr>
          <p:cNvSpPr/>
          <p:nvPr/>
        </p:nvSpPr>
        <p:spPr>
          <a:xfrm>
            <a:off x="8466337" y="6443809"/>
            <a:ext cx="1080000" cy="2501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defTabSz="457200" rtl="0" eaLnBrk="1" fontAlgn="auto" latinLnBrk="0" hangingPunct="1">
              <a:lnSpc>
                <a:spcPct val="100000"/>
              </a:lnSpc>
              <a:spcBef>
                <a:spcPts val="0"/>
              </a:spcBef>
              <a:spcAft>
                <a:spcPts val="0"/>
              </a:spcAft>
              <a:buClrTx/>
              <a:buSzTx/>
              <a:tabLst/>
              <a:defRPr/>
            </a:pPr>
            <a:r>
              <a:rPr kumimoji="1" lang="ja-JP" altLang="en-US" sz="800" dirty="0">
                <a:solidFill>
                  <a:schemeClr val="tx1"/>
                </a:solidFill>
                <a:latin typeface="Meiryo UI" panose="020B0604030504040204" pitchFamily="50" charset="-128"/>
                <a:ea typeface="Meiryo UI" panose="020B0604030504040204" pitchFamily="50" charset="-128"/>
              </a:rPr>
              <a:t>（次ページに続く）</a:t>
            </a:r>
            <a:endParaRPr kumimoji="1" lang="en-US" altLang="ja-JP" sz="8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14632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E18C5F5-EFE3-4448-9320-35378E710FAE}"/>
              </a:ext>
            </a:extLst>
          </p:cNvPr>
          <p:cNvSpPr/>
          <p:nvPr/>
        </p:nvSpPr>
        <p:spPr>
          <a:xfrm>
            <a:off x="0" y="22381"/>
            <a:ext cx="9906000" cy="36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広域化対象市町村の組合せ見直しについて④：堺市域・泉州北ブロック付近の組合せ案（</a:t>
            </a:r>
            <a:r>
              <a:rPr lang="en-US" altLang="ja-JP" sz="1600" b="1" dirty="0">
                <a:latin typeface="Meiryo UI" panose="020B0604030504040204" pitchFamily="50" charset="-128"/>
                <a:ea typeface="Meiryo UI" panose="020B0604030504040204" pitchFamily="50" charset="-128"/>
              </a:rPr>
              <a:t>3/3</a:t>
            </a:r>
            <a:r>
              <a:rPr lang="ja-JP" altLang="en-US" sz="1600" b="1" dirty="0">
                <a:latin typeface="Meiryo UI" panose="020B0604030504040204" pitchFamily="50" charset="-128"/>
                <a:ea typeface="Meiryo UI" panose="020B0604030504040204" pitchFamily="50" charset="-128"/>
              </a:rPr>
              <a:t>）</a:t>
            </a:r>
          </a:p>
        </p:txBody>
      </p:sp>
      <p:sp>
        <p:nvSpPr>
          <p:cNvPr id="15" name="正方形/長方形 14">
            <a:extLst>
              <a:ext uri="{FF2B5EF4-FFF2-40B4-BE49-F238E27FC236}">
                <a16:creationId xmlns:a16="http://schemas.microsoft.com/office/drawing/2014/main" id="{F4119913-87CC-403C-B0BB-8CA1C39C6950}"/>
              </a:ext>
            </a:extLst>
          </p:cNvPr>
          <p:cNvSpPr/>
          <p:nvPr/>
        </p:nvSpPr>
        <p:spPr>
          <a:xfrm>
            <a:off x="177004" y="742519"/>
            <a:ext cx="4680000" cy="46080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角丸四角形 91">
            <a:extLst>
              <a:ext uri="{FF2B5EF4-FFF2-40B4-BE49-F238E27FC236}">
                <a16:creationId xmlns:a16="http://schemas.microsoft.com/office/drawing/2014/main" id="{6CB36A11-74F2-4241-A90F-ED982204452F}"/>
              </a:ext>
            </a:extLst>
          </p:cNvPr>
          <p:cNvSpPr/>
          <p:nvPr/>
        </p:nvSpPr>
        <p:spPr>
          <a:xfrm>
            <a:off x="177004" y="422506"/>
            <a:ext cx="4680000" cy="288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案２－２：堺市域＋泉州北ブロック</a:t>
            </a:r>
          </a:p>
        </p:txBody>
      </p:sp>
      <p:sp>
        <p:nvSpPr>
          <p:cNvPr id="22" name="角丸四角形 91">
            <a:extLst>
              <a:ext uri="{FF2B5EF4-FFF2-40B4-BE49-F238E27FC236}">
                <a16:creationId xmlns:a16="http://schemas.microsoft.com/office/drawing/2014/main" id="{D35191A2-8CFF-46EC-AC96-47319E3A35E5}"/>
              </a:ext>
            </a:extLst>
          </p:cNvPr>
          <p:cNvSpPr/>
          <p:nvPr/>
        </p:nvSpPr>
        <p:spPr>
          <a:xfrm>
            <a:off x="4972470" y="422506"/>
            <a:ext cx="4680000" cy="288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white"/>
                </a:solidFill>
                <a:latin typeface="Meiryo UI" panose="020B0604030504040204" pitchFamily="50" charset="-128"/>
                <a:ea typeface="Meiryo UI" panose="020B0604030504040204" pitchFamily="50" charset="-128"/>
              </a:rPr>
              <a:t>案２－３：堺市域＋泉州北ブロック＋泉州南ブロック</a:t>
            </a:r>
            <a:endPar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28" name="正方形/長方形 27">
            <a:extLst>
              <a:ext uri="{FF2B5EF4-FFF2-40B4-BE49-F238E27FC236}">
                <a16:creationId xmlns:a16="http://schemas.microsoft.com/office/drawing/2014/main" id="{A6C2C58A-A0DB-4772-AABA-F80C7F1822C5}"/>
              </a:ext>
            </a:extLst>
          </p:cNvPr>
          <p:cNvSpPr/>
          <p:nvPr/>
        </p:nvSpPr>
        <p:spPr>
          <a:xfrm>
            <a:off x="4972470" y="742519"/>
            <a:ext cx="4680000" cy="46080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角丸四角形 91">
            <a:extLst>
              <a:ext uri="{FF2B5EF4-FFF2-40B4-BE49-F238E27FC236}">
                <a16:creationId xmlns:a16="http://schemas.microsoft.com/office/drawing/2014/main" id="{711E6028-6475-420C-82BF-6658712E7778}"/>
              </a:ext>
            </a:extLst>
          </p:cNvPr>
          <p:cNvSpPr/>
          <p:nvPr/>
        </p:nvSpPr>
        <p:spPr>
          <a:xfrm>
            <a:off x="5146477" y="1918642"/>
            <a:ext cx="1561602" cy="54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UD デジタル 教科書体 NK-B" panose="02020700000000000000" pitchFamily="18" charset="-128"/>
                <a:ea typeface="UD デジタル 教科書体 NK-B" panose="02020700000000000000" pitchFamily="18" charset="-128"/>
              </a:rPr>
              <a:t>管轄人口：</a:t>
            </a:r>
            <a:r>
              <a:rPr kumimoji="1" lang="en-US" altLang="ja-JP" sz="900" b="1" dirty="0">
                <a:solidFill>
                  <a:schemeClr val="tx1"/>
                </a:solidFill>
                <a:latin typeface="UD デジタル 教科書体 NK-B" panose="02020700000000000000" pitchFamily="18" charset="-128"/>
                <a:ea typeface="UD デジタル 教科書体 NK-B" panose="02020700000000000000" pitchFamily="18" charset="-128"/>
              </a:rPr>
              <a:t>1,759,045</a:t>
            </a:r>
            <a:r>
              <a:rPr kumimoji="1" lang="ja-JP" altLang="en-US" sz="900" b="1" dirty="0">
                <a:solidFill>
                  <a:schemeClr val="tx1"/>
                </a:solidFill>
                <a:latin typeface="UD デジタル 教科書体 NK-B" panose="02020700000000000000" pitchFamily="18" charset="-128"/>
                <a:ea typeface="UD デジタル 教科書体 NK-B" panose="02020700000000000000" pitchFamily="18" charset="-128"/>
              </a:rPr>
              <a:t>人</a:t>
            </a:r>
            <a:endParaRPr kumimoji="1" lang="en-US" altLang="ja-JP" sz="900" b="1" dirty="0">
              <a:solidFill>
                <a:schemeClr val="tx1"/>
              </a:solidFill>
              <a:latin typeface="UD デジタル 教科書体 NK-B" panose="02020700000000000000" pitchFamily="18" charset="-128"/>
              <a:ea typeface="UD デジタル 教科書体 NK-B" panose="02020700000000000000" pitchFamily="18" charset="-128"/>
            </a:endParaRPr>
          </a:p>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cs typeface="+mn-cs"/>
              </a:rPr>
              <a:t>（</a:t>
            </a:r>
            <a:r>
              <a:rPr kumimoji="1" lang="en-US" altLang="ja-JP" sz="900" b="1" i="0" u="none" strike="noStrike" kern="12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cs typeface="+mn-cs"/>
              </a:rPr>
              <a:t>R</a:t>
            </a:r>
            <a:r>
              <a:rPr kumimoji="1" lang="ja-JP" altLang="en-US" sz="900" b="1" i="0" u="none" strike="noStrike" kern="12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cs typeface="+mn-cs"/>
              </a:rPr>
              <a:t>５住民基本台帳人口）</a:t>
            </a:r>
            <a:endParaRPr kumimoji="1" lang="en-US" altLang="ja-JP" sz="900" b="1" i="0" u="none" strike="noStrike" kern="12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30" name="角丸四角形 91">
            <a:extLst>
              <a:ext uri="{FF2B5EF4-FFF2-40B4-BE49-F238E27FC236}">
                <a16:creationId xmlns:a16="http://schemas.microsoft.com/office/drawing/2014/main" id="{C2C2BA97-581B-40C9-950B-3CB44078DEF0}"/>
              </a:ext>
            </a:extLst>
          </p:cNvPr>
          <p:cNvSpPr/>
          <p:nvPr/>
        </p:nvSpPr>
        <p:spPr>
          <a:xfrm>
            <a:off x="376621" y="1918642"/>
            <a:ext cx="1580951" cy="54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UD デジタル 教科書体 NK-B" panose="02020700000000000000" pitchFamily="18" charset="-128"/>
                <a:ea typeface="UD デジタル 教科書体 NK-B" panose="02020700000000000000" pitchFamily="18" charset="-128"/>
              </a:rPr>
              <a:t>管轄人口：</a:t>
            </a:r>
            <a:r>
              <a:rPr kumimoji="1" lang="en-US" altLang="ja-JP" sz="900" b="1" dirty="0">
                <a:solidFill>
                  <a:schemeClr val="tx1"/>
                </a:solidFill>
                <a:latin typeface="UD デジタル 教科書体 NK-B" panose="02020700000000000000" pitchFamily="18" charset="-128"/>
                <a:ea typeface="UD デジタル 教科書体 NK-B" panose="02020700000000000000" pitchFamily="18" charset="-128"/>
              </a:rPr>
              <a:t>1,482,982</a:t>
            </a:r>
            <a:r>
              <a:rPr kumimoji="1" lang="ja-JP" altLang="en-US" sz="900" b="1" dirty="0">
                <a:solidFill>
                  <a:schemeClr val="tx1"/>
                </a:solidFill>
                <a:latin typeface="UD デジタル 教科書体 NK-B" panose="02020700000000000000" pitchFamily="18" charset="-128"/>
                <a:ea typeface="UD デジタル 教科書体 NK-B" panose="02020700000000000000" pitchFamily="18" charset="-128"/>
              </a:rPr>
              <a:t>人</a:t>
            </a:r>
            <a:endParaRPr kumimoji="1" lang="en-US" altLang="ja-JP" sz="900" b="1" dirty="0">
              <a:solidFill>
                <a:schemeClr val="tx1"/>
              </a:solidFill>
              <a:latin typeface="UD デジタル 教科書体 NK-B" panose="02020700000000000000" pitchFamily="18" charset="-128"/>
              <a:ea typeface="UD デジタル 教科書体 NK-B" panose="02020700000000000000" pitchFamily="18" charset="-128"/>
            </a:endParaRPr>
          </a:p>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cs typeface="+mn-cs"/>
              </a:rPr>
              <a:t>（</a:t>
            </a:r>
            <a:r>
              <a:rPr kumimoji="1" lang="en-US" altLang="ja-JP" sz="900" b="1" i="0" u="none" strike="noStrike" kern="12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cs typeface="+mn-cs"/>
              </a:rPr>
              <a:t>R</a:t>
            </a:r>
            <a:r>
              <a:rPr kumimoji="1" lang="ja-JP" altLang="en-US" sz="900" b="1" i="0" u="none" strike="noStrike" kern="12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cs typeface="+mn-cs"/>
              </a:rPr>
              <a:t>５住民基本台帳人口）</a:t>
            </a:r>
            <a:endParaRPr kumimoji="1" lang="en-US" altLang="ja-JP" sz="900" b="1" i="0" u="none" strike="noStrike" kern="12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33" name="正方形/長方形 32">
            <a:extLst>
              <a:ext uri="{FF2B5EF4-FFF2-40B4-BE49-F238E27FC236}">
                <a16:creationId xmlns:a16="http://schemas.microsoft.com/office/drawing/2014/main" id="{E0FE6631-BCD1-4A8D-AD88-806E3AFC0C37}"/>
              </a:ext>
            </a:extLst>
          </p:cNvPr>
          <p:cNvSpPr/>
          <p:nvPr/>
        </p:nvSpPr>
        <p:spPr>
          <a:xfrm>
            <a:off x="177003" y="5629523"/>
            <a:ext cx="4680000" cy="10800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42" name="正方形/長方形 41">
            <a:extLst>
              <a:ext uri="{FF2B5EF4-FFF2-40B4-BE49-F238E27FC236}">
                <a16:creationId xmlns:a16="http://schemas.microsoft.com/office/drawing/2014/main" id="{FA014CCA-E0E4-4539-8D0C-6F96F4E213E2}"/>
              </a:ext>
            </a:extLst>
          </p:cNvPr>
          <p:cNvSpPr/>
          <p:nvPr/>
        </p:nvSpPr>
        <p:spPr>
          <a:xfrm>
            <a:off x="4972470" y="5631430"/>
            <a:ext cx="4680000" cy="10800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41" name="角丸四角形 91">
            <a:extLst>
              <a:ext uri="{FF2B5EF4-FFF2-40B4-BE49-F238E27FC236}">
                <a16:creationId xmlns:a16="http://schemas.microsoft.com/office/drawing/2014/main" id="{1693FAC0-096C-442B-A0DB-866F7C0ED4E3}"/>
              </a:ext>
            </a:extLst>
          </p:cNvPr>
          <p:cNvSpPr/>
          <p:nvPr/>
        </p:nvSpPr>
        <p:spPr>
          <a:xfrm>
            <a:off x="4972470" y="5473984"/>
            <a:ext cx="1080000" cy="252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Meiryo UI" panose="020B0604030504040204" pitchFamily="50" charset="-128"/>
                <a:ea typeface="Meiryo UI" panose="020B0604030504040204" pitchFamily="50" charset="-128"/>
              </a:rPr>
              <a:t>考慮事項</a:t>
            </a:r>
            <a:endParaRPr kumimoji="1" lang="ja-JP" altLang="en-US" sz="8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45" name="角丸四角形 91">
            <a:extLst>
              <a:ext uri="{FF2B5EF4-FFF2-40B4-BE49-F238E27FC236}">
                <a16:creationId xmlns:a16="http://schemas.microsoft.com/office/drawing/2014/main" id="{7E052410-7A02-413A-9462-FC8D7AE24063}"/>
              </a:ext>
            </a:extLst>
          </p:cNvPr>
          <p:cNvSpPr/>
          <p:nvPr/>
        </p:nvSpPr>
        <p:spPr>
          <a:xfrm>
            <a:off x="5156412" y="5638499"/>
            <a:ext cx="4611525" cy="6470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050" dirty="0">
                <a:solidFill>
                  <a:schemeClr val="tx1"/>
                </a:solidFill>
                <a:latin typeface="Meiryo UI" panose="020B0604030504040204" pitchFamily="50" charset="-128"/>
                <a:ea typeface="Meiryo UI" panose="020B0604030504040204" pitchFamily="50" charset="-128"/>
              </a:rPr>
              <a:t>同左</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171450" marR="0" lvl="0" indent="-171450"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050" dirty="0">
                <a:solidFill>
                  <a:schemeClr val="tx1"/>
                </a:solidFill>
                <a:latin typeface="Meiryo UI" panose="020B0604030504040204" pitchFamily="50" charset="-128"/>
                <a:ea typeface="Meiryo UI" panose="020B0604030504040204" pitchFamily="50" charset="-128"/>
              </a:rPr>
              <a:t>泉州南→貝塚間で、</a:t>
            </a:r>
            <a:r>
              <a:rPr kumimoji="1" lang="ja-JP" altLang="en-US" sz="1050" b="1" dirty="0">
                <a:solidFill>
                  <a:schemeClr val="tx1"/>
                </a:solidFill>
                <a:latin typeface="Meiryo UI" panose="020B0604030504040204" pitchFamily="50" charset="-128"/>
                <a:ea typeface="Meiryo UI" panose="020B0604030504040204" pitchFamily="50" charset="-128"/>
              </a:rPr>
              <a:t>管轄を超えた救急出動が多い</a:t>
            </a:r>
            <a:endParaRPr kumimoji="1" lang="en-US" altLang="ja-JP" sz="1050" b="1" dirty="0">
              <a:solidFill>
                <a:schemeClr val="tx1"/>
              </a:solidFill>
              <a:latin typeface="Meiryo UI" panose="020B0604030504040204" pitchFamily="50" charset="-128"/>
              <a:ea typeface="Meiryo UI" panose="020B0604030504040204" pitchFamily="50" charset="-128"/>
            </a:endParaRPr>
          </a:p>
        </p:txBody>
      </p:sp>
      <p:sp>
        <p:nvSpPr>
          <p:cNvPr id="47" name="角丸四角形 91">
            <a:extLst>
              <a:ext uri="{FF2B5EF4-FFF2-40B4-BE49-F238E27FC236}">
                <a16:creationId xmlns:a16="http://schemas.microsoft.com/office/drawing/2014/main" id="{2EC89802-1532-4288-81AF-B5AD438D02DA}"/>
              </a:ext>
            </a:extLst>
          </p:cNvPr>
          <p:cNvSpPr/>
          <p:nvPr/>
        </p:nvSpPr>
        <p:spPr>
          <a:xfrm>
            <a:off x="177003" y="5473984"/>
            <a:ext cx="1080000" cy="252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Meiryo UI" panose="020B0604030504040204" pitchFamily="50" charset="-128"/>
                <a:ea typeface="Meiryo UI" panose="020B0604030504040204" pitchFamily="50" charset="-128"/>
              </a:rPr>
              <a:t>考慮事項</a:t>
            </a:r>
            <a:endParaRPr kumimoji="1" lang="ja-JP" altLang="en-US" sz="8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38" name="角丸四角形 91">
            <a:extLst>
              <a:ext uri="{FF2B5EF4-FFF2-40B4-BE49-F238E27FC236}">
                <a16:creationId xmlns:a16="http://schemas.microsoft.com/office/drawing/2014/main" id="{07887CDC-EDBE-4532-B0CB-1CD0301D9E65}"/>
              </a:ext>
            </a:extLst>
          </p:cNvPr>
          <p:cNvSpPr/>
          <p:nvPr/>
        </p:nvSpPr>
        <p:spPr>
          <a:xfrm>
            <a:off x="376621" y="5750629"/>
            <a:ext cx="4474987" cy="936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05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連携・協力</a:t>
            </a:r>
            <a:r>
              <a:rPr kumimoji="1" lang="ja-JP" altLang="en-US" sz="1050" b="1" dirty="0">
                <a:solidFill>
                  <a:schemeClr val="tx1"/>
                </a:solidFill>
                <a:latin typeface="Meiryo UI" panose="020B0604030504040204" pitchFamily="50" charset="-128"/>
                <a:ea typeface="Meiryo UI" panose="020B0604030504040204" pitchFamily="50" charset="-128"/>
              </a:rPr>
              <a:t>状況</a:t>
            </a:r>
            <a:r>
              <a:rPr kumimoji="1" lang="ja-JP" altLang="en-US"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（堺＋泉大津、堺＋和泉、岸和田＋忠岡）</a:t>
            </a:r>
            <a:endParaRPr kumimoji="1" lang="en-US" altLang="ja-JP"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171450" marR="0" lvl="0" indent="-171450"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府下広域消防相互応援協定（</a:t>
            </a:r>
            <a:r>
              <a:rPr kumimoji="1" lang="ja-JP" altLang="en-US" sz="1050" b="1" dirty="0">
                <a:solidFill>
                  <a:schemeClr val="tx1"/>
                </a:solidFill>
                <a:latin typeface="Meiryo UI" panose="020B0604030504040204" pitchFamily="50" charset="-128"/>
                <a:ea typeface="Meiryo UI" panose="020B0604030504040204" pitchFamily="50" charset="-128"/>
              </a:rPr>
              <a:t>南</a:t>
            </a:r>
            <a:r>
              <a:rPr kumimoji="1" lang="ja-JP" altLang="en-US" sz="105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ブロック</a:t>
            </a:r>
            <a:r>
              <a:rPr kumimoji="1" lang="ja-JP" altLang="en-US"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endParaRPr kumimoji="1" lang="en-US" altLang="ja-JP"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171450" marR="0" lvl="0" indent="-171450"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050" dirty="0">
                <a:solidFill>
                  <a:schemeClr val="tx1"/>
                </a:solidFill>
                <a:latin typeface="Meiryo UI" panose="020B0604030504040204" pitchFamily="50" charset="-128"/>
                <a:ea typeface="Meiryo UI" panose="020B0604030504040204" pitchFamily="50" charset="-128"/>
              </a:rPr>
              <a:t>堺・和泉・泉大津間で、</a:t>
            </a:r>
            <a:r>
              <a:rPr kumimoji="1" lang="ja-JP" altLang="en-US" sz="1050" b="1" dirty="0">
                <a:solidFill>
                  <a:schemeClr val="tx1"/>
                </a:solidFill>
                <a:latin typeface="Meiryo UI" panose="020B0604030504040204" pitchFamily="50" charset="-128"/>
                <a:ea typeface="Meiryo UI" panose="020B0604030504040204" pitchFamily="50" charset="-128"/>
              </a:rPr>
              <a:t>管轄を超えた救急出動が多い</a:t>
            </a:r>
            <a:endParaRPr kumimoji="1" lang="en-US" altLang="ja-JP"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171450" marR="0" lvl="0" indent="-171450"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050" b="1" dirty="0">
                <a:solidFill>
                  <a:schemeClr val="tx1"/>
                </a:solidFill>
                <a:latin typeface="Meiryo UI" panose="020B0604030504040204" pitchFamily="50" charset="-128"/>
                <a:ea typeface="Meiryo UI" panose="020B0604030504040204" pitchFamily="50" charset="-128"/>
              </a:rPr>
              <a:t>堺に中心消防本部を期待</a:t>
            </a:r>
            <a:r>
              <a:rPr kumimoji="1" lang="ja-JP" altLang="en-US" sz="1050" dirty="0">
                <a:solidFill>
                  <a:schemeClr val="tx1"/>
                </a:solidFill>
                <a:latin typeface="Meiryo UI" panose="020B0604030504040204" pitchFamily="50" charset="-128"/>
                <a:ea typeface="Meiryo UI" panose="020B0604030504040204" pitchFamily="50" charset="-128"/>
              </a:rPr>
              <a:t>する意見</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171450" marR="0" lvl="0" indent="-171450"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05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ブロックに堺が入ることを期待する</a:t>
            </a:r>
            <a:r>
              <a:rPr kumimoji="1" lang="ja-JP" altLang="en-US"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意見　　　　　　　　　など</a:t>
            </a:r>
            <a:endParaRPr kumimoji="1" lang="en-US" altLang="ja-JP"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310BB57D-0656-402C-8739-DCE145892B40}"/>
              </a:ext>
            </a:extLst>
          </p:cNvPr>
          <p:cNvPicPr>
            <a:picLocks noChangeAspect="1"/>
          </p:cNvPicPr>
          <p:nvPr/>
        </p:nvPicPr>
        <p:blipFill>
          <a:blip r:embed="rId2"/>
          <a:stretch>
            <a:fillRect/>
          </a:stretch>
        </p:blipFill>
        <p:spPr>
          <a:xfrm>
            <a:off x="868027" y="850122"/>
            <a:ext cx="3078747" cy="4322439"/>
          </a:xfrm>
          <a:prstGeom prst="rect">
            <a:avLst/>
          </a:prstGeom>
        </p:spPr>
      </p:pic>
      <p:pic>
        <p:nvPicPr>
          <p:cNvPr id="3" name="図 2">
            <a:extLst>
              <a:ext uri="{FF2B5EF4-FFF2-40B4-BE49-F238E27FC236}">
                <a16:creationId xmlns:a16="http://schemas.microsoft.com/office/drawing/2014/main" id="{6B2A339D-065B-41F6-AC97-95F2F3B2F642}"/>
              </a:ext>
            </a:extLst>
          </p:cNvPr>
          <p:cNvPicPr>
            <a:picLocks noChangeAspect="1"/>
          </p:cNvPicPr>
          <p:nvPr/>
        </p:nvPicPr>
        <p:blipFill>
          <a:blip r:embed="rId3"/>
          <a:stretch>
            <a:fillRect/>
          </a:stretch>
        </p:blipFill>
        <p:spPr>
          <a:xfrm>
            <a:off x="5548027" y="890171"/>
            <a:ext cx="3078747" cy="4322439"/>
          </a:xfrm>
          <a:prstGeom prst="rect">
            <a:avLst/>
          </a:prstGeom>
        </p:spPr>
      </p:pic>
      <p:sp>
        <p:nvSpPr>
          <p:cNvPr id="5" name="スライド番号プレースホルダー 4">
            <a:extLst>
              <a:ext uri="{FF2B5EF4-FFF2-40B4-BE49-F238E27FC236}">
                <a16:creationId xmlns:a16="http://schemas.microsoft.com/office/drawing/2014/main" id="{B69C4E0E-52B9-444F-986D-F4F7ABCDE882}"/>
              </a:ext>
            </a:extLst>
          </p:cNvPr>
          <p:cNvSpPr>
            <a:spLocks noGrp="1"/>
          </p:cNvSpPr>
          <p:nvPr>
            <p:ph type="sldNum" sz="quarter" idx="12"/>
          </p:nvPr>
        </p:nvSpPr>
        <p:spPr>
          <a:xfrm>
            <a:off x="7423620" y="6353374"/>
            <a:ext cx="2228850" cy="365125"/>
          </a:xfrm>
        </p:spPr>
        <p:txBody>
          <a:bodyPr/>
          <a:lstStyle/>
          <a:p>
            <a:fld id="{CFC412B4-EE58-4AC4-A928-FBCBFC162B5A}" type="slidenum">
              <a:rPr kumimoji="1" lang="ja-JP" altLang="en-US" smtClean="0">
                <a:solidFill>
                  <a:schemeClr val="tx1"/>
                </a:solidFill>
              </a:rPr>
              <a:t>5</a:t>
            </a:fld>
            <a:endParaRPr kumimoji="1" lang="ja-JP" altLang="en-US" dirty="0">
              <a:solidFill>
                <a:schemeClr val="tx1"/>
              </a:solidFill>
            </a:endParaRPr>
          </a:p>
        </p:txBody>
      </p:sp>
    </p:spTree>
    <p:extLst>
      <p:ext uri="{BB962C8B-B14F-4D97-AF65-F5344CB8AC3E}">
        <p14:creationId xmlns:p14="http://schemas.microsoft.com/office/powerpoint/2010/main" val="3449074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E18C5F5-EFE3-4448-9320-35378E710FAE}"/>
              </a:ext>
            </a:extLst>
          </p:cNvPr>
          <p:cNvSpPr/>
          <p:nvPr/>
        </p:nvSpPr>
        <p:spPr>
          <a:xfrm>
            <a:off x="0" y="22381"/>
            <a:ext cx="9906000" cy="36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広域化対象市町村の組合せ見直しについて⑤：関係団体の主な意見</a:t>
            </a:r>
          </a:p>
        </p:txBody>
      </p:sp>
      <p:sp>
        <p:nvSpPr>
          <p:cNvPr id="5" name="スライド番号プレースホルダー 4">
            <a:extLst>
              <a:ext uri="{FF2B5EF4-FFF2-40B4-BE49-F238E27FC236}">
                <a16:creationId xmlns:a16="http://schemas.microsoft.com/office/drawing/2014/main" id="{B69C4E0E-52B9-444F-986D-F4F7ABCDE882}"/>
              </a:ext>
            </a:extLst>
          </p:cNvPr>
          <p:cNvSpPr>
            <a:spLocks noGrp="1"/>
          </p:cNvSpPr>
          <p:nvPr>
            <p:ph type="sldNum" sz="quarter" idx="12"/>
          </p:nvPr>
        </p:nvSpPr>
        <p:spPr>
          <a:xfrm>
            <a:off x="7423620" y="6353374"/>
            <a:ext cx="2228850" cy="365125"/>
          </a:xfrm>
        </p:spPr>
        <p:txBody>
          <a:bodyPr/>
          <a:lstStyle/>
          <a:p>
            <a:fld id="{CFC412B4-EE58-4AC4-A928-FBCBFC162B5A}" type="slidenum">
              <a:rPr kumimoji="1" lang="ja-JP" altLang="en-US" smtClean="0">
                <a:solidFill>
                  <a:schemeClr val="tx1"/>
                </a:solidFill>
              </a:rPr>
              <a:t>6</a:t>
            </a:fld>
            <a:endParaRPr kumimoji="1" lang="ja-JP" altLang="en-US" dirty="0">
              <a:solidFill>
                <a:schemeClr val="tx1"/>
              </a:solidFill>
            </a:endParaRPr>
          </a:p>
        </p:txBody>
      </p:sp>
      <p:sp>
        <p:nvSpPr>
          <p:cNvPr id="7" name="正方形/長方形 6">
            <a:extLst>
              <a:ext uri="{FF2B5EF4-FFF2-40B4-BE49-F238E27FC236}">
                <a16:creationId xmlns:a16="http://schemas.microsoft.com/office/drawing/2014/main" id="{174C0E8B-E44F-486B-B513-E909911B5369}"/>
              </a:ext>
            </a:extLst>
          </p:cNvPr>
          <p:cNvSpPr/>
          <p:nvPr/>
        </p:nvSpPr>
        <p:spPr>
          <a:xfrm>
            <a:off x="165000" y="3179182"/>
            <a:ext cx="9576000" cy="36000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65E91EE4-4390-433F-92E6-2AE8AF41A31A}"/>
              </a:ext>
            </a:extLst>
          </p:cNvPr>
          <p:cNvSpPr/>
          <p:nvPr/>
        </p:nvSpPr>
        <p:spPr>
          <a:xfrm>
            <a:off x="165000" y="577294"/>
            <a:ext cx="9576000" cy="2334345"/>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18" name="角丸四角形 91">
            <a:extLst>
              <a:ext uri="{FF2B5EF4-FFF2-40B4-BE49-F238E27FC236}">
                <a16:creationId xmlns:a16="http://schemas.microsoft.com/office/drawing/2014/main" id="{6CB36A11-74F2-4241-A90F-ED982204452F}"/>
              </a:ext>
            </a:extLst>
          </p:cNvPr>
          <p:cNvSpPr/>
          <p:nvPr/>
        </p:nvSpPr>
        <p:spPr>
          <a:xfrm>
            <a:off x="165000" y="420670"/>
            <a:ext cx="1980000" cy="288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組合せに関する主な意見</a:t>
            </a:r>
          </a:p>
        </p:txBody>
      </p:sp>
      <p:sp>
        <p:nvSpPr>
          <p:cNvPr id="19" name="角丸四角形 91">
            <a:extLst>
              <a:ext uri="{FF2B5EF4-FFF2-40B4-BE49-F238E27FC236}">
                <a16:creationId xmlns:a16="http://schemas.microsoft.com/office/drawing/2014/main" id="{5D183B65-F1E9-4EF6-8633-F7F4032FC997}"/>
              </a:ext>
            </a:extLst>
          </p:cNvPr>
          <p:cNvSpPr/>
          <p:nvPr/>
        </p:nvSpPr>
        <p:spPr>
          <a:xfrm>
            <a:off x="145785" y="3011583"/>
            <a:ext cx="3452843" cy="288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white"/>
                </a:solidFill>
                <a:latin typeface="Meiryo UI" panose="020B0604030504040204" pitchFamily="50" charset="-128"/>
                <a:ea typeface="Meiryo UI" panose="020B0604030504040204" pitchFamily="50" charset="-128"/>
              </a:rPr>
              <a:t>見直し・検討等に関する主な意見</a:t>
            </a:r>
            <a:endPar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9" name="角丸四角形 91">
            <a:extLst>
              <a:ext uri="{FF2B5EF4-FFF2-40B4-BE49-F238E27FC236}">
                <a16:creationId xmlns:a16="http://schemas.microsoft.com/office/drawing/2014/main" id="{6580AA70-C5D3-4B42-97E8-6651DB15F689}"/>
              </a:ext>
            </a:extLst>
          </p:cNvPr>
          <p:cNvSpPr/>
          <p:nvPr/>
        </p:nvSpPr>
        <p:spPr>
          <a:xfrm>
            <a:off x="268628" y="729560"/>
            <a:ext cx="6660000" cy="288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en-US" altLang="ja-JP" sz="1200" b="1" dirty="0">
                <a:solidFill>
                  <a:schemeClr val="tx1"/>
                </a:solidFill>
                <a:latin typeface="Meiryo UI" panose="020B0604030504040204" pitchFamily="50" charset="-128"/>
                <a:ea typeface="Meiryo UI" panose="020B0604030504040204" pitchFamily="50" charset="-128"/>
              </a:rPr>
              <a:t>【</a:t>
            </a:r>
            <a:r>
              <a:rPr kumimoji="1" lang="ja-JP" altLang="en-US" sz="1200" b="1" dirty="0">
                <a:solidFill>
                  <a:schemeClr val="tx1"/>
                </a:solidFill>
                <a:latin typeface="Meiryo UI" panose="020B0604030504040204" pitchFamily="50" charset="-128"/>
                <a:ea typeface="Meiryo UI" panose="020B0604030504040204" pitchFamily="50" charset="-128"/>
              </a:rPr>
              <a:t>案</a:t>
            </a:r>
            <a:r>
              <a:rPr kumimoji="1" lang="en-US" altLang="ja-JP" sz="1200" b="1" dirty="0">
                <a:solidFill>
                  <a:schemeClr val="tx1"/>
                </a:solidFill>
                <a:latin typeface="Meiryo UI" panose="020B0604030504040204" pitchFamily="50" charset="-128"/>
                <a:ea typeface="Meiryo UI" panose="020B0604030504040204" pitchFamily="50" charset="-128"/>
              </a:rPr>
              <a:t>2-1</a:t>
            </a:r>
            <a:r>
              <a:rPr kumimoji="1" lang="ja-JP" altLang="en-US" sz="1200" b="1" dirty="0">
                <a:solidFill>
                  <a:schemeClr val="tx1"/>
                </a:solidFill>
                <a:latin typeface="Meiryo UI" panose="020B0604030504040204" pitchFamily="50" charset="-128"/>
                <a:ea typeface="Meiryo UI" panose="020B0604030504040204" pitchFamily="50" charset="-128"/>
              </a:rPr>
              <a:t>①</a:t>
            </a:r>
            <a:r>
              <a:rPr kumimoji="1" lang="en-US" altLang="ja-JP" sz="1200" b="1" dirty="0">
                <a:solidFill>
                  <a:schemeClr val="tx1"/>
                </a:solidFill>
                <a:latin typeface="Meiryo UI" panose="020B0604030504040204" pitchFamily="50" charset="-128"/>
                <a:ea typeface="Meiryo UI" panose="020B0604030504040204" pitchFamily="50" charset="-128"/>
              </a:rPr>
              <a:t>】</a:t>
            </a:r>
            <a:r>
              <a:rPr kumimoji="1" lang="ja-JP" altLang="en-US" sz="1200" b="1" dirty="0">
                <a:solidFill>
                  <a:schemeClr val="tx1"/>
                </a:solidFill>
                <a:latin typeface="Meiryo UI" panose="020B0604030504040204" pitchFamily="50" charset="-128"/>
                <a:ea typeface="Meiryo UI" panose="020B0604030504040204" pitchFamily="50" charset="-128"/>
              </a:rPr>
              <a:t>堺市域＋和泉市＋泉大津市</a:t>
            </a:r>
            <a:r>
              <a:rPr kumimoji="1" lang="en-US" altLang="ja-JP" sz="1200" b="1" dirty="0">
                <a:solidFill>
                  <a:schemeClr val="tx1"/>
                </a:solidFill>
                <a:latin typeface="Meiryo UI" panose="020B0604030504040204" pitchFamily="50" charset="-128"/>
                <a:ea typeface="Meiryo UI" panose="020B0604030504040204" pitchFamily="50" charset="-128"/>
              </a:rPr>
              <a:t>】</a:t>
            </a:r>
            <a:r>
              <a:rPr kumimoji="1" lang="ja-JP" altLang="en-US" sz="1200" b="1" dirty="0">
                <a:solidFill>
                  <a:schemeClr val="tx1"/>
                </a:solidFill>
                <a:latin typeface="Meiryo UI" panose="020B0604030504040204" pitchFamily="50" charset="-128"/>
                <a:ea typeface="Meiryo UI" panose="020B0604030504040204" pitchFamily="50" charset="-128"/>
              </a:rPr>
              <a:t>と</a:t>
            </a:r>
            <a:r>
              <a:rPr kumimoji="1" lang="en-US" altLang="ja-JP" sz="1200" b="1" dirty="0">
                <a:solidFill>
                  <a:schemeClr val="tx1"/>
                </a:solidFill>
                <a:latin typeface="Meiryo UI" panose="020B0604030504040204" pitchFamily="50" charset="-128"/>
                <a:ea typeface="Meiryo UI" panose="020B0604030504040204" pitchFamily="50" charset="-128"/>
              </a:rPr>
              <a:t>【</a:t>
            </a:r>
            <a:r>
              <a:rPr kumimoji="1" lang="ja-JP" altLang="en-US" sz="1200" b="1" dirty="0">
                <a:solidFill>
                  <a:schemeClr val="tx1"/>
                </a:solidFill>
                <a:latin typeface="Meiryo UI" panose="020B0604030504040204" pitchFamily="50" charset="-128"/>
                <a:ea typeface="Meiryo UI" panose="020B0604030504040204" pitchFamily="50" charset="-128"/>
              </a:rPr>
              <a:t>案</a:t>
            </a:r>
            <a:r>
              <a:rPr kumimoji="1" lang="en-US" altLang="ja-JP" sz="1200" b="1" dirty="0">
                <a:solidFill>
                  <a:schemeClr val="tx1"/>
                </a:solidFill>
                <a:latin typeface="Meiryo UI" panose="020B0604030504040204" pitchFamily="50" charset="-128"/>
                <a:ea typeface="Meiryo UI" panose="020B0604030504040204" pitchFamily="50" charset="-128"/>
              </a:rPr>
              <a:t>2-1</a:t>
            </a:r>
            <a:r>
              <a:rPr kumimoji="1" lang="ja-JP" altLang="en-US" sz="1200" b="1" dirty="0">
                <a:solidFill>
                  <a:schemeClr val="tx1"/>
                </a:solidFill>
                <a:latin typeface="Meiryo UI" panose="020B0604030504040204" pitchFamily="50" charset="-128"/>
                <a:ea typeface="Meiryo UI" panose="020B0604030504040204" pitchFamily="50" charset="-128"/>
              </a:rPr>
              <a:t>③</a:t>
            </a:r>
            <a:r>
              <a:rPr kumimoji="1" lang="en-US" altLang="ja-JP" sz="1200" b="1" dirty="0">
                <a:solidFill>
                  <a:schemeClr val="tx1"/>
                </a:solidFill>
                <a:latin typeface="Meiryo UI" panose="020B0604030504040204" pitchFamily="50" charset="-128"/>
                <a:ea typeface="Meiryo UI" panose="020B0604030504040204" pitchFamily="50" charset="-128"/>
              </a:rPr>
              <a:t>】</a:t>
            </a:r>
            <a:r>
              <a:rPr kumimoji="1" lang="ja-JP" altLang="en-US" sz="1200" b="1" dirty="0">
                <a:solidFill>
                  <a:schemeClr val="tx1"/>
                </a:solidFill>
                <a:latin typeface="Meiryo UI" panose="020B0604030504040204" pitchFamily="50" charset="-128"/>
                <a:ea typeface="Meiryo UI" panose="020B0604030504040204" pitchFamily="50" charset="-128"/>
              </a:rPr>
              <a:t>忠岡町＋岸和田市＋貝塚市＋泉州南ブロック</a:t>
            </a:r>
            <a:endParaRPr kumimoji="1" lang="ja-JP" altLang="en-US" sz="12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10" name="角丸四角形 91">
            <a:extLst>
              <a:ext uri="{FF2B5EF4-FFF2-40B4-BE49-F238E27FC236}">
                <a16:creationId xmlns:a16="http://schemas.microsoft.com/office/drawing/2014/main" id="{4BC683BB-10AA-4814-9E24-A380A7138176}"/>
              </a:ext>
            </a:extLst>
          </p:cNvPr>
          <p:cNvSpPr/>
          <p:nvPr/>
        </p:nvSpPr>
        <p:spPr>
          <a:xfrm>
            <a:off x="268628" y="1625335"/>
            <a:ext cx="2700000" cy="288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en-US" altLang="ja-JP" sz="1200" b="1" dirty="0">
                <a:solidFill>
                  <a:schemeClr val="tx1"/>
                </a:solidFill>
                <a:latin typeface="Meiryo UI" panose="020B0604030504040204" pitchFamily="50" charset="-128"/>
                <a:ea typeface="Meiryo UI" panose="020B0604030504040204" pitchFamily="50" charset="-128"/>
              </a:rPr>
              <a:t>【</a:t>
            </a:r>
            <a:r>
              <a:rPr kumimoji="1" lang="ja-JP" altLang="en-US" sz="1200" b="1" dirty="0">
                <a:solidFill>
                  <a:schemeClr val="tx1"/>
                </a:solidFill>
                <a:latin typeface="Meiryo UI" panose="020B0604030504040204" pitchFamily="50" charset="-128"/>
                <a:ea typeface="Meiryo UI" panose="020B0604030504040204" pitchFamily="50" charset="-128"/>
              </a:rPr>
              <a:t>案</a:t>
            </a:r>
            <a:r>
              <a:rPr kumimoji="1" lang="en-US" altLang="ja-JP" sz="1200" b="1" dirty="0">
                <a:solidFill>
                  <a:schemeClr val="tx1"/>
                </a:solidFill>
                <a:latin typeface="Meiryo UI" panose="020B0604030504040204" pitchFamily="50" charset="-128"/>
                <a:ea typeface="Meiryo UI" panose="020B0604030504040204" pitchFamily="50" charset="-128"/>
              </a:rPr>
              <a:t>2-2】</a:t>
            </a:r>
            <a:r>
              <a:rPr kumimoji="1" lang="ja-JP" altLang="en-US" sz="1200" b="1" dirty="0">
                <a:solidFill>
                  <a:schemeClr val="tx1"/>
                </a:solidFill>
                <a:latin typeface="Meiryo UI" panose="020B0604030504040204" pitchFamily="50" charset="-128"/>
                <a:ea typeface="Meiryo UI" panose="020B0604030504040204" pitchFamily="50" charset="-128"/>
              </a:rPr>
              <a:t>堺市域＋泉州北ブロック</a:t>
            </a:r>
            <a:endParaRPr kumimoji="1" lang="ja-JP" altLang="en-US" sz="12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773BCDFC-9B25-4DE1-BC03-C205BB434FF4}"/>
              </a:ext>
            </a:extLst>
          </p:cNvPr>
          <p:cNvSpPr txBox="1"/>
          <p:nvPr/>
        </p:nvSpPr>
        <p:spPr>
          <a:xfrm>
            <a:off x="356092" y="1897395"/>
            <a:ext cx="9281280" cy="1000274"/>
          </a:xfrm>
          <a:prstGeom prst="rect">
            <a:avLst/>
          </a:prstGeom>
          <a:noFill/>
        </p:spPr>
        <p:txBody>
          <a:bodyPr wrap="square">
            <a:spAutoFit/>
          </a:bodyPr>
          <a:lstStyle/>
          <a:p>
            <a:pPr>
              <a:spcBef>
                <a:spcPts val="600"/>
              </a:spcBef>
            </a:pPr>
            <a:r>
              <a:rPr lang="ja-JP" altLang="en-US" sz="1100" dirty="0">
                <a:latin typeface="Meiryo UI" panose="020B0604030504040204" pitchFamily="50" charset="-128"/>
                <a:ea typeface="Meiryo UI" panose="020B0604030504040204" pitchFamily="50" charset="-128"/>
              </a:rPr>
              <a:t>〇 泉州北ブロックを分割することなく、堺市消防局を中心とする、</a:t>
            </a:r>
            <a:r>
              <a:rPr lang="ja-JP" altLang="en-US" sz="1100" b="1" dirty="0">
                <a:latin typeface="Meiryo UI" panose="020B0604030504040204" pitchFamily="50" charset="-128"/>
                <a:ea typeface="Meiryo UI" panose="020B0604030504040204" pitchFamily="50" charset="-128"/>
              </a:rPr>
              <a:t>堺市域＋泉州北ブロックの</a:t>
            </a:r>
            <a:r>
              <a:rPr lang="en-US" altLang="ja-JP" sz="1100" b="1" dirty="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案</a:t>
            </a:r>
            <a:r>
              <a:rPr lang="en-US" altLang="ja-JP" sz="1100" b="1" dirty="0">
                <a:latin typeface="Meiryo UI" panose="020B0604030504040204" pitchFamily="50" charset="-128"/>
                <a:ea typeface="Meiryo UI" panose="020B0604030504040204" pitchFamily="50" charset="-128"/>
              </a:rPr>
              <a:t>2-2】</a:t>
            </a:r>
            <a:r>
              <a:rPr lang="ja-JP" altLang="en-US" sz="1100" b="1" dirty="0">
                <a:latin typeface="Meiryo UI" panose="020B0604030504040204" pitchFamily="50" charset="-128"/>
                <a:ea typeface="Meiryo UI" panose="020B0604030504040204" pitchFamily="50" charset="-128"/>
              </a:rPr>
              <a:t>が適当。</a:t>
            </a:r>
            <a:endParaRPr lang="en-US" altLang="ja-JP" sz="800" dirty="0">
              <a:latin typeface="Meiryo UI" panose="020B0604030504040204" pitchFamily="50" charset="-128"/>
              <a:ea typeface="Meiryo UI" panose="020B0604030504040204" pitchFamily="50" charset="-128"/>
            </a:endParaRPr>
          </a:p>
          <a:p>
            <a:pPr>
              <a:spcBef>
                <a:spcPts val="600"/>
              </a:spcBef>
            </a:pPr>
            <a:r>
              <a:rPr lang="ja-JP" altLang="en-US" sz="1100" dirty="0">
                <a:latin typeface="Meiryo UI" panose="020B0604030504040204" pitchFamily="50" charset="-128"/>
                <a:ea typeface="Meiryo UI" panose="020B0604030504040204" pitchFamily="50" charset="-128"/>
              </a:rPr>
              <a:t>〇 </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案</a:t>
            </a:r>
            <a:r>
              <a:rPr lang="en-US" altLang="ja-JP" sz="1100" dirty="0">
                <a:latin typeface="Meiryo UI" panose="020B0604030504040204" pitchFamily="50" charset="-128"/>
                <a:ea typeface="Meiryo UI" panose="020B0604030504040204" pitchFamily="50" charset="-128"/>
              </a:rPr>
              <a:t>2-2】</a:t>
            </a:r>
            <a:r>
              <a:rPr lang="ja-JP" altLang="en-US" sz="1100" dirty="0">
                <a:latin typeface="Meiryo UI" panose="020B0604030504040204" pitchFamily="50" charset="-128"/>
                <a:ea typeface="Meiryo UI" panose="020B0604030504040204" pitchFamily="50" charset="-128"/>
              </a:rPr>
              <a:t>の方が、</a:t>
            </a:r>
            <a:r>
              <a:rPr lang="ja-JP" altLang="en-US" sz="1100" b="1" dirty="0">
                <a:latin typeface="Meiryo UI" panose="020B0604030504040204" pitchFamily="50" charset="-128"/>
                <a:ea typeface="Meiryo UI" panose="020B0604030504040204" pitchFamily="50" charset="-128"/>
              </a:rPr>
              <a:t>スケールメリットが大きく、今後広域化を検討協議していくうえで望ましい</a:t>
            </a:r>
            <a:r>
              <a:rPr lang="ja-JP" altLang="en-US" sz="1100" dirty="0">
                <a:latin typeface="Meiryo UI" panose="020B0604030504040204" pitchFamily="50" charset="-128"/>
                <a:ea typeface="Meiryo UI" panose="020B0604030504040204" pitchFamily="50" charset="-128"/>
              </a:rPr>
              <a:t>。</a:t>
            </a:r>
            <a:endParaRPr lang="en-US" altLang="ja-JP" sz="800" dirty="0">
              <a:latin typeface="Meiryo UI" panose="020B0604030504040204" pitchFamily="50" charset="-128"/>
              <a:ea typeface="Meiryo UI" panose="020B0604030504040204" pitchFamily="50" charset="-128"/>
            </a:endParaRPr>
          </a:p>
          <a:p>
            <a:pPr>
              <a:spcBef>
                <a:spcPts val="600"/>
              </a:spcBef>
            </a:pPr>
            <a:r>
              <a:rPr lang="ja-JP" altLang="en-US" sz="1100" dirty="0">
                <a:latin typeface="Meiryo UI" panose="020B0604030504040204" pitchFamily="50" charset="-128"/>
                <a:ea typeface="Meiryo UI" panose="020B0604030504040204" pitchFamily="50" charset="-128"/>
              </a:rPr>
              <a:t>〇 シミュレーションの結果比較から</a:t>
            </a:r>
            <a:r>
              <a:rPr lang="ja-JP" altLang="en-US" sz="1100" b="1" dirty="0">
                <a:latin typeface="Meiryo UI" panose="020B0604030504040204" pitchFamily="50" charset="-128"/>
                <a:ea typeface="Meiryo UI" panose="020B0604030504040204" pitchFamily="50" charset="-128"/>
              </a:rPr>
              <a:t>最も効果が高い</a:t>
            </a:r>
            <a:r>
              <a:rPr lang="ja-JP" altLang="en-US" sz="1100" dirty="0">
                <a:latin typeface="Meiryo UI" panose="020B0604030504040204" pitchFamily="50" charset="-128"/>
                <a:ea typeface="Meiryo UI" panose="020B0604030504040204" pitchFamily="50" charset="-128"/>
              </a:rPr>
              <a:t>と考えられる。</a:t>
            </a:r>
            <a:endParaRPr lang="en-US" altLang="ja-JP" sz="800" dirty="0">
              <a:latin typeface="Meiryo UI" panose="020B0604030504040204" pitchFamily="50" charset="-128"/>
              <a:ea typeface="Meiryo UI" panose="020B0604030504040204" pitchFamily="50" charset="-128"/>
            </a:endParaRPr>
          </a:p>
          <a:p>
            <a:pPr>
              <a:spcBef>
                <a:spcPts val="600"/>
              </a:spcBef>
            </a:pPr>
            <a:r>
              <a:rPr lang="ja-JP" altLang="en-US" sz="1100" dirty="0">
                <a:latin typeface="Meiryo UI" panose="020B0604030504040204" pitchFamily="50" charset="-128"/>
                <a:ea typeface="Meiryo UI" panose="020B0604030504040204" pitchFamily="50" charset="-128"/>
              </a:rPr>
              <a:t>〇 </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案</a:t>
            </a:r>
            <a:r>
              <a:rPr lang="en-US" altLang="ja-JP" sz="1100" dirty="0">
                <a:latin typeface="Meiryo UI" panose="020B0604030504040204" pitchFamily="50" charset="-128"/>
                <a:ea typeface="Meiryo UI" panose="020B0604030504040204" pitchFamily="50" charset="-128"/>
              </a:rPr>
              <a:t>2-2】</a:t>
            </a:r>
            <a:r>
              <a:rPr lang="ja-JP" altLang="en-US" sz="1100" dirty="0">
                <a:latin typeface="Meiryo UI" panose="020B0604030504040204" pitchFamily="50" charset="-128"/>
                <a:ea typeface="Meiryo UI" panose="020B0604030504040204" pitchFamily="50" charset="-128"/>
              </a:rPr>
              <a:t>が</a:t>
            </a:r>
            <a:r>
              <a:rPr lang="ja-JP" altLang="en-US" sz="1100" b="1" dirty="0">
                <a:latin typeface="Meiryo UI" panose="020B0604030504040204" pitchFamily="50" charset="-128"/>
                <a:ea typeface="Meiryo UI" panose="020B0604030504040204" pitchFamily="50" charset="-128"/>
              </a:rPr>
              <a:t>広域化による効果をより期待できる</a:t>
            </a:r>
            <a:r>
              <a:rPr lang="ja-JP" altLang="en-US" sz="1100" dirty="0">
                <a:latin typeface="Meiryo UI" panose="020B0604030504040204" pitchFamily="50" charset="-128"/>
                <a:ea typeface="Meiryo UI" panose="020B0604030504040204" pitchFamily="50" charset="-128"/>
              </a:rPr>
              <a:t>と考えられる。</a:t>
            </a:r>
            <a:endParaRPr lang="en-US" altLang="ja-JP" sz="8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3C912642-684A-488D-9436-30CF1B7303DE}"/>
              </a:ext>
            </a:extLst>
          </p:cNvPr>
          <p:cNvSpPr txBox="1"/>
          <p:nvPr/>
        </p:nvSpPr>
        <p:spPr>
          <a:xfrm>
            <a:off x="356092" y="3351905"/>
            <a:ext cx="9404123" cy="3277820"/>
          </a:xfrm>
          <a:prstGeom prst="rect">
            <a:avLst/>
          </a:prstGeom>
          <a:noFill/>
        </p:spPr>
        <p:txBody>
          <a:bodyPr wrap="square">
            <a:spAutoFit/>
          </a:bodyPr>
          <a:lstStyle/>
          <a:p>
            <a:pPr>
              <a:spcBef>
                <a:spcPts val="600"/>
              </a:spcBef>
            </a:pPr>
            <a:r>
              <a:rPr lang="ja-JP" altLang="en-US" sz="1100" dirty="0">
                <a:latin typeface="Meiryo UI" panose="020B0604030504040204" pitchFamily="50" charset="-128"/>
                <a:ea typeface="Meiryo UI" panose="020B0604030504040204" pitchFamily="50" charset="-128"/>
              </a:rPr>
              <a:t>〇 </a:t>
            </a:r>
            <a:r>
              <a:rPr lang="ja-JP" altLang="en-US" sz="1100" b="1" dirty="0">
                <a:latin typeface="Meiryo UI" panose="020B0604030504040204" pitchFamily="50" charset="-128"/>
                <a:ea typeface="Meiryo UI" panose="020B0604030504040204" pitchFamily="50" charset="-128"/>
              </a:rPr>
              <a:t>隣接市やブロックを超えた広域化についての議論が十分なされていない現時点で、ブロックの見直しを選択する状況ではない。</a:t>
            </a:r>
            <a:endParaRPr lang="en-US" altLang="ja-JP" sz="800" dirty="0">
              <a:latin typeface="Meiryo UI" panose="020B0604030504040204" pitchFamily="50" charset="-128"/>
              <a:ea typeface="Meiryo UI" panose="020B0604030504040204" pitchFamily="50" charset="-128"/>
            </a:endParaRPr>
          </a:p>
          <a:p>
            <a:pPr>
              <a:spcBef>
                <a:spcPts val="600"/>
              </a:spcBef>
            </a:pPr>
            <a:r>
              <a:rPr lang="ja-JP" altLang="en-US" sz="1100" dirty="0">
                <a:latin typeface="Meiryo UI" panose="020B0604030504040204" pitchFamily="50" charset="-128"/>
                <a:ea typeface="Meiryo UI" panose="020B0604030504040204" pitchFamily="50" charset="-128"/>
              </a:rPr>
              <a:t>〇 </a:t>
            </a:r>
            <a:r>
              <a:rPr lang="ja-JP" altLang="en-US" sz="1100" b="1" dirty="0">
                <a:latin typeface="Meiryo UI" panose="020B0604030504040204" pitchFamily="50" charset="-128"/>
                <a:ea typeface="Meiryo UI" panose="020B0604030504040204" pitchFamily="50" charset="-128"/>
              </a:rPr>
              <a:t>広域化に関する要望はなく、広域化に関するメリットについても検討を行っていない。</a:t>
            </a:r>
            <a:endParaRPr lang="en-US" altLang="ja-JP" sz="1100" dirty="0">
              <a:latin typeface="Meiryo UI" panose="020B0604030504040204" pitchFamily="50" charset="-128"/>
              <a:ea typeface="Meiryo UI" panose="020B0604030504040204" pitchFamily="50" charset="-128"/>
            </a:endParaRPr>
          </a:p>
          <a:p>
            <a:pPr>
              <a:spcBef>
                <a:spcPts val="600"/>
              </a:spcBef>
            </a:pPr>
            <a:r>
              <a:rPr lang="ja-JP" altLang="en-US" sz="1100" dirty="0">
                <a:latin typeface="Meiryo UI" panose="020B0604030504040204" pitchFamily="50" charset="-128"/>
                <a:ea typeface="Meiryo UI" panose="020B0604030504040204" pitchFamily="50" charset="-128"/>
              </a:rPr>
              <a:t>〇 </a:t>
            </a:r>
            <a:r>
              <a:rPr lang="ja-JP" altLang="en-US" sz="1100" b="1" dirty="0">
                <a:latin typeface="Meiryo UI" panose="020B0604030504040204" pitchFamily="50" charset="-128"/>
                <a:ea typeface="Meiryo UI" panose="020B0604030504040204" pitchFamily="50" charset="-128"/>
              </a:rPr>
              <a:t>単独で消防体制が構築できていることから、ブロックを超えて広域化することによる</a:t>
            </a:r>
            <a:r>
              <a:rPr lang="ja-JP" altLang="en-US" sz="1100" dirty="0">
                <a:latin typeface="Meiryo UI" panose="020B0604030504040204" pitchFamily="50" charset="-128"/>
                <a:ea typeface="Meiryo UI" panose="020B0604030504040204" pitchFamily="50" charset="-128"/>
              </a:rPr>
              <a:t>職員の業務の専従化（複数の業務の掛け持ちの解消）や第一出動体制の</a:t>
            </a:r>
            <a:endParaRPr lang="en-US" altLang="ja-JP" sz="1100" dirty="0">
              <a:latin typeface="Meiryo UI" panose="020B0604030504040204" pitchFamily="50" charset="-128"/>
              <a:ea typeface="Meiryo UI" panose="020B0604030504040204" pitchFamily="50" charset="-128"/>
            </a:endParaRPr>
          </a:p>
          <a:p>
            <a:pPr>
              <a:spcBef>
                <a:spcPts val="600"/>
              </a:spcBef>
            </a:pPr>
            <a:r>
              <a:rPr lang="ja-JP" altLang="en-US" sz="1100" dirty="0">
                <a:latin typeface="Meiryo UI" panose="020B0604030504040204" pitchFamily="50" charset="-128"/>
                <a:ea typeface="Meiryo UI" panose="020B0604030504040204" pitchFamily="50" charset="-128"/>
              </a:rPr>
              <a:t>　　強化（災害時に出動できる車両の台数の増強）等の</a:t>
            </a:r>
            <a:r>
              <a:rPr lang="ja-JP" altLang="en-US" sz="1100" b="1" dirty="0">
                <a:latin typeface="Meiryo UI" panose="020B0604030504040204" pitchFamily="50" charset="-128"/>
                <a:ea typeface="Meiryo UI" panose="020B0604030504040204" pitchFamily="50" charset="-128"/>
              </a:rPr>
              <a:t>効果は見込めない。</a:t>
            </a:r>
            <a:endParaRPr lang="en-US" altLang="ja-JP" sz="1100" dirty="0">
              <a:latin typeface="Meiryo UI" panose="020B0604030504040204" pitchFamily="50" charset="-128"/>
              <a:ea typeface="Meiryo UI" panose="020B0604030504040204" pitchFamily="50" charset="-128"/>
            </a:endParaRPr>
          </a:p>
          <a:p>
            <a:pPr>
              <a:spcBef>
                <a:spcPts val="600"/>
              </a:spcBef>
            </a:pPr>
            <a:r>
              <a:rPr lang="ja-JP" altLang="en-US" sz="1100" dirty="0">
                <a:latin typeface="Meiryo UI" panose="020B0604030504040204" pitchFamily="50" charset="-128"/>
                <a:ea typeface="Meiryo UI" panose="020B0604030504040204" pitchFamily="50" charset="-128"/>
              </a:rPr>
              <a:t>〇 組織の充実が図られているなか、人員及び機械等の適正配置にも取組まれており、</a:t>
            </a:r>
            <a:r>
              <a:rPr lang="ja-JP" altLang="en-US" sz="1100" b="1" dirty="0">
                <a:latin typeface="Meiryo UI" panose="020B0604030504040204" pitchFamily="50" charset="-128"/>
                <a:ea typeface="Meiryo UI" panose="020B0604030504040204" pitchFamily="50" charset="-128"/>
              </a:rPr>
              <a:t>直ちにブロックを再編する必要がない。</a:t>
            </a:r>
            <a:endParaRPr lang="ja-JP" altLang="en-US" sz="800" dirty="0">
              <a:latin typeface="Meiryo UI" panose="020B0604030504040204" pitchFamily="50" charset="-128"/>
              <a:ea typeface="Meiryo UI" panose="020B0604030504040204" pitchFamily="50" charset="-128"/>
            </a:endParaRPr>
          </a:p>
          <a:p>
            <a:pPr>
              <a:spcBef>
                <a:spcPts val="600"/>
              </a:spcBef>
            </a:pPr>
            <a:r>
              <a:rPr lang="ja-JP" altLang="en-US" sz="1100" dirty="0">
                <a:latin typeface="Meiryo UI" panose="020B0604030504040204" pitchFamily="50" charset="-128"/>
                <a:ea typeface="Meiryo UI" panose="020B0604030504040204" pitchFamily="50" charset="-128"/>
              </a:rPr>
              <a:t>〇 推進計画の目標年度（令和</a:t>
            </a:r>
            <a:r>
              <a:rPr lang="en-US" altLang="ja-JP" sz="1100" dirty="0">
                <a:latin typeface="Meiryo UI" panose="020B0604030504040204" pitchFamily="50" charset="-128"/>
                <a:ea typeface="Meiryo UI" panose="020B0604030504040204" pitchFamily="50" charset="-128"/>
              </a:rPr>
              <a:t>11</a:t>
            </a:r>
            <a:r>
              <a:rPr lang="ja-JP" altLang="en-US" sz="1100" dirty="0">
                <a:latin typeface="Meiryo UI" panose="020B0604030504040204" pitchFamily="50" charset="-128"/>
                <a:ea typeface="Meiryo UI" panose="020B0604030504040204" pitchFamily="50" charset="-128"/>
              </a:rPr>
              <a:t>年３月）の</a:t>
            </a:r>
            <a:r>
              <a:rPr lang="ja-JP" altLang="en-US" sz="1100" b="1" dirty="0">
                <a:latin typeface="Meiryo UI" panose="020B0604030504040204" pitchFamily="50" charset="-128"/>
                <a:ea typeface="Meiryo UI" panose="020B0604030504040204" pitchFamily="50" charset="-128"/>
              </a:rPr>
              <a:t>途中段階で、新たな広域構想は時期尚早</a:t>
            </a:r>
            <a:r>
              <a:rPr lang="ja-JP" altLang="en-US" sz="1100" dirty="0">
                <a:latin typeface="Meiryo UI" panose="020B0604030504040204" pitchFamily="50" charset="-128"/>
                <a:ea typeface="Meiryo UI" panose="020B0604030504040204" pitchFamily="50" charset="-128"/>
              </a:rPr>
              <a:t>。</a:t>
            </a:r>
            <a:endParaRPr lang="ja-JP" altLang="en-US" sz="800" dirty="0">
              <a:latin typeface="Meiryo UI" panose="020B0604030504040204" pitchFamily="50" charset="-128"/>
              <a:ea typeface="Meiryo UI" panose="020B0604030504040204" pitchFamily="50" charset="-128"/>
            </a:endParaRPr>
          </a:p>
          <a:p>
            <a:pPr>
              <a:spcBef>
                <a:spcPts val="1800"/>
              </a:spcBef>
            </a:pPr>
            <a:r>
              <a:rPr lang="ja-JP" altLang="en-US" sz="1100" dirty="0">
                <a:latin typeface="Meiryo UI" panose="020B0604030504040204" pitchFamily="50" charset="-128"/>
                <a:ea typeface="Meiryo UI" panose="020B0604030504040204" pitchFamily="50" charset="-128"/>
              </a:rPr>
              <a:t>〇 本来は一元化をめざすべきだが、</a:t>
            </a:r>
            <a:r>
              <a:rPr lang="ja-JP" altLang="en-US" sz="1100" b="1" dirty="0">
                <a:latin typeface="Meiryo UI" panose="020B0604030504040204" pitchFamily="50" charset="-128"/>
                <a:ea typeface="Meiryo UI" panose="020B0604030504040204" pitchFamily="50" charset="-128"/>
              </a:rPr>
              <a:t>段階的な広域化が進まないと、一元化はできない</a:t>
            </a:r>
            <a:r>
              <a:rPr lang="ja-JP" altLang="en-US" sz="1100" dirty="0">
                <a:latin typeface="Meiryo UI" panose="020B0604030504040204" pitchFamily="50" charset="-128"/>
                <a:ea typeface="Meiryo UI" panose="020B0604030504040204" pitchFamily="50" charset="-128"/>
              </a:rPr>
              <a:t>ことは理解。</a:t>
            </a:r>
            <a:endParaRPr lang="en-US" altLang="ja-JP" sz="800" dirty="0">
              <a:latin typeface="Meiryo UI" panose="020B0604030504040204" pitchFamily="50" charset="-128"/>
              <a:ea typeface="Meiryo UI" panose="020B0604030504040204" pitchFamily="50" charset="-128"/>
            </a:endParaRPr>
          </a:p>
          <a:p>
            <a:pPr>
              <a:spcBef>
                <a:spcPts val="600"/>
              </a:spcBef>
            </a:pPr>
            <a:r>
              <a:rPr lang="ja-JP" altLang="en-US" sz="1100" dirty="0">
                <a:latin typeface="Meiryo UI" panose="020B0604030504040204" pitchFamily="50" charset="-128"/>
                <a:ea typeface="Meiryo UI" panose="020B0604030504040204" pitchFamily="50" charset="-128"/>
              </a:rPr>
              <a:t>〇 持続可能な消防行政とするため、</a:t>
            </a:r>
            <a:r>
              <a:rPr lang="ja-JP" altLang="en-US" sz="1100" b="1" dirty="0">
                <a:latin typeface="Meiryo UI" panose="020B0604030504040204" pitchFamily="50" charset="-128"/>
                <a:ea typeface="Meiryo UI" panose="020B0604030504040204" pitchFamily="50" charset="-128"/>
              </a:rPr>
              <a:t>まずは、連携・協力を行い合理化に取り組むことが最優先。</a:t>
            </a:r>
            <a:endParaRPr lang="en-US" altLang="ja-JP" sz="1100" b="1" dirty="0">
              <a:latin typeface="Meiryo UI" panose="020B0604030504040204" pitchFamily="50" charset="-128"/>
              <a:ea typeface="Meiryo UI" panose="020B0604030504040204" pitchFamily="50" charset="-128"/>
            </a:endParaRPr>
          </a:p>
          <a:p>
            <a:pPr>
              <a:spcBef>
                <a:spcPts val="600"/>
              </a:spcBef>
            </a:pPr>
            <a:r>
              <a:rPr lang="ja-JP" altLang="en-US" sz="1100" dirty="0">
                <a:latin typeface="Meiryo UI" panose="020B0604030504040204" pitchFamily="50" charset="-128"/>
                <a:ea typeface="Meiryo UI" panose="020B0604030504040204" pitchFamily="50" charset="-128"/>
              </a:rPr>
              <a:t>〇 </a:t>
            </a:r>
            <a:r>
              <a:rPr lang="ja-JP" altLang="en-US" sz="1100" b="1" dirty="0">
                <a:latin typeface="Meiryo UI" panose="020B0604030504040204" pitchFamily="50" charset="-128"/>
                <a:ea typeface="Meiryo UI" panose="020B0604030504040204" pitchFamily="50" charset="-128"/>
              </a:rPr>
              <a:t>指令業務の連携・協力</a:t>
            </a:r>
            <a:r>
              <a:rPr lang="ja-JP" altLang="en-US" sz="1100" dirty="0">
                <a:latin typeface="Meiryo UI" panose="020B0604030504040204" pitchFamily="50" charset="-128"/>
                <a:ea typeface="Meiryo UI" panose="020B0604030504040204" pitchFamily="50" charset="-128"/>
              </a:rPr>
              <a:t>については、</a:t>
            </a:r>
            <a:r>
              <a:rPr lang="ja-JP" altLang="en-US" sz="1100" b="1" dirty="0">
                <a:latin typeface="Meiryo UI" panose="020B0604030504040204" pitchFamily="50" charset="-128"/>
                <a:ea typeface="Meiryo UI" panose="020B0604030504040204" pitchFamily="50" charset="-128"/>
              </a:rPr>
              <a:t>財政的な⾯から検討の余地はある。</a:t>
            </a:r>
          </a:p>
          <a:p>
            <a:pPr>
              <a:spcBef>
                <a:spcPts val="1800"/>
              </a:spcBef>
            </a:pPr>
            <a:r>
              <a:rPr lang="ja-JP" altLang="en-US" sz="1100" dirty="0">
                <a:latin typeface="Meiryo UI" panose="020B0604030504040204" pitchFamily="50" charset="-128"/>
                <a:ea typeface="Meiryo UI" panose="020B0604030504040204" pitchFamily="50" charset="-128"/>
              </a:rPr>
              <a:t>〇 </a:t>
            </a:r>
            <a:r>
              <a:rPr lang="ja-JP" altLang="en-US" sz="1100" b="1" dirty="0">
                <a:latin typeface="Meiryo UI" panose="020B0604030504040204" pitchFamily="50" charset="-128"/>
                <a:ea typeface="Meiryo UI" panose="020B0604030504040204" pitchFamily="50" charset="-128"/>
              </a:rPr>
              <a:t>消防広域化は、さまざまな観点から検証をするべき</a:t>
            </a:r>
            <a:r>
              <a:rPr lang="ja-JP" altLang="en-US" sz="1100" dirty="0">
                <a:latin typeface="Meiryo UI" panose="020B0604030504040204" pitchFamily="50" charset="-128"/>
                <a:ea typeface="Meiryo UI" panose="020B0604030504040204" pitchFamily="50" charset="-128"/>
              </a:rPr>
              <a:t>。必ずしも今回の検証結果どおりにはならない可能性がある。</a:t>
            </a:r>
            <a:endParaRPr lang="en-US" altLang="ja-JP" sz="800" dirty="0">
              <a:latin typeface="Meiryo UI" panose="020B0604030504040204" pitchFamily="50" charset="-128"/>
              <a:ea typeface="Meiryo UI" panose="020B0604030504040204" pitchFamily="50" charset="-128"/>
            </a:endParaRPr>
          </a:p>
          <a:p>
            <a:pPr>
              <a:spcBef>
                <a:spcPts val="600"/>
              </a:spcBef>
            </a:pPr>
            <a:r>
              <a:rPr lang="ja-JP" altLang="en-US" sz="1100" dirty="0">
                <a:latin typeface="Meiryo UI" panose="020B0604030504040204" pitchFamily="50" charset="-128"/>
                <a:ea typeface="Meiryo UI" panose="020B0604030504040204" pitchFamily="50" charset="-128"/>
              </a:rPr>
              <a:t>〇 </a:t>
            </a:r>
            <a:r>
              <a:rPr lang="ja-JP" altLang="en-US" sz="1100" b="1" dirty="0">
                <a:latin typeface="Meiryo UI" panose="020B0604030504040204" pitchFamily="50" charset="-128"/>
                <a:ea typeface="Meiryo UI" panose="020B0604030504040204" pitchFamily="50" charset="-128"/>
              </a:rPr>
              <a:t>広域化協議の際は、</a:t>
            </a:r>
            <a:r>
              <a:rPr lang="ja-JP" altLang="en-US" sz="1100" dirty="0">
                <a:latin typeface="Meiryo UI" panose="020B0604030504040204" pitchFamily="50" charset="-128"/>
                <a:ea typeface="Meiryo UI" panose="020B0604030504040204" pitchFamily="50" charset="-128"/>
              </a:rPr>
              <a:t>府の政策部局（市町村課）等と消防保安課との認識共有、</a:t>
            </a:r>
            <a:r>
              <a:rPr lang="ja-JP" altLang="en-US" sz="1100" b="1" dirty="0">
                <a:latin typeface="Meiryo UI" panose="020B0604030504040204" pitchFamily="50" charset="-128"/>
                <a:ea typeface="Meiryo UI" panose="020B0604030504040204" pitchFamily="50" charset="-128"/>
              </a:rPr>
              <a:t>府の政策部局から各市町の政策部局等への説明・支援等を行ってほしい</a:t>
            </a:r>
            <a:r>
              <a:rPr lang="ja-JP" altLang="en-US" sz="11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　</a:t>
            </a:r>
            <a:endParaRPr lang="en-US" altLang="ja-JP" sz="800" dirty="0">
              <a:latin typeface="Meiryo UI" panose="020B0604030504040204" pitchFamily="50" charset="-128"/>
              <a:ea typeface="Meiryo UI" panose="020B0604030504040204" pitchFamily="50" charset="-128"/>
            </a:endParaRPr>
          </a:p>
          <a:p>
            <a:pPr>
              <a:spcBef>
                <a:spcPts val="600"/>
              </a:spcBef>
            </a:pPr>
            <a:r>
              <a:rPr lang="ja-JP" altLang="en-US" sz="1100" dirty="0">
                <a:latin typeface="Meiryo UI" panose="020B0604030504040204" pitchFamily="50" charset="-128"/>
                <a:ea typeface="Meiryo UI" panose="020B0604030504040204" pitchFamily="50" charset="-128"/>
              </a:rPr>
              <a:t>〇 ブロックでの指令台の共同運用を視野に入れた記載も検討してほしい。</a:t>
            </a:r>
            <a:endParaRPr lang="en-US" altLang="ja-JP" sz="8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4B63A9FE-393D-4A0E-9A3C-63645595676D}"/>
              </a:ext>
            </a:extLst>
          </p:cNvPr>
          <p:cNvSpPr txBox="1"/>
          <p:nvPr/>
        </p:nvSpPr>
        <p:spPr>
          <a:xfrm>
            <a:off x="357158" y="1017560"/>
            <a:ext cx="9383842" cy="507831"/>
          </a:xfrm>
          <a:prstGeom prst="rect">
            <a:avLst/>
          </a:prstGeom>
          <a:noFill/>
        </p:spPr>
        <p:txBody>
          <a:bodyPr wrap="square">
            <a:spAutoFit/>
          </a:bodyPr>
          <a:lstStyle/>
          <a:p>
            <a:pPr>
              <a:spcBef>
                <a:spcPts val="600"/>
              </a:spcBef>
            </a:pPr>
            <a:r>
              <a:rPr lang="ja-JP" altLang="en-US" sz="1100" dirty="0">
                <a:latin typeface="Meiryo UI" panose="020B0604030504040204" pitchFamily="50" charset="-128"/>
                <a:ea typeface="Meiryo UI" panose="020B0604030504040204" pitchFamily="50" charset="-128"/>
              </a:rPr>
              <a:t>〇 </a:t>
            </a:r>
            <a:r>
              <a:rPr lang="en-US" altLang="ja-JP" sz="1100" b="1" dirty="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案</a:t>
            </a:r>
            <a:r>
              <a:rPr lang="en-US" altLang="ja-JP" sz="1100" b="1" dirty="0">
                <a:latin typeface="Meiryo UI" panose="020B0604030504040204" pitchFamily="50" charset="-128"/>
                <a:ea typeface="Meiryo UI" panose="020B0604030504040204" pitchFamily="50" charset="-128"/>
              </a:rPr>
              <a:t>2-3】</a:t>
            </a:r>
            <a:r>
              <a:rPr lang="ja-JP" altLang="en-US" sz="1100" b="1" dirty="0">
                <a:latin typeface="Meiryo UI" panose="020B0604030504040204" pitchFamily="50" charset="-128"/>
                <a:ea typeface="Meiryo UI" panose="020B0604030504040204" pitchFamily="50" charset="-128"/>
              </a:rPr>
              <a:t>で進めるべきと考えるが、</a:t>
            </a:r>
            <a:r>
              <a:rPr lang="ja-JP" altLang="en-US" sz="1100" dirty="0">
                <a:latin typeface="Meiryo UI" panose="020B0604030504040204" pitchFamily="50" charset="-128"/>
                <a:ea typeface="Meiryo UI" panose="020B0604030504040204" pitchFamily="50" charset="-128"/>
              </a:rPr>
              <a:t>一足飛びでの広域化は困難であることから、</a:t>
            </a:r>
            <a:r>
              <a:rPr lang="en-US" altLang="ja-JP" sz="1100" b="1" dirty="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案</a:t>
            </a:r>
            <a:r>
              <a:rPr lang="en-US" altLang="ja-JP" sz="1100" b="1" dirty="0">
                <a:latin typeface="Meiryo UI" panose="020B0604030504040204" pitchFamily="50" charset="-128"/>
                <a:ea typeface="Meiryo UI" panose="020B0604030504040204" pitchFamily="50" charset="-128"/>
              </a:rPr>
              <a:t>2-1</a:t>
            </a:r>
            <a:r>
              <a:rPr lang="ja-JP" altLang="en-US" sz="1100" b="1" dirty="0">
                <a:latin typeface="Meiryo UI" panose="020B0604030504040204" pitchFamily="50" charset="-128"/>
                <a:ea typeface="Meiryo UI" panose="020B0604030504040204" pitchFamily="50" charset="-128"/>
              </a:rPr>
              <a:t>①</a:t>
            </a:r>
            <a:r>
              <a:rPr lang="en-US" altLang="ja-JP" sz="1100" b="1" dirty="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案</a:t>
            </a:r>
            <a:r>
              <a:rPr lang="en-US" altLang="ja-JP" sz="1100" b="1" dirty="0">
                <a:latin typeface="Meiryo UI" panose="020B0604030504040204" pitchFamily="50" charset="-128"/>
                <a:ea typeface="Meiryo UI" panose="020B0604030504040204" pitchFamily="50" charset="-128"/>
              </a:rPr>
              <a:t>2-1</a:t>
            </a:r>
            <a:r>
              <a:rPr lang="ja-JP" altLang="en-US" sz="1100" b="1" dirty="0">
                <a:latin typeface="Meiryo UI" panose="020B0604030504040204" pitchFamily="50" charset="-128"/>
                <a:ea typeface="Meiryo UI" panose="020B0604030504040204" pitchFamily="50" charset="-128"/>
              </a:rPr>
              <a:t>③</a:t>
            </a:r>
            <a:r>
              <a:rPr lang="en-US" altLang="ja-JP" sz="1100" b="1" dirty="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でまず広域化を実施することが現実的。</a:t>
            </a:r>
            <a:endParaRPr lang="en-US" altLang="ja-JP" sz="800" dirty="0">
              <a:latin typeface="Meiryo UI" panose="020B0604030504040204" pitchFamily="50" charset="-128"/>
              <a:ea typeface="Meiryo UI" panose="020B0604030504040204" pitchFamily="50" charset="-128"/>
            </a:endParaRPr>
          </a:p>
          <a:p>
            <a:pPr>
              <a:spcBef>
                <a:spcPts val="600"/>
              </a:spcBef>
            </a:pPr>
            <a:r>
              <a:rPr lang="ja-JP" altLang="en-US" sz="1100" dirty="0">
                <a:latin typeface="Meiryo UI" panose="020B0604030504040204" pitchFamily="50" charset="-128"/>
                <a:ea typeface="Meiryo UI" panose="020B0604030504040204" pitchFamily="50" charset="-128"/>
              </a:rPr>
              <a:t>〇 </a:t>
            </a:r>
            <a:r>
              <a:rPr lang="ja-JP" altLang="en-US" sz="1100" b="1" dirty="0">
                <a:latin typeface="Meiryo UI" panose="020B0604030504040204" pitchFamily="50" charset="-128"/>
                <a:ea typeface="Meiryo UI" panose="020B0604030504040204" pitchFamily="50" charset="-128"/>
              </a:rPr>
              <a:t>目標年次</a:t>
            </a:r>
            <a:r>
              <a:rPr lang="en-US" altLang="ja-JP" sz="1100" b="1" dirty="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Ｒ</a:t>
            </a:r>
            <a:r>
              <a:rPr lang="en-US" altLang="ja-JP" sz="1100" b="1" dirty="0">
                <a:latin typeface="Meiryo UI" panose="020B0604030504040204" pitchFamily="50" charset="-128"/>
                <a:ea typeface="Meiryo UI" panose="020B0604030504040204" pitchFamily="50" charset="-128"/>
              </a:rPr>
              <a:t>11</a:t>
            </a:r>
            <a:r>
              <a:rPr lang="ja-JP" altLang="en-US" sz="1100" b="1" dirty="0">
                <a:latin typeface="Meiryo UI" panose="020B0604030504040204" pitchFamily="50" charset="-128"/>
                <a:ea typeface="Meiryo UI" panose="020B0604030504040204" pitchFamily="50" charset="-128"/>
              </a:rPr>
              <a:t>年</a:t>
            </a:r>
            <a:r>
              <a:rPr lang="en-US" altLang="ja-JP" sz="1100" b="1" dirty="0">
                <a:latin typeface="Meiryo UI" panose="020B0604030504040204" pitchFamily="50" charset="-128"/>
                <a:ea typeface="Meiryo UI" panose="020B0604030504040204" pitchFamily="50" charset="-128"/>
              </a:rPr>
              <a:t>3</a:t>
            </a:r>
            <a:r>
              <a:rPr lang="ja-JP" altLang="en-US" sz="1100" b="1" dirty="0">
                <a:latin typeface="Meiryo UI" panose="020B0604030504040204" pitchFamily="50" charset="-128"/>
                <a:ea typeface="Meiryo UI" panose="020B0604030504040204" pitchFamily="50" charset="-128"/>
              </a:rPr>
              <a:t>月</a:t>
            </a:r>
            <a:r>
              <a:rPr lang="en-US" altLang="ja-JP" sz="1100" b="1" dirty="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からの現実的な目標</a:t>
            </a:r>
            <a:r>
              <a:rPr lang="ja-JP" altLang="en-US" sz="1100" dirty="0">
                <a:latin typeface="Meiryo UI" panose="020B0604030504040204" pitchFamily="50" charset="-128"/>
                <a:ea typeface="Meiryo UI" panose="020B0604030504040204" pitchFamily="50" charset="-128"/>
              </a:rPr>
              <a:t>としては、まず</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案</a:t>
            </a:r>
            <a:r>
              <a:rPr lang="en-US" altLang="ja-JP" sz="1100" dirty="0">
                <a:latin typeface="Meiryo UI" panose="020B0604030504040204" pitchFamily="50" charset="-128"/>
                <a:ea typeface="Meiryo UI" panose="020B0604030504040204" pitchFamily="50" charset="-128"/>
              </a:rPr>
              <a:t>2-1①】【</a:t>
            </a:r>
            <a:r>
              <a:rPr lang="ja-JP" altLang="en-US" sz="1100" dirty="0">
                <a:latin typeface="Meiryo UI" panose="020B0604030504040204" pitchFamily="50" charset="-128"/>
                <a:ea typeface="Meiryo UI" panose="020B0604030504040204" pitchFamily="50" charset="-128"/>
              </a:rPr>
              <a:t>案</a:t>
            </a:r>
            <a:r>
              <a:rPr lang="en-US" altLang="ja-JP" sz="1100" dirty="0">
                <a:latin typeface="Meiryo UI" panose="020B0604030504040204" pitchFamily="50" charset="-128"/>
                <a:ea typeface="Meiryo UI" panose="020B0604030504040204" pitchFamily="50" charset="-128"/>
              </a:rPr>
              <a:t>2-1③】</a:t>
            </a:r>
            <a:r>
              <a:rPr lang="ja-JP" altLang="en-US" sz="1100" dirty="0">
                <a:latin typeface="Meiryo UI" panose="020B0604030504040204" pitchFamily="50" charset="-128"/>
                <a:ea typeface="Meiryo UI" panose="020B0604030504040204" pitchFamily="50" charset="-128"/>
              </a:rPr>
              <a:t>での広域化を進めるべき。</a:t>
            </a:r>
            <a:endParaRPr lang="ja-JP" altLang="en-US" sz="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42778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角丸四角形 91">
            <a:extLst>
              <a:ext uri="{FF2B5EF4-FFF2-40B4-BE49-F238E27FC236}">
                <a16:creationId xmlns:a16="http://schemas.microsoft.com/office/drawing/2014/main" id="{07887CDC-EDBE-4532-B0CB-1CD0301D9E65}"/>
              </a:ext>
            </a:extLst>
          </p:cNvPr>
          <p:cNvSpPr/>
          <p:nvPr/>
        </p:nvSpPr>
        <p:spPr>
          <a:xfrm>
            <a:off x="250856" y="834447"/>
            <a:ext cx="9524676" cy="191214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defTabSz="457200" rtl="0" eaLnBrk="1" fontAlgn="auto" latinLnBrk="0" hangingPunct="1">
              <a:lnSpc>
                <a:spcPct val="100000"/>
              </a:lnSpc>
              <a:spcBef>
                <a:spcPts val="600"/>
              </a:spcBef>
              <a:spcAft>
                <a:spcPts val="0"/>
              </a:spcAft>
              <a:buClrTx/>
              <a:buSzTx/>
              <a:tabLst/>
              <a:defRPr/>
            </a:pPr>
            <a:endParaRPr kumimoji="1" lang="en-US" altLang="ja-JP" sz="1400" b="1" u="sng" dirty="0">
              <a:solidFill>
                <a:schemeClr val="tx1"/>
              </a:solidFill>
              <a:latin typeface="Meiryo UI" panose="020B0604030504040204" pitchFamily="50" charset="-128"/>
              <a:ea typeface="Meiryo UI" panose="020B0604030504040204" pitchFamily="50" charset="-128"/>
            </a:endParaRPr>
          </a:p>
        </p:txBody>
      </p:sp>
      <p:sp>
        <p:nvSpPr>
          <p:cNvPr id="24" name="正方形/長方形 23">
            <a:extLst>
              <a:ext uri="{FF2B5EF4-FFF2-40B4-BE49-F238E27FC236}">
                <a16:creationId xmlns:a16="http://schemas.microsoft.com/office/drawing/2014/main" id="{8209442F-EFC7-4787-A1E8-5DC750C1EF70}"/>
              </a:ext>
            </a:extLst>
          </p:cNvPr>
          <p:cNvSpPr/>
          <p:nvPr/>
        </p:nvSpPr>
        <p:spPr>
          <a:xfrm>
            <a:off x="93000" y="2639249"/>
            <a:ext cx="9720000" cy="1579502"/>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E5332C48-B665-4544-AEB5-2ADE01BF5D01}"/>
              </a:ext>
            </a:extLst>
          </p:cNvPr>
          <p:cNvSpPr txBox="1"/>
          <p:nvPr/>
        </p:nvSpPr>
        <p:spPr>
          <a:xfrm>
            <a:off x="424732" y="2868556"/>
            <a:ext cx="9056536" cy="646331"/>
          </a:xfrm>
          <a:prstGeom prst="rect">
            <a:avLst/>
          </a:prstGeom>
          <a:noFill/>
        </p:spPr>
        <p:txBody>
          <a:bodyPr wrap="square">
            <a:spAutoFit/>
          </a:bodyPr>
          <a:lstStyle/>
          <a:p>
            <a:pPr algn="ctr"/>
            <a:r>
              <a:rPr lang="ja-JP" altLang="en-US" sz="3600" b="1" dirty="0">
                <a:latin typeface="ＭＳ Ｐゴシック" panose="020B0600070205080204" pitchFamily="50" charset="-128"/>
                <a:ea typeface="ＭＳ Ｐゴシック" panose="020B0600070205080204" pitchFamily="50" charset="-128"/>
              </a:rPr>
              <a:t>（参考）広域化シミュレーション</a:t>
            </a:r>
          </a:p>
        </p:txBody>
      </p:sp>
      <p:sp>
        <p:nvSpPr>
          <p:cNvPr id="7" name="テキスト ボックス 6">
            <a:extLst>
              <a:ext uri="{FF2B5EF4-FFF2-40B4-BE49-F238E27FC236}">
                <a16:creationId xmlns:a16="http://schemas.microsoft.com/office/drawing/2014/main" id="{7EB6B34E-F19D-4F77-828E-117809DAC36F}"/>
              </a:ext>
            </a:extLst>
          </p:cNvPr>
          <p:cNvSpPr txBox="1"/>
          <p:nvPr/>
        </p:nvSpPr>
        <p:spPr>
          <a:xfrm>
            <a:off x="2808384" y="3630275"/>
            <a:ext cx="4289232" cy="461665"/>
          </a:xfrm>
          <a:prstGeom prst="rect">
            <a:avLst/>
          </a:prstGeom>
          <a:noFill/>
        </p:spPr>
        <p:txBody>
          <a:bodyPr wrap="square">
            <a:spAutoFit/>
          </a:bodyPr>
          <a:lstStyle/>
          <a:p>
            <a:pPr algn="ctr"/>
            <a:r>
              <a:rPr lang="en-US" altLang="ja-JP" sz="2400" dirty="0">
                <a:latin typeface="ＭＳ Ｐゴシック" panose="020B0600070205080204" pitchFamily="50" charset="-128"/>
                <a:ea typeface="ＭＳ Ｐゴシック" panose="020B0600070205080204" pitchFamily="50" charset="-128"/>
              </a:rPr>
              <a:t>《</a:t>
            </a:r>
            <a:r>
              <a:rPr lang="ja-JP" altLang="en-US" sz="2400" dirty="0">
                <a:latin typeface="ＭＳ Ｐゴシック" panose="020B0600070205080204" pitchFamily="50" charset="-128"/>
                <a:ea typeface="ＭＳ Ｐゴシック" panose="020B0600070205080204" pitchFamily="50" charset="-128"/>
              </a:rPr>
              <a:t>堺市域・泉州北ブロック付近</a:t>
            </a:r>
            <a:r>
              <a:rPr lang="en-US" altLang="ja-JP" sz="2400" dirty="0">
                <a:latin typeface="ＭＳ Ｐゴシック" panose="020B0600070205080204" pitchFamily="50" charset="-128"/>
                <a:ea typeface="ＭＳ Ｐゴシック" panose="020B0600070205080204" pitchFamily="50" charset="-128"/>
              </a:rPr>
              <a:t>》</a:t>
            </a:r>
            <a:endParaRPr lang="ja-JP" altLang="en-US" sz="2400" dirty="0">
              <a:latin typeface="ＭＳ Ｐゴシック" panose="020B0600070205080204" pitchFamily="50" charset="-128"/>
              <a:ea typeface="ＭＳ Ｐゴシック" panose="020B0600070205080204" pitchFamily="50" charset="-128"/>
            </a:endParaRPr>
          </a:p>
        </p:txBody>
      </p:sp>
      <p:sp>
        <p:nvSpPr>
          <p:cNvPr id="3" name="スライド番号プレースホルダー 2">
            <a:extLst>
              <a:ext uri="{FF2B5EF4-FFF2-40B4-BE49-F238E27FC236}">
                <a16:creationId xmlns:a16="http://schemas.microsoft.com/office/drawing/2014/main" id="{4801EF22-A48F-4A99-8993-98D82746CA04}"/>
              </a:ext>
            </a:extLst>
          </p:cNvPr>
          <p:cNvSpPr>
            <a:spLocks noGrp="1"/>
          </p:cNvSpPr>
          <p:nvPr>
            <p:ph type="sldNum" sz="quarter" idx="12"/>
          </p:nvPr>
        </p:nvSpPr>
        <p:spPr/>
        <p:txBody>
          <a:bodyPr/>
          <a:lstStyle/>
          <a:p>
            <a:fld id="{CFC412B4-EE58-4AC4-A928-FBCBFC162B5A}" type="slidenum">
              <a:rPr kumimoji="1" lang="ja-JP" altLang="en-US" smtClean="0">
                <a:solidFill>
                  <a:schemeClr val="tx1"/>
                </a:solidFill>
              </a:rPr>
              <a:t>7</a:t>
            </a:fld>
            <a:endParaRPr kumimoji="1" lang="ja-JP" altLang="en-US">
              <a:solidFill>
                <a:schemeClr val="tx1"/>
              </a:solidFill>
            </a:endParaRPr>
          </a:p>
        </p:txBody>
      </p:sp>
      <p:sp>
        <p:nvSpPr>
          <p:cNvPr id="8" name="テキスト ボックス 7">
            <a:extLst>
              <a:ext uri="{FF2B5EF4-FFF2-40B4-BE49-F238E27FC236}">
                <a16:creationId xmlns:a16="http://schemas.microsoft.com/office/drawing/2014/main" id="{7AAF3600-2314-4FDC-918C-27EE17995257}"/>
              </a:ext>
            </a:extLst>
          </p:cNvPr>
          <p:cNvSpPr txBox="1"/>
          <p:nvPr/>
        </p:nvSpPr>
        <p:spPr>
          <a:xfrm>
            <a:off x="93001" y="5866872"/>
            <a:ext cx="9719999" cy="769441"/>
          </a:xfrm>
          <a:prstGeom prst="rect">
            <a:avLst/>
          </a:prstGeom>
          <a:noFill/>
        </p:spPr>
        <p:txBody>
          <a:bodyPr wrap="square">
            <a:spAutoFit/>
          </a:bodyPr>
          <a:lstStyle/>
          <a:p>
            <a:r>
              <a:rPr lang="ja-JP" altLang="en-US" sz="1100" dirty="0">
                <a:latin typeface="ＭＳ Ｐゴシック" panose="020B0600070205080204" pitchFamily="50" charset="-128"/>
                <a:ea typeface="ＭＳ Ｐゴシック" panose="020B0600070205080204" pitchFamily="50" charset="-128"/>
              </a:rPr>
              <a:t>≪留意事項≫</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〇本シミュレーションは、広域化対象市町村の組合せ（ブロック）見直しの参考とするため、大阪府が独自で行ったものである。</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〇道路交通状況や消防車両の運用実態等を考慮していないため、実際の効果とは異なる可能性がある。</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〇実際に広域化を行うにあたっては、本シミュレーションの内容に限らず、様々な観点から検証を行う必要がある。</a:t>
            </a:r>
            <a:endParaRPr lang="en-US" altLang="ja-JP" sz="11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680107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E18C5F5-EFE3-4448-9320-35378E710FAE}"/>
              </a:ext>
            </a:extLst>
          </p:cNvPr>
          <p:cNvSpPr/>
          <p:nvPr/>
        </p:nvSpPr>
        <p:spPr>
          <a:xfrm>
            <a:off x="24071" y="34374"/>
            <a:ext cx="9906000" cy="36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１　広域化シミュレーションの概要</a:t>
            </a:r>
          </a:p>
        </p:txBody>
      </p:sp>
      <p:sp>
        <p:nvSpPr>
          <p:cNvPr id="38" name="角丸四角形 91">
            <a:extLst>
              <a:ext uri="{FF2B5EF4-FFF2-40B4-BE49-F238E27FC236}">
                <a16:creationId xmlns:a16="http://schemas.microsoft.com/office/drawing/2014/main" id="{07887CDC-EDBE-4532-B0CB-1CD0301D9E65}"/>
              </a:ext>
            </a:extLst>
          </p:cNvPr>
          <p:cNvSpPr/>
          <p:nvPr/>
        </p:nvSpPr>
        <p:spPr>
          <a:xfrm>
            <a:off x="190662" y="809912"/>
            <a:ext cx="9524676" cy="136072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defTabSz="457200" rtl="0" eaLnBrk="1" fontAlgn="auto" latinLnBrk="0" hangingPunct="1">
              <a:lnSpc>
                <a:spcPct val="100000"/>
              </a:lnSpc>
              <a:spcBef>
                <a:spcPts val="200"/>
              </a:spcBef>
              <a:spcAft>
                <a:spcPts val="0"/>
              </a:spcAft>
              <a:buClrTx/>
              <a:buSzTx/>
              <a:buFont typeface="Wingdings" panose="05000000000000000000" pitchFamily="2" charset="2"/>
              <a:buChar char="Ø"/>
              <a:tabLst/>
              <a:defRPr/>
            </a:pPr>
            <a:r>
              <a:rPr kumimoji="1" lang="ja-JP" altLang="en-US" sz="1200" dirty="0">
                <a:solidFill>
                  <a:schemeClr val="tx1"/>
                </a:solidFill>
                <a:latin typeface="Meiryo UI" panose="020B0604030504040204" pitchFamily="50" charset="-128"/>
                <a:ea typeface="Meiryo UI" panose="020B0604030504040204" pitchFamily="50" charset="-128"/>
              </a:rPr>
              <a:t>広域化により、管轄区域を超えた消防活動が可能となった場合の</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R="0" lvl="0" defTabSz="457200" rtl="0" eaLnBrk="1" fontAlgn="auto" latinLnBrk="0" hangingPunct="1">
              <a:lnSpc>
                <a:spcPct val="100000"/>
              </a:lnSpc>
              <a:spcBef>
                <a:spcPts val="200"/>
              </a:spcBef>
              <a:spcAft>
                <a:spcPts val="0"/>
              </a:spcAft>
              <a:buClrTx/>
              <a:buSzTx/>
              <a:tabLst/>
              <a:defRPr/>
            </a:pPr>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b="1" u="sng" dirty="0">
                <a:solidFill>
                  <a:schemeClr val="tx1"/>
                </a:solidFill>
                <a:latin typeface="Meiryo UI" panose="020B0604030504040204" pitchFamily="50" charset="-128"/>
                <a:ea typeface="Meiryo UI" panose="020B0604030504040204" pitchFamily="50" charset="-128"/>
              </a:rPr>
              <a:t>①現場到着時間が早くなる地域数　②短縮時間（１分以下～３分超）　③当該地域の居住者数 </a:t>
            </a:r>
            <a:r>
              <a:rPr kumimoji="1" lang="ja-JP" altLang="en-US" sz="1200" u="sng" dirty="0">
                <a:solidFill>
                  <a:schemeClr val="tx1"/>
                </a:solidFill>
                <a:latin typeface="Meiryo UI" panose="020B0604030504040204" pitchFamily="50" charset="-128"/>
                <a:ea typeface="Meiryo UI" panose="020B0604030504040204" pitchFamily="50" charset="-128"/>
              </a:rPr>
              <a:t>をシミュレーション</a:t>
            </a:r>
            <a:endParaRPr kumimoji="1" lang="en-US" altLang="ja-JP" sz="1200" u="sng" dirty="0">
              <a:solidFill>
                <a:schemeClr val="tx1"/>
              </a:solidFill>
              <a:latin typeface="Meiryo UI" panose="020B0604030504040204" pitchFamily="50" charset="-128"/>
              <a:ea typeface="Meiryo UI" panose="020B0604030504040204" pitchFamily="50" charset="-128"/>
            </a:endParaRPr>
          </a:p>
          <a:p>
            <a:pPr marR="0" lvl="0" defTabSz="457200" rtl="0" eaLnBrk="1" fontAlgn="auto" latinLnBrk="0" hangingPunct="1">
              <a:lnSpc>
                <a:spcPct val="100000"/>
              </a:lnSpc>
              <a:spcBef>
                <a:spcPts val="600"/>
              </a:spcBef>
              <a:spcAft>
                <a:spcPts val="0"/>
              </a:spcAft>
              <a:buClrTx/>
              <a:buSzTx/>
              <a:tabLst/>
              <a:defRPr/>
            </a:pPr>
            <a:r>
              <a:rPr kumimoji="1" lang="ja-JP" altLang="en-US" sz="1100" dirty="0">
                <a:solidFill>
                  <a:schemeClr val="tx1"/>
                </a:solidFill>
                <a:latin typeface="Meiryo UI" panose="020B0604030504040204" pitchFamily="50" charset="-128"/>
                <a:ea typeface="Meiryo UI" panose="020B0604030504040204" pitchFamily="50" charset="-128"/>
              </a:rPr>
              <a:t>　　</a:t>
            </a: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シミュレーションの前提</a:t>
            </a:r>
            <a:r>
              <a:rPr kumimoji="1" lang="en-US" altLang="ja-JP" sz="1100" dirty="0">
                <a:solidFill>
                  <a:schemeClr val="tx1"/>
                </a:solidFill>
                <a:latin typeface="Meiryo UI" panose="020B0604030504040204" pitchFamily="50" charset="-128"/>
                <a:ea typeface="Meiryo UI" panose="020B0604030504040204" pitchFamily="50" charset="-128"/>
              </a:rPr>
              <a:t>】</a:t>
            </a:r>
          </a:p>
          <a:p>
            <a:pPr marR="0" lvl="0" defTabSz="457200" rtl="0" eaLnBrk="1" fontAlgn="auto" latinLnBrk="0" hangingPunct="1">
              <a:lnSpc>
                <a:spcPct val="100000"/>
              </a:lnSpc>
              <a:spcBef>
                <a:spcPts val="200"/>
              </a:spcBef>
              <a:spcAft>
                <a:spcPts val="0"/>
              </a:spcAft>
              <a:buClrTx/>
              <a:buSzTx/>
              <a:tabLst/>
              <a:defRPr/>
            </a:pPr>
            <a:r>
              <a:rPr kumimoji="1" lang="ja-JP" altLang="en-US" sz="1100" dirty="0">
                <a:solidFill>
                  <a:schemeClr val="tx1"/>
                </a:solidFill>
                <a:latin typeface="Meiryo UI" panose="020B0604030504040204" pitchFamily="50" charset="-128"/>
                <a:ea typeface="Meiryo UI" panose="020B0604030504040204" pitchFamily="50" charset="-128"/>
              </a:rPr>
              <a:t>　　　・　５年以内の建替え予定（住所把握分）を反映　　・　</a:t>
            </a:r>
            <a:r>
              <a:rPr kumimoji="1" lang="ja-JP" altLang="en-US" sz="1100" b="1" dirty="0">
                <a:solidFill>
                  <a:schemeClr val="tx1"/>
                </a:solidFill>
                <a:latin typeface="Meiryo UI" panose="020B0604030504040204" pitchFamily="50" charset="-128"/>
                <a:ea typeface="Meiryo UI" panose="020B0604030504040204" pitchFamily="50" charset="-128"/>
              </a:rPr>
              <a:t>消防署所の位置ベースでのシミュレーション</a:t>
            </a:r>
            <a:endParaRPr kumimoji="1" lang="en-US" altLang="ja-JP" sz="1100" b="1" dirty="0">
              <a:solidFill>
                <a:schemeClr val="tx1"/>
              </a:solidFill>
              <a:latin typeface="Meiryo UI" panose="020B0604030504040204" pitchFamily="50" charset="-128"/>
              <a:ea typeface="Meiryo UI" panose="020B0604030504040204" pitchFamily="50" charset="-128"/>
            </a:endParaRPr>
          </a:p>
          <a:p>
            <a:pPr marR="0" lvl="0" defTabSz="457200" rtl="0" eaLnBrk="1" fontAlgn="auto" latinLnBrk="0" hangingPunct="1">
              <a:lnSpc>
                <a:spcPct val="100000"/>
              </a:lnSpc>
              <a:spcBef>
                <a:spcPts val="200"/>
              </a:spcBef>
              <a:spcAft>
                <a:spcPts val="0"/>
              </a:spcAft>
              <a:buClrTx/>
              <a:buSzTx/>
              <a:tabLst/>
              <a:defRPr/>
            </a:pPr>
            <a:r>
              <a:rPr kumimoji="1" lang="ja-JP" altLang="en-US" sz="1100" dirty="0">
                <a:solidFill>
                  <a:schemeClr val="tx1"/>
                </a:solidFill>
                <a:latin typeface="Meiryo UI" panose="020B0604030504040204" pitchFamily="50" charset="-128"/>
                <a:ea typeface="Meiryo UI" panose="020B0604030504040204" pitchFamily="50" charset="-128"/>
              </a:rPr>
              <a:t>　　　・　総務省統計局「令和２年国勢調査」５次（</a:t>
            </a:r>
            <a:r>
              <a:rPr kumimoji="1" lang="en-US" altLang="ja-JP" sz="1100" dirty="0">
                <a:solidFill>
                  <a:schemeClr val="tx1"/>
                </a:solidFill>
                <a:latin typeface="Meiryo UI" panose="020B0604030504040204" pitchFamily="50" charset="-128"/>
                <a:ea typeface="Meiryo UI" panose="020B0604030504040204" pitchFamily="50" charset="-128"/>
              </a:rPr>
              <a:t>250</a:t>
            </a:r>
            <a:r>
              <a:rPr kumimoji="1" lang="ja-JP" altLang="en-US" sz="1100" dirty="0">
                <a:solidFill>
                  <a:schemeClr val="tx1"/>
                </a:solidFill>
                <a:latin typeface="Meiryo UI" panose="020B0604030504040204" pitchFamily="50" charset="-128"/>
                <a:ea typeface="Meiryo UI" panose="020B0604030504040204" pitchFamily="50" charset="-128"/>
              </a:rPr>
              <a:t>ｍ）メッシュを使用</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R="0" lvl="0" defTabSz="457200" rtl="0" eaLnBrk="1" fontAlgn="auto" latinLnBrk="0" hangingPunct="1">
              <a:lnSpc>
                <a:spcPct val="100000"/>
              </a:lnSpc>
              <a:spcBef>
                <a:spcPts val="200"/>
              </a:spcBef>
              <a:spcAft>
                <a:spcPts val="0"/>
              </a:spcAft>
              <a:buClrTx/>
              <a:buSzTx/>
              <a:tabLst/>
              <a:defRPr/>
            </a:pPr>
            <a:r>
              <a:rPr kumimoji="1" lang="ja-JP" altLang="en-US" sz="1100" dirty="0">
                <a:solidFill>
                  <a:schemeClr val="tx1"/>
                </a:solidFill>
                <a:latin typeface="Meiryo UI" panose="020B0604030504040204" pitchFamily="50" charset="-128"/>
                <a:ea typeface="Meiryo UI" panose="020B0604030504040204" pitchFamily="50" charset="-128"/>
              </a:rPr>
              <a:t>　　　・　道路データには実際の交通状況等は反映されていないため、</a:t>
            </a:r>
            <a:r>
              <a:rPr kumimoji="1" lang="ja-JP" altLang="en-US" sz="1100" b="1" dirty="0">
                <a:solidFill>
                  <a:schemeClr val="tx1"/>
                </a:solidFill>
                <a:latin typeface="Meiryo UI" panose="020B0604030504040204" pitchFamily="50" charset="-128"/>
                <a:ea typeface="Meiryo UI" panose="020B0604030504040204" pitchFamily="50" charset="-128"/>
              </a:rPr>
              <a:t>実際の効果発現地域とは異なる可能性がある</a:t>
            </a:r>
            <a:endParaRPr kumimoji="1" lang="en-US" altLang="ja-JP" sz="1100" b="1" dirty="0">
              <a:solidFill>
                <a:schemeClr val="tx1"/>
              </a:solidFill>
              <a:latin typeface="Meiryo UI" panose="020B0604030504040204" pitchFamily="50" charset="-128"/>
              <a:ea typeface="Meiryo UI" panose="020B0604030504040204" pitchFamily="50" charset="-128"/>
            </a:endParaRPr>
          </a:p>
        </p:txBody>
      </p:sp>
      <p:sp>
        <p:nvSpPr>
          <p:cNvPr id="42" name="正方形/長方形 41">
            <a:extLst>
              <a:ext uri="{FF2B5EF4-FFF2-40B4-BE49-F238E27FC236}">
                <a16:creationId xmlns:a16="http://schemas.microsoft.com/office/drawing/2014/main" id="{FA014CCA-E0E4-4539-8D0C-6F96F4E213E2}"/>
              </a:ext>
            </a:extLst>
          </p:cNvPr>
          <p:cNvSpPr/>
          <p:nvPr/>
        </p:nvSpPr>
        <p:spPr>
          <a:xfrm>
            <a:off x="106570" y="3818519"/>
            <a:ext cx="9719556" cy="1969385"/>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24" name="正方形/長方形 23">
            <a:extLst>
              <a:ext uri="{FF2B5EF4-FFF2-40B4-BE49-F238E27FC236}">
                <a16:creationId xmlns:a16="http://schemas.microsoft.com/office/drawing/2014/main" id="{8209442F-EFC7-4787-A1E8-5DC750C1EF70}"/>
              </a:ext>
            </a:extLst>
          </p:cNvPr>
          <p:cNvSpPr/>
          <p:nvPr/>
        </p:nvSpPr>
        <p:spPr>
          <a:xfrm>
            <a:off x="93000" y="632551"/>
            <a:ext cx="9720000" cy="1586021"/>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18" name="角丸四角形 91">
            <a:extLst>
              <a:ext uri="{FF2B5EF4-FFF2-40B4-BE49-F238E27FC236}">
                <a16:creationId xmlns:a16="http://schemas.microsoft.com/office/drawing/2014/main" id="{6CB36A11-74F2-4241-A90F-ED982204452F}"/>
              </a:ext>
            </a:extLst>
          </p:cNvPr>
          <p:cNvSpPr/>
          <p:nvPr/>
        </p:nvSpPr>
        <p:spPr>
          <a:xfrm>
            <a:off x="79874" y="488550"/>
            <a:ext cx="3780000" cy="288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Meiryo UI" panose="020B0604030504040204" pitchFamily="50" charset="-128"/>
                <a:ea typeface="Meiryo UI" panose="020B0604030504040204" pitchFamily="50" charset="-128"/>
              </a:rPr>
              <a:t>シミュレーション１：現場到着時間の短縮化</a:t>
            </a:r>
            <a:endPar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33" name="正方形/長方形 32">
            <a:extLst>
              <a:ext uri="{FF2B5EF4-FFF2-40B4-BE49-F238E27FC236}">
                <a16:creationId xmlns:a16="http://schemas.microsoft.com/office/drawing/2014/main" id="{E0FE6631-BCD1-4A8D-AD88-806E3AFC0C37}"/>
              </a:ext>
            </a:extLst>
          </p:cNvPr>
          <p:cNvSpPr/>
          <p:nvPr/>
        </p:nvSpPr>
        <p:spPr>
          <a:xfrm>
            <a:off x="86249" y="2424490"/>
            <a:ext cx="9720000" cy="11520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37" name="角丸四角形 91">
            <a:extLst>
              <a:ext uri="{FF2B5EF4-FFF2-40B4-BE49-F238E27FC236}">
                <a16:creationId xmlns:a16="http://schemas.microsoft.com/office/drawing/2014/main" id="{F7CE63A7-3FB8-4111-AD1E-F72758731EC6}"/>
              </a:ext>
            </a:extLst>
          </p:cNvPr>
          <p:cNvSpPr/>
          <p:nvPr/>
        </p:nvSpPr>
        <p:spPr>
          <a:xfrm>
            <a:off x="79873" y="2297730"/>
            <a:ext cx="3960000" cy="288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Meiryo UI" panose="020B0604030504040204" pitchFamily="50" charset="-128"/>
                <a:ea typeface="Meiryo UI" panose="020B0604030504040204" pitchFamily="50" charset="-128"/>
              </a:rPr>
              <a:t>シミュレーション２：５分以内に到達可能な署所数</a:t>
            </a:r>
            <a:endPar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20F4B7DE-59E3-4F6F-960C-B4C222984168}"/>
              </a:ext>
            </a:extLst>
          </p:cNvPr>
          <p:cNvSpPr txBox="1"/>
          <p:nvPr/>
        </p:nvSpPr>
        <p:spPr>
          <a:xfrm>
            <a:off x="226862" y="2626910"/>
            <a:ext cx="9592889" cy="928459"/>
          </a:xfrm>
          <a:prstGeom prst="rect">
            <a:avLst/>
          </a:prstGeom>
          <a:noFill/>
        </p:spPr>
        <p:txBody>
          <a:bodyPr wrap="square">
            <a:spAutoFit/>
          </a:bodyPr>
          <a:lstStyle/>
          <a:p>
            <a:pPr marL="171450" indent="-171450" algn="just">
              <a:spcBef>
                <a:spcPts val="200"/>
              </a:spcBef>
              <a:buFont typeface="Wingdings" panose="05000000000000000000" pitchFamily="2" charset="2"/>
              <a:buChar char="Ø"/>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広域化により、管轄区域を超えた消防活動が可能となった場合の</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Bef>
                <a:spcPts val="200"/>
              </a:spcBef>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b="1" u="sng" kern="100" dirty="0">
                <a:effectLst/>
                <a:latin typeface="Meiryo UI" panose="020B0604030504040204" pitchFamily="50" charset="-128"/>
                <a:ea typeface="Meiryo UI" panose="020B0604030504040204" pitchFamily="50" charset="-128"/>
                <a:cs typeface="Times New Roman" panose="02020603050405020304" pitchFamily="18" charset="0"/>
              </a:rPr>
              <a:t>①５分以内に到達可能な署所が増える地域　②増加署所数（１箇所～４箇所以上）　③当該地域の居住者数</a:t>
            </a:r>
            <a:r>
              <a:rPr lang="ja-JP" altLang="en-US" sz="1200" u="sng" kern="100" dirty="0">
                <a:effectLst/>
                <a:latin typeface="Meiryo UI" panose="020B0604030504040204" pitchFamily="50" charset="-128"/>
                <a:ea typeface="Meiryo UI" panose="020B0604030504040204" pitchFamily="50" charset="-128"/>
                <a:cs typeface="Times New Roman" panose="02020603050405020304" pitchFamily="18" charset="0"/>
              </a:rPr>
              <a:t> をシミュレーション</a:t>
            </a:r>
            <a:endParaRPr lang="en-US" altLang="ja-JP" sz="1200" u="sng"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spcBef>
                <a:spcPts val="600"/>
              </a:spcBef>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シミュレーションの前提</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a:t>
            </a:r>
          </a:p>
          <a:p>
            <a:pPr algn="just">
              <a:spcBef>
                <a:spcPts val="200"/>
              </a:spcBef>
            </a:pPr>
            <a:r>
              <a:rPr lang="ja-JP" altLang="en-US" sz="1100" kern="100" dirty="0">
                <a:effectLst/>
                <a:latin typeface="Meiryo UI" panose="020B0604030504040204" pitchFamily="50" charset="-128"/>
                <a:ea typeface="Meiryo UI" panose="020B0604030504040204" pitchFamily="50" charset="-128"/>
                <a:cs typeface="Times New Roman" panose="02020603050405020304" pitchFamily="18" charset="0"/>
              </a:rPr>
              <a:t>　　　・　上記１と同じ　</a:t>
            </a:r>
            <a:endPar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9" name="角丸四角形 91">
            <a:extLst>
              <a:ext uri="{FF2B5EF4-FFF2-40B4-BE49-F238E27FC236}">
                <a16:creationId xmlns:a16="http://schemas.microsoft.com/office/drawing/2014/main" id="{FBE828C1-6114-4421-A101-BAB4B6CCE5E0}"/>
              </a:ext>
            </a:extLst>
          </p:cNvPr>
          <p:cNvSpPr/>
          <p:nvPr/>
        </p:nvSpPr>
        <p:spPr>
          <a:xfrm>
            <a:off x="92999" y="3660203"/>
            <a:ext cx="3780000" cy="288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Meiryo UI" panose="020B0604030504040204" pitchFamily="50" charset="-128"/>
                <a:ea typeface="Meiryo UI" panose="020B0604030504040204" pitchFamily="50" charset="-128"/>
              </a:rPr>
              <a:t>シミュレーション３：第一出動体制の強化</a:t>
            </a:r>
            <a:endPar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7FB8A1D4-D099-4746-AD45-F20305CC328A}"/>
              </a:ext>
            </a:extLst>
          </p:cNvPr>
          <p:cNvSpPr txBox="1"/>
          <p:nvPr/>
        </p:nvSpPr>
        <p:spPr>
          <a:xfrm>
            <a:off x="229569" y="4026772"/>
            <a:ext cx="9592889" cy="1708160"/>
          </a:xfrm>
          <a:prstGeom prst="rect">
            <a:avLst/>
          </a:prstGeom>
          <a:noFill/>
        </p:spPr>
        <p:txBody>
          <a:bodyPr wrap="square">
            <a:spAutoFit/>
          </a:bodyPr>
          <a:lstStyle/>
          <a:p>
            <a:pPr marL="171450" indent="-171450" algn="just">
              <a:spcBef>
                <a:spcPts val="200"/>
              </a:spcBef>
              <a:buFont typeface="Wingdings" panose="05000000000000000000" pitchFamily="2" charset="2"/>
              <a:buChar char="Ø"/>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広域化により、より多くの車種・車両を確保可能となった場合の</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Bef>
                <a:spcPts val="200"/>
              </a:spcBef>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b="1" u="sng" kern="100" dirty="0">
                <a:latin typeface="Meiryo UI" panose="020B0604030504040204" pitchFamily="50" charset="-128"/>
                <a:ea typeface="Meiryo UI" panose="020B0604030504040204" pitchFamily="50" charset="-128"/>
                <a:cs typeface="Times New Roman" panose="02020603050405020304" pitchFamily="18" charset="0"/>
              </a:rPr>
              <a:t>①第一出動体制（車種・車両台数）　②①と同じ規模で、どれだけの出動可能隊数を編成できるか（複数事案への対応可能性）</a:t>
            </a:r>
            <a:r>
              <a:rPr lang="ja-JP" altLang="en-US" sz="1200" u="sng" kern="100" dirty="0">
                <a:latin typeface="Meiryo UI" panose="020B0604030504040204" pitchFamily="50" charset="-128"/>
                <a:ea typeface="Meiryo UI" panose="020B0604030504040204" pitchFamily="50" charset="-128"/>
                <a:cs typeface="Times New Roman" panose="02020603050405020304" pitchFamily="18" charset="0"/>
              </a:rPr>
              <a:t>をシミュレーション</a:t>
            </a:r>
            <a:endParaRPr lang="en-US" altLang="ja-JP" sz="1200" u="sng"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Bef>
                <a:spcPts val="600"/>
              </a:spcBef>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シミュレーションの前提</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a:t>
            </a:r>
          </a:p>
          <a:p>
            <a:pPr algn="just">
              <a:spcBef>
                <a:spcPts val="200"/>
              </a:spcBef>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　市街地における普通建物火災への第一出動体制</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Bef>
                <a:spcPts val="200"/>
              </a:spcBef>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　</a:t>
            </a:r>
            <a:r>
              <a:rPr lang="ja-JP" altLang="en-US" sz="1100" b="1" kern="100" dirty="0">
                <a:latin typeface="Meiryo UI" panose="020B0604030504040204" pitchFamily="50" charset="-128"/>
                <a:ea typeface="Meiryo UI" panose="020B0604030504040204" pitchFamily="50" charset="-128"/>
                <a:cs typeface="Times New Roman" panose="02020603050405020304" pitchFamily="18" charset="0"/>
              </a:rPr>
              <a:t>車両の配置状況・運用実態・乗組員数は考慮せず、保有車両種別・台数のみから算出</a:t>
            </a:r>
            <a:endParaRPr lang="en-US" altLang="ja-JP" sz="1100" b="1"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Bef>
                <a:spcPts val="200"/>
              </a:spcBef>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　ポンプ車には、タンク車・水槽車を含む</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Bef>
                <a:spcPts val="200"/>
              </a:spcBef>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　広域化後の第一出動体制は、車種ごとに各本部の車両台数を比較し、車種ごとの最多台数を選択する方法で構成</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Bef>
                <a:spcPts val="200"/>
              </a:spcBef>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　広域化後の編成可能隊数は、現有の車両総台数を、広域化後の第一出動体制で割り戻して算出</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0" name="テキスト ボックス 19">
            <a:extLst>
              <a:ext uri="{FF2B5EF4-FFF2-40B4-BE49-F238E27FC236}">
                <a16:creationId xmlns:a16="http://schemas.microsoft.com/office/drawing/2014/main" id="{73F104B4-45F7-4919-BE93-A65E971CCA53}"/>
              </a:ext>
            </a:extLst>
          </p:cNvPr>
          <p:cNvSpPr txBox="1"/>
          <p:nvPr/>
        </p:nvSpPr>
        <p:spPr>
          <a:xfrm>
            <a:off x="213360" y="6154473"/>
            <a:ext cx="9592889" cy="718145"/>
          </a:xfrm>
          <a:prstGeom prst="rect">
            <a:avLst/>
          </a:prstGeom>
          <a:noFill/>
        </p:spPr>
        <p:txBody>
          <a:bodyPr wrap="square">
            <a:spAutoFit/>
          </a:bodyPr>
          <a:lstStyle/>
          <a:p>
            <a:pPr marL="171450" indent="-171450" algn="just">
              <a:spcBef>
                <a:spcPts val="200"/>
              </a:spcBef>
              <a:buFont typeface="Wingdings" panose="05000000000000000000" pitchFamily="2" charset="2"/>
              <a:buChar char="Ø"/>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広域化により、より多くの人員を確保可能となった場合の</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b="1" u="sng" kern="100" dirty="0">
                <a:effectLst/>
                <a:latin typeface="Meiryo UI" panose="020B0604030504040204" pitchFamily="50" charset="-128"/>
                <a:ea typeface="Meiryo UI" panose="020B0604030504040204" pitchFamily="50" charset="-128"/>
                <a:cs typeface="Times New Roman" panose="02020603050405020304" pitchFamily="18" charset="0"/>
              </a:rPr>
              <a:t>①総職員数　②年齢構成 </a:t>
            </a:r>
            <a:r>
              <a:rPr lang="ja-JP" altLang="en-US" sz="1200" u="sng" kern="100" dirty="0">
                <a:effectLst/>
                <a:latin typeface="Meiryo UI" panose="020B0604030504040204" pitchFamily="50" charset="-128"/>
                <a:ea typeface="Meiryo UI" panose="020B0604030504040204" pitchFamily="50" charset="-128"/>
                <a:cs typeface="Times New Roman" panose="02020603050405020304" pitchFamily="18" charset="0"/>
              </a:rPr>
              <a:t>をシミュレーション</a:t>
            </a:r>
          </a:p>
          <a:p>
            <a:pPr algn="just">
              <a:spcBef>
                <a:spcPts val="600"/>
              </a:spcBef>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シミュレーションの前提</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a:t>
            </a:r>
          </a:p>
          <a:p>
            <a:pPr algn="just">
              <a:spcBef>
                <a:spcPts val="200"/>
              </a:spcBef>
            </a:pPr>
            <a:r>
              <a:rPr lang="ja-JP" altLang="en-US" sz="1100" kern="100" dirty="0">
                <a:effectLst/>
                <a:latin typeface="Meiryo UI" panose="020B0604030504040204" pitchFamily="50" charset="-128"/>
                <a:ea typeface="Meiryo UI" panose="020B0604030504040204" pitchFamily="50" charset="-128"/>
                <a:cs typeface="Times New Roman" panose="02020603050405020304" pitchFamily="18" charset="0"/>
              </a:rPr>
              <a:t>　　　・　特になし</a:t>
            </a:r>
            <a:endPar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5" name="正方形/長方形 24">
            <a:extLst>
              <a:ext uri="{FF2B5EF4-FFF2-40B4-BE49-F238E27FC236}">
                <a16:creationId xmlns:a16="http://schemas.microsoft.com/office/drawing/2014/main" id="{38E57D8A-5C09-4ECD-92DB-9369C950D431}"/>
              </a:ext>
            </a:extLst>
          </p:cNvPr>
          <p:cNvSpPr/>
          <p:nvPr/>
        </p:nvSpPr>
        <p:spPr>
          <a:xfrm>
            <a:off x="93000" y="6000294"/>
            <a:ext cx="9720000" cy="830997"/>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19" name="角丸四角形 91">
            <a:extLst>
              <a:ext uri="{FF2B5EF4-FFF2-40B4-BE49-F238E27FC236}">
                <a16:creationId xmlns:a16="http://schemas.microsoft.com/office/drawing/2014/main" id="{8DEE9D73-35FF-4361-81BE-D045272F55B4}"/>
              </a:ext>
            </a:extLst>
          </p:cNvPr>
          <p:cNvSpPr/>
          <p:nvPr/>
        </p:nvSpPr>
        <p:spPr>
          <a:xfrm>
            <a:off x="79874" y="5866473"/>
            <a:ext cx="3060000" cy="288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Meiryo UI" panose="020B0604030504040204" pitchFamily="50" charset="-128"/>
                <a:ea typeface="Meiryo UI" panose="020B0604030504040204" pitchFamily="50" charset="-128"/>
              </a:rPr>
              <a:t>シミュレーション４：年齢構成の変化</a:t>
            </a:r>
            <a:endPar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04162F6A-B548-4F44-B9DB-029481A6095B}"/>
              </a:ext>
            </a:extLst>
          </p:cNvPr>
          <p:cNvSpPr>
            <a:spLocks noGrp="1"/>
          </p:cNvSpPr>
          <p:nvPr>
            <p:ph type="sldNum" sz="quarter" idx="12"/>
          </p:nvPr>
        </p:nvSpPr>
        <p:spPr/>
        <p:txBody>
          <a:bodyPr/>
          <a:lstStyle/>
          <a:p>
            <a:fld id="{CFC412B4-EE58-4AC4-A928-FBCBFC162B5A}" type="slidenum">
              <a:rPr kumimoji="1" lang="ja-JP" altLang="en-US" smtClean="0"/>
              <a:t>8</a:t>
            </a:fld>
            <a:endParaRPr kumimoji="1" lang="ja-JP" altLang="en-US"/>
          </a:p>
        </p:txBody>
      </p:sp>
    </p:spTree>
    <p:extLst>
      <p:ext uri="{BB962C8B-B14F-4D97-AF65-F5344CB8AC3E}">
        <p14:creationId xmlns:p14="http://schemas.microsoft.com/office/powerpoint/2010/main" val="3293757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E18C5F5-EFE3-4448-9320-35378E710FAE}"/>
              </a:ext>
            </a:extLst>
          </p:cNvPr>
          <p:cNvSpPr/>
          <p:nvPr/>
        </p:nvSpPr>
        <p:spPr>
          <a:xfrm>
            <a:off x="24071" y="34374"/>
            <a:ext cx="9906000" cy="36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２　広域化シミュレーションの前提①</a:t>
            </a:r>
          </a:p>
        </p:txBody>
      </p:sp>
      <p:sp>
        <p:nvSpPr>
          <p:cNvPr id="38" name="角丸四角形 91">
            <a:extLst>
              <a:ext uri="{FF2B5EF4-FFF2-40B4-BE49-F238E27FC236}">
                <a16:creationId xmlns:a16="http://schemas.microsoft.com/office/drawing/2014/main" id="{07887CDC-EDBE-4532-B0CB-1CD0301D9E65}"/>
              </a:ext>
            </a:extLst>
          </p:cNvPr>
          <p:cNvSpPr/>
          <p:nvPr/>
        </p:nvSpPr>
        <p:spPr>
          <a:xfrm>
            <a:off x="190662" y="809912"/>
            <a:ext cx="9524676" cy="136072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defTabSz="457200" rtl="0" eaLnBrk="1" fontAlgn="auto" latinLnBrk="0" hangingPunct="1">
              <a:lnSpc>
                <a:spcPct val="100000"/>
              </a:lnSpc>
              <a:spcBef>
                <a:spcPts val="200"/>
              </a:spcBef>
              <a:spcAft>
                <a:spcPts val="0"/>
              </a:spcAft>
              <a:buClrTx/>
              <a:buSzTx/>
              <a:buFont typeface="Wingdings" panose="05000000000000000000" pitchFamily="2" charset="2"/>
              <a:buChar char="Ø"/>
              <a:tabLst/>
              <a:defRPr/>
            </a:pPr>
            <a:endParaRPr kumimoji="1" lang="en-US" altLang="ja-JP" sz="1100" b="1" dirty="0">
              <a:solidFill>
                <a:schemeClr val="tx1"/>
              </a:solidFill>
              <a:latin typeface="Meiryo UI" panose="020B0604030504040204" pitchFamily="50" charset="-128"/>
              <a:ea typeface="Meiryo UI" panose="020B0604030504040204" pitchFamily="50" charset="-128"/>
            </a:endParaRPr>
          </a:p>
        </p:txBody>
      </p:sp>
      <p:sp>
        <p:nvSpPr>
          <p:cNvPr id="24" name="正方形/長方形 23">
            <a:extLst>
              <a:ext uri="{FF2B5EF4-FFF2-40B4-BE49-F238E27FC236}">
                <a16:creationId xmlns:a16="http://schemas.microsoft.com/office/drawing/2014/main" id="{8209442F-EFC7-4787-A1E8-5DC750C1EF70}"/>
              </a:ext>
            </a:extLst>
          </p:cNvPr>
          <p:cNvSpPr/>
          <p:nvPr/>
        </p:nvSpPr>
        <p:spPr>
          <a:xfrm>
            <a:off x="93000" y="632552"/>
            <a:ext cx="9720000" cy="5870486"/>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18" name="角丸四角形 91">
            <a:extLst>
              <a:ext uri="{FF2B5EF4-FFF2-40B4-BE49-F238E27FC236}">
                <a16:creationId xmlns:a16="http://schemas.microsoft.com/office/drawing/2014/main" id="{6CB36A11-74F2-4241-A90F-ED982204452F}"/>
              </a:ext>
            </a:extLst>
          </p:cNvPr>
          <p:cNvSpPr/>
          <p:nvPr/>
        </p:nvSpPr>
        <p:spPr>
          <a:xfrm>
            <a:off x="79873" y="488550"/>
            <a:ext cx="6074437" cy="288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Meiryo UI" panose="020B0604030504040204" pitchFamily="50" charset="-128"/>
                <a:ea typeface="Meiryo UI" panose="020B0604030504040204" pitchFamily="50" charset="-128"/>
              </a:rPr>
              <a:t>（１）所要時間の計算方法</a:t>
            </a:r>
            <a:r>
              <a:rPr kumimoji="1" lang="ja-JP" altLang="en-US" sz="1000" dirty="0">
                <a:solidFill>
                  <a:prstClr val="white"/>
                </a:solidFill>
                <a:latin typeface="Meiryo UI" panose="020B0604030504040204" pitchFamily="50" charset="-128"/>
                <a:ea typeface="Meiryo UI" panose="020B0604030504040204" pitchFamily="50" charset="-128"/>
              </a:rPr>
              <a:t>（現場到着時間の短縮化・５分以内に到達可能な消防署所数関係）</a:t>
            </a:r>
            <a:endParaRPr kumimoji="1" lang="ja-JP" altLang="en-US" sz="100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9391F2AC-8B28-43D6-AC21-D7BC6E1080AF}"/>
              </a:ext>
            </a:extLst>
          </p:cNvPr>
          <p:cNvSpPr txBox="1"/>
          <p:nvPr/>
        </p:nvSpPr>
        <p:spPr>
          <a:xfrm>
            <a:off x="190662" y="870726"/>
            <a:ext cx="9524675" cy="5632311"/>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　「消防署所からの現場到着時間の短縮化」及び「５分以内に到着可能な消防署所数」のシミュレーションでは、</a:t>
            </a:r>
            <a:r>
              <a:rPr lang="en-US" altLang="ja-JP" sz="1200" b="1" u="sng" dirty="0">
                <a:latin typeface="Meiryo UI" panose="020B0604030504040204" pitchFamily="50" charset="-128"/>
                <a:ea typeface="Meiryo UI" panose="020B0604030504040204" pitchFamily="50" charset="-128"/>
              </a:rPr>
              <a:t>GIS</a:t>
            </a:r>
            <a:r>
              <a:rPr lang="ja-JP" altLang="en-US" sz="1200" b="1" u="sng" dirty="0">
                <a:latin typeface="Meiryo UI" panose="020B0604030504040204" pitchFamily="50" charset="-128"/>
                <a:ea typeface="Meiryo UI" panose="020B0604030504040204" pitchFamily="50" charset="-128"/>
              </a:rPr>
              <a:t>を用いて消防署所から各地点までの所要時間を計算して効果を算出</a:t>
            </a:r>
            <a:r>
              <a:rPr lang="ja-JP" altLang="en-US" sz="1200" dirty="0">
                <a:latin typeface="Meiryo UI" panose="020B0604030504040204" pitchFamily="50" charset="-128"/>
                <a:ea typeface="Meiryo UI" panose="020B0604030504040204" pitchFamily="50" charset="-128"/>
              </a:rPr>
              <a:t>している。その時間計測の方法は下記のとおり。</a:t>
            </a:r>
          </a:p>
          <a:p>
            <a:endParaRPr lang="ja-JP" altLang="en-US"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① 発地</a:t>
            </a:r>
          </a:p>
          <a:p>
            <a:r>
              <a:rPr lang="ja-JP" altLang="en-US" sz="1200" dirty="0">
                <a:latin typeface="Meiryo UI" panose="020B0604030504040204" pitchFamily="50" charset="-128"/>
                <a:ea typeface="Meiryo UI" panose="020B0604030504040204" pitchFamily="50" charset="-128"/>
              </a:rPr>
              <a:t>　　・　消防署所のうち５年以内に建て替え予定で住所が把握できているものは建て替え後の住所とする。</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　住所未定の場合は、現住所によるものとする。</a:t>
            </a:r>
          </a:p>
          <a:p>
            <a:endParaRPr lang="ja-JP" altLang="en-US"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② 着地</a:t>
            </a:r>
          </a:p>
          <a:p>
            <a:r>
              <a:rPr lang="ja-JP" altLang="en-US" sz="1200" dirty="0">
                <a:latin typeface="Meiryo UI" panose="020B0604030504040204" pitchFamily="50" charset="-128"/>
                <a:ea typeface="Meiryo UI" panose="020B0604030504040204" pitchFamily="50" charset="-128"/>
              </a:rPr>
              <a:t>　　・　総務省統計局「令和２年国勢調査」５次（</a:t>
            </a:r>
            <a:r>
              <a:rPr lang="en-US" altLang="ja-JP" sz="1200" dirty="0">
                <a:latin typeface="Meiryo UI" panose="020B0604030504040204" pitchFamily="50" charset="-128"/>
                <a:ea typeface="Meiryo UI" panose="020B0604030504040204" pitchFamily="50" charset="-128"/>
              </a:rPr>
              <a:t>250m</a:t>
            </a:r>
            <a:r>
              <a:rPr lang="ja-JP" altLang="en-US" sz="1200" dirty="0">
                <a:latin typeface="Meiryo UI" panose="020B0604030504040204" pitchFamily="50" charset="-128"/>
                <a:ea typeface="Meiryo UI" panose="020B0604030504040204" pitchFamily="50" charset="-128"/>
              </a:rPr>
              <a:t>）メッシュのうち、メッシュ中心が大阪府内に位置するメッシュを対象とし、</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各メッシュ中心までの所要時間を測定する（居住者がいないメッシュを含む）。</a:t>
            </a:r>
          </a:p>
          <a:p>
            <a:endParaRPr lang="ja-JP" altLang="en-US"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③ 道路データ</a:t>
            </a:r>
          </a:p>
          <a:p>
            <a:r>
              <a:rPr lang="ja-JP" altLang="en-US" sz="1200" dirty="0">
                <a:latin typeface="Meiryo UI" panose="020B0604030504040204" pitchFamily="50" charset="-128"/>
                <a:ea typeface="Meiryo UI" panose="020B0604030504040204" pitchFamily="50" charset="-128"/>
              </a:rPr>
              <a:t>　　・　三井</a:t>
            </a:r>
            <a:r>
              <a:rPr lang="en-US" altLang="ja-JP" sz="1200" dirty="0">
                <a:latin typeface="Meiryo UI" panose="020B0604030504040204" pitchFamily="50" charset="-128"/>
                <a:ea typeface="Meiryo UI" panose="020B0604030504040204" pitchFamily="50" charset="-128"/>
              </a:rPr>
              <a:t>E&amp;S </a:t>
            </a:r>
            <a:r>
              <a:rPr lang="ja-JP" altLang="en-US" sz="1200" dirty="0">
                <a:latin typeface="Meiryo UI" panose="020B0604030504040204" pitchFamily="50" charset="-128"/>
                <a:ea typeface="Meiryo UI" panose="020B0604030504040204" pitchFamily="50" charset="-128"/>
              </a:rPr>
              <a:t>システム技研株式会社「</a:t>
            </a:r>
            <a:r>
              <a:rPr lang="en-US" altLang="ja-JP" sz="1200" dirty="0">
                <a:latin typeface="Meiryo UI" panose="020B0604030504040204" pitchFamily="50" charset="-128"/>
                <a:ea typeface="Meiryo UI" panose="020B0604030504040204" pitchFamily="50" charset="-128"/>
              </a:rPr>
              <a:t>TMI </a:t>
            </a:r>
            <a:r>
              <a:rPr lang="ja-JP" altLang="en-US" sz="1200" dirty="0">
                <a:latin typeface="Meiryo UI" panose="020B0604030504040204" pitchFamily="50" charset="-128"/>
                <a:ea typeface="Meiryo UI" panose="020B0604030504040204" pitchFamily="50" charset="-128"/>
              </a:rPr>
              <a:t>道路地図</a:t>
            </a:r>
            <a:r>
              <a:rPr lang="en-US" altLang="ja-JP" sz="1200" dirty="0">
                <a:latin typeface="Meiryo UI" panose="020B0604030504040204" pitchFamily="50" charset="-128"/>
                <a:ea typeface="Meiryo UI" panose="020B0604030504040204" pitchFamily="50" charset="-128"/>
              </a:rPr>
              <a:t>V2023</a:t>
            </a:r>
            <a:r>
              <a:rPr lang="ja-JP" altLang="en-US" sz="1200" dirty="0">
                <a:latin typeface="Meiryo UI" panose="020B0604030504040204" pitchFamily="50" charset="-128"/>
                <a:ea typeface="Meiryo UI" panose="020B0604030504040204" pitchFamily="50" charset="-128"/>
              </a:rPr>
              <a:t>」データによる（データ取得年月：</a:t>
            </a:r>
            <a:r>
              <a:rPr lang="en-US" altLang="ja-JP" sz="1200" dirty="0">
                <a:latin typeface="Meiryo UI" panose="020B0604030504040204" pitchFamily="50" charset="-128"/>
                <a:ea typeface="Meiryo UI" panose="020B0604030504040204" pitchFamily="50" charset="-128"/>
              </a:rPr>
              <a:t>2023</a:t>
            </a:r>
            <a:r>
              <a:rPr lang="ja-JP" altLang="en-US" sz="1200" dirty="0">
                <a:latin typeface="Meiryo UI" panose="020B0604030504040204" pitchFamily="50" charset="-128"/>
                <a:ea typeface="Meiryo UI" panose="020B0604030504040204" pitchFamily="50" charset="-128"/>
              </a:rPr>
              <a:t>年９月）。</a:t>
            </a:r>
          </a:p>
          <a:p>
            <a:endParaRPr lang="ja-JP" altLang="en-US"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④ 速度設定条件</a:t>
            </a:r>
          </a:p>
          <a:p>
            <a:r>
              <a:rPr lang="ja-JP" altLang="en-US" sz="1200" dirty="0">
                <a:latin typeface="Meiryo UI" panose="020B0604030504040204" pitchFamily="50" charset="-128"/>
                <a:ea typeface="Meiryo UI" panose="020B0604030504040204" pitchFamily="50" charset="-128"/>
              </a:rPr>
              <a:t>　　・　規制速度が設定されている区間は、規制速度とする。</a:t>
            </a:r>
          </a:p>
          <a:p>
            <a:r>
              <a:rPr lang="ja-JP" altLang="en-US" sz="1200" dirty="0">
                <a:latin typeface="Meiryo UI" panose="020B0604030504040204" pitchFamily="50" charset="-128"/>
                <a:ea typeface="Meiryo UI" panose="020B0604030504040204" pitchFamily="50" charset="-128"/>
              </a:rPr>
              <a:t>　　・　規制速度が設定されていない区間は、道路幅員に応じて以下のとおりとする：</a:t>
            </a: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⑤ </a:t>
            </a:r>
            <a:r>
              <a:rPr lang="ja-JP" altLang="en-US" sz="1200" dirty="0">
                <a:latin typeface="Meiryo UI" panose="020B0604030504040204" pitchFamily="50" charset="-128"/>
                <a:ea typeface="Meiryo UI" panose="020B0604030504040204" pitchFamily="50" charset="-128"/>
              </a:rPr>
              <a:t>計測される時間</a:t>
            </a:r>
          </a:p>
          <a:p>
            <a:r>
              <a:rPr lang="ja-JP" altLang="en-US" sz="1200" dirty="0">
                <a:latin typeface="Meiryo UI" panose="020B0604030504040204" pitchFamily="50" charset="-128"/>
                <a:ea typeface="Meiryo UI" panose="020B0604030504040204" pitchFamily="50" charset="-128"/>
              </a:rPr>
              <a:t>　　・　所要時間計測システムでは、計算結果は四捨五入され分単位で算出される（</a:t>
            </a:r>
            <a:r>
              <a:rPr lang="en-US" altLang="ja-JP" sz="1200" dirty="0">
                <a:latin typeface="Meiryo UI" panose="020B0604030504040204" pitchFamily="50" charset="-128"/>
                <a:ea typeface="Meiryo UI" panose="020B0604030504040204" pitchFamily="50" charset="-128"/>
              </a:rPr>
              <a:t>X</a:t>
            </a:r>
            <a:r>
              <a:rPr lang="ja-JP" altLang="en-US" sz="1200" dirty="0">
                <a:latin typeface="Meiryo UI" panose="020B0604030504040204" pitchFamily="50" charset="-128"/>
                <a:ea typeface="Meiryo UI" panose="020B0604030504040204" pitchFamily="50" charset="-128"/>
              </a:rPr>
              <a:t>分</a:t>
            </a:r>
            <a:r>
              <a:rPr lang="en-US" altLang="ja-JP" sz="1200" dirty="0">
                <a:latin typeface="Meiryo UI" panose="020B0604030504040204" pitchFamily="50" charset="-128"/>
                <a:ea typeface="Meiryo UI" panose="020B0604030504040204" pitchFamily="50" charset="-128"/>
              </a:rPr>
              <a:t>29</a:t>
            </a:r>
            <a:r>
              <a:rPr lang="ja-JP" altLang="en-US" sz="1200" dirty="0">
                <a:latin typeface="Meiryo UI" panose="020B0604030504040204" pitchFamily="50" charset="-128"/>
                <a:ea typeface="Meiryo UI" panose="020B0604030504040204" pitchFamily="50" charset="-128"/>
              </a:rPr>
              <a:t>秒までは</a:t>
            </a:r>
            <a:r>
              <a:rPr lang="en-US" altLang="ja-JP" sz="1200" dirty="0">
                <a:latin typeface="Meiryo UI" panose="020B0604030504040204" pitchFamily="50" charset="-128"/>
                <a:ea typeface="Meiryo UI" panose="020B0604030504040204" pitchFamily="50" charset="-128"/>
              </a:rPr>
              <a:t>X</a:t>
            </a:r>
            <a:r>
              <a:rPr lang="ja-JP" altLang="en-US" sz="1200" dirty="0">
                <a:latin typeface="Meiryo UI" panose="020B0604030504040204" pitchFamily="50" charset="-128"/>
                <a:ea typeface="Meiryo UI" panose="020B0604030504040204" pitchFamily="50" charset="-128"/>
              </a:rPr>
              <a:t>分、</a:t>
            </a:r>
            <a:r>
              <a:rPr lang="en-US" altLang="ja-JP" sz="1200" dirty="0">
                <a:latin typeface="Meiryo UI" panose="020B0604030504040204" pitchFamily="50" charset="-128"/>
                <a:ea typeface="Meiryo UI" panose="020B0604030504040204" pitchFamily="50" charset="-128"/>
              </a:rPr>
              <a:t>X</a:t>
            </a:r>
            <a:r>
              <a:rPr lang="ja-JP" altLang="en-US" sz="1200" dirty="0">
                <a:latin typeface="Meiryo UI" panose="020B0604030504040204" pitchFamily="50" charset="-128"/>
                <a:ea typeface="Meiryo UI" panose="020B0604030504040204" pitchFamily="50" charset="-128"/>
              </a:rPr>
              <a:t>分</a:t>
            </a:r>
            <a:r>
              <a:rPr lang="en-US" altLang="ja-JP" sz="1200" dirty="0">
                <a:latin typeface="Meiryo UI" panose="020B0604030504040204" pitchFamily="50" charset="-128"/>
                <a:ea typeface="Meiryo UI" panose="020B0604030504040204" pitchFamily="50" charset="-128"/>
              </a:rPr>
              <a:t>30</a:t>
            </a:r>
            <a:r>
              <a:rPr lang="ja-JP" altLang="en-US" sz="1200" dirty="0">
                <a:latin typeface="Meiryo UI" panose="020B0604030504040204" pitchFamily="50" charset="-128"/>
                <a:ea typeface="Meiryo UI" panose="020B0604030504040204" pitchFamily="50" charset="-128"/>
              </a:rPr>
              <a:t>秒以上は</a:t>
            </a:r>
            <a:r>
              <a:rPr lang="en-US" altLang="ja-JP" sz="1200" dirty="0">
                <a:latin typeface="Meiryo UI" panose="020B0604030504040204" pitchFamily="50" charset="-128"/>
                <a:ea typeface="Meiryo UI" panose="020B0604030504040204" pitchFamily="50" charset="-128"/>
              </a:rPr>
              <a:t>X+1</a:t>
            </a:r>
            <a:r>
              <a:rPr lang="ja-JP" altLang="en-US" sz="1200" dirty="0">
                <a:latin typeface="Meiryo UI" panose="020B0604030504040204" pitchFamily="50" charset="-128"/>
                <a:ea typeface="Meiryo UI" panose="020B0604030504040204" pitchFamily="50" charset="-128"/>
              </a:rPr>
              <a:t>分）。</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　統合前後それぞれでの所要時間を算出し、両者の引き算によって効果を算定している。</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　また、</a:t>
            </a:r>
            <a:r>
              <a:rPr lang="ja-JP" altLang="en-US" sz="1200" b="1" u="sng" dirty="0">
                <a:latin typeface="Meiryo UI" panose="020B0604030504040204" pitchFamily="50" charset="-128"/>
                <a:ea typeface="Meiryo UI" panose="020B0604030504040204" pitchFamily="50" charset="-128"/>
              </a:rPr>
              <a:t>交通量の状況や交差点の多寡などは加味されていない。</a:t>
            </a:r>
            <a:endParaRPr lang="en-US" altLang="ja-JP" sz="1200" b="1" u="sng"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　これらを要因として、</a:t>
            </a:r>
            <a:r>
              <a:rPr lang="ja-JP" altLang="en-US" sz="1200" b="1" u="sng" dirty="0">
                <a:latin typeface="Meiryo UI" panose="020B0604030504040204" pitchFamily="50" charset="-128"/>
                <a:ea typeface="Meiryo UI" panose="020B0604030504040204" pitchFamily="50" charset="-128"/>
              </a:rPr>
              <a:t>実際の効果発現地域とは異なる可能性がある。</a:t>
            </a:r>
          </a:p>
          <a:p>
            <a:endParaRPr lang="ja-JP" altLang="en-US" sz="1200" dirty="0">
              <a:latin typeface="Meiryo UI" panose="020B0604030504040204" pitchFamily="50" charset="-128"/>
              <a:ea typeface="Meiryo UI" panose="020B0604030504040204" pitchFamily="50" charset="-128"/>
            </a:endParaRPr>
          </a:p>
        </p:txBody>
      </p:sp>
      <p:graphicFrame>
        <p:nvGraphicFramePr>
          <p:cNvPr id="3" name="表 2">
            <a:extLst>
              <a:ext uri="{FF2B5EF4-FFF2-40B4-BE49-F238E27FC236}">
                <a16:creationId xmlns:a16="http://schemas.microsoft.com/office/drawing/2014/main" id="{29ACAA00-827A-442E-9162-9BD480E169C8}"/>
              </a:ext>
            </a:extLst>
          </p:cNvPr>
          <p:cNvGraphicFramePr>
            <a:graphicFrameLocks noGrp="1"/>
          </p:cNvGraphicFramePr>
          <p:nvPr/>
        </p:nvGraphicFramePr>
        <p:xfrm>
          <a:off x="654200" y="4106922"/>
          <a:ext cx="3822384" cy="1080000"/>
        </p:xfrm>
        <a:graphic>
          <a:graphicData uri="http://schemas.openxmlformats.org/drawingml/2006/table">
            <a:tbl>
              <a:tblPr firstRow="1">
                <a:tableStyleId>{5940675A-B579-460E-94D1-54222C63F5DA}</a:tableStyleId>
              </a:tblPr>
              <a:tblGrid>
                <a:gridCol w="1932985">
                  <a:extLst>
                    <a:ext uri="{9D8B030D-6E8A-4147-A177-3AD203B41FA5}">
                      <a16:colId xmlns:a16="http://schemas.microsoft.com/office/drawing/2014/main" val="2825117544"/>
                    </a:ext>
                  </a:extLst>
                </a:gridCol>
                <a:gridCol w="1889399">
                  <a:extLst>
                    <a:ext uri="{9D8B030D-6E8A-4147-A177-3AD203B41FA5}">
                      <a16:colId xmlns:a16="http://schemas.microsoft.com/office/drawing/2014/main" val="911997325"/>
                    </a:ext>
                  </a:extLst>
                </a:gridCol>
              </a:tblGrid>
              <a:tr h="216000">
                <a:tc>
                  <a:txBody>
                    <a:bodyPr/>
                    <a:lstStyle/>
                    <a:p>
                      <a:pPr marL="63500" indent="63500" algn="ctr" hangingPunct="0"/>
                      <a:r>
                        <a:rPr lang="ja-JP" sz="1200" dirty="0">
                          <a:effectLst/>
                        </a:rPr>
                        <a:t>道路幅員</a:t>
                      </a:r>
                      <a:endParaRPr lang="ja-JP" sz="1200" dirty="0">
                        <a:solidFill>
                          <a:srgbClr val="000000"/>
                        </a:solidFill>
                        <a:effectLst/>
                        <a:latin typeface="游明朝" panose="02020400000000000000" pitchFamily="18" charset="-128"/>
                        <a:ea typeface="游明朝" panose="02020400000000000000" pitchFamily="18" charset="-128"/>
                        <a:cs typeface="ＭＳ 明朝" panose="02020609040205080304" pitchFamily="17" charset="-128"/>
                      </a:endParaRPr>
                    </a:p>
                  </a:txBody>
                  <a:tcPr marL="68580" marR="68580" marT="0" marB="0" anchor="ctr">
                    <a:solidFill>
                      <a:schemeClr val="bg1">
                        <a:lumMod val="85000"/>
                      </a:schemeClr>
                    </a:solidFill>
                  </a:tcPr>
                </a:tc>
                <a:tc>
                  <a:txBody>
                    <a:bodyPr/>
                    <a:lstStyle/>
                    <a:p>
                      <a:pPr marL="63500" indent="63500" algn="ctr" hangingPunct="0"/>
                      <a:r>
                        <a:rPr lang="ja-JP" sz="1200" dirty="0">
                          <a:effectLst/>
                        </a:rPr>
                        <a:t>速度</a:t>
                      </a:r>
                      <a:endParaRPr lang="ja-JP" sz="1200" dirty="0">
                        <a:solidFill>
                          <a:srgbClr val="000000"/>
                        </a:solidFill>
                        <a:effectLst/>
                        <a:latin typeface="游明朝" panose="02020400000000000000" pitchFamily="18" charset="-128"/>
                        <a:ea typeface="游明朝" panose="02020400000000000000" pitchFamily="18" charset="-128"/>
                        <a:cs typeface="ＭＳ 明朝" panose="02020609040205080304" pitchFamily="17" charset="-128"/>
                      </a:endParaRPr>
                    </a:p>
                  </a:txBody>
                  <a:tcPr marL="68580" marR="68580" marT="0" marB="0" anchor="ctr">
                    <a:solidFill>
                      <a:schemeClr val="bg1">
                        <a:lumMod val="85000"/>
                      </a:schemeClr>
                    </a:solidFill>
                  </a:tcPr>
                </a:tc>
                <a:extLst>
                  <a:ext uri="{0D108BD9-81ED-4DB2-BD59-A6C34878D82A}">
                    <a16:rowId xmlns:a16="http://schemas.microsoft.com/office/drawing/2014/main" val="914452837"/>
                  </a:ext>
                </a:extLst>
              </a:tr>
              <a:tr h="216000">
                <a:tc>
                  <a:txBody>
                    <a:bodyPr/>
                    <a:lstStyle/>
                    <a:p>
                      <a:pPr marL="63500" indent="63500" algn="just" hangingPunct="0"/>
                      <a:r>
                        <a:rPr lang="en-US" sz="1200" dirty="0">
                          <a:effectLst/>
                        </a:rPr>
                        <a:t>13.0</a:t>
                      </a:r>
                      <a:r>
                        <a:rPr lang="ja-JP" sz="1200" dirty="0">
                          <a:effectLst/>
                        </a:rPr>
                        <a:t>ｍ以上</a:t>
                      </a:r>
                      <a:endParaRPr lang="ja-JP" sz="1200" dirty="0">
                        <a:solidFill>
                          <a:srgbClr val="000000"/>
                        </a:solidFill>
                        <a:effectLst/>
                        <a:latin typeface="游明朝" panose="02020400000000000000" pitchFamily="18" charset="-128"/>
                        <a:ea typeface="游明朝" panose="02020400000000000000" pitchFamily="18" charset="-128"/>
                        <a:cs typeface="ＭＳ 明朝" panose="02020609040205080304" pitchFamily="17" charset="-128"/>
                      </a:endParaRPr>
                    </a:p>
                  </a:txBody>
                  <a:tcPr marL="68580" marR="68580" marT="0" marB="0" anchor="ctr"/>
                </a:tc>
                <a:tc>
                  <a:txBody>
                    <a:bodyPr/>
                    <a:lstStyle/>
                    <a:p>
                      <a:pPr marL="63500" indent="63500" algn="ctr" hangingPunct="0"/>
                      <a:r>
                        <a:rPr lang="en-US" sz="1200" dirty="0">
                          <a:effectLst/>
                        </a:rPr>
                        <a:t>50km/h</a:t>
                      </a:r>
                      <a:endParaRPr lang="ja-JP" sz="1200" dirty="0">
                        <a:solidFill>
                          <a:srgbClr val="000000"/>
                        </a:solidFill>
                        <a:effectLst/>
                        <a:latin typeface="游明朝" panose="02020400000000000000" pitchFamily="18" charset="-128"/>
                        <a:ea typeface="游明朝" panose="02020400000000000000" pitchFamily="18" charset="-128"/>
                        <a:cs typeface="ＭＳ 明朝" panose="02020609040205080304" pitchFamily="17" charset="-128"/>
                      </a:endParaRPr>
                    </a:p>
                  </a:txBody>
                  <a:tcPr marL="68580" marR="68580" marT="0" marB="0" anchor="ctr"/>
                </a:tc>
                <a:extLst>
                  <a:ext uri="{0D108BD9-81ED-4DB2-BD59-A6C34878D82A}">
                    <a16:rowId xmlns:a16="http://schemas.microsoft.com/office/drawing/2014/main" val="413415841"/>
                  </a:ext>
                </a:extLst>
              </a:tr>
              <a:tr h="216000">
                <a:tc>
                  <a:txBody>
                    <a:bodyPr/>
                    <a:lstStyle/>
                    <a:p>
                      <a:pPr marL="63500" indent="63500" algn="just" hangingPunct="0"/>
                      <a:r>
                        <a:rPr lang="en-US" sz="1200">
                          <a:effectLst/>
                        </a:rPr>
                        <a:t>5.5</a:t>
                      </a:r>
                      <a:r>
                        <a:rPr lang="ja-JP" sz="1200">
                          <a:effectLst/>
                        </a:rPr>
                        <a:t>ｍ以上～</a:t>
                      </a:r>
                      <a:r>
                        <a:rPr lang="en-US" sz="1200">
                          <a:effectLst/>
                        </a:rPr>
                        <a:t>13.0</a:t>
                      </a:r>
                      <a:r>
                        <a:rPr lang="ja-JP" sz="1200">
                          <a:effectLst/>
                        </a:rPr>
                        <a:t>ｍ未満</a:t>
                      </a:r>
                      <a:endParaRPr lang="ja-JP" sz="1200">
                        <a:solidFill>
                          <a:srgbClr val="000000"/>
                        </a:solidFill>
                        <a:effectLst/>
                        <a:latin typeface="游明朝" panose="02020400000000000000" pitchFamily="18" charset="-128"/>
                        <a:ea typeface="游明朝" panose="02020400000000000000" pitchFamily="18" charset="-128"/>
                        <a:cs typeface="ＭＳ 明朝" panose="02020609040205080304" pitchFamily="17" charset="-128"/>
                      </a:endParaRPr>
                    </a:p>
                  </a:txBody>
                  <a:tcPr marL="68580" marR="68580" marT="0" marB="0" anchor="ctr"/>
                </a:tc>
                <a:tc>
                  <a:txBody>
                    <a:bodyPr/>
                    <a:lstStyle/>
                    <a:p>
                      <a:pPr marL="63500" indent="63500" algn="ctr" hangingPunct="0"/>
                      <a:r>
                        <a:rPr lang="en-US" sz="1200" dirty="0">
                          <a:effectLst/>
                        </a:rPr>
                        <a:t>40km/h</a:t>
                      </a:r>
                      <a:endParaRPr lang="ja-JP" sz="1200" dirty="0">
                        <a:solidFill>
                          <a:srgbClr val="000000"/>
                        </a:solidFill>
                        <a:effectLst/>
                        <a:latin typeface="游明朝" panose="02020400000000000000" pitchFamily="18" charset="-128"/>
                        <a:ea typeface="游明朝" panose="02020400000000000000" pitchFamily="18" charset="-128"/>
                        <a:cs typeface="ＭＳ 明朝" panose="02020609040205080304" pitchFamily="17" charset="-128"/>
                      </a:endParaRPr>
                    </a:p>
                  </a:txBody>
                  <a:tcPr marL="68580" marR="68580" marT="0" marB="0" anchor="ctr"/>
                </a:tc>
                <a:extLst>
                  <a:ext uri="{0D108BD9-81ED-4DB2-BD59-A6C34878D82A}">
                    <a16:rowId xmlns:a16="http://schemas.microsoft.com/office/drawing/2014/main" val="530142597"/>
                  </a:ext>
                </a:extLst>
              </a:tr>
              <a:tr h="216000">
                <a:tc>
                  <a:txBody>
                    <a:bodyPr/>
                    <a:lstStyle/>
                    <a:p>
                      <a:pPr marL="63500" indent="63500" algn="just" hangingPunct="0"/>
                      <a:r>
                        <a:rPr lang="en-US" sz="1200">
                          <a:effectLst/>
                        </a:rPr>
                        <a:t>3.0</a:t>
                      </a:r>
                      <a:r>
                        <a:rPr lang="ja-JP" sz="1200">
                          <a:effectLst/>
                        </a:rPr>
                        <a:t>ｍ以上～</a:t>
                      </a:r>
                      <a:r>
                        <a:rPr lang="en-US" sz="1200">
                          <a:effectLst/>
                        </a:rPr>
                        <a:t>5.5</a:t>
                      </a:r>
                      <a:r>
                        <a:rPr lang="ja-JP" sz="1200">
                          <a:effectLst/>
                        </a:rPr>
                        <a:t>ｍ未満</a:t>
                      </a:r>
                      <a:endParaRPr lang="ja-JP" sz="1200">
                        <a:solidFill>
                          <a:srgbClr val="000000"/>
                        </a:solidFill>
                        <a:effectLst/>
                        <a:latin typeface="游明朝" panose="02020400000000000000" pitchFamily="18" charset="-128"/>
                        <a:ea typeface="游明朝" panose="02020400000000000000" pitchFamily="18" charset="-128"/>
                        <a:cs typeface="ＭＳ 明朝" panose="02020609040205080304" pitchFamily="17" charset="-128"/>
                      </a:endParaRPr>
                    </a:p>
                  </a:txBody>
                  <a:tcPr marL="68580" marR="68580" marT="0" marB="0" anchor="ctr"/>
                </a:tc>
                <a:tc>
                  <a:txBody>
                    <a:bodyPr/>
                    <a:lstStyle/>
                    <a:p>
                      <a:pPr marL="63500" indent="63500" algn="ctr" hangingPunct="0"/>
                      <a:r>
                        <a:rPr lang="en-US" sz="1200" dirty="0">
                          <a:effectLst/>
                        </a:rPr>
                        <a:t>30km/h</a:t>
                      </a:r>
                      <a:endParaRPr lang="ja-JP" sz="1200" dirty="0">
                        <a:solidFill>
                          <a:srgbClr val="000000"/>
                        </a:solidFill>
                        <a:effectLst/>
                        <a:latin typeface="游明朝" panose="02020400000000000000" pitchFamily="18" charset="-128"/>
                        <a:ea typeface="游明朝" panose="02020400000000000000" pitchFamily="18" charset="-128"/>
                        <a:cs typeface="ＭＳ 明朝" panose="02020609040205080304" pitchFamily="17" charset="-128"/>
                      </a:endParaRPr>
                    </a:p>
                  </a:txBody>
                  <a:tcPr marL="68580" marR="68580" marT="0" marB="0" anchor="ctr"/>
                </a:tc>
                <a:extLst>
                  <a:ext uri="{0D108BD9-81ED-4DB2-BD59-A6C34878D82A}">
                    <a16:rowId xmlns:a16="http://schemas.microsoft.com/office/drawing/2014/main" val="1449346514"/>
                  </a:ext>
                </a:extLst>
              </a:tr>
              <a:tr h="216000">
                <a:tc>
                  <a:txBody>
                    <a:bodyPr/>
                    <a:lstStyle/>
                    <a:p>
                      <a:pPr marL="63500" indent="63500" algn="just" hangingPunct="0"/>
                      <a:r>
                        <a:rPr lang="en-US" sz="1200">
                          <a:effectLst/>
                        </a:rPr>
                        <a:t>3.0</a:t>
                      </a:r>
                      <a:r>
                        <a:rPr lang="ja-JP" sz="1200">
                          <a:effectLst/>
                        </a:rPr>
                        <a:t>ｍ未満</a:t>
                      </a:r>
                      <a:endParaRPr lang="ja-JP" sz="1200">
                        <a:solidFill>
                          <a:srgbClr val="000000"/>
                        </a:solidFill>
                        <a:effectLst/>
                        <a:latin typeface="游明朝" panose="02020400000000000000" pitchFamily="18" charset="-128"/>
                        <a:ea typeface="游明朝" panose="02020400000000000000" pitchFamily="18" charset="-128"/>
                        <a:cs typeface="ＭＳ 明朝" panose="02020609040205080304" pitchFamily="17" charset="-128"/>
                      </a:endParaRPr>
                    </a:p>
                  </a:txBody>
                  <a:tcPr marL="68580" marR="68580" marT="0" marB="0" anchor="ctr"/>
                </a:tc>
                <a:tc>
                  <a:txBody>
                    <a:bodyPr/>
                    <a:lstStyle/>
                    <a:p>
                      <a:pPr marL="63500" indent="63500" algn="ctr" hangingPunct="0"/>
                      <a:r>
                        <a:rPr lang="en-US" sz="1200" dirty="0">
                          <a:effectLst/>
                        </a:rPr>
                        <a:t>20km/h</a:t>
                      </a:r>
                      <a:endParaRPr lang="ja-JP" sz="1200" dirty="0">
                        <a:solidFill>
                          <a:srgbClr val="000000"/>
                        </a:solidFill>
                        <a:effectLst/>
                        <a:latin typeface="游明朝" panose="02020400000000000000" pitchFamily="18" charset="-128"/>
                        <a:ea typeface="游明朝" panose="02020400000000000000" pitchFamily="18" charset="-128"/>
                        <a:cs typeface="ＭＳ 明朝" panose="02020609040205080304" pitchFamily="17" charset="-128"/>
                      </a:endParaRPr>
                    </a:p>
                  </a:txBody>
                  <a:tcPr marL="68580" marR="68580" marT="0" marB="0" anchor="ctr"/>
                </a:tc>
                <a:extLst>
                  <a:ext uri="{0D108BD9-81ED-4DB2-BD59-A6C34878D82A}">
                    <a16:rowId xmlns:a16="http://schemas.microsoft.com/office/drawing/2014/main" val="807327786"/>
                  </a:ext>
                </a:extLst>
              </a:tr>
            </a:tbl>
          </a:graphicData>
        </a:graphic>
      </p:graphicFrame>
      <p:sp>
        <p:nvSpPr>
          <p:cNvPr id="2" name="スライド番号プレースホルダー 1">
            <a:extLst>
              <a:ext uri="{FF2B5EF4-FFF2-40B4-BE49-F238E27FC236}">
                <a16:creationId xmlns:a16="http://schemas.microsoft.com/office/drawing/2014/main" id="{9D67CCF8-DF61-4CE8-B519-BB0293FBE861}"/>
              </a:ext>
            </a:extLst>
          </p:cNvPr>
          <p:cNvSpPr>
            <a:spLocks noGrp="1"/>
          </p:cNvSpPr>
          <p:nvPr>
            <p:ph type="sldNum" sz="quarter" idx="12"/>
          </p:nvPr>
        </p:nvSpPr>
        <p:spPr>
          <a:xfrm>
            <a:off x="7027919" y="6464477"/>
            <a:ext cx="2228850" cy="365125"/>
          </a:xfrm>
        </p:spPr>
        <p:txBody>
          <a:bodyPr/>
          <a:lstStyle/>
          <a:p>
            <a:fld id="{CFC412B4-EE58-4AC4-A928-FBCBFC162B5A}" type="slidenum">
              <a:rPr kumimoji="1" lang="ja-JP" altLang="en-US" smtClean="0">
                <a:solidFill>
                  <a:schemeClr val="tx1"/>
                </a:solidFill>
              </a:rPr>
              <a:t>9</a:t>
            </a:fld>
            <a:endParaRPr kumimoji="1" lang="ja-JP" altLang="en-US" dirty="0">
              <a:solidFill>
                <a:schemeClr val="tx1"/>
              </a:solidFill>
            </a:endParaRPr>
          </a:p>
        </p:txBody>
      </p:sp>
    </p:spTree>
    <p:extLst>
      <p:ext uri="{BB962C8B-B14F-4D97-AF65-F5344CB8AC3E}">
        <p14:creationId xmlns:p14="http://schemas.microsoft.com/office/powerpoint/2010/main" val="143939428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2836</TotalTime>
  <Words>6613</Words>
  <PresentationFormat>A4 210 x 297 mm</PresentationFormat>
  <Paragraphs>1008</Paragraphs>
  <Slides>35</Slides>
  <Notes>2</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35</vt:i4>
      </vt:variant>
    </vt:vector>
  </HeadingPairs>
  <TitlesOfParts>
    <vt:vector size="45" baseType="lpstr">
      <vt:lpstr>Meiryo UI</vt:lpstr>
      <vt:lpstr>ＭＳ Ｐゴシック</vt:lpstr>
      <vt:lpstr>UD デジタル 教科書体 NK-B</vt:lpstr>
      <vt:lpstr>游ゴシック</vt:lpstr>
      <vt:lpstr>游明朝</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2024-08-20T08:25:54Z</cp:lastPrinted>
  <dcterms:created xsi:type="dcterms:W3CDTF">2023-10-03T10:50:56Z</dcterms:created>
  <dcterms:modified xsi:type="dcterms:W3CDTF">2024-12-18T01:54:53Z</dcterms:modified>
</cp:coreProperties>
</file>