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3.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xml" ContentType="application/vnd.openxmlformats-officedocument.themeOverride+xml"/>
  <Override PartName="/ppt/drawings/drawing4.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5.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6.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7.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8.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9.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10.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66" r:id="rId2"/>
    <p:sldId id="295" r:id="rId3"/>
    <p:sldId id="294" r:id="rId4"/>
    <p:sldId id="297" r:id="rId5"/>
    <p:sldId id="298" r:id="rId6"/>
    <p:sldId id="300" r:id="rId7"/>
    <p:sldId id="302" r:id="rId8"/>
    <p:sldId id="304" r:id="rId9"/>
    <p:sldId id="316" r:id="rId10"/>
    <p:sldId id="317" r:id="rId11"/>
    <p:sldId id="318" r:id="rId12"/>
    <p:sldId id="319" r:id="rId13"/>
    <p:sldId id="320" r:id="rId14"/>
    <p:sldId id="321" r:id="rId15"/>
    <p:sldId id="322" r:id="rId16"/>
    <p:sldId id="324" r:id="rId17"/>
    <p:sldId id="323" r:id="rId18"/>
    <p:sldId id="333" r:id="rId19"/>
    <p:sldId id="325" r:id="rId20"/>
    <p:sldId id="326" r:id="rId21"/>
    <p:sldId id="327" r:id="rId22"/>
    <p:sldId id="331" r:id="rId23"/>
    <p:sldId id="329" r:id="rId24"/>
    <p:sldId id="330" r:id="rId25"/>
    <p:sldId id="332" r:id="rId2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67" autoAdjust="0"/>
    <p:restoredTop sz="95896" autoAdjust="0"/>
  </p:normalViewPr>
  <p:slideViewPr>
    <p:cSldViewPr snapToGrid="0">
      <p:cViewPr varScale="1">
        <p:scale>
          <a:sx n="100" d="100"/>
          <a:sy n="100" d="100"/>
        </p:scale>
        <p:origin x="108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hibaikea\AppData\Local\Temp\1bb07a3d-0fd0-465d-a88e-1f0a82729d53_1008_&#32887;&#21729;&#20805;&#36275;&#29575;&#20462;&#27491;.zip.d53\&#28040;&#38450;&#32887;&#21729;&#12398;&#25972;&#20633;&#25351;&#37341;&#20805;&#36275;&#29575;.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hibaikea\AppData\Local\Temp\60541857-d3ef-422e-935b-4fe3d9e3195b_241003_&#12487;&#12540;&#12479;&#36865;&#20184;.zip.95b\&#65288;&#65299;&#65289;&#23550;&#24540;&#21147;\&#25918;&#27700;&#38283;&#22987;&#26178;&#38291;&#21029;&#20986;&#28779;&#20214;&#25968;.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6.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shibaikea\AppData\Local\Temp\693ccb70-4cb0-43b9-aa08-1fad18468a18_241003_&#12487;&#12540;&#12479;&#36865;&#20184;.zip.a18\&#65288;&#65299;&#65289;&#23550;&#24540;&#21147;\&#25937;&#24613;&#29694;&#22580;&#12408;&#12398;&#21040;&#30528;&#26178;&#38291;_R4.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7.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shibaikea\AppData\Local\Temp\4bddd557-bda1-4da4-a843-06ffb2a0de15_241003_&#12487;&#12540;&#12479;&#36865;&#20184;.zip.e15\&#65288;&#65300;&#65289;&#21508;&#31278;&#38656;&#35201;&#12398;&#21205;&#21521;\&#21508;&#31278;&#38656;&#35201;&#12398;&#21205;&#21521;.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8.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hibaikea\AppData\Local\Temp\4bddd557-bda1-4da4-a843-06ffb2a0de15_241003_&#12487;&#12540;&#12479;&#36865;&#20184;.zip.e15\&#65288;&#65300;&#65289;&#21508;&#31278;&#38656;&#35201;&#12398;&#21205;&#21521;\&#21508;&#31278;&#38656;&#35201;&#12398;&#21205;&#21521;.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9.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shibaikea\AppData\Local\Temp\4bddd557-bda1-4da4-a843-06ffb2a0de15_241003_&#12487;&#12540;&#12479;&#36865;&#20184;.zip.e15\&#65288;&#65300;&#65289;&#21508;&#31278;&#38656;&#35201;&#12398;&#21205;&#21521;\&#21508;&#31278;&#38656;&#35201;&#12398;&#21205;&#21521;.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hibaikea\AppData\Local\Temp\b68e1456-649d-4fca-b882-1f78f391c4ba_241003_&#12487;&#12540;&#12479;&#36865;&#20184;.zip.4ba\&#65288;&#65297;&#65289;&#20154;&#21729;\&#24180;&#40802;&#21029;&#28040;&#38450;&#21519;&#21729;&#27083;&#2510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hibaikea\AppData\Local\Temp\d40fe82b-43a0-4bd4-8c8e-b7ad1053ebe0_241003_&#12487;&#12540;&#12479;&#36865;&#20184;.zip.be0\&#65288;&#65297;&#65289;&#20154;&#21729;\&#23554;&#20219;&#12539;&#20860;&#20219;&#21029;&#28040;&#38450;&#32887;&#21729;&#25968;.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hibaikea\AppData\Local\Temp\1e1c794c-b730-4432-a47f-e61770962ac3_241003_&#12487;&#12540;&#12479;&#36865;&#20184;.zip.ac3\&#65288;&#65298;&#65289;&#36554;&#20001;\&#25972;&#20633;&#25351;&#37341;&#20805;&#36275;&#29575;&#65288;&#36554;&#20001;&#21029;&#6528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hibaikea\AppData\Local\Temp\1e1c794c-b730-4432-a47f-e61770962ac3_241003_&#12487;&#12540;&#12479;&#36865;&#20184;.zip.ac3\&#65288;&#65298;&#65289;&#36554;&#20001;\&#25972;&#20633;&#25351;&#37341;&#20805;&#36275;&#29575;&#65288;&#36554;&#20001;&#21029;&#65289;.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hibaikea\AppData\Local\Temp\1e1c794c-b730-4432-a47f-e61770962ac3_241003_&#12487;&#12540;&#12479;&#36865;&#20184;.zip.ac3\&#65288;&#65298;&#65289;&#36554;&#20001;\&#25972;&#20633;&#25351;&#37341;&#20805;&#36275;&#29575;&#65288;&#36554;&#20001;&#21029;&#65289;.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hibaikea\AppData\Local\Temp\1e1c794c-b730-4432-a47f-e61770962ac3_241003_&#12487;&#12540;&#12479;&#36865;&#20184;.zip.ac3\&#65288;&#65298;&#65289;&#36554;&#20001;\&#25972;&#20633;&#25351;&#37341;&#20805;&#36275;&#29575;&#65288;&#36554;&#20001;&#21029;&#65289;.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4.xml"/><Relationship Id="rId4" Type="http://schemas.openxmlformats.org/officeDocument/2006/relationships/package" Target="../embeddings/Microsoft_Excel_Worksheet.xlsx"/></Relationships>
</file>

<file path=ppt/charts/_rels/chart9.xml.rels><?xml version="1.0" encoding="UTF-8" standalone="yes"?>
<Relationships xmlns="http://schemas.openxmlformats.org/package/2006/relationships"><Relationship Id="rId3" Type="http://schemas.openxmlformats.org/officeDocument/2006/relationships/oleObject" Target="file:///C:\Users\shibaikea\AppData\Local\Temp\35ab0b20-5080-49c7-829f-a71c685c6781_241003_&#12487;&#12540;&#12479;&#36865;&#20184;.zip.781\&#65288;&#65299;&#65289;&#23550;&#24540;&#21147;\&#31532;&#19968;&#20986;&#21205;&#20307;&#21046;.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2160469524642753"/>
          <c:w val="0.57728258967629043"/>
          <c:h val="0.8274693788276466"/>
        </c:manualLayout>
      </c:layout>
      <c:barChart>
        <c:barDir val="bar"/>
        <c:grouping val="clustered"/>
        <c:varyColors val="0"/>
        <c:ser>
          <c:idx val="0"/>
          <c:order val="0"/>
          <c:spPr>
            <a:solidFill>
              <a:srgbClr val="DC5A5B"/>
            </a:solidFill>
            <a:ln w="12700">
              <a:solidFill>
                <a:srgbClr val="FFFFFF"/>
              </a:solidFill>
              <a:prstDash val="solid"/>
            </a:ln>
            <a:effectLst/>
          </c:spPr>
          <c:invertIfNegative val="0"/>
          <c:dLbls>
            <c:dLbl>
              <c:idx val="5"/>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4928-43D8-AE84-168F57F6C685}"/>
                </c:ext>
              </c:extLst>
            </c:dLbl>
            <c:dLbl>
              <c:idx val="6"/>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4928-43D8-AE84-168F57F6C685}"/>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集計表・グラフ!$D$32:$D$38</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集計表・グラフ!$G$32:$G$38</c:f>
              <c:numCache>
                <c:formatCode>0.0"%"</c:formatCode>
                <c:ptCount val="7"/>
                <c:pt idx="0">
                  <c:v>84.245956817995236</c:v>
                </c:pt>
                <c:pt idx="1">
                  <c:v>90.585290720061607</c:v>
                </c:pt>
                <c:pt idx="2">
                  <c:v>79.489942528735639</c:v>
                </c:pt>
                <c:pt idx="3">
                  <c:v>84.023921401110641</c:v>
                </c:pt>
                <c:pt idx="4">
                  <c:v>77.446102819237154</c:v>
                </c:pt>
                <c:pt idx="5">
                  <c:v>67.924528301886795</c:v>
                </c:pt>
                <c:pt idx="6">
                  <c:v>65.873015873015873</c:v>
                </c:pt>
              </c:numCache>
            </c:numRef>
          </c:val>
          <c:extLst>
            <c:ext xmlns:c16="http://schemas.microsoft.com/office/drawing/2014/chart" uri="{C3380CC4-5D6E-409C-BE32-E72D297353CC}">
              <c16:uniqueId val="{00000000-8506-4EAC-9560-488D35CF4195}"/>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scaling>
        <c:delete val="0"/>
        <c:axPos val="t"/>
        <c:majorGridlines>
          <c:spPr>
            <a:ln w="3175" cap="flat" cmpd="sng" algn="ctr">
              <a:solidFill>
                <a:schemeClr val="bg1">
                  <a:lumMod val="50000"/>
                </a:schemeClr>
              </a:solidFill>
              <a:prstDash val="solid"/>
              <a:round/>
            </a:ln>
            <a:effectLst/>
          </c:spPr>
        </c:majorGridlines>
        <c:numFmt formatCode="0&quot;%&quot;" sourceLinked="0"/>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valAx>
      <c:spPr>
        <a:noFill/>
        <a:ln w="25400">
          <a:noFill/>
        </a:ln>
        <a:effectLst/>
      </c:spPr>
    </c:plotArea>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0106870370370376"/>
          <c:y val="0.1109939291064331"/>
          <c:w val="0.6417722222222223"/>
          <c:h val="0.80586528398084889"/>
        </c:manualLayout>
      </c:layout>
      <c:barChart>
        <c:barDir val="bar"/>
        <c:grouping val="stacked"/>
        <c:varyColors val="0"/>
        <c:ser>
          <c:idx val="0"/>
          <c:order val="0"/>
          <c:tx>
            <c:strRef>
              <c:f>集計表・グラフ!$M$33</c:f>
              <c:strCache>
                <c:ptCount val="1"/>
                <c:pt idx="0">
                  <c:v>８分以内</c:v>
                </c:pt>
              </c:strCache>
            </c:strRef>
          </c:tx>
          <c:spPr>
            <a:solidFill>
              <a:schemeClr val="accent5"/>
            </a:solidFill>
            <a:ln>
              <a:solidFill>
                <a:schemeClr val="bg1"/>
              </a:solidFill>
            </a:ln>
            <a:effectLst/>
          </c:spPr>
          <c:invertIfNegative val="0"/>
          <c:dLbls>
            <c:numFmt formatCode="0.0;\-0.0;;" sourceLinked="0"/>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集計表・グラフ!$B$34:$B$40</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集計表・グラフ!$M$34:$M$40</c:f>
              <c:numCache>
                <c:formatCode>#,##0.0;[Red]\-#,##0.0</c:formatCode>
                <c:ptCount val="7"/>
                <c:pt idx="0">
                  <c:v>46.356033452807651</c:v>
                </c:pt>
                <c:pt idx="1">
                  <c:v>67.791411042944787</c:v>
                </c:pt>
                <c:pt idx="2">
                  <c:v>41.025641025641022</c:v>
                </c:pt>
                <c:pt idx="3">
                  <c:v>28.676470588235293</c:v>
                </c:pt>
                <c:pt idx="4">
                  <c:v>17.924528301886792</c:v>
                </c:pt>
                <c:pt idx="5">
                  <c:v>39.393939393939391</c:v>
                </c:pt>
                <c:pt idx="6">
                  <c:v>0</c:v>
                </c:pt>
              </c:numCache>
            </c:numRef>
          </c:val>
          <c:extLst>
            <c:ext xmlns:c16="http://schemas.microsoft.com/office/drawing/2014/chart" uri="{C3380CC4-5D6E-409C-BE32-E72D297353CC}">
              <c16:uniqueId val="{00000000-4B21-4E1C-BF88-C65F6D07BF78}"/>
            </c:ext>
          </c:extLst>
        </c:ser>
        <c:ser>
          <c:idx val="1"/>
          <c:order val="1"/>
          <c:tx>
            <c:strRef>
              <c:f>集計表・グラフ!$N$33</c:f>
              <c:strCache>
                <c:ptCount val="1"/>
                <c:pt idx="0">
                  <c:v>９～10分</c:v>
                </c:pt>
              </c:strCache>
            </c:strRef>
          </c:tx>
          <c:spPr>
            <a:solidFill>
              <a:schemeClr val="accent5">
                <a:lumMod val="60000"/>
                <a:lumOff val="40000"/>
              </a:schemeClr>
            </a:solidFill>
            <a:ln>
              <a:solidFill>
                <a:schemeClr val="bg1"/>
              </a:solidFill>
            </a:ln>
            <a:effectLst/>
          </c:spPr>
          <c:invertIfNegative val="0"/>
          <c:dLbls>
            <c:numFmt formatCode="0.0;\-0.0;;" sourceLinked="0"/>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集計表・グラフ!$B$34:$B$40</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集計表・グラフ!$N$34:$N$40</c:f>
              <c:numCache>
                <c:formatCode>#,##0.0;[Red]\-#,##0.0</c:formatCode>
                <c:ptCount val="7"/>
                <c:pt idx="0">
                  <c:v>20.43010752688172</c:v>
                </c:pt>
                <c:pt idx="1">
                  <c:v>15.950920245398773</c:v>
                </c:pt>
                <c:pt idx="2">
                  <c:v>20.512820512820511</c:v>
                </c:pt>
                <c:pt idx="3">
                  <c:v>29.411764705882355</c:v>
                </c:pt>
                <c:pt idx="4">
                  <c:v>23.584905660377359</c:v>
                </c:pt>
                <c:pt idx="5">
                  <c:v>15.151515151515152</c:v>
                </c:pt>
                <c:pt idx="6">
                  <c:v>50</c:v>
                </c:pt>
              </c:numCache>
            </c:numRef>
          </c:val>
          <c:extLst>
            <c:ext xmlns:c16="http://schemas.microsoft.com/office/drawing/2014/chart" uri="{C3380CC4-5D6E-409C-BE32-E72D297353CC}">
              <c16:uniqueId val="{00000001-4B21-4E1C-BF88-C65F6D07BF78}"/>
            </c:ext>
          </c:extLst>
        </c:ser>
        <c:ser>
          <c:idx val="2"/>
          <c:order val="2"/>
          <c:tx>
            <c:strRef>
              <c:f>集計表・グラフ!$O$33</c:f>
              <c:strCache>
                <c:ptCount val="1"/>
                <c:pt idx="0">
                  <c:v>合計</c:v>
                </c:pt>
              </c:strCache>
            </c:strRef>
          </c:tx>
          <c:spPr>
            <a:noFill/>
            <a:ln>
              <a:noFill/>
            </a:ln>
            <a:effectLst/>
          </c:spPr>
          <c:invertIfNegative val="0"/>
          <c:dLbls>
            <c:dLbl>
              <c:idx val="4"/>
              <c:numFmt formatCode="0.0;\-0.0;;" sourceLinked="0"/>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inBase"/>
              <c:showLegendKey val="0"/>
              <c:showVal val="1"/>
              <c:showCatName val="0"/>
              <c:showSerName val="0"/>
              <c:showPercent val="0"/>
              <c:showBubbleSize val="0"/>
              <c:extLst>
                <c:ext xmlns:c16="http://schemas.microsoft.com/office/drawing/2014/chart" uri="{C3380CC4-5D6E-409C-BE32-E72D297353CC}">
                  <c16:uniqueId val="{00000000-DE32-4C24-8B1E-A9647CA837BF}"/>
                </c:ext>
              </c:extLst>
            </c:dLbl>
            <c:numFmt formatCode="0.0;\-0.0;;" sourceLinked="0"/>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集計表・グラフ!$B$34:$B$40</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集計表・グラフ!$O$34:$O$40</c:f>
              <c:numCache>
                <c:formatCode>#,##0.0;[Red]\-#,##0.0</c:formatCode>
                <c:ptCount val="7"/>
                <c:pt idx="0">
                  <c:v>66.786140979689378</c:v>
                </c:pt>
                <c:pt idx="1">
                  <c:v>83.742331288343564</c:v>
                </c:pt>
                <c:pt idx="2">
                  <c:v>61.538461538461533</c:v>
                </c:pt>
                <c:pt idx="3">
                  <c:v>58.088235294117652</c:v>
                </c:pt>
                <c:pt idx="4">
                  <c:v>41.509433962264154</c:v>
                </c:pt>
                <c:pt idx="5">
                  <c:v>54.545454545454547</c:v>
                </c:pt>
                <c:pt idx="6">
                  <c:v>50</c:v>
                </c:pt>
              </c:numCache>
            </c:numRef>
          </c:val>
          <c:extLst>
            <c:ext xmlns:c16="http://schemas.microsoft.com/office/drawing/2014/chart" uri="{C3380CC4-5D6E-409C-BE32-E72D297353CC}">
              <c16:uniqueId val="{00000002-4B21-4E1C-BF88-C65F6D07BF78}"/>
            </c:ext>
          </c:extLst>
        </c:ser>
        <c:dLbls>
          <c:dLblPos val="ctr"/>
          <c:showLegendKey val="0"/>
          <c:showVal val="1"/>
          <c:showCatName val="0"/>
          <c:showSerName val="0"/>
          <c:showPercent val="0"/>
          <c:showBubbleSize val="0"/>
        </c:dLbls>
        <c:gapWidth val="50"/>
        <c:overlap val="100"/>
        <c:axId val="660351968"/>
        <c:axId val="1984031568"/>
      </c:barChart>
      <c:catAx>
        <c:axId val="660351968"/>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0" spcFirstLastPara="1" vertOverflow="ellipsis"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984031568"/>
        <c:crosses val="autoZero"/>
        <c:auto val="1"/>
        <c:lblAlgn val="ctr"/>
        <c:lblOffset val="100"/>
        <c:noMultiLvlLbl val="0"/>
      </c:catAx>
      <c:valAx>
        <c:axId val="1984031568"/>
        <c:scaling>
          <c:orientation val="minMax"/>
          <c:max val="100"/>
        </c:scaling>
        <c:delete val="0"/>
        <c:axPos val="t"/>
        <c:majorGridlines>
          <c:spPr>
            <a:ln w="3175" cap="flat" cmpd="sng" algn="ctr">
              <a:solidFill>
                <a:schemeClr val="bg1">
                  <a:lumMod val="50000"/>
                </a:schemeClr>
              </a:solidFill>
              <a:prstDash val="solid"/>
              <a:round/>
            </a:ln>
            <a:effectLst/>
          </c:spPr>
        </c:majorGridlines>
        <c:numFmt formatCode="0&quot;%&quot;" sourceLinked="0"/>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660351968"/>
        <c:crosses val="autoZero"/>
        <c:crossBetween val="between"/>
      </c:valAx>
      <c:spPr>
        <a:noFill/>
        <a:ln w="25400">
          <a:noFill/>
        </a:ln>
        <a:effectLst/>
      </c:spPr>
    </c:plotArea>
    <c:legend>
      <c:legendPos val="b"/>
      <c:legendEntry>
        <c:idx val="0"/>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1"/>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2"/>
        <c:delete val="1"/>
      </c:legendEntry>
      <c:layout>
        <c:manualLayout>
          <c:xMode val="edge"/>
          <c:yMode val="edge"/>
          <c:x val="0.43535907407407409"/>
          <c:y val="0.91113430016216879"/>
          <c:w val="0.4397261111111111"/>
          <c:h val="8.4939020525402073E-2"/>
        </c:manualLayout>
      </c:layout>
      <c:overlay val="0"/>
      <c:spPr>
        <a:noFill/>
        <a:ln w="25400">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
    <c:plotVisOnly val="1"/>
    <c:dispBlanksAs val="gap"/>
    <c:showDLblsOverMax val="0"/>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2588610898078294"/>
          <c:y val="7.6090205876256048E-2"/>
          <c:w val="0.68909007898685115"/>
          <c:h val="0.84368484919015696"/>
        </c:manualLayout>
      </c:layout>
      <c:barChart>
        <c:barDir val="bar"/>
        <c:grouping val="percentStacked"/>
        <c:varyColors val="0"/>
        <c:ser>
          <c:idx val="0"/>
          <c:order val="0"/>
          <c:tx>
            <c:strRef>
              <c:f>集計表・グラフ!$D$41</c:f>
              <c:strCache>
                <c:ptCount val="1"/>
                <c:pt idx="0">
                  <c:v>10分未満</c:v>
                </c:pt>
              </c:strCache>
            </c:strRef>
          </c:tx>
          <c:spPr>
            <a:solidFill>
              <a:schemeClr val="accent2"/>
            </a:solidFill>
            <a:ln>
              <a:solidFill>
                <a:schemeClr val="bg1"/>
              </a:solidFill>
            </a:ln>
            <a:effectLst/>
          </c:spPr>
          <c:invertIfNegative val="0"/>
          <c:dLbls>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extLst>
                <c:ext xmlns:c16="http://schemas.microsoft.com/office/drawing/2014/chart" uri="{C3380CC4-5D6E-409C-BE32-E72D297353CC}">
                  <c16:uniqueId val="{00000000-442D-4552-929C-046F0B45D6F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集計表・グラフ!$C$42:$C$48</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集計表・グラフ!$D$42:$D$48</c:f>
              <c:numCache>
                <c:formatCode>#,##0.0;[Red]\-#,##0.0</c:formatCode>
                <c:ptCount val="7"/>
                <c:pt idx="0">
                  <c:v>64.161922291265341</c:v>
                </c:pt>
                <c:pt idx="1">
                  <c:v>59.569058116232469</c:v>
                </c:pt>
                <c:pt idx="2">
                  <c:v>69.71977733737468</c:v>
                </c:pt>
                <c:pt idx="3">
                  <c:v>66.239028805354195</c:v>
                </c:pt>
                <c:pt idx="4">
                  <c:v>67.29357874851631</c:v>
                </c:pt>
                <c:pt idx="5">
                  <c:v>71.524852569502954</c:v>
                </c:pt>
                <c:pt idx="6">
                  <c:v>87.992013690815753</c:v>
                </c:pt>
              </c:numCache>
            </c:numRef>
          </c:val>
          <c:extLst>
            <c:ext xmlns:c16="http://schemas.microsoft.com/office/drawing/2014/chart" uri="{C3380CC4-5D6E-409C-BE32-E72D297353CC}">
              <c16:uniqueId val="{00000000-8C92-41A1-B79B-8DC69EB81FA6}"/>
            </c:ext>
          </c:extLst>
        </c:ser>
        <c:ser>
          <c:idx val="1"/>
          <c:order val="1"/>
          <c:tx>
            <c:strRef>
              <c:f>集計表・グラフ!$E$41</c:f>
              <c:strCache>
                <c:ptCount val="1"/>
                <c:pt idx="0">
                  <c:v>10分以上</c:v>
                </c:pt>
              </c:strCache>
            </c:strRef>
          </c:tx>
          <c:spPr>
            <a:solidFill>
              <a:schemeClr val="accent2">
                <a:lumMod val="60000"/>
                <a:lumOff val="40000"/>
              </a:schemeClr>
            </a:solidFill>
            <a:ln>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集計表・グラフ!$C$42:$C$48</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集計表・グラフ!$E$42:$E$48</c:f>
              <c:numCache>
                <c:formatCode>#,##0.0;[Red]\-#,##0.0</c:formatCode>
                <c:ptCount val="7"/>
                <c:pt idx="0">
                  <c:v>35.838077708734652</c:v>
                </c:pt>
                <c:pt idx="1">
                  <c:v>40.430941883767531</c:v>
                </c:pt>
                <c:pt idx="2">
                  <c:v>30.28022266262532</c:v>
                </c:pt>
                <c:pt idx="3">
                  <c:v>33.760971194645812</c:v>
                </c:pt>
                <c:pt idx="4">
                  <c:v>32.70642125148369</c:v>
                </c:pt>
                <c:pt idx="5">
                  <c:v>28.475147430497049</c:v>
                </c:pt>
                <c:pt idx="6">
                  <c:v>12.007986309184256</c:v>
                </c:pt>
              </c:numCache>
            </c:numRef>
          </c:val>
          <c:extLst>
            <c:ext xmlns:c16="http://schemas.microsoft.com/office/drawing/2014/chart" uri="{C3380CC4-5D6E-409C-BE32-E72D297353CC}">
              <c16:uniqueId val="{00000001-8C92-41A1-B79B-8DC69EB81FA6}"/>
            </c:ext>
          </c:extLst>
        </c:ser>
        <c:dLbls>
          <c:showLegendKey val="0"/>
          <c:showVal val="0"/>
          <c:showCatName val="0"/>
          <c:showSerName val="0"/>
          <c:showPercent val="0"/>
          <c:showBubbleSize val="0"/>
        </c:dLbls>
        <c:gapWidth val="50"/>
        <c:overlap val="100"/>
        <c:axId val="669997408"/>
        <c:axId val="351123856"/>
      </c:barChart>
      <c:catAx>
        <c:axId val="669997408"/>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0" spcFirstLastPara="1" vertOverflow="ellipsis"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351123856"/>
        <c:crosses val="autoZero"/>
        <c:auto val="1"/>
        <c:lblAlgn val="ctr"/>
        <c:lblOffset val="100"/>
        <c:noMultiLvlLbl val="0"/>
      </c:catAx>
      <c:valAx>
        <c:axId val="351123856"/>
        <c:scaling>
          <c:orientation val="minMax"/>
        </c:scaling>
        <c:delete val="0"/>
        <c:axPos val="t"/>
        <c:majorGridlines>
          <c:spPr>
            <a:ln w="3175" cap="flat" cmpd="sng" algn="ctr">
              <a:solidFill>
                <a:schemeClr val="bg1">
                  <a:lumMod val="50000"/>
                </a:schemeClr>
              </a:solidFill>
              <a:prstDash val="solid"/>
              <a:round/>
            </a:ln>
            <a:effectLst/>
          </c:spPr>
        </c:majorGridlines>
        <c:numFmt formatCode="0%" sourceLinked="1"/>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669997408"/>
        <c:crosses val="autoZero"/>
        <c:crossBetween val="between"/>
        <c:majorUnit val="0.2"/>
      </c:valAx>
      <c:spPr>
        <a:noFill/>
        <a:ln w="25400">
          <a:noFill/>
        </a:ln>
        <a:effectLst/>
      </c:spPr>
    </c:plotArea>
    <c:legend>
      <c:legendPos val="b"/>
      <c:legendEntry>
        <c:idx val="0"/>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1"/>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ayout>
        <c:manualLayout>
          <c:xMode val="edge"/>
          <c:yMode val="edge"/>
          <c:x val="0.39047374102070442"/>
          <c:y val="0.9184193950291496"/>
          <c:w val="0.41718358342273837"/>
          <c:h val="8.158060497085029E-2"/>
        </c:manualLayout>
      </c:layout>
      <c:overlay val="0"/>
      <c:spPr>
        <a:noFill/>
        <a:ln w="25400">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2160469524642753"/>
          <c:w val="0.57728258967629043"/>
          <c:h val="0.8274693788276466"/>
        </c:manualLayout>
      </c:layout>
      <c:barChart>
        <c:barDir val="bar"/>
        <c:grouping val="clustered"/>
        <c:varyColors val="0"/>
        <c:ser>
          <c:idx val="0"/>
          <c:order val="0"/>
          <c:spPr>
            <a:solidFill>
              <a:srgbClr val="DC5A5B"/>
            </a:solidFill>
            <a:ln w="12700">
              <a:solidFill>
                <a:srgbClr val="FFFFFF"/>
              </a:solidFill>
              <a:prstDash val="solid"/>
            </a:ln>
            <a:effectLst/>
          </c:spPr>
          <c:invertIfNegative val="0"/>
          <c:dLbls>
            <c:dLbl>
              <c:idx val="2"/>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7889-4ED0-9DCD-0CDFD3141E73}"/>
                </c:ext>
              </c:extLst>
            </c:dLbl>
            <c:dLbl>
              <c:idx val="6"/>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7889-4ED0-9DCD-0CDFD3141E73}"/>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火災!$B$3:$B$9</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火災!$E$3:$E$9</c:f>
              <c:numCache>
                <c:formatCode>#,##0.0;[Red]\-#,##0.0</c:formatCode>
                <c:ptCount val="7"/>
                <c:pt idx="0">
                  <c:v>5.2361111111111107</c:v>
                </c:pt>
                <c:pt idx="1">
                  <c:v>5.6851851851851851</c:v>
                </c:pt>
                <c:pt idx="2">
                  <c:v>6.71830985915493</c:v>
                </c:pt>
                <c:pt idx="3">
                  <c:v>3.6027397260273974</c:v>
                </c:pt>
                <c:pt idx="4">
                  <c:v>4.6857142857142859</c:v>
                </c:pt>
                <c:pt idx="5">
                  <c:v>3.7333333333333334</c:v>
                </c:pt>
                <c:pt idx="6">
                  <c:v>1</c:v>
                </c:pt>
              </c:numCache>
            </c:numRef>
          </c:val>
          <c:extLst>
            <c:ext xmlns:c16="http://schemas.microsoft.com/office/drawing/2014/chart" uri="{C3380CC4-5D6E-409C-BE32-E72D297353CC}">
              <c16:uniqueId val="{00000000-1F02-4229-A5D0-4BE6030EEB86}"/>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scaling>
        <c:delete val="0"/>
        <c:axPos val="t"/>
        <c:majorGridlines>
          <c:spPr>
            <a:ln w="3175" cap="flat" cmpd="sng" algn="ctr">
              <a:solidFill>
                <a:schemeClr val="bg1">
                  <a:lumMod val="50000"/>
                </a:schemeClr>
              </a:solidFill>
              <a:prstDash val="solid"/>
              <a:round/>
            </a:ln>
            <a:effectLst/>
          </c:spPr>
        </c:majorGridlines>
        <c:numFmt formatCode="#,##0.0;[Red]\-#,##0.0" sourceLinked="1"/>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majorUnit val="2"/>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2160469524642753"/>
          <c:w val="0.57728258967629043"/>
          <c:h val="0.8274693788276466"/>
        </c:manualLayout>
      </c:layout>
      <c:barChart>
        <c:barDir val="bar"/>
        <c:grouping val="clustered"/>
        <c:varyColors val="0"/>
        <c:ser>
          <c:idx val="0"/>
          <c:order val="0"/>
          <c:spPr>
            <a:solidFill>
              <a:srgbClr val="DC5A5B"/>
            </a:solidFill>
            <a:ln w="12700">
              <a:solidFill>
                <a:srgbClr val="FFFFFF"/>
              </a:solidFill>
              <a:prstDash val="solid"/>
            </a:ln>
            <a:effectLst/>
          </c:spPr>
          <c:invertIfNegative val="0"/>
          <c:dLbls>
            <c:dLbl>
              <c:idx val="1"/>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B97B-43DD-A775-91FA3C375AC3}"/>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救急!$B$3:$B$9</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救急!$E$3:$E$9</c:f>
              <c:numCache>
                <c:formatCode>#,##0_);[Red]\(#,##0\)</c:formatCode>
                <c:ptCount val="7"/>
                <c:pt idx="0">
                  <c:v>2581.1660079051385</c:v>
                </c:pt>
                <c:pt idx="1">
                  <c:v>3248.6979166666665</c:v>
                </c:pt>
                <c:pt idx="2">
                  <c:v>2326.2372881355932</c:v>
                </c:pt>
                <c:pt idx="3">
                  <c:v>2229.8148148148148</c:v>
                </c:pt>
                <c:pt idx="4">
                  <c:v>1993.9</c:v>
                </c:pt>
                <c:pt idx="5">
                  <c:v>1681.5833333333333</c:v>
                </c:pt>
                <c:pt idx="6">
                  <c:v>1753</c:v>
                </c:pt>
              </c:numCache>
            </c:numRef>
          </c:val>
          <c:extLst>
            <c:ext xmlns:c16="http://schemas.microsoft.com/office/drawing/2014/chart" uri="{C3380CC4-5D6E-409C-BE32-E72D297353CC}">
              <c16:uniqueId val="{00000000-72C6-4CCA-B85F-BEC7122C8F3F}"/>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scaling>
        <c:delete val="0"/>
        <c:axPos val="t"/>
        <c:majorGridlines>
          <c:spPr>
            <a:ln w="3175" cap="flat" cmpd="sng" algn="ctr">
              <a:solidFill>
                <a:schemeClr val="bg1">
                  <a:lumMod val="50000"/>
                </a:schemeClr>
              </a:solidFill>
              <a:prstDash val="solid"/>
              <a:round/>
            </a:ln>
            <a:effectLst/>
          </c:spPr>
        </c:majorGridlines>
        <c:numFmt formatCode="#,##0_);[Red]\(#,##0\)" sourceLinked="1"/>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2160469524642753"/>
          <c:w val="0.57728258967629043"/>
          <c:h val="0.8274693788276466"/>
        </c:manualLayout>
      </c:layout>
      <c:barChart>
        <c:barDir val="bar"/>
        <c:grouping val="clustered"/>
        <c:varyColors val="0"/>
        <c:ser>
          <c:idx val="0"/>
          <c:order val="0"/>
          <c:spPr>
            <a:solidFill>
              <a:srgbClr val="DC5A5B"/>
            </a:solidFill>
            <a:ln w="12700">
              <a:solidFill>
                <a:srgbClr val="FFFFFF"/>
              </a:solidFill>
              <a:prstDash val="solid"/>
            </a:ln>
            <a:effectLst/>
          </c:spPr>
          <c:invertIfNegative val="0"/>
          <c:dLbls>
            <c:dLbl>
              <c:idx val="1"/>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FC66-49F3-8A96-CDFCE0CB5994}"/>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救助活動!$B$3:$B$9</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救助活動!$E$3:$E$9</c:f>
              <c:numCache>
                <c:formatCode>#,##0_);[Red]\(#,##0\)</c:formatCode>
                <c:ptCount val="7"/>
                <c:pt idx="0">
                  <c:v>171.69642857142858</c:v>
                </c:pt>
                <c:pt idx="1">
                  <c:v>300.38888888888891</c:v>
                </c:pt>
                <c:pt idx="2">
                  <c:v>130.53846153846155</c:v>
                </c:pt>
                <c:pt idx="3">
                  <c:v>108.38461538461539</c:v>
                </c:pt>
                <c:pt idx="4">
                  <c:v>102.28571428571429</c:v>
                </c:pt>
                <c:pt idx="5">
                  <c:v>87</c:v>
                </c:pt>
                <c:pt idx="6">
                  <c:v>38</c:v>
                </c:pt>
              </c:numCache>
            </c:numRef>
          </c:val>
          <c:extLst>
            <c:ext xmlns:c16="http://schemas.microsoft.com/office/drawing/2014/chart" uri="{C3380CC4-5D6E-409C-BE32-E72D297353CC}">
              <c16:uniqueId val="{00000000-EA0D-4992-B5D1-8CFFBEB727F6}"/>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scaling>
        <c:delete val="0"/>
        <c:axPos val="t"/>
        <c:majorGridlines>
          <c:spPr>
            <a:ln w="3175" cap="flat" cmpd="sng" algn="ctr">
              <a:solidFill>
                <a:schemeClr val="bg1">
                  <a:lumMod val="50000"/>
                </a:schemeClr>
              </a:solidFill>
              <a:prstDash val="solid"/>
              <a:round/>
            </a:ln>
            <a:effectLst/>
          </c:spPr>
        </c:majorGridlines>
        <c:numFmt formatCode="#,##0_);[Red]\(#,##0\)" sourceLinked="1"/>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05422222222222"/>
          <c:y val="9.6088861510456994E-2"/>
          <c:w val="0.66130370370370373"/>
          <c:h val="0.79576670246211656"/>
        </c:manualLayout>
      </c:layout>
      <c:barChart>
        <c:barDir val="bar"/>
        <c:grouping val="percentStacked"/>
        <c:varyColors val="0"/>
        <c:ser>
          <c:idx val="0"/>
          <c:order val="0"/>
          <c:tx>
            <c:strRef>
              <c:f>集計表・グラフ!$C$14</c:f>
              <c:strCache>
                <c:ptCount val="1"/>
                <c:pt idx="0">
                  <c:v>10代</c:v>
                </c:pt>
              </c:strCache>
            </c:strRef>
          </c:tx>
          <c:spPr>
            <a:solidFill>
              <a:srgbClr val="DC5A5B"/>
            </a:solidFill>
            <a:ln w="12700">
              <a:solidFill>
                <a:srgbClr val="FFFFFF"/>
              </a:solidFill>
              <a:prstDash val="solid"/>
            </a:ln>
            <a:effectLst/>
          </c:spPr>
          <c:invertIfNegative val="0"/>
          <c:dLbls>
            <c:delete val="1"/>
          </c:dLbls>
          <c:cat>
            <c:strRef>
              <c:f>集計表・グラフ!$B$15:$B$21</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集計表・グラフ!$C$15:$C$21</c:f>
              <c:numCache>
                <c:formatCode>#,##0.0;[Red]\-#,##0.0</c:formatCode>
                <c:ptCount val="7"/>
                <c:pt idx="0">
                  <c:v>0.61692126909518208</c:v>
                </c:pt>
                <c:pt idx="1">
                  <c:v>0.62486533074768369</c:v>
                </c:pt>
                <c:pt idx="2">
                  <c:v>0.67996373526745235</c:v>
                </c:pt>
                <c:pt idx="3">
                  <c:v>0.55724417426545081</c:v>
                </c:pt>
                <c:pt idx="4">
                  <c:v>0.42238648363252373</c:v>
                </c:pt>
                <c:pt idx="5">
                  <c:v>1.1173184357541899</c:v>
                </c:pt>
                <c:pt idx="6">
                  <c:v>0</c:v>
                </c:pt>
              </c:numCache>
            </c:numRef>
          </c:val>
          <c:extLst>
            <c:ext xmlns:c16="http://schemas.microsoft.com/office/drawing/2014/chart" uri="{C3380CC4-5D6E-409C-BE32-E72D297353CC}">
              <c16:uniqueId val="{00000000-83FD-42ED-8C3D-B0E19021574F}"/>
            </c:ext>
          </c:extLst>
        </c:ser>
        <c:ser>
          <c:idx val="1"/>
          <c:order val="1"/>
          <c:tx>
            <c:strRef>
              <c:f>集計表・グラフ!$D$14</c:f>
              <c:strCache>
                <c:ptCount val="1"/>
                <c:pt idx="0">
                  <c:v>20代</c:v>
                </c:pt>
              </c:strCache>
            </c:strRef>
          </c:tx>
          <c:spPr>
            <a:solidFill>
              <a:srgbClr val="EB9042"/>
            </a:solidFill>
            <a:ln w="12700">
              <a:solidFill>
                <a:srgbClr val="FFFFFF"/>
              </a:solidFill>
              <a:prstDash val="solid"/>
            </a:ln>
            <a:effectLst/>
          </c:spPr>
          <c:invertIfNegative val="0"/>
          <c:dLbls>
            <c:dLbl>
              <c:idx val="6"/>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8A58-47F8-9470-1D7733959771}"/>
                </c:ext>
              </c:extLst>
            </c:dLbl>
            <c:dLbl>
              <c:idx val="19"/>
              <c:spPr>
                <a:noFill/>
                <a:ln>
                  <a:solidFill>
                    <a:schemeClr val="tx1"/>
                  </a:solid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1-83FD-42ED-8C3D-B0E19021574F}"/>
                </c:ext>
              </c:extLst>
            </c:dLbl>
            <c:dLbl>
              <c:idx val="22"/>
              <c:spPr>
                <a:noFill/>
                <a:ln>
                  <a:solidFill>
                    <a:schemeClr val="tx1"/>
                  </a:solid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2-83FD-42ED-8C3D-B0E19021574F}"/>
                </c:ext>
              </c:extLst>
            </c:dLbl>
            <c:dLbl>
              <c:idx val="23"/>
              <c:spPr>
                <a:noFill/>
                <a:ln>
                  <a:solidFill>
                    <a:schemeClr val="tx1"/>
                  </a:solid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3-83FD-42ED-8C3D-B0E19021574F}"/>
                </c:ext>
              </c:extLst>
            </c:dLbl>
            <c:dLbl>
              <c:idx val="24"/>
              <c:spPr>
                <a:noFill/>
                <a:ln>
                  <a:solidFill>
                    <a:schemeClr val="tx1"/>
                  </a:solid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4-83FD-42ED-8C3D-B0E19021574F}"/>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集計表・グラフ!$B$15:$B$21</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集計表・グラフ!$D$15:$D$21</c:f>
              <c:numCache>
                <c:formatCode>#,##0.0;[Red]\-#,##0.0</c:formatCode>
                <c:ptCount val="7"/>
                <c:pt idx="0">
                  <c:v>24.118683901292599</c:v>
                </c:pt>
                <c:pt idx="1">
                  <c:v>25.188536953242835</c:v>
                </c:pt>
                <c:pt idx="2">
                  <c:v>22.121486854034451</c:v>
                </c:pt>
                <c:pt idx="3">
                  <c:v>23.556231003039514</c:v>
                </c:pt>
                <c:pt idx="4">
                  <c:v>21.224920802534321</c:v>
                </c:pt>
                <c:pt idx="5">
                  <c:v>29.050279329608941</c:v>
                </c:pt>
                <c:pt idx="6">
                  <c:v>41.860465116279073</c:v>
                </c:pt>
              </c:numCache>
            </c:numRef>
          </c:val>
          <c:extLst>
            <c:ext xmlns:c16="http://schemas.microsoft.com/office/drawing/2014/chart" uri="{C3380CC4-5D6E-409C-BE32-E72D297353CC}">
              <c16:uniqueId val="{00000005-83FD-42ED-8C3D-B0E19021574F}"/>
            </c:ext>
          </c:extLst>
        </c:ser>
        <c:ser>
          <c:idx val="2"/>
          <c:order val="2"/>
          <c:tx>
            <c:strRef>
              <c:f>集計表・グラフ!$E$14</c:f>
              <c:strCache>
                <c:ptCount val="1"/>
                <c:pt idx="0">
                  <c:v>30代</c:v>
                </c:pt>
              </c:strCache>
            </c:strRef>
          </c:tx>
          <c:spPr>
            <a:solidFill>
              <a:srgbClr val="F3D54D"/>
            </a:solidFill>
            <a:ln w="12700">
              <a:solidFill>
                <a:srgbClr val="FFFFFF"/>
              </a:solidFill>
              <a:prstDash val="solid"/>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集計表・グラフ!$B$15:$B$21</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集計表・グラフ!$E$15:$E$21</c:f>
              <c:numCache>
                <c:formatCode>#,##0.0;[Red]\-#,##0.0</c:formatCode>
                <c:ptCount val="7"/>
                <c:pt idx="0">
                  <c:v>32.383470426948683</c:v>
                </c:pt>
                <c:pt idx="1">
                  <c:v>33.031674208144793</c:v>
                </c:pt>
                <c:pt idx="2">
                  <c:v>35.358114233907521</c:v>
                </c:pt>
                <c:pt idx="3">
                  <c:v>29.381965552178318</c:v>
                </c:pt>
                <c:pt idx="4">
                  <c:v>29.989440337909183</c:v>
                </c:pt>
                <c:pt idx="5">
                  <c:v>29.329608938547487</c:v>
                </c:pt>
                <c:pt idx="6">
                  <c:v>29.069767441860467</c:v>
                </c:pt>
              </c:numCache>
            </c:numRef>
          </c:val>
          <c:extLst>
            <c:ext xmlns:c16="http://schemas.microsoft.com/office/drawing/2014/chart" uri="{C3380CC4-5D6E-409C-BE32-E72D297353CC}">
              <c16:uniqueId val="{00000006-83FD-42ED-8C3D-B0E19021574F}"/>
            </c:ext>
          </c:extLst>
        </c:ser>
        <c:ser>
          <c:idx val="3"/>
          <c:order val="3"/>
          <c:tx>
            <c:strRef>
              <c:f>集計表・グラフ!$F$14</c:f>
              <c:strCache>
                <c:ptCount val="1"/>
                <c:pt idx="0">
                  <c:v>40代</c:v>
                </c:pt>
              </c:strCache>
            </c:strRef>
          </c:tx>
          <c:spPr>
            <a:solidFill>
              <a:srgbClr val="B769A3"/>
            </a:solidFill>
            <a:ln w="12700">
              <a:solidFill>
                <a:srgbClr val="FFFFFF"/>
              </a:solidFill>
              <a:prstDash val="solid"/>
            </a:ln>
            <a:effectLst/>
          </c:spPr>
          <c:invertIfNegative val="0"/>
          <c:dLbls>
            <c:dLbl>
              <c:idx val="4"/>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1-8A58-47F8-9470-1D7733959771}"/>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集計表・グラフ!$B$15:$B$21</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集計表・グラフ!$F$15:$F$21</c:f>
              <c:numCache>
                <c:formatCode>#,##0.0;[Red]\-#,##0.0</c:formatCode>
                <c:ptCount val="7"/>
                <c:pt idx="0">
                  <c:v>21.817469643556599</c:v>
                </c:pt>
                <c:pt idx="1">
                  <c:v>21.245421245421245</c:v>
                </c:pt>
                <c:pt idx="2">
                  <c:v>21.985494106980958</c:v>
                </c:pt>
                <c:pt idx="3">
                  <c:v>22.745694022289769</c:v>
                </c:pt>
                <c:pt idx="4">
                  <c:v>23.548046462513199</c:v>
                </c:pt>
                <c:pt idx="5">
                  <c:v>20.11173184357542</c:v>
                </c:pt>
                <c:pt idx="6">
                  <c:v>15.11627906976744</c:v>
                </c:pt>
              </c:numCache>
            </c:numRef>
          </c:val>
          <c:extLst>
            <c:ext xmlns:c16="http://schemas.microsoft.com/office/drawing/2014/chart" uri="{C3380CC4-5D6E-409C-BE32-E72D297353CC}">
              <c16:uniqueId val="{00000007-83FD-42ED-8C3D-B0E19021574F}"/>
            </c:ext>
          </c:extLst>
        </c:ser>
        <c:ser>
          <c:idx val="4"/>
          <c:order val="4"/>
          <c:tx>
            <c:strRef>
              <c:f>集計表・グラフ!$G$14</c:f>
              <c:strCache>
                <c:ptCount val="1"/>
                <c:pt idx="0">
                  <c:v>50代</c:v>
                </c:pt>
              </c:strCache>
            </c:strRef>
          </c:tx>
          <c:spPr>
            <a:solidFill>
              <a:srgbClr val="337EBC"/>
            </a:solidFill>
            <a:ln w="12700">
              <a:solidFill>
                <a:srgbClr val="FFFFFF"/>
              </a:solidFill>
              <a:prstDash val="solid"/>
            </a:ln>
            <a:effectLst/>
          </c:spPr>
          <c:invertIfNegative val="0"/>
          <c:dLbls>
            <c:dLbl>
              <c:idx val="4"/>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2-8A58-47F8-9470-1D7733959771}"/>
                </c:ext>
              </c:extLst>
            </c:dLbl>
            <c:dLbl>
              <c:idx val="10"/>
              <c:spPr>
                <a:noFill/>
                <a:ln>
                  <a:solidFill>
                    <a:schemeClr val="tx1"/>
                  </a:solid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8-83FD-42ED-8C3D-B0E19021574F}"/>
                </c:ext>
              </c:extLst>
            </c:dLbl>
            <c:dLbl>
              <c:idx val="13"/>
              <c:spPr>
                <a:noFill/>
                <a:ln>
                  <a:solidFill>
                    <a:schemeClr val="tx1"/>
                  </a:solid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9-83FD-42ED-8C3D-B0E19021574F}"/>
                </c:ext>
              </c:extLst>
            </c:dLbl>
            <c:dLbl>
              <c:idx val="16"/>
              <c:spPr>
                <a:noFill/>
                <a:ln>
                  <a:solidFill>
                    <a:schemeClr val="tx1"/>
                  </a:solid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A-83FD-42ED-8C3D-B0E19021574F}"/>
                </c:ext>
              </c:extLst>
            </c:dLbl>
            <c:dLbl>
              <c:idx val="20"/>
              <c:spPr>
                <a:noFill/>
                <a:ln>
                  <a:solidFill>
                    <a:schemeClr val="tx1"/>
                  </a:solid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B-83FD-42ED-8C3D-B0E19021574F}"/>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集計表・グラフ!$B$15:$B$21</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集計表・グラフ!$G$15:$G$21</c:f>
              <c:numCache>
                <c:formatCode>#,##0.0;[Red]\-#,##0.0</c:formatCode>
                <c:ptCount val="7"/>
                <c:pt idx="0">
                  <c:v>17.273795534665101</c:v>
                </c:pt>
                <c:pt idx="1">
                  <c:v>17.690152984270632</c:v>
                </c:pt>
                <c:pt idx="2">
                  <c:v>13.735267452402539</c:v>
                </c:pt>
                <c:pt idx="3">
                  <c:v>18.287740628166162</c:v>
                </c:pt>
                <c:pt idx="4">
                  <c:v>21.224920802534321</c:v>
                </c:pt>
                <c:pt idx="5">
                  <c:v>18.994413407821227</c:v>
                </c:pt>
                <c:pt idx="6">
                  <c:v>11.627906976744185</c:v>
                </c:pt>
              </c:numCache>
            </c:numRef>
          </c:val>
          <c:extLst>
            <c:ext xmlns:c16="http://schemas.microsoft.com/office/drawing/2014/chart" uri="{C3380CC4-5D6E-409C-BE32-E72D297353CC}">
              <c16:uniqueId val="{0000000C-83FD-42ED-8C3D-B0E19021574F}"/>
            </c:ext>
          </c:extLst>
        </c:ser>
        <c:ser>
          <c:idx val="5"/>
          <c:order val="5"/>
          <c:tx>
            <c:strRef>
              <c:f>集計表・グラフ!$H$14</c:f>
              <c:strCache>
                <c:ptCount val="1"/>
                <c:pt idx="0">
                  <c:v>60代</c:v>
                </c:pt>
              </c:strCache>
            </c:strRef>
          </c:tx>
          <c:spPr>
            <a:solidFill>
              <a:srgbClr val="2AABA0"/>
            </a:solidFill>
            <a:ln w="12700">
              <a:solidFill>
                <a:srgbClr val="FFFFFF"/>
              </a:solidFill>
              <a:prstDash val="solid"/>
            </a:ln>
            <a:effectLst/>
          </c:spPr>
          <c:invertIfNegative val="0"/>
          <c:dLbls>
            <c:dLbl>
              <c:idx val="21"/>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3FD-42ED-8C3D-B0E19021574F}"/>
                </c:ext>
              </c:extLst>
            </c:dLbl>
            <c:dLbl>
              <c:idx val="22"/>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3FD-42ED-8C3D-B0E19021574F}"/>
                </c:ext>
              </c:extLst>
            </c:dLbl>
            <c:dLbl>
              <c:idx val="23"/>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3FD-42ED-8C3D-B0E19021574F}"/>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集計表・グラフ!$B$15:$B$21</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集計表・グラフ!$H$15:$H$21</c:f>
              <c:numCache>
                <c:formatCode>#,##0.0;[Red]\-#,##0.0</c:formatCode>
                <c:ptCount val="7"/>
                <c:pt idx="0">
                  <c:v>3.7896592244418335</c:v>
                </c:pt>
                <c:pt idx="1">
                  <c:v>2.2193492781728077</c:v>
                </c:pt>
                <c:pt idx="2">
                  <c:v>6.1196736174070718</c:v>
                </c:pt>
                <c:pt idx="3">
                  <c:v>5.4711246200607899</c:v>
                </c:pt>
                <c:pt idx="4">
                  <c:v>3.5902851108764517</c:v>
                </c:pt>
                <c:pt idx="5">
                  <c:v>1.3966480446927374</c:v>
                </c:pt>
                <c:pt idx="6">
                  <c:v>2.3255813953488373</c:v>
                </c:pt>
              </c:numCache>
            </c:numRef>
          </c:val>
          <c:extLst>
            <c:ext xmlns:c16="http://schemas.microsoft.com/office/drawing/2014/chart" uri="{C3380CC4-5D6E-409C-BE32-E72D297353CC}">
              <c16:uniqueId val="{00000010-83FD-42ED-8C3D-B0E19021574F}"/>
            </c:ext>
          </c:extLst>
        </c:ser>
        <c:ser>
          <c:idx val="6"/>
          <c:order val="6"/>
          <c:tx>
            <c:strRef>
              <c:f>集計表・グラフ!$I$14</c:f>
              <c:strCache>
                <c:ptCount val="1"/>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集計表・グラフ!$B$15:$B$21</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集計表・グラフ!$I$15:$I$21</c:f>
              <c:numCache>
                <c:formatCode>General</c:formatCode>
                <c:ptCount val="7"/>
              </c:numCache>
            </c:numRef>
          </c:val>
          <c:extLst>
            <c:ext xmlns:c16="http://schemas.microsoft.com/office/drawing/2014/chart" uri="{C3380CC4-5D6E-409C-BE32-E72D297353CC}">
              <c16:uniqueId val="{00000011-83FD-42ED-8C3D-B0E19021574F}"/>
            </c:ext>
          </c:extLst>
        </c:ser>
        <c:dLbls>
          <c:dLblPos val="ctr"/>
          <c:showLegendKey val="0"/>
          <c:showVal val="1"/>
          <c:showCatName val="0"/>
          <c:showSerName val="0"/>
          <c:showPercent val="0"/>
          <c:showBubbleSize val="0"/>
        </c:dLbls>
        <c:gapWidth val="50"/>
        <c:overlap val="100"/>
        <c:axId val="2029958352"/>
        <c:axId val="1984048368"/>
      </c:barChart>
      <c:catAx>
        <c:axId val="2029958352"/>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0" spcFirstLastPara="1" vertOverflow="ellipsis"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984048368"/>
        <c:crosses val="autoZero"/>
        <c:auto val="1"/>
        <c:lblAlgn val="ctr"/>
        <c:lblOffset val="100"/>
        <c:noMultiLvlLbl val="0"/>
      </c:catAx>
      <c:valAx>
        <c:axId val="1984048368"/>
        <c:scaling>
          <c:orientation val="minMax"/>
        </c:scaling>
        <c:delete val="0"/>
        <c:axPos val="t"/>
        <c:majorGridlines>
          <c:spPr>
            <a:ln w="3175" cap="flat" cmpd="sng" algn="ctr">
              <a:solidFill>
                <a:srgbClr val="000000"/>
              </a:solidFill>
              <a:prstDash val="solid"/>
              <a:round/>
            </a:ln>
            <a:effectLst/>
          </c:spPr>
        </c:majorGridlines>
        <c:numFmt formatCode="0%" sourceLinked="1"/>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2029958352"/>
        <c:crosses val="autoZero"/>
        <c:crossBetween val="between"/>
        <c:majorUnit val="0.2"/>
      </c:valAx>
      <c:spPr>
        <a:noFill/>
        <a:ln w="25400">
          <a:noFill/>
        </a:ln>
        <a:effectLst/>
      </c:spPr>
    </c:plotArea>
    <c:legend>
      <c:legendPos val="b"/>
      <c:legendEntry>
        <c:idx val="0"/>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1"/>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2"/>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3"/>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4"/>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5"/>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egendEntry>
        <c:idx val="6"/>
        <c:txPr>
          <a:bodyPr rot="0" spcFirstLastPara="1" vertOverflow="ellipsis" vert="horz" wrap="square" anchor="ctr" anchorCtr="1"/>
          <a:lstStyle/>
          <a:p>
            <a:pPr>
              <a:defRPr sz="16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ayout>
        <c:manualLayout>
          <c:xMode val="edge"/>
          <c:yMode val="edge"/>
          <c:x val="0.28710703703703705"/>
          <c:y val="0.91148756454974034"/>
          <c:w val="0.70330425925925921"/>
          <c:h val="6.7368146489409822E-2"/>
        </c:manualLayout>
      </c:layout>
      <c:overlay val="0"/>
      <c:spPr>
        <a:noFill/>
        <a:ln w="25400">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0046034613367519"/>
          <c:w val="0.57728258967629043"/>
          <c:h val="0.78589753086419756"/>
        </c:manualLayout>
      </c:layout>
      <c:barChart>
        <c:barDir val="bar"/>
        <c:grouping val="percentStacked"/>
        <c:varyColors val="0"/>
        <c:ser>
          <c:idx val="0"/>
          <c:order val="0"/>
          <c:tx>
            <c:strRef>
              <c:f>集計表・グラフ!$R$33</c:f>
              <c:strCache>
                <c:ptCount val="1"/>
                <c:pt idx="0">
                  <c:v>専任隊員</c:v>
                </c:pt>
              </c:strCache>
            </c:strRef>
          </c:tx>
          <c:spPr>
            <a:solidFill>
              <a:srgbClr val="DC5A5B"/>
            </a:solidFill>
            <a:ln w="12700">
              <a:solidFill>
                <a:srgbClr val="FFFFFF"/>
              </a:solidFill>
              <a:prstDash val="solid"/>
            </a:ln>
            <a:effectLst/>
          </c:spPr>
          <c:invertIfNegative val="0"/>
          <c:dLbls>
            <c:dLbl>
              <c:idx val="5"/>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extLst>
                <c:ext xmlns:c16="http://schemas.microsoft.com/office/drawing/2014/chart" uri="{C3380CC4-5D6E-409C-BE32-E72D297353CC}">
                  <c16:uniqueId val="{00000000-1230-401A-B3F7-726807410A46}"/>
                </c:ext>
              </c:extLst>
            </c:dLbl>
            <c:dLbl>
              <c:idx val="6"/>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extLst>
                <c:ext xmlns:c16="http://schemas.microsoft.com/office/drawing/2014/chart" uri="{C3380CC4-5D6E-409C-BE32-E72D297353CC}">
                  <c16:uniqueId val="{00000001-1230-401A-B3F7-726807410A46}"/>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集計表・グラフ!$I$34:$I$40</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集計表・グラフ!$R$34:$R$40</c:f>
              <c:numCache>
                <c:formatCode>#,##0.0</c:formatCode>
                <c:ptCount val="7"/>
                <c:pt idx="0">
                  <c:v>82.358201328564135</c:v>
                </c:pt>
                <c:pt idx="1">
                  <c:v>93.396226415094347</c:v>
                </c:pt>
                <c:pt idx="2">
                  <c:v>90.091638029782359</c:v>
                </c:pt>
                <c:pt idx="3">
                  <c:v>66.08344549125168</c:v>
                </c:pt>
                <c:pt idx="4">
                  <c:v>73.584905660377359</c:v>
                </c:pt>
                <c:pt idx="5">
                  <c:v>25.172413793103448</c:v>
                </c:pt>
                <c:pt idx="6">
                  <c:v>9.0909090909090917</c:v>
                </c:pt>
              </c:numCache>
            </c:numRef>
          </c:val>
          <c:extLst>
            <c:ext xmlns:c16="http://schemas.microsoft.com/office/drawing/2014/chart" uri="{C3380CC4-5D6E-409C-BE32-E72D297353CC}">
              <c16:uniqueId val="{00000000-6A45-4351-AD6E-9A18DF482969}"/>
            </c:ext>
          </c:extLst>
        </c:ser>
        <c:ser>
          <c:idx val="1"/>
          <c:order val="1"/>
          <c:tx>
            <c:strRef>
              <c:f>集計表・グラフ!$S$33</c:f>
              <c:strCache>
                <c:ptCount val="1"/>
                <c:pt idx="0">
                  <c:v>兼任隊員</c:v>
                </c:pt>
              </c:strCache>
            </c:strRef>
          </c:tx>
          <c:spPr>
            <a:solidFill>
              <a:srgbClr val="EB9042"/>
            </a:solidFill>
            <a:ln w="12700">
              <a:solidFill>
                <a:srgbClr val="FFFFFF"/>
              </a:solidFill>
              <a:prstDash val="soli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集計表・グラフ!$I$34:$I$40</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集計表・グラフ!$S$34:$S$40</c:f>
              <c:numCache>
                <c:formatCode>#,##0.0</c:formatCode>
                <c:ptCount val="7"/>
                <c:pt idx="0">
                  <c:v>17.641798671435872</c:v>
                </c:pt>
                <c:pt idx="1">
                  <c:v>6.6037735849056602</c:v>
                </c:pt>
                <c:pt idx="2">
                  <c:v>9.9083619702176406</c:v>
                </c:pt>
                <c:pt idx="3">
                  <c:v>33.91655450874832</c:v>
                </c:pt>
                <c:pt idx="4">
                  <c:v>26.415094339622641</c:v>
                </c:pt>
                <c:pt idx="5">
                  <c:v>74.827586206896555</c:v>
                </c:pt>
                <c:pt idx="6">
                  <c:v>90.909090909090907</c:v>
                </c:pt>
              </c:numCache>
            </c:numRef>
          </c:val>
          <c:extLst>
            <c:ext xmlns:c16="http://schemas.microsoft.com/office/drawing/2014/chart" uri="{C3380CC4-5D6E-409C-BE32-E72D297353CC}">
              <c16:uniqueId val="{00000001-6A45-4351-AD6E-9A18DF482969}"/>
            </c:ext>
          </c:extLst>
        </c:ser>
        <c:ser>
          <c:idx val="2"/>
          <c:order val="2"/>
          <c:tx>
            <c:strRef>
              <c:f>集計表・グラフ!$T$33</c:f>
              <c:strCache>
                <c:ptCount val="1"/>
              </c:strCache>
            </c:strRef>
          </c:tx>
          <c:spPr>
            <a:noFill/>
            <a:ln>
              <a:noFill/>
            </a:ln>
            <a:effectLst/>
          </c:spPr>
          <c:invertIfNegative val="0"/>
          <c:cat>
            <c:strRef>
              <c:f>集計表・グラフ!$I$34:$I$40</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集計表・グラフ!$T$34:$T$40</c:f>
              <c:numCache>
                <c:formatCode>General</c:formatCode>
                <c:ptCount val="7"/>
              </c:numCache>
            </c:numRef>
          </c:val>
          <c:extLst>
            <c:ext xmlns:c16="http://schemas.microsoft.com/office/drawing/2014/chart" uri="{C3380CC4-5D6E-409C-BE32-E72D297353CC}">
              <c16:uniqueId val="{00000002-6A45-4351-AD6E-9A18DF482969}"/>
            </c:ext>
          </c:extLst>
        </c:ser>
        <c:dLbls>
          <c:showLegendKey val="0"/>
          <c:showVal val="0"/>
          <c:showCatName val="0"/>
          <c:showSerName val="0"/>
          <c:showPercent val="0"/>
          <c:showBubbleSize val="0"/>
        </c:dLbls>
        <c:gapWidth val="60"/>
        <c:overlap val="10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scaling>
        <c:delete val="0"/>
        <c:axPos val="t"/>
        <c:majorGridlines>
          <c:spPr>
            <a:ln w="3175" cap="flat" cmpd="sng" algn="ctr">
              <a:solidFill>
                <a:schemeClr val="bg1">
                  <a:lumMod val="50000"/>
                </a:schemeClr>
              </a:solidFill>
              <a:prstDash val="solid"/>
              <a:round/>
            </a:ln>
            <a:effectLst/>
          </c:spPr>
        </c:majorGridlines>
        <c:numFmt formatCode="0%" sourceLinked="0"/>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majorUnit val="0.2"/>
      </c:valAx>
      <c:spPr>
        <a:noFill/>
        <a:ln w="25400">
          <a:noFill/>
        </a:ln>
        <a:effectLst/>
      </c:spPr>
    </c:plotArea>
    <c:legend>
      <c:legendPos val="b"/>
      <c:legendEntry>
        <c:idx val="2"/>
        <c:txPr>
          <a:bodyPr rot="0" spcFirstLastPara="1" vertOverflow="ellipsis" vert="horz" wrap="square" anchor="ctr" anchorCtr="1"/>
          <a:lstStyle/>
          <a:p>
            <a:pPr>
              <a:defRPr sz="16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Entry>
      <c:layout>
        <c:manualLayout>
          <c:xMode val="edge"/>
          <c:yMode val="edge"/>
          <c:x val="0.33313406335124846"/>
          <c:y val="0.90367993827160498"/>
          <c:w val="0.6338501366255459"/>
          <c:h val="7.2801543209876543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legend>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2160469524642753"/>
          <c:w val="0.60412910820700116"/>
          <c:h val="0.8274693788276466"/>
        </c:manualLayout>
      </c:layout>
      <c:barChart>
        <c:barDir val="bar"/>
        <c:grouping val="clustered"/>
        <c:varyColors val="0"/>
        <c:ser>
          <c:idx val="0"/>
          <c:order val="0"/>
          <c:spPr>
            <a:solidFill>
              <a:schemeClr val="accent6"/>
            </a:solidFill>
            <a:ln w="12700">
              <a:solidFill>
                <a:srgbClr val="FFFFFF"/>
              </a:solidFill>
              <a:prstDash val="solid"/>
            </a:ln>
            <a:effectLst/>
          </c:spPr>
          <c:invertIfNegative val="0"/>
          <c:dLbls>
            <c:dLbl>
              <c:idx val="2"/>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D8F7-4584-915F-8F9DBC133EEA}"/>
                </c:ext>
              </c:extLst>
            </c:dLbl>
            <c:dLbl>
              <c:idx val="3"/>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D8F7-4584-915F-8F9DBC133EEA}"/>
                </c:ext>
              </c:extLst>
            </c:dLbl>
            <c:dLbl>
              <c:idx val="4"/>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2-D8F7-4584-915F-8F9DBC133EEA}"/>
                </c:ext>
              </c:extLst>
            </c:dLbl>
            <c:dLbl>
              <c:idx val="5"/>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3-D8F7-4584-915F-8F9DBC133EEA}"/>
                </c:ext>
              </c:extLst>
            </c:dLbl>
            <c:dLbl>
              <c:idx val="6"/>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4-D8F7-4584-915F-8F9DBC133EEA}"/>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集計表・グラフ!$D$32:$D$38</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集計表・グラフ!$G$32:$G$38</c:f>
              <c:numCache>
                <c:formatCode>#,##0.0</c:formatCode>
                <c:ptCount val="7"/>
                <c:pt idx="0">
                  <c:v>85.106382978723403</c:v>
                </c:pt>
                <c:pt idx="1">
                  <c:v>97.005988023952099</c:v>
                </c:pt>
                <c:pt idx="2">
                  <c:v>71.717171717171709</c:v>
                </c:pt>
                <c:pt idx="3">
                  <c:v>83.908045977011497</c:v>
                </c:pt>
                <c:pt idx="4">
                  <c:v>79.545454545454547</c:v>
                </c:pt>
                <c:pt idx="5">
                  <c:v>71.428571428571431</c:v>
                </c:pt>
                <c:pt idx="6">
                  <c:v>80</c:v>
                </c:pt>
              </c:numCache>
            </c:numRef>
          </c:val>
          <c:extLst>
            <c:ext xmlns:c16="http://schemas.microsoft.com/office/drawing/2014/chart" uri="{C3380CC4-5D6E-409C-BE32-E72D297353CC}">
              <c16:uniqueId val="{00000000-1F65-4D52-B6F3-F48D0F119729}"/>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max val="150"/>
          <c:min val="0"/>
        </c:scaling>
        <c:delete val="0"/>
        <c:axPos val="t"/>
        <c:majorGridlines>
          <c:spPr>
            <a:ln w="3175" cap="flat" cmpd="sng" algn="ctr">
              <a:solidFill>
                <a:schemeClr val="bg1">
                  <a:lumMod val="50000"/>
                </a:schemeClr>
              </a:solidFill>
              <a:prstDash val="solid"/>
              <a:round/>
            </a:ln>
            <a:effectLst/>
          </c:spPr>
        </c:majorGridlines>
        <c:numFmt formatCode="0&quot;%&quot;" sourceLinked="0"/>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majorUnit val="50"/>
      </c:valAx>
      <c:spPr>
        <a:noFill/>
        <a:ln w="25400">
          <a:noFill/>
        </a:ln>
        <a:effectLst/>
      </c:spPr>
    </c:plotArea>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2160469524642753"/>
          <c:w val="0.57728258967629043"/>
          <c:h val="0.8274693788276466"/>
        </c:manualLayout>
      </c:layout>
      <c:barChart>
        <c:barDir val="bar"/>
        <c:grouping val="clustered"/>
        <c:varyColors val="0"/>
        <c:ser>
          <c:idx val="0"/>
          <c:order val="0"/>
          <c:spPr>
            <a:solidFill>
              <a:schemeClr val="accent6"/>
            </a:solidFill>
            <a:ln w="12700">
              <a:solidFill>
                <a:srgbClr val="FFFFFF"/>
              </a:solidFill>
              <a:prstDash val="solid"/>
            </a:ln>
            <a:effectLst/>
          </c:spPr>
          <c:invertIfNegative val="0"/>
          <c:dLbls>
            <c:dLbl>
              <c:idx val="4"/>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4A00-4A83-85C1-03C232357460}"/>
                </c:ext>
              </c:extLst>
            </c:dLbl>
            <c:dLbl>
              <c:idx val="5"/>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4A00-4A83-85C1-03C232357460}"/>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集計表・グラフ!$D$32:$D$38</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集計表・グラフ!$P$32:$P$38</c:f>
              <c:numCache>
                <c:formatCode>#,##0.0</c:formatCode>
                <c:ptCount val="7"/>
                <c:pt idx="0">
                  <c:v>89.716312056737593</c:v>
                </c:pt>
                <c:pt idx="1">
                  <c:v>93.203883495145632</c:v>
                </c:pt>
                <c:pt idx="2">
                  <c:v>93.650793650793645</c:v>
                </c:pt>
                <c:pt idx="3">
                  <c:v>93.103448275862064</c:v>
                </c:pt>
                <c:pt idx="4">
                  <c:v>76.923076923076934</c:v>
                </c:pt>
                <c:pt idx="5">
                  <c:v>70.588235294117652</c:v>
                </c:pt>
                <c:pt idx="6">
                  <c:v>100</c:v>
                </c:pt>
              </c:numCache>
            </c:numRef>
          </c:val>
          <c:extLst>
            <c:ext xmlns:c16="http://schemas.microsoft.com/office/drawing/2014/chart" uri="{C3380CC4-5D6E-409C-BE32-E72D297353CC}">
              <c16:uniqueId val="{00000000-024A-4612-8113-EF1ECEA61DA6}"/>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max val="150"/>
          <c:min val="0"/>
        </c:scaling>
        <c:delete val="0"/>
        <c:axPos val="t"/>
        <c:majorGridlines>
          <c:spPr>
            <a:ln w="3175" cap="flat" cmpd="sng" algn="ctr">
              <a:solidFill>
                <a:schemeClr val="bg1">
                  <a:lumMod val="50000"/>
                </a:schemeClr>
              </a:solidFill>
              <a:prstDash val="solid"/>
              <a:round/>
            </a:ln>
            <a:effectLst/>
          </c:spPr>
        </c:majorGridlines>
        <c:numFmt formatCode="0&quot;%&quot;" sourceLinked="0"/>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majorUnit val="50"/>
      </c:valAx>
      <c:spPr>
        <a:noFill/>
        <a:ln w="25400">
          <a:noFill/>
        </a:ln>
        <a:effectLst/>
      </c:spPr>
    </c:plotArea>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2160469524642753"/>
          <c:w val="0.57728258967629043"/>
          <c:h val="0.8274693788276466"/>
        </c:manualLayout>
      </c:layout>
      <c:barChart>
        <c:barDir val="bar"/>
        <c:grouping val="clustered"/>
        <c:varyColors val="0"/>
        <c:ser>
          <c:idx val="0"/>
          <c:order val="0"/>
          <c:spPr>
            <a:solidFill>
              <a:schemeClr val="accent6"/>
            </a:solidFill>
            <a:ln w="12700">
              <a:solidFill>
                <a:srgbClr val="FFFFFF"/>
              </a:solidFill>
              <a:prstDash val="solid"/>
            </a:ln>
            <a:effectLst/>
          </c:spPr>
          <c:invertIfNegative val="0"/>
          <c:dLbls>
            <c:dLbl>
              <c:idx val="4"/>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C5D8-417F-A868-F5C42B96E36A}"/>
                </c:ext>
              </c:extLst>
            </c:dLbl>
            <c:dLbl>
              <c:idx val="6"/>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C5D8-417F-A868-F5C42B96E36A}"/>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集計表・グラフ!$D$32:$D$38</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集計表・グラフ!$M$32:$M$38</c:f>
              <c:numCache>
                <c:formatCode>#,##0.0</c:formatCode>
                <c:ptCount val="7"/>
                <c:pt idx="0">
                  <c:v>100</c:v>
                </c:pt>
                <c:pt idx="1">
                  <c:v>127.27272727272727</c:v>
                </c:pt>
                <c:pt idx="2">
                  <c:v>100</c:v>
                </c:pt>
                <c:pt idx="3">
                  <c:v>114.28571428571428</c:v>
                </c:pt>
                <c:pt idx="4">
                  <c:v>71.428571428571431</c:v>
                </c:pt>
                <c:pt idx="5">
                  <c:v>100</c:v>
                </c:pt>
                <c:pt idx="6">
                  <c:v>0</c:v>
                </c:pt>
              </c:numCache>
            </c:numRef>
          </c:val>
          <c:extLst>
            <c:ext xmlns:c16="http://schemas.microsoft.com/office/drawing/2014/chart" uri="{C3380CC4-5D6E-409C-BE32-E72D297353CC}">
              <c16:uniqueId val="{00000000-C09D-49BA-8B4C-3FA21514F503}"/>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max val="150"/>
          <c:min val="0"/>
        </c:scaling>
        <c:delete val="0"/>
        <c:axPos val="t"/>
        <c:majorGridlines>
          <c:spPr>
            <a:ln w="3175" cap="flat" cmpd="sng" algn="ctr">
              <a:solidFill>
                <a:schemeClr val="bg1">
                  <a:lumMod val="50000"/>
                </a:schemeClr>
              </a:solidFill>
              <a:prstDash val="solid"/>
              <a:round/>
            </a:ln>
            <a:effectLst/>
          </c:spPr>
        </c:majorGridlines>
        <c:numFmt formatCode="0&quot;%&quot;" sourceLinked="0"/>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majorUnit val="50"/>
      </c:valAx>
      <c:spPr>
        <a:noFill/>
        <a:ln w="25400">
          <a:noFill/>
        </a:ln>
        <a:effectLst/>
      </c:spPr>
    </c:plotArea>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673140857392825"/>
          <c:y val="0.12160469524642753"/>
          <c:w val="0.57728258967629043"/>
          <c:h val="0.8274693788276466"/>
        </c:manualLayout>
      </c:layout>
      <c:barChart>
        <c:barDir val="bar"/>
        <c:grouping val="clustered"/>
        <c:varyColors val="0"/>
        <c:ser>
          <c:idx val="0"/>
          <c:order val="0"/>
          <c:spPr>
            <a:solidFill>
              <a:schemeClr val="accent6"/>
            </a:solidFill>
            <a:ln w="12700">
              <a:solidFill>
                <a:srgbClr val="FFFFFF"/>
              </a:solidFill>
              <a:prstDash val="solid"/>
            </a:ln>
            <a:effectLst/>
          </c:spPr>
          <c:invertIfNegative val="0"/>
          <c:dLbls>
            <c:dLbl>
              <c:idx val="4"/>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9AD4-4A4A-A159-E65765F1B418}"/>
                </c:ext>
              </c:extLst>
            </c:dLbl>
            <c:dLbl>
              <c:idx val="6"/>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9AD4-4A4A-A159-E65765F1B418}"/>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集計表・グラフ!$D$32:$D$38</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集計表・グラフ!$S$32:$S$38</c:f>
              <c:numCache>
                <c:formatCode>#,##0.0</c:formatCode>
                <c:ptCount val="7"/>
                <c:pt idx="0">
                  <c:v>98.245614035087712</c:v>
                </c:pt>
                <c:pt idx="1">
                  <c:v>112.5</c:v>
                </c:pt>
                <c:pt idx="2">
                  <c:v>100</c:v>
                </c:pt>
                <c:pt idx="3">
                  <c:v>100</c:v>
                </c:pt>
                <c:pt idx="4">
                  <c:v>77.777777777777786</c:v>
                </c:pt>
                <c:pt idx="5">
                  <c:v>100</c:v>
                </c:pt>
                <c:pt idx="6">
                  <c:v>50</c:v>
                </c:pt>
              </c:numCache>
            </c:numRef>
          </c:val>
          <c:extLst>
            <c:ext xmlns:c16="http://schemas.microsoft.com/office/drawing/2014/chart" uri="{C3380CC4-5D6E-409C-BE32-E72D297353CC}">
              <c16:uniqueId val="{00000000-8206-4B13-A5E4-EED5B4E479F5}"/>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max val="150"/>
          <c:min val="0"/>
        </c:scaling>
        <c:delete val="0"/>
        <c:axPos val="t"/>
        <c:majorGridlines>
          <c:spPr>
            <a:ln w="3175" cap="flat" cmpd="sng" algn="ctr">
              <a:solidFill>
                <a:schemeClr val="bg1">
                  <a:lumMod val="50000"/>
                </a:schemeClr>
              </a:solidFill>
              <a:prstDash val="solid"/>
              <a:round/>
            </a:ln>
            <a:effectLst/>
          </c:spPr>
        </c:majorGridlines>
        <c:numFmt formatCode="0&quot;%&quot;" sourceLinked="0"/>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majorUnit val="50"/>
      </c:valAx>
      <c:spPr>
        <a:noFill/>
        <a:ln w="25400">
          <a:noFill/>
        </a:ln>
        <a:effectLst/>
      </c:spPr>
    </c:plotArea>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673131218062097"/>
          <c:y val="0.12428718685000092"/>
          <c:w val="0.60698113538369425"/>
          <c:h val="0.8274693788276466"/>
        </c:manualLayout>
      </c:layout>
      <c:barChart>
        <c:barDir val="bar"/>
        <c:grouping val="clustered"/>
        <c:varyColors val="0"/>
        <c:ser>
          <c:idx val="0"/>
          <c:order val="0"/>
          <c:spPr>
            <a:solidFill>
              <a:schemeClr val="accent6"/>
            </a:solidFill>
            <a:ln w="12700">
              <a:solidFill>
                <a:srgbClr val="FFFFFF"/>
              </a:solidFill>
              <a:prstDash val="solid"/>
            </a:ln>
            <a:effectLst/>
          </c:spPr>
          <c:invertIfNegative val="0"/>
          <c:dLbls>
            <c:dLbl>
              <c:idx val="6"/>
              <c:spPr>
                <a:noFill/>
                <a:ln>
                  <a:noFill/>
                </a:ln>
                <a:effectLst/>
              </c:spPr>
              <c:txPr>
                <a:bodyPr rot="0" spcFirstLastPara="1" vertOverflow="ellipsis" vert="horz" wrap="square" anchor="ctr" anchorCtr="1"/>
                <a:lstStyle/>
                <a:p>
                  <a:pPr>
                    <a:defRPr sz="100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F593-4397-ACCE-225C105D3625}"/>
                </c:ext>
              </c:extLst>
            </c:dLbl>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集計表・グラフ!$D$32:$D$38</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集計表・グラフ!$J$32:$J$38</c:f>
              <c:numCache>
                <c:formatCode>#,##0.0</c:formatCode>
                <c:ptCount val="7"/>
                <c:pt idx="0">
                  <c:v>108.86075949367088</c:v>
                </c:pt>
                <c:pt idx="1">
                  <c:v>118.75</c:v>
                </c:pt>
                <c:pt idx="2">
                  <c:v>100</c:v>
                </c:pt>
                <c:pt idx="3">
                  <c:v>106.25</c:v>
                </c:pt>
                <c:pt idx="4">
                  <c:v>111.11111111111111</c:v>
                </c:pt>
                <c:pt idx="5">
                  <c:v>100</c:v>
                </c:pt>
                <c:pt idx="6">
                  <c:v>50</c:v>
                </c:pt>
              </c:numCache>
            </c:numRef>
          </c:val>
          <c:extLst>
            <c:ext xmlns:c16="http://schemas.microsoft.com/office/drawing/2014/chart" uri="{C3380CC4-5D6E-409C-BE32-E72D297353CC}">
              <c16:uniqueId val="{00000000-3B3E-49F3-B03F-18D9EE8464DF}"/>
            </c:ext>
          </c:extLst>
        </c:ser>
        <c:dLbls>
          <c:showLegendKey val="0"/>
          <c:showVal val="0"/>
          <c:showCatName val="0"/>
          <c:showSerName val="0"/>
          <c:showPercent val="0"/>
          <c:showBubbleSize val="0"/>
        </c:dLbls>
        <c:gapWidth val="60"/>
        <c:axId val="169072416"/>
        <c:axId val="165897664"/>
      </c:barChart>
      <c:catAx>
        <c:axId val="169072416"/>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5897664"/>
        <c:crosses val="autoZero"/>
        <c:auto val="1"/>
        <c:lblAlgn val="ctr"/>
        <c:lblOffset val="100"/>
        <c:noMultiLvlLbl val="0"/>
      </c:catAx>
      <c:valAx>
        <c:axId val="165897664"/>
        <c:scaling>
          <c:orientation val="minMax"/>
          <c:max val="150"/>
          <c:min val="0"/>
        </c:scaling>
        <c:delete val="0"/>
        <c:axPos val="t"/>
        <c:majorGridlines>
          <c:spPr>
            <a:ln w="3175" cap="flat" cmpd="sng" algn="ctr">
              <a:solidFill>
                <a:schemeClr val="bg1">
                  <a:lumMod val="50000"/>
                </a:schemeClr>
              </a:solidFill>
              <a:prstDash val="solid"/>
              <a:round/>
            </a:ln>
            <a:effectLst/>
          </c:spPr>
        </c:majorGridlines>
        <c:numFmt formatCode="0&quot;%&quot;" sourceLinked="0"/>
        <c:majorTickMark val="none"/>
        <c:minorTickMark val="none"/>
        <c:tickLblPos val="low"/>
        <c:spPr>
          <a:noFill/>
          <a:ln w="25400">
            <a:noFill/>
          </a:ln>
          <a:effectLst/>
        </c:spPr>
        <c:txPr>
          <a:bodyPr rot="-60000000" spcFirstLastPara="1" vertOverflow="ellipsis" vert="horz" wrap="square" anchor="ctr" anchorCtr="1"/>
          <a:lstStyle/>
          <a:p>
            <a:pPr>
              <a:defRPr sz="100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69072416"/>
        <c:crosses val="autoZero"/>
        <c:crossBetween val="between"/>
        <c:majorUnit val="50"/>
      </c:valAx>
      <c:spPr>
        <a:noFill/>
        <a:ln w="25400">
          <a:noFill/>
        </a:ln>
        <a:effectLst/>
      </c:spPr>
    </c:plotArea>
    <c:plotVisOnly val="1"/>
    <c:dispBlanksAs val="gap"/>
    <c:showDLblsOverMax val="0"/>
    <c:extLst/>
  </c:chart>
  <c:spPr>
    <a:noFill/>
    <a:ln w="25400" cap="flat" cmpd="sng" algn="ctr">
      <a:noFill/>
      <a:round/>
    </a:ln>
    <a:effectLst/>
  </c:spPr>
  <c:txPr>
    <a:bodyPr/>
    <a:lstStyle/>
    <a:p>
      <a:pPr>
        <a:defRPr sz="100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799378586589833"/>
          <c:y val="0.11709483650925627"/>
          <c:w val="0.56372762920976116"/>
          <c:h val="0.85445988860883737"/>
        </c:manualLayout>
      </c:layout>
      <c:barChart>
        <c:barDir val="bar"/>
        <c:grouping val="clustered"/>
        <c:varyColors val="0"/>
        <c:ser>
          <c:idx val="0"/>
          <c:order val="0"/>
          <c:spPr>
            <a:solidFill>
              <a:schemeClr val="accent2"/>
            </a:solidFill>
            <a:ln>
              <a:noFill/>
            </a:ln>
            <a:effectLst/>
          </c:spPr>
          <c:invertIfNegative val="0"/>
          <c:dLbls>
            <c:dLbl>
              <c:idx val="5"/>
              <c:tx>
                <c:rich>
                  <a:bodyPr/>
                  <a:lstStyle/>
                  <a:p>
                    <a:fld id="{6CAB786C-F3D5-4292-B6FF-C28C5763880C}" type="VALUE">
                      <a:rPr lang="en-US" altLang="ja-JP" smtClean="0"/>
                      <a:pPr/>
                      <a:t>[値]</a:t>
                    </a:fld>
                    <a:r>
                      <a:rPr lang="en-US" altLang="ja-JP"/>
                      <a:t>.0</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E5D0-4B0F-BE89-C21E9F769E82}"/>
                </c:ext>
              </c:extLst>
            </c:dLbl>
            <c:dLbl>
              <c:idx val="6"/>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extLst>
                <c:ext xmlns:c16="http://schemas.microsoft.com/office/drawing/2014/chart" uri="{C3380CC4-5D6E-409C-BE32-E72D297353CC}">
                  <c16:uniqueId val="{00000000-BBF0-41B9-B3CB-8777C9D8820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'第１出動体制 （台数まとめ）'!$E$33:$E$39</c:f>
              <c:strCache>
                <c:ptCount val="7"/>
                <c:pt idx="0">
                  <c:v>府全体</c:v>
                </c:pt>
                <c:pt idx="1">
                  <c:v>70万人以上</c:v>
                </c:pt>
                <c:pt idx="2">
                  <c:v>40万人以上70万人未満</c:v>
                </c:pt>
                <c:pt idx="3">
                  <c:v>20万人以上40万人未満</c:v>
                </c:pt>
                <c:pt idx="4">
                  <c:v>10万人以上20万人未満</c:v>
                </c:pt>
                <c:pt idx="5">
                  <c:v>5万人以上10万人未満</c:v>
                </c:pt>
                <c:pt idx="6">
                  <c:v>5万人未満</c:v>
                </c:pt>
              </c:strCache>
            </c:strRef>
          </c:cat>
          <c:val>
            <c:numRef>
              <c:f>'第１出動体制 （台数まとめ）'!$L$33:$L$39</c:f>
              <c:numCache>
                <c:formatCode>General</c:formatCode>
                <c:ptCount val="7"/>
                <c:pt idx="0">
                  <c:v>7.5</c:v>
                </c:pt>
                <c:pt idx="1">
                  <c:v>9.5</c:v>
                </c:pt>
                <c:pt idx="2">
                  <c:v>8.5</c:v>
                </c:pt>
                <c:pt idx="3">
                  <c:v>8.6999999999999993</c:v>
                </c:pt>
                <c:pt idx="4">
                  <c:v>7.3</c:v>
                </c:pt>
                <c:pt idx="5">
                  <c:v>6</c:v>
                </c:pt>
                <c:pt idx="6">
                  <c:v>3.5</c:v>
                </c:pt>
              </c:numCache>
            </c:numRef>
          </c:val>
          <c:extLst>
            <c:ext xmlns:c16="http://schemas.microsoft.com/office/drawing/2014/chart" uri="{C3380CC4-5D6E-409C-BE32-E72D297353CC}">
              <c16:uniqueId val="{00000000-EFE3-49FA-B1EC-9C104F0DC50D}"/>
            </c:ext>
          </c:extLst>
        </c:ser>
        <c:dLbls>
          <c:showLegendKey val="0"/>
          <c:showVal val="0"/>
          <c:showCatName val="0"/>
          <c:showSerName val="0"/>
          <c:showPercent val="0"/>
          <c:showBubbleSize val="0"/>
        </c:dLbls>
        <c:gapWidth val="80"/>
        <c:axId val="1378299295"/>
        <c:axId val="1072950991"/>
      </c:barChart>
      <c:catAx>
        <c:axId val="1378299295"/>
        <c:scaling>
          <c:orientation val="maxMin"/>
        </c:scaling>
        <c:delete val="0"/>
        <c:axPos val="l"/>
        <c:numFmt formatCode="General" sourceLinked="1"/>
        <c:majorTickMark val="none"/>
        <c:minorTickMark val="none"/>
        <c:tickLblPos val="low"/>
        <c:spPr>
          <a:noFill/>
          <a:ln w="3175" cap="flat" cmpd="sng" algn="ctr">
            <a:solidFill>
              <a:srgbClr val="000000"/>
            </a:solidFill>
            <a:prstDash val="solid"/>
            <a:round/>
          </a:ln>
          <a:effectLst/>
        </c:spPr>
        <c:txPr>
          <a:bodyPr rot="0" spcFirstLastPara="1" vertOverflow="ellipsis" wrap="square" anchor="ctr" anchorCtr="1"/>
          <a:lstStyle/>
          <a:p>
            <a:pPr>
              <a:defRPr sz="105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072950991"/>
        <c:crosses val="autoZero"/>
        <c:auto val="1"/>
        <c:lblAlgn val="ctr"/>
        <c:lblOffset val="100"/>
        <c:noMultiLvlLbl val="0"/>
      </c:catAx>
      <c:valAx>
        <c:axId val="1072950991"/>
        <c:scaling>
          <c:orientation val="minMax"/>
        </c:scaling>
        <c:delete val="0"/>
        <c:axPos val="t"/>
        <c:majorGridlines>
          <c:spPr>
            <a:ln w="3175" cap="flat" cmpd="sng" algn="ctr">
              <a:solidFill>
                <a:schemeClr val="bg1">
                  <a:lumMod val="50000"/>
                </a:schemeClr>
              </a:solidFill>
              <a:prstDash val="solid"/>
              <a:round/>
            </a:ln>
            <a:effectLst/>
          </c:spPr>
        </c:majorGridlines>
        <c:numFmt formatCode="#,##0_ ;[Red]\-#,##0\ " sourceLinked="0"/>
        <c:majorTickMark val="none"/>
        <c:minorTickMark val="none"/>
        <c:tickLblPos val="low"/>
        <c:spPr>
          <a:noFill/>
          <a:ln w="25400">
            <a:noFill/>
          </a:ln>
          <a:effectLst/>
        </c:spPr>
        <c:txPr>
          <a:bodyPr rot="-60000000" spcFirstLastPara="1" vertOverflow="ellipsis" vert="horz" wrap="square" anchor="ctr" anchorCtr="1"/>
          <a:lstStyle/>
          <a:p>
            <a:pPr>
              <a:defRPr sz="1050" b="0" i="0" u="none" strike="noStrike" kern="1200" baseline="0">
                <a:solidFill>
                  <a:srgbClr val="000000"/>
                </a:solidFill>
                <a:latin typeface="Meiryo UI" panose="020B0604030504040204" pitchFamily="50" charset="-128"/>
                <a:ea typeface="Meiryo UI" panose="020B0604030504040204" pitchFamily="50" charset="-128"/>
                <a:cs typeface="Arial"/>
              </a:defRPr>
            </a:pPr>
            <a:endParaRPr lang="ja-JP"/>
          </a:p>
        </c:txPr>
        <c:crossAx val="1378299295"/>
        <c:crosses val="autoZero"/>
        <c:crossBetween val="between"/>
      </c:valAx>
      <c:spPr>
        <a:noFill/>
        <a:ln w="25400">
          <a:noFill/>
        </a:ln>
        <a:effectLst/>
      </c:spPr>
    </c:plotArea>
    <c:plotVisOnly val="1"/>
    <c:dispBlanksAs val="gap"/>
    <c:showDLblsOverMax val="0"/>
  </c:chart>
  <c:spPr>
    <a:noFill/>
    <a:ln w="25400" cap="flat" cmpd="sng" algn="ctr">
      <a:noFill/>
      <a:round/>
    </a:ln>
    <a:effectLst/>
  </c:spPr>
  <c:txPr>
    <a:bodyPr/>
    <a:lstStyle/>
    <a:p>
      <a:pPr>
        <a:defRPr sz="1050" u="none" strike="noStrike" baseline="0">
          <a:solidFill>
            <a:srgbClr val="000000"/>
          </a:solidFill>
          <a:latin typeface="Meiryo UI" panose="020B0604030504040204" pitchFamily="50" charset="-128"/>
          <a:ea typeface="Meiryo UI" panose="020B0604030504040204" pitchFamily="50" charset="-128"/>
          <a:cs typeface="Arial"/>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 id="18">
  <a:schemeClr val="accent5"/>
</cs:colorStyle>
</file>

<file path=ppt/charts/colors11.xml><?xml version="1.0" encoding="utf-8"?>
<cs:colorStyle xmlns:cs="http://schemas.microsoft.com/office/drawing/2012/chartStyle" xmlns:a="http://schemas.openxmlformats.org/drawingml/2006/main" meth="withinLinear" id="15">
  <a:schemeClr val="accent2"/>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0.25678</cdr:x>
      <cdr:y>0.1294</cdr:y>
    </cdr:from>
    <cdr:to>
      <cdr:x>0.3252</cdr:x>
      <cdr:y>0.23761</cdr:y>
    </cdr:to>
    <cdr:sp macro="" textlink="">
      <cdr:nvSpPr>
        <cdr:cNvPr id="3" name="正方形/長方形 2">
          <a:extLst xmlns:a="http://schemas.openxmlformats.org/drawingml/2006/main">
            <a:ext uri="{FF2B5EF4-FFF2-40B4-BE49-F238E27FC236}">
              <a16:creationId xmlns:a16="http://schemas.microsoft.com/office/drawing/2014/main" id="{4067AA7D-F4FA-4F5F-8C04-CCCED7497A4B}"/>
            </a:ext>
          </a:extLst>
        </cdr:cNvPr>
        <cdr:cNvSpPr/>
      </cdr:nvSpPr>
      <cdr:spPr>
        <a:xfrm xmlns:a="http://schemas.openxmlformats.org/drawingml/2006/main">
          <a:off x="2300109" y="303632"/>
          <a:ext cx="612791" cy="253915"/>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0.79375</cdr:x>
      <cdr:y>0.07743</cdr:y>
    </cdr:from>
    <cdr:to>
      <cdr:x>0.99375</cdr:x>
      <cdr:y>0.16076</cdr:y>
    </cdr:to>
    <cdr:sp macro="" textlink="">
      <cdr:nvSpPr>
        <cdr:cNvPr id="2" name="テキスト ボックス 1">
          <a:extLst xmlns:a="http://schemas.openxmlformats.org/drawingml/2006/main">
            <a:ext uri="{FF2B5EF4-FFF2-40B4-BE49-F238E27FC236}">
              <a16:creationId xmlns:a16="http://schemas.microsoft.com/office/drawing/2014/main" id="{7731796E-663F-1AC6-3773-88CB846AFF0C}"/>
            </a:ext>
          </a:extLst>
        </cdr:cNvPr>
        <cdr:cNvSpPr txBox="1"/>
      </cdr:nvSpPr>
      <cdr:spPr>
        <a:xfrm xmlns:a="http://schemas.openxmlformats.org/drawingml/2006/main">
          <a:off x="3629025" y="212408"/>
          <a:ext cx="914400" cy="228600"/>
        </a:xfrm>
        <a:prstGeom xmlns:a="http://schemas.openxmlformats.org/drawingml/2006/main" prst="rect">
          <a:avLst/>
        </a:prstGeom>
      </cdr:spPr>
      <cdr:txBody>
        <a:bodyPr xmlns:a="http://schemas.openxmlformats.org/drawingml/2006/main" vertOverflow="clip" wrap="none" lIns="0" tIns="0" rIns="0" bIns="0" rtlCol="0"/>
        <a:lstStyle xmlns:a="http://schemas.openxmlformats.org/drawingml/2006/main"/>
        <a:p xmlns:a="http://schemas.openxmlformats.org/drawingml/2006/main">
          <a:pPr algn="r"/>
          <a:r>
            <a:rPr lang="ja-JP" altLang="en-US" sz="1000">
              <a:latin typeface="Meiryo UI" panose="020B0604030504040204" pitchFamily="50" charset="-128"/>
              <a:ea typeface="Meiryo UI" panose="020B0604030504040204" pitchFamily="50" charset="-128"/>
            </a:rPr>
            <a:t>件</a:t>
          </a:r>
          <a:r>
            <a:rPr lang="en-US" altLang="ja-JP" sz="1000">
              <a:latin typeface="Meiryo UI" panose="020B0604030504040204" pitchFamily="50" charset="-128"/>
              <a:ea typeface="Meiryo UI" panose="020B0604030504040204" pitchFamily="50" charset="-128"/>
            </a:rPr>
            <a:t>/</a:t>
          </a:r>
          <a:r>
            <a:rPr lang="ja-JP" altLang="en-US" sz="1000">
              <a:latin typeface="Meiryo UI" panose="020B0604030504040204" pitchFamily="50" charset="-128"/>
              <a:ea typeface="Meiryo UI" panose="020B0604030504040204" pitchFamily="50" charset="-128"/>
            </a:rPr>
            <a:t>台</a:t>
          </a:r>
        </a:p>
      </cdr:txBody>
    </cdr:sp>
  </cdr:relSizeAnchor>
  <cdr:relSizeAnchor xmlns:cdr="http://schemas.openxmlformats.org/drawingml/2006/chartDrawing">
    <cdr:from>
      <cdr:x>0.24016</cdr:x>
      <cdr:y>0.14298</cdr:y>
    </cdr:from>
    <cdr:to>
      <cdr:x>0.336</cdr:x>
      <cdr:y>0.22591</cdr:y>
    </cdr:to>
    <cdr:sp macro="" textlink="">
      <cdr:nvSpPr>
        <cdr:cNvPr id="5" name="正方形/長方形 4">
          <a:extLst xmlns:a="http://schemas.openxmlformats.org/drawingml/2006/main">
            <a:ext uri="{FF2B5EF4-FFF2-40B4-BE49-F238E27FC236}">
              <a16:creationId xmlns:a16="http://schemas.microsoft.com/office/drawing/2014/main" id="{61455B64-0A4E-44AC-8B22-20174039389E}"/>
            </a:ext>
          </a:extLst>
        </cdr:cNvPr>
        <cdr:cNvSpPr/>
      </cdr:nvSpPr>
      <cdr:spPr>
        <a:xfrm xmlns:a="http://schemas.openxmlformats.org/drawingml/2006/main">
          <a:off x="2139976" y="723655"/>
          <a:ext cx="853982" cy="419743"/>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0.26467</cdr:x>
      <cdr:y>0.13119</cdr:y>
    </cdr:from>
    <cdr:to>
      <cdr:x>0.3268</cdr:x>
      <cdr:y>0.2443</cdr:y>
    </cdr:to>
    <cdr:sp macro="" textlink="">
      <cdr:nvSpPr>
        <cdr:cNvPr id="3" name="正方形/長方形 2">
          <a:extLst xmlns:a="http://schemas.openxmlformats.org/drawingml/2006/main">
            <a:ext uri="{FF2B5EF4-FFF2-40B4-BE49-F238E27FC236}">
              <a16:creationId xmlns:a16="http://schemas.microsoft.com/office/drawing/2014/main" id="{4067AA7D-F4FA-4F5F-8C04-CCCED7497A4B}"/>
            </a:ext>
          </a:extLst>
        </cdr:cNvPr>
        <cdr:cNvSpPr/>
      </cdr:nvSpPr>
      <cdr:spPr>
        <a:xfrm xmlns:a="http://schemas.openxmlformats.org/drawingml/2006/main">
          <a:off x="2370774" y="294506"/>
          <a:ext cx="556489" cy="253916"/>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0.26653</cdr:x>
      <cdr:y>0.12725</cdr:y>
    </cdr:from>
    <cdr:to>
      <cdr:x>0.32838</cdr:x>
      <cdr:y>0.2289</cdr:y>
    </cdr:to>
    <cdr:sp macro="" textlink="">
      <cdr:nvSpPr>
        <cdr:cNvPr id="3" name="正方形/長方形 2">
          <a:extLst xmlns:a="http://schemas.openxmlformats.org/drawingml/2006/main">
            <a:ext uri="{FF2B5EF4-FFF2-40B4-BE49-F238E27FC236}">
              <a16:creationId xmlns:a16="http://schemas.microsoft.com/office/drawing/2014/main" id="{4067AA7D-F4FA-4F5F-8C04-CCCED7497A4B}"/>
            </a:ext>
          </a:extLst>
        </cdr:cNvPr>
        <cdr:cNvSpPr/>
      </cdr:nvSpPr>
      <cdr:spPr>
        <a:xfrm xmlns:a="http://schemas.openxmlformats.org/drawingml/2006/main">
          <a:off x="2337467" y="305507"/>
          <a:ext cx="542449" cy="244049"/>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0.26031</cdr:x>
      <cdr:y>0.13504</cdr:y>
    </cdr:from>
    <cdr:to>
      <cdr:x>0.33228</cdr:x>
      <cdr:y>0.2491</cdr:y>
    </cdr:to>
    <cdr:sp macro="" textlink="">
      <cdr:nvSpPr>
        <cdr:cNvPr id="3" name="正方形/長方形 2">
          <a:extLst xmlns:a="http://schemas.openxmlformats.org/drawingml/2006/main">
            <a:ext uri="{FF2B5EF4-FFF2-40B4-BE49-F238E27FC236}">
              <a16:creationId xmlns:a16="http://schemas.microsoft.com/office/drawing/2014/main" id="{62EA46F5-F341-4868-9A9E-CECAEA69D57F}"/>
            </a:ext>
          </a:extLst>
        </cdr:cNvPr>
        <cdr:cNvSpPr/>
      </cdr:nvSpPr>
      <cdr:spPr>
        <a:xfrm xmlns:a="http://schemas.openxmlformats.org/drawingml/2006/main">
          <a:off x="2216555" y="392306"/>
          <a:ext cx="612829" cy="331349"/>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0.86681</cdr:x>
      <cdr:y>0.05236</cdr:y>
    </cdr:from>
    <cdr:to>
      <cdr:x>0.98216</cdr:x>
      <cdr:y>0.15953</cdr:y>
    </cdr:to>
    <cdr:sp macro="" textlink="">
      <cdr:nvSpPr>
        <cdr:cNvPr id="2" name="テキスト ボックス 1">
          <a:extLst xmlns:a="http://schemas.openxmlformats.org/drawingml/2006/main">
            <a:ext uri="{FF2B5EF4-FFF2-40B4-BE49-F238E27FC236}">
              <a16:creationId xmlns:a16="http://schemas.microsoft.com/office/drawing/2014/main" id="{E4B8CDB3-8688-5977-D899-BE30EA712570}"/>
            </a:ext>
          </a:extLst>
        </cdr:cNvPr>
        <cdr:cNvSpPr txBox="1"/>
      </cdr:nvSpPr>
      <cdr:spPr>
        <a:xfrm xmlns:a="http://schemas.openxmlformats.org/drawingml/2006/main">
          <a:off x="4684059" y="150801"/>
          <a:ext cx="623353" cy="3086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000" dirty="0">
              <a:latin typeface="Meiryo UI" panose="020B0604030504040204" pitchFamily="50" charset="-128"/>
              <a:ea typeface="Meiryo UI" panose="020B0604030504040204" pitchFamily="50" charset="-128"/>
            </a:rPr>
            <a:t>（台）</a:t>
          </a:r>
        </a:p>
      </cdr:txBody>
    </cdr:sp>
  </cdr:relSizeAnchor>
  <cdr:relSizeAnchor xmlns:cdr="http://schemas.openxmlformats.org/drawingml/2006/chartDrawing">
    <cdr:from>
      <cdr:x>0.24166</cdr:x>
      <cdr:y>0.14076</cdr:y>
    </cdr:from>
    <cdr:to>
      <cdr:x>0.31817</cdr:x>
      <cdr:y>0.22751</cdr:y>
    </cdr:to>
    <cdr:sp macro="" textlink="">
      <cdr:nvSpPr>
        <cdr:cNvPr id="5" name="正方形/長方形 4">
          <a:extLst xmlns:a="http://schemas.openxmlformats.org/drawingml/2006/main">
            <a:ext uri="{FF2B5EF4-FFF2-40B4-BE49-F238E27FC236}">
              <a16:creationId xmlns:a16="http://schemas.microsoft.com/office/drawing/2014/main" id="{521C9867-A445-444F-A018-9AA5DA14C852}"/>
            </a:ext>
          </a:extLst>
        </cdr:cNvPr>
        <cdr:cNvSpPr/>
      </cdr:nvSpPr>
      <cdr:spPr>
        <a:xfrm xmlns:a="http://schemas.openxmlformats.org/drawingml/2006/main">
          <a:off x="2250001" y="689784"/>
          <a:ext cx="712403" cy="425111"/>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0.22622</cdr:x>
      <cdr:y>0.13655</cdr:y>
    </cdr:from>
    <cdr:to>
      <cdr:x>0.29847</cdr:x>
      <cdr:y>0.21771</cdr:y>
    </cdr:to>
    <cdr:sp macro="" textlink="">
      <cdr:nvSpPr>
        <cdr:cNvPr id="4" name="正方形/長方形 3">
          <a:extLst xmlns:a="http://schemas.openxmlformats.org/drawingml/2006/main">
            <a:ext uri="{FF2B5EF4-FFF2-40B4-BE49-F238E27FC236}">
              <a16:creationId xmlns:a16="http://schemas.microsoft.com/office/drawing/2014/main" id="{61455B64-0A4E-44AC-8B22-20174039389E}"/>
            </a:ext>
          </a:extLst>
        </cdr:cNvPr>
        <cdr:cNvSpPr/>
      </cdr:nvSpPr>
      <cdr:spPr>
        <a:xfrm xmlns:a="http://schemas.openxmlformats.org/drawingml/2006/main">
          <a:off x="2082884" y="649131"/>
          <a:ext cx="665186" cy="385818"/>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0.18489</cdr:x>
      <cdr:y>0.09921</cdr:y>
    </cdr:from>
    <cdr:to>
      <cdr:x>0.25611</cdr:x>
      <cdr:y>0.17478</cdr:y>
    </cdr:to>
    <cdr:sp macro="" textlink="">
      <cdr:nvSpPr>
        <cdr:cNvPr id="4" name="正方形/長方形 3">
          <a:extLst xmlns:a="http://schemas.openxmlformats.org/drawingml/2006/main">
            <a:ext uri="{FF2B5EF4-FFF2-40B4-BE49-F238E27FC236}">
              <a16:creationId xmlns:a16="http://schemas.microsoft.com/office/drawing/2014/main" id="{61455B64-0A4E-44AC-8B22-20174039389E}"/>
            </a:ext>
          </a:extLst>
        </cdr:cNvPr>
        <cdr:cNvSpPr/>
      </cdr:nvSpPr>
      <cdr:spPr>
        <a:xfrm xmlns:a="http://schemas.openxmlformats.org/drawingml/2006/main">
          <a:off x="1701580" y="501582"/>
          <a:ext cx="655449" cy="382064"/>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0.79375</cdr:x>
      <cdr:y>0.07467</cdr:y>
    </cdr:from>
    <cdr:to>
      <cdr:x>0.99375</cdr:x>
      <cdr:y>0.158</cdr:y>
    </cdr:to>
    <cdr:sp macro="" textlink="">
      <cdr:nvSpPr>
        <cdr:cNvPr id="2" name="テキスト ボックス 1">
          <a:extLst xmlns:a="http://schemas.openxmlformats.org/drawingml/2006/main">
            <a:ext uri="{FF2B5EF4-FFF2-40B4-BE49-F238E27FC236}">
              <a16:creationId xmlns:a16="http://schemas.microsoft.com/office/drawing/2014/main" id="{7731796E-663F-1AC6-3773-88CB846AFF0C}"/>
            </a:ext>
          </a:extLst>
        </cdr:cNvPr>
        <cdr:cNvSpPr txBox="1"/>
      </cdr:nvSpPr>
      <cdr:spPr>
        <a:xfrm xmlns:a="http://schemas.openxmlformats.org/drawingml/2006/main">
          <a:off x="3710718" y="215047"/>
          <a:ext cx="934984" cy="239991"/>
        </a:xfrm>
        <a:prstGeom xmlns:a="http://schemas.openxmlformats.org/drawingml/2006/main" prst="rect">
          <a:avLst/>
        </a:prstGeom>
      </cdr:spPr>
      <cdr:txBody>
        <a:bodyPr xmlns:a="http://schemas.openxmlformats.org/drawingml/2006/main" vertOverflow="clip" wrap="none" lIns="0" tIns="0" rIns="0" bIns="0" rtlCol="0"/>
        <a:lstStyle xmlns:a="http://schemas.openxmlformats.org/drawingml/2006/main"/>
        <a:p xmlns:a="http://schemas.openxmlformats.org/drawingml/2006/main">
          <a:pPr algn="r"/>
          <a:r>
            <a:rPr lang="ja-JP" altLang="en-US" sz="1000">
              <a:latin typeface="Meiryo UI" panose="020B0604030504040204" pitchFamily="50" charset="-128"/>
              <a:ea typeface="Meiryo UI" panose="020B0604030504040204" pitchFamily="50" charset="-128"/>
            </a:rPr>
            <a:t>件</a:t>
          </a:r>
          <a:r>
            <a:rPr lang="en-US" altLang="ja-JP" sz="1000">
              <a:latin typeface="Meiryo UI" panose="020B0604030504040204" pitchFamily="50" charset="-128"/>
              <a:ea typeface="Meiryo UI" panose="020B0604030504040204" pitchFamily="50" charset="-128"/>
            </a:rPr>
            <a:t>/</a:t>
          </a:r>
          <a:r>
            <a:rPr lang="ja-JP" altLang="en-US" sz="1000">
              <a:latin typeface="Meiryo UI" panose="020B0604030504040204" pitchFamily="50" charset="-128"/>
              <a:ea typeface="Meiryo UI" panose="020B0604030504040204" pitchFamily="50" charset="-128"/>
            </a:rPr>
            <a:t>台</a:t>
          </a:r>
        </a:p>
      </cdr:txBody>
    </cdr:sp>
  </cdr:relSizeAnchor>
  <cdr:relSizeAnchor xmlns:cdr="http://schemas.openxmlformats.org/drawingml/2006/chartDrawing">
    <cdr:from>
      <cdr:x>0.25697</cdr:x>
      <cdr:y>0.13747</cdr:y>
    </cdr:from>
    <cdr:to>
      <cdr:x>0.33488</cdr:x>
      <cdr:y>0.21912</cdr:y>
    </cdr:to>
    <cdr:sp macro="" textlink="">
      <cdr:nvSpPr>
        <cdr:cNvPr id="5" name="正方形/長方形 4">
          <a:extLst xmlns:a="http://schemas.openxmlformats.org/drawingml/2006/main">
            <a:ext uri="{FF2B5EF4-FFF2-40B4-BE49-F238E27FC236}">
              <a16:creationId xmlns:a16="http://schemas.microsoft.com/office/drawing/2014/main" id="{61455B64-0A4E-44AC-8B22-20174039389E}"/>
            </a:ext>
          </a:extLst>
        </cdr:cNvPr>
        <cdr:cNvSpPr/>
      </cdr:nvSpPr>
      <cdr:spPr>
        <a:xfrm xmlns:a="http://schemas.openxmlformats.org/drawingml/2006/main">
          <a:off x="2345633" y="660064"/>
          <a:ext cx="711183" cy="392043"/>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0.79375</cdr:x>
      <cdr:y>0.07743</cdr:y>
    </cdr:from>
    <cdr:to>
      <cdr:x>0.99375</cdr:x>
      <cdr:y>0.16076</cdr:y>
    </cdr:to>
    <cdr:sp macro="" textlink="">
      <cdr:nvSpPr>
        <cdr:cNvPr id="2" name="テキスト ボックス 1">
          <a:extLst xmlns:a="http://schemas.openxmlformats.org/drawingml/2006/main">
            <a:ext uri="{FF2B5EF4-FFF2-40B4-BE49-F238E27FC236}">
              <a16:creationId xmlns:a16="http://schemas.microsoft.com/office/drawing/2014/main" id="{7731796E-663F-1AC6-3773-88CB846AFF0C}"/>
            </a:ext>
          </a:extLst>
        </cdr:cNvPr>
        <cdr:cNvSpPr txBox="1"/>
      </cdr:nvSpPr>
      <cdr:spPr>
        <a:xfrm xmlns:a="http://schemas.openxmlformats.org/drawingml/2006/main">
          <a:off x="3629025" y="212408"/>
          <a:ext cx="914400" cy="228600"/>
        </a:xfrm>
        <a:prstGeom xmlns:a="http://schemas.openxmlformats.org/drawingml/2006/main" prst="rect">
          <a:avLst/>
        </a:prstGeom>
      </cdr:spPr>
      <cdr:txBody>
        <a:bodyPr xmlns:a="http://schemas.openxmlformats.org/drawingml/2006/main" vertOverflow="clip" wrap="none" lIns="0" tIns="0" rIns="0" bIns="0" rtlCol="0"/>
        <a:lstStyle xmlns:a="http://schemas.openxmlformats.org/drawingml/2006/main"/>
        <a:p xmlns:a="http://schemas.openxmlformats.org/drawingml/2006/main">
          <a:pPr algn="r"/>
          <a:r>
            <a:rPr lang="ja-JP" altLang="en-US" sz="1000">
              <a:latin typeface="Meiryo UI" panose="020B0604030504040204" pitchFamily="50" charset="-128"/>
              <a:ea typeface="Meiryo UI" panose="020B0604030504040204" pitchFamily="50" charset="-128"/>
            </a:rPr>
            <a:t>件</a:t>
          </a:r>
          <a:r>
            <a:rPr lang="en-US" altLang="ja-JP" sz="1000">
              <a:latin typeface="Meiryo UI" panose="020B0604030504040204" pitchFamily="50" charset="-128"/>
              <a:ea typeface="Meiryo UI" panose="020B0604030504040204" pitchFamily="50" charset="-128"/>
            </a:rPr>
            <a:t>/</a:t>
          </a:r>
          <a:r>
            <a:rPr lang="ja-JP" altLang="en-US" sz="1000">
              <a:latin typeface="Meiryo UI" panose="020B0604030504040204" pitchFamily="50" charset="-128"/>
              <a:ea typeface="Meiryo UI" panose="020B0604030504040204" pitchFamily="50" charset="-128"/>
            </a:rPr>
            <a:t>台</a:t>
          </a:r>
        </a:p>
      </cdr:txBody>
    </cdr:sp>
  </cdr:relSizeAnchor>
  <cdr:relSizeAnchor xmlns:cdr="http://schemas.openxmlformats.org/drawingml/2006/chartDrawing">
    <cdr:from>
      <cdr:x>0.25842</cdr:x>
      <cdr:y>0.14147</cdr:y>
    </cdr:from>
    <cdr:to>
      <cdr:x>0.33276</cdr:x>
      <cdr:y>0.21752</cdr:y>
    </cdr:to>
    <cdr:sp macro="" textlink="">
      <cdr:nvSpPr>
        <cdr:cNvPr id="5" name="正方形/長方形 4">
          <a:extLst xmlns:a="http://schemas.openxmlformats.org/drawingml/2006/main">
            <a:ext uri="{FF2B5EF4-FFF2-40B4-BE49-F238E27FC236}">
              <a16:creationId xmlns:a16="http://schemas.microsoft.com/office/drawing/2014/main" id="{61455B64-0A4E-44AC-8B22-20174039389E}"/>
            </a:ext>
          </a:extLst>
        </cdr:cNvPr>
        <cdr:cNvSpPr/>
      </cdr:nvSpPr>
      <cdr:spPr>
        <a:xfrm xmlns:a="http://schemas.openxmlformats.org/drawingml/2006/main">
          <a:off x="2266506" y="723655"/>
          <a:ext cx="652023" cy="388978"/>
        </a:xfrm>
        <a:prstGeom xmlns:a="http://schemas.openxmlformats.org/drawingml/2006/main" prst="rect">
          <a:avLst/>
        </a:prstGeom>
        <a:noFill xmlns:a="http://schemas.openxmlformats.org/drawingml/2006/main"/>
        <a:ln xmlns:a="http://schemas.openxmlformats.org/drawingml/2006/main" w="28575">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a:no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CCCF306-565C-4D44-A1AA-6DBCA89C1A2C}" type="datetimeFigureOut">
              <a:rPr kumimoji="1" lang="ja-JP" altLang="en-US" smtClean="0"/>
              <a:t>2024/12/18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F9A448E-0890-4AA4-82BE-EF8B11224FFF}" type="slidenum">
              <a:rPr kumimoji="1" lang="ja-JP" altLang="en-US" smtClean="0"/>
              <a:t>‹#›</a:t>
            </a:fld>
            <a:endParaRPr kumimoji="1" lang="ja-JP" altLang="en-US"/>
          </a:p>
        </p:txBody>
      </p:sp>
    </p:spTree>
    <p:extLst>
      <p:ext uri="{BB962C8B-B14F-4D97-AF65-F5344CB8AC3E}">
        <p14:creationId xmlns:p14="http://schemas.microsoft.com/office/powerpoint/2010/main" val="16637976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F9A448E-0890-4AA4-82BE-EF8B11224FFF}" type="slidenum">
              <a:rPr kumimoji="1" lang="ja-JP" altLang="en-US" smtClean="0"/>
              <a:t>1</a:t>
            </a:fld>
            <a:endParaRPr kumimoji="1" lang="ja-JP" altLang="en-US"/>
          </a:p>
        </p:txBody>
      </p:sp>
    </p:spTree>
    <p:extLst>
      <p:ext uri="{BB962C8B-B14F-4D97-AF65-F5344CB8AC3E}">
        <p14:creationId xmlns:p14="http://schemas.microsoft.com/office/powerpoint/2010/main" val="2256701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6A5708-F4A4-4DE4-B904-2A0FAA760906}" type="datetime1">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1828771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4289EB-0644-4984-A2A9-E1861C416516}" type="datetime1">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392810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75B1AF-9E5D-4360-B83D-284D2A6963C0}" type="datetime1">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414496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148928-6557-4E77-AF42-A633D145063C}" type="datetime1">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381532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CBB7E2-FA7B-420A-95B9-28BE16D2D927}" type="datetime1">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2271957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FCA73D-AB73-4EE3-813D-29917A6631B6}" type="datetime1">
              <a:rPr kumimoji="1" lang="ja-JP" altLang="en-US" smtClean="0"/>
              <a:t>2024/12/18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41615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D40A9CF-BC06-402B-80CA-38C63CCB534F}" type="datetime1">
              <a:rPr kumimoji="1" lang="ja-JP" altLang="en-US" smtClean="0"/>
              <a:t>2024/12/18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3729394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EA6F38A-0936-497C-A5EE-6408D00B9400}" type="datetime1">
              <a:rPr kumimoji="1" lang="ja-JP" altLang="en-US" smtClean="0"/>
              <a:t>2024/12/18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2164767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967F6-E693-40AD-BE24-7225521810F3}" type="datetime1">
              <a:rPr kumimoji="1" lang="ja-JP" altLang="en-US" smtClean="0"/>
              <a:t>2024/12/18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228239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7B99E2-C9CB-431D-B914-F8CC22246B91}" type="datetime1">
              <a:rPr kumimoji="1" lang="ja-JP" altLang="en-US" smtClean="0"/>
              <a:t>2024/12/18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3145220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AC3B71-7A96-4103-8504-A8B07B687660}" type="datetime1">
              <a:rPr kumimoji="1" lang="ja-JP" altLang="en-US" smtClean="0"/>
              <a:t>2024/12/18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42792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E0CE9-BAC6-41F6-AE4A-D42193A48300}" type="datetime1">
              <a:rPr kumimoji="1" lang="ja-JP" altLang="en-US" smtClean="0"/>
              <a:t>2024/12/18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C412B4-EE58-4AC4-A928-FBCBFC162B5A}" type="slidenum">
              <a:rPr kumimoji="1" lang="ja-JP" altLang="en-US" smtClean="0"/>
              <a:t>‹#›</a:t>
            </a:fld>
            <a:endParaRPr kumimoji="1" lang="ja-JP" altLang="en-US"/>
          </a:p>
        </p:txBody>
      </p:sp>
    </p:spTree>
    <p:extLst>
      <p:ext uri="{BB962C8B-B14F-4D97-AF65-F5344CB8AC3E}">
        <p14:creationId xmlns:p14="http://schemas.microsoft.com/office/powerpoint/2010/main" val="383142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91">
            <a:extLst>
              <a:ext uri="{FF2B5EF4-FFF2-40B4-BE49-F238E27FC236}">
                <a16:creationId xmlns:a16="http://schemas.microsoft.com/office/drawing/2014/main" id="{07887CDC-EDBE-4532-B0CB-1CD0301D9E65}"/>
              </a:ext>
            </a:extLst>
          </p:cNvPr>
          <p:cNvSpPr/>
          <p:nvPr/>
        </p:nvSpPr>
        <p:spPr>
          <a:xfrm>
            <a:off x="250856" y="834447"/>
            <a:ext cx="9524676" cy="191214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defTabSz="457200" rtl="0" eaLnBrk="1" fontAlgn="auto" latinLnBrk="0" hangingPunct="1">
              <a:lnSpc>
                <a:spcPct val="100000"/>
              </a:lnSpc>
              <a:spcBef>
                <a:spcPts val="600"/>
              </a:spcBef>
              <a:spcAft>
                <a:spcPts val="0"/>
              </a:spcAft>
              <a:buClrTx/>
              <a:buSzTx/>
              <a:tabLst/>
              <a:defRPr/>
            </a:pPr>
            <a:endParaRPr kumimoji="1"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8209442F-EFC7-4787-A1E8-5DC750C1EF70}"/>
              </a:ext>
            </a:extLst>
          </p:cNvPr>
          <p:cNvSpPr/>
          <p:nvPr/>
        </p:nvSpPr>
        <p:spPr>
          <a:xfrm>
            <a:off x="93000" y="2340491"/>
            <a:ext cx="9720000" cy="217701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E5332C48-B665-4544-AEB5-2ADE01BF5D01}"/>
              </a:ext>
            </a:extLst>
          </p:cNvPr>
          <p:cNvSpPr txBox="1"/>
          <p:nvPr/>
        </p:nvSpPr>
        <p:spPr>
          <a:xfrm>
            <a:off x="277600" y="3109682"/>
            <a:ext cx="9350800" cy="646331"/>
          </a:xfrm>
          <a:prstGeom prst="rect">
            <a:avLst/>
          </a:prstGeom>
          <a:noFill/>
        </p:spPr>
        <p:txBody>
          <a:bodyPr wrap="square">
            <a:spAutoFit/>
          </a:bodyPr>
          <a:lstStyle/>
          <a:p>
            <a:pPr algn="ctr"/>
            <a:r>
              <a:rPr lang="ja-JP" altLang="en-US" sz="3600" b="1" dirty="0">
                <a:latin typeface="ＭＳ Ｐゴシック" panose="020B0600070205080204" pitchFamily="50" charset="-128"/>
                <a:ea typeface="ＭＳ Ｐゴシック" panose="020B0600070205080204" pitchFamily="50" charset="-128"/>
              </a:rPr>
              <a:t>府内消防本部の現状と将来推計</a:t>
            </a:r>
          </a:p>
        </p:txBody>
      </p:sp>
      <p:sp>
        <p:nvSpPr>
          <p:cNvPr id="3" name="スライド番号プレースホルダー 2">
            <a:extLst>
              <a:ext uri="{FF2B5EF4-FFF2-40B4-BE49-F238E27FC236}">
                <a16:creationId xmlns:a16="http://schemas.microsoft.com/office/drawing/2014/main" id="{4801EF22-A48F-4A99-8993-98D82746CA04}"/>
              </a:ext>
            </a:extLst>
          </p:cNvPr>
          <p:cNvSpPr>
            <a:spLocks noGrp="1"/>
          </p:cNvSpPr>
          <p:nvPr>
            <p:ph type="sldNum" sz="quarter" idx="12"/>
          </p:nvPr>
        </p:nvSpPr>
        <p:spPr/>
        <p:txBody>
          <a:bodyPr/>
          <a:lstStyle/>
          <a:p>
            <a:fld id="{CFC412B4-EE58-4AC4-A928-FBCBFC162B5A}" type="slidenum">
              <a:rPr kumimoji="1" lang="ja-JP" altLang="en-US" smtClean="0"/>
              <a:t>1</a:t>
            </a:fld>
            <a:endParaRPr kumimoji="1" lang="ja-JP" altLang="en-US"/>
          </a:p>
        </p:txBody>
      </p:sp>
      <p:sp>
        <p:nvSpPr>
          <p:cNvPr id="8" name="テキスト ボックス 7">
            <a:extLst>
              <a:ext uri="{FF2B5EF4-FFF2-40B4-BE49-F238E27FC236}">
                <a16:creationId xmlns:a16="http://schemas.microsoft.com/office/drawing/2014/main" id="{7AAF3600-2314-4FDC-918C-27EE17995257}"/>
              </a:ext>
            </a:extLst>
          </p:cNvPr>
          <p:cNvSpPr txBox="1"/>
          <p:nvPr/>
        </p:nvSpPr>
        <p:spPr>
          <a:xfrm>
            <a:off x="55533" y="5079377"/>
            <a:ext cx="9719999" cy="1107996"/>
          </a:xfrm>
          <a:prstGeom prst="rect">
            <a:avLst/>
          </a:prstGeom>
          <a:noFill/>
        </p:spPr>
        <p:txBody>
          <a:bodyPr wrap="square">
            <a:spAutoFit/>
          </a:bodyPr>
          <a:lstStyle/>
          <a:p>
            <a:r>
              <a:rPr lang="ja-JP" altLang="en-US" sz="1100" dirty="0">
                <a:latin typeface="ＭＳ Ｐゴシック" panose="020B0600070205080204" pitchFamily="50" charset="-128"/>
                <a:ea typeface="ＭＳ Ｐゴシック" panose="020B0600070205080204" pitchFamily="50" charset="-128"/>
              </a:rPr>
              <a:t>≪留意事項≫</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〇消防統計調査等の最新データを使用</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〇</a:t>
            </a:r>
            <a:r>
              <a:rPr lang="ja-JP" altLang="en-US" sz="1100" u="sng" dirty="0">
                <a:latin typeface="ＭＳ Ｐゴシック" panose="020B0600070205080204" pitchFamily="50" charset="-128"/>
                <a:ea typeface="ＭＳ Ｐゴシック" panose="020B0600070205080204" pitchFamily="50" charset="-128"/>
              </a:rPr>
              <a:t>新型コロナウイルス感染症の影響により、</a:t>
            </a:r>
            <a:r>
              <a:rPr lang="ja-JP" altLang="en-US" sz="1100" b="1" u="sng" dirty="0">
                <a:latin typeface="ＭＳ Ｐゴシック" panose="020B0600070205080204" pitchFamily="50" charset="-128"/>
                <a:ea typeface="ＭＳ Ｐゴシック" panose="020B0600070205080204" pitchFamily="50" charset="-128"/>
              </a:rPr>
              <a:t>救急に関する調査結果が平常とは異なる値になっている場合がある</a:t>
            </a:r>
            <a:endParaRPr lang="en-US" altLang="ja-JP" sz="1100" b="1" u="sng"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〇</a:t>
            </a:r>
            <a:r>
              <a:rPr lang="ja-JP" altLang="en-US" sz="1100" u="sng" dirty="0">
                <a:latin typeface="ＭＳ Ｐゴシック" panose="020B0600070205080204" pitchFamily="50" charset="-128"/>
                <a:ea typeface="ＭＳ Ｐゴシック" panose="020B0600070205080204" pitchFamily="50" charset="-128"/>
              </a:rPr>
              <a:t>大阪南消防組合の数値は、</a:t>
            </a:r>
            <a:r>
              <a:rPr lang="ja-JP" altLang="en-US" sz="1100" b="1" u="sng" dirty="0">
                <a:latin typeface="ＭＳ Ｐゴシック" panose="020B0600070205080204" pitchFamily="50" charset="-128"/>
                <a:ea typeface="ＭＳ Ｐゴシック" panose="020B0600070205080204" pitchFamily="50" charset="-128"/>
              </a:rPr>
              <a:t>広域化前の各構成団体の合算値を使用している</a:t>
            </a:r>
            <a:r>
              <a:rPr lang="ja-JP" altLang="en-US" sz="1100" b="1" dirty="0">
                <a:latin typeface="ＭＳ Ｐゴシック" panose="020B0600070205080204" pitchFamily="50" charset="-128"/>
                <a:ea typeface="ＭＳ Ｐゴシック" panose="020B0600070205080204" pitchFamily="50" charset="-128"/>
              </a:rPr>
              <a:t>　（</a:t>
            </a:r>
            <a:r>
              <a:rPr lang="en-US" altLang="ja-JP" sz="1100" b="1" u="sng" dirty="0">
                <a:latin typeface="ＭＳ Ｐゴシック" panose="020B0600070205080204" pitchFamily="50" charset="-128"/>
                <a:ea typeface="ＭＳ Ｐゴシック" panose="020B0600070205080204" pitchFamily="50" charset="-128"/>
              </a:rPr>
              <a:t>R</a:t>
            </a:r>
            <a:r>
              <a:rPr lang="ja-JP" altLang="en-US" sz="1100" b="1" u="sng" dirty="0">
                <a:latin typeface="ＭＳ Ｐゴシック" panose="020B0600070205080204" pitchFamily="50" charset="-128"/>
                <a:ea typeface="ＭＳ Ｐゴシック" panose="020B0600070205080204" pitchFamily="50" charset="-128"/>
              </a:rPr>
              <a:t>６広域化後の改善状況が反映されていない数値を使用</a:t>
            </a:r>
            <a:r>
              <a:rPr lang="ja-JP" altLang="en-US" sz="1100" dirty="0">
                <a:latin typeface="ＭＳ Ｐゴシック" panose="020B0600070205080204" pitchFamily="50" charset="-128"/>
                <a:ea typeface="ＭＳ Ｐゴシック" panose="020B0600070205080204" pitchFamily="50" charset="-128"/>
              </a:rPr>
              <a:t>している）</a:t>
            </a:r>
          </a:p>
          <a:p>
            <a:r>
              <a:rPr lang="ja-JP" altLang="en-US" sz="1100" dirty="0">
                <a:latin typeface="ＭＳ Ｐゴシック" panose="020B0600070205080204" pitchFamily="50" charset="-128"/>
                <a:ea typeface="ＭＳ Ｐゴシック" panose="020B0600070205080204" pitchFamily="50" charset="-128"/>
              </a:rPr>
              <a:t>　　〇ブロックについては、</a:t>
            </a:r>
            <a:r>
              <a:rPr lang="ja-JP" altLang="en-US" sz="1100" b="1" u="sng" dirty="0">
                <a:latin typeface="ＭＳ Ｐゴシック" panose="020B0600070205080204" pitchFamily="50" charset="-128"/>
                <a:ea typeface="ＭＳ Ｐゴシック" panose="020B0600070205080204" pitchFamily="50" charset="-128"/>
              </a:rPr>
              <a:t>“南河内北ブロック”（松原市消防本部のみ）</a:t>
            </a:r>
            <a:r>
              <a:rPr lang="ja-JP" altLang="en-US" sz="1100" dirty="0">
                <a:latin typeface="ＭＳ Ｐゴシック" panose="020B0600070205080204" pitchFamily="50" charset="-128"/>
                <a:ea typeface="ＭＳ Ｐゴシック" panose="020B0600070205080204" pitchFamily="50" charset="-128"/>
              </a:rPr>
              <a:t>、</a:t>
            </a:r>
            <a:r>
              <a:rPr lang="ja-JP" altLang="en-US" sz="1100" b="1" u="sng" dirty="0">
                <a:latin typeface="ＭＳ Ｐゴシック" panose="020B0600070205080204" pitchFamily="50" charset="-128"/>
                <a:ea typeface="ＭＳ Ｐゴシック" panose="020B0600070205080204" pitchFamily="50" charset="-128"/>
              </a:rPr>
              <a:t>“南河内北・新南河内ブロック”（大阪南消防組合のみ）</a:t>
            </a:r>
            <a:r>
              <a:rPr lang="ja-JP" altLang="en-US" sz="1100" dirty="0">
                <a:latin typeface="ＭＳ Ｐゴシック" panose="020B0600070205080204" pitchFamily="50" charset="-128"/>
                <a:ea typeface="ＭＳ Ｐゴシック" panose="020B0600070205080204" pitchFamily="50" charset="-128"/>
              </a:rPr>
              <a:t>として取り扱っている。</a:t>
            </a:r>
          </a:p>
          <a:p>
            <a:endParaRPr lang="en-US" altLang="ja-JP" sz="1100" dirty="0">
              <a:latin typeface="ＭＳ Ｐゴシック" panose="020B0600070205080204" pitchFamily="50" charset="-128"/>
              <a:ea typeface="ＭＳ Ｐゴシック" panose="020B0600070205080204" pitchFamily="50" charset="-128"/>
            </a:endParaRPr>
          </a:p>
        </p:txBody>
      </p:sp>
      <p:sp>
        <p:nvSpPr>
          <p:cNvPr id="7" name="角丸四角形 91">
            <a:extLst>
              <a:ext uri="{FF2B5EF4-FFF2-40B4-BE49-F238E27FC236}">
                <a16:creationId xmlns:a16="http://schemas.microsoft.com/office/drawing/2014/main" id="{CA422D73-6FAF-4409-8D51-71FADF513B16}"/>
              </a:ext>
            </a:extLst>
          </p:cNvPr>
          <p:cNvSpPr/>
          <p:nvPr/>
        </p:nvSpPr>
        <p:spPr>
          <a:xfrm>
            <a:off x="8291708" y="497958"/>
            <a:ext cx="1260000" cy="25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参考資料１</a:t>
            </a:r>
            <a:endPar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92359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62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（２）車両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4" y="830029"/>
            <a:ext cx="5024864"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消防車両の整備指針充足率（</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a:t>
            </a:r>
            <a:r>
              <a:rPr kumimoji="1" lang="en-US" altLang="ja-JP" sz="1600" b="1" dirty="0">
                <a:solidFill>
                  <a:schemeClr val="tx1"/>
                </a:solidFill>
                <a:latin typeface="Meiryo UI" panose="020B0604030504040204" pitchFamily="50" charset="-128"/>
                <a:ea typeface="Meiryo UI" panose="020B0604030504040204" pitchFamily="50" charset="-128"/>
              </a:rPr>
              <a:t>2</a:t>
            </a:r>
            <a:r>
              <a:rPr kumimoji="1" lang="ja-JP" altLang="en-US" sz="1600" b="1" dirty="0">
                <a:solidFill>
                  <a:schemeClr val="tx1"/>
                </a:solidFill>
                <a:latin typeface="Meiryo UI" panose="020B0604030504040204" pitchFamily="50" charset="-128"/>
                <a:ea typeface="Meiryo UI" panose="020B0604030504040204" pitchFamily="50" charset="-128"/>
              </a:rPr>
              <a:t>年４月１日時点</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79873" y="6369450"/>
            <a:ext cx="8150073" cy="253916"/>
          </a:xfrm>
          <a:prstGeom prst="rect">
            <a:avLst/>
          </a:prstGeom>
          <a:noFill/>
        </p:spPr>
        <p:txBody>
          <a:bodyPr wrap="square">
            <a:spAutoFit/>
          </a:bodyPr>
          <a:lstStyle/>
          <a:p>
            <a:pPr algn="l" hangingPunct="0"/>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（出典）消防施設整備計画実態調査（令和</a:t>
            </a:r>
            <a:r>
              <a:rPr lang="en-US" altLang="zh-TW"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9" name="四角形: 角を丸くする 8">
            <a:extLst>
              <a:ext uri="{FF2B5EF4-FFF2-40B4-BE49-F238E27FC236}">
                <a16:creationId xmlns:a16="http://schemas.microsoft.com/office/drawing/2014/main" id="{FE01522E-6954-4756-867B-4869B16DD33C}"/>
              </a:ext>
            </a:extLst>
          </p:cNvPr>
          <p:cNvSpPr/>
          <p:nvPr/>
        </p:nvSpPr>
        <p:spPr>
          <a:xfrm>
            <a:off x="206734" y="1189635"/>
            <a:ext cx="1566407" cy="312359"/>
          </a:xfrm>
          <a:prstGeom prst="roundRect">
            <a:avLst/>
          </a:prstGeom>
          <a:gradFill>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はしご車</a:t>
            </a:r>
          </a:p>
        </p:txBody>
      </p:sp>
      <p:graphicFrame>
        <p:nvGraphicFramePr>
          <p:cNvPr id="10" name="Chart 1">
            <a:extLst>
              <a:ext uri="{FF2B5EF4-FFF2-40B4-BE49-F238E27FC236}">
                <a16:creationId xmlns:a16="http://schemas.microsoft.com/office/drawing/2014/main" id="{E2F6C444-B101-4B98-8B2B-B2886B0135CA}"/>
              </a:ext>
            </a:extLst>
          </p:cNvPr>
          <p:cNvGraphicFramePr>
            <a:graphicFrameLocks/>
          </p:cNvGraphicFramePr>
          <p:nvPr>
            <p:extLst>
              <p:ext uri="{D42A27DB-BD31-4B8C-83A1-F6EECF244321}">
                <p14:modId xmlns:p14="http://schemas.microsoft.com/office/powerpoint/2010/main" val="3727315047"/>
              </p:ext>
            </p:extLst>
          </p:nvPr>
        </p:nvGraphicFramePr>
        <p:xfrm>
          <a:off x="143124" y="1571539"/>
          <a:ext cx="8515059" cy="2905044"/>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a:extLst>
              <a:ext uri="{FF2B5EF4-FFF2-40B4-BE49-F238E27FC236}">
                <a16:creationId xmlns:a16="http://schemas.microsoft.com/office/drawing/2014/main" id="{D890A87E-AB48-4F96-A5E0-D30B89F69339}"/>
              </a:ext>
            </a:extLst>
          </p:cNvPr>
          <p:cNvSpPr>
            <a:spLocks noGrp="1"/>
          </p:cNvSpPr>
          <p:nvPr>
            <p:ph type="sldNum" sz="quarter" idx="12"/>
          </p:nvPr>
        </p:nvSpPr>
        <p:spPr/>
        <p:txBody>
          <a:bodyPr/>
          <a:lstStyle/>
          <a:p>
            <a:fld id="{CFC412B4-EE58-4AC4-A928-FBCBFC162B5A}" type="slidenum">
              <a:rPr kumimoji="1" lang="ja-JP" altLang="en-US" smtClean="0"/>
              <a:t>10</a:t>
            </a:fld>
            <a:endParaRPr kumimoji="1" lang="ja-JP" altLang="en-US"/>
          </a:p>
        </p:txBody>
      </p:sp>
    </p:spTree>
    <p:extLst>
      <p:ext uri="{BB962C8B-B14F-4D97-AF65-F5344CB8AC3E}">
        <p14:creationId xmlns:p14="http://schemas.microsoft.com/office/powerpoint/2010/main" val="718915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41075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（３）対応力　①第一出動体制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6678736"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市街地における普通建物火災への第一出動体制（</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2024</a:t>
            </a:r>
            <a:r>
              <a:rPr kumimoji="1" lang="ja-JP" altLang="en-US" sz="1600" b="1" dirty="0">
                <a:solidFill>
                  <a:schemeClr val="tx1"/>
                </a:solidFill>
                <a:latin typeface="Meiryo UI" panose="020B0604030504040204" pitchFamily="50" charset="-128"/>
                <a:ea typeface="Meiryo UI" panose="020B0604030504040204" pitchFamily="50" charset="-128"/>
              </a:rPr>
              <a:t>年４月１日時点</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79873" y="6411956"/>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（出典）大阪府による消防力調査の回答</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10" name="グラフ 9">
            <a:extLst>
              <a:ext uri="{FF2B5EF4-FFF2-40B4-BE49-F238E27FC236}">
                <a16:creationId xmlns:a16="http://schemas.microsoft.com/office/drawing/2014/main" id="{8388966D-9EBF-4A8F-8338-18FE2FD5099D}"/>
              </a:ext>
            </a:extLst>
          </p:cNvPr>
          <p:cNvGraphicFramePr>
            <a:graphicFrameLocks/>
          </p:cNvGraphicFramePr>
          <p:nvPr>
            <p:extLst>
              <p:ext uri="{D42A27DB-BD31-4B8C-83A1-F6EECF244321}">
                <p14:modId xmlns:p14="http://schemas.microsoft.com/office/powerpoint/2010/main" val="1824853538"/>
              </p:ext>
            </p:extLst>
          </p:nvPr>
        </p:nvGraphicFramePr>
        <p:xfrm>
          <a:off x="-85798" y="1314782"/>
          <a:ext cx="9412677" cy="4373519"/>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a:extLst>
              <a:ext uri="{FF2B5EF4-FFF2-40B4-BE49-F238E27FC236}">
                <a16:creationId xmlns:a16="http://schemas.microsoft.com/office/drawing/2014/main" id="{DB454B5C-3575-41B1-B9EE-F2ECADB8966F}"/>
              </a:ext>
            </a:extLst>
          </p:cNvPr>
          <p:cNvSpPr>
            <a:spLocks noGrp="1"/>
          </p:cNvSpPr>
          <p:nvPr>
            <p:ph type="sldNum" sz="quarter" idx="12"/>
          </p:nvPr>
        </p:nvSpPr>
        <p:spPr/>
        <p:txBody>
          <a:bodyPr/>
          <a:lstStyle/>
          <a:p>
            <a:fld id="{CFC412B4-EE58-4AC4-A928-FBCBFC162B5A}" type="slidenum">
              <a:rPr kumimoji="1" lang="ja-JP" altLang="en-US" smtClean="0"/>
              <a:t>11</a:t>
            </a:fld>
            <a:endParaRPr kumimoji="1" lang="ja-JP" altLang="en-US"/>
          </a:p>
        </p:txBody>
      </p:sp>
    </p:spTree>
    <p:extLst>
      <p:ext uri="{BB962C8B-B14F-4D97-AF65-F5344CB8AC3E}">
        <p14:creationId xmlns:p14="http://schemas.microsoft.com/office/powerpoint/2010/main" val="3753739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41075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（３）対応力　</a:t>
            </a:r>
            <a:r>
              <a:rPr kumimoji="1" lang="ja-JP" altLang="en-US" sz="1400" b="1" dirty="0">
                <a:solidFill>
                  <a:prstClr val="white"/>
                </a:solidFill>
                <a:latin typeface="Meiryo UI" panose="020B0604030504040204" pitchFamily="50" charset="-128"/>
                <a:ea typeface="Meiryo UI" panose="020B0604030504040204" pitchFamily="50" charset="-128"/>
              </a:rPr>
              <a:t>②放水開始時間（火災）</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3943487"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10</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分以内の放水開始割合（全火災対象）</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graphicFrame>
        <p:nvGraphicFramePr>
          <p:cNvPr id="10" name="グラフ 9">
            <a:extLst>
              <a:ext uri="{FF2B5EF4-FFF2-40B4-BE49-F238E27FC236}">
                <a16:creationId xmlns:a16="http://schemas.microsoft.com/office/drawing/2014/main" id="{A6452C70-9BA4-4628-ABC4-0F5477DCFA8B}"/>
              </a:ext>
            </a:extLst>
          </p:cNvPr>
          <p:cNvGraphicFramePr>
            <a:graphicFrameLocks/>
          </p:cNvGraphicFramePr>
          <p:nvPr>
            <p:extLst>
              <p:ext uri="{D42A27DB-BD31-4B8C-83A1-F6EECF244321}">
                <p14:modId xmlns:p14="http://schemas.microsoft.com/office/powerpoint/2010/main" val="1014069790"/>
              </p:ext>
            </p:extLst>
          </p:nvPr>
        </p:nvGraphicFramePr>
        <p:xfrm>
          <a:off x="79871" y="1274173"/>
          <a:ext cx="9207252" cy="4753798"/>
        </p:xfrm>
        <a:graphic>
          <a:graphicData uri="http://schemas.openxmlformats.org/drawingml/2006/chart">
            <c:chart xmlns:c="http://schemas.openxmlformats.org/drawingml/2006/chart" xmlns:r="http://schemas.openxmlformats.org/officeDocument/2006/relationships" r:id="rId2"/>
          </a:graphicData>
        </a:graphic>
      </p:graphicFrame>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1" y="6331165"/>
            <a:ext cx="8150073" cy="415498"/>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（注釈）割合算出における母数には、放水なし、事後覚知は含んでいない。</a:t>
            </a:r>
            <a:endPar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（出典）令和５年度火災報告（特別集計表第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13</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表：全火災の放水開始時間別出火件数（所要時間・本部別））</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E2482D28-D347-4F6C-BB0F-C72FE3AA5A07}"/>
              </a:ext>
            </a:extLst>
          </p:cNvPr>
          <p:cNvSpPr>
            <a:spLocks noGrp="1"/>
          </p:cNvSpPr>
          <p:nvPr>
            <p:ph type="sldNum" sz="quarter" idx="12"/>
          </p:nvPr>
        </p:nvSpPr>
        <p:spPr/>
        <p:txBody>
          <a:bodyPr/>
          <a:lstStyle/>
          <a:p>
            <a:fld id="{CFC412B4-EE58-4AC4-A928-FBCBFC162B5A}" type="slidenum">
              <a:rPr kumimoji="1" lang="ja-JP" altLang="en-US" smtClean="0"/>
              <a:t>12</a:t>
            </a:fld>
            <a:endParaRPr kumimoji="1" lang="ja-JP" altLang="en-US"/>
          </a:p>
        </p:txBody>
      </p:sp>
    </p:spTree>
    <p:extLst>
      <p:ext uri="{BB962C8B-B14F-4D97-AF65-F5344CB8AC3E}">
        <p14:creationId xmlns:p14="http://schemas.microsoft.com/office/powerpoint/2010/main" val="71497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41075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（３）対応力　③現場到着時間（救急）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2" y="830029"/>
            <a:ext cx="3617485"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救急現場への到着時間（全事故種別）</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2" y="6411956"/>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令和５年度救急業務実態調査（第</a:t>
            </a:r>
            <a:r>
              <a:rPr lang="en-US" altLang="zh-TW"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09</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表：現場到着所要時間別出場件数調（令和</a:t>
            </a:r>
            <a:r>
              <a:rPr lang="en-US" altLang="zh-TW"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年中））</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12" name="グラフ 11">
            <a:extLst>
              <a:ext uri="{FF2B5EF4-FFF2-40B4-BE49-F238E27FC236}">
                <a16:creationId xmlns:a16="http://schemas.microsoft.com/office/drawing/2014/main" id="{A24C845F-B524-4A84-AB95-1947282C5A27}"/>
              </a:ext>
            </a:extLst>
          </p:cNvPr>
          <p:cNvGraphicFramePr>
            <a:graphicFrameLocks/>
          </p:cNvGraphicFramePr>
          <p:nvPr>
            <p:extLst>
              <p:ext uri="{D42A27DB-BD31-4B8C-83A1-F6EECF244321}">
                <p14:modId xmlns:p14="http://schemas.microsoft.com/office/powerpoint/2010/main" val="4209754034"/>
              </p:ext>
            </p:extLst>
          </p:nvPr>
        </p:nvGraphicFramePr>
        <p:xfrm>
          <a:off x="166977" y="1328393"/>
          <a:ext cx="9203190" cy="5055761"/>
        </p:xfrm>
        <a:graphic>
          <a:graphicData uri="http://schemas.openxmlformats.org/drawingml/2006/chart">
            <c:chart xmlns:c="http://schemas.openxmlformats.org/drawingml/2006/chart" xmlns:r="http://schemas.openxmlformats.org/officeDocument/2006/relationships" r:id="rId2"/>
          </a:graphicData>
        </a:graphic>
      </p:graphicFrame>
      <p:sp>
        <p:nvSpPr>
          <p:cNvPr id="2" name="スライド番号プレースホルダー 1">
            <a:extLst>
              <a:ext uri="{FF2B5EF4-FFF2-40B4-BE49-F238E27FC236}">
                <a16:creationId xmlns:a16="http://schemas.microsoft.com/office/drawing/2014/main" id="{C972628B-85A4-433F-93ED-4583544C0F9F}"/>
              </a:ext>
            </a:extLst>
          </p:cNvPr>
          <p:cNvSpPr>
            <a:spLocks noGrp="1"/>
          </p:cNvSpPr>
          <p:nvPr>
            <p:ph type="sldNum" sz="quarter" idx="12"/>
          </p:nvPr>
        </p:nvSpPr>
        <p:spPr/>
        <p:txBody>
          <a:bodyPr/>
          <a:lstStyle/>
          <a:p>
            <a:fld id="{CFC412B4-EE58-4AC4-A928-FBCBFC162B5A}" type="slidenum">
              <a:rPr kumimoji="1" lang="ja-JP" altLang="en-US" smtClean="0"/>
              <a:t>13</a:t>
            </a:fld>
            <a:endParaRPr kumimoji="1" lang="ja-JP" altLang="en-US"/>
          </a:p>
        </p:txBody>
      </p:sp>
    </p:spTree>
    <p:extLst>
      <p:ext uri="{BB962C8B-B14F-4D97-AF65-F5344CB8AC3E}">
        <p14:creationId xmlns:p14="http://schemas.microsoft.com/office/powerpoint/2010/main" val="508810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府内における各種需要の動向</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41075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（１）火災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5064622"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過去５年における火災による出動状況（大阪府域合計）</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2" y="6411956"/>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表：消防機関の出動状況）</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10" name="図 9">
            <a:extLst>
              <a:ext uri="{FF2B5EF4-FFF2-40B4-BE49-F238E27FC236}">
                <a16:creationId xmlns:a16="http://schemas.microsoft.com/office/drawing/2014/main" id="{41D0A28A-765E-4548-AA98-81C69D58A98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460" y="1711987"/>
            <a:ext cx="7785997" cy="4164027"/>
          </a:xfrm>
          <a:prstGeom prst="rect">
            <a:avLst/>
          </a:prstGeom>
          <a:noFill/>
          <a:ln>
            <a:noFill/>
          </a:ln>
        </p:spPr>
      </p:pic>
      <p:sp>
        <p:nvSpPr>
          <p:cNvPr id="2" name="スライド番号プレースホルダー 1">
            <a:extLst>
              <a:ext uri="{FF2B5EF4-FFF2-40B4-BE49-F238E27FC236}">
                <a16:creationId xmlns:a16="http://schemas.microsoft.com/office/drawing/2014/main" id="{4364FD71-8315-4369-A163-747A093EBD27}"/>
              </a:ext>
            </a:extLst>
          </p:cNvPr>
          <p:cNvSpPr>
            <a:spLocks noGrp="1"/>
          </p:cNvSpPr>
          <p:nvPr>
            <p:ph type="sldNum" sz="quarter" idx="12"/>
          </p:nvPr>
        </p:nvSpPr>
        <p:spPr/>
        <p:txBody>
          <a:bodyPr/>
          <a:lstStyle/>
          <a:p>
            <a:fld id="{CFC412B4-EE58-4AC4-A928-FBCBFC162B5A}" type="slidenum">
              <a:rPr kumimoji="1" lang="ja-JP" altLang="en-US" smtClean="0"/>
              <a:t>14</a:t>
            </a:fld>
            <a:endParaRPr kumimoji="1" lang="ja-JP" altLang="en-US"/>
          </a:p>
        </p:txBody>
      </p:sp>
    </p:spTree>
    <p:extLst>
      <p:ext uri="{BB962C8B-B14F-4D97-AF65-F5344CB8AC3E}">
        <p14:creationId xmlns:p14="http://schemas.microsoft.com/office/powerpoint/2010/main" val="1774060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府内における各種需要の動向</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62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（１）火災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4412614"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ポンプ車１台当たりの火災出動件数（</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2022</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3" y="6400247"/>
            <a:ext cx="9906000"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表：消防機関の出動状況）、消防施設整備計画実態調査（令和</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10" name="Chart 1">
            <a:extLst>
              <a:ext uri="{FF2B5EF4-FFF2-40B4-BE49-F238E27FC236}">
                <a16:creationId xmlns:a16="http://schemas.microsoft.com/office/drawing/2014/main" id="{1BC078EC-54A4-48A0-8BDB-1FCC9802912C}"/>
              </a:ext>
            </a:extLst>
          </p:cNvPr>
          <p:cNvGraphicFramePr>
            <a:graphicFrameLocks/>
          </p:cNvGraphicFramePr>
          <p:nvPr>
            <p:extLst>
              <p:ext uri="{D42A27DB-BD31-4B8C-83A1-F6EECF244321}">
                <p14:modId xmlns:p14="http://schemas.microsoft.com/office/powerpoint/2010/main" val="570414495"/>
              </p:ext>
            </p:extLst>
          </p:nvPr>
        </p:nvGraphicFramePr>
        <p:xfrm>
          <a:off x="174929" y="1314488"/>
          <a:ext cx="9128097" cy="480151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a:extLst>
              <a:ext uri="{FF2B5EF4-FFF2-40B4-BE49-F238E27FC236}">
                <a16:creationId xmlns:a16="http://schemas.microsoft.com/office/drawing/2014/main" id="{3EAF1FEB-C03C-40A4-BB3B-5DBDB1363B15}"/>
              </a:ext>
            </a:extLst>
          </p:cNvPr>
          <p:cNvSpPr txBox="1"/>
          <p:nvPr/>
        </p:nvSpPr>
        <p:spPr>
          <a:xfrm>
            <a:off x="5573864" y="979529"/>
            <a:ext cx="3450866" cy="276999"/>
          </a:xfrm>
          <a:prstGeom prst="rect">
            <a:avLst/>
          </a:prstGeom>
          <a:noFill/>
          <a:ln w="12700">
            <a:solidFill>
              <a:schemeClr val="tx1"/>
            </a:solidFill>
            <a:prstDash val="sysDash"/>
          </a:ln>
        </p:spPr>
        <p:txBody>
          <a:bodyPr wrap="square" rtlCol="0">
            <a:spAutoFit/>
          </a:bodyPr>
          <a:lstStyle/>
          <a:p>
            <a:pPr algn="ctr"/>
            <a:r>
              <a:rPr kumimoji="1" lang="ja-JP" altLang="en-US" sz="1200" dirty="0">
                <a:latin typeface="メイリオ" panose="020B0604030504040204" pitchFamily="50" charset="-128"/>
                <a:ea typeface="メイリオ" panose="020B0604030504040204" pitchFamily="50" charset="-128"/>
              </a:rPr>
              <a:t>算出式：出動件数（火災）</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ポンプ車整備台数</a:t>
            </a:r>
          </a:p>
        </p:txBody>
      </p:sp>
      <p:sp>
        <p:nvSpPr>
          <p:cNvPr id="2" name="スライド番号プレースホルダー 1">
            <a:extLst>
              <a:ext uri="{FF2B5EF4-FFF2-40B4-BE49-F238E27FC236}">
                <a16:creationId xmlns:a16="http://schemas.microsoft.com/office/drawing/2014/main" id="{86BA0093-916F-4854-A6CD-93EEF753024D}"/>
              </a:ext>
            </a:extLst>
          </p:cNvPr>
          <p:cNvSpPr>
            <a:spLocks noGrp="1"/>
          </p:cNvSpPr>
          <p:nvPr>
            <p:ph type="sldNum" sz="quarter" idx="12"/>
          </p:nvPr>
        </p:nvSpPr>
        <p:spPr/>
        <p:txBody>
          <a:bodyPr/>
          <a:lstStyle/>
          <a:p>
            <a:fld id="{CFC412B4-EE58-4AC4-A928-FBCBFC162B5A}" type="slidenum">
              <a:rPr kumimoji="1" lang="ja-JP" altLang="en-US" smtClean="0"/>
              <a:t>15</a:t>
            </a:fld>
            <a:endParaRPr kumimoji="1" lang="ja-JP" altLang="en-US"/>
          </a:p>
        </p:txBody>
      </p:sp>
    </p:spTree>
    <p:extLst>
      <p:ext uri="{BB962C8B-B14F-4D97-AF65-F5344CB8AC3E}">
        <p14:creationId xmlns:p14="http://schemas.microsoft.com/office/powerpoint/2010/main" val="3929500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府内における各種需要の動向</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62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（２）救急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2" y="830029"/>
            <a:ext cx="5056671"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過去５年における救急による出動状況（大阪府域合計）</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2" y="6411956"/>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表：消防機関の出動状況）</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7" name="図 6">
            <a:extLst>
              <a:ext uri="{FF2B5EF4-FFF2-40B4-BE49-F238E27FC236}">
                <a16:creationId xmlns:a16="http://schemas.microsoft.com/office/drawing/2014/main" id="{AE1D1D53-7913-401A-8574-092C7FB39AA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1613" y="1454195"/>
            <a:ext cx="7062774" cy="4435530"/>
          </a:xfrm>
          <a:prstGeom prst="rect">
            <a:avLst/>
          </a:prstGeom>
          <a:noFill/>
          <a:ln>
            <a:noFill/>
          </a:ln>
        </p:spPr>
      </p:pic>
      <p:sp>
        <p:nvSpPr>
          <p:cNvPr id="2" name="スライド番号プレースホルダー 1">
            <a:extLst>
              <a:ext uri="{FF2B5EF4-FFF2-40B4-BE49-F238E27FC236}">
                <a16:creationId xmlns:a16="http://schemas.microsoft.com/office/drawing/2014/main" id="{90C9DF9F-240A-4D55-BD35-E0EFC8C8A61A}"/>
              </a:ext>
            </a:extLst>
          </p:cNvPr>
          <p:cNvSpPr>
            <a:spLocks noGrp="1"/>
          </p:cNvSpPr>
          <p:nvPr>
            <p:ph type="sldNum" sz="quarter" idx="12"/>
          </p:nvPr>
        </p:nvSpPr>
        <p:spPr/>
        <p:txBody>
          <a:bodyPr/>
          <a:lstStyle/>
          <a:p>
            <a:fld id="{CFC412B4-EE58-4AC4-A928-FBCBFC162B5A}" type="slidenum">
              <a:rPr kumimoji="1" lang="ja-JP" altLang="en-US" smtClean="0"/>
              <a:t>16</a:t>
            </a:fld>
            <a:endParaRPr kumimoji="1" lang="ja-JP" altLang="en-US"/>
          </a:p>
        </p:txBody>
      </p:sp>
    </p:spTree>
    <p:extLst>
      <p:ext uri="{BB962C8B-B14F-4D97-AF65-F5344CB8AC3E}">
        <p14:creationId xmlns:p14="http://schemas.microsoft.com/office/powerpoint/2010/main" val="3154353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府内における各種需要の動向</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41075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（２）救急 　</a:t>
            </a:r>
            <a:r>
              <a:rPr kumimoji="1" lang="ja-JP" altLang="en-US" sz="1400" b="1" dirty="0">
                <a:solidFill>
                  <a:prstClr val="white"/>
                </a:solidFill>
                <a:latin typeface="Meiryo UI" panose="020B0604030504040204" pitchFamily="50" charset="-128"/>
                <a:ea typeface="Meiryo UI" panose="020B0604030504040204" pitchFamily="50" charset="-128"/>
              </a:rPr>
              <a:t>①救急出動件数</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4730666"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救急自動車１台当たりの救急出動件数（</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2022</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3" y="6454059"/>
            <a:ext cx="9826127"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表：消防機関の出動状況）、消防施設整備計画実態調査（令和</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12" name="Chart 1">
            <a:extLst>
              <a:ext uri="{FF2B5EF4-FFF2-40B4-BE49-F238E27FC236}">
                <a16:creationId xmlns:a16="http://schemas.microsoft.com/office/drawing/2014/main" id="{0C3E9754-4AB2-4B10-8C1A-B148C1DA6B71}"/>
              </a:ext>
            </a:extLst>
          </p:cNvPr>
          <p:cNvGraphicFramePr>
            <a:graphicFrameLocks/>
          </p:cNvGraphicFramePr>
          <p:nvPr>
            <p:extLst>
              <p:ext uri="{D42A27DB-BD31-4B8C-83A1-F6EECF244321}">
                <p14:modId xmlns:p14="http://schemas.microsoft.com/office/powerpoint/2010/main" val="158339233"/>
              </p:ext>
            </p:extLst>
          </p:nvPr>
        </p:nvGraphicFramePr>
        <p:xfrm>
          <a:off x="230204" y="1325475"/>
          <a:ext cx="8770672" cy="5115082"/>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a:extLst>
              <a:ext uri="{FF2B5EF4-FFF2-40B4-BE49-F238E27FC236}">
                <a16:creationId xmlns:a16="http://schemas.microsoft.com/office/drawing/2014/main" id="{9F7C6EE6-74F7-41B6-9466-40DBDEEA3AFF}"/>
              </a:ext>
            </a:extLst>
          </p:cNvPr>
          <p:cNvSpPr txBox="1"/>
          <p:nvPr/>
        </p:nvSpPr>
        <p:spPr>
          <a:xfrm>
            <a:off x="5820354" y="1048476"/>
            <a:ext cx="3323646" cy="276999"/>
          </a:xfrm>
          <a:prstGeom prst="rect">
            <a:avLst/>
          </a:prstGeom>
          <a:noFill/>
          <a:ln w="12700">
            <a:solidFill>
              <a:schemeClr val="tx1"/>
            </a:solidFill>
            <a:prstDash val="sysDash"/>
          </a:ln>
        </p:spPr>
        <p:txBody>
          <a:bodyPr wrap="square" rtlCol="0">
            <a:spAutoFit/>
          </a:bodyPr>
          <a:lstStyle/>
          <a:p>
            <a:pPr algn="ctr"/>
            <a:r>
              <a:rPr kumimoji="1" lang="ja-JP" altLang="en-US" sz="1200" dirty="0">
                <a:latin typeface="メイリオ" panose="020B0604030504040204" pitchFamily="50" charset="-128"/>
                <a:ea typeface="メイリオ" panose="020B0604030504040204" pitchFamily="50" charset="-128"/>
              </a:rPr>
              <a:t>算出式：出動件数（救急）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救急車整備台数</a:t>
            </a:r>
          </a:p>
        </p:txBody>
      </p:sp>
      <p:sp>
        <p:nvSpPr>
          <p:cNvPr id="2" name="スライド番号プレースホルダー 1">
            <a:extLst>
              <a:ext uri="{FF2B5EF4-FFF2-40B4-BE49-F238E27FC236}">
                <a16:creationId xmlns:a16="http://schemas.microsoft.com/office/drawing/2014/main" id="{363EDC97-D5A6-42E2-91A4-2E81516EF615}"/>
              </a:ext>
            </a:extLst>
          </p:cNvPr>
          <p:cNvSpPr>
            <a:spLocks noGrp="1"/>
          </p:cNvSpPr>
          <p:nvPr>
            <p:ph type="sldNum" sz="quarter" idx="12"/>
          </p:nvPr>
        </p:nvSpPr>
        <p:spPr/>
        <p:txBody>
          <a:bodyPr/>
          <a:lstStyle/>
          <a:p>
            <a:fld id="{CFC412B4-EE58-4AC4-A928-FBCBFC162B5A}" type="slidenum">
              <a:rPr kumimoji="1" lang="ja-JP" altLang="en-US" smtClean="0"/>
              <a:t>17</a:t>
            </a:fld>
            <a:endParaRPr kumimoji="1" lang="ja-JP" altLang="en-US"/>
          </a:p>
        </p:txBody>
      </p:sp>
    </p:spTree>
    <p:extLst>
      <p:ext uri="{BB962C8B-B14F-4D97-AF65-F5344CB8AC3E}">
        <p14:creationId xmlns:p14="http://schemas.microsoft.com/office/powerpoint/2010/main" val="1788008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府内における各種需要の動向</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41075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（２）救急　②高齢者搬送割合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5175939"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過去５年における年齢区分別搬送割合（大阪府域合計）</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3" y="6411956"/>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救急業務実態調査（第</a:t>
            </a:r>
            <a:r>
              <a:rPr lang="en-US" altLang="zh-TW"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07</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表：事故種別年令区別傷病程度別搬送人員調）</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8" name="図 7">
            <a:extLst>
              <a:ext uri="{FF2B5EF4-FFF2-40B4-BE49-F238E27FC236}">
                <a16:creationId xmlns:a16="http://schemas.microsoft.com/office/drawing/2014/main" id="{B5E469CE-0CF1-4952-ACB2-CDD7B5541AD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9505" y="1537376"/>
            <a:ext cx="5633748" cy="4763371"/>
          </a:xfrm>
          <a:prstGeom prst="rect">
            <a:avLst/>
          </a:prstGeom>
          <a:noFill/>
          <a:ln>
            <a:noFill/>
          </a:ln>
        </p:spPr>
      </p:pic>
      <p:sp>
        <p:nvSpPr>
          <p:cNvPr id="2" name="スライド番号プレースホルダー 1">
            <a:extLst>
              <a:ext uri="{FF2B5EF4-FFF2-40B4-BE49-F238E27FC236}">
                <a16:creationId xmlns:a16="http://schemas.microsoft.com/office/drawing/2014/main" id="{BD678009-BC60-4737-8DDC-E888E95B6798}"/>
              </a:ext>
            </a:extLst>
          </p:cNvPr>
          <p:cNvSpPr>
            <a:spLocks noGrp="1"/>
          </p:cNvSpPr>
          <p:nvPr>
            <p:ph type="sldNum" sz="quarter" idx="12"/>
          </p:nvPr>
        </p:nvSpPr>
        <p:spPr/>
        <p:txBody>
          <a:bodyPr/>
          <a:lstStyle/>
          <a:p>
            <a:fld id="{CFC412B4-EE58-4AC4-A928-FBCBFC162B5A}" type="slidenum">
              <a:rPr kumimoji="1" lang="ja-JP" altLang="en-US" smtClean="0"/>
              <a:t>18</a:t>
            </a:fld>
            <a:endParaRPr kumimoji="1" lang="ja-JP" altLang="en-US"/>
          </a:p>
        </p:txBody>
      </p:sp>
    </p:spTree>
    <p:extLst>
      <p:ext uri="{BB962C8B-B14F-4D97-AF65-F5344CB8AC3E}">
        <p14:creationId xmlns:p14="http://schemas.microsoft.com/office/powerpoint/2010/main" val="725883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府内における各種需要の動向</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62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（３）救助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5064622"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過去５年における救助による出動状況（大阪府域合計）</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2" y="6411956"/>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表：消防機関の出動状況）</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8" name="図 7">
            <a:extLst>
              <a:ext uri="{FF2B5EF4-FFF2-40B4-BE49-F238E27FC236}">
                <a16:creationId xmlns:a16="http://schemas.microsoft.com/office/drawing/2014/main" id="{A7A1E94E-89C3-4AE6-9EF7-9556D2F147D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5819" y="1604293"/>
            <a:ext cx="7092563" cy="4269850"/>
          </a:xfrm>
          <a:prstGeom prst="rect">
            <a:avLst/>
          </a:prstGeom>
          <a:noFill/>
          <a:ln>
            <a:noFill/>
          </a:ln>
        </p:spPr>
      </p:pic>
      <p:sp>
        <p:nvSpPr>
          <p:cNvPr id="2" name="スライド番号プレースホルダー 1">
            <a:extLst>
              <a:ext uri="{FF2B5EF4-FFF2-40B4-BE49-F238E27FC236}">
                <a16:creationId xmlns:a16="http://schemas.microsoft.com/office/drawing/2014/main" id="{7E99056B-C3C0-4C16-8572-246ECD81C27C}"/>
              </a:ext>
            </a:extLst>
          </p:cNvPr>
          <p:cNvSpPr>
            <a:spLocks noGrp="1"/>
          </p:cNvSpPr>
          <p:nvPr>
            <p:ph type="sldNum" sz="quarter" idx="12"/>
          </p:nvPr>
        </p:nvSpPr>
        <p:spPr/>
        <p:txBody>
          <a:bodyPr/>
          <a:lstStyle/>
          <a:p>
            <a:fld id="{CFC412B4-EE58-4AC4-A928-FBCBFC162B5A}" type="slidenum">
              <a:rPr kumimoji="1" lang="ja-JP" altLang="en-US" smtClean="0"/>
              <a:t>19</a:t>
            </a:fld>
            <a:endParaRPr kumimoji="1" lang="ja-JP" altLang="en-US"/>
          </a:p>
        </p:txBody>
      </p:sp>
    </p:spTree>
    <p:extLst>
      <p:ext uri="{BB962C8B-B14F-4D97-AF65-F5344CB8AC3E}">
        <p14:creationId xmlns:p14="http://schemas.microsoft.com/office/powerpoint/2010/main" val="3569134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E0929FF0-A20D-4AA6-B54F-58AA27E5BF3C}"/>
              </a:ext>
            </a:extLst>
          </p:cNvPr>
          <p:cNvSpPr>
            <a:spLocks noGrp="1"/>
          </p:cNvSpPr>
          <p:nvPr>
            <p:ph type="sldNum" sz="quarter" idx="12"/>
          </p:nvPr>
        </p:nvSpPr>
        <p:spPr/>
        <p:txBody>
          <a:bodyPr/>
          <a:lstStyle/>
          <a:p>
            <a:fld id="{CFC412B4-EE58-4AC4-A928-FBCBFC162B5A}" type="slidenum">
              <a:rPr kumimoji="1" lang="ja-JP" altLang="en-US" smtClean="0"/>
              <a:t>2</a:t>
            </a:fld>
            <a:endParaRPr kumimoji="1" lang="ja-JP" altLang="en-US"/>
          </a:p>
        </p:txBody>
      </p:sp>
      <p:sp>
        <p:nvSpPr>
          <p:cNvPr id="3" name="正方形/長方形 2">
            <a:extLst>
              <a:ext uri="{FF2B5EF4-FFF2-40B4-BE49-F238E27FC236}">
                <a16:creationId xmlns:a16="http://schemas.microsoft.com/office/drawing/2014/main" id="{83217B05-B6C1-4683-876B-2AE30B991103}"/>
              </a:ext>
            </a:extLst>
          </p:cNvPr>
          <p:cNvSpPr/>
          <p:nvPr/>
        </p:nvSpPr>
        <p:spPr>
          <a:xfrm>
            <a:off x="93000" y="2340491"/>
            <a:ext cx="9720000" cy="217701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14BDF4A-1D0B-48CA-8BF9-B46A94DF1755}"/>
              </a:ext>
            </a:extLst>
          </p:cNvPr>
          <p:cNvSpPr txBox="1"/>
          <p:nvPr/>
        </p:nvSpPr>
        <p:spPr>
          <a:xfrm>
            <a:off x="277600" y="3109682"/>
            <a:ext cx="9350800" cy="646331"/>
          </a:xfrm>
          <a:prstGeom prst="rect">
            <a:avLst/>
          </a:prstGeom>
          <a:noFill/>
        </p:spPr>
        <p:txBody>
          <a:bodyPr wrap="square">
            <a:spAutoFit/>
          </a:bodyPr>
          <a:lstStyle/>
          <a:p>
            <a:pPr algn="ctr"/>
            <a:r>
              <a:rPr lang="en-US" altLang="ja-JP" sz="3600" b="1" dirty="0">
                <a:latin typeface="ＭＳ Ｐゴシック" panose="020B0600070205080204" pitchFamily="50" charset="-128"/>
                <a:ea typeface="ＭＳ Ｐゴシック" panose="020B0600070205080204" pitchFamily="50" charset="-128"/>
              </a:rPr>
              <a:t>【</a:t>
            </a:r>
            <a:r>
              <a:rPr lang="ja-JP" altLang="en-US" sz="3600" b="1" dirty="0">
                <a:latin typeface="ＭＳ Ｐゴシック" panose="020B0600070205080204" pitchFamily="50" charset="-128"/>
                <a:ea typeface="ＭＳ Ｐゴシック" panose="020B0600070205080204" pitchFamily="50" charset="-128"/>
              </a:rPr>
              <a:t>１　消防本部の現状</a:t>
            </a:r>
            <a:r>
              <a:rPr lang="en-US" altLang="ja-JP" sz="3600" b="1" dirty="0">
                <a:latin typeface="ＭＳ Ｐゴシック" panose="020B0600070205080204" pitchFamily="50" charset="-128"/>
                <a:ea typeface="ＭＳ Ｐゴシック" panose="020B0600070205080204" pitchFamily="50" charset="-128"/>
              </a:rPr>
              <a:t>】</a:t>
            </a:r>
            <a:endParaRPr lang="ja-JP" altLang="en-US" sz="36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0959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府内における各種需要の動向</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62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（３）救助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4722715"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救助工作車１台当たりの救助出動件数（</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2022</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103944" y="6408128"/>
            <a:ext cx="9826127" cy="415498"/>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（注釈）出動件数には、救助工作車を使用していないものを含む</a:t>
            </a:r>
            <a:endPar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表：消防機関の出動状況）、消防施設整備計画実態調査（令和</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10" name="Chart 1">
            <a:extLst>
              <a:ext uri="{FF2B5EF4-FFF2-40B4-BE49-F238E27FC236}">
                <a16:creationId xmlns:a16="http://schemas.microsoft.com/office/drawing/2014/main" id="{E49A8C93-9A60-43F7-B343-04575BE84EA3}"/>
              </a:ext>
            </a:extLst>
          </p:cNvPr>
          <p:cNvGraphicFramePr>
            <a:graphicFrameLocks/>
          </p:cNvGraphicFramePr>
          <p:nvPr>
            <p:extLst>
              <p:ext uri="{D42A27DB-BD31-4B8C-83A1-F6EECF244321}">
                <p14:modId xmlns:p14="http://schemas.microsoft.com/office/powerpoint/2010/main" val="967446258"/>
              </p:ext>
            </p:extLst>
          </p:nvPr>
        </p:nvGraphicFramePr>
        <p:xfrm>
          <a:off x="161776" y="1308041"/>
          <a:ext cx="8910662" cy="5061409"/>
        </p:xfrm>
        <a:graphic>
          <a:graphicData uri="http://schemas.openxmlformats.org/drawingml/2006/chart">
            <c:chart xmlns:c="http://schemas.openxmlformats.org/drawingml/2006/chart" xmlns:r="http://schemas.openxmlformats.org/officeDocument/2006/relationships" r:id="rId2"/>
          </a:graphicData>
        </a:graphic>
      </p:graphicFrame>
      <p:sp>
        <p:nvSpPr>
          <p:cNvPr id="12" name="テキスト ボックス 11">
            <a:extLst>
              <a:ext uri="{FF2B5EF4-FFF2-40B4-BE49-F238E27FC236}">
                <a16:creationId xmlns:a16="http://schemas.microsoft.com/office/drawing/2014/main" id="{25255DE9-FE55-43F5-A919-FA2C6BA29121}"/>
              </a:ext>
            </a:extLst>
          </p:cNvPr>
          <p:cNvSpPr txBox="1"/>
          <p:nvPr/>
        </p:nvSpPr>
        <p:spPr>
          <a:xfrm>
            <a:off x="5462546" y="1048476"/>
            <a:ext cx="3609892" cy="276999"/>
          </a:xfrm>
          <a:prstGeom prst="rect">
            <a:avLst/>
          </a:prstGeom>
          <a:noFill/>
          <a:ln w="12700">
            <a:solidFill>
              <a:schemeClr val="tx1"/>
            </a:solidFill>
            <a:prstDash val="sysDash"/>
          </a:ln>
        </p:spPr>
        <p:txBody>
          <a:bodyPr wrap="square" rtlCol="0">
            <a:spAutoFit/>
          </a:bodyPr>
          <a:lstStyle/>
          <a:p>
            <a:pPr algn="ctr"/>
            <a:r>
              <a:rPr kumimoji="1" lang="ja-JP" altLang="en-US" sz="1200" dirty="0">
                <a:latin typeface="メイリオ" panose="020B0604030504040204" pitchFamily="50" charset="-128"/>
                <a:ea typeface="メイリオ" panose="020B0604030504040204" pitchFamily="50" charset="-128"/>
              </a:rPr>
              <a:t>算出式：出動件数（救助）</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救助工作車整備台数</a:t>
            </a:r>
          </a:p>
        </p:txBody>
      </p:sp>
      <p:sp>
        <p:nvSpPr>
          <p:cNvPr id="2" name="スライド番号プレースホルダー 1">
            <a:extLst>
              <a:ext uri="{FF2B5EF4-FFF2-40B4-BE49-F238E27FC236}">
                <a16:creationId xmlns:a16="http://schemas.microsoft.com/office/drawing/2014/main" id="{251DB920-667D-48FA-947A-8BC103319D32}"/>
              </a:ext>
            </a:extLst>
          </p:cNvPr>
          <p:cNvSpPr>
            <a:spLocks noGrp="1"/>
          </p:cNvSpPr>
          <p:nvPr>
            <p:ph type="sldNum" sz="quarter" idx="12"/>
          </p:nvPr>
        </p:nvSpPr>
        <p:spPr/>
        <p:txBody>
          <a:bodyPr/>
          <a:lstStyle/>
          <a:p>
            <a:fld id="{CFC412B4-EE58-4AC4-A928-FBCBFC162B5A}" type="slidenum">
              <a:rPr kumimoji="1" lang="ja-JP" altLang="en-US" smtClean="0"/>
              <a:t>20</a:t>
            </a:fld>
            <a:endParaRPr kumimoji="1" lang="ja-JP" altLang="en-US"/>
          </a:p>
        </p:txBody>
      </p:sp>
    </p:spTree>
    <p:extLst>
      <p:ext uri="{BB962C8B-B14F-4D97-AF65-F5344CB8AC3E}">
        <p14:creationId xmlns:p14="http://schemas.microsoft.com/office/powerpoint/2010/main" val="3791822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府内における各種需要の動向</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62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（４）予防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2" y="830029"/>
            <a:ext cx="5462187"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過去５年における予防査察による出動状況（大阪府域合計）</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2" y="6411956"/>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表：消防機関の出動状況）</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7" name="図 6">
            <a:extLst>
              <a:ext uri="{FF2B5EF4-FFF2-40B4-BE49-F238E27FC236}">
                <a16:creationId xmlns:a16="http://schemas.microsoft.com/office/drawing/2014/main" id="{6700A344-D472-4668-9AD3-6A13DCD9B53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4468" y="1450317"/>
            <a:ext cx="7193554" cy="4465244"/>
          </a:xfrm>
          <a:prstGeom prst="rect">
            <a:avLst/>
          </a:prstGeom>
          <a:noFill/>
          <a:ln>
            <a:noFill/>
          </a:ln>
        </p:spPr>
      </p:pic>
      <p:sp>
        <p:nvSpPr>
          <p:cNvPr id="2" name="スライド番号プレースホルダー 1">
            <a:extLst>
              <a:ext uri="{FF2B5EF4-FFF2-40B4-BE49-F238E27FC236}">
                <a16:creationId xmlns:a16="http://schemas.microsoft.com/office/drawing/2014/main" id="{07A3DCC8-3653-4894-B07C-CDA095001496}"/>
              </a:ext>
            </a:extLst>
          </p:cNvPr>
          <p:cNvSpPr>
            <a:spLocks noGrp="1"/>
          </p:cNvSpPr>
          <p:nvPr>
            <p:ph type="sldNum" sz="quarter" idx="12"/>
          </p:nvPr>
        </p:nvSpPr>
        <p:spPr/>
        <p:txBody>
          <a:bodyPr/>
          <a:lstStyle/>
          <a:p>
            <a:fld id="{CFC412B4-EE58-4AC4-A928-FBCBFC162B5A}" type="slidenum">
              <a:rPr kumimoji="1" lang="ja-JP" altLang="en-US" smtClean="0"/>
              <a:t>21</a:t>
            </a:fld>
            <a:endParaRPr kumimoji="1" lang="ja-JP" altLang="en-US"/>
          </a:p>
        </p:txBody>
      </p:sp>
    </p:spTree>
    <p:extLst>
      <p:ext uri="{BB962C8B-B14F-4D97-AF65-F5344CB8AC3E}">
        <p14:creationId xmlns:p14="http://schemas.microsoft.com/office/powerpoint/2010/main" val="443714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E0929FF0-A20D-4AA6-B54F-58AA27E5BF3C}"/>
              </a:ext>
            </a:extLst>
          </p:cNvPr>
          <p:cNvSpPr>
            <a:spLocks noGrp="1"/>
          </p:cNvSpPr>
          <p:nvPr>
            <p:ph type="sldNum" sz="quarter" idx="12"/>
          </p:nvPr>
        </p:nvSpPr>
        <p:spPr/>
        <p:txBody>
          <a:bodyPr/>
          <a:lstStyle/>
          <a:p>
            <a:fld id="{CFC412B4-EE58-4AC4-A928-FBCBFC162B5A}" type="slidenum">
              <a:rPr kumimoji="1" lang="ja-JP" altLang="en-US" smtClean="0"/>
              <a:t>22</a:t>
            </a:fld>
            <a:endParaRPr kumimoji="1" lang="ja-JP" altLang="en-US"/>
          </a:p>
        </p:txBody>
      </p:sp>
      <p:sp>
        <p:nvSpPr>
          <p:cNvPr id="3" name="正方形/長方形 2">
            <a:extLst>
              <a:ext uri="{FF2B5EF4-FFF2-40B4-BE49-F238E27FC236}">
                <a16:creationId xmlns:a16="http://schemas.microsoft.com/office/drawing/2014/main" id="{83217B05-B6C1-4683-876B-2AE30B991103}"/>
              </a:ext>
            </a:extLst>
          </p:cNvPr>
          <p:cNvSpPr/>
          <p:nvPr/>
        </p:nvSpPr>
        <p:spPr>
          <a:xfrm>
            <a:off x="93000" y="2340491"/>
            <a:ext cx="9720000" cy="217701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14BDF4A-1D0B-48CA-8BF9-B46A94DF1755}"/>
              </a:ext>
            </a:extLst>
          </p:cNvPr>
          <p:cNvSpPr txBox="1"/>
          <p:nvPr/>
        </p:nvSpPr>
        <p:spPr>
          <a:xfrm>
            <a:off x="277600" y="3109682"/>
            <a:ext cx="9350800" cy="646331"/>
          </a:xfrm>
          <a:prstGeom prst="rect">
            <a:avLst/>
          </a:prstGeom>
          <a:noFill/>
        </p:spPr>
        <p:txBody>
          <a:bodyPr wrap="square">
            <a:spAutoFit/>
          </a:bodyPr>
          <a:lstStyle/>
          <a:p>
            <a:pPr algn="ctr"/>
            <a:r>
              <a:rPr lang="en-US" altLang="ja-JP" sz="3600" b="1" dirty="0">
                <a:latin typeface="ＭＳ Ｐゴシック" panose="020B0600070205080204" pitchFamily="50" charset="-128"/>
                <a:ea typeface="ＭＳ Ｐゴシック" panose="020B0600070205080204" pitchFamily="50" charset="-128"/>
              </a:rPr>
              <a:t>【</a:t>
            </a:r>
            <a:r>
              <a:rPr lang="ja-JP" altLang="en-US" sz="3600" b="1" dirty="0">
                <a:latin typeface="ＭＳ Ｐゴシック" panose="020B0600070205080204" pitchFamily="50" charset="-128"/>
                <a:ea typeface="ＭＳ Ｐゴシック" panose="020B0600070205080204" pitchFamily="50" charset="-128"/>
              </a:rPr>
              <a:t>２　将来推計</a:t>
            </a:r>
            <a:r>
              <a:rPr lang="en-US" altLang="ja-JP" sz="3600" b="1" dirty="0">
                <a:latin typeface="ＭＳ Ｐゴシック" panose="020B0600070205080204" pitchFamily="50" charset="-128"/>
                <a:ea typeface="ＭＳ Ｐゴシック" panose="020B0600070205080204" pitchFamily="50" charset="-128"/>
              </a:rPr>
              <a:t>】</a:t>
            </a:r>
            <a:endParaRPr lang="ja-JP" altLang="en-US" sz="36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59627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１　府内における将来推計人口</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80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将来推計人口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2" y="830029"/>
            <a:ext cx="5692775"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将来推計人口（</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2023</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年を</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100</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とした時の変化）（ブロック別）</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103944" y="6411956"/>
            <a:ext cx="9826127"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（出典）国立社会保障・人口問題研究所　日本の将来推計人口（令和</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年推計）データを加工</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10" name="図 9">
            <a:extLst>
              <a:ext uri="{FF2B5EF4-FFF2-40B4-BE49-F238E27FC236}">
                <a16:creationId xmlns:a16="http://schemas.microsoft.com/office/drawing/2014/main" id="{8BD9FD5E-07B8-4A3A-8191-568D313AD95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169" y="1531603"/>
            <a:ext cx="7377651" cy="4248647"/>
          </a:xfrm>
          <a:prstGeom prst="rect">
            <a:avLst/>
          </a:prstGeom>
          <a:noFill/>
          <a:ln>
            <a:noFill/>
          </a:ln>
        </p:spPr>
      </p:pic>
      <p:sp>
        <p:nvSpPr>
          <p:cNvPr id="2" name="スライド番号プレースホルダー 1">
            <a:extLst>
              <a:ext uri="{FF2B5EF4-FFF2-40B4-BE49-F238E27FC236}">
                <a16:creationId xmlns:a16="http://schemas.microsoft.com/office/drawing/2014/main" id="{6A386278-94BA-44B8-8D18-17094FB5F9C3}"/>
              </a:ext>
            </a:extLst>
          </p:cNvPr>
          <p:cNvSpPr>
            <a:spLocks noGrp="1"/>
          </p:cNvSpPr>
          <p:nvPr>
            <p:ph type="sldNum" sz="quarter" idx="12"/>
          </p:nvPr>
        </p:nvSpPr>
        <p:spPr/>
        <p:txBody>
          <a:bodyPr/>
          <a:lstStyle/>
          <a:p>
            <a:fld id="{CFC412B4-EE58-4AC4-A928-FBCBFC162B5A}" type="slidenum">
              <a:rPr kumimoji="1" lang="ja-JP" altLang="en-US" smtClean="0"/>
              <a:t>23</a:t>
            </a:fld>
            <a:endParaRPr kumimoji="1" lang="ja-JP" altLang="en-US"/>
          </a:p>
        </p:txBody>
      </p:sp>
    </p:spTree>
    <p:extLst>
      <p:ext uri="{BB962C8B-B14F-4D97-AF65-F5344CB8AC3E}">
        <p14:creationId xmlns:p14="http://schemas.microsoft.com/office/powerpoint/2010/main" val="962948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１　府内における将来推計人口</a:t>
            </a: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2" y="830029"/>
            <a:ext cx="3863975"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将来推計人口と年齢層割合（ブロック別）</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3" y="6467561"/>
            <a:ext cx="9826127"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（出典）国立社会保障・人口問題研究所　日本の将来推計人口（令和</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年推計）データを加工</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7" name="図 6">
            <a:extLst>
              <a:ext uri="{FF2B5EF4-FFF2-40B4-BE49-F238E27FC236}">
                <a16:creationId xmlns:a16="http://schemas.microsoft.com/office/drawing/2014/main" id="{A42EF4DA-9968-472D-9A0A-45D4322D07C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4266" y="1512987"/>
            <a:ext cx="9557467" cy="4608742"/>
          </a:xfrm>
          <a:prstGeom prst="rect">
            <a:avLst/>
          </a:prstGeom>
          <a:noFill/>
          <a:ln>
            <a:noFill/>
          </a:ln>
        </p:spPr>
      </p:pic>
      <p:sp>
        <p:nvSpPr>
          <p:cNvPr id="8" name="角丸四角形 91">
            <a:extLst>
              <a:ext uri="{FF2B5EF4-FFF2-40B4-BE49-F238E27FC236}">
                <a16:creationId xmlns:a16="http://schemas.microsoft.com/office/drawing/2014/main" id="{D931E057-5C97-4E0E-8B0D-27ADA51565FD}"/>
              </a:ext>
            </a:extLst>
          </p:cNvPr>
          <p:cNvSpPr/>
          <p:nvPr/>
        </p:nvSpPr>
        <p:spPr>
          <a:xfrm>
            <a:off x="79873" y="488550"/>
            <a:ext cx="180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将来推計人口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A1D5AB-F9F8-4FBF-9207-56252F6410C1}"/>
              </a:ext>
            </a:extLst>
          </p:cNvPr>
          <p:cNvSpPr>
            <a:spLocks noGrp="1"/>
          </p:cNvSpPr>
          <p:nvPr>
            <p:ph type="sldNum" sz="quarter" idx="12"/>
          </p:nvPr>
        </p:nvSpPr>
        <p:spPr/>
        <p:txBody>
          <a:bodyPr/>
          <a:lstStyle/>
          <a:p>
            <a:fld id="{CFC412B4-EE58-4AC4-A928-FBCBFC162B5A}" type="slidenum">
              <a:rPr kumimoji="1" lang="ja-JP" altLang="en-US" smtClean="0"/>
              <a:t>24</a:t>
            </a:fld>
            <a:endParaRPr kumimoji="1" lang="ja-JP" altLang="en-US"/>
          </a:p>
        </p:txBody>
      </p:sp>
    </p:spTree>
    <p:extLst>
      <p:ext uri="{BB962C8B-B14F-4D97-AF65-F5344CB8AC3E}">
        <p14:creationId xmlns:p14="http://schemas.microsoft.com/office/powerpoint/2010/main" val="2027676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救急需要推計</a:t>
            </a: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2" y="830029"/>
            <a:ext cx="2472497"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救急搬送人数の将来推計</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A7D5AAB-8528-4638-B96A-792B5F197352}"/>
              </a:ext>
            </a:extLst>
          </p:cNvPr>
          <p:cNvSpPr txBox="1"/>
          <p:nvPr/>
        </p:nvSpPr>
        <p:spPr>
          <a:xfrm>
            <a:off x="79872" y="6456079"/>
            <a:ext cx="9826127" cy="415498"/>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（出典）救急業務実態調査（第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07</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表：事故種別年令区別傷病程度別搬送人員調）、国立社会保障・人口問題研究所　日本の将来推計人口（令和</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年推計）、</a:t>
            </a:r>
            <a:endPar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hangingPunct="0"/>
            <a:r>
              <a:rPr lang="ja-JP" altLang="en-US" sz="105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総務省　住民基本台帳に基づく人口、人口動態及び世帯数調査を基に分析、加工</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8" name="角丸四角形 91">
            <a:extLst>
              <a:ext uri="{FF2B5EF4-FFF2-40B4-BE49-F238E27FC236}">
                <a16:creationId xmlns:a16="http://schemas.microsoft.com/office/drawing/2014/main" id="{D931E057-5C97-4E0E-8B0D-27ADA51565FD}"/>
              </a:ext>
            </a:extLst>
          </p:cNvPr>
          <p:cNvSpPr/>
          <p:nvPr/>
        </p:nvSpPr>
        <p:spPr>
          <a:xfrm>
            <a:off x="79873" y="488550"/>
            <a:ext cx="108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救急</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C9B8096-A8F2-44A1-B13F-CA5E446A6B28}"/>
              </a:ext>
            </a:extLst>
          </p:cNvPr>
          <p:cNvSpPr txBox="1"/>
          <p:nvPr/>
        </p:nvSpPr>
        <p:spPr>
          <a:xfrm>
            <a:off x="0" y="1212205"/>
            <a:ext cx="9719999" cy="1785104"/>
          </a:xfrm>
          <a:prstGeom prst="rect">
            <a:avLst/>
          </a:prstGeom>
          <a:noFill/>
        </p:spPr>
        <p:txBody>
          <a:bodyPr wrap="square">
            <a:spAutoFit/>
          </a:bodyPr>
          <a:lstStyle/>
          <a:p>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〇年齢区分別（</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１）の搬送割合に大きな変動がないことから、年令区分別の搬送率（年令区分ごとの人口に対する搬送人数の割合）は</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不変（固定）と仮定</a:t>
            </a:r>
          </a:p>
          <a:p>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〇年齢区分ごとに、次のとおり算出。</a:t>
            </a:r>
          </a:p>
          <a:p>
            <a:r>
              <a:rPr lang="ja-JP" altLang="en-US" sz="1100" dirty="0">
                <a:latin typeface="メイリオ" panose="020B0604030504040204" pitchFamily="50" charset="-128"/>
                <a:ea typeface="メイリオ" panose="020B0604030504040204" pitchFamily="50" charset="-128"/>
              </a:rPr>
              <a:t>　　将来推計人口</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平均搬送率（</a:t>
            </a:r>
            <a:r>
              <a:rPr lang="en-US" altLang="ja-JP" sz="1100" dirty="0">
                <a:latin typeface="メイリオ" panose="020B0604030504040204" pitchFamily="50" charset="-128"/>
                <a:ea typeface="メイリオ" panose="020B0604030504040204" pitchFamily="50" charset="-128"/>
              </a:rPr>
              <a:t>2013</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2019</a:t>
            </a:r>
            <a:r>
              <a:rPr lang="ja-JP" altLang="en-US" sz="1100" dirty="0">
                <a:latin typeface="メイリオ" panose="020B0604030504040204" pitchFamily="50" charset="-128"/>
                <a:ea typeface="メイリオ" panose="020B0604030504040204" pitchFamily="50" charset="-128"/>
              </a:rPr>
              <a:t>年平均</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２）＝救急搬送人数（推計値）</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１）「新生児：生後</a:t>
            </a:r>
            <a:r>
              <a:rPr lang="en-US" altLang="ja-JP" sz="1100" dirty="0">
                <a:latin typeface="メイリオ" panose="020B0604030504040204" pitchFamily="50" charset="-128"/>
                <a:ea typeface="メイリオ" panose="020B0604030504040204" pitchFamily="50" charset="-128"/>
              </a:rPr>
              <a:t>28</a:t>
            </a:r>
            <a:r>
              <a:rPr lang="ja-JP" altLang="en-US" sz="1100" dirty="0">
                <a:latin typeface="メイリオ" panose="020B0604030504040204" pitchFamily="50" charset="-128"/>
                <a:ea typeface="メイリオ" panose="020B0604030504040204" pitchFamily="50" charset="-128"/>
              </a:rPr>
              <a:t>日未満の者」「乳幼児：生後</a:t>
            </a:r>
            <a:r>
              <a:rPr lang="en-US" altLang="ja-JP" sz="1100" dirty="0">
                <a:latin typeface="メイリオ" panose="020B0604030504040204" pitchFamily="50" charset="-128"/>
                <a:ea typeface="メイリオ" panose="020B0604030504040204" pitchFamily="50" charset="-128"/>
              </a:rPr>
              <a:t>28</a:t>
            </a:r>
            <a:r>
              <a:rPr lang="ja-JP" altLang="en-US" sz="1100" dirty="0">
                <a:latin typeface="メイリオ" panose="020B0604030504040204" pitchFamily="50" charset="-128"/>
                <a:ea typeface="メイリオ" panose="020B0604030504040204" pitchFamily="50" charset="-128"/>
              </a:rPr>
              <a:t>日以上～満</a:t>
            </a:r>
            <a:r>
              <a:rPr lang="en-US" altLang="ja-JP" sz="1100" dirty="0">
                <a:latin typeface="メイリオ" panose="020B0604030504040204" pitchFamily="50" charset="-128"/>
                <a:ea typeface="メイリオ" panose="020B0604030504040204" pitchFamily="50" charset="-128"/>
              </a:rPr>
              <a:t>7</a:t>
            </a:r>
            <a:r>
              <a:rPr lang="ja-JP" altLang="en-US" sz="1100" dirty="0">
                <a:latin typeface="メイリオ" panose="020B0604030504040204" pitchFamily="50" charset="-128"/>
                <a:ea typeface="メイリオ" panose="020B0604030504040204" pitchFamily="50" charset="-128"/>
              </a:rPr>
              <a:t>歳未満の者」「少年：満</a:t>
            </a:r>
            <a:r>
              <a:rPr lang="en-US" altLang="ja-JP" sz="1100" dirty="0">
                <a:latin typeface="メイリオ" panose="020B0604030504040204" pitchFamily="50" charset="-128"/>
                <a:ea typeface="メイリオ" panose="020B0604030504040204" pitchFamily="50" charset="-128"/>
              </a:rPr>
              <a:t>7</a:t>
            </a:r>
            <a:r>
              <a:rPr lang="ja-JP" altLang="en-US" sz="1100" dirty="0">
                <a:latin typeface="メイリオ" panose="020B0604030504040204" pitchFamily="50" charset="-128"/>
                <a:ea typeface="メイリオ" panose="020B0604030504040204" pitchFamily="50" charset="-128"/>
              </a:rPr>
              <a:t>歳以上～満</a:t>
            </a:r>
            <a:r>
              <a:rPr lang="en-US" altLang="ja-JP" sz="1100" dirty="0">
                <a:latin typeface="メイリオ" panose="020B0604030504040204" pitchFamily="50" charset="-128"/>
                <a:ea typeface="メイリオ" panose="020B0604030504040204" pitchFamily="50" charset="-128"/>
              </a:rPr>
              <a:t>18</a:t>
            </a:r>
            <a:r>
              <a:rPr lang="ja-JP" altLang="en-US" sz="1100" dirty="0">
                <a:latin typeface="メイリオ" panose="020B0604030504040204" pitchFamily="50" charset="-128"/>
                <a:ea typeface="メイリオ" panose="020B0604030504040204" pitchFamily="50" charset="-128"/>
              </a:rPr>
              <a:t>歳未満の者」</a:t>
            </a:r>
          </a:p>
          <a:p>
            <a:r>
              <a:rPr lang="ja-JP" altLang="en-US" sz="1100" dirty="0">
                <a:latin typeface="メイリオ" panose="020B0604030504040204" pitchFamily="50" charset="-128"/>
                <a:ea typeface="メイリオ" panose="020B0604030504040204" pitchFamily="50" charset="-128"/>
              </a:rPr>
              <a:t>　　　　　　　「成人：満</a:t>
            </a:r>
            <a:r>
              <a:rPr lang="en-US" altLang="ja-JP" sz="1100" dirty="0">
                <a:latin typeface="メイリオ" panose="020B0604030504040204" pitchFamily="50" charset="-128"/>
                <a:ea typeface="メイリオ" panose="020B0604030504040204" pitchFamily="50" charset="-128"/>
              </a:rPr>
              <a:t>18</a:t>
            </a:r>
            <a:r>
              <a:rPr lang="ja-JP" altLang="en-US" sz="1100" dirty="0">
                <a:latin typeface="メイリオ" panose="020B0604030504040204" pitchFamily="50" charset="-128"/>
                <a:ea typeface="メイリオ" panose="020B0604030504040204" pitchFamily="50" charset="-128"/>
              </a:rPr>
              <a:t>歳以上～満</a:t>
            </a:r>
            <a:r>
              <a:rPr lang="en-US" altLang="ja-JP" sz="1100" dirty="0">
                <a:latin typeface="メイリオ" panose="020B0604030504040204" pitchFamily="50" charset="-128"/>
                <a:ea typeface="メイリオ" panose="020B0604030504040204" pitchFamily="50" charset="-128"/>
              </a:rPr>
              <a:t>65</a:t>
            </a:r>
            <a:r>
              <a:rPr lang="ja-JP" altLang="en-US" sz="1100" dirty="0">
                <a:latin typeface="メイリオ" panose="020B0604030504040204" pitchFamily="50" charset="-128"/>
                <a:ea typeface="メイリオ" panose="020B0604030504040204" pitchFamily="50" charset="-128"/>
              </a:rPr>
              <a:t>歳未満の者」「高齢者：満</a:t>
            </a:r>
            <a:r>
              <a:rPr lang="en-US" altLang="ja-JP" sz="1100" dirty="0">
                <a:latin typeface="メイリオ" panose="020B0604030504040204" pitchFamily="50" charset="-128"/>
                <a:ea typeface="メイリオ" panose="020B0604030504040204" pitchFamily="50" charset="-128"/>
              </a:rPr>
              <a:t>65</a:t>
            </a:r>
            <a:r>
              <a:rPr lang="ja-JP" altLang="en-US" sz="1100" dirty="0">
                <a:latin typeface="メイリオ" panose="020B0604030504040204" pitchFamily="50" charset="-128"/>
                <a:ea typeface="メイリオ" panose="020B0604030504040204" pitchFamily="50" charset="-128"/>
              </a:rPr>
              <a:t>歳以上の者」</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２）　新型コロナウイルス感染症の影響が大きい</a:t>
            </a:r>
            <a:r>
              <a:rPr lang="en-US" altLang="ja-JP" sz="1100" dirty="0">
                <a:latin typeface="メイリオ" panose="020B0604030504040204" pitchFamily="50" charset="-128"/>
                <a:ea typeface="メイリオ" panose="020B0604030504040204" pitchFamily="50" charset="-128"/>
              </a:rPr>
              <a:t>2020</a:t>
            </a:r>
            <a:r>
              <a:rPr lang="ja-JP" altLang="en-US" sz="1100" dirty="0">
                <a:latin typeface="メイリオ" panose="020B0604030504040204" pitchFamily="50" charset="-128"/>
                <a:ea typeface="メイリオ" panose="020B0604030504040204" pitchFamily="50" charset="-128"/>
              </a:rPr>
              <a:t>年以降の値は使用せず</a:t>
            </a:r>
          </a:p>
        </p:txBody>
      </p:sp>
      <p:pic>
        <p:nvPicPr>
          <p:cNvPr id="10" name="図 9">
            <a:extLst>
              <a:ext uri="{FF2B5EF4-FFF2-40B4-BE49-F238E27FC236}">
                <a16:creationId xmlns:a16="http://schemas.microsoft.com/office/drawing/2014/main" id="{9BA9EA3C-50C1-403A-BD5C-C105AA04757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64392" y="3157232"/>
            <a:ext cx="6863991" cy="3346673"/>
          </a:xfrm>
          <a:prstGeom prst="rect">
            <a:avLst/>
          </a:prstGeom>
          <a:noFill/>
          <a:ln>
            <a:noFill/>
          </a:ln>
        </p:spPr>
      </p:pic>
      <p:sp>
        <p:nvSpPr>
          <p:cNvPr id="11" name="正方形/長方形 10">
            <a:extLst>
              <a:ext uri="{FF2B5EF4-FFF2-40B4-BE49-F238E27FC236}">
                <a16:creationId xmlns:a16="http://schemas.microsoft.com/office/drawing/2014/main" id="{4CAB8F36-7BFC-41E4-A7C8-75443F6A56E5}"/>
              </a:ext>
            </a:extLst>
          </p:cNvPr>
          <p:cNvSpPr/>
          <p:nvPr/>
        </p:nvSpPr>
        <p:spPr>
          <a:xfrm>
            <a:off x="93000" y="1171509"/>
            <a:ext cx="9720000" cy="1825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4521C43-EAA9-40F2-87D8-A7B6E391D298}"/>
              </a:ext>
            </a:extLst>
          </p:cNvPr>
          <p:cNvSpPr txBox="1"/>
          <p:nvPr/>
        </p:nvSpPr>
        <p:spPr>
          <a:xfrm>
            <a:off x="108902" y="1185293"/>
            <a:ext cx="1139452" cy="338554"/>
          </a:xfrm>
          <a:prstGeom prst="rect">
            <a:avLst/>
          </a:prstGeom>
          <a:solidFill>
            <a:schemeClr val="accent6">
              <a:lumMod val="20000"/>
              <a:lumOff val="80000"/>
            </a:schemeClr>
          </a:solid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推計前提</a:t>
            </a:r>
          </a:p>
        </p:txBody>
      </p:sp>
      <p:sp>
        <p:nvSpPr>
          <p:cNvPr id="12" name="テキスト ボックス 11">
            <a:extLst>
              <a:ext uri="{FF2B5EF4-FFF2-40B4-BE49-F238E27FC236}">
                <a16:creationId xmlns:a16="http://schemas.microsoft.com/office/drawing/2014/main" id="{196E217C-0A85-4C5F-AEDB-DB87B1C4E54A}"/>
              </a:ext>
            </a:extLst>
          </p:cNvPr>
          <p:cNvSpPr txBox="1"/>
          <p:nvPr/>
        </p:nvSpPr>
        <p:spPr>
          <a:xfrm>
            <a:off x="3960292" y="3090446"/>
            <a:ext cx="1672189" cy="338554"/>
          </a:xfrm>
          <a:prstGeom prst="rect">
            <a:avLst/>
          </a:prstGeom>
          <a:solidFill>
            <a:schemeClr val="accent3">
              <a:lumMod val="20000"/>
              <a:lumOff val="80000"/>
            </a:schemeClr>
          </a:solid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大阪府全域</a:t>
            </a:r>
          </a:p>
        </p:txBody>
      </p:sp>
      <p:sp>
        <p:nvSpPr>
          <p:cNvPr id="3" name="スライド番号プレースホルダー 2">
            <a:extLst>
              <a:ext uri="{FF2B5EF4-FFF2-40B4-BE49-F238E27FC236}">
                <a16:creationId xmlns:a16="http://schemas.microsoft.com/office/drawing/2014/main" id="{5258C0D0-1474-4B1D-8FAE-EE60C53EA314}"/>
              </a:ext>
            </a:extLst>
          </p:cNvPr>
          <p:cNvSpPr>
            <a:spLocks noGrp="1"/>
          </p:cNvSpPr>
          <p:nvPr>
            <p:ph type="sldNum" sz="quarter" idx="12"/>
          </p:nvPr>
        </p:nvSpPr>
        <p:spPr/>
        <p:txBody>
          <a:bodyPr/>
          <a:lstStyle/>
          <a:p>
            <a:fld id="{CFC412B4-EE58-4AC4-A928-FBCBFC162B5A}" type="slidenum">
              <a:rPr kumimoji="1" lang="ja-JP" altLang="en-US" smtClean="0"/>
              <a:t>25</a:t>
            </a:fld>
            <a:endParaRPr kumimoji="1" lang="ja-JP" altLang="en-US"/>
          </a:p>
        </p:txBody>
      </p:sp>
    </p:spTree>
    <p:extLst>
      <p:ext uri="{BB962C8B-B14F-4D97-AF65-F5344CB8AC3E}">
        <p14:creationId xmlns:p14="http://schemas.microsoft.com/office/powerpoint/2010/main" val="2145288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１　府内消防本部の管轄地域</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06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（１）府民属性（人口、世帯数）</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2098784"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府内消防本部の概要</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422A172-42F0-4ED8-B1DE-99D0519A4314}"/>
              </a:ext>
            </a:extLst>
          </p:cNvPr>
          <p:cNvSpPr>
            <a:spLocks noGrp="1"/>
          </p:cNvSpPr>
          <p:nvPr>
            <p:ph type="sldNum" sz="quarter" idx="12"/>
          </p:nvPr>
        </p:nvSpPr>
        <p:spPr>
          <a:xfrm>
            <a:off x="6996113" y="6361477"/>
            <a:ext cx="2228850" cy="365125"/>
          </a:xfrm>
        </p:spPr>
        <p:txBody>
          <a:bodyPr/>
          <a:lstStyle/>
          <a:p>
            <a:fld id="{CFC412B4-EE58-4AC4-A928-FBCBFC162B5A}" type="slidenum">
              <a:rPr kumimoji="1" lang="ja-JP" altLang="en-US" smtClean="0"/>
              <a:t>3</a:t>
            </a:fld>
            <a:endParaRPr kumimoji="1" lang="ja-JP" altLang="en-US"/>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79873" y="6537703"/>
            <a:ext cx="8150073" cy="253916"/>
          </a:xfrm>
          <a:prstGeom prst="rect">
            <a:avLst/>
          </a:prstGeom>
          <a:noFill/>
        </p:spPr>
        <p:txBody>
          <a:bodyPr wrap="square">
            <a:spAutoFit/>
          </a:bodyPr>
          <a:lstStyle/>
          <a:p>
            <a:pPr algn="l" hangingPunct="0"/>
            <a:r>
              <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（出典）総務省　住民基本台帳に基づく人口、人口動態及び世帯数調査の</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2023</a:t>
            </a:r>
            <a:r>
              <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年データを加工</a:t>
            </a:r>
          </a:p>
        </p:txBody>
      </p:sp>
      <p:pic>
        <p:nvPicPr>
          <p:cNvPr id="8" name="図 7">
            <a:extLst>
              <a:ext uri="{FF2B5EF4-FFF2-40B4-BE49-F238E27FC236}">
                <a16:creationId xmlns:a16="http://schemas.microsoft.com/office/drawing/2014/main" id="{303C98F3-48CA-4A29-B33B-37E27D855B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30180" y="1171508"/>
            <a:ext cx="7158446" cy="5290376"/>
          </a:xfrm>
          <a:prstGeom prst="rect">
            <a:avLst/>
          </a:prstGeom>
          <a:noFill/>
          <a:ln>
            <a:noFill/>
          </a:ln>
        </p:spPr>
      </p:pic>
      <p:cxnSp>
        <p:nvCxnSpPr>
          <p:cNvPr id="5" name="直線コネクタ 4">
            <a:extLst>
              <a:ext uri="{FF2B5EF4-FFF2-40B4-BE49-F238E27FC236}">
                <a16:creationId xmlns:a16="http://schemas.microsoft.com/office/drawing/2014/main" id="{6D05031C-0EFB-447A-B208-CD457531DB19}"/>
              </a:ext>
            </a:extLst>
          </p:cNvPr>
          <p:cNvCxnSpPr/>
          <p:nvPr/>
        </p:nvCxnSpPr>
        <p:spPr>
          <a:xfrm>
            <a:off x="1230180" y="5454396"/>
            <a:ext cx="715844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9879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06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（１）</a:t>
            </a:r>
            <a:r>
              <a:rPr kumimoji="1" lang="ja-JP" altLang="en-US" sz="1400" b="1" dirty="0">
                <a:solidFill>
                  <a:prstClr val="white"/>
                </a:solidFill>
                <a:latin typeface="Meiryo UI" panose="020B0604030504040204" pitchFamily="50" charset="-128"/>
                <a:ea typeface="Meiryo UI" panose="020B0604030504040204" pitchFamily="50" charset="-128"/>
              </a:rPr>
              <a:t>人員　①消防職員数の推移</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2893915"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消防職員数推移（ブロック別）</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422A172-42F0-4ED8-B1DE-99D0519A4314}"/>
              </a:ext>
            </a:extLst>
          </p:cNvPr>
          <p:cNvSpPr>
            <a:spLocks noGrp="1"/>
          </p:cNvSpPr>
          <p:nvPr>
            <p:ph type="sldNum" sz="quarter" idx="12"/>
          </p:nvPr>
        </p:nvSpPr>
        <p:spPr>
          <a:xfrm>
            <a:off x="6996113" y="6361477"/>
            <a:ext cx="2228850" cy="365125"/>
          </a:xfrm>
        </p:spPr>
        <p:txBody>
          <a:bodyPr/>
          <a:lstStyle/>
          <a:p>
            <a:fld id="{CFC412B4-EE58-4AC4-A928-FBCBFC162B5A}" type="slidenum">
              <a:rPr kumimoji="1" lang="ja-JP" altLang="en-US" smtClean="0"/>
              <a:t>4</a:t>
            </a:fld>
            <a:endParaRPr kumimoji="1" lang="ja-JP" altLang="en-US"/>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79873" y="6560249"/>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53</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表：業務別の消防職員の数）</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8" name="図 7">
            <a:extLst>
              <a:ext uri="{FF2B5EF4-FFF2-40B4-BE49-F238E27FC236}">
                <a16:creationId xmlns:a16="http://schemas.microsoft.com/office/drawing/2014/main" id="{751AB6E1-3001-4FC7-ACDF-8C60107861E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6780" y="1253909"/>
            <a:ext cx="8150073" cy="5098137"/>
          </a:xfrm>
          <a:prstGeom prst="rect">
            <a:avLst/>
          </a:prstGeom>
          <a:noFill/>
          <a:ln>
            <a:noFill/>
          </a:ln>
        </p:spPr>
      </p:pic>
      <p:sp>
        <p:nvSpPr>
          <p:cNvPr id="9" name="正方形/長方形 8">
            <a:extLst>
              <a:ext uri="{FF2B5EF4-FFF2-40B4-BE49-F238E27FC236}">
                <a16:creationId xmlns:a16="http://schemas.microsoft.com/office/drawing/2014/main" id="{87F17ABF-9EEB-423F-A817-2C84C71F9BF6}"/>
              </a:ext>
            </a:extLst>
          </p:cNvPr>
          <p:cNvSpPr/>
          <p:nvPr/>
        </p:nvSpPr>
        <p:spPr>
          <a:xfrm>
            <a:off x="8357275" y="3224394"/>
            <a:ext cx="431897" cy="243455"/>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44418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06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（１）</a:t>
            </a:r>
            <a:r>
              <a:rPr kumimoji="1" lang="ja-JP" altLang="en-US" sz="1400" b="1" dirty="0">
                <a:solidFill>
                  <a:prstClr val="white"/>
                </a:solidFill>
                <a:latin typeface="Meiryo UI" panose="020B0604030504040204" pitchFamily="50" charset="-128"/>
                <a:ea typeface="Meiryo UI" panose="020B0604030504040204" pitchFamily="50" charset="-128"/>
              </a:rPr>
              <a:t>人員　②整備指針充足率</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5024864"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消防職員の整備指針充足率（</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a:t>
            </a:r>
            <a:r>
              <a:rPr kumimoji="1" lang="en-US" altLang="ja-JP" sz="1600" b="1" dirty="0">
                <a:solidFill>
                  <a:schemeClr val="tx1"/>
                </a:solidFill>
                <a:latin typeface="Meiryo UI" panose="020B0604030504040204" pitchFamily="50" charset="-128"/>
                <a:ea typeface="Meiryo UI" panose="020B0604030504040204" pitchFamily="50" charset="-128"/>
              </a:rPr>
              <a:t>2</a:t>
            </a:r>
            <a:r>
              <a:rPr kumimoji="1" lang="ja-JP" altLang="en-US" sz="1600" b="1" dirty="0">
                <a:solidFill>
                  <a:schemeClr val="tx1"/>
                </a:solidFill>
                <a:latin typeface="Meiryo UI" panose="020B0604030504040204" pitchFamily="50" charset="-128"/>
                <a:ea typeface="Meiryo UI" panose="020B0604030504040204" pitchFamily="50" charset="-128"/>
              </a:rPr>
              <a:t>年４月１日時点</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422A172-42F0-4ED8-B1DE-99D0519A4314}"/>
              </a:ext>
            </a:extLst>
          </p:cNvPr>
          <p:cNvSpPr>
            <a:spLocks noGrp="1"/>
          </p:cNvSpPr>
          <p:nvPr>
            <p:ph type="sldNum" sz="quarter" idx="12"/>
          </p:nvPr>
        </p:nvSpPr>
        <p:spPr>
          <a:xfrm>
            <a:off x="6996113" y="6361477"/>
            <a:ext cx="2228850" cy="365125"/>
          </a:xfrm>
        </p:spPr>
        <p:txBody>
          <a:bodyPr/>
          <a:lstStyle/>
          <a:p>
            <a:fld id="{CFC412B4-EE58-4AC4-A928-FBCBFC162B5A}" type="slidenum">
              <a:rPr kumimoji="1" lang="ja-JP" altLang="en-US" smtClean="0"/>
              <a:t>5</a:t>
            </a:fld>
            <a:endParaRPr kumimoji="1" lang="ja-JP" altLang="en-US"/>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155830" y="6417081"/>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消防施設整備計画実態調査（令和</a:t>
            </a:r>
            <a:r>
              <a:rPr lang="en-US" altLang="zh-TW"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9" name="Chart 1">
            <a:extLst>
              <a:ext uri="{FF2B5EF4-FFF2-40B4-BE49-F238E27FC236}">
                <a16:creationId xmlns:a16="http://schemas.microsoft.com/office/drawing/2014/main" id="{A377F584-20B2-4A26-9931-0D7891495100}"/>
              </a:ext>
            </a:extLst>
          </p:cNvPr>
          <p:cNvGraphicFramePr>
            <a:graphicFrameLocks/>
          </p:cNvGraphicFramePr>
          <p:nvPr>
            <p:extLst>
              <p:ext uri="{D42A27DB-BD31-4B8C-83A1-F6EECF244321}">
                <p14:modId xmlns:p14="http://schemas.microsoft.com/office/powerpoint/2010/main" val="1188787970"/>
              </p:ext>
            </p:extLst>
          </p:nvPr>
        </p:nvGraphicFramePr>
        <p:xfrm>
          <a:off x="-341680" y="1212205"/>
          <a:ext cx="9145091" cy="5226398"/>
        </p:xfrm>
        <a:graphic>
          <a:graphicData uri="http://schemas.openxmlformats.org/drawingml/2006/chart">
            <c:chart xmlns:c="http://schemas.openxmlformats.org/drawingml/2006/chart" xmlns:r="http://schemas.openxmlformats.org/officeDocument/2006/relationships" r:id="rId2"/>
          </a:graphicData>
        </a:graphic>
      </p:graphicFrame>
      <p:sp>
        <p:nvSpPr>
          <p:cNvPr id="6" name="正方形/長方形 5">
            <a:extLst>
              <a:ext uri="{FF2B5EF4-FFF2-40B4-BE49-F238E27FC236}">
                <a16:creationId xmlns:a16="http://schemas.microsoft.com/office/drawing/2014/main" id="{FA1E6125-E928-4846-BF41-68E1752462CB}"/>
              </a:ext>
            </a:extLst>
          </p:cNvPr>
          <p:cNvSpPr/>
          <p:nvPr/>
        </p:nvSpPr>
        <p:spPr>
          <a:xfrm>
            <a:off x="2056378" y="1935860"/>
            <a:ext cx="652008" cy="383519"/>
          </a:xfrm>
          <a:prstGeom prst="rect">
            <a:avLst/>
          </a:prstGeom>
          <a:solidFill>
            <a:schemeClr val="accent6">
              <a:lumMod val="20000"/>
              <a:lumOff val="80000"/>
              <a:alpha val="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3648818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06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（１）</a:t>
            </a:r>
            <a:r>
              <a:rPr kumimoji="1" lang="ja-JP" altLang="en-US" sz="1400" b="1" dirty="0">
                <a:solidFill>
                  <a:prstClr val="white"/>
                </a:solidFill>
                <a:latin typeface="Meiryo UI" panose="020B0604030504040204" pitchFamily="50" charset="-128"/>
                <a:ea typeface="Meiryo UI" panose="020B0604030504040204" pitchFamily="50" charset="-128"/>
              </a:rPr>
              <a:t>人員　③年齢別構成</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4" y="830029"/>
            <a:ext cx="4452370"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年齢別消防吏員構成（</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2023</a:t>
            </a:r>
            <a:r>
              <a:rPr kumimoji="1" lang="ja-JP" altLang="en-US" sz="1600" b="1" dirty="0">
                <a:solidFill>
                  <a:schemeClr val="tx1"/>
                </a:solidFill>
                <a:latin typeface="Meiryo UI" panose="020B0604030504040204" pitchFamily="50" charset="-128"/>
                <a:ea typeface="Meiryo UI" panose="020B0604030504040204" pitchFamily="50" charset="-128"/>
              </a:rPr>
              <a:t>年４月１日時点</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422A172-42F0-4ED8-B1DE-99D0519A4314}"/>
              </a:ext>
            </a:extLst>
          </p:cNvPr>
          <p:cNvSpPr>
            <a:spLocks noGrp="1"/>
          </p:cNvSpPr>
          <p:nvPr>
            <p:ph type="sldNum" sz="quarter" idx="12"/>
          </p:nvPr>
        </p:nvSpPr>
        <p:spPr>
          <a:xfrm>
            <a:off x="6996113" y="6361477"/>
            <a:ext cx="2228850" cy="365125"/>
          </a:xfrm>
        </p:spPr>
        <p:txBody>
          <a:bodyPr/>
          <a:lstStyle/>
          <a:p>
            <a:fld id="{CFC412B4-EE58-4AC4-A928-FBCBFC162B5A}" type="slidenum">
              <a:rPr kumimoji="1" lang="ja-JP" altLang="en-US" smtClean="0"/>
              <a:t>6</a:t>
            </a:fld>
            <a:endParaRPr kumimoji="1" lang="ja-JP" altLang="en-US"/>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82776" y="6544417"/>
            <a:ext cx="611419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（出典）令和５年度消防防災・震災対策現況調査（第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02</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表：年齢別及び階級別消防吏員数）</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9" name="グラフ 8">
            <a:extLst>
              <a:ext uri="{FF2B5EF4-FFF2-40B4-BE49-F238E27FC236}">
                <a16:creationId xmlns:a16="http://schemas.microsoft.com/office/drawing/2014/main" id="{920030E4-A9DD-422A-8B62-BF00E61F389E}"/>
              </a:ext>
            </a:extLst>
          </p:cNvPr>
          <p:cNvGraphicFramePr>
            <a:graphicFrameLocks/>
          </p:cNvGraphicFramePr>
          <p:nvPr>
            <p:extLst>
              <p:ext uri="{D42A27DB-BD31-4B8C-83A1-F6EECF244321}">
                <p14:modId xmlns:p14="http://schemas.microsoft.com/office/powerpoint/2010/main" val="272936538"/>
              </p:ext>
            </p:extLst>
          </p:nvPr>
        </p:nvGraphicFramePr>
        <p:xfrm>
          <a:off x="79873" y="1261761"/>
          <a:ext cx="8809685" cy="5282278"/>
        </p:xfrm>
        <a:graphic>
          <a:graphicData uri="http://schemas.openxmlformats.org/drawingml/2006/chart">
            <c:chart xmlns:c="http://schemas.openxmlformats.org/drawingml/2006/chart" xmlns:r="http://schemas.openxmlformats.org/officeDocument/2006/relationships" r:id="rId2"/>
          </a:graphicData>
        </a:graphic>
      </p:graphicFrame>
      <p:sp>
        <p:nvSpPr>
          <p:cNvPr id="12" name="正方形/長方形 11">
            <a:extLst>
              <a:ext uri="{FF2B5EF4-FFF2-40B4-BE49-F238E27FC236}">
                <a16:creationId xmlns:a16="http://schemas.microsoft.com/office/drawing/2014/main" id="{01FAA7A5-AE6E-431B-9406-246BA6C925EE}"/>
              </a:ext>
            </a:extLst>
          </p:cNvPr>
          <p:cNvSpPr/>
          <p:nvPr/>
        </p:nvSpPr>
        <p:spPr>
          <a:xfrm>
            <a:off x="1999932" y="1898240"/>
            <a:ext cx="652008" cy="383519"/>
          </a:xfrm>
          <a:prstGeom prst="rect">
            <a:avLst/>
          </a:prstGeom>
          <a:solidFill>
            <a:schemeClr val="accent6">
              <a:lumMod val="20000"/>
              <a:lumOff val="80000"/>
              <a:alpha val="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Tree>
    <p:extLst>
      <p:ext uri="{BB962C8B-B14F-4D97-AF65-F5344CB8AC3E}">
        <p14:creationId xmlns:p14="http://schemas.microsoft.com/office/powerpoint/2010/main" val="1251312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341075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（１）</a:t>
            </a:r>
            <a:r>
              <a:rPr kumimoji="1" lang="ja-JP" altLang="en-US" sz="1400" b="1" dirty="0">
                <a:solidFill>
                  <a:prstClr val="white"/>
                </a:solidFill>
                <a:latin typeface="Meiryo UI" panose="020B0604030504040204" pitchFamily="50" charset="-128"/>
                <a:ea typeface="Meiryo UI" panose="020B0604030504040204" pitchFamily="50" charset="-128"/>
              </a:rPr>
              <a:t>人員　④兼任・専任別消防職員数</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4738617"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専任・兼任別消防職員数（</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2023</a:t>
            </a:r>
            <a:r>
              <a:rPr kumimoji="1" lang="ja-JP" altLang="en-US" sz="1600" b="1" dirty="0">
                <a:solidFill>
                  <a:schemeClr val="tx1"/>
                </a:solidFill>
                <a:latin typeface="Meiryo UI" panose="020B0604030504040204" pitchFamily="50" charset="-128"/>
                <a:ea typeface="Meiryo UI" panose="020B0604030504040204" pitchFamily="50" charset="-128"/>
              </a:rPr>
              <a:t>年４月１日時点</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422A172-42F0-4ED8-B1DE-99D0519A4314}"/>
              </a:ext>
            </a:extLst>
          </p:cNvPr>
          <p:cNvSpPr>
            <a:spLocks noGrp="1"/>
          </p:cNvSpPr>
          <p:nvPr>
            <p:ph type="sldNum" sz="quarter" idx="12"/>
          </p:nvPr>
        </p:nvSpPr>
        <p:spPr>
          <a:xfrm>
            <a:off x="6996113" y="6361477"/>
            <a:ext cx="2228850" cy="365125"/>
          </a:xfrm>
        </p:spPr>
        <p:txBody>
          <a:bodyPr/>
          <a:lstStyle/>
          <a:p>
            <a:fld id="{CFC412B4-EE58-4AC4-A928-FBCBFC162B5A}" type="slidenum">
              <a:rPr kumimoji="1" lang="ja-JP" altLang="en-US" smtClean="0"/>
              <a:t>7</a:t>
            </a:fld>
            <a:endParaRPr kumimoji="1" lang="ja-JP" altLang="en-US"/>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79873" y="6544039"/>
            <a:ext cx="8150073" cy="253916"/>
          </a:xfrm>
          <a:prstGeom prst="rect">
            <a:avLst/>
          </a:prstGeom>
          <a:noFill/>
        </p:spPr>
        <p:txBody>
          <a:bodyPr wrap="square">
            <a:spAutoFit/>
          </a:bodyPr>
          <a:lstStyle/>
          <a:p>
            <a:pPr algn="l" hangingPunct="0"/>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（出典）令和５年度消防防災・震災対策現況調査（第</a:t>
            </a:r>
            <a:r>
              <a:rPr lang="en-US"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53</a:t>
            </a:r>
            <a:r>
              <a:rPr lang="ja-JP"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表：業務別の消防職員の数）</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8" name="Chart 1">
            <a:extLst>
              <a:ext uri="{FF2B5EF4-FFF2-40B4-BE49-F238E27FC236}">
                <a16:creationId xmlns:a16="http://schemas.microsoft.com/office/drawing/2014/main" id="{0F0CB239-8DB9-4679-A85C-DC342E8D06E6}"/>
              </a:ext>
            </a:extLst>
          </p:cNvPr>
          <p:cNvGraphicFramePr>
            <a:graphicFrameLocks/>
          </p:cNvGraphicFramePr>
          <p:nvPr>
            <p:extLst>
              <p:ext uri="{D42A27DB-BD31-4B8C-83A1-F6EECF244321}">
                <p14:modId xmlns:p14="http://schemas.microsoft.com/office/powerpoint/2010/main" val="2524199896"/>
              </p:ext>
            </p:extLst>
          </p:nvPr>
        </p:nvGraphicFramePr>
        <p:xfrm>
          <a:off x="-190473" y="1318140"/>
          <a:ext cx="8877879" cy="5170240"/>
        </p:xfrm>
        <a:graphic>
          <a:graphicData uri="http://schemas.openxmlformats.org/drawingml/2006/chart">
            <c:chart xmlns:c="http://schemas.openxmlformats.org/drawingml/2006/chart" xmlns:r="http://schemas.openxmlformats.org/officeDocument/2006/relationships" r:id="rId2"/>
          </a:graphicData>
        </a:graphic>
      </p:graphicFrame>
      <p:sp>
        <p:nvSpPr>
          <p:cNvPr id="12" name="正方形/長方形 11">
            <a:extLst>
              <a:ext uri="{FF2B5EF4-FFF2-40B4-BE49-F238E27FC236}">
                <a16:creationId xmlns:a16="http://schemas.microsoft.com/office/drawing/2014/main" id="{1952A0BD-AD4F-4D82-A8C3-C2D32C6267ED}"/>
              </a:ext>
            </a:extLst>
          </p:cNvPr>
          <p:cNvSpPr/>
          <p:nvPr/>
        </p:nvSpPr>
        <p:spPr>
          <a:xfrm>
            <a:off x="2121493" y="1930045"/>
            <a:ext cx="652008" cy="383519"/>
          </a:xfrm>
          <a:prstGeom prst="rect">
            <a:avLst/>
          </a:prstGeom>
          <a:solidFill>
            <a:schemeClr val="accent6">
              <a:lumMod val="20000"/>
              <a:lumOff val="80000"/>
              <a:alpha val="0"/>
            </a:schemeClr>
          </a:solid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180905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62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（２）車両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5016913"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消防車両の整備指針充足率（</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a:t>
            </a:r>
            <a:r>
              <a:rPr kumimoji="1" lang="en-US" altLang="ja-JP" sz="1600" b="1" dirty="0">
                <a:solidFill>
                  <a:schemeClr val="tx1"/>
                </a:solidFill>
                <a:latin typeface="Meiryo UI" panose="020B0604030504040204" pitchFamily="50" charset="-128"/>
                <a:ea typeface="Meiryo UI" panose="020B0604030504040204" pitchFamily="50" charset="-128"/>
              </a:rPr>
              <a:t>2</a:t>
            </a:r>
            <a:r>
              <a:rPr kumimoji="1" lang="ja-JP" altLang="en-US" sz="1600" b="1" dirty="0">
                <a:solidFill>
                  <a:schemeClr val="tx1"/>
                </a:solidFill>
                <a:latin typeface="Meiryo UI" panose="020B0604030504040204" pitchFamily="50" charset="-128"/>
                <a:ea typeface="Meiryo UI" panose="020B0604030504040204" pitchFamily="50" charset="-128"/>
              </a:rPr>
              <a:t>年４月１日時点</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422A172-42F0-4ED8-B1DE-99D0519A4314}"/>
              </a:ext>
            </a:extLst>
          </p:cNvPr>
          <p:cNvSpPr>
            <a:spLocks noGrp="1"/>
          </p:cNvSpPr>
          <p:nvPr>
            <p:ph type="sldNum" sz="quarter" idx="12"/>
          </p:nvPr>
        </p:nvSpPr>
        <p:spPr>
          <a:xfrm>
            <a:off x="6996113" y="6361477"/>
            <a:ext cx="2228850" cy="365125"/>
          </a:xfrm>
        </p:spPr>
        <p:txBody>
          <a:bodyPr/>
          <a:lstStyle/>
          <a:p>
            <a:fld id="{CFC412B4-EE58-4AC4-A928-FBCBFC162B5A}" type="slidenum">
              <a:rPr kumimoji="1" lang="ja-JP" altLang="en-US" smtClean="0"/>
              <a:t>8</a:t>
            </a:fld>
            <a:endParaRPr kumimoji="1" lang="ja-JP" altLang="en-US"/>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79873" y="6546813"/>
            <a:ext cx="8150073" cy="253916"/>
          </a:xfrm>
          <a:prstGeom prst="rect">
            <a:avLst/>
          </a:prstGeom>
          <a:noFill/>
        </p:spPr>
        <p:txBody>
          <a:bodyPr wrap="square">
            <a:spAutoFit/>
          </a:bodyPr>
          <a:lstStyle/>
          <a:p>
            <a:pPr algn="l" hangingPunct="0"/>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（出典）消防施設整備計画実態調査（令和</a:t>
            </a:r>
            <a:r>
              <a:rPr lang="en-US" altLang="zh-TW"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9" name="Chart 1">
            <a:extLst>
              <a:ext uri="{FF2B5EF4-FFF2-40B4-BE49-F238E27FC236}">
                <a16:creationId xmlns:a16="http://schemas.microsoft.com/office/drawing/2014/main" id="{55060AEB-455A-4D03-91ED-1D84CADC0147}"/>
              </a:ext>
            </a:extLst>
          </p:cNvPr>
          <p:cNvGraphicFramePr>
            <a:graphicFrameLocks/>
          </p:cNvGraphicFramePr>
          <p:nvPr>
            <p:extLst>
              <p:ext uri="{D42A27DB-BD31-4B8C-83A1-F6EECF244321}">
                <p14:modId xmlns:p14="http://schemas.microsoft.com/office/powerpoint/2010/main" val="3434215139"/>
              </p:ext>
            </p:extLst>
          </p:nvPr>
        </p:nvGraphicFramePr>
        <p:xfrm>
          <a:off x="222637" y="1526180"/>
          <a:ext cx="8643066" cy="2279515"/>
        </p:xfrm>
        <a:graphic>
          <a:graphicData uri="http://schemas.openxmlformats.org/drawingml/2006/chart">
            <c:chart xmlns:c="http://schemas.openxmlformats.org/drawingml/2006/chart" xmlns:r="http://schemas.openxmlformats.org/officeDocument/2006/relationships" r:id="rId2"/>
          </a:graphicData>
        </a:graphic>
      </p:graphicFrame>
      <p:sp>
        <p:nvSpPr>
          <p:cNvPr id="6" name="四角形: 角を丸くする 5">
            <a:extLst>
              <a:ext uri="{FF2B5EF4-FFF2-40B4-BE49-F238E27FC236}">
                <a16:creationId xmlns:a16="http://schemas.microsoft.com/office/drawing/2014/main" id="{000977EF-A52A-4684-9D88-40A3EDBF2499}"/>
              </a:ext>
            </a:extLst>
          </p:cNvPr>
          <p:cNvSpPr/>
          <p:nvPr/>
        </p:nvSpPr>
        <p:spPr>
          <a:xfrm>
            <a:off x="222637" y="1212205"/>
            <a:ext cx="1566407" cy="288001"/>
          </a:xfrm>
          <a:prstGeom prst="roundRect">
            <a:avLst/>
          </a:prstGeom>
          <a:gradFill>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ポンプ車</a:t>
            </a:r>
          </a:p>
        </p:txBody>
      </p:sp>
      <p:sp>
        <p:nvSpPr>
          <p:cNvPr id="15" name="正方形/長方形 14">
            <a:extLst>
              <a:ext uri="{FF2B5EF4-FFF2-40B4-BE49-F238E27FC236}">
                <a16:creationId xmlns:a16="http://schemas.microsoft.com/office/drawing/2014/main" id="{0EEF17C5-6282-4400-8A00-5842EB8279C2}"/>
              </a:ext>
            </a:extLst>
          </p:cNvPr>
          <p:cNvSpPr/>
          <p:nvPr/>
        </p:nvSpPr>
        <p:spPr>
          <a:xfrm>
            <a:off x="2480267" y="1836042"/>
            <a:ext cx="612790" cy="238540"/>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0" name="四角形: 角を丸くする 19">
            <a:extLst>
              <a:ext uri="{FF2B5EF4-FFF2-40B4-BE49-F238E27FC236}">
                <a16:creationId xmlns:a16="http://schemas.microsoft.com/office/drawing/2014/main" id="{24A324AE-489E-4209-8677-B62941B5A598}"/>
              </a:ext>
            </a:extLst>
          </p:cNvPr>
          <p:cNvSpPr/>
          <p:nvPr/>
        </p:nvSpPr>
        <p:spPr>
          <a:xfrm>
            <a:off x="196057" y="3936731"/>
            <a:ext cx="1566407" cy="312359"/>
          </a:xfrm>
          <a:prstGeom prst="roundRect">
            <a:avLst/>
          </a:prstGeom>
          <a:gradFill>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救急自動車</a:t>
            </a:r>
          </a:p>
        </p:txBody>
      </p:sp>
      <p:graphicFrame>
        <p:nvGraphicFramePr>
          <p:cNvPr id="21" name="Chart 1">
            <a:extLst>
              <a:ext uri="{FF2B5EF4-FFF2-40B4-BE49-F238E27FC236}">
                <a16:creationId xmlns:a16="http://schemas.microsoft.com/office/drawing/2014/main" id="{2100765C-A9E8-4873-A274-AE6A31BDB530}"/>
              </a:ext>
            </a:extLst>
          </p:cNvPr>
          <p:cNvGraphicFramePr>
            <a:graphicFrameLocks/>
          </p:cNvGraphicFramePr>
          <p:nvPr>
            <p:extLst>
              <p:ext uri="{D42A27DB-BD31-4B8C-83A1-F6EECF244321}">
                <p14:modId xmlns:p14="http://schemas.microsoft.com/office/powerpoint/2010/main" val="284081840"/>
              </p:ext>
            </p:extLst>
          </p:nvPr>
        </p:nvGraphicFramePr>
        <p:xfrm>
          <a:off x="188106" y="4283431"/>
          <a:ext cx="8957354" cy="23465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2272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18C5F5-EFE3-4448-9320-35378E710FAE}"/>
              </a:ext>
            </a:extLst>
          </p:cNvPr>
          <p:cNvSpPr/>
          <p:nvPr/>
        </p:nvSpPr>
        <p:spPr>
          <a:xfrm>
            <a:off x="24071" y="34374"/>
            <a:ext cx="9906000" cy="36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２　府内消防本部の現状</a:t>
            </a:r>
          </a:p>
        </p:txBody>
      </p:sp>
      <p:sp>
        <p:nvSpPr>
          <p:cNvPr id="18" name="角丸四角形 91">
            <a:extLst>
              <a:ext uri="{FF2B5EF4-FFF2-40B4-BE49-F238E27FC236}">
                <a16:creationId xmlns:a16="http://schemas.microsoft.com/office/drawing/2014/main" id="{6CB36A11-74F2-4241-A90F-ED982204452F}"/>
              </a:ext>
            </a:extLst>
          </p:cNvPr>
          <p:cNvSpPr/>
          <p:nvPr/>
        </p:nvSpPr>
        <p:spPr>
          <a:xfrm>
            <a:off x="79873" y="488550"/>
            <a:ext cx="1620000" cy="288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（２）車両　</a:t>
            </a:r>
            <a:endParaRPr kumimoji="1" lang="ja-JP" altLang="en-US" sz="10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角丸四角形 91">
            <a:extLst>
              <a:ext uri="{FF2B5EF4-FFF2-40B4-BE49-F238E27FC236}">
                <a16:creationId xmlns:a16="http://schemas.microsoft.com/office/drawing/2014/main" id="{A03D36C3-9140-479B-9156-01F2CCFFE63E}"/>
              </a:ext>
            </a:extLst>
          </p:cNvPr>
          <p:cNvSpPr/>
          <p:nvPr/>
        </p:nvSpPr>
        <p:spPr>
          <a:xfrm>
            <a:off x="79873" y="830029"/>
            <a:ext cx="5040767" cy="288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消防車両の整備指針充足率（</a:t>
            </a:r>
            <a:r>
              <a:rPr kumimoji="1" lang="en-US" altLang="ja-JP"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a:t>
            </a:r>
            <a:r>
              <a:rPr kumimoji="1" lang="en-US" altLang="ja-JP" sz="1600" b="1" dirty="0">
                <a:solidFill>
                  <a:schemeClr val="tx1"/>
                </a:solidFill>
                <a:latin typeface="Meiryo UI" panose="020B0604030504040204" pitchFamily="50" charset="-128"/>
                <a:ea typeface="Meiryo UI" panose="020B0604030504040204" pitchFamily="50" charset="-128"/>
              </a:rPr>
              <a:t>2</a:t>
            </a:r>
            <a:r>
              <a:rPr kumimoji="1" lang="ja-JP" altLang="en-US" sz="1600" b="1" dirty="0">
                <a:solidFill>
                  <a:schemeClr val="tx1"/>
                </a:solidFill>
                <a:latin typeface="Meiryo UI" panose="020B0604030504040204" pitchFamily="50" charset="-128"/>
                <a:ea typeface="Meiryo UI" panose="020B0604030504040204" pitchFamily="50" charset="-128"/>
              </a:rPr>
              <a:t>年４月１日時点</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a:t>
            </a:r>
            <a:endParaRPr kumimoji="1" lang="ja-JP" altLang="en-US" sz="10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422A172-42F0-4ED8-B1DE-99D0519A4314}"/>
              </a:ext>
            </a:extLst>
          </p:cNvPr>
          <p:cNvSpPr>
            <a:spLocks noGrp="1"/>
          </p:cNvSpPr>
          <p:nvPr>
            <p:ph type="sldNum" sz="quarter" idx="12"/>
          </p:nvPr>
        </p:nvSpPr>
        <p:spPr>
          <a:xfrm>
            <a:off x="6996113" y="6361477"/>
            <a:ext cx="2228850" cy="365125"/>
          </a:xfrm>
        </p:spPr>
        <p:txBody>
          <a:bodyPr/>
          <a:lstStyle/>
          <a:p>
            <a:fld id="{CFC412B4-EE58-4AC4-A928-FBCBFC162B5A}" type="slidenum">
              <a:rPr kumimoji="1" lang="ja-JP" altLang="en-US" smtClean="0"/>
              <a:t>9</a:t>
            </a:fld>
            <a:endParaRPr kumimoji="1" lang="ja-JP" altLang="en-US"/>
          </a:p>
        </p:txBody>
      </p:sp>
      <p:sp>
        <p:nvSpPr>
          <p:cNvPr id="28" name="テキスト ボックス 27">
            <a:extLst>
              <a:ext uri="{FF2B5EF4-FFF2-40B4-BE49-F238E27FC236}">
                <a16:creationId xmlns:a16="http://schemas.microsoft.com/office/drawing/2014/main" id="{3E4BA953-7BC6-4EDC-8704-8919536BE111}"/>
              </a:ext>
            </a:extLst>
          </p:cNvPr>
          <p:cNvSpPr txBox="1"/>
          <p:nvPr/>
        </p:nvSpPr>
        <p:spPr>
          <a:xfrm>
            <a:off x="79873" y="6417081"/>
            <a:ext cx="8150073" cy="253916"/>
          </a:xfrm>
          <a:prstGeom prst="rect">
            <a:avLst/>
          </a:prstGeom>
          <a:noFill/>
        </p:spPr>
        <p:txBody>
          <a:bodyPr wrap="square">
            <a:spAutoFit/>
          </a:bodyPr>
          <a:lstStyle/>
          <a:p>
            <a:pPr algn="l" hangingPunct="0"/>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（出典）消防施設整備計画実態調査（令和</a:t>
            </a:r>
            <a:r>
              <a:rPr lang="en-US" altLang="zh-TW"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zh-TW" altLang="en-US"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a:t>
            </a:r>
            <a:endParaRPr lang="ja-JP" altLang="ja-JP" sz="105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6" name="四角形: 角を丸くする 5">
            <a:extLst>
              <a:ext uri="{FF2B5EF4-FFF2-40B4-BE49-F238E27FC236}">
                <a16:creationId xmlns:a16="http://schemas.microsoft.com/office/drawing/2014/main" id="{000977EF-A52A-4684-9D88-40A3EDBF2499}"/>
              </a:ext>
            </a:extLst>
          </p:cNvPr>
          <p:cNvSpPr/>
          <p:nvPr/>
        </p:nvSpPr>
        <p:spPr>
          <a:xfrm>
            <a:off x="191047" y="3966772"/>
            <a:ext cx="1566407" cy="288001"/>
          </a:xfrm>
          <a:prstGeom prst="roundRect">
            <a:avLst/>
          </a:prstGeom>
          <a:gradFill>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化学消防車</a:t>
            </a:r>
          </a:p>
        </p:txBody>
      </p:sp>
      <p:graphicFrame>
        <p:nvGraphicFramePr>
          <p:cNvPr id="15" name="Chart 1">
            <a:extLst>
              <a:ext uri="{FF2B5EF4-FFF2-40B4-BE49-F238E27FC236}">
                <a16:creationId xmlns:a16="http://schemas.microsoft.com/office/drawing/2014/main" id="{A20E08DE-8F7F-40BB-9604-501C8A2B68F9}"/>
              </a:ext>
            </a:extLst>
          </p:cNvPr>
          <p:cNvGraphicFramePr>
            <a:graphicFrameLocks/>
          </p:cNvGraphicFramePr>
          <p:nvPr>
            <p:extLst>
              <p:ext uri="{D42A27DB-BD31-4B8C-83A1-F6EECF244321}">
                <p14:modId xmlns:p14="http://schemas.microsoft.com/office/powerpoint/2010/main" val="3993125853"/>
              </p:ext>
            </p:extLst>
          </p:nvPr>
        </p:nvGraphicFramePr>
        <p:xfrm>
          <a:off x="197498" y="4311129"/>
          <a:ext cx="8957354" cy="2244879"/>
        </p:xfrm>
        <a:graphic>
          <a:graphicData uri="http://schemas.openxmlformats.org/drawingml/2006/chart">
            <c:chart xmlns:c="http://schemas.openxmlformats.org/drawingml/2006/chart" xmlns:r="http://schemas.openxmlformats.org/officeDocument/2006/relationships" r:id="rId2"/>
          </a:graphicData>
        </a:graphic>
      </p:graphicFrame>
      <p:sp>
        <p:nvSpPr>
          <p:cNvPr id="13" name="四角形: 角を丸くする 12">
            <a:extLst>
              <a:ext uri="{FF2B5EF4-FFF2-40B4-BE49-F238E27FC236}">
                <a16:creationId xmlns:a16="http://schemas.microsoft.com/office/drawing/2014/main" id="{9C976E37-5BF1-49A8-A1A0-F5418A7010C1}"/>
              </a:ext>
            </a:extLst>
          </p:cNvPr>
          <p:cNvSpPr/>
          <p:nvPr/>
        </p:nvSpPr>
        <p:spPr>
          <a:xfrm>
            <a:off x="191048" y="1212205"/>
            <a:ext cx="1566407" cy="288001"/>
          </a:xfrm>
          <a:prstGeom prst="roundRect">
            <a:avLst/>
          </a:prstGeom>
          <a:gradFill>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救助工作車</a:t>
            </a:r>
          </a:p>
        </p:txBody>
      </p:sp>
      <p:graphicFrame>
        <p:nvGraphicFramePr>
          <p:cNvPr id="14" name="Chart 1">
            <a:extLst>
              <a:ext uri="{FF2B5EF4-FFF2-40B4-BE49-F238E27FC236}">
                <a16:creationId xmlns:a16="http://schemas.microsoft.com/office/drawing/2014/main" id="{B2A9409B-EEAF-4955-83CF-08DF3ADF776B}"/>
              </a:ext>
            </a:extLst>
          </p:cNvPr>
          <p:cNvGraphicFramePr>
            <a:graphicFrameLocks/>
          </p:cNvGraphicFramePr>
          <p:nvPr>
            <p:extLst>
              <p:ext uri="{D42A27DB-BD31-4B8C-83A1-F6EECF244321}">
                <p14:modId xmlns:p14="http://schemas.microsoft.com/office/powerpoint/2010/main" val="1971730070"/>
              </p:ext>
            </p:extLst>
          </p:nvPr>
        </p:nvGraphicFramePr>
        <p:xfrm>
          <a:off x="191047" y="1485977"/>
          <a:ext cx="9033916" cy="24008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12907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4046</TotalTime>
  <Words>1521</Words>
  <PresentationFormat>A4 210 x 297 mm</PresentationFormat>
  <Paragraphs>151</Paragraphs>
  <Slides>25</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25</vt:i4>
      </vt:variant>
    </vt:vector>
  </HeadingPairs>
  <TitlesOfParts>
    <vt:vector size="33" baseType="lpstr">
      <vt:lpstr>Meiryo UI</vt:lpstr>
      <vt:lpstr>ＭＳ Ｐゴシック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2024-11-13T08:10:50Z</cp:lastPrinted>
  <dcterms:created xsi:type="dcterms:W3CDTF">2023-10-03T10:50:56Z</dcterms:created>
  <dcterms:modified xsi:type="dcterms:W3CDTF">2024-12-18T01:55:55Z</dcterms:modified>
</cp:coreProperties>
</file>