
<file path=[Content_Types].xml><?xml version="1.0" encoding="utf-8"?>
<Types xmlns="http://schemas.openxmlformats.org/package/2006/content-types">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1.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2.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3.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1.xml" ContentType="application/vnd.openxmlformats-officedocument.themeOverride+xml"/>
  <Override PartName="/ppt/drawings/drawing4.xml" ContentType="application/vnd.openxmlformats-officedocument.drawingml.chartshape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5.xml" ContentType="application/vnd.openxmlformats-officedocument.drawingml.chartshape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6.xml" ContentType="application/vnd.openxmlformats-officedocument.drawingml.chartshapes+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7.xml" ContentType="application/vnd.openxmlformats-officedocument.drawingml.chartshapes+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8.xml" ContentType="application/vnd.openxmlformats-officedocument.drawingml.chartshapes+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drawings/drawing9.xml" ContentType="application/vnd.openxmlformats-officedocument.drawingml.chartshapes+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drawings/drawing10.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sldIdLst>
    <p:sldId id="266" r:id="rId2"/>
    <p:sldId id="295" r:id="rId3"/>
    <p:sldId id="294" r:id="rId4"/>
    <p:sldId id="297" r:id="rId5"/>
    <p:sldId id="298" r:id="rId6"/>
    <p:sldId id="300" r:id="rId7"/>
    <p:sldId id="302" r:id="rId8"/>
    <p:sldId id="304" r:id="rId9"/>
    <p:sldId id="316" r:id="rId10"/>
    <p:sldId id="317" r:id="rId11"/>
    <p:sldId id="318" r:id="rId12"/>
    <p:sldId id="319" r:id="rId13"/>
    <p:sldId id="320" r:id="rId14"/>
    <p:sldId id="321" r:id="rId15"/>
    <p:sldId id="322" r:id="rId16"/>
    <p:sldId id="324" r:id="rId17"/>
    <p:sldId id="323" r:id="rId18"/>
    <p:sldId id="333" r:id="rId19"/>
    <p:sldId id="325" r:id="rId20"/>
    <p:sldId id="326" r:id="rId21"/>
    <p:sldId id="327" r:id="rId22"/>
    <p:sldId id="331" r:id="rId23"/>
    <p:sldId id="329" r:id="rId24"/>
    <p:sldId id="330" r:id="rId25"/>
    <p:sldId id="332" r:id="rId26"/>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67" autoAdjust="0"/>
    <p:restoredTop sz="95896" autoAdjust="0"/>
  </p:normalViewPr>
  <p:slideViewPr>
    <p:cSldViewPr snapToGrid="0">
      <p:cViewPr varScale="1">
        <p:scale>
          <a:sx n="100" d="100"/>
          <a:sy n="100" d="100"/>
        </p:scale>
        <p:origin x="108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hibaikea\AppData\Local\Temp\1bb07a3d-0fd0-465d-a88e-1f0a82729d53_1008_&#32887;&#21729;&#20805;&#36275;&#29575;&#20462;&#27491;.zip.d53\&#28040;&#38450;&#32887;&#21729;&#12398;&#25972;&#20633;&#25351;&#37341;&#20805;&#36275;&#29575;.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shibaikea\AppData\Local\Temp\60541857-d3ef-422e-935b-4fe3d9e3195b_241003_&#12487;&#12540;&#12479;&#36865;&#20184;.zip.95b\&#65288;&#65299;&#65289;&#23550;&#24540;&#21147;\&#25918;&#27700;&#38283;&#22987;&#26178;&#38291;&#21029;&#20986;&#28779;&#20214;&#25968;.xlsx" TargetMode="Externa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6.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shibaikea\AppData\Local\Temp\693ccb70-4cb0-43b9-aa08-1fad18468a18_241003_&#12487;&#12540;&#12479;&#36865;&#20184;.zip.a18\&#65288;&#65299;&#65289;&#23550;&#24540;&#21147;\&#25937;&#24613;&#29694;&#22580;&#12408;&#12398;&#21040;&#30528;&#26178;&#38291;_R4.xlsx" TargetMode="Externa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7.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shibaikea\AppData\Local\Temp\4bddd557-bda1-4da4-a843-06ffb2a0de15_241003_&#12487;&#12540;&#12479;&#36865;&#20184;.zip.e15\&#65288;&#65300;&#65289;&#21508;&#31278;&#38656;&#35201;&#12398;&#21205;&#21521;\&#21508;&#31278;&#38656;&#35201;&#12398;&#21205;&#21521;.xlsx" TargetMode="Externa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8.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shibaikea\AppData\Local\Temp\4bddd557-bda1-4da4-a843-06ffb2a0de15_241003_&#12487;&#12540;&#12479;&#36865;&#20184;.zip.e15\&#65288;&#65300;&#65289;&#21508;&#31278;&#38656;&#35201;&#12398;&#21205;&#21521;\&#21508;&#31278;&#38656;&#35201;&#12398;&#21205;&#21521;.xlsx" TargetMode="Externa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chartUserShapes" Target="../drawings/drawing9.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shibaikea\AppData\Local\Temp\4bddd557-bda1-4da4-a843-06ffb2a0de15_241003_&#12487;&#12540;&#12479;&#36865;&#20184;.zip.e15\&#65288;&#65300;&#65289;&#21508;&#31278;&#38656;&#35201;&#12398;&#21205;&#21521;\&#21508;&#31278;&#38656;&#35201;&#12398;&#21205;&#21521;.xlsx" TargetMode="Externa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chartUserShapes" Target="../drawings/drawing10.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hibaikea\AppData\Local\Temp\b68e1456-649d-4fca-b882-1f78f391c4ba_241003_&#12487;&#12540;&#12479;&#36865;&#20184;.zip.4ba\&#65288;&#65297;&#65289;&#20154;&#21729;\&#24180;&#40802;&#21029;&#28040;&#38450;&#21519;&#21729;&#27083;&#25104;.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shibaikea\AppData\Local\Temp\d40fe82b-43a0-4bd4-8c8e-b7ad1053ebe0_241003_&#12487;&#12540;&#12479;&#36865;&#20184;.zip.be0\&#65288;&#65297;&#65289;&#20154;&#21729;\&#23554;&#20219;&#12539;&#20860;&#20219;&#21029;&#28040;&#38450;&#32887;&#21729;&#25968;.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shibaikea\AppData\Local\Temp\1e1c794c-b730-4432-a47f-e61770962ac3_241003_&#12487;&#12540;&#12479;&#36865;&#20184;.zip.ac3\&#65288;&#65298;&#65289;&#36554;&#20001;\&#25972;&#20633;&#25351;&#37341;&#20805;&#36275;&#29575;&#65288;&#36554;&#20001;&#21029;&#65289;.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shibaikea\AppData\Local\Temp\1e1c794c-b730-4432-a47f-e61770962ac3_241003_&#12487;&#12540;&#12479;&#36865;&#20184;.zip.ac3\&#65288;&#65298;&#65289;&#36554;&#20001;\&#25972;&#20633;&#25351;&#37341;&#20805;&#36275;&#29575;&#65288;&#36554;&#20001;&#21029;&#65289;.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1.xml"/></Relationships>
</file>

<file path=ppt/charts/_rels/chart6.xml.rels><?xml version="1.0" encoding="UTF-8" standalone="yes"?>
<Relationships xmlns="http://schemas.openxmlformats.org/package/2006/relationships"><Relationship Id="rId3" Type="http://schemas.openxmlformats.org/officeDocument/2006/relationships/oleObject" Target="file:///C:\Users\shibaikea\AppData\Local\Temp\1e1c794c-b730-4432-a47f-e61770962ac3_241003_&#12487;&#12540;&#12479;&#36865;&#20184;.zip.ac3\&#65288;&#65298;&#65289;&#36554;&#20001;\&#25972;&#20633;&#25351;&#37341;&#20805;&#36275;&#29575;&#65288;&#36554;&#20001;&#21029;&#65289;.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2.xml"/></Relationships>
</file>

<file path=ppt/charts/_rels/chart7.xml.rels><?xml version="1.0" encoding="UTF-8" standalone="yes"?>
<Relationships xmlns="http://schemas.openxmlformats.org/package/2006/relationships"><Relationship Id="rId3" Type="http://schemas.openxmlformats.org/officeDocument/2006/relationships/oleObject" Target="file:///C:\Users\shibaikea\AppData\Local\Temp\1e1c794c-b730-4432-a47f-e61770962ac3_241003_&#12487;&#12540;&#12479;&#36865;&#20184;.zip.ac3\&#65288;&#65298;&#65289;&#36554;&#20001;\&#25972;&#20633;&#25351;&#37341;&#20805;&#36275;&#29575;&#65288;&#36554;&#20001;&#21029;&#65289;.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3.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8.xml"/><Relationship Id="rId1" Type="http://schemas.microsoft.com/office/2011/relationships/chartStyle" Target="style8.xml"/><Relationship Id="rId5" Type="http://schemas.openxmlformats.org/officeDocument/2006/relationships/chartUserShapes" Target="../drawings/drawing4.xml"/><Relationship Id="rId4" Type="http://schemas.openxmlformats.org/officeDocument/2006/relationships/package" Target="../embeddings/Microsoft_Excel_Worksheet.xlsx"/></Relationships>
</file>

<file path=ppt/charts/_rels/chart9.xml.rels><?xml version="1.0" encoding="UTF-8" standalone="yes"?>
<Relationships xmlns="http://schemas.openxmlformats.org/package/2006/relationships"><Relationship Id="rId3" Type="http://schemas.openxmlformats.org/officeDocument/2006/relationships/oleObject" Target="file:///C:\Users\shibaikea\AppData\Local\Temp\35ab0b20-5080-49c7-829f-a71c685c6781_241003_&#12487;&#12540;&#12479;&#36865;&#20184;.zip.781\&#65288;&#65299;&#65289;&#23550;&#24540;&#21147;\&#31532;&#19968;&#20986;&#21205;&#20307;&#21046;.xlsx" TargetMode="Externa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673140857392825"/>
          <c:y val="0.12160469524642753"/>
          <c:w val="0.57728258967629043"/>
          <c:h val="0.8274693788276466"/>
        </c:manualLayout>
      </c:layout>
      <c:barChart>
        <c:barDir val="bar"/>
        <c:grouping val="clustered"/>
        <c:varyColors val="0"/>
        <c:ser>
          <c:idx val="0"/>
          <c:order val="0"/>
          <c:spPr>
            <a:solidFill>
              <a:srgbClr val="DC5A5B"/>
            </a:solidFill>
            <a:ln w="12700">
              <a:solidFill>
                <a:srgbClr val="FFFFFF"/>
              </a:solidFill>
              <a:prstDash val="solid"/>
            </a:ln>
            <a:effectLst/>
          </c:spPr>
          <c:invertIfNegative val="0"/>
          <c:dLbls>
            <c:dLbl>
              <c:idx val="5"/>
              <c:spPr>
                <a:noFill/>
                <a:ln>
                  <a:noFill/>
                </a:ln>
                <a:effectLst/>
              </c:spPr>
              <c:txPr>
                <a:bodyPr rot="0" spcFirstLastPara="1" vertOverflow="ellipsis" vert="horz" wrap="square" anchor="ctr" anchorCtr="1"/>
                <a:lstStyle/>
                <a:p>
                  <a:pPr>
                    <a:defRPr sz="1000" b="1"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outEnd"/>
              <c:showLegendKey val="0"/>
              <c:showVal val="1"/>
              <c:showCatName val="0"/>
              <c:showSerName val="0"/>
              <c:showPercent val="0"/>
              <c:showBubbleSize val="0"/>
              <c:extLst>
                <c:ext xmlns:c16="http://schemas.microsoft.com/office/drawing/2014/chart" uri="{C3380CC4-5D6E-409C-BE32-E72D297353CC}">
                  <c16:uniqueId val="{00000000-4928-43D8-AE84-168F57F6C685}"/>
                </c:ext>
              </c:extLst>
            </c:dLbl>
            <c:dLbl>
              <c:idx val="6"/>
              <c:spPr>
                <a:noFill/>
                <a:ln>
                  <a:noFill/>
                </a:ln>
                <a:effectLst/>
              </c:spPr>
              <c:txPr>
                <a:bodyPr rot="0" spcFirstLastPara="1" vertOverflow="ellipsis" vert="horz" wrap="square" anchor="ctr" anchorCtr="1"/>
                <a:lstStyle/>
                <a:p>
                  <a:pPr>
                    <a:defRPr sz="1000" b="1"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outEnd"/>
              <c:showLegendKey val="0"/>
              <c:showVal val="1"/>
              <c:showCatName val="0"/>
              <c:showSerName val="0"/>
              <c:showPercent val="0"/>
              <c:showBubbleSize val="0"/>
              <c:extLst>
                <c:ext xmlns:c16="http://schemas.microsoft.com/office/drawing/2014/chart" uri="{C3380CC4-5D6E-409C-BE32-E72D297353CC}">
                  <c16:uniqueId val="{00000001-4928-43D8-AE84-168F57F6C685}"/>
                </c:ext>
              </c:extLst>
            </c:dLbl>
            <c:spPr>
              <a:noFill/>
              <a:ln>
                <a:noFill/>
              </a:ln>
              <a:effectLst/>
            </c:spPr>
            <c:txPr>
              <a:bodyPr rot="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集計表・グラフ!$D$32:$D$38</c:f>
              <c:strCache>
                <c:ptCount val="7"/>
                <c:pt idx="0">
                  <c:v>府全体</c:v>
                </c:pt>
                <c:pt idx="1">
                  <c:v>70万人以上</c:v>
                </c:pt>
                <c:pt idx="2">
                  <c:v>40万人以上70万人未満</c:v>
                </c:pt>
                <c:pt idx="3">
                  <c:v>20万人以上40万人未満</c:v>
                </c:pt>
                <c:pt idx="4">
                  <c:v>10万人以上20万人未満</c:v>
                </c:pt>
                <c:pt idx="5">
                  <c:v>5万人以上10万人未満</c:v>
                </c:pt>
                <c:pt idx="6">
                  <c:v>5万人未満</c:v>
                </c:pt>
              </c:strCache>
            </c:strRef>
          </c:cat>
          <c:val>
            <c:numRef>
              <c:f>集計表・グラフ!$G$32:$G$38</c:f>
              <c:numCache>
                <c:formatCode>0.0"%"</c:formatCode>
                <c:ptCount val="7"/>
                <c:pt idx="0">
                  <c:v>84.245956817995236</c:v>
                </c:pt>
                <c:pt idx="1">
                  <c:v>90.585290720061607</c:v>
                </c:pt>
                <c:pt idx="2">
                  <c:v>79.489942528735639</c:v>
                </c:pt>
                <c:pt idx="3">
                  <c:v>84.023921401110641</c:v>
                </c:pt>
                <c:pt idx="4">
                  <c:v>77.446102819237154</c:v>
                </c:pt>
                <c:pt idx="5">
                  <c:v>67.924528301886795</c:v>
                </c:pt>
                <c:pt idx="6">
                  <c:v>65.873015873015873</c:v>
                </c:pt>
              </c:numCache>
            </c:numRef>
          </c:val>
          <c:extLst>
            <c:ext xmlns:c16="http://schemas.microsoft.com/office/drawing/2014/chart" uri="{C3380CC4-5D6E-409C-BE32-E72D297353CC}">
              <c16:uniqueId val="{00000000-8506-4EAC-9560-488D35CF4195}"/>
            </c:ext>
          </c:extLst>
        </c:ser>
        <c:dLbls>
          <c:showLegendKey val="0"/>
          <c:showVal val="0"/>
          <c:showCatName val="0"/>
          <c:showSerName val="0"/>
          <c:showPercent val="0"/>
          <c:showBubbleSize val="0"/>
        </c:dLbls>
        <c:gapWidth val="60"/>
        <c:axId val="169072416"/>
        <c:axId val="165897664"/>
      </c:barChart>
      <c:catAx>
        <c:axId val="169072416"/>
        <c:scaling>
          <c:orientation val="maxMin"/>
        </c:scaling>
        <c:delete val="0"/>
        <c:axPos val="l"/>
        <c:numFmt formatCode="General" sourceLinked="1"/>
        <c:majorTickMark val="none"/>
        <c:minorTickMark val="none"/>
        <c:tickLblPos val="low"/>
        <c:spPr>
          <a:noFill/>
          <a:ln w="3175" cap="flat" cmpd="sng" algn="ctr">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crossAx val="165897664"/>
        <c:crosses val="autoZero"/>
        <c:auto val="1"/>
        <c:lblAlgn val="ctr"/>
        <c:lblOffset val="100"/>
        <c:noMultiLvlLbl val="0"/>
      </c:catAx>
      <c:valAx>
        <c:axId val="165897664"/>
        <c:scaling>
          <c:orientation val="minMax"/>
        </c:scaling>
        <c:delete val="0"/>
        <c:axPos val="t"/>
        <c:majorGridlines>
          <c:spPr>
            <a:ln w="3175" cap="flat" cmpd="sng" algn="ctr">
              <a:solidFill>
                <a:schemeClr val="bg1">
                  <a:lumMod val="50000"/>
                </a:schemeClr>
              </a:solidFill>
              <a:prstDash val="solid"/>
              <a:round/>
            </a:ln>
            <a:effectLst/>
          </c:spPr>
        </c:majorGridlines>
        <c:numFmt formatCode="0&quot;%&quot;" sourceLinked="0"/>
        <c:majorTickMark val="none"/>
        <c:minorTickMark val="none"/>
        <c:tickLblPos val="low"/>
        <c:spPr>
          <a:noFill/>
          <a:ln w="25400">
            <a:noFill/>
          </a:ln>
          <a:effectLst/>
        </c:spPr>
        <c:txPr>
          <a:bodyPr rot="-6000000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crossAx val="169072416"/>
        <c:crosses val="autoZero"/>
        <c:crossBetween val="between"/>
      </c:valAx>
      <c:spPr>
        <a:noFill/>
        <a:ln w="25400">
          <a:noFill/>
        </a:ln>
        <a:effectLst/>
      </c:spPr>
    </c:plotArea>
    <c:plotVisOnly val="1"/>
    <c:dispBlanksAs val="gap"/>
    <c:showDLblsOverMax val="0"/>
    <c:extLst/>
  </c:chart>
  <c:spPr>
    <a:noFill/>
    <a:ln w="25400" cap="flat" cmpd="sng" algn="ctr">
      <a:noFill/>
      <a:round/>
    </a:ln>
    <a:effectLst/>
  </c:spPr>
  <c:txPr>
    <a:bodyPr/>
    <a:lstStyle/>
    <a:p>
      <a:pPr>
        <a:defRPr sz="1000" u="none" strike="noStrike" baseline="0">
          <a:solidFill>
            <a:srgbClr val="000000"/>
          </a:solidFill>
          <a:latin typeface="Meiryo UI" panose="020B0604030504040204" pitchFamily="50" charset="-128"/>
          <a:ea typeface="Meiryo UI" panose="020B0604030504040204" pitchFamily="50" charset="-128"/>
          <a:cs typeface="Arial"/>
        </a:defRPr>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30106870370370376"/>
          <c:y val="0.1109939291064331"/>
          <c:w val="0.6417722222222223"/>
          <c:h val="0.80586528398084889"/>
        </c:manualLayout>
      </c:layout>
      <c:barChart>
        <c:barDir val="bar"/>
        <c:grouping val="stacked"/>
        <c:varyColors val="0"/>
        <c:ser>
          <c:idx val="0"/>
          <c:order val="0"/>
          <c:tx>
            <c:strRef>
              <c:f>集計表・グラフ!$M$33</c:f>
              <c:strCache>
                <c:ptCount val="1"/>
                <c:pt idx="0">
                  <c:v>８分以内</c:v>
                </c:pt>
              </c:strCache>
            </c:strRef>
          </c:tx>
          <c:spPr>
            <a:solidFill>
              <a:schemeClr val="accent5"/>
            </a:solidFill>
            <a:ln>
              <a:solidFill>
                <a:schemeClr val="bg1"/>
              </a:solidFill>
            </a:ln>
            <a:effectLst/>
          </c:spPr>
          <c:invertIfNegative val="0"/>
          <c:dLbls>
            <c:numFmt formatCode="0.0;\-0.0;;" sourceLinked="0"/>
            <c:spPr>
              <a:noFill/>
              <a:ln>
                <a:noFill/>
              </a:ln>
              <a:effectLst/>
            </c:spPr>
            <c:txPr>
              <a:bodyPr rot="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集計表・グラフ!$B$34:$B$40</c:f>
              <c:strCache>
                <c:ptCount val="7"/>
                <c:pt idx="0">
                  <c:v>府全体</c:v>
                </c:pt>
                <c:pt idx="1">
                  <c:v>70万人以上</c:v>
                </c:pt>
                <c:pt idx="2">
                  <c:v>40万人以上70万人未満</c:v>
                </c:pt>
                <c:pt idx="3">
                  <c:v>20万人以上40万人未満</c:v>
                </c:pt>
                <c:pt idx="4">
                  <c:v>10万人以上20万人未満</c:v>
                </c:pt>
                <c:pt idx="5">
                  <c:v>5万人以上10万人未満</c:v>
                </c:pt>
                <c:pt idx="6">
                  <c:v>5万人未満</c:v>
                </c:pt>
              </c:strCache>
            </c:strRef>
          </c:cat>
          <c:val>
            <c:numRef>
              <c:f>集計表・グラフ!$M$34:$M$40</c:f>
              <c:numCache>
                <c:formatCode>#,##0.0;[Red]\-#,##0.0</c:formatCode>
                <c:ptCount val="7"/>
                <c:pt idx="0">
                  <c:v>46.356033452807651</c:v>
                </c:pt>
                <c:pt idx="1">
                  <c:v>67.791411042944787</c:v>
                </c:pt>
                <c:pt idx="2">
                  <c:v>41.025641025641022</c:v>
                </c:pt>
                <c:pt idx="3">
                  <c:v>28.676470588235293</c:v>
                </c:pt>
                <c:pt idx="4">
                  <c:v>17.924528301886792</c:v>
                </c:pt>
                <c:pt idx="5">
                  <c:v>39.393939393939391</c:v>
                </c:pt>
                <c:pt idx="6">
                  <c:v>0</c:v>
                </c:pt>
              </c:numCache>
            </c:numRef>
          </c:val>
          <c:extLst>
            <c:ext xmlns:c16="http://schemas.microsoft.com/office/drawing/2014/chart" uri="{C3380CC4-5D6E-409C-BE32-E72D297353CC}">
              <c16:uniqueId val="{00000000-4B21-4E1C-BF88-C65F6D07BF78}"/>
            </c:ext>
          </c:extLst>
        </c:ser>
        <c:ser>
          <c:idx val="1"/>
          <c:order val="1"/>
          <c:tx>
            <c:strRef>
              <c:f>集計表・グラフ!$N$33</c:f>
              <c:strCache>
                <c:ptCount val="1"/>
                <c:pt idx="0">
                  <c:v>９～10分</c:v>
                </c:pt>
              </c:strCache>
            </c:strRef>
          </c:tx>
          <c:spPr>
            <a:solidFill>
              <a:schemeClr val="accent5">
                <a:lumMod val="60000"/>
                <a:lumOff val="40000"/>
              </a:schemeClr>
            </a:solidFill>
            <a:ln>
              <a:solidFill>
                <a:schemeClr val="bg1"/>
              </a:solidFill>
            </a:ln>
            <a:effectLst/>
          </c:spPr>
          <c:invertIfNegative val="0"/>
          <c:dLbls>
            <c:numFmt formatCode="0.0;\-0.0;;" sourceLinked="0"/>
            <c:spPr>
              <a:noFill/>
              <a:ln>
                <a:noFill/>
              </a:ln>
              <a:effectLst/>
            </c:spPr>
            <c:txPr>
              <a:bodyPr rot="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集計表・グラフ!$B$34:$B$40</c:f>
              <c:strCache>
                <c:ptCount val="7"/>
                <c:pt idx="0">
                  <c:v>府全体</c:v>
                </c:pt>
                <c:pt idx="1">
                  <c:v>70万人以上</c:v>
                </c:pt>
                <c:pt idx="2">
                  <c:v>40万人以上70万人未満</c:v>
                </c:pt>
                <c:pt idx="3">
                  <c:v>20万人以上40万人未満</c:v>
                </c:pt>
                <c:pt idx="4">
                  <c:v>10万人以上20万人未満</c:v>
                </c:pt>
                <c:pt idx="5">
                  <c:v>5万人以上10万人未満</c:v>
                </c:pt>
                <c:pt idx="6">
                  <c:v>5万人未満</c:v>
                </c:pt>
              </c:strCache>
            </c:strRef>
          </c:cat>
          <c:val>
            <c:numRef>
              <c:f>集計表・グラフ!$N$34:$N$40</c:f>
              <c:numCache>
                <c:formatCode>#,##0.0;[Red]\-#,##0.0</c:formatCode>
                <c:ptCount val="7"/>
                <c:pt idx="0">
                  <c:v>20.43010752688172</c:v>
                </c:pt>
                <c:pt idx="1">
                  <c:v>15.950920245398773</c:v>
                </c:pt>
                <c:pt idx="2">
                  <c:v>20.512820512820511</c:v>
                </c:pt>
                <c:pt idx="3">
                  <c:v>29.411764705882355</c:v>
                </c:pt>
                <c:pt idx="4">
                  <c:v>23.584905660377359</c:v>
                </c:pt>
                <c:pt idx="5">
                  <c:v>15.151515151515152</c:v>
                </c:pt>
                <c:pt idx="6">
                  <c:v>50</c:v>
                </c:pt>
              </c:numCache>
            </c:numRef>
          </c:val>
          <c:extLst>
            <c:ext xmlns:c16="http://schemas.microsoft.com/office/drawing/2014/chart" uri="{C3380CC4-5D6E-409C-BE32-E72D297353CC}">
              <c16:uniqueId val="{00000001-4B21-4E1C-BF88-C65F6D07BF78}"/>
            </c:ext>
          </c:extLst>
        </c:ser>
        <c:ser>
          <c:idx val="2"/>
          <c:order val="2"/>
          <c:tx>
            <c:strRef>
              <c:f>集計表・グラフ!$O$33</c:f>
              <c:strCache>
                <c:ptCount val="1"/>
                <c:pt idx="0">
                  <c:v>合計</c:v>
                </c:pt>
              </c:strCache>
            </c:strRef>
          </c:tx>
          <c:spPr>
            <a:noFill/>
            <a:ln>
              <a:noFill/>
            </a:ln>
            <a:effectLst/>
          </c:spPr>
          <c:invertIfNegative val="0"/>
          <c:dLbls>
            <c:dLbl>
              <c:idx val="4"/>
              <c:numFmt formatCode="0.0;\-0.0;;" sourceLinked="0"/>
              <c:spPr>
                <a:noFill/>
                <a:ln>
                  <a:noFill/>
                </a:ln>
                <a:effectLst/>
              </c:spPr>
              <c:txPr>
                <a:bodyPr rot="0" spcFirstLastPara="1" vertOverflow="ellipsis" vert="horz" wrap="square" anchor="ctr" anchorCtr="1"/>
                <a:lstStyle/>
                <a:p>
                  <a:pPr>
                    <a:defRPr sz="1000" b="1"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inBase"/>
              <c:showLegendKey val="0"/>
              <c:showVal val="1"/>
              <c:showCatName val="0"/>
              <c:showSerName val="0"/>
              <c:showPercent val="0"/>
              <c:showBubbleSize val="0"/>
              <c:extLst>
                <c:ext xmlns:c16="http://schemas.microsoft.com/office/drawing/2014/chart" uri="{C3380CC4-5D6E-409C-BE32-E72D297353CC}">
                  <c16:uniqueId val="{00000000-DE32-4C24-8B1E-A9647CA837BF}"/>
                </c:ext>
              </c:extLst>
            </c:dLbl>
            <c:numFmt formatCode="0.0;\-0.0;;" sourceLinked="0"/>
            <c:spPr>
              <a:noFill/>
              <a:ln>
                <a:noFill/>
              </a:ln>
              <a:effectLst/>
            </c:spPr>
            <c:txPr>
              <a:bodyPr rot="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集計表・グラフ!$B$34:$B$40</c:f>
              <c:strCache>
                <c:ptCount val="7"/>
                <c:pt idx="0">
                  <c:v>府全体</c:v>
                </c:pt>
                <c:pt idx="1">
                  <c:v>70万人以上</c:v>
                </c:pt>
                <c:pt idx="2">
                  <c:v>40万人以上70万人未満</c:v>
                </c:pt>
                <c:pt idx="3">
                  <c:v>20万人以上40万人未満</c:v>
                </c:pt>
                <c:pt idx="4">
                  <c:v>10万人以上20万人未満</c:v>
                </c:pt>
                <c:pt idx="5">
                  <c:v>5万人以上10万人未満</c:v>
                </c:pt>
                <c:pt idx="6">
                  <c:v>5万人未満</c:v>
                </c:pt>
              </c:strCache>
            </c:strRef>
          </c:cat>
          <c:val>
            <c:numRef>
              <c:f>集計表・グラフ!$O$34:$O$40</c:f>
              <c:numCache>
                <c:formatCode>#,##0.0;[Red]\-#,##0.0</c:formatCode>
                <c:ptCount val="7"/>
                <c:pt idx="0">
                  <c:v>66.786140979689378</c:v>
                </c:pt>
                <c:pt idx="1">
                  <c:v>83.742331288343564</c:v>
                </c:pt>
                <c:pt idx="2">
                  <c:v>61.538461538461533</c:v>
                </c:pt>
                <c:pt idx="3">
                  <c:v>58.088235294117652</c:v>
                </c:pt>
                <c:pt idx="4">
                  <c:v>41.509433962264154</c:v>
                </c:pt>
                <c:pt idx="5">
                  <c:v>54.545454545454547</c:v>
                </c:pt>
                <c:pt idx="6">
                  <c:v>50</c:v>
                </c:pt>
              </c:numCache>
            </c:numRef>
          </c:val>
          <c:extLst>
            <c:ext xmlns:c16="http://schemas.microsoft.com/office/drawing/2014/chart" uri="{C3380CC4-5D6E-409C-BE32-E72D297353CC}">
              <c16:uniqueId val="{00000002-4B21-4E1C-BF88-C65F6D07BF78}"/>
            </c:ext>
          </c:extLst>
        </c:ser>
        <c:dLbls>
          <c:dLblPos val="ctr"/>
          <c:showLegendKey val="0"/>
          <c:showVal val="1"/>
          <c:showCatName val="0"/>
          <c:showSerName val="0"/>
          <c:showPercent val="0"/>
          <c:showBubbleSize val="0"/>
        </c:dLbls>
        <c:gapWidth val="50"/>
        <c:overlap val="100"/>
        <c:axId val="660351968"/>
        <c:axId val="1984031568"/>
      </c:barChart>
      <c:catAx>
        <c:axId val="660351968"/>
        <c:scaling>
          <c:orientation val="maxMin"/>
        </c:scaling>
        <c:delete val="0"/>
        <c:axPos val="l"/>
        <c:numFmt formatCode="General" sourceLinked="1"/>
        <c:majorTickMark val="none"/>
        <c:minorTickMark val="none"/>
        <c:tickLblPos val="low"/>
        <c:spPr>
          <a:noFill/>
          <a:ln w="3175" cap="flat" cmpd="sng" algn="ctr">
            <a:solidFill>
              <a:srgbClr val="000000"/>
            </a:solidFill>
            <a:prstDash val="solid"/>
            <a:round/>
          </a:ln>
          <a:effectLst/>
        </c:spPr>
        <c:txPr>
          <a:bodyPr rot="0" spcFirstLastPara="1" vertOverflow="ellipsis"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crossAx val="1984031568"/>
        <c:crosses val="autoZero"/>
        <c:auto val="1"/>
        <c:lblAlgn val="ctr"/>
        <c:lblOffset val="100"/>
        <c:noMultiLvlLbl val="0"/>
      </c:catAx>
      <c:valAx>
        <c:axId val="1984031568"/>
        <c:scaling>
          <c:orientation val="minMax"/>
          <c:max val="100"/>
        </c:scaling>
        <c:delete val="0"/>
        <c:axPos val="t"/>
        <c:majorGridlines>
          <c:spPr>
            <a:ln w="3175" cap="flat" cmpd="sng" algn="ctr">
              <a:solidFill>
                <a:schemeClr val="bg1">
                  <a:lumMod val="50000"/>
                </a:schemeClr>
              </a:solidFill>
              <a:prstDash val="solid"/>
              <a:round/>
            </a:ln>
            <a:effectLst/>
          </c:spPr>
        </c:majorGridlines>
        <c:numFmt formatCode="0&quot;%&quot;" sourceLinked="0"/>
        <c:majorTickMark val="none"/>
        <c:minorTickMark val="none"/>
        <c:tickLblPos val="low"/>
        <c:spPr>
          <a:noFill/>
          <a:ln w="25400">
            <a:noFill/>
          </a:ln>
          <a:effectLst/>
        </c:spPr>
        <c:txPr>
          <a:bodyPr rot="-6000000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crossAx val="660351968"/>
        <c:crosses val="autoZero"/>
        <c:crossBetween val="between"/>
      </c:valAx>
      <c:spPr>
        <a:noFill/>
        <a:ln w="25400">
          <a:noFill/>
        </a:ln>
        <a:effectLst/>
      </c:spPr>
    </c:plotArea>
    <c:legend>
      <c:legendPos val="b"/>
      <c:legendEntry>
        <c:idx val="0"/>
        <c:txPr>
          <a:bodyPr rot="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legendEntry>
      <c:legendEntry>
        <c:idx val="1"/>
        <c:txPr>
          <a:bodyPr rot="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legendEntry>
      <c:legendEntry>
        <c:idx val="2"/>
        <c:delete val="1"/>
      </c:legendEntry>
      <c:layout>
        <c:manualLayout>
          <c:xMode val="edge"/>
          <c:yMode val="edge"/>
          <c:x val="0.43535907407407409"/>
          <c:y val="0.91113430016216879"/>
          <c:w val="0.4397261111111111"/>
          <c:h val="8.4939020525402073E-2"/>
        </c:manualLayout>
      </c:layout>
      <c:overlay val="0"/>
      <c:spPr>
        <a:noFill/>
        <a:ln w="25400">
          <a:noFill/>
        </a:ln>
        <a:effectLst/>
      </c:spPr>
      <c:txPr>
        <a:bodyPr rot="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legend>
    <c:plotVisOnly val="1"/>
    <c:dispBlanksAs val="gap"/>
    <c:showDLblsOverMax val="0"/>
  </c:chart>
  <c:spPr>
    <a:noFill/>
    <a:ln w="25400" cap="flat" cmpd="sng" algn="ctr">
      <a:noFill/>
      <a:round/>
    </a:ln>
    <a:effectLst/>
  </c:spPr>
  <c:txPr>
    <a:bodyPr/>
    <a:lstStyle/>
    <a:p>
      <a:pPr>
        <a:defRPr sz="1000" u="none" strike="noStrike" baseline="0">
          <a:solidFill>
            <a:srgbClr val="000000"/>
          </a:solidFill>
          <a:latin typeface="Meiryo UI" panose="020B0604030504040204" pitchFamily="50" charset="-128"/>
          <a:ea typeface="Meiryo UI" panose="020B0604030504040204" pitchFamily="50" charset="-128"/>
          <a:cs typeface="Arial"/>
        </a:defRPr>
      </a:pPr>
      <a:endParaRPr lang="ja-JP"/>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0.2588610898078294"/>
          <c:y val="7.6090205876256048E-2"/>
          <c:w val="0.68909007898685115"/>
          <c:h val="0.84368484919015696"/>
        </c:manualLayout>
      </c:layout>
      <c:barChart>
        <c:barDir val="bar"/>
        <c:grouping val="percentStacked"/>
        <c:varyColors val="0"/>
        <c:ser>
          <c:idx val="0"/>
          <c:order val="0"/>
          <c:tx>
            <c:strRef>
              <c:f>集計表・グラフ!$D$41</c:f>
              <c:strCache>
                <c:ptCount val="1"/>
                <c:pt idx="0">
                  <c:v>10分未満</c:v>
                </c:pt>
              </c:strCache>
            </c:strRef>
          </c:tx>
          <c:spPr>
            <a:solidFill>
              <a:schemeClr val="accent2"/>
            </a:solidFill>
            <a:ln>
              <a:solidFill>
                <a:schemeClr val="bg1"/>
              </a:solidFill>
            </a:ln>
            <a:effectLst/>
          </c:spPr>
          <c:invertIfNegative val="0"/>
          <c:dLbls>
            <c:dLbl>
              <c:idx val="1"/>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showLegendKey val="0"/>
              <c:showVal val="1"/>
              <c:showCatName val="0"/>
              <c:showSerName val="0"/>
              <c:showPercent val="0"/>
              <c:showBubbleSize val="0"/>
              <c:extLst>
                <c:ext xmlns:c16="http://schemas.microsoft.com/office/drawing/2014/chart" uri="{C3380CC4-5D6E-409C-BE32-E72D297353CC}">
                  <c16:uniqueId val="{00000000-442D-4552-929C-046F0B45D6FA}"/>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集計表・グラフ!$C$42:$C$48</c:f>
              <c:strCache>
                <c:ptCount val="7"/>
                <c:pt idx="0">
                  <c:v>府全体</c:v>
                </c:pt>
                <c:pt idx="1">
                  <c:v>70万人以上</c:v>
                </c:pt>
                <c:pt idx="2">
                  <c:v>40万人以上70万人未満</c:v>
                </c:pt>
                <c:pt idx="3">
                  <c:v>20万人以上40万人未満</c:v>
                </c:pt>
                <c:pt idx="4">
                  <c:v>10万人以上20万人未満</c:v>
                </c:pt>
                <c:pt idx="5">
                  <c:v>5万人以上10万人未満</c:v>
                </c:pt>
                <c:pt idx="6">
                  <c:v>5万人未満</c:v>
                </c:pt>
              </c:strCache>
            </c:strRef>
          </c:cat>
          <c:val>
            <c:numRef>
              <c:f>集計表・グラフ!$D$42:$D$48</c:f>
              <c:numCache>
                <c:formatCode>#,##0.0;[Red]\-#,##0.0</c:formatCode>
                <c:ptCount val="7"/>
                <c:pt idx="0">
                  <c:v>64.161922291265341</c:v>
                </c:pt>
                <c:pt idx="1">
                  <c:v>59.569058116232469</c:v>
                </c:pt>
                <c:pt idx="2">
                  <c:v>69.71977733737468</c:v>
                </c:pt>
                <c:pt idx="3">
                  <c:v>66.239028805354195</c:v>
                </c:pt>
                <c:pt idx="4">
                  <c:v>67.29357874851631</c:v>
                </c:pt>
                <c:pt idx="5">
                  <c:v>71.524852569502954</c:v>
                </c:pt>
                <c:pt idx="6">
                  <c:v>87.992013690815753</c:v>
                </c:pt>
              </c:numCache>
            </c:numRef>
          </c:val>
          <c:extLst>
            <c:ext xmlns:c16="http://schemas.microsoft.com/office/drawing/2014/chart" uri="{C3380CC4-5D6E-409C-BE32-E72D297353CC}">
              <c16:uniqueId val="{00000000-8C92-41A1-B79B-8DC69EB81FA6}"/>
            </c:ext>
          </c:extLst>
        </c:ser>
        <c:ser>
          <c:idx val="1"/>
          <c:order val="1"/>
          <c:tx>
            <c:strRef>
              <c:f>集計表・グラフ!$E$41</c:f>
              <c:strCache>
                <c:ptCount val="1"/>
                <c:pt idx="0">
                  <c:v>10分以上</c:v>
                </c:pt>
              </c:strCache>
            </c:strRef>
          </c:tx>
          <c:spPr>
            <a:solidFill>
              <a:schemeClr val="accent2">
                <a:lumMod val="60000"/>
                <a:lumOff val="40000"/>
              </a:schemeClr>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集計表・グラフ!$C$42:$C$48</c:f>
              <c:strCache>
                <c:ptCount val="7"/>
                <c:pt idx="0">
                  <c:v>府全体</c:v>
                </c:pt>
                <c:pt idx="1">
                  <c:v>70万人以上</c:v>
                </c:pt>
                <c:pt idx="2">
                  <c:v>40万人以上70万人未満</c:v>
                </c:pt>
                <c:pt idx="3">
                  <c:v>20万人以上40万人未満</c:v>
                </c:pt>
                <c:pt idx="4">
                  <c:v>10万人以上20万人未満</c:v>
                </c:pt>
                <c:pt idx="5">
                  <c:v>5万人以上10万人未満</c:v>
                </c:pt>
                <c:pt idx="6">
                  <c:v>5万人未満</c:v>
                </c:pt>
              </c:strCache>
            </c:strRef>
          </c:cat>
          <c:val>
            <c:numRef>
              <c:f>集計表・グラフ!$E$42:$E$48</c:f>
              <c:numCache>
                <c:formatCode>#,##0.0;[Red]\-#,##0.0</c:formatCode>
                <c:ptCount val="7"/>
                <c:pt idx="0">
                  <c:v>35.838077708734652</c:v>
                </c:pt>
                <c:pt idx="1">
                  <c:v>40.430941883767531</c:v>
                </c:pt>
                <c:pt idx="2">
                  <c:v>30.28022266262532</c:v>
                </c:pt>
                <c:pt idx="3">
                  <c:v>33.760971194645812</c:v>
                </c:pt>
                <c:pt idx="4">
                  <c:v>32.70642125148369</c:v>
                </c:pt>
                <c:pt idx="5">
                  <c:v>28.475147430497049</c:v>
                </c:pt>
                <c:pt idx="6">
                  <c:v>12.007986309184256</c:v>
                </c:pt>
              </c:numCache>
            </c:numRef>
          </c:val>
          <c:extLst>
            <c:ext xmlns:c16="http://schemas.microsoft.com/office/drawing/2014/chart" uri="{C3380CC4-5D6E-409C-BE32-E72D297353CC}">
              <c16:uniqueId val="{00000001-8C92-41A1-B79B-8DC69EB81FA6}"/>
            </c:ext>
          </c:extLst>
        </c:ser>
        <c:dLbls>
          <c:showLegendKey val="0"/>
          <c:showVal val="0"/>
          <c:showCatName val="0"/>
          <c:showSerName val="0"/>
          <c:showPercent val="0"/>
          <c:showBubbleSize val="0"/>
        </c:dLbls>
        <c:gapWidth val="50"/>
        <c:overlap val="100"/>
        <c:axId val="669997408"/>
        <c:axId val="351123856"/>
      </c:barChart>
      <c:catAx>
        <c:axId val="669997408"/>
        <c:scaling>
          <c:orientation val="maxMin"/>
        </c:scaling>
        <c:delete val="0"/>
        <c:axPos val="l"/>
        <c:numFmt formatCode="General" sourceLinked="1"/>
        <c:majorTickMark val="none"/>
        <c:minorTickMark val="none"/>
        <c:tickLblPos val="low"/>
        <c:spPr>
          <a:noFill/>
          <a:ln w="3175" cap="flat" cmpd="sng" algn="ctr">
            <a:solidFill>
              <a:srgbClr val="000000"/>
            </a:solidFill>
            <a:prstDash val="solid"/>
            <a:round/>
          </a:ln>
          <a:effectLst/>
        </c:spPr>
        <c:txPr>
          <a:bodyPr rot="0" spcFirstLastPara="1" vertOverflow="ellipsis"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crossAx val="351123856"/>
        <c:crosses val="autoZero"/>
        <c:auto val="1"/>
        <c:lblAlgn val="ctr"/>
        <c:lblOffset val="100"/>
        <c:noMultiLvlLbl val="0"/>
      </c:catAx>
      <c:valAx>
        <c:axId val="351123856"/>
        <c:scaling>
          <c:orientation val="minMax"/>
        </c:scaling>
        <c:delete val="0"/>
        <c:axPos val="t"/>
        <c:majorGridlines>
          <c:spPr>
            <a:ln w="3175" cap="flat" cmpd="sng" algn="ctr">
              <a:solidFill>
                <a:schemeClr val="bg1">
                  <a:lumMod val="50000"/>
                </a:schemeClr>
              </a:solidFill>
              <a:prstDash val="solid"/>
              <a:round/>
            </a:ln>
            <a:effectLst/>
          </c:spPr>
        </c:majorGridlines>
        <c:numFmt formatCode="0%" sourceLinked="1"/>
        <c:majorTickMark val="none"/>
        <c:minorTickMark val="none"/>
        <c:tickLblPos val="low"/>
        <c:spPr>
          <a:noFill/>
          <a:ln w="25400">
            <a:noFill/>
          </a:ln>
          <a:effectLst/>
        </c:spPr>
        <c:txPr>
          <a:bodyPr rot="-6000000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crossAx val="669997408"/>
        <c:crosses val="autoZero"/>
        <c:crossBetween val="between"/>
        <c:majorUnit val="0.2"/>
      </c:valAx>
      <c:spPr>
        <a:noFill/>
        <a:ln w="25400">
          <a:noFill/>
        </a:ln>
        <a:effectLst/>
      </c:spPr>
    </c:plotArea>
    <c:legend>
      <c:legendPos val="b"/>
      <c:legendEntry>
        <c:idx val="0"/>
        <c:txPr>
          <a:bodyPr rot="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legendEntry>
      <c:legendEntry>
        <c:idx val="1"/>
        <c:txPr>
          <a:bodyPr rot="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legendEntry>
      <c:layout>
        <c:manualLayout>
          <c:xMode val="edge"/>
          <c:yMode val="edge"/>
          <c:x val="0.39047374102070442"/>
          <c:y val="0.9184193950291496"/>
          <c:w val="0.41718358342273837"/>
          <c:h val="8.158060497085029E-2"/>
        </c:manualLayout>
      </c:layout>
      <c:overlay val="0"/>
      <c:spPr>
        <a:noFill/>
        <a:ln w="25400">
          <a:noFill/>
        </a:ln>
        <a:effectLst/>
      </c:spPr>
      <c:txPr>
        <a:bodyPr rot="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legend>
    <c:plotVisOnly val="1"/>
    <c:dispBlanksAs val="gap"/>
    <c:showDLblsOverMax val="0"/>
    <c:extLst/>
  </c:chart>
  <c:spPr>
    <a:noFill/>
    <a:ln w="25400" cap="flat" cmpd="sng" algn="ctr">
      <a:noFill/>
      <a:round/>
    </a:ln>
    <a:effectLst/>
  </c:spPr>
  <c:txPr>
    <a:bodyPr/>
    <a:lstStyle/>
    <a:p>
      <a:pPr>
        <a:defRPr sz="1000" u="none" strike="noStrike" baseline="0">
          <a:solidFill>
            <a:srgbClr val="000000"/>
          </a:solidFill>
          <a:latin typeface="Meiryo UI" panose="020B0604030504040204" pitchFamily="50" charset="-128"/>
          <a:ea typeface="Meiryo UI" panose="020B0604030504040204" pitchFamily="50" charset="-128"/>
          <a:cs typeface="Arial"/>
        </a:defRPr>
      </a:pPr>
      <a:endParaRPr lang="ja-JP"/>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673140857392825"/>
          <c:y val="0.12160469524642753"/>
          <c:w val="0.57728258967629043"/>
          <c:h val="0.8274693788276466"/>
        </c:manualLayout>
      </c:layout>
      <c:barChart>
        <c:barDir val="bar"/>
        <c:grouping val="clustered"/>
        <c:varyColors val="0"/>
        <c:ser>
          <c:idx val="0"/>
          <c:order val="0"/>
          <c:spPr>
            <a:solidFill>
              <a:srgbClr val="DC5A5B"/>
            </a:solidFill>
            <a:ln w="12700">
              <a:solidFill>
                <a:srgbClr val="FFFFFF"/>
              </a:solidFill>
              <a:prstDash val="solid"/>
            </a:ln>
            <a:effectLst/>
          </c:spPr>
          <c:invertIfNegative val="0"/>
          <c:dLbls>
            <c:dLbl>
              <c:idx val="2"/>
              <c:spPr>
                <a:noFill/>
                <a:ln>
                  <a:noFill/>
                </a:ln>
                <a:effectLst/>
              </c:spPr>
              <c:txPr>
                <a:bodyPr rot="0" spcFirstLastPara="1" vertOverflow="ellipsis" vert="horz" wrap="square" anchor="ctr" anchorCtr="1"/>
                <a:lstStyle/>
                <a:p>
                  <a:pPr>
                    <a:defRPr sz="1000" b="1"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outEnd"/>
              <c:showLegendKey val="0"/>
              <c:showVal val="1"/>
              <c:showCatName val="0"/>
              <c:showSerName val="0"/>
              <c:showPercent val="0"/>
              <c:showBubbleSize val="0"/>
              <c:extLst>
                <c:ext xmlns:c16="http://schemas.microsoft.com/office/drawing/2014/chart" uri="{C3380CC4-5D6E-409C-BE32-E72D297353CC}">
                  <c16:uniqueId val="{00000000-7889-4ED0-9DCD-0CDFD3141E73}"/>
                </c:ext>
              </c:extLst>
            </c:dLbl>
            <c:dLbl>
              <c:idx val="6"/>
              <c:spPr>
                <a:noFill/>
                <a:ln>
                  <a:noFill/>
                </a:ln>
                <a:effectLst/>
              </c:spPr>
              <c:txPr>
                <a:bodyPr rot="0" spcFirstLastPara="1" vertOverflow="ellipsis" vert="horz" wrap="square" anchor="ctr" anchorCtr="1"/>
                <a:lstStyle/>
                <a:p>
                  <a:pPr>
                    <a:defRPr sz="1000" b="1"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outEnd"/>
              <c:showLegendKey val="0"/>
              <c:showVal val="1"/>
              <c:showCatName val="0"/>
              <c:showSerName val="0"/>
              <c:showPercent val="0"/>
              <c:showBubbleSize val="0"/>
              <c:extLst>
                <c:ext xmlns:c16="http://schemas.microsoft.com/office/drawing/2014/chart" uri="{C3380CC4-5D6E-409C-BE32-E72D297353CC}">
                  <c16:uniqueId val="{00000001-7889-4ED0-9DCD-0CDFD3141E73}"/>
                </c:ext>
              </c:extLst>
            </c:dLbl>
            <c:spPr>
              <a:noFill/>
              <a:ln>
                <a:noFill/>
              </a:ln>
              <a:effectLst/>
            </c:spPr>
            <c:txPr>
              <a:bodyPr rot="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火災!$B$3:$B$9</c:f>
              <c:strCache>
                <c:ptCount val="7"/>
                <c:pt idx="0">
                  <c:v>府全体</c:v>
                </c:pt>
                <c:pt idx="1">
                  <c:v>70万人以上</c:v>
                </c:pt>
                <c:pt idx="2">
                  <c:v>40万人以上70万人未満</c:v>
                </c:pt>
                <c:pt idx="3">
                  <c:v>20万人以上40万人未満</c:v>
                </c:pt>
                <c:pt idx="4">
                  <c:v>10万人以上20万人未満</c:v>
                </c:pt>
                <c:pt idx="5">
                  <c:v>5万人以上10万人未満</c:v>
                </c:pt>
                <c:pt idx="6">
                  <c:v>5万人未満</c:v>
                </c:pt>
              </c:strCache>
            </c:strRef>
          </c:cat>
          <c:val>
            <c:numRef>
              <c:f>火災!$E$3:$E$9</c:f>
              <c:numCache>
                <c:formatCode>#,##0.0;[Red]\-#,##0.0</c:formatCode>
                <c:ptCount val="7"/>
                <c:pt idx="0">
                  <c:v>5.2361111111111107</c:v>
                </c:pt>
                <c:pt idx="1">
                  <c:v>5.6851851851851851</c:v>
                </c:pt>
                <c:pt idx="2">
                  <c:v>6.71830985915493</c:v>
                </c:pt>
                <c:pt idx="3">
                  <c:v>3.6027397260273974</c:v>
                </c:pt>
                <c:pt idx="4">
                  <c:v>4.6857142857142859</c:v>
                </c:pt>
                <c:pt idx="5">
                  <c:v>3.7333333333333334</c:v>
                </c:pt>
                <c:pt idx="6">
                  <c:v>1</c:v>
                </c:pt>
              </c:numCache>
            </c:numRef>
          </c:val>
          <c:extLst>
            <c:ext xmlns:c16="http://schemas.microsoft.com/office/drawing/2014/chart" uri="{C3380CC4-5D6E-409C-BE32-E72D297353CC}">
              <c16:uniqueId val="{00000000-1F02-4229-A5D0-4BE6030EEB86}"/>
            </c:ext>
          </c:extLst>
        </c:ser>
        <c:dLbls>
          <c:showLegendKey val="0"/>
          <c:showVal val="0"/>
          <c:showCatName val="0"/>
          <c:showSerName val="0"/>
          <c:showPercent val="0"/>
          <c:showBubbleSize val="0"/>
        </c:dLbls>
        <c:gapWidth val="60"/>
        <c:axId val="169072416"/>
        <c:axId val="165897664"/>
      </c:barChart>
      <c:catAx>
        <c:axId val="169072416"/>
        <c:scaling>
          <c:orientation val="maxMin"/>
        </c:scaling>
        <c:delete val="0"/>
        <c:axPos val="l"/>
        <c:numFmt formatCode="General" sourceLinked="1"/>
        <c:majorTickMark val="none"/>
        <c:minorTickMark val="none"/>
        <c:tickLblPos val="low"/>
        <c:spPr>
          <a:noFill/>
          <a:ln w="3175" cap="flat" cmpd="sng" algn="ctr">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crossAx val="165897664"/>
        <c:crosses val="autoZero"/>
        <c:auto val="1"/>
        <c:lblAlgn val="ctr"/>
        <c:lblOffset val="100"/>
        <c:noMultiLvlLbl val="0"/>
      </c:catAx>
      <c:valAx>
        <c:axId val="165897664"/>
        <c:scaling>
          <c:orientation val="minMax"/>
        </c:scaling>
        <c:delete val="0"/>
        <c:axPos val="t"/>
        <c:majorGridlines>
          <c:spPr>
            <a:ln w="3175" cap="flat" cmpd="sng" algn="ctr">
              <a:solidFill>
                <a:schemeClr val="bg1">
                  <a:lumMod val="50000"/>
                </a:schemeClr>
              </a:solidFill>
              <a:prstDash val="solid"/>
              <a:round/>
            </a:ln>
            <a:effectLst/>
          </c:spPr>
        </c:majorGridlines>
        <c:numFmt formatCode="#,##0.0;[Red]\-#,##0.0" sourceLinked="1"/>
        <c:majorTickMark val="none"/>
        <c:minorTickMark val="none"/>
        <c:tickLblPos val="low"/>
        <c:spPr>
          <a:noFill/>
          <a:ln w="25400">
            <a:noFill/>
          </a:ln>
          <a:effectLst/>
        </c:spPr>
        <c:txPr>
          <a:bodyPr rot="-6000000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crossAx val="169072416"/>
        <c:crosses val="autoZero"/>
        <c:crossBetween val="between"/>
        <c:majorUnit val="2"/>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25400" cap="flat" cmpd="sng" algn="ctr">
      <a:noFill/>
      <a:round/>
    </a:ln>
    <a:effectLst/>
  </c:spPr>
  <c:txPr>
    <a:bodyPr/>
    <a:lstStyle/>
    <a:p>
      <a:pPr>
        <a:defRPr sz="1000" u="none" strike="noStrike" baseline="0">
          <a:solidFill>
            <a:srgbClr val="000000"/>
          </a:solidFill>
          <a:latin typeface="Meiryo UI" panose="020B0604030504040204" pitchFamily="50" charset="-128"/>
          <a:ea typeface="Meiryo UI" panose="020B0604030504040204" pitchFamily="50" charset="-128"/>
          <a:cs typeface="Arial"/>
        </a:defRPr>
      </a:pPr>
      <a:endParaRPr lang="ja-JP"/>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673140857392825"/>
          <c:y val="0.12160469524642753"/>
          <c:w val="0.57728258967629043"/>
          <c:h val="0.8274693788276466"/>
        </c:manualLayout>
      </c:layout>
      <c:barChart>
        <c:barDir val="bar"/>
        <c:grouping val="clustered"/>
        <c:varyColors val="0"/>
        <c:ser>
          <c:idx val="0"/>
          <c:order val="0"/>
          <c:spPr>
            <a:solidFill>
              <a:srgbClr val="DC5A5B"/>
            </a:solidFill>
            <a:ln w="12700">
              <a:solidFill>
                <a:srgbClr val="FFFFFF"/>
              </a:solidFill>
              <a:prstDash val="solid"/>
            </a:ln>
            <a:effectLst/>
          </c:spPr>
          <c:invertIfNegative val="0"/>
          <c:dLbls>
            <c:dLbl>
              <c:idx val="1"/>
              <c:spPr>
                <a:noFill/>
                <a:ln>
                  <a:noFill/>
                </a:ln>
                <a:effectLst/>
              </c:spPr>
              <c:txPr>
                <a:bodyPr rot="0" spcFirstLastPara="1" vertOverflow="ellipsis" vert="horz" wrap="square" anchor="ctr" anchorCtr="1"/>
                <a:lstStyle/>
                <a:p>
                  <a:pPr>
                    <a:defRPr sz="1000" b="1"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outEnd"/>
              <c:showLegendKey val="0"/>
              <c:showVal val="1"/>
              <c:showCatName val="0"/>
              <c:showSerName val="0"/>
              <c:showPercent val="0"/>
              <c:showBubbleSize val="0"/>
              <c:extLst>
                <c:ext xmlns:c16="http://schemas.microsoft.com/office/drawing/2014/chart" uri="{C3380CC4-5D6E-409C-BE32-E72D297353CC}">
                  <c16:uniqueId val="{00000000-B97B-43DD-A775-91FA3C375AC3}"/>
                </c:ext>
              </c:extLst>
            </c:dLbl>
            <c:spPr>
              <a:noFill/>
              <a:ln>
                <a:noFill/>
              </a:ln>
              <a:effectLst/>
            </c:spPr>
            <c:txPr>
              <a:bodyPr rot="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救急!$B$3:$B$9</c:f>
              <c:strCache>
                <c:ptCount val="7"/>
                <c:pt idx="0">
                  <c:v>府全体</c:v>
                </c:pt>
                <c:pt idx="1">
                  <c:v>70万人以上</c:v>
                </c:pt>
                <c:pt idx="2">
                  <c:v>40万人以上70万人未満</c:v>
                </c:pt>
                <c:pt idx="3">
                  <c:v>20万人以上40万人未満</c:v>
                </c:pt>
                <c:pt idx="4">
                  <c:v>10万人以上20万人未満</c:v>
                </c:pt>
                <c:pt idx="5">
                  <c:v>5万人以上10万人未満</c:v>
                </c:pt>
                <c:pt idx="6">
                  <c:v>5万人未満</c:v>
                </c:pt>
              </c:strCache>
            </c:strRef>
          </c:cat>
          <c:val>
            <c:numRef>
              <c:f>救急!$E$3:$E$9</c:f>
              <c:numCache>
                <c:formatCode>#,##0_);[Red]\(#,##0\)</c:formatCode>
                <c:ptCount val="7"/>
                <c:pt idx="0">
                  <c:v>2581.1660079051385</c:v>
                </c:pt>
                <c:pt idx="1">
                  <c:v>3248.6979166666665</c:v>
                </c:pt>
                <c:pt idx="2">
                  <c:v>2326.2372881355932</c:v>
                </c:pt>
                <c:pt idx="3">
                  <c:v>2229.8148148148148</c:v>
                </c:pt>
                <c:pt idx="4">
                  <c:v>1993.9</c:v>
                </c:pt>
                <c:pt idx="5">
                  <c:v>1681.5833333333333</c:v>
                </c:pt>
                <c:pt idx="6">
                  <c:v>1753</c:v>
                </c:pt>
              </c:numCache>
            </c:numRef>
          </c:val>
          <c:extLst>
            <c:ext xmlns:c16="http://schemas.microsoft.com/office/drawing/2014/chart" uri="{C3380CC4-5D6E-409C-BE32-E72D297353CC}">
              <c16:uniqueId val="{00000000-72C6-4CCA-B85F-BEC7122C8F3F}"/>
            </c:ext>
          </c:extLst>
        </c:ser>
        <c:dLbls>
          <c:showLegendKey val="0"/>
          <c:showVal val="0"/>
          <c:showCatName val="0"/>
          <c:showSerName val="0"/>
          <c:showPercent val="0"/>
          <c:showBubbleSize val="0"/>
        </c:dLbls>
        <c:gapWidth val="60"/>
        <c:axId val="169072416"/>
        <c:axId val="165897664"/>
      </c:barChart>
      <c:catAx>
        <c:axId val="169072416"/>
        <c:scaling>
          <c:orientation val="maxMin"/>
        </c:scaling>
        <c:delete val="0"/>
        <c:axPos val="l"/>
        <c:numFmt formatCode="General" sourceLinked="1"/>
        <c:majorTickMark val="none"/>
        <c:minorTickMark val="none"/>
        <c:tickLblPos val="low"/>
        <c:spPr>
          <a:noFill/>
          <a:ln w="3175" cap="flat" cmpd="sng" algn="ctr">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crossAx val="165897664"/>
        <c:crosses val="autoZero"/>
        <c:auto val="1"/>
        <c:lblAlgn val="ctr"/>
        <c:lblOffset val="100"/>
        <c:noMultiLvlLbl val="0"/>
      </c:catAx>
      <c:valAx>
        <c:axId val="165897664"/>
        <c:scaling>
          <c:orientation val="minMax"/>
        </c:scaling>
        <c:delete val="0"/>
        <c:axPos val="t"/>
        <c:majorGridlines>
          <c:spPr>
            <a:ln w="3175" cap="flat" cmpd="sng" algn="ctr">
              <a:solidFill>
                <a:schemeClr val="bg1">
                  <a:lumMod val="50000"/>
                </a:schemeClr>
              </a:solidFill>
              <a:prstDash val="solid"/>
              <a:round/>
            </a:ln>
            <a:effectLst/>
          </c:spPr>
        </c:majorGridlines>
        <c:numFmt formatCode="#,##0_);[Red]\(#,##0\)" sourceLinked="1"/>
        <c:majorTickMark val="none"/>
        <c:minorTickMark val="none"/>
        <c:tickLblPos val="low"/>
        <c:spPr>
          <a:noFill/>
          <a:ln w="25400">
            <a:noFill/>
          </a:ln>
          <a:effectLst/>
        </c:spPr>
        <c:txPr>
          <a:bodyPr rot="-6000000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crossAx val="16907241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25400" cap="flat" cmpd="sng" algn="ctr">
      <a:noFill/>
      <a:round/>
    </a:ln>
    <a:effectLst/>
  </c:spPr>
  <c:txPr>
    <a:bodyPr/>
    <a:lstStyle/>
    <a:p>
      <a:pPr>
        <a:defRPr sz="1000" u="none" strike="noStrike" baseline="0">
          <a:solidFill>
            <a:srgbClr val="000000"/>
          </a:solidFill>
          <a:latin typeface="Meiryo UI" panose="020B0604030504040204" pitchFamily="50" charset="-128"/>
          <a:ea typeface="Meiryo UI" panose="020B0604030504040204" pitchFamily="50" charset="-128"/>
          <a:cs typeface="Arial"/>
        </a:defRPr>
      </a:pPr>
      <a:endParaRPr lang="ja-JP"/>
    </a:p>
  </c:txPr>
  <c:externalData r:id="rId3">
    <c:autoUpdate val="0"/>
  </c:externalData>
  <c:userShapes r:id="rId4"/>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673140857392825"/>
          <c:y val="0.12160469524642753"/>
          <c:w val="0.57728258967629043"/>
          <c:h val="0.8274693788276466"/>
        </c:manualLayout>
      </c:layout>
      <c:barChart>
        <c:barDir val="bar"/>
        <c:grouping val="clustered"/>
        <c:varyColors val="0"/>
        <c:ser>
          <c:idx val="0"/>
          <c:order val="0"/>
          <c:spPr>
            <a:solidFill>
              <a:srgbClr val="DC5A5B"/>
            </a:solidFill>
            <a:ln w="12700">
              <a:solidFill>
                <a:srgbClr val="FFFFFF"/>
              </a:solidFill>
              <a:prstDash val="solid"/>
            </a:ln>
            <a:effectLst/>
          </c:spPr>
          <c:invertIfNegative val="0"/>
          <c:dLbls>
            <c:dLbl>
              <c:idx val="1"/>
              <c:spPr>
                <a:noFill/>
                <a:ln>
                  <a:noFill/>
                </a:ln>
                <a:effectLst/>
              </c:spPr>
              <c:txPr>
                <a:bodyPr rot="0" spcFirstLastPara="1" vertOverflow="ellipsis" vert="horz" wrap="square" anchor="ctr" anchorCtr="1"/>
                <a:lstStyle/>
                <a:p>
                  <a:pPr>
                    <a:defRPr sz="1000" b="1"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outEnd"/>
              <c:showLegendKey val="0"/>
              <c:showVal val="1"/>
              <c:showCatName val="0"/>
              <c:showSerName val="0"/>
              <c:showPercent val="0"/>
              <c:showBubbleSize val="0"/>
              <c:extLst>
                <c:ext xmlns:c16="http://schemas.microsoft.com/office/drawing/2014/chart" uri="{C3380CC4-5D6E-409C-BE32-E72D297353CC}">
                  <c16:uniqueId val="{00000000-FC66-49F3-8A96-CDFCE0CB5994}"/>
                </c:ext>
              </c:extLst>
            </c:dLbl>
            <c:spPr>
              <a:noFill/>
              <a:ln>
                <a:noFill/>
              </a:ln>
              <a:effectLst/>
            </c:spPr>
            <c:txPr>
              <a:bodyPr rot="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救助活動!$B$3:$B$9</c:f>
              <c:strCache>
                <c:ptCount val="7"/>
                <c:pt idx="0">
                  <c:v>府全体</c:v>
                </c:pt>
                <c:pt idx="1">
                  <c:v>70万人以上</c:v>
                </c:pt>
                <c:pt idx="2">
                  <c:v>40万人以上70万人未満</c:v>
                </c:pt>
                <c:pt idx="3">
                  <c:v>20万人以上40万人未満</c:v>
                </c:pt>
                <c:pt idx="4">
                  <c:v>10万人以上20万人未満</c:v>
                </c:pt>
                <c:pt idx="5">
                  <c:v>5万人以上10万人未満</c:v>
                </c:pt>
                <c:pt idx="6">
                  <c:v>5万人未満</c:v>
                </c:pt>
              </c:strCache>
            </c:strRef>
          </c:cat>
          <c:val>
            <c:numRef>
              <c:f>救助活動!$E$3:$E$9</c:f>
              <c:numCache>
                <c:formatCode>#,##0_);[Red]\(#,##0\)</c:formatCode>
                <c:ptCount val="7"/>
                <c:pt idx="0">
                  <c:v>171.69642857142858</c:v>
                </c:pt>
                <c:pt idx="1">
                  <c:v>300.38888888888891</c:v>
                </c:pt>
                <c:pt idx="2">
                  <c:v>130.53846153846155</c:v>
                </c:pt>
                <c:pt idx="3">
                  <c:v>108.38461538461539</c:v>
                </c:pt>
                <c:pt idx="4">
                  <c:v>102.28571428571429</c:v>
                </c:pt>
                <c:pt idx="5">
                  <c:v>87</c:v>
                </c:pt>
                <c:pt idx="6">
                  <c:v>38</c:v>
                </c:pt>
              </c:numCache>
            </c:numRef>
          </c:val>
          <c:extLst>
            <c:ext xmlns:c16="http://schemas.microsoft.com/office/drawing/2014/chart" uri="{C3380CC4-5D6E-409C-BE32-E72D297353CC}">
              <c16:uniqueId val="{00000000-EA0D-4992-B5D1-8CFFBEB727F6}"/>
            </c:ext>
          </c:extLst>
        </c:ser>
        <c:dLbls>
          <c:showLegendKey val="0"/>
          <c:showVal val="0"/>
          <c:showCatName val="0"/>
          <c:showSerName val="0"/>
          <c:showPercent val="0"/>
          <c:showBubbleSize val="0"/>
        </c:dLbls>
        <c:gapWidth val="60"/>
        <c:axId val="169072416"/>
        <c:axId val="165897664"/>
      </c:barChart>
      <c:catAx>
        <c:axId val="169072416"/>
        <c:scaling>
          <c:orientation val="maxMin"/>
        </c:scaling>
        <c:delete val="0"/>
        <c:axPos val="l"/>
        <c:numFmt formatCode="General" sourceLinked="1"/>
        <c:majorTickMark val="none"/>
        <c:minorTickMark val="none"/>
        <c:tickLblPos val="low"/>
        <c:spPr>
          <a:noFill/>
          <a:ln w="3175" cap="flat" cmpd="sng" algn="ctr">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crossAx val="165897664"/>
        <c:crosses val="autoZero"/>
        <c:auto val="1"/>
        <c:lblAlgn val="ctr"/>
        <c:lblOffset val="100"/>
        <c:noMultiLvlLbl val="0"/>
      </c:catAx>
      <c:valAx>
        <c:axId val="165897664"/>
        <c:scaling>
          <c:orientation val="minMax"/>
        </c:scaling>
        <c:delete val="0"/>
        <c:axPos val="t"/>
        <c:majorGridlines>
          <c:spPr>
            <a:ln w="3175" cap="flat" cmpd="sng" algn="ctr">
              <a:solidFill>
                <a:schemeClr val="bg1">
                  <a:lumMod val="50000"/>
                </a:schemeClr>
              </a:solidFill>
              <a:prstDash val="solid"/>
              <a:round/>
            </a:ln>
            <a:effectLst/>
          </c:spPr>
        </c:majorGridlines>
        <c:numFmt formatCode="#,##0_);[Red]\(#,##0\)" sourceLinked="1"/>
        <c:majorTickMark val="none"/>
        <c:minorTickMark val="none"/>
        <c:tickLblPos val="low"/>
        <c:spPr>
          <a:noFill/>
          <a:ln w="25400">
            <a:noFill/>
          </a:ln>
          <a:effectLst/>
        </c:spPr>
        <c:txPr>
          <a:bodyPr rot="-6000000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crossAx val="16907241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25400" cap="flat" cmpd="sng" algn="ctr">
      <a:noFill/>
      <a:round/>
    </a:ln>
    <a:effectLst/>
  </c:spPr>
  <c:txPr>
    <a:bodyPr/>
    <a:lstStyle/>
    <a:p>
      <a:pPr>
        <a:defRPr sz="1000" u="none" strike="noStrike" baseline="0">
          <a:solidFill>
            <a:srgbClr val="000000"/>
          </a:solidFill>
          <a:latin typeface="Meiryo UI" panose="020B0604030504040204" pitchFamily="50" charset="-128"/>
          <a:ea typeface="Meiryo UI" panose="020B0604030504040204" pitchFamily="50" charset="-128"/>
          <a:cs typeface="Arial"/>
        </a:defRPr>
      </a:pPr>
      <a:endParaRPr lang="ja-JP"/>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05422222222222"/>
          <c:y val="9.6088861510456994E-2"/>
          <c:w val="0.66130370370370373"/>
          <c:h val="0.79576670246211656"/>
        </c:manualLayout>
      </c:layout>
      <c:barChart>
        <c:barDir val="bar"/>
        <c:grouping val="percentStacked"/>
        <c:varyColors val="0"/>
        <c:ser>
          <c:idx val="0"/>
          <c:order val="0"/>
          <c:tx>
            <c:strRef>
              <c:f>集計表・グラフ!$C$14</c:f>
              <c:strCache>
                <c:ptCount val="1"/>
                <c:pt idx="0">
                  <c:v>10代</c:v>
                </c:pt>
              </c:strCache>
            </c:strRef>
          </c:tx>
          <c:spPr>
            <a:solidFill>
              <a:srgbClr val="DC5A5B"/>
            </a:solidFill>
            <a:ln w="12700">
              <a:solidFill>
                <a:srgbClr val="FFFFFF"/>
              </a:solidFill>
              <a:prstDash val="solid"/>
            </a:ln>
            <a:effectLst/>
          </c:spPr>
          <c:invertIfNegative val="0"/>
          <c:dLbls>
            <c:delete val="1"/>
          </c:dLbls>
          <c:cat>
            <c:strRef>
              <c:f>集計表・グラフ!$B$15:$B$21</c:f>
              <c:strCache>
                <c:ptCount val="7"/>
                <c:pt idx="0">
                  <c:v>府全体</c:v>
                </c:pt>
                <c:pt idx="1">
                  <c:v>70万人以上</c:v>
                </c:pt>
                <c:pt idx="2">
                  <c:v>40万人以上70万人未満</c:v>
                </c:pt>
                <c:pt idx="3">
                  <c:v>20万人以上40万人未満</c:v>
                </c:pt>
                <c:pt idx="4">
                  <c:v>10万人以上20万人未満</c:v>
                </c:pt>
                <c:pt idx="5">
                  <c:v>5万人以上10万人未満</c:v>
                </c:pt>
                <c:pt idx="6">
                  <c:v>5万人未満</c:v>
                </c:pt>
              </c:strCache>
            </c:strRef>
          </c:cat>
          <c:val>
            <c:numRef>
              <c:f>集計表・グラフ!$C$15:$C$21</c:f>
              <c:numCache>
                <c:formatCode>#,##0.0;[Red]\-#,##0.0</c:formatCode>
                <c:ptCount val="7"/>
                <c:pt idx="0">
                  <c:v>0.61692126909518208</c:v>
                </c:pt>
                <c:pt idx="1">
                  <c:v>0.62486533074768369</c:v>
                </c:pt>
                <c:pt idx="2">
                  <c:v>0.67996373526745235</c:v>
                </c:pt>
                <c:pt idx="3">
                  <c:v>0.55724417426545081</c:v>
                </c:pt>
                <c:pt idx="4">
                  <c:v>0.42238648363252373</c:v>
                </c:pt>
                <c:pt idx="5">
                  <c:v>1.1173184357541899</c:v>
                </c:pt>
                <c:pt idx="6">
                  <c:v>0</c:v>
                </c:pt>
              </c:numCache>
            </c:numRef>
          </c:val>
          <c:extLst>
            <c:ext xmlns:c16="http://schemas.microsoft.com/office/drawing/2014/chart" uri="{C3380CC4-5D6E-409C-BE32-E72D297353CC}">
              <c16:uniqueId val="{00000000-83FD-42ED-8C3D-B0E19021574F}"/>
            </c:ext>
          </c:extLst>
        </c:ser>
        <c:ser>
          <c:idx val="1"/>
          <c:order val="1"/>
          <c:tx>
            <c:strRef>
              <c:f>集計表・グラフ!$D$14</c:f>
              <c:strCache>
                <c:ptCount val="1"/>
                <c:pt idx="0">
                  <c:v>20代</c:v>
                </c:pt>
              </c:strCache>
            </c:strRef>
          </c:tx>
          <c:spPr>
            <a:solidFill>
              <a:srgbClr val="EB9042"/>
            </a:solidFill>
            <a:ln w="12700">
              <a:solidFill>
                <a:srgbClr val="FFFFFF"/>
              </a:solidFill>
              <a:prstDash val="solid"/>
            </a:ln>
            <a:effectLst/>
          </c:spPr>
          <c:invertIfNegative val="0"/>
          <c:dLbls>
            <c:dLbl>
              <c:idx val="6"/>
              <c:spPr>
                <a:noFill/>
                <a:ln>
                  <a:noFill/>
                </a:ln>
                <a:effectLst/>
              </c:spPr>
              <c:txPr>
                <a:bodyPr rot="0" spcFirstLastPara="1" vertOverflow="ellipsis" vert="horz" wrap="square" anchor="ctr" anchorCtr="1"/>
                <a:lstStyle/>
                <a:p>
                  <a:pPr>
                    <a:defRPr sz="1000" b="1"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ctr"/>
              <c:showLegendKey val="0"/>
              <c:showVal val="1"/>
              <c:showCatName val="0"/>
              <c:showSerName val="0"/>
              <c:showPercent val="0"/>
              <c:showBubbleSize val="0"/>
              <c:extLst>
                <c:ext xmlns:c16="http://schemas.microsoft.com/office/drawing/2014/chart" uri="{C3380CC4-5D6E-409C-BE32-E72D297353CC}">
                  <c16:uniqueId val="{00000000-8A58-47F8-9470-1D7733959771}"/>
                </c:ext>
              </c:extLst>
            </c:dLbl>
            <c:dLbl>
              <c:idx val="19"/>
              <c:spPr>
                <a:noFill/>
                <a:ln>
                  <a:solidFill>
                    <a:schemeClr val="tx1"/>
                  </a:solidFill>
                </a:ln>
                <a:effectLst/>
              </c:spPr>
              <c:txPr>
                <a:bodyPr rot="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ctr"/>
              <c:showLegendKey val="0"/>
              <c:showVal val="1"/>
              <c:showCatName val="0"/>
              <c:showSerName val="0"/>
              <c:showPercent val="0"/>
              <c:showBubbleSize val="0"/>
              <c:extLst>
                <c:ext xmlns:c16="http://schemas.microsoft.com/office/drawing/2014/chart" uri="{C3380CC4-5D6E-409C-BE32-E72D297353CC}">
                  <c16:uniqueId val="{00000001-83FD-42ED-8C3D-B0E19021574F}"/>
                </c:ext>
              </c:extLst>
            </c:dLbl>
            <c:dLbl>
              <c:idx val="22"/>
              <c:spPr>
                <a:noFill/>
                <a:ln>
                  <a:solidFill>
                    <a:schemeClr val="tx1"/>
                  </a:solidFill>
                </a:ln>
                <a:effectLst/>
              </c:spPr>
              <c:txPr>
                <a:bodyPr rot="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ctr"/>
              <c:showLegendKey val="0"/>
              <c:showVal val="1"/>
              <c:showCatName val="0"/>
              <c:showSerName val="0"/>
              <c:showPercent val="0"/>
              <c:showBubbleSize val="0"/>
              <c:extLst>
                <c:ext xmlns:c16="http://schemas.microsoft.com/office/drawing/2014/chart" uri="{C3380CC4-5D6E-409C-BE32-E72D297353CC}">
                  <c16:uniqueId val="{00000002-83FD-42ED-8C3D-B0E19021574F}"/>
                </c:ext>
              </c:extLst>
            </c:dLbl>
            <c:dLbl>
              <c:idx val="23"/>
              <c:spPr>
                <a:noFill/>
                <a:ln>
                  <a:solidFill>
                    <a:schemeClr val="tx1"/>
                  </a:solidFill>
                </a:ln>
                <a:effectLst/>
              </c:spPr>
              <c:txPr>
                <a:bodyPr rot="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ctr"/>
              <c:showLegendKey val="0"/>
              <c:showVal val="1"/>
              <c:showCatName val="0"/>
              <c:showSerName val="0"/>
              <c:showPercent val="0"/>
              <c:showBubbleSize val="0"/>
              <c:extLst>
                <c:ext xmlns:c16="http://schemas.microsoft.com/office/drawing/2014/chart" uri="{C3380CC4-5D6E-409C-BE32-E72D297353CC}">
                  <c16:uniqueId val="{00000003-83FD-42ED-8C3D-B0E19021574F}"/>
                </c:ext>
              </c:extLst>
            </c:dLbl>
            <c:dLbl>
              <c:idx val="24"/>
              <c:spPr>
                <a:noFill/>
                <a:ln>
                  <a:solidFill>
                    <a:schemeClr val="tx1"/>
                  </a:solidFill>
                </a:ln>
                <a:effectLst/>
              </c:spPr>
              <c:txPr>
                <a:bodyPr rot="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ctr"/>
              <c:showLegendKey val="0"/>
              <c:showVal val="1"/>
              <c:showCatName val="0"/>
              <c:showSerName val="0"/>
              <c:showPercent val="0"/>
              <c:showBubbleSize val="0"/>
              <c:extLst>
                <c:ext xmlns:c16="http://schemas.microsoft.com/office/drawing/2014/chart" uri="{C3380CC4-5D6E-409C-BE32-E72D297353CC}">
                  <c16:uniqueId val="{00000004-83FD-42ED-8C3D-B0E19021574F}"/>
                </c:ext>
              </c:extLst>
            </c:dLbl>
            <c:spPr>
              <a:noFill/>
              <a:ln>
                <a:noFill/>
              </a:ln>
              <a:effectLst/>
            </c:spPr>
            <c:txPr>
              <a:bodyPr rot="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集計表・グラフ!$B$15:$B$21</c:f>
              <c:strCache>
                <c:ptCount val="7"/>
                <c:pt idx="0">
                  <c:v>府全体</c:v>
                </c:pt>
                <c:pt idx="1">
                  <c:v>70万人以上</c:v>
                </c:pt>
                <c:pt idx="2">
                  <c:v>40万人以上70万人未満</c:v>
                </c:pt>
                <c:pt idx="3">
                  <c:v>20万人以上40万人未満</c:v>
                </c:pt>
                <c:pt idx="4">
                  <c:v>10万人以上20万人未満</c:v>
                </c:pt>
                <c:pt idx="5">
                  <c:v>5万人以上10万人未満</c:v>
                </c:pt>
                <c:pt idx="6">
                  <c:v>5万人未満</c:v>
                </c:pt>
              </c:strCache>
            </c:strRef>
          </c:cat>
          <c:val>
            <c:numRef>
              <c:f>集計表・グラフ!$D$15:$D$21</c:f>
              <c:numCache>
                <c:formatCode>#,##0.0;[Red]\-#,##0.0</c:formatCode>
                <c:ptCount val="7"/>
                <c:pt idx="0">
                  <c:v>24.118683901292599</c:v>
                </c:pt>
                <c:pt idx="1">
                  <c:v>25.188536953242835</c:v>
                </c:pt>
                <c:pt idx="2">
                  <c:v>22.121486854034451</c:v>
                </c:pt>
                <c:pt idx="3">
                  <c:v>23.556231003039514</c:v>
                </c:pt>
                <c:pt idx="4">
                  <c:v>21.224920802534321</c:v>
                </c:pt>
                <c:pt idx="5">
                  <c:v>29.050279329608941</c:v>
                </c:pt>
                <c:pt idx="6">
                  <c:v>41.860465116279073</c:v>
                </c:pt>
              </c:numCache>
            </c:numRef>
          </c:val>
          <c:extLst>
            <c:ext xmlns:c16="http://schemas.microsoft.com/office/drawing/2014/chart" uri="{C3380CC4-5D6E-409C-BE32-E72D297353CC}">
              <c16:uniqueId val="{00000005-83FD-42ED-8C3D-B0E19021574F}"/>
            </c:ext>
          </c:extLst>
        </c:ser>
        <c:ser>
          <c:idx val="2"/>
          <c:order val="2"/>
          <c:tx>
            <c:strRef>
              <c:f>集計表・グラフ!$E$14</c:f>
              <c:strCache>
                <c:ptCount val="1"/>
                <c:pt idx="0">
                  <c:v>30代</c:v>
                </c:pt>
              </c:strCache>
            </c:strRef>
          </c:tx>
          <c:spPr>
            <a:solidFill>
              <a:srgbClr val="F3D54D"/>
            </a:solidFill>
            <a:ln w="12700">
              <a:solidFill>
                <a:srgbClr val="FFFFFF"/>
              </a:solidFill>
              <a:prstDash val="solid"/>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集計表・グラフ!$B$15:$B$21</c:f>
              <c:strCache>
                <c:ptCount val="7"/>
                <c:pt idx="0">
                  <c:v>府全体</c:v>
                </c:pt>
                <c:pt idx="1">
                  <c:v>70万人以上</c:v>
                </c:pt>
                <c:pt idx="2">
                  <c:v>40万人以上70万人未満</c:v>
                </c:pt>
                <c:pt idx="3">
                  <c:v>20万人以上40万人未満</c:v>
                </c:pt>
                <c:pt idx="4">
                  <c:v>10万人以上20万人未満</c:v>
                </c:pt>
                <c:pt idx="5">
                  <c:v>5万人以上10万人未満</c:v>
                </c:pt>
                <c:pt idx="6">
                  <c:v>5万人未満</c:v>
                </c:pt>
              </c:strCache>
            </c:strRef>
          </c:cat>
          <c:val>
            <c:numRef>
              <c:f>集計表・グラフ!$E$15:$E$21</c:f>
              <c:numCache>
                <c:formatCode>#,##0.0;[Red]\-#,##0.0</c:formatCode>
                <c:ptCount val="7"/>
                <c:pt idx="0">
                  <c:v>32.383470426948683</c:v>
                </c:pt>
                <c:pt idx="1">
                  <c:v>33.031674208144793</c:v>
                </c:pt>
                <c:pt idx="2">
                  <c:v>35.358114233907521</c:v>
                </c:pt>
                <c:pt idx="3">
                  <c:v>29.381965552178318</c:v>
                </c:pt>
                <c:pt idx="4">
                  <c:v>29.989440337909183</c:v>
                </c:pt>
                <c:pt idx="5">
                  <c:v>29.329608938547487</c:v>
                </c:pt>
                <c:pt idx="6">
                  <c:v>29.069767441860467</c:v>
                </c:pt>
              </c:numCache>
            </c:numRef>
          </c:val>
          <c:extLst>
            <c:ext xmlns:c16="http://schemas.microsoft.com/office/drawing/2014/chart" uri="{C3380CC4-5D6E-409C-BE32-E72D297353CC}">
              <c16:uniqueId val="{00000006-83FD-42ED-8C3D-B0E19021574F}"/>
            </c:ext>
          </c:extLst>
        </c:ser>
        <c:ser>
          <c:idx val="3"/>
          <c:order val="3"/>
          <c:tx>
            <c:strRef>
              <c:f>集計表・グラフ!$F$14</c:f>
              <c:strCache>
                <c:ptCount val="1"/>
                <c:pt idx="0">
                  <c:v>40代</c:v>
                </c:pt>
              </c:strCache>
            </c:strRef>
          </c:tx>
          <c:spPr>
            <a:solidFill>
              <a:srgbClr val="B769A3"/>
            </a:solidFill>
            <a:ln w="12700">
              <a:solidFill>
                <a:srgbClr val="FFFFFF"/>
              </a:solidFill>
              <a:prstDash val="solid"/>
            </a:ln>
            <a:effectLst/>
          </c:spPr>
          <c:invertIfNegative val="0"/>
          <c:dLbls>
            <c:dLbl>
              <c:idx val="4"/>
              <c:spPr>
                <a:noFill/>
                <a:ln>
                  <a:noFill/>
                </a:ln>
                <a:effectLst/>
              </c:spPr>
              <c:txPr>
                <a:bodyPr rot="0" spcFirstLastPara="1" vertOverflow="ellipsis" vert="horz" wrap="square" anchor="ctr" anchorCtr="1"/>
                <a:lstStyle/>
                <a:p>
                  <a:pPr>
                    <a:defRPr sz="1000" b="1"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ctr"/>
              <c:showLegendKey val="0"/>
              <c:showVal val="1"/>
              <c:showCatName val="0"/>
              <c:showSerName val="0"/>
              <c:showPercent val="0"/>
              <c:showBubbleSize val="0"/>
              <c:extLst>
                <c:ext xmlns:c16="http://schemas.microsoft.com/office/drawing/2014/chart" uri="{C3380CC4-5D6E-409C-BE32-E72D297353CC}">
                  <c16:uniqueId val="{00000001-8A58-47F8-9470-1D7733959771}"/>
                </c:ext>
              </c:extLst>
            </c:dLbl>
            <c:spPr>
              <a:noFill/>
              <a:ln>
                <a:noFill/>
              </a:ln>
              <a:effectLst/>
            </c:spPr>
            <c:txPr>
              <a:bodyPr rot="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集計表・グラフ!$B$15:$B$21</c:f>
              <c:strCache>
                <c:ptCount val="7"/>
                <c:pt idx="0">
                  <c:v>府全体</c:v>
                </c:pt>
                <c:pt idx="1">
                  <c:v>70万人以上</c:v>
                </c:pt>
                <c:pt idx="2">
                  <c:v>40万人以上70万人未満</c:v>
                </c:pt>
                <c:pt idx="3">
                  <c:v>20万人以上40万人未満</c:v>
                </c:pt>
                <c:pt idx="4">
                  <c:v>10万人以上20万人未満</c:v>
                </c:pt>
                <c:pt idx="5">
                  <c:v>5万人以上10万人未満</c:v>
                </c:pt>
                <c:pt idx="6">
                  <c:v>5万人未満</c:v>
                </c:pt>
              </c:strCache>
            </c:strRef>
          </c:cat>
          <c:val>
            <c:numRef>
              <c:f>集計表・グラフ!$F$15:$F$21</c:f>
              <c:numCache>
                <c:formatCode>#,##0.0;[Red]\-#,##0.0</c:formatCode>
                <c:ptCount val="7"/>
                <c:pt idx="0">
                  <c:v>21.817469643556599</c:v>
                </c:pt>
                <c:pt idx="1">
                  <c:v>21.245421245421245</c:v>
                </c:pt>
                <c:pt idx="2">
                  <c:v>21.985494106980958</c:v>
                </c:pt>
                <c:pt idx="3">
                  <c:v>22.745694022289769</c:v>
                </c:pt>
                <c:pt idx="4">
                  <c:v>23.548046462513199</c:v>
                </c:pt>
                <c:pt idx="5">
                  <c:v>20.11173184357542</c:v>
                </c:pt>
                <c:pt idx="6">
                  <c:v>15.11627906976744</c:v>
                </c:pt>
              </c:numCache>
            </c:numRef>
          </c:val>
          <c:extLst>
            <c:ext xmlns:c16="http://schemas.microsoft.com/office/drawing/2014/chart" uri="{C3380CC4-5D6E-409C-BE32-E72D297353CC}">
              <c16:uniqueId val="{00000007-83FD-42ED-8C3D-B0E19021574F}"/>
            </c:ext>
          </c:extLst>
        </c:ser>
        <c:ser>
          <c:idx val="4"/>
          <c:order val="4"/>
          <c:tx>
            <c:strRef>
              <c:f>集計表・グラフ!$G$14</c:f>
              <c:strCache>
                <c:ptCount val="1"/>
                <c:pt idx="0">
                  <c:v>50代</c:v>
                </c:pt>
              </c:strCache>
            </c:strRef>
          </c:tx>
          <c:spPr>
            <a:solidFill>
              <a:srgbClr val="337EBC"/>
            </a:solidFill>
            <a:ln w="12700">
              <a:solidFill>
                <a:srgbClr val="FFFFFF"/>
              </a:solidFill>
              <a:prstDash val="solid"/>
            </a:ln>
            <a:effectLst/>
          </c:spPr>
          <c:invertIfNegative val="0"/>
          <c:dLbls>
            <c:dLbl>
              <c:idx val="4"/>
              <c:spPr>
                <a:noFill/>
                <a:ln>
                  <a:noFill/>
                </a:ln>
                <a:effectLst/>
              </c:spPr>
              <c:txPr>
                <a:bodyPr rot="0" spcFirstLastPara="1" vertOverflow="ellipsis" vert="horz" wrap="square" anchor="ctr" anchorCtr="1"/>
                <a:lstStyle/>
                <a:p>
                  <a:pPr>
                    <a:defRPr sz="1000" b="1"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ctr"/>
              <c:showLegendKey val="0"/>
              <c:showVal val="1"/>
              <c:showCatName val="0"/>
              <c:showSerName val="0"/>
              <c:showPercent val="0"/>
              <c:showBubbleSize val="0"/>
              <c:extLst>
                <c:ext xmlns:c16="http://schemas.microsoft.com/office/drawing/2014/chart" uri="{C3380CC4-5D6E-409C-BE32-E72D297353CC}">
                  <c16:uniqueId val="{00000002-8A58-47F8-9470-1D7733959771}"/>
                </c:ext>
              </c:extLst>
            </c:dLbl>
            <c:dLbl>
              <c:idx val="10"/>
              <c:spPr>
                <a:noFill/>
                <a:ln>
                  <a:solidFill>
                    <a:schemeClr val="tx1"/>
                  </a:solidFill>
                </a:ln>
                <a:effectLst/>
              </c:spPr>
              <c:txPr>
                <a:bodyPr rot="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ctr"/>
              <c:showLegendKey val="0"/>
              <c:showVal val="1"/>
              <c:showCatName val="0"/>
              <c:showSerName val="0"/>
              <c:showPercent val="0"/>
              <c:showBubbleSize val="0"/>
              <c:extLst>
                <c:ext xmlns:c16="http://schemas.microsoft.com/office/drawing/2014/chart" uri="{C3380CC4-5D6E-409C-BE32-E72D297353CC}">
                  <c16:uniqueId val="{00000008-83FD-42ED-8C3D-B0E19021574F}"/>
                </c:ext>
              </c:extLst>
            </c:dLbl>
            <c:dLbl>
              <c:idx val="13"/>
              <c:spPr>
                <a:noFill/>
                <a:ln>
                  <a:solidFill>
                    <a:schemeClr val="tx1"/>
                  </a:solidFill>
                </a:ln>
                <a:effectLst/>
              </c:spPr>
              <c:txPr>
                <a:bodyPr rot="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ctr"/>
              <c:showLegendKey val="0"/>
              <c:showVal val="1"/>
              <c:showCatName val="0"/>
              <c:showSerName val="0"/>
              <c:showPercent val="0"/>
              <c:showBubbleSize val="0"/>
              <c:extLst>
                <c:ext xmlns:c16="http://schemas.microsoft.com/office/drawing/2014/chart" uri="{C3380CC4-5D6E-409C-BE32-E72D297353CC}">
                  <c16:uniqueId val="{00000009-83FD-42ED-8C3D-B0E19021574F}"/>
                </c:ext>
              </c:extLst>
            </c:dLbl>
            <c:dLbl>
              <c:idx val="16"/>
              <c:spPr>
                <a:noFill/>
                <a:ln>
                  <a:solidFill>
                    <a:schemeClr val="tx1"/>
                  </a:solidFill>
                </a:ln>
                <a:effectLst/>
              </c:spPr>
              <c:txPr>
                <a:bodyPr rot="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ctr"/>
              <c:showLegendKey val="0"/>
              <c:showVal val="1"/>
              <c:showCatName val="0"/>
              <c:showSerName val="0"/>
              <c:showPercent val="0"/>
              <c:showBubbleSize val="0"/>
              <c:extLst>
                <c:ext xmlns:c16="http://schemas.microsoft.com/office/drawing/2014/chart" uri="{C3380CC4-5D6E-409C-BE32-E72D297353CC}">
                  <c16:uniqueId val="{0000000A-83FD-42ED-8C3D-B0E19021574F}"/>
                </c:ext>
              </c:extLst>
            </c:dLbl>
            <c:dLbl>
              <c:idx val="20"/>
              <c:spPr>
                <a:noFill/>
                <a:ln>
                  <a:solidFill>
                    <a:schemeClr val="tx1"/>
                  </a:solidFill>
                </a:ln>
                <a:effectLst/>
              </c:spPr>
              <c:txPr>
                <a:bodyPr rot="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ctr"/>
              <c:showLegendKey val="0"/>
              <c:showVal val="1"/>
              <c:showCatName val="0"/>
              <c:showSerName val="0"/>
              <c:showPercent val="0"/>
              <c:showBubbleSize val="0"/>
              <c:extLst>
                <c:ext xmlns:c16="http://schemas.microsoft.com/office/drawing/2014/chart" uri="{C3380CC4-5D6E-409C-BE32-E72D297353CC}">
                  <c16:uniqueId val="{0000000B-83FD-42ED-8C3D-B0E19021574F}"/>
                </c:ext>
              </c:extLst>
            </c:dLbl>
            <c:spPr>
              <a:noFill/>
              <a:ln>
                <a:noFill/>
              </a:ln>
              <a:effectLst/>
            </c:spPr>
            <c:txPr>
              <a:bodyPr rot="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集計表・グラフ!$B$15:$B$21</c:f>
              <c:strCache>
                <c:ptCount val="7"/>
                <c:pt idx="0">
                  <c:v>府全体</c:v>
                </c:pt>
                <c:pt idx="1">
                  <c:v>70万人以上</c:v>
                </c:pt>
                <c:pt idx="2">
                  <c:v>40万人以上70万人未満</c:v>
                </c:pt>
                <c:pt idx="3">
                  <c:v>20万人以上40万人未満</c:v>
                </c:pt>
                <c:pt idx="4">
                  <c:v>10万人以上20万人未満</c:v>
                </c:pt>
                <c:pt idx="5">
                  <c:v>5万人以上10万人未満</c:v>
                </c:pt>
                <c:pt idx="6">
                  <c:v>5万人未満</c:v>
                </c:pt>
              </c:strCache>
            </c:strRef>
          </c:cat>
          <c:val>
            <c:numRef>
              <c:f>集計表・グラフ!$G$15:$G$21</c:f>
              <c:numCache>
                <c:formatCode>#,##0.0;[Red]\-#,##0.0</c:formatCode>
                <c:ptCount val="7"/>
                <c:pt idx="0">
                  <c:v>17.273795534665101</c:v>
                </c:pt>
                <c:pt idx="1">
                  <c:v>17.690152984270632</c:v>
                </c:pt>
                <c:pt idx="2">
                  <c:v>13.735267452402539</c:v>
                </c:pt>
                <c:pt idx="3">
                  <c:v>18.287740628166162</c:v>
                </c:pt>
                <c:pt idx="4">
                  <c:v>21.224920802534321</c:v>
                </c:pt>
                <c:pt idx="5">
                  <c:v>18.994413407821227</c:v>
                </c:pt>
                <c:pt idx="6">
                  <c:v>11.627906976744185</c:v>
                </c:pt>
              </c:numCache>
            </c:numRef>
          </c:val>
          <c:extLst>
            <c:ext xmlns:c16="http://schemas.microsoft.com/office/drawing/2014/chart" uri="{C3380CC4-5D6E-409C-BE32-E72D297353CC}">
              <c16:uniqueId val="{0000000C-83FD-42ED-8C3D-B0E19021574F}"/>
            </c:ext>
          </c:extLst>
        </c:ser>
        <c:ser>
          <c:idx val="5"/>
          <c:order val="5"/>
          <c:tx>
            <c:strRef>
              <c:f>集計表・グラフ!$H$14</c:f>
              <c:strCache>
                <c:ptCount val="1"/>
                <c:pt idx="0">
                  <c:v>60代</c:v>
                </c:pt>
              </c:strCache>
            </c:strRef>
          </c:tx>
          <c:spPr>
            <a:solidFill>
              <a:srgbClr val="2AABA0"/>
            </a:solidFill>
            <a:ln w="12700">
              <a:solidFill>
                <a:srgbClr val="FFFFFF"/>
              </a:solidFill>
              <a:prstDash val="solid"/>
            </a:ln>
            <a:effectLst/>
          </c:spPr>
          <c:invertIfNegative val="0"/>
          <c:dLbls>
            <c:dLbl>
              <c:idx val="21"/>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83FD-42ED-8C3D-B0E19021574F}"/>
                </c:ext>
              </c:extLst>
            </c:dLbl>
            <c:dLbl>
              <c:idx val="22"/>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83FD-42ED-8C3D-B0E19021574F}"/>
                </c:ext>
              </c:extLst>
            </c:dLbl>
            <c:dLbl>
              <c:idx val="23"/>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83FD-42ED-8C3D-B0E19021574F}"/>
                </c:ext>
              </c:extLst>
            </c:dLbl>
            <c:spPr>
              <a:noFill/>
              <a:ln>
                <a:noFill/>
              </a:ln>
              <a:effectLst/>
            </c:spPr>
            <c:txPr>
              <a:bodyPr rot="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集計表・グラフ!$B$15:$B$21</c:f>
              <c:strCache>
                <c:ptCount val="7"/>
                <c:pt idx="0">
                  <c:v>府全体</c:v>
                </c:pt>
                <c:pt idx="1">
                  <c:v>70万人以上</c:v>
                </c:pt>
                <c:pt idx="2">
                  <c:v>40万人以上70万人未満</c:v>
                </c:pt>
                <c:pt idx="3">
                  <c:v>20万人以上40万人未満</c:v>
                </c:pt>
                <c:pt idx="4">
                  <c:v>10万人以上20万人未満</c:v>
                </c:pt>
                <c:pt idx="5">
                  <c:v>5万人以上10万人未満</c:v>
                </c:pt>
                <c:pt idx="6">
                  <c:v>5万人未満</c:v>
                </c:pt>
              </c:strCache>
            </c:strRef>
          </c:cat>
          <c:val>
            <c:numRef>
              <c:f>集計表・グラフ!$H$15:$H$21</c:f>
              <c:numCache>
                <c:formatCode>#,##0.0;[Red]\-#,##0.0</c:formatCode>
                <c:ptCount val="7"/>
                <c:pt idx="0">
                  <c:v>3.7896592244418335</c:v>
                </c:pt>
                <c:pt idx="1">
                  <c:v>2.2193492781728077</c:v>
                </c:pt>
                <c:pt idx="2">
                  <c:v>6.1196736174070718</c:v>
                </c:pt>
                <c:pt idx="3">
                  <c:v>5.4711246200607899</c:v>
                </c:pt>
                <c:pt idx="4">
                  <c:v>3.5902851108764517</c:v>
                </c:pt>
                <c:pt idx="5">
                  <c:v>1.3966480446927374</c:v>
                </c:pt>
                <c:pt idx="6">
                  <c:v>2.3255813953488373</c:v>
                </c:pt>
              </c:numCache>
            </c:numRef>
          </c:val>
          <c:extLst>
            <c:ext xmlns:c16="http://schemas.microsoft.com/office/drawing/2014/chart" uri="{C3380CC4-5D6E-409C-BE32-E72D297353CC}">
              <c16:uniqueId val="{00000010-83FD-42ED-8C3D-B0E19021574F}"/>
            </c:ext>
          </c:extLst>
        </c:ser>
        <c:ser>
          <c:idx val="6"/>
          <c:order val="6"/>
          <c:tx>
            <c:strRef>
              <c:f>集計表・グラフ!$I$14</c:f>
              <c:strCache>
                <c:ptCount val="1"/>
              </c:strCache>
            </c:strRef>
          </c:tx>
          <c:spPr>
            <a:no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集計表・グラフ!$B$15:$B$21</c:f>
              <c:strCache>
                <c:ptCount val="7"/>
                <c:pt idx="0">
                  <c:v>府全体</c:v>
                </c:pt>
                <c:pt idx="1">
                  <c:v>70万人以上</c:v>
                </c:pt>
                <c:pt idx="2">
                  <c:v>40万人以上70万人未満</c:v>
                </c:pt>
                <c:pt idx="3">
                  <c:v>20万人以上40万人未満</c:v>
                </c:pt>
                <c:pt idx="4">
                  <c:v>10万人以上20万人未満</c:v>
                </c:pt>
                <c:pt idx="5">
                  <c:v>5万人以上10万人未満</c:v>
                </c:pt>
                <c:pt idx="6">
                  <c:v>5万人未満</c:v>
                </c:pt>
              </c:strCache>
            </c:strRef>
          </c:cat>
          <c:val>
            <c:numRef>
              <c:f>集計表・グラフ!$I$15:$I$21</c:f>
              <c:numCache>
                <c:formatCode>General</c:formatCode>
                <c:ptCount val="7"/>
              </c:numCache>
            </c:numRef>
          </c:val>
          <c:extLst>
            <c:ext xmlns:c16="http://schemas.microsoft.com/office/drawing/2014/chart" uri="{C3380CC4-5D6E-409C-BE32-E72D297353CC}">
              <c16:uniqueId val="{00000011-83FD-42ED-8C3D-B0E19021574F}"/>
            </c:ext>
          </c:extLst>
        </c:ser>
        <c:dLbls>
          <c:dLblPos val="ctr"/>
          <c:showLegendKey val="0"/>
          <c:showVal val="1"/>
          <c:showCatName val="0"/>
          <c:showSerName val="0"/>
          <c:showPercent val="0"/>
          <c:showBubbleSize val="0"/>
        </c:dLbls>
        <c:gapWidth val="50"/>
        <c:overlap val="100"/>
        <c:axId val="2029958352"/>
        <c:axId val="1984048368"/>
      </c:barChart>
      <c:catAx>
        <c:axId val="2029958352"/>
        <c:scaling>
          <c:orientation val="maxMin"/>
        </c:scaling>
        <c:delete val="0"/>
        <c:axPos val="l"/>
        <c:numFmt formatCode="General" sourceLinked="1"/>
        <c:majorTickMark val="none"/>
        <c:minorTickMark val="none"/>
        <c:tickLblPos val="low"/>
        <c:spPr>
          <a:noFill/>
          <a:ln w="3175" cap="flat" cmpd="sng" algn="ctr">
            <a:solidFill>
              <a:srgbClr val="000000"/>
            </a:solidFill>
            <a:prstDash val="solid"/>
            <a:round/>
          </a:ln>
          <a:effectLst/>
        </c:spPr>
        <c:txPr>
          <a:bodyPr rot="0" spcFirstLastPara="1" vertOverflow="ellipsis"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crossAx val="1984048368"/>
        <c:crosses val="autoZero"/>
        <c:auto val="1"/>
        <c:lblAlgn val="ctr"/>
        <c:lblOffset val="100"/>
        <c:noMultiLvlLbl val="0"/>
      </c:catAx>
      <c:valAx>
        <c:axId val="1984048368"/>
        <c:scaling>
          <c:orientation val="minMax"/>
        </c:scaling>
        <c:delete val="0"/>
        <c:axPos val="t"/>
        <c:majorGridlines>
          <c:spPr>
            <a:ln w="3175" cap="flat" cmpd="sng" algn="ctr">
              <a:solidFill>
                <a:srgbClr val="000000"/>
              </a:solidFill>
              <a:prstDash val="solid"/>
              <a:round/>
            </a:ln>
            <a:effectLst/>
          </c:spPr>
        </c:majorGridlines>
        <c:numFmt formatCode="0%" sourceLinked="1"/>
        <c:majorTickMark val="none"/>
        <c:minorTickMark val="none"/>
        <c:tickLblPos val="low"/>
        <c:spPr>
          <a:noFill/>
          <a:ln w="25400">
            <a:noFill/>
          </a:ln>
          <a:effectLst/>
        </c:spPr>
        <c:txPr>
          <a:bodyPr rot="-6000000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crossAx val="2029958352"/>
        <c:crosses val="autoZero"/>
        <c:crossBetween val="between"/>
        <c:majorUnit val="0.2"/>
      </c:valAx>
      <c:spPr>
        <a:noFill/>
        <a:ln w="25400">
          <a:noFill/>
        </a:ln>
        <a:effectLst/>
      </c:spPr>
    </c:plotArea>
    <c:legend>
      <c:legendPos val="b"/>
      <c:legendEntry>
        <c:idx val="0"/>
        <c:txPr>
          <a:bodyPr rot="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legendEntry>
      <c:legendEntry>
        <c:idx val="1"/>
        <c:txPr>
          <a:bodyPr rot="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legendEntry>
      <c:legendEntry>
        <c:idx val="2"/>
        <c:txPr>
          <a:bodyPr rot="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legendEntry>
      <c:legendEntry>
        <c:idx val="3"/>
        <c:txPr>
          <a:bodyPr rot="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legendEntry>
      <c:legendEntry>
        <c:idx val="4"/>
        <c:txPr>
          <a:bodyPr rot="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legendEntry>
      <c:legendEntry>
        <c:idx val="5"/>
        <c:txPr>
          <a:bodyPr rot="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legendEntry>
      <c:legendEntry>
        <c:idx val="6"/>
        <c:txPr>
          <a:bodyPr rot="0" spcFirstLastPara="1" vertOverflow="ellipsis" vert="horz" wrap="square" anchor="ctr" anchorCtr="1"/>
          <a:lstStyle/>
          <a:p>
            <a:pPr>
              <a:defRPr sz="16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legendEntry>
      <c:layout>
        <c:manualLayout>
          <c:xMode val="edge"/>
          <c:yMode val="edge"/>
          <c:x val="0.28710703703703705"/>
          <c:y val="0.91148756454974034"/>
          <c:w val="0.70330425925925921"/>
          <c:h val="6.7368146489409822E-2"/>
        </c:manualLayout>
      </c:layout>
      <c:overlay val="0"/>
      <c:spPr>
        <a:noFill/>
        <a:ln w="25400">
          <a:noFill/>
        </a:ln>
        <a:effectLst/>
      </c:spPr>
      <c:txPr>
        <a:bodyPr rot="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legend>
    <c:plotVisOnly val="1"/>
    <c:dispBlanksAs val="gap"/>
    <c:showDLblsOverMax val="0"/>
    <c:extLst/>
  </c:chart>
  <c:spPr>
    <a:noFill/>
    <a:ln w="25400" cap="flat" cmpd="sng" algn="ctr">
      <a:noFill/>
      <a:round/>
    </a:ln>
    <a:effectLst/>
  </c:spPr>
  <c:txPr>
    <a:bodyPr/>
    <a:lstStyle/>
    <a:p>
      <a:pPr>
        <a:defRPr sz="1000" u="none" strike="noStrike" baseline="0">
          <a:solidFill>
            <a:srgbClr val="000000"/>
          </a:solidFill>
          <a:latin typeface="Meiryo UI" panose="020B0604030504040204" pitchFamily="50" charset="-128"/>
          <a:ea typeface="Meiryo UI" panose="020B0604030504040204" pitchFamily="50" charset="-128"/>
          <a:cs typeface="Arial"/>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673140857392825"/>
          <c:y val="0.10046034613367519"/>
          <c:w val="0.57728258967629043"/>
          <c:h val="0.78589753086419756"/>
        </c:manualLayout>
      </c:layout>
      <c:barChart>
        <c:barDir val="bar"/>
        <c:grouping val="percentStacked"/>
        <c:varyColors val="0"/>
        <c:ser>
          <c:idx val="0"/>
          <c:order val="0"/>
          <c:tx>
            <c:strRef>
              <c:f>集計表・グラフ!$R$33</c:f>
              <c:strCache>
                <c:ptCount val="1"/>
                <c:pt idx="0">
                  <c:v>専任隊員</c:v>
                </c:pt>
              </c:strCache>
            </c:strRef>
          </c:tx>
          <c:spPr>
            <a:solidFill>
              <a:srgbClr val="DC5A5B"/>
            </a:solidFill>
            <a:ln w="12700">
              <a:solidFill>
                <a:srgbClr val="FFFFFF"/>
              </a:solidFill>
              <a:prstDash val="solid"/>
            </a:ln>
            <a:effectLst/>
          </c:spPr>
          <c:invertIfNegative val="0"/>
          <c:dLbls>
            <c:dLbl>
              <c:idx val="5"/>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showLegendKey val="0"/>
              <c:showVal val="1"/>
              <c:showCatName val="0"/>
              <c:showSerName val="0"/>
              <c:showPercent val="0"/>
              <c:showBubbleSize val="0"/>
              <c:extLst>
                <c:ext xmlns:c16="http://schemas.microsoft.com/office/drawing/2014/chart" uri="{C3380CC4-5D6E-409C-BE32-E72D297353CC}">
                  <c16:uniqueId val="{00000000-1230-401A-B3F7-726807410A46}"/>
                </c:ext>
              </c:extLst>
            </c:dLbl>
            <c:dLbl>
              <c:idx val="6"/>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showLegendKey val="0"/>
              <c:showVal val="1"/>
              <c:showCatName val="0"/>
              <c:showSerName val="0"/>
              <c:showPercent val="0"/>
              <c:showBubbleSize val="0"/>
              <c:extLst>
                <c:ext xmlns:c16="http://schemas.microsoft.com/office/drawing/2014/chart" uri="{C3380CC4-5D6E-409C-BE32-E72D297353CC}">
                  <c16:uniqueId val="{00000001-1230-401A-B3F7-726807410A46}"/>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集計表・グラフ!$I$34:$I$40</c:f>
              <c:strCache>
                <c:ptCount val="7"/>
                <c:pt idx="0">
                  <c:v>府全体</c:v>
                </c:pt>
                <c:pt idx="1">
                  <c:v>70万人以上</c:v>
                </c:pt>
                <c:pt idx="2">
                  <c:v>40万人以上70万人未満</c:v>
                </c:pt>
                <c:pt idx="3">
                  <c:v>20万人以上40万人未満</c:v>
                </c:pt>
                <c:pt idx="4">
                  <c:v>10万人以上20万人未満</c:v>
                </c:pt>
                <c:pt idx="5">
                  <c:v>5万人以上10万人未満</c:v>
                </c:pt>
                <c:pt idx="6">
                  <c:v>5万人未満</c:v>
                </c:pt>
              </c:strCache>
            </c:strRef>
          </c:cat>
          <c:val>
            <c:numRef>
              <c:f>集計表・グラフ!$R$34:$R$40</c:f>
              <c:numCache>
                <c:formatCode>#,##0.0</c:formatCode>
                <c:ptCount val="7"/>
                <c:pt idx="0">
                  <c:v>82.358201328564135</c:v>
                </c:pt>
                <c:pt idx="1">
                  <c:v>93.396226415094347</c:v>
                </c:pt>
                <c:pt idx="2">
                  <c:v>90.091638029782359</c:v>
                </c:pt>
                <c:pt idx="3">
                  <c:v>66.08344549125168</c:v>
                </c:pt>
                <c:pt idx="4">
                  <c:v>73.584905660377359</c:v>
                </c:pt>
                <c:pt idx="5">
                  <c:v>25.172413793103448</c:v>
                </c:pt>
                <c:pt idx="6">
                  <c:v>9.0909090909090917</c:v>
                </c:pt>
              </c:numCache>
            </c:numRef>
          </c:val>
          <c:extLst>
            <c:ext xmlns:c16="http://schemas.microsoft.com/office/drawing/2014/chart" uri="{C3380CC4-5D6E-409C-BE32-E72D297353CC}">
              <c16:uniqueId val="{00000000-6A45-4351-AD6E-9A18DF482969}"/>
            </c:ext>
          </c:extLst>
        </c:ser>
        <c:ser>
          <c:idx val="1"/>
          <c:order val="1"/>
          <c:tx>
            <c:strRef>
              <c:f>集計表・グラフ!$S$33</c:f>
              <c:strCache>
                <c:ptCount val="1"/>
                <c:pt idx="0">
                  <c:v>兼任隊員</c:v>
                </c:pt>
              </c:strCache>
            </c:strRef>
          </c:tx>
          <c:spPr>
            <a:solidFill>
              <a:srgbClr val="EB9042"/>
            </a:solidFill>
            <a:ln w="12700">
              <a:solidFill>
                <a:srgbClr val="FFFFFF"/>
              </a:solidFill>
              <a:prstDash val="soli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集計表・グラフ!$I$34:$I$40</c:f>
              <c:strCache>
                <c:ptCount val="7"/>
                <c:pt idx="0">
                  <c:v>府全体</c:v>
                </c:pt>
                <c:pt idx="1">
                  <c:v>70万人以上</c:v>
                </c:pt>
                <c:pt idx="2">
                  <c:v>40万人以上70万人未満</c:v>
                </c:pt>
                <c:pt idx="3">
                  <c:v>20万人以上40万人未満</c:v>
                </c:pt>
                <c:pt idx="4">
                  <c:v>10万人以上20万人未満</c:v>
                </c:pt>
                <c:pt idx="5">
                  <c:v>5万人以上10万人未満</c:v>
                </c:pt>
                <c:pt idx="6">
                  <c:v>5万人未満</c:v>
                </c:pt>
              </c:strCache>
            </c:strRef>
          </c:cat>
          <c:val>
            <c:numRef>
              <c:f>集計表・グラフ!$S$34:$S$40</c:f>
              <c:numCache>
                <c:formatCode>#,##0.0</c:formatCode>
                <c:ptCount val="7"/>
                <c:pt idx="0">
                  <c:v>17.641798671435872</c:v>
                </c:pt>
                <c:pt idx="1">
                  <c:v>6.6037735849056602</c:v>
                </c:pt>
                <c:pt idx="2">
                  <c:v>9.9083619702176406</c:v>
                </c:pt>
                <c:pt idx="3">
                  <c:v>33.91655450874832</c:v>
                </c:pt>
                <c:pt idx="4">
                  <c:v>26.415094339622641</c:v>
                </c:pt>
                <c:pt idx="5">
                  <c:v>74.827586206896555</c:v>
                </c:pt>
                <c:pt idx="6">
                  <c:v>90.909090909090907</c:v>
                </c:pt>
              </c:numCache>
            </c:numRef>
          </c:val>
          <c:extLst>
            <c:ext xmlns:c16="http://schemas.microsoft.com/office/drawing/2014/chart" uri="{C3380CC4-5D6E-409C-BE32-E72D297353CC}">
              <c16:uniqueId val="{00000001-6A45-4351-AD6E-9A18DF482969}"/>
            </c:ext>
          </c:extLst>
        </c:ser>
        <c:ser>
          <c:idx val="2"/>
          <c:order val="2"/>
          <c:tx>
            <c:strRef>
              <c:f>集計表・グラフ!$T$33</c:f>
              <c:strCache>
                <c:ptCount val="1"/>
              </c:strCache>
            </c:strRef>
          </c:tx>
          <c:spPr>
            <a:noFill/>
            <a:ln>
              <a:noFill/>
            </a:ln>
            <a:effectLst/>
          </c:spPr>
          <c:invertIfNegative val="0"/>
          <c:cat>
            <c:strRef>
              <c:f>集計表・グラフ!$I$34:$I$40</c:f>
              <c:strCache>
                <c:ptCount val="7"/>
                <c:pt idx="0">
                  <c:v>府全体</c:v>
                </c:pt>
                <c:pt idx="1">
                  <c:v>70万人以上</c:v>
                </c:pt>
                <c:pt idx="2">
                  <c:v>40万人以上70万人未満</c:v>
                </c:pt>
                <c:pt idx="3">
                  <c:v>20万人以上40万人未満</c:v>
                </c:pt>
                <c:pt idx="4">
                  <c:v>10万人以上20万人未満</c:v>
                </c:pt>
                <c:pt idx="5">
                  <c:v>5万人以上10万人未満</c:v>
                </c:pt>
                <c:pt idx="6">
                  <c:v>5万人未満</c:v>
                </c:pt>
              </c:strCache>
            </c:strRef>
          </c:cat>
          <c:val>
            <c:numRef>
              <c:f>集計表・グラフ!$T$34:$T$40</c:f>
              <c:numCache>
                <c:formatCode>General</c:formatCode>
                <c:ptCount val="7"/>
              </c:numCache>
            </c:numRef>
          </c:val>
          <c:extLst>
            <c:ext xmlns:c16="http://schemas.microsoft.com/office/drawing/2014/chart" uri="{C3380CC4-5D6E-409C-BE32-E72D297353CC}">
              <c16:uniqueId val="{00000002-6A45-4351-AD6E-9A18DF482969}"/>
            </c:ext>
          </c:extLst>
        </c:ser>
        <c:dLbls>
          <c:showLegendKey val="0"/>
          <c:showVal val="0"/>
          <c:showCatName val="0"/>
          <c:showSerName val="0"/>
          <c:showPercent val="0"/>
          <c:showBubbleSize val="0"/>
        </c:dLbls>
        <c:gapWidth val="60"/>
        <c:overlap val="100"/>
        <c:axId val="169072416"/>
        <c:axId val="165897664"/>
      </c:barChart>
      <c:catAx>
        <c:axId val="169072416"/>
        <c:scaling>
          <c:orientation val="maxMin"/>
        </c:scaling>
        <c:delete val="0"/>
        <c:axPos val="l"/>
        <c:numFmt formatCode="General" sourceLinked="1"/>
        <c:majorTickMark val="none"/>
        <c:minorTickMark val="none"/>
        <c:tickLblPos val="low"/>
        <c:spPr>
          <a:noFill/>
          <a:ln w="3175" cap="flat" cmpd="sng" algn="ctr">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crossAx val="165897664"/>
        <c:crosses val="autoZero"/>
        <c:auto val="1"/>
        <c:lblAlgn val="ctr"/>
        <c:lblOffset val="100"/>
        <c:noMultiLvlLbl val="0"/>
      </c:catAx>
      <c:valAx>
        <c:axId val="165897664"/>
        <c:scaling>
          <c:orientation val="minMax"/>
        </c:scaling>
        <c:delete val="0"/>
        <c:axPos val="t"/>
        <c:majorGridlines>
          <c:spPr>
            <a:ln w="3175" cap="flat" cmpd="sng" algn="ctr">
              <a:solidFill>
                <a:schemeClr val="bg1">
                  <a:lumMod val="50000"/>
                </a:schemeClr>
              </a:solidFill>
              <a:prstDash val="solid"/>
              <a:round/>
            </a:ln>
            <a:effectLst/>
          </c:spPr>
        </c:majorGridlines>
        <c:numFmt formatCode="0%" sourceLinked="0"/>
        <c:majorTickMark val="none"/>
        <c:minorTickMark val="none"/>
        <c:tickLblPos val="low"/>
        <c:spPr>
          <a:noFill/>
          <a:ln w="25400">
            <a:noFill/>
          </a:ln>
          <a:effectLst/>
        </c:spPr>
        <c:txPr>
          <a:bodyPr rot="-6000000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crossAx val="169072416"/>
        <c:crosses val="autoZero"/>
        <c:crossBetween val="between"/>
        <c:majorUnit val="0.2"/>
      </c:valAx>
      <c:spPr>
        <a:noFill/>
        <a:ln w="25400">
          <a:noFill/>
        </a:ln>
        <a:effectLst/>
      </c:spPr>
    </c:plotArea>
    <c:legend>
      <c:legendPos val="b"/>
      <c:legendEntry>
        <c:idx val="2"/>
        <c:txPr>
          <a:bodyPr rot="0" spcFirstLastPara="1" vertOverflow="ellipsis" vert="horz" wrap="square" anchor="ctr" anchorCtr="1"/>
          <a:lstStyle/>
          <a:p>
            <a:pPr>
              <a:defRPr sz="16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legendEntry>
      <c:layout>
        <c:manualLayout>
          <c:xMode val="edge"/>
          <c:yMode val="edge"/>
          <c:x val="0.33313406335124846"/>
          <c:y val="0.90367993827160498"/>
          <c:w val="0.6338501366255459"/>
          <c:h val="7.2801543209876543E-2"/>
        </c:manualLayout>
      </c:layout>
      <c:overlay val="0"/>
      <c:spPr>
        <a:noFill/>
        <a:ln>
          <a:noFill/>
        </a:ln>
        <a:effectLst/>
      </c:spPr>
      <c:txPr>
        <a:bodyPr rot="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legend>
    <c:plotVisOnly val="1"/>
    <c:dispBlanksAs val="gap"/>
    <c:showDLblsOverMax val="0"/>
    <c:extLst/>
  </c:chart>
  <c:spPr>
    <a:noFill/>
    <a:ln w="25400" cap="flat" cmpd="sng" algn="ctr">
      <a:noFill/>
      <a:round/>
    </a:ln>
    <a:effectLst/>
  </c:spPr>
  <c:txPr>
    <a:bodyPr/>
    <a:lstStyle/>
    <a:p>
      <a:pPr>
        <a:defRPr sz="1000" u="none" strike="noStrike" baseline="0">
          <a:solidFill>
            <a:srgbClr val="000000"/>
          </a:solidFill>
          <a:latin typeface="Meiryo UI" panose="020B0604030504040204" pitchFamily="50" charset="-128"/>
          <a:ea typeface="Meiryo UI" panose="020B0604030504040204" pitchFamily="50" charset="-128"/>
          <a:cs typeface="Arial"/>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673140857392825"/>
          <c:y val="0.12160469524642753"/>
          <c:w val="0.60412910820700116"/>
          <c:h val="0.8274693788276466"/>
        </c:manualLayout>
      </c:layout>
      <c:barChart>
        <c:barDir val="bar"/>
        <c:grouping val="clustered"/>
        <c:varyColors val="0"/>
        <c:ser>
          <c:idx val="0"/>
          <c:order val="0"/>
          <c:spPr>
            <a:solidFill>
              <a:schemeClr val="accent6"/>
            </a:solidFill>
            <a:ln w="12700">
              <a:solidFill>
                <a:srgbClr val="FFFFFF"/>
              </a:solidFill>
              <a:prstDash val="solid"/>
            </a:ln>
            <a:effectLst/>
          </c:spPr>
          <c:invertIfNegative val="0"/>
          <c:dLbls>
            <c:dLbl>
              <c:idx val="2"/>
              <c:spPr>
                <a:noFill/>
                <a:ln>
                  <a:noFill/>
                </a:ln>
                <a:effectLst/>
              </c:spPr>
              <c:txPr>
                <a:bodyPr rot="0" spcFirstLastPara="1" vertOverflow="ellipsis" vert="horz" wrap="square" anchor="ctr" anchorCtr="1"/>
                <a:lstStyle/>
                <a:p>
                  <a:pPr>
                    <a:defRPr sz="1000" b="1"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outEnd"/>
              <c:showLegendKey val="0"/>
              <c:showVal val="1"/>
              <c:showCatName val="0"/>
              <c:showSerName val="0"/>
              <c:showPercent val="0"/>
              <c:showBubbleSize val="0"/>
              <c:extLst>
                <c:ext xmlns:c16="http://schemas.microsoft.com/office/drawing/2014/chart" uri="{C3380CC4-5D6E-409C-BE32-E72D297353CC}">
                  <c16:uniqueId val="{00000000-D8F7-4584-915F-8F9DBC133EEA}"/>
                </c:ext>
              </c:extLst>
            </c:dLbl>
            <c:dLbl>
              <c:idx val="3"/>
              <c:spPr>
                <a:noFill/>
                <a:ln>
                  <a:noFill/>
                </a:ln>
                <a:effectLst/>
              </c:spPr>
              <c:txPr>
                <a:bodyPr rot="0" spcFirstLastPara="1" vertOverflow="ellipsis" vert="horz" wrap="square" anchor="ctr" anchorCtr="1"/>
                <a:lstStyle/>
                <a:p>
                  <a:pPr>
                    <a:defRPr sz="1000" b="1"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outEnd"/>
              <c:showLegendKey val="0"/>
              <c:showVal val="1"/>
              <c:showCatName val="0"/>
              <c:showSerName val="0"/>
              <c:showPercent val="0"/>
              <c:showBubbleSize val="0"/>
              <c:extLst>
                <c:ext xmlns:c16="http://schemas.microsoft.com/office/drawing/2014/chart" uri="{C3380CC4-5D6E-409C-BE32-E72D297353CC}">
                  <c16:uniqueId val="{00000001-D8F7-4584-915F-8F9DBC133EEA}"/>
                </c:ext>
              </c:extLst>
            </c:dLbl>
            <c:dLbl>
              <c:idx val="4"/>
              <c:spPr>
                <a:noFill/>
                <a:ln>
                  <a:noFill/>
                </a:ln>
                <a:effectLst/>
              </c:spPr>
              <c:txPr>
                <a:bodyPr rot="0" spcFirstLastPara="1" vertOverflow="ellipsis" vert="horz" wrap="square" anchor="ctr" anchorCtr="1"/>
                <a:lstStyle/>
                <a:p>
                  <a:pPr>
                    <a:defRPr sz="1000" b="1"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outEnd"/>
              <c:showLegendKey val="0"/>
              <c:showVal val="1"/>
              <c:showCatName val="0"/>
              <c:showSerName val="0"/>
              <c:showPercent val="0"/>
              <c:showBubbleSize val="0"/>
              <c:extLst>
                <c:ext xmlns:c16="http://schemas.microsoft.com/office/drawing/2014/chart" uri="{C3380CC4-5D6E-409C-BE32-E72D297353CC}">
                  <c16:uniqueId val="{00000002-D8F7-4584-915F-8F9DBC133EEA}"/>
                </c:ext>
              </c:extLst>
            </c:dLbl>
            <c:dLbl>
              <c:idx val="5"/>
              <c:spPr>
                <a:noFill/>
                <a:ln>
                  <a:noFill/>
                </a:ln>
                <a:effectLst/>
              </c:spPr>
              <c:txPr>
                <a:bodyPr rot="0" spcFirstLastPara="1" vertOverflow="ellipsis" vert="horz" wrap="square" anchor="ctr" anchorCtr="1"/>
                <a:lstStyle/>
                <a:p>
                  <a:pPr>
                    <a:defRPr sz="1000" b="1"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outEnd"/>
              <c:showLegendKey val="0"/>
              <c:showVal val="1"/>
              <c:showCatName val="0"/>
              <c:showSerName val="0"/>
              <c:showPercent val="0"/>
              <c:showBubbleSize val="0"/>
              <c:extLst>
                <c:ext xmlns:c16="http://schemas.microsoft.com/office/drawing/2014/chart" uri="{C3380CC4-5D6E-409C-BE32-E72D297353CC}">
                  <c16:uniqueId val="{00000003-D8F7-4584-915F-8F9DBC133EEA}"/>
                </c:ext>
              </c:extLst>
            </c:dLbl>
            <c:dLbl>
              <c:idx val="6"/>
              <c:spPr>
                <a:noFill/>
                <a:ln>
                  <a:noFill/>
                </a:ln>
                <a:effectLst/>
              </c:spPr>
              <c:txPr>
                <a:bodyPr rot="0" spcFirstLastPara="1" vertOverflow="ellipsis" vert="horz" wrap="square" anchor="ctr" anchorCtr="1"/>
                <a:lstStyle/>
                <a:p>
                  <a:pPr>
                    <a:defRPr sz="1000" b="1"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outEnd"/>
              <c:showLegendKey val="0"/>
              <c:showVal val="1"/>
              <c:showCatName val="0"/>
              <c:showSerName val="0"/>
              <c:showPercent val="0"/>
              <c:showBubbleSize val="0"/>
              <c:extLst>
                <c:ext xmlns:c16="http://schemas.microsoft.com/office/drawing/2014/chart" uri="{C3380CC4-5D6E-409C-BE32-E72D297353CC}">
                  <c16:uniqueId val="{00000004-D8F7-4584-915F-8F9DBC133EEA}"/>
                </c:ext>
              </c:extLst>
            </c:dLbl>
            <c:spPr>
              <a:noFill/>
              <a:ln>
                <a:noFill/>
              </a:ln>
              <a:effectLst/>
            </c:spPr>
            <c:txPr>
              <a:bodyPr rot="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集計表・グラフ!$D$32:$D$38</c:f>
              <c:strCache>
                <c:ptCount val="7"/>
                <c:pt idx="0">
                  <c:v>府全体</c:v>
                </c:pt>
                <c:pt idx="1">
                  <c:v>70万人以上</c:v>
                </c:pt>
                <c:pt idx="2">
                  <c:v>40万人以上70万人未満</c:v>
                </c:pt>
                <c:pt idx="3">
                  <c:v>20万人以上40万人未満</c:v>
                </c:pt>
                <c:pt idx="4">
                  <c:v>10万人以上20万人未満</c:v>
                </c:pt>
                <c:pt idx="5">
                  <c:v>5万人以上10万人未満</c:v>
                </c:pt>
                <c:pt idx="6">
                  <c:v>5万人未満</c:v>
                </c:pt>
              </c:strCache>
            </c:strRef>
          </c:cat>
          <c:val>
            <c:numRef>
              <c:f>集計表・グラフ!$G$32:$G$38</c:f>
              <c:numCache>
                <c:formatCode>#,##0.0</c:formatCode>
                <c:ptCount val="7"/>
                <c:pt idx="0">
                  <c:v>85.106382978723403</c:v>
                </c:pt>
                <c:pt idx="1">
                  <c:v>97.005988023952099</c:v>
                </c:pt>
                <c:pt idx="2">
                  <c:v>71.717171717171709</c:v>
                </c:pt>
                <c:pt idx="3">
                  <c:v>83.908045977011497</c:v>
                </c:pt>
                <c:pt idx="4">
                  <c:v>79.545454545454547</c:v>
                </c:pt>
                <c:pt idx="5">
                  <c:v>71.428571428571431</c:v>
                </c:pt>
                <c:pt idx="6">
                  <c:v>80</c:v>
                </c:pt>
              </c:numCache>
            </c:numRef>
          </c:val>
          <c:extLst>
            <c:ext xmlns:c16="http://schemas.microsoft.com/office/drawing/2014/chart" uri="{C3380CC4-5D6E-409C-BE32-E72D297353CC}">
              <c16:uniqueId val="{00000000-1F65-4D52-B6F3-F48D0F119729}"/>
            </c:ext>
          </c:extLst>
        </c:ser>
        <c:dLbls>
          <c:showLegendKey val="0"/>
          <c:showVal val="0"/>
          <c:showCatName val="0"/>
          <c:showSerName val="0"/>
          <c:showPercent val="0"/>
          <c:showBubbleSize val="0"/>
        </c:dLbls>
        <c:gapWidth val="60"/>
        <c:axId val="169072416"/>
        <c:axId val="165897664"/>
      </c:barChart>
      <c:catAx>
        <c:axId val="169072416"/>
        <c:scaling>
          <c:orientation val="maxMin"/>
        </c:scaling>
        <c:delete val="0"/>
        <c:axPos val="l"/>
        <c:numFmt formatCode="General" sourceLinked="1"/>
        <c:majorTickMark val="none"/>
        <c:minorTickMark val="none"/>
        <c:tickLblPos val="low"/>
        <c:spPr>
          <a:noFill/>
          <a:ln w="3175" cap="flat" cmpd="sng" algn="ctr">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crossAx val="165897664"/>
        <c:crosses val="autoZero"/>
        <c:auto val="1"/>
        <c:lblAlgn val="ctr"/>
        <c:lblOffset val="100"/>
        <c:noMultiLvlLbl val="0"/>
      </c:catAx>
      <c:valAx>
        <c:axId val="165897664"/>
        <c:scaling>
          <c:orientation val="minMax"/>
          <c:max val="150"/>
          <c:min val="0"/>
        </c:scaling>
        <c:delete val="0"/>
        <c:axPos val="t"/>
        <c:majorGridlines>
          <c:spPr>
            <a:ln w="3175" cap="flat" cmpd="sng" algn="ctr">
              <a:solidFill>
                <a:schemeClr val="bg1">
                  <a:lumMod val="50000"/>
                </a:schemeClr>
              </a:solidFill>
              <a:prstDash val="solid"/>
              <a:round/>
            </a:ln>
            <a:effectLst/>
          </c:spPr>
        </c:majorGridlines>
        <c:numFmt formatCode="0&quot;%&quot;" sourceLinked="0"/>
        <c:majorTickMark val="none"/>
        <c:minorTickMark val="none"/>
        <c:tickLblPos val="low"/>
        <c:spPr>
          <a:noFill/>
          <a:ln w="25400">
            <a:noFill/>
          </a:ln>
          <a:effectLst/>
        </c:spPr>
        <c:txPr>
          <a:bodyPr rot="-6000000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crossAx val="169072416"/>
        <c:crosses val="autoZero"/>
        <c:crossBetween val="between"/>
        <c:majorUnit val="50"/>
      </c:valAx>
      <c:spPr>
        <a:noFill/>
        <a:ln w="25400">
          <a:noFill/>
        </a:ln>
        <a:effectLst/>
      </c:spPr>
    </c:plotArea>
    <c:plotVisOnly val="1"/>
    <c:dispBlanksAs val="gap"/>
    <c:showDLblsOverMax val="0"/>
    <c:extLst/>
  </c:chart>
  <c:spPr>
    <a:noFill/>
    <a:ln w="25400" cap="flat" cmpd="sng" algn="ctr">
      <a:noFill/>
      <a:round/>
    </a:ln>
    <a:effectLst/>
  </c:spPr>
  <c:txPr>
    <a:bodyPr/>
    <a:lstStyle/>
    <a:p>
      <a:pPr>
        <a:defRPr sz="1000" u="none" strike="noStrike" baseline="0">
          <a:solidFill>
            <a:srgbClr val="000000"/>
          </a:solidFill>
          <a:latin typeface="Meiryo UI" panose="020B0604030504040204" pitchFamily="50" charset="-128"/>
          <a:ea typeface="Meiryo UI" panose="020B0604030504040204" pitchFamily="50" charset="-128"/>
          <a:cs typeface="Arial"/>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673140857392825"/>
          <c:y val="0.12160469524642753"/>
          <c:w val="0.57728258967629043"/>
          <c:h val="0.8274693788276466"/>
        </c:manualLayout>
      </c:layout>
      <c:barChart>
        <c:barDir val="bar"/>
        <c:grouping val="clustered"/>
        <c:varyColors val="0"/>
        <c:ser>
          <c:idx val="0"/>
          <c:order val="0"/>
          <c:spPr>
            <a:solidFill>
              <a:schemeClr val="accent6"/>
            </a:solidFill>
            <a:ln w="12700">
              <a:solidFill>
                <a:srgbClr val="FFFFFF"/>
              </a:solidFill>
              <a:prstDash val="solid"/>
            </a:ln>
            <a:effectLst/>
          </c:spPr>
          <c:invertIfNegative val="0"/>
          <c:dLbls>
            <c:dLbl>
              <c:idx val="4"/>
              <c:spPr>
                <a:noFill/>
                <a:ln>
                  <a:noFill/>
                </a:ln>
                <a:effectLst/>
              </c:spPr>
              <c:txPr>
                <a:bodyPr rot="0" spcFirstLastPara="1" vertOverflow="ellipsis" vert="horz" wrap="square" anchor="ctr" anchorCtr="1"/>
                <a:lstStyle/>
                <a:p>
                  <a:pPr>
                    <a:defRPr sz="1000" b="1"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outEnd"/>
              <c:showLegendKey val="0"/>
              <c:showVal val="1"/>
              <c:showCatName val="0"/>
              <c:showSerName val="0"/>
              <c:showPercent val="0"/>
              <c:showBubbleSize val="0"/>
              <c:extLst>
                <c:ext xmlns:c16="http://schemas.microsoft.com/office/drawing/2014/chart" uri="{C3380CC4-5D6E-409C-BE32-E72D297353CC}">
                  <c16:uniqueId val="{00000000-4A00-4A83-85C1-03C232357460}"/>
                </c:ext>
              </c:extLst>
            </c:dLbl>
            <c:dLbl>
              <c:idx val="5"/>
              <c:spPr>
                <a:noFill/>
                <a:ln>
                  <a:noFill/>
                </a:ln>
                <a:effectLst/>
              </c:spPr>
              <c:txPr>
                <a:bodyPr rot="0" spcFirstLastPara="1" vertOverflow="ellipsis" vert="horz" wrap="square" anchor="ctr" anchorCtr="1"/>
                <a:lstStyle/>
                <a:p>
                  <a:pPr>
                    <a:defRPr sz="1000" b="1"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outEnd"/>
              <c:showLegendKey val="0"/>
              <c:showVal val="1"/>
              <c:showCatName val="0"/>
              <c:showSerName val="0"/>
              <c:showPercent val="0"/>
              <c:showBubbleSize val="0"/>
              <c:extLst>
                <c:ext xmlns:c16="http://schemas.microsoft.com/office/drawing/2014/chart" uri="{C3380CC4-5D6E-409C-BE32-E72D297353CC}">
                  <c16:uniqueId val="{00000001-4A00-4A83-85C1-03C232357460}"/>
                </c:ext>
              </c:extLst>
            </c:dLbl>
            <c:spPr>
              <a:noFill/>
              <a:ln>
                <a:noFill/>
              </a:ln>
              <a:effectLst/>
            </c:spPr>
            <c:txPr>
              <a:bodyPr rot="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集計表・グラフ!$D$32:$D$38</c:f>
              <c:strCache>
                <c:ptCount val="7"/>
                <c:pt idx="0">
                  <c:v>府全体</c:v>
                </c:pt>
                <c:pt idx="1">
                  <c:v>70万人以上</c:v>
                </c:pt>
                <c:pt idx="2">
                  <c:v>40万人以上70万人未満</c:v>
                </c:pt>
                <c:pt idx="3">
                  <c:v>20万人以上40万人未満</c:v>
                </c:pt>
                <c:pt idx="4">
                  <c:v>10万人以上20万人未満</c:v>
                </c:pt>
                <c:pt idx="5">
                  <c:v>5万人以上10万人未満</c:v>
                </c:pt>
                <c:pt idx="6">
                  <c:v>5万人未満</c:v>
                </c:pt>
              </c:strCache>
            </c:strRef>
          </c:cat>
          <c:val>
            <c:numRef>
              <c:f>集計表・グラフ!$P$32:$P$38</c:f>
              <c:numCache>
                <c:formatCode>#,##0.0</c:formatCode>
                <c:ptCount val="7"/>
                <c:pt idx="0">
                  <c:v>89.716312056737593</c:v>
                </c:pt>
                <c:pt idx="1">
                  <c:v>93.203883495145632</c:v>
                </c:pt>
                <c:pt idx="2">
                  <c:v>93.650793650793645</c:v>
                </c:pt>
                <c:pt idx="3">
                  <c:v>93.103448275862064</c:v>
                </c:pt>
                <c:pt idx="4">
                  <c:v>76.923076923076934</c:v>
                </c:pt>
                <c:pt idx="5">
                  <c:v>70.588235294117652</c:v>
                </c:pt>
                <c:pt idx="6">
                  <c:v>100</c:v>
                </c:pt>
              </c:numCache>
            </c:numRef>
          </c:val>
          <c:extLst>
            <c:ext xmlns:c16="http://schemas.microsoft.com/office/drawing/2014/chart" uri="{C3380CC4-5D6E-409C-BE32-E72D297353CC}">
              <c16:uniqueId val="{00000000-024A-4612-8113-EF1ECEA61DA6}"/>
            </c:ext>
          </c:extLst>
        </c:ser>
        <c:dLbls>
          <c:showLegendKey val="0"/>
          <c:showVal val="0"/>
          <c:showCatName val="0"/>
          <c:showSerName val="0"/>
          <c:showPercent val="0"/>
          <c:showBubbleSize val="0"/>
        </c:dLbls>
        <c:gapWidth val="60"/>
        <c:axId val="169072416"/>
        <c:axId val="165897664"/>
      </c:barChart>
      <c:catAx>
        <c:axId val="169072416"/>
        <c:scaling>
          <c:orientation val="maxMin"/>
        </c:scaling>
        <c:delete val="0"/>
        <c:axPos val="l"/>
        <c:numFmt formatCode="General" sourceLinked="1"/>
        <c:majorTickMark val="none"/>
        <c:minorTickMark val="none"/>
        <c:tickLblPos val="low"/>
        <c:spPr>
          <a:noFill/>
          <a:ln w="3175" cap="flat" cmpd="sng" algn="ctr">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crossAx val="165897664"/>
        <c:crosses val="autoZero"/>
        <c:auto val="1"/>
        <c:lblAlgn val="ctr"/>
        <c:lblOffset val="100"/>
        <c:noMultiLvlLbl val="0"/>
      </c:catAx>
      <c:valAx>
        <c:axId val="165897664"/>
        <c:scaling>
          <c:orientation val="minMax"/>
          <c:max val="150"/>
          <c:min val="0"/>
        </c:scaling>
        <c:delete val="0"/>
        <c:axPos val="t"/>
        <c:majorGridlines>
          <c:spPr>
            <a:ln w="3175" cap="flat" cmpd="sng" algn="ctr">
              <a:solidFill>
                <a:schemeClr val="bg1">
                  <a:lumMod val="50000"/>
                </a:schemeClr>
              </a:solidFill>
              <a:prstDash val="solid"/>
              <a:round/>
            </a:ln>
            <a:effectLst/>
          </c:spPr>
        </c:majorGridlines>
        <c:numFmt formatCode="0&quot;%&quot;" sourceLinked="0"/>
        <c:majorTickMark val="none"/>
        <c:minorTickMark val="none"/>
        <c:tickLblPos val="low"/>
        <c:spPr>
          <a:noFill/>
          <a:ln w="25400">
            <a:noFill/>
          </a:ln>
          <a:effectLst/>
        </c:spPr>
        <c:txPr>
          <a:bodyPr rot="-6000000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crossAx val="169072416"/>
        <c:crosses val="autoZero"/>
        <c:crossBetween val="between"/>
        <c:majorUnit val="50"/>
      </c:valAx>
      <c:spPr>
        <a:noFill/>
        <a:ln w="25400">
          <a:noFill/>
        </a:ln>
        <a:effectLst/>
      </c:spPr>
    </c:plotArea>
    <c:plotVisOnly val="1"/>
    <c:dispBlanksAs val="gap"/>
    <c:showDLblsOverMax val="0"/>
    <c:extLst/>
  </c:chart>
  <c:spPr>
    <a:noFill/>
    <a:ln w="25400" cap="flat" cmpd="sng" algn="ctr">
      <a:noFill/>
      <a:round/>
    </a:ln>
    <a:effectLst/>
  </c:spPr>
  <c:txPr>
    <a:bodyPr/>
    <a:lstStyle/>
    <a:p>
      <a:pPr>
        <a:defRPr sz="1000" u="none" strike="noStrike" baseline="0">
          <a:solidFill>
            <a:srgbClr val="000000"/>
          </a:solidFill>
          <a:latin typeface="Meiryo UI" panose="020B0604030504040204" pitchFamily="50" charset="-128"/>
          <a:ea typeface="Meiryo UI" panose="020B0604030504040204" pitchFamily="50" charset="-128"/>
          <a:cs typeface="Arial"/>
        </a:defRPr>
      </a:pPr>
      <a:endParaRPr lang="ja-JP"/>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673140857392825"/>
          <c:y val="0.12160469524642753"/>
          <c:w val="0.57728258967629043"/>
          <c:h val="0.8274693788276466"/>
        </c:manualLayout>
      </c:layout>
      <c:barChart>
        <c:barDir val="bar"/>
        <c:grouping val="clustered"/>
        <c:varyColors val="0"/>
        <c:ser>
          <c:idx val="0"/>
          <c:order val="0"/>
          <c:spPr>
            <a:solidFill>
              <a:schemeClr val="accent6"/>
            </a:solidFill>
            <a:ln w="12700">
              <a:solidFill>
                <a:srgbClr val="FFFFFF"/>
              </a:solidFill>
              <a:prstDash val="solid"/>
            </a:ln>
            <a:effectLst/>
          </c:spPr>
          <c:invertIfNegative val="0"/>
          <c:dLbls>
            <c:dLbl>
              <c:idx val="4"/>
              <c:spPr>
                <a:noFill/>
                <a:ln>
                  <a:noFill/>
                </a:ln>
                <a:effectLst/>
              </c:spPr>
              <c:txPr>
                <a:bodyPr rot="0" spcFirstLastPara="1" vertOverflow="ellipsis" vert="horz" wrap="square" anchor="ctr" anchorCtr="1"/>
                <a:lstStyle/>
                <a:p>
                  <a:pPr>
                    <a:defRPr sz="1000" b="1"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outEnd"/>
              <c:showLegendKey val="0"/>
              <c:showVal val="1"/>
              <c:showCatName val="0"/>
              <c:showSerName val="0"/>
              <c:showPercent val="0"/>
              <c:showBubbleSize val="0"/>
              <c:extLst>
                <c:ext xmlns:c16="http://schemas.microsoft.com/office/drawing/2014/chart" uri="{C3380CC4-5D6E-409C-BE32-E72D297353CC}">
                  <c16:uniqueId val="{00000000-C5D8-417F-A868-F5C42B96E36A}"/>
                </c:ext>
              </c:extLst>
            </c:dLbl>
            <c:dLbl>
              <c:idx val="6"/>
              <c:spPr>
                <a:noFill/>
                <a:ln>
                  <a:noFill/>
                </a:ln>
                <a:effectLst/>
              </c:spPr>
              <c:txPr>
                <a:bodyPr rot="0" spcFirstLastPara="1" vertOverflow="ellipsis" vert="horz" wrap="square" anchor="ctr" anchorCtr="1"/>
                <a:lstStyle/>
                <a:p>
                  <a:pPr>
                    <a:defRPr sz="1000" b="1"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outEnd"/>
              <c:showLegendKey val="0"/>
              <c:showVal val="1"/>
              <c:showCatName val="0"/>
              <c:showSerName val="0"/>
              <c:showPercent val="0"/>
              <c:showBubbleSize val="0"/>
              <c:extLst>
                <c:ext xmlns:c16="http://schemas.microsoft.com/office/drawing/2014/chart" uri="{C3380CC4-5D6E-409C-BE32-E72D297353CC}">
                  <c16:uniqueId val="{00000001-C5D8-417F-A868-F5C42B96E36A}"/>
                </c:ext>
              </c:extLst>
            </c:dLbl>
            <c:spPr>
              <a:noFill/>
              <a:ln>
                <a:noFill/>
              </a:ln>
              <a:effectLst/>
            </c:spPr>
            <c:txPr>
              <a:bodyPr rot="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集計表・グラフ!$D$32:$D$38</c:f>
              <c:strCache>
                <c:ptCount val="7"/>
                <c:pt idx="0">
                  <c:v>府全体</c:v>
                </c:pt>
                <c:pt idx="1">
                  <c:v>70万人以上</c:v>
                </c:pt>
                <c:pt idx="2">
                  <c:v>40万人以上70万人未満</c:v>
                </c:pt>
                <c:pt idx="3">
                  <c:v>20万人以上40万人未満</c:v>
                </c:pt>
                <c:pt idx="4">
                  <c:v>10万人以上20万人未満</c:v>
                </c:pt>
                <c:pt idx="5">
                  <c:v>5万人以上10万人未満</c:v>
                </c:pt>
                <c:pt idx="6">
                  <c:v>5万人未満</c:v>
                </c:pt>
              </c:strCache>
            </c:strRef>
          </c:cat>
          <c:val>
            <c:numRef>
              <c:f>集計表・グラフ!$M$32:$M$38</c:f>
              <c:numCache>
                <c:formatCode>#,##0.0</c:formatCode>
                <c:ptCount val="7"/>
                <c:pt idx="0">
                  <c:v>100</c:v>
                </c:pt>
                <c:pt idx="1">
                  <c:v>127.27272727272727</c:v>
                </c:pt>
                <c:pt idx="2">
                  <c:v>100</c:v>
                </c:pt>
                <c:pt idx="3">
                  <c:v>114.28571428571428</c:v>
                </c:pt>
                <c:pt idx="4">
                  <c:v>71.428571428571431</c:v>
                </c:pt>
                <c:pt idx="5">
                  <c:v>100</c:v>
                </c:pt>
                <c:pt idx="6">
                  <c:v>0</c:v>
                </c:pt>
              </c:numCache>
            </c:numRef>
          </c:val>
          <c:extLst>
            <c:ext xmlns:c16="http://schemas.microsoft.com/office/drawing/2014/chart" uri="{C3380CC4-5D6E-409C-BE32-E72D297353CC}">
              <c16:uniqueId val="{00000000-C09D-49BA-8B4C-3FA21514F503}"/>
            </c:ext>
          </c:extLst>
        </c:ser>
        <c:dLbls>
          <c:showLegendKey val="0"/>
          <c:showVal val="0"/>
          <c:showCatName val="0"/>
          <c:showSerName val="0"/>
          <c:showPercent val="0"/>
          <c:showBubbleSize val="0"/>
        </c:dLbls>
        <c:gapWidth val="60"/>
        <c:axId val="169072416"/>
        <c:axId val="165897664"/>
      </c:barChart>
      <c:catAx>
        <c:axId val="169072416"/>
        <c:scaling>
          <c:orientation val="maxMin"/>
        </c:scaling>
        <c:delete val="0"/>
        <c:axPos val="l"/>
        <c:numFmt formatCode="General" sourceLinked="1"/>
        <c:majorTickMark val="none"/>
        <c:minorTickMark val="none"/>
        <c:tickLblPos val="low"/>
        <c:spPr>
          <a:noFill/>
          <a:ln w="3175" cap="flat" cmpd="sng" algn="ctr">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crossAx val="165897664"/>
        <c:crosses val="autoZero"/>
        <c:auto val="1"/>
        <c:lblAlgn val="ctr"/>
        <c:lblOffset val="100"/>
        <c:noMultiLvlLbl val="0"/>
      </c:catAx>
      <c:valAx>
        <c:axId val="165897664"/>
        <c:scaling>
          <c:orientation val="minMax"/>
          <c:max val="150"/>
          <c:min val="0"/>
        </c:scaling>
        <c:delete val="0"/>
        <c:axPos val="t"/>
        <c:majorGridlines>
          <c:spPr>
            <a:ln w="3175" cap="flat" cmpd="sng" algn="ctr">
              <a:solidFill>
                <a:schemeClr val="bg1">
                  <a:lumMod val="50000"/>
                </a:schemeClr>
              </a:solidFill>
              <a:prstDash val="solid"/>
              <a:round/>
            </a:ln>
            <a:effectLst/>
          </c:spPr>
        </c:majorGridlines>
        <c:numFmt formatCode="0&quot;%&quot;" sourceLinked="0"/>
        <c:majorTickMark val="none"/>
        <c:minorTickMark val="none"/>
        <c:tickLblPos val="low"/>
        <c:spPr>
          <a:noFill/>
          <a:ln w="25400">
            <a:noFill/>
          </a:ln>
          <a:effectLst/>
        </c:spPr>
        <c:txPr>
          <a:bodyPr rot="-6000000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crossAx val="169072416"/>
        <c:crosses val="autoZero"/>
        <c:crossBetween val="between"/>
        <c:majorUnit val="50"/>
      </c:valAx>
      <c:spPr>
        <a:noFill/>
        <a:ln w="25400">
          <a:noFill/>
        </a:ln>
        <a:effectLst/>
      </c:spPr>
    </c:plotArea>
    <c:plotVisOnly val="1"/>
    <c:dispBlanksAs val="gap"/>
    <c:showDLblsOverMax val="0"/>
    <c:extLst/>
  </c:chart>
  <c:spPr>
    <a:noFill/>
    <a:ln w="25400" cap="flat" cmpd="sng" algn="ctr">
      <a:noFill/>
      <a:round/>
    </a:ln>
    <a:effectLst/>
  </c:spPr>
  <c:txPr>
    <a:bodyPr/>
    <a:lstStyle/>
    <a:p>
      <a:pPr>
        <a:defRPr sz="1000" u="none" strike="noStrike" baseline="0">
          <a:solidFill>
            <a:srgbClr val="000000"/>
          </a:solidFill>
          <a:latin typeface="Meiryo UI" panose="020B0604030504040204" pitchFamily="50" charset="-128"/>
          <a:ea typeface="Meiryo UI" panose="020B0604030504040204" pitchFamily="50" charset="-128"/>
          <a:cs typeface="Arial"/>
        </a:defRPr>
      </a:pPr>
      <a:endParaRPr lang="ja-JP"/>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673140857392825"/>
          <c:y val="0.12160469524642753"/>
          <c:w val="0.57728258967629043"/>
          <c:h val="0.8274693788276466"/>
        </c:manualLayout>
      </c:layout>
      <c:barChart>
        <c:barDir val="bar"/>
        <c:grouping val="clustered"/>
        <c:varyColors val="0"/>
        <c:ser>
          <c:idx val="0"/>
          <c:order val="0"/>
          <c:spPr>
            <a:solidFill>
              <a:schemeClr val="accent6"/>
            </a:solidFill>
            <a:ln w="12700">
              <a:solidFill>
                <a:srgbClr val="FFFFFF"/>
              </a:solidFill>
              <a:prstDash val="solid"/>
            </a:ln>
            <a:effectLst/>
          </c:spPr>
          <c:invertIfNegative val="0"/>
          <c:dLbls>
            <c:dLbl>
              <c:idx val="4"/>
              <c:spPr>
                <a:noFill/>
                <a:ln>
                  <a:noFill/>
                </a:ln>
                <a:effectLst/>
              </c:spPr>
              <c:txPr>
                <a:bodyPr rot="0" spcFirstLastPara="1" vertOverflow="ellipsis" vert="horz" wrap="square" anchor="ctr" anchorCtr="1"/>
                <a:lstStyle/>
                <a:p>
                  <a:pPr>
                    <a:defRPr sz="1000" b="1"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outEnd"/>
              <c:showLegendKey val="0"/>
              <c:showVal val="1"/>
              <c:showCatName val="0"/>
              <c:showSerName val="0"/>
              <c:showPercent val="0"/>
              <c:showBubbleSize val="0"/>
              <c:extLst>
                <c:ext xmlns:c16="http://schemas.microsoft.com/office/drawing/2014/chart" uri="{C3380CC4-5D6E-409C-BE32-E72D297353CC}">
                  <c16:uniqueId val="{00000001-9AD4-4A4A-A159-E65765F1B418}"/>
                </c:ext>
              </c:extLst>
            </c:dLbl>
            <c:dLbl>
              <c:idx val="6"/>
              <c:spPr>
                <a:noFill/>
                <a:ln>
                  <a:noFill/>
                </a:ln>
                <a:effectLst/>
              </c:spPr>
              <c:txPr>
                <a:bodyPr rot="0" spcFirstLastPara="1" vertOverflow="ellipsis" vert="horz" wrap="square" anchor="ctr" anchorCtr="1"/>
                <a:lstStyle/>
                <a:p>
                  <a:pPr>
                    <a:defRPr sz="1000" b="1"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outEnd"/>
              <c:showLegendKey val="0"/>
              <c:showVal val="1"/>
              <c:showCatName val="0"/>
              <c:showSerName val="0"/>
              <c:showPercent val="0"/>
              <c:showBubbleSize val="0"/>
              <c:extLst>
                <c:ext xmlns:c16="http://schemas.microsoft.com/office/drawing/2014/chart" uri="{C3380CC4-5D6E-409C-BE32-E72D297353CC}">
                  <c16:uniqueId val="{00000000-9AD4-4A4A-A159-E65765F1B418}"/>
                </c:ext>
              </c:extLst>
            </c:dLbl>
            <c:spPr>
              <a:noFill/>
              <a:ln>
                <a:noFill/>
              </a:ln>
              <a:effectLst/>
            </c:spPr>
            <c:txPr>
              <a:bodyPr rot="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集計表・グラフ!$D$32:$D$38</c:f>
              <c:strCache>
                <c:ptCount val="7"/>
                <c:pt idx="0">
                  <c:v>府全体</c:v>
                </c:pt>
                <c:pt idx="1">
                  <c:v>70万人以上</c:v>
                </c:pt>
                <c:pt idx="2">
                  <c:v>40万人以上70万人未満</c:v>
                </c:pt>
                <c:pt idx="3">
                  <c:v>20万人以上40万人未満</c:v>
                </c:pt>
                <c:pt idx="4">
                  <c:v>10万人以上20万人未満</c:v>
                </c:pt>
                <c:pt idx="5">
                  <c:v>5万人以上10万人未満</c:v>
                </c:pt>
                <c:pt idx="6">
                  <c:v>5万人未満</c:v>
                </c:pt>
              </c:strCache>
            </c:strRef>
          </c:cat>
          <c:val>
            <c:numRef>
              <c:f>集計表・グラフ!$S$32:$S$38</c:f>
              <c:numCache>
                <c:formatCode>#,##0.0</c:formatCode>
                <c:ptCount val="7"/>
                <c:pt idx="0">
                  <c:v>98.245614035087712</c:v>
                </c:pt>
                <c:pt idx="1">
                  <c:v>112.5</c:v>
                </c:pt>
                <c:pt idx="2">
                  <c:v>100</c:v>
                </c:pt>
                <c:pt idx="3">
                  <c:v>100</c:v>
                </c:pt>
                <c:pt idx="4">
                  <c:v>77.777777777777786</c:v>
                </c:pt>
                <c:pt idx="5">
                  <c:v>100</c:v>
                </c:pt>
                <c:pt idx="6">
                  <c:v>50</c:v>
                </c:pt>
              </c:numCache>
            </c:numRef>
          </c:val>
          <c:extLst>
            <c:ext xmlns:c16="http://schemas.microsoft.com/office/drawing/2014/chart" uri="{C3380CC4-5D6E-409C-BE32-E72D297353CC}">
              <c16:uniqueId val="{00000000-8206-4B13-A5E4-EED5B4E479F5}"/>
            </c:ext>
          </c:extLst>
        </c:ser>
        <c:dLbls>
          <c:showLegendKey val="0"/>
          <c:showVal val="0"/>
          <c:showCatName val="0"/>
          <c:showSerName val="0"/>
          <c:showPercent val="0"/>
          <c:showBubbleSize val="0"/>
        </c:dLbls>
        <c:gapWidth val="60"/>
        <c:axId val="169072416"/>
        <c:axId val="165897664"/>
      </c:barChart>
      <c:catAx>
        <c:axId val="169072416"/>
        <c:scaling>
          <c:orientation val="maxMin"/>
        </c:scaling>
        <c:delete val="0"/>
        <c:axPos val="l"/>
        <c:numFmt formatCode="General" sourceLinked="1"/>
        <c:majorTickMark val="none"/>
        <c:minorTickMark val="none"/>
        <c:tickLblPos val="low"/>
        <c:spPr>
          <a:noFill/>
          <a:ln w="3175" cap="flat" cmpd="sng" algn="ctr">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crossAx val="165897664"/>
        <c:crosses val="autoZero"/>
        <c:auto val="1"/>
        <c:lblAlgn val="ctr"/>
        <c:lblOffset val="100"/>
        <c:noMultiLvlLbl val="0"/>
      </c:catAx>
      <c:valAx>
        <c:axId val="165897664"/>
        <c:scaling>
          <c:orientation val="minMax"/>
          <c:max val="150"/>
          <c:min val="0"/>
        </c:scaling>
        <c:delete val="0"/>
        <c:axPos val="t"/>
        <c:majorGridlines>
          <c:spPr>
            <a:ln w="3175" cap="flat" cmpd="sng" algn="ctr">
              <a:solidFill>
                <a:schemeClr val="bg1">
                  <a:lumMod val="50000"/>
                </a:schemeClr>
              </a:solidFill>
              <a:prstDash val="solid"/>
              <a:round/>
            </a:ln>
            <a:effectLst/>
          </c:spPr>
        </c:majorGridlines>
        <c:numFmt formatCode="0&quot;%&quot;" sourceLinked="0"/>
        <c:majorTickMark val="none"/>
        <c:minorTickMark val="none"/>
        <c:tickLblPos val="low"/>
        <c:spPr>
          <a:noFill/>
          <a:ln w="25400">
            <a:noFill/>
          </a:ln>
          <a:effectLst/>
        </c:spPr>
        <c:txPr>
          <a:bodyPr rot="-6000000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crossAx val="169072416"/>
        <c:crosses val="autoZero"/>
        <c:crossBetween val="between"/>
        <c:majorUnit val="50"/>
      </c:valAx>
      <c:spPr>
        <a:noFill/>
        <a:ln w="25400">
          <a:noFill/>
        </a:ln>
        <a:effectLst/>
      </c:spPr>
    </c:plotArea>
    <c:plotVisOnly val="1"/>
    <c:dispBlanksAs val="gap"/>
    <c:showDLblsOverMax val="0"/>
    <c:extLst/>
  </c:chart>
  <c:spPr>
    <a:noFill/>
    <a:ln w="25400" cap="flat" cmpd="sng" algn="ctr">
      <a:noFill/>
      <a:round/>
    </a:ln>
    <a:effectLst/>
  </c:spPr>
  <c:txPr>
    <a:bodyPr/>
    <a:lstStyle/>
    <a:p>
      <a:pPr>
        <a:defRPr sz="1000" u="none" strike="noStrike" baseline="0">
          <a:solidFill>
            <a:srgbClr val="000000"/>
          </a:solidFill>
          <a:latin typeface="Meiryo UI" panose="020B0604030504040204" pitchFamily="50" charset="-128"/>
          <a:ea typeface="Meiryo UI" panose="020B0604030504040204" pitchFamily="50" charset="-128"/>
          <a:cs typeface="Arial"/>
        </a:defRPr>
      </a:pPr>
      <a:endParaRPr lang="ja-JP"/>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3673131218062097"/>
          <c:y val="0.12428718685000092"/>
          <c:w val="0.60698113538369425"/>
          <c:h val="0.8274693788276466"/>
        </c:manualLayout>
      </c:layout>
      <c:barChart>
        <c:barDir val="bar"/>
        <c:grouping val="clustered"/>
        <c:varyColors val="0"/>
        <c:ser>
          <c:idx val="0"/>
          <c:order val="0"/>
          <c:spPr>
            <a:solidFill>
              <a:schemeClr val="accent6"/>
            </a:solidFill>
            <a:ln w="12700">
              <a:solidFill>
                <a:srgbClr val="FFFFFF"/>
              </a:solidFill>
              <a:prstDash val="solid"/>
            </a:ln>
            <a:effectLst/>
          </c:spPr>
          <c:invertIfNegative val="0"/>
          <c:dLbls>
            <c:dLbl>
              <c:idx val="6"/>
              <c:spPr>
                <a:noFill/>
                <a:ln>
                  <a:noFill/>
                </a:ln>
                <a:effectLst/>
              </c:spPr>
              <c:txPr>
                <a:bodyPr rot="0" spcFirstLastPara="1" vertOverflow="ellipsis" vert="horz" wrap="square" anchor="ctr" anchorCtr="1"/>
                <a:lstStyle/>
                <a:p>
                  <a:pPr>
                    <a:defRPr sz="1000" b="1"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outEnd"/>
              <c:showLegendKey val="0"/>
              <c:showVal val="1"/>
              <c:showCatName val="0"/>
              <c:showSerName val="0"/>
              <c:showPercent val="0"/>
              <c:showBubbleSize val="0"/>
              <c:extLst>
                <c:ext xmlns:c16="http://schemas.microsoft.com/office/drawing/2014/chart" uri="{C3380CC4-5D6E-409C-BE32-E72D297353CC}">
                  <c16:uniqueId val="{00000000-F593-4397-ACCE-225C105D3625}"/>
                </c:ext>
              </c:extLst>
            </c:dLbl>
            <c:spPr>
              <a:noFill/>
              <a:ln>
                <a:noFill/>
              </a:ln>
              <a:effectLst/>
            </c:spPr>
            <c:txPr>
              <a:bodyPr rot="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集計表・グラフ!$D$32:$D$38</c:f>
              <c:strCache>
                <c:ptCount val="7"/>
                <c:pt idx="0">
                  <c:v>府全体</c:v>
                </c:pt>
                <c:pt idx="1">
                  <c:v>70万人以上</c:v>
                </c:pt>
                <c:pt idx="2">
                  <c:v>40万人以上70万人未満</c:v>
                </c:pt>
                <c:pt idx="3">
                  <c:v>20万人以上40万人未満</c:v>
                </c:pt>
                <c:pt idx="4">
                  <c:v>10万人以上20万人未満</c:v>
                </c:pt>
                <c:pt idx="5">
                  <c:v>5万人以上10万人未満</c:v>
                </c:pt>
                <c:pt idx="6">
                  <c:v>5万人未満</c:v>
                </c:pt>
              </c:strCache>
            </c:strRef>
          </c:cat>
          <c:val>
            <c:numRef>
              <c:f>集計表・グラフ!$J$32:$J$38</c:f>
              <c:numCache>
                <c:formatCode>#,##0.0</c:formatCode>
                <c:ptCount val="7"/>
                <c:pt idx="0">
                  <c:v>108.86075949367088</c:v>
                </c:pt>
                <c:pt idx="1">
                  <c:v>118.75</c:v>
                </c:pt>
                <c:pt idx="2">
                  <c:v>100</c:v>
                </c:pt>
                <c:pt idx="3">
                  <c:v>106.25</c:v>
                </c:pt>
                <c:pt idx="4">
                  <c:v>111.11111111111111</c:v>
                </c:pt>
                <c:pt idx="5">
                  <c:v>100</c:v>
                </c:pt>
                <c:pt idx="6">
                  <c:v>50</c:v>
                </c:pt>
              </c:numCache>
            </c:numRef>
          </c:val>
          <c:extLst>
            <c:ext xmlns:c16="http://schemas.microsoft.com/office/drawing/2014/chart" uri="{C3380CC4-5D6E-409C-BE32-E72D297353CC}">
              <c16:uniqueId val="{00000000-3B3E-49F3-B03F-18D9EE8464DF}"/>
            </c:ext>
          </c:extLst>
        </c:ser>
        <c:dLbls>
          <c:showLegendKey val="0"/>
          <c:showVal val="0"/>
          <c:showCatName val="0"/>
          <c:showSerName val="0"/>
          <c:showPercent val="0"/>
          <c:showBubbleSize val="0"/>
        </c:dLbls>
        <c:gapWidth val="60"/>
        <c:axId val="169072416"/>
        <c:axId val="165897664"/>
      </c:barChart>
      <c:catAx>
        <c:axId val="169072416"/>
        <c:scaling>
          <c:orientation val="maxMin"/>
        </c:scaling>
        <c:delete val="0"/>
        <c:axPos val="l"/>
        <c:numFmt formatCode="General" sourceLinked="1"/>
        <c:majorTickMark val="none"/>
        <c:minorTickMark val="none"/>
        <c:tickLblPos val="low"/>
        <c:spPr>
          <a:noFill/>
          <a:ln w="3175" cap="flat" cmpd="sng" algn="ctr">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crossAx val="165897664"/>
        <c:crosses val="autoZero"/>
        <c:auto val="1"/>
        <c:lblAlgn val="ctr"/>
        <c:lblOffset val="100"/>
        <c:noMultiLvlLbl val="0"/>
      </c:catAx>
      <c:valAx>
        <c:axId val="165897664"/>
        <c:scaling>
          <c:orientation val="minMax"/>
          <c:max val="150"/>
          <c:min val="0"/>
        </c:scaling>
        <c:delete val="0"/>
        <c:axPos val="t"/>
        <c:majorGridlines>
          <c:spPr>
            <a:ln w="3175" cap="flat" cmpd="sng" algn="ctr">
              <a:solidFill>
                <a:schemeClr val="bg1">
                  <a:lumMod val="50000"/>
                </a:schemeClr>
              </a:solidFill>
              <a:prstDash val="solid"/>
              <a:round/>
            </a:ln>
            <a:effectLst/>
          </c:spPr>
        </c:majorGridlines>
        <c:numFmt formatCode="0&quot;%&quot;" sourceLinked="0"/>
        <c:majorTickMark val="none"/>
        <c:minorTickMark val="none"/>
        <c:tickLblPos val="low"/>
        <c:spPr>
          <a:noFill/>
          <a:ln w="25400">
            <a:noFill/>
          </a:ln>
          <a:effectLst/>
        </c:spPr>
        <c:txPr>
          <a:bodyPr rot="-60000000" spcFirstLastPara="1" vertOverflow="ellipsis" vert="horz" wrap="square" anchor="ctr" anchorCtr="1"/>
          <a:lstStyle/>
          <a:p>
            <a:pPr>
              <a:defRPr sz="100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crossAx val="169072416"/>
        <c:crosses val="autoZero"/>
        <c:crossBetween val="between"/>
        <c:majorUnit val="50"/>
      </c:valAx>
      <c:spPr>
        <a:noFill/>
        <a:ln w="25400">
          <a:noFill/>
        </a:ln>
        <a:effectLst/>
      </c:spPr>
    </c:plotArea>
    <c:plotVisOnly val="1"/>
    <c:dispBlanksAs val="gap"/>
    <c:showDLblsOverMax val="0"/>
    <c:extLst/>
  </c:chart>
  <c:spPr>
    <a:noFill/>
    <a:ln w="25400" cap="flat" cmpd="sng" algn="ctr">
      <a:noFill/>
      <a:round/>
    </a:ln>
    <a:effectLst/>
  </c:spPr>
  <c:txPr>
    <a:bodyPr/>
    <a:lstStyle/>
    <a:p>
      <a:pPr>
        <a:defRPr sz="1000" u="none" strike="noStrike" baseline="0">
          <a:solidFill>
            <a:srgbClr val="000000"/>
          </a:solidFill>
          <a:latin typeface="Meiryo UI" panose="020B0604030504040204" pitchFamily="50" charset="-128"/>
          <a:ea typeface="Meiryo UI" panose="020B0604030504040204" pitchFamily="50" charset="-128"/>
          <a:cs typeface="Arial"/>
        </a:defRPr>
      </a:pPr>
      <a:endParaRPr lang="ja-JP"/>
    </a:p>
  </c:txPr>
  <c:externalData r:id="rId4">
    <c:autoUpdate val="0"/>
  </c:externalData>
  <c:userShapes r:id="rId5"/>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799378586589833"/>
          <c:y val="0.11709483650925627"/>
          <c:w val="0.56372762920976116"/>
          <c:h val="0.85445988860883737"/>
        </c:manualLayout>
      </c:layout>
      <c:barChart>
        <c:barDir val="bar"/>
        <c:grouping val="clustered"/>
        <c:varyColors val="0"/>
        <c:ser>
          <c:idx val="0"/>
          <c:order val="0"/>
          <c:spPr>
            <a:solidFill>
              <a:schemeClr val="accent2"/>
            </a:solidFill>
            <a:ln>
              <a:noFill/>
            </a:ln>
            <a:effectLst/>
          </c:spPr>
          <c:invertIfNegative val="0"/>
          <c:dLbls>
            <c:dLbl>
              <c:idx val="5"/>
              <c:tx>
                <c:rich>
                  <a:bodyPr/>
                  <a:lstStyle/>
                  <a:p>
                    <a:fld id="{6CAB786C-F3D5-4292-B6FF-C28C5763880C}" type="VALUE">
                      <a:rPr lang="en-US" altLang="ja-JP" smtClean="0"/>
                      <a:pPr/>
                      <a:t>[値]</a:t>
                    </a:fld>
                    <a:r>
                      <a:rPr lang="en-US" altLang="ja-JP"/>
                      <a:t>.0</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E5D0-4B0F-BE89-C21E9F769E82}"/>
                </c:ext>
              </c:extLst>
            </c:dLbl>
            <c:dLbl>
              <c:idx val="6"/>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showLegendKey val="0"/>
              <c:showVal val="1"/>
              <c:showCatName val="0"/>
              <c:showSerName val="0"/>
              <c:showPercent val="0"/>
              <c:showBubbleSize val="0"/>
              <c:extLst>
                <c:ext xmlns:c16="http://schemas.microsoft.com/office/drawing/2014/chart" uri="{C3380CC4-5D6E-409C-BE32-E72D297353CC}">
                  <c16:uniqueId val="{00000000-BBF0-41B9-B3CB-8777C9D88201}"/>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'第１出動体制 （台数まとめ）'!$E$33:$E$39</c:f>
              <c:strCache>
                <c:ptCount val="7"/>
                <c:pt idx="0">
                  <c:v>府全体</c:v>
                </c:pt>
                <c:pt idx="1">
                  <c:v>70万人以上</c:v>
                </c:pt>
                <c:pt idx="2">
                  <c:v>40万人以上70万人未満</c:v>
                </c:pt>
                <c:pt idx="3">
                  <c:v>20万人以上40万人未満</c:v>
                </c:pt>
                <c:pt idx="4">
                  <c:v>10万人以上20万人未満</c:v>
                </c:pt>
                <c:pt idx="5">
                  <c:v>5万人以上10万人未満</c:v>
                </c:pt>
                <c:pt idx="6">
                  <c:v>5万人未満</c:v>
                </c:pt>
              </c:strCache>
            </c:strRef>
          </c:cat>
          <c:val>
            <c:numRef>
              <c:f>'第１出動体制 （台数まとめ）'!$L$33:$L$39</c:f>
              <c:numCache>
                <c:formatCode>General</c:formatCode>
                <c:ptCount val="7"/>
                <c:pt idx="0">
                  <c:v>7.5</c:v>
                </c:pt>
                <c:pt idx="1">
                  <c:v>9.5</c:v>
                </c:pt>
                <c:pt idx="2">
                  <c:v>8.5</c:v>
                </c:pt>
                <c:pt idx="3">
                  <c:v>8.6999999999999993</c:v>
                </c:pt>
                <c:pt idx="4">
                  <c:v>7.3</c:v>
                </c:pt>
                <c:pt idx="5">
                  <c:v>6</c:v>
                </c:pt>
                <c:pt idx="6">
                  <c:v>3.5</c:v>
                </c:pt>
              </c:numCache>
            </c:numRef>
          </c:val>
          <c:extLst>
            <c:ext xmlns:c16="http://schemas.microsoft.com/office/drawing/2014/chart" uri="{C3380CC4-5D6E-409C-BE32-E72D297353CC}">
              <c16:uniqueId val="{00000000-EFE3-49FA-B1EC-9C104F0DC50D}"/>
            </c:ext>
          </c:extLst>
        </c:ser>
        <c:dLbls>
          <c:showLegendKey val="0"/>
          <c:showVal val="0"/>
          <c:showCatName val="0"/>
          <c:showSerName val="0"/>
          <c:showPercent val="0"/>
          <c:showBubbleSize val="0"/>
        </c:dLbls>
        <c:gapWidth val="80"/>
        <c:axId val="1378299295"/>
        <c:axId val="1072950991"/>
      </c:barChart>
      <c:catAx>
        <c:axId val="1378299295"/>
        <c:scaling>
          <c:orientation val="maxMin"/>
        </c:scaling>
        <c:delete val="0"/>
        <c:axPos val="l"/>
        <c:numFmt formatCode="General" sourceLinked="1"/>
        <c:majorTickMark val="none"/>
        <c:minorTickMark val="none"/>
        <c:tickLblPos val="low"/>
        <c:spPr>
          <a:noFill/>
          <a:ln w="3175" cap="flat" cmpd="sng" algn="ctr">
            <a:solidFill>
              <a:srgbClr val="000000"/>
            </a:solidFill>
            <a:prstDash val="solid"/>
            <a:round/>
          </a:ln>
          <a:effectLst/>
        </c:spPr>
        <c:txPr>
          <a:bodyPr rot="0" spcFirstLastPara="1" vertOverflow="ellipsis" wrap="square" anchor="ctr" anchorCtr="1"/>
          <a:lstStyle/>
          <a:p>
            <a:pPr>
              <a:defRPr sz="105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crossAx val="1072950991"/>
        <c:crosses val="autoZero"/>
        <c:auto val="1"/>
        <c:lblAlgn val="ctr"/>
        <c:lblOffset val="100"/>
        <c:noMultiLvlLbl val="0"/>
      </c:catAx>
      <c:valAx>
        <c:axId val="1072950991"/>
        <c:scaling>
          <c:orientation val="minMax"/>
        </c:scaling>
        <c:delete val="0"/>
        <c:axPos val="t"/>
        <c:majorGridlines>
          <c:spPr>
            <a:ln w="3175" cap="flat" cmpd="sng" algn="ctr">
              <a:solidFill>
                <a:schemeClr val="bg1">
                  <a:lumMod val="50000"/>
                </a:schemeClr>
              </a:solidFill>
              <a:prstDash val="solid"/>
              <a:round/>
            </a:ln>
            <a:effectLst/>
          </c:spPr>
        </c:majorGridlines>
        <c:numFmt formatCode="#,##0_ ;[Red]\-#,##0\ " sourceLinked="0"/>
        <c:majorTickMark val="none"/>
        <c:minorTickMark val="none"/>
        <c:tickLblPos val="low"/>
        <c:spPr>
          <a:noFill/>
          <a:ln w="25400">
            <a:noFill/>
          </a:ln>
          <a:effectLst/>
        </c:spPr>
        <c:txPr>
          <a:bodyPr rot="-60000000" spcFirstLastPara="1" vertOverflow="ellipsis" vert="horz" wrap="square" anchor="ctr" anchorCtr="1"/>
          <a:lstStyle/>
          <a:p>
            <a:pPr>
              <a:defRPr sz="1050" b="0" i="0" u="none" strike="noStrike" kern="1200" baseline="0">
                <a:solidFill>
                  <a:srgbClr val="000000"/>
                </a:solidFill>
                <a:latin typeface="Meiryo UI" panose="020B0604030504040204" pitchFamily="50" charset="-128"/>
                <a:ea typeface="Meiryo UI" panose="020B0604030504040204" pitchFamily="50" charset="-128"/>
                <a:cs typeface="Arial"/>
              </a:defRPr>
            </a:pPr>
            <a:endParaRPr lang="ja-JP"/>
          </a:p>
        </c:txPr>
        <c:crossAx val="1378299295"/>
        <c:crosses val="autoZero"/>
        <c:crossBetween val="between"/>
      </c:valAx>
      <c:spPr>
        <a:noFill/>
        <a:ln w="25400">
          <a:noFill/>
        </a:ln>
        <a:effectLst/>
      </c:spPr>
    </c:plotArea>
    <c:plotVisOnly val="1"/>
    <c:dispBlanksAs val="gap"/>
    <c:showDLblsOverMax val="0"/>
  </c:chart>
  <c:spPr>
    <a:noFill/>
    <a:ln w="25400" cap="flat" cmpd="sng" algn="ctr">
      <a:noFill/>
      <a:round/>
    </a:ln>
    <a:effectLst/>
  </c:spPr>
  <c:txPr>
    <a:bodyPr/>
    <a:lstStyle/>
    <a:p>
      <a:pPr>
        <a:defRPr sz="1050" u="none" strike="noStrike" baseline="0">
          <a:solidFill>
            <a:srgbClr val="000000"/>
          </a:solidFill>
          <a:latin typeface="Meiryo UI" panose="020B0604030504040204" pitchFamily="50" charset="-128"/>
          <a:ea typeface="Meiryo UI" panose="020B0604030504040204" pitchFamily="50" charset="-128"/>
          <a:cs typeface="Arial"/>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withinLinear" id="18">
  <a:schemeClr val="accent5"/>
</cs:colorStyle>
</file>

<file path=ppt/charts/colors11.xml><?xml version="1.0" encoding="utf-8"?>
<cs:colorStyle xmlns:cs="http://schemas.microsoft.com/office/drawing/2012/chartStyle" xmlns:a="http://schemas.openxmlformats.org/drawingml/2006/main" meth="withinLinear" id="15">
  <a:schemeClr val="accent2"/>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0.25678</cdr:x>
      <cdr:y>0.1294</cdr:y>
    </cdr:from>
    <cdr:to>
      <cdr:x>0.3252</cdr:x>
      <cdr:y>0.23761</cdr:y>
    </cdr:to>
    <cdr:sp macro="" textlink="">
      <cdr:nvSpPr>
        <cdr:cNvPr id="3" name="正方形/長方形 2">
          <a:extLst xmlns:a="http://schemas.openxmlformats.org/drawingml/2006/main">
            <a:ext uri="{FF2B5EF4-FFF2-40B4-BE49-F238E27FC236}">
              <a16:creationId xmlns:a16="http://schemas.microsoft.com/office/drawing/2014/main" id="{4067AA7D-F4FA-4F5F-8C04-CCCED7497A4B}"/>
            </a:ext>
          </a:extLst>
        </cdr:cNvPr>
        <cdr:cNvSpPr/>
      </cdr:nvSpPr>
      <cdr:spPr>
        <a:xfrm xmlns:a="http://schemas.openxmlformats.org/drawingml/2006/main">
          <a:off x="2300109" y="303632"/>
          <a:ext cx="612791" cy="253915"/>
        </a:xfrm>
        <a:prstGeom xmlns:a="http://schemas.openxmlformats.org/drawingml/2006/main" prst="rect">
          <a:avLst/>
        </a:prstGeom>
        <a:noFill xmlns:a="http://schemas.openxmlformats.org/drawingml/2006/main"/>
        <a:ln xmlns:a="http://schemas.openxmlformats.org/drawingml/2006/main" w="28575">
          <a:solidFill>
            <a:schemeClr val="tx1"/>
          </a:solidFill>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pPr algn="ctr"/>
          <a:endParaRPr kumimoji="1" lang="ja-JP" altLang="en-US">
            <a:noFill/>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0.79375</cdr:x>
      <cdr:y>0.07743</cdr:y>
    </cdr:from>
    <cdr:to>
      <cdr:x>0.99375</cdr:x>
      <cdr:y>0.16076</cdr:y>
    </cdr:to>
    <cdr:sp macro="" textlink="">
      <cdr:nvSpPr>
        <cdr:cNvPr id="2" name="テキスト ボックス 1">
          <a:extLst xmlns:a="http://schemas.openxmlformats.org/drawingml/2006/main">
            <a:ext uri="{FF2B5EF4-FFF2-40B4-BE49-F238E27FC236}">
              <a16:creationId xmlns:a16="http://schemas.microsoft.com/office/drawing/2014/main" id="{7731796E-663F-1AC6-3773-88CB846AFF0C}"/>
            </a:ext>
          </a:extLst>
        </cdr:cNvPr>
        <cdr:cNvSpPr txBox="1"/>
      </cdr:nvSpPr>
      <cdr:spPr>
        <a:xfrm xmlns:a="http://schemas.openxmlformats.org/drawingml/2006/main">
          <a:off x="3629025" y="212408"/>
          <a:ext cx="914400" cy="228600"/>
        </a:xfrm>
        <a:prstGeom xmlns:a="http://schemas.openxmlformats.org/drawingml/2006/main" prst="rect">
          <a:avLst/>
        </a:prstGeom>
      </cdr:spPr>
      <cdr:txBody>
        <a:bodyPr xmlns:a="http://schemas.openxmlformats.org/drawingml/2006/main" vertOverflow="clip" wrap="none" lIns="0" tIns="0" rIns="0" bIns="0" rtlCol="0"/>
        <a:lstStyle xmlns:a="http://schemas.openxmlformats.org/drawingml/2006/main"/>
        <a:p xmlns:a="http://schemas.openxmlformats.org/drawingml/2006/main">
          <a:pPr algn="r"/>
          <a:r>
            <a:rPr lang="ja-JP" altLang="en-US" sz="1000">
              <a:latin typeface="Meiryo UI" panose="020B0604030504040204" pitchFamily="50" charset="-128"/>
              <a:ea typeface="Meiryo UI" panose="020B0604030504040204" pitchFamily="50" charset="-128"/>
            </a:rPr>
            <a:t>件</a:t>
          </a:r>
          <a:r>
            <a:rPr lang="en-US" altLang="ja-JP" sz="1000">
              <a:latin typeface="Meiryo UI" panose="020B0604030504040204" pitchFamily="50" charset="-128"/>
              <a:ea typeface="Meiryo UI" panose="020B0604030504040204" pitchFamily="50" charset="-128"/>
            </a:rPr>
            <a:t>/</a:t>
          </a:r>
          <a:r>
            <a:rPr lang="ja-JP" altLang="en-US" sz="1000">
              <a:latin typeface="Meiryo UI" panose="020B0604030504040204" pitchFamily="50" charset="-128"/>
              <a:ea typeface="Meiryo UI" panose="020B0604030504040204" pitchFamily="50" charset="-128"/>
            </a:rPr>
            <a:t>台</a:t>
          </a:r>
        </a:p>
      </cdr:txBody>
    </cdr:sp>
  </cdr:relSizeAnchor>
  <cdr:relSizeAnchor xmlns:cdr="http://schemas.openxmlformats.org/drawingml/2006/chartDrawing">
    <cdr:from>
      <cdr:x>0.24016</cdr:x>
      <cdr:y>0.14298</cdr:y>
    </cdr:from>
    <cdr:to>
      <cdr:x>0.336</cdr:x>
      <cdr:y>0.22591</cdr:y>
    </cdr:to>
    <cdr:sp macro="" textlink="">
      <cdr:nvSpPr>
        <cdr:cNvPr id="5" name="正方形/長方形 4">
          <a:extLst xmlns:a="http://schemas.openxmlformats.org/drawingml/2006/main">
            <a:ext uri="{FF2B5EF4-FFF2-40B4-BE49-F238E27FC236}">
              <a16:creationId xmlns:a16="http://schemas.microsoft.com/office/drawing/2014/main" id="{61455B64-0A4E-44AC-8B22-20174039389E}"/>
            </a:ext>
          </a:extLst>
        </cdr:cNvPr>
        <cdr:cNvSpPr/>
      </cdr:nvSpPr>
      <cdr:spPr>
        <a:xfrm xmlns:a="http://schemas.openxmlformats.org/drawingml/2006/main">
          <a:off x="2139976" y="723655"/>
          <a:ext cx="853982" cy="419743"/>
        </a:xfrm>
        <a:prstGeom xmlns:a="http://schemas.openxmlformats.org/drawingml/2006/main" prst="rect">
          <a:avLst/>
        </a:prstGeom>
        <a:noFill xmlns:a="http://schemas.openxmlformats.org/drawingml/2006/main"/>
        <a:ln xmlns:a="http://schemas.openxmlformats.org/drawingml/2006/main" w="28575">
          <a:solidFill>
            <a:schemeClr val="tx1"/>
          </a:solidFill>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endParaRPr kumimoji="1" lang="ja-JP" altLang="en-US">
            <a:no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0.26467</cdr:x>
      <cdr:y>0.13119</cdr:y>
    </cdr:from>
    <cdr:to>
      <cdr:x>0.3268</cdr:x>
      <cdr:y>0.2443</cdr:y>
    </cdr:to>
    <cdr:sp macro="" textlink="">
      <cdr:nvSpPr>
        <cdr:cNvPr id="3" name="正方形/長方形 2">
          <a:extLst xmlns:a="http://schemas.openxmlformats.org/drawingml/2006/main">
            <a:ext uri="{FF2B5EF4-FFF2-40B4-BE49-F238E27FC236}">
              <a16:creationId xmlns:a16="http://schemas.microsoft.com/office/drawing/2014/main" id="{4067AA7D-F4FA-4F5F-8C04-CCCED7497A4B}"/>
            </a:ext>
          </a:extLst>
        </cdr:cNvPr>
        <cdr:cNvSpPr/>
      </cdr:nvSpPr>
      <cdr:spPr>
        <a:xfrm xmlns:a="http://schemas.openxmlformats.org/drawingml/2006/main">
          <a:off x="2370774" y="294506"/>
          <a:ext cx="556489" cy="253916"/>
        </a:xfrm>
        <a:prstGeom xmlns:a="http://schemas.openxmlformats.org/drawingml/2006/main" prst="rect">
          <a:avLst/>
        </a:prstGeom>
        <a:noFill xmlns:a="http://schemas.openxmlformats.org/drawingml/2006/main"/>
        <a:ln xmlns:a="http://schemas.openxmlformats.org/drawingml/2006/main" w="28575">
          <a:solidFill>
            <a:schemeClr val="tx1"/>
          </a:solidFill>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pPr algn="ctr"/>
          <a:endParaRPr kumimoji="1" lang="ja-JP" altLang="en-US">
            <a:no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0.26653</cdr:x>
      <cdr:y>0.12725</cdr:y>
    </cdr:from>
    <cdr:to>
      <cdr:x>0.32838</cdr:x>
      <cdr:y>0.2289</cdr:y>
    </cdr:to>
    <cdr:sp macro="" textlink="">
      <cdr:nvSpPr>
        <cdr:cNvPr id="3" name="正方形/長方形 2">
          <a:extLst xmlns:a="http://schemas.openxmlformats.org/drawingml/2006/main">
            <a:ext uri="{FF2B5EF4-FFF2-40B4-BE49-F238E27FC236}">
              <a16:creationId xmlns:a16="http://schemas.microsoft.com/office/drawing/2014/main" id="{4067AA7D-F4FA-4F5F-8C04-CCCED7497A4B}"/>
            </a:ext>
          </a:extLst>
        </cdr:cNvPr>
        <cdr:cNvSpPr/>
      </cdr:nvSpPr>
      <cdr:spPr>
        <a:xfrm xmlns:a="http://schemas.openxmlformats.org/drawingml/2006/main">
          <a:off x="2337467" y="305507"/>
          <a:ext cx="542449" cy="244049"/>
        </a:xfrm>
        <a:prstGeom xmlns:a="http://schemas.openxmlformats.org/drawingml/2006/main" prst="rect">
          <a:avLst/>
        </a:prstGeom>
        <a:noFill xmlns:a="http://schemas.openxmlformats.org/drawingml/2006/main"/>
        <a:ln xmlns:a="http://schemas.openxmlformats.org/drawingml/2006/main" w="28575">
          <a:solidFill>
            <a:schemeClr val="tx1"/>
          </a:solidFill>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pPr algn="ctr"/>
          <a:endParaRPr kumimoji="1" lang="ja-JP" altLang="en-US">
            <a:no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0.26031</cdr:x>
      <cdr:y>0.13504</cdr:y>
    </cdr:from>
    <cdr:to>
      <cdr:x>0.33228</cdr:x>
      <cdr:y>0.2491</cdr:y>
    </cdr:to>
    <cdr:sp macro="" textlink="">
      <cdr:nvSpPr>
        <cdr:cNvPr id="3" name="正方形/長方形 2">
          <a:extLst xmlns:a="http://schemas.openxmlformats.org/drawingml/2006/main">
            <a:ext uri="{FF2B5EF4-FFF2-40B4-BE49-F238E27FC236}">
              <a16:creationId xmlns:a16="http://schemas.microsoft.com/office/drawing/2014/main" id="{62EA46F5-F341-4868-9A9E-CECAEA69D57F}"/>
            </a:ext>
          </a:extLst>
        </cdr:cNvPr>
        <cdr:cNvSpPr/>
      </cdr:nvSpPr>
      <cdr:spPr>
        <a:xfrm xmlns:a="http://schemas.openxmlformats.org/drawingml/2006/main">
          <a:off x="2216555" y="392306"/>
          <a:ext cx="612829" cy="331349"/>
        </a:xfrm>
        <a:prstGeom xmlns:a="http://schemas.openxmlformats.org/drawingml/2006/main" prst="rect">
          <a:avLst/>
        </a:prstGeom>
        <a:noFill xmlns:a="http://schemas.openxmlformats.org/drawingml/2006/main"/>
        <a:ln xmlns:a="http://schemas.openxmlformats.org/drawingml/2006/main" w="28575">
          <a:solidFill>
            <a:schemeClr val="tx1"/>
          </a:solidFill>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pPr algn="ctr"/>
          <a:endParaRPr kumimoji="1" lang="ja-JP" altLang="en-US">
            <a:no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0.86681</cdr:x>
      <cdr:y>0.05236</cdr:y>
    </cdr:from>
    <cdr:to>
      <cdr:x>0.98216</cdr:x>
      <cdr:y>0.15953</cdr:y>
    </cdr:to>
    <cdr:sp macro="" textlink="">
      <cdr:nvSpPr>
        <cdr:cNvPr id="2" name="テキスト ボックス 1">
          <a:extLst xmlns:a="http://schemas.openxmlformats.org/drawingml/2006/main">
            <a:ext uri="{FF2B5EF4-FFF2-40B4-BE49-F238E27FC236}">
              <a16:creationId xmlns:a16="http://schemas.microsoft.com/office/drawing/2014/main" id="{E4B8CDB3-8688-5977-D899-BE30EA712570}"/>
            </a:ext>
          </a:extLst>
        </cdr:cNvPr>
        <cdr:cNvSpPr txBox="1"/>
      </cdr:nvSpPr>
      <cdr:spPr>
        <a:xfrm xmlns:a="http://schemas.openxmlformats.org/drawingml/2006/main">
          <a:off x="4684059" y="150801"/>
          <a:ext cx="623353" cy="30863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000" dirty="0">
              <a:latin typeface="Meiryo UI" panose="020B0604030504040204" pitchFamily="50" charset="-128"/>
              <a:ea typeface="Meiryo UI" panose="020B0604030504040204" pitchFamily="50" charset="-128"/>
            </a:rPr>
            <a:t>（台）</a:t>
          </a:r>
        </a:p>
      </cdr:txBody>
    </cdr:sp>
  </cdr:relSizeAnchor>
  <cdr:relSizeAnchor xmlns:cdr="http://schemas.openxmlformats.org/drawingml/2006/chartDrawing">
    <cdr:from>
      <cdr:x>0.24166</cdr:x>
      <cdr:y>0.14076</cdr:y>
    </cdr:from>
    <cdr:to>
      <cdr:x>0.31817</cdr:x>
      <cdr:y>0.22751</cdr:y>
    </cdr:to>
    <cdr:sp macro="" textlink="">
      <cdr:nvSpPr>
        <cdr:cNvPr id="5" name="正方形/長方形 4">
          <a:extLst xmlns:a="http://schemas.openxmlformats.org/drawingml/2006/main">
            <a:ext uri="{FF2B5EF4-FFF2-40B4-BE49-F238E27FC236}">
              <a16:creationId xmlns:a16="http://schemas.microsoft.com/office/drawing/2014/main" id="{521C9867-A445-444F-A018-9AA5DA14C852}"/>
            </a:ext>
          </a:extLst>
        </cdr:cNvPr>
        <cdr:cNvSpPr/>
      </cdr:nvSpPr>
      <cdr:spPr>
        <a:xfrm xmlns:a="http://schemas.openxmlformats.org/drawingml/2006/main">
          <a:off x="2250001" y="689784"/>
          <a:ext cx="712403" cy="425111"/>
        </a:xfrm>
        <a:prstGeom xmlns:a="http://schemas.openxmlformats.org/drawingml/2006/main" prst="rect">
          <a:avLst/>
        </a:prstGeom>
        <a:noFill xmlns:a="http://schemas.openxmlformats.org/drawingml/2006/main"/>
        <a:ln xmlns:a="http://schemas.openxmlformats.org/drawingml/2006/main" w="28575">
          <a:solidFill>
            <a:schemeClr val="tx1"/>
          </a:solidFill>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endParaRPr kumimoji="1" lang="ja-JP" altLang="en-US">
            <a:no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0.22622</cdr:x>
      <cdr:y>0.13655</cdr:y>
    </cdr:from>
    <cdr:to>
      <cdr:x>0.29847</cdr:x>
      <cdr:y>0.21771</cdr:y>
    </cdr:to>
    <cdr:sp macro="" textlink="">
      <cdr:nvSpPr>
        <cdr:cNvPr id="4" name="正方形/長方形 3">
          <a:extLst xmlns:a="http://schemas.openxmlformats.org/drawingml/2006/main">
            <a:ext uri="{FF2B5EF4-FFF2-40B4-BE49-F238E27FC236}">
              <a16:creationId xmlns:a16="http://schemas.microsoft.com/office/drawing/2014/main" id="{61455B64-0A4E-44AC-8B22-20174039389E}"/>
            </a:ext>
          </a:extLst>
        </cdr:cNvPr>
        <cdr:cNvSpPr/>
      </cdr:nvSpPr>
      <cdr:spPr>
        <a:xfrm xmlns:a="http://schemas.openxmlformats.org/drawingml/2006/main">
          <a:off x="2082884" y="649131"/>
          <a:ext cx="665186" cy="385818"/>
        </a:xfrm>
        <a:prstGeom xmlns:a="http://schemas.openxmlformats.org/drawingml/2006/main" prst="rect">
          <a:avLst/>
        </a:prstGeom>
        <a:noFill xmlns:a="http://schemas.openxmlformats.org/drawingml/2006/main"/>
        <a:ln xmlns:a="http://schemas.openxmlformats.org/drawingml/2006/main" w="28575">
          <a:solidFill>
            <a:schemeClr val="tx1"/>
          </a:solidFill>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endParaRPr kumimoji="1" lang="ja-JP" altLang="en-US">
            <a:noFil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0.18489</cdr:x>
      <cdr:y>0.09921</cdr:y>
    </cdr:from>
    <cdr:to>
      <cdr:x>0.25611</cdr:x>
      <cdr:y>0.17478</cdr:y>
    </cdr:to>
    <cdr:sp macro="" textlink="">
      <cdr:nvSpPr>
        <cdr:cNvPr id="4" name="正方形/長方形 3">
          <a:extLst xmlns:a="http://schemas.openxmlformats.org/drawingml/2006/main">
            <a:ext uri="{FF2B5EF4-FFF2-40B4-BE49-F238E27FC236}">
              <a16:creationId xmlns:a16="http://schemas.microsoft.com/office/drawing/2014/main" id="{61455B64-0A4E-44AC-8B22-20174039389E}"/>
            </a:ext>
          </a:extLst>
        </cdr:cNvPr>
        <cdr:cNvSpPr/>
      </cdr:nvSpPr>
      <cdr:spPr>
        <a:xfrm xmlns:a="http://schemas.openxmlformats.org/drawingml/2006/main">
          <a:off x="1701580" y="501582"/>
          <a:ext cx="655449" cy="382064"/>
        </a:xfrm>
        <a:prstGeom xmlns:a="http://schemas.openxmlformats.org/drawingml/2006/main" prst="rect">
          <a:avLst/>
        </a:prstGeom>
        <a:noFill xmlns:a="http://schemas.openxmlformats.org/drawingml/2006/main"/>
        <a:ln xmlns:a="http://schemas.openxmlformats.org/drawingml/2006/main" w="28575">
          <a:solidFill>
            <a:schemeClr val="tx1"/>
          </a:solidFill>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endParaRPr kumimoji="1" lang="ja-JP" altLang="en-US">
            <a:noFill/>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0.79375</cdr:x>
      <cdr:y>0.07467</cdr:y>
    </cdr:from>
    <cdr:to>
      <cdr:x>0.99375</cdr:x>
      <cdr:y>0.158</cdr:y>
    </cdr:to>
    <cdr:sp macro="" textlink="">
      <cdr:nvSpPr>
        <cdr:cNvPr id="2" name="テキスト ボックス 1">
          <a:extLst xmlns:a="http://schemas.openxmlformats.org/drawingml/2006/main">
            <a:ext uri="{FF2B5EF4-FFF2-40B4-BE49-F238E27FC236}">
              <a16:creationId xmlns:a16="http://schemas.microsoft.com/office/drawing/2014/main" id="{7731796E-663F-1AC6-3773-88CB846AFF0C}"/>
            </a:ext>
          </a:extLst>
        </cdr:cNvPr>
        <cdr:cNvSpPr txBox="1"/>
      </cdr:nvSpPr>
      <cdr:spPr>
        <a:xfrm xmlns:a="http://schemas.openxmlformats.org/drawingml/2006/main">
          <a:off x="3710718" y="215047"/>
          <a:ext cx="934984" cy="239991"/>
        </a:xfrm>
        <a:prstGeom xmlns:a="http://schemas.openxmlformats.org/drawingml/2006/main" prst="rect">
          <a:avLst/>
        </a:prstGeom>
      </cdr:spPr>
      <cdr:txBody>
        <a:bodyPr xmlns:a="http://schemas.openxmlformats.org/drawingml/2006/main" vertOverflow="clip" wrap="none" lIns="0" tIns="0" rIns="0" bIns="0" rtlCol="0"/>
        <a:lstStyle xmlns:a="http://schemas.openxmlformats.org/drawingml/2006/main"/>
        <a:p xmlns:a="http://schemas.openxmlformats.org/drawingml/2006/main">
          <a:pPr algn="r"/>
          <a:r>
            <a:rPr lang="ja-JP" altLang="en-US" sz="1000">
              <a:latin typeface="Meiryo UI" panose="020B0604030504040204" pitchFamily="50" charset="-128"/>
              <a:ea typeface="Meiryo UI" panose="020B0604030504040204" pitchFamily="50" charset="-128"/>
            </a:rPr>
            <a:t>件</a:t>
          </a:r>
          <a:r>
            <a:rPr lang="en-US" altLang="ja-JP" sz="1000">
              <a:latin typeface="Meiryo UI" panose="020B0604030504040204" pitchFamily="50" charset="-128"/>
              <a:ea typeface="Meiryo UI" panose="020B0604030504040204" pitchFamily="50" charset="-128"/>
            </a:rPr>
            <a:t>/</a:t>
          </a:r>
          <a:r>
            <a:rPr lang="ja-JP" altLang="en-US" sz="1000">
              <a:latin typeface="Meiryo UI" panose="020B0604030504040204" pitchFamily="50" charset="-128"/>
              <a:ea typeface="Meiryo UI" panose="020B0604030504040204" pitchFamily="50" charset="-128"/>
            </a:rPr>
            <a:t>台</a:t>
          </a:r>
        </a:p>
      </cdr:txBody>
    </cdr:sp>
  </cdr:relSizeAnchor>
  <cdr:relSizeAnchor xmlns:cdr="http://schemas.openxmlformats.org/drawingml/2006/chartDrawing">
    <cdr:from>
      <cdr:x>0.25697</cdr:x>
      <cdr:y>0.13747</cdr:y>
    </cdr:from>
    <cdr:to>
      <cdr:x>0.33488</cdr:x>
      <cdr:y>0.21912</cdr:y>
    </cdr:to>
    <cdr:sp macro="" textlink="">
      <cdr:nvSpPr>
        <cdr:cNvPr id="5" name="正方形/長方形 4">
          <a:extLst xmlns:a="http://schemas.openxmlformats.org/drawingml/2006/main">
            <a:ext uri="{FF2B5EF4-FFF2-40B4-BE49-F238E27FC236}">
              <a16:creationId xmlns:a16="http://schemas.microsoft.com/office/drawing/2014/main" id="{61455B64-0A4E-44AC-8B22-20174039389E}"/>
            </a:ext>
          </a:extLst>
        </cdr:cNvPr>
        <cdr:cNvSpPr/>
      </cdr:nvSpPr>
      <cdr:spPr>
        <a:xfrm xmlns:a="http://schemas.openxmlformats.org/drawingml/2006/main">
          <a:off x="2345633" y="660064"/>
          <a:ext cx="711183" cy="392043"/>
        </a:xfrm>
        <a:prstGeom xmlns:a="http://schemas.openxmlformats.org/drawingml/2006/main" prst="rect">
          <a:avLst/>
        </a:prstGeom>
        <a:noFill xmlns:a="http://schemas.openxmlformats.org/drawingml/2006/main"/>
        <a:ln xmlns:a="http://schemas.openxmlformats.org/drawingml/2006/main" w="28575">
          <a:solidFill>
            <a:schemeClr val="tx1"/>
          </a:solidFill>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endParaRPr kumimoji="1" lang="ja-JP" altLang="en-US">
            <a:noFill/>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0.79375</cdr:x>
      <cdr:y>0.07743</cdr:y>
    </cdr:from>
    <cdr:to>
      <cdr:x>0.99375</cdr:x>
      <cdr:y>0.16076</cdr:y>
    </cdr:to>
    <cdr:sp macro="" textlink="">
      <cdr:nvSpPr>
        <cdr:cNvPr id="2" name="テキスト ボックス 1">
          <a:extLst xmlns:a="http://schemas.openxmlformats.org/drawingml/2006/main">
            <a:ext uri="{FF2B5EF4-FFF2-40B4-BE49-F238E27FC236}">
              <a16:creationId xmlns:a16="http://schemas.microsoft.com/office/drawing/2014/main" id="{7731796E-663F-1AC6-3773-88CB846AFF0C}"/>
            </a:ext>
          </a:extLst>
        </cdr:cNvPr>
        <cdr:cNvSpPr txBox="1"/>
      </cdr:nvSpPr>
      <cdr:spPr>
        <a:xfrm xmlns:a="http://schemas.openxmlformats.org/drawingml/2006/main">
          <a:off x="3629025" y="212408"/>
          <a:ext cx="914400" cy="228600"/>
        </a:xfrm>
        <a:prstGeom xmlns:a="http://schemas.openxmlformats.org/drawingml/2006/main" prst="rect">
          <a:avLst/>
        </a:prstGeom>
      </cdr:spPr>
      <cdr:txBody>
        <a:bodyPr xmlns:a="http://schemas.openxmlformats.org/drawingml/2006/main" vertOverflow="clip" wrap="none" lIns="0" tIns="0" rIns="0" bIns="0" rtlCol="0"/>
        <a:lstStyle xmlns:a="http://schemas.openxmlformats.org/drawingml/2006/main"/>
        <a:p xmlns:a="http://schemas.openxmlformats.org/drawingml/2006/main">
          <a:pPr algn="r"/>
          <a:r>
            <a:rPr lang="ja-JP" altLang="en-US" sz="1000">
              <a:latin typeface="Meiryo UI" panose="020B0604030504040204" pitchFamily="50" charset="-128"/>
              <a:ea typeface="Meiryo UI" panose="020B0604030504040204" pitchFamily="50" charset="-128"/>
            </a:rPr>
            <a:t>件</a:t>
          </a:r>
          <a:r>
            <a:rPr lang="en-US" altLang="ja-JP" sz="1000">
              <a:latin typeface="Meiryo UI" panose="020B0604030504040204" pitchFamily="50" charset="-128"/>
              <a:ea typeface="Meiryo UI" panose="020B0604030504040204" pitchFamily="50" charset="-128"/>
            </a:rPr>
            <a:t>/</a:t>
          </a:r>
          <a:r>
            <a:rPr lang="ja-JP" altLang="en-US" sz="1000">
              <a:latin typeface="Meiryo UI" panose="020B0604030504040204" pitchFamily="50" charset="-128"/>
              <a:ea typeface="Meiryo UI" panose="020B0604030504040204" pitchFamily="50" charset="-128"/>
            </a:rPr>
            <a:t>台</a:t>
          </a:r>
        </a:p>
      </cdr:txBody>
    </cdr:sp>
  </cdr:relSizeAnchor>
  <cdr:relSizeAnchor xmlns:cdr="http://schemas.openxmlformats.org/drawingml/2006/chartDrawing">
    <cdr:from>
      <cdr:x>0.25842</cdr:x>
      <cdr:y>0.14147</cdr:y>
    </cdr:from>
    <cdr:to>
      <cdr:x>0.33276</cdr:x>
      <cdr:y>0.21752</cdr:y>
    </cdr:to>
    <cdr:sp macro="" textlink="">
      <cdr:nvSpPr>
        <cdr:cNvPr id="5" name="正方形/長方形 4">
          <a:extLst xmlns:a="http://schemas.openxmlformats.org/drawingml/2006/main">
            <a:ext uri="{FF2B5EF4-FFF2-40B4-BE49-F238E27FC236}">
              <a16:creationId xmlns:a16="http://schemas.microsoft.com/office/drawing/2014/main" id="{61455B64-0A4E-44AC-8B22-20174039389E}"/>
            </a:ext>
          </a:extLst>
        </cdr:cNvPr>
        <cdr:cNvSpPr/>
      </cdr:nvSpPr>
      <cdr:spPr>
        <a:xfrm xmlns:a="http://schemas.openxmlformats.org/drawingml/2006/main">
          <a:off x="2266506" y="723655"/>
          <a:ext cx="652023" cy="388978"/>
        </a:xfrm>
        <a:prstGeom xmlns:a="http://schemas.openxmlformats.org/drawingml/2006/main" prst="rect">
          <a:avLst/>
        </a:prstGeom>
        <a:noFill xmlns:a="http://schemas.openxmlformats.org/drawingml/2006/main"/>
        <a:ln xmlns:a="http://schemas.openxmlformats.org/drawingml/2006/main" w="28575">
          <a:solidFill>
            <a:schemeClr val="tx1"/>
          </a:solidFill>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endParaRPr kumimoji="1" lang="ja-JP" altLang="en-US">
            <a:no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2CCCF306-565C-4D44-A1AA-6DBCA89C1A2C}" type="datetimeFigureOut">
              <a:rPr kumimoji="1" lang="ja-JP" altLang="en-US" smtClean="0"/>
              <a:t>2024/12/18</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F9A448E-0890-4AA4-82BE-EF8B11224FFF}" type="slidenum">
              <a:rPr kumimoji="1" lang="ja-JP" altLang="en-US" smtClean="0"/>
              <a:t>‹#›</a:t>
            </a:fld>
            <a:endParaRPr kumimoji="1" lang="ja-JP" altLang="en-US"/>
          </a:p>
        </p:txBody>
      </p:sp>
    </p:spTree>
    <p:extLst>
      <p:ext uri="{BB962C8B-B14F-4D97-AF65-F5344CB8AC3E}">
        <p14:creationId xmlns:p14="http://schemas.microsoft.com/office/powerpoint/2010/main" val="16637976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F9A448E-0890-4AA4-82BE-EF8B11224FFF}" type="slidenum">
              <a:rPr kumimoji="1" lang="ja-JP" altLang="en-US" smtClean="0"/>
              <a:t>1</a:t>
            </a:fld>
            <a:endParaRPr kumimoji="1" lang="ja-JP" altLang="en-US"/>
          </a:p>
        </p:txBody>
      </p:sp>
    </p:spTree>
    <p:extLst>
      <p:ext uri="{BB962C8B-B14F-4D97-AF65-F5344CB8AC3E}">
        <p14:creationId xmlns:p14="http://schemas.microsoft.com/office/powerpoint/2010/main" val="2256701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E6A5708-F4A4-4DE4-B904-2A0FAA760906}" type="datetime1">
              <a:rPr kumimoji="1" lang="ja-JP" altLang="en-US" smtClean="0"/>
              <a:t>2024/12/18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C412B4-EE58-4AC4-A928-FBCBFC162B5A}" type="slidenum">
              <a:rPr kumimoji="1" lang="ja-JP" altLang="en-US" smtClean="0"/>
              <a:t>‹#›</a:t>
            </a:fld>
            <a:endParaRPr kumimoji="1" lang="ja-JP" altLang="en-US"/>
          </a:p>
        </p:txBody>
      </p:sp>
    </p:spTree>
    <p:extLst>
      <p:ext uri="{BB962C8B-B14F-4D97-AF65-F5344CB8AC3E}">
        <p14:creationId xmlns:p14="http://schemas.microsoft.com/office/powerpoint/2010/main" val="1828771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4289EB-0644-4984-A2A9-E1861C416516}" type="datetime1">
              <a:rPr kumimoji="1" lang="ja-JP" altLang="en-US" smtClean="0"/>
              <a:t>2024/12/18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C412B4-EE58-4AC4-A928-FBCBFC162B5A}" type="slidenum">
              <a:rPr kumimoji="1" lang="ja-JP" altLang="en-US" smtClean="0"/>
              <a:t>‹#›</a:t>
            </a:fld>
            <a:endParaRPr kumimoji="1" lang="ja-JP" altLang="en-US"/>
          </a:p>
        </p:txBody>
      </p:sp>
    </p:spTree>
    <p:extLst>
      <p:ext uri="{BB962C8B-B14F-4D97-AF65-F5344CB8AC3E}">
        <p14:creationId xmlns:p14="http://schemas.microsoft.com/office/powerpoint/2010/main" val="3928100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A75B1AF-9E5D-4360-B83D-284D2A6963C0}" type="datetime1">
              <a:rPr kumimoji="1" lang="ja-JP" altLang="en-US" smtClean="0"/>
              <a:t>2024/12/18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C412B4-EE58-4AC4-A928-FBCBFC162B5A}" type="slidenum">
              <a:rPr kumimoji="1" lang="ja-JP" altLang="en-US" smtClean="0"/>
              <a:t>‹#›</a:t>
            </a:fld>
            <a:endParaRPr kumimoji="1" lang="ja-JP" altLang="en-US"/>
          </a:p>
        </p:txBody>
      </p:sp>
    </p:spTree>
    <p:extLst>
      <p:ext uri="{BB962C8B-B14F-4D97-AF65-F5344CB8AC3E}">
        <p14:creationId xmlns:p14="http://schemas.microsoft.com/office/powerpoint/2010/main" val="414496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7148928-6557-4E77-AF42-A633D145063C}" type="datetime1">
              <a:rPr kumimoji="1" lang="ja-JP" altLang="en-US" smtClean="0"/>
              <a:t>2024/12/18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C412B4-EE58-4AC4-A928-FBCBFC162B5A}" type="slidenum">
              <a:rPr kumimoji="1" lang="ja-JP" altLang="en-US" smtClean="0"/>
              <a:t>‹#›</a:t>
            </a:fld>
            <a:endParaRPr kumimoji="1" lang="ja-JP" altLang="en-US"/>
          </a:p>
        </p:txBody>
      </p:sp>
    </p:spTree>
    <p:extLst>
      <p:ext uri="{BB962C8B-B14F-4D97-AF65-F5344CB8AC3E}">
        <p14:creationId xmlns:p14="http://schemas.microsoft.com/office/powerpoint/2010/main" val="3815327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3CBB7E2-FA7B-420A-95B9-28BE16D2D927}" type="datetime1">
              <a:rPr kumimoji="1" lang="ja-JP" altLang="en-US" smtClean="0"/>
              <a:t>2024/12/18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C412B4-EE58-4AC4-A928-FBCBFC162B5A}" type="slidenum">
              <a:rPr kumimoji="1" lang="ja-JP" altLang="en-US" smtClean="0"/>
              <a:t>‹#›</a:t>
            </a:fld>
            <a:endParaRPr kumimoji="1" lang="ja-JP" altLang="en-US"/>
          </a:p>
        </p:txBody>
      </p:sp>
    </p:spTree>
    <p:extLst>
      <p:ext uri="{BB962C8B-B14F-4D97-AF65-F5344CB8AC3E}">
        <p14:creationId xmlns:p14="http://schemas.microsoft.com/office/powerpoint/2010/main" val="2271957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8FCA73D-AB73-4EE3-813D-29917A6631B6}" type="datetime1">
              <a:rPr kumimoji="1" lang="ja-JP" altLang="en-US" smtClean="0"/>
              <a:t>2024/12/18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FC412B4-EE58-4AC4-A928-FBCBFC162B5A}" type="slidenum">
              <a:rPr kumimoji="1" lang="ja-JP" altLang="en-US" smtClean="0"/>
              <a:t>‹#›</a:t>
            </a:fld>
            <a:endParaRPr kumimoji="1" lang="ja-JP" altLang="en-US"/>
          </a:p>
        </p:txBody>
      </p:sp>
    </p:spTree>
    <p:extLst>
      <p:ext uri="{BB962C8B-B14F-4D97-AF65-F5344CB8AC3E}">
        <p14:creationId xmlns:p14="http://schemas.microsoft.com/office/powerpoint/2010/main" val="416155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D40A9CF-BC06-402B-80CA-38C63CCB534F}" type="datetime1">
              <a:rPr kumimoji="1" lang="ja-JP" altLang="en-US" smtClean="0"/>
              <a:t>2024/12/18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FC412B4-EE58-4AC4-A928-FBCBFC162B5A}" type="slidenum">
              <a:rPr kumimoji="1" lang="ja-JP" altLang="en-US" smtClean="0"/>
              <a:t>‹#›</a:t>
            </a:fld>
            <a:endParaRPr kumimoji="1" lang="ja-JP" altLang="en-US"/>
          </a:p>
        </p:txBody>
      </p:sp>
    </p:spTree>
    <p:extLst>
      <p:ext uri="{BB962C8B-B14F-4D97-AF65-F5344CB8AC3E}">
        <p14:creationId xmlns:p14="http://schemas.microsoft.com/office/powerpoint/2010/main" val="3729394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EA6F38A-0936-497C-A5EE-6408D00B9400}" type="datetime1">
              <a:rPr kumimoji="1" lang="ja-JP" altLang="en-US" smtClean="0"/>
              <a:t>2024/12/18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FC412B4-EE58-4AC4-A928-FBCBFC162B5A}" type="slidenum">
              <a:rPr kumimoji="1" lang="ja-JP" altLang="en-US" smtClean="0"/>
              <a:t>‹#›</a:t>
            </a:fld>
            <a:endParaRPr kumimoji="1" lang="ja-JP" altLang="en-US"/>
          </a:p>
        </p:txBody>
      </p:sp>
    </p:spTree>
    <p:extLst>
      <p:ext uri="{BB962C8B-B14F-4D97-AF65-F5344CB8AC3E}">
        <p14:creationId xmlns:p14="http://schemas.microsoft.com/office/powerpoint/2010/main" val="2164767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1967F6-E693-40AD-BE24-7225521810F3}" type="datetime1">
              <a:rPr kumimoji="1" lang="ja-JP" altLang="en-US" smtClean="0"/>
              <a:t>2024/12/18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FC412B4-EE58-4AC4-A928-FBCBFC162B5A}" type="slidenum">
              <a:rPr kumimoji="1" lang="ja-JP" altLang="en-US" smtClean="0"/>
              <a:t>‹#›</a:t>
            </a:fld>
            <a:endParaRPr kumimoji="1" lang="ja-JP" altLang="en-US"/>
          </a:p>
        </p:txBody>
      </p:sp>
    </p:spTree>
    <p:extLst>
      <p:ext uri="{BB962C8B-B14F-4D97-AF65-F5344CB8AC3E}">
        <p14:creationId xmlns:p14="http://schemas.microsoft.com/office/powerpoint/2010/main" val="2282397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57B99E2-C9CB-431D-B914-F8CC22246B91}" type="datetime1">
              <a:rPr kumimoji="1" lang="ja-JP" altLang="en-US" smtClean="0"/>
              <a:t>2024/12/18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FC412B4-EE58-4AC4-A928-FBCBFC162B5A}" type="slidenum">
              <a:rPr kumimoji="1" lang="ja-JP" altLang="en-US" smtClean="0"/>
              <a:t>‹#›</a:t>
            </a:fld>
            <a:endParaRPr kumimoji="1" lang="ja-JP" altLang="en-US"/>
          </a:p>
        </p:txBody>
      </p:sp>
    </p:spTree>
    <p:extLst>
      <p:ext uri="{BB962C8B-B14F-4D97-AF65-F5344CB8AC3E}">
        <p14:creationId xmlns:p14="http://schemas.microsoft.com/office/powerpoint/2010/main" val="3145220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FAC3B71-7A96-4103-8504-A8B07B687660}" type="datetime1">
              <a:rPr kumimoji="1" lang="ja-JP" altLang="en-US" smtClean="0"/>
              <a:t>2024/12/18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FC412B4-EE58-4AC4-A928-FBCBFC162B5A}" type="slidenum">
              <a:rPr kumimoji="1" lang="ja-JP" altLang="en-US" smtClean="0"/>
              <a:t>‹#›</a:t>
            </a:fld>
            <a:endParaRPr kumimoji="1" lang="ja-JP" altLang="en-US"/>
          </a:p>
        </p:txBody>
      </p:sp>
    </p:spTree>
    <p:extLst>
      <p:ext uri="{BB962C8B-B14F-4D97-AF65-F5344CB8AC3E}">
        <p14:creationId xmlns:p14="http://schemas.microsoft.com/office/powerpoint/2010/main" val="42792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AE0CE9-BAC6-41F6-AE4A-D42193A48300}" type="datetime1">
              <a:rPr kumimoji="1" lang="ja-JP" altLang="en-US" smtClean="0"/>
              <a:t>2024/12/18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C412B4-EE58-4AC4-A928-FBCBFC162B5A}" type="slidenum">
              <a:rPr kumimoji="1" lang="ja-JP" altLang="en-US" smtClean="0"/>
              <a:t>‹#›</a:t>
            </a:fld>
            <a:endParaRPr kumimoji="1" lang="ja-JP" altLang="en-US"/>
          </a:p>
        </p:txBody>
      </p:sp>
    </p:spTree>
    <p:extLst>
      <p:ext uri="{BB962C8B-B14F-4D97-AF65-F5344CB8AC3E}">
        <p14:creationId xmlns:p14="http://schemas.microsoft.com/office/powerpoint/2010/main" val="3831429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角丸四角形 91">
            <a:extLst>
              <a:ext uri="{FF2B5EF4-FFF2-40B4-BE49-F238E27FC236}">
                <a16:creationId xmlns:a16="http://schemas.microsoft.com/office/drawing/2014/main" id="{07887CDC-EDBE-4532-B0CB-1CD0301D9E65}"/>
              </a:ext>
            </a:extLst>
          </p:cNvPr>
          <p:cNvSpPr/>
          <p:nvPr/>
        </p:nvSpPr>
        <p:spPr>
          <a:xfrm>
            <a:off x="250856" y="834447"/>
            <a:ext cx="9524676" cy="191214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defTabSz="457200" rtl="0" eaLnBrk="1" fontAlgn="auto" latinLnBrk="0" hangingPunct="1">
              <a:lnSpc>
                <a:spcPct val="100000"/>
              </a:lnSpc>
              <a:spcBef>
                <a:spcPts val="600"/>
              </a:spcBef>
              <a:spcAft>
                <a:spcPts val="0"/>
              </a:spcAft>
              <a:buClrTx/>
              <a:buSzTx/>
              <a:tabLst/>
              <a:defRPr/>
            </a:pPr>
            <a:endParaRPr kumimoji="1" lang="en-US" altLang="ja-JP" sz="1400" b="1" u="sng" dirty="0">
              <a:solidFill>
                <a:schemeClr val="tx1"/>
              </a:solidFill>
              <a:latin typeface="Meiryo UI" panose="020B0604030504040204" pitchFamily="50" charset="-128"/>
              <a:ea typeface="Meiryo UI" panose="020B0604030504040204" pitchFamily="50" charset="-128"/>
            </a:endParaRPr>
          </a:p>
        </p:txBody>
      </p:sp>
      <p:sp>
        <p:nvSpPr>
          <p:cNvPr id="24" name="正方形/長方形 23">
            <a:extLst>
              <a:ext uri="{FF2B5EF4-FFF2-40B4-BE49-F238E27FC236}">
                <a16:creationId xmlns:a16="http://schemas.microsoft.com/office/drawing/2014/main" id="{8209442F-EFC7-4787-A1E8-5DC750C1EF70}"/>
              </a:ext>
            </a:extLst>
          </p:cNvPr>
          <p:cNvSpPr/>
          <p:nvPr/>
        </p:nvSpPr>
        <p:spPr>
          <a:xfrm>
            <a:off x="93000" y="2340491"/>
            <a:ext cx="9720000" cy="2177018"/>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E5332C48-B665-4544-AEB5-2ADE01BF5D01}"/>
              </a:ext>
            </a:extLst>
          </p:cNvPr>
          <p:cNvSpPr txBox="1"/>
          <p:nvPr/>
        </p:nvSpPr>
        <p:spPr>
          <a:xfrm>
            <a:off x="277600" y="3109682"/>
            <a:ext cx="9350800" cy="646331"/>
          </a:xfrm>
          <a:prstGeom prst="rect">
            <a:avLst/>
          </a:prstGeom>
          <a:noFill/>
        </p:spPr>
        <p:txBody>
          <a:bodyPr wrap="square">
            <a:spAutoFit/>
          </a:bodyPr>
          <a:lstStyle/>
          <a:p>
            <a:pPr algn="ctr"/>
            <a:r>
              <a:rPr lang="ja-JP" altLang="en-US" sz="3600" b="1" dirty="0">
                <a:latin typeface="ＭＳ Ｐゴシック" panose="020B0600070205080204" pitchFamily="50" charset="-128"/>
                <a:ea typeface="ＭＳ Ｐゴシック" panose="020B0600070205080204" pitchFamily="50" charset="-128"/>
              </a:rPr>
              <a:t>府内消防本部の現状と将来推計</a:t>
            </a:r>
          </a:p>
        </p:txBody>
      </p:sp>
      <p:sp>
        <p:nvSpPr>
          <p:cNvPr id="3" name="スライド番号プレースホルダー 2">
            <a:extLst>
              <a:ext uri="{FF2B5EF4-FFF2-40B4-BE49-F238E27FC236}">
                <a16:creationId xmlns:a16="http://schemas.microsoft.com/office/drawing/2014/main" id="{4801EF22-A48F-4A99-8993-98D82746CA04}"/>
              </a:ext>
            </a:extLst>
          </p:cNvPr>
          <p:cNvSpPr>
            <a:spLocks noGrp="1"/>
          </p:cNvSpPr>
          <p:nvPr>
            <p:ph type="sldNum" sz="quarter" idx="12"/>
          </p:nvPr>
        </p:nvSpPr>
        <p:spPr/>
        <p:txBody>
          <a:bodyPr/>
          <a:lstStyle/>
          <a:p>
            <a:fld id="{CFC412B4-EE58-4AC4-A928-FBCBFC162B5A}" type="slidenum">
              <a:rPr kumimoji="1" lang="ja-JP" altLang="en-US" smtClean="0"/>
              <a:t>1</a:t>
            </a:fld>
            <a:endParaRPr kumimoji="1" lang="ja-JP" altLang="en-US"/>
          </a:p>
        </p:txBody>
      </p:sp>
      <p:sp>
        <p:nvSpPr>
          <p:cNvPr id="8" name="テキスト ボックス 7">
            <a:extLst>
              <a:ext uri="{FF2B5EF4-FFF2-40B4-BE49-F238E27FC236}">
                <a16:creationId xmlns:a16="http://schemas.microsoft.com/office/drawing/2014/main" id="{7AAF3600-2314-4FDC-918C-27EE17995257}"/>
              </a:ext>
            </a:extLst>
          </p:cNvPr>
          <p:cNvSpPr txBox="1"/>
          <p:nvPr/>
        </p:nvSpPr>
        <p:spPr>
          <a:xfrm>
            <a:off x="55533" y="5079377"/>
            <a:ext cx="9719999" cy="1107996"/>
          </a:xfrm>
          <a:prstGeom prst="rect">
            <a:avLst/>
          </a:prstGeom>
          <a:noFill/>
        </p:spPr>
        <p:txBody>
          <a:bodyPr wrap="square">
            <a:spAutoFit/>
          </a:bodyPr>
          <a:lstStyle/>
          <a:p>
            <a:r>
              <a:rPr lang="ja-JP" altLang="en-US" sz="1100" dirty="0">
                <a:latin typeface="ＭＳ Ｐゴシック" panose="020B0600070205080204" pitchFamily="50" charset="-128"/>
                <a:ea typeface="ＭＳ Ｐゴシック" panose="020B0600070205080204" pitchFamily="50" charset="-128"/>
              </a:rPr>
              <a:t>≪留意事項≫</a:t>
            </a:r>
            <a:endParaRPr lang="en-US" altLang="ja-JP" sz="1100" dirty="0">
              <a:latin typeface="ＭＳ Ｐゴシック" panose="020B0600070205080204" pitchFamily="50" charset="-128"/>
              <a:ea typeface="ＭＳ Ｐゴシック" panose="020B0600070205080204" pitchFamily="50" charset="-128"/>
            </a:endParaRPr>
          </a:p>
          <a:p>
            <a:r>
              <a:rPr lang="ja-JP" altLang="en-US" sz="1100" dirty="0">
                <a:latin typeface="ＭＳ Ｐゴシック" panose="020B0600070205080204" pitchFamily="50" charset="-128"/>
                <a:ea typeface="ＭＳ Ｐゴシック" panose="020B0600070205080204" pitchFamily="50" charset="-128"/>
              </a:rPr>
              <a:t>　　〇消防統計調査等の最新データを使用</a:t>
            </a:r>
            <a:endParaRPr lang="en-US" altLang="ja-JP" sz="1100" dirty="0">
              <a:latin typeface="ＭＳ Ｐゴシック" panose="020B0600070205080204" pitchFamily="50" charset="-128"/>
              <a:ea typeface="ＭＳ Ｐゴシック" panose="020B0600070205080204" pitchFamily="50" charset="-128"/>
            </a:endParaRPr>
          </a:p>
          <a:p>
            <a:r>
              <a:rPr lang="ja-JP" altLang="en-US" sz="1100" dirty="0">
                <a:latin typeface="ＭＳ Ｐゴシック" panose="020B0600070205080204" pitchFamily="50" charset="-128"/>
                <a:ea typeface="ＭＳ Ｐゴシック" panose="020B0600070205080204" pitchFamily="50" charset="-128"/>
              </a:rPr>
              <a:t>　　〇</a:t>
            </a:r>
            <a:r>
              <a:rPr lang="ja-JP" altLang="en-US" sz="1100" u="sng" dirty="0">
                <a:latin typeface="ＭＳ Ｐゴシック" panose="020B0600070205080204" pitchFamily="50" charset="-128"/>
                <a:ea typeface="ＭＳ Ｐゴシック" panose="020B0600070205080204" pitchFamily="50" charset="-128"/>
              </a:rPr>
              <a:t>新型コロナウイルス感染症の影響により、</a:t>
            </a:r>
            <a:r>
              <a:rPr lang="ja-JP" altLang="en-US" sz="1100" b="1" u="sng" dirty="0">
                <a:latin typeface="ＭＳ Ｐゴシック" panose="020B0600070205080204" pitchFamily="50" charset="-128"/>
                <a:ea typeface="ＭＳ Ｐゴシック" panose="020B0600070205080204" pitchFamily="50" charset="-128"/>
              </a:rPr>
              <a:t>救急に関する調査結果が平常とは異なる値になっている場合がある</a:t>
            </a:r>
            <a:endParaRPr lang="en-US" altLang="ja-JP" sz="1100" b="1" u="sng" dirty="0">
              <a:latin typeface="ＭＳ Ｐゴシック" panose="020B0600070205080204" pitchFamily="50" charset="-128"/>
              <a:ea typeface="ＭＳ Ｐゴシック" panose="020B0600070205080204" pitchFamily="50" charset="-128"/>
            </a:endParaRPr>
          </a:p>
          <a:p>
            <a:r>
              <a:rPr lang="ja-JP" altLang="en-US" sz="1100" dirty="0">
                <a:latin typeface="ＭＳ Ｐゴシック" panose="020B0600070205080204" pitchFamily="50" charset="-128"/>
                <a:ea typeface="ＭＳ Ｐゴシック" panose="020B0600070205080204" pitchFamily="50" charset="-128"/>
              </a:rPr>
              <a:t>　　〇</a:t>
            </a:r>
            <a:r>
              <a:rPr lang="ja-JP" altLang="en-US" sz="1100" u="sng" dirty="0">
                <a:latin typeface="ＭＳ Ｐゴシック" panose="020B0600070205080204" pitchFamily="50" charset="-128"/>
                <a:ea typeface="ＭＳ Ｐゴシック" panose="020B0600070205080204" pitchFamily="50" charset="-128"/>
              </a:rPr>
              <a:t>大阪南消防組合の数値は、</a:t>
            </a:r>
            <a:r>
              <a:rPr lang="ja-JP" altLang="en-US" sz="1100" b="1" u="sng" dirty="0">
                <a:latin typeface="ＭＳ Ｐゴシック" panose="020B0600070205080204" pitchFamily="50" charset="-128"/>
                <a:ea typeface="ＭＳ Ｐゴシック" panose="020B0600070205080204" pitchFamily="50" charset="-128"/>
              </a:rPr>
              <a:t>広域化前の各構成団体の合算値を使用している</a:t>
            </a:r>
            <a:r>
              <a:rPr lang="ja-JP" altLang="en-US" sz="1100" b="1" dirty="0">
                <a:latin typeface="ＭＳ Ｐゴシック" panose="020B0600070205080204" pitchFamily="50" charset="-128"/>
                <a:ea typeface="ＭＳ Ｐゴシック" panose="020B0600070205080204" pitchFamily="50" charset="-128"/>
              </a:rPr>
              <a:t>　（</a:t>
            </a:r>
            <a:r>
              <a:rPr lang="en-US" altLang="ja-JP" sz="1100" b="1" u="sng" dirty="0">
                <a:latin typeface="ＭＳ Ｐゴシック" panose="020B0600070205080204" pitchFamily="50" charset="-128"/>
                <a:ea typeface="ＭＳ Ｐゴシック" panose="020B0600070205080204" pitchFamily="50" charset="-128"/>
              </a:rPr>
              <a:t>R</a:t>
            </a:r>
            <a:r>
              <a:rPr lang="ja-JP" altLang="en-US" sz="1100" b="1" u="sng" dirty="0">
                <a:latin typeface="ＭＳ Ｐゴシック" panose="020B0600070205080204" pitchFamily="50" charset="-128"/>
                <a:ea typeface="ＭＳ Ｐゴシック" panose="020B0600070205080204" pitchFamily="50" charset="-128"/>
              </a:rPr>
              <a:t>６広域化後の改善状況が反映されていない数値を使用</a:t>
            </a:r>
            <a:r>
              <a:rPr lang="ja-JP" altLang="en-US" sz="1100" dirty="0">
                <a:latin typeface="ＭＳ Ｐゴシック" panose="020B0600070205080204" pitchFamily="50" charset="-128"/>
                <a:ea typeface="ＭＳ Ｐゴシック" panose="020B0600070205080204" pitchFamily="50" charset="-128"/>
              </a:rPr>
              <a:t>している）</a:t>
            </a:r>
          </a:p>
          <a:p>
            <a:r>
              <a:rPr lang="ja-JP" altLang="en-US" sz="1100" dirty="0">
                <a:latin typeface="ＭＳ Ｐゴシック" panose="020B0600070205080204" pitchFamily="50" charset="-128"/>
                <a:ea typeface="ＭＳ Ｐゴシック" panose="020B0600070205080204" pitchFamily="50" charset="-128"/>
              </a:rPr>
              <a:t>　　〇ブロックについては、</a:t>
            </a:r>
            <a:r>
              <a:rPr lang="ja-JP" altLang="en-US" sz="1100" b="1" u="sng" dirty="0">
                <a:latin typeface="ＭＳ Ｐゴシック" panose="020B0600070205080204" pitchFamily="50" charset="-128"/>
                <a:ea typeface="ＭＳ Ｐゴシック" panose="020B0600070205080204" pitchFamily="50" charset="-128"/>
              </a:rPr>
              <a:t>“南河内北ブロック”（松原市消防本部のみ）</a:t>
            </a:r>
            <a:r>
              <a:rPr lang="ja-JP" altLang="en-US" sz="1100" dirty="0">
                <a:latin typeface="ＭＳ Ｐゴシック" panose="020B0600070205080204" pitchFamily="50" charset="-128"/>
                <a:ea typeface="ＭＳ Ｐゴシック" panose="020B0600070205080204" pitchFamily="50" charset="-128"/>
              </a:rPr>
              <a:t>、</a:t>
            </a:r>
            <a:r>
              <a:rPr lang="ja-JP" altLang="en-US" sz="1100" b="1" u="sng" dirty="0">
                <a:latin typeface="ＭＳ Ｐゴシック" panose="020B0600070205080204" pitchFamily="50" charset="-128"/>
                <a:ea typeface="ＭＳ Ｐゴシック" panose="020B0600070205080204" pitchFamily="50" charset="-128"/>
              </a:rPr>
              <a:t>“南河内北・新南河内ブロック”（大阪南消防組合のみ）</a:t>
            </a:r>
            <a:r>
              <a:rPr lang="ja-JP" altLang="en-US" sz="1100" dirty="0">
                <a:latin typeface="ＭＳ Ｐゴシック" panose="020B0600070205080204" pitchFamily="50" charset="-128"/>
                <a:ea typeface="ＭＳ Ｐゴシック" panose="020B0600070205080204" pitchFamily="50" charset="-128"/>
              </a:rPr>
              <a:t>として取り扱っている。</a:t>
            </a:r>
          </a:p>
          <a:p>
            <a:endParaRPr lang="en-US" altLang="ja-JP" sz="1100" dirty="0">
              <a:latin typeface="ＭＳ Ｐゴシック" panose="020B0600070205080204" pitchFamily="50" charset="-128"/>
              <a:ea typeface="ＭＳ Ｐゴシック" panose="020B0600070205080204" pitchFamily="50" charset="-128"/>
            </a:endParaRPr>
          </a:p>
        </p:txBody>
      </p:sp>
      <p:sp>
        <p:nvSpPr>
          <p:cNvPr id="7" name="角丸四角形 91">
            <a:extLst>
              <a:ext uri="{FF2B5EF4-FFF2-40B4-BE49-F238E27FC236}">
                <a16:creationId xmlns:a16="http://schemas.microsoft.com/office/drawing/2014/main" id="{CA422D73-6FAF-4409-8D51-71FADF513B16}"/>
              </a:ext>
            </a:extLst>
          </p:cNvPr>
          <p:cNvSpPr/>
          <p:nvPr/>
        </p:nvSpPr>
        <p:spPr>
          <a:xfrm>
            <a:off x="8291708" y="497958"/>
            <a:ext cx="1260000" cy="2520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Meiryo UI" panose="020B0604030504040204" pitchFamily="50" charset="-128"/>
                <a:ea typeface="Meiryo UI" panose="020B0604030504040204" pitchFamily="50" charset="-128"/>
              </a:rPr>
              <a:t>参考資料１</a:t>
            </a:r>
            <a:endPar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92359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0E18C5F5-EFE3-4448-9320-35378E710FAE}"/>
              </a:ext>
            </a:extLst>
          </p:cNvPr>
          <p:cNvSpPr/>
          <p:nvPr/>
        </p:nvSpPr>
        <p:spPr>
          <a:xfrm>
            <a:off x="24071" y="34374"/>
            <a:ext cx="9906000" cy="360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２　府内消防本部の現状</a:t>
            </a:r>
          </a:p>
        </p:txBody>
      </p:sp>
      <p:sp>
        <p:nvSpPr>
          <p:cNvPr id="18" name="角丸四角形 91">
            <a:extLst>
              <a:ext uri="{FF2B5EF4-FFF2-40B4-BE49-F238E27FC236}">
                <a16:creationId xmlns:a16="http://schemas.microsoft.com/office/drawing/2014/main" id="{6CB36A11-74F2-4241-A90F-ED982204452F}"/>
              </a:ext>
            </a:extLst>
          </p:cNvPr>
          <p:cNvSpPr/>
          <p:nvPr/>
        </p:nvSpPr>
        <p:spPr>
          <a:xfrm>
            <a:off x="79873" y="488550"/>
            <a:ext cx="1620000" cy="288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（２）車両　</a:t>
            </a:r>
            <a:endParaRPr kumimoji="1" lang="ja-JP" altLang="en-US" sz="100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26" name="角丸四角形 91">
            <a:extLst>
              <a:ext uri="{FF2B5EF4-FFF2-40B4-BE49-F238E27FC236}">
                <a16:creationId xmlns:a16="http://schemas.microsoft.com/office/drawing/2014/main" id="{A03D36C3-9140-479B-9156-01F2CCFFE63E}"/>
              </a:ext>
            </a:extLst>
          </p:cNvPr>
          <p:cNvSpPr/>
          <p:nvPr/>
        </p:nvSpPr>
        <p:spPr>
          <a:xfrm>
            <a:off x="79874" y="830029"/>
            <a:ext cx="5024864" cy="288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消防車両の整備指針充足率（</a:t>
            </a:r>
            <a:r>
              <a:rPr kumimoji="1" lang="en-US" altLang="ja-JP"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202</a:t>
            </a:r>
            <a:r>
              <a:rPr kumimoji="1" lang="en-US" altLang="ja-JP" sz="1600" b="1" dirty="0">
                <a:solidFill>
                  <a:schemeClr val="tx1"/>
                </a:solidFill>
                <a:latin typeface="Meiryo UI" panose="020B0604030504040204" pitchFamily="50" charset="-128"/>
                <a:ea typeface="Meiryo UI" panose="020B0604030504040204" pitchFamily="50" charset="-128"/>
              </a:rPr>
              <a:t>2</a:t>
            </a:r>
            <a:r>
              <a:rPr kumimoji="1" lang="ja-JP" altLang="en-US" sz="1600" b="1" dirty="0">
                <a:solidFill>
                  <a:schemeClr val="tx1"/>
                </a:solidFill>
                <a:latin typeface="Meiryo UI" panose="020B0604030504040204" pitchFamily="50" charset="-128"/>
                <a:ea typeface="Meiryo UI" panose="020B0604030504040204" pitchFamily="50" charset="-128"/>
              </a:rPr>
              <a:t>年４月１日時点</a:t>
            </a:r>
            <a:r>
              <a:rPr kumimoji="1" lang="ja-JP" altLang="en-US"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a:t>
            </a:r>
            <a:endParaRPr kumimoji="1" lang="ja-JP" altLang="en-US" sz="100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3E4BA953-7BC6-4EDC-8704-8919536BE111}"/>
              </a:ext>
            </a:extLst>
          </p:cNvPr>
          <p:cNvSpPr txBox="1"/>
          <p:nvPr/>
        </p:nvSpPr>
        <p:spPr>
          <a:xfrm>
            <a:off x="79873" y="6369450"/>
            <a:ext cx="8150073" cy="253916"/>
          </a:xfrm>
          <a:prstGeom prst="rect">
            <a:avLst/>
          </a:prstGeom>
          <a:noFill/>
        </p:spPr>
        <p:txBody>
          <a:bodyPr wrap="square">
            <a:spAutoFit/>
          </a:bodyPr>
          <a:lstStyle/>
          <a:p>
            <a:pPr algn="l" hangingPunct="0"/>
            <a:r>
              <a:rPr lang="zh-TW"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（出典）消防施設整備計画実態調査（令和</a:t>
            </a:r>
            <a:r>
              <a:rPr lang="en-US" altLang="zh-TW"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4</a:t>
            </a:r>
            <a:r>
              <a:rPr lang="zh-TW"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年度）</a:t>
            </a:r>
            <a:endParaRPr lang="ja-JP"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9" name="四角形: 角を丸くする 8">
            <a:extLst>
              <a:ext uri="{FF2B5EF4-FFF2-40B4-BE49-F238E27FC236}">
                <a16:creationId xmlns:a16="http://schemas.microsoft.com/office/drawing/2014/main" id="{FE01522E-6954-4756-867B-4869B16DD33C}"/>
              </a:ext>
            </a:extLst>
          </p:cNvPr>
          <p:cNvSpPr/>
          <p:nvPr/>
        </p:nvSpPr>
        <p:spPr>
          <a:xfrm>
            <a:off x="206734" y="1189635"/>
            <a:ext cx="1566407" cy="312359"/>
          </a:xfrm>
          <a:prstGeom prst="roundRect">
            <a:avLst/>
          </a:prstGeom>
          <a:gradFill>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メイリオ" panose="020B0604030504040204" pitchFamily="50" charset="-128"/>
                <a:ea typeface="メイリオ" panose="020B0604030504040204" pitchFamily="50" charset="-128"/>
              </a:rPr>
              <a:t>はしご車</a:t>
            </a:r>
          </a:p>
        </p:txBody>
      </p:sp>
      <p:graphicFrame>
        <p:nvGraphicFramePr>
          <p:cNvPr id="10" name="Chart 1">
            <a:extLst>
              <a:ext uri="{FF2B5EF4-FFF2-40B4-BE49-F238E27FC236}">
                <a16:creationId xmlns:a16="http://schemas.microsoft.com/office/drawing/2014/main" id="{E2F6C444-B101-4B98-8B2B-B2886B0135CA}"/>
              </a:ext>
            </a:extLst>
          </p:cNvPr>
          <p:cNvGraphicFramePr>
            <a:graphicFrameLocks/>
          </p:cNvGraphicFramePr>
          <p:nvPr>
            <p:extLst>
              <p:ext uri="{D42A27DB-BD31-4B8C-83A1-F6EECF244321}">
                <p14:modId xmlns:p14="http://schemas.microsoft.com/office/powerpoint/2010/main" val="3727315047"/>
              </p:ext>
            </p:extLst>
          </p:nvPr>
        </p:nvGraphicFramePr>
        <p:xfrm>
          <a:off x="143124" y="1571539"/>
          <a:ext cx="8515059" cy="2905044"/>
        </p:xfrm>
        <a:graphic>
          <a:graphicData uri="http://schemas.openxmlformats.org/drawingml/2006/chart">
            <c:chart xmlns:c="http://schemas.openxmlformats.org/drawingml/2006/chart" xmlns:r="http://schemas.openxmlformats.org/officeDocument/2006/relationships" r:id="rId2"/>
          </a:graphicData>
        </a:graphic>
      </p:graphicFrame>
      <p:sp>
        <p:nvSpPr>
          <p:cNvPr id="2" name="スライド番号プレースホルダー 1">
            <a:extLst>
              <a:ext uri="{FF2B5EF4-FFF2-40B4-BE49-F238E27FC236}">
                <a16:creationId xmlns:a16="http://schemas.microsoft.com/office/drawing/2014/main" id="{D890A87E-AB48-4F96-A5E0-D30B89F69339}"/>
              </a:ext>
            </a:extLst>
          </p:cNvPr>
          <p:cNvSpPr>
            <a:spLocks noGrp="1"/>
          </p:cNvSpPr>
          <p:nvPr>
            <p:ph type="sldNum" sz="quarter" idx="12"/>
          </p:nvPr>
        </p:nvSpPr>
        <p:spPr/>
        <p:txBody>
          <a:bodyPr/>
          <a:lstStyle/>
          <a:p>
            <a:fld id="{CFC412B4-EE58-4AC4-A928-FBCBFC162B5A}" type="slidenum">
              <a:rPr kumimoji="1" lang="ja-JP" altLang="en-US" smtClean="0"/>
              <a:t>10</a:t>
            </a:fld>
            <a:endParaRPr kumimoji="1" lang="ja-JP" altLang="en-US"/>
          </a:p>
        </p:txBody>
      </p:sp>
    </p:spTree>
    <p:extLst>
      <p:ext uri="{BB962C8B-B14F-4D97-AF65-F5344CB8AC3E}">
        <p14:creationId xmlns:p14="http://schemas.microsoft.com/office/powerpoint/2010/main" val="718915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0E18C5F5-EFE3-4448-9320-35378E710FAE}"/>
              </a:ext>
            </a:extLst>
          </p:cNvPr>
          <p:cNvSpPr/>
          <p:nvPr/>
        </p:nvSpPr>
        <p:spPr>
          <a:xfrm>
            <a:off x="24071" y="34374"/>
            <a:ext cx="9906000" cy="360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２　府内消防本部の現状</a:t>
            </a:r>
          </a:p>
        </p:txBody>
      </p:sp>
      <p:sp>
        <p:nvSpPr>
          <p:cNvPr id="18" name="角丸四角形 91">
            <a:extLst>
              <a:ext uri="{FF2B5EF4-FFF2-40B4-BE49-F238E27FC236}">
                <a16:creationId xmlns:a16="http://schemas.microsoft.com/office/drawing/2014/main" id="{6CB36A11-74F2-4241-A90F-ED982204452F}"/>
              </a:ext>
            </a:extLst>
          </p:cNvPr>
          <p:cNvSpPr/>
          <p:nvPr/>
        </p:nvSpPr>
        <p:spPr>
          <a:xfrm>
            <a:off x="79873" y="488550"/>
            <a:ext cx="3410750" cy="288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（３）対応力　①第一出動体制　</a:t>
            </a:r>
            <a:endParaRPr kumimoji="1" lang="ja-JP" altLang="en-US" sz="100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26" name="角丸四角形 91">
            <a:extLst>
              <a:ext uri="{FF2B5EF4-FFF2-40B4-BE49-F238E27FC236}">
                <a16:creationId xmlns:a16="http://schemas.microsoft.com/office/drawing/2014/main" id="{A03D36C3-9140-479B-9156-01F2CCFFE63E}"/>
              </a:ext>
            </a:extLst>
          </p:cNvPr>
          <p:cNvSpPr/>
          <p:nvPr/>
        </p:nvSpPr>
        <p:spPr>
          <a:xfrm>
            <a:off x="79873" y="830029"/>
            <a:ext cx="6678736" cy="288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市街地における普通建物火災への第一出動体制（</a:t>
            </a:r>
            <a:r>
              <a:rPr kumimoji="1" lang="en-US" altLang="ja-JP"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2024</a:t>
            </a:r>
            <a:r>
              <a:rPr kumimoji="1" lang="ja-JP" altLang="en-US" sz="1600" b="1" dirty="0">
                <a:solidFill>
                  <a:schemeClr val="tx1"/>
                </a:solidFill>
                <a:latin typeface="Meiryo UI" panose="020B0604030504040204" pitchFamily="50" charset="-128"/>
                <a:ea typeface="Meiryo UI" panose="020B0604030504040204" pitchFamily="50" charset="-128"/>
              </a:rPr>
              <a:t>年４月１日時点</a:t>
            </a:r>
            <a:r>
              <a:rPr kumimoji="1" lang="ja-JP" altLang="en-US"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a:t>
            </a:r>
            <a:endParaRPr kumimoji="1" lang="ja-JP" altLang="en-US" sz="100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3E4BA953-7BC6-4EDC-8704-8919536BE111}"/>
              </a:ext>
            </a:extLst>
          </p:cNvPr>
          <p:cNvSpPr txBox="1"/>
          <p:nvPr/>
        </p:nvSpPr>
        <p:spPr>
          <a:xfrm>
            <a:off x="79873" y="6411956"/>
            <a:ext cx="8150073" cy="253916"/>
          </a:xfrm>
          <a:prstGeom prst="rect">
            <a:avLst/>
          </a:prstGeom>
          <a:noFill/>
        </p:spPr>
        <p:txBody>
          <a:bodyPr wrap="square">
            <a:spAutoFit/>
          </a:bodyPr>
          <a:lstStyle/>
          <a:p>
            <a:pPr algn="l" hangingPunct="0"/>
            <a:r>
              <a:rPr lang="ja-JP"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（出典）大阪府による消防力調査の回答</a:t>
            </a:r>
            <a:endParaRPr lang="ja-JP"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graphicFrame>
        <p:nvGraphicFramePr>
          <p:cNvPr id="10" name="グラフ 9">
            <a:extLst>
              <a:ext uri="{FF2B5EF4-FFF2-40B4-BE49-F238E27FC236}">
                <a16:creationId xmlns:a16="http://schemas.microsoft.com/office/drawing/2014/main" id="{8388966D-9EBF-4A8F-8338-18FE2FD5099D}"/>
              </a:ext>
            </a:extLst>
          </p:cNvPr>
          <p:cNvGraphicFramePr>
            <a:graphicFrameLocks/>
          </p:cNvGraphicFramePr>
          <p:nvPr>
            <p:extLst>
              <p:ext uri="{D42A27DB-BD31-4B8C-83A1-F6EECF244321}">
                <p14:modId xmlns:p14="http://schemas.microsoft.com/office/powerpoint/2010/main" val="1824853538"/>
              </p:ext>
            </p:extLst>
          </p:nvPr>
        </p:nvGraphicFramePr>
        <p:xfrm>
          <a:off x="-85798" y="1314782"/>
          <a:ext cx="9412677" cy="4373519"/>
        </p:xfrm>
        <a:graphic>
          <a:graphicData uri="http://schemas.openxmlformats.org/drawingml/2006/chart">
            <c:chart xmlns:c="http://schemas.openxmlformats.org/drawingml/2006/chart" xmlns:r="http://schemas.openxmlformats.org/officeDocument/2006/relationships" r:id="rId2"/>
          </a:graphicData>
        </a:graphic>
      </p:graphicFrame>
      <p:sp>
        <p:nvSpPr>
          <p:cNvPr id="2" name="スライド番号プレースホルダー 1">
            <a:extLst>
              <a:ext uri="{FF2B5EF4-FFF2-40B4-BE49-F238E27FC236}">
                <a16:creationId xmlns:a16="http://schemas.microsoft.com/office/drawing/2014/main" id="{DB454B5C-3575-41B1-B9EE-F2ECADB8966F}"/>
              </a:ext>
            </a:extLst>
          </p:cNvPr>
          <p:cNvSpPr>
            <a:spLocks noGrp="1"/>
          </p:cNvSpPr>
          <p:nvPr>
            <p:ph type="sldNum" sz="quarter" idx="12"/>
          </p:nvPr>
        </p:nvSpPr>
        <p:spPr/>
        <p:txBody>
          <a:bodyPr/>
          <a:lstStyle/>
          <a:p>
            <a:fld id="{CFC412B4-EE58-4AC4-A928-FBCBFC162B5A}" type="slidenum">
              <a:rPr kumimoji="1" lang="ja-JP" altLang="en-US" smtClean="0"/>
              <a:t>11</a:t>
            </a:fld>
            <a:endParaRPr kumimoji="1" lang="ja-JP" altLang="en-US"/>
          </a:p>
        </p:txBody>
      </p:sp>
    </p:spTree>
    <p:extLst>
      <p:ext uri="{BB962C8B-B14F-4D97-AF65-F5344CB8AC3E}">
        <p14:creationId xmlns:p14="http://schemas.microsoft.com/office/powerpoint/2010/main" val="3753739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0E18C5F5-EFE3-4448-9320-35378E710FAE}"/>
              </a:ext>
            </a:extLst>
          </p:cNvPr>
          <p:cNvSpPr/>
          <p:nvPr/>
        </p:nvSpPr>
        <p:spPr>
          <a:xfrm>
            <a:off x="24071" y="34374"/>
            <a:ext cx="9906000" cy="360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２　府内消防本部の現状</a:t>
            </a:r>
          </a:p>
        </p:txBody>
      </p:sp>
      <p:sp>
        <p:nvSpPr>
          <p:cNvPr id="18" name="角丸四角形 91">
            <a:extLst>
              <a:ext uri="{FF2B5EF4-FFF2-40B4-BE49-F238E27FC236}">
                <a16:creationId xmlns:a16="http://schemas.microsoft.com/office/drawing/2014/main" id="{6CB36A11-74F2-4241-A90F-ED982204452F}"/>
              </a:ext>
            </a:extLst>
          </p:cNvPr>
          <p:cNvSpPr/>
          <p:nvPr/>
        </p:nvSpPr>
        <p:spPr>
          <a:xfrm>
            <a:off x="79873" y="488550"/>
            <a:ext cx="3410750" cy="288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（３）対応力　</a:t>
            </a:r>
            <a:r>
              <a:rPr kumimoji="1" lang="ja-JP" altLang="en-US" sz="1400" b="1" dirty="0">
                <a:solidFill>
                  <a:prstClr val="white"/>
                </a:solidFill>
                <a:latin typeface="Meiryo UI" panose="020B0604030504040204" pitchFamily="50" charset="-128"/>
                <a:ea typeface="Meiryo UI" panose="020B0604030504040204" pitchFamily="50" charset="-128"/>
              </a:rPr>
              <a:t>②放水開始時間（火災）</a:t>
            </a: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　</a:t>
            </a:r>
            <a:endParaRPr kumimoji="1" lang="ja-JP" altLang="en-US" sz="100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26" name="角丸四角形 91">
            <a:extLst>
              <a:ext uri="{FF2B5EF4-FFF2-40B4-BE49-F238E27FC236}">
                <a16:creationId xmlns:a16="http://schemas.microsoft.com/office/drawing/2014/main" id="{A03D36C3-9140-479B-9156-01F2CCFFE63E}"/>
              </a:ext>
            </a:extLst>
          </p:cNvPr>
          <p:cNvSpPr/>
          <p:nvPr/>
        </p:nvSpPr>
        <p:spPr>
          <a:xfrm>
            <a:off x="79873" y="830029"/>
            <a:ext cx="3943487" cy="288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10</a:t>
            </a:r>
            <a:r>
              <a:rPr kumimoji="1" lang="ja-JP" altLang="en-US"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分以内の放水開始割合（全火災対象）</a:t>
            </a:r>
            <a:endParaRPr kumimoji="1" lang="ja-JP" altLang="en-US" sz="100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graphicFrame>
        <p:nvGraphicFramePr>
          <p:cNvPr id="10" name="グラフ 9">
            <a:extLst>
              <a:ext uri="{FF2B5EF4-FFF2-40B4-BE49-F238E27FC236}">
                <a16:creationId xmlns:a16="http://schemas.microsoft.com/office/drawing/2014/main" id="{A6452C70-9BA4-4628-ABC4-0F5477DCFA8B}"/>
              </a:ext>
            </a:extLst>
          </p:cNvPr>
          <p:cNvGraphicFramePr>
            <a:graphicFrameLocks/>
          </p:cNvGraphicFramePr>
          <p:nvPr>
            <p:extLst>
              <p:ext uri="{D42A27DB-BD31-4B8C-83A1-F6EECF244321}">
                <p14:modId xmlns:p14="http://schemas.microsoft.com/office/powerpoint/2010/main" val="1014069790"/>
              </p:ext>
            </p:extLst>
          </p:nvPr>
        </p:nvGraphicFramePr>
        <p:xfrm>
          <a:off x="79871" y="1274173"/>
          <a:ext cx="9207252" cy="4753798"/>
        </p:xfrm>
        <a:graphic>
          <a:graphicData uri="http://schemas.openxmlformats.org/drawingml/2006/chart">
            <c:chart xmlns:c="http://schemas.openxmlformats.org/drawingml/2006/chart" xmlns:r="http://schemas.openxmlformats.org/officeDocument/2006/relationships" r:id="rId2"/>
          </a:graphicData>
        </a:graphic>
      </p:graphicFrame>
      <p:sp>
        <p:nvSpPr>
          <p:cNvPr id="14" name="テキスト ボックス 13">
            <a:extLst>
              <a:ext uri="{FF2B5EF4-FFF2-40B4-BE49-F238E27FC236}">
                <a16:creationId xmlns:a16="http://schemas.microsoft.com/office/drawing/2014/main" id="{5A7D5AAB-8528-4638-B96A-792B5F197352}"/>
              </a:ext>
            </a:extLst>
          </p:cNvPr>
          <p:cNvSpPr txBox="1"/>
          <p:nvPr/>
        </p:nvSpPr>
        <p:spPr>
          <a:xfrm>
            <a:off x="79871" y="6331165"/>
            <a:ext cx="8150073" cy="415498"/>
          </a:xfrm>
          <a:prstGeom prst="rect">
            <a:avLst/>
          </a:prstGeom>
          <a:noFill/>
        </p:spPr>
        <p:txBody>
          <a:bodyPr wrap="square">
            <a:spAutoFit/>
          </a:bodyPr>
          <a:lstStyle/>
          <a:p>
            <a:pPr algn="l" hangingPunct="0"/>
            <a:r>
              <a:rPr lang="ja-JP"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（注釈）割合算出における母数には、放水なし、事後覚知は含んでいない。</a:t>
            </a:r>
            <a:endParaRPr lang="en-US"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l" hangingPunct="0"/>
            <a:r>
              <a:rPr lang="ja-JP"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（出典）令和５年度火災報告（特別集計表第</a:t>
            </a:r>
            <a:r>
              <a:rPr lang="en-US"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13</a:t>
            </a:r>
            <a:r>
              <a:rPr lang="ja-JP"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表：全火災の放水開始時間別出火件数（所要時間・本部別））</a:t>
            </a:r>
            <a:endParaRPr lang="ja-JP"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2" name="スライド番号プレースホルダー 1">
            <a:extLst>
              <a:ext uri="{FF2B5EF4-FFF2-40B4-BE49-F238E27FC236}">
                <a16:creationId xmlns:a16="http://schemas.microsoft.com/office/drawing/2014/main" id="{E2482D28-D347-4F6C-BB0F-C72FE3AA5A07}"/>
              </a:ext>
            </a:extLst>
          </p:cNvPr>
          <p:cNvSpPr>
            <a:spLocks noGrp="1"/>
          </p:cNvSpPr>
          <p:nvPr>
            <p:ph type="sldNum" sz="quarter" idx="12"/>
          </p:nvPr>
        </p:nvSpPr>
        <p:spPr/>
        <p:txBody>
          <a:bodyPr/>
          <a:lstStyle/>
          <a:p>
            <a:fld id="{CFC412B4-EE58-4AC4-A928-FBCBFC162B5A}" type="slidenum">
              <a:rPr kumimoji="1" lang="ja-JP" altLang="en-US" smtClean="0"/>
              <a:t>12</a:t>
            </a:fld>
            <a:endParaRPr kumimoji="1" lang="ja-JP" altLang="en-US"/>
          </a:p>
        </p:txBody>
      </p:sp>
    </p:spTree>
    <p:extLst>
      <p:ext uri="{BB962C8B-B14F-4D97-AF65-F5344CB8AC3E}">
        <p14:creationId xmlns:p14="http://schemas.microsoft.com/office/powerpoint/2010/main" val="71497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0E18C5F5-EFE3-4448-9320-35378E710FAE}"/>
              </a:ext>
            </a:extLst>
          </p:cNvPr>
          <p:cNvSpPr/>
          <p:nvPr/>
        </p:nvSpPr>
        <p:spPr>
          <a:xfrm>
            <a:off x="24071" y="34374"/>
            <a:ext cx="9906000" cy="360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２　府内消防本部の現状</a:t>
            </a:r>
          </a:p>
        </p:txBody>
      </p:sp>
      <p:sp>
        <p:nvSpPr>
          <p:cNvPr id="18" name="角丸四角形 91">
            <a:extLst>
              <a:ext uri="{FF2B5EF4-FFF2-40B4-BE49-F238E27FC236}">
                <a16:creationId xmlns:a16="http://schemas.microsoft.com/office/drawing/2014/main" id="{6CB36A11-74F2-4241-A90F-ED982204452F}"/>
              </a:ext>
            </a:extLst>
          </p:cNvPr>
          <p:cNvSpPr/>
          <p:nvPr/>
        </p:nvSpPr>
        <p:spPr>
          <a:xfrm>
            <a:off x="79873" y="488550"/>
            <a:ext cx="3410750" cy="288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（３）対応力　③現場到着時間（救急）　</a:t>
            </a:r>
            <a:endParaRPr kumimoji="1" lang="ja-JP" altLang="en-US" sz="100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26" name="角丸四角形 91">
            <a:extLst>
              <a:ext uri="{FF2B5EF4-FFF2-40B4-BE49-F238E27FC236}">
                <a16:creationId xmlns:a16="http://schemas.microsoft.com/office/drawing/2014/main" id="{A03D36C3-9140-479B-9156-01F2CCFFE63E}"/>
              </a:ext>
            </a:extLst>
          </p:cNvPr>
          <p:cNvSpPr/>
          <p:nvPr/>
        </p:nvSpPr>
        <p:spPr>
          <a:xfrm>
            <a:off x="79872" y="830029"/>
            <a:ext cx="3617485" cy="288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救急現場への到着時間（全事故種別）</a:t>
            </a:r>
            <a:endParaRPr kumimoji="1" lang="ja-JP" altLang="en-US" sz="100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5A7D5AAB-8528-4638-B96A-792B5F197352}"/>
              </a:ext>
            </a:extLst>
          </p:cNvPr>
          <p:cNvSpPr txBox="1"/>
          <p:nvPr/>
        </p:nvSpPr>
        <p:spPr>
          <a:xfrm>
            <a:off x="79872" y="6411956"/>
            <a:ext cx="8150073" cy="253916"/>
          </a:xfrm>
          <a:prstGeom prst="rect">
            <a:avLst/>
          </a:prstGeom>
          <a:noFill/>
        </p:spPr>
        <p:txBody>
          <a:bodyPr wrap="square">
            <a:spAutoFit/>
          </a:bodyPr>
          <a:lstStyle/>
          <a:p>
            <a:pPr algn="l" hangingPunct="0"/>
            <a:r>
              <a:rPr lang="ja-JP"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（出典）</a:t>
            </a:r>
            <a:r>
              <a:rPr lang="zh-TW"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令和５年度救急業務実態調査（第</a:t>
            </a:r>
            <a:r>
              <a:rPr lang="en-US" altLang="zh-TW"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09</a:t>
            </a:r>
            <a:r>
              <a:rPr lang="zh-TW"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表：現場到着所要時間別出場件数調（令和</a:t>
            </a:r>
            <a:r>
              <a:rPr lang="en-US" altLang="zh-TW"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4</a:t>
            </a:r>
            <a:r>
              <a:rPr lang="zh-TW"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年中））</a:t>
            </a:r>
            <a:endParaRPr lang="ja-JP"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graphicFrame>
        <p:nvGraphicFramePr>
          <p:cNvPr id="12" name="グラフ 11">
            <a:extLst>
              <a:ext uri="{FF2B5EF4-FFF2-40B4-BE49-F238E27FC236}">
                <a16:creationId xmlns:a16="http://schemas.microsoft.com/office/drawing/2014/main" id="{A24C845F-B524-4A84-AB95-1947282C5A27}"/>
              </a:ext>
            </a:extLst>
          </p:cNvPr>
          <p:cNvGraphicFramePr>
            <a:graphicFrameLocks/>
          </p:cNvGraphicFramePr>
          <p:nvPr>
            <p:extLst>
              <p:ext uri="{D42A27DB-BD31-4B8C-83A1-F6EECF244321}">
                <p14:modId xmlns:p14="http://schemas.microsoft.com/office/powerpoint/2010/main" val="4209754034"/>
              </p:ext>
            </p:extLst>
          </p:nvPr>
        </p:nvGraphicFramePr>
        <p:xfrm>
          <a:off x="166977" y="1328393"/>
          <a:ext cx="9203190" cy="5055761"/>
        </p:xfrm>
        <a:graphic>
          <a:graphicData uri="http://schemas.openxmlformats.org/drawingml/2006/chart">
            <c:chart xmlns:c="http://schemas.openxmlformats.org/drawingml/2006/chart" xmlns:r="http://schemas.openxmlformats.org/officeDocument/2006/relationships" r:id="rId2"/>
          </a:graphicData>
        </a:graphic>
      </p:graphicFrame>
      <p:sp>
        <p:nvSpPr>
          <p:cNvPr id="2" name="スライド番号プレースホルダー 1">
            <a:extLst>
              <a:ext uri="{FF2B5EF4-FFF2-40B4-BE49-F238E27FC236}">
                <a16:creationId xmlns:a16="http://schemas.microsoft.com/office/drawing/2014/main" id="{C972628B-85A4-433F-93ED-4583544C0F9F}"/>
              </a:ext>
            </a:extLst>
          </p:cNvPr>
          <p:cNvSpPr>
            <a:spLocks noGrp="1"/>
          </p:cNvSpPr>
          <p:nvPr>
            <p:ph type="sldNum" sz="quarter" idx="12"/>
          </p:nvPr>
        </p:nvSpPr>
        <p:spPr/>
        <p:txBody>
          <a:bodyPr/>
          <a:lstStyle/>
          <a:p>
            <a:fld id="{CFC412B4-EE58-4AC4-A928-FBCBFC162B5A}" type="slidenum">
              <a:rPr kumimoji="1" lang="ja-JP" altLang="en-US" smtClean="0"/>
              <a:t>13</a:t>
            </a:fld>
            <a:endParaRPr kumimoji="1" lang="ja-JP" altLang="en-US"/>
          </a:p>
        </p:txBody>
      </p:sp>
    </p:spTree>
    <p:extLst>
      <p:ext uri="{BB962C8B-B14F-4D97-AF65-F5344CB8AC3E}">
        <p14:creationId xmlns:p14="http://schemas.microsoft.com/office/powerpoint/2010/main" val="508810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0E18C5F5-EFE3-4448-9320-35378E710FAE}"/>
              </a:ext>
            </a:extLst>
          </p:cNvPr>
          <p:cNvSpPr/>
          <p:nvPr/>
        </p:nvSpPr>
        <p:spPr>
          <a:xfrm>
            <a:off x="24071" y="34374"/>
            <a:ext cx="9906000" cy="360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1600" b="1" dirty="0">
                <a:latin typeface="Meiryo UI" panose="020B0604030504040204" pitchFamily="50" charset="-128"/>
                <a:ea typeface="Meiryo UI" panose="020B0604030504040204" pitchFamily="50" charset="-128"/>
              </a:rPr>
              <a:t>3</a:t>
            </a:r>
            <a:r>
              <a:rPr lang="ja-JP" altLang="en-US" sz="1600" b="1" dirty="0">
                <a:latin typeface="Meiryo UI" panose="020B0604030504040204" pitchFamily="50" charset="-128"/>
                <a:ea typeface="Meiryo UI" panose="020B0604030504040204" pitchFamily="50" charset="-128"/>
              </a:rPr>
              <a:t>　府内における各種需要の動向</a:t>
            </a:r>
          </a:p>
        </p:txBody>
      </p:sp>
      <p:sp>
        <p:nvSpPr>
          <p:cNvPr id="18" name="角丸四角形 91">
            <a:extLst>
              <a:ext uri="{FF2B5EF4-FFF2-40B4-BE49-F238E27FC236}">
                <a16:creationId xmlns:a16="http://schemas.microsoft.com/office/drawing/2014/main" id="{6CB36A11-74F2-4241-A90F-ED982204452F}"/>
              </a:ext>
            </a:extLst>
          </p:cNvPr>
          <p:cNvSpPr/>
          <p:nvPr/>
        </p:nvSpPr>
        <p:spPr>
          <a:xfrm>
            <a:off x="79873" y="488550"/>
            <a:ext cx="3410750" cy="288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（１）火災　</a:t>
            </a:r>
            <a:endParaRPr kumimoji="1" lang="ja-JP" altLang="en-US" sz="100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26" name="角丸四角形 91">
            <a:extLst>
              <a:ext uri="{FF2B5EF4-FFF2-40B4-BE49-F238E27FC236}">
                <a16:creationId xmlns:a16="http://schemas.microsoft.com/office/drawing/2014/main" id="{A03D36C3-9140-479B-9156-01F2CCFFE63E}"/>
              </a:ext>
            </a:extLst>
          </p:cNvPr>
          <p:cNvSpPr/>
          <p:nvPr/>
        </p:nvSpPr>
        <p:spPr>
          <a:xfrm>
            <a:off x="79873" y="830029"/>
            <a:ext cx="5064622" cy="288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過去５年における火災による出動状況（大阪府域合計）</a:t>
            </a:r>
            <a:endParaRPr kumimoji="1" lang="ja-JP" altLang="en-US" sz="100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5A7D5AAB-8528-4638-B96A-792B5F197352}"/>
              </a:ext>
            </a:extLst>
          </p:cNvPr>
          <p:cNvSpPr txBox="1"/>
          <p:nvPr/>
        </p:nvSpPr>
        <p:spPr>
          <a:xfrm>
            <a:off x="79872" y="6411956"/>
            <a:ext cx="8150073" cy="253916"/>
          </a:xfrm>
          <a:prstGeom prst="rect">
            <a:avLst/>
          </a:prstGeom>
          <a:noFill/>
        </p:spPr>
        <p:txBody>
          <a:bodyPr wrap="square">
            <a:spAutoFit/>
          </a:bodyPr>
          <a:lstStyle/>
          <a:p>
            <a:pPr algn="l" hangingPunct="0"/>
            <a:r>
              <a:rPr lang="ja-JP"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（出典）消防防災・震災対策現況調査（第</a:t>
            </a:r>
            <a:r>
              <a:rPr lang="en-US"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表：消防機関の出動状況）</a:t>
            </a:r>
            <a:endParaRPr lang="ja-JP"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pic>
        <p:nvPicPr>
          <p:cNvPr id="10" name="図 9">
            <a:extLst>
              <a:ext uri="{FF2B5EF4-FFF2-40B4-BE49-F238E27FC236}">
                <a16:creationId xmlns:a16="http://schemas.microsoft.com/office/drawing/2014/main" id="{41D0A28A-765E-4548-AA98-81C69D58A98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3460" y="1711987"/>
            <a:ext cx="7785997" cy="4164027"/>
          </a:xfrm>
          <a:prstGeom prst="rect">
            <a:avLst/>
          </a:prstGeom>
          <a:noFill/>
          <a:ln>
            <a:noFill/>
          </a:ln>
        </p:spPr>
      </p:pic>
      <p:sp>
        <p:nvSpPr>
          <p:cNvPr id="2" name="スライド番号プレースホルダー 1">
            <a:extLst>
              <a:ext uri="{FF2B5EF4-FFF2-40B4-BE49-F238E27FC236}">
                <a16:creationId xmlns:a16="http://schemas.microsoft.com/office/drawing/2014/main" id="{4364FD71-8315-4369-A163-747A093EBD27}"/>
              </a:ext>
            </a:extLst>
          </p:cNvPr>
          <p:cNvSpPr>
            <a:spLocks noGrp="1"/>
          </p:cNvSpPr>
          <p:nvPr>
            <p:ph type="sldNum" sz="quarter" idx="12"/>
          </p:nvPr>
        </p:nvSpPr>
        <p:spPr/>
        <p:txBody>
          <a:bodyPr/>
          <a:lstStyle/>
          <a:p>
            <a:fld id="{CFC412B4-EE58-4AC4-A928-FBCBFC162B5A}" type="slidenum">
              <a:rPr kumimoji="1" lang="ja-JP" altLang="en-US" smtClean="0"/>
              <a:t>14</a:t>
            </a:fld>
            <a:endParaRPr kumimoji="1" lang="ja-JP" altLang="en-US"/>
          </a:p>
        </p:txBody>
      </p:sp>
    </p:spTree>
    <p:extLst>
      <p:ext uri="{BB962C8B-B14F-4D97-AF65-F5344CB8AC3E}">
        <p14:creationId xmlns:p14="http://schemas.microsoft.com/office/powerpoint/2010/main" val="1774060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0E18C5F5-EFE3-4448-9320-35378E710FAE}"/>
              </a:ext>
            </a:extLst>
          </p:cNvPr>
          <p:cNvSpPr/>
          <p:nvPr/>
        </p:nvSpPr>
        <p:spPr>
          <a:xfrm>
            <a:off x="24071" y="34374"/>
            <a:ext cx="9906000" cy="360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1600" b="1" dirty="0">
                <a:latin typeface="Meiryo UI" panose="020B0604030504040204" pitchFamily="50" charset="-128"/>
                <a:ea typeface="Meiryo UI" panose="020B0604030504040204" pitchFamily="50" charset="-128"/>
              </a:rPr>
              <a:t>3</a:t>
            </a:r>
            <a:r>
              <a:rPr lang="ja-JP" altLang="en-US" sz="1600" b="1" dirty="0">
                <a:latin typeface="Meiryo UI" panose="020B0604030504040204" pitchFamily="50" charset="-128"/>
                <a:ea typeface="Meiryo UI" panose="020B0604030504040204" pitchFamily="50" charset="-128"/>
              </a:rPr>
              <a:t>　府内における各種需要の動向</a:t>
            </a:r>
          </a:p>
        </p:txBody>
      </p:sp>
      <p:sp>
        <p:nvSpPr>
          <p:cNvPr id="18" name="角丸四角形 91">
            <a:extLst>
              <a:ext uri="{FF2B5EF4-FFF2-40B4-BE49-F238E27FC236}">
                <a16:creationId xmlns:a16="http://schemas.microsoft.com/office/drawing/2014/main" id="{6CB36A11-74F2-4241-A90F-ED982204452F}"/>
              </a:ext>
            </a:extLst>
          </p:cNvPr>
          <p:cNvSpPr/>
          <p:nvPr/>
        </p:nvSpPr>
        <p:spPr>
          <a:xfrm>
            <a:off x="79873" y="488550"/>
            <a:ext cx="1620000" cy="288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（１）火災　</a:t>
            </a:r>
            <a:endParaRPr kumimoji="1" lang="ja-JP" altLang="en-US" sz="100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26" name="角丸四角形 91">
            <a:extLst>
              <a:ext uri="{FF2B5EF4-FFF2-40B4-BE49-F238E27FC236}">
                <a16:creationId xmlns:a16="http://schemas.microsoft.com/office/drawing/2014/main" id="{A03D36C3-9140-479B-9156-01F2CCFFE63E}"/>
              </a:ext>
            </a:extLst>
          </p:cNvPr>
          <p:cNvSpPr/>
          <p:nvPr/>
        </p:nvSpPr>
        <p:spPr>
          <a:xfrm>
            <a:off x="79873" y="830029"/>
            <a:ext cx="4412614" cy="288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ポンプ車１台当たりの火災出動件数（</a:t>
            </a:r>
            <a:r>
              <a:rPr kumimoji="1" lang="en-US" altLang="ja-JP"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2022</a:t>
            </a:r>
            <a:r>
              <a:rPr kumimoji="1" lang="ja-JP" altLang="en-US"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年）</a:t>
            </a:r>
            <a:endParaRPr kumimoji="1" lang="ja-JP" altLang="en-US" sz="100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5A7D5AAB-8528-4638-B96A-792B5F197352}"/>
              </a:ext>
            </a:extLst>
          </p:cNvPr>
          <p:cNvSpPr txBox="1"/>
          <p:nvPr/>
        </p:nvSpPr>
        <p:spPr>
          <a:xfrm>
            <a:off x="79873" y="6400247"/>
            <a:ext cx="9906000" cy="253916"/>
          </a:xfrm>
          <a:prstGeom prst="rect">
            <a:avLst/>
          </a:prstGeom>
          <a:noFill/>
        </p:spPr>
        <p:txBody>
          <a:bodyPr wrap="square">
            <a:spAutoFit/>
          </a:bodyPr>
          <a:lstStyle/>
          <a:p>
            <a:pPr algn="l" hangingPunct="0"/>
            <a:r>
              <a:rPr lang="ja-JP"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（出典）消防防災・震災対策現況調査（第</a:t>
            </a:r>
            <a:r>
              <a:rPr lang="en-US"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表：消防機関の出動状況）、消防施設整備計画実態調査（令和</a:t>
            </a:r>
            <a:r>
              <a:rPr lang="en-US"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4</a:t>
            </a:r>
            <a:r>
              <a:rPr lang="ja-JP"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年度）</a:t>
            </a:r>
            <a:endParaRPr lang="ja-JP"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graphicFrame>
        <p:nvGraphicFramePr>
          <p:cNvPr id="10" name="Chart 1">
            <a:extLst>
              <a:ext uri="{FF2B5EF4-FFF2-40B4-BE49-F238E27FC236}">
                <a16:creationId xmlns:a16="http://schemas.microsoft.com/office/drawing/2014/main" id="{1BC078EC-54A4-48A0-8BDB-1FCC9802912C}"/>
              </a:ext>
            </a:extLst>
          </p:cNvPr>
          <p:cNvGraphicFramePr>
            <a:graphicFrameLocks/>
          </p:cNvGraphicFramePr>
          <p:nvPr>
            <p:extLst>
              <p:ext uri="{D42A27DB-BD31-4B8C-83A1-F6EECF244321}">
                <p14:modId xmlns:p14="http://schemas.microsoft.com/office/powerpoint/2010/main" val="570414495"/>
              </p:ext>
            </p:extLst>
          </p:nvPr>
        </p:nvGraphicFramePr>
        <p:xfrm>
          <a:off x="174929" y="1314488"/>
          <a:ext cx="9128097" cy="4801510"/>
        </p:xfrm>
        <a:graphic>
          <a:graphicData uri="http://schemas.openxmlformats.org/drawingml/2006/chart">
            <c:chart xmlns:c="http://schemas.openxmlformats.org/drawingml/2006/chart" xmlns:r="http://schemas.openxmlformats.org/officeDocument/2006/relationships" r:id="rId2"/>
          </a:graphicData>
        </a:graphic>
      </p:graphicFrame>
      <p:sp>
        <p:nvSpPr>
          <p:cNvPr id="3" name="テキスト ボックス 2">
            <a:extLst>
              <a:ext uri="{FF2B5EF4-FFF2-40B4-BE49-F238E27FC236}">
                <a16:creationId xmlns:a16="http://schemas.microsoft.com/office/drawing/2014/main" id="{3EAF1FEB-C03C-40A4-BB3B-5DBDB1363B15}"/>
              </a:ext>
            </a:extLst>
          </p:cNvPr>
          <p:cNvSpPr txBox="1"/>
          <p:nvPr/>
        </p:nvSpPr>
        <p:spPr>
          <a:xfrm>
            <a:off x="5573864" y="979529"/>
            <a:ext cx="3450866" cy="276999"/>
          </a:xfrm>
          <a:prstGeom prst="rect">
            <a:avLst/>
          </a:prstGeom>
          <a:noFill/>
          <a:ln w="12700">
            <a:solidFill>
              <a:schemeClr val="tx1"/>
            </a:solidFill>
            <a:prstDash val="sysDash"/>
          </a:ln>
        </p:spPr>
        <p:txBody>
          <a:bodyPr wrap="square" rtlCol="0">
            <a:spAutoFit/>
          </a:bodyPr>
          <a:lstStyle/>
          <a:p>
            <a:pPr algn="ctr"/>
            <a:r>
              <a:rPr kumimoji="1" lang="ja-JP" altLang="en-US" sz="1200" dirty="0">
                <a:latin typeface="メイリオ" panose="020B0604030504040204" pitchFamily="50" charset="-128"/>
                <a:ea typeface="メイリオ" panose="020B0604030504040204" pitchFamily="50" charset="-128"/>
              </a:rPr>
              <a:t>算出式：出動件数（火災）</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ポンプ車整備台数</a:t>
            </a:r>
          </a:p>
        </p:txBody>
      </p:sp>
      <p:sp>
        <p:nvSpPr>
          <p:cNvPr id="2" name="スライド番号プレースホルダー 1">
            <a:extLst>
              <a:ext uri="{FF2B5EF4-FFF2-40B4-BE49-F238E27FC236}">
                <a16:creationId xmlns:a16="http://schemas.microsoft.com/office/drawing/2014/main" id="{86BA0093-916F-4854-A6CD-93EEF753024D}"/>
              </a:ext>
            </a:extLst>
          </p:cNvPr>
          <p:cNvSpPr>
            <a:spLocks noGrp="1"/>
          </p:cNvSpPr>
          <p:nvPr>
            <p:ph type="sldNum" sz="quarter" idx="12"/>
          </p:nvPr>
        </p:nvSpPr>
        <p:spPr/>
        <p:txBody>
          <a:bodyPr/>
          <a:lstStyle/>
          <a:p>
            <a:fld id="{CFC412B4-EE58-4AC4-A928-FBCBFC162B5A}" type="slidenum">
              <a:rPr kumimoji="1" lang="ja-JP" altLang="en-US" smtClean="0"/>
              <a:t>15</a:t>
            </a:fld>
            <a:endParaRPr kumimoji="1" lang="ja-JP" altLang="en-US"/>
          </a:p>
        </p:txBody>
      </p:sp>
    </p:spTree>
    <p:extLst>
      <p:ext uri="{BB962C8B-B14F-4D97-AF65-F5344CB8AC3E}">
        <p14:creationId xmlns:p14="http://schemas.microsoft.com/office/powerpoint/2010/main" val="3929500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0E18C5F5-EFE3-4448-9320-35378E710FAE}"/>
              </a:ext>
            </a:extLst>
          </p:cNvPr>
          <p:cNvSpPr/>
          <p:nvPr/>
        </p:nvSpPr>
        <p:spPr>
          <a:xfrm>
            <a:off x="24071" y="34374"/>
            <a:ext cx="9906000" cy="360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1600" b="1" dirty="0">
                <a:latin typeface="Meiryo UI" panose="020B0604030504040204" pitchFamily="50" charset="-128"/>
                <a:ea typeface="Meiryo UI" panose="020B0604030504040204" pitchFamily="50" charset="-128"/>
              </a:rPr>
              <a:t>3</a:t>
            </a:r>
            <a:r>
              <a:rPr lang="ja-JP" altLang="en-US" sz="1600" b="1" dirty="0">
                <a:latin typeface="Meiryo UI" panose="020B0604030504040204" pitchFamily="50" charset="-128"/>
                <a:ea typeface="Meiryo UI" panose="020B0604030504040204" pitchFamily="50" charset="-128"/>
              </a:rPr>
              <a:t>　府内における各種需要の動向</a:t>
            </a:r>
          </a:p>
        </p:txBody>
      </p:sp>
      <p:sp>
        <p:nvSpPr>
          <p:cNvPr id="18" name="角丸四角形 91">
            <a:extLst>
              <a:ext uri="{FF2B5EF4-FFF2-40B4-BE49-F238E27FC236}">
                <a16:creationId xmlns:a16="http://schemas.microsoft.com/office/drawing/2014/main" id="{6CB36A11-74F2-4241-A90F-ED982204452F}"/>
              </a:ext>
            </a:extLst>
          </p:cNvPr>
          <p:cNvSpPr/>
          <p:nvPr/>
        </p:nvSpPr>
        <p:spPr>
          <a:xfrm>
            <a:off x="79873" y="488550"/>
            <a:ext cx="1620000" cy="288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（２）救急　</a:t>
            </a:r>
            <a:endParaRPr kumimoji="1" lang="ja-JP" altLang="en-US" sz="100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26" name="角丸四角形 91">
            <a:extLst>
              <a:ext uri="{FF2B5EF4-FFF2-40B4-BE49-F238E27FC236}">
                <a16:creationId xmlns:a16="http://schemas.microsoft.com/office/drawing/2014/main" id="{A03D36C3-9140-479B-9156-01F2CCFFE63E}"/>
              </a:ext>
            </a:extLst>
          </p:cNvPr>
          <p:cNvSpPr/>
          <p:nvPr/>
        </p:nvSpPr>
        <p:spPr>
          <a:xfrm>
            <a:off x="79872" y="830029"/>
            <a:ext cx="5056671" cy="288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過去５年における救急による出動状況（大阪府域合計）</a:t>
            </a:r>
            <a:endParaRPr kumimoji="1" lang="ja-JP" altLang="en-US" sz="100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5A7D5AAB-8528-4638-B96A-792B5F197352}"/>
              </a:ext>
            </a:extLst>
          </p:cNvPr>
          <p:cNvSpPr txBox="1"/>
          <p:nvPr/>
        </p:nvSpPr>
        <p:spPr>
          <a:xfrm>
            <a:off x="79872" y="6411956"/>
            <a:ext cx="8150073" cy="253916"/>
          </a:xfrm>
          <a:prstGeom prst="rect">
            <a:avLst/>
          </a:prstGeom>
          <a:noFill/>
        </p:spPr>
        <p:txBody>
          <a:bodyPr wrap="square">
            <a:spAutoFit/>
          </a:bodyPr>
          <a:lstStyle/>
          <a:p>
            <a:pPr algn="l" hangingPunct="0"/>
            <a:r>
              <a:rPr lang="ja-JP"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（出典）消防防災・震災対策現況調査（第</a:t>
            </a:r>
            <a:r>
              <a:rPr lang="en-US"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表：消防機関の出動状況）</a:t>
            </a:r>
            <a:endParaRPr lang="ja-JP"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pic>
        <p:nvPicPr>
          <p:cNvPr id="7" name="図 6">
            <a:extLst>
              <a:ext uri="{FF2B5EF4-FFF2-40B4-BE49-F238E27FC236}">
                <a16:creationId xmlns:a16="http://schemas.microsoft.com/office/drawing/2014/main" id="{AE1D1D53-7913-401A-8574-092C7FB39AA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21613" y="1454195"/>
            <a:ext cx="7062774" cy="4435530"/>
          </a:xfrm>
          <a:prstGeom prst="rect">
            <a:avLst/>
          </a:prstGeom>
          <a:noFill/>
          <a:ln>
            <a:noFill/>
          </a:ln>
        </p:spPr>
      </p:pic>
      <p:sp>
        <p:nvSpPr>
          <p:cNvPr id="2" name="スライド番号プレースホルダー 1">
            <a:extLst>
              <a:ext uri="{FF2B5EF4-FFF2-40B4-BE49-F238E27FC236}">
                <a16:creationId xmlns:a16="http://schemas.microsoft.com/office/drawing/2014/main" id="{90C9DF9F-240A-4D55-BD35-E0EFC8C8A61A}"/>
              </a:ext>
            </a:extLst>
          </p:cNvPr>
          <p:cNvSpPr>
            <a:spLocks noGrp="1"/>
          </p:cNvSpPr>
          <p:nvPr>
            <p:ph type="sldNum" sz="quarter" idx="12"/>
          </p:nvPr>
        </p:nvSpPr>
        <p:spPr/>
        <p:txBody>
          <a:bodyPr/>
          <a:lstStyle/>
          <a:p>
            <a:fld id="{CFC412B4-EE58-4AC4-A928-FBCBFC162B5A}" type="slidenum">
              <a:rPr kumimoji="1" lang="ja-JP" altLang="en-US" smtClean="0"/>
              <a:t>16</a:t>
            </a:fld>
            <a:endParaRPr kumimoji="1" lang="ja-JP" altLang="en-US"/>
          </a:p>
        </p:txBody>
      </p:sp>
    </p:spTree>
    <p:extLst>
      <p:ext uri="{BB962C8B-B14F-4D97-AF65-F5344CB8AC3E}">
        <p14:creationId xmlns:p14="http://schemas.microsoft.com/office/powerpoint/2010/main" val="3154353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0E18C5F5-EFE3-4448-9320-35378E710FAE}"/>
              </a:ext>
            </a:extLst>
          </p:cNvPr>
          <p:cNvSpPr/>
          <p:nvPr/>
        </p:nvSpPr>
        <p:spPr>
          <a:xfrm>
            <a:off x="24071" y="34374"/>
            <a:ext cx="9906000" cy="360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1600" b="1" dirty="0">
                <a:latin typeface="Meiryo UI" panose="020B0604030504040204" pitchFamily="50" charset="-128"/>
                <a:ea typeface="Meiryo UI" panose="020B0604030504040204" pitchFamily="50" charset="-128"/>
              </a:rPr>
              <a:t>3</a:t>
            </a:r>
            <a:r>
              <a:rPr lang="ja-JP" altLang="en-US" sz="1600" b="1" dirty="0">
                <a:latin typeface="Meiryo UI" panose="020B0604030504040204" pitchFamily="50" charset="-128"/>
                <a:ea typeface="Meiryo UI" panose="020B0604030504040204" pitchFamily="50" charset="-128"/>
              </a:rPr>
              <a:t>　府内における各種需要の動向</a:t>
            </a:r>
          </a:p>
        </p:txBody>
      </p:sp>
      <p:sp>
        <p:nvSpPr>
          <p:cNvPr id="18" name="角丸四角形 91">
            <a:extLst>
              <a:ext uri="{FF2B5EF4-FFF2-40B4-BE49-F238E27FC236}">
                <a16:creationId xmlns:a16="http://schemas.microsoft.com/office/drawing/2014/main" id="{6CB36A11-74F2-4241-A90F-ED982204452F}"/>
              </a:ext>
            </a:extLst>
          </p:cNvPr>
          <p:cNvSpPr/>
          <p:nvPr/>
        </p:nvSpPr>
        <p:spPr>
          <a:xfrm>
            <a:off x="79873" y="488550"/>
            <a:ext cx="3410750" cy="288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（２）救急 　</a:t>
            </a:r>
            <a:r>
              <a:rPr kumimoji="1" lang="ja-JP" altLang="en-US" sz="1400" b="1" dirty="0">
                <a:solidFill>
                  <a:prstClr val="white"/>
                </a:solidFill>
                <a:latin typeface="Meiryo UI" panose="020B0604030504040204" pitchFamily="50" charset="-128"/>
                <a:ea typeface="Meiryo UI" panose="020B0604030504040204" pitchFamily="50" charset="-128"/>
              </a:rPr>
              <a:t>①救急出動件数</a:t>
            </a: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　</a:t>
            </a:r>
            <a:endParaRPr kumimoji="1" lang="ja-JP" altLang="en-US" sz="100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26" name="角丸四角形 91">
            <a:extLst>
              <a:ext uri="{FF2B5EF4-FFF2-40B4-BE49-F238E27FC236}">
                <a16:creationId xmlns:a16="http://schemas.microsoft.com/office/drawing/2014/main" id="{A03D36C3-9140-479B-9156-01F2CCFFE63E}"/>
              </a:ext>
            </a:extLst>
          </p:cNvPr>
          <p:cNvSpPr/>
          <p:nvPr/>
        </p:nvSpPr>
        <p:spPr>
          <a:xfrm>
            <a:off x="79873" y="830029"/>
            <a:ext cx="4730666" cy="288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救急自動車１台当たりの救急出動件数（</a:t>
            </a:r>
            <a:r>
              <a:rPr kumimoji="1" lang="en-US" altLang="ja-JP"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2022</a:t>
            </a:r>
            <a:r>
              <a:rPr kumimoji="1" lang="ja-JP" altLang="en-US"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年）</a:t>
            </a:r>
            <a:endParaRPr kumimoji="1" lang="ja-JP" altLang="en-US" sz="100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5A7D5AAB-8528-4638-B96A-792B5F197352}"/>
              </a:ext>
            </a:extLst>
          </p:cNvPr>
          <p:cNvSpPr txBox="1"/>
          <p:nvPr/>
        </p:nvSpPr>
        <p:spPr>
          <a:xfrm>
            <a:off x="79873" y="6454059"/>
            <a:ext cx="9826127" cy="253916"/>
          </a:xfrm>
          <a:prstGeom prst="rect">
            <a:avLst/>
          </a:prstGeom>
          <a:noFill/>
        </p:spPr>
        <p:txBody>
          <a:bodyPr wrap="square">
            <a:spAutoFit/>
          </a:bodyPr>
          <a:lstStyle/>
          <a:p>
            <a:pPr algn="l" hangingPunct="0"/>
            <a:r>
              <a:rPr lang="ja-JP"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（出典）消防防災・震災対策現況調査（第</a:t>
            </a:r>
            <a:r>
              <a:rPr lang="en-US"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表：消防機関の出動状況）、消防施設整備計画実態調査（令和</a:t>
            </a:r>
            <a:r>
              <a:rPr lang="en-US"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4</a:t>
            </a:r>
            <a:r>
              <a:rPr lang="ja-JP"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年度）</a:t>
            </a:r>
            <a:endParaRPr lang="ja-JP"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graphicFrame>
        <p:nvGraphicFramePr>
          <p:cNvPr id="12" name="Chart 1">
            <a:extLst>
              <a:ext uri="{FF2B5EF4-FFF2-40B4-BE49-F238E27FC236}">
                <a16:creationId xmlns:a16="http://schemas.microsoft.com/office/drawing/2014/main" id="{0C3E9754-4AB2-4B10-8C1A-B148C1DA6B71}"/>
              </a:ext>
            </a:extLst>
          </p:cNvPr>
          <p:cNvGraphicFramePr>
            <a:graphicFrameLocks/>
          </p:cNvGraphicFramePr>
          <p:nvPr>
            <p:extLst>
              <p:ext uri="{D42A27DB-BD31-4B8C-83A1-F6EECF244321}">
                <p14:modId xmlns:p14="http://schemas.microsoft.com/office/powerpoint/2010/main" val="158339233"/>
              </p:ext>
            </p:extLst>
          </p:nvPr>
        </p:nvGraphicFramePr>
        <p:xfrm>
          <a:off x="230204" y="1325475"/>
          <a:ext cx="8770672" cy="5115082"/>
        </p:xfrm>
        <a:graphic>
          <a:graphicData uri="http://schemas.openxmlformats.org/drawingml/2006/chart">
            <c:chart xmlns:c="http://schemas.openxmlformats.org/drawingml/2006/chart" xmlns:r="http://schemas.openxmlformats.org/officeDocument/2006/relationships" r:id="rId2"/>
          </a:graphicData>
        </a:graphic>
      </p:graphicFrame>
      <p:sp>
        <p:nvSpPr>
          <p:cNvPr id="10" name="テキスト ボックス 9">
            <a:extLst>
              <a:ext uri="{FF2B5EF4-FFF2-40B4-BE49-F238E27FC236}">
                <a16:creationId xmlns:a16="http://schemas.microsoft.com/office/drawing/2014/main" id="{9F7C6EE6-74F7-41B6-9466-40DBDEEA3AFF}"/>
              </a:ext>
            </a:extLst>
          </p:cNvPr>
          <p:cNvSpPr txBox="1"/>
          <p:nvPr/>
        </p:nvSpPr>
        <p:spPr>
          <a:xfrm>
            <a:off x="5820354" y="1048476"/>
            <a:ext cx="3323646" cy="276999"/>
          </a:xfrm>
          <a:prstGeom prst="rect">
            <a:avLst/>
          </a:prstGeom>
          <a:noFill/>
          <a:ln w="12700">
            <a:solidFill>
              <a:schemeClr val="tx1"/>
            </a:solidFill>
            <a:prstDash val="sysDash"/>
          </a:ln>
        </p:spPr>
        <p:txBody>
          <a:bodyPr wrap="square" rtlCol="0">
            <a:spAutoFit/>
          </a:bodyPr>
          <a:lstStyle/>
          <a:p>
            <a:pPr algn="ctr"/>
            <a:r>
              <a:rPr kumimoji="1" lang="ja-JP" altLang="en-US" sz="1200" dirty="0">
                <a:latin typeface="メイリオ" panose="020B0604030504040204" pitchFamily="50" charset="-128"/>
                <a:ea typeface="メイリオ" panose="020B0604030504040204" pitchFamily="50" charset="-128"/>
              </a:rPr>
              <a:t>算出式：出動件数（救急）</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救急車整備台数</a:t>
            </a:r>
          </a:p>
        </p:txBody>
      </p:sp>
      <p:sp>
        <p:nvSpPr>
          <p:cNvPr id="2" name="スライド番号プレースホルダー 1">
            <a:extLst>
              <a:ext uri="{FF2B5EF4-FFF2-40B4-BE49-F238E27FC236}">
                <a16:creationId xmlns:a16="http://schemas.microsoft.com/office/drawing/2014/main" id="{363EDC97-D5A6-42E2-91A4-2E81516EF615}"/>
              </a:ext>
            </a:extLst>
          </p:cNvPr>
          <p:cNvSpPr>
            <a:spLocks noGrp="1"/>
          </p:cNvSpPr>
          <p:nvPr>
            <p:ph type="sldNum" sz="quarter" idx="12"/>
          </p:nvPr>
        </p:nvSpPr>
        <p:spPr/>
        <p:txBody>
          <a:bodyPr/>
          <a:lstStyle/>
          <a:p>
            <a:fld id="{CFC412B4-EE58-4AC4-A928-FBCBFC162B5A}" type="slidenum">
              <a:rPr kumimoji="1" lang="ja-JP" altLang="en-US" smtClean="0"/>
              <a:t>17</a:t>
            </a:fld>
            <a:endParaRPr kumimoji="1" lang="ja-JP" altLang="en-US"/>
          </a:p>
        </p:txBody>
      </p:sp>
    </p:spTree>
    <p:extLst>
      <p:ext uri="{BB962C8B-B14F-4D97-AF65-F5344CB8AC3E}">
        <p14:creationId xmlns:p14="http://schemas.microsoft.com/office/powerpoint/2010/main" val="1788008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0E18C5F5-EFE3-4448-9320-35378E710FAE}"/>
              </a:ext>
            </a:extLst>
          </p:cNvPr>
          <p:cNvSpPr/>
          <p:nvPr/>
        </p:nvSpPr>
        <p:spPr>
          <a:xfrm>
            <a:off x="24071" y="34374"/>
            <a:ext cx="9906000" cy="360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1600" b="1" dirty="0">
                <a:latin typeface="Meiryo UI" panose="020B0604030504040204" pitchFamily="50" charset="-128"/>
                <a:ea typeface="Meiryo UI" panose="020B0604030504040204" pitchFamily="50" charset="-128"/>
              </a:rPr>
              <a:t>3</a:t>
            </a:r>
            <a:r>
              <a:rPr lang="ja-JP" altLang="en-US" sz="1600" b="1" dirty="0">
                <a:latin typeface="Meiryo UI" panose="020B0604030504040204" pitchFamily="50" charset="-128"/>
                <a:ea typeface="Meiryo UI" panose="020B0604030504040204" pitchFamily="50" charset="-128"/>
              </a:rPr>
              <a:t>　府内における各種需要の動向</a:t>
            </a:r>
          </a:p>
        </p:txBody>
      </p:sp>
      <p:sp>
        <p:nvSpPr>
          <p:cNvPr id="18" name="角丸四角形 91">
            <a:extLst>
              <a:ext uri="{FF2B5EF4-FFF2-40B4-BE49-F238E27FC236}">
                <a16:creationId xmlns:a16="http://schemas.microsoft.com/office/drawing/2014/main" id="{6CB36A11-74F2-4241-A90F-ED982204452F}"/>
              </a:ext>
            </a:extLst>
          </p:cNvPr>
          <p:cNvSpPr/>
          <p:nvPr/>
        </p:nvSpPr>
        <p:spPr>
          <a:xfrm>
            <a:off x="79873" y="488550"/>
            <a:ext cx="3410750" cy="288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（２）救急　②高齢者搬送割合　</a:t>
            </a:r>
            <a:endParaRPr kumimoji="1" lang="ja-JP" altLang="en-US" sz="100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26" name="角丸四角形 91">
            <a:extLst>
              <a:ext uri="{FF2B5EF4-FFF2-40B4-BE49-F238E27FC236}">
                <a16:creationId xmlns:a16="http://schemas.microsoft.com/office/drawing/2014/main" id="{A03D36C3-9140-479B-9156-01F2CCFFE63E}"/>
              </a:ext>
            </a:extLst>
          </p:cNvPr>
          <p:cNvSpPr/>
          <p:nvPr/>
        </p:nvSpPr>
        <p:spPr>
          <a:xfrm>
            <a:off x="79873" y="830029"/>
            <a:ext cx="5175939" cy="288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過去５年における年齢区分別搬送割合（大阪府域合計）</a:t>
            </a:r>
            <a:endParaRPr kumimoji="1" lang="ja-JP" altLang="en-US" sz="100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5A7D5AAB-8528-4638-B96A-792B5F197352}"/>
              </a:ext>
            </a:extLst>
          </p:cNvPr>
          <p:cNvSpPr txBox="1"/>
          <p:nvPr/>
        </p:nvSpPr>
        <p:spPr>
          <a:xfrm>
            <a:off x="79873" y="6411956"/>
            <a:ext cx="8150073" cy="253916"/>
          </a:xfrm>
          <a:prstGeom prst="rect">
            <a:avLst/>
          </a:prstGeom>
          <a:noFill/>
        </p:spPr>
        <p:txBody>
          <a:bodyPr wrap="square">
            <a:spAutoFit/>
          </a:bodyPr>
          <a:lstStyle/>
          <a:p>
            <a:pPr algn="l" hangingPunct="0"/>
            <a:r>
              <a:rPr lang="ja-JP"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（出典）</a:t>
            </a:r>
            <a:r>
              <a:rPr lang="zh-TW"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救急業務実態調査（第</a:t>
            </a:r>
            <a:r>
              <a:rPr lang="en-US" altLang="zh-TW"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07</a:t>
            </a:r>
            <a:r>
              <a:rPr lang="zh-TW"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表：事故種別年令区別傷病程度別搬送人員調）</a:t>
            </a:r>
            <a:endParaRPr lang="ja-JP"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pic>
        <p:nvPicPr>
          <p:cNvPr id="8" name="図 7">
            <a:extLst>
              <a:ext uri="{FF2B5EF4-FFF2-40B4-BE49-F238E27FC236}">
                <a16:creationId xmlns:a16="http://schemas.microsoft.com/office/drawing/2014/main" id="{B5E469CE-0CF1-4952-ACB2-CDD7B5541AD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99505" y="1537376"/>
            <a:ext cx="5633748" cy="4763371"/>
          </a:xfrm>
          <a:prstGeom prst="rect">
            <a:avLst/>
          </a:prstGeom>
          <a:noFill/>
          <a:ln>
            <a:noFill/>
          </a:ln>
        </p:spPr>
      </p:pic>
      <p:sp>
        <p:nvSpPr>
          <p:cNvPr id="2" name="スライド番号プレースホルダー 1">
            <a:extLst>
              <a:ext uri="{FF2B5EF4-FFF2-40B4-BE49-F238E27FC236}">
                <a16:creationId xmlns:a16="http://schemas.microsoft.com/office/drawing/2014/main" id="{BD678009-BC60-4737-8DDC-E888E95B6798}"/>
              </a:ext>
            </a:extLst>
          </p:cNvPr>
          <p:cNvSpPr>
            <a:spLocks noGrp="1"/>
          </p:cNvSpPr>
          <p:nvPr>
            <p:ph type="sldNum" sz="quarter" idx="12"/>
          </p:nvPr>
        </p:nvSpPr>
        <p:spPr/>
        <p:txBody>
          <a:bodyPr/>
          <a:lstStyle/>
          <a:p>
            <a:fld id="{CFC412B4-EE58-4AC4-A928-FBCBFC162B5A}" type="slidenum">
              <a:rPr kumimoji="1" lang="ja-JP" altLang="en-US" smtClean="0"/>
              <a:t>18</a:t>
            </a:fld>
            <a:endParaRPr kumimoji="1" lang="ja-JP" altLang="en-US"/>
          </a:p>
        </p:txBody>
      </p:sp>
    </p:spTree>
    <p:extLst>
      <p:ext uri="{BB962C8B-B14F-4D97-AF65-F5344CB8AC3E}">
        <p14:creationId xmlns:p14="http://schemas.microsoft.com/office/powerpoint/2010/main" val="7258837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0E18C5F5-EFE3-4448-9320-35378E710FAE}"/>
              </a:ext>
            </a:extLst>
          </p:cNvPr>
          <p:cNvSpPr/>
          <p:nvPr/>
        </p:nvSpPr>
        <p:spPr>
          <a:xfrm>
            <a:off x="24071" y="34374"/>
            <a:ext cx="9906000" cy="360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1600" b="1" dirty="0">
                <a:latin typeface="Meiryo UI" panose="020B0604030504040204" pitchFamily="50" charset="-128"/>
                <a:ea typeface="Meiryo UI" panose="020B0604030504040204" pitchFamily="50" charset="-128"/>
              </a:rPr>
              <a:t>3</a:t>
            </a:r>
            <a:r>
              <a:rPr lang="ja-JP" altLang="en-US" sz="1600" b="1" dirty="0">
                <a:latin typeface="Meiryo UI" panose="020B0604030504040204" pitchFamily="50" charset="-128"/>
                <a:ea typeface="Meiryo UI" panose="020B0604030504040204" pitchFamily="50" charset="-128"/>
              </a:rPr>
              <a:t>　府内における各種需要の動向</a:t>
            </a:r>
          </a:p>
        </p:txBody>
      </p:sp>
      <p:sp>
        <p:nvSpPr>
          <p:cNvPr id="18" name="角丸四角形 91">
            <a:extLst>
              <a:ext uri="{FF2B5EF4-FFF2-40B4-BE49-F238E27FC236}">
                <a16:creationId xmlns:a16="http://schemas.microsoft.com/office/drawing/2014/main" id="{6CB36A11-74F2-4241-A90F-ED982204452F}"/>
              </a:ext>
            </a:extLst>
          </p:cNvPr>
          <p:cNvSpPr/>
          <p:nvPr/>
        </p:nvSpPr>
        <p:spPr>
          <a:xfrm>
            <a:off x="79873" y="488550"/>
            <a:ext cx="1620000" cy="288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（３）救助　</a:t>
            </a:r>
            <a:endParaRPr kumimoji="1" lang="ja-JP" altLang="en-US" sz="100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26" name="角丸四角形 91">
            <a:extLst>
              <a:ext uri="{FF2B5EF4-FFF2-40B4-BE49-F238E27FC236}">
                <a16:creationId xmlns:a16="http://schemas.microsoft.com/office/drawing/2014/main" id="{A03D36C3-9140-479B-9156-01F2CCFFE63E}"/>
              </a:ext>
            </a:extLst>
          </p:cNvPr>
          <p:cNvSpPr/>
          <p:nvPr/>
        </p:nvSpPr>
        <p:spPr>
          <a:xfrm>
            <a:off x="79873" y="830029"/>
            <a:ext cx="5064622" cy="288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過去５年における救助による出動状況（大阪府域合計）</a:t>
            </a:r>
            <a:endParaRPr kumimoji="1" lang="ja-JP" altLang="en-US" sz="100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5A7D5AAB-8528-4638-B96A-792B5F197352}"/>
              </a:ext>
            </a:extLst>
          </p:cNvPr>
          <p:cNvSpPr txBox="1"/>
          <p:nvPr/>
        </p:nvSpPr>
        <p:spPr>
          <a:xfrm>
            <a:off x="79872" y="6411956"/>
            <a:ext cx="8150073" cy="253916"/>
          </a:xfrm>
          <a:prstGeom prst="rect">
            <a:avLst/>
          </a:prstGeom>
          <a:noFill/>
        </p:spPr>
        <p:txBody>
          <a:bodyPr wrap="square">
            <a:spAutoFit/>
          </a:bodyPr>
          <a:lstStyle/>
          <a:p>
            <a:pPr algn="l" hangingPunct="0"/>
            <a:r>
              <a:rPr lang="ja-JP"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（出典）消防防災・震災対策現況調査（第</a:t>
            </a:r>
            <a:r>
              <a:rPr lang="en-US"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表：消防機関の出動状況）</a:t>
            </a:r>
            <a:endParaRPr lang="ja-JP"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pic>
        <p:nvPicPr>
          <p:cNvPr id="8" name="図 7">
            <a:extLst>
              <a:ext uri="{FF2B5EF4-FFF2-40B4-BE49-F238E27FC236}">
                <a16:creationId xmlns:a16="http://schemas.microsoft.com/office/drawing/2014/main" id="{A7A1E94E-89C3-4AE6-9EF7-9556D2F147D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5819" y="1604293"/>
            <a:ext cx="7092563" cy="4269850"/>
          </a:xfrm>
          <a:prstGeom prst="rect">
            <a:avLst/>
          </a:prstGeom>
          <a:noFill/>
          <a:ln>
            <a:noFill/>
          </a:ln>
        </p:spPr>
      </p:pic>
      <p:sp>
        <p:nvSpPr>
          <p:cNvPr id="2" name="スライド番号プレースホルダー 1">
            <a:extLst>
              <a:ext uri="{FF2B5EF4-FFF2-40B4-BE49-F238E27FC236}">
                <a16:creationId xmlns:a16="http://schemas.microsoft.com/office/drawing/2014/main" id="{7E99056B-C3C0-4C16-8572-246ECD81C27C}"/>
              </a:ext>
            </a:extLst>
          </p:cNvPr>
          <p:cNvSpPr>
            <a:spLocks noGrp="1"/>
          </p:cNvSpPr>
          <p:nvPr>
            <p:ph type="sldNum" sz="quarter" idx="12"/>
          </p:nvPr>
        </p:nvSpPr>
        <p:spPr/>
        <p:txBody>
          <a:bodyPr/>
          <a:lstStyle/>
          <a:p>
            <a:fld id="{CFC412B4-EE58-4AC4-A928-FBCBFC162B5A}" type="slidenum">
              <a:rPr kumimoji="1" lang="ja-JP" altLang="en-US" smtClean="0"/>
              <a:t>19</a:t>
            </a:fld>
            <a:endParaRPr kumimoji="1" lang="ja-JP" altLang="en-US"/>
          </a:p>
        </p:txBody>
      </p:sp>
    </p:spTree>
    <p:extLst>
      <p:ext uri="{BB962C8B-B14F-4D97-AF65-F5344CB8AC3E}">
        <p14:creationId xmlns:p14="http://schemas.microsoft.com/office/powerpoint/2010/main" val="3569134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E0929FF0-A20D-4AA6-B54F-58AA27E5BF3C}"/>
              </a:ext>
            </a:extLst>
          </p:cNvPr>
          <p:cNvSpPr>
            <a:spLocks noGrp="1"/>
          </p:cNvSpPr>
          <p:nvPr>
            <p:ph type="sldNum" sz="quarter" idx="12"/>
          </p:nvPr>
        </p:nvSpPr>
        <p:spPr/>
        <p:txBody>
          <a:bodyPr/>
          <a:lstStyle/>
          <a:p>
            <a:fld id="{CFC412B4-EE58-4AC4-A928-FBCBFC162B5A}" type="slidenum">
              <a:rPr kumimoji="1" lang="ja-JP" altLang="en-US" smtClean="0"/>
              <a:t>2</a:t>
            </a:fld>
            <a:endParaRPr kumimoji="1" lang="ja-JP" altLang="en-US"/>
          </a:p>
        </p:txBody>
      </p:sp>
      <p:sp>
        <p:nvSpPr>
          <p:cNvPr id="3" name="正方形/長方形 2">
            <a:extLst>
              <a:ext uri="{FF2B5EF4-FFF2-40B4-BE49-F238E27FC236}">
                <a16:creationId xmlns:a16="http://schemas.microsoft.com/office/drawing/2014/main" id="{83217B05-B6C1-4683-876B-2AE30B991103}"/>
              </a:ext>
            </a:extLst>
          </p:cNvPr>
          <p:cNvSpPr/>
          <p:nvPr/>
        </p:nvSpPr>
        <p:spPr>
          <a:xfrm>
            <a:off x="93000" y="2340491"/>
            <a:ext cx="9720000" cy="2177018"/>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914BDF4A-1D0B-48CA-8BF9-B46A94DF1755}"/>
              </a:ext>
            </a:extLst>
          </p:cNvPr>
          <p:cNvSpPr txBox="1"/>
          <p:nvPr/>
        </p:nvSpPr>
        <p:spPr>
          <a:xfrm>
            <a:off x="277600" y="3109682"/>
            <a:ext cx="9350800" cy="646331"/>
          </a:xfrm>
          <a:prstGeom prst="rect">
            <a:avLst/>
          </a:prstGeom>
          <a:noFill/>
        </p:spPr>
        <p:txBody>
          <a:bodyPr wrap="square">
            <a:spAutoFit/>
          </a:bodyPr>
          <a:lstStyle/>
          <a:p>
            <a:pPr algn="ctr"/>
            <a:r>
              <a:rPr lang="en-US" altLang="ja-JP" sz="3600" b="1" dirty="0">
                <a:latin typeface="ＭＳ Ｐゴシック" panose="020B0600070205080204" pitchFamily="50" charset="-128"/>
                <a:ea typeface="ＭＳ Ｐゴシック" panose="020B0600070205080204" pitchFamily="50" charset="-128"/>
              </a:rPr>
              <a:t>【</a:t>
            </a:r>
            <a:r>
              <a:rPr lang="ja-JP" altLang="en-US" sz="3600" b="1" dirty="0">
                <a:latin typeface="ＭＳ Ｐゴシック" panose="020B0600070205080204" pitchFamily="50" charset="-128"/>
                <a:ea typeface="ＭＳ Ｐゴシック" panose="020B0600070205080204" pitchFamily="50" charset="-128"/>
              </a:rPr>
              <a:t>１　消防本部の現状</a:t>
            </a:r>
            <a:r>
              <a:rPr lang="en-US" altLang="ja-JP" sz="3600" b="1" dirty="0">
                <a:latin typeface="ＭＳ Ｐゴシック" panose="020B0600070205080204" pitchFamily="50" charset="-128"/>
                <a:ea typeface="ＭＳ Ｐゴシック" panose="020B0600070205080204" pitchFamily="50" charset="-128"/>
              </a:rPr>
              <a:t>】</a:t>
            </a:r>
            <a:endParaRPr lang="ja-JP" altLang="en-US" sz="3600" b="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09591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0E18C5F5-EFE3-4448-9320-35378E710FAE}"/>
              </a:ext>
            </a:extLst>
          </p:cNvPr>
          <p:cNvSpPr/>
          <p:nvPr/>
        </p:nvSpPr>
        <p:spPr>
          <a:xfrm>
            <a:off x="24071" y="34374"/>
            <a:ext cx="9906000" cy="360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1600" b="1" dirty="0">
                <a:latin typeface="Meiryo UI" panose="020B0604030504040204" pitchFamily="50" charset="-128"/>
                <a:ea typeface="Meiryo UI" panose="020B0604030504040204" pitchFamily="50" charset="-128"/>
              </a:rPr>
              <a:t>3</a:t>
            </a:r>
            <a:r>
              <a:rPr lang="ja-JP" altLang="en-US" sz="1600" b="1" dirty="0">
                <a:latin typeface="Meiryo UI" panose="020B0604030504040204" pitchFamily="50" charset="-128"/>
                <a:ea typeface="Meiryo UI" panose="020B0604030504040204" pitchFamily="50" charset="-128"/>
              </a:rPr>
              <a:t>　府内における各種需要の動向</a:t>
            </a:r>
          </a:p>
        </p:txBody>
      </p:sp>
      <p:sp>
        <p:nvSpPr>
          <p:cNvPr id="18" name="角丸四角形 91">
            <a:extLst>
              <a:ext uri="{FF2B5EF4-FFF2-40B4-BE49-F238E27FC236}">
                <a16:creationId xmlns:a16="http://schemas.microsoft.com/office/drawing/2014/main" id="{6CB36A11-74F2-4241-A90F-ED982204452F}"/>
              </a:ext>
            </a:extLst>
          </p:cNvPr>
          <p:cNvSpPr/>
          <p:nvPr/>
        </p:nvSpPr>
        <p:spPr>
          <a:xfrm>
            <a:off x="79873" y="488550"/>
            <a:ext cx="1620000" cy="288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（３）救助　</a:t>
            </a:r>
            <a:endParaRPr kumimoji="1" lang="ja-JP" altLang="en-US" sz="100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26" name="角丸四角形 91">
            <a:extLst>
              <a:ext uri="{FF2B5EF4-FFF2-40B4-BE49-F238E27FC236}">
                <a16:creationId xmlns:a16="http://schemas.microsoft.com/office/drawing/2014/main" id="{A03D36C3-9140-479B-9156-01F2CCFFE63E}"/>
              </a:ext>
            </a:extLst>
          </p:cNvPr>
          <p:cNvSpPr/>
          <p:nvPr/>
        </p:nvSpPr>
        <p:spPr>
          <a:xfrm>
            <a:off x="79873" y="830029"/>
            <a:ext cx="4722715" cy="288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救助工作車１台当たりの救助出動件数（</a:t>
            </a:r>
            <a:r>
              <a:rPr kumimoji="1" lang="en-US" altLang="ja-JP"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2022</a:t>
            </a:r>
            <a:r>
              <a:rPr kumimoji="1" lang="ja-JP" altLang="en-US"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年）</a:t>
            </a:r>
            <a:endParaRPr kumimoji="1" lang="ja-JP" altLang="en-US" sz="100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5A7D5AAB-8528-4638-B96A-792B5F197352}"/>
              </a:ext>
            </a:extLst>
          </p:cNvPr>
          <p:cNvSpPr txBox="1"/>
          <p:nvPr/>
        </p:nvSpPr>
        <p:spPr>
          <a:xfrm>
            <a:off x="103944" y="6408128"/>
            <a:ext cx="9826127" cy="415498"/>
          </a:xfrm>
          <a:prstGeom prst="rect">
            <a:avLst/>
          </a:prstGeom>
          <a:noFill/>
        </p:spPr>
        <p:txBody>
          <a:bodyPr wrap="square">
            <a:spAutoFit/>
          </a:bodyPr>
          <a:lstStyle/>
          <a:p>
            <a:pPr algn="l" hangingPunct="0"/>
            <a:r>
              <a:rPr lang="ja-JP"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（注釈）出動件数には、救助工作車を使用していないものを含む</a:t>
            </a:r>
            <a:endParaRPr lang="en-US"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l" hangingPunct="0"/>
            <a:r>
              <a:rPr lang="ja-JP"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（出典）消防防災・震災対策現況調査（第</a:t>
            </a:r>
            <a:r>
              <a:rPr lang="en-US"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表：消防機関の出動状況）、消防施設整備計画実態調査（令和</a:t>
            </a:r>
            <a:r>
              <a:rPr lang="en-US"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4</a:t>
            </a:r>
            <a:r>
              <a:rPr lang="ja-JP"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年度）</a:t>
            </a:r>
            <a:endParaRPr lang="ja-JP"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graphicFrame>
        <p:nvGraphicFramePr>
          <p:cNvPr id="10" name="Chart 1">
            <a:extLst>
              <a:ext uri="{FF2B5EF4-FFF2-40B4-BE49-F238E27FC236}">
                <a16:creationId xmlns:a16="http://schemas.microsoft.com/office/drawing/2014/main" id="{E49A8C93-9A60-43F7-B343-04575BE84EA3}"/>
              </a:ext>
            </a:extLst>
          </p:cNvPr>
          <p:cNvGraphicFramePr>
            <a:graphicFrameLocks/>
          </p:cNvGraphicFramePr>
          <p:nvPr>
            <p:extLst>
              <p:ext uri="{D42A27DB-BD31-4B8C-83A1-F6EECF244321}">
                <p14:modId xmlns:p14="http://schemas.microsoft.com/office/powerpoint/2010/main" val="967446258"/>
              </p:ext>
            </p:extLst>
          </p:nvPr>
        </p:nvGraphicFramePr>
        <p:xfrm>
          <a:off x="161776" y="1308041"/>
          <a:ext cx="8910662" cy="5061409"/>
        </p:xfrm>
        <a:graphic>
          <a:graphicData uri="http://schemas.openxmlformats.org/drawingml/2006/chart">
            <c:chart xmlns:c="http://schemas.openxmlformats.org/drawingml/2006/chart" xmlns:r="http://schemas.openxmlformats.org/officeDocument/2006/relationships" r:id="rId2"/>
          </a:graphicData>
        </a:graphic>
      </p:graphicFrame>
      <p:sp>
        <p:nvSpPr>
          <p:cNvPr id="12" name="テキスト ボックス 11">
            <a:extLst>
              <a:ext uri="{FF2B5EF4-FFF2-40B4-BE49-F238E27FC236}">
                <a16:creationId xmlns:a16="http://schemas.microsoft.com/office/drawing/2014/main" id="{25255DE9-FE55-43F5-A919-FA2C6BA29121}"/>
              </a:ext>
            </a:extLst>
          </p:cNvPr>
          <p:cNvSpPr txBox="1"/>
          <p:nvPr/>
        </p:nvSpPr>
        <p:spPr>
          <a:xfrm>
            <a:off x="5462546" y="1048476"/>
            <a:ext cx="3609892" cy="276999"/>
          </a:xfrm>
          <a:prstGeom prst="rect">
            <a:avLst/>
          </a:prstGeom>
          <a:noFill/>
          <a:ln w="12700">
            <a:solidFill>
              <a:schemeClr val="tx1"/>
            </a:solidFill>
            <a:prstDash val="sysDash"/>
          </a:ln>
        </p:spPr>
        <p:txBody>
          <a:bodyPr wrap="square" rtlCol="0">
            <a:spAutoFit/>
          </a:bodyPr>
          <a:lstStyle/>
          <a:p>
            <a:pPr algn="ctr"/>
            <a:r>
              <a:rPr kumimoji="1" lang="ja-JP" altLang="en-US" sz="1200" dirty="0">
                <a:latin typeface="メイリオ" panose="020B0604030504040204" pitchFamily="50" charset="-128"/>
                <a:ea typeface="メイリオ" panose="020B0604030504040204" pitchFamily="50" charset="-128"/>
              </a:rPr>
              <a:t>算出式：出動件数（救助）</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救助工作車整備台数</a:t>
            </a:r>
          </a:p>
        </p:txBody>
      </p:sp>
      <p:sp>
        <p:nvSpPr>
          <p:cNvPr id="2" name="スライド番号プレースホルダー 1">
            <a:extLst>
              <a:ext uri="{FF2B5EF4-FFF2-40B4-BE49-F238E27FC236}">
                <a16:creationId xmlns:a16="http://schemas.microsoft.com/office/drawing/2014/main" id="{251DB920-667D-48FA-947A-8BC103319D32}"/>
              </a:ext>
            </a:extLst>
          </p:cNvPr>
          <p:cNvSpPr>
            <a:spLocks noGrp="1"/>
          </p:cNvSpPr>
          <p:nvPr>
            <p:ph type="sldNum" sz="quarter" idx="12"/>
          </p:nvPr>
        </p:nvSpPr>
        <p:spPr/>
        <p:txBody>
          <a:bodyPr/>
          <a:lstStyle/>
          <a:p>
            <a:fld id="{CFC412B4-EE58-4AC4-A928-FBCBFC162B5A}" type="slidenum">
              <a:rPr kumimoji="1" lang="ja-JP" altLang="en-US" smtClean="0"/>
              <a:t>20</a:t>
            </a:fld>
            <a:endParaRPr kumimoji="1" lang="ja-JP" altLang="en-US"/>
          </a:p>
        </p:txBody>
      </p:sp>
    </p:spTree>
    <p:extLst>
      <p:ext uri="{BB962C8B-B14F-4D97-AF65-F5344CB8AC3E}">
        <p14:creationId xmlns:p14="http://schemas.microsoft.com/office/powerpoint/2010/main" val="37918229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0E18C5F5-EFE3-4448-9320-35378E710FAE}"/>
              </a:ext>
            </a:extLst>
          </p:cNvPr>
          <p:cNvSpPr/>
          <p:nvPr/>
        </p:nvSpPr>
        <p:spPr>
          <a:xfrm>
            <a:off x="24071" y="34374"/>
            <a:ext cx="9906000" cy="360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1600" b="1" dirty="0">
                <a:latin typeface="Meiryo UI" panose="020B0604030504040204" pitchFamily="50" charset="-128"/>
                <a:ea typeface="Meiryo UI" panose="020B0604030504040204" pitchFamily="50" charset="-128"/>
              </a:rPr>
              <a:t>3</a:t>
            </a:r>
            <a:r>
              <a:rPr lang="ja-JP" altLang="en-US" sz="1600" b="1" dirty="0">
                <a:latin typeface="Meiryo UI" panose="020B0604030504040204" pitchFamily="50" charset="-128"/>
                <a:ea typeface="Meiryo UI" panose="020B0604030504040204" pitchFamily="50" charset="-128"/>
              </a:rPr>
              <a:t>　府内における各種需要の動向</a:t>
            </a:r>
          </a:p>
        </p:txBody>
      </p:sp>
      <p:sp>
        <p:nvSpPr>
          <p:cNvPr id="18" name="角丸四角形 91">
            <a:extLst>
              <a:ext uri="{FF2B5EF4-FFF2-40B4-BE49-F238E27FC236}">
                <a16:creationId xmlns:a16="http://schemas.microsoft.com/office/drawing/2014/main" id="{6CB36A11-74F2-4241-A90F-ED982204452F}"/>
              </a:ext>
            </a:extLst>
          </p:cNvPr>
          <p:cNvSpPr/>
          <p:nvPr/>
        </p:nvSpPr>
        <p:spPr>
          <a:xfrm>
            <a:off x="79873" y="488550"/>
            <a:ext cx="1620000" cy="288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（４）予防　</a:t>
            </a:r>
            <a:endParaRPr kumimoji="1" lang="ja-JP" altLang="en-US" sz="100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26" name="角丸四角形 91">
            <a:extLst>
              <a:ext uri="{FF2B5EF4-FFF2-40B4-BE49-F238E27FC236}">
                <a16:creationId xmlns:a16="http://schemas.microsoft.com/office/drawing/2014/main" id="{A03D36C3-9140-479B-9156-01F2CCFFE63E}"/>
              </a:ext>
            </a:extLst>
          </p:cNvPr>
          <p:cNvSpPr/>
          <p:nvPr/>
        </p:nvSpPr>
        <p:spPr>
          <a:xfrm>
            <a:off x="79872" y="830029"/>
            <a:ext cx="5462187" cy="288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過去５年における予防査察による出動状況（大阪府域合計）</a:t>
            </a:r>
            <a:endParaRPr kumimoji="1" lang="ja-JP" altLang="en-US" sz="100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5A7D5AAB-8528-4638-B96A-792B5F197352}"/>
              </a:ext>
            </a:extLst>
          </p:cNvPr>
          <p:cNvSpPr txBox="1"/>
          <p:nvPr/>
        </p:nvSpPr>
        <p:spPr>
          <a:xfrm>
            <a:off x="79872" y="6411956"/>
            <a:ext cx="8150073" cy="253916"/>
          </a:xfrm>
          <a:prstGeom prst="rect">
            <a:avLst/>
          </a:prstGeom>
          <a:noFill/>
        </p:spPr>
        <p:txBody>
          <a:bodyPr wrap="square">
            <a:spAutoFit/>
          </a:bodyPr>
          <a:lstStyle/>
          <a:p>
            <a:pPr algn="l" hangingPunct="0"/>
            <a:r>
              <a:rPr lang="ja-JP"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（出典）消防防災・震災対策現況調査（第</a:t>
            </a:r>
            <a:r>
              <a:rPr lang="en-US"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表：消防機関の出動状況）</a:t>
            </a:r>
            <a:endParaRPr lang="ja-JP"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pic>
        <p:nvPicPr>
          <p:cNvPr id="7" name="図 6">
            <a:extLst>
              <a:ext uri="{FF2B5EF4-FFF2-40B4-BE49-F238E27FC236}">
                <a16:creationId xmlns:a16="http://schemas.microsoft.com/office/drawing/2014/main" id="{6700A344-D472-4668-9AD3-6A13DCD9B53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34468" y="1450317"/>
            <a:ext cx="7193554" cy="4465244"/>
          </a:xfrm>
          <a:prstGeom prst="rect">
            <a:avLst/>
          </a:prstGeom>
          <a:noFill/>
          <a:ln>
            <a:noFill/>
          </a:ln>
        </p:spPr>
      </p:pic>
      <p:sp>
        <p:nvSpPr>
          <p:cNvPr id="2" name="スライド番号プレースホルダー 1">
            <a:extLst>
              <a:ext uri="{FF2B5EF4-FFF2-40B4-BE49-F238E27FC236}">
                <a16:creationId xmlns:a16="http://schemas.microsoft.com/office/drawing/2014/main" id="{07A3DCC8-3653-4894-B07C-CDA095001496}"/>
              </a:ext>
            </a:extLst>
          </p:cNvPr>
          <p:cNvSpPr>
            <a:spLocks noGrp="1"/>
          </p:cNvSpPr>
          <p:nvPr>
            <p:ph type="sldNum" sz="quarter" idx="12"/>
          </p:nvPr>
        </p:nvSpPr>
        <p:spPr/>
        <p:txBody>
          <a:bodyPr/>
          <a:lstStyle/>
          <a:p>
            <a:fld id="{CFC412B4-EE58-4AC4-A928-FBCBFC162B5A}" type="slidenum">
              <a:rPr kumimoji="1" lang="ja-JP" altLang="en-US" smtClean="0"/>
              <a:t>21</a:t>
            </a:fld>
            <a:endParaRPr kumimoji="1" lang="ja-JP" altLang="en-US"/>
          </a:p>
        </p:txBody>
      </p:sp>
    </p:spTree>
    <p:extLst>
      <p:ext uri="{BB962C8B-B14F-4D97-AF65-F5344CB8AC3E}">
        <p14:creationId xmlns:p14="http://schemas.microsoft.com/office/powerpoint/2010/main" val="4437145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E0929FF0-A20D-4AA6-B54F-58AA27E5BF3C}"/>
              </a:ext>
            </a:extLst>
          </p:cNvPr>
          <p:cNvSpPr>
            <a:spLocks noGrp="1"/>
          </p:cNvSpPr>
          <p:nvPr>
            <p:ph type="sldNum" sz="quarter" idx="12"/>
          </p:nvPr>
        </p:nvSpPr>
        <p:spPr/>
        <p:txBody>
          <a:bodyPr/>
          <a:lstStyle/>
          <a:p>
            <a:fld id="{CFC412B4-EE58-4AC4-A928-FBCBFC162B5A}" type="slidenum">
              <a:rPr kumimoji="1" lang="ja-JP" altLang="en-US" smtClean="0"/>
              <a:t>22</a:t>
            </a:fld>
            <a:endParaRPr kumimoji="1" lang="ja-JP" altLang="en-US"/>
          </a:p>
        </p:txBody>
      </p:sp>
      <p:sp>
        <p:nvSpPr>
          <p:cNvPr id="3" name="正方形/長方形 2">
            <a:extLst>
              <a:ext uri="{FF2B5EF4-FFF2-40B4-BE49-F238E27FC236}">
                <a16:creationId xmlns:a16="http://schemas.microsoft.com/office/drawing/2014/main" id="{83217B05-B6C1-4683-876B-2AE30B991103}"/>
              </a:ext>
            </a:extLst>
          </p:cNvPr>
          <p:cNvSpPr/>
          <p:nvPr/>
        </p:nvSpPr>
        <p:spPr>
          <a:xfrm>
            <a:off x="93000" y="2340491"/>
            <a:ext cx="9720000" cy="2177018"/>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914BDF4A-1D0B-48CA-8BF9-B46A94DF1755}"/>
              </a:ext>
            </a:extLst>
          </p:cNvPr>
          <p:cNvSpPr txBox="1"/>
          <p:nvPr/>
        </p:nvSpPr>
        <p:spPr>
          <a:xfrm>
            <a:off x="277600" y="3109682"/>
            <a:ext cx="9350800" cy="646331"/>
          </a:xfrm>
          <a:prstGeom prst="rect">
            <a:avLst/>
          </a:prstGeom>
          <a:noFill/>
        </p:spPr>
        <p:txBody>
          <a:bodyPr wrap="square">
            <a:spAutoFit/>
          </a:bodyPr>
          <a:lstStyle/>
          <a:p>
            <a:pPr algn="ctr"/>
            <a:r>
              <a:rPr lang="en-US" altLang="ja-JP" sz="3600" b="1" dirty="0">
                <a:latin typeface="ＭＳ Ｐゴシック" panose="020B0600070205080204" pitchFamily="50" charset="-128"/>
                <a:ea typeface="ＭＳ Ｐゴシック" panose="020B0600070205080204" pitchFamily="50" charset="-128"/>
              </a:rPr>
              <a:t>【</a:t>
            </a:r>
            <a:r>
              <a:rPr lang="ja-JP" altLang="en-US" sz="3600" b="1" dirty="0">
                <a:latin typeface="ＭＳ Ｐゴシック" panose="020B0600070205080204" pitchFamily="50" charset="-128"/>
                <a:ea typeface="ＭＳ Ｐゴシック" panose="020B0600070205080204" pitchFamily="50" charset="-128"/>
              </a:rPr>
              <a:t>２　将来推計</a:t>
            </a:r>
            <a:r>
              <a:rPr lang="en-US" altLang="ja-JP" sz="3600" b="1" dirty="0">
                <a:latin typeface="ＭＳ Ｐゴシック" panose="020B0600070205080204" pitchFamily="50" charset="-128"/>
                <a:ea typeface="ＭＳ Ｐゴシック" panose="020B0600070205080204" pitchFamily="50" charset="-128"/>
              </a:rPr>
              <a:t>】</a:t>
            </a:r>
            <a:endParaRPr lang="ja-JP" altLang="en-US" sz="3600" b="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0596276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0E18C5F5-EFE3-4448-9320-35378E710FAE}"/>
              </a:ext>
            </a:extLst>
          </p:cNvPr>
          <p:cNvSpPr/>
          <p:nvPr/>
        </p:nvSpPr>
        <p:spPr>
          <a:xfrm>
            <a:off x="24071" y="34374"/>
            <a:ext cx="9906000" cy="360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１　府内における将来推計人口</a:t>
            </a:r>
          </a:p>
        </p:txBody>
      </p:sp>
      <p:sp>
        <p:nvSpPr>
          <p:cNvPr id="18" name="角丸四角形 91">
            <a:extLst>
              <a:ext uri="{FF2B5EF4-FFF2-40B4-BE49-F238E27FC236}">
                <a16:creationId xmlns:a16="http://schemas.microsoft.com/office/drawing/2014/main" id="{6CB36A11-74F2-4241-A90F-ED982204452F}"/>
              </a:ext>
            </a:extLst>
          </p:cNvPr>
          <p:cNvSpPr/>
          <p:nvPr/>
        </p:nvSpPr>
        <p:spPr>
          <a:xfrm>
            <a:off x="79873" y="488550"/>
            <a:ext cx="1800000" cy="288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将来推計人口　</a:t>
            </a:r>
            <a:endParaRPr kumimoji="1" lang="ja-JP" altLang="en-US" sz="100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26" name="角丸四角形 91">
            <a:extLst>
              <a:ext uri="{FF2B5EF4-FFF2-40B4-BE49-F238E27FC236}">
                <a16:creationId xmlns:a16="http://schemas.microsoft.com/office/drawing/2014/main" id="{A03D36C3-9140-479B-9156-01F2CCFFE63E}"/>
              </a:ext>
            </a:extLst>
          </p:cNvPr>
          <p:cNvSpPr/>
          <p:nvPr/>
        </p:nvSpPr>
        <p:spPr>
          <a:xfrm>
            <a:off x="79872" y="830029"/>
            <a:ext cx="5692775" cy="288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将来推計人口（</a:t>
            </a:r>
            <a:r>
              <a:rPr kumimoji="1" lang="en-US" altLang="ja-JP"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2023</a:t>
            </a:r>
            <a:r>
              <a:rPr kumimoji="1" lang="ja-JP" altLang="en-US"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年を</a:t>
            </a:r>
            <a:r>
              <a:rPr kumimoji="1" lang="en-US" altLang="ja-JP"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100</a:t>
            </a:r>
            <a:r>
              <a:rPr kumimoji="1" lang="ja-JP" altLang="en-US"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とした時の変化）（ブロック別）</a:t>
            </a:r>
            <a:endParaRPr kumimoji="1" lang="ja-JP" altLang="en-US" sz="100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5A7D5AAB-8528-4638-B96A-792B5F197352}"/>
              </a:ext>
            </a:extLst>
          </p:cNvPr>
          <p:cNvSpPr txBox="1"/>
          <p:nvPr/>
        </p:nvSpPr>
        <p:spPr>
          <a:xfrm>
            <a:off x="103944" y="6411956"/>
            <a:ext cx="9826127" cy="253916"/>
          </a:xfrm>
          <a:prstGeom prst="rect">
            <a:avLst/>
          </a:prstGeom>
          <a:noFill/>
        </p:spPr>
        <p:txBody>
          <a:bodyPr wrap="square">
            <a:spAutoFit/>
          </a:bodyPr>
          <a:lstStyle/>
          <a:p>
            <a:pPr algn="l" hangingPunct="0"/>
            <a:r>
              <a:rPr lang="ja-JP"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（出典）国立社会保障・人口問題研究所　日本の将来推計人口（令和</a:t>
            </a:r>
            <a:r>
              <a:rPr lang="en-US"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5</a:t>
            </a:r>
            <a:r>
              <a:rPr lang="ja-JP"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年推計）データを加工</a:t>
            </a:r>
            <a:endParaRPr lang="ja-JP"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pic>
        <p:nvPicPr>
          <p:cNvPr id="10" name="図 9">
            <a:extLst>
              <a:ext uri="{FF2B5EF4-FFF2-40B4-BE49-F238E27FC236}">
                <a16:creationId xmlns:a16="http://schemas.microsoft.com/office/drawing/2014/main" id="{8BD9FD5E-07B8-4A3A-8191-568D313AD95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9169" y="1531603"/>
            <a:ext cx="7377651" cy="4248647"/>
          </a:xfrm>
          <a:prstGeom prst="rect">
            <a:avLst/>
          </a:prstGeom>
          <a:noFill/>
          <a:ln>
            <a:noFill/>
          </a:ln>
        </p:spPr>
      </p:pic>
      <p:sp>
        <p:nvSpPr>
          <p:cNvPr id="2" name="スライド番号プレースホルダー 1">
            <a:extLst>
              <a:ext uri="{FF2B5EF4-FFF2-40B4-BE49-F238E27FC236}">
                <a16:creationId xmlns:a16="http://schemas.microsoft.com/office/drawing/2014/main" id="{6A386278-94BA-44B8-8D18-17094FB5F9C3}"/>
              </a:ext>
            </a:extLst>
          </p:cNvPr>
          <p:cNvSpPr>
            <a:spLocks noGrp="1"/>
          </p:cNvSpPr>
          <p:nvPr>
            <p:ph type="sldNum" sz="quarter" idx="12"/>
          </p:nvPr>
        </p:nvSpPr>
        <p:spPr/>
        <p:txBody>
          <a:bodyPr/>
          <a:lstStyle/>
          <a:p>
            <a:fld id="{CFC412B4-EE58-4AC4-A928-FBCBFC162B5A}" type="slidenum">
              <a:rPr kumimoji="1" lang="ja-JP" altLang="en-US" smtClean="0"/>
              <a:t>23</a:t>
            </a:fld>
            <a:endParaRPr kumimoji="1" lang="ja-JP" altLang="en-US"/>
          </a:p>
        </p:txBody>
      </p:sp>
    </p:spTree>
    <p:extLst>
      <p:ext uri="{BB962C8B-B14F-4D97-AF65-F5344CB8AC3E}">
        <p14:creationId xmlns:p14="http://schemas.microsoft.com/office/powerpoint/2010/main" val="9629485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0E18C5F5-EFE3-4448-9320-35378E710FAE}"/>
              </a:ext>
            </a:extLst>
          </p:cNvPr>
          <p:cNvSpPr/>
          <p:nvPr/>
        </p:nvSpPr>
        <p:spPr>
          <a:xfrm>
            <a:off x="24071" y="34374"/>
            <a:ext cx="9906000" cy="360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１　府内における将来推計人口</a:t>
            </a:r>
          </a:p>
        </p:txBody>
      </p:sp>
      <p:sp>
        <p:nvSpPr>
          <p:cNvPr id="26" name="角丸四角形 91">
            <a:extLst>
              <a:ext uri="{FF2B5EF4-FFF2-40B4-BE49-F238E27FC236}">
                <a16:creationId xmlns:a16="http://schemas.microsoft.com/office/drawing/2014/main" id="{A03D36C3-9140-479B-9156-01F2CCFFE63E}"/>
              </a:ext>
            </a:extLst>
          </p:cNvPr>
          <p:cNvSpPr/>
          <p:nvPr/>
        </p:nvSpPr>
        <p:spPr>
          <a:xfrm>
            <a:off x="79872" y="830029"/>
            <a:ext cx="3863975" cy="288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将来推計人口と年齢層割合（ブロック別）</a:t>
            </a:r>
            <a:endParaRPr kumimoji="1" lang="ja-JP" altLang="en-US" sz="100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5A7D5AAB-8528-4638-B96A-792B5F197352}"/>
              </a:ext>
            </a:extLst>
          </p:cNvPr>
          <p:cNvSpPr txBox="1"/>
          <p:nvPr/>
        </p:nvSpPr>
        <p:spPr>
          <a:xfrm>
            <a:off x="79873" y="6467561"/>
            <a:ext cx="9826127" cy="253916"/>
          </a:xfrm>
          <a:prstGeom prst="rect">
            <a:avLst/>
          </a:prstGeom>
          <a:noFill/>
        </p:spPr>
        <p:txBody>
          <a:bodyPr wrap="square">
            <a:spAutoFit/>
          </a:bodyPr>
          <a:lstStyle/>
          <a:p>
            <a:pPr algn="l" hangingPunct="0"/>
            <a:r>
              <a:rPr lang="ja-JP"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（出典）国立社会保障・人口問題研究所　日本の将来推計人口（令和</a:t>
            </a:r>
            <a:r>
              <a:rPr lang="en-US"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5</a:t>
            </a:r>
            <a:r>
              <a:rPr lang="ja-JP"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年推計）データを加工</a:t>
            </a:r>
            <a:endParaRPr lang="ja-JP"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pic>
        <p:nvPicPr>
          <p:cNvPr id="7" name="図 6">
            <a:extLst>
              <a:ext uri="{FF2B5EF4-FFF2-40B4-BE49-F238E27FC236}">
                <a16:creationId xmlns:a16="http://schemas.microsoft.com/office/drawing/2014/main" id="{A42EF4DA-9968-472D-9A0A-45D4322D07C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74266" y="1512987"/>
            <a:ext cx="9557467" cy="4608742"/>
          </a:xfrm>
          <a:prstGeom prst="rect">
            <a:avLst/>
          </a:prstGeom>
          <a:noFill/>
          <a:ln>
            <a:noFill/>
          </a:ln>
        </p:spPr>
      </p:pic>
      <p:sp>
        <p:nvSpPr>
          <p:cNvPr id="8" name="角丸四角形 91">
            <a:extLst>
              <a:ext uri="{FF2B5EF4-FFF2-40B4-BE49-F238E27FC236}">
                <a16:creationId xmlns:a16="http://schemas.microsoft.com/office/drawing/2014/main" id="{D931E057-5C97-4E0E-8B0D-27ADA51565FD}"/>
              </a:ext>
            </a:extLst>
          </p:cNvPr>
          <p:cNvSpPr/>
          <p:nvPr/>
        </p:nvSpPr>
        <p:spPr>
          <a:xfrm>
            <a:off x="79873" y="488550"/>
            <a:ext cx="1800000" cy="288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将来推計人口　</a:t>
            </a:r>
            <a:endParaRPr kumimoji="1" lang="ja-JP" altLang="en-US" sz="100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EBA1D5AB-F9F8-4FBF-9207-56252F6410C1}"/>
              </a:ext>
            </a:extLst>
          </p:cNvPr>
          <p:cNvSpPr>
            <a:spLocks noGrp="1"/>
          </p:cNvSpPr>
          <p:nvPr>
            <p:ph type="sldNum" sz="quarter" idx="12"/>
          </p:nvPr>
        </p:nvSpPr>
        <p:spPr/>
        <p:txBody>
          <a:bodyPr/>
          <a:lstStyle/>
          <a:p>
            <a:fld id="{CFC412B4-EE58-4AC4-A928-FBCBFC162B5A}" type="slidenum">
              <a:rPr kumimoji="1" lang="ja-JP" altLang="en-US" smtClean="0"/>
              <a:t>24</a:t>
            </a:fld>
            <a:endParaRPr kumimoji="1" lang="ja-JP" altLang="en-US"/>
          </a:p>
        </p:txBody>
      </p:sp>
    </p:spTree>
    <p:extLst>
      <p:ext uri="{BB962C8B-B14F-4D97-AF65-F5344CB8AC3E}">
        <p14:creationId xmlns:p14="http://schemas.microsoft.com/office/powerpoint/2010/main" val="20276760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0E18C5F5-EFE3-4448-9320-35378E710FAE}"/>
              </a:ext>
            </a:extLst>
          </p:cNvPr>
          <p:cNvSpPr/>
          <p:nvPr/>
        </p:nvSpPr>
        <p:spPr>
          <a:xfrm>
            <a:off x="24071" y="34374"/>
            <a:ext cx="9906000" cy="360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２　救急需要推計</a:t>
            </a:r>
          </a:p>
        </p:txBody>
      </p:sp>
      <p:sp>
        <p:nvSpPr>
          <p:cNvPr id="26" name="角丸四角形 91">
            <a:extLst>
              <a:ext uri="{FF2B5EF4-FFF2-40B4-BE49-F238E27FC236}">
                <a16:creationId xmlns:a16="http://schemas.microsoft.com/office/drawing/2014/main" id="{A03D36C3-9140-479B-9156-01F2CCFFE63E}"/>
              </a:ext>
            </a:extLst>
          </p:cNvPr>
          <p:cNvSpPr/>
          <p:nvPr/>
        </p:nvSpPr>
        <p:spPr>
          <a:xfrm>
            <a:off x="79872" y="830029"/>
            <a:ext cx="2472497" cy="288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救急搬送人数の将来推計</a:t>
            </a:r>
            <a:endParaRPr kumimoji="1" lang="ja-JP" altLang="en-US" sz="100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5A7D5AAB-8528-4638-B96A-792B5F197352}"/>
              </a:ext>
            </a:extLst>
          </p:cNvPr>
          <p:cNvSpPr txBox="1"/>
          <p:nvPr/>
        </p:nvSpPr>
        <p:spPr>
          <a:xfrm>
            <a:off x="79872" y="6456079"/>
            <a:ext cx="9826127" cy="415498"/>
          </a:xfrm>
          <a:prstGeom prst="rect">
            <a:avLst/>
          </a:prstGeom>
          <a:noFill/>
        </p:spPr>
        <p:txBody>
          <a:bodyPr wrap="square">
            <a:spAutoFit/>
          </a:bodyPr>
          <a:lstStyle/>
          <a:p>
            <a:pPr algn="l" hangingPunct="0"/>
            <a:r>
              <a:rPr lang="ja-JP"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（出典）救急業務実態調査（第</a:t>
            </a:r>
            <a:r>
              <a:rPr lang="en-US"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07</a:t>
            </a:r>
            <a:r>
              <a:rPr lang="ja-JP"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表：事故種別年令区別傷病程度別搬送人員調）、国立社会保障・人口問題研究所　日本の将来推計人口（令和</a:t>
            </a:r>
            <a:r>
              <a:rPr lang="en-US"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5</a:t>
            </a:r>
            <a:r>
              <a:rPr lang="ja-JP"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年推計）、</a:t>
            </a:r>
            <a:endParaRPr lang="en-US"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l" hangingPunct="0"/>
            <a:r>
              <a:rPr lang="ja-JP" altLang="en-US" sz="1050" dirty="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　　　　</a:t>
            </a:r>
            <a:r>
              <a:rPr lang="ja-JP"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総務省　住民基本台帳に基づく人口、人口動態及び世帯数調査を基に分析、加工</a:t>
            </a:r>
            <a:endParaRPr lang="ja-JP"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8" name="角丸四角形 91">
            <a:extLst>
              <a:ext uri="{FF2B5EF4-FFF2-40B4-BE49-F238E27FC236}">
                <a16:creationId xmlns:a16="http://schemas.microsoft.com/office/drawing/2014/main" id="{D931E057-5C97-4E0E-8B0D-27ADA51565FD}"/>
              </a:ext>
            </a:extLst>
          </p:cNvPr>
          <p:cNvSpPr/>
          <p:nvPr/>
        </p:nvSpPr>
        <p:spPr>
          <a:xfrm>
            <a:off x="79873" y="488550"/>
            <a:ext cx="1080000" cy="288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救急</a:t>
            </a:r>
            <a:endParaRPr kumimoji="1" lang="ja-JP" altLang="en-US" sz="100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7C9B8096-A8F2-44A1-B13F-CA5E446A6B28}"/>
              </a:ext>
            </a:extLst>
          </p:cNvPr>
          <p:cNvSpPr txBox="1"/>
          <p:nvPr/>
        </p:nvSpPr>
        <p:spPr>
          <a:xfrm>
            <a:off x="0" y="1212205"/>
            <a:ext cx="9719999" cy="1785104"/>
          </a:xfrm>
          <a:prstGeom prst="rect">
            <a:avLst/>
          </a:prstGeom>
          <a:noFill/>
        </p:spPr>
        <p:txBody>
          <a:bodyPr wrap="square">
            <a:spAutoFit/>
          </a:bodyPr>
          <a:lstStyle/>
          <a:p>
            <a:r>
              <a:rPr lang="ja-JP" altLang="en-US" sz="1100" dirty="0">
                <a:latin typeface="メイリオ" panose="020B0604030504040204" pitchFamily="50" charset="-128"/>
                <a:ea typeface="メイリオ" panose="020B0604030504040204" pitchFamily="50" charset="-128"/>
              </a:rPr>
              <a:t>　</a:t>
            </a:r>
            <a:endParaRPr lang="en-US" altLang="ja-JP" sz="1100" dirty="0">
              <a:latin typeface="メイリオ" panose="020B0604030504040204" pitchFamily="50" charset="-128"/>
              <a:ea typeface="メイリオ" panose="020B0604030504040204" pitchFamily="50" charset="-128"/>
            </a:endParaRPr>
          </a:p>
          <a:p>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〇年齢区分別（</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１）の搬送割合に大きな変動がないことから、年令区分別の搬送率（年令区分ごとの人口に対する搬送人数の割合）は</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不変（固定）と仮定</a:t>
            </a:r>
          </a:p>
          <a:p>
            <a:r>
              <a:rPr lang="ja-JP" altLang="en-US" sz="1100" dirty="0">
                <a:latin typeface="メイリオ" panose="020B0604030504040204" pitchFamily="50" charset="-128"/>
                <a:ea typeface="メイリオ" panose="020B0604030504040204" pitchFamily="50" charset="-128"/>
              </a:rPr>
              <a:t>　</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〇年齢区分ごとに、次のとおり算出。</a:t>
            </a:r>
          </a:p>
          <a:p>
            <a:r>
              <a:rPr lang="ja-JP" altLang="en-US" sz="1100" dirty="0">
                <a:latin typeface="メイリオ" panose="020B0604030504040204" pitchFamily="50" charset="-128"/>
                <a:ea typeface="メイリオ" panose="020B0604030504040204" pitchFamily="50" charset="-128"/>
              </a:rPr>
              <a:t>　　将来推計人口</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平均搬送率（</a:t>
            </a:r>
            <a:r>
              <a:rPr lang="en-US" altLang="ja-JP" sz="1100" dirty="0">
                <a:latin typeface="メイリオ" panose="020B0604030504040204" pitchFamily="50" charset="-128"/>
                <a:ea typeface="メイリオ" panose="020B0604030504040204" pitchFamily="50" charset="-128"/>
              </a:rPr>
              <a:t>2013</a:t>
            </a:r>
            <a:r>
              <a:rPr lang="ja-JP" altLang="en-US" sz="1100" dirty="0">
                <a:latin typeface="メイリオ" panose="020B0604030504040204" pitchFamily="50" charset="-128"/>
                <a:ea typeface="メイリオ" panose="020B0604030504040204" pitchFamily="50" charset="-128"/>
              </a:rPr>
              <a:t>～</a:t>
            </a:r>
            <a:r>
              <a:rPr lang="en-US" altLang="ja-JP" sz="1100" dirty="0">
                <a:latin typeface="メイリオ" panose="020B0604030504040204" pitchFamily="50" charset="-128"/>
                <a:ea typeface="メイリオ" panose="020B0604030504040204" pitchFamily="50" charset="-128"/>
              </a:rPr>
              <a:t>2019</a:t>
            </a:r>
            <a:r>
              <a:rPr lang="ja-JP" altLang="en-US" sz="1100" dirty="0">
                <a:latin typeface="メイリオ" panose="020B0604030504040204" pitchFamily="50" charset="-128"/>
                <a:ea typeface="メイリオ" panose="020B0604030504040204" pitchFamily="50" charset="-128"/>
              </a:rPr>
              <a:t>年平均</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２）＝救急搬送人数（推計値）</a:t>
            </a:r>
          </a:p>
          <a:p>
            <a:r>
              <a:rPr lang="ja-JP" altLang="en-US" sz="1100" dirty="0">
                <a:latin typeface="メイリオ" panose="020B0604030504040204" pitchFamily="50" charset="-128"/>
                <a:ea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１）「新生児：生後</a:t>
            </a:r>
            <a:r>
              <a:rPr lang="en-US" altLang="ja-JP" sz="1100" dirty="0">
                <a:latin typeface="メイリオ" panose="020B0604030504040204" pitchFamily="50" charset="-128"/>
                <a:ea typeface="メイリオ" panose="020B0604030504040204" pitchFamily="50" charset="-128"/>
              </a:rPr>
              <a:t>28</a:t>
            </a:r>
            <a:r>
              <a:rPr lang="ja-JP" altLang="en-US" sz="1100" dirty="0">
                <a:latin typeface="メイリオ" panose="020B0604030504040204" pitchFamily="50" charset="-128"/>
                <a:ea typeface="メイリオ" panose="020B0604030504040204" pitchFamily="50" charset="-128"/>
              </a:rPr>
              <a:t>日未満の者」「乳幼児：生後</a:t>
            </a:r>
            <a:r>
              <a:rPr lang="en-US" altLang="ja-JP" sz="1100" dirty="0">
                <a:latin typeface="メイリオ" panose="020B0604030504040204" pitchFamily="50" charset="-128"/>
                <a:ea typeface="メイリオ" panose="020B0604030504040204" pitchFamily="50" charset="-128"/>
              </a:rPr>
              <a:t>28</a:t>
            </a:r>
            <a:r>
              <a:rPr lang="ja-JP" altLang="en-US" sz="1100" dirty="0">
                <a:latin typeface="メイリオ" panose="020B0604030504040204" pitchFamily="50" charset="-128"/>
                <a:ea typeface="メイリオ" panose="020B0604030504040204" pitchFamily="50" charset="-128"/>
              </a:rPr>
              <a:t>日以上～満</a:t>
            </a:r>
            <a:r>
              <a:rPr lang="en-US" altLang="ja-JP" sz="1100" dirty="0">
                <a:latin typeface="メイリオ" panose="020B0604030504040204" pitchFamily="50" charset="-128"/>
                <a:ea typeface="メイリオ" panose="020B0604030504040204" pitchFamily="50" charset="-128"/>
              </a:rPr>
              <a:t>7</a:t>
            </a:r>
            <a:r>
              <a:rPr lang="ja-JP" altLang="en-US" sz="1100" dirty="0">
                <a:latin typeface="メイリオ" panose="020B0604030504040204" pitchFamily="50" charset="-128"/>
                <a:ea typeface="メイリオ" panose="020B0604030504040204" pitchFamily="50" charset="-128"/>
              </a:rPr>
              <a:t>歳未満の者」「少年：満</a:t>
            </a:r>
            <a:r>
              <a:rPr lang="en-US" altLang="ja-JP" sz="1100" dirty="0">
                <a:latin typeface="メイリオ" panose="020B0604030504040204" pitchFamily="50" charset="-128"/>
                <a:ea typeface="メイリオ" panose="020B0604030504040204" pitchFamily="50" charset="-128"/>
              </a:rPr>
              <a:t>7</a:t>
            </a:r>
            <a:r>
              <a:rPr lang="ja-JP" altLang="en-US" sz="1100" dirty="0">
                <a:latin typeface="メイリオ" panose="020B0604030504040204" pitchFamily="50" charset="-128"/>
                <a:ea typeface="メイリオ" panose="020B0604030504040204" pitchFamily="50" charset="-128"/>
              </a:rPr>
              <a:t>歳以上～満</a:t>
            </a:r>
            <a:r>
              <a:rPr lang="en-US" altLang="ja-JP" sz="1100" dirty="0">
                <a:latin typeface="メイリオ" panose="020B0604030504040204" pitchFamily="50" charset="-128"/>
                <a:ea typeface="メイリオ" panose="020B0604030504040204" pitchFamily="50" charset="-128"/>
              </a:rPr>
              <a:t>18</a:t>
            </a:r>
            <a:r>
              <a:rPr lang="ja-JP" altLang="en-US" sz="1100" dirty="0">
                <a:latin typeface="メイリオ" panose="020B0604030504040204" pitchFamily="50" charset="-128"/>
                <a:ea typeface="メイリオ" panose="020B0604030504040204" pitchFamily="50" charset="-128"/>
              </a:rPr>
              <a:t>歳未満の者」</a:t>
            </a:r>
          </a:p>
          <a:p>
            <a:r>
              <a:rPr lang="ja-JP" altLang="en-US" sz="1100" dirty="0">
                <a:latin typeface="メイリオ" panose="020B0604030504040204" pitchFamily="50" charset="-128"/>
                <a:ea typeface="メイリオ" panose="020B0604030504040204" pitchFamily="50" charset="-128"/>
              </a:rPr>
              <a:t>　　　　　　　「成人：満</a:t>
            </a:r>
            <a:r>
              <a:rPr lang="en-US" altLang="ja-JP" sz="1100" dirty="0">
                <a:latin typeface="メイリオ" panose="020B0604030504040204" pitchFamily="50" charset="-128"/>
                <a:ea typeface="メイリオ" panose="020B0604030504040204" pitchFamily="50" charset="-128"/>
              </a:rPr>
              <a:t>18</a:t>
            </a:r>
            <a:r>
              <a:rPr lang="ja-JP" altLang="en-US" sz="1100" dirty="0">
                <a:latin typeface="メイリオ" panose="020B0604030504040204" pitchFamily="50" charset="-128"/>
                <a:ea typeface="メイリオ" panose="020B0604030504040204" pitchFamily="50" charset="-128"/>
              </a:rPr>
              <a:t>歳以上～満</a:t>
            </a:r>
            <a:r>
              <a:rPr lang="en-US" altLang="ja-JP" sz="1100" dirty="0">
                <a:latin typeface="メイリオ" panose="020B0604030504040204" pitchFamily="50" charset="-128"/>
                <a:ea typeface="メイリオ" panose="020B0604030504040204" pitchFamily="50" charset="-128"/>
              </a:rPr>
              <a:t>65</a:t>
            </a:r>
            <a:r>
              <a:rPr lang="ja-JP" altLang="en-US" sz="1100" dirty="0">
                <a:latin typeface="メイリオ" panose="020B0604030504040204" pitchFamily="50" charset="-128"/>
                <a:ea typeface="メイリオ" panose="020B0604030504040204" pitchFamily="50" charset="-128"/>
              </a:rPr>
              <a:t>歳未満の者」「高齢者：満</a:t>
            </a:r>
            <a:r>
              <a:rPr lang="en-US" altLang="ja-JP" sz="1100" dirty="0">
                <a:latin typeface="メイリオ" panose="020B0604030504040204" pitchFamily="50" charset="-128"/>
                <a:ea typeface="メイリオ" panose="020B0604030504040204" pitchFamily="50" charset="-128"/>
              </a:rPr>
              <a:t>65</a:t>
            </a:r>
            <a:r>
              <a:rPr lang="ja-JP" altLang="en-US" sz="1100" dirty="0">
                <a:latin typeface="メイリオ" panose="020B0604030504040204" pitchFamily="50" charset="-128"/>
                <a:ea typeface="メイリオ" panose="020B0604030504040204" pitchFamily="50" charset="-128"/>
              </a:rPr>
              <a:t>歳以上の者」</a:t>
            </a:r>
          </a:p>
          <a:p>
            <a:r>
              <a:rPr lang="ja-JP" altLang="en-US" sz="1100" dirty="0">
                <a:latin typeface="メイリオ" panose="020B0604030504040204" pitchFamily="50" charset="-128"/>
                <a:ea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２）　新型コロナウイルス感染症の影響が大きい</a:t>
            </a:r>
            <a:r>
              <a:rPr lang="en-US" altLang="ja-JP" sz="1100" dirty="0">
                <a:latin typeface="メイリオ" panose="020B0604030504040204" pitchFamily="50" charset="-128"/>
                <a:ea typeface="メイリオ" panose="020B0604030504040204" pitchFamily="50" charset="-128"/>
              </a:rPr>
              <a:t>2020</a:t>
            </a:r>
            <a:r>
              <a:rPr lang="ja-JP" altLang="en-US" sz="1100" dirty="0">
                <a:latin typeface="メイリオ" panose="020B0604030504040204" pitchFamily="50" charset="-128"/>
                <a:ea typeface="メイリオ" panose="020B0604030504040204" pitchFamily="50" charset="-128"/>
              </a:rPr>
              <a:t>年以降の値は使用せず</a:t>
            </a:r>
          </a:p>
        </p:txBody>
      </p:sp>
      <p:pic>
        <p:nvPicPr>
          <p:cNvPr id="10" name="図 9">
            <a:extLst>
              <a:ext uri="{FF2B5EF4-FFF2-40B4-BE49-F238E27FC236}">
                <a16:creationId xmlns:a16="http://schemas.microsoft.com/office/drawing/2014/main" id="{9BA9EA3C-50C1-403A-BD5C-C105AA04757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64392" y="3157232"/>
            <a:ext cx="6863991" cy="3346673"/>
          </a:xfrm>
          <a:prstGeom prst="rect">
            <a:avLst/>
          </a:prstGeom>
          <a:noFill/>
          <a:ln>
            <a:noFill/>
          </a:ln>
        </p:spPr>
      </p:pic>
      <p:sp>
        <p:nvSpPr>
          <p:cNvPr id="11" name="正方形/長方形 10">
            <a:extLst>
              <a:ext uri="{FF2B5EF4-FFF2-40B4-BE49-F238E27FC236}">
                <a16:creationId xmlns:a16="http://schemas.microsoft.com/office/drawing/2014/main" id="{4CAB8F36-7BFC-41E4-A7C8-75443F6A56E5}"/>
              </a:ext>
            </a:extLst>
          </p:cNvPr>
          <p:cNvSpPr/>
          <p:nvPr/>
        </p:nvSpPr>
        <p:spPr>
          <a:xfrm>
            <a:off x="93000" y="1171509"/>
            <a:ext cx="9720000" cy="18258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04521C43-EAA9-40F2-87D8-A7B6E391D298}"/>
              </a:ext>
            </a:extLst>
          </p:cNvPr>
          <p:cNvSpPr txBox="1"/>
          <p:nvPr/>
        </p:nvSpPr>
        <p:spPr>
          <a:xfrm>
            <a:off x="108902" y="1185293"/>
            <a:ext cx="1139452" cy="338554"/>
          </a:xfrm>
          <a:prstGeom prst="rect">
            <a:avLst/>
          </a:prstGeom>
          <a:solidFill>
            <a:schemeClr val="accent6">
              <a:lumMod val="20000"/>
              <a:lumOff val="80000"/>
            </a:schemeClr>
          </a:solidFill>
        </p:spPr>
        <p:txBody>
          <a:bodyPr wrap="square" rtlCol="0">
            <a:spAutoFit/>
          </a:bodyPr>
          <a:lstStyle/>
          <a:p>
            <a:pPr algn="ctr"/>
            <a:r>
              <a:rPr kumimoji="1" lang="ja-JP" altLang="en-US" sz="1600" dirty="0">
                <a:latin typeface="メイリオ" panose="020B0604030504040204" pitchFamily="50" charset="-128"/>
                <a:ea typeface="メイリオ" panose="020B0604030504040204" pitchFamily="50" charset="-128"/>
              </a:rPr>
              <a:t>推計前提</a:t>
            </a:r>
          </a:p>
        </p:txBody>
      </p:sp>
      <p:sp>
        <p:nvSpPr>
          <p:cNvPr id="12" name="テキスト ボックス 11">
            <a:extLst>
              <a:ext uri="{FF2B5EF4-FFF2-40B4-BE49-F238E27FC236}">
                <a16:creationId xmlns:a16="http://schemas.microsoft.com/office/drawing/2014/main" id="{196E217C-0A85-4C5F-AEDB-DB87B1C4E54A}"/>
              </a:ext>
            </a:extLst>
          </p:cNvPr>
          <p:cNvSpPr txBox="1"/>
          <p:nvPr/>
        </p:nvSpPr>
        <p:spPr>
          <a:xfrm>
            <a:off x="3960292" y="3090446"/>
            <a:ext cx="1672189" cy="338554"/>
          </a:xfrm>
          <a:prstGeom prst="rect">
            <a:avLst/>
          </a:prstGeom>
          <a:solidFill>
            <a:schemeClr val="accent3">
              <a:lumMod val="20000"/>
              <a:lumOff val="80000"/>
            </a:schemeClr>
          </a:solidFill>
        </p:spPr>
        <p:txBody>
          <a:bodyPr wrap="square" rtlCol="0">
            <a:spAutoFit/>
          </a:bodyPr>
          <a:lstStyle/>
          <a:p>
            <a:pPr algn="ctr"/>
            <a:r>
              <a:rPr kumimoji="1" lang="ja-JP" altLang="en-US" sz="1600" dirty="0">
                <a:latin typeface="メイリオ" panose="020B0604030504040204" pitchFamily="50" charset="-128"/>
                <a:ea typeface="メイリオ" panose="020B0604030504040204" pitchFamily="50" charset="-128"/>
              </a:rPr>
              <a:t>大阪府全域</a:t>
            </a:r>
          </a:p>
        </p:txBody>
      </p:sp>
      <p:sp>
        <p:nvSpPr>
          <p:cNvPr id="3" name="スライド番号プレースホルダー 2">
            <a:extLst>
              <a:ext uri="{FF2B5EF4-FFF2-40B4-BE49-F238E27FC236}">
                <a16:creationId xmlns:a16="http://schemas.microsoft.com/office/drawing/2014/main" id="{5258C0D0-1474-4B1D-8FAE-EE60C53EA314}"/>
              </a:ext>
            </a:extLst>
          </p:cNvPr>
          <p:cNvSpPr>
            <a:spLocks noGrp="1"/>
          </p:cNvSpPr>
          <p:nvPr>
            <p:ph type="sldNum" sz="quarter" idx="12"/>
          </p:nvPr>
        </p:nvSpPr>
        <p:spPr/>
        <p:txBody>
          <a:bodyPr/>
          <a:lstStyle/>
          <a:p>
            <a:fld id="{CFC412B4-EE58-4AC4-A928-FBCBFC162B5A}" type="slidenum">
              <a:rPr kumimoji="1" lang="ja-JP" altLang="en-US" smtClean="0"/>
              <a:t>25</a:t>
            </a:fld>
            <a:endParaRPr kumimoji="1" lang="ja-JP" altLang="en-US"/>
          </a:p>
        </p:txBody>
      </p:sp>
    </p:spTree>
    <p:extLst>
      <p:ext uri="{BB962C8B-B14F-4D97-AF65-F5344CB8AC3E}">
        <p14:creationId xmlns:p14="http://schemas.microsoft.com/office/powerpoint/2010/main" val="2145288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0E18C5F5-EFE3-4448-9320-35378E710FAE}"/>
              </a:ext>
            </a:extLst>
          </p:cNvPr>
          <p:cNvSpPr/>
          <p:nvPr/>
        </p:nvSpPr>
        <p:spPr>
          <a:xfrm>
            <a:off x="24071" y="34374"/>
            <a:ext cx="9906000" cy="360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１　府内消防本部の管轄地域</a:t>
            </a:r>
          </a:p>
        </p:txBody>
      </p:sp>
      <p:sp>
        <p:nvSpPr>
          <p:cNvPr id="18" name="角丸四角形 91">
            <a:extLst>
              <a:ext uri="{FF2B5EF4-FFF2-40B4-BE49-F238E27FC236}">
                <a16:creationId xmlns:a16="http://schemas.microsoft.com/office/drawing/2014/main" id="{6CB36A11-74F2-4241-A90F-ED982204452F}"/>
              </a:ext>
            </a:extLst>
          </p:cNvPr>
          <p:cNvSpPr/>
          <p:nvPr/>
        </p:nvSpPr>
        <p:spPr>
          <a:xfrm>
            <a:off x="79873" y="488550"/>
            <a:ext cx="3060000" cy="288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（１）府民属性（人口、世帯数）</a:t>
            </a:r>
            <a:endParaRPr kumimoji="1" lang="ja-JP" altLang="en-US" sz="100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26" name="角丸四角形 91">
            <a:extLst>
              <a:ext uri="{FF2B5EF4-FFF2-40B4-BE49-F238E27FC236}">
                <a16:creationId xmlns:a16="http://schemas.microsoft.com/office/drawing/2014/main" id="{A03D36C3-9140-479B-9156-01F2CCFFE63E}"/>
              </a:ext>
            </a:extLst>
          </p:cNvPr>
          <p:cNvSpPr/>
          <p:nvPr/>
        </p:nvSpPr>
        <p:spPr>
          <a:xfrm>
            <a:off x="79873" y="830029"/>
            <a:ext cx="2098784" cy="288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府内消防本部の概要</a:t>
            </a:r>
            <a:endParaRPr kumimoji="1" lang="ja-JP" altLang="en-US" sz="100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7422A172-42F0-4ED8-B1DE-99D0519A4314}"/>
              </a:ext>
            </a:extLst>
          </p:cNvPr>
          <p:cNvSpPr>
            <a:spLocks noGrp="1"/>
          </p:cNvSpPr>
          <p:nvPr>
            <p:ph type="sldNum" sz="quarter" idx="12"/>
          </p:nvPr>
        </p:nvSpPr>
        <p:spPr>
          <a:xfrm>
            <a:off x="6996113" y="6361477"/>
            <a:ext cx="2228850" cy="365125"/>
          </a:xfrm>
        </p:spPr>
        <p:txBody>
          <a:bodyPr/>
          <a:lstStyle/>
          <a:p>
            <a:fld id="{CFC412B4-EE58-4AC4-A928-FBCBFC162B5A}" type="slidenum">
              <a:rPr kumimoji="1" lang="ja-JP" altLang="en-US" smtClean="0"/>
              <a:t>3</a:t>
            </a:fld>
            <a:endParaRPr kumimoji="1" lang="ja-JP" altLang="en-US"/>
          </a:p>
        </p:txBody>
      </p:sp>
      <p:sp>
        <p:nvSpPr>
          <p:cNvPr id="28" name="テキスト ボックス 27">
            <a:extLst>
              <a:ext uri="{FF2B5EF4-FFF2-40B4-BE49-F238E27FC236}">
                <a16:creationId xmlns:a16="http://schemas.microsoft.com/office/drawing/2014/main" id="{3E4BA953-7BC6-4EDC-8704-8919536BE111}"/>
              </a:ext>
            </a:extLst>
          </p:cNvPr>
          <p:cNvSpPr txBox="1"/>
          <p:nvPr/>
        </p:nvSpPr>
        <p:spPr>
          <a:xfrm>
            <a:off x="79873" y="6537703"/>
            <a:ext cx="8150073" cy="253916"/>
          </a:xfrm>
          <a:prstGeom prst="rect">
            <a:avLst/>
          </a:prstGeom>
          <a:noFill/>
        </p:spPr>
        <p:txBody>
          <a:bodyPr wrap="square">
            <a:spAutoFit/>
          </a:bodyPr>
          <a:lstStyle/>
          <a:p>
            <a:pPr algn="l" hangingPunct="0"/>
            <a:r>
              <a:rPr lang="ja-JP"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（出典）総務省　住民基本台帳に基づく人口、人口動態及び世帯数調査の</a:t>
            </a:r>
            <a:r>
              <a:rPr lang="en-US"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2023</a:t>
            </a:r>
            <a:r>
              <a:rPr lang="ja-JP"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年データを加工</a:t>
            </a:r>
          </a:p>
        </p:txBody>
      </p:sp>
      <p:pic>
        <p:nvPicPr>
          <p:cNvPr id="8" name="図 7">
            <a:extLst>
              <a:ext uri="{FF2B5EF4-FFF2-40B4-BE49-F238E27FC236}">
                <a16:creationId xmlns:a16="http://schemas.microsoft.com/office/drawing/2014/main" id="{303C98F3-48CA-4A29-B33B-37E27D855BE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30180" y="1171508"/>
            <a:ext cx="7158446" cy="5290376"/>
          </a:xfrm>
          <a:prstGeom prst="rect">
            <a:avLst/>
          </a:prstGeom>
          <a:noFill/>
          <a:ln>
            <a:noFill/>
          </a:ln>
        </p:spPr>
      </p:pic>
      <p:cxnSp>
        <p:nvCxnSpPr>
          <p:cNvPr id="5" name="直線コネクタ 4">
            <a:extLst>
              <a:ext uri="{FF2B5EF4-FFF2-40B4-BE49-F238E27FC236}">
                <a16:creationId xmlns:a16="http://schemas.microsoft.com/office/drawing/2014/main" id="{6D05031C-0EFB-447A-B208-CD457531DB19}"/>
              </a:ext>
            </a:extLst>
          </p:cNvPr>
          <p:cNvCxnSpPr/>
          <p:nvPr/>
        </p:nvCxnSpPr>
        <p:spPr>
          <a:xfrm>
            <a:off x="1230180" y="5454396"/>
            <a:ext cx="715844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9879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0E18C5F5-EFE3-4448-9320-35378E710FAE}"/>
              </a:ext>
            </a:extLst>
          </p:cNvPr>
          <p:cNvSpPr/>
          <p:nvPr/>
        </p:nvSpPr>
        <p:spPr>
          <a:xfrm>
            <a:off x="24071" y="34374"/>
            <a:ext cx="9906000" cy="360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２　府内消防本部の現状</a:t>
            </a:r>
          </a:p>
        </p:txBody>
      </p:sp>
      <p:sp>
        <p:nvSpPr>
          <p:cNvPr id="18" name="角丸四角形 91">
            <a:extLst>
              <a:ext uri="{FF2B5EF4-FFF2-40B4-BE49-F238E27FC236}">
                <a16:creationId xmlns:a16="http://schemas.microsoft.com/office/drawing/2014/main" id="{6CB36A11-74F2-4241-A90F-ED982204452F}"/>
              </a:ext>
            </a:extLst>
          </p:cNvPr>
          <p:cNvSpPr/>
          <p:nvPr/>
        </p:nvSpPr>
        <p:spPr>
          <a:xfrm>
            <a:off x="79873" y="488550"/>
            <a:ext cx="3060000" cy="288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（１）</a:t>
            </a:r>
            <a:r>
              <a:rPr kumimoji="1" lang="ja-JP" altLang="en-US" sz="1400" b="1" dirty="0">
                <a:solidFill>
                  <a:prstClr val="white"/>
                </a:solidFill>
                <a:latin typeface="Meiryo UI" panose="020B0604030504040204" pitchFamily="50" charset="-128"/>
                <a:ea typeface="Meiryo UI" panose="020B0604030504040204" pitchFamily="50" charset="-128"/>
              </a:rPr>
              <a:t>人員　①消防職員数の推移</a:t>
            </a:r>
            <a:endParaRPr kumimoji="1" lang="ja-JP" altLang="en-US" sz="100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26" name="角丸四角形 91">
            <a:extLst>
              <a:ext uri="{FF2B5EF4-FFF2-40B4-BE49-F238E27FC236}">
                <a16:creationId xmlns:a16="http://schemas.microsoft.com/office/drawing/2014/main" id="{A03D36C3-9140-479B-9156-01F2CCFFE63E}"/>
              </a:ext>
            </a:extLst>
          </p:cNvPr>
          <p:cNvSpPr/>
          <p:nvPr/>
        </p:nvSpPr>
        <p:spPr>
          <a:xfrm>
            <a:off x="79873" y="830029"/>
            <a:ext cx="2893915" cy="288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消防職員数推移（ブロック別）</a:t>
            </a:r>
            <a:endParaRPr kumimoji="1" lang="ja-JP" altLang="en-US" sz="100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7422A172-42F0-4ED8-B1DE-99D0519A4314}"/>
              </a:ext>
            </a:extLst>
          </p:cNvPr>
          <p:cNvSpPr>
            <a:spLocks noGrp="1"/>
          </p:cNvSpPr>
          <p:nvPr>
            <p:ph type="sldNum" sz="quarter" idx="12"/>
          </p:nvPr>
        </p:nvSpPr>
        <p:spPr>
          <a:xfrm>
            <a:off x="6996113" y="6361477"/>
            <a:ext cx="2228850" cy="365125"/>
          </a:xfrm>
        </p:spPr>
        <p:txBody>
          <a:bodyPr/>
          <a:lstStyle/>
          <a:p>
            <a:fld id="{CFC412B4-EE58-4AC4-A928-FBCBFC162B5A}" type="slidenum">
              <a:rPr kumimoji="1" lang="ja-JP" altLang="en-US" smtClean="0"/>
              <a:t>4</a:t>
            </a:fld>
            <a:endParaRPr kumimoji="1" lang="ja-JP" altLang="en-US"/>
          </a:p>
        </p:txBody>
      </p:sp>
      <p:sp>
        <p:nvSpPr>
          <p:cNvPr id="28" name="テキスト ボックス 27">
            <a:extLst>
              <a:ext uri="{FF2B5EF4-FFF2-40B4-BE49-F238E27FC236}">
                <a16:creationId xmlns:a16="http://schemas.microsoft.com/office/drawing/2014/main" id="{3E4BA953-7BC6-4EDC-8704-8919536BE111}"/>
              </a:ext>
            </a:extLst>
          </p:cNvPr>
          <p:cNvSpPr txBox="1"/>
          <p:nvPr/>
        </p:nvSpPr>
        <p:spPr>
          <a:xfrm>
            <a:off x="79873" y="6560249"/>
            <a:ext cx="8150073" cy="253916"/>
          </a:xfrm>
          <a:prstGeom prst="rect">
            <a:avLst/>
          </a:prstGeom>
          <a:noFill/>
        </p:spPr>
        <p:txBody>
          <a:bodyPr wrap="square">
            <a:spAutoFit/>
          </a:bodyPr>
          <a:lstStyle/>
          <a:p>
            <a:pPr algn="l" hangingPunct="0"/>
            <a:r>
              <a:rPr lang="ja-JP"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（出典）消防防災・震災対策現況調査（第</a:t>
            </a:r>
            <a:r>
              <a:rPr lang="en-US"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53</a:t>
            </a:r>
            <a:r>
              <a:rPr lang="ja-JP"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表：業務別の消防職員の数）</a:t>
            </a:r>
            <a:endParaRPr lang="ja-JP"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pic>
        <p:nvPicPr>
          <p:cNvPr id="8" name="図 7">
            <a:extLst>
              <a:ext uri="{FF2B5EF4-FFF2-40B4-BE49-F238E27FC236}">
                <a16:creationId xmlns:a16="http://schemas.microsoft.com/office/drawing/2014/main" id="{751AB6E1-3001-4FC7-ACDF-8C60107861E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6780" y="1253909"/>
            <a:ext cx="8150073" cy="5098137"/>
          </a:xfrm>
          <a:prstGeom prst="rect">
            <a:avLst/>
          </a:prstGeom>
          <a:noFill/>
          <a:ln>
            <a:noFill/>
          </a:ln>
        </p:spPr>
      </p:pic>
      <p:sp>
        <p:nvSpPr>
          <p:cNvPr id="9" name="正方形/長方形 8">
            <a:extLst>
              <a:ext uri="{FF2B5EF4-FFF2-40B4-BE49-F238E27FC236}">
                <a16:creationId xmlns:a16="http://schemas.microsoft.com/office/drawing/2014/main" id="{87F17ABF-9EEB-423F-A817-2C84C71F9BF6}"/>
              </a:ext>
            </a:extLst>
          </p:cNvPr>
          <p:cNvSpPr/>
          <p:nvPr/>
        </p:nvSpPr>
        <p:spPr>
          <a:xfrm>
            <a:off x="8357275" y="3224394"/>
            <a:ext cx="431897" cy="243455"/>
          </a:xfrm>
          <a:prstGeom prst="rect">
            <a:avLst/>
          </a:prstGeom>
          <a:no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1444186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0E18C5F5-EFE3-4448-9320-35378E710FAE}"/>
              </a:ext>
            </a:extLst>
          </p:cNvPr>
          <p:cNvSpPr/>
          <p:nvPr/>
        </p:nvSpPr>
        <p:spPr>
          <a:xfrm>
            <a:off x="24071" y="34374"/>
            <a:ext cx="9906000" cy="360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２　府内消防本部の現状</a:t>
            </a:r>
          </a:p>
        </p:txBody>
      </p:sp>
      <p:sp>
        <p:nvSpPr>
          <p:cNvPr id="18" name="角丸四角形 91">
            <a:extLst>
              <a:ext uri="{FF2B5EF4-FFF2-40B4-BE49-F238E27FC236}">
                <a16:creationId xmlns:a16="http://schemas.microsoft.com/office/drawing/2014/main" id="{6CB36A11-74F2-4241-A90F-ED982204452F}"/>
              </a:ext>
            </a:extLst>
          </p:cNvPr>
          <p:cNvSpPr/>
          <p:nvPr/>
        </p:nvSpPr>
        <p:spPr>
          <a:xfrm>
            <a:off x="79873" y="488550"/>
            <a:ext cx="3060000" cy="288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（１）</a:t>
            </a:r>
            <a:r>
              <a:rPr kumimoji="1" lang="ja-JP" altLang="en-US" sz="1400" b="1" dirty="0">
                <a:solidFill>
                  <a:prstClr val="white"/>
                </a:solidFill>
                <a:latin typeface="Meiryo UI" panose="020B0604030504040204" pitchFamily="50" charset="-128"/>
                <a:ea typeface="Meiryo UI" panose="020B0604030504040204" pitchFamily="50" charset="-128"/>
              </a:rPr>
              <a:t>人員　②整備指針充足率</a:t>
            </a:r>
            <a:endParaRPr kumimoji="1" lang="ja-JP" altLang="en-US" sz="100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26" name="角丸四角形 91">
            <a:extLst>
              <a:ext uri="{FF2B5EF4-FFF2-40B4-BE49-F238E27FC236}">
                <a16:creationId xmlns:a16="http://schemas.microsoft.com/office/drawing/2014/main" id="{A03D36C3-9140-479B-9156-01F2CCFFE63E}"/>
              </a:ext>
            </a:extLst>
          </p:cNvPr>
          <p:cNvSpPr/>
          <p:nvPr/>
        </p:nvSpPr>
        <p:spPr>
          <a:xfrm>
            <a:off x="79873" y="830029"/>
            <a:ext cx="5024864" cy="288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消防職員の整備指針充足率（</a:t>
            </a:r>
            <a:r>
              <a:rPr kumimoji="1" lang="en-US" altLang="ja-JP"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202</a:t>
            </a:r>
            <a:r>
              <a:rPr kumimoji="1" lang="en-US" altLang="ja-JP" sz="1600" b="1" dirty="0">
                <a:solidFill>
                  <a:schemeClr val="tx1"/>
                </a:solidFill>
                <a:latin typeface="Meiryo UI" panose="020B0604030504040204" pitchFamily="50" charset="-128"/>
                <a:ea typeface="Meiryo UI" panose="020B0604030504040204" pitchFamily="50" charset="-128"/>
              </a:rPr>
              <a:t>2</a:t>
            </a:r>
            <a:r>
              <a:rPr kumimoji="1" lang="ja-JP" altLang="en-US" sz="1600" b="1" dirty="0">
                <a:solidFill>
                  <a:schemeClr val="tx1"/>
                </a:solidFill>
                <a:latin typeface="Meiryo UI" panose="020B0604030504040204" pitchFamily="50" charset="-128"/>
                <a:ea typeface="Meiryo UI" panose="020B0604030504040204" pitchFamily="50" charset="-128"/>
              </a:rPr>
              <a:t>年４月１日時点</a:t>
            </a:r>
            <a:r>
              <a:rPr kumimoji="1" lang="ja-JP" altLang="en-US"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a:t>
            </a:r>
            <a:endParaRPr kumimoji="1" lang="ja-JP" altLang="en-US" sz="100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7422A172-42F0-4ED8-B1DE-99D0519A4314}"/>
              </a:ext>
            </a:extLst>
          </p:cNvPr>
          <p:cNvSpPr>
            <a:spLocks noGrp="1"/>
          </p:cNvSpPr>
          <p:nvPr>
            <p:ph type="sldNum" sz="quarter" idx="12"/>
          </p:nvPr>
        </p:nvSpPr>
        <p:spPr>
          <a:xfrm>
            <a:off x="6996113" y="6361477"/>
            <a:ext cx="2228850" cy="365125"/>
          </a:xfrm>
        </p:spPr>
        <p:txBody>
          <a:bodyPr/>
          <a:lstStyle/>
          <a:p>
            <a:fld id="{CFC412B4-EE58-4AC4-A928-FBCBFC162B5A}" type="slidenum">
              <a:rPr kumimoji="1" lang="ja-JP" altLang="en-US" smtClean="0"/>
              <a:t>5</a:t>
            </a:fld>
            <a:endParaRPr kumimoji="1" lang="ja-JP" altLang="en-US"/>
          </a:p>
        </p:txBody>
      </p:sp>
      <p:sp>
        <p:nvSpPr>
          <p:cNvPr id="28" name="テキスト ボックス 27">
            <a:extLst>
              <a:ext uri="{FF2B5EF4-FFF2-40B4-BE49-F238E27FC236}">
                <a16:creationId xmlns:a16="http://schemas.microsoft.com/office/drawing/2014/main" id="{3E4BA953-7BC6-4EDC-8704-8919536BE111}"/>
              </a:ext>
            </a:extLst>
          </p:cNvPr>
          <p:cNvSpPr txBox="1"/>
          <p:nvPr/>
        </p:nvSpPr>
        <p:spPr>
          <a:xfrm>
            <a:off x="155830" y="6417081"/>
            <a:ext cx="8150073" cy="253916"/>
          </a:xfrm>
          <a:prstGeom prst="rect">
            <a:avLst/>
          </a:prstGeom>
          <a:noFill/>
        </p:spPr>
        <p:txBody>
          <a:bodyPr wrap="square">
            <a:spAutoFit/>
          </a:bodyPr>
          <a:lstStyle/>
          <a:p>
            <a:pPr algn="l" hangingPunct="0"/>
            <a:r>
              <a:rPr lang="ja-JP"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（出典）</a:t>
            </a:r>
            <a:r>
              <a:rPr lang="zh-TW"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消防施設整備計画実態調査（令和</a:t>
            </a:r>
            <a:r>
              <a:rPr lang="en-US" altLang="zh-TW"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4</a:t>
            </a:r>
            <a:r>
              <a:rPr lang="zh-TW"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年度）</a:t>
            </a:r>
            <a:endParaRPr lang="ja-JP"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graphicFrame>
        <p:nvGraphicFramePr>
          <p:cNvPr id="9" name="Chart 1">
            <a:extLst>
              <a:ext uri="{FF2B5EF4-FFF2-40B4-BE49-F238E27FC236}">
                <a16:creationId xmlns:a16="http://schemas.microsoft.com/office/drawing/2014/main" id="{A377F584-20B2-4A26-9931-0D7891495100}"/>
              </a:ext>
            </a:extLst>
          </p:cNvPr>
          <p:cNvGraphicFramePr>
            <a:graphicFrameLocks/>
          </p:cNvGraphicFramePr>
          <p:nvPr>
            <p:extLst>
              <p:ext uri="{D42A27DB-BD31-4B8C-83A1-F6EECF244321}">
                <p14:modId xmlns:p14="http://schemas.microsoft.com/office/powerpoint/2010/main" val="1188787970"/>
              </p:ext>
            </p:extLst>
          </p:nvPr>
        </p:nvGraphicFramePr>
        <p:xfrm>
          <a:off x="-341680" y="1212205"/>
          <a:ext cx="9145091" cy="5226398"/>
        </p:xfrm>
        <a:graphic>
          <a:graphicData uri="http://schemas.openxmlformats.org/drawingml/2006/chart">
            <c:chart xmlns:c="http://schemas.openxmlformats.org/drawingml/2006/chart" xmlns:r="http://schemas.openxmlformats.org/officeDocument/2006/relationships" r:id="rId2"/>
          </a:graphicData>
        </a:graphic>
      </p:graphicFrame>
      <p:sp>
        <p:nvSpPr>
          <p:cNvPr id="6" name="正方形/長方形 5">
            <a:extLst>
              <a:ext uri="{FF2B5EF4-FFF2-40B4-BE49-F238E27FC236}">
                <a16:creationId xmlns:a16="http://schemas.microsoft.com/office/drawing/2014/main" id="{FA1E6125-E928-4846-BF41-68E1752462CB}"/>
              </a:ext>
            </a:extLst>
          </p:cNvPr>
          <p:cNvSpPr/>
          <p:nvPr/>
        </p:nvSpPr>
        <p:spPr>
          <a:xfrm>
            <a:off x="2056378" y="1935860"/>
            <a:ext cx="652008" cy="383519"/>
          </a:xfrm>
          <a:prstGeom prst="rect">
            <a:avLst/>
          </a:prstGeom>
          <a:solidFill>
            <a:schemeClr val="accent6">
              <a:lumMod val="20000"/>
              <a:lumOff val="80000"/>
              <a:alpha val="0"/>
            </a:schemeClr>
          </a:solid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Tree>
    <p:extLst>
      <p:ext uri="{BB962C8B-B14F-4D97-AF65-F5344CB8AC3E}">
        <p14:creationId xmlns:p14="http://schemas.microsoft.com/office/powerpoint/2010/main" val="3648818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0E18C5F5-EFE3-4448-9320-35378E710FAE}"/>
              </a:ext>
            </a:extLst>
          </p:cNvPr>
          <p:cNvSpPr/>
          <p:nvPr/>
        </p:nvSpPr>
        <p:spPr>
          <a:xfrm>
            <a:off x="24071" y="34374"/>
            <a:ext cx="9906000" cy="360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２　府内消防本部の現状</a:t>
            </a:r>
          </a:p>
        </p:txBody>
      </p:sp>
      <p:sp>
        <p:nvSpPr>
          <p:cNvPr id="18" name="角丸四角形 91">
            <a:extLst>
              <a:ext uri="{FF2B5EF4-FFF2-40B4-BE49-F238E27FC236}">
                <a16:creationId xmlns:a16="http://schemas.microsoft.com/office/drawing/2014/main" id="{6CB36A11-74F2-4241-A90F-ED982204452F}"/>
              </a:ext>
            </a:extLst>
          </p:cNvPr>
          <p:cNvSpPr/>
          <p:nvPr/>
        </p:nvSpPr>
        <p:spPr>
          <a:xfrm>
            <a:off x="79873" y="488550"/>
            <a:ext cx="3060000" cy="288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（１）</a:t>
            </a:r>
            <a:r>
              <a:rPr kumimoji="1" lang="ja-JP" altLang="en-US" sz="1400" b="1" dirty="0">
                <a:solidFill>
                  <a:prstClr val="white"/>
                </a:solidFill>
                <a:latin typeface="Meiryo UI" panose="020B0604030504040204" pitchFamily="50" charset="-128"/>
                <a:ea typeface="Meiryo UI" panose="020B0604030504040204" pitchFamily="50" charset="-128"/>
              </a:rPr>
              <a:t>人員　③年齢別構成</a:t>
            </a:r>
            <a:endParaRPr kumimoji="1" lang="ja-JP" altLang="en-US" sz="100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26" name="角丸四角形 91">
            <a:extLst>
              <a:ext uri="{FF2B5EF4-FFF2-40B4-BE49-F238E27FC236}">
                <a16:creationId xmlns:a16="http://schemas.microsoft.com/office/drawing/2014/main" id="{A03D36C3-9140-479B-9156-01F2CCFFE63E}"/>
              </a:ext>
            </a:extLst>
          </p:cNvPr>
          <p:cNvSpPr/>
          <p:nvPr/>
        </p:nvSpPr>
        <p:spPr>
          <a:xfrm>
            <a:off x="79874" y="830029"/>
            <a:ext cx="4452370" cy="288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年齢別消防吏員構成（</a:t>
            </a:r>
            <a:r>
              <a:rPr kumimoji="1" lang="en-US" altLang="ja-JP"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2023</a:t>
            </a:r>
            <a:r>
              <a:rPr kumimoji="1" lang="ja-JP" altLang="en-US" sz="1600" b="1" dirty="0">
                <a:solidFill>
                  <a:schemeClr val="tx1"/>
                </a:solidFill>
                <a:latin typeface="Meiryo UI" panose="020B0604030504040204" pitchFamily="50" charset="-128"/>
                <a:ea typeface="Meiryo UI" panose="020B0604030504040204" pitchFamily="50" charset="-128"/>
              </a:rPr>
              <a:t>年４月１日時点</a:t>
            </a:r>
            <a:r>
              <a:rPr kumimoji="1" lang="ja-JP" altLang="en-US"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a:t>
            </a:r>
            <a:endParaRPr kumimoji="1" lang="ja-JP" altLang="en-US" sz="100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7422A172-42F0-4ED8-B1DE-99D0519A4314}"/>
              </a:ext>
            </a:extLst>
          </p:cNvPr>
          <p:cNvSpPr>
            <a:spLocks noGrp="1"/>
          </p:cNvSpPr>
          <p:nvPr>
            <p:ph type="sldNum" sz="quarter" idx="12"/>
          </p:nvPr>
        </p:nvSpPr>
        <p:spPr>
          <a:xfrm>
            <a:off x="6996113" y="6361477"/>
            <a:ext cx="2228850" cy="365125"/>
          </a:xfrm>
        </p:spPr>
        <p:txBody>
          <a:bodyPr/>
          <a:lstStyle/>
          <a:p>
            <a:fld id="{CFC412B4-EE58-4AC4-A928-FBCBFC162B5A}" type="slidenum">
              <a:rPr kumimoji="1" lang="ja-JP" altLang="en-US" smtClean="0"/>
              <a:t>6</a:t>
            </a:fld>
            <a:endParaRPr kumimoji="1" lang="ja-JP" altLang="en-US"/>
          </a:p>
        </p:txBody>
      </p:sp>
      <p:sp>
        <p:nvSpPr>
          <p:cNvPr id="28" name="テキスト ボックス 27">
            <a:extLst>
              <a:ext uri="{FF2B5EF4-FFF2-40B4-BE49-F238E27FC236}">
                <a16:creationId xmlns:a16="http://schemas.microsoft.com/office/drawing/2014/main" id="{3E4BA953-7BC6-4EDC-8704-8919536BE111}"/>
              </a:ext>
            </a:extLst>
          </p:cNvPr>
          <p:cNvSpPr txBox="1"/>
          <p:nvPr/>
        </p:nvSpPr>
        <p:spPr>
          <a:xfrm>
            <a:off x="82776" y="6544417"/>
            <a:ext cx="6114193" cy="253916"/>
          </a:xfrm>
          <a:prstGeom prst="rect">
            <a:avLst/>
          </a:prstGeom>
          <a:noFill/>
        </p:spPr>
        <p:txBody>
          <a:bodyPr wrap="square">
            <a:spAutoFit/>
          </a:bodyPr>
          <a:lstStyle/>
          <a:p>
            <a:pPr algn="l" hangingPunct="0"/>
            <a:r>
              <a:rPr lang="ja-JP"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（出典）令和５年度消防防災・震災対策現況調査（第</a:t>
            </a:r>
            <a:r>
              <a:rPr lang="en-US"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02</a:t>
            </a:r>
            <a:r>
              <a:rPr lang="ja-JP"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表：年齢別及び階級別消防吏員数）</a:t>
            </a:r>
            <a:endParaRPr lang="ja-JP"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graphicFrame>
        <p:nvGraphicFramePr>
          <p:cNvPr id="9" name="グラフ 8">
            <a:extLst>
              <a:ext uri="{FF2B5EF4-FFF2-40B4-BE49-F238E27FC236}">
                <a16:creationId xmlns:a16="http://schemas.microsoft.com/office/drawing/2014/main" id="{920030E4-A9DD-422A-8B62-BF00E61F389E}"/>
              </a:ext>
            </a:extLst>
          </p:cNvPr>
          <p:cNvGraphicFramePr>
            <a:graphicFrameLocks/>
          </p:cNvGraphicFramePr>
          <p:nvPr>
            <p:extLst>
              <p:ext uri="{D42A27DB-BD31-4B8C-83A1-F6EECF244321}">
                <p14:modId xmlns:p14="http://schemas.microsoft.com/office/powerpoint/2010/main" val="272936538"/>
              </p:ext>
            </p:extLst>
          </p:nvPr>
        </p:nvGraphicFramePr>
        <p:xfrm>
          <a:off x="79873" y="1261761"/>
          <a:ext cx="8809685" cy="5282278"/>
        </p:xfrm>
        <a:graphic>
          <a:graphicData uri="http://schemas.openxmlformats.org/drawingml/2006/chart">
            <c:chart xmlns:c="http://schemas.openxmlformats.org/drawingml/2006/chart" xmlns:r="http://schemas.openxmlformats.org/officeDocument/2006/relationships" r:id="rId2"/>
          </a:graphicData>
        </a:graphic>
      </p:graphicFrame>
      <p:sp>
        <p:nvSpPr>
          <p:cNvPr id="12" name="正方形/長方形 11">
            <a:extLst>
              <a:ext uri="{FF2B5EF4-FFF2-40B4-BE49-F238E27FC236}">
                <a16:creationId xmlns:a16="http://schemas.microsoft.com/office/drawing/2014/main" id="{01FAA7A5-AE6E-431B-9406-246BA6C925EE}"/>
              </a:ext>
            </a:extLst>
          </p:cNvPr>
          <p:cNvSpPr/>
          <p:nvPr/>
        </p:nvSpPr>
        <p:spPr>
          <a:xfrm>
            <a:off x="1999932" y="1898240"/>
            <a:ext cx="652008" cy="383519"/>
          </a:xfrm>
          <a:prstGeom prst="rect">
            <a:avLst/>
          </a:prstGeom>
          <a:solidFill>
            <a:schemeClr val="accent6">
              <a:lumMod val="20000"/>
              <a:lumOff val="80000"/>
              <a:alpha val="0"/>
            </a:schemeClr>
          </a:solid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noFill/>
            </a:endParaRPr>
          </a:p>
        </p:txBody>
      </p:sp>
    </p:spTree>
    <p:extLst>
      <p:ext uri="{BB962C8B-B14F-4D97-AF65-F5344CB8AC3E}">
        <p14:creationId xmlns:p14="http://schemas.microsoft.com/office/powerpoint/2010/main" val="1251312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0E18C5F5-EFE3-4448-9320-35378E710FAE}"/>
              </a:ext>
            </a:extLst>
          </p:cNvPr>
          <p:cNvSpPr/>
          <p:nvPr/>
        </p:nvSpPr>
        <p:spPr>
          <a:xfrm>
            <a:off x="24071" y="34374"/>
            <a:ext cx="9906000" cy="360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２　府内消防本部の現状</a:t>
            </a:r>
          </a:p>
        </p:txBody>
      </p:sp>
      <p:sp>
        <p:nvSpPr>
          <p:cNvPr id="18" name="角丸四角形 91">
            <a:extLst>
              <a:ext uri="{FF2B5EF4-FFF2-40B4-BE49-F238E27FC236}">
                <a16:creationId xmlns:a16="http://schemas.microsoft.com/office/drawing/2014/main" id="{6CB36A11-74F2-4241-A90F-ED982204452F}"/>
              </a:ext>
            </a:extLst>
          </p:cNvPr>
          <p:cNvSpPr/>
          <p:nvPr/>
        </p:nvSpPr>
        <p:spPr>
          <a:xfrm>
            <a:off x="79873" y="488550"/>
            <a:ext cx="3410750" cy="288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（１）</a:t>
            </a:r>
            <a:r>
              <a:rPr kumimoji="1" lang="ja-JP" altLang="en-US" sz="1400" b="1" dirty="0">
                <a:solidFill>
                  <a:prstClr val="white"/>
                </a:solidFill>
                <a:latin typeface="Meiryo UI" panose="020B0604030504040204" pitchFamily="50" charset="-128"/>
                <a:ea typeface="Meiryo UI" panose="020B0604030504040204" pitchFamily="50" charset="-128"/>
              </a:rPr>
              <a:t>人員　④兼任・専任別消防職員数</a:t>
            </a:r>
            <a:endParaRPr kumimoji="1" lang="ja-JP" altLang="en-US" sz="100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26" name="角丸四角形 91">
            <a:extLst>
              <a:ext uri="{FF2B5EF4-FFF2-40B4-BE49-F238E27FC236}">
                <a16:creationId xmlns:a16="http://schemas.microsoft.com/office/drawing/2014/main" id="{A03D36C3-9140-479B-9156-01F2CCFFE63E}"/>
              </a:ext>
            </a:extLst>
          </p:cNvPr>
          <p:cNvSpPr/>
          <p:nvPr/>
        </p:nvSpPr>
        <p:spPr>
          <a:xfrm>
            <a:off x="79873" y="830029"/>
            <a:ext cx="4738617" cy="288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専任・兼任別消防職員数（</a:t>
            </a:r>
            <a:r>
              <a:rPr kumimoji="1" lang="en-US" altLang="ja-JP"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2023</a:t>
            </a:r>
            <a:r>
              <a:rPr kumimoji="1" lang="ja-JP" altLang="en-US" sz="1600" b="1" dirty="0">
                <a:solidFill>
                  <a:schemeClr val="tx1"/>
                </a:solidFill>
                <a:latin typeface="Meiryo UI" panose="020B0604030504040204" pitchFamily="50" charset="-128"/>
                <a:ea typeface="Meiryo UI" panose="020B0604030504040204" pitchFamily="50" charset="-128"/>
              </a:rPr>
              <a:t>年４月１日時点</a:t>
            </a:r>
            <a:r>
              <a:rPr kumimoji="1" lang="ja-JP" altLang="en-US"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a:t>
            </a:r>
            <a:endParaRPr kumimoji="1" lang="ja-JP" altLang="en-US" sz="100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7422A172-42F0-4ED8-B1DE-99D0519A4314}"/>
              </a:ext>
            </a:extLst>
          </p:cNvPr>
          <p:cNvSpPr>
            <a:spLocks noGrp="1"/>
          </p:cNvSpPr>
          <p:nvPr>
            <p:ph type="sldNum" sz="quarter" idx="12"/>
          </p:nvPr>
        </p:nvSpPr>
        <p:spPr>
          <a:xfrm>
            <a:off x="6996113" y="6361477"/>
            <a:ext cx="2228850" cy="365125"/>
          </a:xfrm>
        </p:spPr>
        <p:txBody>
          <a:bodyPr/>
          <a:lstStyle/>
          <a:p>
            <a:fld id="{CFC412B4-EE58-4AC4-A928-FBCBFC162B5A}" type="slidenum">
              <a:rPr kumimoji="1" lang="ja-JP" altLang="en-US" smtClean="0"/>
              <a:t>7</a:t>
            </a:fld>
            <a:endParaRPr kumimoji="1" lang="ja-JP" altLang="en-US"/>
          </a:p>
        </p:txBody>
      </p:sp>
      <p:sp>
        <p:nvSpPr>
          <p:cNvPr id="28" name="テキスト ボックス 27">
            <a:extLst>
              <a:ext uri="{FF2B5EF4-FFF2-40B4-BE49-F238E27FC236}">
                <a16:creationId xmlns:a16="http://schemas.microsoft.com/office/drawing/2014/main" id="{3E4BA953-7BC6-4EDC-8704-8919536BE111}"/>
              </a:ext>
            </a:extLst>
          </p:cNvPr>
          <p:cNvSpPr txBox="1"/>
          <p:nvPr/>
        </p:nvSpPr>
        <p:spPr>
          <a:xfrm>
            <a:off x="79873" y="6544039"/>
            <a:ext cx="8150073" cy="253916"/>
          </a:xfrm>
          <a:prstGeom prst="rect">
            <a:avLst/>
          </a:prstGeom>
          <a:noFill/>
        </p:spPr>
        <p:txBody>
          <a:bodyPr wrap="square">
            <a:spAutoFit/>
          </a:bodyPr>
          <a:lstStyle/>
          <a:p>
            <a:pPr algn="l" hangingPunct="0"/>
            <a:r>
              <a:rPr lang="ja-JP"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（出典）令和５年度消防防災・震災対策現況調査（第</a:t>
            </a:r>
            <a:r>
              <a:rPr lang="en-US"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53</a:t>
            </a:r>
            <a:r>
              <a:rPr lang="ja-JP"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表：業務別の消防職員の数）</a:t>
            </a:r>
            <a:endParaRPr lang="ja-JP"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graphicFrame>
        <p:nvGraphicFramePr>
          <p:cNvPr id="8" name="Chart 1">
            <a:extLst>
              <a:ext uri="{FF2B5EF4-FFF2-40B4-BE49-F238E27FC236}">
                <a16:creationId xmlns:a16="http://schemas.microsoft.com/office/drawing/2014/main" id="{0F0CB239-8DB9-4679-A85C-DC342E8D06E6}"/>
              </a:ext>
            </a:extLst>
          </p:cNvPr>
          <p:cNvGraphicFramePr>
            <a:graphicFrameLocks/>
          </p:cNvGraphicFramePr>
          <p:nvPr>
            <p:extLst>
              <p:ext uri="{D42A27DB-BD31-4B8C-83A1-F6EECF244321}">
                <p14:modId xmlns:p14="http://schemas.microsoft.com/office/powerpoint/2010/main" val="2524199896"/>
              </p:ext>
            </p:extLst>
          </p:nvPr>
        </p:nvGraphicFramePr>
        <p:xfrm>
          <a:off x="-190473" y="1318140"/>
          <a:ext cx="8877879" cy="5170240"/>
        </p:xfrm>
        <a:graphic>
          <a:graphicData uri="http://schemas.openxmlformats.org/drawingml/2006/chart">
            <c:chart xmlns:c="http://schemas.openxmlformats.org/drawingml/2006/chart" xmlns:r="http://schemas.openxmlformats.org/officeDocument/2006/relationships" r:id="rId2"/>
          </a:graphicData>
        </a:graphic>
      </p:graphicFrame>
      <p:sp>
        <p:nvSpPr>
          <p:cNvPr id="12" name="正方形/長方形 11">
            <a:extLst>
              <a:ext uri="{FF2B5EF4-FFF2-40B4-BE49-F238E27FC236}">
                <a16:creationId xmlns:a16="http://schemas.microsoft.com/office/drawing/2014/main" id="{1952A0BD-AD4F-4D82-A8C3-C2D32C6267ED}"/>
              </a:ext>
            </a:extLst>
          </p:cNvPr>
          <p:cNvSpPr/>
          <p:nvPr/>
        </p:nvSpPr>
        <p:spPr>
          <a:xfrm>
            <a:off x="2121493" y="1930045"/>
            <a:ext cx="652008" cy="383519"/>
          </a:xfrm>
          <a:prstGeom prst="rect">
            <a:avLst/>
          </a:prstGeom>
          <a:solidFill>
            <a:schemeClr val="accent6">
              <a:lumMod val="20000"/>
              <a:lumOff val="80000"/>
              <a:alpha val="0"/>
            </a:schemeClr>
          </a:solid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Tree>
    <p:extLst>
      <p:ext uri="{BB962C8B-B14F-4D97-AF65-F5344CB8AC3E}">
        <p14:creationId xmlns:p14="http://schemas.microsoft.com/office/powerpoint/2010/main" val="1809052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0E18C5F5-EFE3-4448-9320-35378E710FAE}"/>
              </a:ext>
            </a:extLst>
          </p:cNvPr>
          <p:cNvSpPr/>
          <p:nvPr/>
        </p:nvSpPr>
        <p:spPr>
          <a:xfrm>
            <a:off x="24071" y="34374"/>
            <a:ext cx="9906000" cy="360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２　府内消防本部の現状</a:t>
            </a:r>
          </a:p>
        </p:txBody>
      </p:sp>
      <p:sp>
        <p:nvSpPr>
          <p:cNvPr id="18" name="角丸四角形 91">
            <a:extLst>
              <a:ext uri="{FF2B5EF4-FFF2-40B4-BE49-F238E27FC236}">
                <a16:creationId xmlns:a16="http://schemas.microsoft.com/office/drawing/2014/main" id="{6CB36A11-74F2-4241-A90F-ED982204452F}"/>
              </a:ext>
            </a:extLst>
          </p:cNvPr>
          <p:cNvSpPr/>
          <p:nvPr/>
        </p:nvSpPr>
        <p:spPr>
          <a:xfrm>
            <a:off x="79873" y="488550"/>
            <a:ext cx="1620000" cy="288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（２）車両　</a:t>
            </a:r>
            <a:endParaRPr kumimoji="1" lang="ja-JP" altLang="en-US" sz="100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26" name="角丸四角形 91">
            <a:extLst>
              <a:ext uri="{FF2B5EF4-FFF2-40B4-BE49-F238E27FC236}">
                <a16:creationId xmlns:a16="http://schemas.microsoft.com/office/drawing/2014/main" id="{A03D36C3-9140-479B-9156-01F2CCFFE63E}"/>
              </a:ext>
            </a:extLst>
          </p:cNvPr>
          <p:cNvSpPr/>
          <p:nvPr/>
        </p:nvSpPr>
        <p:spPr>
          <a:xfrm>
            <a:off x="79873" y="830029"/>
            <a:ext cx="5016913" cy="288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消防車両の整備指針充足率（</a:t>
            </a:r>
            <a:r>
              <a:rPr kumimoji="1" lang="en-US" altLang="ja-JP"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202</a:t>
            </a:r>
            <a:r>
              <a:rPr kumimoji="1" lang="en-US" altLang="ja-JP" sz="1600" b="1" dirty="0">
                <a:solidFill>
                  <a:schemeClr val="tx1"/>
                </a:solidFill>
                <a:latin typeface="Meiryo UI" panose="020B0604030504040204" pitchFamily="50" charset="-128"/>
                <a:ea typeface="Meiryo UI" panose="020B0604030504040204" pitchFamily="50" charset="-128"/>
              </a:rPr>
              <a:t>2</a:t>
            </a:r>
            <a:r>
              <a:rPr kumimoji="1" lang="ja-JP" altLang="en-US" sz="1600" b="1" dirty="0">
                <a:solidFill>
                  <a:schemeClr val="tx1"/>
                </a:solidFill>
                <a:latin typeface="Meiryo UI" panose="020B0604030504040204" pitchFamily="50" charset="-128"/>
                <a:ea typeface="Meiryo UI" panose="020B0604030504040204" pitchFamily="50" charset="-128"/>
              </a:rPr>
              <a:t>年４月１日時点</a:t>
            </a:r>
            <a:r>
              <a:rPr kumimoji="1" lang="ja-JP" altLang="en-US"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a:t>
            </a:r>
            <a:endParaRPr kumimoji="1" lang="ja-JP" altLang="en-US" sz="100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7422A172-42F0-4ED8-B1DE-99D0519A4314}"/>
              </a:ext>
            </a:extLst>
          </p:cNvPr>
          <p:cNvSpPr>
            <a:spLocks noGrp="1"/>
          </p:cNvSpPr>
          <p:nvPr>
            <p:ph type="sldNum" sz="quarter" idx="12"/>
          </p:nvPr>
        </p:nvSpPr>
        <p:spPr>
          <a:xfrm>
            <a:off x="6996113" y="6361477"/>
            <a:ext cx="2228850" cy="365125"/>
          </a:xfrm>
        </p:spPr>
        <p:txBody>
          <a:bodyPr/>
          <a:lstStyle/>
          <a:p>
            <a:fld id="{CFC412B4-EE58-4AC4-A928-FBCBFC162B5A}" type="slidenum">
              <a:rPr kumimoji="1" lang="ja-JP" altLang="en-US" smtClean="0"/>
              <a:t>8</a:t>
            </a:fld>
            <a:endParaRPr kumimoji="1" lang="ja-JP" altLang="en-US"/>
          </a:p>
        </p:txBody>
      </p:sp>
      <p:sp>
        <p:nvSpPr>
          <p:cNvPr id="28" name="テキスト ボックス 27">
            <a:extLst>
              <a:ext uri="{FF2B5EF4-FFF2-40B4-BE49-F238E27FC236}">
                <a16:creationId xmlns:a16="http://schemas.microsoft.com/office/drawing/2014/main" id="{3E4BA953-7BC6-4EDC-8704-8919536BE111}"/>
              </a:ext>
            </a:extLst>
          </p:cNvPr>
          <p:cNvSpPr txBox="1"/>
          <p:nvPr/>
        </p:nvSpPr>
        <p:spPr>
          <a:xfrm>
            <a:off x="79873" y="6546813"/>
            <a:ext cx="8150073" cy="253916"/>
          </a:xfrm>
          <a:prstGeom prst="rect">
            <a:avLst/>
          </a:prstGeom>
          <a:noFill/>
        </p:spPr>
        <p:txBody>
          <a:bodyPr wrap="square">
            <a:spAutoFit/>
          </a:bodyPr>
          <a:lstStyle/>
          <a:p>
            <a:pPr algn="l" hangingPunct="0"/>
            <a:r>
              <a:rPr lang="zh-TW"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（出典）消防施設整備計画実態調査（令和</a:t>
            </a:r>
            <a:r>
              <a:rPr lang="en-US" altLang="zh-TW"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4</a:t>
            </a:r>
            <a:r>
              <a:rPr lang="zh-TW"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年度）</a:t>
            </a:r>
            <a:endParaRPr lang="ja-JP"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graphicFrame>
        <p:nvGraphicFramePr>
          <p:cNvPr id="9" name="Chart 1">
            <a:extLst>
              <a:ext uri="{FF2B5EF4-FFF2-40B4-BE49-F238E27FC236}">
                <a16:creationId xmlns:a16="http://schemas.microsoft.com/office/drawing/2014/main" id="{55060AEB-455A-4D03-91ED-1D84CADC0147}"/>
              </a:ext>
            </a:extLst>
          </p:cNvPr>
          <p:cNvGraphicFramePr>
            <a:graphicFrameLocks/>
          </p:cNvGraphicFramePr>
          <p:nvPr>
            <p:extLst>
              <p:ext uri="{D42A27DB-BD31-4B8C-83A1-F6EECF244321}">
                <p14:modId xmlns:p14="http://schemas.microsoft.com/office/powerpoint/2010/main" val="3434215139"/>
              </p:ext>
            </p:extLst>
          </p:nvPr>
        </p:nvGraphicFramePr>
        <p:xfrm>
          <a:off x="222637" y="1526180"/>
          <a:ext cx="8643066" cy="2279515"/>
        </p:xfrm>
        <a:graphic>
          <a:graphicData uri="http://schemas.openxmlformats.org/drawingml/2006/chart">
            <c:chart xmlns:c="http://schemas.openxmlformats.org/drawingml/2006/chart" xmlns:r="http://schemas.openxmlformats.org/officeDocument/2006/relationships" r:id="rId2"/>
          </a:graphicData>
        </a:graphic>
      </p:graphicFrame>
      <p:sp>
        <p:nvSpPr>
          <p:cNvPr id="6" name="四角形: 角を丸くする 5">
            <a:extLst>
              <a:ext uri="{FF2B5EF4-FFF2-40B4-BE49-F238E27FC236}">
                <a16:creationId xmlns:a16="http://schemas.microsoft.com/office/drawing/2014/main" id="{000977EF-A52A-4684-9D88-40A3EDBF2499}"/>
              </a:ext>
            </a:extLst>
          </p:cNvPr>
          <p:cNvSpPr/>
          <p:nvPr/>
        </p:nvSpPr>
        <p:spPr>
          <a:xfrm>
            <a:off x="222637" y="1212205"/>
            <a:ext cx="1566407" cy="288001"/>
          </a:xfrm>
          <a:prstGeom prst="roundRect">
            <a:avLst/>
          </a:prstGeom>
          <a:gradFill>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メイリオ" panose="020B0604030504040204" pitchFamily="50" charset="-128"/>
                <a:ea typeface="メイリオ" panose="020B0604030504040204" pitchFamily="50" charset="-128"/>
              </a:rPr>
              <a:t>ポンプ車</a:t>
            </a:r>
          </a:p>
        </p:txBody>
      </p:sp>
      <p:sp>
        <p:nvSpPr>
          <p:cNvPr id="15" name="正方形/長方形 14">
            <a:extLst>
              <a:ext uri="{FF2B5EF4-FFF2-40B4-BE49-F238E27FC236}">
                <a16:creationId xmlns:a16="http://schemas.microsoft.com/office/drawing/2014/main" id="{0EEF17C5-6282-4400-8A00-5842EB8279C2}"/>
              </a:ext>
            </a:extLst>
          </p:cNvPr>
          <p:cNvSpPr/>
          <p:nvPr/>
        </p:nvSpPr>
        <p:spPr>
          <a:xfrm>
            <a:off x="2480267" y="1836042"/>
            <a:ext cx="612790" cy="238540"/>
          </a:xfrm>
          <a:prstGeom prst="rect">
            <a:avLst/>
          </a:prstGeom>
          <a:no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
        <p:nvSpPr>
          <p:cNvPr id="20" name="四角形: 角を丸くする 19">
            <a:extLst>
              <a:ext uri="{FF2B5EF4-FFF2-40B4-BE49-F238E27FC236}">
                <a16:creationId xmlns:a16="http://schemas.microsoft.com/office/drawing/2014/main" id="{24A324AE-489E-4209-8677-B62941B5A598}"/>
              </a:ext>
            </a:extLst>
          </p:cNvPr>
          <p:cNvSpPr/>
          <p:nvPr/>
        </p:nvSpPr>
        <p:spPr>
          <a:xfrm>
            <a:off x="196057" y="3936731"/>
            <a:ext cx="1566407" cy="312359"/>
          </a:xfrm>
          <a:prstGeom prst="roundRect">
            <a:avLst/>
          </a:prstGeom>
          <a:gradFill>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メイリオ" panose="020B0604030504040204" pitchFamily="50" charset="-128"/>
                <a:ea typeface="メイリオ" panose="020B0604030504040204" pitchFamily="50" charset="-128"/>
              </a:rPr>
              <a:t>救急自動車</a:t>
            </a:r>
          </a:p>
        </p:txBody>
      </p:sp>
      <p:graphicFrame>
        <p:nvGraphicFramePr>
          <p:cNvPr id="21" name="Chart 1">
            <a:extLst>
              <a:ext uri="{FF2B5EF4-FFF2-40B4-BE49-F238E27FC236}">
                <a16:creationId xmlns:a16="http://schemas.microsoft.com/office/drawing/2014/main" id="{2100765C-A9E8-4873-A274-AE6A31BDB530}"/>
              </a:ext>
            </a:extLst>
          </p:cNvPr>
          <p:cNvGraphicFramePr>
            <a:graphicFrameLocks/>
          </p:cNvGraphicFramePr>
          <p:nvPr>
            <p:extLst>
              <p:ext uri="{D42A27DB-BD31-4B8C-83A1-F6EECF244321}">
                <p14:modId xmlns:p14="http://schemas.microsoft.com/office/powerpoint/2010/main" val="284081840"/>
              </p:ext>
            </p:extLst>
          </p:nvPr>
        </p:nvGraphicFramePr>
        <p:xfrm>
          <a:off x="188106" y="4283431"/>
          <a:ext cx="8957354" cy="234652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2272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0E18C5F5-EFE3-4448-9320-35378E710FAE}"/>
              </a:ext>
            </a:extLst>
          </p:cNvPr>
          <p:cNvSpPr/>
          <p:nvPr/>
        </p:nvSpPr>
        <p:spPr>
          <a:xfrm>
            <a:off x="24071" y="34374"/>
            <a:ext cx="9906000" cy="360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２　府内消防本部の現状</a:t>
            </a:r>
          </a:p>
        </p:txBody>
      </p:sp>
      <p:sp>
        <p:nvSpPr>
          <p:cNvPr id="18" name="角丸四角形 91">
            <a:extLst>
              <a:ext uri="{FF2B5EF4-FFF2-40B4-BE49-F238E27FC236}">
                <a16:creationId xmlns:a16="http://schemas.microsoft.com/office/drawing/2014/main" id="{6CB36A11-74F2-4241-A90F-ED982204452F}"/>
              </a:ext>
            </a:extLst>
          </p:cNvPr>
          <p:cNvSpPr/>
          <p:nvPr/>
        </p:nvSpPr>
        <p:spPr>
          <a:xfrm>
            <a:off x="79873" y="488550"/>
            <a:ext cx="1620000" cy="288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（２）車両　</a:t>
            </a:r>
            <a:endParaRPr kumimoji="1" lang="ja-JP" altLang="en-US" sz="100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26" name="角丸四角形 91">
            <a:extLst>
              <a:ext uri="{FF2B5EF4-FFF2-40B4-BE49-F238E27FC236}">
                <a16:creationId xmlns:a16="http://schemas.microsoft.com/office/drawing/2014/main" id="{A03D36C3-9140-479B-9156-01F2CCFFE63E}"/>
              </a:ext>
            </a:extLst>
          </p:cNvPr>
          <p:cNvSpPr/>
          <p:nvPr/>
        </p:nvSpPr>
        <p:spPr>
          <a:xfrm>
            <a:off x="79873" y="830029"/>
            <a:ext cx="5040767" cy="288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消防車両の整備指針充足率（</a:t>
            </a:r>
            <a:r>
              <a:rPr kumimoji="1" lang="en-US" altLang="ja-JP"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202</a:t>
            </a:r>
            <a:r>
              <a:rPr kumimoji="1" lang="en-US" altLang="ja-JP" sz="1600" b="1" dirty="0">
                <a:solidFill>
                  <a:schemeClr val="tx1"/>
                </a:solidFill>
                <a:latin typeface="Meiryo UI" panose="020B0604030504040204" pitchFamily="50" charset="-128"/>
                <a:ea typeface="Meiryo UI" panose="020B0604030504040204" pitchFamily="50" charset="-128"/>
              </a:rPr>
              <a:t>2</a:t>
            </a:r>
            <a:r>
              <a:rPr kumimoji="1" lang="ja-JP" altLang="en-US" sz="1600" b="1" dirty="0">
                <a:solidFill>
                  <a:schemeClr val="tx1"/>
                </a:solidFill>
                <a:latin typeface="Meiryo UI" panose="020B0604030504040204" pitchFamily="50" charset="-128"/>
                <a:ea typeface="Meiryo UI" panose="020B0604030504040204" pitchFamily="50" charset="-128"/>
              </a:rPr>
              <a:t>年４月１日時点</a:t>
            </a:r>
            <a:r>
              <a:rPr kumimoji="1" lang="ja-JP" altLang="en-US"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a:t>
            </a:r>
            <a:endParaRPr kumimoji="1" lang="ja-JP" altLang="en-US" sz="100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7422A172-42F0-4ED8-B1DE-99D0519A4314}"/>
              </a:ext>
            </a:extLst>
          </p:cNvPr>
          <p:cNvSpPr>
            <a:spLocks noGrp="1"/>
          </p:cNvSpPr>
          <p:nvPr>
            <p:ph type="sldNum" sz="quarter" idx="12"/>
          </p:nvPr>
        </p:nvSpPr>
        <p:spPr>
          <a:xfrm>
            <a:off x="6996113" y="6361477"/>
            <a:ext cx="2228850" cy="365125"/>
          </a:xfrm>
        </p:spPr>
        <p:txBody>
          <a:bodyPr/>
          <a:lstStyle/>
          <a:p>
            <a:fld id="{CFC412B4-EE58-4AC4-A928-FBCBFC162B5A}" type="slidenum">
              <a:rPr kumimoji="1" lang="ja-JP" altLang="en-US" smtClean="0"/>
              <a:t>9</a:t>
            </a:fld>
            <a:endParaRPr kumimoji="1" lang="ja-JP" altLang="en-US"/>
          </a:p>
        </p:txBody>
      </p:sp>
      <p:sp>
        <p:nvSpPr>
          <p:cNvPr id="28" name="テキスト ボックス 27">
            <a:extLst>
              <a:ext uri="{FF2B5EF4-FFF2-40B4-BE49-F238E27FC236}">
                <a16:creationId xmlns:a16="http://schemas.microsoft.com/office/drawing/2014/main" id="{3E4BA953-7BC6-4EDC-8704-8919536BE111}"/>
              </a:ext>
            </a:extLst>
          </p:cNvPr>
          <p:cNvSpPr txBox="1"/>
          <p:nvPr/>
        </p:nvSpPr>
        <p:spPr>
          <a:xfrm>
            <a:off x="79873" y="6417081"/>
            <a:ext cx="8150073" cy="253916"/>
          </a:xfrm>
          <a:prstGeom prst="rect">
            <a:avLst/>
          </a:prstGeom>
          <a:noFill/>
        </p:spPr>
        <p:txBody>
          <a:bodyPr wrap="square">
            <a:spAutoFit/>
          </a:bodyPr>
          <a:lstStyle/>
          <a:p>
            <a:pPr algn="l" hangingPunct="0"/>
            <a:r>
              <a:rPr lang="zh-TW"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（出典）消防施設整備計画実態調査（令和</a:t>
            </a:r>
            <a:r>
              <a:rPr lang="en-US" altLang="zh-TW"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4</a:t>
            </a:r>
            <a:r>
              <a:rPr lang="zh-TW" altLang="en-US"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年度）</a:t>
            </a:r>
            <a:endParaRPr lang="ja-JP" altLang="ja-JP" sz="105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6" name="四角形: 角を丸くする 5">
            <a:extLst>
              <a:ext uri="{FF2B5EF4-FFF2-40B4-BE49-F238E27FC236}">
                <a16:creationId xmlns:a16="http://schemas.microsoft.com/office/drawing/2014/main" id="{000977EF-A52A-4684-9D88-40A3EDBF2499}"/>
              </a:ext>
            </a:extLst>
          </p:cNvPr>
          <p:cNvSpPr/>
          <p:nvPr/>
        </p:nvSpPr>
        <p:spPr>
          <a:xfrm>
            <a:off x="191047" y="3966772"/>
            <a:ext cx="1566407" cy="288001"/>
          </a:xfrm>
          <a:prstGeom prst="roundRect">
            <a:avLst/>
          </a:prstGeom>
          <a:gradFill>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メイリオ" panose="020B0604030504040204" pitchFamily="50" charset="-128"/>
                <a:ea typeface="メイリオ" panose="020B0604030504040204" pitchFamily="50" charset="-128"/>
              </a:rPr>
              <a:t>化学消防車</a:t>
            </a:r>
          </a:p>
        </p:txBody>
      </p:sp>
      <p:graphicFrame>
        <p:nvGraphicFramePr>
          <p:cNvPr id="15" name="Chart 1">
            <a:extLst>
              <a:ext uri="{FF2B5EF4-FFF2-40B4-BE49-F238E27FC236}">
                <a16:creationId xmlns:a16="http://schemas.microsoft.com/office/drawing/2014/main" id="{A20E08DE-8F7F-40BB-9604-501C8A2B68F9}"/>
              </a:ext>
            </a:extLst>
          </p:cNvPr>
          <p:cNvGraphicFramePr>
            <a:graphicFrameLocks/>
          </p:cNvGraphicFramePr>
          <p:nvPr>
            <p:extLst>
              <p:ext uri="{D42A27DB-BD31-4B8C-83A1-F6EECF244321}">
                <p14:modId xmlns:p14="http://schemas.microsoft.com/office/powerpoint/2010/main" val="3993125853"/>
              </p:ext>
            </p:extLst>
          </p:nvPr>
        </p:nvGraphicFramePr>
        <p:xfrm>
          <a:off x="197498" y="4311129"/>
          <a:ext cx="8957354" cy="2244879"/>
        </p:xfrm>
        <a:graphic>
          <a:graphicData uri="http://schemas.openxmlformats.org/drawingml/2006/chart">
            <c:chart xmlns:c="http://schemas.openxmlformats.org/drawingml/2006/chart" xmlns:r="http://schemas.openxmlformats.org/officeDocument/2006/relationships" r:id="rId2"/>
          </a:graphicData>
        </a:graphic>
      </p:graphicFrame>
      <p:sp>
        <p:nvSpPr>
          <p:cNvPr id="13" name="四角形: 角を丸くする 12">
            <a:extLst>
              <a:ext uri="{FF2B5EF4-FFF2-40B4-BE49-F238E27FC236}">
                <a16:creationId xmlns:a16="http://schemas.microsoft.com/office/drawing/2014/main" id="{9C976E37-5BF1-49A8-A1A0-F5418A7010C1}"/>
              </a:ext>
            </a:extLst>
          </p:cNvPr>
          <p:cNvSpPr/>
          <p:nvPr/>
        </p:nvSpPr>
        <p:spPr>
          <a:xfrm>
            <a:off x="191048" y="1212205"/>
            <a:ext cx="1566407" cy="288001"/>
          </a:xfrm>
          <a:prstGeom prst="roundRect">
            <a:avLst/>
          </a:prstGeom>
          <a:gradFill>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メイリオ" panose="020B0604030504040204" pitchFamily="50" charset="-128"/>
                <a:ea typeface="メイリオ" panose="020B0604030504040204" pitchFamily="50" charset="-128"/>
              </a:rPr>
              <a:t>救助工作車</a:t>
            </a:r>
          </a:p>
        </p:txBody>
      </p:sp>
      <p:graphicFrame>
        <p:nvGraphicFramePr>
          <p:cNvPr id="14" name="Chart 1">
            <a:extLst>
              <a:ext uri="{FF2B5EF4-FFF2-40B4-BE49-F238E27FC236}">
                <a16:creationId xmlns:a16="http://schemas.microsoft.com/office/drawing/2014/main" id="{B2A9409B-EEAF-4955-83CF-08DF3ADF776B}"/>
              </a:ext>
            </a:extLst>
          </p:cNvPr>
          <p:cNvGraphicFramePr>
            <a:graphicFrameLocks/>
          </p:cNvGraphicFramePr>
          <p:nvPr>
            <p:extLst>
              <p:ext uri="{D42A27DB-BD31-4B8C-83A1-F6EECF244321}">
                <p14:modId xmlns:p14="http://schemas.microsoft.com/office/powerpoint/2010/main" val="1971730070"/>
              </p:ext>
            </p:extLst>
          </p:nvPr>
        </p:nvGraphicFramePr>
        <p:xfrm>
          <a:off x="191047" y="1485977"/>
          <a:ext cx="9033916" cy="24008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6129072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4046</TotalTime>
  <Words>1521</Words>
  <PresentationFormat>A4 210 x 297 mm</PresentationFormat>
  <Paragraphs>151</Paragraphs>
  <Slides>25</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25</vt:i4>
      </vt:variant>
    </vt:vector>
  </HeadingPairs>
  <TitlesOfParts>
    <vt:vector size="33" baseType="lpstr">
      <vt:lpstr>Meiryo UI</vt:lpstr>
      <vt:lpstr>ＭＳ Ｐゴシック</vt: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2024-11-13T08:10:50Z</cp:lastPrinted>
  <dcterms:created xsi:type="dcterms:W3CDTF">2023-10-03T10:50:56Z</dcterms:created>
  <dcterms:modified xsi:type="dcterms:W3CDTF">2024-12-18T01:55:55Z</dcterms:modified>
</cp:coreProperties>
</file>