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69" r:id="rId2"/>
    <p:sldId id="303" r:id="rId3"/>
    <p:sldId id="263" r:id="rId4"/>
    <p:sldId id="304" r:id="rId5"/>
    <p:sldId id="302" r:id="rId6"/>
    <p:sldId id="265" r:id="rId7"/>
    <p:sldId id="267" r:id="rId8"/>
    <p:sldId id="268" r:id="rId9"/>
    <p:sldId id="300" r:id="rId10"/>
    <p:sldId id="301" r:id="rId11"/>
    <p:sldId id="270" r:id="rId12"/>
    <p:sldId id="271" r:id="rId13"/>
    <p:sldId id="272" r:id="rId14"/>
    <p:sldId id="273" r:id="rId15"/>
    <p:sldId id="299" r:id="rId16"/>
    <p:sldId id="286" r:id="rId17"/>
    <p:sldId id="287" r:id="rId1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67" autoAdjust="0"/>
    <p:restoredTop sz="95896" autoAdjust="0"/>
  </p:normalViewPr>
  <p:slideViewPr>
    <p:cSldViewPr snapToGrid="0">
      <p:cViewPr varScale="1">
        <p:scale>
          <a:sx n="93" d="100"/>
          <a:sy n="93" d="100"/>
        </p:scale>
        <p:origin x="132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CCCF306-565C-4D44-A1AA-6DBCA89C1A2C}" type="datetimeFigureOut">
              <a:rPr kumimoji="1" lang="ja-JP" altLang="en-US" smtClean="0"/>
              <a:t>2024/12/18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F9A448E-0890-4AA4-82BE-EF8B11224FFF}" type="slidenum">
              <a:rPr kumimoji="1" lang="ja-JP" altLang="en-US" smtClean="0"/>
              <a:t>‹#›</a:t>
            </a:fld>
            <a:endParaRPr kumimoji="1" lang="ja-JP" altLang="en-US"/>
          </a:p>
        </p:txBody>
      </p:sp>
    </p:spTree>
    <p:extLst>
      <p:ext uri="{BB962C8B-B14F-4D97-AF65-F5344CB8AC3E}">
        <p14:creationId xmlns:p14="http://schemas.microsoft.com/office/powerpoint/2010/main" val="16637976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9A448E-0890-4AA4-82BE-EF8B11224FF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5670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F9A448E-0890-4AA4-82BE-EF8B11224FFF}" type="slidenum">
              <a:rPr kumimoji="1" lang="ja-JP" altLang="en-US" smtClean="0"/>
              <a:t>5</a:t>
            </a:fld>
            <a:endParaRPr kumimoji="1" lang="ja-JP" altLang="en-US"/>
          </a:p>
        </p:txBody>
      </p:sp>
    </p:spTree>
    <p:extLst>
      <p:ext uri="{BB962C8B-B14F-4D97-AF65-F5344CB8AC3E}">
        <p14:creationId xmlns:p14="http://schemas.microsoft.com/office/powerpoint/2010/main" val="225670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327AF03-6980-451F-9D67-C3AB9A13B793}" type="datetime1">
              <a:rPr kumimoji="1" lang="ja-JP" altLang="en-US" smtClean="0"/>
              <a:t>2024/12/18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182877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E15316-BA4A-4E8F-9B75-C82C8EF6E87D}" type="datetime1">
              <a:rPr kumimoji="1" lang="ja-JP" altLang="en-US" smtClean="0"/>
              <a:t>2024/12/18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392810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7A2E1FB-02BA-4CD6-B1BE-A6798CEBEB07}" type="datetime1">
              <a:rPr kumimoji="1" lang="ja-JP" altLang="en-US" smtClean="0"/>
              <a:t>2024/12/18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41449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D6FBAF-78BD-44DA-B5AB-1F9D93AEAD19}" type="datetime1">
              <a:rPr kumimoji="1" lang="ja-JP" altLang="en-US" smtClean="0"/>
              <a:t>2024/12/18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381532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90C9C96-17D7-433A-B6CD-728022AB6F3F}" type="datetime1">
              <a:rPr kumimoji="1" lang="ja-JP" altLang="en-US" smtClean="0"/>
              <a:t>2024/12/18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227195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3F4BBF7-9E80-469A-BD33-86C018ABFAB7}" type="datetime1">
              <a:rPr kumimoji="1" lang="ja-JP" altLang="en-US" smtClean="0"/>
              <a:t>2024/12/18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41615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ED56ECB-2131-4734-BFBF-DCDEDE203967}" type="datetime1">
              <a:rPr kumimoji="1" lang="ja-JP" altLang="en-US" smtClean="0"/>
              <a:t>2024/12/18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372939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9547EA8-391C-4E3E-AA18-38DB2275035D}" type="datetime1">
              <a:rPr kumimoji="1" lang="ja-JP" altLang="en-US" smtClean="0"/>
              <a:t>2024/12/18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216476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0732D-8C64-4A2B-BA79-63565CFF87C7}" type="datetime1">
              <a:rPr kumimoji="1" lang="ja-JP" altLang="en-US" smtClean="0"/>
              <a:t>2024/12/18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228239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EC27F03-BA83-421E-8E61-6638A6C5665C}" type="datetime1">
              <a:rPr kumimoji="1" lang="ja-JP" altLang="en-US" smtClean="0"/>
              <a:t>2024/12/18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314522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A48B66-B2C9-448E-8A74-02F9982F1DD2}" type="datetime1">
              <a:rPr kumimoji="1" lang="ja-JP" altLang="en-US" smtClean="0"/>
              <a:t>2024/12/18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42792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8D298-9693-47C1-9640-6DD398671E09}" type="datetime1">
              <a:rPr kumimoji="1" lang="ja-JP" altLang="en-US" smtClean="0"/>
              <a:t>2024/12/18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383142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emf"/><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91">
            <a:extLst>
              <a:ext uri="{FF2B5EF4-FFF2-40B4-BE49-F238E27FC236}">
                <a16:creationId xmlns:a16="http://schemas.microsoft.com/office/drawing/2014/main" id="{07887CDC-EDBE-4532-B0CB-1CD0301D9E65}"/>
              </a:ext>
            </a:extLst>
          </p:cNvPr>
          <p:cNvSpPr/>
          <p:nvPr/>
        </p:nvSpPr>
        <p:spPr>
          <a:xfrm>
            <a:off x="250856" y="834447"/>
            <a:ext cx="9524676" cy="19121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a:extLst>
              <a:ext uri="{FF2B5EF4-FFF2-40B4-BE49-F238E27FC236}">
                <a16:creationId xmlns:a16="http://schemas.microsoft.com/office/drawing/2014/main" id="{8209442F-EFC7-4787-A1E8-5DC750C1EF70}"/>
              </a:ext>
            </a:extLst>
          </p:cNvPr>
          <p:cNvSpPr/>
          <p:nvPr/>
        </p:nvSpPr>
        <p:spPr>
          <a:xfrm>
            <a:off x="93000" y="2692930"/>
            <a:ext cx="9720000" cy="147214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E5332C48-B665-4544-AEB5-2ADE01BF5D01}"/>
              </a:ext>
            </a:extLst>
          </p:cNvPr>
          <p:cNvSpPr txBox="1"/>
          <p:nvPr/>
        </p:nvSpPr>
        <p:spPr>
          <a:xfrm>
            <a:off x="424732" y="2828836"/>
            <a:ext cx="9056536"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南河内北・新南河内ブロック付近の</a:t>
            </a:r>
            <a:endParaRPr lang="en-US" altLang="ja-JP" sz="3600" b="1" dirty="0">
              <a:solidFill>
                <a:prstClr val="black"/>
              </a:solidFill>
              <a:latin typeface="ＭＳ Ｐゴシック" panose="020B0600070205080204" pitchFamily="50" charset="-128"/>
              <a:ea typeface="ＭＳ Ｐゴシック" panose="020B060007020508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組合せ見直し 検討資料</a:t>
            </a:r>
          </a:p>
        </p:txBody>
      </p:sp>
      <p:sp>
        <p:nvSpPr>
          <p:cNvPr id="3" name="スライド番号プレースホルダー 2">
            <a:extLst>
              <a:ext uri="{FF2B5EF4-FFF2-40B4-BE49-F238E27FC236}">
                <a16:creationId xmlns:a16="http://schemas.microsoft.com/office/drawing/2014/main" id="{4801EF22-A48F-4A99-8993-98D82746CA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412B4-EE58-4AC4-A928-FBCBFC162B5A}" type="slidenum">
              <a:rPr kumimoji="1" lang="ja-JP" altLang="en-US" sz="1200" b="1" i="0" u="none" strike="noStrike" kern="1200" cap="none" spc="0" normalizeH="0" baseline="0" noProof="0" smtClean="0">
                <a:ln>
                  <a:noFill/>
                </a:ln>
                <a:solidFill>
                  <a:schemeClr val="tx1"/>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1"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6" name="角丸四角形 91">
            <a:extLst>
              <a:ext uri="{FF2B5EF4-FFF2-40B4-BE49-F238E27FC236}">
                <a16:creationId xmlns:a16="http://schemas.microsoft.com/office/drawing/2014/main" id="{16E10E2F-D930-4962-9EB5-DBAA158B13A2}"/>
              </a:ext>
            </a:extLst>
          </p:cNvPr>
          <p:cNvSpPr/>
          <p:nvPr/>
        </p:nvSpPr>
        <p:spPr>
          <a:xfrm>
            <a:off x="8581268" y="500207"/>
            <a:ext cx="900000" cy="25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資料４</a:t>
            </a:r>
            <a:endPar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2359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0" y="22381"/>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３　広域化シミュレーションの結果比較（</a:t>
            </a:r>
            <a:r>
              <a:rPr lang="en-US" altLang="ja-JP" sz="1600" b="1" dirty="0">
                <a:latin typeface="Meiryo UI" panose="020B0604030504040204" pitchFamily="50" charset="-128"/>
                <a:ea typeface="Meiryo UI" panose="020B0604030504040204" pitchFamily="50" charset="-128"/>
              </a:rPr>
              <a:t>2/2</a:t>
            </a:r>
            <a:r>
              <a:rPr lang="ja-JP" altLang="en-US" sz="1600" b="1" dirty="0">
                <a:latin typeface="Meiryo UI" panose="020B0604030504040204" pitchFamily="50" charset="-128"/>
                <a:ea typeface="Meiryo UI" panose="020B0604030504040204" pitchFamily="50" charset="-128"/>
              </a:rPr>
              <a:t>）</a:t>
            </a:r>
          </a:p>
        </p:txBody>
      </p:sp>
      <p:graphicFrame>
        <p:nvGraphicFramePr>
          <p:cNvPr id="2" name="表 2">
            <a:extLst>
              <a:ext uri="{FF2B5EF4-FFF2-40B4-BE49-F238E27FC236}">
                <a16:creationId xmlns:a16="http://schemas.microsoft.com/office/drawing/2014/main" id="{B786C4D0-2209-4612-80E8-026324B8A878}"/>
              </a:ext>
            </a:extLst>
          </p:cNvPr>
          <p:cNvGraphicFramePr>
            <a:graphicFrameLocks noGrp="1"/>
          </p:cNvGraphicFramePr>
          <p:nvPr>
            <p:extLst>
              <p:ext uri="{D42A27DB-BD31-4B8C-83A1-F6EECF244321}">
                <p14:modId xmlns:p14="http://schemas.microsoft.com/office/powerpoint/2010/main" val="1800200653"/>
              </p:ext>
            </p:extLst>
          </p:nvPr>
        </p:nvGraphicFramePr>
        <p:xfrm>
          <a:off x="255000" y="1018462"/>
          <a:ext cx="9396000" cy="2232000"/>
        </p:xfrm>
        <a:graphic>
          <a:graphicData uri="http://schemas.openxmlformats.org/drawingml/2006/table">
            <a:tbl>
              <a:tblPr firstRow="1" bandRow="1">
                <a:tableStyleId>{5940675A-B579-460E-94D1-54222C63F5DA}</a:tableStyleId>
              </a:tblPr>
              <a:tblGrid>
                <a:gridCol w="1476000">
                  <a:extLst>
                    <a:ext uri="{9D8B030D-6E8A-4147-A177-3AD203B41FA5}">
                      <a16:colId xmlns:a16="http://schemas.microsoft.com/office/drawing/2014/main" val="111117954"/>
                    </a:ext>
                  </a:extLst>
                </a:gridCol>
                <a:gridCol w="3420000">
                  <a:extLst>
                    <a:ext uri="{9D8B030D-6E8A-4147-A177-3AD203B41FA5}">
                      <a16:colId xmlns:a16="http://schemas.microsoft.com/office/drawing/2014/main" val="1037552203"/>
                    </a:ext>
                  </a:extLst>
                </a:gridCol>
                <a:gridCol w="3420000">
                  <a:extLst>
                    <a:ext uri="{9D8B030D-6E8A-4147-A177-3AD203B41FA5}">
                      <a16:colId xmlns:a16="http://schemas.microsoft.com/office/drawing/2014/main" val="2731000052"/>
                    </a:ext>
                  </a:extLst>
                </a:gridCol>
                <a:gridCol w="1080000">
                  <a:extLst>
                    <a:ext uri="{9D8B030D-6E8A-4147-A177-3AD203B41FA5}">
                      <a16:colId xmlns:a16="http://schemas.microsoft.com/office/drawing/2014/main" val="944740466"/>
                    </a:ext>
                  </a:extLst>
                </a:gridCol>
              </a:tblGrid>
              <a:tr h="360000">
                <a:tc>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編成可能部隊数</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第一出動台数</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比較結果</a:t>
                      </a:r>
                    </a:p>
                  </a:txBody>
                  <a:tcPr anchor="ctr">
                    <a:solidFill>
                      <a:schemeClr val="accent4">
                        <a:lumMod val="40000"/>
                        <a:lumOff val="60000"/>
                      </a:schemeClr>
                    </a:solidFill>
                  </a:tcPr>
                </a:tc>
                <a:extLst>
                  <a:ext uri="{0D108BD9-81ED-4DB2-BD59-A6C34878D82A}">
                    <a16:rowId xmlns:a16="http://schemas.microsoft.com/office/drawing/2014/main" val="972671396"/>
                  </a:ext>
                </a:extLst>
              </a:tr>
              <a:tr h="936000">
                <a:tc>
                  <a:txBody>
                    <a:bodyPr/>
                    <a:lstStyle/>
                    <a:p>
                      <a:pPr algn="ct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案１－１</a:t>
                      </a:r>
                      <a:r>
                        <a:rPr kumimoji="1" lang="en-US" altLang="ja-JP" sz="1050" b="1" dirty="0">
                          <a:latin typeface="Meiryo UI" panose="020B0604030504040204" pitchFamily="50" charset="-128"/>
                          <a:ea typeface="Meiryo UI" panose="020B0604030504040204" pitchFamily="50" charset="-128"/>
                        </a:rPr>
                        <a:t>】</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u="none" dirty="0">
                          <a:latin typeface="Meiryo UI" panose="020B0604030504040204" pitchFamily="50" charset="-128"/>
                          <a:ea typeface="Meiryo UI" panose="020B0604030504040204" pitchFamily="50" charset="-128"/>
                        </a:rPr>
                        <a:t>大阪市</a:t>
                      </a:r>
                      <a:endParaRPr kumimoji="1" lang="en-US" altLang="ja-JP" sz="1050" b="0" u="none" dirty="0">
                        <a:latin typeface="Meiryo UI" panose="020B0604030504040204" pitchFamily="50" charset="-128"/>
                        <a:ea typeface="Meiryo UI" panose="020B0604030504040204" pitchFamily="50" charset="-128"/>
                      </a:endParaRPr>
                    </a:p>
                    <a:p>
                      <a:pPr algn="ctr"/>
                      <a:r>
                        <a:rPr kumimoji="1" lang="ja-JP" altLang="en-US" sz="1050" b="0" u="none" dirty="0">
                          <a:latin typeface="Meiryo UI" panose="020B0604030504040204" pitchFamily="50" charset="-128"/>
                          <a:ea typeface="Meiryo UI" panose="020B0604030504040204" pitchFamily="50" charset="-128"/>
                        </a:rPr>
                        <a:t>松原市</a:t>
                      </a:r>
                    </a:p>
                  </a:txBody>
                  <a:tcPr anchor="ctr"/>
                </a:tc>
                <a:tc>
                  <a:txBody>
                    <a:bodyPr/>
                    <a:lstStyle/>
                    <a:p>
                      <a:pPr algn="l"/>
                      <a:r>
                        <a:rPr kumimoji="1" lang="ja-JP" altLang="en-US" sz="1100" b="0" u="none" dirty="0">
                          <a:latin typeface="Meiryo UI" panose="020B0604030504040204" pitchFamily="50" charset="-128"/>
                          <a:ea typeface="Meiryo UI" panose="020B0604030504040204" pitchFamily="50" charset="-128"/>
                        </a:rPr>
                        <a:t>大阪市６隊、松原市１隊　➡　</a:t>
                      </a:r>
                      <a:r>
                        <a:rPr kumimoji="1" lang="en-US" altLang="ja-JP" sz="1100" b="1" u="sng" dirty="0">
                          <a:latin typeface="Meiryo UI" panose="020B0604030504040204" pitchFamily="50" charset="-128"/>
                          <a:ea typeface="Meiryo UI" panose="020B0604030504040204" pitchFamily="50" charset="-128"/>
                        </a:rPr>
                        <a:t>【</a:t>
                      </a:r>
                      <a:r>
                        <a:rPr kumimoji="1" lang="ja-JP" altLang="en-US" sz="1100" b="1" u="sng" dirty="0">
                          <a:latin typeface="Meiryo UI" panose="020B0604030504040204" pitchFamily="50" charset="-128"/>
                          <a:ea typeface="Meiryo UI" panose="020B0604030504040204" pitchFamily="50" charset="-128"/>
                        </a:rPr>
                        <a:t>広域化後</a:t>
                      </a:r>
                      <a:r>
                        <a:rPr kumimoji="1" lang="en-US" altLang="ja-JP" sz="1100" b="1" u="sng" dirty="0">
                          <a:latin typeface="Meiryo UI" panose="020B0604030504040204" pitchFamily="50" charset="-128"/>
                          <a:ea typeface="Meiryo UI" panose="020B0604030504040204" pitchFamily="50" charset="-128"/>
                        </a:rPr>
                        <a:t>】</a:t>
                      </a:r>
                      <a:r>
                        <a:rPr kumimoji="1" lang="ja-JP" altLang="en-US" sz="1100" b="1" u="sng" dirty="0">
                          <a:latin typeface="Meiryo UI" panose="020B0604030504040204" pitchFamily="50" charset="-128"/>
                          <a:ea typeface="Meiryo UI" panose="020B0604030504040204" pitchFamily="50" charset="-128"/>
                        </a:rPr>
                        <a:t>７隊</a:t>
                      </a:r>
                      <a:endParaRPr kumimoji="1" lang="en-US" altLang="ja-JP" sz="1100" b="1" u="sng"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100" b="0" u="none" dirty="0">
                          <a:latin typeface="Meiryo UI" panose="020B0604030504040204" pitchFamily="50" charset="-128"/>
                          <a:ea typeface="Meiryo UI" panose="020B0604030504040204" pitchFamily="50" charset="-128"/>
                        </a:rPr>
                        <a:t>大阪市</a:t>
                      </a:r>
                      <a:r>
                        <a:rPr kumimoji="1" lang="en-US" altLang="ja-JP" sz="1100" b="0" u="none" dirty="0">
                          <a:latin typeface="Meiryo UI" panose="020B0604030504040204" pitchFamily="50" charset="-128"/>
                          <a:ea typeface="Meiryo UI" panose="020B0604030504040204" pitchFamily="50" charset="-128"/>
                        </a:rPr>
                        <a:t>11</a:t>
                      </a:r>
                      <a:r>
                        <a:rPr kumimoji="1" lang="ja-JP" altLang="en-US" sz="1100" b="0" u="none" dirty="0">
                          <a:latin typeface="Meiryo UI" panose="020B0604030504040204" pitchFamily="50" charset="-128"/>
                          <a:ea typeface="Meiryo UI" panose="020B0604030504040204" pitchFamily="50" charset="-128"/>
                        </a:rPr>
                        <a:t>台、松原市８台　➡　</a:t>
                      </a:r>
                      <a:r>
                        <a:rPr kumimoji="1" lang="en-US" altLang="ja-JP" sz="1100" b="1" u="sng" dirty="0">
                          <a:latin typeface="Meiryo UI" panose="020B0604030504040204" pitchFamily="50" charset="-128"/>
                          <a:ea typeface="Meiryo UI" panose="020B0604030504040204" pitchFamily="50" charset="-128"/>
                        </a:rPr>
                        <a:t>【</a:t>
                      </a:r>
                      <a:r>
                        <a:rPr kumimoji="1" lang="ja-JP" altLang="en-US" sz="1100" b="1" u="sng" dirty="0">
                          <a:latin typeface="Meiryo UI" panose="020B0604030504040204" pitchFamily="50" charset="-128"/>
                          <a:ea typeface="Meiryo UI" panose="020B0604030504040204" pitchFamily="50" charset="-128"/>
                        </a:rPr>
                        <a:t>広域化後</a:t>
                      </a:r>
                      <a:r>
                        <a:rPr kumimoji="1" lang="en-US" altLang="ja-JP" sz="1100" b="1" u="sng" dirty="0">
                          <a:latin typeface="Meiryo UI" panose="020B0604030504040204" pitchFamily="50" charset="-128"/>
                          <a:ea typeface="Meiryo UI" panose="020B0604030504040204" pitchFamily="50" charset="-128"/>
                        </a:rPr>
                        <a:t>】11</a:t>
                      </a:r>
                      <a:r>
                        <a:rPr kumimoji="1" lang="ja-JP" altLang="en-US" sz="1100" b="1" u="sng" dirty="0">
                          <a:latin typeface="Meiryo UI" panose="020B0604030504040204" pitchFamily="50" charset="-128"/>
                          <a:ea typeface="Meiryo UI" panose="020B0604030504040204" pitchFamily="50" charset="-128"/>
                        </a:rPr>
                        <a:t>台</a:t>
                      </a:r>
                    </a:p>
                  </a:txBody>
                  <a:tcPr anchor="ctr"/>
                </a:tc>
                <a:tc>
                  <a:txBody>
                    <a:bodyPr/>
                    <a:lstStyle/>
                    <a:p>
                      <a:pPr algn="ctr"/>
                      <a:r>
                        <a:rPr kumimoji="1" lang="ja-JP" altLang="en-US" sz="1800" b="0" u="none" dirty="0">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1876349857"/>
                  </a:ext>
                </a:extLst>
              </a:tr>
              <a:tr h="936000">
                <a:tc>
                  <a:txBody>
                    <a:bodyPr/>
                    <a:lstStyle/>
                    <a:p>
                      <a:pPr algn="ct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案１－２</a:t>
                      </a:r>
                      <a:r>
                        <a:rPr kumimoji="1" lang="en-US" altLang="ja-JP" sz="1050" b="1" dirty="0">
                          <a:latin typeface="Meiryo UI" panose="020B0604030504040204" pitchFamily="50" charset="-128"/>
                          <a:ea typeface="Meiryo UI" panose="020B0604030504040204" pitchFamily="50" charset="-128"/>
                        </a:rPr>
                        <a:t>】</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u="none" dirty="0">
                          <a:latin typeface="Meiryo UI" panose="020B0604030504040204" pitchFamily="50" charset="-128"/>
                          <a:ea typeface="Meiryo UI" panose="020B0604030504040204" pitchFamily="50" charset="-128"/>
                        </a:rPr>
                        <a:t>大阪南</a:t>
                      </a:r>
                      <a:endParaRPr kumimoji="1" lang="en-US" altLang="ja-JP" sz="1050" b="0" u="none" dirty="0">
                        <a:latin typeface="Meiryo UI" panose="020B0604030504040204" pitchFamily="50" charset="-128"/>
                        <a:ea typeface="Meiryo UI" panose="020B0604030504040204" pitchFamily="50" charset="-128"/>
                      </a:endParaRPr>
                    </a:p>
                    <a:p>
                      <a:pPr algn="ctr"/>
                      <a:r>
                        <a:rPr kumimoji="1" lang="ja-JP" altLang="en-US" sz="1050" b="0" u="none" dirty="0">
                          <a:latin typeface="Meiryo UI" panose="020B0604030504040204" pitchFamily="50" charset="-128"/>
                          <a:ea typeface="Meiryo UI" panose="020B0604030504040204" pitchFamily="50" charset="-128"/>
                        </a:rPr>
                        <a:t>松原市</a:t>
                      </a:r>
                    </a:p>
                  </a:txBody>
                  <a:tcPr anchor="ctr"/>
                </a:tc>
                <a:tc>
                  <a:txBody>
                    <a:bodyPr/>
                    <a:lstStyle/>
                    <a:p>
                      <a:pPr algn="l"/>
                      <a:r>
                        <a:rPr kumimoji="1" lang="ja-JP" altLang="en-US" sz="1100" b="0" u="none" dirty="0">
                          <a:latin typeface="Meiryo UI" panose="020B0604030504040204" pitchFamily="50" charset="-128"/>
                          <a:ea typeface="Meiryo UI" panose="020B0604030504040204" pitchFamily="50" charset="-128"/>
                        </a:rPr>
                        <a:t>大阪南２隊、松原市１隊　➡　</a:t>
                      </a:r>
                      <a:r>
                        <a:rPr kumimoji="1" lang="en-US" altLang="ja-JP" sz="1100" b="0" u="none" dirty="0">
                          <a:latin typeface="Meiryo UI" panose="020B0604030504040204" pitchFamily="50" charset="-128"/>
                          <a:ea typeface="Meiryo UI" panose="020B0604030504040204" pitchFamily="50" charset="-128"/>
                        </a:rPr>
                        <a:t>【</a:t>
                      </a:r>
                      <a:r>
                        <a:rPr kumimoji="1" lang="ja-JP" altLang="en-US" sz="1100" b="0" u="none" dirty="0">
                          <a:latin typeface="Meiryo UI" panose="020B0604030504040204" pitchFamily="50" charset="-128"/>
                          <a:ea typeface="Meiryo UI" panose="020B0604030504040204" pitchFamily="50" charset="-128"/>
                        </a:rPr>
                        <a:t>広域化後</a:t>
                      </a:r>
                      <a:r>
                        <a:rPr kumimoji="1" lang="en-US" altLang="ja-JP" sz="1100" b="0" u="none" dirty="0">
                          <a:latin typeface="Meiryo UI" panose="020B0604030504040204" pitchFamily="50" charset="-128"/>
                          <a:ea typeface="Meiryo UI" panose="020B0604030504040204" pitchFamily="50" charset="-128"/>
                        </a:rPr>
                        <a:t>】</a:t>
                      </a:r>
                      <a:r>
                        <a:rPr kumimoji="1" lang="ja-JP" altLang="en-US" sz="1100" b="0" u="none" dirty="0">
                          <a:latin typeface="Meiryo UI" panose="020B0604030504040204" pitchFamily="50" charset="-128"/>
                          <a:ea typeface="Meiryo UI" panose="020B0604030504040204" pitchFamily="50" charset="-128"/>
                        </a:rPr>
                        <a:t>２隊</a:t>
                      </a:r>
                      <a:endParaRPr kumimoji="1" lang="en-US" altLang="ja-JP" sz="1100" b="0" u="none"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100" b="0" u="none" dirty="0">
                          <a:latin typeface="Meiryo UI" panose="020B0604030504040204" pitchFamily="50" charset="-128"/>
                          <a:ea typeface="Meiryo UI" panose="020B0604030504040204" pitchFamily="50" charset="-128"/>
                        </a:rPr>
                        <a:t>大阪南</a:t>
                      </a:r>
                      <a:r>
                        <a:rPr kumimoji="1" lang="en-US" altLang="ja-JP" sz="1100" b="0" u="none" dirty="0">
                          <a:latin typeface="Meiryo UI" panose="020B0604030504040204" pitchFamily="50" charset="-128"/>
                          <a:ea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rPr>
                        <a:t>台、松原市８台　➡　</a:t>
                      </a:r>
                      <a:r>
                        <a:rPr kumimoji="1" lang="en-US" altLang="ja-JP" sz="1100" b="0" u="none" dirty="0">
                          <a:latin typeface="Meiryo UI" panose="020B0604030504040204" pitchFamily="50" charset="-128"/>
                          <a:ea typeface="Meiryo UI" panose="020B0604030504040204" pitchFamily="50" charset="-128"/>
                        </a:rPr>
                        <a:t>【</a:t>
                      </a:r>
                      <a:r>
                        <a:rPr kumimoji="1" lang="ja-JP" altLang="en-US" sz="1100" b="0" u="none" dirty="0">
                          <a:latin typeface="Meiryo UI" panose="020B0604030504040204" pitchFamily="50" charset="-128"/>
                          <a:ea typeface="Meiryo UI" panose="020B0604030504040204" pitchFamily="50" charset="-128"/>
                        </a:rPr>
                        <a:t>広域化後</a:t>
                      </a:r>
                      <a:r>
                        <a:rPr kumimoji="1" lang="en-US" altLang="ja-JP" sz="1100" b="0" u="none" dirty="0">
                          <a:latin typeface="Meiryo UI" panose="020B0604030504040204" pitchFamily="50" charset="-128"/>
                          <a:ea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rPr>
                        <a:t>台　</a:t>
                      </a:r>
                    </a:p>
                  </a:txBody>
                  <a:tcPr anchor="ctr"/>
                </a:tc>
                <a:tc>
                  <a:txBody>
                    <a:bodyPr/>
                    <a:lstStyle/>
                    <a:p>
                      <a:pPr algn="ctr"/>
                      <a:endParaRPr kumimoji="1" lang="ja-JP" altLang="en-US" sz="18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61945347"/>
                  </a:ext>
                </a:extLst>
              </a:tr>
            </a:tbl>
          </a:graphicData>
        </a:graphic>
      </p:graphicFrame>
      <p:sp>
        <p:nvSpPr>
          <p:cNvPr id="7" name="角丸四角形 91">
            <a:extLst>
              <a:ext uri="{FF2B5EF4-FFF2-40B4-BE49-F238E27FC236}">
                <a16:creationId xmlns:a16="http://schemas.microsoft.com/office/drawing/2014/main" id="{6A057E75-B212-4B11-A82E-307DC8CDEF93}"/>
              </a:ext>
            </a:extLst>
          </p:cNvPr>
          <p:cNvSpPr/>
          <p:nvPr/>
        </p:nvSpPr>
        <p:spPr>
          <a:xfrm>
            <a:off x="138376" y="430014"/>
            <a:ext cx="324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white"/>
                </a:solidFill>
                <a:latin typeface="Meiryo UI" panose="020B0604030504040204" pitchFamily="50" charset="-128"/>
                <a:ea typeface="Meiryo UI" panose="020B0604030504040204" pitchFamily="50" charset="-128"/>
              </a:rPr>
              <a:t>シミュレーション３：</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第一出動体制の強化</a:t>
            </a:r>
          </a:p>
        </p:txBody>
      </p:sp>
      <p:sp>
        <p:nvSpPr>
          <p:cNvPr id="11" name="角丸四角形 91">
            <a:extLst>
              <a:ext uri="{FF2B5EF4-FFF2-40B4-BE49-F238E27FC236}">
                <a16:creationId xmlns:a16="http://schemas.microsoft.com/office/drawing/2014/main" id="{98869DEF-1A0E-4AB8-A164-1D8D9834385B}"/>
              </a:ext>
            </a:extLst>
          </p:cNvPr>
          <p:cNvSpPr/>
          <p:nvPr/>
        </p:nvSpPr>
        <p:spPr>
          <a:xfrm>
            <a:off x="138377" y="716091"/>
            <a:ext cx="9381215" cy="2880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a:t>
            </a: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1-1】</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大阪市＋松原市の方が、広域化により、</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第一出動体制の車両台数・編成可能部隊数（複数火災への同時対応体制）が多く確保できる</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2" name="角丸四角形 91">
            <a:extLst>
              <a:ext uri="{FF2B5EF4-FFF2-40B4-BE49-F238E27FC236}">
                <a16:creationId xmlns:a16="http://schemas.microsoft.com/office/drawing/2014/main" id="{C35EBD83-19A0-4EB1-BCE6-BA0CF6992542}"/>
              </a:ext>
            </a:extLst>
          </p:cNvPr>
          <p:cNvSpPr/>
          <p:nvPr/>
        </p:nvSpPr>
        <p:spPr>
          <a:xfrm>
            <a:off x="128999" y="3447539"/>
            <a:ext cx="30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white"/>
                </a:solidFill>
                <a:latin typeface="Meiryo UI" panose="020B0604030504040204" pitchFamily="50" charset="-128"/>
                <a:ea typeface="Meiryo UI" panose="020B0604030504040204" pitchFamily="50" charset="-128"/>
              </a:rPr>
              <a:t>シミュレーション４：</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年齢構成の変化</a:t>
            </a:r>
          </a:p>
        </p:txBody>
      </p:sp>
      <p:sp>
        <p:nvSpPr>
          <p:cNvPr id="13" name="角丸四角形 91">
            <a:extLst>
              <a:ext uri="{FF2B5EF4-FFF2-40B4-BE49-F238E27FC236}">
                <a16:creationId xmlns:a16="http://schemas.microsoft.com/office/drawing/2014/main" id="{A7FF0816-5DDC-4C91-B6DC-3234234C0807}"/>
              </a:ext>
            </a:extLst>
          </p:cNvPr>
          <p:cNvSpPr/>
          <p:nvPr/>
        </p:nvSpPr>
        <p:spPr>
          <a:xfrm>
            <a:off x="128999" y="3771535"/>
            <a:ext cx="9381215" cy="2880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a:t>
            </a: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1-1】【</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a:t>
            </a: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1-2】</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とも</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に、広域化により、</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０人年齢層を補い、</a:t>
            </a: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30</a:t>
            </a:r>
            <a:r>
              <a:rPr kumimoji="1" lang="ja-JP" altLang="en-US" sz="1100" b="1" u="sng" dirty="0">
                <a:solidFill>
                  <a:schemeClr val="tx1"/>
                </a:solidFill>
                <a:latin typeface="Meiryo UI" panose="020B0604030504040204" pitchFamily="50" charset="-128"/>
                <a:ea typeface="Meiryo UI" panose="020B0604030504040204" pitchFamily="50" charset="-128"/>
              </a:rPr>
              <a:t>代・</a:t>
            </a:r>
            <a:r>
              <a:rPr kumimoji="1" lang="en-US" altLang="ja-JP" sz="1100" b="1" u="sng" dirty="0">
                <a:solidFill>
                  <a:schemeClr val="tx1"/>
                </a:solidFill>
                <a:latin typeface="Meiryo UI" panose="020B0604030504040204" pitchFamily="50" charset="-128"/>
                <a:ea typeface="Meiryo UI" panose="020B0604030504040204" pitchFamily="50" charset="-128"/>
              </a:rPr>
              <a:t>40</a:t>
            </a:r>
            <a:r>
              <a:rPr kumimoji="1" lang="ja-JP" altLang="en-US" sz="1100" b="1" u="sng" dirty="0">
                <a:solidFill>
                  <a:schemeClr val="tx1"/>
                </a:solidFill>
                <a:latin typeface="Meiryo UI" panose="020B0604030504040204" pitchFamily="50" charset="-128"/>
                <a:ea typeface="Meiryo UI" panose="020B0604030504040204" pitchFamily="50" charset="-128"/>
              </a:rPr>
              <a:t>代の層を厚くする</a:t>
            </a:r>
            <a:r>
              <a:rPr kumimoji="1" lang="ja-JP" altLang="en-US" sz="1100" b="1" dirty="0">
                <a:solidFill>
                  <a:schemeClr val="tx1"/>
                </a:solidFill>
                <a:latin typeface="Meiryo UI" panose="020B0604030504040204" pitchFamily="50" charset="-128"/>
                <a:ea typeface="Meiryo UI" panose="020B0604030504040204" pitchFamily="50" charset="-128"/>
              </a:rPr>
              <a:t>ことができる。</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aphicFrame>
        <p:nvGraphicFramePr>
          <p:cNvPr id="14" name="表 2">
            <a:extLst>
              <a:ext uri="{FF2B5EF4-FFF2-40B4-BE49-F238E27FC236}">
                <a16:creationId xmlns:a16="http://schemas.microsoft.com/office/drawing/2014/main" id="{F290A70F-86E9-461A-B4E0-6DA3DCCE33D2}"/>
              </a:ext>
            </a:extLst>
          </p:cNvPr>
          <p:cNvGraphicFramePr>
            <a:graphicFrameLocks noGrp="1"/>
          </p:cNvGraphicFramePr>
          <p:nvPr>
            <p:extLst>
              <p:ext uri="{D42A27DB-BD31-4B8C-83A1-F6EECF244321}">
                <p14:modId xmlns:p14="http://schemas.microsoft.com/office/powerpoint/2010/main" val="3205565461"/>
              </p:ext>
            </p:extLst>
          </p:nvPr>
        </p:nvGraphicFramePr>
        <p:xfrm>
          <a:off x="237000" y="4059536"/>
          <a:ext cx="9432000" cy="252000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111117954"/>
                    </a:ext>
                  </a:extLst>
                </a:gridCol>
                <a:gridCol w="612000">
                  <a:extLst>
                    <a:ext uri="{9D8B030D-6E8A-4147-A177-3AD203B41FA5}">
                      <a16:colId xmlns:a16="http://schemas.microsoft.com/office/drawing/2014/main" val="1037552203"/>
                    </a:ext>
                  </a:extLst>
                </a:gridCol>
                <a:gridCol w="792000">
                  <a:extLst>
                    <a:ext uri="{9D8B030D-6E8A-4147-A177-3AD203B41FA5}">
                      <a16:colId xmlns:a16="http://schemas.microsoft.com/office/drawing/2014/main" val="3074030506"/>
                    </a:ext>
                  </a:extLst>
                </a:gridCol>
                <a:gridCol w="2880000">
                  <a:extLst>
                    <a:ext uri="{9D8B030D-6E8A-4147-A177-3AD203B41FA5}">
                      <a16:colId xmlns:a16="http://schemas.microsoft.com/office/drawing/2014/main" val="2011244738"/>
                    </a:ext>
                  </a:extLst>
                </a:gridCol>
                <a:gridCol w="792000">
                  <a:extLst>
                    <a:ext uri="{9D8B030D-6E8A-4147-A177-3AD203B41FA5}">
                      <a16:colId xmlns:a16="http://schemas.microsoft.com/office/drawing/2014/main" val="2014251797"/>
                    </a:ext>
                  </a:extLst>
                </a:gridCol>
                <a:gridCol w="2412000">
                  <a:extLst>
                    <a:ext uri="{9D8B030D-6E8A-4147-A177-3AD203B41FA5}">
                      <a16:colId xmlns:a16="http://schemas.microsoft.com/office/drawing/2014/main" val="2731000052"/>
                    </a:ext>
                  </a:extLst>
                </a:gridCol>
                <a:gridCol w="1080000">
                  <a:extLst>
                    <a:ext uri="{9D8B030D-6E8A-4147-A177-3AD203B41FA5}">
                      <a16:colId xmlns:a16="http://schemas.microsoft.com/office/drawing/2014/main" val="1109954478"/>
                    </a:ext>
                  </a:extLst>
                </a:gridCol>
              </a:tblGrid>
              <a:tr h="360000">
                <a:tc gridSpan="2">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hMerge="1">
                  <a:txBody>
                    <a:bodyPr/>
                    <a:lstStyle/>
                    <a:p>
                      <a:pPr algn="ctr"/>
                      <a:endParaRPr kumimoji="1" lang="ja-JP" altLang="en-US" sz="1100" b="0" u="none"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gridSpan="2">
                  <a:txBody>
                    <a:bodyPr/>
                    <a:lstStyle/>
                    <a:p>
                      <a:pPr algn="ctr"/>
                      <a:r>
                        <a:rPr kumimoji="1" lang="ja-JP" altLang="en-US" sz="1100" b="1" dirty="0">
                          <a:latin typeface="Meiryo UI" panose="020B0604030504040204" pitchFamily="50" charset="-128"/>
                          <a:ea typeface="Meiryo UI" panose="020B0604030504040204" pitchFamily="50" charset="-128"/>
                        </a:rPr>
                        <a:t>現状</a:t>
                      </a:r>
                    </a:p>
                  </a:txBody>
                  <a:tcPr anchor="ctr">
                    <a:solidFill>
                      <a:schemeClr val="accent4">
                        <a:lumMod val="40000"/>
                        <a:lumOff val="60000"/>
                      </a:schemeClr>
                    </a:solidFill>
                  </a:tcPr>
                </a:tc>
                <a:tc hMerge="1">
                  <a:txBody>
                    <a:bodyPr/>
                    <a:lstStyle/>
                    <a:p>
                      <a:pPr algn="ctr"/>
                      <a:r>
                        <a:rPr kumimoji="1" lang="ja-JP" altLang="en-US" sz="1100" b="1" dirty="0">
                          <a:latin typeface="Meiryo UI" panose="020B0604030504040204" pitchFamily="50" charset="-128"/>
                          <a:ea typeface="Meiryo UI" panose="020B0604030504040204" pitchFamily="50" charset="-128"/>
                        </a:rPr>
                        <a:t>現状</a:t>
                      </a:r>
                    </a:p>
                  </a:txBody>
                  <a:tcPr anchor="ctr">
                    <a:solidFill>
                      <a:schemeClr val="accent4">
                        <a:lumMod val="40000"/>
                        <a:lumOff val="60000"/>
                      </a:schemeClr>
                    </a:solidFill>
                  </a:tcPr>
                </a:tc>
                <a:tc gridSpan="2">
                  <a:txBody>
                    <a:bodyPr/>
                    <a:lstStyle/>
                    <a:p>
                      <a:pPr algn="ctr"/>
                      <a:r>
                        <a:rPr kumimoji="1" lang="ja-JP" altLang="en-US" sz="1100" b="1" dirty="0">
                          <a:latin typeface="Meiryo UI" panose="020B0604030504040204" pitchFamily="50" charset="-128"/>
                          <a:ea typeface="Meiryo UI" panose="020B0604030504040204" pitchFamily="50" charset="-128"/>
                        </a:rPr>
                        <a:t>広域化後</a:t>
                      </a:r>
                    </a:p>
                  </a:txBody>
                  <a:tcPr anchor="ctr">
                    <a:solidFill>
                      <a:schemeClr val="accent4">
                        <a:lumMod val="40000"/>
                        <a:lumOff val="60000"/>
                      </a:schemeClr>
                    </a:solidFill>
                  </a:tcPr>
                </a:tc>
                <a:tc hMerge="1">
                  <a:txBody>
                    <a:bodyPr/>
                    <a:lstStyle/>
                    <a:p>
                      <a:pPr algn="ctr"/>
                      <a:r>
                        <a:rPr kumimoji="1" lang="ja-JP" altLang="en-US" sz="1100" b="1" dirty="0">
                          <a:latin typeface="Meiryo UI" panose="020B0604030504040204" pitchFamily="50" charset="-128"/>
                          <a:ea typeface="Meiryo UI" panose="020B0604030504040204" pitchFamily="50" charset="-128"/>
                        </a:rPr>
                        <a:t>広域化後</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比較結果</a:t>
                      </a:r>
                    </a:p>
                  </a:txBody>
                  <a:tcPr anchor="ctr">
                    <a:solidFill>
                      <a:schemeClr val="accent4">
                        <a:lumMod val="40000"/>
                        <a:lumOff val="60000"/>
                      </a:schemeClr>
                    </a:solidFill>
                  </a:tcPr>
                </a:tc>
                <a:extLst>
                  <a:ext uri="{0D108BD9-81ED-4DB2-BD59-A6C34878D82A}">
                    <a16:rowId xmlns:a16="http://schemas.microsoft.com/office/drawing/2014/main" val="972671396"/>
                  </a:ext>
                </a:extLst>
              </a:tr>
              <a:tr h="540000">
                <a:tc rowSpan="2">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案１－１</a:t>
                      </a:r>
                      <a:r>
                        <a:rPr kumimoji="1" lang="en-US" altLang="ja-JP" sz="1050" b="1" u="none" dirty="0">
                          <a:latin typeface="Meiryo UI" panose="020B0604030504040204" pitchFamily="50" charset="-128"/>
                          <a:ea typeface="Meiryo UI" panose="020B0604030504040204" pitchFamily="50" charset="-128"/>
                        </a:rPr>
                        <a:t>】</a:t>
                      </a:r>
                    </a:p>
                  </a:txBody>
                  <a:tcPr anchor="ctr"/>
                </a:tc>
                <a:tc>
                  <a:txBody>
                    <a:bodyPr/>
                    <a:lstStyle/>
                    <a:p>
                      <a:r>
                        <a:rPr kumimoji="1" lang="ja-JP" altLang="en-US" sz="1050" b="0" u="none" dirty="0">
                          <a:latin typeface="Meiryo UI" panose="020B0604030504040204" pitchFamily="50" charset="-128"/>
                          <a:ea typeface="Meiryo UI" panose="020B0604030504040204" pitchFamily="50" charset="-128"/>
                        </a:rPr>
                        <a:t>大阪市</a:t>
                      </a:r>
                      <a:endParaRPr kumimoji="1" lang="en-US" altLang="ja-JP" sz="1050" b="0" u="none" dirty="0">
                        <a:latin typeface="Meiryo UI" panose="020B0604030504040204" pitchFamily="50" charset="-128"/>
                        <a:ea typeface="Meiryo UI" panose="020B0604030504040204" pitchFamily="50" charset="-128"/>
                      </a:endParaRPr>
                    </a:p>
                  </a:txBody>
                  <a:tcPr anchor="ctr">
                    <a:lnB w="3175" cap="flat" cmpd="sng" algn="ctr">
                      <a:solidFill>
                        <a:schemeClr val="tx1"/>
                      </a:solidFill>
                      <a:prstDash val="solid"/>
                      <a:round/>
                      <a:headEnd type="none" w="med" len="med"/>
                      <a:tailEnd type="none" w="med" len="med"/>
                    </a:lnB>
                  </a:tcPr>
                </a:tc>
                <a:tc>
                  <a:txBody>
                    <a:bodyPr/>
                    <a:lstStyle/>
                    <a:p>
                      <a:pPr algn="r"/>
                      <a:r>
                        <a:rPr kumimoji="1" lang="en-US" altLang="ja-JP" sz="1100" b="0" u="none" dirty="0">
                          <a:latin typeface="Meiryo UI" panose="020B0604030504040204" pitchFamily="50" charset="-128"/>
                          <a:ea typeface="Meiryo UI" panose="020B0604030504040204" pitchFamily="50" charset="-128"/>
                        </a:rPr>
                        <a:t>3,585</a:t>
                      </a:r>
                      <a:r>
                        <a:rPr kumimoji="1" lang="ja-JP" altLang="en-US" sz="1100" b="0" u="none" dirty="0">
                          <a:latin typeface="Meiryo UI" panose="020B0604030504040204" pitchFamily="50" charset="-128"/>
                          <a:ea typeface="Meiryo UI" panose="020B0604030504040204" pitchFamily="50" charset="-128"/>
                        </a:rPr>
                        <a:t>人</a:t>
                      </a:r>
                    </a:p>
                  </a:txBody>
                  <a:tcPr anchor="ctr">
                    <a:lnB w="3175" cap="flat" cmpd="sng" algn="ctr">
                      <a:solidFill>
                        <a:schemeClr val="tx1"/>
                      </a:solidFill>
                      <a:prstDash val="solid"/>
                      <a:round/>
                      <a:headEnd type="none" w="med" len="med"/>
                      <a:tailEnd type="none" w="med" len="med"/>
                    </a:lnB>
                  </a:tcPr>
                </a:tc>
                <a:tc>
                  <a:txBody>
                    <a:bodyPr/>
                    <a:lstStyle/>
                    <a:p>
                      <a:pPr algn="l"/>
                      <a:r>
                        <a:rPr kumimoji="1" lang="en-US" altLang="ja-JP" sz="1100" b="0" u="none" dirty="0">
                          <a:latin typeface="Meiryo UI" panose="020B0604030504040204" pitchFamily="50" charset="-128"/>
                          <a:ea typeface="Meiryo UI" panose="020B0604030504040204" pitchFamily="50" charset="-128"/>
                        </a:rPr>
                        <a:t>40</a:t>
                      </a:r>
                      <a:r>
                        <a:rPr kumimoji="1" lang="ja-JP" altLang="en-US" sz="1100" b="0" u="none" dirty="0">
                          <a:latin typeface="Meiryo UI" panose="020B0604030504040204" pitchFamily="50" charset="-128"/>
                          <a:ea typeface="Meiryo UI" panose="020B0604030504040204" pitchFamily="50" charset="-128"/>
                        </a:rPr>
                        <a:t>代前半・</a:t>
                      </a:r>
                      <a:r>
                        <a:rPr kumimoji="1" lang="en-US" altLang="ja-JP" sz="1100" b="0" u="none" dirty="0">
                          <a:latin typeface="Meiryo UI" panose="020B0604030504040204" pitchFamily="50" charset="-128"/>
                          <a:ea typeface="Meiryo UI" panose="020B0604030504040204" pitchFamily="50" charset="-128"/>
                        </a:rPr>
                        <a:t>50</a:t>
                      </a:r>
                      <a:r>
                        <a:rPr kumimoji="1" lang="ja-JP" altLang="en-US" sz="1100" b="0" u="none" dirty="0">
                          <a:latin typeface="Meiryo UI" panose="020B0604030504040204" pitchFamily="50" charset="-128"/>
                          <a:ea typeface="Meiryo UI" panose="020B0604030504040204" pitchFamily="50" charset="-128"/>
                        </a:rPr>
                        <a:t>代前半がやや少ない</a:t>
                      </a:r>
                    </a:p>
                  </a:txBody>
                  <a:tcPr anchor="ctr">
                    <a:lnB w="3175" cap="flat" cmpd="sng" algn="ctr">
                      <a:solidFill>
                        <a:schemeClr val="tx1"/>
                      </a:solidFill>
                      <a:prstDash val="solid"/>
                      <a:round/>
                      <a:headEnd type="none" w="med" len="med"/>
                      <a:tailEnd type="none" w="med" len="med"/>
                    </a:lnB>
                  </a:tcPr>
                </a:tc>
                <a:tc rowSpan="2">
                  <a:txBody>
                    <a:bodyPr/>
                    <a:lstStyle/>
                    <a:p>
                      <a:pPr algn="r"/>
                      <a:r>
                        <a:rPr kumimoji="1" lang="en-US" altLang="ja-JP" sz="1100" b="0" u="none" dirty="0">
                          <a:latin typeface="Meiryo UI" panose="020B0604030504040204" pitchFamily="50" charset="-128"/>
                          <a:ea typeface="Meiryo UI" panose="020B0604030504040204" pitchFamily="50" charset="-128"/>
                        </a:rPr>
                        <a:t>3,699</a:t>
                      </a:r>
                      <a:r>
                        <a:rPr kumimoji="1" lang="ja-JP" altLang="en-US" sz="1100" b="0" u="none" dirty="0">
                          <a:latin typeface="Meiryo UI" panose="020B0604030504040204" pitchFamily="50" charset="-128"/>
                          <a:ea typeface="Meiryo UI" panose="020B0604030504040204" pitchFamily="50" charset="-128"/>
                        </a:rPr>
                        <a:t>人</a:t>
                      </a:r>
                    </a:p>
                  </a:txBody>
                  <a:tcPr anchor="ctr"/>
                </a:tc>
                <a:tc rowSpan="2">
                  <a:txBody>
                    <a:bodyPr/>
                    <a:lstStyle/>
                    <a:p>
                      <a:pPr algn="l"/>
                      <a:r>
                        <a:rPr kumimoji="1" lang="ja-JP" altLang="en-US" sz="1100" b="0" u="none" dirty="0">
                          <a:latin typeface="Meiryo UI" panose="020B0604030504040204" pitchFamily="50" charset="-128"/>
                          <a:ea typeface="Meiryo UI" panose="020B0604030504040204" pitchFamily="50" charset="-128"/>
                        </a:rPr>
                        <a:t>・</a:t>
                      </a:r>
                      <a:r>
                        <a:rPr kumimoji="1" lang="en-US" altLang="ja-JP" sz="1100" b="0" u="none" dirty="0">
                          <a:latin typeface="Meiryo UI" panose="020B0604030504040204" pitchFamily="50" charset="-128"/>
                          <a:ea typeface="Meiryo UI" panose="020B0604030504040204" pitchFamily="50" charset="-128"/>
                        </a:rPr>
                        <a:t>20</a:t>
                      </a:r>
                      <a:r>
                        <a:rPr kumimoji="1" lang="ja-JP" altLang="en-US" sz="1100" b="0" u="none" dirty="0">
                          <a:latin typeface="Meiryo UI" panose="020B0604030504040204" pitchFamily="50" charset="-128"/>
                          <a:ea typeface="Meiryo UI" panose="020B0604030504040204" pitchFamily="50" charset="-128"/>
                        </a:rPr>
                        <a:t>代・</a:t>
                      </a:r>
                      <a:r>
                        <a:rPr kumimoji="1" lang="en-US" altLang="ja-JP" sz="1100" b="0" u="none" dirty="0">
                          <a:latin typeface="Meiryo UI" panose="020B0604030504040204" pitchFamily="50" charset="-128"/>
                          <a:ea typeface="Meiryo UI" panose="020B0604030504040204" pitchFamily="50" charset="-128"/>
                        </a:rPr>
                        <a:t>50</a:t>
                      </a:r>
                      <a:r>
                        <a:rPr kumimoji="1" lang="ja-JP" altLang="en-US" sz="1100" b="0" u="none" dirty="0">
                          <a:latin typeface="Meiryo UI" panose="020B0604030504040204" pitchFamily="50" charset="-128"/>
                          <a:ea typeface="Meiryo UI" panose="020B0604030504040204" pitchFamily="50" charset="-128"/>
                        </a:rPr>
                        <a:t>代の０人年齢層がなくなる</a:t>
                      </a:r>
                      <a:endParaRPr kumimoji="1" lang="en-US" altLang="ja-JP" sz="1100" b="0" u="none" dirty="0">
                        <a:latin typeface="Meiryo UI" panose="020B0604030504040204" pitchFamily="50" charset="-128"/>
                        <a:ea typeface="Meiryo UI" panose="020B0604030504040204" pitchFamily="50" charset="-128"/>
                      </a:endParaRPr>
                    </a:p>
                    <a:p>
                      <a:pPr algn="l"/>
                      <a:r>
                        <a:rPr kumimoji="1" lang="ja-JP" altLang="en-US" sz="1100" b="0" u="none" dirty="0">
                          <a:latin typeface="Meiryo UI" panose="020B0604030504040204" pitchFamily="50" charset="-128"/>
                          <a:ea typeface="Meiryo UI" panose="020B0604030504040204" pitchFamily="50" charset="-128"/>
                        </a:rPr>
                        <a:t>・</a:t>
                      </a:r>
                      <a:r>
                        <a:rPr kumimoji="1" lang="en-US" altLang="ja-JP" sz="1100" b="0" u="none" dirty="0">
                          <a:latin typeface="Meiryo UI" panose="020B0604030504040204" pitchFamily="50" charset="-128"/>
                          <a:ea typeface="Meiryo UI" panose="020B0604030504040204" pitchFamily="50" charset="-128"/>
                        </a:rPr>
                        <a:t>30</a:t>
                      </a:r>
                      <a:r>
                        <a:rPr kumimoji="1" lang="ja-JP" altLang="en-US" sz="1100" b="0" u="none" dirty="0">
                          <a:latin typeface="Meiryo UI" panose="020B0604030504040204" pitchFamily="50" charset="-128"/>
                          <a:ea typeface="Meiryo UI" panose="020B0604030504040204" pitchFamily="50" charset="-128"/>
                        </a:rPr>
                        <a:t>代・</a:t>
                      </a:r>
                      <a:r>
                        <a:rPr kumimoji="1" lang="en-US" altLang="ja-JP" sz="1100" b="0" u="none" dirty="0">
                          <a:latin typeface="Meiryo UI" panose="020B0604030504040204" pitchFamily="50" charset="-128"/>
                          <a:ea typeface="Meiryo UI" panose="020B0604030504040204" pitchFamily="50" charset="-128"/>
                        </a:rPr>
                        <a:t>40</a:t>
                      </a:r>
                      <a:r>
                        <a:rPr kumimoji="1" lang="ja-JP" altLang="en-US" sz="1100" b="0" u="none" dirty="0">
                          <a:latin typeface="Meiryo UI" panose="020B0604030504040204" pitchFamily="50" charset="-128"/>
                          <a:ea typeface="Meiryo UI" panose="020B0604030504040204" pitchFamily="50" charset="-128"/>
                        </a:rPr>
                        <a:t>代の層が厚くなる</a:t>
                      </a:r>
                    </a:p>
                  </a:txBody>
                  <a:tcPr anchor="ctr"/>
                </a:tc>
                <a:tc rowSpan="2">
                  <a:txBody>
                    <a:bodyPr/>
                    <a:lstStyle/>
                    <a:p>
                      <a:pPr algn="ctr"/>
                      <a:r>
                        <a:rPr kumimoji="1" lang="ja-JP" altLang="en-US" sz="1800" b="0" u="none" dirty="0">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1876349857"/>
                  </a:ext>
                </a:extLst>
              </a:tr>
              <a:tr h="540000">
                <a:tc vMerge="1">
                  <a:txBody>
                    <a:bodyPr/>
                    <a:lstStyle/>
                    <a:p>
                      <a:pPr algn="ctr"/>
                      <a:endParaRPr kumimoji="1" lang="ja-JP" altLang="en-US" sz="1050" b="1" u="sng"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b="0" u="none" dirty="0">
                          <a:latin typeface="Meiryo UI" panose="020B0604030504040204" pitchFamily="50" charset="-128"/>
                          <a:ea typeface="Meiryo UI" panose="020B0604030504040204" pitchFamily="50" charset="-128"/>
                        </a:rPr>
                        <a:t>松原市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a:txBody>
                    <a:bodyPr/>
                    <a:lstStyle/>
                    <a:p>
                      <a:pPr algn="r"/>
                      <a:r>
                        <a:rPr kumimoji="1" lang="en-US" altLang="ja-JP" sz="1100" b="0" u="none" dirty="0">
                          <a:latin typeface="Meiryo UI" panose="020B0604030504040204" pitchFamily="50" charset="-128"/>
                          <a:ea typeface="Meiryo UI" panose="020B0604030504040204" pitchFamily="50" charset="-128"/>
                        </a:rPr>
                        <a:t>114</a:t>
                      </a:r>
                      <a:r>
                        <a:rPr kumimoji="1" lang="ja-JP" altLang="en-US" sz="110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tcPr>
                </a:tc>
                <a:tc>
                  <a:txBody>
                    <a:bodyPr/>
                    <a:lstStyle/>
                    <a:p>
                      <a:pPr algn="l"/>
                      <a:r>
                        <a:rPr kumimoji="1" lang="en-US" altLang="ja-JP" sz="1100" b="0" u="none" dirty="0">
                          <a:latin typeface="Meiryo UI" panose="020B0604030504040204" pitchFamily="50" charset="-128"/>
                          <a:ea typeface="Meiryo UI" panose="020B0604030504040204" pitchFamily="50" charset="-128"/>
                        </a:rPr>
                        <a:t>20</a:t>
                      </a:r>
                      <a:r>
                        <a:rPr kumimoji="1" lang="ja-JP" altLang="en-US" sz="1100" b="0" u="none" dirty="0">
                          <a:latin typeface="Meiryo UI" panose="020B0604030504040204" pitchFamily="50" charset="-128"/>
                          <a:ea typeface="Meiryo UI" panose="020B0604030504040204" pitchFamily="50" charset="-128"/>
                        </a:rPr>
                        <a:t>代・</a:t>
                      </a:r>
                      <a:r>
                        <a:rPr kumimoji="1" lang="en-US" altLang="ja-JP" sz="1100" b="0" u="none" dirty="0">
                          <a:latin typeface="Meiryo UI" panose="020B0604030504040204" pitchFamily="50" charset="-128"/>
                          <a:ea typeface="Meiryo UI" panose="020B0604030504040204" pitchFamily="50" charset="-128"/>
                        </a:rPr>
                        <a:t>50</a:t>
                      </a:r>
                      <a:r>
                        <a:rPr kumimoji="1" lang="ja-JP" altLang="en-US" sz="1100" b="0" u="none" dirty="0">
                          <a:latin typeface="Meiryo UI" panose="020B0604030504040204" pitchFamily="50" charset="-128"/>
                          <a:ea typeface="Meiryo UI" panose="020B0604030504040204" pitchFamily="50" charset="-128"/>
                        </a:rPr>
                        <a:t>代が少ない（０人の年齢層が多い）</a:t>
                      </a:r>
                    </a:p>
                  </a:txBody>
                  <a:tcPr anchor="ctr">
                    <a:lnT w="3175" cap="flat" cmpd="sng" algn="ctr">
                      <a:solidFill>
                        <a:schemeClr val="tx1"/>
                      </a:solidFill>
                      <a:prstDash val="solid"/>
                      <a:round/>
                      <a:headEnd type="none" w="med" len="med"/>
                      <a:tailEnd type="none" w="med" len="med"/>
                    </a:lnT>
                  </a:tcPr>
                </a:tc>
                <a:tc vMerge="1">
                  <a:txBody>
                    <a:bodyPr/>
                    <a:lstStyle/>
                    <a:p>
                      <a:pPr algn="l"/>
                      <a:endParaRPr kumimoji="1" lang="ja-JP" altLang="en-US" sz="1050" b="1"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vMerge="1">
                  <a:txBody>
                    <a:bodyPr/>
                    <a:lstStyle/>
                    <a:p>
                      <a:pPr algn="l"/>
                      <a:r>
                        <a:rPr kumimoji="1" lang="en-US" altLang="ja-JP" sz="1100" b="0" u="none" dirty="0">
                          <a:latin typeface="Meiryo UI" panose="020B0604030504040204" pitchFamily="50" charset="-128"/>
                          <a:ea typeface="Meiryo UI" panose="020B0604030504040204" pitchFamily="50" charset="-128"/>
                        </a:rPr>
                        <a:t>20</a:t>
                      </a:r>
                      <a:r>
                        <a:rPr kumimoji="1" lang="ja-JP" altLang="en-US" sz="1100" b="0" u="none" dirty="0">
                          <a:latin typeface="Meiryo UI" panose="020B0604030504040204" pitchFamily="50" charset="-128"/>
                          <a:ea typeface="Meiryo UI" panose="020B0604030504040204" pitchFamily="50" charset="-128"/>
                        </a:rPr>
                        <a:t>代・</a:t>
                      </a:r>
                      <a:r>
                        <a:rPr kumimoji="1" lang="en-US" altLang="ja-JP" sz="1100" b="0" u="none" dirty="0">
                          <a:latin typeface="Meiryo UI" panose="020B0604030504040204" pitchFamily="50" charset="-128"/>
                          <a:ea typeface="Meiryo UI" panose="020B0604030504040204" pitchFamily="50" charset="-128"/>
                        </a:rPr>
                        <a:t>50</a:t>
                      </a:r>
                      <a:r>
                        <a:rPr kumimoji="1" lang="ja-JP" altLang="en-US" sz="1100" b="0" u="none" dirty="0">
                          <a:latin typeface="Meiryo UI" panose="020B0604030504040204" pitchFamily="50" charset="-128"/>
                          <a:ea typeface="Meiryo UI" panose="020B0604030504040204" pitchFamily="50" charset="-128"/>
                        </a:rPr>
                        <a:t>代の０人年齢層がなくなる</a:t>
                      </a:r>
                    </a:p>
                  </a:txBody>
                  <a:tcPr anchor="ctr">
                    <a:lnT w="3175" cap="flat" cmpd="sng" algn="ctr">
                      <a:solidFill>
                        <a:schemeClr val="tx1"/>
                      </a:solidFill>
                      <a:prstDash val="solid"/>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903971254"/>
                  </a:ext>
                </a:extLst>
              </a:tr>
              <a:tr h="540000">
                <a:tc rowSpan="2">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案１－２</a:t>
                      </a:r>
                      <a:r>
                        <a:rPr kumimoji="1" lang="en-US" altLang="ja-JP" sz="1050" b="1" u="none" dirty="0">
                          <a:latin typeface="Meiryo UI" panose="020B0604030504040204" pitchFamily="50" charset="-128"/>
                          <a:ea typeface="Meiryo UI" panose="020B0604030504040204" pitchFamily="50" charset="-128"/>
                        </a:rPr>
                        <a:t>】</a:t>
                      </a:r>
                    </a:p>
                  </a:txBody>
                  <a:tcPr anchor="ctr"/>
                </a:tc>
                <a:tc>
                  <a:txBody>
                    <a:bodyPr/>
                    <a:lstStyle/>
                    <a:p>
                      <a:r>
                        <a:rPr kumimoji="1" lang="ja-JP" altLang="en-US" sz="1050" b="0" u="none" dirty="0">
                          <a:latin typeface="Meiryo UI" panose="020B0604030504040204" pitchFamily="50" charset="-128"/>
                          <a:ea typeface="Meiryo UI" panose="020B0604030504040204" pitchFamily="50" charset="-128"/>
                        </a:rPr>
                        <a:t>大阪南</a:t>
                      </a:r>
                      <a:endParaRPr kumimoji="1" lang="en-US" altLang="ja-JP" sz="1050" b="0" u="none" dirty="0">
                        <a:latin typeface="Meiryo UI" panose="020B0604030504040204" pitchFamily="50" charset="-128"/>
                        <a:ea typeface="Meiryo UI" panose="020B0604030504040204" pitchFamily="50" charset="-128"/>
                      </a:endParaRPr>
                    </a:p>
                  </a:txBody>
                  <a:tcPr anchor="ctr">
                    <a:lnB w="3175" cap="flat" cmpd="sng" algn="ctr">
                      <a:solidFill>
                        <a:schemeClr val="tx1"/>
                      </a:solidFill>
                      <a:prstDash val="solid"/>
                      <a:round/>
                      <a:headEnd type="none" w="med" len="med"/>
                      <a:tailEnd type="none" w="med" len="med"/>
                    </a:lnB>
                  </a:tcPr>
                </a:tc>
                <a:tc>
                  <a:txBody>
                    <a:bodyPr/>
                    <a:lstStyle/>
                    <a:p>
                      <a:pPr algn="r"/>
                      <a:r>
                        <a:rPr kumimoji="1" lang="en-US" altLang="ja-JP" sz="1100" b="0" u="none" dirty="0">
                          <a:latin typeface="Meiryo UI" panose="020B0604030504040204" pitchFamily="50" charset="-128"/>
                          <a:ea typeface="Meiryo UI" panose="020B0604030504040204" pitchFamily="50" charset="-128"/>
                        </a:rPr>
                        <a:t>571</a:t>
                      </a:r>
                      <a:r>
                        <a:rPr kumimoji="1" lang="ja-JP" altLang="en-US" sz="1100" b="0" u="none" dirty="0">
                          <a:latin typeface="Meiryo UI" panose="020B0604030504040204" pitchFamily="50" charset="-128"/>
                          <a:ea typeface="Meiryo UI" panose="020B0604030504040204" pitchFamily="50" charset="-128"/>
                        </a:rPr>
                        <a:t>人</a:t>
                      </a:r>
                    </a:p>
                  </a:txBody>
                  <a:tcPr anchor="ctr">
                    <a:lnB w="3175" cap="flat" cmpd="sng" algn="ctr">
                      <a:solidFill>
                        <a:schemeClr val="tx1"/>
                      </a:solidFill>
                      <a:prstDash val="solid"/>
                      <a:round/>
                      <a:headEnd type="none" w="med" len="med"/>
                      <a:tailEnd type="none" w="med" len="med"/>
                    </a:lnB>
                  </a:tcPr>
                </a:tc>
                <a:tc>
                  <a:txBody>
                    <a:bodyPr/>
                    <a:lstStyle/>
                    <a:p>
                      <a:pPr algn="l"/>
                      <a:r>
                        <a:rPr kumimoji="1" lang="en-US" altLang="ja-JP" sz="1100" b="0" u="none" dirty="0">
                          <a:latin typeface="Meiryo UI" panose="020B0604030504040204" pitchFamily="50" charset="-128"/>
                          <a:ea typeface="Meiryo UI" panose="020B0604030504040204" pitchFamily="50" charset="-128"/>
                        </a:rPr>
                        <a:t>30</a:t>
                      </a:r>
                      <a:r>
                        <a:rPr kumimoji="1" lang="ja-JP" altLang="en-US" sz="1100" b="0" u="none" dirty="0">
                          <a:latin typeface="Meiryo UI" panose="020B0604030504040204" pitchFamily="50" charset="-128"/>
                          <a:ea typeface="Meiryo UI" panose="020B0604030504040204" pitchFamily="50" charset="-128"/>
                        </a:rPr>
                        <a:t>代後半、</a:t>
                      </a:r>
                      <a:r>
                        <a:rPr kumimoji="1" lang="en-US" altLang="ja-JP" sz="1100" b="0" u="none" dirty="0">
                          <a:latin typeface="Meiryo UI" panose="020B0604030504040204" pitchFamily="50" charset="-128"/>
                          <a:ea typeface="Meiryo UI" panose="020B0604030504040204" pitchFamily="50" charset="-128"/>
                        </a:rPr>
                        <a:t>50</a:t>
                      </a:r>
                      <a:r>
                        <a:rPr kumimoji="1" lang="ja-JP" altLang="en-US" sz="1100" b="0" u="none" dirty="0">
                          <a:latin typeface="Meiryo UI" panose="020B0604030504040204" pitchFamily="50" charset="-128"/>
                          <a:ea typeface="Meiryo UI" panose="020B0604030504040204" pitchFamily="50" charset="-128"/>
                        </a:rPr>
                        <a:t>代前半がやや少ない</a:t>
                      </a:r>
                    </a:p>
                  </a:txBody>
                  <a:tcPr anchor="ctr">
                    <a:lnB w="3175" cap="flat" cmpd="sng" algn="ctr">
                      <a:solidFill>
                        <a:schemeClr val="tx1"/>
                      </a:solidFill>
                      <a:prstDash val="solid"/>
                      <a:round/>
                      <a:headEnd type="none" w="med" len="med"/>
                      <a:tailEnd type="none" w="med" len="med"/>
                    </a:lnB>
                  </a:tcPr>
                </a:tc>
                <a:tc rowSpan="2">
                  <a:txBody>
                    <a:bodyPr/>
                    <a:lstStyle/>
                    <a:p>
                      <a:pPr algn="r"/>
                      <a:r>
                        <a:rPr kumimoji="1" lang="en-US" altLang="ja-JP" sz="1100" b="0" u="none" dirty="0">
                          <a:latin typeface="Meiryo UI" panose="020B0604030504040204" pitchFamily="50" charset="-128"/>
                          <a:ea typeface="Meiryo UI" panose="020B0604030504040204" pitchFamily="50" charset="-128"/>
                        </a:rPr>
                        <a:t>685</a:t>
                      </a:r>
                      <a:r>
                        <a:rPr kumimoji="1" lang="ja-JP" altLang="en-US" sz="1100" b="0" u="none" dirty="0">
                          <a:latin typeface="Meiryo UI" panose="020B0604030504040204" pitchFamily="50" charset="-128"/>
                          <a:ea typeface="Meiryo UI" panose="020B0604030504040204" pitchFamily="50" charset="-128"/>
                        </a:rPr>
                        <a:t>人</a:t>
                      </a: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rPr>
                        <a:t>・</a:t>
                      </a:r>
                      <a:r>
                        <a:rPr kumimoji="1" lang="en-US" altLang="ja-JP" sz="1100" b="0" u="none" dirty="0">
                          <a:latin typeface="Meiryo UI" panose="020B0604030504040204" pitchFamily="50" charset="-128"/>
                          <a:ea typeface="Meiryo UI" panose="020B0604030504040204" pitchFamily="50" charset="-128"/>
                        </a:rPr>
                        <a:t>20</a:t>
                      </a:r>
                      <a:r>
                        <a:rPr kumimoji="1" lang="ja-JP" altLang="en-US" sz="1100" b="0" u="none" dirty="0">
                          <a:latin typeface="Meiryo UI" panose="020B0604030504040204" pitchFamily="50" charset="-128"/>
                          <a:ea typeface="Meiryo UI" panose="020B0604030504040204" pitchFamily="50" charset="-128"/>
                        </a:rPr>
                        <a:t>代・</a:t>
                      </a:r>
                      <a:r>
                        <a:rPr kumimoji="1" lang="en-US" altLang="ja-JP" sz="1100" b="0" u="none" dirty="0">
                          <a:latin typeface="Meiryo UI" panose="020B0604030504040204" pitchFamily="50" charset="-128"/>
                          <a:ea typeface="Meiryo UI" panose="020B0604030504040204" pitchFamily="50" charset="-128"/>
                        </a:rPr>
                        <a:t>50</a:t>
                      </a:r>
                      <a:r>
                        <a:rPr kumimoji="1" lang="ja-JP" altLang="en-US" sz="1100" b="0" u="none" dirty="0">
                          <a:latin typeface="Meiryo UI" panose="020B0604030504040204" pitchFamily="50" charset="-128"/>
                          <a:ea typeface="Meiryo UI" panose="020B0604030504040204" pitchFamily="50" charset="-128"/>
                        </a:rPr>
                        <a:t>代の０人年齢層がなくなる</a:t>
                      </a:r>
                      <a:endParaRPr kumimoji="1" lang="en-US" altLang="ja-JP" sz="1100" b="0" u="none"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代の層が厚くなる</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p>
                  </a:txBody>
                  <a:tcPr anchor="ctr"/>
                </a:tc>
                <a:extLst>
                  <a:ext uri="{0D108BD9-81ED-4DB2-BD59-A6C34878D82A}">
                    <a16:rowId xmlns:a16="http://schemas.microsoft.com/office/drawing/2014/main" val="1761945347"/>
                  </a:ext>
                </a:extLst>
              </a:tr>
              <a:tr h="540000">
                <a:tc vMerge="1">
                  <a:txBody>
                    <a:bodyPr/>
                    <a:lstStyle/>
                    <a:p>
                      <a:pPr algn="ctr"/>
                      <a:endParaRPr kumimoji="1" lang="ja-JP" altLang="en-US" sz="1050" b="1" u="sng"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b="0" u="none" dirty="0">
                          <a:latin typeface="Meiryo UI" panose="020B0604030504040204" pitchFamily="50" charset="-128"/>
                          <a:ea typeface="Meiryo UI" panose="020B0604030504040204" pitchFamily="50" charset="-128"/>
                        </a:rPr>
                        <a:t>松原市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a:txBody>
                    <a:bodyPr/>
                    <a:lstStyle/>
                    <a:p>
                      <a:pPr algn="r"/>
                      <a:r>
                        <a:rPr kumimoji="1" lang="en-US" altLang="ja-JP" sz="1100" b="0" u="none" dirty="0">
                          <a:latin typeface="Meiryo UI" panose="020B0604030504040204" pitchFamily="50" charset="-128"/>
                          <a:ea typeface="Meiryo UI" panose="020B0604030504040204" pitchFamily="50" charset="-128"/>
                        </a:rPr>
                        <a:t>114</a:t>
                      </a:r>
                      <a:r>
                        <a:rPr kumimoji="1" lang="ja-JP" altLang="en-US" sz="110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tcPr>
                </a:tc>
                <a:tc>
                  <a:txBody>
                    <a:bodyPr/>
                    <a:lstStyle/>
                    <a:p>
                      <a:pPr algn="l"/>
                      <a:r>
                        <a:rPr kumimoji="1" lang="en-US" altLang="ja-JP" sz="1100" b="0" u="none" dirty="0">
                          <a:latin typeface="Meiryo UI" panose="020B0604030504040204" pitchFamily="50" charset="-128"/>
                          <a:ea typeface="Meiryo UI" panose="020B0604030504040204" pitchFamily="50" charset="-128"/>
                        </a:rPr>
                        <a:t>20</a:t>
                      </a:r>
                      <a:r>
                        <a:rPr kumimoji="1" lang="ja-JP" altLang="en-US" sz="1100" b="0" u="none" dirty="0">
                          <a:latin typeface="Meiryo UI" panose="020B0604030504040204" pitchFamily="50" charset="-128"/>
                          <a:ea typeface="Meiryo UI" panose="020B0604030504040204" pitchFamily="50" charset="-128"/>
                        </a:rPr>
                        <a:t>代・</a:t>
                      </a:r>
                      <a:r>
                        <a:rPr kumimoji="1" lang="en-US" altLang="ja-JP" sz="1100" b="0" u="none" dirty="0">
                          <a:latin typeface="Meiryo UI" panose="020B0604030504040204" pitchFamily="50" charset="-128"/>
                          <a:ea typeface="Meiryo UI" panose="020B0604030504040204" pitchFamily="50" charset="-128"/>
                        </a:rPr>
                        <a:t>50</a:t>
                      </a:r>
                      <a:r>
                        <a:rPr kumimoji="1" lang="ja-JP" altLang="en-US" sz="1100" b="0" u="none" dirty="0">
                          <a:latin typeface="Meiryo UI" panose="020B0604030504040204" pitchFamily="50" charset="-128"/>
                          <a:ea typeface="Meiryo UI" panose="020B0604030504040204" pitchFamily="50" charset="-128"/>
                        </a:rPr>
                        <a:t>代が少ない（０人の年齢層が多い）</a:t>
                      </a:r>
                    </a:p>
                  </a:txBody>
                  <a:tcPr anchor="ctr">
                    <a:lnT w="3175" cap="flat" cmpd="sng" algn="ctr">
                      <a:solidFill>
                        <a:schemeClr val="tx1"/>
                      </a:solidFill>
                      <a:prstDash val="solid"/>
                      <a:round/>
                      <a:headEnd type="none" w="med" len="med"/>
                      <a:tailEnd type="none" w="med" len="med"/>
                    </a:lnT>
                  </a:tcPr>
                </a:tc>
                <a:tc vMerge="1">
                  <a:txBody>
                    <a:bodyPr/>
                    <a:lstStyle/>
                    <a:p>
                      <a:pPr algn="l"/>
                      <a:endParaRPr kumimoji="1" lang="ja-JP" altLang="en-US"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vMerge="1">
                  <a:txBody>
                    <a:bodyPr/>
                    <a:lstStyle/>
                    <a:p>
                      <a:pPr algn="l"/>
                      <a:r>
                        <a:rPr kumimoji="1" lang="en-US" altLang="ja-JP" sz="1100" b="0" u="none" dirty="0">
                          <a:latin typeface="Meiryo UI" panose="020B0604030504040204" pitchFamily="50" charset="-128"/>
                          <a:ea typeface="Meiryo UI" panose="020B0604030504040204" pitchFamily="50" charset="-128"/>
                        </a:rPr>
                        <a:t>20</a:t>
                      </a:r>
                      <a:r>
                        <a:rPr kumimoji="1" lang="ja-JP" altLang="en-US" sz="1100" b="0" u="none" dirty="0">
                          <a:latin typeface="Meiryo UI" panose="020B0604030504040204" pitchFamily="50" charset="-128"/>
                          <a:ea typeface="Meiryo UI" panose="020B0604030504040204" pitchFamily="50" charset="-128"/>
                        </a:rPr>
                        <a:t>代・</a:t>
                      </a:r>
                      <a:r>
                        <a:rPr kumimoji="1" lang="en-US" altLang="ja-JP" sz="1100" b="0" u="none" dirty="0">
                          <a:latin typeface="Meiryo UI" panose="020B0604030504040204" pitchFamily="50" charset="-128"/>
                          <a:ea typeface="Meiryo UI" panose="020B0604030504040204" pitchFamily="50" charset="-128"/>
                        </a:rPr>
                        <a:t>50</a:t>
                      </a:r>
                      <a:r>
                        <a:rPr kumimoji="1" lang="ja-JP" altLang="en-US" sz="1100" b="0" u="none" dirty="0">
                          <a:latin typeface="Meiryo UI" panose="020B0604030504040204" pitchFamily="50" charset="-128"/>
                          <a:ea typeface="Meiryo UI" panose="020B0604030504040204" pitchFamily="50" charset="-128"/>
                        </a:rPr>
                        <a:t>代の０人年齢層がなくなる</a:t>
                      </a:r>
                    </a:p>
                  </a:txBody>
                  <a:tcPr anchor="ctr">
                    <a:lnT w="3175" cap="flat" cmpd="sng" algn="ctr">
                      <a:solidFill>
                        <a:schemeClr val="tx1"/>
                      </a:solidFill>
                      <a:prstDash val="solid"/>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2741817062"/>
                  </a:ext>
                </a:extLst>
              </a:tr>
            </a:tbl>
          </a:graphicData>
        </a:graphic>
      </p:graphicFrame>
      <p:sp>
        <p:nvSpPr>
          <p:cNvPr id="3" name="スライド番号プレースホルダー 2">
            <a:extLst>
              <a:ext uri="{FF2B5EF4-FFF2-40B4-BE49-F238E27FC236}">
                <a16:creationId xmlns:a16="http://schemas.microsoft.com/office/drawing/2014/main" id="{3F7DACC7-9B8F-4CCF-9926-62A6718EBB97}"/>
              </a:ext>
            </a:extLst>
          </p:cNvPr>
          <p:cNvSpPr>
            <a:spLocks noGrp="1"/>
          </p:cNvSpPr>
          <p:nvPr>
            <p:ph type="sldNum" sz="quarter" idx="12"/>
          </p:nvPr>
        </p:nvSpPr>
        <p:spPr>
          <a:xfrm>
            <a:off x="7003068" y="6502412"/>
            <a:ext cx="2228850" cy="365125"/>
          </a:xfrm>
        </p:spPr>
        <p:txBody>
          <a:bodyPr/>
          <a:lstStyle/>
          <a:p>
            <a:fld id="{CFC412B4-EE58-4AC4-A928-FBCBFC162B5A}" type="slidenum">
              <a:rPr kumimoji="1" lang="ja-JP" altLang="en-US" b="1" smtClean="0">
                <a:solidFill>
                  <a:schemeClr val="tx1"/>
                </a:solidFill>
              </a:rPr>
              <a:t>10</a:t>
            </a:fld>
            <a:endParaRPr kumimoji="1" lang="ja-JP" altLang="en-US" b="1" dirty="0">
              <a:solidFill>
                <a:schemeClr val="tx1"/>
              </a:solidFill>
            </a:endParaRPr>
          </a:p>
        </p:txBody>
      </p:sp>
    </p:spTree>
    <p:extLst>
      <p:ext uri="{BB962C8B-B14F-4D97-AF65-F5344CB8AC3E}">
        <p14:creationId xmlns:p14="http://schemas.microsoft.com/office/powerpoint/2010/main" val="2534732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南河内北・新南河内付近の広域化シミュレーション①</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5478089"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シミュレーション１：消防署所からの現場到着時間の短縮化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234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案１－１：大阪市域＋松原市</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pic>
        <p:nvPicPr>
          <p:cNvPr id="43" name="図 42">
            <a:extLst>
              <a:ext uri="{FF2B5EF4-FFF2-40B4-BE49-F238E27FC236}">
                <a16:creationId xmlns:a16="http://schemas.microsoft.com/office/drawing/2014/main" id="{0D210FE5-9206-4BDE-9831-273BCEBDB7CB}"/>
              </a:ext>
            </a:extLst>
          </p:cNvPr>
          <p:cNvPicPr>
            <a:picLocks/>
          </p:cNvPicPr>
          <p:nvPr/>
        </p:nvPicPr>
        <p:blipFill>
          <a:blip r:embed="rId2"/>
          <a:stretch>
            <a:fillRect/>
          </a:stretch>
        </p:blipFill>
        <p:spPr>
          <a:xfrm>
            <a:off x="6117969" y="1515013"/>
            <a:ext cx="3812101" cy="2189168"/>
          </a:xfrm>
          <a:prstGeom prst="rect">
            <a:avLst/>
          </a:prstGeom>
        </p:spPr>
      </p:pic>
      <p:sp>
        <p:nvSpPr>
          <p:cNvPr id="44" name="タイトル 1">
            <a:extLst>
              <a:ext uri="{FF2B5EF4-FFF2-40B4-BE49-F238E27FC236}">
                <a16:creationId xmlns:a16="http://schemas.microsoft.com/office/drawing/2014/main" id="{A6642916-653C-4E91-9E79-DE7529698106}"/>
              </a:ext>
            </a:extLst>
          </p:cNvPr>
          <p:cNvSpPr txBox="1">
            <a:spLocks/>
          </p:cNvSpPr>
          <p:nvPr/>
        </p:nvSpPr>
        <p:spPr>
          <a:xfrm>
            <a:off x="6251280" y="4090282"/>
            <a:ext cx="356946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現場到着時間が短縮化する地域の数（メッシュ数）</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5" name="タイトル 1">
            <a:extLst>
              <a:ext uri="{FF2B5EF4-FFF2-40B4-BE49-F238E27FC236}">
                <a16:creationId xmlns:a16="http://schemas.microsoft.com/office/drawing/2014/main" id="{7B8ECA88-C7B2-4A20-9DA1-7FA233624AE7}"/>
              </a:ext>
            </a:extLst>
          </p:cNvPr>
          <p:cNvSpPr txBox="1">
            <a:spLocks/>
          </p:cNvSpPr>
          <p:nvPr/>
        </p:nvSpPr>
        <p:spPr>
          <a:xfrm>
            <a:off x="75573" y="1097756"/>
            <a:ext cx="2504907"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a:t>
            </a:r>
            <a:r>
              <a:rPr lang="ja-JP" altLang="en-US" sz="1100" dirty="0">
                <a:latin typeface="ＭＳ Ｐゴシック" panose="020B0600070205080204" pitchFamily="50" charset="-128"/>
                <a:ea typeface="ＭＳ Ｐゴシック" panose="020B0600070205080204" pitchFamily="50" charset="-128"/>
              </a:rPr>
              <a:t>化</a:t>
            </a:r>
            <a:r>
              <a:rPr kumimoji="1" lang="ja-JP" altLang="en-US" sz="1100" dirty="0">
                <a:latin typeface="ＭＳ Ｐゴシック" panose="020B0600070205080204" pitchFamily="50" charset="-128"/>
                <a:ea typeface="ＭＳ Ｐゴシック" panose="020B0600070205080204" pitchFamily="50" charset="-128"/>
              </a:rPr>
              <a:t>する地域</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6199723" y="1111343"/>
            <a:ext cx="4911257"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現場到着時間が短縮化する地域の人口</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9DBA589F-701F-4969-8AF8-6698CD779DBC}"/>
              </a:ext>
            </a:extLst>
          </p:cNvPr>
          <p:cNvSpPr>
            <a:spLocks noGrp="1"/>
          </p:cNvSpPr>
          <p:nvPr>
            <p:ph type="sldNum" sz="quarter" idx="12"/>
          </p:nvPr>
        </p:nvSpPr>
        <p:spPr/>
        <p:txBody>
          <a:bodyPr/>
          <a:lstStyle/>
          <a:p>
            <a:fld id="{CFC412B4-EE58-4AC4-A928-FBCBFC162B5A}" type="slidenum">
              <a:rPr kumimoji="1" lang="ja-JP" altLang="en-US" b="1" smtClean="0">
                <a:solidFill>
                  <a:schemeClr val="tx1"/>
                </a:solidFill>
              </a:rPr>
              <a:t>11</a:t>
            </a:fld>
            <a:endParaRPr kumimoji="1" lang="ja-JP" altLang="en-US" b="1" dirty="0">
              <a:solidFill>
                <a:schemeClr val="tx1"/>
              </a:solidFill>
            </a:endParaRPr>
          </a:p>
        </p:txBody>
      </p:sp>
      <p:pic>
        <p:nvPicPr>
          <p:cNvPr id="3" name="図 2">
            <a:extLst>
              <a:ext uri="{FF2B5EF4-FFF2-40B4-BE49-F238E27FC236}">
                <a16:creationId xmlns:a16="http://schemas.microsoft.com/office/drawing/2014/main" id="{F97E883B-D837-43E4-9F24-4CA69DF36016}"/>
              </a:ext>
            </a:extLst>
          </p:cNvPr>
          <p:cNvPicPr>
            <a:picLocks noChangeAspect="1"/>
          </p:cNvPicPr>
          <p:nvPr/>
        </p:nvPicPr>
        <p:blipFill>
          <a:blip r:embed="rId3"/>
          <a:stretch>
            <a:fillRect/>
          </a:stretch>
        </p:blipFill>
        <p:spPr>
          <a:xfrm>
            <a:off x="37932" y="1439235"/>
            <a:ext cx="6120914" cy="4980864"/>
          </a:xfrm>
          <a:prstGeom prst="rect">
            <a:avLst/>
          </a:prstGeom>
        </p:spPr>
      </p:pic>
      <p:graphicFrame>
        <p:nvGraphicFramePr>
          <p:cNvPr id="6" name="表 5">
            <a:extLst>
              <a:ext uri="{FF2B5EF4-FFF2-40B4-BE49-F238E27FC236}">
                <a16:creationId xmlns:a16="http://schemas.microsoft.com/office/drawing/2014/main" id="{5DEE9AAC-E036-4FC4-9DF8-5EDD4A8779C8}"/>
              </a:ext>
            </a:extLst>
          </p:cNvPr>
          <p:cNvGraphicFramePr>
            <a:graphicFrameLocks noGrp="1"/>
          </p:cNvGraphicFramePr>
          <p:nvPr>
            <p:extLst>
              <p:ext uri="{D42A27DB-BD31-4B8C-83A1-F6EECF244321}">
                <p14:modId xmlns:p14="http://schemas.microsoft.com/office/powerpoint/2010/main" val="245016744"/>
              </p:ext>
            </p:extLst>
          </p:nvPr>
        </p:nvGraphicFramePr>
        <p:xfrm>
          <a:off x="6397211" y="4529801"/>
          <a:ext cx="3240000" cy="1790700"/>
        </p:xfrm>
        <a:graphic>
          <a:graphicData uri="http://schemas.openxmlformats.org/drawingml/2006/table">
            <a:tbl>
              <a:tblPr/>
              <a:tblGrid>
                <a:gridCol w="1080000">
                  <a:extLst>
                    <a:ext uri="{9D8B030D-6E8A-4147-A177-3AD203B41FA5}">
                      <a16:colId xmlns:a16="http://schemas.microsoft.com/office/drawing/2014/main" val="4159518863"/>
                    </a:ext>
                  </a:extLst>
                </a:gridCol>
                <a:gridCol w="1080000">
                  <a:extLst>
                    <a:ext uri="{9D8B030D-6E8A-4147-A177-3AD203B41FA5}">
                      <a16:colId xmlns:a16="http://schemas.microsoft.com/office/drawing/2014/main" val="1277099702"/>
                    </a:ext>
                  </a:extLst>
                </a:gridCol>
                <a:gridCol w="1080000">
                  <a:extLst>
                    <a:ext uri="{9D8B030D-6E8A-4147-A177-3AD203B41FA5}">
                      <a16:colId xmlns:a16="http://schemas.microsoft.com/office/drawing/2014/main" val="1845357732"/>
                    </a:ext>
                  </a:extLst>
                </a:gridCol>
              </a:tblGrid>
              <a:tr h="251460">
                <a:tc rowSpan="2">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短縮時間</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メッシュ数</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737561661"/>
                  </a:ext>
                </a:extLst>
              </a:tr>
              <a:tr h="259080">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大阪市</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松原市</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33242132"/>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25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19657809"/>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40876795"/>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4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39502"/>
                  </a:ext>
                </a:extLst>
              </a:tr>
              <a:tr h="25908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分超</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942316410"/>
                  </a:ext>
                </a:extLst>
              </a:tr>
              <a:tr h="266700">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32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321082"/>
                  </a:ext>
                </a:extLst>
              </a:tr>
            </a:tbl>
          </a:graphicData>
        </a:graphic>
      </p:graphicFrame>
      <p:sp>
        <p:nvSpPr>
          <p:cNvPr id="47" name="タイトル 1">
            <a:extLst>
              <a:ext uri="{FF2B5EF4-FFF2-40B4-BE49-F238E27FC236}">
                <a16:creationId xmlns:a16="http://schemas.microsoft.com/office/drawing/2014/main" id="{441F1B04-3469-444F-B801-1364D0E08F1B}"/>
              </a:ext>
            </a:extLst>
          </p:cNvPr>
          <p:cNvSpPr txBox="1">
            <a:spLocks/>
          </p:cNvSpPr>
          <p:nvPr/>
        </p:nvSpPr>
        <p:spPr>
          <a:xfrm>
            <a:off x="6397211" y="6322914"/>
            <a:ext cx="2020436" cy="21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黄セル：居住者がいないメッシュを含む</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14" name="角丸四角形 91">
            <a:extLst>
              <a:ext uri="{FF2B5EF4-FFF2-40B4-BE49-F238E27FC236}">
                <a16:creationId xmlns:a16="http://schemas.microsoft.com/office/drawing/2014/main" id="{842DFD22-3C57-4C0E-B6DF-33619654B27F}"/>
              </a:ext>
            </a:extLst>
          </p:cNvPr>
          <p:cNvSpPr/>
          <p:nvPr/>
        </p:nvSpPr>
        <p:spPr>
          <a:xfrm>
            <a:off x="-2" y="6392963"/>
            <a:ext cx="5040000" cy="291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200"/>
              </a:spcBef>
              <a:spcAft>
                <a:spcPts val="0"/>
              </a:spcAft>
              <a:buClrTx/>
              <a:buSzTx/>
              <a:tabLst/>
              <a:defRPr/>
            </a:pP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道路データには実際の交通状況等は反映されていないため、実際の効果発現地域とは異なる可能性がある</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7833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南河内北・新南河内付近の広域化シミュレーション②</a:t>
            </a: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5478089"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シミュレーション１：消防署所からの現場到着時間の短縮化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288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案１－２：松原市＋大阪南消防組合</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4" name="タイトル 1">
            <a:extLst>
              <a:ext uri="{FF2B5EF4-FFF2-40B4-BE49-F238E27FC236}">
                <a16:creationId xmlns:a16="http://schemas.microsoft.com/office/drawing/2014/main" id="{A6642916-653C-4E91-9E79-DE7529698106}"/>
              </a:ext>
            </a:extLst>
          </p:cNvPr>
          <p:cNvSpPr txBox="1">
            <a:spLocks/>
          </p:cNvSpPr>
          <p:nvPr/>
        </p:nvSpPr>
        <p:spPr>
          <a:xfrm>
            <a:off x="6251280" y="3994866"/>
            <a:ext cx="356946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現場到着時間が短縮化する地域の数（メッシュ数）</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5" name="タイトル 1">
            <a:extLst>
              <a:ext uri="{FF2B5EF4-FFF2-40B4-BE49-F238E27FC236}">
                <a16:creationId xmlns:a16="http://schemas.microsoft.com/office/drawing/2014/main" id="{7B8ECA88-C7B2-4A20-9DA1-7FA233624AE7}"/>
              </a:ext>
            </a:extLst>
          </p:cNvPr>
          <p:cNvSpPr txBox="1">
            <a:spLocks/>
          </p:cNvSpPr>
          <p:nvPr/>
        </p:nvSpPr>
        <p:spPr>
          <a:xfrm>
            <a:off x="75573" y="1097756"/>
            <a:ext cx="2504907"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6199723" y="1111343"/>
            <a:ext cx="4911257"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現場到着時間が短縮化する地域の人口</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59" name="図 58">
            <a:extLst>
              <a:ext uri="{FF2B5EF4-FFF2-40B4-BE49-F238E27FC236}">
                <a16:creationId xmlns:a16="http://schemas.microsoft.com/office/drawing/2014/main" id="{C8502807-7C41-447C-B70B-9C5795356B3D}"/>
              </a:ext>
            </a:extLst>
          </p:cNvPr>
          <p:cNvPicPr>
            <a:picLocks noChangeAspect="1"/>
          </p:cNvPicPr>
          <p:nvPr/>
        </p:nvPicPr>
        <p:blipFill>
          <a:blip r:embed="rId2"/>
          <a:stretch>
            <a:fillRect/>
          </a:stretch>
        </p:blipFill>
        <p:spPr>
          <a:xfrm>
            <a:off x="6108780" y="1515012"/>
            <a:ext cx="3762260" cy="2160000"/>
          </a:xfrm>
          <a:prstGeom prst="rect">
            <a:avLst/>
          </a:prstGeom>
        </p:spPr>
      </p:pic>
      <p:sp>
        <p:nvSpPr>
          <p:cNvPr id="3" name="スライド番号プレースホルダー 2">
            <a:extLst>
              <a:ext uri="{FF2B5EF4-FFF2-40B4-BE49-F238E27FC236}">
                <a16:creationId xmlns:a16="http://schemas.microsoft.com/office/drawing/2014/main" id="{D277B8B3-FC42-4D78-B131-28D603F39F0A}"/>
              </a:ext>
            </a:extLst>
          </p:cNvPr>
          <p:cNvSpPr>
            <a:spLocks noGrp="1"/>
          </p:cNvSpPr>
          <p:nvPr>
            <p:ph type="sldNum" sz="quarter" idx="12"/>
          </p:nvPr>
        </p:nvSpPr>
        <p:spPr/>
        <p:txBody>
          <a:bodyPr/>
          <a:lstStyle/>
          <a:p>
            <a:fld id="{CFC412B4-EE58-4AC4-A928-FBCBFC162B5A}" type="slidenum">
              <a:rPr kumimoji="1" lang="ja-JP" altLang="en-US" b="1" smtClean="0">
                <a:solidFill>
                  <a:schemeClr val="tx1"/>
                </a:solidFill>
              </a:rPr>
              <a:t>12</a:t>
            </a:fld>
            <a:endParaRPr kumimoji="1" lang="ja-JP" altLang="en-US" b="1" dirty="0">
              <a:solidFill>
                <a:schemeClr val="tx1"/>
              </a:solidFill>
            </a:endParaRPr>
          </a:p>
        </p:txBody>
      </p:sp>
      <p:pic>
        <p:nvPicPr>
          <p:cNvPr id="5" name="図 4">
            <a:extLst>
              <a:ext uri="{FF2B5EF4-FFF2-40B4-BE49-F238E27FC236}">
                <a16:creationId xmlns:a16="http://schemas.microsoft.com/office/drawing/2014/main" id="{80C8C39C-9D70-4DF8-B34D-91A732BD3EE1}"/>
              </a:ext>
            </a:extLst>
          </p:cNvPr>
          <p:cNvPicPr>
            <a:picLocks noChangeAspect="1"/>
          </p:cNvPicPr>
          <p:nvPr/>
        </p:nvPicPr>
        <p:blipFill>
          <a:blip r:embed="rId3"/>
          <a:stretch>
            <a:fillRect/>
          </a:stretch>
        </p:blipFill>
        <p:spPr>
          <a:xfrm>
            <a:off x="34960" y="1437071"/>
            <a:ext cx="6120914" cy="4968671"/>
          </a:xfrm>
          <a:prstGeom prst="rect">
            <a:avLst/>
          </a:prstGeom>
        </p:spPr>
      </p:pic>
      <p:graphicFrame>
        <p:nvGraphicFramePr>
          <p:cNvPr id="6" name="表 5">
            <a:extLst>
              <a:ext uri="{FF2B5EF4-FFF2-40B4-BE49-F238E27FC236}">
                <a16:creationId xmlns:a16="http://schemas.microsoft.com/office/drawing/2014/main" id="{5B06B291-3566-4044-A6B7-E8A59A72F821}"/>
              </a:ext>
            </a:extLst>
          </p:cNvPr>
          <p:cNvGraphicFramePr>
            <a:graphicFrameLocks noGrp="1"/>
          </p:cNvGraphicFramePr>
          <p:nvPr>
            <p:extLst>
              <p:ext uri="{D42A27DB-BD31-4B8C-83A1-F6EECF244321}">
                <p14:modId xmlns:p14="http://schemas.microsoft.com/office/powerpoint/2010/main" val="975335153"/>
              </p:ext>
            </p:extLst>
          </p:nvPr>
        </p:nvGraphicFramePr>
        <p:xfrm>
          <a:off x="6308012" y="4398535"/>
          <a:ext cx="3456000" cy="1790700"/>
        </p:xfrm>
        <a:graphic>
          <a:graphicData uri="http://schemas.openxmlformats.org/drawingml/2006/table">
            <a:tbl>
              <a:tblPr/>
              <a:tblGrid>
                <a:gridCol w="1152000">
                  <a:extLst>
                    <a:ext uri="{9D8B030D-6E8A-4147-A177-3AD203B41FA5}">
                      <a16:colId xmlns:a16="http://schemas.microsoft.com/office/drawing/2014/main" val="145172290"/>
                    </a:ext>
                  </a:extLst>
                </a:gridCol>
                <a:gridCol w="1152000">
                  <a:extLst>
                    <a:ext uri="{9D8B030D-6E8A-4147-A177-3AD203B41FA5}">
                      <a16:colId xmlns:a16="http://schemas.microsoft.com/office/drawing/2014/main" val="4059168802"/>
                    </a:ext>
                  </a:extLst>
                </a:gridCol>
                <a:gridCol w="1152000">
                  <a:extLst>
                    <a:ext uri="{9D8B030D-6E8A-4147-A177-3AD203B41FA5}">
                      <a16:colId xmlns:a16="http://schemas.microsoft.com/office/drawing/2014/main" val="3180789214"/>
                    </a:ext>
                  </a:extLst>
                </a:gridCol>
              </a:tblGrid>
              <a:tr h="251460">
                <a:tc rowSpan="2">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短縮時間</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 メッシュ数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195088679"/>
                  </a:ext>
                </a:extLst>
              </a:tr>
              <a:tr h="259080">
                <a:tc vMerge="1">
                  <a:txBody>
                    <a:bodyPr/>
                    <a:lstStyle/>
                    <a:p>
                      <a:endParaRPr kumimoji="1" lang="ja-JP" altLang="en-US"/>
                    </a:p>
                  </a:txBody>
                  <a:tcPr/>
                </a:tc>
                <a:tc>
                  <a:txBody>
                    <a:bodyPr/>
                    <a:lstStyle/>
                    <a:p>
                      <a:pPr algn="ctr" fontAlgn="ctr"/>
                      <a:r>
                        <a:rPr lang="zh-TW" altLang="en-US" sz="1200" b="1" i="0" u="none" strike="noStrike" dirty="0">
                          <a:solidFill>
                            <a:srgbClr val="000000"/>
                          </a:solidFill>
                          <a:effectLst/>
                          <a:latin typeface="游ゴシック" panose="020B0400000000000000" pitchFamily="50" charset="-128"/>
                          <a:ea typeface="游ゴシック" panose="020B0400000000000000" pitchFamily="50" charset="-128"/>
                        </a:rPr>
                        <a:t> 大阪南消防組合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 松原市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7243999"/>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9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02617868"/>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9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33092784"/>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759926"/>
                  </a:ext>
                </a:extLst>
              </a:tr>
              <a:tr h="25908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分超</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63549503"/>
                  </a:ext>
                </a:extLst>
              </a:tr>
              <a:tr h="266700">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20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61322"/>
                  </a:ext>
                </a:extLst>
              </a:tr>
            </a:tbl>
          </a:graphicData>
        </a:graphic>
      </p:graphicFrame>
      <p:sp>
        <p:nvSpPr>
          <p:cNvPr id="24" name="タイトル 1">
            <a:extLst>
              <a:ext uri="{FF2B5EF4-FFF2-40B4-BE49-F238E27FC236}">
                <a16:creationId xmlns:a16="http://schemas.microsoft.com/office/drawing/2014/main" id="{6CBED4CF-29FE-46CD-A998-BA8A27381473}"/>
              </a:ext>
            </a:extLst>
          </p:cNvPr>
          <p:cNvSpPr txBox="1">
            <a:spLocks/>
          </p:cNvSpPr>
          <p:nvPr/>
        </p:nvSpPr>
        <p:spPr>
          <a:xfrm>
            <a:off x="6308012" y="6200953"/>
            <a:ext cx="2020436" cy="21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黄セル：居住者がいないメッシュを含む</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13" name="角丸四角形 91">
            <a:extLst>
              <a:ext uri="{FF2B5EF4-FFF2-40B4-BE49-F238E27FC236}">
                <a16:creationId xmlns:a16="http://schemas.microsoft.com/office/drawing/2014/main" id="{4816FDEA-747B-40B5-AEA5-DEF5FE82AD2B}"/>
              </a:ext>
            </a:extLst>
          </p:cNvPr>
          <p:cNvSpPr/>
          <p:nvPr/>
        </p:nvSpPr>
        <p:spPr>
          <a:xfrm>
            <a:off x="0" y="6356352"/>
            <a:ext cx="5040000" cy="291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200"/>
              </a:spcBef>
              <a:spcAft>
                <a:spcPts val="0"/>
              </a:spcAft>
              <a:buClrTx/>
              <a:buSzTx/>
              <a:tabLst/>
              <a:defRPr/>
            </a:pP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道路データには実際の交通状況等は反映されていないため、実際の効果発現地域とは異なる可能性がある</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66950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南河内北・新南河内付近の広域化シミュレーション③</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46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シミュレーション２：５分以内に到達可能な消防署所数</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234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案１－１：大阪市域＋松原市</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4" name="タイトル 1">
            <a:extLst>
              <a:ext uri="{FF2B5EF4-FFF2-40B4-BE49-F238E27FC236}">
                <a16:creationId xmlns:a16="http://schemas.microsoft.com/office/drawing/2014/main" id="{A6642916-653C-4E91-9E79-DE7529698106}"/>
              </a:ext>
            </a:extLst>
          </p:cNvPr>
          <p:cNvSpPr txBox="1">
            <a:spLocks/>
          </p:cNvSpPr>
          <p:nvPr/>
        </p:nvSpPr>
        <p:spPr>
          <a:xfrm>
            <a:off x="6251280" y="4090282"/>
            <a:ext cx="356946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５分以内に到達可能な署所が増える地域の数（メッシュ数）</a:t>
            </a:r>
            <a:r>
              <a:rPr kumimoji="1" lang="en-US" altLang="ja-JP" sz="1000" dirty="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6199724" y="1111343"/>
            <a:ext cx="345316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５分以内に到達可能な署所が増える地域の人口</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63" name="タイトル 1">
            <a:extLst>
              <a:ext uri="{FF2B5EF4-FFF2-40B4-BE49-F238E27FC236}">
                <a16:creationId xmlns:a16="http://schemas.microsoft.com/office/drawing/2014/main" id="{7C26DE2C-A00E-4591-8E41-61650CA8E8CC}"/>
              </a:ext>
            </a:extLst>
          </p:cNvPr>
          <p:cNvSpPr txBox="1">
            <a:spLocks/>
          </p:cNvSpPr>
          <p:nvPr/>
        </p:nvSpPr>
        <p:spPr>
          <a:xfrm>
            <a:off x="1" y="1070751"/>
            <a:ext cx="304535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５分以内に到達可能な消防署所が増える地域</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64" name="図 63">
            <a:extLst>
              <a:ext uri="{FF2B5EF4-FFF2-40B4-BE49-F238E27FC236}">
                <a16:creationId xmlns:a16="http://schemas.microsoft.com/office/drawing/2014/main" id="{39ADB7BE-71B1-406A-B952-2813D89F82D7}"/>
              </a:ext>
            </a:extLst>
          </p:cNvPr>
          <p:cNvPicPr>
            <a:picLocks/>
          </p:cNvPicPr>
          <p:nvPr/>
        </p:nvPicPr>
        <p:blipFill>
          <a:blip r:embed="rId2"/>
          <a:stretch>
            <a:fillRect/>
          </a:stretch>
        </p:blipFill>
        <p:spPr>
          <a:xfrm>
            <a:off x="6117310" y="1583822"/>
            <a:ext cx="3810926" cy="2133137"/>
          </a:xfrm>
          <a:prstGeom prst="rect">
            <a:avLst/>
          </a:prstGeom>
        </p:spPr>
      </p:pic>
      <p:sp>
        <p:nvSpPr>
          <p:cNvPr id="2" name="スライド番号プレースホルダー 1">
            <a:extLst>
              <a:ext uri="{FF2B5EF4-FFF2-40B4-BE49-F238E27FC236}">
                <a16:creationId xmlns:a16="http://schemas.microsoft.com/office/drawing/2014/main" id="{8EAD2394-6073-45A8-BB32-68F4EA0C12E5}"/>
              </a:ext>
            </a:extLst>
          </p:cNvPr>
          <p:cNvSpPr>
            <a:spLocks noGrp="1"/>
          </p:cNvSpPr>
          <p:nvPr>
            <p:ph type="sldNum" sz="quarter" idx="12"/>
          </p:nvPr>
        </p:nvSpPr>
        <p:spPr/>
        <p:txBody>
          <a:bodyPr/>
          <a:lstStyle/>
          <a:p>
            <a:fld id="{CFC412B4-EE58-4AC4-A928-FBCBFC162B5A}" type="slidenum">
              <a:rPr kumimoji="1" lang="ja-JP" altLang="en-US" b="1" smtClean="0">
                <a:solidFill>
                  <a:schemeClr val="tx1"/>
                </a:solidFill>
              </a:rPr>
              <a:t>13</a:t>
            </a:fld>
            <a:endParaRPr kumimoji="1" lang="ja-JP" altLang="en-US" b="1" dirty="0">
              <a:solidFill>
                <a:schemeClr val="tx1"/>
              </a:solidFill>
            </a:endParaRPr>
          </a:p>
        </p:txBody>
      </p:sp>
      <p:pic>
        <p:nvPicPr>
          <p:cNvPr id="3" name="図 2">
            <a:extLst>
              <a:ext uri="{FF2B5EF4-FFF2-40B4-BE49-F238E27FC236}">
                <a16:creationId xmlns:a16="http://schemas.microsoft.com/office/drawing/2014/main" id="{F3BAA26F-9745-4977-91F4-2D1735B07AA3}"/>
              </a:ext>
            </a:extLst>
          </p:cNvPr>
          <p:cNvPicPr>
            <a:picLocks noChangeAspect="1"/>
          </p:cNvPicPr>
          <p:nvPr/>
        </p:nvPicPr>
        <p:blipFill>
          <a:blip r:embed="rId3"/>
          <a:stretch>
            <a:fillRect/>
          </a:stretch>
        </p:blipFill>
        <p:spPr>
          <a:xfrm>
            <a:off x="35036" y="1452927"/>
            <a:ext cx="6120914" cy="4980864"/>
          </a:xfrm>
          <a:prstGeom prst="rect">
            <a:avLst/>
          </a:prstGeom>
        </p:spPr>
      </p:pic>
      <p:graphicFrame>
        <p:nvGraphicFramePr>
          <p:cNvPr id="5" name="表 4">
            <a:extLst>
              <a:ext uri="{FF2B5EF4-FFF2-40B4-BE49-F238E27FC236}">
                <a16:creationId xmlns:a16="http://schemas.microsoft.com/office/drawing/2014/main" id="{390F334E-66CF-4744-A8C4-04639B287317}"/>
              </a:ext>
            </a:extLst>
          </p:cNvPr>
          <p:cNvGraphicFramePr>
            <a:graphicFrameLocks noGrp="1"/>
          </p:cNvGraphicFramePr>
          <p:nvPr>
            <p:extLst>
              <p:ext uri="{D42A27DB-BD31-4B8C-83A1-F6EECF244321}">
                <p14:modId xmlns:p14="http://schemas.microsoft.com/office/powerpoint/2010/main" val="2499328853"/>
              </p:ext>
            </p:extLst>
          </p:nvPr>
        </p:nvGraphicFramePr>
        <p:xfrm>
          <a:off x="6402773" y="4527359"/>
          <a:ext cx="3240000" cy="1790700"/>
        </p:xfrm>
        <a:graphic>
          <a:graphicData uri="http://schemas.openxmlformats.org/drawingml/2006/table">
            <a:tbl>
              <a:tblPr/>
              <a:tblGrid>
                <a:gridCol w="1080000">
                  <a:extLst>
                    <a:ext uri="{9D8B030D-6E8A-4147-A177-3AD203B41FA5}">
                      <a16:colId xmlns:a16="http://schemas.microsoft.com/office/drawing/2014/main" val="1538855309"/>
                    </a:ext>
                  </a:extLst>
                </a:gridCol>
                <a:gridCol w="1080000">
                  <a:extLst>
                    <a:ext uri="{9D8B030D-6E8A-4147-A177-3AD203B41FA5}">
                      <a16:colId xmlns:a16="http://schemas.microsoft.com/office/drawing/2014/main" val="2690082925"/>
                    </a:ext>
                  </a:extLst>
                </a:gridCol>
                <a:gridCol w="1080000">
                  <a:extLst>
                    <a:ext uri="{9D8B030D-6E8A-4147-A177-3AD203B41FA5}">
                      <a16:colId xmlns:a16="http://schemas.microsoft.com/office/drawing/2014/main" val="1210209722"/>
                    </a:ext>
                  </a:extLst>
                </a:gridCol>
              </a:tblGrid>
              <a:tr h="251460">
                <a:tc rowSpan="2">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増加数</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メッシュ数</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2202656437"/>
                  </a:ext>
                </a:extLst>
              </a:tr>
              <a:tr h="259080">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大阪市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松原市</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86448601"/>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１箇所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147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71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85297324"/>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２箇所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41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86028951"/>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３箇所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48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94829069"/>
                  </a:ext>
                </a:extLst>
              </a:tr>
              <a:tr h="25908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４箇所以上</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28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89237597"/>
                  </a:ext>
                </a:extLst>
              </a:tr>
              <a:tr h="266700">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158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188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4277847"/>
                  </a:ext>
                </a:extLst>
              </a:tr>
            </a:tbl>
          </a:graphicData>
        </a:graphic>
      </p:graphicFrame>
      <p:sp>
        <p:nvSpPr>
          <p:cNvPr id="30" name="タイトル 1">
            <a:extLst>
              <a:ext uri="{FF2B5EF4-FFF2-40B4-BE49-F238E27FC236}">
                <a16:creationId xmlns:a16="http://schemas.microsoft.com/office/drawing/2014/main" id="{BBE0FF70-405C-4FED-86FD-4E47264F77E2}"/>
              </a:ext>
            </a:extLst>
          </p:cNvPr>
          <p:cNvSpPr txBox="1">
            <a:spLocks/>
          </p:cNvSpPr>
          <p:nvPr/>
        </p:nvSpPr>
        <p:spPr>
          <a:xfrm>
            <a:off x="6397211" y="6322914"/>
            <a:ext cx="2020436" cy="21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黄セル：居住者がいないメッシュを含む</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14" name="角丸四角形 91">
            <a:extLst>
              <a:ext uri="{FF2B5EF4-FFF2-40B4-BE49-F238E27FC236}">
                <a16:creationId xmlns:a16="http://schemas.microsoft.com/office/drawing/2014/main" id="{D3C53291-7056-4D3C-B800-15605447C3B6}"/>
              </a:ext>
            </a:extLst>
          </p:cNvPr>
          <p:cNvSpPr/>
          <p:nvPr/>
        </p:nvSpPr>
        <p:spPr>
          <a:xfrm>
            <a:off x="-8739" y="6426901"/>
            <a:ext cx="5040000" cy="291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200"/>
              </a:spcBef>
              <a:spcAft>
                <a:spcPts val="0"/>
              </a:spcAft>
              <a:buClrTx/>
              <a:buSzTx/>
              <a:tabLst/>
              <a:defRPr/>
            </a:pP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道路データには実際の交通状況等は反映されていないため、実際の効果発現地域とは異なる可能性がある</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4743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南河内北・新南河内付近の広域化シミュレーション④</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46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シミュレーション２：５分以内に到達可能な消防署所数</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288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案１－２：松原市＋大阪南消防組合</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4" name="タイトル 1">
            <a:extLst>
              <a:ext uri="{FF2B5EF4-FFF2-40B4-BE49-F238E27FC236}">
                <a16:creationId xmlns:a16="http://schemas.microsoft.com/office/drawing/2014/main" id="{A6642916-653C-4E91-9E79-DE7529698106}"/>
              </a:ext>
            </a:extLst>
          </p:cNvPr>
          <p:cNvSpPr txBox="1">
            <a:spLocks/>
          </p:cNvSpPr>
          <p:nvPr/>
        </p:nvSpPr>
        <p:spPr>
          <a:xfrm>
            <a:off x="6236784" y="3953297"/>
            <a:ext cx="356946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５分以内に到達可能な署所が増える地域の数（メッシュ数）</a:t>
            </a:r>
            <a:r>
              <a:rPr kumimoji="1" lang="en-US" altLang="ja-JP" sz="1000" dirty="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6199724" y="1111343"/>
            <a:ext cx="345316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５分以内に到達可能な署所が増える地域の人口</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63" name="タイトル 1">
            <a:extLst>
              <a:ext uri="{FF2B5EF4-FFF2-40B4-BE49-F238E27FC236}">
                <a16:creationId xmlns:a16="http://schemas.microsoft.com/office/drawing/2014/main" id="{7C26DE2C-A00E-4591-8E41-61650CA8E8CC}"/>
              </a:ext>
            </a:extLst>
          </p:cNvPr>
          <p:cNvSpPr txBox="1">
            <a:spLocks/>
          </p:cNvSpPr>
          <p:nvPr/>
        </p:nvSpPr>
        <p:spPr>
          <a:xfrm>
            <a:off x="1" y="1070751"/>
            <a:ext cx="304535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５分以内に到達可能な消防署所が増える地域</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40" name="図 39">
            <a:extLst>
              <a:ext uri="{FF2B5EF4-FFF2-40B4-BE49-F238E27FC236}">
                <a16:creationId xmlns:a16="http://schemas.microsoft.com/office/drawing/2014/main" id="{A549703E-E018-45B9-9793-0D805047C719}"/>
              </a:ext>
            </a:extLst>
          </p:cNvPr>
          <p:cNvPicPr>
            <a:picLocks noChangeAspect="1"/>
          </p:cNvPicPr>
          <p:nvPr/>
        </p:nvPicPr>
        <p:blipFill>
          <a:blip r:embed="rId2"/>
          <a:stretch>
            <a:fillRect/>
          </a:stretch>
        </p:blipFill>
        <p:spPr>
          <a:xfrm>
            <a:off x="6083779" y="1424136"/>
            <a:ext cx="3781073" cy="2392177"/>
          </a:xfrm>
          <a:prstGeom prst="rect">
            <a:avLst/>
          </a:prstGeom>
        </p:spPr>
      </p:pic>
      <p:sp>
        <p:nvSpPr>
          <p:cNvPr id="2" name="スライド番号プレースホルダー 1">
            <a:extLst>
              <a:ext uri="{FF2B5EF4-FFF2-40B4-BE49-F238E27FC236}">
                <a16:creationId xmlns:a16="http://schemas.microsoft.com/office/drawing/2014/main" id="{FF130E4D-B672-4851-86E3-8697A30C4A24}"/>
              </a:ext>
            </a:extLst>
          </p:cNvPr>
          <p:cNvSpPr>
            <a:spLocks noGrp="1"/>
          </p:cNvSpPr>
          <p:nvPr>
            <p:ph type="sldNum" sz="quarter" idx="12"/>
          </p:nvPr>
        </p:nvSpPr>
        <p:spPr/>
        <p:txBody>
          <a:bodyPr/>
          <a:lstStyle/>
          <a:p>
            <a:fld id="{CFC412B4-EE58-4AC4-A928-FBCBFC162B5A}" type="slidenum">
              <a:rPr kumimoji="1" lang="ja-JP" altLang="en-US" b="1" smtClean="0">
                <a:solidFill>
                  <a:schemeClr val="tx1"/>
                </a:solidFill>
              </a:rPr>
              <a:t>14</a:t>
            </a:fld>
            <a:endParaRPr kumimoji="1" lang="ja-JP" altLang="en-US" b="1" dirty="0">
              <a:solidFill>
                <a:schemeClr val="tx1"/>
              </a:solidFill>
            </a:endParaRPr>
          </a:p>
        </p:txBody>
      </p:sp>
      <p:pic>
        <p:nvPicPr>
          <p:cNvPr id="5" name="図 4">
            <a:extLst>
              <a:ext uri="{FF2B5EF4-FFF2-40B4-BE49-F238E27FC236}">
                <a16:creationId xmlns:a16="http://schemas.microsoft.com/office/drawing/2014/main" id="{DDF069C9-9056-478D-8C19-66958F36F98C}"/>
              </a:ext>
            </a:extLst>
          </p:cNvPr>
          <p:cNvPicPr>
            <a:picLocks noChangeAspect="1"/>
          </p:cNvPicPr>
          <p:nvPr/>
        </p:nvPicPr>
        <p:blipFill>
          <a:blip r:embed="rId3"/>
          <a:stretch>
            <a:fillRect/>
          </a:stretch>
        </p:blipFill>
        <p:spPr>
          <a:xfrm>
            <a:off x="13073" y="1468961"/>
            <a:ext cx="6127011" cy="4968671"/>
          </a:xfrm>
          <a:prstGeom prst="rect">
            <a:avLst/>
          </a:prstGeom>
        </p:spPr>
      </p:pic>
      <p:graphicFrame>
        <p:nvGraphicFramePr>
          <p:cNvPr id="6" name="表 5">
            <a:extLst>
              <a:ext uri="{FF2B5EF4-FFF2-40B4-BE49-F238E27FC236}">
                <a16:creationId xmlns:a16="http://schemas.microsoft.com/office/drawing/2014/main" id="{D7F1ADA2-34E7-4D01-8084-A5D04E447FC6}"/>
              </a:ext>
            </a:extLst>
          </p:cNvPr>
          <p:cNvGraphicFramePr>
            <a:graphicFrameLocks noGrp="1"/>
          </p:cNvGraphicFramePr>
          <p:nvPr>
            <p:extLst>
              <p:ext uri="{D42A27DB-BD31-4B8C-83A1-F6EECF244321}">
                <p14:modId xmlns:p14="http://schemas.microsoft.com/office/powerpoint/2010/main" val="1331358241"/>
              </p:ext>
            </p:extLst>
          </p:nvPr>
        </p:nvGraphicFramePr>
        <p:xfrm>
          <a:off x="6337024" y="4356966"/>
          <a:ext cx="3227192" cy="1790700"/>
        </p:xfrm>
        <a:graphic>
          <a:graphicData uri="http://schemas.openxmlformats.org/drawingml/2006/table">
            <a:tbl>
              <a:tblPr/>
              <a:tblGrid>
                <a:gridCol w="923192">
                  <a:extLst>
                    <a:ext uri="{9D8B030D-6E8A-4147-A177-3AD203B41FA5}">
                      <a16:colId xmlns:a16="http://schemas.microsoft.com/office/drawing/2014/main" val="66505283"/>
                    </a:ext>
                  </a:extLst>
                </a:gridCol>
                <a:gridCol w="1152000">
                  <a:extLst>
                    <a:ext uri="{9D8B030D-6E8A-4147-A177-3AD203B41FA5}">
                      <a16:colId xmlns:a16="http://schemas.microsoft.com/office/drawing/2014/main" val="2786268467"/>
                    </a:ext>
                  </a:extLst>
                </a:gridCol>
                <a:gridCol w="1152000">
                  <a:extLst>
                    <a:ext uri="{9D8B030D-6E8A-4147-A177-3AD203B41FA5}">
                      <a16:colId xmlns:a16="http://schemas.microsoft.com/office/drawing/2014/main" val="1110092654"/>
                    </a:ext>
                  </a:extLst>
                </a:gridCol>
              </a:tblGrid>
              <a:tr h="251460">
                <a:tc rowSpan="2">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増加数</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メッシュ数</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007157667"/>
                  </a:ext>
                </a:extLst>
              </a:tr>
              <a:tr h="259080">
                <a:tc vMerge="1">
                  <a:txBody>
                    <a:bodyPr/>
                    <a:lstStyle/>
                    <a:p>
                      <a:endParaRPr kumimoji="1" lang="ja-JP" altLang="en-US"/>
                    </a:p>
                  </a:txBody>
                  <a:tcPr/>
                </a:tc>
                <a:tc>
                  <a:txBody>
                    <a:bodyPr/>
                    <a:lstStyle/>
                    <a:p>
                      <a:pPr algn="ctr" fontAlgn="ctr"/>
                      <a:r>
                        <a:rPr lang="zh-TW" altLang="en-US" sz="1200" b="1" i="0" u="none" strike="noStrike" dirty="0">
                          <a:solidFill>
                            <a:srgbClr val="000000"/>
                          </a:solidFill>
                          <a:effectLst/>
                          <a:latin typeface="游ゴシック" panose="020B0400000000000000" pitchFamily="50" charset="-128"/>
                          <a:ea typeface="游ゴシック" panose="020B0400000000000000" pitchFamily="50" charset="-128"/>
                        </a:rPr>
                        <a:t>大阪南消防組合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松原市</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48910365"/>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１箇所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92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18005637"/>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２箇所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89553"/>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３箇所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948082"/>
                  </a:ext>
                </a:extLst>
              </a:tr>
              <a:tr h="25908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４箇所以上</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4395080"/>
                  </a:ext>
                </a:extLst>
              </a:tr>
              <a:tr h="266700">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27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92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050753"/>
                  </a:ext>
                </a:extLst>
              </a:tr>
            </a:tbl>
          </a:graphicData>
        </a:graphic>
      </p:graphicFrame>
      <p:sp>
        <p:nvSpPr>
          <p:cNvPr id="25" name="タイトル 1">
            <a:extLst>
              <a:ext uri="{FF2B5EF4-FFF2-40B4-BE49-F238E27FC236}">
                <a16:creationId xmlns:a16="http://schemas.microsoft.com/office/drawing/2014/main" id="{608513F5-CA67-422D-85D1-A9316962B17F}"/>
              </a:ext>
            </a:extLst>
          </p:cNvPr>
          <p:cNvSpPr txBox="1">
            <a:spLocks/>
          </p:cNvSpPr>
          <p:nvPr/>
        </p:nvSpPr>
        <p:spPr>
          <a:xfrm>
            <a:off x="6337024" y="6144009"/>
            <a:ext cx="2020436" cy="21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黄セル：居住者がいないメッシュを含む</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14" name="角丸四角形 91">
            <a:extLst>
              <a:ext uri="{FF2B5EF4-FFF2-40B4-BE49-F238E27FC236}">
                <a16:creationId xmlns:a16="http://schemas.microsoft.com/office/drawing/2014/main" id="{E5B94F38-69DA-402A-B45D-14F54E1FCC98}"/>
              </a:ext>
            </a:extLst>
          </p:cNvPr>
          <p:cNvSpPr/>
          <p:nvPr/>
        </p:nvSpPr>
        <p:spPr>
          <a:xfrm>
            <a:off x="13073" y="6392963"/>
            <a:ext cx="5040000" cy="291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200"/>
              </a:spcBef>
              <a:spcAft>
                <a:spcPts val="0"/>
              </a:spcAft>
              <a:buClrTx/>
              <a:buSzTx/>
              <a:tabLst/>
              <a:defRPr/>
            </a:pP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道路データには実際の交通状況等は反映されていないため、実際の効果発現地域とは異なる可能性がある</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9879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南河内北・新南河内ブロック付近の広域化シミュレーション⑤</a:t>
            </a: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360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シミュレーション３：第一出動体制の強化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2" y="830029"/>
            <a:ext cx="3394847"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案１－１：大阪市域＋松原市</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4863905" y="1639412"/>
            <a:ext cx="345316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現状と広域化後の第一出動体制の比較</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63" name="タイトル 1">
            <a:extLst>
              <a:ext uri="{FF2B5EF4-FFF2-40B4-BE49-F238E27FC236}">
                <a16:creationId xmlns:a16="http://schemas.microsoft.com/office/drawing/2014/main" id="{7C26DE2C-A00E-4591-8E41-61650CA8E8CC}"/>
              </a:ext>
            </a:extLst>
          </p:cNvPr>
          <p:cNvSpPr txBox="1">
            <a:spLocks/>
          </p:cNvSpPr>
          <p:nvPr/>
        </p:nvSpPr>
        <p:spPr>
          <a:xfrm>
            <a:off x="0" y="1654298"/>
            <a:ext cx="304535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現状と広域化後の第一出動体制の比較</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24" name="角丸四角形 91">
            <a:extLst>
              <a:ext uri="{FF2B5EF4-FFF2-40B4-BE49-F238E27FC236}">
                <a16:creationId xmlns:a16="http://schemas.microsoft.com/office/drawing/2014/main" id="{D23345F8-3755-4934-8471-6F36CF5C9D6B}"/>
              </a:ext>
            </a:extLst>
          </p:cNvPr>
          <p:cNvSpPr/>
          <p:nvPr/>
        </p:nvSpPr>
        <p:spPr>
          <a:xfrm>
            <a:off x="4950454" y="791872"/>
            <a:ext cx="3280062"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案１－２：松原市＋大阪南消防組合</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323E93D-AD1C-4F9B-B78F-D64BC2BE24EB}"/>
              </a:ext>
            </a:extLst>
          </p:cNvPr>
          <p:cNvSpPr txBox="1"/>
          <p:nvPr/>
        </p:nvSpPr>
        <p:spPr>
          <a:xfrm>
            <a:off x="70198" y="1167614"/>
            <a:ext cx="4698862"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第一出動体制の車両台数　　　：（現状）７～</a:t>
            </a:r>
            <a:r>
              <a:rPr lang="en-US" altLang="ja-JP" sz="1100" dirty="0">
                <a:latin typeface="Meiryo UI" panose="020B0604030504040204" pitchFamily="50" charset="-128"/>
                <a:ea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rPr>
              <a:t>台 ➡（広域化後）</a:t>
            </a:r>
            <a:r>
              <a:rPr lang="en-US" altLang="ja-JP" sz="1100" dirty="0">
                <a:latin typeface="Meiryo UI" panose="020B0604030504040204" pitchFamily="50" charset="-128"/>
                <a:ea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rPr>
              <a:t>台</a:t>
            </a:r>
          </a:p>
          <a:p>
            <a:r>
              <a:rPr lang="ja-JP" altLang="en-US" sz="1100" dirty="0">
                <a:latin typeface="Meiryo UI" panose="020B0604030504040204" pitchFamily="50" charset="-128"/>
                <a:ea typeface="Meiryo UI" panose="020B0604030504040204" pitchFamily="50" charset="-128"/>
              </a:rPr>
              <a:t>第一出動体制の編成可能隊数：（現状）１～６隊　➡（広域化後）７隊</a:t>
            </a:r>
          </a:p>
        </p:txBody>
      </p:sp>
      <p:sp>
        <p:nvSpPr>
          <p:cNvPr id="20" name="テキスト ボックス 19">
            <a:extLst>
              <a:ext uri="{FF2B5EF4-FFF2-40B4-BE49-F238E27FC236}">
                <a16:creationId xmlns:a16="http://schemas.microsoft.com/office/drawing/2014/main" id="{A54D63D8-0489-47B7-86D4-2F19AAE4D958}"/>
              </a:ext>
            </a:extLst>
          </p:cNvPr>
          <p:cNvSpPr txBox="1"/>
          <p:nvPr/>
        </p:nvSpPr>
        <p:spPr>
          <a:xfrm>
            <a:off x="4950453" y="1118029"/>
            <a:ext cx="4855795"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第一出動体制の車両台数　　　　 ：（現状）７～</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台 ➡（広域化後）</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台</a:t>
            </a:r>
          </a:p>
          <a:p>
            <a:r>
              <a:rPr lang="ja-JP" altLang="en-US" sz="1100" dirty="0">
                <a:latin typeface="Meiryo UI" panose="020B0604030504040204" pitchFamily="50" charset="-128"/>
                <a:ea typeface="Meiryo UI" panose="020B0604030504040204" pitchFamily="50" charset="-128"/>
              </a:rPr>
              <a:t>第一出動体制の編成可能部隊数：（現状）１～２隊　➡（広域化後）２隊</a:t>
            </a:r>
          </a:p>
        </p:txBody>
      </p:sp>
      <p:sp>
        <p:nvSpPr>
          <p:cNvPr id="2" name="スライド番号プレースホルダー 1">
            <a:extLst>
              <a:ext uri="{FF2B5EF4-FFF2-40B4-BE49-F238E27FC236}">
                <a16:creationId xmlns:a16="http://schemas.microsoft.com/office/drawing/2014/main" id="{2A26EF37-DA70-44F6-8766-35B1140EF5EE}"/>
              </a:ext>
            </a:extLst>
          </p:cNvPr>
          <p:cNvSpPr>
            <a:spLocks noGrp="1"/>
          </p:cNvSpPr>
          <p:nvPr>
            <p:ph type="sldNum" sz="quarter" idx="12"/>
          </p:nvPr>
        </p:nvSpPr>
        <p:spPr>
          <a:xfrm>
            <a:off x="7202640" y="6492875"/>
            <a:ext cx="2228850" cy="365125"/>
          </a:xfrm>
        </p:spPr>
        <p:txBody>
          <a:bodyPr/>
          <a:lstStyle/>
          <a:p>
            <a:fld id="{CFC412B4-EE58-4AC4-A928-FBCBFC162B5A}" type="slidenum">
              <a:rPr kumimoji="1" lang="ja-JP" altLang="en-US" b="1" smtClean="0">
                <a:solidFill>
                  <a:schemeClr val="tx1"/>
                </a:solidFill>
              </a:rPr>
              <a:t>15</a:t>
            </a:fld>
            <a:endParaRPr kumimoji="1" lang="ja-JP" altLang="en-US" b="1" dirty="0">
              <a:solidFill>
                <a:schemeClr val="tx1"/>
              </a:solidFill>
            </a:endParaRPr>
          </a:p>
        </p:txBody>
      </p:sp>
      <p:pic>
        <p:nvPicPr>
          <p:cNvPr id="5" name="図 4">
            <a:extLst>
              <a:ext uri="{FF2B5EF4-FFF2-40B4-BE49-F238E27FC236}">
                <a16:creationId xmlns:a16="http://schemas.microsoft.com/office/drawing/2014/main" id="{5C2B9370-C48C-494C-9956-B540100DF046}"/>
              </a:ext>
            </a:extLst>
          </p:cNvPr>
          <p:cNvPicPr>
            <a:picLocks noChangeAspect="1"/>
          </p:cNvPicPr>
          <p:nvPr/>
        </p:nvPicPr>
        <p:blipFill>
          <a:blip r:embed="rId2"/>
          <a:stretch>
            <a:fillRect/>
          </a:stretch>
        </p:blipFill>
        <p:spPr>
          <a:xfrm>
            <a:off x="145243" y="2043081"/>
            <a:ext cx="7607279" cy="4814919"/>
          </a:xfrm>
          <a:prstGeom prst="rect">
            <a:avLst/>
          </a:prstGeom>
        </p:spPr>
      </p:pic>
      <p:pic>
        <p:nvPicPr>
          <p:cNvPr id="7" name="図 6">
            <a:extLst>
              <a:ext uri="{FF2B5EF4-FFF2-40B4-BE49-F238E27FC236}">
                <a16:creationId xmlns:a16="http://schemas.microsoft.com/office/drawing/2014/main" id="{268C83D3-5EEC-4A68-9266-ABDDA2A96600}"/>
              </a:ext>
            </a:extLst>
          </p:cNvPr>
          <p:cNvPicPr>
            <a:picLocks noChangeAspect="1"/>
          </p:cNvPicPr>
          <p:nvPr/>
        </p:nvPicPr>
        <p:blipFill>
          <a:blip r:embed="rId3"/>
          <a:stretch>
            <a:fillRect/>
          </a:stretch>
        </p:blipFill>
        <p:spPr>
          <a:xfrm>
            <a:off x="4971056" y="2043080"/>
            <a:ext cx="7542220" cy="4814920"/>
          </a:xfrm>
          <a:prstGeom prst="rect">
            <a:avLst/>
          </a:prstGeom>
        </p:spPr>
      </p:pic>
      <p:sp>
        <p:nvSpPr>
          <p:cNvPr id="13" name="テキスト ボックス 12">
            <a:extLst>
              <a:ext uri="{FF2B5EF4-FFF2-40B4-BE49-F238E27FC236}">
                <a16:creationId xmlns:a16="http://schemas.microsoft.com/office/drawing/2014/main" id="{F80238A0-09BE-43BB-8B50-56256A5EE8E9}"/>
              </a:ext>
            </a:extLst>
          </p:cNvPr>
          <p:cNvSpPr txBox="1"/>
          <p:nvPr/>
        </p:nvSpPr>
        <p:spPr>
          <a:xfrm>
            <a:off x="70198" y="6522056"/>
            <a:ext cx="9524675" cy="338554"/>
          </a:xfrm>
          <a:prstGeom prst="rect">
            <a:avLst/>
          </a:prstGeom>
          <a:noFill/>
        </p:spPr>
        <p:txBody>
          <a:bodyPr wrap="square">
            <a:spAutoFit/>
          </a:body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各本部・署所の車両配置状況や車両の運用実態（例：救助工作車の代わりにポンプ車を使用する等）、乗組員数は考慮しておらず、 保有車両種別・台数のみから算出</a:t>
            </a:r>
            <a:endParaRPr lang="en-US" altLang="ja-JP" sz="800" dirty="0">
              <a:latin typeface="ＭＳ Ｐゴシック" panose="020B0600070205080204" pitchFamily="50" charset="-128"/>
              <a:ea typeface="ＭＳ Ｐゴシック" panose="020B0600070205080204" pitchFamily="50" charset="-128"/>
            </a:endParaRPr>
          </a:p>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地域による第一出動体制の規模（車種・台数）の違い（運用実態）は考慮していない</a:t>
            </a:r>
            <a:endParaRPr lang="en-US" altLang="ja-JP" sz="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34240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南河内北・新南河内付近の広域化シミュレーション⑥</a:t>
            </a: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30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シミュレーション４：年齢構成の変化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288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案１－１：大阪市域＋松原市</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nvGrpSpPr>
          <p:cNvPr id="9" name="グループ化 8">
            <a:extLst>
              <a:ext uri="{FF2B5EF4-FFF2-40B4-BE49-F238E27FC236}">
                <a16:creationId xmlns:a16="http://schemas.microsoft.com/office/drawing/2014/main" id="{DCE3B26A-D779-4196-A5C6-9F98BCAE35AE}"/>
              </a:ext>
            </a:extLst>
          </p:cNvPr>
          <p:cNvGrpSpPr/>
          <p:nvPr/>
        </p:nvGrpSpPr>
        <p:grpSpPr>
          <a:xfrm>
            <a:off x="235033" y="1243232"/>
            <a:ext cx="9435934" cy="5126218"/>
            <a:chOff x="0" y="1616488"/>
            <a:chExt cx="9086077" cy="4893625"/>
          </a:xfrm>
        </p:grpSpPr>
        <p:sp>
          <p:nvSpPr>
            <p:cNvPr id="10" name="タイトル 1">
              <a:extLst>
                <a:ext uri="{FF2B5EF4-FFF2-40B4-BE49-F238E27FC236}">
                  <a16:creationId xmlns:a16="http://schemas.microsoft.com/office/drawing/2014/main" id="{9B5E6BE9-1DA9-495F-8D99-5DF72EF444DE}"/>
                </a:ext>
              </a:extLst>
            </p:cNvPr>
            <p:cNvSpPr txBox="1">
              <a:spLocks/>
            </p:cNvSpPr>
            <p:nvPr/>
          </p:nvSpPr>
          <p:spPr>
            <a:xfrm>
              <a:off x="44706" y="1616488"/>
              <a:ext cx="3817519"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広域化前</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pic>
          <p:nvPicPr>
            <p:cNvPr id="11" name="図 10">
              <a:extLst>
                <a:ext uri="{FF2B5EF4-FFF2-40B4-BE49-F238E27FC236}">
                  <a16:creationId xmlns:a16="http://schemas.microsoft.com/office/drawing/2014/main" id="{A9ACBAAC-DD7A-4D34-AC56-1F9426A1D94E}"/>
                </a:ext>
              </a:extLst>
            </p:cNvPr>
            <p:cNvPicPr>
              <a:picLocks noChangeAspect="1"/>
            </p:cNvPicPr>
            <p:nvPr/>
          </p:nvPicPr>
          <p:blipFill>
            <a:blip r:embed="rId2"/>
            <a:stretch>
              <a:fillRect/>
            </a:stretch>
          </p:blipFill>
          <p:spPr>
            <a:xfrm>
              <a:off x="0" y="2159291"/>
              <a:ext cx="3064261" cy="4350822"/>
            </a:xfrm>
            <a:prstGeom prst="rect">
              <a:avLst/>
            </a:prstGeom>
          </p:spPr>
        </p:pic>
        <p:pic>
          <p:nvPicPr>
            <p:cNvPr id="12" name="図 11">
              <a:extLst>
                <a:ext uri="{FF2B5EF4-FFF2-40B4-BE49-F238E27FC236}">
                  <a16:creationId xmlns:a16="http://schemas.microsoft.com/office/drawing/2014/main" id="{AEB96149-6023-419C-A7F0-77AC437465D8}"/>
                </a:ext>
              </a:extLst>
            </p:cNvPr>
            <p:cNvPicPr>
              <a:picLocks noChangeAspect="1"/>
            </p:cNvPicPr>
            <p:nvPr/>
          </p:nvPicPr>
          <p:blipFill>
            <a:blip r:embed="rId3"/>
            <a:stretch>
              <a:fillRect/>
            </a:stretch>
          </p:blipFill>
          <p:spPr>
            <a:xfrm>
              <a:off x="3015480" y="2159291"/>
              <a:ext cx="3064261" cy="4350822"/>
            </a:xfrm>
            <a:prstGeom prst="rect">
              <a:avLst/>
            </a:prstGeom>
          </p:spPr>
        </p:pic>
        <p:pic>
          <p:nvPicPr>
            <p:cNvPr id="13" name="図 12">
              <a:extLst>
                <a:ext uri="{FF2B5EF4-FFF2-40B4-BE49-F238E27FC236}">
                  <a16:creationId xmlns:a16="http://schemas.microsoft.com/office/drawing/2014/main" id="{2896697D-A080-4996-B7C6-CC9E8499A34A}"/>
                </a:ext>
              </a:extLst>
            </p:cNvPr>
            <p:cNvPicPr>
              <a:picLocks noChangeAspect="1"/>
            </p:cNvPicPr>
            <p:nvPr/>
          </p:nvPicPr>
          <p:blipFill>
            <a:blip r:embed="rId4"/>
            <a:stretch>
              <a:fillRect/>
            </a:stretch>
          </p:blipFill>
          <p:spPr>
            <a:xfrm>
              <a:off x="6021816" y="2160312"/>
              <a:ext cx="3064261" cy="4349801"/>
            </a:xfrm>
            <a:prstGeom prst="rect">
              <a:avLst/>
            </a:prstGeom>
          </p:spPr>
        </p:pic>
        <p:sp>
          <p:nvSpPr>
            <p:cNvPr id="14" name="タイトル 1">
              <a:extLst>
                <a:ext uri="{FF2B5EF4-FFF2-40B4-BE49-F238E27FC236}">
                  <a16:creationId xmlns:a16="http://schemas.microsoft.com/office/drawing/2014/main" id="{0D5BCE64-F41B-4B2B-9BCF-F26F740BFD0A}"/>
                </a:ext>
              </a:extLst>
            </p:cNvPr>
            <p:cNvSpPr txBox="1">
              <a:spLocks/>
            </p:cNvSpPr>
            <p:nvPr/>
          </p:nvSpPr>
          <p:spPr>
            <a:xfrm>
              <a:off x="168651" y="1893734"/>
              <a:ext cx="119937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ja-JP" altLang="en-US" sz="1400" dirty="0">
                  <a:latin typeface="ＭＳ Ｐゴシック" panose="020B0600070205080204" pitchFamily="50" charset="-128"/>
                  <a:ea typeface="ＭＳ Ｐゴシック" panose="020B0600070205080204" pitchFamily="50" charset="-128"/>
                </a:rPr>
                <a:t>大阪市域</a:t>
              </a:r>
            </a:p>
          </p:txBody>
        </p:sp>
        <p:sp>
          <p:nvSpPr>
            <p:cNvPr id="15" name="タイトル 1">
              <a:extLst>
                <a:ext uri="{FF2B5EF4-FFF2-40B4-BE49-F238E27FC236}">
                  <a16:creationId xmlns:a16="http://schemas.microsoft.com/office/drawing/2014/main" id="{95352B5B-8314-429C-9468-2572E6C6E69C}"/>
                </a:ext>
              </a:extLst>
            </p:cNvPr>
            <p:cNvSpPr txBox="1">
              <a:spLocks/>
            </p:cNvSpPr>
            <p:nvPr/>
          </p:nvSpPr>
          <p:spPr>
            <a:xfrm>
              <a:off x="3174987" y="1893734"/>
              <a:ext cx="119937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ja-JP" altLang="en-US" sz="1400" dirty="0">
                  <a:latin typeface="ＭＳ Ｐゴシック" panose="020B0600070205080204" pitchFamily="50" charset="-128"/>
                  <a:ea typeface="ＭＳ Ｐゴシック" panose="020B0600070205080204" pitchFamily="50" charset="-128"/>
                </a:rPr>
                <a:t>松原市</a:t>
              </a:r>
            </a:p>
          </p:txBody>
        </p:sp>
        <p:sp>
          <p:nvSpPr>
            <p:cNvPr id="16" name="タイトル 1">
              <a:extLst>
                <a:ext uri="{FF2B5EF4-FFF2-40B4-BE49-F238E27FC236}">
                  <a16:creationId xmlns:a16="http://schemas.microsoft.com/office/drawing/2014/main" id="{DCB94FEB-8A67-4B72-8023-4BAE7C553671}"/>
                </a:ext>
              </a:extLst>
            </p:cNvPr>
            <p:cNvSpPr txBox="1">
              <a:spLocks/>
            </p:cNvSpPr>
            <p:nvPr/>
          </p:nvSpPr>
          <p:spPr>
            <a:xfrm>
              <a:off x="6252462" y="1869914"/>
              <a:ext cx="2660893"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ja-JP" altLang="en-US" sz="1400" dirty="0">
                  <a:latin typeface="ＭＳ Ｐゴシック" panose="020B0600070205080204" pitchFamily="50" charset="-128"/>
                  <a:ea typeface="ＭＳ Ｐゴシック" panose="020B0600070205080204" pitchFamily="50" charset="-128"/>
                </a:rPr>
                <a:t>大阪市域＋松原市</a:t>
              </a:r>
            </a:p>
          </p:txBody>
        </p:sp>
        <p:sp>
          <p:nvSpPr>
            <p:cNvPr id="17" name="タイトル 1">
              <a:extLst>
                <a:ext uri="{FF2B5EF4-FFF2-40B4-BE49-F238E27FC236}">
                  <a16:creationId xmlns:a16="http://schemas.microsoft.com/office/drawing/2014/main" id="{47EAA926-520C-4805-B724-9B4D84690B9C}"/>
                </a:ext>
              </a:extLst>
            </p:cNvPr>
            <p:cNvSpPr txBox="1">
              <a:spLocks/>
            </p:cNvSpPr>
            <p:nvPr/>
          </p:nvSpPr>
          <p:spPr>
            <a:xfrm>
              <a:off x="6021816" y="1616488"/>
              <a:ext cx="1862732"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広域化後</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19" name="四角形: 角を丸くする 18">
              <a:extLst>
                <a:ext uri="{FF2B5EF4-FFF2-40B4-BE49-F238E27FC236}">
                  <a16:creationId xmlns:a16="http://schemas.microsoft.com/office/drawing/2014/main" id="{D907D6BC-92AE-45BC-BD7F-740BF53B385B}"/>
                </a:ext>
              </a:extLst>
            </p:cNvPr>
            <p:cNvSpPr/>
            <p:nvPr/>
          </p:nvSpPr>
          <p:spPr>
            <a:xfrm>
              <a:off x="3057294" y="2634386"/>
              <a:ext cx="748413" cy="791393"/>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D3829E5F-B2C2-4380-BC94-66885E4DDFE7}"/>
                </a:ext>
              </a:extLst>
            </p:cNvPr>
            <p:cNvSpPr/>
            <p:nvPr/>
          </p:nvSpPr>
          <p:spPr>
            <a:xfrm>
              <a:off x="3057294" y="5570113"/>
              <a:ext cx="748413" cy="785610"/>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8AA51A8-95E3-41AA-B369-DB94974C49D9}"/>
                </a:ext>
              </a:extLst>
            </p:cNvPr>
            <p:cNvSpPr txBox="1"/>
            <p:nvPr/>
          </p:nvSpPr>
          <p:spPr>
            <a:xfrm>
              <a:off x="1748597" y="2372777"/>
              <a:ext cx="943401"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3,585</a:t>
              </a:r>
              <a:r>
                <a:rPr lang="ja-JP" altLang="en-US" sz="1100" dirty="0"/>
                <a:t>人</a:t>
              </a:r>
            </a:p>
          </p:txBody>
        </p:sp>
        <p:sp>
          <p:nvSpPr>
            <p:cNvPr id="22" name="テキスト ボックス 21">
              <a:extLst>
                <a:ext uri="{FF2B5EF4-FFF2-40B4-BE49-F238E27FC236}">
                  <a16:creationId xmlns:a16="http://schemas.microsoft.com/office/drawing/2014/main" id="{8E62532A-CB99-487A-A4F4-8F71535054A4}"/>
                </a:ext>
              </a:extLst>
            </p:cNvPr>
            <p:cNvSpPr txBox="1"/>
            <p:nvPr/>
          </p:nvSpPr>
          <p:spPr>
            <a:xfrm>
              <a:off x="4812858" y="2372777"/>
              <a:ext cx="868274"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114</a:t>
              </a:r>
              <a:r>
                <a:rPr lang="ja-JP" altLang="en-US" sz="1100" dirty="0"/>
                <a:t>人</a:t>
              </a:r>
            </a:p>
          </p:txBody>
        </p:sp>
        <p:sp>
          <p:nvSpPr>
            <p:cNvPr id="23" name="テキスト ボックス 22">
              <a:extLst>
                <a:ext uri="{FF2B5EF4-FFF2-40B4-BE49-F238E27FC236}">
                  <a16:creationId xmlns:a16="http://schemas.microsoft.com/office/drawing/2014/main" id="{FBE764DF-C1F8-4F57-8C6D-9364D18944AE}"/>
                </a:ext>
              </a:extLst>
            </p:cNvPr>
            <p:cNvSpPr txBox="1"/>
            <p:nvPr/>
          </p:nvSpPr>
          <p:spPr>
            <a:xfrm>
              <a:off x="7773421" y="2372777"/>
              <a:ext cx="943401"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3,699</a:t>
              </a:r>
              <a:r>
                <a:rPr lang="ja-JP" altLang="en-US" sz="1100" dirty="0"/>
                <a:t>人</a:t>
              </a:r>
            </a:p>
          </p:txBody>
        </p:sp>
      </p:grpSp>
      <p:sp>
        <p:nvSpPr>
          <p:cNvPr id="2" name="スライド番号プレースホルダー 1">
            <a:extLst>
              <a:ext uri="{FF2B5EF4-FFF2-40B4-BE49-F238E27FC236}">
                <a16:creationId xmlns:a16="http://schemas.microsoft.com/office/drawing/2014/main" id="{92C37614-1049-45A0-8131-5EFF7DC20434}"/>
              </a:ext>
            </a:extLst>
          </p:cNvPr>
          <p:cNvSpPr>
            <a:spLocks noGrp="1"/>
          </p:cNvSpPr>
          <p:nvPr>
            <p:ph type="sldNum" sz="quarter" idx="12"/>
          </p:nvPr>
        </p:nvSpPr>
        <p:spPr/>
        <p:txBody>
          <a:bodyPr/>
          <a:lstStyle/>
          <a:p>
            <a:fld id="{CFC412B4-EE58-4AC4-A928-FBCBFC162B5A}" type="slidenum">
              <a:rPr kumimoji="1" lang="ja-JP" altLang="en-US" b="1" smtClean="0">
                <a:solidFill>
                  <a:schemeClr val="tx1"/>
                </a:solidFill>
              </a:rPr>
              <a:t>16</a:t>
            </a:fld>
            <a:endParaRPr kumimoji="1" lang="ja-JP" altLang="en-US" b="1" dirty="0">
              <a:solidFill>
                <a:schemeClr val="tx1"/>
              </a:solidFill>
            </a:endParaRPr>
          </a:p>
        </p:txBody>
      </p:sp>
    </p:spTree>
    <p:extLst>
      <p:ext uri="{BB962C8B-B14F-4D97-AF65-F5344CB8AC3E}">
        <p14:creationId xmlns:p14="http://schemas.microsoft.com/office/powerpoint/2010/main" val="83916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南河内北・新南河内付近の広域化シミュレーション⑦</a:t>
            </a: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30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シミュレーション４：年齢構成の変化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288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案１－２：松原市＋大阪南消防組合</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nvGrpSpPr>
          <p:cNvPr id="24" name="グループ化 23">
            <a:extLst>
              <a:ext uri="{FF2B5EF4-FFF2-40B4-BE49-F238E27FC236}">
                <a16:creationId xmlns:a16="http://schemas.microsoft.com/office/drawing/2014/main" id="{5111E80F-A5E0-4D09-ABCD-44FB68F8B00B}"/>
              </a:ext>
            </a:extLst>
          </p:cNvPr>
          <p:cNvGrpSpPr/>
          <p:nvPr/>
        </p:nvGrpSpPr>
        <p:grpSpPr>
          <a:xfrm>
            <a:off x="297364" y="1258973"/>
            <a:ext cx="9311273" cy="5023460"/>
            <a:chOff x="15607" y="1674439"/>
            <a:chExt cx="9071582" cy="4862435"/>
          </a:xfrm>
        </p:grpSpPr>
        <p:sp>
          <p:nvSpPr>
            <p:cNvPr id="25" name="タイトル 1">
              <a:extLst>
                <a:ext uri="{FF2B5EF4-FFF2-40B4-BE49-F238E27FC236}">
                  <a16:creationId xmlns:a16="http://schemas.microsoft.com/office/drawing/2014/main" id="{E30072D0-CC72-49B5-94A5-8DB8107DEF89}"/>
                </a:ext>
              </a:extLst>
            </p:cNvPr>
            <p:cNvSpPr txBox="1">
              <a:spLocks/>
            </p:cNvSpPr>
            <p:nvPr/>
          </p:nvSpPr>
          <p:spPr>
            <a:xfrm>
              <a:off x="15607" y="1674439"/>
              <a:ext cx="3817519"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広域化前</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27" name="タイトル 1">
              <a:extLst>
                <a:ext uri="{FF2B5EF4-FFF2-40B4-BE49-F238E27FC236}">
                  <a16:creationId xmlns:a16="http://schemas.microsoft.com/office/drawing/2014/main" id="{C715067C-F0A2-45F9-978D-E8E04273E929}"/>
                </a:ext>
              </a:extLst>
            </p:cNvPr>
            <p:cNvSpPr txBox="1">
              <a:spLocks/>
            </p:cNvSpPr>
            <p:nvPr/>
          </p:nvSpPr>
          <p:spPr>
            <a:xfrm>
              <a:off x="5992717" y="1674439"/>
              <a:ext cx="1862732"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広域化後</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pic>
          <p:nvPicPr>
            <p:cNvPr id="28" name="図 27">
              <a:extLst>
                <a:ext uri="{FF2B5EF4-FFF2-40B4-BE49-F238E27FC236}">
                  <a16:creationId xmlns:a16="http://schemas.microsoft.com/office/drawing/2014/main" id="{32CC81AA-D5F0-4443-A6C5-8AC831A07BE0}"/>
                </a:ext>
              </a:extLst>
            </p:cNvPr>
            <p:cNvPicPr>
              <a:picLocks noChangeAspect="1"/>
            </p:cNvPicPr>
            <p:nvPr/>
          </p:nvPicPr>
          <p:blipFill>
            <a:blip r:embed="rId2"/>
            <a:stretch>
              <a:fillRect/>
            </a:stretch>
          </p:blipFill>
          <p:spPr>
            <a:xfrm>
              <a:off x="3061738" y="2184474"/>
              <a:ext cx="3066092" cy="4352400"/>
            </a:xfrm>
            <a:prstGeom prst="rect">
              <a:avLst/>
            </a:prstGeom>
          </p:spPr>
        </p:pic>
        <p:pic>
          <p:nvPicPr>
            <p:cNvPr id="29" name="図 28">
              <a:extLst>
                <a:ext uri="{FF2B5EF4-FFF2-40B4-BE49-F238E27FC236}">
                  <a16:creationId xmlns:a16="http://schemas.microsoft.com/office/drawing/2014/main" id="{2114A810-173B-48D9-8C63-D10B4C993C59}"/>
                </a:ext>
              </a:extLst>
            </p:cNvPr>
            <p:cNvPicPr>
              <a:picLocks noChangeAspect="1"/>
            </p:cNvPicPr>
            <p:nvPr/>
          </p:nvPicPr>
          <p:blipFill>
            <a:blip r:embed="rId3"/>
            <a:stretch>
              <a:fillRect/>
            </a:stretch>
          </p:blipFill>
          <p:spPr>
            <a:xfrm>
              <a:off x="66780" y="2186052"/>
              <a:ext cx="3064261" cy="4350822"/>
            </a:xfrm>
            <a:prstGeom prst="rect">
              <a:avLst/>
            </a:prstGeom>
          </p:spPr>
        </p:pic>
        <p:sp>
          <p:nvSpPr>
            <p:cNvPr id="30" name="四角形: 角を丸くする 29">
              <a:extLst>
                <a:ext uri="{FF2B5EF4-FFF2-40B4-BE49-F238E27FC236}">
                  <a16:creationId xmlns:a16="http://schemas.microsoft.com/office/drawing/2014/main" id="{72CF7316-3A6F-4D10-8488-B300EF1AC6A1}"/>
                </a:ext>
              </a:extLst>
            </p:cNvPr>
            <p:cNvSpPr/>
            <p:nvPr/>
          </p:nvSpPr>
          <p:spPr>
            <a:xfrm>
              <a:off x="108594" y="2333919"/>
              <a:ext cx="748413" cy="1114666"/>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9FE78401-CF4C-4D2D-8205-8DA491D89BBB}"/>
                </a:ext>
              </a:extLst>
            </p:cNvPr>
            <p:cNvSpPr/>
            <p:nvPr/>
          </p:nvSpPr>
          <p:spPr>
            <a:xfrm>
              <a:off x="108594" y="5592918"/>
              <a:ext cx="748413" cy="785610"/>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タイトル 1">
              <a:extLst>
                <a:ext uri="{FF2B5EF4-FFF2-40B4-BE49-F238E27FC236}">
                  <a16:creationId xmlns:a16="http://schemas.microsoft.com/office/drawing/2014/main" id="{E2504F88-D9DE-4F2E-9747-B32139E9F68B}"/>
                </a:ext>
              </a:extLst>
            </p:cNvPr>
            <p:cNvSpPr txBox="1">
              <a:spLocks/>
            </p:cNvSpPr>
            <p:nvPr/>
          </p:nvSpPr>
          <p:spPr>
            <a:xfrm>
              <a:off x="3213372" y="1939839"/>
              <a:ext cx="2319988"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ja-JP" altLang="en-US" sz="1400" dirty="0">
                  <a:latin typeface="ＭＳ Ｐゴシック" panose="020B0600070205080204" pitchFamily="50" charset="-128"/>
                  <a:ea typeface="ＭＳ Ｐゴシック" panose="020B0600070205080204" pitchFamily="50" charset="-128"/>
                </a:rPr>
                <a:t>大阪南消防組合</a:t>
              </a:r>
            </a:p>
          </p:txBody>
        </p:sp>
        <p:sp>
          <p:nvSpPr>
            <p:cNvPr id="33" name="タイトル 1">
              <a:extLst>
                <a:ext uri="{FF2B5EF4-FFF2-40B4-BE49-F238E27FC236}">
                  <a16:creationId xmlns:a16="http://schemas.microsoft.com/office/drawing/2014/main" id="{3A68270B-38EF-42F5-A5BF-1A1A86B00C23}"/>
                </a:ext>
              </a:extLst>
            </p:cNvPr>
            <p:cNvSpPr txBox="1">
              <a:spLocks/>
            </p:cNvSpPr>
            <p:nvPr/>
          </p:nvSpPr>
          <p:spPr>
            <a:xfrm>
              <a:off x="142490" y="1939839"/>
              <a:ext cx="119937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ja-JP" altLang="en-US" sz="1400" dirty="0">
                  <a:latin typeface="ＭＳ Ｐゴシック" panose="020B0600070205080204" pitchFamily="50" charset="-128"/>
                  <a:ea typeface="ＭＳ Ｐゴシック" panose="020B0600070205080204" pitchFamily="50" charset="-128"/>
                </a:rPr>
                <a:t>松原市</a:t>
              </a:r>
            </a:p>
          </p:txBody>
        </p:sp>
        <p:pic>
          <p:nvPicPr>
            <p:cNvPr id="34" name="図 33">
              <a:extLst>
                <a:ext uri="{FF2B5EF4-FFF2-40B4-BE49-F238E27FC236}">
                  <a16:creationId xmlns:a16="http://schemas.microsoft.com/office/drawing/2014/main" id="{75518EF4-B26A-4BA2-B31F-3450A6712A32}"/>
                </a:ext>
              </a:extLst>
            </p:cNvPr>
            <p:cNvPicPr>
              <a:picLocks noChangeAspect="1"/>
            </p:cNvPicPr>
            <p:nvPr/>
          </p:nvPicPr>
          <p:blipFill>
            <a:blip r:embed="rId4"/>
            <a:stretch>
              <a:fillRect/>
            </a:stretch>
          </p:blipFill>
          <p:spPr>
            <a:xfrm>
              <a:off x="6021816" y="2184474"/>
              <a:ext cx="3065373" cy="4352400"/>
            </a:xfrm>
            <a:prstGeom prst="rect">
              <a:avLst/>
            </a:prstGeom>
          </p:spPr>
        </p:pic>
        <p:sp>
          <p:nvSpPr>
            <p:cNvPr id="35" name="タイトル 1">
              <a:extLst>
                <a:ext uri="{FF2B5EF4-FFF2-40B4-BE49-F238E27FC236}">
                  <a16:creationId xmlns:a16="http://schemas.microsoft.com/office/drawing/2014/main" id="{E02A0CE4-57D4-463E-8E8E-39D2CF9FDAA1}"/>
                </a:ext>
              </a:extLst>
            </p:cNvPr>
            <p:cNvSpPr txBox="1">
              <a:spLocks/>
            </p:cNvSpPr>
            <p:nvPr/>
          </p:nvSpPr>
          <p:spPr>
            <a:xfrm>
              <a:off x="6235445" y="1939839"/>
              <a:ext cx="2660893"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ja-JP" altLang="en-US" sz="1400" dirty="0">
                  <a:latin typeface="ＭＳ Ｐゴシック" panose="020B0600070205080204" pitchFamily="50" charset="-128"/>
                  <a:ea typeface="ＭＳ Ｐゴシック" panose="020B0600070205080204" pitchFamily="50" charset="-128"/>
                </a:rPr>
                <a:t>松原市＋大阪南消防組合</a:t>
              </a:r>
            </a:p>
          </p:txBody>
        </p:sp>
        <p:sp>
          <p:nvSpPr>
            <p:cNvPr id="36" name="テキスト ボックス 35">
              <a:extLst>
                <a:ext uri="{FF2B5EF4-FFF2-40B4-BE49-F238E27FC236}">
                  <a16:creationId xmlns:a16="http://schemas.microsoft.com/office/drawing/2014/main" id="{D99EB17C-F5AA-4865-A658-4580ECB209F5}"/>
                </a:ext>
              </a:extLst>
            </p:cNvPr>
            <p:cNvSpPr txBox="1"/>
            <p:nvPr/>
          </p:nvSpPr>
          <p:spPr>
            <a:xfrm>
              <a:off x="4882301" y="2397205"/>
              <a:ext cx="866870"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571</a:t>
              </a:r>
              <a:r>
                <a:rPr lang="ja-JP" altLang="en-US" sz="1100" dirty="0"/>
                <a:t>人</a:t>
              </a:r>
            </a:p>
          </p:txBody>
        </p:sp>
        <p:sp>
          <p:nvSpPr>
            <p:cNvPr id="37" name="テキスト ボックス 36">
              <a:extLst>
                <a:ext uri="{FF2B5EF4-FFF2-40B4-BE49-F238E27FC236}">
                  <a16:creationId xmlns:a16="http://schemas.microsoft.com/office/drawing/2014/main" id="{897DFAAC-7463-44CF-BD0D-F1C7D925A223}"/>
                </a:ext>
              </a:extLst>
            </p:cNvPr>
            <p:cNvSpPr txBox="1"/>
            <p:nvPr/>
          </p:nvSpPr>
          <p:spPr>
            <a:xfrm>
              <a:off x="1885939" y="2397205"/>
              <a:ext cx="868274"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114</a:t>
              </a:r>
              <a:r>
                <a:rPr lang="ja-JP" altLang="en-US" sz="1100" dirty="0"/>
                <a:t>人</a:t>
              </a:r>
            </a:p>
          </p:txBody>
        </p:sp>
        <p:sp>
          <p:nvSpPr>
            <p:cNvPr id="38" name="テキスト ボックス 37">
              <a:extLst>
                <a:ext uri="{FF2B5EF4-FFF2-40B4-BE49-F238E27FC236}">
                  <a16:creationId xmlns:a16="http://schemas.microsoft.com/office/drawing/2014/main" id="{6524C57B-7137-4D1D-BFA4-11ADC9F819AE}"/>
                </a:ext>
              </a:extLst>
            </p:cNvPr>
            <p:cNvSpPr txBox="1"/>
            <p:nvPr/>
          </p:nvSpPr>
          <p:spPr>
            <a:xfrm>
              <a:off x="7822382" y="2397205"/>
              <a:ext cx="866870"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685</a:t>
              </a:r>
              <a:r>
                <a:rPr lang="ja-JP" altLang="en-US" sz="1100" dirty="0"/>
                <a:t>人</a:t>
              </a:r>
            </a:p>
          </p:txBody>
        </p:sp>
      </p:grpSp>
      <p:sp>
        <p:nvSpPr>
          <p:cNvPr id="2" name="スライド番号プレースホルダー 1">
            <a:extLst>
              <a:ext uri="{FF2B5EF4-FFF2-40B4-BE49-F238E27FC236}">
                <a16:creationId xmlns:a16="http://schemas.microsoft.com/office/drawing/2014/main" id="{A5706065-336F-439A-BA61-11E6905585D6}"/>
              </a:ext>
            </a:extLst>
          </p:cNvPr>
          <p:cNvSpPr>
            <a:spLocks noGrp="1"/>
          </p:cNvSpPr>
          <p:nvPr>
            <p:ph type="sldNum" sz="quarter" idx="12"/>
          </p:nvPr>
        </p:nvSpPr>
        <p:spPr/>
        <p:txBody>
          <a:bodyPr/>
          <a:lstStyle/>
          <a:p>
            <a:fld id="{CFC412B4-EE58-4AC4-A928-FBCBFC162B5A}" type="slidenum">
              <a:rPr kumimoji="1" lang="ja-JP" altLang="en-US" b="1" smtClean="0">
                <a:solidFill>
                  <a:schemeClr val="tx1"/>
                </a:solidFill>
              </a:rPr>
              <a:t>17</a:t>
            </a:fld>
            <a:endParaRPr kumimoji="1" lang="ja-JP" altLang="en-US" b="1">
              <a:solidFill>
                <a:schemeClr val="tx1"/>
              </a:solidFill>
            </a:endParaRPr>
          </a:p>
        </p:txBody>
      </p:sp>
    </p:spTree>
    <p:extLst>
      <p:ext uri="{BB962C8B-B14F-4D97-AF65-F5344CB8AC3E}">
        <p14:creationId xmlns:p14="http://schemas.microsoft.com/office/powerpoint/2010/main" val="83393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広域化対象市町村の組合せ見直しについて①：基本的な考え方</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214733" y="785610"/>
            <a:ext cx="9524676" cy="23549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1" lang="ja-JP" altLang="en-US" sz="1400" dirty="0">
                <a:solidFill>
                  <a:schemeClr val="tx1"/>
                </a:solidFill>
                <a:latin typeface="Meiryo UI" panose="020B0604030504040204" pitchFamily="50" charset="-128"/>
                <a:ea typeface="Meiryo UI" panose="020B0604030504040204" pitchFamily="50" charset="-128"/>
              </a:rPr>
              <a:t>現行計画の目標年次までの途中段階であるため、</a:t>
            </a:r>
            <a:r>
              <a:rPr kumimoji="1" lang="ja-JP" altLang="en-US" sz="1400" b="1" u="sng" dirty="0">
                <a:solidFill>
                  <a:schemeClr val="tx1"/>
                </a:solidFill>
                <a:latin typeface="Meiryo UI" panose="020B0604030504040204" pitchFamily="50" charset="-128"/>
                <a:ea typeface="Meiryo UI" panose="020B0604030504040204" pitchFamily="50" charset="-128"/>
              </a:rPr>
              <a:t>計画の全面的な見直しはしない（一部改定）　</a:t>
            </a:r>
            <a:endParaRPr kumimoji="1" lang="en-US" altLang="ja-JP" sz="1400" b="1" u="sng"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600"/>
              </a:spcBef>
              <a:spcAft>
                <a:spcPts val="0"/>
              </a:spcAft>
              <a:buClrTx/>
              <a:buSzTx/>
              <a:tabLst/>
              <a:defRPr/>
            </a:pPr>
            <a:r>
              <a:rPr kumimoji="1" lang="ja-JP" altLang="en-US" sz="1200" dirty="0">
                <a:solidFill>
                  <a:schemeClr val="tx1"/>
                </a:solidFill>
                <a:latin typeface="Meiryo UI" panose="020B0604030504040204" pitchFamily="50" charset="-128"/>
                <a:ea typeface="Meiryo UI" panose="020B0604030504040204" pitchFamily="50" charset="-128"/>
              </a:rPr>
              <a:t>　　　➡　将来像（府内消防の一元化）に向け、段階的に進めていく　という方向性は変えない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600"/>
              </a:spcBef>
              <a:spcAft>
                <a:spcPts val="0"/>
              </a:spcAft>
              <a:buClrTx/>
              <a:buSzTx/>
              <a:tabLst/>
              <a:defRPr/>
            </a:pPr>
            <a:r>
              <a:rPr kumimoji="1" lang="ja-JP" altLang="en-US" sz="1200" dirty="0">
                <a:solidFill>
                  <a:schemeClr val="tx1"/>
                </a:solidFill>
                <a:latin typeface="Meiryo UI" panose="020B0604030504040204" pitchFamily="50" charset="-128"/>
                <a:ea typeface="Meiryo UI" panose="020B0604030504040204" pitchFamily="50" charset="-128"/>
              </a:rPr>
              <a:t>　　　➡　「おおむね</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年後」＝現行計画策定時（</a:t>
            </a:r>
            <a:r>
              <a:rPr kumimoji="1" lang="en-US" altLang="ja-JP" sz="1200" dirty="0">
                <a:solidFill>
                  <a:schemeClr val="tx1"/>
                </a:solidFill>
                <a:latin typeface="Meiryo UI" panose="020B0604030504040204" pitchFamily="50" charset="-128"/>
                <a:ea typeface="Meiryo UI" panose="020B0604030504040204" pitchFamily="50" charset="-128"/>
              </a:rPr>
              <a:t>H31</a:t>
            </a:r>
            <a:r>
              <a:rPr kumimoji="1" lang="ja-JP" altLang="en-US" sz="1200" dirty="0">
                <a:solidFill>
                  <a:schemeClr val="tx1"/>
                </a:solidFill>
                <a:latin typeface="Meiryo UI" panose="020B0604030504040204" pitchFamily="50" charset="-128"/>
                <a:ea typeface="Meiryo UI" panose="020B0604030504040204" pitchFamily="50" charset="-128"/>
              </a:rPr>
              <a:t>年３月）からおおむね</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年後（</a:t>
            </a:r>
            <a:r>
              <a:rPr kumimoji="1" lang="en-US" altLang="ja-JP" sz="1200" dirty="0">
                <a:solidFill>
                  <a:schemeClr val="tx1"/>
                </a:solidFill>
                <a:latin typeface="Meiryo UI" panose="020B0604030504040204" pitchFamily="50" charset="-128"/>
                <a:ea typeface="Meiryo UI" panose="020B0604030504040204" pitchFamily="50" charset="-128"/>
              </a:rPr>
              <a:t>R11</a:t>
            </a:r>
            <a:r>
              <a:rPr kumimoji="1" lang="ja-JP" altLang="en-US" sz="1200" dirty="0">
                <a:solidFill>
                  <a:schemeClr val="tx1"/>
                </a:solidFill>
                <a:latin typeface="Meiryo UI" panose="020B0604030504040204" pitchFamily="50" charset="-128"/>
                <a:ea typeface="Meiryo UI" panose="020B0604030504040204" pitchFamily="50" charset="-128"/>
              </a:rPr>
              <a:t>年３月）　という目標年次は従前どおり</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1" lang="ja-JP" altLang="en-US" sz="1400" dirty="0">
                <a:solidFill>
                  <a:schemeClr val="tx1"/>
                </a:solidFill>
                <a:latin typeface="Meiryo UI" panose="020B0604030504040204" pitchFamily="50" charset="-128"/>
                <a:ea typeface="Meiryo UI" panose="020B0604030504040204" pitchFamily="50" charset="-128"/>
              </a:rPr>
              <a:t>広域化等の進展と基本指針の改正内容を考慮し、</a:t>
            </a:r>
            <a:r>
              <a:rPr kumimoji="1" lang="ja-JP" altLang="en-US" sz="1400" b="1" u="sng" dirty="0">
                <a:solidFill>
                  <a:schemeClr val="tx1"/>
                </a:solidFill>
                <a:latin typeface="Meiryo UI" panose="020B0604030504040204" pitchFamily="50" charset="-128"/>
                <a:ea typeface="Meiryo UI" panose="020B0604030504040204" pitchFamily="50" charset="-128"/>
              </a:rPr>
              <a:t>現行の８ブロックを超えた動きがある地域を中心に見直しを行う</a:t>
            </a:r>
            <a:endParaRPr kumimoji="1" lang="en-US" altLang="ja-JP" sz="1400" b="1" u="sng"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600"/>
              </a:spcBef>
              <a:spcAft>
                <a:spcPts val="0"/>
              </a:spcAft>
              <a:buClrTx/>
              <a:buSzTx/>
              <a:tabLst/>
              <a:defRPr/>
            </a:pPr>
            <a:r>
              <a:rPr kumimoji="1" lang="ja-JP" altLang="en-US" sz="1200" dirty="0">
                <a:solidFill>
                  <a:schemeClr val="tx1"/>
                </a:solidFill>
                <a:latin typeface="Meiryo UI" panose="020B0604030504040204" pitchFamily="50" charset="-128"/>
                <a:ea typeface="Meiryo UI" panose="020B0604030504040204" pitchFamily="50" charset="-128"/>
              </a:rPr>
              <a:t>　　　➡　南河内北・新南河内ブロック付近の地域・・・・・大阪南、松原市、大阪市　</a:t>
            </a:r>
            <a:r>
              <a:rPr kumimoji="1" lang="en-US" altLang="ja-JP" sz="1200" b="1" dirty="0">
                <a:solidFill>
                  <a:srgbClr val="FF0000"/>
                </a:solidFill>
                <a:latin typeface="Meiryo UI" panose="020B0604030504040204" pitchFamily="50" charset="-128"/>
                <a:ea typeface="Meiryo UI" panose="020B0604030504040204" pitchFamily="50" charset="-128"/>
              </a:rPr>
              <a:t>【</a:t>
            </a:r>
            <a:r>
              <a:rPr kumimoji="1" lang="ja-JP" altLang="en-US" sz="1200" b="1" dirty="0">
                <a:solidFill>
                  <a:srgbClr val="FF0000"/>
                </a:solidFill>
                <a:latin typeface="Meiryo UI" panose="020B0604030504040204" pitchFamily="50" charset="-128"/>
                <a:ea typeface="Meiryo UI" panose="020B0604030504040204" pitchFamily="50" charset="-128"/>
              </a:rPr>
              <a:t>今回諮問対象地域</a:t>
            </a:r>
            <a:r>
              <a:rPr kumimoji="1" lang="en-US" altLang="ja-JP" sz="1200" b="1" dirty="0">
                <a:solidFill>
                  <a:srgbClr val="FF0000"/>
                </a:solidFill>
                <a:latin typeface="Meiryo UI" panose="020B0604030504040204" pitchFamily="50" charset="-128"/>
                <a:ea typeface="Meiryo UI" panose="020B0604030504040204" pitchFamily="50" charset="-128"/>
              </a:rPr>
              <a:t>】</a:t>
            </a:r>
          </a:p>
          <a:p>
            <a:pPr marR="0" lvl="0" defTabSz="457200" rtl="0" eaLnBrk="1" fontAlgn="auto" latinLnBrk="0" hangingPunct="1">
              <a:lnSpc>
                <a:spcPct val="100000"/>
              </a:lnSpc>
              <a:spcBef>
                <a:spcPts val="600"/>
              </a:spcBef>
              <a:spcAft>
                <a:spcPts val="0"/>
              </a:spcAft>
              <a:buClrTx/>
              <a:buSzTx/>
              <a:tabLst/>
              <a:defRPr/>
            </a:pPr>
            <a:r>
              <a:rPr kumimoji="1" lang="ja-JP" altLang="en-US" sz="1200" dirty="0">
                <a:solidFill>
                  <a:schemeClr val="tx1"/>
                </a:solidFill>
                <a:latin typeface="Meiryo UI" panose="020B0604030504040204" pitchFamily="50" charset="-128"/>
                <a:ea typeface="Meiryo UI" panose="020B0604030504040204" pitchFamily="50" charset="-128"/>
              </a:rPr>
              <a:t>　　　➡　堺市域・泉州北ブロック付近の地域・・・・・・・・・堺市域、泉州北ブロック、泉州南ブロック</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1" lang="ja-JP" altLang="en-US" sz="1400" dirty="0">
                <a:solidFill>
                  <a:schemeClr val="tx1"/>
                </a:solidFill>
                <a:latin typeface="Meiryo UI" panose="020B0604030504040204" pitchFamily="50" charset="-128"/>
                <a:ea typeface="Meiryo UI" panose="020B0604030504040204" pitchFamily="50" charset="-128"/>
              </a:rPr>
              <a:t>スケールメリットの観点から、</a:t>
            </a:r>
            <a:r>
              <a:rPr kumimoji="1" lang="ja-JP" altLang="en-US" sz="1400" b="1" u="sng" dirty="0">
                <a:solidFill>
                  <a:schemeClr val="tx1"/>
                </a:solidFill>
                <a:latin typeface="Meiryo UI" panose="020B0604030504040204" pitchFamily="50" charset="-128"/>
                <a:ea typeface="Meiryo UI" panose="020B0604030504040204" pitchFamily="50" charset="-128"/>
              </a:rPr>
              <a:t>現行ブロックから規模を小さくする方向での見直しは行わない</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209442F-EFC7-4787-A1E8-5DC750C1EF70}"/>
              </a:ext>
            </a:extLst>
          </p:cNvPr>
          <p:cNvSpPr/>
          <p:nvPr/>
        </p:nvSpPr>
        <p:spPr>
          <a:xfrm>
            <a:off x="93000" y="632551"/>
            <a:ext cx="9720000" cy="250800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4" y="488550"/>
            <a:ext cx="30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１　見直しに関する基本的な考え方</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E0FE6631-BCD1-4A8D-AD88-806E3AFC0C37}"/>
              </a:ext>
            </a:extLst>
          </p:cNvPr>
          <p:cNvSpPr/>
          <p:nvPr/>
        </p:nvSpPr>
        <p:spPr>
          <a:xfrm>
            <a:off x="99563" y="3428555"/>
            <a:ext cx="9720000" cy="209610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7" name="角丸四角形 91">
            <a:extLst>
              <a:ext uri="{FF2B5EF4-FFF2-40B4-BE49-F238E27FC236}">
                <a16:creationId xmlns:a16="http://schemas.microsoft.com/office/drawing/2014/main" id="{2EC89802-1532-4288-81AF-B5AD438D02DA}"/>
              </a:ext>
            </a:extLst>
          </p:cNvPr>
          <p:cNvSpPr/>
          <p:nvPr/>
        </p:nvSpPr>
        <p:spPr>
          <a:xfrm>
            <a:off x="141408" y="3686823"/>
            <a:ext cx="234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■消防本部間のつながり</a:t>
            </a:r>
            <a:endPar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7" name="角丸四角形 91">
            <a:extLst>
              <a:ext uri="{FF2B5EF4-FFF2-40B4-BE49-F238E27FC236}">
                <a16:creationId xmlns:a16="http://schemas.microsoft.com/office/drawing/2014/main" id="{1741FE96-BCF1-48DE-914A-F39435F9C04A}"/>
              </a:ext>
            </a:extLst>
          </p:cNvPr>
          <p:cNvSpPr/>
          <p:nvPr/>
        </p:nvSpPr>
        <p:spPr>
          <a:xfrm>
            <a:off x="141408" y="4404996"/>
            <a:ext cx="234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■地勢的な結びつき</a:t>
            </a:r>
            <a:endPar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37" name="角丸四角形 91">
            <a:extLst>
              <a:ext uri="{FF2B5EF4-FFF2-40B4-BE49-F238E27FC236}">
                <a16:creationId xmlns:a16="http://schemas.microsoft.com/office/drawing/2014/main" id="{F7CE63A7-3FB8-4111-AD1E-F72758731EC6}"/>
              </a:ext>
            </a:extLst>
          </p:cNvPr>
          <p:cNvSpPr/>
          <p:nvPr/>
        </p:nvSpPr>
        <p:spPr>
          <a:xfrm>
            <a:off x="86436" y="3284555"/>
            <a:ext cx="324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２　組合せ検討時の考慮事項（総論）</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20F4B7DE-59E3-4F6F-960C-B4C222984168}"/>
              </a:ext>
            </a:extLst>
          </p:cNvPr>
          <p:cNvSpPr txBox="1"/>
          <p:nvPr/>
        </p:nvSpPr>
        <p:spPr>
          <a:xfrm>
            <a:off x="328155" y="4103314"/>
            <a:ext cx="9436437" cy="276999"/>
          </a:xfrm>
          <a:prstGeom prst="rect">
            <a:avLst/>
          </a:prstGeom>
          <a:noFill/>
        </p:spPr>
        <p:txBody>
          <a:bodyPr wrap="square">
            <a:spAutoFit/>
          </a:bodyPr>
          <a:lstStyle/>
          <a:p>
            <a:pPr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府下消防長会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ブロック、</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連携・協力</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状況（現状＋将来的な関係性の構築）</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管轄</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を</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越え</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た</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出動の多さ、</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日常のつながり</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等</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角丸四角形 91">
            <a:extLst>
              <a:ext uri="{FF2B5EF4-FFF2-40B4-BE49-F238E27FC236}">
                <a16:creationId xmlns:a16="http://schemas.microsoft.com/office/drawing/2014/main" id="{A3F88E6B-4FD4-431D-BA7A-FB7797D8450F}"/>
              </a:ext>
            </a:extLst>
          </p:cNvPr>
          <p:cNvSpPr/>
          <p:nvPr/>
        </p:nvSpPr>
        <p:spPr>
          <a:xfrm>
            <a:off x="141408" y="5135454"/>
            <a:ext cx="234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■現況調査・ヒアリング結果</a:t>
            </a:r>
            <a:endPar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1215872-2FCD-4FE3-BA47-FE07989504E3}"/>
              </a:ext>
            </a:extLst>
          </p:cNvPr>
          <p:cNvSpPr txBox="1"/>
          <p:nvPr/>
        </p:nvSpPr>
        <p:spPr>
          <a:xfrm>
            <a:off x="328155" y="4773859"/>
            <a:ext cx="7766765" cy="276999"/>
          </a:xfrm>
          <a:prstGeom prst="rect">
            <a:avLst/>
          </a:prstGeom>
          <a:noFill/>
        </p:spPr>
        <p:txBody>
          <a:bodyPr wrap="square">
            <a:spAutoFit/>
          </a:bodyPr>
          <a:lstStyle/>
          <a:p>
            <a:pPr algn="just"/>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幹線道路ネットワーク、　管轄地域の類似性・連続性</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BDE40224-F47B-4D64-B777-C85945484CAD}"/>
              </a:ext>
            </a:extLst>
          </p:cNvPr>
          <p:cNvSpPr>
            <a:spLocks noGrp="1"/>
          </p:cNvSpPr>
          <p:nvPr>
            <p:ph type="sldNum" sz="quarter" idx="12"/>
          </p:nvPr>
        </p:nvSpPr>
        <p:spPr>
          <a:xfrm>
            <a:off x="6980495" y="6458501"/>
            <a:ext cx="2228850" cy="365125"/>
          </a:xfrm>
        </p:spPr>
        <p:txBody>
          <a:bodyPr/>
          <a:lstStyle/>
          <a:p>
            <a:fld id="{CFC412B4-EE58-4AC4-A928-FBCBFC162B5A}" type="slidenum">
              <a:rPr kumimoji="1" lang="ja-JP" altLang="en-US" b="1" smtClean="0">
                <a:solidFill>
                  <a:schemeClr val="tx1"/>
                </a:solidFill>
              </a:rPr>
              <a:t>2</a:t>
            </a:fld>
            <a:endParaRPr kumimoji="1" lang="ja-JP" altLang="en-US" b="1" dirty="0">
              <a:solidFill>
                <a:schemeClr val="tx1"/>
              </a:solidFill>
            </a:endParaRPr>
          </a:p>
        </p:txBody>
      </p:sp>
      <p:sp>
        <p:nvSpPr>
          <p:cNvPr id="17" name="正方形/長方形 16">
            <a:extLst>
              <a:ext uri="{FF2B5EF4-FFF2-40B4-BE49-F238E27FC236}">
                <a16:creationId xmlns:a16="http://schemas.microsoft.com/office/drawing/2014/main" id="{7A787E60-8888-46A7-8672-1E54ADB1DA06}"/>
              </a:ext>
            </a:extLst>
          </p:cNvPr>
          <p:cNvSpPr/>
          <p:nvPr/>
        </p:nvSpPr>
        <p:spPr>
          <a:xfrm>
            <a:off x="101074" y="5768680"/>
            <a:ext cx="9719556" cy="66542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9" name="角丸四角形 91">
            <a:extLst>
              <a:ext uri="{FF2B5EF4-FFF2-40B4-BE49-F238E27FC236}">
                <a16:creationId xmlns:a16="http://schemas.microsoft.com/office/drawing/2014/main" id="{C34BF299-B966-4877-A274-5B64798F7594}"/>
              </a:ext>
            </a:extLst>
          </p:cNvPr>
          <p:cNvSpPr/>
          <p:nvPr/>
        </p:nvSpPr>
        <p:spPr>
          <a:xfrm>
            <a:off x="280250" y="5874794"/>
            <a:ext cx="9524676" cy="5218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1" lang="ja-JP" altLang="en-US" sz="1400" dirty="0">
                <a:solidFill>
                  <a:schemeClr val="tx1"/>
                </a:solidFill>
                <a:latin typeface="Meiryo UI" panose="020B0604030504040204" pitchFamily="50" charset="-128"/>
                <a:ea typeface="Meiryo UI" panose="020B0604030504040204" pitchFamily="50" charset="-128"/>
              </a:rPr>
              <a:t>すべての組合せ案を提示し、</a:t>
            </a:r>
            <a:r>
              <a:rPr kumimoji="1" lang="ja-JP" altLang="en-US" sz="1400" b="1" u="sng" dirty="0">
                <a:solidFill>
                  <a:schemeClr val="tx1"/>
                </a:solidFill>
                <a:latin typeface="Meiryo UI" panose="020B0604030504040204" pitchFamily="50" charset="-128"/>
                <a:ea typeface="Meiryo UI" panose="020B0604030504040204" pitchFamily="50" charset="-128"/>
              </a:rPr>
              <a:t>審議会において、見直し案を選定いただく（諮問事項）</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20" name="角丸四角形 91">
            <a:extLst>
              <a:ext uri="{FF2B5EF4-FFF2-40B4-BE49-F238E27FC236}">
                <a16:creationId xmlns:a16="http://schemas.microsoft.com/office/drawing/2014/main" id="{0C1E76DC-9660-479B-81E8-E8728F80136C}"/>
              </a:ext>
            </a:extLst>
          </p:cNvPr>
          <p:cNvSpPr/>
          <p:nvPr/>
        </p:nvSpPr>
        <p:spPr>
          <a:xfrm>
            <a:off x="101074" y="5668655"/>
            <a:ext cx="2448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３　見直し案の選定について</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184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0" y="22381"/>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広域化対象市町村の組合せ見直しについて②：南河内北・新南河内ブロック付近の組合せ案</a:t>
            </a:r>
          </a:p>
        </p:txBody>
      </p:sp>
      <p:sp>
        <p:nvSpPr>
          <p:cNvPr id="15" name="正方形/長方形 14">
            <a:extLst>
              <a:ext uri="{FF2B5EF4-FFF2-40B4-BE49-F238E27FC236}">
                <a16:creationId xmlns:a16="http://schemas.microsoft.com/office/drawing/2014/main" id="{F4119913-87CC-403C-B0BB-8CA1C39C6950}"/>
              </a:ext>
            </a:extLst>
          </p:cNvPr>
          <p:cNvSpPr/>
          <p:nvPr/>
        </p:nvSpPr>
        <p:spPr>
          <a:xfrm>
            <a:off x="177004" y="742519"/>
            <a:ext cx="4680000" cy="4752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角丸四角形 91">
            <a:extLst>
              <a:ext uri="{FF2B5EF4-FFF2-40B4-BE49-F238E27FC236}">
                <a16:creationId xmlns:a16="http://schemas.microsoft.com/office/drawing/2014/main" id="{6CB36A11-74F2-4241-A90F-ED982204452F}"/>
              </a:ext>
            </a:extLst>
          </p:cNvPr>
          <p:cNvSpPr/>
          <p:nvPr/>
        </p:nvSpPr>
        <p:spPr>
          <a:xfrm>
            <a:off x="177004" y="422506"/>
            <a:ext cx="46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案１－１：大阪市域＋松原市</a:t>
            </a:r>
          </a:p>
        </p:txBody>
      </p:sp>
      <p:sp>
        <p:nvSpPr>
          <p:cNvPr id="22" name="角丸四角形 91">
            <a:extLst>
              <a:ext uri="{FF2B5EF4-FFF2-40B4-BE49-F238E27FC236}">
                <a16:creationId xmlns:a16="http://schemas.microsoft.com/office/drawing/2014/main" id="{D35191A2-8CFF-46EC-AC96-47319E3A35E5}"/>
              </a:ext>
            </a:extLst>
          </p:cNvPr>
          <p:cNvSpPr/>
          <p:nvPr/>
        </p:nvSpPr>
        <p:spPr>
          <a:xfrm>
            <a:off x="4972470" y="422506"/>
            <a:ext cx="46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white"/>
                </a:solidFill>
                <a:latin typeface="Meiryo UI" panose="020B0604030504040204" pitchFamily="50" charset="-128"/>
                <a:ea typeface="Meiryo UI" panose="020B0604030504040204" pitchFamily="50" charset="-128"/>
              </a:rPr>
              <a:t>案１－２：松原市＋大阪南消防組合</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A6C2C58A-A0DB-4772-AABA-F80C7F1822C5}"/>
              </a:ext>
            </a:extLst>
          </p:cNvPr>
          <p:cNvSpPr/>
          <p:nvPr/>
        </p:nvSpPr>
        <p:spPr>
          <a:xfrm>
            <a:off x="4972470" y="742521"/>
            <a:ext cx="4680000" cy="4752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id="{13CDA116-7959-4DCE-9EF0-9959A09F9B99}"/>
              </a:ext>
            </a:extLst>
          </p:cNvPr>
          <p:cNvPicPr>
            <a:picLocks noChangeAspect="1"/>
          </p:cNvPicPr>
          <p:nvPr/>
        </p:nvPicPr>
        <p:blipFill>
          <a:blip r:embed="rId2"/>
          <a:stretch>
            <a:fillRect/>
          </a:stretch>
        </p:blipFill>
        <p:spPr>
          <a:xfrm>
            <a:off x="5817894" y="997556"/>
            <a:ext cx="3078747" cy="4322439"/>
          </a:xfrm>
          <a:prstGeom prst="rect">
            <a:avLst/>
          </a:prstGeom>
        </p:spPr>
      </p:pic>
      <p:pic>
        <p:nvPicPr>
          <p:cNvPr id="10" name="図 9">
            <a:extLst>
              <a:ext uri="{FF2B5EF4-FFF2-40B4-BE49-F238E27FC236}">
                <a16:creationId xmlns:a16="http://schemas.microsoft.com/office/drawing/2014/main" id="{409F3C11-74B0-46EC-BE45-6EFA16022353}"/>
              </a:ext>
            </a:extLst>
          </p:cNvPr>
          <p:cNvPicPr>
            <a:picLocks noChangeAspect="1"/>
          </p:cNvPicPr>
          <p:nvPr/>
        </p:nvPicPr>
        <p:blipFill>
          <a:blip r:embed="rId3"/>
          <a:stretch>
            <a:fillRect/>
          </a:stretch>
        </p:blipFill>
        <p:spPr>
          <a:xfrm>
            <a:off x="754663" y="957299"/>
            <a:ext cx="3078747" cy="4322439"/>
          </a:xfrm>
          <a:prstGeom prst="rect">
            <a:avLst/>
          </a:prstGeom>
        </p:spPr>
      </p:pic>
      <p:sp>
        <p:nvSpPr>
          <p:cNvPr id="29" name="角丸四角形 91">
            <a:extLst>
              <a:ext uri="{FF2B5EF4-FFF2-40B4-BE49-F238E27FC236}">
                <a16:creationId xmlns:a16="http://schemas.microsoft.com/office/drawing/2014/main" id="{711E6028-6475-420C-82BF-6658712E7778}"/>
              </a:ext>
            </a:extLst>
          </p:cNvPr>
          <p:cNvSpPr/>
          <p:nvPr/>
        </p:nvSpPr>
        <p:spPr>
          <a:xfrm>
            <a:off x="5264753" y="1982253"/>
            <a:ext cx="1561602"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管轄人口：</a:t>
            </a:r>
            <a:r>
              <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rPr>
              <a:t>597,925</a:t>
            </a: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人</a:t>
            </a:r>
            <a:endPar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en-US" altLang="ja-JP"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R</a:t>
            </a:r>
            <a:r>
              <a:rPr kumimoji="1" lang="ja-JP" altLang="en-US"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５住民基本台帳人口）</a:t>
            </a:r>
            <a:endParaRPr kumimoji="1" lang="en-US" altLang="ja-JP"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0" name="角丸四角形 91">
            <a:extLst>
              <a:ext uri="{FF2B5EF4-FFF2-40B4-BE49-F238E27FC236}">
                <a16:creationId xmlns:a16="http://schemas.microsoft.com/office/drawing/2014/main" id="{C2C2BA97-581B-40C9-950B-3CB44078DEF0}"/>
              </a:ext>
            </a:extLst>
          </p:cNvPr>
          <p:cNvSpPr/>
          <p:nvPr/>
        </p:nvSpPr>
        <p:spPr>
          <a:xfrm>
            <a:off x="177004" y="1982253"/>
            <a:ext cx="1980000"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管轄人口：</a:t>
            </a:r>
            <a:r>
              <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rPr>
              <a:t>2,858,553</a:t>
            </a: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人</a:t>
            </a:r>
            <a:endPar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en-US" altLang="ja-JP"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R</a:t>
            </a:r>
            <a:r>
              <a:rPr kumimoji="1" lang="ja-JP" altLang="en-US"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５住民基本台帳人口）</a:t>
            </a:r>
            <a:endParaRPr kumimoji="1" lang="en-US" altLang="ja-JP"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3" name="正方形/長方形 32">
            <a:extLst>
              <a:ext uri="{FF2B5EF4-FFF2-40B4-BE49-F238E27FC236}">
                <a16:creationId xmlns:a16="http://schemas.microsoft.com/office/drawing/2014/main" id="{E0FE6631-BCD1-4A8D-AD88-806E3AFC0C37}"/>
              </a:ext>
            </a:extLst>
          </p:cNvPr>
          <p:cNvSpPr/>
          <p:nvPr/>
        </p:nvSpPr>
        <p:spPr>
          <a:xfrm>
            <a:off x="177004" y="5800001"/>
            <a:ext cx="4680000" cy="936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8" name="角丸四角形 91">
            <a:extLst>
              <a:ext uri="{FF2B5EF4-FFF2-40B4-BE49-F238E27FC236}">
                <a16:creationId xmlns:a16="http://schemas.microsoft.com/office/drawing/2014/main" id="{07887CDC-EDBE-4532-B0CB-1CD0301D9E65}"/>
              </a:ext>
            </a:extLst>
          </p:cNvPr>
          <p:cNvSpPr/>
          <p:nvPr/>
        </p:nvSpPr>
        <p:spPr>
          <a:xfrm>
            <a:off x="397089" y="5809682"/>
            <a:ext cx="4380814" cy="9263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本部間の</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人事交流関係</a:t>
            </a: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（消防長及び警防課長の派遣）</a:t>
            </a:r>
            <a:endParaRPr kumimoji="1" lang="en-US" altLang="ja-JP"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連携・協力予定</a:t>
            </a: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R7.4 </a:t>
            </a: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指令台の共同運用）</a:t>
            </a:r>
            <a:endParaRPr kumimoji="1" lang="en-US" altLang="ja-JP"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府下広域消防相互応援協定（</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中ブロック</a:t>
            </a: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幹線道路ネットワーク（</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国道</a:t>
            </a:r>
            <a:r>
              <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309</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号・府道中央環状線</a:t>
            </a: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FA014CCA-E0E4-4539-8D0C-6F96F4E213E2}"/>
              </a:ext>
            </a:extLst>
          </p:cNvPr>
          <p:cNvSpPr/>
          <p:nvPr/>
        </p:nvSpPr>
        <p:spPr>
          <a:xfrm>
            <a:off x="4972470" y="5800001"/>
            <a:ext cx="4680000" cy="936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1" name="角丸四角形 91">
            <a:extLst>
              <a:ext uri="{FF2B5EF4-FFF2-40B4-BE49-F238E27FC236}">
                <a16:creationId xmlns:a16="http://schemas.microsoft.com/office/drawing/2014/main" id="{1693FAC0-096C-442B-A0DB-866F7C0ED4E3}"/>
              </a:ext>
            </a:extLst>
          </p:cNvPr>
          <p:cNvSpPr/>
          <p:nvPr/>
        </p:nvSpPr>
        <p:spPr>
          <a:xfrm>
            <a:off x="4965554" y="5645213"/>
            <a:ext cx="1080000" cy="25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考慮事項</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5" name="角丸四角形 91">
            <a:extLst>
              <a:ext uri="{FF2B5EF4-FFF2-40B4-BE49-F238E27FC236}">
                <a16:creationId xmlns:a16="http://schemas.microsoft.com/office/drawing/2014/main" id="{7E052410-7A02-413A-9462-FC8D7AE24063}"/>
              </a:ext>
            </a:extLst>
          </p:cNvPr>
          <p:cNvSpPr/>
          <p:nvPr/>
        </p:nvSpPr>
        <p:spPr>
          <a:xfrm>
            <a:off x="5184802" y="5892248"/>
            <a:ext cx="3521736" cy="6470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現行の</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南河内北ブロック</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府下広域消防相互応援協定（</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中ブロック</a:t>
            </a: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市街地の連続性</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7" name="角丸四角形 91">
            <a:extLst>
              <a:ext uri="{FF2B5EF4-FFF2-40B4-BE49-F238E27FC236}">
                <a16:creationId xmlns:a16="http://schemas.microsoft.com/office/drawing/2014/main" id="{2EC89802-1532-4288-81AF-B5AD438D02DA}"/>
              </a:ext>
            </a:extLst>
          </p:cNvPr>
          <p:cNvSpPr/>
          <p:nvPr/>
        </p:nvSpPr>
        <p:spPr>
          <a:xfrm>
            <a:off x="177004" y="5640248"/>
            <a:ext cx="1080000" cy="25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考慮事項</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3EF3487E-121A-4A4D-957E-63FD786B538B}"/>
              </a:ext>
            </a:extLst>
          </p:cNvPr>
          <p:cNvSpPr>
            <a:spLocks noGrp="1"/>
          </p:cNvSpPr>
          <p:nvPr>
            <p:ph type="sldNum" sz="quarter" idx="12"/>
          </p:nvPr>
        </p:nvSpPr>
        <p:spPr>
          <a:xfrm>
            <a:off x="7014702" y="6435494"/>
            <a:ext cx="2228850" cy="365125"/>
          </a:xfrm>
        </p:spPr>
        <p:txBody>
          <a:bodyPr/>
          <a:lstStyle/>
          <a:p>
            <a:fld id="{CFC412B4-EE58-4AC4-A928-FBCBFC162B5A}" type="slidenum">
              <a:rPr kumimoji="1" lang="ja-JP" altLang="en-US" b="1" smtClean="0">
                <a:solidFill>
                  <a:schemeClr val="tx1"/>
                </a:solidFill>
              </a:rPr>
              <a:t>3</a:t>
            </a:fld>
            <a:endParaRPr kumimoji="1" lang="ja-JP" altLang="en-US" b="1" dirty="0">
              <a:solidFill>
                <a:schemeClr val="tx1"/>
              </a:solidFill>
            </a:endParaRPr>
          </a:p>
        </p:txBody>
      </p:sp>
      <p:sp>
        <p:nvSpPr>
          <p:cNvPr id="5" name="フリーフォーム: 図形 4">
            <a:extLst>
              <a:ext uri="{FF2B5EF4-FFF2-40B4-BE49-F238E27FC236}">
                <a16:creationId xmlns:a16="http://schemas.microsoft.com/office/drawing/2014/main" id="{7CE6AAB7-02E7-4DAA-B0DF-3E5D4DC92F70}"/>
              </a:ext>
            </a:extLst>
          </p:cNvPr>
          <p:cNvSpPr/>
          <p:nvPr/>
        </p:nvSpPr>
        <p:spPr>
          <a:xfrm>
            <a:off x="2554230" y="3339548"/>
            <a:ext cx="1198786" cy="1820850"/>
          </a:xfrm>
          <a:custGeom>
            <a:avLst/>
            <a:gdLst>
              <a:gd name="connsiteX0" fmla="*/ 1198786 w 1198786"/>
              <a:gd name="connsiteY0" fmla="*/ 0 h 1820850"/>
              <a:gd name="connsiteX1" fmla="*/ 1151078 w 1198786"/>
              <a:gd name="connsiteY1" fmla="*/ 7951 h 1820850"/>
              <a:gd name="connsiteX2" fmla="*/ 1119273 w 1198786"/>
              <a:gd name="connsiteY2" fmla="*/ 39756 h 1820850"/>
              <a:gd name="connsiteX3" fmla="*/ 1015906 w 1198786"/>
              <a:gd name="connsiteY3" fmla="*/ 47708 h 1820850"/>
              <a:gd name="connsiteX4" fmla="*/ 984100 w 1198786"/>
              <a:gd name="connsiteY4" fmla="*/ 55659 h 1820850"/>
              <a:gd name="connsiteX5" fmla="*/ 960247 w 1198786"/>
              <a:gd name="connsiteY5" fmla="*/ 63610 h 1820850"/>
              <a:gd name="connsiteX6" fmla="*/ 912539 w 1198786"/>
              <a:gd name="connsiteY6" fmla="*/ 71562 h 1820850"/>
              <a:gd name="connsiteX7" fmla="*/ 888685 w 1198786"/>
              <a:gd name="connsiteY7" fmla="*/ 79513 h 1820850"/>
              <a:gd name="connsiteX8" fmla="*/ 833026 w 1198786"/>
              <a:gd name="connsiteY8" fmla="*/ 95415 h 1820850"/>
              <a:gd name="connsiteX9" fmla="*/ 801220 w 1198786"/>
              <a:gd name="connsiteY9" fmla="*/ 119269 h 1820850"/>
              <a:gd name="connsiteX10" fmla="*/ 777367 w 1198786"/>
              <a:gd name="connsiteY10" fmla="*/ 135172 h 1820850"/>
              <a:gd name="connsiteX11" fmla="*/ 745561 w 1198786"/>
              <a:gd name="connsiteY11" fmla="*/ 119269 h 1820850"/>
              <a:gd name="connsiteX12" fmla="*/ 689902 w 1198786"/>
              <a:gd name="connsiteY12" fmla="*/ 127221 h 1820850"/>
              <a:gd name="connsiteX13" fmla="*/ 642194 w 1198786"/>
              <a:gd name="connsiteY13" fmla="*/ 190831 h 1820850"/>
              <a:gd name="connsiteX14" fmla="*/ 530876 w 1198786"/>
              <a:gd name="connsiteY14" fmla="*/ 198782 h 1820850"/>
              <a:gd name="connsiteX15" fmla="*/ 499071 w 1198786"/>
              <a:gd name="connsiteY15" fmla="*/ 246490 h 1820850"/>
              <a:gd name="connsiteX16" fmla="*/ 459314 w 1198786"/>
              <a:gd name="connsiteY16" fmla="*/ 294198 h 1820850"/>
              <a:gd name="connsiteX17" fmla="*/ 443412 w 1198786"/>
              <a:gd name="connsiteY17" fmla="*/ 326003 h 1820850"/>
              <a:gd name="connsiteX18" fmla="*/ 459314 w 1198786"/>
              <a:gd name="connsiteY18" fmla="*/ 349857 h 1820850"/>
              <a:gd name="connsiteX19" fmla="*/ 475217 w 1198786"/>
              <a:gd name="connsiteY19" fmla="*/ 397565 h 1820850"/>
              <a:gd name="connsiteX20" fmla="*/ 483168 w 1198786"/>
              <a:gd name="connsiteY20" fmla="*/ 421419 h 1820850"/>
              <a:gd name="connsiteX21" fmla="*/ 491120 w 1198786"/>
              <a:gd name="connsiteY21" fmla="*/ 453224 h 1820850"/>
              <a:gd name="connsiteX22" fmla="*/ 514973 w 1198786"/>
              <a:gd name="connsiteY22" fmla="*/ 477078 h 1820850"/>
              <a:gd name="connsiteX23" fmla="*/ 530876 w 1198786"/>
              <a:gd name="connsiteY23" fmla="*/ 500932 h 1820850"/>
              <a:gd name="connsiteX24" fmla="*/ 538827 w 1198786"/>
              <a:gd name="connsiteY24" fmla="*/ 524786 h 1820850"/>
              <a:gd name="connsiteX25" fmla="*/ 522925 w 1198786"/>
              <a:gd name="connsiteY25" fmla="*/ 572494 h 1820850"/>
              <a:gd name="connsiteX26" fmla="*/ 403655 w 1198786"/>
              <a:gd name="connsiteY26" fmla="*/ 620202 h 1820850"/>
              <a:gd name="connsiteX27" fmla="*/ 395704 w 1198786"/>
              <a:gd name="connsiteY27" fmla="*/ 763325 h 1820850"/>
              <a:gd name="connsiteX28" fmla="*/ 403655 w 1198786"/>
              <a:gd name="connsiteY28" fmla="*/ 787179 h 1820850"/>
              <a:gd name="connsiteX29" fmla="*/ 387753 w 1198786"/>
              <a:gd name="connsiteY29" fmla="*/ 811033 h 1820850"/>
              <a:gd name="connsiteX30" fmla="*/ 379801 w 1198786"/>
              <a:gd name="connsiteY30" fmla="*/ 834887 h 1820850"/>
              <a:gd name="connsiteX31" fmla="*/ 363899 w 1198786"/>
              <a:gd name="connsiteY31" fmla="*/ 866692 h 1820850"/>
              <a:gd name="connsiteX32" fmla="*/ 347996 w 1198786"/>
              <a:gd name="connsiteY32" fmla="*/ 890546 h 1820850"/>
              <a:gd name="connsiteX33" fmla="*/ 308240 w 1198786"/>
              <a:gd name="connsiteY33" fmla="*/ 898497 h 1820850"/>
              <a:gd name="connsiteX34" fmla="*/ 276434 w 1198786"/>
              <a:gd name="connsiteY34" fmla="*/ 938254 h 1820850"/>
              <a:gd name="connsiteX35" fmla="*/ 260532 w 1198786"/>
              <a:gd name="connsiteY35" fmla="*/ 962108 h 1820850"/>
              <a:gd name="connsiteX36" fmla="*/ 236678 w 1198786"/>
              <a:gd name="connsiteY36" fmla="*/ 985962 h 1820850"/>
              <a:gd name="connsiteX37" fmla="*/ 212824 w 1198786"/>
              <a:gd name="connsiteY37" fmla="*/ 1041621 h 1820850"/>
              <a:gd name="connsiteX38" fmla="*/ 220775 w 1198786"/>
              <a:gd name="connsiteY38" fmla="*/ 1073426 h 1820850"/>
              <a:gd name="connsiteX39" fmla="*/ 244629 w 1198786"/>
              <a:gd name="connsiteY39" fmla="*/ 1081377 h 1820850"/>
              <a:gd name="connsiteX40" fmla="*/ 252580 w 1198786"/>
              <a:gd name="connsiteY40" fmla="*/ 1105231 h 1820850"/>
              <a:gd name="connsiteX41" fmla="*/ 244629 w 1198786"/>
              <a:gd name="connsiteY41" fmla="*/ 1160890 h 1820850"/>
              <a:gd name="connsiteX42" fmla="*/ 228727 w 1198786"/>
              <a:gd name="connsiteY42" fmla="*/ 1184744 h 1820850"/>
              <a:gd name="connsiteX43" fmla="*/ 212824 w 1198786"/>
              <a:gd name="connsiteY43" fmla="*/ 1248355 h 1820850"/>
              <a:gd name="connsiteX44" fmla="*/ 125360 w 1198786"/>
              <a:gd name="connsiteY44" fmla="*/ 1311965 h 1820850"/>
              <a:gd name="connsiteX45" fmla="*/ 109457 w 1198786"/>
              <a:gd name="connsiteY45" fmla="*/ 1335819 h 1820850"/>
              <a:gd name="connsiteX46" fmla="*/ 101506 w 1198786"/>
              <a:gd name="connsiteY46" fmla="*/ 1375575 h 1820850"/>
              <a:gd name="connsiteX47" fmla="*/ 77652 w 1198786"/>
              <a:gd name="connsiteY47" fmla="*/ 1391478 h 1820850"/>
              <a:gd name="connsiteX48" fmla="*/ 53798 w 1198786"/>
              <a:gd name="connsiteY48" fmla="*/ 1423283 h 1820850"/>
              <a:gd name="connsiteX49" fmla="*/ 45847 w 1198786"/>
              <a:gd name="connsiteY49" fmla="*/ 1455089 h 1820850"/>
              <a:gd name="connsiteX50" fmla="*/ 29944 w 1198786"/>
              <a:gd name="connsiteY50" fmla="*/ 1582309 h 1820850"/>
              <a:gd name="connsiteX51" fmla="*/ 21993 w 1198786"/>
              <a:gd name="connsiteY51" fmla="*/ 1606163 h 1820850"/>
              <a:gd name="connsiteX52" fmla="*/ 37895 w 1198786"/>
              <a:gd name="connsiteY52" fmla="*/ 1820849 h 18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8786" h="1820850">
                <a:moveTo>
                  <a:pt x="1198786" y="0"/>
                </a:moveTo>
                <a:cubicBezTo>
                  <a:pt x="1182883" y="2650"/>
                  <a:pt x="1165498" y="741"/>
                  <a:pt x="1151078" y="7951"/>
                </a:cubicBezTo>
                <a:cubicBezTo>
                  <a:pt x="1137668" y="14656"/>
                  <a:pt x="1133657" y="35525"/>
                  <a:pt x="1119273" y="39756"/>
                </a:cubicBezTo>
                <a:cubicBezTo>
                  <a:pt x="1086120" y="49507"/>
                  <a:pt x="1050362" y="45057"/>
                  <a:pt x="1015906" y="47708"/>
                </a:cubicBezTo>
                <a:cubicBezTo>
                  <a:pt x="1005304" y="50358"/>
                  <a:pt x="994608" y="52657"/>
                  <a:pt x="984100" y="55659"/>
                </a:cubicBezTo>
                <a:cubicBezTo>
                  <a:pt x="976041" y="57961"/>
                  <a:pt x="968428" y="61792"/>
                  <a:pt x="960247" y="63610"/>
                </a:cubicBezTo>
                <a:cubicBezTo>
                  <a:pt x="944509" y="67107"/>
                  <a:pt x="928277" y="68065"/>
                  <a:pt x="912539" y="71562"/>
                </a:cubicBezTo>
                <a:cubicBezTo>
                  <a:pt x="904357" y="73380"/>
                  <a:pt x="896713" y="77105"/>
                  <a:pt x="888685" y="79513"/>
                </a:cubicBezTo>
                <a:cubicBezTo>
                  <a:pt x="870203" y="85057"/>
                  <a:pt x="851579" y="90114"/>
                  <a:pt x="833026" y="95415"/>
                </a:cubicBezTo>
                <a:cubicBezTo>
                  <a:pt x="822424" y="103366"/>
                  <a:pt x="812004" y="111566"/>
                  <a:pt x="801220" y="119269"/>
                </a:cubicBezTo>
                <a:cubicBezTo>
                  <a:pt x="793444" y="124823"/>
                  <a:pt x="786923" y="135172"/>
                  <a:pt x="777367" y="135172"/>
                </a:cubicBezTo>
                <a:cubicBezTo>
                  <a:pt x="765514" y="135172"/>
                  <a:pt x="756163" y="124570"/>
                  <a:pt x="745561" y="119269"/>
                </a:cubicBezTo>
                <a:cubicBezTo>
                  <a:pt x="727008" y="121920"/>
                  <a:pt x="705973" y="117579"/>
                  <a:pt x="689902" y="127221"/>
                </a:cubicBezTo>
                <a:cubicBezTo>
                  <a:pt x="673809" y="136877"/>
                  <a:pt x="667120" y="184966"/>
                  <a:pt x="642194" y="190831"/>
                </a:cubicBezTo>
                <a:cubicBezTo>
                  <a:pt x="605982" y="199351"/>
                  <a:pt x="567982" y="196132"/>
                  <a:pt x="530876" y="198782"/>
                </a:cubicBezTo>
                <a:cubicBezTo>
                  <a:pt x="516903" y="240702"/>
                  <a:pt x="532160" y="206783"/>
                  <a:pt x="499071" y="246490"/>
                </a:cubicBezTo>
                <a:cubicBezTo>
                  <a:pt x="443720" y="312910"/>
                  <a:pt x="529004" y="224508"/>
                  <a:pt x="459314" y="294198"/>
                </a:cubicBezTo>
                <a:cubicBezTo>
                  <a:pt x="454013" y="304800"/>
                  <a:pt x="443412" y="314150"/>
                  <a:pt x="443412" y="326003"/>
                </a:cubicBezTo>
                <a:cubicBezTo>
                  <a:pt x="443412" y="335559"/>
                  <a:pt x="455433" y="341124"/>
                  <a:pt x="459314" y="349857"/>
                </a:cubicBezTo>
                <a:cubicBezTo>
                  <a:pt x="466122" y="365175"/>
                  <a:pt x="469916" y="381662"/>
                  <a:pt x="475217" y="397565"/>
                </a:cubicBezTo>
                <a:cubicBezTo>
                  <a:pt x="477867" y="405516"/>
                  <a:pt x="481135" y="413288"/>
                  <a:pt x="483168" y="421419"/>
                </a:cubicBezTo>
                <a:cubicBezTo>
                  <a:pt x="485819" y="432021"/>
                  <a:pt x="485698" y="443736"/>
                  <a:pt x="491120" y="453224"/>
                </a:cubicBezTo>
                <a:cubicBezTo>
                  <a:pt x="496699" y="462987"/>
                  <a:pt x="507774" y="468440"/>
                  <a:pt x="514973" y="477078"/>
                </a:cubicBezTo>
                <a:cubicBezTo>
                  <a:pt x="521091" y="484419"/>
                  <a:pt x="525575" y="492981"/>
                  <a:pt x="530876" y="500932"/>
                </a:cubicBezTo>
                <a:cubicBezTo>
                  <a:pt x="533526" y="508883"/>
                  <a:pt x="539753" y="516456"/>
                  <a:pt x="538827" y="524786"/>
                </a:cubicBezTo>
                <a:cubicBezTo>
                  <a:pt x="536976" y="541446"/>
                  <a:pt x="522925" y="572494"/>
                  <a:pt x="522925" y="572494"/>
                </a:cubicBezTo>
                <a:cubicBezTo>
                  <a:pt x="545433" y="730055"/>
                  <a:pt x="530201" y="493656"/>
                  <a:pt x="403655" y="620202"/>
                </a:cubicBezTo>
                <a:cubicBezTo>
                  <a:pt x="369869" y="653988"/>
                  <a:pt x="398354" y="715617"/>
                  <a:pt x="395704" y="763325"/>
                </a:cubicBezTo>
                <a:cubicBezTo>
                  <a:pt x="398354" y="771276"/>
                  <a:pt x="405033" y="778912"/>
                  <a:pt x="403655" y="787179"/>
                </a:cubicBezTo>
                <a:cubicBezTo>
                  <a:pt x="402084" y="796605"/>
                  <a:pt x="392027" y="802486"/>
                  <a:pt x="387753" y="811033"/>
                </a:cubicBezTo>
                <a:cubicBezTo>
                  <a:pt x="384005" y="818530"/>
                  <a:pt x="383103" y="827183"/>
                  <a:pt x="379801" y="834887"/>
                </a:cubicBezTo>
                <a:cubicBezTo>
                  <a:pt x="375132" y="845782"/>
                  <a:pt x="369780" y="856401"/>
                  <a:pt x="363899" y="866692"/>
                </a:cubicBezTo>
                <a:cubicBezTo>
                  <a:pt x="359158" y="874989"/>
                  <a:pt x="356293" y="885805"/>
                  <a:pt x="347996" y="890546"/>
                </a:cubicBezTo>
                <a:cubicBezTo>
                  <a:pt x="336262" y="897251"/>
                  <a:pt x="321492" y="895847"/>
                  <a:pt x="308240" y="898497"/>
                </a:cubicBezTo>
                <a:cubicBezTo>
                  <a:pt x="292759" y="944937"/>
                  <a:pt x="312401" y="902286"/>
                  <a:pt x="276434" y="938254"/>
                </a:cubicBezTo>
                <a:cubicBezTo>
                  <a:pt x="269677" y="945011"/>
                  <a:pt x="266650" y="954767"/>
                  <a:pt x="260532" y="962108"/>
                </a:cubicBezTo>
                <a:cubicBezTo>
                  <a:pt x="253333" y="970747"/>
                  <a:pt x="243214" y="976812"/>
                  <a:pt x="236678" y="985962"/>
                </a:cubicBezTo>
                <a:cubicBezTo>
                  <a:pt x="224395" y="1003158"/>
                  <a:pt x="219313" y="1022153"/>
                  <a:pt x="212824" y="1041621"/>
                </a:cubicBezTo>
                <a:cubicBezTo>
                  <a:pt x="215474" y="1052223"/>
                  <a:pt x="213948" y="1064893"/>
                  <a:pt x="220775" y="1073426"/>
                </a:cubicBezTo>
                <a:cubicBezTo>
                  <a:pt x="226011" y="1079971"/>
                  <a:pt x="238702" y="1075450"/>
                  <a:pt x="244629" y="1081377"/>
                </a:cubicBezTo>
                <a:cubicBezTo>
                  <a:pt x="250556" y="1087304"/>
                  <a:pt x="249930" y="1097280"/>
                  <a:pt x="252580" y="1105231"/>
                </a:cubicBezTo>
                <a:cubicBezTo>
                  <a:pt x="249930" y="1123784"/>
                  <a:pt x="250014" y="1142939"/>
                  <a:pt x="244629" y="1160890"/>
                </a:cubicBezTo>
                <a:cubicBezTo>
                  <a:pt x="241883" y="1170043"/>
                  <a:pt x="231993" y="1175763"/>
                  <a:pt x="228727" y="1184744"/>
                </a:cubicBezTo>
                <a:cubicBezTo>
                  <a:pt x="221258" y="1205284"/>
                  <a:pt x="228279" y="1232900"/>
                  <a:pt x="212824" y="1248355"/>
                </a:cubicBezTo>
                <a:cubicBezTo>
                  <a:pt x="155023" y="1306154"/>
                  <a:pt x="185997" y="1287709"/>
                  <a:pt x="125360" y="1311965"/>
                </a:cubicBezTo>
                <a:cubicBezTo>
                  <a:pt x="120059" y="1319916"/>
                  <a:pt x="112812" y="1326871"/>
                  <a:pt x="109457" y="1335819"/>
                </a:cubicBezTo>
                <a:cubicBezTo>
                  <a:pt x="104712" y="1348473"/>
                  <a:pt x="108211" y="1363841"/>
                  <a:pt x="101506" y="1375575"/>
                </a:cubicBezTo>
                <a:cubicBezTo>
                  <a:pt x="96765" y="1383872"/>
                  <a:pt x="84409" y="1384721"/>
                  <a:pt x="77652" y="1391478"/>
                </a:cubicBezTo>
                <a:cubicBezTo>
                  <a:pt x="68281" y="1400849"/>
                  <a:pt x="61749" y="1412681"/>
                  <a:pt x="53798" y="1423283"/>
                </a:cubicBezTo>
                <a:cubicBezTo>
                  <a:pt x="51148" y="1433885"/>
                  <a:pt x="47393" y="1444271"/>
                  <a:pt x="45847" y="1455089"/>
                </a:cubicBezTo>
                <a:cubicBezTo>
                  <a:pt x="37049" y="1516673"/>
                  <a:pt x="41815" y="1528889"/>
                  <a:pt x="29944" y="1582309"/>
                </a:cubicBezTo>
                <a:cubicBezTo>
                  <a:pt x="28126" y="1590491"/>
                  <a:pt x="24643" y="1598212"/>
                  <a:pt x="21993" y="1606163"/>
                </a:cubicBezTo>
                <a:cubicBezTo>
                  <a:pt x="30042" y="1823498"/>
                  <a:pt x="-41667" y="1820849"/>
                  <a:pt x="37895" y="1820849"/>
                </a:cubicBezTo>
              </a:path>
            </a:pathLst>
          </a:cu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91">
            <a:extLst>
              <a:ext uri="{FF2B5EF4-FFF2-40B4-BE49-F238E27FC236}">
                <a16:creationId xmlns:a16="http://schemas.microsoft.com/office/drawing/2014/main" id="{3BD325CD-6396-457B-A44E-AA2D263672C9}"/>
              </a:ext>
            </a:extLst>
          </p:cNvPr>
          <p:cNvSpPr/>
          <p:nvPr/>
        </p:nvSpPr>
        <p:spPr>
          <a:xfrm>
            <a:off x="2760563" y="5192411"/>
            <a:ext cx="2211907" cy="2790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大阪南消防組合は同一ブロックとする</a:t>
            </a:r>
            <a:endPar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　　（見直し後名称案：大阪南ブロック）</a:t>
            </a:r>
            <a:endPar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3" name="角丸四角形 91">
            <a:extLst>
              <a:ext uri="{FF2B5EF4-FFF2-40B4-BE49-F238E27FC236}">
                <a16:creationId xmlns:a16="http://schemas.microsoft.com/office/drawing/2014/main" id="{C18D2835-EA11-46C2-BA6A-9F37F22A658D}"/>
              </a:ext>
            </a:extLst>
          </p:cNvPr>
          <p:cNvSpPr/>
          <p:nvPr/>
        </p:nvSpPr>
        <p:spPr>
          <a:xfrm>
            <a:off x="7546406" y="5202062"/>
            <a:ext cx="2211907" cy="2790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大阪南消防組合は同一ブロックとする</a:t>
            </a:r>
            <a:endPar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　　（見直し後名称案：大阪南ブロック）</a:t>
            </a:r>
            <a:endPar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81287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0" y="22381"/>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広域化対象市町村の組合せ見直しについて③：関係団体の主な意見</a:t>
            </a:r>
          </a:p>
        </p:txBody>
      </p:sp>
      <p:sp>
        <p:nvSpPr>
          <p:cNvPr id="5" name="スライド番号プレースホルダー 4">
            <a:extLst>
              <a:ext uri="{FF2B5EF4-FFF2-40B4-BE49-F238E27FC236}">
                <a16:creationId xmlns:a16="http://schemas.microsoft.com/office/drawing/2014/main" id="{B69C4E0E-52B9-444F-986D-F4F7ABCDE882}"/>
              </a:ext>
            </a:extLst>
          </p:cNvPr>
          <p:cNvSpPr>
            <a:spLocks noGrp="1"/>
          </p:cNvSpPr>
          <p:nvPr>
            <p:ph type="sldNum" sz="quarter" idx="12"/>
          </p:nvPr>
        </p:nvSpPr>
        <p:spPr>
          <a:xfrm>
            <a:off x="7010152" y="6393952"/>
            <a:ext cx="2228850" cy="365125"/>
          </a:xfrm>
        </p:spPr>
        <p:txBody>
          <a:bodyPr/>
          <a:lstStyle/>
          <a:p>
            <a:fld id="{CFC412B4-EE58-4AC4-A928-FBCBFC162B5A}" type="slidenum">
              <a:rPr kumimoji="1" lang="ja-JP" altLang="en-US" b="1" smtClean="0">
                <a:solidFill>
                  <a:schemeClr val="tx1"/>
                </a:solidFill>
              </a:rPr>
              <a:t>4</a:t>
            </a:fld>
            <a:endParaRPr kumimoji="1" lang="ja-JP" altLang="en-US" b="1" dirty="0">
              <a:solidFill>
                <a:schemeClr val="tx1"/>
              </a:solidFill>
            </a:endParaRPr>
          </a:p>
        </p:txBody>
      </p:sp>
      <p:sp>
        <p:nvSpPr>
          <p:cNvPr id="7" name="正方形/長方形 6">
            <a:extLst>
              <a:ext uri="{FF2B5EF4-FFF2-40B4-BE49-F238E27FC236}">
                <a16:creationId xmlns:a16="http://schemas.microsoft.com/office/drawing/2014/main" id="{174C0E8B-E44F-486B-B513-E909911B5369}"/>
              </a:ext>
            </a:extLst>
          </p:cNvPr>
          <p:cNvSpPr/>
          <p:nvPr/>
        </p:nvSpPr>
        <p:spPr>
          <a:xfrm>
            <a:off x="172549" y="3758981"/>
            <a:ext cx="9576000" cy="66521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65E91EE4-4390-433F-92E6-2AE8AF41A31A}"/>
              </a:ext>
            </a:extLst>
          </p:cNvPr>
          <p:cNvSpPr/>
          <p:nvPr/>
        </p:nvSpPr>
        <p:spPr>
          <a:xfrm>
            <a:off x="172549" y="772206"/>
            <a:ext cx="9576000" cy="247512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164999" y="614873"/>
            <a:ext cx="270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組合せに関する主な意見</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9" name="角丸四角形 91">
            <a:extLst>
              <a:ext uri="{FF2B5EF4-FFF2-40B4-BE49-F238E27FC236}">
                <a16:creationId xmlns:a16="http://schemas.microsoft.com/office/drawing/2014/main" id="{5D183B65-F1E9-4EF6-8633-F7F4032FC997}"/>
              </a:ext>
            </a:extLst>
          </p:cNvPr>
          <p:cNvSpPr/>
          <p:nvPr/>
        </p:nvSpPr>
        <p:spPr>
          <a:xfrm>
            <a:off x="164999" y="3610671"/>
            <a:ext cx="270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見直し・検討に関する主な意見</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9" name="角丸四角形 91">
            <a:extLst>
              <a:ext uri="{FF2B5EF4-FFF2-40B4-BE49-F238E27FC236}">
                <a16:creationId xmlns:a16="http://schemas.microsoft.com/office/drawing/2014/main" id="{6580AA70-C5D3-4B42-97E8-6651DB15F689}"/>
              </a:ext>
            </a:extLst>
          </p:cNvPr>
          <p:cNvSpPr/>
          <p:nvPr/>
        </p:nvSpPr>
        <p:spPr>
          <a:xfrm>
            <a:off x="268627" y="1052432"/>
            <a:ext cx="270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案</a:t>
            </a:r>
            <a:r>
              <a:rPr kumimoji="1" lang="en-US" altLang="ja-JP" sz="1200" b="1" dirty="0">
                <a:solidFill>
                  <a:schemeClr val="tx1"/>
                </a:solidFill>
                <a:latin typeface="Meiryo UI" panose="020B0604030504040204" pitchFamily="50" charset="-128"/>
                <a:ea typeface="Meiryo UI" panose="020B0604030504040204" pitchFamily="50" charset="-128"/>
              </a:rPr>
              <a:t>1-1】</a:t>
            </a:r>
            <a:r>
              <a:rPr kumimoji="1" lang="ja-JP" altLang="en-US" sz="1200" b="1" dirty="0">
                <a:solidFill>
                  <a:schemeClr val="tx1"/>
                </a:solidFill>
                <a:latin typeface="Meiryo UI" panose="020B0604030504040204" pitchFamily="50" charset="-128"/>
                <a:ea typeface="Meiryo UI" panose="020B0604030504040204" pitchFamily="50" charset="-128"/>
              </a:rPr>
              <a:t>大阪市域＋松原市</a:t>
            </a:r>
            <a:endParaRPr kumimoji="1" lang="ja-JP" altLang="en-US" sz="1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C912642-684A-488D-9436-30CF1B7303DE}"/>
              </a:ext>
            </a:extLst>
          </p:cNvPr>
          <p:cNvSpPr txBox="1"/>
          <p:nvPr/>
        </p:nvSpPr>
        <p:spPr>
          <a:xfrm>
            <a:off x="268627" y="4012734"/>
            <a:ext cx="9637373" cy="276999"/>
          </a:xfrm>
          <a:prstGeom prst="rect">
            <a:avLst/>
          </a:prstGeom>
          <a:noFill/>
        </p:spPr>
        <p:txBody>
          <a:bodyPr wrap="square">
            <a:spAutoFit/>
          </a:bodyPr>
          <a:lstStyle/>
          <a:p>
            <a:pPr>
              <a:spcBef>
                <a:spcPts val="200"/>
              </a:spcBef>
            </a:pPr>
            <a:r>
              <a:rPr lang="ja-JP" altLang="en-US" sz="1200" dirty="0">
                <a:latin typeface="Meiryo UI" panose="020B0604030504040204" pitchFamily="50" charset="-128"/>
                <a:ea typeface="Meiryo UI" panose="020B0604030504040204" pitchFamily="50" charset="-128"/>
              </a:rPr>
              <a:t>〇 </a:t>
            </a:r>
            <a:r>
              <a:rPr lang="ja-JP" altLang="en-US" sz="1200" b="1" dirty="0">
                <a:latin typeface="Meiryo UI" panose="020B0604030504040204" pitchFamily="50" charset="-128"/>
                <a:ea typeface="Meiryo UI" panose="020B0604030504040204" pitchFamily="50" charset="-128"/>
              </a:rPr>
              <a:t>組合せを検討する際には、「消防本部間のつながり」「地勢的な結びつき」等を重視すべき</a:t>
            </a:r>
            <a:r>
              <a:rPr lang="ja-JP" altLang="en-US" sz="1200" dirty="0">
                <a:latin typeface="Meiryo UI" panose="020B0604030504040204" pitchFamily="50" charset="-128"/>
                <a:ea typeface="Meiryo UI" panose="020B0604030504040204" pitchFamily="50" charset="-128"/>
              </a:rPr>
              <a:t>であって、各シミュレーションは、あくまでも参考資料の一つ。</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B63A9FE-393D-4A0E-9A3C-63645595676D}"/>
              </a:ext>
            </a:extLst>
          </p:cNvPr>
          <p:cNvSpPr txBox="1"/>
          <p:nvPr/>
        </p:nvSpPr>
        <p:spPr>
          <a:xfrm>
            <a:off x="261079" y="1468834"/>
            <a:ext cx="9383842" cy="1477328"/>
          </a:xfrm>
          <a:prstGeom prst="rect">
            <a:avLst/>
          </a:prstGeom>
          <a:noFill/>
        </p:spPr>
        <p:txBody>
          <a:bodyPr wrap="square">
            <a:spAutoFit/>
          </a:bodyPr>
          <a:lstStyle/>
          <a:p>
            <a:pPr>
              <a:spcBef>
                <a:spcPts val="1200"/>
              </a:spcBef>
            </a:pPr>
            <a:r>
              <a:rPr lang="ja-JP" altLang="en-US" sz="1200" dirty="0">
                <a:latin typeface="Meiryo UI" panose="020B0604030504040204" pitchFamily="50" charset="-128"/>
                <a:ea typeface="Meiryo UI" panose="020B0604030504040204" pitchFamily="50" charset="-128"/>
              </a:rPr>
              <a:t>〇 </a:t>
            </a:r>
            <a:r>
              <a:rPr lang="ja-JP" altLang="en-US" sz="1200" b="1" dirty="0">
                <a:latin typeface="Meiryo UI" panose="020B0604030504040204" pitchFamily="50" charset="-128"/>
                <a:ea typeface="Meiryo UI" panose="020B0604030504040204" pitchFamily="50" charset="-128"/>
              </a:rPr>
              <a:t>大阪市と松原市は</a:t>
            </a:r>
            <a:r>
              <a:rPr lang="ja-JP" altLang="en-US" sz="1200" dirty="0">
                <a:latin typeface="Meiryo UI" panose="020B0604030504040204" pitchFamily="50" charset="-128"/>
                <a:ea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rPr>
              <a:t>7 </a:t>
            </a:r>
            <a:r>
              <a:rPr lang="ja-JP" altLang="en-US" sz="1200" dirty="0">
                <a:latin typeface="Meiryo UI" panose="020B0604030504040204" pitchFamily="50" charset="-128"/>
                <a:ea typeface="Meiryo UI" panose="020B0604030504040204" pitchFamily="50" charset="-128"/>
              </a:rPr>
              <a:t>年４月</a:t>
            </a:r>
            <a:r>
              <a:rPr lang="en-US" altLang="ja-JP" sz="1200" dirty="0">
                <a:latin typeface="Meiryo UI" panose="020B0604030504040204" pitchFamily="50" charset="-128"/>
                <a:ea typeface="Meiryo UI" panose="020B0604030504040204" pitchFamily="50" charset="-128"/>
              </a:rPr>
              <a:t>1 </a:t>
            </a:r>
            <a:r>
              <a:rPr lang="ja-JP" altLang="en-US" sz="1200" dirty="0">
                <a:latin typeface="Meiryo UI" panose="020B0604030504040204" pitchFamily="50" charset="-128"/>
                <a:ea typeface="Meiryo UI" panose="020B0604030504040204" pitchFamily="50" charset="-128"/>
              </a:rPr>
              <a:t>日から</a:t>
            </a:r>
            <a:r>
              <a:rPr lang="ja-JP" altLang="en-US" sz="1200" b="1" dirty="0">
                <a:latin typeface="Meiryo UI" panose="020B0604030504040204" pitchFamily="50" charset="-128"/>
                <a:ea typeface="Meiryo UI" panose="020B0604030504040204" pitchFamily="50" charset="-128"/>
              </a:rPr>
              <a:t>指令業務の共同運用を開始</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a:spcBef>
                <a:spcPts val="600"/>
              </a:spcBef>
            </a:pPr>
            <a:r>
              <a:rPr lang="ja-JP" altLang="en-US" sz="1200" dirty="0">
                <a:latin typeface="Meiryo UI" panose="020B0604030504040204" pitchFamily="50" charset="-128"/>
                <a:ea typeface="Meiryo UI" panose="020B0604030504040204" pitchFamily="50" charset="-128"/>
              </a:rPr>
              <a:t>　　「市町村の消防の広域化に関する基本指針」の中に、「</a:t>
            </a:r>
            <a:r>
              <a:rPr lang="ja-JP" altLang="en-US" sz="1200" b="1" dirty="0">
                <a:latin typeface="Meiryo UI" panose="020B0604030504040204" pitchFamily="50" charset="-128"/>
                <a:ea typeface="Meiryo UI" panose="020B0604030504040204" pitchFamily="50" charset="-128"/>
              </a:rPr>
              <a:t>連携・協力等の実施状況も考慮して</a:t>
            </a:r>
            <a:r>
              <a:rPr lang="ja-JP" altLang="en-US" sz="1200" dirty="0">
                <a:latin typeface="Meiryo UI" panose="020B0604030504040204" pitchFamily="50" charset="-128"/>
                <a:ea typeface="Meiryo UI" panose="020B0604030504040204" pitchFamily="50" charset="-128"/>
              </a:rPr>
              <a:t>広域化対象市町村の組合せを検討することが必要」</a:t>
            </a:r>
            <a:endParaRPr lang="en-US" altLang="ja-JP" sz="1200" dirty="0">
              <a:latin typeface="Meiryo UI" panose="020B0604030504040204" pitchFamily="50" charset="-128"/>
              <a:ea typeface="Meiryo UI" panose="020B0604030504040204" pitchFamily="50" charset="-128"/>
            </a:endParaRPr>
          </a:p>
          <a:p>
            <a:pPr>
              <a:spcBef>
                <a:spcPts val="600"/>
              </a:spcBef>
            </a:pPr>
            <a:r>
              <a:rPr lang="ja-JP" altLang="en-US" sz="1200" b="1" dirty="0">
                <a:latin typeface="Meiryo UI" panose="020B0604030504040204" pitchFamily="50" charset="-128"/>
                <a:ea typeface="Meiryo UI" panose="020B0604030504040204" pitchFamily="50" charset="-128"/>
              </a:rPr>
              <a:t>　　とあることも踏まえると、ブロック割の見直し案については、</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案</a:t>
            </a:r>
            <a:r>
              <a:rPr lang="en-US" altLang="ja-JP" sz="1200" b="1"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が適している。</a:t>
            </a:r>
            <a:endParaRPr lang="en-US" altLang="ja-JP" sz="1200" dirty="0">
              <a:latin typeface="Meiryo UI" panose="020B0604030504040204" pitchFamily="50" charset="-128"/>
              <a:ea typeface="Meiryo UI" panose="020B0604030504040204" pitchFamily="50" charset="-128"/>
            </a:endParaRPr>
          </a:p>
          <a:p>
            <a:pPr>
              <a:spcBef>
                <a:spcPts val="1800"/>
              </a:spcBef>
            </a:pPr>
            <a:r>
              <a:rPr lang="ja-JP" altLang="en-US" sz="1200" dirty="0">
                <a:latin typeface="Meiryo UI" panose="020B0604030504040204" pitchFamily="50" charset="-128"/>
                <a:ea typeface="Meiryo UI" panose="020B0604030504040204" pitchFamily="50" charset="-128"/>
              </a:rPr>
              <a:t>〇 大阪市消防局と松原市消防本部のこれまでの協力体制や、令和７年４月から消防指令センターの共同運用を開始することなどを鑑み、</a:t>
            </a:r>
            <a:endParaRPr lang="en-US" altLang="ja-JP" sz="1200" dirty="0">
              <a:latin typeface="Meiryo UI" panose="020B0604030504040204" pitchFamily="50" charset="-128"/>
              <a:ea typeface="Meiryo UI" panose="020B0604030504040204" pitchFamily="50" charset="-128"/>
            </a:endParaRPr>
          </a:p>
          <a:p>
            <a:pPr>
              <a:spcBef>
                <a:spcPts val="600"/>
              </a:spcBef>
            </a:pPr>
            <a:r>
              <a:rPr lang="ja-JP" altLang="en-US" sz="1200" b="1" dirty="0">
                <a:latin typeface="Meiryo UI" panose="020B0604030504040204" pitchFamily="50" charset="-128"/>
                <a:ea typeface="Meiryo UI" panose="020B0604030504040204" pitchFamily="50" charset="-128"/>
              </a:rPr>
              <a:t>　　大阪市と松原市の意見を重視し、尊重すべき。</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3110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91">
            <a:extLst>
              <a:ext uri="{FF2B5EF4-FFF2-40B4-BE49-F238E27FC236}">
                <a16:creationId xmlns:a16="http://schemas.microsoft.com/office/drawing/2014/main" id="{07887CDC-EDBE-4532-B0CB-1CD0301D9E65}"/>
              </a:ext>
            </a:extLst>
          </p:cNvPr>
          <p:cNvSpPr/>
          <p:nvPr/>
        </p:nvSpPr>
        <p:spPr>
          <a:xfrm>
            <a:off x="250856" y="834447"/>
            <a:ext cx="9524676" cy="19121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600"/>
              </a:spcBef>
              <a:spcAft>
                <a:spcPts val="0"/>
              </a:spcAft>
              <a:buClrTx/>
              <a:buSzTx/>
              <a:tabLst/>
              <a:defRPr/>
            </a:pP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209442F-EFC7-4787-A1E8-5DC750C1EF70}"/>
              </a:ext>
            </a:extLst>
          </p:cNvPr>
          <p:cNvSpPr/>
          <p:nvPr/>
        </p:nvSpPr>
        <p:spPr>
          <a:xfrm>
            <a:off x="93000" y="2635274"/>
            <a:ext cx="9720000" cy="158745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E5332C48-B665-4544-AEB5-2ADE01BF5D01}"/>
              </a:ext>
            </a:extLst>
          </p:cNvPr>
          <p:cNvSpPr txBox="1"/>
          <p:nvPr/>
        </p:nvSpPr>
        <p:spPr>
          <a:xfrm>
            <a:off x="424732" y="2833882"/>
            <a:ext cx="9056536" cy="646331"/>
          </a:xfrm>
          <a:prstGeom prst="rect">
            <a:avLst/>
          </a:prstGeom>
          <a:noFill/>
        </p:spPr>
        <p:txBody>
          <a:bodyPr wrap="square">
            <a:spAutoFit/>
          </a:bodyPr>
          <a:lstStyle/>
          <a:p>
            <a:pPr algn="ctr"/>
            <a:r>
              <a:rPr lang="ja-JP" altLang="en-US" sz="3600" b="1" dirty="0">
                <a:latin typeface="ＭＳ Ｐゴシック" panose="020B0600070205080204" pitchFamily="50" charset="-128"/>
                <a:ea typeface="ＭＳ Ｐゴシック" panose="020B0600070205080204" pitchFamily="50" charset="-128"/>
              </a:rPr>
              <a:t>（参考）広域化シミュレーション</a:t>
            </a:r>
          </a:p>
        </p:txBody>
      </p:sp>
      <p:sp>
        <p:nvSpPr>
          <p:cNvPr id="7" name="テキスト ボックス 6">
            <a:extLst>
              <a:ext uri="{FF2B5EF4-FFF2-40B4-BE49-F238E27FC236}">
                <a16:creationId xmlns:a16="http://schemas.microsoft.com/office/drawing/2014/main" id="{7EB6B34E-F19D-4F77-828E-117809DAC36F}"/>
              </a:ext>
            </a:extLst>
          </p:cNvPr>
          <p:cNvSpPr txBox="1"/>
          <p:nvPr/>
        </p:nvSpPr>
        <p:spPr>
          <a:xfrm>
            <a:off x="2470992" y="3567500"/>
            <a:ext cx="4964016" cy="461665"/>
          </a:xfrm>
          <a:prstGeom prst="rect">
            <a:avLst/>
          </a:prstGeom>
          <a:noFill/>
        </p:spPr>
        <p:txBody>
          <a:bodyPr wrap="square">
            <a:spAutoFit/>
          </a:bodyPr>
          <a:lstStyle/>
          <a:p>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南河内北・新南河内ブロック付近</a:t>
            </a:r>
            <a:r>
              <a:rPr lang="en-US" altLang="ja-JP" sz="2400" dirty="0">
                <a:latin typeface="ＭＳ Ｐゴシック" panose="020B0600070205080204" pitchFamily="50" charset="-128"/>
                <a:ea typeface="ＭＳ Ｐゴシック" panose="020B0600070205080204" pitchFamily="50" charset="-128"/>
              </a:rPr>
              <a:t>》</a:t>
            </a:r>
          </a:p>
        </p:txBody>
      </p:sp>
      <p:sp>
        <p:nvSpPr>
          <p:cNvPr id="3" name="スライド番号プレースホルダー 2">
            <a:extLst>
              <a:ext uri="{FF2B5EF4-FFF2-40B4-BE49-F238E27FC236}">
                <a16:creationId xmlns:a16="http://schemas.microsoft.com/office/drawing/2014/main" id="{4801EF22-A48F-4A99-8993-98D82746CA04}"/>
              </a:ext>
            </a:extLst>
          </p:cNvPr>
          <p:cNvSpPr>
            <a:spLocks noGrp="1"/>
          </p:cNvSpPr>
          <p:nvPr>
            <p:ph type="sldNum" sz="quarter" idx="12"/>
          </p:nvPr>
        </p:nvSpPr>
        <p:spPr/>
        <p:txBody>
          <a:bodyPr/>
          <a:lstStyle/>
          <a:p>
            <a:fld id="{CFC412B4-EE58-4AC4-A928-FBCBFC162B5A}" type="slidenum">
              <a:rPr kumimoji="1" lang="ja-JP" altLang="en-US" b="1" smtClean="0">
                <a:solidFill>
                  <a:schemeClr val="tx1"/>
                </a:solidFill>
              </a:rPr>
              <a:t>5</a:t>
            </a:fld>
            <a:endParaRPr kumimoji="1" lang="ja-JP" altLang="en-US" b="1">
              <a:solidFill>
                <a:schemeClr val="tx1"/>
              </a:solidFill>
            </a:endParaRPr>
          </a:p>
        </p:txBody>
      </p:sp>
      <p:sp>
        <p:nvSpPr>
          <p:cNvPr id="8" name="テキスト ボックス 7">
            <a:extLst>
              <a:ext uri="{FF2B5EF4-FFF2-40B4-BE49-F238E27FC236}">
                <a16:creationId xmlns:a16="http://schemas.microsoft.com/office/drawing/2014/main" id="{7AAF3600-2314-4FDC-918C-27EE17995257}"/>
              </a:ext>
            </a:extLst>
          </p:cNvPr>
          <p:cNvSpPr txBox="1"/>
          <p:nvPr/>
        </p:nvSpPr>
        <p:spPr>
          <a:xfrm>
            <a:off x="93001" y="5756188"/>
            <a:ext cx="9719999" cy="769441"/>
          </a:xfrm>
          <a:prstGeom prst="rect">
            <a:avLst/>
          </a:prstGeom>
          <a:noFill/>
        </p:spPr>
        <p:txBody>
          <a:bodyPr wrap="square">
            <a:spAutoFit/>
          </a:bodyPr>
          <a:lstStyle/>
          <a:p>
            <a:r>
              <a:rPr lang="ja-JP" altLang="en-US" sz="1100" dirty="0">
                <a:latin typeface="ＭＳ Ｐゴシック" panose="020B0600070205080204" pitchFamily="50" charset="-128"/>
                <a:ea typeface="ＭＳ Ｐゴシック" panose="020B0600070205080204" pitchFamily="50" charset="-128"/>
              </a:rPr>
              <a:t>≪留意事項≫</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〇本シミュレーションは、広域化対象市町村の組合せ（ブロック）見直しの参考とするため、大阪府が独自で行ったものである。</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〇道路交通状況や消防車両の運用実態等を考慮していないため、実際の効果とは異なる可能性がある。</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〇実際に広域化を行うにあたっては、本シミュレーションの内容に限らず、様々な観点から検証を行う必要がある。</a:t>
            </a:r>
            <a:endParaRPr lang="en-US" altLang="ja-JP"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67826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１　広域化シミュレーションの概要</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r>
              <a:rPr kumimoji="1" lang="ja-JP" altLang="en-US" sz="1200" dirty="0">
                <a:solidFill>
                  <a:schemeClr val="tx1"/>
                </a:solidFill>
                <a:latin typeface="Meiryo UI" panose="020B0604030504040204" pitchFamily="50" charset="-128"/>
                <a:ea typeface="Meiryo UI" panose="020B0604030504040204" pitchFamily="50" charset="-128"/>
              </a:rPr>
              <a:t>広域化により、管轄区域を超えた消防活動が可能となった場合の</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200"/>
              </a:spcBef>
              <a:spcAft>
                <a:spcPts val="0"/>
              </a:spcAft>
              <a:buClrTx/>
              <a:buSzTx/>
              <a:tabLst/>
              <a:defRPr/>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b="1" u="sng" dirty="0">
                <a:solidFill>
                  <a:schemeClr val="tx1"/>
                </a:solidFill>
                <a:latin typeface="Meiryo UI" panose="020B0604030504040204" pitchFamily="50" charset="-128"/>
                <a:ea typeface="Meiryo UI" panose="020B0604030504040204" pitchFamily="50" charset="-128"/>
              </a:rPr>
              <a:t>①現場到着時間が早くなる地域数　②短縮時間（１分以下～３分超）　③当該地域の居住者数 </a:t>
            </a:r>
            <a:r>
              <a:rPr kumimoji="1" lang="ja-JP" altLang="en-US" sz="1200" u="sng" dirty="0">
                <a:solidFill>
                  <a:schemeClr val="tx1"/>
                </a:solidFill>
                <a:latin typeface="Meiryo UI" panose="020B0604030504040204" pitchFamily="50" charset="-128"/>
                <a:ea typeface="Meiryo UI" panose="020B0604030504040204" pitchFamily="50" charset="-128"/>
              </a:rPr>
              <a:t>をシミュレーション</a:t>
            </a:r>
            <a:endParaRPr kumimoji="1" lang="en-US" altLang="ja-JP" sz="1200" u="sng"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600"/>
              </a:spcBef>
              <a:spcAft>
                <a:spcPts val="0"/>
              </a:spcAft>
              <a:buClrTx/>
              <a:buSzTx/>
              <a:tabLst/>
              <a:defRPr/>
            </a:pP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シミュレーションの前提</a:t>
            </a:r>
            <a:r>
              <a:rPr kumimoji="1" lang="en-US" altLang="ja-JP" sz="1100" dirty="0">
                <a:solidFill>
                  <a:schemeClr val="tx1"/>
                </a:solidFill>
                <a:latin typeface="Meiryo UI" panose="020B0604030504040204" pitchFamily="50" charset="-128"/>
                <a:ea typeface="Meiryo UI" panose="020B0604030504040204" pitchFamily="50" charset="-128"/>
              </a:rPr>
              <a:t>】</a:t>
            </a:r>
          </a:p>
          <a:p>
            <a:pPr marR="0" lvl="0" defTabSz="457200" rtl="0" eaLnBrk="1" fontAlgn="auto" latinLnBrk="0" hangingPunct="1">
              <a:lnSpc>
                <a:spcPct val="100000"/>
              </a:lnSpc>
              <a:spcBef>
                <a:spcPts val="200"/>
              </a:spcBef>
              <a:spcAft>
                <a:spcPts val="0"/>
              </a:spcAft>
              <a:buClrTx/>
              <a:buSzTx/>
              <a:tabLst/>
              <a:defRPr/>
            </a:pPr>
            <a:r>
              <a:rPr kumimoji="1" lang="ja-JP" altLang="en-US" sz="1100" dirty="0">
                <a:solidFill>
                  <a:schemeClr val="tx1"/>
                </a:solidFill>
                <a:latin typeface="Meiryo UI" panose="020B0604030504040204" pitchFamily="50" charset="-128"/>
                <a:ea typeface="Meiryo UI" panose="020B0604030504040204" pitchFamily="50" charset="-128"/>
              </a:rPr>
              <a:t>　　　・　５年以内の建替え予定（住所把握分）を反映　　・　</a:t>
            </a:r>
            <a:r>
              <a:rPr kumimoji="1" lang="ja-JP" altLang="en-US" sz="1100" b="1" dirty="0">
                <a:solidFill>
                  <a:schemeClr val="tx1"/>
                </a:solidFill>
                <a:latin typeface="Meiryo UI" panose="020B0604030504040204" pitchFamily="50" charset="-128"/>
                <a:ea typeface="Meiryo UI" panose="020B0604030504040204" pitchFamily="50" charset="-128"/>
              </a:rPr>
              <a:t>消防署所の位置ベースでのシミュレーション</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200"/>
              </a:spcBef>
              <a:spcAft>
                <a:spcPts val="0"/>
              </a:spcAft>
              <a:buClrTx/>
              <a:buSzTx/>
              <a:tabLst/>
              <a:defRPr/>
            </a:pPr>
            <a:r>
              <a:rPr kumimoji="1" lang="ja-JP" altLang="en-US" sz="1100" dirty="0">
                <a:solidFill>
                  <a:schemeClr val="tx1"/>
                </a:solidFill>
                <a:latin typeface="Meiryo UI" panose="020B0604030504040204" pitchFamily="50" charset="-128"/>
                <a:ea typeface="Meiryo UI" panose="020B0604030504040204" pitchFamily="50" charset="-128"/>
              </a:rPr>
              <a:t>　　　・　総務省統計局「令和２年国勢調査」５次（</a:t>
            </a:r>
            <a:r>
              <a:rPr kumimoji="1" lang="en-US" altLang="ja-JP" sz="1100" dirty="0">
                <a:solidFill>
                  <a:schemeClr val="tx1"/>
                </a:solidFill>
                <a:latin typeface="Meiryo UI" panose="020B0604030504040204" pitchFamily="50" charset="-128"/>
                <a:ea typeface="Meiryo UI" panose="020B0604030504040204" pitchFamily="50" charset="-128"/>
              </a:rPr>
              <a:t>250</a:t>
            </a:r>
            <a:r>
              <a:rPr kumimoji="1" lang="ja-JP" altLang="en-US" sz="1100" dirty="0">
                <a:solidFill>
                  <a:schemeClr val="tx1"/>
                </a:solidFill>
                <a:latin typeface="Meiryo UI" panose="020B0604030504040204" pitchFamily="50" charset="-128"/>
                <a:ea typeface="Meiryo UI" panose="020B0604030504040204" pitchFamily="50" charset="-128"/>
              </a:rPr>
              <a:t>ｍ）メッシュを使用</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200"/>
              </a:spcBef>
              <a:spcAft>
                <a:spcPts val="0"/>
              </a:spcAft>
              <a:buClrTx/>
              <a:buSzTx/>
              <a:tabLst/>
              <a:defRPr/>
            </a:pPr>
            <a:r>
              <a:rPr kumimoji="1" lang="ja-JP" altLang="en-US" sz="1100" dirty="0">
                <a:solidFill>
                  <a:schemeClr val="tx1"/>
                </a:solidFill>
                <a:latin typeface="Meiryo UI" panose="020B0604030504040204" pitchFamily="50" charset="-128"/>
                <a:ea typeface="Meiryo UI" panose="020B0604030504040204" pitchFamily="50" charset="-128"/>
              </a:rPr>
              <a:t>　　　・　道路データには実際の交通状況等は反映されていないため、</a:t>
            </a:r>
            <a:r>
              <a:rPr kumimoji="1" lang="ja-JP" altLang="en-US" sz="1100" b="1" dirty="0">
                <a:solidFill>
                  <a:schemeClr val="tx1"/>
                </a:solidFill>
                <a:latin typeface="Meiryo UI" panose="020B0604030504040204" pitchFamily="50" charset="-128"/>
                <a:ea typeface="Meiryo UI" panose="020B0604030504040204" pitchFamily="50" charset="-128"/>
              </a:rPr>
              <a:t>実際の効果発現地域とは異なる可能性がある</a:t>
            </a: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FA014CCA-E0E4-4539-8D0C-6F96F4E213E2}"/>
              </a:ext>
            </a:extLst>
          </p:cNvPr>
          <p:cNvSpPr/>
          <p:nvPr/>
        </p:nvSpPr>
        <p:spPr>
          <a:xfrm>
            <a:off x="106570" y="3818519"/>
            <a:ext cx="9719556" cy="196938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209442F-EFC7-4787-A1E8-5DC750C1EF70}"/>
              </a:ext>
            </a:extLst>
          </p:cNvPr>
          <p:cNvSpPr/>
          <p:nvPr/>
        </p:nvSpPr>
        <p:spPr>
          <a:xfrm>
            <a:off x="93000" y="632551"/>
            <a:ext cx="9720000" cy="158602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4" y="488550"/>
            <a:ext cx="37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シミュレーション１：現場到着時間の短縮化</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E0FE6631-BCD1-4A8D-AD88-806E3AFC0C37}"/>
              </a:ext>
            </a:extLst>
          </p:cNvPr>
          <p:cNvSpPr/>
          <p:nvPr/>
        </p:nvSpPr>
        <p:spPr>
          <a:xfrm>
            <a:off x="86249" y="2424490"/>
            <a:ext cx="9720000" cy="1152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7" name="角丸四角形 91">
            <a:extLst>
              <a:ext uri="{FF2B5EF4-FFF2-40B4-BE49-F238E27FC236}">
                <a16:creationId xmlns:a16="http://schemas.microsoft.com/office/drawing/2014/main" id="{F7CE63A7-3FB8-4111-AD1E-F72758731EC6}"/>
              </a:ext>
            </a:extLst>
          </p:cNvPr>
          <p:cNvSpPr/>
          <p:nvPr/>
        </p:nvSpPr>
        <p:spPr>
          <a:xfrm>
            <a:off x="79873" y="2297730"/>
            <a:ext cx="39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シミュレーション２：５分以内に到達可能な署所数</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20F4B7DE-59E3-4F6F-960C-B4C222984168}"/>
              </a:ext>
            </a:extLst>
          </p:cNvPr>
          <p:cNvSpPr txBox="1"/>
          <p:nvPr/>
        </p:nvSpPr>
        <p:spPr>
          <a:xfrm>
            <a:off x="226862" y="2626910"/>
            <a:ext cx="9592889" cy="928459"/>
          </a:xfrm>
          <a:prstGeom prst="rect">
            <a:avLst/>
          </a:prstGeom>
          <a:noFill/>
        </p:spPr>
        <p:txBody>
          <a:bodyPr wrap="square">
            <a:spAutoFit/>
          </a:bodyPr>
          <a:lstStyle/>
          <a:p>
            <a:pPr marL="171450" indent="-171450" algn="just">
              <a:spcBef>
                <a:spcPts val="200"/>
              </a:spcBef>
              <a:buFont typeface="Wingdings" panose="05000000000000000000" pitchFamily="2" charset="2"/>
              <a:buChar char="Ø"/>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広域化により、管轄区域を超えた消防活動が可能となった場合の</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200"/>
              </a:spcBef>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b="1" u="sng" kern="100" dirty="0">
                <a:effectLst/>
                <a:latin typeface="Meiryo UI" panose="020B0604030504040204" pitchFamily="50" charset="-128"/>
                <a:ea typeface="Meiryo UI" panose="020B0604030504040204" pitchFamily="50" charset="-128"/>
                <a:cs typeface="Times New Roman" panose="02020603050405020304" pitchFamily="18" charset="0"/>
              </a:rPr>
              <a:t>①５分以内に到達可能な署所が増える地域　②増加署所数（１箇所～４箇所以上）　③当該地域の居住者数</a:t>
            </a:r>
            <a:r>
              <a:rPr lang="ja-JP" altLang="en-US" sz="1200" u="sng" kern="100" dirty="0">
                <a:effectLst/>
                <a:latin typeface="Meiryo UI" panose="020B0604030504040204" pitchFamily="50" charset="-128"/>
                <a:ea typeface="Meiryo UI" panose="020B0604030504040204" pitchFamily="50" charset="-128"/>
                <a:cs typeface="Times New Roman" panose="02020603050405020304" pitchFamily="18" charset="0"/>
              </a:rPr>
              <a:t> をシミュレーション</a:t>
            </a:r>
            <a:endParaRPr lang="en-US" altLang="ja-JP" sz="1200" u="sng"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6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シミュレーションの前提</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p>
          <a:p>
            <a:pPr algn="just">
              <a:spcBef>
                <a:spcPts val="200"/>
              </a:spcBef>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　上記１と同じ　</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 name="角丸四角形 91">
            <a:extLst>
              <a:ext uri="{FF2B5EF4-FFF2-40B4-BE49-F238E27FC236}">
                <a16:creationId xmlns:a16="http://schemas.microsoft.com/office/drawing/2014/main" id="{FBE828C1-6114-4421-A101-BAB4B6CCE5E0}"/>
              </a:ext>
            </a:extLst>
          </p:cNvPr>
          <p:cNvSpPr/>
          <p:nvPr/>
        </p:nvSpPr>
        <p:spPr>
          <a:xfrm>
            <a:off x="92999" y="3660203"/>
            <a:ext cx="37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シミュレーション３：第一出動体制の強化</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7FB8A1D4-D099-4746-AD45-F20305CC328A}"/>
              </a:ext>
            </a:extLst>
          </p:cNvPr>
          <p:cNvSpPr txBox="1"/>
          <p:nvPr/>
        </p:nvSpPr>
        <p:spPr>
          <a:xfrm>
            <a:off x="229569" y="4026772"/>
            <a:ext cx="9592889" cy="1708160"/>
          </a:xfrm>
          <a:prstGeom prst="rect">
            <a:avLst/>
          </a:prstGeom>
          <a:noFill/>
        </p:spPr>
        <p:txBody>
          <a:bodyPr wrap="square">
            <a:spAutoFit/>
          </a:bodyPr>
          <a:lstStyle/>
          <a:p>
            <a:pPr marL="171450" indent="-171450" algn="just">
              <a:spcBef>
                <a:spcPts val="200"/>
              </a:spcBef>
              <a:buFont typeface="Wingdings" panose="05000000000000000000" pitchFamily="2" charset="2"/>
              <a:buChar char="Ø"/>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広域化により、より多くの車種・車両を確保可能となった場合の</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200"/>
              </a:spcBef>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b="1" u="sng" kern="100" dirty="0">
                <a:latin typeface="Meiryo UI" panose="020B0604030504040204" pitchFamily="50" charset="-128"/>
                <a:ea typeface="Meiryo UI" panose="020B0604030504040204" pitchFamily="50" charset="-128"/>
                <a:cs typeface="Times New Roman" panose="02020603050405020304" pitchFamily="18" charset="0"/>
              </a:rPr>
              <a:t>①第一出動体制（車種・車両台数）　②①と同じ規模で、どれだけの出動可能隊数を編成できるか（複数事案への対応可能性）</a:t>
            </a:r>
            <a:r>
              <a:rPr lang="ja-JP" altLang="en-US" sz="1200" u="sng" kern="100" dirty="0">
                <a:latin typeface="Meiryo UI" panose="020B0604030504040204" pitchFamily="50" charset="-128"/>
                <a:ea typeface="Meiryo UI" panose="020B0604030504040204" pitchFamily="50" charset="-128"/>
                <a:cs typeface="Times New Roman" panose="02020603050405020304" pitchFamily="18" charset="0"/>
              </a:rPr>
              <a:t>をシミュレーション</a:t>
            </a:r>
            <a:endParaRPr lang="en-US" altLang="ja-JP" sz="1200"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6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シミュレーションの前提</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p>
          <a:p>
            <a:pPr algn="just">
              <a:spcBef>
                <a:spcPts val="2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　市街地における普通建物火災への第一出動体制</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2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　</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車両の配置状況・運用実態・乗組員数は考慮せず、保有車両種別・台数のみから算出</a:t>
            </a:r>
            <a:endParaRPr lang="en-US" altLang="ja-JP" sz="1100" b="1"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2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　ポンプ車には、タンク車・水槽車を含む</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2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　広域化後の第一出動体制は、車種ごとに各本部の車両台数を比較し、車種ごとの最多台数を選択する方法で構成</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2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　広域化後の編成可能隊数は、現有の車両総台数を、広域化後の第一出動体制で割り戻して算出</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73F104B4-45F7-4919-BE93-A65E971CCA53}"/>
              </a:ext>
            </a:extLst>
          </p:cNvPr>
          <p:cNvSpPr txBox="1"/>
          <p:nvPr/>
        </p:nvSpPr>
        <p:spPr>
          <a:xfrm>
            <a:off x="213360" y="6154473"/>
            <a:ext cx="9592889" cy="718145"/>
          </a:xfrm>
          <a:prstGeom prst="rect">
            <a:avLst/>
          </a:prstGeom>
          <a:noFill/>
        </p:spPr>
        <p:txBody>
          <a:bodyPr wrap="square">
            <a:spAutoFit/>
          </a:bodyPr>
          <a:lstStyle/>
          <a:p>
            <a:pPr marL="171450" indent="-171450" algn="just">
              <a:spcBef>
                <a:spcPts val="200"/>
              </a:spcBef>
              <a:buFont typeface="Wingdings" panose="05000000000000000000" pitchFamily="2" charset="2"/>
              <a:buChar char="Ø"/>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広域化により、より多くの人員を確保可能となった場合の</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b="1" u="sng" kern="100" dirty="0">
                <a:effectLst/>
                <a:latin typeface="Meiryo UI" panose="020B0604030504040204" pitchFamily="50" charset="-128"/>
                <a:ea typeface="Meiryo UI" panose="020B0604030504040204" pitchFamily="50" charset="-128"/>
                <a:cs typeface="Times New Roman" panose="02020603050405020304" pitchFamily="18" charset="0"/>
              </a:rPr>
              <a:t>①総職員数　②年齢構成 </a:t>
            </a:r>
            <a:r>
              <a:rPr lang="ja-JP" altLang="en-US" sz="1200" u="sng" kern="100" dirty="0">
                <a:effectLst/>
                <a:latin typeface="Meiryo UI" panose="020B0604030504040204" pitchFamily="50" charset="-128"/>
                <a:ea typeface="Meiryo UI" panose="020B0604030504040204" pitchFamily="50" charset="-128"/>
                <a:cs typeface="Times New Roman" panose="02020603050405020304" pitchFamily="18" charset="0"/>
              </a:rPr>
              <a:t>をシミュレーション</a:t>
            </a:r>
          </a:p>
          <a:p>
            <a:pPr algn="just">
              <a:spcBef>
                <a:spcPts val="6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シミュレーションの前提</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p>
          <a:p>
            <a:pPr algn="just">
              <a:spcBef>
                <a:spcPts val="200"/>
              </a:spcBef>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　特になし</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正方形/長方形 24">
            <a:extLst>
              <a:ext uri="{FF2B5EF4-FFF2-40B4-BE49-F238E27FC236}">
                <a16:creationId xmlns:a16="http://schemas.microsoft.com/office/drawing/2014/main" id="{38E57D8A-5C09-4ECD-92DB-9369C950D431}"/>
              </a:ext>
            </a:extLst>
          </p:cNvPr>
          <p:cNvSpPr/>
          <p:nvPr/>
        </p:nvSpPr>
        <p:spPr>
          <a:xfrm>
            <a:off x="93000" y="6000294"/>
            <a:ext cx="9720000" cy="83099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9" name="角丸四角形 91">
            <a:extLst>
              <a:ext uri="{FF2B5EF4-FFF2-40B4-BE49-F238E27FC236}">
                <a16:creationId xmlns:a16="http://schemas.microsoft.com/office/drawing/2014/main" id="{8DEE9D73-35FF-4361-81BE-D045272F55B4}"/>
              </a:ext>
            </a:extLst>
          </p:cNvPr>
          <p:cNvSpPr/>
          <p:nvPr/>
        </p:nvSpPr>
        <p:spPr>
          <a:xfrm>
            <a:off x="79874" y="5866473"/>
            <a:ext cx="30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シミュレーション４：年齢構成の変化</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4162F6A-B548-4F44-B9DB-029481A6095B}"/>
              </a:ext>
            </a:extLst>
          </p:cNvPr>
          <p:cNvSpPr>
            <a:spLocks noGrp="1"/>
          </p:cNvSpPr>
          <p:nvPr>
            <p:ph type="sldNum" sz="quarter" idx="12"/>
          </p:nvPr>
        </p:nvSpPr>
        <p:spPr/>
        <p:txBody>
          <a:bodyPr/>
          <a:lstStyle/>
          <a:p>
            <a:fld id="{CFC412B4-EE58-4AC4-A928-FBCBFC162B5A}" type="slidenum">
              <a:rPr kumimoji="1" lang="ja-JP" altLang="en-US" b="1" smtClean="0">
                <a:solidFill>
                  <a:schemeClr val="tx1"/>
                </a:solidFill>
              </a:rPr>
              <a:t>6</a:t>
            </a:fld>
            <a:endParaRPr kumimoji="1" lang="ja-JP" altLang="en-US" b="1" dirty="0">
              <a:solidFill>
                <a:schemeClr val="tx1"/>
              </a:solidFill>
            </a:endParaRPr>
          </a:p>
        </p:txBody>
      </p:sp>
    </p:spTree>
    <p:extLst>
      <p:ext uri="{BB962C8B-B14F-4D97-AF65-F5344CB8AC3E}">
        <p14:creationId xmlns:p14="http://schemas.microsoft.com/office/powerpoint/2010/main" val="329375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２　広域化シミュレーションの前提①</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209442F-EFC7-4787-A1E8-5DC750C1EF70}"/>
              </a:ext>
            </a:extLst>
          </p:cNvPr>
          <p:cNvSpPr/>
          <p:nvPr/>
        </p:nvSpPr>
        <p:spPr>
          <a:xfrm>
            <a:off x="93000" y="632552"/>
            <a:ext cx="9720000" cy="587048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6074437"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（１）所要時間の計算方法</a:t>
            </a:r>
            <a:r>
              <a:rPr kumimoji="1" lang="ja-JP" altLang="en-US" sz="1000" dirty="0">
                <a:solidFill>
                  <a:prstClr val="white"/>
                </a:solidFill>
                <a:latin typeface="Meiryo UI" panose="020B0604030504040204" pitchFamily="50" charset="-128"/>
                <a:ea typeface="Meiryo UI" panose="020B0604030504040204" pitchFamily="50" charset="-128"/>
              </a:rPr>
              <a:t>（現場到着時間の短縮化・５分以内に到達可能な消防署所数関係）</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9391F2AC-8B28-43D6-AC21-D7BC6E1080AF}"/>
              </a:ext>
            </a:extLst>
          </p:cNvPr>
          <p:cNvSpPr txBox="1"/>
          <p:nvPr/>
        </p:nvSpPr>
        <p:spPr>
          <a:xfrm>
            <a:off x="190662" y="870726"/>
            <a:ext cx="9524675" cy="5632311"/>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　「消防署所からの現場到着時間の短縮化」及び「５分以内に到着可能な消防署所数」のシミュレーションでは、</a:t>
            </a:r>
            <a:r>
              <a:rPr lang="en-US" altLang="ja-JP" sz="1200" b="1" u="sng" dirty="0">
                <a:latin typeface="Meiryo UI" panose="020B0604030504040204" pitchFamily="50" charset="-128"/>
                <a:ea typeface="Meiryo UI" panose="020B0604030504040204" pitchFamily="50" charset="-128"/>
              </a:rPr>
              <a:t>GIS</a:t>
            </a:r>
            <a:r>
              <a:rPr lang="ja-JP" altLang="en-US" sz="1200" b="1" u="sng" dirty="0">
                <a:latin typeface="Meiryo UI" panose="020B0604030504040204" pitchFamily="50" charset="-128"/>
                <a:ea typeface="Meiryo UI" panose="020B0604030504040204" pitchFamily="50" charset="-128"/>
              </a:rPr>
              <a:t>を用いて消防署所から各地点までの所要時間を計算して効果を算出</a:t>
            </a:r>
            <a:r>
              <a:rPr lang="ja-JP" altLang="en-US" sz="1200" dirty="0">
                <a:latin typeface="Meiryo UI" panose="020B0604030504040204" pitchFamily="50" charset="-128"/>
                <a:ea typeface="Meiryo UI" panose="020B0604030504040204" pitchFamily="50" charset="-128"/>
              </a:rPr>
              <a:t>している。その時間計測の方法は下記のとおり。</a:t>
            </a:r>
          </a:p>
          <a:p>
            <a:endParaRPr lang="ja-JP" altLang="en-US"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① 発地</a:t>
            </a:r>
          </a:p>
          <a:p>
            <a:r>
              <a:rPr lang="ja-JP" altLang="en-US" sz="1200" dirty="0">
                <a:latin typeface="Meiryo UI" panose="020B0604030504040204" pitchFamily="50" charset="-128"/>
                <a:ea typeface="Meiryo UI" panose="020B0604030504040204" pitchFamily="50" charset="-128"/>
              </a:rPr>
              <a:t>　　・　消防署所のうち５年以内に建て替え予定で住所が把握できているものは建て替え後の住所とする。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住所未定の場合は、現住所によるものとする。</a:t>
            </a:r>
          </a:p>
          <a:p>
            <a:endParaRPr lang="ja-JP" altLang="en-US"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② 着地</a:t>
            </a:r>
          </a:p>
          <a:p>
            <a:r>
              <a:rPr lang="ja-JP" altLang="en-US" sz="1200" dirty="0">
                <a:latin typeface="Meiryo UI" panose="020B0604030504040204" pitchFamily="50" charset="-128"/>
                <a:ea typeface="Meiryo UI" panose="020B0604030504040204" pitchFamily="50" charset="-128"/>
              </a:rPr>
              <a:t>　　・　総務省統計局「令和２年国勢調査」５次（</a:t>
            </a:r>
            <a:r>
              <a:rPr lang="en-US" altLang="ja-JP" sz="1200" dirty="0">
                <a:latin typeface="Meiryo UI" panose="020B0604030504040204" pitchFamily="50" charset="-128"/>
                <a:ea typeface="Meiryo UI" panose="020B0604030504040204" pitchFamily="50" charset="-128"/>
              </a:rPr>
              <a:t>250m</a:t>
            </a:r>
            <a:r>
              <a:rPr lang="ja-JP" altLang="en-US" sz="1200" dirty="0">
                <a:latin typeface="Meiryo UI" panose="020B0604030504040204" pitchFamily="50" charset="-128"/>
                <a:ea typeface="Meiryo UI" panose="020B0604030504040204" pitchFamily="50" charset="-128"/>
              </a:rPr>
              <a:t>）メッシュのうち、メッシュ中心が大阪府内に位置するメッシュを対象とし、</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各メッシュ中心までの所要時間を測定する（居住者がいないメッシュを含む）。</a:t>
            </a:r>
          </a:p>
          <a:p>
            <a:endParaRPr lang="ja-JP" altLang="en-US"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③ 道路データ</a:t>
            </a:r>
          </a:p>
          <a:p>
            <a:r>
              <a:rPr lang="ja-JP" altLang="en-US" sz="1200" dirty="0">
                <a:latin typeface="Meiryo UI" panose="020B0604030504040204" pitchFamily="50" charset="-128"/>
                <a:ea typeface="Meiryo UI" panose="020B0604030504040204" pitchFamily="50" charset="-128"/>
              </a:rPr>
              <a:t>　　・　三井</a:t>
            </a:r>
            <a:r>
              <a:rPr lang="en-US" altLang="ja-JP" sz="1200" dirty="0">
                <a:latin typeface="Meiryo UI" panose="020B0604030504040204" pitchFamily="50" charset="-128"/>
                <a:ea typeface="Meiryo UI" panose="020B0604030504040204" pitchFamily="50" charset="-128"/>
              </a:rPr>
              <a:t>E&amp;S </a:t>
            </a:r>
            <a:r>
              <a:rPr lang="ja-JP" altLang="en-US" sz="1200" dirty="0">
                <a:latin typeface="Meiryo UI" panose="020B0604030504040204" pitchFamily="50" charset="-128"/>
                <a:ea typeface="Meiryo UI" panose="020B0604030504040204" pitchFamily="50" charset="-128"/>
              </a:rPr>
              <a:t>システム技研株式会社「</a:t>
            </a:r>
            <a:r>
              <a:rPr lang="en-US" altLang="ja-JP" sz="1200" dirty="0">
                <a:latin typeface="Meiryo UI" panose="020B0604030504040204" pitchFamily="50" charset="-128"/>
                <a:ea typeface="Meiryo UI" panose="020B0604030504040204" pitchFamily="50" charset="-128"/>
              </a:rPr>
              <a:t>TMI </a:t>
            </a:r>
            <a:r>
              <a:rPr lang="ja-JP" altLang="en-US" sz="1200" dirty="0">
                <a:latin typeface="Meiryo UI" panose="020B0604030504040204" pitchFamily="50" charset="-128"/>
                <a:ea typeface="Meiryo UI" panose="020B0604030504040204" pitchFamily="50" charset="-128"/>
              </a:rPr>
              <a:t>道路地図</a:t>
            </a:r>
            <a:r>
              <a:rPr lang="en-US" altLang="ja-JP" sz="1200" dirty="0">
                <a:latin typeface="Meiryo UI" panose="020B0604030504040204" pitchFamily="50" charset="-128"/>
                <a:ea typeface="Meiryo UI" panose="020B0604030504040204" pitchFamily="50" charset="-128"/>
              </a:rPr>
              <a:t>V2023</a:t>
            </a:r>
            <a:r>
              <a:rPr lang="ja-JP" altLang="en-US" sz="1200" dirty="0">
                <a:latin typeface="Meiryo UI" panose="020B0604030504040204" pitchFamily="50" charset="-128"/>
                <a:ea typeface="Meiryo UI" panose="020B0604030504040204" pitchFamily="50" charset="-128"/>
              </a:rPr>
              <a:t>」データによる（データ取得年月：</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年９月）。</a:t>
            </a:r>
          </a:p>
          <a:p>
            <a:endParaRPr lang="ja-JP" altLang="en-US"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④ 速度設定条件</a:t>
            </a:r>
          </a:p>
          <a:p>
            <a:r>
              <a:rPr lang="ja-JP" altLang="en-US" sz="1200" dirty="0">
                <a:latin typeface="Meiryo UI" panose="020B0604030504040204" pitchFamily="50" charset="-128"/>
                <a:ea typeface="Meiryo UI" panose="020B0604030504040204" pitchFamily="50" charset="-128"/>
              </a:rPr>
              <a:t>　　・　規制速度が設定されている区間は、規制速度とする。</a:t>
            </a:r>
          </a:p>
          <a:p>
            <a:r>
              <a:rPr lang="ja-JP" altLang="en-US" sz="1200" dirty="0">
                <a:latin typeface="Meiryo UI" panose="020B0604030504040204" pitchFamily="50" charset="-128"/>
                <a:ea typeface="Meiryo UI" panose="020B0604030504040204" pitchFamily="50" charset="-128"/>
              </a:rPr>
              <a:t>　　・　規制速度が設定されていない区間は、道路幅員に応じて以下のとおりとする：</a:t>
            </a: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⑤ </a:t>
            </a:r>
            <a:r>
              <a:rPr lang="ja-JP" altLang="en-US" sz="1200" dirty="0">
                <a:latin typeface="Meiryo UI" panose="020B0604030504040204" pitchFamily="50" charset="-128"/>
                <a:ea typeface="Meiryo UI" panose="020B0604030504040204" pitchFamily="50" charset="-128"/>
              </a:rPr>
              <a:t>計測される時間</a:t>
            </a:r>
          </a:p>
          <a:p>
            <a:r>
              <a:rPr lang="ja-JP" altLang="en-US" sz="1200" dirty="0">
                <a:latin typeface="Meiryo UI" panose="020B0604030504040204" pitchFamily="50" charset="-128"/>
                <a:ea typeface="Meiryo UI" panose="020B0604030504040204" pitchFamily="50" charset="-128"/>
              </a:rPr>
              <a:t>　　・　所要時間計測システムでは、計算結果は四捨五入され分単位で算出される（</a:t>
            </a:r>
            <a:r>
              <a:rPr lang="en-US" altLang="ja-JP" sz="1200" dirty="0">
                <a:latin typeface="Meiryo UI" panose="020B0604030504040204" pitchFamily="50" charset="-128"/>
                <a:ea typeface="Meiryo UI" panose="020B0604030504040204" pitchFamily="50" charset="-128"/>
              </a:rPr>
              <a:t>X</a:t>
            </a:r>
            <a:r>
              <a:rPr lang="ja-JP" altLang="en-US" sz="1200" dirty="0">
                <a:latin typeface="Meiryo UI" panose="020B0604030504040204" pitchFamily="50" charset="-128"/>
                <a:ea typeface="Meiryo UI" panose="020B0604030504040204" pitchFamily="50" charset="-128"/>
              </a:rPr>
              <a:t>分</a:t>
            </a:r>
            <a:r>
              <a:rPr lang="en-US" altLang="ja-JP" sz="1200" dirty="0">
                <a:latin typeface="Meiryo UI" panose="020B0604030504040204" pitchFamily="50" charset="-128"/>
                <a:ea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rPr>
              <a:t>秒までは</a:t>
            </a:r>
            <a:r>
              <a:rPr lang="en-US" altLang="ja-JP" sz="1200" dirty="0">
                <a:latin typeface="Meiryo UI" panose="020B0604030504040204" pitchFamily="50" charset="-128"/>
                <a:ea typeface="Meiryo UI" panose="020B0604030504040204" pitchFamily="50" charset="-128"/>
              </a:rPr>
              <a:t>X</a:t>
            </a:r>
            <a:r>
              <a:rPr lang="ja-JP" altLang="en-US" sz="1200" dirty="0">
                <a:latin typeface="Meiryo UI" panose="020B0604030504040204" pitchFamily="50" charset="-128"/>
                <a:ea typeface="Meiryo UI" panose="020B0604030504040204" pitchFamily="50" charset="-128"/>
              </a:rPr>
              <a:t>分、</a:t>
            </a:r>
            <a:r>
              <a:rPr lang="en-US" altLang="ja-JP" sz="1200" dirty="0">
                <a:latin typeface="Meiryo UI" panose="020B0604030504040204" pitchFamily="50" charset="-128"/>
                <a:ea typeface="Meiryo UI" panose="020B0604030504040204" pitchFamily="50" charset="-128"/>
              </a:rPr>
              <a:t>X</a:t>
            </a:r>
            <a:r>
              <a:rPr lang="ja-JP" altLang="en-US" sz="1200" dirty="0">
                <a:latin typeface="Meiryo UI" panose="020B0604030504040204" pitchFamily="50" charset="-128"/>
                <a:ea typeface="Meiryo UI" panose="020B0604030504040204" pitchFamily="50" charset="-128"/>
              </a:rPr>
              <a:t>分</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秒以上は</a:t>
            </a:r>
            <a:r>
              <a:rPr lang="en-US" altLang="ja-JP" sz="1200" dirty="0">
                <a:latin typeface="Meiryo UI" panose="020B0604030504040204" pitchFamily="50" charset="-128"/>
                <a:ea typeface="Meiryo UI" panose="020B0604030504040204" pitchFamily="50" charset="-128"/>
              </a:rPr>
              <a:t>X+1</a:t>
            </a:r>
            <a:r>
              <a:rPr lang="ja-JP" altLang="en-US" sz="1200" dirty="0">
                <a:latin typeface="Meiryo UI" panose="020B0604030504040204" pitchFamily="50" charset="-128"/>
                <a:ea typeface="Meiryo UI" panose="020B0604030504040204" pitchFamily="50" charset="-128"/>
              </a:rPr>
              <a:t>分）。</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統合前後それぞれでの所要時間を算出し、両者の引き算によって効果を算定している。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また、</a:t>
            </a:r>
            <a:r>
              <a:rPr lang="ja-JP" altLang="en-US" sz="1200" b="1" u="sng" dirty="0">
                <a:latin typeface="Meiryo UI" panose="020B0604030504040204" pitchFamily="50" charset="-128"/>
                <a:ea typeface="Meiryo UI" panose="020B0604030504040204" pitchFamily="50" charset="-128"/>
              </a:rPr>
              <a:t>交通量の状況や交差点の多寡などは加味されていない。</a:t>
            </a:r>
            <a:endParaRPr lang="en-US" altLang="ja-JP" sz="1200" b="1"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これらを要因として、</a:t>
            </a:r>
            <a:r>
              <a:rPr lang="ja-JP" altLang="en-US" sz="1200" b="1" u="sng" dirty="0">
                <a:latin typeface="Meiryo UI" panose="020B0604030504040204" pitchFamily="50" charset="-128"/>
                <a:ea typeface="Meiryo UI" panose="020B0604030504040204" pitchFamily="50" charset="-128"/>
              </a:rPr>
              <a:t>実際の効果発現地域とは異なる可能性がある。</a:t>
            </a:r>
          </a:p>
          <a:p>
            <a:endParaRPr lang="ja-JP" altLang="en-US" sz="1200" dirty="0">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29ACAA00-827A-442E-9162-9BD480E169C8}"/>
              </a:ext>
            </a:extLst>
          </p:cNvPr>
          <p:cNvGraphicFramePr>
            <a:graphicFrameLocks noGrp="1"/>
          </p:cNvGraphicFramePr>
          <p:nvPr>
            <p:extLst>
              <p:ext uri="{D42A27DB-BD31-4B8C-83A1-F6EECF244321}">
                <p14:modId xmlns:p14="http://schemas.microsoft.com/office/powerpoint/2010/main" val="1325981031"/>
              </p:ext>
            </p:extLst>
          </p:nvPr>
        </p:nvGraphicFramePr>
        <p:xfrm>
          <a:off x="654200" y="4106922"/>
          <a:ext cx="3822384" cy="1080000"/>
        </p:xfrm>
        <a:graphic>
          <a:graphicData uri="http://schemas.openxmlformats.org/drawingml/2006/table">
            <a:tbl>
              <a:tblPr firstRow="1">
                <a:tableStyleId>{5940675A-B579-460E-94D1-54222C63F5DA}</a:tableStyleId>
              </a:tblPr>
              <a:tblGrid>
                <a:gridCol w="1932985">
                  <a:extLst>
                    <a:ext uri="{9D8B030D-6E8A-4147-A177-3AD203B41FA5}">
                      <a16:colId xmlns:a16="http://schemas.microsoft.com/office/drawing/2014/main" val="2825117544"/>
                    </a:ext>
                  </a:extLst>
                </a:gridCol>
                <a:gridCol w="1889399">
                  <a:extLst>
                    <a:ext uri="{9D8B030D-6E8A-4147-A177-3AD203B41FA5}">
                      <a16:colId xmlns:a16="http://schemas.microsoft.com/office/drawing/2014/main" val="911997325"/>
                    </a:ext>
                  </a:extLst>
                </a:gridCol>
              </a:tblGrid>
              <a:tr h="216000">
                <a:tc>
                  <a:txBody>
                    <a:bodyPr/>
                    <a:lstStyle/>
                    <a:p>
                      <a:pPr marL="63500" indent="63500" algn="ctr" hangingPunct="0"/>
                      <a:r>
                        <a:rPr lang="ja-JP" sz="1200" dirty="0">
                          <a:effectLst/>
                        </a:rPr>
                        <a:t>道路幅員</a:t>
                      </a:r>
                      <a:endParaRPr lang="ja-JP" sz="1200" dirty="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solidFill>
                      <a:schemeClr val="bg1">
                        <a:lumMod val="85000"/>
                      </a:schemeClr>
                    </a:solidFill>
                  </a:tcPr>
                </a:tc>
                <a:tc>
                  <a:txBody>
                    <a:bodyPr/>
                    <a:lstStyle/>
                    <a:p>
                      <a:pPr marL="63500" indent="63500" algn="ctr" hangingPunct="0"/>
                      <a:r>
                        <a:rPr lang="ja-JP" sz="1200" dirty="0">
                          <a:effectLst/>
                        </a:rPr>
                        <a:t>速度</a:t>
                      </a:r>
                      <a:endParaRPr lang="ja-JP" sz="1200" dirty="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solidFill>
                      <a:schemeClr val="bg1">
                        <a:lumMod val="85000"/>
                      </a:schemeClr>
                    </a:solidFill>
                  </a:tcPr>
                </a:tc>
                <a:extLst>
                  <a:ext uri="{0D108BD9-81ED-4DB2-BD59-A6C34878D82A}">
                    <a16:rowId xmlns:a16="http://schemas.microsoft.com/office/drawing/2014/main" val="914452837"/>
                  </a:ext>
                </a:extLst>
              </a:tr>
              <a:tr h="216000">
                <a:tc>
                  <a:txBody>
                    <a:bodyPr/>
                    <a:lstStyle/>
                    <a:p>
                      <a:pPr marL="63500" indent="63500" algn="just" hangingPunct="0"/>
                      <a:r>
                        <a:rPr lang="en-US" sz="1200" dirty="0">
                          <a:effectLst/>
                        </a:rPr>
                        <a:t>13.0</a:t>
                      </a:r>
                      <a:r>
                        <a:rPr lang="ja-JP" sz="1200" dirty="0">
                          <a:effectLst/>
                        </a:rPr>
                        <a:t>ｍ以上</a:t>
                      </a:r>
                      <a:endParaRPr lang="ja-JP" sz="1200" dirty="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tc>
                  <a:txBody>
                    <a:bodyPr/>
                    <a:lstStyle/>
                    <a:p>
                      <a:pPr marL="63500" indent="63500" algn="ctr" hangingPunct="0"/>
                      <a:r>
                        <a:rPr lang="en-US" sz="1200" dirty="0">
                          <a:effectLst/>
                        </a:rPr>
                        <a:t>50km/h</a:t>
                      </a:r>
                      <a:endParaRPr lang="ja-JP" sz="1200" dirty="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extLst>
                  <a:ext uri="{0D108BD9-81ED-4DB2-BD59-A6C34878D82A}">
                    <a16:rowId xmlns:a16="http://schemas.microsoft.com/office/drawing/2014/main" val="413415841"/>
                  </a:ext>
                </a:extLst>
              </a:tr>
              <a:tr h="216000">
                <a:tc>
                  <a:txBody>
                    <a:bodyPr/>
                    <a:lstStyle/>
                    <a:p>
                      <a:pPr marL="63500" indent="63500" algn="just" hangingPunct="0"/>
                      <a:r>
                        <a:rPr lang="en-US" sz="1200">
                          <a:effectLst/>
                        </a:rPr>
                        <a:t>5.5</a:t>
                      </a:r>
                      <a:r>
                        <a:rPr lang="ja-JP" sz="1200">
                          <a:effectLst/>
                        </a:rPr>
                        <a:t>ｍ以上～</a:t>
                      </a:r>
                      <a:r>
                        <a:rPr lang="en-US" sz="1200">
                          <a:effectLst/>
                        </a:rPr>
                        <a:t>13.0</a:t>
                      </a:r>
                      <a:r>
                        <a:rPr lang="ja-JP" sz="1200">
                          <a:effectLst/>
                        </a:rPr>
                        <a:t>ｍ未満</a:t>
                      </a:r>
                      <a:endParaRPr lang="ja-JP" sz="120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tc>
                  <a:txBody>
                    <a:bodyPr/>
                    <a:lstStyle/>
                    <a:p>
                      <a:pPr marL="63500" indent="63500" algn="ctr" hangingPunct="0"/>
                      <a:r>
                        <a:rPr lang="en-US" sz="1200" dirty="0">
                          <a:effectLst/>
                        </a:rPr>
                        <a:t>40km/h</a:t>
                      </a:r>
                      <a:endParaRPr lang="ja-JP" sz="1200" dirty="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extLst>
                  <a:ext uri="{0D108BD9-81ED-4DB2-BD59-A6C34878D82A}">
                    <a16:rowId xmlns:a16="http://schemas.microsoft.com/office/drawing/2014/main" val="530142597"/>
                  </a:ext>
                </a:extLst>
              </a:tr>
              <a:tr h="216000">
                <a:tc>
                  <a:txBody>
                    <a:bodyPr/>
                    <a:lstStyle/>
                    <a:p>
                      <a:pPr marL="63500" indent="63500" algn="just" hangingPunct="0"/>
                      <a:r>
                        <a:rPr lang="en-US" sz="1200">
                          <a:effectLst/>
                        </a:rPr>
                        <a:t>3.0</a:t>
                      </a:r>
                      <a:r>
                        <a:rPr lang="ja-JP" sz="1200">
                          <a:effectLst/>
                        </a:rPr>
                        <a:t>ｍ以上～</a:t>
                      </a:r>
                      <a:r>
                        <a:rPr lang="en-US" sz="1200">
                          <a:effectLst/>
                        </a:rPr>
                        <a:t>5.5</a:t>
                      </a:r>
                      <a:r>
                        <a:rPr lang="ja-JP" sz="1200">
                          <a:effectLst/>
                        </a:rPr>
                        <a:t>ｍ未満</a:t>
                      </a:r>
                      <a:endParaRPr lang="ja-JP" sz="120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tc>
                  <a:txBody>
                    <a:bodyPr/>
                    <a:lstStyle/>
                    <a:p>
                      <a:pPr marL="63500" indent="63500" algn="ctr" hangingPunct="0"/>
                      <a:r>
                        <a:rPr lang="en-US" sz="1200" dirty="0">
                          <a:effectLst/>
                        </a:rPr>
                        <a:t>30km/h</a:t>
                      </a:r>
                      <a:endParaRPr lang="ja-JP" sz="1200" dirty="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extLst>
                  <a:ext uri="{0D108BD9-81ED-4DB2-BD59-A6C34878D82A}">
                    <a16:rowId xmlns:a16="http://schemas.microsoft.com/office/drawing/2014/main" val="1449346514"/>
                  </a:ext>
                </a:extLst>
              </a:tr>
              <a:tr h="216000">
                <a:tc>
                  <a:txBody>
                    <a:bodyPr/>
                    <a:lstStyle/>
                    <a:p>
                      <a:pPr marL="63500" indent="63500" algn="just" hangingPunct="0"/>
                      <a:r>
                        <a:rPr lang="en-US" sz="1200">
                          <a:effectLst/>
                        </a:rPr>
                        <a:t>3.0</a:t>
                      </a:r>
                      <a:r>
                        <a:rPr lang="ja-JP" sz="1200">
                          <a:effectLst/>
                        </a:rPr>
                        <a:t>ｍ未満</a:t>
                      </a:r>
                      <a:endParaRPr lang="ja-JP" sz="120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tc>
                  <a:txBody>
                    <a:bodyPr/>
                    <a:lstStyle/>
                    <a:p>
                      <a:pPr marL="63500" indent="63500" algn="ctr" hangingPunct="0"/>
                      <a:r>
                        <a:rPr lang="en-US" sz="1200" dirty="0">
                          <a:effectLst/>
                        </a:rPr>
                        <a:t>20km/h</a:t>
                      </a:r>
                      <a:endParaRPr lang="ja-JP" sz="1200" dirty="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extLst>
                  <a:ext uri="{0D108BD9-81ED-4DB2-BD59-A6C34878D82A}">
                    <a16:rowId xmlns:a16="http://schemas.microsoft.com/office/drawing/2014/main" val="807327786"/>
                  </a:ext>
                </a:extLst>
              </a:tr>
            </a:tbl>
          </a:graphicData>
        </a:graphic>
      </p:graphicFrame>
      <p:sp>
        <p:nvSpPr>
          <p:cNvPr id="2" name="スライド番号プレースホルダー 1">
            <a:extLst>
              <a:ext uri="{FF2B5EF4-FFF2-40B4-BE49-F238E27FC236}">
                <a16:creationId xmlns:a16="http://schemas.microsoft.com/office/drawing/2014/main" id="{9D67CCF8-DF61-4CE8-B519-BB0293FBE861}"/>
              </a:ext>
            </a:extLst>
          </p:cNvPr>
          <p:cNvSpPr>
            <a:spLocks noGrp="1"/>
          </p:cNvSpPr>
          <p:nvPr>
            <p:ph type="sldNum" sz="quarter" idx="12"/>
          </p:nvPr>
        </p:nvSpPr>
        <p:spPr>
          <a:xfrm>
            <a:off x="7027919" y="6464477"/>
            <a:ext cx="2228850" cy="365125"/>
          </a:xfrm>
        </p:spPr>
        <p:txBody>
          <a:bodyPr/>
          <a:lstStyle/>
          <a:p>
            <a:fld id="{CFC412B4-EE58-4AC4-A928-FBCBFC162B5A}" type="slidenum">
              <a:rPr kumimoji="1" lang="ja-JP" altLang="en-US" b="1" smtClean="0">
                <a:solidFill>
                  <a:schemeClr val="tx1"/>
                </a:solidFill>
              </a:rPr>
              <a:t>7</a:t>
            </a:fld>
            <a:endParaRPr kumimoji="1" lang="ja-JP" altLang="en-US" b="1">
              <a:solidFill>
                <a:schemeClr val="tx1"/>
              </a:solidFill>
            </a:endParaRPr>
          </a:p>
        </p:txBody>
      </p:sp>
    </p:spTree>
    <p:extLst>
      <p:ext uri="{BB962C8B-B14F-4D97-AF65-F5344CB8AC3E}">
        <p14:creationId xmlns:p14="http://schemas.microsoft.com/office/powerpoint/2010/main" val="143939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２　広域化シミュレーションの前提②</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209442F-EFC7-4787-A1E8-5DC750C1EF70}"/>
              </a:ext>
            </a:extLst>
          </p:cNvPr>
          <p:cNvSpPr/>
          <p:nvPr/>
        </p:nvSpPr>
        <p:spPr>
          <a:xfrm>
            <a:off x="93000" y="632552"/>
            <a:ext cx="9720000" cy="445628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4285393"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（２）シミュレーションの考え方</a:t>
            </a:r>
            <a:r>
              <a:rPr kumimoji="1" lang="ja-JP" altLang="en-US" sz="1000" dirty="0">
                <a:solidFill>
                  <a:prstClr val="white"/>
                </a:solidFill>
                <a:latin typeface="Meiryo UI" panose="020B0604030504040204" pitchFamily="50" charset="-128"/>
                <a:ea typeface="Meiryo UI" panose="020B0604030504040204" pitchFamily="50" charset="-128"/>
              </a:rPr>
              <a:t>（第一出動体制の強化関係）</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9391F2AC-8B28-43D6-AC21-D7BC6E1080AF}"/>
              </a:ext>
            </a:extLst>
          </p:cNvPr>
          <p:cNvSpPr txBox="1"/>
          <p:nvPr/>
        </p:nvSpPr>
        <p:spPr>
          <a:xfrm>
            <a:off x="190662" y="870726"/>
            <a:ext cx="9524675" cy="4324261"/>
          </a:xfrm>
          <a:prstGeom prst="rect">
            <a:avLst/>
          </a:prstGeom>
          <a:noFill/>
        </p:spPr>
        <p:txBody>
          <a:bodyPr wrap="square">
            <a:spAutoFit/>
          </a:bodyPr>
          <a:lstStyle/>
          <a:p>
            <a:pPr>
              <a:spcBef>
                <a:spcPts val="1200"/>
              </a:spcBef>
            </a:pPr>
            <a:r>
              <a:rPr lang="ja-JP" altLang="en-US" sz="1200" dirty="0">
                <a:latin typeface="Meiryo UI" panose="020B0604030504040204" pitchFamily="50" charset="-128"/>
                <a:ea typeface="Meiryo UI" panose="020B0604030504040204" pitchFamily="50" charset="-128"/>
              </a:rPr>
              <a:t>①　シミュレーションの前提条件</a:t>
            </a:r>
            <a:endParaRPr lang="en-US" altLang="ja-JP" sz="1200" dirty="0">
              <a:latin typeface="Meiryo UI" panose="020B0604030504040204" pitchFamily="50" charset="-128"/>
              <a:ea typeface="Meiryo UI" panose="020B0604030504040204" pitchFamily="50" charset="-128"/>
            </a:endParaRPr>
          </a:p>
          <a:p>
            <a:pPr marL="360000" indent="-171450">
              <a:spcBef>
                <a:spcPts val="600"/>
              </a:spcBef>
              <a:buFont typeface="Wingdings" panose="05000000000000000000" pitchFamily="2" charset="2"/>
              <a:buChar char="Ø"/>
            </a:pPr>
            <a:r>
              <a:rPr lang="ja-JP" altLang="en-US" sz="1200" b="1" u="sng" dirty="0">
                <a:latin typeface="Meiryo UI" panose="020B0604030504040204" pitchFamily="50" charset="-128"/>
                <a:ea typeface="Meiryo UI" panose="020B0604030504040204" pitchFamily="50" charset="-128"/>
              </a:rPr>
              <a:t>市街地における普通建物火災への第一出動体制</a:t>
            </a:r>
            <a:r>
              <a:rPr lang="ja-JP" altLang="en-US" sz="1200" dirty="0">
                <a:latin typeface="Meiryo UI" panose="020B0604030504040204" pitchFamily="50" charset="-128"/>
                <a:ea typeface="Meiryo UI" panose="020B0604030504040204" pitchFamily="50" charset="-128"/>
              </a:rPr>
              <a:t>についてシミュレーションを実施</a:t>
            </a:r>
          </a:p>
          <a:p>
            <a:pPr marL="360000" indent="-171450">
              <a:spcBef>
                <a:spcPts val="1200"/>
              </a:spcBef>
              <a:buFont typeface="Wingdings" panose="05000000000000000000" pitchFamily="2" charset="2"/>
              <a:buChar char="Ø"/>
            </a:pPr>
            <a:r>
              <a:rPr lang="ja-JP" altLang="en-US" sz="1200" b="1" u="sng" dirty="0">
                <a:latin typeface="Meiryo UI" panose="020B0604030504040204" pitchFamily="50" charset="-128"/>
                <a:ea typeface="Meiryo UI" panose="020B0604030504040204" pitchFamily="50" charset="-128"/>
              </a:rPr>
              <a:t>各本部・署所の車両配置状況や車両の運用実態（例：救助工作車の代わりにポンプ車を使用する等）、乗組員数は考慮しておらず、</a:t>
            </a:r>
            <a:endParaRPr lang="en-US" altLang="ja-JP" sz="1200" b="1" u="sng" dirty="0">
              <a:latin typeface="Meiryo UI" panose="020B0604030504040204" pitchFamily="50" charset="-128"/>
              <a:ea typeface="Meiryo UI" panose="020B0604030504040204" pitchFamily="50" charset="-128"/>
            </a:endParaRPr>
          </a:p>
          <a:p>
            <a:pPr marL="188550"/>
            <a:r>
              <a:rPr lang="ja-JP" altLang="en-US" sz="1200" dirty="0">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保有車両種別・台数（</a:t>
            </a:r>
            <a:r>
              <a:rPr lang="en-US" altLang="ja-JP" sz="1200" b="1" u="sng"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）のみから算出</a:t>
            </a:r>
            <a:endParaRPr lang="en-US" altLang="ja-JP" sz="1200" dirty="0">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）「令和４年度消防施設整備計画実態調査」の各本部の整備数を使用</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0000" indent="-171450">
              <a:spcBef>
                <a:spcPts val="1200"/>
              </a:spcBef>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現状の第一出動体制（車両台数）は、大阪府の調査に対する各本部の回答結果（令和６年４月１日時点）を踏まえたもの</a:t>
            </a:r>
            <a:endParaRPr lang="en-US" altLang="ja-JP" sz="1200" dirty="0">
              <a:latin typeface="Meiryo UI" panose="020B0604030504040204" pitchFamily="50" charset="-128"/>
              <a:ea typeface="Meiryo UI" panose="020B0604030504040204" pitchFamily="50" charset="-128"/>
            </a:endParaRPr>
          </a:p>
          <a:p>
            <a:pPr marL="188550"/>
            <a:r>
              <a:rPr lang="ja-JP" altLang="en-US" sz="1200" dirty="0">
                <a:latin typeface="Meiryo UI" panose="020B0604030504040204" pitchFamily="50" charset="-128"/>
                <a:ea typeface="Meiryo UI" panose="020B0604030504040204" pitchFamily="50" charset="-128"/>
              </a:rPr>
              <a:t>　　（ポンプ車には、タンク車、水槽車を含む）</a:t>
            </a:r>
          </a:p>
          <a:p>
            <a:pPr marL="360000" indent="-171450">
              <a:spcBef>
                <a:spcPts val="1200"/>
              </a:spcBef>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対象車両は、ポンプ車・救急車・はしご車・救助工作車・指揮車であるが、「普通建物火災」に係る厳密な定義がないため、</a:t>
            </a:r>
            <a:endParaRPr lang="en-US" altLang="ja-JP" sz="1200" dirty="0">
              <a:latin typeface="Meiryo UI" panose="020B0604030504040204" pitchFamily="50" charset="-128"/>
              <a:ea typeface="Meiryo UI" panose="020B0604030504040204" pitchFamily="50" charset="-128"/>
            </a:endParaRPr>
          </a:p>
          <a:p>
            <a:pPr marL="188550"/>
            <a:r>
              <a:rPr lang="ja-JP" altLang="en-US" sz="1200" dirty="0">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各本部の判断により、一部の車両（例：はしご車）が第一出動体制に含まれない場合がある</a:t>
            </a:r>
          </a:p>
          <a:p>
            <a:pPr>
              <a:spcBef>
                <a:spcPts val="1200"/>
              </a:spcBef>
            </a:pPr>
            <a:endParaRPr lang="en-US" altLang="ja-JP" sz="1200" dirty="0">
              <a:latin typeface="Meiryo UI" panose="020B0604030504040204" pitchFamily="50" charset="-128"/>
              <a:ea typeface="Meiryo UI" panose="020B0604030504040204" pitchFamily="50" charset="-128"/>
            </a:endParaRPr>
          </a:p>
          <a:p>
            <a:pPr>
              <a:spcBef>
                <a:spcPts val="1200"/>
              </a:spcBef>
            </a:pPr>
            <a:r>
              <a:rPr lang="ja-JP" altLang="en-US" sz="1200" dirty="0">
                <a:latin typeface="Meiryo UI" panose="020B0604030504040204" pitchFamily="50" charset="-128"/>
                <a:ea typeface="Meiryo UI" panose="020B0604030504040204" pitchFamily="50" charset="-128"/>
              </a:rPr>
              <a:t>②　広域化後の第一出動体制の考え方</a:t>
            </a:r>
            <a:endParaRPr lang="en-US" altLang="ja-JP" sz="1200" dirty="0">
              <a:latin typeface="Meiryo UI" panose="020B0604030504040204" pitchFamily="50" charset="-128"/>
              <a:ea typeface="Meiryo UI" panose="020B0604030504040204" pitchFamily="50" charset="-128"/>
            </a:endParaRPr>
          </a:p>
          <a:p>
            <a:pPr marL="360000" indent="-171450">
              <a:spcBef>
                <a:spcPts val="600"/>
              </a:spcBef>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広域化後の第一出動体制は、</a:t>
            </a:r>
            <a:r>
              <a:rPr lang="ja-JP" altLang="en-US" sz="1200" b="1" u="sng" dirty="0">
                <a:latin typeface="Meiryo UI" panose="020B0604030504040204" pitchFamily="50" charset="-128"/>
                <a:ea typeface="Meiryo UI" panose="020B0604030504040204" pitchFamily="50" charset="-128"/>
              </a:rPr>
              <a:t>車種ごとに各本部の車両台数を比較し、車種ごとの最多台数を選択</a:t>
            </a:r>
            <a:r>
              <a:rPr lang="ja-JP" altLang="en-US" sz="1200" dirty="0">
                <a:latin typeface="Meiryo UI" panose="020B0604030504040204" pitchFamily="50" charset="-128"/>
                <a:ea typeface="Meiryo UI" panose="020B0604030504040204" pitchFamily="50" charset="-128"/>
              </a:rPr>
              <a:t>する方法で構成している</a:t>
            </a:r>
          </a:p>
          <a:p>
            <a:pPr>
              <a:spcBef>
                <a:spcPts val="600"/>
              </a:spcBef>
            </a:pPr>
            <a:r>
              <a:rPr lang="ja-JP" altLang="en-US" sz="1200" dirty="0">
                <a:latin typeface="Meiryo UI" panose="020B0604030504040204" pitchFamily="50" charset="-128"/>
                <a:ea typeface="Meiryo UI" panose="020B0604030504040204" pitchFamily="50" charset="-128"/>
              </a:rPr>
              <a:t>　　　（広域化後の実情を踏まえた車両台数の考慮はしていない）</a:t>
            </a:r>
          </a:p>
          <a:p>
            <a:pPr marL="360000" indent="-171450">
              <a:spcBef>
                <a:spcPts val="1200"/>
              </a:spcBef>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広域化後の編成可能隊数は、「広域化後の車両計」（各本部の保有車両台数合計）を、広域化後の第一出動体制で割り戻して算出</a:t>
            </a:r>
          </a:p>
          <a:p>
            <a:pPr>
              <a:spcBef>
                <a:spcPts val="1200"/>
              </a:spcBef>
            </a:pPr>
            <a:endParaRPr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B9BCC91-C4B1-4B86-9D34-134DAF13BC59}"/>
              </a:ext>
            </a:extLst>
          </p:cNvPr>
          <p:cNvSpPr>
            <a:spLocks noGrp="1"/>
          </p:cNvSpPr>
          <p:nvPr>
            <p:ph type="sldNum" sz="quarter" idx="12"/>
          </p:nvPr>
        </p:nvSpPr>
        <p:spPr/>
        <p:txBody>
          <a:bodyPr/>
          <a:lstStyle/>
          <a:p>
            <a:fld id="{CFC412B4-EE58-4AC4-A928-FBCBFC162B5A}" type="slidenum">
              <a:rPr kumimoji="1" lang="ja-JP" altLang="en-US" b="1" smtClean="0">
                <a:solidFill>
                  <a:schemeClr val="tx1"/>
                </a:solidFill>
              </a:rPr>
              <a:t>8</a:t>
            </a:fld>
            <a:endParaRPr kumimoji="1" lang="ja-JP" altLang="en-US" b="1">
              <a:solidFill>
                <a:schemeClr val="tx1"/>
              </a:solidFill>
            </a:endParaRPr>
          </a:p>
        </p:txBody>
      </p:sp>
    </p:spTree>
    <p:extLst>
      <p:ext uri="{BB962C8B-B14F-4D97-AF65-F5344CB8AC3E}">
        <p14:creationId xmlns:p14="http://schemas.microsoft.com/office/powerpoint/2010/main" val="236590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0" y="22381"/>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３　広域化シミュレーションの結果比較（</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a:t>
            </a:r>
          </a:p>
        </p:txBody>
      </p:sp>
      <p:sp>
        <p:nvSpPr>
          <p:cNvPr id="8" name="角丸四角形 91">
            <a:extLst>
              <a:ext uri="{FF2B5EF4-FFF2-40B4-BE49-F238E27FC236}">
                <a16:creationId xmlns:a16="http://schemas.microsoft.com/office/drawing/2014/main" id="{2EC04E4D-17FE-4C1B-A223-0F40E7B249CC}"/>
              </a:ext>
            </a:extLst>
          </p:cNvPr>
          <p:cNvSpPr/>
          <p:nvPr/>
        </p:nvSpPr>
        <p:spPr>
          <a:xfrm>
            <a:off x="138373" y="463570"/>
            <a:ext cx="360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white"/>
                </a:solidFill>
                <a:latin typeface="Meiryo UI" panose="020B0604030504040204" pitchFamily="50" charset="-128"/>
                <a:ea typeface="Meiryo UI" panose="020B0604030504040204" pitchFamily="50" charset="-128"/>
              </a:rPr>
              <a:t>シミュレーション１：</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現場到着時間の短縮化</a:t>
            </a:r>
          </a:p>
        </p:txBody>
      </p:sp>
      <p:graphicFrame>
        <p:nvGraphicFramePr>
          <p:cNvPr id="9" name="表 2">
            <a:extLst>
              <a:ext uri="{FF2B5EF4-FFF2-40B4-BE49-F238E27FC236}">
                <a16:creationId xmlns:a16="http://schemas.microsoft.com/office/drawing/2014/main" id="{F8DBD8D5-D463-46B5-A7AD-A89442E0C43F}"/>
              </a:ext>
            </a:extLst>
          </p:cNvPr>
          <p:cNvGraphicFramePr>
            <a:graphicFrameLocks noGrp="1"/>
          </p:cNvGraphicFramePr>
          <p:nvPr>
            <p:extLst>
              <p:ext uri="{D42A27DB-BD31-4B8C-83A1-F6EECF244321}">
                <p14:modId xmlns:p14="http://schemas.microsoft.com/office/powerpoint/2010/main" val="756569884"/>
              </p:ext>
            </p:extLst>
          </p:nvPr>
        </p:nvGraphicFramePr>
        <p:xfrm>
          <a:off x="345000" y="1039570"/>
          <a:ext cx="9216000" cy="2160000"/>
        </p:xfrm>
        <a:graphic>
          <a:graphicData uri="http://schemas.openxmlformats.org/drawingml/2006/table">
            <a:tbl>
              <a:tblPr firstRow="1" bandRow="1">
                <a:tableStyleId>{5940675A-B579-460E-94D1-54222C63F5DA}</a:tableStyleId>
              </a:tblPr>
              <a:tblGrid>
                <a:gridCol w="972000">
                  <a:extLst>
                    <a:ext uri="{9D8B030D-6E8A-4147-A177-3AD203B41FA5}">
                      <a16:colId xmlns:a16="http://schemas.microsoft.com/office/drawing/2014/main" val="111117954"/>
                    </a:ext>
                  </a:extLst>
                </a:gridCol>
                <a:gridCol w="648000">
                  <a:extLst>
                    <a:ext uri="{9D8B030D-6E8A-4147-A177-3AD203B41FA5}">
                      <a16:colId xmlns:a16="http://schemas.microsoft.com/office/drawing/2014/main" val="1037552203"/>
                    </a:ext>
                  </a:extLst>
                </a:gridCol>
                <a:gridCol w="1656000">
                  <a:extLst>
                    <a:ext uri="{9D8B030D-6E8A-4147-A177-3AD203B41FA5}">
                      <a16:colId xmlns:a16="http://schemas.microsoft.com/office/drawing/2014/main" val="2011244738"/>
                    </a:ext>
                  </a:extLst>
                </a:gridCol>
                <a:gridCol w="2340000">
                  <a:extLst>
                    <a:ext uri="{9D8B030D-6E8A-4147-A177-3AD203B41FA5}">
                      <a16:colId xmlns:a16="http://schemas.microsoft.com/office/drawing/2014/main" val="2731000052"/>
                    </a:ext>
                  </a:extLst>
                </a:gridCol>
                <a:gridCol w="2340000">
                  <a:extLst>
                    <a:ext uri="{9D8B030D-6E8A-4147-A177-3AD203B41FA5}">
                      <a16:colId xmlns:a16="http://schemas.microsoft.com/office/drawing/2014/main" val="3895842255"/>
                    </a:ext>
                  </a:extLst>
                </a:gridCol>
                <a:gridCol w="1260000">
                  <a:extLst>
                    <a:ext uri="{9D8B030D-6E8A-4147-A177-3AD203B41FA5}">
                      <a16:colId xmlns:a16="http://schemas.microsoft.com/office/drawing/2014/main" val="2087245510"/>
                    </a:ext>
                  </a:extLst>
                </a:gridCol>
              </a:tblGrid>
              <a:tr h="432000">
                <a:tc gridSpan="2">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hMerge="1">
                  <a:txBody>
                    <a:bodyPr/>
                    <a:lstStyle/>
                    <a:p>
                      <a:pPr algn="ctr"/>
                      <a:endParaRPr kumimoji="1" lang="ja-JP" altLang="en-US" sz="1100" b="0" u="none"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短縮時間</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短縮地域数</a:t>
                      </a:r>
                      <a:endParaRPr kumimoji="1" lang="en-US" altLang="ja-JP" sz="1100" b="1" dirty="0">
                        <a:latin typeface="Meiryo UI" panose="020B0604030504040204" pitchFamily="50" charset="-128"/>
                        <a:ea typeface="Meiryo UI" panose="020B0604030504040204" pitchFamily="50" charset="-128"/>
                      </a:endParaRPr>
                    </a:p>
                    <a:p>
                      <a:pPr algn="ctr"/>
                      <a:r>
                        <a:rPr kumimoji="1" lang="ja-JP" altLang="en-US" sz="800" b="0" dirty="0">
                          <a:latin typeface="Meiryo UI" panose="020B0604030504040204" pitchFamily="50" charset="-128"/>
                          <a:ea typeface="Meiryo UI" panose="020B0604030504040204" pitchFamily="50" charset="-128"/>
                        </a:rPr>
                        <a:t>（</a:t>
                      </a:r>
                      <a:r>
                        <a:rPr kumimoji="1" lang="en-US" altLang="ja-JP" sz="800" b="0" dirty="0">
                          <a:latin typeface="Meiryo UI" panose="020B0604030504040204" pitchFamily="50" charset="-128"/>
                          <a:ea typeface="Meiryo UI" panose="020B0604030504040204" pitchFamily="50" charset="-128"/>
                        </a:rPr>
                        <a:t>250</a:t>
                      </a:r>
                      <a:r>
                        <a:rPr kumimoji="1" lang="ja-JP" altLang="en-US" sz="800" b="0" dirty="0">
                          <a:latin typeface="Meiryo UI" panose="020B0604030504040204" pitchFamily="50" charset="-128"/>
                          <a:ea typeface="Meiryo UI" panose="020B0604030504040204" pitchFamily="50" charset="-128"/>
                        </a:rPr>
                        <a:t>ｍメッシュの数）</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短縮地域人口</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比較結果</a:t>
                      </a:r>
                    </a:p>
                  </a:txBody>
                  <a:tcPr anchor="ctr">
                    <a:solidFill>
                      <a:schemeClr val="accent4">
                        <a:lumMod val="40000"/>
                        <a:lumOff val="60000"/>
                      </a:schemeClr>
                    </a:solidFill>
                  </a:tcPr>
                </a:tc>
                <a:extLst>
                  <a:ext uri="{0D108BD9-81ED-4DB2-BD59-A6C34878D82A}">
                    <a16:rowId xmlns:a16="http://schemas.microsoft.com/office/drawing/2014/main" val="972671396"/>
                  </a:ext>
                </a:extLst>
              </a:tr>
              <a:tr h="432000">
                <a:tc rowSpan="2">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案１－１</a:t>
                      </a:r>
                      <a:r>
                        <a:rPr kumimoji="1" lang="en-US" altLang="ja-JP" sz="1050" b="1" u="none" dirty="0">
                          <a:latin typeface="Meiryo UI" panose="020B0604030504040204" pitchFamily="50" charset="-128"/>
                          <a:ea typeface="Meiryo UI" panose="020B0604030504040204" pitchFamily="50" charset="-128"/>
                        </a:rPr>
                        <a:t>】</a:t>
                      </a:r>
                    </a:p>
                  </a:txBody>
                  <a:tcPr anchor="ctr"/>
                </a:tc>
                <a:tc>
                  <a:txBody>
                    <a:bodyPr/>
                    <a:lstStyle/>
                    <a:p>
                      <a:r>
                        <a:rPr kumimoji="1" lang="ja-JP" altLang="en-US" sz="1050" b="0" u="none" dirty="0">
                          <a:latin typeface="Meiryo UI" panose="020B0604030504040204" pitchFamily="50" charset="-128"/>
                          <a:ea typeface="Meiryo UI" panose="020B0604030504040204" pitchFamily="50" charset="-128"/>
                        </a:rPr>
                        <a:t>大阪市</a:t>
                      </a:r>
                      <a:endParaRPr kumimoji="1" lang="en-US" altLang="ja-JP" sz="1050" b="0" u="none" dirty="0">
                        <a:latin typeface="Meiryo UI" panose="020B0604030504040204" pitchFamily="50" charset="-128"/>
                        <a:ea typeface="Meiryo UI" panose="020B0604030504040204" pitchFamily="50" charset="-128"/>
                      </a:endParaRPr>
                    </a:p>
                  </a:txBody>
                  <a:tcPr anchor="ctr">
                    <a:lnB w="3175" cap="flat" cmpd="sng" algn="ctr">
                      <a:solidFill>
                        <a:schemeClr val="tx1"/>
                      </a:solidFill>
                      <a:prstDash val="solid"/>
                      <a:round/>
                      <a:headEnd type="none" w="med" len="med"/>
                      <a:tailEnd type="none" w="med" len="med"/>
                    </a:lnB>
                  </a:tcPr>
                </a:tc>
                <a:tc>
                  <a:txBody>
                    <a:bodyPr/>
                    <a:lstStyle/>
                    <a:p>
                      <a:pPr algn="ctr"/>
                      <a:r>
                        <a:rPr kumimoji="1" lang="en-US" altLang="ja-JP" sz="1100" b="0" u="none" dirty="0">
                          <a:solidFill>
                            <a:schemeClr val="tx1"/>
                          </a:solidFill>
                          <a:latin typeface="Meiryo UI" panose="020B0604030504040204" pitchFamily="50" charset="-128"/>
                          <a:ea typeface="Meiryo UI" panose="020B0604030504040204" pitchFamily="50" charset="-128"/>
                        </a:rPr>
                        <a:t>―</a:t>
                      </a:r>
                      <a:endParaRPr kumimoji="1" lang="ja-JP" altLang="en-US" sz="1100" b="0" u="none" dirty="0">
                        <a:solidFill>
                          <a:schemeClr val="tx1"/>
                        </a:solidFill>
                        <a:latin typeface="Meiryo UI" panose="020B0604030504040204" pitchFamily="50" charset="-128"/>
                        <a:ea typeface="Meiryo UI" panose="020B0604030504040204" pitchFamily="50" charset="-128"/>
                      </a:endParaRPr>
                    </a:p>
                  </a:txBody>
                  <a:tcPr anchor="ctr">
                    <a:lnB w="3175" cap="flat" cmpd="sng" algn="ctr">
                      <a:solidFill>
                        <a:schemeClr val="tx1"/>
                      </a:solidFill>
                      <a:prstDash val="solid"/>
                      <a:round/>
                      <a:headEnd type="none" w="med" len="med"/>
                      <a:tailEnd type="none" w="med" len="med"/>
                    </a:lnB>
                  </a:tcPr>
                </a:tc>
                <a:tc>
                  <a:txBody>
                    <a:bodyPr/>
                    <a:lstStyle/>
                    <a:p>
                      <a:pPr algn="ctr"/>
                      <a:r>
                        <a:rPr kumimoji="1" lang="en-US" altLang="ja-JP" sz="1100" b="0" u="none" dirty="0">
                          <a:solidFill>
                            <a:schemeClr val="tx1"/>
                          </a:solidFill>
                          <a:latin typeface="Meiryo UI" panose="020B0604030504040204" pitchFamily="50" charset="-128"/>
                          <a:ea typeface="Meiryo UI" panose="020B0604030504040204" pitchFamily="50" charset="-128"/>
                        </a:rPr>
                        <a:t>―</a:t>
                      </a:r>
                      <a:endParaRPr kumimoji="1" lang="ja-JP" altLang="en-US" sz="1100" b="0" u="none" dirty="0">
                        <a:solidFill>
                          <a:schemeClr val="tx1"/>
                        </a:solidFill>
                        <a:latin typeface="Meiryo UI" panose="020B0604030504040204" pitchFamily="50" charset="-128"/>
                        <a:ea typeface="Meiryo UI" panose="020B0604030504040204" pitchFamily="50" charset="-128"/>
                      </a:endParaRPr>
                    </a:p>
                  </a:txBody>
                  <a:tcPr anchor="ctr">
                    <a:lnB w="3175" cap="flat" cmpd="sng" algn="ctr">
                      <a:solidFill>
                        <a:schemeClr val="tx1"/>
                      </a:solidFill>
                      <a:prstDash val="solid"/>
                      <a:round/>
                      <a:headEnd type="none" w="med" len="med"/>
                      <a:tailEnd type="none" w="med" len="med"/>
                    </a:lnB>
                  </a:tcPr>
                </a:tc>
                <a:tc>
                  <a:txBody>
                    <a:bodyPr/>
                    <a:lstStyle/>
                    <a:p>
                      <a:pPr algn="ctr"/>
                      <a:r>
                        <a:rPr kumimoji="1" lang="en-US" altLang="ja-JP" sz="1100" b="0" u="none" dirty="0">
                          <a:latin typeface="Meiryo UI" panose="020B0604030504040204" pitchFamily="50" charset="-128"/>
                          <a:ea typeface="Meiryo UI" panose="020B0604030504040204" pitchFamily="50" charset="-128"/>
                        </a:rPr>
                        <a:t>―</a:t>
                      </a:r>
                    </a:p>
                  </a:txBody>
                  <a:tcPr anchor="ctr">
                    <a:lnB w="3175" cap="flat" cmpd="sng" algn="ctr">
                      <a:solidFill>
                        <a:schemeClr val="tx1"/>
                      </a:solidFill>
                      <a:prstDash val="solid"/>
                      <a:round/>
                      <a:headEnd type="none" w="med" len="med"/>
                      <a:tailEnd type="none" w="med" len="med"/>
                    </a:lnB>
                  </a:tcPr>
                </a:tc>
                <a:tc rowSpan="2">
                  <a:txBody>
                    <a:bodyPr/>
                    <a:lstStyle/>
                    <a:p>
                      <a:pPr algn="ctr"/>
                      <a:r>
                        <a:rPr kumimoji="1" lang="ja-JP" altLang="en-US" sz="1800" b="0" u="none" dirty="0">
                          <a:latin typeface="Meiryo UI" panose="020B0604030504040204" pitchFamily="50" charset="-128"/>
                          <a:ea typeface="Meiryo UI" panose="020B0604030504040204" pitchFamily="50" charset="-128"/>
                        </a:rPr>
                        <a:t>〇</a:t>
                      </a:r>
                      <a:endParaRPr kumimoji="1" lang="en-US" altLang="ja-JP" sz="18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76349857"/>
                  </a:ext>
                </a:extLst>
              </a:tr>
              <a:tr h="432000">
                <a:tc vMerge="1">
                  <a:txBody>
                    <a:bodyPr/>
                    <a:lstStyle/>
                    <a:p>
                      <a:pPr algn="ctr"/>
                      <a:endParaRPr kumimoji="1" lang="ja-JP" altLang="en-US" sz="1050" b="1" u="sng"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b="0" u="none" dirty="0">
                          <a:latin typeface="Meiryo UI" panose="020B0604030504040204" pitchFamily="50" charset="-128"/>
                          <a:ea typeface="Meiryo UI" panose="020B0604030504040204" pitchFamily="50" charset="-128"/>
                        </a:rPr>
                        <a:t>松原市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a:txBody>
                    <a:bodyPr/>
                    <a:lstStyle/>
                    <a:p>
                      <a:pPr algn="ctr"/>
                      <a:r>
                        <a:rPr kumimoji="1" lang="ja-JP" altLang="en-US" sz="1100" b="0" u="none" dirty="0">
                          <a:solidFill>
                            <a:schemeClr val="tx1"/>
                          </a:solidFill>
                          <a:latin typeface="Meiryo UI" panose="020B0604030504040204" pitchFamily="50" charset="-128"/>
                          <a:ea typeface="Meiryo UI" panose="020B0604030504040204" pitchFamily="50" charset="-128"/>
                        </a:rPr>
                        <a:t>１分以下～３分以下</a:t>
                      </a:r>
                    </a:p>
                  </a:txBody>
                  <a:tcPr anchor="ctr">
                    <a:lnT w="3175" cap="flat" cmpd="sng" algn="ctr">
                      <a:solidFill>
                        <a:schemeClr val="tx1"/>
                      </a:solidFill>
                      <a:prstDash val="solid"/>
                      <a:round/>
                      <a:headEnd type="none" w="med" len="med"/>
                      <a:tailEnd type="none" w="med" len="med"/>
                    </a:lnT>
                  </a:tcPr>
                </a:tc>
                <a:tc>
                  <a:txBody>
                    <a:bodyPr/>
                    <a:lstStyle/>
                    <a:p>
                      <a:pPr algn="ctr"/>
                      <a:r>
                        <a:rPr kumimoji="1" lang="en-US" altLang="ja-JP" sz="1100" b="1" u="sng" dirty="0">
                          <a:solidFill>
                            <a:schemeClr val="tx1"/>
                          </a:solidFill>
                          <a:latin typeface="Meiryo UI" panose="020B0604030504040204" pitchFamily="50" charset="-128"/>
                          <a:ea typeface="Meiryo UI" panose="020B0604030504040204" pitchFamily="50" charset="-128"/>
                        </a:rPr>
                        <a:t>32</a:t>
                      </a:r>
                      <a:r>
                        <a:rPr kumimoji="1" lang="ja-JP" altLang="en-US" sz="1100" b="1" u="sng"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tcPr>
                </a:tc>
                <a:tc>
                  <a:txBody>
                    <a:bodyPr/>
                    <a:lstStyle/>
                    <a:p>
                      <a:pPr algn="ctr"/>
                      <a:r>
                        <a:rPr kumimoji="1" lang="en-US" altLang="ja-JP" sz="1100" b="0" u="none" dirty="0">
                          <a:latin typeface="Meiryo UI" panose="020B0604030504040204" pitchFamily="50" charset="-128"/>
                          <a:ea typeface="Meiryo UI" panose="020B0604030504040204" pitchFamily="50" charset="-128"/>
                        </a:rPr>
                        <a:t>7,021</a:t>
                      </a:r>
                      <a:r>
                        <a:rPr kumimoji="1" lang="ja-JP" altLang="en-US" sz="110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tcPr>
                </a:tc>
                <a:tc vMerge="1">
                  <a:txBody>
                    <a:bodyPr/>
                    <a:lstStyle/>
                    <a:p>
                      <a:pPr algn="ctr"/>
                      <a:endParaRPr kumimoji="1" lang="ja-JP" altLang="en-US" sz="110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03971254"/>
                  </a:ext>
                </a:extLst>
              </a:tr>
              <a:tr h="432000">
                <a:tc rowSpan="2">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案１－２</a:t>
                      </a:r>
                      <a:r>
                        <a:rPr kumimoji="1" lang="en-US" altLang="ja-JP" sz="1050" b="1" u="none" dirty="0">
                          <a:latin typeface="Meiryo UI" panose="020B0604030504040204" pitchFamily="50" charset="-128"/>
                          <a:ea typeface="Meiryo UI" panose="020B0604030504040204" pitchFamily="50" charset="-128"/>
                        </a:rPr>
                        <a:t>】</a:t>
                      </a:r>
                    </a:p>
                  </a:txBody>
                  <a:tcPr anchor="ctr"/>
                </a:tc>
                <a:tc>
                  <a:txBody>
                    <a:bodyPr/>
                    <a:lstStyle/>
                    <a:p>
                      <a:r>
                        <a:rPr kumimoji="1" lang="ja-JP" altLang="en-US" sz="1050" b="0" u="none" dirty="0">
                          <a:latin typeface="Meiryo UI" panose="020B0604030504040204" pitchFamily="50" charset="-128"/>
                          <a:ea typeface="Meiryo UI" panose="020B0604030504040204" pitchFamily="50" charset="-128"/>
                        </a:rPr>
                        <a:t>大阪南</a:t>
                      </a:r>
                      <a:endParaRPr kumimoji="1" lang="en-US" altLang="ja-JP" sz="1050" b="0" u="none" dirty="0">
                        <a:latin typeface="Meiryo UI" panose="020B0604030504040204" pitchFamily="50" charset="-128"/>
                        <a:ea typeface="Meiryo UI" panose="020B0604030504040204" pitchFamily="50" charset="-128"/>
                      </a:endParaRPr>
                    </a:p>
                  </a:txBody>
                  <a:tcPr anchor="ctr">
                    <a:lnB w="3175" cap="flat" cmpd="sng" algn="ctr">
                      <a:solidFill>
                        <a:schemeClr val="tx1"/>
                      </a:solidFill>
                      <a:prstDash val="solid"/>
                      <a:round/>
                      <a:headEnd type="none" w="med" len="med"/>
                      <a:tailEnd type="none" w="med" len="med"/>
                    </a:lnB>
                  </a:tcPr>
                </a:tc>
                <a:tc>
                  <a:txBody>
                    <a:bodyPr/>
                    <a:lstStyle/>
                    <a:p>
                      <a:pPr algn="ctr"/>
                      <a:r>
                        <a:rPr kumimoji="1" lang="ja-JP" altLang="en-US" sz="1100" b="0" u="none" dirty="0">
                          <a:solidFill>
                            <a:schemeClr val="tx1"/>
                          </a:solidFill>
                          <a:latin typeface="Meiryo UI" panose="020B0604030504040204" pitchFamily="50" charset="-128"/>
                          <a:ea typeface="Meiryo UI" panose="020B0604030504040204" pitchFamily="50" charset="-128"/>
                        </a:rPr>
                        <a:t>１分以下</a:t>
                      </a:r>
                    </a:p>
                  </a:txBody>
                  <a:tcPr anchor="ctr">
                    <a:lnB w="3175" cap="flat" cmpd="sng" algn="ctr">
                      <a:solidFill>
                        <a:schemeClr val="tx1"/>
                      </a:solidFill>
                      <a:prstDash val="solid"/>
                      <a:round/>
                      <a:headEnd type="none" w="med" len="med"/>
                      <a:tailEnd type="none" w="med" len="med"/>
                    </a:lnB>
                  </a:tcPr>
                </a:tc>
                <a:tc>
                  <a:txBody>
                    <a:bodyPr/>
                    <a:lstStyle/>
                    <a:p>
                      <a:pPr algn="ctr"/>
                      <a:r>
                        <a:rPr kumimoji="1" lang="ja-JP" altLang="en-US" sz="1100" b="0" u="none" dirty="0">
                          <a:solidFill>
                            <a:schemeClr val="tx1"/>
                          </a:solidFill>
                          <a:latin typeface="Meiryo UI" panose="020B0604030504040204" pitchFamily="50" charset="-128"/>
                          <a:ea typeface="Meiryo UI" panose="020B0604030504040204" pitchFamily="50" charset="-128"/>
                        </a:rPr>
                        <a:t>１メッシュ</a:t>
                      </a:r>
                    </a:p>
                  </a:txBody>
                  <a:tcPr anchor="ctr">
                    <a:lnB w="3175" cap="flat" cmpd="sng" algn="ctr">
                      <a:solidFill>
                        <a:schemeClr val="tx1"/>
                      </a:solidFill>
                      <a:prstDash val="solid"/>
                      <a:round/>
                      <a:headEnd type="none" w="med" len="med"/>
                      <a:tailEnd type="none" w="med" len="med"/>
                    </a:lnB>
                  </a:tcPr>
                </a:tc>
                <a:tc>
                  <a:txBody>
                    <a:bodyPr/>
                    <a:lstStyle/>
                    <a:p>
                      <a:pPr algn="ctr"/>
                      <a:r>
                        <a:rPr kumimoji="1" lang="en-US" altLang="ja-JP" sz="1100" b="0" u="none" dirty="0">
                          <a:latin typeface="Meiryo UI" panose="020B0604030504040204" pitchFamily="50" charset="-128"/>
                          <a:ea typeface="Meiryo UI" panose="020B0604030504040204" pitchFamily="50" charset="-128"/>
                        </a:rPr>
                        <a:t>―</a:t>
                      </a:r>
                      <a:endParaRPr kumimoji="1" lang="ja-JP" altLang="en-US" sz="1100" b="0" u="none" dirty="0">
                        <a:latin typeface="Meiryo UI" panose="020B0604030504040204" pitchFamily="50" charset="-128"/>
                        <a:ea typeface="Meiryo UI" panose="020B0604030504040204" pitchFamily="50" charset="-128"/>
                      </a:endParaRPr>
                    </a:p>
                  </a:txBody>
                  <a:tcPr anchor="ctr">
                    <a:lnB w="3175" cap="flat" cmpd="sng" algn="ctr">
                      <a:solidFill>
                        <a:schemeClr val="tx1"/>
                      </a:solidFill>
                      <a:prstDash val="solid"/>
                      <a:round/>
                      <a:headEnd type="none" w="med" len="med"/>
                      <a:tailEnd type="none" w="med" len="med"/>
                    </a:lnB>
                  </a:tcPr>
                </a:tc>
                <a:tc rowSpan="2">
                  <a:txBody>
                    <a:bodyPr/>
                    <a:lstStyle/>
                    <a:p>
                      <a:pPr algn="ctr"/>
                      <a:endParaRPr kumimoji="1" lang="ja-JP" altLang="en-US" sz="18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61945347"/>
                  </a:ext>
                </a:extLst>
              </a:tr>
              <a:tr h="432000">
                <a:tc vMerge="1">
                  <a:txBody>
                    <a:bodyPr/>
                    <a:lstStyle/>
                    <a:p>
                      <a:pPr algn="ctr"/>
                      <a:endParaRPr kumimoji="1" lang="ja-JP" altLang="en-US" sz="1050" b="1" u="sng"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b="0" u="none" dirty="0">
                          <a:latin typeface="Meiryo UI" panose="020B0604030504040204" pitchFamily="50" charset="-128"/>
                          <a:ea typeface="Meiryo UI" panose="020B0604030504040204" pitchFamily="50" charset="-128"/>
                        </a:rPr>
                        <a:t>松原市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a:txBody>
                    <a:bodyPr/>
                    <a:lstStyle/>
                    <a:p>
                      <a:pPr algn="ctr"/>
                      <a:r>
                        <a:rPr kumimoji="1" lang="ja-JP" altLang="en-US" sz="1100" b="0" u="none" dirty="0">
                          <a:solidFill>
                            <a:schemeClr val="tx1"/>
                          </a:solidFill>
                          <a:latin typeface="Meiryo UI" panose="020B0604030504040204" pitchFamily="50" charset="-128"/>
                          <a:ea typeface="Meiryo UI" panose="020B0604030504040204" pitchFamily="50" charset="-128"/>
                        </a:rPr>
                        <a:t>１分以下～３分超</a:t>
                      </a:r>
                    </a:p>
                  </a:txBody>
                  <a:tcPr anchor="ctr">
                    <a:lnT w="3175" cap="flat" cmpd="sng" algn="ctr">
                      <a:solidFill>
                        <a:schemeClr val="tx1"/>
                      </a:solidFill>
                      <a:prstDash val="solid"/>
                      <a:round/>
                      <a:headEnd type="none" w="med" len="med"/>
                      <a:tailEnd type="none" w="med" len="med"/>
                    </a:lnT>
                  </a:tcPr>
                </a:tc>
                <a:tc>
                  <a:txBody>
                    <a:bodyPr/>
                    <a:lstStyle/>
                    <a:p>
                      <a:pPr algn="ctr"/>
                      <a:r>
                        <a:rPr kumimoji="1" lang="en-US" altLang="ja-JP" sz="1100" b="0" u="none" dirty="0">
                          <a:solidFill>
                            <a:schemeClr val="tx1"/>
                          </a:solidFill>
                          <a:latin typeface="Meiryo UI" panose="020B0604030504040204" pitchFamily="50" charset="-128"/>
                          <a:ea typeface="Meiryo UI" panose="020B0604030504040204" pitchFamily="50" charset="-128"/>
                        </a:rPr>
                        <a:t>20</a:t>
                      </a:r>
                      <a:r>
                        <a:rPr kumimoji="1" lang="ja-JP" altLang="en-US" sz="11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tcPr>
                </a:tc>
                <a:tc>
                  <a:txBody>
                    <a:bodyPr/>
                    <a:lstStyle/>
                    <a:p>
                      <a:pPr algn="ctr"/>
                      <a:r>
                        <a:rPr kumimoji="1" lang="en-US" altLang="ja-JP" sz="1100" b="0" u="none" dirty="0">
                          <a:latin typeface="Meiryo UI" panose="020B0604030504040204" pitchFamily="50" charset="-128"/>
                          <a:ea typeface="Meiryo UI" panose="020B0604030504040204" pitchFamily="50" charset="-128"/>
                        </a:rPr>
                        <a:t>8,304</a:t>
                      </a:r>
                      <a:r>
                        <a:rPr kumimoji="1" lang="ja-JP" altLang="en-US" sz="110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tcPr>
                </a:tc>
                <a:tc vMerge="1">
                  <a:txBody>
                    <a:bodyPr/>
                    <a:lstStyle/>
                    <a:p>
                      <a:pPr algn="ctr"/>
                      <a:endParaRPr kumimoji="1" lang="ja-JP" altLang="en-US" sz="110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41817062"/>
                  </a:ext>
                </a:extLst>
              </a:tr>
            </a:tbl>
          </a:graphicData>
        </a:graphic>
      </p:graphicFrame>
      <p:sp>
        <p:nvSpPr>
          <p:cNvPr id="10" name="角丸四角形 91">
            <a:extLst>
              <a:ext uri="{FF2B5EF4-FFF2-40B4-BE49-F238E27FC236}">
                <a16:creationId xmlns:a16="http://schemas.microsoft.com/office/drawing/2014/main" id="{331EC695-1369-42BE-A968-53D6A9BFFC15}"/>
              </a:ext>
            </a:extLst>
          </p:cNvPr>
          <p:cNvSpPr/>
          <p:nvPr/>
        </p:nvSpPr>
        <p:spPr>
          <a:xfrm>
            <a:off x="138377" y="751570"/>
            <a:ext cx="9629246" cy="2880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案</a:t>
            </a: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1-1】</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大阪市＋松原市の方が、広域化により、</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（特に</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松原市で）</a:t>
            </a:r>
            <a:r>
              <a:rPr kumimoji="1" lang="ja-JP" altLang="en-US" sz="1100" b="1" u="sng" dirty="0">
                <a:solidFill>
                  <a:schemeClr val="tx1"/>
                </a:solidFill>
                <a:latin typeface="Meiryo UI" panose="020B0604030504040204" pitchFamily="50" charset="-128"/>
                <a:ea typeface="Meiryo UI" panose="020B0604030504040204" pitchFamily="50" charset="-128"/>
              </a:rPr>
              <a:t>現場到着時間が短縮化される地域が多い。</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4" name="角丸四角形 91">
            <a:extLst>
              <a:ext uri="{FF2B5EF4-FFF2-40B4-BE49-F238E27FC236}">
                <a16:creationId xmlns:a16="http://schemas.microsoft.com/office/drawing/2014/main" id="{0A24B145-94AB-47C7-A420-1B58ABE687A0}"/>
              </a:ext>
            </a:extLst>
          </p:cNvPr>
          <p:cNvSpPr/>
          <p:nvPr/>
        </p:nvSpPr>
        <p:spPr>
          <a:xfrm>
            <a:off x="138375" y="3549899"/>
            <a:ext cx="360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シミュレーション２：５分以内に到達可能な署所数</a:t>
            </a:r>
          </a:p>
        </p:txBody>
      </p:sp>
      <p:graphicFrame>
        <p:nvGraphicFramePr>
          <p:cNvPr id="15" name="表 2">
            <a:extLst>
              <a:ext uri="{FF2B5EF4-FFF2-40B4-BE49-F238E27FC236}">
                <a16:creationId xmlns:a16="http://schemas.microsoft.com/office/drawing/2014/main" id="{A7EA9D9E-8AA9-45FF-982B-1850076974FD}"/>
              </a:ext>
            </a:extLst>
          </p:cNvPr>
          <p:cNvGraphicFramePr>
            <a:graphicFrameLocks noGrp="1"/>
          </p:cNvGraphicFramePr>
          <p:nvPr>
            <p:extLst>
              <p:ext uri="{D42A27DB-BD31-4B8C-83A1-F6EECF244321}">
                <p14:modId xmlns:p14="http://schemas.microsoft.com/office/powerpoint/2010/main" val="702637404"/>
              </p:ext>
            </p:extLst>
          </p:nvPr>
        </p:nvGraphicFramePr>
        <p:xfrm>
          <a:off x="345000" y="4187242"/>
          <a:ext cx="9216000" cy="2160000"/>
        </p:xfrm>
        <a:graphic>
          <a:graphicData uri="http://schemas.openxmlformats.org/drawingml/2006/table">
            <a:tbl>
              <a:tblPr firstRow="1" bandRow="1">
                <a:tableStyleId>{5940675A-B579-460E-94D1-54222C63F5DA}</a:tableStyleId>
              </a:tblPr>
              <a:tblGrid>
                <a:gridCol w="972000">
                  <a:extLst>
                    <a:ext uri="{9D8B030D-6E8A-4147-A177-3AD203B41FA5}">
                      <a16:colId xmlns:a16="http://schemas.microsoft.com/office/drawing/2014/main" val="111117954"/>
                    </a:ext>
                  </a:extLst>
                </a:gridCol>
                <a:gridCol w="648000">
                  <a:extLst>
                    <a:ext uri="{9D8B030D-6E8A-4147-A177-3AD203B41FA5}">
                      <a16:colId xmlns:a16="http://schemas.microsoft.com/office/drawing/2014/main" val="1037552203"/>
                    </a:ext>
                  </a:extLst>
                </a:gridCol>
                <a:gridCol w="1656000">
                  <a:extLst>
                    <a:ext uri="{9D8B030D-6E8A-4147-A177-3AD203B41FA5}">
                      <a16:colId xmlns:a16="http://schemas.microsoft.com/office/drawing/2014/main" val="2011244738"/>
                    </a:ext>
                  </a:extLst>
                </a:gridCol>
                <a:gridCol w="2340000">
                  <a:extLst>
                    <a:ext uri="{9D8B030D-6E8A-4147-A177-3AD203B41FA5}">
                      <a16:colId xmlns:a16="http://schemas.microsoft.com/office/drawing/2014/main" val="2731000052"/>
                    </a:ext>
                  </a:extLst>
                </a:gridCol>
                <a:gridCol w="2340000">
                  <a:extLst>
                    <a:ext uri="{9D8B030D-6E8A-4147-A177-3AD203B41FA5}">
                      <a16:colId xmlns:a16="http://schemas.microsoft.com/office/drawing/2014/main" val="3895842255"/>
                    </a:ext>
                  </a:extLst>
                </a:gridCol>
                <a:gridCol w="1260000">
                  <a:extLst>
                    <a:ext uri="{9D8B030D-6E8A-4147-A177-3AD203B41FA5}">
                      <a16:colId xmlns:a16="http://schemas.microsoft.com/office/drawing/2014/main" val="1932573763"/>
                    </a:ext>
                  </a:extLst>
                </a:gridCol>
              </a:tblGrid>
              <a:tr h="432000">
                <a:tc gridSpan="2">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hMerge="1">
                  <a:txBody>
                    <a:bodyPr/>
                    <a:lstStyle/>
                    <a:p>
                      <a:pPr algn="ctr"/>
                      <a:endParaRPr kumimoji="1" lang="ja-JP" altLang="en-US" sz="1100" b="0" u="none"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増加署所数</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増加地域数</a:t>
                      </a:r>
                      <a:endParaRPr kumimoji="1" lang="en-US" altLang="ja-JP" sz="1100" b="1" dirty="0">
                        <a:latin typeface="Meiryo UI" panose="020B0604030504040204" pitchFamily="50" charset="-128"/>
                        <a:ea typeface="Meiryo UI" panose="020B0604030504040204" pitchFamily="50" charset="-128"/>
                      </a:endParaRPr>
                    </a:p>
                    <a:p>
                      <a:pPr algn="ctr"/>
                      <a:r>
                        <a:rPr kumimoji="1" lang="ja-JP" altLang="en-US" sz="800" b="0" dirty="0">
                          <a:latin typeface="Meiryo UI" panose="020B0604030504040204" pitchFamily="50" charset="-128"/>
                          <a:ea typeface="Meiryo UI" panose="020B0604030504040204" pitchFamily="50" charset="-128"/>
                        </a:rPr>
                        <a:t>（</a:t>
                      </a:r>
                      <a:r>
                        <a:rPr kumimoji="1" lang="en-US" altLang="ja-JP" sz="800" b="0" dirty="0">
                          <a:latin typeface="Meiryo UI" panose="020B0604030504040204" pitchFamily="50" charset="-128"/>
                          <a:ea typeface="Meiryo UI" panose="020B0604030504040204" pitchFamily="50" charset="-128"/>
                        </a:rPr>
                        <a:t>250</a:t>
                      </a:r>
                      <a:r>
                        <a:rPr kumimoji="1" lang="ja-JP" altLang="en-US" sz="800" b="0" dirty="0">
                          <a:latin typeface="Meiryo UI" panose="020B0604030504040204" pitchFamily="50" charset="-128"/>
                          <a:ea typeface="Meiryo UI" panose="020B0604030504040204" pitchFamily="50" charset="-128"/>
                        </a:rPr>
                        <a:t>ｍメッシュの数）</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増加地域の人口</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比較結果</a:t>
                      </a:r>
                    </a:p>
                  </a:txBody>
                  <a:tcPr anchor="ctr">
                    <a:solidFill>
                      <a:schemeClr val="accent4">
                        <a:lumMod val="40000"/>
                        <a:lumOff val="60000"/>
                      </a:schemeClr>
                    </a:solidFill>
                  </a:tcPr>
                </a:tc>
                <a:extLst>
                  <a:ext uri="{0D108BD9-81ED-4DB2-BD59-A6C34878D82A}">
                    <a16:rowId xmlns:a16="http://schemas.microsoft.com/office/drawing/2014/main" val="972671396"/>
                  </a:ext>
                </a:extLst>
              </a:tr>
              <a:tr h="432000">
                <a:tc rowSpan="2">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案１－１</a:t>
                      </a:r>
                      <a:r>
                        <a:rPr kumimoji="1" lang="en-US" altLang="ja-JP" sz="1050" b="1" u="none" dirty="0">
                          <a:latin typeface="Meiryo UI" panose="020B0604030504040204" pitchFamily="50" charset="-128"/>
                          <a:ea typeface="Meiryo UI" panose="020B0604030504040204" pitchFamily="50" charset="-128"/>
                        </a:rPr>
                        <a:t>】</a:t>
                      </a:r>
                    </a:p>
                  </a:txBody>
                  <a:tcPr anchor="ctr"/>
                </a:tc>
                <a:tc>
                  <a:txBody>
                    <a:bodyPr/>
                    <a:lstStyle/>
                    <a:p>
                      <a:r>
                        <a:rPr kumimoji="1" lang="ja-JP" altLang="en-US" sz="1050" b="0" u="none" dirty="0">
                          <a:latin typeface="Meiryo UI" panose="020B0604030504040204" pitchFamily="50" charset="-128"/>
                          <a:ea typeface="Meiryo UI" panose="020B0604030504040204" pitchFamily="50" charset="-128"/>
                        </a:rPr>
                        <a:t>大阪市</a:t>
                      </a:r>
                      <a:endParaRPr kumimoji="1" lang="en-US" altLang="ja-JP" sz="1050" b="0" u="none" dirty="0">
                        <a:latin typeface="Meiryo UI" panose="020B0604030504040204" pitchFamily="50" charset="-128"/>
                        <a:ea typeface="Meiryo UI" panose="020B0604030504040204" pitchFamily="50" charset="-128"/>
                      </a:endParaRPr>
                    </a:p>
                  </a:txBody>
                  <a:tcPr anchor="ctr">
                    <a:lnB w="3175" cap="flat" cmpd="sng" algn="ctr">
                      <a:solidFill>
                        <a:schemeClr val="tx1"/>
                      </a:solidFill>
                      <a:prstDash val="solid"/>
                      <a:round/>
                      <a:headEnd type="none" w="med" len="med"/>
                      <a:tailEnd type="none" w="med" len="med"/>
                    </a:lnB>
                  </a:tcPr>
                </a:tc>
                <a:tc>
                  <a:txBody>
                    <a:bodyPr/>
                    <a:lstStyle/>
                    <a:p>
                      <a:pPr algn="ctr"/>
                      <a:r>
                        <a:rPr kumimoji="1" lang="ja-JP" altLang="en-US" sz="1100" b="0" u="none" dirty="0">
                          <a:solidFill>
                            <a:schemeClr val="tx1"/>
                          </a:solidFill>
                          <a:latin typeface="Meiryo UI" panose="020B0604030504040204" pitchFamily="50" charset="-128"/>
                          <a:ea typeface="Meiryo UI" panose="020B0604030504040204" pitchFamily="50" charset="-128"/>
                        </a:rPr>
                        <a:t>１～２</a:t>
                      </a:r>
                    </a:p>
                  </a:txBody>
                  <a:tcPr anchor="ctr">
                    <a:lnB w="3175" cap="flat" cmpd="sng" algn="ctr">
                      <a:solidFill>
                        <a:schemeClr val="tx1"/>
                      </a:solidFill>
                      <a:prstDash val="solid"/>
                      <a:round/>
                      <a:headEnd type="none" w="med" len="med"/>
                      <a:tailEnd type="none" w="med" len="med"/>
                    </a:lnB>
                  </a:tcPr>
                </a:tc>
                <a:tc>
                  <a:txBody>
                    <a:bodyPr/>
                    <a:lstStyle/>
                    <a:p>
                      <a:pPr algn="ctr"/>
                      <a:r>
                        <a:rPr kumimoji="1" lang="en-US" altLang="ja-JP" sz="1100" b="1" u="sng" dirty="0">
                          <a:solidFill>
                            <a:schemeClr val="tx1"/>
                          </a:solidFill>
                          <a:latin typeface="Meiryo UI" panose="020B0604030504040204" pitchFamily="50" charset="-128"/>
                          <a:ea typeface="Meiryo UI" panose="020B0604030504040204" pitchFamily="50" charset="-128"/>
                        </a:rPr>
                        <a:t>158</a:t>
                      </a:r>
                      <a:r>
                        <a:rPr kumimoji="1" lang="ja-JP" altLang="en-US" sz="1100" b="1" u="sng" dirty="0">
                          <a:solidFill>
                            <a:schemeClr val="tx1"/>
                          </a:solidFill>
                          <a:latin typeface="Meiryo UI" panose="020B0604030504040204" pitchFamily="50" charset="-128"/>
                          <a:ea typeface="Meiryo UI" panose="020B0604030504040204" pitchFamily="50" charset="-128"/>
                        </a:rPr>
                        <a:t>メッシュ</a:t>
                      </a:r>
                    </a:p>
                  </a:txBody>
                  <a:tcPr anchor="ctr">
                    <a:lnB w="3175" cap="flat" cmpd="sng" algn="ctr">
                      <a:solidFill>
                        <a:schemeClr val="tx1"/>
                      </a:solidFill>
                      <a:prstDash val="solid"/>
                      <a:round/>
                      <a:headEnd type="none" w="med" len="med"/>
                      <a:tailEnd type="none" w="med" len="med"/>
                    </a:lnB>
                  </a:tcPr>
                </a:tc>
                <a:tc>
                  <a:txBody>
                    <a:bodyPr/>
                    <a:lstStyle/>
                    <a:p>
                      <a:pPr algn="ctr"/>
                      <a:r>
                        <a:rPr kumimoji="1" lang="en-US" altLang="ja-JP" sz="1100" b="0" u="none" dirty="0">
                          <a:solidFill>
                            <a:schemeClr val="tx1"/>
                          </a:solidFill>
                          <a:latin typeface="Meiryo UI" panose="020B0604030504040204" pitchFamily="50" charset="-128"/>
                          <a:ea typeface="Meiryo UI" panose="020B0604030504040204" pitchFamily="50" charset="-128"/>
                        </a:rPr>
                        <a:t>127,492</a:t>
                      </a:r>
                    </a:p>
                  </a:txBody>
                  <a:tcPr anchor="ctr">
                    <a:lnB w="3175" cap="flat" cmpd="sng" algn="ctr">
                      <a:solidFill>
                        <a:schemeClr val="tx1"/>
                      </a:solidFill>
                      <a:prstDash val="solid"/>
                      <a:round/>
                      <a:headEnd type="none" w="med" len="med"/>
                      <a:tailEnd type="none" w="med" len="med"/>
                    </a:lnB>
                  </a:tcPr>
                </a:tc>
                <a:tc rowSpan="2">
                  <a:txBody>
                    <a:bodyPr/>
                    <a:lstStyle/>
                    <a:p>
                      <a:pPr algn="ctr"/>
                      <a:r>
                        <a:rPr kumimoji="1" lang="ja-JP" altLang="en-US" sz="1800" b="0" u="none" dirty="0">
                          <a:solidFill>
                            <a:schemeClr val="tx1"/>
                          </a:solidFill>
                          <a:latin typeface="Meiryo UI" panose="020B0604030504040204" pitchFamily="50" charset="-128"/>
                          <a:ea typeface="Meiryo UI" panose="020B0604030504040204" pitchFamily="50" charset="-128"/>
                        </a:rPr>
                        <a:t>〇</a:t>
                      </a:r>
                      <a:endParaRPr kumimoji="1" lang="en-US" altLang="ja-JP" sz="1800" b="0" u="non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76349857"/>
                  </a:ext>
                </a:extLst>
              </a:tr>
              <a:tr h="432000">
                <a:tc vMerge="1">
                  <a:txBody>
                    <a:bodyPr/>
                    <a:lstStyle/>
                    <a:p>
                      <a:pPr algn="ctr"/>
                      <a:endParaRPr kumimoji="1" lang="ja-JP" altLang="en-US" sz="1050" b="1" u="sng"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b="0" u="none" dirty="0">
                          <a:latin typeface="Meiryo UI" panose="020B0604030504040204" pitchFamily="50" charset="-128"/>
                          <a:ea typeface="Meiryo UI" panose="020B0604030504040204" pitchFamily="50" charset="-128"/>
                        </a:rPr>
                        <a:t>松原市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a:txBody>
                    <a:bodyPr/>
                    <a:lstStyle/>
                    <a:p>
                      <a:pPr algn="ctr"/>
                      <a:r>
                        <a:rPr kumimoji="1" lang="ja-JP" altLang="en-US" sz="1100" b="0" u="none" dirty="0">
                          <a:solidFill>
                            <a:schemeClr val="tx1"/>
                          </a:solidFill>
                          <a:latin typeface="Meiryo UI" panose="020B0604030504040204" pitchFamily="50" charset="-128"/>
                          <a:ea typeface="Meiryo UI" panose="020B0604030504040204" pitchFamily="50" charset="-128"/>
                        </a:rPr>
                        <a:t>１～４以上</a:t>
                      </a:r>
                    </a:p>
                  </a:txBody>
                  <a:tcPr anchor="ctr">
                    <a:lnT w="3175" cap="flat" cmpd="sng" algn="ctr">
                      <a:solidFill>
                        <a:schemeClr val="tx1"/>
                      </a:solidFill>
                      <a:prstDash val="solid"/>
                      <a:round/>
                      <a:headEnd type="none" w="med" len="med"/>
                      <a:tailEnd type="none" w="med" len="med"/>
                    </a:lnT>
                  </a:tcPr>
                </a:tc>
                <a:tc>
                  <a:txBody>
                    <a:bodyPr/>
                    <a:lstStyle/>
                    <a:p>
                      <a:pPr algn="ctr"/>
                      <a:r>
                        <a:rPr kumimoji="1" lang="en-US" altLang="ja-JP" sz="1100" b="1" u="sng" dirty="0">
                          <a:solidFill>
                            <a:schemeClr val="tx1"/>
                          </a:solidFill>
                          <a:latin typeface="Meiryo UI" panose="020B0604030504040204" pitchFamily="50" charset="-128"/>
                          <a:ea typeface="Meiryo UI" panose="020B0604030504040204" pitchFamily="50" charset="-128"/>
                        </a:rPr>
                        <a:t>188</a:t>
                      </a:r>
                      <a:r>
                        <a:rPr kumimoji="1" lang="ja-JP" altLang="en-US" sz="1100" b="1" u="sng"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tcPr>
                </a:tc>
                <a:tc>
                  <a:txBody>
                    <a:bodyPr/>
                    <a:lstStyle/>
                    <a:p>
                      <a:pPr algn="ctr"/>
                      <a:r>
                        <a:rPr kumimoji="1" lang="en-US" altLang="ja-JP" sz="1100" b="0" u="none" dirty="0">
                          <a:solidFill>
                            <a:schemeClr val="tx1"/>
                          </a:solidFill>
                          <a:latin typeface="Meiryo UI" panose="020B0604030504040204" pitchFamily="50" charset="-128"/>
                          <a:ea typeface="Meiryo UI" panose="020B0604030504040204" pitchFamily="50" charset="-128"/>
                        </a:rPr>
                        <a:t>89,166</a:t>
                      </a:r>
                      <a:endParaRPr kumimoji="1" lang="ja-JP" altLang="en-US" sz="1100" b="0" u="none" dirty="0">
                        <a:solidFill>
                          <a:schemeClr val="tx1"/>
                        </a:solidFill>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vMerge="1">
                  <a:txBody>
                    <a:bodyPr/>
                    <a:lstStyle/>
                    <a:p>
                      <a:pPr algn="ctr"/>
                      <a:endParaRPr kumimoji="1" lang="ja-JP" altLang="en-US" sz="1100" b="0" u="none" dirty="0">
                        <a:solidFill>
                          <a:schemeClr val="tx1"/>
                        </a:solidFill>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03971254"/>
                  </a:ext>
                </a:extLst>
              </a:tr>
              <a:tr h="432000">
                <a:tc rowSpan="2">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案１－２</a:t>
                      </a:r>
                      <a:r>
                        <a:rPr kumimoji="1" lang="en-US" altLang="ja-JP" sz="1050" b="1" u="none" dirty="0">
                          <a:latin typeface="Meiryo UI" panose="020B0604030504040204" pitchFamily="50" charset="-128"/>
                          <a:ea typeface="Meiryo UI" panose="020B0604030504040204" pitchFamily="50" charset="-128"/>
                        </a:rPr>
                        <a:t>】</a:t>
                      </a:r>
                    </a:p>
                  </a:txBody>
                  <a:tcPr anchor="ctr"/>
                </a:tc>
                <a:tc>
                  <a:txBody>
                    <a:bodyPr/>
                    <a:lstStyle/>
                    <a:p>
                      <a:r>
                        <a:rPr kumimoji="1" lang="ja-JP" altLang="en-US" sz="1050" b="0" u="none" dirty="0">
                          <a:latin typeface="Meiryo UI" panose="020B0604030504040204" pitchFamily="50" charset="-128"/>
                          <a:ea typeface="Meiryo UI" panose="020B0604030504040204" pitchFamily="50" charset="-128"/>
                        </a:rPr>
                        <a:t>大阪南</a:t>
                      </a:r>
                      <a:endParaRPr kumimoji="1" lang="en-US" altLang="ja-JP" sz="1050" b="0" u="none" dirty="0">
                        <a:latin typeface="Meiryo UI" panose="020B0604030504040204" pitchFamily="50" charset="-128"/>
                        <a:ea typeface="Meiryo UI" panose="020B0604030504040204" pitchFamily="50" charset="-128"/>
                      </a:endParaRPr>
                    </a:p>
                  </a:txBody>
                  <a:tcPr anchor="ctr">
                    <a:lnB w="3175" cap="flat" cmpd="sng" algn="ctr">
                      <a:solidFill>
                        <a:schemeClr val="tx1"/>
                      </a:solidFill>
                      <a:prstDash val="solid"/>
                      <a:round/>
                      <a:headEnd type="none" w="med" len="med"/>
                      <a:tailEnd type="none" w="med" len="med"/>
                    </a:lnB>
                  </a:tcPr>
                </a:tc>
                <a:tc>
                  <a:txBody>
                    <a:bodyPr/>
                    <a:lstStyle/>
                    <a:p>
                      <a:pPr algn="ctr"/>
                      <a:r>
                        <a:rPr kumimoji="1" lang="ja-JP" altLang="en-US" sz="1100" b="0" u="none" dirty="0">
                          <a:solidFill>
                            <a:schemeClr val="tx1"/>
                          </a:solidFill>
                          <a:latin typeface="Meiryo UI" panose="020B0604030504040204" pitchFamily="50" charset="-128"/>
                          <a:ea typeface="Meiryo UI" panose="020B0604030504040204" pitchFamily="50" charset="-128"/>
                        </a:rPr>
                        <a:t>１</a:t>
                      </a:r>
                    </a:p>
                  </a:txBody>
                  <a:tcPr anchor="ctr">
                    <a:lnB w="3175" cap="flat" cmpd="sng" algn="ctr">
                      <a:solidFill>
                        <a:schemeClr val="tx1"/>
                      </a:solidFill>
                      <a:prstDash val="solid"/>
                      <a:round/>
                      <a:headEnd type="none" w="med" len="med"/>
                      <a:tailEnd type="none" w="med" len="med"/>
                    </a:lnB>
                  </a:tcPr>
                </a:tc>
                <a:tc>
                  <a:txBody>
                    <a:bodyPr/>
                    <a:lstStyle/>
                    <a:p>
                      <a:pPr algn="ctr"/>
                      <a:r>
                        <a:rPr kumimoji="1" lang="en-US" altLang="ja-JP" sz="1100" b="0" u="none" dirty="0">
                          <a:solidFill>
                            <a:schemeClr val="tx1"/>
                          </a:solidFill>
                          <a:latin typeface="Meiryo UI" panose="020B0604030504040204" pitchFamily="50" charset="-128"/>
                          <a:ea typeface="Meiryo UI" panose="020B0604030504040204" pitchFamily="50" charset="-128"/>
                        </a:rPr>
                        <a:t>27</a:t>
                      </a:r>
                      <a:r>
                        <a:rPr kumimoji="1" lang="ja-JP" altLang="en-US" sz="1100" b="0" u="none" dirty="0">
                          <a:solidFill>
                            <a:schemeClr val="tx1"/>
                          </a:solidFill>
                          <a:latin typeface="Meiryo UI" panose="020B0604030504040204" pitchFamily="50" charset="-128"/>
                          <a:ea typeface="Meiryo UI" panose="020B0604030504040204" pitchFamily="50" charset="-128"/>
                        </a:rPr>
                        <a:t>メッシュ</a:t>
                      </a:r>
                    </a:p>
                  </a:txBody>
                  <a:tcPr anchor="ctr">
                    <a:lnB w="3175" cap="flat" cmpd="sng" algn="ctr">
                      <a:solidFill>
                        <a:schemeClr val="tx1"/>
                      </a:solidFill>
                      <a:prstDash val="solid"/>
                      <a:round/>
                      <a:headEnd type="none" w="med" len="med"/>
                      <a:tailEnd type="none" w="med" len="med"/>
                    </a:lnB>
                  </a:tcPr>
                </a:tc>
                <a:tc>
                  <a:txBody>
                    <a:bodyPr/>
                    <a:lstStyle/>
                    <a:p>
                      <a:pPr algn="ctr"/>
                      <a:r>
                        <a:rPr kumimoji="1" lang="en-US" altLang="ja-JP" sz="1100" b="0" u="none" dirty="0">
                          <a:solidFill>
                            <a:schemeClr val="tx1"/>
                          </a:solidFill>
                          <a:latin typeface="Meiryo UI" panose="020B0604030504040204" pitchFamily="50" charset="-128"/>
                          <a:ea typeface="Meiryo UI" panose="020B0604030504040204" pitchFamily="50" charset="-128"/>
                        </a:rPr>
                        <a:t>15,074</a:t>
                      </a:r>
                      <a:endParaRPr kumimoji="1" lang="ja-JP" altLang="en-US" sz="1100" b="0" u="none" dirty="0">
                        <a:solidFill>
                          <a:schemeClr val="tx1"/>
                        </a:solidFill>
                        <a:latin typeface="Meiryo UI" panose="020B0604030504040204" pitchFamily="50" charset="-128"/>
                        <a:ea typeface="Meiryo UI" panose="020B0604030504040204" pitchFamily="50" charset="-128"/>
                      </a:endParaRPr>
                    </a:p>
                  </a:txBody>
                  <a:tcPr anchor="ctr">
                    <a:lnB w="3175" cap="flat" cmpd="sng" algn="ctr">
                      <a:solidFill>
                        <a:schemeClr val="tx1"/>
                      </a:solidFill>
                      <a:prstDash val="solid"/>
                      <a:round/>
                      <a:headEnd type="none" w="med" len="med"/>
                      <a:tailEnd type="none" w="med" len="med"/>
                    </a:lnB>
                  </a:tcPr>
                </a:tc>
                <a:tc rowSpan="2">
                  <a:txBody>
                    <a:bodyPr/>
                    <a:lstStyle/>
                    <a:p>
                      <a:pPr algn="ctr"/>
                      <a:endParaRPr kumimoji="1" lang="ja-JP" altLang="en-US" sz="1800" b="0" u="non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61945347"/>
                  </a:ext>
                </a:extLst>
              </a:tr>
              <a:tr h="432000">
                <a:tc vMerge="1">
                  <a:txBody>
                    <a:bodyPr/>
                    <a:lstStyle/>
                    <a:p>
                      <a:pPr algn="ctr"/>
                      <a:endParaRPr kumimoji="1" lang="ja-JP" altLang="en-US" sz="1050" b="1" u="sng"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b="0" u="none" dirty="0">
                          <a:latin typeface="Meiryo UI" panose="020B0604030504040204" pitchFamily="50" charset="-128"/>
                          <a:ea typeface="Meiryo UI" panose="020B0604030504040204" pitchFamily="50" charset="-128"/>
                        </a:rPr>
                        <a:t>松原市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a:txBody>
                    <a:bodyPr/>
                    <a:lstStyle/>
                    <a:p>
                      <a:pPr algn="ctr"/>
                      <a:r>
                        <a:rPr kumimoji="1" lang="ja-JP" altLang="en-US" sz="1100" b="0" u="none" dirty="0">
                          <a:solidFill>
                            <a:schemeClr val="tx1"/>
                          </a:solidFill>
                          <a:latin typeface="Meiryo UI" panose="020B0604030504040204" pitchFamily="50" charset="-128"/>
                          <a:ea typeface="Meiryo UI" panose="020B0604030504040204" pitchFamily="50" charset="-128"/>
                        </a:rPr>
                        <a:t>１</a:t>
                      </a:r>
                    </a:p>
                  </a:txBody>
                  <a:tcPr anchor="ctr">
                    <a:lnT w="3175" cap="flat" cmpd="sng" algn="ctr">
                      <a:solidFill>
                        <a:schemeClr val="tx1"/>
                      </a:solidFill>
                      <a:prstDash val="solid"/>
                      <a:round/>
                      <a:headEnd type="none" w="med" len="med"/>
                      <a:tailEnd type="none" w="med" len="med"/>
                    </a:lnT>
                  </a:tcPr>
                </a:tc>
                <a:tc>
                  <a:txBody>
                    <a:bodyPr/>
                    <a:lstStyle/>
                    <a:p>
                      <a:pPr algn="ctr"/>
                      <a:r>
                        <a:rPr kumimoji="1" lang="en-US" altLang="ja-JP" sz="1100" b="0" u="none" dirty="0">
                          <a:solidFill>
                            <a:schemeClr val="tx1"/>
                          </a:solidFill>
                          <a:latin typeface="Meiryo UI" panose="020B0604030504040204" pitchFamily="50" charset="-128"/>
                          <a:ea typeface="Meiryo UI" panose="020B0604030504040204" pitchFamily="50" charset="-128"/>
                        </a:rPr>
                        <a:t>92</a:t>
                      </a:r>
                      <a:r>
                        <a:rPr kumimoji="1" lang="ja-JP" altLang="en-US" sz="11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tcPr>
                </a:tc>
                <a:tc>
                  <a:txBody>
                    <a:bodyPr/>
                    <a:lstStyle/>
                    <a:p>
                      <a:pPr algn="ctr"/>
                      <a:r>
                        <a:rPr kumimoji="1" lang="en-US" altLang="ja-JP" sz="1100" b="0" u="none" dirty="0">
                          <a:solidFill>
                            <a:schemeClr val="tx1"/>
                          </a:solidFill>
                          <a:latin typeface="Meiryo UI" panose="020B0604030504040204" pitchFamily="50" charset="-128"/>
                          <a:ea typeface="Meiryo UI" panose="020B0604030504040204" pitchFamily="50" charset="-128"/>
                        </a:rPr>
                        <a:t>40,177</a:t>
                      </a:r>
                      <a:endParaRPr kumimoji="1" lang="ja-JP" altLang="en-US" sz="1100" b="0" u="none" dirty="0">
                        <a:solidFill>
                          <a:schemeClr val="tx1"/>
                        </a:solidFill>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vMerge="1">
                  <a:txBody>
                    <a:bodyPr/>
                    <a:lstStyle/>
                    <a:p>
                      <a:pPr algn="ctr"/>
                      <a:endParaRPr kumimoji="1" lang="ja-JP" altLang="en-US" sz="1100" b="0" u="none" dirty="0">
                        <a:solidFill>
                          <a:schemeClr val="tx1"/>
                        </a:solidFill>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41817062"/>
                  </a:ext>
                </a:extLst>
              </a:tr>
            </a:tbl>
          </a:graphicData>
        </a:graphic>
      </p:graphicFrame>
      <p:sp>
        <p:nvSpPr>
          <p:cNvPr id="16" name="角丸四角形 91">
            <a:extLst>
              <a:ext uri="{FF2B5EF4-FFF2-40B4-BE49-F238E27FC236}">
                <a16:creationId xmlns:a16="http://schemas.microsoft.com/office/drawing/2014/main" id="{21F34821-51AA-42AF-91B1-C8044FEE5B8E}"/>
              </a:ext>
            </a:extLst>
          </p:cNvPr>
          <p:cNvSpPr/>
          <p:nvPr/>
        </p:nvSpPr>
        <p:spPr>
          <a:xfrm>
            <a:off x="138375" y="3868570"/>
            <a:ext cx="9059745" cy="2880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案</a:t>
            </a: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1-1】</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大阪市＋松原市の方が、広域化により、</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５分以内に到達可能な消防署所が増える地域が多い。</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D1819C5-A38F-430B-A01F-81960CA6CDDA}"/>
              </a:ext>
            </a:extLst>
          </p:cNvPr>
          <p:cNvSpPr>
            <a:spLocks noGrp="1"/>
          </p:cNvSpPr>
          <p:nvPr>
            <p:ph type="sldNum" sz="quarter" idx="12"/>
          </p:nvPr>
        </p:nvSpPr>
        <p:spPr>
          <a:xfrm>
            <a:off x="7077598" y="6377913"/>
            <a:ext cx="2228850" cy="365125"/>
          </a:xfrm>
        </p:spPr>
        <p:txBody>
          <a:bodyPr/>
          <a:lstStyle/>
          <a:p>
            <a:fld id="{CFC412B4-EE58-4AC4-A928-FBCBFC162B5A}" type="slidenum">
              <a:rPr kumimoji="1" lang="ja-JP" altLang="en-US" b="1" smtClean="0">
                <a:solidFill>
                  <a:schemeClr val="tx1"/>
                </a:solidFill>
              </a:rPr>
              <a:t>9</a:t>
            </a:fld>
            <a:endParaRPr kumimoji="1" lang="ja-JP" altLang="en-US" b="1" dirty="0">
              <a:solidFill>
                <a:schemeClr val="tx1"/>
              </a:solidFill>
            </a:endParaRPr>
          </a:p>
        </p:txBody>
      </p:sp>
    </p:spTree>
    <p:extLst>
      <p:ext uri="{BB962C8B-B14F-4D97-AF65-F5344CB8AC3E}">
        <p14:creationId xmlns:p14="http://schemas.microsoft.com/office/powerpoint/2010/main" val="36876791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3548</TotalTime>
  <Words>3234</Words>
  <PresentationFormat>A4 210 x 297 mm</PresentationFormat>
  <Paragraphs>396</Paragraphs>
  <Slides>17</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17</vt:i4>
      </vt:variant>
    </vt:vector>
  </HeadingPairs>
  <TitlesOfParts>
    <vt:vector size="27" baseType="lpstr">
      <vt:lpstr>Meiryo UI</vt:lpstr>
      <vt:lpstr>ＭＳ Ｐゴシック</vt:lpstr>
      <vt:lpstr>UD デジタル 教科書体 NK-B</vt:lpstr>
      <vt:lpstr>游ゴシック</vt:lpstr>
      <vt:lpstr>游明朝</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2024-12-18T01:43:19Z</cp:lastPrinted>
  <dcterms:created xsi:type="dcterms:W3CDTF">2023-10-03T10:50:56Z</dcterms:created>
  <dcterms:modified xsi:type="dcterms:W3CDTF">2024-12-18T01:49:36Z</dcterms:modified>
</cp:coreProperties>
</file>